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ctiveX/activeX1.xml" ContentType="application/vnd.ms-office.activeX+xml"/>
  <Override PartName="/ppt/activeX/activeX1.bin" ContentType="application/vnd.ms-office.activeX"/>
  <Override PartName="/ppt/notesSlides/notesSlide10.xml" ContentType="application/vnd.openxmlformats-officedocument.presentationml.notesSlide+xml"/>
  <Override PartName="/ppt/notesSlides/notesSlide11.xml" ContentType="application/vnd.openxmlformats-officedocument.presentationml.notesSlide+xml"/>
  <Override PartName="/ppt/activeX/activeX2.xml" ContentType="application/vnd.ms-office.activeX+xml"/>
  <Override PartName="/ppt/activeX/activeX2.bin" ContentType="application/vnd.ms-office.activeX"/>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7"/>
  </p:notesMasterIdLst>
  <p:handoutMasterIdLst>
    <p:handoutMasterId r:id="rId28"/>
  </p:handoutMasterIdLst>
  <p:sldIdLst>
    <p:sldId id="256" r:id="rId3"/>
    <p:sldId id="281" r:id="rId4"/>
    <p:sldId id="257" r:id="rId5"/>
    <p:sldId id="279"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6858000" type="screen4x3"/>
  <p:notesSz cx="6815138" cy="9944100"/>
  <p:defaultTextStyle>
    <a:defPPr>
      <a:defRPr lang="en-GB"/>
    </a:defPPr>
    <a:lvl1pPr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1pPr>
    <a:lvl2pPr marL="742950" indent="-285750"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2pPr>
    <a:lvl3pPr marL="1143000" indent="-228600"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3pPr>
    <a:lvl4pPr marL="1600200" indent="-228600"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4pPr>
    <a:lvl5pPr marL="2057400" indent="-228600"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5pPr>
    <a:lvl6pPr marL="2286000" algn="l" defTabSz="914400" rtl="0" eaLnBrk="1" latinLnBrk="0" hangingPunct="1">
      <a:defRPr sz="2400" b="1" kern="1200">
        <a:solidFill>
          <a:schemeClr val="bg1"/>
        </a:solidFill>
        <a:latin typeface="Times New Roman" pitchFamily="18" charset="0"/>
        <a:ea typeface="楷体_GB2312" pitchFamily="49" charset="-122"/>
        <a:cs typeface="+mn-cs"/>
      </a:defRPr>
    </a:lvl6pPr>
    <a:lvl7pPr marL="2743200" algn="l" defTabSz="914400" rtl="0" eaLnBrk="1" latinLnBrk="0" hangingPunct="1">
      <a:defRPr sz="2400" b="1" kern="1200">
        <a:solidFill>
          <a:schemeClr val="bg1"/>
        </a:solidFill>
        <a:latin typeface="Times New Roman" pitchFamily="18" charset="0"/>
        <a:ea typeface="楷体_GB2312" pitchFamily="49" charset="-122"/>
        <a:cs typeface="+mn-cs"/>
      </a:defRPr>
    </a:lvl7pPr>
    <a:lvl8pPr marL="3200400" algn="l" defTabSz="914400" rtl="0" eaLnBrk="1" latinLnBrk="0" hangingPunct="1">
      <a:defRPr sz="2400" b="1" kern="1200">
        <a:solidFill>
          <a:schemeClr val="bg1"/>
        </a:solidFill>
        <a:latin typeface="Times New Roman" pitchFamily="18" charset="0"/>
        <a:ea typeface="楷体_GB2312" pitchFamily="49" charset="-122"/>
        <a:cs typeface="+mn-cs"/>
      </a:defRPr>
    </a:lvl8pPr>
    <a:lvl9pPr marL="3657600" algn="l" defTabSz="914400" rtl="0" eaLnBrk="1" latinLnBrk="0" hangingPunct="1">
      <a:defRPr sz="2400" b="1" kern="1200">
        <a:solidFill>
          <a:schemeClr val="bg1"/>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678">
          <p15:clr>
            <a:srgbClr val="A4A3A4"/>
          </p15:clr>
        </p15:guide>
        <p15:guide id="2" pos="19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982" autoAdjust="0"/>
  </p:normalViewPr>
  <p:slideViewPr>
    <p:cSldViewPr>
      <p:cViewPr varScale="1">
        <p:scale>
          <a:sx n="87" d="100"/>
          <a:sy n="87" d="100"/>
        </p:scale>
        <p:origin x="864" y="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678"/>
        <p:guide pos="194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image" Target="../media/image72.wmf"/><Relationship Id="rId7" Type="http://schemas.openxmlformats.org/officeDocument/2006/relationships/image" Target="../media/image76.wmf"/><Relationship Id="rId2" Type="http://schemas.openxmlformats.org/officeDocument/2006/relationships/image" Target="../media/image71.wmf"/><Relationship Id="rId1" Type="http://schemas.openxmlformats.org/officeDocument/2006/relationships/image" Target="../media/image70.emf"/><Relationship Id="rId6" Type="http://schemas.openxmlformats.org/officeDocument/2006/relationships/image" Target="../media/image75.wmf"/><Relationship Id="rId5" Type="http://schemas.openxmlformats.org/officeDocument/2006/relationships/image" Target="../media/image74.wmf"/><Relationship Id="rId4" Type="http://schemas.openxmlformats.org/officeDocument/2006/relationships/image" Target="../media/image73.wmf"/><Relationship Id="rId9" Type="http://schemas.openxmlformats.org/officeDocument/2006/relationships/image" Target="../media/image7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 Id="rId4" Type="http://schemas.openxmlformats.org/officeDocument/2006/relationships/image" Target="../media/image8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5" Type="http://schemas.openxmlformats.org/officeDocument/2006/relationships/image" Target="../media/image92.wmf"/><Relationship Id="rId4" Type="http://schemas.openxmlformats.org/officeDocument/2006/relationships/image" Target="../media/image9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emf"/><Relationship Id="rId1" Type="http://schemas.openxmlformats.org/officeDocument/2006/relationships/image" Target="../media/image19.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16.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emf"/><Relationship Id="rId1" Type="http://schemas.openxmlformats.org/officeDocument/2006/relationships/image" Target="../media/image30.e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 Id="rId6" Type="http://schemas.openxmlformats.org/officeDocument/2006/relationships/image" Target="../media/image44.wmf"/><Relationship Id="rId5" Type="http://schemas.openxmlformats.org/officeDocument/2006/relationships/image" Target="../media/image43.wmf"/><Relationship Id="rId4" Type="http://schemas.openxmlformats.org/officeDocument/2006/relationships/image" Target="../media/image4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7.emf"/><Relationship Id="rId7" Type="http://schemas.openxmlformats.org/officeDocument/2006/relationships/image" Target="../media/image51.emf"/><Relationship Id="rId2" Type="http://schemas.openxmlformats.org/officeDocument/2006/relationships/image" Target="../media/image46.wmf"/><Relationship Id="rId1" Type="http://schemas.openxmlformats.org/officeDocument/2006/relationships/image" Target="../media/image45.emf"/><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52750" cy="49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rgbClr val="000000"/>
                </a:solidFill>
                <a:ea typeface="宋体" pitchFamily="2" charset="-122"/>
              </a:defRPr>
            </a:lvl1pPr>
          </a:lstStyle>
          <a:p>
            <a:endParaRPr lang="zh-CN" altLang="en-US"/>
          </a:p>
        </p:txBody>
      </p:sp>
      <p:sp>
        <p:nvSpPr>
          <p:cNvPr id="96259" name="Rectangle 3"/>
          <p:cNvSpPr>
            <a:spLocks noGrp="1" noChangeArrowheads="1"/>
          </p:cNvSpPr>
          <p:nvPr>
            <p:ph type="dt" sz="quarter" idx="1"/>
          </p:nvPr>
        </p:nvSpPr>
        <p:spPr bwMode="auto">
          <a:xfrm>
            <a:off x="3860800" y="0"/>
            <a:ext cx="2952750" cy="49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rgbClr val="000000"/>
                </a:solidFill>
                <a:ea typeface="宋体" pitchFamily="2" charset="-122"/>
              </a:defRPr>
            </a:lvl1pPr>
          </a:lstStyle>
          <a:p>
            <a:endParaRPr lang="en-US" altLang="zh-CN"/>
          </a:p>
        </p:txBody>
      </p:sp>
      <p:sp>
        <p:nvSpPr>
          <p:cNvPr id="96260" name="Rectangle 4"/>
          <p:cNvSpPr>
            <a:spLocks noGrp="1" noChangeArrowheads="1"/>
          </p:cNvSpPr>
          <p:nvPr>
            <p:ph type="ftr" sz="quarter" idx="2"/>
          </p:nvPr>
        </p:nvSpPr>
        <p:spPr bwMode="auto">
          <a:xfrm>
            <a:off x="0" y="9445931"/>
            <a:ext cx="2952750" cy="49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solidFill>
                  <a:srgbClr val="000000"/>
                </a:solidFill>
                <a:ea typeface="宋体" pitchFamily="2" charset="-122"/>
              </a:defRPr>
            </a:lvl1pPr>
          </a:lstStyle>
          <a:p>
            <a:endParaRPr lang="en-US" altLang="zh-CN"/>
          </a:p>
        </p:txBody>
      </p:sp>
      <p:sp>
        <p:nvSpPr>
          <p:cNvPr id="96261" name="Rectangle 5"/>
          <p:cNvSpPr>
            <a:spLocks noGrp="1" noChangeArrowheads="1"/>
          </p:cNvSpPr>
          <p:nvPr>
            <p:ph type="sldNum" sz="quarter" idx="3"/>
          </p:nvPr>
        </p:nvSpPr>
        <p:spPr bwMode="auto">
          <a:xfrm>
            <a:off x="3860800" y="9445931"/>
            <a:ext cx="2952750" cy="49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solidFill>
                  <a:srgbClr val="000000"/>
                </a:solidFill>
                <a:ea typeface="宋体" pitchFamily="2" charset="-122"/>
              </a:defRPr>
            </a:lvl1pPr>
          </a:lstStyle>
          <a:p>
            <a:fld id="{A09A56D0-6A75-46B0-810E-0C5D31999A48}" type="slidenum">
              <a:rPr lang="zh-CN" altLang="en-US"/>
              <a:pPr/>
              <a:t>‹#›</a:t>
            </a:fld>
            <a:endParaRPr lang="en-US" altLang="zh-CN"/>
          </a:p>
        </p:txBody>
      </p:sp>
    </p:spTree>
    <p:extLst>
      <p:ext uri="{BB962C8B-B14F-4D97-AF65-F5344CB8AC3E}">
        <p14:creationId xmlns:p14="http://schemas.microsoft.com/office/powerpoint/2010/main" val="1169555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15138" cy="9944100"/>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4" name="AutoShape 2"/>
          <p:cNvSpPr>
            <a:spLocks noChangeArrowheads="1"/>
          </p:cNvSpPr>
          <p:nvPr/>
        </p:nvSpPr>
        <p:spPr bwMode="auto">
          <a:xfrm>
            <a:off x="0" y="0"/>
            <a:ext cx="6815138" cy="99441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 name="AutoShape 3"/>
          <p:cNvSpPr>
            <a:spLocks noChangeArrowheads="1"/>
          </p:cNvSpPr>
          <p:nvPr/>
        </p:nvSpPr>
        <p:spPr bwMode="auto">
          <a:xfrm>
            <a:off x="0" y="0"/>
            <a:ext cx="6815138" cy="994410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6" name="Rectangle 4"/>
          <p:cNvSpPr>
            <a:spLocks noGrp="1" noRot="1" noChangeAspect="1" noChangeArrowheads="1"/>
          </p:cNvSpPr>
          <p:nvPr>
            <p:ph type="sldImg"/>
          </p:nvPr>
        </p:nvSpPr>
        <p:spPr bwMode="auto">
          <a:xfrm>
            <a:off x="923925" y="755650"/>
            <a:ext cx="4960938" cy="3722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681038" y="4722967"/>
            <a:ext cx="5446712" cy="4469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zh-CN" altLang="en-US" smtClean="0"/>
          </a:p>
        </p:txBody>
      </p:sp>
      <p:sp>
        <p:nvSpPr>
          <p:cNvPr id="3078" name="Rectangle 6"/>
          <p:cNvSpPr>
            <a:spLocks noGrp="1" noChangeArrowheads="1"/>
          </p:cNvSpPr>
          <p:nvPr>
            <p:ph type="hdr"/>
          </p:nvPr>
        </p:nvSpPr>
        <p:spPr bwMode="auto">
          <a:xfrm>
            <a:off x="0" y="1"/>
            <a:ext cx="2952750" cy="491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defTabSz="409575">
              <a:lnSpc>
                <a:spcPct val="100000"/>
              </a:lnSpc>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1300" b="0">
                <a:solidFill>
                  <a:srgbClr val="000000"/>
                </a:solidFill>
                <a:ea typeface="宋体" pitchFamily="2" charset="-122"/>
              </a:defRPr>
            </a:lvl1pPr>
          </a:lstStyle>
          <a:p>
            <a:endParaRPr lang="zh-CN" altLang="en-GB"/>
          </a:p>
        </p:txBody>
      </p:sp>
      <p:sp>
        <p:nvSpPr>
          <p:cNvPr id="3079" name="Rectangle 7"/>
          <p:cNvSpPr>
            <a:spLocks noGrp="1" noChangeArrowheads="1"/>
          </p:cNvSpPr>
          <p:nvPr>
            <p:ph type="dt"/>
          </p:nvPr>
        </p:nvSpPr>
        <p:spPr bwMode="auto">
          <a:xfrm>
            <a:off x="3857626" y="1"/>
            <a:ext cx="2951163" cy="491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409575">
              <a:lnSpc>
                <a:spcPct val="100000"/>
              </a:lnSpc>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1300" b="0">
                <a:solidFill>
                  <a:srgbClr val="000000"/>
                </a:solidFill>
                <a:ea typeface="宋体" pitchFamily="2" charset="-122"/>
              </a:defRPr>
            </a:lvl1pPr>
          </a:lstStyle>
          <a:p>
            <a:endParaRPr lang="en-GB" altLang="zh-CN"/>
          </a:p>
        </p:txBody>
      </p:sp>
      <p:sp>
        <p:nvSpPr>
          <p:cNvPr id="3080" name="Rectangle 8"/>
          <p:cNvSpPr>
            <a:spLocks noGrp="1" noChangeArrowheads="1"/>
          </p:cNvSpPr>
          <p:nvPr>
            <p:ph type="ftr"/>
          </p:nvPr>
        </p:nvSpPr>
        <p:spPr bwMode="auto">
          <a:xfrm>
            <a:off x="0" y="9444325"/>
            <a:ext cx="2952750" cy="491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defTabSz="409575">
              <a:lnSpc>
                <a:spcPct val="100000"/>
              </a:lnSpc>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1300" b="0">
                <a:solidFill>
                  <a:srgbClr val="000000"/>
                </a:solidFill>
                <a:ea typeface="宋体" pitchFamily="2" charset="-122"/>
              </a:defRPr>
            </a:lvl1pPr>
          </a:lstStyle>
          <a:p>
            <a:endParaRPr lang="en-GB" altLang="zh-CN"/>
          </a:p>
        </p:txBody>
      </p:sp>
      <p:sp>
        <p:nvSpPr>
          <p:cNvPr id="3081" name="Rectangle 9"/>
          <p:cNvSpPr>
            <a:spLocks noGrp="1" noChangeArrowheads="1"/>
          </p:cNvSpPr>
          <p:nvPr>
            <p:ph type="sldNum"/>
          </p:nvPr>
        </p:nvSpPr>
        <p:spPr bwMode="auto">
          <a:xfrm>
            <a:off x="3857626" y="9444325"/>
            <a:ext cx="2951163" cy="4917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409575">
              <a:lnSpc>
                <a:spcPct val="100000"/>
              </a:lnSpc>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1300" b="0">
                <a:solidFill>
                  <a:srgbClr val="000000"/>
                </a:solidFill>
                <a:ea typeface="宋体" pitchFamily="2" charset="-122"/>
              </a:defRPr>
            </a:lvl1pPr>
          </a:lstStyle>
          <a:p>
            <a:fld id="{953DF4E2-FE2A-49E7-B5EE-D181A3A6B49E}" type="slidenum">
              <a:rPr lang="zh-CN" altLang="en-GB"/>
              <a:pPr/>
              <a:t>‹#›</a:t>
            </a:fld>
            <a:endParaRPr lang="en-GB" altLang="zh-CN"/>
          </a:p>
        </p:txBody>
      </p:sp>
    </p:spTree>
    <p:extLst>
      <p:ext uri="{BB962C8B-B14F-4D97-AF65-F5344CB8AC3E}">
        <p14:creationId xmlns:p14="http://schemas.microsoft.com/office/powerpoint/2010/main" val="338976346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C4EFA5B0-F7B5-43E1-A137-6C46B222C7D9}" type="slidenum">
              <a:rPr lang="zh-CN" altLang="en-GB"/>
              <a:pPr/>
              <a:t>1</a:t>
            </a:fld>
            <a:endParaRPr lang="en-GB" altLang="zh-CN"/>
          </a:p>
        </p:txBody>
      </p:sp>
      <p:sp>
        <p:nvSpPr>
          <p:cNvPr id="7169" name="Rectangle 1"/>
          <p:cNvSpPr txBox="1">
            <a:spLocks noGrp="1" noRot="1" noChangeAspect="1" noChangeArrowheads="1"/>
          </p:cNvSpPr>
          <p:nvPr>
            <p:ph type="sldImg"/>
          </p:nvPr>
        </p:nvSpPr>
        <p:spPr bwMode="auto">
          <a:xfrm>
            <a:off x="922338" y="755650"/>
            <a:ext cx="4964112" cy="37242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p:cNvSpPr txBox="1">
            <a:spLocks noGrp="1" noChangeArrowheads="1"/>
          </p:cNvSpPr>
          <p:nvPr>
            <p:ph type="body" idx="1"/>
          </p:nvPr>
        </p:nvSpPr>
        <p:spPr bwMode="auto">
          <a:xfrm>
            <a:off x="681038" y="4722966"/>
            <a:ext cx="5448300" cy="447066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357" tIns="41678" rIns="83357" bIns="41678" anchor="ctr"/>
          <a:lstStyle/>
          <a:p>
            <a:endParaRPr lang="zh-CN" altLang="en-US" dirty="0"/>
          </a:p>
        </p:txBody>
      </p:sp>
    </p:spTree>
    <p:extLst>
      <p:ext uri="{BB962C8B-B14F-4D97-AF65-F5344CB8AC3E}">
        <p14:creationId xmlns:p14="http://schemas.microsoft.com/office/powerpoint/2010/main" val="1876025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C4EF9EC0-216F-4C68-8141-A4A75C015857}" type="slidenum">
              <a:rPr lang="zh-CN" altLang="en-GB"/>
              <a:pPr/>
              <a:t>12</a:t>
            </a:fld>
            <a:endParaRPr lang="en-GB" altLang="zh-CN"/>
          </a:p>
        </p:txBody>
      </p:sp>
      <p:sp>
        <p:nvSpPr>
          <p:cNvPr id="56322" name="Rectangle 2"/>
          <p:cNvSpPr txBox="1">
            <a:spLocks noGrp="1" noRot="1" noChangeAspect="1" noChangeArrowheads="1" noTextEdit="1"/>
          </p:cNvSpPr>
          <p:nvPr>
            <p:ph type="sldImg"/>
          </p:nvPr>
        </p:nvSpPr>
        <p:spPr>
          <a:xfrm>
            <a:off x="922338" y="755650"/>
            <a:ext cx="4964112" cy="3724275"/>
          </a:xfrm>
        </p:spPr>
      </p:sp>
      <p:sp>
        <p:nvSpPr>
          <p:cNvPr id="56323"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1230078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849E681C-724B-49B4-B0D2-6186CE1613AC}" type="slidenum">
              <a:rPr lang="zh-CN" altLang="en-GB"/>
              <a:pPr/>
              <a:t>13</a:t>
            </a:fld>
            <a:endParaRPr lang="en-GB" altLang="zh-CN"/>
          </a:p>
        </p:txBody>
      </p:sp>
      <p:sp>
        <p:nvSpPr>
          <p:cNvPr id="58370" name="Rectangle 2"/>
          <p:cNvSpPr txBox="1">
            <a:spLocks noGrp="1" noRot="1" noChangeAspect="1" noChangeArrowheads="1" noTextEdit="1"/>
          </p:cNvSpPr>
          <p:nvPr>
            <p:ph type="sldImg"/>
          </p:nvPr>
        </p:nvSpPr>
        <p:spPr>
          <a:xfrm>
            <a:off x="922338" y="755650"/>
            <a:ext cx="4964112" cy="3724275"/>
          </a:xfrm>
        </p:spPr>
      </p:sp>
      <p:sp>
        <p:nvSpPr>
          <p:cNvPr id="58371"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3884169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A46E5B9F-C23D-4F3E-AB21-21B9A9A2E559}" type="slidenum">
              <a:rPr lang="zh-CN" altLang="en-GB"/>
              <a:pPr/>
              <a:t>14</a:t>
            </a:fld>
            <a:endParaRPr lang="en-GB" altLang="zh-CN"/>
          </a:p>
        </p:txBody>
      </p:sp>
      <p:sp>
        <p:nvSpPr>
          <p:cNvPr id="60418" name="Rectangle 2"/>
          <p:cNvSpPr txBox="1">
            <a:spLocks noGrp="1" noRot="1" noChangeAspect="1" noChangeArrowheads="1" noTextEdit="1"/>
          </p:cNvSpPr>
          <p:nvPr>
            <p:ph type="sldImg"/>
          </p:nvPr>
        </p:nvSpPr>
        <p:spPr>
          <a:xfrm>
            <a:off x="922338" y="755650"/>
            <a:ext cx="4964112" cy="3724275"/>
          </a:xfrm>
        </p:spPr>
      </p:sp>
      <p:sp>
        <p:nvSpPr>
          <p:cNvPr id="60419"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dirty="0"/>
          </a:p>
        </p:txBody>
      </p:sp>
    </p:spTree>
    <p:extLst>
      <p:ext uri="{BB962C8B-B14F-4D97-AF65-F5344CB8AC3E}">
        <p14:creationId xmlns:p14="http://schemas.microsoft.com/office/powerpoint/2010/main" val="2983478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CCE59AF0-4867-4107-9CB8-8555632D890F}" type="slidenum">
              <a:rPr lang="zh-CN" altLang="en-GB"/>
              <a:pPr/>
              <a:t>15</a:t>
            </a:fld>
            <a:endParaRPr lang="en-GB" altLang="zh-CN"/>
          </a:p>
        </p:txBody>
      </p:sp>
      <p:sp>
        <p:nvSpPr>
          <p:cNvPr id="62466" name="Rectangle 2"/>
          <p:cNvSpPr txBox="1">
            <a:spLocks noGrp="1" noRot="1" noChangeAspect="1" noChangeArrowheads="1" noTextEdit="1"/>
          </p:cNvSpPr>
          <p:nvPr>
            <p:ph type="sldImg"/>
          </p:nvPr>
        </p:nvSpPr>
        <p:spPr>
          <a:xfrm>
            <a:off x="922338" y="755650"/>
            <a:ext cx="4964112" cy="3724275"/>
          </a:xfrm>
        </p:spPr>
      </p:sp>
      <p:sp>
        <p:nvSpPr>
          <p:cNvPr id="62467"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2023784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E024F983-4401-43BF-A76E-8BA209D7D447}" type="slidenum">
              <a:rPr lang="zh-CN" altLang="en-GB"/>
              <a:pPr/>
              <a:t>16</a:t>
            </a:fld>
            <a:endParaRPr lang="en-GB" altLang="zh-CN"/>
          </a:p>
        </p:txBody>
      </p:sp>
      <p:sp>
        <p:nvSpPr>
          <p:cNvPr id="64514" name="Rectangle 2"/>
          <p:cNvSpPr txBox="1">
            <a:spLocks noGrp="1" noRot="1" noChangeAspect="1" noChangeArrowheads="1" noTextEdit="1"/>
          </p:cNvSpPr>
          <p:nvPr>
            <p:ph type="sldImg"/>
          </p:nvPr>
        </p:nvSpPr>
        <p:spPr>
          <a:xfrm>
            <a:off x="922338" y="755650"/>
            <a:ext cx="4964112" cy="3724275"/>
          </a:xfrm>
        </p:spPr>
      </p:sp>
      <p:sp>
        <p:nvSpPr>
          <p:cNvPr id="64515"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dirty="0"/>
          </a:p>
        </p:txBody>
      </p:sp>
    </p:spTree>
    <p:extLst>
      <p:ext uri="{BB962C8B-B14F-4D97-AF65-F5344CB8AC3E}">
        <p14:creationId xmlns:p14="http://schemas.microsoft.com/office/powerpoint/2010/main" val="2764925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56E9A78D-772E-4642-9263-94472B463FFA}" type="slidenum">
              <a:rPr lang="zh-CN" altLang="en-GB"/>
              <a:pPr/>
              <a:t>17</a:t>
            </a:fld>
            <a:endParaRPr lang="en-GB" altLang="zh-CN"/>
          </a:p>
        </p:txBody>
      </p:sp>
      <p:sp>
        <p:nvSpPr>
          <p:cNvPr id="66562" name="Rectangle 2"/>
          <p:cNvSpPr txBox="1">
            <a:spLocks noGrp="1" noRot="1" noChangeAspect="1" noChangeArrowheads="1" noTextEdit="1"/>
          </p:cNvSpPr>
          <p:nvPr>
            <p:ph type="sldImg"/>
          </p:nvPr>
        </p:nvSpPr>
        <p:spPr>
          <a:xfrm>
            <a:off x="922338" y="755650"/>
            <a:ext cx="4964112" cy="3724275"/>
          </a:xfrm>
        </p:spPr>
      </p:sp>
      <p:sp>
        <p:nvSpPr>
          <p:cNvPr id="66563"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4029878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3A123825-04DE-4529-A4B5-6903327699DA}" type="slidenum">
              <a:rPr lang="zh-CN" altLang="en-GB"/>
              <a:pPr/>
              <a:t>18</a:t>
            </a:fld>
            <a:endParaRPr lang="en-GB" altLang="zh-CN"/>
          </a:p>
        </p:txBody>
      </p:sp>
      <p:sp>
        <p:nvSpPr>
          <p:cNvPr id="68610" name="Rectangle 2"/>
          <p:cNvSpPr txBox="1">
            <a:spLocks noGrp="1" noRot="1" noChangeAspect="1" noChangeArrowheads="1" noTextEdit="1"/>
          </p:cNvSpPr>
          <p:nvPr>
            <p:ph type="sldImg"/>
          </p:nvPr>
        </p:nvSpPr>
        <p:spPr>
          <a:xfrm>
            <a:off x="922338" y="755650"/>
            <a:ext cx="4964112" cy="3724275"/>
          </a:xfrm>
        </p:spPr>
      </p:sp>
      <p:sp>
        <p:nvSpPr>
          <p:cNvPr id="68611"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2546826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FEF28661-80D1-4FB4-B64D-B1E0CA786580}" type="slidenum">
              <a:rPr lang="zh-CN" altLang="en-GB"/>
              <a:pPr/>
              <a:t>19</a:t>
            </a:fld>
            <a:endParaRPr lang="en-GB" altLang="zh-CN"/>
          </a:p>
        </p:txBody>
      </p:sp>
      <p:sp>
        <p:nvSpPr>
          <p:cNvPr id="70658" name="Rectangle 2"/>
          <p:cNvSpPr txBox="1">
            <a:spLocks noGrp="1" noRot="1" noChangeAspect="1" noChangeArrowheads="1" noTextEdit="1"/>
          </p:cNvSpPr>
          <p:nvPr>
            <p:ph type="sldImg"/>
          </p:nvPr>
        </p:nvSpPr>
        <p:spPr>
          <a:xfrm>
            <a:off x="922338" y="755650"/>
            <a:ext cx="4964112" cy="3724275"/>
          </a:xfrm>
        </p:spPr>
      </p:sp>
      <p:sp>
        <p:nvSpPr>
          <p:cNvPr id="70659"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936955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17255C36-9CC3-4389-A4A7-99C5F78846B2}" type="slidenum">
              <a:rPr lang="zh-CN" altLang="en-GB"/>
              <a:pPr/>
              <a:t>20</a:t>
            </a:fld>
            <a:endParaRPr lang="en-GB" altLang="zh-CN"/>
          </a:p>
        </p:txBody>
      </p:sp>
      <p:sp>
        <p:nvSpPr>
          <p:cNvPr id="72706" name="Rectangle 2"/>
          <p:cNvSpPr txBox="1">
            <a:spLocks noGrp="1" noRot="1" noChangeAspect="1" noChangeArrowheads="1" noTextEdit="1"/>
          </p:cNvSpPr>
          <p:nvPr>
            <p:ph type="sldImg"/>
          </p:nvPr>
        </p:nvSpPr>
        <p:spPr>
          <a:xfrm>
            <a:off x="922338" y="755650"/>
            <a:ext cx="4964112" cy="3724275"/>
          </a:xfrm>
        </p:spPr>
      </p:sp>
      <p:sp>
        <p:nvSpPr>
          <p:cNvPr id="72707"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2553523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C1C09C2E-3EC7-4EE6-9CEB-C84088C9F55D}" type="slidenum">
              <a:rPr lang="zh-CN" altLang="en-GB"/>
              <a:pPr/>
              <a:t>21</a:t>
            </a:fld>
            <a:endParaRPr lang="en-GB" altLang="zh-CN"/>
          </a:p>
        </p:txBody>
      </p:sp>
      <p:sp>
        <p:nvSpPr>
          <p:cNvPr id="74754" name="Rectangle 2"/>
          <p:cNvSpPr txBox="1">
            <a:spLocks noGrp="1" noRot="1" noChangeAspect="1" noChangeArrowheads="1" noTextEdit="1"/>
          </p:cNvSpPr>
          <p:nvPr>
            <p:ph type="sldImg"/>
          </p:nvPr>
        </p:nvSpPr>
        <p:spPr>
          <a:xfrm>
            <a:off x="922338" y="755650"/>
            <a:ext cx="4964112" cy="3724275"/>
          </a:xfrm>
        </p:spPr>
      </p:sp>
      <p:sp>
        <p:nvSpPr>
          <p:cNvPr id="74755"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2238976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7283E212-4D0C-4671-AC8D-2FE9D8C70A78}" type="slidenum">
              <a:rPr lang="zh-CN" altLang="en-GB"/>
              <a:pPr/>
              <a:t>3</a:t>
            </a:fld>
            <a:endParaRPr lang="en-GB" altLang="zh-CN"/>
          </a:p>
        </p:txBody>
      </p:sp>
      <p:sp>
        <p:nvSpPr>
          <p:cNvPr id="8193" name="Rectangle 1"/>
          <p:cNvSpPr txBox="1">
            <a:spLocks noGrp="1" noRot="1" noChangeAspect="1" noChangeArrowheads="1"/>
          </p:cNvSpPr>
          <p:nvPr>
            <p:ph type="sldImg"/>
          </p:nvPr>
        </p:nvSpPr>
        <p:spPr bwMode="auto">
          <a:xfrm>
            <a:off x="922338" y="755650"/>
            <a:ext cx="4964112" cy="37242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p:cNvSpPr txBox="1">
            <a:spLocks noGrp="1" noChangeArrowheads="1"/>
          </p:cNvSpPr>
          <p:nvPr>
            <p:ph type="body" idx="1"/>
          </p:nvPr>
        </p:nvSpPr>
        <p:spPr bwMode="auto">
          <a:xfrm>
            <a:off x="681038" y="4722966"/>
            <a:ext cx="5448300" cy="447066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357" tIns="41678" rIns="83357" bIns="41678" anchor="ctr"/>
          <a:lstStyle/>
          <a:p>
            <a:endParaRPr lang="zh-CN" altLang="en-US"/>
          </a:p>
        </p:txBody>
      </p:sp>
    </p:spTree>
    <p:extLst>
      <p:ext uri="{BB962C8B-B14F-4D97-AF65-F5344CB8AC3E}">
        <p14:creationId xmlns:p14="http://schemas.microsoft.com/office/powerpoint/2010/main" val="2423235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567C6E0D-BBF3-446B-B220-250198DBF59B}" type="slidenum">
              <a:rPr lang="zh-CN" altLang="en-GB"/>
              <a:pPr/>
              <a:t>5</a:t>
            </a:fld>
            <a:endParaRPr lang="en-GB" altLang="zh-CN"/>
          </a:p>
        </p:txBody>
      </p:sp>
      <p:sp>
        <p:nvSpPr>
          <p:cNvPr id="39938" name="Rectangle 2"/>
          <p:cNvSpPr txBox="1">
            <a:spLocks noGrp="1" noRot="1" noChangeAspect="1" noChangeArrowheads="1" noTextEdit="1"/>
          </p:cNvSpPr>
          <p:nvPr>
            <p:ph type="sldImg"/>
          </p:nvPr>
        </p:nvSpPr>
        <p:spPr>
          <a:xfrm>
            <a:off x="922338" y="755650"/>
            <a:ext cx="4964112" cy="3724275"/>
          </a:xfrm>
        </p:spPr>
      </p:sp>
      <p:sp>
        <p:nvSpPr>
          <p:cNvPr id="39939"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1533080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ACFD81F-C2AA-4672-B613-87BE83261DAD}" type="slidenum">
              <a:rPr lang="zh-CN" altLang="en-GB"/>
              <a:pPr/>
              <a:t>6</a:t>
            </a:fld>
            <a:endParaRPr lang="en-GB" altLang="zh-CN"/>
          </a:p>
        </p:txBody>
      </p:sp>
      <p:sp>
        <p:nvSpPr>
          <p:cNvPr id="44034" name="Rectangle 2"/>
          <p:cNvSpPr txBox="1">
            <a:spLocks noGrp="1" noRot="1" noChangeAspect="1" noChangeArrowheads="1" noTextEdit="1"/>
          </p:cNvSpPr>
          <p:nvPr>
            <p:ph type="sldImg"/>
          </p:nvPr>
        </p:nvSpPr>
        <p:spPr>
          <a:xfrm>
            <a:off x="922338" y="755650"/>
            <a:ext cx="4964112" cy="3724275"/>
          </a:xfrm>
        </p:spPr>
      </p:sp>
      <p:sp>
        <p:nvSpPr>
          <p:cNvPr id="44035"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726503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3D8C813B-765A-434F-BFDC-76AAA5FCAFB6}" type="slidenum">
              <a:rPr lang="zh-CN" altLang="en-GB"/>
              <a:pPr/>
              <a:t>7</a:t>
            </a:fld>
            <a:endParaRPr lang="en-GB" altLang="zh-CN"/>
          </a:p>
        </p:txBody>
      </p:sp>
      <p:sp>
        <p:nvSpPr>
          <p:cNvPr id="46082" name="Rectangle 2"/>
          <p:cNvSpPr txBox="1">
            <a:spLocks noGrp="1" noRot="1" noChangeAspect="1" noChangeArrowheads="1" noTextEdit="1"/>
          </p:cNvSpPr>
          <p:nvPr>
            <p:ph type="sldImg"/>
          </p:nvPr>
        </p:nvSpPr>
        <p:spPr>
          <a:xfrm>
            <a:off x="922338" y="755650"/>
            <a:ext cx="4964112" cy="3724275"/>
          </a:xfrm>
        </p:spPr>
      </p:sp>
      <p:sp>
        <p:nvSpPr>
          <p:cNvPr id="46083"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1230531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4F47B551-6919-4328-BD0D-7EB06B0F1B69}" type="slidenum">
              <a:rPr lang="zh-CN" altLang="en-GB"/>
              <a:pPr/>
              <a:t>8</a:t>
            </a:fld>
            <a:endParaRPr lang="en-GB" altLang="zh-CN"/>
          </a:p>
        </p:txBody>
      </p:sp>
      <p:sp>
        <p:nvSpPr>
          <p:cNvPr id="48130" name="Rectangle 2"/>
          <p:cNvSpPr txBox="1">
            <a:spLocks noGrp="1" noRot="1" noChangeAspect="1" noChangeArrowheads="1" noTextEdit="1"/>
          </p:cNvSpPr>
          <p:nvPr>
            <p:ph type="sldImg"/>
          </p:nvPr>
        </p:nvSpPr>
        <p:spPr>
          <a:xfrm>
            <a:off x="922338" y="755650"/>
            <a:ext cx="4964112" cy="3724275"/>
          </a:xfrm>
        </p:spPr>
      </p:sp>
      <p:sp>
        <p:nvSpPr>
          <p:cNvPr id="48131"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2682953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10E4AF35-75BE-48C5-BC0C-41E8361DAFC7}" type="slidenum">
              <a:rPr lang="zh-CN" altLang="en-GB"/>
              <a:pPr/>
              <a:t>9</a:t>
            </a:fld>
            <a:endParaRPr lang="en-GB" altLang="zh-CN"/>
          </a:p>
        </p:txBody>
      </p:sp>
      <p:sp>
        <p:nvSpPr>
          <p:cNvPr id="50178" name="Rectangle 2"/>
          <p:cNvSpPr txBox="1">
            <a:spLocks noGrp="1" noRot="1" noChangeAspect="1" noChangeArrowheads="1" noTextEdit="1"/>
          </p:cNvSpPr>
          <p:nvPr>
            <p:ph type="sldImg"/>
          </p:nvPr>
        </p:nvSpPr>
        <p:spPr>
          <a:xfrm>
            <a:off x="922338" y="755650"/>
            <a:ext cx="4964112" cy="3724275"/>
          </a:xfrm>
        </p:spPr>
      </p:sp>
      <p:sp>
        <p:nvSpPr>
          <p:cNvPr id="50179"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3341630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2BE15090-ABD0-4A08-984A-3BC8845E9733}" type="slidenum">
              <a:rPr lang="zh-CN" altLang="en-GB"/>
              <a:pPr/>
              <a:t>10</a:t>
            </a:fld>
            <a:endParaRPr lang="en-GB" altLang="zh-CN"/>
          </a:p>
        </p:txBody>
      </p:sp>
      <p:sp>
        <p:nvSpPr>
          <p:cNvPr id="52226" name="Rectangle 2"/>
          <p:cNvSpPr txBox="1">
            <a:spLocks noGrp="1" noRot="1" noChangeAspect="1" noChangeArrowheads="1" noTextEdit="1"/>
          </p:cNvSpPr>
          <p:nvPr>
            <p:ph type="sldImg"/>
          </p:nvPr>
        </p:nvSpPr>
        <p:spPr>
          <a:xfrm>
            <a:off x="922338" y="755650"/>
            <a:ext cx="4964112" cy="3724275"/>
          </a:xfrm>
        </p:spPr>
      </p:sp>
      <p:sp>
        <p:nvSpPr>
          <p:cNvPr id="52227"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4074896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AB5643DF-FD82-4808-B07A-F1B2657F3E97}" type="slidenum">
              <a:rPr lang="zh-CN" altLang="en-GB"/>
              <a:pPr/>
              <a:t>11</a:t>
            </a:fld>
            <a:endParaRPr lang="en-GB" altLang="zh-CN"/>
          </a:p>
        </p:txBody>
      </p:sp>
      <p:sp>
        <p:nvSpPr>
          <p:cNvPr id="54274" name="Rectangle 2"/>
          <p:cNvSpPr txBox="1">
            <a:spLocks noGrp="1" noRot="1" noChangeAspect="1" noChangeArrowheads="1" noTextEdit="1"/>
          </p:cNvSpPr>
          <p:nvPr>
            <p:ph type="sldImg"/>
          </p:nvPr>
        </p:nvSpPr>
        <p:spPr>
          <a:xfrm>
            <a:off x="922338" y="755650"/>
            <a:ext cx="4964112" cy="3724275"/>
          </a:xfrm>
        </p:spPr>
      </p:sp>
      <p:sp>
        <p:nvSpPr>
          <p:cNvPr id="54275" name="Rectangle 3"/>
          <p:cNvSpPr txBox="1">
            <a:spLocks noGrp="1" noChangeArrowheads="1"/>
          </p:cNvSpPr>
          <p:nvPr>
            <p:ph type="body" idx="1"/>
          </p:nvPr>
        </p:nvSpPr>
        <p:spPr>
          <a:xfrm>
            <a:off x="681038" y="4722966"/>
            <a:ext cx="5448300" cy="4470667"/>
          </a:xfrm>
          <a:noFill/>
          <a:ln/>
        </p:spPr>
        <p:txBody>
          <a:bodyPr wrap="none" anchor="ctr"/>
          <a:lstStyle/>
          <a:p>
            <a:endParaRPr lang="zh-CN" altLang="en-US"/>
          </a:p>
        </p:txBody>
      </p:sp>
    </p:spTree>
    <p:extLst>
      <p:ext uri="{BB962C8B-B14F-4D97-AF65-F5344CB8AC3E}">
        <p14:creationId xmlns:p14="http://schemas.microsoft.com/office/powerpoint/2010/main" val="3838093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1955443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5917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74000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770168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43304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637449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80877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163482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88311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5354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02111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395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227530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4663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69302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546176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7751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63088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119569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125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9586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233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13">
            <a:extLst>
              <a:ext uri="{28A0092B-C50C-407E-A947-70E740481C1C}">
                <a14:useLocalDpi xmlns:a14="http://schemas.microsoft.com/office/drawing/2010/main" val="0"/>
              </a:ext>
            </a:extLst>
          </a:blip>
          <a:srcRect l="7225" t="17181" r="26" b="9898"/>
          <a:stretch>
            <a:fillRect/>
          </a:stretch>
        </p:blipFill>
        <p:spPr bwMode="auto">
          <a:xfrm>
            <a:off x="1258888" y="620713"/>
            <a:ext cx="6840537" cy="4530725"/>
          </a:xfrm>
          <a:prstGeom prst="rect">
            <a:avLst/>
          </a:prstGeom>
          <a:noFill/>
          <a:ln>
            <a:noFill/>
          </a:ln>
          <a:effectLst/>
          <a:extLst>
            <a:ext uri="{909E8E84-426E-40DD-AFC4-6F175D3DCCD1}">
              <a14:hiddenFill xmlns:a14="http://schemas.microsoft.com/office/drawing/2010/main">
                <a:blipFill dpi="0" rotWithShape="0">
                  <a:blip/>
                  <a:srcRect l="7225" t="17181" r="26" b="9898"/>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4" name="Rectangle 10"/>
          <p:cNvSpPr>
            <a:spLocks noChangeArrowheads="1"/>
          </p:cNvSpPr>
          <p:nvPr userDrawn="1"/>
        </p:nvSpPr>
        <p:spPr bwMode="auto">
          <a:xfrm>
            <a:off x="179388" y="115888"/>
            <a:ext cx="8785225" cy="6553200"/>
          </a:xfrm>
          <a:prstGeom prst="rect">
            <a:avLst/>
          </a:prstGeom>
          <a:noFill/>
          <a:ln w="22225" cap="rnd">
            <a:solidFill>
              <a:srgbClr val="008000"/>
            </a:solidFill>
            <a:prstDash val="sysDot"/>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marL="742950" indent="-28575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2pPr>
      <a:lvl3pPr marL="11430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3pPr>
      <a:lvl4pPr marL="16002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4pPr>
      <a:lvl5pPr marL="20574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5pPr>
      <a:lvl6pPr marL="25146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6pPr>
      <a:lvl7pPr marL="29718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7pPr>
      <a:lvl8pPr marL="34290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8pPr>
      <a:lvl9pPr marL="38862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9pPr>
    </p:titleStyle>
    <p:bodyStyle>
      <a:lvl1pPr marL="301625" indent="-225425" algn="l" defTabSz="449263" rtl="0" fontAlgn="base" hangingPunct="0">
        <a:lnSpc>
          <a:spcPct val="102000"/>
        </a:lnSpc>
        <a:spcBef>
          <a:spcPct val="0"/>
        </a:spcBef>
        <a:spcAft>
          <a:spcPts val="1000"/>
        </a:spcAft>
        <a:buClr>
          <a:srgbClr val="000000"/>
        </a:buClr>
        <a:buSzPct val="100000"/>
        <a:buFont typeface="Symbol" pitchFamily="18" charset="2"/>
        <a:buChar char=""/>
        <a:defRPr sz="3200">
          <a:solidFill>
            <a:srgbClr val="000000"/>
          </a:solidFill>
          <a:latin typeface="+mn-lt"/>
          <a:ea typeface="+mn-ea"/>
          <a:cs typeface="+mn-cs"/>
        </a:defRPr>
      </a:lvl1pPr>
      <a:lvl2pPr marL="604838" indent="-227013" algn="l" defTabSz="449263" rtl="0" fontAlgn="base" hangingPunct="0">
        <a:lnSpc>
          <a:spcPct val="102000"/>
        </a:lnSpc>
        <a:spcBef>
          <a:spcPct val="0"/>
        </a:spcBef>
        <a:spcAft>
          <a:spcPts val="800"/>
        </a:spcAft>
        <a:buClr>
          <a:srgbClr val="000000"/>
        </a:buClr>
        <a:buSzPct val="75000"/>
        <a:buFont typeface="Symbol" pitchFamily="18" charset="2"/>
        <a:buChar char=""/>
        <a:defRPr sz="2400">
          <a:solidFill>
            <a:srgbClr val="000000"/>
          </a:solidFill>
          <a:latin typeface="+mn-lt"/>
          <a:ea typeface="+mn-ea"/>
        </a:defRPr>
      </a:lvl2pPr>
      <a:lvl3pPr marL="908050" indent="-200025" algn="l" defTabSz="449263" rtl="0" fontAlgn="base" hangingPunct="0">
        <a:lnSpc>
          <a:spcPct val="102000"/>
        </a:lnSpc>
        <a:spcBef>
          <a:spcPct val="0"/>
        </a:spcBef>
        <a:spcAft>
          <a:spcPts val="600"/>
        </a:spcAft>
        <a:buClr>
          <a:srgbClr val="000000"/>
        </a:buClr>
        <a:buSzPct val="100000"/>
        <a:buFont typeface="Symbol" pitchFamily="18" charset="2"/>
        <a:buChar char=""/>
        <a:defRPr sz="2000">
          <a:solidFill>
            <a:srgbClr val="000000"/>
          </a:solidFill>
          <a:latin typeface="+mn-lt"/>
          <a:ea typeface="+mn-ea"/>
        </a:defRPr>
      </a:lvl3pPr>
      <a:lvl4pPr marL="1209675" indent="-149225" algn="l" defTabSz="449263" rtl="0" fontAlgn="base" hangingPunct="0">
        <a:lnSpc>
          <a:spcPct val="102000"/>
        </a:lnSpc>
        <a:spcBef>
          <a:spcPct val="0"/>
        </a:spcBef>
        <a:spcAft>
          <a:spcPts val="413"/>
        </a:spcAft>
        <a:buClr>
          <a:srgbClr val="000000"/>
        </a:buClr>
        <a:buSzPct val="75000"/>
        <a:buFont typeface="Symbol" pitchFamily="18" charset="2"/>
        <a:buChar char=""/>
        <a:defRPr sz="2000">
          <a:solidFill>
            <a:srgbClr val="000000"/>
          </a:solidFill>
          <a:latin typeface="+mn-lt"/>
          <a:ea typeface="+mn-ea"/>
        </a:defRPr>
      </a:lvl4pPr>
      <a:lvl5pPr marL="15128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5pPr>
      <a:lvl6pPr marL="19700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6pPr>
      <a:lvl7pPr marL="24272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7pPr>
      <a:lvl8pPr marL="28844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8pPr>
      <a:lvl9pPr marL="33416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67625" y="5589588"/>
            <a:ext cx="1152525" cy="946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5" name="Picture 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79388" y="115888"/>
            <a:ext cx="647700" cy="488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7" name="Rectangle 9"/>
          <p:cNvSpPr>
            <a:spLocks noChangeArrowheads="1"/>
          </p:cNvSpPr>
          <p:nvPr userDrawn="1"/>
        </p:nvSpPr>
        <p:spPr bwMode="auto">
          <a:xfrm>
            <a:off x="179388" y="115888"/>
            <a:ext cx="8785225" cy="6553200"/>
          </a:xfrm>
          <a:prstGeom prst="rect">
            <a:avLst/>
          </a:prstGeom>
          <a:noFill/>
          <a:ln w="19050" cap="rnd">
            <a:solidFill>
              <a:srgbClr val="008000"/>
            </a:solidFill>
            <a:prstDash val="sysDot"/>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marL="742950" indent="-28575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2pPr>
      <a:lvl3pPr marL="11430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3pPr>
      <a:lvl4pPr marL="16002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4pPr>
      <a:lvl5pPr marL="20574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5pPr>
      <a:lvl6pPr marL="25146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6pPr>
      <a:lvl7pPr marL="29718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7pPr>
      <a:lvl8pPr marL="34290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8pPr>
      <a:lvl9pPr marL="38862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9pPr>
    </p:titleStyle>
    <p:bodyStyle>
      <a:lvl1pPr marL="301625" indent="-225425" algn="l" defTabSz="449263" rtl="0" fontAlgn="base" hangingPunct="0">
        <a:lnSpc>
          <a:spcPct val="102000"/>
        </a:lnSpc>
        <a:spcBef>
          <a:spcPct val="0"/>
        </a:spcBef>
        <a:spcAft>
          <a:spcPts val="1000"/>
        </a:spcAft>
        <a:buClr>
          <a:srgbClr val="000000"/>
        </a:buClr>
        <a:buSzPct val="100000"/>
        <a:buFont typeface="Symbol" pitchFamily="18" charset="2"/>
        <a:buChar char=""/>
        <a:defRPr sz="3200">
          <a:solidFill>
            <a:srgbClr val="000000"/>
          </a:solidFill>
          <a:latin typeface="+mn-lt"/>
          <a:ea typeface="+mn-ea"/>
          <a:cs typeface="+mn-cs"/>
        </a:defRPr>
      </a:lvl1pPr>
      <a:lvl2pPr marL="604838" indent="-227013" algn="l" defTabSz="449263" rtl="0" fontAlgn="base" hangingPunct="0">
        <a:lnSpc>
          <a:spcPct val="102000"/>
        </a:lnSpc>
        <a:spcBef>
          <a:spcPct val="0"/>
        </a:spcBef>
        <a:spcAft>
          <a:spcPts val="800"/>
        </a:spcAft>
        <a:buClr>
          <a:srgbClr val="000000"/>
        </a:buClr>
        <a:buSzPct val="75000"/>
        <a:buFont typeface="Symbol" pitchFamily="18" charset="2"/>
        <a:buChar char=""/>
        <a:defRPr sz="2400">
          <a:solidFill>
            <a:srgbClr val="000000"/>
          </a:solidFill>
          <a:latin typeface="+mn-lt"/>
          <a:ea typeface="+mn-ea"/>
        </a:defRPr>
      </a:lvl2pPr>
      <a:lvl3pPr marL="908050" indent="-200025" algn="l" defTabSz="449263" rtl="0" fontAlgn="base" hangingPunct="0">
        <a:lnSpc>
          <a:spcPct val="102000"/>
        </a:lnSpc>
        <a:spcBef>
          <a:spcPct val="0"/>
        </a:spcBef>
        <a:spcAft>
          <a:spcPts val="600"/>
        </a:spcAft>
        <a:buClr>
          <a:srgbClr val="000000"/>
        </a:buClr>
        <a:buSzPct val="100000"/>
        <a:buFont typeface="Symbol" pitchFamily="18" charset="2"/>
        <a:buChar char=""/>
        <a:defRPr sz="2000">
          <a:solidFill>
            <a:srgbClr val="000000"/>
          </a:solidFill>
          <a:latin typeface="+mn-lt"/>
          <a:ea typeface="+mn-ea"/>
        </a:defRPr>
      </a:lvl3pPr>
      <a:lvl4pPr marL="1209675" indent="-149225" algn="l" defTabSz="449263" rtl="0" fontAlgn="base" hangingPunct="0">
        <a:lnSpc>
          <a:spcPct val="102000"/>
        </a:lnSpc>
        <a:spcBef>
          <a:spcPct val="0"/>
        </a:spcBef>
        <a:spcAft>
          <a:spcPts val="413"/>
        </a:spcAft>
        <a:buClr>
          <a:srgbClr val="000000"/>
        </a:buClr>
        <a:buSzPct val="75000"/>
        <a:buFont typeface="Symbol" pitchFamily="18" charset="2"/>
        <a:buChar char=""/>
        <a:defRPr sz="2000">
          <a:solidFill>
            <a:srgbClr val="000000"/>
          </a:solidFill>
          <a:latin typeface="+mn-lt"/>
          <a:ea typeface="+mn-ea"/>
        </a:defRPr>
      </a:lvl4pPr>
      <a:lvl5pPr marL="15128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5pPr>
      <a:lvl6pPr marL="19700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6pPr>
      <a:lvl7pPr marL="24272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7pPr>
      <a:lvl8pPr marL="28844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8pPr>
      <a:lvl9pPr marL="33416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54.wmf"/><Relationship Id="rId3" Type="http://schemas.openxmlformats.org/officeDocument/2006/relationships/notesSlide" Target="../notesSlides/notesSlide8.xml"/><Relationship Id="rId7" Type="http://schemas.openxmlformats.org/officeDocument/2006/relationships/image" Target="../media/image59.png"/><Relationship Id="rId12" Type="http://schemas.openxmlformats.org/officeDocument/2006/relationships/oleObject" Target="../embeddings/oleObject46.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58.png"/><Relationship Id="rId11" Type="http://schemas.openxmlformats.org/officeDocument/2006/relationships/image" Target="../media/image53.wmf"/><Relationship Id="rId5" Type="http://schemas.openxmlformats.org/officeDocument/2006/relationships/image" Target="../media/image57.png"/><Relationship Id="rId15" Type="http://schemas.openxmlformats.org/officeDocument/2006/relationships/image" Target="../media/image55.wmf"/><Relationship Id="rId10" Type="http://schemas.openxmlformats.org/officeDocument/2006/relationships/oleObject" Target="../embeddings/oleObject45.bin"/><Relationship Id="rId4" Type="http://schemas.openxmlformats.org/officeDocument/2006/relationships/image" Target="../media/image56.png"/><Relationship Id="rId9" Type="http://schemas.openxmlformats.org/officeDocument/2006/relationships/image" Target="../media/image61.png"/><Relationship Id="rId14" Type="http://schemas.openxmlformats.org/officeDocument/2006/relationships/oleObject" Target="../embeddings/oleObject47.bin"/></Relationships>
</file>

<file path=ppt/slides/_rels/slide11.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63.jpeg"/></Relationships>
</file>

<file path=ppt/slides/_rels/slide12.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slideLayout" Target="../slideLayouts/slideLayout18.xml"/><Relationship Id="rId7" Type="http://schemas.openxmlformats.org/officeDocument/2006/relationships/oleObject" Target="../embeddings/oleObject49.bin"/><Relationship Id="rId2" Type="http://schemas.openxmlformats.org/officeDocument/2006/relationships/control" Target="../activeX/activeX1.xml"/><Relationship Id="rId1" Type="http://schemas.openxmlformats.org/officeDocument/2006/relationships/vmlDrawing" Target="../drawings/vmlDrawing9.vml"/><Relationship Id="rId6" Type="http://schemas.openxmlformats.org/officeDocument/2006/relationships/image" Target="../media/image64.wmf"/><Relationship Id="rId11" Type="http://schemas.openxmlformats.org/officeDocument/2006/relationships/image" Target="../media/image67.wmf"/><Relationship Id="rId5" Type="http://schemas.openxmlformats.org/officeDocument/2006/relationships/oleObject" Target="../embeddings/oleObject48.bin"/><Relationship Id="rId10" Type="http://schemas.openxmlformats.org/officeDocument/2006/relationships/image" Target="../media/image66.wmf"/><Relationship Id="rId4" Type="http://schemas.openxmlformats.org/officeDocument/2006/relationships/notesSlide" Target="../notesSlides/notesSlide10.xml"/><Relationship Id="rId9" Type="http://schemas.openxmlformats.org/officeDocument/2006/relationships/oleObject" Target="../embeddings/oleObject50.bin"/></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6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control" Target="../activeX/activeX2.xml"/><Relationship Id="rId1" Type="http://schemas.openxmlformats.org/officeDocument/2006/relationships/vmlDrawing" Target="../drawings/vmlDrawing10.vml"/><Relationship Id="rId5" Type="http://schemas.openxmlformats.org/officeDocument/2006/relationships/image" Target="../media/image69.wmf"/><Relationship Id="rId4"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oleObject" Target="../embeddings/oleObject55.bin"/><Relationship Id="rId18" Type="http://schemas.openxmlformats.org/officeDocument/2006/relationships/image" Target="../media/image76.wmf"/><Relationship Id="rId3" Type="http://schemas.openxmlformats.org/officeDocument/2006/relationships/notesSlide" Target="../notesSlides/notesSlide15.xml"/><Relationship Id="rId21" Type="http://schemas.openxmlformats.org/officeDocument/2006/relationships/oleObject" Target="../embeddings/oleObject59.bin"/><Relationship Id="rId7" Type="http://schemas.openxmlformats.org/officeDocument/2006/relationships/oleObject" Target="../embeddings/oleObject52.bin"/><Relationship Id="rId12" Type="http://schemas.openxmlformats.org/officeDocument/2006/relationships/image" Target="../media/image73.wmf"/><Relationship Id="rId17" Type="http://schemas.openxmlformats.org/officeDocument/2006/relationships/oleObject" Target="../embeddings/oleObject57.bin"/><Relationship Id="rId2" Type="http://schemas.openxmlformats.org/officeDocument/2006/relationships/slideLayout" Target="../slideLayouts/slideLayout18.xml"/><Relationship Id="rId16" Type="http://schemas.openxmlformats.org/officeDocument/2006/relationships/image" Target="../media/image75.wmf"/><Relationship Id="rId20" Type="http://schemas.openxmlformats.org/officeDocument/2006/relationships/image" Target="../media/image77.wmf"/><Relationship Id="rId1" Type="http://schemas.openxmlformats.org/officeDocument/2006/relationships/vmlDrawing" Target="../drawings/vmlDrawing11.vml"/><Relationship Id="rId6" Type="http://schemas.openxmlformats.org/officeDocument/2006/relationships/image" Target="../media/image70.e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oleObject" Target="../embeddings/oleObject56.bin"/><Relationship Id="rId10" Type="http://schemas.openxmlformats.org/officeDocument/2006/relationships/image" Target="../media/image72.wmf"/><Relationship Id="rId19" Type="http://schemas.openxmlformats.org/officeDocument/2006/relationships/oleObject" Target="../embeddings/oleObject58.bin"/><Relationship Id="rId4" Type="http://schemas.openxmlformats.org/officeDocument/2006/relationships/image" Target="../media/image79.png"/><Relationship Id="rId9" Type="http://schemas.openxmlformats.org/officeDocument/2006/relationships/oleObject" Target="../embeddings/oleObject53.bin"/><Relationship Id="rId14" Type="http://schemas.openxmlformats.org/officeDocument/2006/relationships/image" Target="../media/image74.wmf"/><Relationship Id="rId22" Type="http://schemas.openxmlformats.org/officeDocument/2006/relationships/image" Target="../media/image78.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notesSlide" Target="../notesSlides/notesSlide16.xml"/><Relationship Id="rId7" Type="http://schemas.openxmlformats.org/officeDocument/2006/relationships/image" Target="../media/image81.wmf"/><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oleObject" Target="../embeddings/oleObject61.bin"/><Relationship Id="rId11" Type="http://schemas.openxmlformats.org/officeDocument/2006/relationships/image" Target="../media/image83.emf"/><Relationship Id="rId5" Type="http://schemas.openxmlformats.org/officeDocument/2006/relationships/image" Target="../media/image80.wmf"/><Relationship Id="rId10" Type="http://schemas.openxmlformats.org/officeDocument/2006/relationships/oleObject" Target="../embeddings/oleObject63.bin"/><Relationship Id="rId4" Type="http://schemas.openxmlformats.org/officeDocument/2006/relationships/oleObject" Target="../embeddings/oleObject60.bin"/><Relationship Id="rId9" Type="http://schemas.openxmlformats.org/officeDocument/2006/relationships/image" Target="../media/image82.wmf"/></Relationships>
</file>

<file path=ppt/slides/_rels/slide19.xml.rels><?xml version="1.0" encoding="UTF-8" standalone="yes"?>
<Relationships xmlns="http://schemas.openxmlformats.org/package/2006/relationships"><Relationship Id="rId3" Type="http://schemas.openxmlformats.org/officeDocument/2006/relationships/image" Target="../media/image84.jpe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87.jpeg"/><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image" Target="../media/image86.jpeg"/><Relationship Id="rId5" Type="http://schemas.openxmlformats.org/officeDocument/2006/relationships/image" Target="../media/image85.wmf"/><Relationship Id="rId4" Type="http://schemas.openxmlformats.org/officeDocument/2006/relationships/oleObject" Target="../embeddings/oleObject64.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92.wmf"/><Relationship Id="rId3" Type="http://schemas.openxmlformats.org/officeDocument/2006/relationships/notesSlide" Target="../notesSlides/notesSlide19.xml"/><Relationship Id="rId7" Type="http://schemas.openxmlformats.org/officeDocument/2006/relationships/image" Target="../media/image89.wmf"/><Relationship Id="rId12" Type="http://schemas.openxmlformats.org/officeDocument/2006/relationships/oleObject" Target="../embeddings/oleObject69.bin"/><Relationship Id="rId2" Type="http://schemas.openxmlformats.org/officeDocument/2006/relationships/slideLayout" Target="../slideLayouts/slideLayout18.xml"/><Relationship Id="rId1" Type="http://schemas.openxmlformats.org/officeDocument/2006/relationships/vmlDrawing" Target="../drawings/vmlDrawing14.vml"/><Relationship Id="rId6" Type="http://schemas.openxmlformats.org/officeDocument/2006/relationships/oleObject" Target="../embeddings/oleObject66.bin"/><Relationship Id="rId11" Type="http://schemas.openxmlformats.org/officeDocument/2006/relationships/image" Target="../media/image91.wmf"/><Relationship Id="rId5" Type="http://schemas.openxmlformats.org/officeDocument/2006/relationships/image" Target="../media/image88.wmf"/><Relationship Id="rId10" Type="http://schemas.openxmlformats.org/officeDocument/2006/relationships/oleObject" Target="../embeddings/oleObject68.bin"/><Relationship Id="rId4" Type="http://schemas.openxmlformats.org/officeDocument/2006/relationships/oleObject" Target="../embeddings/oleObject65.bin"/><Relationship Id="rId9" Type="http://schemas.openxmlformats.org/officeDocument/2006/relationships/image" Target="../media/image90.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18.xml"/><Relationship Id="rId1" Type="http://schemas.openxmlformats.org/officeDocument/2006/relationships/vmlDrawing" Target="../drawings/vmlDrawing15.vml"/><Relationship Id="rId4" Type="http://schemas.openxmlformats.org/officeDocument/2006/relationships/image" Target="../media/image9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18.xml"/><Relationship Id="rId1" Type="http://schemas.openxmlformats.org/officeDocument/2006/relationships/vmlDrawing" Target="../drawings/vmlDrawing16.vml"/><Relationship Id="rId4" Type="http://schemas.openxmlformats.org/officeDocument/2006/relationships/image" Target="../media/image94.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wmf"/><Relationship Id="rId18" Type="http://schemas.openxmlformats.org/officeDocument/2006/relationships/oleObject" Target="../embeddings/oleObject7.bin"/><Relationship Id="rId3" Type="http://schemas.openxmlformats.org/officeDocument/2006/relationships/notesSlide" Target="../notesSlides/notesSlide2.xml"/><Relationship Id="rId7" Type="http://schemas.openxmlformats.org/officeDocument/2006/relationships/image" Target="../media/image5.wmf"/><Relationship Id="rId12" Type="http://schemas.openxmlformats.org/officeDocument/2006/relationships/oleObject" Target="../embeddings/oleObject5.bin"/><Relationship Id="rId17" Type="http://schemas.openxmlformats.org/officeDocument/2006/relationships/image" Target="../media/image12.jpeg"/><Relationship Id="rId2" Type="http://schemas.openxmlformats.org/officeDocument/2006/relationships/slideLayout" Target="../slideLayouts/slideLayout18.xml"/><Relationship Id="rId16" Type="http://schemas.openxmlformats.org/officeDocument/2006/relationships/image" Target="../media/image11.jpe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image" Target="../media/image9.wmf"/><Relationship Id="rId10" Type="http://schemas.openxmlformats.org/officeDocument/2006/relationships/oleObject" Target="../embeddings/oleObject4.bin"/><Relationship Id="rId19" Type="http://schemas.openxmlformats.org/officeDocument/2006/relationships/image" Target="../media/image10.wmf"/><Relationship Id="rId4" Type="http://schemas.openxmlformats.org/officeDocument/2006/relationships/oleObject" Target="../embeddings/oleObject1.bin"/><Relationship Id="rId9" Type="http://schemas.openxmlformats.org/officeDocument/2006/relationships/image" Target="../media/image6.wmf"/><Relationship Id="rId1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18.jpeg"/><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7.wmf"/><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14.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15.wmf"/><Relationship Id="rId3" Type="http://schemas.openxmlformats.org/officeDocument/2006/relationships/notesSlide" Target="../notesSlides/notesSlide3.xml"/><Relationship Id="rId7" Type="http://schemas.openxmlformats.org/officeDocument/2006/relationships/image" Target="../media/image20.emf"/><Relationship Id="rId12" Type="http://schemas.openxmlformats.org/officeDocument/2006/relationships/oleObject" Target="../embeddings/oleObject16.bin"/><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oleObject" Target="../embeddings/oleObject14.bin"/><Relationship Id="rId11" Type="http://schemas.openxmlformats.org/officeDocument/2006/relationships/image" Target="../media/image21.wmf"/><Relationship Id="rId5" Type="http://schemas.openxmlformats.org/officeDocument/2006/relationships/image" Target="../media/image19.wmf"/><Relationship Id="rId10" Type="http://schemas.openxmlformats.org/officeDocument/2006/relationships/oleObject" Target="../embeddings/oleObject15.bin"/><Relationship Id="rId4" Type="http://schemas.openxmlformats.org/officeDocument/2006/relationships/oleObject" Target="../embeddings/oleObject13.bin"/><Relationship Id="rId9" Type="http://schemas.openxmlformats.org/officeDocument/2006/relationships/image" Target="http://wutde.whut.edu.cn/kecheng/daxueweuligongke/p06/ch24/sec04/image/Lznj.gif" TargetMode="Externa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6.wmf"/><Relationship Id="rId18" Type="http://schemas.openxmlformats.org/officeDocument/2006/relationships/oleObject" Target="../embeddings/oleObject24.bin"/><Relationship Id="rId3" Type="http://schemas.openxmlformats.org/officeDocument/2006/relationships/notesSlide" Target="../notesSlides/notesSlide4.xml"/><Relationship Id="rId7" Type="http://schemas.openxmlformats.org/officeDocument/2006/relationships/image" Target="../media/image23.wmf"/><Relationship Id="rId12" Type="http://schemas.openxmlformats.org/officeDocument/2006/relationships/oleObject" Target="../embeddings/oleObject21.bin"/><Relationship Id="rId17" Type="http://schemas.openxmlformats.org/officeDocument/2006/relationships/image" Target="../media/image28.wmf"/><Relationship Id="rId2" Type="http://schemas.openxmlformats.org/officeDocument/2006/relationships/slideLayout" Target="../slideLayouts/slideLayout18.xml"/><Relationship Id="rId16" Type="http://schemas.openxmlformats.org/officeDocument/2006/relationships/oleObject" Target="../embeddings/oleObject23.bin"/><Relationship Id="rId1" Type="http://schemas.openxmlformats.org/officeDocument/2006/relationships/vmlDrawing" Target="../drawings/vmlDrawing4.vml"/><Relationship Id="rId6" Type="http://schemas.openxmlformats.org/officeDocument/2006/relationships/oleObject" Target="../embeddings/oleObject18.bin"/><Relationship Id="rId11" Type="http://schemas.openxmlformats.org/officeDocument/2006/relationships/image" Target="../media/image25.wmf"/><Relationship Id="rId5" Type="http://schemas.openxmlformats.org/officeDocument/2006/relationships/image" Target="../media/image16.wmf"/><Relationship Id="rId15" Type="http://schemas.openxmlformats.org/officeDocument/2006/relationships/image" Target="../media/image27.wmf"/><Relationship Id="rId10" Type="http://schemas.openxmlformats.org/officeDocument/2006/relationships/oleObject" Target="../embeddings/oleObject20.bin"/><Relationship Id="rId19" Type="http://schemas.openxmlformats.org/officeDocument/2006/relationships/image" Target="../media/image29.wmf"/><Relationship Id="rId4" Type="http://schemas.openxmlformats.org/officeDocument/2006/relationships/oleObject" Target="../embeddings/oleObject17.bin"/><Relationship Id="rId9" Type="http://schemas.openxmlformats.org/officeDocument/2006/relationships/image" Target="../media/image24.wmf"/><Relationship Id="rId14" Type="http://schemas.openxmlformats.org/officeDocument/2006/relationships/oleObject" Target="../embeddings/oleObject2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33.wmf"/><Relationship Id="rId18" Type="http://schemas.openxmlformats.org/officeDocument/2006/relationships/image" Target="../media/image38.png"/><Relationship Id="rId3" Type="http://schemas.openxmlformats.org/officeDocument/2006/relationships/notesSlide" Target="../notesSlides/notesSlide5.xml"/><Relationship Id="rId7" Type="http://schemas.openxmlformats.org/officeDocument/2006/relationships/image" Target="../media/image30.emf"/><Relationship Id="rId12" Type="http://schemas.openxmlformats.org/officeDocument/2006/relationships/oleObject" Target="../embeddings/oleObject28.bin"/><Relationship Id="rId17" Type="http://schemas.openxmlformats.org/officeDocument/2006/relationships/image" Target="../media/image35.wmf"/><Relationship Id="rId2" Type="http://schemas.openxmlformats.org/officeDocument/2006/relationships/slideLayout" Target="../slideLayouts/slideLayout18.xml"/><Relationship Id="rId16" Type="http://schemas.openxmlformats.org/officeDocument/2006/relationships/oleObject" Target="../embeddings/oleObject30.bin"/><Relationship Id="rId20" Type="http://schemas.openxmlformats.org/officeDocument/2006/relationships/image" Target="../media/image36.wmf"/><Relationship Id="rId1" Type="http://schemas.openxmlformats.org/officeDocument/2006/relationships/vmlDrawing" Target="../drawings/vmlDrawing5.vml"/><Relationship Id="rId6" Type="http://schemas.openxmlformats.org/officeDocument/2006/relationships/oleObject" Target="../embeddings/oleObject25.bin"/><Relationship Id="rId11" Type="http://schemas.openxmlformats.org/officeDocument/2006/relationships/image" Target="../media/image32.wmf"/><Relationship Id="rId5" Type="http://schemas.openxmlformats.org/officeDocument/2006/relationships/image" Target="http://wutde.whut.edu.cn/kecheng/daxueweuligongke/p06/ch24/sec04/image/24_1.jpg" TargetMode="External"/><Relationship Id="rId15" Type="http://schemas.openxmlformats.org/officeDocument/2006/relationships/image" Target="../media/image34.wmf"/><Relationship Id="rId10" Type="http://schemas.openxmlformats.org/officeDocument/2006/relationships/oleObject" Target="../embeddings/oleObject27.bin"/><Relationship Id="rId19" Type="http://schemas.openxmlformats.org/officeDocument/2006/relationships/oleObject" Target="../embeddings/oleObject31.bin"/><Relationship Id="rId4" Type="http://schemas.openxmlformats.org/officeDocument/2006/relationships/image" Target="../media/image37.jpeg"/><Relationship Id="rId9" Type="http://schemas.openxmlformats.org/officeDocument/2006/relationships/image" Target="../media/image31.emf"/><Relationship Id="rId14" Type="http://schemas.openxmlformats.org/officeDocument/2006/relationships/oleObject" Target="../embeddings/oleObject29.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43.wmf"/><Relationship Id="rId3" Type="http://schemas.openxmlformats.org/officeDocument/2006/relationships/notesSlide" Target="../notesSlides/notesSlide6.xml"/><Relationship Id="rId7" Type="http://schemas.openxmlformats.org/officeDocument/2006/relationships/image" Target="../media/image40.wmf"/><Relationship Id="rId12" Type="http://schemas.openxmlformats.org/officeDocument/2006/relationships/oleObject" Target="../embeddings/oleObject36.bin"/><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oleObject" Target="../embeddings/oleObject33.bin"/><Relationship Id="rId11" Type="http://schemas.openxmlformats.org/officeDocument/2006/relationships/image" Target="../media/image42.wmf"/><Relationship Id="rId5" Type="http://schemas.openxmlformats.org/officeDocument/2006/relationships/image" Target="../media/image39.wmf"/><Relationship Id="rId15" Type="http://schemas.openxmlformats.org/officeDocument/2006/relationships/image" Target="../media/image44.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41.wmf"/><Relationship Id="rId14" Type="http://schemas.openxmlformats.org/officeDocument/2006/relationships/oleObject" Target="../embeddings/oleObject37.bin"/></Relationships>
</file>

<file path=ppt/slides/_rels/slide9.xml.rels><?xml version="1.0" encoding="UTF-8" standalone="yes"?>
<Relationships xmlns="http://schemas.openxmlformats.org/package/2006/relationships"><Relationship Id="rId8" Type="http://schemas.openxmlformats.org/officeDocument/2006/relationships/image" Target="../media/image46.wmf"/><Relationship Id="rId13" Type="http://schemas.openxmlformats.org/officeDocument/2006/relationships/oleObject" Target="../embeddings/oleObject42.bin"/><Relationship Id="rId18" Type="http://schemas.openxmlformats.org/officeDocument/2006/relationships/image" Target="../media/image51.emf"/><Relationship Id="rId3" Type="http://schemas.openxmlformats.org/officeDocument/2006/relationships/notesSlide" Target="../notesSlides/notesSlide7.xml"/><Relationship Id="rId7" Type="http://schemas.openxmlformats.org/officeDocument/2006/relationships/oleObject" Target="../embeddings/oleObject39.bin"/><Relationship Id="rId12" Type="http://schemas.openxmlformats.org/officeDocument/2006/relationships/image" Target="../media/image48.emf"/><Relationship Id="rId17" Type="http://schemas.openxmlformats.org/officeDocument/2006/relationships/oleObject" Target="../embeddings/oleObject44.bin"/><Relationship Id="rId2" Type="http://schemas.openxmlformats.org/officeDocument/2006/relationships/slideLayout" Target="../slideLayouts/slideLayout18.xml"/><Relationship Id="rId16" Type="http://schemas.openxmlformats.org/officeDocument/2006/relationships/image" Target="../media/image50.emf"/><Relationship Id="rId1" Type="http://schemas.openxmlformats.org/officeDocument/2006/relationships/vmlDrawing" Target="../drawings/vmlDrawing7.vml"/><Relationship Id="rId6" Type="http://schemas.openxmlformats.org/officeDocument/2006/relationships/image" Target="../media/image45.e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47.emf"/><Relationship Id="rId4" Type="http://schemas.openxmlformats.org/officeDocument/2006/relationships/image" Target="../media/image52.png"/><Relationship Id="rId9" Type="http://schemas.openxmlformats.org/officeDocument/2006/relationships/oleObject" Target="../embeddings/oleObject40.bin"/><Relationship Id="rId14" Type="http://schemas.openxmlformats.org/officeDocument/2006/relationships/image" Target="../media/image49.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1042988" y="1989138"/>
            <a:ext cx="7315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spcBef>
                <a:spcPct val="50000"/>
              </a:spcBef>
              <a:buClrTx/>
              <a:buSzTx/>
              <a:buFontTx/>
              <a:buNone/>
            </a:pPr>
            <a:r>
              <a:rPr kumimoji="1" lang="zh-CN" altLang="en-US" sz="8000" b="0">
                <a:solidFill>
                  <a:schemeClr val="tx1"/>
                </a:solidFill>
                <a:latin typeface="隶书" pitchFamily="49" charset="-122"/>
                <a:ea typeface="隶书" pitchFamily="49" charset="-122"/>
              </a:rPr>
              <a:t>大学物理学</a:t>
            </a:r>
          </a:p>
        </p:txBody>
      </p:sp>
      <p:sp>
        <p:nvSpPr>
          <p:cNvPr id="4101" name="Text Box 2"/>
          <p:cNvSpPr txBox="1">
            <a:spLocks noChangeArrowheads="1"/>
          </p:cNvSpPr>
          <p:nvPr/>
        </p:nvSpPr>
        <p:spPr bwMode="auto">
          <a:xfrm>
            <a:off x="1763713" y="4292600"/>
            <a:ext cx="60499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algn="ctr" defTabSz="914400" hangingPunct="1">
              <a:lnSpc>
                <a:spcPct val="100000"/>
              </a:lnSpc>
              <a:spcBef>
                <a:spcPct val="50000"/>
              </a:spcBef>
              <a:buClrTx/>
              <a:buSzTx/>
              <a:buFontTx/>
              <a:buNone/>
            </a:pPr>
            <a:r>
              <a:rPr lang="zh-CN" altLang="en-US" sz="3600" dirty="0" smtClean="0">
                <a:solidFill>
                  <a:schemeClr val="tx1"/>
                </a:solidFill>
                <a:latin typeface="华文楷体" pitchFamily="2" charset="-122"/>
                <a:ea typeface="华文楷体" pitchFamily="2" charset="-122"/>
              </a:rPr>
              <a:t>第十</a:t>
            </a:r>
            <a:r>
              <a:rPr lang="zh-CN" altLang="en-US" sz="3600" dirty="0">
                <a:solidFill>
                  <a:schemeClr val="tx1"/>
                </a:solidFill>
                <a:latin typeface="华文楷体" pitchFamily="2" charset="-122"/>
                <a:ea typeface="华文楷体" pitchFamily="2" charset="-122"/>
              </a:rPr>
              <a:t>九</a:t>
            </a:r>
            <a:r>
              <a:rPr lang="zh-CN" altLang="en-US" sz="3600" dirty="0" smtClean="0">
                <a:solidFill>
                  <a:schemeClr val="tx1"/>
                </a:solidFill>
                <a:latin typeface="华文楷体" pitchFamily="2" charset="-122"/>
                <a:ea typeface="华文楷体" pitchFamily="2" charset="-122"/>
              </a:rPr>
              <a:t>章 </a:t>
            </a:r>
            <a:r>
              <a:rPr lang="zh-CN" altLang="en-US" sz="3600" dirty="0">
                <a:solidFill>
                  <a:schemeClr val="tx1"/>
                </a:solidFill>
                <a:latin typeface="华文楷体" pitchFamily="2" charset="-122"/>
                <a:ea typeface="华文楷体" pitchFamily="2" charset="-122"/>
              </a:rPr>
              <a:t>量子</a:t>
            </a:r>
            <a:r>
              <a:rPr lang="zh-CN" altLang="en-US" sz="3600" dirty="0" smtClean="0">
                <a:solidFill>
                  <a:schemeClr val="tx1"/>
                </a:solidFill>
                <a:latin typeface="华文楷体" pitchFamily="2" charset="-122"/>
                <a:ea typeface="华文楷体" pitchFamily="2" charset="-122"/>
              </a:rPr>
              <a:t>物理基础</a:t>
            </a:r>
            <a:endParaRPr lang="zh-CN" altLang="en-US" sz="3600" dirty="0">
              <a:solidFill>
                <a:schemeClr val="tx1"/>
              </a:solidFill>
              <a:latin typeface="华文楷体" pitchFamily="2" charset="-122"/>
              <a:ea typeface="华文楷体" pitchFamily="2" charset="-122"/>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736600" y="188913"/>
            <a:ext cx="397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2</a:t>
            </a:r>
            <a:r>
              <a:rPr kumimoji="1" lang="zh-CN" altLang="en-US">
                <a:solidFill>
                  <a:schemeClr val="tx1"/>
                </a:solidFill>
                <a:ea typeface="华文楷体" panose="02010600040101010101" pitchFamily="2" charset="-122"/>
              </a:rPr>
              <a:t>）角向概率分布</a:t>
            </a:r>
          </a:p>
        </p:txBody>
      </p:sp>
      <p:sp>
        <p:nvSpPr>
          <p:cNvPr id="51204" name="Text Box 4"/>
          <p:cNvSpPr txBox="1">
            <a:spLocks noChangeArrowheads="1"/>
          </p:cNvSpPr>
          <p:nvPr/>
        </p:nvSpPr>
        <p:spPr bwMode="auto">
          <a:xfrm>
            <a:off x="395288" y="652463"/>
            <a:ext cx="83058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chemeClr val="tx1"/>
                </a:solidFill>
                <a:latin typeface="华文楷体" panose="02010600040101010101" pitchFamily="2" charset="-122"/>
                <a:ea typeface="华文楷体" panose="02010600040101010101" pitchFamily="2" charset="-122"/>
              </a:rPr>
              <a:t>     电子在某方向</a:t>
            </a:r>
            <a:r>
              <a:rPr kumimoji="1" lang="en-US" altLang="zh-CN">
                <a:solidFill>
                  <a:schemeClr val="tx1"/>
                </a:solidFill>
                <a:latin typeface="华文楷体" panose="02010600040101010101" pitchFamily="2" charset="-122"/>
                <a:ea typeface="华文楷体" panose="02010600040101010101" pitchFamily="2" charset="-122"/>
              </a:rPr>
              <a:t>(</a:t>
            </a:r>
            <a:r>
              <a:rPr kumimoji="1" lang="el-GR" altLang="zh-CN" i="1">
                <a:solidFill>
                  <a:schemeClr val="tx1"/>
                </a:solidFill>
                <a:ea typeface="华文楷体" panose="02010600040101010101" pitchFamily="2" charset="-122"/>
                <a:cs typeface="Times New Roman" pitchFamily="18" charset="0"/>
              </a:rPr>
              <a:t>θ</a:t>
            </a:r>
            <a:r>
              <a:rPr kumimoji="1" lang="zh-CN" altLang="el-GR">
                <a:solidFill>
                  <a:schemeClr val="tx1"/>
                </a:solidFill>
                <a:ea typeface="华文楷体" panose="02010600040101010101" pitchFamily="2" charset="-122"/>
                <a:cs typeface="Times New Roman" pitchFamily="18" charset="0"/>
              </a:rPr>
              <a:t>、</a:t>
            </a:r>
            <a:r>
              <a:rPr kumimoji="1" lang="el-GR" altLang="zh-CN" i="1">
                <a:solidFill>
                  <a:schemeClr val="tx1"/>
                </a:solidFill>
                <a:ea typeface="华文楷体" panose="02010600040101010101" pitchFamily="2" charset="-122"/>
                <a:cs typeface="Times New Roman" pitchFamily="18" charset="0"/>
              </a:rPr>
              <a:t>φ</a:t>
            </a:r>
            <a:r>
              <a:rPr kumimoji="1" lang="en-US" altLang="zh-CN" i="1">
                <a:solidFill>
                  <a:schemeClr val="tx1"/>
                </a:solidFill>
                <a:ea typeface="华文楷体" panose="02010600040101010101" pitchFamily="2" charset="-122"/>
                <a:cs typeface="Times New Roman" pitchFamily="18" charset="0"/>
              </a:rPr>
              <a:t> </a:t>
            </a:r>
            <a:r>
              <a:rPr kumimoji="1" lang="en-US" altLang="zh-CN">
                <a:solidFill>
                  <a:schemeClr val="tx1"/>
                </a:solidFill>
                <a:latin typeface="华文楷体" panose="02010600040101010101" pitchFamily="2" charset="-122"/>
                <a:ea typeface="华文楷体" panose="02010600040101010101" pitchFamily="2" charset="-122"/>
              </a:rPr>
              <a:t>)</a:t>
            </a:r>
            <a:r>
              <a:rPr kumimoji="1" lang="zh-CN" altLang="en-US">
                <a:solidFill>
                  <a:schemeClr val="tx1"/>
                </a:solidFill>
                <a:latin typeface="华文楷体" panose="02010600040101010101" pitchFamily="2" charset="-122"/>
                <a:ea typeface="华文楷体" panose="02010600040101010101" pitchFamily="2" charset="-122"/>
              </a:rPr>
              <a:t>上单位立体角内出现的概率</a:t>
            </a:r>
            <a:r>
              <a:rPr kumimoji="1" lang="en-US" altLang="zh-CN">
                <a:solidFill>
                  <a:schemeClr val="tx1"/>
                </a:solidFill>
                <a:latin typeface="华文楷体" panose="02010600040101010101" pitchFamily="2" charset="-122"/>
                <a:ea typeface="华文楷体" panose="02010600040101010101" pitchFamily="2" charset="-122"/>
              </a:rPr>
              <a:t>,</a:t>
            </a:r>
            <a:r>
              <a:rPr lang="zh-CN" altLang="en-US">
                <a:solidFill>
                  <a:schemeClr val="tx1"/>
                </a:solidFill>
                <a:ea typeface="华文楷体" panose="02010600040101010101" pitchFamily="2" charset="-122"/>
              </a:rPr>
              <a:t>它描述了电子出现的概率按角度的分布。</a:t>
            </a:r>
            <a:endParaRPr kumimoji="1" lang="zh-CN" altLang="en-US">
              <a:solidFill>
                <a:schemeClr val="tx1"/>
              </a:solidFill>
              <a:latin typeface="华文楷体" panose="02010600040101010101" pitchFamily="2" charset="-122"/>
              <a:ea typeface="华文楷体" panose="02010600040101010101" pitchFamily="2" charset="-122"/>
            </a:endParaRPr>
          </a:p>
        </p:txBody>
      </p:sp>
      <p:grpSp>
        <p:nvGrpSpPr>
          <p:cNvPr id="51226" name="Group 26"/>
          <p:cNvGrpSpPr>
            <a:grpSpLocks/>
          </p:cNvGrpSpPr>
          <p:nvPr/>
        </p:nvGrpSpPr>
        <p:grpSpPr bwMode="auto">
          <a:xfrm>
            <a:off x="611188" y="1412875"/>
            <a:ext cx="7345362" cy="5113338"/>
            <a:chOff x="930" y="865"/>
            <a:chExt cx="4088" cy="3064"/>
          </a:xfrm>
        </p:grpSpPr>
        <p:grpSp>
          <p:nvGrpSpPr>
            <p:cNvPr id="51227" name="Group 27"/>
            <p:cNvGrpSpPr>
              <a:grpSpLocks/>
            </p:cNvGrpSpPr>
            <p:nvPr/>
          </p:nvGrpSpPr>
          <p:grpSpPr bwMode="auto">
            <a:xfrm>
              <a:off x="1655" y="1772"/>
              <a:ext cx="2377" cy="1017"/>
              <a:chOff x="1728" y="1311"/>
              <a:chExt cx="2377" cy="1017"/>
            </a:xfrm>
          </p:grpSpPr>
          <p:pic>
            <p:nvPicPr>
              <p:cNvPr id="51228" name="Picture 28" descr="y111.gif (7622 byt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 y="1344"/>
                <a:ext cx="1134" cy="984"/>
              </a:xfrm>
              <a:prstGeom prst="rect">
                <a:avLst/>
              </a:prstGeom>
              <a:noFill/>
              <a:extLst>
                <a:ext uri="{909E8E84-426E-40DD-AFC4-6F175D3DCCD1}">
                  <a14:hiddenFill xmlns:a14="http://schemas.microsoft.com/office/drawing/2010/main">
                    <a:solidFill>
                      <a:srgbClr val="FFFFFF"/>
                    </a:solidFill>
                  </a14:hiddenFill>
                </a:ext>
              </a:extLst>
            </p:spPr>
          </p:pic>
          <p:pic>
            <p:nvPicPr>
              <p:cNvPr id="51229" name="Picture 29" descr="y101.gif (8739 byt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 y="1311"/>
                <a:ext cx="1140" cy="99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230" name="Group 30"/>
            <p:cNvGrpSpPr>
              <a:grpSpLocks/>
            </p:cNvGrpSpPr>
            <p:nvPr/>
          </p:nvGrpSpPr>
          <p:grpSpPr bwMode="auto">
            <a:xfrm>
              <a:off x="1610" y="2824"/>
              <a:ext cx="3408" cy="1105"/>
              <a:chOff x="1700" y="2529"/>
              <a:chExt cx="3408" cy="1105"/>
            </a:xfrm>
          </p:grpSpPr>
          <p:pic>
            <p:nvPicPr>
              <p:cNvPr id="51231" name="Picture 31" descr="Y211.gif (16196 byt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4" y="2614"/>
                <a:ext cx="1176" cy="1020"/>
              </a:xfrm>
              <a:prstGeom prst="rect">
                <a:avLst/>
              </a:prstGeom>
              <a:noFill/>
              <a:extLst>
                <a:ext uri="{909E8E84-426E-40DD-AFC4-6F175D3DCCD1}">
                  <a14:hiddenFill xmlns:a14="http://schemas.microsoft.com/office/drawing/2010/main">
                    <a:solidFill>
                      <a:srgbClr val="FFFFFF"/>
                    </a:solidFill>
                  </a14:hiddenFill>
                </a:ext>
              </a:extLst>
            </p:spPr>
          </p:pic>
          <p:pic>
            <p:nvPicPr>
              <p:cNvPr id="51232" name="Picture 32" descr="Y221.gif (12552 byt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8" y="2614"/>
                <a:ext cx="1140" cy="1002"/>
              </a:xfrm>
              <a:prstGeom prst="rect">
                <a:avLst/>
              </a:prstGeom>
              <a:noFill/>
              <a:extLst>
                <a:ext uri="{909E8E84-426E-40DD-AFC4-6F175D3DCCD1}">
                  <a14:hiddenFill xmlns:a14="http://schemas.microsoft.com/office/drawing/2010/main">
                    <a:solidFill>
                      <a:srgbClr val="FFFFFF"/>
                    </a:solidFill>
                  </a14:hiddenFill>
                </a:ext>
              </a:extLst>
            </p:spPr>
          </p:pic>
          <p:pic>
            <p:nvPicPr>
              <p:cNvPr id="51233" name="Picture 33" descr="Y2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0" y="2569"/>
                <a:ext cx="1152" cy="1002"/>
              </a:xfrm>
              <a:prstGeom prst="rect">
                <a:avLst/>
              </a:prstGeom>
              <a:noFill/>
              <a:extLst>
                <a:ext uri="{909E8E84-426E-40DD-AFC4-6F175D3DCCD1}">
                  <a14:hiddenFill xmlns:a14="http://schemas.microsoft.com/office/drawing/2010/main">
                    <a:solidFill>
                      <a:srgbClr val="FFFFFF"/>
                    </a:solidFill>
                  </a14:hiddenFill>
                </a:ext>
              </a:extLst>
            </p:spPr>
          </p:pic>
          <p:sp>
            <p:nvSpPr>
              <p:cNvPr id="51234" name="Rectangle 34"/>
              <p:cNvSpPr>
                <a:spLocks noChangeArrowheads="1"/>
              </p:cNvSpPr>
              <p:nvPr/>
            </p:nvSpPr>
            <p:spPr bwMode="auto">
              <a:xfrm>
                <a:off x="2827" y="2529"/>
                <a:ext cx="103" cy="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a:lnSpc>
                    <a:spcPct val="100000"/>
                  </a:lnSpc>
                  <a:buClrTx/>
                  <a:buSzTx/>
                  <a:buFontTx/>
                  <a:buNone/>
                </a:pPr>
                <a:endParaRPr kumimoji="1" lang="zh-CN" altLang="en-US">
                  <a:solidFill>
                    <a:schemeClr val="tx1"/>
                  </a:solidFill>
                  <a:ea typeface="华文楷体" panose="02010600040101010101" pitchFamily="2" charset="-122"/>
                </a:endParaRPr>
              </a:p>
              <a:p>
                <a:pPr algn="ctr" eaLnBrk="0">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1235" name="Rectangle 35"/>
              <p:cNvSpPr>
                <a:spLocks noChangeArrowheads="1"/>
              </p:cNvSpPr>
              <p:nvPr/>
            </p:nvSpPr>
            <p:spPr bwMode="auto">
              <a:xfrm>
                <a:off x="2827" y="2531"/>
                <a:ext cx="103" cy="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a:lnSpc>
                    <a:spcPct val="100000"/>
                  </a:lnSpc>
                  <a:buClrTx/>
                  <a:buSzTx/>
                  <a:buFontTx/>
                  <a:buNone/>
                </a:pPr>
                <a:endParaRPr kumimoji="1" lang="zh-CN" altLang="en-US">
                  <a:solidFill>
                    <a:schemeClr val="tx1"/>
                  </a:solidFill>
                  <a:ea typeface="华文楷体" panose="02010600040101010101" pitchFamily="2" charset="-122"/>
                </a:endParaRPr>
              </a:p>
              <a:p>
                <a:pPr algn="ctr" eaLnBrk="0">
                  <a:lnSpc>
                    <a:spcPct val="100000"/>
                  </a:lnSpc>
                  <a:buClrTx/>
                  <a:buSzTx/>
                  <a:buFontTx/>
                  <a:buNone/>
                </a:pPr>
                <a:endParaRPr kumimoji="1" lang="zh-CN" altLang="en-US">
                  <a:solidFill>
                    <a:schemeClr val="tx1"/>
                  </a:solidFill>
                  <a:ea typeface="华文楷体" panose="02010600040101010101" pitchFamily="2" charset="-122"/>
                </a:endParaRPr>
              </a:p>
            </p:txBody>
          </p:sp>
        </p:grpSp>
        <p:pic>
          <p:nvPicPr>
            <p:cNvPr id="51236" name="Picture 36" descr="y001.gif (9551 bytes)"/>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5" y="865"/>
              <a:ext cx="998" cy="8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1237" name="Object 37"/>
            <p:cNvGraphicFramePr>
              <a:graphicFrameLocks noChangeAspect="1"/>
            </p:cNvGraphicFramePr>
            <p:nvPr/>
          </p:nvGraphicFramePr>
          <p:xfrm>
            <a:off x="975" y="1182"/>
            <a:ext cx="430" cy="215"/>
          </p:xfrm>
          <a:graphic>
            <a:graphicData uri="http://schemas.openxmlformats.org/presentationml/2006/ole">
              <mc:AlternateContent xmlns:mc="http://schemas.openxmlformats.org/markup-compatibility/2006">
                <mc:Choice xmlns:v="urn:schemas-microsoft-com:vml" Requires="v">
                  <p:oleObj spid="_x0000_s51270" name="公式" r:id="rId10" imgW="355138" imgH="177569" progId="Equation.3">
                    <p:embed/>
                  </p:oleObj>
                </mc:Choice>
                <mc:Fallback>
                  <p:oleObj name="公式" r:id="rId10" imgW="355138" imgH="177569" progId="Equation.3">
                    <p:embed/>
                    <p:pic>
                      <p:nvPicPr>
                        <p:cNvPr id="0" name="Picture 5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5" y="1182"/>
                          <a:ext cx="430" cy="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8" name="Object 38"/>
            <p:cNvGraphicFramePr>
              <a:graphicFrameLocks noChangeAspect="1"/>
            </p:cNvGraphicFramePr>
            <p:nvPr/>
          </p:nvGraphicFramePr>
          <p:xfrm>
            <a:off x="930" y="3360"/>
            <a:ext cx="445" cy="215"/>
          </p:xfrm>
          <a:graphic>
            <a:graphicData uri="http://schemas.openxmlformats.org/presentationml/2006/ole">
              <mc:AlternateContent xmlns:mc="http://schemas.openxmlformats.org/markup-compatibility/2006">
                <mc:Choice xmlns:v="urn:schemas-microsoft-com:vml" Requires="v">
                  <p:oleObj spid="_x0000_s51271" name="公式" r:id="rId12" imgW="368140" imgH="177723" progId="Equation.3">
                    <p:embed/>
                  </p:oleObj>
                </mc:Choice>
                <mc:Fallback>
                  <p:oleObj name="公式" r:id="rId12" imgW="368140" imgH="177723" progId="Equation.3">
                    <p:embed/>
                    <p:pic>
                      <p:nvPicPr>
                        <p:cNvPr id="0" name="Picture 5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30" y="3360"/>
                          <a:ext cx="445" cy="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9" name="Object 39"/>
            <p:cNvGraphicFramePr>
              <a:graphicFrameLocks noChangeAspect="1"/>
            </p:cNvGraphicFramePr>
            <p:nvPr/>
          </p:nvGraphicFramePr>
          <p:xfrm>
            <a:off x="975" y="2226"/>
            <a:ext cx="445" cy="215"/>
          </p:xfrm>
          <a:graphic>
            <a:graphicData uri="http://schemas.openxmlformats.org/presentationml/2006/ole">
              <mc:AlternateContent xmlns:mc="http://schemas.openxmlformats.org/markup-compatibility/2006">
                <mc:Choice xmlns:v="urn:schemas-microsoft-com:vml" Requires="v">
                  <p:oleObj spid="_x0000_s51272" name="公式" r:id="rId14" imgW="368140" imgH="177723" progId="Equation.3">
                    <p:embed/>
                  </p:oleObj>
                </mc:Choice>
                <mc:Fallback>
                  <p:oleObj name="公式" r:id="rId14" imgW="368140" imgH="177723" progId="Equation.3">
                    <p:embed/>
                    <p:pic>
                      <p:nvPicPr>
                        <p:cNvPr id="0" name="Picture 6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5" y="2226"/>
                          <a:ext cx="445" cy="21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wipe(left)">
                                      <p:cBhvr>
                                        <p:cTn id="7" dur="500"/>
                                        <p:tgtEl>
                                          <p:spTgt spid="51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4"/>
                                        </p:tgtEl>
                                        <p:attrNameLst>
                                          <p:attrName>style.visibility</p:attrName>
                                        </p:attrNameLst>
                                      </p:cBhvr>
                                      <p:to>
                                        <p:strVal val="visible"/>
                                      </p:to>
                                    </p:set>
                                    <p:animEffect transition="in" filter="wipe(left)">
                                      <p:cBhvr>
                                        <p:cTn id="12" dur="500"/>
                                        <p:tgtEl>
                                          <p:spTgt spid="512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1226"/>
                                        </p:tgtEl>
                                        <p:attrNameLst>
                                          <p:attrName>style.visibility</p:attrName>
                                        </p:attrNameLst>
                                      </p:cBhvr>
                                      <p:to>
                                        <p:strVal val="visible"/>
                                      </p:to>
                                    </p:set>
                                    <p:animEffect transition="in" filter="wipe(up)">
                                      <p:cBhvr>
                                        <p:cTn id="17" dur="500"/>
                                        <p:tgtEl>
                                          <p:spTgt spid="51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P spid="5120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ChangeArrowheads="1"/>
          </p:cNvSpPr>
          <p:nvPr/>
        </p:nvSpPr>
        <p:spPr bwMode="auto">
          <a:xfrm>
            <a:off x="0" y="1846914"/>
            <a:ext cx="184731" cy="44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ea typeface="华文楷体" panose="02010600040101010101" pitchFamily="2" charset="-122"/>
            </a:endParaRPr>
          </a:p>
        </p:txBody>
      </p:sp>
      <p:sp>
        <p:nvSpPr>
          <p:cNvPr id="53252" name="Rectangle 4"/>
          <p:cNvSpPr>
            <a:spLocks noChangeArrowheads="1"/>
          </p:cNvSpPr>
          <p:nvPr/>
        </p:nvSpPr>
        <p:spPr bwMode="auto">
          <a:xfrm>
            <a:off x="0" y="1846914"/>
            <a:ext cx="184731" cy="44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ea typeface="华文楷体" panose="02010600040101010101" pitchFamily="2" charset="-122"/>
            </a:endParaRPr>
          </a:p>
        </p:txBody>
      </p:sp>
      <p:sp>
        <p:nvSpPr>
          <p:cNvPr id="53253" name="Rectangle 5"/>
          <p:cNvSpPr>
            <a:spLocks noChangeArrowheads="1"/>
          </p:cNvSpPr>
          <p:nvPr/>
        </p:nvSpPr>
        <p:spPr bwMode="auto">
          <a:xfrm>
            <a:off x="763588" y="149225"/>
            <a:ext cx="1936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a:lnSpc>
                <a:spcPct val="100000"/>
              </a:lnSpc>
              <a:buClrTx/>
              <a:buSzTx/>
              <a:buFontTx/>
              <a:buNone/>
            </a:pPr>
            <a:r>
              <a:rPr kumimoji="1" lang="en-US" altLang="zh-CN">
                <a:solidFill>
                  <a:schemeClr val="tx1"/>
                </a:solidFill>
                <a:ea typeface="华文楷体" panose="02010600040101010101" pitchFamily="2" charset="-122"/>
              </a:rPr>
              <a:t>6</a:t>
            </a:r>
            <a:r>
              <a:rPr kumimoji="1" lang="zh-CN" altLang="en-US">
                <a:solidFill>
                  <a:schemeClr val="tx1"/>
                </a:solidFill>
                <a:ea typeface="华文楷体" panose="02010600040101010101" pitchFamily="2" charset="-122"/>
              </a:rPr>
              <a:t>、电子云图 </a:t>
            </a:r>
          </a:p>
        </p:txBody>
      </p:sp>
      <p:sp>
        <p:nvSpPr>
          <p:cNvPr id="53254" name="Rectangle 6"/>
          <p:cNvSpPr>
            <a:spLocks noChangeArrowheads="1"/>
          </p:cNvSpPr>
          <p:nvPr/>
        </p:nvSpPr>
        <p:spPr bwMode="auto">
          <a:xfrm>
            <a:off x="323850" y="582613"/>
            <a:ext cx="85693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buClrTx/>
              <a:buSzTx/>
              <a:buFontTx/>
              <a:buNone/>
            </a:pPr>
            <a:r>
              <a:rPr kumimoji="1" lang="zh-CN" altLang="en-US">
                <a:solidFill>
                  <a:schemeClr val="tx1"/>
                </a:solidFill>
                <a:ea typeface="华文楷体" panose="02010600040101010101" pitchFamily="2" charset="-122"/>
              </a:rPr>
              <a:t>        电子在核外并不是按一定的轨道运动的，量子力学不能断言电子一定出现在核外某确切位置，而只给出电子在核外各处出现的概率，其形象描述 </a:t>
            </a:r>
            <a:r>
              <a:rPr kumimoji="1" lang="en-US" altLang="zh-CN">
                <a:solidFill>
                  <a:schemeClr val="tx1"/>
                </a:solidFill>
                <a:ea typeface="华文楷体" panose="02010600040101010101" pitchFamily="2" charset="-122"/>
              </a:rPr>
              <a:t>—“</a:t>
            </a:r>
            <a:r>
              <a:rPr kumimoji="1" lang="zh-CN" altLang="en-US">
                <a:solidFill>
                  <a:schemeClr val="tx1"/>
                </a:solidFill>
                <a:ea typeface="华文楷体" panose="02010600040101010101" pitchFamily="2" charset="-122"/>
              </a:rPr>
              <a:t>电子云”。</a:t>
            </a:r>
          </a:p>
        </p:txBody>
      </p:sp>
      <p:grpSp>
        <p:nvGrpSpPr>
          <p:cNvPr id="53255" name="Group 7"/>
          <p:cNvGrpSpPr>
            <a:grpSpLocks/>
          </p:cNvGrpSpPr>
          <p:nvPr/>
        </p:nvGrpSpPr>
        <p:grpSpPr bwMode="auto">
          <a:xfrm>
            <a:off x="1741488" y="1763713"/>
            <a:ext cx="6049962" cy="4283075"/>
            <a:chOff x="1247" y="981"/>
            <a:chExt cx="3311" cy="2364"/>
          </a:xfrm>
        </p:grpSpPr>
        <p:pic>
          <p:nvPicPr>
            <p:cNvPr id="53256" name="Picture 8" descr="c4c4d3f90da68071242df2e5"/>
            <p:cNvPicPr>
              <a:picLocks noChangeAspect="1" noChangeArrowheads="1"/>
            </p:cNvPicPr>
            <p:nvPr/>
          </p:nvPicPr>
          <p:blipFill>
            <a:blip r:embed="rId3">
              <a:extLst>
                <a:ext uri="{28A0092B-C50C-407E-A947-70E740481C1C}">
                  <a14:useLocalDpi xmlns:a14="http://schemas.microsoft.com/office/drawing/2010/main" val="0"/>
                </a:ext>
              </a:extLst>
            </a:blip>
            <a:srcRect t="50752"/>
            <a:stretch>
              <a:fillRect/>
            </a:stretch>
          </p:blipFill>
          <p:spPr bwMode="auto">
            <a:xfrm>
              <a:off x="1247" y="2069"/>
              <a:ext cx="3311" cy="1276"/>
            </a:xfrm>
            <a:prstGeom prst="rect">
              <a:avLst/>
            </a:prstGeom>
            <a:noFill/>
            <a:extLst>
              <a:ext uri="{909E8E84-426E-40DD-AFC4-6F175D3DCCD1}">
                <a14:hiddenFill xmlns:a14="http://schemas.microsoft.com/office/drawing/2010/main">
                  <a:solidFill>
                    <a:srgbClr val="FFFFFF"/>
                  </a:solidFill>
                </a14:hiddenFill>
              </a:ext>
            </a:extLst>
          </p:spPr>
        </p:pic>
        <p:pic>
          <p:nvPicPr>
            <p:cNvPr id="53257" name="Picture 9" descr="c4c4d3f90da68071242df2e5"/>
            <p:cNvPicPr>
              <a:picLocks noChangeAspect="1" noChangeArrowheads="1"/>
            </p:cNvPicPr>
            <p:nvPr/>
          </p:nvPicPr>
          <p:blipFill>
            <a:blip r:embed="rId3">
              <a:extLst>
                <a:ext uri="{28A0092B-C50C-407E-A947-70E740481C1C}">
                  <a14:useLocalDpi xmlns:a14="http://schemas.microsoft.com/office/drawing/2010/main" val="0"/>
                </a:ext>
              </a:extLst>
            </a:blip>
            <a:srcRect b="57083"/>
            <a:stretch>
              <a:fillRect/>
            </a:stretch>
          </p:blipFill>
          <p:spPr bwMode="auto">
            <a:xfrm>
              <a:off x="1247" y="981"/>
              <a:ext cx="3311" cy="1112"/>
            </a:xfrm>
            <a:prstGeom prst="rect">
              <a:avLst/>
            </a:prstGeom>
            <a:noFill/>
            <a:extLst>
              <a:ext uri="{909E8E84-426E-40DD-AFC4-6F175D3DCCD1}">
                <a14:hiddenFill xmlns:a14="http://schemas.microsoft.com/office/drawing/2010/main">
                  <a:solidFill>
                    <a:srgbClr val="FFFFFF"/>
                  </a:solidFill>
                </a14:hiddenFill>
              </a:ext>
            </a:extLst>
          </p:spPr>
        </p:pic>
      </p:grpSp>
      <p:pic>
        <p:nvPicPr>
          <p:cNvPr id="53258" name="Picture 10" descr="electr_clo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725" y="1709738"/>
            <a:ext cx="6264275" cy="4567237"/>
          </a:xfrm>
          <a:prstGeom prst="rect">
            <a:avLst/>
          </a:prstGeom>
          <a:noFill/>
          <a:extLst>
            <a:ext uri="{909E8E84-426E-40DD-AFC4-6F175D3DCCD1}">
              <a14:hiddenFill xmlns:a14="http://schemas.microsoft.com/office/drawing/2010/main">
                <a:solidFill>
                  <a:srgbClr val="FFFFFF"/>
                </a:solidFill>
              </a14:hiddenFill>
            </a:ext>
          </a:extLst>
        </p:spPr>
      </p:pic>
      <p:sp>
        <p:nvSpPr>
          <p:cNvPr id="53260" name="Text Box 12"/>
          <p:cNvSpPr txBox="1">
            <a:spLocks noChangeArrowheads="1"/>
          </p:cNvSpPr>
          <p:nvPr/>
        </p:nvSpPr>
        <p:spPr bwMode="auto">
          <a:xfrm>
            <a:off x="755650" y="6165850"/>
            <a:ext cx="777716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电子出现概率大处：雾点密度大。反之：雾点密度小</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4"/>
                                        </p:tgtEl>
                                        <p:attrNameLst>
                                          <p:attrName>style.visibility</p:attrName>
                                        </p:attrNameLst>
                                      </p:cBhvr>
                                      <p:to>
                                        <p:strVal val="visible"/>
                                      </p:to>
                                    </p:set>
                                    <p:animEffect transition="in" filter="wipe(left)">
                                      <p:cBhvr>
                                        <p:cTn id="7" dur="500"/>
                                        <p:tgtEl>
                                          <p:spTgt spid="532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3255"/>
                                        </p:tgtEl>
                                        <p:attrNameLst>
                                          <p:attrName>style.visibility</p:attrName>
                                        </p:attrNameLst>
                                      </p:cBhvr>
                                      <p:to>
                                        <p:strVal val="visible"/>
                                      </p:to>
                                    </p:set>
                                    <p:animEffect transition="in" filter="wipe(up)">
                                      <p:cBhvr>
                                        <p:cTn id="12" dur="500"/>
                                        <p:tgtEl>
                                          <p:spTgt spid="532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60"/>
                                        </p:tgtEl>
                                        <p:attrNameLst>
                                          <p:attrName>style.visibility</p:attrName>
                                        </p:attrNameLst>
                                      </p:cBhvr>
                                      <p:to>
                                        <p:strVal val="visible"/>
                                      </p:to>
                                    </p:set>
                                    <p:animEffect transition="in" filter="wipe(left)">
                                      <p:cBhvr>
                                        <p:cTn id="17" dur="500"/>
                                        <p:tgtEl>
                                          <p:spTgt spid="532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3258"/>
                                        </p:tgtEl>
                                        <p:attrNameLst>
                                          <p:attrName>style.visibility</p:attrName>
                                        </p:attrNameLst>
                                      </p:cBhvr>
                                      <p:to>
                                        <p:strVal val="visible"/>
                                      </p:to>
                                    </p:set>
                                    <p:animEffect transition="in" filter="wipe(up)">
                                      <p:cBhvr>
                                        <p:cTn id="22" dur="500"/>
                                        <p:tgtEl>
                                          <p:spTgt spid="53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p:bldP spid="5326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250825" y="836613"/>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一、施特恩</a:t>
            </a:r>
            <a:r>
              <a:rPr kumimoji="1" lang="en-US" altLang="zh-CN">
                <a:solidFill>
                  <a:schemeClr val="tx1"/>
                </a:solidFill>
                <a:latin typeface="华文楷体" panose="02010600040101010101" pitchFamily="2" charset="-122"/>
                <a:ea typeface="华文楷体" panose="02010600040101010101" pitchFamily="2" charset="-122"/>
              </a:rPr>
              <a:t>--</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格拉赫实验</a:t>
            </a:r>
            <a:endParaRPr kumimoji="1" lang="en-US" altLang="zh-CN">
              <a:solidFill>
                <a:schemeClr val="tx1"/>
              </a:solidFill>
              <a:ea typeface="华文楷体" panose="02010600040101010101" pitchFamily="2" charset="-122"/>
            </a:endParaRPr>
          </a:p>
        </p:txBody>
      </p:sp>
      <p:sp>
        <p:nvSpPr>
          <p:cNvPr id="55300" name="Text Box 4"/>
          <p:cNvSpPr txBox="1">
            <a:spLocks noChangeArrowheads="1"/>
          </p:cNvSpPr>
          <p:nvPr/>
        </p:nvSpPr>
        <p:spPr bwMode="auto">
          <a:xfrm>
            <a:off x="539750" y="1700213"/>
            <a:ext cx="8353425"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spcBef>
                <a:spcPct val="50000"/>
              </a:spcBef>
              <a:buClrTx/>
              <a:buSzTx/>
              <a:buFontTx/>
              <a:buNone/>
            </a:pPr>
            <a:r>
              <a:rPr kumimoji="1" lang="zh-CN" altLang="en-US">
                <a:solidFill>
                  <a:schemeClr val="tx1"/>
                </a:solidFill>
                <a:ea typeface="华文楷体" panose="02010600040101010101" pitchFamily="2" charset="-122"/>
              </a:rPr>
              <a:t>        按经典理论，电子绕核旋转等效于一圆形电流，因而具有垂直轨道方向上的磁矩，称为</a:t>
            </a:r>
            <a:r>
              <a:rPr kumimoji="1" lang="zh-CN" altLang="en-US">
                <a:solidFill>
                  <a:srgbClr val="0000FF"/>
                </a:solidFill>
                <a:ea typeface="华文楷体" panose="02010600040101010101" pitchFamily="2" charset="-122"/>
              </a:rPr>
              <a:t>轨道磁矩，</a:t>
            </a:r>
            <a:r>
              <a:rPr kumimoji="1" lang="zh-CN" altLang="en-US">
                <a:solidFill>
                  <a:schemeClr val="tx1"/>
                </a:solidFill>
                <a:ea typeface="华文楷体" panose="02010600040101010101" pitchFamily="2" charset="-122"/>
              </a:rPr>
              <a:t> 它与电子的轨道角动量之间的关系为:</a:t>
            </a:r>
          </a:p>
        </p:txBody>
      </p:sp>
      <p:graphicFrame>
        <p:nvGraphicFramePr>
          <p:cNvPr id="55301" name="Object 5"/>
          <p:cNvGraphicFramePr>
            <a:graphicFrameLocks noChangeAspect="1"/>
          </p:cNvGraphicFramePr>
          <p:nvPr>
            <p:extLst>
              <p:ext uri="{D42A27DB-BD31-4B8C-83A1-F6EECF244321}">
                <p14:modId xmlns:p14="http://schemas.microsoft.com/office/powerpoint/2010/main" val="3332037972"/>
              </p:ext>
            </p:extLst>
          </p:nvPr>
        </p:nvGraphicFramePr>
        <p:xfrm>
          <a:off x="3467100" y="2636838"/>
          <a:ext cx="1851025" cy="873125"/>
        </p:xfrm>
        <a:graphic>
          <a:graphicData uri="http://schemas.openxmlformats.org/presentationml/2006/ole">
            <mc:AlternateContent xmlns:mc="http://schemas.openxmlformats.org/markup-compatibility/2006">
              <mc:Choice xmlns:v="urn:schemas-microsoft-com:vml" Requires="v">
                <p:oleObj spid="_x0000_s55350" name="公式" r:id="rId5" imgW="850531" imgH="406224" progId="Equation.3">
                  <p:embed/>
                </p:oleObj>
              </mc:Choice>
              <mc:Fallback>
                <p:oleObj name="公式" r:id="rId5" imgW="850531" imgH="406224" progId="Equation.3">
                  <p:embed/>
                  <p:pic>
                    <p:nvPicPr>
                      <p:cNvPr id="0" name="Picture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7100" y="2636838"/>
                        <a:ext cx="1851025" cy="8731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2" name="Text Box 6"/>
          <p:cNvSpPr txBox="1">
            <a:spLocks noChangeArrowheads="1"/>
          </p:cNvSpPr>
          <p:nvPr/>
        </p:nvSpPr>
        <p:spPr bwMode="auto">
          <a:xfrm>
            <a:off x="755650" y="5661025"/>
            <a:ext cx="8001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         由于角动量的大小和方向是量子化的，</a:t>
            </a:r>
            <a:r>
              <a:rPr kumimoji="1" lang="zh-CN" altLang="en-US">
                <a:solidFill>
                  <a:srgbClr val="0000FF"/>
                </a:solidFill>
                <a:ea typeface="华文楷体" panose="02010600040101010101" pitchFamily="2" charset="-122"/>
              </a:rPr>
              <a:t>因而轨道磁矩的大小和方向也是量子化的。</a:t>
            </a:r>
          </a:p>
        </p:txBody>
      </p:sp>
      <p:graphicFrame>
        <p:nvGraphicFramePr>
          <p:cNvPr id="55303" name="Object 7"/>
          <p:cNvGraphicFramePr>
            <a:graphicFrameLocks noChangeAspect="1"/>
          </p:cNvGraphicFramePr>
          <p:nvPr>
            <p:extLst>
              <p:ext uri="{D42A27DB-BD31-4B8C-83A1-F6EECF244321}">
                <p14:modId xmlns:p14="http://schemas.microsoft.com/office/powerpoint/2010/main" val="2854450847"/>
              </p:ext>
            </p:extLst>
          </p:nvPr>
        </p:nvGraphicFramePr>
        <p:xfrm>
          <a:off x="508000" y="3860800"/>
          <a:ext cx="5319713" cy="1731963"/>
        </p:xfrm>
        <a:graphic>
          <a:graphicData uri="http://schemas.openxmlformats.org/presentationml/2006/ole">
            <mc:AlternateContent xmlns:mc="http://schemas.openxmlformats.org/markup-compatibility/2006">
              <mc:Choice xmlns:v="urn:schemas-microsoft-com:vml" Requires="v">
                <p:oleObj spid="_x0000_s55351" name="公式" r:id="rId7" imgW="2273300" imgH="863600" progId="Equation.3">
                  <p:embed/>
                </p:oleObj>
              </mc:Choice>
              <mc:Fallback>
                <p:oleObj name="公式" r:id="rId7" imgW="2273300" imgH="863600" progId="Equation.3">
                  <p:embed/>
                  <p:pic>
                    <p:nvPicPr>
                      <p:cNvPr id="0" name="Picture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000" y="3860800"/>
                        <a:ext cx="5319713" cy="173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aphicFrame>
        <p:nvGraphicFramePr>
          <p:cNvPr id="55304" name="Object 8"/>
          <p:cNvGraphicFramePr>
            <a:graphicFrameLocks noChangeAspect="1"/>
          </p:cNvGraphicFramePr>
          <p:nvPr>
            <p:extLst>
              <p:ext uri="{D42A27DB-BD31-4B8C-83A1-F6EECF244321}">
                <p14:modId xmlns:p14="http://schemas.microsoft.com/office/powerpoint/2010/main" val="2517916501"/>
              </p:ext>
            </p:extLst>
          </p:nvPr>
        </p:nvGraphicFramePr>
        <p:xfrm>
          <a:off x="1547813" y="3213100"/>
          <a:ext cx="1512887" cy="436563"/>
        </p:xfrm>
        <a:graphic>
          <a:graphicData uri="http://schemas.openxmlformats.org/presentationml/2006/ole">
            <mc:AlternateContent xmlns:mc="http://schemas.openxmlformats.org/markup-compatibility/2006">
              <mc:Choice xmlns:v="urn:schemas-microsoft-com:vml" Requires="v">
                <p:oleObj spid="_x0000_s55352" name="Equation" r:id="rId9" imgW="571004" imgH="177646" progId="Equation.3">
                  <p:embed/>
                </p:oleObj>
              </mc:Choice>
              <mc:Fallback>
                <p:oleObj name="Equation" r:id="rId9" imgW="571004" imgH="177646" progId="Equation.3">
                  <p:embed/>
                  <p:pic>
                    <p:nvPicPr>
                      <p:cNvPr id="0" name="Picture 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3213100"/>
                        <a:ext cx="1512887"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5" name="Text Box 9"/>
          <p:cNvSpPr txBox="1">
            <a:spLocks noChangeArrowheads="1"/>
          </p:cNvSpPr>
          <p:nvPr/>
        </p:nvSpPr>
        <p:spPr bwMode="auto">
          <a:xfrm>
            <a:off x="684213" y="3141663"/>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spcBef>
                <a:spcPct val="50000"/>
              </a:spcBef>
              <a:buClrTx/>
              <a:buSzTx/>
              <a:buFontTx/>
              <a:buNone/>
            </a:pPr>
            <a:r>
              <a:rPr lang="zh-CN" altLang="en-US">
                <a:solidFill>
                  <a:srgbClr val="0000FF"/>
                </a:solidFill>
                <a:effectLst>
                  <a:outerShdw blurRad="38100" dist="38100" dir="2700000" algn="tl">
                    <a:srgbClr val="C0C0C0"/>
                  </a:outerShdw>
                </a:effectLst>
                <a:ea typeface="华文楷体" panose="02010600040101010101" pitchFamily="2" charset="-122"/>
              </a:rPr>
              <a:t>证明</a:t>
            </a:r>
          </a:p>
        </p:txBody>
      </p:sp>
      <p:sp>
        <p:nvSpPr>
          <p:cNvPr id="55306" name="Rectangle 10"/>
          <p:cNvSpPr>
            <a:spLocks noChangeArrowheads="1"/>
          </p:cNvSpPr>
          <p:nvPr/>
        </p:nvSpPr>
        <p:spPr bwMode="auto">
          <a:xfrm>
            <a:off x="687388" y="1316038"/>
            <a:ext cx="2228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buClrTx/>
              <a:buSzTx/>
              <a:buFontTx/>
              <a:buNone/>
            </a:pPr>
            <a:r>
              <a:rPr kumimoji="1" lang="zh-CN" altLang="en-US">
                <a:solidFill>
                  <a:schemeClr val="tx1"/>
                </a:solidFill>
                <a:ea typeface="华文楷体" panose="02010600040101010101" pitchFamily="2" charset="-122"/>
              </a:rPr>
              <a:t>1、轨道磁矩</a:t>
            </a:r>
          </a:p>
        </p:txBody>
      </p:sp>
      <p:grpSp>
        <p:nvGrpSpPr>
          <p:cNvPr id="55307" name="Group 11"/>
          <p:cNvGrpSpPr>
            <a:grpSpLocks/>
          </p:cNvGrpSpPr>
          <p:nvPr/>
        </p:nvGrpSpPr>
        <p:grpSpPr bwMode="auto">
          <a:xfrm>
            <a:off x="1476375" y="188913"/>
            <a:ext cx="6310335" cy="684212"/>
            <a:chOff x="975" y="28"/>
            <a:chExt cx="3629" cy="431"/>
          </a:xfrm>
        </p:grpSpPr>
        <p:grpSp>
          <p:nvGrpSpPr>
            <p:cNvPr id="55308" name="Group 32"/>
            <p:cNvGrpSpPr>
              <a:grpSpLocks/>
            </p:cNvGrpSpPr>
            <p:nvPr/>
          </p:nvGrpSpPr>
          <p:grpSpPr bwMode="auto">
            <a:xfrm>
              <a:off x="975" y="28"/>
              <a:ext cx="3629" cy="431"/>
              <a:chOff x="1450" y="7"/>
              <a:chExt cx="3039" cy="401"/>
            </a:xfrm>
          </p:grpSpPr>
          <p:sp>
            <p:nvSpPr>
              <p:cNvPr id="55309"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5310"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5311"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5312"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sp>
          <p:nvSpPr>
            <p:cNvPr id="55313" name="Text Box 17"/>
            <p:cNvSpPr txBox="1">
              <a:spLocks noChangeArrowheads="1"/>
            </p:cNvSpPr>
            <p:nvPr/>
          </p:nvSpPr>
          <p:spPr bwMode="auto">
            <a:xfrm>
              <a:off x="1111" y="76"/>
              <a:ext cx="33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2800" dirty="0">
                  <a:solidFill>
                    <a:schemeClr val="tx1"/>
                  </a:solidFill>
                  <a:ea typeface="华文楷体" panose="02010600040101010101" pitchFamily="2" charset="-122"/>
                  <a:cs typeface="Times New Roman" pitchFamily="18" charset="0"/>
                </a:rPr>
                <a:t>§</a:t>
              </a:r>
              <a:r>
                <a:rPr kumimoji="1" lang="zh-CN" altLang="en-US" sz="2800" dirty="0" smtClean="0">
                  <a:solidFill>
                    <a:schemeClr val="tx1"/>
                  </a:solidFill>
                  <a:ea typeface="华文楷体" panose="02010600040101010101" pitchFamily="2" charset="-122"/>
                  <a:cs typeface="Times New Roman" pitchFamily="18" charset="0"/>
                </a:rPr>
                <a:t>1</a:t>
              </a:r>
              <a:r>
                <a:rPr kumimoji="1" lang="en-US" altLang="zh-CN" sz="2800" dirty="0">
                  <a:solidFill>
                    <a:schemeClr val="tx1"/>
                  </a:solidFill>
                  <a:ea typeface="华文楷体" panose="02010600040101010101" pitchFamily="2" charset="-122"/>
                  <a:cs typeface="Times New Roman" pitchFamily="18" charset="0"/>
                </a:rPr>
                <a:t>9</a:t>
              </a:r>
              <a:r>
                <a:rPr kumimoji="1" lang="en-US" altLang="zh-CN" sz="2800" dirty="0" smtClean="0">
                  <a:solidFill>
                    <a:schemeClr val="tx1"/>
                  </a:solidFill>
                  <a:ea typeface="华文楷体" panose="02010600040101010101" pitchFamily="2" charset="-122"/>
                  <a:cs typeface="Times New Roman" pitchFamily="18" charset="0"/>
                </a:rPr>
                <a:t>. 8  </a:t>
              </a:r>
              <a:r>
                <a:rPr kumimoji="1" lang="zh-CN" altLang="en-US" sz="2800" dirty="0">
                  <a:solidFill>
                    <a:schemeClr val="tx1"/>
                  </a:solidFill>
                  <a:ea typeface="华文楷体" panose="02010600040101010101" pitchFamily="2" charset="-122"/>
                  <a:cs typeface="Times New Roman" pitchFamily="18" charset="0"/>
                </a:rPr>
                <a:t>电子的自旋   </a:t>
              </a:r>
              <a:r>
                <a:rPr kumimoji="1" lang="zh-CN" altLang="en-US" sz="2800" dirty="0" smtClean="0">
                  <a:solidFill>
                    <a:schemeClr val="tx1"/>
                  </a:solidFill>
                  <a:ea typeface="华文楷体" panose="02010600040101010101" pitchFamily="2" charset="-122"/>
                  <a:cs typeface="Times New Roman" pitchFamily="18" charset="0"/>
                </a:rPr>
                <a:t>四个量子数</a:t>
              </a:r>
              <a:endParaRPr kumimoji="1" lang="zh-CN" altLang="en-US" sz="2800" dirty="0">
                <a:solidFill>
                  <a:schemeClr val="tx1"/>
                </a:solidFill>
                <a:ea typeface="华文楷体" panose="02010600040101010101" pitchFamily="2" charset="-122"/>
                <a:cs typeface="Times New Roman" pitchFamily="18" charset="0"/>
              </a:endParaRPr>
            </a:p>
          </p:txBody>
        </p:sp>
      </p:grpSp>
    </p:spTree>
    <p:controls>
      <mc:AlternateContent xmlns:mc="http://schemas.openxmlformats.org/markup-compatibility/2006">
        <mc:Choice xmlns:v="urn:schemas-microsoft-com:vml" Requires="v">
          <p:control spid="55353" r:id="rId2" imgW="2808360" imgH="2808360"/>
        </mc:Choice>
        <mc:Fallback>
          <p:control r:id="rId2" imgW="2808360" imgH="2808360">
            <p:pic>
              <p:nvPicPr>
                <p:cNvPr id="2" name="ShockwaveFlash1"/>
                <p:cNvPicPr preferRelativeResize="0">
                  <a:picLocks noChangeArrowheads="1" noChangeShapeType="1"/>
                </p:cNvPicPr>
                <p:nvPr/>
              </p:nvPicPr>
              <p:blipFill>
                <a:blip r:embed="rId11"/>
                <a:srcRect/>
                <a:stretch>
                  <a:fillRect/>
                </a:stretch>
              </p:blipFill>
              <p:spPr bwMode="auto">
                <a:xfrm>
                  <a:off x="5795963" y="2636838"/>
                  <a:ext cx="2952750" cy="280828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wipe(left)">
                                      <p:cBhvr>
                                        <p:cTn id="7" dur="500"/>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6">
                                            <p:txEl>
                                              <p:pRg st="0" end="0"/>
                                            </p:txEl>
                                          </p:spTgt>
                                        </p:tgtEl>
                                        <p:attrNameLst>
                                          <p:attrName>style.visibility</p:attrName>
                                        </p:attrNameLst>
                                      </p:cBhvr>
                                      <p:to>
                                        <p:strVal val="visible"/>
                                      </p:to>
                                    </p:set>
                                    <p:animEffect transition="in" filter="wipe(left)">
                                      <p:cBhvr>
                                        <p:cTn id="12" dur="500"/>
                                        <p:tgtEl>
                                          <p:spTgt spid="5530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300"/>
                                        </p:tgtEl>
                                        <p:attrNameLst>
                                          <p:attrName>style.visibility</p:attrName>
                                        </p:attrNameLst>
                                      </p:cBhvr>
                                      <p:to>
                                        <p:strVal val="visible"/>
                                      </p:to>
                                    </p:set>
                                    <p:animEffect transition="in" filter="wipe(left)">
                                      <p:cBhvr>
                                        <p:cTn id="17" dur="500"/>
                                        <p:tgtEl>
                                          <p:spTgt spid="553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5301"/>
                                        </p:tgtEl>
                                        <p:attrNameLst>
                                          <p:attrName>style.visibility</p:attrName>
                                        </p:attrNameLst>
                                      </p:cBhvr>
                                      <p:to>
                                        <p:strVal val="visible"/>
                                      </p:to>
                                    </p:set>
                                    <p:animEffect transition="in" filter="wipe(left)">
                                      <p:cBhvr>
                                        <p:cTn id="22" dur="500"/>
                                        <p:tgtEl>
                                          <p:spTgt spid="553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305"/>
                                        </p:tgtEl>
                                        <p:attrNameLst>
                                          <p:attrName>style.visibility</p:attrName>
                                        </p:attrNameLst>
                                      </p:cBhvr>
                                      <p:to>
                                        <p:strVal val="visible"/>
                                      </p:to>
                                    </p:set>
                                    <p:animEffect transition="in" filter="wipe(left)">
                                      <p:cBhvr>
                                        <p:cTn id="27" dur="500"/>
                                        <p:tgtEl>
                                          <p:spTgt spid="553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5304"/>
                                        </p:tgtEl>
                                        <p:attrNameLst>
                                          <p:attrName>style.visibility</p:attrName>
                                        </p:attrNameLst>
                                      </p:cBhvr>
                                      <p:to>
                                        <p:strVal val="visible"/>
                                      </p:to>
                                    </p:set>
                                    <p:animEffect transition="in" filter="wipe(left)">
                                      <p:cBhvr>
                                        <p:cTn id="32" dur="500"/>
                                        <p:tgtEl>
                                          <p:spTgt spid="5530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5303"/>
                                        </p:tgtEl>
                                        <p:attrNameLst>
                                          <p:attrName>style.visibility</p:attrName>
                                        </p:attrNameLst>
                                      </p:cBhvr>
                                      <p:to>
                                        <p:strVal val="visible"/>
                                      </p:to>
                                    </p:set>
                                    <p:animEffect transition="in" filter="wipe(left)">
                                      <p:cBhvr>
                                        <p:cTn id="37" dur="500"/>
                                        <p:tgtEl>
                                          <p:spTgt spid="5530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5302"/>
                                        </p:tgtEl>
                                        <p:attrNameLst>
                                          <p:attrName>style.visibility</p:attrName>
                                        </p:attrNameLst>
                                      </p:cBhvr>
                                      <p:to>
                                        <p:strVal val="visible"/>
                                      </p:to>
                                    </p:set>
                                    <p:animEffect transition="in" filter="wipe(left)">
                                      <p:cBhvr>
                                        <p:cTn id="42"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utoUpdateAnimBg="0"/>
      <p:bldP spid="55300" grpId="0" autoUpdateAnimBg="0"/>
      <p:bldP spid="55302" grpId="0" autoUpdateAnimBg="0"/>
      <p:bldP spid="55305" grpId="0" autoUpdateAnimBg="0"/>
      <p:bldP spid="55306"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3"/>
          <p:cNvSpPr txBox="1">
            <a:spLocks noChangeArrowheads="1"/>
          </p:cNvSpPr>
          <p:nvPr/>
        </p:nvSpPr>
        <p:spPr bwMode="auto">
          <a:xfrm>
            <a:off x="704850" y="306388"/>
            <a:ext cx="617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2、施特恩---格拉赫实验装置及现象</a:t>
            </a:r>
          </a:p>
        </p:txBody>
      </p:sp>
      <p:sp>
        <p:nvSpPr>
          <p:cNvPr id="57348" name="Text Box 4"/>
          <p:cNvSpPr txBox="1">
            <a:spLocks noChangeArrowheads="1"/>
          </p:cNvSpPr>
          <p:nvPr/>
        </p:nvSpPr>
        <p:spPr bwMode="auto">
          <a:xfrm>
            <a:off x="539750" y="835025"/>
            <a:ext cx="80772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10000"/>
              </a:lnSpc>
              <a:spcBef>
                <a:spcPct val="50000"/>
              </a:spcBef>
              <a:buClrTx/>
              <a:buSzTx/>
              <a:buFontTx/>
              <a:buNone/>
            </a:pPr>
            <a:r>
              <a:rPr lang="zh-CN" altLang="en-US">
                <a:solidFill>
                  <a:schemeClr val="tx1"/>
                </a:solidFill>
                <a:ea typeface="华文楷体" panose="02010600040101010101" pitchFamily="2" charset="-122"/>
              </a:rPr>
              <a:t>      192</a:t>
            </a:r>
            <a:r>
              <a:rPr lang="en-US" altLang="zh-CN">
                <a:solidFill>
                  <a:schemeClr val="tx1"/>
                </a:solidFill>
                <a:ea typeface="华文楷体" panose="02010600040101010101" pitchFamily="2" charset="-122"/>
              </a:rPr>
              <a:t>1</a:t>
            </a:r>
            <a:r>
              <a:rPr lang="zh-CN" altLang="en-US">
                <a:solidFill>
                  <a:schemeClr val="tx1"/>
                </a:solidFill>
                <a:ea typeface="华文楷体" panose="02010600040101010101" pitchFamily="2" charset="-122"/>
              </a:rPr>
              <a:t>年，德国物理学家</a:t>
            </a:r>
            <a:r>
              <a:rPr kumimoji="1" lang="zh-CN" altLang="en-US">
                <a:solidFill>
                  <a:schemeClr val="tx1"/>
                </a:solidFill>
                <a:ea typeface="华文楷体" panose="02010600040101010101" pitchFamily="2" charset="-122"/>
              </a:rPr>
              <a:t>施特恩、格拉赫首先用实验证实了</a:t>
            </a:r>
            <a:r>
              <a:rPr kumimoji="1" lang="zh-CN" altLang="en-US">
                <a:solidFill>
                  <a:srgbClr val="0000FF"/>
                </a:solidFill>
                <a:ea typeface="华文楷体" panose="02010600040101010101" pitchFamily="2" charset="-122"/>
              </a:rPr>
              <a:t>原子在空间中取向量子化</a:t>
            </a:r>
            <a:r>
              <a:rPr kumimoji="1" lang="zh-CN" altLang="en-US">
                <a:solidFill>
                  <a:schemeClr val="tx1"/>
                </a:solidFill>
                <a:ea typeface="华文楷体" panose="02010600040101010101" pitchFamily="2" charset="-122"/>
              </a:rPr>
              <a:t>及磁矩的存在。</a:t>
            </a:r>
          </a:p>
        </p:txBody>
      </p:sp>
      <p:sp>
        <p:nvSpPr>
          <p:cNvPr id="57349" name="Rectangle 5"/>
          <p:cNvSpPr>
            <a:spLocks noChangeArrowheads="1"/>
          </p:cNvSpPr>
          <p:nvPr/>
        </p:nvSpPr>
        <p:spPr bwMode="auto">
          <a:xfrm>
            <a:off x="611188" y="5156200"/>
            <a:ext cx="80010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10000"/>
              </a:lnSpc>
              <a:spcBef>
                <a:spcPct val="50000"/>
              </a:spcBef>
              <a:buClrTx/>
              <a:buSzTx/>
              <a:buFontTx/>
              <a:buNone/>
            </a:pPr>
            <a:r>
              <a:rPr kumimoji="1" lang="zh-CN" altLang="en-US">
                <a:solidFill>
                  <a:schemeClr val="tx1"/>
                </a:solidFill>
                <a:ea typeface="华文楷体" panose="02010600040101010101" pitchFamily="2" charset="-122"/>
              </a:rPr>
              <a:t>        具有磁矩的原子在非均匀磁场中运动时，将受到磁场力的作用而发生偏转，偏转的方向与大小跟</a:t>
            </a:r>
            <a:r>
              <a:rPr kumimoji="1" lang="zh-CN" altLang="en-US">
                <a:solidFill>
                  <a:srgbClr val="0000FF"/>
                </a:solidFill>
                <a:ea typeface="华文楷体" panose="02010600040101010101" pitchFamily="2" charset="-122"/>
              </a:rPr>
              <a:t>磁矩在磁场中的取向有关。</a:t>
            </a:r>
          </a:p>
        </p:txBody>
      </p:sp>
      <p:sp>
        <p:nvSpPr>
          <p:cNvPr id="57350" name="Rectangle 6"/>
          <p:cNvSpPr>
            <a:spLocks noChangeArrowheads="1"/>
          </p:cNvSpPr>
          <p:nvPr/>
        </p:nvSpPr>
        <p:spPr bwMode="auto">
          <a:xfrm>
            <a:off x="539750" y="4700588"/>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a:lnSpc>
                <a:spcPct val="100000"/>
              </a:lnSpc>
              <a:spcBef>
                <a:spcPct val="50000"/>
              </a:spcBef>
              <a:buClrTx/>
              <a:buSzTx/>
              <a:buFontTx/>
              <a:buNone/>
            </a:pPr>
            <a:r>
              <a:rPr lang="zh-CN" altLang="en-US">
                <a:solidFill>
                  <a:srgbClr val="3333FF"/>
                </a:solidFill>
                <a:ea typeface="华文楷体" panose="02010600040101010101" pitchFamily="2" charset="-122"/>
              </a:rPr>
              <a:t>实验原理：</a:t>
            </a:r>
          </a:p>
        </p:txBody>
      </p:sp>
      <p:sp>
        <p:nvSpPr>
          <p:cNvPr id="43079" name="太阳形 14">
            <a:hlinkClick r:id="rId3" action="ppaction://hlinksldjump" tooltip="施特恩---格拉赫实验"/>
          </p:cNvPr>
          <p:cNvSpPr>
            <a:spLocks noChangeArrowheads="1"/>
          </p:cNvSpPr>
          <p:nvPr/>
        </p:nvSpPr>
        <p:spPr bwMode="auto">
          <a:xfrm>
            <a:off x="8243888" y="2708275"/>
            <a:ext cx="474662" cy="485775"/>
          </a:xfrm>
          <a:prstGeom prst="sun">
            <a:avLst>
              <a:gd name="adj" fmla="val 25000"/>
            </a:avLst>
          </a:prstGeom>
          <a:solidFill>
            <a:srgbClr val="FFFF00"/>
          </a:solidFill>
          <a:ln w="9525" algn="ctr">
            <a:solidFill>
              <a:srgbClr val="FF0000"/>
            </a:solidFill>
            <a:round/>
            <a:headEnd/>
            <a:tailEnd/>
          </a:ln>
        </p:spPr>
        <p:txBody>
          <a:bodyP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b="0">
              <a:solidFill>
                <a:schemeClr val="tx1"/>
              </a:solidFill>
              <a:ea typeface="华文楷体" panose="02010600040101010101" pitchFamily="2" charset="-122"/>
            </a:endParaRPr>
          </a:p>
        </p:txBody>
      </p:sp>
      <p:pic>
        <p:nvPicPr>
          <p:cNvPr id="57354" name="Picture 10"/>
          <p:cNvPicPr>
            <a:picLocks noChangeAspect="1" noChangeArrowheads="1"/>
          </p:cNvPicPr>
          <p:nvPr/>
        </p:nvPicPr>
        <p:blipFill>
          <a:blip r:embed="rId4">
            <a:extLst>
              <a:ext uri="{28A0092B-C50C-407E-A947-70E740481C1C}">
                <a14:useLocalDpi xmlns:a14="http://schemas.microsoft.com/office/drawing/2010/main" val="0"/>
              </a:ext>
            </a:extLst>
          </a:blip>
          <a:srcRect l="31885" t="33905" r="38185" b="34599"/>
          <a:stretch>
            <a:fillRect/>
          </a:stretch>
        </p:blipFill>
        <p:spPr bwMode="auto">
          <a:xfrm>
            <a:off x="1979613" y="1773238"/>
            <a:ext cx="5184775" cy="30702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wipe(left)">
                                      <p:cBhvr>
                                        <p:cTn id="7" dur="500"/>
                                        <p:tgtEl>
                                          <p:spTgt spid="57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348"/>
                                        </p:tgtEl>
                                        <p:attrNameLst>
                                          <p:attrName>style.visibility</p:attrName>
                                        </p:attrNameLst>
                                      </p:cBhvr>
                                      <p:to>
                                        <p:strVal val="visible"/>
                                      </p:to>
                                    </p:set>
                                    <p:animEffect transition="in" filter="wipe(left)">
                                      <p:cBhvr>
                                        <p:cTn id="12" dur="500"/>
                                        <p:tgtEl>
                                          <p:spTgt spid="573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5" presetClass="entr" presetSubtype="0" fill="hold" grpId="0" nodeType="clickEffect">
                                  <p:stCondLst>
                                    <p:cond delay="0"/>
                                  </p:stCondLst>
                                  <p:childTnLst>
                                    <p:set>
                                      <p:cBhvr>
                                        <p:cTn id="16" dur="1" fill="hold">
                                          <p:stCondLst>
                                            <p:cond delay="0"/>
                                          </p:stCondLst>
                                        </p:cTn>
                                        <p:tgtEl>
                                          <p:spTgt spid="43079"/>
                                        </p:tgtEl>
                                        <p:attrNameLst>
                                          <p:attrName>style.visibility</p:attrName>
                                        </p:attrNameLst>
                                      </p:cBhvr>
                                      <p:to>
                                        <p:strVal val="visible"/>
                                      </p:to>
                                    </p:set>
                                    <p:anim calcmode="lin" valueType="num">
                                      <p:cBhvr>
                                        <p:cTn id="17" dur="500" decel="50000" fill="hold">
                                          <p:stCondLst>
                                            <p:cond delay="0"/>
                                          </p:stCondLst>
                                        </p:cTn>
                                        <p:tgtEl>
                                          <p:spTgt spid="43079"/>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43079"/>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43079"/>
                                        </p:tgtEl>
                                        <p:attrNameLst>
                                          <p:attrName>ppt_w</p:attrName>
                                        </p:attrNameLst>
                                      </p:cBhvr>
                                      <p:tavLst>
                                        <p:tav tm="0">
                                          <p:val>
                                            <p:strVal val="#ppt_w*.05"/>
                                          </p:val>
                                        </p:tav>
                                        <p:tav tm="100000">
                                          <p:val>
                                            <p:strVal val="#ppt_w"/>
                                          </p:val>
                                        </p:tav>
                                      </p:tavLst>
                                    </p:anim>
                                    <p:anim calcmode="lin" valueType="num">
                                      <p:cBhvr>
                                        <p:cTn id="20" dur="1000" fill="hold"/>
                                        <p:tgtEl>
                                          <p:spTgt spid="43079"/>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43079"/>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43079"/>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43079"/>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4307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7350"/>
                                        </p:tgtEl>
                                        <p:attrNameLst>
                                          <p:attrName>style.visibility</p:attrName>
                                        </p:attrNameLst>
                                      </p:cBhvr>
                                      <p:to>
                                        <p:strVal val="visible"/>
                                      </p:to>
                                    </p:set>
                                    <p:animEffect transition="in" filter="wipe(left)">
                                      <p:cBhvr>
                                        <p:cTn id="29" dur="500"/>
                                        <p:tgtEl>
                                          <p:spTgt spid="5735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7349"/>
                                        </p:tgtEl>
                                        <p:attrNameLst>
                                          <p:attrName>style.visibility</p:attrName>
                                        </p:attrNameLst>
                                      </p:cBhvr>
                                      <p:to>
                                        <p:strVal val="visible"/>
                                      </p:to>
                                    </p:set>
                                    <p:animEffect transition="in" filter="wipe(left)">
                                      <p:cBhvr>
                                        <p:cTn id="34" dur="500"/>
                                        <p:tgtEl>
                                          <p:spTgt spid="57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utoUpdateAnimBg="0"/>
      <p:bldP spid="57348" grpId="0" autoUpdateAnimBg="0"/>
      <p:bldP spid="57349" grpId="0" autoUpdateAnimBg="0"/>
      <p:bldP spid="57350" grpId="0" autoUpdateAnimBg="0"/>
      <p:bldP spid="43079"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79" name="太阳形 14">
            <a:hlinkClick r:id="" action="ppaction://hlinkshowjump?jump=previousslide" tooltip="返回上一页"/>
          </p:cNvPr>
          <p:cNvSpPr>
            <a:spLocks noChangeArrowheads="1"/>
          </p:cNvSpPr>
          <p:nvPr/>
        </p:nvSpPr>
        <p:spPr bwMode="auto">
          <a:xfrm>
            <a:off x="4140200" y="6021388"/>
            <a:ext cx="474663" cy="485775"/>
          </a:xfrm>
          <a:prstGeom prst="sun">
            <a:avLst>
              <a:gd name="adj" fmla="val 25000"/>
            </a:avLst>
          </a:prstGeom>
          <a:solidFill>
            <a:srgbClr val="FFFF00"/>
          </a:solidFill>
          <a:ln w="9525" algn="ctr">
            <a:solidFill>
              <a:srgbClr val="FF0000"/>
            </a:solidFill>
            <a:round/>
            <a:headEnd/>
            <a:tailEnd/>
          </a:ln>
        </p:spPr>
        <p:txBody>
          <a:bodyP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b="0">
              <a:solidFill>
                <a:schemeClr val="tx1"/>
              </a:solidFill>
              <a:ea typeface="楷体_GB2312" pitchFamily="49" charset="-122"/>
            </a:endParaRPr>
          </a:p>
        </p:txBody>
      </p:sp>
    </p:spTree>
    <p:controls>
      <mc:AlternateContent xmlns:mc="http://schemas.openxmlformats.org/markup-compatibility/2006">
        <mc:Choice xmlns:v="urn:schemas-microsoft-com:vml" Requires="v">
          <p:control spid="59401" r:id="rId2" imgW="7770960" imgH="5251320"/>
        </mc:Choice>
        <mc:Fallback>
          <p:control r:id="rId2" imgW="7770960" imgH="5251320">
            <p:pic>
              <p:nvPicPr>
                <p:cNvPr id="2" name="ShockwaveFlash1"/>
                <p:cNvPicPr preferRelativeResize="0">
                  <a:picLocks noChangeArrowheads="1" noChangeShapeType="1"/>
                </p:cNvPicPr>
                <p:nvPr/>
              </p:nvPicPr>
              <p:blipFill>
                <a:blip r:embed="rId5"/>
                <a:srcRect/>
                <a:stretch>
                  <a:fillRect/>
                </a:stretch>
              </p:blipFill>
              <p:spPr bwMode="auto">
                <a:xfrm>
                  <a:off x="684213" y="620713"/>
                  <a:ext cx="7770812" cy="52514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ChangeArrowheads="1"/>
          </p:cNvSpPr>
          <p:nvPr/>
        </p:nvSpPr>
        <p:spPr bwMode="auto">
          <a:xfrm>
            <a:off x="592138" y="228600"/>
            <a:ext cx="4195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buClrTx/>
              <a:buSzTx/>
              <a:buFontTx/>
              <a:buNone/>
            </a:pPr>
            <a:r>
              <a:rPr lang="zh-CN" altLang="en-US" dirty="0">
                <a:solidFill>
                  <a:schemeClr val="tx1"/>
                </a:solidFill>
                <a:ea typeface="华文楷体" panose="02010600040101010101" pitchFamily="2" charset="-122"/>
              </a:rPr>
              <a:t>实验结果（</a:t>
            </a:r>
            <a:r>
              <a:rPr lang="zh-CN" altLang="en-US" dirty="0">
                <a:solidFill>
                  <a:srgbClr val="0000FF"/>
                </a:solidFill>
                <a:ea typeface="华文楷体" panose="02010600040101010101" pitchFamily="2" charset="-122"/>
              </a:rPr>
              <a:t>以银原子为例</a:t>
            </a:r>
            <a:r>
              <a:rPr lang="zh-CN" altLang="en-US" dirty="0">
                <a:solidFill>
                  <a:schemeClr val="tx1"/>
                </a:solidFill>
                <a:ea typeface="华文楷体" panose="02010600040101010101" pitchFamily="2" charset="-122"/>
              </a:rPr>
              <a:t>）</a:t>
            </a:r>
          </a:p>
        </p:txBody>
      </p:sp>
      <p:sp>
        <p:nvSpPr>
          <p:cNvPr id="61444" name="Rectangle 4"/>
          <p:cNvSpPr>
            <a:spLocks noChangeArrowheads="1"/>
          </p:cNvSpPr>
          <p:nvPr/>
        </p:nvSpPr>
        <p:spPr bwMode="auto">
          <a:xfrm>
            <a:off x="468313" y="1628775"/>
            <a:ext cx="6551612"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90000"/>
              </a:lnSpc>
              <a:spcBef>
                <a:spcPct val="50000"/>
              </a:spcBef>
              <a:buClrTx/>
              <a:buSzTx/>
              <a:buFontTx/>
              <a:buNone/>
            </a:pPr>
            <a:r>
              <a:rPr lang="zh-CN" altLang="en-US">
                <a:solidFill>
                  <a:schemeClr val="tx1"/>
                </a:solidFill>
                <a:ea typeface="华文楷体" panose="02010600040101010101" pitchFamily="2" charset="-122"/>
              </a:rPr>
              <a:t>         2）加非均匀外磁场时，在屏上银原子的痕迹分裂为上下 对称的两条。</a:t>
            </a:r>
          </a:p>
        </p:txBody>
      </p:sp>
      <p:sp>
        <p:nvSpPr>
          <p:cNvPr id="61445" name="Rectangle 5"/>
          <p:cNvSpPr>
            <a:spLocks noChangeArrowheads="1"/>
          </p:cNvSpPr>
          <p:nvPr/>
        </p:nvSpPr>
        <p:spPr bwMode="auto">
          <a:xfrm>
            <a:off x="468313" y="765175"/>
            <a:ext cx="67675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spcBef>
                <a:spcPct val="50000"/>
              </a:spcBef>
              <a:buClrTx/>
              <a:buSzTx/>
              <a:buFontTx/>
              <a:buNone/>
            </a:pPr>
            <a:r>
              <a:rPr lang="zh-CN" altLang="en-US">
                <a:solidFill>
                  <a:schemeClr val="tx1"/>
                </a:solidFill>
                <a:ea typeface="华文楷体" panose="02010600040101010101" pitchFamily="2" charset="-122"/>
              </a:rPr>
              <a:t>       1）无外磁场时，银原子不受磁力作用，得到一条正对狭 缝的原子痕迹。</a:t>
            </a:r>
          </a:p>
        </p:txBody>
      </p:sp>
      <p:sp>
        <p:nvSpPr>
          <p:cNvPr id="61453" name="Text Box 13"/>
          <p:cNvSpPr txBox="1">
            <a:spLocks noChangeArrowheads="1"/>
          </p:cNvSpPr>
          <p:nvPr/>
        </p:nvSpPr>
        <p:spPr bwMode="auto">
          <a:xfrm>
            <a:off x="323850" y="3332163"/>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3、实验现象解释的困难</a:t>
            </a:r>
          </a:p>
        </p:txBody>
      </p:sp>
      <p:sp>
        <p:nvSpPr>
          <p:cNvPr id="61454" name="Text Box 14"/>
          <p:cNvSpPr txBox="1">
            <a:spLocks noChangeArrowheads="1"/>
          </p:cNvSpPr>
          <p:nvPr/>
        </p:nvSpPr>
        <p:spPr bwMode="auto">
          <a:xfrm>
            <a:off x="395288" y="4762500"/>
            <a:ext cx="84248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      对基态银原子，( 最外层仅有一个电子，处于</a:t>
            </a:r>
            <a:r>
              <a:rPr kumimoji="1" lang="en-US" altLang="zh-CN" i="1">
                <a:solidFill>
                  <a:schemeClr val="tx1"/>
                </a:solidFill>
                <a:ea typeface="华文楷体" panose="02010600040101010101" pitchFamily="2" charset="-122"/>
              </a:rPr>
              <a:t>S</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态，对应的</a:t>
            </a:r>
            <a:r>
              <a:rPr kumimoji="1" lang="en-US" altLang="zh-CN" i="1">
                <a:solidFill>
                  <a:schemeClr val="tx1"/>
                </a:solidFill>
                <a:ea typeface="华文楷体" panose="02010600040101010101" pitchFamily="2" charset="-122"/>
              </a:rPr>
              <a:t>l </a:t>
            </a:r>
            <a:r>
              <a:rPr kumimoji="1" lang="en-US" altLang="zh-CN">
                <a:solidFill>
                  <a:schemeClr val="tx1"/>
                </a:solidFill>
                <a:ea typeface="华文楷体" panose="02010600040101010101" pitchFamily="2" charset="-122"/>
              </a:rPr>
              <a:t>= 0 )，</a:t>
            </a:r>
            <a:r>
              <a:rPr kumimoji="1" lang="zh-CN" altLang="en-US">
                <a:solidFill>
                  <a:schemeClr val="tx1"/>
                </a:solidFill>
                <a:ea typeface="华文楷体" panose="02010600040101010101" pitchFamily="2" charset="-122"/>
              </a:rPr>
              <a:t>由2</a:t>
            </a:r>
            <a:r>
              <a:rPr kumimoji="1" lang="en-US" altLang="zh-CN" i="1">
                <a:solidFill>
                  <a:schemeClr val="tx1"/>
                </a:solidFill>
                <a:ea typeface="华文楷体" panose="02010600040101010101" pitchFamily="2" charset="-122"/>
              </a:rPr>
              <a:t>l </a:t>
            </a:r>
            <a:r>
              <a:rPr kumimoji="1" lang="en-US" altLang="zh-CN">
                <a:solidFill>
                  <a:schemeClr val="tx1"/>
                </a:solidFill>
                <a:ea typeface="华文楷体" panose="02010600040101010101" pitchFamily="2" charset="-122"/>
              </a:rPr>
              <a:t>+ 1 </a:t>
            </a:r>
            <a:r>
              <a:rPr kumimoji="1" lang="zh-CN" altLang="en-US">
                <a:solidFill>
                  <a:schemeClr val="tx1"/>
                </a:solidFill>
                <a:ea typeface="华文楷体" panose="02010600040101010101" pitchFamily="2" charset="-122"/>
              </a:rPr>
              <a:t>可得磁矩在空间只有一个取向，原子通过非均匀磁场时，不应分裂。实验中为什么却分裂为两条呢？</a:t>
            </a:r>
          </a:p>
        </p:txBody>
      </p:sp>
      <p:sp>
        <p:nvSpPr>
          <p:cNvPr id="61456" name="Rectangle 16"/>
          <p:cNvSpPr>
            <a:spLocks noChangeArrowheads="1"/>
          </p:cNvSpPr>
          <p:nvPr/>
        </p:nvSpPr>
        <p:spPr bwMode="auto">
          <a:xfrm>
            <a:off x="539750" y="3860800"/>
            <a:ext cx="79930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buClrTx/>
              <a:buSzTx/>
              <a:buFontTx/>
              <a:buNone/>
            </a:pPr>
            <a:r>
              <a:rPr lang="zh-CN" altLang="en-US">
                <a:solidFill>
                  <a:schemeClr val="tx1"/>
                </a:solidFill>
                <a:ea typeface="华文楷体" panose="02010600040101010101" pitchFamily="2" charset="-122"/>
              </a:rPr>
              <a:t>         按照空间量子化理论，对于一个给定的 </a:t>
            </a:r>
            <a:r>
              <a:rPr lang="en-US" altLang="zh-CN" i="1">
                <a:solidFill>
                  <a:schemeClr val="tx1"/>
                </a:solidFill>
                <a:ea typeface="华文楷体" panose="02010600040101010101" pitchFamily="2" charset="-122"/>
              </a:rPr>
              <a:t>l </a:t>
            </a:r>
            <a:r>
              <a:rPr lang="zh-CN" altLang="en-US">
                <a:solidFill>
                  <a:schemeClr val="tx1"/>
                </a:solidFill>
                <a:ea typeface="华文楷体" panose="02010600040101010101" pitchFamily="2" charset="-122"/>
              </a:rPr>
              <a:t>，</a:t>
            </a:r>
            <a:r>
              <a:rPr kumimoji="1" lang="zh-CN" altLang="en-US">
                <a:solidFill>
                  <a:schemeClr val="tx1"/>
                </a:solidFill>
                <a:ea typeface="华文楷体" panose="02010600040101010101" pitchFamily="2" charset="-122"/>
              </a:rPr>
              <a:t>磁矩在磁场中有2</a:t>
            </a:r>
            <a:r>
              <a:rPr kumimoji="1" lang="en-US" altLang="zh-CN" i="1">
                <a:solidFill>
                  <a:schemeClr val="tx1"/>
                </a:solidFill>
                <a:ea typeface="华文楷体" panose="02010600040101010101" pitchFamily="2" charset="-122"/>
              </a:rPr>
              <a:t>l </a:t>
            </a:r>
            <a:r>
              <a:rPr kumimoji="1" lang="en-US" altLang="zh-CN">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个取向，故理论上应有奇数条黑线。</a:t>
            </a:r>
            <a:endParaRPr kumimoji="1" lang="en-US" altLang="zh-CN">
              <a:solidFill>
                <a:schemeClr val="tx1"/>
              </a:solidFill>
              <a:ea typeface="华文楷体" panose="02010600040101010101" pitchFamily="2" charset="-122"/>
            </a:endParaRPr>
          </a:p>
        </p:txBody>
      </p:sp>
      <p:sp>
        <p:nvSpPr>
          <p:cNvPr id="61457" name="Rectangle 17"/>
          <p:cNvSpPr>
            <a:spLocks noChangeArrowheads="1"/>
          </p:cNvSpPr>
          <p:nvPr/>
        </p:nvSpPr>
        <p:spPr bwMode="auto">
          <a:xfrm>
            <a:off x="684213" y="6021388"/>
            <a:ext cx="795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spcBef>
                <a:spcPct val="50000"/>
              </a:spcBef>
              <a:buClrTx/>
              <a:buSzTx/>
              <a:buFontTx/>
              <a:buNone/>
            </a:pPr>
            <a:r>
              <a:rPr lang="zh-CN" altLang="en-US">
                <a:solidFill>
                  <a:srgbClr val="0000FF"/>
                </a:solidFill>
                <a:ea typeface="华文楷体" panose="02010600040101010101" pitchFamily="2" charset="-122"/>
              </a:rPr>
              <a:t>这种现象不能用电子轨道运动的空间取向量子化来解释。</a:t>
            </a:r>
          </a:p>
        </p:txBody>
      </p:sp>
      <p:pic>
        <p:nvPicPr>
          <p:cNvPr id="61459" name="Picture 19"/>
          <p:cNvPicPr>
            <a:picLocks noChangeAspect="1" noChangeArrowheads="1"/>
          </p:cNvPicPr>
          <p:nvPr/>
        </p:nvPicPr>
        <p:blipFill>
          <a:blip r:embed="rId3">
            <a:extLst>
              <a:ext uri="{28A0092B-C50C-407E-A947-70E740481C1C}">
                <a14:useLocalDpi xmlns:a14="http://schemas.microsoft.com/office/drawing/2010/main" val="0"/>
              </a:ext>
            </a:extLst>
          </a:blip>
          <a:srcRect l="55656" t="39830" r="39513" b="38780"/>
          <a:stretch>
            <a:fillRect/>
          </a:stretch>
        </p:blipFill>
        <p:spPr bwMode="auto">
          <a:xfrm>
            <a:off x="7165975" y="1557338"/>
            <a:ext cx="1366838" cy="13668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65" name="Oval 25"/>
          <p:cNvSpPr>
            <a:spLocks noChangeArrowheads="1"/>
          </p:cNvSpPr>
          <p:nvPr/>
        </p:nvSpPr>
        <p:spPr bwMode="auto">
          <a:xfrm>
            <a:off x="6011863" y="3355975"/>
            <a:ext cx="73025" cy="71438"/>
          </a:xfrm>
          <a:prstGeom prst="ellipse">
            <a:avLst/>
          </a:prstGeom>
          <a:solidFill>
            <a:srgbClr val="EAEAEA"/>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nvGrpSpPr>
          <p:cNvPr id="61486" name="Group 46"/>
          <p:cNvGrpSpPr>
            <a:grpSpLocks/>
          </p:cNvGrpSpPr>
          <p:nvPr/>
        </p:nvGrpSpPr>
        <p:grpSpPr bwMode="auto">
          <a:xfrm>
            <a:off x="7165975" y="404813"/>
            <a:ext cx="1366838" cy="1008062"/>
            <a:chOff x="2745" y="663"/>
            <a:chExt cx="1088" cy="907"/>
          </a:xfrm>
        </p:grpSpPr>
        <p:pic>
          <p:nvPicPr>
            <p:cNvPr id="61460" name="Picture 20"/>
            <p:cNvPicPr>
              <a:picLocks noChangeAspect="1" noChangeArrowheads="1"/>
            </p:cNvPicPr>
            <p:nvPr/>
          </p:nvPicPr>
          <p:blipFill>
            <a:blip r:embed="rId3">
              <a:extLst>
                <a:ext uri="{28A0092B-C50C-407E-A947-70E740481C1C}">
                  <a14:useLocalDpi xmlns:a14="http://schemas.microsoft.com/office/drawing/2010/main" val="0"/>
                </a:ext>
              </a:extLst>
            </a:blip>
            <a:srcRect l="55656" t="39830" r="39513" b="55060"/>
            <a:stretch>
              <a:fillRect/>
            </a:stretch>
          </p:blipFill>
          <p:spPr bwMode="auto">
            <a:xfrm>
              <a:off x="2745" y="663"/>
              <a:ext cx="1088" cy="9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63" name="Oval 23"/>
            <p:cNvSpPr>
              <a:spLocks noChangeArrowheads="1"/>
            </p:cNvSpPr>
            <p:nvPr/>
          </p:nvSpPr>
          <p:spPr bwMode="auto">
            <a:xfrm flipH="1" flipV="1">
              <a:off x="3107" y="981"/>
              <a:ext cx="46" cy="45"/>
            </a:xfrm>
            <a:prstGeom prst="ellipse">
              <a:avLst/>
            </a:prstGeom>
            <a:solidFill>
              <a:srgbClr val="EAEAEA"/>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61464" name="Oval 24"/>
            <p:cNvSpPr>
              <a:spLocks noChangeArrowheads="1"/>
            </p:cNvSpPr>
            <p:nvPr/>
          </p:nvSpPr>
          <p:spPr bwMode="auto">
            <a:xfrm flipH="1" flipV="1">
              <a:off x="3016" y="981"/>
              <a:ext cx="46" cy="45"/>
            </a:xfrm>
            <a:prstGeom prst="ellipse">
              <a:avLst/>
            </a:prstGeom>
            <a:solidFill>
              <a:srgbClr val="EAEAEA"/>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61470" name="Oval 30"/>
            <p:cNvSpPr>
              <a:spLocks noChangeArrowheads="1"/>
            </p:cNvSpPr>
            <p:nvPr/>
          </p:nvSpPr>
          <p:spPr bwMode="auto">
            <a:xfrm flipH="1" flipV="1">
              <a:off x="3109" y="1047"/>
              <a:ext cx="46" cy="45"/>
            </a:xfrm>
            <a:prstGeom prst="ellipse">
              <a:avLst/>
            </a:prstGeom>
            <a:solidFill>
              <a:srgbClr val="EAEAEA"/>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61471" name="Oval 31"/>
            <p:cNvSpPr>
              <a:spLocks noChangeArrowheads="1"/>
            </p:cNvSpPr>
            <p:nvPr/>
          </p:nvSpPr>
          <p:spPr bwMode="auto">
            <a:xfrm flipH="1" flipV="1">
              <a:off x="3018" y="1047"/>
              <a:ext cx="46" cy="45"/>
            </a:xfrm>
            <a:prstGeom prst="ellipse">
              <a:avLst/>
            </a:prstGeom>
            <a:solidFill>
              <a:srgbClr val="EAEAEA"/>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nvGrpSpPr>
            <p:cNvPr id="61478" name="Group 38"/>
            <p:cNvGrpSpPr>
              <a:grpSpLocks/>
            </p:cNvGrpSpPr>
            <p:nvPr/>
          </p:nvGrpSpPr>
          <p:grpSpPr bwMode="auto">
            <a:xfrm>
              <a:off x="3197" y="981"/>
              <a:ext cx="139" cy="182"/>
              <a:chOff x="3197" y="981"/>
              <a:chExt cx="139" cy="182"/>
            </a:xfrm>
          </p:grpSpPr>
          <p:sp>
            <p:nvSpPr>
              <p:cNvPr id="61461" name="Oval 21"/>
              <p:cNvSpPr>
                <a:spLocks noChangeArrowheads="1"/>
              </p:cNvSpPr>
              <p:nvPr/>
            </p:nvSpPr>
            <p:spPr bwMode="auto">
              <a:xfrm flipH="1" flipV="1">
                <a:off x="3288" y="981"/>
                <a:ext cx="46" cy="45"/>
              </a:xfrm>
              <a:prstGeom prst="ellipse">
                <a:avLst/>
              </a:prstGeom>
              <a:solidFill>
                <a:srgbClr val="EAEAEA"/>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61462" name="Oval 22"/>
              <p:cNvSpPr>
                <a:spLocks noChangeArrowheads="1"/>
              </p:cNvSpPr>
              <p:nvPr/>
            </p:nvSpPr>
            <p:spPr bwMode="auto">
              <a:xfrm flipH="1" flipV="1">
                <a:off x="3197" y="981"/>
                <a:ext cx="46" cy="45"/>
              </a:xfrm>
              <a:prstGeom prst="ellipse">
                <a:avLst/>
              </a:prstGeom>
              <a:solidFill>
                <a:srgbClr val="EAEAEA"/>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61468" name="Oval 28"/>
              <p:cNvSpPr>
                <a:spLocks noChangeArrowheads="1"/>
              </p:cNvSpPr>
              <p:nvPr/>
            </p:nvSpPr>
            <p:spPr bwMode="auto">
              <a:xfrm flipH="1" flipV="1">
                <a:off x="3290" y="1047"/>
                <a:ext cx="46" cy="45"/>
              </a:xfrm>
              <a:prstGeom prst="ellipse">
                <a:avLst/>
              </a:prstGeom>
              <a:solidFill>
                <a:srgbClr val="EAEAEA"/>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61469" name="Oval 29"/>
              <p:cNvSpPr>
                <a:spLocks noChangeArrowheads="1"/>
              </p:cNvSpPr>
              <p:nvPr/>
            </p:nvSpPr>
            <p:spPr bwMode="auto">
              <a:xfrm flipH="1" flipV="1">
                <a:off x="3199" y="1047"/>
                <a:ext cx="46" cy="45"/>
              </a:xfrm>
              <a:prstGeom prst="ellipse">
                <a:avLst/>
              </a:prstGeom>
              <a:solidFill>
                <a:srgbClr val="EAEAEA"/>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61473" name="Oval 33"/>
              <p:cNvSpPr>
                <a:spLocks noChangeArrowheads="1"/>
              </p:cNvSpPr>
              <p:nvPr/>
            </p:nvSpPr>
            <p:spPr bwMode="auto">
              <a:xfrm flipH="1" flipV="1">
                <a:off x="3288" y="1118"/>
                <a:ext cx="46" cy="45"/>
              </a:xfrm>
              <a:prstGeom prst="ellipse">
                <a:avLst/>
              </a:prstGeom>
              <a:solidFill>
                <a:srgbClr val="EAEAEA"/>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61474" name="Oval 34"/>
              <p:cNvSpPr>
                <a:spLocks noChangeArrowheads="1"/>
              </p:cNvSpPr>
              <p:nvPr/>
            </p:nvSpPr>
            <p:spPr bwMode="auto">
              <a:xfrm flipH="1" flipV="1">
                <a:off x="3197" y="1118"/>
                <a:ext cx="46" cy="45"/>
              </a:xfrm>
              <a:prstGeom prst="ellipse">
                <a:avLst/>
              </a:prstGeom>
              <a:solidFill>
                <a:srgbClr val="EAEAEA"/>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sp>
          <p:nvSpPr>
            <p:cNvPr id="61475" name="Oval 35"/>
            <p:cNvSpPr>
              <a:spLocks noChangeArrowheads="1"/>
            </p:cNvSpPr>
            <p:nvPr/>
          </p:nvSpPr>
          <p:spPr bwMode="auto">
            <a:xfrm flipH="1" flipV="1">
              <a:off x="3107" y="1118"/>
              <a:ext cx="46" cy="45"/>
            </a:xfrm>
            <a:prstGeom prst="ellipse">
              <a:avLst/>
            </a:prstGeom>
            <a:solidFill>
              <a:srgbClr val="EAEAEA"/>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61476" name="Oval 36"/>
            <p:cNvSpPr>
              <a:spLocks noChangeArrowheads="1"/>
            </p:cNvSpPr>
            <p:nvPr/>
          </p:nvSpPr>
          <p:spPr bwMode="auto">
            <a:xfrm flipH="1" flipV="1">
              <a:off x="3016" y="1118"/>
              <a:ext cx="46" cy="45"/>
            </a:xfrm>
            <a:prstGeom prst="ellipse">
              <a:avLst/>
            </a:prstGeom>
            <a:solidFill>
              <a:srgbClr val="EAEAEA"/>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nvGrpSpPr>
            <p:cNvPr id="61479" name="Group 39"/>
            <p:cNvGrpSpPr>
              <a:grpSpLocks/>
            </p:cNvGrpSpPr>
            <p:nvPr/>
          </p:nvGrpSpPr>
          <p:grpSpPr bwMode="auto">
            <a:xfrm>
              <a:off x="3376" y="981"/>
              <a:ext cx="139" cy="182"/>
              <a:chOff x="3197" y="981"/>
              <a:chExt cx="139" cy="182"/>
            </a:xfrm>
          </p:grpSpPr>
          <p:sp>
            <p:nvSpPr>
              <p:cNvPr id="61480" name="Oval 40"/>
              <p:cNvSpPr>
                <a:spLocks noChangeArrowheads="1"/>
              </p:cNvSpPr>
              <p:nvPr/>
            </p:nvSpPr>
            <p:spPr bwMode="auto">
              <a:xfrm flipH="1" flipV="1">
                <a:off x="3288" y="981"/>
                <a:ext cx="46" cy="45"/>
              </a:xfrm>
              <a:prstGeom prst="ellipse">
                <a:avLst/>
              </a:prstGeom>
              <a:solidFill>
                <a:srgbClr val="EAEAEA"/>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61481" name="Oval 41"/>
              <p:cNvSpPr>
                <a:spLocks noChangeArrowheads="1"/>
              </p:cNvSpPr>
              <p:nvPr/>
            </p:nvSpPr>
            <p:spPr bwMode="auto">
              <a:xfrm flipH="1" flipV="1">
                <a:off x="3197" y="981"/>
                <a:ext cx="46" cy="45"/>
              </a:xfrm>
              <a:prstGeom prst="ellipse">
                <a:avLst/>
              </a:prstGeom>
              <a:solidFill>
                <a:srgbClr val="EAEAEA"/>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61482" name="Oval 42"/>
              <p:cNvSpPr>
                <a:spLocks noChangeArrowheads="1"/>
              </p:cNvSpPr>
              <p:nvPr/>
            </p:nvSpPr>
            <p:spPr bwMode="auto">
              <a:xfrm flipH="1" flipV="1">
                <a:off x="3290" y="1047"/>
                <a:ext cx="46" cy="45"/>
              </a:xfrm>
              <a:prstGeom prst="ellipse">
                <a:avLst/>
              </a:prstGeom>
              <a:solidFill>
                <a:srgbClr val="EAEAEA"/>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61483" name="Oval 43"/>
              <p:cNvSpPr>
                <a:spLocks noChangeArrowheads="1"/>
              </p:cNvSpPr>
              <p:nvPr/>
            </p:nvSpPr>
            <p:spPr bwMode="auto">
              <a:xfrm flipH="1" flipV="1">
                <a:off x="3199" y="1047"/>
                <a:ext cx="46" cy="45"/>
              </a:xfrm>
              <a:prstGeom prst="ellipse">
                <a:avLst/>
              </a:prstGeom>
              <a:solidFill>
                <a:srgbClr val="EAEAEA"/>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61484" name="Oval 44"/>
              <p:cNvSpPr>
                <a:spLocks noChangeArrowheads="1"/>
              </p:cNvSpPr>
              <p:nvPr/>
            </p:nvSpPr>
            <p:spPr bwMode="auto">
              <a:xfrm flipH="1" flipV="1">
                <a:off x="3288" y="1118"/>
                <a:ext cx="46" cy="45"/>
              </a:xfrm>
              <a:prstGeom prst="ellipse">
                <a:avLst/>
              </a:prstGeom>
              <a:solidFill>
                <a:srgbClr val="EAEAEA"/>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61485" name="Oval 45"/>
              <p:cNvSpPr>
                <a:spLocks noChangeArrowheads="1"/>
              </p:cNvSpPr>
              <p:nvPr/>
            </p:nvSpPr>
            <p:spPr bwMode="auto">
              <a:xfrm flipH="1" flipV="1">
                <a:off x="3197" y="1118"/>
                <a:ext cx="46" cy="45"/>
              </a:xfrm>
              <a:prstGeom prst="ellipse">
                <a:avLst/>
              </a:prstGeom>
              <a:solidFill>
                <a:srgbClr val="EAEAEA"/>
              </a:solidFill>
              <a:ln w="9525">
                <a:solidFill>
                  <a:srgbClr val="EAEAEA"/>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grpSp>
      <p:sp>
        <p:nvSpPr>
          <p:cNvPr id="61487" name="Rectangle 47"/>
          <p:cNvSpPr>
            <a:spLocks noChangeArrowheads="1"/>
          </p:cNvSpPr>
          <p:nvPr/>
        </p:nvSpPr>
        <p:spPr bwMode="auto">
          <a:xfrm>
            <a:off x="323850" y="2463800"/>
            <a:ext cx="6840538"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90000"/>
              </a:lnSpc>
              <a:spcBef>
                <a:spcPct val="50000"/>
              </a:spcBef>
              <a:buClrTx/>
              <a:buSzTx/>
              <a:buFontTx/>
              <a:buNone/>
            </a:pPr>
            <a:r>
              <a:rPr lang="zh-CN" altLang="en-US">
                <a:solidFill>
                  <a:schemeClr val="tx1"/>
                </a:solidFill>
                <a:ea typeface="华文楷体" panose="02010600040101010101" pitchFamily="2" charset="-122"/>
              </a:rPr>
              <a:t>         实验证明，原子的磁矩只有两种取向，即原子磁矩（轨道</a:t>
            </a:r>
            <a:r>
              <a:rPr kumimoji="1" lang="zh-CN" altLang="en-US">
                <a:solidFill>
                  <a:schemeClr val="tx1"/>
                </a:solidFill>
                <a:ea typeface="华文楷体" panose="02010600040101010101" pitchFamily="2" charset="-122"/>
              </a:rPr>
              <a:t>角动量）的空间取向是量子化的</a:t>
            </a:r>
            <a:r>
              <a:rPr lang="zh-CN" altLang="en-US">
                <a:solidFill>
                  <a:schemeClr val="tx1"/>
                </a:solidFill>
                <a:ea typeface="华文楷体" panose="02010600040101010101" pitchFamily="2" charset="-122"/>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wipe(left)">
                                      <p:cBhvr>
                                        <p:cTn id="7" dur="500"/>
                                        <p:tgtEl>
                                          <p:spTgt spid="61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45">
                                            <p:txEl>
                                              <p:pRg st="0" end="0"/>
                                            </p:txEl>
                                          </p:spTgt>
                                        </p:tgtEl>
                                        <p:attrNameLst>
                                          <p:attrName>style.visibility</p:attrName>
                                        </p:attrNameLst>
                                      </p:cBhvr>
                                      <p:to>
                                        <p:strVal val="visible"/>
                                      </p:to>
                                    </p:set>
                                    <p:animEffect transition="in" filter="wipe(left)">
                                      <p:cBhvr>
                                        <p:cTn id="12" dur="500"/>
                                        <p:tgtEl>
                                          <p:spTgt spid="6144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1486"/>
                                        </p:tgtEl>
                                        <p:attrNameLst>
                                          <p:attrName>style.visibility</p:attrName>
                                        </p:attrNameLst>
                                      </p:cBhvr>
                                      <p:to>
                                        <p:strVal val="visible"/>
                                      </p:to>
                                    </p:set>
                                    <p:animEffect transition="in" filter="wipe(up)">
                                      <p:cBhvr>
                                        <p:cTn id="17" dur="500"/>
                                        <p:tgtEl>
                                          <p:spTgt spid="614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4">
                                            <p:txEl>
                                              <p:pRg st="0" end="0"/>
                                            </p:txEl>
                                          </p:spTgt>
                                        </p:tgtEl>
                                        <p:attrNameLst>
                                          <p:attrName>style.visibility</p:attrName>
                                        </p:attrNameLst>
                                      </p:cBhvr>
                                      <p:to>
                                        <p:strVal val="visible"/>
                                      </p:to>
                                    </p:set>
                                    <p:animEffect transition="in" filter="wipe(left)">
                                      <p:cBhvr>
                                        <p:cTn id="22" dur="500"/>
                                        <p:tgtEl>
                                          <p:spTgt spid="6144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1459"/>
                                        </p:tgtEl>
                                        <p:attrNameLst>
                                          <p:attrName>style.visibility</p:attrName>
                                        </p:attrNameLst>
                                      </p:cBhvr>
                                      <p:to>
                                        <p:strVal val="visible"/>
                                      </p:to>
                                    </p:set>
                                    <p:animEffect transition="in" filter="wipe(up)">
                                      <p:cBhvr>
                                        <p:cTn id="27" dur="500"/>
                                        <p:tgtEl>
                                          <p:spTgt spid="6145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1487">
                                            <p:txEl>
                                              <p:pRg st="0" end="0"/>
                                            </p:txEl>
                                          </p:spTgt>
                                        </p:tgtEl>
                                        <p:attrNameLst>
                                          <p:attrName>style.visibility</p:attrName>
                                        </p:attrNameLst>
                                      </p:cBhvr>
                                      <p:to>
                                        <p:strVal val="visible"/>
                                      </p:to>
                                    </p:set>
                                    <p:animEffect transition="in" filter="wipe(left)">
                                      <p:cBhvr>
                                        <p:cTn id="32" dur="500"/>
                                        <p:tgtEl>
                                          <p:spTgt spid="6148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453"/>
                                        </p:tgtEl>
                                        <p:attrNameLst>
                                          <p:attrName>style.visibility</p:attrName>
                                        </p:attrNameLst>
                                      </p:cBhvr>
                                      <p:to>
                                        <p:strVal val="visible"/>
                                      </p:to>
                                    </p:set>
                                    <p:animEffect transition="in" filter="wipe(left)">
                                      <p:cBhvr>
                                        <p:cTn id="37" dur="500"/>
                                        <p:tgtEl>
                                          <p:spTgt spid="6145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1456">
                                            <p:txEl>
                                              <p:pRg st="0" end="0"/>
                                            </p:txEl>
                                          </p:spTgt>
                                        </p:tgtEl>
                                        <p:attrNameLst>
                                          <p:attrName>style.visibility</p:attrName>
                                        </p:attrNameLst>
                                      </p:cBhvr>
                                      <p:to>
                                        <p:strVal val="visible"/>
                                      </p:to>
                                    </p:set>
                                    <p:animEffect transition="in" filter="wipe(left)">
                                      <p:cBhvr>
                                        <p:cTn id="42" dur="500"/>
                                        <p:tgtEl>
                                          <p:spTgt spid="61456">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1454"/>
                                        </p:tgtEl>
                                        <p:attrNameLst>
                                          <p:attrName>style.visibility</p:attrName>
                                        </p:attrNameLst>
                                      </p:cBhvr>
                                      <p:to>
                                        <p:strVal val="visible"/>
                                      </p:to>
                                    </p:set>
                                    <p:animEffect transition="in" filter="wipe(left)">
                                      <p:cBhvr>
                                        <p:cTn id="47" dur="500"/>
                                        <p:tgtEl>
                                          <p:spTgt spid="6145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1457"/>
                                        </p:tgtEl>
                                        <p:attrNameLst>
                                          <p:attrName>style.visibility</p:attrName>
                                        </p:attrNameLst>
                                      </p:cBhvr>
                                      <p:to>
                                        <p:strVal val="visible"/>
                                      </p:to>
                                    </p:set>
                                    <p:animEffect transition="in" filter="wipe(down)">
                                      <p:cBhvr>
                                        <p:cTn id="52" dur="500"/>
                                        <p:tgtEl>
                                          <p:spTgt spid="61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P spid="61444" grpId="0" build="p" autoUpdateAnimBg="0"/>
      <p:bldP spid="61445" grpId="0" build="p" autoUpdateAnimBg="0"/>
      <p:bldP spid="61453" grpId="0" autoUpdateAnimBg="0"/>
      <p:bldP spid="61454" grpId="0" autoUpdateAnimBg="0"/>
      <p:bldP spid="61456" grpId="0" build="p" autoUpdateAnimBg="0"/>
      <p:bldP spid="61457" grpId="0"/>
      <p:bldP spid="61487"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p:cNvSpPr txBox="1">
            <a:spLocks noChangeArrowheads="1"/>
          </p:cNvSpPr>
          <p:nvPr/>
        </p:nvSpPr>
        <p:spPr bwMode="auto">
          <a:xfrm>
            <a:off x="693738" y="1524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dirty="0">
                <a:solidFill>
                  <a:schemeClr val="tx1"/>
                </a:solidFill>
                <a:ea typeface="华文楷体" panose="02010600040101010101" pitchFamily="2" charset="-122"/>
              </a:rPr>
              <a:t>二、电子的自旋</a:t>
            </a:r>
          </a:p>
        </p:txBody>
      </p:sp>
      <p:sp>
        <p:nvSpPr>
          <p:cNvPr id="63492" name="Text Box 4"/>
          <p:cNvSpPr txBox="1">
            <a:spLocks noChangeArrowheads="1"/>
          </p:cNvSpPr>
          <p:nvPr/>
        </p:nvSpPr>
        <p:spPr bwMode="auto">
          <a:xfrm>
            <a:off x="468313" y="1844675"/>
            <a:ext cx="8534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dirty="0">
                <a:solidFill>
                  <a:schemeClr val="tx1"/>
                </a:solidFill>
                <a:ea typeface="华文楷体" panose="02010600040101010101" pitchFamily="2" charset="-122"/>
              </a:rPr>
              <a:t>       1925年， </a:t>
            </a:r>
            <a:r>
              <a:rPr lang="zh-CN" altLang="en-US" dirty="0">
                <a:solidFill>
                  <a:schemeClr val="tx1"/>
                </a:solidFill>
                <a:ea typeface="华文楷体" panose="02010600040101010101" pitchFamily="2" charset="-122"/>
              </a:rPr>
              <a:t>荷兰</a:t>
            </a:r>
            <a:r>
              <a:rPr kumimoji="1" lang="zh-CN" altLang="en-US" dirty="0">
                <a:solidFill>
                  <a:srgbClr val="0000FF"/>
                </a:solidFill>
                <a:ea typeface="华文楷体" panose="02010600040101010101" pitchFamily="2" charset="-122"/>
              </a:rPr>
              <a:t>莱顿大学</a:t>
            </a:r>
            <a:r>
              <a:rPr lang="zh-CN" altLang="en-US" dirty="0">
                <a:solidFill>
                  <a:schemeClr val="tx1"/>
                </a:solidFill>
                <a:ea typeface="华文楷体" panose="02010600040101010101" pitchFamily="2" charset="-122"/>
              </a:rPr>
              <a:t>物理学家</a:t>
            </a:r>
            <a:r>
              <a:rPr lang="zh-CN" altLang="en-US" dirty="0">
                <a:solidFill>
                  <a:srgbClr val="0000FF"/>
                </a:solidFill>
                <a:ea typeface="华文楷体" panose="02010600040101010101" pitchFamily="2" charset="-122"/>
              </a:rPr>
              <a:t>埃伦费斯特</a:t>
            </a:r>
            <a:r>
              <a:rPr kumimoji="1" lang="zh-CN" altLang="en-US" dirty="0">
                <a:solidFill>
                  <a:schemeClr val="tx1"/>
                </a:solidFill>
                <a:ea typeface="华文楷体" panose="02010600040101010101" pitchFamily="2" charset="-122"/>
              </a:rPr>
              <a:t>的学生</a:t>
            </a:r>
            <a:r>
              <a:rPr kumimoji="1" lang="zh-CN" altLang="en-US" dirty="0">
                <a:solidFill>
                  <a:srgbClr val="0000FF"/>
                </a:solidFill>
                <a:ea typeface="华文楷体" panose="02010600040101010101" pitchFamily="2" charset="-122"/>
              </a:rPr>
              <a:t>乌伦贝克、高斯密特</a:t>
            </a:r>
            <a:r>
              <a:rPr kumimoji="1" lang="zh-CN" altLang="en-US" dirty="0">
                <a:solidFill>
                  <a:schemeClr val="tx1"/>
                </a:solidFill>
                <a:ea typeface="华文楷体" panose="02010600040101010101" pitchFamily="2" charset="-122"/>
              </a:rPr>
              <a:t>首次提出</a:t>
            </a:r>
            <a:r>
              <a:rPr kumimoji="1" lang="zh-CN" altLang="en-US" dirty="0">
                <a:solidFill>
                  <a:srgbClr val="0000FF"/>
                </a:solidFill>
                <a:ea typeface="华文楷体" panose="02010600040101010101" pitchFamily="2" charset="-122"/>
              </a:rPr>
              <a:t>电子自旋</a:t>
            </a:r>
            <a:r>
              <a:rPr kumimoji="1" lang="zh-CN" altLang="en-US" dirty="0">
                <a:solidFill>
                  <a:schemeClr val="tx1"/>
                </a:solidFill>
                <a:ea typeface="华文楷体" panose="02010600040101010101" pitchFamily="2" charset="-122"/>
              </a:rPr>
              <a:t>的概念。</a:t>
            </a:r>
          </a:p>
        </p:txBody>
      </p:sp>
      <p:sp>
        <p:nvSpPr>
          <p:cNvPr id="63493" name="Text Box 5"/>
          <p:cNvSpPr txBox="1">
            <a:spLocks noChangeArrowheads="1"/>
          </p:cNvSpPr>
          <p:nvPr/>
        </p:nvSpPr>
        <p:spPr bwMode="auto">
          <a:xfrm>
            <a:off x="250825" y="620713"/>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spcBef>
                <a:spcPct val="50000"/>
              </a:spcBef>
              <a:buClrTx/>
              <a:buSzTx/>
              <a:buFontTx/>
              <a:buNone/>
            </a:pPr>
            <a:r>
              <a:rPr lang="zh-CN" altLang="en-US" dirty="0">
                <a:solidFill>
                  <a:schemeClr val="tx1"/>
                </a:solidFill>
                <a:ea typeface="华文楷体" panose="02010600040101010101" pitchFamily="2" charset="-122"/>
              </a:rPr>
              <a:t>         为了解释二分裂现象，泡利提出描述电子的状态除需要              三个量子数外，还具有二重性，但他不知道二重性的物理意义是什么。</a:t>
            </a:r>
          </a:p>
        </p:txBody>
      </p:sp>
      <p:sp>
        <p:nvSpPr>
          <p:cNvPr id="63496" name="Text Box 8"/>
          <p:cNvSpPr txBox="1">
            <a:spLocks noChangeArrowheads="1"/>
          </p:cNvSpPr>
          <p:nvPr/>
        </p:nvSpPr>
        <p:spPr bwMode="auto">
          <a:xfrm>
            <a:off x="684213" y="2781300"/>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spcBef>
                <a:spcPct val="50000"/>
              </a:spcBef>
              <a:buClrTx/>
              <a:buSzTx/>
              <a:buFontTx/>
              <a:buNone/>
            </a:pPr>
            <a:r>
              <a:rPr lang="zh-CN" altLang="en-US">
                <a:solidFill>
                  <a:srgbClr val="0000FF"/>
                </a:solidFill>
                <a:ea typeface="华文楷体" panose="02010600040101010101" pitchFamily="2" charset="-122"/>
              </a:rPr>
              <a:t>洛仑兹</a:t>
            </a:r>
            <a:r>
              <a:rPr lang="zh-CN" altLang="en-US">
                <a:solidFill>
                  <a:schemeClr val="tx1"/>
                </a:solidFill>
                <a:ea typeface="华文楷体" panose="02010600040101010101" pitchFamily="2" charset="-122"/>
              </a:rPr>
              <a:t>的结果：</a:t>
            </a:r>
            <a:r>
              <a:rPr lang="zh-CN" altLang="en-US">
                <a:solidFill>
                  <a:srgbClr val="0000FF"/>
                </a:solidFill>
                <a:ea typeface="华文楷体" panose="02010600040101010101" pitchFamily="2" charset="-122"/>
              </a:rPr>
              <a:t>电子表面速度是光速的十倍。</a:t>
            </a:r>
          </a:p>
        </p:txBody>
      </p:sp>
      <p:sp>
        <p:nvSpPr>
          <p:cNvPr id="63497" name="Text Box 9"/>
          <p:cNvSpPr txBox="1">
            <a:spLocks noChangeArrowheads="1"/>
          </p:cNvSpPr>
          <p:nvPr/>
        </p:nvSpPr>
        <p:spPr bwMode="auto">
          <a:xfrm>
            <a:off x="684213" y="3357563"/>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spcBef>
                <a:spcPct val="50000"/>
              </a:spcBef>
              <a:buClrTx/>
              <a:buSzTx/>
              <a:buFontTx/>
              <a:buNone/>
            </a:pPr>
            <a:r>
              <a:rPr lang="zh-CN" altLang="en-US">
                <a:solidFill>
                  <a:srgbClr val="0000FF"/>
                </a:solidFill>
                <a:ea typeface="华文楷体" panose="02010600040101010101" pitchFamily="2" charset="-122"/>
              </a:rPr>
              <a:t>海森堡</a:t>
            </a:r>
            <a:r>
              <a:rPr lang="zh-CN" altLang="en-US">
                <a:solidFill>
                  <a:schemeClr val="tx1"/>
                </a:solidFill>
                <a:ea typeface="华文楷体" panose="02010600040101010101" pitchFamily="2" charset="-122"/>
              </a:rPr>
              <a:t>立即表示赞许。</a:t>
            </a:r>
          </a:p>
        </p:txBody>
      </p:sp>
      <p:sp>
        <p:nvSpPr>
          <p:cNvPr id="63498" name="Text Box 10"/>
          <p:cNvSpPr txBox="1">
            <a:spLocks noChangeArrowheads="1"/>
          </p:cNvSpPr>
          <p:nvPr/>
        </p:nvSpPr>
        <p:spPr bwMode="auto">
          <a:xfrm>
            <a:off x="395288" y="4508500"/>
            <a:ext cx="82454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spcBef>
                <a:spcPct val="50000"/>
              </a:spcBef>
              <a:buClrTx/>
              <a:buSzTx/>
              <a:buFontTx/>
              <a:buNone/>
            </a:pPr>
            <a:r>
              <a:rPr lang="zh-CN" altLang="en-US">
                <a:solidFill>
                  <a:schemeClr val="tx1"/>
                </a:solidFill>
                <a:ea typeface="华文楷体" panose="02010600040101010101" pitchFamily="2" charset="-122"/>
              </a:rPr>
              <a:t>        </a:t>
            </a:r>
            <a:r>
              <a:rPr lang="zh-CN" altLang="en-US">
                <a:solidFill>
                  <a:srgbClr val="0000FF"/>
                </a:solidFill>
                <a:ea typeface="华文楷体" panose="02010600040101010101" pitchFamily="2" charset="-122"/>
              </a:rPr>
              <a:t>爱因斯坦</a:t>
            </a:r>
            <a:r>
              <a:rPr lang="zh-CN" altLang="en-US">
                <a:solidFill>
                  <a:schemeClr val="tx1"/>
                </a:solidFill>
                <a:ea typeface="华文楷体" panose="02010600040101010101" pitchFamily="2" charset="-122"/>
              </a:rPr>
              <a:t>指出：在相对电子静止的参考系里运动原子核的电场应按照相对论变换公式产生磁场。</a:t>
            </a:r>
          </a:p>
        </p:txBody>
      </p:sp>
      <p:sp>
        <p:nvSpPr>
          <p:cNvPr id="63499" name="Text Box 11"/>
          <p:cNvSpPr txBox="1">
            <a:spLocks noChangeArrowheads="1"/>
          </p:cNvSpPr>
          <p:nvPr/>
        </p:nvSpPr>
        <p:spPr bwMode="auto">
          <a:xfrm>
            <a:off x="684213" y="3933825"/>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spcBef>
                <a:spcPct val="50000"/>
              </a:spcBef>
              <a:buClrTx/>
              <a:buSzTx/>
              <a:buFontTx/>
              <a:buNone/>
            </a:pPr>
            <a:r>
              <a:rPr lang="zh-CN" altLang="en-US" dirty="0">
                <a:solidFill>
                  <a:srgbClr val="0000FF"/>
                </a:solidFill>
                <a:ea typeface="华文楷体" panose="02010600040101010101" pitchFamily="2" charset="-122"/>
              </a:rPr>
              <a:t>玻尔</a:t>
            </a:r>
            <a:r>
              <a:rPr lang="zh-CN" altLang="en-US" dirty="0">
                <a:solidFill>
                  <a:schemeClr val="tx1"/>
                </a:solidFill>
                <a:ea typeface="华文楷体" panose="02010600040101010101" pitchFamily="2" charset="-122"/>
              </a:rPr>
              <a:t>也很赞赏</a:t>
            </a:r>
            <a:r>
              <a:rPr lang="zh-CN" altLang="en-US" dirty="0">
                <a:solidFill>
                  <a:srgbClr val="0000FF"/>
                </a:solidFill>
                <a:ea typeface="华文楷体" panose="02010600040101010101" pitchFamily="2" charset="-122"/>
              </a:rPr>
              <a:t>乌伦贝克</a:t>
            </a:r>
            <a:r>
              <a:rPr lang="zh-CN" altLang="en-US" dirty="0">
                <a:solidFill>
                  <a:schemeClr val="tx1"/>
                </a:solidFill>
                <a:ea typeface="华文楷体" panose="02010600040101010101" pitchFamily="2" charset="-122"/>
              </a:rPr>
              <a:t>、</a:t>
            </a:r>
            <a:r>
              <a:rPr kumimoji="1" lang="zh-CN" altLang="en-US" dirty="0">
                <a:solidFill>
                  <a:srgbClr val="0000FF"/>
                </a:solidFill>
                <a:ea typeface="华文楷体" panose="02010600040101010101" pitchFamily="2" charset="-122"/>
              </a:rPr>
              <a:t>高斯密特</a:t>
            </a:r>
            <a:r>
              <a:rPr lang="zh-CN" altLang="en-US" dirty="0">
                <a:solidFill>
                  <a:schemeClr val="tx1"/>
                </a:solidFill>
                <a:ea typeface="华文楷体" panose="02010600040101010101" pitchFamily="2" charset="-122"/>
              </a:rPr>
              <a:t>的工作。</a:t>
            </a:r>
          </a:p>
        </p:txBody>
      </p:sp>
      <p:sp>
        <p:nvSpPr>
          <p:cNvPr id="63500" name="Rectangle 12"/>
          <p:cNvSpPr>
            <a:spLocks noChangeArrowheads="1"/>
          </p:cNvSpPr>
          <p:nvPr/>
        </p:nvSpPr>
        <p:spPr bwMode="auto">
          <a:xfrm>
            <a:off x="468313" y="5445125"/>
            <a:ext cx="8135937" cy="9334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15000"/>
              </a:lnSpc>
            </a:pPr>
            <a:r>
              <a:rPr lang="en-GB" altLang="zh-CN">
                <a:solidFill>
                  <a:schemeClr val="tx1"/>
                </a:solidFill>
                <a:ea typeface="华文楷体" panose="02010600040101010101" pitchFamily="2" charset="-122"/>
              </a:rPr>
              <a:t>      1928</a:t>
            </a:r>
            <a:r>
              <a:rPr lang="zh-CN" altLang="en-GB">
                <a:solidFill>
                  <a:schemeClr val="tx1"/>
                </a:solidFill>
                <a:ea typeface="华文楷体" panose="02010600040101010101" pitchFamily="2" charset="-122"/>
              </a:rPr>
              <a:t>年，</a:t>
            </a:r>
            <a:r>
              <a:rPr lang="zh-CN" altLang="en-GB">
                <a:solidFill>
                  <a:srgbClr val="0000FF"/>
                </a:solidFill>
                <a:ea typeface="华文楷体" panose="02010600040101010101" pitchFamily="2" charset="-122"/>
              </a:rPr>
              <a:t>狄拉克</a:t>
            </a:r>
            <a:r>
              <a:rPr lang="zh-CN" altLang="en-GB">
                <a:solidFill>
                  <a:schemeClr val="tx1"/>
                </a:solidFill>
                <a:ea typeface="华文楷体" panose="02010600040101010101" pitchFamily="2" charset="-122"/>
              </a:rPr>
              <a:t>提出电子的相对论波动方程，方程中自然地包括了电子自旋和自旋磁矩。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wipe(left)">
                                      <p:cBhvr>
                                        <p:cTn id="7" dur="500"/>
                                        <p:tgtEl>
                                          <p:spTgt spid="634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3"/>
                                        </p:tgtEl>
                                        <p:attrNameLst>
                                          <p:attrName>style.visibility</p:attrName>
                                        </p:attrNameLst>
                                      </p:cBhvr>
                                      <p:to>
                                        <p:strVal val="visible"/>
                                      </p:to>
                                    </p:set>
                                    <p:animEffect transition="in" filter="wipe(left)">
                                      <p:cBhvr>
                                        <p:cTn id="12" dur="500"/>
                                        <p:tgtEl>
                                          <p:spTgt spid="634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2"/>
                                        </p:tgtEl>
                                        <p:attrNameLst>
                                          <p:attrName>style.visibility</p:attrName>
                                        </p:attrNameLst>
                                      </p:cBhvr>
                                      <p:to>
                                        <p:strVal val="visible"/>
                                      </p:to>
                                    </p:set>
                                    <p:animEffect transition="in" filter="wipe(left)">
                                      <p:cBhvr>
                                        <p:cTn id="17" dur="500"/>
                                        <p:tgtEl>
                                          <p:spTgt spid="634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6"/>
                                        </p:tgtEl>
                                        <p:attrNameLst>
                                          <p:attrName>style.visibility</p:attrName>
                                        </p:attrNameLst>
                                      </p:cBhvr>
                                      <p:to>
                                        <p:strVal val="visible"/>
                                      </p:to>
                                    </p:set>
                                    <p:animEffect transition="in" filter="wipe(left)">
                                      <p:cBhvr>
                                        <p:cTn id="22" dur="500"/>
                                        <p:tgtEl>
                                          <p:spTgt spid="6349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497"/>
                                        </p:tgtEl>
                                        <p:attrNameLst>
                                          <p:attrName>style.visibility</p:attrName>
                                        </p:attrNameLst>
                                      </p:cBhvr>
                                      <p:to>
                                        <p:strVal val="visible"/>
                                      </p:to>
                                    </p:set>
                                    <p:animEffect transition="in" filter="wipe(left)">
                                      <p:cBhvr>
                                        <p:cTn id="27" dur="500"/>
                                        <p:tgtEl>
                                          <p:spTgt spid="6349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499"/>
                                        </p:tgtEl>
                                        <p:attrNameLst>
                                          <p:attrName>style.visibility</p:attrName>
                                        </p:attrNameLst>
                                      </p:cBhvr>
                                      <p:to>
                                        <p:strVal val="visible"/>
                                      </p:to>
                                    </p:set>
                                    <p:animEffect transition="in" filter="wipe(left)">
                                      <p:cBhvr>
                                        <p:cTn id="32" dur="500"/>
                                        <p:tgtEl>
                                          <p:spTgt spid="6349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3498"/>
                                        </p:tgtEl>
                                        <p:attrNameLst>
                                          <p:attrName>style.visibility</p:attrName>
                                        </p:attrNameLst>
                                      </p:cBhvr>
                                      <p:to>
                                        <p:strVal val="visible"/>
                                      </p:to>
                                    </p:set>
                                    <p:animEffect transition="in" filter="wipe(left)">
                                      <p:cBhvr>
                                        <p:cTn id="37" dur="500"/>
                                        <p:tgtEl>
                                          <p:spTgt spid="6349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3500"/>
                                        </p:tgtEl>
                                        <p:attrNameLst>
                                          <p:attrName>style.visibility</p:attrName>
                                        </p:attrNameLst>
                                      </p:cBhvr>
                                      <p:to>
                                        <p:strVal val="visible"/>
                                      </p:to>
                                    </p:set>
                                    <p:animEffect transition="in" filter="wipe(left)">
                                      <p:cBhvr>
                                        <p:cTn id="42" dur="500"/>
                                        <p:tgtEl>
                                          <p:spTgt spid="63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2" grpId="0"/>
      <p:bldP spid="63493" grpId="0"/>
      <p:bldP spid="63496" grpId="0"/>
      <p:bldP spid="63497" grpId="0"/>
      <p:bldP spid="63498" grpId="0"/>
      <p:bldP spid="63499" grpId="0"/>
      <p:bldP spid="6350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9" name="Picture 3" descr="16-25"/>
          <p:cNvPicPr>
            <a:picLocks noChangeAspect="1" noChangeArrowheads="1"/>
          </p:cNvPicPr>
          <p:nvPr/>
        </p:nvPicPr>
        <p:blipFill>
          <a:blip r:embed="rId4" cstate="print">
            <a:extLst>
              <a:ext uri="{28A0092B-C50C-407E-A947-70E740481C1C}">
                <a14:useLocalDpi xmlns:a14="http://schemas.microsoft.com/office/drawing/2010/main" val="0"/>
              </a:ext>
            </a:extLst>
          </a:blip>
          <a:srcRect l="8673" r="5080" b="8107"/>
          <a:stretch>
            <a:fillRect/>
          </a:stretch>
        </p:blipFill>
        <p:spPr bwMode="auto">
          <a:xfrm>
            <a:off x="6151562" y="287712"/>
            <a:ext cx="2754169" cy="284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5541" name="Group 5"/>
          <p:cNvGrpSpPr>
            <a:grpSpLocks/>
          </p:cNvGrpSpPr>
          <p:nvPr/>
        </p:nvGrpSpPr>
        <p:grpSpPr bwMode="auto">
          <a:xfrm>
            <a:off x="3714685" y="2664960"/>
            <a:ext cx="4465638" cy="935037"/>
            <a:chOff x="1056" y="2918"/>
            <a:chExt cx="3002" cy="646"/>
          </a:xfrm>
        </p:grpSpPr>
        <p:graphicFrame>
          <p:nvGraphicFramePr>
            <p:cNvPr id="65542" name="Object 6"/>
            <p:cNvGraphicFramePr>
              <a:graphicFrameLocks noChangeAspect="1"/>
            </p:cNvGraphicFramePr>
            <p:nvPr/>
          </p:nvGraphicFramePr>
          <p:xfrm>
            <a:off x="1056" y="3081"/>
            <a:ext cx="331" cy="375"/>
          </p:xfrm>
          <a:graphic>
            <a:graphicData uri="http://schemas.openxmlformats.org/presentationml/2006/ole">
              <mc:AlternateContent xmlns:mc="http://schemas.openxmlformats.org/markup-compatibility/2006">
                <mc:Choice xmlns:v="urn:schemas-microsoft-com:vml" Requires="v">
                  <p:oleObj spid="_x0000_s65655" name="公式" r:id="rId5" imgW="190500" imgH="219075" progId="Equation.3">
                    <p:embed/>
                  </p:oleObj>
                </mc:Choice>
                <mc:Fallback>
                  <p:oleObj name="公式" r:id="rId5" imgW="190500" imgH="219075" progId="Equation.3">
                    <p:embed/>
                    <p:pic>
                      <p:nvPicPr>
                        <p:cNvPr id="0" name="Picture 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6" y="3081"/>
                          <a:ext cx="331" cy="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3" name="Text Box 7"/>
            <p:cNvSpPr txBox="1">
              <a:spLocks noChangeArrowheads="1"/>
            </p:cNvSpPr>
            <p:nvPr/>
          </p:nvSpPr>
          <p:spPr bwMode="auto">
            <a:xfrm>
              <a:off x="1296" y="3106"/>
              <a:ext cx="1584"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dirty="0">
                  <a:solidFill>
                    <a:schemeClr val="tx1"/>
                  </a:solidFill>
                  <a:latin typeface="华文楷体" pitchFamily="2" charset="-122"/>
                  <a:ea typeface="华文楷体" pitchFamily="2" charset="-122"/>
                </a:rPr>
                <a:t>为自旋磁量子数</a:t>
              </a:r>
            </a:p>
          </p:txBody>
        </p:sp>
        <p:graphicFrame>
          <p:nvGraphicFramePr>
            <p:cNvPr id="65544" name="Object 8"/>
            <p:cNvGraphicFramePr>
              <a:graphicFrameLocks noChangeAspect="1"/>
            </p:cNvGraphicFramePr>
            <p:nvPr>
              <p:extLst>
                <p:ext uri="{D42A27DB-BD31-4B8C-83A1-F6EECF244321}">
                  <p14:modId xmlns:p14="http://schemas.microsoft.com/office/powerpoint/2010/main" val="2873765813"/>
                </p:ext>
              </p:extLst>
            </p:nvPr>
          </p:nvGraphicFramePr>
          <p:xfrm>
            <a:off x="2855" y="2918"/>
            <a:ext cx="1203" cy="646"/>
          </p:xfrm>
          <a:graphic>
            <a:graphicData uri="http://schemas.openxmlformats.org/presentationml/2006/ole">
              <mc:AlternateContent xmlns:mc="http://schemas.openxmlformats.org/markup-compatibility/2006">
                <mc:Choice xmlns:v="urn:schemas-microsoft-com:vml" Requires="v">
                  <p:oleObj spid="_x0000_s65656" name="公式" r:id="rId7" imgW="596880" imgH="406080" progId="Equation.3">
                    <p:embed/>
                  </p:oleObj>
                </mc:Choice>
                <mc:Fallback>
                  <p:oleObj name="公式" r:id="rId7" imgW="596880" imgH="406080" progId="Equation.3">
                    <p:embed/>
                    <p:pic>
                      <p:nvPicPr>
                        <p:cNvPr id="0" name="Picture 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 y="2918"/>
                          <a:ext cx="1203" cy="6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5545" name="Group 9"/>
          <p:cNvGrpSpPr>
            <a:grpSpLocks/>
          </p:cNvGrpSpPr>
          <p:nvPr/>
        </p:nvGrpSpPr>
        <p:grpSpPr bwMode="auto">
          <a:xfrm>
            <a:off x="3367941" y="3471864"/>
            <a:ext cx="2185987" cy="906462"/>
            <a:chOff x="1776" y="3477"/>
            <a:chExt cx="1377" cy="571"/>
          </a:xfrm>
        </p:grpSpPr>
        <p:sp>
          <p:nvSpPr>
            <p:cNvPr id="65546" name="Text Box 10"/>
            <p:cNvSpPr txBox="1">
              <a:spLocks noChangeArrowheads="1"/>
            </p:cNvSpPr>
            <p:nvPr/>
          </p:nvSpPr>
          <p:spPr bwMode="auto">
            <a:xfrm>
              <a:off x="1776" y="3648"/>
              <a:ext cx="3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latin typeface="华文楷体" pitchFamily="2" charset="-122"/>
                  <a:ea typeface="华文楷体" pitchFamily="2" charset="-122"/>
                </a:rPr>
                <a:t>故</a:t>
              </a:r>
            </a:p>
          </p:txBody>
        </p:sp>
        <p:graphicFrame>
          <p:nvGraphicFramePr>
            <p:cNvPr id="65547" name="Object 11"/>
            <p:cNvGraphicFramePr>
              <a:graphicFrameLocks noChangeAspect="1"/>
            </p:cNvGraphicFramePr>
            <p:nvPr>
              <p:extLst>
                <p:ext uri="{D42A27DB-BD31-4B8C-83A1-F6EECF244321}">
                  <p14:modId xmlns:p14="http://schemas.microsoft.com/office/powerpoint/2010/main" val="3677240709"/>
                </p:ext>
              </p:extLst>
            </p:nvPr>
          </p:nvGraphicFramePr>
          <p:xfrm>
            <a:off x="2173" y="3477"/>
            <a:ext cx="980" cy="571"/>
          </p:xfrm>
          <a:graphic>
            <a:graphicData uri="http://schemas.openxmlformats.org/presentationml/2006/ole">
              <mc:AlternateContent xmlns:mc="http://schemas.openxmlformats.org/markup-compatibility/2006">
                <mc:Choice xmlns:v="urn:schemas-microsoft-com:vml" Requires="v">
                  <p:oleObj spid="_x0000_s65657" name="Equation" r:id="rId9" imgW="672808" imgH="406224" progId="Equation.3">
                    <p:embed/>
                  </p:oleObj>
                </mc:Choice>
                <mc:Fallback>
                  <p:oleObj name="Equation" r:id="rId9" imgW="672808" imgH="406224" progId="Equation.3">
                    <p:embed/>
                    <p:pic>
                      <p:nvPicPr>
                        <p:cNvPr id="0" name="Picture 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73" y="3477"/>
                          <a:ext cx="980" cy="5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5548" name="Text Box 12"/>
          <p:cNvSpPr txBox="1">
            <a:spLocks noChangeArrowheads="1"/>
          </p:cNvSpPr>
          <p:nvPr/>
        </p:nvSpPr>
        <p:spPr bwMode="auto">
          <a:xfrm>
            <a:off x="539750" y="2060575"/>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spcBef>
                <a:spcPct val="50000"/>
              </a:spcBef>
              <a:buClrTx/>
              <a:buSzTx/>
              <a:buFontTx/>
              <a:buNone/>
            </a:pPr>
            <a:r>
              <a:rPr lang="zh-CN" altLang="en-US">
                <a:solidFill>
                  <a:schemeClr val="tx1"/>
                </a:solidFill>
                <a:latin typeface="华文楷体" pitchFamily="2" charset="-122"/>
                <a:ea typeface="华文楷体" pitchFamily="2" charset="-122"/>
              </a:rPr>
              <a:t>自旋角动量在外磁场方向的投影为：</a:t>
            </a:r>
          </a:p>
        </p:txBody>
      </p:sp>
      <p:sp>
        <p:nvSpPr>
          <p:cNvPr id="65549" name="Text Box 13"/>
          <p:cNvSpPr txBox="1">
            <a:spLocks noChangeArrowheads="1"/>
          </p:cNvSpPr>
          <p:nvPr/>
        </p:nvSpPr>
        <p:spPr bwMode="auto">
          <a:xfrm>
            <a:off x="771525" y="442913"/>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latin typeface="华文楷体" pitchFamily="2" charset="-122"/>
                <a:ea typeface="华文楷体" pitchFamily="2" charset="-122"/>
              </a:rPr>
              <a:t>自旋角动量</a:t>
            </a:r>
          </a:p>
        </p:txBody>
      </p:sp>
      <p:sp>
        <p:nvSpPr>
          <p:cNvPr id="65550" name="Text Box 14"/>
          <p:cNvSpPr txBox="1">
            <a:spLocks noChangeArrowheads="1"/>
          </p:cNvSpPr>
          <p:nvPr/>
        </p:nvSpPr>
        <p:spPr bwMode="auto">
          <a:xfrm>
            <a:off x="534988" y="1298575"/>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latin typeface="华文楷体" pitchFamily="2" charset="-122"/>
                <a:ea typeface="华文楷体" pitchFamily="2" charset="-122"/>
              </a:rPr>
              <a:t>其中</a:t>
            </a:r>
            <a:r>
              <a:rPr kumimoji="1" lang="zh-CN" altLang="en-US" i="1">
                <a:solidFill>
                  <a:srgbClr val="0000FF"/>
                </a:solidFill>
                <a:latin typeface="华文楷体" pitchFamily="2" charset="-122"/>
                <a:ea typeface="华文楷体" pitchFamily="2" charset="-122"/>
              </a:rPr>
              <a:t> </a:t>
            </a:r>
            <a:r>
              <a:rPr kumimoji="1" lang="en-US" altLang="zh-CN" sz="2800" i="1">
                <a:solidFill>
                  <a:srgbClr val="0000FF"/>
                </a:solidFill>
                <a:latin typeface="华文楷体" pitchFamily="2" charset="-122"/>
                <a:ea typeface="华文楷体" pitchFamily="2" charset="-122"/>
              </a:rPr>
              <a:t>s</a:t>
            </a:r>
            <a:r>
              <a:rPr kumimoji="1" lang="en-US" altLang="zh-CN" sz="2800">
                <a:solidFill>
                  <a:schemeClr val="tx1"/>
                </a:solidFill>
                <a:latin typeface="华文楷体" pitchFamily="2" charset="-122"/>
                <a:ea typeface="华文楷体" pitchFamily="2" charset="-122"/>
              </a:rPr>
              <a:t> </a:t>
            </a:r>
            <a:r>
              <a:rPr kumimoji="1" lang="zh-CN" altLang="en-US">
                <a:solidFill>
                  <a:schemeClr val="tx1"/>
                </a:solidFill>
                <a:latin typeface="华文楷体" pitchFamily="2" charset="-122"/>
                <a:ea typeface="华文楷体" pitchFamily="2" charset="-122"/>
              </a:rPr>
              <a:t>为自旋量子数</a:t>
            </a:r>
            <a:endParaRPr kumimoji="1" lang="zh-CN" altLang="zh-CN">
              <a:solidFill>
                <a:schemeClr val="tx1"/>
              </a:solidFill>
              <a:latin typeface="华文楷体" pitchFamily="2" charset="-122"/>
              <a:ea typeface="华文楷体" pitchFamily="2" charset="-122"/>
            </a:endParaRPr>
          </a:p>
        </p:txBody>
      </p:sp>
      <p:graphicFrame>
        <p:nvGraphicFramePr>
          <p:cNvPr id="65551" name="Object 15"/>
          <p:cNvGraphicFramePr>
            <a:graphicFrameLocks noChangeAspect="1"/>
          </p:cNvGraphicFramePr>
          <p:nvPr>
            <p:extLst>
              <p:ext uri="{D42A27DB-BD31-4B8C-83A1-F6EECF244321}">
                <p14:modId xmlns:p14="http://schemas.microsoft.com/office/powerpoint/2010/main" val="2974441485"/>
              </p:ext>
            </p:extLst>
          </p:nvPr>
        </p:nvGraphicFramePr>
        <p:xfrm>
          <a:off x="3561060" y="1134268"/>
          <a:ext cx="1044575" cy="847725"/>
        </p:xfrm>
        <a:graphic>
          <a:graphicData uri="http://schemas.openxmlformats.org/presentationml/2006/ole">
            <mc:AlternateContent xmlns:mc="http://schemas.openxmlformats.org/markup-compatibility/2006">
              <mc:Choice xmlns:v="urn:schemas-microsoft-com:vml" Requires="v">
                <p:oleObj spid="_x0000_s65658" name="公式" r:id="rId11" imgW="380880" imgH="406080" progId="Equation.3">
                  <p:embed/>
                </p:oleObj>
              </mc:Choice>
              <mc:Fallback>
                <p:oleObj name="公式" r:id="rId11" imgW="380880" imgH="406080" progId="Equation.3">
                  <p:embed/>
                  <p:pic>
                    <p:nvPicPr>
                      <p:cNvPr id="0" name="Picture 8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61060" y="1134268"/>
                        <a:ext cx="104457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52" name="Object 16"/>
          <p:cNvGraphicFramePr>
            <a:graphicFrameLocks noChangeAspect="1"/>
          </p:cNvGraphicFramePr>
          <p:nvPr>
            <p:extLst>
              <p:ext uri="{D42A27DB-BD31-4B8C-83A1-F6EECF244321}">
                <p14:modId xmlns:p14="http://schemas.microsoft.com/office/powerpoint/2010/main" val="2855284750"/>
              </p:ext>
            </p:extLst>
          </p:nvPr>
        </p:nvGraphicFramePr>
        <p:xfrm>
          <a:off x="4618038" y="1125537"/>
          <a:ext cx="1249362" cy="865188"/>
        </p:xfrm>
        <a:graphic>
          <a:graphicData uri="http://schemas.openxmlformats.org/presentationml/2006/ole">
            <mc:AlternateContent xmlns:mc="http://schemas.openxmlformats.org/markup-compatibility/2006">
              <mc:Choice xmlns:v="urn:schemas-microsoft-com:vml" Requires="v">
                <p:oleObj spid="_x0000_s65659" name="公式" r:id="rId13" imgW="622080" imgH="431640" progId="Equation.3">
                  <p:embed/>
                </p:oleObj>
              </mc:Choice>
              <mc:Fallback>
                <p:oleObj name="公式" r:id="rId13" imgW="622080" imgH="431640" progId="Equation.3">
                  <p:embed/>
                  <p:pic>
                    <p:nvPicPr>
                      <p:cNvPr id="0" name="Picture 8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18038" y="1125537"/>
                        <a:ext cx="1249362"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5553" name="Group 17"/>
          <p:cNvGrpSpPr>
            <a:grpSpLocks/>
          </p:cNvGrpSpPr>
          <p:nvPr/>
        </p:nvGrpSpPr>
        <p:grpSpPr bwMode="auto">
          <a:xfrm>
            <a:off x="2627313" y="260350"/>
            <a:ext cx="3240087" cy="792163"/>
            <a:chOff x="1565" y="164"/>
            <a:chExt cx="2177" cy="546"/>
          </a:xfrm>
        </p:grpSpPr>
        <p:grpSp>
          <p:nvGrpSpPr>
            <p:cNvPr id="65554" name="Group 173"/>
            <p:cNvGrpSpPr>
              <a:grpSpLocks/>
            </p:cNvGrpSpPr>
            <p:nvPr/>
          </p:nvGrpSpPr>
          <p:grpSpPr bwMode="auto">
            <a:xfrm>
              <a:off x="1565" y="164"/>
              <a:ext cx="2177" cy="546"/>
              <a:chOff x="483" y="3113"/>
              <a:chExt cx="2177" cy="408"/>
            </a:xfrm>
          </p:grpSpPr>
          <p:sp>
            <p:nvSpPr>
              <p:cNvPr id="65555"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latin typeface="华文楷体" pitchFamily="2" charset="-122"/>
                  <a:ea typeface="华文楷体" pitchFamily="2" charset="-122"/>
                </a:endParaRPr>
              </a:p>
            </p:txBody>
          </p:sp>
          <p:sp>
            <p:nvSpPr>
              <p:cNvPr id="65556"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latin typeface="华文楷体" pitchFamily="2" charset="-122"/>
                  <a:ea typeface="华文楷体" pitchFamily="2" charset="-122"/>
                </a:endParaRPr>
              </a:p>
            </p:txBody>
          </p:sp>
          <p:sp>
            <p:nvSpPr>
              <p:cNvPr id="65557"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latin typeface="华文楷体" pitchFamily="2" charset="-122"/>
                  <a:ea typeface="华文楷体" pitchFamily="2" charset="-122"/>
                </a:endParaRPr>
              </a:p>
            </p:txBody>
          </p:sp>
          <p:sp>
            <p:nvSpPr>
              <p:cNvPr id="65558"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latin typeface="华文楷体" pitchFamily="2" charset="-122"/>
                  <a:ea typeface="华文楷体" pitchFamily="2" charset="-122"/>
                </a:endParaRPr>
              </a:p>
            </p:txBody>
          </p:sp>
        </p:grpSp>
        <p:graphicFrame>
          <p:nvGraphicFramePr>
            <p:cNvPr id="65559" name="Object 23"/>
            <p:cNvGraphicFramePr>
              <a:graphicFrameLocks noChangeAspect="1"/>
            </p:cNvGraphicFramePr>
            <p:nvPr/>
          </p:nvGraphicFramePr>
          <p:xfrm>
            <a:off x="1655" y="220"/>
            <a:ext cx="2051" cy="443"/>
          </p:xfrm>
          <a:graphic>
            <a:graphicData uri="http://schemas.openxmlformats.org/presentationml/2006/ole">
              <mc:AlternateContent xmlns:mc="http://schemas.openxmlformats.org/markup-compatibility/2006">
                <mc:Choice xmlns:v="urn:schemas-microsoft-com:vml" Requires="v">
                  <p:oleObj spid="_x0000_s65660" name="Equation" r:id="rId15" imgW="939392" imgH="253890" progId="Equation.3">
                    <p:embed/>
                  </p:oleObj>
                </mc:Choice>
                <mc:Fallback>
                  <p:oleObj name="Equation" r:id="rId15" imgW="939392" imgH="253890" progId="Equation.3">
                    <p:embed/>
                    <p:pic>
                      <p:nvPicPr>
                        <p:cNvPr id="0" name="Picture 8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55" y="220"/>
                          <a:ext cx="2051" cy="44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5560" name="Group 24"/>
          <p:cNvGrpSpPr>
            <a:grpSpLocks/>
          </p:cNvGrpSpPr>
          <p:nvPr/>
        </p:nvGrpSpPr>
        <p:grpSpPr bwMode="auto">
          <a:xfrm>
            <a:off x="1187624" y="2752864"/>
            <a:ext cx="2089150" cy="793750"/>
            <a:chOff x="1519" y="1570"/>
            <a:chExt cx="1406" cy="546"/>
          </a:xfrm>
        </p:grpSpPr>
        <p:grpSp>
          <p:nvGrpSpPr>
            <p:cNvPr id="65561" name="Group 173"/>
            <p:cNvGrpSpPr>
              <a:grpSpLocks/>
            </p:cNvGrpSpPr>
            <p:nvPr/>
          </p:nvGrpSpPr>
          <p:grpSpPr bwMode="auto">
            <a:xfrm>
              <a:off x="1519" y="1570"/>
              <a:ext cx="1406" cy="546"/>
              <a:chOff x="483" y="3113"/>
              <a:chExt cx="2177" cy="408"/>
            </a:xfrm>
          </p:grpSpPr>
          <p:sp>
            <p:nvSpPr>
              <p:cNvPr id="65562"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latin typeface="华文楷体" pitchFamily="2" charset="-122"/>
                  <a:ea typeface="华文楷体" pitchFamily="2" charset="-122"/>
                </a:endParaRPr>
              </a:p>
            </p:txBody>
          </p:sp>
          <p:sp>
            <p:nvSpPr>
              <p:cNvPr id="65563"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latin typeface="华文楷体" pitchFamily="2" charset="-122"/>
                  <a:ea typeface="华文楷体" pitchFamily="2" charset="-122"/>
                </a:endParaRPr>
              </a:p>
            </p:txBody>
          </p:sp>
          <p:sp>
            <p:nvSpPr>
              <p:cNvPr id="65564"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latin typeface="华文楷体" pitchFamily="2" charset="-122"/>
                  <a:ea typeface="华文楷体" pitchFamily="2" charset="-122"/>
                </a:endParaRPr>
              </a:p>
            </p:txBody>
          </p:sp>
          <p:sp>
            <p:nvSpPr>
              <p:cNvPr id="65565"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latin typeface="华文楷体" pitchFamily="2" charset="-122"/>
                  <a:ea typeface="华文楷体" pitchFamily="2" charset="-122"/>
                </a:endParaRPr>
              </a:p>
            </p:txBody>
          </p:sp>
        </p:grpSp>
        <p:graphicFrame>
          <p:nvGraphicFramePr>
            <p:cNvPr id="65566" name="Object 30"/>
            <p:cNvGraphicFramePr>
              <a:graphicFrameLocks noChangeAspect="1"/>
            </p:cNvGraphicFramePr>
            <p:nvPr/>
          </p:nvGraphicFramePr>
          <p:xfrm>
            <a:off x="1610" y="1661"/>
            <a:ext cx="1302" cy="374"/>
          </p:xfrm>
          <a:graphic>
            <a:graphicData uri="http://schemas.openxmlformats.org/presentationml/2006/ole">
              <mc:AlternateContent xmlns:mc="http://schemas.openxmlformats.org/markup-compatibility/2006">
                <mc:Choice xmlns:v="urn:schemas-microsoft-com:vml" Requires="v">
                  <p:oleObj spid="_x0000_s65661" name="Equation" r:id="rId17" imgW="609600" imgH="228600" progId="Equation.3">
                    <p:embed/>
                  </p:oleObj>
                </mc:Choice>
                <mc:Fallback>
                  <p:oleObj name="Equation" r:id="rId17" imgW="609600" imgH="228600" progId="Equation.3">
                    <p:embed/>
                    <p:pic>
                      <p:nvPicPr>
                        <p:cNvPr id="0" name="Picture 8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10" y="1661"/>
                          <a:ext cx="1302" cy="37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8" name="Text Box 41"/>
          <p:cNvSpPr txBox="1">
            <a:spLocks noChangeArrowheads="1"/>
          </p:cNvSpPr>
          <p:nvPr/>
        </p:nvSpPr>
        <p:spPr bwMode="auto">
          <a:xfrm>
            <a:off x="755576" y="6003041"/>
            <a:ext cx="1504950" cy="44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chemeClr val="tx1"/>
                </a:solidFill>
                <a:latin typeface="华文楷体" pitchFamily="2" charset="-122"/>
                <a:ea typeface="华文楷体" pitchFamily="2" charset="-122"/>
              </a:rPr>
              <a:t>费米子： </a:t>
            </a:r>
          </a:p>
        </p:txBody>
      </p:sp>
      <p:graphicFrame>
        <p:nvGraphicFramePr>
          <p:cNvPr id="39" name="Object 42"/>
          <p:cNvGraphicFramePr>
            <a:graphicFrameLocks noChangeAspect="1"/>
          </p:cNvGraphicFramePr>
          <p:nvPr>
            <p:extLst>
              <p:ext uri="{D42A27DB-BD31-4B8C-83A1-F6EECF244321}">
                <p14:modId xmlns:p14="http://schemas.microsoft.com/office/powerpoint/2010/main" val="2530892445"/>
              </p:ext>
            </p:extLst>
          </p:nvPr>
        </p:nvGraphicFramePr>
        <p:xfrm>
          <a:off x="2166352" y="5972661"/>
          <a:ext cx="2215355" cy="479401"/>
        </p:xfrm>
        <a:graphic>
          <a:graphicData uri="http://schemas.openxmlformats.org/presentationml/2006/ole">
            <mc:AlternateContent xmlns:mc="http://schemas.openxmlformats.org/markup-compatibility/2006">
              <mc:Choice xmlns:v="urn:schemas-microsoft-com:vml" Requires="v">
                <p:oleObj spid="_x0000_s65662" name="公式" r:id="rId19" imgW="1015920" imgH="215640" progId="Equation.3">
                  <p:embed/>
                </p:oleObj>
              </mc:Choice>
              <mc:Fallback>
                <p:oleObj name="公式" r:id="rId19" imgW="1015920" imgH="215640" progId="Equation.3">
                  <p:embed/>
                  <p:pic>
                    <p:nvPicPr>
                      <p:cNvPr id="0" name="Picture 9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66352" y="5972661"/>
                        <a:ext cx="2215355" cy="479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43"/>
          <p:cNvGraphicFramePr>
            <a:graphicFrameLocks noChangeAspect="1"/>
          </p:cNvGraphicFramePr>
          <p:nvPr>
            <p:extLst>
              <p:ext uri="{D42A27DB-BD31-4B8C-83A1-F6EECF244321}">
                <p14:modId xmlns:p14="http://schemas.microsoft.com/office/powerpoint/2010/main" val="2081987165"/>
              </p:ext>
            </p:extLst>
          </p:nvPr>
        </p:nvGraphicFramePr>
        <p:xfrm>
          <a:off x="6008092" y="6020286"/>
          <a:ext cx="1895736" cy="433050"/>
        </p:xfrm>
        <a:graphic>
          <a:graphicData uri="http://schemas.openxmlformats.org/presentationml/2006/ole">
            <mc:AlternateContent xmlns:mc="http://schemas.openxmlformats.org/markup-compatibility/2006">
              <mc:Choice xmlns:v="urn:schemas-microsoft-com:vml" Requires="v">
                <p:oleObj spid="_x0000_s65663" name="公式" r:id="rId21" imgW="876240" imgH="203040" progId="Equation.3">
                  <p:embed/>
                </p:oleObj>
              </mc:Choice>
              <mc:Fallback>
                <p:oleObj name="公式" r:id="rId21" imgW="876240" imgH="203040" progId="Equation.3">
                  <p:embed/>
                  <p:pic>
                    <p:nvPicPr>
                      <p:cNvPr id="0" name="Picture 9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08092" y="6020286"/>
                        <a:ext cx="1895736" cy="43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Text Box 44"/>
          <p:cNvSpPr txBox="1">
            <a:spLocks noChangeArrowheads="1"/>
          </p:cNvSpPr>
          <p:nvPr/>
        </p:nvSpPr>
        <p:spPr bwMode="auto">
          <a:xfrm>
            <a:off x="4525693" y="6003041"/>
            <a:ext cx="1412008" cy="44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b="1" dirty="0">
                <a:solidFill>
                  <a:schemeClr val="tx1"/>
                </a:solidFill>
                <a:latin typeface="华文楷体" pitchFamily="2" charset="-122"/>
                <a:ea typeface="华文楷体" pitchFamily="2" charset="-122"/>
              </a:rPr>
              <a:t>玻色子： </a:t>
            </a:r>
          </a:p>
        </p:txBody>
      </p:sp>
      <p:grpSp>
        <p:nvGrpSpPr>
          <p:cNvPr id="42" name="组合 39"/>
          <p:cNvGrpSpPr>
            <a:grpSpLocks/>
          </p:cNvGrpSpPr>
          <p:nvPr/>
        </p:nvGrpSpPr>
        <p:grpSpPr bwMode="auto">
          <a:xfrm>
            <a:off x="333375" y="3649663"/>
            <a:ext cx="1187450" cy="1016000"/>
            <a:chOff x="0" y="3143248"/>
            <a:chExt cx="1071538" cy="857256"/>
          </a:xfrm>
        </p:grpSpPr>
        <p:sp>
          <p:nvSpPr>
            <p:cNvPr id="43" name="爆炸形 2 38"/>
            <p:cNvSpPr>
              <a:spLocks noChangeArrowheads="1"/>
            </p:cNvSpPr>
            <p:nvPr/>
          </p:nvSpPr>
          <p:spPr bwMode="auto">
            <a:xfrm>
              <a:off x="0" y="3143248"/>
              <a:ext cx="1071538" cy="857256"/>
            </a:xfrm>
            <a:prstGeom prst="irregularSeal2">
              <a:avLst/>
            </a:prstGeom>
            <a:solidFill>
              <a:srgbClr val="FFFF00"/>
            </a:solidFill>
            <a:ln w="9525" algn="ctr">
              <a:solidFill>
                <a:srgbClr val="FF0000"/>
              </a:solidFill>
              <a:round/>
              <a:headEnd/>
              <a:tailEnd/>
            </a:ln>
          </p:spPr>
          <p:txBody>
            <a:bodyP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latin typeface="华文楷体" pitchFamily="2" charset="-122"/>
                <a:ea typeface="华文楷体" pitchFamily="2" charset="-122"/>
              </a:endParaRPr>
            </a:p>
          </p:txBody>
        </p:sp>
        <p:sp>
          <p:nvSpPr>
            <p:cNvPr id="44" name="Rectangle 57"/>
            <p:cNvSpPr>
              <a:spLocks noChangeArrowheads="1"/>
            </p:cNvSpPr>
            <p:nvPr/>
          </p:nvSpPr>
          <p:spPr bwMode="auto">
            <a:xfrm>
              <a:off x="143254" y="3357562"/>
              <a:ext cx="796491" cy="38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r>
                <a:rPr kumimoji="1" lang="zh-CN" altLang="en-US">
                  <a:solidFill>
                    <a:schemeClr val="tx1"/>
                  </a:solidFill>
                  <a:latin typeface="华文楷体" pitchFamily="2" charset="-122"/>
                  <a:ea typeface="华文楷体" pitchFamily="2" charset="-122"/>
                </a:rPr>
                <a:t>说明</a:t>
              </a:r>
            </a:p>
          </p:txBody>
        </p:sp>
      </p:grpSp>
      <p:sp>
        <p:nvSpPr>
          <p:cNvPr id="45" name="Rectangle 34"/>
          <p:cNvSpPr>
            <a:spLocks noChangeArrowheads="1"/>
          </p:cNvSpPr>
          <p:nvPr/>
        </p:nvSpPr>
        <p:spPr bwMode="auto">
          <a:xfrm>
            <a:off x="434006" y="4360863"/>
            <a:ext cx="82804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20000"/>
              </a:lnSpc>
              <a:spcBef>
                <a:spcPct val="50000"/>
              </a:spcBef>
              <a:buClrTx/>
              <a:buSzTx/>
              <a:buFontTx/>
              <a:buNone/>
            </a:pPr>
            <a:r>
              <a:rPr kumimoji="1" lang="en-US" altLang="zh-CN" dirty="0">
                <a:solidFill>
                  <a:schemeClr val="tx1"/>
                </a:solidFill>
                <a:latin typeface="华文楷体" pitchFamily="2" charset="-122"/>
                <a:ea typeface="华文楷体" pitchFamily="2" charset="-122"/>
              </a:rPr>
              <a:t>         1</a:t>
            </a:r>
            <a:r>
              <a:rPr kumimoji="1" lang="zh-CN" altLang="en-US" dirty="0">
                <a:solidFill>
                  <a:schemeClr val="tx1"/>
                </a:solidFill>
                <a:latin typeface="华文楷体" pitchFamily="2" charset="-122"/>
                <a:ea typeface="华文楷体" pitchFamily="2" charset="-122"/>
              </a:rPr>
              <a:t>）电子的自旋是电子的</a:t>
            </a:r>
            <a:r>
              <a:rPr kumimoji="1" lang="zh-CN" altLang="en-US" dirty="0">
                <a:solidFill>
                  <a:srgbClr val="0000FF"/>
                </a:solidFill>
                <a:latin typeface="华文楷体" pitchFamily="2" charset="-122"/>
                <a:ea typeface="华文楷体" pitchFamily="2" charset="-122"/>
              </a:rPr>
              <a:t>内秉属性，</a:t>
            </a:r>
            <a:r>
              <a:rPr kumimoji="1" lang="zh-CN" altLang="en-US" dirty="0">
                <a:solidFill>
                  <a:schemeClr val="tx1"/>
                </a:solidFill>
                <a:latin typeface="华文楷体" pitchFamily="2" charset="-122"/>
                <a:ea typeface="华文楷体" pitchFamily="2" charset="-122"/>
              </a:rPr>
              <a:t>它表示微观粒子运动的一个</a:t>
            </a:r>
            <a:r>
              <a:rPr kumimoji="1" lang="zh-CN" altLang="en-US" dirty="0">
                <a:solidFill>
                  <a:srgbClr val="0000FF"/>
                </a:solidFill>
                <a:latin typeface="华文楷体" pitchFamily="2" charset="-122"/>
                <a:ea typeface="华文楷体" pitchFamily="2" charset="-122"/>
              </a:rPr>
              <a:t>内秉自由度。</a:t>
            </a:r>
            <a:r>
              <a:rPr kumimoji="1" lang="zh-CN" altLang="en-US" dirty="0">
                <a:solidFill>
                  <a:schemeClr val="tx1"/>
                </a:solidFill>
                <a:latin typeface="华文楷体" pitchFamily="2" charset="-122"/>
                <a:ea typeface="华文楷体" pitchFamily="2" charset="-122"/>
              </a:rPr>
              <a:t>并不表示粒子围绕自身轴的自转。</a:t>
            </a:r>
          </a:p>
        </p:txBody>
      </p:sp>
      <p:sp>
        <p:nvSpPr>
          <p:cNvPr id="46" name="Text Box 4"/>
          <p:cNvSpPr txBox="1">
            <a:spLocks noChangeArrowheads="1"/>
          </p:cNvSpPr>
          <p:nvPr/>
        </p:nvSpPr>
        <p:spPr bwMode="auto">
          <a:xfrm>
            <a:off x="543892" y="5373216"/>
            <a:ext cx="79254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rgbClr val="000000"/>
                </a:solidFill>
                <a:latin typeface="Times New Roman" pitchFamily="18" charset="0"/>
                <a:ea typeface="宋体" pitchFamily="2" charset="-122"/>
              </a:defRPr>
            </a:lvl1pPr>
            <a:lvl2pPr marL="914400" indent="-457200">
              <a:defRPr>
                <a:solidFill>
                  <a:srgbClr val="000000"/>
                </a:solidFill>
                <a:latin typeface="Times New Roman" pitchFamily="18" charset="0"/>
                <a:ea typeface="宋体" pitchFamily="2" charset="-122"/>
              </a:defRPr>
            </a:lvl2pPr>
            <a:lvl3pPr marL="1371600" indent="-457200">
              <a:defRPr>
                <a:solidFill>
                  <a:srgbClr val="000000"/>
                </a:solidFill>
                <a:latin typeface="Times New Roman" pitchFamily="18" charset="0"/>
                <a:ea typeface="宋体" pitchFamily="2" charset="-122"/>
              </a:defRPr>
            </a:lvl3pPr>
            <a:lvl4pPr marL="1828800" indent="-457200">
              <a:defRPr>
                <a:solidFill>
                  <a:srgbClr val="000000"/>
                </a:solidFill>
                <a:latin typeface="Times New Roman" pitchFamily="18" charset="0"/>
                <a:ea typeface="宋体" pitchFamily="2" charset="-122"/>
              </a:defRPr>
            </a:lvl4pPr>
            <a:lvl5pPr marL="2286000" indent="-457200">
              <a:defRPr>
                <a:solidFill>
                  <a:srgbClr val="000000"/>
                </a:solidFill>
                <a:latin typeface="Times New Roman" pitchFamily="18" charset="0"/>
                <a:ea typeface="宋体" pitchFamily="2" charset="-122"/>
              </a:defRPr>
            </a:lvl5pPr>
            <a:lvl6pPr marL="2743200" indent="-4572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indent="-4572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indent="-4572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indent="-4572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eaLnBrk="0">
              <a:lnSpc>
                <a:spcPct val="100000"/>
              </a:lnSpc>
              <a:spcBef>
                <a:spcPct val="50000"/>
              </a:spcBef>
              <a:buClrTx/>
              <a:buSzTx/>
              <a:buFontTx/>
              <a:buNone/>
            </a:pPr>
            <a:r>
              <a:rPr lang="zh-CN" altLang="en-US" dirty="0" smtClean="0">
                <a:solidFill>
                  <a:schemeClr val="tx1"/>
                </a:solidFill>
                <a:latin typeface="华文楷体" pitchFamily="2" charset="-122"/>
                <a:ea typeface="华文楷体" pitchFamily="2" charset="-122"/>
              </a:rPr>
              <a:t> </a:t>
            </a:r>
            <a:r>
              <a:rPr lang="en-US" altLang="zh-CN" dirty="0">
                <a:solidFill>
                  <a:schemeClr val="tx1"/>
                </a:solidFill>
                <a:latin typeface="华文楷体" pitchFamily="2" charset="-122"/>
                <a:ea typeface="华文楷体" pitchFamily="2" charset="-122"/>
              </a:rPr>
              <a:t>2</a:t>
            </a:r>
            <a:r>
              <a:rPr lang="zh-CN" altLang="en-US" dirty="0" smtClean="0">
                <a:solidFill>
                  <a:schemeClr val="tx1"/>
                </a:solidFill>
                <a:latin typeface="华文楷体" pitchFamily="2" charset="-122"/>
                <a:ea typeface="华文楷体" pitchFamily="2" charset="-122"/>
              </a:rPr>
              <a:t>）自旋</a:t>
            </a:r>
            <a:r>
              <a:rPr lang="zh-CN" altLang="en-US" dirty="0">
                <a:solidFill>
                  <a:schemeClr val="tx1"/>
                </a:solidFill>
                <a:latin typeface="华文楷体" pitchFamily="2" charset="-122"/>
                <a:ea typeface="华文楷体" pitchFamily="2" charset="-122"/>
              </a:rPr>
              <a:t>是一个相对论的量</a:t>
            </a:r>
            <a:r>
              <a:rPr lang="zh-CN" altLang="en-US" dirty="0" smtClean="0">
                <a:solidFill>
                  <a:schemeClr val="tx1"/>
                </a:solidFill>
                <a:latin typeface="华文楷体" pitchFamily="2" charset="-122"/>
                <a:ea typeface="华文楷体" pitchFamily="2" charset="-122"/>
              </a:rPr>
              <a:t>。其他微观粒子也有自旋。</a:t>
            </a:r>
            <a:endParaRPr kumimoji="1" lang="en-US" altLang="zh-CN" dirty="0">
              <a:solidFill>
                <a:schemeClr val="tx1"/>
              </a:solidFill>
              <a:latin typeface="华文楷体" pitchFamily="2" charset="-122"/>
              <a:ea typeface="华文楷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49"/>
                                        </p:tgtEl>
                                        <p:attrNameLst>
                                          <p:attrName>style.visibility</p:attrName>
                                        </p:attrNameLst>
                                      </p:cBhvr>
                                      <p:to>
                                        <p:strVal val="visible"/>
                                      </p:to>
                                    </p:set>
                                    <p:animEffect transition="in" filter="wipe(left)">
                                      <p:cBhvr>
                                        <p:cTn id="7" dur="500"/>
                                        <p:tgtEl>
                                          <p:spTgt spid="655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5553"/>
                                        </p:tgtEl>
                                        <p:attrNameLst>
                                          <p:attrName>style.visibility</p:attrName>
                                        </p:attrNameLst>
                                      </p:cBhvr>
                                      <p:to>
                                        <p:strVal val="visible"/>
                                      </p:to>
                                    </p:set>
                                    <p:animEffect transition="in" filter="wipe(left)">
                                      <p:cBhvr>
                                        <p:cTn id="12" dur="500"/>
                                        <p:tgtEl>
                                          <p:spTgt spid="655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550"/>
                                        </p:tgtEl>
                                        <p:attrNameLst>
                                          <p:attrName>style.visibility</p:attrName>
                                        </p:attrNameLst>
                                      </p:cBhvr>
                                      <p:to>
                                        <p:strVal val="visible"/>
                                      </p:to>
                                    </p:set>
                                    <p:animEffect transition="in" filter="wipe(left)">
                                      <p:cBhvr>
                                        <p:cTn id="17" dur="500"/>
                                        <p:tgtEl>
                                          <p:spTgt spid="655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5551"/>
                                        </p:tgtEl>
                                        <p:attrNameLst>
                                          <p:attrName>style.visibility</p:attrName>
                                        </p:attrNameLst>
                                      </p:cBhvr>
                                      <p:to>
                                        <p:strVal val="visible"/>
                                      </p:to>
                                    </p:set>
                                    <p:animEffect transition="in" filter="wipe(left)">
                                      <p:cBhvr>
                                        <p:cTn id="22" dur="500"/>
                                        <p:tgtEl>
                                          <p:spTgt spid="655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5552"/>
                                        </p:tgtEl>
                                        <p:attrNameLst>
                                          <p:attrName>style.visibility</p:attrName>
                                        </p:attrNameLst>
                                      </p:cBhvr>
                                      <p:to>
                                        <p:strVal val="visible"/>
                                      </p:to>
                                    </p:set>
                                    <p:animEffect transition="in" filter="wipe(left)">
                                      <p:cBhvr>
                                        <p:cTn id="27" dur="500"/>
                                        <p:tgtEl>
                                          <p:spTgt spid="655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5548"/>
                                        </p:tgtEl>
                                        <p:attrNameLst>
                                          <p:attrName>style.visibility</p:attrName>
                                        </p:attrNameLst>
                                      </p:cBhvr>
                                      <p:to>
                                        <p:strVal val="visible"/>
                                      </p:to>
                                    </p:set>
                                    <p:animEffect transition="in" filter="wipe(left)">
                                      <p:cBhvr>
                                        <p:cTn id="32" dur="500"/>
                                        <p:tgtEl>
                                          <p:spTgt spid="655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5560"/>
                                        </p:tgtEl>
                                        <p:attrNameLst>
                                          <p:attrName>style.visibility</p:attrName>
                                        </p:attrNameLst>
                                      </p:cBhvr>
                                      <p:to>
                                        <p:strVal val="visible"/>
                                      </p:to>
                                    </p:set>
                                    <p:animEffect transition="in" filter="wipe(left)">
                                      <p:cBhvr>
                                        <p:cTn id="37" dur="500"/>
                                        <p:tgtEl>
                                          <p:spTgt spid="6556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5541"/>
                                        </p:tgtEl>
                                        <p:attrNameLst>
                                          <p:attrName>style.visibility</p:attrName>
                                        </p:attrNameLst>
                                      </p:cBhvr>
                                      <p:to>
                                        <p:strVal val="visible"/>
                                      </p:to>
                                    </p:set>
                                    <p:animEffect transition="in" filter="wipe(left)">
                                      <p:cBhvr>
                                        <p:cTn id="42" dur="500"/>
                                        <p:tgtEl>
                                          <p:spTgt spid="6554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5545"/>
                                        </p:tgtEl>
                                        <p:attrNameLst>
                                          <p:attrName>style.visibility</p:attrName>
                                        </p:attrNameLst>
                                      </p:cBhvr>
                                      <p:to>
                                        <p:strVal val="visible"/>
                                      </p:to>
                                    </p:set>
                                    <p:animEffect transition="in" filter="wipe(left)">
                                      <p:cBhvr>
                                        <p:cTn id="47" dur="500"/>
                                        <p:tgtEl>
                                          <p:spTgt spid="6554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65539"/>
                                        </p:tgtEl>
                                        <p:attrNameLst>
                                          <p:attrName>style.visibility</p:attrName>
                                        </p:attrNameLst>
                                      </p:cBhvr>
                                      <p:to>
                                        <p:strVal val="visible"/>
                                      </p:to>
                                    </p:set>
                                    <p:animEffect transition="in" filter="wipe(up)">
                                      <p:cBhvr>
                                        <p:cTn id="52" dur="500"/>
                                        <p:tgtEl>
                                          <p:spTgt spid="6553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left)">
                                      <p:cBhvr>
                                        <p:cTn id="62" dur="500"/>
                                        <p:tgtEl>
                                          <p:spTgt spid="4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wipe(left)">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wipe(left)">
                                      <p:cBhvr>
                                        <p:cTn id="72" dur="500"/>
                                        <p:tgtEl>
                                          <p:spTgt spid="3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wipe(left)">
                                      <p:cBhvr>
                                        <p:cTn id="77" dur="500"/>
                                        <p:tgtEl>
                                          <p:spTgt spid="3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1"/>
                                        </p:tgtEl>
                                        <p:attrNameLst>
                                          <p:attrName>style.visibility</p:attrName>
                                        </p:attrNameLst>
                                      </p:cBhvr>
                                      <p:to>
                                        <p:strVal val="visible"/>
                                      </p:to>
                                    </p:set>
                                    <p:animEffect transition="in" filter="wipe(left)">
                                      <p:cBhvr>
                                        <p:cTn id="82" dur="500"/>
                                        <p:tgtEl>
                                          <p:spTgt spid="4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left)">
                                      <p:cBhvr>
                                        <p:cTn id="8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8" grpId="0" autoUpdateAnimBg="0"/>
      <p:bldP spid="65549" grpId="0" autoUpdateAnimBg="0"/>
      <p:bldP spid="65550" grpId="0" autoUpdateAnimBg="0"/>
      <p:bldP spid="38" grpId="0"/>
      <p:bldP spid="41" grpId="0"/>
      <p:bldP spid="45" grpId="0"/>
      <p:bldP spid="4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p:cNvSpPr txBox="1">
            <a:spLocks noChangeArrowheads="1"/>
          </p:cNvSpPr>
          <p:nvPr/>
        </p:nvSpPr>
        <p:spPr bwMode="auto">
          <a:xfrm>
            <a:off x="533400" y="685800"/>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原子状态必须用四个量子数才能完全确定</a:t>
            </a:r>
          </a:p>
        </p:txBody>
      </p:sp>
      <p:sp>
        <p:nvSpPr>
          <p:cNvPr id="67588" name="Text Box 4"/>
          <p:cNvSpPr txBox="1">
            <a:spLocks noChangeArrowheads="1"/>
          </p:cNvSpPr>
          <p:nvPr/>
        </p:nvSpPr>
        <p:spPr bwMode="auto">
          <a:xfrm>
            <a:off x="457200" y="1143000"/>
            <a:ext cx="6851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rgbClr val="FF3300"/>
                </a:solidFill>
                <a:ea typeface="华文楷体" panose="02010600040101010101" pitchFamily="2" charset="-122"/>
              </a:rPr>
              <a:t>★</a:t>
            </a:r>
            <a:r>
              <a:rPr kumimoji="1" lang="zh-CN" altLang="en-US">
                <a:solidFill>
                  <a:schemeClr val="tx1"/>
                </a:solidFill>
                <a:ea typeface="华文楷体" panose="02010600040101010101" pitchFamily="2" charset="-122"/>
              </a:rPr>
              <a:t>主量子数</a:t>
            </a:r>
            <a:r>
              <a:rPr kumimoji="1" lang="en-US" altLang="zh-CN">
                <a:solidFill>
                  <a:schemeClr val="tx1"/>
                </a:solidFill>
                <a:ea typeface="华文楷体" panose="02010600040101010101" pitchFamily="2" charset="-122"/>
              </a:rPr>
              <a:t>n，</a:t>
            </a:r>
            <a:r>
              <a:rPr kumimoji="1" lang="zh-CN" altLang="en-US">
                <a:solidFill>
                  <a:schemeClr val="tx1"/>
                </a:solidFill>
                <a:ea typeface="华文楷体" panose="02010600040101010101" pitchFamily="2" charset="-122"/>
              </a:rPr>
              <a:t>决定电子能量的主要部分。</a:t>
            </a:r>
          </a:p>
        </p:txBody>
      </p:sp>
      <p:graphicFrame>
        <p:nvGraphicFramePr>
          <p:cNvPr id="67589" name="Object 5"/>
          <p:cNvGraphicFramePr>
            <a:graphicFrameLocks noChangeAspect="1"/>
          </p:cNvGraphicFramePr>
          <p:nvPr>
            <p:extLst>
              <p:ext uri="{D42A27DB-BD31-4B8C-83A1-F6EECF244321}">
                <p14:modId xmlns:p14="http://schemas.microsoft.com/office/powerpoint/2010/main" val="1716795585"/>
              </p:ext>
            </p:extLst>
          </p:nvPr>
        </p:nvGraphicFramePr>
        <p:xfrm>
          <a:off x="6156325" y="1557338"/>
          <a:ext cx="2130451" cy="539372"/>
        </p:xfrm>
        <a:graphic>
          <a:graphicData uri="http://schemas.openxmlformats.org/presentationml/2006/ole">
            <mc:AlternateContent xmlns:mc="http://schemas.openxmlformats.org/markup-compatibility/2006">
              <mc:Choice xmlns:v="urn:schemas-microsoft-com:vml" Requires="v">
                <p:oleObj spid="_x0000_s67678" name="公式" r:id="rId4" imgW="914400" imgH="253800" progId="Equation.3">
                  <p:embed/>
                </p:oleObj>
              </mc:Choice>
              <mc:Fallback>
                <p:oleObj name="公式" r:id="rId4" imgW="914400" imgH="253800" progId="Equation.3">
                  <p:embed/>
                  <p:pic>
                    <p:nvPicPr>
                      <p:cNvPr id="0" name="Picture 78"/>
                      <p:cNvPicPr>
                        <a:picLocks noChangeAspect="1" noChangeArrowheads="1"/>
                      </p:cNvPicPr>
                      <p:nvPr/>
                    </p:nvPicPr>
                    <p:blipFill>
                      <a:blip r:embed="rId5">
                        <a:lum contrast="38000"/>
                        <a:extLst>
                          <a:ext uri="{28A0092B-C50C-407E-A947-70E740481C1C}">
                            <a14:useLocalDpi xmlns:a14="http://schemas.microsoft.com/office/drawing/2010/main" val="0"/>
                          </a:ext>
                        </a:extLst>
                      </a:blip>
                      <a:srcRect/>
                      <a:stretch>
                        <a:fillRect/>
                      </a:stretch>
                    </p:blipFill>
                    <p:spPr bwMode="auto">
                      <a:xfrm>
                        <a:off x="6156325" y="1557338"/>
                        <a:ext cx="2130451" cy="539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0" name="Text Box 6"/>
          <p:cNvSpPr txBox="1">
            <a:spLocks noChangeArrowheads="1"/>
          </p:cNvSpPr>
          <p:nvPr/>
        </p:nvSpPr>
        <p:spPr bwMode="auto">
          <a:xfrm>
            <a:off x="484188" y="1676400"/>
            <a:ext cx="5456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rgbClr val="FF3300"/>
                </a:solidFill>
                <a:ea typeface="华文楷体" panose="02010600040101010101" pitchFamily="2" charset="-122"/>
              </a:rPr>
              <a:t>★</a:t>
            </a:r>
            <a:r>
              <a:rPr kumimoji="1" lang="zh-CN" altLang="en-US">
                <a:solidFill>
                  <a:schemeClr val="tx1"/>
                </a:solidFill>
                <a:ea typeface="华文楷体" panose="02010600040101010101" pitchFamily="2" charset="-122"/>
              </a:rPr>
              <a:t>角量子数</a:t>
            </a:r>
            <a:r>
              <a:rPr kumimoji="1" lang="en-US" altLang="zh-CN" i="1">
                <a:solidFill>
                  <a:schemeClr val="tx1"/>
                </a:solidFill>
                <a:ea typeface="华文楷体" panose="02010600040101010101" pitchFamily="2" charset="-122"/>
              </a:rPr>
              <a:t>l ，</a:t>
            </a:r>
            <a:r>
              <a:rPr kumimoji="1" lang="zh-CN" altLang="en-US">
                <a:solidFill>
                  <a:schemeClr val="tx1"/>
                </a:solidFill>
                <a:ea typeface="华文楷体" panose="02010600040101010101" pitchFamily="2" charset="-122"/>
              </a:rPr>
              <a:t>决定电子轨道角动量</a:t>
            </a:r>
          </a:p>
        </p:txBody>
      </p:sp>
      <p:graphicFrame>
        <p:nvGraphicFramePr>
          <p:cNvPr id="67591" name="Object 7"/>
          <p:cNvGraphicFramePr>
            <a:graphicFrameLocks noChangeAspect="1"/>
          </p:cNvGraphicFramePr>
          <p:nvPr>
            <p:extLst>
              <p:ext uri="{D42A27DB-BD31-4B8C-83A1-F6EECF244321}">
                <p14:modId xmlns:p14="http://schemas.microsoft.com/office/powerpoint/2010/main" val="576845223"/>
              </p:ext>
            </p:extLst>
          </p:nvPr>
        </p:nvGraphicFramePr>
        <p:xfrm>
          <a:off x="7062788" y="2205038"/>
          <a:ext cx="1509740" cy="528637"/>
        </p:xfrm>
        <a:graphic>
          <a:graphicData uri="http://schemas.openxmlformats.org/presentationml/2006/ole">
            <mc:AlternateContent xmlns:mc="http://schemas.openxmlformats.org/markup-compatibility/2006">
              <mc:Choice xmlns:v="urn:schemas-microsoft-com:vml" Requires="v">
                <p:oleObj spid="_x0000_s67679" name="公式" r:id="rId6" imgW="622080" imgH="228600" progId="Equation.3">
                  <p:embed/>
                </p:oleObj>
              </mc:Choice>
              <mc:Fallback>
                <p:oleObj name="公式" r:id="rId6" imgW="622080" imgH="228600" progId="Equation.3">
                  <p:embed/>
                  <p:pic>
                    <p:nvPicPr>
                      <p:cNvPr id="0" name="Picture 79"/>
                      <p:cNvPicPr>
                        <a:picLocks noChangeAspect="1" noChangeArrowheads="1"/>
                      </p:cNvPicPr>
                      <p:nvPr/>
                    </p:nvPicPr>
                    <p:blipFill>
                      <a:blip r:embed="rId7">
                        <a:lum contrast="38000"/>
                        <a:extLst>
                          <a:ext uri="{28A0092B-C50C-407E-A947-70E740481C1C}">
                            <a14:useLocalDpi xmlns:a14="http://schemas.microsoft.com/office/drawing/2010/main" val="0"/>
                          </a:ext>
                        </a:extLst>
                      </a:blip>
                      <a:srcRect/>
                      <a:stretch>
                        <a:fillRect/>
                      </a:stretch>
                    </p:blipFill>
                    <p:spPr bwMode="auto">
                      <a:xfrm>
                        <a:off x="7062788" y="2205038"/>
                        <a:ext cx="1509740"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2" name="Text Box 8"/>
          <p:cNvSpPr txBox="1">
            <a:spLocks noChangeArrowheads="1"/>
          </p:cNvSpPr>
          <p:nvPr/>
        </p:nvSpPr>
        <p:spPr bwMode="auto">
          <a:xfrm>
            <a:off x="484188" y="228600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rgbClr val="FF3300"/>
                </a:solidFill>
                <a:ea typeface="华文楷体" panose="02010600040101010101" pitchFamily="2" charset="-122"/>
              </a:rPr>
              <a:t>★</a:t>
            </a:r>
            <a:r>
              <a:rPr kumimoji="1" lang="zh-CN" altLang="en-US">
                <a:solidFill>
                  <a:schemeClr val="tx1"/>
                </a:solidFill>
                <a:ea typeface="华文楷体" panose="02010600040101010101" pitchFamily="2" charset="-122"/>
              </a:rPr>
              <a:t>磁量子数</a:t>
            </a:r>
            <a:r>
              <a:rPr kumimoji="1" lang="en-US" altLang="zh-CN" i="1">
                <a:solidFill>
                  <a:schemeClr val="tx1"/>
                </a:solidFill>
                <a:ea typeface="华文楷体" panose="02010600040101010101" pitchFamily="2" charset="-122"/>
              </a:rPr>
              <a:t>m</a:t>
            </a:r>
            <a:r>
              <a:rPr kumimoji="1" lang="en-US" altLang="zh-CN" i="1" baseline="-25000">
                <a:solidFill>
                  <a:schemeClr val="tx1"/>
                </a:solidFill>
                <a:ea typeface="华文楷体" panose="02010600040101010101" pitchFamily="2" charset="-122"/>
              </a:rPr>
              <a:t>l </a:t>
            </a:r>
            <a:r>
              <a:rPr kumimoji="1" lang="en-US" altLang="zh-CN" i="1">
                <a:solidFill>
                  <a:schemeClr val="tx1"/>
                </a:solidFill>
                <a:ea typeface="华文楷体" panose="02010600040101010101" pitchFamily="2" charset="-122"/>
              </a:rPr>
              <a:t>，</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决定轨道角动量的空间取向</a:t>
            </a:r>
          </a:p>
        </p:txBody>
      </p:sp>
      <p:graphicFrame>
        <p:nvGraphicFramePr>
          <p:cNvPr id="67593" name="Object 9"/>
          <p:cNvGraphicFramePr>
            <a:graphicFrameLocks noChangeAspect="1"/>
          </p:cNvGraphicFramePr>
          <p:nvPr>
            <p:extLst>
              <p:ext uri="{D42A27DB-BD31-4B8C-83A1-F6EECF244321}">
                <p14:modId xmlns:p14="http://schemas.microsoft.com/office/powerpoint/2010/main" val="3882979273"/>
              </p:ext>
            </p:extLst>
          </p:nvPr>
        </p:nvGraphicFramePr>
        <p:xfrm>
          <a:off x="7235825" y="2852738"/>
          <a:ext cx="1446213" cy="528637"/>
        </p:xfrm>
        <a:graphic>
          <a:graphicData uri="http://schemas.openxmlformats.org/presentationml/2006/ole">
            <mc:AlternateContent xmlns:mc="http://schemas.openxmlformats.org/markup-compatibility/2006">
              <mc:Choice xmlns:v="urn:schemas-microsoft-com:vml" Requires="v">
                <p:oleObj spid="_x0000_s67680" name="公式" r:id="rId8" imgW="634680" imgH="228600" progId="Equation.3">
                  <p:embed/>
                </p:oleObj>
              </mc:Choice>
              <mc:Fallback>
                <p:oleObj name="公式" r:id="rId8" imgW="634680" imgH="228600" progId="Equation.3">
                  <p:embed/>
                  <p:pic>
                    <p:nvPicPr>
                      <p:cNvPr id="0" name="Picture 80"/>
                      <p:cNvPicPr>
                        <a:picLocks noChangeAspect="1" noChangeArrowheads="1"/>
                      </p:cNvPicPr>
                      <p:nvPr/>
                    </p:nvPicPr>
                    <p:blipFill>
                      <a:blip r:embed="rId9">
                        <a:lum contrast="38000"/>
                        <a:extLst>
                          <a:ext uri="{28A0092B-C50C-407E-A947-70E740481C1C}">
                            <a14:useLocalDpi xmlns:a14="http://schemas.microsoft.com/office/drawing/2010/main" val="0"/>
                          </a:ext>
                        </a:extLst>
                      </a:blip>
                      <a:srcRect/>
                      <a:stretch>
                        <a:fillRect/>
                      </a:stretch>
                    </p:blipFill>
                    <p:spPr bwMode="auto">
                      <a:xfrm>
                        <a:off x="7235825" y="2852738"/>
                        <a:ext cx="1446213"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4" name="Text Box 10"/>
          <p:cNvSpPr txBox="1">
            <a:spLocks noChangeArrowheads="1"/>
          </p:cNvSpPr>
          <p:nvPr/>
        </p:nvSpPr>
        <p:spPr bwMode="auto">
          <a:xfrm>
            <a:off x="484188" y="2819400"/>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rgbClr val="FF3300"/>
                </a:solidFill>
                <a:ea typeface="华文楷体" panose="02010600040101010101" pitchFamily="2" charset="-122"/>
              </a:rPr>
              <a:t>★</a:t>
            </a:r>
            <a:r>
              <a:rPr kumimoji="1" lang="zh-CN" altLang="en-US">
                <a:solidFill>
                  <a:schemeClr val="tx1"/>
                </a:solidFill>
                <a:ea typeface="华文楷体" panose="02010600040101010101" pitchFamily="2" charset="-122"/>
              </a:rPr>
              <a:t>自旋磁量子数</a:t>
            </a:r>
            <a:r>
              <a:rPr kumimoji="1" lang="en-US" altLang="zh-CN" i="1">
                <a:solidFill>
                  <a:schemeClr val="tx1"/>
                </a:solidFill>
                <a:ea typeface="华文楷体" panose="02010600040101010101" pitchFamily="2" charset="-122"/>
              </a:rPr>
              <a:t>m</a:t>
            </a:r>
            <a:r>
              <a:rPr kumimoji="1" lang="en-US" altLang="zh-CN" i="1" baseline="-25000">
                <a:solidFill>
                  <a:schemeClr val="tx1"/>
                </a:solidFill>
                <a:ea typeface="华文楷体" panose="02010600040101010101" pitchFamily="2" charset="-122"/>
              </a:rPr>
              <a:t>s </a:t>
            </a:r>
            <a:r>
              <a:rPr kumimoji="1" lang="en-US" altLang="zh-CN" i="1">
                <a:solidFill>
                  <a:schemeClr val="tx1"/>
                </a:solidFill>
                <a:ea typeface="华文楷体" panose="02010600040101010101" pitchFamily="2" charset="-122"/>
              </a:rPr>
              <a:t>，</a:t>
            </a:r>
            <a:r>
              <a:rPr kumimoji="1" lang="zh-CN" altLang="en-US">
                <a:solidFill>
                  <a:schemeClr val="tx1"/>
                </a:solidFill>
                <a:ea typeface="华文楷体" panose="02010600040101010101" pitchFamily="2" charset="-122"/>
              </a:rPr>
              <a:t>决定自旋角动量的空间取向</a:t>
            </a:r>
          </a:p>
        </p:txBody>
      </p:sp>
      <p:sp>
        <p:nvSpPr>
          <p:cNvPr id="67595" name="Text Box 11"/>
          <p:cNvSpPr txBox="1">
            <a:spLocks noChangeArrowheads="1"/>
          </p:cNvSpPr>
          <p:nvPr/>
        </p:nvSpPr>
        <p:spPr bwMode="auto">
          <a:xfrm>
            <a:off x="693738" y="1524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三、四个量子数</a:t>
            </a:r>
          </a:p>
        </p:txBody>
      </p:sp>
      <p:graphicFrame>
        <p:nvGraphicFramePr>
          <p:cNvPr id="67637" name="Group 53"/>
          <p:cNvGraphicFramePr>
            <a:graphicFrameLocks noGrp="1"/>
          </p:cNvGraphicFramePr>
          <p:nvPr>
            <p:extLst>
              <p:ext uri="{D42A27DB-BD31-4B8C-83A1-F6EECF244321}">
                <p14:modId xmlns:p14="http://schemas.microsoft.com/office/powerpoint/2010/main" val="3016830842"/>
              </p:ext>
            </p:extLst>
          </p:nvPr>
        </p:nvGraphicFramePr>
        <p:xfrm>
          <a:off x="685800" y="3500438"/>
          <a:ext cx="7772400" cy="3104707"/>
        </p:xfrm>
        <a:graphic>
          <a:graphicData uri="http://schemas.openxmlformats.org/drawingml/2006/table">
            <a:tbl>
              <a:tblPr/>
              <a:tblGrid>
                <a:gridCol w="2081213"/>
                <a:gridCol w="1249362"/>
                <a:gridCol w="2428875"/>
                <a:gridCol w="2012950"/>
              </a:tblGrid>
              <a:tr h="304800">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18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量子数名称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l"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18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字母表示</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18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对状态的限制</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18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量子数取值范围</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68338">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60000"/>
                        </a:lnSpc>
                        <a:spcBef>
                          <a:spcPct val="0"/>
                        </a:spcBef>
                        <a:spcAft>
                          <a:spcPts val="1000"/>
                        </a:spcAft>
                        <a:buClr>
                          <a:srgbClr val="000000"/>
                        </a:buClr>
                        <a:buSzPct val="100000"/>
                        <a:buFont typeface="Symbol" pitchFamily="18" charset="2"/>
                        <a:buNone/>
                        <a:tabLst/>
                      </a:pPr>
                      <a:r>
                        <a:rPr kumimoji="0" lang="zh-CN" altLang="en-US" sz="20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主量子数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60000"/>
                        </a:lnSpc>
                        <a:spcBef>
                          <a:spcPct val="0"/>
                        </a:spcBef>
                        <a:spcAft>
                          <a:spcPts val="1000"/>
                        </a:spcAft>
                        <a:buClr>
                          <a:srgbClr val="000000"/>
                        </a:buClr>
                        <a:buSzPct val="100000"/>
                        <a:buFont typeface="Symbol" pitchFamily="18" charset="2"/>
                        <a:buNone/>
                        <a:tabLst/>
                      </a:pPr>
                      <a:r>
                        <a:rPr kumimoji="0" lang="en-US" altLang="zh-CN" sz="2000" b="1"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90000"/>
                        </a:lnSpc>
                        <a:spcBef>
                          <a:spcPct val="0"/>
                        </a:spcBef>
                        <a:spcAft>
                          <a:spcPts val="1000"/>
                        </a:spcAft>
                        <a:buClr>
                          <a:srgbClr val="000000"/>
                        </a:buClr>
                        <a:buSzPct val="100000"/>
                        <a:buFont typeface="Symbol" pitchFamily="18" charset="2"/>
                        <a:buNone/>
                        <a:tabLst/>
                      </a:pPr>
                      <a:r>
                        <a:rPr kumimoji="0" lang="zh-CN" altLang="en-US" sz="1800" b="1" i="0" u="none" strike="noStrike" cap="none" normalizeH="0" baseline="0" smtClean="0">
                          <a:ln>
                            <a:noFill/>
                          </a:ln>
                          <a:solidFill>
                            <a:srgbClr val="0000FF"/>
                          </a:solidFill>
                          <a:effectLst/>
                          <a:latin typeface="Times New Roman" pitchFamily="18" charset="0"/>
                          <a:ea typeface="华文楷体" pitchFamily="2" charset="-122"/>
                          <a:cs typeface="Times New Roman" pitchFamily="18" charset="0"/>
                        </a:rPr>
                        <a:t>能量主要取决于</a:t>
                      </a:r>
                      <a:r>
                        <a:rPr kumimoji="0" lang="en-US" altLang="zh-CN" sz="1800" b="1" i="0" u="none" strike="noStrike" cap="none" normalizeH="0" baseline="0" smtClean="0">
                          <a:ln>
                            <a:noFill/>
                          </a:ln>
                          <a:solidFill>
                            <a:srgbClr val="0000FF"/>
                          </a:solidFill>
                          <a:effectLst/>
                          <a:latin typeface="Times New Roman" pitchFamily="18" charset="0"/>
                          <a:ea typeface="华文楷体" pitchFamily="2" charset="-122"/>
                          <a:cs typeface="Times New Roman" pitchFamily="18" charset="0"/>
                        </a:rPr>
                        <a:t>n</a:t>
                      </a:r>
                      <a:endParaRPr kumimoji="0" lang="zh-CN" altLang="en-US" sz="1800" b="1" i="0" u="none" strike="noStrike" cap="none" normalizeH="0" baseline="0" smtClean="0">
                        <a:ln>
                          <a:noFill/>
                        </a:ln>
                        <a:solidFill>
                          <a:srgbClr val="0000FF"/>
                        </a:solidFill>
                        <a:effectLst/>
                        <a:latin typeface="Times New Roman" pitchFamily="18" charset="0"/>
                        <a:ea typeface="华文楷体" pitchFamily="2" charset="-122"/>
                        <a:cs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80000"/>
                        </a:lnSpc>
                        <a:spcBef>
                          <a:spcPct val="0"/>
                        </a:spcBef>
                        <a:spcAft>
                          <a:spcPts val="1000"/>
                        </a:spcAft>
                        <a:buClr>
                          <a:srgbClr val="000000"/>
                        </a:buClr>
                        <a:buSzPct val="100000"/>
                        <a:buFont typeface="Symbol" pitchFamily="18" charset="2"/>
                        <a:buNone/>
                        <a:tabLst/>
                      </a:pPr>
                      <a:r>
                        <a:rPr kumimoji="0" lang="en-US" altLang="zh-CN" sz="2000" b="1"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n</a:t>
                      </a:r>
                      <a:r>
                        <a:rPr kumimoji="0" lang="en-US" altLang="zh-CN" sz="20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=1,2.3…</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66750">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60000"/>
                        </a:lnSpc>
                        <a:spcBef>
                          <a:spcPct val="0"/>
                        </a:spcBef>
                        <a:spcAft>
                          <a:spcPts val="1000"/>
                        </a:spcAft>
                        <a:buClr>
                          <a:srgbClr val="000000"/>
                        </a:buClr>
                        <a:buSzPct val="100000"/>
                        <a:buFont typeface="Symbol" pitchFamily="18" charset="2"/>
                        <a:buNone/>
                        <a:tabLst/>
                      </a:pPr>
                      <a:r>
                        <a:rPr kumimoji="0" lang="zh-CN" altLang="en-US" sz="20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副量子数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60000"/>
                        </a:lnSpc>
                        <a:spcBef>
                          <a:spcPct val="0"/>
                        </a:spcBef>
                        <a:spcAft>
                          <a:spcPts val="1000"/>
                        </a:spcAft>
                        <a:buClr>
                          <a:srgbClr val="000000"/>
                        </a:buClr>
                        <a:buSzPct val="100000"/>
                        <a:buFont typeface="Symbol" pitchFamily="18" charset="2"/>
                        <a:buNone/>
                        <a:tabLst/>
                      </a:pPr>
                      <a:r>
                        <a:rPr kumimoji="0" lang="en-US" altLang="zh-CN" sz="2000" b="1"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10000"/>
                        </a:lnSpc>
                        <a:spcBef>
                          <a:spcPct val="0"/>
                        </a:spcBef>
                        <a:spcAft>
                          <a:spcPts val="1000"/>
                        </a:spcAft>
                        <a:buClr>
                          <a:srgbClr val="000000"/>
                        </a:buClr>
                        <a:buSzPct val="100000"/>
                        <a:buFont typeface="Symbol" pitchFamily="18" charset="2"/>
                        <a:buNone/>
                        <a:tabLst/>
                      </a:pPr>
                      <a:r>
                        <a:rPr kumimoji="0" lang="zh-CN" altLang="en-US" sz="1800" b="1" i="0" u="none" strike="noStrike" cap="none" normalizeH="0" baseline="0" smtClean="0">
                          <a:ln>
                            <a:noFill/>
                          </a:ln>
                          <a:solidFill>
                            <a:srgbClr val="0000FF"/>
                          </a:solidFill>
                          <a:effectLst/>
                          <a:latin typeface="Times New Roman" pitchFamily="18" charset="0"/>
                          <a:ea typeface="华文楷体" pitchFamily="2" charset="-122"/>
                          <a:cs typeface="Times New Roman" pitchFamily="18" charset="0"/>
                        </a:rPr>
                        <a:t>决定轨道角动量的大小；能量与 </a:t>
                      </a:r>
                      <a:r>
                        <a:rPr kumimoji="0" lang="en-US" altLang="zh-CN" sz="2000" b="1" i="1" u="none" strike="noStrike" cap="none" normalizeH="0" baseline="0" smtClean="0">
                          <a:ln>
                            <a:noFill/>
                          </a:ln>
                          <a:solidFill>
                            <a:srgbClr val="0000FF"/>
                          </a:solidFill>
                          <a:effectLst/>
                          <a:latin typeface="Times New Roman" pitchFamily="18" charset="0"/>
                          <a:ea typeface="华文楷体" pitchFamily="2" charset="-122"/>
                          <a:cs typeface="Times New Roman" pitchFamily="18" charset="0"/>
                        </a:rPr>
                        <a:t>l </a:t>
                      </a:r>
                      <a:r>
                        <a:rPr kumimoji="0" lang="zh-CN" altLang="en-US" sz="1800" b="1" i="0" u="none" strike="noStrike" cap="none" normalizeH="0" baseline="0" smtClean="0">
                          <a:ln>
                            <a:noFill/>
                          </a:ln>
                          <a:solidFill>
                            <a:srgbClr val="0000FF"/>
                          </a:solidFill>
                          <a:effectLst/>
                          <a:latin typeface="Times New Roman" pitchFamily="18" charset="0"/>
                          <a:ea typeface="华文楷体" pitchFamily="2" charset="-122"/>
                          <a:cs typeface="Times New Roman" pitchFamily="18" charset="0"/>
                        </a:rPr>
                        <a:t>有关。</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60000"/>
                        </a:lnSpc>
                        <a:spcBef>
                          <a:spcPct val="0"/>
                        </a:spcBef>
                        <a:spcAft>
                          <a:spcPts val="1000"/>
                        </a:spcAft>
                        <a:buClr>
                          <a:srgbClr val="000000"/>
                        </a:buClr>
                        <a:buSzPct val="100000"/>
                        <a:buFont typeface="Symbol" pitchFamily="18" charset="2"/>
                        <a:buNone/>
                        <a:tabLst/>
                      </a:pPr>
                      <a:r>
                        <a:rPr kumimoji="0" lang="en-US" altLang="zh-CN" sz="2000" b="1"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l = </a:t>
                      </a:r>
                      <a:r>
                        <a:rPr kumimoji="0" lang="en-US" altLang="zh-CN" sz="20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0,1,2,..n-1</a:t>
                      </a:r>
                      <a:endParaRPr kumimoji="0" lang="zh-CN" altLang="en-US" sz="20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68338">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60000"/>
                        </a:lnSpc>
                        <a:spcBef>
                          <a:spcPct val="0"/>
                        </a:spcBef>
                        <a:spcAft>
                          <a:spcPts val="1000"/>
                        </a:spcAft>
                        <a:buClr>
                          <a:srgbClr val="000000"/>
                        </a:buClr>
                        <a:buSzPct val="100000"/>
                        <a:buFont typeface="Symbol" pitchFamily="18" charset="2"/>
                        <a:buNone/>
                        <a:tabLst/>
                      </a:pPr>
                      <a:r>
                        <a:rPr kumimoji="0" lang="zh-CN" altLang="en-US" sz="20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磁量子数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60000"/>
                        </a:lnSpc>
                        <a:spcBef>
                          <a:spcPct val="0"/>
                        </a:spcBef>
                        <a:spcAft>
                          <a:spcPts val="1000"/>
                        </a:spcAft>
                        <a:buClr>
                          <a:srgbClr val="000000"/>
                        </a:buClr>
                        <a:buSzPct val="100000"/>
                        <a:buFont typeface="Symbol" pitchFamily="18" charset="2"/>
                        <a:buNone/>
                        <a:tabLst/>
                      </a:pPr>
                      <a:r>
                        <a:rPr kumimoji="0" lang="en-US" altLang="zh-CN" sz="2000" b="1"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m</a:t>
                      </a:r>
                      <a:r>
                        <a:rPr kumimoji="0" lang="en-US" altLang="zh-CN" sz="2000" b="1" i="1" u="none" strike="noStrike" cap="none" normalizeH="0" baseline="-25000" smtClean="0">
                          <a:ln>
                            <a:noFill/>
                          </a:ln>
                          <a:solidFill>
                            <a:srgbClr val="000000"/>
                          </a:solidFill>
                          <a:effectLst/>
                          <a:latin typeface="Times New Roman" pitchFamily="18" charset="0"/>
                          <a:ea typeface="华文楷体" pitchFamily="2" charset="-122"/>
                          <a:cs typeface="Times New Roman" pitchFamily="18" charset="0"/>
                        </a:rPr>
                        <a:t>l</a:t>
                      </a:r>
                      <a:endParaRPr kumimoji="0" lang="en-US" altLang="zh-CN" sz="2000" b="1"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1800" b="1" i="0" u="none" strike="noStrike" cap="none" normalizeH="0" baseline="0" smtClean="0">
                          <a:ln>
                            <a:noFill/>
                          </a:ln>
                          <a:solidFill>
                            <a:srgbClr val="0000FF"/>
                          </a:solidFill>
                          <a:effectLst/>
                          <a:latin typeface="Times New Roman" pitchFamily="18" charset="0"/>
                          <a:ea typeface="华文楷体" pitchFamily="2" charset="-122"/>
                          <a:cs typeface="Times New Roman" pitchFamily="18" charset="0"/>
                        </a:rPr>
                        <a:t>决定轨道角动量在外磁场上的分量</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l" defTabSz="914400" rtl="0" eaLnBrk="1" fontAlgn="base" latinLnBrk="0" hangingPunct="0">
                        <a:lnSpc>
                          <a:spcPct val="170000"/>
                        </a:lnSpc>
                        <a:spcBef>
                          <a:spcPct val="0"/>
                        </a:spcBef>
                        <a:spcAft>
                          <a:spcPts val="1000"/>
                        </a:spcAft>
                        <a:buClr>
                          <a:srgbClr val="000000"/>
                        </a:buClr>
                        <a:buSzPct val="100000"/>
                        <a:buFont typeface="Symbol" pitchFamily="18" charset="2"/>
                        <a:buNone/>
                        <a:tabLst/>
                      </a:pPr>
                      <a:r>
                        <a:rPr kumimoji="0" lang="en-US" altLang="zh-CN" sz="2000" b="1"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m</a:t>
                      </a:r>
                      <a:r>
                        <a:rPr kumimoji="0" lang="en-US" altLang="zh-CN" sz="2000" b="1" i="1" u="none" strike="noStrike" cap="none" normalizeH="0" baseline="-25000" smtClean="0">
                          <a:ln>
                            <a:noFill/>
                          </a:ln>
                          <a:solidFill>
                            <a:srgbClr val="000000"/>
                          </a:solidFill>
                          <a:effectLst/>
                          <a:latin typeface="Times New Roman" pitchFamily="18" charset="0"/>
                          <a:ea typeface="华文楷体" pitchFamily="2" charset="-122"/>
                          <a:cs typeface="Times New Roman" pitchFamily="18" charset="0"/>
                        </a:rPr>
                        <a:t>l</a:t>
                      </a:r>
                      <a:r>
                        <a:rPr kumimoji="0" lang="en-US" altLang="zh-CN" sz="2000" b="1"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a:t>
                      </a:r>
                      <a:r>
                        <a:rPr kumimoji="0" lang="en-US" altLang="zh-CN" sz="20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0, </a:t>
                      </a:r>
                      <a:r>
                        <a:rPr kumimoji="0" lang="zh-CN" altLang="en-US" sz="20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a:t>
                      </a:r>
                      <a:r>
                        <a:rPr kumimoji="0" lang="en-US" altLang="zh-CN" sz="20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1..</a:t>
                      </a:r>
                      <a:r>
                        <a:rPr kumimoji="0" lang="zh-CN" altLang="en-US" sz="20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a:t>
                      </a:r>
                      <a:r>
                        <a:rPr kumimoji="0" lang="en-US" altLang="zh-CN" sz="2000" b="1"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l</a:t>
                      </a:r>
                      <a:endParaRPr kumimoji="0" lang="zh-CN" altLang="en-US" sz="2000" b="1"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668338">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70000"/>
                        </a:lnSpc>
                        <a:spcBef>
                          <a:spcPct val="0"/>
                        </a:spcBef>
                        <a:spcAft>
                          <a:spcPts val="1000"/>
                        </a:spcAft>
                        <a:buClr>
                          <a:srgbClr val="000000"/>
                        </a:buClr>
                        <a:buSzPct val="100000"/>
                        <a:buFont typeface="Symbol" pitchFamily="18" charset="2"/>
                        <a:buNone/>
                        <a:tabLst/>
                      </a:pPr>
                      <a:r>
                        <a:rPr kumimoji="0" lang="zh-CN" altLang="en-US" sz="20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自旋磁量子数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60000"/>
                        </a:lnSpc>
                        <a:spcBef>
                          <a:spcPct val="0"/>
                        </a:spcBef>
                        <a:spcAft>
                          <a:spcPts val="1000"/>
                        </a:spcAft>
                        <a:buClr>
                          <a:srgbClr val="000000"/>
                        </a:buClr>
                        <a:buSzPct val="100000"/>
                        <a:buFont typeface="Symbol" pitchFamily="18" charset="2"/>
                        <a:buNone/>
                        <a:tabLst/>
                      </a:pPr>
                      <a:r>
                        <a:rPr kumimoji="0" lang="en-US" altLang="zh-CN" sz="2000" b="1"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m</a:t>
                      </a:r>
                      <a:r>
                        <a:rPr kumimoji="0" lang="en-US" altLang="zh-CN" sz="2000" b="1" i="0" u="none" strike="noStrike" cap="none" normalizeH="0" baseline="-25000" smtClean="0">
                          <a:ln>
                            <a:noFill/>
                          </a:ln>
                          <a:solidFill>
                            <a:srgbClr val="000000"/>
                          </a:solidFill>
                          <a:effectLst/>
                          <a:latin typeface="Times New Roman" pitchFamily="18" charset="0"/>
                          <a:ea typeface="华文楷体" pitchFamily="2" charset="-122"/>
                          <a:cs typeface="Times New Roman" pitchFamily="18"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1800" b="1" i="0" u="none" strike="noStrike" cap="none" normalizeH="0" baseline="0" smtClean="0">
                          <a:ln>
                            <a:noFill/>
                          </a:ln>
                          <a:solidFill>
                            <a:srgbClr val="0000FF"/>
                          </a:solidFill>
                          <a:effectLst/>
                          <a:latin typeface="Times New Roman" pitchFamily="18" charset="0"/>
                          <a:ea typeface="华文楷体" pitchFamily="2" charset="-122"/>
                          <a:cs typeface="Times New Roman" pitchFamily="18" charset="0"/>
                        </a:rPr>
                        <a:t>决定自旋角动量在外磁场上的分量</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60000"/>
                        </a:lnSpc>
                        <a:spcBef>
                          <a:spcPct val="0"/>
                        </a:spcBef>
                        <a:spcAft>
                          <a:spcPts val="1000"/>
                        </a:spcAft>
                        <a:buClr>
                          <a:srgbClr val="000000"/>
                        </a:buClr>
                        <a:buSzPct val="100000"/>
                        <a:buFont typeface="Symbol" pitchFamily="18" charset="2"/>
                        <a:buNone/>
                        <a:tabLst/>
                      </a:pPr>
                      <a:r>
                        <a:rPr kumimoji="0" lang="en-US" altLang="zh-CN" sz="2000" b="1" i="1" u="none" strike="noStrike" cap="none" normalizeH="0" baseline="0" dirty="0" smtClean="0">
                          <a:ln>
                            <a:noFill/>
                          </a:ln>
                          <a:solidFill>
                            <a:srgbClr val="000000"/>
                          </a:solidFill>
                          <a:effectLst/>
                          <a:latin typeface="Times New Roman" pitchFamily="18" charset="0"/>
                          <a:ea typeface="华文楷体" pitchFamily="2" charset="-122"/>
                          <a:cs typeface="Times New Roman" pitchFamily="18" charset="0"/>
                        </a:rPr>
                        <a:t>m</a:t>
                      </a:r>
                      <a:r>
                        <a:rPr kumimoji="0" lang="en-US" altLang="zh-CN" sz="2000" b="1" i="0" u="none" strike="noStrike" cap="none" normalizeH="0" baseline="-25000" dirty="0" smtClean="0">
                          <a:ln>
                            <a:noFill/>
                          </a:ln>
                          <a:solidFill>
                            <a:srgbClr val="000000"/>
                          </a:solidFill>
                          <a:effectLst/>
                          <a:latin typeface="Times New Roman" pitchFamily="18" charset="0"/>
                          <a:ea typeface="华文楷体" pitchFamily="2" charset="-122"/>
                          <a:cs typeface="Times New Roman" pitchFamily="18" charset="0"/>
                        </a:rPr>
                        <a:t>s</a:t>
                      </a:r>
                      <a:r>
                        <a:rPr kumimoji="0" lang="en-US" altLang="zh-CN" sz="2000" b="1" i="0" u="none" strike="noStrike" cap="none" normalizeH="0" baseline="0" dirty="0" smtClean="0">
                          <a:ln>
                            <a:noFill/>
                          </a:ln>
                          <a:solidFill>
                            <a:srgbClr val="000000"/>
                          </a:solidFill>
                          <a:effectLst/>
                          <a:latin typeface="Times New Roman" pitchFamily="18" charset="0"/>
                          <a:ea typeface="华文楷体" pitchFamily="2" charset="-122"/>
                          <a:cs typeface="Times New Roman" pitchFamily="18" charset="0"/>
                        </a:rPr>
                        <a:t>= </a:t>
                      </a:r>
                      <a:r>
                        <a:rPr kumimoji="0" lang="zh-CN" altLang="en-US" sz="2000" b="1" i="0" u="none" strike="noStrike" cap="none" normalizeH="0" baseline="0" dirty="0" smtClean="0">
                          <a:ln>
                            <a:noFill/>
                          </a:ln>
                          <a:solidFill>
                            <a:srgbClr val="000000"/>
                          </a:solidFill>
                          <a:effectLst/>
                          <a:latin typeface="Times New Roman" pitchFamily="18" charset="0"/>
                          <a:ea typeface="华文楷体" pitchFamily="2" charset="-122"/>
                          <a:cs typeface="Times New Roman" pitchFamily="18" charset="0"/>
                        </a:rPr>
                        <a:t>±（1/2）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pSp>
        <p:nvGrpSpPr>
          <p:cNvPr id="67628" name="Group 44"/>
          <p:cNvGrpSpPr>
            <a:grpSpLocks/>
          </p:cNvGrpSpPr>
          <p:nvPr/>
        </p:nvGrpSpPr>
        <p:grpSpPr bwMode="auto">
          <a:xfrm>
            <a:off x="6227763" y="620713"/>
            <a:ext cx="2520950" cy="720725"/>
            <a:chOff x="3923" y="391"/>
            <a:chExt cx="1588" cy="454"/>
          </a:xfrm>
        </p:grpSpPr>
        <p:grpSp>
          <p:nvGrpSpPr>
            <p:cNvPr id="67629" name="Group 45"/>
            <p:cNvGrpSpPr>
              <a:grpSpLocks/>
            </p:cNvGrpSpPr>
            <p:nvPr/>
          </p:nvGrpSpPr>
          <p:grpSpPr bwMode="auto">
            <a:xfrm>
              <a:off x="3923" y="391"/>
              <a:ext cx="1588" cy="454"/>
              <a:chOff x="3923" y="391"/>
              <a:chExt cx="1588" cy="454"/>
            </a:xfrm>
          </p:grpSpPr>
          <p:sp>
            <p:nvSpPr>
              <p:cNvPr id="67630" name="AutoShape 174"/>
              <p:cNvSpPr>
                <a:spLocks noChangeArrowheads="1"/>
              </p:cNvSpPr>
              <p:nvPr/>
            </p:nvSpPr>
            <p:spPr bwMode="gray">
              <a:xfrm>
                <a:off x="3923" y="391"/>
                <a:ext cx="1588" cy="454"/>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67631" name="AutoShape 175"/>
              <p:cNvSpPr>
                <a:spLocks noChangeArrowheads="1"/>
              </p:cNvSpPr>
              <p:nvPr/>
            </p:nvSpPr>
            <p:spPr bwMode="gray">
              <a:xfrm>
                <a:off x="3940" y="391"/>
                <a:ext cx="1560" cy="445"/>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67632" name="AutoShape 176"/>
              <p:cNvSpPr>
                <a:spLocks noChangeArrowheads="1"/>
              </p:cNvSpPr>
              <p:nvPr/>
            </p:nvSpPr>
            <p:spPr bwMode="gray">
              <a:xfrm>
                <a:off x="3960" y="733"/>
                <a:ext cx="1520" cy="112"/>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67633" name="AutoShape 177"/>
              <p:cNvSpPr>
                <a:spLocks noChangeArrowheads="1"/>
              </p:cNvSpPr>
              <p:nvPr/>
            </p:nvSpPr>
            <p:spPr bwMode="gray">
              <a:xfrm>
                <a:off x="3960" y="391"/>
                <a:ext cx="1520" cy="112"/>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67634" name="Object 50"/>
            <p:cNvGraphicFramePr>
              <a:graphicFrameLocks noChangeAspect="1"/>
            </p:cNvGraphicFramePr>
            <p:nvPr/>
          </p:nvGraphicFramePr>
          <p:xfrm>
            <a:off x="4014" y="436"/>
            <a:ext cx="1471" cy="354"/>
          </p:xfrm>
          <a:graphic>
            <a:graphicData uri="http://schemas.openxmlformats.org/presentationml/2006/ole">
              <mc:AlternateContent xmlns:mc="http://schemas.openxmlformats.org/markup-compatibility/2006">
                <mc:Choice xmlns:v="urn:schemas-microsoft-com:vml" Requires="v">
                  <p:oleObj spid="_x0000_s67681" name="Equation" r:id="rId10" imgW="942975" imgH="219075" progId="Equation.3">
                    <p:embed/>
                  </p:oleObj>
                </mc:Choice>
                <mc:Fallback>
                  <p:oleObj name="Equation" r:id="rId10" imgW="942975" imgH="219075" progId="Equation.3">
                    <p:embed/>
                    <p:pic>
                      <p:nvPicPr>
                        <p:cNvPr id="0" name="Picture 8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14" y="436"/>
                          <a:ext cx="1471" cy="354"/>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95"/>
                                        </p:tgtEl>
                                        <p:attrNameLst>
                                          <p:attrName>style.visibility</p:attrName>
                                        </p:attrNameLst>
                                      </p:cBhvr>
                                      <p:to>
                                        <p:strVal val="visible"/>
                                      </p:to>
                                    </p:set>
                                    <p:animEffect transition="in" filter="wipe(left)">
                                      <p:cBhvr>
                                        <p:cTn id="7" dur="500"/>
                                        <p:tgtEl>
                                          <p:spTgt spid="675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7">
                                            <p:txEl>
                                              <p:pRg st="0" end="0"/>
                                            </p:txEl>
                                          </p:spTgt>
                                        </p:tgtEl>
                                        <p:attrNameLst>
                                          <p:attrName>style.visibility</p:attrName>
                                        </p:attrNameLst>
                                      </p:cBhvr>
                                      <p:to>
                                        <p:strVal val="visible"/>
                                      </p:to>
                                    </p:set>
                                    <p:animEffect transition="in" filter="wipe(left)">
                                      <p:cBhvr>
                                        <p:cTn id="12" dur="500"/>
                                        <p:tgtEl>
                                          <p:spTgt spid="675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7628"/>
                                        </p:tgtEl>
                                        <p:attrNameLst>
                                          <p:attrName>style.visibility</p:attrName>
                                        </p:attrNameLst>
                                      </p:cBhvr>
                                      <p:to>
                                        <p:strVal val="visible"/>
                                      </p:to>
                                    </p:set>
                                    <p:animEffect transition="in" filter="wipe(left)">
                                      <p:cBhvr>
                                        <p:cTn id="17" dur="500"/>
                                        <p:tgtEl>
                                          <p:spTgt spid="676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588">
                                            <p:txEl>
                                              <p:pRg st="0" end="0"/>
                                            </p:txEl>
                                          </p:spTgt>
                                        </p:tgtEl>
                                        <p:attrNameLst>
                                          <p:attrName>style.visibility</p:attrName>
                                        </p:attrNameLst>
                                      </p:cBhvr>
                                      <p:to>
                                        <p:strVal val="visible"/>
                                      </p:to>
                                    </p:set>
                                    <p:animEffect transition="in" filter="wipe(left)">
                                      <p:cBhvr>
                                        <p:cTn id="22" dur="500"/>
                                        <p:tgtEl>
                                          <p:spTgt spid="6758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7590">
                                            <p:txEl>
                                              <p:pRg st="0" end="0"/>
                                            </p:txEl>
                                          </p:spTgt>
                                        </p:tgtEl>
                                        <p:attrNameLst>
                                          <p:attrName>style.visibility</p:attrName>
                                        </p:attrNameLst>
                                      </p:cBhvr>
                                      <p:to>
                                        <p:strVal val="visible"/>
                                      </p:to>
                                    </p:set>
                                    <p:animEffect transition="in" filter="wipe(left)">
                                      <p:cBhvr>
                                        <p:cTn id="27" dur="500"/>
                                        <p:tgtEl>
                                          <p:spTgt spid="67590">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7589"/>
                                        </p:tgtEl>
                                        <p:attrNameLst>
                                          <p:attrName>style.visibility</p:attrName>
                                        </p:attrNameLst>
                                      </p:cBhvr>
                                      <p:to>
                                        <p:strVal val="visible"/>
                                      </p:to>
                                    </p:set>
                                    <p:animEffect transition="in" filter="wipe(left)">
                                      <p:cBhvr>
                                        <p:cTn id="32" dur="500"/>
                                        <p:tgtEl>
                                          <p:spTgt spid="675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7592">
                                            <p:txEl>
                                              <p:pRg st="0" end="0"/>
                                            </p:txEl>
                                          </p:spTgt>
                                        </p:tgtEl>
                                        <p:attrNameLst>
                                          <p:attrName>style.visibility</p:attrName>
                                        </p:attrNameLst>
                                      </p:cBhvr>
                                      <p:to>
                                        <p:strVal val="visible"/>
                                      </p:to>
                                    </p:set>
                                    <p:animEffect transition="in" filter="wipe(left)">
                                      <p:cBhvr>
                                        <p:cTn id="37" dur="500"/>
                                        <p:tgtEl>
                                          <p:spTgt spid="6759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67591"/>
                                        </p:tgtEl>
                                        <p:attrNameLst>
                                          <p:attrName>style.visibility</p:attrName>
                                        </p:attrNameLst>
                                      </p:cBhvr>
                                      <p:to>
                                        <p:strVal val="visible"/>
                                      </p:to>
                                    </p:set>
                                    <p:animEffect transition="in" filter="box(out)">
                                      <p:cBhvr>
                                        <p:cTn id="42" dur="500"/>
                                        <p:tgtEl>
                                          <p:spTgt spid="6759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7594">
                                            <p:txEl>
                                              <p:pRg st="0" end="0"/>
                                            </p:txEl>
                                          </p:spTgt>
                                        </p:tgtEl>
                                        <p:attrNameLst>
                                          <p:attrName>style.visibility</p:attrName>
                                        </p:attrNameLst>
                                      </p:cBhvr>
                                      <p:to>
                                        <p:strVal val="visible"/>
                                      </p:to>
                                    </p:set>
                                    <p:animEffect transition="in" filter="wipe(left)">
                                      <p:cBhvr>
                                        <p:cTn id="47" dur="500"/>
                                        <p:tgtEl>
                                          <p:spTgt spid="67594">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67593"/>
                                        </p:tgtEl>
                                        <p:attrNameLst>
                                          <p:attrName>style.visibility</p:attrName>
                                        </p:attrNameLst>
                                      </p:cBhvr>
                                      <p:to>
                                        <p:strVal val="visible"/>
                                      </p:to>
                                    </p:set>
                                    <p:animEffect transition="in" filter="box(out)">
                                      <p:cBhvr>
                                        <p:cTn id="52" dur="500"/>
                                        <p:tgtEl>
                                          <p:spTgt spid="6759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67637"/>
                                        </p:tgtEl>
                                        <p:attrNameLst>
                                          <p:attrName>style.visibility</p:attrName>
                                        </p:attrNameLst>
                                      </p:cBhvr>
                                      <p:to>
                                        <p:strVal val="visible"/>
                                      </p:to>
                                    </p:set>
                                    <p:animEffect transition="in" filter="wipe(left)">
                                      <p:cBhvr>
                                        <p:cTn id="57" dur="500"/>
                                        <p:tgtEl>
                                          <p:spTgt spid="67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P spid="67588" grpId="0" build="p" autoUpdateAnimBg="0"/>
      <p:bldP spid="67590" grpId="0" build="p" autoUpdateAnimBg="0"/>
      <p:bldP spid="67592" grpId="0" build="p" autoUpdateAnimBg="0"/>
      <p:bldP spid="67594" grpId="0" build="p" autoUpdateAnimBg="0"/>
      <p:bldP spid="6759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ChangeArrowheads="1"/>
          </p:cNvSpPr>
          <p:nvPr/>
        </p:nvSpPr>
        <p:spPr bwMode="auto">
          <a:xfrm>
            <a:off x="755650" y="163513"/>
            <a:ext cx="4176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buClrTx/>
              <a:buSzTx/>
              <a:buFontTx/>
              <a:buNone/>
            </a:pPr>
            <a:r>
              <a:rPr lang="zh-CN" altLang="en-US">
                <a:solidFill>
                  <a:schemeClr val="tx1"/>
                </a:solidFill>
                <a:ea typeface="华文楷体" panose="02010600040101010101" pitchFamily="2" charset="-122"/>
              </a:rPr>
              <a:t>四、原子中电子的壳层结构</a:t>
            </a:r>
          </a:p>
        </p:txBody>
      </p:sp>
      <p:sp>
        <p:nvSpPr>
          <p:cNvPr id="69636" name="Rectangle 4"/>
          <p:cNvSpPr>
            <a:spLocks noChangeArrowheads="1"/>
          </p:cNvSpPr>
          <p:nvPr/>
        </p:nvSpPr>
        <p:spPr bwMode="auto">
          <a:xfrm>
            <a:off x="990600" y="765175"/>
            <a:ext cx="7542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buClrTx/>
              <a:buSzTx/>
              <a:buFontTx/>
              <a:buNone/>
            </a:pPr>
            <a:r>
              <a:rPr lang="zh-CN" altLang="en-US">
                <a:solidFill>
                  <a:schemeClr val="tx1"/>
                </a:solidFill>
                <a:ea typeface="华文楷体" panose="02010600040101010101" pitchFamily="2" charset="-122"/>
              </a:rPr>
              <a:t>1916年，柯塞尔</a:t>
            </a:r>
            <a:r>
              <a:rPr lang="en-US" altLang="zh-CN">
                <a:solidFill>
                  <a:schemeClr val="tx1"/>
                </a:solidFill>
                <a:ea typeface="华文楷体" panose="02010600040101010101" pitchFamily="2" charset="-122"/>
              </a:rPr>
              <a:t> </a:t>
            </a:r>
            <a:r>
              <a:rPr lang="zh-CN" altLang="en-US">
                <a:solidFill>
                  <a:schemeClr val="tx1"/>
                </a:solidFill>
                <a:ea typeface="华文楷体" panose="02010600040101010101" pitchFamily="2" charset="-122"/>
              </a:rPr>
              <a:t>提出原子的核外电子分布为壳层结构</a:t>
            </a:r>
          </a:p>
        </p:txBody>
      </p:sp>
      <p:graphicFrame>
        <p:nvGraphicFramePr>
          <p:cNvPr id="69682" name="Group 50"/>
          <p:cNvGraphicFramePr>
            <a:graphicFrameLocks noGrp="1"/>
          </p:cNvGraphicFramePr>
          <p:nvPr>
            <p:extLst>
              <p:ext uri="{D42A27DB-BD31-4B8C-83A1-F6EECF244321}">
                <p14:modId xmlns:p14="http://schemas.microsoft.com/office/powerpoint/2010/main" val="2103324457"/>
              </p:ext>
            </p:extLst>
          </p:nvPr>
        </p:nvGraphicFramePr>
        <p:xfrm>
          <a:off x="4637088" y="1412875"/>
          <a:ext cx="3505200" cy="1002666"/>
        </p:xfrm>
        <a:graphic>
          <a:graphicData uri="http://schemas.openxmlformats.org/drawingml/2006/table">
            <a:tbl>
              <a:tblPr/>
              <a:tblGrid>
                <a:gridCol w="838200"/>
                <a:gridCol w="563562"/>
                <a:gridCol w="701675"/>
                <a:gridCol w="701675"/>
                <a:gridCol w="700088"/>
              </a:tblGrid>
              <a:tr h="538163">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en-US" altLang="zh-CN" sz="2800" b="1" i="1" u="none" strike="noStrike" cap="none" normalizeH="0" baseline="0" smtClean="0">
                          <a:ln>
                            <a:noFill/>
                          </a:ln>
                          <a:solidFill>
                            <a:schemeClr val="tx2"/>
                          </a:solidFill>
                          <a:effectLst/>
                          <a:latin typeface="Times New Roman" pitchFamily="18" charset="0"/>
                          <a:ea typeface="华文楷体" pitchFamily="2" charset="-122"/>
                          <a:cs typeface="Times New Roman" pitchFamily="18" charset="0"/>
                        </a:rPr>
                        <a:t>l</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400" b="1" i="0" u="none" strike="noStrike" cap="none" normalizeH="0" baseline="0" smtClean="0">
                          <a:ln>
                            <a:noFill/>
                          </a:ln>
                          <a:solidFill>
                            <a:schemeClr val="tx2"/>
                          </a:solidFill>
                          <a:effectLst/>
                          <a:latin typeface="Times New Roman" pitchFamily="18" charset="0"/>
                          <a:ea typeface="华文楷体" pitchFamily="2" charset="-122"/>
                          <a:cs typeface="Times New Roman" pitchFamily="18"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400" b="1" i="0" u="none" strike="noStrike" cap="none" normalizeH="0" baseline="0" smtClean="0">
                          <a:ln>
                            <a:noFill/>
                          </a:ln>
                          <a:solidFill>
                            <a:schemeClr val="tx2"/>
                          </a:solidFill>
                          <a:effectLst/>
                          <a:latin typeface="Times New Roman" pitchFamily="18" charset="0"/>
                          <a:ea typeface="华文楷体" pitchFamily="2" charset="-122"/>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400" b="1" i="0" u="none" strike="noStrike" cap="none" normalizeH="0" baseline="0" smtClean="0">
                          <a:ln>
                            <a:noFill/>
                          </a:ln>
                          <a:solidFill>
                            <a:schemeClr val="tx2"/>
                          </a:solidFill>
                          <a:effectLst/>
                          <a:latin typeface="Times New Roman" pitchFamily="18" charset="0"/>
                          <a:ea typeface="华文楷体" pitchFamily="2" charset="-122"/>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400" b="1" i="0" u="none" strike="noStrike" cap="none" normalizeH="0" baseline="0" smtClean="0">
                          <a:ln>
                            <a:noFill/>
                          </a:ln>
                          <a:solidFill>
                            <a:schemeClr val="tx2"/>
                          </a:solidFill>
                          <a:effectLst/>
                          <a:latin typeface="Times New Roman" pitchFamily="18" charset="0"/>
                          <a:ea typeface="华文楷体" pitchFamily="2" charset="-122"/>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16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次壳层</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en-US" altLang="zh-CN" sz="2400" b="1" i="1" u="none" strike="noStrike" cap="none" normalizeH="0" baseline="0" smtClean="0">
                          <a:ln>
                            <a:noFill/>
                          </a:ln>
                          <a:solidFill>
                            <a:srgbClr val="FF3300"/>
                          </a:solidFill>
                          <a:effectLst/>
                          <a:latin typeface="Times New Roman" pitchFamily="18" charset="0"/>
                          <a:ea typeface="华文楷体" pitchFamily="2" charset="-122"/>
                          <a:cs typeface="Times New Roman" pitchFamily="18" charset="0"/>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en-US" altLang="zh-CN" sz="2400" b="1" i="1" u="none" strike="noStrike" cap="none" normalizeH="0" baseline="0" smtClean="0">
                          <a:ln>
                            <a:noFill/>
                          </a:ln>
                          <a:solidFill>
                            <a:srgbClr val="FF3300"/>
                          </a:solidFill>
                          <a:effectLst/>
                          <a:latin typeface="Times New Roman" pitchFamily="18" charset="0"/>
                          <a:ea typeface="华文楷体" pitchFamily="2" charset="-122"/>
                          <a:cs typeface="Times New Roman"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en-US" altLang="zh-CN" sz="2400" b="1" i="1" u="none" strike="noStrike" cap="none" normalizeH="0" baseline="0" smtClean="0">
                          <a:ln>
                            <a:noFill/>
                          </a:ln>
                          <a:solidFill>
                            <a:srgbClr val="FF3300"/>
                          </a:solidFill>
                          <a:effectLst/>
                          <a:latin typeface="Times New Roman" pitchFamily="18" charset="0"/>
                          <a:ea typeface="华文楷体" pitchFamily="2" charset="-122"/>
                          <a:cs typeface="Times New Roman" pitchFamily="18" charset="0"/>
                        </a:rPr>
                        <a:t>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en-US" altLang="zh-CN" sz="2400" b="1" i="1" u="none" strike="noStrike" cap="none" normalizeH="0" baseline="0" dirty="0" smtClean="0">
                          <a:ln>
                            <a:noFill/>
                          </a:ln>
                          <a:solidFill>
                            <a:srgbClr val="FF3300"/>
                          </a:solidFill>
                          <a:effectLst/>
                          <a:latin typeface="Times New Roman" pitchFamily="18" charset="0"/>
                          <a:ea typeface="华文楷体" pitchFamily="2" charset="-122"/>
                          <a:cs typeface="Times New Roman" pitchFamily="18" charset="0"/>
                        </a:rPr>
                        <a:t>f</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9683" name="Group 51"/>
          <p:cNvGraphicFramePr>
            <a:graphicFrameLocks noGrp="1"/>
          </p:cNvGraphicFramePr>
          <p:nvPr>
            <p:extLst>
              <p:ext uri="{D42A27DB-BD31-4B8C-83A1-F6EECF244321}">
                <p14:modId xmlns:p14="http://schemas.microsoft.com/office/powerpoint/2010/main" val="1010836928"/>
              </p:ext>
            </p:extLst>
          </p:nvPr>
        </p:nvGraphicFramePr>
        <p:xfrm>
          <a:off x="827088" y="1412875"/>
          <a:ext cx="3657600" cy="996569"/>
        </p:xfrm>
        <a:graphic>
          <a:graphicData uri="http://schemas.openxmlformats.org/drawingml/2006/table">
            <a:tbl>
              <a:tblPr/>
              <a:tblGrid>
                <a:gridCol w="731837"/>
                <a:gridCol w="688975"/>
                <a:gridCol w="773113"/>
                <a:gridCol w="731837"/>
                <a:gridCol w="731838"/>
              </a:tblGrid>
              <a:tr h="523875">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en-US" altLang="zh-CN" sz="2800" b="1" i="1" u="none" strike="noStrike" cap="none" normalizeH="0" baseline="0" dirty="0" smtClean="0">
                          <a:ln>
                            <a:noFill/>
                          </a:ln>
                          <a:solidFill>
                            <a:schemeClr val="tx2"/>
                          </a:solidFill>
                          <a:effectLst/>
                          <a:latin typeface="Times New Roman" pitchFamily="18" charset="0"/>
                          <a:ea typeface="华文楷体" pitchFamily="2" charset="-122"/>
                          <a:cs typeface="Times New Roman" pitchFamily="18" charset="0"/>
                        </a:rPr>
                        <a:t>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400" b="1" i="0" u="none" strike="noStrike" cap="none" normalizeH="0" baseline="0" smtClean="0">
                          <a:ln>
                            <a:noFill/>
                          </a:ln>
                          <a:solidFill>
                            <a:schemeClr val="tx2"/>
                          </a:solidFill>
                          <a:effectLst/>
                          <a:latin typeface="Times New Roman" pitchFamily="18" charset="0"/>
                          <a:ea typeface="华文楷体" pitchFamily="2" charset="-122"/>
                          <a:cs typeface="Times New Roman"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400" b="1" i="0" u="none" strike="noStrike" cap="none" normalizeH="0" baseline="0" smtClean="0">
                          <a:ln>
                            <a:noFill/>
                          </a:ln>
                          <a:solidFill>
                            <a:schemeClr val="tx2"/>
                          </a:solidFill>
                          <a:effectLst/>
                          <a:latin typeface="Times New Roman" pitchFamily="18" charset="0"/>
                          <a:ea typeface="华文楷体" pitchFamily="2" charset="-122"/>
                          <a:cs typeface="Times New Roman" pitchFamily="18"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400" b="1" i="0" u="none" strike="noStrike" cap="none" normalizeH="0" baseline="0" smtClean="0">
                          <a:ln>
                            <a:noFill/>
                          </a:ln>
                          <a:solidFill>
                            <a:schemeClr val="tx2"/>
                          </a:solidFill>
                          <a:effectLst/>
                          <a:latin typeface="Times New Roman" pitchFamily="18" charset="0"/>
                          <a:ea typeface="华文楷体" pitchFamily="2" charset="-122"/>
                          <a:cs typeface="Times New Roman"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400" b="1" i="0" u="none" strike="noStrike" cap="none" normalizeH="0" baseline="0" smtClean="0">
                          <a:ln>
                            <a:noFill/>
                          </a:ln>
                          <a:solidFill>
                            <a:schemeClr val="tx2"/>
                          </a:solidFill>
                          <a:effectLst/>
                          <a:latin typeface="Times New Roman" pitchFamily="18" charset="0"/>
                          <a:ea typeface="华文楷体" pitchFamily="2" charset="-122"/>
                          <a:cs typeface="Times New Roman" pitchFamily="18"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000" b="1" i="0" u="none" strike="noStrike" cap="none" normalizeH="0" baseline="0" dirty="0" smtClean="0">
                          <a:ln>
                            <a:noFill/>
                          </a:ln>
                          <a:solidFill>
                            <a:srgbClr val="000000"/>
                          </a:solidFill>
                          <a:effectLst/>
                          <a:latin typeface="Times New Roman" pitchFamily="18" charset="0"/>
                          <a:ea typeface="华文楷体" pitchFamily="2" charset="-122"/>
                          <a:cs typeface="Times New Roman" pitchFamily="18" charset="0"/>
                        </a:rPr>
                        <a:t>壳层</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en-US" altLang="zh-CN" sz="2400" b="1" i="1" u="none" strike="noStrike" cap="none" normalizeH="0" baseline="0" smtClean="0">
                          <a:ln>
                            <a:noFill/>
                          </a:ln>
                          <a:solidFill>
                            <a:srgbClr val="0000FF"/>
                          </a:solidFill>
                          <a:effectLst/>
                          <a:latin typeface="Times New Roman" pitchFamily="18" charset="0"/>
                          <a:ea typeface="华文楷体" pitchFamily="2" charset="-122"/>
                          <a:cs typeface="Times New Roman" pitchFamily="18" charset="0"/>
                        </a:rPr>
                        <a:t>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en-US" altLang="zh-CN" sz="2400" b="1" i="1" u="none" strike="noStrike" cap="none" normalizeH="0" baseline="0" smtClean="0">
                          <a:ln>
                            <a:noFill/>
                          </a:ln>
                          <a:solidFill>
                            <a:srgbClr val="0000FF"/>
                          </a:solidFill>
                          <a:effectLst/>
                          <a:latin typeface="Times New Roman" pitchFamily="18" charset="0"/>
                          <a:ea typeface="华文楷体" pitchFamily="2" charset="-122"/>
                          <a:cs typeface="Times New Roman" pitchFamily="18" charset="0"/>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en-US" altLang="zh-CN" sz="2400" b="1" i="1" u="none" strike="noStrike" cap="none" normalizeH="0" baseline="0" smtClean="0">
                          <a:ln>
                            <a:noFill/>
                          </a:ln>
                          <a:solidFill>
                            <a:srgbClr val="0000FF"/>
                          </a:solidFill>
                          <a:effectLst/>
                          <a:latin typeface="Times New Roman" pitchFamily="18" charset="0"/>
                          <a:ea typeface="华文楷体" pitchFamily="2" charset="-122"/>
                          <a:cs typeface="Times New Roman" pitchFamily="18" charset="0"/>
                        </a:rPr>
                        <a:t>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en-US" altLang="zh-CN" sz="2400" b="1" i="1" u="none" strike="noStrike" cap="none" normalizeH="0" baseline="0" dirty="0" smtClean="0">
                          <a:ln>
                            <a:noFill/>
                          </a:ln>
                          <a:solidFill>
                            <a:srgbClr val="0000FF"/>
                          </a:solidFill>
                          <a:effectLst/>
                          <a:latin typeface="Times New Roman" pitchFamily="18" charset="0"/>
                          <a:ea typeface="华文楷体" pitchFamily="2" charset="-122"/>
                          <a:cs typeface="Times New Roman" pitchFamily="18" charset="0"/>
                        </a:rPr>
                        <a:t>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677" name="Rectangle 45"/>
          <p:cNvSpPr>
            <a:spLocks noChangeArrowheads="1"/>
          </p:cNvSpPr>
          <p:nvPr/>
        </p:nvSpPr>
        <p:spPr bwMode="auto">
          <a:xfrm>
            <a:off x="900113" y="3716338"/>
            <a:ext cx="49530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spcBef>
                <a:spcPct val="50000"/>
              </a:spcBef>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所以原子壳层结构按 </a:t>
            </a:r>
            <a:r>
              <a:rPr kumimoji="1" lang="en-US" altLang="zh-CN" i="1">
                <a:solidFill>
                  <a:schemeClr val="tx1"/>
                </a:solidFill>
                <a:ea typeface="华文楷体" panose="02010600040101010101" pitchFamily="2" charset="-122"/>
              </a:rPr>
              <a:t>n，l </a:t>
            </a:r>
            <a:r>
              <a:rPr kumimoji="1" lang="zh-CN" altLang="en-US">
                <a:solidFill>
                  <a:schemeClr val="tx1"/>
                </a:solidFill>
                <a:latin typeface="华文楷体" panose="02010600040101010101" pitchFamily="2" charset="-122"/>
                <a:ea typeface="华文楷体" panose="02010600040101010101" pitchFamily="2" charset="-122"/>
              </a:rPr>
              <a:t>的不同可依次表示为：</a:t>
            </a:r>
          </a:p>
        </p:txBody>
      </p:sp>
      <p:sp>
        <p:nvSpPr>
          <p:cNvPr id="69678" name="Rectangle 46"/>
          <p:cNvSpPr>
            <a:spLocks noChangeArrowheads="1"/>
          </p:cNvSpPr>
          <p:nvPr/>
        </p:nvSpPr>
        <p:spPr bwMode="auto">
          <a:xfrm>
            <a:off x="990600" y="4652963"/>
            <a:ext cx="54864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90000"/>
              </a:lnSpc>
              <a:spcBef>
                <a:spcPct val="50000"/>
              </a:spcBef>
              <a:buClrTx/>
              <a:buSzTx/>
              <a:buFontTx/>
              <a:buNone/>
            </a:pPr>
            <a:r>
              <a:rPr kumimoji="1" lang="zh-CN" altLang="en-US">
                <a:solidFill>
                  <a:schemeClr val="tx1"/>
                </a:solidFill>
                <a:ea typeface="华文楷体" panose="02010600040101010101" pitchFamily="2" charset="-122"/>
              </a:rPr>
              <a:t>1</a:t>
            </a:r>
            <a:r>
              <a:rPr kumimoji="1" lang="en-US" altLang="zh-CN" i="1">
                <a:solidFill>
                  <a:schemeClr val="tx1"/>
                </a:solidFill>
                <a:ea typeface="华文楷体" panose="02010600040101010101" pitchFamily="2" charset="-122"/>
              </a:rPr>
              <a:t>s，</a:t>
            </a:r>
            <a:r>
              <a:rPr kumimoji="1" lang="en-US" altLang="zh-CN">
                <a:solidFill>
                  <a:schemeClr val="tx1"/>
                </a:solidFill>
                <a:ea typeface="华文楷体" panose="02010600040101010101" pitchFamily="2" charset="-122"/>
              </a:rPr>
              <a:t>2</a:t>
            </a:r>
            <a:r>
              <a:rPr kumimoji="1" lang="en-US" altLang="zh-CN" i="1">
                <a:solidFill>
                  <a:schemeClr val="tx1"/>
                </a:solidFill>
                <a:ea typeface="华文楷体" panose="02010600040101010101" pitchFamily="2" charset="-122"/>
              </a:rPr>
              <a:t>s，</a:t>
            </a:r>
            <a:r>
              <a:rPr kumimoji="1" lang="en-US" altLang="zh-CN">
                <a:solidFill>
                  <a:schemeClr val="tx1"/>
                </a:solidFill>
                <a:ea typeface="华文楷体" panose="02010600040101010101" pitchFamily="2" charset="-122"/>
              </a:rPr>
              <a:t>2</a:t>
            </a:r>
            <a:r>
              <a:rPr kumimoji="1" lang="en-US" altLang="zh-CN" i="1">
                <a:solidFill>
                  <a:schemeClr val="tx1"/>
                </a:solidFill>
                <a:ea typeface="华文楷体" panose="02010600040101010101" pitchFamily="2" charset="-122"/>
              </a:rPr>
              <a:t>p，</a:t>
            </a:r>
            <a:r>
              <a:rPr kumimoji="1" lang="en-US" altLang="zh-CN">
                <a:solidFill>
                  <a:schemeClr val="tx1"/>
                </a:solidFill>
                <a:ea typeface="华文楷体" panose="02010600040101010101" pitchFamily="2" charset="-122"/>
              </a:rPr>
              <a:t>3</a:t>
            </a:r>
            <a:r>
              <a:rPr kumimoji="1" lang="en-US" altLang="zh-CN" i="1">
                <a:solidFill>
                  <a:schemeClr val="tx1"/>
                </a:solidFill>
                <a:ea typeface="华文楷体" panose="02010600040101010101" pitchFamily="2" charset="-122"/>
              </a:rPr>
              <a:t>s，</a:t>
            </a:r>
            <a:r>
              <a:rPr kumimoji="1" lang="en-US" altLang="zh-CN">
                <a:solidFill>
                  <a:schemeClr val="tx1"/>
                </a:solidFill>
                <a:ea typeface="华文楷体" panose="02010600040101010101" pitchFamily="2" charset="-122"/>
              </a:rPr>
              <a:t>3</a:t>
            </a:r>
            <a:r>
              <a:rPr kumimoji="1" lang="en-US" altLang="zh-CN" i="1">
                <a:solidFill>
                  <a:schemeClr val="tx1"/>
                </a:solidFill>
                <a:ea typeface="华文楷体" panose="02010600040101010101" pitchFamily="2" charset="-122"/>
              </a:rPr>
              <a:t>p，</a:t>
            </a:r>
            <a:r>
              <a:rPr kumimoji="1" lang="en-US" altLang="zh-CN">
                <a:solidFill>
                  <a:schemeClr val="tx1"/>
                </a:solidFill>
                <a:ea typeface="华文楷体" panose="02010600040101010101" pitchFamily="2" charset="-122"/>
              </a:rPr>
              <a:t>3</a:t>
            </a:r>
            <a:r>
              <a:rPr kumimoji="1" lang="en-US" altLang="zh-CN" i="1">
                <a:solidFill>
                  <a:schemeClr val="tx1"/>
                </a:solidFill>
                <a:ea typeface="华文楷体" panose="02010600040101010101" pitchFamily="2" charset="-122"/>
              </a:rPr>
              <a:t>d，</a:t>
            </a:r>
            <a:r>
              <a:rPr kumimoji="1" lang="en-US" altLang="zh-CN">
                <a:solidFill>
                  <a:schemeClr val="tx1"/>
                </a:solidFill>
                <a:ea typeface="华文楷体" panose="02010600040101010101" pitchFamily="2" charset="-122"/>
              </a:rPr>
              <a:t>4</a:t>
            </a:r>
            <a:r>
              <a:rPr kumimoji="1" lang="en-US" altLang="zh-CN" i="1">
                <a:solidFill>
                  <a:schemeClr val="tx1"/>
                </a:solidFill>
                <a:ea typeface="华文楷体" panose="02010600040101010101" pitchFamily="2" charset="-122"/>
              </a:rPr>
              <a:t>s，</a:t>
            </a:r>
            <a:r>
              <a:rPr kumimoji="1" lang="en-US" altLang="zh-CN">
                <a:solidFill>
                  <a:schemeClr val="tx1"/>
                </a:solidFill>
                <a:ea typeface="华文楷体" panose="02010600040101010101" pitchFamily="2" charset="-122"/>
              </a:rPr>
              <a:t>4</a:t>
            </a:r>
            <a:r>
              <a:rPr kumimoji="1" lang="en-US" altLang="zh-CN" i="1">
                <a:solidFill>
                  <a:schemeClr val="tx1"/>
                </a:solidFill>
                <a:ea typeface="华文楷体" panose="02010600040101010101" pitchFamily="2" charset="-122"/>
              </a:rPr>
              <a:t>p,……</a:t>
            </a:r>
          </a:p>
        </p:txBody>
      </p:sp>
      <p:sp>
        <p:nvSpPr>
          <p:cNvPr id="69679" name="Text Box 47"/>
          <p:cNvSpPr txBox="1">
            <a:spLocks noChangeArrowheads="1"/>
          </p:cNvSpPr>
          <p:nvPr/>
        </p:nvSpPr>
        <p:spPr bwMode="auto">
          <a:xfrm>
            <a:off x="684213" y="5229225"/>
            <a:ext cx="7848600" cy="968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20000"/>
              </a:lnSpc>
              <a:spcBef>
                <a:spcPct val="50000"/>
              </a:spcBef>
              <a:buClrTx/>
              <a:buSzTx/>
              <a:buFontTx/>
              <a:buNone/>
            </a:pPr>
            <a:r>
              <a:rPr kumimoji="1" lang="zh-CN" altLang="en-US">
                <a:solidFill>
                  <a:schemeClr val="tx1"/>
                </a:solidFill>
                <a:ea typeface="华文楷体" panose="02010600040101010101" pitchFamily="2" charset="-122"/>
              </a:rPr>
              <a:t>       </a:t>
            </a:r>
            <a:r>
              <a:rPr kumimoji="1" lang="zh-CN" altLang="en-US">
                <a:solidFill>
                  <a:srgbClr val="0000FF"/>
                </a:solidFill>
                <a:ea typeface="华文楷体" panose="02010600040101010101" pitchFamily="2" charset="-122"/>
              </a:rPr>
              <a:t>核外电子按壳层排列</a:t>
            </a:r>
            <a:r>
              <a:rPr kumimoji="1" lang="zh-CN" altLang="en-US">
                <a:solidFill>
                  <a:schemeClr val="tx1"/>
                </a:solidFill>
                <a:ea typeface="华文楷体" panose="02010600040101010101" pitchFamily="2" charset="-122"/>
              </a:rPr>
              <a:t>，为元素周期律的正确解释打下了基础。那么电子是如何按壳层排列？</a:t>
            </a:r>
          </a:p>
        </p:txBody>
      </p:sp>
      <p:sp>
        <p:nvSpPr>
          <p:cNvPr id="69680" name="Rectangle 48"/>
          <p:cNvSpPr>
            <a:spLocks noChangeArrowheads="1"/>
          </p:cNvSpPr>
          <p:nvPr/>
        </p:nvSpPr>
        <p:spPr bwMode="auto">
          <a:xfrm>
            <a:off x="755650" y="2636838"/>
            <a:ext cx="5818188" cy="922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2"/>
                </a:solidFill>
                <a:ea typeface="华文楷体" panose="02010600040101010101" pitchFamily="2" charset="-122"/>
              </a:rPr>
              <a:t>主量子数</a:t>
            </a:r>
            <a:r>
              <a:rPr kumimoji="1" lang="en-US" altLang="zh-CN" i="1">
                <a:solidFill>
                  <a:schemeClr val="tx2"/>
                </a:solidFill>
                <a:ea typeface="华文楷体" panose="02010600040101010101" pitchFamily="2" charset="-122"/>
              </a:rPr>
              <a:t>n </a:t>
            </a:r>
            <a:r>
              <a:rPr kumimoji="1" lang="zh-CN" altLang="en-US">
                <a:solidFill>
                  <a:schemeClr val="tx2"/>
                </a:solidFill>
                <a:ea typeface="华文楷体" panose="02010600040101010101" pitchFamily="2" charset="-122"/>
              </a:rPr>
              <a:t>相同的电子组成一个主壳层</a:t>
            </a:r>
            <a:r>
              <a:rPr kumimoji="1" lang="en-US" altLang="zh-CN">
                <a:solidFill>
                  <a:schemeClr val="tx2"/>
                </a:solidFill>
                <a:ea typeface="华文楷体" panose="02010600040101010101" pitchFamily="2" charset="-122"/>
              </a:rPr>
              <a:t>。</a:t>
            </a:r>
          </a:p>
          <a:p>
            <a:pPr hangingPunct="1">
              <a:lnSpc>
                <a:spcPct val="70000"/>
              </a:lnSpc>
              <a:spcBef>
                <a:spcPct val="50000"/>
              </a:spcBef>
              <a:buClrTx/>
              <a:buSzTx/>
              <a:buFontTx/>
              <a:buNone/>
            </a:pPr>
            <a:r>
              <a:rPr kumimoji="1" lang="zh-CN" altLang="en-US">
                <a:solidFill>
                  <a:schemeClr val="tx2"/>
                </a:solidFill>
                <a:ea typeface="华文楷体" panose="02010600040101010101" pitchFamily="2" charset="-122"/>
              </a:rPr>
              <a:t>每个主壳层按轨道量子数分为支壳层。</a:t>
            </a:r>
            <a:endParaRPr kumimoji="1" lang="en-US" altLang="zh-CN">
              <a:solidFill>
                <a:schemeClr val="tx2"/>
              </a:solidFill>
              <a:ea typeface="华文楷体" panose="02010600040101010101" pitchFamily="2" charset="-122"/>
            </a:endParaRPr>
          </a:p>
        </p:txBody>
      </p:sp>
      <p:pic>
        <p:nvPicPr>
          <p:cNvPr id="69681" name="Picture 49" descr="01300000046969120281677274865_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2636838"/>
            <a:ext cx="2524125" cy="2514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wipe(left)">
                                      <p:cBhvr>
                                        <p:cTn id="7" dur="500"/>
                                        <p:tgtEl>
                                          <p:spTgt spid="69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6">
                                            <p:txEl>
                                              <p:pRg st="0" end="0"/>
                                            </p:txEl>
                                          </p:spTgt>
                                        </p:tgtEl>
                                        <p:attrNameLst>
                                          <p:attrName>style.visibility</p:attrName>
                                        </p:attrNameLst>
                                      </p:cBhvr>
                                      <p:to>
                                        <p:strVal val="visible"/>
                                      </p:to>
                                    </p:set>
                                    <p:animEffect transition="in" filter="wipe(left)">
                                      <p:cBhvr>
                                        <p:cTn id="12" dur="500"/>
                                        <p:tgtEl>
                                          <p:spTgt spid="6963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9683"/>
                                        </p:tgtEl>
                                        <p:attrNameLst>
                                          <p:attrName>style.visibility</p:attrName>
                                        </p:attrNameLst>
                                      </p:cBhvr>
                                      <p:to>
                                        <p:strVal val="visible"/>
                                      </p:to>
                                    </p:set>
                                    <p:animEffect transition="in" filter="wipe(left)">
                                      <p:cBhvr>
                                        <p:cTn id="17" dur="500"/>
                                        <p:tgtEl>
                                          <p:spTgt spid="696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9682"/>
                                        </p:tgtEl>
                                        <p:attrNameLst>
                                          <p:attrName>style.visibility</p:attrName>
                                        </p:attrNameLst>
                                      </p:cBhvr>
                                      <p:to>
                                        <p:strVal val="visible"/>
                                      </p:to>
                                    </p:set>
                                    <p:animEffect transition="in" filter="wipe(left)">
                                      <p:cBhvr>
                                        <p:cTn id="22" dur="500"/>
                                        <p:tgtEl>
                                          <p:spTgt spid="696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9681"/>
                                        </p:tgtEl>
                                        <p:attrNameLst>
                                          <p:attrName>style.visibility</p:attrName>
                                        </p:attrNameLst>
                                      </p:cBhvr>
                                      <p:to>
                                        <p:strVal val="visible"/>
                                      </p:to>
                                    </p:set>
                                    <p:animEffect transition="in" filter="wipe(up)">
                                      <p:cBhvr>
                                        <p:cTn id="27" dur="500"/>
                                        <p:tgtEl>
                                          <p:spTgt spid="696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9680">
                                            <p:txEl>
                                              <p:pRg st="0" end="0"/>
                                            </p:txEl>
                                          </p:spTgt>
                                        </p:tgtEl>
                                        <p:attrNameLst>
                                          <p:attrName>style.visibility</p:attrName>
                                        </p:attrNameLst>
                                      </p:cBhvr>
                                      <p:to>
                                        <p:strVal val="visible"/>
                                      </p:to>
                                    </p:set>
                                    <p:animEffect transition="in" filter="wipe(left)">
                                      <p:cBhvr>
                                        <p:cTn id="32" dur="500"/>
                                        <p:tgtEl>
                                          <p:spTgt spid="6968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9680">
                                            <p:txEl>
                                              <p:pRg st="1" end="1"/>
                                            </p:txEl>
                                          </p:spTgt>
                                        </p:tgtEl>
                                        <p:attrNameLst>
                                          <p:attrName>style.visibility</p:attrName>
                                        </p:attrNameLst>
                                      </p:cBhvr>
                                      <p:to>
                                        <p:strVal val="visible"/>
                                      </p:to>
                                    </p:set>
                                    <p:animEffect transition="in" filter="wipe(left)">
                                      <p:cBhvr>
                                        <p:cTn id="37" dur="500"/>
                                        <p:tgtEl>
                                          <p:spTgt spid="69680">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9677">
                                            <p:txEl>
                                              <p:pRg st="0" end="0"/>
                                            </p:txEl>
                                          </p:spTgt>
                                        </p:tgtEl>
                                        <p:attrNameLst>
                                          <p:attrName>style.visibility</p:attrName>
                                        </p:attrNameLst>
                                      </p:cBhvr>
                                      <p:to>
                                        <p:strVal val="visible"/>
                                      </p:to>
                                    </p:set>
                                    <p:animEffect transition="in" filter="wipe(left)">
                                      <p:cBhvr>
                                        <p:cTn id="42" dur="500"/>
                                        <p:tgtEl>
                                          <p:spTgt spid="69677">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9678">
                                            <p:txEl>
                                              <p:pRg st="0" end="0"/>
                                            </p:txEl>
                                          </p:spTgt>
                                        </p:tgtEl>
                                        <p:attrNameLst>
                                          <p:attrName>style.visibility</p:attrName>
                                        </p:attrNameLst>
                                      </p:cBhvr>
                                      <p:to>
                                        <p:strVal val="visible"/>
                                      </p:to>
                                    </p:set>
                                    <p:animEffect transition="in" filter="wipe(left)">
                                      <p:cBhvr>
                                        <p:cTn id="47" dur="500"/>
                                        <p:tgtEl>
                                          <p:spTgt spid="69678">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9679"/>
                                        </p:tgtEl>
                                        <p:attrNameLst>
                                          <p:attrName>style.visibility</p:attrName>
                                        </p:attrNameLst>
                                      </p:cBhvr>
                                      <p:to>
                                        <p:strVal val="visible"/>
                                      </p:to>
                                    </p:set>
                                    <p:animEffect transition="in" filter="wipe(left)">
                                      <p:cBhvr>
                                        <p:cTn id="52" dur="500"/>
                                        <p:tgtEl>
                                          <p:spTgt spid="69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P spid="69636" grpId="0" build="p" autoUpdateAnimBg="0"/>
      <p:bldP spid="69677" grpId="0" build="p" autoUpdateAnimBg="0"/>
      <p:bldP spid="69678" grpId="0" build="p" autoUpdateAnimBg="0"/>
      <p:bldP spid="69679" grpId="0" autoUpdateAnimBg="0"/>
      <p:bldP spid="69680"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p:cNvGrpSpPr>
            <a:grpSpLocks/>
          </p:cNvGrpSpPr>
          <p:nvPr/>
        </p:nvGrpSpPr>
        <p:grpSpPr bwMode="auto">
          <a:xfrm>
            <a:off x="925240" y="404664"/>
            <a:ext cx="2374900" cy="1079500"/>
            <a:chOff x="314" y="119"/>
            <a:chExt cx="826" cy="457"/>
          </a:xfrm>
        </p:grpSpPr>
        <p:sp>
          <p:nvSpPr>
            <p:cNvPr id="4" name="Oval 20"/>
            <p:cNvSpPr>
              <a:spLocks noChangeArrowheads="1"/>
            </p:cNvSpPr>
            <p:nvPr/>
          </p:nvSpPr>
          <p:spPr bwMode="auto">
            <a:xfrm>
              <a:off x="365" y="119"/>
              <a:ext cx="685" cy="457"/>
            </a:xfrm>
            <a:prstGeom prst="ellipse">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5000"/>
                </a:lnSpc>
                <a:buClr>
                  <a:srgbClr val="000000"/>
                </a:buClr>
                <a:buSzPct val="100000"/>
                <a:buFont typeface="Times New Roman" panose="02020603050405020304" pitchFamily="18" charset="0"/>
                <a:buNone/>
              </a:pPr>
              <a:endParaRPr kumimoji="1" lang="zh-CN" altLang="en-US" sz="3200">
                <a:solidFill>
                  <a:schemeClr val="tx1"/>
                </a:solidFill>
                <a:latin typeface="Arial" panose="020B0604020202020204" pitchFamily="34" charset="0"/>
                <a:ea typeface="华文楷体" panose="02010600040101010101" pitchFamily="2" charset="-122"/>
                <a:cs typeface="Times New Roman" panose="02020603050405020304" pitchFamily="18" charset="0"/>
              </a:endParaRPr>
            </a:p>
          </p:txBody>
        </p:sp>
        <p:sp>
          <p:nvSpPr>
            <p:cNvPr id="5" name="Rectangle 21"/>
            <p:cNvSpPr>
              <a:spLocks noChangeArrowheads="1"/>
            </p:cNvSpPr>
            <p:nvPr/>
          </p:nvSpPr>
          <p:spPr bwMode="auto">
            <a:xfrm>
              <a:off x="314" y="245"/>
              <a:ext cx="826" cy="206"/>
            </a:xfrm>
            <a:prstGeom prst="rect">
              <a:avLst/>
            </a:prstGeom>
            <a:solidFill>
              <a:schemeClr val="bg1"/>
            </a:solidFill>
            <a:ln w="9525">
              <a:solidFill>
                <a:schemeClr val="bg1"/>
              </a:solidFill>
              <a:miter lim="800000"/>
              <a:headEnd/>
              <a:tailEnd/>
            </a:ln>
          </p:spPr>
          <p:txBody>
            <a:bodyPr wrap="none" anchor="ctr"/>
            <a:lstStyle/>
            <a:p>
              <a:pPr eaLnBrk="1" hangingPunct="1">
                <a:lnSpc>
                  <a:spcPct val="95000"/>
                </a:lnSpc>
                <a:buClr>
                  <a:srgbClr val="000000"/>
                </a:buClr>
                <a:buSzPct val="100000"/>
                <a:buFont typeface="Times New Roman" panose="02020603050405020304" pitchFamily="18" charset="0"/>
                <a:buNone/>
              </a:pPr>
              <a:endParaRPr kumimoji="1" lang="zh-CN" altLang="en-US" sz="3200">
                <a:solidFill>
                  <a:schemeClr val="tx1"/>
                </a:solidFill>
                <a:latin typeface="Arial" panose="020B0604020202020204" pitchFamily="34" charset="0"/>
                <a:ea typeface="华文楷体" panose="02010600040101010101" pitchFamily="2" charset="-122"/>
                <a:cs typeface="Times New Roman" panose="02020603050405020304" pitchFamily="18" charset="0"/>
              </a:endParaRPr>
            </a:p>
          </p:txBody>
        </p:sp>
        <p:sp>
          <p:nvSpPr>
            <p:cNvPr id="6" name="WordArt 22"/>
            <p:cNvSpPr>
              <a:spLocks noChangeArrowheads="1" noChangeShapeType="1" noTextEdit="1"/>
            </p:cNvSpPr>
            <p:nvPr/>
          </p:nvSpPr>
          <p:spPr bwMode="auto">
            <a:xfrm>
              <a:off x="435" y="287"/>
              <a:ext cx="517" cy="121"/>
            </a:xfrm>
            <a:prstGeom prst="rect">
              <a:avLst/>
            </a:prstGeom>
          </p:spPr>
          <p:txBody>
            <a:bodyPr wrap="none" fromWordArt="1">
              <a:prstTxWarp prst="textPlain">
                <a:avLst>
                  <a:gd name="adj" fmla="val 50000"/>
                </a:avLst>
              </a:prstTxWarp>
            </a:bodyPr>
            <a:lstStyle/>
            <a:p>
              <a:pPr algn="ctr"/>
              <a:r>
                <a:rPr lang="zh-CN" altLang="en-US" sz="4000" kern="10">
                  <a:ln w="9525">
                    <a:solidFill>
                      <a:srgbClr val="CC0000"/>
                    </a:solidFill>
                    <a:round/>
                    <a:headEnd/>
                    <a:tailEnd/>
                  </a:ln>
                  <a:solidFill>
                    <a:srgbClr val="C00000"/>
                  </a:solidFill>
                  <a:latin typeface="华文楷体" panose="02010600040101010101" pitchFamily="2" charset="-122"/>
                  <a:ea typeface="华文楷体" panose="02010600040101010101" pitchFamily="2" charset="-122"/>
                </a:rPr>
                <a:t>预习思考</a:t>
              </a:r>
            </a:p>
          </p:txBody>
        </p:sp>
      </p:grpSp>
      <p:sp>
        <p:nvSpPr>
          <p:cNvPr id="2" name="矩形 1"/>
          <p:cNvSpPr/>
          <p:nvPr/>
        </p:nvSpPr>
        <p:spPr>
          <a:xfrm>
            <a:off x="611560" y="1700808"/>
            <a:ext cx="8064896" cy="646331"/>
          </a:xfrm>
          <a:prstGeom prst="rect">
            <a:avLst/>
          </a:prstGeom>
        </p:spPr>
        <p:txBody>
          <a:bodyPr wrap="square">
            <a:spAutoFit/>
          </a:bodyPr>
          <a:lstStyle/>
          <a:p>
            <a:pPr indent="304800" algn="just">
              <a:lnSpc>
                <a:spcPct val="150000"/>
              </a:lnSpc>
              <a:spcAft>
                <a:spcPts val="0"/>
              </a:spcAft>
            </a:pPr>
            <a:r>
              <a:rPr lang="en-US" altLang="zh-CN" kern="100" dirty="0" smtClean="0">
                <a:solidFill>
                  <a:schemeClr val="tx1"/>
                </a:solidFill>
                <a:ea typeface="楷体" panose="02010609060101010101" pitchFamily="49" charset="-122"/>
                <a:cs typeface="Times New Roman" panose="02020603050405020304" pitchFamily="18" charset="0"/>
              </a:rPr>
              <a:t>1</a:t>
            </a:r>
            <a:r>
              <a:rPr lang="zh-CN" altLang="zh-CN"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a:t>
            </a:r>
            <a:r>
              <a:rPr lang="zh-CN" altLang="en-US"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氢原子中电子的波函数由什么决定的？如何得来的？</a:t>
            </a:r>
            <a:endParaRPr lang="en-US" altLang="zh-CN" kern="100" dirty="0">
              <a:solidFill>
                <a:schemeClr val="tx1"/>
              </a:solidFill>
              <a:latin typeface="Calibri" panose="020F0502020204030204" pitchFamily="34" charset="0"/>
              <a:ea typeface="楷体" panose="02010609060101010101" pitchFamily="49" charset="-122"/>
              <a:cs typeface="Times New Roman" panose="02020603050405020304" pitchFamily="18" charset="0"/>
            </a:endParaRPr>
          </a:p>
        </p:txBody>
      </p:sp>
      <p:sp>
        <p:nvSpPr>
          <p:cNvPr id="8" name="矩形 7"/>
          <p:cNvSpPr/>
          <p:nvPr/>
        </p:nvSpPr>
        <p:spPr>
          <a:xfrm>
            <a:off x="611560" y="2812539"/>
            <a:ext cx="5760640" cy="583108"/>
          </a:xfrm>
          <a:prstGeom prst="rect">
            <a:avLst/>
          </a:prstGeom>
        </p:spPr>
        <p:txBody>
          <a:bodyPr wrap="square">
            <a:spAutoFit/>
          </a:bodyPr>
          <a:lstStyle/>
          <a:p>
            <a:pPr indent="304800" algn="just">
              <a:lnSpc>
                <a:spcPct val="150000"/>
              </a:lnSpc>
              <a:spcAft>
                <a:spcPts val="0"/>
              </a:spcAft>
            </a:pPr>
            <a:r>
              <a:rPr lang="en-US" altLang="zh-CN" kern="100" dirty="0" smtClean="0">
                <a:solidFill>
                  <a:schemeClr val="tx1"/>
                </a:solidFill>
                <a:ea typeface="楷体" panose="02010609060101010101" pitchFamily="49" charset="-122"/>
                <a:cs typeface="Times New Roman" panose="02020603050405020304" pitchFamily="18" charset="0"/>
              </a:rPr>
              <a:t>2</a:t>
            </a:r>
            <a:r>
              <a:rPr lang="zh-CN" altLang="zh-CN"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a:t>
            </a:r>
            <a:r>
              <a:rPr lang="zh-CN" altLang="en-US"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氢原子有哪些量子特性？</a:t>
            </a:r>
            <a:endParaRPr lang="en-US" altLang="zh-CN" kern="100" dirty="0">
              <a:solidFill>
                <a:schemeClr val="tx1"/>
              </a:solidFill>
              <a:latin typeface="Calibri" panose="020F0502020204030204" pitchFamily="34" charset="0"/>
              <a:ea typeface="楷体" panose="02010609060101010101" pitchFamily="49" charset="-122"/>
              <a:cs typeface="Times New Roman" panose="02020603050405020304" pitchFamily="18" charset="0"/>
            </a:endParaRPr>
          </a:p>
        </p:txBody>
      </p:sp>
      <p:sp>
        <p:nvSpPr>
          <p:cNvPr id="9" name="矩形 8"/>
          <p:cNvSpPr/>
          <p:nvPr/>
        </p:nvSpPr>
        <p:spPr>
          <a:xfrm>
            <a:off x="612818" y="3861048"/>
            <a:ext cx="7559581" cy="646331"/>
          </a:xfrm>
          <a:prstGeom prst="rect">
            <a:avLst/>
          </a:prstGeom>
        </p:spPr>
        <p:txBody>
          <a:bodyPr wrap="square">
            <a:spAutoFit/>
          </a:bodyPr>
          <a:lstStyle/>
          <a:p>
            <a:pPr indent="304800" algn="just">
              <a:lnSpc>
                <a:spcPct val="150000"/>
              </a:lnSpc>
              <a:spcAft>
                <a:spcPts val="0"/>
              </a:spcAft>
            </a:pPr>
            <a:r>
              <a:rPr lang="en-US" altLang="zh-CN" kern="100" dirty="0" smtClean="0">
                <a:solidFill>
                  <a:schemeClr val="tx1"/>
                </a:solidFill>
                <a:ea typeface="楷体" panose="02010609060101010101" pitchFamily="49" charset="-122"/>
                <a:cs typeface="Times New Roman" panose="02020603050405020304" pitchFamily="18" charset="0"/>
              </a:rPr>
              <a:t>3</a:t>
            </a:r>
            <a:r>
              <a:rPr lang="zh-CN" altLang="zh-CN"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a:t>
            </a:r>
            <a:r>
              <a:rPr lang="zh-CN" altLang="en-US"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氢原子角动量的量子化特性可以用实验验证吗？</a:t>
            </a:r>
            <a:endParaRPr lang="en-US" altLang="zh-CN" kern="100" dirty="0">
              <a:solidFill>
                <a:schemeClr val="tx1"/>
              </a:solidFill>
              <a:latin typeface="Calibri" panose="020F0502020204030204" pitchFamily="34" charset="0"/>
              <a:ea typeface="楷体" panose="02010609060101010101" pitchFamily="49" charset="-122"/>
              <a:cs typeface="Times New Roman" panose="02020603050405020304" pitchFamily="18" charset="0"/>
            </a:endParaRPr>
          </a:p>
        </p:txBody>
      </p:sp>
      <p:sp>
        <p:nvSpPr>
          <p:cNvPr id="10" name="矩形 9"/>
          <p:cNvSpPr/>
          <p:nvPr/>
        </p:nvSpPr>
        <p:spPr>
          <a:xfrm>
            <a:off x="621949" y="4909556"/>
            <a:ext cx="7632848" cy="646331"/>
          </a:xfrm>
          <a:prstGeom prst="rect">
            <a:avLst/>
          </a:prstGeom>
        </p:spPr>
        <p:txBody>
          <a:bodyPr wrap="square">
            <a:spAutoFit/>
          </a:bodyPr>
          <a:lstStyle/>
          <a:p>
            <a:pPr indent="304800" algn="just">
              <a:lnSpc>
                <a:spcPct val="150000"/>
              </a:lnSpc>
              <a:spcAft>
                <a:spcPts val="0"/>
              </a:spcAft>
            </a:pPr>
            <a:r>
              <a:rPr lang="en-US" altLang="zh-CN" kern="100" dirty="0" smtClean="0">
                <a:solidFill>
                  <a:schemeClr val="tx1"/>
                </a:solidFill>
                <a:ea typeface="楷体" panose="02010609060101010101" pitchFamily="49" charset="-122"/>
                <a:cs typeface="Times New Roman" panose="02020603050405020304" pitchFamily="18" charset="0"/>
              </a:rPr>
              <a:t>4</a:t>
            </a:r>
            <a:r>
              <a:rPr lang="zh-CN" altLang="zh-CN"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a:t>
            </a:r>
            <a:r>
              <a:rPr lang="zh-CN" altLang="en-US"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原子中的电子是按照什么规则分布的？</a:t>
            </a:r>
            <a:endParaRPr lang="en-US" altLang="zh-CN" kern="100" dirty="0">
              <a:solidFill>
                <a:schemeClr val="tx1"/>
              </a:solidFill>
              <a:latin typeface="Calibri" panose="020F0502020204030204" pitchFamily="34"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528144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p:cNvSpPr txBox="1">
            <a:spLocks noChangeArrowheads="1"/>
          </p:cNvSpPr>
          <p:nvPr/>
        </p:nvSpPr>
        <p:spPr bwMode="auto">
          <a:xfrm>
            <a:off x="228600" y="21336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、泡利不相容原理   </a:t>
            </a:r>
          </a:p>
        </p:txBody>
      </p:sp>
      <p:sp>
        <p:nvSpPr>
          <p:cNvPr id="71684" name="Text Box 4"/>
          <p:cNvSpPr txBox="1">
            <a:spLocks noChangeArrowheads="1"/>
          </p:cNvSpPr>
          <p:nvPr/>
        </p:nvSpPr>
        <p:spPr bwMode="auto">
          <a:xfrm>
            <a:off x="762000" y="403225"/>
            <a:ext cx="1981200" cy="1577975"/>
          </a:xfrm>
          <a:prstGeom prst="rect">
            <a:avLst/>
          </a:prstGeom>
          <a:noFill/>
          <a:ln w="25400" algn="ctr">
            <a:solidFill>
              <a:srgbClr val="00FF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多电子原子中，决定电子所处状态的两条准则</a:t>
            </a:r>
          </a:p>
        </p:txBody>
      </p:sp>
      <p:sp>
        <p:nvSpPr>
          <p:cNvPr id="71685" name="Text Box 5"/>
          <p:cNvSpPr txBox="1">
            <a:spLocks noChangeArrowheads="1"/>
          </p:cNvSpPr>
          <p:nvPr/>
        </p:nvSpPr>
        <p:spPr bwMode="auto">
          <a:xfrm>
            <a:off x="3124200" y="1393825"/>
            <a:ext cx="1524000" cy="482600"/>
          </a:xfrm>
          <a:prstGeom prst="rect">
            <a:avLst/>
          </a:prstGeom>
          <a:noFill/>
          <a:ln w="25400" algn="ctr">
            <a:solidFill>
              <a:srgbClr val="00FF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泡利原理</a:t>
            </a:r>
          </a:p>
        </p:txBody>
      </p:sp>
      <p:sp>
        <p:nvSpPr>
          <p:cNvPr id="71686" name="Text Box 6"/>
          <p:cNvSpPr txBox="1">
            <a:spLocks noChangeArrowheads="1"/>
          </p:cNvSpPr>
          <p:nvPr/>
        </p:nvSpPr>
        <p:spPr bwMode="auto">
          <a:xfrm>
            <a:off x="3124200" y="454025"/>
            <a:ext cx="2057400" cy="482600"/>
          </a:xfrm>
          <a:prstGeom prst="rect">
            <a:avLst/>
          </a:prstGeom>
          <a:noFill/>
          <a:ln w="25400" algn="ctr">
            <a:solidFill>
              <a:srgbClr val="00FF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能量最低原理</a:t>
            </a:r>
          </a:p>
        </p:txBody>
      </p:sp>
      <p:sp>
        <p:nvSpPr>
          <p:cNvPr id="71687" name="Text Box 7"/>
          <p:cNvSpPr txBox="1">
            <a:spLocks noChangeArrowheads="1"/>
          </p:cNvSpPr>
          <p:nvPr/>
        </p:nvSpPr>
        <p:spPr bwMode="auto">
          <a:xfrm>
            <a:off x="5638800" y="454025"/>
            <a:ext cx="2438400" cy="482600"/>
          </a:xfrm>
          <a:prstGeom prst="rect">
            <a:avLst/>
          </a:prstGeom>
          <a:noFill/>
          <a:ln w="25400" algn="ctr">
            <a:solidFill>
              <a:srgbClr val="00FF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决定壳层的次序</a:t>
            </a:r>
          </a:p>
        </p:txBody>
      </p:sp>
      <p:sp>
        <p:nvSpPr>
          <p:cNvPr id="71688" name="Text Box 8"/>
          <p:cNvSpPr txBox="1">
            <a:spLocks noChangeArrowheads="1"/>
          </p:cNvSpPr>
          <p:nvPr/>
        </p:nvSpPr>
        <p:spPr bwMode="auto">
          <a:xfrm>
            <a:off x="5257800" y="1368425"/>
            <a:ext cx="3276600" cy="482600"/>
          </a:xfrm>
          <a:prstGeom prst="rect">
            <a:avLst/>
          </a:prstGeom>
          <a:noFill/>
          <a:ln w="25400" algn="ctr">
            <a:solidFill>
              <a:srgbClr val="00FF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决定壳层中电子的数目</a:t>
            </a:r>
          </a:p>
        </p:txBody>
      </p:sp>
      <p:sp>
        <p:nvSpPr>
          <p:cNvPr id="71689" name="Text Box 9"/>
          <p:cNvSpPr txBox="1">
            <a:spLocks noChangeArrowheads="1"/>
          </p:cNvSpPr>
          <p:nvPr/>
        </p:nvSpPr>
        <p:spPr bwMode="auto">
          <a:xfrm>
            <a:off x="685800" y="2667000"/>
            <a:ext cx="7848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rgbClr val="0000FF"/>
                </a:solidFill>
                <a:ea typeface="华文楷体" panose="02010600040101010101" pitchFamily="2" charset="-122"/>
              </a:rPr>
              <a:t>       原子系统中，不可能有两个或两个以上的电子具有相同的状态； 即不可能存在具有相同的四个量子数的两个电子。</a:t>
            </a:r>
          </a:p>
        </p:txBody>
      </p:sp>
      <p:sp>
        <p:nvSpPr>
          <p:cNvPr id="71690" name="Rectangle 10"/>
          <p:cNvSpPr>
            <a:spLocks noChangeArrowheads="1"/>
          </p:cNvSpPr>
          <p:nvPr/>
        </p:nvSpPr>
        <p:spPr bwMode="auto">
          <a:xfrm>
            <a:off x="1143000" y="3733800"/>
            <a:ext cx="6248400" cy="535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30000"/>
              </a:lnSpc>
              <a:spcBef>
                <a:spcPct val="50000"/>
              </a:spcBef>
              <a:buClrTx/>
              <a:buSzTx/>
              <a:buFontTx/>
              <a:buNone/>
            </a:pPr>
            <a:r>
              <a:rPr kumimoji="1" lang="zh-CN" altLang="en-US" i="1">
                <a:solidFill>
                  <a:schemeClr val="tx2"/>
                </a:solidFill>
                <a:ea typeface="华文楷体" panose="02010600040101010101" pitchFamily="2" charset="-122"/>
              </a:rPr>
              <a:t> </a:t>
            </a:r>
            <a:r>
              <a:rPr kumimoji="1" lang="en-US" altLang="zh-CN" i="1">
                <a:solidFill>
                  <a:schemeClr val="tx2"/>
                </a:solidFill>
                <a:ea typeface="华文楷体" panose="02010600040101010101" pitchFamily="2" charset="-122"/>
              </a:rPr>
              <a:t>n</a:t>
            </a:r>
            <a:r>
              <a:rPr kumimoji="1" lang="en-US" altLang="zh-CN">
                <a:solidFill>
                  <a:schemeClr val="tx2"/>
                </a:solidFill>
                <a:ea typeface="华文楷体" panose="02010600040101010101" pitchFamily="2" charset="-122"/>
              </a:rPr>
              <a:t>, </a:t>
            </a:r>
            <a:r>
              <a:rPr kumimoji="1" lang="en-US" altLang="zh-CN" i="1">
                <a:solidFill>
                  <a:schemeClr val="tx2"/>
                </a:solidFill>
                <a:ea typeface="华文楷体" panose="02010600040101010101" pitchFamily="2" charset="-122"/>
              </a:rPr>
              <a:t>l</a:t>
            </a:r>
            <a:r>
              <a:rPr kumimoji="1" lang="en-US" altLang="zh-CN">
                <a:solidFill>
                  <a:schemeClr val="tx2"/>
                </a:solidFill>
                <a:ea typeface="华文楷体" panose="02010600040101010101" pitchFamily="2" charset="-122"/>
              </a:rPr>
              <a:t>, </a:t>
            </a:r>
            <a:r>
              <a:rPr kumimoji="1" lang="en-US" altLang="zh-CN" i="1">
                <a:solidFill>
                  <a:schemeClr val="tx2"/>
                </a:solidFill>
                <a:ea typeface="华文楷体" panose="02010600040101010101" pitchFamily="2" charset="-122"/>
              </a:rPr>
              <a:t>m</a:t>
            </a:r>
            <a:r>
              <a:rPr kumimoji="1" lang="en-US" altLang="zh-CN" i="1" baseline="-25000">
                <a:solidFill>
                  <a:schemeClr val="tx2"/>
                </a:solidFill>
                <a:ea typeface="华文楷体" panose="02010600040101010101" pitchFamily="2" charset="-122"/>
              </a:rPr>
              <a:t>l </a:t>
            </a:r>
            <a:r>
              <a:rPr kumimoji="1" lang="zh-CN" altLang="en-US">
                <a:solidFill>
                  <a:schemeClr val="tx2"/>
                </a:solidFill>
                <a:ea typeface="华文楷体" panose="02010600040101010101" pitchFamily="2" charset="-122"/>
              </a:rPr>
              <a:t>相同，但 </a:t>
            </a:r>
            <a:r>
              <a:rPr kumimoji="1" lang="en-US" altLang="zh-CN" i="1">
                <a:solidFill>
                  <a:schemeClr val="tx2"/>
                </a:solidFill>
                <a:ea typeface="华文楷体" panose="02010600040101010101" pitchFamily="2" charset="-122"/>
              </a:rPr>
              <a:t>m</a:t>
            </a:r>
            <a:r>
              <a:rPr kumimoji="1" lang="en-US" altLang="zh-CN" i="1" baseline="-25000">
                <a:solidFill>
                  <a:schemeClr val="tx2"/>
                </a:solidFill>
                <a:ea typeface="华文楷体" panose="02010600040101010101" pitchFamily="2" charset="-122"/>
              </a:rPr>
              <a:t>s </a:t>
            </a:r>
            <a:r>
              <a:rPr kumimoji="1" lang="zh-CN" altLang="en-US">
                <a:solidFill>
                  <a:schemeClr val="tx2"/>
                </a:solidFill>
                <a:ea typeface="华文楷体" panose="02010600040101010101" pitchFamily="2" charset="-122"/>
              </a:rPr>
              <a:t>不同的可能状态有2 个。</a:t>
            </a:r>
          </a:p>
        </p:txBody>
      </p:sp>
      <p:sp>
        <p:nvSpPr>
          <p:cNvPr id="71691" name="Rectangle 11"/>
          <p:cNvSpPr>
            <a:spLocks noChangeArrowheads="1"/>
          </p:cNvSpPr>
          <p:nvPr/>
        </p:nvSpPr>
        <p:spPr bwMode="auto">
          <a:xfrm>
            <a:off x="1219200" y="4267200"/>
            <a:ext cx="7385050" cy="50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20000"/>
              </a:lnSpc>
              <a:buClrTx/>
              <a:buSzTx/>
              <a:buFontTx/>
              <a:buNone/>
            </a:pPr>
            <a:r>
              <a:rPr kumimoji="1" lang="en-US" altLang="zh-CN" i="1">
                <a:solidFill>
                  <a:schemeClr val="tx2"/>
                </a:solidFill>
                <a:ea typeface="华文楷体" panose="02010600040101010101" pitchFamily="2" charset="-122"/>
              </a:rPr>
              <a:t>n</a:t>
            </a:r>
            <a:r>
              <a:rPr kumimoji="1" lang="en-US" altLang="zh-CN">
                <a:solidFill>
                  <a:schemeClr val="tx2"/>
                </a:solidFill>
                <a:ea typeface="华文楷体" panose="02010600040101010101" pitchFamily="2" charset="-122"/>
              </a:rPr>
              <a:t>, </a:t>
            </a:r>
            <a:r>
              <a:rPr kumimoji="1" lang="en-US" altLang="zh-CN" i="1">
                <a:solidFill>
                  <a:schemeClr val="tx2"/>
                </a:solidFill>
                <a:ea typeface="华文楷体" panose="02010600040101010101" pitchFamily="2" charset="-122"/>
              </a:rPr>
              <a:t>l </a:t>
            </a:r>
            <a:r>
              <a:rPr kumimoji="1" lang="zh-CN" altLang="en-US">
                <a:solidFill>
                  <a:schemeClr val="tx2"/>
                </a:solidFill>
                <a:ea typeface="华文楷体" panose="02010600040101010101" pitchFamily="2" charset="-122"/>
              </a:rPr>
              <a:t>相同，但</a:t>
            </a:r>
            <a:r>
              <a:rPr kumimoji="1" lang="en-US" altLang="zh-CN" i="1">
                <a:solidFill>
                  <a:schemeClr val="tx2"/>
                </a:solidFill>
                <a:ea typeface="华文楷体" panose="02010600040101010101" pitchFamily="2" charset="-122"/>
              </a:rPr>
              <a:t>m</a:t>
            </a:r>
            <a:r>
              <a:rPr kumimoji="1" lang="en-US" altLang="zh-CN" i="1" baseline="-25000">
                <a:solidFill>
                  <a:schemeClr val="tx2"/>
                </a:solidFill>
                <a:ea typeface="华文楷体" panose="02010600040101010101" pitchFamily="2" charset="-122"/>
              </a:rPr>
              <a:t>l </a:t>
            </a:r>
            <a:r>
              <a:rPr kumimoji="1" lang="en-US" altLang="zh-CN">
                <a:solidFill>
                  <a:schemeClr val="tx2"/>
                </a:solidFill>
                <a:ea typeface="华文楷体" panose="02010600040101010101" pitchFamily="2" charset="-122"/>
              </a:rPr>
              <a:t>, </a:t>
            </a:r>
            <a:r>
              <a:rPr kumimoji="1" lang="en-US" altLang="zh-CN" i="1">
                <a:solidFill>
                  <a:schemeClr val="tx2"/>
                </a:solidFill>
                <a:ea typeface="华文楷体" panose="02010600040101010101" pitchFamily="2" charset="-122"/>
              </a:rPr>
              <a:t>m</a:t>
            </a:r>
            <a:r>
              <a:rPr kumimoji="1" lang="en-US" altLang="zh-CN" i="1" baseline="-25000">
                <a:solidFill>
                  <a:schemeClr val="tx2"/>
                </a:solidFill>
                <a:ea typeface="华文楷体" panose="02010600040101010101" pitchFamily="2" charset="-122"/>
              </a:rPr>
              <a:t>s</a:t>
            </a:r>
            <a:r>
              <a:rPr kumimoji="1" lang="zh-CN" altLang="en-US">
                <a:solidFill>
                  <a:schemeClr val="tx2"/>
                </a:solidFill>
                <a:ea typeface="华文楷体" panose="02010600040101010101" pitchFamily="2" charset="-122"/>
              </a:rPr>
              <a:t>不同的可能状态有2 ( 2</a:t>
            </a:r>
            <a:r>
              <a:rPr kumimoji="1" lang="en-US" altLang="zh-CN" i="1">
                <a:solidFill>
                  <a:schemeClr val="tx2"/>
                </a:solidFill>
                <a:ea typeface="华文楷体" panose="02010600040101010101" pitchFamily="2" charset="-122"/>
              </a:rPr>
              <a:t>l </a:t>
            </a:r>
            <a:r>
              <a:rPr kumimoji="1" lang="en-US" altLang="zh-CN">
                <a:solidFill>
                  <a:schemeClr val="tx2"/>
                </a:solidFill>
                <a:ea typeface="华文楷体" panose="02010600040101010101" pitchFamily="2" charset="-122"/>
              </a:rPr>
              <a:t>+ 1 ) </a:t>
            </a:r>
            <a:r>
              <a:rPr kumimoji="1" lang="zh-CN" altLang="en-US">
                <a:solidFill>
                  <a:schemeClr val="tx2"/>
                </a:solidFill>
                <a:ea typeface="华文楷体" panose="02010600040101010101" pitchFamily="2" charset="-122"/>
              </a:rPr>
              <a:t>个。</a:t>
            </a:r>
          </a:p>
        </p:txBody>
      </p:sp>
      <p:sp>
        <p:nvSpPr>
          <p:cNvPr id="71692" name="Rectangle 12"/>
          <p:cNvSpPr>
            <a:spLocks noChangeArrowheads="1"/>
          </p:cNvSpPr>
          <p:nvPr/>
        </p:nvSpPr>
        <p:spPr bwMode="auto">
          <a:xfrm>
            <a:off x="1219200" y="4800600"/>
            <a:ext cx="6229590" cy="50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20000"/>
              </a:lnSpc>
              <a:buClrTx/>
              <a:buSzTx/>
              <a:buFontTx/>
              <a:buNone/>
            </a:pPr>
            <a:r>
              <a:rPr kumimoji="1" lang="en-US" altLang="zh-CN" i="1">
                <a:solidFill>
                  <a:schemeClr val="tx2"/>
                </a:solidFill>
                <a:ea typeface="华文楷体" panose="02010600040101010101" pitchFamily="2" charset="-122"/>
              </a:rPr>
              <a:t>n </a:t>
            </a:r>
            <a:r>
              <a:rPr kumimoji="1" lang="zh-CN" altLang="en-US">
                <a:solidFill>
                  <a:schemeClr val="tx2"/>
                </a:solidFill>
                <a:ea typeface="华文楷体" panose="02010600040101010101" pitchFamily="2" charset="-122"/>
              </a:rPr>
              <a:t>相同，但</a:t>
            </a:r>
            <a:r>
              <a:rPr kumimoji="1" lang="en-US" altLang="zh-CN" i="1">
                <a:solidFill>
                  <a:schemeClr val="tx2"/>
                </a:solidFill>
                <a:ea typeface="华文楷体" panose="02010600040101010101" pitchFamily="2" charset="-122"/>
              </a:rPr>
              <a:t>l</a:t>
            </a:r>
            <a:r>
              <a:rPr kumimoji="1" lang="en-US" altLang="zh-CN">
                <a:solidFill>
                  <a:schemeClr val="tx2"/>
                </a:solidFill>
                <a:ea typeface="华文楷体" panose="02010600040101010101" pitchFamily="2" charset="-122"/>
              </a:rPr>
              <a:t>, </a:t>
            </a:r>
            <a:r>
              <a:rPr kumimoji="1" lang="en-US" altLang="zh-CN" i="1">
                <a:solidFill>
                  <a:schemeClr val="tx2"/>
                </a:solidFill>
                <a:ea typeface="华文楷体" panose="02010600040101010101" pitchFamily="2" charset="-122"/>
              </a:rPr>
              <a:t>m</a:t>
            </a:r>
            <a:r>
              <a:rPr kumimoji="1" lang="en-US" altLang="zh-CN" i="1" baseline="-25000">
                <a:solidFill>
                  <a:schemeClr val="tx2"/>
                </a:solidFill>
                <a:ea typeface="华文楷体" panose="02010600040101010101" pitchFamily="2" charset="-122"/>
              </a:rPr>
              <a:t>l </a:t>
            </a:r>
            <a:r>
              <a:rPr kumimoji="1" lang="en-US" altLang="zh-CN">
                <a:solidFill>
                  <a:schemeClr val="tx2"/>
                </a:solidFill>
                <a:ea typeface="华文楷体" panose="02010600040101010101" pitchFamily="2" charset="-122"/>
              </a:rPr>
              <a:t>, </a:t>
            </a:r>
            <a:r>
              <a:rPr kumimoji="1" lang="en-US" altLang="zh-CN" i="1">
                <a:solidFill>
                  <a:schemeClr val="tx2"/>
                </a:solidFill>
                <a:ea typeface="华文楷体" panose="02010600040101010101" pitchFamily="2" charset="-122"/>
              </a:rPr>
              <a:t>m</a:t>
            </a:r>
            <a:r>
              <a:rPr kumimoji="1" lang="en-US" altLang="zh-CN" i="1" baseline="-25000">
                <a:solidFill>
                  <a:schemeClr val="tx2"/>
                </a:solidFill>
                <a:ea typeface="华文楷体" panose="02010600040101010101" pitchFamily="2" charset="-122"/>
              </a:rPr>
              <a:t>s</a:t>
            </a:r>
            <a:r>
              <a:rPr kumimoji="1" lang="zh-CN" altLang="en-US">
                <a:solidFill>
                  <a:schemeClr val="tx2"/>
                </a:solidFill>
                <a:ea typeface="华文楷体" panose="02010600040101010101" pitchFamily="2" charset="-122"/>
              </a:rPr>
              <a:t>不同的可能状态有2</a:t>
            </a:r>
            <a:r>
              <a:rPr kumimoji="1" lang="en-US" altLang="zh-CN" i="1">
                <a:solidFill>
                  <a:schemeClr val="tx2"/>
                </a:solidFill>
                <a:ea typeface="华文楷体" panose="02010600040101010101" pitchFamily="2" charset="-122"/>
              </a:rPr>
              <a:t>n</a:t>
            </a:r>
            <a:r>
              <a:rPr kumimoji="1" lang="en-US" altLang="zh-CN" baseline="30000">
                <a:solidFill>
                  <a:schemeClr val="tx2"/>
                </a:solidFill>
                <a:ea typeface="华文楷体" panose="02010600040101010101" pitchFamily="2" charset="-122"/>
              </a:rPr>
              <a:t>2</a:t>
            </a:r>
            <a:r>
              <a:rPr kumimoji="1" lang="zh-CN" altLang="en-US">
                <a:solidFill>
                  <a:schemeClr val="tx2"/>
                </a:solidFill>
                <a:ea typeface="华文楷体" panose="02010600040101010101" pitchFamily="2" charset="-122"/>
              </a:rPr>
              <a:t>个。</a:t>
            </a:r>
          </a:p>
        </p:txBody>
      </p:sp>
      <p:sp>
        <p:nvSpPr>
          <p:cNvPr id="71693" name="Rectangle 13"/>
          <p:cNvSpPr>
            <a:spLocks noChangeArrowheads="1"/>
          </p:cNvSpPr>
          <p:nvPr/>
        </p:nvSpPr>
        <p:spPr bwMode="auto">
          <a:xfrm>
            <a:off x="539750" y="573405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a:lnSpc>
                <a:spcPct val="100000"/>
              </a:lnSpc>
              <a:buClrTx/>
              <a:buSzTx/>
              <a:buFontTx/>
              <a:buNone/>
            </a:pPr>
            <a:r>
              <a:rPr kumimoji="1" lang="zh-CN" altLang="en-US">
                <a:solidFill>
                  <a:schemeClr val="tx1"/>
                </a:solidFill>
                <a:ea typeface="华文楷体" panose="02010600040101010101" pitchFamily="2" charset="-122"/>
              </a:rPr>
              <a:t>壳层电子的数目：</a:t>
            </a:r>
          </a:p>
        </p:txBody>
      </p:sp>
      <p:grpSp>
        <p:nvGrpSpPr>
          <p:cNvPr id="71694" name="Group 14"/>
          <p:cNvGrpSpPr>
            <a:grpSpLocks/>
          </p:cNvGrpSpPr>
          <p:nvPr/>
        </p:nvGrpSpPr>
        <p:grpSpPr bwMode="auto">
          <a:xfrm>
            <a:off x="3132138" y="5516563"/>
            <a:ext cx="4103687" cy="936625"/>
            <a:chOff x="2200" y="3379"/>
            <a:chExt cx="2676" cy="686"/>
          </a:xfrm>
        </p:grpSpPr>
        <p:grpSp>
          <p:nvGrpSpPr>
            <p:cNvPr id="71695" name="Group 15"/>
            <p:cNvGrpSpPr>
              <a:grpSpLocks/>
            </p:cNvGrpSpPr>
            <p:nvPr/>
          </p:nvGrpSpPr>
          <p:grpSpPr bwMode="auto">
            <a:xfrm>
              <a:off x="2200" y="3385"/>
              <a:ext cx="2676" cy="680"/>
              <a:chOff x="2018" y="2387"/>
              <a:chExt cx="2041" cy="546"/>
            </a:xfrm>
          </p:grpSpPr>
          <p:sp>
            <p:nvSpPr>
              <p:cNvPr id="71696" name="AutoShape 174"/>
              <p:cNvSpPr>
                <a:spLocks noChangeArrowheads="1"/>
              </p:cNvSpPr>
              <p:nvPr/>
            </p:nvSpPr>
            <p:spPr bwMode="gray">
              <a:xfrm>
                <a:off x="2018" y="2387"/>
                <a:ext cx="2041" cy="546"/>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71697" name="AutoShape 175"/>
              <p:cNvSpPr>
                <a:spLocks noChangeArrowheads="1"/>
              </p:cNvSpPr>
              <p:nvPr/>
            </p:nvSpPr>
            <p:spPr bwMode="gray">
              <a:xfrm>
                <a:off x="2040" y="2387"/>
                <a:ext cx="2005" cy="535"/>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71698" name="AutoShape 176"/>
              <p:cNvSpPr>
                <a:spLocks noChangeArrowheads="1"/>
              </p:cNvSpPr>
              <p:nvPr/>
            </p:nvSpPr>
            <p:spPr bwMode="gray">
              <a:xfrm>
                <a:off x="2066" y="2798"/>
                <a:ext cx="1953" cy="135"/>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71699" name="AutoShape 177"/>
              <p:cNvSpPr>
                <a:spLocks noChangeArrowheads="1"/>
              </p:cNvSpPr>
              <p:nvPr/>
            </p:nvSpPr>
            <p:spPr bwMode="gray">
              <a:xfrm>
                <a:off x="2066" y="2387"/>
                <a:ext cx="1953" cy="135"/>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71700" name="Object 20"/>
            <p:cNvGraphicFramePr>
              <a:graphicFrameLocks noChangeAspect="1"/>
            </p:cNvGraphicFramePr>
            <p:nvPr/>
          </p:nvGraphicFramePr>
          <p:xfrm>
            <a:off x="2290" y="3379"/>
            <a:ext cx="2540" cy="686"/>
          </p:xfrm>
          <a:graphic>
            <a:graphicData uri="http://schemas.openxmlformats.org/presentationml/2006/ole">
              <mc:AlternateContent xmlns:mc="http://schemas.openxmlformats.org/markup-compatibility/2006">
                <mc:Choice xmlns:v="urn:schemas-microsoft-com:vml" Requires="v">
                  <p:oleObj spid="_x0000_s71712" name="公式" r:id="rId4" imgW="1473200" imgH="431800" progId="Equation.3">
                    <p:embed/>
                  </p:oleObj>
                </mc:Choice>
                <mc:Fallback>
                  <p:oleObj name="公式" r:id="rId4" imgW="1473200" imgH="431800" progId="Equation.3">
                    <p:embed/>
                    <p:pic>
                      <p:nvPicPr>
                        <p:cNvPr id="0" name="Picture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0" y="3379"/>
                          <a:ext cx="2540" cy="68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71701" name="Picture 21" descr="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125538"/>
            <a:ext cx="4286250" cy="428625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3797300" y="944817"/>
            <a:ext cx="5194300" cy="3352800"/>
            <a:chOff x="3797300" y="944817"/>
            <a:chExt cx="5194300" cy="3352800"/>
          </a:xfrm>
        </p:grpSpPr>
        <p:sp>
          <p:nvSpPr>
            <p:cNvPr id="25" name="AutoShape 174"/>
            <p:cNvSpPr>
              <a:spLocks noChangeArrowheads="1"/>
            </p:cNvSpPr>
            <p:nvPr/>
          </p:nvSpPr>
          <p:spPr bwMode="gray">
            <a:xfrm>
              <a:off x="4177937" y="1029472"/>
              <a:ext cx="4737463" cy="3268145"/>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nvGrpSpPr>
            <p:cNvPr id="21" name="Group 59"/>
            <p:cNvGrpSpPr>
              <a:grpSpLocks/>
            </p:cNvGrpSpPr>
            <p:nvPr/>
          </p:nvGrpSpPr>
          <p:grpSpPr bwMode="auto">
            <a:xfrm>
              <a:off x="3797300" y="944817"/>
              <a:ext cx="5194300" cy="3352800"/>
              <a:chOff x="2488" y="1200"/>
              <a:chExt cx="3272" cy="2112"/>
            </a:xfrm>
          </p:grpSpPr>
          <p:pic>
            <p:nvPicPr>
              <p:cNvPr id="22" name="Picture 57" descr="W0201305264441810271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8" y="1200"/>
                <a:ext cx="1640" cy="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8"/>
              <p:cNvSpPr>
                <a:spLocks noChangeArrowheads="1"/>
              </p:cNvSpPr>
              <p:nvPr/>
            </p:nvSpPr>
            <p:spPr bwMode="auto">
              <a:xfrm>
                <a:off x="4080" y="1440"/>
                <a:ext cx="1680" cy="1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200" b="1" dirty="0">
                    <a:latin typeface="Times New Roman" panose="02020603050405020304" pitchFamily="18" charset="0"/>
                    <a:ea typeface="楷体_GB2312" pitchFamily="49" charset="-122"/>
                  </a:rPr>
                  <a:t>泡利（</a:t>
                </a:r>
                <a:r>
                  <a:rPr lang="en-US" altLang="zh-CN" sz="2200" b="1" dirty="0">
                    <a:latin typeface="Times New Roman" panose="02020603050405020304" pitchFamily="18" charset="0"/>
                    <a:ea typeface="楷体_GB2312" pitchFamily="49" charset="-122"/>
                  </a:rPr>
                  <a:t>1900~1958</a:t>
                </a:r>
                <a:r>
                  <a:rPr lang="zh-CN" altLang="en-US" sz="2200" b="1" dirty="0">
                    <a:latin typeface="Times New Roman" panose="02020603050405020304" pitchFamily="18" charset="0"/>
                    <a:ea typeface="楷体_GB2312" pitchFamily="49" charset="-122"/>
                  </a:rPr>
                  <a:t>），美籍奥地利物理学家，对相对论及量子力学都有杰出贡献。</a:t>
                </a:r>
                <a:r>
                  <a:rPr lang="en-US" altLang="zh-CN" sz="2200" b="1" dirty="0">
                    <a:latin typeface="Times New Roman" panose="02020603050405020304" pitchFamily="18" charset="0"/>
                    <a:ea typeface="楷体_GB2312" pitchFamily="49" charset="-122"/>
                  </a:rPr>
                  <a:t>1945</a:t>
                </a:r>
                <a:r>
                  <a:rPr lang="zh-CN" altLang="en-US" sz="2200" b="1" dirty="0">
                    <a:latin typeface="Times New Roman" panose="02020603050405020304" pitchFamily="18" charset="0"/>
                    <a:ea typeface="楷体_GB2312" pitchFamily="49" charset="-122"/>
                  </a:rPr>
                  <a:t>年因“泡利不相容原理”获得诺贝尔物理学奖。 </a:t>
                </a:r>
              </a:p>
            </p:txBody>
          </p:sp>
        </p:gr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wipe(left)">
                                      <p:cBhvr>
                                        <p:cTn id="7" dur="500"/>
                                        <p:tgtEl>
                                          <p:spTgt spid="716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6"/>
                                        </p:tgtEl>
                                        <p:attrNameLst>
                                          <p:attrName>style.visibility</p:attrName>
                                        </p:attrNameLst>
                                      </p:cBhvr>
                                      <p:to>
                                        <p:strVal val="visible"/>
                                      </p:to>
                                    </p:set>
                                    <p:animEffect transition="in" filter="wipe(left)">
                                      <p:cBhvr>
                                        <p:cTn id="12" dur="500"/>
                                        <p:tgtEl>
                                          <p:spTgt spid="716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687"/>
                                        </p:tgtEl>
                                        <p:attrNameLst>
                                          <p:attrName>style.visibility</p:attrName>
                                        </p:attrNameLst>
                                      </p:cBhvr>
                                      <p:to>
                                        <p:strVal val="visible"/>
                                      </p:to>
                                    </p:set>
                                    <p:animEffect transition="in" filter="wipe(left)">
                                      <p:cBhvr>
                                        <p:cTn id="17" dur="500"/>
                                        <p:tgtEl>
                                          <p:spTgt spid="716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685"/>
                                        </p:tgtEl>
                                        <p:attrNameLst>
                                          <p:attrName>style.visibility</p:attrName>
                                        </p:attrNameLst>
                                      </p:cBhvr>
                                      <p:to>
                                        <p:strVal val="visible"/>
                                      </p:to>
                                    </p:set>
                                    <p:animEffect transition="in" filter="wipe(left)">
                                      <p:cBhvr>
                                        <p:cTn id="22" dur="500"/>
                                        <p:tgtEl>
                                          <p:spTgt spid="716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688"/>
                                        </p:tgtEl>
                                        <p:attrNameLst>
                                          <p:attrName>style.visibility</p:attrName>
                                        </p:attrNameLst>
                                      </p:cBhvr>
                                      <p:to>
                                        <p:strVal val="visible"/>
                                      </p:to>
                                    </p:set>
                                    <p:animEffect transition="in" filter="wipe(left)">
                                      <p:cBhvr>
                                        <p:cTn id="27" dur="500"/>
                                        <p:tgtEl>
                                          <p:spTgt spid="7168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683"/>
                                        </p:tgtEl>
                                        <p:attrNameLst>
                                          <p:attrName>style.visibility</p:attrName>
                                        </p:attrNameLst>
                                      </p:cBhvr>
                                      <p:to>
                                        <p:strVal val="visible"/>
                                      </p:to>
                                    </p:set>
                                    <p:animEffect transition="in" filter="wipe(left)">
                                      <p:cBhvr>
                                        <p:cTn id="32" dur="500"/>
                                        <p:tgtEl>
                                          <p:spTgt spid="716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1689"/>
                                        </p:tgtEl>
                                        <p:attrNameLst>
                                          <p:attrName>style.visibility</p:attrName>
                                        </p:attrNameLst>
                                      </p:cBhvr>
                                      <p:to>
                                        <p:strVal val="visible"/>
                                      </p:to>
                                    </p:set>
                                    <p:animEffect transition="in" filter="wipe(left)">
                                      <p:cBhvr>
                                        <p:cTn id="37" dur="500"/>
                                        <p:tgtEl>
                                          <p:spTgt spid="71689"/>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fill="hold"/>
                                        <p:tgtEl>
                                          <p:spTgt spid="2"/>
                                        </p:tgtEl>
                                        <p:attrNameLst>
                                          <p:attrName>ppt_x</p:attrName>
                                        </p:attrNameLst>
                                      </p:cBhvr>
                                      <p:tavLst>
                                        <p:tav tm="0">
                                          <p:val>
                                            <p:strVal val="#ppt_x"/>
                                          </p:val>
                                        </p:tav>
                                        <p:tav tm="100000">
                                          <p:val>
                                            <p:strVal val="#ppt_x"/>
                                          </p:val>
                                        </p:tav>
                                      </p:tavLst>
                                    </p:anim>
                                    <p:anim calcmode="lin" valueType="num">
                                      <p:cBhvr additive="base">
                                        <p:cTn id="4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xit" presetSubtype="4" fill="hold" nodeType="clickEffect">
                                  <p:stCondLst>
                                    <p:cond delay="0"/>
                                  </p:stCondLst>
                                  <p:childTnLst>
                                    <p:anim calcmode="lin" valueType="num">
                                      <p:cBhvr additive="base">
                                        <p:cTn id="47" dur="500"/>
                                        <p:tgtEl>
                                          <p:spTgt spid="2"/>
                                        </p:tgtEl>
                                        <p:attrNameLst>
                                          <p:attrName>ppt_x</p:attrName>
                                        </p:attrNameLst>
                                      </p:cBhvr>
                                      <p:tavLst>
                                        <p:tav tm="0">
                                          <p:val>
                                            <p:strVal val="ppt_x"/>
                                          </p:val>
                                        </p:tav>
                                        <p:tav tm="100000">
                                          <p:val>
                                            <p:strVal val="ppt_x"/>
                                          </p:val>
                                        </p:tav>
                                      </p:tavLst>
                                    </p:anim>
                                    <p:anim calcmode="lin" valueType="num">
                                      <p:cBhvr additive="base">
                                        <p:cTn id="48" dur="500"/>
                                        <p:tgtEl>
                                          <p:spTgt spid="2"/>
                                        </p:tgtEl>
                                        <p:attrNameLst>
                                          <p:attrName>ppt_y</p:attrName>
                                        </p:attrNameLst>
                                      </p:cBhvr>
                                      <p:tavLst>
                                        <p:tav tm="0">
                                          <p:val>
                                            <p:strVal val="ppt_y"/>
                                          </p:val>
                                        </p:tav>
                                        <p:tav tm="100000">
                                          <p:val>
                                            <p:strVal val="1+ppt_h/2"/>
                                          </p:val>
                                        </p:tav>
                                      </p:tavLst>
                                    </p:anim>
                                    <p:set>
                                      <p:cBhvr>
                                        <p:cTn id="49" dur="1" fill="hold">
                                          <p:stCondLst>
                                            <p:cond delay="499"/>
                                          </p:stCondLst>
                                        </p:cTn>
                                        <p:tgtEl>
                                          <p:spTgt spid="2"/>
                                        </p:tgtEl>
                                        <p:attrNameLst>
                                          <p:attrName>style.visibility</p:attrName>
                                        </p:attrNameLst>
                                      </p:cBhvr>
                                      <p:to>
                                        <p:strVal val="hidden"/>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1690">
                                            <p:txEl>
                                              <p:pRg st="0" end="0"/>
                                            </p:txEl>
                                          </p:spTgt>
                                        </p:tgtEl>
                                        <p:attrNameLst>
                                          <p:attrName>style.visibility</p:attrName>
                                        </p:attrNameLst>
                                      </p:cBhvr>
                                      <p:to>
                                        <p:strVal val="visible"/>
                                      </p:to>
                                    </p:set>
                                    <p:animEffect transition="in" filter="wipe(left)">
                                      <p:cBhvr>
                                        <p:cTn id="54" dur="500"/>
                                        <p:tgtEl>
                                          <p:spTgt spid="71690">
                                            <p:txEl>
                                              <p:pRg st="0" end="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1691">
                                            <p:txEl>
                                              <p:pRg st="0" end="0"/>
                                            </p:txEl>
                                          </p:spTgt>
                                        </p:tgtEl>
                                        <p:attrNameLst>
                                          <p:attrName>style.visibility</p:attrName>
                                        </p:attrNameLst>
                                      </p:cBhvr>
                                      <p:to>
                                        <p:strVal val="visible"/>
                                      </p:to>
                                    </p:set>
                                    <p:animEffect transition="in" filter="wipe(left)">
                                      <p:cBhvr>
                                        <p:cTn id="59" dur="500"/>
                                        <p:tgtEl>
                                          <p:spTgt spid="71691">
                                            <p:txEl>
                                              <p:pRg st="0" end="0"/>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71692">
                                            <p:txEl>
                                              <p:pRg st="0" end="0"/>
                                            </p:txEl>
                                          </p:spTgt>
                                        </p:tgtEl>
                                        <p:attrNameLst>
                                          <p:attrName>style.visibility</p:attrName>
                                        </p:attrNameLst>
                                      </p:cBhvr>
                                      <p:to>
                                        <p:strVal val="visible"/>
                                      </p:to>
                                    </p:set>
                                    <p:animEffect transition="in" filter="wipe(left)">
                                      <p:cBhvr>
                                        <p:cTn id="64" dur="500"/>
                                        <p:tgtEl>
                                          <p:spTgt spid="71692">
                                            <p:txEl>
                                              <p:pRg st="0" end="0"/>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1693">
                                            <p:txEl>
                                              <p:pRg st="0" end="0"/>
                                            </p:txEl>
                                          </p:spTgt>
                                        </p:tgtEl>
                                        <p:attrNameLst>
                                          <p:attrName>style.visibility</p:attrName>
                                        </p:attrNameLst>
                                      </p:cBhvr>
                                      <p:to>
                                        <p:strVal val="visible"/>
                                      </p:to>
                                    </p:set>
                                    <p:animEffect transition="in" filter="wipe(left)">
                                      <p:cBhvr>
                                        <p:cTn id="69" dur="500"/>
                                        <p:tgtEl>
                                          <p:spTgt spid="71693">
                                            <p:txEl>
                                              <p:pRg st="0" end="0"/>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71694"/>
                                        </p:tgtEl>
                                        <p:attrNameLst>
                                          <p:attrName>style.visibility</p:attrName>
                                        </p:attrNameLst>
                                      </p:cBhvr>
                                      <p:to>
                                        <p:strVal val="visible"/>
                                      </p:to>
                                    </p:set>
                                    <p:animEffect transition="in" filter="wipe(left)">
                                      <p:cBhvr>
                                        <p:cTn id="74" dur="500"/>
                                        <p:tgtEl>
                                          <p:spTgt spid="71694"/>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71701"/>
                                        </p:tgtEl>
                                        <p:attrNameLst>
                                          <p:attrName>style.visibility</p:attrName>
                                        </p:attrNameLst>
                                      </p:cBhvr>
                                      <p:to>
                                        <p:strVal val="visible"/>
                                      </p:to>
                                    </p:set>
                                    <p:animEffect transition="in" filter="wipe(up)">
                                      <p:cBhvr>
                                        <p:cTn id="79" dur="500"/>
                                        <p:tgtEl>
                                          <p:spTgt spid="71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utoUpdateAnimBg="0"/>
      <p:bldP spid="71684" grpId="0" animBg="1" autoUpdateAnimBg="0"/>
      <p:bldP spid="71685" grpId="0" animBg="1" autoUpdateAnimBg="0"/>
      <p:bldP spid="71686" grpId="0" animBg="1" autoUpdateAnimBg="0"/>
      <p:bldP spid="71687" grpId="0" animBg="1" autoUpdateAnimBg="0"/>
      <p:bldP spid="71688" grpId="0" animBg="1" autoUpdateAnimBg="0"/>
      <p:bldP spid="71689" grpId="0" autoUpdateAnimBg="0"/>
      <p:bldP spid="71690" grpId="0" build="p" autoUpdateAnimBg="0"/>
      <p:bldP spid="71691" grpId="0" build="p" autoUpdateAnimBg="0"/>
      <p:bldP spid="71692" grpId="0" build="p" autoUpdateAnimBg="0"/>
      <p:bldP spid="7169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ChangeArrowheads="1"/>
          </p:cNvSpPr>
          <p:nvPr/>
        </p:nvSpPr>
        <p:spPr bwMode="auto">
          <a:xfrm>
            <a:off x="576263" y="260350"/>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buClrTx/>
              <a:buSzTx/>
              <a:buFontTx/>
              <a:buNone/>
            </a:pPr>
            <a:r>
              <a:rPr kumimoji="1" lang="zh-CN" altLang="en-US">
                <a:solidFill>
                  <a:srgbClr val="0000FF"/>
                </a:solidFill>
                <a:ea typeface="华文楷体" panose="02010600040101010101" pitchFamily="2" charset="-122"/>
              </a:rPr>
              <a:t>例   </a:t>
            </a:r>
            <a:r>
              <a:rPr kumimoji="1" lang="en-US" altLang="zh-CN" i="1">
                <a:solidFill>
                  <a:srgbClr val="0000FF"/>
                </a:solidFill>
                <a:ea typeface="华文楷体" panose="02010600040101010101" pitchFamily="2" charset="-122"/>
              </a:rPr>
              <a:t>n</a:t>
            </a:r>
            <a:r>
              <a:rPr kumimoji="1" lang="en-US" altLang="zh-CN">
                <a:solidFill>
                  <a:srgbClr val="0000FF"/>
                </a:solidFill>
                <a:ea typeface="华文楷体" panose="02010600040101010101" pitchFamily="2" charset="-122"/>
              </a:rPr>
              <a:t> = 2 </a:t>
            </a:r>
            <a:r>
              <a:rPr kumimoji="1" lang="zh-CN" altLang="en-US">
                <a:solidFill>
                  <a:srgbClr val="0000FF"/>
                </a:solidFill>
                <a:ea typeface="华文楷体" panose="02010600040101010101" pitchFamily="2" charset="-122"/>
              </a:rPr>
              <a:t>的电子壳层分布。</a:t>
            </a:r>
          </a:p>
        </p:txBody>
      </p:sp>
      <p:graphicFrame>
        <p:nvGraphicFramePr>
          <p:cNvPr id="73732" name="Group 4"/>
          <p:cNvGraphicFramePr>
            <a:graphicFrameLocks noGrp="1"/>
          </p:cNvGraphicFramePr>
          <p:nvPr>
            <p:extLst>
              <p:ext uri="{D42A27DB-BD31-4B8C-83A1-F6EECF244321}">
                <p14:modId xmlns:p14="http://schemas.microsoft.com/office/powerpoint/2010/main" val="3420527605"/>
              </p:ext>
            </p:extLst>
          </p:nvPr>
        </p:nvGraphicFramePr>
        <p:xfrm>
          <a:off x="762000" y="1295400"/>
          <a:ext cx="7543800" cy="1858012"/>
        </p:xfrm>
        <a:graphic>
          <a:graphicData uri="http://schemas.openxmlformats.org/drawingml/2006/table">
            <a:tbl>
              <a:tblPr/>
              <a:tblGrid>
                <a:gridCol w="1438275"/>
                <a:gridCol w="773113"/>
                <a:gridCol w="752475"/>
                <a:gridCol w="796925"/>
                <a:gridCol w="817562"/>
                <a:gridCol w="730250"/>
                <a:gridCol w="708025"/>
                <a:gridCol w="730250"/>
                <a:gridCol w="796925"/>
              </a:tblGrid>
              <a:tr h="328613">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en-US" altLang="zh-CN" sz="2400" b="1" i="1"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8">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4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25450">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en-US" altLang="zh-CN" sz="2400" b="1" i="1"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2">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4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gridSpan="6">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4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23863">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en-US" altLang="zh-CN" sz="2400" b="1" i="1"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m</a:t>
                      </a:r>
                      <a:r>
                        <a:rPr kumimoji="0" lang="en-US" altLang="zh-CN" sz="2400" b="1" i="1" u="none" strike="noStrike" cap="none" normalizeH="0" baseline="-25000" smtClean="0">
                          <a:ln>
                            <a:noFill/>
                          </a:ln>
                          <a:solidFill>
                            <a:srgbClr val="000000"/>
                          </a:solidFill>
                          <a:effectLst/>
                          <a:latin typeface="Times New Roman" pitchFamily="18" charset="0"/>
                          <a:ea typeface="宋体" pitchFamily="2" charset="-122"/>
                          <a:cs typeface="Times New Roman" pitchFamily="18" charset="0"/>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2">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4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gridSpan="2">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4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gridSpan="2">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4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c gridSpan="2">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4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zh-CN" altLang="en-US"/>
                    </a:p>
                  </a:txBody>
                  <a:tcPr/>
                </a:tc>
              </a:tr>
              <a:tr h="461963">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en-US" altLang="zh-CN" sz="2400" b="1" i="1"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m</a:t>
                      </a:r>
                      <a:r>
                        <a:rPr kumimoji="0" lang="en-US" altLang="zh-CN" sz="2400" b="1" i="1" u="none" strike="noStrike" cap="none" normalizeH="0" baseline="-25000" smtClean="0">
                          <a:ln>
                            <a:noFill/>
                          </a:ln>
                          <a:solidFill>
                            <a:srgbClr val="000000"/>
                          </a:solidFill>
                          <a:effectLst/>
                          <a:latin typeface="Times New Roman" pitchFamily="18" charset="0"/>
                          <a:ea typeface="宋体" pitchFamily="2" charset="-122"/>
                          <a:cs typeface="Times New Roman" pitchFamily="18"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000" b="1"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000" b="1"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000" b="1" i="0" u="none" strike="noStrike" cap="none" normalizeH="0" baseline="0" smtClean="0">
                          <a:ln>
                            <a:noFill/>
                          </a:ln>
                          <a:solidFill>
                            <a:srgbClr val="FF3300"/>
                          </a:solidFill>
                          <a:effectLst/>
                          <a:latin typeface="Times New Roman" pitchFamily="18" charset="0"/>
                          <a:ea typeface="宋体" pitchFamily="2" charset="-122"/>
                          <a:cs typeface="Times New Roman" pitchFamily="18" charset="0"/>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0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000" b="1" i="0" u="none" strike="noStrike" cap="none" normalizeH="0" baseline="0" dirty="0" smtClean="0">
                          <a:ln>
                            <a:noFill/>
                          </a:ln>
                          <a:solidFill>
                            <a:srgbClr val="FF3300"/>
                          </a:solidFill>
                          <a:effectLst/>
                          <a:latin typeface="Times New Roman" pitchFamily="18" charset="0"/>
                          <a:ea typeface="宋体" pitchFamily="2" charset="-122"/>
                          <a:cs typeface="Times New Roman" pitchFamily="18" charset="0"/>
                        </a:rPr>
                        <a:t>-1/2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bl>
          </a:graphicData>
        </a:graphic>
      </p:graphicFrame>
      <p:grpSp>
        <p:nvGrpSpPr>
          <p:cNvPr id="73767" name="Group 39"/>
          <p:cNvGrpSpPr>
            <a:grpSpLocks/>
          </p:cNvGrpSpPr>
          <p:nvPr/>
        </p:nvGrpSpPr>
        <p:grpSpPr bwMode="auto">
          <a:xfrm rot="10800000">
            <a:off x="4953000" y="4368800"/>
            <a:ext cx="2292350" cy="2032000"/>
            <a:chOff x="3072" y="2688"/>
            <a:chExt cx="1056" cy="741"/>
          </a:xfrm>
        </p:grpSpPr>
        <p:sp>
          <p:nvSpPr>
            <p:cNvPr id="73768" name="Oval 40"/>
            <p:cNvSpPr>
              <a:spLocks noChangeArrowheads="1"/>
            </p:cNvSpPr>
            <p:nvPr/>
          </p:nvSpPr>
          <p:spPr bwMode="auto">
            <a:xfrm rot="19800000">
              <a:off x="3072" y="3168"/>
              <a:ext cx="1056" cy="261"/>
            </a:xfrm>
            <a:prstGeom prst="ellipse">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73769" name="Line 41"/>
            <p:cNvSpPr>
              <a:spLocks noChangeShapeType="1"/>
            </p:cNvSpPr>
            <p:nvPr/>
          </p:nvSpPr>
          <p:spPr bwMode="auto">
            <a:xfrm flipH="1" flipV="1">
              <a:off x="3264" y="2688"/>
              <a:ext cx="336" cy="576"/>
            </a:xfrm>
            <a:prstGeom prst="line">
              <a:avLst/>
            </a:prstGeom>
            <a:noFill/>
            <a:ln w="50800" cap="sq">
              <a:solidFill>
                <a:srgbClr val="00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grpSp>
        <p:nvGrpSpPr>
          <p:cNvPr id="73770" name="Group 42"/>
          <p:cNvGrpSpPr>
            <a:grpSpLocks/>
          </p:cNvGrpSpPr>
          <p:nvPr/>
        </p:nvGrpSpPr>
        <p:grpSpPr bwMode="auto">
          <a:xfrm>
            <a:off x="4953000" y="3225800"/>
            <a:ext cx="2292350" cy="2032000"/>
            <a:chOff x="1488" y="3264"/>
            <a:chExt cx="1056" cy="741"/>
          </a:xfrm>
        </p:grpSpPr>
        <p:sp>
          <p:nvSpPr>
            <p:cNvPr id="73771" name="Oval 43"/>
            <p:cNvSpPr>
              <a:spLocks noChangeArrowheads="1"/>
            </p:cNvSpPr>
            <p:nvPr/>
          </p:nvSpPr>
          <p:spPr bwMode="auto">
            <a:xfrm rot="22689950">
              <a:off x="1488" y="3744"/>
              <a:ext cx="1056" cy="261"/>
            </a:xfrm>
            <a:prstGeom prst="ellipse">
              <a:avLst/>
            </a:prstGeom>
            <a:noFill/>
            <a:ln w="25400">
              <a:solidFill>
                <a:srgbClr val="8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73772" name="Line 44"/>
            <p:cNvSpPr>
              <a:spLocks noChangeShapeType="1"/>
            </p:cNvSpPr>
            <p:nvPr/>
          </p:nvSpPr>
          <p:spPr bwMode="auto">
            <a:xfrm flipV="1">
              <a:off x="2016" y="3264"/>
              <a:ext cx="288" cy="576"/>
            </a:xfrm>
            <a:prstGeom prst="line">
              <a:avLst/>
            </a:prstGeom>
            <a:noFill/>
            <a:ln w="50800" cap="sq">
              <a:solidFill>
                <a:srgbClr val="80008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grpSp>
        <p:nvGrpSpPr>
          <p:cNvPr id="73773" name="Group 45"/>
          <p:cNvGrpSpPr>
            <a:grpSpLocks/>
          </p:cNvGrpSpPr>
          <p:nvPr/>
        </p:nvGrpSpPr>
        <p:grpSpPr bwMode="auto">
          <a:xfrm rot="5400000">
            <a:off x="5384800" y="3733800"/>
            <a:ext cx="2667000" cy="2108200"/>
            <a:chOff x="4416" y="2832"/>
            <a:chExt cx="1056" cy="789"/>
          </a:xfrm>
        </p:grpSpPr>
        <p:sp>
          <p:nvSpPr>
            <p:cNvPr id="73774" name="Oval 46"/>
            <p:cNvSpPr>
              <a:spLocks noChangeArrowheads="1"/>
            </p:cNvSpPr>
            <p:nvPr/>
          </p:nvSpPr>
          <p:spPr bwMode="auto">
            <a:xfrm>
              <a:off x="4416" y="3360"/>
              <a:ext cx="1056" cy="261"/>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a:lnSpc>
                  <a:spcPct val="100000"/>
                </a:lnSpc>
                <a:buClrTx/>
                <a:buSzTx/>
                <a:buFontTx/>
                <a:buNone/>
              </a:pPr>
              <a:endParaRPr lang="zh-CN" altLang="en-US">
                <a:solidFill>
                  <a:srgbClr val="3333FF"/>
                </a:solidFill>
                <a:ea typeface="华文楷体" panose="02010600040101010101" pitchFamily="2" charset="-122"/>
              </a:endParaRPr>
            </a:p>
          </p:txBody>
        </p:sp>
        <p:sp>
          <p:nvSpPr>
            <p:cNvPr id="73775" name="Line 47"/>
            <p:cNvSpPr>
              <a:spLocks noChangeShapeType="1"/>
            </p:cNvSpPr>
            <p:nvPr/>
          </p:nvSpPr>
          <p:spPr bwMode="auto">
            <a:xfrm flipV="1">
              <a:off x="4944" y="2832"/>
              <a:ext cx="0" cy="624"/>
            </a:xfrm>
            <a:prstGeom prst="line">
              <a:avLst/>
            </a:prstGeom>
            <a:noFill/>
            <a:ln w="50800" cap="sq">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sp>
        <p:nvSpPr>
          <p:cNvPr id="73776" name="Oval 48"/>
          <p:cNvSpPr>
            <a:spLocks noChangeArrowheads="1"/>
          </p:cNvSpPr>
          <p:nvPr/>
        </p:nvSpPr>
        <p:spPr bwMode="auto">
          <a:xfrm rot="5400000">
            <a:off x="422275" y="4454525"/>
            <a:ext cx="2436813" cy="538163"/>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a:lnSpc>
                <a:spcPct val="100000"/>
              </a:lnSpc>
              <a:buClrTx/>
              <a:buSzTx/>
              <a:buFontTx/>
              <a:buNone/>
            </a:pPr>
            <a:endParaRPr lang="zh-CN" altLang="en-US">
              <a:solidFill>
                <a:srgbClr val="3333FF"/>
              </a:solidFill>
              <a:ea typeface="华文楷体" panose="02010600040101010101" pitchFamily="2" charset="-122"/>
            </a:endParaRPr>
          </a:p>
        </p:txBody>
      </p:sp>
      <p:grpSp>
        <p:nvGrpSpPr>
          <p:cNvPr id="73777" name="Group 49"/>
          <p:cNvGrpSpPr>
            <a:grpSpLocks/>
          </p:cNvGrpSpPr>
          <p:nvPr/>
        </p:nvGrpSpPr>
        <p:grpSpPr bwMode="auto">
          <a:xfrm>
            <a:off x="1371600" y="3960813"/>
            <a:ext cx="533400" cy="1600200"/>
            <a:chOff x="864" y="2495"/>
            <a:chExt cx="336" cy="1008"/>
          </a:xfrm>
        </p:grpSpPr>
        <p:sp>
          <p:nvSpPr>
            <p:cNvPr id="73778" name="Oval 50"/>
            <p:cNvSpPr>
              <a:spLocks noChangeArrowheads="1"/>
            </p:cNvSpPr>
            <p:nvPr/>
          </p:nvSpPr>
          <p:spPr bwMode="auto">
            <a:xfrm>
              <a:off x="864" y="2495"/>
              <a:ext cx="70" cy="101"/>
            </a:xfrm>
            <a:prstGeom prst="ellipse">
              <a:avLst/>
            </a:prstGeom>
            <a:solidFill>
              <a:srgbClr val="FFFF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73779" name="Oval 51"/>
            <p:cNvSpPr>
              <a:spLocks noChangeArrowheads="1"/>
            </p:cNvSpPr>
            <p:nvPr/>
          </p:nvSpPr>
          <p:spPr bwMode="auto">
            <a:xfrm>
              <a:off x="1130" y="3402"/>
              <a:ext cx="70" cy="101"/>
            </a:xfrm>
            <a:prstGeom prst="ellipse">
              <a:avLst/>
            </a:prstGeom>
            <a:solidFill>
              <a:srgbClr val="00FF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grpSp>
        <p:nvGrpSpPr>
          <p:cNvPr id="73780" name="Group 52"/>
          <p:cNvGrpSpPr>
            <a:grpSpLocks/>
          </p:cNvGrpSpPr>
          <p:nvPr/>
        </p:nvGrpSpPr>
        <p:grpSpPr bwMode="auto">
          <a:xfrm>
            <a:off x="5715000" y="3759200"/>
            <a:ext cx="554038" cy="2166938"/>
            <a:chOff x="1392" y="2400"/>
            <a:chExt cx="336" cy="1200"/>
          </a:xfrm>
        </p:grpSpPr>
        <p:sp>
          <p:nvSpPr>
            <p:cNvPr id="73781" name="Oval 53"/>
            <p:cNvSpPr>
              <a:spLocks noChangeArrowheads="1"/>
            </p:cNvSpPr>
            <p:nvPr/>
          </p:nvSpPr>
          <p:spPr bwMode="auto">
            <a:xfrm>
              <a:off x="1392" y="2400"/>
              <a:ext cx="96" cy="96"/>
            </a:xfrm>
            <a:prstGeom prst="ellipse">
              <a:avLst/>
            </a:prstGeom>
            <a:solidFill>
              <a:srgbClr val="FFFF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73782" name="Oval 54"/>
            <p:cNvSpPr>
              <a:spLocks noChangeArrowheads="1"/>
            </p:cNvSpPr>
            <p:nvPr/>
          </p:nvSpPr>
          <p:spPr bwMode="auto">
            <a:xfrm>
              <a:off x="1632" y="3504"/>
              <a:ext cx="96" cy="96"/>
            </a:xfrm>
            <a:prstGeom prst="ellipse">
              <a:avLst/>
            </a:prstGeom>
            <a:solidFill>
              <a:srgbClr val="00FF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grpSp>
        <p:nvGrpSpPr>
          <p:cNvPr id="73783" name="Group 55"/>
          <p:cNvGrpSpPr>
            <a:grpSpLocks/>
          </p:cNvGrpSpPr>
          <p:nvPr/>
        </p:nvGrpSpPr>
        <p:grpSpPr bwMode="auto">
          <a:xfrm>
            <a:off x="5638800" y="3962400"/>
            <a:ext cx="1301750" cy="1392238"/>
            <a:chOff x="3552" y="2496"/>
            <a:chExt cx="820" cy="877"/>
          </a:xfrm>
        </p:grpSpPr>
        <p:sp>
          <p:nvSpPr>
            <p:cNvPr id="73784" name="Oval 56"/>
            <p:cNvSpPr>
              <a:spLocks noChangeArrowheads="1"/>
            </p:cNvSpPr>
            <p:nvPr/>
          </p:nvSpPr>
          <p:spPr bwMode="auto">
            <a:xfrm>
              <a:off x="4272" y="2496"/>
              <a:ext cx="100" cy="109"/>
            </a:xfrm>
            <a:prstGeom prst="ellipse">
              <a:avLst/>
            </a:prstGeom>
            <a:solidFill>
              <a:srgbClr val="FFFF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73785" name="Oval 57"/>
            <p:cNvSpPr>
              <a:spLocks noChangeArrowheads="1"/>
            </p:cNvSpPr>
            <p:nvPr/>
          </p:nvSpPr>
          <p:spPr bwMode="auto">
            <a:xfrm>
              <a:off x="3552" y="3264"/>
              <a:ext cx="100" cy="109"/>
            </a:xfrm>
            <a:prstGeom prst="ellipse">
              <a:avLst/>
            </a:prstGeom>
            <a:solidFill>
              <a:srgbClr val="00FF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grpSp>
        <p:nvGrpSpPr>
          <p:cNvPr id="73786" name="Group 58"/>
          <p:cNvGrpSpPr>
            <a:grpSpLocks/>
          </p:cNvGrpSpPr>
          <p:nvPr/>
        </p:nvGrpSpPr>
        <p:grpSpPr bwMode="auto">
          <a:xfrm>
            <a:off x="5345113" y="4359275"/>
            <a:ext cx="1817687" cy="1127125"/>
            <a:chOff x="3264" y="2592"/>
            <a:chExt cx="1104" cy="624"/>
          </a:xfrm>
        </p:grpSpPr>
        <p:sp>
          <p:nvSpPr>
            <p:cNvPr id="73787" name="Oval 59"/>
            <p:cNvSpPr>
              <a:spLocks noChangeArrowheads="1"/>
            </p:cNvSpPr>
            <p:nvPr/>
          </p:nvSpPr>
          <p:spPr bwMode="auto">
            <a:xfrm>
              <a:off x="3264" y="2592"/>
              <a:ext cx="96" cy="96"/>
            </a:xfrm>
            <a:prstGeom prst="ellipse">
              <a:avLst/>
            </a:prstGeom>
            <a:solidFill>
              <a:srgbClr val="FFFF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73788" name="Oval 60"/>
            <p:cNvSpPr>
              <a:spLocks noChangeArrowheads="1"/>
            </p:cNvSpPr>
            <p:nvPr/>
          </p:nvSpPr>
          <p:spPr bwMode="auto">
            <a:xfrm>
              <a:off x="4272" y="3120"/>
              <a:ext cx="96" cy="96"/>
            </a:xfrm>
            <a:prstGeom prst="ellipse">
              <a:avLst/>
            </a:prstGeom>
            <a:solidFill>
              <a:srgbClr val="00FF00"/>
            </a:solidFill>
            <a:ln w="127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graphicFrame>
        <p:nvGraphicFramePr>
          <p:cNvPr id="73789" name="Object 61"/>
          <p:cNvGraphicFramePr>
            <a:graphicFrameLocks noChangeAspect="1"/>
          </p:cNvGraphicFramePr>
          <p:nvPr>
            <p:extLst>
              <p:ext uri="{D42A27DB-BD31-4B8C-83A1-F6EECF244321}">
                <p14:modId xmlns:p14="http://schemas.microsoft.com/office/powerpoint/2010/main" val="4209205754"/>
              </p:ext>
            </p:extLst>
          </p:nvPr>
        </p:nvGraphicFramePr>
        <p:xfrm>
          <a:off x="3071813" y="762000"/>
          <a:ext cx="2824162" cy="431800"/>
        </p:xfrm>
        <a:graphic>
          <a:graphicData uri="http://schemas.openxmlformats.org/presentationml/2006/ole">
            <mc:AlternateContent xmlns:mc="http://schemas.openxmlformats.org/markup-compatibility/2006">
              <mc:Choice xmlns:v="urn:schemas-microsoft-com:vml" Requires="v">
                <p:oleObj spid="_x0000_s73844" name="公式" r:id="rId4" imgW="1193760" imgH="215640" progId="Equation.3">
                  <p:embed/>
                </p:oleObj>
              </mc:Choice>
              <mc:Fallback>
                <p:oleObj name="公式" r:id="rId4" imgW="1193760" imgH="215640" progId="Equation.3">
                  <p:embed/>
                  <p:pic>
                    <p:nvPicPr>
                      <p:cNvPr id="0" name="Picture 9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1813" y="762000"/>
                        <a:ext cx="282416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90" name="Object 62"/>
          <p:cNvGraphicFramePr>
            <a:graphicFrameLocks noChangeAspect="1"/>
          </p:cNvGraphicFramePr>
          <p:nvPr>
            <p:extLst>
              <p:ext uri="{D42A27DB-BD31-4B8C-83A1-F6EECF244321}">
                <p14:modId xmlns:p14="http://schemas.microsoft.com/office/powerpoint/2010/main" val="1841137289"/>
              </p:ext>
            </p:extLst>
          </p:nvPr>
        </p:nvGraphicFramePr>
        <p:xfrm>
          <a:off x="2286000" y="3492500"/>
          <a:ext cx="1524000" cy="855663"/>
        </p:xfrm>
        <a:graphic>
          <a:graphicData uri="http://schemas.openxmlformats.org/presentationml/2006/ole">
            <mc:AlternateContent xmlns:mc="http://schemas.openxmlformats.org/markup-compatibility/2006">
              <mc:Choice xmlns:v="urn:schemas-microsoft-com:vml" Requires="v">
                <p:oleObj spid="_x0000_s73845" name="Equation" r:id="rId6" imgW="609336" imgH="406224" progId="Equation.3">
                  <p:embed/>
                </p:oleObj>
              </mc:Choice>
              <mc:Fallback>
                <p:oleObj name="Equation" r:id="rId6" imgW="609336" imgH="406224" progId="Equation.3">
                  <p:embed/>
                  <p:pic>
                    <p:nvPicPr>
                      <p:cNvPr id="0" name="Picture 9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3492500"/>
                        <a:ext cx="1524000" cy="855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91" name="Object 63"/>
          <p:cNvGraphicFramePr>
            <a:graphicFrameLocks noChangeAspect="1"/>
          </p:cNvGraphicFramePr>
          <p:nvPr>
            <p:extLst>
              <p:ext uri="{D42A27DB-BD31-4B8C-83A1-F6EECF244321}">
                <p14:modId xmlns:p14="http://schemas.microsoft.com/office/powerpoint/2010/main" val="2867534770"/>
              </p:ext>
            </p:extLst>
          </p:nvPr>
        </p:nvGraphicFramePr>
        <p:xfrm>
          <a:off x="2193925" y="5016500"/>
          <a:ext cx="1778000" cy="855663"/>
        </p:xfrm>
        <a:graphic>
          <a:graphicData uri="http://schemas.openxmlformats.org/presentationml/2006/ole">
            <mc:AlternateContent xmlns:mc="http://schemas.openxmlformats.org/markup-compatibility/2006">
              <mc:Choice xmlns:v="urn:schemas-microsoft-com:vml" Requires="v">
                <p:oleObj spid="_x0000_s73846" name="Equation" r:id="rId8" imgW="710891" imgH="406224" progId="Equation.3">
                  <p:embed/>
                </p:oleObj>
              </mc:Choice>
              <mc:Fallback>
                <p:oleObj name="Equation" r:id="rId8" imgW="710891" imgH="406224" progId="Equation.3">
                  <p:embed/>
                  <p:pic>
                    <p:nvPicPr>
                      <p:cNvPr id="0" name="Picture 9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3925" y="5016500"/>
                        <a:ext cx="1778000" cy="855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92" name="Object 64"/>
          <p:cNvGraphicFramePr>
            <a:graphicFrameLocks noChangeAspect="1"/>
          </p:cNvGraphicFramePr>
          <p:nvPr>
            <p:extLst>
              <p:ext uri="{D42A27DB-BD31-4B8C-83A1-F6EECF244321}">
                <p14:modId xmlns:p14="http://schemas.microsoft.com/office/powerpoint/2010/main" val="4137113935"/>
              </p:ext>
            </p:extLst>
          </p:nvPr>
        </p:nvGraphicFramePr>
        <p:xfrm>
          <a:off x="2041525" y="6019800"/>
          <a:ext cx="946150" cy="441325"/>
        </p:xfrm>
        <a:graphic>
          <a:graphicData uri="http://schemas.openxmlformats.org/presentationml/2006/ole">
            <mc:AlternateContent xmlns:mc="http://schemas.openxmlformats.org/markup-compatibility/2006">
              <mc:Choice xmlns:v="urn:schemas-microsoft-com:vml" Requires="v">
                <p:oleObj spid="_x0000_s73847" name="Equation" r:id="rId10" imgW="380670" imgH="177646" progId="Equation.3">
                  <p:embed/>
                </p:oleObj>
              </mc:Choice>
              <mc:Fallback>
                <p:oleObj name="Equation" r:id="rId10" imgW="380670" imgH="177646" progId="Equation.3">
                  <p:embed/>
                  <p:pic>
                    <p:nvPicPr>
                      <p:cNvPr id="0" name="Picture 9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41525" y="6019800"/>
                        <a:ext cx="94615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93" name="Object 65"/>
          <p:cNvGraphicFramePr>
            <a:graphicFrameLocks noChangeAspect="1"/>
          </p:cNvGraphicFramePr>
          <p:nvPr>
            <p:extLst>
              <p:ext uri="{D42A27DB-BD31-4B8C-83A1-F6EECF244321}">
                <p14:modId xmlns:p14="http://schemas.microsoft.com/office/powerpoint/2010/main" val="3113174414"/>
              </p:ext>
            </p:extLst>
          </p:nvPr>
        </p:nvGraphicFramePr>
        <p:xfrm>
          <a:off x="7070725" y="5867400"/>
          <a:ext cx="1419225" cy="536575"/>
        </p:xfrm>
        <a:graphic>
          <a:graphicData uri="http://schemas.openxmlformats.org/presentationml/2006/ole">
            <mc:AlternateContent xmlns:mc="http://schemas.openxmlformats.org/markup-compatibility/2006">
              <mc:Choice xmlns:v="urn:schemas-microsoft-com:vml" Requires="v">
                <p:oleObj spid="_x0000_s73848" name="Equation" r:id="rId12" imgW="571252" imgH="215806" progId="Equation.3">
                  <p:embed/>
                </p:oleObj>
              </mc:Choice>
              <mc:Fallback>
                <p:oleObj name="Equation" r:id="rId12" imgW="571252" imgH="215806" progId="Equation.3">
                  <p:embed/>
                  <p:pic>
                    <p:nvPicPr>
                      <p:cNvPr id="0" name="Picture 10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70725" y="5867400"/>
                        <a:ext cx="1419225"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wipe(left)">
                                      <p:cBhvr>
                                        <p:cTn id="7" dur="500"/>
                                        <p:tgtEl>
                                          <p:spTgt spid="73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3789"/>
                                        </p:tgtEl>
                                        <p:attrNameLst>
                                          <p:attrName>style.visibility</p:attrName>
                                        </p:attrNameLst>
                                      </p:cBhvr>
                                      <p:to>
                                        <p:strVal val="visible"/>
                                      </p:to>
                                    </p:set>
                                    <p:animEffect transition="in" filter="wipe(left)">
                                      <p:cBhvr>
                                        <p:cTn id="12" dur="500"/>
                                        <p:tgtEl>
                                          <p:spTgt spid="737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3732"/>
                                        </p:tgtEl>
                                        <p:attrNameLst>
                                          <p:attrName>style.visibility</p:attrName>
                                        </p:attrNameLst>
                                      </p:cBhvr>
                                      <p:to>
                                        <p:strVal val="visible"/>
                                      </p:to>
                                    </p:set>
                                    <p:animEffect transition="in" filter="wipe(left)">
                                      <p:cBhvr>
                                        <p:cTn id="17" dur="500"/>
                                        <p:tgtEl>
                                          <p:spTgt spid="737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776"/>
                                        </p:tgtEl>
                                        <p:attrNameLst>
                                          <p:attrName>style.visibility</p:attrName>
                                        </p:attrNameLst>
                                      </p:cBhvr>
                                      <p:to>
                                        <p:strVal val="visible"/>
                                      </p:to>
                                    </p:set>
                                    <p:animEffect transition="in" filter="wipe(left)">
                                      <p:cBhvr>
                                        <p:cTn id="22" dur="500"/>
                                        <p:tgtEl>
                                          <p:spTgt spid="737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3792"/>
                                        </p:tgtEl>
                                        <p:attrNameLst>
                                          <p:attrName>style.visibility</p:attrName>
                                        </p:attrNameLst>
                                      </p:cBhvr>
                                      <p:to>
                                        <p:strVal val="visible"/>
                                      </p:to>
                                    </p:set>
                                    <p:animEffect transition="in" filter="wipe(left)">
                                      <p:cBhvr>
                                        <p:cTn id="27" dur="500"/>
                                        <p:tgtEl>
                                          <p:spTgt spid="737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3777"/>
                                        </p:tgtEl>
                                        <p:attrNameLst>
                                          <p:attrName>style.visibility</p:attrName>
                                        </p:attrNameLst>
                                      </p:cBhvr>
                                      <p:to>
                                        <p:strVal val="visible"/>
                                      </p:to>
                                    </p:set>
                                    <p:animEffect transition="in" filter="wipe(left)">
                                      <p:cBhvr>
                                        <p:cTn id="32" dur="500"/>
                                        <p:tgtEl>
                                          <p:spTgt spid="737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3790"/>
                                        </p:tgtEl>
                                        <p:attrNameLst>
                                          <p:attrName>style.visibility</p:attrName>
                                        </p:attrNameLst>
                                      </p:cBhvr>
                                      <p:to>
                                        <p:strVal val="visible"/>
                                      </p:to>
                                    </p:set>
                                    <p:animEffect transition="in" filter="wipe(left)">
                                      <p:cBhvr>
                                        <p:cTn id="37" dur="500"/>
                                        <p:tgtEl>
                                          <p:spTgt spid="737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3791"/>
                                        </p:tgtEl>
                                        <p:attrNameLst>
                                          <p:attrName>style.visibility</p:attrName>
                                        </p:attrNameLst>
                                      </p:cBhvr>
                                      <p:to>
                                        <p:strVal val="visible"/>
                                      </p:to>
                                    </p:set>
                                    <p:animEffect transition="in" filter="wipe(left)">
                                      <p:cBhvr>
                                        <p:cTn id="42" dur="500"/>
                                        <p:tgtEl>
                                          <p:spTgt spid="7379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3773"/>
                                        </p:tgtEl>
                                        <p:attrNameLst>
                                          <p:attrName>style.visibility</p:attrName>
                                        </p:attrNameLst>
                                      </p:cBhvr>
                                      <p:to>
                                        <p:strVal val="visible"/>
                                      </p:to>
                                    </p:set>
                                    <p:animEffect transition="in" filter="wipe(left)">
                                      <p:cBhvr>
                                        <p:cTn id="47" dur="500"/>
                                        <p:tgtEl>
                                          <p:spTgt spid="7377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3793"/>
                                        </p:tgtEl>
                                        <p:attrNameLst>
                                          <p:attrName>style.visibility</p:attrName>
                                        </p:attrNameLst>
                                      </p:cBhvr>
                                      <p:to>
                                        <p:strVal val="visible"/>
                                      </p:to>
                                    </p:set>
                                    <p:animEffect transition="in" filter="wipe(left)">
                                      <p:cBhvr>
                                        <p:cTn id="52" dur="500"/>
                                        <p:tgtEl>
                                          <p:spTgt spid="7379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73780"/>
                                        </p:tgtEl>
                                        <p:attrNameLst>
                                          <p:attrName>style.visibility</p:attrName>
                                        </p:attrNameLst>
                                      </p:cBhvr>
                                      <p:to>
                                        <p:strVal val="visible"/>
                                      </p:to>
                                    </p:set>
                                    <p:animEffect transition="in" filter="wipe(left)">
                                      <p:cBhvr>
                                        <p:cTn id="57" dur="500"/>
                                        <p:tgtEl>
                                          <p:spTgt spid="7378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73770"/>
                                        </p:tgtEl>
                                        <p:attrNameLst>
                                          <p:attrName>style.visibility</p:attrName>
                                        </p:attrNameLst>
                                      </p:cBhvr>
                                      <p:to>
                                        <p:strVal val="visible"/>
                                      </p:to>
                                    </p:set>
                                    <p:animEffect transition="in" filter="wipe(left)">
                                      <p:cBhvr>
                                        <p:cTn id="62" dur="500"/>
                                        <p:tgtEl>
                                          <p:spTgt spid="7377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73786"/>
                                        </p:tgtEl>
                                        <p:attrNameLst>
                                          <p:attrName>style.visibility</p:attrName>
                                        </p:attrNameLst>
                                      </p:cBhvr>
                                      <p:to>
                                        <p:strVal val="visible"/>
                                      </p:to>
                                    </p:set>
                                    <p:animEffect transition="in" filter="wipe(left)">
                                      <p:cBhvr>
                                        <p:cTn id="67" dur="500"/>
                                        <p:tgtEl>
                                          <p:spTgt spid="7378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73767"/>
                                        </p:tgtEl>
                                        <p:attrNameLst>
                                          <p:attrName>style.visibility</p:attrName>
                                        </p:attrNameLst>
                                      </p:cBhvr>
                                      <p:to>
                                        <p:strVal val="visible"/>
                                      </p:to>
                                    </p:set>
                                    <p:animEffect transition="in" filter="wipe(left)">
                                      <p:cBhvr>
                                        <p:cTn id="72" dur="500"/>
                                        <p:tgtEl>
                                          <p:spTgt spid="7376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73783"/>
                                        </p:tgtEl>
                                        <p:attrNameLst>
                                          <p:attrName>style.visibility</p:attrName>
                                        </p:attrNameLst>
                                      </p:cBhvr>
                                      <p:to>
                                        <p:strVal val="visible"/>
                                      </p:to>
                                    </p:set>
                                    <p:animEffect transition="in" filter="wipe(left)">
                                      <p:cBhvr>
                                        <p:cTn id="77" dur="500"/>
                                        <p:tgtEl>
                                          <p:spTgt spid="737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autoUpdateAnimBg="0"/>
      <p:bldP spid="73776"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Text Box 4"/>
          <p:cNvSpPr txBox="1">
            <a:spLocks noChangeArrowheads="1"/>
          </p:cNvSpPr>
          <p:nvPr/>
        </p:nvSpPr>
        <p:spPr bwMode="auto">
          <a:xfrm>
            <a:off x="744538" y="115888"/>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2</a:t>
            </a:r>
            <a:r>
              <a:rPr kumimoji="1" lang="zh-CN" altLang="en-US">
                <a:solidFill>
                  <a:schemeClr val="tx1"/>
                </a:solidFill>
                <a:ea typeface="华文楷体" panose="02010600040101010101" pitchFamily="2" charset="-122"/>
              </a:rPr>
              <a:t>、能量最小原理</a:t>
            </a:r>
          </a:p>
        </p:txBody>
      </p:sp>
      <p:sp>
        <p:nvSpPr>
          <p:cNvPr id="92165" name="Text Box 5"/>
          <p:cNvSpPr txBox="1">
            <a:spLocks noChangeArrowheads="1"/>
          </p:cNvSpPr>
          <p:nvPr/>
        </p:nvSpPr>
        <p:spPr bwMode="auto">
          <a:xfrm>
            <a:off x="685800" y="533400"/>
            <a:ext cx="76962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spcBef>
                <a:spcPct val="50000"/>
              </a:spcBef>
              <a:buClrTx/>
              <a:buSzTx/>
              <a:buFontTx/>
              <a:buNone/>
            </a:pPr>
            <a:r>
              <a:rPr kumimoji="1" lang="zh-CN" altLang="en-US">
                <a:solidFill>
                  <a:srgbClr val="0000FF"/>
                </a:solidFill>
                <a:ea typeface="华文楷体" panose="02010600040101010101" pitchFamily="2" charset="-122"/>
              </a:rPr>
              <a:t>       原子系统处于正常状态时，每个电子趋于占有能量最低的能级。</a:t>
            </a:r>
          </a:p>
        </p:txBody>
      </p:sp>
      <p:sp>
        <p:nvSpPr>
          <p:cNvPr id="92166" name="Line 6"/>
          <p:cNvSpPr>
            <a:spLocks noChangeShapeType="1"/>
          </p:cNvSpPr>
          <p:nvPr/>
        </p:nvSpPr>
        <p:spPr bwMode="auto">
          <a:xfrm>
            <a:off x="1981200" y="2514600"/>
            <a:ext cx="1588"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92167" name="Line 7"/>
          <p:cNvSpPr>
            <a:spLocks noChangeShapeType="1"/>
          </p:cNvSpPr>
          <p:nvPr/>
        </p:nvSpPr>
        <p:spPr bwMode="auto">
          <a:xfrm>
            <a:off x="2209800" y="2895600"/>
            <a:ext cx="6858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92168" name="Line 8"/>
          <p:cNvSpPr>
            <a:spLocks noChangeShapeType="1"/>
          </p:cNvSpPr>
          <p:nvPr/>
        </p:nvSpPr>
        <p:spPr bwMode="auto">
          <a:xfrm flipH="1">
            <a:off x="2209800" y="3124200"/>
            <a:ext cx="762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92169" name="Line 9"/>
          <p:cNvSpPr>
            <a:spLocks noChangeShapeType="1"/>
          </p:cNvSpPr>
          <p:nvPr/>
        </p:nvSpPr>
        <p:spPr bwMode="auto">
          <a:xfrm>
            <a:off x="2209800" y="3581400"/>
            <a:ext cx="7620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92170" name="Line 10"/>
          <p:cNvSpPr>
            <a:spLocks noChangeShapeType="1"/>
          </p:cNvSpPr>
          <p:nvPr/>
        </p:nvSpPr>
        <p:spPr bwMode="auto">
          <a:xfrm flipH="1">
            <a:off x="2286000" y="36576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92171" name="Line 11"/>
          <p:cNvSpPr>
            <a:spLocks noChangeShapeType="1"/>
          </p:cNvSpPr>
          <p:nvPr/>
        </p:nvSpPr>
        <p:spPr bwMode="auto">
          <a:xfrm flipV="1">
            <a:off x="2209800" y="3733800"/>
            <a:ext cx="1905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92172" name="Line 12"/>
          <p:cNvSpPr>
            <a:spLocks noChangeShapeType="1"/>
          </p:cNvSpPr>
          <p:nvPr/>
        </p:nvSpPr>
        <p:spPr bwMode="auto">
          <a:xfrm flipH="1">
            <a:off x="3505200" y="3733800"/>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92173" name="Line 13"/>
          <p:cNvSpPr>
            <a:spLocks noChangeShapeType="1"/>
          </p:cNvSpPr>
          <p:nvPr/>
        </p:nvSpPr>
        <p:spPr bwMode="auto">
          <a:xfrm flipH="1">
            <a:off x="2209800" y="4343400"/>
            <a:ext cx="762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92174" name="Line 14"/>
          <p:cNvSpPr>
            <a:spLocks noChangeShapeType="1"/>
          </p:cNvSpPr>
          <p:nvPr/>
        </p:nvSpPr>
        <p:spPr bwMode="auto">
          <a:xfrm flipV="1">
            <a:off x="2286000" y="4343400"/>
            <a:ext cx="1828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92175" name="Line 15"/>
          <p:cNvSpPr>
            <a:spLocks noChangeShapeType="1"/>
          </p:cNvSpPr>
          <p:nvPr/>
        </p:nvSpPr>
        <p:spPr bwMode="auto">
          <a:xfrm flipH="1">
            <a:off x="3429000" y="44196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92176" name="Line 16"/>
          <p:cNvSpPr>
            <a:spLocks noChangeShapeType="1"/>
          </p:cNvSpPr>
          <p:nvPr/>
        </p:nvSpPr>
        <p:spPr bwMode="auto">
          <a:xfrm flipH="1">
            <a:off x="2209800" y="5105400"/>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92177" name="Line 17"/>
          <p:cNvSpPr>
            <a:spLocks noChangeShapeType="1"/>
          </p:cNvSpPr>
          <p:nvPr/>
        </p:nvSpPr>
        <p:spPr bwMode="auto">
          <a:xfrm flipV="1">
            <a:off x="2209800" y="4343400"/>
            <a:ext cx="30480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92178" name="Line 18"/>
          <p:cNvSpPr>
            <a:spLocks noChangeShapeType="1"/>
          </p:cNvSpPr>
          <p:nvPr/>
        </p:nvSpPr>
        <p:spPr bwMode="auto">
          <a:xfrm flipH="1">
            <a:off x="4648200" y="4343400"/>
            <a:ext cx="914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92179" name="Line 19"/>
          <p:cNvSpPr>
            <a:spLocks noChangeShapeType="1"/>
          </p:cNvSpPr>
          <p:nvPr/>
        </p:nvSpPr>
        <p:spPr bwMode="auto">
          <a:xfrm flipH="1">
            <a:off x="3429000" y="51054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92180" name="Line 20"/>
          <p:cNvSpPr>
            <a:spLocks noChangeShapeType="1"/>
          </p:cNvSpPr>
          <p:nvPr/>
        </p:nvSpPr>
        <p:spPr bwMode="auto">
          <a:xfrm flipH="1">
            <a:off x="2209800" y="5867400"/>
            <a:ext cx="762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92181" name="Line 21"/>
          <p:cNvSpPr>
            <a:spLocks noChangeShapeType="1"/>
          </p:cNvSpPr>
          <p:nvPr/>
        </p:nvSpPr>
        <p:spPr bwMode="auto">
          <a:xfrm flipV="1">
            <a:off x="2209800" y="4876800"/>
            <a:ext cx="30480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nvGrpSpPr>
          <p:cNvPr id="92182" name="Group 22"/>
          <p:cNvGrpSpPr>
            <a:grpSpLocks/>
          </p:cNvGrpSpPr>
          <p:nvPr/>
        </p:nvGrpSpPr>
        <p:grpSpPr bwMode="auto">
          <a:xfrm>
            <a:off x="381000" y="1371600"/>
            <a:ext cx="8382000" cy="5334000"/>
            <a:chOff x="240" y="720"/>
            <a:chExt cx="5280" cy="3360"/>
          </a:xfrm>
        </p:grpSpPr>
        <p:grpSp>
          <p:nvGrpSpPr>
            <p:cNvPr id="92183" name="Group 23"/>
            <p:cNvGrpSpPr>
              <a:grpSpLocks/>
            </p:cNvGrpSpPr>
            <p:nvPr/>
          </p:nvGrpSpPr>
          <p:grpSpPr bwMode="auto">
            <a:xfrm>
              <a:off x="240" y="720"/>
              <a:ext cx="5280" cy="3360"/>
              <a:chOff x="192" y="192"/>
              <a:chExt cx="5280" cy="3360"/>
            </a:xfrm>
          </p:grpSpPr>
          <p:grpSp>
            <p:nvGrpSpPr>
              <p:cNvPr id="92184" name="Group 24"/>
              <p:cNvGrpSpPr>
                <a:grpSpLocks/>
              </p:cNvGrpSpPr>
              <p:nvPr/>
            </p:nvGrpSpPr>
            <p:grpSpPr bwMode="auto">
              <a:xfrm>
                <a:off x="192" y="192"/>
                <a:ext cx="5280" cy="3360"/>
                <a:chOff x="192" y="192"/>
                <a:chExt cx="5280" cy="3360"/>
              </a:xfrm>
            </p:grpSpPr>
            <p:sp>
              <p:nvSpPr>
                <p:cNvPr id="92185" name="Line 25"/>
                <p:cNvSpPr>
                  <a:spLocks noChangeShapeType="1"/>
                </p:cNvSpPr>
                <p:nvPr/>
              </p:nvSpPr>
              <p:spPr bwMode="auto">
                <a:xfrm>
                  <a:off x="192" y="192"/>
                  <a:ext cx="52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92186" name="Line 26"/>
                <p:cNvSpPr>
                  <a:spLocks noChangeShapeType="1"/>
                </p:cNvSpPr>
                <p:nvPr/>
              </p:nvSpPr>
              <p:spPr bwMode="auto">
                <a:xfrm>
                  <a:off x="192" y="624"/>
                  <a:ext cx="52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92187" name="Line 27"/>
                <p:cNvSpPr>
                  <a:spLocks noChangeShapeType="1"/>
                </p:cNvSpPr>
                <p:nvPr/>
              </p:nvSpPr>
              <p:spPr bwMode="auto">
                <a:xfrm>
                  <a:off x="192" y="3552"/>
                  <a:ext cx="52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92188" name="Line 28"/>
                <p:cNvSpPr>
                  <a:spLocks noChangeShapeType="1"/>
                </p:cNvSpPr>
                <p:nvPr/>
              </p:nvSpPr>
              <p:spPr bwMode="auto">
                <a:xfrm>
                  <a:off x="192" y="192"/>
                  <a:ext cx="0" cy="33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92189" name="Line 29"/>
                <p:cNvSpPr>
                  <a:spLocks noChangeShapeType="1"/>
                </p:cNvSpPr>
                <p:nvPr/>
              </p:nvSpPr>
              <p:spPr bwMode="auto">
                <a:xfrm>
                  <a:off x="5472" y="192"/>
                  <a:ext cx="0" cy="33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92190" name="Line 30"/>
                <p:cNvSpPr>
                  <a:spLocks noChangeShapeType="1"/>
                </p:cNvSpPr>
                <p:nvPr/>
              </p:nvSpPr>
              <p:spPr bwMode="auto">
                <a:xfrm>
                  <a:off x="720" y="192"/>
                  <a:ext cx="0" cy="33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92191" name="Line 31"/>
                <p:cNvSpPr>
                  <a:spLocks noChangeShapeType="1"/>
                </p:cNvSpPr>
                <p:nvPr/>
              </p:nvSpPr>
              <p:spPr bwMode="auto">
                <a:xfrm>
                  <a:off x="192" y="192"/>
                  <a:ext cx="52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sp>
            <p:nvSpPr>
              <p:cNvPr id="92192" name="Text Box 32"/>
              <p:cNvSpPr txBox="1">
                <a:spLocks noChangeArrowheads="1"/>
              </p:cNvSpPr>
              <p:nvPr/>
            </p:nvSpPr>
            <p:spPr bwMode="auto">
              <a:xfrm>
                <a:off x="1056" y="723"/>
                <a:ext cx="288"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400" i="1">
                    <a:solidFill>
                      <a:schemeClr val="tx1"/>
                    </a:solidFill>
                    <a:ea typeface="华文楷体" panose="02010600040101010101" pitchFamily="2" charset="-122"/>
                  </a:rPr>
                  <a:t>1</a:t>
                </a:r>
                <a:r>
                  <a:rPr kumimoji="1" lang="en-US" altLang="zh-CN" sz="1400" i="1">
                    <a:solidFill>
                      <a:schemeClr val="tx1"/>
                    </a:solidFill>
                    <a:ea typeface="华文楷体" panose="02010600040101010101" pitchFamily="2" charset="-122"/>
                  </a:rPr>
                  <a:t>s</a:t>
                </a:r>
              </a:p>
            </p:txBody>
          </p:sp>
          <p:sp>
            <p:nvSpPr>
              <p:cNvPr id="92193" name="Text Box 33"/>
              <p:cNvSpPr txBox="1">
                <a:spLocks noChangeArrowheads="1"/>
              </p:cNvSpPr>
              <p:nvPr/>
            </p:nvSpPr>
            <p:spPr bwMode="auto">
              <a:xfrm>
                <a:off x="4656" y="2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b="0">
                    <a:solidFill>
                      <a:schemeClr val="tx1"/>
                    </a:solidFill>
                    <a:ea typeface="华文楷体" panose="02010600040101010101" pitchFamily="2" charset="-122"/>
                  </a:rPr>
                  <a:t>5(</a:t>
                </a:r>
                <a:r>
                  <a:rPr kumimoji="1" lang="en-US" altLang="zh-CN" b="0">
                    <a:solidFill>
                      <a:schemeClr val="tx1"/>
                    </a:solidFill>
                    <a:ea typeface="华文楷体" panose="02010600040101010101" pitchFamily="2" charset="-122"/>
                  </a:rPr>
                  <a:t>h)</a:t>
                </a:r>
              </a:p>
            </p:txBody>
          </p:sp>
          <p:sp>
            <p:nvSpPr>
              <p:cNvPr id="92194" name="Text Box 34"/>
              <p:cNvSpPr txBox="1">
                <a:spLocks noChangeArrowheads="1"/>
              </p:cNvSpPr>
              <p:nvPr/>
            </p:nvSpPr>
            <p:spPr bwMode="auto">
              <a:xfrm>
                <a:off x="3888" y="2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b="0">
                    <a:solidFill>
                      <a:schemeClr val="tx1"/>
                    </a:solidFill>
                    <a:ea typeface="华文楷体" panose="02010600040101010101" pitchFamily="2" charset="-122"/>
                  </a:rPr>
                  <a:t>4(</a:t>
                </a:r>
                <a:r>
                  <a:rPr kumimoji="1" lang="en-US" altLang="zh-CN" b="0">
                    <a:solidFill>
                      <a:schemeClr val="tx1"/>
                    </a:solidFill>
                    <a:ea typeface="华文楷体" panose="02010600040101010101" pitchFamily="2" charset="-122"/>
                  </a:rPr>
                  <a:t>g)</a:t>
                </a:r>
              </a:p>
            </p:txBody>
          </p:sp>
          <p:sp>
            <p:nvSpPr>
              <p:cNvPr id="92195" name="Text Box 35"/>
              <p:cNvSpPr txBox="1">
                <a:spLocks noChangeArrowheads="1"/>
              </p:cNvSpPr>
              <p:nvPr/>
            </p:nvSpPr>
            <p:spPr bwMode="auto">
              <a:xfrm>
                <a:off x="3120" y="2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b="0">
                    <a:solidFill>
                      <a:schemeClr val="tx1"/>
                    </a:solidFill>
                    <a:ea typeface="华文楷体" panose="02010600040101010101" pitchFamily="2" charset="-122"/>
                  </a:rPr>
                  <a:t>3(</a:t>
                </a:r>
                <a:r>
                  <a:rPr kumimoji="1" lang="en-US" altLang="zh-CN" b="0">
                    <a:solidFill>
                      <a:schemeClr val="tx1"/>
                    </a:solidFill>
                    <a:ea typeface="华文楷体" panose="02010600040101010101" pitchFamily="2" charset="-122"/>
                  </a:rPr>
                  <a:t>f)</a:t>
                </a:r>
              </a:p>
            </p:txBody>
          </p:sp>
          <p:sp>
            <p:nvSpPr>
              <p:cNvPr id="92196" name="Text Box 36"/>
              <p:cNvSpPr txBox="1">
                <a:spLocks noChangeArrowheads="1"/>
              </p:cNvSpPr>
              <p:nvPr/>
            </p:nvSpPr>
            <p:spPr bwMode="auto">
              <a:xfrm>
                <a:off x="2400" y="2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b="0">
                    <a:solidFill>
                      <a:schemeClr val="tx1"/>
                    </a:solidFill>
                    <a:ea typeface="华文楷体" panose="02010600040101010101" pitchFamily="2" charset="-122"/>
                  </a:rPr>
                  <a:t>2(</a:t>
                </a:r>
                <a:r>
                  <a:rPr kumimoji="1" lang="en-US" altLang="zh-CN" b="0">
                    <a:solidFill>
                      <a:schemeClr val="tx1"/>
                    </a:solidFill>
                    <a:ea typeface="华文楷体" panose="02010600040101010101" pitchFamily="2" charset="-122"/>
                  </a:rPr>
                  <a:t>d)</a:t>
                </a:r>
              </a:p>
            </p:txBody>
          </p:sp>
          <p:sp>
            <p:nvSpPr>
              <p:cNvPr id="92197" name="Text Box 37"/>
              <p:cNvSpPr txBox="1">
                <a:spLocks noChangeArrowheads="1"/>
              </p:cNvSpPr>
              <p:nvPr/>
            </p:nvSpPr>
            <p:spPr bwMode="auto">
              <a:xfrm>
                <a:off x="1728" y="2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b="0">
                    <a:solidFill>
                      <a:schemeClr val="tx1"/>
                    </a:solidFill>
                    <a:ea typeface="华文楷体" panose="02010600040101010101" pitchFamily="2" charset="-122"/>
                  </a:rPr>
                  <a:t>1(</a:t>
                </a:r>
                <a:r>
                  <a:rPr kumimoji="1" lang="en-US" altLang="zh-CN" b="0">
                    <a:solidFill>
                      <a:schemeClr val="tx1"/>
                    </a:solidFill>
                    <a:ea typeface="华文楷体" panose="02010600040101010101" pitchFamily="2" charset="-122"/>
                  </a:rPr>
                  <a:t>p)</a:t>
                </a:r>
              </a:p>
            </p:txBody>
          </p:sp>
          <p:sp>
            <p:nvSpPr>
              <p:cNvPr id="92198" name="Text Box 38"/>
              <p:cNvSpPr txBox="1">
                <a:spLocks noChangeArrowheads="1"/>
              </p:cNvSpPr>
              <p:nvPr/>
            </p:nvSpPr>
            <p:spPr bwMode="auto">
              <a:xfrm>
                <a:off x="1056" y="2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b="0">
                    <a:solidFill>
                      <a:schemeClr val="tx1"/>
                    </a:solidFill>
                    <a:ea typeface="华文楷体" panose="02010600040101010101" pitchFamily="2" charset="-122"/>
                  </a:rPr>
                  <a:t>0(</a:t>
                </a:r>
                <a:r>
                  <a:rPr kumimoji="1" lang="en-US" altLang="zh-CN" b="0">
                    <a:solidFill>
                      <a:schemeClr val="tx1"/>
                    </a:solidFill>
                    <a:ea typeface="华文楷体" panose="02010600040101010101" pitchFamily="2" charset="-122"/>
                  </a:rPr>
                  <a:t>s)</a:t>
                </a:r>
              </a:p>
            </p:txBody>
          </p:sp>
          <p:sp>
            <p:nvSpPr>
              <p:cNvPr id="92199" name="Text Box 39"/>
              <p:cNvSpPr txBox="1">
                <a:spLocks noChangeArrowheads="1"/>
              </p:cNvSpPr>
              <p:nvPr/>
            </p:nvSpPr>
            <p:spPr bwMode="auto">
              <a:xfrm>
                <a:off x="240" y="72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spcBef>
                    <a:spcPct val="50000"/>
                  </a:spcBef>
                  <a:buClrTx/>
                  <a:buSzTx/>
                  <a:buFontTx/>
                  <a:buNone/>
                </a:pPr>
                <a:r>
                  <a:rPr kumimoji="1" lang="zh-CN" altLang="en-US" b="0">
                    <a:solidFill>
                      <a:schemeClr val="tx1"/>
                    </a:solidFill>
                    <a:ea typeface="华文楷体" panose="02010600040101010101" pitchFamily="2" charset="-122"/>
                  </a:rPr>
                  <a:t>1</a:t>
                </a:r>
              </a:p>
            </p:txBody>
          </p:sp>
          <p:sp>
            <p:nvSpPr>
              <p:cNvPr id="92200" name="Text Box 40"/>
              <p:cNvSpPr txBox="1">
                <a:spLocks noChangeArrowheads="1"/>
              </p:cNvSpPr>
              <p:nvPr/>
            </p:nvSpPr>
            <p:spPr bwMode="auto">
              <a:xfrm>
                <a:off x="240" y="110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spcBef>
                    <a:spcPct val="50000"/>
                  </a:spcBef>
                  <a:buClrTx/>
                  <a:buSzTx/>
                  <a:buFontTx/>
                  <a:buNone/>
                </a:pPr>
                <a:r>
                  <a:rPr kumimoji="1" lang="zh-CN" altLang="en-US" b="0">
                    <a:solidFill>
                      <a:schemeClr val="tx1"/>
                    </a:solidFill>
                    <a:ea typeface="华文楷体" panose="02010600040101010101" pitchFamily="2" charset="-122"/>
                  </a:rPr>
                  <a:t>2</a:t>
                </a:r>
              </a:p>
            </p:txBody>
          </p:sp>
          <p:sp>
            <p:nvSpPr>
              <p:cNvPr id="92201" name="Text Box 41"/>
              <p:cNvSpPr txBox="1">
                <a:spLocks noChangeArrowheads="1"/>
              </p:cNvSpPr>
              <p:nvPr/>
            </p:nvSpPr>
            <p:spPr bwMode="auto">
              <a:xfrm>
                <a:off x="240" y="148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spcBef>
                    <a:spcPct val="50000"/>
                  </a:spcBef>
                  <a:buClrTx/>
                  <a:buSzTx/>
                  <a:buFontTx/>
                  <a:buNone/>
                </a:pPr>
                <a:r>
                  <a:rPr kumimoji="1" lang="zh-CN" altLang="en-US" b="0">
                    <a:solidFill>
                      <a:schemeClr val="tx1"/>
                    </a:solidFill>
                    <a:ea typeface="华文楷体" panose="02010600040101010101" pitchFamily="2" charset="-122"/>
                  </a:rPr>
                  <a:t>3</a:t>
                </a:r>
              </a:p>
            </p:txBody>
          </p:sp>
          <p:sp>
            <p:nvSpPr>
              <p:cNvPr id="92202" name="Text Box 42"/>
              <p:cNvSpPr txBox="1">
                <a:spLocks noChangeArrowheads="1"/>
              </p:cNvSpPr>
              <p:nvPr/>
            </p:nvSpPr>
            <p:spPr bwMode="auto">
              <a:xfrm>
                <a:off x="240" y="1920"/>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spcBef>
                    <a:spcPct val="50000"/>
                  </a:spcBef>
                  <a:buClrTx/>
                  <a:buSzTx/>
                  <a:buFontTx/>
                  <a:buNone/>
                </a:pPr>
                <a:r>
                  <a:rPr kumimoji="1" lang="zh-CN" altLang="en-US" b="0">
                    <a:solidFill>
                      <a:schemeClr val="tx1"/>
                    </a:solidFill>
                    <a:ea typeface="华文楷体" panose="02010600040101010101" pitchFamily="2" charset="-122"/>
                  </a:rPr>
                  <a:t>4</a:t>
                </a:r>
              </a:p>
            </p:txBody>
          </p:sp>
          <p:sp>
            <p:nvSpPr>
              <p:cNvPr id="92203" name="Text Box 43"/>
              <p:cNvSpPr txBox="1">
                <a:spLocks noChangeArrowheads="1"/>
              </p:cNvSpPr>
              <p:nvPr/>
            </p:nvSpPr>
            <p:spPr bwMode="auto">
              <a:xfrm>
                <a:off x="240" y="2304"/>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spcBef>
                    <a:spcPct val="50000"/>
                  </a:spcBef>
                  <a:buClrTx/>
                  <a:buSzTx/>
                  <a:buFontTx/>
                  <a:buNone/>
                </a:pPr>
                <a:r>
                  <a:rPr kumimoji="1" lang="zh-CN" altLang="en-US" b="0">
                    <a:solidFill>
                      <a:schemeClr val="tx1"/>
                    </a:solidFill>
                    <a:ea typeface="华文楷体" panose="02010600040101010101" pitchFamily="2" charset="-122"/>
                  </a:rPr>
                  <a:t>5</a:t>
                </a:r>
              </a:p>
            </p:txBody>
          </p:sp>
          <p:sp>
            <p:nvSpPr>
              <p:cNvPr id="92204" name="Text Box 44"/>
              <p:cNvSpPr txBox="1">
                <a:spLocks noChangeArrowheads="1"/>
              </p:cNvSpPr>
              <p:nvPr/>
            </p:nvSpPr>
            <p:spPr bwMode="auto">
              <a:xfrm>
                <a:off x="240" y="2736"/>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spcBef>
                    <a:spcPct val="50000"/>
                  </a:spcBef>
                  <a:buClrTx/>
                  <a:buSzTx/>
                  <a:buFontTx/>
                  <a:buNone/>
                </a:pPr>
                <a:r>
                  <a:rPr kumimoji="1" lang="zh-CN" altLang="en-US" b="0">
                    <a:solidFill>
                      <a:schemeClr val="tx1"/>
                    </a:solidFill>
                    <a:ea typeface="华文楷体" panose="02010600040101010101" pitchFamily="2" charset="-122"/>
                  </a:rPr>
                  <a:t>6</a:t>
                </a:r>
              </a:p>
            </p:txBody>
          </p:sp>
          <p:sp>
            <p:nvSpPr>
              <p:cNvPr id="92205" name="Text Box 45"/>
              <p:cNvSpPr txBox="1">
                <a:spLocks noChangeArrowheads="1"/>
              </p:cNvSpPr>
              <p:nvPr/>
            </p:nvSpPr>
            <p:spPr bwMode="auto">
              <a:xfrm>
                <a:off x="240" y="3168"/>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spcBef>
                    <a:spcPct val="50000"/>
                  </a:spcBef>
                  <a:buClrTx/>
                  <a:buSzTx/>
                  <a:buFontTx/>
                  <a:buNone/>
                </a:pPr>
                <a:r>
                  <a:rPr kumimoji="1" lang="zh-CN" altLang="en-US" b="0">
                    <a:solidFill>
                      <a:schemeClr val="tx1"/>
                    </a:solidFill>
                    <a:ea typeface="华文楷体" panose="02010600040101010101" pitchFamily="2" charset="-122"/>
                  </a:rPr>
                  <a:t>7</a:t>
                </a:r>
              </a:p>
            </p:txBody>
          </p:sp>
          <p:sp>
            <p:nvSpPr>
              <p:cNvPr id="92206" name="Text Box 46"/>
              <p:cNvSpPr txBox="1">
                <a:spLocks noChangeArrowheads="1"/>
              </p:cNvSpPr>
              <p:nvPr/>
            </p:nvSpPr>
            <p:spPr bwMode="auto">
              <a:xfrm>
                <a:off x="1824" y="1056"/>
                <a:ext cx="288"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400" i="1">
                    <a:solidFill>
                      <a:schemeClr val="tx1"/>
                    </a:solidFill>
                    <a:ea typeface="华文楷体" panose="02010600040101010101" pitchFamily="2" charset="-122"/>
                  </a:rPr>
                  <a:t>2</a:t>
                </a:r>
                <a:r>
                  <a:rPr kumimoji="1" lang="en-US" altLang="zh-CN" sz="1400" i="1">
                    <a:solidFill>
                      <a:schemeClr val="tx1"/>
                    </a:solidFill>
                    <a:ea typeface="华文楷体" panose="02010600040101010101" pitchFamily="2" charset="-122"/>
                  </a:rPr>
                  <a:t>p</a:t>
                </a:r>
              </a:p>
            </p:txBody>
          </p:sp>
          <p:sp>
            <p:nvSpPr>
              <p:cNvPr id="92207" name="Text Box 47"/>
              <p:cNvSpPr txBox="1">
                <a:spLocks noChangeArrowheads="1"/>
              </p:cNvSpPr>
              <p:nvPr/>
            </p:nvSpPr>
            <p:spPr bwMode="auto">
              <a:xfrm>
                <a:off x="1056" y="1056"/>
                <a:ext cx="288"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400" i="1">
                    <a:solidFill>
                      <a:schemeClr val="tx1"/>
                    </a:solidFill>
                    <a:ea typeface="华文楷体" panose="02010600040101010101" pitchFamily="2" charset="-122"/>
                  </a:rPr>
                  <a:t>2</a:t>
                </a:r>
                <a:r>
                  <a:rPr kumimoji="1" lang="en-US" altLang="zh-CN" sz="1400" i="1">
                    <a:solidFill>
                      <a:schemeClr val="tx1"/>
                    </a:solidFill>
                    <a:ea typeface="华文楷体" panose="02010600040101010101" pitchFamily="2" charset="-122"/>
                  </a:rPr>
                  <a:t>s</a:t>
                </a:r>
              </a:p>
            </p:txBody>
          </p:sp>
          <p:sp>
            <p:nvSpPr>
              <p:cNvPr id="92208" name="Text Box 48"/>
              <p:cNvSpPr txBox="1">
                <a:spLocks noChangeArrowheads="1"/>
              </p:cNvSpPr>
              <p:nvPr/>
            </p:nvSpPr>
            <p:spPr bwMode="auto">
              <a:xfrm>
                <a:off x="2544" y="1440"/>
                <a:ext cx="288"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400" i="1">
                    <a:solidFill>
                      <a:schemeClr val="tx1"/>
                    </a:solidFill>
                    <a:ea typeface="华文楷体" panose="02010600040101010101" pitchFamily="2" charset="-122"/>
                  </a:rPr>
                  <a:t>3</a:t>
                </a:r>
                <a:r>
                  <a:rPr kumimoji="1" lang="en-US" altLang="zh-CN" sz="1400" i="1">
                    <a:solidFill>
                      <a:schemeClr val="tx1"/>
                    </a:solidFill>
                    <a:ea typeface="华文楷体" panose="02010600040101010101" pitchFamily="2" charset="-122"/>
                  </a:rPr>
                  <a:t>d</a:t>
                </a:r>
              </a:p>
            </p:txBody>
          </p:sp>
          <p:sp>
            <p:nvSpPr>
              <p:cNvPr id="92209" name="Text Box 49"/>
              <p:cNvSpPr txBox="1">
                <a:spLocks noChangeArrowheads="1"/>
              </p:cNvSpPr>
              <p:nvPr/>
            </p:nvSpPr>
            <p:spPr bwMode="auto">
              <a:xfrm>
                <a:off x="1824" y="1440"/>
                <a:ext cx="288"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400" i="1">
                    <a:solidFill>
                      <a:schemeClr val="tx1"/>
                    </a:solidFill>
                    <a:ea typeface="华文楷体" panose="02010600040101010101" pitchFamily="2" charset="-122"/>
                  </a:rPr>
                  <a:t>3</a:t>
                </a:r>
                <a:r>
                  <a:rPr kumimoji="1" lang="en-US" altLang="zh-CN" sz="1400" i="1">
                    <a:solidFill>
                      <a:schemeClr val="tx1"/>
                    </a:solidFill>
                    <a:ea typeface="华文楷体" panose="02010600040101010101" pitchFamily="2" charset="-122"/>
                  </a:rPr>
                  <a:t>p</a:t>
                </a:r>
              </a:p>
            </p:txBody>
          </p:sp>
          <p:sp>
            <p:nvSpPr>
              <p:cNvPr id="92210" name="Text Box 50"/>
              <p:cNvSpPr txBox="1">
                <a:spLocks noChangeArrowheads="1"/>
              </p:cNvSpPr>
              <p:nvPr/>
            </p:nvSpPr>
            <p:spPr bwMode="auto">
              <a:xfrm>
                <a:off x="1056" y="1440"/>
                <a:ext cx="288"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400" i="1">
                    <a:solidFill>
                      <a:schemeClr val="tx1"/>
                    </a:solidFill>
                    <a:ea typeface="华文楷体" panose="02010600040101010101" pitchFamily="2" charset="-122"/>
                  </a:rPr>
                  <a:t>3</a:t>
                </a:r>
                <a:r>
                  <a:rPr kumimoji="1" lang="en-US" altLang="zh-CN" sz="1400" i="1">
                    <a:solidFill>
                      <a:schemeClr val="tx1"/>
                    </a:solidFill>
                    <a:ea typeface="华文楷体" panose="02010600040101010101" pitchFamily="2" charset="-122"/>
                  </a:rPr>
                  <a:t>s</a:t>
                </a:r>
              </a:p>
            </p:txBody>
          </p:sp>
          <p:sp>
            <p:nvSpPr>
              <p:cNvPr id="92211" name="Text Box 51"/>
              <p:cNvSpPr txBox="1">
                <a:spLocks noChangeArrowheads="1"/>
              </p:cNvSpPr>
              <p:nvPr/>
            </p:nvSpPr>
            <p:spPr bwMode="auto">
              <a:xfrm>
                <a:off x="3264" y="1872"/>
                <a:ext cx="336"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400" i="1">
                    <a:solidFill>
                      <a:schemeClr val="tx1"/>
                    </a:solidFill>
                    <a:ea typeface="华文楷体" panose="02010600040101010101" pitchFamily="2" charset="-122"/>
                  </a:rPr>
                  <a:t>4</a:t>
                </a:r>
                <a:r>
                  <a:rPr kumimoji="1" lang="en-US" altLang="zh-CN" sz="1400" i="1">
                    <a:solidFill>
                      <a:schemeClr val="tx1"/>
                    </a:solidFill>
                    <a:ea typeface="华文楷体" panose="02010600040101010101" pitchFamily="2" charset="-122"/>
                  </a:rPr>
                  <a:t>f</a:t>
                </a:r>
              </a:p>
            </p:txBody>
          </p:sp>
          <p:sp>
            <p:nvSpPr>
              <p:cNvPr id="92212" name="Text Box 52"/>
              <p:cNvSpPr txBox="1">
                <a:spLocks noChangeArrowheads="1"/>
              </p:cNvSpPr>
              <p:nvPr/>
            </p:nvSpPr>
            <p:spPr bwMode="auto">
              <a:xfrm>
                <a:off x="2544" y="1872"/>
                <a:ext cx="288"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400" i="1">
                    <a:solidFill>
                      <a:schemeClr val="tx1"/>
                    </a:solidFill>
                    <a:ea typeface="华文楷体" panose="02010600040101010101" pitchFamily="2" charset="-122"/>
                  </a:rPr>
                  <a:t>4</a:t>
                </a:r>
                <a:r>
                  <a:rPr kumimoji="1" lang="en-US" altLang="zh-CN" sz="1400" i="1">
                    <a:solidFill>
                      <a:schemeClr val="tx1"/>
                    </a:solidFill>
                    <a:ea typeface="华文楷体" panose="02010600040101010101" pitchFamily="2" charset="-122"/>
                  </a:rPr>
                  <a:t>d</a:t>
                </a:r>
              </a:p>
            </p:txBody>
          </p:sp>
          <p:sp>
            <p:nvSpPr>
              <p:cNvPr id="92213" name="Text Box 53"/>
              <p:cNvSpPr txBox="1">
                <a:spLocks noChangeArrowheads="1"/>
              </p:cNvSpPr>
              <p:nvPr/>
            </p:nvSpPr>
            <p:spPr bwMode="auto">
              <a:xfrm>
                <a:off x="1824" y="1872"/>
                <a:ext cx="288"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400" i="1">
                    <a:solidFill>
                      <a:schemeClr val="tx1"/>
                    </a:solidFill>
                    <a:ea typeface="华文楷体" panose="02010600040101010101" pitchFamily="2" charset="-122"/>
                  </a:rPr>
                  <a:t>4</a:t>
                </a:r>
                <a:r>
                  <a:rPr kumimoji="1" lang="en-US" altLang="zh-CN" sz="1400" i="1">
                    <a:solidFill>
                      <a:schemeClr val="tx1"/>
                    </a:solidFill>
                    <a:ea typeface="华文楷体" panose="02010600040101010101" pitchFamily="2" charset="-122"/>
                  </a:rPr>
                  <a:t>p</a:t>
                </a:r>
              </a:p>
            </p:txBody>
          </p:sp>
          <p:sp>
            <p:nvSpPr>
              <p:cNvPr id="92214" name="Text Box 54"/>
              <p:cNvSpPr txBox="1">
                <a:spLocks noChangeArrowheads="1"/>
              </p:cNvSpPr>
              <p:nvPr/>
            </p:nvSpPr>
            <p:spPr bwMode="auto">
              <a:xfrm>
                <a:off x="1056" y="1872"/>
                <a:ext cx="288"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400" i="1">
                    <a:solidFill>
                      <a:schemeClr val="tx1"/>
                    </a:solidFill>
                    <a:ea typeface="华文楷体" panose="02010600040101010101" pitchFamily="2" charset="-122"/>
                  </a:rPr>
                  <a:t>4</a:t>
                </a:r>
                <a:r>
                  <a:rPr kumimoji="1" lang="en-US" altLang="zh-CN" sz="1400" i="1">
                    <a:solidFill>
                      <a:schemeClr val="tx1"/>
                    </a:solidFill>
                    <a:ea typeface="华文楷体" panose="02010600040101010101" pitchFamily="2" charset="-122"/>
                  </a:rPr>
                  <a:t>s</a:t>
                </a:r>
              </a:p>
            </p:txBody>
          </p:sp>
          <p:sp>
            <p:nvSpPr>
              <p:cNvPr id="92215" name="Text Box 55"/>
              <p:cNvSpPr txBox="1">
                <a:spLocks noChangeArrowheads="1"/>
              </p:cNvSpPr>
              <p:nvPr/>
            </p:nvSpPr>
            <p:spPr bwMode="auto">
              <a:xfrm>
                <a:off x="2544" y="2784"/>
                <a:ext cx="288"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400" i="1">
                    <a:solidFill>
                      <a:schemeClr val="tx1"/>
                    </a:solidFill>
                    <a:ea typeface="华文楷体" panose="02010600040101010101" pitchFamily="2" charset="-122"/>
                  </a:rPr>
                  <a:t>6</a:t>
                </a:r>
                <a:r>
                  <a:rPr kumimoji="1" lang="en-US" altLang="zh-CN" sz="1400" i="1">
                    <a:solidFill>
                      <a:schemeClr val="tx1"/>
                    </a:solidFill>
                    <a:ea typeface="华文楷体" panose="02010600040101010101" pitchFamily="2" charset="-122"/>
                  </a:rPr>
                  <a:t>d</a:t>
                </a:r>
              </a:p>
            </p:txBody>
          </p:sp>
          <p:sp>
            <p:nvSpPr>
              <p:cNvPr id="92216" name="Text Box 56"/>
              <p:cNvSpPr txBox="1">
                <a:spLocks noChangeArrowheads="1"/>
              </p:cNvSpPr>
              <p:nvPr/>
            </p:nvSpPr>
            <p:spPr bwMode="auto">
              <a:xfrm>
                <a:off x="3264" y="2352"/>
                <a:ext cx="288"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400" i="1">
                    <a:solidFill>
                      <a:schemeClr val="tx1"/>
                    </a:solidFill>
                    <a:ea typeface="华文楷体" panose="02010600040101010101" pitchFamily="2" charset="-122"/>
                  </a:rPr>
                  <a:t>5</a:t>
                </a:r>
                <a:r>
                  <a:rPr kumimoji="1" lang="en-US" altLang="zh-CN" sz="1400" i="1">
                    <a:solidFill>
                      <a:schemeClr val="tx1"/>
                    </a:solidFill>
                    <a:ea typeface="华文楷体" panose="02010600040101010101" pitchFamily="2" charset="-122"/>
                  </a:rPr>
                  <a:t>f</a:t>
                </a:r>
              </a:p>
            </p:txBody>
          </p:sp>
          <p:sp>
            <p:nvSpPr>
              <p:cNvPr id="92217" name="Text Box 57"/>
              <p:cNvSpPr txBox="1">
                <a:spLocks noChangeArrowheads="1"/>
              </p:cNvSpPr>
              <p:nvPr/>
            </p:nvSpPr>
            <p:spPr bwMode="auto">
              <a:xfrm>
                <a:off x="2544" y="2352"/>
                <a:ext cx="336"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400" i="1">
                    <a:solidFill>
                      <a:schemeClr val="tx1"/>
                    </a:solidFill>
                    <a:ea typeface="华文楷体" panose="02010600040101010101" pitchFamily="2" charset="-122"/>
                  </a:rPr>
                  <a:t>5</a:t>
                </a:r>
                <a:r>
                  <a:rPr kumimoji="1" lang="en-US" altLang="zh-CN" sz="1400" i="1">
                    <a:solidFill>
                      <a:schemeClr val="tx1"/>
                    </a:solidFill>
                    <a:ea typeface="华文楷体" panose="02010600040101010101" pitchFamily="2" charset="-122"/>
                  </a:rPr>
                  <a:t>d</a:t>
                </a:r>
              </a:p>
            </p:txBody>
          </p:sp>
          <p:sp>
            <p:nvSpPr>
              <p:cNvPr id="92218" name="Text Box 58"/>
              <p:cNvSpPr txBox="1">
                <a:spLocks noChangeArrowheads="1"/>
              </p:cNvSpPr>
              <p:nvPr/>
            </p:nvSpPr>
            <p:spPr bwMode="auto">
              <a:xfrm>
                <a:off x="1824" y="2352"/>
                <a:ext cx="288"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400" i="1">
                    <a:solidFill>
                      <a:schemeClr val="tx1"/>
                    </a:solidFill>
                    <a:ea typeface="华文楷体" panose="02010600040101010101" pitchFamily="2" charset="-122"/>
                  </a:rPr>
                  <a:t>5</a:t>
                </a:r>
                <a:r>
                  <a:rPr kumimoji="1" lang="en-US" altLang="zh-CN" sz="1400" i="1">
                    <a:solidFill>
                      <a:schemeClr val="tx1"/>
                    </a:solidFill>
                    <a:ea typeface="华文楷体" panose="02010600040101010101" pitchFamily="2" charset="-122"/>
                  </a:rPr>
                  <a:t>p</a:t>
                </a:r>
              </a:p>
            </p:txBody>
          </p:sp>
          <p:sp>
            <p:nvSpPr>
              <p:cNvPr id="92219" name="Text Box 59"/>
              <p:cNvSpPr txBox="1">
                <a:spLocks noChangeArrowheads="1"/>
              </p:cNvSpPr>
              <p:nvPr/>
            </p:nvSpPr>
            <p:spPr bwMode="auto">
              <a:xfrm>
                <a:off x="1056" y="2352"/>
                <a:ext cx="288"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400" i="1">
                    <a:solidFill>
                      <a:schemeClr val="tx1"/>
                    </a:solidFill>
                    <a:ea typeface="华文楷体" panose="02010600040101010101" pitchFamily="2" charset="-122"/>
                  </a:rPr>
                  <a:t>5</a:t>
                </a:r>
                <a:r>
                  <a:rPr kumimoji="1" lang="en-US" altLang="zh-CN" sz="1400" i="1">
                    <a:solidFill>
                      <a:schemeClr val="tx1"/>
                    </a:solidFill>
                    <a:ea typeface="华文楷体" panose="02010600040101010101" pitchFamily="2" charset="-122"/>
                  </a:rPr>
                  <a:t>s</a:t>
                </a:r>
              </a:p>
            </p:txBody>
          </p:sp>
          <p:sp>
            <p:nvSpPr>
              <p:cNvPr id="92220" name="Text Box 60"/>
              <p:cNvSpPr txBox="1">
                <a:spLocks noChangeArrowheads="1"/>
              </p:cNvSpPr>
              <p:nvPr/>
            </p:nvSpPr>
            <p:spPr bwMode="auto">
              <a:xfrm>
                <a:off x="4704" y="2768"/>
                <a:ext cx="384"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400" i="1">
                    <a:solidFill>
                      <a:schemeClr val="tx1"/>
                    </a:solidFill>
                    <a:ea typeface="华文楷体" panose="02010600040101010101" pitchFamily="2" charset="-122"/>
                  </a:rPr>
                  <a:t>6</a:t>
                </a:r>
                <a:r>
                  <a:rPr kumimoji="1" lang="en-US" altLang="zh-CN" sz="1400" i="1">
                    <a:solidFill>
                      <a:schemeClr val="tx1"/>
                    </a:solidFill>
                    <a:ea typeface="华文楷体" panose="02010600040101010101" pitchFamily="2" charset="-122"/>
                  </a:rPr>
                  <a:t>h</a:t>
                </a:r>
              </a:p>
            </p:txBody>
          </p:sp>
          <p:sp>
            <p:nvSpPr>
              <p:cNvPr id="92221" name="Text Box 61"/>
              <p:cNvSpPr txBox="1">
                <a:spLocks noChangeArrowheads="1"/>
              </p:cNvSpPr>
              <p:nvPr/>
            </p:nvSpPr>
            <p:spPr bwMode="auto">
              <a:xfrm>
                <a:off x="3936" y="2352"/>
                <a:ext cx="288"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400" i="1">
                    <a:solidFill>
                      <a:schemeClr val="tx1"/>
                    </a:solidFill>
                    <a:ea typeface="华文楷体" panose="02010600040101010101" pitchFamily="2" charset="-122"/>
                  </a:rPr>
                  <a:t>5</a:t>
                </a:r>
                <a:r>
                  <a:rPr kumimoji="1" lang="en-US" altLang="zh-CN" sz="1400" i="1">
                    <a:solidFill>
                      <a:schemeClr val="tx1"/>
                    </a:solidFill>
                    <a:ea typeface="华文楷体" panose="02010600040101010101" pitchFamily="2" charset="-122"/>
                  </a:rPr>
                  <a:t>g</a:t>
                </a:r>
              </a:p>
            </p:txBody>
          </p:sp>
          <p:sp>
            <p:nvSpPr>
              <p:cNvPr id="92222" name="Text Box 62"/>
              <p:cNvSpPr txBox="1">
                <a:spLocks noChangeArrowheads="1"/>
              </p:cNvSpPr>
              <p:nvPr/>
            </p:nvSpPr>
            <p:spPr bwMode="auto">
              <a:xfrm>
                <a:off x="3936" y="2784"/>
                <a:ext cx="336"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400" i="1">
                    <a:solidFill>
                      <a:schemeClr val="tx1"/>
                    </a:solidFill>
                    <a:ea typeface="华文楷体" panose="02010600040101010101" pitchFamily="2" charset="-122"/>
                  </a:rPr>
                  <a:t>6</a:t>
                </a:r>
                <a:r>
                  <a:rPr kumimoji="1" lang="en-US" altLang="zh-CN" sz="1400" i="1">
                    <a:solidFill>
                      <a:schemeClr val="tx1"/>
                    </a:solidFill>
                    <a:ea typeface="华文楷体" panose="02010600040101010101" pitchFamily="2" charset="-122"/>
                  </a:rPr>
                  <a:t>g</a:t>
                </a:r>
              </a:p>
            </p:txBody>
          </p:sp>
          <p:sp>
            <p:nvSpPr>
              <p:cNvPr id="92223" name="Text Box 63"/>
              <p:cNvSpPr txBox="1">
                <a:spLocks noChangeArrowheads="1"/>
              </p:cNvSpPr>
              <p:nvPr/>
            </p:nvSpPr>
            <p:spPr bwMode="auto">
              <a:xfrm>
                <a:off x="3264" y="2784"/>
                <a:ext cx="288"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400" i="1">
                    <a:solidFill>
                      <a:schemeClr val="tx1"/>
                    </a:solidFill>
                    <a:ea typeface="华文楷体" panose="02010600040101010101" pitchFamily="2" charset="-122"/>
                  </a:rPr>
                  <a:t>6</a:t>
                </a:r>
                <a:r>
                  <a:rPr kumimoji="1" lang="en-US" altLang="zh-CN" sz="1400" i="1">
                    <a:solidFill>
                      <a:schemeClr val="tx1"/>
                    </a:solidFill>
                    <a:ea typeface="华文楷体" panose="02010600040101010101" pitchFamily="2" charset="-122"/>
                  </a:rPr>
                  <a:t>f</a:t>
                </a:r>
              </a:p>
            </p:txBody>
          </p:sp>
          <p:sp>
            <p:nvSpPr>
              <p:cNvPr id="92224" name="Text Box 64"/>
              <p:cNvSpPr txBox="1">
                <a:spLocks noChangeArrowheads="1"/>
              </p:cNvSpPr>
              <p:nvPr/>
            </p:nvSpPr>
            <p:spPr bwMode="auto">
              <a:xfrm>
                <a:off x="1824" y="2784"/>
                <a:ext cx="288"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400" i="1">
                    <a:solidFill>
                      <a:schemeClr val="tx1"/>
                    </a:solidFill>
                    <a:ea typeface="华文楷体" panose="02010600040101010101" pitchFamily="2" charset="-122"/>
                  </a:rPr>
                  <a:t>6</a:t>
                </a:r>
                <a:r>
                  <a:rPr kumimoji="1" lang="en-US" altLang="zh-CN" sz="1400" i="1">
                    <a:solidFill>
                      <a:schemeClr val="tx1"/>
                    </a:solidFill>
                    <a:ea typeface="华文楷体" panose="02010600040101010101" pitchFamily="2" charset="-122"/>
                  </a:rPr>
                  <a:t>p</a:t>
                </a:r>
              </a:p>
            </p:txBody>
          </p:sp>
          <p:sp>
            <p:nvSpPr>
              <p:cNvPr id="92225" name="Text Box 65"/>
              <p:cNvSpPr txBox="1">
                <a:spLocks noChangeArrowheads="1"/>
              </p:cNvSpPr>
              <p:nvPr/>
            </p:nvSpPr>
            <p:spPr bwMode="auto">
              <a:xfrm>
                <a:off x="1056" y="2784"/>
                <a:ext cx="288"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400" i="1">
                    <a:solidFill>
                      <a:schemeClr val="tx1"/>
                    </a:solidFill>
                    <a:ea typeface="华文楷体" panose="02010600040101010101" pitchFamily="2" charset="-122"/>
                  </a:rPr>
                  <a:t>6</a:t>
                </a:r>
                <a:r>
                  <a:rPr kumimoji="1" lang="en-US" altLang="zh-CN" sz="1400" i="1">
                    <a:solidFill>
                      <a:schemeClr val="tx1"/>
                    </a:solidFill>
                    <a:ea typeface="华文楷体" panose="02010600040101010101" pitchFamily="2" charset="-122"/>
                  </a:rPr>
                  <a:t>s</a:t>
                </a:r>
              </a:p>
            </p:txBody>
          </p:sp>
          <p:sp>
            <p:nvSpPr>
              <p:cNvPr id="92226" name="Text Box 66"/>
              <p:cNvSpPr txBox="1">
                <a:spLocks noChangeArrowheads="1"/>
              </p:cNvSpPr>
              <p:nvPr/>
            </p:nvSpPr>
            <p:spPr bwMode="auto">
              <a:xfrm>
                <a:off x="1056" y="3216"/>
                <a:ext cx="288"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1400" i="1">
                    <a:solidFill>
                      <a:schemeClr val="tx1"/>
                    </a:solidFill>
                    <a:ea typeface="华文楷体" panose="02010600040101010101" pitchFamily="2" charset="-122"/>
                  </a:rPr>
                  <a:t>7</a:t>
                </a:r>
                <a:r>
                  <a:rPr kumimoji="1" lang="en-US" altLang="zh-CN" sz="1400" i="1">
                    <a:solidFill>
                      <a:schemeClr val="tx1"/>
                    </a:solidFill>
                    <a:ea typeface="华文楷体" panose="02010600040101010101" pitchFamily="2" charset="-122"/>
                  </a:rPr>
                  <a:t>s</a:t>
                </a:r>
              </a:p>
            </p:txBody>
          </p:sp>
          <p:sp>
            <p:nvSpPr>
              <p:cNvPr id="92227" name="Text Box 67"/>
              <p:cNvSpPr txBox="1">
                <a:spLocks noChangeArrowheads="1"/>
              </p:cNvSpPr>
              <p:nvPr/>
            </p:nvSpPr>
            <p:spPr bwMode="auto">
              <a:xfrm>
                <a:off x="1824" y="3216"/>
                <a:ext cx="288"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endParaRPr kumimoji="1" lang="zh-CN" altLang="en-US" sz="1400" i="1">
                  <a:solidFill>
                    <a:schemeClr val="tx1"/>
                  </a:solidFill>
                  <a:ea typeface="华文楷体" panose="02010600040101010101" pitchFamily="2" charset="-122"/>
                </a:endParaRPr>
              </a:p>
            </p:txBody>
          </p:sp>
          <p:sp>
            <p:nvSpPr>
              <p:cNvPr id="92228" name="Text Box 68"/>
              <p:cNvSpPr txBox="1">
                <a:spLocks noChangeArrowheads="1"/>
              </p:cNvSpPr>
              <p:nvPr/>
            </p:nvSpPr>
            <p:spPr bwMode="auto">
              <a:xfrm>
                <a:off x="2544" y="3216"/>
                <a:ext cx="288" cy="19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endParaRPr kumimoji="1" lang="zh-CN" altLang="en-US" sz="1400" i="1">
                  <a:solidFill>
                    <a:schemeClr val="tx1"/>
                  </a:solidFill>
                  <a:ea typeface="华文楷体" panose="02010600040101010101" pitchFamily="2" charset="-122"/>
                </a:endParaRPr>
              </a:p>
            </p:txBody>
          </p:sp>
        </p:grpSp>
        <p:sp>
          <p:nvSpPr>
            <p:cNvPr id="92229" name="Text Box 69"/>
            <p:cNvSpPr txBox="1">
              <a:spLocks noChangeArrowheads="1"/>
            </p:cNvSpPr>
            <p:nvPr/>
          </p:nvSpPr>
          <p:spPr bwMode="auto">
            <a:xfrm>
              <a:off x="576" y="72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i="1">
                  <a:solidFill>
                    <a:srgbClr val="FF0000"/>
                  </a:solidFill>
                  <a:ea typeface="华文楷体" panose="02010600040101010101" pitchFamily="2" charset="-122"/>
                </a:rPr>
                <a:t>l</a:t>
              </a:r>
            </a:p>
          </p:txBody>
        </p:sp>
        <p:sp>
          <p:nvSpPr>
            <p:cNvPr id="92230" name="Text Box 70"/>
            <p:cNvSpPr txBox="1">
              <a:spLocks noChangeArrowheads="1"/>
            </p:cNvSpPr>
            <p:nvPr/>
          </p:nvSpPr>
          <p:spPr bwMode="auto">
            <a:xfrm>
              <a:off x="288" y="86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i="1">
                  <a:solidFill>
                    <a:srgbClr val="FF0000"/>
                  </a:solidFill>
                  <a:ea typeface="华文楷体" panose="02010600040101010101" pitchFamily="2" charset="-122"/>
                </a:rPr>
                <a:t>n</a:t>
              </a:r>
            </a:p>
          </p:txBody>
        </p:sp>
      </p:grpSp>
      <p:sp>
        <p:nvSpPr>
          <p:cNvPr id="92231" name="Rectangle 71"/>
          <p:cNvSpPr>
            <a:spLocks noChangeArrowheads="1"/>
          </p:cNvSpPr>
          <p:nvPr/>
        </p:nvSpPr>
        <p:spPr bwMode="auto">
          <a:xfrm>
            <a:off x="4932363" y="2133600"/>
            <a:ext cx="367188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徐光宪总结的实验规律:  </a:t>
            </a:r>
          </a:p>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  </a:t>
            </a:r>
            <a:r>
              <a:rPr kumimoji="1" lang="zh-CN" altLang="en-US">
                <a:solidFill>
                  <a:srgbClr val="CC0066"/>
                </a:solidFill>
                <a:ea typeface="华文楷体" panose="02010600040101010101" pitchFamily="2" charset="-122"/>
              </a:rPr>
              <a:t>     </a:t>
            </a:r>
            <a:r>
              <a:rPr kumimoji="1" lang="zh-CN" altLang="en-US">
                <a:solidFill>
                  <a:srgbClr val="0000FF"/>
                </a:solidFill>
                <a:ea typeface="华文楷体" panose="02010600040101010101" pitchFamily="2" charset="-122"/>
              </a:rPr>
              <a:t>原子中的电子大致按</a:t>
            </a:r>
            <a:r>
              <a:rPr kumimoji="1" lang="en-US" altLang="zh-CN" i="1">
                <a:solidFill>
                  <a:srgbClr val="0000FF"/>
                </a:solidFill>
                <a:ea typeface="华文楷体" panose="02010600040101010101" pitchFamily="2" charset="-122"/>
              </a:rPr>
              <a:t>n</a:t>
            </a:r>
            <a:r>
              <a:rPr kumimoji="1" lang="en-US" altLang="zh-CN">
                <a:solidFill>
                  <a:srgbClr val="0000FF"/>
                </a:solidFill>
                <a:ea typeface="华文楷体" panose="02010600040101010101" pitchFamily="2" charset="-122"/>
              </a:rPr>
              <a:t> + 0.7</a:t>
            </a:r>
            <a:r>
              <a:rPr kumimoji="1" lang="en-US" altLang="zh-CN" i="1">
                <a:solidFill>
                  <a:srgbClr val="0000FF"/>
                </a:solidFill>
                <a:ea typeface="华文楷体" panose="02010600040101010101" pitchFamily="2" charset="-122"/>
              </a:rPr>
              <a:t>l </a:t>
            </a:r>
            <a:r>
              <a:rPr kumimoji="1" lang="zh-CN" altLang="en-US">
                <a:solidFill>
                  <a:srgbClr val="0000FF"/>
                </a:solidFill>
                <a:ea typeface="华文楷体" panose="02010600040101010101" pitchFamily="2" charset="-122"/>
              </a:rPr>
              <a:t>值的大小依次填充到各壳层。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wipe(left)">
                                      <p:cBhvr>
                                        <p:cTn id="7" dur="500"/>
                                        <p:tgtEl>
                                          <p:spTgt spid="92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65"/>
                                        </p:tgtEl>
                                        <p:attrNameLst>
                                          <p:attrName>style.visibility</p:attrName>
                                        </p:attrNameLst>
                                      </p:cBhvr>
                                      <p:to>
                                        <p:strVal val="visible"/>
                                      </p:to>
                                    </p:set>
                                    <p:animEffect transition="in" filter="wipe(left)">
                                      <p:cBhvr>
                                        <p:cTn id="12" dur="500"/>
                                        <p:tgtEl>
                                          <p:spTgt spid="92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231">
                                            <p:txEl>
                                              <p:pRg st="0" end="0"/>
                                            </p:txEl>
                                          </p:spTgt>
                                        </p:tgtEl>
                                        <p:attrNameLst>
                                          <p:attrName>style.visibility</p:attrName>
                                        </p:attrNameLst>
                                      </p:cBhvr>
                                      <p:to>
                                        <p:strVal val="visible"/>
                                      </p:to>
                                    </p:set>
                                    <p:animEffect transition="in" filter="wipe(left)">
                                      <p:cBhvr>
                                        <p:cTn id="17" dur="500"/>
                                        <p:tgtEl>
                                          <p:spTgt spid="9223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231">
                                            <p:txEl>
                                              <p:pRg st="1" end="1"/>
                                            </p:txEl>
                                          </p:spTgt>
                                        </p:tgtEl>
                                        <p:attrNameLst>
                                          <p:attrName>style.visibility</p:attrName>
                                        </p:attrNameLst>
                                      </p:cBhvr>
                                      <p:to>
                                        <p:strVal val="visible"/>
                                      </p:to>
                                    </p:set>
                                    <p:animEffect transition="in" filter="wipe(left)">
                                      <p:cBhvr>
                                        <p:cTn id="22" dur="500"/>
                                        <p:tgtEl>
                                          <p:spTgt spid="9223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2182"/>
                                        </p:tgtEl>
                                        <p:attrNameLst>
                                          <p:attrName>style.visibility</p:attrName>
                                        </p:attrNameLst>
                                      </p:cBhvr>
                                      <p:to>
                                        <p:strVal val="visible"/>
                                      </p:to>
                                    </p:set>
                                    <p:animEffect transition="in" filter="wipe(left)">
                                      <p:cBhvr>
                                        <p:cTn id="27" dur="500"/>
                                        <p:tgtEl>
                                          <p:spTgt spid="921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92166"/>
                                        </p:tgtEl>
                                        <p:attrNameLst>
                                          <p:attrName>style.visibility</p:attrName>
                                        </p:attrNameLst>
                                      </p:cBhvr>
                                      <p:to>
                                        <p:strVal val="visible"/>
                                      </p:to>
                                    </p:set>
                                    <p:animEffect transition="in" filter="wipe(up)">
                                      <p:cBhvr>
                                        <p:cTn id="32" dur="500"/>
                                        <p:tgtEl>
                                          <p:spTgt spid="921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2167"/>
                                        </p:tgtEl>
                                        <p:attrNameLst>
                                          <p:attrName>style.visibility</p:attrName>
                                        </p:attrNameLst>
                                      </p:cBhvr>
                                      <p:to>
                                        <p:strVal val="visible"/>
                                      </p:to>
                                    </p:set>
                                    <p:animEffect transition="in" filter="wipe(left)">
                                      <p:cBhvr>
                                        <p:cTn id="37" dur="500"/>
                                        <p:tgtEl>
                                          <p:spTgt spid="9216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92168"/>
                                        </p:tgtEl>
                                        <p:attrNameLst>
                                          <p:attrName>style.visibility</p:attrName>
                                        </p:attrNameLst>
                                      </p:cBhvr>
                                      <p:to>
                                        <p:strVal val="visible"/>
                                      </p:to>
                                    </p:set>
                                    <p:animEffect transition="in" filter="wipe(up)">
                                      <p:cBhvr>
                                        <p:cTn id="42" dur="500"/>
                                        <p:tgtEl>
                                          <p:spTgt spid="9216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2169"/>
                                        </p:tgtEl>
                                        <p:attrNameLst>
                                          <p:attrName>style.visibility</p:attrName>
                                        </p:attrNameLst>
                                      </p:cBhvr>
                                      <p:to>
                                        <p:strVal val="visible"/>
                                      </p:to>
                                    </p:set>
                                    <p:animEffect transition="in" filter="wipe(left)">
                                      <p:cBhvr>
                                        <p:cTn id="47" dur="500"/>
                                        <p:tgtEl>
                                          <p:spTgt spid="9216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92170"/>
                                        </p:tgtEl>
                                        <p:attrNameLst>
                                          <p:attrName>style.visibility</p:attrName>
                                        </p:attrNameLst>
                                      </p:cBhvr>
                                      <p:to>
                                        <p:strVal val="visible"/>
                                      </p:to>
                                    </p:set>
                                    <p:animEffect transition="in" filter="wipe(up)">
                                      <p:cBhvr>
                                        <p:cTn id="52" dur="500"/>
                                        <p:tgtEl>
                                          <p:spTgt spid="9217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92171"/>
                                        </p:tgtEl>
                                        <p:attrNameLst>
                                          <p:attrName>style.visibility</p:attrName>
                                        </p:attrNameLst>
                                      </p:cBhvr>
                                      <p:to>
                                        <p:strVal val="visible"/>
                                      </p:to>
                                    </p:set>
                                    <p:animEffect transition="in" filter="wipe(down)">
                                      <p:cBhvr>
                                        <p:cTn id="57" dur="500"/>
                                        <p:tgtEl>
                                          <p:spTgt spid="9217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92172"/>
                                        </p:tgtEl>
                                        <p:attrNameLst>
                                          <p:attrName>style.visibility</p:attrName>
                                        </p:attrNameLst>
                                      </p:cBhvr>
                                      <p:to>
                                        <p:strVal val="visible"/>
                                      </p:to>
                                    </p:set>
                                    <p:animEffect transition="in" filter="wipe(up)">
                                      <p:cBhvr>
                                        <p:cTn id="62" dur="500"/>
                                        <p:tgtEl>
                                          <p:spTgt spid="9217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92173"/>
                                        </p:tgtEl>
                                        <p:attrNameLst>
                                          <p:attrName>style.visibility</p:attrName>
                                        </p:attrNameLst>
                                      </p:cBhvr>
                                      <p:to>
                                        <p:strVal val="visible"/>
                                      </p:to>
                                    </p:set>
                                    <p:animEffect transition="in" filter="wipe(up)">
                                      <p:cBhvr>
                                        <p:cTn id="67" dur="500"/>
                                        <p:tgtEl>
                                          <p:spTgt spid="9217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92174"/>
                                        </p:tgtEl>
                                        <p:attrNameLst>
                                          <p:attrName>style.visibility</p:attrName>
                                        </p:attrNameLst>
                                      </p:cBhvr>
                                      <p:to>
                                        <p:strVal val="visible"/>
                                      </p:to>
                                    </p:set>
                                    <p:animEffect transition="in" filter="wipe(down)">
                                      <p:cBhvr>
                                        <p:cTn id="72" dur="500"/>
                                        <p:tgtEl>
                                          <p:spTgt spid="9217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92175"/>
                                        </p:tgtEl>
                                        <p:attrNameLst>
                                          <p:attrName>style.visibility</p:attrName>
                                        </p:attrNameLst>
                                      </p:cBhvr>
                                      <p:to>
                                        <p:strVal val="visible"/>
                                      </p:to>
                                    </p:set>
                                    <p:animEffect transition="in" filter="wipe(up)">
                                      <p:cBhvr>
                                        <p:cTn id="77" dur="500"/>
                                        <p:tgtEl>
                                          <p:spTgt spid="9217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92176"/>
                                        </p:tgtEl>
                                        <p:attrNameLst>
                                          <p:attrName>style.visibility</p:attrName>
                                        </p:attrNameLst>
                                      </p:cBhvr>
                                      <p:to>
                                        <p:strVal val="visible"/>
                                      </p:to>
                                    </p:set>
                                    <p:animEffect transition="in" filter="wipe(up)">
                                      <p:cBhvr>
                                        <p:cTn id="82" dur="500"/>
                                        <p:tgtEl>
                                          <p:spTgt spid="9217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92177"/>
                                        </p:tgtEl>
                                        <p:attrNameLst>
                                          <p:attrName>style.visibility</p:attrName>
                                        </p:attrNameLst>
                                      </p:cBhvr>
                                      <p:to>
                                        <p:strVal val="visible"/>
                                      </p:to>
                                    </p:set>
                                    <p:animEffect transition="in" filter="wipe(down)">
                                      <p:cBhvr>
                                        <p:cTn id="87" dur="500"/>
                                        <p:tgtEl>
                                          <p:spTgt spid="9217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92178"/>
                                        </p:tgtEl>
                                        <p:attrNameLst>
                                          <p:attrName>style.visibility</p:attrName>
                                        </p:attrNameLst>
                                      </p:cBhvr>
                                      <p:to>
                                        <p:strVal val="visible"/>
                                      </p:to>
                                    </p:set>
                                    <p:animEffect transition="in" filter="wipe(up)">
                                      <p:cBhvr>
                                        <p:cTn id="92" dur="500"/>
                                        <p:tgtEl>
                                          <p:spTgt spid="9217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92179"/>
                                        </p:tgtEl>
                                        <p:attrNameLst>
                                          <p:attrName>style.visibility</p:attrName>
                                        </p:attrNameLst>
                                      </p:cBhvr>
                                      <p:to>
                                        <p:strVal val="visible"/>
                                      </p:to>
                                    </p:set>
                                    <p:animEffect transition="in" filter="wipe(up)">
                                      <p:cBhvr>
                                        <p:cTn id="97" dur="500"/>
                                        <p:tgtEl>
                                          <p:spTgt spid="92179"/>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92180"/>
                                        </p:tgtEl>
                                        <p:attrNameLst>
                                          <p:attrName>style.visibility</p:attrName>
                                        </p:attrNameLst>
                                      </p:cBhvr>
                                      <p:to>
                                        <p:strVal val="visible"/>
                                      </p:to>
                                    </p:set>
                                    <p:animEffect transition="in" filter="wipe(up)">
                                      <p:cBhvr>
                                        <p:cTn id="102" dur="500"/>
                                        <p:tgtEl>
                                          <p:spTgt spid="92180"/>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92181"/>
                                        </p:tgtEl>
                                        <p:attrNameLst>
                                          <p:attrName>style.visibility</p:attrName>
                                        </p:attrNameLst>
                                      </p:cBhvr>
                                      <p:to>
                                        <p:strVal val="visible"/>
                                      </p:to>
                                    </p:set>
                                    <p:animEffect transition="in" filter="wipe(down)">
                                      <p:cBhvr>
                                        <p:cTn id="107" dur="500"/>
                                        <p:tgtEl>
                                          <p:spTgt spid="92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autoUpdateAnimBg="0"/>
      <p:bldP spid="92165" grpId="0" autoUpdateAnimBg="0"/>
      <p:bldP spid="92166" grpId="0" animBg="1"/>
      <p:bldP spid="92167" grpId="0" animBg="1"/>
      <p:bldP spid="92168" grpId="0" animBg="1"/>
      <p:bldP spid="92169" grpId="0" animBg="1"/>
      <p:bldP spid="92170" grpId="0" animBg="1"/>
      <p:bldP spid="92171" grpId="0" animBg="1"/>
      <p:bldP spid="92172" grpId="0" animBg="1"/>
      <p:bldP spid="92173" grpId="0" animBg="1"/>
      <p:bldP spid="92174" grpId="0" animBg="1"/>
      <p:bldP spid="92175" grpId="0" animBg="1"/>
      <p:bldP spid="92176" grpId="0" animBg="1"/>
      <p:bldP spid="92177" grpId="0" animBg="1"/>
      <p:bldP spid="92178" grpId="0" animBg="1"/>
      <p:bldP spid="92179" grpId="0" animBg="1"/>
      <p:bldP spid="92180" grpId="0" animBg="1"/>
      <p:bldP spid="92181" grpId="0" animBg="1"/>
      <p:bldP spid="9223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4"/>
          <p:cNvSpPr>
            <a:spLocks noChangeArrowheads="1"/>
          </p:cNvSpPr>
          <p:nvPr/>
        </p:nvSpPr>
        <p:spPr bwMode="auto">
          <a:xfrm>
            <a:off x="323850" y="896938"/>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itchFamily="2" charset="-122"/>
                <a:cs typeface="Times New Roman" pitchFamily="18" charset="0"/>
              </a:rPr>
              <a:t>一、四个量子数</a:t>
            </a:r>
          </a:p>
        </p:txBody>
      </p:sp>
      <p:graphicFrame>
        <p:nvGraphicFramePr>
          <p:cNvPr id="93189" name="Group 5"/>
          <p:cNvGraphicFramePr>
            <a:graphicFrameLocks noGrp="1"/>
          </p:cNvGraphicFramePr>
          <p:nvPr>
            <p:extLst>
              <p:ext uri="{D42A27DB-BD31-4B8C-83A1-F6EECF244321}">
                <p14:modId xmlns:p14="http://schemas.microsoft.com/office/powerpoint/2010/main" val="4159779038"/>
              </p:ext>
            </p:extLst>
          </p:nvPr>
        </p:nvGraphicFramePr>
        <p:xfrm>
          <a:off x="400050" y="1425575"/>
          <a:ext cx="8534400" cy="3675444"/>
        </p:xfrm>
        <a:graphic>
          <a:graphicData uri="http://schemas.openxmlformats.org/drawingml/2006/table">
            <a:tbl>
              <a:tblPr/>
              <a:tblGrid>
                <a:gridCol w="2286000"/>
                <a:gridCol w="1371600"/>
                <a:gridCol w="2667000"/>
                <a:gridCol w="2209800"/>
              </a:tblGrid>
              <a:tr h="407988">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0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量子数名称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l"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0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字母表示</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0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对状态的限制</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0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量子数取值范围</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60000"/>
                        </a:lnSpc>
                        <a:spcBef>
                          <a:spcPct val="0"/>
                        </a:spcBef>
                        <a:spcAft>
                          <a:spcPts val="1000"/>
                        </a:spcAft>
                        <a:buClr>
                          <a:srgbClr val="000000"/>
                        </a:buClr>
                        <a:buSzPct val="100000"/>
                        <a:buFont typeface="Symbol" pitchFamily="18" charset="2"/>
                        <a:buNone/>
                        <a:tabLst/>
                      </a:pPr>
                      <a:r>
                        <a:rPr kumimoji="0" lang="zh-CN" altLang="en-US" sz="24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主量子数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60000"/>
                        </a:lnSpc>
                        <a:spcBef>
                          <a:spcPct val="0"/>
                        </a:spcBef>
                        <a:spcAft>
                          <a:spcPts val="1000"/>
                        </a:spcAft>
                        <a:buClr>
                          <a:srgbClr val="000000"/>
                        </a:buClr>
                        <a:buSzPct val="100000"/>
                        <a:buFont typeface="Symbol" pitchFamily="18" charset="2"/>
                        <a:buNone/>
                        <a:tabLst/>
                      </a:pPr>
                      <a:r>
                        <a:rPr kumimoji="0" lang="en-US" altLang="zh-CN" sz="2400" b="1"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90000"/>
                        </a:lnSpc>
                        <a:spcBef>
                          <a:spcPct val="0"/>
                        </a:spcBef>
                        <a:spcAft>
                          <a:spcPts val="1000"/>
                        </a:spcAft>
                        <a:buClr>
                          <a:srgbClr val="000000"/>
                        </a:buClr>
                        <a:buSzPct val="100000"/>
                        <a:buFont typeface="Symbol" pitchFamily="18" charset="2"/>
                        <a:buNone/>
                        <a:tabLst/>
                      </a:pPr>
                      <a:r>
                        <a:rPr kumimoji="0" lang="zh-CN" altLang="en-US" sz="2000" b="1" i="0" u="none" strike="noStrike" cap="none" normalizeH="0" baseline="0" smtClean="0">
                          <a:ln>
                            <a:noFill/>
                          </a:ln>
                          <a:solidFill>
                            <a:srgbClr val="0000FF"/>
                          </a:solidFill>
                          <a:effectLst/>
                          <a:latin typeface="Times New Roman" pitchFamily="18" charset="0"/>
                          <a:ea typeface="华文楷体" pitchFamily="2" charset="-122"/>
                          <a:cs typeface="Times New Roman" pitchFamily="18" charset="0"/>
                        </a:rPr>
                        <a:t>能量主要取决于</a:t>
                      </a:r>
                      <a:r>
                        <a:rPr kumimoji="0" lang="en-US" altLang="zh-CN" sz="2000" b="1" i="0" u="none" strike="noStrike" cap="none" normalizeH="0" baseline="0" smtClean="0">
                          <a:ln>
                            <a:noFill/>
                          </a:ln>
                          <a:solidFill>
                            <a:srgbClr val="0000FF"/>
                          </a:solidFill>
                          <a:effectLst/>
                          <a:latin typeface="Times New Roman" pitchFamily="18" charset="0"/>
                          <a:ea typeface="华文楷体" pitchFamily="2" charset="-122"/>
                          <a:cs typeface="Times New Roman" pitchFamily="18" charset="0"/>
                        </a:rPr>
                        <a:t>n</a:t>
                      </a:r>
                      <a:endParaRPr kumimoji="0" lang="zh-CN" altLang="en-US" sz="2000" b="1" i="0" u="none" strike="noStrike" cap="none" normalizeH="0" baseline="0" smtClean="0">
                        <a:ln>
                          <a:noFill/>
                        </a:ln>
                        <a:solidFill>
                          <a:srgbClr val="0000FF"/>
                        </a:solidFill>
                        <a:effectLst/>
                        <a:latin typeface="Times New Roman" pitchFamily="18" charset="0"/>
                        <a:ea typeface="华文楷体" pitchFamily="2" charset="-122"/>
                        <a:cs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80000"/>
                        </a:lnSpc>
                        <a:spcBef>
                          <a:spcPct val="0"/>
                        </a:spcBef>
                        <a:spcAft>
                          <a:spcPts val="1000"/>
                        </a:spcAft>
                        <a:buClr>
                          <a:srgbClr val="000000"/>
                        </a:buClr>
                        <a:buSzPct val="100000"/>
                        <a:buFont typeface="Symbol" pitchFamily="18" charset="2"/>
                        <a:buNone/>
                        <a:tabLst/>
                      </a:pPr>
                      <a:r>
                        <a:rPr kumimoji="0" lang="en-US" altLang="zh-CN" sz="2400" b="1"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n=</a:t>
                      </a:r>
                      <a:r>
                        <a:rPr kumimoji="0" lang="en-US" altLang="zh-CN" sz="24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1,2.3</a:t>
                      </a:r>
                      <a:r>
                        <a:rPr kumimoji="0" lang="en-US" altLang="zh-CN" sz="2400" b="0"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60000"/>
                        </a:lnSpc>
                        <a:spcBef>
                          <a:spcPct val="0"/>
                        </a:spcBef>
                        <a:spcAft>
                          <a:spcPts val="1000"/>
                        </a:spcAft>
                        <a:buClr>
                          <a:srgbClr val="000000"/>
                        </a:buClr>
                        <a:buSzPct val="100000"/>
                        <a:buFont typeface="Symbol" pitchFamily="18" charset="2"/>
                        <a:buNone/>
                        <a:tabLst/>
                      </a:pPr>
                      <a:r>
                        <a:rPr kumimoji="0" lang="zh-CN" altLang="en-US" sz="24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副量子数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60000"/>
                        </a:lnSpc>
                        <a:spcBef>
                          <a:spcPct val="0"/>
                        </a:spcBef>
                        <a:spcAft>
                          <a:spcPts val="1000"/>
                        </a:spcAft>
                        <a:buClr>
                          <a:srgbClr val="000000"/>
                        </a:buClr>
                        <a:buSzPct val="100000"/>
                        <a:buFont typeface="Symbol" pitchFamily="18" charset="2"/>
                        <a:buNone/>
                        <a:tabLst/>
                      </a:pPr>
                      <a:r>
                        <a:rPr kumimoji="0" lang="en-US" altLang="zh-CN" sz="2400" b="1"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l</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10000"/>
                        </a:lnSpc>
                        <a:spcBef>
                          <a:spcPct val="0"/>
                        </a:spcBef>
                        <a:spcAft>
                          <a:spcPts val="1000"/>
                        </a:spcAft>
                        <a:buClr>
                          <a:srgbClr val="000000"/>
                        </a:buClr>
                        <a:buSzPct val="100000"/>
                        <a:buFont typeface="Symbol" pitchFamily="18" charset="2"/>
                        <a:buNone/>
                        <a:tabLst/>
                      </a:pPr>
                      <a:r>
                        <a:rPr kumimoji="0" lang="zh-CN" altLang="en-US" sz="2000" b="1" i="0" u="none" strike="noStrike" cap="none" normalizeH="0" baseline="0" smtClean="0">
                          <a:ln>
                            <a:noFill/>
                          </a:ln>
                          <a:solidFill>
                            <a:srgbClr val="0000FF"/>
                          </a:solidFill>
                          <a:effectLst/>
                          <a:latin typeface="Times New Roman" pitchFamily="18" charset="0"/>
                          <a:ea typeface="华文楷体" pitchFamily="2" charset="-122"/>
                          <a:cs typeface="Times New Roman" pitchFamily="18" charset="0"/>
                        </a:rPr>
                        <a:t>决定轨道角动量的大小；能量与 </a:t>
                      </a:r>
                      <a:r>
                        <a:rPr kumimoji="0" lang="en-US" altLang="zh-CN" sz="2400" b="1" i="1" u="none" strike="noStrike" cap="none" normalizeH="0" baseline="0" smtClean="0">
                          <a:ln>
                            <a:noFill/>
                          </a:ln>
                          <a:solidFill>
                            <a:srgbClr val="0000FF"/>
                          </a:solidFill>
                          <a:effectLst/>
                          <a:latin typeface="Times New Roman" pitchFamily="18" charset="0"/>
                          <a:ea typeface="华文楷体" pitchFamily="2" charset="-122"/>
                          <a:cs typeface="Times New Roman" pitchFamily="18" charset="0"/>
                        </a:rPr>
                        <a:t>l </a:t>
                      </a:r>
                      <a:r>
                        <a:rPr kumimoji="0" lang="zh-CN" altLang="en-US" sz="2000" b="1" i="0" u="none" strike="noStrike" cap="none" normalizeH="0" baseline="0" smtClean="0">
                          <a:ln>
                            <a:noFill/>
                          </a:ln>
                          <a:solidFill>
                            <a:srgbClr val="0000FF"/>
                          </a:solidFill>
                          <a:effectLst/>
                          <a:latin typeface="Times New Roman" pitchFamily="18" charset="0"/>
                          <a:ea typeface="华文楷体" pitchFamily="2" charset="-122"/>
                          <a:cs typeface="Times New Roman" pitchFamily="18" charset="0"/>
                        </a:rPr>
                        <a:t>有关。</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60000"/>
                        </a:lnSpc>
                        <a:spcBef>
                          <a:spcPct val="0"/>
                        </a:spcBef>
                        <a:spcAft>
                          <a:spcPts val="1000"/>
                        </a:spcAft>
                        <a:buClr>
                          <a:srgbClr val="000000"/>
                        </a:buClr>
                        <a:buSzPct val="100000"/>
                        <a:buFont typeface="Symbol" pitchFamily="18" charset="2"/>
                        <a:buNone/>
                        <a:tabLst/>
                      </a:pPr>
                      <a:r>
                        <a:rPr kumimoji="0" lang="en-US" altLang="zh-CN" sz="2400" b="1"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l =</a:t>
                      </a:r>
                      <a:r>
                        <a:rPr kumimoji="0" lang="en-US" altLang="zh-CN" sz="2400" b="0"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 </a:t>
                      </a:r>
                      <a:r>
                        <a:rPr kumimoji="0" lang="en-US" altLang="zh-CN" sz="24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0,1,2,..</a:t>
                      </a:r>
                      <a:r>
                        <a:rPr kumimoji="0" lang="en-US" altLang="zh-CN" sz="2400" b="1"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n</a:t>
                      </a:r>
                      <a:r>
                        <a:rPr kumimoji="0" lang="en-US" altLang="zh-CN" sz="24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-1</a:t>
                      </a:r>
                      <a:endParaRPr kumimoji="0" lang="zh-CN" altLang="en-US" sz="24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60000"/>
                        </a:lnSpc>
                        <a:spcBef>
                          <a:spcPct val="0"/>
                        </a:spcBef>
                        <a:spcAft>
                          <a:spcPts val="1000"/>
                        </a:spcAft>
                        <a:buClr>
                          <a:srgbClr val="000000"/>
                        </a:buClr>
                        <a:buSzPct val="100000"/>
                        <a:buFont typeface="Symbol" pitchFamily="18" charset="2"/>
                        <a:buNone/>
                        <a:tabLst/>
                      </a:pPr>
                      <a:r>
                        <a:rPr kumimoji="0" lang="zh-CN" altLang="en-US" sz="24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磁量子数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60000"/>
                        </a:lnSpc>
                        <a:spcBef>
                          <a:spcPct val="0"/>
                        </a:spcBef>
                        <a:spcAft>
                          <a:spcPts val="1000"/>
                        </a:spcAft>
                        <a:buClr>
                          <a:srgbClr val="000000"/>
                        </a:buClr>
                        <a:buSzPct val="100000"/>
                        <a:buFont typeface="Symbol" pitchFamily="18" charset="2"/>
                        <a:buNone/>
                        <a:tabLst/>
                      </a:pPr>
                      <a:r>
                        <a:rPr kumimoji="0" lang="en-US" altLang="zh-CN" sz="2400" b="1"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m</a:t>
                      </a:r>
                      <a:r>
                        <a:rPr kumimoji="0" lang="en-US" altLang="zh-CN" sz="2400" b="1" i="1" u="none" strike="noStrike" cap="none" normalizeH="0" baseline="-25000" smtClean="0">
                          <a:ln>
                            <a:noFill/>
                          </a:ln>
                          <a:solidFill>
                            <a:srgbClr val="000000"/>
                          </a:solidFill>
                          <a:effectLst/>
                          <a:latin typeface="Times New Roman" pitchFamily="18" charset="0"/>
                          <a:ea typeface="华文楷体" pitchFamily="2" charset="-122"/>
                          <a:cs typeface="Times New Roman" pitchFamily="18" charset="0"/>
                        </a:rPr>
                        <a:t>l</a:t>
                      </a:r>
                      <a:endParaRPr kumimoji="0" lang="en-US" altLang="zh-CN" sz="2400" b="1"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000" b="1" i="0" u="none" strike="noStrike" cap="none" normalizeH="0" baseline="0" smtClean="0">
                          <a:ln>
                            <a:noFill/>
                          </a:ln>
                          <a:solidFill>
                            <a:srgbClr val="0000FF"/>
                          </a:solidFill>
                          <a:effectLst/>
                          <a:latin typeface="Times New Roman" pitchFamily="18" charset="0"/>
                          <a:ea typeface="华文楷体" pitchFamily="2" charset="-122"/>
                          <a:cs typeface="Times New Roman" pitchFamily="18" charset="0"/>
                        </a:rPr>
                        <a:t>决定轨道角动量在外磁场上的分量</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l" defTabSz="914400" rtl="0" eaLnBrk="1" fontAlgn="base" latinLnBrk="0" hangingPunct="0">
                        <a:lnSpc>
                          <a:spcPct val="170000"/>
                        </a:lnSpc>
                        <a:spcBef>
                          <a:spcPct val="0"/>
                        </a:spcBef>
                        <a:spcAft>
                          <a:spcPts val="1000"/>
                        </a:spcAft>
                        <a:buClr>
                          <a:srgbClr val="000000"/>
                        </a:buClr>
                        <a:buSzPct val="100000"/>
                        <a:buFont typeface="Symbol" pitchFamily="18" charset="2"/>
                        <a:buNone/>
                        <a:tabLst/>
                      </a:pPr>
                      <a:r>
                        <a:rPr kumimoji="0" lang="en-US" altLang="zh-CN" sz="2400" b="1"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m</a:t>
                      </a:r>
                      <a:r>
                        <a:rPr kumimoji="0" lang="en-US" altLang="zh-CN" sz="2400" b="1" i="1" u="none" strike="noStrike" cap="none" normalizeH="0" baseline="-25000" smtClean="0">
                          <a:ln>
                            <a:noFill/>
                          </a:ln>
                          <a:solidFill>
                            <a:srgbClr val="000000"/>
                          </a:solidFill>
                          <a:effectLst/>
                          <a:latin typeface="Times New Roman" pitchFamily="18" charset="0"/>
                          <a:ea typeface="华文楷体" pitchFamily="2" charset="-122"/>
                          <a:cs typeface="Times New Roman" pitchFamily="18" charset="0"/>
                        </a:rPr>
                        <a:t>l</a:t>
                      </a:r>
                      <a:r>
                        <a:rPr kumimoji="0" lang="en-US" altLang="zh-CN" sz="24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=0, </a:t>
                      </a:r>
                      <a:r>
                        <a:rPr kumimoji="0" lang="zh-CN" altLang="en-US" sz="24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a:t>
                      </a:r>
                      <a:r>
                        <a:rPr kumimoji="0" lang="en-US" altLang="zh-CN" sz="24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1..</a:t>
                      </a:r>
                      <a:r>
                        <a:rPr kumimoji="0" lang="zh-CN" altLang="en-US" sz="24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a:t>
                      </a:r>
                      <a:r>
                        <a:rPr kumimoji="0" lang="en-US" altLang="zh-CN" sz="2400" b="1"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l</a:t>
                      </a:r>
                      <a:endParaRPr kumimoji="0" lang="zh-CN" altLang="en-US" sz="2400" b="1"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12800">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70000"/>
                        </a:lnSpc>
                        <a:spcBef>
                          <a:spcPct val="0"/>
                        </a:spcBef>
                        <a:spcAft>
                          <a:spcPts val="1000"/>
                        </a:spcAft>
                        <a:buClr>
                          <a:srgbClr val="000000"/>
                        </a:buClr>
                        <a:buSzPct val="100000"/>
                        <a:buFont typeface="Symbol" pitchFamily="18" charset="2"/>
                        <a:buNone/>
                        <a:tabLst/>
                      </a:pPr>
                      <a:r>
                        <a:rPr kumimoji="0" lang="zh-CN" altLang="en-US" sz="2400" b="1" i="0"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自旋磁量子数</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60000"/>
                        </a:lnSpc>
                        <a:spcBef>
                          <a:spcPct val="0"/>
                        </a:spcBef>
                        <a:spcAft>
                          <a:spcPts val="1000"/>
                        </a:spcAft>
                        <a:buClr>
                          <a:srgbClr val="000000"/>
                        </a:buClr>
                        <a:buSzPct val="100000"/>
                        <a:buFont typeface="Symbol" pitchFamily="18" charset="2"/>
                        <a:buNone/>
                        <a:tabLst/>
                      </a:pPr>
                      <a:r>
                        <a:rPr kumimoji="0" lang="en-US" altLang="zh-CN" sz="2400" b="1" i="1" u="none" strike="noStrike" cap="none" normalizeH="0" baseline="0" smtClean="0">
                          <a:ln>
                            <a:noFill/>
                          </a:ln>
                          <a:solidFill>
                            <a:srgbClr val="000000"/>
                          </a:solidFill>
                          <a:effectLst/>
                          <a:latin typeface="Times New Roman" pitchFamily="18" charset="0"/>
                          <a:ea typeface="华文楷体" pitchFamily="2" charset="-122"/>
                          <a:cs typeface="Times New Roman" pitchFamily="18" charset="0"/>
                        </a:rPr>
                        <a:t>m</a:t>
                      </a:r>
                      <a:r>
                        <a:rPr kumimoji="0" lang="en-US" altLang="zh-CN" sz="2400" b="1" i="1" u="none" strike="noStrike" cap="none" normalizeH="0" baseline="-25000" smtClean="0">
                          <a:ln>
                            <a:noFill/>
                          </a:ln>
                          <a:solidFill>
                            <a:srgbClr val="000000"/>
                          </a:solidFill>
                          <a:effectLst/>
                          <a:latin typeface="Times New Roman" pitchFamily="18" charset="0"/>
                          <a:ea typeface="华文楷体" pitchFamily="2" charset="-122"/>
                          <a:cs typeface="Times New Roman" pitchFamily="18"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02000"/>
                        </a:lnSpc>
                        <a:spcBef>
                          <a:spcPct val="0"/>
                        </a:spcBef>
                        <a:spcAft>
                          <a:spcPts val="1000"/>
                        </a:spcAft>
                        <a:buClr>
                          <a:srgbClr val="000000"/>
                        </a:buClr>
                        <a:buSzPct val="100000"/>
                        <a:buFont typeface="Symbol" pitchFamily="18" charset="2"/>
                        <a:buNone/>
                        <a:tabLst/>
                      </a:pPr>
                      <a:r>
                        <a:rPr kumimoji="0" lang="zh-CN" altLang="en-US" sz="2000" b="1" i="0" u="none" strike="noStrike" cap="none" normalizeH="0" baseline="0" smtClean="0">
                          <a:ln>
                            <a:noFill/>
                          </a:ln>
                          <a:solidFill>
                            <a:srgbClr val="0000FF"/>
                          </a:solidFill>
                          <a:effectLst/>
                          <a:latin typeface="Times New Roman" pitchFamily="18" charset="0"/>
                          <a:ea typeface="华文楷体" pitchFamily="2" charset="-122"/>
                          <a:cs typeface="Times New Roman" pitchFamily="18" charset="0"/>
                        </a:rPr>
                        <a:t>决定自旋角动量在外磁场上的分量</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lnSpc>
                          <a:spcPct val="102000"/>
                        </a:lnSpc>
                        <a:spcAft>
                          <a:spcPts val="1000"/>
                        </a:spcAft>
                        <a:buFont typeface="Symbol" pitchFamily="18" charset="2"/>
                        <a:defRPr sz="2800">
                          <a:solidFill>
                            <a:srgbClr val="000000"/>
                          </a:solidFill>
                          <a:latin typeface="Calibri" pitchFamily="34" charset="0"/>
                          <a:ea typeface="宋体" pitchFamily="2" charset="-122"/>
                        </a:defRPr>
                      </a:lvl1pPr>
                      <a:lvl2pPr marL="457200">
                        <a:lnSpc>
                          <a:spcPct val="102000"/>
                        </a:lnSpc>
                        <a:spcAft>
                          <a:spcPts val="800"/>
                        </a:spcAft>
                        <a:buSzPct val="75000"/>
                        <a:buFont typeface="Symbol" pitchFamily="18" charset="2"/>
                        <a:defRPr sz="2000">
                          <a:solidFill>
                            <a:srgbClr val="000000"/>
                          </a:solidFill>
                          <a:latin typeface="Calibri" pitchFamily="34" charset="0"/>
                          <a:ea typeface="宋体" pitchFamily="2" charset="-122"/>
                        </a:defRPr>
                      </a:lvl2pPr>
                      <a:lvl3pPr marL="914400">
                        <a:lnSpc>
                          <a:spcPct val="102000"/>
                        </a:lnSpc>
                        <a:spcAft>
                          <a:spcPts val="600"/>
                        </a:spcAft>
                        <a:buFont typeface="Symbol" pitchFamily="18" charset="2"/>
                        <a:defRPr>
                          <a:solidFill>
                            <a:srgbClr val="000000"/>
                          </a:solidFill>
                          <a:latin typeface="Calibri" pitchFamily="34" charset="0"/>
                          <a:ea typeface="宋体" pitchFamily="2" charset="-122"/>
                        </a:defRPr>
                      </a:lvl3pPr>
                      <a:lvl4pPr marL="1371600">
                        <a:lnSpc>
                          <a:spcPct val="102000"/>
                        </a:lnSpc>
                        <a:spcAft>
                          <a:spcPts val="413"/>
                        </a:spcAft>
                        <a:buSzPct val="75000"/>
                        <a:buFont typeface="Symbol" pitchFamily="18" charset="2"/>
                        <a:defRPr>
                          <a:solidFill>
                            <a:srgbClr val="000000"/>
                          </a:solidFill>
                          <a:latin typeface="Calibri" pitchFamily="34" charset="0"/>
                          <a:ea typeface="宋体" pitchFamily="2" charset="-122"/>
                        </a:defRPr>
                      </a:lvl4pPr>
                      <a:lvl5pPr marL="1828800">
                        <a:spcAft>
                          <a:spcPts val="213"/>
                        </a:spcAft>
                        <a:buSzPct val="75000"/>
                        <a:buFont typeface="StarSymbol" charset="0"/>
                        <a:defRPr>
                          <a:solidFill>
                            <a:srgbClr val="000000"/>
                          </a:solidFill>
                          <a:latin typeface="Times New Roman" pitchFamily="18" charset="0"/>
                          <a:ea typeface="宋体" pitchFamily="2" charset="-122"/>
                        </a:defRPr>
                      </a:lvl5pPr>
                      <a:lvl6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ts val="213"/>
                        </a:spcAft>
                        <a:buClr>
                          <a:srgbClr val="000000"/>
                        </a:buClr>
                        <a:buSzPct val="75000"/>
                        <a:buFont typeface="StarSymbol" charset="0"/>
                        <a:defRPr>
                          <a:solidFill>
                            <a:srgbClr val="000000"/>
                          </a:solidFill>
                          <a:latin typeface="Times New Roman" pitchFamily="18" charset="0"/>
                          <a:ea typeface="宋体" pitchFamily="2" charset="-122"/>
                        </a:defRPr>
                      </a:lvl9pPr>
                    </a:lstStyle>
                    <a:p>
                      <a:pPr marL="0" marR="0" lvl="0" indent="0" algn="ctr" defTabSz="914400" rtl="0" eaLnBrk="1" fontAlgn="base" latinLnBrk="0" hangingPunct="0">
                        <a:lnSpc>
                          <a:spcPct val="160000"/>
                        </a:lnSpc>
                        <a:spcBef>
                          <a:spcPct val="0"/>
                        </a:spcBef>
                        <a:spcAft>
                          <a:spcPts val="1000"/>
                        </a:spcAft>
                        <a:buClr>
                          <a:srgbClr val="000000"/>
                        </a:buClr>
                        <a:buSzPct val="100000"/>
                        <a:buFont typeface="Symbol" pitchFamily="18" charset="2"/>
                        <a:buNone/>
                        <a:tabLst/>
                      </a:pPr>
                      <a:endParaRPr kumimoji="0" lang="zh-CN" altLang="en-US" sz="2400" b="1" i="0" u="none" strike="noStrike" cap="none" normalizeH="0" baseline="0" dirty="0" smtClean="0">
                        <a:ln>
                          <a:noFill/>
                        </a:ln>
                        <a:solidFill>
                          <a:srgbClr val="000000"/>
                        </a:solidFill>
                        <a:effectLst/>
                        <a:latin typeface="Times New Roman" pitchFamily="18" charset="0"/>
                        <a:ea typeface="华文楷体" pitchFamily="2" charset="-122"/>
                        <a:cs typeface="Times New Roman" pitchFamily="18"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graphicFrame>
        <p:nvGraphicFramePr>
          <p:cNvPr id="93221" name="Object 37"/>
          <p:cNvGraphicFramePr>
            <a:graphicFrameLocks noChangeAspect="1"/>
          </p:cNvGraphicFramePr>
          <p:nvPr>
            <p:extLst>
              <p:ext uri="{D42A27DB-BD31-4B8C-83A1-F6EECF244321}">
                <p14:modId xmlns:p14="http://schemas.microsoft.com/office/powerpoint/2010/main" val="2830861891"/>
              </p:ext>
            </p:extLst>
          </p:nvPr>
        </p:nvGraphicFramePr>
        <p:xfrm>
          <a:off x="7112000" y="4233863"/>
          <a:ext cx="1223963" cy="833437"/>
        </p:xfrm>
        <a:graphic>
          <a:graphicData uri="http://schemas.openxmlformats.org/presentationml/2006/ole">
            <mc:AlternateContent xmlns:mc="http://schemas.openxmlformats.org/markup-compatibility/2006">
              <mc:Choice xmlns:v="urn:schemas-microsoft-com:vml" Requires="v">
                <p:oleObj spid="_x0000_s93240" name="公式" r:id="rId3" imgW="596641" imgH="406224" progId="Equation.3">
                  <p:embed/>
                </p:oleObj>
              </mc:Choice>
              <mc:Fallback>
                <p:oleObj name="公式" r:id="rId3" imgW="596641" imgH="406224" progId="Equation.3">
                  <p:embed/>
                  <p:pic>
                    <p:nvPicPr>
                      <p:cNvPr id="0"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0" y="4233863"/>
                        <a:ext cx="1223963" cy="833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3222" name="Text Box 38"/>
          <p:cNvSpPr txBox="1">
            <a:spLocks noChangeArrowheads="1"/>
          </p:cNvSpPr>
          <p:nvPr/>
        </p:nvSpPr>
        <p:spPr bwMode="auto">
          <a:xfrm>
            <a:off x="704850" y="5414963"/>
            <a:ext cx="7772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spcBef>
                <a:spcPct val="50000"/>
              </a:spcBef>
              <a:buClrTx/>
              <a:buSzTx/>
              <a:buFontTx/>
              <a:buNone/>
            </a:pPr>
            <a:r>
              <a:rPr lang="zh-CN" altLang="en-US">
                <a:solidFill>
                  <a:schemeClr val="tx1"/>
                </a:solidFill>
                <a:ea typeface="华文楷体" pitchFamily="2" charset="-122"/>
                <a:cs typeface="Times New Roman" pitchFamily="18" charset="0"/>
              </a:rPr>
              <a:t>对应一个确定的</a:t>
            </a:r>
            <a:r>
              <a:rPr kumimoji="1" lang="zh-CN" altLang="en-US">
                <a:solidFill>
                  <a:schemeClr val="tx1"/>
                </a:solidFill>
                <a:ea typeface="华文楷体" pitchFamily="2" charset="-122"/>
                <a:cs typeface="Times New Roman" pitchFamily="18" charset="0"/>
              </a:rPr>
              <a:t>主量子数</a:t>
            </a:r>
            <a:r>
              <a:rPr lang="en-US" altLang="zh-CN" i="1">
                <a:solidFill>
                  <a:schemeClr val="tx1"/>
                </a:solidFill>
                <a:ea typeface="华文楷体" pitchFamily="2" charset="-122"/>
                <a:cs typeface="Times New Roman" pitchFamily="18" charset="0"/>
              </a:rPr>
              <a:t>n</a:t>
            </a:r>
            <a:r>
              <a:rPr lang="en-US" altLang="zh-CN">
                <a:solidFill>
                  <a:schemeClr val="tx1"/>
                </a:solidFill>
                <a:ea typeface="华文楷体" pitchFamily="2" charset="-122"/>
                <a:cs typeface="Times New Roman" pitchFamily="18" charset="0"/>
              </a:rPr>
              <a:t>，</a:t>
            </a:r>
            <a:r>
              <a:rPr lang="zh-CN" altLang="en-US">
                <a:solidFill>
                  <a:schemeClr val="tx1"/>
                </a:solidFill>
                <a:ea typeface="华文楷体" pitchFamily="2" charset="-122"/>
                <a:cs typeface="Times New Roman" pitchFamily="18" charset="0"/>
              </a:rPr>
              <a:t>有</a:t>
            </a:r>
            <a:r>
              <a:rPr lang="en-US" altLang="zh-CN" i="1">
                <a:solidFill>
                  <a:schemeClr val="tx1"/>
                </a:solidFill>
                <a:ea typeface="华文楷体" pitchFamily="2" charset="-122"/>
                <a:cs typeface="Times New Roman" pitchFamily="18" charset="0"/>
              </a:rPr>
              <a:t>n</a:t>
            </a:r>
            <a:r>
              <a:rPr lang="zh-CN" altLang="en-US">
                <a:solidFill>
                  <a:schemeClr val="tx1"/>
                </a:solidFill>
                <a:ea typeface="华文楷体" pitchFamily="2" charset="-122"/>
                <a:cs typeface="Times New Roman" pitchFamily="18" charset="0"/>
              </a:rPr>
              <a:t>个</a:t>
            </a:r>
            <a:r>
              <a:rPr kumimoji="1" lang="zh-CN" altLang="en-US">
                <a:solidFill>
                  <a:schemeClr val="tx1"/>
                </a:solidFill>
                <a:ea typeface="华文楷体" pitchFamily="2" charset="-122"/>
                <a:cs typeface="Times New Roman" pitchFamily="18" charset="0"/>
              </a:rPr>
              <a:t>副量子数 </a:t>
            </a:r>
            <a:r>
              <a:rPr kumimoji="1" lang="en-US" altLang="zh-CN" i="1">
                <a:solidFill>
                  <a:schemeClr val="tx1"/>
                </a:solidFill>
                <a:ea typeface="华文楷体" pitchFamily="2" charset="-122"/>
                <a:cs typeface="Times New Roman" pitchFamily="18" charset="0"/>
              </a:rPr>
              <a:t>l </a:t>
            </a:r>
            <a:r>
              <a:rPr kumimoji="1" lang="zh-CN" altLang="en-US">
                <a:solidFill>
                  <a:schemeClr val="tx1"/>
                </a:solidFill>
                <a:ea typeface="华文楷体" pitchFamily="2" charset="-122"/>
                <a:cs typeface="Times New Roman" pitchFamily="18" charset="0"/>
              </a:rPr>
              <a:t>；有</a:t>
            </a:r>
            <a:r>
              <a:rPr lang="en-US" altLang="zh-CN">
                <a:solidFill>
                  <a:schemeClr val="tx1"/>
                </a:solidFill>
                <a:ea typeface="华文楷体" pitchFamily="2" charset="-122"/>
                <a:cs typeface="Times New Roman" pitchFamily="18" charset="0"/>
              </a:rPr>
              <a:t>(2</a:t>
            </a:r>
            <a:r>
              <a:rPr lang="en-US" altLang="zh-CN" i="1">
                <a:solidFill>
                  <a:schemeClr val="tx1"/>
                </a:solidFill>
                <a:ea typeface="华文楷体" pitchFamily="2" charset="-122"/>
                <a:cs typeface="Times New Roman" pitchFamily="18" charset="0"/>
              </a:rPr>
              <a:t>l</a:t>
            </a:r>
            <a:r>
              <a:rPr lang="en-US" altLang="zh-CN">
                <a:solidFill>
                  <a:schemeClr val="tx1"/>
                </a:solidFill>
                <a:ea typeface="华文楷体" pitchFamily="2" charset="-122"/>
                <a:cs typeface="Times New Roman" pitchFamily="18" charset="0"/>
              </a:rPr>
              <a:t>+1)</a:t>
            </a:r>
            <a:r>
              <a:rPr lang="zh-CN" altLang="en-US">
                <a:solidFill>
                  <a:schemeClr val="tx1"/>
                </a:solidFill>
                <a:ea typeface="华文楷体" pitchFamily="2" charset="-122"/>
                <a:cs typeface="Times New Roman" pitchFamily="18" charset="0"/>
              </a:rPr>
              <a:t>个</a:t>
            </a:r>
            <a:r>
              <a:rPr kumimoji="1" lang="zh-CN" altLang="en-US">
                <a:solidFill>
                  <a:schemeClr val="tx1"/>
                </a:solidFill>
                <a:ea typeface="华文楷体" pitchFamily="2" charset="-122"/>
                <a:cs typeface="Times New Roman" pitchFamily="18" charset="0"/>
              </a:rPr>
              <a:t>磁量子数 </a:t>
            </a:r>
            <a:r>
              <a:rPr kumimoji="1" lang="en-US" altLang="zh-CN" i="1">
                <a:solidFill>
                  <a:schemeClr val="tx1"/>
                </a:solidFill>
                <a:ea typeface="华文楷体" pitchFamily="2" charset="-122"/>
                <a:cs typeface="Times New Roman" pitchFamily="18" charset="0"/>
              </a:rPr>
              <a:t>m</a:t>
            </a:r>
            <a:r>
              <a:rPr kumimoji="1" lang="en-US" altLang="zh-CN" i="1" baseline="-25000">
                <a:solidFill>
                  <a:schemeClr val="tx1"/>
                </a:solidFill>
                <a:ea typeface="华文楷体" pitchFamily="2" charset="-122"/>
                <a:cs typeface="Times New Roman" pitchFamily="18" charset="0"/>
              </a:rPr>
              <a:t>l</a:t>
            </a:r>
            <a:r>
              <a:rPr kumimoji="1" lang="zh-CN" altLang="en-US">
                <a:solidFill>
                  <a:schemeClr val="tx1"/>
                </a:solidFill>
                <a:ea typeface="华文楷体" pitchFamily="2" charset="-122"/>
                <a:cs typeface="Times New Roman" pitchFamily="18" charset="0"/>
              </a:rPr>
              <a:t> </a:t>
            </a:r>
            <a:r>
              <a:rPr kumimoji="1" lang="en-US" altLang="zh-CN">
                <a:solidFill>
                  <a:schemeClr val="tx1"/>
                </a:solidFill>
                <a:ea typeface="华文楷体" pitchFamily="2" charset="-122"/>
                <a:cs typeface="Times New Roman" pitchFamily="18" charset="0"/>
              </a:rPr>
              <a:t>；</a:t>
            </a:r>
            <a:r>
              <a:rPr kumimoji="1" lang="zh-CN" altLang="en-US">
                <a:solidFill>
                  <a:schemeClr val="tx1"/>
                </a:solidFill>
                <a:ea typeface="华文楷体" pitchFamily="2" charset="-122"/>
                <a:cs typeface="Times New Roman" pitchFamily="18" charset="0"/>
              </a:rPr>
              <a:t>有</a:t>
            </a:r>
            <a:r>
              <a:rPr lang="zh-CN" altLang="en-US">
                <a:solidFill>
                  <a:schemeClr val="tx1"/>
                </a:solidFill>
                <a:ea typeface="华文楷体" pitchFamily="2" charset="-122"/>
                <a:cs typeface="Times New Roman" pitchFamily="18" charset="0"/>
              </a:rPr>
              <a:t>2个</a:t>
            </a:r>
            <a:r>
              <a:rPr kumimoji="1" lang="zh-CN" altLang="en-US">
                <a:solidFill>
                  <a:schemeClr val="tx1"/>
                </a:solidFill>
                <a:ea typeface="华文楷体" pitchFamily="2" charset="-122"/>
                <a:cs typeface="Times New Roman" pitchFamily="18" charset="0"/>
              </a:rPr>
              <a:t>自旋磁量子数。</a:t>
            </a:r>
          </a:p>
        </p:txBody>
      </p:sp>
      <p:grpSp>
        <p:nvGrpSpPr>
          <p:cNvPr id="2" name="组合 44"/>
          <p:cNvGrpSpPr>
            <a:grpSpLocks/>
          </p:cNvGrpSpPr>
          <p:nvPr/>
        </p:nvGrpSpPr>
        <p:grpSpPr bwMode="auto">
          <a:xfrm>
            <a:off x="3295650" y="273050"/>
            <a:ext cx="2428875" cy="792163"/>
            <a:chOff x="2500298" y="0"/>
            <a:chExt cx="4032250" cy="792163"/>
          </a:xfrm>
        </p:grpSpPr>
        <p:grpSp>
          <p:nvGrpSpPr>
            <p:cNvPr id="93224" name="Group 166"/>
            <p:cNvGrpSpPr>
              <a:grpSpLocks/>
            </p:cNvGrpSpPr>
            <p:nvPr/>
          </p:nvGrpSpPr>
          <p:grpSpPr bwMode="auto">
            <a:xfrm>
              <a:off x="2500298" y="0"/>
              <a:ext cx="4032250" cy="792163"/>
              <a:chOff x="3696" y="1348"/>
              <a:chExt cx="1363" cy="1800"/>
            </a:xfrm>
          </p:grpSpPr>
          <p:sp>
            <p:nvSpPr>
              <p:cNvPr id="93225" name="AutoShape 167"/>
              <p:cNvSpPr>
                <a:spLocks noChangeArrowheads="1"/>
              </p:cNvSpPr>
              <p:nvPr/>
            </p:nvSpPr>
            <p:spPr bwMode="gray">
              <a:xfrm>
                <a:off x="3696" y="1348"/>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a:defRPr>
                    <a:solidFill>
                      <a:srgbClr val="000000"/>
                    </a:solidFill>
                    <a:latin typeface="Times New Roman" pitchFamily="18" charset="0"/>
                    <a:ea typeface="宋体" pitchFamily="2" charset="-122"/>
                  </a:defRPr>
                </a:lvl1pPr>
                <a:lvl2pPr defTabSz="912813">
                  <a:defRPr>
                    <a:solidFill>
                      <a:srgbClr val="000000"/>
                    </a:solidFill>
                    <a:latin typeface="Times New Roman" pitchFamily="18" charset="0"/>
                    <a:ea typeface="宋体" pitchFamily="2" charset="-122"/>
                  </a:defRPr>
                </a:lvl2pPr>
                <a:lvl3pPr defTabSz="912813">
                  <a:defRPr>
                    <a:solidFill>
                      <a:srgbClr val="000000"/>
                    </a:solidFill>
                    <a:latin typeface="Times New Roman" pitchFamily="18" charset="0"/>
                    <a:ea typeface="宋体" pitchFamily="2" charset="-122"/>
                  </a:defRPr>
                </a:lvl3pPr>
                <a:lvl4pPr defTabSz="912813">
                  <a:defRPr>
                    <a:solidFill>
                      <a:srgbClr val="000000"/>
                    </a:solidFill>
                    <a:latin typeface="Times New Roman" pitchFamily="18" charset="0"/>
                    <a:ea typeface="宋体" pitchFamily="2" charset="-122"/>
                  </a:defRPr>
                </a:lvl4pPr>
                <a:lvl5pPr defTabSz="912813">
                  <a:defRPr>
                    <a:solidFill>
                      <a:srgbClr val="000000"/>
                    </a:solidFill>
                    <a:latin typeface="Times New Roman" pitchFamily="18" charset="0"/>
                    <a:ea typeface="宋体" pitchFamily="2" charset="-122"/>
                  </a:defRPr>
                </a:lvl5pPr>
                <a:lvl6pPr marL="25146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hangingPunct="1">
                  <a:lnSpc>
                    <a:spcPct val="100000"/>
                  </a:lnSpc>
                  <a:buClrTx/>
                  <a:buSzTx/>
                  <a:buFontTx/>
                  <a:buNone/>
                </a:pPr>
                <a:endParaRPr lang="zh-CN" altLang="en-US" sz="2800">
                  <a:solidFill>
                    <a:schemeClr val="tx1"/>
                  </a:solidFill>
                  <a:latin typeface="华文楷体" panose="02010600040101010101" pitchFamily="2" charset="-122"/>
                  <a:ea typeface="华文楷体" panose="02010600040101010101" pitchFamily="2" charset="-122"/>
                </a:endParaRPr>
              </a:p>
            </p:txBody>
          </p:sp>
          <p:sp>
            <p:nvSpPr>
              <p:cNvPr id="93226" name="AutoShape 168"/>
              <p:cNvSpPr>
                <a:spLocks noChangeArrowheads="1"/>
              </p:cNvSpPr>
              <p:nvPr/>
            </p:nvSpPr>
            <p:spPr bwMode="gray">
              <a:xfrm>
                <a:off x="3717" y="1353"/>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a:defRPr>
                    <a:solidFill>
                      <a:srgbClr val="000000"/>
                    </a:solidFill>
                    <a:latin typeface="Times New Roman" pitchFamily="18" charset="0"/>
                    <a:ea typeface="宋体" pitchFamily="2" charset="-122"/>
                  </a:defRPr>
                </a:lvl1pPr>
                <a:lvl2pPr defTabSz="912813">
                  <a:defRPr>
                    <a:solidFill>
                      <a:srgbClr val="000000"/>
                    </a:solidFill>
                    <a:latin typeface="Times New Roman" pitchFamily="18" charset="0"/>
                    <a:ea typeface="宋体" pitchFamily="2" charset="-122"/>
                  </a:defRPr>
                </a:lvl2pPr>
                <a:lvl3pPr defTabSz="912813">
                  <a:defRPr>
                    <a:solidFill>
                      <a:srgbClr val="000000"/>
                    </a:solidFill>
                    <a:latin typeface="Times New Roman" pitchFamily="18" charset="0"/>
                    <a:ea typeface="宋体" pitchFamily="2" charset="-122"/>
                  </a:defRPr>
                </a:lvl3pPr>
                <a:lvl4pPr defTabSz="912813">
                  <a:defRPr>
                    <a:solidFill>
                      <a:srgbClr val="000000"/>
                    </a:solidFill>
                    <a:latin typeface="Times New Roman" pitchFamily="18" charset="0"/>
                    <a:ea typeface="宋体" pitchFamily="2" charset="-122"/>
                  </a:defRPr>
                </a:lvl4pPr>
                <a:lvl5pPr defTabSz="912813">
                  <a:defRPr>
                    <a:solidFill>
                      <a:srgbClr val="000000"/>
                    </a:solidFill>
                    <a:latin typeface="Times New Roman" pitchFamily="18" charset="0"/>
                    <a:ea typeface="宋体" pitchFamily="2" charset="-122"/>
                  </a:defRPr>
                </a:lvl5pPr>
                <a:lvl6pPr marL="25146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hangingPunct="1">
                  <a:lnSpc>
                    <a:spcPct val="100000"/>
                  </a:lnSpc>
                  <a:buClrTx/>
                  <a:buSzTx/>
                  <a:buFontTx/>
                  <a:buNone/>
                </a:pPr>
                <a:endParaRPr lang="zh-CN" altLang="en-US" sz="2800">
                  <a:solidFill>
                    <a:schemeClr val="tx1"/>
                  </a:solidFill>
                  <a:latin typeface="华文楷体" panose="02010600040101010101" pitchFamily="2" charset="-122"/>
                  <a:ea typeface="华文楷体" panose="02010600040101010101" pitchFamily="2" charset="-122"/>
                </a:endParaRPr>
              </a:p>
            </p:txBody>
          </p:sp>
          <p:sp>
            <p:nvSpPr>
              <p:cNvPr id="93227" name="AutoShape 169"/>
              <p:cNvSpPr>
                <a:spLocks noChangeArrowheads="1"/>
              </p:cNvSpPr>
              <p:nvPr/>
            </p:nvSpPr>
            <p:spPr bwMode="gray">
              <a:xfrm>
                <a:off x="3728" y="265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a:defRPr>
                    <a:solidFill>
                      <a:srgbClr val="000000"/>
                    </a:solidFill>
                    <a:latin typeface="Times New Roman" pitchFamily="18" charset="0"/>
                    <a:ea typeface="宋体" pitchFamily="2" charset="-122"/>
                  </a:defRPr>
                </a:lvl1pPr>
                <a:lvl2pPr defTabSz="912813">
                  <a:defRPr>
                    <a:solidFill>
                      <a:srgbClr val="000000"/>
                    </a:solidFill>
                    <a:latin typeface="Times New Roman" pitchFamily="18" charset="0"/>
                    <a:ea typeface="宋体" pitchFamily="2" charset="-122"/>
                  </a:defRPr>
                </a:lvl2pPr>
                <a:lvl3pPr defTabSz="912813">
                  <a:defRPr>
                    <a:solidFill>
                      <a:srgbClr val="000000"/>
                    </a:solidFill>
                    <a:latin typeface="Times New Roman" pitchFamily="18" charset="0"/>
                    <a:ea typeface="宋体" pitchFamily="2" charset="-122"/>
                  </a:defRPr>
                </a:lvl3pPr>
                <a:lvl4pPr defTabSz="912813">
                  <a:defRPr>
                    <a:solidFill>
                      <a:srgbClr val="000000"/>
                    </a:solidFill>
                    <a:latin typeface="Times New Roman" pitchFamily="18" charset="0"/>
                    <a:ea typeface="宋体" pitchFamily="2" charset="-122"/>
                  </a:defRPr>
                </a:lvl4pPr>
                <a:lvl5pPr defTabSz="912813">
                  <a:defRPr>
                    <a:solidFill>
                      <a:srgbClr val="000000"/>
                    </a:solidFill>
                    <a:latin typeface="Times New Roman" pitchFamily="18" charset="0"/>
                    <a:ea typeface="宋体" pitchFamily="2" charset="-122"/>
                  </a:defRPr>
                </a:lvl5pPr>
                <a:lvl6pPr marL="25146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hangingPunct="1">
                  <a:lnSpc>
                    <a:spcPct val="100000"/>
                  </a:lnSpc>
                  <a:buClrTx/>
                  <a:buSzTx/>
                  <a:buFontTx/>
                  <a:buNone/>
                </a:pPr>
                <a:endParaRPr lang="zh-CN" altLang="en-US" sz="2800">
                  <a:solidFill>
                    <a:schemeClr val="tx1"/>
                  </a:solidFill>
                  <a:latin typeface="华文楷体" panose="02010600040101010101" pitchFamily="2" charset="-122"/>
                  <a:ea typeface="华文楷体" panose="02010600040101010101" pitchFamily="2" charset="-122"/>
                </a:endParaRPr>
              </a:p>
            </p:txBody>
          </p:sp>
          <p:sp>
            <p:nvSpPr>
              <p:cNvPr id="93228" name="AutoShape 170"/>
              <p:cNvSpPr>
                <a:spLocks noChangeArrowheads="1"/>
              </p:cNvSpPr>
              <p:nvPr/>
            </p:nvSpPr>
            <p:spPr bwMode="gray">
              <a:xfrm>
                <a:off x="3728" y="136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a:defRPr>
                    <a:solidFill>
                      <a:srgbClr val="000000"/>
                    </a:solidFill>
                    <a:latin typeface="Times New Roman" pitchFamily="18" charset="0"/>
                    <a:ea typeface="宋体" pitchFamily="2" charset="-122"/>
                  </a:defRPr>
                </a:lvl1pPr>
                <a:lvl2pPr defTabSz="912813">
                  <a:defRPr>
                    <a:solidFill>
                      <a:srgbClr val="000000"/>
                    </a:solidFill>
                    <a:latin typeface="Times New Roman" pitchFamily="18" charset="0"/>
                    <a:ea typeface="宋体" pitchFamily="2" charset="-122"/>
                  </a:defRPr>
                </a:lvl2pPr>
                <a:lvl3pPr defTabSz="912813">
                  <a:defRPr>
                    <a:solidFill>
                      <a:srgbClr val="000000"/>
                    </a:solidFill>
                    <a:latin typeface="Times New Roman" pitchFamily="18" charset="0"/>
                    <a:ea typeface="宋体" pitchFamily="2" charset="-122"/>
                  </a:defRPr>
                </a:lvl3pPr>
                <a:lvl4pPr defTabSz="912813">
                  <a:defRPr>
                    <a:solidFill>
                      <a:srgbClr val="000000"/>
                    </a:solidFill>
                    <a:latin typeface="Times New Roman" pitchFamily="18" charset="0"/>
                    <a:ea typeface="宋体" pitchFamily="2" charset="-122"/>
                  </a:defRPr>
                </a:lvl4pPr>
                <a:lvl5pPr defTabSz="912813">
                  <a:defRPr>
                    <a:solidFill>
                      <a:srgbClr val="000000"/>
                    </a:solidFill>
                    <a:latin typeface="Times New Roman" pitchFamily="18" charset="0"/>
                    <a:ea typeface="宋体" pitchFamily="2" charset="-122"/>
                  </a:defRPr>
                </a:lvl5pPr>
                <a:lvl6pPr marL="25146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hangingPunct="1">
                  <a:lnSpc>
                    <a:spcPct val="100000"/>
                  </a:lnSpc>
                  <a:buClrTx/>
                  <a:buSzTx/>
                  <a:buFontTx/>
                  <a:buNone/>
                </a:pPr>
                <a:endParaRPr lang="zh-CN" altLang="en-US" sz="2800">
                  <a:solidFill>
                    <a:schemeClr val="tx1"/>
                  </a:solidFill>
                  <a:latin typeface="华文楷体" panose="02010600040101010101" pitchFamily="2" charset="-122"/>
                  <a:ea typeface="华文楷体" panose="02010600040101010101" pitchFamily="2" charset="-122"/>
                </a:endParaRPr>
              </a:p>
            </p:txBody>
          </p:sp>
        </p:grpSp>
        <p:sp>
          <p:nvSpPr>
            <p:cNvPr id="139268" name="Text Box 4"/>
            <p:cNvSpPr txBox="1">
              <a:spLocks noChangeArrowheads="1"/>
            </p:cNvSpPr>
            <p:nvPr/>
          </p:nvSpPr>
          <p:spPr bwMode="auto">
            <a:xfrm>
              <a:off x="3127537" y="123825"/>
              <a:ext cx="2812034" cy="519113"/>
            </a:xfrm>
            <a:prstGeom prst="rect">
              <a:avLst/>
            </a:prstGeom>
            <a:noFill/>
            <a:ln w="28575">
              <a:noFill/>
              <a:miter lim="800000"/>
              <a:headEnd type="none" w="sm" len="sm"/>
              <a:tailEnd type="none" w="sm" len="sm"/>
            </a:ln>
            <a:effectLst/>
          </p:spPr>
          <p:txBody>
            <a:bodyPr>
              <a:spAutoFit/>
            </a:bodyPr>
            <a:lstStyle/>
            <a:p>
              <a:pPr algn="ctr" defTabSz="914400" eaLnBrk="0">
                <a:lnSpc>
                  <a:spcPct val="100000"/>
                </a:lnSpc>
                <a:spcBef>
                  <a:spcPct val="50000"/>
                </a:spcBef>
                <a:buClrTx/>
                <a:buSzTx/>
                <a:buFontTx/>
                <a:buNone/>
                <a:defRPr/>
              </a:pPr>
              <a:r>
                <a:rPr lang="zh-CN" altLang="en-US" sz="2800" dirty="0">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rPr>
                <a:t>小   结</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88"/>
                                        </p:tgtEl>
                                        <p:attrNameLst>
                                          <p:attrName>style.visibility</p:attrName>
                                        </p:attrNameLst>
                                      </p:cBhvr>
                                      <p:to>
                                        <p:strVal val="visible"/>
                                      </p:to>
                                    </p:set>
                                    <p:animEffect transition="in" filter="wipe(left)">
                                      <p:cBhvr>
                                        <p:cTn id="12" dur="500"/>
                                        <p:tgtEl>
                                          <p:spTgt spid="931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3189"/>
                                        </p:tgtEl>
                                        <p:attrNameLst>
                                          <p:attrName>style.visibility</p:attrName>
                                        </p:attrNameLst>
                                      </p:cBhvr>
                                      <p:to>
                                        <p:strVal val="visible"/>
                                      </p:to>
                                    </p:set>
                                    <p:animEffect transition="in" filter="wipe(left)">
                                      <p:cBhvr>
                                        <p:cTn id="17" dur="500"/>
                                        <p:tgtEl>
                                          <p:spTgt spid="931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222"/>
                                        </p:tgtEl>
                                        <p:attrNameLst>
                                          <p:attrName>style.visibility</p:attrName>
                                        </p:attrNameLst>
                                      </p:cBhvr>
                                      <p:to>
                                        <p:strVal val="visible"/>
                                      </p:to>
                                    </p:set>
                                    <p:animEffect transition="in" filter="wipe(left)">
                                      <p:cBhvr>
                                        <p:cTn id="22" dur="500"/>
                                        <p:tgtEl>
                                          <p:spTgt spid="93222"/>
                                        </p:tgtEl>
                                      </p:cBhvr>
                                    </p:animEffect>
                                  </p:childTnLst>
                                </p:cTn>
                              </p:par>
                              <p:par>
                                <p:cTn id="23" presetID="22" presetClass="entr" presetSubtype="8" fill="hold" nodeType="withEffect">
                                  <p:stCondLst>
                                    <p:cond delay="0"/>
                                  </p:stCondLst>
                                  <p:childTnLst>
                                    <p:set>
                                      <p:cBhvr>
                                        <p:cTn id="24" dur="1" fill="hold">
                                          <p:stCondLst>
                                            <p:cond delay="0"/>
                                          </p:stCondLst>
                                        </p:cTn>
                                        <p:tgtEl>
                                          <p:spTgt spid="93221"/>
                                        </p:tgtEl>
                                        <p:attrNameLst>
                                          <p:attrName>style.visibility</p:attrName>
                                        </p:attrNameLst>
                                      </p:cBhvr>
                                      <p:to>
                                        <p:strVal val="visible"/>
                                      </p:to>
                                    </p:set>
                                    <p:animEffect transition="in" filter="wipe(left)">
                                      <p:cBhvr>
                                        <p:cTn id="25" dur="500"/>
                                        <p:tgtEl>
                                          <p:spTgt spid="93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utoUpdateAnimBg="0"/>
      <p:bldP spid="932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Text Box 4"/>
          <p:cNvSpPr txBox="1">
            <a:spLocks noChangeArrowheads="1"/>
          </p:cNvSpPr>
          <p:nvPr/>
        </p:nvSpPr>
        <p:spPr bwMode="auto">
          <a:xfrm>
            <a:off x="493713" y="954088"/>
            <a:ext cx="8353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rgbClr val="0000FF"/>
                </a:solidFill>
                <a:latin typeface="华文楷体" panose="02010600040101010101" pitchFamily="2" charset="-122"/>
                <a:ea typeface="华文楷体" panose="02010600040101010101" pitchFamily="2" charset="-122"/>
              </a:rPr>
              <a:t>   原子系统中,不可能有两个或两个以上的电子具有相同的状态 , 即不可能有具有相同的四个量子数的两个电子存在。</a:t>
            </a:r>
          </a:p>
        </p:txBody>
      </p:sp>
      <p:sp>
        <p:nvSpPr>
          <p:cNvPr id="94213" name="Text Box 5"/>
          <p:cNvSpPr txBox="1">
            <a:spLocks noChangeArrowheads="1"/>
          </p:cNvSpPr>
          <p:nvPr/>
        </p:nvSpPr>
        <p:spPr bwMode="auto">
          <a:xfrm>
            <a:off x="250825" y="420688"/>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二、泡利不相容原理</a:t>
            </a:r>
          </a:p>
        </p:txBody>
      </p:sp>
      <p:grpSp>
        <p:nvGrpSpPr>
          <p:cNvPr id="94214" name="Group 6"/>
          <p:cNvGrpSpPr>
            <a:grpSpLocks/>
          </p:cNvGrpSpPr>
          <p:nvPr/>
        </p:nvGrpSpPr>
        <p:grpSpPr bwMode="auto">
          <a:xfrm>
            <a:off x="1165225" y="1792288"/>
            <a:ext cx="5562600" cy="533400"/>
            <a:chOff x="672" y="1008"/>
            <a:chExt cx="3504" cy="336"/>
          </a:xfrm>
        </p:grpSpPr>
        <p:sp>
          <p:nvSpPr>
            <p:cNvPr id="94215" name="Text Box 7"/>
            <p:cNvSpPr txBox="1">
              <a:spLocks noChangeArrowheads="1"/>
            </p:cNvSpPr>
            <p:nvPr/>
          </p:nvSpPr>
          <p:spPr bwMode="auto">
            <a:xfrm>
              <a:off x="672" y="1056"/>
              <a:ext cx="21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主量子数为</a:t>
              </a:r>
              <a:r>
                <a:rPr kumimoji="1" lang="en-US" altLang="zh-CN" i="1">
                  <a:solidFill>
                    <a:schemeClr val="tx1"/>
                  </a:solidFill>
                  <a:ea typeface="华文楷体" panose="02010600040101010101" pitchFamily="2" charset="-122"/>
                </a:rPr>
                <a:t>n</a:t>
              </a:r>
              <a:r>
                <a:rPr kumimoji="1" lang="en-US" altLang="zh-CN">
                  <a:solidFill>
                    <a:schemeClr val="tx1"/>
                  </a:solidFill>
                  <a:latin typeface="华文楷体" panose="02010600040101010101" pitchFamily="2" charset="-122"/>
                  <a:ea typeface="华文楷体" panose="02010600040101010101" pitchFamily="2" charset="-122"/>
                </a:rPr>
                <a:t>,</a:t>
              </a:r>
              <a:r>
                <a:rPr kumimoji="1" lang="zh-CN" altLang="en-US">
                  <a:solidFill>
                    <a:schemeClr val="tx1"/>
                  </a:solidFill>
                  <a:latin typeface="华文楷体" panose="02010600040101010101" pitchFamily="2" charset="-122"/>
                  <a:ea typeface="华文楷体" panose="02010600040101010101" pitchFamily="2" charset="-122"/>
                </a:rPr>
                <a:t>可容纳</a:t>
              </a:r>
            </a:p>
          </p:txBody>
        </p:sp>
        <p:graphicFrame>
          <p:nvGraphicFramePr>
            <p:cNvPr id="94216" name="Object 8"/>
            <p:cNvGraphicFramePr>
              <a:graphicFrameLocks noChangeAspect="1"/>
            </p:cNvGraphicFramePr>
            <p:nvPr/>
          </p:nvGraphicFramePr>
          <p:xfrm>
            <a:off x="2583" y="1008"/>
            <a:ext cx="403" cy="307"/>
          </p:xfrm>
          <a:graphic>
            <a:graphicData uri="http://schemas.openxmlformats.org/presentationml/2006/ole">
              <mc:AlternateContent xmlns:mc="http://schemas.openxmlformats.org/markup-compatibility/2006">
                <mc:Choice xmlns:v="urn:schemas-microsoft-com:vml" Requires="v">
                  <p:oleObj spid="_x0000_s94233" name="公式" r:id="rId3" imgW="266469" imgH="203024" progId="Equation.3">
                    <p:embed/>
                  </p:oleObj>
                </mc:Choice>
                <mc:Fallback>
                  <p:oleObj name="公式" r:id="rId3" imgW="266469" imgH="203024" progId="Equation.3">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3" y="1008"/>
                          <a:ext cx="403" cy="3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17" name="Text Box 9"/>
            <p:cNvSpPr txBox="1">
              <a:spLocks noChangeArrowheads="1"/>
            </p:cNvSpPr>
            <p:nvPr/>
          </p:nvSpPr>
          <p:spPr bwMode="auto">
            <a:xfrm>
              <a:off x="2976" y="1056"/>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个电子。</a:t>
              </a:r>
            </a:p>
          </p:txBody>
        </p:sp>
      </p:grpSp>
      <p:grpSp>
        <p:nvGrpSpPr>
          <p:cNvPr id="94218" name="Group 10"/>
          <p:cNvGrpSpPr>
            <a:grpSpLocks/>
          </p:cNvGrpSpPr>
          <p:nvPr/>
        </p:nvGrpSpPr>
        <p:grpSpPr bwMode="auto">
          <a:xfrm>
            <a:off x="250825" y="2597150"/>
            <a:ext cx="8164513" cy="1985963"/>
            <a:chOff x="96" y="1515"/>
            <a:chExt cx="5143" cy="1251"/>
          </a:xfrm>
        </p:grpSpPr>
        <p:sp>
          <p:nvSpPr>
            <p:cNvPr id="94219" name="Text Box 11"/>
            <p:cNvSpPr txBox="1">
              <a:spLocks noChangeArrowheads="1"/>
            </p:cNvSpPr>
            <p:nvPr/>
          </p:nvSpPr>
          <p:spPr bwMode="auto">
            <a:xfrm>
              <a:off x="96" y="1515"/>
              <a:ext cx="25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三、能量最小原理</a:t>
              </a:r>
            </a:p>
          </p:txBody>
        </p:sp>
        <p:sp>
          <p:nvSpPr>
            <p:cNvPr id="94220" name="Text Box 12"/>
            <p:cNvSpPr txBox="1">
              <a:spLocks noChangeArrowheads="1"/>
            </p:cNvSpPr>
            <p:nvPr/>
          </p:nvSpPr>
          <p:spPr bwMode="auto">
            <a:xfrm>
              <a:off x="431" y="1842"/>
              <a:ext cx="480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rgbClr val="0000FF"/>
                  </a:solidFill>
                  <a:latin typeface="华文楷体" panose="02010600040101010101" pitchFamily="2" charset="-122"/>
                  <a:ea typeface="华文楷体" panose="02010600040101010101" pitchFamily="2" charset="-122"/>
                </a:rPr>
                <a:t>    原子系统处于正常状态时,每个电子趋于占有能量最低的能级。</a:t>
              </a:r>
            </a:p>
          </p:txBody>
        </p:sp>
        <p:sp>
          <p:nvSpPr>
            <p:cNvPr id="94221" name="Rectangle 13"/>
            <p:cNvSpPr>
              <a:spLocks noChangeArrowheads="1"/>
            </p:cNvSpPr>
            <p:nvPr/>
          </p:nvSpPr>
          <p:spPr bwMode="auto">
            <a:xfrm>
              <a:off x="748" y="2478"/>
              <a:ext cx="4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外层电子能量高低由（</a:t>
              </a:r>
              <a:r>
                <a:rPr kumimoji="1" lang="en-US" altLang="zh-CN" i="1">
                  <a:solidFill>
                    <a:schemeClr val="tx1"/>
                  </a:solidFill>
                  <a:ea typeface="华文楷体" panose="02010600040101010101" pitchFamily="2" charset="-122"/>
                </a:rPr>
                <a:t>n + </a:t>
              </a:r>
              <a:r>
                <a:rPr kumimoji="1" lang="en-US" altLang="zh-CN">
                  <a:solidFill>
                    <a:schemeClr val="tx1"/>
                  </a:solidFill>
                  <a:ea typeface="华文楷体" panose="02010600040101010101" pitchFamily="2" charset="-122"/>
                </a:rPr>
                <a:t>0.7</a:t>
              </a:r>
              <a:r>
                <a:rPr kumimoji="1" lang="en-US" altLang="zh-CN" i="1">
                  <a:solidFill>
                    <a:schemeClr val="tx1"/>
                  </a:solidFill>
                  <a:ea typeface="华文楷体" panose="02010600040101010101" pitchFamily="2" charset="-122"/>
                </a:rPr>
                <a:t> l</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a:t>
              </a:r>
              <a:r>
                <a:rPr kumimoji="1" lang="zh-CN" altLang="en-US" i="1">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的大小决定。 </a:t>
              </a: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3" name="Text Box 73"/>
          <p:cNvSpPr txBox="1">
            <a:spLocks noChangeArrowheads="1"/>
          </p:cNvSpPr>
          <p:nvPr/>
        </p:nvSpPr>
        <p:spPr bwMode="auto">
          <a:xfrm>
            <a:off x="161925" y="903288"/>
            <a:ext cx="485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sym typeface="Symbol" pitchFamily="18" charset="2"/>
              </a:rPr>
              <a:t>一、 氢原子的</a:t>
            </a:r>
            <a:r>
              <a:rPr kumimoji="1" lang="zh-CN" altLang="en-US">
                <a:solidFill>
                  <a:schemeClr val="tx1"/>
                </a:solidFill>
                <a:ea typeface="华文楷体" panose="02010600040101010101" pitchFamily="2" charset="-122"/>
              </a:rPr>
              <a:t>量子力学处理方法</a:t>
            </a:r>
            <a:endParaRPr kumimoji="1" lang="zh-CN" altLang="en-US">
              <a:solidFill>
                <a:schemeClr val="tx1"/>
              </a:solidFill>
              <a:ea typeface="华文楷体" panose="02010600040101010101" pitchFamily="2" charset="-122"/>
              <a:sym typeface="Symbol" pitchFamily="18" charset="2"/>
            </a:endParaRPr>
          </a:p>
        </p:txBody>
      </p:sp>
      <p:sp>
        <p:nvSpPr>
          <p:cNvPr id="5194" name="Text Box 74"/>
          <p:cNvSpPr txBox="1">
            <a:spLocks noChangeArrowheads="1"/>
          </p:cNvSpPr>
          <p:nvPr/>
        </p:nvSpPr>
        <p:spPr bwMode="auto">
          <a:xfrm>
            <a:off x="539750" y="1381125"/>
            <a:ext cx="7704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spcBef>
                <a:spcPct val="50000"/>
              </a:spcBef>
              <a:buClrTx/>
              <a:buSzTx/>
              <a:buFontTx/>
              <a:buNone/>
            </a:pPr>
            <a:r>
              <a:rPr lang="zh-CN" altLang="en-US">
                <a:solidFill>
                  <a:schemeClr val="tx1"/>
                </a:solidFill>
                <a:ea typeface="华文楷体" panose="02010600040101010101" pitchFamily="2" charset="-122"/>
              </a:rPr>
              <a:t>氢原子中，电子在原子核外的电场中运动，其势能为：</a:t>
            </a:r>
          </a:p>
        </p:txBody>
      </p:sp>
      <p:graphicFrame>
        <p:nvGraphicFramePr>
          <p:cNvPr id="5195" name="Object 75"/>
          <p:cNvGraphicFramePr>
            <a:graphicFrameLocks noChangeAspect="1"/>
          </p:cNvGraphicFramePr>
          <p:nvPr>
            <p:extLst>
              <p:ext uri="{D42A27DB-BD31-4B8C-83A1-F6EECF244321}">
                <p14:modId xmlns:p14="http://schemas.microsoft.com/office/powerpoint/2010/main" val="3190004398"/>
              </p:ext>
            </p:extLst>
          </p:nvPr>
        </p:nvGraphicFramePr>
        <p:xfrm>
          <a:off x="1979613" y="1844675"/>
          <a:ext cx="2376487" cy="906463"/>
        </p:xfrm>
        <a:graphic>
          <a:graphicData uri="http://schemas.openxmlformats.org/presentationml/2006/ole">
            <mc:AlternateContent xmlns:mc="http://schemas.openxmlformats.org/markup-compatibility/2006">
              <mc:Choice xmlns:v="urn:schemas-microsoft-com:vml" Requires="v">
                <p:oleObj spid="_x0000_s5318" name="Equation" r:id="rId4" imgW="990600" imgH="457200" progId="Equation.3">
                  <p:embed/>
                </p:oleObj>
              </mc:Choice>
              <mc:Fallback>
                <p:oleObj name="Equation" r:id="rId4" imgW="990600" imgH="457200" progId="Equation.3">
                  <p:embed/>
                  <p:pic>
                    <p:nvPicPr>
                      <p:cNvPr id="0" name="Picture 1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1844675"/>
                        <a:ext cx="2376487"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196" name="Group 76"/>
          <p:cNvGrpSpPr>
            <a:grpSpLocks/>
          </p:cNvGrpSpPr>
          <p:nvPr/>
        </p:nvGrpSpPr>
        <p:grpSpPr bwMode="auto">
          <a:xfrm>
            <a:off x="2538413" y="200306"/>
            <a:ext cx="3581400" cy="684213"/>
            <a:chOff x="1440" y="28"/>
            <a:chExt cx="2496" cy="431"/>
          </a:xfrm>
        </p:grpSpPr>
        <p:grpSp>
          <p:nvGrpSpPr>
            <p:cNvPr id="5197" name="Group 32"/>
            <p:cNvGrpSpPr>
              <a:grpSpLocks/>
            </p:cNvGrpSpPr>
            <p:nvPr/>
          </p:nvGrpSpPr>
          <p:grpSpPr bwMode="auto">
            <a:xfrm>
              <a:off x="1610" y="28"/>
              <a:ext cx="2223" cy="431"/>
              <a:chOff x="1450" y="7"/>
              <a:chExt cx="3039" cy="401"/>
            </a:xfrm>
          </p:grpSpPr>
          <p:sp>
            <p:nvSpPr>
              <p:cNvPr id="5198"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199"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200"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201"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sp>
          <p:nvSpPr>
            <p:cNvPr id="5202" name="Text Box 82"/>
            <p:cNvSpPr txBox="1">
              <a:spLocks noChangeArrowheads="1"/>
            </p:cNvSpPr>
            <p:nvPr/>
          </p:nvSpPr>
          <p:spPr bwMode="auto">
            <a:xfrm>
              <a:off x="1440" y="73"/>
              <a:ext cx="24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spcBef>
                  <a:spcPct val="50000"/>
                </a:spcBef>
                <a:buClrTx/>
                <a:buSzTx/>
                <a:buFontTx/>
                <a:buNone/>
              </a:pPr>
              <a:r>
                <a:rPr kumimoji="1" lang="en-US" altLang="zh-CN" sz="2800" dirty="0">
                  <a:solidFill>
                    <a:schemeClr val="tx1"/>
                  </a:solidFill>
                  <a:ea typeface="华文楷体" panose="02010600040101010101" pitchFamily="2" charset="-122"/>
                </a:rPr>
                <a:t>§</a:t>
              </a:r>
              <a:r>
                <a:rPr kumimoji="1" lang="en-US" altLang="zh-CN" sz="2800" dirty="0" smtClean="0">
                  <a:solidFill>
                    <a:schemeClr val="tx1"/>
                  </a:solidFill>
                  <a:ea typeface="华文楷体" panose="02010600040101010101" pitchFamily="2" charset="-122"/>
                </a:rPr>
                <a:t>19.7  </a:t>
              </a:r>
              <a:r>
                <a:rPr lang="zh-CN" altLang="en-US" sz="2800" dirty="0">
                  <a:solidFill>
                    <a:schemeClr val="tx1"/>
                  </a:solidFill>
                  <a:ea typeface="华文楷体" panose="02010600040101010101" pitchFamily="2" charset="-122"/>
                </a:rPr>
                <a:t>氢原子</a:t>
              </a:r>
            </a:p>
          </p:txBody>
        </p:sp>
      </p:grpSp>
      <p:graphicFrame>
        <p:nvGraphicFramePr>
          <p:cNvPr id="5203" name="Object 83"/>
          <p:cNvGraphicFramePr>
            <a:graphicFrameLocks noChangeAspect="1"/>
          </p:cNvGraphicFramePr>
          <p:nvPr>
            <p:extLst>
              <p:ext uri="{D42A27DB-BD31-4B8C-83A1-F6EECF244321}">
                <p14:modId xmlns:p14="http://schemas.microsoft.com/office/powerpoint/2010/main" val="480136861"/>
              </p:ext>
            </p:extLst>
          </p:nvPr>
        </p:nvGraphicFramePr>
        <p:xfrm>
          <a:off x="1258888" y="5373688"/>
          <a:ext cx="5761037" cy="998537"/>
        </p:xfrm>
        <a:graphic>
          <a:graphicData uri="http://schemas.openxmlformats.org/presentationml/2006/ole">
            <mc:AlternateContent xmlns:mc="http://schemas.openxmlformats.org/markup-compatibility/2006">
              <mc:Choice xmlns:v="urn:schemas-microsoft-com:vml" Requires="v">
                <p:oleObj spid="_x0000_s5319" name="公式" r:id="rId6" imgW="2641600" imgH="457200" progId="Equation.3">
                  <p:embed/>
                </p:oleObj>
              </mc:Choice>
              <mc:Fallback>
                <p:oleObj name="公式" r:id="rId6" imgW="2641600" imgH="457200" progId="Equation.3">
                  <p:embed/>
                  <p:pic>
                    <p:nvPicPr>
                      <p:cNvPr id="0" name="Picture 17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5373688"/>
                        <a:ext cx="5761037" cy="998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04" name="Rectangle 84"/>
          <p:cNvSpPr>
            <a:spLocks noChangeArrowheads="1"/>
          </p:cNvSpPr>
          <p:nvPr/>
        </p:nvSpPr>
        <p:spPr bwMode="auto">
          <a:xfrm>
            <a:off x="250825" y="4724400"/>
            <a:ext cx="763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buClrTx/>
              <a:buSzTx/>
              <a:buFontTx/>
              <a:buNone/>
            </a:pPr>
            <a:r>
              <a:rPr kumimoji="1" lang="zh-CN" altLang="en-US">
                <a:solidFill>
                  <a:schemeClr val="tx2"/>
                </a:solidFill>
                <a:ea typeface="华文楷体" panose="02010600040101010101" pitchFamily="2" charset="-122"/>
              </a:rPr>
              <a:t>     则</a:t>
            </a:r>
            <a:r>
              <a:rPr lang="zh-CN" altLang="en-US">
                <a:solidFill>
                  <a:schemeClr val="tx1"/>
                </a:solidFill>
                <a:ea typeface="华文楷体" panose="02010600040101010101" pitchFamily="2" charset="-122"/>
              </a:rPr>
              <a:t>电子在氢原子周围空间的定态薛定谔方程为 ：</a:t>
            </a:r>
          </a:p>
        </p:txBody>
      </p:sp>
      <p:grpSp>
        <p:nvGrpSpPr>
          <p:cNvPr id="5207" name="Group 87"/>
          <p:cNvGrpSpPr>
            <a:grpSpLocks/>
          </p:cNvGrpSpPr>
          <p:nvPr/>
        </p:nvGrpSpPr>
        <p:grpSpPr bwMode="auto">
          <a:xfrm>
            <a:off x="5874047" y="1972041"/>
            <a:ext cx="2808288" cy="2449513"/>
            <a:chOff x="3470" y="1409"/>
            <a:chExt cx="1316" cy="1159"/>
          </a:xfrm>
        </p:grpSpPr>
        <p:sp>
          <p:nvSpPr>
            <p:cNvPr id="5208" name="Rectangle 88"/>
            <p:cNvSpPr>
              <a:spLocks noChangeArrowheads="1"/>
            </p:cNvSpPr>
            <p:nvPr/>
          </p:nvSpPr>
          <p:spPr bwMode="auto">
            <a:xfrm>
              <a:off x="3470" y="1409"/>
              <a:ext cx="1316" cy="1159"/>
            </a:xfrm>
            <a:prstGeom prst="rect">
              <a:avLst/>
            </a:prstGeom>
            <a:gradFill rotWithShape="1">
              <a:gsLst>
                <a:gs pos="0">
                  <a:srgbClr val="B9DCFF"/>
                </a:gs>
                <a:gs pos="100000">
                  <a:srgbClr val="B9DCFF">
                    <a:gamma/>
                    <a:tint val="44314"/>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nvGrpSpPr>
            <p:cNvPr id="5209" name="Group 89"/>
            <p:cNvGrpSpPr>
              <a:grpSpLocks/>
            </p:cNvGrpSpPr>
            <p:nvPr/>
          </p:nvGrpSpPr>
          <p:grpSpPr bwMode="auto">
            <a:xfrm>
              <a:off x="3560" y="1480"/>
              <a:ext cx="1225" cy="970"/>
              <a:chOff x="2562" y="1253"/>
              <a:chExt cx="1776" cy="1406"/>
            </a:xfrm>
          </p:grpSpPr>
          <p:sp>
            <p:nvSpPr>
              <p:cNvPr id="5210" name="Line 90"/>
              <p:cNvSpPr>
                <a:spLocks noChangeShapeType="1"/>
              </p:cNvSpPr>
              <p:nvPr/>
            </p:nvSpPr>
            <p:spPr bwMode="auto">
              <a:xfrm flipV="1">
                <a:off x="3273" y="1253"/>
                <a:ext cx="0" cy="86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5211" name="Line 91"/>
              <p:cNvSpPr>
                <a:spLocks noChangeShapeType="1"/>
              </p:cNvSpPr>
              <p:nvPr/>
            </p:nvSpPr>
            <p:spPr bwMode="auto">
              <a:xfrm>
                <a:off x="3273" y="2122"/>
                <a:ext cx="97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5212" name="Line 92"/>
              <p:cNvSpPr>
                <a:spLocks noChangeShapeType="1"/>
              </p:cNvSpPr>
              <p:nvPr/>
            </p:nvSpPr>
            <p:spPr bwMode="auto">
              <a:xfrm flipH="1">
                <a:off x="2740" y="2122"/>
                <a:ext cx="533" cy="5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5213" name="Line 93"/>
              <p:cNvSpPr>
                <a:spLocks noChangeShapeType="1"/>
              </p:cNvSpPr>
              <p:nvPr/>
            </p:nvSpPr>
            <p:spPr bwMode="auto">
              <a:xfrm flipV="1">
                <a:off x="3273" y="1811"/>
                <a:ext cx="539" cy="311"/>
              </a:xfrm>
              <a:prstGeom prst="line">
                <a:avLst/>
              </a:prstGeom>
              <a:noFill/>
              <a:ln w="254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aphicFrame>
            <p:nvGraphicFramePr>
              <p:cNvPr id="5214" name="Object 94"/>
              <p:cNvGraphicFramePr>
                <a:graphicFrameLocks noChangeAspect="1"/>
              </p:cNvGraphicFramePr>
              <p:nvPr/>
            </p:nvGraphicFramePr>
            <p:xfrm>
              <a:off x="2562" y="2432"/>
              <a:ext cx="180" cy="182"/>
            </p:xfrm>
            <a:graphic>
              <a:graphicData uri="http://schemas.openxmlformats.org/presentationml/2006/ole">
                <mc:AlternateContent xmlns:mc="http://schemas.openxmlformats.org/markup-compatibility/2006">
                  <mc:Choice xmlns:v="urn:schemas-microsoft-com:vml" Requires="v">
                    <p:oleObj spid="_x0000_s5320" name="公式" r:id="rId8" imgW="139700" imgH="139700" progId="Equation.3">
                      <p:embed/>
                    </p:oleObj>
                  </mc:Choice>
                  <mc:Fallback>
                    <p:oleObj name="公式" r:id="rId8" imgW="139700" imgH="139700" progId="Equation.3">
                      <p:embed/>
                      <p:pic>
                        <p:nvPicPr>
                          <p:cNvPr id="0" name="Picture 17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62" y="2432"/>
                            <a:ext cx="180"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15" name="Object 95"/>
              <p:cNvGraphicFramePr>
                <a:graphicFrameLocks noChangeAspect="1"/>
              </p:cNvGraphicFramePr>
              <p:nvPr/>
            </p:nvGraphicFramePr>
            <p:xfrm>
              <a:off x="4150" y="1888"/>
              <a:ext cx="188" cy="226"/>
            </p:xfrm>
            <a:graphic>
              <a:graphicData uri="http://schemas.openxmlformats.org/presentationml/2006/ole">
                <mc:AlternateContent xmlns:mc="http://schemas.openxmlformats.org/markup-compatibility/2006">
                  <mc:Choice xmlns:v="urn:schemas-microsoft-com:vml" Requires="v">
                    <p:oleObj spid="_x0000_s5321" name="公式" r:id="rId10" imgW="139579" imgH="164957" progId="Equation.3">
                      <p:embed/>
                    </p:oleObj>
                  </mc:Choice>
                  <mc:Fallback>
                    <p:oleObj name="公式" r:id="rId10" imgW="139579" imgH="164957" progId="Equation.3">
                      <p:embed/>
                      <p:pic>
                        <p:nvPicPr>
                          <p:cNvPr id="0" name="Picture 17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50" y="1888"/>
                            <a:ext cx="188"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16" name="Object 96"/>
              <p:cNvGraphicFramePr>
                <a:graphicFrameLocks noChangeAspect="1"/>
              </p:cNvGraphicFramePr>
              <p:nvPr/>
            </p:nvGraphicFramePr>
            <p:xfrm>
              <a:off x="3107" y="1331"/>
              <a:ext cx="122" cy="149"/>
            </p:xfrm>
            <a:graphic>
              <a:graphicData uri="http://schemas.openxmlformats.org/presentationml/2006/ole">
                <mc:AlternateContent xmlns:mc="http://schemas.openxmlformats.org/markup-compatibility/2006">
                  <mc:Choice xmlns:v="urn:schemas-microsoft-com:vml" Requires="v">
                    <p:oleObj spid="_x0000_s5322" name="公式" r:id="rId12" imgW="114201" imgH="139579" progId="Equation.3">
                      <p:embed/>
                    </p:oleObj>
                  </mc:Choice>
                  <mc:Fallback>
                    <p:oleObj name="公式" r:id="rId12" imgW="114201" imgH="139579" progId="Equation.3">
                      <p:embed/>
                      <p:pic>
                        <p:nvPicPr>
                          <p:cNvPr id="0" name="Picture 17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07" y="1331"/>
                            <a:ext cx="122" cy="1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17" name="Object 97"/>
              <p:cNvGraphicFramePr>
                <a:graphicFrameLocks noChangeAspect="1"/>
              </p:cNvGraphicFramePr>
              <p:nvPr/>
            </p:nvGraphicFramePr>
            <p:xfrm>
              <a:off x="2971" y="2070"/>
              <a:ext cx="167" cy="181"/>
            </p:xfrm>
            <a:graphic>
              <a:graphicData uri="http://schemas.openxmlformats.org/presentationml/2006/ole">
                <mc:AlternateContent xmlns:mc="http://schemas.openxmlformats.org/markup-compatibility/2006">
                  <mc:Choice xmlns:v="urn:schemas-microsoft-com:vml" Requires="v">
                    <p:oleObj spid="_x0000_s5323" name="公式" r:id="rId14" imgW="164814" imgH="177492" progId="Equation.3">
                      <p:embed/>
                    </p:oleObj>
                  </mc:Choice>
                  <mc:Fallback>
                    <p:oleObj name="公式" r:id="rId14" imgW="164814" imgH="177492" progId="Equation.3">
                      <p:embed/>
                      <p:pic>
                        <p:nvPicPr>
                          <p:cNvPr id="0" name="Picture 17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1" y="2070"/>
                            <a:ext cx="167" cy="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18" name="Oval 98" descr="AL02"/>
              <p:cNvSpPr>
                <a:spLocks noChangeArrowheads="1"/>
              </p:cNvSpPr>
              <p:nvPr/>
            </p:nvSpPr>
            <p:spPr bwMode="auto">
              <a:xfrm>
                <a:off x="3152" y="2013"/>
                <a:ext cx="238" cy="238"/>
              </a:xfrm>
              <a:prstGeom prst="ellipse">
                <a:avLst/>
              </a:prstGeom>
              <a:blipFill dpi="0" rotWithShape="1">
                <a:blip r:embed="rId16" cstate="print"/>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5219" name="Oval 99" descr="AL03"/>
              <p:cNvSpPr>
                <a:spLocks noChangeArrowheads="1"/>
              </p:cNvSpPr>
              <p:nvPr/>
            </p:nvSpPr>
            <p:spPr bwMode="auto">
              <a:xfrm>
                <a:off x="3807" y="1767"/>
                <a:ext cx="71" cy="75"/>
              </a:xfrm>
              <a:prstGeom prst="ellipse">
                <a:avLst/>
              </a:prstGeom>
              <a:blipFill dpi="0" rotWithShape="1">
                <a:blip r:embed="rId17" cstate="print"/>
                <a:srcRect/>
                <a:stretch>
                  <a:fillRect/>
                </a:stretch>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5220" name="Oval 100"/>
              <p:cNvSpPr>
                <a:spLocks noChangeArrowheads="1"/>
              </p:cNvSpPr>
              <p:nvPr/>
            </p:nvSpPr>
            <p:spPr bwMode="auto">
              <a:xfrm>
                <a:off x="2744" y="1525"/>
                <a:ext cx="1134" cy="1134"/>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grpSp>
      <p:sp>
        <p:nvSpPr>
          <p:cNvPr id="5246" name="Rectangle 126"/>
          <p:cNvSpPr>
            <a:spLocks noChangeArrowheads="1"/>
          </p:cNvSpPr>
          <p:nvPr/>
        </p:nvSpPr>
        <p:spPr bwMode="auto">
          <a:xfrm>
            <a:off x="539750" y="2781300"/>
            <a:ext cx="504031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buClrTx/>
              <a:buSzTx/>
              <a:buFontTx/>
              <a:buNone/>
            </a:pPr>
            <a:r>
              <a:rPr kumimoji="1" lang="zh-CN" altLang="en-US">
                <a:solidFill>
                  <a:schemeClr val="tx2"/>
                </a:solidFill>
                <a:ea typeface="华文楷体" panose="02010600040101010101" pitchFamily="2" charset="-122"/>
              </a:rPr>
              <a:t>       设电子质量为</a:t>
            </a:r>
            <a:r>
              <a:rPr kumimoji="1" lang="en-US" altLang="zh-CN">
                <a:solidFill>
                  <a:schemeClr val="tx2"/>
                </a:solidFill>
                <a:ea typeface="华文楷体" panose="02010600040101010101" pitchFamily="2" charset="-122"/>
              </a:rPr>
              <a:t> </a:t>
            </a:r>
            <a:r>
              <a:rPr kumimoji="1" lang="en-US" altLang="zh-CN" i="1">
                <a:solidFill>
                  <a:schemeClr val="tx2"/>
                </a:solidFill>
                <a:ea typeface="华文楷体" panose="02010600040101010101" pitchFamily="2" charset="-122"/>
              </a:rPr>
              <a:t>m</a:t>
            </a:r>
            <a:r>
              <a:rPr kumimoji="1" lang="zh-CN" altLang="en-US">
                <a:solidFill>
                  <a:schemeClr val="tx2"/>
                </a:solidFill>
                <a:ea typeface="华文楷体" panose="02010600040101010101" pitchFamily="2" charset="-122"/>
              </a:rPr>
              <a:t>，</a:t>
            </a:r>
            <a:r>
              <a:rPr kumimoji="1" lang="zh-CN" altLang="en-US">
                <a:solidFill>
                  <a:schemeClr val="tx1"/>
                </a:solidFill>
                <a:ea typeface="华文楷体" panose="02010600040101010101" pitchFamily="2" charset="-122"/>
              </a:rPr>
              <a:t>代入三维</a:t>
            </a:r>
            <a:r>
              <a:rPr lang="zh-CN" altLang="en-US">
                <a:solidFill>
                  <a:schemeClr val="tx1"/>
                </a:solidFill>
                <a:ea typeface="华文楷体" panose="02010600040101010101" pitchFamily="2" charset="-122"/>
              </a:rPr>
              <a:t>定态薛定谔方程：</a:t>
            </a:r>
          </a:p>
        </p:txBody>
      </p:sp>
      <p:graphicFrame>
        <p:nvGraphicFramePr>
          <p:cNvPr id="5247" name="Object 127"/>
          <p:cNvGraphicFramePr>
            <a:graphicFrameLocks noChangeAspect="1"/>
          </p:cNvGraphicFramePr>
          <p:nvPr>
            <p:extLst>
              <p:ext uri="{D42A27DB-BD31-4B8C-83A1-F6EECF244321}">
                <p14:modId xmlns:p14="http://schemas.microsoft.com/office/powerpoint/2010/main" val="669064644"/>
              </p:ext>
            </p:extLst>
          </p:nvPr>
        </p:nvGraphicFramePr>
        <p:xfrm>
          <a:off x="971550" y="3644900"/>
          <a:ext cx="4321175" cy="1003300"/>
        </p:xfrm>
        <a:graphic>
          <a:graphicData uri="http://schemas.openxmlformats.org/presentationml/2006/ole">
            <mc:AlternateContent xmlns:mc="http://schemas.openxmlformats.org/markup-compatibility/2006">
              <mc:Choice xmlns:v="urn:schemas-microsoft-com:vml" Requires="v">
                <p:oleObj spid="_x0000_s5324" name="Equation" r:id="rId18" imgW="1447800" imgH="419100" progId="Equation.3">
                  <p:embed/>
                </p:oleObj>
              </mc:Choice>
              <mc:Fallback>
                <p:oleObj name="Equation" r:id="rId18" imgW="1447800" imgH="419100" progId="Equation.3">
                  <p:embed/>
                  <p:pic>
                    <p:nvPicPr>
                      <p:cNvPr id="0" name="Picture 17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71550" y="3644900"/>
                        <a:ext cx="4321175" cy="1003300"/>
                      </a:xfrm>
                      <a:prstGeom prst="rect">
                        <a:avLst/>
                      </a:prstGeom>
                      <a:solidFill>
                        <a:srgbClr val="FFFFCC"/>
                      </a:solidFill>
                      <a:ln w="25400">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196"/>
                                        </p:tgtEl>
                                        <p:attrNameLst>
                                          <p:attrName>style.visibility</p:attrName>
                                        </p:attrNameLst>
                                      </p:cBhvr>
                                      <p:to>
                                        <p:strVal val="visible"/>
                                      </p:to>
                                    </p:set>
                                    <p:animEffect transition="in" filter="wipe(left)">
                                      <p:cBhvr>
                                        <p:cTn id="7" dur="500"/>
                                        <p:tgtEl>
                                          <p:spTgt spid="5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93"/>
                                        </p:tgtEl>
                                        <p:attrNameLst>
                                          <p:attrName>style.visibility</p:attrName>
                                        </p:attrNameLst>
                                      </p:cBhvr>
                                      <p:to>
                                        <p:strVal val="visible"/>
                                      </p:to>
                                    </p:set>
                                    <p:animEffect transition="in" filter="wipe(left)">
                                      <p:cBhvr>
                                        <p:cTn id="12" dur="500"/>
                                        <p:tgtEl>
                                          <p:spTgt spid="51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207"/>
                                        </p:tgtEl>
                                        <p:attrNameLst>
                                          <p:attrName>style.visibility</p:attrName>
                                        </p:attrNameLst>
                                      </p:cBhvr>
                                      <p:to>
                                        <p:strVal val="visible"/>
                                      </p:to>
                                    </p:set>
                                    <p:animEffect transition="in" filter="wipe(up)">
                                      <p:cBhvr>
                                        <p:cTn id="17" dur="500"/>
                                        <p:tgtEl>
                                          <p:spTgt spid="52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94"/>
                                        </p:tgtEl>
                                        <p:attrNameLst>
                                          <p:attrName>style.visibility</p:attrName>
                                        </p:attrNameLst>
                                      </p:cBhvr>
                                      <p:to>
                                        <p:strVal val="visible"/>
                                      </p:to>
                                    </p:set>
                                    <p:animEffect transition="in" filter="wipe(left)">
                                      <p:cBhvr>
                                        <p:cTn id="22" dur="500"/>
                                        <p:tgtEl>
                                          <p:spTgt spid="51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195"/>
                                        </p:tgtEl>
                                        <p:attrNameLst>
                                          <p:attrName>style.visibility</p:attrName>
                                        </p:attrNameLst>
                                      </p:cBhvr>
                                      <p:to>
                                        <p:strVal val="visible"/>
                                      </p:to>
                                    </p:set>
                                    <p:animEffect transition="in" filter="wipe(left)">
                                      <p:cBhvr>
                                        <p:cTn id="27" dur="500"/>
                                        <p:tgtEl>
                                          <p:spTgt spid="51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46"/>
                                        </p:tgtEl>
                                        <p:attrNameLst>
                                          <p:attrName>style.visibility</p:attrName>
                                        </p:attrNameLst>
                                      </p:cBhvr>
                                      <p:to>
                                        <p:strVal val="visible"/>
                                      </p:to>
                                    </p:set>
                                    <p:animEffect transition="in" filter="wipe(left)">
                                      <p:cBhvr>
                                        <p:cTn id="32" dur="500"/>
                                        <p:tgtEl>
                                          <p:spTgt spid="524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247"/>
                                        </p:tgtEl>
                                        <p:attrNameLst>
                                          <p:attrName>style.visibility</p:attrName>
                                        </p:attrNameLst>
                                      </p:cBhvr>
                                      <p:to>
                                        <p:strVal val="visible"/>
                                      </p:to>
                                    </p:set>
                                    <p:animEffect transition="in" filter="wipe(left)">
                                      <p:cBhvr>
                                        <p:cTn id="37" dur="500"/>
                                        <p:tgtEl>
                                          <p:spTgt spid="52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204"/>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5203"/>
                                        </p:tgtEl>
                                        <p:attrNameLst>
                                          <p:attrName>style.visibility</p:attrName>
                                        </p:attrNameLst>
                                      </p:cBhvr>
                                      <p:to>
                                        <p:strVal val="visible"/>
                                      </p:to>
                                    </p:set>
                                    <p:animEffect transition="in" filter="wipe(left)">
                                      <p:cBhvr>
                                        <p:cTn id="46" dur="500"/>
                                        <p:tgtEl>
                                          <p:spTgt spid="5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3" grpId="0" autoUpdateAnimBg="0"/>
      <p:bldP spid="5194" grpId="0" autoUpdateAnimBg="0"/>
      <p:bldP spid="5204" grpId="0"/>
      <p:bldP spid="52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6" name="Object 4"/>
          <p:cNvGraphicFramePr>
            <a:graphicFrameLocks noChangeAspect="1"/>
          </p:cNvGraphicFramePr>
          <p:nvPr>
            <p:extLst>
              <p:ext uri="{D42A27DB-BD31-4B8C-83A1-F6EECF244321}">
                <p14:modId xmlns:p14="http://schemas.microsoft.com/office/powerpoint/2010/main" val="4270290803"/>
              </p:ext>
            </p:extLst>
          </p:nvPr>
        </p:nvGraphicFramePr>
        <p:xfrm>
          <a:off x="755650" y="836613"/>
          <a:ext cx="7345363" cy="1879600"/>
        </p:xfrm>
        <a:graphic>
          <a:graphicData uri="http://schemas.openxmlformats.org/presentationml/2006/ole">
            <mc:AlternateContent xmlns:mc="http://schemas.openxmlformats.org/markup-compatibility/2006">
              <mc:Choice xmlns:v="urn:schemas-microsoft-com:vml" Requires="v">
                <p:oleObj spid="_x0000_s95350" name="公式" r:id="rId3" imgW="3403600" imgH="939800" progId="Equation.3">
                  <p:embed/>
                </p:oleObj>
              </mc:Choice>
              <mc:Fallback>
                <p:oleObj name="公式" r:id="rId3" imgW="3403600" imgH="939800" progId="Equation.3">
                  <p:embed/>
                  <p:pic>
                    <p:nvPicPr>
                      <p:cNvPr id="0" name="Picture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836613"/>
                        <a:ext cx="7345363" cy="187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62" name="Rectangle 30"/>
          <p:cNvSpPr>
            <a:spLocks noChangeArrowheads="1"/>
          </p:cNvSpPr>
          <p:nvPr/>
        </p:nvSpPr>
        <p:spPr bwMode="auto">
          <a:xfrm>
            <a:off x="684213" y="333375"/>
            <a:ext cx="707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a:lnSpc>
                <a:spcPct val="100000"/>
              </a:lnSpc>
              <a:buClrTx/>
              <a:buSzTx/>
              <a:buFontTx/>
              <a:buNone/>
            </a:pPr>
            <a:r>
              <a:rPr kumimoji="1" lang="zh-CN" altLang="en-US">
                <a:solidFill>
                  <a:schemeClr val="tx1"/>
                </a:solidFill>
                <a:ea typeface="华文楷体" panose="02010600040101010101" pitchFamily="2" charset="-122"/>
              </a:rPr>
              <a:t> 由于点电荷的电势能具有球对称性，在球极坐标中 </a:t>
            </a:r>
          </a:p>
        </p:txBody>
      </p:sp>
      <p:grpSp>
        <p:nvGrpSpPr>
          <p:cNvPr id="95277" name="Group 45"/>
          <p:cNvGrpSpPr>
            <a:grpSpLocks/>
          </p:cNvGrpSpPr>
          <p:nvPr/>
        </p:nvGrpSpPr>
        <p:grpSpPr bwMode="auto">
          <a:xfrm>
            <a:off x="250825" y="2725738"/>
            <a:ext cx="5067300" cy="473075"/>
            <a:chOff x="158" y="1717"/>
            <a:chExt cx="3192" cy="298"/>
          </a:xfrm>
        </p:grpSpPr>
        <p:sp>
          <p:nvSpPr>
            <p:cNvPr id="95265" name="Rectangle 33"/>
            <p:cNvSpPr>
              <a:spLocks noChangeArrowheads="1"/>
            </p:cNvSpPr>
            <p:nvPr/>
          </p:nvSpPr>
          <p:spPr bwMode="auto">
            <a:xfrm>
              <a:off x="158" y="1717"/>
              <a:ext cx="3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buClrTx/>
                <a:buSzTx/>
                <a:buFontTx/>
                <a:buNone/>
              </a:pPr>
              <a:r>
                <a:rPr kumimoji="1" lang="zh-CN" altLang="en-US" dirty="0">
                  <a:solidFill>
                    <a:schemeClr val="tx1"/>
                  </a:solidFill>
                  <a:ea typeface="华文楷体" panose="02010600040101010101" pitchFamily="2" charset="-122"/>
                </a:rPr>
                <a:t>分离变量</a:t>
              </a:r>
              <a:r>
                <a:rPr kumimoji="1" lang="en-US" altLang="zh-CN" dirty="0">
                  <a:solidFill>
                    <a:schemeClr val="tx1"/>
                  </a:solidFill>
                  <a:ea typeface="华文楷体" panose="02010600040101010101" pitchFamily="2" charset="-122"/>
                </a:rPr>
                <a:t>:</a:t>
              </a:r>
              <a:endParaRPr kumimoji="1" lang="zh-CN" altLang="en-US" dirty="0">
                <a:solidFill>
                  <a:schemeClr val="tx1"/>
                </a:solidFill>
                <a:ea typeface="华文楷体" panose="02010600040101010101" pitchFamily="2" charset="-122"/>
              </a:endParaRPr>
            </a:p>
          </p:txBody>
        </p:sp>
        <p:graphicFrame>
          <p:nvGraphicFramePr>
            <p:cNvPr id="95266" name="Object 34"/>
            <p:cNvGraphicFramePr>
              <a:graphicFrameLocks noChangeAspect="1"/>
            </p:cNvGraphicFramePr>
            <p:nvPr/>
          </p:nvGraphicFramePr>
          <p:xfrm>
            <a:off x="1126" y="1738"/>
            <a:ext cx="2149" cy="277"/>
          </p:xfrm>
          <a:graphic>
            <a:graphicData uri="http://schemas.openxmlformats.org/presentationml/2006/ole">
              <mc:AlternateContent xmlns:mc="http://schemas.openxmlformats.org/markup-compatibility/2006">
                <mc:Choice xmlns:v="urn:schemas-microsoft-com:vml" Requires="v">
                  <p:oleObj spid="_x0000_s95351" name="公式" r:id="rId5" imgW="1726451" imgH="203112" progId="Equation.3">
                    <p:embed/>
                  </p:oleObj>
                </mc:Choice>
                <mc:Fallback>
                  <p:oleObj name="公式" r:id="rId5" imgW="1726451" imgH="203112" progId="Equation.3">
                    <p:embed/>
                    <p:pic>
                      <p:nvPicPr>
                        <p:cNvPr id="0" name="Picture 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6" y="1738"/>
                          <a:ext cx="2149" cy="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5267" name="Rectangle 35"/>
          <p:cNvSpPr>
            <a:spLocks noChangeArrowheads="1"/>
          </p:cNvSpPr>
          <p:nvPr/>
        </p:nvSpPr>
        <p:spPr bwMode="auto">
          <a:xfrm>
            <a:off x="661988" y="3259138"/>
            <a:ext cx="2430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a:lnSpc>
                <a:spcPct val="100000"/>
              </a:lnSpc>
              <a:buClrTx/>
              <a:buSzTx/>
              <a:buFontTx/>
              <a:buNone/>
            </a:pPr>
            <a:r>
              <a:rPr kumimoji="1" lang="zh-CN" altLang="en-US">
                <a:solidFill>
                  <a:schemeClr val="tx1"/>
                </a:solidFill>
                <a:ea typeface="华文楷体" panose="02010600040101010101" pitchFamily="2" charset="-122"/>
              </a:rPr>
              <a:t>得三个微分方程</a:t>
            </a:r>
            <a:r>
              <a:rPr kumimoji="1" lang="en-US" altLang="zh-CN">
                <a:solidFill>
                  <a:schemeClr val="tx1"/>
                </a:solidFill>
                <a:ea typeface="华文楷体" panose="02010600040101010101" pitchFamily="2" charset="-122"/>
              </a:rPr>
              <a:t>:</a:t>
            </a:r>
            <a:endParaRPr kumimoji="1" lang="zh-CN" altLang="en-US">
              <a:solidFill>
                <a:schemeClr val="tx1"/>
              </a:solidFill>
              <a:ea typeface="华文楷体" panose="02010600040101010101" pitchFamily="2" charset="-122"/>
            </a:endParaRPr>
          </a:p>
        </p:txBody>
      </p:sp>
      <p:grpSp>
        <p:nvGrpSpPr>
          <p:cNvPr id="95276" name="Group 44"/>
          <p:cNvGrpSpPr>
            <a:grpSpLocks/>
          </p:cNvGrpSpPr>
          <p:nvPr/>
        </p:nvGrpSpPr>
        <p:grpSpPr bwMode="auto">
          <a:xfrm>
            <a:off x="611188" y="3646488"/>
            <a:ext cx="8208962" cy="2951162"/>
            <a:chOff x="385" y="2297"/>
            <a:chExt cx="5171" cy="1859"/>
          </a:xfrm>
        </p:grpSpPr>
        <p:sp>
          <p:nvSpPr>
            <p:cNvPr id="95269" name="AutoShape 37"/>
            <p:cNvSpPr>
              <a:spLocks/>
            </p:cNvSpPr>
            <p:nvPr/>
          </p:nvSpPr>
          <p:spPr bwMode="auto">
            <a:xfrm>
              <a:off x="385" y="2433"/>
              <a:ext cx="213" cy="1635"/>
            </a:xfrm>
            <a:prstGeom prst="leftBrace">
              <a:avLst>
                <a:gd name="adj1" fmla="val 63967"/>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95270" name="Object 38"/>
            <p:cNvGraphicFramePr>
              <a:graphicFrameLocks/>
            </p:cNvGraphicFramePr>
            <p:nvPr/>
          </p:nvGraphicFramePr>
          <p:xfrm>
            <a:off x="609" y="3612"/>
            <a:ext cx="3981" cy="544"/>
          </p:xfrm>
          <a:graphic>
            <a:graphicData uri="http://schemas.openxmlformats.org/presentationml/2006/ole">
              <mc:AlternateContent xmlns:mc="http://schemas.openxmlformats.org/markup-compatibility/2006">
                <mc:Choice xmlns:v="urn:schemas-microsoft-com:vml" Requires="v">
                  <p:oleObj spid="_x0000_s95352" name="公式" r:id="rId7" imgW="2870200" imgH="457200" progId="Equation.3">
                    <p:embed/>
                  </p:oleObj>
                </mc:Choice>
                <mc:Fallback>
                  <p:oleObj name="公式" r:id="rId7" imgW="2870200" imgH="457200" progId="Equation.3">
                    <p:embed/>
                    <p:pic>
                      <p:nvPicPr>
                        <p:cNvPr id="0" name="Picture 10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 y="3612"/>
                          <a:ext cx="3981" cy="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71" name="Object 39"/>
            <p:cNvGraphicFramePr>
              <a:graphicFrameLocks/>
            </p:cNvGraphicFramePr>
            <p:nvPr/>
          </p:nvGraphicFramePr>
          <p:xfrm>
            <a:off x="553" y="2932"/>
            <a:ext cx="3674" cy="544"/>
          </p:xfrm>
          <a:graphic>
            <a:graphicData uri="http://schemas.openxmlformats.org/presentationml/2006/ole">
              <mc:AlternateContent xmlns:mc="http://schemas.openxmlformats.org/markup-compatibility/2006">
                <mc:Choice xmlns:v="urn:schemas-microsoft-com:vml" Requires="v">
                  <p:oleObj spid="_x0000_s95353" name="公式" r:id="rId9" imgW="2578100" imgH="419100" progId="Equation.3">
                    <p:embed/>
                  </p:oleObj>
                </mc:Choice>
                <mc:Fallback>
                  <p:oleObj name="公式" r:id="rId9" imgW="2578100" imgH="419100" progId="Equation.3">
                    <p:embed/>
                    <p:pic>
                      <p:nvPicPr>
                        <p:cNvPr id="0" name="Picture 10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3" y="2932"/>
                          <a:ext cx="3674" cy="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72" name="Object 40"/>
            <p:cNvGraphicFramePr>
              <a:graphicFrameLocks/>
            </p:cNvGraphicFramePr>
            <p:nvPr/>
          </p:nvGraphicFramePr>
          <p:xfrm>
            <a:off x="710" y="2297"/>
            <a:ext cx="1703" cy="589"/>
          </p:xfrm>
          <a:graphic>
            <a:graphicData uri="http://schemas.openxmlformats.org/presentationml/2006/ole">
              <mc:AlternateContent xmlns:mc="http://schemas.openxmlformats.org/markup-compatibility/2006">
                <mc:Choice xmlns:v="urn:schemas-microsoft-com:vml" Requires="v">
                  <p:oleObj spid="_x0000_s95354" name="公式" r:id="rId11" imgW="1054100" imgH="444500" progId="Equation.3">
                    <p:embed/>
                  </p:oleObj>
                </mc:Choice>
                <mc:Fallback>
                  <p:oleObj name="公式" r:id="rId11" imgW="1054100" imgH="444500" progId="Equation.3">
                    <p:embed/>
                    <p:pic>
                      <p:nvPicPr>
                        <p:cNvPr id="0" name="Picture 10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0" y="2297"/>
                          <a:ext cx="1703" cy="5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5273" name="Text Box 41"/>
            <p:cNvSpPr txBox="1">
              <a:spLocks noChangeArrowheads="1"/>
            </p:cNvSpPr>
            <p:nvPr/>
          </p:nvSpPr>
          <p:spPr bwMode="auto">
            <a:xfrm>
              <a:off x="2562" y="2432"/>
              <a:ext cx="862" cy="27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tx1"/>
                  </a:solidFill>
                  <a:ea typeface="华文楷体" panose="02010600040101010101" pitchFamily="2" charset="-122"/>
                </a:rPr>
                <a:t>方位角</a:t>
              </a:r>
            </a:p>
          </p:txBody>
        </p:sp>
        <p:sp>
          <p:nvSpPr>
            <p:cNvPr id="95274" name="Text Box 42"/>
            <p:cNvSpPr txBox="1">
              <a:spLocks noChangeArrowheads="1"/>
            </p:cNvSpPr>
            <p:nvPr/>
          </p:nvSpPr>
          <p:spPr bwMode="auto">
            <a:xfrm>
              <a:off x="4377" y="3158"/>
              <a:ext cx="862" cy="27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tx1"/>
                  </a:solidFill>
                  <a:ea typeface="华文楷体" panose="02010600040101010101" pitchFamily="2" charset="-122"/>
                </a:rPr>
                <a:t>极角</a:t>
              </a:r>
            </a:p>
          </p:txBody>
        </p:sp>
        <p:sp>
          <p:nvSpPr>
            <p:cNvPr id="95275" name="Text Box 43"/>
            <p:cNvSpPr txBox="1">
              <a:spLocks noChangeArrowheads="1"/>
            </p:cNvSpPr>
            <p:nvPr/>
          </p:nvSpPr>
          <p:spPr bwMode="auto">
            <a:xfrm>
              <a:off x="4694" y="3748"/>
              <a:ext cx="862" cy="27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solidFill>
                    <a:schemeClr val="tx1"/>
                  </a:solidFill>
                  <a:ea typeface="华文楷体" panose="02010600040101010101" pitchFamily="2" charset="-122"/>
                </a:rPr>
                <a:t>径向</a:t>
              </a:r>
            </a:p>
          </p:txBody>
        </p:sp>
      </p:grpSp>
      <p:pic>
        <p:nvPicPr>
          <p:cNvPr id="41" name="Picture 6" descr="图15-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08253" y="1916832"/>
            <a:ext cx="2808809" cy="2941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262"/>
                                        </p:tgtEl>
                                        <p:attrNameLst>
                                          <p:attrName>style.visibility</p:attrName>
                                        </p:attrNameLst>
                                      </p:cBhvr>
                                      <p:to>
                                        <p:strVal val="visible"/>
                                      </p:to>
                                    </p:set>
                                    <p:animEffect transition="in" filter="wipe(left)">
                                      <p:cBhvr>
                                        <p:cTn id="7" dur="500"/>
                                        <p:tgtEl>
                                          <p:spTgt spid="952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5236"/>
                                        </p:tgtEl>
                                        <p:attrNameLst>
                                          <p:attrName>style.visibility</p:attrName>
                                        </p:attrNameLst>
                                      </p:cBhvr>
                                      <p:to>
                                        <p:strVal val="visible"/>
                                      </p:to>
                                    </p:set>
                                    <p:animEffect transition="in" filter="wipe(left)">
                                      <p:cBhvr>
                                        <p:cTn id="12" dur="500"/>
                                        <p:tgtEl>
                                          <p:spTgt spid="952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5277"/>
                                        </p:tgtEl>
                                        <p:attrNameLst>
                                          <p:attrName>style.visibility</p:attrName>
                                        </p:attrNameLst>
                                      </p:cBhvr>
                                      <p:to>
                                        <p:strVal val="visible"/>
                                      </p:to>
                                    </p:set>
                                    <p:animEffect transition="in" filter="wipe(left)">
                                      <p:cBhvr>
                                        <p:cTn id="17" dur="500"/>
                                        <p:tgtEl>
                                          <p:spTgt spid="952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267"/>
                                        </p:tgtEl>
                                        <p:attrNameLst>
                                          <p:attrName>style.visibility</p:attrName>
                                        </p:attrNameLst>
                                      </p:cBhvr>
                                      <p:to>
                                        <p:strVal val="visible"/>
                                      </p:to>
                                    </p:set>
                                    <p:animEffect transition="in" filter="wipe(left)">
                                      <p:cBhvr>
                                        <p:cTn id="22" dur="500"/>
                                        <p:tgtEl>
                                          <p:spTgt spid="952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5276"/>
                                        </p:tgtEl>
                                        <p:attrNameLst>
                                          <p:attrName>style.visibility</p:attrName>
                                        </p:attrNameLst>
                                      </p:cBhvr>
                                      <p:to>
                                        <p:strVal val="visible"/>
                                      </p:to>
                                    </p:set>
                                    <p:animEffect transition="in" filter="wipe(left)">
                                      <p:cBhvr>
                                        <p:cTn id="27" dur="500"/>
                                        <p:tgtEl>
                                          <p:spTgt spid="95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2" grpId="0"/>
      <p:bldP spid="9526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4" name="Text Box 12"/>
          <p:cNvSpPr txBox="1">
            <a:spLocks noChangeArrowheads="1"/>
          </p:cNvSpPr>
          <p:nvPr/>
        </p:nvSpPr>
        <p:spPr bwMode="auto">
          <a:xfrm>
            <a:off x="395288" y="188913"/>
            <a:ext cx="8569325"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spcBef>
                <a:spcPct val="50000"/>
              </a:spcBef>
              <a:buClrTx/>
              <a:buSzTx/>
              <a:buFontTx/>
              <a:buNone/>
            </a:pPr>
            <a:r>
              <a:rPr kumimoji="1" lang="zh-CN" altLang="en-US">
                <a:solidFill>
                  <a:schemeClr val="tx1"/>
                </a:solidFill>
                <a:ea typeface="华文楷体" panose="02010600040101010101" pitchFamily="2" charset="-122"/>
              </a:rPr>
              <a:t>      应用波函数的</a:t>
            </a:r>
            <a:r>
              <a:rPr kumimoji="1" lang="zh-CN" altLang="en-US">
                <a:solidFill>
                  <a:srgbClr val="0000FF"/>
                </a:solidFill>
                <a:ea typeface="华文楷体" panose="02010600040101010101" pitchFamily="2" charset="-122"/>
              </a:rPr>
              <a:t>归一化条件</a:t>
            </a:r>
            <a:r>
              <a:rPr kumimoji="1" lang="zh-CN" altLang="en-US">
                <a:solidFill>
                  <a:schemeClr val="tx1"/>
                </a:solidFill>
                <a:ea typeface="华文楷体" panose="02010600040101010101" pitchFamily="2" charset="-122"/>
              </a:rPr>
              <a:t>和</a:t>
            </a:r>
            <a:r>
              <a:rPr kumimoji="1" lang="zh-CN" altLang="en-US">
                <a:solidFill>
                  <a:srgbClr val="0000FF"/>
                </a:solidFill>
                <a:ea typeface="华文楷体" panose="02010600040101010101" pitchFamily="2" charset="-122"/>
              </a:rPr>
              <a:t>标准条件</a:t>
            </a:r>
            <a:r>
              <a:rPr kumimoji="1" lang="zh-CN" altLang="en-US">
                <a:solidFill>
                  <a:schemeClr val="tx1"/>
                </a:solidFill>
                <a:ea typeface="华文楷体" panose="02010600040101010101" pitchFamily="2" charset="-122"/>
              </a:rPr>
              <a:t>解微分方程，可以求得氢原子的</a:t>
            </a:r>
            <a:r>
              <a:rPr kumimoji="1" lang="zh-CN" altLang="en-US">
                <a:solidFill>
                  <a:srgbClr val="0000FF"/>
                </a:solidFill>
                <a:ea typeface="华文楷体" panose="02010600040101010101" pitchFamily="2" charset="-122"/>
              </a:rPr>
              <a:t>波函数</a:t>
            </a:r>
            <a:r>
              <a:rPr kumimoji="1" lang="zh-CN" altLang="en-US">
                <a:solidFill>
                  <a:schemeClr val="tx1"/>
                </a:solidFill>
                <a:ea typeface="华文楷体" panose="02010600040101010101" pitchFamily="2" charset="-122"/>
              </a:rPr>
              <a:t>和三个量子数</a:t>
            </a:r>
            <a:r>
              <a:rPr kumimoji="1" lang="zh-CN" altLang="en-US">
                <a:solidFill>
                  <a:schemeClr val="accent2"/>
                </a:solidFill>
                <a:ea typeface="华文楷体" panose="02010600040101010101" pitchFamily="2" charset="-122"/>
              </a:rPr>
              <a:t> </a:t>
            </a:r>
            <a:r>
              <a:rPr kumimoji="1" lang="zh-CN" altLang="en-US">
                <a:solidFill>
                  <a:schemeClr val="tx1"/>
                </a:solidFill>
                <a:ea typeface="华文楷体" panose="02010600040101010101" pitchFamily="2" charset="-122"/>
              </a:rPr>
              <a:t>：</a:t>
            </a:r>
            <a:r>
              <a:rPr kumimoji="1" lang="en-US" altLang="zh-CN" i="1">
                <a:solidFill>
                  <a:schemeClr val="tx1"/>
                </a:solidFill>
                <a:ea typeface="华文楷体" panose="02010600040101010101" pitchFamily="2" charset="-122"/>
              </a:rPr>
              <a:t>n</a:t>
            </a:r>
            <a:r>
              <a:rPr kumimoji="1" lang="en-US" altLang="zh-CN">
                <a:solidFill>
                  <a:schemeClr val="tx1"/>
                </a:solidFill>
                <a:ea typeface="华文楷体" panose="02010600040101010101" pitchFamily="2" charset="-122"/>
              </a:rPr>
              <a:t>,    </a:t>
            </a:r>
            <a:r>
              <a:rPr kumimoji="1" lang="en-US" altLang="zh-CN" i="1">
                <a:solidFill>
                  <a:schemeClr val="tx1"/>
                </a:solidFill>
                <a:ea typeface="华文楷体" panose="02010600040101010101" pitchFamily="2" charset="-122"/>
              </a:rPr>
              <a:t>l</a:t>
            </a:r>
            <a:r>
              <a:rPr kumimoji="1" lang="en-US" altLang="zh-CN">
                <a:solidFill>
                  <a:schemeClr val="tx1"/>
                </a:solidFill>
                <a:ea typeface="华文楷体" panose="02010600040101010101" pitchFamily="2" charset="-122"/>
              </a:rPr>
              <a:t>,   </a:t>
            </a:r>
            <a:r>
              <a:rPr kumimoji="1" lang="en-US" altLang="zh-CN" i="1">
                <a:solidFill>
                  <a:schemeClr val="tx1"/>
                </a:solidFill>
                <a:ea typeface="华文楷体" panose="02010600040101010101" pitchFamily="2" charset="-122"/>
              </a:rPr>
              <a:t>m</a:t>
            </a:r>
            <a:r>
              <a:rPr kumimoji="1" lang="en-US" altLang="zh-CN" i="1" baseline="-25000">
                <a:solidFill>
                  <a:schemeClr val="tx1"/>
                </a:solidFill>
                <a:ea typeface="华文楷体" panose="02010600040101010101" pitchFamily="2" charset="-122"/>
              </a:rPr>
              <a:t>l</a:t>
            </a:r>
            <a:r>
              <a:rPr kumimoji="1" lang="zh-CN" altLang="en-US" i="1">
                <a:solidFill>
                  <a:schemeClr val="tx1"/>
                </a:solidFill>
                <a:ea typeface="华文楷体" panose="02010600040101010101" pitchFamily="2" charset="-122"/>
              </a:rPr>
              <a:t>，</a:t>
            </a:r>
            <a:r>
              <a:rPr kumimoji="1" lang="zh-CN" altLang="en-US">
                <a:solidFill>
                  <a:schemeClr val="tx1"/>
                </a:solidFill>
                <a:ea typeface="华文楷体" panose="02010600040101010101" pitchFamily="2" charset="-122"/>
              </a:rPr>
              <a:t>同时可以得到氢原子的</a:t>
            </a:r>
            <a:r>
              <a:rPr kumimoji="1" lang="zh-CN" altLang="en-US">
                <a:solidFill>
                  <a:srgbClr val="0000FF"/>
                </a:solidFill>
                <a:ea typeface="华文楷体" panose="02010600040101010101" pitchFamily="2" charset="-122"/>
              </a:rPr>
              <a:t>能量公式、轨道角动量</a:t>
            </a:r>
            <a:r>
              <a:rPr kumimoji="1" lang="zh-CN" altLang="en-US">
                <a:solidFill>
                  <a:schemeClr val="tx1"/>
                </a:solidFill>
                <a:ea typeface="华文楷体" panose="02010600040101010101" pitchFamily="2" charset="-122"/>
              </a:rPr>
              <a:t>公式等。</a:t>
            </a:r>
          </a:p>
        </p:txBody>
      </p:sp>
      <p:sp>
        <p:nvSpPr>
          <p:cNvPr id="38930" name="Text Box 18"/>
          <p:cNvSpPr txBox="1">
            <a:spLocks noChangeArrowheads="1"/>
          </p:cNvSpPr>
          <p:nvPr/>
        </p:nvSpPr>
        <p:spPr bwMode="auto">
          <a:xfrm>
            <a:off x="395288" y="1700213"/>
            <a:ext cx="3276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二、 重要结果</a:t>
            </a:r>
          </a:p>
        </p:txBody>
      </p:sp>
      <p:sp>
        <p:nvSpPr>
          <p:cNvPr id="38931" name="AutoShape 19"/>
          <p:cNvSpPr>
            <a:spLocks noChangeArrowheads="1"/>
          </p:cNvSpPr>
          <p:nvPr/>
        </p:nvSpPr>
        <p:spPr bwMode="auto">
          <a:xfrm>
            <a:off x="2916238" y="1628775"/>
            <a:ext cx="2447925" cy="719138"/>
          </a:xfrm>
          <a:prstGeom prst="horizontalScroll">
            <a:avLst>
              <a:gd name="adj" fmla="val 12500"/>
            </a:avLst>
          </a:prstGeom>
          <a:solidFill>
            <a:srgbClr val="99CC00">
              <a:alpha val="32001"/>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hangingPunct="1">
              <a:lnSpc>
                <a:spcPct val="100000"/>
              </a:lnSpc>
              <a:buClrTx/>
              <a:buSzTx/>
              <a:buFontTx/>
              <a:buNone/>
            </a:pPr>
            <a:r>
              <a:rPr kumimoji="1" lang="zh-CN" altLang="en-US">
                <a:solidFill>
                  <a:schemeClr val="tx1"/>
                </a:solidFill>
                <a:ea typeface="华文楷体" panose="02010600040101010101" pitchFamily="2" charset="-122"/>
              </a:rPr>
              <a:t>能量量子化</a:t>
            </a:r>
          </a:p>
        </p:txBody>
      </p:sp>
      <p:grpSp>
        <p:nvGrpSpPr>
          <p:cNvPr id="38932" name="Group 20"/>
          <p:cNvGrpSpPr>
            <a:grpSpLocks/>
          </p:cNvGrpSpPr>
          <p:nvPr/>
        </p:nvGrpSpPr>
        <p:grpSpPr bwMode="auto">
          <a:xfrm>
            <a:off x="323850" y="4076700"/>
            <a:ext cx="4032250" cy="1079500"/>
            <a:chOff x="476" y="1752"/>
            <a:chExt cx="2540" cy="680"/>
          </a:xfrm>
        </p:grpSpPr>
        <p:grpSp>
          <p:nvGrpSpPr>
            <p:cNvPr id="38933" name="Group 21"/>
            <p:cNvGrpSpPr>
              <a:grpSpLocks/>
            </p:cNvGrpSpPr>
            <p:nvPr/>
          </p:nvGrpSpPr>
          <p:grpSpPr bwMode="auto">
            <a:xfrm>
              <a:off x="476" y="1752"/>
              <a:ext cx="2540" cy="680"/>
              <a:chOff x="2018" y="2387"/>
              <a:chExt cx="2041" cy="546"/>
            </a:xfrm>
          </p:grpSpPr>
          <p:sp>
            <p:nvSpPr>
              <p:cNvPr id="38934" name="AutoShape 174"/>
              <p:cNvSpPr>
                <a:spLocks noChangeArrowheads="1"/>
              </p:cNvSpPr>
              <p:nvPr/>
            </p:nvSpPr>
            <p:spPr bwMode="gray">
              <a:xfrm>
                <a:off x="2018" y="2387"/>
                <a:ext cx="2041" cy="546"/>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38935" name="AutoShape 175"/>
              <p:cNvSpPr>
                <a:spLocks noChangeArrowheads="1"/>
              </p:cNvSpPr>
              <p:nvPr/>
            </p:nvSpPr>
            <p:spPr bwMode="gray">
              <a:xfrm>
                <a:off x="2040" y="2387"/>
                <a:ext cx="2005" cy="535"/>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38936" name="AutoShape 176"/>
              <p:cNvSpPr>
                <a:spLocks noChangeArrowheads="1"/>
              </p:cNvSpPr>
              <p:nvPr/>
            </p:nvSpPr>
            <p:spPr bwMode="gray">
              <a:xfrm>
                <a:off x="2066" y="2798"/>
                <a:ext cx="1953" cy="135"/>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38937" name="AutoShape 177"/>
              <p:cNvSpPr>
                <a:spLocks noChangeArrowheads="1"/>
              </p:cNvSpPr>
              <p:nvPr/>
            </p:nvSpPr>
            <p:spPr bwMode="gray">
              <a:xfrm>
                <a:off x="2066" y="2387"/>
                <a:ext cx="1953" cy="135"/>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38938" name="Object 26"/>
            <p:cNvGraphicFramePr>
              <a:graphicFrameLocks noChangeAspect="1"/>
            </p:cNvGraphicFramePr>
            <p:nvPr/>
          </p:nvGraphicFramePr>
          <p:xfrm>
            <a:off x="521" y="1797"/>
            <a:ext cx="2449" cy="587"/>
          </p:xfrm>
          <a:graphic>
            <a:graphicData uri="http://schemas.openxmlformats.org/presentationml/2006/ole">
              <mc:AlternateContent xmlns:mc="http://schemas.openxmlformats.org/markup-compatibility/2006">
                <mc:Choice xmlns:v="urn:schemas-microsoft-com:vml" Requires="v">
                  <p:oleObj spid="_x0000_s38992" name="Equation" r:id="rId4" imgW="1651000" imgH="457200" progId="Equation.3">
                    <p:embed/>
                  </p:oleObj>
                </mc:Choice>
                <mc:Fallback>
                  <p:oleObj name="Equation" r:id="rId4" imgW="1651000" imgH="457200" progId="Equation.3">
                    <p:embed/>
                    <p:pic>
                      <p:nvPicPr>
                        <p:cNvPr id="0" name="Picture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 y="1797"/>
                          <a:ext cx="2449" cy="5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8939" name="Object 27"/>
          <p:cNvGraphicFramePr>
            <a:graphicFrameLocks noChangeAspect="1"/>
          </p:cNvGraphicFramePr>
          <p:nvPr>
            <p:extLst>
              <p:ext uri="{D42A27DB-BD31-4B8C-83A1-F6EECF244321}">
                <p14:modId xmlns:p14="http://schemas.microsoft.com/office/powerpoint/2010/main" val="3849083261"/>
              </p:ext>
            </p:extLst>
          </p:nvPr>
        </p:nvGraphicFramePr>
        <p:xfrm>
          <a:off x="4356100" y="4524375"/>
          <a:ext cx="1800225" cy="417513"/>
        </p:xfrm>
        <a:graphic>
          <a:graphicData uri="http://schemas.openxmlformats.org/presentationml/2006/ole">
            <mc:AlternateContent xmlns:mc="http://schemas.openxmlformats.org/markup-compatibility/2006">
              <mc:Choice xmlns:v="urn:schemas-microsoft-com:vml" Requires="v">
                <p:oleObj spid="_x0000_s38993" name="公式" r:id="rId6" imgW="762000" imgH="190500" progId="Equation.3">
                  <p:embed/>
                </p:oleObj>
              </mc:Choice>
              <mc:Fallback>
                <p:oleObj name="公式" r:id="rId6" imgW="762000" imgH="190500" progId="Equation.3">
                  <p:embed/>
                  <p:pic>
                    <p:nvPicPr>
                      <p:cNvPr id="0" name="Picture 65"/>
                      <p:cNvPicPr>
                        <a:picLocks noChangeAspect="1" noChangeArrowheads="1"/>
                      </p:cNvPicPr>
                      <p:nvPr/>
                    </p:nvPicPr>
                    <p:blipFill>
                      <a:blip r:embed="rId7">
                        <a:lum contrast="38000"/>
                        <a:extLst>
                          <a:ext uri="{28A0092B-C50C-407E-A947-70E740481C1C}">
                            <a14:useLocalDpi xmlns:a14="http://schemas.microsoft.com/office/drawing/2010/main" val="0"/>
                          </a:ext>
                        </a:extLst>
                      </a:blip>
                      <a:srcRect/>
                      <a:stretch>
                        <a:fillRect/>
                      </a:stretch>
                    </p:blipFill>
                    <p:spPr bwMode="auto">
                      <a:xfrm>
                        <a:off x="4356100" y="4524375"/>
                        <a:ext cx="1800225" cy="417513"/>
                      </a:xfrm>
                      <a:prstGeom prst="rect">
                        <a:avLst/>
                      </a:prstGeom>
                      <a:noFill/>
                      <a:extLst>
                        <a:ext uri="{909E8E84-426E-40DD-AFC4-6F175D3DCCD1}">
                          <a14:hiddenFill xmlns:a14="http://schemas.microsoft.com/office/drawing/2010/main">
                            <a:solidFill>
                              <a:srgbClr val="FFFF66"/>
                            </a:solidFill>
                          </a14:hiddenFill>
                        </a:ext>
                      </a:extLst>
                    </p:spPr>
                  </p:pic>
                </p:oleObj>
              </mc:Fallback>
            </mc:AlternateContent>
          </a:graphicData>
        </a:graphic>
      </p:graphicFrame>
      <p:sp>
        <p:nvSpPr>
          <p:cNvPr id="38940" name="Rectangle 28"/>
          <p:cNvSpPr>
            <a:spLocks noChangeArrowheads="1"/>
          </p:cNvSpPr>
          <p:nvPr/>
        </p:nvSpPr>
        <p:spPr bwMode="auto">
          <a:xfrm>
            <a:off x="611188" y="5286375"/>
            <a:ext cx="5903912" cy="519113"/>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式中</a:t>
            </a:r>
            <a:r>
              <a:rPr kumimoji="1" lang="zh-CN" altLang="en-US" sz="2800">
                <a:solidFill>
                  <a:schemeClr val="tx1"/>
                </a:solidFill>
                <a:ea typeface="华文楷体" panose="02010600040101010101" pitchFamily="2" charset="-122"/>
              </a:rPr>
              <a:t> </a:t>
            </a:r>
            <a:r>
              <a:rPr kumimoji="1" lang="en-US" altLang="zh-CN" sz="2800" i="1">
                <a:solidFill>
                  <a:srgbClr val="0000FF"/>
                </a:solidFill>
                <a:ea typeface="华文楷体" panose="02010600040101010101" pitchFamily="2" charset="-122"/>
              </a:rPr>
              <a:t>n</a:t>
            </a:r>
            <a:r>
              <a:rPr kumimoji="1" lang="en-US" altLang="zh-CN">
                <a:solidFill>
                  <a:srgbClr val="0000FF"/>
                </a:solidFill>
                <a:ea typeface="华文楷体" panose="02010600040101010101" pitchFamily="2" charset="-122"/>
              </a:rPr>
              <a:t>  </a:t>
            </a:r>
            <a:r>
              <a:rPr kumimoji="1" lang="zh-CN" altLang="en-US">
                <a:solidFill>
                  <a:srgbClr val="0000FF"/>
                </a:solidFill>
                <a:ea typeface="华文楷体" panose="02010600040101010101" pitchFamily="2" charset="-122"/>
              </a:rPr>
              <a:t>为主量子数</a:t>
            </a:r>
            <a:r>
              <a:rPr kumimoji="1" lang="zh-CN" altLang="en-US">
                <a:solidFill>
                  <a:srgbClr val="FF0000"/>
                </a:solidFill>
                <a:ea typeface="华文楷体" panose="02010600040101010101" pitchFamily="2" charset="-122"/>
              </a:rPr>
              <a:t> </a:t>
            </a:r>
            <a:r>
              <a:rPr kumimoji="1" lang="zh-CN" altLang="en-US">
                <a:solidFill>
                  <a:schemeClr val="tx1"/>
                </a:solidFill>
                <a:ea typeface="华文楷体" panose="02010600040101010101" pitchFamily="2" charset="-122"/>
              </a:rPr>
              <a:t>，决定电子的能量。</a:t>
            </a:r>
          </a:p>
        </p:txBody>
      </p:sp>
      <p:sp>
        <p:nvSpPr>
          <p:cNvPr id="38941" name="Rectangle 29"/>
          <p:cNvSpPr>
            <a:spLocks noChangeArrowheads="1"/>
          </p:cNvSpPr>
          <p:nvPr/>
        </p:nvSpPr>
        <p:spPr bwMode="auto">
          <a:xfrm>
            <a:off x="1017588" y="5780088"/>
            <a:ext cx="450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a:lnSpc>
                <a:spcPct val="100000"/>
              </a:lnSpc>
              <a:buClrTx/>
              <a:buSzTx/>
              <a:buFontTx/>
              <a:buNone/>
            </a:pPr>
            <a:r>
              <a:rPr kumimoji="1" lang="en-US" altLang="zh-CN" i="1">
                <a:solidFill>
                  <a:schemeClr val="tx1"/>
                </a:solidFill>
                <a:ea typeface="华文楷体" panose="02010600040101010101" pitchFamily="2" charset="-122"/>
              </a:rPr>
              <a:t>n </a:t>
            </a:r>
            <a:r>
              <a:rPr kumimoji="1" lang="en-US" altLang="zh-CN">
                <a:solidFill>
                  <a:schemeClr val="tx1"/>
                </a:solidFill>
                <a:ea typeface="华文楷体" panose="02010600040101010101" pitchFamily="2" charset="-122"/>
              </a:rPr>
              <a:t>= 1</a:t>
            </a:r>
            <a:r>
              <a:rPr kumimoji="1" lang="zh-CN" altLang="en-US">
                <a:solidFill>
                  <a:schemeClr val="tx1"/>
                </a:solidFill>
                <a:ea typeface="华文楷体" panose="02010600040101010101" pitchFamily="2" charset="-122"/>
              </a:rPr>
              <a:t>时的能级最低，称为基态。</a:t>
            </a:r>
          </a:p>
        </p:txBody>
      </p:sp>
      <p:pic>
        <p:nvPicPr>
          <p:cNvPr id="38942" name="Picture 30" descr="http://wutde.whut.edu.cn/kecheng/daxueweuligongke/p06/ch24/sec04/image/Lznj.gif"/>
          <p:cNvPicPr>
            <a:picLocks noChangeAspect="1" noChangeArrowheads="1"/>
          </p:cNvPicPr>
          <p:nvPr/>
        </p:nvPicPr>
        <p:blipFill>
          <a:blip r:embed="rId8" r:link="rId9">
            <a:extLst>
              <a:ext uri="{28A0092B-C50C-407E-A947-70E740481C1C}">
                <a14:useLocalDpi xmlns:a14="http://schemas.microsoft.com/office/drawing/2010/main" val="0"/>
              </a:ext>
            </a:extLst>
          </a:blip>
          <a:srcRect t="11995" b="9958"/>
          <a:stretch>
            <a:fillRect/>
          </a:stretch>
        </p:blipFill>
        <p:spPr bwMode="auto">
          <a:xfrm>
            <a:off x="6011863" y="3890963"/>
            <a:ext cx="2952750" cy="2633662"/>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grpSp>
        <p:nvGrpSpPr>
          <p:cNvPr id="38943" name="Group 31"/>
          <p:cNvGrpSpPr>
            <a:grpSpLocks/>
          </p:cNvGrpSpPr>
          <p:nvPr/>
        </p:nvGrpSpPr>
        <p:grpSpPr bwMode="auto">
          <a:xfrm>
            <a:off x="1258888" y="6224588"/>
            <a:ext cx="3455987" cy="517525"/>
            <a:chOff x="657" y="3158"/>
            <a:chExt cx="2177" cy="326"/>
          </a:xfrm>
        </p:grpSpPr>
        <p:graphicFrame>
          <p:nvGraphicFramePr>
            <p:cNvPr id="38944" name="Object 32"/>
            <p:cNvGraphicFramePr>
              <a:graphicFrameLocks noChangeAspect="1"/>
            </p:cNvGraphicFramePr>
            <p:nvPr/>
          </p:nvGraphicFramePr>
          <p:xfrm>
            <a:off x="1610" y="3203"/>
            <a:ext cx="1224" cy="281"/>
          </p:xfrm>
          <a:graphic>
            <a:graphicData uri="http://schemas.openxmlformats.org/presentationml/2006/ole">
              <mc:AlternateContent xmlns:mc="http://schemas.openxmlformats.org/markup-compatibility/2006">
                <mc:Choice xmlns:v="urn:schemas-microsoft-com:vml" Requires="v">
                  <p:oleObj spid="_x0000_s38994" name="Equation" r:id="rId10" imgW="939392" imgH="215806" progId="Equation.3">
                    <p:embed/>
                  </p:oleObj>
                </mc:Choice>
                <mc:Fallback>
                  <p:oleObj name="Equation" r:id="rId10" imgW="939392" imgH="215806" progId="Equation.3">
                    <p:embed/>
                    <p:pic>
                      <p:nvPicPr>
                        <p:cNvPr id="0" name="Picture 6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0" y="3203"/>
                          <a:ext cx="1224"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45" name="Rectangle 33"/>
            <p:cNvSpPr>
              <a:spLocks noChangeArrowheads="1"/>
            </p:cNvSpPr>
            <p:nvPr/>
          </p:nvSpPr>
          <p:spPr bwMode="auto">
            <a:xfrm>
              <a:off x="657" y="3158"/>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基态能级</a:t>
              </a:r>
            </a:p>
          </p:txBody>
        </p:sp>
      </p:grpSp>
      <p:sp>
        <p:nvSpPr>
          <p:cNvPr id="38946" name="Text Box 34"/>
          <p:cNvSpPr txBox="1">
            <a:spLocks noChangeArrowheads="1"/>
          </p:cNvSpPr>
          <p:nvPr/>
        </p:nvSpPr>
        <p:spPr bwMode="auto">
          <a:xfrm>
            <a:off x="395288" y="3295650"/>
            <a:ext cx="73914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spcBef>
                <a:spcPct val="50000"/>
              </a:spcBef>
              <a:buClrTx/>
              <a:buSzTx/>
              <a:buFontTx/>
              <a:buNone/>
            </a:pPr>
            <a:r>
              <a:rPr lang="zh-CN" altLang="en-US">
                <a:solidFill>
                  <a:schemeClr val="tx1"/>
                </a:solidFill>
                <a:ea typeface="华文楷体" panose="02010600040101010101" pitchFamily="2" charset="-122"/>
              </a:rPr>
              <a:t>当 </a:t>
            </a:r>
            <a:r>
              <a:rPr lang="en-US" altLang="zh-CN" i="1">
                <a:solidFill>
                  <a:schemeClr val="tx1"/>
                </a:solidFill>
                <a:ea typeface="华文楷体" panose="02010600040101010101" pitchFamily="2" charset="-122"/>
              </a:rPr>
              <a:t>E  </a:t>
            </a:r>
            <a:r>
              <a:rPr lang="en-US" altLang="zh-CN">
                <a:solidFill>
                  <a:schemeClr val="tx1"/>
                </a:solidFill>
                <a:ea typeface="华文楷体" panose="02010600040101010101" pitchFamily="2" charset="-122"/>
              </a:rPr>
              <a:t>&lt;  0 </a:t>
            </a:r>
            <a:r>
              <a:rPr lang="zh-CN" altLang="en-US">
                <a:solidFill>
                  <a:schemeClr val="tx1"/>
                </a:solidFill>
                <a:ea typeface="华文楷体" panose="02010600040101010101" pitchFamily="2" charset="-122"/>
              </a:rPr>
              <a:t>时，</a:t>
            </a:r>
            <a:r>
              <a:rPr kumimoji="1" lang="zh-CN" altLang="en-US">
                <a:solidFill>
                  <a:schemeClr val="tx1"/>
                </a:solidFill>
                <a:ea typeface="华文楷体" panose="02010600040101010101" pitchFamily="2" charset="-122"/>
              </a:rPr>
              <a:t>氢原子的能量只能取分立的值：</a:t>
            </a:r>
          </a:p>
        </p:txBody>
      </p:sp>
      <p:grpSp>
        <p:nvGrpSpPr>
          <p:cNvPr id="38949" name="Group 37"/>
          <p:cNvGrpSpPr>
            <a:grpSpLocks/>
          </p:cNvGrpSpPr>
          <p:nvPr/>
        </p:nvGrpSpPr>
        <p:grpSpPr bwMode="auto">
          <a:xfrm>
            <a:off x="900113" y="2420938"/>
            <a:ext cx="7634287" cy="863600"/>
            <a:chOff x="748" y="2205"/>
            <a:chExt cx="4809" cy="589"/>
          </a:xfrm>
        </p:grpSpPr>
        <p:sp>
          <p:nvSpPr>
            <p:cNvPr id="38950" name="Text Box 38"/>
            <p:cNvSpPr txBox="1">
              <a:spLocks noChangeArrowheads="1"/>
            </p:cNvSpPr>
            <p:nvPr/>
          </p:nvSpPr>
          <p:spPr bwMode="auto">
            <a:xfrm>
              <a:off x="748" y="2341"/>
              <a:ext cx="4809"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解方程                                                                        ，可得</a:t>
              </a:r>
            </a:p>
          </p:txBody>
        </p:sp>
        <p:graphicFrame>
          <p:nvGraphicFramePr>
            <p:cNvPr id="38951" name="Object 39"/>
            <p:cNvGraphicFramePr>
              <a:graphicFrameLocks/>
            </p:cNvGraphicFramePr>
            <p:nvPr/>
          </p:nvGraphicFramePr>
          <p:xfrm>
            <a:off x="1429" y="2205"/>
            <a:ext cx="3447" cy="589"/>
          </p:xfrm>
          <a:graphic>
            <a:graphicData uri="http://schemas.openxmlformats.org/presentationml/2006/ole">
              <mc:AlternateContent xmlns:mc="http://schemas.openxmlformats.org/markup-compatibility/2006">
                <mc:Choice xmlns:v="urn:schemas-microsoft-com:vml" Requires="v">
                  <p:oleObj spid="_x0000_s38995" name="公式" r:id="rId12" imgW="2870200" imgH="457200" progId="Equation.3">
                    <p:embed/>
                  </p:oleObj>
                </mc:Choice>
                <mc:Fallback>
                  <p:oleObj name="公式" r:id="rId12" imgW="2870200" imgH="457200" progId="Equation.3">
                    <p:embed/>
                    <p:pic>
                      <p:nvPicPr>
                        <p:cNvPr id="0" name="Picture 6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29" y="2205"/>
                          <a:ext cx="3447" cy="5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24"/>
                                        </p:tgtEl>
                                        <p:attrNameLst>
                                          <p:attrName>style.visibility</p:attrName>
                                        </p:attrNameLst>
                                      </p:cBhvr>
                                      <p:to>
                                        <p:strVal val="visible"/>
                                      </p:to>
                                    </p:set>
                                    <p:animEffect transition="in" filter="wipe(left)">
                                      <p:cBhvr>
                                        <p:cTn id="7" dur="500"/>
                                        <p:tgtEl>
                                          <p:spTgt spid="38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30"/>
                                        </p:tgtEl>
                                        <p:attrNameLst>
                                          <p:attrName>style.visibility</p:attrName>
                                        </p:attrNameLst>
                                      </p:cBhvr>
                                      <p:to>
                                        <p:strVal val="visible"/>
                                      </p:to>
                                    </p:set>
                                    <p:animEffect transition="in" filter="wipe(left)">
                                      <p:cBhvr>
                                        <p:cTn id="12" dur="500"/>
                                        <p:tgtEl>
                                          <p:spTgt spid="389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931"/>
                                        </p:tgtEl>
                                        <p:attrNameLst>
                                          <p:attrName>style.visibility</p:attrName>
                                        </p:attrNameLst>
                                      </p:cBhvr>
                                      <p:to>
                                        <p:strVal val="visible"/>
                                      </p:to>
                                    </p:set>
                                    <p:animEffect transition="in" filter="wipe(left)">
                                      <p:cBhvr>
                                        <p:cTn id="17" dur="500"/>
                                        <p:tgtEl>
                                          <p:spTgt spid="389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8949"/>
                                        </p:tgtEl>
                                        <p:attrNameLst>
                                          <p:attrName>style.visibility</p:attrName>
                                        </p:attrNameLst>
                                      </p:cBhvr>
                                      <p:to>
                                        <p:strVal val="visible"/>
                                      </p:to>
                                    </p:set>
                                    <p:animEffect transition="in" filter="wipe(left)">
                                      <p:cBhvr>
                                        <p:cTn id="22" dur="500"/>
                                        <p:tgtEl>
                                          <p:spTgt spid="389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946"/>
                                        </p:tgtEl>
                                        <p:attrNameLst>
                                          <p:attrName>style.visibility</p:attrName>
                                        </p:attrNameLst>
                                      </p:cBhvr>
                                      <p:to>
                                        <p:strVal val="visible"/>
                                      </p:to>
                                    </p:set>
                                    <p:animEffect transition="in" filter="wipe(left)">
                                      <p:cBhvr>
                                        <p:cTn id="27" dur="500"/>
                                        <p:tgtEl>
                                          <p:spTgt spid="389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8932"/>
                                        </p:tgtEl>
                                        <p:attrNameLst>
                                          <p:attrName>style.visibility</p:attrName>
                                        </p:attrNameLst>
                                      </p:cBhvr>
                                      <p:to>
                                        <p:strVal val="visible"/>
                                      </p:to>
                                    </p:set>
                                    <p:animEffect transition="in" filter="wipe(left)">
                                      <p:cBhvr>
                                        <p:cTn id="32" dur="500"/>
                                        <p:tgtEl>
                                          <p:spTgt spid="3893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8939"/>
                                        </p:tgtEl>
                                        <p:attrNameLst>
                                          <p:attrName>style.visibility</p:attrName>
                                        </p:attrNameLst>
                                      </p:cBhvr>
                                      <p:to>
                                        <p:strVal val="visible"/>
                                      </p:to>
                                    </p:set>
                                    <p:animEffect transition="in" filter="wipe(left)">
                                      <p:cBhvr>
                                        <p:cTn id="37" dur="500"/>
                                        <p:tgtEl>
                                          <p:spTgt spid="389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8940"/>
                                        </p:tgtEl>
                                        <p:attrNameLst>
                                          <p:attrName>style.visibility</p:attrName>
                                        </p:attrNameLst>
                                      </p:cBhvr>
                                      <p:to>
                                        <p:strVal val="visible"/>
                                      </p:to>
                                    </p:set>
                                    <p:animEffect transition="in" filter="wipe(left)">
                                      <p:cBhvr>
                                        <p:cTn id="42" dur="500"/>
                                        <p:tgtEl>
                                          <p:spTgt spid="3894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8941"/>
                                        </p:tgtEl>
                                        <p:attrNameLst>
                                          <p:attrName>style.visibility</p:attrName>
                                        </p:attrNameLst>
                                      </p:cBhvr>
                                      <p:to>
                                        <p:strVal val="visible"/>
                                      </p:to>
                                    </p:set>
                                    <p:animEffect transition="in" filter="wipe(left)">
                                      <p:cBhvr>
                                        <p:cTn id="47" dur="500"/>
                                        <p:tgtEl>
                                          <p:spTgt spid="3894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8943"/>
                                        </p:tgtEl>
                                        <p:attrNameLst>
                                          <p:attrName>style.visibility</p:attrName>
                                        </p:attrNameLst>
                                      </p:cBhvr>
                                      <p:to>
                                        <p:strVal val="visible"/>
                                      </p:to>
                                    </p:set>
                                    <p:animEffect transition="in" filter="wipe(left)">
                                      <p:cBhvr>
                                        <p:cTn id="52" dur="500"/>
                                        <p:tgtEl>
                                          <p:spTgt spid="3894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8942"/>
                                        </p:tgtEl>
                                        <p:attrNameLst>
                                          <p:attrName>style.visibility</p:attrName>
                                        </p:attrNameLst>
                                      </p:cBhvr>
                                      <p:to>
                                        <p:strVal val="visible"/>
                                      </p:to>
                                    </p:set>
                                    <p:animEffect transition="in" filter="wipe(left)">
                                      <p:cBhvr>
                                        <p:cTn id="57" dur="500"/>
                                        <p:tgtEl>
                                          <p:spTgt spid="38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4" grpId="0"/>
      <p:bldP spid="38930" grpId="0"/>
      <p:bldP spid="38931" grpId="0" animBg="1"/>
      <p:bldP spid="38940" grpId="0"/>
      <p:bldP spid="38941" grpId="0"/>
      <p:bldP spid="389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51" name="Group 43"/>
          <p:cNvGrpSpPr>
            <a:grpSpLocks/>
          </p:cNvGrpSpPr>
          <p:nvPr/>
        </p:nvGrpSpPr>
        <p:grpSpPr bwMode="auto">
          <a:xfrm>
            <a:off x="684213" y="908050"/>
            <a:ext cx="8353425" cy="863600"/>
            <a:chOff x="249" y="527"/>
            <a:chExt cx="5262" cy="544"/>
          </a:xfrm>
        </p:grpSpPr>
        <p:graphicFrame>
          <p:nvGraphicFramePr>
            <p:cNvPr id="43052" name="Object 44"/>
            <p:cNvGraphicFramePr>
              <a:graphicFrameLocks/>
            </p:cNvGraphicFramePr>
            <p:nvPr/>
          </p:nvGraphicFramePr>
          <p:xfrm>
            <a:off x="930" y="527"/>
            <a:ext cx="3674" cy="544"/>
          </p:xfrm>
          <a:graphic>
            <a:graphicData uri="http://schemas.openxmlformats.org/presentationml/2006/ole">
              <mc:AlternateContent xmlns:mc="http://schemas.openxmlformats.org/markup-compatibility/2006">
                <mc:Choice xmlns:v="urn:schemas-microsoft-com:vml" Requires="v">
                  <p:oleObj spid="_x0000_s43160" name="公式" r:id="rId4" imgW="2578100" imgH="419100" progId="Equation.3">
                    <p:embed/>
                  </p:oleObj>
                </mc:Choice>
                <mc:Fallback>
                  <p:oleObj name="公式" r:id="rId4" imgW="2578100" imgH="419100" progId="Equation.3">
                    <p:embed/>
                    <p:pic>
                      <p:nvPicPr>
                        <p:cNvPr id="0" name="Picture 12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 y="527"/>
                          <a:ext cx="3674" cy="5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53" name="Text Box 45"/>
            <p:cNvSpPr txBox="1">
              <a:spLocks noChangeArrowheads="1"/>
            </p:cNvSpPr>
            <p:nvPr/>
          </p:nvSpPr>
          <p:spPr bwMode="auto">
            <a:xfrm>
              <a:off x="249" y="663"/>
              <a:ext cx="52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解方程                                                                             ，可得</a:t>
              </a:r>
            </a:p>
          </p:txBody>
        </p:sp>
      </p:grpSp>
      <p:sp>
        <p:nvSpPr>
          <p:cNvPr id="43054" name="Rectangle 46"/>
          <p:cNvSpPr>
            <a:spLocks noChangeArrowheads="1"/>
          </p:cNvSpPr>
          <p:nvPr/>
        </p:nvSpPr>
        <p:spPr bwMode="auto">
          <a:xfrm>
            <a:off x="1765300" y="3295650"/>
            <a:ext cx="5472113" cy="561975"/>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hangingPunct="1">
              <a:lnSpc>
                <a:spcPct val="110000"/>
              </a:lnSpc>
              <a:buClrTx/>
              <a:buSzTx/>
              <a:buFontTx/>
              <a:buNone/>
            </a:pPr>
            <a:r>
              <a:rPr kumimoji="1" lang="zh-CN" altLang="en-US" dirty="0">
                <a:solidFill>
                  <a:schemeClr val="tx1"/>
                </a:solidFill>
                <a:ea typeface="华文楷体" panose="02010600040101010101" pitchFamily="2" charset="-122"/>
              </a:rPr>
              <a:t>电子的角动量 </a:t>
            </a:r>
            <a:r>
              <a:rPr kumimoji="1" lang="en-US" altLang="zh-CN" i="1" dirty="0">
                <a:solidFill>
                  <a:schemeClr val="tx1"/>
                </a:solidFill>
                <a:ea typeface="华文楷体" panose="02010600040101010101" pitchFamily="2" charset="-122"/>
              </a:rPr>
              <a:t>L </a:t>
            </a:r>
            <a:r>
              <a:rPr kumimoji="1" lang="zh-CN" altLang="en-US" dirty="0">
                <a:solidFill>
                  <a:schemeClr val="tx1"/>
                </a:solidFill>
                <a:ea typeface="华文楷体" panose="02010600040101010101" pitchFamily="2" charset="-122"/>
              </a:rPr>
              <a:t>可以有 </a:t>
            </a:r>
            <a:r>
              <a:rPr kumimoji="1" lang="en-US" altLang="zh-CN" sz="2800" i="1" dirty="0">
                <a:solidFill>
                  <a:srgbClr val="0000FF"/>
                </a:solidFill>
                <a:ea typeface="华文楷体" panose="02010600040101010101" pitchFamily="2" charset="-122"/>
              </a:rPr>
              <a:t>n</a:t>
            </a:r>
            <a:r>
              <a:rPr kumimoji="1" lang="en-US" altLang="zh-CN" i="1" dirty="0">
                <a:solidFill>
                  <a:srgbClr val="0000FF"/>
                </a:solidFill>
                <a:ea typeface="华文楷体" panose="02010600040101010101" pitchFamily="2" charset="-122"/>
              </a:rPr>
              <a:t> </a:t>
            </a:r>
            <a:r>
              <a:rPr kumimoji="1" lang="zh-CN" altLang="en-US" dirty="0">
                <a:solidFill>
                  <a:srgbClr val="0000FF"/>
                </a:solidFill>
                <a:ea typeface="华文楷体" panose="02010600040101010101" pitchFamily="2" charset="-122"/>
              </a:rPr>
              <a:t>个</a:t>
            </a:r>
            <a:r>
              <a:rPr kumimoji="1" lang="zh-CN" altLang="en-US" dirty="0">
                <a:solidFill>
                  <a:schemeClr val="tx1"/>
                </a:solidFill>
                <a:ea typeface="华文楷体" panose="02010600040101010101" pitchFamily="2" charset="-122"/>
              </a:rPr>
              <a:t>不同的值。</a:t>
            </a:r>
          </a:p>
        </p:txBody>
      </p:sp>
      <p:sp>
        <p:nvSpPr>
          <p:cNvPr id="43055" name="Text Box 47"/>
          <p:cNvSpPr txBox="1">
            <a:spLocks noChangeArrowheads="1"/>
          </p:cNvSpPr>
          <p:nvPr/>
        </p:nvSpPr>
        <p:spPr bwMode="auto">
          <a:xfrm>
            <a:off x="1765300" y="3943350"/>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角动量大小与玻尔理论的不同:</a:t>
            </a:r>
          </a:p>
        </p:txBody>
      </p:sp>
      <p:sp>
        <p:nvSpPr>
          <p:cNvPr id="43056" name="Text Box 48"/>
          <p:cNvSpPr txBox="1">
            <a:spLocks noChangeArrowheads="1"/>
          </p:cNvSpPr>
          <p:nvPr/>
        </p:nvSpPr>
        <p:spPr bwMode="auto">
          <a:xfrm>
            <a:off x="1765300" y="4494213"/>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玻尔理论:</a:t>
            </a:r>
          </a:p>
        </p:txBody>
      </p:sp>
      <p:graphicFrame>
        <p:nvGraphicFramePr>
          <p:cNvPr id="43057" name="Object 49"/>
          <p:cNvGraphicFramePr>
            <a:graphicFrameLocks noChangeAspect="1"/>
          </p:cNvGraphicFramePr>
          <p:nvPr>
            <p:extLst>
              <p:ext uri="{D42A27DB-BD31-4B8C-83A1-F6EECF244321}">
                <p14:modId xmlns:p14="http://schemas.microsoft.com/office/powerpoint/2010/main" val="574776707"/>
              </p:ext>
            </p:extLst>
          </p:nvPr>
        </p:nvGraphicFramePr>
        <p:xfrm>
          <a:off x="3421063" y="4500563"/>
          <a:ext cx="4799012" cy="450850"/>
        </p:xfrm>
        <a:graphic>
          <a:graphicData uri="http://schemas.openxmlformats.org/presentationml/2006/ole">
            <mc:AlternateContent xmlns:mc="http://schemas.openxmlformats.org/markup-compatibility/2006">
              <mc:Choice xmlns:v="urn:schemas-microsoft-com:vml" Requires="v">
                <p:oleObj spid="_x0000_s43161" name="公式" r:id="rId6" imgW="1892300" imgH="215900" progId="Equation.3">
                  <p:embed/>
                </p:oleObj>
              </mc:Choice>
              <mc:Fallback>
                <p:oleObj name="公式" r:id="rId6" imgW="1892300" imgH="215900" progId="Equation.3">
                  <p:embed/>
                  <p:pic>
                    <p:nvPicPr>
                      <p:cNvPr id="0" name="Picture 1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1063" y="4500563"/>
                        <a:ext cx="4799012"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58" name="Object 50"/>
          <p:cNvGraphicFramePr>
            <a:graphicFrameLocks noChangeAspect="1"/>
          </p:cNvGraphicFramePr>
          <p:nvPr>
            <p:extLst>
              <p:ext uri="{D42A27DB-BD31-4B8C-83A1-F6EECF244321}">
                <p14:modId xmlns:p14="http://schemas.microsoft.com/office/powerpoint/2010/main" val="3834345391"/>
              </p:ext>
            </p:extLst>
          </p:nvPr>
        </p:nvGraphicFramePr>
        <p:xfrm>
          <a:off x="1701800" y="5037138"/>
          <a:ext cx="6600825" cy="517525"/>
        </p:xfrm>
        <a:graphic>
          <a:graphicData uri="http://schemas.openxmlformats.org/presentationml/2006/ole">
            <mc:AlternateContent xmlns:mc="http://schemas.openxmlformats.org/markup-compatibility/2006">
              <mc:Choice xmlns:v="urn:schemas-microsoft-com:vml" Requires="v">
                <p:oleObj spid="_x0000_s43162" name="公式" r:id="rId8" imgW="2984500" imgH="254000" progId="Equation.3">
                  <p:embed/>
                </p:oleObj>
              </mc:Choice>
              <mc:Fallback>
                <p:oleObj name="公式" r:id="rId8" imgW="2984500" imgH="254000" progId="Equation.3">
                  <p:embed/>
                  <p:pic>
                    <p:nvPicPr>
                      <p:cNvPr id="0" name="Picture 1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1800" y="5037138"/>
                        <a:ext cx="6600825"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059" name="Group 51"/>
          <p:cNvGrpSpPr>
            <a:grpSpLocks/>
          </p:cNvGrpSpPr>
          <p:nvPr/>
        </p:nvGrpSpPr>
        <p:grpSpPr bwMode="auto">
          <a:xfrm>
            <a:off x="973138" y="5610225"/>
            <a:ext cx="7696200" cy="457200"/>
            <a:chOff x="431" y="3385"/>
            <a:chExt cx="4848" cy="288"/>
          </a:xfrm>
        </p:grpSpPr>
        <p:sp>
          <p:nvSpPr>
            <p:cNvPr id="43060" name="Text Box 52"/>
            <p:cNvSpPr txBox="1">
              <a:spLocks noChangeArrowheads="1"/>
            </p:cNvSpPr>
            <p:nvPr/>
          </p:nvSpPr>
          <p:spPr bwMode="auto">
            <a:xfrm>
              <a:off x="431" y="3385"/>
              <a:ext cx="48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spcBef>
                  <a:spcPct val="50000"/>
                </a:spcBef>
                <a:buClrTx/>
                <a:buSzTx/>
                <a:buFontTx/>
                <a:buNone/>
              </a:pPr>
              <a:r>
                <a:rPr lang="zh-CN" altLang="en-US">
                  <a:solidFill>
                    <a:srgbClr val="0000FF"/>
                  </a:solidFill>
                  <a:ea typeface="华文楷体" panose="02010600040101010101" pitchFamily="2" charset="-122"/>
                </a:rPr>
                <a:t>例</a:t>
              </a:r>
              <a:r>
                <a:rPr lang="zh-CN" altLang="en-US">
                  <a:solidFill>
                    <a:schemeClr val="tx1"/>
                  </a:solidFill>
                  <a:ea typeface="华文楷体" panose="02010600040101010101" pitchFamily="2" charset="-122"/>
                </a:rPr>
                <a:t>                       轨道角动量大小可能值有：</a:t>
              </a:r>
            </a:p>
          </p:txBody>
        </p:sp>
        <p:graphicFrame>
          <p:nvGraphicFramePr>
            <p:cNvPr id="43061" name="Object 53"/>
            <p:cNvGraphicFramePr>
              <a:graphicFrameLocks noChangeAspect="1"/>
            </p:cNvGraphicFramePr>
            <p:nvPr/>
          </p:nvGraphicFramePr>
          <p:xfrm>
            <a:off x="904" y="3408"/>
            <a:ext cx="774" cy="265"/>
          </p:xfrm>
          <a:graphic>
            <a:graphicData uri="http://schemas.openxmlformats.org/presentationml/2006/ole">
              <mc:AlternateContent xmlns:mc="http://schemas.openxmlformats.org/markup-compatibility/2006">
                <mc:Choice xmlns:v="urn:schemas-microsoft-com:vml" Requires="v">
                  <p:oleObj spid="_x0000_s43163" name="公式" r:id="rId10" imgW="634449" imgH="215713" progId="Equation.3">
                    <p:embed/>
                  </p:oleObj>
                </mc:Choice>
                <mc:Fallback>
                  <p:oleObj name="公式" r:id="rId10" imgW="634449" imgH="215713" progId="Equation.3">
                    <p:embed/>
                    <p:pic>
                      <p:nvPicPr>
                        <p:cNvPr id="0" name="Picture 1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4" y="3408"/>
                          <a:ext cx="774" cy="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3062" name="Object 54"/>
          <p:cNvGraphicFramePr>
            <a:graphicFrameLocks noChangeAspect="1"/>
          </p:cNvGraphicFramePr>
          <p:nvPr>
            <p:extLst>
              <p:ext uri="{D42A27DB-BD31-4B8C-83A1-F6EECF244321}">
                <p14:modId xmlns:p14="http://schemas.microsoft.com/office/powerpoint/2010/main" val="3014159562"/>
              </p:ext>
            </p:extLst>
          </p:nvPr>
        </p:nvGraphicFramePr>
        <p:xfrm>
          <a:off x="1404938" y="6207125"/>
          <a:ext cx="1720850" cy="411163"/>
        </p:xfrm>
        <a:graphic>
          <a:graphicData uri="http://schemas.openxmlformats.org/presentationml/2006/ole">
            <mc:AlternateContent xmlns:mc="http://schemas.openxmlformats.org/markup-compatibility/2006">
              <mc:Choice xmlns:v="urn:schemas-microsoft-com:vml" Requires="v">
                <p:oleObj spid="_x0000_s43164" name="Equation" r:id="rId12" imgW="850531" imgH="203112" progId="Equation.3">
                  <p:embed/>
                </p:oleObj>
              </mc:Choice>
              <mc:Fallback>
                <p:oleObj name="Equation" r:id="rId12" imgW="850531" imgH="203112" progId="Equation.3">
                  <p:embed/>
                  <p:pic>
                    <p:nvPicPr>
                      <p:cNvPr id="0" name="Picture 1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04938" y="6207125"/>
                        <a:ext cx="172085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63" name="Object 55"/>
          <p:cNvGraphicFramePr>
            <a:graphicFrameLocks noChangeAspect="1"/>
          </p:cNvGraphicFramePr>
          <p:nvPr>
            <p:extLst>
              <p:ext uri="{D42A27DB-BD31-4B8C-83A1-F6EECF244321}">
                <p14:modId xmlns:p14="http://schemas.microsoft.com/office/powerpoint/2010/main" val="3811122487"/>
              </p:ext>
            </p:extLst>
          </p:nvPr>
        </p:nvGraphicFramePr>
        <p:xfrm>
          <a:off x="3636963" y="6103938"/>
          <a:ext cx="4741862" cy="565150"/>
        </p:xfrm>
        <a:graphic>
          <a:graphicData uri="http://schemas.openxmlformats.org/presentationml/2006/ole">
            <mc:AlternateContent xmlns:mc="http://schemas.openxmlformats.org/markup-compatibility/2006">
              <mc:Choice xmlns:v="urn:schemas-microsoft-com:vml" Requires="v">
                <p:oleObj spid="_x0000_s43165" name="公式" r:id="rId14" imgW="1943100" imgH="254000" progId="Equation.3">
                  <p:embed/>
                </p:oleObj>
              </mc:Choice>
              <mc:Fallback>
                <p:oleObj name="公式" r:id="rId14" imgW="1943100" imgH="254000" progId="Equation.3">
                  <p:embed/>
                  <p:pic>
                    <p:nvPicPr>
                      <p:cNvPr id="0" name="Picture 1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36963" y="6103938"/>
                        <a:ext cx="4741862"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3064" name="Group 56"/>
          <p:cNvGrpSpPr>
            <a:grpSpLocks/>
          </p:cNvGrpSpPr>
          <p:nvPr/>
        </p:nvGrpSpPr>
        <p:grpSpPr bwMode="auto">
          <a:xfrm>
            <a:off x="1981200" y="2790825"/>
            <a:ext cx="5184775" cy="503238"/>
            <a:chOff x="1202" y="1480"/>
            <a:chExt cx="3356" cy="317"/>
          </a:xfrm>
        </p:grpSpPr>
        <p:graphicFrame>
          <p:nvGraphicFramePr>
            <p:cNvPr id="43065" name="Object 57"/>
            <p:cNvGraphicFramePr>
              <a:graphicFrameLocks noChangeAspect="1"/>
            </p:cNvGraphicFramePr>
            <p:nvPr>
              <p:extLst>
                <p:ext uri="{D42A27DB-BD31-4B8C-83A1-F6EECF244321}">
                  <p14:modId xmlns:p14="http://schemas.microsoft.com/office/powerpoint/2010/main" val="2172516040"/>
                </p:ext>
              </p:extLst>
            </p:nvPr>
          </p:nvGraphicFramePr>
          <p:xfrm>
            <a:off x="2653" y="1506"/>
            <a:ext cx="1905" cy="291"/>
          </p:xfrm>
          <a:graphic>
            <a:graphicData uri="http://schemas.openxmlformats.org/presentationml/2006/ole">
              <mc:AlternateContent xmlns:mc="http://schemas.openxmlformats.org/markup-compatibility/2006">
                <mc:Choice xmlns:v="urn:schemas-microsoft-com:vml" Requires="v">
                  <p:oleObj spid="_x0000_s43166" name="公式" r:id="rId16" imgW="1079280" imgH="203040" progId="Equation.3">
                    <p:embed/>
                  </p:oleObj>
                </mc:Choice>
                <mc:Fallback>
                  <p:oleObj name="公式" r:id="rId16" imgW="1079280" imgH="203040" progId="Equation.3">
                    <p:embed/>
                    <p:pic>
                      <p:nvPicPr>
                        <p:cNvPr id="0" name="Picture 126"/>
                        <p:cNvPicPr>
                          <a:picLocks noChangeAspect="1" noChangeArrowheads="1"/>
                        </p:cNvPicPr>
                        <p:nvPr/>
                      </p:nvPicPr>
                      <p:blipFill>
                        <a:blip r:embed="rId17">
                          <a:lum contrast="38000"/>
                          <a:extLst>
                            <a:ext uri="{28A0092B-C50C-407E-A947-70E740481C1C}">
                              <a14:useLocalDpi xmlns:a14="http://schemas.microsoft.com/office/drawing/2010/main" val="0"/>
                            </a:ext>
                          </a:extLst>
                        </a:blip>
                        <a:srcRect/>
                        <a:stretch>
                          <a:fillRect/>
                        </a:stretch>
                      </p:blipFill>
                      <p:spPr bwMode="auto">
                        <a:xfrm>
                          <a:off x="2653" y="1506"/>
                          <a:ext cx="1905" cy="291"/>
                        </a:xfrm>
                        <a:prstGeom prst="rect">
                          <a:avLst/>
                        </a:prstGeom>
                        <a:noFill/>
                        <a:extLst>
                          <a:ext uri="{909E8E84-426E-40DD-AFC4-6F175D3DCCD1}">
                            <a14:hiddenFill xmlns:a14="http://schemas.microsoft.com/office/drawing/2010/main">
                              <a:solidFill>
                                <a:srgbClr val="FFFF66"/>
                              </a:solidFill>
                            </a14:hiddenFill>
                          </a:ext>
                        </a:extLst>
                      </p:spPr>
                    </p:pic>
                  </p:oleObj>
                </mc:Fallback>
              </mc:AlternateContent>
            </a:graphicData>
          </a:graphic>
        </p:graphicFrame>
        <p:sp>
          <p:nvSpPr>
            <p:cNvPr id="43066" name="Rectangle 58"/>
            <p:cNvSpPr>
              <a:spLocks noChangeArrowheads="1"/>
            </p:cNvSpPr>
            <p:nvPr/>
          </p:nvSpPr>
          <p:spPr bwMode="auto">
            <a:xfrm>
              <a:off x="1202" y="1480"/>
              <a:ext cx="12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a:lnSpc>
                  <a:spcPct val="100000"/>
                </a:lnSpc>
                <a:buClrTx/>
                <a:buSzTx/>
                <a:buFontTx/>
                <a:buNone/>
              </a:pPr>
              <a:r>
                <a:rPr kumimoji="1" lang="en-US" altLang="zh-CN" i="1">
                  <a:solidFill>
                    <a:schemeClr val="tx1"/>
                  </a:solidFill>
                  <a:ea typeface="华文楷体" panose="02010600040101010101" pitchFamily="2" charset="-122"/>
                </a:rPr>
                <a:t>l  </a:t>
              </a:r>
              <a:r>
                <a:rPr kumimoji="1" lang="zh-CN" altLang="en-US">
                  <a:solidFill>
                    <a:schemeClr val="tx1"/>
                  </a:solidFill>
                  <a:ea typeface="华文楷体" panose="02010600040101010101" pitchFamily="2" charset="-122"/>
                </a:rPr>
                <a:t>为</a:t>
              </a:r>
              <a:r>
                <a:rPr kumimoji="1" lang="zh-CN" altLang="en-US">
                  <a:solidFill>
                    <a:srgbClr val="0000FF"/>
                  </a:solidFill>
                  <a:ea typeface="华文楷体" panose="02010600040101010101" pitchFamily="2" charset="-122"/>
                </a:rPr>
                <a:t>角量子数</a:t>
              </a:r>
            </a:p>
          </p:txBody>
        </p:sp>
      </p:grpSp>
      <p:grpSp>
        <p:nvGrpSpPr>
          <p:cNvPr id="43067" name="Group 59"/>
          <p:cNvGrpSpPr>
            <a:grpSpLocks/>
          </p:cNvGrpSpPr>
          <p:nvPr/>
        </p:nvGrpSpPr>
        <p:grpSpPr bwMode="auto">
          <a:xfrm>
            <a:off x="1044575" y="1854200"/>
            <a:ext cx="6121400" cy="792163"/>
            <a:chOff x="476" y="1071"/>
            <a:chExt cx="3856" cy="499"/>
          </a:xfrm>
        </p:grpSpPr>
        <p:sp>
          <p:nvSpPr>
            <p:cNvPr id="43068" name="Rectangle 60"/>
            <p:cNvSpPr>
              <a:spLocks noChangeArrowheads="1"/>
            </p:cNvSpPr>
            <p:nvPr/>
          </p:nvSpPr>
          <p:spPr bwMode="auto">
            <a:xfrm>
              <a:off x="476" y="1162"/>
              <a:ext cx="18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a:lnSpc>
                  <a:spcPct val="100000"/>
                </a:lnSpc>
                <a:buClrTx/>
                <a:buSzTx/>
                <a:buFontTx/>
                <a:buNone/>
              </a:pPr>
              <a:r>
                <a:rPr kumimoji="1" lang="zh-CN" altLang="en-US">
                  <a:solidFill>
                    <a:schemeClr val="tx1"/>
                  </a:solidFill>
                  <a:ea typeface="华文楷体" panose="02010600040101010101" pitchFamily="2" charset="-122"/>
                </a:rPr>
                <a:t>电子角动量的大小为</a:t>
              </a:r>
            </a:p>
          </p:txBody>
        </p:sp>
        <p:grpSp>
          <p:nvGrpSpPr>
            <p:cNvPr id="43069" name="Group 61"/>
            <p:cNvGrpSpPr>
              <a:grpSpLocks/>
            </p:cNvGrpSpPr>
            <p:nvPr/>
          </p:nvGrpSpPr>
          <p:grpSpPr bwMode="auto">
            <a:xfrm>
              <a:off x="2336" y="1071"/>
              <a:ext cx="1996" cy="499"/>
              <a:chOff x="1655" y="754"/>
              <a:chExt cx="2359" cy="544"/>
            </a:xfrm>
          </p:grpSpPr>
          <p:grpSp>
            <p:nvGrpSpPr>
              <p:cNvPr id="43070" name="Group 62"/>
              <p:cNvGrpSpPr>
                <a:grpSpLocks/>
              </p:cNvGrpSpPr>
              <p:nvPr/>
            </p:nvGrpSpPr>
            <p:grpSpPr bwMode="auto">
              <a:xfrm>
                <a:off x="1655" y="754"/>
                <a:ext cx="2359" cy="544"/>
                <a:chOff x="2018" y="2387"/>
                <a:chExt cx="2041" cy="546"/>
              </a:xfrm>
            </p:grpSpPr>
            <p:sp>
              <p:nvSpPr>
                <p:cNvPr id="43071" name="AutoShape 174"/>
                <p:cNvSpPr>
                  <a:spLocks noChangeArrowheads="1"/>
                </p:cNvSpPr>
                <p:nvPr/>
              </p:nvSpPr>
              <p:spPr bwMode="gray">
                <a:xfrm>
                  <a:off x="2018" y="2387"/>
                  <a:ext cx="2041" cy="546"/>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3072" name="AutoShape 175"/>
                <p:cNvSpPr>
                  <a:spLocks noChangeArrowheads="1"/>
                </p:cNvSpPr>
                <p:nvPr/>
              </p:nvSpPr>
              <p:spPr bwMode="gray">
                <a:xfrm>
                  <a:off x="2040" y="2387"/>
                  <a:ext cx="2005" cy="535"/>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3073" name="AutoShape 176"/>
                <p:cNvSpPr>
                  <a:spLocks noChangeArrowheads="1"/>
                </p:cNvSpPr>
                <p:nvPr/>
              </p:nvSpPr>
              <p:spPr bwMode="gray">
                <a:xfrm>
                  <a:off x="2066" y="2798"/>
                  <a:ext cx="1953" cy="135"/>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3074" name="AutoShape 177"/>
                <p:cNvSpPr>
                  <a:spLocks noChangeArrowheads="1"/>
                </p:cNvSpPr>
                <p:nvPr/>
              </p:nvSpPr>
              <p:spPr bwMode="gray">
                <a:xfrm>
                  <a:off x="2066" y="2387"/>
                  <a:ext cx="1953" cy="135"/>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43075" name="Object 67"/>
              <p:cNvGraphicFramePr>
                <a:graphicFrameLocks noChangeAspect="1"/>
              </p:cNvGraphicFramePr>
              <p:nvPr>
                <p:extLst>
                  <p:ext uri="{D42A27DB-BD31-4B8C-83A1-F6EECF244321}">
                    <p14:modId xmlns:p14="http://schemas.microsoft.com/office/powerpoint/2010/main" val="2919407086"/>
                  </p:ext>
                </p:extLst>
              </p:nvPr>
            </p:nvGraphicFramePr>
            <p:xfrm>
              <a:off x="1747" y="845"/>
              <a:ext cx="2131" cy="410"/>
            </p:xfrm>
            <a:graphic>
              <a:graphicData uri="http://schemas.openxmlformats.org/presentationml/2006/ole">
                <mc:AlternateContent xmlns:mc="http://schemas.openxmlformats.org/markup-compatibility/2006">
                  <mc:Choice xmlns:v="urn:schemas-microsoft-com:vml" Requires="v">
                    <p:oleObj spid="_x0000_s43167" name="公式" r:id="rId18" imgW="914400" imgH="253800" progId="Equation.3">
                      <p:embed/>
                    </p:oleObj>
                  </mc:Choice>
                  <mc:Fallback>
                    <p:oleObj name="公式" r:id="rId18" imgW="914400" imgH="253800" progId="Equation.3">
                      <p:embed/>
                      <p:pic>
                        <p:nvPicPr>
                          <p:cNvPr id="0" name="Picture 1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47" y="845"/>
                            <a:ext cx="2131" cy="41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grpSp>
        <p:nvGrpSpPr>
          <p:cNvPr id="2" name="组合 39"/>
          <p:cNvGrpSpPr>
            <a:grpSpLocks/>
          </p:cNvGrpSpPr>
          <p:nvPr/>
        </p:nvGrpSpPr>
        <p:grpSpPr bwMode="auto">
          <a:xfrm>
            <a:off x="468313" y="3141663"/>
            <a:ext cx="1187450" cy="1016000"/>
            <a:chOff x="0" y="3143248"/>
            <a:chExt cx="1071538" cy="857256"/>
          </a:xfrm>
        </p:grpSpPr>
        <p:sp>
          <p:nvSpPr>
            <p:cNvPr id="43077" name="爆炸形 2 38"/>
            <p:cNvSpPr>
              <a:spLocks noChangeArrowheads="1"/>
            </p:cNvSpPr>
            <p:nvPr/>
          </p:nvSpPr>
          <p:spPr bwMode="auto">
            <a:xfrm>
              <a:off x="0" y="3143248"/>
              <a:ext cx="1071538" cy="857256"/>
            </a:xfrm>
            <a:prstGeom prst="irregularSeal2">
              <a:avLst/>
            </a:prstGeom>
            <a:solidFill>
              <a:srgbClr val="FFFF00"/>
            </a:solidFill>
            <a:ln w="9525" algn="ctr">
              <a:solidFill>
                <a:srgbClr val="FF0000"/>
              </a:solidFill>
              <a:round/>
              <a:headEnd/>
              <a:tailEnd/>
            </a:ln>
          </p:spPr>
          <p:txBody>
            <a:bodyP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3078" name="Rectangle 57"/>
            <p:cNvSpPr>
              <a:spLocks noChangeArrowheads="1"/>
            </p:cNvSpPr>
            <p:nvPr/>
          </p:nvSpPr>
          <p:spPr bwMode="auto">
            <a:xfrm>
              <a:off x="143254" y="3357562"/>
              <a:ext cx="796491" cy="38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r>
                <a:rPr kumimoji="1" lang="zh-CN" altLang="en-US">
                  <a:solidFill>
                    <a:schemeClr val="tx1"/>
                  </a:solidFill>
                  <a:ea typeface="华文楷体" panose="02010600040101010101" pitchFamily="2" charset="-122"/>
                </a:rPr>
                <a:t>注意</a:t>
              </a:r>
            </a:p>
          </p:txBody>
        </p:sp>
      </p:grpSp>
      <p:sp>
        <p:nvSpPr>
          <p:cNvPr id="43079" name="AutoShape 71"/>
          <p:cNvSpPr>
            <a:spLocks noChangeArrowheads="1"/>
          </p:cNvSpPr>
          <p:nvPr/>
        </p:nvSpPr>
        <p:spPr bwMode="auto">
          <a:xfrm>
            <a:off x="755650" y="260350"/>
            <a:ext cx="2447925" cy="719138"/>
          </a:xfrm>
          <a:prstGeom prst="horizontalScroll">
            <a:avLst>
              <a:gd name="adj" fmla="val 12500"/>
            </a:avLst>
          </a:prstGeom>
          <a:solidFill>
            <a:srgbClr val="99CC00">
              <a:alpha val="41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hangingPunct="1">
              <a:lnSpc>
                <a:spcPct val="100000"/>
              </a:lnSpc>
              <a:buClrTx/>
              <a:buSzTx/>
              <a:buFontTx/>
              <a:buNone/>
            </a:pPr>
            <a:r>
              <a:rPr kumimoji="1" lang="zh-CN" altLang="en-US">
                <a:solidFill>
                  <a:schemeClr val="tx1"/>
                </a:solidFill>
                <a:ea typeface="华文楷体" panose="02010600040101010101" pitchFamily="2" charset="-122"/>
              </a:rPr>
              <a:t>角动量量子化</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79"/>
                                        </p:tgtEl>
                                        <p:attrNameLst>
                                          <p:attrName>style.visibility</p:attrName>
                                        </p:attrNameLst>
                                      </p:cBhvr>
                                      <p:to>
                                        <p:strVal val="visible"/>
                                      </p:to>
                                    </p:set>
                                    <p:animEffect transition="in" filter="wipe(left)">
                                      <p:cBhvr>
                                        <p:cTn id="7" dur="500"/>
                                        <p:tgtEl>
                                          <p:spTgt spid="430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3051"/>
                                        </p:tgtEl>
                                        <p:attrNameLst>
                                          <p:attrName>style.visibility</p:attrName>
                                        </p:attrNameLst>
                                      </p:cBhvr>
                                      <p:to>
                                        <p:strVal val="visible"/>
                                      </p:to>
                                    </p:set>
                                    <p:animEffect transition="in" filter="wipe(left)">
                                      <p:cBhvr>
                                        <p:cTn id="12" dur="500"/>
                                        <p:tgtEl>
                                          <p:spTgt spid="430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067"/>
                                        </p:tgtEl>
                                        <p:attrNameLst>
                                          <p:attrName>style.visibility</p:attrName>
                                        </p:attrNameLst>
                                      </p:cBhvr>
                                      <p:to>
                                        <p:strVal val="visible"/>
                                      </p:to>
                                    </p:set>
                                    <p:animEffect transition="in" filter="wipe(left)">
                                      <p:cBhvr>
                                        <p:cTn id="17" dur="500"/>
                                        <p:tgtEl>
                                          <p:spTgt spid="430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3064"/>
                                        </p:tgtEl>
                                        <p:attrNameLst>
                                          <p:attrName>style.visibility</p:attrName>
                                        </p:attrNameLst>
                                      </p:cBhvr>
                                      <p:to>
                                        <p:strVal val="visible"/>
                                      </p:to>
                                    </p:set>
                                    <p:animEffect transition="in" filter="wipe(left)">
                                      <p:cBhvr>
                                        <p:cTn id="22" dur="500"/>
                                        <p:tgtEl>
                                          <p:spTgt spid="430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054"/>
                                        </p:tgtEl>
                                        <p:attrNameLst>
                                          <p:attrName>style.visibility</p:attrName>
                                        </p:attrNameLst>
                                      </p:cBhvr>
                                      <p:to>
                                        <p:strVal val="visible"/>
                                      </p:to>
                                    </p:set>
                                    <p:animEffect transition="in" filter="wipe(left)">
                                      <p:cBhvr>
                                        <p:cTn id="32" dur="500"/>
                                        <p:tgtEl>
                                          <p:spTgt spid="4305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055"/>
                                        </p:tgtEl>
                                        <p:attrNameLst>
                                          <p:attrName>style.visibility</p:attrName>
                                        </p:attrNameLst>
                                      </p:cBhvr>
                                      <p:to>
                                        <p:strVal val="visible"/>
                                      </p:to>
                                    </p:set>
                                    <p:animEffect transition="in" filter="wipe(left)">
                                      <p:cBhvr>
                                        <p:cTn id="37" dur="500"/>
                                        <p:tgtEl>
                                          <p:spTgt spid="4305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3056"/>
                                        </p:tgtEl>
                                        <p:attrNameLst>
                                          <p:attrName>style.visibility</p:attrName>
                                        </p:attrNameLst>
                                      </p:cBhvr>
                                      <p:to>
                                        <p:strVal val="visible"/>
                                      </p:to>
                                    </p:set>
                                    <p:animEffect transition="in" filter="wipe(left)">
                                      <p:cBhvr>
                                        <p:cTn id="42" dur="500"/>
                                        <p:tgtEl>
                                          <p:spTgt spid="4305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3057"/>
                                        </p:tgtEl>
                                        <p:attrNameLst>
                                          <p:attrName>style.visibility</p:attrName>
                                        </p:attrNameLst>
                                      </p:cBhvr>
                                      <p:to>
                                        <p:strVal val="visible"/>
                                      </p:to>
                                    </p:set>
                                    <p:animEffect transition="in" filter="wipe(left)">
                                      <p:cBhvr>
                                        <p:cTn id="47" dur="500"/>
                                        <p:tgtEl>
                                          <p:spTgt spid="4305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3058"/>
                                        </p:tgtEl>
                                        <p:attrNameLst>
                                          <p:attrName>style.visibility</p:attrName>
                                        </p:attrNameLst>
                                      </p:cBhvr>
                                      <p:to>
                                        <p:strVal val="visible"/>
                                      </p:to>
                                    </p:set>
                                    <p:animEffect transition="in" filter="wipe(left)">
                                      <p:cBhvr>
                                        <p:cTn id="52" dur="500"/>
                                        <p:tgtEl>
                                          <p:spTgt spid="4305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3059"/>
                                        </p:tgtEl>
                                        <p:attrNameLst>
                                          <p:attrName>style.visibility</p:attrName>
                                        </p:attrNameLst>
                                      </p:cBhvr>
                                      <p:to>
                                        <p:strVal val="visible"/>
                                      </p:to>
                                    </p:set>
                                    <p:animEffect transition="in" filter="wipe(left)">
                                      <p:cBhvr>
                                        <p:cTn id="57" dur="500"/>
                                        <p:tgtEl>
                                          <p:spTgt spid="4305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3062"/>
                                        </p:tgtEl>
                                        <p:attrNameLst>
                                          <p:attrName>style.visibility</p:attrName>
                                        </p:attrNameLst>
                                      </p:cBhvr>
                                      <p:to>
                                        <p:strVal val="visible"/>
                                      </p:to>
                                    </p:set>
                                    <p:animEffect transition="in" filter="wipe(left)">
                                      <p:cBhvr>
                                        <p:cTn id="62" dur="500"/>
                                        <p:tgtEl>
                                          <p:spTgt spid="4306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3063"/>
                                        </p:tgtEl>
                                        <p:attrNameLst>
                                          <p:attrName>style.visibility</p:attrName>
                                        </p:attrNameLst>
                                      </p:cBhvr>
                                      <p:to>
                                        <p:strVal val="visible"/>
                                      </p:to>
                                    </p:set>
                                    <p:animEffect transition="in" filter="wipe(left)">
                                      <p:cBhvr>
                                        <p:cTn id="67" dur="500"/>
                                        <p:tgtEl>
                                          <p:spTgt spid="43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54" grpId="0"/>
      <p:bldP spid="43055" grpId="0"/>
      <p:bldP spid="43056" grpId="0"/>
      <p:bldP spid="430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9" name="Group 3"/>
          <p:cNvGrpSpPr>
            <a:grpSpLocks/>
          </p:cNvGrpSpPr>
          <p:nvPr/>
        </p:nvGrpSpPr>
        <p:grpSpPr bwMode="auto">
          <a:xfrm>
            <a:off x="6588125" y="619125"/>
            <a:ext cx="2351088" cy="2593975"/>
            <a:chOff x="4105" y="300"/>
            <a:chExt cx="1481" cy="1634"/>
          </a:xfrm>
        </p:grpSpPr>
        <p:pic>
          <p:nvPicPr>
            <p:cNvPr id="45060" name="Picture 4" descr="http://wutde.whut.edu.cn/kecheng/daxueweuligongke/p06/ch24/sec04/image/24_1.jpg"/>
            <p:cNvPicPr>
              <a:picLocks noChangeAspect="1" noChangeArrowheads="1"/>
            </p:cNvPicPr>
            <p:nvPr/>
          </p:nvPicPr>
          <p:blipFill>
            <a:blip r:embed="rId4" r:link="rId5">
              <a:extLst>
                <a:ext uri="{28A0092B-C50C-407E-A947-70E740481C1C}">
                  <a14:useLocalDpi xmlns:a14="http://schemas.microsoft.com/office/drawing/2010/main" val="0"/>
                </a:ext>
              </a:extLst>
            </a:blip>
            <a:srcRect b="10231"/>
            <a:stretch>
              <a:fillRect/>
            </a:stretch>
          </p:blipFill>
          <p:spPr bwMode="auto">
            <a:xfrm>
              <a:off x="4105" y="300"/>
              <a:ext cx="1481" cy="163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5061" name="Object 5"/>
            <p:cNvGraphicFramePr>
              <a:graphicFrameLocks noChangeAspect="1"/>
            </p:cNvGraphicFramePr>
            <p:nvPr/>
          </p:nvGraphicFramePr>
          <p:xfrm>
            <a:off x="4921" y="346"/>
            <a:ext cx="147" cy="180"/>
          </p:xfrm>
          <a:graphic>
            <a:graphicData uri="http://schemas.openxmlformats.org/presentationml/2006/ole">
              <mc:AlternateContent xmlns:mc="http://schemas.openxmlformats.org/markup-compatibility/2006">
                <mc:Choice xmlns:v="urn:schemas-microsoft-com:vml" Requires="v">
                  <p:oleObj spid="_x0000_s45177" name="公式" r:id="rId6" imgW="104775" imgH="133350" progId="Equation.3">
                    <p:embed/>
                  </p:oleObj>
                </mc:Choice>
                <mc:Fallback>
                  <p:oleObj name="公式" r:id="rId6" imgW="104775" imgH="133350" progId="Equation.3">
                    <p:embed/>
                    <p:pic>
                      <p:nvPicPr>
                        <p:cNvPr id="0" name="Picture 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 y="346"/>
                          <a:ext cx="147" cy="180"/>
                        </a:xfrm>
                        <a:prstGeom prst="rect">
                          <a:avLst/>
                        </a:prstGeom>
                        <a:solidFill>
                          <a:schemeClr val="bg1"/>
                        </a:solidFill>
                      </p:spPr>
                    </p:pic>
                  </p:oleObj>
                </mc:Fallback>
              </mc:AlternateContent>
            </a:graphicData>
          </a:graphic>
        </p:graphicFrame>
        <p:graphicFrame>
          <p:nvGraphicFramePr>
            <p:cNvPr id="45062" name="Object 6"/>
            <p:cNvGraphicFramePr>
              <a:graphicFrameLocks noChangeAspect="1"/>
            </p:cNvGraphicFramePr>
            <p:nvPr/>
          </p:nvGraphicFramePr>
          <p:xfrm>
            <a:off x="4921" y="618"/>
            <a:ext cx="245" cy="294"/>
          </p:xfrm>
          <a:graphic>
            <a:graphicData uri="http://schemas.openxmlformats.org/presentationml/2006/ole">
              <mc:AlternateContent xmlns:mc="http://schemas.openxmlformats.org/markup-compatibility/2006">
                <mc:Choice xmlns:v="urn:schemas-microsoft-com:vml" Requires="v">
                  <p:oleObj spid="_x0000_s45178" name="公式" r:id="rId8" imgW="180975" imgH="219075" progId="Equation.3">
                    <p:embed/>
                  </p:oleObj>
                </mc:Choice>
                <mc:Fallback>
                  <p:oleObj name="公式" r:id="rId8" imgW="180975" imgH="219075" progId="Equation.3">
                    <p:embed/>
                    <p:pic>
                      <p:nvPicPr>
                        <p:cNvPr id="0" name="Picture 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21" y="618"/>
                          <a:ext cx="245" cy="294"/>
                        </a:xfrm>
                        <a:prstGeom prst="rect">
                          <a:avLst/>
                        </a:prstGeom>
                        <a:solidFill>
                          <a:schemeClr val="bg1"/>
                        </a:solidFill>
                      </p:spPr>
                    </p:pic>
                  </p:oleObj>
                </mc:Fallback>
              </mc:AlternateContent>
            </a:graphicData>
          </a:graphic>
        </p:graphicFrame>
      </p:grpSp>
      <p:grpSp>
        <p:nvGrpSpPr>
          <p:cNvPr id="45066" name="Group 10"/>
          <p:cNvGrpSpPr>
            <a:grpSpLocks/>
          </p:cNvGrpSpPr>
          <p:nvPr/>
        </p:nvGrpSpPr>
        <p:grpSpPr bwMode="auto">
          <a:xfrm>
            <a:off x="3779838" y="188913"/>
            <a:ext cx="5040312" cy="935037"/>
            <a:chOff x="1157" y="845"/>
            <a:chExt cx="3175" cy="589"/>
          </a:xfrm>
        </p:grpSpPr>
        <p:graphicFrame>
          <p:nvGraphicFramePr>
            <p:cNvPr id="45067" name="Object 11"/>
            <p:cNvGraphicFramePr>
              <a:graphicFrameLocks/>
            </p:cNvGraphicFramePr>
            <p:nvPr/>
          </p:nvGraphicFramePr>
          <p:xfrm>
            <a:off x="1837" y="845"/>
            <a:ext cx="1703" cy="589"/>
          </p:xfrm>
          <a:graphic>
            <a:graphicData uri="http://schemas.openxmlformats.org/presentationml/2006/ole">
              <mc:AlternateContent xmlns:mc="http://schemas.openxmlformats.org/markup-compatibility/2006">
                <mc:Choice xmlns:v="urn:schemas-microsoft-com:vml" Requires="v">
                  <p:oleObj spid="_x0000_s45179" name="公式" r:id="rId10" imgW="1054100" imgH="444500" progId="Equation.3">
                    <p:embed/>
                  </p:oleObj>
                </mc:Choice>
                <mc:Fallback>
                  <p:oleObj name="公式" r:id="rId10" imgW="1054100" imgH="444500" progId="Equation.3">
                    <p:embed/>
                    <p:pic>
                      <p:nvPicPr>
                        <p:cNvPr id="0" name="Picture 95"/>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37" y="845"/>
                          <a:ext cx="1703" cy="5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8" name="Text Box 12"/>
            <p:cNvSpPr txBox="1">
              <a:spLocks noChangeArrowheads="1"/>
            </p:cNvSpPr>
            <p:nvPr/>
          </p:nvSpPr>
          <p:spPr bwMode="auto">
            <a:xfrm>
              <a:off x="1157" y="981"/>
              <a:ext cx="31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解方程                                    ，可得</a:t>
              </a:r>
            </a:p>
          </p:txBody>
        </p:sp>
      </p:grpSp>
      <p:sp>
        <p:nvSpPr>
          <p:cNvPr id="45071" name="Rectangle 15"/>
          <p:cNvSpPr>
            <a:spLocks noChangeArrowheads="1"/>
          </p:cNvSpPr>
          <p:nvPr/>
        </p:nvSpPr>
        <p:spPr bwMode="auto">
          <a:xfrm>
            <a:off x="468313" y="5589588"/>
            <a:ext cx="5688012"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30000"/>
              </a:lnSpc>
              <a:buClrTx/>
              <a:buSzTx/>
              <a:buFontTx/>
              <a:buNone/>
            </a:pPr>
            <a:r>
              <a:rPr kumimoji="1" lang="zh-CN" altLang="en-US">
                <a:solidFill>
                  <a:schemeClr val="tx1"/>
                </a:solidFill>
                <a:ea typeface="华文楷体" panose="02010600040101010101" pitchFamily="2" charset="-122"/>
              </a:rPr>
              <a:t>      说明该轨道在空间有5 种取向，因此角动量在</a:t>
            </a:r>
            <a:r>
              <a:rPr kumimoji="1" lang="en-US" altLang="zh-CN" i="1">
                <a:solidFill>
                  <a:schemeClr val="tx1"/>
                </a:solidFill>
                <a:ea typeface="华文楷体" panose="02010600040101010101" pitchFamily="2" charset="-122"/>
              </a:rPr>
              <a:t>Z  </a:t>
            </a:r>
            <a:r>
              <a:rPr kumimoji="1" lang="zh-CN" altLang="en-US">
                <a:solidFill>
                  <a:schemeClr val="tx1"/>
                </a:solidFill>
                <a:ea typeface="华文楷体" panose="02010600040101010101" pitchFamily="2" charset="-122"/>
              </a:rPr>
              <a:t>方向有5 种可能的分量。</a:t>
            </a:r>
          </a:p>
        </p:txBody>
      </p:sp>
      <p:graphicFrame>
        <p:nvGraphicFramePr>
          <p:cNvPr id="45072" name="Object 16"/>
          <p:cNvGraphicFramePr>
            <a:graphicFrameLocks noChangeAspect="1"/>
          </p:cNvGraphicFramePr>
          <p:nvPr>
            <p:extLst>
              <p:ext uri="{D42A27DB-BD31-4B8C-83A1-F6EECF244321}">
                <p14:modId xmlns:p14="http://schemas.microsoft.com/office/powerpoint/2010/main" val="3221744995"/>
              </p:ext>
            </p:extLst>
          </p:nvPr>
        </p:nvGraphicFramePr>
        <p:xfrm>
          <a:off x="1692275" y="5013325"/>
          <a:ext cx="2951163" cy="550863"/>
        </p:xfrm>
        <a:graphic>
          <a:graphicData uri="http://schemas.openxmlformats.org/presentationml/2006/ole">
            <mc:AlternateContent xmlns:mc="http://schemas.openxmlformats.org/markup-compatibility/2006">
              <mc:Choice xmlns:v="urn:schemas-microsoft-com:vml" Requires="v">
                <p:oleObj spid="_x0000_s45180" name="公式" r:id="rId12" imgW="1079032" imgH="215806" progId="Equation.3">
                  <p:embed/>
                </p:oleObj>
              </mc:Choice>
              <mc:Fallback>
                <p:oleObj name="公式" r:id="rId12" imgW="1079032" imgH="215806" progId="Equation.3">
                  <p:embed/>
                  <p:pic>
                    <p:nvPicPr>
                      <p:cNvPr id="0" name="Picture 9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92275" y="5013325"/>
                        <a:ext cx="2951163"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5073" name="Group 17"/>
          <p:cNvGrpSpPr>
            <a:grpSpLocks/>
          </p:cNvGrpSpPr>
          <p:nvPr/>
        </p:nvGrpSpPr>
        <p:grpSpPr bwMode="auto">
          <a:xfrm>
            <a:off x="2339975" y="1125538"/>
            <a:ext cx="2255838" cy="752475"/>
            <a:chOff x="1819" y="1207"/>
            <a:chExt cx="1421" cy="474"/>
          </a:xfrm>
        </p:grpSpPr>
        <p:grpSp>
          <p:nvGrpSpPr>
            <p:cNvPr id="45074" name="Group 173"/>
            <p:cNvGrpSpPr>
              <a:grpSpLocks/>
            </p:cNvGrpSpPr>
            <p:nvPr/>
          </p:nvGrpSpPr>
          <p:grpSpPr bwMode="auto">
            <a:xfrm>
              <a:off x="1819" y="1207"/>
              <a:ext cx="1421" cy="474"/>
              <a:chOff x="483" y="3113"/>
              <a:chExt cx="2177" cy="408"/>
            </a:xfrm>
          </p:grpSpPr>
          <p:sp>
            <p:nvSpPr>
              <p:cNvPr id="45075"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5076"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5077"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5078"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45079" name="Object 23"/>
            <p:cNvGraphicFramePr>
              <a:graphicFrameLocks noChangeAspect="1"/>
            </p:cNvGraphicFramePr>
            <p:nvPr>
              <p:extLst>
                <p:ext uri="{D42A27DB-BD31-4B8C-83A1-F6EECF244321}">
                  <p14:modId xmlns:p14="http://schemas.microsoft.com/office/powerpoint/2010/main" val="2733443645"/>
                </p:ext>
              </p:extLst>
            </p:nvPr>
          </p:nvGraphicFramePr>
          <p:xfrm>
            <a:off x="1920" y="1269"/>
            <a:ext cx="1278" cy="392"/>
          </p:xfrm>
          <a:graphic>
            <a:graphicData uri="http://schemas.openxmlformats.org/presentationml/2006/ole">
              <mc:AlternateContent xmlns:mc="http://schemas.openxmlformats.org/markup-compatibility/2006">
                <mc:Choice xmlns:v="urn:schemas-microsoft-com:vml" Requires="v">
                  <p:oleObj spid="_x0000_s45181" name="公式" r:id="rId14" imgW="622080" imgH="228600" progId="Equation.3">
                    <p:embed/>
                  </p:oleObj>
                </mc:Choice>
                <mc:Fallback>
                  <p:oleObj name="公式" r:id="rId14" imgW="622080" imgH="228600" progId="Equation.3">
                    <p:embed/>
                    <p:pic>
                      <p:nvPicPr>
                        <p:cNvPr id="0" name="Picture 9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0" y="1269"/>
                          <a:ext cx="1278" cy="39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5080" name="Group 24"/>
          <p:cNvGrpSpPr>
            <a:grpSpLocks/>
          </p:cNvGrpSpPr>
          <p:nvPr/>
        </p:nvGrpSpPr>
        <p:grpSpPr bwMode="auto">
          <a:xfrm>
            <a:off x="250825" y="4365625"/>
            <a:ext cx="5967413" cy="557213"/>
            <a:chOff x="255" y="2795"/>
            <a:chExt cx="3759" cy="351"/>
          </a:xfrm>
        </p:grpSpPr>
        <p:graphicFrame>
          <p:nvGraphicFramePr>
            <p:cNvPr id="45081" name="Object 25"/>
            <p:cNvGraphicFramePr>
              <a:graphicFrameLocks noChangeAspect="1"/>
            </p:cNvGraphicFramePr>
            <p:nvPr/>
          </p:nvGraphicFramePr>
          <p:xfrm>
            <a:off x="567" y="2795"/>
            <a:ext cx="3447" cy="351"/>
          </p:xfrm>
          <a:graphic>
            <a:graphicData uri="http://schemas.openxmlformats.org/presentationml/2006/ole">
              <mc:AlternateContent xmlns:mc="http://schemas.openxmlformats.org/markup-compatibility/2006">
                <mc:Choice xmlns:v="urn:schemas-microsoft-com:vml" Requires="v">
                  <p:oleObj spid="_x0000_s45182" name="公式" r:id="rId16" imgW="2451100" imgH="254000" progId="Equation.3">
                    <p:embed/>
                  </p:oleObj>
                </mc:Choice>
                <mc:Fallback>
                  <p:oleObj name="公式" r:id="rId16" imgW="2451100" imgH="254000" progId="Equation.3">
                    <p:embed/>
                    <p:pic>
                      <p:nvPicPr>
                        <p:cNvPr id="0" name="Picture 9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7" y="2795"/>
                          <a:ext cx="3447" cy="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82" name="Rectangle 26"/>
            <p:cNvSpPr>
              <a:spLocks noChangeArrowheads="1"/>
            </p:cNvSpPr>
            <p:nvPr/>
          </p:nvSpPr>
          <p:spPr bwMode="auto">
            <a:xfrm>
              <a:off x="255" y="2825"/>
              <a:ext cx="3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a:solidFill>
                    <a:srgbClr val="0000FF"/>
                  </a:solidFill>
                  <a:ea typeface="华文楷体" panose="02010600040101010101" pitchFamily="2" charset="-122"/>
                </a:rPr>
                <a:t>例 </a:t>
              </a:r>
            </a:p>
          </p:txBody>
        </p:sp>
      </p:grpSp>
      <p:grpSp>
        <p:nvGrpSpPr>
          <p:cNvPr id="45083" name="Group 27"/>
          <p:cNvGrpSpPr>
            <a:grpSpLocks/>
          </p:cNvGrpSpPr>
          <p:nvPr/>
        </p:nvGrpSpPr>
        <p:grpSpPr bwMode="auto">
          <a:xfrm>
            <a:off x="7323138" y="3740150"/>
            <a:ext cx="822325" cy="2641600"/>
            <a:chOff x="4169" y="240"/>
            <a:chExt cx="518" cy="1941"/>
          </a:xfrm>
        </p:grpSpPr>
        <p:sp>
          <p:nvSpPr>
            <p:cNvPr id="45084" name="Line 28"/>
            <p:cNvSpPr>
              <a:spLocks noChangeShapeType="1"/>
            </p:cNvSpPr>
            <p:nvPr/>
          </p:nvSpPr>
          <p:spPr bwMode="auto">
            <a:xfrm flipH="1" flipV="1">
              <a:off x="4416" y="288"/>
              <a:ext cx="0" cy="189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45085" name="Rectangle 29"/>
            <p:cNvSpPr>
              <a:spLocks noChangeArrowheads="1"/>
            </p:cNvSpPr>
            <p:nvPr/>
          </p:nvSpPr>
          <p:spPr bwMode="auto">
            <a:xfrm>
              <a:off x="4464" y="240"/>
              <a:ext cx="22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en-US" altLang="zh-CN" b="0" i="1">
                  <a:solidFill>
                    <a:schemeClr val="tx1"/>
                  </a:solidFill>
                  <a:ea typeface="华文楷体" panose="02010600040101010101" pitchFamily="2" charset="-122"/>
                </a:rPr>
                <a:t>Z</a:t>
              </a:r>
            </a:p>
          </p:txBody>
        </p:sp>
        <p:sp>
          <p:nvSpPr>
            <p:cNvPr id="45086" name="Rectangle 30"/>
            <p:cNvSpPr>
              <a:spLocks noChangeArrowheads="1"/>
            </p:cNvSpPr>
            <p:nvPr/>
          </p:nvSpPr>
          <p:spPr bwMode="auto">
            <a:xfrm>
              <a:off x="4169" y="240"/>
              <a:ext cx="233"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en-US" altLang="zh-CN" b="0" i="1">
                  <a:solidFill>
                    <a:schemeClr val="tx1"/>
                  </a:solidFill>
                  <a:ea typeface="华文楷体" panose="02010600040101010101" pitchFamily="2" charset="-122"/>
                </a:rPr>
                <a:t>B</a:t>
              </a:r>
            </a:p>
          </p:txBody>
        </p:sp>
      </p:grpSp>
      <p:grpSp>
        <p:nvGrpSpPr>
          <p:cNvPr id="45087" name="Group 31"/>
          <p:cNvGrpSpPr>
            <a:grpSpLocks/>
          </p:cNvGrpSpPr>
          <p:nvPr/>
        </p:nvGrpSpPr>
        <p:grpSpPr bwMode="auto">
          <a:xfrm rot="10800000">
            <a:off x="7558088" y="4438650"/>
            <a:ext cx="1100137" cy="1676400"/>
            <a:chOff x="2256" y="2736"/>
            <a:chExt cx="693" cy="1056"/>
          </a:xfrm>
        </p:grpSpPr>
        <p:sp>
          <p:nvSpPr>
            <p:cNvPr id="45088" name="Oval 32"/>
            <p:cNvSpPr>
              <a:spLocks noChangeArrowheads="1"/>
            </p:cNvSpPr>
            <p:nvPr/>
          </p:nvSpPr>
          <p:spPr bwMode="auto">
            <a:xfrm rot="18000000">
              <a:off x="2291" y="3133"/>
              <a:ext cx="1056" cy="261"/>
            </a:xfrm>
            <a:prstGeom prst="ellipse">
              <a:avLst/>
            </a:prstGeom>
            <a:noFill/>
            <a:ln w="2540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45089" name="Line 33"/>
            <p:cNvSpPr>
              <a:spLocks noChangeShapeType="1"/>
            </p:cNvSpPr>
            <p:nvPr/>
          </p:nvSpPr>
          <p:spPr bwMode="auto">
            <a:xfrm flipH="1" flipV="1">
              <a:off x="2256" y="2928"/>
              <a:ext cx="576" cy="336"/>
            </a:xfrm>
            <a:prstGeom prst="line">
              <a:avLst/>
            </a:prstGeom>
            <a:noFill/>
            <a:ln w="50800" cap="sq">
              <a:solidFill>
                <a:srgbClr val="FF66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grpSp>
        <p:nvGrpSpPr>
          <p:cNvPr id="45090" name="Group 34"/>
          <p:cNvGrpSpPr>
            <a:grpSpLocks/>
          </p:cNvGrpSpPr>
          <p:nvPr/>
        </p:nvGrpSpPr>
        <p:grpSpPr bwMode="auto">
          <a:xfrm rot="10800000">
            <a:off x="6896100" y="5006975"/>
            <a:ext cx="1676400" cy="1176338"/>
            <a:chOff x="3072" y="2688"/>
            <a:chExt cx="1056" cy="741"/>
          </a:xfrm>
        </p:grpSpPr>
        <p:sp>
          <p:nvSpPr>
            <p:cNvPr id="45091" name="Oval 35"/>
            <p:cNvSpPr>
              <a:spLocks noChangeArrowheads="1"/>
            </p:cNvSpPr>
            <p:nvPr/>
          </p:nvSpPr>
          <p:spPr bwMode="auto">
            <a:xfrm rot="19800000">
              <a:off x="3072" y="3168"/>
              <a:ext cx="1056" cy="261"/>
            </a:xfrm>
            <a:prstGeom prst="ellipse">
              <a:avLst/>
            </a:pr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45092" name="Line 36"/>
            <p:cNvSpPr>
              <a:spLocks noChangeShapeType="1"/>
            </p:cNvSpPr>
            <p:nvPr/>
          </p:nvSpPr>
          <p:spPr bwMode="auto">
            <a:xfrm flipH="1" flipV="1">
              <a:off x="3264" y="2688"/>
              <a:ext cx="336" cy="576"/>
            </a:xfrm>
            <a:prstGeom prst="line">
              <a:avLst/>
            </a:prstGeom>
            <a:noFill/>
            <a:ln w="50800" cap="sq">
              <a:solidFill>
                <a:srgbClr val="00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grpSp>
        <p:nvGrpSpPr>
          <p:cNvPr id="45093" name="Group 37"/>
          <p:cNvGrpSpPr>
            <a:grpSpLocks/>
          </p:cNvGrpSpPr>
          <p:nvPr/>
        </p:nvGrpSpPr>
        <p:grpSpPr bwMode="auto">
          <a:xfrm>
            <a:off x="7502525" y="4419600"/>
            <a:ext cx="1143000" cy="1676400"/>
            <a:chOff x="1008" y="2640"/>
            <a:chExt cx="720" cy="1056"/>
          </a:xfrm>
        </p:grpSpPr>
        <p:sp>
          <p:nvSpPr>
            <p:cNvPr id="45094" name="Oval 38"/>
            <p:cNvSpPr>
              <a:spLocks noChangeArrowheads="1"/>
            </p:cNvSpPr>
            <p:nvPr/>
          </p:nvSpPr>
          <p:spPr bwMode="auto">
            <a:xfrm rot="24893990">
              <a:off x="611" y="3037"/>
              <a:ext cx="1056" cy="261"/>
            </a:xfrm>
            <a:prstGeom prst="ellipse">
              <a:avLst/>
            </a:prstGeom>
            <a:noFill/>
            <a:ln w="254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45095" name="Line 39"/>
            <p:cNvSpPr>
              <a:spLocks noChangeShapeType="1"/>
            </p:cNvSpPr>
            <p:nvPr/>
          </p:nvSpPr>
          <p:spPr bwMode="auto">
            <a:xfrm flipV="1">
              <a:off x="1152" y="2784"/>
              <a:ext cx="576" cy="384"/>
            </a:xfrm>
            <a:prstGeom prst="line">
              <a:avLst/>
            </a:prstGeom>
            <a:noFill/>
            <a:ln w="50800" cap="sq">
              <a:solidFill>
                <a:srgbClr val="FF00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grpSp>
        <p:nvGrpSpPr>
          <p:cNvPr id="45096" name="Group 40"/>
          <p:cNvGrpSpPr>
            <a:grpSpLocks/>
          </p:cNvGrpSpPr>
          <p:nvPr/>
        </p:nvGrpSpPr>
        <p:grpSpPr bwMode="auto">
          <a:xfrm>
            <a:off x="6899275" y="4333875"/>
            <a:ext cx="1676400" cy="1176338"/>
            <a:chOff x="1488" y="3264"/>
            <a:chExt cx="1056" cy="741"/>
          </a:xfrm>
        </p:grpSpPr>
        <p:sp>
          <p:nvSpPr>
            <p:cNvPr id="45097" name="Oval 41"/>
            <p:cNvSpPr>
              <a:spLocks noChangeArrowheads="1"/>
            </p:cNvSpPr>
            <p:nvPr/>
          </p:nvSpPr>
          <p:spPr bwMode="auto">
            <a:xfrm rot="22689950">
              <a:off x="1488" y="3744"/>
              <a:ext cx="1056" cy="261"/>
            </a:xfrm>
            <a:prstGeom prst="ellipse">
              <a:avLst/>
            </a:prstGeom>
            <a:noFill/>
            <a:ln w="25400">
              <a:solidFill>
                <a:srgbClr val="00CC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45098" name="Line 42"/>
            <p:cNvSpPr>
              <a:spLocks noChangeShapeType="1"/>
            </p:cNvSpPr>
            <p:nvPr/>
          </p:nvSpPr>
          <p:spPr bwMode="auto">
            <a:xfrm flipV="1">
              <a:off x="2016" y="3264"/>
              <a:ext cx="288" cy="576"/>
            </a:xfrm>
            <a:prstGeom prst="line">
              <a:avLst/>
            </a:prstGeom>
            <a:noFill/>
            <a:ln w="50800" cap="sq">
              <a:solidFill>
                <a:srgbClr val="00CCFF"/>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grpSp>
        <p:nvGrpSpPr>
          <p:cNvPr id="45099" name="Group 43"/>
          <p:cNvGrpSpPr>
            <a:grpSpLocks/>
          </p:cNvGrpSpPr>
          <p:nvPr/>
        </p:nvGrpSpPr>
        <p:grpSpPr bwMode="auto">
          <a:xfrm rot="5400000">
            <a:off x="7255669" y="4648994"/>
            <a:ext cx="1676400" cy="1252538"/>
            <a:chOff x="4416" y="2832"/>
            <a:chExt cx="1056" cy="789"/>
          </a:xfrm>
        </p:grpSpPr>
        <p:sp>
          <p:nvSpPr>
            <p:cNvPr id="45100" name="Oval 44"/>
            <p:cNvSpPr>
              <a:spLocks noChangeArrowheads="1"/>
            </p:cNvSpPr>
            <p:nvPr/>
          </p:nvSpPr>
          <p:spPr bwMode="auto">
            <a:xfrm>
              <a:off x="4416" y="3360"/>
              <a:ext cx="1056" cy="261"/>
            </a:xfrm>
            <a:prstGeom prst="ellipse">
              <a:avLst/>
            </a:pr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eaLnBrk="0">
                <a:lnSpc>
                  <a:spcPct val="100000"/>
                </a:lnSpc>
                <a:buClrTx/>
                <a:buSzTx/>
                <a:buFontTx/>
                <a:buNone/>
              </a:pPr>
              <a:endParaRPr lang="zh-CN" altLang="en-US">
                <a:solidFill>
                  <a:srgbClr val="3333FF"/>
                </a:solidFill>
                <a:ea typeface="华文楷体" panose="02010600040101010101" pitchFamily="2" charset="-122"/>
              </a:endParaRPr>
            </a:p>
          </p:txBody>
        </p:sp>
        <p:sp>
          <p:nvSpPr>
            <p:cNvPr id="45101" name="Line 45"/>
            <p:cNvSpPr>
              <a:spLocks noChangeShapeType="1"/>
            </p:cNvSpPr>
            <p:nvPr/>
          </p:nvSpPr>
          <p:spPr bwMode="auto">
            <a:xfrm flipV="1">
              <a:off x="4944" y="2832"/>
              <a:ext cx="0" cy="624"/>
            </a:xfrm>
            <a:prstGeom prst="line">
              <a:avLst/>
            </a:prstGeom>
            <a:noFill/>
            <a:ln w="50800" cap="sq">
              <a:solidFill>
                <a:srgbClr val="008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sp>
        <p:nvSpPr>
          <p:cNvPr id="45102" name="AutoShape 46"/>
          <p:cNvSpPr>
            <a:spLocks noChangeArrowheads="1"/>
          </p:cNvSpPr>
          <p:nvPr/>
        </p:nvSpPr>
        <p:spPr bwMode="auto">
          <a:xfrm>
            <a:off x="755650" y="261938"/>
            <a:ext cx="2879725" cy="719137"/>
          </a:xfrm>
          <a:prstGeom prst="horizontalScroll">
            <a:avLst>
              <a:gd name="adj" fmla="val 12500"/>
            </a:avLst>
          </a:prstGeom>
          <a:solidFill>
            <a:srgbClr val="99CC00">
              <a:alpha val="41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hangingPunct="1">
              <a:lnSpc>
                <a:spcPct val="100000"/>
              </a:lnSpc>
              <a:buClrTx/>
              <a:buSzTx/>
              <a:buFontTx/>
              <a:buNone/>
            </a:pPr>
            <a:r>
              <a:rPr kumimoji="1" lang="zh-CN" altLang="en-US">
                <a:solidFill>
                  <a:schemeClr val="tx1"/>
                </a:solidFill>
                <a:ea typeface="华文楷体" panose="02010600040101010101" pitchFamily="2" charset="-122"/>
              </a:rPr>
              <a:t>角动量空间量子化</a:t>
            </a:r>
          </a:p>
        </p:txBody>
      </p:sp>
      <p:pic>
        <p:nvPicPr>
          <p:cNvPr id="45103" name="Picture 47" descr="16-21"/>
          <p:cNvPicPr>
            <a:picLocks noChangeAspect="1" noChangeArrowheads="1"/>
          </p:cNvPicPr>
          <p:nvPr/>
        </p:nvPicPr>
        <p:blipFill>
          <a:blip r:embed="rId18" cstate="print">
            <a:extLst>
              <a:ext uri="{28A0092B-C50C-407E-A947-70E740481C1C}">
                <a14:useLocalDpi xmlns:a14="http://schemas.microsoft.com/office/drawing/2010/main" val="0"/>
              </a:ext>
            </a:extLst>
          </a:blip>
          <a:srcRect l="58481" r="-519" b="22026"/>
          <a:stretch>
            <a:fillRect/>
          </a:stretch>
        </p:blipFill>
        <p:spPr bwMode="auto">
          <a:xfrm>
            <a:off x="5940425" y="3284538"/>
            <a:ext cx="2951163"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105" name="Group 49"/>
          <p:cNvGrpSpPr>
            <a:grpSpLocks/>
          </p:cNvGrpSpPr>
          <p:nvPr/>
        </p:nvGrpSpPr>
        <p:grpSpPr bwMode="auto">
          <a:xfrm>
            <a:off x="900113" y="2060575"/>
            <a:ext cx="5226050" cy="528638"/>
            <a:chOff x="567" y="1661"/>
            <a:chExt cx="3292" cy="333"/>
          </a:xfrm>
        </p:grpSpPr>
        <p:graphicFrame>
          <p:nvGraphicFramePr>
            <p:cNvPr id="45069" name="Object 13"/>
            <p:cNvGraphicFramePr>
              <a:graphicFrameLocks noChangeAspect="1"/>
            </p:cNvGraphicFramePr>
            <p:nvPr>
              <p:extLst>
                <p:ext uri="{D42A27DB-BD31-4B8C-83A1-F6EECF244321}">
                  <p14:modId xmlns:p14="http://schemas.microsoft.com/office/powerpoint/2010/main" val="2323053846"/>
                </p:ext>
              </p:extLst>
            </p:nvPr>
          </p:nvGraphicFramePr>
          <p:xfrm>
            <a:off x="567" y="1661"/>
            <a:ext cx="2274" cy="333"/>
          </p:xfrm>
          <a:graphic>
            <a:graphicData uri="http://schemas.openxmlformats.org/presentationml/2006/ole">
              <mc:AlternateContent xmlns:mc="http://schemas.openxmlformats.org/markup-compatibility/2006">
                <mc:Choice xmlns:v="urn:schemas-microsoft-com:vml" Requires="v">
                  <p:oleObj spid="_x0000_s45183" name="公式" r:id="rId19" imgW="1269720" imgH="228600" progId="Equation.3">
                    <p:embed/>
                  </p:oleObj>
                </mc:Choice>
                <mc:Fallback>
                  <p:oleObj name="公式" r:id="rId19" imgW="1269720" imgH="228600" progId="Equation.3">
                    <p:embed/>
                    <p:pic>
                      <p:nvPicPr>
                        <p:cNvPr id="0" name="Picture 99"/>
                        <p:cNvPicPr>
                          <a:picLocks noChangeAspect="1" noChangeArrowheads="1"/>
                        </p:cNvPicPr>
                        <p:nvPr/>
                      </p:nvPicPr>
                      <p:blipFill>
                        <a:blip r:embed="rId20">
                          <a:lum contrast="38000"/>
                          <a:extLst>
                            <a:ext uri="{28A0092B-C50C-407E-A947-70E740481C1C}">
                              <a14:useLocalDpi xmlns:a14="http://schemas.microsoft.com/office/drawing/2010/main" val="0"/>
                            </a:ext>
                          </a:extLst>
                        </a:blip>
                        <a:srcRect/>
                        <a:stretch>
                          <a:fillRect/>
                        </a:stretch>
                      </p:blipFill>
                      <p:spPr bwMode="auto">
                        <a:xfrm>
                          <a:off x="567" y="1661"/>
                          <a:ext cx="2274" cy="333"/>
                        </a:xfrm>
                        <a:prstGeom prst="rect">
                          <a:avLst/>
                        </a:prstGeom>
                        <a:noFill/>
                        <a:extLst>
                          <a:ext uri="{909E8E84-426E-40DD-AFC4-6F175D3DCCD1}">
                            <a14:hiddenFill xmlns:a14="http://schemas.microsoft.com/office/drawing/2010/main">
                              <a:solidFill>
                                <a:srgbClr val="FFFF66"/>
                              </a:solidFill>
                            </a14:hiddenFill>
                          </a:ext>
                        </a:extLst>
                      </p:spPr>
                    </p:pic>
                  </p:oleObj>
                </mc:Fallback>
              </mc:AlternateContent>
            </a:graphicData>
          </a:graphic>
        </p:graphicFrame>
        <p:sp>
          <p:nvSpPr>
            <p:cNvPr id="45104" name="Rectangle 48"/>
            <p:cNvSpPr>
              <a:spLocks noChangeArrowheads="1"/>
            </p:cNvSpPr>
            <p:nvPr/>
          </p:nvSpPr>
          <p:spPr bwMode="auto">
            <a:xfrm>
              <a:off x="2971" y="1661"/>
              <a:ext cx="888" cy="27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a:solidFill>
                    <a:srgbClr val="0000FF"/>
                  </a:solidFill>
                  <a:ea typeface="华文楷体" panose="02010600040101010101" pitchFamily="2" charset="-122"/>
                </a:rPr>
                <a:t>磁量子数</a:t>
              </a:r>
            </a:p>
          </p:txBody>
        </p:sp>
      </p:grpSp>
      <p:sp>
        <p:nvSpPr>
          <p:cNvPr id="45070" name="Text Box 14"/>
          <p:cNvSpPr txBox="1">
            <a:spLocks noChangeArrowheads="1"/>
          </p:cNvSpPr>
          <p:nvPr/>
        </p:nvSpPr>
        <p:spPr bwMode="auto">
          <a:xfrm>
            <a:off x="468313" y="2636838"/>
            <a:ext cx="6553200" cy="498598"/>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hangingPunct="1">
              <a:lnSpc>
                <a:spcPct val="110000"/>
              </a:lnSpc>
              <a:spcBef>
                <a:spcPct val="50000"/>
              </a:spcBef>
              <a:buClrTx/>
              <a:buSzTx/>
              <a:buFontTx/>
              <a:buNone/>
            </a:pPr>
            <a:r>
              <a:rPr kumimoji="1" lang="zh-CN" altLang="en-US">
                <a:solidFill>
                  <a:schemeClr val="tx1"/>
                </a:solidFill>
                <a:ea typeface="华文楷体" panose="02010600040101010101" pitchFamily="2" charset="-122"/>
              </a:rPr>
              <a:t>角动量</a:t>
            </a:r>
            <a:r>
              <a:rPr kumimoji="1" lang="zh-CN" altLang="en-US" i="1">
                <a:solidFill>
                  <a:schemeClr val="tx1"/>
                </a:solidFill>
                <a:ea typeface="华文楷体" panose="02010600040101010101" pitchFamily="2" charset="-122"/>
              </a:rPr>
              <a:t> </a:t>
            </a:r>
            <a:r>
              <a:rPr kumimoji="1" lang="en-US" altLang="zh-CN" i="1">
                <a:solidFill>
                  <a:schemeClr val="tx1"/>
                </a:solidFill>
                <a:ea typeface="华文楷体" panose="02010600040101010101" pitchFamily="2" charset="-122"/>
              </a:rPr>
              <a:t>L </a:t>
            </a:r>
            <a:r>
              <a:rPr kumimoji="1" lang="zh-CN" altLang="en-US">
                <a:solidFill>
                  <a:schemeClr val="tx1"/>
                </a:solidFill>
                <a:ea typeface="华文楷体" panose="02010600040101010101" pitchFamily="2" charset="-122"/>
              </a:rPr>
              <a:t>在 </a:t>
            </a:r>
            <a:r>
              <a:rPr kumimoji="1" lang="en-US" altLang="zh-CN" i="1">
                <a:solidFill>
                  <a:schemeClr val="tx1"/>
                </a:solidFill>
                <a:ea typeface="华文楷体" panose="02010600040101010101" pitchFamily="2" charset="-122"/>
              </a:rPr>
              <a:t>Z </a:t>
            </a:r>
            <a:r>
              <a:rPr kumimoji="1" lang="zh-CN" altLang="en-US">
                <a:solidFill>
                  <a:schemeClr val="tx1"/>
                </a:solidFill>
                <a:ea typeface="华文楷体" panose="02010600040101010101" pitchFamily="2" charset="-122"/>
              </a:rPr>
              <a:t>方向可以有</a:t>
            </a:r>
            <a:r>
              <a:rPr kumimoji="1" lang="zh-CN" altLang="en-US">
                <a:solidFill>
                  <a:srgbClr val="0000FF"/>
                </a:solidFill>
                <a:ea typeface="华文楷体" panose="02010600040101010101" pitchFamily="2" charset="-122"/>
              </a:rPr>
              <a:t>（ 2 </a:t>
            </a:r>
            <a:r>
              <a:rPr kumimoji="1" lang="en-US" altLang="zh-CN" i="1">
                <a:solidFill>
                  <a:srgbClr val="0000FF"/>
                </a:solidFill>
                <a:ea typeface="华文楷体" panose="02010600040101010101" pitchFamily="2" charset="-122"/>
              </a:rPr>
              <a:t>l + </a:t>
            </a:r>
            <a:r>
              <a:rPr kumimoji="1" lang="en-US" altLang="zh-CN">
                <a:solidFill>
                  <a:srgbClr val="0000FF"/>
                </a:solidFill>
                <a:ea typeface="华文楷体" panose="02010600040101010101" pitchFamily="2" charset="-122"/>
              </a:rPr>
              <a:t>1</a:t>
            </a:r>
            <a:r>
              <a:rPr kumimoji="1" lang="en-US" altLang="zh-CN" i="1">
                <a:solidFill>
                  <a:srgbClr val="0000FF"/>
                </a:solidFill>
                <a:ea typeface="华文楷体" panose="02010600040101010101" pitchFamily="2" charset="-122"/>
              </a:rPr>
              <a:t> </a:t>
            </a:r>
            <a:r>
              <a:rPr kumimoji="1" lang="en-US" altLang="zh-CN">
                <a:solidFill>
                  <a:srgbClr val="0000FF"/>
                </a:solidFill>
                <a:ea typeface="华文楷体" panose="02010600040101010101" pitchFamily="2" charset="-122"/>
              </a:rPr>
              <a:t>）</a:t>
            </a:r>
            <a:r>
              <a:rPr kumimoji="1" lang="zh-CN" altLang="en-US">
                <a:solidFill>
                  <a:schemeClr val="tx1"/>
                </a:solidFill>
                <a:ea typeface="华文楷体" panose="02010600040101010101" pitchFamily="2" charset="-122"/>
              </a:rPr>
              <a:t>个分量。</a:t>
            </a:r>
          </a:p>
        </p:txBody>
      </p:sp>
      <p:sp>
        <p:nvSpPr>
          <p:cNvPr id="45106" name="Rectangle 50"/>
          <p:cNvSpPr>
            <a:spLocks noChangeArrowheads="1"/>
          </p:cNvSpPr>
          <p:nvPr/>
        </p:nvSpPr>
        <p:spPr bwMode="auto">
          <a:xfrm>
            <a:off x="250825" y="3357563"/>
            <a:ext cx="5976938" cy="7874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tx1"/>
                </a:solidFill>
                <a:ea typeface="华文楷体" panose="02010600040101010101" pitchFamily="2" charset="-122"/>
              </a:rPr>
              <a:t>       即电子轨道角动量的方向在空间内是不能连续的改变，而只能取一些特定的方向。</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102"/>
                                        </p:tgtEl>
                                        <p:attrNameLst>
                                          <p:attrName>style.visibility</p:attrName>
                                        </p:attrNameLst>
                                      </p:cBhvr>
                                      <p:to>
                                        <p:strVal val="visible"/>
                                      </p:to>
                                    </p:set>
                                    <p:animEffect transition="in" filter="wipe(left)">
                                      <p:cBhvr>
                                        <p:cTn id="7" dur="500"/>
                                        <p:tgtEl>
                                          <p:spTgt spid="451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066"/>
                                        </p:tgtEl>
                                        <p:attrNameLst>
                                          <p:attrName>style.visibility</p:attrName>
                                        </p:attrNameLst>
                                      </p:cBhvr>
                                      <p:to>
                                        <p:strVal val="visible"/>
                                      </p:to>
                                    </p:set>
                                    <p:animEffect transition="in" filter="wipe(left)">
                                      <p:cBhvr>
                                        <p:cTn id="12" dur="500"/>
                                        <p:tgtEl>
                                          <p:spTgt spid="450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5059"/>
                                        </p:tgtEl>
                                        <p:attrNameLst>
                                          <p:attrName>style.visibility</p:attrName>
                                        </p:attrNameLst>
                                      </p:cBhvr>
                                      <p:to>
                                        <p:strVal val="visible"/>
                                      </p:to>
                                    </p:set>
                                    <p:animEffect transition="in" filter="wipe(up)">
                                      <p:cBhvr>
                                        <p:cTn id="17" dur="500"/>
                                        <p:tgtEl>
                                          <p:spTgt spid="450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073"/>
                                        </p:tgtEl>
                                        <p:attrNameLst>
                                          <p:attrName>style.visibility</p:attrName>
                                        </p:attrNameLst>
                                      </p:cBhvr>
                                      <p:to>
                                        <p:strVal val="visible"/>
                                      </p:to>
                                    </p:set>
                                    <p:animEffect transition="in" filter="wipe(left)">
                                      <p:cBhvr>
                                        <p:cTn id="22" dur="500"/>
                                        <p:tgtEl>
                                          <p:spTgt spid="450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5105"/>
                                        </p:tgtEl>
                                        <p:attrNameLst>
                                          <p:attrName>style.visibility</p:attrName>
                                        </p:attrNameLst>
                                      </p:cBhvr>
                                      <p:to>
                                        <p:strVal val="visible"/>
                                      </p:to>
                                    </p:set>
                                    <p:animEffect transition="in" filter="wipe(left)">
                                      <p:cBhvr>
                                        <p:cTn id="27" dur="500"/>
                                        <p:tgtEl>
                                          <p:spTgt spid="451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5070"/>
                                        </p:tgtEl>
                                        <p:attrNameLst>
                                          <p:attrName>style.visibility</p:attrName>
                                        </p:attrNameLst>
                                      </p:cBhvr>
                                      <p:to>
                                        <p:strVal val="visible"/>
                                      </p:to>
                                    </p:set>
                                    <p:animEffect transition="in" filter="wipe(left)">
                                      <p:cBhvr>
                                        <p:cTn id="32" dur="500"/>
                                        <p:tgtEl>
                                          <p:spTgt spid="450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5106"/>
                                        </p:tgtEl>
                                        <p:attrNameLst>
                                          <p:attrName>style.visibility</p:attrName>
                                        </p:attrNameLst>
                                      </p:cBhvr>
                                      <p:to>
                                        <p:strVal val="visible"/>
                                      </p:to>
                                    </p:set>
                                    <p:animEffect transition="in" filter="wipe(left)">
                                      <p:cBhvr>
                                        <p:cTn id="37" dur="500"/>
                                        <p:tgtEl>
                                          <p:spTgt spid="4510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5080"/>
                                        </p:tgtEl>
                                        <p:attrNameLst>
                                          <p:attrName>style.visibility</p:attrName>
                                        </p:attrNameLst>
                                      </p:cBhvr>
                                      <p:to>
                                        <p:strVal val="visible"/>
                                      </p:to>
                                    </p:set>
                                    <p:animEffect transition="in" filter="wipe(left)">
                                      <p:cBhvr>
                                        <p:cTn id="42" dur="500"/>
                                        <p:tgtEl>
                                          <p:spTgt spid="4508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5072"/>
                                        </p:tgtEl>
                                        <p:attrNameLst>
                                          <p:attrName>style.visibility</p:attrName>
                                        </p:attrNameLst>
                                      </p:cBhvr>
                                      <p:to>
                                        <p:strVal val="visible"/>
                                      </p:to>
                                    </p:set>
                                    <p:animEffect transition="in" filter="wipe(left)">
                                      <p:cBhvr>
                                        <p:cTn id="47" dur="500"/>
                                        <p:tgtEl>
                                          <p:spTgt spid="4507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5071">
                                            <p:txEl>
                                              <p:pRg st="0" end="0"/>
                                            </p:txEl>
                                          </p:spTgt>
                                        </p:tgtEl>
                                        <p:attrNameLst>
                                          <p:attrName>style.visibility</p:attrName>
                                        </p:attrNameLst>
                                      </p:cBhvr>
                                      <p:to>
                                        <p:strVal val="visible"/>
                                      </p:to>
                                    </p:set>
                                    <p:animEffect transition="in" filter="wipe(left)">
                                      <p:cBhvr>
                                        <p:cTn id="52" dur="500"/>
                                        <p:tgtEl>
                                          <p:spTgt spid="45071">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5083"/>
                                        </p:tgtEl>
                                        <p:attrNameLst>
                                          <p:attrName>style.visibility</p:attrName>
                                        </p:attrNameLst>
                                      </p:cBhvr>
                                      <p:to>
                                        <p:strVal val="visible"/>
                                      </p:to>
                                    </p:set>
                                    <p:animEffect transition="in" filter="wipe(left)">
                                      <p:cBhvr>
                                        <p:cTn id="57" dur="500"/>
                                        <p:tgtEl>
                                          <p:spTgt spid="4508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5099"/>
                                        </p:tgtEl>
                                        <p:attrNameLst>
                                          <p:attrName>style.visibility</p:attrName>
                                        </p:attrNameLst>
                                      </p:cBhvr>
                                      <p:to>
                                        <p:strVal val="visible"/>
                                      </p:to>
                                    </p:set>
                                    <p:animEffect transition="in" filter="wipe(left)">
                                      <p:cBhvr>
                                        <p:cTn id="62" dur="500"/>
                                        <p:tgtEl>
                                          <p:spTgt spid="4509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5093"/>
                                        </p:tgtEl>
                                        <p:attrNameLst>
                                          <p:attrName>style.visibility</p:attrName>
                                        </p:attrNameLst>
                                      </p:cBhvr>
                                      <p:to>
                                        <p:strVal val="visible"/>
                                      </p:to>
                                    </p:set>
                                    <p:animEffect transition="in" filter="wipe(left)">
                                      <p:cBhvr>
                                        <p:cTn id="67" dur="500"/>
                                        <p:tgtEl>
                                          <p:spTgt spid="4509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5087"/>
                                        </p:tgtEl>
                                        <p:attrNameLst>
                                          <p:attrName>style.visibility</p:attrName>
                                        </p:attrNameLst>
                                      </p:cBhvr>
                                      <p:to>
                                        <p:strVal val="visible"/>
                                      </p:to>
                                    </p:set>
                                    <p:animEffect transition="in" filter="wipe(left)">
                                      <p:cBhvr>
                                        <p:cTn id="72" dur="500"/>
                                        <p:tgtEl>
                                          <p:spTgt spid="4508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45096"/>
                                        </p:tgtEl>
                                        <p:attrNameLst>
                                          <p:attrName>style.visibility</p:attrName>
                                        </p:attrNameLst>
                                      </p:cBhvr>
                                      <p:to>
                                        <p:strVal val="visible"/>
                                      </p:to>
                                    </p:set>
                                    <p:animEffect transition="in" filter="wipe(left)">
                                      <p:cBhvr>
                                        <p:cTn id="77" dur="500"/>
                                        <p:tgtEl>
                                          <p:spTgt spid="4509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45090"/>
                                        </p:tgtEl>
                                        <p:attrNameLst>
                                          <p:attrName>style.visibility</p:attrName>
                                        </p:attrNameLst>
                                      </p:cBhvr>
                                      <p:to>
                                        <p:strVal val="visible"/>
                                      </p:to>
                                    </p:set>
                                    <p:animEffect transition="in" filter="wipe(left)">
                                      <p:cBhvr>
                                        <p:cTn id="82" dur="500"/>
                                        <p:tgtEl>
                                          <p:spTgt spid="4509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45103"/>
                                        </p:tgtEl>
                                        <p:attrNameLst>
                                          <p:attrName>style.visibility</p:attrName>
                                        </p:attrNameLst>
                                      </p:cBhvr>
                                      <p:to>
                                        <p:strVal val="visible"/>
                                      </p:to>
                                    </p:set>
                                    <p:animEffect transition="in" filter="wipe(up)">
                                      <p:cBhvr>
                                        <p:cTn id="87" dur="500"/>
                                        <p:tgtEl>
                                          <p:spTgt spid="45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1" grpId="0" build="p" autoUpdateAnimBg="0"/>
      <p:bldP spid="45102" grpId="0" animBg="1"/>
      <p:bldP spid="45070" grpId="0" autoUpdateAnimBg="0"/>
      <p:bldP spid="4510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ChangeArrowheads="1"/>
          </p:cNvSpPr>
          <p:nvPr/>
        </p:nvSpPr>
        <p:spPr bwMode="auto">
          <a:xfrm>
            <a:off x="395288" y="620713"/>
            <a:ext cx="84963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20000"/>
              </a:lnSpc>
              <a:spcBef>
                <a:spcPct val="50000"/>
              </a:spcBef>
              <a:buClr>
                <a:schemeClr val="accent2"/>
              </a:buClr>
              <a:buSzTx/>
              <a:buFont typeface="Monotype Sorts" pitchFamily="2" charset="2"/>
              <a:buNone/>
            </a:pPr>
            <a:r>
              <a:rPr kumimoji="1" lang="zh-CN" altLang="en-US">
                <a:solidFill>
                  <a:schemeClr val="tx1"/>
                </a:solidFill>
                <a:ea typeface="华文楷体" panose="02010600040101010101" pitchFamily="2" charset="-122"/>
              </a:rPr>
              <a:t>       把上面求的三个解相乘，得到电子的波函数</a:t>
            </a:r>
            <a:r>
              <a:rPr kumimoji="1" lang="zh-CN" altLang="en-US" i="1">
                <a:solidFill>
                  <a:schemeClr val="tx1"/>
                </a:solidFill>
                <a:ea typeface="华文楷体" panose="02010600040101010101" pitchFamily="2" charset="-122"/>
                <a:sym typeface="Symbol" pitchFamily="18" charset="2"/>
              </a:rPr>
              <a:t></a:t>
            </a:r>
            <a:r>
              <a:rPr kumimoji="1" lang="zh-CN" altLang="en-US">
                <a:solidFill>
                  <a:schemeClr val="tx1"/>
                </a:solidFill>
                <a:ea typeface="华文楷体" panose="02010600040101010101" pitchFamily="2" charset="-122"/>
                <a:sym typeface="Symbol" pitchFamily="18" charset="2"/>
              </a:rPr>
              <a:t> </a:t>
            </a:r>
            <a:r>
              <a:rPr kumimoji="1" lang="en-US" altLang="zh-CN" i="1" baseline="-25000">
                <a:solidFill>
                  <a:srgbClr val="FF0000"/>
                </a:solidFill>
                <a:ea typeface="华文楷体" panose="02010600040101010101" pitchFamily="2" charset="-122"/>
              </a:rPr>
              <a:t>n </a:t>
            </a:r>
            <a:r>
              <a:rPr kumimoji="1" lang="en-US" altLang="zh-CN" i="1" baseline="-25000">
                <a:solidFill>
                  <a:srgbClr val="0000FF"/>
                </a:solidFill>
                <a:ea typeface="华文楷体" panose="02010600040101010101" pitchFamily="2" charset="-122"/>
              </a:rPr>
              <a:t>l </a:t>
            </a:r>
            <a:r>
              <a:rPr kumimoji="1" lang="en-US" altLang="zh-CN" i="1" baseline="-25000">
                <a:solidFill>
                  <a:srgbClr val="009900"/>
                </a:solidFill>
                <a:ea typeface="华文楷体" panose="02010600040101010101" pitchFamily="2" charset="-122"/>
              </a:rPr>
              <a:t>m</a:t>
            </a:r>
            <a:r>
              <a:rPr kumimoji="1" lang="en-US" altLang="zh-CN" sz="1400" i="1" baseline="-25000">
                <a:solidFill>
                  <a:srgbClr val="009900"/>
                </a:solidFill>
                <a:ea typeface="华文楷体" panose="02010600040101010101" pitchFamily="2" charset="-122"/>
              </a:rPr>
              <a:t>l</a:t>
            </a:r>
            <a:r>
              <a:rPr kumimoji="1" lang="zh-CN" altLang="en-US">
                <a:solidFill>
                  <a:schemeClr val="tx1"/>
                </a:solidFill>
                <a:ea typeface="华文楷体" panose="02010600040101010101" pitchFamily="2" charset="-122"/>
              </a:rPr>
              <a:t>。</a:t>
            </a:r>
          </a:p>
        </p:txBody>
      </p:sp>
      <p:sp>
        <p:nvSpPr>
          <p:cNvPr id="47108" name="Rectangle 4"/>
          <p:cNvSpPr>
            <a:spLocks noChangeArrowheads="1"/>
          </p:cNvSpPr>
          <p:nvPr/>
        </p:nvSpPr>
        <p:spPr bwMode="auto">
          <a:xfrm>
            <a:off x="611188" y="188913"/>
            <a:ext cx="338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buClrTx/>
              <a:buSzTx/>
              <a:buFontTx/>
              <a:buNone/>
            </a:pPr>
            <a:r>
              <a:rPr kumimoji="1" lang="zh-CN" altLang="en-US">
                <a:solidFill>
                  <a:schemeClr val="tx1"/>
                </a:solidFill>
                <a:ea typeface="华文楷体" panose="02010600040101010101" pitchFamily="2" charset="-122"/>
              </a:rPr>
              <a:t>4、电子的波函数 </a:t>
            </a:r>
          </a:p>
        </p:txBody>
      </p:sp>
      <p:graphicFrame>
        <p:nvGraphicFramePr>
          <p:cNvPr id="47109" name="Object 5"/>
          <p:cNvGraphicFramePr>
            <a:graphicFrameLocks noChangeAspect="1"/>
          </p:cNvGraphicFramePr>
          <p:nvPr>
            <p:extLst>
              <p:ext uri="{D42A27DB-BD31-4B8C-83A1-F6EECF244321}">
                <p14:modId xmlns:p14="http://schemas.microsoft.com/office/powerpoint/2010/main" val="703032368"/>
              </p:ext>
            </p:extLst>
          </p:nvPr>
        </p:nvGraphicFramePr>
        <p:xfrm>
          <a:off x="2268538" y="1125538"/>
          <a:ext cx="3960812" cy="965200"/>
        </p:xfrm>
        <a:graphic>
          <a:graphicData uri="http://schemas.openxmlformats.org/presentationml/2006/ole">
            <mc:AlternateContent xmlns:mc="http://schemas.openxmlformats.org/markup-compatibility/2006">
              <mc:Choice xmlns:v="urn:schemas-microsoft-com:vml" Requires="v">
                <p:oleObj spid="_x0000_s47189" name="Equation" r:id="rId4" imgW="1435100" imgH="482600" progId="Equation.3">
                  <p:embed/>
                </p:oleObj>
              </mc:Choice>
              <mc:Fallback>
                <p:oleObj name="Equation" r:id="rId4" imgW="1435100" imgH="482600" progId="Equation.3">
                  <p:embed/>
                  <p:pic>
                    <p:nvPicPr>
                      <p:cNvPr id="0" name="Picture 6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1125538"/>
                        <a:ext cx="3960812"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7110" name="Group 6"/>
          <p:cNvGrpSpPr>
            <a:grpSpLocks/>
          </p:cNvGrpSpPr>
          <p:nvPr/>
        </p:nvGrpSpPr>
        <p:grpSpPr bwMode="auto">
          <a:xfrm>
            <a:off x="611188" y="2060575"/>
            <a:ext cx="7254875" cy="858838"/>
            <a:chOff x="385" y="2160"/>
            <a:chExt cx="4570" cy="541"/>
          </a:xfrm>
        </p:grpSpPr>
        <p:graphicFrame>
          <p:nvGraphicFramePr>
            <p:cNvPr id="47111" name="Object 7"/>
            <p:cNvGraphicFramePr>
              <a:graphicFrameLocks noChangeAspect="1"/>
            </p:cNvGraphicFramePr>
            <p:nvPr/>
          </p:nvGraphicFramePr>
          <p:xfrm>
            <a:off x="2925" y="2160"/>
            <a:ext cx="2030" cy="541"/>
          </p:xfrm>
          <a:graphic>
            <a:graphicData uri="http://schemas.openxmlformats.org/presentationml/2006/ole">
              <mc:AlternateContent xmlns:mc="http://schemas.openxmlformats.org/markup-compatibility/2006">
                <mc:Choice xmlns:v="urn:schemas-microsoft-com:vml" Requires="v">
                  <p:oleObj spid="_x0000_s47190" name="公式" r:id="rId6" imgW="1422400" imgH="419100" progId="Equation.3">
                    <p:embed/>
                  </p:oleObj>
                </mc:Choice>
                <mc:Fallback>
                  <p:oleObj name="公式" r:id="rId6" imgW="1422400" imgH="419100" progId="Equation.3">
                    <p:embed/>
                    <p:pic>
                      <p:nvPicPr>
                        <p:cNvPr id="0" name="Picture 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5" y="2160"/>
                          <a:ext cx="2030" cy="5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2" name="Rectangle 8"/>
            <p:cNvSpPr>
              <a:spLocks noChangeArrowheads="1"/>
            </p:cNvSpPr>
            <p:nvPr/>
          </p:nvSpPr>
          <p:spPr bwMode="auto">
            <a:xfrm>
              <a:off x="385" y="2296"/>
              <a:ext cx="239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a:lnSpc>
                  <a:spcPct val="100000"/>
                </a:lnSpc>
                <a:buClrTx/>
                <a:buSzTx/>
                <a:buFontTx/>
                <a:buNone/>
              </a:pPr>
              <a:r>
                <a:rPr kumimoji="1" lang="zh-CN" altLang="en-US">
                  <a:solidFill>
                    <a:schemeClr val="tx1"/>
                  </a:solidFill>
                  <a:ea typeface="华文楷体" panose="02010600040101010101" pitchFamily="2" charset="-122"/>
                </a:rPr>
                <a:t>式中</a:t>
              </a:r>
              <a:r>
                <a:rPr kumimoji="1" lang="en-US" altLang="zh-CN" i="1">
                  <a:solidFill>
                    <a:schemeClr val="tx1"/>
                  </a:solidFill>
                  <a:ea typeface="华文楷体" panose="02010600040101010101" pitchFamily="2" charset="-122"/>
                </a:rPr>
                <a:t>a</a:t>
              </a:r>
              <a:r>
                <a:rPr kumimoji="1" lang="en-US" altLang="zh-CN" baseline="-25000">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为玻尔半径，其值为</a:t>
              </a:r>
            </a:p>
          </p:txBody>
        </p:sp>
      </p:grpSp>
      <p:grpSp>
        <p:nvGrpSpPr>
          <p:cNvPr id="47113" name="Group 9"/>
          <p:cNvGrpSpPr>
            <a:grpSpLocks/>
          </p:cNvGrpSpPr>
          <p:nvPr/>
        </p:nvGrpSpPr>
        <p:grpSpPr bwMode="auto">
          <a:xfrm>
            <a:off x="611188" y="2921000"/>
            <a:ext cx="6940550" cy="579438"/>
            <a:chOff x="385" y="1840"/>
            <a:chExt cx="4372" cy="365"/>
          </a:xfrm>
        </p:grpSpPr>
        <p:sp>
          <p:nvSpPr>
            <p:cNvPr id="47114" name="Text Box 10"/>
            <p:cNvSpPr txBox="1">
              <a:spLocks noChangeArrowheads="1"/>
            </p:cNvSpPr>
            <p:nvPr/>
          </p:nvSpPr>
          <p:spPr bwMode="auto">
            <a:xfrm>
              <a:off x="385" y="1848"/>
              <a:ext cx="17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电子的概率密度</a:t>
              </a:r>
            </a:p>
          </p:txBody>
        </p:sp>
        <p:graphicFrame>
          <p:nvGraphicFramePr>
            <p:cNvPr id="47115" name="Object 11"/>
            <p:cNvGraphicFramePr>
              <a:graphicFrameLocks noChangeAspect="1"/>
            </p:cNvGraphicFramePr>
            <p:nvPr>
              <p:extLst>
                <p:ext uri="{D42A27DB-BD31-4B8C-83A1-F6EECF244321}">
                  <p14:modId xmlns:p14="http://schemas.microsoft.com/office/powerpoint/2010/main" val="3443643646"/>
                </p:ext>
              </p:extLst>
            </p:nvPr>
          </p:nvGraphicFramePr>
          <p:xfrm>
            <a:off x="1837" y="1840"/>
            <a:ext cx="2920" cy="365"/>
          </p:xfrm>
          <a:graphic>
            <a:graphicData uri="http://schemas.openxmlformats.org/presentationml/2006/ole">
              <mc:AlternateContent xmlns:mc="http://schemas.openxmlformats.org/markup-compatibility/2006">
                <mc:Choice xmlns:v="urn:schemas-microsoft-com:vml" Requires="v">
                  <p:oleObj spid="_x0000_s47191" name="公式" r:id="rId8" imgW="2031840" imgH="253800" progId="Equation.3">
                    <p:embed/>
                  </p:oleObj>
                </mc:Choice>
                <mc:Fallback>
                  <p:oleObj name="公式" r:id="rId8" imgW="2031840" imgH="253800" progId="Equation.3">
                    <p:embed/>
                    <p:pic>
                      <p:nvPicPr>
                        <p:cNvPr id="0" name="Picture 6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7" y="1840"/>
                          <a:ext cx="2920" cy="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7116" name="Object 12"/>
          <p:cNvGraphicFramePr>
            <a:graphicFrameLocks noChangeAspect="1"/>
          </p:cNvGraphicFramePr>
          <p:nvPr>
            <p:extLst>
              <p:ext uri="{D42A27DB-BD31-4B8C-83A1-F6EECF244321}">
                <p14:modId xmlns:p14="http://schemas.microsoft.com/office/powerpoint/2010/main" val="53384337"/>
              </p:ext>
            </p:extLst>
          </p:nvPr>
        </p:nvGraphicFramePr>
        <p:xfrm>
          <a:off x="4427538" y="4292600"/>
          <a:ext cx="3311525" cy="509588"/>
        </p:xfrm>
        <a:graphic>
          <a:graphicData uri="http://schemas.openxmlformats.org/presentationml/2006/ole">
            <mc:AlternateContent xmlns:mc="http://schemas.openxmlformats.org/markup-compatibility/2006">
              <mc:Choice xmlns:v="urn:schemas-microsoft-com:vml" Requires="v">
                <p:oleObj spid="_x0000_s47192" name="公式" r:id="rId10" imgW="1485720" imgH="228600" progId="Equation.3">
                  <p:embed/>
                </p:oleObj>
              </mc:Choice>
              <mc:Fallback>
                <p:oleObj name="公式" r:id="rId10" imgW="1485720" imgH="228600" progId="Equation.3">
                  <p:embed/>
                  <p:pic>
                    <p:nvPicPr>
                      <p:cNvPr id="0" name="Picture 6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7538" y="4292600"/>
                        <a:ext cx="3311525" cy="50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7" name="Text Box 13"/>
          <p:cNvSpPr txBox="1">
            <a:spLocks noChangeArrowheads="1"/>
          </p:cNvSpPr>
          <p:nvPr/>
        </p:nvSpPr>
        <p:spPr bwMode="auto">
          <a:xfrm>
            <a:off x="468313" y="3644900"/>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电子在体积元</a:t>
            </a:r>
            <a:r>
              <a:rPr kumimoji="1" lang="en-US" altLang="zh-CN">
                <a:solidFill>
                  <a:schemeClr val="tx1"/>
                </a:solidFill>
                <a:ea typeface="华文楷体" panose="02010600040101010101" pitchFamily="2" charset="-122"/>
              </a:rPr>
              <a:t>d</a:t>
            </a:r>
            <a:r>
              <a:rPr kumimoji="1" lang="en-US" altLang="zh-CN" i="1">
                <a:solidFill>
                  <a:schemeClr val="tx1"/>
                </a:solidFill>
                <a:ea typeface="华文楷体" panose="02010600040101010101" pitchFamily="2" charset="-122"/>
              </a:rPr>
              <a:t>V </a:t>
            </a:r>
            <a:r>
              <a:rPr kumimoji="1" lang="zh-CN" altLang="en-US">
                <a:solidFill>
                  <a:schemeClr val="tx1"/>
                </a:solidFill>
                <a:ea typeface="华文楷体" panose="02010600040101010101" pitchFamily="2" charset="-122"/>
              </a:rPr>
              <a:t>中出现的概率：</a:t>
            </a:r>
          </a:p>
        </p:txBody>
      </p:sp>
      <p:grpSp>
        <p:nvGrpSpPr>
          <p:cNvPr id="47118" name="Group 14"/>
          <p:cNvGrpSpPr>
            <a:grpSpLocks/>
          </p:cNvGrpSpPr>
          <p:nvPr/>
        </p:nvGrpSpPr>
        <p:grpSpPr bwMode="auto">
          <a:xfrm>
            <a:off x="323850" y="5157788"/>
            <a:ext cx="8416925" cy="1189037"/>
            <a:chOff x="204" y="3249"/>
            <a:chExt cx="5302" cy="749"/>
          </a:xfrm>
        </p:grpSpPr>
        <p:graphicFrame>
          <p:nvGraphicFramePr>
            <p:cNvPr id="47119" name="Object 15"/>
            <p:cNvGraphicFramePr>
              <a:graphicFrameLocks noChangeAspect="1"/>
            </p:cNvGraphicFramePr>
            <p:nvPr>
              <p:extLst>
                <p:ext uri="{D42A27DB-BD31-4B8C-83A1-F6EECF244321}">
                  <p14:modId xmlns:p14="http://schemas.microsoft.com/office/powerpoint/2010/main" val="1653088038"/>
                </p:ext>
              </p:extLst>
            </p:nvPr>
          </p:nvGraphicFramePr>
          <p:xfrm>
            <a:off x="204" y="3249"/>
            <a:ext cx="5302" cy="370"/>
          </p:xfrm>
          <a:graphic>
            <a:graphicData uri="http://schemas.openxmlformats.org/presentationml/2006/ole">
              <mc:AlternateContent xmlns:mc="http://schemas.openxmlformats.org/markup-compatibility/2006">
                <mc:Choice xmlns:v="urn:schemas-microsoft-com:vml" Requires="v">
                  <p:oleObj spid="_x0000_s47193" name="公式" r:id="rId12" imgW="3632040" imgH="253800" progId="Equation.3">
                    <p:embed/>
                  </p:oleObj>
                </mc:Choice>
                <mc:Fallback>
                  <p:oleObj name="公式" r:id="rId12" imgW="3632040" imgH="253800" progId="Equation.3">
                    <p:embed/>
                    <p:pic>
                      <p:nvPicPr>
                        <p:cNvPr id="0" name="Picture 6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4" y="3249"/>
                          <a:ext cx="5302" cy="3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20" name="Line 16"/>
            <p:cNvSpPr>
              <a:spLocks noChangeShapeType="1"/>
            </p:cNvSpPr>
            <p:nvPr/>
          </p:nvSpPr>
          <p:spPr bwMode="auto">
            <a:xfrm flipV="1">
              <a:off x="1247" y="3603"/>
              <a:ext cx="1089"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47121" name="Text Box 17"/>
            <p:cNvSpPr txBox="1">
              <a:spLocks noChangeArrowheads="1"/>
            </p:cNvSpPr>
            <p:nvPr/>
          </p:nvSpPr>
          <p:spPr bwMode="auto">
            <a:xfrm>
              <a:off x="1020" y="3748"/>
              <a:ext cx="167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2000">
                  <a:solidFill>
                    <a:schemeClr val="tx1"/>
                  </a:solidFill>
                  <a:latin typeface="华文楷体" panose="02010600040101010101" pitchFamily="2" charset="-122"/>
                  <a:ea typeface="华文楷体" panose="02010600040101010101" pitchFamily="2" charset="-122"/>
                </a:rPr>
                <a:t>径向</a:t>
              </a:r>
              <a:r>
                <a:rPr kumimoji="1" lang="zh-CN" altLang="en-US" sz="2000">
                  <a:solidFill>
                    <a:schemeClr val="tx1"/>
                  </a:solidFill>
                  <a:ea typeface="华文楷体" panose="02010600040101010101" pitchFamily="2" charset="-122"/>
                </a:rPr>
                <a:t>概率分布函数</a:t>
              </a:r>
            </a:p>
          </p:txBody>
        </p:sp>
        <p:sp>
          <p:nvSpPr>
            <p:cNvPr id="47122" name="Line 18"/>
            <p:cNvSpPr>
              <a:spLocks noChangeShapeType="1"/>
            </p:cNvSpPr>
            <p:nvPr/>
          </p:nvSpPr>
          <p:spPr bwMode="auto">
            <a:xfrm>
              <a:off x="1837" y="3597"/>
              <a:ext cx="0" cy="144"/>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47123" name="Text Box 19"/>
            <p:cNvSpPr txBox="1">
              <a:spLocks noChangeArrowheads="1"/>
            </p:cNvSpPr>
            <p:nvPr/>
          </p:nvSpPr>
          <p:spPr bwMode="auto">
            <a:xfrm>
              <a:off x="2971" y="3748"/>
              <a:ext cx="149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sz="2000">
                  <a:solidFill>
                    <a:schemeClr val="tx1"/>
                  </a:solidFill>
                  <a:latin typeface="华文楷体" panose="02010600040101010101" pitchFamily="2" charset="-122"/>
                  <a:ea typeface="华文楷体" panose="02010600040101010101" pitchFamily="2" charset="-122"/>
                </a:rPr>
                <a:t>角向概率分布函数</a:t>
              </a:r>
              <a:endParaRPr kumimoji="1" lang="en-US" altLang="zh-CN" sz="2000">
                <a:solidFill>
                  <a:schemeClr val="tx1"/>
                </a:solidFill>
                <a:latin typeface="华文楷体" panose="02010600040101010101" pitchFamily="2" charset="-122"/>
                <a:ea typeface="华文楷体" panose="02010600040101010101" pitchFamily="2" charset="-122"/>
              </a:endParaRPr>
            </a:p>
          </p:txBody>
        </p:sp>
        <p:sp>
          <p:nvSpPr>
            <p:cNvPr id="47124" name="Line 20"/>
            <p:cNvSpPr>
              <a:spLocks noChangeShapeType="1"/>
            </p:cNvSpPr>
            <p:nvPr/>
          </p:nvSpPr>
          <p:spPr bwMode="auto">
            <a:xfrm>
              <a:off x="2699" y="3612"/>
              <a:ext cx="2086"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47125" name="Line 21"/>
            <p:cNvSpPr>
              <a:spLocks noChangeShapeType="1"/>
            </p:cNvSpPr>
            <p:nvPr/>
          </p:nvSpPr>
          <p:spPr bwMode="auto">
            <a:xfrm>
              <a:off x="3696" y="3612"/>
              <a:ext cx="0" cy="144"/>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graphicFrame>
        <p:nvGraphicFramePr>
          <p:cNvPr id="47128" name="Object 24"/>
          <p:cNvGraphicFramePr>
            <a:graphicFrameLocks noChangeAspect="1"/>
          </p:cNvGraphicFramePr>
          <p:nvPr>
            <p:extLst>
              <p:ext uri="{D42A27DB-BD31-4B8C-83A1-F6EECF244321}">
                <p14:modId xmlns:p14="http://schemas.microsoft.com/office/powerpoint/2010/main" val="4116821000"/>
              </p:ext>
            </p:extLst>
          </p:nvPr>
        </p:nvGraphicFramePr>
        <p:xfrm>
          <a:off x="1619250" y="4221163"/>
          <a:ext cx="1960563" cy="646112"/>
        </p:xfrm>
        <a:graphic>
          <a:graphicData uri="http://schemas.openxmlformats.org/presentationml/2006/ole">
            <mc:AlternateContent xmlns:mc="http://schemas.openxmlformats.org/markup-compatibility/2006">
              <mc:Choice xmlns:v="urn:schemas-microsoft-com:vml" Requires="v">
                <p:oleObj spid="_x0000_s47194" name="公式" r:id="rId14" imgW="812447" imgH="266584" progId="Equation.3">
                  <p:embed/>
                </p:oleObj>
              </mc:Choice>
              <mc:Fallback>
                <p:oleObj name="公式" r:id="rId14" imgW="812447" imgH="266584" progId="Equation.3">
                  <p:embed/>
                  <p:pic>
                    <p:nvPicPr>
                      <p:cNvPr id="0" name="Picture 6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19250" y="4221163"/>
                        <a:ext cx="1960563" cy="646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animEffect transition="in" filter="wipe(left)">
                                      <p:cBhvr>
                                        <p:cTn id="7" dur="500"/>
                                        <p:tgtEl>
                                          <p:spTgt spid="471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wipe(left)">
                                      <p:cBhvr>
                                        <p:cTn id="12" dur="500"/>
                                        <p:tgtEl>
                                          <p:spTgt spid="471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109"/>
                                        </p:tgtEl>
                                        <p:attrNameLst>
                                          <p:attrName>style.visibility</p:attrName>
                                        </p:attrNameLst>
                                      </p:cBhvr>
                                      <p:to>
                                        <p:strVal val="visible"/>
                                      </p:to>
                                    </p:set>
                                    <p:animEffect transition="in" filter="wipe(left)">
                                      <p:cBhvr>
                                        <p:cTn id="17" dur="500"/>
                                        <p:tgtEl>
                                          <p:spTgt spid="471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110"/>
                                        </p:tgtEl>
                                        <p:attrNameLst>
                                          <p:attrName>style.visibility</p:attrName>
                                        </p:attrNameLst>
                                      </p:cBhvr>
                                      <p:to>
                                        <p:strVal val="visible"/>
                                      </p:to>
                                    </p:set>
                                    <p:animEffect transition="in" filter="wipe(left)">
                                      <p:cBhvr>
                                        <p:cTn id="22" dur="500"/>
                                        <p:tgtEl>
                                          <p:spTgt spid="471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7113"/>
                                        </p:tgtEl>
                                        <p:attrNameLst>
                                          <p:attrName>style.visibility</p:attrName>
                                        </p:attrNameLst>
                                      </p:cBhvr>
                                      <p:to>
                                        <p:strVal val="visible"/>
                                      </p:to>
                                    </p:set>
                                    <p:animEffect transition="in" filter="wipe(left)">
                                      <p:cBhvr>
                                        <p:cTn id="27" dur="500"/>
                                        <p:tgtEl>
                                          <p:spTgt spid="471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117"/>
                                        </p:tgtEl>
                                        <p:attrNameLst>
                                          <p:attrName>style.visibility</p:attrName>
                                        </p:attrNameLst>
                                      </p:cBhvr>
                                      <p:to>
                                        <p:strVal val="visible"/>
                                      </p:to>
                                    </p:set>
                                    <p:animEffect transition="in" filter="wipe(left)">
                                      <p:cBhvr>
                                        <p:cTn id="32" dur="500"/>
                                        <p:tgtEl>
                                          <p:spTgt spid="471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7128"/>
                                        </p:tgtEl>
                                        <p:attrNameLst>
                                          <p:attrName>style.visibility</p:attrName>
                                        </p:attrNameLst>
                                      </p:cBhvr>
                                      <p:to>
                                        <p:strVal val="visible"/>
                                      </p:to>
                                    </p:set>
                                    <p:animEffect transition="in" filter="wipe(left)">
                                      <p:cBhvr>
                                        <p:cTn id="37" dur="500"/>
                                        <p:tgtEl>
                                          <p:spTgt spid="471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7116"/>
                                        </p:tgtEl>
                                        <p:attrNameLst>
                                          <p:attrName>style.visibility</p:attrName>
                                        </p:attrNameLst>
                                      </p:cBhvr>
                                      <p:to>
                                        <p:strVal val="visible"/>
                                      </p:to>
                                    </p:set>
                                    <p:animEffect transition="in" filter="wipe(left)">
                                      <p:cBhvr>
                                        <p:cTn id="42" dur="500"/>
                                        <p:tgtEl>
                                          <p:spTgt spid="4711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7118"/>
                                        </p:tgtEl>
                                        <p:attrNameLst>
                                          <p:attrName>style.visibility</p:attrName>
                                        </p:attrNameLst>
                                      </p:cBhvr>
                                      <p:to>
                                        <p:strVal val="visible"/>
                                      </p:to>
                                    </p:set>
                                    <p:animEffect transition="in" filter="wipe(left)">
                                      <p:cBhvr>
                                        <p:cTn id="47" dur="500"/>
                                        <p:tgtEl>
                                          <p:spTgt spid="47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utoUpdateAnimBg="0"/>
      <p:bldP spid="47108" grpId="0" build="p" autoUpdateAnimBg="0"/>
      <p:bldP spid="471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ChangeArrowheads="1"/>
          </p:cNvSpPr>
          <p:nvPr/>
        </p:nvSpPr>
        <p:spPr bwMode="auto">
          <a:xfrm>
            <a:off x="679450" y="188913"/>
            <a:ext cx="2851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a:lnSpc>
                <a:spcPct val="100000"/>
              </a:lnSpc>
              <a:buClrTx/>
              <a:buSzTx/>
              <a:buFontTx/>
              <a:buNone/>
            </a:pPr>
            <a:r>
              <a:rPr kumimoji="1" lang="en-US" altLang="zh-CN">
                <a:solidFill>
                  <a:schemeClr val="tx1"/>
                </a:solidFill>
                <a:ea typeface="华文楷体" panose="02010600040101010101" pitchFamily="2" charset="-122"/>
              </a:rPr>
              <a:t>5</a:t>
            </a:r>
            <a:r>
              <a:rPr kumimoji="1" lang="zh-CN" altLang="en-US">
                <a:solidFill>
                  <a:schemeClr val="tx1"/>
                </a:solidFill>
                <a:ea typeface="华文楷体" panose="02010600040101010101" pitchFamily="2" charset="-122"/>
              </a:rPr>
              <a:t>、电子的概率分布 </a:t>
            </a:r>
          </a:p>
        </p:txBody>
      </p:sp>
      <p:sp>
        <p:nvSpPr>
          <p:cNvPr id="49156" name="Text Box 4"/>
          <p:cNvSpPr txBox="1">
            <a:spLocks noChangeArrowheads="1"/>
          </p:cNvSpPr>
          <p:nvPr/>
        </p:nvSpPr>
        <p:spPr bwMode="auto">
          <a:xfrm>
            <a:off x="468313" y="765175"/>
            <a:ext cx="3817937" cy="4572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）径向概率分布</a:t>
            </a:r>
          </a:p>
        </p:txBody>
      </p:sp>
      <p:sp>
        <p:nvSpPr>
          <p:cNvPr id="49157" name="Text Box 5"/>
          <p:cNvSpPr txBox="1">
            <a:spLocks noChangeArrowheads="1"/>
          </p:cNvSpPr>
          <p:nvPr/>
        </p:nvSpPr>
        <p:spPr bwMode="auto">
          <a:xfrm>
            <a:off x="3132138" y="765175"/>
            <a:ext cx="54800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电子在 </a:t>
            </a:r>
            <a:r>
              <a:rPr kumimoji="1" lang="en-US" altLang="zh-CN" i="1">
                <a:solidFill>
                  <a:schemeClr val="tx1"/>
                </a:solidFill>
                <a:ea typeface="华文楷体" panose="02010600040101010101" pitchFamily="2" charset="-122"/>
              </a:rPr>
              <a:t>r ~ r </a:t>
            </a:r>
            <a:r>
              <a:rPr kumimoji="1" lang="en-US" altLang="zh-CN">
                <a:solidFill>
                  <a:schemeClr val="tx1"/>
                </a:solidFill>
                <a:ea typeface="华文楷体" panose="02010600040101010101" pitchFamily="2" charset="-122"/>
              </a:rPr>
              <a:t>+ d </a:t>
            </a:r>
            <a:r>
              <a:rPr kumimoji="1" lang="en-US" altLang="zh-CN" i="1">
                <a:solidFill>
                  <a:schemeClr val="tx1"/>
                </a:solidFill>
                <a:ea typeface="华文楷体" panose="02010600040101010101" pitchFamily="2" charset="-122"/>
              </a:rPr>
              <a:t>r </a:t>
            </a:r>
            <a:r>
              <a:rPr kumimoji="1" lang="zh-CN" altLang="en-US">
                <a:solidFill>
                  <a:schemeClr val="tx1"/>
                </a:solidFill>
                <a:latin typeface="华文楷体" panose="02010600040101010101" pitchFamily="2" charset="-122"/>
                <a:ea typeface="华文楷体" panose="02010600040101010101" pitchFamily="2" charset="-122"/>
              </a:rPr>
              <a:t>球壳中出现的概率</a:t>
            </a:r>
          </a:p>
        </p:txBody>
      </p:sp>
      <p:grpSp>
        <p:nvGrpSpPr>
          <p:cNvPr id="49158" name="Group 6"/>
          <p:cNvGrpSpPr>
            <a:grpSpLocks/>
          </p:cNvGrpSpPr>
          <p:nvPr/>
        </p:nvGrpSpPr>
        <p:grpSpPr bwMode="auto">
          <a:xfrm>
            <a:off x="827088" y="1341438"/>
            <a:ext cx="7707312" cy="3403600"/>
            <a:chOff x="521" y="799"/>
            <a:chExt cx="4855" cy="2144"/>
          </a:xfrm>
        </p:grpSpPr>
        <p:pic>
          <p:nvPicPr>
            <p:cNvPr id="49159" name="Picture 7" descr="16-22"/>
            <p:cNvPicPr>
              <a:picLocks noChangeAspect="1" noChangeArrowheads="1"/>
            </p:cNvPicPr>
            <p:nvPr/>
          </p:nvPicPr>
          <p:blipFill>
            <a:blip r:embed="rId4" cstate="print">
              <a:extLst>
                <a:ext uri="{28A0092B-C50C-407E-A947-70E740481C1C}">
                  <a14:useLocalDpi xmlns:a14="http://schemas.microsoft.com/office/drawing/2010/main" val="0"/>
                </a:ext>
              </a:extLst>
            </a:blip>
            <a:srcRect l="-975" t="-1950" r="-1927" b="9752"/>
            <a:stretch>
              <a:fillRect/>
            </a:stretch>
          </p:blipFill>
          <p:spPr bwMode="auto">
            <a:xfrm>
              <a:off x="521" y="799"/>
              <a:ext cx="4855" cy="2144"/>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49160" name="Object 8"/>
            <p:cNvGraphicFramePr>
              <a:graphicFrameLocks noChangeAspect="1"/>
            </p:cNvGraphicFramePr>
            <p:nvPr/>
          </p:nvGraphicFramePr>
          <p:xfrm>
            <a:off x="839" y="2568"/>
            <a:ext cx="544" cy="164"/>
          </p:xfrm>
          <a:graphic>
            <a:graphicData uri="http://schemas.openxmlformats.org/presentationml/2006/ole">
              <mc:AlternateContent xmlns:mc="http://schemas.openxmlformats.org/markup-compatibility/2006">
                <mc:Choice xmlns:v="urn:schemas-microsoft-com:vml" Requires="v">
                  <p:oleObj spid="_x0000_s49239" name="公式" r:id="rId5" imgW="666750" imgH="190500" progId="Equation.3">
                    <p:embed/>
                  </p:oleObj>
                </mc:Choice>
                <mc:Fallback>
                  <p:oleObj name="公式" r:id="rId5" imgW="666750" imgH="190500" progId="Equation.3">
                    <p:embed/>
                    <p:pic>
                      <p:nvPicPr>
                        <p:cNvPr id="0" name="Picture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 y="2568"/>
                          <a:ext cx="544" cy="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1" name="Object 9"/>
            <p:cNvGraphicFramePr>
              <a:graphicFrameLocks noChangeAspect="1"/>
            </p:cNvGraphicFramePr>
            <p:nvPr/>
          </p:nvGraphicFramePr>
          <p:xfrm>
            <a:off x="4071" y="2716"/>
            <a:ext cx="351" cy="170"/>
          </p:xfrm>
          <a:graphic>
            <a:graphicData uri="http://schemas.openxmlformats.org/presentationml/2006/ole">
              <mc:AlternateContent xmlns:mc="http://schemas.openxmlformats.org/markup-compatibility/2006">
                <mc:Choice xmlns:v="urn:schemas-microsoft-com:vml" Requires="v">
                  <p:oleObj spid="_x0000_s49240" name="公式" r:id="rId7" imgW="368140" imgH="177723" progId="Equation.3">
                    <p:embed/>
                  </p:oleObj>
                </mc:Choice>
                <mc:Fallback>
                  <p:oleObj name="公式" r:id="rId7" imgW="368140" imgH="177723" progId="Equation.3">
                    <p:embed/>
                    <p:pic>
                      <p:nvPicPr>
                        <p:cNvPr id="0" name="Picture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1" y="2716"/>
                          <a:ext cx="351" cy="1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2" name="Object 10"/>
            <p:cNvGraphicFramePr>
              <a:graphicFrameLocks noChangeAspect="1"/>
            </p:cNvGraphicFramePr>
            <p:nvPr/>
          </p:nvGraphicFramePr>
          <p:xfrm>
            <a:off x="2123" y="2160"/>
            <a:ext cx="627" cy="164"/>
          </p:xfrm>
          <a:graphic>
            <a:graphicData uri="http://schemas.openxmlformats.org/presentationml/2006/ole">
              <mc:AlternateContent xmlns:mc="http://schemas.openxmlformats.org/markup-compatibility/2006">
                <mc:Choice xmlns:v="urn:schemas-microsoft-com:vml" Requires="v">
                  <p:oleObj spid="_x0000_s49241" name="公式" r:id="rId9" imgW="762000" imgH="190500" progId="Equation.3">
                    <p:embed/>
                  </p:oleObj>
                </mc:Choice>
                <mc:Fallback>
                  <p:oleObj name="公式" r:id="rId9" imgW="762000" imgH="190500" progId="Equation.3">
                    <p:embed/>
                    <p:pic>
                      <p:nvPicPr>
                        <p:cNvPr id="0" name="Picture 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3" y="2160"/>
                          <a:ext cx="627" cy="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3" name="Object 11"/>
            <p:cNvGraphicFramePr>
              <a:graphicFrameLocks noChangeAspect="1"/>
            </p:cNvGraphicFramePr>
            <p:nvPr/>
          </p:nvGraphicFramePr>
          <p:xfrm>
            <a:off x="1997" y="890"/>
            <a:ext cx="607" cy="164"/>
          </p:xfrm>
          <a:graphic>
            <a:graphicData uri="http://schemas.openxmlformats.org/presentationml/2006/ole">
              <mc:AlternateContent xmlns:mc="http://schemas.openxmlformats.org/markup-compatibility/2006">
                <mc:Choice xmlns:v="urn:schemas-microsoft-com:vml" Requires="v">
                  <p:oleObj spid="_x0000_s49242" name="公式" r:id="rId11" imgW="742950" imgH="190500" progId="Equation.3">
                    <p:embed/>
                  </p:oleObj>
                </mc:Choice>
                <mc:Fallback>
                  <p:oleObj name="公式" r:id="rId11" imgW="742950" imgH="190500" progId="Equation.3">
                    <p:embed/>
                    <p:pic>
                      <p:nvPicPr>
                        <p:cNvPr id="0" name="Picture 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97" y="890"/>
                          <a:ext cx="607" cy="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4" name="Object 12"/>
            <p:cNvGraphicFramePr>
              <a:graphicFrameLocks noChangeAspect="1"/>
            </p:cNvGraphicFramePr>
            <p:nvPr/>
          </p:nvGraphicFramePr>
          <p:xfrm>
            <a:off x="3479" y="1525"/>
            <a:ext cx="606" cy="164"/>
          </p:xfrm>
          <a:graphic>
            <a:graphicData uri="http://schemas.openxmlformats.org/presentationml/2006/ole">
              <mc:AlternateContent xmlns:mc="http://schemas.openxmlformats.org/markup-compatibility/2006">
                <mc:Choice xmlns:v="urn:schemas-microsoft-com:vml" Requires="v">
                  <p:oleObj spid="_x0000_s49243" name="公式" r:id="rId13" imgW="742950" imgH="190500" progId="Equation.3">
                    <p:embed/>
                  </p:oleObj>
                </mc:Choice>
                <mc:Fallback>
                  <p:oleObj name="公式" r:id="rId13" imgW="742950" imgH="190500" progId="Equation.3">
                    <p:embed/>
                    <p:pic>
                      <p:nvPicPr>
                        <p:cNvPr id="0" name="Picture 6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79" y="1525"/>
                          <a:ext cx="606" cy="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5" name="Object 13"/>
            <p:cNvGraphicFramePr>
              <a:graphicFrameLocks noChangeAspect="1"/>
            </p:cNvGraphicFramePr>
            <p:nvPr/>
          </p:nvGraphicFramePr>
          <p:xfrm>
            <a:off x="3616" y="2024"/>
            <a:ext cx="626" cy="164"/>
          </p:xfrm>
          <a:graphic>
            <a:graphicData uri="http://schemas.openxmlformats.org/presentationml/2006/ole">
              <mc:AlternateContent xmlns:mc="http://schemas.openxmlformats.org/markup-compatibility/2006">
                <mc:Choice xmlns:v="urn:schemas-microsoft-com:vml" Requires="v">
                  <p:oleObj spid="_x0000_s49244" name="公式" r:id="rId15" imgW="762000" imgH="190500" progId="Equation.3">
                    <p:embed/>
                  </p:oleObj>
                </mc:Choice>
                <mc:Fallback>
                  <p:oleObj name="公式" r:id="rId15" imgW="762000" imgH="190500" progId="Equation.3">
                    <p:embed/>
                    <p:pic>
                      <p:nvPicPr>
                        <p:cNvPr id="0" name="Picture 6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16" y="2024"/>
                          <a:ext cx="626" cy="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6" name="Object 14"/>
            <p:cNvGraphicFramePr>
              <a:graphicFrameLocks noChangeAspect="1"/>
            </p:cNvGraphicFramePr>
            <p:nvPr/>
          </p:nvGraphicFramePr>
          <p:xfrm>
            <a:off x="3475" y="890"/>
            <a:ext cx="615" cy="164"/>
          </p:xfrm>
          <a:graphic>
            <a:graphicData uri="http://schemas.openxmlformats.org/presentationml/2006/ole">
              <mc:AlternateContent xmlns:mc="http://schemas.openxmlformats.org/markup-compatibility/2006">
                <mc:Choice xmlns:v="urn:schemas-microsoft-com:vml" Requires="v">
                  <p:oleObj spid="_x0000_s49245" name="公式" r:id="rId17" imgW="752475" imgH="190500" progId="Equation.3">
                    <p:embed/>
                  </p:oleObj>
                </mc:Choice>
                <mc:Fallback>
                  <p:oleObj name="公式" r:id="rId17" imgW="752475" imgH="190500" progId="Equation.3">
                    <p:embed/>
                    <p:pic>
                      <p:nvPicPr>
                        <p:cNvPr id="0" name="Picture 6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75" y="890"/>
                          <a:ext cx="615" cy="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9167" name="Text Box 15"/>
          <p:cNvSpPr txBox="1">
            <a:spLocks noChangeArrowheads="1"/>
          </p:cNvSpPr>
          <p:nvPr/>
        </p:nvSpPr>
        <p:spPr bwMode="auto">
          <a:xfrm>
            <a:off x="539750" y="2492375"/>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      </a:t>
            </a:r>
          </a:p>
        </p:txBody>
      </p:sp>
      <p:sp>
        <p:nvSpPr>
          <p:cNvPr id="49168" name="Rectangle 16"/>
          <p:cNvSpPr>
            <a:spLocks noChangeArrowheads="1"/>
          </p:cNvSpPr>
          <p:nvPr/>
        </p:nvSpPr>
        <p:spPr bwMode="auto">
          <a:xfrm>
            <a:off x="179388" y="4941888"/>
            <a:ext cx="878522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buClrTx/>
              <a:buSzTx/>
              <a:buFontTx/>
              <a:buNone/>
            </a:pPr>
            <a:r>
              <a:rPr kumimoji="1" lang="zh-CN" altLang="en-US" sz="2200">
                <a:solidFill>
                  <a:schemeClr val="tx1"/>
                </a:solidFill>
                <a:ea typeface="华文楷体" panose="02010600040101010101" pitchFamily="2" charset="-122"/>
              </a:rPr>
              <a:t>       电子在离核 </a:t>
            </a:r>
            <a:r>
              <a:rPr kumimoji="1" lang="en-US" altLang="zh-CN" sz="2200" i="1">
                <a:solidFill>
                  <a:schemeClr val="tx1"/>
                </a:solidFill>
                <a:ea typeface="华文楷体" panose="02010600040101010101" pitchFamily="2" charset="-122"/>
              </a:rPr>
              <a:t>r </a:t>
            </a:r>
            <a:r>
              <a:rPr kumimoji="1" lang="zh-CN" altLang="en-US" sz="2200">
                <a:solidFill>
                  <a:schemeClr val="tx1"/>
                </a:solidFill>
                <a:ea typeface="华文楷体" panose="02010600040101010101" pitchFamily="2" charset="-122"/>
              </a:rPr>
              <a:t>不同处，出现的概率不等。氢原子处于基态（</a:t>
            </a:r>
            <a:r>
              <a:rPr kumimoji="1" lang="en-US" altLang="zh-CN" sz="2200" i="1">
                <a:solidFill>
                  <a:schemeClr val="tx1"/>
                </a:solidFill>
                <a:ea typeface="华文楷体" panose="02010600040101010101" pitchFamily="2" charset="-122"/>
              </a:rPr>
              <a:t>n</a:t>
            </a:r>
            <a:r>
              <a:rPr kumimoji="1" lang="en-US" altLang="zh-CN" sz="2200">
                <a:solidFill>
                  <a:schemeClr val="tx1"/>
                </a:solidFill>
                <a:ea typeface="华文楷体" panose="02010600040101010101" pitchFamily="2" charset="-122"/>
              </a:rPr>
              <a:t> =1 </a:t>
            </a:r>
            <a:r>
              <a:rPr kumimoji="1" lang="zh-CN" altLang="en-US" sz="2200">
                <a:solidFill>
                  <a:schemeClr val="tx1"/>
                </a:solidFill>
                <a:ea typeface="华文楷体" panose="02010600040101010101" pitchFamily="2" charset="-122"/>
              </a:rPr>
              <a:t>），在</a:t>
            </a:r>
            <a:r>
              <a:rPr kumimoji="1" lang="en-US" altLang="zh-CN" sz="2200" i="1">
                <a:solidFill>
                  <a:schemeClr val="tx1"/>
                </a:solidFill>
                <a:ea typeface="华文楷体" panose="02010600040101010101" pitchFamily="2" charset="-122"/>
              </a:rPr>
              <a:t>r </a:t>
            </a:r>
            <a:r>
              <a:rPr kumimoji="1" lang="en-US" altLang="zh-CN" sz="2200">
                <a:solidFill>
                  <a:schemeClr val="tx1"/>
                </a:solidFill>
                <a:ea typeface="华文楷体" panose="02010600040101010101" pitchFamily="2" charset="-122"/>
              </a:rPr>
              <a:t>= </a:t>
            </a:r>
            <a:r>
              <a:rPr kumimoji="1" lang="en-US" altLang="zh-CN" sz="2200" i="1">
                <a:solidFill>
                  <a:schemeClr val="tx1"/>
                </a:solidFill>
                <a:ea typeface="华文楷体" panose="02010600040101010101" pitchFamily="2" charset="-122"/>
              </a:rPr>
              <a:t>a</a:t>
            </a:r>
            <a:r>
              <a:rPr kumimoji="1" lang="en-US" altLang="zh-CN" sz="2200" baseline="-25000">
                <a:solidFill>
                  <a:schemeClr val="tx1"/>
                </a:solidFill>
                <a:ea typeface="华文楷体" panose="02010600040101010101" pitchFamily="2" charset="-122"/>
              </a:rPr>
              <a:t>1</a:t>
            </a:r>
            <a:r>
              <a:rPr kumimoji="1" lang="zh-CN" altLang="en-US" sz="2200">
                <a:solidFill>
                  <a:schemeClr val="tx1"/>
                </a:solidFill>
                <a:ea typeface="华文楷体" panose="02010600040101010101" pitchFamily="2" charset="-122"/>
              </a:rPr>
              <a:t>时电子的径向概率密度有最大值。在第一激发态（</a:t>
            </a:r>
            <a:r>
              <a:rPr kumimoji="1" lang="en-US" altLang="zh-CN" sz="2200" i="1">
                <a:solidFill>
                  <a:schemeClr val="tx1"/>
                </a:solidFill>
                <a:ea typeface="华文楷体" panose="02010600040101010101" pitchFamily="2" charset="-122"/>
              </a:rPr>
              <a:t>n </a:t>
            </a:r>
            <a:r>
              <a:rPr kumimoji="1" lang="en-US" altLang="zh-CN" sz="2200">
                <a:solidFill>
                  <a:schemeClr val="tx1"/>
                </a:solidFill>
                <a:ea typeface="华文楷体" panose="02010600040101010101" pitchFamily="2" charset="-122"/>
              </a:rPr>
              <a:t>= 2</a:t>
            </a:r>
            <a:r>
              <a:rPr kumimoji="1" lang="zh-CN" altLang="en-US" sz="2200">
                <a:solidFill>
                  <a:schemeClr val="tx1"/>
                </a:solidFill>
                <a:ea typeface="华文楷体" panose="02010600040101010101" pitchFamily="2" charset="-122"/>
              </a:rPr>
              <a:t>） 电子的径向概率密度的最大值位置与</a:t>
            </a:r>
            <a:r>
              <a:rPr kumimoji="1" lang="en-US" altLang="zh-CN" sz="2200" i="1">
                <a:solidFill>
                  <a:schemeClr val="tx1"/>
                </a:solidFill>
                <a:ea typeface="华文楷体" panose="02010600040101010101" pitchFamily="2" charset="-122"/>
              </a:rPr>
              <a:t>l </a:t>
            </a:r>
            <a:r>
              <a:rPr kumimoji="1" lang="zh-CN" altLang="en-US" sz="2200">
                <a:solidFill>
                  <a:schemeClr val="tx1"/>
                </a:solidFill>
                <a:ea typeface="华文楷体" panose="02010600040101010101" pitchFamily="2" charset="-122"/>
              </a:rPr>
              <a:t>有关， </a:t>
            </a:r>
            <a:r>
              <a:rPr kumimoji="1" lang="en-US" altLang="zh-CN" sz="2200" i="1">
                <a:solidFill>
                  <a:schemeClr val="tx1"/>
                </a:solidFill>
                <a:ea typeface="华文楷体" panose="02010600040101010101" pitchFamily="2" charset="-122"/>
              </a:rPr>
              <a:t>n </a:t>
            </a:r>
            <a:r>
              <a:rPr kumimoji="1" lang="en-US" altLang="zh-CN" sz="2200">
                <a:solidFill>
                  <a:schemeClr val="tx1"/>
                </a:solidFill>
                <a:ea typeface="华文楷体" panose="02010600040101010101" pitchFamily="2" charset="-122"/>
              </a:rPr>
              <a:t>= 2 </a:t>
            </a:r>
            <a:r>
              <a:rPr kumimoji="1" lang="zh-CN" altLang="en-US" sz="2200">
                <a:solidFill>
                  <a:schemeClr val="tx1"/>
                </a:solidFill>
                <a:ea typeface="华文楷体" panose="02010600040101010101" pitchFamily="2" charset="-122"/>
              </a:rPr>
              <a:t>，</a:t>
            </a:r>
            <a:r>
              <a:rPr kumimoji="1" lang="en-US" altLang="zh-CN" sz="2200" i="1">
                <a:solidFill>
                  <a:schemeClr val="tx1"/>
                </a:solidFill>
                <a:ea typeface="华文楷体" panose="02010600040101010101" pitchFamily="2" charset="-122"/>
              </a:rPr>
              <a:t>l </a:t>
            </a:r>
            <a:r>
              <a:rPr kumimoji="1" lang="en-US" altLang="zh-CN" sz="2200">
                <a:solidFill>
                  <a:schemeClr val="tx1"/>
                </a:solidFill>
                <a:ea typeface="华文楷体" panose="02010600040101010101" pitchFamily="2" charset="-122"/>
              </a:rPr>
              <a:t>= 1</a:t>
            </a:r>
            <a:r>
              <a:rPr kumimoji="1" lang="zh-CN" altLang="en-US" sz="2200">
                <a:solidFill>
                  <a:schemeClr val="tx1"/>
                </a:solidFill>
                <a:ea typeface="华文楷体" panose="02010600040101010101" pitchFamily="2" charset="-122"/>
              </a:rPr>
              <a:t>时，径向概率密度的最大值在</a:t>
            </a:r>
            <a:r>
              <a:rPr kumimoji="1" lang="en-US" altLang="zh-CN" sz="2200" i="1">
                <a:solidFill>
                  <a:schemeClr val="tx1"/>
                </a:solidFill>
                <a:ea typeface="华文楷体" panose="02010600040101010101" pitchFamily="2" charset="-122"/>
              </a:rPr>
              <a:t>r </a:t>
            </a:r>
            <a:r>
              <a:rPr kumimoji="1" lang="en-US" altLang="zh-CN" sz="2200">
                <a:solidFill>
                  <a:schemeClr val="tx1"/>
                </a:solidFill>
                <a:ea typeface="华文楷体" panose="02010600040101010101" pitchFamily="2" charset="-122"/>
              </a:rPr>
              <a:t>= 4</a:t>
            </a:r>
            <a:r>
              <a:rPr kumimoji="1" lang="en-US" altLang="zh-CN" sz="2200" i="1">
                <a:solidFill>
                  <a:schemeClr val="tx1"/>
                </a:solidFill>
                <a:ea typeface="华文楷体" panose="02010600040101010101" pitchFamily="2" charset="-122"/>
              </a:rPr>
              <a:t>a</a:t>
            </a:r>
            <a:r>
              <a:rPr kumimoji="1" lang="en-US" altLang="zh-CN" sz="2200" baseline="-25000">
                <a:solidFill>
                  <a:schemeClr val="tx1"/>
                </a:solidFill>
                <a:ea typeface="华文楷体" panose="02010600040101010101" pitchFamily="2" charset="-122"/>
              </a:rPr>
              <a:t>1</a:t>
            </a:r>
            <a:r>
              <a:rPr kumimoji="1" lang="zh-CN" altLang="en-US" sz="2200">
                <a:solidFill>
                  <a:schemeClr val="tx1"/>
                </a:solidFill>
                <a:ea typeface="华文楷体" panose="02010600040101010101" pitchFamily="2" charset="-122"/>
              </a:rPr>
              <a:t>处。</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wipe(left)">
                                      <p:cBhvr>
                                        <p:cTn id="7" dur="500"/>
                                        <p:tgtEl>
                                          <p:spTgt spid="49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6"/>
                                        </p:tgtEl>
                                        <p:attrNameLst>
                                          <p:attrName>style.visibility</p:attrName>
                                        </p:attrNameLst>
                                      </p:cBhvr>
                                      <p:to>
                                        <p:strVal val="visible"/>
                                      </p:to>
                                    </p:set>
                                    <p:animEffect transition="in" filter="wipe(left)">
                                      <p:cBhvr>
                                        <p:cTn id="12" dur="500"/>
                                        <p:tgtEl>
                                          <p:spTgt spid="491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7"/>
                                        </p:tgtEl>
                                        <p:attrNameLst>
                                          <p:attrName>style.visibility</p:attrName>
                                        </p:attrNameLst>
                                      </p:cBhvr>
                                      <p:to>
                                        <p:strVal val="visible"/>
                                      </p:to>
                                    </p:set>
                                    <p:animEffect transition="in" filter="wipe(left)">
                                      <p:cBhvr>
                                        <p:cTn id="17" dur="500"/>
                                        <p:tgtEl>
                                          <p:spTgt spid="491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9158"/>
                                        </p:tgtEl>
                                        <p:attrNameLst>
                                          <p:attrName>style.visibility</p:attrName>
                                        </p:attrNameLst>
                                      </p:cBhvr>
                                      <p:to>
                                        <p:strVal val="visible"/>
                                      </p:to>
                                    </p:set>
                                    <p:animEffect transition="in" filter="wipe(up)">
                                      <p:cBhvr>
                                        <p:cTn id="22" dur="500"/>
                                        <p:tgtEl>
                                          <p:spTgt spid="491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167"/>
                                        </p:tgtEl>
                                        <p:attrNameLst>
                                          <p:attrName>style.visibility</p:attrName>
                                        </p:attrNameLst>
                                      </p:cBhvr>
                                      <p:to>
                                        <p:strVal val="visible"/>
                                      </p:to>
                                    </p:set>
                                    <p:animEffect transition="in" filter="wipe(left)">
                                      <p:cBhvr>
                                        <p:cTn id="27" dur="500"/>
                                        <p:tgtEl>
                                          <p:spTgt spid="491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168"/>
                                        </p:tgtEl>
                                        <p:attrNameLst>
                                          <p:attrName>style.visibility</p:attrName>
                                        </p:attrNameLst>
                                      </p:cBhvr>
                                      <p:to>
                                        <p:strVal val="visible"/>
                                      </p:to>
                                    </p:set>
                                    <p:animEffect transition="in" filter="wipe(left)">
                                      <p:cBhvr>
                                        <p:cTn id="32" dur="500"/>
                                        <p:tgtEl>
                                          <p:spTgt spid="49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56" grpId="0"/>
      <p:bldP spid="49157" grpId="0"/>
      <p:bldP spid="49167" grpId="0"/>
      <p:bldP spid="49168"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Times New Roman" pitchFamily="18" charset="0"/>
          <a:buNone/>
          <a:tabLst/>
          <a:defRPr kumimoji="0" lang="en-GB" altLang="zh-CN" sz="2400" b="1" i="0" u="none" strike="noStrike" cap="none" normalizeH="0" baseline="0" smtClean="0">
            <a:ln>
              <a:noFill/>
            </a:ln>
            <a:solidFill>
              <a:schemeClr val="bg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Times New Roman" pitchFamily="18" charset="0"/>
          <a:buNone/>
          <a:tabLst/>
          <a:defRPr kumimoji="0" lang="en-GB" altLang="zh-CN" sz="2400" b="1" i="0" u="none" strike="noStrike" cap="none" normalizeH="0" baseline="0" smtClean="0">
            <a:ln>
              <a:noFill/>
            </a:ln>
            <a:solidFill>
              <a:schemeClr val="bg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Times New Roman" pitchFamily="18" charset="0"/>
          <a:buNone/>
          <a:tabLst/>
          <a:defRPr kumimoji="0" lang="en-GB" altLang="zh-CN" sz="2400" b="1" i="0" u="none" strike="noStrike" cap="none" normalizeH="0" baseline="0" smtClean="0">
            <a:ln>
              <a:noFill/>
            </a:ln>
            <a:solidFill>
              <a:schemeClr val="bg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Times New Roman" pitchFamily="18" charset="0"/>
          <a:buNone/>
          <a:tabLst/>
          <a:defRPr kumimoji="0" lang="en-GB" altLang="zh-CN" sz="2400" b="1" i="0" u="none" strike="noStrike" cap="none" normalizeH="0" baseline="0" smtClean="0">
            <a:ln>
              <a:noFill/>
            </a:ln>
            <a:solidFill>
              <a:schemeClr val="bg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35096</TotalTime>
  <Words>1885</Words>
  <Application>Microsoft Office PowerPoint</Application>
  <PresentationFormat>全屏显示(4:3)</PresentationFormat>
  <Paragraphs>271</Paragraphs>
  <Slides>24</Slides>
  <Notes>19</Notes>
  <HiddenSlides>1</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24</vt:i4>
      </vt:variant>
    </vt:vector>
  </HeadingPairs>
  <TitlesOfParts>
    <vt:vector size="39" baseType="lpstr">
      <vt:lpstr>StarSymbol</vt:lpstr>
      <vt:lpstr>华文楷体</vt:lpstr>
      <vt:lpstr>楷体</vt:lpstr>
      <vt:lpstr>楷体_GB2312</vt:lpstr>
      <vt:lpstr>隶书</vt:lpstr>
      <vt:lpstr>宋体</vt:lpstr>
      <vt:lpstr>Arial</vt:lpstr>
      <vt:lpstr>Calibri</vt:lpstr>
      <vt:lpstr>Monotype Sorts</vt:lpstr>
      <vt:lpstr>Symbol</vt:lpstr>
      <vt:lpstr>Times New Roman</vt:lpstr>
      <vt:lpstr>默认设计模板</vt:lpstr>
      <vt:lpstr>默认设计模板</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dell</cp:lastModifiedBy>
  <cp:revision>40</cp:revision>
  <cp:lastPrinted>2014-12-22T13:37:52Z</cp:lastPrinted>
  <dcterms:created xsi:type="dcterms:W3CDTF">1601-01-01T00:00:00Z</dcterms:created>
  <dcterms:modified xsi:type="dcterms:W3CDTF">2018-09-10T13:01:15Z</dcterms:modified>
</cp:coreProperties>
</file>