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2" r:id="rId21"/>
    <p:sldId id="284" r:id="rId22"/>
    <p:sldId id="285" r:id="rId23"/>
    <p:sldId id="286" r:id="rId24"/>
    <p:sldId id="287" r:id="rId25"/>
  </p:sldIdLst>
  <p:sldSz cx="9144000" cy="6858000" type="screen4x3"/>
  <p:notesSz cx="6815138" cy="9944100"/>
  <p:defaultTextStyle>
    <a:defPPr>
      <a:defRPr lang="en-GB"/>
    </a:defPPr>
    <a:lvl1pPr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b="1" kern="1200">
        <a:solidFill>
          <a:schemeClr val="bg1"/>
        </a:solidFill>
        <a:latin typeface="Times New Roman" pitchFamily="18" charset="0"/>
        <a:ea typeface="楷体_GB2312" pitchFamily="49" charset="-122"/>
        <a:cs typeface="+mn-cs"/>
      </a:defRPr>
    </a:lvl1pPr>
    <a:lvl2pPr marL="742950" indent="-285750"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b="1" kern="1200">
        <a:solidFill>
          <a:schemeClr val="bg1"/>
        </a:solidFill>
        <a:latin typeface="Times New Roman" pitchFamily="18" charset="0"/>
        <a:ea typeface="楷体_GB2312" pitchFamily="49" charset="-122"/>
        <a:cs typeface="+mn-cs"/>
      </a:defRPr>
    </a:lvl2pPr>
    <a:lvl3pPr marL="1143000" indent="-228600"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b="1" kern="1200">
        <a:solidFill>
          <a:schemeClr val="bg1"/>
        </a:solidFill>
        <a:latin typeface="Times New Roman" pitchFamily="18" charset="0"/>
        <a:ea typeface="楷体_GB2312" pitchFamily="49" charset="-122"/>
        <a:cs typeface="+mn-cs"/>
      </a:defRPr>
    </a:lvl3pPr>
    <a:lvl4pPr marL="1600200" indent="-228600"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b="1" kern="1200">
        <a:solidFill>
          <a:schemeClr val="bg1"/>
        </a:solidFill>
        <a:latin typeface="Times New Roman" pitchFamily="18" charset="0"/>
        <a:ea typeface="楷体_GB2312" pitchFamily="49" charset="-122"/>
        <a:cs typeface="+mn-cs"/>
      </a:defRPr>
    </a:lvl4pPr>
    <a:lvl5pPr marL="2057400" indent="-228600"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b="1" kern="1200">
        <a:solidFill>
          <a:schemeClr val="bg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8">
          <p15:clr>
            <a:srgbClr val="A4A3A4"/>
          </p15:clr>
        </p15:guide>
        <p15:guide id="2" pos="19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3176" autoAdjust="0"/>
  </p:normalViewPr>
  <p:slideViewPr>
    <p:cSldViewPr>
      <p:cViewPr varScale="1">
        <p:scale>
          <a:sx n="86" d="100"/>
          <a:sy n="86" d="100"/>
        </p:scale>
        <p:origin x="1554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678"/>
        <p:guide pos="19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4" Type="http://schemas.openxmlformats.org/officeDocument/2006/relationships/image" Target="../media/image1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4" Type="http://schemas.openxmlformats.org/officeDocument/2006/relationships/image" Target="../media/image13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4" Type="http://schemas.openxmlformats.org/officeDocument/2006/relationships/image" Target="../media/image14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11.wmf"/><Relationship Id="rId3" Type="http://schemas.openxmlformats.org/officeDocument/2006/relationships/image" Target="../media/image14.wmf"/><Relationship Id="rId7" Type="http://schemas.openxmlformats.org/officeDocument/2006/relationships/image" Target="../media/image6.wmf"/><Relationship Id="rId12" Type="http://schemas.openxmlformats.org/officeDocument/2006/relationships/image" Target="../media/image9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0.wmf"/><Relationship Id="rId5" Type="http://schemas.openxmlformats.org/officeDocument/2006/relationships/image" Target="../media/image16.wmf"/><Relationship Id="rId15" Type="http://schemas.openxmlformats.org/officeDocument/2006/relationships/image" Target="../media/image22.wmf"/><Relationship Id="rId10" Type="http://schemas.openxmlformats.org/officeDocument/2006/relationships/image" Target="../media/image19.wmf"/><Relationship Id="rId4" Type="http://schemas.openxmlformats.org/officeDocument/2006/relationships/image" Target="../media/image15.wmf"/><Relationship Id="rId9" Type="http://schemas.openxmlformats.org/officeDocument/2006/relationships/image" Target="../media/image8.wmf"/><Relationship Id="rId14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12.wmf"/><Relationship Id="rId6" Type="http://schemas.openxmlformats.org/officeDocument/2006/relationships/image" Target="../media/image26.wmf"/><Relationship Id="rId5" Type="http://schemas.openxmlformats.org/officeDocument/2006/relationships/image" Target="../media/image16.wmf"/><Relationship Id="rId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6.wmf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12" Type="http://schemas.openxmlformats.org/officeDocument/2006/relationships/image" Target="../media/image35.wmf"/><Relationship Id="rId2" Type="http://schemas.openxmlformats.org/officeDocument/2006/relationships/image" Target="../media/image28.wmf"/><Relationship Id="rId16" Type="http://schemas.openxmlformats.org/officeDocument/2006/relationships/image" Target="../media/image39.wmf"/><Relationship Id="rId1" Type="http://schemas.openxmlformats.org/officeDocument/2006/relationships/image" Target="../media/image27.wmf"/><Relationship Id="rId6" Type="http://schemas.openxmlformats.org/officeDocument/2006/relationships/image" Target="../media/image16.wmf"/><Relationship Id="rId11" Type="http://schemas.openxmlformats.org/officeDocument/2006/relationships/image" Target="../media/image34.wmf"/><Relationship Id="rId5" Type="http://schemas.openxmlformats.org/officeDocument/2006/relationships/image" Target="../media/image17.wmf"/><Relationship Id="rId15" Type="http://schemas.openxmlformats.org/officeDocument/2006/relationships/image" Target="../media/image38.wmf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image" Target="../media/image23.wmf"/><Relationship Id="rId14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0" Type="http://schemas.openxmlformats.org/officeDocument/2006/relationships/image" Target="../media/image51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image" Target="../media/image68.emf"/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12" Type="http://schemas.openxmlformats.org/officeDocument/2006/relationships/image" Target="../media/image67.emf"/><Relationship Id="rId17" Type="http://schemas.openxmlformats.org/officeDocument/2006/relationships/image" Target="../media/image72.wmf"/><Relationship Id="rId2" Type="http://schemas.openxmlformats.org/officeDocument/2006/relationships/image" Target="../media/image57.emf"/><Relationship Id="rId16" Type="http://schemas.openxmlformats.org/officeDocument/2006/relationships/image" Target="../media/image71.emf"/><Relationship Id="rId1" Type="http://schemas.openxmlformats.org/officeDocument/2006/relationships/image" Target="../media/image56.emf"/><Relationship Id="rId6" Type="http://schemas.openxmlformats.org/officeDocument/2006/relationships/image" Target="../media/image61.emf"/><Relationship Id="rId11" Type="http://schemas.openxmlformats.org/officeDocument/2006/relationships/image" Target="../media/image66.emf"/><Relationship Id="rId5" Type="http://schemas.openxmlformats.org/officeDocument/2006/relationships/image" Target="../media/image60.emf"/><Relationship Id="rId15" Type="http://schemas.openxmlformats.org/officeDocument/2006/relationships/image" Target="../media/image70.emf"/><Relationship Id="rId10" Type="http://schemas.openxmlformats.org/officeDocument/2006/relationships/image" Target="../media/image65.emf"/><Relationship Id="rId4" Type="http://schemas.openxmlformats.org/officeDocument/2006/relationships/image" Target="../media/image59.emf"/><Relationship Id="rId9" Type="http://schemas.openxmlformats.org/officeDocument/2006/relationships/image" Target="../media/image64.emf"/><Relationship Id="rId14" Type="http://schemas.openxmlformats.org/officeDocument/2006/relationships/image" Target="../media/image69.emf"/></Relationships>
</file>

<file path=ppt/drawings/_rels/vmlDrawing9.vml.rels><?xml version="1.0" encoding="UTF-8" standalone="yes"?>
<Relationships xmlns="http://schemas.openxmlformats.org/package/2006/relationships"><Relationship Id="rId13" Type="http://schemas.openxmlformats.org/officeDocument/2006/relationships/image" Target="../media/image85.emf"/><Relationship Id="rId18" Type="http://schemas.openxmlformats.org/officeDocument/2006/relationships/image" Target="../media/image90.emf"/><Relationship Id="rId26" Type="http://schemas.openxmlformats.org/officeDocument/2006/relationships/image" Target="../media/image98.emf"/><Relationship Id="rId39" Type="http://schemas.openxmlformats.org/officeDocument/2006/relationships/image" Target="../media/image111.emf"/><Relationship Id="rId21" Type="http://schemas.openxmlformats.org/officeDocument/2006/relationships/image" Target="../media/image93.emf"/><Relationship Id="rId34" Type="http://schemas.openxmlformats.org/officeDocument/2006/relationships/image" Target="../media/image106.wmf"/><Relationship Id="rId42" Type="http://schemas.openxmlformats.org/officeDocument/2006/relationships/image" Target="../media/image114.emf"/><Relationship Id="rId47" Type="http://schemas.openxmlformats.org/officeDocument/2006/relationships/image" Target="../media/image119.emf"/><Relationship Id="rId50" Type="http://schemas.openxmlformats.org/officeDocument/2006/relationships/image" Target="../media/image122.emf"/><Relationship Id="rId7" Type="http://schemas.openxmlformats.org/officeDocument/2006/relationships/image" Target="../media/image79.emf"/><Relationship Id="rId2" Type="http://schemas.openxmlformats.org/officeDocument/2006/relationships/image" Target="../media/image74.emf"/><Relationship Id="rId16" Type="http://schemas.openxmlformats.org/officeDocument/2006/relationships/image" Target="../media/image88.emf"/><Relationship Id="rId29" Type="http://schemas.openxmlformats.org/officeDocument/2006/relationships/image" Target="../media/image101.emf"/><Relationship Id="rId11" Type="http://schemas.openxmlformats.org/officeDocument/2006/relationships/image" Target="../media/image83.emf"/><Relationship Id="rId24" Type="http://schemas.openxmlformats.org/officeDocument/2006/relationships/image" Target="../media/image96.emf"/><Relationship Id="rId32" Type="http://schemas.openxmlformats.org/officeDocument/2006/relationships/image" Target="../media/image104.emf"/><Relationship Id="rId37" Type="http://schemas.openxmlformats.org/officeDocument/2006/relationships/image" Target="../media/image109.emf"/><Relationship Id="rId40" Type="http://schemas.openxmlformats.org/officeDocument/2006/relationships/image" Target="../media/image112.emf"/><Relationship Id="rId45" Type="http://schemas.openxmlformats.org/officeDocument/2006/relationships/image" Target="../media/image117.emf"/><Relationship Id="rId5" Type="http://schemas.openxmlformats.org/officeDocument/2006/relationships/image" Target="../media/image77.emf"/><Relationship Id="rId15" Type="http://schemas.openxmlformats.org/officeDocument/2006/relationships/image" Target="../media/image87.emf"/><Relationship Id="rId23" Type="http://schemas.openxmlformats.org/officeDocument/2006/relationships/image" Target="../media/image95.emf"/><Relationship Id="rId28" Type="http://schemas.openxmlformats.org/officeDocument/2006/relationships/image" Target="../media/image100.emf"/><Relationship Id="rId36" Type="http://schemas.openxmlformats.org/officeDocument/2006/relationships/image" Target="../media/image108.emf"/><Relationship Id="rId49" Type="http://schemas.openxmlformats.org/officeDocument/2006/relationships/image" Target="../media/image121.emf"/><Relationship Id="rId10" Type="http://schemas.openxmlformats.org/officeDocument/2006/relationships/image" Target="../media/image82.emf"/><Relationship Id="rId19" Type="http://schemas.openxmlformats.org/officeDocument/2006/relationships/image" Target="../media/image91.emf"/><Relationship Id="rId31" Type="http://schemas.openxmlformats.org/officeDocument/2006/relationships/image" Target="../media/image103.emf"/><Relationship Id="rId44" Type="http://schemas.openxmlformats.org/officeDocument/2006/relationships/image" Target="../media/image116.emf"/><Relationship Id="rId4" Type="http://schemas.openxmlformats.org/officeDocument/2006/relationships/image" Target="../media/image76.emf"/><Relationship Id="rId9" Type="http://schemas.openxmlformats.org/officeDocument/2006/relationships/image" Target="../media/image81.emf"/><Relationship Id="rId14" Type="http://schemas.openxmlformats.org/officeDocument/2006/relationships/image" Target="../media/image86.emf"/><Relationship Id="rId22" Type="http://schemas.openxmlformats.org/officeDocument/2006/relationships/image" Target="../media/image94.emf"/><Relationship Id="rId27" Type="http://schemas.openxmlformats.org/officeDocument/2006/relationships/image" Target="../media/image99.emf"/><Relationship Id="rId30" Type="http://schemas.openxmlformats.org/officeDocument/2006/relationships/image" Target="../media/image102.emf"/><Relationship Id="rId35" Type="http://schemas.openxmlformats.org/officeDocument/2006/relationships/image" Target="../media/image107.emf"/><Relationship Id="rId43" Type="http://schemas.openxmlformats.org/officeDocument/2006/relationships/image" Target="../media/image115.emf"/><Relationship Id="rId48" Type="http://schemas.openxmlformats.org/officeDocument/2006/relationships/image" Target="../media/image120.emf"/><Relationship Id="rId8" Type="http://schemas.openxmlformats.org/officeDocument/2006/relationships/image" Target="../media/image80.emf"/><Relationship Id="rId3" Type="http://schemas.openxmlformats.org/officeDocument/2006/relationships/image" Target="../media/image75.emf"/><Relationship Id="rId12" Type="http://schemas.openxmlformats.org/officeDocument/2006/relationships/image" Target="../media/image84.emf"/><Relationship Id="rId17" Type="http://schemas.openxmlformats.org/officeDocument/2006/relationships/image" Target="../media/image89.wmf"/><Relationship Id="rId25" Type="http://schemas.openxmlformats.org/officeDocument/2006/relationships/image" Target="../media/image97.emf"/><Relationship Id="rId33" Type="http://schemas.openxmlformats.org/officeDocument/2006/relationships/image" Target="../media/image105.emf"/><Relationship Id="rId38" Type="http://schemas.openxmlformats.org/officeDocument/2006/relationships/image" Target="../media/image110.emf"/><Relationship Id="rId46" Type="http://schemas.openxmlformats.org/officeDocument/2006/relationships/image" Target="../media/image118.emf"/><Relationship Id="rId20" Type="http://schemas.openxmlformats.org/officeDocument/2006/relationships/image" Target="../media/image92.emf"/><Relationship Id="rId41" Type="http://schemas.openxmlformats.org/officeDocument/2006/relationships/image" Target="../media/image113.emf"/><Relationship Id="rId1" Type="http://schemas.openxmlformats.org/officeDocument/2006/relationships/image" Target="../media/image73.emf"/><Relationship Id="rId6" Type="http://schemas.openxmlformats.org/officeDocument/2006/relationships/image" Target="../media/image7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931"/>
            <a:ext cx="2952750" cy="49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5931"/>
            <a:ext cx="2952750" cy="49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fld id="{75D2D21A-3F18-4CE9-A2D2-5E9927BE69B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952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15138" cy="99441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15138" cy="99441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15138" cy="99441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23925" y="755650"/>
            <a:ext cx="4960938" cy="372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1038" y="4722967"/>
            <a:ext cx="5446712" cy="446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hdr"/>
          </p:nvPr>
        </p:nvSpPr>
        <p:spPr bwMode="auto">
          <a:xfrm>
            <a:off x="0" y="1"/>
            <a:ext cx="2952750" cy="49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09575">
              <a:lnSpc>
                <a:spcPct val="100000"/>
              </a:lnSpc>
              <a:tabLst>
                <a:tab pos="0" algn="l"/>
                <a:tab pos="407988" algn="l"/>
                <a:tab pos="817563" algn="l"/>
                <a:tab pos="1227138" algn="l"/>
                <a:tab pos="1636713" algn="l"/>
                <a:tab pos="2046288" algn="l"/>
                <a:tab pos="2455863" algn="l"/>
                <a:tab pos="2865438" algn="l"/>
                <a:tab pos="3275013" algn="l"/>
                <a:tab pos="3684588" algn="l"/>
                <a:tab pos="4094163" algn="l"/>
                <a:tab pos="4503738" algn="l"/>
                <a:tab pos="4913313" algn="l"/>
                <a:tab pos="5322888" algn="l"/>
                <a:tab pos="5732463" algn="l"/>
                <a:tab pos="6142038" algn="l"/>
                <a:tab pos="6551613" algn="l"/>
                <a:tab pos="6961188" algn="l"/>
                <a:tab pos="7370763" algn="l"/>
                <a:tab pos="7780338" algn="l"/>
                <a:tab pos="8189913" algn="l"/>
              </a:tabLst>
              <a:defRPr sz="1300" b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endParaRPr lang="zh-CN" alt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3857626" y="1"/>
            <a:ext cx="2951163" cy="49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09575">
              <a:lnSpc>
                <a:spcPct val="100000"/>
              </a:lnSpc>
              <a:tabLst>
                <a:tab pos="0" algn="l"/>
                <a:tab pos="407988" algn="l"/>
                <a:tab pos="817563" algn="l"/>
                <a:tab pos="1227138" algn="l"/>
                <a:tab pos="1636713" algn="l"/>
                <a:tab pos="2046288" algn="l"/>
                <a:tab pos="2455863" algn="l"/>
                <a:tab pos="2865438" algn="l"/>
                <a:tab pos="3275013" algn="l"/>
                <a:tab pos="3684588" algn="l"/>
                <a:tab pos="4094163" algn="l"/>
                <a:tab pos="4503738" algn="l"/>
                <a:tab pos="4913313" algn="l"/>
                <a:tab pos="5322888" algn="l"/>
                <a:tab pos="5732463" algn="l"/>
                <a:tab pos="6142038" algn="l"/>
                <a:tab pos="6551613" algn="l"/>
                <a:tab pos="6961188" algn="l"/>
                <a:tab pos="7370763" algn="l"/>
                <a:tab pos="7780338" algn="l"/>
                <a:tab pos="8189913" algn="l"/>
              </a:tabLst>
              <a:defRPr sz="1300" b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endParaRPr lang="en-GB" altLang="zh-CN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9444325"/>
            <a:ext cx="2952750" cy="49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09575">
              <a:lnSpc>
                <a:spcPct val="100000"/>
              </a:lnSpc>
              <a:tabLst>
                <a:tab pos="0" algn="l"/>
                <a:tab pos="407988" algn="l"/>
                <a:tab pos="817563" algn="l"/>
                <a:tab pos="1227138" algn="l"/>
                <a:tab pos="1636713" algn="l"/>
                <a:tab pos="2046288" algn="l"/>
                <a:tab pos="2455863" algn="l"/>
                <a:tab pos="2865438" algn="l"/>
                <a:tab pos="3275013" algn="l"/>
                <a:tab pos="3684588" algn="l"/>
                <a:tab pos="4094163" algn="l"/>
                <a:tab pos="4503738" algn="l"/>
                <a:tab pos="4913313" algn="l"/>
                <a:tab pos="5322888" algn="l"/>
                <a:tab pos="5732463" algn="l"/>
                <a:tab pos="6142038" algn="l"/>
                <a:tab pos="6551613" algn="l"/>
                <a:tab pos="6961188" algn="l"/>
                <a:tab pos="7370763" algn="l"/>
                <a:tab pos="7780338" algn="l"/>
                <a:tab pos="8189913" algn="l"/>
              </a:tabLst>
              <a:defRPr sz="1300" b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endParaRPr lang="en-GB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57626" y="9444325"/>
            <a:ext cx="2951163" cy="49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09575">
              <a:lnSpc>
                <a:spcPct val="100000"/>
              </a:lnSpc>
              <a:tabLst>
                <a:tab pos="0" algn="l"/>
                <a:tab pos="407988" algn="l"/>
                <a:tab pos="817563" algn="l"/>
                <a:tab pos="1227138" algn="l"/>
                <a:tab pos="1636713" algn="l"/>
                <a:tab pos="2046288" algn="l"/>
                <a:tab pos="2455863" algn="l"/>
                <a:tab pos="2865438" algn="l"/>
                <a:tab pos="3275013" algn="l"/>
                <a:tab pos="3684588" algn="l"/>
                <a:tab pos="4094163" algn="l"/>
                <a:tab pos="4503738" algn="l"/>
                <a:tab pos="4913313" algn="l"/>
                <a:tab pos="5322888" algn="l"/>
                <a:tab pos="5732463" algn="l"/>
                <a:tab pos="6142038" algn="l"/>
                <a:tab pos="6551613" algn="l"/>
                <a:tab pos="6961188" algn="l"/>
                <a:tab pos="7370763" algn="l"/>
                <a:tab pos="7780338" algn="l"/>
                <a:tab pos="8189913" algn="l"/>
              </a:tabLst>
              <a:defRPr sz="1300" b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fld id="{D5C4C837-0643-4C72-BE48-D6777041DFDD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421722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26C8F1-B764-4F56-BD4D-635899C08C4A}" type="slidenum">
              <a:rPr lang="zh-CN" altLang="en-GB"/>
              <a:pPr/>
              <a:t>1</a:t>
            </a:fld>
            <a:endParaRPr lang="en-GB" altLang="zh-CN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22338" y="755650"/>
            <a:ext cx="4964112" cy="3724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1038" y="4722966"/>
            <a:ext cx="5448300" cy="447066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357" tIns="41678" rIns="83357" bIns="41678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20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60B860-B820-40E0-9951-C49C37CCCD5B}" type="slidenum">
              <a:rPr lang="zh-CN" altLang="en-GB"/>
              <a:pPr/>
              <a:t>10</a:t>
            </a:fld>
            <a:endParaRPr lang="en-GB" altLang="zh-CN"/>
          </a:p>
        </p:txBody>
      </p:sp>
      <p:sp>
        <p:nvSpPr>
          <p:cNvPr id="5632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5632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127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696F3E-CBE4-4118-9C81-6BEF657995D2}" type="slidenum">
              <a:rPr lang="zh-CN" altLang="en-GB"/>
              <a:pPr/>
              <a:t>11</a:t>
            </a:fld>
            <a:endParaRPr lang="en-GB" altLang="zh-CN"/>
          </a:p>
        </p:txBody>
      </p:sp>
      <p:sp>
        <p:nvSpPr>
          <p:cNvPr id="5837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5837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8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FFE53E-9D0B-4F3A-BD8A-E4FBA94E18EC}" type="slidenum">
              <a:rPr lang="zh-CN" altLang="en-GB"/>
              <a:pPr/>
              <a:t>12</a:t>
            </a:fld>
            <a:endParaRPr lang="en-GB" altLang="zh-CN"/>
          </a:p>
        </p:txBody>
      </p:sp>
      <p:sp>
        <p:nvSpPr>
          <p:cNvPr id="6041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604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123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2EB258-A39E-4536-B1CC-C4C3D14B568A}" type="slidenum">
              <a:rPr lang="zh-CN" altLang="en-GB"/>
              <a:pPr/>
              <a:t>13</a:t>
            </a:fld>
            <a:endParaRPr lang="en-GB" altLang="zh-CN"/>
          </a:p>
        </p:txBody>
      </p:sp>
      <p:sp>
        <p:nvSpPr>
          <p:cNvPr id="6246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624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074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A9BE63-F161-401D-A1DA-2CBFB98410C2}" type="slidenum">
              <a:rPr lang="zh-CN" altLang="en-GB"/>
              <a:pPr/>
              <a:t>14</a:t>
            </a:fld>
            <a:endParaRPr lang="en-GB" altLang="zh-CN"/>
          </a:p>
        </p:txBody>
      </p:sp>
      <p:sp>
        <p:nvSpPr>
          <p:cNvPr id="6451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6451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878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6BAC11-D0BE-467E-95CC-5A0A6201D792}" type="slidenum">
              <a:rPr lang="zh-CN" altLang="en-GB"/>
              <a:pPr/>
              <a:t>15</a:t>
            </a:fld>
            <a:endParaRPr lang="en-GB" altLang="zh-CN"/>
          </a:p>
        </p:txBody>
      </p:sp>
      <p:sp>
        <p:nvSpPr>
          <p:cNvPr id="6656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026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6C4CDD-52D5-406C-A3EE-AD5C6151AC95}" type="slidenum">
              <a:rPr lang="zh-CN" altLang="en-GB"/>
              <a:pPr/>
              <a:t>16</a:t>
            </a:fld>
            <a:endParaRPr lang="en-GB" altLang="zh-CN"/>
          </a:p>
        </p:txBody>
      </p:sp>
      <p:sp>
        <p:nvSpPr>
          <p:cNvPr id="6861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6861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27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2A3A35-68BF-400C-9ECB-729D7807B72D}" type="slidenum">
              <a:rPr lang="zh-CN" altLang="en-GB"/>
              <a:pPr/>
              <a:t>17</a:t>
            </a:fld>
            <a:endParaRPr lang="en-GB" altLang="zh-CN"/>
          </a:p>
        </p:txBody>
      </p:sp>
      <p:sp>
        <p:nvSpPr>
          <p:cNvPr id="7065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7065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226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9FAF35-E57C-4784-8D0E-BC174C140DA6}" type="slidenum">
              <a:rPr lang="zh-CN" altLang="en-GB"/>
              <a:pPr/>
              <a:t>18</a:t>
            </a:fld>
            <a:endParaRPr lang="en-GB" altLang="zh-CN"/>
          </a:p>
        </p:txBody>
      </p:sp>
      <p:sp>
        <p:nvSpPr>
          <p:cNvPr id="7270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727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8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BF046C-6828-406C-A6FA-38AFF92E0775}" type="slidenum">
              <a:rPr lang="zh-CN" altLang="en-GB"/>
              <a:pPr/>
              <a:t>19</a:t>
            </a:fld>
            <a:endParaRPr lang="en-GB" altLang="zh-CN"/>
          </a:p>
        </p:txBody>
      </p:sp>
      <p:sp>
        <p:nvSpPr>
          <p:cNvPr id="9830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983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5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4DA6E5-A0F5-460A-9B24-FD516610FD2A}" type="slidenum">
              <a:rPr lang="zh-CN" altLang="en-GB"/>
              <a:pPr/>
              <a:t>2</a:t>
            </a:fld>
            <a:endParaRPr lang="en-GB" altLang="zh-CN"/>
          </a:p>
        </p:txBody>
      </p:sp>
      <p:sp>
        <p:nvSpPr>
          <p:cNvPr id="8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22338" y="755650"/>
            <a:ext cx="4964112" cy="3724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1038" y="4722966"/>
            <a:ext cx="5448300" cy="447066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357" tIns="41678" rIns="83357" bIns="41678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544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151FC4-BE2C-4249-B6C4-5BD65E7053BF}" type="slidenum">
              <a:rPr lang="zh-CN" altLang="en-GB"/>
              <a:pPr/>
              <a:t>3</a:t>
            </a:fld>
            <a:endParaRPr lang="en-GB" altLang="zh-CN"/>
          </a:p>
        </p:txBody>
      </p:sp>
      <p:sp>
        <p:nvSpPr>
          <p:cNvPr id="4198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4198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253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F73BB5-5B8B-4DEB-B9DF-EFB85E541228}" type="slidenum">
              <a:rPr lang="zh-CN" altLang="en-GB"/>
              <a:pPr/>
              <a:t>4</a:t>
            </a:fld>
            <a:endParaRPr lang="en-GB" altLang="zh-CN"/>
          </a:p>
        </p:txBody>
      </p:sp>
      <p:sp>
        <p:nvSpPr>
          <p:cNvPr id="4403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4403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445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0619FC-9FB6-4375-929D-DCE640130D96}" type="slidenum">
              <a:rPr lang="zh-CN" altLang="en-GB"/>
              <a:pPr/>
              <a:t>5</a:t>
            </a:fld>
            <a:endParaRPr lang="en-GB" altLang="zh-CN"/>
          </a:p>
        </p:txBody>
      </p:sp>
      <p:sp>
        <p:nvSpPr>
          <p:cNvPr id="4608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4608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345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9F9B76-DC79-44D7-B64C-D8F52B203E81}" type="slidenum">
              <a:rPr lang="zh-CN" altLang="en-GB"/>
              <a:pPr/>
              <a:t>6</a:t>
            </a:fld>
            <a:endParaRPr lang="en-GB" altLang="zh-CN"/>
          </a:p>
        </p:txBody>
      </p:sp>
      <p:sp>
        <p:nvSpPr>
          <p:cNvPr id="4813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481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312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B20321-8CD0-4E3E-983F-68018D87936E}" type="slidenum">
              <a:rPr lang="zh-CN" altLang="en-GB"/>
              <a:pPr/>
              <a:t>7</a:t>
            </a:fld>
            <a:endParaRPr lang="en-GB" altLang="zh-CN"/>
          </a:p>
        </p:txBody>
      </p:sp>
      <p:sp>
        <p:nvSpPr>
          <p:cNvPr id="5017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5017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590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2D373C-C060-441C-8FEF-8C9F14981BAD}" type="slidenum">
              <a:rPr lang="zh-CN" altLang="en-GB"/>
              <a:pPr/>
              <a:t>8</a:t>
            </a:fld>
            <a:endParaRPr lang="en-GB" altLang="zh-CN"/>
          </a:p>
        </p:txBody>
      </p:sp>
      <p:sp>
        <p:nvSpPr>
          <p:cNvPr id="5222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522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804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860D42-95B2-4272-A47C-D29A927E59F5}" type="slidenum">
              <a:rPr lang="zh-CN" altLang="en-GB"/>
              <a:pPr/>
              <a:t>9</a:t>
            </a:fld>
            <a:endParaRPr lang="en-GB" altLang="zh-CN"/>
          </a:p>
        </p:txBody>
      </p:sp>
      <p:sp>
        <p:nvSpPr>
          <p:cNvPr id="5427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5427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74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26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94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137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78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965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12447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408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943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0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646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061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486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8663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31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87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6627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14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45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64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38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322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673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5" t="17181" r="26" b="9898"/>
          <a:stretch>
            <a:fillRect/>
          </a:stretch>
        </p:blipFill>
        <p:spPr bwMode="auto">
          <a:xfrm>
            <a:off x="1258888" y="620713"/>
            <a:ext cx="6840537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7225" t="17181" r="26" b="989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179388" y="115888"/>
            <a:ext cx="8785225" cy="6553200"/>
          </a:xfrm>
          <a:prstGeom prst="rect">
            <a:avLst/>
          </a:prstGeom>
          <a:noFill/>
          <a:ln w="22225" cap="rnd">
            <a:solidFill>
              <a:srgbClr val="008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2pPr>
      <a:lvl3pPr marL="11430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3pPr>
      <a:lvl4pPr marL="16002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4pPr>
      <a:lvl5pPr marL="20574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5pPr>
      <a:lvl6pPr marL="25146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6pPr>
      <a:lvl7pPr marL="29718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7pPr>
      <a:lvl8pPr marL="34290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8pPr>
      <a:lvl9pPr marL="38862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9pPr>
    </p:titleStyle>
    <p:bodyStyle>
      <a:lvl1pPr marL="301625" indent="-225425" algn="l" defTabSz="449263" rtl="0" fontAlgn="base" hangingPunct="0">
        <a:lnSpc>
          <a:spcPct val="102000"/>
        </a:lnSpc>
        <a:spcBef>
          <a:spcPct val="0"/>
        </a:spcBef>
        <a:spcAft>
          <a:spcPts val="1000"/>
        </a:spcAft>
        <a:buClr>
          <a:srgbClr val="000000"/>
        </a:buClr>
        <a:buSzPct val="100000"/>
        <a:buFont typeface="Symbol" pitchFamily="18" charset="2"/>
        <a:buChar char="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04838" indent="-227013" algn="l" defTabSz="449263" rtl="0" fontAlgn="base" hangingPunct="0">
        <a:lnSpc>
          <a:spcPct val="102000"/>
        </a:lnSpc>
        <a:spcBef>
          <a:spcPct val="0"/>
        </a:spcBef>
        <a:spcAft>
          <a:spcPts val="800"/>
        </a:spcAft>
        <a:buClr>
          <a:srgbClr val="000000"/>
        </a:buClr>
        <a:buSzPct val="75000"/>
        <a:buFont typeface="Symbol" pitchFamily="18" charset="2"/>
        <a:buChar char=""/>
        <a:defRPr sz="2400">
          <a:solidFill>
            <a:srgbClr val="000000"/>
          </a:solidFill>
          <a:latin typeface="+mn-lt"/>
          <a:ea typeface="+mn-ea"/>
        </a:defRPr>
      </a:lvl2pPr>
      <a:lvl3pPr marL="908050" indent="-200025" algn="l" defTabSz="449263" rtl="0" fontAlgn="base" hangingPunct="0">
        <a:lnSpc>
          <a:spcPct val="102000"/>
        </a:lnSpc>
        <a:spcBef>
          <a:spcPct val="0"/>
        </a:spcBef>
        <a:spcAft>
          <a:spcPts val="600"/>
        </a:spcAft>
        <a:buClr>
          <a:srgbClr val="000000"/>
        </a:buClr>
        <a:buSzPct val="100000"/>
        <a:buFont typeface="Symbol" pitchFamily="18" charset="2"/>
        <a:buChar char=""/>
        <a:defRPr sz="2000">
          <a:solidFill>
            <a:srgbClr val="000000"/>
          </a:solidFill>
          <a:latin typeface="+mn-lt"/>
          <a:ea typeface="+mn-ea"/>
        </a:defRPr>
      </a:lvl3pPr>
      <a:lvl4pPr marL="1209675" indent="-149225" algn="l" defTabSz="449263" rtl="0" fontAlgn="base" hangingPunct="0">
        <a:lnSpc>
          <a:spcPct val="102000"/>
        </a:lnSpc>
        <a:spcBef>
          <a:spcPct val="0"/>
        </a:spcBef>
        <a:spcAft>
          <a:spcPts val="413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</a:defRPr>
      </a:lvl4pPr>
      <a:lvl5pPr marL="15128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Clr>
          <a:srgbClr val="000000"/>
        </a:buClr>
        <a:buSzPct val="75000"/>
        <a:buFont typeface="StarSymbol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5pPr>
      <a:lvl6pPr marL="19700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Clr>
          <a:srgbClr val="000000"/>
        </a:buClr>
        <a:buSzPct val="75000"/>
        <a:buFont typeface="StarSymbol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6pPr>
      <a:lvl7pPr marL="24272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Clr>
          <a:srgbClr val="000000"/>
        </a:buClr>
        <a:buSzPct val="75000"/>
        <a:buFont typeface="StarSymbol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7pPr>
      <a:lvl8pPr marL="28844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Clr>
          <a:srgbClr val="000000"/>
        </a:buClr>
        <a:buSzPct val="75000"/>
        <a:buFont typeface="StarSymbol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8pPr>
      <a:lvl9pPr marL="33416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Clr>
          <a:srgbClr val="000000"/>
        </a:buClr>
        <a:buSzPct val="75000"/>
        <a:buFont typeface="StarSymbol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589588"/>
            <a:ext cx="11525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647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7" name="Rectangle 9"/>
          <p:cNvSpPr>
            <a:spLocks noChangeArrowheads="1"/>
          </p:cNvSpPr>
          <p:nvPr userDrawn="1"/>
        </p:nvSpPr>
        <p:spPr bwMode="auto">
          <a:xfrm>
            <a:off x="179388" y="115888"/>
            <a:ext cx="8785225" cy="6553200"/>
          </a:xfrm>
          <a:prstGeom prst="rect">
            <a:avLst/>
          </a:prstGeom>
          <a:noFill/>
          <a:ln w="19050" cap="rnd">
            <a:solidFill>
              <a:srgbClr val="008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2pPr>
      <a:lvl3pPr marL="11430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3pPr>
      <a:lvl4pPr marL="16002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4pPr>
      <a:lvl5pPr marL="20574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5pPr>
      <a:lvl6pPr marL="25146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6pPr>
      <a:lvl7pPr marL="29718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7pPr>
      <a:lvl8pPr marL="34290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8pPr>
      <a:lvl9pPr marL="38862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9pPr>
    </p:titleStyle>
    <p:bodyStyle>
      <a:lvl1pPr marL="301625" indent="-225425" algn="l" defTabSz="449263" rtl="0" fontAlgn="base" hangingPunct="0">
        <a:lnSpc>
          <a:spcPct val="102000"/>
        </a:lnSpc>
        <a:spcBef>
          <a:spcPct val="0"/>
        </a:spcBef>
        <a:spcAft>
          <a:spcPts val="1000"/>
        </a:spcAft>
        <a:buClr>
          <a:srgbClr val="000000"/>
        </a:buClr>
        <a:buSzPct val="100000"/>
        <a:buFont typeface="Symbol" pitchFamily="18" charset="2"/>
        <a:buChar char="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04838" indent="-227013" algn="l" defTabSz="449263" rtl="0" fontAlgn="base" hangingPunct="0">
        <a:lnSpc>
          <a:spcPct val="102000"/>
        </a:lnSpc>
        <a:spcBef>
          <a:spcPct val="0"/>
        </a:spcBef>
        <a:spcAft>
          <a:spcPts val="800"/>
        </a:spcAft>
        <a:buClr>
          <a:srgbClr val="000000"/>
        </a:buClr>
        <a:buSzPct val="75000"/>
        <a:buFont typeface="Symbol" pitchFamily="18" charset="2"/>
        <a:buChar char=""/>
        <a:defRPr sz="2400">
          <a:solidFill>
            <a:srgbClr val="000000"/>
          </a:solidFill>
          <a:latin typeface="+mn-lt"/>
          <a:ea typeface="+mn-ea"/>
        </a:defRPr>
      </a:lvl2pPr>
      <a:lvl3pPr marL="908050" indent="-200025" algn="l" defTabSz="449263" rtl="0" fontAlgn="base" hangingPunct="0">
        <a:lnSpc>
          <a:spcPct val="102000"/>
        </a:lnSpc>
        <a:spcBef>
          <a:spcPct val="0"/>
        </a:spcBef>
        <a:spcAft>
          <a:spcPts val="600"/>
        </a:spcAft>
        <a:buClr>
          <a:srgbClr val="000000"/>
        </a:buClr>
        <a:buSzPct val="100000"/>
        <a:buFont typeface="Symbol" pitchFamily="18" charset="2"/>
        <a:buChar char=""/>
        <a:defRPr sz="2000">
          <a:solidFill>
            <a:srgbClr val="000000"/>
          </a:solidFill>
          <a:latin typeface="+mn-lt"/>
          <a:ea typeface="+mn-ea"/>
        </a:defRPr>
      </a:lvl3pPr>
      <a:lvl4pPr marL="1209675" indent="-149225" algn="l" defTabSz="449263" rtl="0" fontAlgn="base" hangingPunct="0">
        <a:lnSpc>
          <a:spcPct val="102000"/>
        </a:lnSpc>
        <a:spcBef>
          <a:spcPct val="0"/>
        </a:spcBef>
        <a:spcAft>
          <a:spcPts val="413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</a:defRPr>
      </a:lvl4pPr>
      <a:lvl5pPr marL="15128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Clr>
          <a:srgbClr val="000000"/>
        </a:buClr>
        <a:buSzPct val="75000"/>
        <a:buFont typeface="StarSymbol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5pPr>
      <a:lvl6pPr marL="19700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Clr>
          <a:srgbClr val="000000"/>
        </a:buClr>
        <a:buSzPct val="75000"/>
        <a:buFont typeface="StarSymbol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6pPr>
      <a:lvl7pPr marL="24272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Clr>
          <a:srgbClr val="000000"/>
        </a:buClr>
        <a:buSzPct val="75000"/>
        <a:buFont typeface="StarSymbol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7pPr>
      <a:lvl8pPr marL="28844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Clr>
          <a:srgbClr val="000000"/>
        </a:buClr>
        <a:buSzPct val="75000"/>
        <a:buFont typeface="StarSymbol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8pPr>
      <a:lvl9pPr marL="33416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Clr>
          <a:srgbClr val="000000"/>
        </a:buClr>
        <a:buSzPct val="75000"/>
        <a:buFont typeface="StarSymbol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emf"/><Relationship Id="rId18" Type="http://schemas.openxmlformats.org/officeDocument/2006/relationships/oleObject" Target="../embeddings/oleObject82.bin"/><Relationship Id="rId26" Type="http://schemas.openxmlformats.org/officeDocument/2006/relationships/oleObject" Target="../embeddings/oleObject86.bin"/><Relationship Id="rId21" Type="http://schemas.openxmlformats.org/officeDocument/2006/relationships/image" Target="../media/image64.emf"/><Relationship Id="rId34" Type="http://schemas.openxmlformats.org/officeDocument/2006/relationships/oleObject" Target="../embeddings/oleObject90.bin"/><Relationship Id="rId7" Type="http://schemas.openxmlformats.org/officeDocument/2006/relationships/image" Target="../media/image57.emf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62.emf"/><Relationship Id="rId25" Type="http://schemas.openxmlformats.org/officeDocument/2006/relationships/image" Target="../media/image66.emf"/><Relationship Id="rId33" Type="http://schemas.openxmlformats.org/officeDocument/2006/relationships/image" Target="../media/image70.e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81.bin"/><Relationship Id="rId20" Type="http://schemas.openxmlformats.org/officeDocument/2006/relationships/oleObject" Target="../embeddings/oleObject83.bin"/><Relationship Id="rId29" Type="http://schemas.openxmlformats.org/officeDocument/2006/relationships/image" Target="../media/image68.e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59.emf"/><Relationship Id="rId24" Type="http://schemas.openxmlformats.org/officeDocument/2006/relationships/oleObject" Target="../embeddings/oleObject85.bin"/><Relationship Id="rId32" Type="http://schemas.openxmlformats.org/officeDocument/2006/relationships/oleObject" Target="../embeddings/oleObject89.bin"/><Relationship Id="rId37" Type="http://schemas.openxmlformats.org/officeDocument/2006/relationships/image" Target="../media/image72.wmf"/><Relationship Id="rId5" Type="http://schemas.openxmlformats.org/officeDocument/2006/relationships/image" Target="../media/image56.emf"/><Relationship Id="rId15" Type="http://schemas.openxmlformats.org/officeDocument/2006/relationships/image" Target="../media/image61.emf"/><Relationship Id="rId23" Type="http://schemas.openxmlformats.org/officeDocument/2006/relationships/image" Target="../media/image65.emf"/><Relationship Id="rId28" Type="http://schemas.openxmlformats.org/officeDocument/2006/relationships/oleObject" Target="../embeddings/oleObject87.bin"/><Relationship Id="rId36" Type="http://schemas.openxmlformats.org/officeDocument/2006/relationships/oleObject" Target="../embeddings/oleObject91.bin"/><Relationship Id="rId10" Type="http://schemas.openxmlformats.org/officeDocument/2006/relationships/oleObject" Target="../embeddings/oleObject78.bin"/><Relationship Id="rId19" Type="http://schemas.openxmlformats.org/officeDocument/2006/relationships/image" Target="../media/image63.emf"/><Relationship Id="rId31" Type="http://schemas.openxmlformats.org/officeDocument/2006/relationships/image" Target="../media/image69.e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58.emf"/><Relationship Id="rId14" Type="http://schemas.openxmlformats.org/officeDocument/2006/relationships/oleObject" Target="../embeddings/oleObject80.bin"/><Relationship Id="rId22" Type="http://schemas.openxmlformats.org/officeDocument/2006/relationships/oleObject" Target="../embeddings/oleObject84.bin"/><Relationship Id="rId27" Type="http://schemas.openxmlformats.org/officeDocument/2006/relationships/image" Target="../media/image67.emf"/><Relationship Id="rId30" Type="http://schemas.openxmlformats.org/officeDocument/2006/relationships/oleObject" Target="../embeddings/oleObject88.bin"/><Relationship Id="rId35" Type="http://schemas.openxmlformats.org/officeDocument/2006/relationships/image" Target="../media/image71.emf"/><Relationship Id="rId8" Type="http://schemas.openxmlformats.org/officeDocument/2006/relationships/oleObject" Target="../embeddings/oleObject77.bin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103.bin"/><Relationship Id="rId21" Type="http://schemas.openxmlformats.org/officeDocument/2006/relationships/image" Target="../media/image81.emf"/><Relationship Id="rId42" Type="http://schemas.openxmlformats.org/officeDocument/2006/relationships/oleObject" Target="../embeddings/oleObject111.bin"/><Relationship Id="rId47" Type="http://schemas.openxmlformats.org/officeDocument/2006/relationships/image" Target="../media/image94.emf"/><Relationship Id="rId63" Type="http://schemas.openxmlformats.org/officeDocument/2006/relationships/image" Target="../media/image102.emf"/><Relationship Id="rId68" Type="http://schemas.openxmlformats.org/officeDocument/2006/relationships/oleObject" Target="../embeddings/oleObject124.bin"/><Relationship Id="rId84" Type="http://schemas.openxmlformats.org/officeDocument/2006/relationships/oleObject" Target="../embeddings/oleObject132.bin"/><Relationship Id="rId89" Type="http://schemas.openxmlformats.org/officeDocument/2006/relationships/image" Target="../media/image115.emf"/><Relationship Id="rId16" Type="http://schemas.openxmlformats.org/officeDocument/2006/relationships/oleObject" Target="../embeddings/oleObject98.bin"/><Relationship Id="rId11" Type="http://schemas.openxmlformats.org/officeDocument/2006/relationships/image" Target="../media/image76.emf"/><Relationship Id="rId32" Type="http://schemas.openxmlformats.org/officeDocument/2006/relationships/oleObject" Target="../embeddings/oleObject106.bin"/><Relationship Id="rId37" Type="http://schemas.openxmlformats.org/officeDocument/2006/relationships/image" Target="../media/image89.wmf"/><Relationship Id="rId53" Type="http://schemas.openxmlformats.org/officeDocument/2006/relationships/image" Target="../media/image97.emf"/><Relationship Id="rId58" Type="http://schemas.openxmlformats.org/officeDocument/2006/relationships/oleObject" Target="../embeddings/oleObject119.bin"/><Relationship Id="rId74" Type="http://schemas.openxmlformats.org/officeDocument/2006/relationships/oleObject" Target="../embeddings/oleObject127.bin"/><Relationship Id="rId79" Type="http://schemas.openxmlformats.org/officeDocument/2006/relationships/image" Target="../media/image110.emf"/><Relationship Id="rId102" Type="http://schemas.openxmlformats.org/officeDocument/2006/relationships/oleObject" Target="../embeddings/oleObject141.bin"/><Relationship Id="rId5" Type="http://schemas.openxmlformats.org/officeDocument/2006/relationships/image" Target="../media/image73.emf"/><Relationship Id="rId90" Type="http://schemas.openxmlformats.org/officeDocument/2006/relationships/oleObject" Target="../embeddings/oleObject135.bin"/><Relationship Id="rId95" Type="http://schemas.openxmlformats.org/officeDocument/2006/relationships/image" Target="../media/image118.emf"/><Relationship Id="rId22" Type="http://schemas.openxmlformats.org/officeDocument/2006/relationships/oleObject" Target="../embeddings/oleObject101.bin"/><Relationship Id="rId27" Type="http://schemas.openxmlformats.org/officeDocument/2006/relationships/image" Target="../media/image84.emf"/><Relationship Id="rId43" Type="http://schemas.openxmlformats.org/officeDocument/2006/relationships/image" Target="../media/image92.emf"/><Relationship Id="rId48" Type="http://schemas.openxmlformats.org/officeDocument/2006/relationships/oleObject" Target="../embeddings/oleObject114.bin"/><Relationship Id="rId64" Type="http://schemas.openxmlformats.org/officeDocument/2006/relationships/oleObject" Target="../embeddings/oleObject122.bin"/><Relationship Id="rId69" Type="http://schemas.openxmlformats.org/officeDocument/2006/relationships/image" Target="../media/image105.emf"/><Relationship Id="rId80" Type="http://schemas.openxmlformats.org/officeDocument/2006/relationships/oleObject" Target="../embeddings/oleObject130.bin"/><Relationship Id="rId85" Type="http://schemas.openxmlformats.org/officeDocument/2006/relationships/image" Target="../media/image113.e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79.emf"/><Relationship Id="rId25" Type="http://schemas.openxmlformats.org/officeDocument/2006/relationships/image" Target="../media/image83.emf"/><Relationship Id="rId33" Type="http://schemas.openxmlformats.org/officeDocument/2006/relationships/image" Target="../media/image87.emf"/><Relationship Id="rId38" Type="http://schemas.openxmlformats.org/officeDocument/2006/relationships/oleObject" Target="../embeddings/oleObject109.bin"/><Relationship Id="rId46" Type="http://schemas.openxmlformats.org/officeDocument/2006/relationships/oleObject" Target="../embeddings/oleObject113.bin"/><Relationship Id="rId59" Type="http://schemas.openxmlformats.org/officeDocument/2006/relationships/image" Target="../media/image100.emf"/><Relationship Id="rId67" Type="http://schemas.openxmlformats.org/officeDocument/2006/relationships/image" Target="../media/image104.emf"/><Relationship Id="rId103" Type="http://schemas.openxmlformats.org/officeDocument/2006/relationships/image" Target="../media/image122.emf"/><Relationship Id="rId20" Type="http://schemas.openxmlformats.org/officeDocument/2006/relationships/oleObject" Target="../embeddings/oleObject100.bin"/><Relationship Id="rId41" Type="http://schemas.openxmlformats.org/officeDocument/2006/relationships/image" Target="../media/image91.emf"/><Relationship Id="rId54" Type="http://schemas.openxmlformats.org/officeDocument/2006/relationships/oleObject" Target="../embeddings/oleObject117.bin"/><Relationship Id="rId62" Type="http://schemas.openxmlformats.org/officeDocument/2006/relationships/oleObject" Target="../embeddings/oleObject121.bin"/><Relationship Id="rId70" Type="http://schemas.openxmlformats.org/officeDocument/2006/relationships/oleObject" Target="../embeddings/oleObject125.bin"/><Relationship Id="rId75" Type="http://schemas.openxmlformats.org/officeDocument/2006/relationships/image" Target="../media/image108.emf"/><Relationship Id="rId83" Type="http://schemas.openxmlformats.org/officeDocument/2006/relationships/image" Target="../media/image112.emf"/><Relationship Id="rId88" Type="http://schemas.openxmlformats.org/officeDocument/2006/relationships/oleObject" Target="../embeddings/oleObject134.bin"/><Relationship Id="rId91" Type="http://schemas.openxmlformats.org/officeDocument/2006/relationships/image" Target="../media/image116.emf"/><Relationship Id="rId96" Type="http://schemas.openxmlformats.org/officeDocument/2006/relationships/oleObject" Target="../embeddings/oleObject138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3.bin"/><Relationship Id="rId15" Type="http://schemas.openxmlformats.org/officeDocument/2006/relationships/image" Target="../media/image78.emf"/><Relationship Id="rId23" Type="http://schemas.openxmlformats.org/officeDocument/2006/relationships/image" Target="../media/image82.emf"/><Relationship Id="rId28" Type="http://schemas.openxmlformats.org/officeDocument/2006/relationships/oleObject" Target="../embeddings/oleObject104.bin"/><Relationship Id="rId36" Type="http://schemas.openxmlformats.org/officeDocument/2006/relationships/oleObject" Target="../embeddings/oleObject108.bin"/><Relationship Id="rId49" Type="http://schemas.openxmlformats.org/officeDocument/2006/relationships/image" Target="../media/image95.emf"/><Relationship Id="rId57" Type="http://schemas.openxmlformats.org/officeDocument/2006/relationships/image" Target="../media/image99.emf"/><Relationship Id="rId10" Type="http://schemas.openxmlformats.org/officeDocument/2006/relationships/oleObject" Target="../embeddings/oleObject95.bin"/><Relationship Id="rId31" Type="http://schemas.openxmlformats.org/officeDocument/2006/relationships/image" Target="../media/image86.emf"/><Relationship Id="rId44" Type="http://schemas.openxmlformats.org/officeDocument/2006/relationships/oleObject" Target="../embeddings/oleObject112.bin"/><Relationship Id="rId52" Type="http://schemas.openxmlformats.org/officeDocument/2006/relationships/oleObject" Target="../embeddings/oleObject116.bin"/><Relationship Id="rId60" Type="http://schemas.openxmlformats.org/officeDocument/2006/relationships/oleObject" Target="../embeddings/oleObject120.bin"/><Relationship Id="rId65" Type="http://schemas.openxmlformats.org/officeDocument/2006/relationships/image" Target="../media/image103.emf"/><Relationship Id="rId73" Type="http://schemas.openxmlformats.org/officeDocument/2006/relationships/image" Target="../media/image107.emf"/><Relationship Id="rId78" Type="http://schemas.openxmlformats.org/officeDocument/2006/relationships/oleObject" Target="../embeddings/oleObject129.bin"/><Relationship Id="rId81" Type="http://schemas.openxmlformats.org/officeDocument/2006/relationships/image" Target="../media/image111.emf"/><Relationship Id="rId86" Type="http://schemas.openxmlformats.org/officeDocument/2006/relationships/oleObject" Target="../embeddings/oleObject133.bin"/><Relationship Id="rId94" Type="http://schemas.openxmlformats.org/officeDocument/2006/relationships/oleObject" Target="../embeddings/oleObject137.bin"/><Relationship Id="rId99" Type="http://schemas.openxmlformats.org/officeDocument/2006/relationships/image" Target="../media/image120.emf"/><Relationship Id="rId101" Type="http://schemas.openxmlformats.org/officeDocument/2006/relationships/image" Target="../media/image121.e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75.emf"/><Relationship Id="rId13" Type="http://schemas.openxmlformats.org/officeDocument/2006/relationships/image" Target="../media/image77.emf"/><Relationship Id="rId18" Type="http://schemas.openxmlformats.org/officeDocument/2006/relationships/oleObject" Target="../embeddings/oleObject99.bin"/><Relationship Id="rId39" Type="http://schemas.openxmlformats.org/officeDocument/2006/relationships/image" Target="../media/image90.emf"/><Relationship Id="rId34" Type="http://schemas.openxmlformats.org/officeDocument/2006/relationships/oleObject" Target="../embeddings/oleObject107.bin"/><Relationship Id="rId50" Type="http://schemas.openxmlformats.org/officeDocument/2006/relationships/oleObject" Target="../embeddings/oleObject115.bin"/><Relationship Id="rId55" Type="http://schemas.openxmlformats.org/officeDocument/2006/relationships/image" Target="../media/image98.emf"/><Relationship Id="rId76" Type="http://schemas.openxmlformats.org/officeDocument/2006/relationships/oleObject" Target="../embeddings/oleObject128.bin"/><Relationship Id="rId97" Type="http://schemas.openxmlformats.org/officeDocument/2006/relationships/image" Target="../media/image119.emf"/><Relationship Id="rId7" Type="http://schemas.openxmlformats.org/officeDocument/2006/relationships/image" Target="../media/image74.emf"/><Relationship Id="rId71" Type="http://schemas.openxmlformats.org/officeDocument/2006/relationships/image" Target="../media/image106.wmf"/><Relationship Id="rId92" Type="http://schemas.openxmlformats.org/officeDocument/2006/relationships/oleObject" Target="../embeddings/oleObject136.bin"/><Relationship Id="rId2" Type="http://schemas.openxmlformats.org/officeDocument/2006/relationships/slideLayout" Target="../slideLayouts/slideLayout18.xml"/><Relationship Id="rId29" Type="http://schemas.openxmlformats.org/officeDocument/2006/relationships/image" Target="../media/image85.emf"/><Relationship Id="rId24" Type="http://schemas.openxmlformats.org/officeDocument/2006/relationships/oleObject" Target="../embeddings/oleObject102.bin"/><Relationship Id="rId40" Type="http://schemas.openxmlformats.org/officeDocument/2006/relationships/oleObject" Target="../embeddings/oleObject110.bin"/><Relationship Id="rId45" Type="http://schemas.openxmlformats.org/officeDocument/2006/relationships/image" Target="../media/image93.emf"/><Relationship Id="rId66" Type="http://schemas.openxmlformats.org/officeDocument/2006/relationships/oleObject" Target="../embeddings/oleObject123.bin"/><Relationship Id="rId87" Type="http://schemas.openxmlformats.org/officeDocument/2006/relationships/image" Target="../media/image114.emf"/><Relationship Id="rId61" Type="http://schemas.openxmlformats.org/officeDocument/2006/relationships/image" Target="../media/image101.emf"/><Relationship Id="rId82" Type="http://schemas.openxmlformats.org/officeDocument/2006/relationships/oleObject" Target="../embeddings/oleObject131.bin"/><Relationship Id="rId19" Type="http://schemas.openxmlformats.org/officeDocument/2006/relationships/image" Target="../media/image80.emf"/><Relationship Id="rId14" Type="http://schemas.openxmlformats.org/officeDocument/2006/relationships/oleObject" Target="../embeddings/oleObject97.bin"/><Relationship Id="rId30" Type="http://schemas.openxmlformats.org/officeDocument/2006/relationships/oleObject" Target="../embeddings/oleObject105.bin"/><Relationship Id="rId35" Type="http://schemas.openxmlformats.org/officeDocument/2006/relationships/image" Target="../media/image88.emf"/><Relationship Id="rId56" Type="http://schemas.openxmlformats.org/officeDocument/2006/relationships/oleObject" Target="../embeddings/oleObject118.bin"/><Relationship Id="rId77" Type="http://schemas.openxmlformats.org/officeDocument/2006/relationships/image" Target="../media/image109.emf"/><Relationship Id="rId100" Type="http://schemas.openxmlformats.org/officeDocument/2006/relationships/oleObject" Target="../embeddings/oleObject140.bin"/><Relationship Id="rId8" Type="http://schemas.openxmlformats.org/officeDocument/2006/relationships/oleObject" Target="../embeddings/oleObject94.bin"/><Relationship Id="rId51" Type="http://schemas.openxmlformats.org/officeDocument/2006/relationships/image" Target="../media/image96.emf"/><Relationship Id="rId72" Type="http://schemas.openxmlformats.org/officeDocument/2006/relationships/oleObject" Target="../embeddings/oleObject126.bin"/><Relationship Id="rId93" Type="http://schemas.openxmlformats.org/officeDocument/2006/relationships/image" Target="../media/image117.emf"/><Relationship Id="rId98" Type="http://schemas.openxmlformats.org/officeDocument/2006/relationships/oleObject" Target="../embeddings/oleObject139.bin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2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43.bin"/><Relationship Id="rId5" Type="http://schemas.openxmlformats.org/officeDocument/2006/relationships/image" Target="../media/image123.wmf"/><Relationship Id="rId10" Type="http://schemas.openxmlformats.org/officeDocument/2006/relationships/image" Target="../media/image125.wmf"/><Relationship Id="rId4" Type="http://schemas.openxmlformats.org/officeDocument/2006/relationships/oleObject" Target="../embeddings/oleObject142.bin"/><Relationship Id="rId9" Type="http://schemas.openxmlformats.org/officeDocument/2006/relationships/oleObject" Target="../embeddings/oleObject14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51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46.bin"/><Relationship Id="rId12" Type="http://schemas.openxmlformats.org/officeDocument/2006/relationships/oleObject" Target="../embeddings/oleObject150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54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9.jpeg"/><Relationship Id="rId11" Type="http://schemas.openxmlformats.org/officeDocument/2006/relationships/oleObject" Target="../embeddings/oleObject149.bin"/><Relationship Id="rId5" Type="http://schemas.openxmlformats.org/officeDocument/2006/relationships/image" Target="../media/image128.jpeg"/><Relationship Id="rId15" Type="http://schemas.openxmlformats.org/officeDocument/2006/relationships/oleObject" Target="../embeddings/oleObject153.bin"/><Relationship Id="rId10" Type="http://schemas.openxmlformats.org/officeDocument/2006/relationships/oleObject" Target="../embeddings/oleObject148.bin"/><Relationship Id="rId4" Type="http://schemas.openxmlformats.org/officeDocument/2006/relationships/image" Target="../media/image127.png"/><Relationship Id="rId9" Type="http://schemas.openxmlformats.org/officeDocument/2006/relationships/oleObject" Target="../embeddings/oleObject147.bin"/><Relationship Id="rId14" Type="http://schemas.openxmlformats.org/officeDocument/2006/relationships/oleObject" Target="../embeddings/oleObject15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0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3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134.wmf"/><Relationship Id="rId5" Type="http://schemas.openxmlformats.org/officeDocument/2006/relationships/image" Target="../media/image131.wmf"/><Relationship Id="rId10" Type="http://schemas.openxmlformats.org/officeDocument/2006/relationships/oleObject" Target="../embeddings/oleObject158.bin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3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3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60.bin"/><Relationship Id="rId11" Type="http://schemas.openxmlformats.org/officeDocument/2006/relationships/image" Target="../media/image139.wmf"/><Relationship Id="rId5" Type="http://schemas.openxmlformats.org/officeDocument/2006/relationships/image" Target="../media/image136.wmf"/><Relationship Id="rId10" Type="http://schemas.openxmlformats.org/officeDocument/2006/relationships/oleObject" Target="../embeddings/oleObject162.bin"/><Relationship Id="rId4" Type="http://schemas.openxmlformats.org/officeDocument/2006/relationships/oleObject" Target="../embeddings/oleObject159.bin"/><Relationship Id="rId9" Type="http://schemas.openxmlformats.org/officeDocument/2006/relationships/image" Target="../media/image138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7" Type="http://schemas.openxmlformats.org/officeDocument/2006/relationships/image" Target="../media/image14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64.bin"/><Relationship Id="rId5" Type="http://schemas.openxmlformats.org/officeDocument/2006/relationships/image" Target="../media/image140.wmf"/><Relationship Id="rId4" Type="http://schemas.openxmlformats.org/officeDocument/2006/relationships/oleObject" Target="../embeddings/oleObject163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66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6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0.bin"/><Relationship Id="rId26" Type="http://schemas.openxmlformats.org/officeDocument/2006/relationships/oleObject" Target="../embeddings/oleObject17.bin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12.bin"/><Relationship Id="rId7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15.bin"/><Relationship Id="rId5" Type="http://schemas.openxmlformats.org/officeDocument/2006/relationships/image" Target="../media/image6.wmf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4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3.bin"/><Relationship Id="rId27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wmf"/><Relationship Id="rId18" Type="http://schemas.openxmlformats.org/officeDocument/2006/relationships/oleObject" Target="../embeddings/oleObject26.bin"/><Relationship Id="rId26" Type="http://schemas.openxmlformats.org/officeDocument/2006/relationships/image" Target="../media/image20.wmf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8.wmf"/><Relationship Id="rId34" Type="http://schemas.openxmlformats.org/officeDocument/2006/relationships/oleObject" Target="../embeddings/oleObject35.bin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6.wmf"/><Relationship Id="rId25" Type="http://schemas.openxmlformats.org/officeDocument/2006/relationships/oleObject" Target="../embeddings/oleObject30.bin"/><Relationship Id="rId33" Type="http://schemas.openxmlformats.org/officeDocument/2006/relationships/image" Target="../media/image21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29" Type="http://schemas.openxmlformats.org/officeDocument/2006/relationships/oleObject" Target="../embeddings/oleObject3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5.wmf"/><Relationship Id="rId24" Type="http://schemas.openxmlformats.org/officeDocument/2006/relationships/image" Target="../media/image19.wmf"/><Relationship Id="rId32" Type="http://schemas.openxmlformats.org/officeDocument/2006/relationships/oleObject" Target="../embeddings/oleObject34.bin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9.wmf"/><Relationship Id="rId36" Type="http://schemas.openxmlformats.org/officeDocument/2006/relationships/image" Target="../media/image22.w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18.wmf"/><Relationship Id="rId31" Type="http://schemas.openxmlformats.org/officeDocument/2006/relationships/oleObject" Target="../embeddings/oleObject33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28.bin"/><Relationship Id="rId27" Type="http://schemas.openxmlformats.org/officeDocument/2006/relationships/oleObject" Target="../embeddings/oleObject31.bin"/><Relationship Id="rId30" Type="http://schemas.openxmlformats.org/officeDocument/2006/relationships/image" Target="../media/image11.wmf"/><Relationship Id="rId35" Type="http://schemas.openxmlformats.org/officeDocument/2006/relationships/oleObject" Target="../embeddings/oleObject36.bin"/><Relationship Id="rId8" Type="http://schemas.openxmlformats.org/officeDocument/2006/relationships/oleObject" Target="../embeddings/oleObject2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25.wmf"/><Relationship Id="rId5" Type="http://schemas.openxmlformats.org/officeDocument/2006/relationships/image" Target="../media/image12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42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wmf"/><Relationship Id="rId18" Type="http://schemas.openxmlformats.org/officeDocument/2006/relationships/oleObject" Target="../embeddings/oleObject50.bin"/><Relationship Id="rId26" Type="http://schemas.openxmlformats.org/officeDocument/2006/relationships/oleObject" Target="../embeddings/oleObject54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23.wmf"/><Relationship Id="rId34" Type="http://schemas.openxmlformats.org/officeDocument/2006/relationships/oleObject" Target="../embeddings/oleObject58.bin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31.wmf"/><Relationship Id="rId25" Type="http://schemas.openxmlformats.org/officeDocument/2006/relationships/image" Target="../media/image34.wmf"/><Relationship Id="rId33" Type="http://schemas.openxmlformats.org/officeDocument/2006/relationships/image" Target="../media/image38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29" Type="http://schemas.openxmlformats.org/officeDocument/2006/relationships/image" Target="../media/image36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30.wmf"/><Relationship Id="rId24" Type="http://schemas.openxmlformats.org/officeDocument/2006/relationships/oleObject" Target="../embeddings/oleObject53.bin"/><Relationship Id="rId32" Type="http://schemas.openxmlformats.org/officeDocument/2006/relationships/oleObject" Target="../embeddings/oleObject57.bin"/><Relationship Id="rId5" Type="http://schemas.openxmlformats.org/officeDocument/2006/relationships/image" Target="../media/image27.wmf"/><Relationship Id="rId15" Type="http://schemas.openxmlformats.org/officeDocument/2006/relationships/image" Target="../media/image16.wmf"/><Relationship Id="rId23" Type="http://schemas.openxmlformats.org/officeDocument/2006/relationships/image" Target="../media/image33.wmf"/><Relationship Id="rId28" Type="http://schemas.openxmlformats.org/officeDocument/2006/relationships/oleObject" Target="../embeddings/oleObject55.bin"/><Relationship Id="rId36" Type="http://schemas.openxmlformats.org/officeDocument/2006/relationships/image" Target="../media/image39.w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32.wmf"/><Relationship Id="rId31" Type="http://schemas.openxmlformats.org/officeDocument/2006/relationships/image" Target="../media/image37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Relationship Id="rId27" Type="http://schemas.openxmlformats.org/officeDocument/2006/relationships/image" Target="../media/image35.wmf"/><Relationship Id="rId30" Type="http://schemas.openxmlformats.org/officeDocument/2006/relationships/oleObject" Target="../embeddings/oleObject56.bin"/><Relationship Id="rId35" Type="http://schemas.openxmlformats.org/officeDocument/2006/relationships/oleObject" Target="../embeddings/oleObject59.bin"/><Relationship Id="rId8" Type="http://schemas.openxmlformats.org/officeDocument/2006/relationships/oleObject" Target="../embeddings/oleObject4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0.bin"/><Relationship Id="rId5" Type="http://schemas.openxmlformats.org/officeDocument/2006/relationships/image" Target="http://wutde.whut.edu.cn/kecheng/daxueweuligongke/p06/ch24/sec07/image/exa_01.jpg" TargetMode="External"/><Relationship Id="rId4" Type="http://schemas.openxmlformats.org/officeDocument/2006/relationships/image" Target="../media/image4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68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50.wmf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48.wmf"/><Relationship Id="rId25" Type="http://schemas.openxmlformats.org/officeDocument/2006/relationships/image" Target="../media/image52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69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45.wmf"/><Relationship Id="rId24" Type="http://schemas.openxmlformats.org/officeDocument/2006/relationships/oleObject" Target="../embeddings/oleObject71.bin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23" Type="http://schemas.openxmlformats.org/officeDocument/2006/relationships/image" Target="../media/image51.wmf"/><Relationship Id="rId10" Type="http://schemas.openxmlformats.org/officeDocument/2006/relationships/oleObject" Target="../embeddings/oleObject64.bin"/><Relationship Id="rId19" Type="http://schemas.openxmlformats.org/officeDocument/2006/relationships/image" Target="../media/image49.w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66.bin"/><Relationship Id="rId22" Type="http://schemas.openxmlformats.org/officeDocument/2006/relationships/oleObject" Target="../embeddings/oleObject7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5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42988" y="1989138"/>
            <a:ext cx="731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80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大学物理学</a:t>
            </a:r>
          </a:p>
        </p:txBody>
      </p:sp>
      <p:sp>
        <p:nvSpPr>
          <p:cNvPr id="4101" name="Text Box 2"/>
          <p:cNvSpPr txBox="1">
            <a:spLocks noChangeArrowheads="1"/>
          </p:cNvSpPr>
          <p:nvPr/>
        </p:nvSpPr>
        <p:spPr bwMode="auto">
          <a:xfrm>
            <a:off x="642910" y="4214818"/>
            <a:ext cx="77867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二</a:t>
            </a:r>
            <a:r>
              <a:rPr lang="zh-CN" altLang="en-US" sz="3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十</a:t>
            </a:r>
            <a:r>
              <a: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章 </a:t>
            </a:r>
            <a:r>
              <a: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固体物理的量子理论  激光</a:t>
            </a:r>
            <a:endParaRPr lang="zh-CN" altLang="en-US" sz="36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228600" y="1190625"/>
            <a:ext cx="89916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空带：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如果一个能带在未被激发的正常情况下没有电子填入，</a:t>
            </a:r>
          </a:p>
          <a:p>
            <a:pPr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       这样的能带称为空带。（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未填电子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506413" y="276225"/>
            <a:ext cx="8458200" cy="87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价带：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由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价电子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能级分裂而形成的能带称为价带。价带可能</a:t>
            </a:r>
          </a:p>
          <a:p>
            <a:pPr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       是满带，也可能是不满的。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50825" y="2133600"/>
            <a:ext cx="4724400" cy="1239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导带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：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未被电子填满的能带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或完</a:t>
            </a:r>
          </a:p>
          <a:p>
            <a:pPr eaLnBrk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       全没有电子的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空能带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（空</a:t>
            </a:r>
          </a:p>
          <a:p>
            <a:pPr eaLnBrk="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       带）统称为导带。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5181600" y="2257425"/>
            <a:ext cx="10668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ea typeface="华文楷体" panose="02010600040101010101" pitchFamily="2" charset="-122"/>
            </a:endParaRPr>
          </a:p>
        </p:txBody>
      </p:sp>
      <p:grpSp>
        <p:nvGrpSpPr>
          <p:cNvPr id="55304" name="Group 8"/>
          <p:cNvGrpSpPr>
            <a:grpSpLocks/>
          </p:cNvGrpSpPr>
          <p:nvPr/>
        </p:nvGrpSpPr>
        <p:grpSpPr bwMode="auto">
          <a:xfrm>
            <a:off x="5181600" y="3171825"/>
            <a:ext cx="1066800" cy="533400"/>
            <a:chOff x="4320" y="1920"/>
            <a:chExt cx="672" cy="336"/>
          </a:xfrm>
        </p:grpSpPr>
        <p:sp>
          <p:nvSpPr>
            <p:cNvPr id="55305" name="Rectangle 9"/>
            <p:cNvSpPr>
              <a:spLocks noChangeArrowheads="1"/>
            </p:cNvSpPr>
            <p:nvPr/>
          </p:nvSpPr>
          <p:spPr bwMode="auto">
            <a:xfrm>
              <a:off x="4320" y="1920"/>
              <a:ext cx="672" cy="9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5306" name="Rectangle 10" descr="宽上对角线"/>
            <p:cNvSpPr>
              <a:spLocks noChangeArrowheads="1"/>
            </p:cNvSpPr>
            <p:nvPr/>
          </p:nvSpPr>
          <p:spPr bwMode="auto">
            <a:xfrm>
              <a:off x="4320" y="2016"/>
              <a:ext cx="672" cy="240"/>
            </a:xfrm>
            <a:prstGeom prst="rect">
              <a:avLst/>
            </a:prstGeom>
            <a:pattFill prst="wdUpDiag">
              <a:fgClr>
                <a:srgbClr val="FF99CC"/>
              </a:fgClr>
              <a:bgClr>
                <a:srgbClr val="FFFFFF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</p:grpSp>
      <p:sp>
        <p:nvSpPr>
          <p:cNvPr id="55307" name="Rectangle 11" descr="宽上对角线"/>
          <p:cNvSpPr>
            <a:spLocks noChangeArrowheads="1"/>
          </p:cNvSpPr>
          <p:nvPr/>
        </p:nvSpPr>
        <p:spPr bwMode="auto">
          <a:xfrm>
            <a:off x="5181600" y="4162425"/>
            <a:ext cx="1066800" cy="533400"/>
          </a:xfrm>
          <a:prstGeom prst="rect">
            <a:avLst/>
          </a:prstGeom>
          <a:pattFill prst="wdUpDiag">
            <a:fgClr>
              <a:srgbClr val="FF99CC"/>
            </a:fgClr>
            <a:bgClr>
              <a:srgbClr val="FFFFFF"/>
            </a:bgClr>
          </a:patt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6477000" y="4162425"/>
            <a:ext cx="16002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满带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6477000" y="2257425"/>
            <a:ext cx="16002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空带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6477000" y="3248025"/>
            <a:ext cx="16002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价带</a:t>
            </a:r>
          </a:p>
        </p:txBody>
      </p:sp>
      <p:grpSp>
        <p:nvGrpSpPr>
          <p:cNvPr id="55311" name="Group 15"/>
          <p:cNvGrpSpPr>
            <a:grpSpLocks/>
          </p:cNvGrpSpPr>
          <p:nvPr/>
        </p:nvGrpSpPr>
        <p:grpSpPr bwMode="auto">
          <a:xfrm>
            <a:off x="7620000" y="2486025"/>
            <a:ext cx="1600200" cy="1066800"/>
            <a:chOff x="4704" y="1488"/>
            <a:chExt cx="1008" cy="672"/>
          </a:xfrm>
        </p:grpSpPr>
        <p:sp>
          <p:nvSpPr>
            <p:cNvPr id="55312" name="AutoShape 16"/>
            <p:cNvSpPr>
              <a:spLocks/>
            </p:cNvSpPr>
            <p:nvPr/>
          </p:nvSpPr>
          <p:spPr bwMode="auto">
            <a:xfrm>
              <a:off x="4752" y="1488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5313" name="Text Box 17"/>
            <p:cNvSpPr txBox="1">
              <a:spLocks noChangeArrowheads="1"/>
            </p:cNvSpPr>
            <p:nvPr/>
          </p:nvSpPr>
          <p:spPr bwMode="auto">
            <a:xfrm>
              <a:off x="4704" y="1680"/>
              <a:ext cx="100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rPr>
                <a:t>导带</a:t>
              </a:r>
            </a:p>
          </p:txBody>
        </p:sp>
      </p:grp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206375" y="3476625"/>
            <a:ext cx="49418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3）导电性与能带填充状态的关系：</a:t>
            </a:r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358596" y="4010025"/>
            <a:ext cx="440567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A、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满带中的电子无导电作用。</a:t>
            </a:r>
          </a:p>
        </p:txBody>
      </p:sp>
      <p:grpSp>
        <p:nvGrpSpPr>
          <p:cNvPr id="55316" name="Group 20"/>
          <p:cNvGrpSpPr>
            <a:grpSpLocks/>
          </p:cNvGrpSpPr>
          <p:nvPr/>
        </p:nvGrpSpPr>
        <p:grpSpPr bwMode="auto">
          <a:xfrm>
            <a:off x="762000" y="4560888"/>
            <a:ext cx="3589338" cy="1890712"/>
            <a:chOff x="548" y="2736"/>
            <a:chExt cx="2218" cy="1191"/>
          </a:xfrm>
        </p:grpSpPr>
        <p:sp>
          <p:nvSpPr>
            <p:cNvPr id="55317" name="Line 21"/>
            <p:cNvSpPr>
              <a:spLocks noChangeShapeType="1"/>
            </p:cNvSpPr>
            <p:nvPr/>
          </p:nvSpPr>
          <p:spPr bwMode="auto">
            <a:xfrm>
              <a:off x="628" y="3504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5318" name="Line 22"/>
            <p:cNvSpPr>
              <a:spLocks noChangeShapeType="1"/>
            </p:cNvSpPr>
            <p:nvPr/>
          </p:nvSpPr>
          <p:spPr bwMode="auto">
            <a:xfrm>
              <a:off x="628" y="3408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5319" name="Line 23"/>
            <p:cNvSpPr>
              <a:spLocks noChangeShapeType="1"/>
            </p:cNvSpPr>
            <p:nvPr/>
          </p:nvSpPr>
          <p:spPr bwMode="auto">
            <a:xfrm>
              <a:off x="628" y="3325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5320" name="Line 24"/>
            <p:cNvSpPr>
              <a:spLocks noChangeShapeType="1"/>
            </p:cNvSpPr>
            <p:nvPr/>
          </p:nvSpPr>
          <p:spPr bwMode="auto">
            <a:xfrm>
              <a:off x="628" y="3254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5321" name="Line 25"/>
            <p:cNvSpPr>
              <a:spLocks noChangeShapeType="1"/>
            </p:cNvSpPr>
            <p:nvPr/>
          </p:nvSpPr>
          <p:spPr bwMode="auto">
            <a:xfrm>
              <a:off x="628" y="3184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5322" name="Line 26"/>
            <p:cNvSpPr>
              <a:spLocks noChangeShapeType="1"/>
            </p:cNvSpPr>
            <p:nvPr/>
          </p:nvSpPr>
          <p:spPr bwMode="auto">
            <a:xfrm>
              <a:off x="628" y="3184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5323" name="Line 27"/>
            <p:cNvSpPr>
              <a:spLocks noChangeShapeType="1"/>
            </p:cNvSpPr>
            <p:nvPr/>
          </p:nvSpPr>
          <p:spPr bwMode="auto">
            <a:xfrm>
              <a:off x="628" y="3184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5324" name="Line 28"/>
            <p:cNvSpPr>
              <a:spLocks noChangeShapeType="1"/>
            </p:cNvSpPr>
            <p:nvPr/>
          </p:nvSpPr>
          <p:spPr bwMode="auto">
            <a:xfrm>
              <a:off x="628" y="3184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5325" name="Line 29"/>
            <p:cNvSpPr>
              <a:spLocks noChangeShapeType="1"/>
            </p:cNvSpPr>
            <p:nvPr/>
          </p:nvSpPr>
          <p:spPr bwMode="auto">
            <a:xfrm>
              <a:off x="628" y="3184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5326" name="Line 30"/>
            <p:cNvSpPr>
              <a:spLocks noChangeShapeType="1"/>
            </p:cNvSpPr>
            <p:nvPr/>
          </p:nvSpPr>
          <p:spPr bwMode="auto">
            <a:xfrm>
              <a:off x="628" y="3184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5327" name="Line 31"/>
            <p:cNvSpPr>
              <a:spLocks noChangeShapeType="1"/>
            </p:cNvSpPr>
            <p:nvPr/>
          </p:nvSpPr>
          <p:spPr bwMode="auto">
            <a:xfrm>
              <a:off x="628" y="3114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5328" name="Line 32"/>
            <p:cNvSpPr>
              <a:spLocks noChangeShapeType="1"/>
            </p:cNvSpPr>
            <p:nvPr/>
          </p:nvSpPr>
          <p:spPr bwMode="auto">
            <a:xfrm>
              <a:off x="628" y="3114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5329" name="Line 33"/>
            <p:cNvSpPr>
              <a:spLocks noChangeShapeType="1"/>
            </p:cNvSpPr>
            <p:nvPr/>
          </p:nvSpPr>
          <p:spPr bwMode="auto">
            <a:xfrm>
              <a:off x="628" y="3024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5330" name="Text Box 34"/>
            <p:cNvSpPr txBox="1">
              <a:spLocks noChangeArrowheads="1"/>
            </p:cNvSpPr>
            <p:nvPr/>
          </p:nvSpPr>
          <p:spPr bwMode="auto">
            <a:xfrm>
              <a:off x="548" y="3639"/>
              <a:ext cx="16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rPr>
                <a:t>满带中的电子跃迁</a:t>
              </a:r>
            </a:p>
          </p:txBody>
        </p:sp>
        <p:sp>
          <p:nvSpPr>
            <p:cNvPr id="55331" name="AutoShape 35"/>
            <p:cNvSpPr>
              <a:spLocks noChangeArrowheads="1"/>
            </p:cNvSpPr>
            <p:nvPr/>
          </p:nvSpPr>
          <p:spPr bwMode="auto">
            <a:xfrm>
              <a:off x="2120" y="2928"/>
              <a:ext cx="646" cy="211"/>
            </a:xfrm>
            <a:prstGeom prst="wedgeEllipseCallout">
              <a:avLst>
                <a:gd name="adj1" fmla="val -67648"/>
                <a:gd name="adj2" fmla="val 100694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rPr>
                <a:t>满带</a:t>
              </a:r>
            </a:p>
          </p:txBody>
        </p:sp>
        <p:graphicFrame>
          <p:nvGraphicFramePr>
            <p:cNvPr id="55332" name="Object 36"/>
            <p:cNvGraphicFramePr>
              <a:graphicFrameLocks noChangeAspect="1"/>
            </p:cNvGraphicFramePr>
            <p:nvPr/>
          </p:nvGraphicFramePr>
          <p:xfrm>
            <a:off x="920" y="2940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07" name="Equation" r:id="rId4" imgW="104775" imgH="104775" progId="Equation.3">
                    <p:embed/>
                  </p:oleObj>
                </mc:Choice>
                <mc:Fallback>
                  <p:oleObj name="Equation" r:id="rId4" imgW="104775" imgH="104775" progId="Equation.3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2940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33" name="Object 37"/>
            <p:cNvGraphicFramePr>
              <a:graphicFrameLocks noChangeAspect="1"/>
            </p:cNvGraphicFramePr>
            <p:nvPr/>
          </p:nvGraphicFramePr>
          <p:xfrm>
            <a:off x="1016" y="3036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08" name="Equation" r:id="rId6" imgW="104775" imgH="104775" progId="Equation.3">
                    <p:embed/>
                  </p:oleObj>
                </mc:Choice>
                <mc:Fallback>
                  <p:oleObj name="Equation" r:id="rId6" imgW="104775" imgH="104775" progId="Equation.3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6" y="3036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34" name="Object 38"/>
            <p:cNvGraphicFramePr>
              <a:graphicFrameLocks noChangeAspect="1"/>
            </p:cNvGraphicFramePr>
            <p:nvPr/>
          </p:nvGraphicFramePr>
          <p:xfrm>
            <a:off x="1112" y="3132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09" name="Equation" r:id="rId8" imgW="104775" imgH="104775" progId="Equation.3">
                    <p:embed/>
                  </p:oleObj>
                </mc:Choice>
                <mc:Fallback>
                  <p:oleObj name="Equation" r:id="rId8" imgW="104775" imgH="104775" progId="Equation.3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3132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35" name="Object 39"/>
            <p:cNvGraphicFramePr>
              <a:graphicFrameLocks noChangeAspect="1"/>
            </p:cNvGraphicFramePr>
            <p:nvPr/>
          </p:nvGraphicFramePr>
          <p:xfrm>
            <a:off x="1208" y="3228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0" name="Equation" r:id="rId10" imgW="104775" imgH="104775" progId="Equation.3">
                    <p:embed/>
                  </p:oleObj>
                </mc:Choice>
                <mc:Fallback>
                  <p:oleObj name="Equation" r:id="rId10" imgW="104775" imgH="104775" progId="Equation.3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3228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36" name="Object 40"/>
            <p:cNvGraphicFramePr>
              <a:graphicFrameLocks noChangeAspect="1"/>
            </p:cNvGraphicFramePr>
            <p:nvPr/>
          </p:nvGraphicFramePr>
          <p:xfrm>
            <a:off x="1304" y="3324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1" name="Equation" r:id="rId12" imgW="104775" imgH="104775" progId="Equation.3">
                    <p:embed/>
                  </p:oleObj>
                </mc:Choice>
                <mc:Fallback>
                  <p:oleObj name="Equation" r:id="rId12" imgW="104775" imgH="104775" progId="Equation.3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4" y="3324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37" name="Object 41"/>
            <p:cNvGraphicFramePr>
              <a:graphicFrameLocks noChangeAspect="1"/>
            </p:cNvGraphicFramePr>
            <p:nvPr/>
          </p:nvGraphicFramePr>
          <p:xfrm>
            <a:off x="1400" y="3420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2" name="Equation" r:id="rId14" imgW="104775" imgH="104775" progId="Equation.3">
                    <p:embed/>
                  </p:oleObj>
                </mc:Choice>
                <mc:Fallback>
                  <p:oleObj name="Equation" r:id="rId14" imgW="104775" imgH="104775" progId="Equation.3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0" y="3420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38" name="Object 42"/>
            <p:cNvGraphicFramePr>
              <a:graphicFrameLocks noChangeAspect="1"/>
            </p:cNvGraphicFramePr>
            <p:nvPr/>
          </p:nvGraphicFramePr>
          <p:xfrm>
            <a:off x="1352" y="3036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3" name="Equation" r:id="rId16" imgW="104775" imgH="104775" progId="Equation.3">
                    <p:embed/>
                  </p:oleObj>
                </mc:Choice>
                <mc:Fallback>
                  <p:oleObj name="Equation" r:id="rId16" imgW="104775" imgH="104775" progId="Equation.3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3036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39" name="Object 43"/>
            <p:cNvGraphicFramePr>
              <a:graphicFrameLocks noChangeAspect="1"/>
            </p:cNvGraphicFramePr>
            <p:nvPr/>
          </p:nvGraphicFramePr>
          <p:xfrm>
            <a:off x="1448" y="3132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4" name="Equation" r:id="rId18" imgW="104775" imgH="104775" progId="Equation.3">
                    <p:embed/>
                  </p:oleObj>
                </mc:Choice>
                <mc:Fallback>
                  <p:oleObj name="Equation" r:id="rId18" imgW="104775" imgH="104775" progId="Equation.3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8" y="3132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40" name="Object 44"/>
            <p:cNvGraphicFramePr>
              <a:graphicFrameLocks noChangeAspect="1"/>
            </p:cNvGraphicFramePr>
            <p:nvPr/>
          </p:nvGraphicFramePr>
          <p:xfrm>
            <a:off x="1544" y="3228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5" name="Equation" r:id="rId20" imgW="104775" imgH="104775" progId="Equation.3">
                    <p:embed/>
                  </p:oleObj>
                </mc:Choice>
                <mc:Fallback>
                  <p:oleObj name="Equation" r:id="rId20" imgW="104775" imgH="104775" progId="Equation.3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4" y="3228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41" name="Object 45"/>
            <p:cNvGraphicFramePr>
              <a:graphicFrameLocks noChangeAspect="1"/>
            </p:cNvGraphicFramePr>
            <p:nvPr/>
          </p:nvGraphicFramePr>
          <p:xfrm>
            <a:off x="1640" y="3324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6" name="Equation" r:id="rId22" imgW="104775" imgH="104775" progId="Equation.3">
                    <p:embed/>
                  </p:oleObj>
                </mc:Choice>
                <mc:Fallback>
                  <p:oleObj name="Equation" r:id="rId22" imgW="104775" imgH="104775" progId="Equation.3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0" y="3324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42" name="Object 46"/>
            <p:cNvGraphicFramePr>
              <a:graphicFrameLocks noChangeAspect="1"/>
            </p:cNvGraphicFramePr>
            <p:nvPr/>
          </p:nvGraphicFramePr>
          <p:xfrm>
            <a:off x="1736" y="3420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7" name="Equation" r:id="rId24" imgW="104775" imgH="104775" progId="Equation.3">
                    <p:embed/>
                  </p:oleObj>
                </mc:Choice>
                <mc:Fallback>
                  <p:oleObj name="Equation" r:id="rId24" imgW="104775" imgH="104775" progId="Equation.3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6" y="3420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43" name="Line 47"/>
            <p:cNvSpPr>
              <a:spLocks noChangeShapeType="1"/>
            </p:cNvSpPr>
            <p:nvPr/>
          </p:nvSpPr>
          <p:spPr bwMode="auto">
            <a:xfrm>
              <a:off x="632" y="2832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5344" name="Line 48"/>
            <p:cNvSpPr>
              <a:spLocks noChangeShapeType="1"/>
            </p:cNvSpPr>
            <p:nvPr/>
          </p:nvSpPr>
          <p:spPr bwMode="auto">
            <a:xfrm>
              <a:off x="632" y="2928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55345" name="Object 49"/>
            <p:cNvGraphicFramePr>
              <a:graphicFrameLocks noChangeAspect="1"/>
            </p:cNvGraphicFramePr>
            <p:nvPr/>
          </p:nvGraphicFramePr>
          <p:xfrm>
            <a:off x="728" y="2748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8" name="Equation" r:id="rId26" imgW="104775" imgH="104775" progId="Equation.3">
                    <p:embed/>
                  </p:oleObj>
                </mc:Choice>
                <mc:Fallback>
                  <p:oleObj name="Equation" r:id="rId26" imgW="104775" imgH="104775" progId="Equation.3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" y="2748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46" name="Object 50"/>
            <p:cNvGraphicFramePr>
              <a:graphicFrameLocks noChangeAspect="1"/>
            </p:cNvGraphicFramePr>
            <p:nvPr/>
          </p:nvGraphicFramePr>
          <p:xfrm>
            <a:off x="824" y="2844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9" name="Equation" r:id="rId28" imgW="104775" imgH="104775" progId="Equation.3">
                    <p:embed/>
                  </p:oleObj>
                </mc:Choice>
                <mc:Fallback>
                  <p:oleObj name="Equation" r:id="rId28" imgW="104775" imgH="104775" progId="Equation.3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2844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47" name="Object 51"/>
            <p:cNvGraphicFramePr>
              <a:graphicFrameLocks noChangeAspect="1"/>
            </p:cNvGraphicFramePr>
            <p:nvPr/>
          </p:nvGraphicFramePr>
          <p:xfrm>
            <a:off x="1028" y="2736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20" name="Equation" r:id="rId30" imgW="104775" imgH="104775" progId="Equation.3">
                    <p:embed/>
                  </p:oleObj>
                </mc:Choice>
                <mc:Fallback>
                  <p:oleObj name="Equation" r:id="rId30" imgW="104775" imgH="104775" progId="Equation.3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" y="2736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48" name="Object 52"/>
            <p:cNvGraphicFramePr>
              <a:graphicFrameLocks noChangeAspect="1"/>
            </p:cNvGraphicFramePr>
            <p:nvPr/>
          </p:nvGraphicFramePr>
          <p:xfrm>
            <a:off x="1124" y="2832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21" name="Equation" r:id="rId32" imgW="104775" imgH="104775" progId="Equation.3">
                    <p:embed/>
                  </p:oleObj>
                </mc:Choice>
                <mc:Fallback>
                  <p:oleObj name="Equation" r:id="rId32" imgW="104775" imgH="104775" progId="Equation.3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4" y="2832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49" name="Object 53"/>
            <p:cNvGraphicFramePr>
              <a:graphicFrameLocks noChangeAspect="1"/>
            </p:cNvGraphicFramePr>
            <p:nvPr/>
          </p:nvGraphicFramePr>
          <p:xfrm>
            <a:off x="1220" y="2928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22" name="Equation" r:id="rId34" imgW="104775" imgH="104775" progId="Equation.3">
                    <p:embed/>
                  </p:oleObj>
                </mc:Choice>
                <mc:Fallback>
                  <p:oleObj name="Equation" r:id="rId34" imgW="104775" imgH="104775" progId="Equation.3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2928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50" name="Arc 54"/>
            <p:cNvSpPr>
              <a:spLocks/>
            </p:cNvSpPr>
            <p:nvPr/>
          </p:nvSpPr>
          <p:spPr bwMode="auto">
            <a:xfrm>
              <a:off x="968" y="2976"/>
              <a:ext cx="624" cy="3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5351" name="Arc 55"/>
            <p:cNvSpPr>
              <a:spLocks/>
            </p:cNvSpPr>
            <p:nvPr/>
          </p:nvSpPr>
          <p:spPr bwMode="auto">
            <a:xfrm rot="10800000">
              <a:off x="968" y="2976"/>
              <a:ext cx="624" cy="3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5352" name="Line 56"/>
            <p:cNvSpPr>
              <a:spLocks noChangeShapeType="1"/>
            </p:cNvSpPr>
            <p:nvPr/>
          </p:nvSpPr>
          <p:spPr bwMode="auto">
            <a:xfrm>
              <a:off x="1296" y="3024"/>
              <a:ext cx="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</p:grpSp>
      <p:sp>
        <p:nvSpPr>
          <p:cNvPr id="55353" name="Rectangle 57"/>
          <p:cNvSpPr>
            <a:spLocks noChangeArrowheads="1"/>
          </p:cNvSpPr>
          <p:nvPr/>
        </p:nvSpPr>
        <p:spPr bwMode="auto">
          <a:xfrm>
            <a:off x="4419600" y="4972050"/>
            <a:ext cx="4419600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  满带中的电子在能带中的跃迁，总体效果不产生定向电流，所以满带中的电子不参与导电过程。</a:t>
            </a:r>
          </a:p>
        </p:txBody>
      </p:sp>
      <p:grpSp>
        <p:nvGrpSpPr>
          <p:cNvPr id="55355" name="Group 59"/>
          <p:cNvGrpSpPr>
            <a:grpSpLocks/>
          </p:cNvGrpSpPr>
          <p:nvPr/>
        </p:nvGrpSpPr>
        <p:grpSpPr bwMode="auto">
          <a:xfrm>
            <a:off x="4643438" y="1989138"/>
            <a:ext cx="385762" cy="2935287"/>
            <a:chOff x="2925" y="1253"/>
            <a:chExt cx="243" cy="1849"/>
          </a:xfrm>
        </p:grpSpPr>
        <p:sp>
          <p:nvSpPr>
            <p:cNvPr id="55302" name="Line 6"/>
            <p:cNvSpPr>
              <a:spLocks noChangeShapeType="1"/>
            </p:cNvSpPr>
            <p:nvPr/>
          </p:nvSpPr>
          <p:spPr bwMode="auto">
            <a:xfrm flipV="1">
              <a:off x="3168" y="1278"/>
              <a:ext cx="0" cy="182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55354" name="Object 58"/>
            <p:cNvGraphicFramePr>
              <a:graphicFrameLocks noChangeAspect="1"/>
            </p:cNvGraphicFramePr>
            <p:nvPr/>
          </p:nvGraphicFramePr>
          <p:xfrm>
            <a:off x="2925" y="1253"/>
            <a:ext cx="1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23" name="公式" r:id="rId36" imgW="164885" imgH="164885" progId="Equation.3">
                    <p:embed/>
                  </p:oleObj>
                </mc:Choice>
                <mc:Fallback>
                  <p:oleObj name="公式" r:id="rId36" imgW="164885" imgH="164885" progId="Equation.3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1253"/>
                          <a:ext cx="188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  <p:bldP spid="55300" grpId="0" autoUpdateAnimBg="0"/>
      <p:bldP spid="55301" grpId="0" autoUpdateAnimBg="0"/>
      <p:bldP spid="55303" grpId="0" animBg="1"/>
      <p:bldP spid="55307" grpId="0" animBg="1"/>
      <p:bldP spid="55308" grpId="0" autoUpdateAnimBg="0"/>
      <p:bldP spid="55309" grpId="0" autoUpdateAnimBg="0"/>
      <p:bldP spid="55310" grpId="0" autoUpdateAnimBg="0"/>
      <p:bldP spid="55314" grpId="0" autoUpdateAnimBg="0"/>
      <p:bldP spid="55315" grpId="0" autoUpdateAnimBg="0"/>
      <p:bldP spid="5535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47663" y="163513"/>
            <a:ext cx="57372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B、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未满的价带中电子有导电作用。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304800" y="2514600"/>
            <a:ext cx="85344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just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C、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若电子受激从满带跃迁到空带，则空穴和电子均可导电 .</a:t>
            </a:r>
          </a:p>
        </p:txBody>
      </p:sp>
      <p:grpSp>
        <p:nvGrpSpPr>
          <p:cNvPr id="57349" name="Group 5"/>
          <p:cNvGrpSpPr>
            <a:grpSpLocks/>
          </p:cNvGrpSpPr>
          <p:nvPr/>
        </p:nvGrpSpPr>
        <p:grpSpPr bwMode="auto">
          <a:xfrm>
            <a:off x="1000125" y="609600"/>
            <a:ext cx="3571875" cy="1738313"/>
            <a:chOff x="774" y="480"/>
            <a:chExt cx="2232" cy="1095"/>
          </a:xfrm>
        </p:grpSpPr>
        <p:sp>
          <p:nvSpPr>
            <p:cNvPr id="57350" name="Line 6"/>
            <p:cNvSpPr>
              <a:spLocks noChangeShapeType="1"/>
            </p:cNvSpPr>
            <p:nvPr/>
          </p:nvSpPr>
          <p:spPr bwMode="auto">
            <a:xfrm>
              <a:off x="868" y="1152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351" name="Line 7"/>
            <p:cNvSpPr>
              <a:spLocks noChangeShapeType="1"/>
            </p:cNvSpPr>
            <p:nvPr/>
          </p:nvSpPr>
          <p:spPr bwMode="auto">
            <a:xfrm>
              <a:off x="868" y="1056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352" name="Line 8"/>
            <p:cNvSpPr>
              <a:spLocks noChangeShapeType="1"/>
            </p:cNvSpPr>
            <p:nvPr/>
          </p:nvSpPr>
          <p:spPr bwMode="auto">
            <a:xfrm>
              <a:off x="868" y="973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353" name="Line 9"/>
            <p:cNvSpPr>
              <a:spLocks noChangeShapeType="1"/>
            </p:cNvSpPr>
            <p:nvPr/>
          </p:nvSpPr>
          <p:spPr bwMode="auto">
            <a:xfrm>
              <a:off x="868" y="902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354" name="Line 10"/>
            <p:cNvSpPr>
              <a:spLocks noChangeShapeType="1"/>
            </p:cNvSpPr>
            <p:nvPr/>
          </p:nvSpPr>
          <p:spPr bwMode="auto">
            <a:xfrm>
              <a:off x="868" y="832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355" name="Line 11"/>
            <p:cNvSpPr>
              <a:spLocks noChangeShapeType="1"/>
            </p:cNvSpPr>
            <p:nvPr/>
          </p:nvSpPr>
          <p:spPr bwMode="auto">
            <a:xfrm>
              <a:off x="868" y="832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356" name="Line 12"/>
            <p:cNvSpPr>
              <a:spLocks noChangeShapeType="1"/>
            </p:cNvSpPr>
            <p:nvPr/>
          </p:nvSpPr>
          <p:spPr bwMode="auto">
            <a:xfrm>
              <a:off x="868" y="832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357" name="Line 13"/>
            <p:cNvSpPr>
              <a:spLocks noChangeShapeType="1"/>
            </p:cNvSpPr>
            <p:nvPr/>
          </p:nvSpPr>
          <p:spPr bwMode="auto">
            <a:xfrm>
              <a:off x="868" y="832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358" name="Line 14"/>
            <p:cNvSpPr>
              <a:spLocks noChangeShapeType="1"/>
            </p:cNvSpPr>
            <p:nvPr/>
          </p:nvSpPr>
          <p:spPr bwMode="auto">
            <a:xfrm>
              <a:off x="868" y="832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359" name="Line 15"/>
            <p:cNvSpPr>
              <a:spLocks noChangeShapeType="1"/>
            </p:cNvSpPr>
            <p:nvPr/>
          </p:nvSpPr>
          <p:spPr bwMode="auto">
            <a:xfrm>
              <a:off x="868" y="832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360" name="Line 16"/>
            <p:cNvSpPr>
              <a:spLocks noChangeShapeType="1"/>
            </p:cNvSpPr>
            <p:nvPr/>
          </p:nvSpPr>
          <p:spPr bwMode="auto">
            <a:xfrm>
              <a:off x="868" y="762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868" y="762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>
              <a:off x="868" y="672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363" name="Text Box 19"/>
            <p:cNvSpPr txBox="1">
              <a:spLocks noChangeArrowheads="1"/>
            </p:cNvSpPr>
            <p:nvPr/>
          </p:nvSpPr>
          <p:spPr bwMode="auto">
            <a:xfrm>
              <a:off x="774" y="1287"/>
              <a:ext cx="1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rPr>
                <a:t>导带中的电子跃迁</a:t>
              </a:r>
            </a:p>
          </p:txBody>
        </p:sp>
        <p:sp>
          <p:nvSpPr>
            <p:cNvPr id="57364" name="AutoShape 20"/>
            <p:cNvSpPr>
              <a:spLocks noChangeArrowheads="1"/>
            </p:cNvSpPr>
            <p:nvPr/>
          </p:nvSpPr>
          <p:spPr bwMode="auto">
            <a:xfrm>
              <a:off x="2360" y="576"/>
              <a:ext cx="646" cy="211"/>
            </a:xfrm>
            <a:prstGeom prst="wedgeEllipseCallout">
              <a:avLst>
                <a:gd name="adj1" fmla="val -67648"/>
                <a:gd name="adj2" fmla="val 100694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导带</a:t>
              </a:r>
            </a:p>
          </p:txBody>
        </p:sp>
        <p:graphicFrame>
          <p:nvGraphicFramePr>
            <p:cNvPr id="57365" name="Object 21"/>
            <p:cNvGraphicFramePr>
              <a:graphicFrameLocks noChangeAspect="1"/>
            </p:cNvGraphicFramePr>
            <p:nvPr/>
          </p:nvGraphicFramePr>
          <p:xfrm>
            <a:off x="1352" y="780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60" name="Equation" r:id="rId4" imgW="104775" imgH="104775" progId="Equation.3">
                    <p:embed/>
                  </p:oleObj>
                </mc:Choice>
                <mc:Fallback>
                  <p:oleObj name="Equation" r:id="rId4" imgW="104775" imgH="104775" progId="Equation.3">
                    <p:embed/>
                    <p:pic>
                      <p:nvPicPr>
                        <p:cNvPr id="0" name="Picture 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780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6" name="Object 22"/>
            <p:cNvGraphicFramePr>
              <a:graphicFrameLocks noChangeAspect="1"/>
            </p:cNvGraphicFramePr>
            <p:nvPr/>
          </p:nvGraphicFramePr>
          <p:xfrm>
            <a:off x="1448" y="876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61" name="Equation" r:id="rId6" imgW="104775" imgH="104775" progId="Equation.3">
                    <p:embed/>
                  </p:oleObj>
                </mc:Choice>
                <mc:Fallback>
                  <p:oleObj name="Equation" r:id="rId6" imgW="104775" imgH="104775" progId="Equation.3">
                    <p:embed/>
                    <p:pic>
                      <p:nvPicPr>
                        <p:cNvPr id="0" name="Picture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8" y="876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7" name="Object 23"/>
            <p:cNvGraphicFramePr>
              <a:graphicFrameLocks noChangeAspect="1"/>
            </p:cNvGraphicFramePr>
            <p:nvPr/>
          </p:nvGraphicFramePr>
          <p:xfrm>
            <a:off x="1544" y="972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62" name="Equation" r:id="rId8" imgW="104775" imgH="104775" progId="Equation.3">
                    <p:embed/>
                  </p:oleObj>
                </mc:Choice>
                <mc:Fallback>
                  <p:oleObj name="Equation" r:id="rId8" imgW="104775" imgH="104775" progId="Equation.3">
                    <p:embed/>
                    <p:pic>
                      <p:nvPicPr>
                        <p:cNvPr id="0" name="Picture 2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4" y="972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8" name="Object 24"/>
            <p:cNvGraphicFramePr>
              <a:graphicFrameLocks noChangeAspect="1"/>
            </p:cNvGraphicFramePr>
            <p:nvPr/>
          </p:nvGraphicFramePr>
          <p:xfrm>
            <a:off x="1640" y="1068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63" name="Equation" r:id="rId10" imgW="104775" imgH="104775" progId="Equation.3">
                    <p:embed/>
                  </p:oleObj>
                </mc:Choice>
                <mc:Fallback>
                  <p:oleObj name="Equation" r:id="rId10" imgW="104775" imgH="104775" progId="Equation.3">
                    <p:embed/>
                    <p:pic>
                      <p:nvPicPr>
                        <p:cNvPr id="0" name="Picture 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0" y="1068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9" name="Object 25"/>
            <p:cNvGraphicFramePr>
              <a:graphicFrameLocks noChangeAspect="1"/>
            </p:cNvGraphicFramePr>
            <p:nvPr/>
          </p:nvGraphicFramePr>
          <p:xfrm>
            <a:off x="1680" y="780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64" name="Equation" r:id="rId12" imgW="104775" imgH="104775" progId="Equation.3">
                    <p:embed/>
                  </p:oleObj>
                </mc:Choice>
                <mc:Fallback>
                  <p:oleObj name="Equation" r:id="rId12" imgW="104775" imgH="104775" progId="Equation.3">
                    <p:embed/>
                    <p:pic>
                      <p:nvPicPr>
                        <p:cNvPr id="0" name="Picture 2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780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0" name="Object 26"/>
            <p:cNvGraphicFramePr>
              <a:graphicFrameLocks noChangeAspect="1"/>
            </p:cNvGraphicFramePr>
            <p:nvPr/>
          </p:nvGraphicFramePr>
          <p:xfrm>
            <a:off x="1784" y="876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65" name="Equation" r:id="rId14" imgW="104775" imgH="104775" progId="Equation.3">
                    <p:embed/>
                  </p:oleObj>
                </mc:Choice>
                <mc:Fallback>
                  <p:oleObj name="Equation" r:id="rId14" imgW="104775" imgH="104775" progId="Equation.3">
                    <p:embed/>
                    <p:pic>
                      <p:nvPicPr>
                        <p:cNvPr id="0" name="Picture 2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4" y="876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1" name="Object 27"/>
            <p:cNvGraphicFramePr>
              <a:graphicFrameLocks noChangeAspect="1"/>
            </p:cNvGraphicFramePr>
            <p:nvPr/>
          </p:nvGraphicFramePr>
          <p:xfrm>
            <a:off x="1880" y="972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66" name="Equation" r:id="rId16" imgW="104775" imgH="104775" progId="Equation.3">
                    <p:embed/>
                  </p:oleObj>
                </mc:Choice>
                <mc:Fallback>
                  <p:oleObj name="Equation" r:id="rId16" imgW="104775" imgH="104775" progId="Equation.3">
                    <p:embed/>
                    <p:pic>
                      <p:nvPicPr>
                        <p:cNvPr id="0" name="Picture 2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" y="972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2" name="Object 28"/>
            <p:cNvGraphicFramePr>
              <a:graphicFrameLocks noChangeAspect="1"/>
            </p:cNvGraphicFramePr>
            <p:nvPr/>
          </p:nvGraphicFramePr>
          <p:xfrm>
            <a:off x="1976" y="1068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67" name="Equation" r:id="rId18" imgW="104775" imgH="104775" progId="Equation.3">
                    <p:embed/>
                  </p:oleObj>
                </mc:Choice>
                <mc:Fallback>
                  <p:oleObj name="Equation" r:id="rId18" imgW="104775" imgH="104775" progId="Equation.3">
                    <p:embed/>
                    <p:pic>
                      <p:nvPicPr>
                        <p:cNvPr id="0" name="Picture 2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6" y="1068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73" name="Line 29"/>
            <p:cNvSpPr>
              <a:spLocks noChangeShapeType="1"/>
            </p:cNvSpPr>
            <p:nvPr/>
          </p:nvSpPr>
          <p:spPr bwMode="auto">
            <a:xfrm>
              <a:off x="872" y="480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374" name="Line 30"/>
            <p:cNvSpPr>
              <a:spLocks noChangeShapeType="1"/>
            </p:cNvSpPr>
            <p:nvPr/>
          </p:nvSpPr>
          <p:spPr bwMode="auto">
            <a:xfrm>
              <a:off x="872" y="576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375" name="Line 31"/>
            <p:cNvSpPr>
              <a:spLocks noChangeShapeType="1"/>
            </p:cNvSpPr>
            <p:nvPr/>
          </p:nvSpPr>
          <p:spPr bwMode="auto">
            <a:xfrm flipV="1">
              <a:off x="1728" y="62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</p:grpSp>
      <p:grpSp>
        <p:nvGrpSpPr>
          <p:cNvPr id="57376" name="Group 32"/>
          <p:cNvGrpSpPr>
            <a:grpSpLocks/>
          </p:cNvGrpSpPr>
          <p:nvPr/>
        </p:nvGrpSpPr>
        <p:grpSpPr bwMode="auto">
          <a:xfrm>
            <a:off x="4914900" y="685800"/>
            <a:ext cx="3617913" cy="1738313"/>
            <a:chOff x="3095" y="480"/>
            <a:chExt cx="2215" cy="1095"/>
          </a:xfrm>
        </p:grpSpPr>
        <p:sp>
          <p:nvSpPr>
            <p:cNvPr id="57377" name="Line 33"/>
            <p:cNvSpPr>
              <a:spLocks noChangeShapeType="1"/>
            </p:cNvSpPr>
            <p:nvPr/>
          </p:nvSpPr>
          <p:spPr bwMode="auto">
            <a:xfrm>
              <a:off x="3172" y="1152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378" name="Line 34"/>
            <p:cNvSpPr>
              <a:spLocks noChangeShapeType="1"/>
            </p:cNvSpPr>
            <p:nvPr/>
          </p:nvSpPr>
          <p:spPr bwMode="auto">
            <a:xfrm>
              <a:off x="3172" y="1056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379" name="Line 35"/>
            <p:cNvSpPr>
              <a:spLocks noChangeShapeType="1"/>
            </p:cNvSpPr>
            <p:nvPr/>
          </p:nvSpPr>
          <p:spPr bwMode="auto">
            <a:xfrm>
              <a:off x="3172" y="973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380" name="Line 36"/>
            <p:cNvSpPr>
              <a:spLocks noChangeShapeType="1"/>
            </p:cNvSpPr>
            <p:nvPr/>
          </p:nvSpPr>
          <p:spPr bwMode="auto">
            <a:xfrm>
              <a:off x="3172" y="902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381" name="Line 37"/>
            <p:cNvSpPr>
              <a:spLocks noChangeShapeType="1"/>
            </p:cNvSpPr>
            <p:nvPr/>
          </p:nvSpPr>
          <p:spPr bwMode="auto">
            <a:xfrm>
              <a:off x="3172" y="832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382" name="Line 38"/>
            <p:cNvSpPr>
              <a:spLocks noChangeShapeType="1"/>
            </p:cNvSpPr>
            <p:nvPr/>
          </p:nvSpPr>
          <p:spPr bwMode="auto">
            <a:xfrm>
              <a:off x="3172" y="832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383" name="Line 39"/>
            <p:cNvSpPr>
              <a:spLocks noChangeShapeType="1"/>
            </p:cNvSpPr>
            <p:nvPr/>
          </p:nvSpPr>
          <p:spPr bwMode="auto">
            <a:xfrm>
              <a:off x="3172" y="832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384" name="Line 40"/>
            <p:cNvSpPr>
              <a:spLocks noChangeShapeType="1"/>
            </p:cNvSpPr>
            <p:nvPr/>
          </p:nvSpPr>
          <p:spPr bwMode="auto">
            <a:xfrm>
              <a:off x="3172" y="832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385" name="Line 41"/>
            <p:cNvSpPr>
              <a:spLocks noChangeShapeType="1"/>
            </p:cNvSpPr>
            <p:nvPr/>
          </p:nvSpPr>
          <p:spPr bwMode="auto">
            <a:xfrm>
              <a:off x="3172" y="832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386" name="Line 42"/>
            <p:cNvSpPr>
              <a:spLocks noChangeShapeType="1"/>
            </p:cNvSpPr>
            <p:nvPr/>
          </p:nvSpPr>
          <p:spPr bwMode="auto">
            <a:xfrm>
              <a:off x="3172" y="832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387" name="Line 43"/>
            <p:cNvSpPr>
              <a:spLocks noChangeShapeType="1"/>
            </p:cNvSpPr>
            <p:nvPr/>
          </p:nvSpPr>
          <p:spPr bwMode="auto">
            <a:xfrm>
              <a:off x="3172" y="762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388" name="Line 44"/>
            <p:cNvSpPr>
              <a:spLocks noChangeShapeType="1"/>
            </p:cNvSpPr>
            <p:nvPr/>
          </p:nvSpPr>
          <p:spPr bwMode="auto">
            <a:xfrm>
              <a:off x="3172" y="762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389" name="Line 45"/>
            <p:cNvSpPr>
              <a:spLocks noChangeShapeType="1"/>
            </p:cNvSpPr>
            <p:nvPr/>
          </p:nvSpPr>
          <p:spPr bwMode="auto">
            <a:xfrm>
              <a:off x="3172" y="672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390" name="Text Box 46"/>
            <p:cNvSpPr txBox="1">
              <a:spLocks noChangeArrowheads="1"/>
            </p:cNvSpPr>
            <p:nvPr/>
          </p:nvSpPr>
          <p:spPr bwMode="auto">
            <a:xfrm>
              <a:off x="3095" y="1287"/>
              <a:ext cx="16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rPr>
                <a:t>导带中的电子跃迁</a:t>
              </a:r>
            </a:p>
          </p:txBody>
        </p:sp>
        <p:sp>
          <p:nvSpPr>
            <p:cNvPr id="57391" name="AutoShape 47"/>
            <p:cNvSpPr>
              <a:spLocks noChangeArrowheads="1"/>
            </p:cNvSpPr>
            <p:nvPr/>
          </p:nvSpPr>
          <p:spPr bwMode="auto">
            <a:xfrm>
              <a:off x="4664" y="576"/>
              <a:ext cx="646" cy="211"/>
            </a:xfrm>
            <a:prstGeom prst="wedgeEllipseCallout">
              <a:avLst>
                <a:gd name="adj1" fmla="val -67648"/>
                <a:gd name="adj2" fmla="val 100694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导带</a:t>
              </a:r>
            </a:p>
          </p:txBody>
        </p:sp>
        <p:graphicFrame>
          <p:nvGraphicFramePr>
            <p:cNvPr id="57392" name="Object 48"/>
            <p:cNvGraphicFramePr>
              <a:graphicFrameLocks noChangeAspect="1"/>
            </p:cNvGraphicFramePr>
            <p:nvPr/>
          </p:nvGraphicFramePr>
          <p:xfrm>
            <a:off x="3656" y="780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68" name="Equation" r:id="rId20" imgW="104775" imgH="104775" progId="Equation.3">
                    <p:embed/>
                  </p:oleObj>
                </mc:Choice>
                <mc:Fallback>
                  <p:oleObj name="Equation" r:id="rId20" imgW="104775" imgH="104775" progId="Equation.3">
                    <p:embed/>
                    <p:pic>
                      <p:nvPicPr>
                        <p:cNvPr id="0" name="Picture 2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780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93" name="Object 49"/>
            <p:cNvGraphicFramePr>
              <a:graphicFrameLocks noChangeAspect="1"/>
            </p:cNvGraphicFramePr>
            <p:nvPr/>
          </p:nvGraphicFramePr>
          <p:xfrm>
            <a:off x="3752" y="876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69" name="Equation" r:id="rId22" imgW="104775" imgH="104775" progId="Equation.3">
                    <p:embed/>
                  </p:oleObj>
                </mc:Choice>
                <mc:Fallback>
                  <p:oleObj name="Equation" r:id="rId22" imgW="104775" imgH="104775" progId="Equation.3">
                    <p:embed/>
                    <p:pic>
                      <p:nvPicPr>
                        <p:cNvPr id="0" name="Picture 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2" y="876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94" name="Object 50"/>
            <p:cNvGraphicFramePr>
              <a:graphicFrameLocks noChangeAspect="1"/>
            </p:cNvGraphicFramePr>
            <p:nvPr/>
          </p:nvGraphicFramePr>
          <p:xfrm>
            <a:off x="3848" y="972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70" name="Equation" r:id="rId24" imgW="104775" imgH="104775" progId="Equation.3">
                    <p:embed/>
                  </p:oleObj>
                </mc:Choice>
                <mc:Fallback>
                  <p:oleObj name="Equation" r:id="rId24" imgW="104775" imgH="104775" progId="Equation.3">
                    <p:embed/>
                    <p:pic>
                      <p:nvPicPr>
                        <p:cNvPr id="0" name="Picture 2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8" y="972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95" name="Object 51"/>
            <p:cNvGraphicFramePr>
              <a:graphicFrameLocks noChangeAspect="1"/>
            </p:cNvGraphicFramePr>
            <p:nvPr/>
          </p:nvGraphicFramePr>
          <p:xfrm>
            <a:off x="3944" y="1068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71" name="Equation" r:id="rId26" imgW="104775" imgH="104775" progId="Equation.3">
                    <p:embed/>
                  </p:oleObj>
                </mc:Choice>
                <mc:Fallback>
                  <p:oleObj name="Equation" r:id="rId26" imgW="104775" imgH="104775" progId="Equation.3">
                    <p:embed/>
                    <p:pic>
                      <p:nvPicPr>
                        <p:cNvPr id="0" name="Picture 2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4" y="1068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96" name="Object 52"/>
            <p:cNvGraphicFramePr>
              <a:graphicFrameLocks noChangeAspect="1"/>
            </p:cNvGraphicFramePr>
            <p:nvPr/>
          </p:nvGraphicFramePr>
          <p:xfrm>
            <a:off x="3984" y="567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72" name="Equation" r:id="rId28" imgW="104775" imgH="104775" progId="Equation.3">
                    <p:embed/>
                  </p:oleObj>
                </mc:Choice>
                <mc:Fallback>
                  <p:oleObj name="Equation" r:id="rId28" imgW="104775" imgH="104775" progId="Equation.3">
                    <p:embed/>
                    <p:pic>
                      <p:nvPicPr>
                        <p:cNvPr id="0" name="Picture 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567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97" name="Object 53"/>
            <p:cNvGraphicFramePr>
              <a:graphicFrameLocks noChangeAspect="1"/>
            </p:cNvGraphicFramePr>
            <p:nvPr/>
          </p:nvGraphicFramePr>
          <p:xfrm>
            <a:off x="4088" y="876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73" name="Equation" r:id="rId30" imgW="104775" imgH="104775" progId="Equation.3">
                    <p:embed/>
                  </p:oleObj>
                </mc:Choice>
                <mc:Fallback>
                  <p:oleObj name="Equation" r:id="rId30" imgW="104775" imgH="104775" progId="Equation.3">
                    <p:embed/>
                    <p:pic>
                      <p:nvPicPr>
                        <p:cNvPr id="0" name="Picture 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" y="876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98" name="Object 54"/>
            <p:cNvGraphicFramePr>
              <a:graphicFrameLocks noChangeAspect="1"/>
            </p:cNvGraphicFramePr>
            <p:nvPr/>
          </p:nvGraphicFramePr>
          <p:xfrm>
            <a:off x="4184" y="972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74" name="Equation" r:id="rId32" imgW="104775" imgH="104775" progId="Equation.3">
                    <p:embed/>
                  </p:oleObj>
                </mc:Choice>
                <mc:Fallback>
                  <p:oleObj name="Equation" r:id="rId32" imgW="104775" imgH="104775" progId="Equation.3">
                    <p:embed/>
                    <p:pic>
                      <p:nvPicPr>
                        <p:cNvPr id="0" name="Picture 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972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99" name="Object 55"/>
            <p:cNvGraphicFramePr>
              <a:graphicFrameLocks noChangeAspect="1"/>
            </p:cNvGraphicFramePr>
            <p:nvPr/>
          </p:nvGraphicFramePr>
          <p:xfrm>
            <a:off x="4280" y="1068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75" name="Equation" r:id="rId34" imgW="104775" imgH="104775" progId="Equation.3">
                    <p:embed/>
                  </p:oleObj>
                </mc:Choice>
                <mc:Fallback>
                  <p:oleObj name="Equation" r:id="rId34" imgW="104775" imgH="104775" progId="Equation.3">
                    <p:embed/>
                    <p:pic>
                      <p:nvPicPr>
                        <p:cNvPr id="0" name="Picture 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0" y="1068"/>
                          <a:ext cx="132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400" name="Line 56"/>
            <p:cNvSpPr>
              <a:spLocks noChangeShapeType="1"/>
            </p:cNvSpPr>
            <p:nvPr/>
          </p:nvSpPr>
          <p:spPr bwMode="auto">
            <a:xfrm>
              <a:off x="3176" y="480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01" name="Line 57"/>
            <p:cNvSpPr>
              <a:spLocks noChangeShapeType="1"/>
            </p:cNvSpPr>
            <p:nvPr/>
          </p:nvSpPr>
          <p:spPr bwMode="auto">
            <a:xfrm>
              <a:off x="3176" y="576"/>
              <a:ext cx="136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02" name="Line 58"/>
            <p:cNvSpPr>
              <a:spLocks noChangeShapeType="1"/>
            </p:cNvSpPr>
            <p:nvPr/>
          </p:nvSpPr>
          <p:spPr bwMode="auto">
            <a:xfrm flipV="1">
              <a:off x="4032" y="62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03" name="AutoShape 59"/>
            <p:cNvSpPr>
              <a:spLocks noChangeArrowheads="1"/>
            </p:cNvSpPr>
            <p:nvPr/>
          </p:nvSpPr>
          <p:spPr bwMode="auto">
            <a:xfrm>
              <a:off x="3984" y="807"/>
              <a:ext cx="48" cy="48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</p:grpSp>
      <p:grpSp>
        <p:nvGrpSpPr>
          <p:cNvPr id="57508" name="Group 164"/>
          <p:cNvGrpSpPr>
            <a:grpSpLocks/>
          </p:cNvGrpSpPr>
          <p:nvPr/>
        </p:nvGrpSpPr>
        <p:grpSpPr bwMode="auto">
          <a:xfrm>
            <a:off x="925513" y="2986088"/>
            <a:ext cx="3862387" cy="3567112"/>
            <a:chOff x="583" y="1881"/>
            <a:chExt cx="2433" cy="2247"/>
          </a:xfrm>
        </p:grpSpPr>
        <p:sp>
          <p:nvSpPr>
            <p:cNvPr id="57406" name="Line 62"/>
            <p:cNvSpPr>
              <a:spLocks noChangeShapeType="1"/>
            </p:cNvSpPr>
            <p:nvPr/>
          </p:nvSpPr>
          <p:spPr bwMode="auto">
            <a:xfrm>
              <a:off x="650" y="2480"/>
              <a:ext cx="137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07" name="Line 63"/>
            <p:cNvSpPr>
              <a:spLocks noChangeShapeType="1"/>
            </p:cNvSpPr>
            <p:nvPr/>
          </p:nvSpPr>
          <p:spPr bwMode="auto">
            <a:xfrm>
              <a:off x="650" y="2409"/>
              <a:ext cx="137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08" name="Line 64"/>
            <p:cNvSpPr>
              <a:spLocks noChangeShapeType="1"/>
            </p:cNvSpPr>
            <p:nvPr/>
          </p:nvSpPr>
          <p:spPr bwMode="auto">
            <a:xfrm>
              <a:off x="650" y="2339"/>
              <a:ext cx="137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09" name="Line 65"/>
            <p:cNvSpPr>
              <a:spLocks noChangeShapeType="1"/>
            </p:cNvSpPr>
            <p:nvPr/>
          </p:nvSpPr>
          <p:spPr bwMode="auto">
            <a:xfrm>
              <a:off x="650" y="2162"/>
              <a:ext cx="137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10" name="Line 66"/>
            <p:cNvSpPr>
              <a:spLocks noChangeShapeType="1"/>
            </p:cNvSpPr>
            <p:nvPr/>
          </p:nvSpPr>
          <p:spPr bwMode="auto">
            <a:xfrm>
              <a:off x="650" y="2162"/>
              <a:ext cx="137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11" name="Line 67"/>
            <p:cNvSpPr>
              <a:spLocks noChangeShapeType="1"/>
            </p:cNvSpPr>
            <p:nvPr/>
          </p:nvSpPr>
          <p:spPr bwMode="auto">
            <a:xfrm>
              <a:off x="650" y="2162"/>
              <a:ext cx="137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12" name="Line 68"/>
            <p:cNvSpPr>
              <a:spLocks noChangeShapeType="1"/>
            </p:cNvSpPr>
            <p:nvPr/>
          </p:nvSpPr>
          <p:spPr bwMode="auto">
            <a:xfrm>
              <a:off x="650" y="2064"/>
              <a:ext cx="137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13" name="Line 69"/>
            <p:cNvSpPr>
              <a:spLocks noChangeShapeType="1"/>
            </p:cNvSpPr>
            <p:nvPr/>
          </p:nvSpPr>
          <p:spPr bwMode="auto">
            <a:xfrm>
              <a:off x="650" y="2160"/>
              <a:ext cx="137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14" name="Line 70"/>
            <p:cNvSpPr>
              <a:spLocks noChangeShapeType="1"/>
            </p:cNvSpPr>
            <p:nvPr/>
          </p:nvSpPr>
          <p:spPr bwMode="auto">
            <a:xfrm>
              <a:off x="650" y="2256"/>
              <a:ext cx="137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15" name="Line 71"/>
            <p:cNvSpPr>
              <a:spLocks noChangeShapeType="1"/>
            </p:cNvSpPr>
            <p:nvPr/>
          </p:nvSpPr>
          <p:spPr bwMode="auto">
            <a:xfrm>
              <a:off x="650" y="2064"/>
              <a:ext cx="137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16" name="Line 72"/>
            <p:cNvSpPr>
              <a:spLocks noChangeShapeType="1"/>
            </p:cNvSpPr>
            <p:nvPr/>
          </p:nvSpPr>
          <p:spPr bwMode="auto">
            <a:xfrm>
              <a:off x="650" y="1968"/>
              <a:ext cx="137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17" name="Line 73"/>
            <p:cNvSpPr>
              <a:spLocks noChangeShapeType="1"/>
            </p:cNvSpPr>
            <p:nvPr/>
          </p:nvSpPr>
          <p:spPr bwMode="auto">
            <a:xfrm flipV="1">
              <a:off x="1136" y="2400"/>
              <a:ext cx="0" cy="576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18" name="Line 74"/>
            <p:cNvSpPr>
              <a:spLocks noChangeShapeType="1"/>
            </p:cNvSpPr>
            <p:nvPr/>
          </p:nvSpPr>
          <p:spPr bwMode="auto">
            <a:xfrm>
              <a:off x="1522" y="2544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57419" name="Object 75"/>
            <p:cNvGraphicFramePr>
              <a:graphicFrameLocks noChangeAspect="1"/>
            </p:cNvGraphicFramePr>
            <p:nvPr/>
          </p:nvGraphicFramePr>
          <p:xfrm>
            <a:off x="1546" y="2655"/>
            <a:ext cx="45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76" name="公式" r:id="rId36" imgW="304668" imgH="241195" progId="Equation.3">
                    <p:embed/>
                  </p:oleObj>
                </mc:Choice>
                <mc:Fallback>
                  <p:oleObj name="公式" r:id="rId36" imgW="304668" imgH="241195" progId="Equation.3">
                    <p:embed/>
                    <p:pic>
                      <p:nvPicPr>
                        <p:cNvPr id="0" name="Picture 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6" y="2655"/>
                          <a:ext cx="458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420" name="AutoShape 76"/>
            <p:cNvSpPr>
              <a:spLocks noChangeArrowheads="1"/>
            </p:cNvSpPr>
            <p:nvPr/>
          </p:nvSpPr>
          <p:spPr bwMode="auto">
            <a:xfrm>
              <a:off x="2062" y="1881"/>
              <a:ext cx="954" cy="282"/>
            </a:xfrm>
            <a:prstGeom prst="wedgeRoundRectCallout">
              <a:avLst>
                <a:gd name="adj1" fmla="val -67083"/>
                <a:gd name="adj2" fmla="val 112500"/>
                <a:gd name="adj3" fmla="val 16667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空带</a:t>
              </a:r>
              <a:r>
                <a:rPr kumimoji="1" lang="zh-CN" altLang="en-US" sz="1800">
                  <a:solidFill>
                    <a:schemeClr val="tx1"/>
                  </a:solidFill>
                  <a:ea typeface="华文楷体" panose="02010600040101010101" pitchFamily="2" charset="-122"/>
                </a:rPr>
                <a:t>（导带）</a:t>
              </a:r>
            </a:p>
          </p:txBody>
        </p:sp>
        <p:sp>
          <p:nvSpPr>
            <p:cNvPr id="57421" name="AutoShape 77"/>
            <p:cNvSpPr>
              <a:spLocks noChangeArrowheads="1"/>
            </p:cNvSpPr>
            <p:nvPr/>
          </p:nvSpPr>
          <p:spPr bwMode="auto">
            <a:xfrm>
              <a:off x="2293" y="2688"/>
              <a:ext cx="534" cy="247"/>
            </a:xfrm>
            <a:prstGeom prst="wedgeEllipseCallout">
              <a:avLst>
                <a:gd name="adj1" fmla="val -100565"/>
                <a:gd name="adj2" fmla="val 16398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禁带</a:t>
              </a:r>
            </a:p>
          </p:txBody>
        </p:sp>
        <p:grpSp>
          <p:nvGrpSpPr>
            <p:cNvPr id="57422" name="Group 78"/>
            <p:cNvGrpSpPr>
              <a:grpSpLocks/>
            </p:cNvGrpSpPr>
            <p:nvPr/>
          </p:nvGrpSpPr>
          <p:grpSpPr bwMode="auto">
            <a:xfrm>
              <a:off x="583" y="3033"/>
              <a:ext cx="2240" cy="1095"/>
              <a:chOff x="697" y="3033"/>
              <a:chExt cx="2231" cy="1095"/>
            </a:xfrm>
          </p:grpSpPr>
          <p:sp>
            <p:nvSpPr>
              <p:cNvPr id="57423" name="Line 79"/>
              <p:cNvSpPr>
                <a:spLocks noChangeShapeType="1"/>
              </p:cNvSpPr>
              <p:nvPr/>
            </p:nvSpPr>
            <p:spPr bwMode="auto">
              <a:xfrm>
                <a:off x="790" y="3801"/>
                <a:ext cx="1368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7424" name="Line 80"/>
              <p:cNvSpPr>
                <a:spLocks noChangeShapeType="1"/>
              </p:cNvSpPr>
              <p:nvPr/>
            </p:nvSpPr>
            <p:spPr bwMode="auto">
              <a:xfrm>
                <a:off x="790" y="3705"/>
                <a:ext cx="1368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7425" name="Line 81"/>
              <p:cNvSpPr>
                <a:spLocks noChangeShapeType="1"/>
              </p:cNvSpPr>
              <p:nvPr/>
            </p:nvSpPr>
            <p:spPr bwMode="auto">
              <a:xfrm>
                <a:off x="790" y="3622"/>
                <a:ext cx="1368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7426" name="Line 82"/>
              <p:cNvSpPr>
                <a:spLocks noChangeShapeType="1"/>
              </p:cNvSpPr>
              <p:nvPr/>
            </p:nvSpPr>
            <p:spPr bwMode="auto">
              <a:xfrm>
                <a:off x="790" y="3551"/>
                <a:ext cx="1368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7427" name="Line 83"/>
              <p:cNvSpPr>
                <a:spLocks noChangeShapeType="1"/>
              </p:cNvSpPr>
              <p:nvPr/>
            </p:nvSpPr>
            <p:spPr bwMode="auto">
              <a:xfrm>
                <a:off x="790" y="3481"/>
                <a:ext cx="1368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7428" name="Line 84"/>
              <p:cNvSpPr>
                <a:spLocks noChangeShapeType="1"/>
              </p:cNvSpPr>
              <p:nvPr/>
            </p:nvSpPr>
            <p:spPr bwMode="auto">
              <a:xfrm>
                <a:off x="790" y="3481"/>
                <a:ext cx="1368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7429" name="Line 85"/>
              <p:cNvSpPr>
                <a:spLocks noChangeShapeType="1"/>
              </p:cNvSpPr>
              <p:nvPr/>
            </p:nvSpPr>
            <p:spPr bwMode="auto">
              <a:xfrm>
                <a:off x="790" y="3481"/>
                <a:ext cx="1368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7430" name="Line 86"/>
              <p:cNvSpPr>
                <a:spLocks noChangeShapeType="1"/>
              </p:cNvSpPr>
              <p:nvPr/>
            </p:nvSpPr>
            <p:spPr bwMode="auto">
              <a:xfrm>
                <a:off x="790" y="3481"/>
                <a:ext cx="1368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7431" name="Line 87"/>
              <p:cNvSpPr>
                <a:spLocks noChangeShapeType="1"/>
              </p:cNvSpPr>
              <p:nvPr/>
            </p:nvSpPr>
            <p:spPr bwMode="auto">
              <a:xfrm>
                <a:off x="790" y="3481"/>
                <a:ext cx="1368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7432" name="Line 88"/>
              <p:cNvSpPr>
                <a:spLocks noChangeShapeType="1"/>
              </p:cNvSpPr>
              <p:nvPr/>
            </p:nvSpPr>
            <p:spPr bwMode="auto">
              <a:xfrm>
                <a:off x="790" y="3481"/>
                <a:ext cx="1368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7433" name="Line 89"/>
              <p:cNvSpPr>
                <a:spLocks noChangeShapeType="1"/>
              </p:cNvSpPr>
              <p:nvPr/>
            </p:nvSpPr>
            <p:spPr bwMode="auto">
              <a:xfrm>
                <a:off x="790" y="3411"/>
                <a:ext cx="1368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7434" name="Line 90"/>
              <p:cNvSpPr>
                <a:spLocks noChangeShapeType="1"/>
              </p:cNvSpPr>
              <p:nvPr/>
            </p:nvSpPr>
            <p:spPr bwMode="auto">
              <a:xfrm>
                <a:off x="790" y="3411"/>
                <a:ext cx="1368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7435" name="Line 91"/>
              <p:cNvSpPr>
                <a:spLocks noChangeShapeType="1"/>
              </p:cNvSpPr>
              <p:nvPr/>
            </p:nvSpPr>
            <p:spPr bwMode="auto">
              <a:xfrm>
                <a:off x="790" y="3321"/>
                <a:ext cx="1368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7436" name="Text Box 92"/>
              <p:cNvSpPr txBox="1">
                <a:spLocks noChangeArrowheads="1"/>
              </p:cNvSpPr>
              <p:nvPr/>
            </p:nvSpPr>
            <p:spPr bwMode="auto">
              <a:xfrm>
                <a:off x="697" y="3840"/>
                <a:ext cx="16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满带中的电子跃迁</a:t>
                </a:r>
              </a:p>
            </p:txBody>
          </p:sp>
          <p:sp>
            <p:nvSpPr>
              <p:cNvPr id="57437" name="AutoShape 93"/>
              <p:cNvSpPr>
                <a:spLocks noChangeArrowheads="1"/>
              </p:cNvSpPr>
              <p:nvPr/>
            </p:nvSpPr>
            <p:spPr bwMode="auto">
              <a:xfrm>
                <a:off x="2282" y="3225"/>
                <a:ext cx="646" cy="211"/>
              </a:xfrm>
              <a:prstGeom prst="wedgeEllipseCallout">
                <a:avLst>
                  <a:gd name="adj1" fmla="val -67648"/>
                  <a:gd name="adj2" fmla="val 100694"/>
                </a:avLst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满带</a:t>
                </a:r>
              </a:p>
            </p:txBody>
          </p:sp>
          <p:graphicFrame>
            <p:nvGraphicFramePr>
              <p:cNvPr id="57438" name="Object 94"/>
              <p:cNvGraphicFramePr>
                <a:graphicFrameLocks noChangeAspect="1"/>
              </p:cNvGraphicFramePr>
              <p:nvPr/>
            </p:nvGraphicFramePr>
            <p:xfrm>
              <a:off x="1082" y="3237"/>
              <a:ext cx="13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77" name="Equation" r:id="rId38" imgW="104775" imgH="104775" progId="Equation.3">
                      <p:embed/>
                    </p:oleObj>
                  </mc:Choice>
                  <mc:Fallback>
                    <p:oleObj name="Equation" r:id="rId38" imgW="104775" imgH="104775" progId="Equation.3">
                      <p:embed/>
                      <p:pic>
                        <p:nvPicPr>
                          <p:cNvPr id="0" name="Picture 2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2" y="3237"/>
                            <a:ext cx="132" cy="1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439" name="Object 95"/>
              <p:cNvGraphicFramePr>
                <a:graphicFrameLocks noChangeAspect="1"/>
              </p:cNvGraphicFramePr>
              <p:nvPr/>
            </p:nvGraphicFramePr>
            <p:xfrm>
              <a:off x="1178" y="3333"/>
              <a:ext cx="13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78" name="Equation" r:id="rId40" imgW="104775" imgH="104775" progId="Equation.3">
                      <p:embed/>
                    </p:oleObj>
                  </mc:Choice>
                  <mc:Fallback>
                    <p:oleObj name="Equation" r:id="rId40" imgW="104775" imgH="104775" progId="Equation.3">
                      <p:embed/>
                      <p:pic>
                        <p:nvPicPr>
                          <p:cNvPr id="0" name="Picture 2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8" y="3333"/>
                            <a:ext cx="132" cy="1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440" name="Object 96"/>
              <p:cNvGraphicFramePr>
                <a:graphicFrameLocks noChangeAspect="1"/>
              </p:cNvGraphicFramePr>
              <p:nvPr/>
            </p:nvGraphicFramePr>
            <p:xfrm>
              <a:off x="1274" y="3429"/>
              <a:ext cx="13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79" name="Equation" r:id="rId42" imgW="104775" imgH="104775" progId="Equation.3">
                      <p:embed/>
                    </p:oleObj>
                  </mc:Choice>
                  <mc:Fallback>
                    <p:oleObj name="Equation" r:id="rId42" imgW="104775" imgH="104775" progId="Equation.3">
                      <p:embed/>
                      <p:pic>
                        <p:nvPicPr>
                          <p:cNvPr id="0" name="Picture 2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74" y="3429"/>
                            <a:ext cx="132" cy="1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441" name="Object 97"/>
              <p:cNvGraphicFramePr>
                <a:graphicFrameLocks noChangeAspect="1"/>
              </p:cNvGraphicFramePr>
              <p:nvPr/>
            </p:nvGraphicFramePr>
            <p:xfrm>
              <a:off x="1370" y="3525"/>
              <a:ext cx="13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80" name="Equation" r:id="rId44" imgW="104775" imgH="104775" progId="Equation.3">
                      <p:embed/>
                    </p:oleObj>
                  </mc:Choice>
                  <mc:Fallback>
                    <p:oleObj name="Equation" r:id="rId44" imgW="104775" imgH="104775" progId="Equation.3">
                      <p:embed/>
                      <p:pic>
                        <p:nvPicPr>
                          <p:cNvPr id="0" name="Picture 2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70" y="3525"/>
                            <a:ext cx="132" cy="1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442" name="Object 98"/>
              <p:cNvGraphicFramePr>
                <a:graphicFrameLocks noChangeAspect="1"/>
              </p:cNvGraphicFramePr>
              <p:nvPr/>
            </p:nvGraphicFramePr>
            <p:xfrm>
              <a:off x="1466" y="3621"/>
              <a:ext cx="13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81" name="Equation" r:id="rId46" imgW="104775" imgH="104775" progId="Equation.3">
                      <p:embed/>
                    </p:oleObj>
                  </mc:Choice>
                  <mc:Fallback>
                    <p:oleObj name="Equation" r:id="rId46" imgW="104775" imgH="104775" progId="Equation.3">
                      <p:embed/>
                      <p:pic>
                        <p:nvPicPr>
                          <p:cNvPr id="0" name="Picture 2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6" y="3621"/>
                            <a:ext cx="132" cy="1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443" name="Object 99"/>
              <p:cNvGraphicFramePr>
                <a:graphicFrameLocks noChangeAspect="1"/>
              </p:cNvGraphicFramePr>
              <p:nvPr/>
            </p:nvGraphicFramePr>
            <p:xfrm>
              <a:off x="1562" y="3717"/>
              <a:ext cx="13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82" name="Equation" r:id="rId48" imgW="104775" imgH="104775" progId="Equation.3">
                      <p:embed/>
                    </p:oleObj>
                  </mc:Choice>
                  <mc:Fallback>
                    <p:oleObj name="Equation" r:id="rId48" imgW="104775" imgH="104775" progId="Equation.3">
                      <p:embed/>
                      <p:pic>
                        <p:nvPicPr>
                          <p:cNvPr id="0" name="Picture 2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2" y="3717"/>
                            <a:ext cx="132" cy="1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444" name="Object 100"/>
              <p:cNvGraphicFramePr>
                <a:graphicFrameLocks noChangeAspect="1"/>
              </p:cNvGraphicFramePr>
              <p:nvPr/>
            </p:nvGraphicFramePr>
            <p:xfrm>
              <a:off x="1514" y="3333"/>
              <a:ext cx="13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83" name="Equation" r:id="rId50" imgW="104775" imgH="104775" progId="Equation.3">
                      <p:embed/>
                    </p:oleObj>
                  </mc:Choice>
                  <mc:Fallback>
                    <p:oleObj name="Equation" r:id="rId50" imgW="104775" imgH="104775" progId="Equation.3">
                      <p:embed/>
                      <p:pic>
                        <p:nvPicPr>
                          <p:cNvPr id="0" name="Picture 2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4" y="3333"/>
                            <a:ext cx="132" cy="1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445" name="Object 101"/>
              <p:cNvGraphicFramePr>
                <a:graphicFrameLocks noChangeAspect="1"/>
              </p:cNvGraphicFramePr>
              <p:nvPr/>
            </p:nvGraphicFramePr>
            <p:xfrm>
              <a:off x="1610" y="3429"/>
              <a:ext cx="13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84" name="Equation" r:id="rId52" imgW="104775" imgH="104775" progId="Equation.3">
                      <p:embed/>
                    </p:oleObj>
                  </mc:Choice>
                  <mc:Fallback>
                    <p:oleObj name="Equation" r:id="rId52" imgW="104775" imgH="104775" progId="Equation.3">
                      <p:embed/>
                      <p:pic>
                        <p:nvPicPr>
                          <p:cNvPr id="0" name="Picture 2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0" y="3429"/>
                            <a:ext cx="132" cy="1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446" name="Object 102"/>
              <p:cNvGraphicFramePr>
                <a:graphicFrameLocks noChangeAspect="1"/>
              </p:cNvGraphicFramePr>
              <p:nvPr/>
            </p:nvGraphicFramePr>
            <p:xfrm>
              <a:off x="1706" y="3525"/>
              <a:ext cx="13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85" name="Equation" r:id="rId54" imgW="104775" imgH="104775" progId="Equation.3">
                      <p:embed/>
                    </p:oleObj>
                  </mc:Choice>
                  <mc:Fallback>
                    <p:oleObj name="Equation" r:id="rId54" imgW="104775" imgH="104775" progId="Equation.3">
                      <p:embed/>
                      <p:pic>
                        <p:nvPicPr>
                          <p:cNvPr id="0" name="Picture 2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6" y="3525"/>
                            <a:ext cx="132" cy="1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447" name="Object 103"/>
              <p:cNvGraphicFramePr>
                <a:graphicFrameLocks noChangeAspect="1"/>
              </p:cNvGraphicFramePr>
              <p:nvPr/>
            </p:nvGraphicFramePr>
            <p:xfrm>
              <a:off x="1802" y="3621"/>
              <a:ext cx="13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86" name="Equation" r:id="rId56" imgW="104775" imgH="104775" progId="Equation.3">
                      <p:embed/>
                    </p:oleObj>
                  </mc:Choice>
                  <mc:Fallback>
                    <p:oleObj name="Equation" r:id="rId56" imgW="104775" imgH="104775" progId="Equation.3">
                      <p:embed/>
                      <p:pic>
                        <p:nvPicPr>
                          <p:cNvPr id="0" name="Picture 2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2" y="3621"/>
                            <a:ext cx="132" cy="1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448" name="Object 104"/>
              <p:cNvGraphicFramePr>
                <a:graphicFrameLocks noChangeAspect="1"/>
              </p:cNvGraphicFramePr>
              <p:nvPr/>
            </p:nvGraphicFramePr>
            <p:xfrm>
              <a:off x="1898" y="3717"/>
              <a:ext cx="13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87" name="Equation" r:id="rId58" imgW="104775" imgH="104775" progId="Equation.3">
                      <p:embed/>
                    </p:oleObj>
                  </mc:Choice>
                  <mc:Fallback>
                    <p:oleObj name="Equation" r:id="rId58" imgW="104775" imgH="104775" progId="Equation.3">
                      <p:embed/>
                      <p:pic>
                        <p:nvPicPr>
                          <p:cNvPr id="0" name="Picture 2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98" y="3717"/>
                            <a:ext cx="132" cy="1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449" name="Line 105"/>
              <p:cNvSpPr>
                <a:spLocks noChangeShapeType="1"/>
              </p:cNvSpPr>
              <p:nvPr/>
            </p:nvSpPr>
            <p:spPr bwMode="auto">
              <a:xfrm>
                <a:off x="794" y="3129"/>
                <a:ext cx="1368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7450" name="Line 106"/>
              <p:cNvSpPr>
                <a:spLocks noChangeShapeType="1"/>
              </p:cNvSpPr>
              <p:nvPr/>
            </p:nvSpPr>
            <p:spPr bwMode="auto">
              <a:xfrm>
                <a:off x="794" y="3225"/>
                <a:ext cx="1368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graphicFrame>
            <p:nvGraphicFramePr>
              <p:cNvPr id="57451" name="Object 107"/>
              <p:cNvGraphicFramePr>
                <a:graphicFrameLocks noChangeAspect="1"/>
              </p:cNvGraphicFramePr>
              <p:nvPr/>
            </p:nvGraphicFramePr>
            <p:xfrm>
              <a:off x="890" y="3045"/>
              <a:ext cx="13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88" name="Equation" r:id="rId60" imgW="104775" imgH="104775" progId="Equation.3">
                      <p:embed/>
                    </p:oleObj>
                  </mc:Choice>
                  <mc:Fallback>
                    <p:oleObj name="Equation" r:id="rId60" imgW="104775" imgH="104775" progId="Equation.3">
                      <p:embed/>
                      <p:pic>
                        <p:nvPicPr>
                          <p:cNvPr id="0" name="Picture 2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0" y="3045"/>
                            <a:ext cx="132" cy="1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452" name="Object 108"/>
              <p:cNvGraphicFramePr>
                <a:graphicFrameLocks noChangeAspect="1"/>
              </p:cNvGraphicFramePr>
              <p:nvPr/>
            </p:nvGraphicFramePr>
            <p:xfrm>
              <a:off x="986" y="3141"/>
              <a:ext cx="13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89" name="Equation" r:id="rId62" imgW="104775" imgH="104775" progId="Equation.3">
                      <p:embed/>
                    </p:oleObj>
                  </mc:Choice>
                  <mc:Fallback>
                    <p:oleObj name="Equation" r:id="rId62" imgW="104775" imgH="104775" progId="Equation.3">
                      <p:embed/>
                      <p:pic>
                        <p:nvPicPr>
                          <p:cNvPr id="0" name="Picture 2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86" y="3141"/>
                            <a:ext cx="132" cy="1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453" name="Object 109"/>
              <p:cNvGraphicFramePr>
                <a:graphicFrameLocks noChangeAspect="1"/>
              </p:cNvGraphicFramePr>
              <p:nvPr/>
            </p:nvGraphicFramePr>
            <p:xfrm>
              <a:off x="1190" y="3033"/>
              <a:ext cx="13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90" name="Equation" r:id="rId64" imgW="104775" imgH="104775" progId="Equation.3">
                      <p:embed/>
                    </p:oleObj>
                  </mc:Choice>
                  <mc:Fallback>
                    <p:oleObj name="Equation" r:id="rId64" imgW="104775" imgH="104775" progId="Equation.3">
                      <p:embed/>
                      <p:pic>
                        <p:nvPicPr>
                          <p:cNvPr id="0" name="Picture 2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0" y="3033"/>
                            <a:ext cx="132" cy="1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454" name="Object 110"/>
              <p:cNvGraphicFramePr>
                <a:graphicFrameLocks noChangeAspect="1"/>
              </p:cNvGraphicFramePr>
              <p:nvPr/>
            </p:nvGraphicFramePr>
            <p:xfrm>
              <a:off x="1286" y="3129"/>
              <a:ext cx="13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91" name="Equation" r:id="rId66" imgW="104775" imgH="104775" progId="Equation.3">
                      <p:embed/>
                    </p:oleObj>
                  </mc:Choice>
                  <mc:Fallback>
                    <p:oleObj name="Equation" r:id="rId66" imgW="104775" imgH="104775" progId="Equation.3">
                      <p:embed/>
                      <p:pic>
                        <p:nvPicPr>
                          <p:cNvPr id="0" name="Picture 2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6" y="3129"/>
                            <a:ext cx="132" cy="1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455" name="Object 111"/>
              <p:cNvGraphicFramePr>
                <a:graphicFrameLocks noChangeAspect="1"/>
              </p:cNvGraphicFramePr>
              <p:nvPr/>
            </p:nvGraphicFramePr>
            <p:xfrm>
              <a:off x="1382" y="3225"/>
              <a:ext cx="13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692" name="Equation" r:id="rId68" imgW="104775" imgH="104775" progId="Equation.3">
                      <p:embed/>
                    </p:oleObj>
                  </mc:Choice>
                  <mc:Fallback>
                    <p:oleObj name="Equation" r:id="rId68" imgW="104775" imgH="104775" progId="Equation.3">
                      <p:embed/>
                      <p:pic>
                        <p:nvPicPr>
                          <p:cNvPr id="0" name="Picture 2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2" y="3225"/>
                            <a:ext cx="132" cy="1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7509" name="Group 165"/>
          <p:cNvGrpSpPr>
            <a:grpSpLocks/>
          </p:cNvGrpSpPr>
          <p:nvPr/>
        </p:nvGrpSpPr>
        <p:grpSpPr bwMode="auto">
          <a:xfrm>
            <a:off x="4987925" y="2986088"/>
            <a:ext cx="3905250" cy="3567112"/>
            <a:chOff x="3142" y="1881"/>
            <a:chExt cx="2460" cy="2247"/>
          </a:xfrm>
        </p:grpSpPr>
        <p:sp>
          <p:nvSpPr>
            <p:cNvPr id="57458" name="Line 114"/>
            <p:cNvSpPr>
              <a:spLocks noChangeShapeType="1"/>
            </p:cNvSpPr>
            <p:nvPr/>
          </p:nvSpPr>
          <p:spPr bwMode="auto">
            <a:xfrm>
              <a:off x="3195" y="2480"/>
              <a:ext cx="139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59" name="Line 115"/>
            <p:cNvSpPr>
              <a:spLocks noChangeShapeType="1"/>
            </p:cNvSpPr>
            <p:nvPr/>
          </p:nvSpPr>
          <p:spPr bwMode="auto">
            <a:xfrm>
              <a:off x="3195" y="2409"/>
              <a:ext cx="139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60" name="Line 116"/>
            <p:cNvSpPr>
              <a:spLocks noChangeShapeType="1"/>
            </p:cNvSpPr>
            <p:nvPr/>
          </p:nvSpPr>
          <p:spPr bwMode="auto">
            <a:xfrm>
              <a:off x="3195" y="2339"/>
              <a:ext cx="139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61" name="Line 117"/>
            <p:cNvSpPr>
              <a:spLocks noChangeShapeType="1"/>
            </p:cNvSpPr>
            <p:nvPr/>
          </p:nvSpPr>
          <p:spPr bwMode="auto">
            <a:xfrm>
              <a:off x="3195" y="2162"/>
              <a:ext cx="139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62" name="Line 118"/>
            <p:cNvSpPr>
              <a:spLocks noChangeShapeType="1"/>
            </p:cNvSpPr>
            <p:nvPr/>
          </p:nvSpPr>
          <p:spPr bwMode="auto">
            <a:xfrm>
              <a:off x="3195" y="2162"/>
              <a:ext cx="139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63" name="Line 119"/>
            <p:cNvSpPr>
              <a:spLocks noChangeShapeType="1"/>
            </p:cNvSpPr>
            <p:nvPr/>
          </p:nvSpPr>
          <p:spPr bwMode="auto">
            <a:xfrm>
              <a:off x="3195" y="2162"/>
              <a:ext cx="139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64" name="Line 120"/>
            <p:cNvSpPr>
              <a:spLocks noChangeShapeType="1"/>
            </p:cNvSpPr>
            <p:nvPr/>
          </p:nvSpPr>
          <p:spPr bwMode="auto">
            <a:xfrm>
              <a:off x="3195" y="2064"/>
              <a:ext cx="139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65" name="Line 121"/>
            <p:cNvSpPr>
              <a:spLocks noChangeShapeType="1"/>
            </p:cNvSpPr>
            <p:nvPr/>
          </p:nvSpPr>
          <p:spPr bwMode="auto">
            <a:xfrm>
              <a:off x="3195" y="2160"/>
              <a:ext cx="139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66" name="Line 122"/>
            <p:cNvSpPr>
              <a:spLocks noChangeShapeType="1"/>
            </p:cNvSpPr>
            <p:nvPr/>
          </p:nvSpPr>
          <p:spPr bwMode="auto">
            <a:xfrm>
              <a:off x="3195" y="2256"/>
              <a:ext cx="139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67" name="Line 123"/>
            <p:cNvSpPr>
              <a:spLocks noChangeShapeType="1"/>
            </p:cNvSpPr>
            <p:nvPr/>
          </p:nvSpPr>
          <p:spPr bwMode="auto">
            <a:xfrm>
              <a:off x="3195" y="2064"/>
              <a:ext cx="139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68" name="Line 124"/>
            <p:cNvSpPr>
              <a:spLocks noChangeShapeType="1"/>
            </p:cNvSpPr>
            <p:nvPr/>
          </p:nvSpPr>
          <p:spPr bwMode="auto">
            <a:xfrm>
              <a:off x="3195" y="1968"/>
              <a:ext cx="1398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69" name="Line 125"/>
            <p:cNvSpPr>
              <a:spLocks noChangeShapeType="1"/>
            </p:cNvSpPr>
            <p:nvPr/>
          </p:nvSpPr>
          <p:spPr bwMode="auto">
            <a:xfrm flipV="1">
              <a:off x="3708" y="2400"/>
              <a:ext cx="0" cy="576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70" name="Line 126"/>
            <p:cNvSpPr>
              <a:spLocks noChangeShapeType="1"/>
            </p:cNvSpPr>
            <p:nvPr/>
          </p:nvSpPr>
          <p:spPr bwMode="auto">
            <a:xfrm>
              <a:off x="4082" y="2544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57471" name="Object 127"/>
            <p:cNvGraphicFramePr>
              <a:graphicFrameLocks noChangeAspect="1"/>
            </p:cNvGraphicFramePr>
            <p:nvPr/>
          </p:nvGraphicFramePr>
          <p:xfrm>
            <a:off x="4106" y="2655"/>
            <a:ext cx="466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93" name="公式" r:id="rId70" imgW="304668" imgH="241195" progId="Equation.3">
                    <p:embed/>
                  </p:oleObj>
                </mc:Choice>
                <mc:Fallback>
                  <p:oleObj name="公式" r:id="rId70" imgW="304668" imgH="241195" progId="Equation.3">
                    <p:embed/>
                    <p:pic>
                      <p:nvPicPr>
                        <p:cNvPr id="0" name="Picture 2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6" y="2655"/>
                          <a:ext cx="466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472" name="AutoShape 128"/>
            <p:cNvSpPr>
              <a:spLocks noChangeArrowheads="1"/>
            </p:cNvSpPr>
            <p:nvPr/>
          </p:nvSpPr>
          <p:spPr bwMode="auto">
            <a:xfrm>
              <a:off x="4632" y="1881"/>
              <a:ext cx="970" cy="282"/>
            </a:xfrm>
            <a:prstGeom prst="wedgeRoundRectCallout">
              <a:avLst>
                <a:gd name="adj1" fmla="val -67083"/>
                <a:gd name="adj2" fmla="val 112500"/>
                <a:gd name="adj3" fmla="val 16667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空带</a:t>
              </a:r>
              <a:r>
                <a:rPr kumimoji="1" lang="zh-CN" altLang="en-US" sz="1800">
                  <a:solidFill>
                    <a:schemeClr val="tx1"/>
                  </a:solidFill>
                  <a:ea typeface="华文楷体" panose="02010600040101010101" pitchFamily="2" charset="-122"/>
                </a:rPr>
                <a:t>（导带）</a:t>
              </a:r>
            </a:p>
          </p:txBody>
        </p:sp>
        <p:sp>
          <p:nvSpPr>
            <p:cNvPr id="57473" name="AutoShape 129"/>
            <p:cNvSpPr>
              <a:spLocks noChangeArrowheads="1"/>
            </p:cNvSpPr>
            <p:nvPr/>
          </p:nvSpPr>
          <p:spPr bwMode="auto">
            <a:xfrm>
              <a:off x="4866" y="2688"/>
              <a:ext cx="544" cy="247"/>
            </a:xfrm>
            <a:prstGeom prst="wedgeEllipseCallout">
              <a:avLst>
                <a:gd name="adj1" fmla="val -100565"/>
                <a:gd name="adj2" fmla="val 16398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禁带</a:t>
              </a:r>
            </a:p>
          </p:txBody>
        </p:sp>
        <p:sp>
          <p:nvSpPr>
            <p:cNvPr id="57474" name="Line 130"/>
            <p:cNvSpPr>
              <a:spLocks noChangeShapeType="1"/>
            </p:cNvSpPr>
            <p:nvPr/>
          </p:nvSpPr>
          <p:spPr bwMode="auto">
            <a:xfrm>
              <a:off x="3222" y="3801"/>
              <a:ext cx="139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75" name="Line 131"/>
            <p:cNvSpPr>
              <a:spLocks noChangeShapeType="1"/>
            </p:cNvSpPr>
            <p:nvPr/>
          </p:nvSpPr>
          <p:spPr bwMode="auto">
            <a:xfrm>
              <a:off x="3222" y="3705"/>
              <a:ext cx="139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76" name="Line 132"/>
            <p:cNvSpPr>
              <a:spLocks noChangeShapeType="1"/>
            </p:cNvSpPr>
            <p:nvPr/>
          </p:nvSpPr>
          <p:spPr bwMode="auto">
            <a:xfrm>
              <a:off x="3222" y="3622"/>
              <a:ext cx="139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77" name="Line 133"/>
            <p:cNvSpPr>
              <a:spLocks noChangeShapeType="1"/>
            </p:cNvSpPr>
            <p:nvPr/>
          </p:nvSpPr>
          <p:spPr bwMode="auto">
            <a:xfrm>
              <a:off x="3222" y="3551"/>
              <a:ext cx="139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78" name="Line 134"/>
            <p:cNvSpPr>
              <a:spLocks noChangeShapeType="1"/>
            </p:cNvSpPr>
            <p:nvPr/>
          </p:nvSpPr>
          <p:spPr bwMode="auto">
            <a:xfrm>
              <a:off x="3222" y="3481"/>
              <a:ext cx="139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79" name="Line 135"/>
            <p:cNvSpPr>
              <a:spLocks noChangeShapeType="1"/>
            </p:cNvSpPr>
            <p:nvPr/>
          </p:nvSpPr>
          <p:spPr bwMode="auto">
            <a:xfrm>
              <a:off x="3222" y="3481"/>
              <a:ext cx="139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80" name="Line 136"/>
            <p:cNvSpPr>
              <a:spLocks noChangeShapeType="1"/>
            </p:cNvSpPr>
            <p:nvPr/>
          </p:nvSpPr>
          <p:spPr bwMode="auto">
            <a:xfrm>
              <a:off x="3222" y="3481"/>
              <a:ext cx="139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81" name="Line 137"/>
            <p:cNvSpPr>
              <a:spLocks noChangeShapeType="1"/>
            </p:cNvSpPr>
            <p:nvPr/>
          </p:nvSpPr>
          <p:spPr bwMode="auto">
            <a:xfrm>
              <a:off x="3222" y="3481"/>
              <a:ext cx="139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82" name="Line 138"/>
            <p:cNvSpPr>
              <a:spLocks noChangeShapeType="1"/>
            </p:cNvSpPr>
            <p:nvPr/>
          </p:nvSpPr>
          <p:spPr bwMode="auto">
            <a:xfrm>
              <a:off x="3222" y="3481"/>
              <a:ext cx="139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83" name="Line 139"/>
            <p:cNvSpPr>
              <a:spLocks noChangeShapeType="1"/>
            </p:cNvSpPr>
            <p:nvPr/>
          </p:nvSpPr>
          <p:spPr bwMode="auto">
            <a:xfrm>
              <a:off x="3222" y="3481"/>
              <a:ext cx="139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84" name="Line 140"/>
            <p:cNvSpPr>
              <a:spLocks noChangeShapeType="1"/>
            </p:cNvSpPr>
            <p:nvPr/>
          </p:nvSpPr>
          <p:spPr bwMode="auto">
            <a:xfrm>
              <a:off x="3222" y="3411"/>
              <a:ext cx="139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85" name="Line 141"/>
            <p:cNvSpPr>
              <a:spLocks noChangeShapeType="1"/>
            </p:cNvSpPr>
            <p:nvPr/>
          </p:nvSpPr>
          <p:spPr bwMode="auto">
            <a:xfrm>
              <a:off x="3222" y="3411"/>
              <a:ext cx="139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86" name="Line 142"/>
            <p:cNvSpPr>
              <a:spLocks noChangeShapeType="1"/>
            </p:cNvSpPr>
            <p:nvPr/>
          </p:nvSpPr>
          <p:spPr bwMode="auto">
            <a:xfrm>
              <a:off x="3222" y="3321"/>
              <a:ext cx="139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487" name="Text Box 143"/>
            <p:cNvSpPr txBox="1">
              <a:spLocks noChangeArrowheads="1"/>
            </p:cNvSpPr>
            <p:nvPr/>
          </p:nvSpPr>
          <p:spPr bwMode="auto">
            <a:xfrm>
              <a:off x="3142" y="3840"/>
              <a:ext cx="16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rPr>
                <a:t>满带中的电子跃迁</a:t>
              </a:r>
            </a:p>
          </p:txBody>
        </p:sp>
        <p:sp>
          <p:nvSpPr>
            <p:cNvPr id="57488" name="AutoShape 144"/>
            <p:cNvSpPr>
              <a:spLocks noChangeArrowheads="1"/>
            </p:cNvSpPr>
            <p:nvPr/>
          </p:nvSpPr>
          <p:spPr bwMode="auto">
            <a:xfrm>
              <a:off x="4746" y="3225"/>
              <a:ext cx="660" cy="211"/>
            </a:xfrm>
            <a:prstGeom prst="wedgeEllipseCallout">
              <a:avLst>
                <a:gd name="adj1" fmla="val -67648"/>
                <a:gd name="adj2" fmla="val 100694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满带</a:t>
              </a:r>
            </a:p>
          </p:txBody>
        </p:sp>
        <p:graphicFrame>
          <p:nvGraphicFramePr>
            <p:cNvPr id="57489" name="Object 145"/>
            <p:cNvGraphicFramePr>
              <a:graphicFrameLocks noChangeAspect="1"/>
            </p:cNvGraphicFramePr>
            <p:nvPr/>
          </p:nvGraphicFramePr>
          <p:xfrm>
            <a:off x="3520" y="3237"/>
            <a:ext cx="135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94" name="Equation" r:id="rId72" imgW="104775" imgH="104775" progId="Equation.3">
                    <p:embed/>
                  </p:oleObj>
                </mc:Choice>
                <mc:Fallback>
                  <p:oleObj name="Equation" r:id="rId72" imgW="104775" imgH="104775" progId="Equation.3">
                    <p:embed/>
                    <p:pic>
                      <p:nvPicPr>
                        <p:cNvPr id="0" name="Picture 2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0" y="3237"/>
                          <a:ext cx="135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90" name="Object 146"/>
            <p:cNvGraphicFramePr>
              <a:graphicFrameLocks noChangeAspect="1"/>
            </p:cNvGraphicFramePr>
            <p:nvPr/>
          </p:nvGraphicFramePr>
          <p:xfrm>
            <a:off x="3618" y="3333"/>
            <a:ext cx="135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95" name="Equation" r:id="rId74" imgW="104775" imgH="104775" progId="Equation.3">
                    <p:embed/>
                  </p:oleObj>
                </mc:Choice>
                <mc:Fallback>
                  <p:oleObj name="Equation" r:id="rId74" imgW="104775" imgH="104775" progId="Equation.3">
                    <p:embed/>
                    <p:pic>
                      <p:nvPicPr>
                        <p:cNvPr id="0" name="Picture 2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8" y="3333"/>
                          <a:ext cx="135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91" name="Object 147"/>
            <p:cNvGraphicFramePr>
              <a:graphicFrameLocks noChangeAspect="1"/>
            </p:cNvGraphicFramePr>
            <p:nvPr/>
          </p:nvGraphicFramePr>
          <p:xfrm>
            <a:off x="3716" y="3429"/>
            <a:ext cx="135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96" name="Equation" r:id="rId76" imgW="104775" imgH="104775" progId="Equation.3">
                    <p:embed/>
                  </p:oleObj>
                </mc:Choice>
                <mc:Fallback>
                  <p:oleObj name="Equation" r:id="rId76" imgW="104775" imgH="104775" progId="Equation.3">
                    <p:embed/>
                    <p:pic>
                      <p:nvPicPr>
                        <p:cNvPr id="0" name="Picture 2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6" y="3429"/>
                          <a:ext cx="135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92" name="Object 148"/>
            <p:cNvGraphicFramePr>
              <a:graphicFrameLocks noChangeAspect="1"/>
            </p:cNvGraphicFramePr>
            <p:nvPr/>
          </p:nvGraphicFramePr>
          <p:xfrm>
            <a:off x="3814" y="3525"/>
            <a:ext cx="135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97" name="Equation" r:id="rId78" imgW="104775" imgH="104775" progId="Equation.3">
                    <p:embed/>
                  </p:oleObj>
                </mc:Choice>
                <mc:Fallback>
                  <p:oleObj name="Equation" r:id="rId78" imgW="104775" imgH="104775" progId="Equation.3">
                    <p:embed/>
                    <p:pic>
                      <p:nvPicPr>
                        <p:cNvPr id="0" name="Picture 2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4" y="3525"/>
                          <a:ext cx="135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93" name="Object 149"/>
            <p:cNvGraphicFramePr>
              <a:graphicFrameLocks noChangeAspect="1"/>
            </p:cNvGraphicFramePr>
            <p:nvPr/>
          </p:nvGraphicFramePr>
          <p:xfrm>
            <a:off x="3912" y="3621"/>
            <a:ext cx="135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98" name="Equation" r:id="rId80" imgW="104775" imgH="104775" progId="Equation.3">
                    <p:embed/>
                  </p:oleObj>
                </mc:Choice>
                <mc:Fallback>
                  <p:oleObj name="Equation" r:id="rId80" imgW="104775" imgH="104775" progId="Equation.3">
                    <p:embed/>
                    <p:pic>
                      <p:nvPicPr>
                        <p:cNvPr id="0" name="Picture 2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2" y="3621"/>
                          <a:ext cx="135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94" name="Object 150"/>
            <p:cNvGraphicFramePr>
              <a:graphicFrameLocks noChangeAspect="1"/>
            </p:cNvGraphicFramePr>
            <p:nvPr/>
          </p:nvGraphicFramePr>
          <p:xfrm>
            <a:off x="4010" y="3717"/>
            <a:ext cx="135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99" name="Equation" r:id="rId82" imgW="104775" imgH="104775" progId="Equation.3">
                    <p:embed/>
                  </p:oleObj>
                </mc:Choice>
                <mc:Fallback>
                  <p:oleObj name="Equation" r:id="rId82" imgW="104775" imgH="104775" progId="Equation.3">
                    <p:embed/>
                    <p:pic>
                      <p:nvPicPr>
                        <p:cNvPr id="0" name="Picture 2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" y="3717"/>
                          <a:ext cx="135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95" name="Object 151"/>
            <p:cNvGraphicFramePr>
              <a:graphicFrameLocks noChangeAspect="1"/>
            </p:cNvGraphicFramePr>
            <p:nvPr/>
          </p:nvGraphicFramePr>
          <p:xfrm>
            <a:off x="3961" y="3333"/>
            <a:ext cx="135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00" name="Equation" r:id="rId84" imgW="104775" imgH="104775" progId="Equation.3">
                    <p:embed/>
                  </p:oleObj>
                </mc:Choice>
                <mc:Fallback>
                  <p:oleObj name="Equation" r:id="rId84" imgW="104775" imgH="104775" progId="Equation.3">
                    <p:embed/>
                    <p:pic>
                      <p:nvPicPr>
                        <p:cNvPr id="0" name="Picture 2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1" y="3333"/>
                          <a:ext cx="135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96" name="Object 152"/>
            <p:cNvGraphicFramePr>
              <a:graphicFrameLocks noChangeAspect="1"/>
            </p:cNvGraphicFramePr>
            <p:nvPr/>
          </p:nvGraphicFramePr>
          <p:xfrm>
            <a:off x="4059" y="3429"/>
            <a:ext cx="135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01" name="Equation" r:id="rId86" imgW="104775" imgH="104775" progId="Equation.3">
                    <p:embed/>
                  </p:oleObj>
                </mc:Choice>
                <mc:Fallback>
                  <p:oleObj name="Equation" r:id="rId86" imgW="104775" imgH="104775" progId="Equation.3">
                    <p:embed/>
                    <p:pic>
                      <p:nvPicPr>
                        <p:cNvPr id="0" name="Picture 2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429"/>
                          <a:ext cx="135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97" name="Object 153"/>
            <p:cNvGraphicFramePr>
              <a:graphicFrameLocks noChangeAspect="1"/>
            </p:cNvGraphicFramePr>
            <p:nvPr/>
          </p:nvGraphicFramePr>
          <p:xfrm>
            <a:off x="4158" y="3525"/>
            <a:ext cx="134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02" name="Equation" r:id="rId88" imgW="104775" imgH="104775" progId="Equation.3">
                    <p:embed/>
                  </p:oleObj>
                </mc:Choice>
                <mc:Fallback>
                  <p:oleObj name="Equation" r:id="rId88" imgW="104775" imgH="104775" progId="Equation.3">
                    <p:embed/>
                    <p:pic>
                      <p:nvPicPr>
                        <p:cNvPr id="0" name="Picture 2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8" y="3525"/>
                          <a:ext cx="134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98" name="Object 154"/>
            <p:cNvGraphicFramePr>
              <a:graphicFrameLocks noChangeAspect="1"/>
            </p:cNvGraphicFramePr>
            <p:nvPr/>
          </p:nvGraphicFramePr>
          <p:xfrm>
            <a:off x="4256" y="3621"/>
            <a:ext cx="134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03" name="Equation" r:id="rId90" imgW="104775" imgH="104775" progId="Equation.3">
                    <p:embed/>
                  </p:oleObj>
                </mc:Choice>
                <mc:Fallback>
                  <p:oleObj name="Equation" r:id="rId90" imgW="104775" imgH="104775" progId="Equation.3">
                    <p:embed/>
                    <p:pic>
                      <p:nvPicPr>
                        <p:cNvPr id="0" name="Picture 2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6" y="3621"/>
                          <a:ext cx="134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99" name="Object 155"/>
            <p:cNvGraphicFramePr>
              <a:graphicFrameLocks noChangeAspect="1"/>
            </p:cNvGraphicFramePr>
            <p:nvPr/>
          </p:nvGraphicFramePr>
          <p:xfrm>
            <a:off x="4354" y="3717"/>
            <a:ext cx="135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04" name="Equation" r:id="rId92" imgW="104775" imgH="104775" progId="Equation.3">
                    <p:embed/>
                  </p:oleObj>
                </mc:Choice>
                <mc:Fallback>
                  <p:oleObj name="Equation" r:id="rId92" imgW="104775" imgH="104775" progId="Equation.3">
                    <p:embed/>
                    <p:pic>
                      <p:nvPicPr>
                        <p:cNvPr id="0" name="Picture 2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4" y="3717"/>
                          <a:ext cx="135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500" name="Line 156"/>
            <p:cNvSpPr>
              <a:spLocks noChangeShapeType="1"/>
            </p:cNvSpPr>
            <p:nvPr/>
          </p:nvSpPr>
          <p:spPr bwMode="auto">
            <a:xfrm>
              <a:off x="3226" y="3129"/>
              <a:ext cx="139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7501" name="Line 157"/>
            <p:cNvSpPr>
              <a:spLocks noChangeShapeType="1"/>
            </p:cNvSpPr>
            <p:nvPr/>
          </p:nvSpPr>
          <p:spPr bwMode="auto">
            <a:xfrm>
              <a:off x="3226" y="3225"/>
              <a:ext cx="1397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57502" name="Object 158"/>
            <p:cNvGraphicFramePr>
              <a:graphicFrameLocks noChangeAspect="1"/>
            </p:cNvGraphicFramePr>
            <p:nvPr/>
          </p:nvGraphicFramePr>
          <p:xfrm>
            <a:off x="3324" y="3045"/>
            <a:ext cx="135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05" name="Equation" r:id="rId94" imgW="104775" imgH="104775" progId="Equation.3">
                    <p:embed/>
                  </p:oleObj>
                </mc:Choice>
                <mc:Fallback>
                  <p:oleObj name="Equation" r:id="rId94" imgW="104775" imgH="104775" progId="Equation.3">
                    <p:embed/>
                    <p:pic>
                      <p:nvPicPr>
                        <p:cNvPr id="0" name="Picture 2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4" y="3045"/>
                          <a:ext cx="135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503" name="Object 159"/>
            <p:cNvGraphicFramePr>
              <a:graphicFrameLocks noChangeAspect="1"/>
            </p:cNvGraphicFramePr>
            <p:nvPr/>
          </p:nvGraphicFramePr>
          <p:xfrm>
            <a:off x="3422" y="3141"/>
            <a:ext cx="135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06" name="Equation" r:id="rId96" imgW="104775" imgH="104775" progId="Equation.3">
                    <p:embed/>
                  </p:oleObj>
                </mc:Choice>
                <mc:Fallback>
                  <p:oleObj name="Equation" r:id="rId96" imgW="104775" imgH="104775" progId="Equation.3">
                    <p:embed/>
                    <p:pic>
                      <p:nvPicPr>
                        <p:cNvPr id="0" name="Picture 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2" y="3141"/>
                          <a:ext cx="135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504" name="Object 160"/>
            <p:cNvGraphicFramePr>
              <a:graphicFrameLocks noChangeAspect="1"/>
            </p:cNvGraphicFramePr>
            <p:nvPr/>
          </p:nvGraphicFramePr>
          <p:xfrm>
            <a:off x="3671" y="2268"/>
            <a:ext cx="135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07" name="Equation" r:id="rId98" imgW="104775" imgH="104775" progId="Equation.3">
                    <p:embed/>
                  </p:oleObj>
                </mc:Choice>
                <mc:Fallback>
                  <p:oleObj name="Equation" r:id="rId98" imgW="104775" imgH="104775" progId="Equation.3">
                    <p:embed/>
                    <p:pic>
                      <p:nvPicPr>
                        <p:cNvPr id="0" name="Picture 2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1" y="2268"/>
                          <a:ext cx="135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505" name="Object 161"/>
            <p:cNvGraphicFramePr>
              <a:graphicFrameLocks noChangeAspect="1"/>
            </p:cNvGraphicFramePr>
            <p:nvPr/>
          </p:nvGraphicFramePr>
          <p:xfrm>
            <a:off x="3728" y="3129"/>
            <a:ext cx="135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08" name="Equation" r:id="rId100" imgW="104775" imgH="104775" progId="Equation.3">
                    <p:embed/>
                  </p:oleObj>
                </mc:Choice>
                <mc:Fallback>
                  <p:oleObj name="Equation" r:id="rId100" imgW="104775" imgH="104775" progId="Equation.3">
                    <p:embed/>
                    <p:pic>
                      <p:nvPicPr>
                        <p:cNvPr id="0" name="Picture 2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8" y="3129"/>
                          <a:ext cx="135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506" name="Object 162"/>
            <p:cNvGraphicFramePr>
              <a:graphicFrameLocks noChangeAspect="1"/>
            </p:cNvGraphicFramePr>
            <p:nvPr/>
          </p:nvGraphicFramePr>
          <p:xfrm>
            <a:off x="3827" y="3225"/>
            <a:ext cx="134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09" name="Equation" r:id="rId102" imgW="104775" imgH="104775" progId="Equation.3">
                    <p:embed/>
                  </p:oleObj>
                </mc:Choice>
                <mc:Fallback>
                  <p:oleObj name="Equation" r:id="rId102" imgW="104775" imgH="104775" progId="Equation.3">
                    <p:embed/>
                    <p:pic>
                      <p:nvPicPr>
                        <p:cNvPr id="0" name="Picture 2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7" y="3225"/>
                          <a:ext cx="134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507" name="AutoShape 163"/>
            <p:cNvSpPr>
              <a:spLocks noChangeArrowheads="1"/>
            </p:cNvSpPr>
            <p:nvPr/>
          </p:nvSpPr>
          <p:spPr bwMode="auto">
            <a:xfrm>
              <a:off x="3708" y="3072"/>
              <a:ext cx="49" cy="48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utoUpdateAnimBg="0"/>
      <p:bldP spid="5734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52400" y="4724400"/>
            <a:ext cx="6324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>
                <a:solidFill>
                  <a:schemeClr val="tx1"/>
                </a:solidFill>
                <a:ea typeface="华文楷体" panose="02010600040101010101" pitchFamily="2" charset="-122"/>
              </a:rPr>
              <a:t> 3）价带是未满的导带，而它又与相邻的</a:t>
            </a:r>
            <a:endParaRPr kumimoji="1" lang="zh-CN" altLang="en-US">
              <a:solidFill>
                <a:schemeClr val="tx1"/>
              </a:solidFill>
              <a:ea typeface="华文楷体" panose="02010600040101010101" pitchFamily="2" charset="-122"/>
            </a:endParaRPr>
          </a:p>
          <a:p>
            <a:pPr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  </a:t>
            </a:r>
            <a:r>
              <a:rPr kumimoji="1" lang="zh-CN" altLang="zh-CN">
                <a:solidFill>
                  <a:schemeClr val="tx1"/>
                </a:solidFill>
                <a:ea typeface="华文楷体" panose="02010600040101010101" pitchFamily="2" charset="-122"/>
              </a:rPr>
              <a:t>空带重叠。 电子很容易跃迁导电。</a:t>
            </a:r>
            <a:endParaRPr kumimoji="1" lang="zh-CN" altLang="en-US">
              <a:solidFill>
                <a:schemeClr val="tx1"/>
              </a:solidFill>
              <a:ea typeface="华文楷体" panose="02010600040101010101" pitchFamily="2" charset="-122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08000" y="307975"/>
            <a:ext cx="60801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四、导体、绝缘体和半导体的能带结构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323850" y="908050"/>
            <a:ext cx="564479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1、导体：导体的能带可分为三种情况 ：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381000" y="1752600"/>
            <a:ext cx="79248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1）价带是未填满的导带。   </a:t>
            </a:r>
          </a:p>
          <a:p>
            <a:pPr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 电子很容易在导带中从低能级向高能级跃迁而导电。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2209800" y="2590800"/>
            <a:ext cx="28670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>
                <a:solidFill>
                  <a:schemeClr val="tx1"/>
                </a:solidFill>
                <a:ea typeface="华文楷体" panose="02010600040101010101" pitchFamily="2" charset="-122"/>
              </a:rPr>
              <a:t>金属 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Li </a:t>
            </a:r>
            <a:r>
              <a:rPr kumimoji="1" lang="zh-CN" altLang="zh-CN">
                <a:solidFill>
                  <a:schemeClr val="tx1"/>
                </a:solidFill>
                <a:ea typeface="华文楷体" panose="02010600040101010101" pitchFamily="2" charset="-122"/>
              </a:rPr>
              <a:t>属此类。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228600" y="3100388"/>
            <a:ext cx="6553200" cy="796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>
                <a:solidFill>
                  <a:schemeClr val="tx1"/>
                </a:solidFill>
                <a:ea typeface="华文楷体" panose="02010600040101010101" pitchFamily="2" charset="-122"/>
              </a:rPr>
              <a:t>2）价带是满带，但满带与空带相重叠。 </a:t>
            </a:r>
          </a:p>
          <a:p>
            <a:pPr hangingPunct="1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 </a:t>
            </a:r>
            <a:r>
              <a:rPr kumimoji="1" lang="zh-CN" altLang="zh-CN">
                <a:solidFill>
                  <a:schemeClr val="tx1"/>
                </a:solidFill>
                <a:ea typeface="华文楷体" panose="02010600040101010101" pitchFamily="2" charset="-122"/>
              </a:rPr>
              <a:t>电子很容易从满带跃迁到空带中而导电。</a:t>
            </a:r>
            <a:endParaRPr kumimoji="1" lang="zh-CN" altLang="en-US">
              <a:solidFill>
                <a:schemeClr val="tx1"/>
              </a:solidFill>
              <a:ea typeface="华文楷体" panose="02010600040101010101" pitchFamily="2" charset="-122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1447800" y="4114800"/>
            <a:ext cx="42767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>
                <a:solidFill>
                  <a:schemeClr val="tx1"/>
                </a:solidFill>
                <a:ea typeface="华文楷体" panose="02010600040101010101" pitchFamily="2" charset="-122"/>
              </a:rPr>
              <a:t>金属 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Mg、Be、Zn </a:t>
            </a:r>
            <a:r>
              <a:rPr kumimoji="1" lang="zh-CN" altLang="zh-CN">
                <a:solidFill>
                  <a:schemeClr val="tx1"/>
                </a:solidFill>
                <a:ea typeface="华文楷体" panose="02010600040101010101" pitchFamily="2" charset="-122"/>
              </a:rPr>
              <a:t>属此类。</a:t>
            </a:r>
            <a:endParaRPr kumimoji="1" lang="zh-CN" altLang="en-US">
              <a:solidFill>
                <a:schemeClr val="tx1"/>
              </a:solidFill>
              <a:ea typeface="华文楷体" panose="02010600040101010101" pitchFamily="2" charset="-122"/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684213" y="5876925"/>
            <a:ext cx="523557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>
                <a:solidFill>
                  <a:schemeClr val="tx1"/>
                </a:solidFill>
                <a:ea typeface="华文楷体" panose="02010600040101010101" pitchFamily="2" charset="-122"/>
              </a:rPr>
              <a:t>金属 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Na、K、Cu、Al、Ag 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属此类。</a:t>
            </a:r>
          </a:p>
        </p:txBody>
      </p:sp>
      <p:grpSp>
        <p:nvGrpSpPr>
          <p:cNvPr id="59403" name="Group 11"/>
          <p:cNvGrpSpPr>
            <a:grpSpLocks/>
          </p:cNvGrpSpPr>
          <p:nvPr/>
        </p:nvGrpSpPr>
        <p:grpSpPr bwMode="auto">
          <a:xfrm>
            <a:off x="6096000" y="2895600"/>
            <a:ext cx="2868613" cy="1524000"/>
            <a:chOff x="3840" y="1824"/>
            <a:chExt cx="1776" cy="864"/>
          </a:xfrm>
        </p:grpSpPr>
        <p:sp>
          <p:nvSpPr>
            <p:cNvPr id="59404" name="Line 12"/>
            <p:cNvSpPr>
              <a:spLocks noChangeShapeType="1"/>
            </p:cNvSpPr>
            <p:nvPr/>
          </p:nvSpPr>
          <p:spPr bwMode="auto">
            <a:xfrm>
              <a:off x="3840" y="2448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05" name="Line 13"/>
            <p:cNvSpPr>
              <a:spLocks noChangeShapeType="1"/>
            </p:cNvSpPr>
            <p:nvPr/>
          </p:nvSpPr>
          <p:spPr bwMode="auto">
            <a:xfrm>
              <a:off x="3840" y="2400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06" name="Line 14"/>
            <p:cNvSpPr>
              <a:spLocks noChangeShapeType="1"/>
            </p:cNvSpPr>
            <p:nvPr/>
          </p:nvSpPr>
          <p:spPr bwMode="auto">
            <a:xfrm>
              <a:off x="3840" y="254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07" name="Line 15"/>
            <p:cNvSpPr>
              <a:spLocks noChangeShapeType="1"/>
            </p:cNvSpPr>
            <p:nvPr/>
          </p:nvSpPr>
          <p:spPr bwMode="auto">
            <a:xfrm>
              <a:off x="3840" y="2640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08" name="Line 16"/>
            <p:cNvSpPr>
              <a:spLocks noChangeShapeType="1"/>
            </p:cNvSpPr>
            <p:nvPr/>
          </p:nvSpPr>
          <p:spPr bwMode="auto">
            <a:xfrm>
              <a:off x="4560" y="2448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4656" y="240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10" name="Line 18"/>
            <p:cNvSpPr>
              <a:spLocks noChangeShapeType="1"/>
            </p:cNvSpPr>
            <p:nvPr/>
          </p:nvSpPr>
          <p:spPr bwMode="auto">
            <a:xfrm>
              <a:off x="4656" y="235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656" y="2544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12" name="Line 20"/>
            <p:cNvSpPr>
              <a:spLocks noChangeShapeType="1"/>
            </p:cNvSpPr>
            <p:nvPr/>
          </p:nvSpPr>
          <p:spPr bwMode="auto">
            <a:xfrm>
              <a:off x="3840" y="2496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13" name="AutoShape 21"/>
            <p:cNvSpPr>
              <a:spLocks noChangeArrowheads="1"/>
            </p:cNvSpPr>
            <p:nvPr/>
          </p:nvSpPr>
          <p:spPr bwMode="auto">
            <a:xfrm>
              <a:off x="4176" y="2400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14" name="AutoShape 22"/>
            <p:cNvSpPr>
              <a:spLocks noChangeArrowheads="1"/>
            </p:cNvSpPr>
            <p:nvPr/>
          </p:nvSpPr>
          <p:spPr bwMode="auto">
            <a:xfrm>
              <a:off x="3936" y="2496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15" name="AutoShape 23"/>
            <p:cNvSpPr>
              <a:spLocks noChangeArrowheads="1"/>
            </p:cNvSpPr>
            <p:nvPr/>
          </p:nvSpPr>
          <p:spPr bwMode="auto">
            <a:xfrm>
              <a:off x="3888" y="2592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16" name="AutoShape 24"/>
            <p:cNvSpPr>
              <a:spLocks noChangeArrowheads="1"/>
            </p:cNvSpPr>
            <p:nvPr/>
          </p:nvSpPr>
          <p:spPr bwMode="auto">
            <a:xfrm>
              <a:off x="4272" y="2352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17" name="AutoShape 25"/>
            <p:cNvSpPr>
              <a:spLocks noChangeArrowheads="1"/>
            </p:cNvSpPr>
            <p:nvPr/>
          </p:nvSpPr>
          <p:spPr bwMode="auto">
            <a:xfrm>
              <a:off x="4080" y="2448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18" name="Line 26"/>
            <p:cNvSpPr>
              <a:spLocks noChangeShapeType="1"/>
            </p:cNvSpPr>
            <p:nvPr/>
          </p:nvSpPr>
          <p:spPr bwMode="auto">
            <a:xfrm>
              <a:off x="4656" y="2304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19" name="Line 27"/>
            <p:cNvSpPr>
              <a:spLocks noChangeShapeType="1"/>
            </p:cNvSpPr>
            <p:nvPr/>
          </p:nvSpPr>
          <p:spPr bwMode="auto">
            <a:xfrm>
              <a:off x="4656" y="2304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20" name="Line 28"/>
            <p:cNvSpPr>
              <a:spLocks noChangeShapeType="1"/>
            </p:cNvSpPr>
            <p:nvPr/>
          </p:nvSpPr>
          <p:spPr bwMode="auto">
            <a:xfrm>
              <a:off x="4656" y="2256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21" name="Line 29"/>
            <p:cNvSpPr>
              <a:spLocks noChangeShapeType="1"/>
            </p:cNvSpPr>
            <p:nvPr/>
          </p:nvSpPr>
          <p:spPr bwMode="auto">
            <a:xfrm>
              <a:off x="4656" y="2208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22" name="AutoShape 30"/>
            <p:cNvSpPr>
              <a:spLocks noChangeArrowheads="1"/>
            </p:cNvSpPr>
            <p:nvPr/>
          </p:nvSpPr>
          <p:spPr bwMode="auto">
            <a:xfrm>
              <a:off x="3888" y="1920"/>
              <a:ext cx="576" cy="384"/>
            </a:xfrm>
            <a:prstGeom prst="wedgeEllipseCallout">
              <a:avLst>
                <a:gd name="adj1" fmla="val -18750"/>
                <a:gd name="adj2" fmla="val 85417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满带</a:t>
              </a:r>
              <a:endParaRPr kumimoji="1" lang="zh-CN" altLang="en-US" sz="2000">
                <a:solidFill>
                  <a:schemeClr val="tx2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59423" name="AutoShape 31"/>
            <p:cNvSpPr>
              <a:spLocks noChangeArrowheads="1"/>
            </p:cNvSpPr>
            <p:nvPr/>
          </p:nvSpPr>
          <p:spPr bwMode="auto">
            <a:xfrm>
              <a:off x="4656" y="1824"/>
              <a:ext cx="720" cy="288"/>
            </a:xfrm>
            <a:prstGeom prst="wedgeRoundRectCallout">
              <a:avLst>
                <a:gd name="adj1" fmla="val 35000"/>
                <a:gd name="adj2" fmla="val 95486"/>
                <a:gd name="adj3" fmla="val 16667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空带</a:t>
              </a:r>
            </a:p>
          </p:txBody>
        </p:sp>
      </p:grpSp>
      <p:grpSp>
        <p:nvGrpSpPr>
          <p:cNvPr id="59424" name="Group 32"/>
          <p:cNvGrpSpPr>
            <a:grpSpLocks/>
          </p:cNvGrpSpPr>
          <p:nvPr/>
        </p:nvGrpSpPr>
        <p:grpSpPr bwMode="auto">
          <a:xfrm>
            <a:off x="5943600" y="4876800"/>
            <a:ext cx="2949575" cy="1600200"/>
            <a:chOff x="3744" y="2928"/>
            <a:chExt cx="1872" cy="1008"/>
          </a:xfrm>
        </p:grpSpPr>
        <p:sp>
          <p:nvSpPr>
            <p:cNvPr id="59425" name="Line 33"/>
            <p:cNvSpPr>
              <a:spLocks noChangeShapeType="1"/>
            </p:cNvSpPr>
            <p:nvPr/>
          </p:nvSpPr>
          <p:spPr bwMode="auto">
            <a:xfrm>
              <a:off x="3840" y="3504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26" name="Line 34"/>
            <p:cNvSpPr>
              <a:spLocks noChangeShapeType="1"/>
            </p:cNvSpPr>
            <p:nvPr/>
          </p:nvSpPr>
          <p:spPr bwMode="auto">
            <a:xfrm>
              <a:off x="3840" y="3600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27" name="Line 35"/>
            <p:cNvSpPr>
              <a:spLocks noChangeShapeType="1"/>
            </p:cNvSpPr>
            <p:nvPr/>
          </p:nvSpPr>
          <p:spPr bwMode="auto">
            <a:xfrm>
              <a:off x="3840" y="3744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28" name="Line 36"/>
            <p:cNvSpPr>
              <a:spLocks noChangeShapeType="1"/>
            </p:cNvSpPr>
            <p:nvPr/>
          </p:nvSpPr>
          <p:spPr bwMode="auto">
            <a:xfrm>
              <a:off x="3840" y="3888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29" name="AutoShape 37"/>
            <p:cNvSpPr>
              <a:spLocks noChangeArrowheads="1"/>
            </p:cNvSpPr>
            <p:nvPr/>
          </p:nvSpPr>
          <p:spPr bwMode="auto">
            <a:xfrm>
              <a:off x="3888" y="3840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30" name="AutoShape 38"/>
            <p:cNvSpPr>
              <a:spLocks noChangeArrowheads="1"/>
            </p:cNvSpPr>
            <p:nvPr/>
          </p:nvSpPr>
          <p:spPr bwMode="auto">
            <a:xfrm>
              <a:off x="3936" y="3696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31" name="Line 39"/>
            <p:cNvSpPr>
              <a:spLocks noChangeShapeType="1"/>
            </p:cNvSpPr>
            <p:nvPr/>
          </p:nvSpPr>
          <p:spPr bwMode="auto">
            <a:xfrm>
              <a:off x="4656" y="3456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32" name="Line 40"/>
            <p:cNvSpPr>
              <a:spLocks noChangeShapeType="1"/>
            </p:cNvSpPr>
            <p:nvPr/>
          </p:nvSpPr>
          <p:spPr bwMode="auto">
            <a:xfrm>
              <a:off x="4656" y="3408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33" name="Line 41"/>
            <p:cNvSpPr>
              <a:spLocks noChangeShapeType="1"/>
            </p:cNvSpPr>
            <p:nvPr/>
          </p:nvSpPr>
          <p:spPr bwMode="auto">
            <a:xfrm>
              <a:off x="4656" y="336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34" name="Line 42"/>
            <p:cNvSpPr>
              <a:spLocks noChangeShapeType="1"/>
            </p:cNvSpPr>
            <p:nvPr/>
          </p:nvSpPr>
          <p:spPr bwMode="auto">
            <a:xfrm>
              <a:off x="4656" y="3504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35" name="Line 43"/>
            <p:cNvSpPr>
              <a:spLocks noChangeShapeType="1"/>
            </p:cNvSpPr>
            <p:nvPr/>
          </p:nvSpPr>
          <p:spPr bwMode="auto">
            <a:xfrm>
              <a:off x="4656" y="3600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36" name="Line 44"/>
            <p:cNvSpPr>
              <a:spLocks noChangeShapeType="1"/>
            </p:cNvSpPr>
            <p:nvPr/>
          </p:nvSpPr>
          <p:spPr bwMode="auto">
            <a:xfrm>
              <a:off x="3840" y="355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37" name="Line 45"/>
            <p:cNvSpPr>
              <a:spLocks noChangeShapeType="1"/>
            </p:cNvSpPr>
            <p:nvPr/>
          </p:nvSpPr>
          <p:spPr bwMode="auto">
            <a:xfrm>
              <a:off x="3840" y="3648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38" name="AutoShape 46"/>
            <p:cNvSpPr>
              <a:spLocks noChangeArrowheads="1"/>
            </p:cNvSpPr>
            <p:nvPr/>
          </p:nvSpPr>
          <p:spPr bwMode="auto">
            <a:xfrm>
              <a:off x="4032" y="3600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39" name="Line 47"/>
            <p:cNvSpPr>
              <a:spLocks noChangeShapeType="1"/>
            </p:cNvSpPr>
            <p:nvPr/>
          </p:nvSpPr>
          <p:spPr bwMode="auto">
            <a:xfrm>
              <a:off x="3840" y="3456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40" name="Line 48"/>
            <p:cNvSpPr>
              <a:spLocks noChangeShapeType="1"/>
            </p:cNvSpPr>
            <p:nvPr/>
          </p:nvSpPr>
          <p:spPr bwMode="auto">
            <a:xfrm>
              <a:off x="4656" y="331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41" name="AutoShape 49"/>
            <p:cNvSpPr>
              <a:spLocks noChangeArrowheads="1"/>
            </p:cNvSpPr>
            <p:nvPr/>
          </p:nvSpPr>
          <p:spPr bwMode="auto">
            <a:xfrm>
              <a:off x="3744" y="3072"/>
              <a:ext cx="768" cy="336"/>
            </a:xfrm>
            <a:prstGeom prst="wedgeEllipseCallout">
              <a:avLst>
                <a:gd name="adj1" fmla="val -4426"/>
                <a:gd name="adj2" fmla="val 98213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tx2"/>
                  </a:solidFill>
                  <a:ea typeface="华文楷体" panose="02010600040101010101" pitchFamily="2" charset="-122"/>
                </a:rPr>
                <a:t>导带</a:t>
              </a:r>
            </a:p>
          </p:txBody>
        </p:sp>
        <p:sp>
          <p:nvSpPr>
            <p:cNvPr id="59442" name="AutoShape 50"/>
            <p:cNvSpPr>
              <a:spLocks noChangeArrowheads="1"/>
            </p:cNvSpPr>
            <p:nvPr/>
          </p:nvSpPr>
          <p:spPr bwMode="auto">
            <a:xfrm>
              <a:off x="4704" y="2928"/>
              <a:ext cx="720" cy="288"/>
            </a:xfrm>
            <a:prstGeom prst="wedgeRoundRectCallout">
              <a:avLst>
                <a:gd name="adj1" fmla="val 35000"/>
                <a:gd name="adj2" fmla="val 95486"/>
                <a:gd name="adj3" fmla="val 16667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空带</a:t>
              </a:r>
            </a:p>
          </p:txBody>
        </p:sp>
      </p:grpSp>
      <p:grpSp>
        <p:nvGrpSpPr>
          <p:cNvPr id="59443" name="Group 51"/>
          <p:cNvGrpSpPr>
            <a:grpSpLocks/>
          </p:cNvGrpSpPr>
          <p:nvPr/>
        </p:nvGrpSpPr>
        <p:grpSpPr bwMode="auto">
          <a:xfrm>
            <a:off x="6248400" y="533400"/>
            <a:ext cx="1995488" cy="1600200"/>
            <a:chOff x="4032" y="192"/>
            <a:chExt cx="1248" cy="1008"/>
          </a:xfrm>
        </p:grpSpPr>
        <p:sp>
          <p:nvSpPr>
            <p:cNvPr id="59444" name="Line 52"/>
            <p:cNvSpPr>
              <a:spLocks noChangeShapeType="1"/>
            </p:cNvSpPr>
            <p:nvPr/>
          </p:nvSpPr>
          <p:spPr bwMode="auto">
            <a:xfrm>
              <a:off x="4032" y="576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45" name="Line 53"/>
            <p:cNvSpPr>
              <a:spLocks noChangeShapeType="1"/>
            </p:cNvSpPr>
            <p:nvPr/>
          </p:nvSpPr>
          <p:spPr bwMode="auto">
            <a:xfrm>
              <a:off x="4032" y="768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46" name="Line 54"/>
            <p:cNvSpPr>
              <a:spLocks noChangeShapeType="1"/>
            </p:cNvSpPr>
            <p:nvPr/>
          </p:nvSpPr>
          <p:spPr bwMode="auto">
            <a:xfrm>
              <a:off x="4032" y="672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47" name="Line 55"/>
            <p:cNvSpPr>
              <a:spLocks noChangeShapeType="1"/>
            </p:cNvSpPr>
            <p:nvPr/>
          </p:nvSpPr>
          <p:spPr bwMode="auto">
            <a:xfrm>
              <a:off x="4032" y="1008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48" name="AutoShape 56"/>
            <p:cNvSpPr>
              <a:spLocks noChangeArrowheads="1"/>
            </p:cNvSpPr>
            <p:nvPr/>
          </p:nvSpPr>
          <p:spPr bwMode="auto">
            <a:xfrm>
              <a:off x="4224" y="960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49" name="Line 57"/>
            <p:cNvSpPr>
              <a:spLocks noChangeShapeType="1"/>
            </p:cNvSpPr>
            <p:nvPr/>
          </p:nvSpPr>
          <p:spPr bwMode="auto">
            <a:xfrm>
              <a:off x="4032" y="864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50" name="AutoShape 58"/>
            <p:cNvSpPr>
              <a:spLocks noChangeArrowheads="1"/>
            </p:cNvSpPr>
            <p:nvPr/>
          </p:nvSpPr>
          <p:spPr bwMode="auto">
            <a:xfrm>
              <a:off x="4368" y="816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51" name="Line 59"/>
            <p:cNvSpPr>
              <a:spLocks noChangeShapeType="1"/>
            </p:cNvSpPr>
            <p:nvPr/>
          </p:nvSpPr>
          <p:spPr bwMode="auto">
            <a:xfrm>
              <a:off x="4032" y="624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52" name="Line 60"/>
            <p:cNvSpPr>
              <a:spLocks noChangeShapeType="1"/>
            </p:cNvSpPr>
            <p:nvPr/>
          </p:nvSpPr>
          <p:spPr bwMode="auto">
            <a:xfrm>
              <a:off x="4032" y="1152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53" name="AutoShape 61"/>
            <p:cNvSpPr>
              <a:spLocks noChangeArrowheads="1"/>
            </p:cNvSpPr>
            <p:nvPr/>
          </p:nvSpPr>
          <p:spPr bwMode="auto">
            <a:xfrm>
              <a:off x="4032" y="1104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9454" name="AutoShape 62"/>
            <p:cNvSpPr>
              <a:spLocks noChangeArrowheads="1"/>
            </p:cNvSpPr>
            <p:nvPr/>
          </p:nvSpPr>
          <p:spPr bwMode="auto">
            <a:xfrm>
              <a:off x="4464" y="192"/>
              <a:ext cx="768" cy="336"/>
            </a:xfrm>
            <a:prstGeom prst="wedgeEllipseCallout">
              <a:avLst>
                <a:gd name="adj1" fmla="val -4426"/>
                <a:gd name="adj2" fmla="val 98213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tx2"/>
                  </a:solidFill>
                  <a:ea typeface="华文楷体" panose="02010600040101010101" pitchFamily="2" charset="-122"/>
                </a:rPr>
                <a:t>导带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utoUpdateAnimBg="0"/>
      <p:bldP spid="59397" grpId="0" autoUpdateAnimBg="0"/>
      <p:bldP spid="59398" grpId="0" autoUpdateAnimBg="0"/>
      <p:bldP spid="59399" grpId="0" autoUpdateAnimBg="0"/>
      <p:bldP spid="59400" grpId="0" autoUpdateAnimBg="0"/>
      <p:bldP spid="59401" grpId="0" autoUpdateAnimBg="0"/>
      <p:bldP spid="5940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3" name="Group 3"/>
          <p:cNvGrpSpPr>
            <a:grpSpLocks/>
          </p:cNvGrpSpPr>
          <p:nvPr/>
        </p:nvGrpSpPr>
        <p:grpSpPr bwMode="auto">
          <a:xfrm>
            <a:off x="685800" y="3200401"/>
            <a:ext cx="4953000" cy="1938338"/>
            <a:chOff x="432" y="2016"/>
            <a:chExt cx="3120" cy="1221"/>
          </a:xfrm>
        </p:grpSpPr>
        <p:sp>
          <p:nvSpPr>
            <p:cNvPr id="61444" name="Text Box 4"/>
            <p:cNvSpPr txBox="1">
              <a:spLocks noChangeArrowheads="1"/>
            </p:cNvSpPr>
            <p:nvPr/>
          </p:nvSpPr>
          <p:spPr bwMode="auto">
            <a:xfrm>
              <a:off x="432" y="2016"/>
              <a:ext cx="3120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rPr>
                <a:t>半导体的价带也是满带，但满带与空带之间的禁带宽度          较小（约0.1-1.5 </a:t>
              </a:r>
              <a:r>
                <a:rPr kumimoji="1" lang="en-US" altLang="zh-CN">
                  <a:solidFill>
                    <a:schemeClr val="tx1"/>
                  </a:solidFill>
                  <a:ea typeface="华文楷体" panose="02010600040101010101" pitchFamily="2" charset="-122"/>
                </a:rPr>
                <a:t>eV) 。</a:t>
              </a:r>
              <a:r>
                <a: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rPr>
                <a:t>电子容易从满被激发到空带中去，从而电子和空穴都参与导电。</a:t>
              </a:r>
            </a:p>
          </p:txBody>
        </p:sp>
        <p:graphicFrame>
          <p:nvGraphicFramePr>
            <p:cNvPr id="61445" name="Object 5"/>
            <p:cNvGraphicFramePr>
              <a:graphicFrameLocks noChangeAspect="1"/>
            </p:cNvGraphicFramePr>
            <p:nvPr/>
          </p:nvGraphicFramePr>
          <p:xfrm>
            <a:off x="2256" y="2256"/>
            <a:ext cx="397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3" name="Equation" r:id="rId4" imgW="291973" imgH="241195" progId="Equation.3">
                    <p:embed/>
                  </p:oleObj>
                </mc:Choice>
                <mc:Fallback>
                  <p:oleObj name="Equation" r:id="rId4" imgW="291973" imgH="241195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256"/>
                          <a:ext cx="397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46" name="Group 6"/>
          <p:cNvGrpSpPr>
            <a:grpSpLocks/>
          </p:cNvGrpSpPr>
          <p:nvPr/>
        </p:nvGrpSpPr>
        <p:grpSpPr bwMode="auto">
          <a:xfrm>
            <a:off x="6019800" y="990600"/>
            <a:ext cx="2590800" cy="2590800"/>
            <a:chOff x="3792" y="624"/>
            <a:chExt cx="1632" cy="1632"/>
          </a:xfrm>
        </p:grpSpPr>
        <p:sp>
          <p:nvSpPr>
            <p:cNvPr id="61447" name="Line 7"/>
            <p:cNvSpPr>
              <a:spLocks noChangeShapeType="1"/>
            </p:cNvSpPr>
            <p:nvPr/>
          </p:nvSpPr>
          <p:spPr bwMode="auto">
            <a:xfrm>
              <a:off x="3792" y="81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1448" name="Line 8"/>
            <p:cNvSpPr>
              <a:spLocks noChangeShapeType="1"/>
            </p:cNvSpPr>
            <p:nvPr/>
          </p:nvSpPr>
          <p:spPr bwMode="auto">
            <a:xfrm>
              <a:off x="3792" y="720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1449" name="Line 9"/>
            <p:cNvSpPr>
              <a:spLocks noChangeShapeType="1"/>
            </p:cNvSpPr>
            <p:nvPr/>
          </p:nvSpPr>
          <p:spPr bwMode="auto">
            <a:xfrm>
              <a:off x="3792" y="768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1450" name="Line 10"/>
            <p:cNvSpPr>
              <a:spLocks noChangeShapeType="1"/>
            </p:cNvSpPr>
            <p:nvPr/>
          </p:nvSpPr>
          <p:spPr bwMode="auto">
            <a:xfrm>
              <a:off x="3792" y="912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1451" name="Line 11"/>
            <p:cNvSpPr>
              <a:spLocks noChangeShapeType="1"/>
            </p:cNvSpPr>
            <p:nvPr/>
          </p:nvSpPr>
          <p:spPr bwMode="auto">
            <a:xfrm>
              <a:off x="3792" y="2064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1452" name="Line 12"/>
            <p:cNvSpPr>
              <a:spLocks noChangeShapeType="1"/>
            </p:cNvSpPr>
            <p:nvPr/>
          </p:nvSpPr>
          <p:spPr bwMode="auto">
            <a:xfrm>
              <a:off x="3792" y="1824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1453" name="Line 13"/>
            <p:cNvSpPr>
              <a:spLocks noChangeShapeType="1"/>
            </p:cNvSpPr>
            <p:nvPr/>
          </p:nvSpPr>
          <p:spPr bwMode="auto">
            <a:xfrm>
              <a:off x="3792" y="220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1454" name="Line 14"/>
            <p:cNvSpPr>
              <a:spLocks noChangeShapeType="1"/>
            </p:cNvSpPr>
            <p:nvPr/>
          </p:nvSpPr>
          <p:spPr bwMode="auto">
            <a:xfrm>
              <a:off x="3792" y="1920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1455" name="AutoShape 15"/>
            <p:cNvSpPr>
              <a:spLocks noChangeArrowheads="1"/>
            </p:cNvSpPr>
            <p:nvPr/>
          </p:nvSpPr>
          <p:spPr bwMode="auto">
            <a:xfrm>
              <a:off x="4848" y="624"/>
              <a:ext cx="576" cy="288"/>
            </a:xfrm>
            <a:prstGeom prst="wedgeRectCallout">
              <a:avLst>
                <a:gd name="adj1" fmla="val -38019"/>
                <a:gd name="adj2" fmla="val -13194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空带</a:t>
              </a:r>
              <a:endParaRPr kumimoji="1" lang="zh-CN" altLang="en-US" sz="2000">
                <a:solidFill>
                  <a:schemeClr val="tx2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61456" name="AutoShape 16"/>
            <p:cNvSpPr>
              <a:spLocks noChangeArrowheads="1"/>
            </p:cNvSpPr>
            <p:nvPr/>
          </p:nvSpPr>
          <p:spPr bwMode="auto">
            <a:xfrm>
              <a:off x="4800" y="1632"/>
              <a:ext cx="624" cy="288"/>
            </a:xfrm>
            <a:prstGeom prst="wedgeEllipseCallout">
              <a:avLst>
                <a:gd name="adj1" fmla="val -43750"/>
                <a:gd name="adj2" fmla="val 70000"/>
              </a:avLst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满带</a:t>
              </a:r>
              <a:endParaRPr kumimoji="1" lang="zh-CN" altLang="en-US" sz="2000">
                <a:solidFill>
                  <a:srgbClr val="FFFF99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61457" name="Line 17"/>
            <p:cNvSpPr>
              <a:spLocks noChangeShapeType="1"/>
            </p:cNvSpPr>
            <p:nvPr/>
          </p:nvSpPr>
          <p:spPr bwMode="auto">
            <a:xfrm>
              <a:off x="3840" y="115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61458" name="Object 18"/>
            <p:cNvGraphicFramePr>
              <a:graphicFrameLocks noChangeAspect="1"/>
            </p:cNvGraphicFramePr>
            <p:nvPr/>
          </p:nvGraphicFramePr>
          <p:xfrm>
            <a:off x="3879" y="1125"/>
            <a:ext cx="128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4" name="公式" r:id="rId6" imgW="977900" imgH="241300" progId="Equation.3">
                    <p:embed/>
                  </p:oleObj>
                </mc:Choice>
                <mc:Fallback>
                  <p:oleObj name="公式" r:id="rId6" imgW="977900" imgH="241300" progId="Equation.3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9" y="1125"/>
                          <a:ext cx="1282" cy="314"/>
                        </a:xfrm>
                        <a:prstGeom prst="rect">
                          <a:avLst/>
                        </a:prstGeom>
                        <a:solidFill>
                          <a:srgbClr val="FFFFC9"/>
                        </a:solidFill>
                        <a:ln w="25400">
                          <a:solidFill>
                            <a:srgbClr val="00FF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9" name="AutoShape 19"/>
            <p:cNvSpPr>
              <a:spLocks noChangeArrowheads="1"/>
            </p:cNvSpPr>
            <p:nvPr/>
          </p:nvSpPr>
          <p:spPr bwMode="auto">
            <a:xfrm>
              <a:off x="4080" y="2016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1460" name="AutoShape 20"/>
            <p:cNvSpPr>
              <a:spLocks noChangeArrowheads="1"/>
            </p:cNvSpPr>
            <p:nvPr/>
          </p:nvSpPr>
          <p:spPr bwMode="auto">
            <a:xfrm>
              <a:off x="4224" y="1872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1461" name="AutoShape 21"/>
            <p:cNvSpPr>
              <a:spLocks noChangeArrowheads="1"/>
            </p:cNvSpPr>
            <p:nvPr/>
          </p:nvSpPr>
          <p:spPr bwMode="auto">
            <a:xfrm>
              <a:off x="3936" y="2160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1462" name="AutoShape 22"/>
            <p:cNvSpPr>
              <a:spLocks noChangeArrowheads="1"/>
            </p:cNvSpPr>
            <p:nvPr/>
          </p:nvSpPr>
          <p:spPr bwMode="auto">
            <a:xfrm>
              <a:off x="4416" y="1776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1463" name="Line 23"/>
            <p:cNvSpPr>
              <a:spLocks noChangeShapeType="1"/>
            </p:cNvSpPr>
            <p:nvPr/>
          </p:nvSpPr>
          <p:spPr bwMode="auto">
            <a:xfrm flipV="1">
              <a:off x="3840" y="9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</p:grpSp>
      <p:sp>
        <p:nvSpPr>
          <p:cNvPr id="61464" name="Rectangle 24"/>
          <p:cNvSpPr>
            <a:spLocks noChangeArrowheads="1"/>
          </p:cNvSpPr>
          <p:nvPr/>
        </p:nvSpPr>
        <p:spPr bwMode="auto">
          <a:xfrm>
            <a:off x="757238" y="111125"/>
            <a:ext cx="2590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2、绝缘体</a:t>
            </a:r>
          </a:p>
        </p:txBody>
      </p:sp>
      <p:grpSp>
        <p:nvGrpSpPr>
          <p:cNvPr id="61465" name="Group 25"/>
          <p:cNvGrpSpPr>
            <a:grpSpLocks/>
          </p:cNvGrpSpPr>
          <p:nvPr/>
        </p:nvGrpSpPr>
        <p:grpSpPr bwMode="auto">
          <a:xfrm>
            <a:off x="395288" y="549275"/>
            <a:ext cx="7924800" cy="833438"/>
            <a:chOff x="288" y="432"/>
            <a:chExt cx="4992" cy="525"/>
          </a:xfrm>
        </p:grpSpPr>
        <p:graphicFrame>
          <p:nvGraphicFramePr>
            <p:cNvPr id="61466" name="Object 26"/>
            <p:cNvGraphicFramePr>
              <a:graphicFrameLocks noChangeAspect="1"/>
            </p:cNvGraphicFramePr>
            <p:nvPr/>
          </p:nvGraphicFramePr>
          <p:xfrm>
            <a:off x="4831" y="477"/>
            <a:ext cx="353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5" name="Equation" r:id="rId8" imgW="291973" imgH="241195" progId="Equation.3">
                    <p:embed/>
                  </p:oleObj>
                </mc:Choice>
                <mc:Fallback>
                  <p:oleObj name="Equation" r:id="rId8" imgW="291973" imgH="241195" progId="Equation.3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1" y="477"/>
                          <a:ext cx="353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67" name="Rectangle 27"/>
            <p:cNvSpPr>
              <a:spLocks noChangeArrowheads="1"/>
            </p:cNvSpPr>
            <p:nvPr/>
          </p:nvSpPr>
          <p:spPr bwMode="auto">
            <a:xfrm>
              <a:off x="288" y="432"/>
              <a:ext cx="4992" cy="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rPr>
                <a:t>绝缘体的价带为满带，且满带与空带之间的禁带宽度　　 较大（约 3 - 6 </a:t>
              </a:r>
              <a:r>
                <a:rPr kumimoji="1" lang="en-US" altLang="zh-CN">
                  <a:solidFill>
                    <a:schemeClr val="tx1"/>
                  </a:solidFill>
                  <a:ea typeface="华文楷体" panose="02010600040101010101" pitchFamily="2" charset="-122"/>
                </a:rPr>
                <a:t>eV)，</a:t>
              </a:r>
              <a:r>
                <a: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rPr>
                <a:t>电子很难跃迁导电。</a:t>
              </a:r>
            </a:p>
          </p:txBody>
        </p:sp>
      </p:grpSp>
      <p:sp>
        <p:nvSpPr>
          <p:cNvPr id="61468" name="Rectangle 28"/>
          <p:cNvSpPr>
            <a:spLocks noChangeArrowheads="1"/>
          </p:cNvSpPr>
          <p:nvPr/>
        </p:nvSpPr>
        <p:spPr bwMode="auto">
          <a:xfrm>
            <a:off x="609600" y="1447800"/>
            <a:ext cx="49530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如果外电场很强，使满带中的电子大量 跃迁到空带中去，从而绝缘体变成导体，这就 是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绝缘体的击穿。</a:t>
            </a:r>
          </a:p>
        </p:txBody>
      </p:sp>
      <p:sp>
        <p:nvSpPr>
          <p:cNvPr id="61469" name="Rectangle 29"/>
          <p:cNvSpPr>
            <a:spLocks noChangeArrowheads="1"/>
          </p:cNvSpPr>
          <p:nvPr/>
        </p:nvSpPr>
        <p:spPr bwMode="auto">
          <a:xfrm>
            <a:off x="184150" y="2743200"/>
            <a:ext cx="187452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3、半导体：</a:t>
            </a:r>
          </a:p>
        </p:txBody>
      </p:sp>
      <p:sp>
        <p:nvSpPr>
          <p:cNvPr id="61470" name="Rectangle 30"/>
          <p:cNvSpPr>
            <a:spLocks noChangeArrowheads="1"/>
          </p:cNvSpPr>
          <p:nvPr/>
        </p:nvSpPr>
        <p:spPr bwMode="auto">
          <a:xfrm>
            <a:off x="328613" y="5334000"/>
            <a:ext cx="6115050" cy="87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[例] 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硅 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Si  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和锗 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Ge </a:t>
            </a:r>
            <a:r>
              <a:rPr kumimoji="1" lang="zh-CN" altLang="zh-CN">
                <a:solidFill>
                  <a:schemeClr val="tx1"/>
                </a:solidFill>
                <a:ea typeface="华文楷体" panose="02010600040101010101" pitchFamily="2" charset="-122"/>
              </a:rPr>
              <a:t>的禁带宽度，  </a:t>
            </a:r>
            <a:endParaRPr kumimoji="1" lang="zh-CN" altLang="en-US">
              <a:solidFill>
                <a:schemeClr val="tx1"/>
              </a:solidFill>
              <a:ea typeface="华文楷体" panose="02010600040101010101" pitchFamily="2" charset="-122"/>
            </a:endParaRPr>
          </a:p>
          <a:p>
            <a:pPr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 </a:t>
            </a:r>
            <a:r>
              <a:rPr kumimoji="1" lang="zh-CN" altLang="zh-CN">
                <a:solidFill>
                  <a:schemeClr val="tx1"/>
                </a:solidFill>
                <a:ea typeface="华文楷体" panose="02010600040101010101" pitchFamily="2" charset="-122"/>
              </a:rPr>
              <a:t>在常温下分别为  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1.11 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eV </a:t>
            </a:r>
            <a:r>
              <a:rPr kumimoji="1" lang="zh-CN" altLang="zh-CN">
                <a:solidFill>
                  <a:schemeClr val="tx1"/>
                </a:solidFill>
                <a:ea typeface="华文楷体" panose="02010600040101010101" pitchFamily="2" charset="-122"/>
              </a:rPr>
              <a:t>和  0 .47 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eV  。</a:t>
            </a:r>
          </a:p>
        </p:txBody>
      </p:sp>
      <p:grpSp>
        <p:nvGrpSpPr>
          <p:cNvPr id="61471" name="Group 31"/>
          <p:cNvGrpSpPr>
            <a:grpSpLocks/>
          </p:cNvGrpSpPr>
          <p:nvPr/>
        </p:nvGrpSpPr>
        <p:grpSpPr bwMode="auto">
          <a:xfrm>
            <a:off x="5738813" y="3810000"/>
            <a:ext cx="2947987" cy="2057400"/>
            <a:chOff x="3615" y="2400"/>
            <a:chExt cx="1857" cy="1296"/>
          </a:xfrm>
        </p:grpSpPr>
        <p:sp>
          <p:nvSpPr>
            <p:cNvPr id="61472" name="Line 32"/>
            <p:cNvSpPr>
              <a:spLocks noChangeShapeType="1"/>
            </p:cNvSpPr>
            <p:nvPr/>
          </p:nvSpPr>
          <p:spPr bwMode="auto">
            <a:xfrm>
              <a:off x="5139" y="3229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1473" name="Line 33"/>
            <p:cNvSpPr>
              <a:spLocks noChangeShapeType="1"/>
            </p:cNvSpPr>
            <p:nvPr/>
          </p:nvSpPr>
          <p:spPr bwMode="auto">
            <a:xfrm>
              <a:off x="3808" y="2711"/>
              <a:ext cx="11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1474" name="Line 34"/>
            <p:cNvSpPr>
              <a:spLocks noChangeShapeType="1"/>
            </p:cNvSpPr>
            <p:nvPr/>
          </p:nvSpPr>
          <p:spPr bwMode="auto">
            <a:xfrm>
              <a:off x="3808" y="2607"/>
              <a:ext cx="11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1475" name="Line 35"/>
            <p:cNvSpPr>
              <a:spLocks noChangeShapeType="1"/>
            </p:cNvSpPr>
            <p:nvPr/>
          </p:nvSpPr>
          <p:spPr bwMode="auto">
            <a:xfrm>
              <a:off x="3808" y="2556"/>
              <a:ext cx="11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1476" name="Line 36"/>
            <p:cNvSpPr>
              <a:spLocks noChangeShapeType="1"/>
            </p:cNvSpPr>
            <p:nvPr/>
          </p:nvSpPr>
          <p:spPr bwMode="auto">
            <a:xfrm>
              <a:off x="3808" y="2504"/>
              <a:ext cx="11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1477" name="Line 37"/>
            <p:cNvSpPr>
              <a:spLocks noChangeShapeType="1"/>
            </p:cNvSpPr>
            <p:nvPr/>
          </p:nvSpPr>
          <p:spPr bwMode="auto">
            <a:xfrm>
              <a:off x="3808" y="3437"/>
              <a:ext cx="12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1478" name="Line 38"/>
            <p:cNvSpPr>
              <a:spLocks noChangeShapeType="1"/>
            </p:cNvSpPr>
            <p:nvPr/>
          </p:nvSpPr>
          <p:spPr bwMode="auto">
            <a:xfrm>
              <a:off x="3808" y="3333"/>
              <a:ext cx="12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1479" name="Line 39"/>
            <p:cNvSpPr>
              <a:spLocks noChangeShapeType="1"/>
            </p:cNvSpPr>
            <p:nvPr/>
          </p:nvSpPr>
          <p:spPr bwMode="auto">
            <a:xfrm>
              <a:off x="3808" y="3540"/>
              <a:ext cx="12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1480" name="Line 40"/>
            <p:cNvSpPr>
              <a:spLocks noChangeShapeType="1"/>
            </p:cNvSpPr>
            <p:nvPr/>
          </p:nvSpPr>
          <p:spPr bwMode="auto">
            <a:xfrm>
              <a:off x="3808" y="3644"/>
              <a:ext cx="11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1481" name="AutoShape 41"/>
            <p:cNvSpPr>
              <a:spLocks noChangeArrowheads="1"/>
            </p:cNvSpPr>
            <p:nvPr/>
          </p:nvSpPr>
          <p:spPr bwMode="auto">
            <a:xfrm>
              <a:off x="4854" y="2400"/>
              <a:ext cx="523" cy="311"/>
            </a:xfrm>
            <a:prstGeom prst="wedgeRectCallout">
              <a:avLst>
                <a:gd name="adj1" fmla="val -46593"/>
                <a:gd name="adj2" fmla="val 36806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空带</a:t>
              </a:r>
            </a:p>
          </p:txBody>
        </p:sp>
        <p:sp>
          <p:nvSpPr>
            <p:cNvPr id="61482" name="AutoShape 42"/>
            <p:cNvSpPr>
              <a:spLocks noChangeArrowheads="1"/>
            </p:cNvSpPr>
            <p:nvPr/>
          </p:nvSpPr>
          <p:spPr bwMode="auto">
            <a:xfrm>
              <a:off x="4807" y="3281"/>
              <a:ext cx="665" cy="259"/>
            </a:xfrm>
            <a:prstGeom prst="wedgeEllipseCallout">
              <a:avLst>
                <a:gd name="adj1" fmla="val -78569"/>
                <a:gd name="adj2" fmla="val 19167"/>
              </a:avLst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满带</a:t>
              </a:r>
              <a:endParaRPr kumimoji="1" lang="zh-CN" altLang="en-US" sz="2000">
                <a:solidFill>
                  <a:schemeClr val="tx2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61483" name="AutoShape 43"/>
            <p:cNvSpPr>
              <a:spLocks noChangeArrowheads="1"/>
            </p:cNvSpPr>
            <p:nvPr/>
          </p:nvSpPr>
          <p:spPr bwMode="auto">
            <a:xfrm>
              <a:off x="3951" y="3592"/>
              <a:ext cx="95" cy="104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1484" name="AutoShape 44"/>
            <p:cNvSpPr>
              <a:spLocks noChangeArrowheads="1"/>
            </p:cNvSpPr>
            <p:nvPr/>
          </p:nvSpPr>
          <p:spPr bwMode="auto">
            <a:xfrm flipV="1">
              <a:off x="4094" y="3489"/>
              <a:ext cx="95" cy="103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1485" name="AutoShape 45"/>
            <p:cNvSpPr>
              <a:spLocks noChangeArrowheads="1"/>
            </p:cNvSpPr>
            <p:nvPr/>
          </p:nvSpPr>
          <p:spPr bwMode="auto">
            <a:xfrm>
              <a:off x="4284" y="3385"/>
              <a:ext cx="95" cy="104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1486" name="AutoShape 46"/>
            <p:cNvSpPr>
              <a:spLocks noChangeArrowheads="1"/>
            </p:cNvSpPr>
            <p:nvPr/>
          </p:nvSpPr>
          <p:spPr bwMode="auto">
            <a:xfrm>
              <a:off x="4426" y="3281"/>
              <a:ext cx="95" cy="104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pSp>
          <p:nvGrpSpPr>
            <p:cNvPr id="61487" name="Group 47"/>
            <p:cNvGrpSpPr>
              <a:grpSpLocks/>
            </p:cNvGrpSpPr>
            <p:nvPr/>
          </p:nvGrpSpPr>
          <p:grpSpPr bwMode="auto">
            <a:xfrm>
              <a:off x="3808" y="2711"/>
              <a:ext cx="48" cy="622"/>
              <a:chOff x="3792" y="3408"/>
              <a:chExt cx="0" cy="384"/>
            </a:xfrm>
          </p:grpSpPr>
          <p:sp>
            <p:nvSpPr>
              <p:cNvPr id="61488" name="Line 48"/>
              <p:cNvSpPr>
                <a:spLocks noChangeShapeType="1"/>
              </p:cNvSpPr>
              <p:nvPr/>
            </p:nvSpPr>
            <p:spPr bwMode="auto">
              <a:xfrm flipV="1">
                <a:off x="3792" y="34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61489" name="Line 49"/>
              <p:cNvSpPr>
                <a:spLocks noChangeShapeType="1"/>
              </p:cNvSpPr>
              <p:nvPr/>
            </p:nvSpPr>
            <p:spPr bwMode="auto">
              <a:xfrm>
                <a:off x="3792" y="350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</p:grpSp>
        <p:graphicFrame>
          <p:nvGraphicFramePr>
            <p:cNvPr id="61490" name="Object 50"/>
            <p:cNvGraphicFramePr>
              <a:graphicFrameLocks noChangeAspect="1"/>
            </p:cNvGraphicFramePr>
            <p:nvPr/>
          </p:nvGraphicFramePr>
          <p:xfrm>
            <a:off x="3615" y="2867"/>
            <a:ext cx="155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6" name="公式" r:id="rId9" imgW="1193800" imgH="241300" progId="Equation.3">
                    <p:embed/>
                  </p:oleObj>
                </mc:Choice>
                <mc:Fallback>
                  <p:oleObj name="公式" r:id="rId9" imgW="1193800" imgH="241300" progId="Equation.3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5" y="2867"/>
                          <a:ext cx="1557" cy="339"/>
                        </a:xfrm>
                        <a:prstGeom prst="rect">
                          <a:avLst/>
                        </a:prstGeom>
                        <a:solidFill>
                          <a:srgbClr val="FFFFC9"/>
                        </a:solidFill>
                        <a:ln w="25400">
                          <a:solidFill>
                            <a:srgbClr val="00FF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4" grpId="0" autoUpdateAnimBg="0"/>
      <p:bldP spid="61468" grpId="0" autoUpdateAnimBg="0"/>
      <p:bldP spid="61469" grpId="0" autoUpdateAnimBg="0"/>
      <p:bldP spid="6147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285720" y="964890"/>
            <a:ext cx="46482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dirty="0" smtClean="0">
                <a:solidFill>
                  <a:schemeClr val="tx1"/>
                </a:solidFill>
                <a:ea typeface="华文楷体" panose="02010600040101010101" pitchFamily="2" charset="-122"/>
              </a:rPr>
              <a:t>一、</a:t>
            </a:r>
            <a:r>
              <a:rPr kumimoji="1" lang="zh-CN" altLang="en-US" dirty="0">
                <a:solidFill>
                  <a:schemeClr val="tx1"/>
                </a:solidFill>
                <a:ea typeface="华文楷体" panose="02010600040101010101" pitchFamily="2" charset="-122"/>
              </a:rPr>
              <a:t>本征半导体与杂质</a:t>
            </a:r>
            <a:r>
              <a:rPr kumimoji="1" lang="zh-CN" altLang="en-US" dirty="0" smtClean="0">
                <a:solidFill>
                  <a:schemeClr val="tx1"/>
                </a:solidFill>
                <a:ea typeface="华文楷体" panose="02010600040101010101" pitchFamily="2" charset="-122"/>
              </a:rPr>
              <a:t>半导体</a:t>
            </a:r>
            <a:endParaRPr kumimoji="1" lang="zh-CN" altLang="en-US" dirty="0">
              <a:solidFill>
                <a:schemeClr val="tx1"/>
              </a:solidFill>
              <a:ea typeface="华文楷体" panose="02010600040101010101" pitchFamily="2" charset="-122"/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601663" y="1475623"/>
            <a:ext cx="7848600" cy="759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1、本征半导体：不含任何杂质和缺陷的纯净理想半导体</a:t>
            </a:r>
          </a:p>
          <a:p>
            <a:pPr hangingPunct="1">
              <a:lnSpc>
                <a:spcPct val="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                          称为本征半导体。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982663" y="2313823"/>
            <a:ext cx="7620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本征半导体的导电机理：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电子和空穴混合导电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1044575" y="2850398"/>
            <a:ext cx="35814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本征半导体具有导电性，但其导电率很低。</a:t>
            </a:r>
          </a:p>
        </p:txBody>
      </p:sp>
      <p:grpSp>
        <p:nvGrpSpPr>
          <p:cNvPr id="63495" name="Group 7"/>
          <p:cNvGrpSpPr>
            <a:grpSpLocks/>
          </p:cNvGrpSpPr>
          <p:nvPr/>
        </p:nvGrpSpPr>
        <p:grpSpPr bwMode="auto">
          <a:xfrm>
            <a:off x="4068763" y="2813885"/>
            <a:ext cx="4746625" cy="3362325"/>
            <a:chOff x="1332" y="709"/>
            <a:chExt cx="2990" cy="2118"/>
          </a:xfrm>
        </p:grpSpPr>
        <p:grpSp>
          <p:nvGrpSpPr>
            <p:cNvPr id="63496" name="Group 8"/>
            <p:cNvGrpSpPr>
              <a:grpSpLocks/>
            </p:cNvGrpSpPr>
            <p:nvPr/>
          </p:nvGrpSpPr>
          <p:grpSpPr bwMode="auto">
            <a:xfrm>
              <a:off x="1791" y="1072"/>
              <a:ext cx="1814" cy="1755"/>
              <a:chOff x="3560" y="709"/>
              <a:chExt cx="1814" cy="1755"/>
            </a:xfrm>
          </p:grpSpPr>
          <p:pic>
            <p:nvPicPr>
              <p:cNvPr id="63497" name="Picture 9" descr="qq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0" y="709"/>
                <a:ext cx="1814" cy="17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498" name="Oval 10" descr="AL02"/>
              <p:cNvSpPr>
                <a:spLocks noChangeArrowheads="1"/>
              </p:cNvSpPr>
              <p:nvPr/>
            </p:nvSpPr>
            <p:spPr bwMode="auto">
              <a:xfrm>
                <a:off x="4127" y="1819"/>
                <a:ext cx="136" cy="123"/>
              </a:xfrm>
              <a:prstGeom prst="ellipse">
                <a:avLst/>
              </a:prstGeom>
              <a:blipFill dpi="0" rotWithShape="1">
                <a:blip r:embed="rId5" cstate="print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63499" name="Rectangle 11"/>
            <p:cNvSpPr>
              <a:spLocks noChangeArrowheads="1"/>
            </p:cNvSpPr>
            <p:nvPr/>
          </p:nvSpPr>
          <p:spPr bwMode="auto">
            <a:xfrm>
              <a:off x="1332" y="1490"/>
              <a:ext cx="5" cy="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3500" name="Text Box 12"/>
            <p:cNvSpPr txBox="1">
              <a:spLocks noChangeArrowheads="1"/>
            </p:cNvSpPr>
            <p:nvPr/>
          </p:nvSpPr>
          <p:spPr bwMode="auto">
            <a:xfrm>
              <a:off x="2643" y="709"/>
              <a:ext cx="85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rPr>
                <a:t>共价键</a:t>
              </a:r>
            </a:p>
          </p:txBody>
        </p:sp>
        <p:sp>
          <p:nvSpPr>
            <p:cNvPr id="63501" name="Text Box 13"/>
            <p:cNvSpPr txBox="1">
              <a:spLocks noChangeArrowheads="1"/>
            </p:cNvSpPr>
            <p:nvPr/>
          </p:nvSpPr>
          <p:spPr bwMode="auto">
            <a:xfrm>
              <a:off x="3370" y="1625"/>
              <a:ext cx="582" cy="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ctr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rPr>
                <a:t>价电子</a:t>
              </a:r>
            </a:p>
          </p:txBody>
        </p:sp>
        <p:sp>
          <p:nvSpPr>
            <p:cNvPr id="63502" name="Text Box 14"/>
            <p:cNvSpPr txBox="1">
              <a:spLocks noChangeArrowheads="1"/>
            </p:cNvSpPr>
            <p:nvPr/>
          </p:nvSpPr>
          <p:spPr bwMode="auto">
            <a:xfrm>
              <a:off x="3470" y="854"/>
              <a:ext cx="85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rPr>
                <a:t>硅离子</a:t>
              </a:r>
            </a:p>
          </p:txBody>
        </p:sp>
        <p:sp>
          <p:nvSpPr>
            <p:cNvPr id="63503" name="Oval 15" descr="AL02"/>
            <p:cNvSpPr>
              <a:spLocks noChangeArrowheads="1"/>
            </p:cNvSpPr>
            <p:nvPr/>
          </p:nvSpPr>
          <p:spPr bwMode="auto">
            <a:xfrm>
              <a:off x="1984" y="1878"/>
              <a:ext cx="272" cy="273"/>
            </a:xfrm>
            <a:prstGeom prst="ellipse">
              <a:avLst/>
            </a:prstGeom>
            <a:blipFill dpi="0" rotWithShape="1">
              <a:blip r:embed="rId6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63504" name="Object 16"/>
            <p:cNvGraphicFramePr>
              <a:graphicFrameLocks noChangeAspect="1"/>
            </p:cNvGraphicFramePr>
            <p:nvPr/>
          </p:nvGraphicFramePr>
          <p:xfrm>
            <a:off x="2030" y="1923"/>
            <a:ext cx="226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52" name="公式" r:id="rId7" imgW="241091" imgH="164957" progId="Equation.3">
                    <p:embed/>
                  </p:oleObj>
                </mc:Choice>
                <mc:Fallback>
                  <p:oleObj name="公式" r:id="rId7" imgW="241091" imgH="164957" progId="Equation.3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0" y="1923"/>
                          <a:ext cx="226" cy="1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05" name="Oval 17" descr="AL02"/>
            <p:cNvSpPr>
              <a:spLocks noChangeArrowheads="1"/>
            </p:cNvSpPr>
            <p:nvPr/>
          </p:nvSpPr>
          <p:spPr bwMode="auto">
            <a:xfrm>
              <a:off x="2515" y="1865"/>
              <a:ext cx="272" cy="273"/>
            </a:xfrm>
            <a:prstGeom prst="ellipse">
              <a:avLst/>
            </a:prstGeom>
            <a:blipFill dpi="0" rotWithShape="1">
              <a:blip r:embed="rId6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63506" name="Object 18"/>
            <p:cNvGraphicFramePr>
              <a:graphicFrameLocks noChangeAspect="1"/>
            </p:cNvGraphicFramePr>
            <p:nvPr/>
          </p:nvGraphicFramePr>
          <p:xfrm>
            <a:off x="2561" y="1910"/>
            <a:ext cx="226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53" name="公式" r:id="rId9" imgW="241091" imgH="164957" progId="Equation.3">
                    <p:embed/>
                  </p:oleObj>
                </mc:Choice>
                <mc:Fallback>
                  <p:oleObj name="公式" r:id="rId9" imgW="241091" imgH="164957" progId="Equation.3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1" y="1910"/>
                          <a:ext cx="226" cy="1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07" name="Oval 19" descr="AL02"/>
            <p:cNvSpPr>
              <a:spLocks noChangeArrowheads="1"/>
            </p:cNvSpPr>
            <p:nvPr/>
          </p:nvSpPr>
          <p:spPr bwMode="auto">
            <a:xfrm>
              <a:off x="3045" y="2385"/>
              <a:ext cx="272" cy="273"/>
            </a:xfrm>
            <a:prstGeom prst="ellipse">
              <a:avLst/>
            </a:prstGeom>
            <a:blipFill dpi="0" rotWithShape="1">
              <a:blip r:embed="rId6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63508" name="Object 20"/>
            <p:cNvGraphicFramePr>
              <a:graphicFrameLocks noChangeAspect="1"/>
            </p:cNvGraphicFramePr>
            <p:nvPr/>
          </p:nvGraphicFramePr>
          <p:xfrm>
            <a:off x="3091" y="2430"/>
            <a:ext cx="226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54" name="公式" r:id="rId10" imgW="241091" imgH="164957" progId="Equation.3">
                    <p:embed/>
                  </p:oleObj>
                </mc:Choice>
                <mc:Fallback>
                  <p:oleObj name="公式" r:id="rId10" imgW="241091" imgH="164957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1" y="2430"/>
                          <a:ext cx="226" cy="1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09" name="Oval 21" descr="AL02"/>
            <p:cNvSpPr>
              <a:spLocks noChangeArrowheads="1"/>
            </p:cNvSpPr>
            <p:nvPr/>
          </p:nvSpPr>
          <p:spPr bwMode="auto">
            <a:xfrm>
              <a:off x="2509" y="2393"/>
              <a:ext cx="272" cy="273"/>
            </a:xfrm>
            <a:prstGeom prst="ellipse">
              <a:avLst/>
            </a:prstGeom>
            <a:blipFill dpi="0" rotWithShape="1">
              <a:blip r:embed="rId6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63510" name="Object 22"/>
            <p:cNvGraphicFramePr>
              <a:graphicFrameLocks noChangeAspect="1"/>
            </p:cNvGraphicFramePr>
            <p:nvPr/>
          </p:nvGraphicFramePr>
          <p:xfrm>
            <a:off x="2555" y="2438"/>
            <a:ext cx="226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55" name="公式" r:id="rId11" imgW="241091" imgH="164957" progId="Equation.3">
                    <p:embed/>
                  </p:oleObj>
                </mc:Choice>
                <mc:Fallback>
                  <p:oleObj name="公式" r:id="rId11" imgW="241091" imgH="164957" progId="Equation.3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" y="2438"/>
                          <a:ext cx="226" cy="1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11" name="Oval 23" descr="AL02"/>
            <p:cNvSpPr>
              <a:spLocks noChangeArrowheads="1"/>
            </p:cNvSpPr>
            <p:nvPr/>
          </p:nvSpPr>
          <p:spPr bwMode="auto">
            <a:xfrm>
              <a:off x="1973" y="2390"/>
              <a:ext cx="272" cy="273"/>
            </a:xfrm>
            <a:prstGeom prst="ellipse">
              <a:avLst/>
            </a:prstGeom>
            <a:blipFill dpi="0" rotWithShape="1">
              <a:blip r:embed="rId6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63512" name="Object 24"/>
            <p:cNvGraphicFramePr>
              <a:graphicFrameLocks noChangeAspect="1"/>
            </p:cNvGraphicFramePr>
            <p:nvPr/>
          </p:nvGraphicFramePr>
          <p:xfrm>
            <a:off x="2019" y="2435"/>
            <a:ext cx="226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56" name="公式" r:id="rId12" imgW="241091" imgH="164957" progId="Equation.3">
                    <p:embed/>
                  </p:oleObj>
                </mc:Choice>
                <mc:Fallback>
                  <p:oleObj name="公式" r:id="rId12" imgW="241091" imgH="164957" progId="Equation.3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9" y="2435"/>
                          <a:ext cx="226" cy="1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13" name="Oval 25" descr="AL02"/>
            <p:cNvSpPr>
              <a:spLocks noChangeArrowheads="1"/>
            </p:cNvSpPr>
            <p:nvPr/>
          </p:nvSpPr>
          <p:spPr bwMode="auto">
            <a:xfrm>
              <a:off x="2504" y="1310"/>
              <a:ext cx="272" cy="273"/>
            </a:xfrm>
            <a:prstGeom prst="ellipse">
              <a:avLst/>
            </a:prstGeom>
            <a:blipFill dpi="0" rotWithShape="1">
              <a:blip r:embed="rId6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63514" name="Object 26"/>
            <p:cNvGraphicFramePr>
              <a:graphicFrameLocks noChangeAspect="1"/>
            </p:cNvGraphicFramePr>
            <p:nvPr/>
          </p:nvGraphicFramePr>
          <p:xfrm>
            <a:off x="2550" y="1355"/>
            <a:ext cx="226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57" name="公式" r:id="rId13" imgW="241091" imgH="164957" progId="Equation.3">
                    <p:embed/>
                  </p:oleObj>
                </mc:Choice>
                <mc:Fallback>
                  <p:oleObj name="公式" r:id="rId13" imgW="241091" imgH="164957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0" y="1355"/>
                          <a:ext cx="226" cy="1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15" name="Oval 27" descr="AL02"/>
            <p:cNvSpPr>
              <a:spLocks noChangeArrowheads="1"/>
            </p:cNvSpPr>
            <p:nvPr/>
          </p:nvSpPr>
          <p:spPr bwMode="auto">
            <a:xfrm>
              <a:off x="1989" y="1329"/>
              <a:ext cx="272" cy="273"/>
            </a:xfrm>
            <a:prstGeom prst="ellipse">
              <a:avLst/>
            </a:prstGeom>
            <a:blipFill dpi="0" rotWithShape="1">
              <a:blip r:embed="rId6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63516" name="Object 28"/>
            <p:cNvGraphicFramePr>
              <a:graphicFrameLocks noChangeAspect="1"/>
            </p:cNvGraphicFramePr>
            <p:nvPr/>
          </p:nvGraphicFramePr>
          <p:xfrm>
            <a:off x="2035" y="1374"/>
            <a:ext cx="226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58" name="公式" r:id="rId14" imgW="241091" imgH="164957" progId="Equation.3">
                    <p:embed/>
                  </p:oleObj>
                </mc:Choice>
                <mc:Fallback>
                  <p:oleObj name="公式" r:id="rId14" imgW="241091" imgH="164957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5" y="1374"/>
                          <a:ext cx="226" cy="1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17" name="Oval 29" descr="AL02"/>
            <p:cNvSpPr>
              <a:spLocks noChangeArrowheads="1"/>
            </p:cNvSpPr>
            <p:nvPr/>
          </p:nvSpPr>
          <p:spPr bwMode="auto">
            <a:xfrm>
              <a:off x="3045" y="1852"/>
              <a:ext cx="272" cy="273"/>
            </a:xfrm>
            <a:prstGeom prst="ellipse">
              <a:avLst/>
            </a:prstGeom>
            <a:blipFill dpi="0" rotWithShape="1">
              <a:blip r:embed="rId6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63518" name="Object 30"/>
            <p:cNvGraphicFramePr>
              <a:graphicFrameLocks noChangeAspect="1"/>
            </p:cNvGraphicFramePr>
            <p:nvPr/>
          </p:nvGraphicFramePr>
          <p:xfrm>
            <a:off x="3091" y="1897"/>
            <a:ext cx="226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59" name="公式" r:id="rId15" imgW="241091" imgH="164957" progId="Equation.3">
                    <p:embed/>
                  </p:oleObj>
                </mc:Choice>
                <mc:Fallback>
                  <p:oleObj name="公式" r:id="rId15" imgW="241091" imgH="164957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1" y="1897"/>
                          <a:ext cx="226" cy="1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19" name="Oval 31" descr="AL02"/>
            <p:cNvSpPr>
              <a:spLocks noChangeArrowheads="1"/>
            </p:cNvSpPr>
            <p:nvPr/>
          </p:nvSpPr>
          <p:spPr bwMode="auto">
            <a:xfrm>
              <a:off x="3031" y="1315"/>
              <a:ext cx="272" cy="273"/>
            </a:xfrm>
            <a:prstGeom prst="ellipse">
              <a:avLst/>
            </a:prstGeom>
            <a:blipFill dpi="0" rotWithShape="1">
              <a:blip r:embed="rId6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63520" name="Object 32"/>
            <p:cNvGraphicFramePr>
              <a:graphicFrameLocks noChangeAspect="1"/>
            </p:cNvGraphicFramePr>
            <p:nvPr/>
          </p:nvGraphicFramePr>
          <p:xfrm>
            <a:off x="3077" y="1360"/>
            <a:ext cx="226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60" name="公式" r:id="rId16" imgW="241091" imgH="164957" progId="Equation.3">
                    <p:embed/>
                  </p:oleObj>
                </mc:Choice>
                <mc:Fallback>
                  <p:oleObj name="公式" r:id="rId16" imgW="241091" imgH="164957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7" y="1360"/>
                          <a:ext cx="226" cy="1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21" name="Oval 33"/>
            <p:cNvSpPr>
              <a:spLocks noChangeArrowheads="1"/>
            </p:cNvSpPr>
            <p:nvPr/>
          </p:nvSpPr>
          <p:spPr bwMode="auto">
            <a:xfrm>
              <a:off x="2245" y="2115"/>
              <a:ext cx="272" cy="2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</p:grpSp>
      <p:sp>
        <p:nvSpPr>
          <p:cNvPr id="63522" name="Rectangle 34"/>
          <p:cNvSpPr>
            <a:spLocks noChangeArrowheads="1"/>
          </p:cNvSpPr>
          <p:nvPr/>
        </p:nvSpPr>
        <p:spPr bwMode="auto">
          <a:xfrm>
            <a:off x="539750" y="3787023"/>
            <a:ext cx="249008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2、杂质半导体：</a:t>
            </a:r>
          </a:p>
        </p:txBody>
      </p:sp>
      <p:sp>
        <p:nvSpPr>
          <p:cNvPr id="63523" name="Rectangle 35"/>
          <p:cNvSpPr>
            <a:spLocks noChangeArrowheads="1"/>
          </p:cNvSpPr>
          <p:nvPr/>
        </p:nvSpPr>
        <p:spPr bwMode="auto">
          <a:xfrm>
            <a:off x="1331913" y="4290260"/>
            <a:ext cx="3167062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   掺有杂质的半导体称为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杂质半导体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63524" name="Rectangle 36"/>
          <p:cNvSpPr>
            <a:spLocks noChangeArrowheads="1"/>
          </p:cNvSpPr>
          <p:nvPr/>
        </p:nvSpPr>
        <p:spPr bwMode="auto">
          <a:xfrm>
            <a:off x="900113" y="5155448"/>
            <a:ext cx="3671887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    在半导体中掺入杂质可以大大提高半导体的导电性。</a:t>
            </a:r>
          </a:p>
        </p:txBody>
      </p:sp>
      <p:grpSp>
        <p:nvGrpSpPr>
          <p:cNvPr id="37" name="Group 80"/>
          <p:cNvGrpSpPr>
            <a:grpSpLocks/>
          </p:cNvGrpSpPr>
          <p:nvPr/>
        </p:nvGrpSpPr>
        <p:grpSpPr bwMode="auto">
          <a:xfrm>
            <a:off x="1828800" y="225425"/>
            <a:ext cx="5886472" cy="684213"/>
            <a:chOff x="1106" y="-17"/>
            <a:chExt cx="3406" cy="431"/>
          </a:xfrm>
        </p:grpSpPr>
        <p:grpSp>
          <p:nvGrpSpPr>
            <p:cNvPr id="38" name="Group 32"/>
            <p:cNvGrpSpPr>
              <a:grpSpLocks/>
            </p:cNvGrpSpPr>
            <p:nvPr/>
          </p:nvGrpSpPr>
          <p:grpSpPr bwMode="auto">
            <a:xfrm>
              <a:off x="1383" y="-17"/>
              <a:ext cx="2903" cy="431"/>
              <a:chOff x="1450" y="7"/>
              <a:chExt cx="3039" cy="401"/>
            </a:xfrm>
          </p:grpSpPr>
          <p:sp>
            <p:nvSpPr>
              <p:cNvPr id="40" name="AutoShape 33"/>
              <p:cNvSpPr>
                <a:spLocks noChangeArrowheads="1"/>
              </p:cNvSpPr>
              <p:nvPr/>
            </p:nvSpPr>
            <p:spPr bwMode="gray">
              <a:xfrm>
                <a:off x="1450" y="7"/>
                <a:ext cx="3039" cy="401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34"/>
              <p:cNvSpPr>
                <a:spLocks noChangeArrowheads="1"/>
              </p:cNvSpPr>
              <p:nvPr/>
            </p:nvSpPr>
            <p:spPr bwMode="gray">
              <a:xfrm>
                <a:off x="1497" y="8"/>
                <a:ext cx="2947" cy="394"/>
              </a:xfrm>
              <a:prstGeom prst="roundRect">
                <a:avLst>
                  <a:gd name="adj" fmla="val 16667"/>
                </a:avLst>
              </a:prstGeom>
              <a:solidFill>
                <a:srgbClr val="E9E0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42" name="AutoShape 35"/>
              <p:cNvSpPr>
                <a:spLocks noChangeArrowheads="1"/>
              </p:cNvSpPr>
              <p:nvPr/>
            </p:nvSpPr>
            <p:spPr bwMode="gray">
              <a:xfrm>
                <a:off x="1521" y="298"/>
                <a:ext cx="2908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/>
                  </a:gs>
                  <a:gs pos="100000">
                    <a:srgbClr val="F2ED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43" name="AutoShape 36"/>
              <p:cNvSpPr>
                <a:spLocks noChangeArrowheads="1"/>
              </p:cNvSpPr>
              <p:nvPr/>
            </p:nvSpPr>
            <p:spPr bwMode="gray">
              <a:xfrm>
                <a:off x="1521" y="11"/>
                <a:ext cx="2908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F5CC"/>
                  </a:gs>
                  <a:gs pos="100000">
                    <a:srgbClr val="E9E06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9" name="Rectangle 86"/>
            <p:cNvSpPr>
              <a:spLocks noChangeArrowheads="1"/>
            </p:cNvSpPr>
            <p:nvPr/>
          </p:nvSpPr>
          <p:spPr bwMode="auto">
            <a:xfrm>
              <a:off x="1106" y="48"/>
              <a:ext cx="340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dirty="0" smtClean="0">
                  <a:solidFill>
                    <a:schemeClr val="tx1"/>
                  </a:solidFill>
                  <a:ea typeface="华文楷体" panose="02010600040101010101" pitchFamily="2" charset="-122"/>
                </a:rPr>
                <a:t>§</a:t>
              </a:r>
              <a:r>
                <a:rPr kumimoji="1" lang="en-US" altLang="zh-CN" sz="2800" dirty="0" smtClean="0">
                  <a:solidFill>
                    <a:schemeClr val="tx1"/>
                  </a:solidFill>
                  <a:ea typeface="华文楷体" panose="02010600040101010101" pitchFamily="2" charset="-122"/>
                </a:rPr>
                <a:t>20</a:t>
              </a:r>
              <a:r>
                <a:rPr kumimoji="1" lang="en-US" altLang="zh-CN" sz="2800" dirty="0" smtClean="0">
                  <a:solidFill>
                    <a:schemeClr val="tx1"/>
                  </a:solidFill>
                  <a:ea typeface="华文楷体" panose="02010600040101010101" pitchFamily="2" charset="-122"/>
                </a:rPr>
                <a:t>.2  </a:t>
              </a:r>
              <a:r>
                <a:rPr kumimoji="1" lang="zh-CN" altLang="en-US" sz="2800" dirty="0" smtClean="0">
                  <a:solidFill>
                    <a:schemeClr val="tx1"/>
                  </a:solidFill>
                  <a:ea typeface="华文楷体" panose="02010600040101010101" pitchFamily="2" charset="-122"/>
                </a:rPr>
                <a:t>半导体和半导体技术</a:t>
              </a:r>
              <a:endParaRPr kumimoji="1" lang="zh-CN" altLang="en-US" sz="2800" dirty="0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  <p:bldP spid="63492" grpId="0" autoUpdateAnimBg="0"/>
      <p:bldP spid="63493" grpId="0" autoUpdateAnimBg="0"/>
      <p:bldP spid="63494" grpId="0" autoUpdateAnimBg="0"/>
      <p:bldP spid="63522" grpId="0" autoUpdateAnimBg="0"/>
      <p:bldP spid="63523" grpId="0" autoUpdateAnimBg="0"/>
      <p:bldP spid="6352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539750" y="2133600"/>
            <a:ext cx="77041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四价元素（如硅）半导体掺入五价元素（如砷）杂质。     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50825" y="1700213"/>
            <a:ext cx="467497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1）</a:t>
            </a:r>
            <a:r>
              <a:rPr kumimoji="1" lang="en-US" altLang="zh-CN">
                <a:solidFill>
                  <a:srgbClr val="0000FF"/>
                </a:solidFill>
                <a:ea typeface="华文楷体" panose="02010600040101010101" pitchFamily="2" charset="-122"/>
              </a:rPr>
              <a:t>n 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型半导体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（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电子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型）：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           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323850" y="4437063"/>
            <a:ext cx="4419600" cy="87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accent2"/>
                </a:solidFill>
                <a:ea typeface="华文楷体" panose="02010600040101010101" pitchFamily="2" charset="-122"/>
              </a:rPr>
              <a:t>◆ 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掺入五价元素（如砷）存在</a:t>
            </a:r>
          </a:p>
          <a:p>
            <a:pPr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逾量电子。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323850" y="5445125"/>
            <a:ext cx="43926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>
                <a:solidFill>
                  <a:schemeClr val="accent2"/>
                </a:solidFill>
                <a:ea typeface="华文楷体" panose="02010600040101010101" pitchFamily="2" charset="-122"/>
              </a:rPr>
              <a:t>◆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施主杂质：能向导带中提供</a:t>
            </a:r>
          </a:p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                   电子的杂质。</a:t>
            </a: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250825" y="3068638"/>
            <a:ext cx="403225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</a:t>
            </a:r>
            <a:r>
              <a:rPr kumimoji="1" lang="zh-CN" altLang="en-US">
                <a:solidFill>
                  <a:schemeClr val="accent2"/>
                </a:solidFill>
                <a:ea typeface="华文楷体" panose="02010600040101010101" pitchFamily="2" charset="-122"/>
              </a:rPr>
              <a:t>◆ 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硅具有金刚石结构，每个</a:t>
            </a:r>
          </a:p>
          <a:p>
            <a:pPr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 原子与其相邻的4 个原子</a:t>
            </a:r>
          </a:p>
          <a:p>
            <a:pPr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 形成4 个共价键。</a:t>
            </a:r>
          </a:p>
        </p:txBody>
      </p:sp>
      <p:grpSp>
        <p:nvGrpSpPr>
          <p:cNvPr id="65544" name="Group 8"/>
          <p:cNvGrpSpPr>
            <a:grpSpLocks/>
          </p:cNvGrpSpPr>
          <p:nvPr/>
        </p:nvGrpSpPr>
        <p:grpSpPr bwMode="auto">
          <a:xfrm>
            <a:off x="4572000" y="2565400"/>
            <a:ext cx="4321175" cy="3840163"/>
            <a:chOff x="2971" y="845"/>
            <a:chExt cx="2640" cy="2419"/>
          </a:xfrm>
        </p:grpSpPr>
        <p:grpSp>
          <p:nvGrpSpPr>
            <p:cNvPr id="65545" name="Group 9"/>
            <p:cNvGrpSpPr>
              <a:grpSpLocks/>
            </p:cNvGrpSpPr>
            <p:nvPr/>
          </p:nvGrpSpPr>
          <p:grpSpPr bwMode="auto">
            <a:xfrm>
              <a:off x="2971" y="845"/>
              <a:ext cx="2640" cy="2072"/>
              <a:chOff x="2770" y="981"/>
              <a:chExt cx="2640" cy="2072"/>
            </a:xfrm>
          </p:grpSpPr>
          <p:grpSp>
            <p:nvGrpSpPr>
              <p:cNvPr id="65546" name="Group 10"/>
              <p:cNvGrpSpPr>
                <a:grpSpLocks/>
              </p:cNvGrpSpPr>
              <p:nvPr/>
            </p:nvGrpSpPr>
            <p:grpSpPr bwMode="auto">
              <a:xfrm>
                <a:off x="3229" y="1298"/>
                <a:ext cx="1814" cy="1755"/>
                <a:chOff x="2931" y="1616"/>
                <a:chExt cx="1814" cy="1755"/>
              </a:xfrm>
            </p:grpSpPr>
            <p:pic>
              <p:nvPicPr>
                <p:cNvPr id="65547" name="Picture 11" descr="qq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31" y="1616"/>
                  <a:ext cx="1814" cy="17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5548" name="Oval 12" descr="AL02"/>
                <p:cNvSpPr>
                  <a:spLocks noChangeArrowheads="1"/>
                </p:cNvSpPr>
                <p:nvPr/>
              </p:nvSpPr>
              <p:spPr bwMode="auto">
                <a:xfrm>
                  <a:off x="3498" y="2726"/>
                  <a:ext cx="136" cy="123"/>
                </a:xfrm>
                <a:prstGeom prst="ellipse">
                  <a:avLst/>
                </a:prstGeom>
                <a:blipFill dpi="0" rotWithShape="1">
                  <a:blip r:embed="rId4" cstate="print"/>
                  <a:srcRect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65549" name="Rectangle 13"/>
              <p:cNvSpPr>
                <a:spLocks noChangeArrowheads="1"/>
              </p:cNvSpPr>
              <p:nvPr/>
            </p:nvSpPr>
            <p:spPr bwMode="auto">
              <a:xfrm>
                <a:off x="2770" y="1716"/>
                <a:ext cx="5" cy="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65550" name="Text Box 14"/>
              <p:cNvSpPr txBox="1">
                <a:spLocks noChangeArrowheads="1"/>
              </p:cNvSpPr>
              <p:nvPr/>
            </p:nvSpPr>
            <p:spPr bwMode="auto">
              <a:xfrm>
                <a:off x="3742" y="981"/>
                <a:ext cx="85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共价键</a:t>
                </a:r>
              </a:p>
            </p:txBody>
          </p:sp>
          <p:sp>
            <p:nvSpPr>
              <p:cNvPr id="65551" name="Text Box 15"/>
              <p:cNvSpPr txBox="1">
                <a:spLocks noChangeArrowheads="1"/>
              </p:cNvSpPr>
              <p:nvPr/>
            </p:nvSpPr>
            <p:spPr bwMode="auto">
              <a:xfrm>
                <a:off x="5052" y="1851"/>
                <a:ext cx="338" cy="9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square">
                <a:spAutoFit/>
              </a:bodyPr>
              <a:lstStyle/>
              <a:p>
                <a:pPr algn="ctr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价电子</a:t>
                </a:r>
              </a:p>
            </p:txBody>
          </p:sp>
          <p:sp>
            <p:nvSpPr>
              <p:cNvPr id="65552" name="Text Box 16"/>
              <p:cNvSpPr txBox="1">
                <a:spLocks noChangeArrowheads="1"/>
              </p:cNvSpPr>
              <p:nvPr/>
            </p:nvSpPr>
            <p:spPr bwMode="auto">
              <a:xfrm>
                <a:off x="4558" y="1071"/>
                <a:ext cx="85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硅离子</a:t>
                </a:r>
              </a:p>
            </p:txBody>
          </p:sp>
          <p:sp>
            <p:nvSpPr>
              <p:cNvPr id="65553" name="Rectangle 17"/>
              <p:cNvSpPr>
                <a:spLocks noChangeArrowheads="1"/>
              </p:cNvSpPr>
              <p:nvPr/>
            </p:nvSpPr>
            <p:spPr bwMode="auto">
              <a:xfrm>
                <a:off x="2789" y="1389"/>
                <a:ext cx="545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kumimoji="1" lang="zh-CN" altLang="en-US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施主杂质</a:t>
                </a:r>
              </a:p>
            </p:txBody>
          </p:sp>
          <p:sp>
            <p:nvSpPr>
              <p:cNvPr id="65554" name="Rectangle 18"/>
              <p:cNvSpPr>
                <a:spLocks noChangeArrowheads="1"/>
              </p:cNvSpPr>
              <p:nvPr/>
            </p:nvSpPr>
            <p:spPr bwMode="auto">
              <a:xfrm>
                <a:off x="2789" y="2205"/>
                <a:ext cx="535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kumimoji="1" lang="zh-CN" altLang="en-US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逾量电子</a:t>
                </a:r>
              </a:p>
            </p:txBody>
          </p:sp>
        </p:grpSp>
        <p:sp>
          <p:nvSpPr>
            <p:cNvPr id="65555" name="Rectangle 19"/>
            <p:cNvSpPr>
              <a:spLocks noChangeArrowheads="1"/>
            </p:cNvSpPr>
            <p:nvPr/>
          </p:nvSpPr>
          <p:spPr bwMode="auto">
            <a:xfrm>
              <a:off x="3833" y="2976"/>
              <a:ext cx="10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zh-CN">
                  <a:solidFill>
                    <a:srgbClr val="0000FF"/>
                  </a:solidFill>
                  <a:ea typeface="华文楷体" panose="02010600040101010101" pitchFamily="2" charset="-122"/>
                </a:rPr>
                <a:t>n </a:t>
              </a:r>
              <a:r>
                <a:rPr kumimoji="1" lang="zh-CN" altLang="en-US">
                  <a:solidFill>
                    <a:srgbClr val="0000FF"/>
                  </a:solidFill>
                  <a:ea typeface="华文楷体" panose="02010600040101010101" pitchFamily="2" charset="-122"/>
                </a:rPr>
                <a:t>型半导体</a:t>
              </a:r>
            </a:p>
          </p:txBody>
        </p:sp>
      </p:grp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395288" y="404813"/>
            <a:ext cx="6934200" cy="907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按照导电机制的不同，杂质半导体可分为：</a:t>
            </a:r>
          </a:p>
          <a:p>
            <a:pPr eaLnBrk="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ea typeface="华文楷体" panose="02010600040101010101" pitchFamily="2" charset="-122"/>
              </a:rPr>
              <a:t>    n</a:t>
            </a:r>
            <a:r>
              <a:rPr kumimoji="1" lang="en-US" altLang="zh-CN" i="1">
                <a:solidFill>
                  <a:srgbClr val="0000FF"/>
                </a:solidFill>
                <a:ea typeface="华文楷体" panose="02010600040101010101" pitchFamily="2" charset="-122"/>
              </a:rPr>
              <a:t> 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型半导体、</a:t>
            </a:r>
            <a:r>
              <a:rPr kumimoji="1" lang="en-US" altLang="zh-CN">
                <a:solidFill>
                  <a:srgbClr val="0000FF"/>
                </a:solidFill>
                <a:ea typeface="华文楷体" panose="02010600040101010101" pitchFamily="2" charset="-122"/>
              </a:rPr>
              <a:t>p 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型半导体。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utoUpdateAnimBg="0"/>
      <p:bldP spid="65540" grpId="0" autoUpdateAnimBg="0"/>
      <p:bldP spid="65541" grpId="0" autoUpdateAnimBg="0"/>
      <p:bldP spid="65542" grpId="0" autoUpdateAnimBg="0"/>
      <p:bldP spid="65543" grpId="0" autoUpdateAnimBg="0"/>
      <p:bldP spid="6555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395288" y="230188"/>
            <a:ext cx="838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   量子力学表明，逾量电子的能级在禁带中紧靠空带处, 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  <a:sym typeface="Symbol" pitchFamily="18" charset="2"/>
              </a:rPr>
              <a:t></a:t>
            </a:r>
            <a:r>
              <a:rPr kumimoji="1" lang="en-US" altLang="zh-CN" i="1">
                <a:solidFill>
                  <a:schemeClr val="tx1"/>
                </a:solidFill>
                <a:ea typeface="华文楷体" panose="02010600040101010101" pitchFamily="2" charset="-122"/>
              </a:rPr>
              <a:t>E</a:t>
            </a:r>
            <a:r>
              <a:rPr kumimoji="1" lang="en-US" altLang="zh-CN" i="1" baseline="-25000">
                <a:solidFill>
                  <a:schemeClr val="tx1"/>
                </a:solidFill>
                <a:ea typeface="华文楷体" panose="02010600040101010101" pitchFamily="2" charset="-122"/>
              </a:rPr>
              <a:t>D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～10</a:t>
            </a:r>
            <a:r>
              <a:rPr kumimoji="1" lang="en-US" altLang="zh-CN" baseline="30000">
                <a:solidFill>
                  <a:schemeClr val="tx1"/>
                </a:solidFill>
                <a:ea typeface="华文楷体" panose="02010600040101010101" pitchFamily="2" charset="-122"/>
              </a:rPr>
              <a:t>-2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eV，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极易形成电子导电。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395288" y="1412875"/>
            <a:ext cx="3810000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accent2"/>
                </a:solidFill>
                <a:ea typeface="华文楷体" panose="02010600040101010101" pitchFamily="2" charset="-122"/>
              </a:rPr>
              <a:t>◆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施主能级处于禁带中,    </a:t>
            </a:r>
          </a:p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但接近导带底。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468313" y="3860800"/>
            <a:ext cx="3887787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        n</a:t>
            </a:r>
            <a:r>
              <a:rPr kumimoji="1" lang="en-US" altLang="zh-CN" i="1">
                <a:solidFill>
                  <a:schemeClr val="tx1"/>
                </a:solidFill>
                <a:ea typeface="华文楷体" panose="02010600040101010101" pitchFamily="2" charset="-122"/>
              </a:rPr>
              <a:t> </a:t>
            </a:r>
            <a:r>
              <a:rPr kumimoji="1" lang="zh-CN" altLang="zh-CN">
                <a:solidFill>
                  <a:schemeClr val="tx1"/>
                </a:solidFill>
                <a:ea typeface="华文楷体" panose="02010600040101010101" pitchFamily="2" charset="-122"/>
              </a:rPr>
              <a:t>型半导体的导电机制</a:t>
            </a:r>
            <a:r>
              <a:rPr kumimoji="1" lang="zh-CN" altLang="zh-CN">
                <a:solidFill>
                  <a:srgbClr val="0000FF"/>
                </a:solidFill>
                <a:ea typeface="华文楷体" panose="02010600040101010101" pitchFamily="2" charset="-122"/>
              </a:rPr>
              <a:t>主要</a:t>
            </a:r>
            <a:r>
              <a:rPr kumimoji="1" lang="zh-CN" altLang="zh-CN">
                <a:solidFill>
                  <a:schemeClr val="tx1"/>
                </a:solidFill>
                <a:ea typeface="华文楷体" panose="02010600040101010101" pitchFamily="2" charset="-122"/>
              </a:rPr>
              <a:t>决定于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从施主能级激发到导带中去的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电子</a:t>
            </a:r>
            <a:r>
              <a:rPr kumimoji="1" lang="zh-CN" altLang="zh-CN">
                <a:solidFill>
                  <a:schemeClr val="tx1"/>
                </a:solidFill>
                <a:ea typeface="华文楷体" panose="02010600040101010101" pitchFamily="2" charset="-122"/>
              </a:rPr>
              <a:t>，为</a:t>
            </a:r>
            <a:r>
              <a:rPr kumimoji="1" lang="zh-CN" altLang="zh-CN">
                <a:solidFill>
                  <a:srgbClr val="0000FF"/>
                </a:solidFill>
                <a:ea typeface="华文楷体" panose="02010600040101010101" pitchFamily="2" charset="-122"/>
              </a:rPr>
              <a:t>电子型</a:t>
            </a:r>
            <a:r>
              <a:rPr kumimoji="1" lang="zh-CN" altLang="zh-CN">
                <a:solidFill>
                  <a:schemeClr val="tx1"/>
                </a:solidFill>
                <a:ea typeface="华文楷体" panose="02010600040101010101" pitchFamily="2" charset="-122"/>
              </a:rPr>
              <a:t>半导体。</a:t>
            </a:r>
          </a:p>
        </p:txBody>
      </p:sp>
      <p:grpSp>
        <p:nvGrpSpPr>
          <p:cNvPr id="67590" name="Group 6"/>
          <p:cNvGrpSpPr>
            <a:grpSpLocks/>
          </p:cNvGrpSpPr>
          <p:nvPr/>
        </p:nvGrpSpPr>
        <p:grpSpPr bwMode="auto">
          <a:xfrm>
            <a:off x="395288" y="2565400"/>
            <a:ext cx="3630612" cy="498475"/>
            <a:chOff x="288" y="2230"/>
            <a:chExt cx="2287" cy="314"/>
          </a:xfrm>
        </p:grpSpPr>
        <p:graphicFrame>
          <p:nvGraphicFramePr>
            <p:cNvPr id="67591" name="Object 7"/>
            <p:cNvGraphicFramePr>
              <a:graphicFrameLocks noChangeAspect="1"/>
            </p:cNvGraphicFramePr>
            <p:nvPr/>
          </p:nvGraphicFramePr>
          <p:xfrm>
            <a:off x="1169" y="2230"/>
            <a:ext cx="1406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56" name="公式" r:id="rId4" imgW="863225" imgH="241195" progId="Equation.3">
                    <p:embed/>
                  </p:oleObj>
                </mc:Choice>
                <mc:Fallback>
                  <p:oleObj name="公式" r:id="rId4" imgW="863225" imgH="241195" progId="Equation.3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" y="2230"/>
                          <a:ext cx="1406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2" name="Rectangle 8"/>
            <p:cNvSpPr>
              <a:spLocks noChangeArrowheads="1"/>
            </p:cNvSpPr>
            <p:nvPr/>
          </p:nvSpPr>
          <p:spPr bwMode="auto">
            <a:xfrm>
              <a:off x="288" y="2230"/>
              <a:ext cx="201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chemeClr val="accent2"/>
                  </a:solidFill>
                  <a:ea typeface="华文楷体" panose="02010600040101010101" pitchFamily="2" charset="-122"/>
                </a:rPr>
                <a:t>◆</a:t>
              </a:r>
              <a:r>
                <a: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rPr>
                <a:t>电离能</a:t>
              </a:r>
            </a:p>
          </p:txBody>
        </p:sp>
      </p:grpSp>
      <p:grpSp>
        <p:nvGrpSpPr>
          <p:cNvPr id="67593" name="Group 9"/>
          <p:cNvGrpSpPr>
            <a:grpSpLocks/>
          </p:cNvGrpSpPr>
          <p:nvPr/>
        </p:nvGrpSpPr>
        <p:grpSpPr bwMode="auto">
          <a:xfrm>
            <a:off x="4403725" y="1066800"/>
            <a:ext cx="4130675" cy="3892550"/>
            <a:chOff x="2774" y="672"/>
            <a:chExt cx="2602" cy="2452"/>
          </a:xfrm>
        </p:grpSpPr>
        <p:sp>
          <p:nvSpPr>
            <p:cNvPr id="67594" name="Line 10"/>
            <p:cNvSpPr>
              <a:spLocks noChangeShapeType="1"/>
            </p:cNvSpPr>
            <p:nvPr/>
          </p:nvSpPr>
          <p:spPr bwMode="auto">
            <a:xfrm>
              <a:off x="3400" y="1060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595" name="Line 11"/>
            <p:cNvSpPr>
              <a:spLocks noChangeShapeType="1"/>
            </p:cNvSpPr>
            <p:nvPr/>
          </p:nvSpPr>
          <p:spPr bwMode="auto">
            <a:xfrm>
              <a:off x="3400" y="1204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596" name="Line 12"/>
            <p:cNvSpPr>
              <a:spLocks noChangeShapeType="1"/>
            </p:cNvSpPr>
            <p:nvPr/>
          </p:nvSpPr>
          <p:spPr bwMode="auto">
            <a:xfrm>
              <a:off x="3400" y="110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597" name="Line 13"/>
            <p:cNvSpPr>
              <a:spLocks noChangeShapeType="1"/>
            </p:cNvSpPr>
            <p:nvPr/>
          </p:nvSpPr>
          <p:spPr bwMode="auto">
            <a:xfrm>
              <a:off x="3400" y="1012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598" name="AutoShape 14"/>
            <p:cNvSpPr>
              <a:spLocks noChangeArrowheads="1"/>
            </p:cNvSpPr>
            <p:nvPr/>
          </p:nvSpPr>
          <p:spPr bwMode="auto">
            <a:xfrm>
              <a:off x="4504" y="724"/>
              <a:ext cx="480" cy="288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rgbClr val="99CC00">
                <a:alpha val="33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导带</a:t>
              </a:r>
              <a:endParaRPr kumimoji="1" lang="zh-CN" altLang="en-US" sz="2000">
                <a:solidFill>
                  <a:schemeClr val="tx2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67599" name="Line 15"/>
            <p:cNvSpPr>
              <a:spLocks noChangeShapeType="1"/>
            </p:cNvSpPr>
            <p:nvPr/>
          </p:nvSpPr>
          <p:spPr bwMode="auto">
            <a:xfrm>
              <a:off x="3064" y="1300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00" name="Line 16"/>
            <p:cNvSpPr>
              <a:spLocks noChangeShapeType="1"/>
            </p:cNvSpPr>
            <p:nvPr/>
          </p:nvSpPr>
          <p:spPr bwMode="auto">
            <a:xfrm flipV="1">
              <a:off x="3400" y="820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67601" name="Object 17"/>
            <p:cNvGraphicFramePr>
              <a:graphicFrameLocks noChangeAspect="1"/>
            </p:cNvGraphicFramePr>
            <p:nvPr/>
          </p:nvGraphicFramePr>
          <p:xfrm>
            <a:off x="3011" y="1348"/>
            <a:ext cx="349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57" name="公式" r:id="rId6" imgW="330057" imgH="215806" progId="Equation.3">
                    <p:embed/>
                  </p:oleObj>
                </mc:Choice>
                <mc:Fallback>
                  <p:oleObj name="公式" r:id="rId6" imgW="330057" imgH="215806" progId="Equation.3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1" y="1348"/>
                          <a:ext cx="349" cy="181"/>
                        </a:xfrm>
                        <a:prstGeom prst="rect">
                          <a:avLst/>
                        </a:prstGeom>
                        <a:solidFill>
                          <a:srgbClr val="FFFFC9"/>
                        </a:solidFill>
                        <a:ln w="25400">
                          <a:solidFill>
                            <a:srgbClr val="00FF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>
              <a:off x="3208" y="11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03" name="Line 19"/>
            <p:cNvSpPr>
              <a:spLocks noChangeShapeType="1"/>
            </p:cNvSpPr>
            <p:nvPr/>
          </p:nvSpPr>
          <p:spPr bwMode="auto">
            <a:xfrm flipV="1">
              <a:off x="3208" y="15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04" name="Line 20"/>
            <p:cNvSpPr>
              <a:spLocks noChangeShapeType="1"/>
            </p:cNvSpPr>
            <p:nvPr/>
          </p:nvSpPr>
          <p:spPr bwMode="auto">
            <a:xfrm>
              <a:off x="3408" y="2644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05" name="Line 21"/>
            <p:cNvSpPr>
              <a:spLocks noChangeShapeType="1"/>
            </p:cNvSpPr>
            <p:nvPr/>
          </p:nvSpPr>
          <p:spPr bwMode="auto">
            <a:xfrm>
              <a:off x="3400" y="1540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06" name="AutoShape 22"/>
            <p:cNvSpPr>
              <a:spLocks noChangeArrowheads="1"/>
            </p:cNvSpPr>
            <p:nvPr/>
          </p:nvSpPr>
          <p:spPr bwMode="auto">
            <a:xfrm>
              <a:off x="3544" y="1492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 b="0">
                <a:solidFill>
                  <a:srgbClr val="FF66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67607" name="AutoShape 23"/>
            <p:cNvSpPr>
              <a:spLocks noChangeArrowheads="1"/>
            </p:cNvSpPr>
            <p:nvPr/>
          </p:nvSpPr>
          <p:spPr bwMode="auto">
            <a:xfrm>
              <a:off x="3880" y="1492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08" name="AutoShape 24"/>
            <p:cNvSpPr>
              <a:spLocks noChangeArrowheads="1"/>
            </p:cNvSpPr>
            <p:nvPr/>
          </p:nvSpPr>
          <p:spPr bwMode="auto">
            <a:xfrm flipH="1" flipV="1">
              <a:off x="4264" y="1492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09" name="AutoShape 25"/>
            <p:cNvSpPr>
              <a:spLocks noChangeArrowheads="1"/>
            </p:cNvSpPr>
            <p:nvPr/>
          </p:nvSpPr>
          <p:spPr bwMode="auto">
            <a:xfrm>
              <a:off x="3688" y="1492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10" name="AutoShape 26"/>
            <p:cNvSpPr>
              <a:spLocks noChangeArrowheads="1"/>
            </p:cNvSpPr>
            <p:nvPr/>
          </p:nvSpPr>
          <p:spPr bwMode="auto">
            <a:xfrm flipV="1">
              <a:off x="4072" y="1492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11" name="AutoShape 27"/>
            <p:cNvSpPr>
              <a:spLocks noChangeArrowheads="1"/>
            </p:cNvSpPr>
            <p:nvPr/>
          </p:nvSpPr>
          <p:spPr bwMode="auto">
            <a:xfrm>
              <a:off x="3688" y="1252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12" name="AutoShape 28"/>
            <p:cNvSpPr>
              <a:spLocks noChangeArrowheads="1"/>
            </p:cNvSpPr>
            <p:nvPr/>
          </p:nvSpPr>
          <p:spPr bwMode="auto">
            <a:xfrm>
              <a:off x="4072" y="1252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13" name="Line 29"/>
            <p:cNvSpPr>
              <a:spLocks noChangeShapeType="1"/>
            </p:cNvSpPr>
            <p:nvPr/>
          </p:nvSpPr>
          <p:spPr bwMode="auto">
            <a:xfrm flipV="1">
              <a:off x="3736" y="134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14" name="Line 30"/>
            <p:cNvSpPr>
              <a:spLocks noChangeShapeType="1"/>
            </p:cNvSpPr>
            <p:nvPr/>
          </p:nvSpPr>
          <p:spPr bwMode="auto">
            <a:xfrm flipV="1">
              <a:off x="4120" y="134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15" name="Line 31"/>
            <p:cNvSpPr>
              <a:spLocks noChangeShapeType="1"/>
            </p:cNvSpPr>
            <p:nvPr/>
          </p:nvSpPr>
          <p:spPr bwMode="auto">
            <a:xfrm flipV="1">
              <a:off x="2968" y="130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16" name="Line 32"/>
            <p:cNvSpPr>
              <a:spLocks noChangeShapeType="1"/>
            </p:cNvSpPr>
            <p:nvPr/>
          </p:nvSpPr>
          <p:spPr bwMode="auto">
            <a:xfrm>
              <a:off x="2968" y="221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17" name="Line 33"/>
            <p:cNvSpPr>
              <a:spLocks noChangeShapeType="1"/>
            </p:cNvSpPr>
            <p:nvPr/>
          </p:nvSpPr>
          <p:spPr bwMode="auto">
            <a:xfrm>
              <a:off x="2824" y="13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18" name="Line 34"/>
            <p:cNvSpPr>
              <a:spLocks noChangeShapeType="1"/>
            </p:cNvSpPr>
            <p:nvPr/>
          </p:nvSpPr>
          <p:spPr bwMode="auto">
            <a:xfrm>
              <a:off x="2872" y="264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19" name="Line 35"/>
            <p:cNvSpPr>
              <a:spLocks noChangeShapeType="1"/>
            </p:cNvSpPr>
            <p:nvPr/>
          </p:nvSpPr>
          <p:spPr bwMode="auto">
            <a:xfrm>
              <a:off x="2872" y="13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20" name="Line 36"/>
            <p:cNvSpPr>
              <a:spLocks noChangeShapeType="1"/>
            </p:cNvSpPr>
            <p:nvPr/>
          </p:nvSpPr>
          <p:spPr bwMode="auto">
            <a:xfrm>
              <a:off x="2824" y="264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21" name="Line 37"/>
            <p:cNvSpPr>
              <a:spLocks noChangeShapeType="1"/>
            </p:cNvSpPr>
            <p:nvPr/>
          </p:nvSpPr>
          <p:spPr bwMode="auto">
            <a:xfrm>
              <a:off x="3400" y="2740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22" name="Line 38"/>
            <p:cNvSpPr>
              <a:spLocks noChangeShapeType="1"/>
            </p:cNvSpPr>
            <p:nvPr/>
          </p:nvSpPr>
          <p:spPr bwMode="auto">
            <a:xfrm>
              <a:off x="3400" y="2836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23" name="Line 39"/>
            <p:cNvSpPr>
              <a:spLocks noChangeShapeType="1"/>
            </p:cNvSpPr>
            <p:nvPr/>
          </p:nvSpPr>
          <p:spPr bwMode="auto">
            <a:xfrm>
              <a:off x="3408" y="2932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24" name="Line 40"/>
            <p:cNvSpPr>
              <a:spLocks noChangeShapeType="1"/>
            </p:cNvSpPr>
            <p:nvPr/>
          </p:nvSpPr>
          <p:spPr bwMode="auto">
            <a:xfrm>
              <a:off x="3400" y="302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25" name="Line 41"/>
            <p:cNvSpPr>
              <a:spLocks noChangeShapeType="1"/>
            </p:cNvSpPr>
            <p:nvPr/>
          </p:nvSpPr>
          <p:spPr bwMode="auto">
            <a:xfrm>
              <a:off x="3400" y="28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26" name="AutoShape 42"/>
            <p:cNvSpPr>
              <a:spLocks noChangeArrowheads="1"/>
            </p:cNvSpPr>
            <p:nvPr/>
          </p:nvSpPr>
          <p:spPr bwMode="auto">
            <a:xfrm>
              <a:off x="3840" y="2980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27" name="AutoShape 43"/>
            <p:cNvSpPr>
              <a:spLocks noChangeArrowheads="1"/>
            </p:cNvSpPr>
            <p:nvPr/>
          </p:nvSpPr>
          <p:spPr bwMode="auto">
            <a:xfrm>
              <a:off x="3936" y="2884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28" name="AutoShape 44"/>
            <p:cNvSpPr>
              <a:spLocks noChangeArrowheads="1"/>
            </p:cNvSpPr>
            <p:nvPr/>
          </p:nvSpPr>
          <p:spPr bwMode="auto">
            <a:xfrm>
              <a:off x="4032" y="2788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29" name="AutoShape 45"/>
            <p:cNvSpPr>
              <a:spLocks noChangeArrowheads="1"/>
            </p:cNvSpPr>
            <p:nvPr/>
          </p:nvSpPr>
          <p:spPr bwMode="auto">
            <a:xfrm>
              <a:off x="4176" y="2692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30" name="AutoShape 46"/>
            <p:cNvSpPr>
              <a:spLocks noChangeArrowheads="1"/>
            </p:cNvSpPr>
            <p:nvPr/>
          </p:nvSpPr>
          <p:spPr bwMode="auto">
            <a:xfrm>
              <a:off x="4272" y="2596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31" name="AutoShape 47"/>
            <p:cNvSpPr>
              <a:spLocks noChangeArrowheads="1"/>
            </p:cNvSpPr>
            <p:nvPr/>
          </p:nvSpPr>
          <p:spPr bwMode="auto">
            <a:xfrm>
              <a:off x="4456" y="2260"/>
              <a:ext cx="528" cy="336"/>
            </a:xfrm>
            <a:prstGeom prst="wedgeEllipseCallout">
              <a:avLst>
                <a:gd name="adj1" fmla="val -43750"/>
                <a:gd name="adj2" fmla="val 70000"/>
              </a:avLst>
            </a:prstGeom>
            <a:solidFill>
              <a:srgbClr val="FF9900">
                <a:alpha val="35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满带</a:t>
              </a:r>
            </a:p>
          </p:txBody>
        </p:sp>
        <p:graphicFrame>
          <p:nvGraphicFramePr>
            <p:cNvPr id="67632" name="Object 48"/>
            <p:cNvGraphicFramePr>
              <a:graphicFrameLocks noChangeAspect="1"/>
            </p:cNvGraphicFramePr>
            <p:nvPr/>
          </p:nvGraphicFramePr>
          <p:xfrm>
            <a:off x="3160" y="672"/>
            <a:ext cx="22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58" name="Equation" r:id="rId8" imgW="152268" imgH="164957" progId="Equation.3">
                    <p:embed/>
                  </p:oleObj>
                </mc:Choice>
                <mc:Fallback>
                  <p:oleObj name="Equation" r:id="rId8" imgW="152268" imgH="164957" progId="Equation.3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0" y="672"/>
                          <a:ext cx="225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3" name="Object 49"/>
            <p:cNvGraphicFramePr>
              <a:graphicFrameLocks noChangeAspect="1"/>
            </p:cNvGraphicFramePr>
            <p:nvPr/>
          </p:nvGraphicFramePr>
          <p:xfrm>
            <a:off x="2774" y="1942"/>
            <a:ext cx="485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59" name="公式" r:id="rId10" imgW="304668" imgH="241195" progId="Equation.3">
                    <p:embed/>
                  </p:oleObj>
                </mc:Choice>
                <mc:Fallback>
                  <p:oleObj name="公式" r:id="rId10" imgW="304668" imgH="241195" progId="Equation.3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4" y="1942"/>
                          <a:ext cx="485" cy="222"/>
                        </a:xfrm>
                        <a:prstGeom prst="rect">
                          <a:avLst/>
                        </a:prstGeom>
                        <a:solidFill>
                          <a:srgbClr val="FFFFC9"/>
                        </a:solidFill>
                        <a:ln w="22225">
                          <a:solidFill>
                            <a:srgbClr val="00FF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34" name="AutoShape 50"/>
            <p:cNvSpPr>
              <a:spLocks noChangeArrowheads="1"/>
            </p:cNvSpPr>
            <p:nvPr/>
          </p:nvSpPr>
          <p:spPr bwMode="auto">
            <a:xfrm>
              <a:off x="4608" y="1156"/>
              <a:ext cx="768" cy="288"/>
            </a:xfrm>
            <a:prstGeom prst="wedgeRectCallout">
              <a:avLst>
                <a:gd name="adj1" fmla="val -70315"/>
                <a:gd name="adj2" fmla="val 74306"/>
              </a:avLst>
            </a:prstGeom>
            <a:solidFill>
              <a:srgbClr val="33CCCC">
                <a:alpha val="17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algn="ctr" eaLnBrk="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施主能级</a:t>
              </a:r>
            </a:p>
          </p:txBody>
        </p:sp>
        <p:sp>
          <p:nvSpPr>
            <p:cNvPr id="67635" name="AutoShape 51"/>
            <p:cNvSpPr>
              <a:spLocks noChangeArrowheads="1"/>
            </p:cNvSpPr>
            <p:nvPr/>
          </p:nvSpPr>
          <p:spPr bwMode="auto">
            <a:xfrm>
              <a:off x="3840" y="2592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36" name="AutoShape 52"/>
            <p:cNvSpPr>
              <a:spLocks noChangeArrowheads="1"/>
            </p:cNvSpPr>
            <p:nvPr/>
          </p:nvSpPr>
          <p:spPr bwMode="auto">
            <a:xfrm>
              <a:off x="3552" y="2880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37" name="AutoShape 53"/>
            <p:cNvSpPr>
              <a:spLocks noChangeArrowheads="1"/>
            </p:cNvSpPr>
            <p:nvPr/>
          </p:nvSpPr>
          <p:spPr bwMode="auto">
            <a:xfrm>
              <a:off x="3648" y="2784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38" name="AutoShape 54"/>
            <p:cNvSpPr>
              <a:spLocks noChangeArrowheads="1"/>
            </p:cNvSpPr>
            <p:nvPr/>
          </p:nvSpPr>
          <p:spPr bwMode="auto">
            <a:xfrm>
              <a:off x="3744" y="2688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67639" name="AutoShape 55"/>
            <p:cNvSpPr>
              <a:spLocks noChangeArrowheads="1"/>
            </p:cNvSpPr>
            <p:nvPr/>
          </p:nvSpPr>
          <p:spPr bwMode="auto">
            <a:xfrm>
              <a:off x="3456" y="2976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</p:grpSp>
      <p:sp>
        <p:nvSpPr>
          <p:cNvPr id="67640" name="AutoShape 56"/>
          <p:cNvSpPr>
            <a:spLocks noChangeArrowheads="1"/>
          </p:cNvSpPr>
          <p:nvPr/>
        </p:nvSpPr>
        <p:spPr bwMode="auto">
          <a:xfrm>
            <a:off x="2700338" y="5445125"/>
            <a:ext cx="4535487" cy="936625"/>
          </a:xfrm>
          <a:prstGeom prst="horizontalScroll">
            <a:avLst>
              <a:gd name="adj" fmla="val 12500"/>
            </a:avLst>
          </a:prstGeom>
          <a:solidFill>
            <a:srgbClr val="FF00FF">
              <a:alpha val="17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hangingPunct="1">
              <a:lnSpc>
                <a:spcPct val="130000"/>
              </a:lnSpc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ea typeface="华文楷体" panose="02010600040101010101" pitchFamily="2" charset="-122"/>
              </a:rPr>
              <a:t>n </a:t>
            </a:r>
            <a:r>
              <a:rPr kumimoji="1" lang="zh-CN" altLang="en-US" sz="2800">
                <a:solidFill>
                  <a:schemeClr val="tx1"/>
                </a:solidFill>
                <a:ea typeface="华文楷体" panose="02010600040101010101" pitchFamily="2" charset="-122"/>
              </a:rPr>
              <a:t>电  四五 施主 导底</a:t>
            </a:r>
            <a:endParaRPr kumimoji="1" lang="zh-CN" altLang="en-US" sz="2800" b="0">
              <a:solidFill>
                <a:schemeClr val="tx1"/>
              </a:solidFill>
              <a:ea typeface="华文楷体" panose="02010600040101010101" pitchFamily="2" charset="-122"/>
            </a:endParaRPr>
          </a:p>
        </p:txBody>
      </p:sp>
      <p:grpSp>
        <p:nvGrpSpPr>
          <p:cNvPr id="2" name="组合 39"/>
          <p:cNvGrpSpPr>
            <a:grpSpLocks/>
          </p:cNvGrpSpPr>
          <p:nvPr/>
        </p:nvGrpSpPr>
        <p:grpSpPr bwMode="auto">
          <a:xfrm>
            <a:off x="179388" y="3068638"/>
            <a:ext cx="1187450" cy="1016000"/>
            <a:chOff x="0" y="3143248"/>
            <a:chExt cx="1071538" cy="857256"/>
          </a:xfrm>
        </p:grpSpPr>
        <p:sp>
          <p:nvSpPr>
            <p:cNvPr id="67642" name="爆炸形 2 38"/>
            <p:cNvSpPr>
              <a:spLocks noChangeArrowheads="1"/>
            </p:cNvSpPr>
            <p:nvPr/>
          </p:nvSpPr>
          <p:spPr bwMode="auto">
            <a:xfrm>
              <a:off x="0" y="3143248"/>
              <a:ext cx="1071538" cy="857256"/>
            </a:xfrm>
            <a:prstGeom prst="irregularSeal2">
              <a:avLst/>
            </a:prstGeom>
            <a:solidFill>
              <a:srgbClr val="FFFF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67643" name="Rectangle 57"/>
            <p:cNvSpPr>
              <a:spLocks noChangeArrowheads="1"/>
            </p:cNvSpPr>
            <p:nvPr/>
          </p:nvSpPr>
          <p:spPr bwMode="auto">
            <a:xfrm>
              <a:off x="143254" y="3357562"/>
              <a:ext cx="796491" cy="385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rPr>
                <a:t>注意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  <p:bldP spid="67588" grpId="0" autoUpdateAnimBg="0"/>
      <p:bldP spid="67589" grpId="0" autoUpdateAnimBg="0"/>
      <p:bldP spid="676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731838" y="209550"/>
            <a:ext cx="44878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2）</a:t>
            </a:r>
            <a:r>
              <a:rPr kumimoji="1" lang="en-US" altLang="zh-CN">
                <a:solidFill>
                  <a:srgbClr val="0000FF"/>
                </a:solidFill>
                <a:ea typeface="华文楷体" panose="02010600040101010101" pitchFamily="2" charset="-122"/>
              </a:rPr>
              <a:t>P 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型半导体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（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空穴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型）：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539750" y="804863"/>
            <a:ext cx="69992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四价元素（如硅）半导体掺入三价元素（如 硼）。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331913" y="5054600"/>
            <a:ext cx="69342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P </a:t>
            </a:r>
            <a:r>
              <a:rPr kumimoji="1" lang="zh-CN" altLang="zh-CN">
                <a:solidFill>
                  <a:schemeClr val="tx1"/>
                </a:solidFill>
                <a:ea typeface="华文楷体" panose="02010600040101010101" pitchFamily="2" charset="-122"/>
              </a:rPr>
              <a:t>型半导体的导电机制</a:t>
            </a:r>
            <a:r>
              <a:rPr kumimoji="1" lang="zh-CN" altLang="zh-CN">
                <a:solidFill>
                  <a:srgbClr val="0000FF"/>
                </a:solidFill>
                <a:ea typeface="华文楷体" panose="02010600040101010101" pitchFamily="2" charset="-122"/>
              </a:rPr>
              <a:t>主要</a:t>
            </a:r>
            <a:r>
              <a:rPr kumimoji="1" lang="zh-CN" altLang="zh-CN">
                <a:solidFill>
                  <a:schemeClr val="tx1"/>
                </a:solidFill>
                <a:ea typeface="华文楷体" panose="02010600040101010101" pitchFamily="2" charset="-122"/>
              </a:rPr>
              <a:t>决定于满带中空穴的运动，为空穴型半导体。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539750" y="2820988"/>
            <a:ext cx="3814763" cy="87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accent2"/>
                </a:solidFill>
                <a:ea typeface="华文楷体" panose="02010600040101010101" pitchFamily="2" charset="-122"/>
              </a:rPr>
              <a:t>◆ 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掺入三价元素（如硼）</a:t>
            </a:r>
          </a:p>
          <a:p>
            <a:pPr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存在空穴。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539750" y="4005263"/>
            <a:ext cx="4392613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>
                <a:solidFill>
                  <a:schemeClr val="accent2"/>
                </a:solidFill>
                <a:ea typeface="华文楷体" panose="02010600040101010101" pitchFamily="2" charset="-122"/>
              </a:rPr>
              <a:t>◆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受主杂质：能向导带中提供</a:t>
            </a:r>
          </a:p>
          <a:p>
            <a:pPr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                   空穴的杂质。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468313" y="1454150"/>
            <a:ext cx="403225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</a:t>
            </a:r>
            <a:r>
              <a:rPr kumimoji="1" lang="zh-CN" altLang="en-US">
                <a:solidFill>
                  <a:schemeClr val="accent2"/>
                </a:solidFill>
                <a:ea typeface="华文楷体" panose="02010600040101010101" pitchFamily="2" charset="-122"/>
              </a:rPr>
              <a:t>◆ 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硅具有金刚石结构，每个</a:t>
            </a:r>
          </a:p>
          <a:p>
            <a:pPr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 原子与其相邻的4 个原子</a:t>
            </a:r>
          </a:p>
          <a:p>
            <a:pPr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 形成4 个共价键。</a:t>
            </a:r>
          </a:p>
        </p:txBody>
      </p:sp>
      <p:grpSp>
        <p:nvGrpSpPr>
          <p:cNvPr id="69641" name="Group 9"/>
          <p:cNvGrpSpPr>
            <a:grpSpLocks/>
          </p:cNvGrpSpPr>
          <p:nvPr/>
        </p:nvGrpSpPr>
        <p:grpSpPr bwMode="auto">
          <a:xfrm>
            <a:off x="4284663" y="1309688"/>
            <a:ext cx="4679950" cy="3768725"/>
            <a:chOff x="2699" y="754"/>
            <a:chExt cx="2893" cy="2374"/>
          </a:xfrm>
        </p:grpSpPr>
        <p:grpSp>
          <p:nvGrpSpPr>
            <p:cNvPr id="69642" name="Group 10"/>
            <p:cNvGrpSpPr>
              <a:grpSpLocks/>
            </p:cNvGrpSpPr>
            <p:nvPr/>
          </p:nvGrpSpPr>
          <p:grpSpPr bwMode="auto">
            <a:xfrm>
              <a:off x="2699" y="754"/>
              <a:ext cx="2893" cy="2045"/>
              <a:chOff x="249" y="709"/>
              <a:chExt cx="2893" cy="2045"/>
            </a:xfrm>
          </p:grpSpPr>
          <p:pic>
            <p:nvPicPr>
              <p:cNvPr id="69643" name="Picture 11" descr="1-1-2-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" y="1071"/>
                <a:ext cx="1723" cy="16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644" name="Oval 12"/>
              <p:cNvSpPr>
                <a:spLocks noChangeArrowheads="1"/>
              </p:cNvSpPr>
              <p:nvPr/>
            </p:nvSpPr>
            <p:spPr bwMode="auto">
              <a:xfrm>
                <a:off x="1667" y="2091"/>
                <a:ext cx="128" cy="11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69645" name="Rectangle 13"/>
              <p:cNvSpPr>
                <a:spLocks noChangeArrowheads="1"/>
              </p:cNvSpPr>
              <p:nvPr/>
            </p:nvSpPr>
            <p:spPr bwMode="auto">
              <a:xfrm>
                <a:off x="425" y="1444"/>
                <a:ext cx="5" cy="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69646" name="Text Box 14"/>
              <p:cNvSpPr txBox="1">
                <a:spLocks noChangeArrowheads="1"/>
              </p:cNvSpPr>
              <p:nvPr/>
            </p:nvSpPr>
            <p:spPr bwMode="auto">
              <a:xfrm>
                <a:off x="1519" y="709"/>
                <a:ext cx="85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共价键</a:t>
                </a:r>
              </a:p>
            </p:txBody>
          </p:sp>
          <p:sp>
            <p:nvSpPr>
              <p:cNvPr id="69647" name="Text Box 15"/>
              <p:cNvSpPr txBox="1">
                <a:spLocks noChangeArrowheads="1"/>
              </p:cNvSpPr>
              <p:nvPr/>
            </p:nvSpPr>
            <p:spPr bwMode="auto">
              <a:xfrm>
                <a:off x="340" y="2024"/>
                <a:ext cx="597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空穴</a:t>
                </a:r>
              </a:p>
            </p:txBody>
          </p:sp>
          <p:sp>
            <p:nvSpPr>
              <p:cNvPr id="69648" name="Text Box 16"/>
              <p:cNvSpPr txBox="1">
                <a:spLocks noChangeArrowheads="1"/>
              </p:cNvSpPr>
              <p:nvPr/>
            </p:nvSpPr>
            <p:spPr bwMode="auto">
              <a:xfrm>
                <a:off x="2337" y="1570"/>
                <a:ext cx="571" cy="7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/>
              <a:p>
                <a:pPr algn="ctr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价电子</a:t>
                </a:r>
              </a:p>
            </p:txBody>
          </p:sp>
          <p:sp>
            <p:nvSpPr>
              <p:cNvPr id="69649" name="Text Box 17"/>
              <p:cNvSpPr txBox="1">
                <a:spLocks noChangeArrowheads="1"/>
              </p:cNvSpPr>
              <p:nvPr/>
            </p:nvSpPr>
            <p:spPr bwMode="auto">
              <a:xfrm>
                <a:off x="2290" y="799"/>
                <a:ext cx="852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硅离子</a:t>
                </a:r>
              </a:p>
            </p:txBody>
          </p:sp>
          <p:sp>
            <p:nvSpPr>
              <p:cNvPr id="69650" name="Text Box 18"/>
              <p:cNvSpPr txBox="1">
                <a:spLocks noChangeArrowheads="1"/>
              </p:cNvSpPr>
              <p:nvPr/>
            </p:nvSpPr>
            <p:spPr bwMode="auto">
              <a:xfrm>
                <a:off x="249" y="1207"/>
                <a:ext cx="589" cy="5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受主杂质</a:t>
                </a:r>
              </a:p>
            </p:txBody>
          </p:sp>
        </p:grpSp>
        <p:sp>
          <p:nvSpPr>
            <p:cNvPr id="69651" name="Rectangle 19"/>
            <p:cNvSpPr>
              <a:spLocks noChangeArrowheads="1"/>
            </p:cNvSpPr>
            <p:nvPr/>
          </p:nvSpPr>
          <p:spPr bwMode="auto">
            <a:xfrm>
              <a:off x="3787" y="2840"/>
              <a:ext cx="10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zh-CN">
                  <a:solidFill>
                    <a:srgbClr val="0000FF"/>
                  </a:solidFill>
                  <a:ea typeface="华文楷体" panose="02010600040101010101" pitchFamily="2" charset="-122"/>
                </a:rPr>
                <a:t>P </a:t>
              </a:r>
              <a:r>
                <a:rPr kumimoji="1" lang="zh-CN" altLang="en-US">
                  <a:solidFill>
                    <a:srgbClr val="0000FF"/>
                  </a:solidFill>
                  <a:ea typeface="华文楷体" panose="02010600040101010101" pitchFamily="2" charset="-122"/>
                </a:rPr>
                <a:t>型半导体</a:t>
              </a:r>
            </a:p>
          </p:txBody>
        </p:sp>
      </p:grpSp>
      <p:grpSp>
        <p:nvGrpSpPr>
          <p:cNvPr id="2" name="组合 39"/>
          <p:cNvGrpSpPr>
            <a:grpSpLocks/>
          </p:cNvGrpSpPr>
          <p:nvPr/>
        </p:nvGrpSpPr>
        <p:grpSpPr bwMode="auto">
          <a:xfrm>
            <a:off x="323850" y="4437063"/>
            <a:ext cx="1187450" cy="1016000"/>
            <a:chOff x="0" y="3143248"/>
            <a:chExt cx="1071538" cy="857256"/>
          </a:xfrm>
        </p:grpSpPr>
        <p:sp>
          <p:nvSpPr>
            <p:cNvPr id="69653" name="爆炸形 2 38"/>
            <p:cNvSpPr>
              <a:spLocks noChangeArrowheads="1"/>
            </p:cNvSpPr>
            <p:nvPr/>
          </p:nvSpPr>
          <p:spPr bwMode="auto">
            <a:xfrm>
              <a:off x="0" y="3143248"/>
              <a:ext cx="1071538" cy="857256"/>
            </a:xfrm>
            <a:prstGeom prst="irregularSeal2">
              <a:avLst/>
            </a:prstGeom>
            <a:solidFill>
              <a:srgbClr val="FFFF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69654" name="Rectangle 57"/>
            <p:cNvSpPr>
              <a:spLocks noChangeArrowheads="1"/>
            </p:cNvSpPr>
            <p:nvPr/>
          </p:nvSpPr>
          <p:spPr bwMode="auto">
            <a:xfrm>
              <a:off x="143254" y="3357562"/>
              <a:ext cx="796491" cy="385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rPr>
                <a:t>注意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utoUpdateAnimBg="0"/>
      <p:bldP spid="69636" grpId="0" autoUpdateAnimBg="0"/>
      <p:bldP spid="69637" grpId="0" autoUpdateAnimBg="0"/>
      <p:bldP spid="69638" grpId="0" autoUpdateAnimBg="0"/>
      <p:bldP spid="69639" grpId="0" autoUpdateAnimBg="0"/>
      <p:bldP spid="6964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3" name="Group 3"/>
          <p:cNvGrpSpPr>
            <a:grpSpLocks/>
          </p:cNvGrpSpPr>
          <p:nvPr/>
        </p:nvGrpSpPr>
        <p:grpSpPr bwMode="auto">
          <a:xfrm>
            <a:off x="4859338" y="1052513"/>
            <a:ext cx="3808412" cy="4746625"/>
            <a:chOff x="3157" y="720"/>
            <a:chExt cx="2363" cy="2880"/>
          </a:xfrm>
        </p:grpSpPr>
        <p:sp>
          <p:nvSpPr>
            <p:cNvPr id="71684" name="Line 4"/>
            <p:cNvSpPr>
              <a:spLocks noChangeShapeType="1"/>
            </p:cNvSpPr>
            <p:nvPr/>
          </p:nvSpPr>
          <p:spPr bwMode="auto">
            <a:xfrm>
              <a:off x="3602" y="1488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71685" name="Line 5"/>
            <p:cNvSpPr>
              <a:spLocks noChangeShapeType="1"/>
            </p:cNvSpPr>
            <p:nvPr/>
          </p:nvSpPr>
          <p:spPr bwMode="auto">
            <a:xfrm>
              <a:off x="3266" y="148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71686" name="Line 6"/>
            <p:cNvSpPr>
              <a:spLocks noChangeShapeType="1"/>
            </p:cNvSpPr>
            <p:nvPr/>
          </p:nvSpPr>
          <p:spPr bwMode="auto">
            <a:xfrm>
              <a:off x="3890" y="1392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71687" name="Line 7"/>
            <p:cNvSpPr>
              <a:spLocks noChangeShapeType="1"/>
            </p:cNvSpPr>
            <p:nvPr/>
          </p:nvSpPr>
          <p:spPr bwMode="auto">
            <a:xfrm>
              <a:off x="3890" y="1296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71688" name="Line 8"/>
            <p:cNvSpPr>
              <a:spLocks noChangeShapeType="1"/>
            </p:cNvSpPr>
            <p:nvPr/>
          </p:nvSpPr>
          <p:spPr bwMode="auto">
            <a:xfrm>
              <a:off x="3890" y="124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71689" name="Line 9"/>
            <p:cNvSpPr>
              <a:spLocks noChangeShapeType="1"/>
            </p:cNvSpPr>
            <p:nvPr/>
          </p:nvSpPr>
          <p:spPr bwMode="auto">
            <a:xfrm>
              <a:off x="3890" y="1200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71690" name="Line 10"/>
            <p:cNvSpPr>
              <a:spLocks noChangeShapeType="1"/>
            </p:cNvSpPr>
            <p:nvPr/>
          </p:nvSpPr>
          <p:spPr bwMode="auto">
            <a:xfrm flipV="1">
              <a:off x="3890" y="720"/>
              <a:ext cx="0" cy="76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71691" name="Line 11"/>
            <p:cNvSpPr>
              <a:spLocks noChangeShapeType="1"/>
            </p:cNvSpPr>
            <p:nvPr/>
          </p:nvSpPr>
          <p:spPr bwMode="auto">
            <a:xfrm>
              <a:off x="3890" y="1488"/>
              <a:ext cx="0" cy="206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71692" name="Line 12"/>
            <p:cNvSpPr>
              <a:spLocks noChangeShapeType="1"/>
            </p:cNvSpPr>
            <p:nvPr/>
          </p:nvSpPr>
          <p:spPr bwMode="auto">
            <a:xfrm>
              <a:off x="3216" y="3024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71693" name="Line 13"/>
            <p:cNvSpPr>
              <a:spLocks noChangeShapeType="1"/>
            </p:cNvSpPr>
            <p:nvPr/>
          </p:nvSpPr>
          <p:spPr bwMode="auto">
            <a:xfrm>
              <a:off x="3890" y="3120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71694" name="Line 14"/>
            <p:cNvSpPr>
              <a:spLocks noChangeShapeType="1"/>
            </p:cNvSpPr>
            <p:nvPr/>
          </p:nvSpPr>
          <p:spPr bwMode="auto">
            <a:xfrm>
              <a:off x="3890" y="3264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71695" name="Line 15"/>
            <p:cNvSpPr>
              <a:spLocks noChangeShapeType="1"/>
            </p:cNvSpPr>
            <p:nvPr/>
          </p:nvSpPr>
          <p:spPr bwMode="auto">
            <a:xfrm>
              <a:off x="3890" y="3408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71696" name="Line 16"/>
            <p:cNvSpPr>
              <a:spLocks noChangeShapeType="1"/>
            </p:cNvSpPr>
            <p:nvPr/>
          </p:nvSpPr>
          <p:spPr bwMode="auto">
            <a:xfrm>
              <a:off x="3890" y="3552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71697" name="AutoShape 17"/>
            <p:cNvSpPr>
              <a:spLocks noChangeArrowheads="1"/>
            </p:cNvSpPr>
            <p:nvPr/>
          </p:nvSpPr>
          <p:spPr bwMode="auto">
            <a:xfrm>
              <a:off x="4992" y="2928"/>
              <a:ext cx="528" cy="288"/>
            </a:xfrm>
            <a:prstGeom prst="wedgeEllipseCallout">
              <a:avLst>
                <a:gd name="adj1" fmla="val -130116"/>
                <a:gd name="adj2" fmla="val 104167"/>
              </a:avLst>
            </a:prstGeom>
            <a:solidFill>
              <a:srgbClr val="008080">
                <a:alpha val="24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满带</a:t>
              </a:r>
              <a:endParaRPr kumimoji="1" lang="zh-CN" altLang="en-US" sz="2000">
                <a:solidFill>
                  <a:schemeClr val="tx2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71698" name="AutoShape 18"/>
            <p:cNvSpPr>
              <a:spLocks noChangeArrowheads="1"/>
            </p:cNvSpPr>
            <p:nvPr/>
          </p:nvSpPr>
          <p:spPr bwMode="auto">
            <a:xfrm>
              <a:off x="4658" y="816"/>
              <a:ext cx="528" cy="256"/>
            </a:xfrm>
            <a:prstGeom prst="wedgeRectCallout">
              <a:avLst>
                <a:gd name="adj1" fmla="val -55116"/>
                <a:gd name="adj2" fmla="val 147657"/>
              </a:avLst>
            </a:prstGeom>
            <a:solidFill>
              <a:srgbClr val="99CC00">
                <a:alpha val="3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导带</a:t>
              </a:r>
              <a:endParaRPr kumimoji="1" lang="zh-CN" altLang="en-US" sz="2000">
                <a:solidFill>
                  <a:schemeClr val="accent2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71699" name="AutoShape 19"/>
            <p:cNvSpPr>
              <a:spLocks noChangeArrowheads="1"/>
            </p:cNvSpPr>
            <p:nvPr/>
          </p:nvSpPr>
          <p:spPr bwMode="auto">
            <a:xfrm>
              <a:off x="3984" y="3504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71700" name="AutoShape 20"/>
            <p:cNvSpPr>
              <a:spLocks noChangeArrowheads="1"/>
            </p:cNvSpPr>
            <p:nvPr/>
          </p:nvSpPr>
          <p:spPr bwMode="auto">
            <a:xfrm>
              <a:off x="4032" y="3360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71701" name="AutoShape 21"/>
            <p:cNvSpPr>
              <a:spLocks noChangeArrowheads="1"/>
            </p:cNvSpPr>
            <p:nvPr/>
          </p:nvSpPr>
          <p:spPr bwMode="auto">
            <a:xfrm>
              <a:off x="4368" y="3216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71702" name="AutoShape 22"/>
            <p:cNvSpPr>
              <a:spLocks noChangeArrowheads="1"/>
            </p:cNvSpPr>
            <p:nvPr/>
          </p:nvSpPr>
          <p:spPr bwMode="auto">
            <a:xfrm>
              <a:off x="4464" y="3072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71703" name="AutoShape 23"/>
            <p:cNvSpPr>
              <a:spLocks noChangeArrowheads="1"/>
            </p:cNvSpPr>
            <p:nvPr/>
          </p:nvSpPr>
          <p:spPr bwMode="auto">
            <a:xfrm>
              <a:off x="4080" y="2928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71704" name="Line 24"/>
            <p:cNvSpPr>
              <a:spLocks noChangeShapeType="1"/>
            </p:cNvSpPr>
            <p:nvPr/>
          </p:nvSpPr>
          <p:spPr bwMode="auto">
            <a:xfrm>
              <a:off x="3890" y="2688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71705" name="AutoShape 25"/>
            <p:cNvSpPr>
              <a:spLocks noChangeArrowheads="1"/>
            </p:cNvSpPr>
            <p:nvPr/>
          </p:nvSpPr>
          <p:spPr bwMode="auto">
            <a:xfrm>
              <a:off x="4464" y="2640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71706" name="AutoShape 26"/>
            <p:cNvSpPr>
              <a:spLocks noChangeArrowheads="1"/>
            </p:cNvSpPr>
            <p:nvPr/>
          </p:nvSpPr>
          <p:spPr bwMode="auto">
            <a:xfrm>
              <a:off x="4080" y="2640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71707" name="Line 27"/>
            <p:cNvSpPr>
              <a:spLocks noChangeShapeType="1"/>
            </p:cNvSpPr>
            <p:nvPr/>
          </p:nvSpPr>
          <p:spPr bwMode="auto">
            <a:xfrm flipV="1">
              <a:off x="4512" y="273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71708" name="Line 28"/>
            <p:cNvSpPr>
              <a:spLocks noChangeShapeType="1"/>
            </p:cNvSpPr>
            <p:nvPr/>
          </p:nvSpPr>
          <p:spPr bwMode="auto">
            <a:xfrm flipV="1">
              <a:off x="4130" y="27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71709" name="Object 29"/>
            <p:cNvGraphicFramePr>
              <a:graphicFrameLocks noChangeAspect="1"/>
            </p:cNvGraphicFramePr>
            <p:nvPr/>
          </p:nvGraphicFramePr>
          <p:xfrm>
            <a:off x="3391" y="2717"/>
            <a:ext cx="46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2" name="公式" r:id="rId4" imgW="317087" imgH="215619" progId="Equation.3">
                    <p:embed/>
                  </p:oleObj>
                </mc:Choice>
                <mc:Fallback>
                  <p:oleObj name="公式" r:id="rId4" imgW="317087" imgH="215619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1" y="2717"/>
                          <a:ext cx="469" cy="259"/>
                        </a:xfrm>
                        <a:prstGeom prst="rect">
                          <a:avLst/>
                        </a:prstGeom>
                        <a:solidFill>
                          <a:srgbClr val="FFFFC9"/>
                        </a:solidFill>
                        <a:ln w="25400">
                          <a:solidFill>
                            <a:srgbClr val="00FF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10" name="Line 30"/>
            <p:cNvSpPr>
              <a:spLocks noChangeShapeType="1"/>
            </p:cNvSpPr>
            <p:nvPr/>
          </p:nvSpPr>
          <p:spPr bwMode="auto">
            <a:xfrm>
              <a:off x="3698" y="24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71711" name="Line 31"/>
            <p:cNvSpPr>
              <a:spLocks noChangeShapeType="1"/>
            </p:cNvSpPr>
            <p:nvPr/>
          </p:nvSpPr>
          <p:spPr bwMode="auto">
            <a:xfrm flipV="1">
              <a:off x="369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71712" name="Object 32"/>
            <p:cNvGraphicFramePr>
              <a:graphicFrameLocks noChangeAspect="1"/>
            </p:cNvGraphicFramePr>
            <p:nvPr/>
          </p:nvGraphicFramePr>
          <p:xfrm>
            <a:off x="3157" y="2026"/>
            <a:ext cx="553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3" name="公式" r:id="rId6" imgW="304668" imgH="241195" progId="Equation.3">
                    <p:embed/>
                  </p:oleObj>
                </mc:Choice>
                <mc:Fallback>
                  <p:oleObj name="公式" r:id="rId6" imgW="304668" imgH="241195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7" y="2026"/>
                          <a:ext cx="553" cy="326"/>
                        </a:xfrm>
                        <a:prstGeom prst="rect">
                          <a:avLst/>
                        </a:prstGeom>
                        <a:solidFill>
                          <a:srgbClr val="FFFFC9"/>
                        </a:solidFill>
                        <a:ln w="25400">
                          <a:solidFill>
                            <a:srgbClr val="00FF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13" name="Line 33"/>
            <p:cNvSpPr>
              <a:spLocks noChangeShapeType="1"/>
            </p:cNvSpPr>
            <p:nvPr/>
          </p:nvSpPr>
          <p:spPr bwMode="auto">
            <a:xfrm>
              <a:off x="3362" y="148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71714" name="Line 34"/>
            <p:cNvSpPr>
              <a:spLocks noChangeShapeType="1"/>
            </p:cNvSpPr>
            <p:nvPr/>
          </p:nvSpPr>
          <p:spPr bwMode="auto">
            <a:xfrm flipV="1">
              <a:off x="3362" y="235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71715" name="AutoShape 35"/>
            <p:cNvSpPr>
              <a:spLocks noChangeArrowheads="1"/>
            </p:cNvSpPr>
            <p:nvPr/>
          </p:nvSpPr>
          <p:spPr bwMode="auto">
            <a:xfrm>
              <a:off x="4752" y="2640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71716" name="AutoShape 36"/>
            <p:cNvSpPr>
              <a:spLocks noChangeArrowheads="1"/>
            </p:cNvSpPr>
            <p:nvPr/>
          </p:nvSpPr>
          <p:spPr bwMode="auto">
            <a:xfrm>
              <a:off x="4272" y="2640"/>
              <a:ext cx="96" cy="96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71717" name="Object 37"/>
            <p:cNvGraphicFramePr>
              <a:graphicFrameLocks noChangeAspect="1"/>
            </p:cNvGraphicFramePr>
            <p:nvPr/>
          </p:nvGraphicFramePr>
          <p:xfrm>
            <a:off x="3600" y="768"/>
            <a:ext cx="22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4" name="Equation" r:id="rId8" imgW="152268" imgH="164957" progId="Equation.3">
                    <p:embed/>
                  </p:oleObj>
                </mc:Choice>
                <mc:Fallback>
                  <p:oleObj name="Equation" r:id="rId8" imgW="152268" imgH="164957" progId="Equation.3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768"/>
                          <a:ext cx="225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18" name="AutoShape 38"/>
            <p:cNvSpPr>
              <a:spLocks noChangeArrowheads="1"/>
            </p:cNvSpPr>
            <p:nvPr/>
          </p:nvSpPr>
          <p:spPr bwMode="auto">
            <a:xfrm>
              <a:off x="4656" y="2208"/>
              <a:ext cx="816" cy="240"/>
            </a:xfrm>
            <a:prstGeom prst="wedgeRectCallout">
              <a:avLst>
                <a:gd name="adj1" fmla="val -70222"/>
                <a:gd name="adj2" fmla="val 145833"/>
              </a:avLst>
            </a:prstGeom>
            <a:solidFill>
              <a:srgbClr val="FF9900">
                <a:alpha val="31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pPr algn="ctr" eaLnBrk="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受主能级</a:t>
              </a:r>
            </a:p>
          </p:txBody>
        </p:sp>
        <p:sp>
          <p:nvSpPr>
            <p:cNvPr id="71719" name="AutoShape 39"/>
            <p:cNvSpPr>
              <a:spLocks noChangeArrowheads="1"/>
            </p:cNvSpPr>
            <p:nvPr/>
          </p:nvSpPr>
          <p:spPr bwMode="auto">
            <a:xfrm>
              <a:off x="4272" y="3504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71720" name="AutoShape 40"/>
            <p:cNvSpPr>
              <a:spLocks noChangeArrowheads="1"/>
            </p:cNvSpPr>
            <p:nvPr/>
          </p:nvSpPr>
          <p:spPr bwMode="auto">
            <a:xfrm>
              <a:off x="4320" y="3360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71721" name="AutoShape 41"/>
            <p:cNvSpPr>
              <a:spLocks noChangeArrowheads="1"/>
            </p:cNvSpPr>
            <p:nvPr/>
          </p:nvSpPr>
          <p:spPr bwMode="auto">
            <a:xfrm>
              <a:off x="4080" y="3216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71722" name="AutoShape 42"/>
            <p:cNvSpPr>
              <a:spLocks noChangeArrowheads="1"/>
            </p:cNvSpPr>
            <p:nvPr/>
          </p:nvSpPr>
          <p:spPr bwMode="auto">
            <a:xfrm>
              <a:off x="4128" y="3072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71723" name="AutoShape 43"/>
            <p:cNvSpPr>
              <a:spLocks noChangeArrowheads="1"/>
            </p:cNvSpPr>
            <p:nvPr/>
          </p:nvSpPr>
          <p:spPr bwMode="auto">
            <a:xfrm>
              <a:off x="4608" y="2928"/>
              <a:ext cx="96" cy="96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</p:grpSp>
      <p:sp>
        <p:nvSpPr>
          <p:cNvPr id="71724" name="Rectangle 44"/>
          <p:cNvSpPr>
            <a:spLocks noChangeArrowheads="1"/>
          </p:cNvSpPr>
          <p:nvPr/>
        </p:nvSpPr>
        <p:spPr bwMode="auto">
          <a:xfrm>
            <a:off x="755650" y="1916113"/>
            <a:ext cx="3567300" cy="89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accent2"/>
                </a:solidFill>
                <a:ea typeface="华文楷体" panose="02010600040101010101" pitchFamily="2" charset="-122"/>
              </a:rPr>
              <a:t>◆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受主能级处于禁带中，</a:t>
            </a:r>
          </a:p>
          <a:p>
            <a:pPr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但接近满带顶 。　　</a:t>
            </a:r>
          </a:p>
        </p:txBody>
      </p:sp>
      <p:sp>
        <p:nvSpPr>
          <p:cNvPr id="71725" name="AutoShape 45"/>
          <p:cNvSpPr>
            <a:spLocks noChangeArrowheads="1"/>
          </p:cNvSpPr>
          <p:nvPr/>
        </p:nvSpPr>
        <p:spPr bwMode="auto">
          <a:xfrm>
            <a:off x="684213" y="4581525"/>
            <a:ext cx="4103687" cy="936625"/>
          </a:xfrm>
          <a:prstGeom prst="horizontalScroll">
            <a:avLst>
              <a:gd name="adj" fmla="val 8644"/>
            </a:avLst>
          </a:prstGeom>
          <a:solidFill>
            <a:srgbClr val="FF00FF">
              <a:alpha val="17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hangingPunct="1">
              <a:lnSpc>
                <a:spcPct val="130000"/>
              </a:lnSpc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tx1"/>
                </a:solidFill>
                <a:ea typeface="华文楷体" panose="02010600040101010101" pitchFamily="2" charset="-122"/>
              </a:rPr>
              <a:t>p </a:t>
            </a:r>
            <a:r>
              <a:rPr kumimoji="1" lang="zh-CN" altLang="zh-CN" sz="2800">
                <a:solidFill>
                  <a:schemeClr val="tx1"/>
                </a:solidFill>
                <a:ea typeface="华文楷体" panose="02010600040101010101" pitchFamily="2" charset="-122"/>
              </a:rPr>
              <a:t>空 </a:t>
            </a:r>
            <a:r>
              <a:rPr kumimoji="1" lang="zh-CN" altLang="en-US" sz="2800">
                <a:solidFill>
                  <a:schemeClr val="tx1"/>
                </a:solidFill>
                <a:ea typeface="华文楷体" panose="02010600040101010101" pitchFamily="2" charset="-122"/>
              </a:rPr>
              <a:t> </a:t>
            </a:r>
            <a:r>
              <a:rPr kumimoji="1" lang="zh-CN" altLang="zh-CN" sz="2800">
                <a:solidFill>
                  <a:schemeClr val="tx1"/>
                </a:solidFill>
                <a:ea typeface="华文楷体" panose="02010600040101010101" pitchFamily="2" charset="-122"/>
              </a:rPr>
              <a:t>四三 </a:t>
            </a:r>
            <a:r>
              <a:rPr kumimoji="1" lang="zh-CN" altLang="en-US" sz="2800">
                <a:solidFill>
                  <a:schemeClr val="tx1"/>
                </a:solidFill>
                <a:ea typeface="华文楷体" panose="02010600040101010101" pitchFamily="2" charset="-122"/>
              </a:rPr>
              <a:t> </a:t>
            </a:r>
            <a:r>
              <a:rPr kumimoji="1" lang="zh-CN" altLang="zh-CN" sz="2800">
                <a:solidFill>
                  <a:schemeClr val="tx1"/>
                </a:solidFill>
                <a:ea typeface="华文楷体" panose="02010600040101010101" pitchFamily="2" charset="-122"/>
              </a:rPr>
              <a:t>受主</a:t>
            </a:r>
            <a:r>
              <a:rPr kumimoji="1" lang="zh-CN" altLang="en-US" sz="2800">
                <a:solidFill>
                  <a:schemeClr val="tx1"/>
                </a:solidFill>
                <a:ea typeface="华文楷体" panose="02010600040101010101" pitchFamily="2" charset="-122"/>
              </a:rPr>
              <a:t>  </a:t>
            </a:r>
            <a:r>
              <a:rPr kumimoji="1" lang="zh-CN" altLang="zh-CN" sz="2800">
                <a:solidFill>
                  <a:schemeClr val="tx1"/>
                </a:solidFill>
                <a:ea typeface="华文楷体" panose="02010600040101010101" pitchFamily="2" charset="-122"/>
              </a:rPr>
              <a:t>满</a:t>
            </a:r>
            <a:r>
              <a:rPr kumimoji="1" lang="zh-CN" altLang="en-US" sz="2800">
                <a:solidFill>
                  <a:schemeClr val="tx1"/>
                </a:solidFill>
                <a:ea typeface="华文楷体" panose="02010600040101010101" pitchFamily="2" charset="-122"/>
              </a:rPr>
              <a:t>顶  </a:t>
            </a:r>
          </a:p>
        </p:txBody>
      </p:sp>
      <p:sp>
        <p:nvSpPr>
          <p:cNvPr id="71726" name="Rectangle 46"/>
          <p:cNvSpPr>
            <a:spLocks noChangeArrowheads="1"/>
          </p:cNvSpPr>
          <p:nvPr/>
        </p:nvSpPr>
        <p:spPr bwMode="auto">
          <a:xfrm>
            <a:off x="395288" y="549275"/>
            <a:ext cx="838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   量子力学表明，空穴的能级在禁带中紧靠满带处, 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  <a:sym typeface="Symbol" pitchFamily="18" charset="2"/>
              </a:rPr>
              <a:t></a:t>
            </a:r>
            <a:r>
              <a:rPr kumimoji="1" lang="en-US" altLang="zh-CN" i="1">
                <a:solidFill>
                  <a:schemeClr val="tx1"/>
                </a:solidFill>
                <a:ea typeface="华文楷体" panose="02010600040101010101" pitchFamily="2" charset="-122"/>
              </a:rPr>
              <a:t>E</a:t>
            </a:r>
            <a:r>
              <a:rPr kumimoji="1" lang="en-US" altLang="zh-CN" i="1" baseline="-25000">
                <a:solidFill>
                  <a:schemeClr val="tx1"/>
                </a:solidFill>
                <a:ea typeface="华文楷体" panose="02010600040101010101" pitchFamily="2" charset="-122"/>
              </a:rPr>
              <a:t>A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～10</a:t>
            </a:r>
            <a:r>
              <a:rPr kumimoji="1" lang="en-US" altLang="zh-CN" baseline="30000">
                <a:solidFill>
                  <a:schemeClr val="tx1"/>
                </a:solidFill>
                <a:ea typeface="华文楷体" panose="02010600040101010101" pitchFamily="2" charset="-122"/>
              </a:rPr>
              <a:t>-2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eV，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极易形成空穴导电。</a:t>
            </a:r>
          </a:p>
        </p:txBody>
      </p:sp>
      <p:grpSp>
        <p:nvGrpSpPr>
          <p:cNvPr id="71727" name="Group 47"/>
          <p:cNvGrpSpPr>
            <a:grpSpLocks/>
          </p:cNvGrpSpPr>
          <p:nvPr/>
        </p:nvGrpSpPr>
        <p:grpSpPr bwMode="auto">
          <a:xfrm>
            <a:off x="755650" y="3429000"/>
            <a:ext cx="3529013" cy="558800"/>
            <a:chOff x="432" y="3120"/>
            <a:chExt cx="2154" cy="352"/>
          </a:xfrm>
        </p:grpSpPr>
        <p:graphicFrame>
          <p:nvGraphicFramePr>
            <p:cNvPr id="71728" name="Object 48"/>
            <p:cNvGraphicFramePr>
              <a:graphicFrameLocks noChangeAspect="1"/>
            </p:cNvGraphicFramePr>
            <p:nvPr/>
          </p:nvGraphicFramePr>
          <p:xfrm>
            <a:off x="1316" y="3120"/>
            <a:ext cx="127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5" name="公式" r:id="rId10" imgW="863225" imgH="241195" progId="Equation.3">
                    <p:embed/>
                  </p:oleObj>
                </mc:Choice>
                <mc:Fallback>
                  <p:oleObj name="公式" r:id="rId10" imgW="863225" imgH="241195" progId="Equation.3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" y="3120"/>
                          <a:ext cx="1270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29" name="Rectangle 49"/>
            <p:cNvSpPr>
              <a:spLocks noChangeArrowheads="1"/>
            </p:cNvSpPr>
            <p:nvPr/>
          </p:nvSpPr>
          <p:spPr bwMode="auto">
            <a:xfrm>
              <a:off x="432" y="3120"/>
              <a:ext cx="88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chemeClr val="accent2"/>
                  </a:solidFill>
                  <a:ea typeface="华文楷体" panose="02010600040101010101" pitchFamily="2" charset="-122"/>
                </a:rPr>
                <a:t>◆</a:t>
              </a:r>
              <a:r>
                <a: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rPr>
                <a:t>电离能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4" grpId="0" autoUpdateAnimBg="0"/>
      <p:bldP spid="71725" grpId="0" animBg="1"/>
      <p:bldP spid="7172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4"/>
          <p:cNvGrpSpPr>
            <a:grpSpLocks/>
          </p:cNvGrpSpPr>
          <p:nvPr/>
        </p:nvGrpSpPr>
        <p:grpSpPr bwMode="auto">
          <a:xfrm>
            <a:off x="3509963" y="331788"/>
            <a:ext cx="2428875" cy="792162"/>
            <a:chOff x="2500298" y="0"/>
            <a:chExt cx="4032250" cy="792163"/>
          </a:xfrm>
        </p:grpSpPr>
        <p:grpSp>
          <p:nvGrpSpPr>
            <p:cNvPr id="106499" name="Group 166"/>
            <p:cNvGrpSpPr>
              <a:grpSpLocks/>
            </p:cNvGrpSpPr>
            <p:nvPr/>
          </p:nvGrpSpPr>
          <p:grpSpPr bwMode="auto">
            <a:xfrm>
              <a:off x="2500298" y="0"/>
              <a:ext cx="4032250" cy="792163"/>
              <a:chOff x="3696" y="1348"/>
              <a:chExt cx="1363" cy="1800"/>
            </a:xfrm>
          </p:grpSpPr>
          <p:sp>
            <p:nvSpPr>
              <p:cNvPr id="106500" name="AutoShape 167"/>
              <p:cNvSpPr>
                <a:spLocks noChangeArrowheads="1"/>
              </p:cNvSpPr>
              <p:nvPr/>
            </p:nvSpPr>
            <p:spPr bwMode="gray">
              <a:xfrm>
                <a:off x="3696" y="1348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06501" name="AutoShape 168"/>
              <p:cNvSpPr>
                <a:spLocks noChangeArrowheads="1"/>
              </p:cNvSpPr>
              <p:nvPr/>
            </p:nvSpPr>
            <p:spPr bwMode="gray">
              <a:xfrm>
                <a:off x="3717" y="1353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E9E0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06502" name="AutoShape 169"/>
              <p:cNvSpPr>
                <a:spLocks noChangeArrowheads="1"/>
              </p:cNvSpPr>
              <p:nvPr/>
            </p:nvSpPr>
            <p:spPr bwMode="gray">
              <a:xfrm>
                <a:off x="3728" y="2653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/>
                  </a:gs>
                  <a:gs pos="100000">
                    <a:srgbClr val="F2ED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06503" name="AutoShape 170"/>
              <p:cNvSpPr>
                <a:spLocks noChangeArrowheads="1"/>
              </p:cNvSpPr>
              <p:nvPr/>
            </p:nvSpPr>
            <p:spPr bwMode="gray">
              <a:xfrm>
                <a:off x="3728" y="1367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F5CC"/>
                  </a:gs>
                  <a:gs pos="100000">
                    <a:srgbClr val="E9E06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defTabSz="912813"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912813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zh-CN" altLang="en-US" sz="280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39268" name="Text Box 4"/>
            <p:cNvSpPr txBox="1">
              <a:spLocks noChangeArrowheads="1"/>
            </p:cNvSpPr>
            <p:nvPr/>
          </p:nvSpPr>
          <p:spPr bwMode="auto">
            <a:xfrm>
              <a:off x="3127537" y="123825"/>
              <a:ext cx="2812032" cy="519113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defTabSz="914400" eaLnBrk="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zh-CN" altLang="en-US" sz="2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小   结</a:t>
              </a:r>
            </a:p>
          </p:txBody>
        </p:sp>
      </p:grp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466725" y="1268413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导体、绝缘体、半导体的能带</a:t>
            </a:r>
          </a:p>
        </p:txBody>
      </p:sp>
      <p:sp>
        <p:nvSpPr>
          <p:cNvPr id="106506" name="Rectangle 10"/>
          <p:cNvSpPr>
            <a:spLocks noChangeArrowheads="1"/>
          </p:cNvSpPr>
          <p:nvPr/>
        </p:nvSpPr>
        <p:spPr bwMode="auto">
          <a:xfrm>
            <a:off x="393700" y="4579938"/>
            <a:ext cx="2735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杂质半导体</a:t>
            </a:r>
          </a:p>
        </p:txBody>
      </p:sp>
      <p:sp>
        <p:nvSpPr>
          <p:cNvPr id="106507" name="AutoShape 11"/>
          <p:cNvSpPr>
            <a:spLocks noChangeArrowheads="1"/>
          </p:cNvSpPr>
          <p:nvPr/>
        </p:nvSpPr>
        <p:spPr bwMode="auto">
          <a:xfrm>
            <a:off x="5002213" y="5156200"/>
            <a:ext cx="2735262" cy="720725"/>
          </a:xfrm>
          <a:prstGeom prst="horizontalScroll">
            <a:avLst>
              <a:gd name="adj" fmla="val 12500"/>
            </a:avLst>
          </a:prstGeom>
          <a:solidFill>
            <a:srgbClr val="FF00FF">
              <a:alpha val="17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hangingPunct="1">
              <a:lnSpc>
                <a:spcPct val="13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  p</a:t>
            </a:r>
            <a:r>
              <a:rPr kumimoji="1" lang="zh-CN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空 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 </a:t>
            </a:r>
            <a:r>
              <a:rPr kumimoji="1" lang="zh-CN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四三 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 </a:t>
            </a:r>
            <a:r>
              <a:rPr kumimoji="1" lang="zh-CN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受主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  </a:t>
            </a:r>
            <a:r>
              <a:rPr kumimoji="1" lang="zh-CN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满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顶  </a:t>
            </a:r>
          </a:p>
        </p:txBody>
      </p:sp>
      <p:sp>
        <p:nvSpPr>
          <p:cNvPr id="106508" name="AutoShape 12"/>
          <p:cNvSpPr>
            <a:spLocks noChangeArrowheads="1"/>
          </p:cNvSpPr>
          <p:nvPr/>
        </p:nvSpPr>
        <p:spPr bwMode="auto">
          <a:xfrm>
            <a:off x="1042988" y="5156200"/>
            <a:ext cx="2951162" cy="720725"/>
          </a:xfrm>
          <a:prstGeom prst="horizontalScroll">
            <a:avLst>
              <a:gd name="adj" fmla="val 12500"/>
            </a:avLst>
          </a:prstGeom>
          <a:solidFill>
            <a:srgbClr val="FF00FF">
              <a:alpha val="17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hangingPunct="1">
              <a:lnSpc>
                <a:spcPct val="13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n 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电  四五 施主 导底</a:t>
            </a:r>
            <a:endParaRPr kumimoji="1" lang="zh-CN" altLang="en-US" sz="2000" b="0">
              <a:solidFill>
                <a:schemeClr val="tx1"/>
              </a:solidFill>
              <a:ea typeface="华文楷体" panose="02010600040101010101" pitchFamily="2" charset="-122"/>
            </a:endParaRPr>
          </a:p>
        </p:txBody>
      </p:sp>
      <p:grpSp>
        <p:nvGrpSpPr>
          <p:cNvPr id="106509" name="Group 13"/>
          <p:cNvGrpSpPr>
            <a:grpSpLocks/>
          </p:cNvGrpSpPr>
          <p:nvPr/>
        </p:nvGrpSpPr>
        <p:grpSpPr bwMode="auto">
          <a:xfrm>
            <a:off x="7091363" y="2106613"/>
            <a:ext cx="1728787" cy="2248060"/>
            <a:chOff x="4740" y="1842"/>
            <a:chExt cx="907" cy="1370"/>
          </a:xfrm>
        </p:grpSpPr>
        <p:grpSp>
          <p:nvGrpSpPr>
            <p:cNvPr id="106510" name="Group 14"/>
            <p:cNvGrpSpPr>
              <a:grpSpLocks/>
            </p:cNvGrpSpPr>
            <p:nvPr/>
          </p:nvGrpSpPr>
          <p:grpSpPr bwMode="auto">
            <a:xfrm>
              <a:off x="4740" y="1842"/>
              <a:ext cx="907" cy="978"/>
              <a:chOff x="3980" y="1570"/>
              <a:chExt cx="1664" cy="1296"/>
            </a:xfrm>
          </p:grpSpPr>
          <p:sp>
            <p:nvSpPr>
              <p:cNvPr id="106511" name="Line 15"/>
              <p:cNvSpPr>
                <a:spLocks noChangeShapeType="1"/>
              </p:cNvSpPr>
              <p:nvPr/>
            </p:nvSpPr>
            <p:spPr bwMode="auto">
              <a:xfrm>
                <a:off x="5311" y="2399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12" name="Line 16"/>
              <p:cNvSpPr>
                <a:spLocks noChangeShapeType="1"/>
              </p:cNvSpPr>
              <p:nvPr/>
            </p:nvSpPr>
            <p:spPr bwMode="auto">
              <a:xfrm>
                <a:off x="3980" y="1881"/>
                <a:ext cx="11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13" name="Line 17"/>
              <p:cNvSpPr>
                <a:spLocks noChangeShapeType="1"/>
              </p:cNvSpPr>
              <p:nvPr/>
            </p:nvSpPr>
            <p:spPr bwMode="auto">
              <a:xfrm>
                <a:off x="3980" y="1777"/>
                <a:ext cx="11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14" name="Line 18"/>
              <p:cNvSpPr>
                <a:spLocks noChangeShapeType="1"/>
              </p:cNvSpPr>
              <p:nvPr/>
            </p:nvSpPr>
            <p:spPr bwMode="auto">
              <a:xfrm>
                <a:off x="3980" y="1726"/>
                <a:ext cx="11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15" name="Line 19"/>
              <p:cNvSpPr>
                <a:spLocks noChangeShapeType="1"/>
              </p:cNvSpPr>
              <p:nvPr/>
            </p:nvSpPr>
            <p:spPr bwMode="auto">
              <a:xfrm>
                <a:off x="3980" y="1674"/>
                <a:ext cx="11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16" name="Line 20"/>
              <p:cNvSpPr>
                <a:spLocks noChangeShapeType="1"/>
              </p:cNvSpPr>
              <p:nvPr/>
            </p:nvSpPr>
            <p:spPr bwMode="auto">
              <a:xfrm>
                <a:off x="3980" y="2607"/>
                <a:ext cx="12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17" name="Line 21"/>
              <p:cNvSpPr>
                <a:spLocks noChangeShapeType="1"/>
              </p:cNvSpPr>
              <p:nvPr/>
            </p:nvSpPr>
            <p:spPr bwMode="auto">
              <a:xfrm>
                <a:off x="3980" y="2503"/>
                <a:ext cx="12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18" name="Line 22"/>
              <p:cNvSpPr>
                <a:spLocks noChangeShapeType="1"/>
              </p:cNvSpPr>
              <p:nvPr/>
            </p:nvSpPr>
            <p:spPr bwMode="auto">
              <a:xfrm>
                <a:off x="3980" y="2710"/>
                <a:ext cx="12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19" name="Line 23"/>
              <p:cNvSpPr>
                <a:spLocks noChangeShapeType="1"/>
              </p:cNvSpPr>
              <p:nvPr/>
            </p:nvSpPr>
            <p:spPr bwMode="auto">
              <a:xfrm>
                <a:off x="3980" y="2814"/>
                <a:ext cx="11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20" name="AutoShape 24"/>
              <p:cNvSpPr>
                <a:spLocks noChangeArrowheads="1"/>
              </p:cNvSpPr>
              <p:nvPr/>
            </p:nvSpPr>
            <p:spPr bwMode="auto">
              <a:xfrm>
                <a:off x="5026" y="1570"/>
                <a:ext cx="523" cy="311"/>
              </a:xfrm>
              <a:prstGeom prst="wedgeRectCallout">
                <a:avLst>
                  <a:gd name="adj1" fmla="val -46593"/>
                  <a:gd name="adj2" fmla="val 36806"/>
                </a:avLst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kumimoji="1" lang="zh-CN" altLang="en-US" sz="160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空带</a:t>
                </a:r>
              </a:p>
            </p:txBody>
          </p:sp>
          <p:sp>
            <p:nvSpPr>
              <p:cNvPr id="106521" name="AutoShape 25"/>
              <p:cNvSpPr>
                <a:spLocks noChangeArrowheads="1"/>
              </p:cNvSpPr>
              <p:nvPr/>
            </p:nvSpPr>
            <p:spPr bwMode="auto">
              <a:xfrm>
                <a:off x="4979" y="2451"/>
                <a:ext cx="665" cy="259"/>
              </a:xfrm>
              <a:prstGeom prst="wedgeEllipseCallout">
                <a:avLst>
                  <a:gd name="adj1" fmla="val -78569"/>
                  <a:gd name="adj2" fmla="val 19167"/>
                </a:avLst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kumimoji="1" lang="zh-CN" altLang="en-US" sz="160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满带</a:t>
                </a:r>
                <a:endParaRPr kumimoji="1" lang="zh-CN" altLang="en-US" sz="1600">
                  <a:solidFill>
                    <a:schemeClr val="tx2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106522" name="AutoShape 26"/>
              <p:cNvSpPr>
                <a:spLocks noChangeArrowheads="1"/>
              </p:cNvSpPr>
              <p:nvPr/>
            </p:nvSpPr>
            <p:spPr bwMode="auto">
              <a:xfrm>
                <a:off x="4123" y="2762"/>
                <a:ext cx="95" cy="104"/>
              </a:xfrm>
              <a:prstGeom prst="flowChartConnector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23" name="AutoShape 27"/>
              <p:cNvSpPr>
                <a:spLocks noChangeArrowheads="1"/>
              </p:cNvSpPr>
              <p:nvPr/>
            </p:nvSpPr>
            <p:spPr bwMode="auto">
              <a:xfrm flipV="1">
                <a:off x="4266" y="2659"/>
                <a:ext cx="95" cy="103"/>
              </a:xfrm>
              <a:prstGeom prst="flowChartConnector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24" name="AutoShape 28"/>
              <p:cNvSpPr>
                <a:spLocks noChangeArrowheads="1"/>
              </p:cNvSpPr>
              <p:nvPr/>
            </p:nvSpPr>
            <p:spPr bwMode="auto">
              <a:xfrm>
                <a:off x="4456" y="2555"/>
                <a:ext cx="95" cy="104"/>
              </a:xfrm>
              <a:prstGeom prst="flowChartConnector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25" name="AutoShape 29"/>
              <p:cNvSpPr>
                <a:spLocks noChangeArrowheads="1"/>
              </p:cNvSpPr>
              <p:nvPr/>
            </p:nvSpPr>
            <p:spPr bwMode="auto">
              <a:xfrm>
                <a:off x="4598" y="2451"/>
                <a:ext cx="95" cy="104"/>
              </a:xfrm>
              <a:prstGeom prst="flowChartConnector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06526" name="Rectangle 30"/>
            <p:cNvSpPr>
              <a:spLocks noChangeArrowheads="1"/>
            </p:cNvSpPr>
            <p:nvPr/>
          </p:nvSpPr>
          <p:spPr bwMode="auto">
            <a:xfrm>
              <a:off x="4876" y="2931"/>
              <a:ext cx="581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rPr>
                <a:t>半导体</a:t>
              </a:r>
            </a:p>
          </p:txBody>
        </p:sp>
      </p:grpSp>
      <p:grpSp>
        <p:nvGrpSpPr>
          <p:cNvPr id="106527" name="Group 31"/>
          <p:cNvGrpSpPr>
            <a:grpSpLocks/>
          </p:cNvGrpSpPr>
          <p:nvPr/>
        </p:nvGrpSpPr>
        <p:grpSpPr bwMode="auto">
          <a:xfrm>
            <a:off x="4930775" y="2106613"/>
            <a:ext cx="1657350" cy="2474912"/>
            <a:chOff x="3560" y="1706"/>
            <a:chExt cx="952" cy="1558"/>
          </a:xfrm>
        </p:grpSpPr>
        <p:grpSp>
          <p:nvGrpSpPr>
            <p:cNvPr id="106528" name="Group 32"/>
            <p:cNvGrpSpPr>
              <a:grpSpLocks/>
            </p:cNvGrpSpPr>
            <p:nvPr/>
          </p:nvGrpSpPr>
          <p:grpSpPr bwMode="auto">
            <a:xfrm>
              <a:off x="3560" y="1706"/>
              <a:ext cx="952" cy="1179"/>
              <a:chOff x="3424" y="1389"/>
              <a:chExt cx="1632" cy="1632"/>
            </a:xfrm>
          </p:grpSpPr>
          <p:sp>
            <p:nvSpPr>
              <p:cNvPr id="106529" name="Line 33"/>
              <p:cNvSpPr>
                <a:spLocks noChangeShapeType="1"/>
              </p:cNvSpPr>
              <p:nvPr/>
            </p:nvSpPr>
            <p:spPr bwMode="auto">
              <a:xfrm>
                <a:off x="3424" y="1581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30" name="Line 34"/>
              <p:cNvSpPr>
                <a:spLocks noChangeShapeType="1"/>
              </p:cNvSpPr>
              <p:nvPr/>
            </p:nvSpPr>
            <p:spPr bwMode="auto">
              <a:xfrm>
                <a:off x="3424" y="1485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31" name="Line 35"/>
              <p:cNvSpPr>
                <a:spLocks noChangeShapeType="1"/>
              </p:cNvSpPr>
              <p:nvPr/>
            </p:nvSpPr>
            <p:spPr bwMode="auto">
              <a:xfrm>
                <a:off x="3424" y="1533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32" name="Line 36"/>
              <p:cNvSpPr>
                <a:spLocks noChangeShapeType="1"/>
              </p:cNvSpPr>
              <p:nvPr/>
            </p:nvSpPr>
            <p:spPr bwMode="auto">
              <a:xfrm>
                <a:off x="3424" y="1677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33" name="Line 37"/>
              <p:cNvSpPr>
                <a:spLocks noChangeShapeType="1"/>
              </p:cNvSpPr>
              <p:nvPr/>
            </p:nvSpPr>
            <p:spPr bwMode="auto">
              <a:xfrm>
                <a:off x="3424" y="2829"/>
                <a:ext cx="11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34" name="Line 38"/>
              <p:cNvSpPr>
                <a:spLocks noChangeShapeType="1"/>
              </p:cNvSpPr>
              <p:nvPr/>
            </p:nvSpPr>
            <p:spPr bwMode="auto">
              <a:xfrm>
                <a:off x="3424" y="2589"/>
                <a:ext cx="11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35" name="Line 39"/>
              <p:cNvSpPr>
                <a:spLocks noChangeShapeType="1"/>
              </p:cNvSpPr>
              <p:nvPr/>
            </p:nvSpPr>
            <p:spPr bwMode="auto">
              <a:xfrm>
                <a:off x="3424" y="2973"/>
                <a:ext cx="11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36" name="Line 40"/>
              <p:cNvSpPr>
                <a:spLocks noChangeShapeType="1"/>
              </p:cNvSpPr>
              <p:nvPr/>
            </p:nvSpPr>
            <p:spPr bwMode="auto">
              <a:xfrm>
                <a:off x="3424" y="2685"/>
                <a:ext cx="11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37" name="AutoShape 41"/>
              <p:cNvSpPr>
                <a:spLocks noChangeArrowheads="1"/>
              </p:cNvSpPr>
              <p:nvPr/>
            </p:nvSpPr>
            <p:spPr bwMode="auto">
              <a:xfrm>
                <a:off x="4480" y="1389"/>
                <a:ext cx="576" cy="288"/>
              </a:xfrm>
              <a:prstGeom prst="wedgeRectCallout">
                <a:avLst>
                  <a:gd name="adj1" fmla="val -38019"/>
                  <a:gd name="adj2" fmla="val -13194"/>
                </a:avLst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kumimoji="1" lang="zh-CN" altLang="en-US" sz="160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空带</a:t>
                </a:r>
                <a:endParaRPr kumimoji="1" lang="zh-CN" altLang="en-US" sz="1600">
                  <a:solidFill>
                    <a:schemeClr val="tx2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106538" name="AutoShape 42"/>
              <p:cNvSpPr>
                <a:spLocks noChangeArrowheads="1"/>
              </p:cNvSpPr>
              <p:nvPr/>
            </p:nvSpPr>
            <p:spPr bwMode="auto">
              <a:xfrm>
                <a:off x="4432" y="2397"/>
                <a:ext cx="624" cy="288"/>
              </a:xfrm>
              <a:prstGeom prst="wedgeEllipseCallout">
                <a:avLst>
                  <a:gd name="adj1" fmla="val -43750"/>
                  <a:gd name="adj2" fmla="val 70000"/>
                </a:avLst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kumimoji="1" lang="zh-CN" altLang="en-US" sz="160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满带</a:t>
                </a:r>
                <a:endParaRPr kumimoji="1" lang="zh-CN" altLang="en-US" sz="1600">
                  <a:solidFill>
                    <a:srgbClr val="FFFF99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106539" name="AutoShape 43"/>
              <p:cNvSpPr>
                <a:spLocks noChangeArrowheads="1"/>
              </p:cNvSpPr>
              <p:nvPr/>
            </p:nvSpPr>
            <p:spPr bwMode="auto">
              <a:xfrm>
                <a:off x="3712" y="2781"/>
                <a:ext cx="96" cy="96"/>
              </a:xfrm>
              <a:prstGeom prst="flowChartConnector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40" name="AutoShape 44"/>
              <p:cNvSpPr>
                <a:spLocks noChangeArrowheads="1"/>
              </p:cNvSpPr>
              <p:nvPr/>
            </p:nvSpPr>
            <p:spPr bwMode="auto">
              <a:xfrm>
                <a:off x="3856" y="2637"/>
                <a:ext cx="96" cy="96"/>
              </a:xfrm>
              <a:prstGeom prst="flowChartConnector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41" name="AutoShape 45"/>
              <p:cNvSpPr>
                <a:spLocks noChangeArrowheads="1"/>
              </p:cNvSpPr>
              <p:nvPr/>
            </p:nvSpPr>
            <p:spPr bwMode="auto">
              <a:xfrm>
                <a:off x="3568" y="2925"/>
                <a:ext cx="96" cy="96"/>
              </a:xfrm>
              <a:prstGeom prst="flowChartConnector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42" name="AutoShape 46"/>
              <p:cNvSpPr>
                <a:spLocks noChangeArrowheads="1"/>
              </p:cNvSpPr>
              <p:nvPr/>
            </p:nvSpPr>
            <p:spPr bwMode="auto">
              <a:xfrm>
                <a:off x="4048" y="2541"/>
                <a:ext cx="96" cy="96"/>
              </a:xfrm>
              <a:prstGeom prst="flowChartConnector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06543" name="Rectangle 47"/>
            <p:cNvSpPr>
              <a:spLocks noChangeArrowheads="1"/>
            </p:cNvSpPr>
            <p:nvPr/>
          </p:nvSpPr>
          <p:spPr bwMode="auto">
            <a:xfrm>
              <a:off x="3560" y="2976"/>
              <a:ext cx="6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rPr>
                <a:t>绝缘体</a:t>
              </a:r>
            </a:p>
          </p:txBody>
        </p:sp>
      </p:grpSp>
      <p:grpSp>
        <p:nvGrpSpPr>
          <p:cNvPr id="106544" name="Group 48"/>
          <p:cNvGrpSpPr>
            <a:grpSpLocks/>
          </p:cNvGrpSpPr>
          <p:nvPr/>
        </p:nvGrpSpPr>
        <p:grpSpPr bwMode="auto">
          <a:xfrm>
            <a:off x="827088" y="1843088"/>
            <a:ext cx="3744912" cy="2378075"/>
            <a:chOff x="431" y="1797"/>
            <a:chExt cx="2222" cy="1451"/>
          </a:xfrm>
        </p:grpSpPr>
        <p:grpSp>
          <p:nvGrpSpPr>
            <p:cNvPr id="106545" name="Group 49"/>
            <p:cNvGrpSpPr>
              <a:grpSpLocks/>
            </p:cNvGrpSpPr>
            <p:nvPr/>
          </p:nvGrpSpPr>
          <p:grpSpPr bwMode="auto">
            <a:xfrm>
              <a:off x="1565" y="1842"/>
              <a:ext cx="1088" cy="635"/>
              <a:chOff x="3840" y="1824"/>
              <a:chExt cx="1776" cy="864"/>
            </a:xfrm>
          </p:grpSpPr>
          <p:sp>
            <p:nvSpPr>
              <p:cNvPr id="106546" name="Line 50"/>
              <p:cNvSpPr>
                <a:spLocks noChangeShapeType="1"/>
              </p:cNvSpPr>
              <p:nvPr/>
            </p:nvSpPr>
            <p:spPr bwMode="auto">
              <a:xfrm>
                <a:off x="3840" y="2448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47" name="Line 51"/>
              <p:cNvSpPr>
                <a:spLocks noChangeShapeType="1"/>
              </p:cNvSpPr>
              <p:nvPr/>
            </p:nvSpPr>
            <p:spPr bwMode="auto">
              <a:xfrm>
                <a:off x="3840" y="2400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48" name="Line 52"/>
              <p:cNvSpPr>
                <a:spLocks noChangeShapeType="1"/>
              </p:cNvSpPr>
              <p:nvPr/>
            </p:nvSpPr>
            <p:spPr bwMode="auto">
              <a:xfrm>
                <a:off x="3840" y="2544"/>
                <a:ext cx="1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49" name="Line 53"/>
              <p:cNvSpPr>
                <a:spLocks noChangeShapeType="1"/>
              </p:cNvSpPr>
              <p:nvPr/>
            </p:nvSpPr>
            <p:spPr bwMode="auto">
              <a:xfrm>
                <a:off x="3840" y="2640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50" name="Line 54"/>
              <p:cNvSpPr>
                <a:spLocks noChangeShapeType="1"/>
              </p:cNvSpPr>
              <p:nvPr/>
            </p:nvSpPr>
            <p:spPr bwMode="auto">
              <a:xfrm>
                <a:off x="4560" y="2448"/>
                <a:ext cx="10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51" name="Line 55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52" name="Line 56"/>
              <p:cNvSpPr>
                <a:spLocks noChangeShapeType="1"/>
              </p:cNvSpPr>
              <p:nvPr/>
            </p:nvSpPr>
            <p:spPr bwMode="auto">
              <a:xfrm>
                <a:off x="4656" y="2352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53" name="Line 57"/>
              <p:cNvSpPr>
                <a:spLocks noChangeShapeType="1"/>
              </p:cNvSpPr>
              <p:nvPr/>
            </p:nvSpPr>
            <p:spPr bwMode="auto">
              <a:xfrm>
                <a:off x="4656" y="2544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54" name="Line 58"/>
              <p:cNvSpPr>
                <a:spLocks noChangeShapeType="1"/>
              </p:cNvSpPr>
              <p:nvPr/>
            </p:nvSpPr>
            <p:spPr bwMode="auto">
              <a:xfrm>
                <a:off x="3840" y="2496"/>
                <a:ext cx="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55" name="AutoShape 59"/>
              <p:cNvSpPr>
                <a:spLocks noChangeArrowheads="1"/>
              </p:cNvSpPr>
              <p:nvPr/>
            </p:nvSpPr>
            <p:spPr bwMode="auto">
              <a:xfrm>
                <a:off x="4176" y="2400"/>
                <a:ext cx="96" cy="96"/>
              </a:xfrm>
              <a:prstGeom prst="flowChartConnector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56" name="AutoShape 60"/>
              <p:cNvSpPr>
                <a:spLocks noChangeArrowheads="1"/>
              </p:cNvSpPr>
              <p:nvPr/>
            </p:nvSpPr>
            <p:spPr bwMode="auto">
              <a:xfrm>
                <a:off x="3936" y="2496"/>
                <a:ext cx="96" cy="96"/>
              </a:xfrm>
              <a:prstGeom prst="flowChartConnector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57" name="AutoShape 61"/>
              <p:cNvSpPr>
                <a:spLocks noChangeArrowheads="1"/>
              </p:cNvSpPr>
              <p:nvPr/>
            </p:nvSpPr>
            <p:spPr bwMode="auto">
              <a:xfrm>
                <a:off x="3888" y="2592"/>
                <a:ext cx="96" cy="96"/>
              </a:xfrm>
              <a:prstGeom prst="flowChartConnector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58" name="AutoShape 62"/>
              <p:cNvSpPr>
                <a:spLocks noChangeArrowheads="1"/>
              </p:cNvSpPr>
              <p:nvPr/>
            </p:nvSpPr>
            <p:spPr bwMode="auto">
              <a:xfrm>
                <a:off x="4272" y="2352"/>
                <a:ext cx="96" cy="96"/>
              </a:xfrm>
              <a:prstGeom prst="flowChartConnector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59" name="AutoShape 63"/>
              <p:cNvSpPr>
                <a:spLocks noChangeArrowheads="1"/>
              </p:cNvSpPr>
              <p:nvPr/>
            </p:nvSpPr>
            <p:spPr bwMode="auto">
              <a:xfrm>
                <a:off x="4080" y="2448"/>
                <a:ext cx="96" cy="96"/>
              </a:xfrm>
              <a:prstGeom prst="flowChartConnector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60" name="Line 64"/>
              <p:cNvSpPr>
                <a:spLocks noChangeShapeType="1"/>
              </p:cNvSpPr>
              <p:nvPr/>
            </p:nvSpPr>
            <p:spPr bwMode="auto">
              <a:xfrm>
                <a:off x="4656" y="2304"/>
                <a:ext cx="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61" name="Line 65"/>
              <p:cNvSpPr>
                <a:spLocks noChangeShapeType="1"/>
              </p:cNvSpPr>
              <p:nvPr/>
            </p:nvSpPr>
            <p:spPr bwMode="auto">
              <a:xfrm>
                <a:off x="4656" y="2304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62" name="Line 66"/>
              <p:cNvSpPr>
                <a:spLocks noChangeShapeType="1"/>
              </p:cNvSpPr>
              <p:nvPr/>
            </p:nvSpPr>
            <p:spPr bwMode="auto">
              <a:xfrm>
                <a:off x="4656" y="2256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63" name="Line 67"/>
              <p:cNvSpPr>
                <a:spLocks noChangeShapeType="1"/>
              </p:cNvSpPr>
              <p:nvPr/>
            </p:nvSpPr>
            <p:spPr bwMode="auto">
              <a:xfrm>
                <a:off x="4656" y="2208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64" name="AutoShape 68"/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576" cy="384"/>
              </a:xfrm>
              <a:prstGeom prst="wedgeEllipseCallout">
                <a:avLst>
                  <a:gd name="adj1" fmla="val -18750"/>
                  <a:gd name="adj2" fmla="val 85417"/>
                </a:avLst>
              </a:prstGeom>
              <a:solidFill>
                <a:srgbClr val="FF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kumimoji="1" lang="zh-CN" altLang="en-US" sz="160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满带</a:t>
                </a:r>
                <a:endParaRPr kumimoji="1" lang="zh-CN" altLang="en-US" sz="1600">
                  <a:solidFill>
                    <a:schemeClr val="tx2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106565" name="AutoShape 69"/>
              <p:cNvSpPr>
                <a:spLocks noChangeArrowheads="1"/>
              </p:cNvSpPr>
              <p:nvPr/>
            </p:nvSpPr>
            <p:spPr bwMode="auto">
              <a:xfrm>
                <a:off x="4656" y="1824"/>
                <a:ext cx="720" cy="288"/>
              </a:xfrm>
              <a:prstGeom prst="wedgeRoundRectCallout">
                <a:avLst>
                  <a:gd name="adj1" fmla="val 35000"/>
                  <a:gd name="adj2" fmla="val 95486"/>
                  <a:gd name="adj3" fmla="val 16667"/>
                </a:avLst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kumimoji="1" lang="zh-CN" altLang="en-US" sz="160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空带</a:t>
                </a:r>
              </a:p>
            </p:txBody>
          </p:sp>
        </p:grpSp>
        <p:grpSp>
          <p:nvGrpSpPr>
            <p:cNvPr id="106566" name="Group 70"/>
            <p:cNvGrpSpPr>
              <a:grpSpLocks/>
            </p:cNvGrpSpPr>
            <p:nvPr/>
          </p:nvGrpSpPr>
          <p:grpSpPr bwMode="auto">
            <a:xfrm>
              <a:off x="748" y="2568"/>
              <a:ext cx="1089" cy="680"/>
              <a:chOff x="3744" y="2928"/>
              <a:chExt cx="1872" cy="1008"/>
            </a:xfrm>
          </p:grpSpPr>
          <p:sp>
            <p:nvSpPr>
              <p:cNvPr id="106567" name="Line 71"/>
              <p:cNvSpPr>
                <a:spLocks noChangeShapeType="1"/>
              </p:cNvSpPr>
              <p:nvPr/>
            </p:nvSpPr>
            <p:spPr bwMode="auto">
              <a:xfrm>
                <a:off x="3840" y="3504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68" name="Line 72"/>
              <p:cNvSpPr>
                <a:spLocks noChangeShapeType="1"/>
              </p:cNvSpPr>
              <p:nvPr/>
            </p:nvSpPr>
            <p:spPr bwMode="auto">
              <a:xfrm>
                <a:off x="3840" y="3600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69" name="Line 73"/>
              <p:cNvSpPr>
                <a:spLocks noChangeShapeType="1"/>
              </p:cNvSpPr>
              <p:nvPr/>
            </p:nvSpPr>
            <p:spPr bwMode="auto">
              <a:xfrm>
                <a:off x="3840" y="3744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70" name="Line 74"/>
              <p:cNvSpPr>
                <a:spLocks noChangeShapeType="1"/>
              </p:cNvSpPr>
              <p:nvPr/>
            </p:nvSpPr>
            <p:spPr bwMode="auto">
              <a:xfrm>
                <a:off x="3840" y="3888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71" name="AutoShape 75"/>
              <p:cNvSpPr>
                <a:spLocks noChangeArrowheads="1"/>
              </p:cNvSpPr>
              <p:nvPr/>
            </p:nvSpPr>
            <p:spPr bwMode="auto">
              <a:xfrm>
                <a:off x="3888" y="3840"/>
                <a:ext cx="96" cy="96"/>
              </a:xfrm>
              <a:prstGeom prst="flowChartConnector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72" name="AutoShape 76"/>
              <p:cNvSpPr>
                <a:spLocks noChangeArrowheads="1"/>
              </p:cNvSpPr>
              <p:nvPr/>
            </p:nvSpPr>
            <p:spPr bwMode="auto">
              <a:xfrm>
                <a:off x="3936" y="3696"/>
                <a:ext cx="96" cy="96"/>
              </a:xfrm>
              <a:prstGeom prst="flowChartConnector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73" name="Line 77"/>
              <p:cNvSpPr>
                <a:spLocks noChangeShapeType="1"/>
              </p:cNvSpPr>
              <p:nvPr/>
            </p:nvSpPr>
            <p:spPr bwMode="auto">
              <a:xfrm>
                <a:off x="4656" y="3456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74" name="Line 78"/>
              <p:cNvSpPr>
                <a:spLocks noChangeShapeType="1"/>
              </p:cNvSpPr>
              <p:nvPr/>
            </p:nvSpPr>
            <p:spPr bwMode="auto">
              <a:xfrm>
                <a:off x="4656" y="3408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75" name="Line 79"/>
              <p:cNvSpPr>
                <a:spLocks noChangeShapeType="1"/>
              </p:cNvSpPr>
              <p:nvPr/>
            </p:nvSpPr>
            <p:spPr bwMode="auto">
              <a:xfrm>
                <a:off x="4656" y="3360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76" name="Line 80"/>
              <p:cNvSpPr>
                <a:spLocks noChangeShapeType="1"/>
              </p:cNvSpPr>
              <p:nvPr/>
            </p:nvSpPr>
            <p:spPr bwMode="auto">
              <a:xfrm>
                <a:off x="4656" y="3504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77" name="Line 81"/>
              <p:cNvSpPr>
                <a:spLocks noChangeShapeType="1"/>
              </p:cNvSpPr>
              <p:nvPr/>
            </p:nvSpPr>
            <p:spPr bwMode="auto">
              <a:xfrm>
                <a:off x="4656" y="3600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78" name="Line 82"/>
              <p:cNvSpPr>
                <a:spLocks noChangeShapeType="1"/>
              </p:cNvSpPr>
              <p:nvPr/>
            </p:nvSpPr>
            <p:spPr bwMode="auto">
              <a:xfrm>
                <a:off x="3840" y="3552"/>
                <a:ext cx="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79" name="Line 83"/>
              <p:cNvSpPr>
                <a:spLocks noChangeShapeType="1"/>
              </p:cNvSpPr>
              <p:nvPr/>
            </p:nvSpPr>
            <p:spPr bwMode="auto">
              <a:xfrm>
                <a:off x="3840" y="3648"/>
                <a:ext cx="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80" name="AutoShape 84"/>
              <p:cNvSpPr>
                <a:spLocks noChangeArrowheads="1"/>
              </p:cNvSpPr>
              <p:nvPr/>
            </p:nvSpPr>
            <p:spPr bwMode="auto">
              <a:xfrm>
                <a:off x="4032" y="3600"/>
                <a:ext cx="96" cy="96"/>
              </a:xfrm>
              <a:prstGeom prst="flowChartConnector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81" name="Line 85"/>
              <p:cNvSpPr>
                <a:spLocks noChangeShapeType="1"/>
              </p:cNvSpPr>
              <p:nvPr/>
            </p:nvSpPr>
            <p:spPr bwMode="auto">
              <a:xfrm>
                <a:off x="3840" y="3456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82" name="Line 86"/>
              <p:cNvSpPr>
                <a:spLocks noChangeShapeType="1"/>
              </p:cNvSpPr>
              <p:nvPr/>
            </p:nvSpPr>
            <p:spPr bwMode="auto">
              <a:xfrm>
                <a:off x="4656" y="3312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83" name="AutoShape 87"/>
              <p:cNvSpPr>
                <a:spLocks noChangeArrowheads="1"/>
              </p:cNvSpPr>
              <p:nvPr/>
            </p:nvSpPr>
            <p:spPr bwMode="auto">
              <a:xfrm>
                <a:off x="3744" y="3072"/>
                <a:ext cx="768" cy="336"/>
              </a:xfrm>
              <a:prstGeom prst="wedgeEllipseCallout">
                <a:avLst>
                  <a:gd name="adj1" fmla="val -4426"/>
                  <a:gd name="adj2" fmla="val 98213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kumimoji="1" lang="zh-CN" altLang="en-US" sz="1600">
                    <a:solidFill>
                      <a:schemeClr val="tx2"/>
                    </a:solidFill>
                    <a:ea typeface="华文楷体" panose="02010600040101010101" pitchFamily="2" charset="-122"/>
                  </a:rPr>
                  <a:t>导带</a:t>
                </a:r>
              </a:p>
            </p:txBody>
          </p:sp>
          <p:sp>
            <p:nvSpPr>
              <p:cNvPr id="106584" name="AutoShape 88"/>
              <p:cNvSpPr>
                <a:spLocks noChangeArrowheads="1"/>
              </p:cNvSpPr>
              <p:nvPr/>
            </p:nvSpPr>
            <p:spPr bwMode="auto">
              <a:xfrm>
                <a:off x="4704" y="2928"/>
                <a:ext cx="720" cy="288"/>
              </a:xfrm>
              <a:prstGeom prst="wedgeRoundRectCallout">
                <a:avLst>
                  <a:gd name="adj1" fmla="val 35000"/>
                  <a:gd name="adj2" fmla="val 95486"/>
                  <a:gd name="adj3" fmla="val 16667"/>
                </a:avLst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hangingPunct="1">
                  <a:lnSpc>
                    <a:spcPct val="80000"/>
                  </a:lnSpc>
                  <a:buClrTx/>
                  <a:buSzTx/>
                  <a:buFontTx/>
                  <a:buNone/>
                </a:pPr>
                <a:r>
                  <a:rPr kumimoji="1" lang="zh-CN" altLang="en-US" sz="160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空带</a:t>
                </a:r>
              </a:p>
            </p:txBody>
          </p:sp>
        </p:grpSp>
        <p:grpSp>
          <p:nvGrpSpPr>
            <p:cNvPr id="106585" name="Group 89"/>
            <p:cNvGrpSpPr>
              <a:grpSpLocks/>
            </p:cNvGrpSpPr>
            <p:nvPr/>
          </p:nvGrpSpPr>
          <p:grpSpPr bwMode="auto">
            <a:xfrm>
              <a:off x="431" y="1797"/>
              <a:ext cx="894" cy="681"/>
              <a:chOff x="4032" y="192"/>
              <a:chExt cx="1248" cy="1008"/>
            </a:xfrm>
          </p:grpSpPr>
          <p:sp>
            <p:nvSpPr>
              <p:cNvPr id="106586" name="Line 90"/>
              <p:cNvSpPr>
                <a:spLocks noChangeShapeType="1"/>
              </p:cNvSpPr>
              <p:nvPr/>
            </p:nvSpPr>
            <p:spPr bwMode="auto">
              <a:xfrm>
                <a:off x="4032" y="576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87" name="Line 91"/>
              <p:cNvSpPr>
                <a:spLocks noChangeShapeType="1"/>
              </p:cNvSpPr>
              <p:nvPr/>
            </p:nvSpPr>
            <p:spPr bwMode="auto">
              <a:xfrm>
                <a:off x="4032" y="768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88" name="Line 92"/>
              <p:cNvSpPr>
                <a:spLocks noChangeShapeType="1"/>
              </p:cNvSpPr>
              <p:nvPr/>
            </p:nvSpPr>
            <p:spPr bwMode="auto">
              <a:xfrm>
                <a:off x="4032" y="672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89" name="Line 93"/>
              <p:cNvSpPr>
                <a:spLocks noChangeShapeType="1"/>
              </p:cNvSpPr>
              <p:nvPr/>
            </p:nvSpPr>
            <p:spPr bwMode="auto">
              <a:xfrm>
                <a:off x="4032" y="1008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90" name="AutoShape 94"/>
              <p:cNvSpPr>
                <a:spLocks noChangeArrowheads="1"/>
              </p:cNvSpPr>
              <p:nvPr/>
            </p:nvSpPr>
            <p:spPr bwMode="auto">
              <a:xfrm>
                <a:off x="4224" y="960"/>
                <a:ext cx="96" cy="96"/>
              </a:xfrm>
              <a:prstGeom prst="flowChartConnector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91" name="Line 95"/>
              <p:cNvSpPr>
                <a:spLocks noChangeShapeType="1"/>
              </p:cNvSpPr>
              <p:nvPr/>
            </p:nvSpPr>
            <p:spPr bwMode="auto">
              <a:xfrm>
                <a:off x="4032" y="864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92" name="AutoShape 96"/>
              <p:cNvSpPr>
                <a:spLocks noChangeArrowheads="1"/>
              </p:cNvSpPr>
              <p:nvPr/>
            </p:nvSpPr>
            <p:spPr bwMode="auto">
              <a:xfrm>
                <a:off x="4368" y="816"/>
                <a:ext cx="96" cy="96"/>
              </a:xfrm>
              <a:prstGeom prst="flowChartConnector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93" name="Line 97"/>
              <p:cNvSpPr>
                <a:spLocks noChangeShapeType="1"/>
              </p:cNvSpPr>
              <p:nvPr/>
            </p:nvSpPr>
            <p:spPr bwMode="auto">
              <a:xfrm>
                <a:off x="4032" y="624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94" name="Line 98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95" name="AutoShape 99"/>
              <p:cNvSpPr>
                <a:spLocks noChangeArrowheads="1"/>
              </p:cNvSpPr>
              <p:nvPr/>
            </p:nvSpPr>
            <p:spPr bwMode="auto">
              <a:xfrm>
                <a:off x="4032" y="1104"/>
                <a:ext cx="96" cy="96"/>
              </a:xfrm>
              <a:prstGeom prst="flowChartConnector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106596" name="AutoShape 100"/>
              <p:cNvSpPr>
                <a:spLocks noChangeArrowheads="1"/>
              </p:cNvSpPr>
              <p:nvPr/>
            </p:nvSpPr>
            <p:spPr bwMode="auto">
              <a:xfrm>
                <a:off x="4464" y="192"/>
                <a:ext cx="768" cy="336"/>
              </a:xfrm>
              <a:prstGeom prst="wedgeEllipseCallout">
                <a:avLst>
                  <a:gd name="adj1" fmla="val -4426"/>
                  <a:gd name="adj2" fmla="val 98213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kumimoji="1" lang="zh-CN" altLang="en-US" sz="1600">
                    <a:solidFill>
                      <a:schemeClr val="tx2"/>
                    </a:solidFill>
                    <a:ea typeface="华文楷体" panose="02010600040101010101" pitchFamily="2" charset="-122"/>
                  </a:rPr>
                  <a:t>导带</a:t>
                </a:r>
              </a:p>
            </p:txBody>
          </p:sp>
        </p:grpSp>
        <p:sp>
          <p:nvSpPr>
            <p:cNvPr id="106597" name="Rectangle 101"/>
            <p:cNvSpPr>
              <a:spLocks noChangeArrowheads="1"/>
            </p:cNvSpPr>
            <p:nvPr/>
          </p:nvSpPr>
          <p:spPr bwMode="auto">
            <a:xfrm>
              <a:off x="2109" y="2750"/>
              <a:ext cx="47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rPr>
                <a:t>导体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3" name="Rectangle 73"/>
          <p:cNvSpPr>
            <a:spLocks noChangeArrowheads="1"/>
          </p:cNvSpPr>
          <p:nvPr/>
        </p:nvSpPr>
        <p:spPr bwMode="auto">
          <a:xfrm>
            <a:off x="214313" y="900113"/>
            <a:ext cx="5080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一、晶体的结构和特性</a:t>
            </a:r>
          </a:p>
        </p:txBody>
      </p:sp>
      <p:sp>
        <p:nvSpPr>
          <p:cNvPr id="5194" name="Rectangle 74"/>
          <p:cNvSpPr>
            <a:spLocks noChangeArrowheads="1"/>
          </p:cNvSpPr>
          <p:nvPr/>
        </p:nvSpPr>
        <p:spPr bwMode="auto">
          <a:xfrm>
            <a:off x="900113" y="1766888"/>
            <a:ext cx="7848600" cy="907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 理想的晶体是由完全相同的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基元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（原子、原子团、离子或分子）在空间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周期性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排列而成的固体。</a:t>
            </a:r>
          </a:p>
        </p:txBody>
      </p:sp>
      <p:sp>
        <p:nvSpPr>
          <p:cNvPr id="5195" name="Text Box 75"/>
          <p:cNvSpPr txBox="1">
            <a:spLocks noChangeArrowheads="1"/>
          </p:cNvSpPr>
          <p:nvPr/>
        </p:nvSpPr>
        <p:spPr bwMode="auto">
          <a:xfrm>
            <a:off x="442913" y="1357313"/>
            <a:ext cx="2209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1、晶体结构：</a:t>
            </a:r>
          </a:p>
        </p:txBody>
      </p:sp>
      <p:sp>
        <p:nvSpPr>
          <p:cNvPr id="5196" name="Rectangle 76"/>
          <p:cNvSpPr>
            <a:spLocks noChangeArrowheads="1"/>
          </p:cNvSpPr>
          <p:nvPr/>
        </p:nvSpPr>
        <p:spPr bwMode="auto">
          <a:xfrm>
            <a:off x="468313" y="4603750"/>
            <a:ext cx="373538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2、晶体的特性：</a:t>
            </a:r>
          </a:p>
        </p:txBody>
      </p:sp>
      <p:sp>
        <p:nvSpPr>
          <p:cNvPr id="5197" name="Text Box 77"/>
          <p:cNvSpPr txBox="1">
            <a:spLocks noChangeArrowheads="1"/>
          </p:cNvSpPr>
          <p:nvPr/>
        </p:nvSpPr>
        <p:spPr bwMode="auto">
          <a:xfrm>
            <a:off x="973138" y="6140450"/>
            <a:ext cx="42672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3）晶体具有固定的熔点。</a:t>
            </a:r>
          </a:p>
        </p:txBody>
      </p:sp>
      <p:sp>
        <p:nvSpPr>
          <p:cNvPr id="5198" name="Rectangle 78"/>
          <p:cNvSpPr>
            <a:spLocks noChangeArrowheads="1"/>
          </p:cNvSpPr>
          <p:nvPr/>
        </p:nvSpPr>
        <p:spPr bwMode="auto">
          <a:xfrm>
            <a:off x="973138" y="5035550"/>
            <a:ext cx="612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1）晶体具有规则的几何形状，且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长程有序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5199" name="Rectangle 79"/>
          <p:cNvSpPr>
            <a:spLocks noChangeArrowheads="1"/>
          </p:cNvSpPr>
          <p:nvPr/>
        </p:nvSpPr>
        <p:spPr bwMode="auto">
          <a:xfrm>
            <a:off x="973138" y="5611813"/>
            <a:ext cx="551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2）晶体的一些物理性质是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各向异性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的。</a:t>
            </a:r>
          </a:p>
        </p:txBody>
      </p:sp>
      <p:grpSp>
        <p:nvGrpSpPr>
          <p:cNvPr id="5200" name="Group 80"/>
          <p:cNvGrpSpPr>
            <a:grpSpLocks/>
          </p:cNvGrpSpPr>
          <p:nvPr/>
        </p:nvGrpSpPr>
        <p:grpSpPr bwMode="auto">
          <a:xfrm>
            <a:off x="1828800" y="225425"/>
            <a:ext cx="5407025" cy="684213"/>
            <a:chOff x="1106" y="-17"/>
            <a:chExt cx="3406" cy="431"/>
          </a:xfrm>
        </p:grpSpPr>
        <p:grpSp>
          <p:nvGrpSpPr>
            <p:cNvPr id="5201" name="Group 32"/>
            <p:cNvGrpSpPr>
              <a:grpSpLocks/>
            </p:cNvGrpSpPr>
            <p:nvPr/>
          </p:nvGrpSpPr>
          <p:grpSpPr bwMode="auto">
            <a:xfrm>
              <a:off x="1383" y="-17"/>
              <a:ext cx="2903" cy="431"/>
              <a:chOff x="1450" y="7"/>
              <a:chExt cx="3039" cy="401"/>
            </a:xfrm>
          </p:grpSpPr>
          <p:sp>
            <p:nvSpPr>
              <p:cNvPr id="5202" name="AutoShape 33"/>
              <p:cNvSpPr>
                <a:spLocks noChangeArrowheads="1"/>
              </p:cNvSpPr>
              <p:nvPr/>
            </p:nvSpPr>
            <p:spPr bwMode="gray">
              <a:xfrm>
                <a:off x="1450" y="7"/>
                <a:ext cx="3039" cy="401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5203" name="AutoShape 34"/>
              <p:cNvSpPr>
                <a:spLocks noChangeArrowheads="1"/>
              </p:cNvSpPr>
              <p:nvPr/>
            </p:nvSpPr>
            <p:spPr bwMode="gray">
              <a:xfrm>
                <a:off x="1497" y="8"/>
                <a:ext cx="2947" cy="394"/>
              </a:xfrm>
              <a:prstGeom prst="roundRect">
                <a:avLst>
                  <a:gd name="adj" fmla="val 16667"/>
                </a:avLst>
              </a:prstGeom>
              <a:solidFill>
                <a:srgbClr val="E9E0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5204" name="AutoShape 35"/>
              <p:cNvSpPr>
                <a:spLocks noChangeArrowheads="1"/>
              </p:cNvSpPr>
              <p:nvPr/>
            </p:nvSpPr>
            <p:spPr bwMode="gray">
              <a:xfrm>
                <a:off x="1521" y="298"/>
                <a:ext cx="2908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/>
                  </a:gs>
                  <a:gs pos="100000">
                    <a:srgbClr val="F2ED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5205" name="AutoShape 36"/>
              <p:cNvSpPr>
                <a:spLocks noChangeArrowheads="1"/>
              </p:cNvSpPr>
              <p:nvPr/>
            </p:nvSpPr>
            <p:spPr bwMode="gray">
              <a:xfrm>
                <a:off x="1521" y="11"/>
                <a:ext cx="2908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F5CC"/>
                  </a:gs>
                  <a:gs pos="100000">
                    <a:srgbClr val="E9E06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5206" name="Rectangle 86"/>
            <p:cNvSpPr>
              <a:spLocks noChangeArrowheads="1"/>
            </p:cNvSpPr>
            <p:nvPr/>
          </p:nvSpPr>
          <p:spPr bwMode="auto">
            <a:xfrm>
              <a:off x="1106" y="48"/>
              <a:ext cx="340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dirty="0" smtClean="0">
                  <a:solidFill>
                    <a:schemeClr val="tx1"/>
                  </a:solidFill>
                  <a:ea typeface="华文楷体" panose="02010600040101010101" pitchFamily="2" charset="-122"/>
                </a:rPr>
                <a:t>§</a:t>
              </a:r>
              <a:r>
                <a:rPr kumimoji="1" lang="en-US" altLang="zh-CN" sz="2800" dirty="0" smtClean="0">
                  <a:solidFill>
                    <a:schemeClr val="tx1"/>
                  </a:solidFill>
                  <a:ea typeface="华文楷体" panose="02010600040101010101" pitchFamily="2" charset="-122"/>
                </a:rPr>
                <a:t>20</a:t>
              </a:r>
              <a:r>
                <a:rPr kumimoji="1" lang="en-US" altLang="zh-CN" sz="2800" dirty="0" smtClean="0">
                  <a:solidFill>
                    <a:schemeClr val="tx1"/>
                  </a:solidFill>
                  <a:ea typeface="华文楷体" panose="02010600040101010101" pitchFamily="2" charset="-122"/>
                </a:rPr>
                <a:t>.1  </a:t>
              </a:r>
              <a:r>
                <a:rPr kumimoji="1" lang="zh-CN" altLang="en-US" sz="2800" dirty="0">
                  <a:solidFill>
                    <a:schemeClr val="tx1"/>
                  </a:solidFill>
                  <a:ea typeface="华文楷体" panose="02010600040101010101" pitchFamily="2" charset="-122"/>
                </a:rPr>
                <a:t>晶体的结构和能带</a:t>
              </a:r>
            </a:p>
          </p:txBody>
        </p:sp>
      </p:grpSp>
      <p:pic>
        <p:nvPicPr>
          <p:cNvPr id="5207" name="Picture 87" descr="080319075735f4oFd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5" t="1837" r="13846" b="38898"/>
          <a:stretch>
            <a:fillRect/>
          </a:stretch>
        </p:blipFill>
        <p:spPr bwMode="auto">
          <a:xfrm>
            <a:off x="1260475" y="2684463"/>
            <a:ext cx="3889375" cy="197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08" name="Picture 88" descr="03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3" b="1614"/>
          <a:stretch>
            <a:fillRect/>
          </a:stretch>
        </p:blipFill>
        <p:spPr bwMode="auto">
          <a:xfrm>
            <a:off x="5653088" y="2755900"/>
            <a:ext cx="2636837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3" grpId="0"/>
      <p:bldP spid="5194" grpId="0"/>
      <p:bldP spid="5195" grpId="0"/>
      <p:bldP spid="5196" grpId="0"/>
      <p:bldP spid="5197" grpId="0"/>
      <p:bldP spid="5198" grpId="0"/>
      <p:bldP spid="519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9" name="Text Box 9"/>
          <p:cNvSpPr txBox="1">
            <a:spLocks noChangeArrowheads="1"/>
          </p:cNvSpPr>
          <p:nvPr/>
        </p:nvSpPr>
        <p:spPr bwMode="auto">
          <a:xfrm>
            <a:off x="468313" y="1144588"/>
            <a:ext cx="640873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tx1"/>
                </a:solidFill>
                <a:ea typeface="华文楷体" panose="02010600040101010101" pitchFamily="2" charset="-122"/>
              </a:rPr>
              <a:t>1</a:t>
            </a:r>
            <a:r>
              <a:rPr kumimoji="1" lang="zh-CN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、 与绝缘体相比较，半导体能带结构的特点是        </a:t>
            </a:r>
          </a:p>
          <a:p>
            <a:pPr defTabSz="914400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     </a:t>
            </a:r>
            <a:r>
              <a:rPr kumimoji="1" lang="en-US" altLang="zh-CN" sz="2000" dirty="0">
                <a:solidFill>
                  <a:schemeClr val="tx1"/>
                </a:solidFill>
                <a:ea typeface="华文楷体" panose="02010600040101010101" pitchFamily="2" charset="-122"/>
              </a:rPr>
              <a:t>A</a:t>
            </a:r>
            <a:r>
              <a:rPr kumimoji="1" lang="zh-CN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）导带也是空带。   </a:t>
            </a:r>
          </a:p>
          <a:p>
            <a:pPr defTabSz="914400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     </a:t>
            </a:r>
            <a:r>
              <a:rPr kumimoji="1" lang="en-US" altLang="zh-CN" sz="2000" dirty="0">
                <a:solidFill>
                  <a:schemeClr val="tx1"/>
                </a:solidFill>
                <a:ea typeface="华文楷体" panose="02010600040101010101" pitchFamily="2" charset="-122"/>
              </a:rPr>
              <a:t>B</a:t>
            </a:r>
            <a:r>
              <a:rPr kumimoji="1" lang="zh-CN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）满带与导带重合。</a:t>
            </a:r>
          </a:p>
          <a:p>
            <a:pPr defTabSz="914400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     </a:t>
            </a:r>
            <a:r>
              <a:rPr kumimoji="1" lang="en-US" altLang="zh-CN" sz="2000" dirty="0">
                <a:solidFill>
                  <a:schemeClr val="tx1"/>
                </a:solidFill>
                <a:ea typeface="华文楷体" panose="02010600040101010101" pitchFamily="2" charset="-122"/>
              </a:rPr>
              <a:t>C</a:t>
            </a:r>
            <a:r>
              <a:rPr kumimoji="1" lang="zh-CN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） 满带中总是有空穴，导带中总是有电子。 </a:t>
            </a:r>
          </a:p>
          <a:p>
            <a:pPr defTabSz="914400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     </a:t>
            </a:r>
            <a:r>
              <a:rPr kumimoji="1" lang="en-US" altLang="zh-CN" sz="2000" dirty="0">
                <a:solidFill>
                  <a:schemeClr val="tx1"/>
                </a:solidFill>
                <a:ea typeface="华文楷体" panose="02010600040101010101" pitchFamily="2" charset="-122"/>
              </a:rPr>
              <a:t>D</a:t>
            </a:r>
            <a:r>
              <a:rPr kumimoji="1" lang="zh-CN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） 禁带宽度较窄。</a:t>
            </a:r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683568" y="2441476"/>
            <a:ext cx="7920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4800" b="0" dirty="0">
                <a:solidFill>
                  <a:srgbClr val="FF0000"/>
                </a:solidFill>
                <a:ea typeface="华文楷体" panose="02010600040101010101" pitchFamily="2" charset="-122"/>
              </a:rPr>
              <a:t>√</a:t>
            </a:r>
          </a:p>
        </p:txBody>
      </p:sp>
      <p:sp>
        <p:nvSpPr>
          <p:cNvPr id="296971" name="Text Box 11"/>
          <p:cNvSpPr txBox="1">
            <a:spLocks noChangeArrowheads="1"/>
          </p:cNvSpPr>
          <p:nvPr/>
        </p:nvSpPr>
        <p:spPr bwMode="auto">
          <a:xfrm>
            <a:off x="395288" y="3079750"/>
            <a:ext cx="8496300" cy="348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、下述说法中，正确的是</a:t>
            </a:r>
          </a:p>
          <a:p>
            <a:pPr algn="just"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    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A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） 本征半导体是电子与空穴两种载流子同时参与导电，而杂质半导体只有一种载流子参与导电，所以本征半导体导电性能比杂质半导体好。</a:t>
            </a:r>
          </a:p>
          <a:p>
            <a:pPr algn="just"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    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B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） 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n 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型半导体的性能优于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p 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型半导体，因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n 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型半导体是负电子导电，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p 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型半导体是正离子导电。</a:t>
            </a:r>
          </a:p>
          <a:p>
            <a:pPr algn="just"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   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C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） 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n 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型半导体中杂质原子所形成的局部能级靠近空带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(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导带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)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的底部，使局部能级中多余的电子容易被激发跃迁到空带中去，大大提高了半导体导电性能。</a:t>
            </a:r>
          </a:p>
          <a:p>
            <a:pPr algn="just"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    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D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）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p 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型半导体的导电机构完全决定于满带中空穴的运动。</a:t>
            </a:r>
          </a:p>
        </p:txBody>
      </p:sp>
      <p:sp>
        <p:nvSpPr>
          <p:cNvPr id="296972" name="Rectangle 12"/>
          <p:cNvSpPr>
            <a:spLocks noChangeArrowheads="1"/>
          </p:cNvSpPr>
          <p:nvPr/>
        </p:nvSpPr>
        <p:spPr bwMode="auto">
          <a:xfrm>
            <a:off x="395288" y="4808538"/>
            <a:ext cx="93027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4800" b="0">
                <a:solidFill>
                  <a:srgbClr val="FF0000"/>
                </a:solidFill>
                <a:ea typeface="华文楷体" panose="02010600040101010101" pitchFamily="2" charset="-122"/>
              </a:rPr>
              <a:t>√</a:t>
            </a:r>
          </a:p>
        </p:txBody>
      </p:sp>
      <p:sp>
        <p:nvSpPr>
          <p:cNvPr id="109576" name="Rectangle 13"/>
          <p:cNvSpPr>
            <a:spLocks noChangeArrowheads="1"/>
          </p:cNvSpPr>
          <p:nvPr/>
        </p:nvSpPr>
        <p:spPr bwMode="auto">
          <a:xfrm>
            <a:off x="323850" y="668338"/>
            <a:ext cx="467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导体、绝缘体、半导体的能带</a:t>
            </a:r>
          </a:p>
        </p:txBody>
      </p:sp>
      <p:grpSp>
        <p:nvGrpSpPr>
          <p:cNvPr id="109577" name="Group 9"/>
          <p:cNvGrpSpPr>
            <a:grpSpLocks/>
          </p:cNvGrpSpPr>
          <p:nvPr/>
        </p:nvGrpSpPr>
        <p:grpSpPr bwMode="auto">
          <a:xfrm>
            <a:off x="2627313" y="195263"/>
            <a:ext cx="3951287" cy="569912"/>
            <a:chOff x="1665" y="77"/>
            <a:chExt cx="2337" cy="450"/>
          </a:xfrm>
        </p:grpSpPr>
        <p:grpSp>
          <p:nvGrpSpPr>
            <p:cNvPr id="109578" name="Group 166"/>
            <p:cNvGrpSpPr>
              <a:grpSpLocks/>
            </p:cNvGrpSpPr>
            <p:nvPr/>
          </p:nvGrpSpPr>
          <p:grpSpPr bwMode="auto">
            <a:xfrm>
              <a:off x="1665" y="77"/>
              <a:ext cx="2337" cy="450"/>
              <a:chOff x="3696" y="1348"/>
              <a:chExt cx="1363" cy="1800"/>
            </a:xfrm>
          </p:grpSpPr>
          <p:sp>
            <p:nvSpPr>
              <p:cNvPr id="109579" name="AutoShape 167"/>
              <p:cNvSpPr>
                <a:spLocks noChangeArrowheads="1"/>
              </p:cNvSpPr>
              <p:nvPr/>
            </p:nvSpPr>
            <p:spPr bwMode="gray">
              <a:xfrm>
                <a:off x="3696" y="1348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109580" name="AutoShape 168"/>
              <p:cNvSpPr>
                <a:spLocks noChangeArrowheads="1"/>
              </p:cNvSpPr>
              <p:nvPr/>
            </p:nvSpPr>
            <p:spPr bwMode="gray">
              <a:xfrm>
                <a:off x="3717" y="1353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E9E0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109581" name="AutoShape 169"/>
              <p:cNvSpPr>
                <a:spLocks noChangeArrowheads="1"/>
              </p:cNvSpPr>
              <p:nvPr/>
            </p:nvSpPr>
            <p:spPr bwMode="gray">
              <a:xfrm>
                <a:off x="3728" y="2653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/>
                  </a:gs>
                  <a:gs pos="100000">
                    <a:srgbClr val="F2ED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109582" name="AutoShape 170"/>
              <p:cNvSpPr>
                <a:spLocks noChangeArrowheads="1"/>
              </p:cNvSpPr>
              <p:nvPr/>
            </p:nvSpPr>
            <p:spPr bwMode="gray">
              <a:xfrm>
                <a:off x="3728" y="1367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F5CC"/>
                  </a:gs>
                  <a:gs pos="100000">
                    <a:srgbClr val="E9E06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09583" name="矩形 37"/>
            <p:cNvSpPr>
              <a:spLocks noChangeArrowheads="1"/>
            </p:cNvSpPr>
            <p:nvPr/>
          </p:nvSpPr>
          <p:spPr bwMode="auto">
            <a:xfrm>
              <a:off x="2150" y="132"/>
              <a:ext cx="1383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defTabSz="914400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chemeClr val="tx1"/>
                  </a:solidFill>
                  <a:ea typeface="华文楷体" panose="02010600040101010101" pitchFamily="2" charset="-122"/>
                </a:rPr>
                <a:t>本节常见习题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9" grpId="0" autoUpdateAnimBg="0"/>
      <p:bldP spid="296970" grpId="0" autoUpdateAnimBg="0"/>
      <p:bldP spid="296971" grpId="0" autoUpdateAnimBg="0"/>
      <p:bldP spid="29697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21"/>
          <p:cNvSpPr>
            <a:spLocks noChangeArrowheads="1"/>
          </p:cNvSpPr>
          <p:nvPr/>
        </p:nvSpPr>
        <p:spPr bwMode="auto">
          <a:xfrm>
            <a:off x="179388" y="165100"/>
            <a:ext cx="8640762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048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3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    3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、硫化镉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(CdS)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晶体的禁带宽度为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2.42 eV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，要使这种晶体产生本征光电导，入射到晶体上的光的波长不能大于</a:t>
            </a:r>
          </a:p>
          <a:p>
            <a:pPr defTabSz="914400" hangingPunct="1">
              <a:lnSpc>
                <a:spcPct val="13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A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）  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650 nm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。 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(1 nm = 10</a:t>
            </a:r>
            <a:r>
              <a:rPr kumimoji="1" lang="en-US" altLang="zh-CN" sz="2000" baseline="30000">
                <a:solidFill>
                  <a:schemeClr val="tx1"/>
                </a:solidFill>
                <a:ea typeface="华文楷体" panose="02010600040101010101" pitchFamily="2" charset="-122"/>
              </a:rPr>
              <a:t>-9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 m)       B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） 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628 nm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。</a:t>
            </a:r>
          </a:p>
          <a:p>
            <a:pPr defTabSz="914400" hangingPunct="1">
              <a:lnSpc>
                <a:spcPct val="13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C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）  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550 nm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。                                  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D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）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514 nm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291862" name="Rectangle 22"/>
          <p:cNvSpPr>
            <a:spLocks noChangeArrowheads="1"/>
          </p:cNvSpPr>
          <p:nvPr/>
        </p:nvSpPr>
        <p:spPr bwMode="auto">
          <a:xfrm>
            <a:off x="4146550" y="1298575"/>
            <a:ext cx="9302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4400" b="0">
                <a:solidFill>
                  <a:srgbClr val="FF0000"/>
                </a:solidFill>
                <a:ea typeface="华文楷体" panose="02010600040101010101" pitchFamily="2" charset="-122"/>
              </a:rPr>
              <a:t>√</a:t>
            </a:r>
          </a:p>
        </p:txBody>
      </p:sp>
      <p:sp>
        <p:nvSpPr>
          <p:cNvPr id="291864" name="Rectangle 24"/>
          <p:cNvSpPr>
            <a:spLocks noChangeArrowheads="1"/>
          </p:cNvSpPr>
          <p:nvPr/>
        </p:nvSpPr>
        <p:spPr bwMode="auto">
          <a:xfrm>
            <a:off x="539750" y="3933825"/>
            <a:ext cx="9302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4400" b="0">
                <a:solidFill>
                  <a:srgbClr val="FF0000"/>
                </a:solidFill>
                <a:ea typeface="华文楷体" panose="02010600040101010101" pitchFamily="2" charset="-122"/>
              </a:rPr>
              <a:t>√</a:t>
            </a:r>
          </a:p>
        </p:txBody>
      </p:sp>
      <p:grpSp>
        <p:nvGrpSpPr>
          <p:cNvPr id="110599" name="Group 7"/>
          <p:cNvGrpSpPr>
            <a:grpSpLocks/>
          </p:cNvGrpSpPr>
          <p:nvPr/>
        </p:nvGrpSpPr>
        <p:grpSpPr bwMode="auto">
          <a:xfrm>
            <a:off x="179388" y="3429000"/>
            <a:ext cx="8763000" cy="2879725"/>
            <a:chOff x="113" y="2160"/>
            <a:chExt cx="5520" cy="1814"/>
          </a:xfrm>
        </p:grpSpPr>
        <p:grpSp>
          <p:nvGrpSpPr>
            <p:cNvPr id="110600" name="Group 8"/>
            <p:cNvGrpSpPr>
              <a:grpSpLocks/>
            </p:cNvGrpSpPr>
            <p:nvPr/>
          </p:nvGrpSpPr>
          <p:grpSpPr bwMode="auto">
            <a:xfrm>
              <a:off x="113" y="2160"/>
              <a:ext cx="5520" cy="1752"/>
              <a:chOff x="113" y="2205"/>
              <a:chExt cx="5520" cy="1752"/>
            </a:xfrm>
          </p:grpSpPr>
          <p:sp>
            <p:nvSpPr>
              <p:cNvPr id="291863" name="Text Box 23"/>
              <p:cNvSpPr txBox="1">
                <a:spLocks noChangeArrowheads="1"/>
              </p:cNvSpPr>
              <p:nvPr/>
            </p:nvSpPr>
            <p:spPr bwMode="auto">
              <a:xfrm>
                <a:off x="113" y="2205"/>
                <a:ext cx="5520" cy="6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          4</a:t>
                </a:r>
                <a:r>
                  <a:rPr kumimoji="1" lang="zh-CN" altLang="en-US" sz="200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、附图是导体、半导体、绝缘体在热力学温度 </a:t>
                </a:r>
                <a:r>
                  <a:rPr kumimoji="1" lang="en-US" altLang="zh-CN" sz="2000" i="1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T </a:t>
                </a:r>
                <a:r>
                  <a:rPr kumimoji="1" lang="en-US" altLang="zh-CN" sz="200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= 0K </a:t>
                </a:r>
                <a:r>
                  <a:rPr kumimoji="1" lang="zh-CN" altLang="en-US" sz="200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时的能带结构图。其中属于绝缘体的能带结构是：</a:t>
                </a:r>
              </a:p>
              <a:p>
                <a:pPr defTabSz="914400" hangingPunct="1">
                  <a:lnSpc>
                    <a:spcPct val="6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       </a:t>
                </a:r>
                <a:r>
                  <a:rPr kumimoji="1" lang="en-US" altLang="zh-CN" sz="200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A</a:t>
                </a:r>
                <a:r>
                  <a:rPr kumimoji="1" lang="zh-CN" altLang="en-US" sz="200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） </a:t>
                </a:r>
                <a:r>
                  <a:rPr kumimoji="1" lang="en-US" altLang="en-US" sz="200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①</a:t>
                </a:r>
                <a:r>
                  <a:rPr kumimoji="1" lang="zh-CN" altLang="en-US" sz="2000" b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   </a:t>
                </a:r>
                <a:r>
                  <a:rPr kumimoji="1" lang="en-US" altLang="zh-CN" sz="200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B</a:t>
                </a:r>
                <a:r>
                  <a:rPr kumimoji="1" lang="zh-CN" altLang="en-US" sz="200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） ②</a:t>
                </a:r>
                <a:r>
                  <a:rPr kumimoji="1" lang="zh-CN" altLang="en-US" sz="2000" b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 </a:t>
                </a:r>
                <a:r>
                  <a:rPr kumimoji="1" lang="zh-CN" altLang="en-US" sz="200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C</a:t>
                </a:r>
                <a:r>
                  <a:rPr kumimoji="1" lang="zh-CN" altLang="en-US" sz="200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） </a:t>
                </a:r>
                <a:r>
                  <a:rPr kumimoji="1" lang="en-US" altLang="en-US" sz="200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① </a:t>
                </a:r>
                <a:r>
                  <a:rPr kumimoji="1" lang="zh-CN" altLang="en-US" sz="200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和③</a:t>
                </a:r>
                <a:r>
                  <a:rPr kumimoji="1" lang="zh-CN" altLang="en-US" sz="2000" b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   </a:t>
                </a:r>
                <a:r>
                  <a:rPr kumimoji="1" lang="en-US" altLang="zh-CN" sz="200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D</a:t>
                </a:r>
                <a:r>
                  <a:rPr kumimoji="1" lang="zh-CN" altLang="en-US" sz="200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）③</a:t>
                </a:r>
                <a:r>
                  <a:rPr kumimoji="1" lang="zh-CN" altLang="en-US" sz="2000" b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   </a:t>
                </a:r>
                <a:r>
                  <a:rPr kumimoji="1" lang="en-US" altLang="zh-CN" sz="200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E </a:t>
                </a:r>
                <a:r>
                  <a:rPr kumimoji="1" lang="zh-CN" altLang="en-US" sz="200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）④</a:t>
                </a:r>
              </a:p>
            </p:txBody>
          </p:sp>
          <p:pic>
            <p:nvPicPr>
              <p:cNvPr id="110602" name="Picture 2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4" y="2784"/>
                <a:ext cx="3992" cy="1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0603" name="Rectangle 27"/>
            <p:cNvSpPr>
              <a:spLocks noChangeArrowheads="1"/>
            </p:cNvSpPr>
            <p:nvPr/>
          </p:nvSpPr>
          <p:spPr bwMode="auto">
            <a:xfrm>
              <a:off x="3944" y="3691"/>
              <a:ext cx="27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④</a:t>
              </a:r>
            </a:p>
          </p:txBody>
        </p:sp>
        <p:sp>
          <p:nvSpPr>
            <p:cNvPr id="110604" name="Rectangle 28"/>
            <p:cNvSpPr>
              <a:spLocks noChangeArrowheads="1"/>
            </p:cNvSpPr>
            <p:nvPr/>
          </p:nvSpPr>
          <p:spPr bwMode="auto">
            <a:xfrm>
              <a:off x="1111" y="3724"/>
              <a:ext cx="27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en-US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①</a:t>
              </a:r>
              <a:endPara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110605" name="Rectangle 29"/>
            <p:cNvSpPr>
              <a:spLocks noChangeArrowheads="1"/>
            </p:cNvSpPr>
            <p:nvPr/>
          </p:nvSpPr>
          <p:spPr bwMode="auto">
            <a:xfrm>
              <a:off x="2082" y="3720"/>
              <a:ext cx="27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②</a:t>
              </a:r>
            </a:p>
          </p:txBody>
        </p:sp>
        <p:sp>
          <p:nvSpPr>
            <p:cNvPr id="110606" name="Rectangle 30"/>
            <p:cNvSpPr>
              <a:spLocks noChangeArrowheads="1"/>
            </p:cNvSpPr>
            <p:nvPr/>
          </p:nvSpPr>
          <p:spPr bwMode="auto">
            <a:xfrm>
              <a:off x="3057" y="3691"/>
              <a:ext cx="27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③</a:t>
              </a:r>
            </a:p>
          </p:txBody>
        </p:sp>
      </p:grpSp>
      <p:sp>
        <p:nvSpPr>
          <p:cNvPr id="278571" name="Text Box 43"/>
          <p:cNvSpPr txBox="1">
            <a:spLocks noChangeArrowheads="1"/>
          </p:cNvSpPr>
          <p:nvPr/>
        </p:nvSpPr>
        <p:spPr bwMode="auto">
          <a:xfrm>
            <a:off x="323850" y="1773238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kumimoji="1" lang="zh-CN" altLang="en-US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kumimoji="1" lang="en-US" altLang="zh-CN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</a:p>
        </p:txBody>
      </p:sp>
      <p:graphicFrame>
        <p:nvGraphicFramePr>
          <p:cNvPr id="1106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752782"/>
              </p:ext>
            </p:extLst>
          </p:nvPr>
        </p:nvGraphicFramePr>
        <p:xfrm>
          <a:off x="1555750" y="2443163"/>
          <a:ext cx="572452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6" name="公式" r:id="rId4" imgW="2832100" imgH="469900" progId="Equation.3">
                  <p:embed/>
                </p:oleObj>
              </mc:Choice>
              <mc:Fallback>
                <p:oleObj name="公式" r:id="rId4" imgW="2832100" imgH="4699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2443163"/>
                        <a:ext cx="5724525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345383"/>
              </p:ext>
            </p:extLst>
          </p:nvPr>
        </p:nvGraphicFramePr>
        <p:xfrm>
          <a:off x="1644650" y="1844675"/>
          <a:ext cx="117633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7" name="公式" r:id="rId6" imgW="622030" imgH="393529" progId="Equation.3">
                  <p:embed/>
                </p:oleObj>
              </mc:Choice>
              <mc:Fallback>
                <p:oleObj name="公式" r:id="rId6" imgW="622030" imgH="393529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1844675"/>
                        <a:ext cx="1176338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  <p:bldP spid="291862" grpId="0" autoUpdateAnimBg="0"/>
      <p:bldP spid="291864" grpId="0" autoUpdateAnimBg="0"/>
      <p:bldP spid="27857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20" name="Group 4"/>
          <p:cNvGrpSpPr>
            <a:grpSpLocks/>
          </p:cNvGrpSpPr>
          <p:nvPr/>
        </p:nvGrpSpPr>
        <p:grpSpPr bwMode="auto">
          <a:xfrm>
            <a:off x="376238" y="663575"/>
            <a:ext cx="8586787" cy="1685925"/>
            <a:chOff x="147" y="327"/>
            <a:chExt cx="5409" cy="1062"/>
          </a:xfrm>
        </p:grpSpPr>
        <p:sp>
          <p:nvSpPr>
            <p:cNvPr id="297986" name="Text Box 2"/>
            <p:cNvSpPr txBox="1">
              <a:spLocks noChangeArrowheads="1"/>
            </p:cNvSpPr>
            <p:nvPr/>
          </p:nvSpPr>
          <p:spPr bwMode="auto">
            <a:xfrm>
              <a:off x="147" y="327"/>
              <a:ext cx="540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        1</a:t>
              </a:r>
              <a:r>
                <a:rPr kumimoji="1" lang="zh-CN" altLang="en-US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、  </a:t>
              </a:r>
              <a:r>
                <a:rPr kumimoji="1" lang="en-US" altLang="zh-CN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n </a:t>
              </a:r>
              <a:r>
                <a:rPr kumimoji="1" lang="zh-CN" altLang="en-US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型半导体中杂质原子所形成的局部能级（施主能级），在能带结构中应处于：</a:t>
              </a:r>
            </a:p>
          </p:txBody>
        </p:sp>
        <p:sp>
          <p:nvSpPr>
            <p:cNvPr id="297987" name="Text Box 3"/>
            <p:cNvSpPr txBox="1">
              <a:spLocks noChangeArrowheads="1"/>
            </p:cNvSpPr>
            <p:nvPr/>
          </p:nvSpPr>
          <p:spPr bwMode="auto">
            <a:xfrm>
              <a:off x="516" y="909"/>
              <a:ext cx="504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A</a:t>
              </a:r>
              <a:r>
                <a:rPr kumimoji="1" lang="zh-CN" altLang="en-US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）满带中。</a:t>
              </a:r>
              <a:r>
                <a:rPr kumimoji="1" lang="en-US" altLang="zh-CN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B</a:t>
              </a:r>
              <a:r>
                <a:rPr kumimoji="1" lang="zh-CN" altLang="en-US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）导带中。</a:t>
              </a:r>
              <a:r>
                <a:rPr kumimoji="1" lang="en-US" altLang="zh-CN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C</a:t>
              </a:r>
              <a:r>
                <a:rPr kumimoji="1" lang="zh-CN" altLang="en-US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）禁带中，但接近满带顶。</a:t>
              </a:r>
            </a:p>
            <a:p>
              <a:pPr defTabSz="914400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D</a:t>
              </a:r>
              <a:r>
                <a:rPr kumimoji="1" lang="zh-CN" altLang="en-US" sz="2000">
                  <a:solidFill>
                    <a:schemeClr val="tx1"/>
                  </a:solidFill>
                  <a:ea typeface="华文楷体" panose="02010600040101010101" pitchFamily="2" charset="-122"/>
                </a:rPr>
                <a:t>）禁带中，但接近导带底。</a:t>
              </a:r>
            </a:p>
          </p:txBody>
        </p:sp>
      </p:grp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904875" y="1803400"/>
            <a:ext cx="9302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4400" b="0">
                <a:solidFill>
                  <a:srgbClr val="FF0000"/>
                </a:solidFill>
                <a:ea typeface="华文楷体" panose="02010600040101010101" pitchFamily="2" charset="-122"/>
              </a:rPr>
              <a:t>√</a:t>
            </a:r>
          </a:p>
        </p:txBody>
      </p:sp>
      <p:sp>
        <p:nvSpPr>
          <p:cNvPr id="111624" name="Rectangle 5"/>
          <p:cNvSpPr>
            <a:spLocks noChangeArrowheads="1"/>
          </p:cNvSpPr>
          <p:nvPr/>
        </p:nvSpPr>
        <p:spPr bwMode="auto">
          <a:xfrm>
            <a:off x="250825" y="2646363"/>
            <a:ext cx="867568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666750" algn="l"/>
              </a:tabLst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666750" algn="l"/>
              </a:tabLst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666750" algn="l"/>
              </a:tabLst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666750" algn="l"/>
              </a:tabLst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666750" algn="l"/>
              </a:tabLst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6750" algn="l"/>
              </a:tabLst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6750" algn="l"/>
              </a:tabLst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6750" algn="l"/>
              </a:tabLst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66750" algn="l"/>
              </a:tabLst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4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        2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、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p 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型半导体中杂质原子所形成的局部能级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(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也称受主能级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)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，在能带结构中应处于 </a:t>
            </a:r>
          </a:p>
          <a:p>
            <a:pPr defTabSz="914400" hangingPunct="1">
              <a:lnSpc>
                <a:spcPct val="140000"/>
              </a:lnSpc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        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A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） 满带中。                              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B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） 导带中。              </a:t>
            </a:r>
          </a:p>
          <a:p>
            <a:pPr defTabSz="914400" hangingPunct="1">
              <a:lnSpc>
                <a:spcPct val="140000"/>
              </a:lnSpc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        </a:t>
            </a:r>
            <a:r>
              <a:rPr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C</a:t>
            </a:r>
            <a:r>
              <a:rPr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） 禁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带中，但接近满带顶。  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D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） 禁带中，但接近导带底。</a:t>
            </a:r>
          </a:p>
        </p:txBody>
      </p:sp>
      <p:sp>
        <p:nvSpPr>
          <p:cNvPr id="297990" name="Rectangle 6"/>
          <p:cNvSpPr>
            <a:spLocks noChangeArrowheads="1"/>
          </p:cNvSpPr>
          <p:nvPr/>
        </p:nvSpPr>
        <p:spPr bwMode="auto">
          <a:xfrm>
            <a:off x="611188" y="3860800"/>
            <a:ext cx="9302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4400" b="0">
                <a:solidFill>
                  <a:srgbClr val="FF0000"/>
                </a:solidFill>
                <a:ea typeface="华文楷体" panose="02010600040101010101" pitchFamily="2" charset="-122"/>
              </a:rPr>
              <a:t>√</a:t>
            </a:r>
          </a:p>
        </p:txBody>
      </p:sp>
      <p:sp>
        <p:nvSpPr>
          <p:cNvPr id="111626" name="Rectangle 7"/>
          <p:cNvSpPr>
            <a:spLocks noChangeArrowheads="1"/>
          </p:cNvSpPr>
          <p:nvPr/>
        </p:nvSpPr>
        <p:spPr bwMode="auto">
          <a:xfrm>
            <a:off x="323850" y="4551571"/>
            <a:ext cx="8640763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        3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、如果</a:t>
            </a:r>
            <a:r>
              <a:rPr kumimoji="1" lang="en-US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①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锗用锑（五价元素）掺杂， ②硅用铝（三价元素）掺杂，则分别获得的半导体属于下述类型：                              </a:t>
            </a:r>
          </a:p>
          <a:p>
            <a:pPr defTabSz="914400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     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A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） </a:t>
            </a:r>
            <a:r>
              <a:rPr kumimoji="1" lang="en-US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①</a:t>
            </a:r>
            <a:r>
              <a:rPr kumimoji="1" lang="zh-CN" altLang="en-US" sz="2000" b="0">
                <a:solidFill>
                  <a:schemeClr val="tx1"/>
                </a:solidFill>
                <a:ea typeface="华文楷体" panose="02010600040101010101" pitchFamily="2" charset="-122"/>
              </a:rPr>
              <a:t> 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， ②均为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n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型半导体。                          </a:t>
            </a:r>
          </a:p>
          <a:p>
            <a:pPr defTabSz="914400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     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B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） </a:t>
            </a:r>
            <a:r>
              <a:rPr kumimoji="1" lang="en-US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①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为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n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型半导体， ②为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p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型半导体。                </a:t>
            </a:r>
          </a:p>
          <a:p>
            <a:pPr defTabSz="914400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     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C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） </a:t>
            </a:r>
            <a:r>
              <a:rPr kumimoji="1" lang="en-US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①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为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p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型半导体， ②为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n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型半导体。                </a:t>
            </a:r>
          </a:p>
          <a:p>
            <a:pPr defTabSz="914400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     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D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） </a:t>
            </a:r>
            <a:r>
              <a:rPr kumimoji="1" lang="en-US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①</a:t>
            </a:r>
            <a:r>
              <a:rPr kumimoji="1" lang="zh-CN" altLang="en-US" sz="2000" b="0">
                <a:solidFill>
                  <a:schemeClr val="tx1"/>
                </a:solidFill>
                <a:ea typeface="华文楷体" panose="02010600040101010101" pitchFamily="2" charset="-122"/>
              </a:rPr>
              <a:t> 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， ②均为</a:t>
            </a:r>
            <a:r>
              <a:rPr kumimoji="1" lang="en-US" altLang="zh-CN" sz="2000">
                <a:solidFill>
                  <a:schemeClr val="tx1"/>
                </a:solidFill>
                <a:ea typeface="华文楷体" panose="02010600040101010101" pitchFamily="2" charset="-122"/>
              </a:rPr>
              <a:t>p</a:t>
            </a:r>
            <a:r>
              <a:rPr kumimoji="1" lang="zh-CN" altLang="en-US" sz="2000">
                <a:solidFill>
                  <a:schemeClr val="tx1"/>
                </a:solidFill>
                <a:ea typeface="华文楷体" panose="02010600040101010101" pitchFamily="2" charset="-122"/>
              </a:rPr>
              <a:t>型半导体。</a:t>
            </a:r>
          </a:p>
        </p:txBody>
      </p:sp>
      <p:sp>
        <p:nvSpPr>
          <p:cNvPr id="297992" name="Rectangle 8"/>
          <p:cNvSpPr>
            <a:spLocks noChangeArrowheads="1"/>
          </p:cNvSpPr>
          <p:nvPr/>
        </p:nvSpPr>
        <p:spPr bwMode="auto">
          <a:xfrm>
            <a:off x="466725" y="5373688"/>
            <a:ext cx="9302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4400" b="0">
                <a:solidFill>
                  <a:srgbClr val="FF0000"/>
                </a:solidFill>
                <a:ea typeface="华文楷体" panose="02010600040101010101" pitchFamily="2" charset="-122"/>
              </a:rPr>
              <a:t>√</a:t>
            </a:r>
          </a:p>
        </p:txBody>
      </p:sp>
      <p:sp>
        <p:nvSpPr>
          <p:cNvPr id="111628" name="Rectangle 9"/>
          <p:cNvSpPr>
            <a:spLocks noChangeArrowheads="1"/>
          </p:cNvSpPr>
          <p:nvPr/>
        </p:nvSpPr>
        <p:spPr bwMode="auto">
          <a:xfrm>
            <a:off x="538163" y="188913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杂质半导体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8" grpId="0" autoUpdateAnimBg="0"/>
      <p:bldP spid="111624" grpId="0"/>
      <p:bldP spid="297990" grpId="0" autoUpdateAnimBg="0"/>
      <p:bldP spid="111626" grpId="0"/>
      <p:bldP spid="29799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2"/>
          <p:cNvSpPr>
            <a:spLocks noChangeArrowheads="1"/>
          </p:cNvSpPr>
          <p:nvPr/>
        </p:nvSpPr>
        <p:spPr bwMode="auto">
          <a:xfrm>
            <a:off x="179388" y="128588"/>
            <a:ext cx="8713787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30000"/>
              </a:lnSpc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tx1"/>
                </a:solidFill>
                <a:ea typeface="华文楷体" panose="02010600040101010101" pitchFamily="2" charset="-122"/>
              </a:rPr>
              <a:t>       </a:t>
            </a:r>
            <a:r>
              <a:rPr kumimoji="1" lang="en-US" altLang="zh-CN" sz="2000" dirty="0" smtClean="0">
                <a:solidFill>
                  <a:schemeClr val="tx1"/>
                </a:solidFill>
                <a:ea typeface="华文楷体" panose="02010600040101010101" pitchFamily="2" charset="-122"/>
              </a:rPr>
              <a:t> 4</a:t>
            </a:r>
            <a:r>
              <a:rPr kumimoji="1" lang="zh-CN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、激发本征半导体中传导电子的几种方法有</a:t>
            </a:r>
            <a:r>
              <a:rPr kumimoji="1" lang="en-US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①</a:t>
            </a:r>
            <a:r>
              <a:rPr kumimoji="1" lang="zh-CN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热激发， ②光激发， ③</a:t>
            </a:r>
            <a:r>
              <a:rPr kumimoji="1" lang="en-US" altLang="zh-CN" sz="2000" dirty="0">
                <a:solidFill>
                  <a:schemeClr val="tx1"/>
                </a:solidFill>
                <a:ea typeface="华文楷体" panose="02010600040101010101" pitchFamily="2" charset="-122"/>
              </a:rPr>
              <a:t>)</a:t>
            </a:r>
            <a:r>
              <a:rPr kumimoji="1" lang="zh-CN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用三价元素掺杂， ④用五价元素掺杂。对于纯锗和纯硅这类本征半导体，在上述方法中能激发其传导电子的只有                    </a:t>
            </a:r>
          </a:p>
          <a:p>
            <a:pPr defTabSz="914400" hangingPunct="1">
              <a:lnSpc>
                <a:spcPct val="130000"/>
              </a:lnSpc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    </a:t>
            </a:r>
            <a:r>
              <a:rPr kumimoji="1" lang="en-US" altLang="zh-CN" sz="2000" dirty="0">
                <a:solidFill>
                  <a:schemeClr val="tx1"/>
                </a:solidFill>
                <a:ea typeface="华文楷体" panose="02010600040101010101" pitchFamily="2" charset="-122"/>
              </a:rPr>
              <a:t>A</a:t>
            </a:r>
            <a:r>
              <a:rPr kumimoji="1" lang="zh-CN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） </a:t>
            </a:r>
            <a:r>
              <a:rPr kumimoji="1" lang="en-US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①</a:t>
            </a:r>
            <a:r>
              <a:rPr kumimoji="1" lang="zh-CN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和②</a:t>
            </a:r>
            <a:r>
              <a:rPr kumimoji="1" lang="zh-CN" altLang="en-US" sz="2000" b="0" dirty="0">
                <a:solidFill>
                  <a:schemeClr val="tx1"/>
                </a:solidFill>
                <a:ea typeface="华文楷体" panose="02010600040101010101" pitchFamily="2" charset="-122"/>
              </a:rPr>
              <a:t> </a:t>
            </a:r>
            <a:r>
              <a:rPr kumimoji="1" lang="zh-CN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。           </a:t>
            </a:r>
            <a:r>
              <a:rPr kumimoji="1" lang="en-US" altLang="zh-CN" sz="2000" dirty="0">
                <a:solidFill>
                  <a:schemeClr val="tx1"/>
                </a:solidFill>
                <a:ea typeface="华文楷体" panose="02010600040101010101" pitchFamily="2" charset="-122"/>
              </a:rPr>
              <a:t>B</a:t>
            </a:r>
            <a:r>
              <a:rPr kumimoji="1" lang="zh-CN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） ③和④</a:t>
            </a:r>
            <a:r>
              <a:rPr kumimoji="1" lang="zh-CN" altLang="en-US" sz="2000" b="0" dirty="0">
                <a:solidFill>
                  <a:schemeClr val="tx1"/>
                </a:solidFill>
                <a:ea typeface="华文楷体" panose="02010600040101010101" pitchFamily="2" charset="-122"/>
              </a:rPr>
              <a:t> </a:t>
            </a:r>
            <a:r>
              <a:rPr kumimoji="1" lang="zh-CN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。       </a:t>
            </a:r>
          </a:p>
          <a:p>
            <a:pPr defTabSz="914400" hangingPunct="1">
              <a:lnSpc>
                <a:spcPct val="130000"/>
              </a:lnSpc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    </a:t>
            </a:r>
            <a:r>
              <a:rPr kumimoji="1" lang="en-US" altLang="zh-CN" sz="2000" dirty="0">
                <a:solidFill>
                  <a:schemeClr val="tx1"/>
                </a:solidFill>
                <a:ea typeface="华文楷体" panose="02010600040101010101" pitchFamily="2" charset="-122"/>
              </a:rPr>
              <a:t>C</a:t>
            </a:r>
            <a:r>
              <a:rPr kumimoji="1" lang="zh-CN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） </a:t>
            </a:r>
            <a:r>
              <a:rPr kumimoji="1" lang="en-US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① </a:t>
            </a:r>
            <a:r>
              <a:rPr kumimoji="1" lang="zh-CN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②和③</a:t>
            </a:r>
            <a:r>
              <a:rPr kumimoji="1" lang="zh-CN" altLang="en-US" sz="2000" b="0" dirty="0">
                <a:solidFill>
                  <a:schemeClr val="tx1"/>
                </a:solidFill>
                <a:ea typeface="华文楷体" panose="02010600040101010101" pitchFamily="2" charset="-122"/>
              </a:rPr>
              <a:t> </a:t>
            </a:r>
            <a:r>
              <a:rPr kumimoji="1" lang="zh-CN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。      </a:t>
            </a:r>
            <a:r>
              <a:rPr kumimoji="1" lang="en-US" altLang="zh-CN" sz="2000" dirty="0">
                <a:solidFill>
                  <a:schemeClr val="tx1"/>
                </a:solidFill>
                <a:ea typeface="华文楷体" panose="02010600040101010101" pitchFamily="2" charset="-122"/>
              </a:rPr>
              <a:t>D</a:t>
            </a:r>
            <a:r>
              <a:rPr kumimoji="1" lang="zh-CN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） </a:t>
            </a:r>
            <a:r>
              <a:rPr kumimoji="1" lang="en-US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① </a:t>
            </a:r>
            <a:r>
              <a:rPr kumimoji="1" lang="zh-CN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②和④</a:t>
            </a:r>
            <a:r>
              <a:rPr kumimoji="1" lang="zh-CN" altLang="en-US" sz="2000" b="0" dirty="0">
                <a:solidFill>
                  <a:schemeClr val="tx1"/>
                </a:solidFill>
                <a:ea typeface="华文楷体" panose="02010600040101010101" pitchFamily="2" charset="-122"/>
              </a:rPr>
              <a:t> </a:t>
            </a:r>
            <a:r>
              <a:rPr kumimoji="1" lang="zh-CN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2555875" y="1587500"/>
            <a:ext cx="9302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4400" b="0">
                <a:solidFill>
                  <a:srgbClr val="FF0000"/>
                </a:solidFill>
                <a:ea typeface="华文楷体" panose="02010600040101010101" pitchFamily="2" charset="-122"/>
              </a:rPr>
              <a:t>√</a:t>
            </a:r>
          </a:p>
        </p:txBody>
      </p:sp>
      <p:sp>
        <p:nvSpPr>
          <p:cNvPr id="112646" name="Rectangle 15"/>
          <p:cNvSpPr>
            <a:spLocks noChangeArrowheads="1"/>
          </p:cNvSpPr>
          <p:nvPr/>
        </p:nvSpPr>
        <p:spPr bwMode="auto">
          <a:xfrm>
            <a:off x="468313" y="3357562"/>
            <a:ext cx="80660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50000"/>
              </a:lnSpc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tx1"/>
                </a:solidFill>
                <a:ea typeface="华文楷体" panose="02010600040101010101" pitchFamily="2" charset="-122"/>
              </a:rPr>
              <a:t>   6</a:t>
            </a:r>
            <a:r>
              <a:rPr kumimoji="1" lang="zh-CN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、太阳能电池中，本征半导体锗的禁带宽度是</a:t>
            </a:r>
            <a:r>
              <a:rPr kumimoji="1" lang="en-US" altLang="zh-CN" sz="2000" dirty="0">
                <a:solidFill>
                  <a:schemeClr val="tx1"/>
                </a:solidFill>
                <a:ea typeface="华文楷体" panose="02010600040101010101" pitchFamily="2" charset="-122"/>
              </a:rPr>
              <a:t>0.67 e V</a:t>
            </a:r>
            <a:r>
              <a:rPr kumimoji="1" lang="zh-CN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，它能吸收的辐射的最大波长是 </a:t>
            </a:r>
            <a:r>
              <a:rPr kumimoji="1" lang="zh-CN" altLang="en-US" sz="2000" dirty="0" smtClean="0">
                <a:solidFill>
                  <a:schemeClr val="tx1"/>
                </a:solidFill>
                <a:ea typeface="华文楷体" panose="02010600040101010101" pitchFamily="2" charset="-122"/>
              </a:rPr>
              <a:t>多少？ </a:t>
            </a:r>
            <a:r>
              <a:rPr kumimoji="1" lang="zh-CN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112648" name="Rectangle 18"/>
          <p:cNvSpPr>
            <a:spLocks noChangeArrowheads="1"/>
          </p:cNvSpPr>
          <p:nvPr/>
        </p:nvSpPr>
        <p:spPr bwMode="auto">
          <a:xfrm>
            <a:off x="357158" y="4929198"/>
            <a:ext cx="828680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50000"/>
              </a:lnSpc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tx1"/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sz="2000" dirty="0" smtClean="0">
                <a:solidFill>
                  <a:schemeClr val="tx1"/>
                </a:solidFill>
                <a:ea typeface="华文楷体" panose="02010600040101010101" pitchFamily="2" charset="-122"/>
              </a:rPr>
              <a:t>       </a:t>
            </a:r>
            <a:r>
              <a:rPr kumimoji="1" lang="en-US" altLang="zh-CN" sz="2000" dirty="0">
                <a:solidFill>
                  <a:schemeClr val="tx1"/>
                </a:solidFill>
                <a:ea typeface="华文楷体" panose="02010600040101010101" pitchFamily="2" charset="-122"/>
              </a:rPr>
              <a:t>7</a:t>
            </a:r>
            <a:r>
              <a:rPr kumimoji="1" lang="zh-CN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、本征半导体硅的禁带宽度是</a:t>
            </a:r>
            <a:r>
              <a:rPr kumimoji="1" lang="en-US" altLang="zh-CN" sz="2000" dirty="0">
                <a:solidFill>
                  <a:schemeClr val="tx1"/>
                </a:solidFill>
                <a:ea typeface="华文楷体" panose="02010600040101010101" pitchFamily="2" charset="-122"/>
              </a:rPr>
              <a:t>1.14 </a:t>
            </a:r>
            <a:r>
              <a:rPr kumimoji="1" lang="en-US" altLang="zh-CN" sz="2000" dirty="0" err="1">
                <a:solidFill>
                  <a:schemeClr val="tx1"/>
                </a:solidFill>
                <a:ea typeface="华文楷体" panose="02010600040101010101" pitchFamily="2" charset="-122"/>
              </a:rPr>
              <a:t>eV</a:t>
            </a:r>
            <a:r>
              <a:rPr kumimoji="1" lang="zh-CN" altLang="en-US" sz="2000" dirty="0">
                <a:solidFill>
                  <a:schemeClr val="tx1"/>
                </a:solidFill>
                <a:ea typeface="华文楷体" panose="02010600040101010101" pitchFamily="2" charset="-122"/>
              </a:rPr>
              <a:t>，它能吸收的辐射的最大波长是 </a:t>
            </a:r>
            <a:r>
              <a:rPr kumimoji="1" lang="zh-CN" altLang="en-US" sz="2000" dirty="0" smtClean="0">
                <a:solidFill>
                  <a:schemeClr val="tx1"/>
                </a:solidFill>
                <a:ea typeface="华文楷体" panose="02010600040101010101" pitchFamily="2" charset="-122"/>
              </a:rPr>
              <a:t>多少？ 。</a:t>
            </a:r>
            <a:endParaRPr kumimoji="1" lang="zh-CN" altLang="en-US" sz="2000" dirty="0">
              <a:solidFill>
                <a:schemeClr val="tx1"/>
              </a:solidFill>
              <a:ea typeface="华文楷体" panose="02010600040101010101" pitchFamily="2" charset="-122"/>
            </a:endParaRPr>
          </a:p>
        </p:txBody>
      </p:sp>
      <p:sp>
        <p:nvSpPr>
          <p:cNvPr id="278571" name="Text Box 43"/>
          <p:cNvSpPr txBox="1">
            <a:spLocks noChangeArrowheads="1"/>
          </p:cNvSpPr>
          <p:nvPr/>
        </p:nvSpPr>
        <p:spPr bwMode="auto">
          <a:xfrm>
            <a:off x="714348" y="2714620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kumimoji="1" lang="zh-CN" altLang="en-US" dirty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kumimoji="1" lang="en-US" altLang="zh-CN" dirty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</a:p>
        </p:txBody>
      </p:sp>
      <p:graphicFrame>
        <p:nvGraphicFramePr>
          <p:cNvPr id="1126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271755"/>
              </p:ext>
            </p:extLst>
          </p:nvPr>
        </p:nvGraphicFramePr>
        <p:xfrm>
          <a:off x="2928926" y="2643182"/>
          <a:ext cx="25908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3" name="公式" r:id="rId3" imgW="1371600" imgH="431800" progId="Equation.3">
                  <p:embed/>
                </p:oleObj>
              </mc:Choice>
              <mc:Fallback>
                <p:oleObj name="公式" r:id="rId3" imgW="1371600" imgH="4318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2643182"/>
                        <a:ext cx="25908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43"/>
          <p:cNvSpPr txBox="1">
            <a:spLocks noChangeArrowheads="1"/>
          </p:cNvSpPr>
          <p:nvPr/>
        </p:nvSpPr>
        <p:spPr bwMode="auto">
          <a:xfrm>
            <a:off x="1203311" y="4429132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kumimoji="1" lang="zh-CN" altLang="en-US" dirty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kumimoji="1" lang="en-US" altLang="zh-CN" dirty="0" smtClean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     </a:t>
            </a:r>
            <a:endParaRPr kumimoji="1" lang="en-US" altLang="zh-CN" dirty="0">
              <a:solidFill>
                <a:srgbClr val="FF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126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052829"/>
              </p:ext>
            </p:extLst>
          </p:nvPr>
        </p:nvGraphicFramePr>
        <p:xfrm>
          <a:off x="3214678" y="4214818"/>
          <a:ext cx="29876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4" name="公式" r:id="rId5" imgW="1549080" imgH="457200" progId="Equation.3">
                  <p:embed/>
                </p:oleObj>
              </mc:Choice>
              <mc:Fallback>
                <p:oleObj name="公式" r:id="rId5" imgW="1549080" imgH="457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4214818"/>
                        <a:ext cx="29876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54" name="Group 14"/>
          <p:cNvGrpSpPr>
            <a:grpSpLocks/>
          </p:cNvGrpSpPr>
          <p:nvPr/>
        </p:nvGrpSpPr>
        <p:grpSpPr bwMode="auto">
          <a:xfrm>
            <a:off x="250825" y="2143116"/>
            <a:ext cx="8569325" cy="554038"/>
            <a:chOff x="158" y="1442"/>
            <a:chExt cx="5398" cy="349"/>
          </a:xfrm>
        </p:grpSpPr>
        <p:sp>
          <p:nvSpPr>
            <p:cNvPr id="112655" name="Rectangle 14"/>
            <p:cNvSpPr>
              <a:spLocks noChangeArrowheads="1"/>
            </p:cNvSpPr>
            <p:nvPr/>
          </p:nvSpPr>
          <p:spPr bwMode="auto">
            <a:xfrm>
              <a:off x="158" y="1442"/>
              <a:ext cx="539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50000"/>
                </a:lnSpc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chemeClr val="tx1"/>
                  </a:solidFill>
                  <a:ea typeface="华文楷体" panose="02010600040101010101" pitchFamily="2" charset="-122"/>
                </a:rPr>
                <a:t>      5</a:t>
              </a:r>
              <a:r>
                <a:rPr kumimoji="1" lang="zh-CN" altLang="en-US" sz="2000" dirty="0">
                  <a:solidFill>
                    <a:schemeClr val="tx1"/>
                  </a:solidFill>
                  <a:ea typeface="华文楷体" panose="02010600040101010101" pitchFamily="2" charset="-122"/>
                </a:rPr>
                <a:t>、纯净锗吸收辐射的最大波长</a:t>
              </a:r>
              <a:r>
                <a:rPr kumimoji="1" lang="zh-CN" altLang="en-US" sz="2000" dirty="0" smtClean="0">
                  <a:solidFill>
                    <a:schemeClr val="tx1"/>
                  </a:solidFill>
                  <a:ea typeface="华文楷体" panose="02010600040101010101" pitchFamily="2" charset="-122"/>
                </a:rPr>
                <a:t>为  </a:t>
              </a:r>
              <a:r>
                <a:rPr kumimoji="1" lang="el-GR" altLang="zh-CN" sz="2000" i="1" dirty="0" smtClean="0">
                  <a:solidFill>
                    <a:schemeClr val="tx1"/>
                  </a:solidFill>
                  <a:ea typeface="华文楷体" panose="02010600040101010101" pitchFamily="2" charset="-122"/>
                  <a:cs typeface="Times New Roman" pitchFamily="18" charset="0"/>
                </a:rPr>
                <a:t>λ</a:t>
              </a:r>
              <a:r>
                <a:rPr kumimoji="1" lang="zh-CN" altLang="en-US" sz="2000" dirty="0">
                  <a:solidFill>
                    <a:schemeClr val="tx1"/>
                  </a:solidFill>
                  <a:ea typeface="华文楷体" panose="02010600040101010101" pitchFamily="2" charset="-122"/>
                </a:rPr>
                <a:t>＝</a:t>
              </a:r>
              <a:r>
                <a:rPr kumimoji="1" lang="en-US" altLang="zh-CN" sz="2000" dirty="0">
                  <a:solidFill>
                    <a:schemeClr val="tx1"/>
                  </a:solidFill>
                  <a:ea typeface="华文楷体" panose="02010600040101010101" pitchFamily="2" charset="-122"/>
                </a:rPr>
                <a:t>1.9       </a:t>
              </a:r>
              <a:r>
                <a:rPr kumimoji="1" lang="zh-CN" altLang="en-US" sz="2000" dirty="0">
                  <a:solidFill>
                    <a:schemeClr val="tx1"/>
                  </a:solidFill>
                  <a:ea typeface="华文楷体" panose="02010600040101010101" pitchFamily="2" charset="-122"/>
                </a:rPr>
                <a:t>，锗的禁带</a:t>
              </a:r>
              <a:r>
                <a:rPr kumimoji="1" lang="zh-CN" altLang="en-US" sz="2000" dirty="0" smtClean="0">
                  <a:solidFill>
                    <a:schemeClr val="tx1"/>
                  </a:solidFill>
                  <a:ea typeface="华文楷体" panose="02010600040101010101" pitchFamily="2" charset="-122"/>
                </a:rPr>
                <a:t>宽度是多少？</a:t>
              </a:r>
              <a:endParaRPr kumimoji="1" lang="zh-CN" altLang="en-US" sz="2000" dirty="0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12656" name="Object 16"/>
            <p:cNvGraphicFramePr>
              <a:graphicFrameLocks noChangeAspect="1"/>
            </p:cNvGraphicFramePr>
            <p:nvPr/>
          </p:nvGraphicFramePr>
          <p:xfrm>
            <a:off x="3304" y="1570"/>
            <a:ext cx="28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75" name="公式" r:id="rId7" imgW="241091" imgH="164957" progId="Equation.3">
                    <p:embed/>
                  </p:oleObj>
                </mc:Choice>
                <mc:Fallback>
                  <p:oleObj name="公式" r:id="rId7" imgW="241091" imgH="164957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4" y="1570"/>
                          <a:ext cx="287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68" name="Object 28"/>
          <p:cNvGraphicFramePr>
            <a:graphicFrameLocks noChangeAspect="1"/>
          </p:cNvGraphicFramePr>
          <p:nvPr/>
        </p:nvGraphicFramePr>
        <p:xfrm>
          <a:off x="3500430" y="5643578"/>
          <a:ext cx="29876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6" name="公式" r:id="rId9" imgW="1549080" imgH="457200" progId="Equation.3">
                  <p:embed/>
                </p:oleObj>
              </mc:Choice>
              <mc:Fallback>
                <p:oleObj name="公式" r:id="rId9" imgW="1549080" imgH="4572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5643578"/>
                        <a:ext cx="29876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43"/>
          <p:cNvSpPr txBox="1">
            <a:spLocks noChangeArrowheads="1"/>
          </p:cNvSpPr>
          <p:nvPr/>
        </p:nvSpPr>
        <p:spPr bwMode="auto">
          <a:xfrm>
            <a:off x="1785918" y="5786454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kumimoji="1" lang="zh-CN" altLang="en-US" dirty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  <a:r>
              <a:rPr kumimoji="1" lang="en-US" altLang="zh-CN" dirty="0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/>
      <p:bldP spid="299011" grpId="0" autoUpdateAnimBg="0"/>
      <p:bldP spid="112646" grpId="0"/>
      <p:bldP spid="112648" grpId="0"/>
      <p:bldP spid="278571" grpId="0"/>
      <p:bldP spid="2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754063" y="239713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0">
                <a:solidFill>
                  <a:schemeClr val="tx1"/>
                </a:solidFill>
                <a:ea typeface="华文楷体" panose="02010600040101010101" pitchFamily="2" charset="-122"/>
              </a:rPr>
              <a:t> 二、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周期性势场与电子的共有化</a:t>
            </a:r>
            <a:endParaRPr kumimoji="1" lang="zh-CN" altLang="en-US" sz="1800">
              <a:solidFill>
                <a:schemeClr val="tx1"/>
              </a:solidFill>
              <a:ea typeface="华文楷体" panose="02010600040101010101" pitchFamily="2" charset="-122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28600" y="744538"/>
            <a:ext cx="54102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1、晶体中周期性势场的形成: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381000" y="1249363"/>
            <a:ext cx="58674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AutoNum type="arabicParenR"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孤立原子中价电子所在处的势能：     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468313" y="1773238"/>
            <a:ext cx="4967287" cy="907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0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 孤立原子中价电子的运动可看作是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一维深势阱中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的运动。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684213" y="2781300"/>
            <a:ext cx="4824412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具有能量为</a:t>
            </a:r>
            <a:r>
              <a:rPr kumimoji="1" lang="en-US" altLang="zh-CN" i="1">
                <a:solidFill>
                  <a:schemeClr val="tx1"/>
                </a:solidFill>
                <a:ea typeface="华文楷体" panose="02010600040101010101" pitchFamily="2" charset="-122"/>
              </a:rPr>
              <a:t>E 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的价电子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 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只能在</a:t>
            </a:r>
            <a:r>
              <a:rPr kumimoji="1" lang="en-US" altLang="zh-CN" i="1">
                <a:solidFill>
                  <a:schemeClr val="tx1"/>
                </a:solidFill>
                <a:ea typeface="华文楷体" panose="02010600040101010101" pitchFamily="2" charset="-122"/>
              </a:rPr>
              <a:t>a b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 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之间运动。</a:t>
            </a:r>
          </a:p>
        </p:txBody>
      </p:sp>
      <p:grpSp>
        <p:nvGrpSpPr>
          <p:cNvPr id="40968" name="Group 8"/>
          <p:cNvGrpSpPr>
            <a:grpSpLocks/>
          </p:cNvGrpSpPr>
          <p:nvPr/>
        </p:nvGrpSpPr>
        <p:grpSpPr bwMode="auto">
          <a:xfrm>
            <a:off x="5724525" y="744538"/>
            <a:ext cx="2241550" cy="2720975"/>
            <a:chOff x="3606" y="391"/>
            <a:chExt cx="1412" cy="1714"/>
          </a:xfrm>
        </p:grpSpPr>
        <p:sp>
          <p:nvSpPr>
            <p:cNvPr id="40969" name="Arc 9"/>
            <p:cNvSpPr>
              <a:spLocks/>
            </p:cNvSpPr>
            <p:nvPr/>
          </p:nvSpPr>
          <p:spPr bwMode="auto">
            <a:xfrm>
              <a:off x="3606" y="817"/>
              <a:ext cx="600" cy="118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0970" name="Arc 10"/>
            <p:cNvSpPr>
              <a:spLocks/>
            </p:cNvSpPr>
            <p:nvPr/>
          </p:nvSpPr>
          <p:spPr bwMode="auto">
            <a:xfrm>
              <a:off x="4418" y="809"/>
              <a:ext cx="600" cy="1197"/>
            </a:xfrm>
            <a:custGeom>
              <a:avLst/>
              <a:gdLst>
                <a:gd name="G0" fmla="+- 21600 0 0"/>
                <a:gd name="G1" fmla="+- 21590 0 0"/>
                <a:gd name="G2" fmla="+- 21600 0 0"/>
                <a:gd name="T0" fmla="*/ 1 w 21600"/>
                <a:gd name="T1" fmla="*/ 21759 h 21759"/>
                <a:gd name="T2" fmla="*/ 20930 w 21600"/>
                <a:gd name="T3" fmla="*/ 0 h 21759"/>
                <a:gd name="T4" fmla="*/ 21600 w 21600"/>
                <a:gd name="T5" fmla="*/ 21590 h 21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759" fill="none" extrusionOk="0">
                  <a:moveTo>
                    <a:pt x="0" y="21759"/>
                  </a:moveTo>
                  <a:cubicBezTo>
                    <a:pt x="0" y="21702"/>
                    <a:pt x="0" y="21646"/>
                    <a:pt x="0" y="21590"/>
                  </a:cubicBezTo>
                  <a:cubicBezTo>
                    <a:pt x="-1" y="9921"/>
                    <a:pt x="9267" y="362"/>
                    <a:pt x="20930" y="0"/>
                  </a:cubicBezTo>
                </a:path>
                <a:path w="21600" h="21759" stroke="0" extrusionOk="0">
                  <a:moveTo>
                    <a:pt x="0" y="21759"/>
                  </a:moveTo>
                  <a:cubicBezTo>
                    <a:pt x="0" y="21702"/>
                    <a:pt x="0" y="21646"/>
                    <a:pt x="0" y="21590"/>
                  </a:cubicBezTo>
                  <a:cubicBezTo>
                    <a:pt x="-1" y="9921"/>
                    <a:pt x="9267" y="362"/>
                    <a:pt x="20930" y="0"/>
                  </a:cubicBezTo>
                  <a:lnTo>
                    <a:pt x="21600" y="2159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>
              <a:off x="4218" y="1709"/>
              <a:ext cx="19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 flipV="1">
              <a:off x="4115" y="1354"/>
              <a:ext cx="385" cy="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 flipV="1">
              <a:off x="3963" y="1001"/>
              <a:ext cx="6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0974" name="AutoShape 14"/>
            <p:cNvSpPr>
              <a:spLocks noChangeArrowheads="1"/>
            </p:cNvSpPr>
            <p:nvPr/>
          </p:nvSpPr>
          <p:spPr bwMode="auto">
            <a:xfrm>
              <a:off x="4245" y="2006"/>
              <a:ext cx="114" cy="99"/>
            </a:xfrm>
            <a:prstGeom prst="flowChartOr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0975" name="Oval 15"/>
            <p:cNvSpPr>
              <a:spLocks noChangeArrowheads="1"/>
            </p:cNvSpPr>
            <p:nvPr/>
          </p:nvSpPr>
          <p:spPr bwMode="auto">
            <a:xfrm>
              <a:off x="4218" y="1337"/>
              <a:ext cx="52" cy="4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0976" name="Line 16"/>
            <p:cNvSpPr>
              <a:spLocks noChangeShapeType="1"/>
            </p:cNvSpPr>
            <p:nvPr/>
          </p:nvSpPr>
          <p:spPr bwMode="auto">
            <a:xfrm flipV="1">
              <a:off x="4312" y="617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40977" name="Object 17"/>
            <p:cNvGraphicFramePr>
              <a:graphicFrameLocks noChangeAspect="1"/>
            </p:cNvGraphicFramePr>
            <p:nvPr/>
          </p:nvGraphicFramePr>
          <p:xfrm>
            <a:off x="4124" y="1097"/>
            <a:ext cx="16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1" name="Equation" r:id="rId4" imgW="152268" imgH="164957" progId="Equation.3">
                    <p:embed/>
                  </p:oleObj>
                </mc:Choice>
                <mc:Fallback>
                  <p:oleObj name="Equation" r:id="rId4" imgW="152268" imgH="164957" progId="Equation.3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4" y="1097"/>
                          <a:ext cx="166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8" name="Line 18"/>
            <p:cNvSpPr>
              <a:spLocks noChangeShapeType="1"/>
            </p:cNvSpPr>
            <p:nvPr/>
          </p:nvSpPr>
          <p:spPr bwMode="auto">
            <a:xfrm>
              <a:off x="3606" y="761"/>
              <a:ext cx="1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40979" name="Object 19"/>
            <p:cNvGraphicFramePr>
              <a:graphicFrameLocks noChangeAspect="1"/>
            </p:cNvGraphicFramePr>
            <p:nvPr/>
          </p:nvGraphicFramePr>
          <p:xfrm>
            <a:off x="4598" y="1241"/>
            <a:ext cx="13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2" name="Equation" r:id="rId6" imgW="126725" imgH="177415" progId="Equation.3">
                    <p:embed/>
                  </p:oleObj>
                </mc:Choice>
                <mc:Fallback>
                  <p:oleObj name="Equation" r:id="rId6" imgW="126725" imgH="177415" progId="Equation.3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8" y="1241"/>
                          <a:ext cx="138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0" name="Object 20"/>
            <p:cNvGraphicFramePr>
              <a:graphicFrameLocks noChangeAspect="1"/>
            </p:cNvGraphicFramePr>
            <p:nvPr/>
          </p:nvGraphicFramePr>
          <p:xfrm>
            <a:off x="3891" y="1289"/>
            <a:ext cx="139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3" name="Equation" r:id="rId8" imgW="126835" imgH="139518" progId="Equation.3">
                    <p:embed/>
                  </p:oleObj>
                </mc:Choice>
                <mc:Fallback>
                  <p:oleObj name="Equation" r:id="rId8" imgW="126835" imgH="139518" progId="Equation.3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1" y="1289"/>
                          <a:ext cx="139" cy="1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1" name="Object 21"/>
            <p:cNvGraphicFramePr>
              <a:graphicFrameLocks noChangeAspect="1"/>
            </p:cNvGraphicFramePr>
            <p:nvPr/>
          </p:nvGraphicFramePr>
          <p:xfrm>
            <a:off x="4729" y="572"/>
            <a:ext cx="125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4" name="Equation" r:id="rId10" imgW="114102" imgH="126780" progId="Equation.3">
                    <p:embed/>
                  </p:oleObj>
                </mc:Choice>
                <mc:Fallback>
                  <p:oleObj name="Equation" r:id="rId10" imgW="114102" imgH="126780" progId="Equation.3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9" y="572"/>
                          <a:ext cx="125" cy="1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2" name="Object 22"/>
            <p:cNvGraphicFramePr>
              <a:graphicFrameLocks noChangeAspect="1"/>
            </p:cNvGraphicFramePr>
            <p:nvPr/>
          </p:nvGraphicFramePr>
          <p:xfrm>
            <a:off x="4014" y="391"/>
            <a:ext cx="25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5" name="公式" r:id="rId12" imgW="228600" imgH="241300" progId="Equation.3">
                    <p:embed/>
                  </p:oleObj>
                </mc:Choice>
                <mc:Fallback>
                  <p:oleObj name="公式" r:id="rId12" imgW="228600" imgH="241300" progId="Equation.3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391"/>
                          <a:ext cx="253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83" name="Group 23"/>
          <p:cNvGrpSpPr>
            <a:grpSpLocks/>
          </p:cNvGrpSpPr>
          <p:nvPr/>
        </p:nvGrpSpPr>
        <p:grpSpPr bwMode="auto">
          <a:xfrm>
            <a:off x="2987675" y="4365625"/>
            <a:ext cx="5473700" cy="2190750"/>
            <a:chOff x="1824" y="2652"/>
            <a:chExt cx="3168" cy="1380"/>
          </a:xfrm>
        </p:grpSpPr>
        <p:sp>
          <p:nvSpPr>
            <p:cNvPr id="40984" name="Line 24"/>
            <p:cNvSpPr>
              <a:spLocks noChangeShapeType="1"/>
            </p:cNvSpPr>
            <p:nvPr/>
          </p:nvSpPr>
          <p:spPr bwMode="auto">
            <a:xfrm>
              <a:off x="1824" y="2784"/>
              <a:ext cx="31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40985" name="Object 25"/>
            <p:cNvGraphicFramePr>
              <a:graphicFrameLocks noChangeAspect="1"/>
            </p:cNvGraphicFramePr>
            <p:nvPr/>
          </p:nvGraphicFramePr>
          <p:xfrm>
            <a:off x="4713" y="2652"/>
            <a:ext cx="84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6" name="Equation" r:id="rId14" imgW="114102" imgH="126780" progId="Equation.3">
                    <p:embed/>
                  </p:oleObj>
                </mc:Choice>
                <mc:Fallback>
                  <p:oleObj name="Equation" r:id="rId14" imgW="114102" imgH="126780" progId="Equation.3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3" y="2652"/>
                          <a:ext cx="84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986" name="Group 26"/>
            <p:cNvGrpSpPr>
              <a:grpSpLocks/>
            </p:cNvGrpSpPr>
            <p:nvPr/>
          </p:nvGrpSpPr>
          <p:grpSpPr bwMode="auto">
            <a:xfrm>
              <a:off x="1868" y="2688"/>
              <a:ext cx="755" cy="1344"/>
              <a:chOff x="1152" y="1344"/>
              <a:chExt cx="816" cy="1344"/>
            </a:xfrm>
          </p:grpSpPr>
          <p:sp>
            <p:nvSpPr>
              <p:cNvPr id="40987" name="Arc 27"/>
              <p:cNvSpPr>
                <a:spLocks/>
              </p:cNvSpPr>
              <p:nvPr/>
            </p:nvSpPr>
            <p:spPr bwMode="auto">
              <a:xfrm>
                <a:off x="1152" y="1518"/>
                <a:ext cx="347" cy="103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0988" name="Arc 28"/>
              <p:cNvSpPr>
                <a:spLocks/>
              </p:cNvSpPr>
              <p:nvPr/>
            </p:nvSpPr>
            <p:spPr bwMode="auto">
              <a:xfrm>
                <a:off x="1622" y="1512"/>
                <a:ext cx="346" cy="1041"/>
              </a:xfrm>
              <a:custGeom>
                <a:avLst/>
                <a:gdLst>
                  <a:gd name="G0" fmla="+- 21600 0 0"/>
                  <a:gd name="G1" fmla="+- 21590 0 0"/>
                  <a:gd name="G2" fmla="+- 21600 0 0"/>
                  <a:gd name="T0" fmla="*/ 1 w 21600"/>
                  <a:gd name="T1" fmla="*/ 21759 h 21759"/>
                  <a:gd name="T2" fmla="*/ 20930 w 21600"/>
                  <a:gd name="T3" fmla="*/ 0 h 21759"/>
                  <a:gd name="T4" fmla="*/ 21600 w 21600"/>
                  <a:gd name="T5" fmla="*/ 21590 h 21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759" fill="none" extrusionOk="0">
                    <a:moveTo>
                      <a:pt x="0" y="21759"/>
                    </a:moveTo>
                    <a:cubicBezTo>
                      <a:pt x="0" y="21702"/>
                      <a:pt x="0" y="21646"/>
                      <a:pt x="0" y="21590"/>
                    </a:cubicBezTo>
                    <a:cubicBezTo>
                      <a:pt x="-1" y="9921"/>
                      <a:pt x="9267" y="362"/>
                      <a:pt x="20930" y="0"/>
                    </a:cubicBezTo>
                  </a:path>
                  <a:path w="21600" h="21759" stroke="0" extrusionOk="0">
                    <a:moveTo>
                      <a:pt x="0" y="21759"/>
                    </a:moveTo>
                    <a:cubicBezTo>
                      <a:pt x="0" y="21702"/>
                      <a:pt x="0" y="21646"/>
                      <a:pt x="0" y="21590"/>
                    </a:cubicBezTo>
                    <a:cubicBezTo>
                      <a:pt x="-1" y="9921"/>
                      <a:pt x="9267" y="362"/>
                      <a:pt x="20930" y="0"/>
                    </a:cubicBezTo>
                    <a:lnTo>
                      <a:pt x="21600" y="21590"/>
                    </a:lnTo>
                    <a:close/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0989" name="Line 29"/>
              <p:cNvSpPr>
                <a:spLocks noChangeShapeType="1"/>
              </p:cNvSpPr>
              <p:nvPr/>
            </p:nvSpPr>
            <p:spPr bwMode="auto">
              <a:xfrm>
                <a:off x="1506" y="2296"/>
                <a:ext cx="11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0990" name="Line 30"/>
              <p:cNvSpPr>
                <a:spLocks noChangeShapeType="1"/>
              </p:cNvSpPr>
              <p:nvPr/>
            </p:nvSpPr>
            <p:spPr bwMode="auto">
              <a:xfrm flipV="1">
                <a:off x="1446" y="1985"/>
                <a:ext cx="223" cy="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0991" name="Line 31"/>
              <p:cNvSpPr>
                <a:spLocks noChangeShapeType="1"/>
              </p:cNvSpPr>
              <p:nvPr/>
            </p:nvSpPr>
            <p:spPr bwMode="auto">
              <a:xfrm flipV="1">
                <a:off x="1359" y="1678"/>
                <a:ext cx="39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0992" name="AutoShape 32"/>
              <p:cNvSpPr>
                <a:spLocks noChangeArrowheads="1"/>
              </p:cNvSpPr>
              <p:nvPr/>
            </p:nvSpPr>
            <p:spPr bwMode="auto">
              <a:xfrm>
                <a:off x="1488" y="2592"/>
                <a:ext cx="96" cy="96"/>
              </a:xfrm>
              <a:prstGeom prst="flowChartOr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0993" name="Oval 33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0994" name="Line 34"/>
              <p:cNvSpPr>
                <a:spLocks noChangeShapeType="1"/>
              </p:cNvSpPr>
              <p:nvPr/>
            </p:nvSpPr>
            <p:spPr bwMode="auto">
              <a:xfrm flipV="1">
                <a:off x="1560" y="1344"/>
                <a:ext cx="0" cy="1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graphicFrame>
            <p:nvGraphicFramePr>
              <p:cNvPr id="40995" name="Object 35"/>
              <p:cNvGraphicFramePr>
                <a:graphicFrameLocks noChangeAspect="1"/>
              </p:cNvGraphicFramePr>
              <p:nvPr/>
            </p:nvGraphicFramePr>
            <p:xfrm>
              <a:off x="1392" y="1760"/>
              <a:ext cx="192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87" name="Equation" r:id="rId15" imgW="152268" imgH="164957" progId="Equation.3">
                      <p:embed/>
                    </p:oleObj>
                  </mc:Choice>
                  <mc:Fallback>
                    <p:oleObj name="Equation" r:id="rId15" imgW="152268" imgH="164957" progId="Equation.3">
                      <p:embed/>
                      <p:pic>
                        <p:nvPicPr>
                          <p:cNvPr id="0" name="Picture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760"/>
                            <a:ext cx="192" cy="1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96" name="Object 36"/>
              <p:cNvGraphicFramePr>
                <a:graphicFrameLocks noChangeAspect="1"/>
              </p:cNvGraphicFramePr>
              <p:nvPr/>
            </p:nvGraphicFramePr>
            <p:xfrm>
              <a:off x="1725" y="1888"/>
              <a:ext cx="80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88" name="Equation" r:id="rId16" imgW="126725" imgH="177415" progId="Equation.3">
                      <p:embed/>
                    </p:oleObj>
                  </mc:Choice>
                  <mc:Fallback>
                    <p:oleObj name="Equation" r:id="rId16" imgW="126725" imgH="177415" progId="Equation.3">
                      <p:embed/>
                      <p:pic>
                        <p:nvPicPr>
                          <p:cNvPr id="0" name="Picture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5" y="1888"/>
                            <a:ext cx="80" cy="17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97" name="Object 37"/>
              <p:cNvGraphicFramePr>
                <a:graphicFrameLocks noChangeAspect="1"/>
              </p:cNvGraphicFramePr>
              <p:nvPr/>
            </p:nvGraphicFramePr>
            <p:xfrm>
              <a:off x="1317" y="1930"/>
              <a:ext cx="80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89" name="Equation" r:id="rId17" imgW="126835" imgH="139518" progId="Equation.3">
                      <p:embed/>
                    </p:oleObj>
                  </mc:Choice>
                  <mc:Fallback>
                    <p:oleObj name="Equation" r:id="rId17" imgW="126835" imgH="139518" progId="Equation.3">
                      <p:embed/>
                      <p:pic>
                        <p:nvPicPr>
                          <p:cNvPr id="0" name="Picture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7" y="1930"/>
                            <a:ext cx="80" cy="1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98" name="Object 38"/>
              <p:cNvGraphicFramePr>
                <a:graphicFrameLocks noChangeAspect="1"/>
              </p:cNvGraphicFramePr>
              <p:nvPr/>
            </p:nvGraphicFramePr>
            <p:xfrm>
              <a:off x="1392" y="1362"/>
              <a:ext cx="131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90" name="Equation" r:id="rId18" imgW="203112" imgH="241195" progId="Equation.3">
                      <p:embed/>
                    </p:oleObj>
                  </mc:Choice>
                  <mc:Fallback>
                    <p:oleObj name="Equation" r:id="rId18" imgW="203112" imgH="241195" progId="Equation.3">
                      <p:embed/>
                      <p:pic>
                        <p:nvPicPr>
                          <p:cNvPr id="0" name="Picture 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362"/>
                            <a:ext cx="131" cy="2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0999" name="Group 39"/>
            <p:cNvGrpSpPr>
              <a:grpSpLocks/>
            </p:cNvGrpSpPr>
            <p:nvPr/>
          </p:nvGrpSpPr>
          <p:grpSpPr bwMode="auto">
            <a:xfrm>
              <a:off x="2942" y="2688"/>
              <a:ext cx="754" cy="1344"/>
              <a:chOff x="1152" y="1344"/>
              <a:chExt cx="816" cy="1344"/>
            </a:xfrm>
          </p:grpSpPr>
          <p:sp>
            <p:nvSpPr>
              <p:cNvPr id="41000" name="Arc 40"/>
              <p:cNvSpPr>
                <a:spLocks/>
              </p:cNvSpPr>
              <p:nvPr/>
            </p:nvSpPr>
            <p:spPr bwMode="auto">
              <a:xfrm>
                <a:off x="1152" y="1518"/>
                <a:ext cx="347" cy="103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1001" name="Arc 41"/>
              <p:cNvSpPr>
                <a:spLocks/>
              </p:cNvSpPr>
              <p:nvPr/>
            </p:nvSpPr>
            <p:spPr bwMode="auto">
              <a:xfrm>
                <a:off x="1622" y="1512"/>
                <a:ext cx="346" cy="1041"/>
              </a:xfrm>
              <a:custGeom>
                <a:avLst/>
                <a:gdLst>
                  <a:gd name="G0" fmla="+- 21600 0 0"/>
                  <a:gd name="G1" fmla="+- 21590 0 0"/>
                  <a:gd name="G2" fmla="+- 21600 0 0"/>
                  <a:gd name="T0" fmla="*/ 1 w 21600"/>
                  <a:gd name="T1" fmla="*/ 21759 h 21759"/>
                  <a:gd name="T2" fmla="*/ 20930 w 21600"/>
                  <a:gd name="T3" fmla="*/ 0 h 21759"/>
                  <a:gd name="T4" fmla="*/ 21600 w 21600"/>
                  <a:gd name="T5" fmla="*/ 21590 h 21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759" fill="none" extrusionOk="0">
                    <a:moveTo>
                      <a:pt x="0" y="21759"/>
                    </a:moveTo>
                    <a:cubicBezTo>
                      <a:pt x="0" y="21702"/>
                      <a:pt x="0" y="21646"/>
                      <a:pt x="0" y="21590"/>
                    </a:cubicBezTo>
                    <a:cubicBezTo>
                      <a:pt x="-1" y="9921"/>
                      <a:pt x="9267" y="362"/>
                      <a:pt x="20930" y="0"/>
                    </a:cubicBezTo>
                  </a:path>
                  <a:path w="21600" h="21759" stroke="0" extrusionOk="0">
                    <a:moveTo>
                      <a:pt x="0" y="21759"/>
                    </a:moveTo>
                    <a:cubicBezTo>
                      <a:pt x="0" y="21702"/>
                      <a:pt x="0" y="21646"/>
                      <a:pt x="0" y="21590"/>
                    </a:cubicBezTo>
                    <a:cubicBezTo>
                      <a:pt x="-1" y="9921"/>
                      <a:pt x="9267" y="362"/>
                      <a:pt x="20930" y="0"/>
                    </a:cubicBezTo>
                    <a:lnTo>
                      <a:pt x="21600" y="21590"/>
                    </a:lnTo>
                    <a:close/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1002" name="Line 42"/>
              <p:cNvSpPr>
                <a:spLocks noChangeShapeType="1"/>
              </p:cNvSpPr>
              <p:nvPr/>
            </p:nvSpPr>
            <p:spPr bwMode="auto">
              <a:xfrm>
                <a:off x="1506" y="2296"/>
                <a:ext cx="11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1003" name="Line 43"/>
              <p:cNvSpPr>
                <a:spLocks noChangeShapeType="1"/>
              </p:cNvSpPr>
              <p:nvPr/>
            </p:nvSpPr>
            <p:spPr bwMode="auto">
              <a:xfrm flipV="1">
                <a:off x="1446" y="1985"/>
                <a:ext cx="223" cy="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1004" name="Line 44"/>
              <p:cNvSpPr>
                <a:spLocks noChangeShapeType="1"/>
              </p:cNvSpPr>
              <p:nvPr/>
            </p:nvSpPr>
            <p:spPr bwMode="auto">
              <a:xfrm flipV="1">
                <a:off x="1359" y="1678"/>
                <a:ext cx="39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1005" name="AutoShape 45"/>
              <p:cNvSpPr>
                <a:spLocks noChangeArrowheads="1"/>
              </p:cNvSpPr>
              <p:nvPr/>
            </p:nvSpPr>
            <p:spPr bwMode="auto">
              <a:xfrm>
                <a:off x="1488" y="2592"/>
                <a:ext cx="96" cy="96"/>
              </a:xfrm>
              <a:prstGeom prst="flowChartOr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1006" name="Oval 46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1007" name="Line 47"/>
              <p:cNvSpPr>
                <a:spLocks noChangeShapeType="1"/>
              </p:cNvSpPr>
              <p:nvPr/>
            </p:nvSpPr>
            <p:spPr bwMode="auto">
              <a:xfrm flipV="1">
                <a:off x="1560" y="1344"/>
                <a:ext cx="0" cy="1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graphicFrame>
            <p:nvGraphicFramePr>
              <p:cNvPr id="41008" name="Object 48"/>
              <p:cNvGraphicFramePr>
                <a:graphicFrameLocks noChangeAspect="1"/>
              </p:cNvGraphicFramePr>
              <p:nvPr/>
            </p:nvGraphicFramePr>
            <p:xfrm>
              <a:off x="1392" y="1760"/>
              <a:ext cx="192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91" name="Equation" r:id="rId20" imgW="152268" imgH="164957" progId="Equation.3">
                      <p:embed/>
                    </p:oleObj>
                  </mc:Choice>
                  <mc:Fallback>
                    <p:oleObj name="Equation" r:id="rId20" imgW="152268" imgH="164957" progId="Equation.3">
                      <p:embed/>
                      <p:pic>
                        <p:nvPicPr>
                          <p:cNvPr id="0" name="Picture 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760"/>
                            <a:ext cx="192" cy="1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09" name="Object 49"/>
              <p:cNvGraphicFramePr>
                <a:graphicFrameLocks noChangeAspect="1"/>
              </p:cNvGraphicFramePr>
              <p:nvPr/>
            </p:nvGraphicFramePr>
            <p:xfrm>
              <a:off x="1725" y="1888"/>
              <a:ext cx="80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92" name="Equation" r:id="rId21" imgW="126725" imgH="177415" progId="Equation.3">
                      <p:embed/>
                    </p:oleObj>
                  </mc:Choice>
                  <mc:Fallback>
                    <p:oleObj name="Equation" r:id="rId21" imgW="126725" imgH="177415" progId="Equation.3">
                      <p:embed/>
                      <p:pic>
                        <p:nvPicPr>
                          <p:cNvPr id="0" name="Picture 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5" y="1888"/>
                            <a:ext cx="80" cy="17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10" name="Object 50"/>
              <p:cNvGraphicFramePr>
                <a:graphicFrameLocks noChangeAspect="1"/>
              </p:cNvGraphicFramePr>
              <p:nvPr/>
            </p:nvGraphicFramePr>
            <p:xfrm>
              <a:off x="1317" y="1930"/>
              <a:ext cx="80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93" name="Equation" r:id="rId22" imgW="126835" imgH="139518" progId="Equation.3">
                      <p:embed/>
                    </p:oleObj>
                  </mc:Choice>
                  <mc:Fallback>
                    <p:oleObj name="Equation" r:id="rId22" imgW="126835" imgH="139518" progId="Equation.3">
                      <p:embed/>
                      <p:pic>
                        <p:nvPicPr>
                          <p:cNvPr id="0" name="Picture 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7" y="1930"/>
                            <a:ext cx="80" cy="1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11" name="Object 51"/>
              <p:cNvGraphicFramePr>
                <a:graphicFrameLocks noChangeAspect="1"/>
              </p:cNvGraphicFramePr>
              <p:nvPr/>
            </p:nvGraphicFramePr>
            <p:xfrm>
              <a:off x="1392" y="1362"/>
              <a:ext cx="131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94" name="Equation" r:id="rId23" imgW="203112" imgH="241195" progId="Equation.3">
                      <p:embed/>
                    </p:oleObj>
                  </mc:Choice>
                  <mc:Fallback>
                    <p:oleObj name="Equation" r:id="rId23" imgW="203112" imgH="241195" progId="Equation.3">
                      <p:embed/>
                      <p:pic>
                        <p:nvPicPr>
                          <p:cNvPr id="0" name="Picture 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362"/>
                            <a:ext cx="131" cy="2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012" name="Group 52"/>
            <p:cNvGrpSpPr>
              <a:grpSpLocks/>
            </p:cNvGrpSpPr>
            <p:nvPr/>
          </p:nvGrpSpPr>
          <p:grpSpPr bwMode="auto">
            <a:xfrm>
              <a:off x="3998" y="2688"/>
              <a:ext cx="754" cy="1344"/>
              <a:chOff x="1152" y="1344"/>
              <a:chExt cx="816" cy="1344"/>
            </a:xfrm>
          </p:grpSpPr>
          <p:sp>
            <p:nvSpPr>
              <p:cNvPr id="41013" name="Arc 53"/>
              <p:cNvSpPr>
                <a:spLocks/>
              </p:cNvSpPr>
              <p:nvPr/>
            </p:nvSpPr>
            <p:spPr bwMode="auto">
              <a:xfrm>
                <a:off x="1152" y="1518"/>
                <a:ext cx="347" cy="103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1014" name="Arc 54"/>
              <p:cNvSpPr>
                <a:spLocks/>
              </p:cNvSpPr>
              <p:nvPr/>
            </p:nvSpPr>
            <p:spPr bwMode="auto">
              <a:xfrm>
                <a:off x="1622" y="1512"/>
                <a:ext cx="346" cy="1041"/>
              </a:xfrm>
              <a:custGeom>
                <a:avLst/>
                <a:gdLst>
                  <a:gd name="G0" fmla="+- 21600 0 0"/>
                  <a:gd name="G1" fmla="+- 21590 0 0"/>
                  <a:gd name="G2" fmla="+- 21600 0 0"/>
                  <a:gd name="T0" fmla="*/ 1 w 21600"/>
                  <a:gd name="T1" fmla="*/ 21759 h 21759"/>
                  <a:gd name="T2" fmla="*/ 20930 w 21600"/>
                  <a:gd name="T3" fmla="*/ 0 h 21759"/>
                  <a:gd name="T4" fmla="*/ 21600 w 21600"/>
                  <a:gd name="T5" fmla="*/ 21590 h 21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759" fill="none" extrusionOk="0">
                    <a:moveTo>
                      <a:pt x="0" y="21759"/>
                    </a:moveTo>
                    <a:cubicBezTo>
                      <a:pt x="0" y="21702"/>
                      <a:pt x="0" y="21646"/>
                      <a:pt x="0" y="21590"/>
                    </a:cubicBezTo>
                    <a:cubicBezTo>
                      <a:pt x="-1" y="9921"/>
                      <a:pt x="9267" y="362"/>
                      <a:pt x="20930" y="0"/>
                    </a:cubicBezTo>
                  </a:path>
                  <a:path w="21600" h="21759" stroke="0" extrusionOk="0">
                    <a:moveTo>
                      <a:pt x="0" y="21759"/>
                    </a:moveTo>
                    <a:cubicBezTo>
                      <a:pt x="0" y="21702"/>
                      <a:pt x="0" y="21646"/>
                      <a:pt x="0" y="21590"/>
                    </a:cubicBezTo>
                    <a:cubicBezTo>
                      <a:pt x="-1" y="9921"/>
                      <a:pt x="9267" y="362"/>
                      <a:pt x="20930" y="0"/>
                    </a:cubicBezTo>
                    <a:lnTo>
                      <a:pt x="21600" y="21590"/>
                    </a:lnTo>
                    <a:close/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1015" name="Line 55"/>
              <p:cNvSpPr>
                <a:spLocks noChangeShapeType="1"/>
              </p:cNvSpPr>
              <p:nvPr/>
            </p:nvSpPr>
            <p:spPr bwMode="auto">
              <a:xfrm>
                <a:off x="1506" y="2296"/>
                <a:ext cx="11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1016" name="Line 56"/>
              <p:cNvSpPr>
                <a:spLocks noChangeShapeType="1"/>
              </p:cNvSpPr>
              <p:nvPr/>
            </p:nvSpPr>
            <p:spPr bwMode="auto">
              <a:xfrm flipV="1">
                <a:off x="1446" y="1985"/>
                <a:ext cx="223" cy="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1017" name="Line 57"/>
              <p:cNvSpPr>
                <a:spLocks noChangeShapeType="1"/>
              </p:cNvSpPr>
              <p:nvPr/>
            </p:nvSpPr>
            <p:spPr bwMode="auto">
              <a:xfrm flipV="1">
                <a:off x="1359" y="1678"/>
                <a:ext cx="39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1018" name="AutoShape 58"/>
              <p:cNvSpPr>
                <a:spLocks noChangeArrowheads="1"/>
              </p:cNvSpPr>
              <p:nvPr/>
            </p:nvSpPr>
            <p:spPr bwMode="auto">
              <a:xfrm>
                <a:off x="1488" y="2592"/>
                <a:ext cx="96" cy="96"/>
              </a:xfrm>
              <a:prstGeom prst="flowChartOr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1019" name="Oval 59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8" cy="48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1020" name="Line 60"/>
              <p:cNvSpPr>
                <a:spLocks noChangeShapeType="1"/>
              </p:cNvSpPr>
              <p:nvPr/>
            </p:nvSpPr>
            <p:spPr bwMode="auto">
              <a:xfrm flipV="1">
                <a:off x="1560" y="1344"/>
                <a:ext cx="0" cy="1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graphicFrame>
            <p:nvGraphicFramePr>
              <p:cNvPr id="41021" name="Object 61"/>
              <p:cNvGraphicFramePr>
                <a:graphicFrameLocks noChangeAspect="1"/>
              </p:cNvGraphicFramePr>
              <p:nvPr/>
            </p:nvGraphicFramePr>
            <p:xfrm>
              <a:off x="1392" y="1760"/>
              <a:ext cx="192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95" name="Equation" r:id="rId24" imgW="152268" imgH="164957" progId="Equation.3">
                      <p:embed/>
                    </p:oleObj>
                  </mc:Choice>
                  <mc:Fallback>
                    <p:oleObj name="Equation" r:id="rId24" imgW="152268" imgH="164957" progId="Equation.3">
                      <p:embed/>
                      <p:pic>
                        <p:nvPicPr>
                          <p:cNvPr id="0" name="Picture 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760"/>
                            <a:ext cx="192" cy="1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22" name="Object 62"/>
              <p:cNvGraphicFramePr>
                <a:graphicFrameLocks noChangeAspect="1"/>
              </p:cNvGraphicFramePr>
              <p:nvPr/>
            </p:nvGraphicFramePr>
            <p:xfrm>
              <a:off x="1725" y="1888"/>
              <a:ext cx="80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96" name="Equation" r:id="rId25" imgW="126725" imgH="177415" progId="Equation.3">
                      <p:embed/>
                    </p:oleObj>
                  </mc:Choice>
                  <mc:Fallback>
                    <p:oleObj name="Equation" r:id="rId25" imgW="126725" imgH="177415" progId="Equation.3">
                      <p:embed/>
                      <p:pic>
                        <p:nvPicPr>
                          <p:cNvPr id="0" name="Picture 1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5" y="1888"/>
                            <a:ext cx="80" cy="17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23" name="Object 63"/>
              <p:cNvGraphicFramePr>
                <a:graphicFrameLocks noChangeAspect="1"/>
              </p:cNvGraphicFramePr>
              <p:nvPr/>
            </p:nvGraphicFramePr>
            <p:xfrm>
              <a:off x="1317" y="1930"/>
              <a:ext cx="80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97" name="Equation" r:id="rId26" imgW="126835" imgH="139518" progId="Equation.3">
                      <p:embed/>
                    </p:oleObj>
                  </mc:Choice>
                  <mc:Fallback>
                    <p:oleObj name="Equation" r:id="rId26" imgW="126835" imgH="139518" progId="Equation.3">
                      <p:embed/>
                      <p:pic>
                        <p:nvPicPr>
                          <p:cNvPr id="0" name="Picture 1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7" y="1930"/>
                            <a:ext cx="80" cy="1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24" name="Object 64"/>
              <p:cNvGraphicFramePr>
                <a:graphicFrameLocks noChangeAspect="1"/>
              </p:cNvGraphicFramePr>
              <p:nvPr/>
            </p:nvGraphicFramePr>
            <p:xfrm>
              <a:off x="1392" y="1362"/>
              <a:ext cx="131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98" name="Equation" r:id="rId27" imgW="203112" imgH="241195" progId="Equation.3">
                      <p:embed/>
                    </p:oleObj>
                  </mc:Choice>
                  <mc:Fallback>
                    <p:oleObj name="Equation" r:id="rId27" imgW="203112" imgH="241195" progId="Equation.3">
                      <p:embed/>
                      <p:pic>
                        <p:nvPicPr>
                          <p:cNvPr id="0" name="Picture 1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362"/>
                            <a:ext cx="131" cy="2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1025" name="Text Box 65"/>
          <p:cNvSpPr txBox="1">
            <a:spLocks noChangeArrowheads="1"/>
          </p:cNvSpPr>
          <p:nvPr/>
        </p:nvSpPr>
        <p:spPr bwMode="auto">
          <a:xfrm>
            <a:off x="381000" y="3857625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2）假设</a:t>
            </a:r>
            <a:r>
              <a:rPr kumimoji="1" lang="en-US" altLang="zh-CN" i="1">
                <a:solidFill>
                  <a:schemeClr val="tx1"/>
                </a:solidFill>
                <a:ea typeface="华文楷体" panose="02010600040101010101" pitchFamily="2" charset="-122"/>
              </a:rPr>
              <a:t>N 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个原子相距无限远，各原子中价电子的势能：</a:t>
            </a:r>
          </a:p>
        </p:txBody>
      </p:sp>
      <p:sp>
        <p:nvSpPr>
          <p:cNvPr id="41026" name="Rectangle 66"/>
          <p:cNvSpPr>
            <a:spLocks noChangeArrowheads="1"/>
          </p:cNvSpPr>
          <p:nvPr/>
        </p:nvSpPr>
        <p:spPr bwMode="auto">
          <a:xfrm>
            <a:off x="838200" y="4667250"/>
            <a:ext cx="2133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各原子中价电子的势能曲线及能级值都是相同的。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  <p:bldP spid="40964" grpId="0" autoUpdateAnimBg="0"/>
      <p:bldP spid="40965" grpId="0" autoUpdateAnimBg="0"/>
      <p:bldP spid="40966" grpId="0" autoUpdateAnimBg="0"/>
      <p:bldP spid="40967" grpId="0" autoUpdateAnimBg="0"/>
      <p:bldP spid="41025" grpId="0" build="p" autoUpdateAnimBg="0"/>
      <p:bldP spid="4102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623888" y="163513"/>
            <a:ext cx="63246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3) 两个相距为</a:t>
            </a:r>
            <a:r>
              <a:rPr kumimoji="1" lang="zh-CN" altLang="en-US" i="1">
                <a:solidFill>
                  <a:schemeClr val="tx1"/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i="1">
                <a:solidFill>
                  <a:schemeClr val="tx1"/>
                </a:solidFill>
                <a:ea typeface="华文楷体" panose="02010600040101010101" pitchFamily="2" charset="-122"/>
              </a:rPr>
              <a:t>d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 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的原子中价电子所处势能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609600" y="838200"/>
            <a:ext cx="4495800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0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  若两个电子相距较近，每个价电子要同时受到这两个原子实的电场的作用。使两个电子中间出现一势垒。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09600" y="2835275"/>
            <a:ext cx="82296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 能量为</a:t>
            </a:r>
            <a:r>
              <a:rPr kumimoji="1" lang="zh-CN" altLang="en-US" i="1">
                <a:solidFill>
                  <a:schemeClr val="tx1"/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i="1">
                <a:solidFill>
                  <a:schemeClr val="tx1"/>
                </a:solidFill>
                <a:ea typeface="华文楷体" panose="02010600040101010101" pitchFamily="2" charset="-122"/>
              </a:rPr>
              <a:t>E ，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在</a:t>
            </a:r>
            <a:r>
              <a:rPr kumimoji="1" lang="en-US" altLang="zh-CN" i="1">
                <a:solidFill>
                  <a:schemeClr val="tx1"/>
                </a:solidFill>
                <a:ea typeface="华文楷体" panose="02010600040101010101" pitchFamily="2" charset="-122"/>
              </a:rPr>
              <a:t>ab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区域的价电子有一定的概率穿过势垒</a:t>
            </a:r>
            <a:r>
              <a:rPr kumimoji="1" lang="en-US" altLang="zh-CN" i="1">
                <a:solidFill>
                  <a:schemeClr val="tx1"/>
                </a:solidFill>
                <a:ea typeface="华文楷体" panose="02010600040101010101" pitchFamily="2" charset="-122"/>
              </a:rPr>
              <a:t>b c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 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运动到</a:t>
            </a:r>
            <a:r>
              <a:rPr kumimoji="1" lang="en-US" altLang="zh-CN" i="1">
                <a:solidFill>
                  <a:schemeClr val="tx1"/>
                </a:solidFill>
                <a:ea typeface="华文楷体" panose="02010600040101010101" pitchFamily="2" charset="-122"/>
              </a:rPr>
              <a:t>c d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 ，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这样价电子在一定程度上是两个原子共有的。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304800" y="3657600"/>
            <a:ext cx="59436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just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4) 大量相距为 </a:t>
            </a:r>
            <a:r>
              <a:rPr kumimoji="1" lang="en-US" altLang="zh-CN" i="1">
                <a:solidFill>
                  <a:schemeClr val="tx1"/>
                </a:solidFill>
                <a:ea typeface="华文楷体" panose="02010600040101010101" pitchFamily="2" charset="-122"/>
              </a:rPr>
              <a:t>d 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的原子组成一维点阵：</a:t>
            </a:r>
          </a:p>
        </p:txBody>
      </p: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1905000" y="4114800"/>
            <a:ext cx="5410200" cy="1949450"/>
            <a:chOff x="1123" y="2564"/>
            <a:chExt cx="3869" cy="1612"/>
          </a:xfrm>
        </p:grpSpPr>
        <p:sp>
          <p:nvSpPr>
            <p:cNvPr id="43016" name="Arc 8"/>
            <p:cNvSpPr>
              <a:spLocks/>
            </p:cNvSpPr>
            <p:nvPr/>
          </p:nvSpPr>
          <p:spPr bwMode="auto">
            <a:xfrm flipV="1">
              <a:off x="1747" y="3120"/>
              <a:ext cx="288" cy="912"/>
            </a:xfrm>
            <a:custGeom>
              <a:avLst/>
              <a:gdLst>
                <a:gd name="G0" fmla="+- 21573 0 0"/>
                <a:gd name="G1" fmla="+- 0 0 0"/>
                <a:gd name="G2" fmla="+- 21600 0 0"/>
                <a:gd name="T0" fmla="*/ 43144 w 43144"/>
                <a:gd name="T1" fmla="*/ 1121 h 21600"/>
                <a:gd name="T2" fmla="*/ 0 w 43144"/>
                <a:gd name="T3" fmla="*/ 1086 h 21600"/>
                <a:gd name="T4" fmla="*/ 21573 w 4314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4" h="21600" fill="none" extrusionOk="0">
                  <a:moveTo>
                    <a:pt x="43143" y="1120"/>
                  </a:moveTo>
                  <a:cubicBezTo>
                    <a:pt x="42547" y="12599"/>
                    <a:pt x="33066" y="21599"/>
                    <a:pt x="21573" y="21600"/>
                  </a:cubicBezTo>
                  <a:cubicBezTo>
                    <a:pt x="10065" y="21600"/>
                    <a:pt x="578" y="12578"/>
                    <a:pt x="0" y="1085"/>
                  </a:cubicBezTo>
                </a:path>
                <a:path w="43144" h="21600" stroke="0" extrusionOk="0">
                  <a:moveTo>
                    <a:pt x="43143" y="1120"/>
                  </a:moveTo>
                  <a:cubicBezTo>
                    <a:pt x="42547" y="12599"/>
                    <a:pt x="33066" y="21599"/>
                    <a:pt x="21573" y="21600"/>
                  </a:cubicBezTo>
                  <a:cubicBezTo>
                    <a:pt x="10065" y="21600"/>
                    <a:pt x="578" y="12578"/>
                    <a:pt x="0" y="1085"/>
                  </a:cubicBezTo>
                  <a:lnTo>
                    <a:pt x="21573" y="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1123" y="2880"/>
              <a:ext cx="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43018" name="Object 10"/>
            <p:cNvGraphicFramePr>
              <a:graphicFrameLocks noChangeAspect="1"/>
            </p:cNvGraphicFramePr>
            <p:nvPr/>
          </p:nvGraphicFramePr>
          <p:xfrm>
            <a:off x="4262" y="2867"/>
            <a:ext cx="23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1" name="Equation" r:id="rId4" imgW="215806" imgH="228501" progId="Equation.3">
                    <p:embed/>
                  </p:oleObj>
                </mc:Choice>
                <mc:Fallback>
                  <p:oleObj name="Equation" r:id="rId4" imgW="215806" imgH="228501" progId="Equation.3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2" y="2867"/>
                          <a:ext cx="235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9" name="Object 11"/>
            <p:cNvGraphicFramePr>
              <a:graphicFrameLocks noChangeAspect="1"/>
            </p:cNvGraphicFramePr>
            <p:nvPr/>
          </p:nvGraphicFramePr>
          <p:xfrm>
            <a:off x="4867" y="2832"/>
            <a:ext cx="125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2" name="Equation" r:id="rId6" imgW="114102" imgH="126780" progId="Equation.3">
                    <p:embed/>
                  </p:oleObj>
                </mc:Choice>
                <mc:Fallback>
                  <p:oleObj name="Equation" r:id="rId6" imgW="114102" imgH="126780" progId="Equation.3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7" y="2832"/>
                          <a:ext cx="125" cy="1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0" name="Object 12"/>
            <p:cNvGraphicFramePr>
              <a:graphicFrameLocks noChangeAspect="1"/>
            </p:cNvGraphicFramePr>
            <p:nvPr/>
          </p:nvGraphicFramePr>
          <p:xfrm>
            <a:off x="2564" y="2564"/>
            <a:ext cx="25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3" name="Equation" r:id="rId8" imgW="228600" imgH="241300" progId="Equation.3">
                    <p:embed/>
                  </p:oleObj>
                </mc:Choice>
                <mc:Fallback>
                  <p:oleObj name="Equation" r:id="rId8" imgW="228600" imgH="241300" progId="Equation.3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4" y="2564"/>
                          <a:ext cx="253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1" name="Arc 13"/>
            <p:cNvSpPr>
              <a:spLocks/>
            </p:cNvSpPr>
            <p:nvPr/>
          </p:nvSpPr>
          <p:spPr bwMode="auto">
            <a:xfrm flipV="1">
              <a:off x="2227" y="3120"/>
              <a:ext cx="288" cy="912"/>
            </a:xfrm>
            <a:custGeom>
              <a:avLst/>
              <a:gdLst>
                <a:gd name="G0" fmla="+- 21573 0 0"/>
                <a:gd name="G1" fmla="+- 0 0 0"/>
                <a:gd name="G2" fmla="+- 21600 0 0"/>
                <a:gd name="T0" fmla="*/ 43144 w 43144"/>
                <a:gd name="T1" fmla="*/ 1121 h 21600"/>
                <a:gd name="T2" fmla="*/ 0 w 43144"/>
                <a:gd name="T3" fmla="*/ 1086 h 21600"/>
                <a:gd name="T4" fmla="*/ 21573 w 4314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4" h="21600" fill="none" extrusionOk="0">
                  <a:moveTo>
                    <a:pt x="43143" y="1120"/>
                  </a:moveTo>
                  <a:cubicBezTo>
                    <a:pt x="42547" y="12599"/>
                    <a:pt x="33066" y="21599"/>
                    <a:pt x="21573" y="21600"/>
                  </a:cubicBezTo>
                  <a:cubicBezTo>
                    <a:pt x="10065" y="21600"/>
                    <a:pt x="578" y="12578"/>
                    <a:pt x="0" y="1085"/>
                  </a:cubicBezTo>
                </a:path>
                <a:path w="43144" h="21600" stroke="0" extrusionOk="0">
                  <a:moveTo>
                    <a:pt x="43143" y="1120"/>
                  </a:moveTo>
                  <a:cubicBezTo>
                    <a:pt x="42547" y="12599"/>
                    <a:pt x="33066" y="21599"/>
                    <a:pt x="21573" y="21600"/>
                  </a:cubicBezTo>
                  <a:cubicBezTo>
                    <a:pt x="10065" y="21600"/>
                    <a:pt x="578" y="12578"/>
                    <a:pt x="0" y="1085"/>
                  </a:cubicBezTo>
                  <a:lnTo>
                    <a:pt x="21573" y="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3022" name="Arc 14"/>
            <p:cNvSpPr>
              <a:spLocks/>
            </p:cNvSpPr>
            <p:nvPr/>
          </p:nvSpPr>
          <p:spPr bwMode="auto">
            <a:xfrm flipV="1">
              <a:off x="2707" y="3120"/>
              <a:ext cx="288" cy="912"/>
            </a:xfrm>
            <a:custGeom>
              <a:avLst/>
              <a:gdLst>
                <a:gd name="G0" fmla="+- 21573 0 0"/>
                <a:gd name="G1" fmla="+- 0 0 0"/>
                <a:gd name="G2" fmla="+- 21600 0 0"/>
                <a:gd name="T0" fmla="*/ 43144 w 43144"/>
                <a:gd name="T1" fmla="*/ 1121 h 21600"/>
                <a:gd name="T2" fmla="*/ 0 w 43144"/>
                <a:gd name="T3" fmla="*/ 1086 h 21600"/>
                <a:gd name="T4" fmla="*/ 21573 w 4314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4" h="21600" fill="none" extrusionOk="0">
                  <a:moveTo>
                    <a:pt x="43143" y="1120"/>
                  </a:moveTo>
                  <a:cubicBezTo>
                    <a:pt x="42547" y="12599"/>
                    <a:pt x="33066" y="21599"/>
                    <a:pt x="21573" y="21600"/>
                  </a:cubicBezTo>
                  <a:cubicBezTo>
                    <a:pt x="10065" y="21600"/>
                    <a:pt x="578" y="12578"/>
                    <a:pt x="0" y="1085"/>
                  </a:cubicBezTo>
                </a:path>
                <a:path w="43144" h="21600" stroke="0" extrusionOk="0">
                  <a:moveTo>
                    <a:pt x="43143" y="1120"/>
                  </a:moveTo>
                  <a:cubicBezTo>
                    <a:pt x="42547" y="12599"/>
                    <a:pt x="33066" y="21599"/>
                    <a:pt x="21573" y="21600"/>
                  </a:cubicBezTo>
                  <a:cubicBezTo>
                    <a:pt x="10065" y="21600"/>
                    <a:pt x="578" y="12578"/>
                    <a:pt x="0" y="1085"/>
                  </a:cubicBezTo>
                  <a:lnTo>
                    <a:pt x="21573" y="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3023" name="Arc 15"/>
            <p:cNvSpPr>
              <a:spLocks/>
            </p:cNvSpPr>
            <p:nvPr/>
          </p:nvSpPr>
          <p:spPr bwMode="auto">
            <a:xfrm flipV="1">
              <a:off x="3187" y="3120"/>
              <a:ext cx="288" cy="912"/>
            </a:xfrm>
            <a:custGeom>
              <a:avLst/>
              <a:gdLst>
                <a:gd name="G0" fmla="+- 21573 0 0"/>
                <a:gd name="G1" fmla="+- 0 0 0"/>
                <a:gd name="G2" fmla="+- 21600 0 0"/>
                <a:gd name="T0" fmla="*/ 43144 w 43144"/>
                <a:gd name="T1" fmla="*/ 1121 h 21600"/>
                <a:gd name="T2" fmla="*/ 0 w 43144"/>
                <a:gd name="T3" fmla="*/ 1086 h 21600"/>
                <a:gd name="T4" fmla="*/ 21573 w 4314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4" h="21600" fill="none" extrusionOk="0">
                  <a:moveTo>
                    <a:pt x="43143" y="1120"/>
                  </a:moveTo>
                  <a:cubicBezTo>
                    <a:pt x="42547" y="12599"/>
                    <a:pt x="33066" y="21599"/>
                    <a:pt x="21573" y="21600"/>
                  </a:cubicBezTo>
                  <a:cubicBezTo>
                    <a:pt x="10065" y="21600"/>
                    <a:pt x="578" y="12578"/>
                    <a:pt x="0" y="1085"/>
                  </a:cubicBezTo>
                </a:path>
                <a:path w="43144" h="21600" stroke="0" extrusionOk="0">
                  <a:moveTo>
                    <a:pt x="43143" y="1120"/>
                  </a:moveTo>
                  <a:cubicBezTo>
                    <a:pt x="42547" y="12599"/>
                    <a:pt x="33066" y="21599"/>
                    <a:pt x="21573" y="21600"/>
                  </a:cubicBezTo>
                  <a:cubicBezTo>
                    <a:pt x="10065" y="21600"/>
                    <a:pt x="578" y="12578"/>
                    <a:pt x="0" y="1085"/>
                  </a:cubicBezTo>
                  <a:lnTo>
                    <a:pt x="21573" y="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3024" name="Arc 16"/>
            <p:cNvSpPr>
              <a:spLocks/>
            </p:cNvSpPr>
            <p:nvPr/>
          </p:nvSpPr>
          <p:spPr bwMode="auto">
            <a:xfrm flipV="1">
              <a:off x="3667" y="3120"/>
              <a:ext cx="288" cy="912"/>
            </a:xfrm>
            <a:custGeom>
              <a:avLst/>
              <a:gdLst>
                <a:gd name="G0" fmla="+- 21573 0 0"/>
                <a:gd name="G1" fmla="+- 0 0 0"/>
                <a:gd name="G2" fmla="+- 21600 0 0"/>
                <a:gd name="T0" fmla="*/ 43144 w 43144"/>
                <a:gd name="T1" fmla="*/ 1121 h 21600"/>
                <a:gd name="T2" fmla="*/ 0 w 43144"/>
                <a:gd name="T3" fmla="*/ 1086 h 21600"/>
                <a:gd name="T4" fmla="*/ 21573 w 4314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4" h="21600" fill="none" extrusionOk="0">
                  <a:moveTo>
                    <a:pt x="43143" y="1120"/>
                  </a:moveTo>
                  <a:cubicBezTo>
                    <a:pt x="42547" y="12599"/>
                    <a:pt x="33066" y="21599"/>
                    <a:pt x="21573" y="21600"/>
                  </a:cubicBezTo>
                  <a:cubicBezTo>
                    <a:pt x="10065" y="21600"/>
                    <a:pt x="578" y="12578"/>
                    <a:pt x="0" y="1085"/>
                  </a:cubicBezTo>
                </a:path>
                <a:path w="43144" h="21600" stroke="0" extrusionOk="0">
                  <a:moveTo>
                    <a:pt x="43143" y="1120"/>
                  </a:moveTo>
                  <a:cubicBezTo>
                    <a:pt x="42547" y="12599"/>
                    <a:pt x="33066" y="21599"/>
                    <a:pt x="21573" y="21600"/>
                  </a:cubicBezTo>
                  <a:cubicBezTo>
                    <a:pt x="10065" y="21600"/>
                    <a:pt x="578" y="12578"/>
                    <a:pt x="0" y="1085"/>
                  </a:cubicBezTo>
                  <a:lnTo>
                    <a:pt x="21573" y="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3025" name="Arc 17"/>
            <p:cNvSpPr>
              <a:spLocks/>
            </p:cNvSpPr>
            <p:nvPr/>
          </p:nvSpPr>
          <p:spPr bwMode="auto">
            <a:xfrm flipV="1">
              <a:off x="4148" y="3120"/>
              <a:ext cx="144" cy="912"/>
            </a:xfrm>
            <a:custGeom>
              <a:avLst/>
              <a:gdLst>
                <a:gd name="G0" fmla="+- 21573 0 0"/>
                <a:gd name="G1" fmla="+- 0 0 0"/>
                <a:gd name="G2" fmla="+- 21600 0 0"/>
                <a:gd name="T0" fmla="*/ 21426 w 21573"/>
                <a:gd name="T1" fmla="*/ 21600 h 21600"/>
                <a:gd name="T2" fmla="*/ 0 w 21573"/>
                <a:gd name="T3" fmla="*/ 1086 h 21600"/>
                <a:gd name="T4" fmla="*/ 21573 w 2157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73" h="21600" fill="none" extrusionOk="0">
                  <a:moveTo>
                    <a:pt x="21426" y="21599"/>
                  </a:moveTo>
                  <a:cubicBezTo>
                    <a:pt x="9975" y="21521"/>
                    <a:pt x="576" y="12521"/>
                    <a:pt x="0" y="1085"/>
                  </a:cubicBezTo>
                </a:path>
                <a:path w="21573" h="21600" stroke="0" extrusionOk="0">
                  <a:moveTo>
                    <a:pt x="21426" y="21599"/>
                  </a:moveTo>
                  <a:cubicBezTo>
                    <a:pt x="9975" y="21521"/>
                    <a:pt x="576" y="12521"/>
                    <a:pt x="0" y="1085"/>
                  </a:cubicBezTo>
                  <a:lnTo>
                    <a:pt x="21573" y="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3026" name="Arc 18"/>
            <p:cNvSpPr>
              <a:spLocks/>
            </p:cNvSpPr>
            <p:nvPr/>
          </p:nvSpPr>
          <p:spPr bwMode="auto">
            <a:xfrm flipV="1">
              <a:off x="1411" y="3120"/>
              <a:ext cx="144" cy="912"/>
            </a:xfrm>
            <a:custGeom>
              <a:avLst/>
              <a:gdLst>
                <a:gd name="G0" fmla="+- 2 0 0"/>
                <a:gd name="G1" fmla="+- 0 0 0"/>
                <a:gd name="G2" fmla="+- 21600 0 0"/>
                <a:gd name="T0" fmla="*/ 21573 w 21573"/>
                <a:gd name="T1" fmla="*/ 1121 h 21600"/>
                <a:gd name="T2" fmla="*/ 0 w 21573"/>
                <a:gd name="T3" fmla="*/ 21600 h 21600"/>
                <a:gd name="T4" fmla="*/ 2 w 2157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73" h="21600" fill="none" extrusionOk="0">
                  <a:moveTo>
                    <a:pt x="21572" y="1120"/>
                  </a:moveTo>
                  <a:cubicBezTo>
                    <a:pt x="20976" y="12599"/>
                    <a:pt x="11495" y="21599"/>
                    <a:pt x="2" y="21600"/>
                  </a:cubicBezTo>
                  <a:cubicBezTo>
                    <a:pt x="1" y="21600"/>
                    <a:pt x="0" y="21599"/>
                    <a:pt x="0" y="21599"/>
                  </a:cubicBezTo>
                </a:path>
                <a:path w="21573" h="21600" stroke="0" extrusionOk="0">
                  <a:moveTo>
                    <a:pt x="21572" y="1120"/>
                  </a:moveTo>
                  <a:cubicBezTo>
                    <a:pt x="20976" y="12599"/>
                    <a:pt x="11495" y="21599"/>
                    <a:pt x="2" y="21600"/>
                  </a:cubicBezTo>
                  <a:cubicBezTo>
                    <a:pt x="1" y="21600"/>
                    <a:pt x="0" y="21599"/>
                    <a:pt x="0" y="21599"/>
                  </a:cubicBezTo>
                  <a:lnTo>
                    <a:pt x="2" y="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>
              <a:off x="1555" y="3840"/>
              <a:ext cx="2592" cy="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3028" name="AutoShape 20"/>
            <p:cNvSpPr>
              <a:spLocks noChangeArrowheads="1"/>
            </p:cNvSpPr>
            <p:nvPr/>
          </p:nvSpPr>
          <p:spPr bwMode="auto">
            <a:xfrm>
              <a:off x="1603" y="4032"/>
              <a:ext cx="81" cy="96"/>
            </a:xfrm>
            <a:prstGeom prst="flowChartOr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3029" name="AutoShape 21"/>
            <p:cNvSpPr>
              <a:spLocks noChangeArrowheads="1"/>
            </p:cNvSpPr>
            <p:nvPr/>
          </p:nvSpPr>
          <p:spPr bwMode="auto">
            <a:xfrm>
              <a:off x="3523" y="4032"/>
              <a:ext cx="81" cy="96"/>
            </a:xfrm>
            <a:prstGeom prst="flowChartOr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3030" name="AutoShape 22"/>
            <p:cNvSpPr>
              <a:spLocks noChangeArrowheads="1"/>
            </p:cNvSpPr>
            <p:nvPr/>
          </p:nvSpPr>
          <p:spPr bwMode="auto">
            <a:xfrm>
              <a:off x="3058" y="4032"/>
              <a:ext cx="81" cy="96"/>
            </a:xfrm>
            <a:prstGeom prst="flowChartOr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3031" name="AutoShape 23"/>
            <p:cNvSpPr>
              <a:spLocks noChangeArrowheads="1"/>
            </p:cNvSpPr>
            <p:nvPr/>
          </p:nvSpPr>
          <p:spPr bwMode="auto">
            <a:xfrm>
              <a:off x="2563" y="4032"/>
              <a:ext cx="81" cy="96"/>
            </a:xfrm>
            <a:prstGeom prst="flowChartOr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3032" name="AutoShape 24"/>
            <p:cNvSpPr>
              <a:spLocks noChangeArrowheads="1"/>
            </p:cNvSpPr>
            <p:nvPr/>
          </p:nvSpPr>
          <p:spPr bwMode="auto">
            <a:xfrm>
              <a:off x="2098" y="4032"/>
              <a:ext cx="81" cy="96"/>
            </a:xfrm>
            <a:prstGeom prst="flowChartOr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3033" name="AutoShape 25"/>
            <p:cNvSpPr>
              <a:spLocks noChangeArrowheads="1"/>
            </p:cNvSpPr>
            <p:nvPr/>
          </p:nvSpPr>
          <p:spPr bwMode="auto">
            <a:xfrm>
              <a:off x="4018" y="4032"/>
              <a:ext cx="81" cy="96"/>
            </a:xfrm>
            <a:prstGeom prst="flowChartOr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3034" name="Line 26"/>
            <p:cNvSpPr>
              <a:spLocks noChangeShapeType="1"/>
            </p:cNvSpPr>
            <p:nvPr/>
          </p:nvSpPr>
          <p:spPr bwMode="auto">
            <a:xfrm flipV="1">
              <a:off x="2851" y="259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>
              <a:off x="1555" y="3504"/>
              <a:ext cx="259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3036" name="Line 28"/>
            <p:cNvSpPr>
              <a:spLocks noChangeShapeType="1"/>
            </p:cNvSpPr>
            <p:nvPr/>
          </p:nvSpPr>
          <p:spPr bwMode="auto">
            <a:xfrm>
              <a:off x="1603" y="3072"/>
              <a:ext cx="259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43037" name="Object 29"/>
            <p:cNvGraphicFramePr>
              <a:graphicFrameLocks noChangeAspect="1"/>
            </p:cNvGraphicFramePr>
            <p:nvPr/>
          </p:nvGraphicFramePr>
          <p:xfrm>
            <a:off x="4215" y="3361"/>
            <a:ext cx="234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4" name="Equation" r:id="rId10" imgW="215619" imgH="215619" progId="Equation.3">
                    <p:embed/>
                  </p:oleObj>
                </mc:Choice>
                <mc:Fallback>
                  <p:oleObj name="Equation" r:id="rId10" imgW="215619" imgH="215619" progId="Equation.3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5" y="3361"/>
                          <a:ext cx="234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8" name="Object 30"/>
            <p:cNvGraphicFramePr>
              <a:graphicFrameLocks noChangeAspect="1"/>
            </p:cNvGraphicFramePr>
            <p:nvPr/>
          </p:nvGraphicFramePr>
          <p:xfrm>
            <a:off x="4229" y="3697"/>
            <a:ext cx="222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5" name="Equation" r:id="rId12" imgW="203024" imgH="215713" progId="Equation.3">
                    <p:embed/>
                  </p:oleObj>
                </mc:Choice>
                <mc:Fallback>
                  <p:oleObj name="Equation" r:id="rId12" imgW="203024" imgH="215713" progId="Equation.3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9" y="3697"/>
                          <a:ext cx="222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9" name="Object 31"/>
            <p:cNvGraphicFramePr>
              <a:graphicFrameLocks noChangeAspect="1"/>
            </p:cNvGraphicFramePr>
            <p:nvPr/>
          </p:nvGraphicFramePr>
          <p:xfrm>
            <a:off x="2803" y="3984"/>
            <a:ext cx="14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6" name="Equation" r:id="rId14" imgW="139579" imgH="177646" progId="Equation.3">
                    <p:embed/>
                  </p:oleObj>
                </mc:Choice>
                <mc:Fallback>
                  <p:oleObj name="Equation" r:id="rId14" imgW="139579" imgH="177646" progId="Equation.3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3" y="3984"/>
                          <a:ext cx="14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40" name="Line 32"/>
            <p:cNvSpPr>
              <a:spLocks noChangeShapeType="1"/>
            </p:cNvSpPr>
            <p:nvPr/>
          </p:nvSpPr>
          <p:spPr bwMode="auto">
            <a:xfrm>
              <a:off x="2903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3041" name="Line 33"/>
            <p:cNvSpPr>
              <a:spLocks noChangeShapeType="1"/>
            </p:cNvSpPr>
            <p:nvPr/>
          </p:nvSpPr>
          <p:spPr bwMode="auto">
            <a:xfrm>
              <a:off x="2663" y="40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</p:grpSp>
      <p:grpSp>
        <p:nvGrpSpPr>
          <p:cNvPr id="43042" name="Group 34"/>
          <p:cNvGrpSpPr>
            <a:grpSpLocks/>
          </p:cNvGrpSpPr>
          <p:nvPr/>
        </p:nvGrpSpPr>
        <p:grpSpPr bwMode="auto">
          <a:xfrm>
            <a:off x="5176838" y="539750"/>
            <a:ext cx="3211512" cy="2312988"/>
            <a:chOff x="3216" y="249"/>
            <a:chExt cx="2132" cy="1575"/>
          </a:xfrm>
        </p:grpSpPr>
        <p:grpSp>
          <p:nvGrpSpPr>
            <p:cNvPr id="43043" name="Group 35"/>
            <p:cNvGrpSpPr>
              <a:grpSpLocks/>
            </p:cNvGrpSpPr>
            <p:nvPr/>
          </p:nvGrpSpPr>
          <p:grpSpPr bwMode="auto">
            <a:xfrm>
              <a:off x="3216" y="249"/>
              <a:ext cx="2132" cy="1575"/>
              <a:chOff x="3216" y="249"/>
              <a:chExt cx="2132" cy="1575"/>
            </a:xfrm>
          </p:grpSpPr>
          <p:sp>
            <p:nvSpPr>
              <p:cNvPr id="43044" name="Arc 36"/>
              <p:cNvSpPr>
                <a:spLocks/>
              </p:cNvSpPr>
              <p:nvPr/>
            </p:nvSpPr>
            <p:spPr bwMode="auto">
              <a:xfrm>
                <a:off x="3216" y="513"/>
                <a:ext cx="600" cy="10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3045" name="Arc 37"/>
              <p:cNvSpPr>
                <a:spLocks/>
              </p:cNvSpPr>
              <p:nvPr/>
            </p:nvSpPr>
            <p:spPr bwMode="auto">
              <a:xfrm>
                <a:off x="3984" y="506"/>
                <a:ext cx="600" cy="1067"/>
              </a:xfrm>
              <a:custGeom>
                <a:avLst/>
                <a:gdLst>
                  <a:gd name="G0" fmla="+- 21600 0 0"/>
                  <a:gd name="G1" fmla="+- 21590 0 0"/>
                  <a:gd name="G2" fmla="+- 21600 0 0"/>
                  <a:gd name="T0" fmla="*/ 1 w 21600"/>
                  <a:gd name="T1" fmla="*/ 21759 h 21759"/>
                  <a:gd name="T2" fmla="*/ 20930 w 21600"/>
                  <a:gd name="T3" fmla="*/ 0 h 21759"/>
                  <a:gd name="T4" fmla="*/ 21600 w 21600"/>
                  <a:gd name="T5" fmla="*/ 21590 h 21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759" fill="none" extrusionOk="0">
                    <a:moveTo>
                      <a:pt x="0" y="21759"/>
                    </a:moveTo>
                    <a:cubicBezTo>
                      <a:pt x="0" y="21702"/>
                      <a:pt x="0" y="21646"/>
                      <a:pt x="0" y="21590"/>
                    </a:cubicBezTo>
                    <a:cubicBezTo>
                      <a:pt x="-1" y="9921"/>
                      <a:pt x="9267" y="362"/>
                      <a:pt x="20930" y="0"/>
                    </a:cubicBezTo>
                  </a:path>
                  <a:path w="21600" h="21759" stroke="0" extrusionOk="0">
                    <a:moveTo>
                      <a:pt x="0" y="21759"/>
                    </a:moveTo>
                    <a:cubicBezTo>
                      <a:pt x="0" y="21702"/>
                      <a:pt x="0" y="21646"/>
                      <a:pt x="0" y="21590"/>
                    </a:cubicBezTo>
                    <a:cubicBezTo>
                      <a:pt x="-1" y="9921"/>
                      <a:pt x="9267" y="362"/>
                      <a:pt x="20930" y="0"/>
                    </a:cubicBezTo>
                    <a:lnTo>
                      <a:pt x="21600" y="21590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3046" name="Line 38"/>
              <p:cNvSpPr>
                <a:spLocks noChangeShapeType="1"/>
              </p:cNvSpPr>
              <p:nvPr/>
            </p:nvSpPr>
            <p:spPr bwMode="auto">
              <a:xfrm>
                <a:off x="3828" y="1308"/>
                <a:ext cx="199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3047" name="Line 39"/>
              <p:cNvSpPr>
                <a:spLocks noChangeShapeType="1"/>
              </p:cNvSpPr>
              <p:nvPr/>
            </p:nvSpPr>
            <p:spPr bwMode="auto">
              <a:xfrm flipV="1">
                <a:off x="3725" y="991"/>
                <a:ext cx="385" cy="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3048" name="Line 40"/>
              <p:cNvSpPr>
                <a:spLocks noChangeShapeType="1"/>
              </p:cNvSpPr>
              <p:nvPr/>
            </p:nvSpPr>
            <p:spPr bwMode="auto">
              <a:xfrm flipV="1">
                <a:off x="3573" y="677"/>
                <a:ext cx="6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3049" name="AutoShape 41"/>
              <p:cNvSpPr>
                <a:spLocks noChangeArrowheads="1"/>
              </p:cNvSpPr>
              <p:nvPr/>
            </p:nvSpPr>
            <p:spPr bwMode="auto">
              <a:xfrm>
                <a:off x="3855" y="1575"/>
                <a:ext cx="114" cy="89"/>
              </a:xfrm>
              <a:prstGeom prst="flowChartOr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3050" name="Oval 42"/>
              <p:cNvSpPr>
                <a:spLocks noChangeArrowheads="1"/>
              </p:cNvSpPr>
              <p:nvPr/>
            </p:nvSpPr>
            <p:spPr bwMode="auto">
              <a:xfrm>
                <a:off x="3828" y="976"/>
                <a:ext cx="52" cy="4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3051" name="Line 43"/>
              <p:cNvSpPr>
                <a:spLocks noChangeShapeType="1"/>
              </p:cNvSpPr>
              <p:nvPr/>
            </p:nvSpPr>
            <p:spPr bwMode="auto">
              <a:xfrm flipV="1">
                <a:off x="3922" y="335"/>
                <a:ext cx="0" cy="1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graphicFrame>
            <p:nvGraphicFramePr>
              <p:cNvPr id="43052" name="Object 44"/>
              <p:cNvGraphicFramePr>
                <a:graphicFrameLocks noChangeAspect="1"/>
              </p:cNvGraphicFramePr>
              <p:nvPr/>
            </p:nvGraphicFramePr>
            <p:xfrm>
              <a:off x="3734" y="762"/>
              <a:ext cx="166" cy="1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37" name="Equation" r:id="rId16" imgW="152268" imgH="164957" progId="Equation.3">
                      <p:embed/>
                    </p:oleObj>
                  </mc:Choice>
                  <mc:Fallback>
                    <p:oleObj name="Equation" r:id="rId16" imgW="152268" imgH="164957" progId="Equation.3">
                      <p:embed/>
                      <p:pic>
                        <p:nvPicPr>
                          <p:cNvPr id="0" name="Picture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4" y="762"/>
                            <a:ext cx="166" cy="1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53" name="Line 45"/>
              <p:cNvSpPr>
                <a:spLocks noChangeShapeType="1"/>
              </p:cNvSpPr>
              <p:nvPr/>
            </p:nvSpPr>
            <p:spPr bwMode="auto">
              <a:xfrm>
                <a:off x="3216" y="432"/>
                <a:ext cx="21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graphicFrame>
            <p:nvGraphicFramePr>
              <p:cNvPr id="43054" name="Object 46"/>
              <p:cNvGraphicFramePr>
                <a:graphicFrameLocks noChangeAspect="1"/>
              </p:cNvGraphicFramePr>
              <p:nvPr/>
            </p:nvGraphicFramePr>
            <p:xfrm>
              <a:off x="4128" y="891"/>
              <a:ext cx="138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38" name="Equation" r:id="rId18" imgW="126725" imgH="177415" progId="Equation.3">
                      <p:embed/>
                    </p:oleObj>
                  </mc:Choice>
                  <mc:Fallback>
                    <p:oleObj name="Equation" r:id="rId18" imgW="126725" imgH="177415" progId="Equation.3">
                      <p:embed/>
                      <p:pic>
                        <p:nvPicPr>
                          <p:cNvPr id="0" name="Picture 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891"/>
                            <a:ext cx="138" cy="1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55" name="Object 47"/>
              <p:cNvGraphicFramePr>
                <a:graphicFrameLocks noChangeAspect="1"/>
              </p:cNvGraphicFramePr>
              <p:nvPr/>
            </p:nvGraphicFramePr>
            <p:xfrm>
              <a:off x="3501" y="934"/>
              <a:ext cx="139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39" name="Equation" r:id="rId20" imgW="126835" imgH="139518" progId="Equation.3">
                      <p:embed/>
                    </p:oleObj>
                  </mc:Choice>
                  <mc:Fallback>
                    <p:oleObj name="Equation" r:id="rId20" imgW="126835" imgH="139518" progId="Equation.3">
                      <p:embed/>
                      <p:pic>
                        <p:nvPicPr>
                          <p:cNvPr id="0" name="Picture 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1" y="934"/>
                            <a:ext cx="139" cy="1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56" name="Arc 48"/>
              <p:cNvSpPr>
                <a:spLocks/>
              </p:cNvSpPr>
              <p:nvPr/>
            </p:nvSpPr>
            <p:spPr bwMode="auto">
              <a:xfrm>
                <a:off x="3984" y="506"/>
                <a:ext cx="600" cy="106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3057" name="Arc 49"/>
              <p:cNvSpPr>
                <a:spLocks/>
              </p:cNvSpPr>
              <p:nvPr/>
            </p:nvSpPr>
            <p:spPr bwMode="auto">
              <a:xfrm>
                <a:off x="4748" y="506"/>
                <a:ext cx="600" cy="1067"/>
              </a:xfrm>
              <a:custGeom>
                <a:avLst/>
                <a:gdLst>
                  <a:gd name="G0" fmla="+- 21600 0 0"/>
                  <a:gd name="G1" fmla="+- 21590 0 0"/>
                  <a:gd name="G2" fmla="+- 21600 0 0"/>
                  <a:gd name="T0" fmla="*/ 1 w 21600"/>
                  <a:gd name="T1" fmla="*/ 21759 h 21759"/>
                  <a:gd name="T2" fmla="*/ 20930 w 21600"/>
                  <a:gd name="T3" fmla="*/ 0 h 21759"/>
                  <a:gd name="T4" fmla="*/ 21600 w 21600"/>
                  <a:gd name="T5" fmla="*/ 21590 h 21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759" fill="none" extrusionOk="0">
                    <a:moveTo>
                      <a:pt x="0" y="21759"/>
                    </a:moveTo>
                    <a:cubicBezTo>
                      <a:pt x="0" y="21702"/>
                      <a:pt x="0" y="21646"/>
                      <a:pt x="0" y="21590"/>
                    </a:cubicBezTo>
                    <a:cubicBezTo>
                      <a:pt x="-1" y="9921"/>
                      <a:pt x="9267" y="362"/>
                      <a:pt x="20930" y="0"/>
                    </a:cubicBezTo>
                  </a:path>
                  <a:path w="21600" h="21759" stroke="0" extrusionOk="0">
                    <a:moveTo>
                      <a:pt x="0" y="21759"/>
                    </a:moveTo>
                    <a:cubicBezTo>
                      <a:pt x="0" y="21702"/>
                      <a:pt x="0" y="21646"/>
                      <a:pt x="0" y="21590"/>
                    </a:cubicBezTo>
                    <a:cubicBezTo>
                      <a:pt x="-1" y="9921"/>
                      <a:pt x="9267" y="362"/>
                      <a:pt x="20930" y="0"/>
                    </a:cubicBezTo>
                    <a:lnTo>
                      <a:pt x="21600" y="21590"/>
                    </a:lnTo>
                    <a:close/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3058" name="Line 50"/>
              <p:cNvSpPr>
                <a:spLocks noChangeShapeType="1"/>
              </p:cNvSpPr>
              <p:nvPr/>
            </p:nvSpPr>
            <p:spPr bwMode="auto">
              <a:xfrm>
                <a:off x="4548" y="1308"/>
                <a:ext cx="199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3059" name="Line 51"/>
              <p:cNvSpPr>
                <a:spLocks noChangeShapeType="1"/>
              </p:cNvSpPr>
              <p:nvPr/>
            </p:nvSpPr>
            <p:spPr bwMode="auto">
              <a:xfrm flipV="1">
                <a:off x="4445" y="991"/>
                <a:ext cx="385" cy="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3060" name="Line 52"/>
              <p:cNvSpPr>
                <a:spLocks noChangeShapeType="1"/>
              </p:cNvSpPr>
              <p:nvPr/>
            </p:nvSpPr>
            <p:spPr bwMode="auto">
              <a:xfrm flipV="1">
                <a:off x="4293" y="677"/>
                <a:ext cx="6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3061" name="Oval 53"/>
              <p:cNvSpPr>
                <a:spLocks noChangeArrowheads="1"/>
              </p:cNvSpPr>
              <p:nvPr/>
            </p:nvSpPr>
            <p:spPr bwMode="auto">
              <a:xfrm>
                <a:off x="4548" y="976"/>
                <a:ext cx="52" cy="43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43062" name="Line 54"/>
              <p:cNvSpPr>
                <a:spLocks noChangeShapeType="1"/>
              </p:cNvSpPr>
              <p:nvPr/>
            </p:nvSpPr>
            <p:spPr bwMode="auto">
              <a:xfrm flipV="1">
                <a:off x="4642" y="335"/>
                <a:ext cx="0" cy="1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graphicFrame>
            <p:nvGraphicFramePr>
              <p:cNvPr id="43063" name="Object 55"/>
              <p:cNvGraphicFramePr>
                <a:graphicFrameLocks noChangeAspect="1"/>
              </p:cNvGraphicFramePr>
              <p:nvPr/>
            </p:nvGraphicFramePr>
            <p:xfrm>
              <a:off x="4454" y="770"/>
              <a:ext cx="166" cy="1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40" name="Equation" r:id="rId22" imgW="152268" imgH="164957" progId="Equation.3">
                      <p:embed/>
                    </p:oleObj>
                  </mc:Choice>
                  <mc:Fallback>
                    <p:oleObj name="Equation" r:id="rId22" imgW="152268" imgH="164957" progId="Equation.3">
                      <p:embed/>
                      <p:pic>
                        <p:nvPicPr>
                          <p:cNvPr id="0" name="Picture 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4" y="770"/>
                            <a:ext cx="166" cy="1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64" name="Object 56"/>
              <p:cNvGraphicFramePr>
                <a:graphicFrameLocks noChangeAspect="1"/>
              </p:cNvGraphicFramePr>
              <p:nvPr/>
            </p:nvGraphicFramePr>
            <p:xfrm>
              <a:off x="4921" y="891"/>
              <a:ext cx="152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41" name="Equation" r:id="rId23" imgW="139579" imgH="177646" progId="Equation.3">
                      <p:embed/>
                    </p:oleObj>
                  </mc:Choice>
                  <mc:Fallback>
                    <p:oleObj name="Equation" r:id="rId23" imgW="139579" imgH="177646" progId="Equation.3">
                      <p:embed/>
                      <p:pic>
                        <p:nvPicPr>
                          <p:cNvPr id="0" name="Picture 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1" y="891"/>
                            <a:ext cx="152" cy="1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65" name="Object 57"/>
              <p:cNvGraphicFramePr>
                <a:graphicFrameLocks noChangeAspect="1"/>
              </p:cNvGraphicFramePr>
              <p:nvPr/>
            </p:nvGraphicFramePr>
            <p:xfrm>
              <a:off x="3840" y="1661"/>
              <a:ext cx="166" cy="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42" name="Equation" r:id="rId25" imgW="152268" imgH="164957" progId="Equation.3">
                      <p:embed/>
                    </p:oleObj>
                  </mc:Choice>
                  <mc:Fallback>
                    <p:oleObj name="Equation" r:id="rId25" imgW="152268" imgH="164957" progId="Equation.3">
                      <p:embed/>
                      <p:pic>
                        <p:nvPicPr>
                          <p:cNvPr id="0" name="Picture 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1661"/>
                            <a:ext cx="166" cy="1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66" name="Object 58"/>
              <p:cNvGraphicFramePr>
                <a:graphicFrameLocks noChangeAspect="1"/>
              </p:cNvGraphicFramePr>
              <p:nvPr/>
            </p:nvGraphicFramePr>
            <p:xfrm>
              <a:off x="4992" y="307"/>
              <a:ext cx="125" cy="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43" name="Equation" r:id="rId27" imgW="114102" imgH="126780" progId="Equation.3">
                      <p:embed/>
                    </p:oleObj>
                  </mc:Choice>
                  <mc:Fallback>
                    <p:oleObj name="Equation" r:id="rId27" imgW="114102" imgH="126780" progId="Equation.3">
                      <p:embed/>
                      <p:pic>
                        <p:nvPicPr>
                          <p:cNvPr id="0" name="Picture 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307"/>
                            <a:ext cx="125" cy="1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67" name="Object 59"/>
              <p:cNvGraphicFramePr>
                <a:graphicFrameLocks noChangeAspect="1"/>
              </p:cNvGraphicFramePr>
              <p:nvPr/>
            </p:nvGraphicFramePr>
            <p:xfrm>
              <a:off x="4416" y="249"/>
              <a:ext cx="225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44" name="Equation" r:id="rId29" imgW="203112" imgH="241195" progId="Equation.3">
                      <p:embed/>
                    </p:oleObj>
                  </mc:Choice>
                  <mc:Fallback>
                    <p:oleObj name="Equation" r:id="rId29" imgW="203112" imgH="241195" progId="Equation.3">
                      <p:embed/>
                      <p:pic>
                        <p:nvPicPr>
                          <p:cNvPr id="0" name="Picture 1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249"/>
                            <a:ext cx="225" cy="2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68" name="Object 60"/>
              <p:cNvGraphicFramePr>
                <a:graphicFrameLocks noChangeAspect="1"/>
              </p:cNvGraphicFramePr>
              <p:nvPr/>
            </p:nvGraphicFramePr>
            <p:xfrm>
              <a:off x="3696" y="249"/>
              <a:ext cx="225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45" name="Equation" r:id="rId31" imgW="203112" imgH="241195" progId="Equation.3">
                      <p:embed/>
                    </p:oleObj>
                  </mc:Choice>
                  <mc:Fallback>
                    <p:oleObj name="Equation" r:id="rId31" imgW="203112" imgH="241195" progId="Equation.3">
                      <p:embed/>
                      <p:pic>
                        <p:nvPicPr>
                          <p:cNvPr id="0" name="Picture 1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49"/>
                            <a:ext cx="225" cy="2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69" name="AutoShape 61"/>
              <p:cNvSpPr>
                <a:spLocks noChangeArrowheads="1"/>
              </p:cNvSpPr>
              <p:nvPr/>
            </p:nvSpPr>
            <p:spPr bwMode="auto">
              <a:xfrm>
                <a:off x="4560" y="1575"/>
                <a:ext cx="114" cy="89"/>
              </a:xfrm>
              <a:prstGeom prst="flowChartOr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graphicFrame>
            <p:nvGraphicFramePr>
              <p:cNvPr id="43070" name="Object 62"/>
              <p:cNvGraphicFramePr>
                <a:graphicFrameLocks noChangeAspect="1"/>
              </p:cNvGraphicFramePr>
              <p:nvPr/>
            </p:nvGraphicFramePr>
            <p:xfrm>
              <a:off x="4538" y="1661"/>
              <a:ext cx="166" cy="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46" name="Equation" r:id="rId32" imgW="152268" imgH="164957" progId="Equation.3">
                      <p:embed/>
                    </p:oleObj>
                  </mc:Choice>
                  <mc:Fallback>
                    <p:oleObj name="Equation" r:id="rId32" imgW="152268" imgH="164957" progId="Equation.3">
                      <p:embed/>
                      <p:pic>
                        <p:nvPicPr>
                          <p:cNvPr id="0" name="Picture 1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8" y="1661"/>
                            <a:ext cx="166" cy="1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71" name="Object 63"/>
              <p:cNvGraphicFramePr>
                <a:graphicFrameLocks noChangeAspect="1"/>
              </p:cNvGraphicFramePr>
              <p:nvPr/>
            </p:nvGraphicFramePr>
            <p:xfrm>
              <a:off x="4217" y="1575"/>
              <a:ext cx="185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47" name="Equation" r:id="rId34" imgW="139579" imgH="177646" progId="Equation.3">
                      <p:embed/>
                    </p:oleObj>
                  </mc:Choice>
                  <mc:Fallback>
                    <p:oleObj name="Equation" r:id="rId34" imgW="139579" imgH="177646" progId="Equation.3">
                      <p:embed/>
                      <p:pic>
                        <p:nvPicPr>
                          <p:cNvPr id="0" name="Picture 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7" y="1575"/>
                            <a:ext cx="185" cy="2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72" name="Object 64"/>
              <p:cNvGraphicFramePr>
                <a:graphicFrameLocks noChangeAspect="1"/>
              </p:cNvGraphicFramePr>
              <p:nvPr/>
            </p:nvGraphicFramePr>
            <p:xfrm>
              <a:off x="4326" y="934"/>
              <a:ext cx="125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148" name="Equation" r:id="rId35" imgW="114201" imgH="139579" progId="Equation.3">
                      <p:embed/>
                    </p:oleObj>
                  </mc:Choice>
                  <mc:Fallback>
                    <p:oleObj name="Equation" r:id="rId35" imgW="114201" imgH="139579" progId="Equation.3">
                      <p:embed/>
                      <p:pic>
                        <p:nvPicPr>
                          <p:cNvPr id="0" name="Picture 1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6" y="934"/>
                            <a:ext cx="125" cy="1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73" name="Arc 65"/>
              <p:cNvSpPr>
                <a:spLocks/>
              </p:cNvSpPr>
              <p:nvPr/>
            </p:nvSpPr>
            <p:spPr bwMode="auto">
              <a:xfrm flipV="1">
                <a:off x="4032" y="805"/>
                <a:ext cx="508" cy="813"/>
              </a:xfrm>
              <a:custGeom>
                <a:avLst/>
                <a:gdLst>
                  <a:gd name="G0" fmla="+- 21573 0 0"/>
                  <a:gd name="G1" fmla="+- 0 0 0"/>
                  <a:gd name="G2" fmla="+- 21600 0 0"/>
                  <a:gd name="T0" fmla="*/ 43144 w 43144"/>
                  <a:gd name="T1" fmla="*/ 1121 h 21600"/>
                  <a:gd name="T2" fmla="*/ 0 w 43144"/>
                  <a:gd name="T3" fmla="*/ 1086 h 21600"/>
                  <a:gd name="T4" fmla="*/ 21573 w 43144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44" h="21600" fill="none" extrusionOk="0">
                    <a:moveTo>
                      <a:pt x="43143" y="1120"/>
                    </a:moveTo>
                    <a:cubicBezTo>
                      <a:pt x="42547" y="12599"/>
                      <a:pt x="33066" y="21599"/>
                      <a:pt x="21573" y="21600"/>
                    </a:cubicBezTo>
                    <a:cubicBezTo>
                      <a:pt x="10065" y="21600"/>
                      <a:pt x="578" y="12578"/>
                      <a:pt x="0" y="1085"/>
                    </a:cubicBezTo>
                  </a:path>
                  <a:path w="43144" h="21600" stroke="0" extrusionOk="0">
                    <a:moveTo>
                      <a:pt x="43143" y="1120"/>
                    </a:moveTo>
                    <a:cubicBezTo>
                      <a:pt x="42547" y="12599"/>
                      <a:pt x="33066" y="21599"/>
                      <a:pt x="21573" y="21600"/>
                    </a:cubicBezTo>
                    <a:cubicBezTo>
                      <a:pt x="10065" y="21600"/>
                      <a:pt x="578" y="12578"/>
                      <a:pt x="0" y="1085"/>
                    </a:cubicBezTo>
                    <a:lnTo>
                      <a:pt x="21573" y="0"/>
                    </a:lnTo>
                    <a:close/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3074" name="Line 66"/>
            <p:cNvSpPr>
              <a:spLocks noChangeShapeType="1"/>
            </p:cNvSpPr>
            <p:nvPr/>
          </p:nvSpPr>
          <p:spPr bwMode="auto">
            <a:xfrm>
              <a:off x="4377" y="170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3075" name="Line 67"/>
            <p:cNvSpPr>
              <a:spLocks noChangeShapeType="1"/>
            </p:cNvSpPr>
            <p:nvPr/>
          </p:nvSpPr>
          <p:spPr bwMode="auto">
            <a:xfrm>
              <a:off x="3997" y="169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</p:grpSp>
      <p:sp>
        <p:nvSpPr>
          <p:cNvPr id="43076" name="Text Box 68"/>
          <p:cNvSpPr txBox="1">
            <a:spLocks noChangeArrowheads="1"/>
          </p:cNvSpPr>
          <p:nvPr/>
        </p:nvSpPr>
        <p:spPr bwMode="auto">
          <a:xfrm>
            <a:off x="1676400" y="6096000"/>
            <a:ext cx="55626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电子的势能曲线呈现出相同的周期性。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  <p:bldP spid="43012" grpId="0" autoUpdateAnimBg="0"/>
      <p:bldP spid="43013" grpId="0" autoUpdateAnimBg="0"/>
      <p:bldP spid="43014" grpId="0" autoUpdateAnimBg="0"/>
      <p:bldP spid="4307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590550" y="260350"/>
            <a:ext cx="8229600" cy="796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周期性势场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—  晶体中大量原子的周期性排列， 使晶体内</a:t>
            </a:r>
          </a:p>
          <a:p>
            <a:pPr hangingPunct="1">
              <a:lnSpc>
                <a:spcPct val="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                       形成周期性势场，具有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周期性的势垒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595313" y="4114800"/>
            <a:ext cx="81534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若电子能量</a:t>
            </a:r>
            <a:r>
              <a:rPr kumimoji="1" lang="en-US" altLang="zh-CN" i="1">
                <a:solidFill>
                  <a:schemeClr val="tx1"/>
                </a:solidFill>
                <a:ea typeface="华文楷体" panose="02010600040101010101" pitchFamily="2" charset="-122"/>
              </a:rPr>
              <a:t>E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 = </a:t>
            </a:r>
            <a:r>
              <a:rPr kumimoji="1" lang="en-US" altLang="zh-CN" i="1">
                <a:solidFill>
                  <a:schemeClr val="tx1"/>
                </a:solidFill>
                <a:ea typeface="华文楷体" panose="02010600040101010101" pitchFamily="2" charset="-122"/>
              </a:rPr>
              <a:t>E</a:t>
            </a:r>
            <a:r>
              <a:rPr kumimoji="1" lang="en-US" altLang="zh-CN" baseline="-25000">
                <a:solidFill>
                  <a:schemeClr val="tx1"/>
                </a:solidFill>
                <a:ea typeface="华文楷体" panose="02010600040101010101" pitchFamily="2" charset="-122"/>
              </a:rPr>
              <a:t>3 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，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已超过势垒高度，完全可以自由地在晶体中运动，为整个晶体原子所共有。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611188" y="3213100"/>
            <a:ext cx="80010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若电子能量</a:t>
            </a:r>
            <a:r>
              <a:rPr kumimoji="1" lang="en-US" altLang="zh-CN" i="1">
                <a:solidFill>
                  <a:schemeClr val="tx1"/>
                </a:solidFill>
                <a:ea typeface="华文楷体" panose="02010600040101010101" pitchFamily="2" charset="-122"/>
              </a:rPr>
              <a:t>E 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=</a:t>
            </a:r>
            <a:r>
              <a:rPr kumimoji="1" lang="en-US" altLang="zh-CN" i="1">
                <a:solidFill>
                  <a:schemeClr val="tx1"/>
                </a:solidFill>
                <a:ea typeface="华文楷体" panose="02010600040101010101" pitchFamily="2" charset="-122"/>
              </a:rPr>
              <a:t> E</a:t>
            </a:r>
            <a:r>
              <a:rPr kumimoji="1" lang="en-US" altLang="zh-CN" baseline="-25000">
                <a:solidFill>
                  <a:schemeClr val="tx1"/>
                </a:solidFill>
                <a:ea typeface="华文楷体" panose="02010600040101010101" pitchFamily="2" charset="-122"/>
              </a:rPr>
              <a:t>2 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，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其贯穿势垒的概率较大，在一定程度上电子共有化。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611188" y="2708275"/>
            <a:ext cx="84582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若电子能量</a:t>
            </a:r>
            <a:r>
              <a:rPr kumimoji="1" lang="en-US" altLang="zh-CN" i="1">
                <a:solidFill>
                  <a:schemeClr val="tx1"/>
                </a:solidFill>
                <a:ea typeface="华文楷体" panose="02010600040101010101" pitchFamily="2" charset="-122"/>
              </a:rPr>
              <a:t>E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 = </a:t>
            </a:r>
            <a:r>
              <a:rPr kumimoji="1" lang="en-US" altLang="zh-CN" i="1">
                <a:solidFill>
                  <a:schemeClr val="tx1"/>
                </a:solidFill>
                <a:ea typeface="华文楷体" panose="02010600040101010101" pitchFamily="2" charset="-122"/>
              </a:rPr>
              <a:t>E</a:t>
            </a:r>
            <a:r>
              <a:rPr kumimoji="1" lang="en-US" altLang="zh-CN" baseline="-25000">
                <a:solidFill>
                  <a:schemeClr val="tx1"/>
                </a:solidFill>
                <a:ea typeface="华文楷体" panose="02010600040101010101" pitchFamily="2" charset="-122"/>
              </a:rPr>
              <a:t>1 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，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其贯穿势垒的概率小，电子被较紧束缚。</a:t>
            </a:r>
          </a:p>
        </p:txBody>
      </p:sp>
      <p:grpSp>
        <p:nvGrpSpPr>
          <p:cNvPr id="45063" name="Group 7"/>
          <p:cNvGrpSpPr>
            <a:grpSpLocks/>
          </p:cNvGrpSpPr>
          <p:nvPr/>
        </p:nvGrpSpPr>
        <p:grpSpPr bwMode="auto">
          <a:xfrm>
            <a:off x="1981200" y="990600"/>
            <a:ext cx="5562600" cy="1712913"/>
            <a:chOff x="1248" y="0"/>
            <a:chExt cx="3504" cy="1079"/>
          </a:xfrm>
        </p:grpSpPr>
        <p:sp>
          <p:nvSpPr>
            <p:cNvPr id="45064" name="Arc 8"/>
            <p:cNvSpPr>
              <a:spLocks/>
            </p:cNvSpPr>
            <p:nvPr/>
          </p:nvSpPr>
          <p:spPr bwMode="auto">
            <a:xfrm flipV="1">
              <a:off x="1805" y="405"/>
              <a:ext cx="258" cy="586"/>
            </a:xfrm>
            <a:custGeom>
              <a:avLst/>
              <a:gdLst>
                <a:gd name="G0" fmla="+- 21573 0 0"/>
                <a:gd name="G1" fmla="+- 0 0 0"/>
                <a:gd name="G2" fmla="+- 21600 0 0"/>
                <a:gd name="T0" fmla="*/ 43144 w 43144"/>
                <a:gd name="T1" fmla="*/ 1121 h 21600"/>
                <a:gd name="T2" fmla="*/ 0 w 43144"/>
                <a:gd name="T3" fmla="*/ 1086 h 21600"/>
                <a:gd name="T4" fmla="*/ 21573 w 4314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4" h="21600" fill="none" extrusionOk="0">
                  <a:moveTo>
                    <a:pt x="43143" y="1120"/>
                  </a:moveTo>
                  <a:cubicBezTo>
                    <a:pt x="42547" y="12599"/>
                    <a:pt x="33066" y="21599"/>
                    <a:pt x="21573" y="21600"/>
                  </a:cubicBezTo>
                  <a:cubicBezTo>
                    <a:pt x="10065" y="21600"/>
                    <a:pt x="578" y="12578"/>
                    <a:pt x="0" y="1085"/>
                  </a:cubicBezTo>
                </a:path>
                <a:path w="43144" h="21600" stroke="0" extrusionOk="0">
                  <a:moveTo>
                    <a:pt x="43143" y="1120"/>
                  </a:moveTo>
                  <a:cubicBezTo>
                    <a:pt x="42547" y="12599"/>
                    <a:pt x="33066" y="21599"/>
                    <a:pt x="21573" y="21600"/>
                  </a:cubicBezTo>
                  <a:cubicBezTo>
                    <a:pt x="10065" y="21600"/>
                    <a:pt x="578" y="12578"/>
                    <a:pt x="0" y="1085"/>
                  </a:cubicBezTo>
                  <a:lnTo>
                    <a:pt x="21573" y="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5065" name="Line 9"/>
            <p:cNvSpPr>
              <a:spLocks noChangeShapeType="1"/>
            </p:cNvSpPr>
            <p:nvPr/>
          </p:nvSpPr>
          <p:spPr bwMode="auto">
            <a:xfrm>
              <a:off x="1248" y="22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45066" name="Object 10"/>
            <p:cNvGraphicFramePr>
              <a:graphicFrameLocks noChangeAspect="1"/>
            </p:cNvGraphicFramePr>
            <p:nvPr/>
          </p:nvGraphicFramePr>
          <p:xfrm>
            <a:off x="4052" y="243"/>
            <a:ext cx="31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0" name="Equation" r:id="rId4" imgW="215806" imgH="228501" progId="Equation.3">
                    <p:embed/>
                  </p:oleObj>
                </mc:Choice>
                <mc:Fallback>
                  <p:oleObj name="Equation" r:id="rId4" imgW="215806" imgH="228501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2" y="243"/>
                          <a:ext cx="316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7" name="Object 11"/>
            <p:cNvGraphicFramePr>
              <a:graphicFrameLocks noChangeAspect="1"/>
            </p:cNvGraphicFramePr>
            <p:nvPr/>
          </p:nvGraphicFramePr>
          <p:xfrm>
            <a:off x="4592" y="192"/>
            <a:ext cx="160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1" name="Equation" r:id="rId6" imgW="114102" imgH="126780" progId="Equation.3">
                    <p:embed/>
                  </p:oleObj>
                </mc:Choice>
                <mc:Fallback>
                  <p:oleObj name="Equation" r:id="rId6" imgW="114102" imgH="126780" progId="Equation.3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2" y="192"/>
                          <a:ext cx="160" cy="1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8" name="Object 12"/>
            <p:cNvGraphicFramePr>
              <a:graphicFrameLocks noChangeAspect="1"/>
            </p:cNvGraphicFramePr>
            <p:nvPr/>
          </p:nvGraphicFramePr>
          <p:xfrm>
            <a:off x="2536" y="0"/>
            <a:ext cx="29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2" name="Equation" r:id="rId8" imgW="228600" imgH="241300" progId="Equation.3">
                    <p:embed/>
                  </p:oleObj>
                </mc:Choice>
                <mc:Fallback>
                  <p:oleObj name="Equation" r:id="rId8" imgW="228600" imgH="241300" progId="Equation.3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6" y="0"/>
                          <a:ext cx="296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9" name="Arc 13"/>
            <p:cNvSpPr>
              <a:spLocks/>
            </p:cNvSpPr>
            <p:nvPr/>
          </p:nvSpPr>
          <p:spPr bwMode="auto">
            <a:xfrm flipV="1">
              <a:off x="2234" y="405"/>
              <a:ext cx="257" cy="586"/>
            </a:xfrm>
            <a:custGeom>
              <a:avLst/>
              <a:gdLst>
                <a:gd name="G0" fmla="+- 21573 0 0"/>
                <a:gd name="G1" fmla="+- 0 0 0"/>
                <a:gd name="G2" fmla="+- 21600 0 0"/>
                <a:gd name="T0" fmla="*/ 43144 w 43144"/>
                <a:gd name="T1" fmla="*/ 1121 h 21600"/>
                <a:gd name="T2" fmla="*/ 0 w 43144"/>
                <a:gd name="T3" fmla="*/ 1086 h 21600"/>
                <a:gd name="T4" fmla="*/ 21573 w 4314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4" h="21600" fill="none" extrusionOk="0">
                  <a:moveTo>
                    <a:pt x="43143" y="1120"/>
                  </a:moveTo>
                  <a:cubicBezTo>
                    <a:pt x="42547" y="12599"/>
                    <a:pt x="33066" y="21599"/>
                    <a:pt x="21573" y="21600"/>
                  </a:cubicBezTo>
                  <a:cubicBezTo>
                    <a:pt x="10065" y="21600"/>
                    <a:pt x="578" y="12578"/>
                    <a:pt x="0" y="1085"/>
                  </a:cubicBezTo>
                </a:path>
                <a:path w="43144" h="21600" stroke="0" extrusionOk="0">
                  <a:moveTo>
                    <a:pt x="43143" y="1120"/>
                  </a:moveTo>
                  <a:cubicBezTo>
                    <a:pt x="42547" y="12599"/>
                    <a:pt x="33066" y="21599"/>
                    <a:pt x="21573" y="21600"/>
                  </a:cubicBezTo>
                  <a:cubicBezTo>
                    <a:pt x="10065" y="21600"/>
                    <a:pt x="578" y="12578"/>
                    <a:pt x="0" y="1085"/>
                  </a:cubicBezTo>
                  <a:lnTo>
                    <a:pt x="21573" y="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5070" name="Arc 14"/>
            <p:cNvSpPr>
              <a:spLocks/>
            </p:cNvSpPr>
            <p:nvPr/>
          </p:nvSpPr>
          <p:spPr bwMode="auto">
            <a:xfrm flipV="1">
              <a:off x="2663" y="405"/>
              <a:ext cx="257" cy="586"/>
            </a:xfrm>
            <a:custGeom>
              <a:avLst/>
              <a:gdLst>
                <a:gd name="G0" fmla="+- 21573 0 0"/>
                <a:gd name="G1" fmla="+- 0 0 0"/>
                <a:gd name="G2" fmla="+- 21600 0 0"/>
                <a:gd name="T0" fmla="*/ 43144 w 43144"/>
                <a:gd name="T1" fmla="*/ 1121 h 21600"/>
                <a:gd name="T2" fmla="*/ 0 w 43144"/>
                <a:gd name="T3" fmla="*/ 1086 h 21600"/>
                <a:gd name="T4" fmla="*/ 21573 w 4314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4" h="21600" fill="none" extrusionOk="0">
                  <a:moveTo>
                    <a:pt x="43143" y="1120"/>
                  </a:moveTo>
                  <a:cubicBezTo>
                    <a:pt x="42547" y="12599"/>
                    <a:pt x="33066" y="21599"/>
                    <a:pt x="21573" y="21600"/>
                  </a:cubicBezTo>
                  <a:cubicBezTo>
                    <a:pt x="10065" y="21600"/>
                    <a:pt x="578" y="12578"/>
                    <a:pt x="0" y="1085"/>
                  </a:cubicBezTo>
                </a:path>
                <a:path w="43144" h="21600" stroke="0" extrusionOk="0">
                  <a:moveTo>
                    <a:pt x="43143" y="1120"/>
                  </a:moveTo>
                  <a:cubicBezTo>
                    <a:pt x="42547" y="12599"/>
                    <a:pt x="33066" y="21599"/>
                    <a:pt x="21573" y="21600"/>
                  </a:cubicBezTo>
                  <a:cubicBezTo>
                    <a:pt x="10065" y="21600"/>
                    <a:pt x="578" y="12578"/>
                    <a:pt x="0" y="1085"/>
                  </a:cubicBezTo>
                  <a:lnTo>
                    <a:pt x="21573" y="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5071" name="Arc 15"/>
            <p:cNvSpPr>
              <a:spLocks/>
            </p:cNvSpPr>
            <p:nvPr/>
          </p:nvSpPr>
          <p:spPr bwMode="auto">
            <a:xfrm flipV="1">
              <a:off x="3092" y="405"/>
              <a:ext cx="257" cy="586"/>
            </a:xfrm>
            <a:custGeom>
              <a:avLst/>
              <a:gdLst>
                <a:gd name="G0" fmla="+- 21573 0 0"/>
                <a:gd name="G1" fmla="+- 0 0 0"/>
                <a:gd name="G2" fmla="+- 21600 0 0"/>
                <a:gd name="T0" fmla="*/ 43144 w 43144"/>
                <a:gd name="T1" fmla="*/ 1121 h 21600"/>
                <a:gd name="T2" fmla="*/ 0 w 43144"/>
                <a:gd name="T3" fmla="*/ 1086 h 21600"/>
                <a:gd name="T4" fmla="*/ 21573 w 4314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4" h="21600" fill="none" extrusionOk="0">
                  <a:moveTo>
                    <a:pt x="43143" y="1120"/>
                  </a:moveTo>
                  <a:cubicBezTo>
                    <a:pt x="42547" y="12599"/>
                    <a:pt x="33066" y="21599"/>
                    <a:pt x="21573" y="21600"/>
                  </a:cubicBezTo>
                  <a:cubicBezTo>
                    <a:pt x="10065" y="21600"/>
                    <a:pt x="578" y="12578"/>
                    <a:pt x="0" y="1085"/>
                  </a:cubicBezTo>
                </a:path>
                <a:path w="43144" h="21600" stroke="0" extrusionOk="0">
                  <a:moveTo>
                    <a:pt x="43143" y="1120"/>
                  </a:moveTo>
                  <a:cubicBezTo>
                    <a:pt x="42547" y="12599"/>
                    <a:pt x="33066" y="21599"/>
                    <a:pt x="21573" y="21600"/>
                  </a:cubicBezTo>
                  <a:cubicBezTo>
                    <a:pt x="10065" y="21600"/>
                    <a:pt x="578" y="12578"/>
                    <a:pt x="0" y="1085"/>
                  </a:cubicBezTo>
                  <a:lnTo>
                    <a:pt x="21573" y="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5072" name="Arc 16"/>
            <p:cNvSpPr>
              <a:spLocks/>
            </p:cNvSpPr>
            <p:nvPr/>
          </p:nvSpPr>
          <p:spPr bwMode="auto">
            <a:xfrm flipV="1">
              <a:off x="3520" y="405"/>
              <a:ext cx="258" cy="586"/>
            </a:xfrm>
            <a:custGeom>
              <a:avLst/>
              <a:gdLst>
                <a:gd name="G0" fmla="+- 21573 0 0"/>
                <a:gd name="G1" fmla="+- 0 0 0"/>
                <a:gd name="G2" fmla="+- 21600 0 0"/>
                <a:gd name="T0" fmla="*/ 43144 w 43144"/>
                <a:gd name="T1" fmla="*/ 1121 h 21600"/>
                <a:gd name="T2" fmla="*/ 0 w 43144"/>
                <a:gd name="T3" fmla="*/ 1086 h 21600"/>
                <a:gd name="T4" fmla="*/ 21573 w 4314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44" h="21600" fill="none" extrusionOk="0">
                  <a:moveTo>
                    <a:pt x="43143" y="1120"/>
                  </a:moveTo>
                  <a:cubicBezTo>
                    <a:pt x="42547" y="12599"/>
                    <a:pt x="33066" y="21599"/>
                    <a:pt x="21573" y="21600"/>
                  </a:cubicBezTo>
                  <a:cubicBezTo>
                    <a:pt x="10065" y="21600"/>
                    <a:pt x="578" y="12578"/>
                    <a:pt x="0" y="1085"/>
                  </a:cubicBezTo>
                </a:path>
                <a:path w="43144" h="21600" stroke="0" extrusionOk="0">
                  <a:moveTo>
                    <a:pt x="43143" y="1120"/>
                  </a:moveTo>
                  <a:cubicBezTo>
                    <a:pt x="42547" y="12599"/>
                    <a:pt x="33066" y="21599"/>
                    <a:pt x="21573" y="21600"/>
                  </a:cubicBezTo>
                  <a:cubicBezTo>
                    <a:pt x="10065" y="21600"/>
                    <a:pt x="578" y="12578"/>
                    <a:pt x="0" y="1085"/>
                  </a:cubicBezTo>
                  <a:lnTo>
                    <a:pt x="21573" y="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5073" name="Arc 17"/>
            <p:cNvSpPr>
              <a:spLocks/>
            </p:cNvSpPr>
            <p:nvPr/>
          </p:nvSpPr>
          <p:spPr bwMode="auto">
            <a:xfrm flipV="1">
              <a:off x="3950" y="405"/>
              <a:ext cx="129" cy="586"/>
            </a:xfrm>
            <a:custGeom>
              <a:avLst/>
              <a:gdLst>
                <a:gd name="G0" fmla="+- 21573 0 0"/>
                <a:gd name="G1" fmla="+- 0 0 0"/>
                <a:gd name="G2" fmla="+- 21600 0 0"/>
                <a:gd name="T0" fmla="*/ 21426 w 21573"/>
                <a:gd name="T1" fmla="*/ 21600 h 21600"/>
                <a:gd name="T2" fmla="*/ 0 w 21573"/>
                <a:gd name="T3" fmla="*/ 1086 h 21600"/>
                <a:gd name="T4" fmla="*/ 21573 w 2157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73" h="21600" fill="none" extrusionOk="0">
                  <a:moveTo>
                    <a:pt x="21426" y="21599"/>
                  </a:moveTo>
                  <a:cubicBezTo>
                    <a:pt x="9975" y="21521"/>
                    <a:pt x="576" y="12521"/>
                    <a:pt x="0" y="1085"/>
                  </a:cubicBezTo>
                </a:path>
                <a:path w="21573" h="21600" stroke="0" extrusionOk="0">
                  <a:moveTo>
                    <a:pt x="21426" y="21599"/>
                  </a:moveTo>
                  <a:cubicBezTo>
                    <a:pt x="9975" y="21521"/>
                    <a:pt x="576" y="12521"/>
                    <a:pt x="0" y="1085"/>
                  </a:cubicBezTo>
                  <a:lnTo>
                    <a:pt x="21573" y="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5074" name="Arc 18"/>
            <p:cNvSpPr>
              <a:spLocks/>
            </p:cNvSpPr>
            <p:nvPr/>
          </p:nvSpPr>
          <p:spPr bwMode="auto">
            <a:xfrm flipV="1">
              <a:off x="1505" y="405"/>
              <a:ext cx="129" cy="586"/>
            </a:xfrm>
            <a:custGeom>
              <a:avLst/>
              <a:gdLst>
                <a:gd name="G0" fmla="+- 2 0 0"/>
                <a:gd name="G1" fmla="+- 0 0 0"/>
                <a:gd name="G2" fmla="+- 21600 0 0"/>
                <a:gd name="T0" fmla="*/ 21573 w 21573"/>
                <a:gd name="T1" fmla="*/ 1121 h 21600"/>
                <a:gd name="T2" fmla="*/ 0 w 21573"/>
                <a:gd name="T3" fmla="*/ 21600 h 21600"/>
                <a:gd name="T4" fmla="*/ 2 w 2157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73" h="21600" fill="none" extrusionOk="0">
                  <a:moveTo>
                    <a:pt x="21572" y="1120"/>
                  </a:moveTo>
                  <a:cubicBezTo>
                    <a:pt x="20976" y="12599"/>
                    <a:pt x="11495" y="21599"/>
                    <a:pt x="2" y="21600"/>
                  </a:cubicBezTo>
                  <a:cubicBezTo>
                    <a:pt x="1" y="21600"/>
                    <a:pt x="0" y="21599"/>
                    <a:pt x="0" y="21599"/>
                  </a:cubicBezTo>
                </a:path>
                <a:path w="21573" h="21600" stroke="0" extrusionOk="0">
                  <a:moveTo>
                    <a:pt x="21572" y="1120"/>
                  </a:moveTo>
                  <a:cubicBezTo>
                    <a:pt x="20976" y="12599"/>
                    <a:pt x="11495" y="21599"/>
                    <a:pt x="2" y="21600"/>
                  </a:cubicBezTo>
                  <a:cubicBezTo>
                    <a:pt x="1" y="21600"/>
                    <a:pt x="0" y="21599"/>
                    <a:pt x="0" y="21599"/>
                  </a:cubicBezTo>
                  <a:lnTo>
                    <a:pt x="2" y="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5075" name="Line 19"/>
            <p:cNvSpPr>
              <a:spLocks noChangeShapeType="1"/>
            </p:cNvSpPr>
            <p:nvPr/>
          </p:nvSpPr>
          <p:spPr bwMode="auto">
            <a:xfrm>
              <a:off x="1634" y="868"/>
              <a:ext cx="2315" cy="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5076" name="AutoShape 20"/>
            <p:cNvSpPr>
              <a:spLocks noChangeArrowheads="1"/>
            </p:cNvSpPr>
            <p:nvPr/>
          </p:nvSpPr>
          <p:spPr bwMode="auto">
            <a:xfrm>
              <a:off x="1677" y="991"/>
              <a:ext cx="72" cy="62"/>
            </a:xfrm>
            <a:prstGeom prst="flowChartOr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5077" name="AutoShape 21"/>
            <p:cNvSpPr>
              <a:spLocks noChangeArrowheads="1"/>
            </p:cNvSpPr>
            <p:nvPr/>
          </p:nvSpPr>
          <p:spPr bwMode="auto">
            <a:xfrm>
              <a:off x="3392" y="991"/>
              <a:ext cx="72" cy="62"/>
            </a:xfrm>
            <a:prstGeom prst="flowChartOr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5078" name="AutoShape 22"/>
            <p:cNvSpPr>
              <a:spLocks noChangeArrowheads="1"/>
            </p:cNvSpPr>
            <p:nvPr/>
          </p:nvSpPr>
          <p:spPr bwMode="auto">
            <a:xfrm>
              <a:off x="2976" y="991"/>
              <a:ext cx="73" cy="62"/>
            </a:xfrm>
            <a:prstGeom prst="flowChartOr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5079" name="AutoShape 23"/>
            <p:cNvSpPr>
              <a:spLocks noChangeArrowheads="1"/>
            </p:cNvSpPr>
            <p:nvPr/>
          </p:nvSpPr>
          <p:spPr bwMode="auto">
            <a:xfrm>
              <a:off x="2534" y="991"/>
              <a:ext cx="73" cy="62"/>
            </a:xfrm>
            <a:prstGeom prst="flowChartOr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5080" name="AutoShape 24"/>
            <p:cNvSpPr>
              <a:spLocks noChangeArrowheads="1"/>
            </p:cNvSpPr>
            <p:nvPr/>
          </p:nvSpPr>
          <p:spPr bwMode="auto">
            <a:xfrm>
              <a:off x="2119" y="991"/>
              <a:ext cx="72" cy="62"/>
            </a:xfrm>
            <a:prstGeom prst="flowChartOr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5081" name="AutoShape 25"/>
            <p:cNvSpPr>
              <a:spLocks noChangeArrowheads="1"/>
            </p:cNvSpPr>
            <p:nvPr/>
          </p:nvSpPr>
          <p:spPr bwMode="auto">
            <a:xfrm>
              <a:off x="3834" y="991"/>
              <a:ext cx="72" cy="62"/>
            </a:xfrm>
            <a:prstGeom prst="flowChartOr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5082" name="Line 26"/>
            <p:cNvSpPr>
              <a:spLocks noChangeShapeType="1"/>
            </p:cNvSpPr>
            <p:nvPr/>
          </p:nvSpPr>
          <p:spPr bwMode="auto">
            <a:xfrm flipV="1">
              <a:off x="2792" y="66"/>
              <a:ext cx="0" cy="8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5083" name="Line 27"/>
            <p:cNvSpPr>
              <a:spLocks noChangeShapeType="1"/>
            </p:cNvSpPr>
            <p:nvPr/>
          </p:nvSpPr>
          <p:spPr bwMode="auto">
            <a:xfrm>
              <a:off x="1634" y="652"/>
              <a:ext cx="231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5084" name="Line 28"/>
            <p:cNvSpPr>
              <a:spLocks noChangeShapeType="1"/>
            </p:cNvSpPr>
            <p:nvPr/>
          </p:nvSpPr>
          <p:spPr bwMode="auto">
            <a:xfrm>
              <a:off x="1677" y="336"/>
              <a:ext cx="2315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45085" name="Object 29"/>
            <p:cNvGraphicFramePr>
              <a:graphicFrameLocks noChangeAspect="1"/>
            </p:cNvGraphicFramePr>
            <p:nvPr/>
          </p:nvGraphicFramePr>
          <p:xfrm>
            <a:off x="4010" y="528"/>
            <a:ext cx="31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3" name="Equation" r:id="rId10" imgW="215619" imgH="215619" progId="Equation.3">
                    <p:embed/>
                  </p:oleObj>
                </mc:Choice>
                <mc:Fallback>
                  <p:oleObj name="Equation" r:id="rId10" imgW="215619" imgH="215619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" y="528"/>
                          <a:ext cx="310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6" name="Object 30"/>
            <p:cNvGraphicFramePr>
              <a:graphicFrameLocks noChangeAspect="1"/>
            </p:cNvGraphicFramePr>
            <p:nvPr/>
          </p:nvGraphicFramePr>
          <p:xfrm>
            <a:off x="4023" y="776"/>
            <a:ext cx="29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4" name="Equation" r:id="rId12" imgW="203024" imgH="215713" progId="Equation.3">
                    <p:embed/>
                  </p:oleObj>
                </mc:Choice>
                <mc:Fallback>
                  <p:oleObj name="Equation" r:id="rId12" imgW="203024" imgH="215713" progId="Equation.3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3" y="776"/>
                          <a:ext cx="297" cy="2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7" name="Object 31"/>
            <p:cNvGraphicFramePr>
              <a:graphicFrameLocks noChangeAspect="1"/>
            </p:cNvGraphicFramePr>
            <p:nvPr/>
          </p:nvGraphicFramePr>
          <p:xfrm>
            <a:off x="2736" y="912"/>
            <a:ext cx="179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5" name="Equation" r:id="rId14" imgW="139579" imgH="177646" progId="Equation.3">
                    <p:embed/>
                  </p:oleObj>
                </mc:Choice>
                <mc:Fallback>
                  <p:oleObj name="Equation" r:id="rId14" imgW="139579" imgH="177646" progId="Equation.3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912"/>
                          <a:ext cx="179" cy="1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8" name="Line 32"/>
            <p:cNvSpPr>
              <a:spLocks noChangeShapeType="1"/>
            </p:cNvSpPr>
            <p:nvPr/>
          </p:nvSpPr>
          <p:spPr bwMode="auto">
            <a:xfrm>
              <a:off x="2838" y="1022"/>
              <a:ext cx="1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5089" name="Line 33"/>
            <p:cNvSpPr>
              <a:spLocks noChangeShapeType="1"/>
            </p:cNvSpPr>
            <p:nvPr/>
          </p:nvSpPr>
          <p:spPr bwMode="auto">
            <a:xfrm>
              <a:off x="2624" y="1022"/>
              <a:ext cx="1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</p:grp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304800" y="4953000"/>
            <a:ext cx="279785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2、电子的共有化：</a:t>
            </a:r>
          </a:p>
        </p:txBody>
      </p:sp>
      <p:sp>
        <p:nvSpPr>
          <p:cNvPr id="45091" name="Text Box 35"/>
          <p:cNvSpPr txBox="1">
            <a:spLocks noChangeArrowheads="1"/>
          </p:cNvSpPr>
          <p:nvPr/>
        </p:nvSpPr>
        <p:spPr bwMode="auto">
          <a:xfrm>
            <a:off x="468313" y="5445125"/>
            <a:ext cx="84582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   由于晶体中原子的周期性排列，使电子不再为单个原子所有，而为整个晶体所共有的现象，称为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电子的共有化。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0" grpId="0" autoUpdateAnimBg="0"/>
      <p:bldP spid="45061" grpId="0" autoUpdateAnimBg="0"/>
      <p:bldP spid="45062" grpId="0" autoUpdateAnimBg="0"/>
      <p:bldP spid="45090" grpId="0" autoUpdateAnimBg="0"/>
      <p:bldP spid="4509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77863" y="152400"/>
            <a:ext cx="389413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just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三、能带的形成与结构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04800" y="609600"/>
            <a:ext cx="32004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just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1、能带的形成：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68313" y="1989138"/>
            <a:ext cx="35988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just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1） 氢原子组成氢分子: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533400" y="1066800"/>
            <a:ext cx="8077200" cy="907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   晶体中，由于电子的共有化，原来处于自由状态原子的能级分裂而成。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827088" y="2565400"/>
            <a:ext cx="3733800" cy="1313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由于两原子的相互作用,</a:t>
            </a:r>
          </a:p>
          <a:p>
            <a:pPr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使得 1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s 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能级分裂成稍许</a:t>
            </a:r>
          </a:p>
          <a:p>
            <a:pPr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不同的两个能级。</a:t>
            </a:r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4699000" y="1828800"/>
            <a:ext cx="3473450" cy="2209800"/>
            <a:chOff x="2960" y="1152"/>
            <a:chExt cx="2188" cy="1392"/>
          </a:xfrm>
        </p:grpSpPr>
        <p:graphicFrame>
          <p:nvGraphicFramePr>
            <p:cNvPr id="47113" name="Object 9"/>
            <p:cNvGraphicFramePr>
              <a:graphicFrameLocks noChangeAspect="1"/>
            </p:cNvGraphicFramePr>
            <p:nvPr/>
          </p:nvGraphicFramePr>
          <p:xfrm>
            <a:off x="5081" y="1783"/>
            <a:ext cx="67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03" name="公式" r:id="rId4" imgW="114151" imgH="215619" progId="Equation.3">
                    <p:embed/>
                  </p:oleObj>
                </mc:Choice>
                <mc:Fallback>
                  <p:oleObj name="公式" r:id="rId4" imgW="114151" imgH="215619" progId="Equation.3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1" y="1783"/>
                          <a:ext cx="67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>
              <a:off x="3270" y="1255"/>
              <a:ext cx="0" cy="10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>
              <a:off x="3270" y="2349"/>
              <a:ext cx="15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>
              <a:off x="3900" y="1802"/>
              <a:ext cx="675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>
              <a:off x="3585" y="1437"/>
              <a:ext cx="0" cy="8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7118" name="Freeform 14"/>
            <p:cNvSpPr>
              <a:spLocks/>
            </p:cNvSpPr>
            <p:nvPr/>
          </p:nvSpPr>
          <p:spPr bwMode="auto">
            <a:xfrm>
              <a:off x="3315" y="1711"/>
              <a:ext cx="630" cy="216"/>
            </a:xfrm>
            <a:custGeom>
              <a:avLst/>
              <a:gdLst>
                <a:gd name="T0" fmla="*/ 672 w 672"/>
                <a:gd name="T1" fmla="*/ 96 h 228"/>
                <a:gd name="T2" fmla="*/ 372 w 672"/>
                <a:gd name="T3" fmla="*/ 216 h 228"/>
                <a:gd name="T4" fmla="*/ 156 w 672"/>
                <a:gd name="T5" fmla="*/ 168 h 228"/>
                <a:gd name="T6" fmla="*/ 0 w 672"/>
                <a:gd name="T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228">
                  <a:moveTo>
                    <a:pt x="672" y="96"/>
                  </a:moveTo>
                  <a:cubicBezTo>
                    <a:pt x="622" y="116"/>
                    <a:pt x="458" y="204"/>
                    <a:pt x="372" y="216"/>
                  </a:cubicBezTo>
                  <a:cubicBezTo>
                    <a:pt x="286" y="228"/>
                    <a:pt x="218" y="204"/>
                    <a:pt x="156" y="168"/>
                  </a:cubicBezTo>
                  <a:cubicBezTo>
                    <a:pt x="94" y="132"/>
                    <a:pt x="32" y="35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7119" name="Freeform 15"/>
            <p:cNvSpPr>
              <a:spLocks/>
            </p:cNvSpPr>
            <p:nvPr/>
          </p:nvSpPr>
          <p:spPr bwMode="auto">
            <a:xfrm>
              <a:off x="3405" y="1437"/>
              <a:ext cx="495" cy="365"/>
            </a:xfrm>
            <a:custGeom>
              <a:avLst/>
              <a:gdLst>
                <a:gd name="T0" fmla="*/ 528 w 528"/>
                <a:gd name="T1" fmla="*/ 384 h 384"/>
                <a:gd name="T2" fmla="*/ 192 w 528"/>
                <a:gd name="T3" fmla="*/ 288 h 384"/>
                <a:gd name="T4" fmla="*/ 0 w 528"/>
                <a:gd name="T5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384">
                  <a:moveTo>
                    <a:pt x="528" y="384"/>
                  </a:moveTo>
                  <a:cubicBezTo>
                    <a:pt x="404" y="368"/>
                    <a:pt x="280" y="352"/>
                    <a:pt x="192" y="288"/>
                  </a:cubicBezTo>
                  <a:cubicBezTo>
                    <a:pt x="104" y="224"/>
                    <a:pt x="52" y="112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47120" name="Object 16"/>
            <p:cNvGraphicFramePr>
              <a:graphicFrameLocks noChangeAspect="1"/>
            </p:cNvGraphicFramePr>
            <p:nvPr/>
          </p:nvGraphicFramePr>
          <p:xfrm>
            <a:off x="4612" y="1665"/>
            <a:ext cx="23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04" name="Equation" r:id="rId6" imgW="177492" imgH="177492" progId="Equation.3">
                    <p:embed/>
                  </p:oleObj>
                </mc:Choice>
                <mc:Fallback>
                  <p:oleObj name="Equation" r:id="rId6" imgW="177492" imgH="177492" progId="Equation.3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2" y="1665"/>
                          <a:ext cx="233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1" name="Object 17"/>
            <p:cNvGraphicFramePr>
              <a:graphicFrameLocks noChangeAspect="1"/>
            </p:cNvGraphicFramePr>
            <p:nvPr/>
          </p:nvGraphicFramePr>
          <p:xfrm>
            <a:off x="2991" y="1483"/>
            <a:ext cx="283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05" name="Equation" r:id="rId8" imgW="215806" imgH="228501" progId="Equation.3">
                    <p:embed/>
                  </p:oleObj>
                </mc:Choice>
                <mc:Fallback>
                  <p:oleObj name="Equation" r:id="rId8" imgW="215806" imgH="228501" progId="Equation.3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1" y="1483"/>
                          <a:ext cx="283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2" name="Object 18"/>
            <p:cNvGraphicFramePr>
              <a:graphicFrameLocks noChangeAspect="1"/>
            </p:cNvGraphicFramePr>
            <p:nvPr/>
          </p:nvGraphicFramePr>
          <p:xfrm>
            <a:off x="2960" y="1824"/>
            <a:ext cx="28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06" name="Equation" r:id="rId10" imgW="215806" imgH="228501" progId="Equation.3">
                    <p:embed/>
                  </p:oleObj>
                </mc:Choice>
                <mc:Fallback>
                  <p:oleObj name="Equation" r:id="rId10" imgW="215806" imgH="228501" progId="Equation.3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0" y="1824"/>
                          <a:ext cx="282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3" name="Object 19"/>
            <p:cNvGraphicFramePr>
              <a:graphicFrameLocks noChangeAspect="1"/>
            </p:cNvGraphicFramePr>
            <p:nvPr/>
          </p:nvGraphicFramePr>
          <p:xfrm>
            <a:off x="3495" y="2349"/>
            <a:ext cx="182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07" name="Equation" r:id="rId12" imgW="139579" imgH="177646" progId="Equation.3">
                    <p:embed/>
                  </p:oleObj>
                </mc:Choice>
                <mc:Fallback>
                  <p:oleObj name="Equation" r:id="rId12" imgW="139579" imgH="177646" progId="Equation.3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5" y="2349"/>
                          <a:ext cx="182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>
              <a:off x="3270" y="1711"/>
              <a:ext cx="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>
              <a:off x="3270" y="1802"/>
              <a:ext cx="5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>
              <a:off x="3270" y="1939"/>
              <a:ext cx="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47127" name="Object 23"/>
            <p:cNvGraphicFramePr>
              <a:graphicFrameLocks noChangeAspect="1"/>
            </p:cNvGraphicFramePr>
            <p:nvPr/>
          </p:nvGraphicFramePr>
          <p:xfrm>
            <a:off x="2982" y="1665"/>
            <a:ext cx="267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08" name="Equation" r:id="rId14" imgW="203024" imgH="215713" progId="Equation.3">
                    <p:embed/>
                  </p:oleObj>
                </mc:Choice>
                <mc:Fallback>
                  <p:oleObj name="Equation" r:id="rId14" imgW="203024" imgH="215713" progId="Equation.3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2" y="1665"/>
                          <a:ext cx="267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8" name="Object 24"/>
            <p:cNvGraphicFramePr>
              <a:graphicFrameLocks noChangeAspect="1"/>
            </p:cNvGraphicFramePr>
            <p:nvPr/>
          </p:nvGraphicFramePr>
          <p:xfrm>
            <a:off x="3039" y="1152"/>
            <a:ext cx="216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09" name="Equation" r:id="rId16" imgW="164885" imgH="164885" progId="Equation.3">
                    <p:embed/>
                  </p:oleObj>
                </mc:Choice>
                <mc:Fallback>
                  <p:oleObj name="Equation" r:id="rId16" imgW="164885" imgH="164885" progId="Equation.3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1152"/>
                          <a:ext cx="216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9" name="Object 25"/>
            <p:cNvGraphicFramePr>
              <a:graphicFrameLocks noChangeAspect="1"/>
            </p:cNvGraphicFramePr>
            <p:nvPr/>
          </p:nvGraphicFramePr>
          <p:xfrm>
            <a:off x="3080" y="2367"/>
            <a:ext cx="166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0" name="Equation" r:id="rId18" imgW="126835" imgH="139518" progId="Equation.3">
                    <p:embed/>
                  </p:oleObj>
                </mc:Choice>
                <mc:Fallback>
                  <p:oleObj name="Equation" r:id="rId18" imgW="126835" imgH="139518" progId="Equation.3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0" y="2367"/>
                          <a:ext cx="166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30" name="Object 26"/>
            <p:cNvGraphicFramePr>
              <a:graphicFrameLocks noChangeAspect="1"/>
            </p:cNvGraphicFramePr>
            <p:nvPr/>
          </p:nvGraphicFramePr>
          <p:xfrm>
            <a:off x="4867" y="2292"/>
            <a:ext cx="149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1" name="Equation" r:id="rId20" imgW="114102" imgH="126780" progId="Equation.3">
                    <p:embed/>
                  </p:oleObj>
                </mc:Choice>
                <mc:Fallback>
                  <p:oleObj name="Equation" r:id="rId20" imgW="114102" imgH="126780" progId="Equation.3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7" y="2292"/>
                          <a:ext cx="149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533400" y="3962400"/>
            <a:ext cx="40386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just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2）由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N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个原子组成的晶体：</a:t>
            </a:r>
          </a:p>
        </p:txBody>
      </p:sp>
      <p:sp>
        <p:nvSpPr>
          <p:cNvPr id="47132" name="Rectangle 28"/>
          <p:cNvSpPr>
            <a:spLocks noChangeArrowheads="1"/>
          </p:cNvSpPr>
          <p:nvPr/>
        </p:nvSpPr>
        <p:spPr bwMode="auto">
          <a:xfrm>
            <a:off x="685800" y="4495800"/>
            <a:ext cx="5029200" cy="1793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  <a:ea typeface="华文楷体" panose="02010600040101010101" pitchFamily="2" charset="-122"/>
              </a:rPr>
              <a:t>当</a:t>
            </a:r>
            <a:r>
              <a:rPr kumimoji="1" lang="en-US" altLang="zh-CN" dirty="0">
                <a:solidFill>
                  <a:schemeClr val="tx1"/>
                </a:solidFill>
                <a:ea typeface="华文楷体" panose="02010600040101010101" pitchFamily="2" charset="-122"/>
              </a:rPr>
              <a:t>N</a:t>
            </a:r>
            <a:r>
              <a:rPr kumimoji="1" lang="zh-CN" altLang="en-US" dirty="0">
                <a:solidFill>
                  <a:schemeClr val="tx1"/>
                </a:solidFill>
                <a:ea typeface="华文楷体" panose="02010600040101010101" pitchFamily="2" charset="-122"/>
              </a:rPr>
              <a:t>个原子结合成晶体时，</a:t>
            </a:r>
          </a:p>
          <a:p>
            <a:pPr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  <a:ea typeface="华文楷体" panose="02010600040101010101" pitchFamily="2" charset="-122"/>
              </a:rPr>
              <a:t>原来具有相同能量的价电子</a:t>
            </a:r>
          </a:p>
          <a:p>
            <a:pPr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  <a:ea typeface="华文楷体" panose="02010600040101010101" pitchFamily="2" charset="-122"/>
              </a:rPr>
              <a:t>由于处于共有化状态，使原来</a:t>
            </a:r>
          </a:p>
          <a:p>
            <a:pPr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  <a:ea typeface="华文楷体" panose="02010600040101010101" pitchFamily="2" charset="-122"/>
              </a:rPr>
              <a:t>相同的能级分裂成</a:t>
            </a:r>
            <a:r>
              <a:rPr kumimoji="1" lang="en-US" altLang="zh-CN" dirty="0">
                <a:solidFill>
                  <a:schemeClr val="tx1"/>
                </a:solidFill>
                <a:ea typeface="华文楷体" panose="02010600040101010101" pitchFamily="2" charset="-122"/>
              </a:rPr>
              <a:t>N</a:t>
            </a:r>
            <a:r>
              <a:rPr kumimoji="1" lang="zh-CN" altLang="en-US" dirty="0">
                <a:solidFill>
                  <a:schemeClr val="tx1"/>
                </a:solidFill>
                <a:ea typeface="华文楷体" panose="02010600040101010101" pitchFamily="2" charset="-122"/>
              </a:rPr>
              <a:t>个能级( 能带 )。</a:t>
            </a:r>
          </a:p>
        </p:txBody>
      </p:sp>
      <p:grpSp>
        <p:nvGrpSpPr>
          <p:cNvPr id="47133" name="Group 29"/>
          <p:cNvGrpSpPr>
            <a:grpSpLocks/>
          </p:cNvGrpSpPr>
          <p:nvPr/>
        </p:nvGrpSpPr>
        <p:grpSpPr bwMode="auto">
          <a:xfrm>
            <a:off x="5410200" y="4191000"/>
            <a:ext cx="3287713" cy="2316163"/>
            <a:chOff x="3449" y="2813"/>
            <a:chExt cx="2071" cy="1459"/>
          </a:xfrm>
        </p:grpSpPr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>
              <a:off x="3792" y="2909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>
              <a:off x="3792" y="4061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>
              <a:off x="4320" y="3149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>
              <a:off x="4656" y="3533"/>
              <a:ext cx="72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7138" name="Freeform 34"/>
            <p:cNvSpPr>
              <a:spLocks/>
            </p:cNvSpPr>
            <p:nvPr/>
          </p:nvSpPr>
          <p:spPr bwMode="auto">
            <a:xfrm>
              <a:off x="3984" y="3533"/>
              <a:ext cx="720" cy="240"/>
            </a:xfrm>
            <a:custGeom>
              <a:avLst/>
              <a:gdLst>
                <a:gd name="T0" fmla="*/ 720 w 720"/>
                <a:gd name="T1" fmla="*/ 0 h 264"/>
                <a:gd name="T2" fmla="*/ 528 w 720"/>
                <a:gd name="T3" fmla="*/ 192 h 264"/>
                <a:gd name="T4" fmla="*/ 288 w 720"/>
                <a:gd name="T5" fmla="*/ 240 h 264"/>
                <a:gd name="T6" fmla="*/ 0 w 720"/>
                <a:gd name="T7" fmla="*/ 48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264">
                  <a:moveTo>
                    <a:pt x="720" y="0"/>
                  </a:moveTo>
                  <a:cubicBezTo>
                    <a:pt x="660" y="76"/>
                    <a:pt x="600" y="152"/>
                    <a:pt x="528" y="192"/>
                  </a:cubicBezTo>
                  <a:cubicBezTo>
                    <a:pt x="456" y="232"/>
                    <a:pt x="376" y="264"/>
                    <a:pt x="288" y="240"/>
                  </a:cubicBezTo>
                  <a:cubicBezTo>
                    <a:pt x="200" y="216"/>
                    <a:pt x="100" y="132"/>
                    <a:pt x="0" y="48"/>
                  </a:cubicBezTo>
                </a:path>
              </a:pathLst>
            </a:custGeom>
            <a:noFill/>
            <a:ln w="22225" cap="flat" cmpd="sng">
              <a:solidFill>
                <a:srgbClr val="008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7139" name="Freeform 35"/>
            <p:cNvSpPr>
              <a:spLocks/>
            </p:cNvSpPr>
            <p:nvPr/>
          </p:nvSpPr>
          <p:spPr bwMode="auto">
            <a:xfrm>
              <a:off x="4020" y="2873"/>
              <a:ext cx="684" cy="660"/>
            </a:xfrm>
            <a:custGeom>
              <a:avLst/>
              <a:gdLst>
                <a:gd name="T0" fmla="*/ 684 w 684"/>
                <a:gd name="T1" fmla="*/ 660 h 660"/>
                <a:gd name="T2" fmla="*/ 432 w 684"/>
                <a:gd name="T3" fmla="*/ 600 h 660"/>
                <a:gd name="T4" fmla="*/ 252 w 684"/>
                <a:gd name="T5" fmla="*/ 468 h 660"/>
                <a:gd name="T6" fmla="*/ 0 w 684"/>
                <a:gd name="T7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4" h="660">
                  <a:moveTo>
                    <a:pt x="684" y="660"/>
                  </a:moveTo>
                  <a:cubicBezTo>
                    <a:pt x="642" y="650"/>
                    <a:pt x="504" y="632"/>
                    <a:pt x="432" y="600"/>
                  </a:cubicBezTo>
                  <a:cubicBezTo>
                    <a:pt x="360" y="568"/>
                    <a:pt x="324" y="568"/>
                    <a:pt x="252" y="468"/>
                  </a:cubicBezTo>
                  <a:cubicBezTo>
                    <a:pt x="180" y="368"/>
                    <a:pt x="52" y="98"/>
                    <a:pt x="0" y="0"/>
                  </a:cubicBezTo>
                </a:path>
              </a:pathLst>
            </a:custGeom>
            <a:noFill/>
            <a:ln w="22225" cap="flat" cmpd="sng">
              <a:solidFill>
                <a:srgbClr val="008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7140" name="Freeform 36"/>
            <p:cNvSpPr>
              <a:spLocks/>
            </p:cNvSpPr>
            <p:nvPr/>
          </p:nvSpPr>
          <p:spPr bwMode="auto">
            <a:xfrm>
              <a:off x="3984" y="3437"/>
              <a:ext cx="672" cy="256"/>
            </a:xfrm>
            <a:custGeom>
              <a:avLst/>
              <a:gdLst>
                <a:gd name="T0" fmla="*/ 672 w 672"/>
                <a:gd name="T1" fmla="*/ 96 h 256"/>
                <a:gd name="T2" fmla="*/ 336 w 672"/>
                <a:gd name="T3" fmla="*/ 240 h 256"/>
                <a:gd name="T4" fmla="*/ 0 w 672"/>
                <a:gd name="T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256">
                  <a:moveTo>
                    <a:pt x="672" y="96"/>
                  </a:moveTo>
                  <a:cubicBezTo>
                    <a:pt x="560" y="176"/>
                    <a:pt x="448" y="256"/>
                    <a:pt x="336" y="240"/>
                  </a:cubicBezTo>
                  <a:cubicBezTo>
                    <a:pt x="224" y="224"/>
                    <a:pt x="112" y="112"/>
                    <a:pt x="0" y="0"/>
                  </a:cubicBezTo>
                </a:path>
              </a:pathLst>
            </a:custGeom>
            <a:noFill/>
            <a:ln w="22225" cap="flat" cmpd="sng">
              <a:solidFill>
                <a:srgbClr val="008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7141" name="Freeform 37"/>
            <p:cNvSpPr>
              <a:spLocks/>
            </p:cNvSpPr>
            <p:nvPr/>
          </p:nvSpPr>
          <p:spPr bwMode="auto">
            <a:xfrm>
              <a:off x="3984" y="3341"/>
              <a:ext cx="672" cy="272"/>
            </a:xfrm>
            <a:custGeom>
              <a:avLst/>
              <a:gdLst>
                <a:gd name="T0" fmla="*/ 672 w 672"/>
                <a:gd name="T1" fmla="*/ 192 h 272"/>
                <a:gd name="T2" fmla="*/ 336 w 672"/>
                <a:gd name="T3" fmla="*/ 240 h 272"/>
                <a:gd name="T4" fmla="*/ 0 w 672"/>
                <a:gd name="T5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272">
                  <a:moveTo>
                    <a:pt x="672" y="192"/>
                  </a:moveTo>
                  <a:cubicBezTo>
                    <a:pt x="560" y="232"/>
                    <a:pt x="448" y="272"/>
                    <a:pt x="336" y="240"/>
                  </a:cubicBezTo>
                  <a:cubicBezTo>
                    <a:pt x="224" y="208"/>
                    <a:pt x="112" y="104"/>
                    <a:pt x="0" y="0"/>
                  </a:cubicBezTo>
                </a:path>
              </a:pathLst>
            </a:custGeom>
            <a:noFill/>
            <a:ln w="22225" cap="flat" cmpd="sng">
              <a:solidFill>
                <a:srgbClr val="008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7142" name="Freeform 38"/>
            <p:cNvSpPr>
              <a:spLocks/>
            </p:cNvSpPr>
            <p:nvPr/>
          </p:nvSpPr>
          <p:spPr bwMode="auto">
            <a:xfrm>
              <a:off x="3984" y="3197"/>
              <a:ext cx="672" cy="344"/>
            </a:xfrm>
            <a:custGeom>
              <a:avLst/>
              <a:gdLst>
                <a:gd name="T0" fmla="*/ 672 w 672"/>
                <a:gd name="T1" fmla="*/ 336 h 344"/>
                <a:gd name="T2" fmla="*/ 336 w 672"/>
                <a:gd name="T3" fmla="*/ 288 h 344"/>
                <a:gd name="T4" fmla="*/ 0 w 672"/>
                <a:gd name="T5" fmla="*/ 0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344">
                  <a:moveTo>
                    <a:pt x="672" y="336"/>
                  </a:moveTo>
                  <a:cubicBezTo>
                    <a:pt x="560" y="340"/>
                    <a:pt x="448" y="344"/>
                    <a:pt x="336" y="288"/>
                  </a:cubicBezTo>
                  <a:cubicBezTo>
                    <a:pt x="224" y="232"/>
                    <a:pt x="112" y="116"/>
                    <a:pt x="0" y="0"/>
                  </a:cubicBezTo>
                </a:path>
              </a:pathLst>
            </a:custGeom>
            <a:noFill/>
            <a:ln w="22225" cap="flat" cmpd="sng">
              <a:solidFill>
                <a:srgbClr val="008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47143" name="Object 39"/>
            <p:cNvGraphicFramePr>
              <a:graphicFrameLocks noChangeAspect="1"/>
            </p:cNvGraphicFramePr>
            <p:nvPr/>
          </p:nvGraphicFramePr>
          <p:xfrm>
            <a:off x="3792" y="2861"/>
            <a:ext cx="307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2" name="Equation" r:id="rId22" imgW="164885" imgH="215619" progId="Equation.3">
                    <p:embed/>
                  </p:oleObj>
                </mc:Choice>
                <mc:Fallback>
                  <p:oleObj name="Equation" r:id="rId22" imgW="164885" imgH="215619" progId="Equation.3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861"/>
                          <a:ext cx="307" cy="9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44" name="Object 40"/>
            <p:cNvGraphicFramePr>
              <a:graphicFrameLocks noChangeAspect="1"/>
            </p:cNvGraphicFramePr>
            <p:nvPr/>
          </p:nvGraphicFramePr>
          <p:xfrm>
            <a:off x="3449" y="3149"/>
            <a:ext cx="303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3" name="Equation" r:id="rId24" imgW="253780" imgH="164957" progId="Equation.3">
                    <p:embed/>
                  </p:oleObj>
                </mc:Choice>
                <mc:Fallback>
                  <p:oleObj name="Equation" r:id="rId24" imgW="253780" imgH="164957" progId="Equation.3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9" y="3149"/>
                          <a:ext cx="303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45" name="AutoShape 41"/>
            <p:cNvSpPr>
              <a:spLocks noChangeArrowheads="1"/>
            </p:cNvSpPr>
            <p:nvPr/>
          </p:nvSpPr>
          <p:spPr bwMode="auto">
            <a:xfrm>
              <a:off x="4224" y="2861"/>
              <a:ext cx="816" cy="288"/>
            </a:xfrm>
            <a:prstGeom prst="wedgeRoundRectCallout">
              <a:avLst>
                <a:gd name="adj1" fmla="val -43750"/>
                <a:gd name="adj2" fmla="val 79861"/>
                <a:gd name="adj3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华文楷体" panose="02010600040101010101" pitchFamily="2" charset="-122"/>
                </a:rPr>
                <a:t>N</a:t>
              </a:r>
              <a:r>
                <a:rPr kumimoji="1" lang="zh-CN" altLang="en-US" sz="2000">
                  <a:solidFill>
                    <a:srgbClr val="0000FF"/>
                  </a:solidFill>
                  <a:ea typeface="华文楷体" panose="02010600040101010101" pitchFamily="2" charset="-122"/>
                </a:rPr>
                <a:t>个能级</a:t>
              </a:r>
            </a:p>
          </p:txBody>
        </p:sp>
        <p:graphicFrame>
          <p:nvGraphicFramePr>
            <p:cNvPr id="47146" name="Object 42"/>
            <p:cNvGraphicFramePr>
              <a:graphicFrameLocks noChangeAspect="1"/>
            </p:cNvGraphicFramePr>
            <p:nvPr/>
          </p:nvGraphicFramePr>
          <p:xfrm>
            <a:off x="3508" y="2813"/>
            <a:ext cx="19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4" name="Equation" r:id="rId26" imgW="164885" imgH="164885" progId="Equation.3">
                    <p:embed/>
                  </p:oleObj>
                </mc:Choice>
                <mc:Fallback>
                  <p:oleObj name="Equation" r:id="rId26" imgW="164885" imgH="164885" progId="Equation.3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8" y="2813"/>
                          <a:ext cx="196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47" name="Object 43"/>
            <p:cNvGraphicFramePr>
              <a:graphicFrameLocks noChangeAspect="1"/>
            </p:cNvGraphicFramePr>
            <p:nvPr/>
          </p:nvGraphicFramePr>
          <p:xfrm>
            <a:off x="4353" y="3742"/>
            <a:ext cx="257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5" name="Equation" r:id="rId28" imgW="215806" imgH="228501" progId="Equation.3">
                    <p:embed/>
                  </p:oleObj>
                </mc:Choice>
                <mc:Fallback>
                  <p:oleObj name="Equation" r:id="rId28" imgW="215806" imgH="228501" progId="Equation.3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3" y="3742"/>
                          <a:ext cx="257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48" name="Object 44"/>
            <p:cNvGraphicFramePr>
              <a:graphicFrameLocks noChangeAspect="1"/>
            </p:cNvGraphicFramePr>
            <p:nvPr/>
          </p:nvGraphicFramePr>
          <p:xfrm>
            <a:off x="4361" y="3101"/>
            <a:ext cx="25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6" name="Equation" r:id="rId30" imgW="215806" imgH="228501" progId="Equation.3">
                    <p:embed/>
                  </p:oleObj>
                </mc:Choice>
                <mc:Fallback>
                  <p:oleObj name="Equation" r:id="rId30" imgW="215806" imgH="228501" progId="Equation.3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1" y="3101"/>
                          <a:ext cx="256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49" name="Object 45"/>
            <p:cNvGraphicFramePr>
              <a:graphicFrameLocks noChangeAspect="1"/>
            </p:cNvGraphicFramePr>
            <p:nvPr/>
          </p:nvGraphicFramePr>
          <p:xfrm>
            <a:off x="5384" y="4102"/>
            <a:ext cx="136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7" name="Equation" r:id="rId32" imgW="114102" imgH="126780" progId="Equation.3">
                    <p:embed/>
                  </p:oleObj>
                </mc:Choice>
                <mc:Fallback>
                  <p:oleObj name="Equation" r:id="rId32" imgW="114102" imgH="126780" progId="Equation.3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4" y="4102"/>
                          <a:ext cx="136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50" name="Object 46"/>
            <p:cNvGraphicFramePr>
              <a:graphicFrameLocks noChangeAspect="1"/>
            </p:cNvGraphicFramePr>
            <p:nvPr/>
          </p:nvGraphicFramePr>
          <p:xfrm>
            <a:off x="4231" y="4061"/>
            <a:ext cx="16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8" name="Equation" r:id="rId34" imgW="139579" imgH="177646" progId="Equation.3">
                    <p:embed/>
                  </p:oleObj>
                </mc:Choice>
                <mc:Fallback>
                  <p:oleObj name="Equation" r:id="rId34" imgW="139579" imgH="177646" progId="Equation.3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1" y="4061"/>
                          <a:ext cx="166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51" name="Object 47"/>
            <p:cNvGraphicFramePr>
              <a:graphicFrameLocks noChangeAspect="1"/>
            </p:cNvGraphicFramePr>
            <p:nvPr/>
          </p:nvGraphicFramePr>
          <p:xfrm>
            <a:off x="3696" y="4087"/>
            <a:ext cx="151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9" name="Equation" r:id="rId35" imgW="126835" imgH="139518" progId="Equation.3">
                    <p:embed/>
                  </p:oleObj>
                </mc:Choice>
                <mc:Fallback>
                  <p:oleObj name="Equation" r:id="rId35" imgW="126835" imgH="139518" progId="Equation.3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4087"/>
                          <a:ext cx="151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  <p:bldP spid="47108" grpId="0" autoUpdateAnimBg="0"/>
      <p:bldP spid="47109" grpId="0" autoUpdateAnimBg="0"/>
      <p:bldP spid="47110" grpId="0" autoUpdateAnimBg="0"/>
      <p:bldP spid="47111" grpId="0" autoUpdateAnimBg="0"/>
      <p:bldP spid="47131" grpId="0" autoUpdateAnimBg="0"/>
      <p:bldP spid="4713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446088" y="381000"/>
            <a:ext cx="82296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能带：当</a:t>
            </a:r>
            <a:r>
              <a:rPr kumimoji="1" lang="en-US" altLang="zh-CN" i="1">
                <a:solidFill>
                  <a:srgbClr val="0000FF"/>
                </a:solidFill>
                <a:ea typeface="华文楷体" panose="02010600040101010101" pitchFamily="2" charset="-122"/>
              </a:rPr>
              <a:t>N</a:t>
            </a:r>
            <a:r>
              <a:rPr kumimoji="1" lang="en-US" altLang="zh-CN">
                <a:solidFill>
                  <a:srgbClr val="0000FF"/>
                </a:solidFill>
                <a:ea typeface="华文楷体" panose="02010600040101010101" pitchFamily="2" charset="-122"/>
              </a:rPr>
              <a:t> 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个原子组成晶体时，单个原子的某一能级分裂成</a:t>
            </a:r>
          </a:p>
          <a:p>
            <a:pPr eaLnBrk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            的</a:t>
            </a:r>
            <a:r>
              <a:rPr kumimoji="1" lang="en-US" altLang="zh-CN" i="1">
                <a:solidFill>
                  <a:srgbClr val="0000FF"/>
                </a:solidFill>
                <a:ea typeface="华文楷体" panose="02010600040101010101" pitchFamily="2" charset="-122"/>
              </a:rPr>
              <a:t>N</a:t>
            </a:r>
            <a:r>
              <a:rPr kumimoji="1" lang="en-US" altLang="zh-CN">
                <a:solidFill>
                  <a:srgbClr val="0000FF"/>
                </a:solidFill>
                <a:ea typeface="华文楷体" panose="02010600040101010101" pitchFamily="2" charset="-122"/>
              </a:rPr>
              <a:t> 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个能级称为能带。能带用⊿</a:t>
            </a:r>
            <a:r>
              <a:rPr kumimoji="1" lang="en-US" altLang="zh-CN" i="1">
                <a:solidFill>
                  <a:srgbClr val="0000FF"/>
                </a:solidFill>
                <a:ea typeface="华文楷体" panose="02010600040101010101" pitchFamily="2" charset="-122"/>
              </a:rPr>
              <a:t>E</a:t>
            </a:r>
            <a:r>
              <a:rPr kumimoji="1" lang="en-US" altLang="zh-CN">
                <a:solidFill>
                  <a:srgbClr val="0000FF"/>
                </a:solidFill>
                <a:ea typeface="华文楷体" panose="02010600040101010101" pitchFamily="2" charset="-122"/>
              </a:rPr>
              <a:t>  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表示。</a:t>
            </a: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533400" y="3284538"/>
            <a:ext cx="54864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just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3）能带宽度△</a:t>
            </a:r>
            <a:r>
              <a:rPr kumimoji="1" lang="en-US" altLang="zh-CN" i="1">
                <a:solidFill>
                  <a:schemeClr val="tx1"/>
                </a:solidFill>
                <a:ea typeface="华文楷体" panose="02010600040101010101" pitchFamily="2" charset="-122"/>
              </a:rPr>
              <a:t>E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 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与格点间距 </a:t>
            </a:r>
            <a:r>
              <a:rPr kumimoji="1" lang="en-US" altLang="zh-CN" i="1">
                <a:solidFill>
                  <a:schemeClr val="tx1"/>
                </a:solidFill>
                <a:ea typeface="华文楷体" panose="02010600040101010101" pitchFamily="2" charset="-122"/>
              </a:rPr>
              <a:t>d 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 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有关。</a:t>
            </a:r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1003940" y="1603375"/>
            <a:ext cx="817593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1） 原子数 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N 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越大，分裂后的能级数也越多，能级越密集。</a:t>
            </a:r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533400" y="2276475"/>
            <a:ext cx="7848600" cy="89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2） 一 般组成晶体的原子数极大，能带宽度△</a:t>
            </a:r>
            <a:r>
              <a:rPr kumimoji="1" lang="en-US" altLang="zh-CN" i="1">
                <a:solidFill>
                  <a:schemeClr val="tx1"/>
                </a:solidFill>
                <a:ea typeface="华文楷体" panose="02010600040101010101" pitchFamily="2" charset="-122"/>
              </a:rPr>
              <a:t>E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 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又很小，</a:t>
            </a:r>
          </a:p>
          <a:p>
            <a:pPr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  故在一个能带中电子的能量可看成是连续变化的。</a:t>
            </a: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533400" y="3933825"/>
            <a:ext cx="3246512" cy="1879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4572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defTabSz="914400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  <a:ea typeface="华文楷体" panose="02010600040101010101" pitchFamily="2" charset="-122"/>
              </a:rPr>
              <a:t>4）相邻两个能带之间不存在能级的区域，称为禁带。用△</a:t>
            </a:r>
            <a:r>
              <a:rPr kumimoji="1" lang="en-US" altLang="zh-CN" i="1" dirty="0">
                <a:solidFill>
                  <a:schemeClr val="tx1"/>
                </a:solidFill>
                <a:ea typeface="华文楷体" panose="02010600040101010101" pitchFamily="2" charset="-122"/>
              </a:rPr>
              <a:t>E</a:t>
            </a:r>
            <a:r>
              <a:rPr kumimoji="1" lang="en-US" altLang="zh-CN" dirty="0">
                <a:solidFill>
                  <a:schemeClr val="tx1"/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baseline="-25000" dirty="0">
                <a:solidFill>
                  <a:schemeClr val="tx1"/>
                </a:solidFill>
                <a:ea typeface="华文楷体" panose="02010600040101010101" pitchFamily="2" charset="-122"/>
              </a:rPr>
              <a:t>g </a:t>
            </a:r>
            <a:r>
              <a:rPr kumimoji="1" lang="zh-CN" altLang="en-US" dirty="0">
                <a:solidFill>
                  <a:schemeClr val="tx1"/>
                </a:solidFill>
                <a:ea typeface="华文楷体" panose="02010600040101010101" pitchFamily="2" charset="-122"/>
              </a:rPr>
              <a:t>表 示。</a:t>
            </a:r>
          </a:p>
          <a:p>
            <a:pPr algn="just" defTabSz="914400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en-US" sz="800" dirty="0">
              <a:solidFill>
                <a:schemeClr val="tx1"/>
              </a:solidFill>
              <a:ea typeface="华文楷体" panose="02010600040101010101" pitchFamily="2" charset="-122"/>
            </a:endParaRPr>
          </a:p>
        </p:txBody>
      </p:sp>
      <p:grpSp>
        <p:nvGrpSpPr>
          <p:cNvPr id="2" name="组合 39"/>
          <p:cNvGrpSpPr>
            <a:grpSpLocks/>
          </p:cNvGrpSpPr>
          <p:nvPr/>
        </p:nvGrpSpPr>
        <p:grpSpPr bwMode="auto">
          <a:xfrm>
            <a:off x="71438" y="1125538"/>
            <a:ext cx="1187450" cy="1016000"/>
            <a:chOff x="0" y="3143248"/>
            <a:chExt cx="1071538" cy="857256"/>
          </a:xfrm>
        </p:grpSpPr>
        <p:sp>
          <p:nvSpPr>
            <p:cNvPr id="49171" name="爆炸形 2 38"/>
            <p:cNvSpPr>
              <a:spLocks noChangeArrowheads="1"/>
            </p:cNvSpPr>
            <p:nvPr/>
          </p:nvSpPr>
          <p:spPr bwMode="auto">
            <a:xfrm>
              <a:off x="0" y="3143248"/>
              <a:ext cx="1071538" cy="857256"/>
            </a:xfrm>
            <a:prstGeom prst="irregularSeal2">
              <a:avLst/>
            </a:prstGeom>
            <a:solidFill>
              <a:srgbClr val="FFFF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49172" name="Rectangle 57"/>
            <p:cNvSpPr>
              <a:spLocks noChangeArrowheads="1"/>
            </p:cNvSpPr>
            <p:nvPr/>
          </p:nvSpPr>
          <p:spPr bwMode="auto">
            <a:xfrm>
              <a:off x="143254" y="3357562"/>
              <a:ext cx="796491" cy="385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rPr>
                <a:t>说明</a:t>
              </a:r>
            </a:p>
          </p:txBody>
        </p:sp>
      </p:grpSp>
      <p:grpSp>
        <p:nvGrpSpPr>
          <p:cNvPr id="49174" name="Group 22"/>
          <p:cNvGrpSpPr>
            <a:grpSpLocks/>
          </p:cNvGrpSpPr>
          <p:nvPr/>
        </p:nvGrpSpPr>
        <p:grpSpPr bwMode="auto">
          <a:xfrm>
            <a:off x="3995738" y="3773488"/>
            <a:ext cx="4249737" cy="2824162"/>
            <a:chOff x="2562" y="2432"/>
            <a:chExt cx="2677" cy="1779"/>
          </a:xfrm>
        </p:grpSpPr>
        <p:pic>
          <p:nvPicPr>
            <p:cNvPr id="49169" name="Picture 17" descr="http://wutde.whut.edu.cn/kecheng/daxueweuligongke/p06/ch24/sec07/image/exa_01.jpg"/>
            <p:cNvPicPr>
              <a:picLocks noChangeAspect="1" noChangeArrowheads="1"/>
            </p:cNvPicPr>
            <p:nvPr/>
          </p:nvPicPr>
          <p:blipFill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" y="2432"/>
              <a:ext cx="2677" cy="1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49173" name="Object 21"/>
            <p:cNvGraphicFramePr>
              <a:graphicFrameLocks noChangeAspect="1"/>
            </p:cNvGraphicFramePr>
            <p:nvPr/>
          </p:nvGraphicFramePr>
          <p:xfrm>
            <a:off x="3532" y="4064"/>
            <a:ext cx="116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9" name="公式" r:id="rId6" imgW="133350" imgH="171450" progId="Equation.3">
                    <p:embed/>
                  </p:oleObj>
                </mc:Choice>
                <mc:Fallback>
                  <p:oleObj name="公式" r:id="rId6" imgW="133350" imgH="17145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2" y="4064"/>
                          <a:ext cx="116" cy="14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4" grpId="0" autoUpdateAnimBg="0"/>
      <p:bldP spid="49165" grpId="0" autoUpdateAnimBg="0"/>
      <p:bldP spid="49166" grpId="0" autoUpdateAnimBg="0"/>
      <p:bldP spid="49167" grpId="0" autoUpdateAnimBg="0"/>
      <p:bldP spid="4916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9" name="Text Box 99"/>
          <p:cNvSpPr txBox="1">
            <a:spLocks noChangeArrowheads="1"/>
          </p:cNvSpPr>
          <p:nvPr/>
        </p:nvSpPr>
        <p:spPr bwMode="auto">
          <a:xfrm>
            <a:off x="727075" y="296863"/>
            <a:ext cx="31242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2、能带结构：</a:t>
            </a:r>
          </a:p>
        </p:txBody>
      </p:sp>
      <p:sp>
        <p:nvSpPr>
          <p:cNvPr id="51300" name="Text Box 100"/>
          <p:cNvSpPr txBox="1">
            <a:spLocks noChangeArrowheads="1"/>
          </p:cNvSpPr>
          <p:nvPr/>
        </p:nvSpPr>
        <p:spPr bwMode="auto">
          <a:xfrm>
            <a:off x="342900" y="2887663"/>
            <a:ext cx="3581400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just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2) 能带可以用相应的能</a:t>
            </a:r>
          </a:p>
          <a:p>
            <a:pPr algn="just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级 符号 表示  </a:t>
            </a:r>
            <a:r>
              <a:rPr kumimoji="1" lang="en-US" altLang="zh-CN" i="1">
                <a:solidFill>
                  <a:schemeClr val="tx1"/>
                </a:solidFill>
                <a:ea typeface="华文楷体" panose="02010600040101010101" pitchFamily="2" charset="-122"/>
              </a:rPr>
              <a:t>s , p , d ,</a:t>
            </a:r>
          </a:p>
          <a:p>
            <a:pPr algn="just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i="1">
                <a:solidFill>
                  <a:schemeClr val="tx1"/>
                </a:solidFill>
                <a:ea typeface="华文楷体" panose="02010600040101010101" pitchFamily="2" charset="-122"/>
              </a:rPr>
              <a:t>    f,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…</a:t>
            </a:r>
            <a:r>
              <a:rPr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带。</a:t>
            </a:r>
            <a:endParaRPr kumimoji="1" lang="zh-CN" altLang="en-US">
              <a:solidFill>
                <a:schemeClr val="tx1"/>
              </a:solidFill>
              <a:ea typeface="华文楷体" panose="02010600040101010101" pitchFamily="2" charset="-122"/>
            </a:endParaRPr>
          </a:p>
        </p:txBody>
      </p:sp>
      <p:sp>
        <p:nvSpPr>
          <p:cNvPr id="51301" name="Text Box 101"/>
          <p:cNvSpPr txBox="1">
            <a:spLocks noChangeArrowheads="1"/>
          </p:cNvSpPr>
          <p:nvPr/>
        </p:nvSpPr>
        <p:spPr bwMode="auto">
          <a:xfrm>
            <a:off x="495300" y="5402263"/>
            <a:ext cx="3352800" cy="660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just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3) 用△</a:t>
            </a:r>
            <a:r>
              <a:rPr kumimoji="1" lang="en-US" altLang="zh-CN" i="1">
                <a:solidFill>
                  <a:schemeClr val="tx1"/>
                </a:solidFill>
                <a:ea typeface="华文楷体" panose="02010600040101010101" pitchFamily="2" charset="-122"/>
              </a:rPr>
              <a:t>E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 </a:t>
            </a:r>
            <a:r>
              <a:rPr kumimoji="1" lang="en-US" altLang="zh-CN" baseline="-25000">
                <a:solidFill>
                  <a:schemeClr val="tx1"/>
                </a:solidFill>
                <a:ea typeface="华文楷体" panose="02010600040101010101" pitchFamily="2" charset="-122"/>
              </a:rPr>
              <a:t>g 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表 示禁带。</a:t>
            </a:r>
          </a:p>
          <a:p>
            <a:pPr algn="just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en-US" sz="800">
              <a:solidFill>
                <a:schemeClr val="tx1"/>
              </a:solidFill>
              <a:ea typeface="华文楷体" panose="02010600040101010101" pitchFamily="2" charset="-122"/>
            </a:endParaRPr>
          </a:p>
        </p:txBody>
      </p:sp>
      <p:sp>
        <p:nvSpPr>
          <p:cNvPr id="51308" name="Text Box 108"/>
          <p:cNvSpPr txBox="1">
            <a:spLocks noChangeArrowheads="1"/>
          </p:cNvSpPr>
          <p:nvPr/>
        </p:nvSpPr>
        <p:spPr bwMode="auto">
          <a:xfrm>
            <a:off x="266700" y="982663"/>
            <a:ext cx="4419600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1）每一个原子的能级都</a:t>
            </a:r>
          </a:p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对应晶体的一个能带。</a:t>
            </a:r>
          </a:p>
        </p:txBody>
      </p:sp>
      <p:grpSp>
        <p:nvGrpSpPr>
          <p:cNvPr id="51424" name="Group 224"/>
          <p:cNvGrpSpPr>
            <a:grpSpLocks/>
          </p:cNvGrpSpPr>
          <p:nvPr/>
        </p:nvGrpSpPr>
        <p:grpSpPr bwMode="auto">
          <a:xfrm>
            <a:off x="3327400" y="460375"/>
            <a:ext cx="5276850" cy="5995988"/>
            <a:chOff x="2096" y="290"/>
            <a:chExt cx="3324" cy="3777"/>
          </a:xfrm>
        </p:grpSpPr>
        <p:grpSp>
          <p:nvGrpSpPr>
            <p:cNvPr id="51423" name="Group 223"/>
            <p:cNvGrpSpPr>
              <a:grpSpLocks/>
            </p:cNvGrpSpPr>
            <p:nvPr/>
          </p:nvGrpSpPr>
          <p:grpSpPr bwMode="auto">
            <a:xfrm>
              <a:off x="5073" y="987"/>
              <a:ext cx="347" cy="2534"/>
              <a:chOff x="5073" y="987"/>
              <a:chExt cx="347" cy="2534"/>
            </a:xfrm>
          </p:grpSpPr>
          <p:graphicFrame>
            <p:nvGraphicFramePr>
              <p:cNvPr id="51303" name="Object 103"/>
              <p:cNvGraphicFramePr>
                <a:graphicFrameLocks noChangeAspect="1"/>
              </p:cNvGraphicFramePr>
              <p:nvPr/>
            </p:nvGraphicFramePr>
            <p:xfrm>
              <a:off x="5119" y="3283"/>
              <a:ext cx="301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58" name="Equation" r:id="rId4" imgW="304668" imgH="241195" progId="Equation.3">
                      <p:embed/>
                    </p:oleObj>
                  </mc:Choice>
                  <mc:Fallback>
                    <p:oleObj name="Equation" r:id="rId4" imgW="304668" imgH="241195" progId="Equation.3">
                      <p:embed/>
                      <p:pic>
                        <p:nvPicPr>
                          <p:cNvPr id="0" name="Picture 2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9" y="3283"/>
                            <a:ext cx="301" cy="2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04" name="Object 104"/>
              <p:cNvGraphicFramePr>
                <a:graphicFrameLocks noChangeAspect="1"/>
              </p:cNvGraphicFramePr>
              <p:nvPr/>
            </p:nvGraphicFramePr>
            <p:xfrm>
              <a:off x="5119" y="2829"/>
              <a:ext cx="301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59" name="Equation" r:id="rId6" imgW="304668" imgH="241195" progId="Equation.3">
                      <p:embed/>
                    </p:oleObj>
                  </mc:Choice>
                  <mc:Fallback>
                    <p:oleObj name="Equation" r:id="rId6" imgW="304668" imgH="241195" progId="Equation.3">
                      <p:embed/>
                      <p:pic>
                        <p:nvPicPr>
                          <p:cNvPr id="0" name="Picture 2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9" y="2829"/>
                            <a:ext cx="301" cy="2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05" name="Object 105"/>
              <p:cNvGraphicFramePr>
                <a:graphicFrameLocks noChangeAspect="1"/>
              </p:cNvGraphicFramePr>
              <p:nvPr/>
            </p:nvGraphicFramePr>
            <p:xfrm>
              <a:off x="5103" y="1695"/>
              <a:ext cx="301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60" name="Equation" r:id="rId8" imgW="304668" imgH="241195" progId="Equation.3">
                      <p:embed/>
                    </p:oleObj>
                  </mc:Choice>
                  <mc:Fallback>
                    <p:oleObj name="Equation" r:id="rId8" imgW="304668" imgH="241195" progId="Equation.3">
                      <p:embed/>
                      <p:pic>
                        <p:nvPicPr>
                          <p:cNvPr id="0" name="Picture 2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3" y="1695"/>
                            <a:ext cx="301" cy="2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06" name="Object 106"/>
              <p:cNvGraphicFramePr>
                <a:graphicFrameLocks noChangeAspect="1"/>
              </p:cNvGraphicFramePr>
              <p:nvPr/>
            </p:nvGraphicFramePr>
            <p:xfrm>
              <a:off x="5073" y="987"/>
              <a:ext cx="302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61" name="公式" r:id="rId10" imgW="304668" imgH="241195" progId="Equation.3">
                      <p:embed/>
                    </p:oleObj>
                  </mc:Choice>
                  <mc:Fallback>
                    <p:oleObj name="公式" r:id="rId10" imgW="304668" imgH="241195" progId="Equation.3">
                      <p:embed/>
                      <p:pic>
                        <p:nvPicPr>
                          <p:cNvPr id="0" name="Picture 2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73" y="987"/>
                            <a:ext cx="302" cy="2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07" name="Object 107"/>
              <p:cNvGraphicFramePr>
                <a:graphicFrameLocks noChangeAspect="1"/>
              </p:cNvGraphicFramePr>
              <p:nvPr/>
            </p:nvGraphicFramePr>
            <p:xfrm>
              <a:off x="5106" y="2115"/>
              <a:ext cx="301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62" name="Equation" r:id="rId12" imgW="304668" imgH="241195" progId="Equation.3">
                      <p:embed/>
                    </p:oleObj>
                  </mc:Choice>
                  <mc:Fallback>
                    <p:oleObj name="Equation" r:id="rId12" imgW="304668" imgH="241195" progId="Equation.3">
                      <p:embed/>
                      <p:pic>
                        <p:nvPicPr>
                          <p:cNvPr id="0" name="Picture 2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6" y="2115"/>
                            <a:ext cx="301" cy="2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422" name="Group 222"/>
            <p:cNvGrpSpPr>
              <a:grpSpLocks/>
            </p:cNvGrpSpPr>
            <p:nvPr/>
          </p:nvGrpSpPr>
          <p:grpSpPr bwMode="auto">
            <a:xfrm>
              <a:off x="4740" y="572"/>
              <a:ext cx="360" cy="3130"/>
              <a:chOff x="4740" y="572"/>
              <a:chExt cx="360" cy="3130"/>
            </a:xfrm>
          </p:grpSpPr>
          <p:graphicFrame>
            <p:nvGraphicFramePr>
              <p:cNvPr id="51310" name="Object 110"/>
              <p:cNvGraphicFramePr>
                <a:graphicFrameLocks noChangeAspect="1"/>
              </p:cNvGraphicFramePr>
              <p:nvPr/>
            </p:nvGraphicFramePr>
            <p:xfrm>
              <a:off x="4790" y="3473"/>
              <a:ext cx="304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63" name="Equation" r:id="rId14" imgW="330200" imgH="228600" progId="Equation.3">
                      <p:embed/>
                    </p:oleObj>
                  </mc:Choice>
                  <mc:Fallback>
                    <p:oleObj name="Equation" r:id="rId14" imgW="330200" imgH="228600" progId="Equation.3">
                      <p:embed/>
                      <p:pic>
                        <p:nvPicPr>
                          <p:cNvPr id="0" name="Picture 2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0" y="3473"/>
                            <a:ext cx="304" cy="22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11" name="Object 111"/>
              <p:cNvGraphicFramePr>
                <a:graphicFrameLocks noChangeAspect="1"/>
              </p:cNvGraphicFramePr>
              <p:nvPr/>
            </p:nvGraphicFramePr>
            <p:xfrm>
              <a:off x="4740" y="2418"/>
              <a:ext cx="339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64" name="Equation" r:id="rId16" imgW="368300" imgH="241300" progId="Equation.3">
                      <p:embed/>
                    </p:oleObj>
                  </mc:Choice>
                  <mc:Fallback>
                    <p:oleObj name="Equation" r:id="rId16" imgW="368300" imgH="241300" progId="Equation.3">
                      <p:embed/>
                      <p:pic>
                        <p:nvPicPr>
                          <p:cNvPr id="0" name="Picture 2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0" y="2418"/>
                            <a:ext cx="339" cy="2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12" name="Object 112"/>
              <p:cNvGraphicFramePr>
                <a:graphicFrameLocks noChangeAspect="1"/>
              </p:cNvGraphicFramePr>
              <p:nvPr/>
            </p:nvGraphicFramePr>
            <p:xfrm>
              <a:off x="4785" y="3065"/>
              <a:ext cx="315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65" name="Equation" r:id="rId18" imgW="342751" imgH="228501" progId="Equation.3">
                      <p:embed/>
                    </p:oleObj>
                  </mc:Choice>
                  <mc:Fallback>
                    <p:oleObj name="Equation" r:id="rId18" imgW="342751" imgH="228501" progId="Equation.3">
                      <p:embed/>
                      <p:pic>
                        <p:nvPicPr>
                          <p:cNvPr id="0" name="Picture 2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5" y="3065"/>
                            <a:ext cx="315" cy="22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13" name="Object 113"/>
              <p:cNvGraphicFramePr>
                <a:graphicFrameLocks noChangeAspect="1"/>
              </p:cNvGraphicFramePr>
              <p:nvPr/>
            </p:nvGraphicFramePr>
            <p:xfrm>
              <a:off x="4740" y="1887"/>
              <a:ext cx="315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66" name="Equation" r:id="rId20" imgW="342751" imgH="228501" progId="Equation.3">
                      <p:embed/>
                    </p:oleObj>
                  </mc:Choice>
                  <mc:Fallback>
                    <p:oleObj name="Equation" r:id="rId20" imgW="342751" imgH="228501" progId="Equation.3">
                      <p:embed/>
                      <p:pic>
                        <p:nvPicPr>
                          <p:cNvPr id="0" name="Picture 2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0" y="1887"/>
                            <a:ext cx="315" cy="2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14" name="Object 114"/>
              <p:cNvGraphicFramePr>
                <a:graphicFrameLocks noChangeAspect="1"/>
              </p:cNvGraphicFramePr>
              <p:nvPr/>
            </p:nvGraphicFramePr>
            <p:xfrm>
              <a:off x="4740" y="1329"/>
              <a:ext cx="338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67" name="Equation" r:id="rId22" imgW="368300" imgH="241300" progId="Equation.3">
                      <p:embed/>
                    </p:oleObj>
                  </mc:Choice>
                  <mc:Fallback>
                    <p:oleObj name="Equation" r:id="rId22" imgW="368300" imgH="241300" progId="Equation.3">
                      <p:embed/>
                      <p:pic>
                        <p:nvPicPr>
                          <p:cNvPr id="0" name="Picture 2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0" y="1329"/>
                            <a:ext cx="338" cy="2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15" name="Object 115"/>
              <p:cNvGraphicFramePr>
                <a:graphicFrameLocks noChangeAspect="1"/>
              </p:cNvGraphicFramePr>
              <p:nvPr/>
            </p:nvGraphicFramePr>
            <p:xfrm>
              <a:off x="4740" y="572"/>
              <a:ext cx="326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68" name="Equation" r:id="rId24" imgW="355446" imgH="228501" progId="Equation.3">
                      <p:embed/>
                    </p:oleObj>
                  </mc:Choice>
                  <mc:Fallback>
                    <p:oleObj name="Equation" r:id="rId24" imgW="355446" imgH="228501" progId="Equation.3">
                      <p:embed/>
                      <p:pic>
                        <p:nvPicPr>
                          <p:cNvPr id="0" name="Picture 2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0" y="572"/>
                            <a:ext cx="326" cy="22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316" name="Group 116"/>
            <p:cNvGrpSpPr>
              <a:grpSpLocks/>
            </p:cNvGrpSpPr>
            <p:nvPr/>
          </p:nvGrpSpPr>
          <p:grpSpPr bwMode="auto">
            <a:xfrm>
              <a:off x="2096" y="290"/>
              <a:ext cx="2598" cy="3777"/>
              <a:chOff x="1066" y="200"/>
              <a:chExt cx="2598" cy="3777"/>
            </a:xfrm>
          </p:grpSpPr>
          <p:sp>
            <p:nvSpPr>
              <p:cNvPr id="51317" name="Line 117"/>
              <p:cNvSpPr>
                <a:spLocks noChangeShapeType="1"/>
              </p:cNvSpPr>
              <p:nvPr/>
            </p:nvSpPr>
            <p:spPr bwMode="auto">
              <a:xfrm>
                <a:off x="2835" y="2024"/>
                <a:ext cx="82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18" name="Line 118"/>
              <p:cNvSpPr>
                <a:spLocks noChangeShapeType="1"/>
              </p:cNvSpPr>
              <p:nvPr/>
            </p:nvSpPr>
            <p:spPr bwMode="auto">
              <a:xfrm>
                <a:off x="2833" y="1973"/>
                <a:ext cx="82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19" name="Line 119"/>
              <p:cNvSpPr>
                <a:spLocks noChangeShapeType="1"/>
              </p:cNvSpPr>
              <p:nvPr/>
            </p:nvSpPr>
            <p:spPr bwMode="auto">
              <a:xfrm>
                <a:off x="2833" y="1913"/>
                <a:ext cx="82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20" name="Line 120"/>
              <p:cNvSpPr>
                <a:spLocks noChangeShapeType="1"/>
              </p:cNvSpPr>
              <p:nvPr/>
            </p:nvSpPr>
            <p:spPr bwMode="auto">
              <a:xfrm>
                <a:off x="2833" y="1854"/>
                <a:ext cx="82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21" name="Line 121"/>
              <p:cNvSpPr>
                <a:spLocks noChangeShapeType="1"/>
              </p:cNvSpPr>
              <p:nvPr/>
            </p:nvSpPr>
            <p:spPr bwMode="auto">
              <a:xfrm>
                <a:off x="2835" y="1797"/>
                <a:ext cx="821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22" name="Line 122"/>
              <p:cNvSpPr>
                <a:spLocks noChangeShapeType="1"/>
              </p:cNvSpPr>
              <p:nvPr/>
            </p:nvSpPr>
            <p:spPr bwMode="auto">
              <a:xfrm>
                <a:off x="2833" y="3555"/>
                <a:ext cx="82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23" name="Line 123"/>
              <p:cNvSpPr>
                <a:spLocks noChangeShapeType="1"/>
              </p:cNvSpPr>
              <p:nvPr/>
            </p:nvSpPr>
            <p:spPr bwMode="auto">
              <a:xfrm>
                <a:off x="2833" y="3507"/>
                <a:ext cx="82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24" name="Line 124"/>
              <p:cNvSpPr>
                <a:spLocks noChangeShapeType="1"/>
              </p:cNvSpPr>
              <p:nvPr/>
            </p:nvSpPr>
            <p:spPr bwMode="auto">
              <a:xfrm>
                <a:off x="2833" y="3460"/>
                <a:ext cx="82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25" name="Line 125"/>
              <p:cNvSpPr>
                <a:spLocks noChangeShapeType="1"/>
              </p:cNvSpPr>
              <p:nvPr/>
            </p:nvSpPr>
            <p:spPr bwMode="auto">
              <a:xfrm>
                <a:off x="2833" y="3412"/>
                <a:ext cx="82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26" name="Line 126"/>
              <p:cNvSpPr>
                <a:spLocks noChangeShapeType="1"/>
              </p:cNvSpPr>
              <p:nvPr/>
            </p:nvSpPr>
            <p:spPr bwMode="auto">
              <a:xfrm>
                <a:off x="2831" y="3361"/>
                <a:ext cx="821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27" name="Line 127"/>
              <p:cNvSpPr>
                <a:spLocks noChangeShapeType="1"/>
              </p:cNvSpPr>
              <p:nvPr/>
            </p:nvSpPr>
            <p:spPr bwMode="auto">
              <a:xfrm>
                <a:off x="1320" y="3437"/>
                <a:ext cx="883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28" name="Line 128"/>
              <p:cNvSpPr>
                <a:spLocks noChangeShapeType="1"/>
              </p:cNvSpPr>
              <p:nvPr/>
            </p:nvSpPr>
            <p:spPr bwMode="auto">
              <a:xfrm flipH="1">
                <a:off x="2203" y="3353"/>
                <a:ext cx="628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29" name="Line 129"/>
              <p:cNvSpPr>
                <a:spLocks noChangeShapeType="1"/>
              </p:cNvSpPr>
              <p:nvPr/>
            </p:nvSpPr>
            <p:spPr bwMode="auto">
              <a:xfrm>
                <a:off x="2208" y="3439"/>
                <a:ext cx="624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30" name="Line 130"/>
              <p:cNvSpPr>
                <a:spLocks noChangeShapeType="1"/>
              </p:cNvSpPr>
              <p:nvPr/>
            </p:nvSpPr>
            <p:spPr bwMode="auto">
              <a:xfrm>
                <a:off x="2833" y="3139"/>
                <a:ext cx="821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31" name="Line 131"/>
              <p:cNvSpPr>
                <a:spLocks noChangeShapeType="1"/>
              </p:cNvSpPr>
              <p:nvPr/>
            </p:nvSpPr>
            <p:spPr bwMode="auto">
              <a:xfrm>
                <a:off x="2833" y="3091"/>
                <a:ext cx="821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32" name="Line 132"/>
              <p:cNvSpPr>
                <a:spLocks noChangeShapeType="1"/>
              </p:cNvSpPr>
              <p:nvPr/>
            </p:nvSpPr>
            <p:spPr bwMode="auto">
              <a:xfrm>
                <a:off x="2833" y="3043"/>
                <a:ext cx="821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33" name="Line 133"/>
              <p:cNvSpPr>
                <a:spLocks noChangeShapeType="1"/>
              </p:cNvSpPr>
              <p:nvPr/>
            </p:nvSpPr>
            <p:spPr bwMode="auto">
              <a:xfrm>
                <a:off x="2833" y="2996"/>
                <a:ext cx="821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34" name="Line 134"/>
              <p:cNvSpPr>
                <a:spLocks noChangeShapeType="1"/>
              </p:cNvSpPr>
              <p:nvPr/>
            </p:nvSpPr>
            <p:spPr bwMode="auto">
              <a:xfrm>
                <a:off x="2833" y="2948"/>
                <a:ext cx="821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35" name="Line 135"/>
              <p:cNvSpPr>
                <a:spLocks noChangeShapeType="1"/>
              </p:cNvSpPr>
              <p:nvPr/>
            </p:nvSpPr>
            <p:spPr bwMode="auto">
              <a:xfrm>
                <a:off x="1318" y="3029"/>
                <a:ext cx="883" cy="0"/>
              </a:xfrm>
              <a:prstGeom prst="line">
                <a:avLst/>
              </a:prstGeom>
              <a:noFill/>
              <a:ln w="508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36" name="Line 136"/>
              <p:cNvSpPr>
                <a:spLocks noChangeShapeType="1"/>
              </p:cNvSpPr>
              <p:nvPr/>
            </p:nvSpPr>
            <p:spPr bwMode="auto">
              <a:xfrm flipH="1">
                <a:off x="2202" y="2940"/>
                <a:ext cx="629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37" name="Line 137"/>
              <p:cNvSpPr>
                <a:spLocks noChangeShapeType="1"/>
              </p:cNvSpPr>
              <p:nvPr/>
            </p:nvSpPr>
            <p:spPr bwMode="auto">
              <a:xfrm>
                <a:off x="2199" y="3029"/>
                <a:ext cx="634" cy="1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51338" name="Group 138"/>
              <p:cNvGrpSpPr>
                <a:grpSpLocks/>
              </p:cNvGrpSpPr>
              <p:nvPr/>
            </p:nvGrpSpPr>
            <p:grpSpPr bwMode="auto">
              <a:xfrm>
                <a:off x="2843" y="210"/>
                <a:ext cx="821" cy="126"/>
                <a:chOff x="2833" y="439"/>
                <a:chExt cx="821" cy="190"/>
              </a:xfrm>
            </p:grpSpPr>
            <p:sp>
              <p:nvSpPr>
                <p:cNvPr id="51339" name="Line 139"/>
                <p:cNvSpPr>
                  <a:spLocks noChangeShapeType="1"/>
                </p:cNvSpPr>
                <p:nvPr/>
              </p:nvSpPr>
              <p:spPr bwMode="auto">
                <a:xfrm>
                  <a:off x="2833" y="629"/>
                  <a:ext cx="821" cy="0"/>
                </a:xfrm>
                <a:prstGeom prst="line">
                  <a:avLst/>
                </a:prstGeom>
                <a:noFill/>
                <a:ln w="25400">
                  <a:solidFill>
                    <a:srgbClr val="99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40" name="Line 140"/>
                <p:cNvSpPr>
                  <a:spLocks noChangeShapeType="1"/>
                </p:cNvSpPr>
                <p:nvPr/>
              </p:nvSpPr>
              <p:spPr bwMode="auto">
                <a:xfrm>
                  <a:off x="2833" y="581"/>
                  <a:ext cx="821" cy="0"/>
                </a:xfrm>
                <a:prstGeom prst="line">
                  <a:avLst/>
                </a:prstGeom>
                <a:noFill/>
                <a:ln w="25400">
                  <a:solidFill>
                    <a:srgbClr val="99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41" name="Line 141"/>
                <p:cNvSpPr>
                  <a:spLocks noChangeShapeType="1"/>
                </p:cNvSpPr>
                <p:nvPr/>
              </p:nvSpPr>
              <p:spPr bwMode="auto">
                <a:xfrm>
                  <a:off x="2833" y="534"/>
                  <a:ext cx="821" cy="0"/>
                </a:xfrm>
                <a:prstGeom prst="line">
                  <a:avLst/>
                </a:prstGeom>
                <a:noFill/>
                <a:ln w="25400">
                  <a:solidFill>
                    <a:srgbClr val="99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42" name="Line 142"/>
                <p:cNvSpPr>
                  <a:spLocks noChangeShapeType="1"/>
                </p:cNvSpPr>
                <p:nvPr/>
              </p:nvSpPr>
              <p:spPr bwMode="auto">
                <a:xfrm>
                  <a:off x="2833" y="486"/>
                  <a:ext cx="821" cy="0"/>
                </a:xfrm>
                <a:prstGeom prst="line">
                  <a:avLst/>
                </a:prstGeom>
                <a:noFill/>
                <a:ln w="25400">
                  <a:solidFill>
                    <a:srgbClr val="99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43" name="Line 143"/>
                <p:cNvSpPr>
                  <a:spLocks noChangeShapeType="1"/>
                </p:cNvSpPr>
                <p:nvPr/>
              </p:nvSpPr>
              <p:spPr bwMode="auto">
                <a:xfrm>
                  <a:off x="2833" y="439"/>
                  <a:ext cx="821" cy="0"/>
                </a:xfrm>
                <a:prstGeom prst="line">
                  <a:avLst/>
                </a:prstGeom>
                <a:noFill/>
                <a:ln w="25400">
                  <a:solidFill>
                    <a:srgbClr val="99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51344" name="Line 144"/>
              <p:cNvSpPr>
                <a:spLocks noChangeShapeType="1"/>
              </p:cNvSpPr>
              <p:nvPr/>
            </p:nvSpPr>
            <p:spPr bwMode="auto">
              <a:xfrm>
                <a:off x="1320" y="2485"/>
                <a:ext cx="883" cy="0"/>
              </a:xfrm>
              <a:prstGeom prst="line">
                <a:avLst/>
              </a:prstGeom>
              <a:noFill/>
              <a:ln w="50800">
                <a:solidFill>
                  <a:srgbClr val="99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45" name="Line 145"/>
              <p:cNvSpPr>
                <a:spLocks noChangeShapeType="1"/>
              </p:cNvSpPr>
              <p:nvPr/>
            </p:nvSpPr>
            <p:spPr bwMode="auto">
              <a:xfrm>
                <a:off x="1320" y="1890"/>
                <a:ext cx="883" cy="0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46" name="Line 146"/>
              <p:cNvSpPr>
                <a:spLocks noChangeShapeType="1"/>
              </p:cNvSpPr>
              <p:nvPr/>
            </p:nvSpPr>
            <p:spPr bwMode="auto">
              <a:xfrm>
                <a:off x="1320" y="1306"/>
                <a:ext cx="883" cy="0"/>
              </a:xfrm>
              <a:prstGeom prst="line">
                <a:avLst/>
              </a:prstGeom>
              <a:noFill/>
              <a:ln w="508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47" name="Line 147"/>
              <p:cNvSpPr>
                <a:spLocks noChangeShapeType="1"/>
              </p:cNvSpPr>
              <p:nvPr/>
            </p:nvSpPr>
            <p:spPr bwMode="auto">
              <a:xfrm>
                <a:off x="1320" y="709"/>
                <a:ext cx="883" cy="0"/>
              </a:xfrm>
              <a:prstGeom prst="line">
                <a:avLst/>
              </a:prstGeom>
              <a:noFill/>
              <a:ln w="50800">
                <a:solidFill>
                  <a:srgbClr val="99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48" name="Line 148"/>
              <p:cNvSpPr>
                <a:spLocks noChangeShapeType="1"/>
              </p:cNvSpPr>
              <p:nvPr/>
            </p:nvSpPr>
            <p:spPr bwMode="auto">
              <a:xfrm>
                <a:off x="2203" y="2485"/>
                <a:ext cx="636" cy="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49" name="Line 149"/>
              <p:cNvSpPr>
                <a:spLocks noChangeShapeType="1"/>
              </p:cNvSpPr>
              <p:nvPr/>
            </p:nvSpPr>
            <p:spPr bwMode="auto">
              <a:xfrm flipV="1">
                <a:off x="2203" y="2179"/>
                <a:ext cx="642" cy="3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50" name="Line 150"/>
              <p:cNvSpPr>
                <a:spLocks noChangeShapeType="1"/>
              </p:cNvSpPr>
              <p:nvPr/>
            </p:nvSpPr>
            <p:spPr bwMode="auto">
              <a:xfrm>
                <a:off x="2203" y="1890"/>
                <a:ext cx="636" cy="1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51" name="Line 151"/>
              <p:cNvSpPr>
                <a:spLocks noChangeShapeType="1"/>
              </p:cNvSpPr>
              <p:nvPr/>
            </p:nvSpPr>
            <p:spPr bwMode="auto">
              <a:xfrm flipV="1">
                <a:off x="2203" y="1785"/>
                <a:ext cx="632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52" name="Line 152"/>
              <p:cNvSpPr>
                <a:spLocks noChangeShapeType="1"/>
              </p:cNvSpPr>
              <p:nvPr/>
            </p:nvSpPr>
            <p:spPr bwMode="auto">
              <a:xfrm>
                <a:off x="2203" y="1306"/>
                <a:ext cx="634" cy="2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53" name="Line 153"/>
              <p:cNvSpPr>
                <a:spLocks noChangeShapeType="1"/>
              </p:cNvSpPr>
              <p:nvPr/>
            </p:nvSpPr>
            <p:spPr bwMode="auto">
              <a:xfrm flipV="1">
                <a:off x="2203" y="1007"/>
                <a:ext cx="630" cy="2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54" name="Line 154"/>
              <p:cNvSpPr>
                <a:spLocks noChangeShapeType="1"/>
              </p:cNvSpPr>
              <p:nvPr/>
            </p:nvSpPr>
            <p:spPr bwMode="auto">
              <a:xfrm>
                <a:off x="2201" y="714"/>
                <a:ext cx="634" cy="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55" name="Line 155"/>
              <p:cNvSpPr>
                <a:spLocks noChangeShapeType="1"/>
              </p:cNvSpPr>
              <p:nvPr/>
            </p:nvSpPr>
            <p:spPr bwMode="auto">
              <a:xfrm flipV="1">
                <a:off x="2203" y="200"/>
                <a:ext cx="651" cy="4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华文楷体" panose="02010600040101010101" pitchFamily="2" charset="-122"/>
                </a:endParaRPr>
              </a:p>
            </p:txBody>
          </p:sp>
          <p:sp>
            <p:nvSpPr>
              <p:cNvPr id="51356" name="Text Box 156"/>
              <p:cNvSpPr txBox="1">
                <a:spLocks noChangeArrowheads="1"/>
              </p:cNvSpPr>
              <p:nvPr/>
            </p:nvSpPr>
            <p:spPr bwMode="auto">
              <a:xfrm>
                <a:off x="1328" y="981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3</a:t>
                </a:r>
                <a:r>
                  <a:rPr kumimoji="1" lang="en-US" altLang="zh-CN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p</a:t>
                </a:r>
              </a:p>
            </p:txBody>
          </p:sp>
          <p:sp>
            <p:nvSpPr>
              <p:cNvPr id="51357" name="Text Box 157"/>
              <p:cNvSpPr txBox="1">
                <a:spLocks noChangeArrowheads="1"/>
              </p:cNvSpPr>
              <p:nvPr/>
            </p:nvSpPr>
            <p:spPr bwMode="auto">
              <a:xfrm>
                <a:off x="1323" y="3112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1</a:t>
                </a:r>
                <a:r>
                  <a:rPr kumimoji="1" lang="en-US" altLang="zh-CN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s</a:t>
                </a:r>
              </a:p>
            </p:txBody>
          </p:sp>
          <p:sp>
            <p:nvSpPr>
              <p:cNvPr id="51358" name="Text Box 158"/>
              <p:cNvSpPr txBox="1">
                <a:spLocks noChangeArrowheads="1"/>
              </p:cNvSpPr>
              <p:nvPr/>
            </p:nvSpPr>
            <p:spPr bwMode="auto">
              <a:xfrm>
                <a:off x="1363" y="269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2</a:t>
                </a:r>
                <a:r>
                  <a:rPr kumimoji="1" lang="en-US" altLang="zh-CN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s</a:t>
                </a:r>
              </a:p>
            </p:txBody>
          </p:sp>
          <p:sp>
            <p:nvSpPr>
              <p:cNvPr id="51359" name="Text Box 159"/>
              <p:cNvSpPr txBox="1">
                <a:spLocks noChangeArrowheads="1"/>
              </p:cNvSpPr>
              <p:nvPr/>
            </p:nvSpPr>
            <p:spPr bwMode="auto">
              <a:xfrm>
                <a:off x="1343" y="2161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2</a:t>
                </a:r>
                <a:r>
                  <a:rPr kumimoji="1" lang="en-US" altLang="zh-CN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p</a:t>
                </a:r>
              </a:p>
            </p:txBody>
          </p:sp>
          <p:sp>
            <p:nvSpPr>
              <p:cNvPr id="51360" name="Text Box 160"/>
              <p:cNvSpPr txBox="1">
                <a:spLocks noChangeArrowheads="1"/>
              </p:cNvSpPr>
              <p:nvPr/>
            </p:nvSpPr>
            <p:spPr bwMode="auto">
              <a:xfrm>
                <a:off x="1325" y="1566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3</a:t>
                </a:r>
                <a:r>
                  <a:rPr kumimoji="1" lang="en-US" altLang="zh-CN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s</a:t>
                </a:r>
              </a:p>
            </p:txBody>
          </p:sp>
          <p:sp>
            <p:nvSpPr>
              <p:cNvPr id="51361" name="Text Box 161"/>
              <p:cNvSpPr txBox="1">
                <a:spLocks noChangeArrowheads="1"/>
              </p:cNvSpPr>
              <p:nvPr/>
            </p:nvSpPr>
            <p:spPr bwMode="auto">
              <a:xfrm>
                <a:off x="1343" y="436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3</a:t>
                </a:r>
                <a:r>
                  <a:rPr kumimoji="1" lang="en-US" altLang="zh-CN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d</a:t>
                </a:r>
              </a:p>
            </p:txBody>
          </p:sp>
          <p:sp>
            <p:nvSpPr>
              <p:cNvPr id="51362" name="Text Box 162"/>
              <p:cNvSpPr txBox="1">
                <a:spLocks noChangeArrowheads="1"/>
              </p:cNvSpPr>
              <p:nvPr/>
            </p:nvSpPr>
            <p:spPr bwMode="auto">
              <a:xfrm>
                <a:off x="1066" y="3686"/>
                <a:ext cx="164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>
                    <a:solidFill>
                      <a:srgbClr val="0000FF"/>
                    </a:solidFill>
                    <a:ea typeface="华文楷体" panose="02010600040101010101" pitchFamily="2" charset="-122"/>
                  </a:rPr>
                  <a:t>原子能级  →</a:t>
                </a:r>
              </a:p>
            </p:txBody>
          </p:sp>
          <p:sp>
            <p:nvSpPr>
              <p:cNvPr id="51363" name="Text Box 163"/>
              <p:cNvSpPr txBox="1">
                <a:spLocks noChangeArrowheads="1"/>
              </p:cNvSpPr>
              <p:nvPr/>
            </p:nvSpPr>
            <p:spPr bwMode="auto">
              <a:xfrm>
                <a:off x="2777" y="3687"/>
                <a:ext cx="8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>
                    <a:solidFill>
                      <a:srgbClr val="0000FF"/>
                    </a:solidFill>
                    <a:ea typeface="华文楷体" panose="02010600040101010101" pitchFamily="2" charset="-122"/>
                  </a:rPr>
                  <a:t>晶体能带</a:t>
                </a:r>
              </a:p>
            </p:txBody>
          </p:sp>
          <p:grpSp>
            <p:nvGrpSpPr>
              <p:cNvPr id="51364" name="Group 164"/>
              <p:cNvGrpSpPr>
                <a:grpSpLocks/>
              </p:cNvGrpSpPr>
              <p:nvPr/>
            </p:nvGrpSpPr>
            <p:grpSpPr bwMode="auto">
              <a:xfrm>
                <a:off x="2833" y="2194"/>
                <a:ext cx="829" cy="559"/>
                <a:chOff x="2833" y="2191"/>
                <a:chExt cx="829" cy="578"/>
              </a:xfrm>
            </p:grpSpPr>
            <p:sp>
              <p:nvSpPr>
                <p:cNvPr id="51365" name="Line 165"/>
                <p:cNvSpPr>
                  <a:spLocks noChangeShapeType="1"/>
                </p:cNvSpPr>
                <p:nvPr/>
              </p:nvSpPr>
              <p:spPr bwMode="auto">
                <a:xfrm>
                  <a:off x="2839" y="2523"/>
                  <a:ext cx="821" cy="0"/>
                </a:xfrm>
                <a:prstGeom prst="line">
                  <a:avLst/>
                </a:prstGeom>
                <a:noFill/>
                <a:ln w="28575">
                  <a:solidFill>
                    <a:srgbClr val="99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66" name="Line 166"/>
                <p:cNvSpPr>
                  <a:spLocks noChangeShapeType="1"/>
                </p:cNvSpPr>
                <p:nvPr/>
              </p:nvSpPr>
              <p:spPr bwMode="auto">
                <a:xfrm>
                  <a:off x="2835" y="2478"/>
                  <a:ext cx="821" cy="0"/>
                </a:xfrm>
                <a:prstGeom prst="line">
                  <a:avLst/>
                </a:prstGeom>
                <a:noFill/>
                <a:ln w="28575">
                  <a:solidFill>
                    <a:srgbClr val="99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67" name="Line 167"/>
                <p:cNvSpPr>
                  <a:spLocks noChangeShapeType="1"/>
                </p:cNvSpPr>
                <p:nvPr/>
              </p:nvSpPr>
              <p:spPr bwMode="auto">
                <a:xfrm>
                  <a:off x="2835" y="2432"/>
                  <a:ext cx="821" cy="0"/>
                </a:xfrm>
                <a:prstGeom prst="line">
                  <a:avLst/>
                </a:prstGeom>
                <a:noFill/>
                <a:ln w="28575">
                  <a:solidFill>
                    <a:srgbClr val="99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68" name="Line 168"/>
                <p:cNvSpPr>
                  <a:spLocks noChangeShapeType="1"/>
                </p:cNvSpPr>
                <p:nvPr/>
              </p:nvSpPr>
              <p:spPr bwMode="auto">
                <a:xfrm>
                  <a:off x="2833" y="2387"/>
                  <a:ext cx="821" cy="0"/>
                </a:xfrm>
                <a:prstGeom prst="line">
                  <a:avLst/>
                </a:prstGeom>
                <a:noFill/>
                <a:ln w="28575">
                  <a:solidFill>
                    <a:srgbClr val="99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69" name="Line 169"/>
                <p:cNvSpPr>
                  <a:spLocks noChangeShapeType="1"/>
                </p:cNvSpPr>
                <p:nvPr/>
              </p:nvSpPr>
              <p:spPr bwMode="auto">
                <a:xfrm>
                  <a:off x="2833" y="2353"/>
                  <a:ext cx="821" cy="0"/>
                </a:xfrm>
                <a:prstGeom prst="line">
                  <a:avLst/>
                </a:prstGeom>
                <a:noFill/>
                <a:ln w="28575">
                  <a:solidFill>
                    <a:srgbClr val="99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70" name="Line 170"/>
                <p:cNvSpPr>
                  <a:spLocks noChangeShapeType="1"/>
                </p:cNvSpPr>
                <p:nvPr/>
              </p:nvSpPr>
              <p:spPr bwMode="auto">
                <a:xfrm>
                  <a:off x="2833" y="2305"/>
                  <a:ext cx="821" cy="0"/>
                </a:xfrm>
                <a:prstGeom prst="line">
                  <a:avLst/>
                </a:prstGeom>
                <a:noFill/>
                <a:ln w="28575">
                  <a:solidFill>
                    <a:srgbClr val="99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71" name="Line 171"/>
                <p:cNvSpPr>
                  <a:spLocks noChangeShapeType="1"/>
                </p:cNvSpPr>
                <p:nvPr/>
              </p:nvSpPr>
              <p:spPr bwMode="auto">
                <a:xfrm>
                  <a:off x="2833" y="2305"/>
                  <a:ext cx="758" cy="0"/>
                </a:xfrm>
                <a:prstGeom prst="line">
                  <a:avLst/>
                </a:prstGeom>
                <a:noFill/>
                <a:ln w="28575">
                  <a:solidFill>
                    <a:srgbClr val="99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72" name="Line 172"/>
                <p:cNvSpPr>
                  <a:spLocks noChangeShapeType="1"/>
                </p:cNvSpPr>
                <p:nvPr/>
              </p:nvSpPr>
              <p:spPr bwMode="auto">
                <a:xfrm>
                  <a:off x="2839" y="2568"/>
                  <a:ext cx="821" cy="0"/>
                </a:xfrm>
                <a:prstGeom prst="line">
                  <a:avLst/>
                </a:prstGeom>
                <a:noFill/>
                <a:ln w="28575">
                  <a:solidFill>
                    <a:srgbClr val="99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73" name="Line 173"/>
                <p:cNvSpPr>
                  <a:spLocks noChangeShapeType="1"/>
                </p:cNvSpPr>
                <p:nvPr/>
              </p:nvSpPr>
              <p:spPr bwMode="auto">
                <a:xfrm>
                  <a:off x="2835" y="2610"/>
                  <a:ext cx="821" cy="0"/>
                </a:xfrm>
                <a:prstGeom prst="line">
                  <a:avLst/>
                </a:prstGeom>
                <a:noFill/>
                <a:ln w="28575">
                  <a:solidFill>
                    <a:srgbClr val="99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74" name="Line 174"/>
                <p:cNvSpPr>
                  <a:spLocks noChangeShapeType="1"/>
                </p:cNvSpPr>
                <p:nvPr/>
              </p:nvSpPr>
              <p:spPr bwMode="auto">
                <a:xfrm>
                  <a:off x="2837" y="2265"/>
                  <a:ext cx="821" cy="0"/>
                </a:xfrm>
                <a:prstGeom prst="line">
                  <a:avLst/>
                </a:prstGeom>
                <a:noFill/>
                <a:ln w="28575">
                  <a:solidFill>
                    <a:srgbClr val="99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75" name="Line 175"/>
                <p:cNvSpPr>
                  <a:spLocks noChangeShapeType="1"/>
                </p:cNvSpPr>
                <p:nvPr/>
              </p:nvSpPr>
              <p:spPr bwMode="auto">
                <a:xfrm>
                  <a:off x="2839" y="2659"/>
                  <a:ext cx="821" cy="0"/>
                </a:xfrm>
                <a:prstGeom prst="line">
                  <a:avLst/>
                </a:prstGeom>
                <a:noFill/>
                <a:ln w="28575">
                  <a:solidFill>
                    <a:srgbClr val="99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76" name="Line 176"/>
                <p:cNvSpPr>
                  <a:spLocks noChangeShapeType="1"/>
                </p:cNvSpPr>
                <p:nvPr/>
              </p:nvSpPr>
              <p:spPr bwMode="auto">
                <a:xfrm>
                  <a:off x="2839" y="2223"/>
                  <a:ext cx="821" cy="0"/>
                </a:xfrm>
                <a:prstGeom prst="line">
                  <a:avLst/>
                </a:prstGeom>
                <a:noFill/>
                <a:ln w="28575">
                  <a:solidFill>
                    <a:srgbClr val="99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77" name="Line 177"/>
                <p:cNvSpPr>
                  <a:spLocks noChangeShapeType="1"/>
                </p:cNvSpPr>
                <p:nvPr/>
              </p:nvSpPr>
              <p:spPr bwMode="auto">
                <a:xfrm>
                  <a:off x="2841" y="2698"/>
                  <a:ext cx="821" cy="0"/>
                </a:xfrm>
                <a:prstGeom prst="line">
                  <a:avLst/>
                </a:prstGeom>
                <a:noFill/>
                <a:ln w="28575">
                  <a:solidFill>
                    <a:srgbClr val="99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78" name="Line 178"/>
                <p:cNvSpPr>
                  <a:spLocks noChangeShapeType="1"/>
                </p:cNvSpPr>
                <p:nvPr/>
              </p:nvSpPr>
              <p:spPr bwMode="auto">
                <a:xfrm>
                  <a:off x="2839" y="2737"/>
                  <a:ext cx="821" cy="0"/>
                </a:xfrm>
                <a:prstGeom prst="line">
                  <a:avLst/>
                </a:prstGeom>
                <a:noFill/>
                <a:ln w="28575">
                  <a:solidFill>
                    <a:srgbClr val="99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79" name="Line 179"/>
                <p:cNvSpPr>
                  <a:spLocks noChangeShapeType="1"/>
                </p:cNvSpPr>
                <p:nvPr/>
              </p:nvSpPr>
              <p:spPr bwMode="auto">
                <a:xfrm>
                  <a:off x="2839" y="2191"/>
                  <a:ext cx="821" cy="0"/>
                </a:xfrm>
                <a:prstGeom prst="line">
                  <a:avLst/>
                </a:prstGeom>
                <a:noFill/>
                <a:ln w="28575">
                  <a:solidFill>
                    <a:srgbClr val="99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80" name="Line 180"/>
                <p:cNvSpPr>
                  <a:spLocks noChangeShapeType="1"/>
                </p:cNvSpPr>
                <p:nvPr/>
              </p:nvSpPr>
              <p:spPr bwMode="auto">
                <a:xfrm>
                  <a:off x="2841" y="2769"/>
                  <a:ext cx="821" cy="0"/>
                </a:xfrm>
                <a:prstGeom prst="line">
                  <a:avLst/>
                </a:prstGeom>
                <a:noFill/>
                <a:ln w="28575">
                  <a:solidFill>
                    <a:srgbClr val="99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51381" name="Group 181"/>
              <p:cNvGrpSpPr>
                <a:grpSpLocks/>
              </p:cNvGrpSpPr>
              <p:nvPr/>
            </p:nvGrpSpPr>
            <p:grpSpPr bwMode="auto">
              <a:xfrm>
                <a:off x="2835" y="1007"/>
                <a:ext cx="829" cy="578"/>
                <a:chOff x="2833" y="2191"/>
                <a:chExt cx="829" cy="578"/>
              </a:xfrm>
            </p:grpSpPr>
            <p:sp>
              <p:nvSpPr>
                <p:cNvPr id="51382" name="Line 182"/>
                <p:cNvSpPr>
                  <a:spLocks noChangeShapeType="1"/>
                </p:cNvSpPr>
                <p:nvPr/>
              </p:nvSpPr>
              <p:spPr bwMode="auto">
                <a:xfrm>
                  <a:off x="2839" y="2523"/>
                  <a:ext cx="821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83" name="Line 183"/>
                <p:cNvSpPr>
                  <a:spLocks noChangeShapeType="1"/>
                </p:cNvSpPr>
                <p:nvPr/>
              </p:nvSpPr>
              <p:spPr bwMode="auto">
                <a:xfrm>
                  <a:off x="2835" y="2478"/>
                  <a:ext cx="821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84" name="Line 184"/>
                <p:cNvSpPr>
                  <a:spLocks noChangeShapeType="1"/>
                </p:cNvSpPr>
                <p:nvPr/>
              </p:nvSpPr>
              <p:spPr bwMode="auto">
                <a:xfrm>
                  <a:off x="2835" y="2432"/>
                  <a:ext cx="821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85" name="Line 185"/>
                <p:cNvSpPr>
                  <a:spLocks noChangeShapeType="1"/>
                </p:cNvSpPr>
                <p:nvPr/>
              </p:nvSpPr>
              <p:spPr bwMode="auto">
                <a:xfrm>
                  <a:off x="2833" y="2387"/>
                  <a:ext cx="821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86" name="Line 186"/>
                <p:cNvSpPr>
                  <a:spLocks noChangeShapeType="1"/>
                </p:cNvSpPr>
                <p:nvPr/>
              </p:nvSpPr>
              <p:spPr bwMode="auto">
                <a:xfrm>
                  <a:off x="2833" y="2353"/>
                  <a:ext cx="821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87" name="Line 187"/>
                <p:cNvSpPr>
                  <a:spLocks noChangeShapeType="1"/>
                </p:cNvSpPr>
                <p:nvPr/>
              </p:nvSpPr>
              <p:spPr bwMode="auto">
                <a:xfrm>
                  <a:off x="2833" y="2305"/>
                  <a:ext cx="821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88" name="Line 188"/>
                <p:cNvSpPr>
                  <a:spLocks noChangeShapeType="1"/>
                </p:cNvSpPr>
                <p:nvPr/>
              </p:nvSpPr>
              <p:spPr bwMode="auto">
                <a:xfrm>
                  <a:off x="2833" y="2305"/>
                  <a:ext cx="758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89" name="Line 189"/>
                <p:cNvSpPr>
                  <a:spLocks noChangeShapeType="1"/>
                </p:cNvSpPr>
                <p:nvPr/>
              </p:nvSpPr>
              <p:spPr bwMode="auto">
                <a:xfrm>
                  <a:off x="2839" y="2568"/>
                  <a:ext cx="821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90" name="Line 190"/>
                <p:cNvSpPr>
                  <a:spLocks noChangeShapeType="1"/>
                </p:cNvSpPr>
                <p:nvPr/>
              </p:nvSpPr>
              <p:spPr bwMode="auto">
                <a:xfrm>
                  <a:off x="2835" y="2610"/>
                  <a:ext cx="821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91" name="Line 191"/>
                <p:cNvSpPr>
                  <a:spLocks noChangeShapeType="1"/>
                </p:cNvSpPr>
                <p:nvPr/>
              </p:nvSpPr>
              <p:spPr bwMode="auto">
                <a:xfrm>
                  <a:off x="2837" y="2265"/>
                  <a:ext cx="821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92" name="Line 192"/>
                <p:cNvSpPr>
                  <a:spLocks noChangeShapeType="1"/>
                </p:cNvSpPr>
                <p:nvPr/>
              </p:nvSpPr>
              <p:spPr bwMode="auto">
                <a:xfrm>
                  <a:off x="2839" y="2659"/>
                  <a:ext cx="821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93" name="Line 193"/>
                <p:cNvSpPr>
                  <a:spLocks noChangeShapeType="1"/>
                </p:cNvSpPr>
                <p:nvPr/>
              </p:nvSpPr>
              <p:spPr bwMode="auto">
                <a:xfrm>
                  <a:off x="2839" y="2223"/>
                  <a:ext cx="821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94" name="Line 194"/>
                <p:cNvSpPr>
                  <a:spLocks noChangeShapeType="1"/>
                </p:cNvSpPr>
                <p:nvPr/>
              </p:nvSpPr>
              <p:spPr bwMode="auto">
                <a:xfrm>
                  <a:off x="2841" y="2698"/>
                  <a:ext cx="821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95" name="Line 195"/>
                <p:cNvSpPr>
                  <a:spLocks noChangeShapeType="1"/>
                </p:cNvSpPr>
                <p:nvPr/>
              </p:nvSpPr>
              <p:spPr bwMode="auto">
                <a:xfrm>
                  <a:off x="2839" y="2737"/>
                  <a:ext cx="821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96" name="Line 196"/>
                <p:cNvSpPr>
                  <a:spLocks noChangeShapeType="1"/>
                </p:cNvSpPr>
                <p:nvPr/>
              </p:nvSpPr>
              <p:spPr bwMode="auto">
                <a:xfrm>
                  <a:off x="2839" y="2191"/>
                  <a:ext cx="821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397" name="Line 197"/>
                <p:cNvSpPr>
                  <a:spLocks noChangeShapeType="1"/>
                </p:cNvSpPr>
                <p:nvPr/>
              </p:nvSpPr>
              <p:spPr bwMode="auto">
                <a:xfrm>
                  <a:off x="2841" y="2769"/>
                  <a:ext cx="821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51398" name="Group 198"/>
              <p:cNvGrpSpPr>
                <a:grpSpLocks/>
              </p:cNvGrpSpPr>
              <p:nvPr/>
            </p:nvGrpSpPr>
            <p:grpSpPr bwMode="auto">
              <a:xfrm>
                <a:off x="2843" y="358"/>
                <a:ext cx="821" cy="126"/>
                <a:chOff x="2833" y="439"/>
                <a:chExt cx="821" cy="190"/>
              </a:xfrm>
            </p:grpSpPr>
            <p:sp>
              <p:nvSpPr>
                <p:cNvPr id="51399" name="Line 199"/>
                <p:cNvSpPr>
                  <a:spLocks noChangeShapeType="1"/>
                </p:cNvSpPr>
                <p:nvPr/>
              </p:nvSpPr>
              <p:spPr bwMode="auto">
                <a:xfrm>
                  <a:off x="2833" y="629"/>
                  <a:ext cx="821" cy="0"/>
                </a:xfrm>
                <a:prstGeom prst="line">
                  <a:avLst/>
                </a:prstGeom>
                <a:noFill/>
                <a:ln w="25400">
                  <a:solidFill>
                    <a:srgbClr val="99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400" name="Line 200"/>
                <p:cNvSpPr>
                  <a:spLocks noChangeShapeType="1"/>
                </p:cNvSpPr>
                <p:nvPr/>
              </p:nvSpPr>
              <p:spPr bwMode="auto">
                <a:xfrm>
                  <a:off x="2833" y="581"/>
                  <a:ext cx="821" cy="0"/>
                </a:xfrm>
                <a:prstGeom prst="line">
                  <a:avLst/>
                </a:prstGeom>
                <a:noFill/>
                <a:ln w="25400">
                  <a:solidFill>
                    <a:srgbClr val="99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401" name="Line 201"/>
                <p:cNvSpPr>
                  <a:spLocks noChangeShapeType="1"/>
                </p:cNvSpPr>
                <p:nvPr/>
              </p:nvSpPr>
              <p:spPr bwMode="auto">
                <a:xfrm>
                  <a:off x="2833" y="534"/>
                  <a:ext cx="821" cy="0"/>
                </a:xfrm>
                <a:prstGeom prst="line">
                  <a:avLst/>
                </a:prstGeom>
                <a:noFill/>
                <a:ln w="25400">
                  <a:solidFill>
                    <a:srgbClr val="99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402" name="Line 202"/>
                <p:cNvSpPr>
                  <a:spLocks noChangeShapeType="1"/>
                </p:cNvSpPr>
                <p:nvPr/>
              </p:nvSpPr>
              <p:spPr bwMode="auto">
                <a:xfrm>
                  <a:off x="2833" y="486"/>
                  <a:ext cx="821" cy="0"/>
                </a:xfrm>
                <a:prstGeom prst="line">
                  <a:avLst/>
                </a:prstGeom>
                <a:noFill/>
                <a:ln w="25400">
                  <a:solidFill>
                    <a:srgbClr val="99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403" name="Line 203"/>
                <p:cNvSpPr>
                  <a:spLocks noChangeShapeType="1"/>
                </p:cNvSpPr>
                <p:nvPr/>
              </p:nvSpPr>
              <p:spPr bwMode="auto">
                <a:xfrm>
                  <a:off x="2833" y="439"/>
                  <a:ext cx="821" cy="0"/>
                </a:xfrm>
                <a:prstGeom prst="line">
                  <a:avLst/>
                </a:prstGeom>
                <a:noFill/>
                <a:ln w="25400">
                  <a:solidFill>
                    <a:srgbClr val="99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51404" name="Group 204"/>
              <p:cNvGrpSpPr>
                <a:grpSpLocks/>
              </p:cNvGrpSpPr>
              <p:nvPr/>
            </p:nvGrpSpPr>
            <p:grpSpPr bwMode="auto">
              <a:xfrm>
                <a:off x="2843" y="512"/>
                <a:ext cx="821" cy="126"/>
                <a:chOff x="2833" y="439"/>
                <a:chExt cx="821" cy="190"/>
              </a:xfrm>
            </p:grpSpPr>
            <p:sp>
              <p:nvSpPr>
                <p:cNvPr id="51405" name="Line 205"/>
                <p:cNvSpPr>
                  <a:spLocks noChangeShapeType="1"/>
                </p:cNvSpPr>
                <p:nvPr/>
              </p:nvSpPr>
              <p:spPr bwMode="auto">
                <a:xfrm>
                  <a:off x="2833" y="629"/>
                  <a:ext cx="821" cy="0"/>
                </a:xfrm>
                <a:prstGeom prst="line">
                  <a:avLst/>
                </a:prstGeom>
                <a:noFill/>
                <a:ln w="25400">
                  <a:solidFill>
                    <a:srgbClr val="99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406" name="Line 206"/>
                <p:cNvSpPr>
                  <a:spLocks noChangeShapeType="1"/>
                </p:cNvSpPr>
                <p:nvPr/>
              </p:nvSpPr>
              <p:spPr bwMode="auto">
                <a:xfrm>
                  <a:off x="2833" y="581"/>
                  <a:ext cx="821" cy="0"/>
                </a:xfrm>
                <a:prstGeom prst="line">
                  <a:avLst/>
                </a:prstGeom>
                <a:noFill/>
                <a:ln w="25400">
                  <a:solidFill>
                    <a:srgbClr val="99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407" name="Line 207"/>
                <p:cNvSpPr>
                  <a:spLocks noChangeShapeType="1"/>
                </p:cNvSpPr>
                <p:nvPr/>
              </p:nvSpPr>
              <p:spPr bwMode="auto">
                <a:xfrm>
                  <a:off x="2833" y="534"/>
                  <a:ext cx="821" cy="0"/>
                </a:xfrm>
                <a:prstGeom prst="line">
                  <a:avLst/>
                </a:prstGeom>
                <a:noFill/>
                <a:ln w="25400">
                  <a:solidFill>
                    <a:srgbClr val="99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408" name="Line 208"/>
                <p:cNvSpPr>
                  <a:spLocks noChangeShapeType="1"/>
                </p:cNvSpPr>
                <p:nvPr/>
              </p:nvSpPr>
              <p:spPr bwMode="auto">
                <a:xfrm>
                  <a:off x="2833" y="486"/>
                  <a:ext cx="821" cy="0"/>
                </a:xfrm>
                <a:prstGeom prst="line">
                  <a:avLst/>
                </a:prstGeom>
                <a:noFill/>
                <a:ln w="25400">
                  <a:solidFill>
                    <a:srgbClr val="99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409" name="Line 209"/>
                <p:cNvSpPr>
                  <a:spLocks noChangeShapeType="1"/>
                </p:cNvSpPr>
                <p:nvPr/>
              </p:nvSpPr>
              <p:spPr bwMode="auto">
                <a:xfrm>
                  <a:off x="2833" y="439"/>
                  <a:ext cx="821" cy="0"/>
                </a:xfrm>
                <a:prstGeom prst="line">
                  <a:avLst/>
                </a:prstGeom>
                <a:noFill/>
                <a:ln w="25400">
                  <a:solidFill>
                    <a:srgbClr val="99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51410" name="Group 210"/>
              <p:cNvGrpSpPr>
                <a:grpSpLocks/>
              </p:cNvGrpSpPr>
              <p:nvPr/>
            </p:nvGrpSpPr>
            <p:grpSpPr bwMode="auto">
              <a:xfrm>
                <a:off x="2843" y="666"/>
                <a:ext cx="821" cy="126"/>
                <a:chOff x="2833" y="439"/>
                <a:chExt cx="821" cy="190"/>
              </a:xfrm>
            </p:grpSpPr>
            <p:sp>
              <p:nvSpPr>
                <p:cNvPr id="51411" name="Line 211"/>
                <p:cNvSpPr>
                  <a:spLocks noChangeShapeType="1"/>
                </p:cNvSpPr>
                <p:nvPr/>
              </p:nvSpPr>
              <p:spPr bwMode="auto">
                <a:xfrm>
                  <a:off x="2833" y="629"/>
                  <a:ext cx="821" cy="0"/>
                </a:xfrm>
                <a:prstGeom prst="line">
                  <a:avLst/>
                </a:prstGeom>
                <a:noFill/>
                <a:ln w="25400">
                  <a:solidFill>
                    <a:srgbClr val="99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412" name="Line 212"/>
                <p:cNvSpPr>
                  <a:spLocks noChangeShapeType="1"/>
                </p:cNvSpPr>
                <p:nvPr/>
              </p:nvSpPr>
              <p:spPr bwMode="auto">
                <a:xfrm>
                  <a:off x="2833" y="581"/>
                  <a:ext cx="821" cy="0"/>
                </a:xfrm>
                <a:prstGeom prst="line">
                  <a:avLst/>
                </a:prstGeom>
                <a:noFill/>
                <a:ln w="25400">
                  <a:solidFill>
                    <a:srgbClr val="99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413" name="Line 213"/>
                <p:cNvSpPr>
                  <a:spLocks noChangeShapeType="1"/>
                </p:cNvSpPr>
                <p:nvPr/>
              </p:nvSpPr>
              <p:spPr bwMode="auto">
                <a:xfrm>
                  <a:off x="2833" y="534"/>
                  <a:ext cx="821" cy="0"/>
                </a:xfrm>
                <a:prstGeom prst="line">
                  <a:avLst/>
                </a:prstGeom>
                <a:noFill/>
                <a:ln w="25400">
                  <a:solidFill>
                    <a:srgbClr val="99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414" name="Line 214"/>
                <p:cNvSpPr>
                  <a:spLocks noChangeShapeType="1"/>
                </p:cNvSpPr>
                <p:nvPr/>
              </p:nvSpPr>
              <p:spPr bwMode="auto">
                <a:xfrm>
                  <a:off x="2833" y="486"/>
                  <a:ext cx="821" cy="0"/>
                </a:xfrm>
                <a:prstGeom prst="line">
                  <a:avLst/>
                </a:prstGeom>
                <a:noFill/>
                <a:ln w="25400">
                  <a:solidFill>
                    <a:srgbClr val="99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415" name="Line 215"/>
                <p:cNvSpPr>
                  <a:spLocks noChangeShapeType="1"/>
                </p:cNvSpPr>
                <p:nvPr/>
              </p:nvSpPr>
              <p:spPr bwMode="auto">
                <a:xfrm>
                  <a:off x="2833" y="439"/>
                  <a:ext cx="821" cy="0"/>
                </a:xfrm>
                <a:prstGeom prst="line">
                  <a:avLst/>
                </a:prstGeom>
                <a:noFill/>
                <a:ln w="25400">
                  <a:solidFill>
                    <a:srgbClr val="99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51416" name="Group 216"/>
              <p:cNvGrpSpPr>
                <a:grpSpLocks/>
              </p:cNvGrpSpPr>
              <p:nvPr/>
            </p:nvGrpSpPr>
            <p:grpSpPr bwMode="auto">
              <a:xfrm>
                <a:off x="2841" y="812"/>
                <a:ext cx="821" cy="126"/>
                <a:chOff x="2833" y="439"/>
                <a:chExt cx="821" cy="190"/>
              </a:xfrm>
            </p:grpSpPr>
            <p:sp>
              <p:nvSpPr>
                <p:cNvPr id="51417" name="Line 217"/>
                <p:cNvSpPr>
                  <a:spLocks noChangeShapeType="1"/>
                </p:cNvSpPr>
                <p:nvPr/>
              </p:nvSpPr>
              <p:spPr bwMode="auto">
                <a:xfrm>
                  <a:off x="2833" y="629"/>
                  <a:ext cx="821" cy="0"/>
                </a:xfrm>
                <a:prstGeom prst="line">
                  <a:avLst/>
                </a:prstGeom>
                <a:noFill/>
                <a:ln w="25400">
                  <a:solidFill>
                    <a:srgbClr val="99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418" name="Line 218"/>
                <p:cNvSpPr>
                  <a:spLocks noChangeShapeType="1"/>
                </p:cNvSpPr>
                <p:nvPr/>
              </p:nvSpPr>
              <p:spPr bwMode="auto">
                <a:xfrm>
                  <a:off x="2833" y="581"/>
                  <a:ext cx="821" cy="0"/>
                </a:xfrm>
                <a:prstGeom prst="line">
                  <a:avLst/>
                </a:prstGeom>
                <a:noFill/>
                <a:ln w="25400">
                  <a:solidFill>
                    <a:srgbClr val="99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419" name="Line 219"/>
                <p:cNvSpPr>
                  <a:spLocks noChangeShapeType="1"/>
                </p:cNvSpPr>
                <p:nvPr/>
              </p:nvSpPr>
              <p:spPr bwMode="auto">
                <a:xfrm>
                  <a:off x="2833" y="534"/>
                  <a:ext cx="821" cy="0"/>
                </a:xfrm>
                <a:prstGeom prst="line">
                  <a:avLst/>
                </a:prstGeom>
                <a:noFill/>
                <a:ln w="25400">
                  <a:solidFill>
                    <a:srgbClr val="99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420" name="Line 220"/>
                <p:cNvSpPr>
                  <a:spLocks noChangeShapeType="1"/>
                </p:cNvSpPr>
                <p:nvPr/>
              </p:nvSpPr>
              <p:spPr bwMode="auto">
                <a:xfrm>
                  <a:off x="2833" y="486"/>
                  <a:ext cx="821" cy="0"/>
                </a:xfrm>
                <a:prstGeom prst="line">
                  <a:avLst/>
                </a:prstGeom>
                <a:noFill/>
                <a:ln w="25400">
                  <a:solidFill>
                    <a:srgbClr val="99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421" name="Line 221"/>
                <p:cNvSpPr>
                  <a:spLocks noChangeShapeType="1"/>
                </p:cNvSpPr>
                <p:nvPr/>
              </p:nvSpPr>
              <p:spPr bwMode="auto">
                <a:xfrm>
                  <a:off x="2833" y="439"/>
                  <a:ext cx="821" cy="0"/>
                </a:xfrm>
                <a:prstGeom prst="line">
                  <a:avLst/>
                </a:prstGeom>
                <a:noFill/>
                <a:ln w="25400">
                  <a:solidFill>
                    <a:srgbClr val="99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ea typeface="华文楷体" panose="02010600040101010101" pitchFamily="2" charset="-122"/>
                  </a:endParaRPr>
                </a:p>
              </p:txBody>
            </p:sp>
          </p:grp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99" grpId="0" autoUpdateAnimBg="0"/>
      <p:bldP spid="51300" grpId="0" autoUpdateAnimBg="0"/>
      <p:bldP spid="51301" grpId="0" autoUpdateAnimBg="0"/>
      <p:bldP spid="5130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698500" y="280988"/>
            <a:ext cx="4953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just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3、电子在能带中的填充: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587375" y="1423988"/>
            <a:ext cx="35814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just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1)  能带可填充的电子数: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557905"/>
              </p:ext>
            </p:extLst>
          </p:nvPr>
        </p:nvGraphicFramePr>
        <p:xfrm>
          <a:off x="3773488" y="1804988"/>
          <a:ext cx="187801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3" name="Equation" r:id="rId4" imgW="850531" imgH="215806" progId="Equation.3">
                  <p:embed/>
                </p:oleObj>
              </mc:Choice>
              <mc:Fallback>
                <p:oleObj name="Equation" r:id="rId4" imgW="850531" imgH="215806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1804988"/>
                        <a:ext cx="1878012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339916"/>
              </p:ext>
            </p:extLst>
          </p:nvPr>
        </p:nvGraphicFramePr>
        <p:xfrm>
          <a:off x="3773488" y="2338388"/>
          <a:ext cx="18573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4" name="Equation" r:id="rId6" imgW="863225" imgH="215806" progId="Equation.3">
                  <p:embed/>
                </p:oleObj>
              </mc:Choice>
              <mc:Fallback>
                <p:oleObj name="Equation" r:id="rId6" imgW="863225" imgH="215806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2338388"/>
                        <a:ext cx="185737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076190"/>
              </p:ext>
            </p:extLst>
          </p:nvPr>
        </p:nvGraphicFramePr>
        <p:xfrm>
          <a:off x="6156325" y="2060575"/>
          <a:ext cx="24780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5" name="Equation" r:id="rId8" imgW="1104421" imgH="215806" progId="Equation.3">
                  <p:embed/>
                </p:oleObj>
              </mc:Choice>
              <mc:Fallback>
                <p:oleObj name="Equation" r:id="rId8" imgW="1104421" imgH="215806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060575"/>
                        <a:ext cx="247808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1196975" y="2811463"/>
            <a:ext cx="70104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        即能带所容纳的电子数为相应的原子能级所容纳的电子数的 </a:t>
            </a:r>
            <a:r>
              <a:rPr kumimoji="1" lang="en-US" altLang="zh-CN" i="1">
                <a:solidFill>
                  <a:srgbClr val="0000FF"/>
                </a:solidFill>
                <a:ea typeface="华文楷体" panose="02010600040101010101" pitchFamily="2" charset="-122"/>
              </a:rPr>
              <a:t>N 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倍。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587375" y="3633788"/>
            <a:ext cx="28194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just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2 )  填充方式: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1068388" y="5233988"/>
            <a:ext cx="7543800" cy="87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just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满带：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如果一个能带中的每一个能级都被电子填满，                            </a:t>
            </a:r>
          </a:p>
          <a:p>
            <a:pPr algn="just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       这样的能带称为满带。（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填满电子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739775" y="738188"/>
            <a:ext cx="81534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电子在能带中的填充方式服从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能量最小原理和                 </a:t>
            </a:r>
          </a:p>
          <a:p>
            <a:pPr eaLnBrk="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                                                     泡利不相容原理。</a:t>
            </a: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890588" y="2109788"/>
            <a:ext cx="304958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由泡利不相容原理：</a:t>
            </a: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1174750" y="4090988"/>
            <a:ext cx="36036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由能量最小原理：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3709988" y="4090988"/>
            <a:ext cx="282098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正常态由低到高。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611188" y="4700588"/>
            <a:ext cx="7239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3）根据能带中电子填充方式的不同能带可分为：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utoUpdateAnimBg="0"/>
      <p:bldP spid="53252" grpId="0" autoUpdateAnimBg="0"/>
      <p:bldP spid="53256" grpId="0" autoUpdateAnimBg="0"/>
      <p:bldP spid="53257" grpId="0" autoUpdateAnimBg="0"/>
      <p:bldP spid="53258" grpId="0" autoUpdateAnimBg="0"/>
      <p:bldP spid="53259" grpId="0" autoUpdateAnimBg="0"/>
      <p:bldP spid="53260" grpId="0" autoUpdateAnimBg="0"/>
      <p:bldP spid="53261" grpId="0" autoUpdateAnimBg="0"/>
      <p:bldP spid="53262" grpId="0" autoUpdateAnimBg="0"/>
      <p:bldP spid="53263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zh-CN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zh-CN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zh-CN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zh-CN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35910</TotalTime>
  <Words>2456</Words>
  <Application>Microsoft Office PowerPoint</Application>
  <PresentationFormat>全屏显示(4:3)</PresentationFormat>
  <Paragraphs>285</Paragraphs>
  <Slides>23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StarSymbol</vt:lpstr>
      <vt:lpstr>华文楷体</vt:lpstr>
      <vt:lpstr>楷体_GB2312</vt:lpstr>
      <vt:lpstr>隶书</vt:lpstr>
      <vt:lpstr>宋体</vt:lpstr>
      <vt:lpstr>Calibri</vt:lpstr>
      <vt:lpstr>Symbol</vt:lpstr>
      <vt:lpstr>Times New Roman</vt:lpstr>
      <vt:lpstr>默认设计模板</vt:lpstr>
      <vt:lpstr>默认设计模板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hhe</dc:creator>
  <cp:lastModifiedBy>dell</cp:lastModifiedBy>
  <cp:revision>38</cp:revision>
  <cp:lastPrinted>1601-01-01T00:00:00Z</cp:lastPrinted>
  <dcterms:created xsi:type="dcterms:W3CDTF">1601-01-01T00:00:00Z</dcterms:created>
  <dcterms:modified xsi:type="dcterms:W3CDTF">2018-09-10T13:03:44Z</dcterms:modified>
</cp:coreProperties>
</file>