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ctiveX/activeX1.xml" ContentType="application/vnd.ms-office.activeX+xml"/>
  <Override PartName="/ppt/activeX/activeX1.bin" ContentType="application/vnd.ms-office.activeX"/>
  <Override PartName="/ppt/notesSlides/notesSlide8.xml" ContentType="application/vnd.openxmlformats-officedocument.presentationml.notesSlide+xml"/>
  <Override PartName="/ppt/activeX/activeX2.xml" ContentType="application/vnd.ms-office.activeX+xml"/>
  <Override PartName="/ppt/activeX/activeX2.bin" ContentType="application/vnd.ms-office.activeX"/>
  <Override PartName="/ppt/notesSlides/notesSlide9.xml" ContentType="application/vnd.openxmlformats-officedocument.presentationml.notesSlide+xml"/>
  <Override PartName="/ppt/notesSlides/notesSlide10.xml" ContentType="application/vnd.openxmlformats-officedocument.presentationml.notesSlide+xml"/>
  <Override PartName="/ppt/activeX/activeX3.xml" ContentType="application/vnd.ms-office.activeX+xml"/>
  <Override PartName="/ppt/activeX/activeX3.bin" ContentType="application/vnd.ms-office.activeX"/>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26"/>
  </p:notesMasterIdLst>
  <p:handoutMasterIdLst>
    <p:handoutMasterId r:id="rId27"/>
  </p:handoutMasterIdLst>
  <p:sldIdLst>
    <p:sldId id="256" r:id="rId3"/>
    <p:sldId id="277" r:id="rId4"/>
    <p:sldId id="278"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9" r:id="rId24"/>
    <p:sldId id="275" r:id="rId25"/>
  </p:sldIdLst>
  <p:sldSz cx="9144000" cy="6858000" type="screen4x3"/>
  <p:notesSz cx="6815138" cy="9944100"/>
  <p:defaultTextStyle>
    <a:defPPr>
      <a:defRPr lang="en-GB"/>
    </a:defPPr>
    <a:lvl1pPr algn="l" defTabSz="449263" rtl="0" fontAlgn="base" hangingPunct="0">
      <a:lnSpc>
        <a:spcPct val="95000"/>
      </a:lnSpc>
      <a:spcBef>
        <a:spcPct val="0"/>
      </a:spcBef>
      <a:spcAft>
        <a:spcPct val="0"/>
      </a:spcAft>
      <a:buClr>
        <a:srgbClr val="000000"/>
      </a:buClr>
      <a:buSzPct val="100000"/>
      <a:buFont typeface="Times New Roman" pitchFamily="18" charset="0"/>
      <a:defRPr sz="2400" b="1" kern="1200">
        <a:solidFill>
          <a:schemeClr val="bg1"/>
        </a:solidFill>
        <a:latin typeface="Times New Roman" pitchFamily="18" charset="0"/>
        <a:ea typeface="楷体_GB2312" pitchFamily="49" charset="-122"/>
        <a:cs typeface="+mn-cs"/>
      </a:defRPr>
    </a:lvl1pPr>
    <a:lvl2pPr marL="742950" indent="-285750" algn="l" defTabSz="449263" rtl="0" fontAlgn="base" hangingPunct="0">
      <a:lnSpc>
        <a:spcPct val="95000"/>
      </a:lnSpc>
      <a:spcBef>
        <a:spcPct val="0"/>
      </a:spcBef>
      <a:spcAft>
        <a:spcPct val="0"/>
      </a:spcAft>
      <a:buClr>
        <a:srgbClr val="000000"/>
      </a:buClr>
      <a:buSzPct val="100000"/>
      <a:buFont typeface="Times New Roman" pitchFamily="18" charset="0"/>
      <a:defRPr sz="2400" b="1" kern="1200">
        <a:solidFill>
          <a:schemeClr val="bg1"/>
        </a:solidFill>
        <a:latin typeface="Times New Roman" pitchFamily="18" charset="0"/>
        <a:ea typeface="楷体_GB2312" pitchFamily="49" charset="-122"/>
        <a:cs typeface="+mn-cs"/>
      </a:defRPr>
    </a:lvl2pPr>
    <a:lvl3pPr marL="1143000" indent="-228600" algn="l" defTabSz="449263" rtl="0" fontAlgn="base" hangingPunct="0">
      <a:lnSpc>
        <a:spcPct val="95000"/>
      </a:lnSpc>
      <a:spcBef>
        <a:spcPct val="0"/>
      </a:spcBef>
      <a:spcAft>
        <a:spcPct val="0"/>
      </a:spcAft>
      <a:buClr>
        <a:srgbClr val="000000"/>
      </a:buClr>
      <a:buSzPct val="100000"/>
      <a:buFont typeface="Times New Roman" pitchFamily="18" charset="0"/>
      <a:defRPr sz="2400" b="1" kern="1200">
        <a:solidFill>
          <a:schemeClr val="bg1"/>
        </a:solidFill>
        <a:latin typeface="Times New Roman" pitchFamily="18" charset="0"/>
        <a:ea typeface="楷体_GB2312" pitchFamily="49" charset="-122"/>
        <a:cs typeface="+mn-cs"/>
      </a:defRPr>
    </a:lvl3pPr>
    <a:lvl4pPr marL="1600200" indent="-228600" algn="l" defTabSz="449263" rtl="0" fontAlgn="base" hangingPunct="0">
      <a:lnSpc>
        <a:spcPct val="95000"/>
      </a:lnSpc>
      <a:spcBef>
        <a:spcPct val="0"/>
      </a:spcBef>
      <a:spcAft>
        <a:spcPct val="0"/>
      </a:spcAft>
      <a:buClr>
        <a:srgbClr val="000000"/>
      </a:buClr>
      <a:buSzPct val="100000"/>
      <a:buFont typeface="Times New Roman" pitchFamily="18" charset="0"/>
      <a:defRPr sz="2400" b="1" kern="1200">
        <a:solidFill>
          <a:schemeClr val="bg1"/>
        </a:solidFill>
        <a:latin typeface="Times New Roman" pitchFamily="18" charset="0"/>
        <a:ea typeface="楷体_GB2312" pitchFamily="49" charset="-122"/>
        <a:cs typeface="+mn-cs"/>
      </a:defRPr>
    </a:lvl4pPr>
    <a:lvl5pPr marL="2057400" indent="-228600" algn="l" defTabSz="449263" rtl="0" fontAlgn="base" hangingPunct="0">
      <a:lnSpc>
        <a:spcPct val="95000"/>
      </a:lnSpc>
      <a:spcBef>
        <a:spcPct val="0"/>
      </a:spcBef>
      <a:spcAft>
        <a:spcPct val="0"/>
      </a:spcAft>
      <a:buClr>
        <a:srgbClr val="000000"/>
      </a:buClr>
      <a:buSzPct val="100000"/>
      <a:buFont typeface="Times New Roman" pitchFamily="18" charset="0"/>
      <a:defRPr sz="2400" b="1" kern="1200">
        <a:solidFill>
          <a:schemeClr val="bg1"/>
        </a:solidFill>
        <a:latin typeface="Times New Roman" pitchFamily="18" charset="0"/>
        <a:ea typeface="楷体_GB2312" pitchFamily="49" charset="-122"/>
        <a:cs typeface="+mn-cs"/>
      </a:defRPr>
    </a:lvl5pPr>
    <a:lvl6pPr marL="2286000" algn="l" defTabSz="914400" rtl="0" eaLnBrk="1" latinLnBrk="0" hangingPunct="1">
      <a:defRPr sz="2400" b="1" kern="1200">
        <a:solidFill>
          <a:schemeClr val="bg1"/>
        </a:solidFill>
        <a:latin typeface="Times New Roman" pitchFamily="18" charset="0"/>
        <a:ea typeface="楷体_GB2312" pitchFamily="49" charset="-122"/>
        <a:cs typeface="+mn-cs"/>
      </a:defRPr>
    </a:lvl6pPr>
    <a:lvl7pPr marL="2743200" algn="l" defTabSz="914400" rtl="0" eaLnBrk="1" latinLnBrk="0" hangingPunct="1">
      <a:defRPr sz="2400" b="1" kern="1200">
        <a:solidFill>
          <a:schemeClr val="bg1"/>
        </a:solidFill>
        <a:latin typeface="Times New Roman" pitchFamily="18" charset="0"/>
        <a:ea typeface="楷体_GB2312" pitchFamily="49" charset="-122"/>
        <a:cs typeface="+mn-cs"/>
      </a:defRPr>
    </a:lvl7pPr>
    <a:lvl8pPr marL="3200400" algn="l" defTabSz="914400" rtl="0" eaLnBrk="1" latinLnBrk="0" hangingPunct="1">
      <a:defRPr sz="2400" b="1" kern="1200">
        <a:solidFill>
          <a:schemeClr val="bg1"/>
        </a:solidFill>
        <a:latin typeface="Times New Roman" pitchFamily="18" charset="0"/>
        <a:ea typeface="楷体_GB2312" pitchFamily="49" charset="-122"/>
        <a:cs typeface="+mn-cs"/>
      </a:defRPr>
    </a:lvl8pPr>
    <a:lvl9pPr marL="3657600" algn="l" defTabSz="914400" rtl="0" eaLnBrk="1" latinLnBrk="0" hangingPunct="1">
      <a:defRPr sz="2400" b="1" kern="1200">
        <a:solidFill>
          <a:schemeClr val="bg1"/>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678">
          <p15:clr>
            <a:srgbClr val="A4A3A4"/>
          </p15:clr>
        </p15:guide>
        <p15:guide id="2" pos="19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varScale="1">
        <p:scale>
          <a:sx n="92" d="100"/>
          <a:sy n="92" d="100"/>
        </p:scale>
        <p:origin x="1374" y="8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678"/>
        <p:guide pos="194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image" Target="../media/image20.emf"/><Relationship Id="rId3" Type="http://schemas.openxmlformats.org/officeDocument/2006/relationships/image" Target="../media/image10.emf"/><Relationship Id="rId7" Type="http://schemas.openxmlformats.org/officeDocument/2006/relationships/image" Target="../media/image14.emf"/><Relationship Id="rId12" Type="http://schemas.openxmlformats.org/officeDocument/2006/relationships/image" Target="../media/image19.e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11" Type="http://schemas.openxmlformats.org/officeDocument/2006/relationships/image" Target="../media/image18.wmf"/><Relationship Id="rId5" Type="http://schemas.openxmlformats.org/officeDocument/2006/relationships/image" Target="../media/image12.wmf"/><Relationship Id="rId10" Type="http://schemas.openxmlformats.org/officeDocument/2006/relationships/image" Target="../media/image17.emf"/><Relationship Id="rId4" Type="http://schemas.openxmlformats.org/officeDocument/2006/relationships/image" Target="../media/image11.emf"/><Relationship Id="rId9"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8.emf"/><Relationship Id="rId13" Type="http://schemas.openxmlformats.org/officeDocument/2006/relationships/image" Target="../media/image33.emf"/><Relationship Id="rId18" Type="http://schemas.openxmlformats.org/officeDocument/2006/relationships/image" Target="../media/image38.emf"/><Relationship Id="rId3" Type="http://schemas.openxmlformats.org/officeDocument/2006/relationships/image" Target="../media/image23.emf"/><Relationship Id="rId21" Type="http://schemas.openxmlformats.org/officeDocument/2006/relationships/image" Target="../media/image41.emf"/><Relationship Id="rId7" Type="http://schemas.openxmlformats.org/officeDocument/2006/relationships/image" Target="../media/image27.emf"/><Relationship Id="rId12" Type="http://schemas.openxmlformats.org/officeDocument/2006/relationships/image" Target="../media/image32.wmf"/><Relationship Id="rId17" Type="http://schemas.openxmlformats.org/officeDocument/2006/relationships/image" Target="../media/image37.wmf"/><Relationship Id="rId2" Type="http://schemas.openxmlformats.org/officeDocument/2006/relationships/image" Target="../media/image22.emf"/><Relationship Id="rId16" Type="http://schemas.openxmlformats.org/officeDocument/2006/relationships/image" Target="../media/image36.wmf"/><Relationship Id="rId20" Type="http://schemas.openxmlformats.org/officeDocument/2006/relationships/image" Target="../media/image40.wmf"/><Relationship Id="rId1" Type="http://schemas.openxmlformats.org/officeDocument/2006/relationships/image" Target="../media/image21.emf"/><Relationship Id="rId6" Type="http://schemas.openxmlformats.org/officeDocument/2006/relationships/image" Target="../media/image26.emf"/><Relationship Id="rId11" Type="http://schemas.openxmlformats.org/officeDocument/2006/relationships/image" Target="../media/image31.wmf"/><Relationship Id="rId5" Type="http://schemas.openxmlformats.org/officeDocument/2006/relationships/image" Target="../media/image25.wmf"/><Relationship Id="rId15" Type="http://schemas.openxmlformats.org/officeDocument/2006/relationships/image" Target="../media/image35.emf"/><Relationship Id="rId10" Type="http://schemas.openxmlformats.org/officeDocument/2006/relationships/image" Target="../media/image30.emf"/><Relationship Id="rId19" Type="http://schemas.openxmlformats.org/officeDocument/2006/relationships/image" Target="../media/image39.wmf"/><Relationship Id="rId4" Type="http://schemas.openxmlformats.org/officeDocument/2006/relationships/image" Target="../media/image24.wmf"/><Relationship Id="rId9" Type="http://schemas.openxmlformats.org/officeDocument/2006/relationships/image" Target="../media/image29.emf"/><Relationship Id="rId14" Type="http://schemas.openxmlformats.org/officeDocument/2006/relationships/image" Target="../media/image3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wmf"/><Relationship Id="rId1" Type="http://schemas.openxmlformats.org/officeDocument/2006/relationships/image" Target="../media/image54.wmf"/><Relationship Id="rId5" Type="http://schemas.openxmlformats.org/officeDocument/2006/relationships/image" Target="../media/image58.wmf"/><Relationship Id="rId4" Type="http://schemas.openxmlformats.org/officeDocument/2006/relationships/image" Target="../media/image5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image" Target="../media/image79.emf"/><Relationship Id="rId5" Type="http://schemas.openxmlformats.org/officeDocument/2006/relationships/image" Target="../media/image83.wmf"/><Relationship Id="rId4" Type="http://schemas.openxmlformats.org/officeDocument/2006/relationships/image" Target="../media/image8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bwMode="auto">
          <a:xfrm>
            <a:off x="0" y="0"/>
            <a:ext cx="2952750" cy="49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solidFill>
                  <a:srgbClr val="000000"/>
                </a:solidFill>
                <a:ea typeface="宋体" pitchFamily="2" charset="-122"/>
              </a:defRPr>
            </a:lvl1pPr>
          </a:lstStyle>
          <a:p>
            <a:endParaRPr lang="zh-CN" altLang="en-US"/>
          </a:p>
        </p:txBody>
      </p:sp>
      <p:sp>
        <p:nvSpPr>
          <p:cNvPr id="131075" name="Rectangle 3"/>
          <p:cNvSpPr>
            <a:spLocks noGrp="1" noChangeArrowheads="1"/>
          </p:cNvSpPr>
          <p:nvPr>
            <p:ph type="dt" sz="quarter" idx="1"/>
          </p:nvPr>
        </p:nvSpPr>
        <p:spPr bwMode="auto">
          <a:xfrm>
            <a:off x="3860800" y="0"/>
            <a:ext cx="2952750" cy="49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solidFill>
                  <a:srgbClr val="000000"/>
                </a:solidFill>
                <a:ea typeface="宋体" pitchFamily="2" charset="-122"/>
              </a:defRPr>
            </a:lvl1pPr>
          </a:lstStyle>
          <a:p>
            <a:endParaRPr lang="en-US" altLang="zh-CN"/>
          </a:p>
        </p:txBody>
      </p:sp>
      <p:sp>
        <p:nvSpPr>
          <p:cNvPr id="131076" name="Rectangle 4"/>
          <p:cNvSpPr>
            <a:spLocks noGrp="1" noChangeArrowheads="1"/>
          </p:cNvSpPr>
          <p:nvPr>
            <p:ph type="ftr" sz="quarter" idx="2"/>
          </p:nvPr>
        </p:nvSpPr>
        <p:spPr bwMode="auto">
          <a:xfrm>
            <a:off x="0" y="9445931"/>
            <a:ext cx="2952750" cy="49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solidFill>
                  <a:srgbClr val="000000"/>
                </a:solidFill>
                <a:ea typeface="宋体" pitchFamily="2" charset="-122"/>
              </a:defRPr>
            </a:lvl1pPr>
          </a:lstStyle>
          <a:p>
            <a:endParaRPr lang="en-US" altLang="zh-CN"/>
          </a:p>
        </p:txBody>
      </p:sp>
      <p:sp>
        <p:nvSpPr>
          <p:cNvPr id="131077" name="Rectangle 5"/>
          <p:cNvSpPr>
            <a:spLocks noGrp="1" noChangeArrowheads="1"/>
          </p:cNvSpPr>
          <p:nvPr>
            <p:ph type="sldNum" sz="quarter" idx="3"/>
          </p:nvPr>
        </p:nvSpPr>
        <p:spPr bwMode="auto">
          <a:xfrm>
            <a:off x="3860800" y="9445931"/>
            <a:ext cx="2952750" cy="49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solidFill>
                  <a:srgbClr val="000000"/>
                </a:solidFill>
                <a:ea typeface="宋体" pitchFamily="2" charset="-122"/>
              </a:defRPr>
            </a:lvl1pPr>
          </a:lstStyle>
          <a:p>
            <a:fld id="{01F80F25-3009-4608-9746-6749EE79A60C}" type="slidenum">
              <a:rPr lang="zh-CN" altLang="en-US"/>
              <a:pPr/>
              <a:t>‹#›</a:t>
            </a:fld>
            <a:endParaRPr lang="en-US" altLang="zh-CN"/>
          </a:p>
        </p:txBody>
      </p:sp>
    </p:spTree>
    <p:extLst>
      <p:ext uri="{BB962C8B-B14F-4D97-AF65-F5344CB8AC3E}">
        <p14:creationId xmlns:p14="http://schemas.microsoft.com/office/powerpoint/2010/main" val="734219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15138" cy="9944100"/>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4" name="AutoShape 2"/>
          <p:cNvSpPr>
            <a:spLocks noChangeArrowheads="1"/>
          </p:cNvSpPr>
          <p:nvPr/>
        </p:nvSpPr>
        <p:spPr bwMode="auto">
          <a:xfrm>
            <a:off x="0" y="0"/>
            <a:ext cx="6815138" cy="99441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5" name="AutoShape 3"/>
          <p:cNvSpPr>
            <a:spLocks noChangeArrowheads="1"/>
          </p:cNvSpPr>
          <p:nvPr/>
        </p:nvSpPr>
        <p:spPr bwMode="auto">
          <a:xfrm>
            <a:off x="0" y="0"/>
            <a:ext cx="6815138" cy="99441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6" name="Rectangle 4"/>
          <p:cNvSpPr>
            <a:spLocks noGrp="1" noRot="1" noChangeAspect="1" noChangeArrowheads="1"/>
          </p:cNvSpPr>
          <p:nvPr>
            <p:ph type="sldImg"/>
          </p:nvPr>
        </p:nvSpPr>
        <p:spPr bwMode="auto">
          <a:xfrm>
            <a:off x="923925" y="755650"/>
            <a:ext cx="4960938" cy="372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p:nvPr>
        </p:nvSpPr>
        <p:spPr bwMode="auto">
          <a:xfrm>
            <a:off x="681038" y="4722967"/>
            <a:ext cx="5446712" cy="44690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zh-CN" altLang="en-US" smtClean="0"/>
          </a:p>
        </p:txBody>
      </p:sp>
      <p:sp>
        <p:nvSpPr>
          <p:cNvPr id="3078" name="Rectangle 6"/>
          <p:cNvSpPr>
            <a:spLocks noGrp="1" noChangeArrowheads="1"/>
          </p:cNvSpPr>
          <p:nvPr>
            <p:ph type="hdr"/>
          </p:nvPr>
        </p:nvSpPr>
        <p:spPr bwMode="auto">
          <a:xfrm>
            <a:off x="0" y="1"/>
            <a:ext cx="2952750" cy="491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defTabSz="409575">
              <a:lnSpc>
                <a:spcPct val="100000"/>
              </a:lnSpc>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1300" b="0">
                <a:solidFill>
                  <a:srgbClr val="000000"/>
                </a:solidFill>
                <a:ea typeface="宋体" pitchFamily="2" charset="-122"/>
              </a:defRPr>
            </a:lvl1pPr>
          </a:lstStyle>
          <a:p>
            <a:endParaRPr lang="zh-CN" altLang="en-GB"/>
          </a:p>
        </p:txBody>
      </p:sp>
      <p:sp>
        <p:nvSpPr>
          <p:cNvPr id="3079" name="Rectangle 7"/>
          <p:cNvSpPr>
            <a:spLocks noGrp="1" noChangeArrowheads="1"/>
          </p:cNvSpPr>
          <p:nvPr>
            <p:ph type="dt"/>
          </p:nvPr>
        </p:nvSpPr>
        <p:spPr bwMode="auto">
          <a:xfrm>
            <a:off x="3857626" y="1"/>
            <a:ext cx="2951163" cy="491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409575">
              <a:lnSpc>
                <a:spcPct val="100000"/>
              </a:lnSpc>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1300" b="0">
                <a:solidFill>
                  <a:srgbClr val="000000"/>
                </a:solidFill>
                <a:ea typeface="宋体" pitchFamily="2" charset="-122"/>
              </a:defRPr>
            </a:lvl1pPr>
          </a:lstStyle>
          <a:p>
            <a:endParaRPr lang="en-GB" altLang="zh-CN"/>
          </a:p>
        </p:txBody>
      </p:sp>
      <p:sp>
        <p:nvSpPr>
          <p:cNvPr id="3080" name="Rectangle 8"/>
          <p:cNvSpPr>
            <a:spLocks noGrp="1" noChangeArrowheads="1"/>
          </p:cNvSpPr>
          <p:nvPr>
            <p:ph type="ftr"/>
          </p:nvPr>
        </p:nvSpPr>
        <p:spPr bwMode="auto">
          <a:xfrm>
            <a:off x="0" y="9444325"/>
            <a:ext cx="2952750" cy="491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defTabSz="409575">
              <a:lnSpc>
                <a:spcPct val="100000"/>
              </a:lnSpc>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1300" b="0">
                <a:solidFill>
                  <a:srgbClr val="000000"/>
                </a:solidFill>
                <a:ea typeface="宋体" pitchFamily="2" charset="-122"/>
              </a:defRPr>
            </a:lvl1pPr>
          </a:lstStyle>
          <a:p>
            <a:endParaRPr lang="en-GB" altLang="zh-CN"/>
          </a:p>
        </p:txBody>
      </p:sp>
      <p:sp>
        <p:nvSpPr>
          <p:cNvPr id="3081" name="Rectangle 9"/>
          <p:cNvSpPr>
            <a:spLocks noGrp="1" noChangeArrowheads="1"/>
          </p:cNvSpPr>
          <p:nvPr>
            <p:ph type="sldNum"/>
          </p:nvPr>
        </p:nvSpPr>
        <p:spPr bwMode="auto">
          <a:xfrm>
            <a:off x="3857626" y="9444325"/>
            <a:ext cx="2951163" cy="491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409575">
              <a:lnSpc>
                <a:spcPct val="100000"/>
              </a:lnSpc>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1300" b="0">
                <a:solidFill>
                  <a:srgbClr val="000000"/>
                </a:solidFill>
                <a:ea typeface="宋体" pitchFamily="2" charset="-122"/>
              </a:defRPr>
            </a:lvl1pPr>
          </a:lstStyle>
          <a:p>
            <a:fld id="{025ED8A4-511A-478B-B57A-744577BF24B5}" type="slidenum">
              <a:rPr lang="zh-CN" altLang="en-GB"/>
              <a:pPr/>
              <a:t>‹#›</a:t>
            </a:fld>
            <a:endParaRPr lang="en-GB" altLang="zh-CN"/>
          </a:p>
        </p:txBody>
      </p:sp>
    </p:spTree>
    <p:extLst>
      <p:ext uri="{BB962C8B-B14F-4D97-AF65-F5344CB8AC3E}">
        <p14:creationId xmlns:p14="http://schemas.microsoft.com/office/powerpoint/2010/main" val="122779963"/>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CD8DF646-CF40-4278-AEE3-628343C03F74}" type="slidenum">
              <a:rPr lang="zh-CN" altLang="en-GB"/>
              <a:pPr/>
              <a:t>1</a:t>
            </a:fld>
            <a:endParaRPr lang="en-GB" altLang="zh-CN"/>
          </a:p>
        </p:txBody>
      </p:sp>
      <p:sp>
        <p:nvSpPr>
          <p:cNvPr id="7169" name="Rectangle 1"/>
          <p:cNvSpPr txBox="1">
            <a:spLocks noGrp="1" noRot="1" noChangeAspect="1" noChangeArrowheads="1"/>
          </p:cNvSpPr>
          <p:nvPr>
            <p:ph type="sldImg"/>
          </p:nvPr>
        </p:nvSpPr>
        <p:spPr bwMode="auto">
          <a:xfrm>
            <a:off x="922338" y="755650"/>
            <a:ext cx="4964112" cy="37242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p:cNvSpPr txBox="1">
            <a:spLocks noGrp="1" noChangeArrowheads="1"/>
          </p:cNvSpPr>
          <p:nvPr>
            <p:ph type="body" idx="1"/>
          </p:nvPr>
        </p:nvSpPr>
        <p:spPr bwMode="auto">
          <a:xfrm>
            <a:off x="681038" y="4722966"/>
            <a:ext cx="5448300" cy="447066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357" tIns="41678" rIns="83357" bIns="41678" anchor="ctr"/>
          <a:lstStyle/>
          <a:p>
            <a:endParaRPr lang="zh-CN" altLang="en-US"/>
          </a:p>
        </p:txBody>
      </p:sp>
    </p:spTree>
    <p:extLst>
      <p:ext uri="{BB962C8B-B14F-4D97-AF65-F5344CB8AC3E}">
        <p14:creationId xmlns:p14="http://schemas.microsoft.com/office/powerpoint/2010/main" val="1778847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CF90EDEA-57C2-4B94-A83D-47C02C5E5BCD}" type="slidenum">
              <a:rPr lang="zh-CN" altLang="en-GB"/>
              <a:pPr/>
              <a:t>10</a:t>
            </a:fld>
            <a:endParaRPr lang="en-GB" altLang="zh-CN"/>
          </a:p>
        </p:txBody>
      </p:sp>
      <p:sp>
        <p:nvSpPr>
          <p:cNvPr id="95234" name="Rectangle 2"/>
          <p:cNvSpPr txBox="1">
            <a:spLocks noGrp="1" noRot="1" noChangeAspect="1" noChangeArrowheads="1" noTextEdit="1"/>
          </p:cNvSpPr>
          <p:nvPr>
            <p:ph type="sldImg"/>
          </p:nvPr>
        </p:nvSpPr>
        <p:spPr>
          <a:xfrm>
            <a:off x="922338" y="755650"/>
            <a:ext cx="4964112" cy="3724275"/>
          </a:xfrm>
        </p:spPr>
      </p:sp>
      <p:sp>
        <p:nvSpPr>
          <p:cNvPr id="95235"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3901736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7F1A0502-19C2-42B9-94AF-A223CBC4516D}" type="slidenum">
              <a:rPr lang="zh-CN" altLang="en-GB"/>
              <a:pPr/>
              <a:t>11</a:t>
            </a:fld>
            <a:endParaRPr lang="en-GB" altLang="zh-CN"/>
          </a:p>
        </p:txBody>
      </p:sp>
      <p:sp>
        <p:nvSpPr>
          <p:cNvPr id="96258" name="Rectangle 2"/>
          <p:cNvSpPr txBox="1">
            <a:spLocks noGrp="1" noRot="1" noChangeAspect="1" noChangeArrowheads="1" noTextEdit="1"/>
          </p:cNvSpPr>
          <p:nvPr>
            <p:ph type="sldImg"/>
          </p:nvPr>
        </p:nvSpPr>
        <p:spPr>
          <a:xfrm>
            <a:off x="922338" y="755650"/>
            <a:ext cx="4964112" cy="3724275"/>
          </a:xfrm>
        </p:spPr>
      </p:sp>
      <p:sp>
        <p:nvSpPr>
          <p:cNvPr id="96259"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145658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EAE2F64F-B085-41E6-B670-9E7F58C7A06D}" type="slidenum">
              <a:rPr lang="zh-CN" altLang="en-GB"/>
              <a:pPr/>
              <a:t>12</a:t>
            </a:fld>
            <a:endParaRPr lang="en-GB" altLang="zh-CN"/>
          </a:p>
        </p:txBody>
      </p:sp>
      <p:sp>
        <p:nvSpPr>
          <p:cNvPr id="97282" name="Rectangle 2"/>
          <p:cNvSpPr txBox="1">
            <a:spLocks noGrp="1" noRot="1" noChangeAspect="1" noChangeArrowheads="1" noTextEdit="1"/>
          </p:cNvSpPr>
          <p:nvPr>
            <p:ph type="sldImg"/>
          </p:nvPr>
        </p:nvSpPr>
        <p:spPr>
          <a:xfrm>
            <a:off x="922338" y="755650"/>
            <a:ext cx="4964112" cy="3724275"/>
          </a:xfrm>
        </p:spPr>
      </p:sp>
      <p:sp>
        <p:nvSpPr>
          <p:cNvPr id="97283"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3859280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ACEF05FE-A717-43E7-A7F6-55BE91C2FB04}" type="slidenum">
              <a:rPr lang="zh-CN" altLang="en-GB"/>
              <a:pPr/>
              <a:t>13</a:t>
            </a:fld>
            <a:endParaRPr lang="en-GB" altLang="zh-CN"/>
          </a:p>
        </p:txBody>
      </p:sp>
      <p:sp>
        <p:nvSpPr>
          <p:cNvPr id="98306" name="Rectangle 2"/>
          <p:cNvSpPr txBox="1">
            <a:spLocks noGrp="1" noRot="1" noChangeAspect="1" noChangeArrowheads="1" noTextEdit="1"/>
          </p:cNvSpPr>
          <p:nvPr>
            <p:ph type="sldImg"/>
          </p:nvPr>
        </p:nvSpPr>
        <p:spPr>
          <a:xfrm>
            <a:off x="922338" y="755650"/>
            <a:ext cx="4964112" cy="3724275"/>
          </a:xfrm>
        </p:spPr>
      </p:sp>
      <p:sp>
        <p:nvSpPr>
          <p:cNvPr id="98307"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949549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E2092A04-3A80-4966-9434-29AC82BF39A2}" type="slidenum">
              <a:rPr lang="zh-CN" altLang="en-GB"/>
              <a:pPr/>
              <a:t>14</a:t>
            </a:fld>
            <a:endParaRPr lang="en-GB" altLang="zh-CN"/>
          </a:p>
        </p:txBody>
      </p:sp>
      <p:sp>
        <p:nvSpPr>
          <p:cNvPr id="99330" name="Rectangle 2"/>
          <p:cNvSpPr txBox="1">
            <a:spLocks noGrp="1" noRot="1" noChangeAspect="1" noChangeArrowheads="1" noTextEdit="1"/>
          </p:cNvSpPr>
          <p:nvPr>
            <p:ph type="sldImg"/>
          </p:nvPr>
        </p:nvSpPr>
        <p:spPr>
          <a:xfrm>
            <a:off x="922338" y="755650"/>
            <a:ext cx="4964112" cy="3724275"/>
          </a:xfrm>
        </p:spPr>
      </p:sp>
      <p:sp>
        <p:nvSpPr>
          <p:cNvPr id="99331"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4079088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A2152713-986F-4B92-AFBA-49FB4CF839FC}" type="slidenum">
              <a:rPr lang="zh-CN" altLang="en-GB"/>
              <a:pPr/>
              <a:t>15</a:t>
            </a:fld>
            <a:endParaRPr lang="en-GB" altLang="zh-CN"/>
          </a:p>
        </p:txBody>
      </p:sp>
      <p:sp>
        <p:nvSpPr>
          <p:cNvPr id="100354" name="Rectangle 2"/>
          <p:cNvSpPr txBox="1">
            <a:spLocks noGrp="1" noRot="1" noChangeAspect="1" noChangeArrowheads="1" noTextEdit="1"/>
          </p:cNvSpPr>
          <p:nvPr>
            <p:ph type="sldImg"/>
          </p:nvPr>
        </p:nvSpPr>
        <p:spPr>
          <a:xfrm>
            <a:off x="922338" y="755650"/>
            <a:ext cx="4964112" cy="3724275"/>
          </a:xfrm>
        </p:spPr>
      </p:sp>
      <p:sp>
        <p:nvSpPr>
          <p:cNvPr id="100355"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2729690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04AB909F-A509-4A3E-AAAF-F13995424673}" type="slidenum">
              <a:rPr lang="zh-CN" altLang="en-GB"/>
              <a:pPr/>
              <a:t>16</a:t>
            </a:fld>
            <a:endParaRPr lang="en-GB" altLang="zh-CN"/>
          </a:p>
        </p:txBody>
      </p:sp>
      <p:sp>
        <p:nvSpPr>
          <p:cNvPr id="101378" name="Rectangle 2"/>
          <p:cNvSpPr txBox="1">
            <a:spLocks noGrp="1" noRot="1" noChangeAspect="1" noChangeArrowheads="1" noTextEdit="1"/>
          </p:cNvSpPr>
          <p:nvPr>
            <p:ph type="sldImg"/>
          </p:nvPr>
        </p:nvSpPr>
        <p:spPr>
          <a:xfrm>
            <a:off x="922338" y="755650"/>
            <a:ext cx="4964112" cy="3724275"/>
          </a:xfrm>
        </p:spPr>
      </p:sp>
      <p:sp>
        <p:nvSpPr>
          <p:cNvPr id="101379"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1573423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01E71BAE-7F8C-4B56-B60E-ABA06FDAA619}" type="slidenum">
              <a:rPr lang="zh-CN" altLang="en-GB"/>
              <a:pPr/>
              <a:t>17</a:t>
            </a:fld>
            <a:endParaRPr lang="en-GB" altLang="zh-CN"/>
          </a:p>
        </p:txBody>
      </p:sp>
      <p:sp>
        <p:nvSpPr>
          <p:cNvPr id="102402" name="Rectangle 2"/>
          <p:cNvSpPr txBox="1">
            <a:spLocks noGrp="1" noRot="1" noChangeAspect="1" noChangeArrowheads="1" noTextEdit="1"/>
          </p:cNvSpPr>
          <p:nvPr>
            <p:ph type="sldImg"/>
          </p:nvPr>
        </p:nvSpPr>
        <p:spPr>
          <a:xfrm>
            <a:off x="922338" y="755650"/>
            <a:ext cx="4964112" cy="3724275"/>
          </a:xfrm>
        </p:spPr>
      </p:sp>
      <p:sp>
        <p:nvSpPr>
          <p:cNvPr id="102403"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981502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55F97406-D59F-4427-807B-F027B7D299DE}" type="slidenum">
              <a:rPr lang="zh-CN" altLang="en-GB"/>
              <a:pPr/>
              <a:t>18</a:t>
            </a:fld>
            <a:endParaRPr lang="en-GB" altLang="zh-CN"/>
          </a:p>
        </p:txBody>
      </p:sp>
      <p:sp>
        <p:nvSpPr>
          <p:cNvPr id="103426" name="Rectangle 2"/>
          <p:cNvSpPr txBox="1">
            <a:spLocks noGrp="1" noRot="1" noChangeAspect="1" noChangeArrowheads="1" noTextEdit="1"/>
          </p:cNvSpPr>
          <p:nvPr>
            <p:ph type="sldImg"/>
          </p:nvPr>
        </p:nvSpPr>
        <p:spPr>
          <a:xfrm>
            <a:off x="922338" y="755650"/>
            <a:ext cx="4964112" cy="3724275"/>
          </a:xfrm>
        </p:spPr>
      </p:sp>
      <p:sp>
        <p:nvSpPr>
          <p:cNvPr id="103427"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813543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019761D7-B7BF-4FC7-B107-9E5269FFB341}" type="slidenum">
              <a:rPr lang="zh-CN" altLang="en-GB"/>
              <a:pPr/>
              <a:t>19</a:t>
            </a:fld>
            <a:endParaRPr lang="en-GB" altLang="zh-CN"/>
          </a:p>
        </p:txBody>
      </p:sp>
      <p:sp>
        <p:nvSpPr>
          <p:cNvPr id="104450" name="Rectangle 2"/>
          <p:cNvSpPr txBox="1">
            <a:spLocks noGrp="1" noRot="1" noChangeAspect="1" noChangeArrowheads="1" noTextEdit="1"/>
          </p:cNvSpPr>
          <p:nvPr>
            <p:ph type="sldImg"/>
          </p:nvPr>
        </p:nvSpPr>
        <p:spPr>
          <a:xfrm>
            <a:off x="922338" y="755650"/>
            <a:ext cx="4964112" cy="3724275"/>
          </a:xfrm>
        </p:spPr>
      </p:sp>
      <p:sp>
        <p:nvSpPr>
          <p:cNvPr id="104451"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3833088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4D3ADC32-CF5F-401F-9BD9-63ACA2E749C3}" type="slidenum">
              <a:rPr lang="zh-CN" altLang="en-GB"/>
              <a:pPr/>
              <a:t>2</a:t>
            </a:fld>
            <a:endParaRPr lang="en-GB" altLang="zh-CN"/>
          </a:p>
        </p:txBody>
      </p:sp>
      <p:sp>
        <p:nvSpPr>
          <p:cNvPr id="109570" name="Rectangle 2"/>
          <p:cNvSpPr txBox="1">
            <a:spLocks noGrp="1" noRot="1" noChangeAspect="1" noChangeArrowheads="1" noTextEdit="1"/>
          </p:cNvSpPr>
          <p:nvPr>
            <p:ph type="sldImg"/>
          </p:nvPr>
        </p:nvSpPr>
        <p:spPr>
          <a:xfrm>
            <a:off x="922338" y="755650"/>
            <a:ext cx="4964112" cy="3724275"/>
          </a:xfrm>
        </p:spPr>
      </p:sp>
      <p:sp>
        <p:nvSpPr>
          <p:cNvPr id="109571"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1725944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AAD38E50-0BD2-4492-97DC-36CACB2A6185}" type="slidenum">
              <a:rPr lang="zh-CN" altLang="en-GB"/>
              <a:pPr/>
              <a:t>20</a:t>
            </a:fld>
            <a:endParaRPr lang="en-GB" altLang="zh-CN"/>
          </a:p>
        </p:txBody>
      </p:sp>
      <p:sp>
        <p:nvSpPr>
          <p:cNvPr id="105474" name="Rectangle 2"/>
          <p:cNvSpPr txBox="1">
            <a:spLocks noGrp="1" noRot="1" noChangeAspect="1" noChangeArrowheads="1" noTextEdit="1"/>
          </p:cNvSpPr>
          <p:nvPr>
            <p:ph type="sldImg"/>
          </p:nvPr>
        </p:nvSpPr>
        <p:spPr>
          <a:xfrm>
            <a:off x="922338" y="755650"/>
            <a:ext cx="4964112" cy="3724275"/>
          </a:xfrm>
        </p:spPr>
      </p:sp>
      <p:sp>
        <p:nvSpPr>
          <p:cNvPr id="105475"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38106009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F6D4E7DD-65AD-413D-AF4F-58F1B9663380}" type="slidenum">
              <a:rPr lang="zh-CN" altLang="en-GB"/>
              <a:pPr/>
              <a:t>21</a:t>
            </a:fld>
            <a:endParaRPr lang="en-GB" altLang="zh-CN"/>
          </a:p>
        </p:txBody>
      </p:sp>
      <p:sp>
        <p:nvSpPr>
          <p:cNvPr id="106498" name="Rectangle 2"/>
          <p:cNvSpPr txBox="1">
            <a:spLocks noGrp="1" noRot="1" noChangeAspect="1" noChangeArrowheads="1" noTextEdit="1"/>
          </p:cNvSpPr>
          <p:nvPr>
            <p:ph type="sldImg"/>
          </p:nvPr>
        </p:nvSpPr>
        <p:spPr>
          <a:xfrm>
            <a:off x="922338" y="755650"/>
            <a:ext cx="4964112" cy="3724275"/>
          </a:xfrm>
        </p:spPr>
      </p:sp>
      <p:sp>
        <p:nvSpPr>
          <p:cNvPr id="106499"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1234062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E5676ED6-2158-4697-ADCE-617ABB55DAB0}" type="slidenum">
              <a:rPr lang="zh-CN" altLang="en-GB"/>
              <a:pPr/>
              <a:t>23</a:t>
            </a:fld>
            <a:endParaRPr lang="en-GB" altLang="zh-CN"/>
          </a:p>
        </p:txBody>
      </p:sp>
      <p:sp>
        <p:nvSpPr>
          <p:cNvPr id="107522" name="Rectangle 2"/>
          <p:cNvSpPr txBox="1">
            <a:spLocks noGrp="1" noRot="1" noChangeAspect="1" noChangeArrowheads="1" noTextEdit="1"/>
          </p:cNvSpPr>
          <p:nvPr>
            <p:ph type="sldImg"/>
          </p:nvPr>
        </p:nvSpPr>
        <p:spPr>
          <a:xfrm>
            <a:off x="922338" y="755650"/>
            <a:ext cx="4964112" cy="3724275"/>
          </a:xfrm>
        </p:spPr>
      </p:sp>
      <p:sp>
        <p:nvSpPr>
          <p:cNvPr id="107523"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3944891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3EDB9E7F-6822-41EF-A0FE-8CBA837188C5}" type="slidenum">
              <a:rPr lang="zh-CN" altLang="en-GB"/>
              <a:pPr/>
              <a:t>3</a:t>
            </a:fld>
            <a:endParaRPr lang="en-GB" altLang="zh-CN"/>
          </a:p>
        </p:txBody>
      </p:sp>
      <p:sp>
        <p:nvSpPr>
          <p:cNvPr id="110594" name="Rectangle 2"/>
          <p:cNvSpPr txBox="1">
            <a:spLocks noGrp="1" noRot="1" noChangeAspect="1" noChangeArrowheads="1" noTextEdit="1"/>
          </p:cNvSpPr>
          <p:nvPr>
            <p:ph type="sldImg"/>
          </p:nvPr>
        </p:nvSpPr>
        <p:spPr>
          <a:xfrm>
            <a:off x="922338" y="755650"/>
            <a:ext cx="4964112" cy="3724275"/>
          </a:xfrm>
        </p:spPr>
      </p:sp>
      <p:sp>
        <p:nvSpPr>
          <p:cNvPr id="110595"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3010393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195A1606-3AD5-443F-9E0B-35663E04E8E9}" type="slidenum">
              <a:rPr lang="zh-CN" altLang="en-GB"/>
              <a:pPr/>
              <a:t>4</a:t>
            </a:fld>
            <a:endParaRPr lang="en-GB" altLang="zh-CN"/>
          </a:p>
        </p:txBody>
      </p:sp>
      <p:sp>
        <p:nvSpPr>
          <p:cNvPr id="8193" name="Rectangle 1"/>
          <p:cNvSpPr txBox="1">
            <a:spLocks noGrp="1" noRot="1" noChangeAspect="1" noChangeArrowheads="1"/>
          </p:cNvSpPr>
          <p:nvPr>
            <p:ph type="sldImg"/>
          </p:nvPr>
        </p:nvSpPr>
        <p:spPr bwMode="auto">
          <a:xfrm>
            <a:off x="922338" y="755650"/>
            <a:ext cx="4964112" cy="37242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p:cNvSpPr txBox="1">
            <a:spLocks noGrp="1" noChangeArrowheads="1"/>
          </p:cNvSpPr>
          <p:nvPr>
            <p:ph type="body" idx="1"/>
          </p:nvPr>
        </p:nvSpPr>
        <p:spPr bwMode="auto">
          <a:xfrm>
            <a:off x="681038" y="4722966"/>
            <a:ext cx="5448300" cy="447066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357" tIns="41678" rIns="83357" bIns="41678" anchor="ctr"/>
          <a:lstStyle/>
          <a:p>
            <a:endParaRPr lang="zh-CN" altLang="en-US"/>
          </a:p>
        </p:txBody>
      </p:sp>
    </p:spTree>
    <p:extLst>
      <p:ext uri="{BB962C8B-B14F-4D97-AF65-F5344CB8AC3E}">
        <p14:creationId xmlns:p14="http://schemas.microsoft.com/office/powerpoint/2010/main" val="3431630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79E35B5D-3857-4748-8924-E1465FE25973}" type="slidenum">
              <a:rPr lang="zh-CN" altLang="en-GB"/>
              <a:pPr/>
              <a:t>5</a:t>
            </a:fld>
            <a:endParaRPr lang="en-GB" altLang="zh-CN"/>
          </a:p>
        </p:txBody>
      </p:sp>
      <p:sp>
        <p:nvSpPr>
          <p:cNvPr id="39938" name="Rectangle 2"/>
          <p:cNvSpPr txBox="1">
            <a:spLocks noGrp="1" noRot="1" noChangeAspect="1" noChangeArrowheads="1" noTextEdit="1"/>
          </p:cNvSpPr>
          <p:nvPr>
            <p:ph type="sldImg"/>
          </p:nvPr>
        </p:nvSpPr>
        <p:spPr>
          <a:xfrm>
            <a:off x="922338" y="755650"/>
            <a:ext cx="4964112" cy="3724275"/>
          </a:xfrm>
        </p:spPr>
      </p:sp>
      <p:sp>
        <p:nvSpPr>
          <p:cNvPr id="39939"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856453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9B76162-F064-4597-B1B9-7517FDF4532C}" type="slidenum">
              <a:rPr lang="zh-CN" altLang="en-GB"/>
              <a:pPr/>
              <a:t>6</a:t>
            </a:fld>
            <a:endParaRPr lang="en-GB" altLang="zh-CN"/>
          </a:p>
        </p:txBody>
      </p:sp>
      <p:sp>
        <p:nvSpPr>
          <p:cNvPr id="41986" name="Rectangle 2"/>
          <p:cNvSpPr txBox="1">
            <a:spLocks noGrp="1" noRot="1" noChangeAspect="1" noChangeArrowheads="1" noTextEdit="1"/>
          </p:cNvSpPr>
          <p:nvPr>
            <p:ph type="sldImg"/>
          </p:nvPr>
        </p:nvSpPr>
        <p:spPr>
          <a:xfrm>
            <a:off x="922338" y="755650"/>
            <a:ext cx="4964112" cy="3724275"/>
          </a:xfrm>
        </p:spPr>
      </p:sp>
      <p:sp>
        <p:nvSpPr>
          <p:cNvPr id="41987"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2118185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03D3ED2E-7A69-4977-8A50-38C051E0E1ED}" type="slidenum">
              <a:rPr lang="zh-CN" altLang="en-GB"/>
              <a:pPr/>
              <a:t>7</a:t>
            </a:fld>
            <a:endParaRPr lang="en-GB" altLang="zh-CN"/>
          </a:p>
        </p:txBody>
      </p:sp>
      <p:sp>
        <p:nvSpPr>
          <p:cNvPr id="92162" name="Rectangle 2"/>
          <p:cNvSpPr txBox="1">
            <a:spLocks noGrp="1" noRot="1" noChangeAspect="1" noChangeArrowheads="1" noTextEdit="1"/>
          </p:cNvSpPr>
          <p:nvPr>
            <p:ph type="sldImg"/>
          </p:nvPr>
        </p:nvSpPr>
        <p:spPr>
          <a:xfrm>
            <a:off x="922338" y="755650"/>
            <a:ext cx="4964112" cy="3724275"/>
          </a:xfrm>
        </p:spPr>
      </p:sp>
      <p:sp>
        <p:nvSpPr>
          <p:cNvPr id="92163"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1682520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6AF9094C-8CB0-48CA-A197-53E2426F39EE}" type="slidenum">
              <a:rPr lang="zh-CN" altLang="en-GB"/>
              <a:pPr/>
              <a:t>8</a:t>
            </a:fld>
            <a:endParaRPr lang="en-GB" altLang="zh-CN"/>
          </a:p>
        </p:txBody>
      </p:sp>
      <p:sp>
        <p:nvSpPr>
          <p:cNvPr id="93186" name="Rectangle 2"/>
          <p:cNvSpPr txBox="1">
            <a:spLocks noGrp="1" noRot="1" noChangeAspect="1" noChangeArrowheads="1" noTextEdit="1"/>
          </p:cNvSpPr>
          <p:nvPr>
            <p:ph type="sldImg"/>
          </p:nvPr>
        </p:nvSpPr>
        <p:spPr>
          <a:xfrm>
            <a:off x="922338" y="755650"/>
            <a:ext cx="4964112" cy="3724275"/>
          </a:xfrm>
        </p:spPr>
      </p:sp>
      <p:sp>
        <p:nvSpPr>
          <p:cNvPr id="93187"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115570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7FB443EE-9077-4B4C-8F3B-73EDBEBF20C9}" type="slidenum">
              <a:rPr lang="zh-CN" altLang="en-GB"/>
              <a:pPr/>
              <a:t>9</a:t>
            </a:fld>
            <a:endParaRPr lang="en-GB" altLang="zh-CN"/>
          </a:p>
        </p:txBody>
      </p:sp>
      <p:sp>
        <p:nvSpPr>
          <p:cNvPr id="94210" name="Rectangle 2"/>
          <p:cNvSpPr txBox="1">
            <a:spLocks noGrp="1" noRot="1" noChangeAspect="1" noChangeArrowheads="1" noTextEdit="1"/>
          </p:cNvSpPr>
          <p:nvPr>
            <p:ph type="sldImg"/>
          </p:nvPr>
        </p:nvSpPr>
        <p:spPr>
          <a:xfrm>
            <a:off x="922338" y="755650"/>
            <a:ext cx="4964112" cy="3724275"/>
          </a:xfrm>
        </p:spPr>
      </p:sp>
      <p:sp>
        <p:nvSpPr>
          <p:cNvPr id="94211"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3264682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26982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26192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22546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811365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82823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653663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90036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936931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76840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4257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969622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622948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177381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943809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330806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211588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41764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79986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03125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3399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22311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868464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13">
            <a:extLst>
              <a:ext uri="{28A0092B-C50C-407E-A947-70E740481C1C}">
                <a14:useLocalDpi xmlns:a14="http://schemas.microsoft.com/office/drawing/2010/main" val="0"/>
              </a:ext>
            </a:extLst>
          </a:blip>
          <a:srcRect l="7225" t="17181" r="26" b="9898"/>
          <a:stretch>
            <a:fillRect/>
          </a:stretch>
        </p:blipFill>
        <p:spPr bwMode="auto">
          <a:xfrm>
            <a:off x="1258888" y="620713"/>
            <a:ext cx="6840537" cy="4530725"/>
          </a:xfrm>
          <a:prstGeom prst="rect">
            <a:avLst/>
          </a:prstGeom>
          <a:noFill/>
          <a:ln>
            <a:noFill/>
          </a:ln>
          <a:effectLst/>
          <a:extLst>
            <a:ext uri="{909E8E84-426E-40DD-AFC4-6F175D3DCCD1}">
              <a14:hiddenFill xmlns:a14="http://schemas.microsoft.com/office/drawing/2010/main">
                <a:blipFill dpi="0" rotWithShape="0">
                  <a:blip/>
                  <a:srcRect l="7225" t="17181" r="26" b="9898"/>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4" name="Rectangle 10"/>
          <p:cNvSpPr>
            <a:spLocks noChangeArrowheads="1"/>
          </p:cNvSpPr>
          <p:nvPr userDrawn="1"/>
        </p:nvSpPr>
        <p:spPr bwMode="auto">
          <a:xfrm>
            <a:off x="179388" y="115888"/>
            <a:ext cx="8785225" cy="6553200"/>
          </a:xfrm>
          <a:prstGeom prst="rect">
            <a:avLst/>
          </a:prstGeom>
          <a:noFill/>
          <a:ln w="22225" cap="rnd">
            <a:solidFill>
              <a:srgbClr val="008000"/>
            </a:solidFill>
            <a:prstDash val="sysDot"/>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mj-lt"/>
          <a:ea typeface="+mj-ea"/>
          <a:cs typeface="+mj-cs"/>
        </a:defRPr>
      </a:lvl1pPr>
      <a:lvl2pPr marL="742950" indent="-28575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2pPr>
      <a:lvl3pPr marL="11430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3pPr>
      <a:lvl4pPr marL="16002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4pPr>
      <a:lvl5pPr marL="20574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5pPr>
      <a:lvl6pPr marL="25146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6pPr>
      <a:lvl7pPr marL="29718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7pPr>
      <a:lvl8pPr marL="34290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8pPr>
      <a:lvl9pPr marL="38862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9pPr>
    </p:titleStyle>
    <p:bodyStyle>
      <a:lvl1pPr marL="301625" indent="-225425" algn="l" defTabSz="449263" rtl="0" fontAlgn="base" hangingPunct="0">
        <a:lnSpc>
          <a:spcPct val="102000"/>
        </a:lnSpc>
        <a:spcBef>
          <a:spcPct val="0"/>
        </a:spcBef>
        <a:spcAft>
          <a:spcPts val="1000"/>
        </a:spcAft>
        <a:buClr>
          <a:srgbClr val="000000"/>
        </a:buClr>
        <a:buSzPct val="100000"/>
        <a:buFont typeface="Symbol" pitchFamily="18" charset="2"/>
        <a:buChar char=""/>
        <a:defRPr sz="3200">
          <a:solidFill>
            <a:srgbClr val="000000"/>
          </a:solidFill>
          <a:latin typeface="+mn-lt"/>
          <a:ea typeface="+mn-ea"/>
          <a:cs typeface="+mn-cs"/>
        </a:defRPr>
      </a:lvl1pPr>
      <a:lvl2pPr marL="604838" indent="-227013" algn="l" defTabSz="449263" rtl="0" fontAlgn="base" hangingPunct="0">
        <a:lnSpc>
          <a:spcPct val="102000"/>
        </a:lnSpc>
        <a:spcBef>
          <a:spcPct val="0"/>
        </a:spcBef>
        <a:spcAft>
          <a:spcPts val="800"/>
        </a:spcAft>
        <a:buClr>
          <a:srgbClr val="000000"/>
        </a:buClr>
        <a:buSzPct val="75000"/>
        <a:buFont typeface="Symbol" pitchFamily="18" charset="2"/>
        <a:buChar char=""/>
        <a:defRPr sz="2400">
          <a:solidFill>
            <a:srgbClr val="000000"/>
          </a:solidFill>
          <a:latin typeface="+mn-lt"/>
          <a:ea typeface="+mn-ea"/>
        </a:defRPr>
      </a:lvl2pPr>
      <a:lvl3pPr marL="908050" indent="-200025" algn="l" defTabSz="449263" rtl="0" fontAlgn="base" hangingPunct="0">
        <a:lnSpc>
          <a:spcPct val="102000"/>
        </a:lnSpc>
        <a:spcBef>
          <a:spcPct val="0"/>
        </a:spcBef>
        <a:spcAft>
          <a:spcPts val="600"/>
        </a:spcAft>
        <a:buClr>
          <a:srgbClr val="000000"/>
        </a:buClr>
        <a:buSzPct val="100000"/>
        <a:buFont typeface="Symbol" pitchFamily="18" charset="2"/>
        <a:buChar char=""/>
        <a:defRPr sz="2000">
          <a:solidFill>
            <a:srgbClr val="000000"/>
          </a:solidFill>
          <a:latin typeface="+mn-lt"/>
          <a:ea typeface="+mn-ea"/>
        </a:defRPr>
      </a:lvl3pPr>
      <a:lvl4pPr marL="1209675" indent="-149225" algn="l" defTabSz="449263" rtl="0" fontAlgn="base" hangingPunct="0">
        <a:lnSpc>
          <a:spcPct val="102000"/>
        </a:lnSpc>
        <a:spcBef>
          <a:spcPct val="0"/>
        </a:spcBef>
        <a:spcAft>
          <a:spcPts val="413"/>
        </a:spcAft>
        <a:buClr>
          <a:srgbClr val="000000"/>
        </a:buClr>
        <a:buSzPct val="75000"/>
        <a:buFont typeface="Symbol" pitchFamily="18" charset="2"/>
        <a:buChar char=""/>
        <a:defRPr sz="2000">
          <a:solidFill>
            <a:srgbClr val="000000"/>
          </a:solidFill>
          <a:latin typeface="+mn-lt"/>
          <a:ea typeface="+mn-ea"/>
        </a:defRPr>
      </a:lvl4pPr>
      <a:lvl5pPr marL="15128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5pPr>
      <a:lvl6pPr marL="19700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6pPr>
      <a:lvl7pPr marL="24272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7pPr>
      <a:lvl8pPr marL="28844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8pPr>
      <a:lvl9pPr marL="33416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67625" y="5589588"/>
            <a:ext cx="1152525" cy="946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5" name="Picture 7"/>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79388" y="115888"/>
            <a:ext cx="647700" cy="488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7" name="Rectangle 9"/>
          <p:cNvSpPr>
            <a:spLocks noChangeArrowheads="1"/>
          </p:cNvSpPr>
          <p:nvPr userDrawn="1"/>
        </p:nvSpPr>
        <p:spPr bwMode="auto">
          <a:xfrm>
            <a:off x="179388" y="115888"/>
            <a:ext cx="8785225" cy="6553200"/>
          </a:xfrm>
          <a:prstGeom prst="rect">
            <a:avLst/>
          </a:prstGeom>
          <a:noFill/>
          <a:ln w="19050" cap="rnd">
            <a:solidFill>
              <a:srgbClr val="008000"/>
            </a:solidFill>
            <a:prstDash val="sysDot"/>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mj-lt"/>
          <a:ea typeface="+mj-ea"/>
          <a:cs typeface="+mj-cs"/>
        </a:defRPr>
      </a:lvl1pPr>
      <a:lvl2pPr marL="742950" indent="-28575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2pPr>
      <a:lvl3pPr marL="11430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3pPr>
      <a:lvl4pPr marL="16002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4pPr>
      <a:lvl5pPr marL="20574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5pPr>
      <a:lvl6pPr marL="25146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6pPr>
      <a:lvl7pPr marL="29718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7pPr>
      <a:lvl8pPr marL="34290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8pPr>
      <a:lvl9pPr marL="38862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9pPr>
    </p:titleStyle>
    <p:bodyStyle>
      <a:lvl1pPr marL="301625" indent="-225425" algn="l" defTabSz="449263" rtl="0" fontAlgn="base" hangingPunct="0">
        <a:lnSpc>
          <a:spcPct val="102000"/>
        </a:lnSpc>
        <a:spcBef>
          <a:spcPct val="0"/>
        </a:spcBef>
        <a:spcAft>
          <a:spcPts val="1000"/>
        </a:spcAft>
        <a:buClr>
          <a:srgbClr val="000000"/>
        </a:buClr>
        <a:buSzPct val="100000"/>
        <a:buFont typeface="Symbol" pitchFamily="18" charset="2"/>
        <a:buChar char=""/>
        <a:defRPr sz="3200">
          <a:solidFill>
            <a:srgbClr val="000000"/>
          </a:solidFill>
          <a:latin typeface="+mn-lt"/>
          <a:ea typeface="+mn-ea"/>
          <a:cs typeface="+mn-cs"/>
        </a:defRPr>
      </a:lvl1pPr>
      <a:lvl2pPr marL="604838" indent="-227013" algn="l" defTabSz="449263" rtl="0" fontAlgn="base" hangingPunct="0">
        <a:lnSpc>
          <a:spcPct val="102000"/>
        </a:lnSpc>
        <a:spcBef>
          <a:spcPct val="0"/>
        </a:spcBef>
        <a:spcAft>
          <a:spcPts val="800"/>
        </a:spcAft>
        <a:buClr>
          <a:srgbClr val="000000"/>
        </a:buClr>
        <a:buSzPct val="75000"/>
        <a:buFont typeface="Symbol" pitchFamily="18" charset="2"/>
        <a:buChar char=""/>
        <a:defRPr sz="2400">
          <a:solidFill>
            <a:srgbClr val="000000"/>
          </a:solidFill>
          <a:latin typeface="+mn-lt"/>
          <a:ea typeface="+mn-ea"/>
        </a:defRPr>
      </a:lvl2pPr>
      <a:lvl3pPr marL="908050" indent="-200025" algn="l" defTabSz="449263" rtl="0" fontAlgn="base" hangingPunct="0">
        <a:lnSpc>
          <a:spcPct val="102000"/>
        </a:lnSpc>
        <a:spcBef>
          <a:spcPct val="0"/>
        </a:spcBef>
        <a:spcAft>
          <a:spcPts val="600"/>
        </a:spcAft>
        <a:buClr>
          <a:srgbClr val="000000"/>
        </a:buClr>
        <a:buSzPct val="100000"/>
        <a:buFont typeface="Symbol" pitchFamily="18" charset="2"/>
        <a:buChar char=""/>
        <a:defRPr sz="2000">
          <a:solidFill>
            <a:srgbClr val="000000"/>
          </a:solidFill>
          <a:latin typeface="+mn-lt"/>
          <a:ea typeface="+mn-ea"/>
        </a:defRPr>
      </a:lvl3pPr>
      <a:lvl4pPr marL="1209675" indent="-149225" algn="l" defTabSz="449263" rtl="0" fontAlgn="base" hangingPunct="0">
        <a:lnSpc>
          <a:spcPct val="102000"/>
        </a:lnSpc>
        <a:spcBef>
          <a:spcPct val="0"/>
        </a:spcBef>
        <a:spcAft>
          <a:spcPts val="413"/>
        </a:spcAft>
        <a:buClr>
          <a:srgbClr val="000000"/>
        </a:buClr>
        <a:buSzPct val="75000"/>
        <a:buFont typeface="Symbol" pitchFamily="18" charset="2"/>
        <a:buChar char=""/>
        <a:defRPr sz="2000">
          <a:solidFill>
            <a:srgbClr val="000000"/>
          </a:solidFill>
          <a:latin typeface="+mn-lt"/>
          <a:ea typeface="+mn-ea"/>
        </a:defRPr>
      </a:lvl4pPr>
      <a:lvl5pPr marL="15128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5pPr>
      <a:lvl6pPr marL="19700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6pPr>
      <a:lvl7pPr marL="24272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7pPr>
      <a:lvl8pPr marL="28844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8pPr>
      <a:lvl9pPr marL="33416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52.wmf"/><Relationship Id="rId2" Type="http://schemas.openxmlformats.org/officeDocument/2006/relationships/control" Target="../activeX/activeX3.xml"/><Relationship Id="rId1" Type="http://schemas.openxmlformats.org/officeDocument/2006/relationships/vmlDrawing" Target="../drawings/vmlDrawing6.vml"/><Relationship Id="rId6" Type="http://schemas.openxmlformats.org/officeDocument/2006/relationships/image" Target="../media/image51.emf"/><Relationship Id="rId5" Type="http://schemas.openxmlformats.org/officeDocument/2006/relationships/oleObject" Target="../embeddings/oleObject37.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43.bin"/><Relationship Id="rId3" Type="http://schemas.openxmlformats.org/officeDocument/2006/relationships/notesSlide" Target="../notesSlides/notesSlide13.xml"/><Relationship Id="rId7" Type="http://schemas.openxmlformats.org/officeDocument/2006/relationships/oleObject" Target="../embeddings/oleObject39.bin"/><Relationship Id="rId12" Type="http://schemas.openxmlformats.org/officeDocument/2006/relationships/image" Target="../media/image56.emf"/><Relationship Id="rId2" Type="http://schemas.openxmlformats.org/officeDocument/2006/relationships/slideLayout" Target="../slideLayouts/slideLayout18.xml"/><Relationship Id="rId16" Type="http://schemas.openxmlformats.org/officeDocument/2006/relationships/image" Target="../media/image58.wmf"/><Relationship Id="rId1" Type="http://schemas.openxmlformats.org/officeDocument/2006/relationships/vmlDrawing" Target="../drawings/vmlDrawing7.vml"/><Relationship Id="rId6" Type="http://schemas.openxmlformats.org/officeDocument/2006/relationships/image" Target="../media/image54.wmf"/><Relationship Id="rId11" Type="http://schemas.openxmlformats.org/officeDocument/2006/relationships/oleObject" Target="../embeddings/oleObject42.bin"/><Relationship Id="rId5" Type="http://schemas.openxmlformats.org/officeDocument/2006/relationships/oleObject" Target="../embeddings/oleObject38.bin"/><Relationship Id="rId15" Type="http://schemas.openxmlformats.org/officeDocument/2006/relationships/oleObject" Target="../embeddings/oleObject44.bin"/><Relationship Id="rId10" Type="http://schemas.openxmlformats.org/officeDocument/2006/relationships/oleObject" Target="../embeddings/oleObject41.bin"/><Relationship Id="rId4" Type="http://schemas.openxmlformats.org/officeDocument/2006/relationships/image" Target="../media/image59.jpeg"/><Relationship Id="rId9" Type="http://schemas.openxmlformats.org/officeDocument/2006/relationships/oleObject" Target="../embeddings/oleObject40.bin"/><Relationship Id="rId14" Type="http://schemas.openxmlformats.org/officeDocument/2006/relationships/image" Target="../media/image57.wmf"/></Relationships>
</file>

<file path=ppt/slides/_rels/slide14.xml.rels><?xml version="1.0" encoding="UTF-8" standalone="yes"?>
<Relationships xmlns="http://schemas.openxmlformats.org/package/2006/relationships"><Relationship Id="rId3" Type="http://schemas.openxmlformats.org/officeDocument/2006/relationships/image" Target="../media/image60.jpeg"/><Relationship Id="rId7" Type="http://schemas.openxmlformats.org/officeDocument/2006/relationships/image" Target="../media/image64.jpe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63.jpeg"/><Relationship Id="rId5" Type="http://schemas.openxmlformats.org/officeDocument/2006/relationships/image" Target="../media/image62.jpeg"/><Relationship Id="rId4" Type="http://schemas.openxmlformats.org/officeDocument/2006/relationships/image" Target="../media/image61.png"/></Relationships>
</file>

<file path=ppt/slides/_rels/slide15.xml.rels><?xml version="1.0" encoding="UTF-8" standalone="yes"?>
<Relationships xmlns="http://schemas.openxmlformats.org/package/2006/relationships"><Relationship Id="rId3" Type="http://schemas.openxmlformats.org/officeDocument/2006/relationships/image" Target="../media/image65.jpeg"/><Relationship Id="rId7" Type="http://schemas.openxmlformats.org/officeDocument/2006/relationships/image" Target="../media/image69.png"/><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68.jpeg"/><Relationship Id="rId5" Type="http://schemas.openxmlformats.org/officeDocument/2006/relationships/image" Target="../media/image67.jpeg"/><Relationship Id="rId4" Type="http://schemas.openxmlformats.org/officeDocument/2006/relationships/image" Target="../media/image66.jpeg"/></Relationships>
</file>

<file path=ppt/slides/_rels/slide16.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16.xml"/><Relationship Id="rId1" Type="http://schemas.openxmlformats.org/officeDocument/2006/relationships/slideLayout" Target="../slideLayouts/slideLayout18.xml"/><Relationship Id="rId5" Type="http://schemas.openxmlformats.org/officeDocument/2006/relationships/image" Target="../media/image72.jpeg"/><Relationship Id="rId4" Type="http://schemas.openxmlformats.org/officeDocument/2006/relationships/image" Target="../media/image71.jpeg"/></Relationships>
</file>

<file path=ppt/slides/_rels/slide17.xml.rels><?xml version="1.0" encoding="UTF-8" standalone="yes"?>
<Relationships xmlns="http://schemas.openxmlformats.org/package/2006/relationships"><Relationship Id="rId8" Type="http://schemas.openxmlformats.org/officeDocument/2006/relationships/image" Target="../media/image78.jpeg"/><Relationship Id="rId3" Type="http://schemas.openxmlformats.org/officeDocument/2006/relationships/image" Target="../media/image73.jpeg"/><Relationship Id="rId7" Type="http://schemas.openxmlformats.org/officeDocument/2006/relationships/image" Target="../media/image77.jpeg"/><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image" Target="../media/image76.jpeg"/><Relationship Id="rId5" Type="http://schemas.openxmlformats.org/officeDocument/2006/relationships/image" Target="../media/image75.jpeg"/><Relationship Id="rId4" Type="http://schemas.openxmlformats.org/officeDocument/2006/relationships/image" Target="../media/image74.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83.wmf"/><Relationship Id="rId3" Type="http://schemas.openxmlformats.org/officeDocument/2006/relationships/notesSlide" Target="../notesSlides/notesSlide19.xml"/><Relationship Id="rId7" Type="http://schemas.openxmlformats.org/officeDocument/2006/relationships/image" Target="../media/image80.emf"/><Relationship Id="rId12" Type="http://schemas.openxmlformats.org/officeDocument/2006/relationships/oleObject" Target="../embeddings/oleObject49.bin"/><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oleObject" Target="../embeddings/oleObject46.bin"/><Relationship Id="rId11" Type="http://schemas.openxmlformats.org/officeDocument/2006/relationships/image" Target="../media/image82.emf"/><Relationship Id="rId5" Type="http://schemas.openxmlformats.org/officeDocument/2006/relationships/image" Target="../media/image79.e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81.emf"/><Relationship Id="rId14" Type="http://schemas.openxmlformats.org/officeDocument/2006/relationships/image" Target="../media/image84.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2.wmf"/><Relationship Id="rId18" Type="http://schemas.openxmlformats.org/officeDocument/2006/relationships/oleObject" Target="../embeddings/oleObject8.bin"/><Relationship Id="rId26" Type="http://schemas.openxmlformats.org/officeDocument/2006/relationships/oleObject" Target="../embeddings/oleObject12.bin"/><Relationship Id="rId3" Type="http://schemas.openxmlformats.org/officeDocument/2006/relationships/notesSlide" Target="../notesSlides/notesSlide4.xml"/><Relationship Id="rId21" Type="http://schemas.openxmlformats.org/officeDocument/2006/relationships/image" Target="../media/image16.emf"/><Relationship Id="rId7" Type="http://schemas.openxmlformats.org/officeDocument/2006/relationships/image" Target="../media/image9.wmf"/><Relationship Id="rId12" Type="http://schemas.openxmlformats.org/officeDocument/2006/relationships/oleObject" Target="../embeddings/oleObject5.bin"/><Relationship Id="rId17" Type="http://schemas.openxmlformats.org/officeDocument/2006/relationships/image" Target="../media/image14.emf"/><Relationship Id="rId25" Type="http://schemas.openxmlformats.org/officeDocument/2006/relationships/image" Target="../media/image18.wmf"/><Relationship Id="rId2" Type="http://schemas.openxmlformats.org/officeDocument/2006/relationships/slideLayout" Target="../slideLayouts/slideLayout18.xml"/><Relationship Id="rId16" Type="http://schemas.openxmlformats.org/officeDocument/2006/relationships/oleObject" Target="../embeddings/oleObject7.bin"/><Relationship Id="rId20" Type="http://schemas.openxmlformats.org/officeDocument/2006/relationships/oleObject" Target="../embeddings/oleObject9.bin"/><Relationship Id="rId29" Type="http://schemas.openxmlformats.org/officeDocument/2006/relationships/image" Target="../media/image20.e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1.emf"/><Relationship Id="rId24" Type="http://schemas.openxmlformats.org/officeDocument/2006/relationships/oleObject" Target="../embeddings/oleObject11.bin"/><Relationship Id="rId5" Type="http://schemas.openxmlformats.org/officeDocument/2006/relationships/image" Target="../media/image8.wmf"/><Relationship Id="rId15" Type="http://schemas.openxmlformats.org/officeDocument/2006/relationships/image" Target="../media/image13.wmf"/><Relationship Id="rId23" Type="http://schemas.openxmlformats.org/officeDocument/2006/relationships/image" Target="../media/image17.emf"/><Relationship Id="rId28" Type="http://schemas.openxmlformats.org/officeDocument/2006/relationships/oleObject" Target="../embeddings/oleObject13.bin"/><Relationship Id="rId10" Type="http://schemas.openxmlformats.org/officeDocument/2006/relationships/oleObject" Target="../embeddings/oleObject4.bin"/><Relationship Id="rId19" Type="http://schemas.openxmlformats.org/officeDocument/2006/relationships/image" Target="../media/image15.emf"/><Relationship Id="rId4" Type="http://schemas.openxmlformats.org/officeDocument/2006/relationships/oleObject" Target="../embeddings/oleObject1.bin"/><Relationship Id="rId9" Type="http://schemas.openxmlformats.org/officeDocument/2006/relationships/image" Target="../media/image10.emf"/><Relationship Id="rId14" Type="http://schemas.openxmlformats.org/officeDocument/2006/relationships/oleObject" Target="../embeddings/oleObject6.bin"/><Relationship Id="rId22" Type="http://schemas.openxmlformats.org/officeDocument/2006/relationships/oleObject" Target="../embeddings/oleObject10.bin"/><Relationship Id="rId27" Type="http://schemas.openxmlformats.org/officeDocument/2006/relationships/image" Target="../media/image19.emf"/></Relationships>
</file>

<file path=ppt/slides/_rels/slide5.xml.rels><?xml version="1.0" encoding="UTF-8" standalone="yes"?>
<Relationships xmlns="http://schemas.openxmlformats.org/package/2006/relationships"><Relationship Id="rId13" Type="http://schemas.openxmlformats.org/officeDocument/2006/relationships/image" Target="../media/image25.wmf"/><Relationship Id="rId18" Type="http://schemas.openxmlformats.org/officeDocument/2006/relationships/oleObject" Target="../embeddings/oleObject21.bin"/><Relationship Id="rId26" Type="http://schemas.openxmlformats.org/officeDocument/2006/relationships/oleObject" Target="../embeddings/oleObject25.bin"/><Relationship Id="rId39" Type="http://schemas.openxmlformats.org/officeDocument/2006/relationships/image" Target="../media/image38.emf"/><Relationship Id="rId21" Type="http://schemas.openxmlformats.org/officeDocument/2006/relationships/image" Target="../media/image29.emf"/><Relationship Id="rId34" Type="http://schemas.openxmlformats.org/officeDocument/2006/relationships/oleObject" Target="../embeddings/oleObject29.bin"/><Relationship Id="rId42" Type="http://schemas.openxmlformats.org/officeDocument/2006/relationships/oleObject" Target="../embeddings/oleObject33.bin"/><Relationship Id="rId7" Type="http://schemas.openxmlformats.org/officeDocument/2006/relationships/image" Target="../media/image22.emf"/><Relationship Id="rId2" Type="http://schemas.openxmlformats.org/officeDocument/2006/relationships/slideLayout" Target="../slideLayouts/slideLayout18.xml"/><Relationship Id="rId16" Type="http://schemas.openxmlformats.org/officeDocument/2006/relationships/oleObject" Target="../embeddings/oleObject20.bin"/><Relationship Id="rId29" Type="http://schemas.openxmlformats.org/officeDocument/2006/relationships/image" Target="../media/image33.emf"/><Relationship Id="rId1" Type="http://schemas.openxmlformats.org/officeDocument/2006/relationships/vmlDrawing" Target="../drawings/vmlDrawing2.vml"/><Relationship Id="rId6" Type="http://schemas.openxmlformats.org/officeDocument/2006/relationships/oleObject" Target="../embeddings/oleObject15.bin"/><Relationship Id="rId11" Type="http://schemas.openxmlformats.org/officeDocument/2006/relationships/image" Target="../media/image24.wmf"/><Relationship Id="rId24" Type="http://schemas.openxmlformats.org/officeDocument/2006/relationships/oleObject" Target="../embeddings/oleObject24.bin"/><Relationship Id="rId32" Type="http://schemas.openxmlformats.org/officeDocument/2006/relationships/oleObject" Target="../embeddings/oleObject28.bin"/><Relationship Id="rId37" Type="http://schemas.openxmlformats.org/officeDocument/2006/relationships/image" Target="../media/image37.wmf"/><Relationship Id="rId40" Type="http://schemas.openxmlformats.org/officeDocument/2006/relationships/oleObject" Target="../embeddings/oleObject32.bin"/><Relationship Id="rId45" Type="http://schemas.openxmlformats.org/officeDocument/2006/relationships/image" Target="../media/image41.emf"/><Relationship Id="rId5" Type="http://schemas.openxmlformats.org/officeDocument/2006/relationships/image" Target="../media/image21.emf"/><Relationship Id="rId15" Type="http://schemas.openxmlformats.org/officeDocument/2006/relationships/image" Target="../media/image26.emf"/><Relationship Id="rId23" Type="http://schemas.openxmlformats.org/officeDocument/2006/relationships/image" Target="../media/image30.emf"/><Relationship Id="rId28" Type="http://schemas.openxmlformats.org/officeDocument/2006/relationships/oleObject" Target="../embeddings/oleObject26.bin"/><Relationship Id="rId36" Type="http://schemas.openxmlformats.org/officeDocument/2006/relationships/oleObject" Target="../embeddings/oleObject30.bin"/><Relationship Id="rId10" Type="http://schemas.openxmlformats.org/officeDocument/2006/relationships/oleObject" Target="../embeddings/oleObject17.bin"/><Relationship Id="rId19" Type="http://schemas.openxmlformats.org/officeDocument/2006/relationships/image" Target="../media/image28.emf"/><Relationship Id="rId31" Type="http://schemas.openxmlformats.org/officeDocument/2006/relationships/image" Target="../media/image34.emf"/><Relationship Id="rId44" Type="http://schemas.openxmlformats.org/officeDocument/2006/relationships/oleObject" Target="../embeddings/oleObject34.bin"/><Relationship Id="rId4" Type="http://schemas.openxmlformats.org/officeDocument/2006/relationships/oleObject" Target="../embeddings/oleObject14.bin"/><Relationship Id="rId9" Type="http://schemas.openxmlformats.org/officeDocument/2006/relationships/image" Target="../media/image23.emf"/><Relationship Id="rId14" Type="http://schemas.openxmlformats.org/officeDocument/2006/relationships/oleObject" Target="../embeddings/oleObject19.bin"/><Relationship Id="rId22" Type="http://schemas.openxmlformats.org/officeDocument/2006/relationships/oleObject" Target="../embeddings/oleObject23.bin"/><Relationship Id="rId27" Type="http://schemas.openxmlformats.org/officeDocument/2006/relationships/image" Target="../media/image32.wmf"/><Relationship Id="rId30" Type="http://schemas.openxmlformats.org/officeDocument/2006/relationships/oleObject" Target="../embeddings/oleObject27.bin"/><Relationship Id="rId35" Type="http://schemas.openxmlformats.org/officeDocument/2006/relationships/image" Target="../media/image36.wmf"/><Relationship Id="rId43" Type="http://schemas.openxmlformats.org/officeDocument/2006/relationships/image" Target="../media/image40.wmf"/><Relationship Id="rId8" Type="http://schemas.openxmlformats.org/officeDocument/2006/relationships/oleObject" Target="../embeddings/oleObject16.bin"/><Relationship Id="rId3" Type="http://schemas.openxmlformats.org/officeDocument/2006/relationships/notesSlide" Target="../notesSlides/notesSlide5.xml"/><Relationship Id="rId12" Type="http://schemas.openxmlformats.org/officeDocument/2006/relationships/oleObject" Target="../embeddings/oleObject18.bin"/><Relationship Id="rId17" Type="http://schemas.openxmlformats.org/officeDocument/2006/relationships/image" Target="../media/image27.emf"/><Relationship Id="rId25" Type="http://schemas.openxmlformats.org/officeDocument/2006/relationships/image" Target="../media/image31.wmf"/><Relationship Id="rId33" Type="http://schemas.openxmlformats.org/officeDocument/2006/relationships/image" Target="../media/image35.emf"/><Relationship Id="rId38" Type="http://schemas.openxmlformats.org/officeDocument/2006/relationships/oleObject" Target="../embeddings/oleObject31.bin"/><Relationship Id="rId46" Type="http://schemas.openxmlformats.org/officeDocument/2006/relationships/image" Target="../media/image42.png"/><Relationship Id="rId20" Type="http://schemas.openxmlformats.org/officeDocument/2006/relationships/oleObject" Target="../embeddings/oleObject22.bin"/><Relationship Id="rId41" Type="http://schemas.openxmlformats.org/officeDocument/2006/relationships/image" Target="../media/image39.wmf"/></Relationships>
</file>

<file path=ppt/slides/_rels/slide6.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notesSlide" Target="../notesSlides/notesSlide6.xml"/><Relationship Id="rId7" Type="http://schemas.openxmlformats.org/officeDocument/2006/relationships/oleObject" Target="../embeddings/oleObject36.bin"/><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image" Target="../media/image43.emf"/><Relationship Id="rId5" Type="http://schemas.openxmlformats.org/officeDocument/2006/relationships/oleObject" Target="../embeddings/oleObject35.bin"/><Relationship Id="rId4" Type="http://schemas.openxmlformats.org/officeDocument/2006/relationships/image" Target="../media/image45.png"/><Relationship Id="rId9" Type="http://schemas.openxmlformats.org/officeDocument/2006/relationships/image" Target="../media/image46.jpeg"/></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slide" Target="slide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control" Target="../activeX/activeX1.xml"/><Relationship Id="rId1" Type="http://schemas.openxmlformats.org/officeDocument/2006/relationships/vmlDrawing" Target="../drawings/vmlDrawing4.vml"/><Relationship Id="rId5" Type="http://schemas.openxmlformats.org/officeDocument/2006/relationships/image" Target="../media/image49.wmf"/><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control" Target="../activeX/activeX2.xml"/><Relationship Id="rId1" Type="http://schemas.openxmlformats.org/officeDocument/2006/relationships/vmlDrawing" Target="../drawings/vmlDrawing5.vml"/><Relationship Id="rId6" Type="http://schemas.openxmlformats.org/officeDocument/2006/relationships/image" Target="../media/image50.wmf"/><Relationship Id="rId5" Type="http://schemas.openxmlformats.org/officeDocument/2006/relationships/slide" Target="slide7.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1042988" y="1989138"/>
            <a:ext cx="7315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spcBef>
                <a:spcPct val="50000"/>
              </a:spcBef>
              <a:buClrTx/>
              <a:buSzTx/>
              <a:buFontTx/>
              <a:buNone/>
            </a:pPr>
            <a:r>
              <a:rPr kumimoji="1" lang="zh-CN" altLang="en-US" sz="8000" b="0">
                <a:solidFill>
                  <a:schemeClr val="tx1"/>
                </a:solidFill>
                <a:latin typeface="华文楷体" panose="02010600040101010101" pitchFamily="2" charset="-122"/>
                <a:ea typeface="华文楷体" panose="02010600040101010101" pitchFamily="2" charset="-122"/>
              </a:rPr>
              <a:t>大学物理学</a:t>
            </a:r>
          </a:p>
        </p:txBody>
      </p:sp>
      <p:sp>
        <p:nvSpPr>
          <p:cNvPr id="4" name="Text Box 2"/>
          <p:cNvSpPr txBox="1">
            <a:spLocks noChangeArrowheads="1"/>
          </p:cNvSpPr>
          <p:nvPr/>
        </p:nvSpPr>
        <p:spPr bwMode="auto">
          <a:xfrm>
            <a:off x="642910" y="4214818"/>
            <a:ext cx="778674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algn="ctr" defTabSz="914400" hangingPunct="1">
              <a:lnSpc>
                <a:spcPct val="100000"/>
              </a:lnSpc>
              <a:spcBef>
                <a:spcPct val="50000"/>
              </a:spcBef>
              <a:buClrTx/>
              <a:buSzTx/>
              <a:buFontTx/>
              <a:buNone/>
            </a:pPr>
            <a:r>
              <a:rPr lang="zh-CN" altLang="en-US" sz="3600" dirty="0" smtClean="0">
                <a:solidFill>
                  <a:schemeClr val="tx1"/>
                </a:solidFill>
                <a:latin typeface="华文楷体" pitchFamily="2" charset="-122"/>
                <a:ea typeface="华文楷体" pitchFamily="2" charset="-122"/>
              </a:rPr>
              <a:t>第</a:t>
            </a:r>
            <a:r>
              <a:rPr lang="zh-CN" altLang="en-US" sz="3600" dirty="0" smtClean="0">
                <a:solidFill>
                  <a:schemeClr val="tx1"/>
                </a:solidFill>
                <a:latin typeface="华文楷体" pitchFamily="2" charset="-122"/>
                <a:ea typeface="华文楷体" pitchFamily="2" charset="-122"/>
              </a:rPr>
              <a:t>二</a:t>
            </a:r>
            <a:r>
              <a:rPr lang="zh-CN" altLang="en-US" sz="3600" dirty="0">
                <a:solidFill>
                  <a:schemeClr val="tx1"/>
                </a:solidFill>
                <a:latin typeface="华文楷体" pitchFamily="2" charset="-122"/>
                <a:ea typeface="华文楷体" pitchFamily="2" charset="-122"/>
              </a:rPr>
              <a:t>十</a:t>
            </a:r>
            <a:r>
              <a:rPr lang="zh-CN" altLang="en-US" sz="3600" dirty="0" smtClean="0">
                <a:solidFill>
                  <a:schemeClr val="tx1"/>
                </a:solidFill>
                <a:latin typeface="华文楷体" pitchFamily="2" charset="-122"/>
                <a:ea typeface="华文楷体" pitchFamily="2" charset="-122"/>
              </a:rPr>
              <a:t>章 </a:t>
            </a:r>
            <a:r>
              <a:rPr lang="zh-CN" altLang="en-US" sz="3600" dirty="0" smtClean="0">
                <a:solidFill>
                  <a:schemeClr val="tx1"/>
                </a:solidFill>
                <a:latin typeface="华文楷体" pitchFamily="2" charset="-122"/>
                <a:ea typeface="华文楷体" pitchFamily="2" charset="-122"/>
              </a:rPr>
              <a:t>固体物理的量子理论  激光</a:t>
            </a:r>
            <a:endParaRPr lang="zh-CN" altLang="en-US" sz="3600" dirty="0">
              <a:solidFill>
                <a:schemeClr val="tx1"/>
              </a:solidFill>
              <a:latin typeface="华文楷体" pitchFamily="2" charset="-122"/>
              <a:ea typeface="华文楷体" pitchFamily="2" charset="-122"/>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725488" y="110781"/>
            <a:ext cx="2648161"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b">
            <a:spAutoFit/>
          </a:bodyPr>
          <a:lstStyle/>
          <a:p>
            <a:pPr hangingPunct="1">
              <a:lnSpc>
                <a:spcPct val="100000"/>
              </a:lnSpc>
              <a:buClrTx/>
              <a:buSzTx/>
              <a:buFontTx/>
              <a:buNone/>
            </a:pPr>
            <a:r>
              <a:rPr kumimoji="1" lang="zh-CN" altLang="en-US">
                <a:solidFill>
                  <a:schemeClr val="tx1"/>
                </a:solidFill>
                <a:latin typeface="华文楷体" panose="02010600040101010101" pitchFamily="2" charset="-122"/>
                <a:ea typeface="华文楷体" panose="02010600040101010101" pitchFamily="2" charset="-122"/>
              </a:rPr>
              <a:t>二、激光器的结构</a:t>
            </a:r>
          </a:p>
        </p:txBody>
      </p:sp>
      <p:sp>
        <p:nvSpPr>
          <p:cNvPr id="126979" name="Rectangle 3"/>
          <p:cNvSpPr>
            <a:spLocks noChangeArrowheads="1"/>
          </p:cNvSpPr>
          <p:nvPr/>
        </p:nvSpPr>
        <p:spPr bwMode="auto">
          <a:xfrm>
            <a:off x="539750" y="615606"/>
            <a:ext cx="1878719"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b">
            <a:spAutoFit/>
          </a:bodyPr>
          <a:lstStyle/>
          <a:p>
            <a:pPr hangingPunct="1">
              <a:lnSpc>
                <a:spcPct val="100000"/>
              </a:lnSpc>
              <a:buClrTx/>
              <a:buSzTx/>
              <a:buFontTx/>
              <a:buNone/>
            </a:pPr>
            <a:r>
              <a:rPr kumimoji="1" lang="en-US" altLang="zh-CN">
                <a:solidFill>
                  <a:schemeClr val="tx1"/>
                </a:solidFill>
                <a:ea typeface="华文楷体" panose="02010600040101010101" pitchFamily="2" charset="-122"/>
              </a:rPr>
              <a:t>1</a:t>
            </a:r>
            <a:r>
              <a:rPr kumimoji="1" lang="zh-CN" altLang="en-US">
                <a:solidFill>
                  <a:schemeClr val="tx1"/>
                </a:solidFill>
                <a:ea typeface="华文楷体" panose="02010600040101010101" pitchFamily="2" charset="-122"/>
              </a:rPr>
              <a:t>、工作物质</a:t>
            </a:r>
          </a:p>
        </p:txBody>
      </p:sp>
      <p:sp>
        <p:nvSpPr>
          <p:cNvPr id="126980" name="Rectangle 4"/>
          <p:cNvSpPr>
            <a:spLocks noChangeArrowheads="1"/>
          </p:cNvSpPr>
          <p:nvPr/>
        </p:nvSpPr>
        <p:spPr bwMode="auto">
          <a:xfrm>
            <a:off x="466725" y="1033944"/>
            <a:ext cx="8353425" cy="1644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40000"/>
              </a:lnSpc>
              <a:buClrTx/>
              <a:buSzTx/>
              <a:buFontTx/>
              <a:buNone/>
            </a:pPr>
            <a:r>
              <a:rPr kumimoji="1" lang="zh-CN" altLang="en-US">
                <a:solidFill>
                  <a:schemeClr val="tx1"/>
                </a:solidFill>
                <a:ea typeface="华文楷体" panose="02010600040101010101" pitchFamily="2" charset="-122"/>
              </a:rPr>
              <a:t>基本要求</a:t>
            </a:r>
            <a:r>
              <a:rPr kumimoji="1" lang="en-US" altLang="zh-CN">
                <a:solidFill>
                  <a:schemeClr val="tx1"/>
                </a:solidFill>
                <a:ea typeface="华文楷体" panose="02010600040101010101" pitchFamily="2" charset="-122"/>
              </a:rPr>
              <a:t>: ① </a:t>
            </a:r>
            <a:r>
              <a:rPr kumimoji="1" lang="zh-CN" altLang="en-US">
                <a:solidFill>
                  <a:schemeClr val="tx1"/>
                </a:solidFill>
                <a:ea typeface="华文楷体" panose="02010600040101010101" pitchFamily="2" charset="-122"/>
              </a:rPr>
              <a:t>光学性质均匀</a:t>
            </a:r>
            <a:r>
              <a:rPr kumimoji="1" lang="en-US" altLang="zh-CN">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光学透明性良好</a:t>
            </a:r>
            <a:r>
              <a:rPr kumimoji="1" lang="en-US" altLang="zh-CN">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且性能稳定</a:t>
            </a:r>
            <a:r>
              <a:rPr kumimoji="1" lang="en-US" altLang="zh-CN">
                <a:solidFill>
                  <a:schemeClr val="tx1"/>
                </a:solidFill>
                <a:ea typeface="华文楷体" panose="02010600040101010101" pitchFamily="2" charset="-122"/>
              </a:rPr>
              <a:t>; </a:t>
            </a:r>
          </a:p>
          <a:p>
            <a:pPr hangingPunct="1">
              <a:lnSpc>
                <a:spcPct val="140000"/>
              </a:lnSpc>
              <a:buClrTx/>
              <a:buSzTx/>
              <a:buFontTx/>
              <a:buNone/>
            </a:pPr>
            <a:r>
              <a:rPr kumimoji="1" lang="en-US" altLang="zh-CN">
                <a:solidFill>
                  <a:schemeClr val="tx1"/>
                </a:solidFill>
                <a:ea typeface="华文楷体" panose="02010600040101010101" pitchFamily="2" charset="-122"/>
              </a:rPr>
              <a:t>                  ② </a:t>
            </a:r>
            <a:r>
              <a:rPr kumimoji="1" lang="zh-CN" altLang="en-US">
                <a:solidFill>
                  <a:srgbClr val="0000FF"/>
                </a:solidFill>
                <a:ea typeface="华文楷体" panose="02010600040101010101" pitchFamily="2" charset="-122"/>
              </a:rPr>
              <a:t>有能级寿命比较长的亚稳态能级</a:t>
            </a:r>
            <a:r>
              <a:rPr kumimoji="1" lang="en-US" altLang="zh-CN">
                <a:solidFill>
                  <a:schemeClr val="tx1"/>
                </a:solidFill>
                <a:ea typeface="华文楷体" panose="02010600040101010101" pitchFamily="2" charset="-122"/>
              </a:rPr>
              <a:t>; </a:t>
            </a:r>
          </a:p>
          <a:p>
            <a:pPr hangingPunct="1">
              <a:lnSpc>
                <a:spcPct val="140000"/>
              </a:lnSpc>
              <a:buClrTx/>
              <a:buSzTx/>
              <a:buFontTx/>
              <a:buNone/>
            </a:pPr>
            <a:r>
              <a:rPr kumimoji="1" lang="en-US" altLang="zh-CN">
                <a:solidFill>
                  <a:schemeClr val="tx1"/>
                </a:solidFill>
                <a:ea typeface="华文楷体" panose="02010600040101010101" pitchFamily="2" charset="-122"/>
              </a:rPr>
              <a:t>                  ③ </a:t>
            </a:r>
            <a:r>
              <a:rPr kumimoji="1" lang="zh-CN" altLang="en-US">
                <a:solidFill>
                  <a:schemeClr val="tx1"/>
                </a:solidFill>
                <a:ea typeface="华文楷体" panose="02010600040101010101" pitchFamily="2" charset="-122"/>
              </a:rPr>
              <a:t>有比较高的量子效率。</a:t>
            </a:r>
          </a:p>
        </p:txBody>
      </p:sp>
      <p:sp>
        <p:nvSpPr>
          <p:cNvPr id="126981" name="Rectangle 5"/>
          <p:cNvSpPr>
            <a:spLocks noChangeArrowheads="1"/>
          </p:cNvSpPr>
          <p:nvPr/>
        </p:nvSpPr>
        <p:spPr bwMode="auto">
          <a:xfrm>
            <a:off x="395288" y="2636838"/>
            <a:ext cx="2906712"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nSpc>
                <a:spcPct val="102000"/>
              </a:lnSpc>
              <a:defRPr sz="4400">
                <a:solidFill>
                  <a:srgbClr val="000000"/>
                </a:solidFill>
                <a:latin typeface="Calibri" pitchFamily="34" charset="0"/>
                <a:ea typeface="宋体" pitchFamily="2" charset="-122"/>
              </a:defRPr>
            </a:lvl1pPr>
            <a:lvl2pPr>
              <a:lnSpc>
                <a:spcPct val="102000"/>
              </a:lnSpc>
              <a:defRPr sz="4400">
                <a:solidFill>
                  <a:srgbClr val="000000"/>
                </a:solidFill>
                <a:latin typeface="Calibri" pitchFamily="34" charset="0"/>
                <a:ea typeface="宋体" pitchFamily="2" charset="-122"/>
              </a:defRPr>
            </a:lvl2pPr>
            <a:lvl3pPr>
              <a:lnSpc>
                <a:spcPct val="102000"/>
              </a:lnSpc>
              <a:defRPr sz="4400">
                <a:solidFill>
                  <a:srgbClr val="000000"/>
                </a:solidFill>
                <a:latin typeface="Calibri" pitchFamily="34" charset="0"/>
                <a:ea typeface="宋体" pitchFamily="2" charset="-122"/>
              </a:defRPr>
            </a:lvl3pPr>
            <a:lvl4pPr>
              <a:lnSpc>
                <a:spcPct val="102000"/>
              </a:lnSpc>
              <a:defRPr sz="4400">
                <a:solidFill>
                  <a:srgbClr val="000000"/>
                </a:solidFill>
                <a:latin typeface="Calibri" pitchFamily="34" charset="0"/>
                <a:ea typeface="宋体" pitchFamily="2" charset="-122"/>
              </a:defRPr>
            </a:lvl4pPr>
            <a:lvl5pPr>
              <a:lnSpc>
                <a:spcPct val="102000"/>
              </a:lnSpc>
              <a:defRPr sz="4400">
                <a:solidFill>
                  <a:srgbClr val="000000"/>
                </a:solidFill>
                <a:latin typeface="Calibri" pitchFamily="34" charset="0"/>
                <a:ea typeface="宋体" pitchFamily="2" charset="-122"/>
              </a:defRPr>
            </a:lvl5pPr>
            <a:lvl6pPr marL="2514600" indent="-228600" defTabSz="449263"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6pPr>
            <a:lvl7pPr marL="2971800" indent="-228600" defTabSz="449263"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7pPr>
            <a:lvl8pPr marL="3429000" indent="-228600" defTabSz="449263"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8pPr>
            <a:lvl9pPr marL="3886200" indent="-228600" defTabSz="449263"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9pPr>
          </a:lstStyle>
          <a:p>
            <a:pPr algn="just"/>
            <a:r>
              <a:rPr lang="en-US" altLang="zh-CN" sz="2800">
                <a:latin typeface="Times New Roman" pitchFamily="18" charset="0"/>
                <a:ea typeface="华文楷体" panose="02010600040101010101" pitchFamily="2" charset="-122"/>
              </a:rPr>
              <a:t>2</a:t>
            </a:r>
            <a:r>
              <a:rPr lang="zh-CN" altLang="en-US" sz="2800">
                <a:latin typeface="Times New Roman" pitchFamily="18" charset="0"/>
                <a:ea typeface="华文楷体" panose="02010600040101010101" pitchFamily="2" charset="-122"/>
              </a:rPr>
              <a:t>、光学谐振腔</a:t>
            </a:r>
            <a:endParaRPr lang="zh-CN" altLang="en-US" sz="2800">
              <a:solidFill>
                <a:schemeClr val="tx1"/>
              </a:solidFill>
              <a:latin typeface="Times New Roman" pitchFamily="18" charset="0"/>
              <a:ea typeface="华文楷体" panose="02010600040101010101" pitchFamily="2" charset="-122"/>
            </a:endParaRPr>
          </a:p>
        </p:txBody>
      </p:sp>
      <p:grpSp>
        <p:nvGrpSpPr>
          <p:cNvPr id="126982" name="Group 6"/>
          <p:cNvGrpSpPr>
            <a:grpSpLocks/>
          </p:cNvGrpSpPr>
          <p:nvPr/>
        </p:nvGrpSpPr>
        <p:grpSpPr bwMode="auto">
          <a:xfrm>
            <a:off x="1352551" y="2781300"/>
            <a:ext cx="6099175" cy="2087563"/>
            <a:chOff x="790" y="1888"/>
            <a:chExt cx="3842" cy="1315"/>
          </a:xfrm>
        </p:grpSpPr>
        <p:sp>
          <p:nvSpPr>
            <p:cNvPr id="126983" name="Rectangle 7"/>
            <p:cNvSpPr>
              <a:spLocks noChangeArrowheads="1"/>
            </p:cNvSpPr>
            <p:nvPr/>
          </p:nvSpPr>
          <p:spPr bwMode="auto">
            <a:xfrm>
              <a:off x="1132" y="2226"/>
              <a:ext cx="128" cy="836"/>
            </a:xfrm>
            <a:prstGeom prst="rect">
              <a:avLst/>
            </a:prstGeom>
            <a:gradFill rotWithShape="0">
              <a:gsLst>
                <a:gs pos="0">
                  <a:srgbClr val="000082"/>
                </a:gs>
                <a:gs pos="15000">
                  <a:srgbClr val="66008F"/>
                </a:gs>
                <a:gs pos="32499">
                  <a:srgbClr val="BA0066"/>
                </a:gs>
                <a:gs pos="45000">
                  <a:srgbClr val="FF0000"/>
                </a:gs>
                <a:gs pos="50000">
                  <a:srgbClr val="FF8200"/>
                </a:gs>
                <a:gs pos="55001">
                  <a:srgbClr val="FF0000"/>
                </a:gs>
                <a:gs pos="67501">
                  <a:srgbClr val="BA0066"/>
                </a:gs>
                <a:gs pos="85000">
                  <a:srgbClr val="66008F"/>
                </a:gs>
                <a:gs pos="100000">
                  <a:srgbClr val="000082"/>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26984" name="Rectangle 8"/>
            <p:cNvSpPr>
              <a:spLocks noChangeArrowheads="1"/>
            </p:cNvSpPr>
            <p:nvPr/>
          </p:nvSpPr>
          <p:spPr bwMode="auto">
            <a:xfrm>
              <a:off x="4127" y="2226"/>
              <a:ext cx="128" cy="836"/>
            </a:xfrm>
            <a:prstGeom prst="rect">
              <a:avLst/>
            </a:prstGeom>
            <a:gradFill rotWithShape="0">
              <a:gsLst>
                <a:gs pos="0">
                  <a:srgbClr val="4D0808"/>
                </a:gs>
                <a:gs pos="15000">
                  <a:srgbClr val="FF0300"/>
                </a:gs>
                <a:gs pos="27500">
                  <a:srgbClr val="FF7A00"/>
                </a:gs>
                <a:gs pos="50000">
                  <a:srgbClr val="FFF200"/>
                </a:gs>
                <a:gs pos="72500">
                  <a:srgbClr val="FF7A00"/>
                </a:gs>
                <a:gs pos="85000">
                  <a:srgbClr val="FF0300"/>
                </a:gs>
                <a:gs pos="100000">
                  <a:srgbClr val="4D0808"/>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26985" name="Line 9"/>
            <p:cNvSpPr>
              <a:spLocks noChangeShapeType="1"/>
            </p:cNvSpPr>
            <p:nvPr/>
          </p:nvSpPr>
          <p:spPr bwMode="auto">
            <a:xfrm>
              <a:off x="1251" y="2363"/>
              <a:ext cx="2885" cy="0"/>
            </a:xfrm>
            <a:prstGeom prst="line">
              <a:avLst/>
            </a:prstGeom>
            <a:noFill/>
            <a:ln w="28575">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26986" name="Line 10"/>
            <p:cNvSpPr>
              <a:spLocks noChangeShapeType="1"/>
            </p:cNvSpPr>
            <p:nvPr/>
          </p:nvSpPr>
          <p:spPr bwMode="auto">
            <a:xfrm>
              <a:off x="1251" y="2925"/>
              <a:ext cx="2885" cy="1"/>
            </a:xfrm>
            <a:prstGeom prst="line">
              <a:avLst/>
            </a:prstGeom>
            <a:noFill/>
            <a:ln w="28575">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26987" name="Rectangle 11" descr="10%"/>
            <p:cNvSpPr>
              <a:spLocks noChangeArrowheads="1"/>
            </p:cNvSpPr>
            <p:nvPr/>
          </p:nvSpPr>
          <p:spPr bwMode="auto">
            <a:xfrm>
              <a:off x="1317" y="2433"/>
              <a:ext cx="2753" cy="422"/>
            </a:xfrm>
            <a:prstGeom prst="rect">
              <a:avLst/>
            </a:prstGeom>
            <a:pattFill prst="pct10">
              <a:fgClr>
                <a:srgbClr val="FF0033"/>
              </a:fgClr>
              <a:bgClr>
                <a:schemeClr val="bg1"/>
              </a:bgClr>
            </a:patt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a:lnSpc>
                  <a:spcPct val="100000"/>
                </a:lnSpc>
                <a:buClrTx/>
                <a:buSzTx/>
                <a:buFontTx/>
                <a:buNone/>
              </a:pPr>
              <a:endParaRPr kumimoji="1" lang="zh-CN" altLang="en-US" sz="1600" b="0">
                <a:solidFill>
                  <a:schemeClr val="accent2"/>
                </a:solidFill>
                <a:ea typeface="华文楷体" panose="02010600040101010101" pitchFamily="2" charset="-122"/>
              </a:endParaRPr>
            </a:p>
          </p:txBody>
        </p:sp>
        <p:sp>
          <p:nvSpPr>
            <p:cNvPr id="126988" name="Line 12"/>
            <p:cNvSpPr>
              <a:spLocks noChangeShapeType="1"/>
            </p:cNvSpPr>
            <p:nvPr/>
          </p:nvSpPr>
          <p:spPr bwMode="auto">
            <a:xfrm>
              <a:off x="2466" y="2226"/>
              <a:ext cx="175" cy="399"/>
            </a:xfrm>
            <a:prstGeom prst="line">
              <a:avLst/>
            </a:prstGeom>
            <a:noFill/>
            <a:ln w="1905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26989" name="Text Box 13"/>
            <p:cNvSpPr txBox="1">
              <a:spLocks noChangeArrowheads="1"/>
            </p:cNvSpPr>
            <p:nvPr/>
          </p:nvSpPr>
          <p:spPr bwMode="auto">
            <a:xfrm>
              <a:off x="2108" y="1888"/>
              <a:ext cx="109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00000"/>
                </a:lnSpc>
                <a:spcBef>
                  <a:spcPct val="50000"/>
                </a:spcBef>
                <a:buClrTx/>
                <a:buSzTx/>
                <a:buFontTx/>
                <a:buNone/>
              </a:pPr>
              <a:r>
                <a:rPr kumimoji="1" lang="zh-CN" altLang="en-US">
                  <a:solidFill>
                    <a:schemeClr val="tx1"/>
                  </a:solidFill>
                  <a:ea typeface="华文楷体" panose="02010600040101010101" pitchFamily="2" charset="-122"/>
                </a:rPr>
                <a:t>工作物质</a:t>
              </a:r>
            </a:p>
          </p:txBody>
        </p:sp>
        <p:sp>
          <p:nvSpPr>
            <p:cNvPr id="126990" name="Text Box 14"/>
            <p:cNvSpPr txBox="1">
              <a:spLocks noChangeArrowheads="1"/>
            </p:cNvSpPr>
            <p:nvPr/>
          </p:nvSpPr>
          <p:spPr bwMode="auto">
            <a:xfrm>
              <a:off x="790" y="2032"/>
              <a:ext cx="349" cy="1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0">
                <a:lnSpc>
                  <a:spcPct val="100000"/>
                </a:lnSpc>
                <a:spcBef>
                  <a:spcPct val="50000"/>
                </a:spcBef>
                <a:buClrTx/>
                <a:buSzTx/>
                <a:buFontTx/>
                <a:buNone/>
              </a:pPr>
              <a:r>
                <a:rPr kumimoji="1" lang="zh-CN" altLang="en-US" dirty="0">
                  <a:solidFill>
                    <a:schemeClr val="tx1"/>
                  </a:solidFill>
                  <a:ea typeface="华文楷体" panose="02010600040101010101" pitchFamily="2" charset="-122"/>
                </a:rPr>
                <a:t>全反射镜</a:t>
              </a:r>
            </a:p>
          </p:txBody>
        </p:sp>
        <p:sp>
          <p:nvSpPr>
            <p:cNvPr id="126991" name="Text Box 15"/>
            <p:cNvSpPr txBox="1">
              <a:spLocks noChangeArrowheads="1"/>
            </p:cNvSpPr>
            <p:nvPr/>
          </p:nvSpPr>
          <p:spPr bwMode="auto">
            <a:xfrm>
              <a:off x="4283" y="1888"/>
              <a:ext cx="349" cy="1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pPr eaLnBrk="0">
                <a:lnSpc>
                  <a:spcPct val="100000"/>
                </a:lnSpc>
                <a:spcBef>
                  <a:spcPct val="50000"/>
                </a:spcBef>
                <a:buClrTx/>
                <a:buSzTx/>
                <a:buFontTx/>
                <a:buNone/>
              </a:pPr>
              <a:r>
                <a:rPr kumimoji="1" lang="zh-CN" altLang="en-US" dirty="0">
                  <a:solidFill>
                    <a:schemeClr val="tx1"/>
                  </a:solidFill>
                  <a:ea typeface="华文楷体" panose="02010600040101010101" pitchFamily="2" charset="-122"/>
                </a:rPr>
                <a:t>部分反射镜</a:t>
              </a:r>
            </a:p>
          </p:txBody>
        </p:sp>
      </p:grpSp>
      <p:sp>
        <p:nvSpPr>
          <p:cNvPr id="126992" name="Rectangle 16"/>
          <p:cNvSpPr>
            <a:spLocks noChangeArrowheads="1"/>
          </p:cNvSpPr>
          <p:nvPr/>
        </p:nvSpPr>
        <p:spPr bwMode="auto">
          <a:xfrm>
            <a:off x="323850" y="5073087"/>
            <a:ext cx="8496300" cy="110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10000"/>
              </a:lnSpc>
              <a:buClrTx/>
              <a:buSzTx/>
              <a:buFontTx/>
              <a:buNone/>
            </a:pPr>
            <a:r>
              <a:rPr kumimoji="1" lang="zh-CN" altLang="en-US" sz="2000">
                <a:solidFill>
                  <a:schemeClr val="tx1"/>
                </a:solidFill>
                <a:ea typeface="华文楷体" panose="02010600040101010101" pitchFamily="2" charset="-122"/>
              </a:rPr>
              <a:t>      最简单的光学谐振腔是由两个放置在工作物质两边的平面反射镜组成，两个反射镜要互相</a:t>
            </a:r>
            <a:r>
              <a:rPr kumimoji="1" lang="zh-CN" altLang="en-US" sz="2000">
                <a:solidFill>
                  <a:srgbClr val="0000FF"/>
                </a:solidFill>
                <a:ea typeface="华文楷体" panose="02010600040101010101" pitchFamily="2" charset="-122"/>
              </a:rPr>
              <a:t>严格平行</a:t>
            </a:r>
            <a:r>
              <a:rPr kumimoji="1" lang="en-US" altLang="zh-CN" sz="2000">
                <a:solidFill>
                  <a:schemeClr val="tx1"/>
                </a:solidFill>
                <a:ea typeface="华文楷体" panose="02010600040101010101" pitchFamily="2" charset="-122"/>
              </a:rPr>
              <a:t>, </a:t>
            </a:r>
            <a:r>
              <a:rPr kumimoji="1" lang="zh-CN" altLang="en-US" sz="2000">
                <a:solidFill>
                  <a:schemeClr val="tx1"/>
                </a:solidFill>
                <a:ea typeface="华文楷体" panose="02010600040101010101" pitchFamily="2" charset="-122"/>
              </a:rPr>
              <a:t>其中一个是反射率为</a:t>
            </a:r>
            <a:r>
              <a:rPr kumimoji="1" lang="en-US" altLang="zh-CN" sz="2000">
                <a:solidFill>
                  <a:schemeClr val="tx1"/>
                </a:solidFill>
                <a:ea typeface="华文楷体" panose="02010600040101010101" pitchFamily="2" charset="-122"/>
              </a:rPr>
              <a:t>100% </a:t>
            </a:r>
            <a:r>
              <a:rPr kumimoji="1" lang="zh-CN" altLang="en-US" sz="2000">
                <a:solidFill>
                  <a:schemeClr val="tx1"/>
                </a:solidFill>
                <a:ea typeface="华文楷体" panose="02010600040101010101" pitchFamily="2" charset="-122"/>
              </a:rPr>
              <a:t>的全反射镜，另一个是反射率为</a:t>
            </a:r>
            <a:r>
              <a:rPr kumimoji="1" lang="en-US" altLang="zh-CN" sz="2000">
                <a:solidFill>
                  <a:schemeClr val="tx1"/>
                </a:solidFill>
                <a:ea typeface="华文楷体" panose="02010600040101010101" pitchFamily="2" charset="-122"/>
              </a:rPr>
              <a:t>98% </a:t>
            </a:r>
            <a:r>
              <a:rPr kumimoji="1" lang="zh-CN" altLang="en-US" sz="2000">
                <a:solidFill>
                  <a:schemeClr val="tx1"/>
                </a:solidFill>
                <a:ea typeface="华文楷体" panose="02010600040101010101" pitchFamily="2" charset="-122"/>
              </a:rPr>
              <a:t>的部分透光反射镜。</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6978"/>
                                        </p:tgtEl>
                                        <p:attrNameLst>
                                          <p:attrName>style.visibility</p:attrName>
                                        </p:attrNameLst>
                                      </p:cBhvr>
                                      <p:to>
                                        <p:strVal val="visible"/>
                                      </p:to>
                                    </p:set>
                                    <p:animEffect transition="in" filter="wipe(left)">
                                      <p:cBhvr>
                                        <p:cTn id="7" dur="500"/>
                                        <p:tgtEl>
                                          <p:spTgt spid="1269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6979"/>
                                        </p:tgtEl>
                                        <p:attrNameLst>
                                          <p:attrName>style.visibility</p:attrName>
                                        </p:attrNameLst>
                                      </p:cBhvr>
                                      <p:to>
                                        <p:strVal val="visible"/>
                                      </p:to>
                                    </p:set>
                                    <p:animEffect transition="in" filter="wipe(left)">
                                      <p:cBhvr>
                                        <p:cTn id="12" dur="500"/>
                                        <p:tgtEl>
                                          <p:spTgt spid="1269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6980"/>
                                        </p:tgtEl>
                                        <p:attrNameLst>
                                          <p:attrName>style.visibility</p:attrName>
                                        </p:attrNameLst>
                                      </p:cBhvr>
                                      <p:to>
                                        <p:strVal val="visible"/>
                                      </p:to>
                                    </p:set>
                                    <p:animEffect transition="in" filter="wipe(left)">
                                      <p:cBhvr>
                                        <p:cTn id="17" dur="500"/>
                                        <p:tgtEl>
                                          <p:spTgt spid="1269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6981"/>
                                        </p:tgtEl>
                                        <p:attrNameLst>
                                          <p:attrName>style.visibility</p:attrName>
                                        </p:attrNameLst>
                                      </p:cBhvr>
                                      <p:to>
                                        <p:strVal val="visible"/>
                                      </p:to>
                                    </p:set>
                                    <p:animEffect transition="in" filter="wipe(left)">
                                      <p:cBhvr>
                                        <p:cTn id="22" dur="500"/>
                                        <p:tgtEl>
                                          <p:spTgt spid="1269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6982"/>
                                        </p:tgtEl>
                                        <p:attrNameLst>
                                          <p:attrName>style.visibility</p:attrName>
                                        </p:attrNameLst>
                                      </p:cBhvr>
                                      <p:to>
                                        <p:strVal val="visible"/>
                                      </p:to>
                                    </p:set>
                                    <p:animEffect transition="in" filter="wipe(left)">
                                      <p:cBhvr>
                                        <p:cTn id="27" dur="500"/>
                                        <p:tgtEl>
                                          <p:spTgt spid="1269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6992"/>
                                        </p:tgtEl>
                                        <p:attrNameLst>
                                          <p:attrName>style.visibility</p:attrName>
                                        </p:attrNameLst>
                                      </p:cBhvr>
                                      <p:to>
                                        <p:strVal val="visible"/>
                                      </p:to>
                                    </p:set>
                                    <p:animEffect transition="in" filter="wipe(left)">
                                      <p:cBhvr>
                                        <p:cTn id="32" dur="500"/>
                                        <p:tgtEl>
                                          <p:spTgt spid="126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p:bldP spid="126979" grpId="0"/>
      <p:bldP spid="126980" grpId="0"/>
      <p:bldP spid="126981" grpId="0"/>
      <p:bldP spid="12699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62" name="Rectangle 10"/>
          <p:cNvSpPr>
            <a:spLocks noChangeArrowheads="1"/>
          </p:cNvSpPr>
          <p:nvPr/>
        </p:nvSpPr>
        <p:spPr bwMode="auto">
          <a:xfrm>
            <a:off x="612775" y="260350"/>
            <a:ext cx="3671888"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lnSpc>
                <a:spcPct val="102000"/>
              </a:lnSpc>
              <a:defRPr sz="4400">
                <a:solidFill>
                  <a:srgbClr val="000000"/>
                </a:solidFill>
                <a:latin typeface="Calibri" pitchFamily="34" charset="0"/>
                <a:ea typeface="宋体" pitchFamily="2" charset="-122"/>
              </a:defRPr>
            </a:lvl1pPr>
            <a:lvl2pPr>
              <a:lnSpc>
                <a:spcPct val="102000"/>
              </a:lnSpc>
              <a:defRPr sz="4400">
                <a:solidFill>
                  <a:srgbClr val="000000"/>
                </a:solidFill>
                <a:latin typeface="Calibri" pitchFamily="34" charset="0"/>
                <a:ea typeface="宋体" pitchFamily="2" charset="-122"/>
              </a:defRPr>
            </a:lvl2pPr>
            <a:lvl3pPr>
              <a:lnSpc>
                <a:spcPct val="102000"/>
              </a:lnSpc>
              <a:defRPr sz="4400">
                <a:solidFill>
                  <a:srgbClr val="000000"/>
                </a:solidFill>
                <a:latin typeface="Calibri" pitchFamily="34" charset="0"/>
                <a:ea typeface="宋体" pitchFamily="2" charset="-122"/>
              </a:defRPr>
            </a:lvl3pPr>
            <a:lvl4pPr>
              <a:lnSpc>
                <a:spcPct val="102000"/>
              </a:lnSpc>
              <a:defRPr sz="4400">
                <a:solidFill>
                  <a:srgbClr val="000000"/>
                </a:solidFill>
                <a:latin typeface="Calibri" pitchFamily="34" charset="0"/>
                <a:ea typeface="宋体" pitchFamily="2" charset="-122"/>
              </a:defRPr>
            </a:lvl4pPr>
            <a:lvl5pPr>
              <a:lnSpc>
                <a:spcPct val="102000"/>
              </a:lnSpc>
              <a:defRPr sz="4400">
                <a:solidFill>
                  <a:srgbClr val="000000"/>
                </a:solidFill>
                <a:latin typeface="Calibri" pitchFamily="34" charset="0"/>
                <a:ea typeface="宋体" pitchFamily="2" charset="-122"/>
              </a:defRPr>
            </a:lvl5pPr>
            <a:lvl6pPr marL="2514600" indent="-228600" defTabSz="449263"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6pPr>
            <a:lvl7pPr marL="2971800" indent="-228600" defTabSz="449263"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7pPr>
            <a:lvl8pPr marL="3429000" indent="-228600" defTabSz="449263"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8pPr>
            <a:lvl9pPr marL="3886200" indent="-228600" defTabSz="449263"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9pPr>
          </a:lstStyle>
          <a:p>
            <a:pPr algn="just"/>
            <a:r>
              <a:rPr lang="zh-CN" altLang="en-US" sz="2400">
                <a:latin typeface="Times New Roman" pitchFamily="18" charset="0"/>
                <a:ea typeface="华文楷体" panose="02010600040101010101" pitchFamily="2" charset="-122"/>
              </a:rPr>
              <a:t>光学谐振腔的作用</a:t>
            </a:r>
            <a:endParaRPr lang="zh-CN" altLang="en-US" sz="2400">
              <a:solidFill>
                <a:schemeClr val="tx1"/>
              </a:solidFill>
              <a:latin typeface="Times New Roman" pitchFamily="18" charset="0"/>
              <a:ea typeface="华文楷体" panose="02010600040101010101" pitchFamily="2" charset="-122"/>
            </a:endParaRPr>
          </a:p>
        </p:txBody>
      </p:sp>
      <p:sp>
        <p:nvSpPr>
          <p:cNvPr id="125963" name="Rectangle 11"/>
          <p:cNvSpPr>
            <a:spLocks noChangeArrowheads="1"/>
          </p:cNvSpPr>
          <p:nvPr/>
        </p:nvSpPr>
        <p:spPr bwMode="auto">
          <a:xfrm>
            <a:off x="539750" y="831506"/>
            <a:ext cx="842486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buClrTx/>
              <a:buSzTx/>
              <a:buFontTx/>
              <a:buNone/>
            </a:pPr>
            <a:r>
              <a:rPr kumimoji="1" lang="en-US" altLang="zh-CN">
                <a:solidFill>
                  <a:schemeClr val="tx1"/>
                </a:solidFill>
                <a:ea typeface="华文楷体" panose="02010600040101010101" pitchFamily="2" charset="-122"/>
              </a:rPr>
              <a:t>1</a:t>
            </a:r>
            <a:r>
              <a:rPr kumimoji="1" lang="zh-CN" altLang="en-US">
                <a:solidFill>
                  <a:schemeClr val="tx1"/>
                </a:solidFill>
                <a:ea typeface="华文楷体" panose="02010600040101010101" pitchFamily="2" charset="-122"/>
              </a:rPr>
              <a:t>）</a:t>
            </a:r>
            <a:r>
              <a:rPr kumimoji="1" lang="zh-CN" altLang="en-US">
                <a:solidFill>
                  <a:schemeClr val="tx1"/>
                </a:solidFill>
                <a:latin typeface="华文楷体" panose="02010600040101010101" pitchFamily="2" charset="-122"/>
                <a:ea typeface="华文楷体" panose="02010600040101010101" pitchFamily="2" charset="-122"/>
              </a:rPr>
              <a:t>正反馈作用，即</a:t>
            </a:r>
            <a:r>
              <a:rPr kumimoji="1" lang="zh-CN" altLang="en-US">
                <a:solidFill>
                  <a:schemeClr val="tx1"/>
                </a:solidFill>
                <a:ea typeface="华文楷体" panose="02010600040101010101" pitchFamily="2" charset="-122"/>
              </a:rPr>
              <a:t>产生并维持光振荡，</a:t>
            </a:r>
            <a:r>
              <a:rPr kumimoji="1" lang="zh-CN" altLang="en-US">
                <a:solidFill>
                  <a:srgbClr val="0000FF"/>
                </a:solidFill>
                <a:latin typeface="华文楷体" panose="02010600040101010101" pitchFamily="2" charset="-122"/>
                <a:ea typeface="华文楷体" panose="02010600040101010101" pitchFamily="2" charset="-122"/>
              </a:rPr>
              <a:t>使光得到加强放大</a:t>
            </a:r>
            <a:r>
              <a:rPr kumimoji="1" lang="zh-CN" altLang="en-US">
                <a:solidFill>
                  <a:schemeClr val="tx1"/>
                </a:solidFill>
                <a:ea typeface="华文楷体" panose="02010600040101010101" pitchFamily="2" charset="-122"/>
              </a:rPr>
              <a:t>。</a:t>
            </a:r>
          </a:p>
        </p:txBody>
      </p:sp>
      <p:sp>
        <p:nvSpPr>
          <p:cNvPr id="125964" name="Rectangle 12"/>
          <p:cNvSpPr>
            <a:spLocks noChangeArrowheads="1"/>
          </p:cNvSpPr>
          <p:nvPr/>
        </p:nvSpPr>
        <p:spPr bwMode="auto">
          <a:xfrm>
            <a:off x="539750" y="1336331"/>
            <a:ext cx="324008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buClrTx/>
              <a:buSzTx/>
              <a:buFontTx/>
              <a:buNone/>
            </a:pPr>
            <a:r>
              <a:rPr kumimoji="1" lang="en-US" altLang="zh-CN" dirty="0">
                <a:solidFill>
                  <a:schemeClr val="tx1"/>
                </a:solidFill>
                <a:ea typeface="华文楷体" panose="02010600040101010101" pitchFamily="2" charset="-122"/>
              </a:rPr>
              <a:t>2</a:t>
            </a:r>
            <a:r>
              <a:rPr kumimoji="1" lang="zh-CN" altLang="en-US" dirty="0">
                <a:solidFill>
                  <a:schemeClr val="tx1"/>
                </a:solidFill>
                <a:ea typeface="华文楷体" panose="02010600040101010101" pitchFamily="2" charset="-122"/>
              </a:rPr>
              <a:t>）</a:t>
            </a:r>
            <a:r>
              <a:rPr kumimoji="1" lang="zh-CN" altLang="en-US" dirty="0" smtClean="0">
                <a:solidFill>
                  <a:schemeClr val="tx1"/>
                </a:solidFill>
                <a:ea typeface="华文楷体" panose="02010600040101010101" pitchFamily="2" charset="-122"/>
              </a:rPr>
              <a:t>选频作用</a:t>
            </a:r>
            <a:endParaRPr kumimoji="1" lang="zh-CN" altLang="en-US" dirty="0">
              <a:solidFill>
                <a:schemeClr val="tx1"/>
              </a:solidFill>
              <a:ea typeface="华文楷体" panose="02010600040101010101" pitchFamily="2" charset="-122"/>
            </a:endParaRPr>
          </a:p>
        </p:txBody>
      </p:sp>
      <p:sp>
        <p:nvSpPr>
          <p:cNvPr id="125965" name="Rectangle 13"/>
          <p:cNvSpPr>
            <a:spLocks noChangeArrowheads="1"/>
          </p:cNvSpPr>
          <p:nvPr/>
        </p:nvSpPr>
        <p:spPr bwMode="auto">
          <a:xfrm>
            <a:off x="828675" y="6135343"/>
            <a:ext cx="480259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b">
            <a:spAutoFit/>
          </a:bodyPr>
          <a:lstStyle/>
          <a:p>
            <a:pPr hangingPunct="1">
              <a:lnSpc>
                <a:spcPct val="100000"/>
              </a:lnSpc>
              <a:buClrTx/>
              <a:buSzTx/>
              <a:buFontTx/>
              <a:buNone/>
            </a:pPr>
            <a:r>
              <a:rPr kumimoji="1" lang="zh-CN" altLang="en-US">
                <a:solidFill>
                  <a:schemeClr val="tx1"/>
                </a:solidFill>
                <a:latin typeface="华文楷体" panose="02010600040101010101" pitchFamily="2" charset="-122"/>
                <a:ea typeface="华文楷体" panose="02010600040101010101" pitchFamily="2" charset="-122"/>
              </a:rPr>
              <a:t>保证了激光的</a:t>
            </a:r>
            <a:r>
              <a:rPr kumimoji="1" lang="zh-CN" altLang="en-US">
                <a:solidFill>
                  <a:srgbClr val="0000FF"/>
                </a:solidFill>
                <a:latin typeface="华文楷体" panose="02010600040101010101" pitchFamily="2" charset="-122"/>
                <a:ea typeface="华文楷体" panose="02010600040101010101" pitchFamily="2" charset="-122"/>
              </a:rPr>
              <a:t>单色性和方向性</a:t>
            </a:r>
            <a:r>
              <a:rPr kumimoji="1" lang="zh-CN" altLang="en-US">
                <a:solidFill>
                  <a:schemeClr val="tx1"/>
                </a:solidFill>
                <a:latin typeface="华文楷体" panose="02010600040101010101" pitchFamily="2" charset="-122"/>
                <a:ea typeface="华文楷体" panose="02010600040101010101" pitchFamily="2" charset="-122"/>
              </a:rPr>
              <a:t>好。</a:t>
            </a:r>
          </a:p>
        </p:txBody>
      </p:sp>
      <p:sp>
        <p:nvSpPr>
          <p:cNvPr id="125966" name="Rectangle 14"/>
          <p:cNvSpPr>
            <a:spLocks noChangeArrowheads="1"/>
          </p:cNvSpPr>
          <p:nvPr/>
        </p:nvSpPr>
        <p:spPr bwMode="auto">
          <a:xfrm>
            <a:off x="323850" y="1988840"/>
            <a:ext cx="5307422" cy="770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b">
            <a:spAutoFit/>
          </a:bodyPr>
          <a:lstStyle/>
          <a:p>
            <a:pPr hangingPunct="1">
              <a:lnSpc>
                <a:spcPct val="100000"/>
              </a:lnSpc>
              <a:buClrTx/>
              <a:buSzTx/>
              <a:buFontTx/>
              <a:buNone/>
            </a:pPr>
            <a:r>
              <a:rPr kumimoji="1" lang="zh-CN" altLang="en-US" sz="2200" dirty="0">
                <a:solidFill>
                  <a:schemeClr val="tx1"/>
                </a:solidFill>
                <a:latin typeface="华文楷体" panose="02010600040101010101" pitchFamily="2" charset="-122"/>
                <a:ea typeface="华文楷体" panose="02010600040101010101" pitchFamily="2" charset="-122"/>
              </a:rPr>
              <a:t>    </a:t>
            </a:r>
            <a:r>
              <a:rPr kumimoji="1" lang="zh-CN" altLang="en-US" sz="2200" dirty="0" smtClean="0">
                <a:solidFill>
                  <a:schemeClr val="tx1"/>
                </a:solidFill>
                <a:latin typeface="华文楷体" panose="02010600040101010101" pitchFamily="2" charset="-122"/>
                <a:ea typeface="华文楷体" panose="02010600040101010101" pitchFamily="2" charset="-122"/>
              </a:rPr>
              <a:t>     光</a:t>
            </a:r>
            <a:r>
              <a:rPr kumimoji="1" lang="zh-CN" altLang="en-US" sz="2200" dirty="0">
                <a:solidFill>
                  <a:schemeClr val="tx1"/>
                </a:solidFill>
                <a:latin typeface="华文楷体" panose="02010600040101010101" pitchFamily="2" charset="-122"/>
                <a:ea typeface="华文楷体" panose="02010600040101010101" pitchFamily="2" charset="-122"/>
              </a:rPr>
              <a:t>在谐振腔内传播时</a:t>
            </a:r>
            <a:r>
              <a:rPr kumimoji="1" lang="en-US" altLang="zh-CN" sz="2200" dirty="0">
                <a:solidFill>
                  <a:schemeClr val="tx1"/>
                </a:solidFill>
                <a:latin typeface="华文楷体" panose="02010600040101010101" pitchFamily="2" charset="-122"/>
                <a:ea typeface="华文楷体" panose="02010600040101010101" pitchFamily="2" charset="-122"/>
              </a:rPr>
              <a:t>, </a:t>
            </a:r>
            <a:r>
              <a:rPr kumimoji="1" lang="zh-CN" altLang="en-US" sz="2200" dirty="0">
                <a:solidFill>
                  <a:schemeClr val="tx1"/>
                </a:solidFill>
                <a:latin typeface="华文楷体" panose="02010600040101010101" pitchFamily="2" charset="-122"/>
                <a:ea typeface="华文楷体" panose="02010600040101010101" pitchFamily="2" charset="-122"/>
              </a:rPr>
              <a:t>形成以反射镜为节点的驻波， 由驻波</a:t>
            </a:r>
            <a:r>
              <a:rPr kumimoji="1" lang="zh-CN" altLang="en-US" sz="2200" dirty="0" smtClean="0">
                <a:solidFill>
                  <a:schemeClr val="tx1"/>
                </a:solidFill>
                <a:latin typeface="华文楷体" panose="02010600040101010101" pitchFamily="2" charset="-122"/>
                <a:ea typeface="华文楷体" panose="02010600040101010101" pitchFamily="2" charset="-122"/>
              </a:rPr>
              <a:t>条件</a:t>
            </a:r>
            <a:endParaRPr kumimoji="1" lang="zh-CN" altLang="en-US" sz="2200" dirty="0">
              <a:solidFill>
                <a:schemeClr val="tx1"/>
              </a:solidFill>
              <a:latin typeface="华文楷体" panose="02010600040101010101" pitchFamily="2" charset="-122"/>
              <a:ea typeface="华文楷体" panose="02010600040101010101" pitchFamily="2" charset="-122"/>
            </a:endParaRPr>
          </a:p>
        </p:txBody>
      </p:sp>
      <p:graphicFrame>
        <p:nvGraphicFramePr>
          <p:cNvPr id="125967" name="Object 15"/>
          <p:cNvGraphicFramePr>
            <a:graphicFrameLocks noChangeAspect="1"/>
          </p:cNvGraphicFramePr>
          <p:nvPr>
            <p:extLst>
              <p:ext uri="{D42A27DB-BD31-4B8C-83A1-F6EECF244321}">
                <p14:modId xmlns:p14="http://schemas.microsoft.com/office/powerpoint/2010/main" val="2596552268"/>
              </p:ext>
            </p:extLst>
          </p:nvPr>
        </p:nvGraphicFramePr>
        <p:xfrm>
          <a:off x="6084168" y="1825474"/>
          <a:ext cx="1223962" cy="933450"/>
        </p:xfrm>
        <a:graphic>
          <a:graphicData uri="http://schemas.openxmlformats.org/presentationml/2006/ole">
            <mc:AlternateContent xmlns:mc="http://schemas.openxmlformats.org/markup-compatibility/2006">
              <mc:Choice xmlns:v="urn:schemas-microsoft-com:vml" Requires="v">
                <p:oleObj spid="_x0000_s125976" name="公式" r:id="rId5" imgW="523875" imgH="400050" progId="Equation.3">
                  <p:embed/>
                </p:oleObj>
              </mc:Choice>
              <mc:Fallback>
                <p:oleObj name="公式" r:id="rId5" imgW="523875" imgH="400050" progId="Equation.3">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4168" y="1825474"/>
                        <a:ext cx="1223962" cy="933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ontrols>
      <mc:AlternateContent xmlns:mc="http://schemas.openxmlformats.org/markup-compatibility/2006">
        <mc:Choice xmlns:v="urn:schemas-microsoft-com:vml" Requires="v">
          <p:control spid="125977" r:id="rId2" imgW="7262640" imgH="3738600"/>
        </mc:Choice>
        <mc:Fallback>
          <p:control r:id="rId2" imgW="7262640" imgH="3738600">
            <p:pic>
              <p:nvPicPr>
                <p:cNvPr id="2" name="ShockwaveFlash1"/>
                <p:cNvPicPr preferRelativeResize="0">
                  <a:picLocks noChangeArrowheads="1" noChangeShapeType="1"/>
                </p:cNvPicPr>
                <p:nvPr/>
              </p:nvPicPr>
              <p:blipFill>
                <a:blip r:embed="rId7"/>
                <a:srcRect/>
                <a:stretch>
                  <a:fillRect/>
                </a:stretch>
              </p:blipFill>
              <p:spPr bwMode="auto">
                <a:xfrm>
                  <a:off x="1476375" y="3140075"/>
                  <a:ext cx="5400675" cy="288131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62"/>
                                        </p:tgtEl>
                                        <p:attrNameLst>
                                          <p:attrName>style.visibility</p:attrName>
                                        </p:attrNameLst>
                                      </p:cBhvr>
                                      <p:to>
                                        <p:strVal val="visible"/>
                                      </p:to>
                                    </p:set>
                                    <p:animEffect transition="in" filter="wipe(left)">
                                      <p:cBhvr>
                                        <p:cTn id="7" dur="500"/>
                                        <p:tgtEl>
                                          <p:spTgt spid="1259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5963"/>
                                        </p:tgtEl>
                                        <p:attrNameLst>
                                          <p:attrName>style.visibility</p:attrName>
                                        </p:attrNameLst>
                                      </p:cBhvr>
                                      <p:to>
                                        <p:strVal val="visible"/>
                                      </p:to>
                                    </p:set>
                                    <p:animEffect transition="in" filter="wipe(left)">
                                      <p:cBhvr>
                                        <p:cTn id="12" dur="500"/>
                                        <p:tgtEl>
                                          <p:spTgt spid="1259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5964"/>
                                        </p:tgtEl>
                                        <p:attrNameLst>
                                          <p:attrName>style.visibility</p:attrName>
                                        </p:attrNameLst>
                                      </p:cBhvr>
                                      <p:to>
                                        <p:strVal val="visible"/>
                                      </p:to>
                                    </p:set>
                                    <p:animEffect transition="in" filter="wipe(left)">
                                      <p:cBhvr>
                                        <p:cTn id="17" dur="500"/>
                                        <p:tgtEl>
                                          <p:spTgt spid="1259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5966"/>
                                        </p:tgtEl>
                                        <p:attrNameLst>
                                          <p:attrName>style.visibility</p:attrName>
                                        </p:attrNameLst>
                                      </p:cBhvr>
                                      <p:to>
                                        <p:strVal val="visible"/>
                                      </p:to>
                                    </p:set>
                                    <p:animEffect transition="in" filter="wipe(left)">
                                      <p:cBhvr>
                                        <p:cTn id="22" dur="500"/>
                                        <p:tgtEl>
                                          <p:spTgt spid="1259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5967"/>
                                        </p:tgtEl>
                                        <p:attrNameLst>
                                          <p:attrName>style.visibility</p:attrName>
                                        </p:attrNameLst>
                                      </p:cBhvr>
                                      <p:to>
                                        <p:strVal val="visible"/>
                                      </p:to>
                                    </p:set>
                                    <p:animEffect transition="in" filter="wipe(left)">
                                      <p:cBhvr>
                                        <p:cTn id="27" dur="500"/>
                                        <p:tgtEl>
                                          <p:spTgt spid="1259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5965"/>
                                        </p:tgtEl>
                                        <p:attrNameLst>
                                          <p:attrName>style.visibility</p:attrName>
                                        </p:attrNameLst>
                                      </p:cBhvr>
                                      <p:to>
                                        <p:strVal val="visible"/>
                                      </p:to>
                                    </p:set>
                                    <p:animEffect transition="in" filter="wipe(left)">
                                      <p:cBhvr>
                                        <p:cTn id="32" dur="500"/>
                                        <p:tgtEl>
                                          <p:spTgt spid="125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2" grpId="0"/>
      <p:bldP spid="125963" grpId="0"/>
      <p:bldP spid="125964" grpId="0"/>
      <p:bldP spid="125965" grpId="0"/>
      <p:bldP spid="12596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755650" y="183806"/>
            <a:ext cx="3417602"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b">
            <a:spAutoFit/>
          </a:bodyPr>
          <a:lstStyle/>
          <a:p>
            <a:pPr hangingPunct="1">
              <a:lnSpc>
                <a:spcPct val="100000"/>
              </a:lnSpc>
              <a:buClrTx/>
              <a:buSzTx/>
              <a:buFontTx/>
              <a:buNone/>
            </a:pPr>
            <a:r>
              <a:rPr kumimoji="1" lang="en-US" altLang="zh-CN">
                <a:solidFill>
                  <a:schemeClr val="tx1"/>
                </a:solidFill>
                <a:ea typeface="华文楷体" panose="02010600040101010101" pitchFamily="2" charset="-122"/>
              </a:rPr>
              <a:t>3</a:t>
            </a:r>
            <a:r>
              <a:rPr kumimoji="1" lang="zh-CN" altLang="en-US">
                <a:solidFill>
                  <a:schemeClr val="tx1"/>
                </a:solidFill>
                <a:ea typeface="华文楷体" panose="02010600040101010101" pitchFamily="2" charset="-122"/>
              </a:rPr>
              <a:t>、激励能源（泵浦源）</a:t>
            </a:r>
          </a:p>
        </p:txBody>
      </p:sp>
      <p:sp>
        <p:nvSpPr>
          <p:cNvPr id="124931" name="Rectangle 3"/>
          <p:cNvSpPr>
            <a:spLocks noChangeArrowheads="1"/>
          </p:cNvSpPr>
          <p:nvPr/>
        </p:nvSpPr>
        <p:spPr bwMode="auto">
          <a:xfrm>
            <a:off x="322263" y="652674"/>
            <a:ext cx="8497887"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buClrTx/>
              <a:buSzTx/>
              <a:buFontTx/>
              <a:buNone/>
            </a:pPr>
            <a:r>
              <a:rPr kumimoji="1" lang="zh-CN" altLang="en-US">
                <a:solidFill>
                  <a:schemeClr val="tx1"/>
                </a:solidFill>
                <a:latin typeface="华文楷体" panose="02010600040101010101" pitchFamily="2" charset="-122"/>
                <a:ea typeface="华文楷体" panose="02010600040101010101" pitchFamily="2" charset="-122"/>
              </a:rPr>
              <a:t>    激励能源是向工作物质提供能量</a:t>
            </a:r>
            <a:r>
              <a:rPr kumimoji="1" lang="en-US" altLang="zh-CN">
                <a:solidFill>
                  <a:schemeClr val="tx1"/>
                </a:solidFill>
                <a:latin typeface="华文楷体" panose="02010600040101010101" pitchFamily="2" charset="-122"/>
                <a:ea typeface="华文楷体" panose="02010600040101010101" pitchFamily="2" charset="-122"/>
              </a:rPr>
              <a:t>, </a:t>
            </a:r>
            <a:r>
              <a:rPr kumimoji="1" lang="zh-CN" altLang="en-US">
                <a:solidFill>
                  <a:schemeClr val="tx1"/>
                </a:solidFill>
                <a:latin typeface="华文楷体" panose="02010600040101010101" pitchFamily="2" charset="-122"/>
                <a:ea typeface="华文楷体" panose="02010600040101010101" pitchFamily="2" charset="-122"/>
              </a:rPr>
              <a:t>把原子从基态激发到高能态</a:t>
            </a:r>
            <a:r>
              <a:rPr kumimoji="1" lang="en-US" altLang="zh-CN">
                <a:solidFill>
                  <a:schemeClr val="tx1"/>
                </a:solidFill>
                <a:latin typeface="华文楷体" panose="02010600040101010101" pitchFamily="2" charset="-122"/>
                <a:ea typeface="华文楷体" panose="02010600040101010101" pitchFamily="2" charset="-122"/>
              </a:rPr>
              <a:t>, </a:t>
            </a:r>
            <a:r>
              <a:rPr kumimoji="1" lang="zh-CN" altLang="en-US">
                <a:solidFill>
                  <a:schemeClr val="tx1"/>
                </a:solidFill>
                <a:latin typeface="华文楷体" panose="02010600040101010101" pitchFamily="2" charset="-122"/>
                <a:ea typeface="华文楷体" panose="02010600040101010101" pitchFamily="2" charset="-122"/>
              </a:rPr>
              <a:t>并形成粒子数反转分布的能源。</a:t>
            </a:r>
          </a:p>
        </p:txBody>
      </p:sp>
      <p:sp>
        <p:nvSpPr>
          <p:cNvPr id="124932" name="Rectangle 4"/>
          <p:cNvSpPr>
            <a:spLocks noChangeArrowheads="1"/>
          </p:cNvSpPr>
          <p:nvPr/>
        </p:nvSpPr>
        <p:spPr bwMode="auto">
          <a:xfrm>
            <a:off x="250825" y="1470792"/>
            <a:ext cx="8424863" cy="1200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buClrTx/>
              <a:buSzTx/>
              <a:buFontTx/>
              <a:buNone/>
            </a:pPr>
            <a:r>
              <a:rPr kumimoji="1" lang="zh-CN" altLang="en-US" dirty="0">
                <a:solidFill>
                  <a:schemeClr val="tx1"/>
                </a:solidFill>
                <a:latin typeface="华文楷体" panose="02010600040101010101" pitchFamily="2" charset="-122"/>
                <a:ea typeface="华文楷体" panose="02010600040101010101" pitchFamily="2" charset="-122"/>
              </a:rPr>
              <a:t>   常用的泵浦源有</a:t>
            </a:r>
            <a:r>
              <a:rPr kumimoji="1" lang="zh-CN" altLang="en-US" dirty="0">
                <a:solidFill>
                  <a:srgbClr val="0000FF"/>
                </a:solidFill>
                <a:latin typeface="华文楷体" panose="02010600040101010101" pitchFamily="2" charset="-122"/>
                <a:ea typeface="华文楷体" panose="02010600040101010101" pitchFamily="2" charset="-122"/>
              </a:rPr>
              <a:t>光学泵浦（</a:t>
            </a:r>
            <a:r>
              <a:rPr kumimoji="1" lang="zh-CN" altLang="en-US" sz="2000" dirty="0">
                <a:solidFill>
                  <a:schemeClr val="tx1"/>
                </a:solidFill>
                <a:latin typeface="华文楷体" panose="02010600040101010101" pitchFamily="2" charset="-122"/>
                <a:ea typeface="华文楷体" panose="02010600040101010101" pitchFamily="2" charset="-122"/>
              </a:rPr>
              <a:t>固体、染料激光器）</a:t>
            </a:r>
            <a:r>
              <a:rPr kumimoji="1" lang="zh-CN" altLang="en-US" dirty="0">
                <a:solidFill>
                  <a:schemeClr val="tx1"/>
                </a:solidFill>
                <a:latin typeface="华文楷体" panose="02010600040101010101" pitchFamily="2" charset="-122"/>
                <a:ea typeface="华文楷体" panose="02010600040101010101" pitchFamily="2" charset="-122"/>
              </a:rPr>
              <a:t>、</a:t>
            </a:r>
            <a:r>
              <a:rPr kumimoji="1" lang="zh-CN" altLang="en-US" dirty="0">
                <a:solidFill>
                  <a:srgbClr val="0000FF"/>
                </a:solidFill>
                <a:latin typeface="华文楷体" panose="02010600040101010101" pitchFamily="2" charset="-122"/>
                <a:ea typeface="华文楷体" panose="02010600040101010101" pitchFamily="2" charset="-122"/>
              </a:rPr>
              <a:t>气体放电泵浦</a:t>
            </a:r>
            <a:r>
              <a:rPr kumimoji="1" lang="zh-CN" altLang="en-US" sz="2000" dirty="0">
                <a:solidFill>
                  <a:schemeClr val="tx1"/>
                </a:solidFill>
                <a:latin typeface="华文楷体" panose="02010600040101010101" pitchFamily="2" charset="-122"/>
                <a:ea typeface="华文楷体" panose="02010600040101010101" pitchFamily="2" charset="-122"/>
              </a:rPr>
              <a:t>（气体、金属蒸气激光器）</a:t>
            </a:r>
            <a:r>
              <a:rPr kumimoji="1" lang="zh-CN" altLang="en-US" dirty="0">
                <a:solidFill>
                  <a:schemeClr val="tx1"/>
                </a:solidFill>
                <a:latin typeface="华文楷体" panose="02010600040101010101" pitchFamily="2" charset="-122"/>
                <a:ea typeface="华文楷体" panose="02010600040101010101" pitchFamily="2" charset="-122"/>
              </a:rPr>
              <a:t>、</a:t>
            </a:r>
            <a:r>
              <a:rPr kumimoji="1" lang="zh-CN" altLang="en-US" dirty="0">
                <a:solidFill>
                  <a:srgbClr val="0000FF"/>
                </a:solidFill>
                <a:latin typeface="华文楷体" panose="02010600040101010101" pitchFamily="2" charset="-122"/>
                <a:ea typeface="华文楷体" panose="02010600040101010101" pitchFamily="2" charset="-122"/>
              </a:rPr>
              <a:t>粒子束泵浦</a:t>
            </a:r>
            <a:r>
              <a:rPr kumimoji="1" lang="zh-CN" altLang="en-US" dirty="0">
                <a:solidFill>
                  <a:schemeClr val="tx1"/>
                </a:solidFill>
                <a:latin typeface="华文楷体" panose="02010600040101010101" pitchFamily="2" charset="-122"/>
                <a:ea typeface="华文楷体" panose="02010600040101010101" pitchFamily="2" charset="-122"/>
              </a:rPr>
              <a:t>（</a:t>
            </a:r>
            <a:r>
              <a:rPr kumimoji="1" lang="zh-CN" altLang="en-US" sz="2000" dirty="0">
                <a:solidFill>
                  <a:schemeClr val="tx1"/>
                </a:solidFill>
                <a:latin typeface="华文楷体" panose="02010600040101010101" pitchFamily="2" charset="-122"/>
                <a:ea typeface="华文楷体" panose="02010600040101010101" pitchFamily="2" charset="-122"/>
              </a:rPr>
              <a:t>高气压气体、半导体激光器</a:t>
            </a:r>
            <a:r>
              <a:rPr kumimoji="1" lang="zh-CN" altLang="en-US" dirty="0">
                <a:solidFill>
                  <a:schemeClr val="tx1"/>
                </a:solidFill>
                <a:latin typeface="华文楷体" panose="02010600040101010101" pitchFamily="2" charset="-122"/>
                <a:ea typeface="华文楷体" panose="02010600040101010101" pitchFamily="2" charset="-122"/>
              </a:rPr>
              <a:t>）、 </a:t>
            </a:r>
            <a:r>
              <a:rPr kumimoji="1" lang="zh-CN" altLang="en-US" dirty="0">
                <a:solidFill>
                  <a:srgbClr val="0000FF"/>
                </a:solidFill>
                <a:latin typeface="华文楷体" panose="02010600040101010101" pitchFamily="2" charset="-122"/>
                <a:ea typeface="华文楷体" panose="02010600040101010101" pitchFamily="2" charset="-122"/>
              </a:rPr>
              <a:t>化学泵浦</a:t>
            </a:r>
            <a:r>
              <a:rPr kumimoji="1" lang="zh-CN" altLang="en-US" dirty="0">
                <a:solidFill>
                  <a:schemeClr val="tx1"/>
                </a:solidFill>
                <a:latin typeface="华文楷体" panose="02010600040101010101" pitchFamily="2" charset="-122"/>
                <a:ea typeface="华文楷体" panose="02010600040101010101" pitchFamily="2" charset="-122"/>
              </a:rPr>
              <a:t>等</a:t>
            </a:r>
          </a:p>
        </p:txBody>
      </p:sp>
      <p:sp>
        <p:nvSpPr>
          <p:cNvPr id="124933" name="Rectangle 5"/>
          <p:cNvSpPr>
            <a:spLocks noChangeArrowheads="1"/>
          </p:cNvSpPr>
          <p:nvPr/>
        </p:nvSpPr>
        <p:spPr bwMode="auto">
          <a:xfrm>
            <a:off x="107950" y="2781300"/>
            <a:ext cx="395922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rgbClr val="000000"/>
                </a:solidFill>
                <a:latin typeface="Times New Roman" pitchFamily="18" charset="0"/>
                <a:ea typeface="宋体" pitchFamily="2" charset="-122"/>
              </a:defRPr>
            </a:lvl1pPr>
            <a:lvl2pPr marL="571500" defTabSz="762000">
              <a:defRPr>
                <a:solidFill>
                  <a:srgbClr val="000000"/>
                </a:solidFill>
                <a:latin typeface="Times New Roman" pitchFamily="18" charset="0"/>
                <a:ea typeface="宋体" pitchFamily="2" charset="-122"/>
              </a:defRPr>
            </a:lvl2pPr>
            <a:lvl3pPr defTabSz="762000">
              <a:defRPr>
                <a:solidFill>
                  <a:srgbClr val="000000"/>
                </a:solidFill>
                <a:latin typeface="Times New Roman" pitchFamily="18" charset="0"/>
                <a:ea typeface="宋体" pitchFamily="2" charset="-122"/>
              </a:defRPr>
            </a:lvl3pPr>
            <a:lvl4pPr marL="1714500" defTabSz="762000">
              <a:defRPr>
                <a:solidFill>
                  <a:srgbClr val="000000"/>
                </a:solidFill>
                <a:latin typeface="Times New Roman" pitchFamily="18" charset="0"/>
                <a:ea typeface="宋体" pitchFamily="2" charset="-122"/>
              </a:defRPr>
            </a:lvl4pPr>
            <a:lvl5pPr marL="2286000" defTabSz="762000">
              <a:defRPr>
                <a:solidFill>
                  <a:srgbClr val="000000"/>
                </a:solidFill>
                <a:latin typeface="Times New Roman" pitchFamily="18" charset="0"/>
                <a:ea typeface="宋体" pitchFamily="2" charset="-122"/>
              </a:defRPr>
            </a:lvl5pPr>
            <a:lvl6pPr marL="27432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32004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6576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41148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eaLnBrk="0">
              <a:lnSpc>
                <a:spcPct val="100000"/>
              </a:lnSpc>
              <a:buClrTx/>
              <a:buSzTx/>
              <a:buFontTx/>
              <a:buNone/>
            </a:pPr>
            <a:r>
              <a:rPr kumimoji="1" lang="zh-CN" altLang="en-US">
                <a:solidFill>
                  <a:schemeClr val="tx2"/>
                </a:solidFill>
                <a:ea typeface="华文楷体" panose="02010600040101010101" pitchFamily="2" charset="-122"/>
              </a:rPr>
              <a:t>三、 激光的特性及应用</a:t>
            </a:r>
          </a:p>
        </p:txBody>
      </p:sp>
      <p:sp>
        <p:nvSpPr>
          <p:cNvPr id="124934" name="Rectangle 6"/>
          <p:cNvSpPr>
            <a:spLocks noChangeArrowheads="1"/>
          </p:cNvSpPr>
          <p:nvPr/>
        </p:nvSpPr>
        <p:spPr bwMode="auto">
          <a:xfrm>
            <a:off x="468313" y="3213100"/>
            <a:ext cx="37338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rgbClr val="000000"/>
                </a:solidFill>
                <a:latin typeface="Times New Roman" pitchFamily="18" charset="0"/>
                <a:ea typeface="宋体" pitchFamily="2" charset="-122"/>
              </a:defRPr>
            </a:lvl1pPr>
            <a:lvl2pPr marL="571500" defTabSz="762000">
              <a:defRPr>
                <a:solidFill>
                  <a:srgbClr val="000000"/>
                </a:solidFill>
                <a:latin typeface="Times New Roman" pitchFamily="18" charset="0"/>
                <a:ea typeface="宋体" pitchFamily="2" charset="-122"/>
              </a:defRPr>
            </a:lvl2pPr>
            <a:lvl3pPr defTabSz="762000">
              <a:defRPr>
                <a:solidFill>
                  <a:srgbClr val="000000"/>
                </a:solidFill>
                <a:latin typeface="Times New Roman" pitchFamily="18" charset="0"/>
                <a:ea typeface="宋体" pitchFamily="2" charset="-122"/>
              </a:defRPr>
            </a:lvl3pPr>
            <a:lvl4pPr marL="1714500" defTabSz="762000">
              <a:defRPr>
                <a:solidFill>
                  <a:srgbClr val="000000"/>
                </a:solidFill>
                <a:latin typeface="Times New Roman" pitchFamily="18" charset="0"/>
                <a:ea typeface="宋体" pitchFamily="2" charset="-122"/>
              </a:defRPr>
            </a:lvl4pPr>
            <a:lvl5pPr marL="2286000" defTabSz="762000">
              <a:defRPr>
                <a:solidFill>
                  <a:srgbClr val="000000"/>
                </a:solidFill>
                <a:latin typeface="Times New Roman" pitchFamily="18" charset="0"/>
                <a:ea typeface="宋体" pitchFamily="2" charset="-122"/>
              </a:defRPr>
            </a:lvl5pPr>
            <a:lvl6pPr marL="27432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32004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6576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41148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eaLnBrk="0">
              <a:lnSpc>
                <a:spcPct val="100000"/>
              </a:lnSpc>
              <a:buClrTx/>
              <a:buSzTx/>
              <a:buFontTx/>
              <a:buNone/>
            </a:pPr>
            <a:r>
              <a:rPr kumimoji="1" lang="en-US" altLang="zh-CN">
                <a:solidFill>
                  <a:schemeClr val="tx1"/>
                </a:solidFill>
                <a:ea typeface="华文楷体" panose="02010600040101010101" pitchFamily="2" charset="-122"/>
              </a:rPr>
              <a:t>1</a:t>
            </a:r>
            <a:r>
              <a:rPr kumimoji="1" lang="zh-CN" altLang="en-US">
                <a:solidFill>
                  <a:schemeClr val="tx1"/>
                </a:solidFill>
                <a:ea typeface="华文楷体" panose="02010600040101010101" pitchFamily="2" charset="-122"/>
              </a:rPr>
              <a:t>、激光的特性</a:t>
            </a:r>
          </a:p>
        </p:txBody>
      </p:sp>
      <p:sp>
        <p:nvSpPr>
          <p:cNvPr id="124935" name="Rectangle 7"/>
          <p:cNvSpPr>
            <a:spLocks noChangeArrowheads="1"/>
          </p:cNvSpPr>
          <p:nvPr/>
        </p:nvSpPr>
        <p:spPr bwMode="auto">
          <a:xfrm>
            <a:off x="827088" y="3784256"/>
            <a:ext cx="403225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50000"/>
              </a:spcBef>
              <a:buClrTx/>
              <a:buSzTx/>
              <a:buFontTx/>
              <a:buNone/>
            </a:pPr>
            <a:r>
              <a:rPr kumimoji="1" lang="en-US" altLang="zh-CN">
                <a:solidFill>
                  <a:srgbClr val="0000CC"/>
                </a:solidFill>
                <a:ea typeface="华文楷体" panose="02010600040101010101" pitchFamily="2" charset="-122"/>
              </a:rPr>
              <a:t>1 ) </a:t>
            </a:r>
            <a:r>
              <a:rPr kumimoji="1" lang="zh-CN" altLang="en-US">
                <a:solidFill>
                  <a:srgbClr val="0000CC"/>
                </a:solidFill>
                <a:ea typeface="华文楷体" panose="02010600040101010101" pitchFamily="2" charset="-122"/>
              </a:rPr>
              <a:t>高定向性</a:t>
            </a:r>
            <a:r>
              <a:rPr kumimoji="1" lang="zh-CN" altLang="en-US">
                <a:solidFill>
                  <a:schemeClr val="tx1"/>
                </a:solidFill>
                <a:ea typeface="华文楷体" panose="02010600040101010101" pitchFamily="2" charset="-122"/>
              </a:rPr>
              <a:t>（测量、加工）</a:t>
            </a:r>
          </a:p>
        </p:txBody>
      </p:sp>
      <p:grpSp>
        <p:nvGrpSpPr>
          <p:cNvPr id="124936" name="Group 8"/>
          <p:cNvGrpSpPr>
            <a:grpSpLocks/>
          </p:cNvGrpSpPr>
          <p:nvPr/>
        </p:nvGrpSpPr>
        <p:grpSpPr bwMode="auto">
          <a:xfrm>
            <a:off x="5508625" y="2997200"/>
            <a:ext cx="3168650" cy="2525713"/>
            <a:chOff x="3606" y="1979"/>
            <a:chExt cx="1905" cy="1591"/>
          </a:xfrm>
        </p:grpSpPr>
        <p:pic>
          <p:nvPicPr>
            <p:cNvPr id="124937" name="Picture 9" descr="ea_200456189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1" y="1979"/>
              <a:ext cx="1860" cy="1252"/>
            </a:xfrm>
            <a:prstGeom prst="rect">
              <a:avLst/>
            </a:prstGeom>
            <a:noFill/>
            <a:extLst>
              <a:ext uri="{909E8E84-426E-40DD-AFC4-6F175D3DCCD1}">
                <a14:hiddenFill xmlns:a14="http://schemas.microsoft.com/office/drawing/2010/main">
                  <a:solidFill>
                    <a:srgbClr val="FFFFFF"/>
                  </a:solidFill>
                </a14:hiddenFill>
              </a:ext>
            </a:extLst>
          </p:spPr>
        </p:pic>
        <p:sp>
          <p:nvSpPr>
            <p:cNvPr id="124938" name="Rectangle 10"/>
            <p:cNvSpPr>
              <a:spLocks noChangeArrowheads="1"/>
            </p:cNvSpPr>
            <p:nvPr/>
          </p:nvSpPr>
          <p:spPr bwMode="auto">
            <a:xfrm>
              <a:off x="3606" y="3339"/>
              <a:ext cx="18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har char="•"/>
                <a:defRPr sz="3200">
                  <a:solidFill>
                    <a:srgbClr val="000000"/>
                  </a:solidFill>
                  <a:latin typeface="Times New Roman" pitchFamily="18" charset="0"/>
                  <a:ea typeface="宋体" pitchFamily="2" charset="-122"/>
                </a:defRPr>
              </a:lvl1pPr>
              <a:lvl2pPr marL="457200">
                <a:spcBef>
                  <a:spcPct val="20000"/>
                </a:spcBef>
                <a:buChar char="–"/>
                <a:defRPr sz="2800">
                  <a:solidFill>
                    <a:srgbClr val="000000"/>
                  </a:solidFill>
                  <a:latin typeface="Times New Roman" pitchFamily="18" charset="0"/>
                  <a:ea typeface="宋体" pitchFamily="2" charset="-122"/>
                </a:defRPr>
              </a:lvl2pPr>
              <a:lvl3pPr marL="914400">
                <a:spcBef>
                  <a:spcPct val="20000"/>
                </a:spcBef>
                <a:buChar char="•"/>
                <a:defRPr sz="2400">
                  <a:solidFill>
                    <a:srgbClr val="000000"/>
                  </a:solidFill>
                  <a:latin typeface="Times New Roman" pitchFamily="18" charset="0"/>
                  <a:ea typeface="宋体" pitchFamily="2" charset="-122"/>
                </a:defRPr>
              </a:lvl3pPr>
              <a:lvl4pPr marL="1371600">
                <a:spcBef>
                  <a:spcPct val="20000"/>
                </a:spcBef>
                <a:buChar char="–"/>
                <a:defRPr sz="2000">
                  <a:solidFill>
                    <a:srgbClr val="000000"/>
                  </a:solidFill>
                  <a:latin typeface="Times New Roman" pitchFamily="18" charset="0"/>
                  <a:ea typeface="宋体" pitchFamily="2" charset="-122"/>
                </a:defRPr>
              </a:lvl4pPr>
              <a:lvl5pPr marL="1828800">
                <a:spcBef>
                  <a:spcPct val="20000"/>
                </a:spcBef>
                <a:buChar char="»"/>
                <a:defRPr sz="2000">
                  <a:solidFill>
                    <a:srgbClr val="000000"/>
                  </a:solidFill>
                  <a:latin typeface="Times New Roman" pitchFamily="18" charset="0"/>
                  <a:ea typeface="宋体" pitchFamily="2" charset="-122"/>
                </a:defRPr>
              </a:lvl5pPr>
              <a:lvl6pPr fontAlgn="base" hangingPunct="0">
                <a:spcBef>
                  <a:spcPct val="20000"/>
                </a:spcBef>
                <a:spcAft>
                  <a:spcPct val="0"/>
                </a:spcAft>
                <a:buClr>
                  <a:srgbClr val="000000"/>
                </a:buClr>
                <a:buSzPct val="100000"/>
                <a:buFont typeface="Times New Roman" pitchFamily="18" charset="0"/>
                <a:buChar char="»"/>
                <a:defRPr sz="2000">
                  <a:solidFill>
                    <a:srgbClr val="000000"/>
                  </a:solidFill>
                  <a:latin typeface="Times New Roman" pitchFamily="18" charset="0"/>
                  <a:ea typeface="宋体" pitchFamily="2" charset="-122"/>
                </a:defRPr>
              </a:lvl6pPr>
              <a:lvl7pPr fontAlgn="base" hangingPunct="0">
                <a:spcBef>
                  <a:spcPct val="20000"/>
                </a:spcBef>
                <a:spcAft>
                  <a:spcPct val="0"/>
                </a:spcAft>
                <a:buClr>
                  <a:srgbClr val="000000"/>
                </a:buClr>
                <a:buSzPct val="100000"/>
                <a:buFont typeface="Times New Roman" pitchFamily="18" charset="0"/>
                <a:buChar char="»"/>
                <a:defRPr sz="2000">
                  <a:solidFill>
                    <a:srgbClr val="000000"/>
                  </a:solidFill>
                  <a:latin typeface="Times New Roman" pitchFamily="18" charset="0"/>
                  <a:ea typeface="宋体" pitchFamily="2" charset="-122"/>
                </a:defRPr>
              </a:lvl7pPr>
              <a:lvl8pPr fontAlgn="base" hangingPunct="0">
                <a:spcBef>
                  <a:spcPct val="20000"/>
                </a:spcBef>
                <a:spcAft>
                  <a:spcPct val="0"/>
                </a:spcAft>
                <a:buClr>
                  <a:srgbClr val="000000"/>
                </a:buClr>
                <a:buSzPct val="100000"/>
                <a:buFont typeface="Times New Roman" pitchFamily="18" charset="0"/>
                <a:buChar char="»"/>
                <a:defRPr sz="2000">
                  <a:solidFill>
                    <a:srgbClr val="000000"/>
                  </a:solidFill>
                  <a:latin typeface="Times New Roman" pitchFamily="18" charset="0"/>
                  <a:ea typeface="宋体" pitchFamily="2" charset="-122"/>
                </a:defRPr>
              </a:lvl8pPr>
              <a:lvl9pPr fontAlgn="base" hangingPunct="0">
                <a:spcBef>
                  <a:spcPct val="20000"/>
                </a:spcBef>
                <a:spcAft>
                  <a:spcPct val="0"/>
                </a:spcAft>
                <a:buClr>
                  <a:srgbClr val="000000"/>
                </a:buClr>
                <a:buSzPct val="100000"/>
                <a:buFont typeface="Times New Roman" pitchFamily="18" charset="0"/>
                <a:buChar char="»"/>
                <a:defRPr sz="2000">
                  <a:solidFill>
                    <a:srgbClr val="000000"/>
                  </a:solidFill>
                  <a:latin typeface="Times New Roman" pitchFamily="18" charset="0"/>
                  <a:ea typeface="宋体" pitchFamily="2" charset="-122"/>
                </a:defRPr>
              </a:lvl9pPr>
            </a:lstStyle>
            <a:p>
              <a:pPr algn="ctr" defTabSz="914400">
                <a:lnSpc>
                  <a:spcPct val="100000"/>
                </a:lnSpc>
                <a:spcBef>
                  <a:spcPct val="0"/>
                </a:spcBef>
                <a:buClrTx/>
                <a:buFontTx/>
                <a:buNone/>
              </a:pPr>
              <a:r>
                <a:rPr lang="zh-CN" altLang="en-US" sz="2000">
                  <a:ea typeface="华文楷体" panose="02010600040101010101" pitchFamily="2" charset="-122"/>
                  <a:cs typeface="宋体" pitchFamily="2" charset="-122"/>
                </a:rPr>
                <a:t>地球射向月球的激光光斑</a:t>
              </a:r>
            </a:p>
          </p:txBody>
        </p:sp>
        <p:sp>
          <p:nvSpPr>
            <p:cNvPr id="124939" name="Line 11"/>
            <p:cNvSpPr>
              <a:spLocks noChangeShapeType="1"/>
            </p:cNvSpPr>
            <p:nvPr/>
          </p:nvSpPr>
          <p:spPr bwMode="auto">
            <a:xfrm>
              <a:off x="3606" y="3339"/>
              <a:ext cx="186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ea typeface="华文楷体" panose="02010600040101010101" pitchFamily="2" charset="-122"/>
              </a:endParaRPr>
            </a:p>
          </p:txBody>
        </p:sp>
        <p:sp>
          <p:nvSpPr>
            <p:cNvPr id="124940" name="Line 12"/>
            <p:cNvSpPr>
              <a:spLocks noChangeShapeType="1"/>
            </p:cNvSpPr>
            <p:nvPr/>
          </p:nvSpPr>
          <p:spPr bwMode="auto">
            <a:xfrm>
              <a:off x="3606" y="3570"/>
              <a:ext cx="186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ea typeface="华文楷体" panose="02010600040101010101" pitchFamily="2" charset="-122"/>
              </a:endParaRPr>
            </a:p>
          </p:txBody>
        </p:sp>
        <p:sp>
          <p:nvSpPr>
            <p:cNvPr id="124941" name="Line 13"/>
            <p:cNvSpPr>
              <a:spLocks noChangeShapeType="1"/>
            </p:cNvSpPr>
            <p:nvPr/>
          </p:nvSpPr>
          <p:spPr bwMode="auto">
            <a:xfrm>
              <a:off x="3606" y="3339"/>
              <a:ext cx="0" cy="23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ea typeface="华文楷体" panose="02010600040101010101" pitchFamily="2" charset="-122"/>
              </a:endParaRPr>
            </a:p>
          </p:txBody>
        </p:sp>
        <p:sp>
          <p:nvSpPr>
            <p:cNvPr id="124942" name="Line 14"/>
            <p:cNvSpPr>
              <a:spLocks noChangeShapeType="1"/>
            </p:cNvSpPr>
            <p:nvPr/>
          </p:nvSpPr>
          <p:spPr bwMode="auto">
            <a:xfrm>
              <a:off x="5466" y="3339"/>
              <a:ext cx="0" cy="23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ea typeface="华文楷体" panose="02010600040101010101" pitchFamily="2" charset="-122"/>
              </a:endParaRPr>
            </a:p>
          </p:txBody>
        </p:sp>
      </p:grpSp>
      <p:sp>
        <p:nvSpPr>
          <p:cNvPr id="124943" name="Rectangle 15"/>
          <p:cNvSpPr>
            <a:spLocks noChangeArrowheads="1"/>
          </p:cNvSpPr>
          <p:nvPr/>
        </p:nvSpPr>
        <p:spPr bwMode="auto">
          <a:xfrm>
            <a:off x="539750" y="4206380"/>
            <a:ext cx="4897438" cy="1311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10000"/>
              </a:lnSpc>
              <a:buClrTx/>
              <a:buSzTx/>
              <a:buFontTx/>
              <a:buNone/>
            </a:pPr>
            <a:r>
              <a:rPr kumimoji="1" lang="zh-CN" altLang="en-US">
                <a:solidFill>
                  <a:schemeClr val="tx1"/>
                </a:solidFill>
                <a:ea typeface="华文楷体" panose="02010600040101010101" pitchFamily="2" charset="-122"/>
              </a:rPr>
              <a:t>        激光的准直性非常好，光束的发散度极小，发散角很小，大约只有</a:t>
            </a:r>
            <a:r>
              <a:rPr kumimoji="1" lang="en-US" altLang="zh-CN">
                <a:solidFill>
                  <a:schemeClr val="tx1"/>
                </a:solidFill>
                <a:ea typeface="华文楷体" panose="02010600040101010101" pitchFamily="2" charset="-122"/>
              </a:rPr>
              <a:t>0.001</a:t>
            </a:r>
            <a:r>
              <a:rPr kumimoji="1" lang="zh-CN" altLang="en-US">
                <a:solidFill>
                  <a:schemeClr val="tx1"/>
                </a:solidFill>
                <a:ea typeface="华文楷体" panose="02010600040101010101" pitchFamily="2" charset="-122"/>
              </a:rPr>
              <a:t>弧度 。</a:t>
            </a:r>
          </a:p>
        </p:txBody>
      </p:sp>
      <p:sp>
        <p:nvSpPr>
          <p:cNvPr id="124944" name="Rectangle 16"/>
          <p:cNvSpPr>
            <a:spLocks noChangeArrowheads="1"/>
          </p:cNvSpPr>
          <p:nvPr/>
        </p:nvSpPr>
        <p:spPr bwMode="auto">
          <a:xfrm>
            <a:off x="539750" y="5656368"/>
            <a:ext cx="8280400"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         </a:t>
            </a:r>
            <a:r>
              <a:rPr kumimoji="1" lang="en-US" altLang="zh-CN">
                <a:solidFill>
                  <a:schemeClr val="tx1"/>
                </a:solidFill>
                <a:ea typeface="华文楷体" panose="02010600040101010101" pitchFamily="2" charset="-122"/>
              </a:rPr>
              <a:t>1962</a:t>
            </a:r>
            <a:r>
              <a:rPr kumimoji="1" lang="zh-CN" altLang="en-US">
                <a:solidFill>
                  <a:schemeClr val="tx1"/>
                </a:solidFill>
                <a:ea typeface="华文楷体" panose="02010600040101010101" pitchFamily="2" charset="-122"/>
              </a:rPr>
              <a:t>年，人类第一次使用激光照射月球，地球离月球的距离约</a:t>
            </a:r>
            <a:r>
              <a:rPr kumimoji="1" lang="en-US" altLang="zh-CN">
                <a:solidFill>
                  <a:schemeClr val="tx1"/>
                </a:solidFill>
                <a:ea typeface="华文楷体" panose="02010600040101010101" pitchFamily="2" charset="-122"/>
              </a:rPr>
              <a:t>38</a:t>
            </a:r>
            <a:r>
              <a:rPr kumimoji="1" lang="zh-CN" altLang="en-US">
                <a:solidFill>
                  <a:schemeClr val="tx1"/>
                </a:solidFill>
                <a:ea typeface="华文楷体" panose="02010600040101010101" pitchFamily="2" charset="-122"/>
              </a:rPr>
              <a:t>万公里，但激光在月球表面的光斑不到两公里。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4930"/>
                                        </p:tgtEl>
                                        <p:attrNameLst>
                                          <p:attrName>style.visibility</p:attrName>
                                        </p:attrNameLst>
                                      </p:cBhvr>
                                      <p:to>
                                        <p:strVal val="visible"/>
                                      </p:to>
                                    </p:set>
                                    <p:animEffect transition="in" filter="wipe(left)">
                                      <p:cBhvr>
                                        <p:cTn id="7" dur="500"/>
                                        <p:tgtEl>
                                          <p:spTgt spid="1249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4931"/>
                                        </p:tgtEl>
                                        <p:attrNameLst>
                                          <p:attrName>style.visibility</p:attrName>
                                        </p:attrNameLst>
                                      </p:cBhvr>
                                      <p:to>
                                        <p:strVal val="visible"/>
                                      </p:to>
                                    </p:set>
                                    <p:animEffect transition="in" filter="wipe(left)">
                                      <p:cBhvr>
                                        <p:cTn id="12" dur="500"/>
                                        <p:tgtEl>
                                          <p:spTgt spid="1249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4932"/>
                                        </p:tgtEl>
                                        <p:attrNameLst>
                                          <p:attrName>style.visibility</p:attrName>
                                        </p:attrNameLst>
                                      </p:cBhvr>
                                      <p:to>
                                        <p:strVal val="visible"/>
                                      </p:to>
                                    </p:set>
                                    <p:animEffect transition="in" filter="wipe(left)">
                                      <p:cBhvr>
                                        <p:cTn id="17" dur="500"/>
                                        <p:tgtEl>
                                          <p:spTgt spid="1249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4933"/>
                                        </p:tgtEl>
                                        <p:attrNameLst>
                                          <p:attrName>style.visibility</p:attrName>
                                        </p:attrNameLst>
                                      </p:cBhvr>
                                      <p:to>
                                        <p:strVal val="visible"/>
                                      </p:to>
                                    </p:set>
                                    <p:animEffect transition="in" filter="wipe(left)">
                                      <p:cBhvr>
                                        <p:cTn id="22" dur="500"/>
                                        <p:tgtEl>
                                          <p:spTgt spid="1249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4934"/>
                                        </p:tgtEl>
                                        <p:attrNameLst>
                                          <p:attrName>style.visibility</p:attrName>
                                        </p:attrNameLst>
                                      </p:cBhvr>
                                      <p:to>
                                        <p:strVal val="visible"/>
                                      </p:to>
                                    </p:set>
                                    <p:animEffect transition="in" filter="wipe(left)">
                                      <p:cBhvr>
                                        <p:cTn id="27" dur="500"/>
                                        <p:tgtEl>
                                          <p:spTgt spid="1249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4935"/>
                                        </p:tgtEl>
                                        <p:attrNameLst>
                                          <p:attrName>style.visibility</p:attrName>
                                        </p:attrNameLst>
                                      </p:cBhvr>
                                      <p:to>
                                        <p:strVal val="visible"/>
                                      </p:to>
                                    </p:set>
                                    <p:animEffect transition="in" filter="wipe(left)">
                                      <p:cBhvr>
                                        <p:cTn id="32" dur="500"/>
                                        <p:tgtEl>
                                          <p:spTgt spid="12493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4943"/>
                                        </p:tgtEl>
                                        <p:attrNameLst>
                                          <p:attrName>style.visibility</p:attrName>
                                        </p:attrNameLst>
                                      </p:cBhvr>
                                      <p:to>
                                        <p:strVal val="visible"/>
                                      </p:to>
                                    </p:set>
                                    <p:animEffect transition="in" filter="wipe(left)">
                                      <p:cBhvr>
                                        <p:cTn id="37" dur="500"/>
                                        <p:tgtEl>
                                          <p:spTgt spid="1249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nodeType="clickEffect">
                                  <p:stCondLst>
                                    <p:cond delay="0"/>
                                  </p:stCondLst>
                                  <p:childTnLst>
                                    <p:set>
                                      <p:cBhvr>
                                        <p:cTn id="41" dur="1" fill="hold">
                                          <p:stCondLst>
                                            <p:cond delay="0"/>
                                          </p:stCondLst>
                                        </p:cTn>
                                        <p:tgtEl>
                                          <p:spTgt spid="124936"/>
                                        </p:tgtEl>
                                        <p:attrNameLst>
                                          <p:attrName>style.visibility</p:attrName>
                                        </p:attrNameLst>
                                      </p:cBhvr>
                                      <p:to>
                                        <p:strVal val="visible"/>
                                      </p:to>
                                    </p:set>
                                    <p:animEffect transition="in" filter="blinds(vertical)">
                                      <p:cBhvr>
                                        <p:cTn id="42" dur="500"/>
                                        <p:tgtEl>
                                          <p:spTgt spid="12493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4944"/>
                                        </p:tgtEl>
                                        <p:attrNameLst>
                                          <p:attrName>style.visibility</p:attrName>
                                        </p:attrNameLst>
                                      </p:cBhvr>
                                      <p:to>
                                        <p:strVal val="visible"/>
                                      </p:to>
                                    </p:set>
                                    <p:animEffect transition="in" filter="wipe(left)">
                                      <p:cBhvr>
                                        <p:cTn id="47" dur="500"/>
                                        <p:tgtEl>
                                          <p:spTgt spid="124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p:bldP spid="124931" grpId="0"/>
      <p:bldP spid="124932" grpId="0"/>
      <p:bldP spid="124933" grpId="0" autoUpdateAnimBg="0"/>
      <p:bldP spid="124934" grpId="0" autoUpdateAnimBg="0"/>
      <p:bldP spid="124935" grpId="0" autoUpdateAnimBg="0"/>
      <p:bldP spid="124943" grpId="0"/>
      <p:bldP spid="1249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2" descr="20081023110333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025" y="333375"/>
            <a:ext cx="2087563" cy="1800225"/>
          </a:xfrm>
          <a:prstGeom prst="rect">
            <a:avLst/>
          </a:prstGeom>
          <a:noFill/>
          <a:extLst>
            <a:ext uri="{909E8E84-426E-40DD-AFC4-6F175D3DCCD1}">
              <a14:hiddenFill xmlns:a14="http://schemas.microsoft.com/office/drawing/2010/main">
                <a:solidFill>
                  <a:srgbClr val="FFFFFF"/>
                </a:solidFill>
              </a14:hiddenFill>
            </a:ext>
          </a:extLst>
        </p:spPr>
      </p:pic>
      <p:sp>
        <p:nvSpPr>
          <p:cNvPr id="123907" name="Text Box 3"/>
          <p:cNvSpPr txBox="1">
            <a:spLocks noChangeArrowheads="1"/>
          </p:cNvSpPr>
          <p:nvPr/>
        </p:nvSpPr>
        <p:spPr bwMode="auto">
          <a:xfrm>
            <a:off x="684213" y="183806"/>
            <a:ext cx="58324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50000"/>
              </a:spcBef>
              <a:buClrTx/>
              <a:buSzTx/>
              <a:buFontTx/>
              <a:buNone/>
            </a:pPr>
            <a:r>
              <a:rPr kumimoji="1" lang="en-US" altLang="zh-CN">
                <a:solidFill>
                  <a:schemeClr val="tx1"/>
                </a:solidFill>
                <a:ea typeface="华文楷体" panose="02010600040101010101" pitchFamily="2" charset="-122"/>
              </a:rPr>
              <a:t>2</a:t>
            </a:r>
            <a:r>
              <a:rPr kumimoji="1" lang="zh-CN" altLang="en-US">
                <a:solidFill>
                  <a:schemeClr val="tx1"/>
                </a:solidFill>
                <a:ea typeface="华文楷体" panose="02010600040101010101" pitchFamily="2" charset="-122"/>
              </a:rPr>
              <a:t>） </a:t>
            </a:r>
            <a:r>
              <a:rPr kumimoji="1" lang="zh-CN" altLang="en-US">
                <a:solidFill>
                  <a:srgbClr val="3333FF"/>
                </a:solidFill>
                <a:ea typeface="华文楷体" panose="02010600040101010101" pitchFamily="2" charset="-122"/>
              </a:rPr>
              <a:t>高单色性</a:t>
            </a:r>
            <a:r>
              <a:rPr kumimoji="1" lang="zh-CN" altLang="en-US">
                <a:solidFill>
                  <a:schemeClr val="tx2"/>
                </a:solidFill>
                <a:latin typeface="华文楷体" panose="02010600040101010101" pitchFamily="2" charset="-122"/>
                <a:ea typeface="华文楷体" panose="02010600040101010101" pitchFamily="2" charset="-122"/>
              </a:rPr>
              <a:t>（</a:t>
            </a:r>
            <a:r>
              <a:rPr kumimoji="1" lang="zh-CN" altLang="en-US">
                <a:solidFill>
                  <a:schemeClr val="tx1"/>
                </a:solidFill>
                <a:latin typeface="华文楷体" panose="02010600040101010101" pitchFamily="2" charset="-122"/>
                <a:ea typeface="华文楷体" panose="02010600040101010101" pitchFamily="2" charset="-122"/>
              </a:rPr>
              <a:t>用于精密测量，通讯）</a:t>
            </a:r>
          </a:p>
        </p:txBody>
      </p:sp>
      <p:grpSp>
        <p:nvGrpSpPr>
          <p:cNvPr id="123908" name="Group 4"/>
          <p:cNvGrpSpPr>
            <a:grpSpLocks/>
          </p:cNvGrpSpPr>
          <p:nvPr/>
        </p:nvGrpSpPr>
        <p:grpSpPr bwMode="auto">
          <a:xfrm>
            <a:off x="755650" y="765175"/>
            <a:ext cx="4968875" cy="463550"/>
            <a:chOff x="657" y="618"/>
            <a:chExt cx="3130" cy="292"/>
          </a:xfrm>
        </p:grpSpPr>
        <p:sp>
          <p:nvSpPr>
            <p:cNvPr id="123909" name="Text Box 5"/>
            <p:cNvSpPr txBox="1">
              <a:spLocks noChangeArrowheads="1"/>
            </p:cNvSpPr>
            <p:nvPr/>
          </p:nvSpPr>
          <p:spPr bwMode="auto">
            <a:xfrm>
              <a:off x="657" y="622"/>
              <a:ext cx="31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lang="zh-CN" altLang="en-US">
                  <a:solidFill>
                    <a:srgbClr val="1C1C1C"/>
                  </a:solidFill>
                  <a:ea typeface="华文楷体" panose="02010600040101010101" pitchFamily="2" charset="-122"/>
                </a:rPr>
                <a:t>激光的单色性比普通光高         倍。</a:t>
              </a:r>
            </a:p>
          </p:txBody>
        </p:sp>
        <p:graphicFrame>
          <p:nvGraphicFramePr>
            <p:cNvPr id="123910" name="Object 6"/>
            <p:cNvGraphicFramePr>
              <a:graphicFrameLocks noChangeAspect="1"/>
            </p:cNvGraphicFramePr>
            <p:nvPr/>
          </p:nvGraphicFramePr>
          <p:xfrm>
            <a:off x="2880" y="618"/>
            <a:ext cx="345" cy="251"/>
          </p:xfrm>
          <a:graphic>
            <a:graphicData uri="http://schemas.openxmlformats.org/presentationml/2006/ole">
              <mc:AlternateContent xmlns:mc="http://schemas.openxmlformats.org/markup-compatibility/2006">
                <mc:Choice xmlns:v="urn:schemas-microsoft-com:vml" Requires="v">
                  <p:oleObj spid="_x0000_s123960" name="公式" r:id="rId5" imgW="279279" imgH="203112" progId="Equation.3">
                    <p:embed/>
                  </p:oleObj>
                </mc:Choice>
                <mc:Fallback>
                  <p:oleObj name="公式" r:id="rId5" imgW="279279" imgH="203112" progId="Equation.3">
                    <p:embed/>
                    <p:pic>
                      <p:nvPicPr>
                        <p:cNvPr id="0"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0" y="618"/>
                          <a:ext cx="345" cy="2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3911" name="Group 7"/>
          <p:cNvGrpSpPr>
            <a:grpSpLocks/>
          </p:cNvGrpSpPr>
          <p:nvPr/>
        </p:nvGrpSpPr>
        <p:grpSpPr bwMode="auto">
          <a:xfrm>
            <a:off x="179388" y="1268413"/>
            <a:ext cx="8382000" cy="1384299"/>
            <a:chOff x="204" y="709"/>
            <a:chExt cx="5280" cy="872"/>
          </a:xfrm>
        </p:grpSpPr>
        <p:sp>
          <p:nvSpPr>
            <p:cNvPr id="123912" name="Text Box 8"/>
            <p:cNvSpPr txBox="1">
              <a:spLocks noChangeArrowheads="1"/>
            </p:cNvSpPr>
            <p:nvPr/>
          </p:nvSpPr>
          <p:spPr bwMode="auto">
            <a:xfrm>
              <a:off x="204" y="709"/>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rgbClr val="3333FF"/>
                  </a:solidFill>
                  <a:latin typeface="华文楷体" panose="02010600040101010101" pitchFamily="2" charset="-122"/>
                  <a:ea typeface="华文楷体" panose="02010600040101010101" pitchFamily="2" charset="-122"/>
                </a:rPr>
                <a:t>例如：</a:t>
              </a:r>
            </a:p>
          </p:txBody>
        </p:sp>
        <p:sp>
          <p:nvSpPr>
            <p:cNvPr id="123913" name="Text Box 9"/>
            <p:cNvSpPr txBox="1">
              <a:spLocks noChangeArrowheads="1"/>
            </p:cNvSpPr>
            <p:nvPr/>
          </p:nvSpPr>
          <p:spPr bwMode="auto">
            <a:xfrm>
              <a:off x="828" y="709"/>
              <a:ext cx="4656"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从普通单色光源得到的单色光的        约为              </a:t>
              </a:r>
              <a:r>
                <a:rPr kumimoji="1" lang="zh-CN" altLang="en-US">
                  <a:ea typeface="华文楷体" panose="02010600040101010101" pitchFamily="2" charset="-122"/>
                </a:rPr>
                <a:t>，</a:t>
              </a:r>
            </a:p>
            <a:p>
              <a:pPr hangingPunct="1">
                <a:lnSpc>
                  <a:spcPct val="70000"/>
                </a:lnSpc>
                <a:spcBef>
                  <a:spcPct val="50000"/>
                </a:spcBef>
                <a:buClrTx/>
                <a:buSzTx/>
                <a:buFontTx/>
                <a:buNone/>
              </a:pPr>
              <a:r>
                <a:rPr kumimoji="1" lang="zh-CN" altLang="en-US">
                  <a:solidFill>
                    <a:schemeClr val="tx1"/>
                  </a:solidFill>
                  <a:ea typeface="华文楷体" panose="02010600040101010101" pitchFamily="2" charset="-122"/>
                </a:rPr>
                <a:t>单色性最好的氪灯的      为                       ，</a:t>
              </a:r>
            </a:p>
            <a:p>
              <a:pPr hangingPunct="1">
                <a:lnSpc>
                  <a:spcPct val="80000"/>
                </a:lnSpc>
                <a:spcBef>
                  <a:spcPct val="50000"/>
                </a:spcBef>
                <a:buClrTx/>
                <a:buSzTx/>
                <a:buFontTx/>
                <a:buNone/>
              </a:pPr>
              <a:r>
                <a:rPr kumimoji="1" lang="zh-CN" altLang="en-US">
                  <a:solidFill>
                    <a:schemeClr val="tx1"/>
                  </a:solidFill>
                  <a:ea typeface="华文楷体" panose="02010600040101010101" pitchFamily="2" charset="-122"/>
                </a:rPr>
                <a:t>氦</a:t>
              </a:r>
              <a:r>
                <a:rPr kumimoji="1" lang="en-US" altLang="zh-CN">
                  <a:solidFill>
                    <a:schemeClr val="tx1"/>
                  </a:solidFill>
                  <a:ea typeface="华文楷体" panose="02010600040101010101" pitchFamily="2" charset="-122"/>
                </a:rPr>
                <a:t>-</a:t>
              </a:r>
              <a:r>
                <a:rPr kumimoji="1" lang="zh-CN" altLang="en-US">
                  <a:solidFill>
                    <a:schemeClr val="tx1"/>
                  </a:solidFill>
                  <a:ea typeface="华文楷体" panose="02010600040101010101" pitchFamily="2" charset="-122"/>
                </a:rPr>
                <a:t>氖激光器输出的</a:t>
              </a:r>
              <a:r>
                <a:rPr kumimoji="1" lang="en-US" altLang="zh-CN">
                  <a:solidFill>
                    <a:schemeClr val="tx1"/>
                  </a:solidFill>
                  <a:ea typeface="华文楷体" panose="02010600040101010101" pitchFamily="2" charset="-122"/>
                </a:rPr>
                <a:t>632.8</a:t>
              </a:r>
              <a:r>
                <a:rPr kumimoji="1" lang="zh-CN" altLang="en-US">
                  <a:solidFill>
                    <a:schemeClr val="tx1"/>
                  </a:solidFill>
                  <a:ea typeface="华文楷体" panose="02010600040101010101" pitchFamily="2" charset="-122"/>
                </a:rPr>
                <a:t>纳米的激光的      为</a:t>
              </a:r>
            </a:p>
          </p:txBody>
        </p:sp>
        <p:graphicFrame>
          <p:nvGraphicFramePr>
            <p:cNvPr id="123914" name="Object 10"/>
            <p:cNvGraphicFramePr>
              <a:graphicFrameLocks noChangeAspect="1"/>
            </p:cNvGraphicFramePr>
            <p:nvPr/>
          </p:nvGraphicFramePr>
          <p:xfrm>
            <a:off x="4061" y="1337"/>
            <a:ext cx="316" cy="233"/>
          </p:xfrm>
          <a:graphic>
            <a:graphicData uri="http://schemas.openxmlformats.org/presentationml/2006/ole">
              <mc:AlternateContent xmlns:mc="http://schemas.openxmlformats.org/markup-compatibility/2006">
                <mc:Choice xmlns:v="urn:schemas-microsoft-com:vml" Requires="v">
                  <p:oleObj spid="_x0000_s123961" name="Equation" r:id="rId7" imgW="241091" imgH="177646" progId="Equation.3">
                    <p:embed/>
                  </p:oleObj>
                </mc:Choice>
                <mc:Fallback>
                  <p:oleObj name="Equation" r:id="rId7" imgW="241091" imgH="177646" progId="Equation.3">
                    <p:embed/>
                    <p:pic>
                      <p:nvPicPr>
                        <p:cNvPr id="0" name="Picture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1" y="1337"/>
                          <a:ext cx="316"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915" name="Object 11"/>
            <p:cNvGraphicFramePr>
              <a:graphicFrameLocks noChangeAspect="1"/>
            </p:cNvGraphicFramePr>
            <p:nvPr/>
          </p:nvGraphicFramePr>
          <p:xfrm>
            <a:off x="2608" y="1026"/>
            <a:ext cx="316" cy="233"/>
          </p:xfrm>
          <a:graphic>
            <a:graphicData uri="http://schemas.openxmlformats.org/presentationml/2006/ole">
              <mc:AlternateContent xmlns:mc="http://schemas.openxmlformats.org/markup-compatibility/2006">
                <mc:Choice xmlns:v="urn:schemas-microsoft-com:vml" Requires="v">
                  <p:oleObj spid="_x0000_s123962" name="Equation" r:id="rId9" imgW="241091" imgH="177646" progId="Equation.3">
                    <p:embed/>
                  </p:oleObj>
                </mc:Choice>
                <mc:Fallback>
                  <p:oleObj name="Equation" r:id="rId9" imgW="241091" imgH="177646" progId="Equation.3">
                    <p:embed/>
                    <p:pic>
                      <p:nvPicPr>
                        <p:cNvPr id="0" name="Picture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08" y="1026"/>
                          <a:ext cx="316"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916" name="Object 12"/>
            <p:cNvGraphicFramePr>
              <a:graphicFrameLocks noChangeAspect="1"/>
            </p:cNvGraphicFramePr>
            <p:nvPr/>
          </p:nvGraphicFramePr>
          <p:xfrm>
            <a:off x="3612" y="754"/>
            <a:ext cx="316" cy="233"/>
          </p:xfrm>
          <a:graphic>
            <a:graphicData uri="http://schemas.openxmlformats.org/presentationml/2006/ole">
              <mc:AlternateContent xmlns:mc="http://schemas.openxmlformats.org/markup-compatibility/2006">
                <mc:Choice xmlns:v="urn:schemas-microsoft-com:vml" Requires="v">
                  <p:oleObj spid="_x0000_s123963" name="Equation" r:id="rId10" imgW="241091" imgH="177646" progId="Equation.3">
                    <p:embed/>
                  </p:oleObj>
                </mc:Choice>
                <mc:Fallback>
                  <p:oleObj name="Equation" r:id="rId10" imgW="241091" imgH="177646" progId="Equation.3">
                    <p:embed/>
                    <p:pic>
                      <p:nvPicPr>
                        <p:cNvPr id="0" name="Picture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12" y="754"/>
                          <a:ext cx="316"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917" name="Object 13"/>
            <p:cNvGraphicFramePr>
              <a:graphicFrameLocks noChangeAspect="1"/>
            </p:cNvGraphicFramePr>
            <p:nvPr/>
          </p:nvGraphicFramePr>
          <p:xfrm>
            <a:off x="4409" y="748"/>
            <a:ext cx="610" cy="233"/>
          </p:xfrm>
          <a:graphic>
            <a:graphicData uri="http://schemas.openxmlformats.org/presentationml/2006/ole">
              <mc:AlternateContent xmlns:mc="http://schemas.openxmlformats.org/markup-compatibility/2006">
                <mc:Choice xmlns:v="urn:schemas-microsoft-com:vml" Requires="v">
                  <p:oleObj spid="_x0000_s123964" name="公式" r:id="rId11" imgW="523875" imgH="190500" progId="Equation.3">
                    <p:embed/>
                  </p:oleObj>
                </mc:Choice>
                <mc:Fallback>
                  <p:oleObj name="公式" r:id="rId11" imgW="523875" imgH="190500" progId="Equation.3">
                    <p:embed/>
                    <p:pic>
                      <p:nvPicPr>
                        <p:cNvPr id="0" name="Picture 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09" y="748"/>
                          <a:ext cx="610"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918" name="Object 14"/>
            <p:cNvGraphicFramePr>
              <a:graphicFrameLocks noChangeAspect="1"/>
            </p:cNvGraphicFramePr>
            <p:nvPr/>
          </p:nvGraphicFramePr>
          <p:xfrm>
            <a:off x="4545" y="1337"/>
            <a:ext cx="611" cy="233"/>
          </p:xfrm>
          <a:graphic>
            <a:graphicData uri="http://schemas.openxmlformats.org/presentationml/2006/ole">
              <mc:AlternateContent xmlns:mc="http://schemas.openxmlformats.org/markup-compatibility/2006">
                <mc:Choice xmlns:v="urn:schemas-microsoft-com:vml" Requires="v">
                  <p:oleObj spid="_x0000_s123965" name="公式" r:id="rId13" imgW="533169" imgH="203112" progId="Equation.3">
                    <p:embed/>
                  </p:oleObj>
                </mc:Choice>
                <mc:Fallback>
                  <p:oleObj name="公式" r:id="rId13" imgW="533169" imgH="203112" progId="Equation.3">
                    <p:embed/>
                    <p:pic>
                      <p:nvPicPr>
                        <p:cNvPr id="0" name="Picture 4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45" y="1337"/>
                          <a:ext cx="611"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919" name="Object 15"/>
            <p:cNvGraphicFramePr>
              <a:graphicFrameLocks noChangeAspect="1"/>
            </p:cNvGraphicFramePr>
            <p:nvPr/>
          </p:nvGraphicFramePr>
          <p:xfrm>
            <a:off x="3139" y="1026"/>
            <a:ext cx="974" cy="233"/>
          </p:xfrm>
          <a:graphic>
            <a:graphicData uri="http://schemas.openxmlformats.org/presentationml/2006/ole">
              <mc:AlternateContent xmlns:mc="http://schemas.openxmlformats.org/markup-compatibility/2006">
                <mc:Choice xmlns:v="urn:schemas-microsoft-com:vml" Requires="v">
                  <p:oleObj spid="_x0000_s123966" name="公式" r:id="rId15" imgW="850531" imgH="203112" progId="Equation.3">
                    <p:embed/>
                  </p:oleObj>
                </mc:Choice>
                <mc:Fallback>
                  <p:oleObj name="公式" r:id="rId15" imgW="850531" imgH="203112" progId="Equation.3">
                    <p:embed/>
                    <p:pic>
                      <p:nvPicPr>
                        <p:cNvPr id="0" name="Picture 4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9" y="1026"/>
                          <a:ext cx="974" cy="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3920" name="Text Box 16"/>
          <p:cNvSpPr txBox="1">
            <a:spLocks noChangeArrowheads="1"/>
          </p:cNvSpPr>
          <p:nvPr/>
        </p:nvSpPr>
        <p:spPr bwMode="auto">
          <a:xfrm>
            <a:off x="250825" y="2750793"/>
            <a:ext cx="8229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50000"/>
              </a:spcBef>
              <a:buClrTx/>
              <a:buSzTx/>
              <a:buFontTx/>
              <a:buNone/>
            </a:pPr>
            <a:r>
              <a:rPr kumimoji="1" lang="en-US" altLang="zh-CN">
                <a:solidFill>
                  <a:schemeClr val="tx1"/>
                </a:solidFill>
                <a:ea typeface="华文楷体" panose="02010600040101010101" pitchFamily="2" charset="-122"/>
              </a:rPr>
              <a:t>3 ) </a:t>
            </a:r>
            <a:r>
              <a:rPr kumimoji="1" lang="zh-CN" altLang="en-US">
                <a:solidFill>
                  <a:srgbClr val="0000FF"/>
                </a:solidFill>
                <a:ea typeface="华文楷体" panose="02010600040101010101" pitchFamily="2" charset="-122"/>
              </a:rPr>
              <a:t>高亮度</a:t>
            </a:r>
            <a:r>
              <a:rPr kumimoji="1" lang="en-US" altLang="zh-CN">
                <a:solidFill>
                  <a:srgbClr val="0000FF"/>
                </a:solidFill>
                <a:ea typeface="华文楷体" panose="02010600040101010101" pitchFamily="2" charset="-122"/>
              </a:rPr>
              <a:t>( </a:t>
            </a:r>
            <a:r>
              <a:rPr kumimoji="1" lang="zh-CN" altLang="en-US">
                <a:solidFill>
                  <a:srgbClr val="3333FF"/>
                </a:solidFill>
                <a:ea typeface="华文楷体" panose="02010600040101010101" pitchFamily="2" charset="-122"/>
              </a:rPr>
              <a:t>光强大 </a:t>
            </a:r>
            <a:r>
              <a:rPr kumimoji="1" lang="en-US" altLang="zh-CN">
                <a:solidFill>
                  <a:srgbClr val="3333FF"/>
                </a:solidFill>
                <a:ea typeface="华文楷体" panose="02010600040101010101" pitchFamily="2" charset="-122"/>
              </a:rPr>
              <a:t>) </a:t>
            </a:r>
            <a:r>
              <a:rPr kumimoji="1" lang="zh-CN" altLang="en-US">
                <a:solidFill>
                  <a:schemeClr val="tx1"/>
                </a:solidFill>
                <a:ea typeface="华文楷体" panose="02010600040101010101" pitchFamily="2" charset="-122"/>
              </a:rPr>
              <a:t>（加工、军事等） </a:t>
            </a:r>
          </a:p>
        </p:txBody>
      </p:sp>
      <p:sp>
        <p:nvSpPr>
          <p:cNvPr id="123921" name="Rectangle 17"/>
          <p:cNvSpPr>
            <a:spLocks noChangeArrowheads="1"/>
          </p:cNvSpPr>
          <p:nvPr/>
        </p:nvSpPr>
        <p:spPr bwMode="auto">
          <a:xfrm>
            <a:off x="395288" y="5198718"/>
            <a:ext cx="649536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b">
            <a:spAutoFit/>
          </a:bodyPr>
          <a:lstStyle/>
          <a:p>
            <a:pPr hangingPunct="1">
              <a:lnSpc>
                <a:spcPct val="100000"/>
              </a:lnSpc>
              <a:buClrTx/>
              <a:buSzTx/>
              <a:buFontTx/>
              <a:buNone/>
            </a:pPr>
            <a:r>
              <a:rPr kumimoji="1" lang="en-US" altLang="zh-CN">
                <a:solidFill>
                  <a:schemeClr val="tx1"/>
                </a:solidFill>
                <a:ea typeface="华文楷体" panose="02010600040101010101" pitchFamily="2" charset="-122"/>
              </a:rPr>
              <a:t>4</a:t>
            </a:r>
            <a:r>
              <a:rPr kumimoji="1" lang="zh-CN" altLang="en-US">
                <a:solidFill>
                  <a:schemeClr val="tx1"/>
                </a:solidFill>
                <a:ea typeface="华文楷体" panose="02010600040101010101" pitchFamily="2" charset="-122"/>
              </a:rPr>
              <a:t>）</a:t>
            </a:r>
            <a:r>
              <a:rPr kumimoji="1" lang="zh-CN" altLang="en-US">
                <a:solidFill>
                  <a:srgbClr val="0000FF"/>
                </a:solidFill>
                <a:ea typeface="华文楷体" panose="02010600040101010101" pitchFamily="2" charset="-122"/>
              </a:rPr>
              <a:t>极好的相干性</a:t>
            </a:r>
            <a:r>
              <a:rPr kumimoji="1" lang="zh-CN" altLang="en-US">
                <a:solidFill>
                  <a:schemeClr val="tx2"/>
                </a:solidFill>
                <a:ea typeface="华文楷体" panose="02010600040101010101" pitchFamily="2" charset="-122"/>
              </a:rPr>
              <a:t>（干涉仪检测，全息照相等）</a:t>
            </a:r>
          </a:p>
        </p:txBody>
      </p:sp>
      <p:sp>
        <p:nvSpPr>
          <p:cNvPr id="123922" name="Rectangle 18"/>
          <p:cNvSpPr>
            <a:spLocks noChangeArrowheads="1"/>
          </p:cNvSpPr>
          <p:nvPr/>
        </p:nvSpPr>
        <p:spPr bwMode="auto">
          <a:xfrm>
            <a:off x="468313" y="3318086"/>
            <a:ext cx="8353425"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buClrTx/>
              <a:buSzTx/>
              <a:buFontTx/>
              <a:buNone/>
            </a:pPr>
            <a:r>
              <a:rPr kumimoji="1" lang="zh-CN" altLang="en-US">
                <a:solidFill>
                  <a:schemeClr val="tx1"/>
                </a:solidFill>
                <a:latin typeface="华文楷体" panose="02010600040101010101" pitchFamily="2" charset="-122"/>
                <a:ea typeface="华文楷体" panose="02010600040101010101" pitchFamily="2" charset="-122"/>
              </a:rPr>
              <a:t>    激光亮度极高的主要原因是定向发光。大量光子集中在一个极小的空间范围内射出，能量密度自然极高。</a:t>
            </a:r>
          </a:p>
        </p:txBody>
      </p:sp>
      <p:sp>
        <p:nvSpPr>
          <p:cNvPr id="123923" name="Text Box 19"/>
          <p:cNvSpPr txBox="1">
            <a:spLocks noChangeArrowheads="1"/>
          </p:cNvSpPr>
          <p:nvPr/>
        </p:nvSpPr>
        <p:spPr bwMode="auto">
          <a:xfrm>
            <a:off x="468313" y="4370388"/>
            <a:ext cx="8223250"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rgbClr val="3333FF"/>
                </a:solidFill>
                <a:ea typeface="华文楷体" panose="02010600040101010101" pitchFamily="2" charset="-122"/>
              </a:rPr>
              <a:t>例如：</a:t>
            </a:r>
            <a:r>
              <a:rPr kumimoji="1" lang="zh-CN" altLang="en-US">
                <a:solidFill>
                  <a:schemeClr val="tx1"/>
                </a:solidFill>
                <a:ea typeface="华文楷体" panose="02010600040101010101" pitchFamily="2" charset="-122"/>
              </a:rPr>
              <a:t>太阳表面的亮度约为</a:t>
            </a:r>
            <a:r>
              <a:rPr kumimoji="1" lang="en-US" altLang="zh-CN">
                <a:solidFill>
                  <a:schemeClr val="tx1"/>
                </a:solidFill>
                <a:ea typeface="华文楷体" panose="02010600040101010101" pitchFamily="2" charset="-122"/>
              </a:rPr>
              <a:t>10</a:t>
            </a:r>
            <a:r>
              <a:rPr kumimoji="1" lang="en-US" altLang="zh-CN" baseline="30000">
                <a:solidFill>
                  <a:schemeClr val="tx1"/>
                </a:solidFill>
                <a:ea typeface="华文楷体" panose="02010600040101010101" pitchFamily="2" charset="-122"/>
              </a:rPr>
              <a:t>3</a:t>
            </a:r>
            <a:r>
              <a:rPr kumimoji="1" lang="zh-CN" altLang="en-US">
                <a:solidFill>
                  <a:schemeClr val="tx1"/>
                </a:solidFill>
                <a:ea typeface="华文楷体" panose="02010600040101010101" pitchFamily="2" charset="-122"/>
              </a:rPr>
              <a:t>数量级（</a:t>
            </a:r>
            <a:r>
              <a:rPr kumimoji="1" lang="en-US" altLang="zh-CN">
                <a:solidFill>
                  <a:schemeClr val="tx1"/>
                </a:solidFill>
                <a:ea typeface="华文楷体" panose="02010600040101010101" pitchFamily="2" charset="-122"/>
              </a:rPr>
              <a:t>W/cm</a:t>
            </a:r>
            <a:r>
              <a:rPr kumimoji="1" lang="en-US" altLang="zh-CN" baseline="30000">
                <a:solidFill>
                  <a:schemeClr val="tx1"/>
                </a:solidFill>
                <a:ea typeface="华文楷体" panose="02010600040101010101" pitchFamily="2" charset="-122"/>
              </a:rPr>
              <a:t>2</a:t>
            </a:r>
            <a:r>
              <a:rPr kumimoji="1" lang="en-US" altLang="zh-CN">
                <a:solidFill>
                  <a:schemeClr val="tx1"/>
                </a:solidFill>
                <a:ea typeface="华文楷体" panose="02010600040101010101" pitchFamily="2" charset="-122"/>
              </a:rPr>
              <a:t>.sr</a:t>
            </a:r>
            <a:r>
              <a:rPr kumimoji="1" lang="zh-CN" altLang="en-US">
                <a:solidFill>
                  <a:schemeClr val="tx1"/>
                </a:solidFill>
                <a:ea typeface="华文楷体" panose="02010600040101010101" pitchFamily="2" charset="-122"/>
              </a:rPr>
              <a:t>）</a:t>
            </a:r>
          </a:p>
          <a:p>
            <a:pPr hangingPunct="1">
              <a:lnSpc>
                <a:spcPct val="60000"/>
              </a:lnSpc>
              <a:spcBef>
                <a:spcPct val="50000"/>
              </a:spcBef>
              <a:buClrTx/>
              <a:buSzTx/>
              <a:buFontTx/>
              <a:buNone/>
            </a:pPr>
            <a:r>
              <a:rPr kumimoji="1" lang="zh-CN" altLang="en-US">
                <a:solidFill>
                  <a:schemeClr val="tx1"/>
                </a:solidFill>
                <a:ea typeface="华文楷体" panose="02010600040101010101" pitchFamily="2" charset="-122"/>
              </a:rPr>
              <a:t>            大功率激光器的输出亮度高达</a:t>
            </a:r>
            <a:r>
              <a:rPr kumimoji="1" lang="en-US" altLang="zh-CN">
                <a:solidFill>
                  <a:schemeClr val="tx1"/>
                </a:solidFill>
                <a:ea typeface="华文楷体" panose="02010600040101010101" pitchFamily="2" charset="-122"/>
              </a:rPr>
              <a:t>10</a:t>
            </a:r>
            <a:r>
              <a:rPr kumimoji="1" lang="en-US" altLang="zh-CN" baseline="30000">
                <a:solidFill>
                  <a:schemeClr val="tx1"/>
                </a:solidFill>
                <a:ea typeface="华文楷体" panose="02010600040101010101" pitchFamily="2" charset="-122"/>
              </a:rPr>
              <a:t>10</a:t>
            </a:r>
            <a:r>
              <a:rPr kumimoji="1" lang="zh-CN" altLang="en-US">
                <a:solidFill>
                  <a:schemeClr val="tx1"/>
                </a:solidFill>
                <a:ea typeface="华文楷体" panose="02010600040101010101" pitchFamily="2" charset="-122"/>
              </a:rPr>
              <a:t>～</a:t>
            </a:r>
            <a:r>
              <a:rPr kumimoji="1" lang="en-US" altLang="zh-CN">
                <a:solidFill>
                  <a:schemeClr val="tx1"/>
                </a:solidFill>
                <a:ea typeface="华文楷体" panose="02010600040101010101" pitchFamily="2" charset="-122"/>
              </a:rPr>
              <a:t>10</a:t>
            </a:r>
            <a:r>
              <a:rPr kumimoji="1" lang="en-US" altLang="zh-CN" baseline="30000">
                <a:solidFill>
                  <a:schemeClr val="tx1"/>
                </a:solidFill>
                <a:ea typeface="华文楷体" panose="02010600040101010101" pitchFamily="2" charset="-122"/>
              </a:rPr>
              <a:t>17</a:t>
            </a:r>
            <a:r>
              <a:rPr kumimoji="1" lang="zh-CN" altLang="en-US">
                <a:solidFill>
                  <a:schemeClr val="tx1"/>
                </a:solidFill>
                <a:ea typeface="华文楷体" panose="02010600040101010101" pitchFamily="2" charset="-122"/>
              </a:rPr>
              <a:t>数量级 。</a:t>
            </a:r>
          </a:p>
        </p:txBody>
      </p:sp>
      <p:sp>
        <p:nvSpPr>
          <p:cNvPr id="123924" name="Rectangle 20"/>
          <p:cNvSpPr>
            <a:spLocks noChangeArrowheads="1"/>
          </p:cNvSpPr>
          <p:nvPr/>
        </p:nvSpPr>
        <p:spPr bwMode="auto">
          <a:xfrm>
            <a:off x="684213" y="5621549"/>
            <a:ext cx="7777162"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buClrTx/>
              <a:buSzTx/>
              <a:buFontTx/>
              <a:buNone/>
            </a:pPr>
            <a:r>
              <a:rPr kumimoji="1" lang="zh-CN" altLang="en-US">
                <a:solidFill>
                  <a:schemeClr val="tx2"/>
                </a:solidFill>
                <a:latin typeface="华文楷体" panose="02010600040101010101" pitchFamily="2" charset="-122"/>
                <a:ea typeface="华文楷体" panose="02010600040101010101" pitchFamily="2" charset="-122"/>
              </a:rPr>
              <a:t>    激光的高单色性带来了激光的高相干性。利用激光作为光源进行光学实验有独特的优点</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3907"/>
                                        </p:tgtEl>
                                        <p:attrNameLst>
                                          <p:attrName>style.visibility</p:attrName>
                                        </p:attrNameLst>
                                      </p:cBhvr>
                                      <p:to>
                                        <p:strVal val="visible"/>
                                      </p:to>
                                    </p:set>
                                    <p:animEffect transition="in" filter="wipe(left)">
                                      <p:cBhvr>
                                        <p:cTn id="7" dur="500"/>
                                        <p:tgtEl>
                                          <p:spTgt spid="1239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23906"/>
                                        </p:tgtEl>
                                        <p:attrNameLst>
                                          <p:attrName>style.visibility</p:attrName>
                                        </p:attrNameLst>
                                      </p:cBhvr>
                                      <p:to>
                                        <p:strVal val="visible"/>
                                      </p:to>
                                    </p:set>
                                    <p:animEffect transition="in" filter="wipe(up)">
                                      <p:cBhvr>
                                        <p:cTn id="12" dur="500"/>
                                        <p:tgtEl>
                                          <p:spTgt spid="1239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3908"/>
                                        </p:tgtEl>
                                        <p:attrNameLst>
                                          <p:attrName>style.visibility</p:attrName>
                                        </p:attrNameLst>
                                      </p:cBhvr>
                                      <p:to>
                                        <p:strVal val="visible"/>
                                      </p:to>
                                    </p:set>
                                    <p:animEffect transition="in" filter="wipe(left)">
                                      <p:cBhvr>
                                        <p:cTn id="17" dur="500"/>
                                        <p:tgtEl>
                                          <p:spTgt spid="1239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3911"/>
                                        </p:tgtEl>
                                        <p:attrNameLst>
                                          <p:attrName>style.visibility</p:attrName>
                                        </p:attrNameLst>
                                      </p:cBhvr>
                                      <p:to>
                                        <p:strVal val="visible"/>
                                      </p:to>
                                    </p:set>
                                    <p:animEffect transition="in" filter="wipe(left)">
                                      <p:cBhvr>
                                        <p:cTn id="22" dur="500"/>
                                        <p:tgtEl>
                                          <p:spTgt spid="1239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3920"/>
                                        </p:tgtEl>
                                        <p:attrNameLst>
                                          <p:attrName>style.visibility</p:attrName>
                                        </p:attrNameLst>
                                      </p:cBhvr>
                                      <p:to>
                                        <p:strVal val="visible"/>
                                      </p:to>
                                    </p:set>
                                    <p:animEffect transition="in" filter="wipe(left)">
                                      <p:cBhvr>
                                        <p:cTn id="27" dur="500"/>
                                        <p:tgtEl>
                                          <p:spTgt spid="1239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3922"/>
                                        </p:tgtEl>
                                        <p:attrNameLst>
                                          <p:attrName>style.visibility</p:attrName>
                                        </p:attrNameLst>
                                      </p:cBhvr>
                                      <p:to>
                                        <p:strVal val="visible"/>
                                      </p:to>
                                    </p:set>
                                    <p:animEffect transition="in" filter="wipe(left)">
                                      <p:cBhvr>
                                        <p:cTn id="32" dur="500"/>
                                        <p:tgtEl>
                                          <p:spTgt spid="12392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123923"/>
                                        </p:tgtEl>
                                        <p:attrNameLst>
                                          <p:attrName>style.visibility</p:attrName>
                                        </p:attrNameLst>
                                      </p:cBhvr>
                                      <p:to>
                                        <p:strVal val="visible"/>
                                      </p:to>
                                    </p:set>
                                    <p:animEffect transition="in" filter="blinds(vertical)">
                                      <p:cBhvr>
                                        <p:cTn id="37" dur="500"/>
                                        <p:tgtEl>
                                          <p:spTgt spid="12392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3921">
                                            <p:txEl>
                                              <p:pRg st="0" end="0"/>
                                            </p:txEl>
                                          </p:spTgt>
                                        </p:tgtEl>
                                        <p:attrNameLst>
                                          <p:attrName>style.visibility</p:attrName>
                                        </p:attrNameLst>
                                      </p:cBhvr>
                                      <p:to>
                                        <p:strVal val="visible"/>
                                      </p:to>
                                    </p:set>
                                    <p:animEffect transition="in" filter="wipe(left)">
                                      <p:cBhvr>
                                        <p:cTn id="42" dur="500"/>
                                        <p:tgtEl>
                                          <p:spTgt spid="123921">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3924"/>
                                        </p:tgtEl>
                                        <p:attrNameLst>
                                          <p:attrName>style.visibility</p:attrName>
                                        </p:attrNameLst>
                                      </p:cBhvr>
                                      <p:to>
                                        <p:strVal val="visible"/>
                                      </p:to>
                                    </p:set>
                                    <p:animEffect transition="in" filter="wipe(left)">
                                      <p:cBhvr>
                                        <p:cTn id="47" dur="500"/>
                                        <p:tgtEl>
                                          <p:spTgt spid="123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autoUpdateAnimBg="0"/>
      <p:bldP spid="123920" grpId="0" autoUpdateAnimBg="0"/>
      <p:bldP spid="123921" grpId="0" build="p" autoUpdateAnimBg="0"/>
      <p:bldP spid="123922" grpId="0"/>
      <p:bldP spid="123923" grpId="0"/>
      <p:bldP spid="1239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757238" y="163513"/>
            <a:ext cx="25908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rgbClr val="000000"/>
                </a:solidFill>
                <a:latin typeface="Times New Roman" pitchFamily="18" charset="0"/>
                <a:ea typeface="宋体" pitchFamily="2" charset="-122"/>
              </a:defRPr>
            </a:lvl1pPr>
            <a:lvl2pPr marL="571500" defTabSz="762000">
              <a:defRPr>
                <a:solidFill>
                  <a:srgbClr val="000000"/>
                </a:solidFill>
                <a:latin typeface="Times New Roman" pitchFamily="18" charset="0"/>
                <a:ea typeface="宋体" pitchFamily="2" charset="-122"/>
              </a:defRPr>
            </a:lvl2pPr>
            <a:lvl3pPr defTabSz="762000">
              <a:defRPr>
                <a:solidFill>
                  <a:srgbClr val="000000"/>
                </a:solidFill>
                <a:latin typeface="Times New Roman" pitchFamily="18" charset="0"/>
                <a:ea typeface="宋体" pitchFamily="2" charset="-122"/>
              </a:defRPr>
            </a:lvl3pPr>
            <a:lvl4pPr marL="1714500" defTabSz="762000">
              <a:defRPr>
                <a:solidFill>
                  <a:srgbClr val="000000"/>
                </a:solidFill>
                <a:latin typeface="Times New Roman" pitchFamily="18" charset="0"/>
                <a:ea typeface="宋体" pitchFamily="2" charset="-122"/>
              </a:defRPr>
            </a:lvl4pPr>
            <a:lvl5pPr marL="2286000" defTabSz="762000">
              <a:defRPr>
                <a:solidFill>
                  <a:srgbClr val="000000"/>
                </a:solidFill>
                <a:latin typeface="Times New Roman" pitchFamily="18" charset="0"/>
                <a:ea typeface="宋体" pitchFamily="2" charset="-122"/>
              </a:defRPr>
            </a:lvl5pPr>
            <a:lvl6pPr marL="27432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32004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6576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41148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eaLnBrk="0">
              <a:lnSpc>
                <a:spcPct val="100000"/>
              </a:lnSpc>
              <a:buClrTx/>
              <a:buSzTx/>
              <a:buFontTx/>
              <a:buNone/>
            </a:pPr>
            <a:r>
              <a:rPr kumimoji="1" lang="en-US" altLang="zh-CN">
                <a:solidFill>
                  <a:schemeClr val="tx1"/>
                </a:solidFill>
                <a:ea typeface="华文楷体" panose="02010600040101010101" pitchFamily="2" charset="-122"/>
              </a:rPr>
              <a:t>2</a:t>
            </a:r>
            <a:r>
              <a:rPr kumimoji="1" lang="zh-CN" altLang="en-US">
                <a:solidFill>
                  <a:schemeClr val="tx1"/>
                </a:solidFill>
                <a:ea typeface="华文楷体" panose="02010600040101010101" pitchFamily="2" charset="-122"/>
              </a:rPr>
              <a:t>、激光应用</a:t>
            </a:r>
          </a:p>
        </p:txBody>
      </p:sp>
      <p:sp>
        <p:nvSpPr>
          <p:cNvPr id="122883" name="Rectangle 3"/>
          <p:cNvSpPr>
            <a:spLocks noChangeArrowheads="1"/>
          </p:cNvSpPr>
          <p:nvPr/>
        </p:nvSpPr>
        <p:spPr bwMode="auto">
          <a:xfrm>
            <a:off x="179388" y="620713"/>
            <a:ext cx="8515350" cy="1200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indent="374650" defTabSz="762000">
              <a:defRPr>
                <a:solidFill>
                  <a:srgbClr val="000000"/>
                </a:solidFill>
                <a:latin typeface="Times New Roman" pitchFamily="18" charset="0"/>
                <a:ea typeface="宋体" pitchFamily="2" charset="-122"/>
              </a:defRPr>
            </a:lvl1pPr>
            <a:lvl2pPr marL="773113" defTabSz="762000">
              <a:defRPr>
                <a:solidFill>
                  <a:srgbClr val="000000"/>
                </a:solidFill>
                <a:latin typeface="Times New Roman" pitchFamily="18" charset="0"/>
                <a:ea typeface="宋体" pitchFamily="2" charset="-122"/>
              </a:defRPr>
            </a:lvl2pPr>
            <a:lvl3pPr defTabSz="762000">
              <a:defRPr>
                <a:solidFill>
                  <a:srgbClr val="000000"/>
                </a:solidFill>
                <a:latin typeface="Times New Roman" pitchFamily="18" charset="0"/>
                <a:ea typeface="宋体" pitchFamily="2" charset="-122"/>
              </a:defRPr>
            </a:lvl3pPr>
            <a:lvl4pPr marL="1714500" defTabSz="762000">
              <a:defRPr>
                <a:solidFill>
                  <a:srgbClr val="000000"/>
                </a:solidFill>
                <a:latin typeface="Times New Roman" pitchFamily="18" charset="0"/>
                <a:ea typeface="宋体" pitchFamily="2" charset="-122"/>
              </a:defRPr>
            </a:lvl4pPr>
            <a:lvl5pPr marL="2286000" defTabSz="762000">
              <a:defRPr>
                <a:solidFill>
                  <a:srgbClr val="000000"/>
                </a:solidFill>
                <a:latin typeface="Times New Roman" pitchFamily="18" charset="0"/>
                <a:ea typeface="宋体" pitchFamily="2" charset="-122"/>
              </a:defRPr>
            </a:lvl5pPr>
            <a:lvl6pPr marL="27432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32004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6576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41148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eaLnBrk="0">
              <a:lnSpc>
                <a:spcPct val="100000"/>
              </a:lnSpc>
              <a:buClrTx/>
              <a:buSzTx/>
              <a:buFontTx/>
              <a:buNone/>
            </a:pPr>
            <a:r>
              <a:rPr kumimoji="1" lang="en-US" altLang="zh-CN">
                <a:solidFill>
                  <a:schemeClr val="tx1"/>
                </a:solidFill>
                <a:ea typeface="华文楷体" panose="02010600040101010101" pitchFamily="2" charset="-122"/>
              </a:rPr>
              <a:t>1</a:t>
            </a:r>
            <a:r>
              <a:rPr kumimoji="1" lang="zh-CN" altLang="en-US">
                <a:solidFill>
                  <a:schemeClr val="tx1"/>
                </a:solidFill>
                <a:ea typeface="华文楷体" panose="02010600040101010101" pitchFamily="2" charset="-122"/>
              </a:rPr>
              <a:t>）</a:t>
            </a:r>
            <a:r>
              <a:rPr kumimoji="1" lang="zh-CN" altLang="en-US">
                <a:solidFill>
                  <a:srgbClr val="0000FF"/>
                </a:solidFill>
                <a:ea typeface="华文楷体" panose="02010600040101010101" pitchFamily="2" charset="-122"/>
              </a:rPr>
              <a:t>激光加工</a:t>
            </a:r>
            <a:r>
              <a:rPr kumimoji="1" lang="zh-CN" altLang="en-US">
                <a:solidFill>
                  <a:schemeClr val="tx1"/>
                </a:solidFill>
                <a:ea typeface="华文楷体" panose="02010600040101010101" pitchFamily="2" charset="-122"/>
              </a:rPr>
              <a:t> </a:t>
            </a:r>
          </a:p>
          <a:p>
            <a:pPr eaLnBrk="0">
              <a:lnSpc>
                <a:spcPct val="100000"/>
              </a:lnSpc>
              <a:buClrTx/>
              <a:buSzTx/>
              <a:buFontTx/>
              <a:buNone/>
            </a:pPr>
            <a:r>
              <a:rPr kumimoji="1" lang="zh-CN" altLang="en-US">
                <a:solidFill>
                  <a:schemeClr val="tx1"/>
                </a:solidFill>
                <a:latin typeface="华文楷体" panose="02010600040101010101" pitchFamily="2" charset="-122"/>
                <a:ea typeface="华文楷体" panose="02010600040101010101" pitchFamily="2" charset="-122"/>
              </a:rPr>
              <a:t>      激光能在直径很小的区域内产生几百万度的高温；</a:t>
            </a:r>
            <a:r>
              <a:rPr kumimoji="1" lang="zh-CN" altLang="en-US">
                <a:solidFill>
                  <a:schemeClr val="tx1"/>
                </a:solidFill>
                <a:ea typeface="华文楷体" panose="02010600040101010101" pitchFamily="2" charset="-122"/>
              </a:rPr>
              <a:t>    </a:t>
            </a:r>
          </a:p>
          <a:p>
            <a:pPr eaLnBrk="0">
              <a:lnSpc>
                <a:spcPct val="100000"/>
              </a:lnSpc>
              <a:buClrTx/>
              <a:buSzTx/>
              <a:buFontTx/>
              <a:buNone/>
            </a:pPr>
            <a:r>
              <a:rPr kumimoji="1" lang="zh-CN" altLang="en-US">
                <a:solidFill>
                  <a:schemeClr val="tx1"/>
                </a:solidFill>
                <a:ea typeface="华文楷体" panose="02010600040101010101" pitchFamily="2" charset="-122"/>
              </a:rPr>
              <a:t>    光照射物体局部产生热效应，而使物质汽化、融化。</a:t>
            </a:r>
          </a:p>
        </p:txBody>
      </p:sp>
      <p:sp>
        <p:nvSpPr>
          <p:cNvPr id="122884" name="Text Box 4"/>
          <p:cNvSpPr txBox="1">
            <a:spLocks noChangeArrowheads="1"/>
          </p:cNvSpPr>
          <p:nvPr/>
        </p:nvSpPr>
        <p:spPr bwMode="auto">
          <a:xfrm>
            <a:off x="1042988" y="1839568"/>
            <a:ext cx="67691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50000"/>
              </a:spcBef>
              <a:buClrTx/>
              <a:buSzTx/>
              <a:buFontTx/>
              <a:buNone/>
            </a:pPr>
            <a:r>
              <a:rPr kumimoji="1" lang="zh-CN" altLang="en-US">
                <a:solidFill>
                  <a:schemeClr val="tx1"/>
                </a:solidFill>
                <a:latin typeface="华文楷体" panose="02010600040101010101" pitchFamily="2" charset="-122"/>
                <a:ea typeface="华文楷体" panose="02010600040101010101" pitchFamily="2" charset="-122"/>
              </a:rPr>
              <a:t>主要应用于激光焊接、切割、打孔、打标等。</a:t>
            </a:r>
          </a:p>
        </p:txBody>
      </p:sp>
      <p:grpSp>
        <p:nvGrpSpPr>
          <p:cNvPr id="122885" name="Group 5"/>
          <p:cNvGrpSpPr>
            <a:grpSpLocks/>
          </p:cNvGrpSpPr>
          <p:nvPr/>
        </p:nvGrpSpPr>
        <p:grpSpPr bwMode="auto">
          <a:xfrm>
            <a:off x="611188" y="2420938"/>
            <a:ext cx="7994650" cy="3970337"/>
            <a:chOff x="385" y="1525"/>
            <a:chExt cx="5036" cy="2501"/>
          </a:xfrm>
        </p:grpSpPr>
        <p:pic>
          <p:nvPicPr>
            <p:cNvPr id="122886" name="Picture 6" descr="GLOBOWELD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2" y="1525"/>
              <a:ext cx="1679" cy="1113"/>
            </a:xfrm>
            <a:prstGeom prst="rect">
              <a:avLst/>
            </a:prstGeom>
            <a:noFill/>
            <a:extLst>
              <a:ext uri="{909E8E84-426E-40DD-AFC4-6F175D3DCCD1}">
                <a14:hiddenFill xmlns:a14="http://schemas.microsoft.com/office/drawing/2010/main">
                  <a:solidFill>
                    <a:srgbClr val="FFFFFF"/>
                  </a:solidFill>
                </a14:hiddenFill>
              </a:ext>
            </a:extLst>
          </p:spPr>
        </p:pic>
        <p:pic>
          <p:nvPicPr>
            <p:cNvPr id="122887" name="Picture 7" descr="introne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 y="2840"/>
              <a:ext cx="1543" cy="1186"/>
            </a:xfrm>
            <a:prstGeom prst="rect">
              <a:avLst/>
            </a:prstGeom>
            <a:noFill/>
            <a:extLst>
              <a:ext uri="{909E8E84-426E-40DD-AFC4-6F175D3DCCD1}">
                <a14:hiddenFill xmlns:a14="http://schemas.microsoft.com/office/drawing/2010/main">
                  <a:solidFill>
                    <a:srgbClr val="FFFFFF"/>
                  </a:solidFill>
                </a14:hiddenFill>
              </a:ext>
            </a:extLst>
          </p:spPr>
        </p:pic>
        <p:pic>
          <p:nvPicPr>
            <p:cNvPr id="122888" name="Picture 8" descr="jiguangq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 y="1661"/>
              <a:ext cx="1376" cy="2008"/>
            </a:xfrm>
            <a:prstGeom prst="rect">
              <a:avLst/>
            </a:prstGeom>
            <a:noFill/>
            <a:extLst>
              <a:ext uri="{909E8E84-426E-40DD-AFC4-6F175D3DCCD1}">
                <a14:hiddenFill xmlns:a14="http://schemas.microsoft.com/office/drawing/2010/main">
                  <a:solidFill>
                    <a:srgbClr val="FFFFFF"/>
                  </a:solidFill>
                </a14:hiddenFill>
              </a:ext>
            </a:extLst>
          </p:spPr>
        </p:pic>
        <p:pic>
          <p:nvPicPr>
            <p:cNvPr id="122889" name="Picture 9" descr="u=3544169833,596377745&amp;gp=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4" y="1570"/>
              <a:ext cx="1406" cy="1134"/>
            </a:xfrm>
            <a:prstGeom prst="rect">
              <a:avLst/>
            </a:prstGeom>
            <a:noFill/>
            <a:extLst>
              <a:ext uri="{909E8E84-426E-40DD-AFC4-6F175D3DCCD1}">
                <a14:hiddenFill xmlns:a14="http://schemas.microsoft.com/office/drawing/2010/main">
                  <a:solidFill>
                    <a:srgbClr val="FFFFFF"/>
                  </a:solidFill>
                </a14:hiddenFill>
              </a:ext>
            </a:extLst>
          </p:spPr>
        </p:pic>
        <p:pic>
          <p:nvPicPr>
            <p:cNvPr id="122890" name="Picture 10" descr="jiguang_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2840"/>
              <a:ext cx="1451" cy="1179"/>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82"/>
                                        </p:tgtEl>
                                        <p:attrNameLst>
                                          <p:attrName>style.visibility</p:attrName>
                                        </p:attrNameLst>
                                      </p:cBhvr>
                                      <p:to>
                                        <p:strVal val="visible"/>
                                      </p:to>
                                    </p:set>
                                    <p:animEffect transition="in" filter="wipe(left)">
                                      <p:cBhvr>
                                        <p:cTn id="7" dur="500"/>
                                        <p:tgtEl>
                                          <p:spTgt spid="1228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883"/>
                                        </p:tgtEl>
                                        <p:attrNameLst>
                                          <p:attrName>style.visibility</p:attrName>
                                        </p:attrNameLst>
                                      </p:cBhvr>
                                      <p:to>
                                        <p:strVal val="visible"/>
                                      </p:to>
                                    </p:set>
                                    <p:animEffect transition="in" filter="wipe(left)">
                                      <p:cBhvr>
                                        <p:cTn id="12" dur="500"/>
                                        <p:tgtEl>
                                          <p:spTgt spid="1228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884"/>
                                        </p:tgtEl>
                                        <p:attrNameLst>
                                          <p:attrName>style.visibility</p:attrName>
                                        </p:attrNameLst>
                                      </p:cBhvr>
                                      <p:to>
                                        <p:strVal val="visible"/>
                                      </p:to>
                                    </p:set>
                                    <p:animEffect transition="in" filter="wipe(left)">
                                      <p:cBhvr>
                                        <p:cTn id="17" dur="500"/>
                                        <p:tgtEl>
                                          <p:spTgt spid="1228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122885"/>
                                        </p:tgtEl>
                                        <p:attrNameLst>
                                          <p:attrName>style.visibility</p:attrName>
                                        </p:attrNameLst>
                                      </p:cBhvr>
                                      <p:to>
                                        <p:strVal val="visible"/>
                                      </p:to>
                                    </p:set>
                                    <p:animEffect transition="in" filter="blinds(vertical)">
                                      <p:cBhvr>
                                        <p:cTn id="22" dur="500"/>
                                        <p:tgtEl>
                                          <p:spTgt spid="122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autoUpdateAnimBg="0"/>
      <p:bldP spid="122883" grpId="0" autoUpdateAnimBg="0"/>
      <p:bldP spid="12288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323850" y="233363"/>
            <a:ext cx="8496300" cy="1200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rgbClr val="000000"/>
                </a:solidFill>
                <a:latin typeface="Times New Roman" pitchFamily="18" charset="0"/>
                <a:ea typeface="宋体" pitchFamily="2" charset="-122"/>
              </a:defRPr>
            </a:lvl1pPr>
            <a:lvl2pPr marL="571500" defTabSz="762000">
              <a:defRPr>
                <a:solidFill>
                  <a:srgbClr val="000000"/>
                </a:solidFill>
                <a:latin typeface="Times New Roman" pitchFamily="18" charset="0"/>
                <a:ea typeface="宋体" pitchFamily="2" charset="-122"/>
              </a:defRPr>
            </a:lvl2pPr>
            <a:lvl3pPr defTabSz="762000">
              <a:defRPr>
                <a:solidFill>
                  <a:srgbClr val="000000"/>
                </a:solidFill>
                <a:latin typeface="Times New Roman" pitchFamily="18" charset="0"/>
                <a:ea typeface="宋体" pitchFamily="2" charset="-122"/>
              </a:defRPr>
            </a:lvl3pPr>
            <a:lvl4pPr marL="1714500" defTabSz="762000">
              <a:defRPr>
                <a:solidFill>
                  <a:srgbClr val="000000"/>
                </a:solidFill>
                <a:latin typeface="Times New Roman" pitchFamily="18" charset="0"/>
                <a:ea typeface="宋体" pitchFamily="2" charset="-122"/>
              </a:defRPr>
            </a:lvl4pPr>
            <a:lvl5pPr marL="2286000" defTabSz="762000">
              <a:defRPr>
                <a:solidFill>
                  <a:srgbClr val="000000"/>
                </a:solidFill>
                <a:latin typeface="Times New Roman" pitchFamily="18" charset="0"/>
                <a:ea typeface="宋体" pitchFamily="2" charset="-122"/>
              </a:defRPr>
            </a:lvl5pPr>
            <a:lvl6pPr marL="27432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32004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6576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41148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eaLnBrk="0">
              <a:lnSpc>
                <a:spcPct val="100000"/>
              </a:lnSpc>
              <a:buClrTx/>
              <a:buSzTx/>
              <a:buFontTx/>
              <a:buNone/>
            </a:pPr>
            <a:r>
              <a:rPr kumimoji="1" lang="en-US" altLang="zh-CN">
                <a:solidFill>
                  <a:schemeClr val="tx1"/>
                </a:solidFill>
                <a:ea typeface="华文楷体" panose="02010600040101010101" pitchFamily="2" charset="-122"/>
              </a:rPr>
              <a:t>      2</a:t>
            </a:r>
            <a:r>
              <a:rPr kumimoji="1" lang="zh-CN" altLang="en-US">
                <a:solidFill>
                  <a:schemeClr val="tx1"/>
                </a:solidFill>
                <a:ea typeface="华文楷体" panose="02010600040101010101" pitchFamily="2" charset="-122"/>
              </a:rPr>
              <a:t>）</a:t>
            </a:r>
            <a:r>
              <a:rPr kumimoji="1" lang="zh-CN" altLang="en-US">
                <a:solidFill>
                  <a:srgbClr val="0000FF"/>
                </a:solidFill>
                <a:ea typeface="华文楷体" panose="02010600040101010101" pitchFamily="2" charset="-122"/>
              </a:rPr>
              <a:t>激光计量</a:t>
            </a:r>
            <a:r>
              <a:rPr kumimoji="1" lang="zh-CN" altLang="en-US">
                <a:solidFill>
                  <a:schemeClr val="tx1"/>
                </a:solidFill>
                <a:ea typeface="华文楷体" panose="02010600040101010101" pitchFamily="2" charset="-122"/>
              </a:rPr>
              <a:t> </a:t>
            </a:r>
          </a:p>
          <a:p>
            <a:pPr eaLnBrk="0">
              <a:lnSpc>
                <a:spcPct val="100000"/>
              </a:lnSpc>
              <a:buClrTx/>
              <a:buSzTx/>
              <a:buFontTx/>
              <a:buNone/>
            </a:pPr>
            <a:r>
              <a:rPr kumimoji="1" lang="zh-CN" altLang="en-US">
                <a:solidFill>
                  <a:schemeClr val="tx1"/>
                </a:solidFill>
                <a:ea typeface="华文楷体" panose="02010600040101010101" pitchFamily="2" charset="-122"/>
              </a:rPr>
              <a:t>         应用激光的特性测量距离，利用光的多普勒效应测量速度等。</a:t>
            </a:r>
            <a:r>
              <a:rPr kumimoji="1" lang="zh-CN" altLang="en-US">
                <a:solidFill>
                  <a:schemeClr val="tx2"/>
                </a:solidFill>
                <a:ea typeface="华文楷体" panose="02010600040101010101" pitchFamily="2" charset="-122"/>
              </a:rPr>
              <a:t>主要为</a:t>
            </a:r>
            <a:r>
              <a:rPr kumimoji="1" lang="zh-CN" altLang="en-US">
                <a:solidFill>
                  <a:srgbClr val="0000FF"/>
                </a:solidFill>
                <a:latin typeface="华文楷体" panose="02010600040101010101" pitchFamily="2" charset="-122"/>
                <a:ea typeface="华文楷体" panose="02010600040101010101" pitchFamily="2" charset="-122"/>
              </a:rPr>
              <a:t>激光测距、激光雷达、激光准直、激光测速等。</a:t>
            </a:r>
          </a:p>
        </p:txBody>
      </p:sp>
      <p:grpSp>
        <p:nvGrpSpPr>
          <p:cNvPr id="121859" name="Group 3"/>
          <p:cNvGrpSpPr>
            <a:grpSpLocks/>
          </p:cNvGrpSpPr>
          <p:nvPr/>
        </p:nvGrpSpPr>
        <p:grpSpPr bwMode="auto">
          <a:xfrm>
            <a:off x="539750" y="1554163"/>
            <a:ext cx="8208963" cy="4683125"/>
            <a:chOff x="340" y="935"/>
            <a:chExt cx="5171" cy="2950"/>
          </a:xfrm>
        </p:grpSpPr>
        <p:pic>
          <p:nvPicPr>
            <p:cNvPr id="121860" name="Picture 4" descr="1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81" y="2387"/>
              <a:ext cx="866" cy="1479"/>
            </a:xfrm>
            <a:prstGeom prst="rect">
              <a:avLst/>
            </a:prstGeom>
            <a:noFill/>
            <a:extLst>
              <a:ext uri="{909E8E84-426E-40DD-AFC4-6F175D3DCCD1}">
                <a14:hiddenFill xmlns:a14="http://schemas.microsoft.com/office/drawing/2010/main">
                  <a:solidFill>
                    <a:srgbClr val="FFFFFF"/>
                  </a:solidFill>
                </a14:hiddenFill>
              </a:ext>
            </a:extLst>
          </p:spPr>
        </p:pic>
        <p:pic>
          <p:nvPicPr>
            <p:cNvPr id="121861" name="Picture 5" descr="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 y="935"/>
              <a:ext cx="2495" cy="1519"/>
            </a:xfrm>
            <a:prstGeom prst="rect">
              <a:avLst/>
            </a:prstGeom>
            <a:noFill/>
            <a:extLst>
              <a:ext uri="{909E8E84-426E-40DD-AFC4-6F175D3DCCD1}">
                <a14:hiddenFill xmlns:a14="http://schemas.microsoft.com/office/drawing/2010/main">
                  <a:solidFill>
                    <a:srgbClr val="FFFFFF"/>
                  </a:solidFill>
                </a14:hiddenFill>
              </a:ext>
            </a:extLst>
          </p:spPr>
        </p:pic>
        <p:pic>
          <p:nvPicPr>
            <p:cNvPr id="121862" name="Picture 6" descr="2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 y="981"/>
              <a:ext cx="2040" cy="1400"/>
            </a:xfrm>
            <a:prstGeom prst="rect">
              <a:avLst/>
            </a:prstGeom>
            <a:noFill/>
            <a:extLst>
              <a:ext uri="{909E8E84-426E-40DD-AFC4-6F175D3DCCD1}">
                <a14:hiddenFill xmlns:a14="http://schemas.microsoft.com/office/drawing/2010/main">
                  <a:solidFill>
                    <a:srgbClr val="FFFFFF"/>
                  </a:solidFill>
                </a14:hiddenFill>
              </a:ext>
            </a:extLst>
          </p:spPr>
        </p:pic>
        <p:pic>
          <p:nvPicPr>
            <p:cNvPr id="121863" name="Picture 7" descr="n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3" y="2523"/>
              <a:ext cx="2177" cy="1362"/>
            </a:xfrm>
            <a:prstGeom prst="rect">
              <a:avLst/>
            </a:prstGeom>
            <a:noFill/>
            <a:extLst>
              <a:ext uri="{909E8E84-426E-40DD-AFC4-6F175D3DCCD1}">
                <a14:hiddenFill xmlns:a14="http://schemas.microsoft.com/office/drawing/2010/main">
                  <a:solidFill>
                    <a:srgbClr val="FFFFFF"/>
                  </a:solidFill>
                </a14:hiddenFill>
              </a:ext>
            </a:extLst>
          </p:spPr>
        </p:pic>
        <p:pic>
          <p:nvPicPr>
            <p:cNvPr id="121864" name="Picture 8" descr="7238_107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 y="2568"/>
              <a:ext cx="1905" cy="1284"/>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858"/>
                                        </p:tgtEl>
                                        <p:attrNameLst>
                                          <p:attrName>style.visibility</p:attrName>
                                        </p:attrNameLst>
                                      </p:cBhvr>
                                      <p:to>
                                        <p:strVal val="visible"/>
                                      </p:to>
                                    </p:set>
                                    <p:animEffect transition="in" filter="wipe(left)">
                                      <p:cBhvr>
                                        <p:cTn id="7" dur="500"/>
                                        <p:tgtEl>
                                          <p:spTgt spid="1218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21859"/>
                                        </p:tgtEl>
                                        <p:attrNameLst>
                                          <p:attrName>style.visibility</p:attrName>
                                        </p:attrNameLst>
                                      </p:cBhvr>
                                      <p:to>
                                        <p:strVal val="visible"/>
                                      </p:to>
                                    </p:set>
                                    <p:animEffect transition="in" filter="wipe(up)">
                                      <p:cBhvr>
                                        <p:cTn id="12" dur="500"/>
                                        <p:tgtEl>
                                          <p:spTgt spid="121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539750" y="188913"/>
            <a:ext cx="8135938" cy="1200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rgbClr val="000000"/>
                </a:solidFill>
                <a:latin typeface="Times New Roman" pitchFamily="18" charset="0"/>
                <a:ea typeface="宋体" pitchFamily="2" charset="-122"/>
              </a:defRPr>
            </a:lvl1pPr>
            <a:lvl2pPr marL="571500" defTabSz="762000">
              <a:defRPr>
                <a:solidFill>
                  <a:srgbClr val="000000"/>
                </a:solidFill>
                <a:latin typeface="Times New Roman" pitchFamily="18" charset="0"/>
                <a:ea typeface="宋体" pitchFamily="2" charset="-122"/>
              </a:defRPr>
            </a:lvl2pPr>
            <a:lvl3pPr defTabSz="762000">
              <a:defRPr>
                <a:solidFill>
                  <a:srgbClr val="000000"/>
                </a:solidFill>
                <a:latin typeface="Times New Roman" pitchFamily="18" charset="0"/>
                <a:ea typeface="宋体" pitchFamily="2" charset="-122"/>
              </a:defRPr>
            </a:lvl3pPr>
            <a:lvl4pPr marL="1714500" defTabSz="762000">
              <a:defRPr>
                <a:solidFill>
                  <a:srgbClr val="000000"/>
                </a:solidFill>
                <a:latin typeface="Times New Roman" pitchFamily="18" charset="0"/>
                <a:ea typeface="宋体" pitchFamily="2" charset="-122"/>
              </a:defRPr>
            </a:lvl4pPr>
            <a:lvl5pPr marL="2286000" defTabSz="762000">
              <a:defRPr>
                <a:solidFill>
                  <a:srgbClr val="000000"/>
                </a:solidFill>
                <a:latin typeface="Times New Roman" pitchFamily="18" charset="0"/>
                <a:ea typeface="宋体" pitchFamily="2" charset="-122"/>
              </a:defRPr>
            </a:lvl5pPr>
            <a:lvl6pPr marL="27432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32004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6576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41148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eaLnBrk="0">
              <a:lnSpc>
                <a:spcPct val="100000"/>
              </a:lnSpc>
              <a:buClrTx/>
              <a:buSzTx/>
              <a:buFontTx/>
              <a:buNone/>
            </a:pPr>
            <a:r>
              <a:rPr kumimoji="1" lang="en-US" altLang="zh-CN">
                <a:solidFill>
                  <a:schemeClr val="tx1"/>
                </a:solidFill>
                <a:ea typeface="华文楷体" panose="02010600040101010101" pitchFamily="2" charset="-122"/>
              </a:rPr>
              <a:t>3</a:t>
            </a:r>
            <a:r>
              <a:rPr kumimoji="1" lang="zh-CN" altLang="en-US">
                <a:solidFill>
                  <a:schemeClr val="tx1"/>
                </a:solidFill>
                <a:ea typeface="华文楷体" panose="02010600040101010101" pitchFamily="2" charset="-122"/>
              </a:rPr>
              <a:t>）</a:t>
            </a:r>
            <a:r>
              <a:rPr kumimoji="1" lang="zh-CN" altLang="en-US">
                <a:solidFill>
                  <a:srgbClr val="0000FF"/>
                </a:solidFill>
                <a:ea typeface="华文楷体" panose="02010600040101010101" pitchFamily="2" charset="-122"/>
              </a:rPr>
              <a:t>军事应用</a:t>
            </a:r>
            <a:r>
              <a:rPr kumimoji="1" lang="zh-CN" altLang="en-US" sz="2000">
                <a:solidFill>
                  <a:schemeClr val="tx1"/>
                </a:solidFill>
                <a:ea typeface="华文楷体" panose="02010600040101010101" pitchFamily="2" charset="-122"/>
              </a:rPr>
              <a:t> </a:t>
            </a:r>
          </a:p>
          <a:p>
            <a:pPr eaLnBrk="0">
              <a:lnSpc>
                <a:spcPct val="100000"/>
              </a:lnSpc>
              <a:buClrTx/>
              <a:buSzTx/>
              <a:buFontTx/>
              <a:buNone/>
            </a:pPr>
            <a:r>
              <a:rPr kumimoji="1" lang="zh-CN" altLang="en-US">
                <a:solidFill>
                  <a:schemeClr val="tx1"/>
                </a:solidFill>
                <a:latin typeface="华文楷体" panose="02010600040101010101" pitchFamily="2" charset="-122"/>
                <a:ea typeface="华文楷体" panose="02010600040101010101" pitchFamily="2" charset="-122"/>
              </a:rPr>
              <a:t>    红外激光瞄准、</a:t>
            </a:r>
            <a:r>
              <a:rPr kumimoji="1" lang="zh-CN" altLang="en-US">
                <a:solidFill>
                  <a:schemeClr val="tx1"/>
                </a:solidFill>
                <a:ea typeface="华文楷体" panose="02010600040101010101" pitchFamily="2" charset="-122"/>
              </a:rPr>
              <a:t>激光测距仪、激光雷达、</a:t>
            </a:r>
            <a:r>
              <a:rPr kumimoji="1" lang="zh-CN" altLang="en-US">
                <a:solidFill>
                  <a:schemeClr val="tx1"/>
                </a:solidFill>
                <a:latin typeface="华文楷体" panose="02010600040101010101" pitchFamily="2" charset="-122"/>
                <a:ea typeface="华文楷体" panose="02010600040101010101" pitchFamily="2" charset="-122"/>
              </a:rPr>
              <a:t>激光拦截、</a:t>
            </a:r>
            <a:r>
              <a:rPr kumimoji="1" lang="zh-CN" altLang="en-US">
                <a:solidFill>
                  <a:schemeClr val="tx1"/>
                </a:solidFill>
                <a:ea typeface="华文楷体" panose="02010600040101010101" pitchFamily="2" charset="-122"/>
              </a:rPr>
              <a:t>激光制导、激光武器。</a:t>
            </a:r>
          </a:p>
        </p:txBody>
      </p:sp>
      <p:sp>
        <p:nvSpPr>
          <p:cNvPr id="120835" name="Rectangle 3"/>
          <p:cNvSpPr>
            <a:spLocks noChangeArrowheads="1"/>
          </p:cNvSpPr>
          <p:nvPr/>
        </p:nvSpPr>
        <p:spPr bwMode="auto">
          <a:xfrm>
            <a:off x="684213" y="1552231"/>
            <a:ext cx="72009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buClrTx/>
              <a:buSzTx/>
              <a:buFontTx/>
              <a:buNone/>
            </a:pPr>
            <a:r>
              <a:rPr kumimoji="1" lang="zh-CN" altLang="en-US">
                <a:solidFill>
                  <a:schemeClr val="tx2"/>
                </a:solidFill>
                <a:latin typeface="华文楷体" panose="02010600040101010101" pitchFamily="2" charset="-122"/>
                <a:ea typeface="华文楷体" panose="02010600040101010101" pitchFamily="2" charset="-122"/>
              </a:rPr>
              <a:t>激光武器主要分为</a:t>
            </a:r>
            <a:r>
              <a:rPr kumimoji="1" lang="zh-CN" altLang="en-US">
                <a:solidFill>
                  <a:srgbClr val="3333FF"/>
                </a:solidFill>
                <a:latin typeface="华文楷体" panose="02010600040101010101" pitchFamily="2" charset="-122"/>
                <a:ea typeface="华文楷体" panose="02010600040101010101" pitchFamily="2" charset="-122"/>
              </a:rPr>
              <a:t>低能激光武器</a:t>
            </a:r>
            <a:r>
              <a:rPr kumimoji="1" lang="zh-CN" altLang="en-US">
                <a:solidFill>
                  <a:schemeClr val="tx2"/>
                </a:solidFill>
                <a:latin typeface="华文楷体" panose="02010600040101010101" pitchFamily="2" charset="-122"/>
                <a:ea typeface="华文楷体" panose="02010600040101010101" pitchFamily="2" charset="-122"/>
              </a:rPr>
              <a:t>和</a:t>
            </a:r>
            <a:r>
              <a:rPr kumimoji="1" lang="zh-CN" altLang="en-US">
                <a:solidFill>
                  <a:srgbClr val="3333FF"/>
                </a:solidFill>
                <a:latin typeface="华文楷体" panose="02010600040101010101" pitchFamily="2" charset="-122"/>
                <a:ea typeface="华文楷体" panose="02010600040101010101" pitchFamily="2" charset="-122"/>
              </a:rPr>
              <a:t>高能激光武器</a:t>
            </a:r>
            <a:r>
              <a:rPr kumimoji="1" lang="zh-CN" altLang="en-US">
                <a:solidFill>
                  <a:schemeClr val="tx2"/>
                </a:solidFill>
                <a:latin typeface="华文楷体" panose="02010600040101010101" pitchFamily="2" charset="-122"/>
                <a:ea typeface="华文楷体" panose="02010600040101010101" pitchFamily="2" charset="-122"/>
              </a:rPr>
              <a:t>。</a:t>
            </a:r>
          </a:p>
        </p:txBody>
      </p:sp>
      <p:sp>
        <p:nvSpPr>
          <p:cNvPr id="120836" name="Rectangle 4"/>
          <p:cNvSpPr>
            <a:spLocks noChangeArrowheads="1"/>
          </p:cNvSpPr>
          <p:nvPr/>
        </p:nvSpPr>
        <p:spPr bwMode="auto">
          <a:xfrm>
            <a:off x="684213" y="2128493"/>
            <a:ext cx="541815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b">
            <a:spAutoFit/>
          </a:bodyPr>
          <a:lstStyle/>
          <a:p>
            <a:pPr hangingPunct="1">
              <a:lnSpc>
                <a:spcPct val="100000"/>
              </a:lnSpc>
              <a:buClrTx/>
              <a:buSzTx/>
              <a:buFontTx/>
              <a:buNone/>
            </a:pPr>
            <a:r>
              <a:rPr kumimoji="1" lang="zh-CN" altLang="en-US">
                <a:solidFill>
                  <a:schemeClr val="tx1"/>
                </a:solidFill>
                <a:latin typeface="华文楷体" panose="02010600040101010101" pitchFamily="2" charset="-122"/>
                <a:ea typeface="华文楷体" panose="02010600040101010101" pitchFamily="2" charset="-122"/>
              </a:rPr>
              <a:t>低能激光武器即</a:t>
            </a:r>
            <a:r>
              <a:rPr kumimoji="1" lang="zh-CN" altLang="en-US">
                <a:solidFill>
                  <a:srgbClr val="0000FF"/>
                </a:solidFill>
                <a:latin typeface="华文楷体" panose="02010600040101010101" pitchFamily="2" charset="-122"/>
                <a:ea typeface="华文楷体" panose="02010600040101010101" pitchFamily="2" charset="-122"/>
              </a:rPr>
              <a:t>激光干扰</a:t>
            </a:r>
            <a:r>
              <a:rPr kumimoji="1" lang="zh-CN" altLang="en-US">
                <a:solidFill>
                  <a:schemeClr val="tx1"/>
                </a:solidFill>
                <a:latin typeface="华文楷体" panose="02010600040101010101" pitchFamily="2" charset="-122"/>
                <a:ea typeface="华文楷体" panose="02010600040101010101" pitchFamily="2" charset="-122"/>
              </a:rPr>
              <a:t>与</a:t>
            </a:r>
            <a:r>
              <a:rPr kumimoji="1" lang="zh-CN" altLang="en-US">
                <a:solidFill>
                  <a:srgbClr val="0000FF"/>
                </a:solidFill>
                <a:latin typeface="华文楷体" panose="02010600040101010101" pitchFamily="2" charset="-122"/>
                <a:ea typeface="华文楷体" panose="02010600040101010101" pitchFamily="2" charset="-122"/>
              </a:rPr>
              <a:t>致盲</a:t>
            </a:r>
            <a:r>
              <a:rPr kumimoji="1" lang="zh-CN" altLang="en-US">
                <a:solidFill>
                  <a:schemeClr val="tx1"/>
                </a:solidFill>
                <a:latin typeface="华文楷体" panose="02010600040101010101" pitchFamily="2" charset="-122"/>
                <a:ea typeface="华文楷体" panose="02010600040101010101" pitchFamily="2" charset="-122"/>
              </a:rPr>
              <a:t>武器。</a:t>
            </a:r>
          </a:p>
        </p:txBody>
      </p:sp>
      <p:sp>
        <p:nvSpPr>
          <p:cNvPr id="120837" name="Rectangle 5"/>
          <p:cNvSpPr>
            <a:spLocks noChangeArrowheads="1"/>
          </p:cNvSpPr>
          <p:nvPr/>
        </p:nvSpPr>
        <p:spPr bwMode="auto">
          <a:xfrm>
            <a:off x="755650" y="2703168"/>
            <a:ext cx="480259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b">
            <a:spAutoFit/>
          </a:bodyPr>
          <a:lstStyle/>
          <a:p>
            <a:pPr hangingPunct="1">
              <a:lnSpc>
                <a:spcPct val="100000"/>
              </a:lnSpc>
              <a:buClrTx/>
              <a:buSzTx/>
              <a:buFontTx/>
              <a:buNone/>
            </a:pPr>
            <a:r>
              <a:rPr kumimoji="1" lang="zh-CN" altLang="en-US">
                <a:solidFill>
                  <a:schemeClr val="tx1"/>
                </a:solidFill>
                <a:latin typeface="华文楷体" panose="02010600040101010101" pitchFamily="2" charset="-122"/>
                <a:ea typeface="华文楷体" panose="02010600040101010101" pitchFamily="2" charset="-122"/>
              </a:rPr>
              <a:t>高能激光武器为</a:t>
            </a:r>
            <a:r>
              <a:rPr kumimoji="1" lang="zh-CN" altLang="en-US">
                <a:solidFill>
                  <a:srgbClr val="0000FF"/>
                </a:solidFill>
                <a:latin typeface="华文楷体" panose="02010600040101010101" pitchFamily="2" charset="-122"/>
                <a:ea typeface="华文楷体" panose="02010600040101010101" pitchFamily="2" charset="-122"/>
              </a:rPr>
              <a:t>直接攻击性</a:t>
            </a:r>
            <a:r>
              <a:rPr kumimoji="1" lang="zh-CN" altLang="en-US">
                <a:solidFill>
                  <a:schemeClr val="tx1"/>
                </a:solidFill>
                <a:latin typeface="华文楷体" panose="02010600040101010101" pitchFamily="2" charset="-122"/>
                <a:ea typeface="华文楷体" panose="02010600040101010101" pitchFamily="2" charset="-122"/>
              </a:rPr>
              <a:t>武器。</a:t>
            </a:r>
          </a:p>
        </p:txBody>
      </p:sp>
      <p:pic>
        <p:nvPicPr>
          <p:cNvPr id="120838" name="Picture 6" descr="ea_200456181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763" y="4149725"/>
            <a:ext cx="2376487" cy="2016125"/>
          </a:xfrm>
          <a:prstGeom prst="rect">
            <a:avLst/>
          </a:prstGeom>
          <a:noFill/>
          <a:extLst>
            <a:ext uri="{909E8E84-426E-40DD-AFC4-6F175D3DCCD1}">
              <a14:hiddenFill xmlns:a14="http://schemas.microsoft.com/office/drawing/2010/main">
                <a:solidFill>
                  <a:srgbClr val="FFFFFF"/>
                </a:solidFill>
              </a14:hiddenFill>
            </a:ext>
          </a:extLst>
        </p:spPr>
      </p:pic>
      <p:pic>
        <p:nvPicPr>
          <p:cNvPr id="120839" name="Picture 7" descr="ea_2004561810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149725"/>
            <a:ext cx="2520950" cy="2016125"/>
          </a:xfrm>
          <a:prstGeom prst="rect">
            <a:avLst/>
          </a:prstGeom>
          <a:noFill/>
          <a:extLst>
            <a:ext uri="{909E8E84-426E-40DD-AFC4-6F175D3DCCD1}">
              <a14:hiddenFill xmlns:a14="http://schemas.microsoft.com/office/drawing/2010/main">
                <a:solidFill>
                  <a:srgbClr val="FFFFFF"/>
                </a:solidFill>
              </a14:hiddenFill>
            </a:ext>
          </a:extLst>
        </p:spPr>
      </p:pic>
      <p:pic>
        <p:nvPicPr>
          <p:cNvPr id="120840" name="Picture 8" descr="200605080857563227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475" y="4149725"/>
            <a:ext cx="2520950" cy="1998663"/>
          </a:xfrm>
          <a:prstGeom prst="rect">
            <a:avLst/>
          </a:prstGeom>
          <a:noFill/>
          <a:extLst>
            <a:ext uri="{909E8E84-426E-40DD-AFC4-6F175D3DCCD1}">
              <a14:hiddenFill xmlns:a14="http://schemas.microsoft.com/office/drawing/2010/main">
                <a:solidFill>
                  <a:srgbClr val="FFFFFF"/>
                </a:solidFill>
              </a14:hiddenFill>
            </a:ext>
          </a:extLst>
        </p:spPr>
      </p:pic>
      <p:sp>
        <p:nvSpPr>
          <p:cNvPr id="120841" name="Rectangle 9"/>
          <p:cNvSpPr>
            <a:spLocks noChangeArrowheads="1"/>
          </p:cNvSpPr>
          <p:nvPr/>
        </p:nvSpPr>
        <p:spPr bwMode="auto">
          <a:xfrm>
            <a:off x="684213" y="3203786"/>
            <a:ext cx="7921625"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        激光武器所发射的“光弹”以光速飞行，这比普通炮弹飞行速度快</a:t>
            </a:r>
            <a:r>
              <a:rPr kumimoji="1" lang="en-US" altLang="zh-CN">
                <a:solidFill>
                  <a:schemeClr val="tx1"/>
                </a:solidFill>
                <a:ea typeface="华文楷体" panose="02010600040101010101" pitchFamily="2" charset="-122"/>
              </a:rPr>
              <a:t>40</a:t>
            </a:r>
            <a:r>
              <a:rPr kumimoji="1" lang="zh-CN" altLang="en-US">
                <a:solidFill>
                  <a:schemeClr val="tx1"/>
                </a:solidFill>
                <a:ea typeface="华文楷体" panose="02010600040101010101" pitchFamily="2" charset="-122"/>
              </a:rPr>
              <a:t>万倍，比导弹飞行速度快</a:t>
            </a:r>
            <a:r>
              <a:rPr kumimoji="1" lang="en-US" altLang="zh-CN">
                <a:solidFill>
                  <a:schemeClr val="tx1"/>
                </a:solidFill>
                <a:ea typeface="华文楷体" panose="02010600040101010101" pitchFamily="2" charset="-122"/>
              </a:rPr>
              <a:t>10</a:t>
            </a:r>
            <a:r>
              <a:rPr kumimoji="1" lang="zh-CN" altLang="en-US">
                <a:solidFill>
                  <a:schemeClr val="tx1"/>
                </a:solidFill>
                <a:ea typeface="华文楷体" panose="02010600040101010101" pitchFamily="2" charset="-122"/>
              </a:rPr>
              <a:t>万倍。</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834"/>
                                        </p:tgtEl>
                                        <p:attrNameLst>
                                          <p:attrName>style.visibility</p:attrName>
                                        </p:attrNameLst>
                                      </p:cBhvr>
                                      <p:to>
                                        <p:strVal val="visible"/>
                                      </p:to>
                                    </p:set>
                                    <p:animEffect transition="in" filter="wipe(left)">
                                      <p:cBhvr>
                                        <p:cTn id="7" dur="500"/>
                                        <p:tgtEl>
                                          <p:spTgt spid="1208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0835"/>
                                        </p:tgtEl>
                                        <p:attrNameLst>
                                          <p:attrName>style.visibility</p:attrName>
                                        </p:attrNameLst>
                                      </p:cBhvr>
                                      <p:to>
                                        <p:strVal val="visible"/>
                                      </p:to>
                                    </p:set>
                                    <p:animEffect transition="in" filter="wipe(left)">
                                      <p:cBhvr>
                                        <p:cTn id="12" dur="500"/>
                                        <p:tgtEl>
                                          <p:spTgt spid="1208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0836"/>
                                        </p:tgtEl>
                                        <p:attrNameLst>
                                          <p:attrName>style.visibility</p:attrName>
                                        </p:attrNameLst>
                                      </p:cBhvr>
                                      <p:to>
                                        <p:strVal val="visible"/>
                                      </p:to>
                                    </p:set>
                                    <p:animEffect transition="in" filter="wipe(left)">
                                      <p:cBhvr>
                                        <p:cTn id="17" dur="500"/>
                                        <p:tgtEl>
                                          <p:spTgt spid="1208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0839"/>
                                        </p:tgtEl>
                                        <p:attrNameLst>
                                          <p:attrName>style.visibility</p:attrName>
                                        </p:attrNameLst>
                                      </p:cBhvr>
                                      <p:to>
                                        <p:strVal val="visible"/>
                                      </p:to>
                                    </p:set>
                                    <p:animEffect transition="in" filter="wipe(left)">
                                      <p:cBhvr>
                                        <p:cTn id="22" dur="500"/>
                                        <p:tgtEl>
                                          <p:spTgt spid="1208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0840"/>
                                        </p:tgtEl>
                                        <p:attrNameLst>
                                          <p:attrName>style.visibility</p:attrName>
                                        </p:attrNameLst>
                                      </p:cBhvr>
                                      <p:to>
                                        <p:strVal val="visible"/>
                                      </p:to>
                                    </p:set>
                                    <p:animEffect transition="in" filter="wipe(left)">
                                      <p:cBhvr>
                                        <p:cTn id="27" dur="500"/>
                                        <p:tgtEl>
                                          <p:spTgt spid="1208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0837"/>
                                        </p:tgtEl>
                                        <p:attrNameLst>
                                          <p:attrName>style.visibility</p:attrName>
                                        </p:attrNameLst>
                                      </p:cBhvr>
                                      <p:to>
                                        <p:strVal val="visible"/>
                                      </p:to>
                                    </p:set>
                                    <p:animEffect transition="in" filter="wipe(left)">
                                      <p:cBhvr>
                                        <p:cTn id="32" dur="500"/>
                                        <p:tgtEl>
                                          <p:spTgt spid="1208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20838"/>
                                        </p:tgtEl>
                                        <p:attrNameLst>
                                          <p:attrName>style.visibility</p:attrName>
                                        </p:attrNameLst>
                                      </p:cBhvr>
                                      <p:to>
                                        <p:strVal val="visible"/>
                                      </p:to>
                                    </p:set>
                                    <p:animEffect transition="in" filter="wipe(left)">
                                      <p:cBhvr>
                                        <p:cTn id="37" dur="500"/>
                                        <p:tgtEl>
                                          <p:spTgt spid="12083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0841"/>
                                        </p:tgtEl>
                                        <p:attrNameLst>
                                          <p:attrName>style.visibility</p:attrName>
                                        </p:attrNameLst>
                                      </p:cBhvr>
                                      <p:to>
                                        <p:strVal val="visible"/>
                                      </p:to>
                                    </p:set>
                                    <p:animEffect transition="in" filter="wipe(left)">
                                      <p:cBhvr>
                                        <p:cTn id="42" dur="500"/>
                                        <p:tgtEl>
                                          <p:spTgt spid="1208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autoUpdateAnimBg="0"/>
      <p:bldP spid="120835" grpId="0"/>
      <p:bldP spid="120836" grpId="0"/>
      <p:bldP spid="120837" grpId="0"/>
      <p:bldP spid="12084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711200" y="234950"/>
            <a:ext cx="34290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rgbClr val="000000"/>
                </a:solidFill>
                <a:latin typeface="Times New Roman" pitchFamily="18" charset="0"/>
                <a:ea typeface="宋体" pitchFamily="2" charset="-122"/>
              </a:defRPr>
            </a:lvl1pPr>
            <a:lvl2pPr marL="571500" defTabSz="762000">
              <a:defRPr>
                <a:solidFill>
                  <a:srgbClr val="000000"/>
                </a:solidFill>
                <a:latin typeface="Times New Roman" pitchFamily="18" charset="0"/>
                <a:ea typeface="宋体" pitchFamily="2" charset="-122"/>
              </a:defRPr>
            </a:lvl2pPr>
            <a:lvl3pPr defTabSz="762000">
              <a:defRPr>
                <a:solidFill>
                  <a:srgbClr val="000000"/>
                </a:solidFill>
                <a:latin typeface="Times New Roman" pitchFamily="18" charset="0"/>
                <a:ea typeface="宋体" pitchFamily="2" charset="-122"/>
              </a:defRPr>
            </a:lvl3pPr>
            <a:lvl4pPr marL="1714500" defTabSz="762000">
              <a:defRPr>
                <a:solidFill>
                  <a:srgbClr val="000000"/>
                </a:solidFill>
                <a:latin typeface="Times New Roman" pitchFamily="18" charset="0"/>
                <a:ea typeface="宋体" pitchFamily="2" charset="-122"/>
              </a:defRPr>
            </a:lvl4pPr>
            <a:lvl5pPr marL="2286000" defTabSz="762000">
              <a:defRPr>
                <a:solidFill>
                  <a:srgbClr val="000000"/>
                </a:solidFill>
                <a:latin typeface="Times New Roman" pitchFamily="18" charset="0"/>
                <a:ea typeface="宋体" pitchFamily="2" charset="-122"/>
              </a:defRPr>
            </a:lvl5pPr>
            <a:lvl6pPr marL="27432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32004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6576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41148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eaLnBrk="0">
              <a:lnSpc>
                <a:spcPct val="100000"/>
              </a:lnSpc>
              <a:buClrTx/>
              <a:buSzTx/>
              <a:buFontTx/>
              <a:buNone/>
            </a:pPr>
            <a:r>
              <a:rPr kumimoji="1" lang="en-US" altLang="zh-CN">
                <a:solidFill>
                  <a:schemeClr val="tx1"/>
                </a:solidFill>
                <a:ea typeface="华文楷体" panose="02010600040101010101" pitchFamily="2" charset="-122"/>
              </a:rPr>
              <a:t>4</a:t>
            </a:r>
            <a:r>
              <a:rPr kumimoji="1" lang="zh-CN" altLang="en-US">
                <a:solidFill>
                  <a:schemeClr val="tx1"/>
                </a:solidFill>
                <a:ea typeface="华文楷体" panose="02010600040101010101" pitchFamily="2" charset="-122"/>
              </a:rPr>
              <a:t>）</a:t>
            </a:r>
            <a:r>
              <a:rPr kumimoji="1" lang="zh-CN" altLang="en-US">
                <a:solidFill>
                  <a:srgbClr val="0000FF"/>
                </a:solidFill>
                <a:ea typeface="华文楷体" panose="02010600040101010101" pitchFamily="2" charset="-122"/>
              </a:rPr>
              <a:t>其他应用</a:t>
            </a:r>
          </a:p>
        </p:txBody>
      </p:sp>
      <p:sp>
        <p:nvSpPr>
          <p:cNvPr id="119811" name="Rectangle 3"/>
          <p:cNvSpPr>
            <a:spLocks noChangeArrowheads="1"/>
          </p:cNvSpPr>
          <p:nvPr/>
        </p:nvSpPr>
        <p:spPr bwMode="auto">
          <a:xfrm>
            <a:off x="250825" y="692150"/>
            <a:ext cx="86423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indent="490538" defTabSz="762000">
              <a:defRPr>
                <a:solidFill>
                  <a:srgbClr val="000000"/>
                </a:solidFill>
                <a:latin typeface="Times New Roman" pitchFamily="18" charset="0"/>
                <a:ea typeface="宋体" pitchFamily="2" charset="-122"/>
              </a:defRPr>
            </a:lvl1pPr>
            <a:lvl2pPr marL="681038" defTabSz="762000">
              <a:defRPr>
                <a:solidFill>
                  <a:srgbClr val="000000"/>
                </a:solidFill>
                <a:latin typeface="Times New Roman" pitchFamily="18" charset="0"/>
                <a:ea typeface="宋体" pitchFamily="2" charset="-122"/>
              </a:defRPr>
            </a:lvl2pPr>
            <a:lvl3pPr defTabSz="762000">
              <a:defRPr>
                <a:solidFill>
                  <a:srgbClr val="000000"/>
                </a:solidFill>
                <a:latin typeface="Times New Roman" pitchFamily="18" charset="0"/>
                <a:ea typeface="宋体" pitchFamily="2" charset="-122"/>
              </a:defRPr>
            </a:lvl3pPr>
            <a:lvl4pPr marL="1714500" defTabSz="762000">
              <a:defRPr>
                <a:solidFill>
                  <a:srgbClr val="000000"/>
                </a:solidFill>
                <a:latin typeface="Times New Roman" pitchFamily="18" charset="0"/>
                <a:ea typeface="宋体" pitchFamily="2" charset="-122"/>
              </a:defRPr>
            </a:lvl4pPr>
            <a:lvl5pPr marL="2286000" defTabSz="762000">
              <a:defRPr>
                <a:solidFill>
                  <a:srgbClr val="000000"/>
                </a:solidFill>
                <a:latin typeface="Times New Roman" pitchFamily="18" charset="0"/>
                <a:ea typeface="宋体" pitchFamily="2" charset="-122"/>
              </a:defRPr>
            </a:lvl5pPr>
            <a:lvl6pPr marL="27432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32004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6576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41148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eaLnBrk="0">
              <a:lnSpc>
                <a:spcPct val="110000"/>
              </a:lnSpc>
              <a:buClrTx/>
              <a:buSzTx/>
              <a:buFontTx/>
              <a:buNone/>
            </a:pPr>
            <a:r>
              <a:rPr kumimoji="1" lang="zh-CN" altLang="en-US">
                <a:solidFill>
                  <a:schemeClr val="tx2"/>
                </a:solidFill>
                <a:effectLst>
                  <a:outerShdw blurRad="38100" dist="38100" dir="2700000" algn="tl">
                    <a:srgbClr val="C0C0C0"/>
                  </a:outerShdw>
                </a:effectLst>
                <a:latin typeface="华文楷体" panose="02010600040101010101" pitchFamily="2" charset="-122"/>
                <a:ea typeface="华文楷体" panose="02010600040101010101" pitchFamily="2" charset="-122"/>
              </a:rPr>
              <a:t>激光防伪标志、激光手术刀、激光通讯（</a:t>
            </a:r>
            <a:r>
              <a:rPr kumimoji="1" lang="zh-CN" altLang="en-US">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光纤通讯</a:t>
            </a:r>
            <a:r>
              <a:rPr kumimoji="1" lang="zh-CN" altLang="en-US">
                <a:solidFill>
                  <a:schemeClr val="tx2"/>
                </a:solidFill>
                <a:effectLst>
                  <a:outerShdw blurRad="38100" dist="38100" dir="2700000" algn="tl">
                    <a:srgbClr val="C0C0C0"/>
                  </a:outerShdw>
                </a:effectLst>
                <a:latin typeface="华文楷体" panose="02010600040101010101" pitchFamily="2" charset="-122"/>
                <a:ea typeface="华文楷体" panose="02010600040101010101" pitchFamily="2" charset="-122"/>
              </a:rPr>
              <a:t>）、激光光谱分析、激光全息术、干涉记录、激光舞台与激光唱片等。</a:t>
            </a:r>
          </a:p>
        </p:txBody>
      </p:sp>
      <p:grpSp>
        <p:nvGrpSpPr>
          <p:cNvPr id="119812" name="Group 4"/>
          <p:cNvGrpSpPr>
            <a:grpSpLocks/>
          </p:cNvGrpSpPr>
          <p:nvPr/>
        </p:nvGrpSpPr>
        <p:grpSpPr bwMode="auto">
          <a:xfrm>
            <a:off x="539750" y="1844675"/>
            <a:ext cx="8064500" cy="4321175"/>
            <a:chOff x="340" y="1162"/>
            <a:chExt cx="5080" cy="2722"/>
          </a:xfrm>
        </p:grpSpPr>
        <p:pic>
          <p:nvPicPr>
            <p:cNvPr id="119813" name="Picture 5" descr="u=2662815480,594432744&amp;gp=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 y="1162"/>
              <a:ext cx="1769" cy="1094"/>
            </a:xfrm>
            <a:prstGeom prst="rect">
              <a:avLst/>
            </a:prstGeom>
            <a:noFill/>
            <a:extLst>
              <a:ext uri="{909E8E84-426E-40DD-AFC4-6F175D3DCCD1}">
                <a14:hiddenFill xmlns:a14="http://schemas.microsoft.com/office/drawing/2010/main">
                  <a:solidFill>
                    <a:srgbClr val="FFFFFF"/>
                  </a:solidFill>
                </a14:hiddenFill>
              </a:ext>
            </a:extLst>
          </p:spPr>
        </p:pic>
        <p:pic>
          <p:nvPicPr>
            <p:cNvPr id="119814" name="Picture 6" descr="20040606-8-0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0" y="1162"/>
              <a:ext cx="1678" cy="1119"/>
            </a:xfrm>
            <a:prstGeom prst="rect">
              <a:avLst/>
            </a:prstGeom>
            <a:noFill/>
            <a:extLst>
              <a:ext uri="{909E8E84-426E-40DD-AFC4-6F175D3DCCD1}">
                <a14:hiddenFill xmlns:a14="http://schemas.microsoft.com/office/drawing/2010/main">
                  <a:solidFill>
                    <a:srgbClr val="FFFFFF"/>
                  </a:solidFill>
                </a14:hiddenFill>
              </a:ext>
            </a:extLst>
          </p:spPr>
        </p:pic>
        <p:pic>
          <p:nvPicPr>
            <p:cNvPr id="119815" name="Picture 7" descr="815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5" y="2341"/>
              <a:ext cx="1446" cy="1542"/>
            </a:xfrm>
            <a:prstGeom prst="rect">
              <a:avLst/>
            </a:prstGeom>
            <a:noFill/>
            <a:extLst>
              <a:ext uri="{909E8E84-426E-40DD-AFC4-6F175D3DCCD1}">
                <a14:hiddenFill xmlns:a14="http://schemas.microsoft.com/office/drawing/2010/main">
                  <a:solidFill>
                    <a:srgbClr val="FFFFFF"/>
                  </a:solidFill>
                </a14:hiddenFill>
              </a:ext>
            </a:extLst>
          </p:spPr>
        </p:pic>
        <p:pic>
          <p:nvPicPr>
            <p:cNvPr id="119816" name="Picture 8" descr="u=3790054576,1161835332&amp;gp=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 y="2387"/>
              <a:ext cx="1452" cy="1451"/>
            </a:xfrm>
            <a:prstGeom prst="rect">
              <a:avLst/>
            </a:prstGeom>
            <a:noFill/>
            <a:extLst>
              <a:ext uri="{909E8E84-426E-40DD-AFC4-6F175D3DCCD1}">
                <a14:hiddenFill xmlns:a14="http://schemas.microsoft.com/office/drawing/2010/main">
                  <a:solidFill>
                    <a:srgbClr val="FFFFFF"/>
                  </a:solidFill>
                </a14:hiddenFill>
              </a:ext>
            </a:extLst>
          </p:spPr>
        </p:pic>
        <p:pic>
          <p:nvPicPr>
            <p:cNvPr id="119817" name="Picture 9" descr="光纤进入寻常百姓家：速率可达ADSL千倍"/>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3" y="2387"/>
              <a:ext cx="1497" cy="1497"/>
            </a:xfrm>
            <a:prstGeom prst="rect">
              <a:avLst/>
            </a:prstGeom>
            <a:noFill/>
            <a:extLst>
              <a:ext uri="{909E8E84-426E-40DD-AFC4-6F175D3DCCD1}">
                <a14:hiddenFill xmlns:a14="http://schemas.microsoft.com/office/drawing/2010/main">
                  <a:solidFill>
                    <a:srgbClr val="FFFFFF"/>
                  </a:solidFill>
                </a14:hiddenFill>
              </a:ext>
            </a:extLst>
          </p:spPr>
        </p:pic>
        <p:pic>
          <p:nvPicPr>
            <p:cNvPr id="119818" name="Picture 10" descr="2006810824313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59" y="1162"/>
              <a:ext cx="1361" cy="1076"/>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9810">
                                            <p:txEl>
                                              <p:pRg st="0" end="0"/>
                                            </p:txEl>
                                          </p:spTgt>
                                        </p:tgtEl>
                                        <p:attrNameLst>
                                          <p:attrName>style.visibility</p:attrName>
                                        </p:attrNameLst>
                                      </p:cBhvr>
                                      <p:to>
                                        <p:strVal val="visible"/>
                                      </p:to>
                                    </p:set>
                                    <p:animEffect transition="in" filter="wipe(left)">
                                      <p:cBhvr>
                                        <p:cTn id="7" dur="500"/>
                                        <p:tgtEl>
                                          <p:spTgt spid="1198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9811">
                                            <p:txEl>
                                              <p:pRg st="0" end="0"/>
                                            </p:txEl>
                                          </p:spTgt>
                                        </p:tgtEl>
                                        <p:attrNameLst>
                                          <p:attrName>style.visibility</p:attrName>
                                        </p:attrNameLst>
                                      </p:cBhvr>
                                      <p:to>
                                        <p:strVal val="visible"/>
                                      </p:to>
                                    </p:set>
                                    <p:animEffect transition="in" filter="wipe(left)">
                                      <p:cBhvr>
                                        <p:cTn id="12" dur="500"/>
                                        <p:tgtEl>
                                          <p:spTgt spid="1198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19812"/>
                                        </p:tgtEl>
                                        <p:attrNameLst>
                                          <p:attrName>style.visibility</p:attrName>
                                        </p:attrNameLst>
                                      </p:cBhvr>
                                      <p:to>
                                        <p:strVal val="visible"/>
                                      </p:to>
                                    </p:set>
                                    <p:animEffect transition="in" filter="wipe(up)">
                                      <p:cBhvr>
                                        <p:cTn id="17" dur="500"/>
                                        <p:tgtEl>
                                          <p:spTgt spid="119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build="p" autoUpdateAnimBg="0"/>
      <p:bldP spid="11981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739775" y="188913"/>
            <a:ext cx="2176463"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4572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9144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1371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18288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r>
              <a:rPr kumimoji="1" lang="zh-CN" altLang="en-US">
                <a:solidFill>
                  <a:schemeClr val="tx2"/>
                </a:solidFill>
                <a:ea typeface="华文楷体" panose="02010600040101010101" pitchFamily="2" charset="-122"/>
              </a:rPr>
              <a:t>四、激光器</a:t>
            </a:r>
            <a:endParaRPr kumimoji="1" lang="zh-CN" altLang="en-US">
              <a:solidFill>
                <a:schemeClr val="tx1"/>
              </a:solidFill>
              <a:ea typeface="华文楷体" panose="02010600040101010101" pitchFamily="2" charset="-122"/>
            </a:endParaRPr>
          </a:p>
        </p:txBody>
      </p:sp>
      <p:sp>
        <p:nvSpPr>
          <p:cNvPr id="118787" name="Rectangle 3"/>
          <p:cNvSpPr>
            <a:spLocks noChangeArrowheads="1"/>
          </p:cNvSpPr>
          <p:nvPr/>
        </p:nvSpPr>
        <p:spPr bwMode="auto">
          <a:xfrm>
            <a:off x="609600" y="1270000"/>
            <a:ext cx="830580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spcBef>
                <a:spcPct val="20000"/>
              </a:spcBef>
              <a:buClr>
                <a:schemeClr val="accent2"/>
              </a:buClr>
              <a:buSzTx/>
              <a:buFont typeface="Monotype Sorts" pitchFamily="2" charset="2"/>
              <a:buNone/>
            </a:pPr>
            <a:r>
              <a:rPr kumimoji="1" lang="zh-CN" altLang="en-US">
                <a:solidFill>
                  <a:srgbClr val="0000FF"/>
                </a:solidFill>
                <a:ea typeface="华文楷体" panose="02010600040101010101" pitchFamily="2" charset="-122"/>
              </a:rPr>
              <a:t>工作物质：</a:t>
            </a:r>
            <a:r>
              <a:rPr kumimoji="1" lang="zh-CN" altLang="en-US">
                <a:solidFill>
                  <a:schemeClr val="tx1"/>
                </a:solidFill>
                <a:ea typeface="华文楷体" panose="02010600040101010101" pitchFamily="2" charset="-122"/>
              </a:rPr>
              <a:t>具有适当的能级结构，可产生受激辐射光放大。</a:t>
            </a:r>
          </a:p>
          <a:p>
            <a:pPr defTabSz="914400" hangingPunct="1">
              <a:lnSpc>
                <a:spcPct val="100000"/>
              </a:lnSpc>
              <a:spcBef>
                <a:spcPct val="20000"/>
              </a:spcBef>
              <a:buClr>
                <a:schemeClr val="accent2"/>
              </a:buClr>
              <a:buSzTx/>
              <a:buFont typeface="Monotype Sorts" pitchFamily="2" charset="2"/>
              <a:buNone/>
            </a:pPr>
            <a:r>
              <a:rPr kumimoji="1" lang="zh-CN" altLang="en-US">
                <a:solidFill>
                  <a:srgbClr val="0000FF"/>
                </a:solidFill>
                <a:ea typeface="华文楷体" panose="02010600040101010101" pitchFamily="2" charset="-122"/>
              </a:rPr>
              <a:t>激励能源：</a:t>
            </a:r>
            <a:r>
              <a:rPr kumimoji="1" lang="zh-CN" altLang="en-US">
                <a:solidFill>
                  <a:schemeClr val="tx1"/>
                </a:solidFill>
                <a:ea typeface="华文楷体" panose="02010600040101010101" pitchFamily="2" charset="-122"/>
              </a:rPr>
              <a:t>供给能量，使粒子数反转，达到产生激光所需</a:t>
            </a:r>
          </a:p>
          <a:p>
            <a:pPr defTabSz="914400" hangingPunct="1">
              <a:lnSpc>
                <a:spcPct val="100000"/>
              </a:lnSpc>
              <a:spcBef>
                <a:spcPct val="20000"/>
              </a:spcBef>
              <a:buClr>
                <a:schemeClr val="accent2"/>
              </a:buClr>
              <a:buSzTx/>
              <a:buFont typeface="Monotype Sorts" pitchFamily="2" charset="2"/>
              <a:buNone/>
            </a:pPr>
            <a:r>
              <a:rPr kumimoji="1" lang="zh-CN" altLang="en-US">
                <a:solidFill>
                  <a:schemeClr val="tx1"/>
                </a:solidFill>
                <a:ea typeface="华文楷体" panose="02010600040101010101" pitchFamily="2" charset="-122"/>
              </a:rPr>
              <a:t>          的阈值条件。</a:t>
            </a:r>
          </a:p>
          <a:p>
            <a:pPr defTabSz="914400" hangingPunct="1">
              <a:lnSpc>
                <a:spcPct val="100000"/>
              </a:lnSpc>
              <a:spcBef>
                <a:spcPct val="20000"/>
              </a:spcBef>
              <a:buClr>
                <a:schemeClr val="accent2"/>
              </a:buClr>
              <a:buSzTx/>
              <a:buFont typeface="Monotype Sorts" pitchFamily="2" charset="2"/>
              <a:buNone/>
            </a:pPr>
            <a:r>
              <a:rPr kumimoji="1" lang="zh-CN" altLang="en-US">
                <a:solidFill>
                  <a:srgbClr val="0000FF"/>
                </a:solidFill>
                <a:ea typeface="华文楷体" panose="02010600040101010101" pitchFamily="2" charset="-122"/>
              </a:rPr>
              <a:t>谐 振 腔：</a:t>
            </a:r>
            <a:r>
              <a:rPr kumimoji="1" lang="zh-CN" altLang="en-US">
                <a:solidFill>
                  <a:schemeClr val="tx1"/>
                </a:solidFill>
                <a:ea typeface="华文楷体" panose="02010600040101010101" pitchFamily="2" charset="-122"/>
              </a:rPr>
              <a:t>产生与维持光震荡，选方向，选频率。</a:t>
            </a:r>
          </a:p>
        </p:txBody>
      </p:sp>
      <p:sp>
        <p:nvSpPr>
          <p:cNvPr id="118788" name="Text Box 4"/>
          <p:cNvSpPr txBox="1">
            <a:spLocks noChangeArrowheads="1"/>
          </p:cNvSpPr>
          <p:nvPr/>
        </p:nvSpPr>
        <p:spPr bwMode="auto">
          <a:xfrm>
            <a:off x="395288" y="3136556"/>
            <a:ext cx="26670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50000"/>
              </a:spcBef>
              <a:buClrTx/>
              <a:buSzTx/>
              <a:buFontTx/>
              <a:buNone/>
            </a:pPr>
            <a:r>
              <a:rPr kumimoji="1" lang="en-US" altLang="zh-CN">
                <a:solidFill>
                  <a:schemeClr val="tx1"/>
                </a:solidFill>
                <a:ea typeface="华文楷体" panose="02010600040101010101" pitchFamily="2" charset="-122"/>
              </a:rPr>
              <a:t>2</a:t>
            </a:r>
            <a:r>
              <a:rPr kumimoji="1" lang="zh-CN" altLang="en-US">
                <a:solidFill>
                  <a:schemeClr val="tx1"/>
                </a:solidFill>
                <a:ea typeface="华文楷体" panose="02010600040101010101" pitchFamily="2" charset="-122"/>
              </a:rPr>
              <a:t>、激光器的分类</a:t>
            </a:r>
          </a:p>
        </p:txBody>
      </p:sp>
      <p:sp>
        <p:nvSpPr>
          <p:cNvPr id="118789" name="Text Box 5"/>
          <p:cNvSpPr txBox="1">
            <a:spLocks noChangeArrowheads="1"/>
          </p:cNvSpPr>
          <p:nvPr/>
        </p:nvSpPr>
        <p:spPr bwMode="auto">
          <a:xfrm>
            <a:off x="3200400" y="3111156"/>
            <a:ext cx="4419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根据工作物质的不同，可分为</a:t>
            </a:r>
            <a:r>
              <a:rPr kumimoji="1" lang="en-US" altLang="zh-CN">
                <a:solidFill>
                  <a:schemeClr val="tx1"/>
                </a:solidFill>
                <a:ea typeface="华文楷体" panose="02010600040101010101" pitchFamily="2" charset="-122"/>
              </a:rPr>
              <a:t>:</a:t>
            </a:r>
          </a:p>
        </p:txBody>
      </p:sp>
      <p:sp>
        <p:nvSpPr>
          <p:cNvPr id="118790" name="Text Box 6"/>
          <p:cNvSpPr txBox="1">
            <a:spLocks noChangeArrowheads="1"/>
          </p:cNvSpPr>
          <p:nvPr/>
        </p:nvSpPr>
        <p:spPr bwMode="auto">
          <a:xfrm>
            <a:off x="1476375" y="3775542"/>
            <a:ext cx="5400675" cy="877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80000"/>
              </a:lnSpc>
              <a:spcBef>
                <a:spcPct val="50000"/>
              </a:spcBef>
              <a:buClrTx/>
              <a:buSzTx/>
              <a:buFontTx/>
              <a:buNone/>
            </a:pPr>
            <a:r>
              <a:rPr kumimoji="1" lang="zh-CN" altLang="en-US">
                <a:solidFill>
                  <a:srgbClr val="0000FF"/>
                </a:solidFill>
                <a:ea typeface="华文楷体" panose="02010600040101010101" pitchFamily="2" charset="-122"/>
              </a:rPr>
              <a:t>固体激光器		气体激光器</a:t>
            </a:r>
          </a:p>
          <a:p>
            <a:pPr hangingPunct="1">
              <a:lnSpc>
                <a:spcPct val="80000"/>
              </a:lnSpc>
              <a:spcBef>
                <a:spcPct val="50000"/>
              </a:spcBef>
              <a:buClrTx/>
              <a:buSzTx/>
              <a:buFontTx/>
              <a:buNone/>
            </a:pPr>
            <a:r>
              <a:rPr kumimoji="1" lang="zh-CN" altLang="en-US">
                <a:solidFill>
                  <a:srgbClr val="0000FF"/>
                </a:solidFill>
                <a:ea typeface="华文楷体" panose="02010600040101010101" pitchFamily="2" charset="-122"/>
              </a:rPr>
              <a:t>液体激光器		半导体激光器</a:t>
            </a:r>
          </a:p>
        </p:txBody>
      </p:sp>
      <p:sp>
        <p:nvSpPr>
          <p:cNvPr id="118791" name="Text Box 7"/>
          <p:cNvSpPr txBox="1">
            <a:spLocks noChangeArrowheads="1"/>
          </p:cNvSpPr>
          <p:nvPr/>
        </p:nvSpPr>
        <p:spPr bwMode="auto">
          <a:xfrm>
            <a:off x="323850" y="4936781"/>
            <a:ext cx="433863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50000"/>
              </a:spcBef>
              <a:buClrTx/>
              <a:buSzTx/>
              <a:buFontTx/>
              <a:buNone/>
            </a:pPr>
            <a:r>
              <a:rPr kumimoji="1" lang="en-US" altLang="zh-CN">
                <a:solidFill>
                  <a:schemeClr val="tx1"/>
                </a:solidFill>
                <a:ea typeface="华文楷体" panose="02010600040101010101" pitchFamily="2" charset="-122"/>
              </a:rPr>
              <a:t>3</a:t>
            </a:r>
            <a:r>
              <a:rPr kumimoji="1" lang="zh-CN" altLang="en-US">
                <a:solidFill>
                  <a:schemeClr val="tx1"/>
                </a:solidFill>
                <a:ea typeface="华文楷体" panose="02010600040101010101" pitchFamily="2" charset="-122"/>
              </a:rPr>
              <a:t>、几种常见的激光器：</a:t>
            </a:r>
          </a:p>
        </p:txBody>
      </p:sp>
      <p:sp>
        <p:nvSpPr>
          <p:cNvPr id="118792" name="Rectangle 8"/>
          <p:cNvSpPr>
            <a:spLocks noChangeArrowheads="1"/>
          </p:cNvSpPr>
          <p:nvPr/>
        </p:nvSpPr>
        <p:spPr bwMode="auto">
          <a:xfrm>
            <a:off x="336550" y="760068"/>
            <a:ext cx="502761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20000"/>
              </a:spcBef>
              <a:buClr>
                <a:schemeClr val="accent2"/>
              </a:buClr>
              <a:buSzTx/>
              <a:buFont typeface="Monotype Sorts" pitchFamily="2" charset="2"/>
              <a:buNone/>
            </a:pPr>
            <a:r>
              <a:rPr kumimoji="1" lang="en-US" altLang="zh-CN">
                <a:solidFill>
                  <a:schemeClr val="tx1"/>
                </a:solidFill>
                <a:ea typeface="华文楷体" panose="02010600040101010101" pitchFamily="2" charset="-122"/>
              </a:rPr>
              <a:t>1</a:t>
            </a:r>
            <a:r>
              <a:rPr kumimoji="1" lang="zh-CN" altLang="en-US">
                <a:solidFill>
                  <a:schemeClr val="tx1"/>
                </a:solidFill>
                <a:ea typeface="华文楷体" panose="02010600040101010101" pitchFamily="2" charset="-122"/>
              </a:rPr>
              <a:t>、激光器三个基本部分</a:t>
            </a:r>
          </a:p>
        </p:txBody>
      </p:sp>
      <p:sp>
        <p:nvSpPr>
          <p:cNvPr id="118793" name="Rectangle 9"/>
          <p:cNvSpPr>
            <a:spLocks noChangeArrowheads="1"/>
          </p:cNvSpPr>
          <p:nvPr/>
        </p:nvSpPr>
        <p:spPr bwMode="auto">
          <a:xfrm>
            <a:off x="539750" y="5373688"/>
            <a:ext cx="8280400" cy="86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4572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9144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1371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18288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r>
              <a:rPr kumimoji="1" lang="zh-CN" altLang="en-US">
                <a:solidFill>
                  <a:schemeClr val="tx2"/>
                </a:solidFill>
                <a:latin typeface="华文楷体" panose="02010600040101010101" pitchFamily="2" charset="-122"/>
                <a:ea typeface="华文楷体" panose="02010600040101010101" pitchFamily="2" charset="-122"/>
              </a:rPr>
              <a:t>    红宝石激光器、 </a:t>
            </a:r>
            <a:r>
              <a:rPr kumimoji="1" lang="zh-CN" altLang="en-US">
                <a:solidFill>
                  <a:schemeClr val="tx1"/>
                </a:solidFill>
                <a:latin typeface="华文楷体" panose="02010600040101010101" pitchFamily="2" charset="-122"/>
                <a:ea typeface="华文楷体" panose="02010600040101010101" pitchFamily="2" charset="-122"/>
              </a:rPr>
              <a:t>氦氖激光器、二氧化碳激光器、氩离子激光器、染料激光器、钕玻璃激光器、半导体激光器等。</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786"/>
                                        </p:tgtEl>
                                        <p:attrNameLst>
                                          <p:attrName>style.visibility</p:attrName>
                                        </p:attrNameLst>
                                      </p:cBhvr>
                                      <p:to>
                                        <p:strVal val="visible"/>
                                      </p:to>
                                    </p:set>
                                    <p:animEffect transition="in" filter="wipe(left)">
                                      <p:cBhvr>
                                        <p:cTn id="7" dur="500"/>
                                        <p:tgtEl>
                                          <p:spTgt spid="1187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8792"/>
                                        </p:tgtEl>
                                        <p:attrNameLst>
                                          <p:attrName>style.visibility</p:attrName>
                                        </p:attrNameLst>
                                      </p:cBhvr>
                                      <p:to>
                                        <p:strVal val="visible"/>
                                      </p:to>
                                    </p:set>
                                    <p:animEffect transition="in" filter="wipe(left)">
                                      <p:cBhvr>
                                        <p:cTn id="12" dur="500"/>
                                        <p:tgtEl>
                                          <p:spTgt spid="1187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8787">
                                            <p:txEl>
                                              <p:pRg st="0" end="0"/>
                                            </p:txEl>
                                          </p:spTgt>
                                        </p:tgtEl>
                                        <p:attrNameLst>
                                          <p:attrName>style.visibility</p:attrName>
                                        </p:attrNameLst>
                                      </p:cBhvr>
                                      <p:to>
                                        <p:strVal val="visible"/>
                                      </p:to>
                                    </p:set>
                                    <p:animEffect transition="in" filter="wipe(left)">
                                      <p:cBhvr>
                                        <p:cTn id="17" dur="500"/>
                                        <p:tgtEl>
                                          <p:spTgt spid="11878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8787">
                                            <p:txEl>
                                              <p:pRg st="1" end="1"/>
                                            </p:txEl>
                                          </p:spTgt>
                                        </p:tgtEl>
                                        <p:attrNameLst>
                                          <p:attrName>style.visibility</p:attrName>
                                        </p:attrNameLst>
                                      </p:cBhvr>
                                      <p:to>
                                        <p:strVal val="visible"/>
                                      </p:to>
                                    </p:set>
                                    <p:animEffect transition="in" filter="wipe(left)">
                                      <p:cBhvr>
                                        <p:cTn id="22" dur="500"/>
                                        <p:tgtEl>
                                          <p:spTgt spid="11878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8787">
                                            <p:txEl>
                                              <p:pRg st="2" end="2"/>
                                            </p:txEl>
                                          </p:spTgt>
                                        </p:tgtEl>
                                        <p:attrNameLst>
                                          <p:attrName>style.visibility</p:attrName>
                                        </p:attrNameLst>
                                      </p:cBhvr>
                                      <p:to>
                                        <p:strVal val="visible"/>
                                      </p:to>
                                    </p:set>
                                    <p:animEffect transition="in" filter="wipe(left)">
                                      <p:cBhvr>
                                        <p:cTn id="27" dur="500"/>
                                        <p:tgtEl>
                                          <p:spTgt spid="118787">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8787">
                                            <p:txEl>
                                              <p:pRg st="3" end="3"/>
                                            </p:txEl>
                                          </p:spTgt>
                                        </p:tgtEl>
                                        <p:attrNameLst>
                                          <p:attrName>style.visibility</p:attrName>
                                        </p:attrNameLst>
                                      </p:cBhvr>
                                      <p:to>
                                        <p:strVal val="visible"/>
                                      </p:to>
                                    </p:set>
                                    <p:animEffect transition="in" filter="wipe(left)">
                                      <p:cBhvr>
                                        <p:cTn id="32" dur="500"/>
                                        <p:tgtEl>
                                          <p:spTgt spid="118787">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8788"/>
                                        </p:tgtEl>
                                        <p:attrNameLst>
                                          <p:attrName>style.visibility</p:attrName>
                                        </p:attrNameLst>
                                      </p:cBhvr>
                                      <p:to>
                                        <p:strVal val="visible"/>
                                      </p:to>
                                    </p:set>
                                    <p:animEffect transition="in" filter="wipe(left)">
                                      <p:cBhvr>
                                        <p:cTn id="37" dur="500"/>
                                        <p:tgtEl>
                                          <p:spTgt spid="1187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8789"/>
                                        </p:tgtEl>
                                        <p:attrNameLst>
                                          <p:attrName>style.visibility</p:attrName>
                                        </p:attrNameLst>
                                      </p:cBhvr>
                                      <p:to>
                                        <p:strVal val="visible"/>
                                      </p:to>
                                    </p:set>
                                    <p:animEffect transition="in" filter="wipe(left)">
                                      <p:cBhvr>
                                        <p:cTn id="42" dur="500"/>
                                        <p:tgtEl>
                                          <p:spTgt spid="11878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8790"/>
                                        </p:tgtEl>
                                        <p:attrNameLst>
                                          <p:attrName>style.visibility</p:attrName>
                                        </p:attrNameLst>
                                      </p:cBhvr>
                                      <p:to>
                                        <p:strVal val="visible"/>
                                      </p:to>
                                    </p:set>
                                    <p:animEffect transition="in" filter="wipe(left)">
                                      <p:cBhvr>
                                        <p:cTn id="47" dur="500"/>
                                        <p:tgtEl>
                                          <p:spTgt spid="11879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8791"/>
                                        </p:tgtEl>
                                        <p:attrNameLst>
                                          <p:attrName>style.visibility</p:attrName>
                                        </p:attrNameLst>
                                      </p:cBhvr>
                                      <p:to>
                                        <p:strVal val="visible"/>
                                      </p:to>
                                    </p:set>
                                    <p:animEffect transition="in" filter="wipe(left)">
                                      <p:cBhvr>
                                        <p:cTn id="52" dur="500"/>
                                        <p:tgtEl>
                                          <p:spTgt spid="11879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8793"/>
                                        </p:tgtEl>
                                        <p:attrNameLst>
                                          <p:attrName>style.visibility</p:attrName>
                                        </p:attrNameLst>
                                      </p:cBhvr>
                                      <p:to>
                                        <p:strVal val="visible"/>
                                      </p:to>
                                    </p:set>
                                    <p:animEffect transition="in" filter="wipe(left)">
                                      <p:cBhvr>
                                        <p:cTn id="57" dur="500"/>
                                        <p:tgtEl>
                                          <p:spTgt spid="118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utoUpdateAnimBg="0"/>
      <p:bldP spid="118787" grpId="0" build="p" autoUpdateAnimBg="0"/>
      <p:bldP spid="118788" grpId="0" autoUpdateAnimBg="0"/>
      <p:bldP spid="118789" grpId="0" autoUpdateAnimBg="0"/>
      <p:bldP spid="118790" grpId="0" autoUpdateAnimBg="0"/>
      <p:bldP spid="118791" grpId="0" autoUpdateAnimBg="0"/>
      <p:bldP spid="118792" grpId="0" autoUpdateAnimBg="0"/>
      <p:bldP spid="11879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468313" y="188913"/>
            <a:ext cx="3657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4572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9144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1371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18288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algn="just" defTabSz="914400" hangingPunct="1">
              <a:lnSpc>
                <a:spcPct val="100000"/>
              </a:lnSpc>
              <a:buClrTx/>
              <a:buSzTx/>
              <a:buFontTx/>
              <a:buNone/>
            </a:pPr>
            <a:r>
              <a:rPr kumimoji="1" lang="zh-CN" altLang="en-US">
                <a:solidFill>
                  <a:schemeClr val="tx2"/>
                </a:solidFill>
                <a:ea typeface="华文楷体" panose="02010600040101010101" pitchFamily="2" charset="-122"/>
              </a:rPr>
              <a:t>红宝石激光器：</a:t>
            </a:r>
            <a:endParaRPr kumimoji="1" lang="zh-CN" altLang="en-US">
              <a:solidFill>
                <a:schemeClr val="tx1"/>
              </a:solidFill>
              <a:ea typeface="华文楷体" panose="02010600040101010101" pitchFamily="2" charset="-122"/>
            </a:endParaRPr>
          </a:p>
        </p:txBody>
      </p:sp>
      <p:grpSp>
        <p:nvGrpSpPr>
          <p:cNvPr id="117763" name="Group 3"/>
          <p:cNvGrpSpPr>
            <a:grpSpLocks/>
          </p:cNvGrpSpPr>
          <p:nvPr/>
        </p:nvGrpSpPr>
        <p:grpSpPr bwMode="auto">
          <a:xfrm>
            <a:off x="1219200" y="3767138"/>
            <a:ext cx="6737350" cy="2306637"/>
            <a:chOff x="768" y="2373"/>
            <a:chExt cx="4403" cy="1453"/>
          </a:xfrm>
        </p:grpSpPr>
        <p:grpSp>
          <p:nvGrpSpPr>
            <p:cNvPr id="117764" name="Group 4"/>
            <p:cNvGrpSpPr>
              <a:grpSpLocks/>
            </p:cNvGrpSpPr>
            <p:nvPr/>
          </p:nvGrpSpPr>
          <p:grpSpPr bwMode="auto">
            <a:xfrm>
              <a:off x="1166" y="2568"/>
              <a:ext cx="1529" cy="1138"/>
              <a:chOff x="1110" y="2260"/>
              <a:chExt cx="2073" cy="1703"/>
            </a:xfrm>
          </p:grpSpPr>
          <p:sp>
            <p:nvSpPr>
              <p:cNvPr id="117765" name="Line 5"/>
              <p:cNvSpPr>
                <a:spLocks noChangeShapeType="1"/>
              </p:cNvSpPr>
              <p:nvPr/>
            </p:nvSpPr>
            <p:spPr bwMode="auto">
              <a:xfrm>
                <a:off x="1110" y="2260"/>
                <a:ext cx="2073"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7766" name="Line 6"/>
              <p:cNvSpPr>
                <a:spLocks noChangeShapeType="1"/>
              </p:cNvSpPr>
              <p:nvPr/>
            </p:nvSpPr>
            <p:spPr bwMode="auto">
              <a:xfrm>
                <a:off x="1110" y="2729"/>
                <a:ext cx="2073"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7767" name="Line 7"/>
              <p:cNvSpPr>
                <a:spLocks noChangeShapeType="1"/>
              </p:cNvSpPr>
              <p:nvPr/>
            </p:nvSpPr>
            <p:spPr bwMode="auto">
              <a:xfrm>
                <a:off x="1110" y="3963"/>
                <a:ext cx="2073"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7768" name="Line 8"/>
              <p:cNvSpPr>
                <a:spLocks noChangeShapeType="1"/>
              </p:cNvSpPr>
              <p:nvPr/>
            </p:nvSpPr>
            <p:spPr bwMode="auto">
              <a:xfrm flipV="1">
                <a:off x="1542" y="2260"/>
                <a:ext cx="0" cy="1703"/>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7769" name="Line 9"/>
              <p:cNvSpPr>
                <a:spLocks noChangeShapeType="1"/>
              </p:cNvSpPr>
              <p:nvPr/>
            </p:nvSpPr>
            <p:spPr bwMode="auto">
              <a:xfrm>
                <a:off x="1945" y="2260"/>
                <a:ext cx="0" cy="469"/>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7770" name="Line 10"/>
              <p:cNvSpPr>
                <a:spLocks noChangeShapeType="1"/>
              </p:cNvSpPr>
              <p:nvPr/>
            </p:nvSpPr>
            <p:spPr bwMode="auto">
              <a:xfrm>
                <a:off x="2664" y="2729"/>
                <a:ext cx="0" cy="1234"/>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pSp>
        <p:sp>
          <p:nvSpPr>
            <p:cNvPr id="117771" name="Rectangle 11"/>
            <p:cNvSpPr>
              <a:spLocks noChangeArrowheads="1"/>
            </p:cNvSpPr>
            <p:nvPr/>
          </p:nvSpPr>
          <p:spPr bwMode="auto">
            <a:xfrm>
              <a:off x="878" y="2436"/>
              <a:ext cx="3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rgbClr val="000000"/>
                  </a:solidFill>
                  <a:latin typeface="Times New Roman" pitchFamily="18" charset="0"/>
                  <a:ea typeface="宋体" pitchFamily="2" charset="-122"/>
                </a:defRPr>
              </a:lvl1pPr>
              <a:lvl2pPr marL="571500" defTabSz="762000">
                <a:defRPr>
                  <a:solidFill>
                    <a:srgbClr val="000000"/>
                  </a:solidFill>
                  <a:latin typeface="Times New Roman" pitchFamily="18" charset="0"/>
                  <a:ea typeface="宋体" pitchFamily="2" charset="-122"/>
                </a:defRPr>
              </a:lvl2pPr>
              <a:lvl3pPr defTabSz="762000">
                <a:defRPr>
                  <a:solidFill>
                    <a:srgbClr val="000000"/>
                  </a:solidFill>
                  <a:latin typeface="Times New Roman" pitchFamily="18" charset="0"/>
                  <a:ea typeface="宋体" pitchFamily="2" charset="-122"/>
                </a:defRPr>
              </a:lvl3pPr>
              <a:lvl4pPr marL="1714500" defTabSz="762000">
                <a:defRPr>
                  <a:solidFill>
                    <a:srgbClr val="000000"/>
                  </a:solidFill>
                  <a:latin typeface="Times New Roman" pitchFamily="18" charset="0"/>
                  <a:ea typeface="宋体" pitchFamily="2" charset="-122"/>
                </a:defRPr>
              </a:lvl4pPr>
              <a:lvl5pPr marL="2286000" defTabSz="762000">
                <a:defRPr>
                  <a:solidFill>
                    <a:srgbClr val="000000"/>
                  </a:solidFill>
                  <a:latin typeface="Times New Roman" pitchFamily="18" charset="0"/>
                  <a:ea typeface="宋体" pitchFamily="2" charset="-122"/>
                </a:defRPr>
              </a:lvl5pPr>
              <a:lvl6pPr marL="27432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32004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6576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41148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eaLnBrk="0">
                <a:lnSpc>
                  <a:spcPct val="100000"/>
                </a:lnSpc>
                <a:buClrTx/>
                <a:buSzTx/>
                <a:buFontTx/>
                <a:buNone/>
              </a:pPr>
              <a:r>
                <a:rPr kumimoji="1" lang="en-US" altLang="zh-CN" sz="2000" i="1">
                  <a:solidFill>
                    <a:schemeClr val="tx1"/>
                  </a:solidFill>
                  <a:ea typeface="华文楷体" panose="02010600040101010101" pitchFamily="2" charset="-122"/>
                </a:rPr>
                <a:t>E</a:t>
              </a:r>
              <a:r>
                <a:rPr kumimoji="1" lang="en-US" altLang="zh-CN" sz="2000" baseline="-25000">
                  <a:solidFill>
                    <a:schemeClr val="tx1"/>
                  </a:solidFill>
                  <a:ea typeface="华文楷体" panose="02010600040101010101" pitchFamily="2" charset="-122"/>
                </a:rPr>
                <a:t>3</a:t>
              </a:r>
            </a:p>
          </p:txBody>
        </p:sp>
        <p:sp>
          <p:nvSpPr>
            <p:cNvPr id="117772" name="Rectangle 12"/>
            <p:cNvSpPr>
              <a:spLocks noChangeArrowheads="1"/>
            </p:cNvSpPr>
            <p:nvPr/>
          </p:nvSpPr>
          <p:spPr bwMode="auto">
            <a:xfrm>
              <a:off x="878" y="2738"/>
              <a:ext cx="3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rgbClr val="000000"/>
                  </a:solidFill>
                  <a:latin typeface="Times New Roman" pitchFamily="18" charset="0"/>
                  <a:ea typeface="宋体" pitchFamily="2" charset="-122"/>
                </a:defRPr>
              </a:lvl1pPr>
              <a:lvl2pPr marL="571500" defTabSz="762000">
                <a:defRPr>
                  <a:solidFill>
                    <a:srgbClr val="000000"/>
                  </a:solidFill>
                  <a:latin typeface="Times New Roman" pitchFamily="18" charset="0"/>
                  <a:ea typeface="宋体" pitchFamily="2" charset="-122"/>
                </a:defRPr>
              </a:lvl2pPr>
              <a:lvl3pPr defTabSz="762000">
                <a:defRPr>
                  <a:solidFill>
                    <a:srgbClr val="000000"/>
                  </a:solidFill>
                  <a:latin typeface="Times New Roman" pitchFamily="18" charset="0"/>
                  <a:ea typeface="宋体" pitchFamily="2" charset="-122"/>
                </a:defRPr>
              </a:lvl3pPr>
              <a:lvl4pPr marL="1714500" defTabSz="762000">
                <a:defRPr>
                  <a:solidFill>
                    <a:srgbClr val="000000"/>
                  </a:solidFill>
                  <a:latin typeface="Times New Roman" pitchFamily="18" charset="0"/>
                  <a:ea typeface="宋体" pitchFamily="2" charset="-122"/>
                </a:defRPr>
              </a:lvl4pPr>
              <a:lvl5pPr marL="2286000" defTabSz="762000">
                <a:defRPr>
                  <a:solidFill>
                    <a:srgbClr val="000000"/>
                  </a:solidFill>
                  <a:latin typeface="Times New Roman" pitchFamily="18" charset="0"/>
                  <a:ea typeface="宋体" pitchFamily="2" charset="-122"/>
                </a:defRPr>
              </a:lvl5pPr>
              <a:lvl6pPr marL="27432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32004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6576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41148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eaLnBrk="0">
                <a:lnSpc>
                  <a:spcPct val="100000"/>
                </a:lnSpc>
                <a:buClrTx/>
                <a:buSzTx/>
                <a:buFontTx/>
                <a:buNone/>
              </a:pPr>
              <a:r>
                <a:rPr kumimoji="1" lang="en-US" altLang="zh-CN" sz="2000" i="1">
                  <a:solidFill>
                    <a:schemeClr val="tx1"/>
                  </a:solidFill>
                  <a:ea typeface="华文楷体" panose="02010600040101010101" pitchFamily="2" charset="-122"/>
                </a:rPr>
                <a:t>E</a:t>
              </a:r>
              <a:r>
                <a:rPr kumimoji="1" lang="en-US" altLang="zh-CN" sz="2000" baseline="-25000">
                  <a:solidFill>
                    <a:schemeClr val="tx1"/>
                  </a:solidFill>
                  <a:ea typeface="华文楷体" panose="02010600040101010101" pitchFamily="2" charset="-122"/>
                </a:rPr>
                <a:t>2</a:t>
              </a:r>
            </a:p>
          </p:txBody>
        </p:sp>
        <p:sp>
          <p:nvSpPr>
            <p:cNvPr id="117773" name="Rectangle 13"/>
            <p:cNvSpPr>
              <a:spLocks noChangeArrowheads="1"/>
            </p:cNvSpPr>
            <p:nvPr/>
          </p:nvSpPr>
          <p:spPr bwMode="auto">
            <a:xfrm>
              <a:off x="890" y="3571"/>
              <a:ext cx="41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rgbClr val="000000"/>
                  </a:solidFill>
                  <a:latin typeface="Times New Roman" pitchFamily="18" charset="0"/>
                  <a:ea typeface="宋体" pitchFamily="2" charset="-122"/>
                </a:defRPr>
              </a:lvl1pPr>
              <a:lvl2pPr marL="571500" defTabSz="762000">
                <a:defRPr>
                  <a:solidFill>
                    <a:srgbClr val="000000"/>
                  </a:solidFill>
                  <a:latin typeface="Times New Roman" pitchFamily="18" charset="0"/>
                  <a:ea typeface="宋体" pitchFamily="2" charset="-122"/>
                </a:defRPr>
              </a:lvl2pPr>
              <a:lvl3pPr defTabSz="762000">
                <a:defRPr>
                  <a:solidFill>
                    <a:srgbClr val="000000"/>
                  </a:solidFill>
                  <a:latin typeface="Times New Roman" pitchFamily="18" charset="0"/>
                  <a:ea typeface="宋体" pitchFamily="2" charset="-122"/>
                </a:defRPr>
              </a:lvl3pPr>
              <a:lvl4pPr marL="1714500" defTabSz="762000">
                <a:defRPr>
                  <a:solidFill>
                    <a:srgbClr val="000000"/>
                  </a:solidFill>
                  <a:latin typeface="Times New Roman" pitchFamily="18" charset="0"/>
                  <a:ea typeface="宋体" pitchFamily="2" charset="-122"/>
                </a:defRPr>
              </a:lvl4pPr>
              <a:lvl5pPr marL="2286000" defTabSz="762000">
                <a:defRPr>
                  <a:solidFill>
                    <a:srgbClr val="000000"/>
                  </a:solidFill>
                  <a:latin typeface="Times New Roman" pitchFamily="18" charset="0"/>
                  <a:ea typeface="宋体" pitchFamily="2" charset="-122"/>
                </a:defRPr>
              </a:lvl5pPr>
              <a:lvl6pPr marL="27432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32004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6576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41148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eaLnBrk="0">
                <a:lnSpc>
                  <a:spcPct val="100000"/>
                </a:lnSpc>
                <a:buClrTx/>
                <a:buSzTx/>
                <a:buFontTx/>
                <a:buNone/>
              </a:pPr>
              <a:r>
                <a:rPr kumimoji="1" lang="en-US" altLang="zh-CN" sz="2000" i="1">
                  <a:solidFill>
                    <a:schemeClr val="tx1"/>
                  </a:solidFill>
                  <a:ea typeface="华文楷体" panose="02010600040101010101" pitchFamily="2" charset="-122"/>
                </a:rPr>
                <a:t>E</a:t>
              </a:r>
              <a:r>
                <a:rPr kumimoji="1" lang="en-US" altLang="zh-CN" sz="2000" baseline="-25000">
                  <a:solidFill>
                    <a:schemeClr val="tx1"/>
                  </a:solidFill>
                  <a:ea typeface="华文楷体" panose="02010600040101010101" pitchFamily="2" charset="-122"/>
                </a:rPr>
                <a:t>1</a:t>
              </a:r>
            </a:p>
          </p:txBody>
        </p:sp>
        <p:sp>
          <p:nvSpPr>
            <p:cNvPr id="117774" name="Rectangle 14"/>
            <p:cNvSpPr>
              <a:spLocks noChangeArrowheads="1"/>
            </p:cNvSpPr>
            <p:nvPr/>
          </p:nvSpPr>
          <p:spPr bwMode="auto">
            <a:xfrm>
              <a:off x="2656" y="2373"/>
              <a:ext cx="39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rgbClr val="000000"/>
                  </a:solidFill>
                  <a:latin typeface="Times New Roman" pitchFamily="18" charset="0"/>
                  <a:ea typeface="宋体" pitchFamily="2" charset="-122"/>
                </a:defRPr>
              </a:lvl1pPr>
              <a:lvl2pPr marL="571500" defTabSz="762000">
                <a:defRPr>
                  <a:solidFill>
                    <a:srgbClr val="000000"/>
                  </a:solidFill>
                  <a:latin typeface="Times New Roman" pitchFamily="18" charset="0"/>
                  <a:ea typeface="宋体" pitchFamily="2" charset="-122"/>
                </a:defRPr>
              </a:lvl2pPr>
              <a:lvl3pPr defTabSz="762000">
                <a:defRPr>
                  <a:solidFill>
                    <a:srgbClr val="000000"/>
                  </a:solidFill>
                  <a:latin typeface="Times New Roman" pitchFamily="18" charset="0"/>
                  <a:ea typeface="宋体" pitchFamily="2" charset="-122"/>
                </a:defRPr>
              </a:lvl3pPr>
              <a:lvl4pPr marL="1714500" defTabSz="762000">
                <a:defRPr>
                  <a:solidFill>
                    <a:srgbClr val="000000"/>
                  </a:solidFill>
                  <a:latin typeface="Times New Roman" pitchFamily="18" charset="0"/>
                  <a:ea typeface="宋体" pitchFamily="2" charset="-122"/>
                </a:defRPr>
              </a:lvl4pPr>
              <a:lvl5pPr marL="2286000" defTabSz="762000">
                <a:defRPr>
                  <a:solidFill>
                    <a:srgbClr val="000000"/>
                  </a:solidFill>
                  <a:latin typeface="Times New Roman" pitchFamily="18" charset="0"/>
                  <a:ea typeface="宋体" pitchFamily="2" charset="-122"/>
                </a:defRPr>
              </a:lvl5pPr>
              <a:lvl6pPr marL="27432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32004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6576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41148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eaLnBrk="0">
                <a:lnSpc>
                  <a:spcPct val="100000"/>
                </a:lnSpc>
                <a:buClrTx/>
                <a:buSzTx/>
                <a:buFontTx/>
                <a:buNone/>
              </a:pPr>
              <a:r>
                <a:rPr kumimoji="1" lang="en-US" altLang="zh-CN" sz="2000">
                  <a:solidFill>
                    <a:schemeClr val="tx1"/>
                  </a:solidFill>
                  <a:ea typeface="华文楷体" panose="02010600040101010101" pitchFamily="2" charset="-122"/>
                </a:rPr>
                <a:t>n</a:t>
              </a:r>
              <a:r>
                <a:rPr kumimoji="1" lang="en-US" altLang="zh-CN" sz="2000" baseline="-25000">
                  <a:solidFill>
                    <a:schemeClr val="tx1"/>
                  </a:solidFill>
                  <a:ea typeface="华文楷体" panose="02010600040101010101" pitchFamily="2" charset="-122"/>
                </a:rPr>
                <a:t>3</a:t>
              </a:r>
            </a:p>
          </p:txBody>
        </p:sp>
        <p:sp>
          <p:nvSpPr>
            <p:cNvPr id="117775" name="Rectangle 15"/>
            <p:cNvSpPr>
              <a:spLocks noChangeArrowheads="1"/>
            </p:cNvSpPr>
            <p:nvPr/>
          </p:nvSpPr>
          <p:spPr bwMode="auto">
            <a:xfrm>
              <a:off x="2647" y="2802"/>
              <a:ext cx="41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rgbClr val="000000"/>
                  </a:solidFill>
                  <a:latin typeface="Times New Roman" pitchFamily="18" charset="0"/>
                  <a:ea typeface="宋体" pitchFamily="2" charset="-122"/>
                </a:defRPr>
              </a:lvl1pPr>
              <a:lvl2pPr marL="571500" defTabSz="762000">
                <a:defRPr>
                  <a:solidFill>
                    <a:srgbClr val="000000"/>
                  </a:solidFill>
                  <a:latin typeface="Times New Roman" pitchFamily="18" charset="0"/>
                  <a:ea typeface="宋体" pitchFamily="2" charset="-122"/>
                </a:defRPr>
              </a:lvl2pPr>
              <a:lvl3pPr defTabSz="762000">
                <a:defRPr>
                  <a:solidFill>
                    <a:srgbClr val="000000"/>
                  </a:solidFill>
                  <a:latin typeface="Times New Roman" pitchFamily="18" charset="0"/>
                  <a:ea typeface="宋体" pitchFamily="2" charset="-122"/>
                </a:defRPr>
              </a:lvl3pPr>
              <a:lvl4pPr marL="1714500" defTabSz="762000">
                <a:defRPr>
                  <a:solidFill>
                    <a:srgbClr val="000000"/>
                  </a:solidFill>
                  <a:latin typeface="Times New Roman" pitchFamily="18" charset="0"/>
                  <a:ea typeface="宋体" pitchFamily="2" charset="-122"/>
                </a:defRPr>
              </a:lvl4pPr>
              <a:lvl5pPr marL="2286000" defTabSz="762000">
                <a:defRPr>
                  <a:solidFill>
                    <a:srgbClr val="000000"/>
                  </a:solidFill>
                  <a:latin typeface="Times New Roman" pitchFamily="18" charset="0"/>
                  <a:ea typeface="宋体" pitchFamily="2" charset="-122"/>
                </a:defRPr>
              </a:lvl5pPr>
              <a:lvl6pPr marL="27432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32004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6576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41148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eaLnBrk="0">
                <a:lnSpc>
                  <a:spcPct val="100000"/>
                </a:lnSpc>
                <a:buClrTx/>
                <a:buSzTx/>
                <a:buFontTx/>
                <a:buNone/>
              </a:pPr>
              <a:r>
                <a:rPr kumimoji="1" lang="en-US" altLang="zh-CN" sz="2000">
                  <a:solidFill>
                    <a:schemeClr val="tx1"/>
                  </a:solidFill>
                  <a:ea typeface="华文楷体" panose="02010600040101010101" pitchFamily="2" charset="-122"/>
                </a:rPr>
                <a:t>n</a:t>
              </a:r>
              <a:r>
                <a:rPr kumimoji="1" lang="en-US" altLang="zh-CN" sz="2000" baseline="-25000">
                  <a:solidFill>
                    <a:schemeClr val="tx1"/>
                  </a:solidFill>
                  <a:ea typeface="华文楷体" panose="02010600040101010101" pitchFamily="2" charset="-122"/>
                </a:rPr>
                <a:t>2</a:t>
              </a:r>
            </a:p>
          </p:txBody>
        </p:sp>
        <p:sp>
          <p:nvSpPr>
            <p:cNvPr id="117776" name="Rectangle 16"/>
            <p:cNvSpPr>
              <a:spLocks noChangeArrowheads="1"/>
            </p:cNvSpPr>
            <p:nvPr/>
          </p:nvSpPr>
          <p:spPr bwMode="auto">
            <a:xfrm>
              <a:off x="2667" y="3574"/>
              <a:ext cx="36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rgbClr val="000000"/>
                  </a:solidFill>
                  <a:latin typeface="Times New Roman" pitchFamily="18" charset="0"/>
                  <a:ea typeface="宋体" pitchFamily="2" charset="-122"/>
                </a:defRPr>
              </a:lvl1pPr>
              <a:lvl2pPr marL="571500" defTabSz="762000">
                <a:defRPr>
                  <a:solidFill>
                    <a:srgbClr val="000000"/>
                  </a:solidFill>
                  <a:latin typeface="Times New Roman" pitchFamily="18" charset="0"/>
                  <a:ea typeface="宋体" pitchFamily="2" charset="-122"/>
                </a:defRPr>
              </a:lvl2pPr>
              <a:lvl3pPr defTabSz="762000">
                <a:defRPr>
                  <a:solidFill>
                    <a:srgbClr val="000000"/>
                  </a:solidFill>
                  <a:latin typeface="Times New Roman" pitchFamily="18" charset="0"/>
                  <a:ea typeface="宋体" pitchFamily="2" charset="-122"/>
                </a:defRPr>
              </a:lvl3pPr>
              <a:lvl4pPr marL="1714500" defTabSz="762000">
                <a:defRPr>
                  <a:solidFill>
                    <a:srgbClr val="000000"/>
                  </a:solidFill>
                  <a:latin typeface="Times New Roman" pitchFamily="18" charset="0"/>
                  <a:ea typeface="宋体" pitchFamily="2" charset="-122"/>
                </a:defRPr>
              </a:lvl4pPr>
              <a:lvl5pPr marL="2286000" defTabSz="762000">
                <a:defRPr>
                  <a:solidFill>
                    <a:srgbClr val="000000"/>
                  </a:solidFill>
                  <a:latin typeface="Times New Roman" pitchFamily="18" charset="0"/>
                  <a:ea typeface="宋体" pitchFamily="2" charset="-122"/>
                </a:defRPr>
              </a:lvl5pPr>
              <a:lvl6pPr marL="27432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32004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6576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41148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eaLnBrk="0">
                <a:lnSpc>
                  <a:spcPct val="100000"/>
                </a:lnSpc>
                <a:buClrTx/>
                <a:buSzTx/>
                <a:buFontTx/>
                <a:buNone/>
              </a:pPr>
              <a:r>
                <a:rPr kumimoji="1" lang="en-US" altLang="zh-CN" sz="2000">
                  <a:solidFill>
                    <a:schemeClr val="tx1"/>
                  </a:solidFill>
                  <a:ea typeface="华文楷体" panose="02010600040101010101" pitchFamily="2" charset="-122"/>
                </a:rPr>
                <a:t>n</a:t>
              </a:r>
              <a:r>
                <a:rPr kumimoji="1" lang="en-US" altLang="zh-CN" sz="2000" baseline="-25000">
                  <a:solidFill>
                    <a:schemeClr val="tx1"/>
                  </a:solidFill>
                  <a:ea typeface="华文楷体" panose="02010600040101010101" pitchFamily="2" charset="-122"/>
                </a:rPr>
                <a:t>1</a:t>
              </a:r>
            </a:p>
          </p:txBody>
        </p:sp>
        <p:sp>
          <p:nvSpPr>
            <p:cNvPr id="117777" name="Rectangle 17"/>
            <p:cNvSpPr>
              <a:spLocks noChangeArrowheads="1"/>
            </p:cNvSpPr>
            <p:nvPr/>
          </p:nvSpPr>
          <p:spPr bwMode="auto">
            <a:xfrm>
              <a:off x="771" y="3048"/>
              <a:ext cx="71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rgbClr val="000000"/>
                  </a:solidFill>
                  <a:latin typeface="Times New Roman" pitchFamily="18" charset="0"/>
                  <a:ea typeface="宋体" pitchFamily="2" charset="-122"/>
                </a:defRPr>
              </a:lvl1pPr>
              <a:lvl2pPr marL="571500" defTabSz="762000">
                <a:defRPr>
                  <a:solidFill>
                    <a:srgbClr val="000000"/>
                  </a:solidFill>
                  <a:latin typeface="Times New Roman" pitchFamily="18" charset="0"/>
                  <a:ea typeface="宋体" pitchFamily="2" charset="-122"/>
                </a:defRPr>
              </a:lvl2pPr>
              <a:lvl3pPr defTabSz="762000">
                <a:defRPr>
                  <a:solidFill>
                    <a:srgbClr val="000000"/>
                  </a:solidFill>
                  <a:latin typeface="Times New Roman" pitchFamily="18" charset="0"/>
                  <a:ea typeface="宋体" pitchFamily="2" charset="-122"/>
                </a:defRPr>
              </a:lvl3pPr>
              <a:lvl4pPr marL="1714500" defTabSz="762000">
                <a:defRPr>
                  <a:solidFill>
                    <a:srgbClr val="000000"/>
                  </a:solidFill>
                  <a:latin typeface="Times New Roman" pitchFamily="18" charset="0"/>
                  <a:ea typeface="宋体" pitchFamily="2" charset="-122"/>
                </a:defRPr>
              </a:lvl4pPr>
              <a:lvl5pPr marL="2286000" defTabSz="762000">
                <a:defRPr>
                  <a:solidFill>
                    <a:srgbClr val="000000"/>
                  </a:solidFill>
                  <a:latin typeface="Times New Roman" pitchFamily="18" charset="0"/>
                  <a:ea typeface="宋体" pitchFamily="2" charset="-122"/>
                </a:defRPr>
              </a:lvl5pPr>
              <a:lvl6pPr marL="27432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32004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6576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41148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eaLnBrk="0">
                <a:lnSpc>
                  <a:spcPct val="100000"/>
                </a:lnSpc>
                <a:buClrTx/>
                <a:buSzTx/>
                <a:buFontTx/>
                <a:buNone/>
              </a:pPr>
              <a:r>
                <a:rPr kumimoji="1" lang="zh-CN" altLang="en-US" sz="2000">
                  <a:solidFill>
                    <a:schemeClr val="tx1"/>
                  </a:solidFill>
                  <a:ea typeface="华文楷体" panose="02010600040101010101" pitchFamily="2" charset="-122"/>
                </a:rPr>
                <a:t>激励</a:t>
              </a:r>
            </a:p>
          </p:txBody>
        </p:sp>
        <p:graphicFrame>
          <p:nvGraphicFramePr>
            <p:cNvPr id="117778" name="Object 18"/>
            <p:cNvGraphicFramePr>
              <a:graphicFrameLocks/>
            </p:cNvGraphicFramePr>
            <p:nvPr/>
          </p:nvGraphicFramePr>
          <p:xfrm>
            <a:off x="1161" y="3218"/>
            <a:ext cx="365" cy="277"/>
          </p:xfrm>
          <a:graphic>
            <a:graphicData uri="http://schemas.openxmlformats.org/presentationml/2006/ole">
              <mc:AlternateContent xmlns:mc="http://schemas.openxmlformats.org/markup-compatibility/2006">
                <mc:Choice xmlns:v="urn:schemas-microsoft-com:vml" Requires="v">
                  <p:oleObj spid="_x0000_s117857" name="Equation" r:id="rId4" imgW="152400" imgH="257175" progId="Equation.3">
                    <p:embed/>
                  </p:oleObj>
                </mc:Choice>
                <mc:Fallback>
                  <p:oleObj name="Equation" r:id="rId4" imgW="152400" imgH="257175" progId="Equation.3">
                    <p:embed/>
                    <p:pic>
                      <p:nvPicPr>
                        <p:cNvPr id="0" name="Picture 8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1" y="3218"/>
                          <a:ext cx="365"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79" name="Rectangle 19"/>
            <p:cNvSpPr>
              <a:spLocks noChangeArrowheads="1"/>
            </p:cNvSpPr>
            <p:nvPr/>
          </p:nvSpPr>
          <p:spPr bwMode="auto">
            <a:xfrm>
              <a:off x="768" y="3283"/>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a:solidFill>
                    <a:srgbClr val="000000"/>
                  </a:solidFill>
                  <a:latin typeface="Times New Roman" pitchFamily="18" charset="0"/>
                  <a:ea typeface="宋体" pitchFamily="2" charset="-122"/>
                </a:defRPr>
              </a:lvl1pPr>
              <a:lvl2pPr marL="571500" defTabSz="762000">
                <a:defRPr>
                  <a:solidFill>
                    <a:srgbClr val="000000"/>
                  </a:solidFill>
                  <a:latin typeface="Times New Roman" pitchFamily="18" charset="0"/>
                  <a:ea typeface="宋体" pitchFamily="2" charset="-122"/>
                </a:defRPr>
              </a:lvl2pPr>
              <a:lvl3pPr defTabSz="762000">
                <a:defRPr>
                  <a:solidFill>
                    <a:srgbClr val="000000"/>
                  </a:solidFill>
                  <a:latin typeface="Times New Roman" pitchFamily="18" charset="0"/>
                  <a:ea typeface="宋体" pitchFamily="2" charset="-122"/>
                </a:defRPr>
              </a:lvl3pPr>
              <a:lvl4pPr marL="1714500" defTabSz="762000">
                <a:defRPr>
                  <a:solidFill>
                    <a:srgbClr val="000000"/>
                  </a:solidFill>
                  <a:latin typeface="Times New Roman" pitchFamily="18" charset="0"/>
                  <a:ea typeface="宋体" pitchFamily="2" charset="-122"/>
                </a:defRPr>
              </a:lvl4pPr>
              <a:lvl5pPr marL="2286000" defTabSz="762000">
                <a:defRPr>
                  <a:solidFill>
                    <a:srgbClr val="000000"/>
                  </a:solidFill>
                  <a:latin typeface="Times New Roman" pitchFamily="18" charset="0"/>
                  <a:ea typeface="宋体" pitchFamily="2" charset="-122"/>
                </a:defRPr>
              </a:lvl5pPr>
              <a:lvl6pPr marL="27432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32004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6576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41148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eaLnBrk="0">
                <a:lnSpc>
                  <a:spcPct val="100000"/>
                </a:lnSpc>
                <a:buClrTx/>
                <a:buSzTx/>
                <a:buFontTx/>
                <a:buNone/>
              </a:pPr>
              <a:r>
                <a:rPr kumimoji="1" lang="en-US" altLang="zh-CN" sz="2000">
                  <a:solidFill>
                    <a:schemeClr val="tx1"/>
                  </a:solidFill>
                  <a:ea typeface="华文楷体" panose="02010600040101010101" pitchFamily="2" charset="-122"/>
                </a:rPr>
                <a:t>5500</a:t>
              </a:r>
            </a:p>
          </p:txBody>
        </p:sp>
        <p:sp>
          <p:nvSpPr>
            <p:cNvPr id="117780" name="Rectangle 20"/>
            <p:cNvSpPr>
              <a:spLocks noChangeArrowheads="1"/>
            </p:cNvSpPr>
            <p:nvPr/>
          </p:nvSpPr>
          <p:spPr bwMode="auto">
            <a:xfrm>
              <a:off x="2895" y="3090"/>
              <a:ext cx="45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a:solidFill>
                    <a:srgbClr val="000000"/>
                  </a:solidFill>
                  <a:latin typeface="Times New Roman" pitchFamily="18" charset="0"/>
                  <a:ea typeface="宋体" pitchFamily="2" charset="-122"/>
                </a:defRPr>
              </a:lvl1pPr>
              <a:lvl2pPr marL="571500" defTabSz="762000">
                <a:defRPr>
                  <a:solidFill>
                    <a:srgbClr val="000000"/>
                  </a:solidFill>
                  <a:latin typeface="Times New Roman" pitchFamily="18" charset="0"/>
                  <a:ea typeface="宋体" pitchFamily="2" charset="-122"/>
                </a:defRPr>
              </a:lvl2pPr>
              <a:lvl3pPr defTabSz="762000">
                <a:defRPr>
                  <a:solidFill>
                    <a:srgbClr val="000000"/>
                  </a:solidFill>
                  <a:latin typeface="Times New Roman" pitchFamily="18" charset="0"/>
                  <a:ea typeface="宋体" pitchFamily="2" charset="-122"/>
                </a:defRPr>
              </a:lvl3pPr>
              <a:lvl4pPr marL="1714500" defTabSz="762000">
                <a:defRPr>
                  <a:solidFill>
                    <a:srgbClr val="000000"/>
                  </a:solidFill>
                  <a:latin typeface="Times New Roman" pitchFamily="18" charset="0"/>
                  <a:ea typeface="宋体" pitchFamily="2" charset="-122"/>
                </a:defRPr>
              </a:lvl4pPr>
              <a:lvl5pPr marL="2286000" defTabSz="762000">
                <a:defRPr>
                  <a:solidFill>
                    <a:srgbClr val="000000"/>
                  </a:solidFill>
                  <a:latin typeface="Times New Roman" pitchFamily="18" charset="0"/>
                  <a:ea typeface="宋体" pitchFamily="2" charset="-122"/>
                </a:defRPr>
              </a:lvl5pPr>
              <a:lvl6pPr marL="27432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32004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6576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41148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eaLnBrk="0">
                <a:lnSpc>
                  <a:spcPct val="100000"/>
                </a:lnSpc>
                <a:buClrTx/>
                <a:buSzTx/>
                <a:buFontTx/>
                <a:buNone/>
              </a:pPr>
              <a:r>
                <a:rPr kumimoji="1" lang="en-US" altLang="zh-CN" sz="2000">
                  <a:solidFill>
                    <a:schemeClr val="tx1"/>
                  </a:solidFill>
                  <a:ea typeface="华文楷体" panose="02010600040101010101" pitchFamily="2" charset="-122"/>
                </a:rPr>
                <a:t>6943</a:t>
              </a:r>
            </a:p>
          </p:txBody>
        </p:sp>
        <p:graphicFrame>
          <p:nvGraphicFramePr>
            <p:cNvPr id="117781" name="Object 21"/>
            <p:cNvGraphicFramePr>
              <a:graphicFrameLocks/>
            </p:cNvGraphicFramePr>
            <p:nvPr/>
          </p:nvGraphicFramePr>
          <p:xfrm>
            <a:off x="3311" y="3056"/>
            <a:ext cx="250" cy="240"/>
          </p:xfrm>
          <a:graphic>
            <a:graphicData uri="http://schemas.openxmlformats.org/presentationml/2006/ole">
              <mc:AlternateContent xmlns:mc="http://schemas.openxmlformats.org/markup-compatibility/2006">
                <mc:Choice xmlns:v="urn:schemas-microsoft-com:vml" Requires="v">
                  <p:oleObj spid="_x0000_s117858" name="Equation" r:id="rId6" imgW="152400" imgH="257175" progId="Equation.3">
                    <p:embed/>
                  </p:oleObj>
                </mc:Choice>
                <mc:Fallback>
                  <p:oleObj name="Equation" r:id="rId6" imgW="152400" imgH="257175" progId="Equation.3">
                    <p:embed/>
                    <p:pic>
                      <p:nvPicPr>
                        <p:cNvPr id="0" name="Picture 88"/>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1" y="3056"/>
                          <a:ext cx="25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7782" name="Rectangle 22"/>
            <p:cNvSpPr>
              <a:spLocks noChangeArrowheads="1"/>
            </p:cNvSpPr>
            <p:nvPr/>
          </p:nvSpPr>
          <p:spPr bwMode="auto">
            <a:xfrm>
              <a:off x="3055" y="2757"/>
              <a:ext cx="689" cy="252"/>
            </a:xfrm>
            <a:prstGeom prst="rect">
              <a:avLst/>
            </a:prstGeom>
            <a:solidFill>
              <a:srgbClr val="CC99FF"/>
            </a:solidFill>
            <a:ln w="2222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rgbClr val="000000"/>
                  </a:solidFill>
                  <a:latin typeface="Times New Roman" pitchFamily="18" charset="0"/>
                  <a:ea typeface="宋体" pitchFamily="2" charset="-122"/>
                </a:defRPr>
              </a:lvl1pPr>
              <a:lvl2pPr marL="571500" defTabSz="762000">
                <a:defRPr>
                  <a:solidFill>
                    <a:srgbClr val="000000"/>
                  </a:solidFill>
                  <a:latin typeface="Times New Roman" pitchFamily="18" charset="0"/>
                  <a:ea typeface="宋体" pitchFamily="2" charset="-122"/>
                </a:defRPr>
              </a:lvl2pPr>
              <a:lvl3pPr defTabSz="762000">
                <a:defRPr>
                  <a:solidFill>
                    <a:srgbClr val="000000"/>
                  </a:solidFill>
                  <a:latin typeface="Times New Roman" pitchFamily="18" charset="0"/>
                  <a:ea typeface="宋体" pitchFamily="2" charset="-122"/>
                </a:defRPr>
              </a:lvl3pPr>
              <a:lvl4pPr marL="1714500" defTabSz="762000">
                <a:defRPr>
                  <a:solidFill>
                    <a:srgbClr val="000000"/>
                  </a:solidFill>
                  <a:latin typeface="Times New Roman" pitchFamily="18" charset="0"/>
                  <a:ea typeface="宋体" pitchFamily="2" charset="-122"/>
                </a:defRPr>
              </a:lvl4pPr>
              <a:lvl5pPr marL="2286000" defTabSz="762000">
                <a:defRPr>
                  <a:solidFill>
                    <a:srgbClr val="000000"/>
                  </a:solidFill>
                  <a:latin typeface="Times New Roman" pitchFamily="18" charset="0"/>
                  <a:ea typeface="宋体" pitchFamily="2" charset="-122"/>
                </a:defRPr>
              </a:lvl5pPr>
              <a:lvl6pPr marL="27432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32004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6576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41148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algn="ctr" eaLnBrk="0">
                <a:lnSpc>
                  <a:spcPct val="100000"/>
                </a:lnSpc>
                <a:buClrTx/>
                <a:buSzTx/>
                <a:buFontTx/>
                <a:buNone/>
              </a:pPr>
              <a:r>
                <a:rPr kumimoji="1" lang="zh-CN" altLang="en-US" sz="2000">
                  <a:solidFill>
                    <a:schemeClr val="tx1"/>
                  </a:solidFill>
                  <a:ea typeface="华文楷体" panose="02010600040101010101" pitchFamily="2" charset="-122"/>
                </a:rPr>
                <a:t>亚稳态</a:t>
              </a:r>
            </a:p>
          </p:txBody>
        </p:sp>
        <p:graphicFrame>
          <p:nvGraphicFramePr>
            <p:cNvPr id="117783" name="Object 23"/>
            <p:cNvGraphicFramePr>
              <a:graphicFrameLocks/>
            </p:cNvGraphicFramePr>
            <p:nvPr/>
          </p:nvGraphicFramePr>
          <p:xfrm>
            <a:off x="2097" y="2662"/>
            <a:ext cx="976" cy="217"/>
          </p:xfrm>
          <a:graphic>
            <a:graphicData uri="http://schemas.openxmlformats.org/presentationml/2006/ole">
              <mc:AlternateContent xmlns:mc="http://schemas.openxmlformats.org/markup-compatibility/2006">
                <mc:Choice xmlns:v="urn:schemas-microsoft-com:vml" Requires="v">
                  <p:oleObj spid="_x0000_s117859" name="公式" r:id="rId8" imgW="704850" imgH="219075" progId="Equation.3">
                    <p:embed/>
                  </p:oleObj>
                </mc:Choice>
                <mc:Fallback>
                  <p:oleObj name="公式" r:id="rId8" imgW="704850" imgH="219075" progId="Equation.3">
                    <p:embed/>
                    <p:pic>
                      <p:nvPicPr>
                        <p:cNvPr id="0" name="Picture 8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97" y="2662"/>
                          <a:ext cx="976" cy="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7784" name="Object 24"/>
            <p:cNvGraphicFramePr>
              <a:graphicFrameLocks/>
            </p:cNvGraphicFramePr>
            <p:nvPr/>
          </p:nvGraphicFramePr>
          <p:xfrm>
            <a:off x="2735" y="3335"/>
            <a:ext cx="613" cy="253"/>
          </p:xfrm>
          <a:graphic>
            <a:graphicData uri="http://schemas.openxmlformats.org/presentationml/2006/ole">
              <mc:AlternateContent xmlns:mc="http://schemas.openxmlformats.org/markup-compatibility/2006">
                <mc:Choice xmlns:v="urn:schemas-microsoft-com:vml" Requires="v">
                  <p:oleObj spid="_x0000_s117860" name="公式" r:id="rId10" imgW="457200" imgH="209550" progId="Equation.3">
                    <p:embed/>
                  </p:oleObj>
                </mc:Choice>
                <mc:Fallback>
                  <p:oleObj name="公式" r:id="rId10" imgW="457200" imgH="209550" progId="Equation.3">
                    <p:embed/>
                    <p:pic>
                      <p:nvPicPr>
                        <p:cNvPr id="0" name="Picture 90"/>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35" y="3335"/>
                          <a:ext cx="613"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7785" name="Group 25"/>
            <p:cNvGrpSpPr>
              <a:grpSpLocks/>
            </p:cNvGrpSpPr>
            <p:nvPr/>
          </p:nvGrpSpPr>
          <p:grpSpPr bwMode="auto">
            <a:xfrm>
              <a:off x="2401" y="3014"/>
              <a:ext cx="495" cy="385"/>
              <a:chOff x="2785" y="3055"/>
              <a:chExt cx="815" cy="527"/>
            </a:xfrm>
          </p:grpSpPr>
          <p:grpSp>
            <p:nvGrpSpPr>
              <p:cNvPr id="117786" name="Group 26"/>
              <p:cNvGrpSpPr>
                <a:grpSpLocks/>
              </p:cNvGrpSpPr>
              <p:nvPr/>
            </p:nvGrpSpPr>
            <p:grpSpPr bwMode="auto">
              <a:xfrm>
                <a:off x="2785" y="3055"/>
                <a:ext cx="815" cy="435"/>
                <a:chOff x="2785" y="3055"/>
                <a:chExt cx="815" cy="435"/>
              </a:xfrm>
            </p:grpSpPr>
            <p:sp>
              <p:nvSpPr>
                <p:cNvPr id="117787" name="Arc 27"/>
                <p:cNvSpPr>
                  <a:spLocks/>
                </p:cNvSpPr>
                <p:nvPr/>
              </p:nvSpPr>
              <p:spPr bwMode="auto">
                <a:xfrm rot="10800000">
                  <a:off x="2883" y="3055"/>
                  <a:ext cx="127" cy="301"/>
                </a:xfrm>
                <a:custGeom>
                  <a:avLst/>
                  <a:gdLst>
                    <a:gd name="G0" fmla="+- 13902 0 0"/>
                    <a:gd name="G1" fmla="+- 21600 0 0"/>
                    <a:gd name="G2" fmla="+- 21600 0 0"/>
                    <a:gd name="T0" fmla="*/ 0 w 27640"/>
                    <a:gd name="T1" fmla="*/ 5069 h 21600"/>
                    <a:gd name="T2" fmla="*/ 27640 w 27640"/>
                    <a:gd name="T3" fmla="*/ 4932 h 21600"/>
                    <a:gd name="T4" fmla="*/ 13902 w 27640"/>
                    <a:gd name="T5" fmla="*/ 21600 h 21600"/>
                  </a:gdLst>
                  <a:ahLst/>
                  <a:cxnLst>
                    <a:cxn ang="0">
                      <a:pos x="T0" y="T1"/>
                    </a:cxn>
                    <a:cxn ang="0">
                      <a:pos x="T2" y="T3"/>
                    </a:cxn>
                    <a:cxn ang="0">
                      <a:pos x="T4" y="T5"/>
                    </a:cxn>
                  </a:cxnLst>
                  <a:rect l="0" t="0" r="r" b="b"/>
                  <a:pathLst>
                    <a:path w="27640" h="21600" fill="none" extrusionOk="0">
                      <a:moveTo>
                        <a:pt x="-1" y="5068"/>
                      </a:moveTo>
                      <a:cubicBezTo>
                        <a:pt x="3892" y="1794"/>
                        <a:pt x="8815" y="-1"/>
                        <a:pt x="13902" y="0"/>
                      </a:cubicBezTo>
                      <a:cubicBezTo>
                        <a:pt x="18914" y="0"/>
                        <a:pt x="23771" y="1743"/>
                        <a:pt x="27640" y="4931"/>
                      </a:cubicBezTo>
                    </a:path>
                    <a:path w="27640" h="21600" stroke="0" extrusionOk="0">
                      <a:moveTo>
                        <a:pt x="-1" y="5068"/>
                      </a:moveTo>
                      <a:cubicBezTo>
                        <a:pt x="3892" y="1794"/>
                        <a:pt x="8815" y="-1"/>
                        <a:pt x="13902" y="0"/>
                      </a:cubicBezTo>
                      <a:cubicBezTo>
                        <a:pt x="18914" y="0"/>
                        <a:pt x="23771" y="1743"/>
                        <a:pt x="27640" y="4931"/>
                      </a:cubicBezTo>
                      <a:lnTo>
                        <a:pt x="13902" y="2160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7788" name="Arc 28"/>
                <p:cNvSpPr>
                  <a:spLocks/>
                </p:cNvSpPr>
                <p:nvPr/>
              </p:nvSpPr>
              <p:spPr bwMode="auto">
                <a:xfrm rot="10800000">
                  <a:off x="3104" y="3055"/>
                  <a:ext cx="127" cy="301"/>
                </a:xfrm>
                <a:custGeom>
                  <a:avLst/>
                  <a:gdLst>
                    <a:gd name="G0" fmla="+- 13902 0 0"/>
                    <a:gd name="G1" fmla="+- 21600 0 0"/>
                    <a:gd name="G2" fmla="+- 21600 0 0"/>
                    <a:gd name="T0" fmla="*/ 0 w 27640"/>
                    <a:gd name="T1" fmla="*/ 5069 h 21600"/>
                    <a:gd name="T2" fmla="*/ 27640 w 27640"/>
                    <a:gd name="T3" fmla="*/ 4932 h 21600"/>
                    <a:gd name="T4" fmla="*/ 13902 w 27640"/>
                    <a:gd name="T5" fmla="*/ 21600 h 21600"/>
                  </a:gdLst>
                  <a:ahLst/>
                  <a:cxnLst>
                    <a:cxn ang="0">
                      <a:pos x="T0" y="T1"/>
                    </a:cxn>
                    <a:cxn ang="0">
                      <a:pos x="T2" y="T3"/>
                    </a:cxn>
                    <a:cxn ang="0">
                      <a:pos x="T4" y="T5"/>
                    </a:cxn>
                  </a:cxnLst>
                  <a:rect l="0" t="0" r="r" b="b"/>
                  <a:pathLst>
                    <a:path w="27640" h="21600" fill="none" extrusionOk="0">
                      <a:moveTo>
                        <a:pt x="-1" y="5068"/>
                      </a:moveTo>
                      <a:cubicBezTo>
                        <a:pt x="3892" y="1794"/>
                        <a:pt x="8815" y="-1"/>
                        <a:pt x="13902" y="0"/>
                      </a:cubicBezTo>
                      <a:cubicBezTo>
                        <a:pt x="18914" y="0"/>
                        <a:pt x="23771" y="1743"/>
                        <a:pt x="27640" y="4931"/>
                      </a:cubicBezTo>
                    </a:path>
                    <a:path w="27640" h="21600" stroke="0" extrusionOk="0">
                      <a:moveTo>
                        <a:pt x="-1" y="5068"/>
                      </a:moveTo>
                      <a:cubicBezTo>
                        <a:pt x="3892" y="1794"/>
                        <a:pt x="8815" y="-1"/>
                        <a:pt x="13902" y="0"/>
                      </a:cubicBezTo>
                      <a:cubicBezTo>
                        <a:pt x="18914" y="0"/>
                        <a:pt x="23771" y="1743"/>
                        <a:pt x="27640" y="4931"/>
                      </a:cubicBezTo>
                      <a:lnTo>
                        <a:pt x="13902" y="2160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7789" name="Arc 29"/>
                <p:cNvSpPr>
                  <a:spLocks/>
                </p:cNvSpPr>
                <p:nvPr/>
              </p:nvSpPr>
              <p:spPr bwMode="auto">
                <a:xfrm rot="10800000">
                  <a:off x="3328" y="3055"/>
                  <a:ext cx="128" cy="301"/>
                </a:xfrm>
                <a:custGeom>
                  <a:avLst/>
                  <a:gdLst>
                    <a:gd name="G0" fmla="+- 13987 0 0"/>
                    <a:gd name="G1" fmla="+- 21600 0 0"/>
                    <a:gd name="G2" fmla="+- 21600 0 0"/>
                    <a:gd name="T0" fmla="*/ 0 w 27684"/>
                    <a:gd name="T1" fmla="*/ 5141 h 21600"/>
                    <a:gd name="T2" fmla="*/ 27684 w 27684"/>
                    <a:gd name="T3" fmla="*/ 4898 h 21600"/>
                    <a:gd name="T4" fmla="*/ 13987 w 27684"/>
                    <a:gd name="T5" fmla="*/ 21600 h 21600"/>
                  </a:gdLst>
                  <a:ahLst/>
                  <a:cxnLst>
                    <a:cxn ang="0">
                      <a:pos x="T0" y="T1"/>
                    </a:cxn>
                    <a:cxn ang="0">
                      <a:pos x="T2" y="T3"/>
                    </a:cxn>
                    <a:cxn ang="0">
                      <a:pos x="T4" y="T5"/>
                    </a:cxn>
                  </a:cxnLst>
                  <a:rect l="0" t="0" r="r" b="b"/>
                  <a:pathLst>
                    <a:path w="27684" h="21600" fill="none" extrusionOk="0">
                      <a:moveTo>
                        <a:pt x="-1" y="5140"/>
                      </a:moveTo>
                      <a:cubicBezTo>
                        <a:pt x="3904" y="1822"/>
                        <a:pt x="8862" y="-1"/>
                        <a:pt x="13987" y="0"/>
                      </a:cubicBezTo>
                      <a:cubicBezTo>
                        <a:pt x="18981" y="0"/>
                        <a:pt x="23821" y="1730"/>
                        <a:pt x="27683" y="4898"/>
                      </a:cubicBezTo>
                    </a:path>
                    <a:path w="27684" h="21600" stroke="0" extrusionOk="0">
                      <a:moveTo>
                        <a:pt x="-1" y="5140"/>
                      </a:moveTo>
                      <a:cubicBezTo>
                        <a:pt x="3904" y="1822"/>
                        <a:pt x="8862" y="-1"/>
                        <a:pt x="13987" y="0"/>
                      </a:cubicBezTo>
                      <a:cubicBezTo>
                        <a:pt x="18981" y="0"/>
                        <a:pt x="23821" y="1730"/>
                        <a:pt x="27683" y="4898"/>
                      </a:cubicBezTo>
                      <a:lnTo>
                        <a:pt x="13987" y="2160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pSp>
              <p:nvGrpSpPr>
                <p:cNvPr id="117790" name="Group 30"/>
                <p:cNvGrpSpPr>
                  <a:grpSpLocks/>
                </p:cNvGrpSpPr>
                <p:nvPr/>
              </p:nvGrpSpPr>
              <p:grpSpPr bwMode="auto">
                <a:xfrm>
                  <a:off x="2785" y="3222"/>
                  <a:ext cx="815" cy="268"/>
                  <a:chOff x="2785" y="3222"/>
                  <a:chExt cx="815" cy="268"/>
                </a:xfrm>
              </p:grpSpPr>
              <p:sp>
                <p:nvSpPr>
                  <p:cNvPr id="117791" name="Arc 31"/>
                  <p:cNvSpPr>
                    <a:spLocks/>
                  </p:cNvSpPr>
                  <p:nvPr/>
                </p:nvSpPr>
                <p:spPr bwMode="auto">
                  <a:xfrm>
                    <a:off x="2785" y="3222"/>
                    <a:ext cx="108" cy="268"/>
                  </a:xfrm>
                  <a:custGeom>
                    <a:avLst/>
                    <a:gdLst>
                      <a:gd name="G0" fmla="+- 13904 0 0"/>
                      <a:gd name="G1" fmla="+- 21600 0 0"/>
                      <a:gd name="G2" fmla="+- 21600 0 0"/>
                      <a:gd name="T0" fmla="*/ 0 w 27545"/>
                      <a:gd name="T1" fmla="*/ 5070 h 21600"/>
                      <a:gd name="T2" fmla="*/ 27545 w 27545"/>
                      <a:gd name="T3" fmla="*/ 4852 h 21600"/>
                      <a:gd name="T4" fmla="*/ 13904 w 27545"/>
                      <a:gd name="T5" fmla="*/ 21600 h 21600"/>
                    </a:gdLst>
                    <a:ahLst/>
                    <a:cxnLst>
                      <a:cxn ang="0">
                        <a:pos x="T0" y="T1"/>
                      </a:cxn>
                      <a:cxn ang="0">
                        <a:pos x="T2" y="T3"/>
                      </a:cxn>
                      <a:cxn ang="0">
                        <a:pos x="T4" y="T5"/>
                      </a:cxn>
                    </a:cxnLst>
                    <a:rect l="0" t="0" r="r" b="b"/>
                    <a:pathLst>
                      <a:path w="27545" h="21600" fill="none" extrusionOk="0">
                        <a:moveTo>
                          <a:pt x="0" y="5070"/>
                        </a:moveTo>
                        <a:cubicBezTo>
                          <a:pt x="3893" y="1795"/>
                          <a:pt x="8816" y="-1"/>
                          <a:pt x="13904" y="0"/>
                        </a:cubicBezTo>
                        <a:cubicBezTo>
                          <a:pt x="18873" y="0"/>
                          <a:pt x="23691" y="1713"/>
                          <a:pt x="27544" y="4852"/>
                        </a:cubicBezTo>
                      </a:path>
                      <a:path w="27545" h="21600" stroke="0" extrusionOk="0">
                        <a:moveTo>
                          <a:pt x="0" y="5070"/>
                        </a:moveTo>
                        <a:cubicBezTo>
                          <a:pt x="3893" y="1795"/>
                          <a:pt x="8816" y="-1"/>
                          <a:pt x="13904" y="0"/>
                        </a:cubicBezTo>
                        <a:cubicBezTo>
                          <a:pt x="18873" y="0"/>
                          <a:pt x="23691" y="1713"/>
                          <a:pt x="27544" y="4852"/>
                        </a:cubicBezTo>
                        <a:lnTo>
                          <a:pt x="13904" y="2160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7792" name="Arc 32"/>
                  <p:cNvSpPr>
                    <a:spLocks/>
                  </p:cNvSpPr>
                  <p:nvPr/>
                </p:nvSpPr>
                <p:spPr bwMode="auto">
                  <a:xfrm>
                    <a:off x="3007" y="3222"/>
                    <a:ext cx="108" cy="268"/>
                  </a:xfrm>
                  <a:custGeom>
                    <a:avLst/>
                    <a:gdLst>
                      <a:gd name="G0" fmla="+- 13904 0 0"/>
                      <a:gd name="G1" fmla="+- 21600 0 0"/>
                      <a:gd name="G2" fmla="+- 21600 0 0"/>
                      <a:gd name="T0" fmla="*/ 0 w 27545"/>
                      <a:gd name="T1" fmla="*/ 5070 h 21600"/>
                      <a:gd name="T2" fmla="*/ 27545 w 27545"/>
                      <a:gd name="T3" fmla="*/ 4852 h 21600"/>
                      <a:gd name="T4" fmla="*/ 13904 w 27545"/>
                      <a:gd name="T5" fmla="*/ 21600 h 21600"/>
                    </a:gdLst>
                    <a:ahLst/>
                    <a:cxnLst>
                      <a:cxn ang="0">
                        <a:pos x="T0" y="T1"/>
                      </a:cxn>
                      <a:cxn ang="0">
                        <a:pos x="T2" y="T3"/>
                      </a:cxn>
                      <a:cxn ang="0">
                        <a:pos x="T4" y="T5"/>
                      </a:cxn>
                    </a:cxnLst>
                    <a:rect l="0" t="0" r="r" b="b"/>
                    <a:pathLst>
                      <a:path w="27545" h="21600" fill="none" extrusionOk="0">
                        <a:moveTo>
                          <a:pt x="0" y="5070"/>
                        </a:moveTo>
                        <a:cubicBezTo>
                          <a:pt x="3893" y="1795"/>
                          <a:pt x="8816" y="-1"/>
                          <a:pt x="13904" y="0"/>
                        </a:cubicBezTo>
                        <a:cubicBezTo>
                          <a:pt x="18873" y="0"/>
                          <a:pt x="23691" y="1713"/>
                          <a:pt x="27544" y="4852"/>
                        </a:cubicBezTo>
                      </a:path>
                      <a:path w="27545" h="21600" stroke="0" extrusionOk="0">
                        <a:moveTo>
                          <a:pt x="0" y="5070"/>
                        </a:moveTo>
                        <a:cubicBezTo>
                          <a:pt x="3893" y="1795"/>
                          <a:pt x="8816" y="-1"/>
                          <a:pt x="13904" y="0"/>
                        </a:cubicBezTo>
                        <a:cubicBezTo>
                          <a:pt x="18873" y="0"/>
                          <a:pt x="23691" y="1713"/>
                          <a:pt x="27544" y="4852"/>
                        </a:cubicBezTo>
                        <a:lnTo>
                          <a:pt x="13904" y="2160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7793" name="Arc 33"/>
                  <p:cNvSpPr>
                    <a:spLocks/>
                  </p:cNvSpPr>
                  <p:nvPr/>
                </p:nvSpPr>
                <p:spPr bwMode="auto">
                  <a:xfrm>
                    <a:off x="3229" y="3222"/>
                    <a:ext cx="108" cy="268"/>
                  </a:xfrm>
                  <a:custGeom>
                    <a:avLst/>
                    <a:gdLst>
                      <a:gd name="G0" fmla="+- 13904 0 0"/>
                      <a:gd name="G1" fmla="+- 21600 0 0"/>
                      <a:gd name="G2" fmla="+- 21600 0 0"/>
                      <a:gd name="T0" fmla="*/ 0 w 27545"/>
                      <a:gd name="T1" fmla="*/ 5070 h 21600"/>
                      <a:gd name="T2" fmla="*/ 27545 w 27545"/>
                      <a:gd name="T3" fmla="*/ 4852 h 21600"/>
                      <a:gd name="T4" fmla="*/ 13904 w 27545"/>
                      <a:gd name="T5" fmla="*/ 21600 h 21600"/>
                    </a:gdLst>
                    <a:ahLst/>
                    <a:cxnLst>
                      <a:cxn ang="0">
                        <a:pos x="T0" y="T1"/>
                      </a:cxn>
                      <a:cxn ang="0">
                        <a:pos x="T2" y="T3"/>
                      </a:cxn>
                      <a:cxn ang="0">
                        <a:pos x="T4" y="T5"/>
                      </a:cxn>
                    </a:cxnLst>
                    <a:rect l="0" t="0" r="r" b="b"/>
                    <a:pathLst>
                      <a:path w="27545" h="21600" fill="none" extrusionOk="0">
                        <a:moveTo>
                          <a:pt x="0" y="5070"/>
                        </a:moveTo>
                        <a:cubicBezTo>
                          <a:pt x="3893" y="1795"/>
                          <a:pt x="8816" y="-1"/>
                          <a:pt x="13904" y="0"/>
                        </a:cubicBezTo>
                        <a:cubicBezTo>
                          <a:pt x="18873" y="0"/>
                          <a:pt x="23691" y="1713"/>
                          <a:pt x="27544" y="4852"/>
                        </a:cubicBezTo>
                      </a:path>
                      <a:path w="27545" h="21600" stroke="0" extrusionOk="0">
                        <a:moveTo>
                          <a:pt x="0" y="5070"/>
                        </a:moveTo>
                        <a:cubicBezTo>
                          <a:pt x="3893" y="1795"/>
                          <a:pt x="8816" y="-1"/>
                          <a:pt x="13904" y="0"/>
                        </a:cubicBezTo>
                        <a:cubicBezTo>
                          <a:pt x="18873" y="0"/>
                          <a:pt x="23691" y="1713"/>
                          <a:pt x="27544" y="4852"/>
                        </a:cubicBezTo>
                        <a:lnTo>
                          <a:pt x="13904" y="2160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7794" name="Line 34"/>
                  <p:cNvSpPr>
                    <a:spLocks noChangeShapeType="1"/>
                  </p:cNvSpPr>
                  <p:nvPr/>
                </p:nvSpPr>
                <p:spPr bwMode="auto">
                  <a:xfrm>
                    <a:off x="3452" y="3288"/>
                    <a:ext cx="148" cy="0"/>
                  </a:xfrm>
                  <a:prstGeom prst="line">
                    <a:avLst/>
                  </a:prstGeom>
                  <a:noFill/>
                  <a:ln w="28575">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pSp>
          </p:grpSp>
          <p:grpSp>
            <p:nvGrpSpPr>
              <p:cNvPr id="117795" name="Group 35"/>
              <p:cNvGrpSpPr>
                <a:grpSpLocks/>
              </p:cNvGrpSpPr>
              <p:nvPr/>
            </p:nvGrpSpPr>
            <p:grpSpPr bwMode="auto">
              <a:xfrm>
                <a:off x="2785" y="3148"/>
                <a:ext cx="815" cy="434"/>
                <a:chOff x="2785" y="3148"/>
                <a:chExt cx="815" cy="434"/>
              </a:xfrm>
            </p:grpSpPr>
            <p:sp>
              <p:nvSpPr>
                <p:cNvPr id="117796" name="Arc 36"/>
                <p:cNvSpPr>
                  <a:spLocks/>
                </p:cNvSpPr>
                <p:nvPr/>
              </p:nvSpPr>
              <p:spPr bwMode="auto">
                <a:xfrm rot="10800000">
                  <a:off x="2883" y="3148"/>
                  <a:ext cx="127" cy="301"/>
                </a:xfrm>
                <a:custGeom>
                  <a:avLst/>
                  <a:gdLst>
                    <a:gd name="G0" fmla="+- 13902 0 0"/>
                    <a:gd name="G1" fmla="+- 21600 0 0"/>
                    <a:gd name="G2" fmla="+- 21600 0 0"/>
                    <a:gd name="T0" fmla="*/ 0 w 27640"/>
                    <a:gd name="T1" fmla="*/ 5069 h 21600"/>
                    <a:gd name="T2" fmla="*/ 27640 w 27640"/>
                    <a:gd name="T3" fmla="*/ 4932 h 21600"/>
                    <a:gd name="T4" fmla="*/ 13902 w 27640"/>
                    <a:gd name="T5" fmla="*/ 21600 h 21600"/>
                  </a:gdLst>
                  <a:ahLst/>
                  <a:cxnLst>
                    <a:cxn ang="0">
                      <a:pos x="T0" y="T1"/>
                    </a:cxn>
                    <a:cxn ang="0">
                      <a:pos x="T2" y="T3"/>
                    </a:cxn>
                    <a:cxn ang="0">
                      <a:pos x="T4" y="T5"/>
                    </a:cxn>
                  </a:cxnLst>
                  <a:rect l="0" t="0" r="r" b="b"/>
                  <a:pathLst>
                    <a:path w="27640" h="21600" fill="none" extrusionOk="0">
                      <a:moveTo>
                        <a:pt x="-1" y="5068"/>
                      </a:moveTo>
                      <a:cubicBezTo>
                        <a:pt x="3892" y="1794"/>
                        <a:pt x="8815" y="-1"/>
                        <a:pt x="13902" y="0"/>
                      </a:cubicBezTo>
                      <a:cubicBezTo>
                        <a:pt x="18914" y="0"/>
                        <a:pt x="23771" y="1743"/>
                        <a:pt x="27640" y="4931"/>
                      </a:cubicBezTo>
                    </a:path>
                    <a:path w="27640" h="21600" stroke="0" extrusionOk="0">
                      <a:moveTo>
                        <a:pt x="-1" y="5068"/>
                      </a:moveTo>
                      <a:cubicBezTo>
                        <a:pt x="3892" y="1794"/>
                        <a:pt x="8815" y="-1"/>
                        <a:pt x="13902" y="0"/>
                      </a:cubicBezTo>
                      <a:cubicBezTo>
                        <a:pt x="18914" y="0"/>
                        <a:pt x="23771" y="1743"/>
                        <a:pt x="27640" y="4931"/>
                      </a:cubicBezTo>
                      <a:lnTo>
                        <a:pt x="13902" y="2160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7797" name="Arc 37"/>
                <p:cNvSpPr>
                  <a:spLocks/>
                </p:cNvSpPr>
                <p:nvPr/>
              </p:nvSpPr>
              <p:spPr bwMode="auto">
                <a:xfrm rot="10800000">
                  <a:off x="3104" y="3148"/>
                  <a:ext cx="127" cy="301"/>
                </a:xfrm>
                <a:custGeom>
                  <a:avLst/>
                  <a:gdLst>
                    <a:gd name="G0" fmla="+- 13902 0 0"/>
                    <a:gd name="G1" fmla="+- 21600 0 0"/>
                    <a:gd name="G2" fmla="+- 21600 0 0"/>
                    <a:gd name="T0" fmla="*/ 0 w 27640"/>
                    <a:gd name="T1" fmla="*/ 5069 h 21600"/>
                    <a:gd name="T2" fmla="*/ 27640 w 27640"/>
                    <a:gd name="T3" fmla="*/ 4932 h 21600"/>
                    <a:gd name="T4" fmla="*/ 13902 w 27640"/>
                    <a:gd name="T5" fmla="*/ 21600 h 21600"/>
                  </a:gdLst>
                  <a:ahLst/>
                  <a:cxnLst>
                    <a:cxn ang="0">
                      <a:pos x="T0" y="T1"/>
                    </a:cxn>
                    <a:cxn ang="0">
                      <a:pos x="T2" y="T3"/>
                    </a:cxn>
                    <a:cxn ang="0">
                      <a:pos x="T4" y="T5"/>
                    </a:cxn>
                  </a:cxnLst>
                  <a:rect l="0" t="0" r="r" b="b"/>
                  <a:pathLst>
                    <a:path w="27640" h="21600" fill="none" extrusionOk="0">
                      <a:moveTo>
                        <a:pt x="-1" y="5068"/>
                      </a:moveTo>
                      <a:cubicBezTo>
                        <a:pt x="3892" y="1794"/>
                        <a:pt x="8815" y="-1"/>
                        <a:pt x="13902" y="0"/>
                      </a:cubicBezTo>
                      <a:cubicBezTo>
                        <a:pt x="18914" y="0"/>
                        <a:pt x="23771" y="1743"/>
                        <a:pt x="27640" y="4931"/>
                      </a:cubicBezTo>
                    </a:path>
                    <a:path w="27640" h="21600" stroke="0" extrusionOk="0">
                      <a:moveTo>
                        <a:pt x="-1" y="5068"/>
                      </a:moveTo>
                      <a:cubicBezTo>
                        <a:pt x="3892" y="1794"/>
                        <a:pt x="8815" y="-1"/>
                        <a:pt x="13902" y="0"/>
                      </a:cubicBezTo>
                      <a:cubicBezTo>
                        <a:pt x="18914" y="0"/>
                        <a:pt x="23771" y="1743"/>
                        <a:pt x="27640" y="4931"/>
                      </a:cubicBezTo>
                      <a:lnTo>
                        <a:pt x="13902" y="2160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7798" name="Arc 38"/>
                <p:cNvSpPr>
                  <a:spLocks/>
                </p:cNvSpPr>
                <p:nvPr/>
              </p:nvSpPr>
              <p:spPr bwMode="auto">
                <a:xfrm rot="10800000">
                  <a:off x="3327" y="3148"/>
                  <a:ext cx="127" cy="301"/>
                </a:xfrm>
                <a:custGeom>
                  <a:avLst/>
                  <a:gdLst>
                    <a:gd name="G0" fmla="+- 13902 0 0"/>
                    <a:gd name="G1" fmla="+- 21600 0 0"/>
                    <a:gd name="G2" fmla="+- 21600 0 0"/>
                    <a:gd name="T0" fmla="*/ 0 w 27640"/>
                    <a:gd name="T1" fmla="*/ 5069 h 21600"/>
                    <a:gd name="T2" fmla="*/ 27640 w 27640"/>
                    <a:gd name="T3" fmla="*/ 4932 h 21600"/>
                    <a:gd name="T4" fmla="*/ 13902 w 27640"/>
                    <a:gd name="T5" fmla="*/ 21600 h 21600"/>
                  </a:gdLst>
                  <a:ahLst/>
                  <a:cxnLst>
                    <a:cxn ang="0">
                      <a:pos x="T0" y="T1"/>
                    </a:cxn>
                    <a:cxn ang="0">
                      <a:pos x="T2" y="T3"/>
                    </a:cxn>
                    <a:cxn ang="0">
                      <a:pos x="T4" y="T5"/>
                    </a:cxn>
                  </a:cxnLst>
                  <a:rect l="0" t="0" r="r" b="b"/>
                  <a:pathLst>
                    <a:path w="27640" h="21600" fill="none" extrusionOk="0">
                      <a:moveTo>
                        <a:pt x="-1" y="5068"/>
                      </a:moveTo>
                      <a:cubicBezTo>
                        <a:pt x="3892" y="1794"/>
                        <a:pt x="8815" y="-1"/>
                        <a:pt x="13902" y="0"/>
                      </a:cubicBezTo>
                      <a:cubicBezTo>
                        <a:pt x="18914" y="0"/>
                        <a:pt x="23771" y="1743"/>
                        <a:pt x="27640" y="4931"/>
                      </a:cubicBezTo>
                    </a:path>
                    <a:path w="27640" h="21600" stroke="0" extrusionOk="0">
                      <a:moveTo>
                        <a:pt x="-1" y="5068"/>
                      </a:moveTo>
                      <a:cubicBezTo>
                        <a:pt x="3892" y="1794"/>
                        <a:pt x="8815" y="-1"/>
                        <a:pt x="13902" y="0"/>
                      </a:cubicBezTo>
                      <a:cubicBezTo>
                        <a:pt x="18914" y="0"/>
                        <a:pt x="23771" y="1743"/>
                        <a:pt x="27640" y="4931"/>
                      </a:cubicBezTo>
                      <a:lnTo>
                        <a:pt x="13902" y="2160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pSp>
              <p:nvGrpSpPr>
                <p:cNvPr id="117799" name="Group 39"/>
                <p:cNvGrpSpPr>
                  <a:grpSpLocks/>
                </p:cNvGrpSpPr>
                <p:nvPr/>
              </p:nvGrpSpPr>
              <p:grpSpPr bwMode="auto">
                <a:xfrm>
                  <a:off x="2785" y="3314"/>
                  <a:ext cx="815" cy="268"/>
                  <a:chOff x="2785" y="3314"/>
                  <a:chExt cx="815" cy="268"/>
                </a:xfrm>
              </p:grpSpPr>
              <p:sp>
                <p:nvSpPr>
                  <p:cNvPr id="117800" name="Arc 40"/>
                  <p:cNvSpPr>
                    <a:spLocks/>
                  </p:cNvSpPr>
                  <p:nvPr/>
                </p:nvSpPr>
                <p:spPr bwMode="auto">
                  <a:xfrm>
                    <a:off x="2785" y="3314"/>
                    <a:ext cx="108" cy="268"/>
                  </a:xfrm>
                  <a:custGeom>
                    <a:avLst/>
                    <a:gdLst>
                      <a:gd name="G0" fmla="+- 13904 0 0"/>
                      <a:gd name="G1" fmla="+- 21600 0 0"/>
                      <a:gd name="G2" fmla="+- 21600 0 0"/>
                      <a:gd name="T0" fmla="*/ 0 w 27545"/>
                      <a:gd name="T1" fmla="*/ 5070 h 21600"/>
                      <a:gd name="T2" fmla="*/ 27545 w 27545"/>
                      <a:gd name="T3" fmla="*/ 4852 h 21600"/>
                      <a:gd name="T4" fmla="*/ 13904 w 27545"/>
                      <a:gd name="T5" fmla="*/ 21600 h 21600"/>
                    </a:gdLst>
                    <a:ahLst/>
                    <a:cxnLst>
                      <a:cxn ang="0">
                        <a:pos x="T0" y="T1"/>
                      </a:cxn>
                      <a:cxn ang="0">
                        <a:pos x="T2" y="T3"/>
                      </a:cxn>
                      <a:cxn ang="0">
                        <a:pos x="T4" y="T5"/>
                      </a:cxn>
                    </a:cxnLst>
                    <a:rect l="0" t="0" r="r" b="b"/>
                    <a:pathLst>
                      <a:path w="27545" h="21600" fill="none" extrusionOk="0">
                        <a:moveTo>
                          <a:pt x="0" y="5070"/>
                        </a:moveTo>
                        <a:cubicBezTo>
                          <a:pt x="3893" y="1795"/>
                          <a:pt x="8816" y="-1"/>
                          <a:pt x="13904" y="0"/>
                        </a:cubicBezTo>
                        <a:cubicBezTo>
                          <a:pt x="18873" y="0"/>
                          <a:pt x="23691" y="1713"/>
                          <a:pt x="27544" y="4852"/>
                        </a:cubicBezTo>
                      </a:path>
                      <a:path w="27545" h="21600" stroke="0" extrusionOk="0">
                        <a:moveTo>
                          <a:pt x="0" y="5070"/>
                        </a:moveTo>
                        <a:cubicBezTo>
                          <a:pt x="3893" y="1795"/>
                          <a:pt x="8816" y="-1"/>
                          <a:pt x="13904" y="0"/>
                        </a:cubicBezTo>
                        <a:cubicBezTo>
                          <a:pt x="18873" y="0"/>
                          <a:pt x="23691" y="1713"/>
                          <a:pt x="27544" y="4852"/>
                        </a:cubicBezTo>
                        <a:lnTo>
                          <a:pt x="13904" y="2160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7801" name="Arc 41"/>
                  <p:cNvSpPr>
                    <a:spLocks/>
                  </p:cNvSpPr>
                  <p:nvPr/>
                </p:nvSpPr>
                <p:spPr bwMode="auto">
                  <a:xfrm>
                    <a:off x="3007" y="3314"/>
                    <a:ext cx="108" cy="268"/>
                  </a:xfrm>
                  <a:custGeom>
                    <a:avLst/>
                    <a:gdLst>
                      <a:gd name="G0" fmla="+- 13904 0 0"/>
                      <a:gd name="G1" fmla="+- 21600 0 0"/>
                      <a:gd name="G2" fmla="+- 21600 0 0"/>
                      <a:gd name="T0" fmla="*/ 0 w 27545"/>
                      <a:gd name="T1" fmla="*/ 5070 h 21600"/>
                      <a:gd name="T2" fmla="*/ 27545 w 27545"/>
                      <a:gd name="T3" fmla="*/ 4852 h 21600"/>
                      <a:gd name="T4" fmla="*/ 13904 w 27545"/>
                      <a:gd name="T5" fmla="*/ 21600 h 21600"/>
                    </a:gdLst>
                    <a:ahLst/>
                    <a:cxnLst>
                      <a:cxn ang="0">
                        <a:pos x="T0" y="T1"/>
                      </a:cxn>
                      <a:cxn ang="0">
                        <a:pos x="T2" y="T3"/>
                      </a:cxn>
                      <a:cxn ang="0">
                        <a:pos x="T4" y="T5"/>
                      </a:cxn>
                    </a:cxnLst>
                    <a:rect l="0" t="0" r="r" b="b"/>
                    <a:pathLst>
                      <a:path w="27545" h="21600" fill="none" extrusionOk="0">
                        <a:moveTo>
                          <a:pt x="0" y="5070"/>
                        </a:moveTo>
                        <a:cubicBezTo>
                          <a:pt x="3893" y="1795"/>
                          <a:pt x="8816" y="-1"/>
                          <a:pt x="13904" y="0"/>
                        </a:cubicBezTo>
                        <a:cubicBezTo>
                          <a:pt x="18873" y="0"/>
                          <a:pt x="23691" y="1713"/>
                          <a:pt x="27544" y="4852"/>
                        </a:cubicBezTo>
                      </a:path>
                      <a:path w="27545" h="21600" stroke="0" extrusionOk="0">
                        <a:moveTo>
                          <a:pt x="0" y="5070"/>
                        </a:moveTo>
                        <a:cubicBezTo>
                          <a:pt x="3893" y="1795"/>
                          <a:pt x="8816" y="-1"/>
                          <a:pt x="13904" y="0"/>
                        </a:cubicBezTo>
                        <a:cubicBezTo>
                          <a:pt x="18873" y="0"/>
                          <a:pt x="23691" y="1713"/>
                          <a:pt x="27544" y="4852"/>
                        </a:cubicBezTo>
                        <a:lnTo>
                          <a:pt x="13904" y="2160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7802" name="Arc 42"/>
                  <p:cNvSpPr>
                    <a:spLocks/>
                  </p:cNvSpPr>
                  <p:nvPr/>
                </p:nvSpPr>
                <p:spPr bwMode="auto">
                  <a:xfrm>
                    <a:off x="3229" y="3314"/>
                    <a:ext cx="108" cy="268"/>
                  </a:xfrm>
                  <a:custGeom>
                    <a:avLst/>
                    <a:gdLst>
                      <a:gd name="G0" fmla="+- 13904 0 0"/>
                      <a:gd name="G1" fmla="+- 21600 0 0"/>
                      <a:gd name="G2" fmla="+- 21600 0 0"/>
                      <a:gd name="T0" fmla="*/ 0 w 27545"/>
                      <a:gd name="T1" fmla="*/ 5070 h 21600"/>
                      <a:gd name="T2" fmla="*/ 27545 w 27545"/>
                      <a:gd name="T3" fmla="*/ 4852 h 21600"/>
                      <a:gd name="T4" fmla="*/ 13904 w 27545"/>
                      <a:gd name="T5" fmla="*/ 21600 h 21600"/>
                    </a:gdLst>
                    <a:ahLst/>
                    <a:cxnLst>
                      <a:cxn ang="0">
                        <a:pos x="T0" y="T1"/>
                      </a:cxn>
                      <a:cxn ang="0">
                        <a:pos x="T2" y="T3"/>
                      </a:cxn>
                      <a:cxn ang="0">
                        <a:pos x="T4" y="T5"/>
                      </a:cxn>
                    </a:cxnLst>
                    <a:rect l="0" t="0" r="r" b="b"/>
                    <a:pathLst>
                      <a:path w="27545" h="21600" fill="none" extrusionOk="0">
                        <a:moveTo>
                          <a:pt x="0" y="5070"/>
                        </a:moveTo>
                        <a:cubicBezTo>
                          <a:pt x="3893" y="1795"/>
                          <a:pt x="8816" y="-1"/>
                          <a:pt x="13904" y="0"/>
                        </a:cubicBezTo>
                        <a:cubicBezTo>
                          <a:pt x="18873" y="0"/>
                          <a:pt x="23691" y="1713"/>
                          <a:pt x="27544" y="4852"/>
                        </a:cubicBezTo>
                      </a:path>
                      <a:path w="27545" h="21600" stroke="0" extrusionOk="0">
                        <a:moveTo>
                          <a:pt x="0" y="5070"/>
                        </a:moveTo>
                        <a:cubicBezTo>
                          <a:pt x="3893" y="1795"/>
                          <a:pt x="8816" y="-1"/>
                          <a:pt x="13904" y="0"/>
                        </a:cubicBezTo>
                        <a:cubicBezTo>
                          <a:pt x="18873" y="0"/>
                          <a:pt x="23691" y="1713"/>
                          <a:pt x="27544" y="4852"/>
                        </a:cubicBezTo>
                        <a:lnTo>
                          <a:pt x="13904" y="2160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7803" name="Line 43"/>
                  <p:cNvSpPr>
                    <a:spLocks noChangeShapeType="1"/>
                  </p:cNvSpPr>
                  <p:nvPr/>
                </p:nvSpPr>
                <p:spPr bwMode="auto">
                  <a:xfrm>
                    <a:off x="3453" y="3381"/>
                    <a:ext cx="147" cy="0"/>
                  </a:xfrm>
                  <a:prstGeom prst="line">
                    <a:avLst/>
                  </a:prstGeom>
                  <a:noFill/>
                  <a:ln w="28575">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pSp>
          </p:grpSp>
        </p:grpSp>
        <p:grpSp>
          <p:nvGrpSpPr>
            <p:cNvPr id="117804" name="Group 44"/>
            <p:cNvGrpSpPr>
              <a:grpSpLocks/>
            </p:cNvGrpSpPr>
            <p:nvPr/>
          </p:nvGrpSpPr>
          <p:grpSpPr bwMode="auto">
            <a:xfrm>
              <a:off x="1249" y="3051"/>
              <a:ext cx="479" cy="290"/>
              <a:chOff x="1223" y="2983"/>
              <a:chExt cx="889" cy="434"/>
            </a:xfrm>
          </p:grpSpPr>
          <p:sp>
            <p:nvSpPr>
              <p:cNvPr id="117805" name="Arc 45"/>
              <p:cNvSpPr>
                <a:spLocks/>
              </p:cNvSpPr>
              <p:nvPr/>
            </p:nvSpPr>
            <p:spPr bwMode="auto">
              <a:xfrm rot="10800000">
                <a:off x="1330" y="2983"/>
                <a:ext cx="138" cy="301"/>
              </a:xfrm>
              <a:custGeom>
                <a:avLst/>
                <a:gdLst>
                  <a:gd name="G0" fmla="+- 13923 0 0"/>
                  <a:gd name="G1" fmla="+- 21600 0 0"/>
                  <a:gd name="G2" fmla="+- 21600 0 0"/>
                  <a:gd name="T0" fmla="*/ 0 w 27574"/>
                  <a:gd name="T1" fmla="*/ 5086 h 21600"/>
                  <a:gd name="T2" fmla="*/ 27574 w 27574"/>
                  <a:gd name="T3" fmla="*/ 4861 h 21600"/>
                  <a:gd name="T4" fmla="*/ 13923 w 27574"/>
                  <a:gd name="T5" fmla="*/ 21600 h 21600"/>
                </a:gdLst>
                <a:ahLst/>
                <a:cxnLst>
                  <a:cxn ang="0">
                    <a:pos x="T0" y="T1"/>
                  </a:cxn>
                  <a:cxn ang="0">
                    <a:pos x="T2" y="T3"/>
                  </a:cxn>
                  <a:cxn ang="0">
                    <a:pos x="T4" y="T5"/>
                  </a:cxn>
                </a:cxnLst>
                <a:rect l="0" t="0" r="r" b="b"/>
                <a:pathLst>
                  <a:path w="27574" h="21600" fill="none" extrusionOk="0">
                    <a:moveTo>
                      <a:pt x="0" y="5086"/>
                    </a:moveTo>
                    <a:cubicBezTo>
                      <a:pt x="3895" y="1801"/>
                      <a:pt x="8827" y="-1"/>
                      <a:pt x="13923" y="0"/>
                    </a:cubicBezTo>
                    <a:cubicBezTo>
                      <a:pt x="18897" y="0"/>
                      <a:pt x="23719" y="1716"/>
                      <a:pt x="27574" y="4860"/>
                    </a:cubicBezTo>
                  </a:path>
                  <a:path w="27574" h="21600" stroke="0" extrusionOk="0">
                    <a:moveTo>
                      <a:pt x="0" y="5086"/>
                    </a:moveTo>
                    <a:cubicBezTo>
                      <a:pt x="3895" y="1801"/>
                      <a:pt x="8827" y="-1"/>
                      <a:pt x="13923" y="0"/>
                    </a:cubicBezTo>
                    <a:cubicBezTo>
                      <a:pt x="18897" y="0"/>
                      <a:pt x="23719" y="1716"/>
                      <a:pt x="27574" y="4860"/>
                    </a:cubicBezTo>
                    <a:lnTo>
                      <a:pt x="13923" y="2160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7806" name="Arc 46"/>
              <p:cNvSpPr>
                <a:spLocks/>
              </p:cNvSpPr>
              <p:nvPr/>
            </p:nvSpPr>
            <p:spPr bwMode="auto">
              <a:xfrm rot="10800000">
                <a:off x="1571" y="2983"/>
                <a:ext cx="139" cy="301"/>
              </a:xfrm>
              <a:custGeom>
                <a:avLst/>
                <a:gdLst>
                  <a:gd name="G0" fmla="+- 14001 0 0"/>
                  <a:gd name="G1" fmla="+- 21600 0 0"/>
                  <a:gd name="G2" fmla="+- 21600 0 0"/>
                  <a:gd name="T0" fmla="*/ 0 w 27614"/>
                  <a:gd name="T1" fmla="*/ 5152 h 21600"/>
                  <a:gd name="T2" fmla="*/ 27614 w 27614"/>
                  <a:gd name="T3" fmla="*/ 4830 h 21600"/>
                  <a:gd name="T4" fmla="*/ 14001 w 27614"/>
                  <a:gd name="T5" fmla="*/ 21600 h 21600"/>
                </a:gdLst>
                <a:ahLst/>
                <a:cxnLst>
                  <a:cxn ang="0">
                    <a:pos x="T0" y="T1"/>
                  </a:cxn>
                  <a:cxn ang="0">
                    <a:pos x="T2" y="T3"/>
                  </a:cxn>
                  <a:cxn ang="0">
                    <a:pos x="T4" y="T5"/>
                  </a:cxn>
                </a:cxnLst>
                <a:rect l="0" t="0" r="r" b="b"/>
                <a:pathLst>
                  <a:path w="27614" h="21600" fill="none" extrusionOk="0">
                    <a:moveTo>
                      <a:pt x="0" y="5152"/>
                    </a:moveTo>
                    <a:cubicBezTo>
                      <a:pt x="3907" y="1826"/>
                      <a:pt x="8870" y="-1"/>
                      <a:pt x="14001" y="0"/>
                    </a:cubicBezTo>
                    <a:cubicBezTo>
                      <a:pt x="18958" y="0"/>
                      <a:pt x="23765" y="1705"/>
                      <a:pt x="27614" y="4829"/>
                    </a:cubicBezTo>
                  </a:path>
                  <a:path w="27614" h="21600" stroke="0" extrusionOk="0">
                    <a:moveTo>
                      <a:pt x="0" y="5152"/>
                    </a:moveTo>
                    <a:cubicBezTo>
                      <a:pt x="3907" y="1826"/>
                      <a:pt x="8870" y="-1"/>
                      <a:pt x="14001" y="0"/>
                    </a:cubicBezTo>
                    <a:cubicBezTo>
                      <a:pt x="18958" y="0"/>
                      <a:pt x="23765" y="1705"/>
                      <a:pt x="27614" y="4829"/>
                    </a:cubicBezTo>
                    <a:lnTo>
                      <a:pt x="14001" y="2160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7807" name="Arc 47"/>
              <p:cNvSpPr>
                <a:spLocks/>
              </p:cNvSpPr>
              <p:nvPr/>
            </p:nvSpPr>
            <p:spPr bwMode="auto">
              <a:xfrm rot="10800000">
                <a:off x="1813" y="2983"/>
                <a:ext cx="140" cy="301"/>
              </a:xfrm>
              <a:custGeom>
                <a:avLst/>
                <a:gdLst>
                  <a:gd name="G0" fmla="+- 13964 0 0"/>
                  <a:gd name="G1" fmla="+- 21600 0 0"/>
                  <a:gd name="G2" fmla="+- 21600 0 0"/>
                  <a:gd name="T0" fmla="*/ 0 w 27659"/>
                  <a:gd name="T1" fmla="*/ 5121 h 21600"/>
                  <a:gd name="T2" fmla="*/ 27659 w 27659"/>
                  <a:gd name="T3" fmla="*/ 4897 h 21600"/>
                  <a:gd name="T4" fmla="*/ 13964 w 27659"/>
                  <a:gd name="T5" fmla="*/ 21600 h 21600"/>
                </a:gdLst>
                <a:ahLst/>
                <a:cxnLst>
                  <a:cxn ang="0">
                    <a:pos x="T0" y="T1"/>
                  </a:cxn>
                  <a:cxn ang="0">
                    <a:pos x="T2" y="T3"/>
                  </a:cxn>
                  <a:cxn ang="0">
                    <a:pos x="T4" y="T5"/>
                  </a:cxn>
                </a:cxnLst>
                <a:rect l="0" t="0" r="r" b="b"/>
                <a:pathLst>
                  <a:path w="27659" h="21600" fill="none" extrusionOk="0">
                    <a:moveTo>
                      <a:pt x="-1" y="5120"/>
                    </a:moveTo>
                    <a:cubicBezTo>
                      <a:pt x="3901" y="1814"/>
                      <a:pt x="8849" y="-1"/>
                      <a:pt x="13964" y="0"/>
                    </a:cubicBezTo>
                    <a:cubicBezTo>
                      <a:pt x="18957" y="0"/>
                      <a:pt x="23797" y="1730"/>
                      <a:pt x="27659" y="4896"/>
                    </a:cubicBezTo>
                  </a:path>
                  <a:path w="27659" h="21600" stroke="0" extrusionOk="0">
                    <a:moveTo>
                      <a:pt x="-1" y="5120"/>
                    </a:moveTo>
                    <a:cubicBezTo>
                      <a:pt x="3901" y="1814"/>
                      <a:pt x="8849" y="-1"/>
                      <a:pt x="13964" y="0"/>
                    </a:cubicBezTo>
                    <a:cubicBezTo>
                      <a:pt x="18957" y="0"/>
                      <a:pt x="23797" y="1730"/>
                      <a:pt x="27659" y="4896"/>
                    </a:cubicBezTo>
                    <a:lnTo>
                      <a:pt x="13964" y="2160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pSp>
            <p:nvGrpSpPr>
              <p:cNvPr id="117808" name="Group 48"/>
              <p:cNvGrpSpPr>
                <a:grpSpLocks/>
              </p:cNvGrpSpPr>
              <p:nvPr/>
            </p:nvGrpSpPr>
            <p:grpSpPr bwMode="auto">
              <a:xfrm>
                <a:off x="1223" y="3149"/>
                <a:ext cx="889" cy="268"/>
                <a:chOff x="1223" y="3149"/>
                <a:chExt cx="889" cy="268"/>
              </a:xfrm>
            </p:grpSpPr>
            <p:sp>
              <p:nvSpPr>
                <p:cNvPr id="117809" name="Arc 49"/>
                <p:cNvSpPr>
                  <a:spLocks/>
                </p:cNvSpPr>
                <p:nvPr/>
              </p:nvSpPr>
              <p:spPr bwMode="auto">
                <a:xfrm>
                  <a:off x="1223" y="3149"/>
                  <a:ext cx="118" cy="268"/>
                </a:xfrm>
                <a:custGeom>
                  <a:avLst/>
                  <a:gdLst>
                    <a:gd name="G0" fmla="+- 13783 0 0"/>
                    <a:gd name="G1" fmla="+- 21600 0 0"/>
                    <a:gd name="G2" fmla="+- 21600 0 0"/>
                    <a:gd name="T0" fmla="*/ 0 w 27605"/>
                    <a:gd name="T1" fmla="*/ 4969 h 21600"/>
                    <a:gd name="T2" fmla="*/ 27605 w 27605"/>
                    <a:gd name="T3" fmla="*/ 5002 h 21600"/>
                    <a:gd name="T4" fmla="*/ 13783 w 27605"/>
                    <a:gd name="T5" fmla="*/ 21600 h 21600"/>
                  </a:gdLst>
                  <a:ahLst/>
                  <a:cxnLst>
                    <a:cxn ang="0">
                      <a:pos x="T0" y="T1"/>
                    </a:cxn>
                    <a:cxn ang="0">
                      <a:pos x="T2" y="T3"/>
                    </a:cxn>
                    <a:cxn ang="0">
                      <a:pos x="T4" y="T5"/>
                    </a:cxn>
                  </a:cxnLst>
                  <a:rect l="0" t="0" r="r" b="b"/>
                  <a:pathLst>
                    <a:path w="27605" h="21600" fill="none" extrusionOk="0">
                      <a:moveTo>
                        <a:pt x="0" y="4969"/>
                      </a:moveTo>
                      <a:cubicBezTo>
                        <a:pt x="3875" y="1757"/>
                        <a:pt x="8750" y="-1"/>
                        <a:pt x="13783" y="0"/>
                      </a:cubicBezTo>
                      <a:cubicBezTo>
                        <a:pt x="18833" y="0"/>
                        <a:pt x="23724" y="1769"/>
                        <a:pt x="27605" y="5001"/>
                      </a:cubicBezTo>
                    </a:path>
                    <a:path w="27605" h="21600" stroke="0" extrusionOk="0">
                      <a:moveTo>
                        <a:pt x="0" y="4969"/>
                      </a:moveTo>
                      <a:cubicBezTo>
                        <a:pt x="3875" y="1757"/>
                        <a:pt x="8750" y="-1"/>
                        <a:pt x="13783" y="0"/>
                      </a:cubicBezTo>
                      <a:cubicBezTo>
                        <a:pt x="18833" y="0"/>
                        <a:pt x="23724" y="1769"/>
                        <a:pt x="27605" y="5001"/>
                      </a:cubicBezTo>
                      <a:lnTo>
                        <a:pt x="13783" y="2160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7810" name="Arc 50"/>
                <p:cNvSpPr>
                  <a:spLocks/>
                </p:cNvSpPr>
                <p:nvPr/>
              </p:nvSpPr>
              <p:spPr bwMode="auto">
                <a:xfrm>
                  <a:off x="1464" y="3149"/>
                  <a:ext cx="120" cy="268"/>
                </a:xfrm>
                <a:custGeom>
                  <a:avLst/>
                  <a:gdLst>
                    <a:gd name="G0" fmla="+- 13923 0 0"/>
                    <a:gd name="G1" fmla="+- 21600 0 0"/>
                    <a:gd name="G2" fmla="+- 21600 0 0"/>
                    <a:gd name="T0" fmla="*/ 0 w 27613"/>
                    <a:gd name="T1" fmla="*/ 5086 h 21600"/>
                    <a:gd name="T2" fmla="*/ 27613 w 27613"/>
                    <a:gd name="T3" fmla="*/ 4893 h 21600"/>
                    <a:gd name="T4" fmla="*/ 13923 w 27613"/>
                    <a:gd name="T5" fmla="*/ 21600 h 21600"/>
                  </a:gdLst>
                  <a:ahLst/>
                  <a:cxnLst>
                    <a:cxn ang="0">
                      <a:pos x="T0" y="T1"/>
                    </a:cxn>
                    <a:cxn ang="0">
                      <a:pos x="T2" y="T3"/>
                    </a:cxn>
                    <a:cxn ang="0">
                      <a:pos x="T4" y="T5"/>
                    </a:cxn>
                  </a:cxnLst>
                  <a:rect l="0" t="0" r="r" b="b"/>
                  <a:pathLst>
                    <a:path w="27613" h="21600" fill="none" extrusionOk="0">
                      <a:moveTo>
                        <a:pt x="0" y="5086"/>
                      </a:moveTo>
                      <a:cubicBezTo>
                        <a:pt x="3895" y="1801"/>
                        <a:pt x="8827" y="-1"/>
                        <a:pt x="13923" y="0"/>
                      </a:cubicBezTo>
                      <a:cubicBezTo>
                        <a:pt x="18914" y="0"/>
                        <a:pt x="23752" y="1728"/>
                        <a:pt x="27613" y="4892"/>
                      </a:cubicBezTo>
                    </a:path>
                    <a:path w="27613" h="21600" stroke="0" extrusionOk="0">
                      <a:moveTo>
                        <a:pt x="0" y="5086"/>
                      </a:moveTo>
                      <a:cubicBezTo>
                        <a:pt x="3895" y="1801"/>
                        <a:pt x="8827" y="-1"/>
                        <a:pt x="13923" y="0"/>
                      </a:cubicBezTo>
                      <a:cubicBezTo>
                        <a:pt x="18914" y="0"/>
                        <a:pt x="23752" y="1728"/>
                        <a:pt x="27613" y="4892"/>
                      </a:cubicBezTo>
                      <a:lnTo>
                        <a:pt x="13923" y="2160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7811" name="Arc 51"/>
                <p:cNvSpPr>
                  <a:spLocks/>
                </p:cNvSpPr>
                <p:nvPr/>
              </p:nvSpPr>
              <p:spPr bwMode="auto">
                <a:xfrm>
                  <a:off x="1706" y="3149"/>
                  <a:ext cx="118" cy="268"/>
                </a:xfrm>
                <a:custGeom>
                  <a:avLst/>
                  <a:gdLst>
                    <a:gd name="G0" fmla="+- 13783 0 0"/>
                    <a:gd name="G1" fmla="+- 21600 0 0"/>
                    <a:gd name="G2" fmla="+- 21600 0 0"/>
                    <a:gd name="T0" fmla="*/ 0 w 27605"/>
                    <a:gd name="T1" fmla="*/ 4969 h 21600"/>
                    <a:gd name="T2" fmla="*/ 27605 w 27605"/>
                    <a:gd name="T3" fmla="*/ 5002 h 21600"/>
                    <a:gd name="T4" fmla="*/ 13783 w 27605"/>
                    <a:gd name="T5" fmla="*/ 21600 h 21600"/>
                  </a:gdLst>
                  <a:ahLst/>
                  <a:cxnLst>
                    <a:cxn ang="0">
                      <a:pos x="T0" y="T1"/>
                    </a:cxn>
                    <a:cxn ang="0">
                      <a:pos x="T2" y="T3"/>
                    </a:cxn>
                    <a:cxn ang="0">
                      <a:pos x="T4" y="T5"/>
                    </a:cxn>
                  </a:cxnLst>
                  <a:rect l="0" t="0" r="r" b="b"/>
                  <a:pathLst>
                    <a:path w="27605" h="21600" fill="none" extrusionOk="0">
                      <a:moveTo>
                        <a:pt x="0" y="4969"/>
                      </a:moveTo>
                      <a:cubicBezTo>
                        <a:pt x="3875" y="1757"/>
                        <a:pt x="8750" y="-1"/>
                        <a:pt x="13783" y="0"/>
                      </a:cubicBezTo>
                      <a:cubicBezTo>
                        <a:pt x="18833" y="0"/>
                        <a:pt x="23724" y="1769"/>
                        <a:pt x="27605" y="5001"/>
                      </a:cubicBezTo>
                    </a:path>
                    <a:path w="27605" h="21600" stroke="0" extrusionOk="0">
                      <a:moveTo>
                        <a:pt x="0" y="4969"/>
                      </a:moveTo>
                      <a:cubicBezTo>
                        <a:pt x="3875" y="1757"/>
                        <a:pt x="8750" y="-1"/>
                        <a:pt x="13783" y="0"/>
                      </a:cubicBezTo>
                      <a:cubicBezTo>
                        <a:pt x="18833" y="0"/>
                        <a:pt x="23724" y="1769"/>
                        <a:pt x="27605" y="5001"/>
                      </a:cubicBezTo>
                      <a:lnTo>
                        <a:pt x="13783" y="21600"/>
                      </a:lnTo>
                      <a:close/>
                    </a:path>
                  </a:pathLst>
                </a:custGeom>
                <a:noFill/>
                <a:ln w="28575" cap="rnd">
                  <a:solidFill>
                    <a:srgbClr val="FF33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7812" name="Line 52"/>
                <p:cNvSpPr>
                  <a:spLocks noChangeShapeType="1"/>
                </p:cNvSpPr>
                <p:nvPr/>
              </p:nvSpPr>
              <p:spPr bwMode="auto">
                <a:xfrm>
                  <a:off x="1951" y="3215"/>
                  <a:ext cx="161" cy="0"/>
                </a:xfrm>
                <a:prstGeom prst="line">
                  <a:avLst/>
                </a:prstGeom>
                <a:noFill/>
                <a:ln w="28575">
                  <a:solidFill>
                    <a:srgbClr val="FF33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pSp>
        </p:grpSp>
        <p:sp>
          <p:nvSpPr>
            <p:cNvPr id="117813" name="Text Box 53"/>
            <p:cNvSpPr txBox="1">
              <a:spLocks noChangeArrowheads="1"/>
            </p:cNvSpPr>
            <p:nvPr/>
          </p:nvSpPr>
          <p:spPr bwMode="auto">
            <a:xfrm>
              <a:off x="3628" y="3108"/>
              <a:ext cx="15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00000"/>
                </a:lnSpc>
                <a:spcBef>
                  <a:spcPct val="50000"/>
                </a:spcBef>
                <a:buClrTx/>
                <a:buSzTx/>
                <a:buFontTx/>
                <a:buNone/>
              </a:pPr>
              <a:r>
                <a:rPr kumimoji="1" lang="zh-CN" altLang="en-US">
                  <a:solidFill>
                    <a:schemeClr val="tx1"/>
                  </a:solidFill>
                  <a:ea typeface="华文楷体" panose="02010600040101010101" pitchFamily="2" charset="-122"/>
                </a:rPr>
                <a:t>三能级系统。</a:t>
              </a:r>
            </a:p>
          </p:txBody>
        </p:sp>
      </p:grpSp>
      <p:sp>
        <p:nvSpPr>
          <p:cNvPr id="117814" name="Rectangle 54"/>
          <p:cNvSpPr>
            <a:spLocks noChangeArrowheads="1"/>
          </p:cNvSpPr>
          <p:nvPr/>
        </p:nvSpPr>
        <p:spPr bwMode="auto">
          <a:xfrm>
            <a:off x="900113" y="6092825"/>
            <a:ext cx="66960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1798638" indent="-1798638" defTabSz="762000">
              <a:defRPr>
                <a:solidFill>
                  <a:srgbClr val="000000"/>
                </a:solidFill>
                <a:latin typeface="Times New Roman" pitchFamily="18" charset="0"/>
                <a:ea typeface="宋体" pitchFamily="2" charset="-122"/>
              </a:defRPr>
            </a:lvl1pPr>
            <a:lvl2pPr marL="1989138" defTabSz="762000">
              <a:defRPr>
                <a:solidFill>
                  <a:srgbClr val="000000"/>
                </a:solidFill>
                <a:latin typeface="Times New Roman" pitchFamily="18" charset="0"/>
                <a:ea typeface="宋体" pitchFamily="2" charset="-122"/>
              </a:defRPr>
            </a:lvl2pPr>
            <a:lvl3pPr marL="2179638" defTabSz="762000">
              <a:defRPr>
                <a:solidFill>
                  <a:srgbClr val="000000"/>
                </a:solidFill>
                <a:latin typeface="Times New Roman" pitchFamily="18" charset="0"/>
                <a:ea typeface="宋体" pitchFamily="2" charset="-122"/>
              </a:defRPr>
            </a:lvl3pPr>
            <a:lvl4pPr marL="2370138" defTabSz="762000">
              <a:defRPr>
                <a:solidFill>
                  <a:srgbClr val="000000"/>
                </a:solidFill>
                <a:latin typeface="Times New Roman" pitchFamily="18" charset="0"/>
                <a:ea typeface="宋体" pitchFamily="2" charset="-122"/>
              </a:defRPr>
            </a:lvl4pPr>
            <a:lvl5pPr marL="2560638" defTabSz="762000">
              <a:defRPr>
                <a:solidFill>
                  <a:srgbClr val="000000"/>
                </a:solidFill>
                <a:latin typeface="Times New Roman" pitchFamily="18" charset="0"/>
                <a:ea typeface="宋体" pitchFamily="2" charset="-122"/>
              </a:defRPr>
            </a:lvl5pPr>
            <a:lvl6pPr marL="3017838"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3475038"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932238"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4389438"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algn="ctr" eaLnBrk="0">
              <a:lnSpc>
                <a:spcPct val="100000"/>
              </a:lnSpc>
              <a:buClrTx/>
              <a:buSzTx/>
              <a:buFontTx/>
              <a:buNone/>
            </a:pPr>
            <a:r>
              <a:rPr kumimoji="1" lang="zh-CN" altLang="en-US">
                <a:solidFill>
                  <a:schemeClr val="tx1"/>
                </a:solidFill>
                <a:ea typeface="华文楷体" panose="02010600040101010101" pitchFamily="2" charset="-122"/>
              </a:rPr>
              <a:t>特点：</a:t>
            </a:r>
            <a:r>
              <a:rPr kumimoji="1" lang="zh-CN" altLang="en-US">
                <a:solidFill>
                  <a:schemeClr val="tx1"/>
                </a:solidFill>
                <a:latin typeface="华文楷体" panose="02010600040101010101" pitchFamily="2" charset="-122"/>
                <a:ea typeface="华文楷体" panose="02010600040101010101" pitchFamily="2" charset="-122"/>
              </a:rPr>
              <a:t>器件小，坚固，使用方便，输出功率大。</a:t>
            </a:r>
          </a:p>
        </p:txBody>
      </p:sp>
      <p:grpSp>
        <p:nvGrpSpPr>
          <p:cNvPr id="117815" name="Group 55"/>
          <p:cNvGrpSpPr>
            <a:grpSpLocks/>
          </p:cNvGrpSpPr>
          <p:nvPr/>
        </p:nvGrpSpPr>
        <p:grpSpPr bwMode="auto">
          <a:xfrm>
            <a:off x="4572000" y="549275"/>
            <a:ext cx="3673475" cy="1679575"/>
            <a:chOff x="2736" y="384"/>
            <a:chExt cx="2448" cy="1320"/>
          </a:xfrm>
        </p:grpSpPr>
        <p:sp>
          <p:nvSpPr>
            <p:cNvPr id="117816" name="Oval 56"/>
            <p:cNvSpPr>
              <a:spLocks noChangeArrowheads="1"/>
            </p:cNvSpPr>
            <p:nvPr/>
          </p:nvSpPr>
          <p:spPr bwMode="auto">
            <a:xfrm>
              <a:off x="2736" y="384"/>
              <a:ext cx="2448" cy="912"/>
            </a:xfrm>
            <a:prstGeom prst="ellipse">
              <a:avLst/>
            </a:prstGeom>
            <a:solidFill>
              <a:schemeClr val="hlink"/>
            </a:solidFill>
            <a:ln w="57150">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hangingPunct="1">
                <a:lnSpc>
                  <a:spcPct val="100000"/>
                </a:lnSpc>
                <a:buClrTx/>
                <a:buSzTx/>
                <a:buFontTx/>
                <a:buNone/>
              </a:pPr>
              <a:endParaRPr kumimoji="1" lang="zh-CN" altLang="en-US" b="0">
                <a:solidFill>
                  <a:schemeClr val="tx1"/>
                </a:solidFill>
                <a:ea typeface="华文楷体" panose="02010600040101010101" pitchFamily="2" charset="-122"/>
              </a:endParaRPr>
            </a:p>
          </p:txBody>
        </p:sp>
        <p:sp>
          <p:nvSpPr>
            <p:cNvPr id="117817" name="Oval 57"/>
            <p:cNvSpPr>
              <a:spLocks noChangeArrowheads="1"/>
            </p:cNvSpPr>
            <p:nvPr/>
          </p:nvSpPr>
          <p:spPr bwMode="auto">
            <a:xfrm>
              <a:off x="3065" y="768"/>
              <a:ext cx="292" cy="192"/>
            </a:xfrm>
            <a:prstGeom prst="ellipse">
              <a:avLst/>
            </a:prstGeom>
            <a:solidFill>
              <a:srgbClr val="00FF00"/>
            </a:solidFill>
            <a:ln w="38100">
              <a:solidFill>
                <a:srgbClr val="00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7818" name="Oval 58"/>
            <p:cNvSpPr>
              <a:spLocks noChangeArrowheads="1"/>
            </p:cNvSpPr>
            <p:nvPr/>
          </p:nvSpPr>
          <p:spPr bwMode="auto">
            <a:xfrm>
              <a:off x="4563" y="744"/>
              <a:ext cx="292" cy="192"/>
            </a:xfrm>
            <a:prstGeom prst="ellipse">
              <a:avLst/>
            </a:prstGeom>
            <a:solidFill>
              <a:srgbClr val="00FF00"/>
            </a:solidFill>
            <a:ln w="38100">
              <a:solidFill>
                <a:srgbClr val="00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7819" name="Line 59"/>
            <p:cNvSpPr>
              <a:spLocks noChangeShapeType="1"/>
            </p:cNvSpPr>
            <p:nvPr/>
          </p:nvSpPr>
          <p:spPr bwMode="auto">
            <a:xfrm flipV="1">
              <a:off x="3321" y="384"/>
              <a:ext cx="621" cy="408"/>
            </a:xfrm>
            <a:prstGeom prst="line">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7820" name="Line 60"/>
            <p:cNvSpPr>
              <a:spLocks noChangeShapeType="1"/>
            </p:cNvSpPr>
            <p:nvPr/>
          </p:nvSpPr>
          <p:spPr bwMode="auto">
            <a:xfrm flipV="1">
              <a:off x="3321" y="408"/>
              <a:ext cx="1059" cy="384"/>
            </a:xfrm>
            <a:prstGeom prst="line">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7821" name="Text Box 61"/>
            <p:cNvSpPr txBox="1">
              <a:spLocks noChangeArrowheads="1"/>
            </p:cNvSpPr>
            <p:nvPr/>
          </p:nvSpPr>
          <p:spPr bwMode="auto">
            <a:xfrm>
              <a:off x="3174" y="960"/>
              <a:ext cx="463"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hangingPunct="1">
                <a:lnSpc>
                  <a:spcPct val="100000"/>
                </a:lnSpc>
                <a:buClrTx/>
                <a:buSzTx/>
                <a:buFontTx/>
                <a:buNone/>
              </a:pPr>
              <a:r>
                <a:rPr kumimoji="1" lang="zh-CN" altLang="en-US" sz="2000">
                  <a:solidFill>
                    <a:schemeClr val="tx1"/>
                  </a:solidFill>
                  <a:ea typeface="华文楷体" panose="02010600040101010101" pitchFamily="2" charset="-122"/>
                </a:rPr>
                <a:t>氙灯</a:t>
              </a:r>
            </a:p>
          </p:txBody>
        </p:sp>
        <p:sp>
          <p:nvSpPr>
            <p:cNvPr id="117822" name="Text Box 62"/>
            <p:cNvSpPr txBox="1">
              <a:spLocks noChangeArrowheads="1"/>
            </p:cNvSpPr>
            <p:nvPr/>
          </p:nvSpPr>
          <p:spPr bwMode="auto">
            <a:xfrm>
              <a:off x="4128" y="960"/>
              <a:ext cx="1009"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buClrTx/>
                <a:buSzTx/>
                <a:buFontTx/>
                <a:buNone/>
              </a:pPr>
              <a:r>
                <a:rPr kumimoji="1" lang="zh-CN" altLang="en-US" sz="2000">
                  <a:solidFill>
                    <a:schemeClr val="tx1"/>
                  </a:solidFill>
                  <a:ea typeface="华文楷体" panose="02010600040101010101" pitchFamily="2" charset="-122"/>
                </a:rPr>
                <a:t>红宝石棒</a:t>
              </a:r>
            </a:p>
          </p:txBody>
        </p:sp>
        <p:sp>
          <p:nvSpPr>
            <p:cNvPr id="117823" name="Text Box 63"/>
            <p:cNvSpPr txBox="1">
              <a:spLocks noChangeArrowheads="1"/>
            </p:cNvSpPr>
            <p:nvPr/>
          </p:nvSpPr>
          <p:spPr bwMode="auto">
            <a:xfrm>
              <a:off x="3107" y="1392"/>
              <a:ext cx="1914" cy="312"/>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hangingPunct="1">
                <a:lnSpc>
                  <a:spcPct val="100000"/>
                </a:lnSpc>
                <a:buClrTx/>
                <a:buSzTx/>
                <a:buFontTx/>
                <a:buNone/>
              </a:pPr>
              <a:r>
                <a:rPr kumimoji="1" lang="zh-CN" altLang="en-US" sz="2000">
                  <a:solidFill>
                    <a:schemeClr val="tx1"/>
                  </a:solidFill>
                  <a:ea typeface="华文楷体" panose="02010600040101010101" pitchFamily="2" charset="-122"/>
                </a:rPr>
                <a:t>图 </a:t>
              </a:r>
              <a:r>
                <a:rPr kumimoji="1" lang="en-US" altLang="zh-CN" sz="2000">
                  <a:solidFill>
                    <a:schemeClr val="tx1"/>
                  </a:solidFill>
                  <a:ea typeface="华文楷体" panose="02010600040101010101" pitchFamily="2" charset="-122"/>
                </a:rPr>
                <a:t>20-8  </a:t>
              </a:r>
              <a:r>
                <a:rPr kumimoji="1" lang="zh-CN" altLang="en-US" sz="2000">
                  <a:solidFill>
                    <a:schemeClr val="tx1"/>
                  </a:solidFill>
                  <a:ea typeface="华文楷体" panose="02010600040101010101" pitchFamily="2" charset="-122"/>
                </a:rPr>
                <a:t>椭圆柱面聚光器</a:t>
              </a:r>
            </a:p>
          </p:txBody>
        </p:sp>
        <p:sp>
          <p:nvSpPr>
            <p:cNvPr id="117824" name="Line 64"/>
            <p:cNvSpPr>
              <a:spLocks noChangeShapeType="1"/>
            </p:cNvSpPr>
            <p:nvPr/>
          </p:nvSpPr>
          <p:spPr bwMode="auto">
            <a:xfrm>
              <a:off x="4380" y="408"/>
              <a:ext cx="256" cy="360"/>
            </a:xfrm>
            <a:prstGeom prst="line">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117825" name="Line 65"/>
            <p:cNvSpPr>
              <a:spLocks noChangeShapeType="1"/>
            </p:cNvSpPr>
            <p:nvPr/>
          </p:nvSpPr>
          <p:spPr bwMode="auto">
            <a:xfrm>
              <a:off x="3942" y="384"/>
              <a:ext cx="621" cy="384"/>
            </a:xfrm>
            <a:prstGeom prst="line">
              <a:avLst/>
            </a:prstGeom>
            <a:noFill/>
            <a:ln w="38100">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pSp>
      <p:sp>
        <p:nvSpPr>
          <p:cNvPr id="117826" name="Rectangle 66"/>
          <p:cNvSpPr>
            <a:spLocks noChangeArrowheads="1"/>
          </p:cNvSpPr>
          <p:nvPr/>
        </p:nvSpPr>
        <p:spPr bwMode="auto">
          <a:xfrm>
            <a:off x="5105400" y="2743200"/>
            <a:ext cx="371475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a:solidFill>
                  <a:srgbClr val="000000"/>
                </a:solidFill>
                <a:latin typeface="Times New Roman" pitchFamily="18" charset="0"/>
                <a:ea typeface="宋体" pitchFamily="2" charset="-122"/>
              </a:defRPr>
            </a:lvl1pPr>
            <a:lvl2pPr marL="765175">
              <a:defRPr>
                <a:solidFill>
                  <a:srgbClr val="000000"/>
                </a:solidFill>
                <a:latin typeface="Times New Roman" pitchFamily="18" charset="0"/>
                <a:ea typeface="宋体" pitchFamily="2" charset="-122"/>
              </a:defRPr>
            </a:lvl2pPr>
            <a:lvl3pPr marL="1184275">
              <a:defRPr>
                <a:solidFill>
                  <a:srgbClr val="000000"/>
                </a:solidFill>
                <a:latin typeface="Times New Roman" pitchFamily="18" charset="0"/>
                <a:ea typeface="宋体" pitchFamily="2" charset="-122"/>
              </a:defRPr>
            </a:lvl3pPr>
            <a:lvl4pPr marL="1603375">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spcBef>
                <a:spcPct val="20000"/>
              </a:spcBef>
              <a:buClr>
                <a:schemeClr val="accent2"/>
              </a:buClr>
              <a:buSzTx/>
              <a:buFont typeface="Monotype Sorts" pitchFamily="2" charset="2"/>
              <a:buNone/>
            </a:pPr>
            <a:r>
              <a:rPr kumimoji="1" lang="zh-CN" altLang="en-US" sz="2000">
                <a:solidFill>
                  <a:schemeClr val="tx1"/>
                </a:solidFill>
                <a:ea typeface="华文楷体" panose="02010600040101010101" pitchFamily="2" charset="-122"/>
              </a:rPr>
              <a:t>      氙灯与红宝石分别位于椭圆</a:t>
            </a:r>
          </a:p>
          <a:p>
            <a:pPr defTabSz="914400" hangingPunct="1">
              <a:lnSpc>
                <a:spcPct val="100000"/>
              </a:lnSpc>
              <a:spcBef>
                <a:spcPct val="20000"/>
              </a:spcBef>
              <a:buClr>
                <a:schemeClr val="accent2"/>
              </a:buClr>
              <a:buSzTx/>
              <a:buFont typeface="Monotype Sorts" pitchFamily="2" charset="2"/>
              <a:buNone/>
            </a:pPr>
            <a:r>
              <a:rPr kumimoji="1" lang="zh-CN" altLang="en-US" sz="2000">
                <a:solidFill>
                  <a:schemeClr val="tx1"/>
                </a:solidFill>
                <a:ea typeface="华文楷体" panose="02010600040101010101" pitchFamily="2" charset="-122"/>
              </a:rPr>
              <a:t>柱面的两个焦线上。</a:t>
            </a:r>
          </a:p>
        </p:txBody>
      </p:sp>
      <p:sp>
        <p:nvSpPr>
          <p:cNvPr id="117827" name="Text Box 67"/>
          <p:cNvSpPr txBox="1">
            <a:spLocks noChangeArrowheads="1"/>
          </p:cNvSpPr>
          <p:nvPr/>
        </p:nvSpPr>
        <p:spPr bwMode="auto">
          <a:xfrm>
            <a:off x="304800" y="3471518"/>
            <a:ext cx="4419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激励能源：电源和脉冲氙灯。</a:t>
            </a:r>
          </a:p>
        </p:txBody>
      </p:sp>
      <p:grpSp>
        <p:nvGrpSpPr>
          <p:cNvPr id="117828" name="Group 68"/>
          <p:cNvGrpSpPr>
            <a:grpSpLocks/>
          </p:cNvGrpSpPr>
          <p:nvPr/>
        </p:nvGrpSpPr>
        <p:grpSpPr bwMode="auto">
          <a:xfrm>
            <a:off x="300038" y="2967303"/>
            <a:ext cx="4559300" cy="461697"/>
            <a:chOff x="192" y="1516"/>
            <a:chExt cx="2872" cy="308"/>
          </a:xfrm>
        </p:grpSpPr>
        <p:sp>
          <p:nvSpPr>
            <p:cNvPr id="117829" name="Text Box 69"/>
            <p:cNvSpPr txBox="1">
              <a:spLocks noChangeArrowheads="1"/>
            </p:cNvSpPr>
            <p:nvPr/>
          </p:nvSpPr>
          <p:spPr bwMode="auto">
            <a:xfrm>
              <a:off x="192" y="1516"/>
              <a:ext cx="268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工作物质：红宝石晶体棒。</a:t>
              </a:r>
            </a:p>
          </p:txBody>
        </p:sp>
        <p:graphicFrame>
          <p:nvGraphicFramePr>
            <p:cNvPr id="117830" name="Object 70"/>
            <p:cNvGraphicFramePr>
              <a:graphicFrameLocks noChangeAspect="1"/>
            </p:cNvGraphicFramePr>
            <p:nvPr/>
          </p:nvGraphicFramePr>
          <p:xfrm>
            <a:off x="2526" y="1547"/>
            <a:ext cx="538" cy="277"/>
          </p:xfrm>
          <a:graphic>
            <a:graphicData uri="http://schemas.openxmlformats.org/presentationml/2006/ole">
              <mc:AlternateContent xmlns:mc="http://schemas.openxmlformats.org/markup-compatibility/2006">
                <mc:Choice xmlns:v="urn:schemas-microsoft-com:vml" Requires="v">
                  <p:oleObj spid="_x0000_s117861" name="公式" r:id="rId12" imgW="444307" imgH="228501" progId="Equation.3">
                    <p:embed/>
                  </p:oleObj>
                </mc:Choice>
                <mc:Fallback>
                  <p:oleObj name="公式" r:id="rId12" imgW="444307" imgH="228501" progId="Equation.3">
                    <p:embed/>
                    <p:pic>
                      <p:nvPicPr>
                        <p:cNvPr id="0" name="Picture 9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26" y="1547"/>
                          <a:ext cx="538" cy="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117831" name="Picture 71" descr="谐振腔"/>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9750" y="692150"/>
            <a:ext cx="3384550" cy="2368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7762"/>
                                        </p:tgtEl>
                                        <p:attrNameLst>
                                          <p:attrName>style.visibility</p:attrName>
                                        </p:attrNameLst>
                                      </p:cBhvr>
                                      <p:to>
                                        <p:strVal val="visible"/>
                                      </p:to>
                                    </p:set>
                                    <p:animEffect transition="in" filter="wipe(left)">
                                      <p:cBhvr>
                                        <p:cTn id="7" dur="500"/>
                                        <p:tgtEl>
                                          <p:spTgt spid="117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7831"/>
                                        </p:tgtEl>
                                        <p:attrNameLst>
                                          <p:attrName>style.visibility</p:attrName>
                                        </p:attrNameLst>
                                      </p:cBhvr>
                                      <p:to>
                                        <p:strVal val="visible"/>
                                      </p:to>
                                    </p:set>
                                    <p:animEffect transition="in" filter="blinds(horizontal)">
                                      <p:cBhvr>
                                        <p:cTn id="12" dur="500"/>
                                        <p:tgtEl>
                                          <p:spTgt spid="1178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7828"/>
                                        </p:tgtEl>
                                        <p:attrNameLst>
                                          <p:attrName>style.visibility</p:attrName>
                                        </p:attrNameLst>
                                      </p:cBhvr>
                                      <p:to>
                                        <p:strVal val="visible"/>
                                      </p:to>
                                    </p:set>
                                    <p:animEffect transition="in" filter="wipe(left)">
                                      <p:cBhvr>
                                        <p:cTn id="17" dur="500"/>
                                        <p:tgtEl>
                                          <p:spTgt spid="1178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7827"/>
                                        </p:tgtEl>
                                        <p:attrNameLst>
                                          <p:attrName>style.visibility</p:attrName>
                                        </p:attrNameLst>
                                      </p:cBhvr>
                                      <p:to>
                                        <p:strVal val="visible"/>
                                      </p:to>
                                    </p:set>
                                    <p:animEffect transition="in" filter="wipe(left)">
                                      <p:cBhvr>
                                        <p:cTn id="22" dur="500"/>
                                        <p:tgtEl>
                                          <p:spTgt spid="1178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7815"/>
                                        </p:tgtEl>
                                        <p:attrNameLst>
                                          <p:attrName>style.visibility</p:attrName>
                                        </p:attrNameLst>
                                      </p:cBhvr>
                                      <p:to>
                                        <p:strVal val="visible"/>
                                      </p:to>
                                    </p:set>
                                    <p:animEffect transition="in" filter="wipe(left)">
                                      <p:cBhvr>
                                        <p:cTn id="27" dur="500"/>
                                        <p:tgtEl>
                                          <p:spTgt spid="1178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7826">
                                            <p:txEl>
                                              <p:pRg st="0" end="0"/>
                                            </p:txEl>
                                          </p:spTgt>
                                        </p:tgtEl>
                                        <p:attrNameLst>
                                          <p:attrName>style.visibility</p:attrName>
                                        </p:attrNameLst>
                                      </p:cBhvr>
                                      <p:to>
                                        <p:strVal val="visible"/>
                                      </p:to>
                                    </p:set>
                                    <p:animEffect transition="in" filter="wipe(left)">
                                      <p:cBhvr>
                                        <p:cTn id="32" dur="500"/>
                                        <p:tgtEl>
                                          <p:spTgt spid="11782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7826">
                                            <p:txEl>
                                              <p:pRg st="1" end="1"/>
                                            </p:txEl>
                                          </p:spTgt>
                                        </p:tgtEl>
                                        <p:attrNameLst>
                                          <p:attrName>style.visibility</p:attrName>
                                        </p:attrNameLst>
                                      </p:cBhvr>
                                      <p:to>
                                        <p:strVal val="visible"/>
                                      </p:to>
                                    </p:set>
                                    <p:animEffect transition="in" filter="wipe(left)">
                                      <p:cBhvr>
                                        <p:cTn id="37" dur="500"/>
                                        <p:tgtEl>
                                          <p:spTgt spid="117826">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nodeType="clickEffect">
                                  <p:stCondLst>
                                    <p:cond delay="0"/>
                                  </p:stCondLst>
                                  <p:childTnLst>
                                    <p:set>
                                      <p:cBhvr>
                                        <p:cTn id="41" dur="1" fill="hold">
                                          <p:stCondLst>
                                            <p:cond delay="0"/>
                                          </p:stCondLst>
                                        </p:cTn>
                                        <p:tgtEl>
                                          <p:spTgt spid="117763"/>
                                        </p:tgtEl>
                                        <p:attrNameLst>
                                          <p:attrName>style.visibility</p:attrName>
                                        </p:attrNameLst>
                                      </p:cBhvr>
                                      <p:to>
                                        <p:strVal val="visible"/>
                                      </p:to>
                                    </p:set>
                                    <p:animEffect transition="in" filter="blinds(vertical)">
                                      <p:cBhvr>
                                        <p:cTn id="42" dur="500"/>
                                        <p:tgtEl>
                                          <p:spTgt spid="11776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7814"/>
                                        </p:tgtEl>
                                        <p:attrNameLst>
                                          <p:attrName>style.visibility</p:attrName>
                                        </p:attrNameLst>
                                      </p:cBhvr>
                                      <p:to>
                                        <p:strVal val="visible"/>
                                      </p:to>
                                    </p:set>
                                    <p:animEffect transition="in" filter="wipe(left)">
                                      <p:cBhvr>
                                        <p:cTn id="47" dur="500"/>
                                        <p:tgtEl>
                                          <p:spTgt spid="117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autoUpdateAnimBg="0"/>
      <p:bldP spid="117814" grpId="0"/>
      <p:bldP spid="117826" grpId="0" build="p" autoUpdateAnimBg="0"/>
      <p:bldP spid="11782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971773" y="3282606"/>
            <a:ext cx="58324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50000"/>
              </a:spcBef>
              <a:buClrTx/>
              <a:buSzTx/>
              <a:buFontTx/>
              <a:buNone/>
            </a:pPr>
            <a:r>
              <a:rPr kumimoji="1" lang="en-US" altLang="zh-CN" dirty="0">
                <a:solidFill>
                  <a:schemeClr val="tx1"/>
                </a:solidFill>
                <a:ea typeface="华文楷体" panose="02010600040101010101" pitchFamily="2" charset="-122"/>
              </a:rPr>
              <a:t>1916</a:t>
            </a:r>
            <a:r>
              <a:rPr kumimoji="1" lang="zh-CN" altLang="en-US" dirty="0">
                <a:solidFill>
                  <a:schemeClr val="tx1"/>
                </a:solidFill>
                <a:ea typeface="华文楷体" panose="02010600040101010101" pitchFamily="2" charset="-122"/>
              </a:rPr>
              <a:t>年爱因斯坦提出了受激辐射的概念。</a:t>
            </a:r>
          </a:p>
        </p:txBody>
      </p:sp>
      <p:sp>
        <p:nvSpPr>
          <p:cNvPr id="112643" name="Text Box 3"/>
          <p:cNvSpPr txBox="1">
            <a:spLocks noChangeArrowheads="1"/>
          </p:cNvSpPr>
          <p:nvPr/>
        </p:nvSpPr>
        <p:spPr bwMode="auto">
          <a:xfrm>
            <a:off x="251520" y="3863975"/>
            <a:ext cx="6264275"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20000"/>
              </a:lnSpc>
              <a:spcBef>
                <a:spcPct val="50000"/>
              </a:spcBef>
              <a:buClrTx/>
              <a:buSzTx/>
              <a:buFontTx/>
              <a:buNone/>
            </a:pPr>
            <a:r>
              <a:rPr kumimoji="1" lang="zh-CN" altLang="en-US" dirty="0">
                <a:solidFill>
                  <a:schemeClr val="tx1"/>
                </a:solidFill>
                <a:ea typeface="华文楷体" panose="02010600040101010101" pitchFamily="2" charset="-122"/>
              </a:rPr>
              <a:t>         </a:t>
            </a:r>
            <a:r>
              <a:rPr kumimoji="1" lang="en-US" altLang="zh-CN" dirty="0">
                <a:solidFill>
                  <a:schemeClr val="tx1"/>
                </a:solidFill>
                <a:ea typeface="华文楷体" panose="02010600040101010101" pitchFamily="2" charset="-122"/>
              </a:rPr>
              <a:t>1960</a:t>
            </a:r>
            <a:r>
              <a:rPr kumimoji="1" lang="zh-CN" altLang="en-US" dirty="0">
                <a:solidFill>
                  <a:schemeClr val="tx1"/>
                </a:solidFill>
                <a:ea typeface="华文楷体" panose="02010600040101010101" pitchFamily="2" charset="-122"/>
              </a:rPr>
              <a:t>年</a:t>
            </a:r>
            <a:r>
              <a:rPr kumimoji="1" lang="en-US" altLang="zh-CN" dirty="0">
                <a:solidFill>
                  <a:schemeClr val="tx1"/>
                </a:solidFill>
                <a:ea typeface="华文楷体" panose="02010600040101010101" pitchFamily="2" charset="-122"/>
              </a:rPr>
              <a:t>5</a:t>
            </a:r>
            <a:r>
              <a:rPr kumimoji="1" lang="zh-CN" altLang="en-US" dirty="0">
                <a:solidFill>
                  <a:schemeClr val="tx1"/>
                </a:solidFill>
                <a:ea typeface="华文楷体" panose="02010600040101010101" pitchFamily="2" charset="-122"/>
              </a:rPr>
              <a:t>月</a:t>
            </a:r>
            <a:r>
              <a:rPr kumimoji="1" lang="en-US" altLang="zh-CN" dirty="0">
                <a:solidFill>
                  <a:schemeClr val="tx1"/>
                </a:solidFill>
                <a:ea typeface="华文楷体" panose="02010600040101010101" pitchFamily="2" charset="-122"/>
              </a:rPr>
              <a:t>15</a:t>
            </a:r>
            <a:r>
              <a:rPr kumimoji="1" lang="zh-CN" altLang="en-US" dirty="0">
                <a:solidFill>
                  <a:schemeClr val="tx1"/>
                </a:solidFill>
                <a:ea typeface="华文楷体" panose="02010600040101010101" pitchFamily="2" charset="-122"/>
              </a:rPr>
              <a:t>日，美国物理学家梅曼制造了第一台激光器 </a:t>
            </a:r>
            <a:r>
              <a:rPr kumimoji="1" lang="en-US" altLang="zh-CN" dirty="0">
                <a:solidFill>
                  <a:schemeClr val="tx1"/>
                </a:solidFill>
                <a:ea typeface="华文楷体" panose="02010600040101010101" pitchFamily="2" charset="-122"/>
              </a:rPr>
              <a:t>—</a:t>
            </a:r>
            <a:r>
              <a:rPr kumimoji="1" lang="zh-CN" altLang="en-US" dirty="0">
                <a:solidFill>
                  <a:srgbClr val="0000FF"/>
                </a:solidFill>
                <a:ea typeface="华文楷体" panose="02010600040101010101" pitchFamily="2" charset="-122"/>
              </a:rPr>
              <a:t>红宝石固体激光器。</a:t>
            </a:r>
            <a:endParaRPr kumimoji="1" lang="zh-CN" altLang="en-US" dirty="0">
              <a:solidFill>
                <a:schemeClr val="tx1"/>
              </a:solidFill>
              <a:ea typeface="华文楷体" panose="02010600040101010101" pitchFamily="2" charset="-122"/>
            </a:endParaRPr>
          </a:p>
        </p:txBody>
      </p:sp>
      <p:sp>
        <p:nvSpPr>
          <p:cNvPr id="112644" name="Rectangle 4"/>
          <p:cNvSpPr>
            <a:spLocks noChangeArrowheads="1"/>
          </p:cNvSpPr>
          <p:nvPr/>
        </p:nvSpPr>
        <p:spPr bwMode="auto">
          <a:xfrm>
            <a:off x="684213" y="2634906"/>
            <a:ext cx="81534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激光是基于</a:t>
            </a:r>
            <a:r>
              <a:rPr kumimoji="1" lang="zh-CN" altLang="en-US">
                <a:solidFill>
                  <a:srgbClr val="0000FF"/>
                </a:solidFill>
                <a:ea typeface="华文楷体" panose="02010600040101010101" pitchFamily="2" charset="-122"/>
              </a:rPr>
              <a:t>受激辐射放大原理</a:t>
            </a:r>
            <a:r>
              <a:rPr kumimoji="1" lang="zh-CN" altLang="en-US">
                <a:solidFill>
                  <a:schemeClr val="tx1"/>
                </a:solidFill>
                <a:ea typeface="华文楷体" panose="02010600040101010101" pitchFamily="2" charset="-122"/>
              </a:rPr>
              <a:t>产生的一种</a:t>
            </a:r>
            <a:r>
              <a:rPr kumimoji="1" lang="zh-CN" altLang="en-US">
                <a:solidFill>
                  <a:srgbClr val="0000FF"/>
                </a:solidFill>
                <a:ea typeface="华文楷体" panose="02010600040101010101" pitchFamily="2" charset="-122"/>
              </a:rPr>
              <a:t>相干</a:t>
            </a:r>
            <a:r>
              <a:rPr kumimoji="1" lang="zh-CN" altLang="en-US">
                <a:solidFill>
                  <a:srgbClr val="0000CC"/>
                </a:solidFill>
                <a:ea typeface="华文楷体" panose="02010600040101010101" pitchFamily="2" charset="-122"/>
              </a:rPr>
              <a:t>光辐射</a:t>
            </a:r>
            <a:r>
              <a:rPr kumimoji="1" lang="zh-CN" altLang="en-US">
                <a:solidFill>
                  <a:srgbClr val="0000FF"/>
                </a:solidFill>
                <a:ea typeface="华文楷体" panose="02010600040101010101" pitchFamily="2" charset="-122"/>
              </a:rPr>
              <a:t>。</a:t>
            </a:r>
          </a:p>
        </p:txBody>
      </p:sp>
      <p:sp>
        <p:nvSpPr>
          <p:cNvPr id="112645" name="Text Box 5"/>
          <p:cNvSpPr txBox="1">
            <a:spLocks noChangeArrowheads="1"/>
          </p:cNvSpPr>
          <p:nvPr/>
        </p:nvSpPr>
        <p:spPr bwMode="auto">
          <a:xfrm>
            <a:off x="468313" y="1127125"/>
            <a:ext cx="822960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20000"/>
              </a:lnSpc>
              <a:spcBef>
                <a:spcPct val="50000"/>
              </a:spcBef>
              <a:buClrTx/>
              <a:buSzTx/>
              <a:buFontTx/>
              <a:buNone/>
            </a:pPr>
            <a:r>
              <a:rPr kumimoji="1" lang="zh-CN" altLang="en-US">
                <a:solidFill>
                  <a:schemeClr val="tx1"/>
                </a:solidFill>
                <a:ea typeface="华文楷体" panose="02010600040101010101" pitchFamily="2" charset="-122"/>
              </a:rPr>
              <a:t>          激光是</a:t>
            </a:r>
            <a:r>
              <a:rPr kumimoji="1" lang="en-US" altLang="zh-CN">
                <a:solidFill>
                  <a:schemeClr val="tx1"/>
                </a:solidFill>
                <a:ea typeface="华文楷体" panose="02010600040101010101" pitchFamily="2" charset="-122"/>
              </a:rPr>
              <a:t>20</a:t>
            </a:r>
            <a:r>
              <a:rPr kumimoji="1" lang="zh-CN" altLang="en-US">
                <a:solidFill>
                  <a:schemeClr val="tx1"/>
                </a:solidFill>
                <a:ea typeface="华文楷体" panose="02010600040101010101" pitchFamily="2" charset="-122"/>
              </a:rPr>
              <a:t>世纪量子理论、无线电物理学、微波波谱学以及固体物理学的综合产物。 它不但引起了现代光学应用技术的巨大变革，还促进了物理学与其他有关学科的发展。</a:t>
            </a:r>
          </a:p>
        </p:txBody>
      </p:sp>
      <p:pic>
        <p:nvPicPr>
          <p:cNvPr id="112646" name="Picture 6" descr="1131c29196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563" y="3339756"/>
            <a:ext cx="2043113" cy="2592388"/>
          </a:xfrm>
          <a:prstGeom prst="rect">
            <a:avLst/>
          </a:prstGeom>
          <a:noFill/>
          <a:extLst>
            <a:ext uri="{909E8E84-426E-40DD-AFC4-6F175D3DCCD1}">
              <a14:hiddenFill xmlns:a14="http://schemas.microsoft.com/office/drawing/2010/main">
                <a:solidFill>
                  <a:srgbClr val="FFFFFF"/>
                </a:solidFill>
              </a14:hiddenFill>
            </a:ext>
          </a:extLst>
        </p:spPr>
      </p:pic>
      <p:grpSp>
        <p:nvGrpSpPr>
          <p:cNvPr id="112647" name="组合 18"/>
          <p:cNvGrpSpPr>
            <a:grpSpLocks/>
          </p:cNvGrpSpPr>
          <p:nvPr/>
        </p:nvGrpSpPr>
        <p:grpSpPr bwMode="auto">
          <a:xfrm>
            <a:off x="3059113" y="412750"/>
            <a:ext cx="2714625" cy="714375"/>
            <a:chOff x="1500166" y="-24"/>
            <a:chExt cx="5759451" cy="1357298"/>
          </a:xfrm>
        </p:grpSpPr>
        <p:grpSp>
          <p:nvGrpSpPr>
            <p:cNvPr id="112648" name="Group 103"/>
            <p:cNvGrpSpPr>
              <a:grpSpLocks/>
            </p:cNvGrpSpPr>
            <p:nvPr/>
          </p:nvGrpSpPr>
          <p:grpSpPr bwMode="auto">
            <a:xfrm>
              <a:off x="1500166" y="-24"/>
              <a:ext cx="5759451" cy="1357298"/>
              <a:chOff x="3696" y="1348"/>
              <a:chExt cx="1363" cy="1800"/>
            </a:xfrm>
          </p:grpSpPr>
          <p:sp>
            <p:nvSpPr>
              <p:cNvPr id="112649" name="AutoShape 104"/>
              <p:cNvSpPr>
                <a:spLocks noChangeArrowheads="1"/>
              </p:cNvSpPr>
              <p:nvPr/>
            </p:nvSpPr>
            <p:spPr bwMode="gray">
              <a:xfrm>
                <a:off x="3696" y="1348"/>
                <a:ext cx="1363" cy="1800"/>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12650" name="AutoShape 105"/>
              <p:cNvSpPr>
                <a:spLocks noChangeArrowheads="1"/>
              </p:cNvSpPr>
              <p:nvPr/>
            </p:nvSpPr>
            <p:spPr bwMode="gray">
              <a:xfrm>
                <a:off x="3717" y="1353"/>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12651" name="AutoShape 106"/>
              <p:cNvSpPr>
                <a:spLocks noChangeArrowheads="1"/>
              </p:cNvSpPr>
              <p:nvPr/>
            </p:nvSpPr>
            <p:spPr bwMode="gray">
              <a:xfrm>
                <a:off x="3728" y="2653"/>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12652" name="AutoShape 107"/>
              <p:cNvSpPr>
                <a:spLocks noChangeArrowheads="1"/>
              </p:cNvSpPr>
              <p:nvPr/>
            </p:nvSpPr>
            <p:spPr bwMode="gray">
              <a:xfrm>
                <a:off x="3728" y="1367"/>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sp>
          <p:nvSpPr>
            <p:cNvPr id="112653" name="Text Box 2"/>
            <p:cNvSpPr txBox="1">
              <a:spLocks noChangeArrowheads="1"/>
            </p:cNvSpPr>
            <p:nvPr/>
          </p:nvSpPr>
          <p:spPr bwMode="auto">
            <a:xfrm>
              <a:off x="1715724" y="123641"/>
              <a:ext cx="5099304" cy="1100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algn="ctr" defTabSz="914400" hangingPunct="1">
                <a:lnSpc>
                  <a:spcPct val="100000"/>
                </a:lnSpc>
                <a:spcBef>
                  <a:spcPct val="50000"/>
                </a:spcBef>
                <a:buClrTx/>
                <a:buSzTx/>
                <a:buFontTx/>
                <a:buNone/>
              </a:pPr>
              <a:r>
                <a:rPr kumimoji="1" lang="zh-CN" altLang="en-US" sz="3200">
                  <a:solidFill>
                    <a:schemeClr val="tx1"/>
                  </a:solidFill>
                  <a:ea typeface="华文楷体" panose="02010600040101010101" pitchFamily="2" charset="-122"/>
                </a:rPr>
                <a:t>  </a:t>
              </a:r>
              <a:r>
                <a:rPr kumimoji="1" lang="zh-CN" altLang="en-US" sz="2800">
                  <a:solidFill>
                    <a:schemeClr val="tx1"/>
                  </a:solidFill>
                  <a:ea typeface="华文楷体" panose="02010600040101010101" pitchFamily="2" charset="-122"/>
                </a:rPr>
                <a:t>引     言</a:t>
              </a:r>
            </a:p>
          </p:txBody>
        </p:sp>
      </p:grpSp>
      <p:pic>
        <p:nvPicPr>
          <p:cNvPr id="112654" name="Picture 14" descr="1131c28e0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4943475"/>
            <a:ext cx="3673475" cy="1222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2647"/>
                                        </p:tgtEl>
                                        <p:attrNameLst>
                                          <p:attrName>style.visibility</p:attrName>
                                        </p:attrNameLst>
                                      </p:cBhvr>
                                      <p:to>
                                        <p:strVal val="visible"/>
                                      </p:to>
                                    </p:set>
                                    <p:animEffect transition="in" filter="wipe(left)">
                                      <p:cBhvr>
                                        <p:cTn id="7" dur="500"/>
                                        <p:tgtEl>
                                          <p:spTgt spid="1126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2645"/>
                                        </p:tgtEl>
                                        <p:attrNameLst>
                                          <p:attrName>style.visibility</p:attrName>
                                        </p:attrNameLst>
                                      </p:cBhvr>
                                      <p:to>
                                        <p:strVal val="visible"/>
                                      </p:to>
                                    </p:set>
                                    <p:animEffect transition="in" filter="wipe(left)">
                                      <p:cBhvr>
                                        <p:cTn id="12" dur="500"/>
                                        <p:tgtEl>
                                          <p:spTgt spid="1126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644"/>
                                        </p:tgtEl>
                                        <p:attrNameLst>
                                          <p:attrName>style.visibility</p:attrName>
                                        </p:attrNameLst>
                                      </p:cBhvr>
                                      <p:to>
                                        <p:strVal val="visible"/>
                                      </p:to>
                                    </p:set>
                                    <p:animEffect transition="in" filter="wipe(left)">
                                      <p:cBhvr>
                                        <p:cTn id="17" dur="500"/>
                                        <p:tgtEl>
                                          <p:spTgt spid="1126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2642"/>
                                        </p:tgtEl>
                                        <p:attrNameLst>
                                          <p:attrName>style.visibility</p:attrName>
                                        </p:attrNameLst>
                                      </p:cBhvr>
                                      <p:to>
                                        <p:strVal val="visible"/>
                                      </p:to>
                                    </p:set>
                                    <p:animEffect transition="in" filter="wipe(left)">
                                      <p:cBhvr>
                                        <p:cTn id="22" dur="500"/>
                                        <p:tgtEl>
                                          <p:spTgt spid="1126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2643"/>
                                        </p:tgtEl>
                                        <p:attrNameLst>
                                          <p:attrName>style.visibility</p:attrName>
                                        </p:attrNameLst>
                                      </p:cBhvr>
                                      <p:to>
                                        <p:strVal val="visible"/>
                                      </p:to>
                                    </p:set>
                                    <p:animEffect transition="in" filter="wipe(left)">
                                      <p:cBhvr>
                                        <p:cTn id="27" dur="500"/>
                                        <p:tgtEl>
                                          <p:spTgt spid="1126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2646"/>
                                        </p:tgtEl>
                                        <p:attrNameLst>
                                          <p:attrName>style.visibility</p:attrName>
                                        </p:attrNameLst>
                                      </p:cBhvr>
                                      <p:to>
                                        <p:strVal val="visible"/>
                                      </p:to>
                                    </p:set>
                                    <p:animEffect transition="in" filter="wipe(left)">
                                      <p:cBhvr>
                                        <p:cTn id="32" dur="500"/>
                                        <p:tgtEl>
                                          <p:spTgt spid="11264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12654"/>
                                        </p:tgtEl>
                                        <p:attrNameLst>
                                          <p:attrName>style.visibility</p:attrName>
                                        </p:attrNameLst>
                                      </p:cBhvr>
                                      <p:to>
                                        <p:strVal val="visible"/>
                                      </p:to>
                                    </p:set>
                                    <p:animEffect transition="in" filter="wipe(left)">
                                      <p:cBhvr>
                                        <p:cTn id="37" dur="500"/>
                                        <p:tgtEl>
                                          <p:spTgt spid="112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p:bldP spid="112643" grpId="0"/>
      <p:bldP spid="112644" grpId="0"/>
      <p:bldP spid="11264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468313" y="1028356"/>
            <a:ext cx="30480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一、激光的特点</a:t>
            </a:r>
          </a:p>
        </p:txBody>
      </p:sp>
      <p:sp>
        <p:nvSpPr>
          <p:cNvPr id="116739" name="Text Box 3"/>
          <p:cNvSpPr txBox="1">
            <a:spLocks noChangeArrowheads="1"/>
          </p:cNvSpPr>
          <p:nvPr/>
        </p:nvSpPr>
        <p:spPr bwMode="auto">
          <a:xfrm>
            <a:off x="584200" y="2569818"/>
            <a:ext cx="578802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二、受激辐射和自发辐射的特点</a:t>
            </a:r>
          </a:p>
        </p:txBody>
      </p:sp>
      <p:sp>
        <p:nvSpPr>
          <p:cNvPr id="116740" name="Text Box 4"/>
          <p:cNvSpPr txBox="1">
            <a:spLocks noChangeArrowheads="1"/>
          </p:cNvSpPr>
          <p:nvPr/>
        </p:nvSpPr>
        <p:spPr bwMode="auto">
          <a:xfrm>
            <a:off x="588963" y="5276506"/>
            <a:ext cx="34067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四、激光器的组成</a:t>
            </a:r>
          </a:p>
        </p:txBody>
      </p:sp>
      <p:sp>
        <p:nvSpPr>
          <p:cNvPr id="116741" name="Rectangle 5"/>
          <p:cNvSpPr>
            <a:spLocks noChangeArrowheads="1"/>
          </p:cNvSpPr>
          <p:nvPr/>
        </p:nvSpPr>
        <p:spPr bwMode="auto">
          <a:xfrm>
            <a:off x="755650" y="1747493"/>
            <a:ext cx="7704138"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50000"/>
              </a:spcBef>
              <a:buClrTx/>
              <a:buSzTx/>
              <a:buFontTx/>
              <a:buNone/>
            </a:pPr>
            <a:r>
              <a:rPr kumimoji="1" lang="en-US" altLang="zh-CN">
                <a:solidFill>
                  <a:srgbClr val="0000FF"/>
                </a:solidFill>
                <a:ea typeface="华文楷体" panose="02010600040101010101" pitchFamily="2" charset="-122"/>
              </a:rPr>
              <a:t>1</a:t>
            </a:r>
            <a:r>
              <a:rPr kumimoji="1" lang="zh-CN" altLang="en-US">
                <a:solidFill>
                  <a:srgbClr val="0000FF"/>
                </a:solidFill>
                <a:ea typeface="华文楷体" panose="02010600040101010101" pitchFamily="2" charset="-122"/>
              </a:rPr>
              <a:t>、高定向性。</a:t>
            </a:r>
            <a:r>
              <a:rPr kumimoji="1" lang="en-US" altLang="zh-CN">
                <a:solidFill>
                  <a:srgbClr val="0000FF"/>
                </a:solidFill>
                <a:ea typeface="华文楷体" panose="02010600040101010101" pitchFamily="2" charset="-122"/>
              </a:rPr>
              <a:t>2</a:t>
            </a:r>
            <a:r>
              <a:rPr kumimoji="1" lang="zh-CN" altLang="en-US">
                <a:solidFill>
                  <a:srgbClr val="0000FF"/>
                </a:solidFill>
                <a:ea typeface="华文楷体" panose="02010600040101010101" pitchFamily="2" charset="-122"/>
              </a:rPr>
              <a:t>、高单色性  </a:t>
            </a:r>
            <a:r>
              <a:rPr kumimoji="1" lang="en-US" altLang="zh-CN">
                <a:solidFill>
                  <a:srgbClr val="0000FF"/>
                </a:solidFill>
                <a:ea typeface="华文楷体" panose="02010600040101010101" pitchFamily="2" charset="-122"/>
              </a:rPr>
              <a:t>3</a:t>
            </a:r>
            <a:r>
              <a:rPr kumimoji="1" lang="zh-CN" altLang="en-US">
                <a:solidFill>
                  <a:srgbClr val="0000FF"/>
                </a:solidFill>
                <a:ea typeface="华文楷体" panose="02010600040101010101" pitchFamily="2" charset="-122"/>
              </a:rPr>
              <a:t>、相干性好。</a:t>
            </a:r>
            <a:r>
              <a:rPr kumimoji="1" lang="en-US" altLang="zh-CN">
                <a:solidFill>
                  <a:srgbClr val="0000FF"/>
                </a:solidFill>
                <a:ea typeface="华文楷体" panose="02010600040101010101" pitchFamily="2" charset="-122"/>
              </a:rPr>
              <a:t>4</a:t>
            </a:r>
            <a:r>
              <a:rPr kumimoji="1" lang="zh-CN" altLang="en-US">
                <a:solidFill>
                  <a:srgbClr val="0000FF"/>
                </a:solidFill>
                <a:ea typeface="华文楷体" panose="02010600040101010101" pitchFamily="2" charset="-122"/>
              </a:rPr>
              <a:t>、高亮度。</a:t>
            </a:r>
          </a:p>
        </p:txBody>
      </p:sp>
      <p:sp>
        <p:nvSpPr>
          <p:cNvPr id="116742" name="Rectangle 6"/>
          <p:cNvSpPr>
            <a:spLocks noChangeArrowheads="1"/>
          </p:cNvSpPr>
          <p:nvPr/>
        </p:nvSpPr>
        <p:spPr bwMode="auto">
          <a:xfrm>
            <a:off x="1270000" y="3103218"/>
            <a:ext cx="4187044"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b">
            <a:spAutoFit/>
          </a:bodyPr>
          <a:lstStyle/>
          <a:p>
            <a:pPr hangingPunct="1">
              <a:lnSpc>
                <a:spcPct val="100000"/>
              </a:lnSpc>
              <a:buClrTx/>
              <a:buSzTx/>
              <a:buFontTx/>
              <a:buNone/>
            </a:pPr>
            <a:r>
              <a:rPr kumimoji="1" lang="zh-CN" altLang="en-US">
                <a:solidFill>
                  <a:srgbClr val="0000FF"/>
                </a:solidFill>
                <a:ea typeface="华文楷体" panose="02010600040101010101" pitchFamily="2" charset="-122"/>
              </a:rPr>
              <a:t>自发辐射的光波是非相干的。</a:t>
            </a:r>
          </a:p>
        </p:txBody>
      </p:sp>
      <p:sp>
        <p:nvSpPr>
          <p:cNvPr id="116743" name="Rectangle 7"/>
          <p:cNvSpPr>
            <a:spLocks noChangeArrowheads="1"/>
          </p:cNvSpPr>
          <p:nvPr/>
        </p:nvSpPr>
        <p:spPr bwMode="auto">
          <a:xfrm>
            <a:off x="1306513" y="3636618"/>
            <a:ext cx="427355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buClrTx/>
              <a:buSzTx/>
              <a:buFontTx/>
              <a:buNone/>
            </a:pPr>
            <a:r>
              <a:rPr kumimoji="1" lang="zh-CN" altLang="en-US">
                <a:solidFill>
                  <a:srgbClr val="0000FF"/>
                </a:solidFill>
                <a:ea typeface="华文楷体" panose="02010600040101010101" pitchFamily="2" charset="-122"/>
              </a:rPr>
              <a:t>受激辐射的光波是相干光 。</a:t>
            </a:r>
          </a:p>
        </p:txBody>
      </p:sp>
      <p:sp>
        <p:nvSpPr>
          <p:cNvPr id="116744" name="Rectangle 8"/>
          <p:cNvSpPr>
            <a:spLocks noChangeArrowheads="1"/>
          </p:cNvSpPr>
          <p:nvPr/>
        </p:nvSpPr>
        <p:spPr bwMode="auto">
          <a:xfrm>
            <a:off x="1190625" y="5846418"/>
            <a:ext cx="5181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50000"/>
              </a:spcBef>
              <a:buClr>
                <a:schemeClr val="accent2"/>
              </a:buClr>
              <a:buSzTx/>
              <a:buFont typeface="Monotype Sorts" pitchFamily="2" charset="2"/>
              <a:buNone/>
            </a:pPr>
            <a:r>
              <a:rPr kumimoji="1" lang="zh-CN" altLang="en-US">
                <a:solidFill>
                  <a:srgbClr val="0000FF"/>
                </a:solidFill>
                <a:ea typeface="华文楷体" panose="02010600040101010101" pitchFamily="2" charset="-122"/>
              </a:rPr>
              <a:t>工作物质、激励能源、谐振腔</a:t>
            </a:r>
            <a:endParaRPr kumimoji="1" lang="zh-CN" altLang="en-US">
              <a:solidFill>
                <a:schemeClr val="tx1"/>
              </a:solidFill>
              <a:ea typeface="华文楷体" panose="02010600040101010101" pitchFamily="2" charset="-122"/>
            </a:endParaRPr>
          </a:p>
        </p:txBody>
      </p:sp>
      <p:sp>
        <p:nvSpPr>
          <p:cNvPr id="116745" name="Text Box 9"/>
          <p:cNvSpPr txBox="1">
            <a:spLocks noChangeArrowheads="1"/>
          </p:cNvSpPr>
          <p:nvPr/>
        </p:nvSpPr>
        <p:spPr bwMode="auto">
          <a:xfrm>
            <a:off x="522288" y="4093818"/>
            <a:ext cx="5562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三、产生激光的必要条件</a:t>
            </a:r>
          </a:p>
        </p:txBody>
      </p:sp>
      <p:sp>
        <p:nvSpPr>
          <p:cNvPr id="116746" name="Rectangle 10"/>
          <p:cNvSpPr>
            <a:spLocks noChangeArrowheads="1"/>
          </p:cNvSpPr>
          <p:nvPr/>
        </p:nvSpPr>
        <p:spPr bwMode="auto">
          <a:xfrm>
            <a:off x="1123950" y="4627218"/>
            <a:ext cx="697706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工作物质在激励能源的激励下实现</a:t>
            </a:r>
            <a:r>
              <a:rPr kumimoji="1" lang="zh-CN" altLang="en-US">
                <a:solidFill>
                  <a:srgbClr val="0000FF"/>
                </a:solidFill>
                <a:ea typeface="华文楷体" panose="02010600040101010101" pitchFamily="2" charset="-122"/>
              </a:rPr>
              <a:t>粒子数反转。</a:t>
            </a:r>
          </a:p>
        </p:txBody>
      </p:sp>
      <p:grpSp>
        <p:nvGrpSpPr>
          <p:cNvPr id="2" name="组合 44"/>
          <p:cNvGrpSpPr>
            <a:grpSpLocks/>
          </p:cNvGrpSpPr>
          <p:nvPr/>
        </p:nvGrpSpPr>
        <p:grpSpPr bwMode="auto">
          <a:xfrm>
            <a:off x="3276600" y="188913"/>
            <a:ext cx="2374900" cy="792162"/>
            <a:chOff x="2500298" y="0"/>
            <a:chExt cx="4032250" cy="792163"/>
          </a:xfrm>
        </p:grpSpPr>
        <p:grpSp>
          <p:nvGrpSpPr>
            <p:cNvPr id="116748" name="Group 166"/>
            <p:cNvGrpSpPr>
              <a:grpSpLocks/>
            </p:cNvGrpSpPr>
            <p:nvPr/>
          </p:nvGrpSpPr>
          <p:grpSpPr bwMode="auto">
            <a:xfrm>
              <a:off x="2500298" y="0"/>
              <a:ext cx="4032250" cy="792163"/>
              <a:chOff x="3696" y="1348"/>
              <a:chExt cx="1363" cy="1800"/>
            </a:xfrm>
          </p:grpSpPr>
          <p:sp>
            <p:nvSpPr>
              <p:cNvPr id="116749" name="AutoShape 167"/>
              <p:cNvSpPr>
                <a:spLocks noChangeArrowheads="1"/>
              </p:cNvSpPr>
              <p:nvPr/>
            </p:nvSpPr>
            <p:spPr bwMode="gray">
              <a:xfrm>
                <a:off x="3696" y="1348"/>
                <a:ext cx="1363" cy="1800"/>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912813">
                  <a:defRPr>
                    <a:solidFill>
                      <a:srgbClr val="000000"/>
                    </a:solidFill>
                    <a:latin typeface="Times New Roman" pitchFamily="18" charset="0"/>
                    <a:ea typeface="宋体" pitchFamily="2" charset="-122"/>
                  </a:defRPr>
                </a:lvl1pPr>
                <a:lvl2pPr defTabSz="912813">
                  <a:defRPr>
                    <a:solidFill>
                      <a:srgbClr val="000000"/>
                    </a:solidFill>
                    <a:latin typeface="Times New Roman" pitchFamily="18" charset="0"/>
                    <a:ea typeface="宋体" pitchFamily="2" charset="-122"/>
                  </a:defRPr>
                </a:lvl2pPr>
                <a:lvl3pPr defTabSz="912813">
                  <a:defRPr>
                    <a:solidFill>
                      <a:srgbClr val="000000"/>
                    </a:solidFill>
                    <a:latin typeface="Times New Roman" pitchFamily="18" charset="0"/>
                    <a:ea typeface="宋体" pitchFamily="2" charset="-122"/>
                  </a:defRPr>
                </a:lvl3pPr>
                <a:lvl4pPr defTabSz="912813">
                  <a:defRPr>
                    <a:solidFill>
                      <a:srgbClr val="000000"/>
                    </a:solidFill>
                    <a:latin typeface="Times New Roman" pitchFamily="18" charset="0"/>
                    <a:ea typeface="宋体" pitchFamily="2" charset="-122"/>
                  </a:defRPr>
                </a:lvl4pPr>
                <a:lvl5pPr defTabSz="912813">
                  <a:defRPr>
                    <a:solidFill>
                      <a:srgbClr val="000000"/>
                    </a:solidFill>
                    <a:latin typeface="Times New Roman" pitchFamily="18" charset="0"/>
                    <a:ea typeface="宋体" pitchFamily="2" charset="-122"/>
                  </a:defRPr>
                </a:lvl5pPr>
                <a:lvl6pPr marL="25146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hangingPunct="1">
                  <a:lnSpc>
                    <a:spcPct val="100000"/>
                  </a:lnSpc>
                  <a:buClrTx/>
                  <a:buSzTx/>
                  <a:buFontTx/>
                  <a:buNone/>
                </a:pPr>
                <a:endParaRPr lang="zh-CN" altLang="en-US" sz="2800">
                  <a:solidFill>
                    <a:schemeClr val="tx1"/>
                  </a:solidFill>
                  <a:latin typeface="华文楷体" panose="02010600040101010101" pitchFamily="2" charset="-122"/>
                  <a:ea typeface="华文楷体" panose="02010600040101010101" pitchFamily="2" charset="-122"/>
                </a:endParaRPr>
              </a:p>
            </p:txBody>
          </p:sp>
          <p:sp>
            <p:nvSpPr>
              <p:cNvPr id="116750" name="AutoShape 168"/>
              <p:cNvSpPr>
                <a:spLocks noChangeArrowheads="1"/>
              </p:cNvSpPr>
              <p:nvPr/>
            </p:nvSpPr>
            <p:spPr bwMode="gray">
              <a:xfrm>
                <a:off x="3717" y="1353"/>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912813">
                  <a:defRPr>
                    <a:solidFill>
                      <a:srgbClr val="000000"/>
                    </a:solidFill>
                    <a:latin typeface="Times New Roman" pitchFamily="18" charset="0"/>
                    <a:ea typeface="宋体" pitchFamily="2" charset="-122"/>
                  </a:defRPr>
                </a:lvl1pPr>
                <a:lvl2pPr defTabSz="912813">
                  <a:defRPr>
                    <a:solidFill>
                      <a:srgbClr val="000000"/>
                    </a:solidFill>
                    <a:latin typeface="Times New Roman" pitchFamily="18" charset="0"/>
                    <a:ea typeface="宋体" pitchFamily="2" charset="-122"/>
                  </a:defRPr>
                </a:lvl2pPr>
                <a:lvl3pPr defTabSz="912813">
                  <a:defRPr>
                    <a:solidFill>
                      <a:srgbClr val="000000"/>
                    </a:solidFill>
                    <a:latin typeface="Times New Roman" pitchFamily="18" charset="0"/>
                    <a:ea typeface="宋体" pitchFamily="2" charset="-122"/>
                  </a:defRPr>
                </a:lvl3pPr>
                <a:lvl4pPr defTabSz="912813">
                  <a:defRPr>
                    <a:solidFill>
                      <a:srgbClr val="000000"/>
                    </a:solidFill>
                    <a:latin typeface="Times New Roman" pitchFamily="18" charset="0"/>
                    <a:ea typeface="宋体" pitchFamily="2" charset="-122"/>
                  </a:defRPr>
                </a:lvl4pPr>
                <a:lvl5pPr defTabSz="912813">
                  <a:defRPr>
                    <a:solidFill>
                      <a:srgbClr val="000000"/>
                    </a:solidFill>
                    <a:latin typeface="Times New Roman" pitchFamily="18" charset="0"/>
                    <a:ea typeface="宋体" pitchFamily="2" charset="-122"/>
                  </a:defRPr>
                </a:lvl5pPr>
                <a:lvl6pPr marL="25146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hangingPunct="1">
                  <a:lnSpc>
                    <a:spcPct val="100000"/>
                  </a:lnSpc>
                  <a:buClrTx/>
                  <a:buSzTx/>
                  <a:buFontTx/>
                  <a:buNone/>
                </a:pPr>
                <a:endParaRPr lang="zh-CN" altLang="en-US" sz="2800">
                  <a:solidFill>
                    <a:schemeClr val="tx1"/>
                  </a:solidFill>
                  <a:latin typeface="华文楷体" panose="02010600040101010101" pitchFamily="2" charset="-122"/>
                  <a:ea typeface="华文楷体" panose="02010600040101010101" pitchFamily="2" charset="-122"/>
                </a:endParaRPr>
              </a:p>
            </p:txBody>
          </p:sp>
          <p:sp>
            <p:nvSpPr>
              <p:cNvPr id="116751" name="AutoShape 169"/>
              <p:cNvSpPr>
                <a:spLocks noChangeArrowheads="1"/>
              </p:cNvSpPr>
              <p:nvPr/>
            </p:nvSpPr>
            <p:spPr bwMode="gray">
              <a:xfrm>
                <a:off x="3728" y="2653"/>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912813">
                  <a:defRPr>
                    <a:solidFill>
                      <a:srgbClr val="000000"/>
                    </a:solidFill>
                    <a:latin typeface="Times New Roman" pitchFamily="18" charset="0"/>
                    <a:ea typeface="宋体" pitchFamily="2" charset="-122"/>
                  </a:defRPr>
                </a:lvl1pPr>
                <a:lvl2pPr defTabSz="912813">
                  <a:defRPr>
                    <a:solidFill>
                      <a:srgbClr val="000000"/>
                    </a:solidFill>
                    <a:latin typeface="Times New Roman" pitchFamily="18" charset="0"/>
                    <a:ea typeface="宋体" pitchFamily="2" charset="-122"/>
                  </a:defRPr>
                </a:lvl2pPr>
                <a:lvl3pPr defTabSz="912813">
                  <a:defRPr>
                    <a:solidFill>
                      <a:srgbClr val="000000"/>
                    </a:solidFill>
                    <a:latin typeface="Times New Roman" pitchFamily="18" charset="0"/>
                    <a:ea typeface="宋体" pitchFamily="2" charset="-122"/>
                  </a:defRPr>
                </a:lvl3pPr>
                <a:lvl4pPr defTabSz="912813">
                  <a:defRPr>
                    <a:solidFill>
                      <a:srgbClr val="000000"/>
                    </a:solidFill>
                    <a:latin typeface="Times New Roman" pitchFamily="18" charset="0"/>
                    <a:ea typeface="宋体" pitchFamily="2" charset="-122"/>
                  </a:defRPr>
                </a:lvl4pPr>
                <a:lvl5pPr defTabSz="912813">
                  <a:defRPr>
                    <a:solidFill>
                      <a:srgbClr val="000000"/>
                    </a:solidFill>
                    <a:latin typeface="Times New Roman" pitchFamily="18" charset="0"/>
                    <a:ea typeface="宋体" pitchFamily="2" charset="-122"/>
                  </a:defRPr>
                </a:lvl5pPr>
                <a:lvl6pPr marL="25146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hangingPunct="1">
                  <a:lnSpc>
                    <a:spcPct val="100000"/>
                  </a:lnSpc>
                  <a:buClrTx/>
                  <a:buSzTx/>
                  <a:buFontTx/>
                  <a:buNone/>
                </a:pPr>
                <a:endParaRPr lang="zh-CN" altLang="en-US" sz="2800">
                  <a:solidFill>
                    <a:schemeClr val="tx1"/>
                  </a:solidFill>
                  <a:latin typeface="华文楷体" panose="02010600040101010101" pitchFamily="2" charset="-122"/>
                  <a:ea typeface="华文楷体" panose="02010600040101010101" pitchFamily="2" charset="-122"/>
                </a:endParaRPr>
              </a:p>
            </p:txBody>
          </p:sp>
          <p:sp>
            <p:nvSpPr>
              <p:cNvPr id="116752" name="AutoShape 170"/>
              <p:cNvSpPr>
                <a:spLocks noChangeArrowheads="1"/>
              </p:cNvSpPr>
              <p:nvPr/>
            </p:nvSpPr>
            <p:spPr bwMode="gray">
              <a:xfrm>
                <a:off x="3728" y="1367"/>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912813">
                  <a:defRPr>
                    <a:solidFill>
                      <a:srgbClr val="000000"/>
                    </a:solidFill>
                    <a:latin typeface="Times New Roman" pitchFamily="18" charset="0"/>
                    <a:ea typeface="宋体" pitchFamily="2" charset="-122"/>
                  </a:defRPr>
                </a:lvl1pPr>
                <a:lvl2pPr defTabSz="912813">
                  <a:defRPr>
                    <a:solidFill>
                      <a:srgbClr val="000000"/>
                    </a:solidFill>
                    <a:latin typeface="Times New Roman" pitchFamily="18" charset="0"/>
                    <a:ea typeface="宋体" pitchFamily="2" charset="-122"/>
                  </a:defRPr>
                </a:lvl2pPr>
                <a:lvl3pPr defTabSz="912813">
                  <a:defRPr>
                    <a:solidFill>
                      <a:srgbClr val="000000"/>
                    </a:solidFill>
                    <a:latin typeface="Times New Roman" pitchFamily="18" charset="0"/>
                    <a:ea typeface="宋体" pitchFamily="2" charset="-122"/>
                  </a:defRPr>
                </a:lvl3pPr>
                <a:lvl4pPr defTabSz="912813">
                  <a:defRPr>
                    <a:solidFill>
                      <a:srgbClr val="000000"/>
                    </a:solidFill>
                    <a:latin typeface="Times New Roman" pitchFamily="18" charset="0"/>
                    <a:ea typeface="宋体" pitchFamily="2" charset="-122"/>
                  </a:defRPr>
                </a:lvl4pPr>
                <a:lvl5pPr defTabSz="912813">
                  <a:defRPr>
                    <a:solidFill>
                      <a:srgbClr val="000000"/>
                    </a:solidFill>
                    <a:latin typeface="Times New Roman" pitchFamily="18" charset="0"/>
                    <a:ea typeface="宋体" pitchFamily="2" charset="-122"/>
                  </a:defRPr>
                </a:lvl5pPr>
                <a:lvl6pPr marL="25146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hangingPunct="1">
                  <a:lnSpc>
                    <a:spcPct val="100000"/>
                  </a:lnSpc>
                  <a:buClrTx/>
                  <a:buSzTx/>
                  <a:buFontTx/>
                  <a:buNone/>
                </a:pPr>
                <a:endParaRPr lang="zh-CN" altLang="en-US" sz="2800">
                  <a:solidFill>
                    <a:schemeClr val="tx1"/>
                  </a:solidFill>
                  <a:latin typeface="华文楷体" panose="02010600040101010101" pitchFamily="2" charset="-122"/>
                  <a:ea typeface="华文楷体" panose="02010600040101010101" pitchFamily="2" charset="-122"/>
                </a:endParaRPr>
              </a:p>
            </p:txBody>
          </p:sp>
        </p:grpSp>
        <p:sp>
          <p:nvSpPr>
            <p:cNvPr id="139268" name="Text Box 4"/>
            <p:cNvSpPr txBox="1">
              <a:spLocks noChangeArrowheads="1"/>
            </p:cNvSpPr>
            <p:nvPr/>
          </p:nvSpPr>
          <p:spPr bwMode="auto">
            <a:xfrm>
              <a:off x="3128316" y="123825"/>
              <a:ext cx="2811254" cy="519113"/>
            </a:xfrm>
            <a:prstGeom prst="rect">
              <a:avLst/>
            </a:prstGeom>
            <a:noFill/>
            <a:ln w="28575">
              <a:noFill/>
              <a:miter lim="800000"/>
              <a:headEnd type="none" w="sm" len="sm"/>
              <a:tailEnd type="none" w="sm" len="sm"/>
            </a:ln>
            <a:effectLst/>
          </p:spPr>
          <p:txBody>
            <a:bodyPr>
              <a:spAutoFit/>
            </a:bodyP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algn="ctr" defTabSz="914400" eaLnBrk="0">
                <a:lnSpc>
                  <a:spcPct val="100000"/>
                </a:lnSpc>
                <a:spcBef>
                  <a:spcPct val="50000"/>
                </a:spcBef>
                <a:buClrTx/>
                <a:buSzTx/>
                <a:buFontTx/>
                <a:buNone/>
              </a:pPr>
              <a:r>
                <a:rPr lang="zh-CN" altLang="en-US" sz="2800">
                  <a:solidFill>
                    <a:schemeClr val="tx1"/>
                  </a:solidFill>
                  <a:effectLst>
                    <a:outerShdw blurRad="38100" dist="38100" dir="2700000" algn="tl">
                      <a:srgbClr val="C0C0C0"/>
                    </a:outerShdw>
                  </a:effectLst>
                  <a:latin typeface="华文楷体" panose="02010600040101010101" pitchFamily="2" charset="-122"/>
                  <a:ea typeface="华文楷体" panose="02010600040101010101" pitchFamily="2" charset="-122"/>
                </a:rPr>
                <a:t>小  结</a:t>
              </a:r>
            </a:p>
          </p:txBody>
        </p:sp>
      </p:gr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14" name="Group 2"/>
          <p:cNvGrpSpPr>
            <a:grpSpLocks/>
          </p:cNvGrpSpPr>
          <p:nvPr/>
        </p:nvGrpSpPr>
        <p:grpSpPr bwMode="auto">
          <a:xfrm>
            <a:off x="2708275" y="260350"/>
            <a:ext cx="4032250" cy="714375"/>
            <a:chOff x="1665" y="77"/>
            <a:chExt cx="2337" cy="450"/>
          </a:xfrm>
        </p:grpSpPr>
        <p:grpSp>
          <p:nvGrpSpPr>
            <p:cNvPr id="115715" name="Group 166"/>
            <p:cNvGrpSpPr>
              <a:grpSpLocks/>
            </p:cNvGrpSpPr>
            <p:nvPr/>
          </p:nvGrpSpPr>
          <p:grpSpPr bwMode="auto">
            <a:xfrm>
              <a:off x="1665" y="77"/>
              <a:ext cx="2337" cy="450"/>
              <a:chOff x="3696" y="1348"/>
              <a:chExt cx="1363" cy="1800"/>
            </a:xfrm>
          </p:grpSpPr>
          <p:sp>
            <p:nvSpPr>
              <p:cNvPr id="115716" name="AutoShape 167"/>
              <p:cNvSpPr>
                <a:spLocks noChangeArrowheads="1"/>
              </p:cNvSpPr>
              <p:nvPr/>
            </p:nvSpPr>
            <p:spPr bwMode="gray">
              <a:xfrm>
                <a:off x="3696" y="1348"/>
                <a:ext cx="1363" cy="1800"/>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15717" name="AutoShape 168"/>
              <p:cNvSpPr>
                <a:spLocks noChangeArrowheads="1"/>
              </p:cNvSpPr>
              <p:nvPr/>
            </p:nvSpPr>
            <p:spPr bwMode="gray">
              <a:xfrm>
                <a:off x="3717" y="1353"/>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15718" name="AutoShape 169"/>
              <p:cNvSpPr>
                <a:spLocks noChangeArrowheads="1"/>
              </p:cNvSpPr>
              <p:nvPr/>
            </p:nvSpPr>
            <p:spPr bwMode="gray">
              <a:xfrm>
                <a:off x="3728" y="2653"/>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15719" name="AutoShape 170"/>
              <p:cNvSpPr>
                <a:spLocks noChangeArrowheads="1"/>
              </p:cNvSpPr>
              <p:nvPr/>
            </p:nvSpPr>
            <p:spPr bwMode="gray">
              <a:xfrm>
                <a:off x="3728" y="1367"/>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sp>
          <p:nvSpPr>
            <p:cNvPr id="115720" name="矩形 37"/>
            <p:cNvSpPr>
              <a:spLocks noChangeArrowheads="1"/>
            </p:cNvSpPr>
            <p:nvPr/>
          </p:nvSpPr>
          <p:spPr bwMode="auto">
            <a:xfrm>
              <a:off x="2170" y="132"/>
              <a:ext cx="134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algn="ctr" defTabSz="914400" hangingPunct="1">
                <a:lnSpc>
                  <a:spcPct val="100000"/>
                </a:lnSpc>
                <a:spcBef>
                  <a:spcPct val="50000"/>
                </a:spcBef>
                <a:buClrTx/>
                <a:buSzTx/>
                <a:buFontTx/>
                <a:buNone/>
              </a:pPr>
              <a:r>
                <a:rPr kumimoji="1" lang="zh-CN" altLang="en-US" sz="2800">
                  <a:solidFill>
                    <a:schemeClr val="tx1"/>
                  </a:solidFill>
                  <a:ea typeface="华文楷体" panose="02010600040101010101" pitchFamily="2" charset="-122"/>
                </a:rPr>
                <a:t>本节常见习题</a:t>
              </a:r>
            </a:p>
          </p:txBody>
        </p:sp>
      </p:grpSp>
      <p:sp>
        <p:nvSpPr>
          <p:cNvPr id="115721" name="Text Box 9"/>
          <p:cNvSpPr txBox="1">
            <a:spLocks noChangeArrowheads="1"/>
          </p:cNvSpPr>
          <p:nvPr/>
        </p:nvSpPr>
        <p:spPr bwMode="auto">
          <a:xfrm>
            <a:off x="476250" y="1114081"/>
            <a:ext cx="51054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50000"/>
              </a:spcBef>
              <a:buClrTx/>
              <a:buSzTx/>
              <a:buFontTx/>
              <a:buNone/>
            </a:pPr>
            <a:r>
              <a:rPr kumimoji="1" lang="en-US" altLang="zh-CN">
                <a:solidFill>
                  <a:schemeClr val="tx1"/>
                </a:solidFill>
                <a:ea typeface="华文楷体" panose="02010600040101010101" pitchFamily="2" charset="-122"/>
              </a:rPr>
              <a:t>1</a:t>
            </a:r>
            <a:r>
              <a:rPr kumimoji="1" lang="zh-CN" altLang="en-US">
                <a:solidFill>
                  <a:schemeClr val="tx1"/>
                </a:solidFill>
                <a:ea typeface="华文楷体" panose="02010600040101010101" pitchFamily="2" charset="-122"/>
              </a:rPr>
              <a:t>、 在激光器中利用光学谐振腔</a:t>
            </a:r>
            <a:r>
              <a:rPr kumimoji="1" lang="en-US" altLang="zh-CN">
                <a:solidFill>
                  <a:schemeClr val="tx1"/>
                </a:solidFill>
                <a:ea typeface="华文楷体" panose="02010600040101010101" pitchFamily="2" charset="-122"/>
              </a:rPr>
              <a:t>:</a:t>
            </a:r>
          </a:p>
        </p:txBody>
      </p:sp>
      <p:sp>
        <p:nvSpPr>
          <p:cNvPr id="115722" name="Text Box 10"/>
          <p:cNvSpPr txBox="1">
            <a:spLocks noChangeArrowheads="1"/>
          </p:cNvSpPr>
          <p:nvPr/>
        </p:nvSpPr>
        <p:spPr bwMode="auto">
          <a:xfrm>
            <a:off x="552450" y="1603340"/>
            <a:ext cx="8382000" cy="1828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80000"/>
              </a:lnSpc>
              <a:spcBef>
                <a:spcPct val="50000"/>
              </a:spcBef>
              <a:buClrTx/>
              <a:buSzTx/>
              <a:buFontTx/>
              <a:buNone/>
            </a:pPr>
            <a:r>
              <a:rPr kumimoji="1" lang="en-US" altLang="zh-CN">
                <a:solidFill>
                  <a:schemeClr val="tx1"/>
                </a:solidFill>
                <a:ea typeface="华文楷体" panose="02010600040101010101" pitchFamily="2" charset="-122"/>
              </a:rPr>
              <a:t>A ) </a:t>
            </a:r>
            <a:r>
              <a:rPr kumimoji="1" lang="zh-CN" altLang="en-US">
                <a:solidFill>
                  <a:schemeClr val="tx1"/>
                </a:solidFill>
                <a:ea typeface="华文楷体" panose="02010600040101010101" pitchFamily="2" charset="-122"/>
              </a:rPr>
              <a:t>可提高激光束的方向性，而不能提高激光束的单色性。</a:t>
            </a:r>
          </a:p>
          <a:p>
            <a:pPr hangingPunct="1">
              <a:lnSpc>
                <a:spcPct val="80000"/>
              </a:lnSpc>
              <a:spcBef>
                <a:spcPct val="50000"/>
              </a:spcBef>
              <a:buClrTx/>
              <a:buSzTx/>
              <a:buFontTx/>
              <a:buNone/>
            </a:pPr>
            <a:r>
              <a:rPr kumimoji="1" lang="en-US" altLang="zh-CN">
                <a:solidFill>
                  <a:schemeClr val="tx1"/>
                </a:solidFill>
                <a:ea typeface="华文楷体" panose="02010600040101010101" pitchFamily="2" charset="-122"/>
              </a:rPr>
              <a:t>B ) </a:t>
            </a:r>
            <a:r>
              <a:rPr kumimoji="1" lang="zh-CN" altLang="en-US">
                <a:solidFill>
                  <a:schemeClr val="tx1"/>
                </a:solidFill>
                <a:ea typeface="华文楷体" panose="02010600040101010101" pitchFamily="2" charset="-122"/>
              </a:rPr>
              <a:t>可提高激光束的单色性，而不能提高激光束的方向性。</a:t>
            </a:r>
          </a:p>
          <a:p>
            <a:pPr hangingPunct="1">
              <a:lnSpc>
                <a:spcPct val="80000"/>
              </a:lnSpc>
              <a:spcBef>
                <a:spcPct val="50000"/>
              </a:spcBef>
              <a:buClrTx/>
              <a:buSzTx/>
              <a:buFontTx/>
              <a:buNone/>
            </a:pPr>
            <a:r>
              <a:rPr kumimoji="1" lang="en-US" altLang="zh-CN">
                <a:solidFill>
                  <a:schemeClr val="tx1"/>
                </a:solidFill>
                <a:ea typeface="华文楷体" panose="02010600040101010101" pitchFamily="2" charset="-122"/>
              </a:rPr>
              <a:t>C ) </a:t>
            </a:r>
            <a:r>
              <a:rPr kumimoji="1" lang="zh-CN" altLang="en-US">
                <a:solidFill>
                  <a:schemeClr val="tx1"/>
                </a:solidFill>
                <a:ea typeface="华文楷体" panose="02010600040101010101" pitchFamily="2" charset="-122"/>
              </a:rPr>
              <a:t>可同时提高激光束的方向性和单色性。</a:t>
            </a:r>
          </a:p>
          <a:p>
            <a:pPr hangingPunct="1">
              <a:lnSpc>
                <a:spcPct val="80000"/>
              </a:lnSpc>
              <a:spcBef>
                <a:spcPct val="50000"/>
              </a:spcBef>
              <a:buClrTx/>
              <a:buSzTx/>
              <a:buFontTx/>
              <a:buNone/>
            </a:pPr>
            <a:r>
              <a:rPr kumimoji="1" lang="en-US" altLang="zh-CN">
                <a:solidFill>
                  <a:schemeClr val="tx1"/>
                </a:solidFill>
                <a:ea typeface="华文楷体" panose="02010600040101010101" pitchFamily="2" charset="-122"/>
              </a:rPr>
              <a:t>D ) </a:t>
            </a:r>
            <a:r>
              <a:rPr kumimoji="1" lang="zh-CN" altLang="en-US">
                <a:solidFill>
                  <a:schemeClr val="tx1"/>
                </a:solidFill>
                <a:ea typeface="华文楷体" panose="02010600040101010101" pitchFamily="2" charset="-122"/>
              </a:rPr>
              <a:t>既不能提高激光束的方向性也不能提高激光束的单色性。</a:t>
            </a:r>
          </a:p>
        </p:txBody>
      </p:sp>
      <p:sp>
        <p:nvSpPr>
          <p:cNvPr id="115723" name="Rectangle 11"/>
          <p:cNvSpPr>
            <a:spLocks noChangeArrowheads="1"/>
          </p:cNvSpPr>
          <p:nvPr/>
        </p:nvSpPr>
        <p:spPr bwMode="auto">
          <a:xfrm>
            <a:off x="554038" y="2343150"/>
            <a:ext cx="9302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sz="4800" b="0">
                <a:solidFill>
                  <a:srgbClr val="FF0000"/>
                </a:solidFill>
                <a:ea typeface="华文楷体" panose="02010600040101010101" pitchFamily="2" charset="-122"/>
              </a:rPr>
              <a:t>√</a:t>
            </a:r>
          </a:p>
        </p:txBody>
      </p:sp>
      <p:sp>
        <p:nvSpPr>
          <p:cNvPr id="115724" name="Text Box 12"/>
          <p:cNvSpPr txBox="1">
            <a:spLocks noChangeArrowheads="1"/>
          </p:cNvSpPr>
          <p:nvPr/>
        </p:nvSpPr>
        <p:spPr bwMode="auto">
          <a:xfrm>
            <a:off x="461963" y="5153025"/>
            <a:ext cx="84391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en-US" altLang="zh-CN">
                <a:solidFill>
                  <a:schemeClr val="tx1"/>
                </a:solidFill>
                <a:ea typeface="华文楷体" panose="02010600040101010101" pitchFamily="2" charset="-122"/>
              </a:rPr>
              <a:t>3</a:t>
            </a:r>
            <a:r>
              <a:rPr kumimoji="1" lang="zh-CN" altLang="en-US">
                <a:solidFill>
                  <a:schemeClr val="tx1"/>
                </a:solidFill>
                <a:ea typeface="华文楷体" panose="02010600040101010101" pitchFamily="2" charset="-122"/>
              </a:rPr>
              <a:t>、 世界上第一台激光器是：</a:t>
            </a:r>
          </a:p>
          <a:p>
            <a:pPr hangingPunct="1">
              <a:lnSpc>
                <a:spcPct val="100000"/>
              </a:lnSpc>
              <a:buClrTx/>
              <a:buSzTx/>
              <a:buFontTx/>
              <a:buNone/>
            </a:pPr>
            <a:r>
              <a:rPr kumimoji="1" lang="zh-CN" altLang="en-US">
                <a:solidFill>
                  <a:schemeClr val="tx1"/>
                </a:solidFill>
                <a:ea typeface="华文楷体" panose="02010600040101010101" pitchFamily="2" charset="-122"/>
              </a:rPr>
              <a:t> </a:t>
            </a:r>
            <a:r>
              <a:rPr kumimoji="1" lang="en-US" altLang="zh-CN">
                <a:solidFill>
                  <a:schemeClr val="tx1"/>
                </a:solidFill>
                <a:ea typeface="华文楷体" panose="02010600040101010101" pitchFamily="2" charset="-122"/>
              </a:rPr>
              <a:t>A</a:t>
            </a:r>
            <a:r>
              <a:rPr kumimoji="1" lang="zh-CN" altLang="en-US">
                <a:solidFill>
                  <a:schemeClr val="tx1"/>
                </a:solidFill>
                <a:ea typeface="华文楷体" panose="02010600040101010101" pitchFamily="2" charset="-122"/>
              </a:rPr>
              <a:t>）氦</a:t>
            </a:r>
            <a:r>
              <a:rPr kumimoji="1" lang="en-US" altLang="zh-CN">
                <a:solidFill>
                  <a:schemeClr val="tx1"/>
                </a:solidFill>
                <a:ea typeface="华文楷体" panose="02010600040101010101" pitchFamily="2" charset="-122"/>
              </a:rPr>
              <a:t>—</a:t>
            </a:r>
            <a:r>
              <a:rPr kumimoji="1" lang="zh-CN" altLang="en-US">
                <a:solidFill>
                  <a:schemeClr val="tx1"/>
                </a:solidFill>
                <a:ea typeface="华文楷体" panose="02010600040101010101" pitchFamily="2" charset="-122"/>
              </a:rPr>
              <a:t>氖激光器     </a:t>
            </a:r>
            <a:r>
              <a:rPr kumimoji="1" lang="en-US" altLang="zh-CN">
                <a:solidFill>
                  <a:schemeClr val="tx1"/>
                </a:solidFill>
                <a:ea typeface="华文楷体" panose="02010600040101010101" pitchFamily="2" charset="-122"/>
              </a:rPr>
              <a:t>B</a:t>
            </a:r>
            <a:r>
              <a:rPr kumimoji="1" lang="zh-CN" altLang="en-US">
                <a:solidFill>
                  <a:schemeClr val="tx1"/>
                </a:solidFill>
                <a:ea typeface="华文楷体" panose="02010600040101010101" pitchFamily="2" charset="-122"/>
              </a:rPr>
              <a:t>）二氧化碳激光器 </a:t>
            </a:r>
            <a:r>
              <a:rPr kumimoji="1" lang="en-US" altLang="zh-CN">
                <a:solidFill>
                  <a:schemeClr val="tx1"/>
                </a:solidFill>
                <a:ea typeface="华文楷体" panose="02010600040101010101" pitchFamily="2" charset="-122"/>
              </a:rPr>
              <a:t>C</a:t>
            </a:r>
            <a:r>
              <a:rPr kumimoji="1" lang="zh-CN" altLang="en-US">
                <a:solidFill>
                  <a:schemeClr val="tx1"/>
                </a:solidFill>
                <a:ea typeface="华文楷体" panose="02010600040101010101" pitchFamily="2" charset="-122"/>
              </a:rPr>
              <a:t>）钕玻璃激光器</a:t>
            </a:r>
          </a:p>
          <a:p>
            <a:pPr hangingPunct="1">
              <a:lnSpc>
                <a:spcPct val="100000"/>
              </a:lnSpc>
              <a:buClrTx/>
              <a:buSzTx/>
              <a:buFontTx/>
              <a:buNone/>
            </a:pPr>
            <a:r>
              <a:rPr kumimoji="1" lang="zh-CN" altLang="en-US">
                <a:solidFill>
                  <a:schemeClr val="tx1"/>
                </a:solidFill>
                <a:ea typeface="华文楷体" panose="02010600040101010101" pitchFamily="2" charset="-122"/>
              </a:rPr>
              <a:t> </a:t>
            </a:r>
            <a:r>
              <a:rPr kumimoji="1" lang="en-US" altLang="zh-CN">
                <a:solidFill>
                  <a:schemeClr val="tx1"/>
                </a:solidFill>
                <a:ea typeface="华文楷体" panose="02010600040101010101" pitchFamily="2" charset="-122"/>
              </a:rPr>
              <a:t>D</a:t>
            </a:r>
            <a:r>
              <a:rPr kumimoji="1" lang="zh-CN" altLang="en-US">
                <a:solidFill>
                  <a:schemeClr val="tx1"/>
                </a:solidFill>
                <a:ea typeface="华文楷体" panose="02010600040101010101" pitchFamily="2" charset="-122"/>
              </a:rPr>
              <a:t>）红宝石激光器     </a:t>
            </a:r>
            <a:r>
              <a:rPr kumimoji="1" lang="en-US" altLang="zh-CN">
                <a:solidFill>
                  <a:schemeClr val="tx1"/>
                </a:solidFill>
                <a:ea typeface="华文楷体" panose="02010600040101010101" pitchFamily="2" charset="-122"/>
              </a:rPr>
              <a:t>E</a:t>
            </a:r>
            <a:r>
              <a:rPr kumimoji="1" lang="zh-CN" altLang="en-US">
                <a:solidFill>
                  <a:schemeClr val="tx1"/>
                </a:solidFill>
                <a:ea typeface="华文楷体" panose="02010600040101010101" pitchFamily="2" charset="-122"/>
              </a:rPr>
              <a:t>）砷化镓结型激光器</a:t>
            </a:r>
          </a:p>
        </p:txBody>
      </p:sp>
      <p:sp>
        <p:nvSpPr>
          <p:cNvPr id="115725" name="Rectangle 13"/>
          <p:cNvSpPr>
            <a:spLocks noChangeArrowheads="1"/>
          </p:cNvSpPr>
          <p:nvPr/>
        </p:nvSpPr>
        <p:spPr bwMode="auto">
          <a:xfrm>
            <a:off x="395288" y="5761038"/>
            <a:ext cx="930275"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sz="4800" b="0">
                <a:solidFill>
                  <a:srgbClr val="FF0000"/>
                </a:solidFill>
                <a:ea typeface="华文楷体" panose="02010600040101010101" pitchFamily="2" charset="-122"/>
              </a:rPr>
              <a:t>√</a:t>
            </a:r>
          </a:p>
        </p:txBody>
      </p:sp>
      <p:sp>
        <p:nvSpPr>
          <p:cNvPr id="115726" name="Text Box 14"/>
          <p:cNvSpPr txBox="1">
            <a:spLocks noChangeArrowheads="1"/>
          </p:cNvSpPr>
          <p:nvPr/>
        </p:nvSpPr>
        <p:spPr bwMode="auto">
          <a:xfrm>
            <a:off x="442913" y="3640138"/>
            <a:ext cx="8458200" cy="1237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hangingPunct="1">
              <a:lnSpc>
                <a:spcPct val="70000"/>
              </a:lnSpc>
              <a:spcBef>
                <a:spcPct val="50000"/>
              </a:spcBef>
              <a:buClrTx/>
              <a:buSzTx/>
              <a:buFontTx/>
              <a:buNone/>
            </a:pPr>
            <a:r>
              <a:rPr kumimoji="1" lang="en-US" altLang="zh-CN">
                <a:solidFill>
                  <a:schemeClr val="tx1"/>
                </a:solidFill>
                <a:ea typeface="华文楷体" panose="02010600040101010101" pitchFamily="2" charset="-122"/>
              </a:rPr>
              <a:t>2</a:t>
            </a:r>
            <a:r>
              <a:rPr kumimoji="1" lang="zh-CN" altLang="en-US">
                <a:solidFill>
                  <a:schemeClr val="tx1"/>
                </a:solidFill>
                <a:ea typeface="华文楷体" panose="02010600040101010101" pitchFamily="2" charset="-122"/>
              </a:rPr>
              <a:t>、激光全息照相技术主要利用激光的哪一种优良特性？</a:t>
            </a:r>
          </a:p>
          <a:p>
            <a:pPr hangingPunct="1">
              <a:lnSpc>
                <a:spcPct val="70000"/>
              </a:lnSpc>
              <a:spcBef>
                <a:spcPct val="50000"/>
              </a:spcBef>
              <a:buClrTx/>
              <a:buSzTx/>
              <a:buFontTx/>
              <a:buNone/>
            </a:pPr>
            <a:r>
              <a:rPr kumimoji="1" lang="zh-CN" altLang="en-US">
                <a:solidFill>
                  <a:schemeClr val="tx1"/>
                </a:solidFill>
                <a:ea typeface="华文楷体" panose="02010600040101010101" pitchFamily="2" charset="-122"/>
              </a:rPr>
              <a:t>      </a:t>
            </a:r>
            <a:r>
              <a:rPr kumimoji="1" lang="en-US" altLang="zh-CN">
                <a:solidFill>
                  <a:schemeClr val="tx1"/>
                </a:solidFill>
                <a:ea typeface="华文楷体" panose="02010600040101010101" pitchFamily="2" charset="-122"/>
              </a:rPr>
              <a:t>A</a:t>
            </a:r>
            <a:r>
              <a:rPr kumimoji="1" lang="zh-CN" altLang="en-US">
                <a:solidFill>
                  <a:schemeClr val="tx1"/>
                </a:solidFill>
                <a:ea typeface="华文楷体" panose="02010600040101010101" pitchFamily="2" charset="-122"/>
              </a:rPr>
              <a:t>） 亮度高。   </a:t>
            </a:r>
            <a:r>
              <a:rPr kumimoji="1" lang="en-US" altLang="zh-CN">
                <a:solidFill>
                  <a:schemeClr val="tx1"/>
                </a:solidFill>
                <a:ea typeface="华文楷体" panose="02010600040101010101" pitchFamily="2" charset="-122"/>
              </a:rPr>
              <a:t>B</a:t>
            </a:r>
            <a:r>
              <a:rPr kumimoji="1" lang="zh-CN" altLang="en-US">
                <a:solidFill>
                  <a:schemeClr val="tx1"/>
                </a:solidFill>
                <a:ea typeface="华文楷体" panose="02010600040101010101" pitchFamily="2" charset="-122"/>
              </a:rPr>
              <a:t>）</a:t>
            </a:r>
            <a:r>
              <a:rPr kumimoji="1" lang="zh-CN" altLang="zh-CN">
                <a:solidFill>
                  <a:schemeClr val="tx1"/>
                </a:solidFill>
                <a:ea typeface="华文楷体" panose="02010600040101010101" pitchFamily="2" charset="-122"/>
              </a:rPr>
              <a:t>方向性好。</a:t>
            </a:r>
            <a:r>
              <a:rPr kumimoji="1" lang="zh-CN" altLang="en-US">
                <a:solidFill>
                  <a:schemeClr val="tx1"/>
                </a:solidFill>
                <a:ea typeface="华文楷体" panose="02010600040101010101" pitchFamily="2" charset="-122"/>
              </a:rPr>
              <a:t>  </a:t>
            </a:r>
            <a:r>
              <a:rPr kumimoji="1" lang="en-US" altLang="zh-CN">
                <a:solidFill>
                  <a:schemeClr val="tx1"/>
                </a:solidFill>
                <a:ea typeface="华文楷体" panose="02010600040101010101" pitchFamily="2" charset="-122"/>
              </a:rPr>
              <a:t>C</a:t>
            </a:r>
            <a:r>
              <a:rPr kumimoji="1" lang="zh-CN" altLang="en-US">
                <a:solidFill>
                  <a:schemeClr val="tx1"/>
                </a:solidFill>
                <a:ea typeface="华文楷体" panose="02010600040101010101" pitchFamily="2" charset="-122"/>
              </a:rPr>
              <a:t>）相干性好。</a:t>
            </a:r>
          </a:p>
          <a:p>
            <a:pPr hangingPunct="1">
              <a:lnSpc>
                <a:spcPct val="70000"/>
              </a:lnSpc>
              <a:spcBef>
                <a:spcPct val="50000"/>
              </a:spcBef>
              <a:buClrTx/>
              <a:buSzTx/>
              <a:buFontTx/>
              <a:buNone/>
            </a:pPr>
            <a:r>
              <a:rPr kumimoji="1" lang="zh-CN" altLang="en-US">
                <a:solidFill>
                  <a:schemeClr val="tx1"/>
                </a:solidFill>
                <a:ea typeface="华文楷体" panose="02010600040101010101" pitchFamily="2" charset="-122"/>
              </a:rPr>
              <a:t>      </a:t>
            </a:r>
            <a:r>
              <a:rPr kumimoji="1" lang="en-US" altLang="zh-CN">
                <a:solidFill>
                  <a:schemeClr val="tx1"/>
                </a:solidFill>
                <a:ea typeface="华文楷体" panose="02010600040101010101" pitchFamily="2" charset="-122"/>
              </a:rPr>
              <a:t>D</a:t>
            </a:r>
            <a:r>
              <a:rPr kumimoji="1" lang="zh-CN" altLang="en-US">
                <a:solidFill>
                  <a:schemeClr val="tx1"/>
                </a:solidFill>
                <a:ea typeface="华文楷体" panose="02010600040101010101" pitchFamily="2" charset="-122"/>
              </a:rPr>
              <a:t>）抗电磁干扰能力强。</a:t>
            </a:r>
          </a:p>
        </p:txBody>
      </p:sp>
      <p:sp>
        <p:nvSpPr>
          <p:cNvPr id="115727" name="Rectangle 15"/>
          <p:cNvSpPr>
            <a:spLocks noChangeArrowheads="1"/>
          </p:cNvSpPr>
          <p:nvPr/>
        </p:nvSpPr>
        <p:spPr bwMode="auto">
          <a:xfrm>
            <a:off x="5116512" y="3800475"/>
            <a:ext cx="9302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sz="4800" b="0" dirty="0">
                <a:solidFill>
                  <a:srgbClr val="FF0000"/>
                </a:solidFill>
                <a:ea typeface="华文楷体" panose="02010600040101010101" pitchFamily="2" charset="-122"/>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5714"/>
                                        </p:tgtEl>
                                        <p:attrNameLst>
                                          <p:attrName>style.visibility</p:attrName>
                                        </p:attrNameLst>
                                      </p:cBhvr>
                                      <p:to>
                                        <p:strVal val="visible"/>
                                      </p:to>
                                    </p:set>
                                    <p:animEffect transition="in" filter="wipe(left)">
                                      <p:cBhvr>
                                        <p:cTn id="7" dur="500"/>
                                        <p:tgtEl>
                                          <p:spTgt spid="115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5721"/>
                                        </p:tgtEl>
                                        <p:attrNameLst>
                                          <p:attrName>style.visibility</p:attrName>
                                        </p:attrNameLst>
                                      </p:cBhvr>
                                      <p:to>
                                        <p:strVal val="visible"/>
                                      </p:to>
                                    </p:set>
                                    <p:animEffect transition="in" filter="wipe(left)">
                                      <p:cBhvr>
                                        <p:cTn id="12" dur="500"/>
                                        <p:tgtEl>
                                          <p:spTgt spid="1157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5722"/>
                                        </p:tgtEl>
                                        <p:attrNameLst>
                                          <p:attrName>style.visibility</p:attrName>
                                        </p:attrNameLst>
                                      </p:cBhvr>
                                      <p:to>
                                        <p:strVal val="visible"/>
                                      </p:to>
                                    </p:set>
                                    <p:animEffect transition="in" filter="wipe(left)">
                                      <p:cBhvr>
                                        <p:cTn id="17" dur="500"/>
                                        <p:tgtEl>
                                          <p:spTgt spid="1157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5723"/>
                                        </p:tgtEl>
                                        <p:attrNameLst>
                                          <p:attrName>style.visibility</p:attrName>
                                        </p:attrNameLst>
                                      </p:cBhvr>
                                      <p:to>
                                        <p:strVal val="visible"/>
                                      </p:to>
                                    </p:set>
                                    <p:animEffect transition="in" filter="wipe(left)">
                                      <p:cBhvr>
                                        <p:cTn id="22" dur="500"/>
                                        <p:tgtEl>
                                          <p:spTgt spid="1157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5726"/>
                                        </p:tgtEl>
                                        <p:attrNameLst>
                                          <p:attrName>style.visibility</p:attrName>
                                        </p:attrNameLst>
                                      </p:cBhvr>
                                      <p:to>
                                        <p:strVal val="visible"/>
                                      </p:to>
                                    </p:set>
                                    <p:animEffect transition="in" filter="wipe(left)">
                                      <p:cBhvr>
                                        <p:cTn id="27" dur="500"/>
                                        <p:tgtEl>
                                          <p:spTgt spid="1157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5727"/>
                                        </p:tgtEl>
                                        <p:attrNameLst>
                                          <p:attrName>style.visibility</p:attrName>
                                        </p:attrNameLst>
                                      </p:cBhvr>
                                      <p:to>
                                        <p:strVal val="visible"/>
                                      </p:to>
                                    </p:set>
                                    <p:animEffect transition="in" filter="wipe(left)">
                                      <p:cBhvr>
                                        <p:cTn id="32" dur="500"/>
                                        <p:tgtEl>
                                          <p:spTgt spid="11572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5724"/>
                                        </p:tgtEl>
                                        <p:attrNameLst>
                                          <p:attrName>style.visibility</p:attrName>
                                        </p:attrNameLst>
                                      </p:cBhvr>
                                      <p:to>
                                        <p:strVal val="visible"/>
                                      </p:to>
                                    </p:set>
                                    <p:animEffect transition="in" filter="wipe(left)">
                                      <p:cBhvr>
                                        <p:cTn id="37" dur="500"/>
                                        <p:tgtEl>
                                          <p:spTgt spid="11572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5725"/>
                                        </p:tgtEl>
                                        <p:attrNameLst>
                                          <p:attrName>style.visibility</p:attrName>
                                        </p:attrNameLst>
                                      </p:cBhvr>
                                      <p:to>
                                        <p:strVal val="visible"/>
                                      </p:to>
                                    </p:set>
                                    <p:animEffect transition="in" filter="wipe(left)">
                                      <p:cBhvr>
                                        <p:cTn id="42" dur="500"/>
                                        <p:tgtEl>
                                          <p:spTgt spid="115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1" grpId="0"/>
      <p:bldP spid="115722" grpId="0"/>
      <p:bldP spid="115723" grpId="0"/>
      <p:bldP spid="115724" grpId="0"/>
      <p:bldP spid="115725" grpId="0"/>
      <p:bldP spid="115726" grpId="0"/>
      <p:bldP spid="1157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58" y="357166"/>
            <a:ext cx="8286808" cy="794064"/>
          </a:xfrm>
          <a:prstGeom prst="rect">
            <a:avLst/>
          </a:prstGeom>
        </p:spPr>
        <p:txBody>
          <a:bodyPr wrap="square">
            <a:spAutoFit/>
          </a:bodyPr>
          <a:lstStyle/>
          <a:p>
            <a:r>
              <a:rPr lang="en-US" altLang="zh-CN" dirty="0" smtClean="0">
                <a:solidFill>
                  <a:schemeClr val="tx1"/>
                </a:solidFill>
                <a:ea typeface="华文楷体" pitchFamily="2" charset="-122"/>
                <a:cs typeface="Times New Roman" pitchFamily="18" charset="0"/>
              </a:rPr>
              <a:t>       4</a:t>
            </a:r>
            <a:r>
              <a:rPr lang="zh-CN" altLang="en-US" dirty="0" smtClean="0">
                <a:solidFill>
                  <a:schemeClr val="tx1"/>
                </a:solidFill>
                <a:ea typeface="华文楷体" pitchFamily="2" charset="-122"/>
                <a:cs typeface="Times New Roman" pitchFamily="18" charset="0"/>
              </a:rPr>
              <a:t>、产生激光的必要条件是什么？与普通光源相比激光具有哪些特点？</a:t>
            </a:r>
            <a:endParaRPr lang="zh-CN" altLang="en-US" dirty="0">
              <a:solidFill>
                <a:schemeClr val="tx1"/>
              </a:solidFill>
              <a:ea typeface="华文楷体" pitchFamily="2" charset="-122"/>
              <a:cs typeface="Times New Roman" pitchFamily="18" charset="0"/>
            </a:endParaRPr>
          </a:p>
        </p:txBody>
      </p:sp>
      <p:sp>
        <p:nvSpPr>
          <p:cNvPr id="3" name="矩形 2"/>
          <p:cNvSpPr/>
          <p:nvPr/>
        </p:nvSpPr>
        <p:spPr>
          <a:xfrm>
            <a:off x="428596" y="1214422"/>
            <a:ext cx="8215370" cy="2308324"/>
          </a:xfrm>
          <a:prstGeom prst="rect">
            <a:avLst/>
          </a:prstGeom>
        </p:spPr>
        <p:txBody>
          <a:bodyPr wrap="square">
            <a:spAutoFit/>
          </a:bodyPr>
          <a:lstStyle/>
          <a:p>
            <a:pPr>
              <a:lnSpc>
                <a:spcPct val="150000"/>
              </a:lnSpc>
            </a:pPr>
            <a:r>
              <a:rPr lang="zh-CN" altLang="en-US" dirty="0" smtClean="0">
                <a:solidFill>
                  <a:srgbClr val="FF0000"/>
                </a:solidFill>
                <a:ea typeface="华文楷体" pitchFamily="2" charset="-122"/>
                <a:cs typeface="Times New Roman" pitchFamily="18" charset="0"/>
              </a:rPr>
              <a:t>         </a:t>
            </a:r>
            <a:r>
              <a:rPr lang="zh-CN" altLang="en-US" dirty="0" smtClean="0">
                <a:solidFill>
                  <a:schemeClr val="tx1"/>
                </a:solidFill>
                <a:ea typeface="华文楷体" pitchFamily="2" charset="-122"/>
                <a:cs typeface="Times New Roman" pitchFamily="18" charset="0"/>
              </a:rPr>
              <a:t>答：产生激光的必要条件：</a:t>
            </a:r>
            <a:r>
              <a:rPr lang="zh-CN" altLang="en-US" dirty="0" smtClean="0">
                <a:solidFill>
                  <a:srgbClr val="FF0000"/>
                </a:solidFill>
                <a:ea typeface="华文楷体" pitchFamily="2" charset="-122"/>
                <a:cs typeface="Times New Roman" pitchFamily="18" charset="0"/>
              </a:rPr>
              <a:t>工作物质在激励能源的激励下实现粒子数反转。</a:t>
            </a:r>
          </a:p>
          <a:p>
            <a:pPr>
              <a:lnSpc>
                <a:spcPct val="150000"/>
              </a:lnSpc>
            </a:pPr>
            <a:r>
              <a:rPr lang="zh-CN" altLang="en-US" dirty="0" smtClean="0">
                <a:solidFill>
                  <a:srgbClr val="FF0000"/>
                </a:solidFill>
                <a:ea typeface="华文楷体" pitchFamily="2" charset="-122"/>
                <a:cs typeface="Times New Roman" pitchFamily="18" charset="0"/>
              </a:rPr>
              <a:t>         </a:t>
            </a:r>
            <a:r>
              <a:rPr lang="zh-CN" altLang="en-US" dirty="0" smtClean="0">
                <a:solidFill>
                  <a:schemeClr val="tx1"/>
                </a:solidFill>
                <a:ea typeface="华文楷体" pitchFamily="2" charset="-122"/>
                <a:cs typeface="Times New Roman" pitchFamily="18" charset="0"/>
              </a:rPr>
              <a:t>与普通光源相比激光是</a:t>
            </a:r>
            <a:r>
              <a:rPr lang="zh-CN" altLang="en-US" dirty="0" smtClean="0">
                <a:solidFill>
                  <a:srgbClr val="FF0000"/>
                </a:solidFill>
                <a:ea typeface="华文楷体" pitchFamily="2" charset="-122"/>
                <a:cs typeface="Times New Roman" pitchFamily="18" charset="0"/>
              </a:rPr>
              <a:t>高定向性、高单色性和高相干性的强光束。</a:t>
            </a:r>
            <a:endParaRPr lang="zh-CN" altLang="en-US" dirty="0">
              <a:solidFill>
                <a:srgbClr val="FF0000"/>
              </a:solidFill>
              <a:ea typeface="华文楷体" pitchFamily="2" charset="-122"/>
              <a:cs typeface="Times New Roman" pitchFamily="18" charset="0"/>
            </a:endParaRPr>
          </a:p>
        </p:txBody>
      </p:sp>
      <p:sp>
        <p:nvSpPr>
          <p:cNvPr id="4" name="Rectangle 3"/>
          <p:cNvSpPr>
            <a:spLocks noChangeArrowheads="1"/>
          </p:cNvSpPr>
          <p:nvPr/>
        </p:nvSpPr>
        <p:spPr bwMode="auto">
          <a:xfrm>
            <a:off x="500034" y="3571876"/>
            <a:ext cx="7921625" cy="563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indent="304800">
              <a:defRPr>
                <a:solidFill>
                  <a:srgbClr val="000000"/>
                </a:solidFill>
                <a:latin typeface="Times New Roman" pitchFamily="18" charset="0"/>
                <a:ea typeface="宋体" pitchFamily="2" charset="-122"/>
              </a:defRPr>
            </a:lvl1pPr>
            <a:lvl2pPr marL="457200">
              <a:defRPr>
                <a:solidFill>
                  <a:srgbClr val="000000"/>
                </a:solidFill>
                <a:latin typeface="Times New Roman" pitchFamily="18" charset="0"/>
                <a:ea typeface="宋体" pitchFamily="2" charset="-122"/>
              </a:defRPr>
            </a:lvl2pPr>
            <a:lvl3pPr marL="914400">
              <a:defRPr>
                <a:solidFill>
                  <a:srgbClr val="000000"/>
                </a:solidFill>
                <a:latin typeface="Times New Roman" pitchFamily="18" charset="0"/>
                <a:ea typeface="宋体" pitchFamily="2" charset="-122"/>
              </a:defRPr>
            </a:lvl3pPr>
            <a:lvl4pPr marL="1371600">
              <a:defRPr>
                <a:solidFill>
                  <a:srgbClr val="000000"/>
                </a:solidFill>
                <a:latin typeface="Times New Roman" pitchFamily="18" charset="0"/>
                <a:ea typeface="宋体" pitchFamily="2" charset="-122"/>
              </a:defRPr>
            </a:lvl4pPr>
            <a:lvl5pPr marL="1828800">
              <a:defRPr>
                <a:solidFill>
                  <a:srgbClr val="000000"/>
                </a:solidFill>
                <a:latin typeface="Times New Roman" pitchFamily="18" charset="0"/>
                <a:ea typeface="宋体" pitchFamily="2" charset="-122"/>
              </a:defRPr>
            </a:lvl5pPr>
            <a:lvl6pPr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40000"/>
              </a:lnSpc>
              <a:buClrTx/>
              <a:buSzTx/>
              <a:buFontTx/>
              <a:buNone/>
            </a:pPr>
            <a:r>
              <a:rPr kumimoji="1" lang="en-US" altLang="zh-CN" dirty="0" smtClean="0">
                <a:solidFill>
                  <a:schemeClr val="tx1"/>
                </a:solidFill>
                <a:ea typeface="华文楷体" panose="02010600040101010101" pitchFamily="2" charset="-122"/>
              </a:rPr>
              <a:t>5</a:t>
            </a:r>
            <a:r>
              <a:rPr kumimoji="1" lang="zh-CN" altLang="en-US" dirty="0" smtClean="0">
                <a:solidFill>
                  <a:schemeClr val="tx1"/>
                </a:solidFill>
                <a:ea typeface="华文楷体" panose="02010600040101010101" pitchFamily="2" charset="-122"/>
              </a:rPr>
              <a:t>、</a:t>
            </a:r>
            <a:r>
              <a:rPr kumimoji="1" lang="zh-CN" altLang="en-US" dirty="0">
                <a:solidFill>
                  <a:schemeClr val="tx1"/>
                </a:solidFill>
                <a:ea typeface="华文楷体" panose="02010600040101010101" pitchFamily="2" charset="-122"/>
              </a:rPr>
              <a:t>激光器中光学谐振腔的作用</a:t>
            </a:r>
            <a:r>
              <a:rPr kumimoji="1" lang="zh-CN" altLang="en-US" dirty="0" smtClean="0">
                <a:solidFill>
                  <a:schemeClr val="tx1"/>
                </a:solidFill>
                <a:ea typeface="华文楷体" panose="02010600040101010101" pitchFamily="2" charset="-122"/>
              </a:rPr>
              <a:t>是什么？                                    </a:t>
            </a:r>
            <a:endParaRPr kumimoji="1" lang="zh-CN" altLang="en-US" dirty="0">
              <a:solidFill>
                <a:schemeClr val="tx1"/>
              </a:solidFill>
              <a:ea typeface="华文楷体" panose="02010600040101010101" pitchFamily="2" charset="-122"/>
            </a:endParaRPr>
          </a:p>
        </p:txBody>
      </p:sp>
      <p:sp>
        <p:nvSpPr>
          <p:cNvPr id="5" name="Rectangle 9"/>
          <p:cNvSpPr>
            <a:spLocks noChangeArrowheads="1"/>
          </p:cNvSpPr>
          <p:nvPr/>
        </p:nvSpPr>
        <p:spPr bwMode="auto">
          <a:xfrm>
            <a:off x="857224" y="4429132"/>
            <a:ext cx="6341480" cy="1533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a:defRPr>
                <a:solidFill>
                  <a:srgbClr val="000000"/>
                </a:solidFill>
                <a:latin typeface="Times New Roman" pitchFamily="18" charset="0"/>
                <a:ea typeface="宋体" pitchFamily="2" charset="-122"/>
              </a:defRPr>
            </a:lvl1pPr>
            <a:lvl2pPr marL="571500" defTabSz="762000">
              <a:defRPr>
                <a:solidFill>
                  <a:srgbClr val="000000"/>
                </a:solidFill>
                <a:latin typeface="Times New Roman" pitchFamily="18" charset="0"/>
                <a:ea typeface="宋体" pitchFamily="2" charset="-122"/>
              </a:defRPr>
            </a:lvl2pPr>
            <a:lvl3pPr defTabSz="762000">
              <a:defRPr>
                <a:solidFill>
                  <a:srgbClr val="000000"/>
                </a:solidFill>
                <a:latin typeface="Times New Roman" pitchFamily="18" charset="0"/>
                <a:ea typeface="宋体" pitchFamily="2" charset="-122"/>
              </a:defRPr>
            </a:lvl3pPr>
            <a:lvl4pPr marL="1714500" defTabSz="762000">
              <a:defRPr>
                <a:solidFill>
                  <a:srgbClr val="000000"/>
                </a:solidFill>
                <a:latin typeface="Times New Roman" pitchFamily="18" charset="0"/>
                <a:ea typeface="宋体" pitchFamily="2" charset="-122"/>
              </a:defRPr>
            </a:lvl4pPr>
            <a:lvl5pPr marL="2286000" defTabSz="762000">
              <a:defRPr>
                <a:solidFill>
                  <a:srgbClr val="000000"/>
                </a:solidFill>
                <a:latin typeface="Times New Roman" pitchFamily="18" charset="0"/>
                <a:ea typeface="宋体" pitchFamily="2" charset="-122"/>
              </a:defRPr>
            </a:lvl5pPr>
            <a:lvl6pPr marL="27432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32004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6576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41148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eaLnBrk="0">
              <a:lnSpc>
                <a:spcPct val="130000"/>
              </a:lnSpc>
              <a:buClrTx/>
              <a:buSzTx/>
              <a:buFontTx/>
              <a:buNone/>
            </a:pPr>
            <a:r>
              <a:rPr kumimoji="1" lang="zh-CN" altLang="en-US" dirty="0" smtClean="0">
                <a:solidFill>
                  <a:schemeClr val="tx1"/>
                </a:solidFill>
                <a:ea typeface="华文楷体" panose="02010600040101010101" pitchFamily="2" charset="-122"/>
              </a:rPr>
              <a:t>答：</a:t>
            </a:r>
            <a:r>
              <a:rPr kumimoji="1" lang="zh-CN" altLang="en-US" dirty="0" smtClean="0">
                <a:solidFill>
                  <a:srgbClr val="FF0000"/>
                </a:solidFill>
                <a:ea typeface="华文楷体" panose="02010600040101010101" pitchFamily="2" charset="-122"/>
              </a:rPr>
              <a:t>产生</a:t>
            </a:r>
            <a:r>
              <a:rPr kumimoji="1" lang="zh-CN" altLang="en-US" dirty="0">
                <a:solidFill>
                  <a:srgbClr val="FF0000"/>
                </a:solidFill>
                <a:ea typeface="华文楷体" panose="02010600040101010101" pitchFamily="2" charset="-122"/>
              </a:rPr>
              <a:t>并维持光振荡，使光得到加强放大。</a:t>
            </a:r>
          </a:p>
          <a:p>
            <a:pPr eaLnBrk="0">
              <a:lnSpc>
                <a:spcPct val="130000"/>
              </a:lnSpc>
              <a:buClrTx/>
              <a:buSzTx/>
              <a:buFontTx/>
              <a:buNone/>
            </a:pPr>
            <a:r>
              <a:rPr kumimoji="1" lang="zh-CN" altLang="en-US" dirty="0" smtClean="0">
                <a:solidFill>
                  <a:srgbClr val="FF0000"/>
                </a:solidFill>
                <a:ea typeface="华文楷体" panose="02010600040101010101" pitchFamily="2" charset="-122"/>
              </a:rPr>
              <a:t>        提高</a:t>
            </a:r>
            <a:r>
              <a:rPr kumimoji="1" lang="zh-CN" altLang="en-US" dirty="0">
                <a:solidFill>
                  <a:srgbClr val="FF0000"/>
                </a:solidFill>
                <a:ea typeface="华文楷体" panose="02010600040101010101" pitchFamily="2" charset="-122"/>
              </a:rPr>
              <a:t>激光的方向性。</a:t>
            </a:r>
          </a:p>
          <a:p>
            <a:pPr eaLnBrk="0">
              <a:lnSpc>
                <a:spcPct val="130000"/>
              </a:lnSpc>
              <a:buClrTx/>
              <a:buSzTx/>
              <a:buFontTx/>
              <a:buNone/>
            </a:pPr>
            <a:r>
              <a:rPr kumimoji="1" lang="zh-CN" altLang="en-US" dirty="0" smtClean="0">
                <a:solidFill>
                  <a:srgbClr val="FF0000"/>
                </a:solidFill>
                <a:ea typeface="华文楷体" panose="02010600040101010101" pitchFamily="2" charset="-122"/>
              </a:rPr>
              <a:t>        具有</a:t>
            </a:r>
            <a:r>
              <a:rPr kumimoji="1" lang="zh-CN" altLang="en-US" dirty="0">
                <a:solidFill>
                  <a:srgbClr val="FF0000"/>
                </a:solidFill>
                <a:ea typeface="华文楷体" panose="02010600040101010101" pitchFamily="2" charset="-122"/>
              </a:rPr>
              <a:t>选频作用，提高激光的单色性。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285720" y="405905"/>
            <a:ext cx="8501122"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b">
            <a:spAutoFit/>
          </a:bodyPr>
          <a:lstStyle/>
          <a:p>
            <a:pPr hangingPunct="1">
              <a:lnSpc>
                <a:spcPct val="100000"/>
              </a:lnSpc>
              <a:spcBef>
                <a:spcPct val="50000"/>
              </a:spcBef>
              <a:buClrTx/>
              <a:buSzTx/>
              <a:buFontTx/>
              <a:buNone/>
            </a:pPr>
            <a:r>
              <a:rPr kumimoji="1" lang="zh-CN" altLang="en-US" dirty="0">
                <a:solidFill>
                  <a:schemeClr val="tx1"/>
                </a:solidFill>
                <a:ea typeface="华文楷体" panose="02010600040101010101" pitchFamily="2" charset="-122"/>
              </a:rPr>
              <a:t>        </a:t>
            </a:r>
            <a:r>
              <a:rPr kumimoji="1" lang="en-US" altLang="zh-CN" dirty="0" smtClean="0">
                <a:solidFill>
                  <a:schemeClr val="tx1"/>
                </a:solidFill>
                <a:ea typeface="华文楷体" panose="02010600040101010101" pitchFamily="2" charset="-122"/>
              </a:rPr>
              <a:t>6</a:t>
            </a:r>
            <a:r>
              <a:rPr kumimoji="1" lang="zh-CN" altLang="en-US" dirty="0" smtClean="0">
                <a:solidFill>
                  <a:schemeClr val="tx1"/>
                </a:solidFill>
                <a:ea typeface="华文楷体" panose="02010600040101010101" pitchFamily="2" charset="-122"/>
              </a:rPr>
              <a:t>、</a:t>
            </a:r>
            <a:r>
              <a:rPr kumimoji="1" lang="zh-CN" altLang="en-US" dirty="0">
                <a:solidFill>
                  <a:schemeClr val="tx1"/>
                </a:solidFill>
                <a:ea typeface="华文楷体" panose="02010600040101010101" pitchFamily="2" charset="-122"/>
              </a:rPr>
              <a:t>按照原子的量子理论，</a:t>
            </a:r>
            <a:r>
              <a:rPr kumimoji="1" lang="zh-CN" altLang="en-US" dirty="0" smtClean="0">
                <a:solidFill>
                  <a:schemeClr val="tx1"/>
                </a:solidFill>
                <a:ea typeface="华文楷体" panose="02010600040101010101" pitchFamily="2" charset="-122"/>
              </a:rPr>
              <a:t>原子发光的方式有几种？分别是什么？激光是由什么方式产生的？</a:t>
            </a:r>
            <a:endParaRPr kumimoji="1" lang="zh-CN" altLang="en-US" dirty="0">
              <a:solidFill>
                <a:schemeClr val="tx1"/>
              </a:solidFill>
              <a:ea typeface="华文楷体" panose="02010600040101010101" pitchFamily="2" charset="-122"/>
            </a:endParaRPr>
          </a:p>
        </p:txBody>
      </p:sp>
      <p:sp>
        <p:nvSpPr>
          <p:cNvPr id="114699" name="Rectangle 11"/>
          <p:cNvSpPr>
            <a:spLocks noChangeArrowheads="1"/>
          </p:cNvSpPr>
          <p:nvPr/>
        </p:nvSpPr>
        <p:spPr bwMode="auto">
          <a:xfrm>
            <a:off x="357158" y="5049375"/>
            <a:ext cx="8208963" cy="594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hangingPunct="1">
              <a:lnSpc>
                <a:spcPct val="150000"/>
              </a:lnSpc>
              <a:buClrTx/>
              <a:buSzTx/>
            </a:pPr>
            <a:r>
              <a:rPr kumimoji="1" lang="zh-CN" altLang="en-US" dirty="0" smtClean="0">
                <a:solidFill>
                  <a:schemeClr val="tx1"/>
                </a:solidFill>
                <a:ea typeface="华文楷体" panose="02010600040101010101" pitchFamily="2" charset="-122"/>
              </a:rPr>
              <a:t>激光器</a:t>
            </a:r>
            <a:r>
              <a:rPr kumimoji="1" lang="zh-CN" altLang="en-US" dirty="0">
                <a:solidFill>
                  <a:schemeClr val="tx1"/>
                </a:solidFill>
                <a:ea typeface="华文楷体" panose="02010600040101010101" pitchFamily="2" charset="-122"/>
              </a:rPr>
              <a:t>的基本结构</a:t>
            </a:r>
            <a:r>
              <a:rPr kumimoji="1" lang="zh-CN" altLang="en-US" dirty="0" smtClean="0">
                <a:solidFill>
                  <a:schemeClr val="tx1"/>
                </a:solidFill>
                <a:ea typeface="华文楷体" panose="02010600040101010101" pitchFamily="2" charset="-122"/>
              </a:rPr>
              <a:t>包括</a:t>
            </a:r>
            <a:r>
              <a:rPr kumimoji="1" lang="zh-CN" altLang="en-US" dirty="0" smtClean="0">
                <a:solidFill>
                  <a:srgbClr val="FF0000"/>
                </a:solidFill>
                <a:latin typeface="华文楷体" panose="02010600040101010101" pitchFamily="2" charset="-122"/>
                <a:ea typeface="华文楷体" panose="02010600040101010101" pitchFamily="2" charset="-122"/>
              </a:rPr>
              <a:t>工作物质、激励能源和谐振腔</a:t>
            </a:r>
            <a:r>
              <a:rPr kumimoji="1" lang="zh-CN" altLang="en-US" dirty="0" smtClean="0">
                <a:solidFill>
                  <a:schemeClr val="tx1"/>
                </a:solidFill>
                <a:ea typeface="华文楷体" panose="02010600040101010101" pitchFamily="2" charset="-122"/>
              </a:rPr>
              <a:t>三部分。</a:t>
            </a:r>
            <a:endParaRPr kumimoji="1" lang="zh-CN" altLang="en-US" dirty="0">
              <a:solidFill>
                <a:schemeClr val="tx1"/>
              </a:solidFill>
              <a:latin typeface="华文楷体" panose="02010600040101010101" pitchFamily="2" charset="-122"/>
              <a:ea typeface="华文楷体" panose="02010600040101010101" pitchFamily="2" charset="-122"/>
            </a:endParaRPr>
          </a:p>
        </p:txBody>
      </p:sp>
      <p:sp>
        <p:nvSpPr>
          <p:cNvPr id="15" name="矩形 14"/>
          <p:cNvSpPr/>
          <p:nvPr/>
        </p:nvSpPr>
        <p:spPr>
          <a:xfrm>
            <a:off x="428596" y="1263161"/>
            <a:ext cx="8143932" cy="1200329"/>
          </a:xfrm>
          <a:prstGeom prst="rect">
            <a:avLst/>
          </a:prstGeom>
        </p:spPr>
        <p:txBody>
          <a:bodyPr wrap="square">
            <a:spAutoFit/>
          </a:bodyPr>
          <a:lstStyle/>
          <a:p>
            <a:pPr hangingPunct="1">
              <a:lnSpc>
                <a:spcPct val="150000"/>
              </a:lnSpc>
              <a:spcBef>
                <a:spcPct val="50000"/>
              </a:spcBef>
              <a:buClrTx/>
              <a:buSzTx/>
            </a:pPr>
            <a:r>
              <a:rPr kumimoji="1" lang="zh-CN" altLang="en-US" dirty="0" smtClean="0">
                <a:solidFill>
                  <a:schemeClr val="tx2"/>
                </a:solidFill>
                <a:ea typeface="华文楷体" panose="02010600040101010101" pitchFamily="2" charset="-122"/>
              </a:rPr>
              <a:t>答：原子可以通过</a:t>
            </a:r>
            <a:r>
              <a:rPr kumimoji="1" lang="zh-CN" altLang="en-US" dirty="0" smtClean="0">
                <a:solidFill>
                  <a:srgbClr val="FF0000"/>
                </a:solidFill>
                <a:ea typeface="华文楷体" panose="02010600040101010101" pitchFamily="2" charset="-122"/>
              </a:rPr>
              <a:t>自发辐射和受激辐射两种</a:t>
            </a:r>
            <a:r>
              <a:rPr kumimoji="1" lang="zh-CN" altLang="en-US" dirty="0" smtClean="0">
                <a:solidFill>
                  <a:schemeClr val="tx2"/>
                </a:solidFill>
                <a:ea typeface="华文楷体" panose="02010600040101010101" pitchFamily="2" charset="-122"/>
              </a:rPr>
              <a:t>辐射方式发光</a:t>
            </a:r>
            <a:r>
              <a:rPr kumimoji="1" lang="zh-CN" altLang="en-US" dirty="0" smtClean="0">
                <a:solidFill>
                  <a:schemeClr val="tx1"/>
                </a:solidFill>
                <a:ea typeface="华文楷体" panose="02010600040101010101" pitchFamily="2" charset="-122"/>
              </a:rPr>
              <a:t>；</a:t>
            </a:r>
            <a:r>
              <a:rPr kumimoji="1" lang="zh-CN" altLang="en-US" dirty="0" smtClean="0">
                <a:solidFill>
                  <a:schemeClr val="tx2"/>
                </a:solidFill>
                <a:ea typeface="华文楷体" panose="02010600040101010101" pitchFamily="2" charset="-122"/>
              </a:rPr>
              <a:t>而激光是由</a:t>
            </a:r>
            <a:r>
              <a:rPr kumimoji="1" lang="zh-CN" altLang="en-US" dirty="0" smtClean="0">
                <a:solidFill>
                  <a:srgbClr val="FF0000"/>
                </a:solidFill>
                <a:ea typeface="华文楷体" panose="02010600040101010101" pitchFamily="2" charset="-122"/>
              </a:rPr>
              <a:t>受激辐射</a:t>
            </a:r>
            <a:r>
              <a:rPr kumimoji="1" lang="zh-CN" altLang="en-US" dirty="0" smtClean="0">
                <a:solidFill>
                  <a:schemeClr val="tx2"/>
                </a:solidFill>
                <a:ea typeface="华文楷体" panose="02010600040101010101" pitchFamily="2" charset="-122"/>
              </a:rPr>
              <a:t>方式产生的。</a:t>
            </a:r>
            <a:r>
              <a:rPr kumimoji="1" lang="zh-CN" altLang="en-US" u="sng" dirty="0" smtClean="0">
                <a:solidFill>
                  <a:schemeClr val="tx2"/>
                </a:solidFill>
                <a:ea typeface="华文楷体" panose="02010600040101010101" pitchFamily="2" charset="-122"/>
              </a:rPr>
              <a:t>   </a:t>
            </a:r>
            <a:endParaRPr kumimoji="1" lang="zh-CN" altLang="en-US" dirty="0">
              <a:solidFill>
                <a:schemeClr val="tx2"/>
              </a:solidFill>
              <a:ea typeface="华文楷体" panose="02010600040101010101" pitchFamily="2" charset="-122"/>
            </a:endParaRPr>
          </a:p>
        </p:txBody>
      </p:sp>
      <p:sp>
        <p:nvSpPr>
          <p:cNvPr id="16" name="Rectangle 2"/>
          <p:cNvSpPr>
            <a:spLocks noChangeArrowheads="1"/>
          </p:cNvSpPr>
          <p:nvPr/>
        </p:nvSpPr>
        <p:spPr bwMode="auto">
          <a:xfrm>
            <a:off x="0" y="2549045"/>
            <a:ext cx="8748712" cy="101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hangingPunct="1">
              <a:lnSpc>
                <a:spcPts val="3600"/>
              </a:lnSpc>
              <a:buClrTx/>
              <a:buSzTx/>
              <a:buFontTx/>
              <a:buNone/>
            </a:pPr>
            <a:r>
              <a:rPr kumimoji="1" lang="zh-CN" altLang="en-US" dirty="0">
                <a:solidFill>
                  <a:schemeClr val="tx1"/>
                </a:solidFill>
                <a:ea typeface="华文楷体" panose="02010600040101010101" pitchFamily="2" charset="-122"/>
              </a:rPr>
              <a:t>        </a:t>
            </a:r>
            <a:r>
              <a:rPr kumimoji="1" lang="en-US" altLang="zh-CN" dirty="0" smtClean="0">
                <a:solidFill>
                  <a:schemeClr val="tx1"/>
                </a:solidFill>
                <a:ea typeface="华文楷体" panose="02010600040101010101" pitchFamily="2" charset="-122"/>
              </a:rPr>
              <a:t>7</a:t>
            </a:r>
            <a:r>
              <a:rPr kumimoji="1" lang="zh-CN" altLang="en-US" dirty="0" smtClean="0">
                <a:solidFill>
                  <a:schemeClr val="tx1"/>
                </a:solidFill>
                <a:ea typeface="华文楷体" panose="02010600040101010101" pitchFamily="2" charset="-122"/>
              </a:rPr>
              <a:t>、如果</a:t>
            </a:r>
            <a:r>
              <a:rPr kumimoji="1" lang="zh-CN" altLang="en-US" dirty="0">
                <a:solidFill>
                  <a:schemeClr val="tx1"/>
                </a:solidFill>
                <a:ea typeface="华文楷体" panose="02010600040101010101" pitchFamily="2" charset="-122"/>
              </a:rPr>
              <a:t>按其工作物质的不同来划分</a:t>
            </a:r>
            <a:r>
              <a:rPr kumimoji="1" lang="zh-CN" altLang="en-US" dirty="0" smtClean="0">
                <a:solidFill>
                  <a:schemeClr val="tx1"/>
                </a:solidFill>
                <a:ea typeface="华文楷体" panose="02010600040101010101" pitchFamily="2" charset="-122"/>
              </a:rPr>
              <a:t>，激光器可分为几类？它们</a:t>
            </a:r>
            <a:r>
              <a:rPr kumimoji="1" lang="zh-CN" altLang="en-US" dirty="0">
                <a:solidFill>
                  <a:schemeClr val="tx1"/>
                </a:solidFill>
                <a:ea typeface="华文楷体" panose="02010600040101010101" pitchFamily="2" charset="-122"/>
              </a:rPr>
              <a:t>分别</a:t>
            </a:r>
            <a:r>
              <a:rPr kumimoji="1" lang="zh-CN" altLang="en-US" dirty="0" smtClean="0">
                <a:solidFill>
                  <a:schemeClr val="tx1"/>
                </a:solidFill>
                <a:ea typeface="华文楷体" panose="02010600040101010101" pitchFamily="2" charset="-122"/>
              </a:rPr>
              <a:t>是什么？激光器的基本结构包括哪几部分</a:t>
            </a:r>
            <a:endParaRPr kumimoji="1" lang="zh-CN" altLang="en-US" b="0" dirty="0">
              <a:solidFill>
                <a:schemeClr val="tx1"/>
              </a:solidFill>
              <a:ea typeface="华文楷体" panose="02010600040101010101" pitchFamily="2" charset="-122"/>
            </a:endParaRPr>
          </a:p>
        </p:txBody>
      </p:sp>
      <p:sp>
        <p:nvSpPr>
          <p:cNvPr id="18" name="矩形 17"/>
          <p:cNvSpPr/>
          <p:nvPr/>
        </p:nvSpPr>
        <p:spPr>
          <a:xfrm>
            <a:off x="249208" y="3629550"/>
            <a:ext cx="8215370" cy="1200329"/>
          </a:xfrm>
          <a:prstGeom prst="rect">
            <a:avLst/>
          </a:prstGeom>
        </p:spPr>
        <p:txBody>
          <a:bodyPr wrap="square">
            <a:spAutoFit/>
          </a:bodyPr>
          <a:lstStyle/>
          <a:p>
            <a:pPr>
              <a:lnSpc>
                <a:spcPct val="150000"/>
              </a:lnSpc>
            </a:pPr>
            <a:r>
              <a:rPr kumimoji="1" lang="zh-CN" altLang="en-US" dirty="0" smtClean="0">
                <a:solidFill>
                  <a:schemeClr val="tx2"/>
                </a:solidFill>
                <a:ea typeface="华文楷体" panose="02010600040101010101" pitchFamily="2" charset="-122"/>
              </a:rPr>
              <a:t>答：常见的激光器可分为</a:t>
            </a:r>
            <a:r>
              <a:rPr kumimoji="1" lang="zh-CN" altLang="en-US" dirty="0" smtClean="0">
                <a:solidFill>
                  <a:srgbClr val="FF0000"/>
                </a:solidFill>
                <a:ea typeface="华文楷体" panose="02010600040101010101" pitchFamily="2" charset="-122"/>
              </a:rPr>
              <a:t>四类，</a:t>
            </a:r>
            <a:r>
              <a:rPr kumimoji="1" lang="zh-CN" altLang="en-US" dirty="0" smtClean="0">
                <a:solidFill>
                  <a:schemeClr val="tx2"/>
                </a:solidFill>
                <a:ea typeface="华文楷体" panose="02010600040101010101" pitchFamily="2" charset="-122"/>
              </a:rPr>
              <a:t>它们分别是</a:t>
            </a:r>
            <a:r>
              <a:rPr kumimoji="1" lang="zh-CN" altLang="en-US" dirty="0" smtClean="0">
                <a:solidFill>
                  <a:srgbClr val="FF0000"/>
                </a:solidFill>
                <a:latin typeface="华文楷体" panose="02010600040101010101" pitchFamily="2" charset="-122"/>
                <a:ea typeface="华文楷体" panose="02010600040101010101" pitchFamily="2" charset="-122"/>
              </a:rPr>
              <a:t>固体激光器、气体激光器、液体激光器和半导体激光器。</a:t>
            </a:r>
            <a:endParaRPr lang="zh-CN" altLang="en-US" dirty="0">
              <a:solidFill>
                <a:srgbClr val="FF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690"/>
                                        </p:tgtEl>
                                        <p:attrNameLst>
                                          <p:attrName>style.visibility</p:attrName>
                                        </p:attrNameLst>
                                      </p:cBhvr>
                                      <p:to>
                                        <p:strVal val="visible"/>
                                      </p:to>
                                    </p:set>
                                    <p:animEffect transition="in" filter="wipe(left)">
                                      <p:cBhvr>
                                        <p:cTn id="7" dur="500"/>
                                        <p:tgtEl>
                                          <p:spTgt spid="1146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4699"/>
                                        </p:tgtEl>
                                        <p:attrNameLst>
                                          <p:attrName>style.visibility</p:attrName>
                                        </p:attrNameLst>
                                      </p:cBhvr>
                                      <p:to>
                                        <p:strVal val="visible"/>
                                      </p:to>
                                    </p:set>
                                    <p:animEffect transition="in" filter="wipe(left)">
                                      <p:cBhvr>
                                        <p:cTn id="27" dur="500"/>
                                        <p:tgtEl>
                                          <p:spTgt spid="114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p:bldP spid="114699" grpId="0"/>
      <p:bldP spid="15" grpId="0"/>
      <p:bldP spid="16"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ChangeArrowheads="1"/>
          </p:cNvSpPr>
          <p:nvPr/>
        </p:nvSpPr>
        <p:spPr bwMode="auto">
          <a:xfrm>
            <a:off x="250825" y="333375"/>
            <a:ext cx="5113338"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hangingPunct="1">
              <a:lnSpc>
                <a:spcPct val="130000"/>
              </a:lnSpc>
              <a:buClrTx/>
              <a:buSzTx/>
              <a:buFontTx/>
              <a:buNone/>
            </a:pPr>
            <a:r>
              <a:rPr kumimoji="1" lang="zh-CN" altLang="en-US" sz="2200">
                <a:solidFill>
                  <a:schemeClr val="tx1"/>
                </a:solidFill>
                <a:ea typeface="华文楷体" panose="02010600040101010101" pitchFamily="2" charset="-122"/>
              </a:rPr>
              <a:t>        </a:t>
            </a:r>
            <a:r>
              <a:rPr kumimoji="1" lang="en-US" altLang="zh-CN" sz="2200">
                <a:solidFill>
                  <a:schemeClr val="tx1"/>
                </a:solidFill>
                <a:ea typeface="华文楷体" panose="02010600040101010101" pitchFamily="2" charset="-122"/>
              </a:rPr>
              <a:t>1961</a:t>
            </a:r>
            <a:r>
              <a:rPr kumimoji="1" lang="zh-CN" altLang="en-US" sz="2200">
                <a:solidFill>
                  <a:schemeClr val="tx1"/>
                </a:solidFill>
                <a:ea typeface="华文楷体" panose="02010600040101010101" pitchFamily="2" charset="-122"/>
              </a:rPr>
              <a:t>年</a:t>
            </a:r>
            <a:r>
              <a:rPr kumimoji="1" lang="en-US" altLang="zh-CN" sz="2200">
                <a:solidFill>
                  <a:schemeClr val="tx1"/>
                </a:solidFill>
                <a:ea typeface="华文楷体" panose="02010600040101010101" pitchFamily="2" charset="-122"/>
              </a:rPr>
              <a:t>8</a:t>
            </a:r>
            <a:r>
              <a:rPr kumimoji="1" lang="zh-CN" altLang="en-US" sz="2200">
                <a:solidFill>
                  <a:schemeClr val="tx1"/>
                </a:solidFill>
                <a:ea typeface="华文楷体" panose="02010600040101010101" pitchFamily="2" charset="-122"/>
              </a:rPr>
              <a:t>月，中国第一台激光器 </a:t>
            </a:r>
            <a:r>
              <a:rPr kumimoji="1" lang="en-US" altLang="zh-CN" sz="2200">
                <a:solidFill>
                  <a:schemeClr val="tx1"/>
                </a:solidFill>
                <a:ea typeface="华文楷体" panose="02010600040101010101" pitchFamily="2" charset="-122"/>
              </a:rPr>
              <a:t>—“</a:t>
            </a:r>
            <a:r>
              <a:rPr kumimoji="1" lang="zh-CN" altLang="en-US" sz="2200">
                <a:solidFill>
                  <a:schemeClr val="tx1"/>
                </a:solidFill>
                <a:ea typeface="华文楷体" panose="02010600040101010101" pitchFamily="2" charset="-122"/>
              </a:rPr>
              <a:t>小球照明红宝石”激光器，</a:t>
            </a:r>
            <a:r>
              <a:rPr kumimoji="1" lang="zh-CN" altLang="en-US" sz="2200">
                <a:solidFill>
                  <a:schemeClr val="tx1"/>
                </a:solidFill>
                <a:latin typeface="华文楷体" panose="02010600040101010101" pitchFamily="2" charset="-122"/>
                <a:ea typeface="华文楷体" panose="02010600040101010101" pitchFamily="2" charset="-122"/>
              </a:rPr>
              <a:t>在中国科学院</a:t>
            </a:r>
            <a:r>
              <a:rPr kumimoji="1" lang="zh-CN" altLang="en-US" sz="2200">
                <a:solidFill>
                  <a:srgbClr val="0000FF"/>
                </a:solidFill>
                <a:latin typeface="华文楷体" panose="02010600040101010101" pitchFamily="2" charset="-122"/>
                <a:ea typeface="华文楷体" panose="02010600040101010101" pitchFamily="2" charset="-122"/>
              </a:rPr>
              <a:t>长春光学精密机械研究所</a:t>
            </a:r>
            <a:r>
              <a:rPr kumimoji="1" lang="zh-CN" altLang="en-US" sz="2200">
                <a:solidFill>
                  <a:schemeClr val="tx1"/>
                </a:solidFill>
                <a:latin typeface="华文楷体" panose="02010600040101010101" pitchFamily="2" charset="-122"/>
                <a:ea typeface="华文楷体" panose="02010600040101010101" pitchFamily="2" charset="-122"/>
              </a:rPr>
              <a:t>诞生了。它虽比国外同类型激光器的问世迟了近一年的时间，但在许多方面有自身的特色，特别是在激发方式上，比国外激光器具有更好的激发效率，这表明我国激光技术当时已达到世界先进水平。</a:t>
            </a:r>
            <a:r>
              <a:rPr kumimoji="1" lang="zh-CN" altLang="en-US" sz="2200">
                <a:solidFill>
                  <a:schemeClr val="tx1"/>
                </a:solidFill>
                <a:ea typeface="华文楷体" panose="02010600040101010101" pitchFamily="2" charset="-122"/>
              </a:rPr>
              <a:t> </a:t>
            </a:r>
          </a:p>
        </p:txBody>
      </p:sp>
      <p:pic>
        <p:nvPicPr>
          <p:cNvPr id="111619" name="Picture 3" descr="1961年：我国第一台红宝石激光器诞生"/>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406400"/>
            <a:ext cx="3455988" cy="2613025"/>
          </a:xfrm>
          <a:prstGeom prst="rect">
            <a:avLst/>
          </a:prstGeom>
          <a:noFill/>
          <a:extLst>
            <a:ext uri="{909E8E84-426E-40DD-AFC4-6F175D3DCCD1}">
              <a14:hiddenFill xmlns:a14="http://schemas.microsoft.com/office/drawing/2010/main">
                <a:solidFill>
                  <a:srgbClr val="FFFFFF"/>
                </a:solidFill>
              </a14:hiddenFill>
            </a:ext>
          </a:extLst>
        </p:spPr>
      </p:pic>
      <p:sp>
        <p:nvSpPr>
          <p:cNvPr id="111620" name="Text Box 4"/>
          <p:cNvSpPr txBox="1">
            <a:spLocks noChangeArrowheads="1"/>
          </p:cNvSpPr>
          <p:nvPr/>
        </p:nvSpPr>
        <p:spPr bwMode="auto">
          <a:xfrm>
            <a:off x="898525" y="5801968"/>
            <a:ext cx="72390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本节简要介绍激光产生的机理、激光的特性及应用。</a:t>
            </a:r>
          </a:p>
        </p:txBody>
      </p:sp>
      <p:sp>
        <p:nvSpPr>
          <p:cNvPr id="111621" name="Rectangle 5"/>
          <p:cNvSpPr>
            <a:spLocks noChangeArrowheads="1"/>
          </p:cNvSpPr>
          <p:nvPr/>
        </p:nvSpPr>
        <p:spPr bwMode="auto">
          <a:xfrm>
            <a:off x="250825" y="3686797"/>
            <a:ext cx="547211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hangingPunct="1">
              <a:lnSpc>
                <a:spcPct val="100000"/>
              </a:lnSpc>
              <a:buClrTx/>
              <a:buSzTx/>
              <a:buFontTx/>
              <a:buNone/>
            </a:pPr>
            <a:r>
              <a:rPr kumimoji="1" lang="zh-CN" altLang="en-US" b="0">
                <a:solidFill>
                  <a:schemeClr val="tx1"/>
                </a:solidFill>
                <a:latin typeface="华文楷体" panose="02010600040101010101" pitchFamily="2" charset="-122"/>
                <a:ea typeface="华文楷体" panose="02010600040101010101" pitchFamily="2" charset="-122"/>
              </a:rPr>
              <a:t>     </a:t>
            </a:r>
            <a:endParaRPr kumimoji="1" lang="zh-CN" altLang="en-US">
              <a:solidFill>
                <a:schemeClr val="tx1"/>
              </a:solidFill>
              <a:latin typeface="华文楷体" panose="02010600040101010101" pitchFamily="2" charset="-122"/>
              <a:ea typeface="华文楷体" panose="02010600040101010101" pitchFamily="2" charset="-122"/>
            </a:endParaRPr>
          </a:p>
        </p:txBody>
      </p:sp>
      <p:sp>
        <p:nvSpPr>
          <p:cNvPr id="111622" name="Rectangle 6"/>
          <p:cNvSpPr>
            <a:spLocks noChangeArrowheads="1"/>
          </p:cNvSpPr>
          <p:nvPr/>
        </p:nvSpPr>
        <p:spPr bwMode="auto">
          <a:xfrm>
            <a:off x="611188" y="4149725"/>
            <a:ext cx="4824412"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hangingPunct="1">
              <a:lnSpc>
                <a:spcPct val="120000"/>
              </a:lnSpc>
              <a:buClrTx/>
              <a:buSzTx/>
              <a:buFontTx/>
              <a:buNone/>
            </a:pPr>
            <a:r>
              <a:rPr kumimoji="1" lang="zh-CN" altLang="en-US">
                <a:solidFill>
                  <a:srgbClr val="0000FF"/>
                </a:solidFill>
                <a:latin typeface="华文楷体" panose="02010600040101010101" pitchFamily="2" charset="-122"/>
                <a:ea typeface="华文楷体" panose="02010600040101010101" pitchFamily="2" charset="-122"/>
              </a:rPr>
              <a:t>    这台激光器的设计师是王之江教授，他被称为</a:t>
            </a:r>
            <a:r>
              <a:rPr kumimoji="1" lang="zh-CN" altLang="en-US">
                <a:solidFill>
                  <a:srgbClr val="0000FF"/>
                </a:solidFill>
                <a:latin typeface="Times New Roman"/>
                <a:ea typeface="华文楷体" panose="02010600040101010101" pitchFamily="2" charset="-122"/>
              </a:rPr>
              <a:t>“</a:t>
            </a:r>
            <a:r>
              <a:rPr kumimoji="1" lang="zh-CN" altLang="en-US">
                <a:solidFill>
                  <a:srgbClr val="0000FF"/>
                </a:solidFill>
                <a:latin typeface="华文楷体" panose="02010600040101010101" pitchFamily="2" charset="-122"/>
                <a:ea typeface="华文楷体" panose="02010600040101010101" pitchFamily="2" charset="-122"/>
              </a:rPr>
              <a:t>中国激光之父</a:t>
            </a:r>
            <a:r>
              <a:rPr kumimoji="1" lang="zh-CN" altLang="en-US">
                <a:solidFill>
                  <a:srgbClr val="0000FF"/>
                </a:solidFill>
                <a:latin typeface="Times New Roman"/>
                <a:ea typeface="华文楷体" panose="02010600040101010101" pitchFamily="2" charset="-122"/>
              </a:rPr>
              <a:t>”</a:t>
            </a:r>
            <a:r>
              <a:rPr kumimoji="1" lang="zh-CN" altLang="en-US">
                <a:solidFill>
                  <a:srgbClr val="0000FF"/>
                </a:solidFill>
                <a:latin typeface="华文楷体" panose="02010600040101010101" pitchFamily="2" charset="-122"/>
                <a:ea typeface="华文楷体" panose="02010600040101010101" pitchFamily="2" charset="-122"/>
              </a:rPr>
              <a:t>。现为中国科学院院士 。</a:t>
            </a:r>
          </a:p>
        </p:txBody>
      </p:sp>
      <p:pic>
        <p:nvPicPr>
          <p:cNvPr id="111623" name="Picture 7" descr="1127140"/>
          <p:cNvPicPr>
            <a:picLocks noChangeAspect="1" noChangeArrowheads="1"/>
          </p:cNvPicPr>
          <p:nvPr/>
        </p:nvPicPr>
        <p:blipFill>
          <a:blip r:embed="rId4">
            <a:extLst>
              <a:ext uri="{28A0092B-C50C-407E-A947-70E740481C1C}">
                <a14:useLocalDpi xmlns:a14="http://schemas.microsoft.com/office/drawing/2010/main" val="0"/>
              </a:ext>
            </a:extLst>
          </a:blip>
          <a:srcRect t="7245" r="3270" b="8832"/>
          <a:stretch>
            <a:fillRect/>
          </a:stretch>
        </p:blipFill>
        <p:spPr bwMode="auto">
          <a:xfrm>
            <a:off x="6154738" y="3141663"/>
            <a:ext cx="1944687" cy="25193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618"/>
                                        </p:tgtEl>
                                        <p:attrNameLst>
                                          <p:attrName>style.visibility</p:attrName>
                                        </p:attrNameLst>
                                      </p:cBhvr>
                                      <p:to>
                                        <p:strVal val="visible"/>
                                      </p:to>
                                    </p:set>
                                    <p:animEffect transition="in" filter="wipe(left)">
                                      <p:cBhvr>
                                        <p:cTn id="7" dur="500"/>
                                        <p:tgtEl>
                                          <p:spTgt spid="1116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1619"/>
                                        </p:tgtEl>
                                        <p:attrNameLst>
                                          <p:attrName>style.visibility</p:attrName>
                                        </p:attrNameLst>
                                      </p:cBhvr>
                                      <p:to>
                                        <p:strVal val="visible"/>
                                      </p:to>
                                    </p:set>
                                    <p:animEffect transition="in" filter="wipe(left)">
                                      <p:cBhvr>
                                        <p:cTn id="12" dur="500"/>
                                        <p:tgtEl>
                                          <p:spTgt spid="1116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1622"/>
                                        </p:tgtEl>
                                        <p:attrNameLst>
                                          <p:attrName>style.visibility</p:attrName>
                                        </p:attrNameLst>
                                      </p:cBhvr>
                                      <p:to>
                                        <p:strVal val="visible"/>
                                      </p:to>
                                    </p:set>
                                    <p:animEffect transition="in" filter="wipe(left)">
                                      <p:cBhvr>
                                        <p:cTn id="17" dur="500"/>
                                        <p:tgtEl>
                                          <p:spTgt spid="1116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1623"/>
                                        </p:tgtEl>
                                        <p:attrNameLst>
                                          <p:attrName>style.visibility</p:attrName>
                                        </p:attrNameLst>
                                      </p:cBhvr>
                                      <p:to>
                                        <p:strVal val="visible"/>
                                      </p:to>
                                    </p:set>
                                    <p:animEffect transition="in" filter="wipe(left)">
                                      <p:cBhvr>
                                        <p:cTn id="22" dur="500"/>
                                        <p:tgtEl>
                                          <p:spTgt spid="1116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1620"/>
                                        </p:tgtEl>
                                        <p:attrNameLst>
                                          <p:attrName>style.visibility</p:attrName>
                                        </p:attrNameLst>
                                      </p:cBhvr>
                                      <p:to>
                                        <p:strVal val="visible"/>
                                      </p:to>
                                    </p:set>
                                    <p:animEffect transition="in" filter="wipe(left)">
                                      <p:cBhvr>
                                        <p:cTn id="27" dur="500"/>
                                        <p:tgtEl>
                                          <p:spTgt spid="111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p:bldP spid="111620" grpId="0"/>
      <p:bldP spid="1116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93" name="Group 73"/>
          <p:cNvGrpSpPr>
            <a:grpSpLocks/>
          </p:cNvGrpSpPr>
          <p:nvPr/>
        </p:nvGrpSpPr>
        <p:grpSpPr bwMode="auto">
          <a:xfrm>
            <a:off x="3275013" y="260350"/>
            <a:ext cx="2952750" cy="684213"/>
            <a:chOff x="2109" y="51"/>
            <a:chExt cx="1724" cy="431"/>
          </a:xfrm>
        </p:grpSpPr>
        <p:grpSp>
          <p:nvGrpSpPr>
            <p:cNvPr id="5194" name="Group 32"/>
            <p:cNvGrpSpPr>
              <a:grpSpLocks/>
            </p:cNvGrpSpPr>
            <p:nvPr/>
          </p:nvGrpSpPr>
          <p:grpSpPr bwMode="auto">
            <a:xfrm>
              <a:off x="2109" y="51"/>
              <a:ext cx="1724" cy="431"/>
              <a:chOff x="1450" y="7"/>
              <a:chExt cx="3039" cy="401"/>
            </a:xfrm>
          </p:grpSpPr>
          <p:sp>
            <p:nvSpPr>
              <p:cNvPr id="5195"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5196"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5197"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5198"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sp>
          <p:nvSpPr>
            <p:cNvPr id="5199" name="Rectangle 79"/>
            <p:cNvSpPr>
              <a:spLocks noChangeArrowheads="1"/>
            </p:cNvSpPr>
            <p:nvPr/>
          </p:nvSpPr>
          <p:spPr bwMode="auto">
            <a:xfrm>
              <a:off x="2154" y="116"/>
              <a:ext cx="1633"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p>
              <a:pPr algn="ctr" hangingPunct="1">
                <a:lnSpc>
                  <a:spcPct val="100000"/>
                </a:lnSpc>
                <a:spcBef>
                  <a:spcPct val="50000"/>
                </a:spcBef>
                <a:buClrTx/>
                <a:buSzTx/>
                <a:buFontTx/>
                <a:buNone/>
              </a:pPr>
              <a:r>
                <a:rPr kumimoji="1" lang="en-US" altLang="zh-CN" sz="2800" dirty="0" smtClean="0">
                  <a:solidFill>
                    <a:schemeClr val="tx1"/>
                  </a:solidFill>
                  <a:ea typeface="华文楷体" panose="02010600040101010101" pitchFamily="2" charset="-122"/>
                </a:rPr>
                <a:t>§20. </a:t>
              </a:r>
              <a:r>
                <a:rPr kumimoji="1" lang="en-US" altLang="zh-CN" sz="2800" dirty="0" smtClean="0">
                  <a:solidFill>
                    <a:schemeClr val="tx1"/>
                  </a:solidFill>
                  <a:ea typeface="华文楷体" panose="02010600040101010101" pitchFamily="2" charset="-122"/>
                </a:rPr>
                <a:t>3</a:t>
              </a:r>
              <a:r>
                <a:rPr kumimoji="1" lang="zh-CN" altLang="en-US" sz="2800" dirty="0">
                  <a:solidFill>
                    <a:schemeClr val="tx1"/>
                  </a:solidFill>
                  <a:ea typeface="华文楷体" panose="02010600040101010101" pitchFamily="2" charset="-122"/>
                </a:rPr>
                <a:t>　激 光</a:t>
              </a:r>
            </a:p>
          </p:txBody>
        </p:sp>
      </p:grpSp>
      <p:sp>
        <p:nvSpPr>
          <p:cNvPr id="5200" name="Rectangle 80"/>
          <p:cNvSpPr>
            <a:spLocks noChangeArrowheads="1"/>
          </p:cNvSpPr>
          <p:nvPr/>
        </p:nvSpPr>
        <p:spPr bwMode="auto">
          <a:xfrm>
            <a:off x="395288" y="975968"/>
            <a:ext cx="324008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一、</a:t>
            </a:r>
            <a:r>
              <a:rPr kumimoji="1" lang="zh-CN" altLang="en-US">
                <a:solidFill>
                  <a:schemeClr val="tx1"/>
                </a:solidFill>
                <a:latin typeface="华文楷体" panose="02010600040101010101" pitchFamily="2" charset="-122"/>
                <a:ea typeface="华文楷体" panose="02010600040101010101" pitchFamily="2" charset="-122"/>
              </a:rPr>
              <a:t>激光的形成机理</a:t>
            </a:r>
          </a:p>
        </p:txBody>
      </p:sp>
      <p:sp>
        <p:nvSpPr>
          <p:cNvPr id="5201" name="Rectangle 81"/>
          <p:cNvSpPr>
            <a:spLocks noChangeArrowheads="1"/>
          </p:cNvSpPr>
          <p:nvPr/>
        </p:nvSpPr>
        <p:spPr bwMode="auto">
          <a:xfrm>
            <a:off x="466725" y="2895256"/>
            <a:ext cx="201771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20000"/>
              </a:spcBef>
              <a:buClr>
                <a:schemeClr val="accent2"/>
              </a:buClr>
              <a:buSzTx/>
              <a:buFont typeface="Monotype Sorts" pitchFamily="2" charset="2"/>
              <a:buNone/>
            </a:pPr>
            <a:r>
              <a:rPr kumimoji="1" lang="en-US" altLang="zh-CN">
                <a:solidFill>
                  <a:schemeClr val="tx1"/>
                </a:solidFill>
                <a:ea typeface="华文楷体" panose="02010600040101010101" pitchFamily="2" charset="-122"/>
              </a:rPr>
              <a:t>1</a:t>
            </a:r>
            <a:r>
              <a:rPr kumimoji="1" lang="zh-CN" altLang="en-US">
                <a:solidFill>
                  <a:schemeClr val="tx1"/>
                </a:solidFill>
                <a:ea typeface="华文楷体" panose="02010600040101010101" pitchFamily="2" charset="-122"/>
              </a:rPr>
              <a:t>、受激吸收</a:t>
            </a:r>
          </a:p>
        </p:txBody>
      </p:sp>
      <p:sp>
        <p:nvSpPr>
          <p:cNvPr id="5202" name="Text Box 82"/>
          <p:cNvSpPr txBox="1">
            <a:spLocks noChangeArrowheads="1"/>
          </p:cNvSpPr>
          <p:nvPr/>
        </p:nvSpPr>
        <p:spPr bwMode="auto">
          <a:xfrm>
            <a:off x="539750" y="2021099"/>
            <a:ext cx="8569325"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        按照原子的量子理论，光与原子的相互作用可</a:t>
            </a:r>
            <a:r>
              <a:rPr kumimoji="1" lang="zh-CN" altLang="en-US">
                <a:solidFill>
                  <a:schemeClr val="tx1"/>
                </a:solidFill>
                <a:latin typeface="华文楷体" panose="02010600040101010101" pitchFamily="2" charset="-122"/>
                <a:ea typeface="华文楷体" panose="02010600040101010101" pitchFamily="2" charset="-122"/>
              </a:rPr>
              <a:t>使原子中的电子产生</a:t>
            </a:r>
            <a:r>
              <a:rPr kumimoji="1" lang="zh-CN" altLang="en-US">
                <a:solidFill>
                  <a:schemeClr val="tx1"/>
                </a:solidFill>
                <a:ea typeface="华文楷体" panose="02010600040101010101" pitchFamily="2" charset="-122"/>
              </a:rPr>
              <a:t>三种跃迁过程：</a:t>
            </a:r>
            <a:r>
              <a:rPr kumimoji="1" lang="zh-CN" altLang="en-US">
                <a:solidFill>
                  <a:srgbClr val="0000FF"/>
                </a:solidFill>
                <a:ea typeface="华文楷体" panose="02010600040101010101" pitchFamily="2" charset="-122"/>
              </a:rPr>
              <a:t>受激吸收、自发辐射和受激辐射。</a:t>
            </a:r>
          </a:p>
        </p:txBody>
      </p:sp>
      <p:grpSp>
        <p:nvGrpSpPr>
          <p:cNvPr id="5203" name="Group 83"/>
          <p:cNvGrpSpPr>
            <a:grpSpLocks/>
          </p:cNvGrpSpPr>
          <p:nvPr/>
        </p:nvGrpSpPr>
        <p:grpSpPr bwMode="auto">
          <a:xfrm>
            <a:off x="1979613" y="4210050"/>
            <a:ext cx="4824412" cy="1811338"/>
            <a:chOff x="2472" y="320"/>
            <a:chExt cx="3175" cy="1233"/>
          </a:xfrm>
        </p:grpSpPr>
        <p:sp>
          <p:nvSpPr>
            <p:cNvPr id="5204" name="Rectangle 84"/>
            <p:cNvSpPr>
              <a:spLocks noChangeArrowheads="1"/>
            </p:cNvSpPr>
            <p:nvPr/>
          </p:nvSpPr>
          <p:spPr bwMode="auto">
            <a:xfrm>
              <a:off x="2472" y="320"/>
              <a:ext cx="3175" cy="1225"/>
            </a:xfrm>
            <a:prstGeom prst="rect">
              <a:avLst/>
            </a:prstGeom>
            <a:gradFill rotWithShape="1">
              <a:gsLst>
                <a:gs pos="0">
                  <a:srgbClr val="C9E4FF"/>
                </a:gs>
                <a:gs pos="100000">
                  <a:srgbClr val="C9E4FF">
                    <a:gamma/>
                    <a:tint val="47451"/>
                    <a:invGamma/>
                  </a:srgbClr>
                </a:gs>
              </a:gsLst>
              <a:lin ang="540000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ea typeface="华文楷体" panose="02010600040101010101" pitchFamily="2" charset="-122"/>
              </a:endParaRPr>
            </a:p>
          </p:txBody>
        </p:sp>
        <p:sp>
          <p:nvSpPr>
            <p:cNvPr id="5205" name="Line 85"/>
            <p:cNvSpPr>
              <a:spLocks noChangeShapeType="1"/>
            </p:cNvSpPr>
            <p:nvPr/>
          </p:nvSpPr>
          <p:spPr bwMode="auto">
            <a:xfrm>
              <a:off x="2744" y="574"/>
              <a:ext cx="1095" cy="0"/>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aphicFrame>
          <p:nvGraphicFramePr>
            <p:cNvPr id="5206" name="Object 86"/>
            <p:cNvGraphicFramePr>
              <a:graphicFrameLocks noChangeAspect="1"/>
            </p:cNvGraphicFramePr>
            <p:nvPr/>
          </p:nvGraphicFramePr>
          <p:xfrm>
            <a:off x="3886" y="456"/>
            <a:ext cx="317" cy="268"/>
          </p:xfrm>
          <a:graphic>
            <a:graphicData uri="http://schemas.openxmlformats.org/presentationml/2006/ole">
              <mc:AlternateContent xmlns:mc="http://schemas.openxmlformats.org/markup-compatibility/2006">
                <mc:Choice xmlns:v="urn:schemas-microsoft-com:vml" Requires="v">
                  <p:oleObj spid="_x0000_s5300" name="公式" r:id="rId4" imgW="215619" imgH="215619" progId="Equation.3">
                    <p:embed/>
                  </p:oleObj>
                </mc:Choice>
                <mc:Fallback>
                  <p:oleObj name="公式" r:id="rId4" imgW="215619" imgH="215619" progId="Equation.3">
                    <p:embed/>
                    <p:pic>
                      <p:nvPicPr>
                        <p:cNvPr id="0" name="Picture 1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 y="456"/>
                          <a:ext cx="317"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07" name="Object 87"/>
            <p:cNvGraphicFramePr>
              <a:graphicFrameLocks noChangeAspect="1"/>
            </p:cNvGraphicFramePr>
            <p:nvPr/>
          </p:nvGraphicFramePr>
          <p:xfrm>
            <a:off x="3878" y="1055"/>
            <a:ext cx="296" cy="265"/>
          </p:xfrm>
          <a:graphic>
            <a:graphicData uri="http://schemas.openxmlformats.org/presentationml/2006/ole">
              <mc:AlternateContent xmlns:mc="http://schemas.openxmlformats.org/markup-compatibility/2006">
                <mc:Choice xmlns:v="urn:schemas-microsoft-com:vml" Requires="v">
                  <p:oleObj spid="_x0000_s5301" name="公式" r:id="rId6" imgW="203024" imgH="215713" progId="Equation.3">
                    <p:embed/>
                  </p:oleObj>
                </mc:Choice>
                <mc:Fallback>
                  <p:oleObj name="公式" r:id="rId6" imgW="203024" imgH="215713" progId="Equation.3">
                    <p:embed/>
                    <p:pic>
                      <p:nvPicPr>
                        <p:cNvPr id="0" name="Picture 1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1055"/>
                          <a:ext cx="296" cy="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08" name="Line 88"/>
            <p:cNvSpPr>
              <a:spLocks noChangeShapeType="1"/>
            </p:cNvSpPr>
            <p:nvPr/>
          </p:nvSpPr>
          <p:spPr bwMode="auto">
            <a:xfrm>
              <a:off x="4184" y="574"/>
              <a:ext cx="1095" cy="0"/>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5209" name="Line 89"/>
            <p:cNvSpPr>
              <a:spLocks noChangeShapeType="1"/>
            </p:cNvSpPr>
            <p:nvPr/>
          </p:nvSpPr>
          <p:spPr bwMode="auto">
            <a:xfrm>
              <a:off x="4184" y="1194"/>
              <a:ext cx="1095" cy="0"/>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aphicFrame>
          <p:nvGraphicFramePr>
            <p:cNvPr id="5210" name="Object 90"/>
            <p:cNvGraphicFramePr>
              <a:graphicFrameLocks noChangeAspect="1"/>
            </p:cNvGraphicFramePr>
            <p:nvPr/>
          </p:nvGraphicFramePr>
          <p:xfrm>
            <a:off x="4288" y="1111"/>
            <a:ext cx="147" cy="155"/>
          </p:xfrm>
          <a:graphic>
            <a:graphicData uri="http://schemas.openxmlformats.org/presentationml/2006/ole">
              <mc:AlternateContent xmlns:mc="http://schemas.openxmlformats.org/markup-compatibility/2006">
                <mc:Choice xmlns:v="urn:schemas-microsoft-com:vml" Requires="v">
                  <p:oleObj spid="_x0000_s5302" name="公式" r:id="rId8" imgW="104775" imgH="104775" progId="Equation.3">
                    <p:embed/>
                  </p:oleObj>
                </mc:Choice>
                <mc:Fallback>
                  <p:oleObj name="公式" r:id="rId8" imgW="104775" imgH="104775" progId="Equation.3">
                    <p:embed/>
                    <p:pic>
                      <p:nvPicPr>
                        <p:cNvPr id="0" name="Picture 15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8" y="1111"/>
                          <a:ext cx="1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11" name="Object 91"/>
            <p:cNvGraphicFramePr>
              <a:graphicFrameLocks noChangeAspect="1"/>
            </p:cNvGraphicFramePr>
            <p:nvPr/>
          </p:nvGraphicFramePr>
          <p:xfrm>
            <a:off x="5076" y="1111"/>
            <a:ext cx="147" cy="155"/>
          </p:xfrm>
          <a:graphic>
            <a:graphicData uri="http://schemas.openxmlformats.org/presentationml/2006/ole">
              <mc:AlternateContent xmlns:mc="http://schemas.openxmlformats.org/markup-compatibility/2006">
                <mc:Choice xmlns:v="urn:schemas-microsoft-com:vml" Requires="v">
                  <p:oleObj spid="_x0000_s5303" name="公式" r:id="rId10" imgW="104775" imgH="104775" progId="Equation.3">
                    <p:embed/>
                  </p:oleObj>
                </mc:Choice>
                <mc:Fallback>
                  <p:oleObj name="公式" r:id="rId10" imgW="104775" imgH="104775" progId="Equation.3">
                    <p:embed/>
                    <p:pic>
                      <p:nvPicPr>
                        <p:cNvPr id="0" name="Picture 15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76" y="1111"/>
                          <a:ext cx="1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12" name="Object 92"/>
            <p:cNvGraphicFramePr>
              <a:graphicFrameLocks noChangeAspect="1"/>
            </p:cNvGraphicFramePr>
            <p:nvPr/>
          </p:nvGraphicFramePr>
          <p:xfrm>
            <a:off x="5326" y="456"/>
            <a:ext cx="317" cy="268"/>
          </p:xfrm>
          <a:graphic>
            <a:graphicData uri="http://schemas.openxmlformats.org/presentationml/2006/ole">
              <mc:AlternateContent xmlns:mc="http://schemas.openxmlformats.org/markup-compatibility/2006">
                <mc:Choice xmlns:v="urn:schemas-microsoft-com:vml" Requires="v">
                  <p:oleObj spid="_x0000_s5304" name="公式" r:id="rId12" imgW="215619" imgH="215619" progId="Equation.3">
                    <p:embed/>
                  </p:oleObj>
                </mc:Choice>
                <mc:Fallback>
                  <p:oleObj name="公式" r:id="rId12" imgW="215619" imgH="215619" progId="Equation.3">
                    <p:embed/>
                    <p:pic>
                      <p:nvPicPr>
                        <p:cNvPr id="0" name="Picture 15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26" y="456"/>
                          <a:ext cx="317" cy="2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13" name="Object 93"/>
            <p:cNvGraphicFramePr>
              <a:graphicFrameLocks noChangeAspect="1"/>
            </p:cNvGraphicFramePr>
            <p:nvPr/>
          </p:nvGraphicFramePr>
          <p:xfrm>
            <a:off x="5343" y="1055"/>
            <a:ext cx="296" cy="265"/>
          </p:xfrm>
          <a:graphic>
            <a:graphicData uri="http://schemas.openxmlformats.org/presentationml/2006/ole">
              <mc:AlternateContent xmlns:mc="http://schemas.openxmlformats.org/markup-compatibility/2006">
                <mc:Choice xmlns:v="urn:schemas-microsoft-com:vml" Requires="v">
                  <p:oleObj spid="_x0000_s5305" name="公式" r:id="rId14" imgW="203024" imgH="215713" progId="Equation.3">
                    <p:embed/>
                  </p:oleObj>
                </mc:Choice>
                <mc:Fallback>
                  <p:oleObj name="公式" r:id="rId14" imgW="203024" imgH="215713" progId="Equation.3">
                    <p:embed/>
                    <p:pic>
                      <p:nvPicPr>
                        <p:cNvPr id="0" name="Picture 15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43" y="1055"/>
                          <a:ext cx="296" cy="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14" name="Object 94"/>
            <p:cNvGraphicFramePr>
              <a:graphicFrameLocks noChangeAspect="1"/>
            </p:cNvGraphicFramePr>
            <p:nvPr/>
          </p:nvGraphicFramePr>
          <p:xfrm>
            <a:off x="4666" y="1088"/>
            <a:ext cx="164" cy="172"/>
          </p:xfrm>
          <a:graphic>
            <a:graphicData uri="http://schemas.openxmlformats.org/presentationml/2006/ole">
              <mc:AlternateContent xmlns:mc="http://schemas.openxmlformats.org/markup-compatibility/2006">
                <mc:Choice xmlns:v="urn:schemas-microsoft-com:vml" Requires="v">
                  <p:oleObj spid="_x0000_s5306" name="公式" r:id="rId16" imgW="104775" imgH="104775" progId="Equation.3">
                    <p:embed/>
                  </p:oleObj>
                </mc:Choice>
                <mc:Fallback>
                  <p:oleObj name="公式" r:id="rId16" imgW="104775" imgH="104775" progId="Equation.3">
                    <p:embed/>
                    <p:pic>
                      <p:nvPicPr>
                        <p:cNvPr id="0" name="Picture 16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66" y="1088"/>
                          <a:ext cx="16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15" name="Text Box 95"/>
            <p:cNvSpPr txBox="1">
              <a:spLocks noChangeArrowheads="1"/>
            </p:cNvSpPr>
            <p:nvPr/>
          </p:nvSpPr>
          <p:spPr bwMode="auto">
            <a:xfrm>
              <a:off x="3465" y="1303"/>
              <a:ext cx="1209"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buClrTx/>
                <a:buSzTx/>
                <a:buFontTx/>
                <a:buNone/>
              </a:pPr>
              <a:r>
                <a:rPr kumimoji="1" lang="zh-CN" altLang="en-US" sz="1800">
                  <a:solidFill>
                    <a:srgbClr val="FF0066"/>
                  </a:solidFill>
                  <a:ea typeface="华文楷体" panose="02010600040101010101" pitchFamily="2" charset="-122"/>
                </a:rPr>
                <a:t>受激吸收</a:t>
              </a:r>
              <a:endParaRPr kumimoji="1" lang="zh-CN" altLang="en-US">
                <a:solidFill>
                  <a:srgbClr val="FF0066"/>
                </a:solidFill>
                <a:ea typeface="华文楷体" panose="02010600040101010101" pitchFamily="2" charset="-122"/>
              </a:endParaRPr>
            </a:p>
          </p:txBody>
        </p:sp>
        <p:sp>
          <p:nvSpPr>
            <p:cNvPr id="5216" name="Line 96"/>
            <p:cNvSpPr>
              <a:spLocks noChangeShapeType="1"/>
            </p:cNvSpPr>
            <p:nvPr/>
          </p:nvSpPr>
          <p:spPr bwMode="auto">
            <a:xfrm>
              <a:off x="2744" y="1181"/>
              <a:ext cx="1095" cy="0"/>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aphicFrame>
          <p:nvGraphicFramePr>
            <p:cNvPr id="5217" name="Object 97"/>
            <p:cNvGraphicFramePr>
              <a:graphicFrameLocks noChangeAspect="1"/>
            </p:cNvGraphicFramePr>
            <p:nvPr/>
          </p:nvGraphicFramePr>
          <p:xfrm>
            <a:off x="2848" y="1111"/>
            <a:ext cx="147" cy="155"/>
          </p:xfrm>
          <a:graphic>
            <a:graphicData uri="http://schemas.openxmlformats.org/presentationml/2006/ole">
              <mc:AlternateContent xmlns:mc="http://schemas.openxmlformats.org/markup-compatibility/2006">
                <mc:Choice xmlns:v="urn:schemas-microsoft-com:vml" Requires="v">
                  <p:oleObj spid="_x0000_s5307" name="公式" r:id="rId18" imgW="104775" imgH="104775" progId="Equation.3">
                    <p:embed/>
                  </p:oleObj>
                </mc:Choice>
                <mc:Fallback>
                  <p:oleObj name="公式" r:id="rId18" imgW="104775" imgH="104775" progId="Equation.3">
                    <p:embed/>
                    <p:pic>
                      <p:nvPicPr>
                        <p:cNvPr id="0" name="Picture 16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848" y="1111"/>
                          <a:ext cx="1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18" name="Object 98"/>
            <p:cNvGraphicFramePr>
              <a:graphicFrameLocks noChangeAspect="1"/>
            </p:cNvGraphicFramePr>
            <p:nvPr/>
          </p:nvGraphicFramePr>
          <p:xfrm>
            <a:off x="3636" y="1111"/>
            <a:ext cx="147" cy="155"/>
          </p:xfrm>
          <a:graphic>
            <a:graphicData uri="http://schemas.openxmlformats.org/presentationml/2006/ole">
              <mc:AlternateContent xmlns:mc="http://schemas.openxmlformats.org/markup-compatibility/2006">
                <mc:Choice xmlns:v="urn:schemas-microsoft-com:vml" Requires="v">
                  <p:oleObj spid="_x0000_s5308" name="公式" r:id="rId20" imgW="104775" imgH="104775" progId="Equation.3">
                    <p:embed/>
                  </p:oleObj>
                </mc:Choice>
                <mc:Fallback>
                  <p:oleObj name="公式" r:id="rId20" imgW="104775" imgH="104775" progId="Equation.3">
                    <p:embed/>
                    <p:pic>
                      <p:nvPicPr>
                        <p:cNvPr id="0" name="Picture 16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36" y="1111"/>
                          <a:ext cx="14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19" name="Object 99"/>
            <p:cNvGraphicFramePr>
              <a:graphicFrameLocks noChangeAspect="1"/>
            </p:cNvGraphicFramePr>
            <p:nvPr/>
          </p:nvGraphicFramePr>
          <p:xfrm>
            <a:off x="3241" y="1111"/>
            <a:ext cx="148" cy="155"/>
          </p:xfrm>
          <a:graphic>
            <a:graphicData uri="http://schemas.openxmlformats.org/presentationml/2006/ole">
              <mc:AlternateContent xmlns:mc="http://schemas.openxmlformats.org/markup-compatibility/2006">
                <mc:Choice xmlns:v="urn:schemas-microsoft-com:vml" Requires="v">
                  <p:oleObj spid="_x0000_s5309" name="公式" r:id="rId22" imgW="104775" imgH="104775" progId="Equation.3">
                    <p:embed/>
                  </p:oleObj>
                </mc:Choice>
                <mc:Fallback>
                  <p:oleObj name="公式" r:id="rId22" imgW="104775" imgH="104775" progId="Equation.3">
                    <p:embed/>
                    <p:pic>
                      <p:nvPicPr>
                        <p:cNvPr id="0" name="Picture 16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241" y="1111"/>
                          <a:ext cx="148"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5220" name="Object 100"/>
          <p:cNvGraphicFramePr>
            <a:graphicFrameLocks noChangeAspect="1"/>
          </p:cNvGraphicFramePr>
          <p:nvPr>
            <p:extLst>
              <p:ext uri="{D42A27DB-BD31-4B8C-83A1-F6EECF244321}">
                <p14:modId xmlns:p14="http://schemas.microsoft.com/office/powerpoint/2010/main" val="871844487"/>
              </p:ext>
            </p:extLst>
          </p:nvPr>
        </p:nvGraphicFramePr>
        <p:xfrm>
          <a:off x="4500563" y="6196013"/>
          <a:ext cx="1890712" cy="473075"/>
        </p:xfrm>
        <a:graphic>
          <a:graphicData uri="http://schemas.openxmlformats.org/presentationml/2006/ole">
            <mc:AlternateContent xmlns:mc="http://schemas.openxmlformats.org/markup-compatibility/2006">
              <mc:Choice xmlns:v="urn:schemas-microsoft-com:vml" Requires="v">
                <p:oleObj spid="_x0000_s5310" name="公式" r:id="rId24" imgW="863225" imgH="215806" progId="Equation.3">
                  <p:embed/>
                </p:oleObj>
              </mc:Choice>
              <mc:Fallback>
                <p:oleObj name="公式" r:id="rId24" imgW="863225" imgH="215806" progId="Equation.3">
                  <p:embed/>
                  <p:pic>
                    <p:nvPicPr>
                      <p:cNvPr id="0" name="Picture 16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500563" y="6196013"/>
                        <a:ext cx="1890712"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1" name="Text Box 101"/>
          <p:cNvSpPr txBox="1">
            <a:spLocks noChangeArrowheads="1"/>
          </p:cNvSpPr>
          <p:nvPr/>
        </p:nvSpPr>
        <p:spPr bwMode="auto">
          <a:xfrm>
            <a:off x="900113" y="3318086"/>
            <a:ext cx="7775575"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        处于低能级</a:t>
            </a:r>
            <a:r>
              <a:rPr kumimoji="1" lang="zh-CN" altLang="en-US" i="1">
                <a:solidFill>
                  <a:schemeClr val="tx1"/>
                </a:solidFill>
                <a:ea typeface="华文楷体" panose="02010600040101010101" pitchFamily="2" charset="-122"/>
              </a:rPr>
              <a:t> </a:t>
            </a:r>
            <a:r>
              <a:rPr kumimoji="1" lang="en-US" altLang="zh-CN" i="1">
                <a:solidFill>
                  <a:schemeClr val="tx1"/>
                </a:solidFill>
                <a:ea typeface="华文楷体" panose="02010600040101010101" pitchFamily="2" charset="-122"/>
              </a:rPr>
              <a:t>E </a:t>
            </a:r>
            <a:r>
              <a:rPr kumimoji="1" lang="en-US" altLang="zh-CN" baseline="-25000">
                <a:solidFill>
                  <a:schemeClr val="tx1"/>
                </a:solidFill>
                <a:ea typeface="华文楷体" panose="02010600040101010101" pitchFamily="2" charset="-122"/>
              </a:rPr>
              <a:t>1</a:t>
            </a:r>
            <a:r>
              <a:rPr kumimoji="1" lang="zh-CN" altLang="en-US">
                <a:solidFill>
                  <a:schemeClr val="tx1"/>
                </a:solidFill>
                <a:ea typeface="华文楷体" panose="02010600040101010101" pitchFamily="2" charset="-122"/>
              </a:rPr>
              <a:t>上的原子在频率为</a:t>
            </a:r>
            <a:r>
              <a:rPr kumimoji="1" lang="el-GR" altLang="zh-CN" i="1">
                <a:solidFill>
                  <a:schemeClr val="tx1"/>
                </a:solidFill>
                <a:latin typeface="华文楷体" panose="02010600040101010101" pitchFamily="2" charset="-122"/>
                <a:ea typeface="华文楷体" panose="02010600040101010101" pitchFamily="2" charset="-122"/>
              </a:rPr>
              <a:t>ν</a:t>
            </a:r>
            <a:r>
              <a:rPr kumimoji="1" lang="en-US" altLang="zh-CN">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的入射光的激发下向高能级 </a:t>
            </a:r>
            <a:r>
              <a:rPr kumimoji="1" lang="en-US" altLang="zh-CN" i="1">
                <a:solidFill>
                  <a:schemeClr val="tx1"/>
                </a:solidFill>
                <a:ea typeface="华文楷体" panose="02010600040101010101" pitchFamily="2" charset="-122"/>
              </a:rPr>
              <a:t>E</a:t>
            </a:r>
            <a:r>
              <a:rPr kumimoji="1" lang="en-US" altLang="zh-CN" baseline="-25000">
                <a:solidFill>
                  <a:schemeClr val="tx1"/>
                </a:solidFill>
                <a:ea typeface="华文楷体" panose="02010600040101010101" pitchFamily="2" charset="-122"/>
              </a:rPr>
              <a:t>2 </a:t>
            </a:r>
            <a:r>
              <a:rPr kumimoji="1" lang="zh-CN" altLang="en-US">
                <a:solidFill>
                  <a:schemeClr val="tx1"/>
                </a:solidFill>
                <a:ea typeface="华文楷体" panose="02010600040101010101" pitchFamily="2" charset="-122"/>
              </a:rPr>
              <a:t>跃迁的过程。</a:t>
            </a:r>
          </a:p>
        </p:txBody>
      </p:sp>
      <p:sp>
        <p:nvSpPr>
          <p:cNvPr id="5222" name="Text Box 102"/>
          <p:cNvSpPr txBox="1">
            <a:spLocks noChangeArrowheads="1"/>
          </p:cNvSpPr>
          <p:nvPr/>
        </p:nvSpPr>
        <p:spPr bwMode="auto">
          <a:xfrm>
            <a:off x="1547813" y="6190906"/>
            <a:ext cx="28194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受激吸收的条件：</a:t>
            </a:r>
          </a:p>
        </p:txBody>
      </p:sp>
      <p:grpSp>
        <p:nvGrpSpPr>
          <p:cNvPr id="5223" name="Group 103"/>
          <p:cNvGrpSpPr>
            <a:grpSpLocks/>
          </p:cNvGrpSpPr>
          <p:nvPr/>
        </p:nvGrpSpPr>
        <p:grpSpPr bwMode="auto">
          <a:xfrm>
            <a:off x="3995738" y="4673600"/>
            <a:ext cx="1152525" cy="549275"/>
            <a:chOff x="2789" y="589"/>
            <a:chExt cx="726" cy="346"/>
          </a:xfrm>
        </p:grpSpPr>
        <p:sp>
          <p:nvSpPr>
            <p:cNvPr id="5224" name="Freeform 104"/>
            <p:cNvSpPr>
              <a:spLocks/>
            </p:cNvSpPr>
            <p:nvPr/>
          </p:nvSpPr>
          <p:spPr bwMode="auto">
            <a:xfrm>
              <a:off x="2789" y="845"/>
              <a:ext cx="726" cy="90"/>
            </a:xfrm>
            <a:custGeom>
              <a:avLst/>
              <a:gdLst>
                <a:gd name="T0" fmla="*/ 0 w 720"/>
                <a:gd name="T1" fmla="*/ 0 h 104"/>
                <a:gd name="T2" fmla="*/ 48 w 720"/>
                <a:gd name="T3" fmla="*/ 96 h 104"/>
                <a:gd name="T4" fmla="*/ 96 w 720"/>
                <a:gd name="T5" fmla="*/ 0 h 104"/>
                <a:gd name="T6" fmla="*/ 144 w 720"/>
                <a:gd name="T7" fmla="*/ 96 h 104"/>
                <a:gd name="T8" fmla="*/ 192 w 720"/>
                <a:gd name="T9" fmla="*/ 0 h 104"/>
                <a:gd name="T10" fmla="*/ 240 w 720"/>
                <a:gd name="T11" fmla="*/ 96 h 104"/>
                <a:gd name="T12" fmla="*/ 288 w 720"/>
                <a:gd name="T13" fmla="*/ 0 h 104"/>
                <a:gd name="T14" fmla="*/ 336 w 720"/>
                <a:gd name="T15" fmla="*/ 96 h 104"/>
                <a:gd name="T16" fmla="*/ 384 w 720"/>
                <a:gd name="T17" fmla="*/ 0 h 104"/>
                <a:gd name="T18" fmla="*/ 432 w 720"/>
                <a:gd name="T19" fmla="*/ 96 h 104"/>
                <a:gd name="T20" fmla="*/ 480 w 720"/>
                <a:gd name="T21" fmla="*/ 0 h 104"/>
                <a:gd name="T22" fmla="*/ 528 w 720"/>
                <a:gd name="T23" fmla="*/ 96 h 104"/>
                <a:gd name="T24" fmla="*/ 576 w 720"/>
                <a:gd name="T25" fmla="*/ 48 h 104"/>
                <a:gd name="T26" fmla="*/ 720 w 720"/>
                <a:gd name="T27" fmla="*/ 4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0" h="104">
                  <a:moveTo>
                    <a:pt x="0" y="0"/>
                  </a:moveTo>
                  <a:cubicBezTo>
                    <a:pt x="16" y="48"/>
                    <a:pt x="32" y="96"/>
                    <a:pt x="48" y="96"/>
                  </a:cubicBezTo>
                  <a:cubicBezTo>
                    <a:pt x="64" y="96"/>
                    <a:pt x="80" y="0"/>
                    <a:pt x="96" y="0"/>
                  </a:cubicBezTo>
                  <a:cubicBezTo>
                    <a:pt x="112" y="0"/>
                    <a:pt x="128" y="96"/>
                    <a:pt x="144" y="96"/>
                  </a:cubicBezTo>
                  <a:cubicBezTo>
                    <a:pt x="160" y="96"/>
                    <a:pt x="176" y="0"/>
                    <a:pt x="192" y="0"/>
                  </a:cubicBezTo>
                  <a:cubicBezTo>
                    <a:pt x="208" y="0"/>
                    <a:pt x="224" y="96"/>
                    <a:pt x="240" y="96"/>
                  </a:cubicBezTo>
                  <a:cubicBezTo>
                    <a:pt x="256" y="96"/>
                    <a:pt x="272" y="0"/>
                    <a:pt x="288" y="0"/>
                  </a:cubicBezTo>
                  <a:cubicBezTo>
                    <a:pt x="304" y="0"/>
                    <a:pt x="320" y="96"/>
                    <a:pt x="336" y="96"/>
                  </a:cubicBezTo>
                  <a:cubicBezTo>
                    <a:pt x="352" y="96"/>
                    <a:pt x="368" y="0"/>
                    <a:pt x="384" y="0"/>
                  </a:cubicBezTo>
                  <a:cubicBezTo>
                    <a:pt x="400" y="0"/>
                    <a:pt x="416" y="96"/>
                    <a:pt x="432" y="96"/>
                  </a:cubicBezTo>
                  <a:cubicBezTo>
                    <a:pt x="448" y="96"/>
                    <a:pt x="464" y="0"/>
                    <a:pt x="480" y="0"/>
                  </a:cubicBezTo>
                  <a:cubicBezTo>
                    <a:pt x="496" y="0"/>
                    <a:pt x="512" y="88"/>
                    <a:pt x="528" y="96"/>
                  </a:cubicBezTo>
                  <a:cubicBezTo>
                    <a:pt x="544" y="104"/>
                    <a:pt x="544" y="56"/>
                    <a:pt x="576" y="48"/>
                  </a:cubicBezTo>
                  <a:cubicBezTo>
                    <a:pt x="608" y="40"/>
                    <a:pt x="696" y="48"/>
                    <a:pt x="720" y="48"/>
                  </a:cubicBezTo>
                </a:path>
              </a:pathLst>
            </a:custGeom>
            <a:noFill/>
            <a:ln w="22225">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aphicFrame>
          <p:nvGraphicFramePr>
            <p:cNvPr id="5225" name="Object 105"/>
            <p:cNvGraphicFramePr>
              <a:graphicFrameLocks noChangeAspect="1"/>
            </p:cNvGraphicFramePr>
            <p:nvPr/>
          </p:nvGraphicFramePr>
          <p:xfrm>
            <a:off x="2925" y="589"/>
            <a:ext cx="335" cy="210"/>
          </p:xfrm>
          <a:graphic>
            <a:graphicData uri="http://schemas.openxmlformats.org/presentationml/2006/ole">
              <mc:AlternateContent xmlns:mc="http://schemas.openxmlformats.org/markup-compatibility/2006">
                <mc:Choice xmlns:v="urn:schemas-microsoft-com:vml" Requires="v">
                  <p:oleObj spid="_x0000_s5311" name="公式" r:id="rId26" imgW="228600" imgH="171450" progId="Equation.3">
                    <p:embed/>
                  </p:oleObj>
                </mc:Choice>
                <mc:Fallback>
                  <p:oleObj name="公式" r:id="rId26" imgW="228600" imgH="171450" progId="Equation.3">
                    <p:embed/>
                    <p:pic>
                      <p:nvPicPr>
                        <p:cNvPr id="0" name="Picture 16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925" y="589"/>
                          <a:ext cx="33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226" name="Group 106"/>
          <p:cNvGrpSpPr>
            <a:grpSpLocks/>
          </p:cNvGrpSpPr>
          <p:nvPr/>
        </p:nvGrpSpPr>
        <p:grpSpPr bwMode="auto">
          <a:xfrm>
            <a:off x="5292725" y="4365625"/>
            <a:ext cx="260350" cy="1225550"/>
            <a:chOff x="4666" y="482"/>
            <a:chExt cx="164" cy="772"/>
          </a:xfrm>
        </p:grpSpPr>
        <p:grpSp>
          <p:nvGrpSpPr>
            <p:cNvPr id="5227" name="Group 107"/>
            <p:cNvGrpSpPr>
              <a:grpSpLocks/>
            </p:cNvGrpSpPr>
            <p:nvPr/>
          </p:nvGrpSpPr>
          <p:grpSpPr bwMode="auto">
            <a:xfrm>
              <a:off x="4686" y="1063"/>
              <a:ext cx="136" cy="191"/>
              <a:chOff x="4686" y="1063"/>
              <a:chExt cx="136" cy="191"/>
            </a:xfrm>
          </p:grpSpPr>
          <p:sp>
            <p:nvSpPr>
              <p:cNvPr id="5228" name="AutoShape 108"/>
              <p:cNvSpPr>
                <a:spLocks noChangeArrowheads="1"/>
              </p:cNvSpPr>
              <p:nvPr/>
            </p:nvSpPr>
            <p:spPr bwMode="auto">
              <a:xfrm>
                <a:off x="4712" y="1063"/>
                <a:ext cx="96" cy="96"/>
              </a:xfrm>
              <a:prstGeom prst="flowChartConnector">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2225" cap="sq">
                    <a:solidFill>
                      <a:srgbClr val="FF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ea typeface="华文楷体" panose="02010600040101010101" pitchFamily="2" charset="-122"/>
                </a:endParaRPr>
              </a:p>
            </p:txBody>
          </p:sp>
          <p:sp>
            <p:nvSpPr>
              <p:cNvPr id="5229" name="Oval 109"/>
              <p:cNvSpPr>
                <a:spLocks noChangeArrowheads="1"/>
              </p:cNvSpPr>
              <p:nvPr/>
            </p:nvSpPr>
            <p:spPr bwMode="auto">
              <a:xfrm>
                <a:off x="4694" y="1117"/>
                <a:ext cx="115" cy="137"/>
              </a:xfrm>
              <a:prstGeom prst="ellipse">
                <a:avLst/>
              </a:prstGeom>
              <a:solidFill>
                <a:srgbClr val="C9E4FF"/>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ea typeface="华文楷体" panose="02010600040101010101" pitchFamily="2" charset="-122"/>
                </a:endParaRPr>
              </a:p>
            </p:txBody>
          </p:sp>
          <p:sp>
            <p:nvSpPr>
              <p:cNvPr id="5230" name="Line 110"/>
              <p:cNvSpPr>
                <a:spLocks noChangeShapeType="1"/>
              </p:cNvSpPr>
              <p:nvPr/>
            </p:nvSpPr>
            <p:spPr bwMode="auto">
              <a:xfrm>
                <a:off x="4686" y="1195"/>
                <a:ext cx="136" cy="0"/>
              </a:xfrm>
              <a:prstGeom prst="line">
                <a:avLst/>
              </a:prstGeom>
              <a:noFill/>
              <a:ln w="38100" cap="sq">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ea typeface="华文楷体" panose="02010600040101010101" pitchFamily="2" charset="-122"/>
                </a:endParaRPr>
              </a:p>
            </p:txBody>
          </p:sp>
        </p:grpSp>
        <p:grpSp>
          <p:nvGrpSpPr>
            <p:cNvPr id="5231" name="Group 111"/>
            <p:cNvGrpSpPr>
              <a:grpSpLocks/>
            </p:cNvGrpSpPr>
            <p:nvPr/>
          </p:nvGrpSpPr>
          <p:grpSpPr bwMode="auto">
            <a:xfrm>
              <a:off x="4666" y="482"/>
              <a:ext cx="164" cy="664"/>
              <a:chOff x="4666" y="482"/>
              <a:chExt cx="164" cy="664"/>
            </a:xfrm>
          </p:grpSpPr>
          <p:sp>
            <p:nvSpPr>
              <p:cNvPr id="5232" name="Line 112"/>
              <p:cNvSpPr>
                <a:spLocks noChangeShapeType="1"/>
              </p:cNvSpPr>
              <p:nvPr/>
            </p:nvSpPr>
            <p:spPr bwMode="auto">
              <a:xfrm flipV="1">
                <a:off x="4740" y="618"/>
                <a:ext cx="0" cy="528"/>
              </a:xfrm>
              <a:prstGeom prst="line">
                <a:avLst/>
              </a:prstGeom>
              <a:noFill/>
              <a:ln w="15875">
                <a:solidFill>
                  <a:srgbClr val="FF0000"/>
                </a:solidFill>
                <a:prstDash val="dash"/>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ea typeface="华文楷体" panose="02010600040101010101" pitchFamily="2" charset="-122"/>
                </a:endParaRPr>
              </a:p>
            </p:txBody>
          </p:sp>
          <p:graphicFrame>
            <p:nvGraphicFramePr>
              <p:cNvPr id="5233" name="Object 113"/>
              <p:cNvGraphicFramePr>
                <a:graphicFrameLocks noChangeAspect="1"/>
              </p:cNvGraphicFramePr>
              <p:nvPr/>
            </p:nvGraphicFramePr>
            <p:xfrm>
              <a:off x="4666" y="482"/>
              <a:ext cx="164" cy="172"/>
            </p:xfrm>
            <a:graphic>
              <a:graphicData uri="http://schemas.openxmlformats.org/presentationml/2006/ole">
                <mc:AlternateContent xmlns:mc="http://schemas.openxmlformats.org/markup-compatibility/2006">
                  <mc:Choice xmlns:v="urn:schemas-microsoft-com:vml" Requires="v">
                    <p:oleObj spid="_x0000_s5312" name="公式" r:id="rId28" imgW="104775" imgH="104775" progId="Equation.3">
                      <p:embed/>
                    </p:oleObj>
                  </mc:Choice>
                  <mc:Fallback>
                    <p:oleObj name="公式" r:id="rId28" imgW="104775" imgH="104775" progId="Equation.3">
                      <p:embed/>
                      <p:pic>
                        <p:nvPicPr>
                          <p:cNvPr id="0" name="Picture 16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666" y="482"/>
                            <a:ext cx="164"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5234" name="Rectangle 114"/>
          <p:cNvSpPr>
            <a:spLocks noChangeArrowheads="1"/>
          </p:cNvSpPr>
          <p:nvPr/>
        </p:nvSpPr>
        <p:spPr bwMode="auto">
          <a:xfrm>
            <a:off x="611188" y="1526831"/>
            <a:ext cx="345598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一）原子的</a:t>
            </a:r>
            <a:r>
              <a:rPr kumimoji="1" lang="zh-CN" altLang="en-US">
                <a:solidFill>
                  <a:schemeClr val="tx1"/>
                </a:solidFill>
                <a:latin typeface="华文楷体" panose="02010600040101010101" pitchFamily="2" charset="-122"/>
                <a:ea typeface="华文楷体" panose="02010600040101010101" pitchFamily="2" charset="-122"/>
              </a:rPr>
              <a:t>跃迁过程</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93"/>
                                        </p:tgtEl>
                                        <p:attrNameLst>
                                          <p:attrName>style.visibility</p:attrName>
                                        </p:attrNameLst>
                                      </p:cBhvr>
                                      <p:to>
                                        <p:strVal val="visible"/>
                                      </p:to>
                                    </p:set>
                                    <p:animEffect transition="in" filter="wipe(left)">
                                      <p:cBhvr>
                                        <p:cTn id="7" dur="500"/>
                                        <p:tgtEl>
                                          <p:spTgt spid="51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00"/>
                                        </p:tgtEl>
                                        <p:attrNameLst>
                                          <p:attrName>style.visibility</p:attrName>
                                        </p:attrNameLst>
                                      </p:cBhvr>
                                      <p:to>
                                        <p:strVal val="visible"/>
                                      </p:to>
                                    </p:set>
                                    <p:animEffect transition="in" filter="wipe(left)">
                                      <p:cBhvr>
                                        <p:cTn id="12" dur="500"/>
                                        <p:tgtEl>
                                          <p:spTgt spid="52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34"/>
                                        </p:tgtEl>
                                        <p:attrNameLst>
                                          <p:attrName>style.visibility</p:attrName>
                                        </p:attrNameLst>
                                      </p:cBhvr>
                                      <p:to>
                                        <p:strVal val="visible"/>
                                      </p:to>
                                    </p:set>
                                    <p:animEffect transition="in" filter="wipe(left)">
                                      <p:cBhvr>
                                        <p:cTn id="17" dur="500"/>
                                        <p:tgtEl>
                                          <p:spTgt spid="52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02"/>
                                        </p:tgtEl>
                                        <p:attrNameLst>
                                          <p:attrName>style.visibility</p:attrName>
                                        </p:attrNameLst>
                                      </p:cBhvr>
                                      <p:to>
                                        <p:strVal val="visible"/>
                                      </p:to>
                                    </p:set>
                                    <p:animEffect transition="in" filter="wipe(left)">
                                      <p:cBhvr>
                                        <p:cTn id="22" dur="500"/>
                                        <p:tgtEl>
                                          <p:spTgt spid="52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01"/>
                                        </p:tgtEl>
                                        <p:attrNameLst>
                                          <p:attrName>style.visibility</p:attrName>
                                        </p:attrNameLst>
                                      </p:cBhvr>
                                      <p:to>
                                        <p:strVal val="visible"/>
                                      </p:to>
                                    </p:set>
                                    <p:animEffect transition="in" filter="wipe(left)">
                                      <p:cBhvr>
                                        <p:cTn id="27" dur="500"/>
                                        <p:tgtEl>
                                          <p:spTgt spid="520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221"/>
                                        </p:tgtEl>
                                        <p:attrNameLst>
                                          <p:attrName>style.visibility</p:attrName>
                                        </p:attrNameLst>
                                      </p:cBhvr>
                                      <p:to>
                                        <p:strVal val="visible"/>
                                      </p:to>
                                    </p:set>
                                    <p:animEffect transition="in" filter="wipe(left)">
                                      <p:cBhvr>
                                        <p:cTn id="32" dur="500"/>
                                        <p:tgtEl>
                                          <p:spTgt spid="52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203"/>
                                        </p:tgtEl>
                                        <p:attrNameLst>
                                          <p:attrName>style.visibility</p:attrName>
                                        </p:attrNameLst>
                                      </p:cBhvr>
                                      <p:to>
                                        <p:strVal val="visible"/>
                                      </p:to>
                                    </p:set>
                                    <p:animEffect transition="in" filter="wipe(left)">
                                      <p:cBhvr>
                                        <p:cTn id="37" dur="500"/>
                                        <p:tgtEl>
                                          <p:spTgt spid="520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223"/>
                                        </p:tgtEl>
                                        <p:attrNameLst>
                                          <p:attrName>style.visibility</p:attrName>
                                        </p:attrNameLst>
                                      </p:cBhvr>
                                      <p:to>
                                        <p:strVal val="visible"/>
                                      </p:to>
                                    </p:set>
                                    <p:animEffect transition="in" filter="wipe(left)">
                                      <p:cBhvr>
                                        <p:cTn id="42" dur="500"/>
                                        <p:tgtEl>
                                          <p:spTgt spid="522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5226"/>
                                        </p:tgtEl>
                                        <p:attrNameLst>
                                          <p:attrName>style.visibility</p:attrName>
                                        </p:attrNameLst>
                                      </p:cBhvr>
                                      <p:to>
                                        <p:strVal val="visible"/>
                                      </p:to>
                                    </p:set>
                                    <p:animEffect transition="in" filter="wipe(down)">
                                      <p:cBhvr>
                                        <p:cTn id="47" dur="500"/>
                                        <p:tgtEl>
                                          <p:spTgt spid="522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222"/>
                                        </p:tgtEl>
                                        <p:attrNameLst>
                                          <p:attrName>style.visibility</p:attrName>
                                        </p:attrNameLst>
                                      </p:cBhvr>
                                      <p:to>
                                        <p:strVal val="visible"/>
                                      </p:to>
                                    </p:set>
                                    <p:animEffect transition="in" filter="wipe(left)">
                                      <p:cBhvr>
                                        <p:cTn id="52" dur="500"/>
                                        <p:tgtEl>
                                          <p:spTgt spid="522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5220"/>
                                        </p:tgtEl>
                                        <p:attrNameLst>
                                          <p:attrName>style.visibility</p:attrName>
                                        </p:attrNameLst>
                                      </p:cBhvr>
                                      <p:to>
                                        <p:strVal val="visible"/>
                                      </p:to>
                                    </p:set>
                                    <p:animEffect transition="in" filter="wipe(left)">
                                      <p:cBhvr>
                                        <p:cTn id="57" dur="500"/>
                                        <p:tgtEl>
                                          <p:spTgt spid="5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0" grpId="0"/>
      <p:bldP spid="5201" grpId="0"/>
      <p:bldP spid="5202" grpId="0"/>
      <p:bldP spid="5221" grpId="0"/>
      <p:bldP spid="5222" grpId="0"/>
      <p:bldP spid="52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5" name="Group 3"/>
          <p:cNvGrpSpPr>
            <a:grpSpLocks/>
          </p:cNvGrpSpPr>
          <p:nvPr/>
        </p:nvGrpSpPr>
        <p:grpSpPr bwMode="auto">
          <a:xfrm>
            <a:off x="3995738" y="3781425"/>
            <a:ext cx="4897437" cy="1951038"/>
            <a:chOff x="2562" y="255"/>
            <a:chExt cx="3085" cy="1229"/>
          </a:xfrm>
        </p:grpSpPr>
        <p:sp>
          <p:nvSpPr>
            <p:cNvPr id="38916" name="Rectangle 4"/>
            <p:cNvSpPr>
              <a:spLocks noChangeArrowheads="1"/>
            </p:cNvSpPr>
            <p:nvPr/>
          </p:nvSpPr>
          <p:spPr bwMode="auto">
            <a:xfrm>
              <a:off x="2562" y="255"/>
              <a:ext cx="3085" cy="1225"/>
            </a:xfrm>
            <a:prstGeom prst="rect">
              <a:avLst/>
            </a:prstGeom>
            <a:gradFill rotWithShape="1">
              <a:gsLst>
                <a:gs pos="0">
                  <a:srgbClr val="C9E4FF"/>
                </a:gs>
                <a:gs pos="100000">
                  <a:srgbClr val="C9E4FF">
                    <a:gamma/>
                    <a:tint val="15686"/>
                    <a:invGamma/>
                  </a:srgbClr>
                </a:gs>
              </a:gsLst>
              <a:lin ang="540000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ea typeface="华文楷体" panose="02010600040101010101" pitchFamily="2" charset="-122"/>
              </a:endParaRPr>
            </a:p>
          </p:txBody>
        </p:sp>
        <p:grpSp>
          <p:nvGrpSpPr>
            <p:cNvPr id="38917" name="Group 5"/>
            <p:cNvGrpSpPr>
              <a:grpSpLocks/>
            </p:cNvGrpSpPr>
            <p:nvPr/>
          </p:nvGrpSpPr>
          <p:grpSpPr bwMode="auto">
            <a:xfrm>
              <a:off x="2769" y="391"/>
              <a:ext cx="1911" cy="1093"/>
              <a:chOff x="2769" y="391"/>
              <a:chExt cx="1911" cy="1093"/>
            </a:xfrm>
          </p:grpSpPr>
          <p:sp>
            <p:nvSpPr>
              <p:cNvPr id="38918" name="Text Box 6"/>
              <p:cNvSpPr txBox="1">
                <a:spLocks noChangeArrowheads="1"/>
              </p:cNvSpPr>
              <p:nvPr/>
            </p:nvSpPr>
            <p:spPr bwMode="auto">
              <a:xfrm>
                <a:off x="3470" y="1253"/>
                <a:ext cx="1210" cy="23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buClrTx/>
                  <a:buSzTx/>
                  <a:buFontTx/>
                  <a:buNone/>
                </a:pPr>
                <a:r>
                  <a:rPr kumimoji="1" lang="zh-CN" altLang="en-US" sz="1800">
                    <a:solidFill>
                      <a:srgbClr val="FF0066"/>
                    </a:solidFill>
                    <a:ea typeface="华文楷体" panose="02010600040101010101" pitchFamily="2" charset="-122"/>
                  </a:rPr>
                  <a:t>受激辐射</a:t>
                </a:r>
                <a:endParaRPr kumimoji="1" lang="zh-CN" altLang="en-US">
                  <a:solidFill>
                    <a:srgbClr val="FF0066"/>
                  </a:solidFill>
                  <a:ea typeface="华文楷体" panose="02010600040101010101" pitchFamily="2" charset="-122"/>
                </a:endParaRPr>
              </a:p>
            </p:txBody>
          </p:sp>
          <p:sp>
            <p:nvSpPr>
              <p:cNvPr id="38919" name="Line 7"/>
              <p:cNvSpPr>
                <a:spLocks noChangeShapeType="1"/>
              </p:cNvSpPr>
              <p:nvPr/>
            </p:nvSpPr>
            <p:spPr bwMode="auto">
              <a:xfrm>
                <a:off x="2769" y="525"/>
                <a:ext cx="1064" cy="2"/>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aphicFrame>
            <p:nvGraphicFramePr>
              <p:cNvPr id="38920" name="Object 8"/>
              <p:cNvGraphicFramePr>
                <a:graphicFrameLocks noChangeAspect="1"/>
              </p:cNvGraphicFramePr>
              <p:nvPr/>
            </p:nvGraphicFramePr>
            <p:xfrm>
              <a:off x="2861" y="444"/>
              <a:ext cx="170" cy="152"/>
            </p:xfrm>
            <a:graphic>
              <a:graphicData uri="http://schemas.openxmlformats.org/presentationml/2006/ole">
                <mc:AlternateContent xmlns:mc="http://schemas.openxmlformats.org/markup-compatibility/2006">
                  <mc:Choice xmlns:v="urn:schemas-microsoft-com:vml" Requires="v">
                    <p:oleObj spid="_x0000_s39081" name="公式" r:id="rId4" imgW="104775" imgH="104775" progId="Equation.3">
                      <p:embed/>
                    </p:oleObj>
                  </mc:Choice>
                  <mc:Fallback>
                    <p:oleObj name="公式" r:id="rId4" imgW="104775" imgH="104775" progId="Equation.3">
                      <p:embed/>
                      <p:pic>
                        <p:nvPicPr>
                          <p:cNvPr id="0" name="Picture 1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1" y="444"/>
                            <a:ext cx="170"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21" name="Object 9"/>
              <p:cNvGraphicFramePr>
                <a:graphicFrameLocks noChangeAspect="1"/>
              </p:cNvGraphicFramePr>
              <p:nvPr/>
            </p:nvGraphicFramePr>
            <p:xfrm>
              <a:off x="3515" y="436"/>
              <a:ext cx="171" cy="152"/>
            </p:xfrm>
            <a:graphic>
              <a:graphicData uri="http://schemas.openxmlformats.org/presentationml/2006/ole">
                <mc:AlternateContent xmlns:mc="http://schemas.openxmlformats.org/markup-compatibility/2006">
                  <mc:Choice xmlns:v="urn:schemas-microsoft-com:vml" Requires="v">
                    <p:oleObj spid="_x0000_s39082" name="公式" r:id="rId6" imgW="104775" imgH="104775" progId="Equation.3">
                      <p:embed/>
                    </p:oleObj>
                  </mc:Choice>
                  <mc:Fallback>
                    <p:oleObj name="公式" r:id="rId6" imgW="104775" imgH="104775" progId="Equation.3">
                      <p:embed/>
                      <p:pic>
                        <p:nvPicPr>
                          <p:cNvPr id="0" name="Picture 1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5" y="436"/>
                            <a:ext cx="171"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22" name="Object 10"/>
              <p:cNvGraphicFramePr>
                <a:graphicFrameLocks noChangeAspect="1"/>
              </p:cNvGraphicFramePr>
              <p:nvPr/>
            </p:nvGraphicFramePr>
            <p:xfrm>
              <a:off x="3198" y="436"/>
              <a:ext cx="171" cy="152"/>
            </p:xfrm>
            <a:graphic>
              <a:graphicData uri="http://schemas.openxmlformats.org/presentationml/2006/ole">
                <mc:AlternateContent xmlns:mc="http://schemas.openxmlformats.org/markup-compatibility/2006">
                  <mc:Choice xmlns:v="urn:schemas-microsoft-com:vml" Requires="v">
                    <p:oleObj spid="_x0000_s39083" name="公式" r:id="rId8" imgW="104775" imgH="104775" progId="Equation.3">
                      <p:embed/>
                    </p:oleObj>
                  </mc:Choice>
                  <mc:Fallback>
                    <p:oleObj name="公式" r:id="rId8" imgW="104775" imgH="104775" progId="Equation.3">
                      <p:embed/>
                      <p:pic>
                        <p:nvPicPr>
                          <p:cNvPr id="0" name="Picture 1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98" y="436"/>
                            <a:ext cx="171" cy="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23" name="Line 11"/>
              <p:cNvSpPr>
                <a:spLocks noChangeShapeType="1"/>
              </p:cNvSpPr>
              <p:nvPr/>
            </p:nvSpPr>
            <p:spPr bwMode="auto">
              <a:xfrm flipV="1">
                <a:off x="2769" y="1089"/>
                <a:ext cx="1038" cy="2"/>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aphicFrame>
            <p:nvGraphicFramePr>
              <p:cNvPr id="38924" name="Object 12"/>
              <p:cNvGraphicFramePr>
                <a:graphicFrameLocks noChangeAspect="1"/>
              </p:cNvGraphicFramePr>
              <p:nvPr/>
            </p:nvGraphicFramePr>
            <p:xfrm>
              <a:off x="3833" y="958"/>
              <a:ext cx="234" cy="249"/>
            </p:xfrm>
            <a:graphic>
              <a:graphicData uri="http://schemas.openxmlformats.org/presentationml/2006/ole">
                <mc:AlternateContent xmlns:mc="http://schemas.openxmlformats.org/markup-compatibility/2006">
                  <mc:Choice xmlns:v="urn:schemas-microsoft-com:vml" Requires="v">
                    <p:oleObj spid="_x0000_s39084" name="公式" r:id="rId10" imgW="203024" imgH="215713" progId="Equation.3">
                      <p:embed/>
                    </p:oleObj>
                  </mc:Choice>
                  <mc:Fallback>
                    <p:oleObj name="公式" r:id="rId10" imgW="203024" imgH="215713" progId="Equation.3">
                      <p:embed/>
                      <p:pic>
                        <p:nvPicPr>
                          <p:cNvPr id="0" name="Picture 1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33" y="958"/>
                            <a:ext cx="234"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25" name="Object 13"/>
              <p:cNvGraphicFramePr>
                <a:graphicFrameLocks noChangeAspect="1"/>
              </p:cNvGraphicFramePr>
              <p:nvPr/>
            </p:nvGraphicFramePr>
            <p:xfrm>
              <a:off x="3833" y="391"/>
              <a:ext cx="249" cy="249"/>
            </p:xfrm>
            <a:graphic>
              <a:graphicData uri="http://schemas.openxmlformats.org/presentationml/2006/ole">
                <mc:AlternateContent xmlns:mc="http://schemas.openxmlformats.org/markup-compatibility/2006">
                  <mc:Choice xmlns:v="urn:schemas-microsoft-com:vml" Requires="v">
                    <p:oleObj spid="_x0000_s39085" name="公式" r:id="rId12" imgW="215619" imgH="215619" progId="Equation.3">
                      <p:embed/>
                    </p:oleObj>
                  </mc:Choice>
                  <mc:Fallback>
                    <p:oleObj name="公式" r:id="rId12" imgW="215619" imgH="215619" progId="Equation.3">
                      <p:embed/>
                      <p:pic>
                        <p:nvPicPr>
                          <p:cNvPr id="0" name="Picture 13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33" y="391"/>
                            <a:ext cx="249"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38926" name="Rectangle 14"/>
          <p:cNvSpPr>
            <a:spLocks noChangeArrowheads="1"/>
          </p:cNvSpPr>
          <p:nvPr/>
        </p:nvSpPr>
        <p:spPr bwMode="auto">
          <a:xfrm>
            <a:off x="323850" y="3639793"/>
            <a:ext cx="3276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buClrTx/>
              <a:buSzTx/>
              <a:buFontTx/>
              <a:buNone/>
            </a:pPr>
            <a:r>
              <a:rPr kumimoji="1" lang="en-US" altLang="zh-CN">
                <a:solidFill>
                  <a:schemeClr val="tx1"/>
                </a:solidFill>
                <a:ea typeface="华文楷体" panose="02010600040101010101" pitchFamily="2" charset="-122"/>
              </a:rPr>
              <a:t>3</a:t>
            </a:r>
            <a:r>
              <a:rPr kumimoji="1" lang="zh-CN" altLang="en-US">
                <a:solidFill>
                  <a:schemeClr val="tx1"/>
                </a:solidFill>
                <a:ea typeface="华文楷体" panose="02010600040101010101" pitchFamily="2" charset="-122"/>
              </a:rPr>
              <a:t>、受激辐射</a:t>
            </a:r>
            <a:endParaRPr kumimoji="1" lang="zh-CN" altLang="en-US" sz="2000" b="0">
              <a:solidFill>
                <a:schemeClr val="tx1"/>
              </a:solidFill>
              <a:ea typeface="华文楷体" panose="02010600040101010101" pitchFamily="2" charset="-122"/>
            </a:endParaRPr>
          </a:p>
        </p:txBody>
      </p:sp>
      <p:grpSp>
        <p:nvGrpSpPr>
          <p:cNvPr id="38927" name="Group 15"/>
          <p:cNvGrpSpPr>
            <a:grpSpLocks/>
          </p:cNvGrpSpPr>
          <p:nvPr/>
        </p:nvGrpSpPr>
        <p:grpSpPr bwMode="auto">
          <a:xfrm>
            <a:off x="5795963" y="4573588"/>
            <a:ext cx="1311275" cy="360362"/>
            <a:chOff x="3696" y="754"/>
            <a:chExt cx="826" cy="227"/>
          </a:xfrm>
        </p:grpSpPr>
        <p:sp>
          <p:nvSpPr>
            <p:cNvPr id="38928" name="Freeform 16"/>
            <p:cNvSpPr>
              <a:spLocks/>
            </p:cNvSpPr>
            <p:nvPr/>
          </p:nvSpPr>
          <p:spPr bwMode="auto">
            <a:xfrm>
              <a:off x="3923" y="754"/>
              <a:ext cx="501" cy="40"/>
            </a:xfrm>
            <a:custGeom>
              <a:avLst/>
              <a:gdLst>
                <a:gd name="T0" fmla="*/ 0 w 720"/>
                <a:gd name="T1" fmla="*/ 0 h 104"/>
                <a:gd name="T2" fmla="*/ 48 w 720"/>
                <a:gd name="T3" fmla="*/ 96 h 104"/>
                <a:gd name="T4" fmla="*/ 96 w 720"/>
                <a:gd name="T5" fmla="*/ 0 h 104"/>
                <a:gd name="T6" fmla="*/ 144 w 720"/>
                <a:gd name="T7" fmla="*/ 96 h 104"/>
                <a:gd name="T8" fmla="*/ 192 w 720"/>
                <a:gd name="T9" fmla="*/ 0 h 104"/>
                <a:gd name="T10" fmla="*/ 240 w 720"/>
                <a:gd name="T11" fmla="*/ 96 h 104"/>
                <a:gd name="T12" fmla="*/ 288 w 720"/>
                <a:gd name="T13" fmla="*/ 0 h 104"/>
                <a:gd name="T14" fmla="*/ 336 w 720"/>
                <a:gd name="T15" fmla="*/ 96 h 104"/>
                <a:gd name="T16" fmla="*/ 384 w 720"/>
                <a:gd name="T17" fmla="*/ 0 h 104"/>
                <a:gd name="T18" fmla="*/ 432 w 720"/>
                <a:gd name="T19" fmla="*/ 96 h 104"/>
                <a:gd name="T20" fmla="*/ 480 w 720"/>
                <a:gd name="T21" fmla="*/ 0 h 104"/>
                <a:gd name="T22" fmla="*/ 528 w 720"/>
                <a:gd name="T23" fmla="*/ 96 h 104"/>
                <a:gd name="T24" fmla="*/ 576 w 720"/>
                <a:gd name="T25" fmla="*/ 48 h 104"/>
                <a:gd name="T26" fmla="*/ 720 w 720"/>
                <a:gd name="T27" fmla="*/ 4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0" h="104">
                  <a:moveTo>
                    <a:pt x="0" y="0"/>
                  </a:moveTo>
                  <a:cubicBezTo>
                    <a:pt x="16" y="48"/>
                    <a:pt x="32" y="96"/>
                    <a:pt x="48" y="96"/>
                  </a:cubicBezTo>
                  <a:cubicBezTo>
                    <a:pt x="64" y="96"/>
                    <a:pt x="80" y="0"/>
                    <a:pt x="96" y="0"/>
                  </a:cubicBezTo>
                  <a:cubicBezTo>
                    <a:pt x="112" y="0"/>
                    <a:pt x="128" y="96"/>
                    <a:pt x="144" y="96"/>
                  </a:cubicBezTo>
                  <a:cubicBezTo>
                    <a:pt x="160" y="96"/>
                    <a:pt x="176" y="0"/>
                    <a:pt x="192" y="0"/>
                  </a:cubicBezTo>
                  <a:cubicBezTo>
                    <a:pt x="208" y="0"/>
                    <a:pt x="224" y="96"/>
                    <a:pt x="240" y="96"/>
                  </a:cubicBezTo>
                  <a:cubicBezTo>
                    <a:pt x="256" y="96"/>
                    <a:pt x="272" y="0"/>
                    <a:pt x="288" y="0"/>
                  </a:cubicBezTo>
                  <a:cubicBezTo>
                    <a:pt x="304" y="0"/>
                    <a:pt x="320" y="96"/>
                    <a:pt x="336" y="96"/>
                  </a:cubicBezTo>
                  <a:cubicBezTo>
                    <a:pt x="352" y="96"/>
                    <a:pt x="368" y="0"/>
                    <a:pt x="384" y="0"/>
                  </a:cubicBezTo>
                  <a:cubicBezTo>
                    <a:pt x="400" y="0"/>
                    <a:pt x="416" y="96"/>
                    <a:pt x="432" y="96"/>
                  </a:cubicBezTo>
                  <a:cubicBezTo>
                    <a:pt x="448" y="96"/>
                    <a:pt x="464" y="0"/>
                    <a:pt x="480" y="0"/>
                  </a:cubicBezTo>
                  <a:cubicBezTo>
                    <a:pt x="496" y="0"/>
                    <a:pt x="512" y="88"/>
                    <a:pt x="528" y="96"/>
                  </a:cubicBezTo>
                  <a:cubicBezTo>
                    <a:pt x="544" y="104"/>
                    <a:pt x="544" y="56"/>
                    <a:pt x="576" y="48"/>
                  </a:cubicBezTo>
                  <a:cubicBezTo>
                    <a:pt x="608" y="40"/>
                    <a:pt x="696" y="48"/>
                    <a:pt x="720" y="48"/>
                  </a:cubicBezTo>
                </a:path>
              </a:pathLst>
            </a:custGeom>
            <a:noFill/>
            <a:ln w="19050">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aphicFrame>
          <p:nvGraphicFramePr>
            <p:cNvPr id="38929" name="Object 17"/>
            <p:cNvGraphicFramePr>
              <a:graphicFrameLocks noChangeAspect="1"/>
            </p:cNvGraphicFramePr>
            <p:nvPr/>
          </p:nvGraphicFramePr>
          <p:xfrm>
            <a:off x="3696" y="799"/>
            <a:ext cx="826" cy="182"/>
          </p:xfrm>
          <a:graphic>
            <a:graphicData uri="http://schemas.openxmlformats.org/presentationml/2006/ole">
              <mc:AlternateContent xmlns:mc="http://schemas.openxmlformats.org/markup-compatibility/2006">
                <mc:Choice xmlns:v="urn:schemas-microsoft-com:vml" Requires="v">
                  <p:oleObj spid="_x0000_s39086" name="公式" r:id="rId14" imgW="857250" imgH="209550" progId="Equation.3">
                    <p:embed/>
                  </p:oleObj>
                </mc:Choice>
                <mc:Fallback>
                  <p:oleObj name="公式" r:id="rId14" imgW="857250" imgH="209550" progId="Equation.3">
                    <p:embed/>
                    <p:pic>
                      <p:nvPicPr>
                        <p:cNvPr id="0" name="Picture 13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96" y="799"/>
                          <a:ext cx="826"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8930" name="Group 18"/>
          <p:cNvGrpSpPr>
            <a:grpSpLocks/>
          </p:cNvGrpSpPr>
          <p:nvPr/>
        </p:nvGrpSpPr>
        <p:grpSpPr bwMode="auto">
          <a:xfrm>
            <a:off x="7454900" y="4279900"/>
            <a:ext cx="1484313" cy="654050"/>
            <a:chOff x="4741" y="569"/>
            <a:chExt cx="935" cy="412"/>
          </a:xfrm>
        </p:grpSpPr>
        <p:sp>
          <p:nvSpPr>
            <p:cNvPr id="38931" name="Freeform 19"/>
            <p:cNvSpPr>
              <a:spLocks/>
            </p:cNvSpPr>
            <p:nvPr/>
          </p:nvSpPr>
          <p:spPr bwMode="auto">
            <a:xfrm>
              <a:off x="4741" y="841"/>
              <a:ext cx="456" cy="40"/>
            </a:xfrm>
            <a:custGeom>
              <a:avLst/>
              <a:gdLst>
                <a:gd name="T0" fmla="*/ 0 w 720"/>
                <a:gd name="T1" fmla="*/ 0 h 104"/>
                <a:gd name="T2" fmla="*/ 48 w 720"/>
                <a:gd name="T3" fmla="*/ 96 h 104"/>
                <a:gd name="T4" fmla="*/ 96 w 720"/>
                <a:gd name="T5" fmla="*/ 0 h 104"/>
                <a:gd name="T6" fmla="*/ 144 w 720"/>
                <a:gd name="T7" fmla="*/ 96 h 104"/>
                <a:gd name="T8" fmla="*/ 192 w 720"/>
                <a:gd name="T9" fmla="*/ 0 h 104"/>
                <a:gd name="T10" fmla="*/ 240 w 720"/>
                <a:gd name="T11" fmla="*/ 96 h 104"/>
                <a:gd name="T12" fmla="*/ 288 w 720"/>
                <a:gd name="T13" fmla="*/ 0 h 104"/>
                <a:gd name="T14" fmla="*/ 336 w 720"/>
                <a:gd name="T15" fmla="*/ 96 h 104"/>
                <a:gd name="T16" fmla="*/ 384 w 720"/>
                <a:gd name="T17" fmla="*/ 0 h 104"/>
                <a:gd name="T18" fmla="*/ 432 w 720"/>
                <a:gd name="T19" fmla="*/ 96 h 104"/>
                <a:gd name="T20" fmla="*/ 480 w 720"/>
                <a:gd name="T21" fmla="*/ 0 h 104"/>
                <a:gd name="T22" fmla="*/ 528 w 720"/>
                <a:gd name="T23" fmla="*/ 96 h 104"/>
                <a:gd name="T24" fmla="*/ 576 w 720"/>
                <a:gd name="T25" fmla="*/ 48 h 104"/>
                <a:gd name="T26" fmla="*/ 720 w 720"/>
                <a:gd name="T27" fmla="*/ 4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0" h="104">
                  <a:moveTo>
                    <a:pt x="0" y="0"/>
                  </a:moveTo>
                  <a:cubicBezTo>
                    <a:pt x="16" y="48"/>
                    <a:pt x="32" y="96"/>
                    <a:pt x="48" y="96"/>
                  </a:cubicBezTo>
                  <a:cubicBezTo>
                    <a:pt x="64" y="96"/>
                    <a:pt x="80" y="0"/>
                    <a:pt x="96" y="0"/>
                  </a:cubicBezTo>
                  <a:cubicBezTo>
                    <a:pt x="112" y="0"/>
                    <a:pt x="128" y="96"/>
                    <a:pt x="144" y="96"/>
                  </a:cubicBezTo>
                  <a:cubicBezTo>
                    <a:pt x="160" y="96"/>
                    <a:pt x="176" y="0"/>
                    <a:pt x="192" y="0"/>
                  </a:cubicBezTo>
                  <a:cubicBezTo>
                    <a:pt x="208" y="0"/>
                    <a:pt x="224" y="96"/>
                    <a:pt x="240" y="96"/>
                  </a:cubicBezTo>
                  <a:cubicBezTo>
                    <a:pt x="256" y="96"/>
                    <a:pt x="272" y="0"/>
                    <a:pt x="288" y="0"/>
                  </a:cubicBezTo>
                  <a:cubicBezTo>
                    <a:pt x="304" y="0"/>
                    <a:pt x="320" y="96"/>
                    <a:pt x="336" y="96"/>
                  </a:cubicBezTo>
                  <a:cubicBezTo>
                    <a:pt x="352" y="96"/>
                    <a:pt x="368" y="0"/>
                    <a:pt x="384" y="0"/>
                  </a:cubicBezTo>
                  <a:cubicBezTo>
                    <a:pt x="400" y="0"/>
                    <a:pt x="416" y="96"/>
                    <a:pt x="432" y="96"/>
                  </a:cubicBezTo>
                  <a:cubicBezTo>
                    <a:pt x="448" y="96"/>
                    <a:pt x="464" y="0"/>
                    <a:pt x="480" y="0"/>
                  </a:cubicBezTo>
                  <a:cubicBezTo>
                    <a:pt x="496" y="0"/>
                    <a:pt x="512" y="88"/>
                    <a:pt x="528" y="96"/>
                  </a:cubicBezTo>
                  <a:cubicBezTo>
                    <a:pt x="544" y="104"/>
                    <a:pt x="544" y="56"/>
                    <a:pt x="576" y="48"/>
                  </a:cubicBezTo>
                  <a:cubicBezTo>
                    <a:pt x="608" y="40"/>
                    <a:pt x="696" y="48"/>
                    <a:pt x="720" y="48"/>
                  </a:cubicBezTo>
                </a:path>
              </a:pathLst>
            </a:custGeom>
            <a:noFill/>
            <a:ln w="19050">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38932" name="Freeform 20"/>
            <p:cNvSpPr>
              <a:spLocks/>
            </p:cNvSpPr>
            <p:nvPr/>
          </p:nvSpPr>
          <p:spPr bwMode="auto">
            <a:xfrm>
              <a:off x="4741" y="681"/>
              <a:ext cx="456" cy="40"/>
            </a:xfrm>
            <a:custGeom>
              <a:avLst/>
              <a:gdLst>
                <a:gd name="T0" fmla="*/ 0 w 720"/>
                <a:gd name="T1" fmla="*/ 0 h 104"/>
                <a:gd name="T2" fmla="*/ 48 w 720"/>
                <a:gd name="T3" fmla="*/ 96 h 104"/>
                <a:gd name="T4" fmla="*/ 96 w 720"/>
                <a:gd name="T5" fmla="*/ 0 h 104"/>
                <a:gd name="T6" fmla="*/ 144 w 720"/>
                <a:gd name="T7" fmla="*/ 96 h 104"/>
                <a:gd name="T8" fmla="*/ 192 w 720"/>
                <a:gd name="T9" fmla="*/ 0 h 104"/>
                <a:gd name="T10" fmla="*/ 240 w 720"/>
                <a:gd name="T11" fmla="*/ 96 h 104"/>
                <a:gd name="T12" fmla="*/ 288 w 720"/>
                <a:gd name="T13" fmla="*/ 0 h 104"/>
                <a:gd name="T14" fmla="*/ 336 w 720"/>
                <a:gd name="T15" fmla="*/ 96 h 104"/>
                <a:gd name="T16" fmla="*/ 384 w 720"/>
                <a:gd name="T17" fmla="*/ 0 h 104"/>
                <a:gd name="T18" fmla="*/ 432 w 720"/>
                <a:gd name="T19" fmla="*/ 96 h 104"/>
                <a:gd name="T20" fmla="*/ 480 w 720"/>
                <a:gd name="T21" fmla="*/ 0 h 104"/>
                <a:gd name="T22" fmla="*/ 528 w 720"/>
                <a:gd name="T23" fmla="*/ 96 h 104"/>
                <a:gd name="T24" fmla="*/ 576 w 720"/>
                <a:gd name="T25" fmla="*/ 48 h 104"/>
                <a:gd name="T26" fmla="*/ 720 w 720"/>
                <a:gd name="T27" fmla="*/ 4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0" h="104">
                  <a:moveTo>
                    <a:pt x="0" y="0"/>
                  </a:moveTo>
                  <a:cubicBezTo>
                    <a:pt x="16" y="48"/>
                    <a:pt x="32" y="96"/>
                    <a:pt x="48" y="96"/>
                  </a:cubicBezTo>
                  <a:cubicBezTo>
                    <a:pt x="64" y="96"/>
                    <a:pt x="80" y="0"/>
                    <a:pt x="96" y="0"/>
                  </a:cubicBezTo>
                  <a:cubicBezTo>
                    <a:pt x="112" y="0"/>
                    <a:pt x="128" y="96"/>
                    <a:pt x="144" y="96"/>
                  </a:cubicBezTo>
                  <a:cubicBezTo>
                    <a:pt x="160" y="96"/>
                    <a:pt x="176" y="0"/>
                    <a:pt x="192" y="0"/>
                  </a:cubicBezTo>
                  <a:cubicBezTo>
                    <a:pt x="208" y="0"/>
                    <a:pt x="224" y="96"/>
                    <a:pt x="240" y="96"/>
                  </a:cubicBezTo>
                  <a:cubicBezTo>
                    <a:pt x="256" y="96"/>
                    <a:pt x="272" y="0"/>
                    <a:pt x="288" y="0"/>
                  </a:cubicBezTo>
                  <a:cubicBezTo>
                    <a:pt x="304" y="0"/>
                    <a:pt x="320" y="96"/>
                    <a:pt x="336" y="96"/>
                  </a:cubicBezTo>
                  <a:cubicBezTo>
                    <a:pt x="352" y="96"/>
                    <a:pt x="368" y="0"/>
                    <a:pt x="384" y="0"/>
                  </a:cubicBezTo>
                  <a:cubicBezTo>
                    <a:pt x="400" y="0"/>
                    <a:pt x="416" y="96"/>
                    <a:pt x="432" y="96"/>
                  </a:cubicBezTo>
                  <a:cubicBezTo>
                    <a:pt x="448" y="96"/>
                    <a:pt x="464" y="0"/>
                    <a:pt x="480" y="0"/>
                  </a:cubicBezTo>
                  <a:cubicBezTo>
                    <a:pt x="496" y="0"/>
                    <a:pt x="512" y="88"/>
                    <a:pt x="528" y="96"/>
                  </a:cubicBezTo>
                  <a:cubicBezTo>
                    <a:pt x="544" y="104"/>
                    <a:pt x="544" y="56"/>
                    <a:pt x="576" y="48"/>
                  </a:cubicBezTo>
                  <a:cubicBezTo>
                    <a:pt x="608" y="40"/>
                    <a:pt x="696" y="48"/>
                    <a:pt x="720" y="48"/>
                  </a:cubicBezTo>
                </a:path>
              </a:pathLst>
            </a:custGeom>
            <a:noFill/>
            <a:ln w="19050">
              <a:solidFill>
                <a:srgbClr val="FF33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aphicFrame>
          <p:nvGraphicFramePr>
            <p:cNvPr id="38933" name="Object 21"/>
            <p:cNvGraphicFramePr>
              <a:graphicFrameLocks noChangeAspect="1"/>
            </p:cNvGraphicFramePr>
            <p:nvPr/>
          </p:nvGraphicFramePr>
          <p:xfrm>
            <a:off x="5226" y="775"/>
            <a:ext cx="450" cy="206"/>
          </p:xfrm>
          <a:graphic>
            <a:graphicData uri="http://schemas.openxmlformats.org/presentationml/2006/ole">
              <mc:AlternateContent xmlns:mc="http://schemas.openxmlformats.org/markup-compatibility/2006">
                <mc:Choice xmlns:v="urn:schemas-microsoft-com:vml" Requires="v">
                  <p:oleObj spid="_x0000_s39087" name="公式" r:id="rId16" imgW="228600" imgH="171450" progId="Equation.3">
                    <p:embed/>
                  </p:oleObj>
                </mc:Choice>
                <mc:Fallback>
                  <p:oleObj name="公式" r:id="rId16" imgW="228600" imgH="171450" progId="Equation.3">
                    <p:embed/>
                    <p:pic>
                      <p:nvPicPr>
                        <p:cNvPr id="0" name="Picture 13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26" y="775"/>
                          <a:ext cx="45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34" name="Object 22"/>
            <p:cNvGraphicFramePr>
              <a:graphicFrameLocks noChangeAspect="1"/>
            </p:cNvGraphicFramePr>
            <p:nvPr/>
          </p:nvGraphicFramePr>
          <p:xfrm>
            <a:off x="5226" y="569"/>
            <a:ext cx="450" cy="206"/>
          </p:xfrm>
          <a:graphic>
            <a:graphicData uri="http://schemas.openxmlformats.org/presentationml/2006/ole">
              <mc:AlternateContent xmlns:mc="http://schemas.openxmlformats.org/markup-compatibility/2006">
                <mc:Choice xmlns:v="urn:schemas-microsoft-com:vml" Requires="v">
                  <p:oleObj spid="_x0000_s39088" name="公式" r:id="rId18" imgW="228600" imgH="171450" progId="Equation.3">
                    <p:embed/>
                  </p:oleObj>
                </mc:Choice>
                <mc:Fallback>
                  <p:oleObj name="公式" r:id="rId18" imgW="228600" imgH="171450" progId="Equation.3">
                    <p:embed/>
                    <p:pic>
                      <p:nvPicPr>
                        <p:cNvPr id="0" name="Picture 13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26" y="569"/>
                          <a:ext cx="450" cy="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8935" name="Text Box 23"/>
          <p:cNvSpPr txBox="1">
            <a:spLocks noChangeArrowheads="1"/>
          </p:cNvSpPr>
          <p:nvPr/>
        </p:nvSpPr>
        <p:spPr bwMode="auto">
          <a:xfrm>
            <a:off x="323850" y="4090722"/>
            <a:ext cx="3743325" cy="157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        处于高能级 </a:t>
            </a:r>
            <a:r>
              <a:rPr kumimoji="1" lang="en-US" altLang="zh-CN" i="1">
                <a:solidFill>
                  <a:schemeClr val="tx1"/>
                </a:solidFill>
                <a:ea typeface="华文楷体" panose="02010600040101010101" pitchFamily="2" charset="-122"/>
              </a:rPr>
              <a:t>E</a:t>
            </a:r>
            <a:r>
              <a:rPr kumimoji="1" lang="en-US" altLang="zh-CN" baseline="-25000">
                <a:solidFill>
                  <a:schemeClr val="tx1"/>
                </a:solidFill>
                <a:ea typeface="华文楷体" panose="02010600040101010101" pitchFamily="2" charset="-122"/>
              </a:rPr>
              <a:t>2 </a:t>
            </a:r>
            <a:r>
              <a:rPr kumimoji="1" lang="zh-CN" altLang="en-US">
                <a:solidFill>
                  <a:schemeClr val="tx1"/>
                </a:solidFill>
                <a:ea typeface="华文楷体" panose="02010600040101010101" pitchFamily="2" charset="-122"/>
              </a:rPr>
              <a:t>上的原子在入射光的激发下向低能级</a:t>
            </a:r>
            <a:r>
              <a:rPr kumimoji="1" lang="zh-CN" altLang="en-US" i="1">
                <a:solidFill>
                  <a:schemeClr val="tx1"/>
                </a:solidFill>
                <a:ea typeface="华文楷体" panose="02010600040101010101" pitchFamily="2" charset="-122"/>
              </a:rPr>
              <a:t> </a:t>
            </a:r>
            <a:r>
              <a:rPr kumimoji="1" lang="en-US" altLang="zh-CN" i="1">
                <a:solidFill>
                  <a:schemeClr val="tx1"/>
                </a:solidFill>
                <a:ea typeface="华文楷体" panose="02010600040101010101" pitchFamily="2" charset="-122"/>
              </a:rPr>
              <a:t>E</a:t>
            </a:r>
            <a:r>
              <a:rPr kumimoji="1" lang="en-US" altLang="zh-CN" baseline="-25000">
                <a:solidFill>
                  <a:schemeClr val="tx1"/>
                </a:solidFill>
                <a:ea typeface="华文楷体" panose="02010600040101010101" pitchFamily="2" charset="-122"/>
              </a:rPr>
              <a:t>1</a:t>
            </a:r>
            <a:r>
              <a:rPr kumimoji="1" lang="zh-CN" altLang="en-US">
                <a:solidFill>
                  <a:schemeClr val="tx1"/>
                </a:solidFill>
                <a:ea typeface="华文楷体" panose="02010600040101010101" pitchFamily="2" charset="-122"/>
              </a:rPr>
              <a:t>跃迁而辐射出一个光子的过程。</a:t>
            </a:r>
          </a:p>
        </p:txBody>
      </p:sp>
      <p:sp>
        <p:nvSpPr>
          <p:cNvPr id="38936" name="Rectangle 24"/>
          <p:cNvSpPr>
            <a:spLocks noChangeArrowheads="1"/>
          </p:cNvSpPr>
          <p:nvPr/>
        </p:nvSpPr>
        <p:spPr bwMode="auto">
          <a:xfrm>
            <a:off x="466725" y="5943256"/>
            <a:ext cx="49688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特点：</a:t>
            </a:r>
            <a:r>
              <a:rPr kumimoji="1" lang="zh-CN" altLang="en-US">
                <a:solidFill>
                  <a:srgbClr val="0000FF"/>
                </a:solidFill>
                <a:ea typeface="华文楷体" panose="02010600040101010101" pitchFamily="2" charset="-122"/>
              </a:rPr>
              <a:t>受激辐射的光波是相干光。</a:t>
            </a:r>
          </a:p>
        </p:txBody>
      </p:sp>
      <p:sp>
        <p:nvSpPr>
          <p:cNvPr id="38937" name="Rectangle 25"/>
          <p:cNvSpPr>
            <a:spLocks noChangeArrowheads="1"/>
          </p:cNvSpPr>
          <p:nvPr/>
        </p:nvSpPr>
        <p:spPr bwMode="auto">
          <a:xfrm>
            <a:off x="5332413" y="5943256"/>
            <a:ext cx="269557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结果：</a:t>
            </a:r>
            <a:r>
              <a:rPr kumimoji="1" lang="zh-CN" altLang="en-US">
                <a:solidFill>
                  <a:srgbClr val="0000FF"/>
                </a:solidFill>
                <a:ea typeface="华文楷体" panose="02010600040101010101" pitchFamily="2" charset="-122"/>
              </a:rPr>
              <a:t>光放大。</a:t>
            </a:r>
          </a:p>
        </p:txBody>
      </p:sp>
      <p:grpSp>
        <p:nvGrpSpPr>
          <p:cNvPr id="38938" name="Group 26"/>
          <p:cNvGrpSpPr>
            <a:grpSpLocks/>
          </p:cNvGrpSpPr>
          <p:nvPr/>
        </p:nvGrpSpPr>
        <p:grpSpPr bwMode="auto">
          <a:xfrm>
            <a:off x="6535738" y="3925888"/>
            <a:ext cx="2105025" cy="1403350"/>
            <a:chOff x="4162" y="346"/>
            <a:chExt cx="1326" cy="884"/>
          </a:xfrm>
        </p:grpSpPr>
        <p:grpSp>
          <p:nvGrpSpPr>
            <p:cNvPr id="38939" name="Group 27"/>
            <p:cNvGrpSpPr>
              <a:grpSpLocks/>
            </p:cNvGrpSpPr>
            <p:nvPr/>
          </p:nvGrpSpPr>
          <p:grpSpPr bwMode="auto">
            <a:xfrm>
              <a:off x="4162" y="346"/>
              <a:ext cx="1326" cy="884"/>
              <a:chOff x="4162" y="346"/>
              <a:chExt cx="1326" cy="884"/>
            </a:xfrm>
          </p:grpSpPr>
          <p:sp>
            <p:nvSpPr>
              <p:cNvPr id="38940" name="Line 28"/>
              <p:cNvSpPr>
                <a:spLocks noChangeShapeType="1"/>
              </p:cNvSpPr>
              <p:nvPr/>
            </p:nvSpPr>
            <p:spPr bwMode="auto">
              <a:xfrm>
                <a:off x="4162" y="1081"/>
                <a:ext cx="1035" cy="0"/>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38941" name="Line 29"/>
              <p:cNvSpPr>
                <a:spLocks noChangeShapeType="1"/>
              </p:cNvSpPr>
              <p:nvPr/>
            </p:nvSpPr>
            <p:spPr bwMode="auto">
              <a:xfrm>
                <a:off x="4162" y="521"/>
                <a:ext cx="1035" cy="0"/>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aphicFrame>
            <p:nvGraphicFramePr>
              <p:cNvPr id="38942" name="Object 30"/>
              <p:cNvGraphicFramePr>
                <a:graphicFrameLocks noChangeAspect="1"/>
              </p:cNvGraphicFramePr>
              <p:nvPr/>
            </p:nvGraphicFramePr>
            <p:xfrm>
              <a:off x="4245" y="441"/>
              <a:ext cx="155" cy="150"/>
            </p:xfrm>
            <a:graphic>
              <a:graphicData uri="http://schemas.openxmlformats.org/presentationml/2006/ole">
                <mc:AlternateContent xmlns:mc="http://schemas.openxmlformats.org/markup-compatibility/2006">
                  <mc:Choice xmlns:v="urn:schemas-microsoft-com:vml" Requires="v">
                    <p:oleObj spid="_x0000_s39089" name="公式" r:id="rId20" imgW="104775" imgH="104775" progId="Equation.3">
                      <p:embed/>
                    </p:oleObj>
                  </mc:Choice>
                  <mc:Fallback>
                    <p:oleObj name="公式" r:id="rId20" imgW="104775" imgH="104775" progId="Equation.3">
                      <p:embed/>
                      <p:pic>
                        <p:nvPicPr>
                          <p:cNvPr id="0" name="Picture 13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45" y="441"/>
                            <a:ext cx="155" cy="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43" name="Object 31"/>
              <p:cNvGraphicFramePr>
                <a:graphicFrameLocks noChangeAspect="1"/>
              </p:cNvGraphicFramePr>
              <p:nvPr/>
            </p:nvGraphicFramePr>
            <p:xfrm>
              <a:off x="4990" y="441"/>
              <a:ext cx="155" cy="150"/>
            </p:xfrm>
            <a:graphic>
              <a:graphicData uri="http://schemas.openxmlformats.org/presentationml/2006/ole">
                <mc:AlternateContent xmlns:mc="http://schemas.openxmlformats.org/markup-compatibility/2006">
                  <mc:Choice xmlns:v="urn:schemas-microsoft-com:vml" Requires="v">
                    <p:oleObj spid="_x0000_s39090" name="公式" r:id="rId22" imgW="104775" imgH="104775" progId="Equation.3">
                      <p:embed/>
                    </p:oleObj>
                  </mc:Choice>
                  <mc:Fallback>
                    <p:oleObj name="公式" r:id="rId22" imgW="104775" imgH="104775" progId="Equation.3">
                      <p:embed/>
                      <p:pic>
                        <p:nvPicPr>
                          <p:cNvPr id="0" name="Picture 13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90" y="441"/>
                            <a:ext cx="155" cy="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44" name="Object 32"/>
              <p:cNvGraphicFramePr>
                <a:graphicFrameLocks noChangeAspect="1"/>
              </p:cNvGraphicFramePr>
              <p:nvPr/>
            </p:nvGraphicFramePr>
            <p:xfrm>
              <a:off x="5239" y="346"/>
              <a:ext cx="249" cy="249"/>
            </p:xfrm>
            <a:graphic>
              <a:graphicData uri="http://schemas.openxmlformats.org/presentationml/2006/ole">
                <mc:AlternateContent xmlns:mc="http://schemas.openxmlformats.org/markup-compatibility/2006">
                  <mc:Choice xmlns:v="urn:schemas-microsoft-com:vml" Requires="v">
                    <p:oleObj spid="_x0000_s39091" name="公式" r:id="rId24" imgW="215619" imgH="215619" progId="Equation.3">
                      <p:embed/>
                    </p:oleObj>
                  </mc:Choice>
                  <mc:Fallback>
                    <p:oleObj name="公式" r:id="rId24" imgW="215619" imgH="215619" progId="Equation.3">
                      <p:embed/>
                      <p:pic>
                        <p:nvPicPr>
                          <p:cNvPr id="0" name="Picture 13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239" y="346"/>
                            <a:ext cx="249"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45" name="Object 33"/>
              <p:cNvGraphicFramePr>
                <a:graphicFrameLocks noChangeAspect="1"/>
              </p:cNvGraphicFramePr>
              <p:nvPr/>
            </p:nvGraphicFramePr>
            <p:xfrm>
              <a:off x="5239" y="981"/>
              <a:ext cx="234" cy="249"/>
            </p:xfrm>
            <a:graphic>
              <a:graphicData uri="http://schemas.openxmlformats.org/presentationml/2006/ole">
                <mc:AlternateContent xmlns:mc="http://schemas.openxmlformats.org/markup-compatibility/2006">
                  <mc:Choice xmlns:v="urn:schemas-microsoft-com:vml" Requires="v">
                    <p:oleObj spid="_x0000_s39092" name="公式" r:id="rId26" imgW="203024" imgH="215713" progId="Equation.3">
                      <p:embed/>
                    </p:oleObj>
                  </mc:Choice>
                  <mc:Fallback>
                    <p:oleObj name="公式" r:id="rId26" imgW="203024" imgH="215713" progId="Equation.3">
                      <p:embed/>
                      <p:pic>
                        <p:nvPicPr>
                          <p:cNvPr id="0" name="Picture 13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239" y="981"/>
                            <a:ext cx="234"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8946" name="Object 34"/>
            <p:cNvGraphicFramePr>
              <a:graphicFrameLocks noChangeAspect="1"/>
            </p:cNvGraphicFramePr>
            <p:nvPr/>
          </p:nvGraphicFramePr>
          <p:xfrm>
            <a:off x="4630" y="436"/>
            <a:ext cx="155" cy="150"/>
          </p:xfrm>
          <a:graphic>
            <a:graphicData uri="http://schemas.openxmlformats.org/presentationml/2006/ole">
              <mc:AlternateContent xmlns:mc="http://schemas.openxmlformats.org/markup-compatibility/2006">
                <mc:Choice xmlns:v="urn:schemas-microsoft-com:vml" Requires="v">
                  <p:oleObj spid="_x0000_s39093" name="公式" r:id="rId28" imgW="104775" imgH="104775" progId="Equation.3">
                    <p:embed/>
                  </p:oleObj>
                </mc:Choice>
                <mc:Fallback>
                  <p:oleObj name="公式" r:id="rId28" imgW="104775" imgH="104775" progId="Equation.3">
                    <p:embed/>
                    <p:pic>
                      <p:nvPicPr>
                        <p:cNvPr id="0" name="Picture 13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630" y="436"/>
                          <a:ext cx="155" cy="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8947" name="Group 35"/>
          <p:cNvGrpSpPr>
            <a:grpSpLocks/>
          </p:cNvGrpSpPr>
          <p:nvPr/>
        </p:nvGrpSpPr>
        <p:grpSpPr bwMode="auto">
          <a:xfrm>
            <a:off x="7275513" y="4077072"/>
            <a:ext cx="287337" cy="1173163"/>
            <a:chOff x="4622" y="436"/>
            <a:chExt cx="181" cy="739"/>
          </a:xfrm>
        </p:grpSpPr>
        <p:sp>
          <p:nvSpPr>
            <p:cNvPr id="38948" name="Line 36"/>
            <p:cNvSpPr>
              <a:spLocks noChangeShapeType="1"/>
            </p:cNvSpPr>
            <p:nvPr/>
          </p:nvSpPr>
          <p:spPr bwMode="auto">
            <a:xfrm flipH="1">
              <a:off x="4694" y="545"/>
              <a:ext cx="4" cy="494"/>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aphicFrame>
          <p:nvGraphicFramePr>
            <p:cNvPr id="38949" name="Object 37"/>
            <p:cNvGraphicFramePr>
              <a:graphicFrameLocks noChangeAspect="1"/>
            </p:cNvGraphicFramePr>
            <p:nvPr/>
          </p:nvGraphicFramePr>
          <p:xfrm>
            <a:off x="4630" y="1025"/>
            <a:ext cx="155" cy="150"/>
          </p:xfrm>
          <a:graphic>
            <a:graphicData uri="http://schemas.openxmlformats.org/presentationml/2006/ole">
              <mc:AlternateContent xmlns:mc="http://schemas.openxmlformats.org/markup-compatibility/2006">
                <mc:Choice xmlns:v="urn:schemas-microsoft-com:vml" Requires="v">
                  <p:oleObj spid="_x0000_s39094" name="公式" r:id="rId30" imgW="104775" imgH="104775" progId="Equation.3">
                    <p:embed/>
                  </p:oleObj>
                </mc:Choice>
                <mc:Fallback>
                  <p:oleObj name="公式" r:id="rId30" imgW="104775" imgH="104775" progId="Equation.3">
                    <p:embed/>
                    <p:pic>
                      <p:nvPicPr>
                        <p:cNvPr id="0" name="Picture 14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630" y="1025"/>
                          <a:ext cx="155" cy="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50" name="Oval 38"/>
            <p:cNvSpPr>
              <a:spLocks noChangeArrowheads="1"/>
            </p:cNvSpPr>
            <p:nvPr/>
          </p:nvSpPr>
          <p:spPr bwMode="auto">
            <a:xfrm>
              <a:off x="4649" y="436"/>
              <a:ext cx="136" cy="136"/>
            </a:xfrm>
            <a:prstGeom prst="ellipse">
              <a:avLst/>
            </a:prstGeom>
            <a:solidFill>
              <a:srgbClr val="C9E4FF"/>
            </a:solidFill>
            <a:ln>
              <a:noFill/>
            </a:ln>
            <a:effectLst/>
            <a:extLst>
              <a:ext uri="{91240B29-F687-4F45-9708-019B960494DF}">
                <a14:hiddenLine xmlns:a14="http://schemas.microsoft.com/office/drawing/2010/main" w="12700" cap="sq">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ea typeface="华文楷体" panose="02010600040101010101" pitchFamily="2" charset="-122"/>
              </a:endParaRPr>
            </a:p>
          </p:txBody>
        </p:sp>
        <p:sp>
          <p:nvSpPr>
            <p:cNvPr id="38951" name="Line 39"/>
            <p:cNvSpPr>
              <a:spLocks noChangeShapeType="1"/>
            </p:cNvSpPr>
            <p:nvPr/>
          </p:nvSpPr>
          <p:spPr bwMode="auto">
            <a:xfrm>
              <a:off x="4622" y="519"/>
              <a:ext cx="181" cy="0"/>
            </a:xfrm>
            <a:prstGeom prst="line">
              <a:avLst/>
            </a:prstGeom>
            <a:noFill/>
            <a:ln w="38100" cap="sq">
              <a:solidFill>
                <a:srgbClr val="0000B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ea typeface="华文楷体" panose="02010600040101010101" pitchFamily="2" charset="-122"/>
              </a:endParaRPr>
            </a:p>
          </p:txBody>
        </p:sp>
      </p:grpSp>
      <p:sp>
        <p:nvSpPr>
          <p:cNvPr id="38952" name="Text Box 40"/>
          <p:cNvSpPr txBox="1">
            <a:spLocks noChangeArrowheads="1"/>
          </p:cNvSpPr>
          <p:nvPr/>
        </p:nvSpPr>
        <p:spPr bwMode="auto">
          <a:xfrm>
            <a:off x="395288" y="823092"/>
            <a:ext cx="3959225" cy="1200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        处于高能</a:t>
            </a:r>
            <a:r>
              <a:rPr kumimoji="1" lang="zh-CN" altLang="en-US" i="1">
                <a:solidFill>
                  <a:schemeClr val="tx1"/>
                </a:solidFill>
                <a:ea typeface="华文楷体" panose="02010600040101010101" pitchFamily="2" charset="-122"/>
              </a:rPr>
              <a:t> </a:t>
            </a:r>
            <a:r>
              <a:rPr kumimoji="1" lang="en-US" altLang="zh-CN" i="1">
                <a:solidFill>
                  <a:schemeClr val="tx1"/>
                </a:solidFill>
                <a:ea typeface="华文楷体" panose="02010600040101010101" pitchFamily="2" charset="-122"/>
              </a:rPr>
              <a:t>E</a:t>
            </a:r>
            <a:r>
              <a:rPr kumimoji="1" lang="en-US" altLang="zh-CN" baseline="-25000">
                <a:solidFill>
                  <a:schemeClr val="tx1"/>
                </a:solidFill>
                <a:ea typeface="华文楷体" panose="02010600040101010101" pitchFamily="2" charset="-122"/>
              </a:rPr>
              <a:t>2 </a:t>
            </a:r>
            <a:r>
              <a:rPr kumimoji="1" lang="zh-CN" altLang="en-US">
                <a:solidFill>
                  <a:schemeClr val="tx1"/>
                </a:solidFill>
                <a:ea typeface="华文楷体" panose="02010600040101010101" pitchFamily="2" charset="-122"/>
              </a:rPr>
              <a:t>上的原子自发地向低能级 </a:t>
            </a:r>
            <a:r>
              <a:rPr kumimoji="1" lang="en-US" altLang="zh-CN" i="1">
                <a:solidFill>
                  <a:schemeClr val="tx1"/>
                </a:solidFill>
                <a:ea typeface="华文楷体" panose="02010600040101010101" pitchFamily="2" charset="-122"/>
              </a:rPr>
              <a:t>E</a:t>
            </a:r>
            <a:r>
              <a:rPr kumimoji="1" lang="en-US" altLang="zh-CN" baseline="-25000">
                <a:solidFill>
                  <a:schemeClr val="tx1"/>
                </a:solidFill>
                <a:ea typeface="华文楷体" panose="02010600040101010101" pitchFamily="2" charset="-122"/>
              </a:rPr>
              <a:t>1 </a:t>
            </a:r>
            <a:r>
              <a:rPr kumimoji="1" lang="zh-CN" altLang="en-US">
                <a:solidFill>
                  <a:schemeClr val="tx1"/>
                </a:solidFill>
                <a:ea typeface="华文楷体" panose="02010600040101010101" pitchFamily="2" charset="-122"/>
              </a:rPr>
              <a:t>跃迁而辐射出一个光子的过程。</a:t>
            </a:r>
          </a:p>
        </p:txBody>
      </p:sp>
      <p:sp>
        <p:nvSpPr>
          <p:cNvPr id="38953" name="Rectangle 41"/>
          <p:cNvSpPr>
            <a:spLocks noChangeArrowheads="1"/>
          </p:cNvSpPr>
          <p:nvPr/>
        </p:nvSpPr>
        <p:spPr bwMode="auto">
          <a:xfrm>
            <a:off x="611188" y="255243"/>
            <a:ext cx="216058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buClrTx/>
              <a:buSzTx/>
              <a:buFontTx/>
              <a:buNone/>
            </a:pPr>
            <a:r>
              <a:rPr kumimoji="1" lang="en-US" altLang="zh-CN">
                <a:solidFill>
                  <a:schemeClr val="tx1"/>
                </a:solidFill>
                <a:ea typeface="华文楷体" panose="02010600040101010101" pitchFamily="2" charset="-122"/>
              </a:rPr>
              <a:t>2</a:t>
            </a:r>
            <a:r>
              <a:rPr kumimoji="1" lang="zh-CN" altLang="en-US">
                <a:solidFill>
                  <a:schemeClr val="tx1"/>
                </a:solidFill>
                <a:ea typeface="华文楷体" panose="02010600040101010101" pitchFamily="2" charset="-122"/>
              </a:rPr>
              <a:t>、自发辐射</a:t>
            </a:r>
          </a:p>
        </p:txBody>
      </p:sp>
      <p:grpSp>
        <p:nvGrpSpPr>
          <p:cNvPr id="38954" name="Group 42"/>
          <p:cNvGrpSpPr>
            <a:grpSpLocks/>
          </p:cNvGrpSpPr>
          <p:nvPr/>
        </p:nvGrpSpPr>
        <p:grpSpPr bwMode="auto">
          <a:xfrm>
            <a:off x="4356100" y="260350"/>
            <a:ext cx="4356100" cy="1800225"/>
            <a:chOff x="567" y="1026"/>
            <a:chExt cx="2744" cy="1134"/>
          </a:xfrm>
        </p:grpSpPr>
        <p:sp>
          <p:nvSpPr>
            <p:cNvPr id="38955" name="Rectangle 43"/>
            <p:cNvSpPr>
              <a:spLocks noChangeArrowheads="1"/>
            </p:cNvSpPr>
            <p:nvPr/>
          </p:nvSpPr>
          <p:spPr bwMode="auto">
            <a:xfrm>
              <a:off x="567" y="1026"/>
              <a:ext cx="2744" cy="1134"/>
            </a:xfrm>
            <a:prstGeom prst="rect">
              <a:avLst/>
            </a:prstGeom>
            <a:gradFill rotWithShape="1">
              <a:gsLst>
                <a:gs pos="0">
                  <a:srgbClr val="C9E4FF"/>
                </a:gs>
                <a:gs pos="100000">
                  <a:srgbClr val="C9E4FF">
                    <a:gamma/>
                    <a:tint val="38039"/>
                    <a:invGamma/>
                  </a:srgbClr>
                </a:gs>
              </a:gsLst>
              <a:lin ang="5400000" scaled="1"/>
            </a:gra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zh-CN" altLang="en-US">
                <a:ea typeface="华文楷体" panose="02010600040101010101" pitchFamily="2" charset="-122"/>
              </a:endParaRPr>
            </a:p>
          </p:txBody>
        </p:sp>
        <p:sp>
          <p:nvSpPr>
            <p:cNvPr id="38956" name="Text Box 44"/>
            <p:cNvSpPr txBox="1">
              <a:spLocks noChangeArrowheads="1"/>
            </p:cNvSpPr>
            <p:nvPr/>
          </p:nvSpPr>
          <p:spPr bwMode="auto">
            <a:xfrm>
              <a:off x="703" y="1888"/>
              <a:ext cx="2486" cy="231"/>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spcBef>
                  <a:spcPct val="50000"/>
                </a:spcBef>
                <a:buClrTx/>
                <a:buSzTx/>
                <a:buFontTx/>
                <a:buNone/>
              </a:pPr>
              <a:r>
                <a:rPr kumimoji="1" lang="zh-CN" altLang="en-US" sz="1800">
                  <a:solidFill>
                    <a:srgbClr val="FF0066"/>
                  </a:solidFill>
                  <a:ea typeface="华文楷体" panose="02010600040101010101" pitchFamily="2" charset="-122"/>
                </a:rPr>
                <a:t>自发辐射</a:t>
              </a:r>
              <a:endParaRPr kumimoji="1" lang="zh-CN" altLang="en-US">
                <a:solidFill>
                  <a:srgbClr val="FF0066"/>
                </a:solidFill>
                <a:ea typeface="华文楷体" panose="02010600040101010101" pitchFamily="2" charset="-122"/>
              </a:endParaRPr>
            </a:p>
          </p:txBody>
        </p:sp>
        <p:sp>
          <p:nvSpPr>
            <p:cNvPr id="38957" name="Line 45"/>
            <p:cNvSpPr>
              <a:spLocks noChangeShapeType="1"/>
            </p:cNvSpPr>
            <p:nvPr/>
          </p:nvSpPr>
          <p:spPr bwMode="auto">
            <a:xfrm>
              <a:off x="794" y="1797"/>
              <a:ext cx="952" cy="0"/>
            </a:xfrm>
            <a:prstGeom prst="line">
              <a:avLst/>
            </a:prstGeom>
            <a:noFill/>
            <a:ln w="3810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ea typeface="华文楷体" panose="02010600040101010101" pitchFamily="2" charset="-122"/>
              </a:endParaRPr>
            </a:p>
          </p:txBody>
        </p:sp>
        <p:sp>
          <p:nvSpPr>
            <p:cNvPr id="38958" name="Line 46"/>
            <p:cNvSpPr>
              <a:spLocks noChangeShapeType="1"/>
            </p:cNvSpPr>
            <p:nvPr/>
          </p:nvSpPr>
          <p:spPr bwMode="auto">
            <a:xfrm>
              <a:off x="794" y="1208"/>
              <a:ext cx="952" cy="0"/>
            </a:xfrm>
            <a:prstGeom prst="line">
              <a:avLst/>
            </a:prstGeom>
            <a:noFill/>
            <a:ln w="3810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ea typeface="华文楷体" panose="02010600040101010101" pitchFamily="2" charset="-122"/>
              </a:endParaRPr>
            </a:p>
          </p:txBody>
        </p:sp>
        <p:graphicFrame>
          <p:nvGraphicFramePr>
            <p:cNvPr id="38959" name="Object 47"/>
            <p:cNvGraphicFramePr>
              <a:graphicFrameLocks noChangeAspect="1"/>
            </p:cNvGraphicFramePr>
            <p:nvPr/>
          </p:nvGraphicFramePr>
          <p:xfrm>
            <a:off x="1004" y="1129"/>
            <a:ext cx="208" cy="163"/>
          </p:xfrm>
          <a:graphic>
            <a:graphicData uri="http://schemas.openxmlformats.org/presentationml/2006/ole">
              <mc:AlternateContent xmlns:mc="http://schemas.openxmlformats.org/markup-compatibility/2006">
                <mc:Choice xmlns:v="urn:schemas-microsoft-com:vml" Requires="v">
                  <p:oleObj spid="_x0000_s39095" name="公式" r:id="rId32" imgW="104775" imgH="104775" progId="Equation.3">
                    <p:embed/>
                  </p:oleObj>
                </mc:Choice>
                <mc:Fallback>
                  <p:oleObj name="公式" r:id="rId32" imgW="104775" imgH="104775" progId="Equation.3">
                    <p:embed/>
                    <p:pic>
                      <p:nvPicPr>
                        <p:cNvPr id="0" name="Picture 141"/>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004" y="1129"/>
                          <a:ext cx="208"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60" name="Object 48"/>
            <p:cNvGraphicFramePr>
              <a:graphicFrameLocks noChangeAspect="1"/>
            </p:cNvGraphicFramePr>
            <p:nvPr/>
          </p:nvGraphicFramePr>
          <p:xfrm>
            <a:off x="1761" y="1694"/>
            <a:ext cx="211" cy="202"/>
          </p:xfrm>
          <a:graphic>
            <a:graphicData uri="http://schemas.openxmlformats.org/presentationml/2006/ole">
              <mc:AlternateContent xmlns:mc="http://schemas.openxmlformats.org/markup-compatibility/2006">
                <mc:Choice xmlns:v="urn:schemas-microsoft-com:vml" Requires="v">
                  <p:oleObj spid="_x0000_s39096" name="公式" r:id="rId34" imgW="203024" imgH="215713" progId="Equation.3">
                    <p:embed/>
                  </p:oleObj>
                </mc:Choice>
                <mc:Fallback>
                  <p:oleObj name="公式" r:id="rId34" imgW="203024" imgH="215713" progId="Equation.3">
                    <p:embed/>
                    <p:pic>
                      <p:nvPicPr>
                        <p:cNvPr id="0" name="Picture 142"/>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761" y="1694"/>
                          <a:ext cx="211"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61" name="Object 49"/>
            <p:cNvGraphicFramePr>
              <a:graphicFrameLocks noChangeAspect="1"/>
            </p:cNvGraphicFramePr>
            <p:nvPr/>
          </p:nvGraphicFramePr>
          <p:xfrm>
            <a:off x="1726" y="1128"/>
            <a:ext cx="225" cy="202"/>
          </p:xfrm>
          <a:graphic>
            <a:graphicData uri="http://schemas.openxmlformats.org/presentationml/2006/ole">
              <mc:AlternateContent xmlns:mc="http://schemas.openxmlformats.org/markup-compatibility/2006">
                <mc:Choice xmlns:v="urn:schemas-microsoft-com:vml" Requires="v">
                  <p:oleObj spid="_x0000_s39097" name="公式" r:id="rId36" imgW="215619" imgH="215619" progId="Equation.3">
                    <p:embed/>
                  </p:oleObj>
                </mc:Choice>
                <mc:Fallback>
                  <p:oleObj name="公式" r:id="rId36" imgW="215619" imgH="215619" progId="Equation.3">
                    <p:embed/>
                    <p:pic>
                      <p:nvPicPr>
                        <p:cNvPr id="0" name="Picture 143"/>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726" y="1128"/>
                          <a:ext cx="225" cy="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8962" name="Group 50"/>
          <p:cNvGrpSpPr>
            <a:grpSpLocks/>
          </p:cNvGrpSpPr>
          <p:nvPr/>
        </p:nvGrpSpPr>
        <p:grpSpPr bwMode="auto">
          <a:xfrm>
            <a:off x="7419975" y="711200"/>
            <a:ext cx="968375" cy="411163"/>
            <a:chOff x="4854" y="1711"/>
            <a:chExt cx="610" cy="259"/>
          </a:xfrm>
        </p:grpSpPr>
        <p:sp>
          <p:nvSpPr>
            <p:cNvPr id="38963" name="Freeform 51"/>
            <p:cNvSpPr>
              <a:spLocks/>
            </p:cNvSpPr>
            <p:nvPr/>
          </p:nvSpPr>
          <p:spPr bwMode="auto">
            <a:xfrm>
              <a:off x="4854" y="1926"/>
              <a:ext cx="610" cy="44"/>
            </a:xfrm>
            <a:custGeom>
              <a:avLst/>
              <a:gdLst>
                <a:gd name="T0" fmla="*/ 0 w 720"/>
                <a:gd name="T1" fmla="*/ 0 h 104"/>
                <a:gd name="T2" fmla="*/ 48 w 720"/>
                <a:gd name="T3" fmla="*/ 96 h 104"/>
                <a:gd name="T4" fmla="*/ 96 w 720"/>
                <a:gd name="T5" fmla="*/ 0 h 104"/>
                <a:gd name="T6" fmla="*/ 144 w 720"/>
                <a:gd name="T7" fmla="*/ 96 h 104"/>
                <a:gd name="T8" fmla="*/ 192 w 720"/>
                <a:gd name="T9" fmla="*/ 0 h 104"/>
                <a:gd name="T10" fmla="*/ 240 w 720"/>
                <a:gd name="T11" fmla="*/ 96 h 104"/>
                <a:gd name="T12" fmla="*/ 288 w 720"/>
                <a:gd name="T13" fmla="*/ 0 h 104"/>
                <a:gd name="T14" fmla="*/ 336 w 720"/>
                <a:gd name="T15" fmla="*/ 96 h 104"/>
                <a:gd name="T16" fmla="*/ 384 w 720"/>
                <a:gd name="T17" fmla="*/ 0 h 104"/>
                <a:gd name="T18" fmla="*/ 432 w 720"/>
                <a:gd name="T19" fmla="*/ 96 h 104"/>
                <a:gd name="T20" fmla="*/ 480 w 720"/>
                <a:gd name="T21" fmla="*/ 0 h 104"/>
                <a:gd name="T22" fmla="*/ 528 w 720"/>
                <a:gd name="T23" fmla="*/ 96 h 104"/>
                <a:gd name="T24" fmla="*/ 576 w 720"/>
                <a:gd name="T25" fmla="*/ 48 h 104"/>
                <a:gd name="T26" fmla="*/ 720 w 720"/>
                <a:gd name="T27" fmla="*/ 4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0" h="104">
                  <a:moveTo>
                    <a:pt x="0" y="0"/>
                  </a:moveTo>
                  <a:cubicBezTo>
                    <a:pt x="16" y="48"/>
                    <a:pt x="32" y="96"/>
                    <a:pt x="48" y="96"/>
                  </a:cubicBezTo>
                  <a:cubicBezTo>
                    <a:pt x="64" y="96"/>
                    <a:pt x="80" y="0"/>
                    <a:pt x="96" y="0"/>
                  </a:cubicBezTo>
                  <a:cubicBezTo>
                    <a:pt x="112" y="0"/>
                    <a:pt x="128" y="96"/>
                    <a:pt x="144" y="96"/>
                  </a:cubicBezTo>
                  <a:cubicBezTo>
                    <a:pt x="160" y="96"/>
                    <a:pt x="176" y="0"/>
                    <a:pt x="192" y="0"/>
                  </a:cubicBezTo>
                  <a:cubicBezTo>
                    <a:pt x="208" y="0"/>
                    <a:pt x="224" y="96"/>
                    <a:pt x="240" y="96"/>
                  </a:cubicBezTo>
                  <a:cubicBezTo>
                    <a:pt x="256" y="96"/>
                    <a:pt x="272" y="0"/>
                    <a:pt x="288" y="0"/>
                  </a:cubicBezTo>
                  <a:cubicBezTo>
                    <a:pt x="304" y="0"/>
                    <a:pt x="320" y="96"/>
                    <a:pt x="336" y="96"/>
                  </a:cubicBezTo>
                  <a:cubicBezTo>
                    <a:pt x="352" y="96"/>
                    <a:pt x="368" y="0"/>
                    <a:pt x="384" y="0"/>
                  </a:cubicBezTo>
                  <a:cubicBezTo>
                    <a:pt x="400" y="0"/>
                    <a:pt x="416" y="96"/>
                    <a:pt x="432" y="96"/>
                  </a:cubicBezTo>
                  <a:cubicBezTo>
                    <a:pt x="448" y="96"/>
                    <a:pt x="464" y="0"/>
                    <a:pt x="480" y="0"/>
                  </a:cubicBezTo>
                  <a:cubicBezTo>
                    <a:pt x="496" y="0"/>
                    <a:pt x="512" y="88"/>
                    <a:pt x="528" y="96"/>
                  </a:cubicBezTo>
                  <a:cubicBezTo>
                    <a:pt x="544" y="104"/>
                    <a:pt x="544" y="56"/>
                    <a:pt x="576" y="48"/>
                  </a:cubicBezTo>
                  <a:cubicBezTo>
                    <a:pt x="608" y="40"/>
                    <a:pt x="696" y="48"/>
                    <a:pt x="720" y="48"/>
                  </a:cubicBezTo>
                </a:path>
              </a:pathLst>
            </a:custGeom>
            <a:noFill/>
            <a:ln w="19050">
              <a:solidFill>
                <a:srgbClr val="FF3300"/>
              </a:solidFill>
              <a:round/>
              <a:headEnd type="none" w="med" len="med"/>
              <a:tailEnd type="triangle" w="med" len="med"/>
            </a:ln>
            <a:effectLst/>
            <a:extLst>
              <a:ext uri="{909E8E84-426E-40DD-AFC4-6F175D3DCCD1}">
                <a14:hiddenFill xmlns:a14="http://schemas.microsoft.com/office/drawing/2010/main">
                  <a:solidFill>
                    <a:srgbClr val="CCE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aphicFrame>
          <p:nvGraphicFramePr>
            <p:cNvPr id="38964" name="Object 52"/>
            <p:cNvGraphicFramePr>
              <a:graphicFrameLocks noChangeAspect="1"/>
            </p:cNvGraphicFramePr>
            <p:nvPr/>
          </p:nvGraphicFramePr>
          <p:xfrm>
            <a:off x="4872" y="1711"/>
            <a:ext cx="422" cy="169"/>
          </p:xfrm>
          <a:graphic>
            <a:graphicData uri="http://schemas.openxmlformats.org/presentationml/2006/ole">
              <mc:AlternateContent xmlns:mc="http://schemas.openxmlformats.org/markup-compatibility/2006">
                <mc:Choice xmlns:v="urn:schemas-microsoft-com:vml" Requires="v">
                  <p:oleObj spid="_x0000_s39098" name="公式" r:id="rId38" imgW="219075" imgH="171450" progId="Equation.3">
                    <p:embed/>
                  </p:oleObj>
                </mc:Choice>
                <mc:Fallback>
                  <p:oleObj name="公式" r:id="rId38" imgW="219075" imgH="171450" progId="Equation.3">
                    <p:embed/>
                    <p:pic>
                      <p:nvPicPr>
                        <p:cNvPr id="0" name="Picture 144"/>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872" y="1711"/>
                          <a:ext cx="422"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8965" name="Group 53"/>
          <p:cNvGrpSpPr>
            <a:grpSpLocks/>
          </p:cNvGrpSpPr>
          <p:nvPr/>
        </p:nvGrpSpPr>
        <p:grpSpPr bwMode="auto">
          <a:xfrm>
            <a:off x="6624638" y="423863"/>
            <a:ext cx="2055812" cy="1295400"/>
            <a:chOff x="4239" y="1525"/>
            <a:chExt cx="1295" cy="816"/>
          </a:xfrm>
        </p:grpSpPr>
        <p:graphicFrame>
          <p:nvGraphicFramePr>
            <p:cNvPr id="38966" name="Object 54"/>
            <p:cNvGraphicFramePr>
              <a:graphicFrameLocks noChangeAspect="1"/>
            </p:cNvGraphicFramePr>
            <p:nvPr/>
          </p:nvGraphicFramePr>
          <p:xfrm>
            <a:off x="5309" y="1525"/>
            <a:ext cx="225" cy="206"/>
          </p:xfrm>
          <a:graphic>
            <a:graphicData uri="http://schemas.openxmlformats.org/presentationml/2006/ole">
              <mc:AlternateContent xmlns:mc="http://schemas.openxmlformats.org/markup-compatibility/2006">
                <mc:Choice xmlns:v="urn:schemas-microsoft-com:vml" Requires="v">
                  <p:oleObj spid="_x0000_s39099" name="公式" r:id="rId40" imgW="215619" imgH="215619" progId="Equation.3">
                    <p:embed/>
                  </p:oleObj>
                </mc:Choice>
                <mc:Fallback>
                  <p:oleObj name="公式" r:id="rId40" imgW="215619" imgH="215619" progId="Equation.3">
                    <p:embed/>
                    <p:pic>
                      <p:nvPicPr>
                        <p:cNvPr id="0" name="Picture 145"/>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309" y="1525"/>
                          <a:ext cx="225" cy="2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67" name="Object 55"/>
            <p:cNvGraphicFramePr>
              <a:graphicFrameLocks noChangeAspect="1"/>
            </p:cNvGraphicFramePr>
            <p:nvPr/>
          </p:nvGraphicFramePr>
          <p:xfrm>
            <a:off x="5309" y="2135"/>
            <a:ext cx="213" cy="206"/>
          </p:xfrm>
          <a:graphic>
            <a:graphicData uri="http://schemas.openxmlformats.org/presentationml/2006/ole">
              <mc:AlternateContent xmlns:mc="http://schemas.openxmlformats.org/markup-compatibility/2006">
                <mc:Choice xmlns:v="urn:schemas-microsoft-com:vml" Requires="v">
                  <p:oleObj spid="_x0000_s39100" name="公式" r:id="rId42" imgW="203024" imgH="215713" progId="Equation.3">
                    <p:embed/>
                  </p:oleObj>
                </mc:Choice>
                <mc:Fallback>
                  <p:oleObj name="公式" r:id="rId42" imgW="203024" imgH="215713" progId="Equation.3">
                    <p:embed/>
                    <p:pic>
                      <p:nvPicPr>
                        <p:cNvPr id="0" name="Picture 146"/>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5309" y="2135"/>
                          <a:ext cx="213" cy="2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68" name="Line 56"/>
            <p:cNvSpPr>
              <a:spLocks noChangeShapeType="1"/>
            </p:cNvSpPr>
            <p:nvPr/>
          </p:nvSpPr>
          <p:spPr bwMode="auto">
            <a:xfrm>
              <a:off x="4241" y="2205"/>
              <a:ext cx="998" cy="0"/>
            </a:xfrm>
            <a:prstGeom prst="line">
              <a:avLst/>
            </a:prstGeom>
            <a:noFill/>
            <a:ln w="3810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ea typeface="华文楷体" panose="02010600040101010101" pitchFamily="2" charset="-122"/>
              </a:endParaRPr>
            </a:p>
          </p:txBody>
        </p:sp>
        <p:sp>
          <p:nvSpPr>
            <p:cNvPr id="38969" name="Line 57"/>
            <p:cNvSpPr>
              <a:spLocks noChangeShapeType="1"/>
            </p:cNvSpPr>
            <p:nvPr/>
          </p:nvSpPr>
          <p:spPr bwMode="auto">
            <a:xfrm>
              <a:off x="4239" y="1600"/>
              <a:ext cx="998" cy="0"/>
            </a:xfrm>
            <a:prstGeom prst="line">
              <a:avLst/>
            </a:prstGeom>
            <a:noFill/>
            <a:ln w="38100" cap="sq">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lstStyle/>
            <a:p>
              <a:endParaRPr lang="zh-CN" altLang="en-US">
                <a:ea typeface="华文楷体" panose="02010600040101010101" pitchFamily="2" charset="-122"/>
              </a:endParaRPr>
            </a:p>
          </p:txBody>
        </p:sp>
      </p:grpSp>
      <p:grpSp>
        <p:nvGrpSpPr>
          <p:cNvPr id="38970" name="Group 58"/>
          <p:cNvGrpSpPr>
            <a:grpSpLocks/>
          </p:cNvGrpSpPr>
          <p:nvPr/>
        </p:nvGrpSpPr>
        <p:grpSpPr bwMode="auto">
          <a:xfrm>
            <a:off x="7153275" y="566738"/>
            <a:ext cx="328613" cy="1079500"/>
            <a:chOff x="4676" y="1615"/>
            <a:chExt cx="207" cy="680"/>
          </a:xfrm>
        </p:grpSpPr>
        <p:sp>
          <p:nvSpPr>
            <p:cNvPr id="38971" name="Line 59"/>
            <p:cNvSpPr>
              <a:spLocks noChangeShapeType="1"/>
            </p:cNvSpPr>
            <p:nvPr/>
          </p:nvSpPr>
          <p:spPr bwMode="auto">
            <a:xfrm>
              <a:off x="4763" y="1615"/>
              <a:ext cx="0" cy="552"/>
            </a:xfrm>
            <a:prstGeom prst="line">
              <a:avLst/>
            </a:prstGeom>
            <a:noFill/>
            <a:ln w="15875">
              <a:solidFill>
                <a:srgbClr val="FF0000"/>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aphicFrame>
          <p:nvGraphicFramePr>
            <p:cNvPr id="38972" name="Object 60"/>
            <p:cNvGraphicFramePr>
              <a:graphicFrameLocks noChangeAspect="1"/>
            </p:cNvGraphicFramePr>
            <p:nvPr/>
          </p:nvGraphicFramePr>
          <p:xfrm>
            <a:off x="4676" y="2130"/>
            <a:ext cx="207" cy="165"/>
          </p:xfrm>
          <a:graphic>
            <a:graphicData uri="http://schemas.openxmlformats.org/presentationml/2006/ole">
              <mc:AlternateContent xmlns:mc="http://schemas.openxmlformats.org/markup-compatibility/2006">
                <mc:Choice xmlns:v="urn:schemas-microsoft-com:vml" Requires="v">
                  <p:oleObj spid="_x0000_s39101" name="公式" r:id="rId44" imgW="104775" imgH="104775" progId="Equation.3">
                    <p:embed/>
                  </p:oleObj>
                </mc:Choice>
                <mc:Fallback>
                  <p:oleObj name="公式" r:id="rId44" imgW="104775" imgH="104775" progId="Equation.3">
                    <p:embed/>
                    <p:pic>
                      <p:nvPicPr>
                        <p:cNvPr id="0" name="Picture 147"/>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4676" y="2130"/>
                          <a:ext cx="207"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8973" name="Rectangle 61"/>
          <p:cNvSpPr>
            <a:spLocks noChangeArrowheads="1"/>
          </p:cNvSpPr>
          <p:nvPr/>
        </p:nvSpPr>
        <p:spPr bwMode="auto">
          <a:xfrm>
            <a:off x="755650" y="3038131"/>
            <a:ext cx="374491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buClrTx/>
              <a:buSzTx/>
              <a:buFontTx/>
              <a:buNone/>
            </a:pPr>
            <a:r>
              <a:rPr kumimoji="1" lang="zh-CN" altLang="en-US">
                <a:solidFill>
                  <a:schemeClr val="tx2"/>
                </a:solidFill>
                <a:ea typeface="华文楷体" panose="02010600040101010101" pitchFamily="2" charset="-122"/>
              </a:rPr>
              <a:t>特点：</a:t>
            </a:r>
            <a:r>
              <a:rPr kumimoji="1" lang="zh-CN" altLang="en-US">
                <a:solidFill>
                  <a:srgbClr val="0000FF"/>
                </a:solidFill>
                <a:ea typeface="华文楷体" panose="02010600040101010101" pitchFamily="2" charset="-122"/>
              </a:rPr>
              <a:t>光波是非相干的。</a:t>
            </a:r>
          </a:p>
        </p:txBody>
      </p:sp>
      <p:pic>
        <p:nvPicPr>
          <p:cNvPr id="38974" name="Picture 62" descr="图片1"/>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294313" y="2212975"/>
            <a:ext cx="2951162" cy="1358900"/>
          </a:xfrm>
          <a:prstGeom prst="rect">
            <a:avLst/>
          </a:prstGeom>
          <a:noFill/>
          <a:ln w="12700">
            <a:solidFill>
              <a:srgbClr val="008080"/>
            </a:solidFill>
            <a:miter lim="800000"/>
            <a:headEnd/>
            <a:tailEnd/>
          </a:ln>
          <a:extLst>
            <a:ext uri="{909E8E84-426E-40DD-AFC4-6F175D3DCCD1}">
              <a14:hiddenFill xmlns:a14="http://schemas.microsoft.com/office/drawing/2010/main">
                <a:solidFill>
                  <a:srgbClr val="FFFFFF"/>
                </a:solidFill>
              </a14:hiddenFill>
            </a:ext>
          </a:extLst>
        </p:spPr>
      </p:pic>
      <p:sp>
        <p:nvSpPr>
          <p:cNvPr id="38975" name="Rectangle 63"/>
          <p:cNvSpPr>
            <a:spLocks noChangeArrowheads="1"/>
          </p:cNvSpPr>
          <p:nvPr/>
        </p:nvSpPr>
        <p:spPr bwMode="auto">
          <a:xfrm>
            <a:off x="468313" y="2195724"/>
            <a:ext cx="4679950"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自发辐射的光的</a:t>
            </a:r>
            <a:r>
              <a:rPr kumimoji="1" lang="zh-CN" altLang="en-US">
                <a:solidFill>
                  <a:srgbClr val="0000FF"/>
                </a:solidFill>
                <a:ea typeface="华文楷体" panose="02010600040101010101" pitchFamily="2" charset="-122"/>
              </a:rPr>
              <a:t>频率</a:t>
            </a:r>
            <a:r>
              <a:rPr kumimoji="1" lang="zh-CN" altLang="en-US">
                <a:solidFill>
                  <a:schemeClr val="tx1"/>
                </a:solidFill>
                <a:ea typeface="华文楷体" panose="02010600040101010101" pitchFamily="2" charset="-122"/>
              </a:rPr>
              <a:t>、</a:t>
            </a:r>
            <a:r>
              <a:rPr kumimoji="1" lang="zh-CN" altLang="en-US">
                <a:solidFill>
                  <a:srgbClr val="0000FF"/>
                </a:solidFill>
                <a:ea typeface="华文楷体" panose="02010600040101010101" pitchFamily="2" charset="-122"/>
              </a:rPr>
              <a:t>初相位、偏振态、传播方向</a:t>
            </a:r>
            <a:r>
              <a:rPr kumimoji="1" lang="zh-CN" altLang="en-US">
                <a:solidFill>
                  <a:schemeClr val="tx1"/>
                </a:solidFill>
                <a:ea typeface="华文楷体" panose="02010600040101010101" pitchFamily="2" charset="-122"/>
              </a:rPr>
              <a:t>均不相同。</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53"/>
                                        </p:tgtEl>
                                        <p:attrNameLst>
                                          <p:attrName>style.visibility</p:attrName>
                                        </p:attrNameLst>
                                      </p:cBhvr>
                                      <p:to>
                                        <p:strVal val="visible"/>
                                      </p:to>
                                    </p:set>
                                    <p:animEffect transition="in" filter="wipe(left)">
                                      <p:cBhvr>
                                        <p:cTn id="7" dur="500"/>
                                        <p:tgtEl>
                                          <p:spTgt spid="389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8954"/>
                                        </p:tgtEl>
                                        <p:attrNameLst>
                                          <p:attrName>style.visibility</p:attrName>
                                        </p:attrNameLst>
                                      </p:cBhvr>
                                      <p:to>
                                        <p:strVal val="visible"/>
                                      </p:to>
                                    </p:set>
                                    <p:animEffect transition="in" filter="wipe(up)">
                                      <p:cBhvr>
                                        <p:cTn id="12" dur="500"/>
                                        <p:tgtEl>
                                          <p:spTgt spid="389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52"/>
                                        </p:tgtEl>
                                        <p:attrNameLst>
                                          <p:attrName>style.visibility</p:attrName>
                                        </p:attrNameLst>
                                      </p:cBhvr>
                                      <p:to>
                                        <p:strVal val="visible"/>
                                      </p:to>
                                    </p:set>
                                    <p:animEffect transition="in" filter="wipe(left)">
                                      <p:cBhvr>
                                        <p:cTn id="17" dur="500"/>
                                        <p:tgtEl>
                                          <p:spTgt spid="389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8965"/>
                                        </p:tgtEl>
                                        <p:attrNameLst>
                                          <p:attrName>style.visibility</p:attrName>
                                        </p:attrNameLst>
                                      </p:cBhvr>
                                      <p:to>
                                        <p:strVal val="visible"/>
                                      </p:to>
                                    </p:set>
                                    <p:animEffect transition="in" filter="wipe(left)">
                                      <p:cBhvr>
                                        <p:cTn id="22" dur="500"/>
                                        <p:tgtEl>
                                          <p:spTgt spid="389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8970"/>
                                        </p:tgtEl>
                                        <p:attrNameLst>
                                          <p:attrName>style.visibility</p:attrName>
                                        </p:attrNameLst>
                                      </p:cBhvr>
                                      <p:to>
                                        <p:strVal val="visible"/>
                                      </p:to>
                                    </p:set>
                                    <p:animEffect transition="in" filter="wipe(up)">
                                      <p:cBhvr>
                                        <p:cTn id="27" dur="500"/>
                                        <p:tgtEl>
                                          <p:spTgt spid="389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8962"/>
                                        </p:tgtEl>
                                        <p:attrNameLst>
                                          <p:attrName>style.visibility</p:attrName>
                                        </p:attrNameLst>
                                      </p:cBhvr>
                                      <p:to>
                                        <p:strVal val="visible"/>
                                      </p:to>
                                    </p:set>
                                    <p:animEffect transition="in" filter="wipe(left)">
                                      <p:cBhvr>
                                        <p:cTn id="32" dur="500"/>
                                        <p:tgtEl>
                                          <p:spTgt spid="3896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8975"/>
                                        </p:tgtEl>
                                        <p:attrNameLst>
                                          <p:attrName>style.visibility</p:attrName>
                                        </p:attrNameLst>
                                      </p:cBhvr>
                                      <p:to>
                                        <p:strVal val="visible"/>
                                      </p:to>
                                    </p:set>
                                    <p:animEffect transition="in" filter="wipe(left)">
                                      <p:cBhvr>
                                        <p:cTn id="37" dur="500"/>
                                        <p:tgtEl>
                                          <p:spTgt spid="3897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8973"/>
                                        </p:tgtEl>
                                        <p:attrNameLst>
                                          <p:attrName>style.visibility</p:attrName>
                                        </p:attrNameLst>
                                      </p:cBhvr>
                                      <p:to>
                                        <p:strVal val="visible"/>
                                      </p:to>
                                    </p:set>
                                    <p:animEffect transition="in" filter="wipe(left)">
                                      <p:cBhvr>
                                        <p:cTn id="42" dur="500"/>
                                        <p:tgtEl>
                                          <p:spTgt spid="3897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8974"/>
                                        </p:tgtEl>
                                        <p:attrNameLst>
                                          <p:attrName>style.visibility</p:attrName>
                                        </p:attrNameLst>
                                      </p:cBhvr>
                                      <p:to>
                                        <p:strVal val="visible"/>
                                      </p:to>
                                    </p:set>
                                    <p:animEffect transition="in" filter="wipe(left)">
                                      <p:cBhvr>
                                        <p:cTn id="47" dur="500"/>
                                        <p:tgtEl>
                                          <p:spTgt spid="3897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8926"/>
                                        </p:tgtEl>
                                        <p:attrNameLst>
                                          <p:attrName>style.visibility</p:attrName>
                                        </p:attrNameLst>
                                      </p:cBhvr>
                                      <p:to>
                                        <p:strVal val="visible"/>
                                      </p:to>
                                    </p:set>
                                    <p:animEffect transition="in" filter="wipe(left)">
                                      <p:cBhvr>
                                        <p:cTn id="52" dur="500"/>
                                        <p:tgtEl>
                                          <p:spTgt spid="3892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8915"/>
                                        </p:tgtEl>
                                        <p:attrNameLst>
                                          <p:attrName>style.visibility</p:attrName>
                                        </p:attrNameLst>
                                      </p:cBhvr>
                                      <p:to>
                                        <p:strVal val="visible"/>
                                      </p:to>
                                    </p:set>
                                    <p:animEffect transition="in" filter="wipe(left)">
                                      <p:cBhvr>
                                        <p:cTn id="57" dur="500"/>
                                        <p:tgtEl>
                                          <p:spTgt spid="3891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38938"/>
                                        </p:tgtEl>
                                        <p:attrNameLst>
                                          <p:attrName>style.visibility</p:attrName>
                                        </p:attrNameLst>
                                      </p:cBhvr>
                                      <p:to>
                                        <p:strVal val="visible"/>
                                      </p:to>
                                    </p:set>
                                    <p:animEffect transition="in" filter="wipe(left)">
                                      <p:cBhvr>
                                        <p:cTn id="62" dur="500"/>
                                        <p:tgtEl>
                                          <p:spTgt spid="3893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38927"/>
                                        </p:tgtEl>
                                        <p:attrNameLst>
                                          <p:attrName>style.visibility</p:attrName>
                                        </p:attrNameLst>
                                      </p:cBhvr>
                                      <p:to>
                                        <p:strVal val="visible"/>
                                      </p:to>
                                    </p:set>
                                    <p:animEffect transition="in" filter="wipe(left)">
                                      <p:cBhvr>
                                        <p:cTn id="67" dur="500"/>
                                        <p:tgtEl>
                                          <p:spTgt spid="3892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38947"/>
                                        </p:tgtEl>
                                        <p:attrNameLst>
                                          <p:attrName>style.visibility</p:attrName>
                                        </p:attrNameLst>
                                      </p:cBhvr>
                                      <p:to>
                                        <p:strVal val="visible"/>
                                      </p:to>
                                    </p:set>
                                    <p:animEffect transition="in" filter="wipe(up)">
                                      <p:cBhvr>
                                        <p:cTn id="72" dur="500"/>
                                        <p:tgtEl>
                                          <p:spTgt spid="3894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38930"/>
                                        </p:tgtEl>
                                        <p:attrNameLst>
                                          <p:attrName>style.visibility</p:attrName>
                                        </p:attrNameLst>
                                      </p:cBhvr>
                                      <p:to>
                                        <p:strVal val="visible"/>
                                      </p:to>
                                    </p:set>
                                    <p:animEffect transition="in" filter="wipe(left)">
                                      <p:cBhvr>
                                        <p:cTn id="77" dur="500"/>
                                        <p:tgtEl>
                                          <p:spTgt spid="3893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38935"/>
                                        </p:tgtEl>
                                        <p:attrNameLst>
                                          <p:attrName>style.visibility</p:attrName>
                                        </p:attrNameLst>
                                      </p:cBhvr>
                                      <p:to>
                                        <p:strVal val="visible"/>
                                      </p:to>
                                    </p:set>
                                    <p:animEffect transition="in" filter="wipe(left)">
                                      <p:cBhvr>
                                        <p:cTn id="82" dur="500"/>
                                        <p:tgtEl>
                                          <p:spTgt spid="3893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8936"/>
                                        </p:tgtEl>
                                        <p:attrNameLst>
                                          <p:attrName>style.visibility</p:attrName>
                                        </p:attrNameLst>
                                      </p:cBhvr>
                                      <p:to>
                                        <p:strVal val="visible"/>
                                      </p:to>
                                    </p:set>
                                    <p:animEffect transition="in" filter="wipe(left)">
                                      <p:cBhvr>
                                        <p:cTn id="87" dur="500"/>
                                        <p:tgtEl>
                                          <p:spTgt spid="3893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8937"/>
                                        </p:tgtEl>
                                        <p:attrNameLst>
                                          <p:attrName>style.visibility</p:attrName>
                                        </p:attrNameLst>
                                      </p:cBhvr>
                                      <p:to>
                                        <p:strVal val="visible"/>
                                      </p:to>
                                    </p:set>
                                    <p:animEffect transition="in" filter="wipe(left)">
                                      <p:cBhvr>
                                        <p:cTn id="92" dur="500"/>
                                        <p:tgtEl>
                                          <p:spTgt spid="38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6" grpId="0"/>
      <p:bldP spid="38935" grpId="0"/>
      <p:bldP spid="38936" grpId="0"/>
      <p:bldP spid="38937" grpId="0"/>
      <p:bldP spid="38952" grpId="0"/>
      <p:bldP spid="38953" grpId="0"/>
      <p:bldP spid="38973" grpId="0"/>
      <p:bldP spid="389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612775" y="163513"/>
            <a:ext cx="3527425"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a:defRPr>
                <a:solidFill>
                  <a:srgbClr val="000000"/>
                </a:solidFill>
                <a:latin typeface="Times New Roman" pitchFamily="18" charset="0"/>
                <a:ea typeface="宋体" pitchFamily="2" charset="-122"/>
              </a:defRPr>
            </a:lvl1pPr>
            <a:lvl2pPr marL="571500" defTabSz="762000">
              <a:defRPr>
                <a:solidFill>
                  <a:srgbClr val="000000"/>
                </a:solidFill>
                <a:latin typeface="Times New Roman" pitchFamily="18" charset="0"/>
                <a:ea typeface="宋体" pitchFamily="2" charset="-122"/>
              </a:defRPr>
            </a:lvl2pPr>
            <a:lvl3pPr defTabSz="762000">
              <a:defRPr>
                <a:solidFill>
                  <a:srgbClr val="000000"/>
                </a:solidFill>
                <a:latin typeface="Times New Roman" pitchFamily="18" charset="0"/>
                <a:ea typeface="宋体" pitchFamily="2" charset="-122"/>
              </a:defRPr>
            </a:lvl3pPr>
            <a:lvl4pPr marL="1714500" defTabSz="762000">
              <a:defRPr>
                <a:solidFill>
                  <a:srgbClr val="000000"/>
                </a:solidFill>
                <a:latin typeface="Times New Roman" pitchFamily="18" charset="0"/>
                <a:ea typeface="宋体" pitchFamily="2" charset="-122"/>
              </a:defRPr>
            </a:lvl4pPr>
            <a:lvl5pPr marL="2286000" defTabSz="762000">
              <a:defRPr>
                <a:solidFill>
                  <a:srgbClr val="000000"/>
                </a:solidFill>
                <a:latin typeface="Times New Roman" pitchFamily="18" charset="0"/>
                <a:ea typeface="宋体" pitchFamily="2" charset="-122"/>
              </a:defRPr>
            </a:lvl5pPr>
            <a:lvl6pPr marL="27432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32004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6576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41148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eaLnBrk="0">
              <a:lnSpc>
                <a:spcPct val="100000"/>
              </a:lnSpc>
              <a:buClrTx/>
              <a:buSzTx/>
              <a:buFontTx/>
              <a:buNone/>
            </a:pPr>
            <a:r>
              <a:rPr kumimoji="1" lang="zh-CN" altLang="en-US">
                <a:solidFill>
                  <a:schemeClr val="tx1"/>
                </a:solidFill>
                <a:latin typeface="华文楷体" panose="02010600040101010101" pitchFamily="2" charset="-122"/>
                <a:ea typeface="华文楷体" panose="02010600040101010101" pitchFamily="2" charset="-122"/>
              </a:rPr>
              <a:t>二）粒子数的反转分布</a:t>
            </a:r>
          </a:p>
        </p:txBody>
      </p:sp>
      <p:sp>
        <p:nvSpPr>
          <p:cNvPr id="40964" name="Rectangle 4"/>
          <p:cNvSpPr>
            <a:spLocks noChangeArrowheads="1"/>
          </p:cNvSpPr>
          <p:nvPr/>
        </p:nvSpPr>
        <p:spPr bwMode="auto">
          <a:xfrm>
            <a:off x="755650" y="558800"/>
            <a:ext cx="2438400" cy="499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577850" indent="-577850" defTabSz="762000">
              <a:defRPr>
                <a:solidFill>
                  <a:srgbClr val="000000"/>
                </a:solidFill>
                <a:latin typeface="Times New Roman" pitchFamily="18" charset="0"/>
                <a:ea typeface="宋体" pitchFamily="2" charset="-122"/>
              </a:defRPr>
            </a:lvl1pPr>
            <a:lvl2pPr marL="854075" defTabSz="762000">
              <a:defRPr>
                <a:solidFill>
                  <a:srgbClr val="000000"/>
                </a:solidFill>
                <a:latin typeface="Times New Roman" pitchFamily="18" charset="0"/>
                <a:ea typeface="宋体" pitchFamily="2" charset="-122"/>
              </a:defRPr>
            </a:lvl2pPr>
            <a:lvl3pPr defTabSz="762000">
              <a:defRPr>
                <a:solidFill>
                  <a:srgbClr val="000000"/>
                </a:solidFill>
                <a:latin typeface="Times New Roman" pitchFamily="18" charset="0"/>
                <a:ea typeface="宋体" pitchFamily="2" charset="-122"/>
              </a:defRPr>
            </a:lvl3pPr>
            <a:lvl4pPr marL="1714500" defTabSz="762000">
              <a:defRPr>
                <a:solidFill>
                  <a:srgbClr val="000000"/>
                </a:solidFill>
                <a:latin typeface="Times New Roman" pitchFamily="18" charset="0"/>
                <a:ea typeface="宋体" pitchFamily="2" charset="-122"/>
              </a:defRPr>
            </a:lvl4pPr>
            <a:lvl5pPr marL="2286000" defTabSz="762000">
              <a:defRPr>
                <a:solidFill>
                  <a:srgbClr val="000000"/>
                </a:solidFill>
                <a:latin typeface="Times New Roman" pitchFamily="18" charset="0"/>
                <a:ea typeface="宋体" pitchFamily="2" charset="-122"/>
              </a:defRPr>
            </a:lvl5pPr>
            <a:lvl6pPr marL="27432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32004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6576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4114800" defTabSz="7620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eaLnBrk="0">
              <a:lnSpc>
                <a:spcPct val="110000"/>
              </a:lnSpc>
              <a:buClrTx/>
              <a:buSzTx/>
              <a:buFontTx/>
              <a:buNone/>
            </a:pPr>
            <a:r>
              <a:rPr kumimoji="1" lang="en-US" altLang="zh-CN">
                <a:solidFill>
                  <a:schemeClr val="tx1"/>
                </a:solidFill>
                <a:ea typeface="华文楷体" panose="02010600040101010101" pitchFamily="2" charset="-122"/>
              </a:rPr>
              <a:t>1</a:t>
            </a:r>
            <a:r>
              <a:rPr kumimoji="1" lang="zh-CN" altLang="en-US">
                <a:solidFill>
                  <a:schemeClr val="tx1"/>
                </a:solidFill>
                <a:ea typeface="华文楷体" panose="02010600040101010101" pitchFamily="2" charset="-122"/>
              </a:rPr>
              <a:t>、正常分布</a:t>
            </a:r>
          </a:p>
        </p:txBody>
      </p:sp>
      <p:sp>
        <p:nvSpPr>
          <p:cNvPr id="40965" name="Rectangle 5"/>
          <p:cNvSpPr>
            <a:spLocks noChangeArrowheads="1"/>
          </p:cNvSpPr>
          <p:nvPr/>
        </p:nvSpPr>
        <p:spPr bwMode="auto">
          <a:xfrm>
            <a:off x="468313" y="1010608"/>
            <a:ext cx="8351837" cy="905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eaLnBrk="0">
              <a:lnSpc>
                <a:spcPct val="110000"/>
              </a:lnSpc>
              <a:buClrTx/>
              <a:buSzTx/>
              <a:buFontTx/>
              <a:buNone/>
            </a:pPr>
            <a:r>
              <a:rPr kumimoji="1" lang="zh-CN" altLang="en-US">
                <a:solidFill>
                  <a:schemeClr val="tx1"/>
                </a:solidFill>
                <a:ea typeface="华文楷体" panose="02010600040101010101" pitchFamily="2" charset="-122"/>
              </a:rPr>
              <a:t>        在热平衡状态下，系统中低能级原子数总是多于高能级原子数。此时，受激吸收占优势。</a:t>
            </a:r>
          </a:p>
        </p:txBody>
      </p:sp>
      <p:sp>
        <p:nvSpPr>
          <p:cNvPr id="40966" name="Text Box 6"/>
          <p:cNvSpPr txBox="1">
            <a:spLocks noChangeArrowheads="1"/>
          </p:cNvSpPr>
          <p:nvPr/>
        </p:nvSpPr>
        <p:spPr bwMode="auto">
          <a:xfrm>
            <a:off x="468313" y="3716338"/>
            <a:ext cx="82804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77850" indent="-577850">
              <a:defRPr>
                <a:solidFill>
                  <a:srgbClr val="000000"/>
                </a:solidFill>
                <a:latin typeface="Times New Roman" pitchFamily="18" charset="0"/>
                <a:ea typeface="宋体" pitchFamily="2" charset="-122"/>
              </a:defRPr>
            </a:lvl1pPr>
            <a:lvl2pPr marL="941388">
              <a:defRPr>
                <a:solidFill>
                  <a:srgbClr val="000000"/>
                </a:solidFill>
                <a:latin typeface="Times New Roman" pitchFamily="18" charset="0"/>
                <a:ea typeface="宋体" pitchFamily="2" charset="-122"/>
              </a:defRPr>
            </a:lvl2pPr>
            <a:lvl3pPr marL="1131888">
              <a:defRPr>
                <a:solidFill>
                  <a:srgbClr val="000000"/>
                </a:solidFill>
                <a:latin typeface="Times New Roman" pitchFamily="18" charset="0"/>
                <a:ea typeface="宋体" pitchFamily="2" charset="-122"/>
              </a:defRPr>
            </a:lvl3pPr>
            <a:lvl4pPr marL="1371600">
              <a:defRPr>
                <a:solidFill>
                  <a:srgbClr val="000000"/>
                </a:solidFill>
                <a:latin typeface="Times New Roman" pitchFamily="18" charset="0"/>
                <a:ea typeface="宋体" pitchFamily="2" charset="-122"/>
              </a:defRPr>
            </a:lvl4pPr>
            <a:lvl5pPr marL="1828800">
              <a:defRPr>
                <a:solidFill>
                  <a:srgbClr val="000000"/>
                </a:solidFill>
                <a:latin typeface="Times New Roman" pitchFamily="18" charset="0"/>
                <a:ea typeface="宋体" pitchFamily="2" charset="-122"/>
              </a:defRPr>
            </a:lvl5pPr>
            <a:lvl6pPr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eaLnBrk="0">
              <a:lnSpc>
                <a:spcPct val="120000"/>
              </a:lnSpc>
              <a:buClrTx/>
              <a:buSzTx/>
              <a:buFontTx/>
              <a:buNone/>
            </a:pPr>
            <a:r>
              <a:rPr kumimoji="1" lang="zh-CN" altLang="en-US">
                <a:solidFill>
                  <a:schemeClr val="tx1"/>
                </a:solidFill>
                <a:ea typeface="华文楷体" panose="02010600040101010101" pitchFamily="2" charset="-122"/>
              </a:rPr>
              <a:t>              </a:t>
            </a:r>
          </a:p>
        </p:txBody>
      </p:sp>
      <p:sp>
        <p:nvSpPr>
          <p:cNvPr id="40967" name="Rectangle 7"/>
          <p:cNvSpPr>
            <a:spLocks noChangeArrowheads="1"/>
          </p:cNvSpPr>
          <p:nvPr/>
        </p:nvSpPr>
        <p:spPr bwMode="auto">
          <a:xfrm>
            <a:off x="250825" y="3707024"/>
            <a:ext cx="8281988"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eaLnBrk="0">
              <a:lnSpc>
                <a:spcPct val="100000"/>
              </a:lnSpc>
              <a:buClrTx/>
              <a:buSzTx/>
              <a:buFontTx/>
              <a:buNone/>
            </a:pPr>
            <a:r>
              <a:rPr kumimoji="1" lang="zh-CN" altLang="en-US">
                <a:solidFill>
                  <a:schemeClr val="tx1"/>
                </a:solidFill>
                <a:ea typeface="华文楷体" panose="02010600040101010101" pitchFamily="2" charset="-122"/>
              </a:rPr>
              <a:t>         </a:t>
            </a:r>
            <a:r>
              <a:rPr kumimoji="1" lang="en-US" altLang="zh-CN">
                <a:solidFill>
                  <a:schemeClr val="tx1"/>
                </a:solidFill>
                <a:ea typeface="华文楷体" panose="02010600040101010101" pitchFamily="2" charset="-122"/>
              </a:rPr>
              <a:t>2</a:t>
            </a:r>
            <a:r>
              <a:rPr kumimoji="1" lang="zh-CN" altLang="en-US">
                <a:solidFill>
                  <a:schemeClr val="tx1"/>
                </a:solidFill>
                <a:ea typeface="华文楷体" panose="02010600040101010101" pitchFamily="2" charset="-122"/>
              </a:rPr>
              <a:t>、反转分布</a:t>
            </a:r>
            <a:r>
              <a:rPr kumimoji="1" lang="en-US" altLang="zh-CN">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要使受激辐射占优势，必须</a:t>
            </a:r>
            <a:r>
              <a:rPr kumimoji="1" lang="zh-CN" altLang="en-US">
                <a:solidFill>
                  <a:srgbClr val="0000FF"/>
                </a:solidFill>
                <a:ea typeface="华文楷体" panose="02010600040101010101" pitchFamily="2" charset="-122"/>
              </a:rPr>
              <a:t>高能级原子数要大于低能级原子数</a:t>
            </a:r>
            <a:r>
              <a:rPr kumimoji="1" lang="zh-CN" altLang="en-US">
                <a:solidFill>
                  <a:schemeClr val="tx1"/>
                </a:solidFill>
                <a:ea typeface="华文楷体" panose="02010600040101010101" pitchFamily="2" charset="-122"/>
              </a:rPr>
              <a:t>分布，即实现</a:t>
            </a:r>
            <a:r>
              <a:rPr kumimoji="1" lang="zh-CN" altLang="en-US">
                <a:solidFill>
                  <a:srgbClr val="0000FF"/>
                </a:solidFill>
                <a:ea typeface="华文楷体" panose="02010600040101010101" pitchFamily="2" charset="-122"/>
              </a:rPr>
              <a:t>粒子数反转</a:t>
            </a:r>
            <a:r>
              <a:rPr kumimoji="1" lang="zh-CN" altLang="en-US">
                <a:solidFill>
                  <a:schemeClr val="tx1"/>
                </a:solidFill>
                <a:ea typeface="华文楷体" panose="02010600040101010101" pitchFamily="2" charset="-122"/>
              </a:rPr>
              <a:t>。</a:t>
            </a:r>
          </a:p>
        </p:txBody>
      </p:sp>
      <p:grpSp>
        <p:nvGrpSpPr>
          <p:cNvPr id="40968" name="Group 8"/>
          <p:cNvGrpSpPr>
            <a:grpSpLocks/>
          </p:cNvGrpSpPr>
          <p:nvPr/>
        </p:nvGrpSpPr>
        <p:grpSpPr bwMode="auto">
          <a:xfrm>
            <a:off x="1547813" y="1865313"/>
            <a:ext cx="2481262" cy="1708150"/>
            <a:chOff x="3288" y="981"/>
            <a:chExt cx="1542" cy="985"/>
          </a:xfrm>
        </p:grpSpPr>
        <p:pic>
          <p:nvPicPr>
            <p:cNvPr id="40969"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t="19797" r="52658" b="34294"/>
            <a:stretch>
              <a:fillRect/>
            </a:stretch>
          </p:blipFill>
          <p:spPr bwMode="auto">
            <a:xfrm>
              <a:off x="3288" y="981"/>
              <a:ext cx="1542" cy="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0970" name="Object 10"/>
            <p:cNvGraphicFramePr>
              <a:graphicFrameLocks noChangeAspect="1"/>
            </p:cNvGraphicFramePr>
            <p:nvPr/>
          </p:nvGraphicFramePr>
          <p:xfrm>
            <a:off x="3923" y="1434"/>
            <a:ext cx="498" cy="188"/>
          </p:xfrm>
          <a:graphic>
            <a:graphicData uri="http://schemas.openxmlformats.org/presentationml/2006/ole">
              <mc:AlternateContent xmlns:mc="http://schemas.openxmlformats.org/markup-compatibility/2006">
                <mc:Choice xmlns:v="urn:schemas-microsoft-com:vml" Requires="v">
                  <p:oleObj spid="_x0000_s40988" name="公式" r:id="rId5" imgW="561975" imgH="209550" progId="Equation.3">
                    <p:embed/>
                  </p:oleObj>
                </mc:Choice>
                <mc:Fallback>
                  <p:oleObj name="公式" r:id="rId5" imgW="561975" imgH="209550" progId="Equation.3">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3" y="1434"/>
                          <a:ext cx="498" cy="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0971" name="Group 11"/>
          <p:cNvGrpSpPr>
            <a:grpSpLocks/>
          </p:cNvGrpSpPr>
          <p:nvPr/>
        </p:nvGrpSpPr>
        <p:grpSpPr bwMode="auto">
          <a:xfrm>
            <a:off x="3995738" y="1865313"/>
            <a:ext cx="2773362" cy="1708150"/>
            <a:chOff x="2381" y="1253"/>
            <a:chExt cx="1723" cy="985"/>
          </a:xfrm>
        </p:grpSpPr>
        <p:pic>
          <p:nvPicPr>
            <p:cNvPr id="40972"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l="47342" t="19797" r="-241" b="34294"/>
            <a:stretch>
              <a:fillRect/>
            </a:stretch>
          </p:blipFill>
          <p:spPr bwMode="auto">
            <a:xfrm>
              <a:off x="2381" y="1253"/>
              <a:ext cx="1723" cy="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0973" name="Object 13"/>
            <p:cNvGraphicFramePr>
              <a:graphicFrameLocks noChangeAspect="1"/>
            </p:cNvGraphicFramePr>
            <p:nvPr/>
          </p:nvGraphicFramePr>
          <p:xfrm>
            <a:off x="3379" y="1661"/>
            <a:ext cx="498" cy="188"/>
          </p:xfrm>
          <a:graphic>
            <a:graphicData uri="http://schemas.openxmlformats.org/presentationml/2006/ole">
              <mc:AlternateContent xmlns:mc="http://schemas.openxmlformats.org/markup-compatibility/2006">
                <mc:Choice xmlns:v="urn:schemas-microsoft-com:vml" Requires="v">
                  <p:oleObj spid="_x0000_s40989" name="公式" r:id="rId7" imgW="561975" imgH="209550" progId="Equation.3">
                    <p:embed/>
                  </p:oleObj>
                </mc:Choice>
                <mc:Fallback>
                  <p:oleObj name="公式" r:id="rId7" imgW="561975" imgH="209550" progId="Equation.3">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9" y="1661"/>
                          <a:ext cx="498" cy="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0974" name="Text Box 14"/>
          <p:cNvSpPr txBox="1">
            <a:spLocks noChangeArrowheads="1"/>
          </p:cNvSpPr>
          <p:nvPr/>
        </p:nvSpPr>
        <p:spPr bwMode="auto">
          <a:xfrm>
            <a:off x="611188" y="4622456"/>
            <a:ext cx="6408737"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产生激光的基本条件：</a:t>
            </a:r>
            <a:r>
              <a:rPr kumimoji="1" lang="zh-CN" altLang="en-US">
                <a:solidFill>
                  <a:srgbClr val="0000FF"/>
                </a:solidFill>
                <a:ea typeface="华文楷体" panose="02010600040101010101" pitchFamily="2" charset="-122"/>
              </a:rPr>
              <a:t>介质中的粒子数反转。</a:t>
            </a:r>
          </a:p>
        </p:txBody>
      </p:sp>
      <p:grpSp>
        <p:nvGrpSpPr>
          <p:cNvPr id="40975" name="Group 15"/>
          <p:cNvGrpSpPr>
            <a:grpSpLocks/>
          </p:cNvGrpSpPr>
          <p:nvPr/>
        </p:nvGrpSpPr>
        <p:grpSpPr bwMode="auto">
          <a:xfrm>
            <a:off x="468313" y="4365625"/>
            <a:ext cx="8064500" cy="2087563"/>
            <a:chOff x="249" y="2659"/>
            <a:chExt cx="5139" cy="1361"/>
          </a:xfrm>
        </p:grpSpPr>
        <p:sp>
          <p:nvSpPr>
            <p:cNvPr id="40976" name="Text Box 16"/>
            <p:cNvSpPr txBox="1">
              <a:spLocks noChangeArrowheads="1"/>
            </p:cNvSpPr>
            <p:nvPr/>
          </p:nvSpPr>
          <p:spPr bwMode="auto">
            <a:xfrm>
              <a:off x="249" y="3123"/>
              <a:ext cx="4173" cy="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       </a:t>
              </a:r>
              <a:r>
                <a:rPr kumimoji="1" lang="en-US" altLang="zh-CN">
                  <a:solidFill>
                    <a:schemeClr val="tx1"/>
                  </a:solidFill>
                  <a:ea typeface="华文楷体" panose="02010600040101010101" pitchFamily="2" charset="-122"/>
                </a:rPr>
                <a:t>1951</a:t>
              </a:r>
              <a:r>
                <a:rPr kumimoji="1" lang="zh-CN" altLang="en-US">
                  <a:solidFill>
                    <a:schemeClr val="tx1"/>
                  </a:solidFill>
                  <a:ea typeface="华文楷体" panose="02010600040101010101" pitchFamily="2" charset="-122"/>
                </a:rPr>
                <a:t>年，美国物理学汤斯和他的研究小组实现了</a:t>
              </a:r>
              <a:r>
                <a:rPr kumimoji="1" lang="zh-CN" altLang="en-US">
                  <a:solidFill>
                    <a:srgbClr val="0000FF"/>
                  </a:solidFill>
                  <a:ea typeface="华文楷体" panose="02010600040101010101" pitchFamily="2" charset="-122"/>
                </a:rPr>
                <a:t>氨分子</a:t>
              </a:r>
              <a:r>
                <a:rPr kumimoji="1" lang="zh-CN" altLang="en-US">
                  <a:solidFill>
                    <a:schemeClr val="tx1"/>
                  </a:solidFill>
                  <a:ea typeface="华文楷体" panose="02010600040101010101" pitchFamily="2" charset="-122"/>
                </a:rPr>
                <a:t>的粒子数反转。因此，获得</a:t>
              </a:r>
              <a:r>
                <a:rPr kumimoji="1" lang="en-US" altLang="zh-CN">
                  <a:solidFill>
                    <a:schemeClr val="tx1"/>
                  </a:solidFill>
                  <a:ea typeface="华文楷体" panose="02010600040101010101" pitchFamily="2" charset="-122"/>
                </a:rPr>
                <a:t>1964</a:t>
              </a:r>
              <a:r>
                <a:rPr kumimoji="1" lang="zh-CN" altLang="en-US">
                  <a:solidFill>
                    <a:schemeClr val="tx1"/>
                  </a:solidFill>
                  <a:ea typeface="华文楷体" panose="02010600040101010101" pitchFamily="2" charset="-122"/>
                </a:rPr>
                <a:t>年</a:t>
              </a:r>
              <a:r>
                <a:rPr kumimoji="1" lang="zh-CN" altLang="en-US">
                  <a:solidFill>
                    <a:schemeClr val="tx1"/>
                  </a:solidFill>
                  <a:latin typeface="华文楷体" panose="02010600040101010101" pitchFamily="2" charset="-122"/>
                  <a:ea typeface="华文楷体" panose="02010600040101010101" pitchFamily="2" charset="-122"/>
                </a:rPr>
                <a:t>诺贝尔物理学奖。</a:t>
              </a:r>
            </a:p>
          </p:txBody>
        </p:sp>
        <p:pic>
          <p:nvPicPr>
            <p:cNvPr id="40977" name="Picture 17" descr="towne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2" y="2659"/>
              <a:ext cx="966" cy="1361"/>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wipe(left)">
                                      <p:cBhvr>
                                        <p:cTn id="7" dur="500"/>
                                        <p:tgtEl>
                                          <p:spTgt spid="409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4"/>
                                        </p:tgtEl>
                                        <p:attrNameLst>
                                          <p:attrName>style.visibility</p:attrName>
                                        </p:attrNameLst>
                                      </p:cBhvr>
                                      <p:to>
                                        <p:strVal val="visible"/>
                                      </p:to>
                                    </p:set>
                                    <p:animEffect transition="in" filter="wipe(left)">
                                      <p:cBhvr>
                                        <p:cTn id="12" dur="500"/>
                                        <p:tgtEl>
                                          <p:spTgt spid="409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5"/>
                                        </p:tgtEl>
                                        <p:attrNameLst>
                                          <p:attrName>style.visibility</p:attrName>
                                        </p:attrNameLst>
                                      </p:cBhvr>
                                      <p:to>
                                        <p:strVal val="visible"/>
                                      </p:to>
                                    </p:set>
                                    <p:animEffect transition="in" filter="wipe(left)">
                                      <p:cBhvr>
                                        <p:cTn id="17" dur="500"/>
                                        <p:tgtEl>
                                          <p:spTgt spid="409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0968"/>
                                        </p:tgtEl>
                                        <p:attrNameLst>
                                          <p:attrName>style.visibility</p:attrName>
                                        </p:attrNameLst>
                                      </p:cBhvr>
                                      <p:to>
                                        <p:strVal val="visible"/>
                                      </p:to>
                                    </p:set>
                                    <p:animEffect transition="in" filter="wipe(left)">
                                      <p:cBhvr>
                                        <p:cTn id="22" dur="500"/>
                                        <p:tgtEl>
                                          <p:spTgt spid="409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67"/>
                                        </p:tgtEl>
                                        <p:attrNameLst>
                                          <p:attrName>style.visibility</p:attrName>
                                        </p:attrNameLst>
                                      </p:cBhvr>
                                      <p:to>
                                        <p:strVal val="visible"/>
                                      </p:to>
                                    </p:set>
                                    <p:animEffect transition="in" filter="wipe(left)">
                                      <p:cBhvr>
                                        <p:cTn id="27" dur="500"/>
                                        <p:tgtEl>
                                          <p:spTgt spid="409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0971"/>
                                        </p:tgtEl>
                                        <p:attrNameLst>
                                          <p:attrName>style.visibility</p:attrName>
                                        </p:attrNameLst>
                                      </p:cBhvr>
                                      <p:to>
                                        <p:strVal val="visible"/>
                                      </p:to>
                                    </p:set>
                                    <p:animEffect transition="in" filter="wipe(left)">
                                      <p:cBhvr>
                                        <p:cTn id="32" dur="500"/>
                                        <p:tgtEl>
                                          <p:spTgt spid="409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0974"/>
                                        </p:tgtEl>
                                        <p:attrNameLst>
                                          <p:attrName>style.visibility</p:attrName>
                                        </p:attrNameLst>
                                      </p:cBhvr>
                                      <p:to>
                                        <p:strVal val="visible"/>
                                      </p:to>
                                    </p:set>
                                    <p:animEffect transition="in" filter="wipe(left)">
                                      <p:cBhvr>
                                        <p:cTn id="37" dur="500"/>
                                        <p:tgtEl>
                                          <p:spTgt spid="4097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0975"/>
                                        </p:tgtEl>
                                        <p:attrNameLst>
                                          <p:attrName>style.visibility</p:attrName>
                                        </p:attrNameLst>
                                      </p:cBhvr>
                                      <p:to>
                                        <p:strVal val="visible"/>
                                      </p:to>
                                    </p:set>
                                    <p:animEffect transition="in" filter="wipe(left)">
                                      <p:cBhvr>
                                        <p:cTn id="42" dur="500"/>
                                        <p:tgtEl>
                                          <p:spTgt spid="40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P spid="40964" grpId="0"/>
      <p:bldP spid="40965" grpId="0"/>
      <p:bldP spid="40967" grpId="0"/>
      <p:bldP spid="4097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971550" y="1555406"/>
            <a:ext cx="73152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50000"/>
              </a:spcBef>
              <a:buClrTx/>
              <a:buSzTx/>
              <a:buFontTx/>
              <a:buNone/>
            </a:pPr>
            <a:r>
              <a:rPr kumimoji="1" lang="en-US" altLang="zh-CN">
                <a:solidFill>
                  <a:schemeClr val="tx1"/>
                </a:solidFill>
                <a:ea typeface="华文楷体" panose="02010600040101010101" pitchFamily="2" charset="-122"/>
              </a:rPr>
              <a:t>2</a:t>
            </a:r>
            <a:r>
              <a:rPr kumimoji="1" lang="zh-CN" altLang="en-US">
                <a:solidFill>
                  <a:schemeClr val="tx1"/>
                </a:solidFill>
                <a:ea typeface="华文楷体" panose="02010600040101010101" pitchFamily="2" charset="-122"/>
              </a:rPr>
              <a:t>）要有</a:t>
            </a:r>
            <a:r>
              <a:rPr kumimoji="1" lang="zh-CN" altLang="en-US">
                <a:solidFill>
                  <a:srgbClr val="0000FF"/>
                </a:solidFill>
                <a:ea typeface="华文楷体" panose="02010600040101010101" pitchFamily="2" charset="-122"/>
              </a:rPr>
              <a:t>合适能级结构</a:t>
            </a:r>
            <a:r>
              <a:rPr kumimoji="1" lang="zh-CN" altLang="en-US">
                <a:solidFill>
                  <a:schemeClr val="tx1"/>
                </a:solidFill>
                <a:ea typeface="华文楷体" panose="02010600040101010101" pitchFamily="2" charset="-122"/>
              </a:rPr>
              <a:t>的工作物质，即</a:t>
            </a:r>
            <a:r>
              <a:rPr kumimoji="1" lang="zh-CN" altLang="en-US">
                <a:solidFill>
                  <a:srgbClr val="0000FF"/>
                </a:solidFill>
                <a:ea typeface="华文楷体" panose="02010600040101010101" pitchFamily="2" charset="-122"/>
              </a:rPr>
              <a:t>激活物质。</a:t>
            </a:r>
            <a:endParaRPr kumimoji="1" lang="zh-CN" altLang="en-US">
              <a:solidFill>
                <a:schemeClr val="tx1"/>
              </a:solidFill>
              <a:ea typeface="华文楷体" panose="02010600040101010101" pitchFamily="2" charset="-122"/>
            </a:endParaRPr>
          </a:p>
        </p:txBody>
      </p:sp>
      <p:sp>
        <p:nvSpPr>
          <p:cNvPr id="130051" name="Rectangle 3"/>
          <p:cNvSpPr>
            <a:spLocks noChangeArrowheads="1"/>
          </p:cNvSpPr>
          <p:nvPr/>
        </p:nvSpPr>
        <p:spPr bwMode="auto">
          <a:xfrm>
            <a:off x="774700" y="161581"/>
            <a:ext cx="3941763"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20000"/>
              </a:spcBef>
              <a:buClr>
                <a:schemeClr val="accent2"/>
              </a:buClr>
              <a:buSzTx/>
              <a:buFont typeface="Monotype Sorts" pitchFamily="2" charset="2"/>
              <a:buNone/>
            </a:pPr>
            <a:r>
              <a:rPr kumimoji="1" lang="en-US" altLang="zh-CN">
                <a:solidFill>
                  <a:schemeClr val="tx1"/>
                </a:solidFill>
                <a:ea typeface="华文楷体" panose="02010600040101010101" pitchFamily="2" charset="-122"/>
              </a:rPr>
              <a:t>2</a:t>
            </a:r>
            <a:r>
              <a:rPr kumimoji="1" lang="zh-CN" altLang="en-US">
                <a:solidFill>
                  <a:schemeClr val="tx1"/>
                </a:solidFill>
                <a:ea typeface="华文楷体" panose="02010600040101010101" pitchFamily="2" charset="-122"/>
              </a:rPr>
              <a:t>、粒子数反转的实现</a:t>
            </a:r>
          </a:p>
        </p:txBody>
      </p:sp>
      <p:sp>
        <p:nvSpPr>
          <p:cNvPr id="130052" name="Text Box 4"/>
          <p:cNvSpPr txBox="1">
            <a:spLocks noChangeArrowheads="1"/>
          </p:cNvSpPr>
          <p:nvPr/>
        </p:nvSpPr>
        <p:spPr bwMode="auto">
          <a:xfrm>
            <a:off x="250825" y="655849"/>
            <a:ext cx="8424863" cy="831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         </a:t>
            </a:r>
            <a:r>
              <a:rPr kumimoji="1" lang="en-US" altLang="zh-CN">
                <a:solidFill>
                  <a:schemeClr val="tx1"/>
                </a:solidFill>
                <a:ea typeface="华文楷体" panose="02010600040101010101" pitchFamily="2" charset="-122"/>
              </a:rPr>
              <a:t>1</a:t>
            </a:r>
            <a:r>
              <a:rPr kumimoji="1" lang="zh-CN" altLang="en-US">
                <a:solidFill>
                  <a:schemeClr val="tx1"/>
                </a:solidFill>
                <a:ea typeface="华文楷体" panose="02010600040101010101" pitchFamily="2" charset="-122"/>
              </a:rPr>
              <a:t>）必须从外界输入能量，使尽可能多的粒子吸收能量后跃迁到高能态。</a:t>
            </a:r>
            <a:r>
              <a:rPr kumimoji="1" lang="zh-CN" altLang="en-US">
                <a:solidFill>
                  <a:schemeClr val="tx1"/>
                </a:solidFill>
                <a:latin typeface="华文楷体" panose="02010600040101010101" pitchFamily="2" charset="-122"/>
                <a:ea typeface="华文楷体" panose="02010600040101010101" pitchFamily="2" charset="-122"/>
              </a:rPr>
              <a:t>从外界输入能量的过程称为</a:t>
            </a:r>
            <a:r>
              <a:rPr kumimoji="1" lang="zh-CN" altLang="en-US">
                <a:solidFill>
                  <a:srgbClr val="0000FF"/>
                </a:solidFill>
                <a:latin typeface="华文楷体" panose="02010600040101010101" pitchFamily="2" charset="-122"/>
                <a:ea typeface="华文楷体" panose="02010600040101010101" pitchFamily="2" charset="-122"/>
              </a:rPr>
              <a:t>激励</a:t>
            </a:r>
            <a:r>
              <a:rPr kumimoji="1" lang="zh-CN" altLang="en-US">
                <a:solidFill>
                  <a:schemeClr val="tx1"/>
                </a:solidFill>
                <a:latin typeface="华文楷体" panose="02010600040101010101" pitchFamily="2" charset="-122"/>
                <a:ea typeface="华文楷体" panose="02010600040101010101" pitchFamily="2" charset="-122"/>
              </a:rPr>
              <a:t>或</a:t>
            </a:r>
            <a:r>
              <a:rPr kumimoji="1" lang="zh-CN" altLang="en-US">
                <a:solidFill>
                  <a:srgbClr val="0000FF"/>
                </a:solidFill>
                <a:latin typeface="华文楷体" panose="02010600040101010101" pitchFamily="2" charset="-122"/>
                <a:ea typeface="华文楷体" panose="02010600040101010101" pitchFamily="2" charset="-122"/>
              </a:rPr>
              <a:t>抽运</a:t>
            </a:r>
            <a:r>
              <a:rPr kumimoji="1" lang="zh-CN" altLang="en-US">
                <a:solidFill>
                  <a:schemeClr val="tx1"/>
                </a:solidFill>
                <a:latin typeface="华文楷体" panose="02010600040101010101" pitchFamily="2" charset="-122"/>
                <a:ea typeface="华文楷体" panose="02010600040101010101" pitchFamily="2" charset="-122"/>
              </a:rPr>
              <a:t>。</a:t>
            </a:r>
            <a:endParaRPr kumimoji="1" lang="zh-CN" altLang="en-US">
              <a:solidFill>
                <a:schemeClr val="tx1"/>
              </a:solidFill>
              <a:ea typeface="华文楷体" panose="02010600040101010101" pitchFamily="2" charset="-122"/>
            </a:endParaRPr>
          </a:p>
        </p:txBody>
      </p:sp>
      <p:sp>
        <p:nvSpPr>
          <p:cNvPr id="130053" name="Rectangle 5"/>
          <p:cNvSpPr>
            <a:spLocks noChangeArrowheads="1"/>
          </p:cNvSpPr>
          <p:nvPr/>
        </p:nvSpPr>
        <p:spPr bwMode="auto">
          <a:xfrm>
            <a:off x="304800" y="2063750"/>
            <a:ext cx="1963738"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4572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9144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1371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18288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algn="just" defTabSz="914400" hangingPunct="1">
              <a:lnSpc>
                <a:spcPct val="80000"/>
              </a:lnSpc>
              <a:buClrTx/>
              <a:buSzTx/>
              <a:buFontTx/>
              <a:buNone/>
            </a:pPr>
            <a:r>
              <a:rPr kumimoji="1" lang="zh-CN" altLang="en-US">
                <a:solidFill>
                  <a:srgbClr val="0000FF"/>
                </a:solidFill>
                <a:ea typeface="华文楷体" panose="02010600040101010101" pitchFamily="2" charset="-122"/>
              </a:rPr>
              <a:t>三能级系统</a:t>
            </a:r>
          </a:p>
        </p:txBody>
      </p:sp>
      <p:sp>
        <p:nvSpPr>
          <p:cNvPr id="130054" name="Rectangle 6"/>
          <p:cNvSpPr>
            <a:spLocks noChangeArrowheads="1"/>
          </p:cNvSpPr>
          <p:nvPr/>
        </p:nvSpPr>
        <p:spPr bwMode="auto">
          <a:xfrm>
            <a:off x="395288" y="2547672"/>
            <a:ext cx="2447925" cy="157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00000"/>
              </a:lnSpc>
              <a:spcBef>
                <a:spcPct val="50000"/>
              </a:spcBef>
              <a:buClr>
                <a:schemeClr val="accent2"/>
              </a:buClr>
              <a:buSzTx/>
              <a:buFont typeface="Monotype Sorts" pitchFamily="2" charset="2"/>
              <a:buNone/>
            </a:pPr>
            <a:r>
              <a:rPr kumimoji="1" lang="en-US" altLang="zh-CN" i="1">
                <a:solidFill>
                  <a:schemeClr val="tx1"/>
                </a:solidFill>
                <a:ea typeface="华文楷体" panose="02010600040101010101" pitchFamily="2" charset="-122"/>
              </a:rPr>
              <a:t>E</a:t>
            </a:r>
            <a:r>
              <a:rPr kumimoji="1" lang="en-US" altLang="zh-CN" baseline="-25000">
                <a:solidFill>
                  <a:schemeClr val="tx1"/>
                </a:solidFill>
                <a:ea typeface="华文楷体" panose="02010600040101010101" pitchFamily="2" charset="-122"/>
              </a:rPr>
              <a:t>1 </a:t>
            </a:r>
            <a:r>
              <a:rPr kumimoji="1" lang="en-US" altLang="zh-CN" i="1" baseline="-25000">
                <a:solidFill>
                  <a:schemeClr val="tx1"/>
                </a:solidFill>
                <a:ea typeface="华文楷体" panose="02010600040101010101" pitchFamily="2" charset="-122"/>
              </a:rPr>
              <a:t> </a:t>
            </a:r>
            <a:r>
              <a:rPr kumimoji="1" lang="en-US" altLang="zh-CN" i="1">
                <a:solidFill>
                  <a:schemeClr val="tx1"/>
                </a:solidFill>
                <a:ea typeface="华文楷体" panose="02010600040101010101" pitchFamily="2" charset="-122"/>
              </a:rPr>
              <a:t>—</a:t>
            </a:r>
            <a:r>
              <a:rPr kumimoji="1" lang="en-US" altLang="zh-CN">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基态 </a:t>
            </a:r>
          </a:p>
          <a:p>
            <a:pPr hangingPunct="1">
              <a:lnSpc>
                <a:spcPct val="100000"/>
              </a:lnSpc>
              <a:spcBef>
                <a:spcPct val="50000"/>
              </a:spcBef>
              <a:buClr>
                <a:schemeClr val="accent2"/>
              </a:buClr>
              <a:buSzTx/>
              <a:buFont typeface="Monotype Sorts" pitchFamily="2" charset="2"/>
              <a:buNone/>
            </a:pPr>
            <a:r>
              <a:rPr kumimoji="1" lang="en-US" altLang="zh-CN" i="1">
                <a:solidFill>
                  <a:schemeClr val="tx1"/>
                </a:solidFill>
                <a:ea typeface="华文楷体" panose="02010600040101010101" pitchFamily="2" charset="-122"/>
              </a:rPr>
              <a:t>E</a:t>
            </a:r>
            <a:r>
              <a:rPr kumimoji="1" lang="en-US" altLang="zh-CN" baseline="-25000">
                <a:solidFill>
                  <a:schemeClr val="tx1"/>
                </a:solidFill>
                <a:ea typeface="华文楷体" panose="02010600040101010101" pitchFamily="2" charset="-122"/>
              </a:rPr>
              <a:t>3 </a:t>
            </a:r>
            <a:r>
              <a:rPr kumimoji="1" lang="en-US" altLang="zh-CN" i="1" baseline="-25000">
                <a:solidFill>
                  <a:schemeClr val="tx1"/>
                </a:solidFill>
                <a:ea typeface="华文楷体" panose="02010600040101010101" pitchFamily="2" charset="-122"/>
              </a:rPr>
              <a:t> </a:t>
            </a:r>
            <a:r>
              <a:rPr kumimoji="1" lang="en-US" altLang="zh-CN">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激发态</a:t>
            </a:r>
          </a:p>
          <a:p>
            <a:pPr hangingPunct="1">
              <a:lnSpc>
                <a:spcPct val="100000"/>
              </a:lnSpc>
              <a:spcBef>
                <a:spcPct val="50000"/>
              </a:spcBef>
              <a:buClr>
                <a:schemeClr val="accent2"/>
              </a:buClr>
              <a:buSzTx/>
              <a:buFont typeface="Monotype Sorts" pitchFamily="2" charset="2"/>
              <a:buNone/>
            </a:pPr>
            <a:r>
              <a:rPr kumimoji="1" lang="en-US" altLang="zh-CN" i="1">
                <a:solidFill>
                  <a:schemeClr val="tx1"/>
                </a:solidFill>
                <a:ea typeface="华文楷体" panose="02010600040101010101" pitchFamily="2" charset="-122"/>
              </a:rPr>
              <a:t>E</a:t>
            </a:r>
            <a:r>
              <a:rPr kumimoji="1" lang="en-US" altLang="zh-CN" baseline="-25000">
                <a:solidFill>
                  <a:schemeClr val="tx1"/>
                </a:solidFill>
                <a:ea typeface="华文楷体" panose="02010600040101010101" pitchFamily="2" charset="-122"/>
              </a:rPr>
              <a:t>2  </a:t>
            </a:r>
            <a:r>
              <a:rPr kumimoji="1" lang="en-US" altLang="zh-CN">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亚稳态</a:t>
            </a:r>
          </a:p>
        </p:txBody>
      </p:sp>
      <p:sp>
        <p:nvSpPr>
          <p:cNvPr id="130055" name="Rectangle 7"/>
          <p:cNvSpPr>
            <a:spLocks noChangeArrowheads="1"/>
          </p:cNvSpPr>
          <p:nvPr/>
        </p:nvSpPr>
        <p:spPr bwMode="auto">
          <a:xfrm>
            <a:off x="269875" y="4152900"/>
            <a:ext cx="2286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nSpc>
                <a:spcPct val="102000"/>
              </a:lnSpc>
              <a:spcAft>
                <a:spcPts val="1000"/>
              </a:spcAft>
              <a:buFont typeface="Symbol" pitchFamily="18" charset="2"/>
              <a:buChar char=""/>
              <a:defRPr sz="3200">
                <a:solidFill>
                  <a:srgbClr val="000000"/>
                </a:solidFill>
                <a:latin typeface="Calibri" pitchFamily="34" charset="0"/>
                <a:ea typeface="宋体" pitchFamily="2" charset="-122"/>
              </a:defRPr>
            </a:lvl1pPr>
            <a:lvl2pPr marL="768350">
              <a:lnSpc>
                <a:spcPct val="102000"/>
              </a:lnSpc>
              <a:spcAft>
                <a:spcPts val="800"/>
              </a:spcAft>
              <a:buSzPct val="75000"/>
              <a:buFont typeface="Symbol" pitchFamily="18" charset="2"/>
              <a:buChar char=""/>
              <a:defRPr sz="2400">
                <a:solidFill>
                  <a:srgbClr val="000000"/>
                </a:solidFill>
                <a:latin typeface="Calibri" pitchFamily="34" charset="0"/>
                <a:ea typeface="宋体" pitchFamily="2" charset="-122"/>
              </a:defRPr>
            </a:lvl2pPr>
            <a:lvl3pPr marL="1187450">
              <a:lnSpc>
                <a:spcPct val="102000"/>
              </a:lnSpc>
              <a:spcAft>
                <a:spcPts val="600"/>
              </a:spcAft>
              <a:buFont typeface="Symbol" pitchFamily="18" charset="2"/>
              <a:buChar char=""/>
              <a:defRPr sz="2000">
                <a:solidFill>
                  <a:srgbClr val="000000"/>
                </a:solidFill>
                <a:latin typeface="Calibri" pitchFamily="34" charset="0"/>
                <a:ea typeface="宋体" pitchFamily="2" charset="-122"/>
              </a:defRPr>
            </a:lvl3pPr>
            <a:lvl4pPr marL="1606550">
              <a:lnSpc>
                <a:spcPct val="102000"/>
              </a:lnSpc>
              <a:spcAft>
                <a:spcPts val="413"/>
              </a:spcAft>
              <a:buSzPct val="75000"/>
              <a:buFont typeface="Symbol" pitchFamily="18" charset="2"/>
              <a:buChar char=""/>
              <a:defRPr sz="2000">
                <a:solidFill>
                  <a:srgbClr val="000000"/>
                </a:solidFill>
                <a:latin typeface="Calibri" pitchFamily="34" charset="0"/>
                <a:ea typeface="宋体" pitchFamily="2" charset="-122"/>
              </a:defRPr>
            </a:lvl4pPr>
            <a:lvl5pPr>
              <a:spcAft>
                <a:spcPts val="213"/>
              </a:spcAft>
              <a:buSzPct val="75000"/>
              <a:buFont typeface="StarSymbol" charset="0"/>
              <a:buChar char="»"/>
              <a:defRPr sz="2000">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宋体" pitchFamily="2" charset="-122"/>
              </a:defRPr>
            </a:lvl9pPr>
          </a:lstStyle>
          <a:p>
            <a:pPr defTabSz="914400">
              <a:buFont typeface="Symbol" pitchFamily="18" charset="2"/>
              <a:buNone/>
            </a:pPr>
            <a:r>
              <a:rPr lang="zh-CN" altLang="en-US" sz="2400">
                <a:solidFill>
                  <a:srgbClr val="0000FF"/>
                </a:solidFill>
                <a:latin typeface="Times New Roman" pitchFamily="18" charset="0"/>
                <a:ea typeface="华文楷体" panose="02010600040101010101" pitchFamily="2" charset="-122"/>
              </a:rPr>
              <a:t>四能级系统</a:t>
            </a:r>
          </a:p>
        </p:txBody>
      </p:sp>
      <p:sp>
        <p:nvSpPr>
          <p:cNvPr id="130056" name="Rectangle 8"/>
          <p:cNvSpPr>
            <a:spLocks noChangeArrowheads="1"/>
          </p:cNvSpPr>
          <p:nvPr/>
        </p:nvSpPr>
        <p:spPr bwMode="auto">
          <a:xfrm>
            <a:off x="755650" y="4792574"/>
            <a:ext cx="7272338" cy="508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20000"/>
              </a:lnSpc>
              <a:buClrTx/>
              <a:buSzTx/>
              <a:buFontTx/>
              <a:buNone/>
            </a:pPr>
            <a:r>
              <a:rPr kumimoji="1" lang="en-US" altLang="zh-CN" i="1">
                <a:solidFill>
                  <a:schemeClr val="tx1"/>
                </a:solidFill>
                <a:ea typeface="华文楷体" panose="02010600040101010101" pitchFamily="2" charset="-122"/>
              </a:rPr>
              <a:t>E</a:t>
            </a:r>
            <a:r>
              <a:rPr kumimoji="1" lang="en-US" altLang="zh-CN" baseline="-25000">
                <a:solidFill>
                  <a:schemeClr val="tx1"/>
                </a:solidFill>
                <a:ea typeface="华文楷体" panose="02010600040101010101" pitchFamily="2" charset="-122"/>
              </a:rPr>
              <a:t>1</a:t>
            </a:r>
            <a:r>
              <a:rPr kumimoji="1" lang="en-US" altLang="zh-CN" i="1" baseline="-25000">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：基态      </a:t>
            </a:r>
            <a:r>
              <a:rPr kumimoji="1" lang="en-US" altLang="zh-CN" i="1">
                <a:solidFill>
                  <a:schemeClr val="tx1"/>
                </a:solidFill>
                <a:ea typeface="华文楷体" panose="02010600040101010101" pitchFamily="2" charset="-122"/>
              </a:rPr>
              <a:t>E</a:t>
            </a:r>
            <a:r>
              <a:rPr kumimoji="1" lang="en-US" altLang="zh-CN" baseline="-25000">
                <a:solidFill>
                  <a:schemeClr val="tx1"/>
                </a:solidFill>
                <a:ea typeface="华文楷体" panose="02010600040101010101" pitchFamily="2" charset="-122"/>
              </a:rPr>
              <a:t>2 </a:t>
            </a:r>
            <a:r>
              <a:rPr kumimoji="1" lang="zh-CN" altLang="en-US">
                <a:solidFill>
                  <a:schemeClr val="tx1"/>
                </a:solidFill>
                <a:ea typeface="华文楷体" panose="02010600040101010101" pitchFamily="2" charset="-122"/>
              </a:rPr>
              <a:t>：激发态</a:t>
            </a:r>
            <a:r>
              <a:rPr kumimoji="1" lang="en-US" altLang="zh-CN" i="1">
                <a:solidFill>
                  <a:schemeClr val="tx1"/>
                </a:solidFill>
                <a:ea typeface="华文楷体" panose="02010600040101010101" pitchFamily="2" charset="-122"/>
              </a:rPr>
              <a:t>E</a:t>
            </a:r>
            <a:r>
              <a:rPr kumimoji="1" lang="en-US" altLang="zh-CN" baseline="-25000">
                <a:solidFill>
                  <a:schemeClr val="tx1"/>
                </a:solidFill>
                <a:ea typeface="华文楷体" panose="02010600040101010101" pitchFamily="2" charset="-122"/>
              </a:rPr>
              <a:t>4</a:t>
            </a:r>
            <a:r>
              <a:rPr kumimoji="1" lang="en-US" altLang="zh-CN" i="1" baseline="-25000">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：激发态   </a:t>
            </a:r>
            <a:r>
              <a:rPr kumimoji="1" lang="en-US" altLang="zh-CN" i="1">
                <a:solidFill>
                  <a:schemeClr val="tx1"/>
                </a:solidFill>
                <a:ea typeface="华文楷体" panose="02010600040101010101" pitchFamily="2" charset="-122"/>
              </a:rPr>
              <a:t>E</a:t>
            </a:r>
            <a:r>
              <a:rPr kumimoji="1" lang="en-US" altLang="zh-CN" baseline="-25000">
                <a:solidFill>
                  <a:schemeClr val="tx1"/>
                </a:solidFill>
                <a:ea typeface="华文楷体" panose="02010600040101010101" pitchFamily="2" charset="-122"/>
              </a:rPr>
              <a:t>3</a:t>
            </a:r>
            <a:r>
              <a:rPr kumimoji="1" lang="en-US" altLang="zh-CN" i="1" baseline="-25000">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：亚稳态</a:t>
            </a:r>
          </a:p>
        </p:txBody>
      </p:sp>
      <p:sp>
        <p:nvSpPr>
          <p:cNvPr id="43079" name="太阳形 14">
            <a:hlinkClick r:id="rId3" action="ppaction://hlinksldjump" tooltip="三能级系统"/>
          </p:cNvPr>
          <p:cNvSpPr>
            <a:spLocks noChangeArrowheads="1"/>
          </p:cNvSpPr>
          <p:nvPr/>
        </p:nvSpPr>
        <p:spPr bwMode="auto">
          <a:xfrm>
            <a:off x="2151063" y="2063750"/>
            <a:ext cx="333375" cy="341313"/>
          </a:xfrm>
          <a:prstGeom prst="sun">
            <a:avLst>
              <a:gd name="adj" fmla="val 25000"/>
            </a:avLst>
          </a:prstGeom>
          <a:solidFill>
            <a:srgbClr val="FFFF00"/>
          </a:solidFill>
          <a:ln w="9525" algn="ctr">
            <a:solidFill>
              <a:srgbClr val="FF0000"/>
            </a:solidFill>
            <a:round/>
            <a:headEnd/>
            <a:tailEnd/>
          </a:ln>
        </p:spPr>
        <p:txBody>
          <a:bodyP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b="0">
              <a:solidFill>
                <a:schemeClr val="tx1"/>
              </a:solidFill>
              <a:ea typeface="华文楷体" panose="02010600040101010101" pitchFamily="2" charset="-122"/>
            </a:endParaRPr>
          </a:p>
        </p:txBody>
      </p:sp>
      <p:sp>
        <p:nvSpPr>
          <p:cNvPr id="2" name="太阳形 14">
            <a:hlinkClick r:id="rId4" action="ppaction://hlinksldjump" tooltip="四能级系统"/>
          </p:cNvPr>
          <p:cNvSpPr>
            <a:spLocks noChangeArrowheads="1"/>
          </p:cNvSpPr>
          <p:nvPr/>
        </p:nvSpPr>
        <p:spPr bwMode="auto">
          <a:xfrm>
            <a:off x="2124075" y="4210050"/>
            <a:ext cx="350838" cy="374650"/>
          </a:xfrm>
          <a:prstGeom prst="sun">
            <a:avLst>
              <a:gd name="adj" fmla="val 25000"/>
            </a:avLst>
          </a:prstGeom>
          <a:solidFill>
            <a:srgbClr val="FFFF00"/>
          </a:solidFill>
          <a:ln w="9525" algn="ctr">
            <a:solidFill>
              <a:srgbClr val="FF0000"/>
            </a:solidFill>
            <a:round/>
            <a:headEnd/>
            <a:tailEnd/>
          </a:ln>
        </p:spPr>
        <p:txBody>
          <a:bodyP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b="0">
              <a:solidFill>
                <a:schemeClr val="tx1"/>
              </a:solidFill>
              <a:ea typeface="华文楷体" panose="02010600040101010101" pitchFamily="2" charset="-122"/>
            </a:endParaRPr>
          </a:p>
        </p:txBody>
      </p:sp>
      <p:pic>
        <p:nvPicPr>
          <p:cNvPr id="130059" name="Picture 11"/>
          <p:cNvPicPr>
            <a:picLocks noChangeAspect="1" noChangeArrowheads="1"/>
          </p:cNvPicPr>
          <p:nvPr/>
        </p:nvPicPr>
        <p:blipFill>
          <a:blip r:embed="rId5">
            <a:extLst>
              <a:ext uri="{28A0092B-C50C-407E-A947-70E740481C1C}">
                <a14:useLocalDpi xmlns:a14="http://schemas.microsoft.com/office/drawing/2010/main" val="0"/>
              </a:ext>
            </a:extLst>
          </a:blip>
          <a:srcRect l="23911" t="30696" r="33862" b="32010"/>
          <a:stretch>
            <a:fillRect/>
          </a:stretch>
        </p:blipFill>
        <p:spPr bwMode="auto">
          <a:xfrm>
            <a:off x="2627313" y="2047875"/>
            <a:ext cx="2952750"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0060" name="Picture 12"/>
          <p:cNvPicPr>
            <a:picLocks noChangeAspect="1" noChangeArrowheads="1"/>
          </p:cNvPicPr>
          <p:nvPr/>
        </p:nvPicPr>
        <p:blipFill>
          <a:blip r:embed="rId6">
            <a:extLst>
              <a:ext uri="{28A0092B-C50C-407E-A947-70E740481C1C}">
                <a14:useLocalDpi xmlns:a14="http://schemas.microsoft.com/office/drawing/2010/main" val="0"/>
              </a:ext>
            </a:extLst>
          </a:blip>
          <a:srcRect l="32841" t="28061" r="22630" b="35774"/>
          <a:stretch>
            <a:fillRect/>
          </a:stretch>
        </p:blipFill>
        <p:spPr bwMode="auto">
          <a:xfrm>
            <a:off x="5586413" y="2063750"/>
            <a:ext cx="3240087" cy="244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061" name="Text Box 13"/>
          <p:cNvSpPr txBox="1">
            <a:spLocks noChangeArrowheads="1"/>
          </p:cNvSpPr>
          <p:nvPr/>
        </p:nvSpPr>
        <p:spPr bwMode="auto">
          <a:xfrm>
            <a:off x="538163" y="5348205"/>
            <a:ext cx="7705725" cy="96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b">
            <a:spAutoFit/>
          </a:bodyPr>
          <a:lstStyle/>
          <a:p>
            <a:pPr hangingPunct="1">
              <a:lnSpc>
                <a:spcPct val="110000"/>
              </a:lnSpc>
              <a:spcBef>
                <a:spcPct val="50000"/>
              </a:spcBef>
              <a:buClrTx/>
              <a:buSzTx/>
              <a:buFontTx/>
              <a:buNone/>
            </a:pPr>
            <a:r>
              <a:rPr kumimoji="1" lang="zh-CN" altLang="en-US">
                <a:solidFill>
                  <a:schemeClr val="tx1"/>
                </a:solidFill>
                <a:latin typeface="华文楷体" panose="02010600040101010101" pitchFamily="2" charset="-122"/>
                <a:ea typeface="华文楷体" panose="02010600040101010101" pitchFamily="2" charset="-122"/>
              </a:rPr>
              <a:t>实现粒子数反转的条件：①</a:t>
            </a:r>
            <a:r>
              <a:rPr kumimoji="1" lang="zh-CN" altLang="en-US">
                <a:solidFill>
                  <a:schemeClr val="tx1"/>
                </a:solidFill>
                <a:ea typeface="华文楷体" panose="02010600040101010101" pitchFamily="2" charset="-122"/>
              </a:rPr>
              <a:t>激励能源。 </a:t>
            </a:r>
          </a:p>
          <a:p>
            <a:pPr hangingPunct="1">
              <a:lnSpc>
                <a:spcPct val="70000"/>
              </a:lnSpc>
              <a:spcBef>
                <a:spcPct val="50000"/>
              </a:spcBef>
              <a:buClrTx/>
              <a:buSzTx/>
              <a:buFontTx/>
              <a:buNone/>
            </a:pPr>
            <a:r>
              <a:rPr kumimoji="1" lang="zh-CN" altLang="en-US">
                <a:solidFill>
                  <a:schemeClr val="tx1"/>
                </a:solidFill>
                <a:ea typeface="华文楷体" panose="02010600040101010101" pitchFamily="2" charset="-122"/>
              </a:rPr>
              <a:t>                                            </a:t>
            </a:r>
            <a:r>
              <a:rPr kumimoji="1" lang="zh-CN" altLang="en-US">
                <a:solidFill>
                  <a:schemeClr val="tx1"/>
                </a:solidFill>
                <a:latin typeface="华文楷体" panose="02010600040101010101" pitchFamily="2" charset="-122"/>
                <a:ea typeface="华文楷体" panose="02010600040101010101" pitchFamily="2" charset="-122"/>
              </a:rPr>
              <a:t>②</a:t>
            </a:r>
            <a:r>
              <a:rPr kumimoji="1" lang="zh-CN" altLang="en-US">
                <a:solidFill>
                  <a:schemeClr val="tx1"/>
                </a:solidFill>
                <a:ea typeface="华文楷体" panose="02010600040101010101" pitchFamily="2" charset="-122"/>
              </a:rPr>
              <a:t>激活物质（</a:t>
            </a:r>
            <a:r>
              <a:rPr kumimoji="1" lang="zh-CN" altLang="en-US">
                <a:solidFill>
                  <a:srgbClr val="0000FF"/>
                </a:solidFill>
                <a:ea typeface="华文楷体" panose="02010600040101010101" pitchFamily="2" charset="-122"/>
              </a:rPr>
              <a:t>亚稳态</a:t>
            </a:r>
            <a:r>
              <a:rPr kumimoji="1" lang="zh-CN" altLang="en-US">
                <a:solidFill>
                  <a:schemeClr val="tx1"/>
                </a:solidFill>
                <a:ea typeface="华文楷体" panose="02010600040101010101" pitchFamily="2" charset="-122"/>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0051"/>
                                        </p:tgtEl>
                                        <p:attrNameLst>
                                          <p:attrName>style.visibility</p:attrName>
                                        </p:attrNameLst>
                                      </p:cBhvr>
                                      <p:to>
                                        <p:strVal val="visible"/>
                                      </p:to>
                                    </p:set>
                                    <p:animEffect transition="in" filter="wipe(left)">
                                      <p:cBhvr>
                                        <p:cTn id="7" dur="500"/>
                                        <p:tgtEl>
                                          <p:spTgt spid="1300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0052"/>
                                        </p:tgtEl>
                                        <p:attrNameLst>
                                          <p:attrName>style.visibility</p:attrName>
                                        </p:attrNameLst>
                                      </p:cBhvr>
                                      <p:to>
                                        <p:strVal val="visible"/>
                                      </p:to>
                                    </p:set>
                                    <p:animEffect transition="in" filter="wipe(left)">
                                      <p:cBhvr>
                                        <p:cTn id="12" dur="500"/>
                                        <p:tgtEl>
                                          <p:spTgt spid="1300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0050"/>
                                        </p:tgtEl>
                                        <p:attrNameLst>
                                          <p:attrName>style.visibility</p:attrName>
                                        </p:attrNameLst>
                                      </p:cBhvr>
                                      <p:to>
                                        <p:strVal val="visible"/>
                                      </p:to>
                                    </p:set>
                                    <p:animEffect transition="in" filter="wipe(left)">
                                      <p:cBhvr>
                                        <p:cTn id="17" dur="500"/>
                                        <p:tgtEl>
                                          <p:spTgt spid="1300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0053"/>
                                        </p:tgtEl>
                                        <p:attrNameLst>
                                          <p:attrName>style.visibility</p:attrName>
                                        </p:attrNameLst>
                                      </p:cBhvr>
                                      <p:to>
                                        <p:strVal val="visible"/>
                                      </p:to>
                                    </p:set>
                                    <p:animEffect transition="in" filter="wipe(left)">
                                      <p:cBhvr>
                                        <p:cTn id="22" dur="500"/>
                                        <p:tgtEl>
                                          <p:spTgt spid="1300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30059"/>
                                        </p:tgtEl>
                                        <p:attrNameLst>
                                          <p:attrName>style.visibility</p:attrName>
                                        </p:attrNameLst>
                                      </p:cBhvr>
                                      <p:to>
                                        <p:strVal val="visible"/>
                                      </p:to>
                                    </p:set>
                                    <p:animEffect transition="in" filter="wipe(up)">
                                      <p:cBhvr>
                                        <p:cTn id="27" dur="500"/>
                                        <p:tgtEl>
                                          <p:spTgt spid="1300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0054"/>
                                        </p:tgtEl>
                                        <p:attrNameLst>
                                          <p:attrName>style.visibility</p:attrName>
                                        </p:attrNameLst>
                                      </p:cBhvr>
                                      <p:to>
                                        <p:strVal val="visible"/>
                                      </p:to>
                                    </p:set>
                                    <p:animEffect transition="in" filter="wipe(left)">
                                      <p:cBhvr>
                                        <p:cTn id="32" dur="500"/>
                                        <p:tgtEl>
                                          <p:spTgt spid="13005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0055">
                                            <p:txEl>
                                              <p:pRg st="0" end="0"/>
                                            </p:txEl>
                                          </p:spTgt>
                                        </p:tgtEl>
                                        <p:attrNameLst>
                                          <p:attrName>style.visibility</p:attrName>
                                        </p:attrNameLst>
                                      </p:cBhvr>
                                      <p:to>
                                        <p:strVal val="visible"/>
                                      </p:to>
                                    </p:set>
                                    <p:animEffect transition="in" filter="wipe(left)">
                                      <p:cBhvr>
                                        <p:cTn id="37" dur="500"/>
                                        <p:tgtEl>
                                          <p:spTgt spid="130055">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30060"/>
                                        </p:tgtEl>
                                        <p:attrNameLst>
                                          <p:attrName>style.visibility</p:attrName>
                                        </p:attrNameLst>
                                      </p:cBhvr>
                                      <p:to>
                                        <p:strVal val="visible"/>
                                      </p:to>
                                    </p:set>
                                    <p:animEffect transition="in" filter="wipe(up)">
                                      <p:cBhvr>
                                        <p:cTn id="42" dur="500"/>
                                        <p:tgtEl>
                                          <p:spTgt spid="13006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0056"/>
                                        </p:tgtEl>
                                        <p:attrNameLst>
                                          <p:attrName>style.visibility</p:attrName>
                                        </p:attrNameLst>
                                      </p:cBhvr>
                                      <p:to>
                                        <p:strVal val="visible"/>
                                      </p:to>
                                    </p:set>
                                    <p:animEffect transition="in" filter="wipe(left)">
                                      <p:cBhvr>
                                        <p:cTn id="47" dur="500"/>
                                        <p:tgtEl>
                                          <p:spTgt spid="13005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0061"/>
                                        </p:tgtEl>
                                        <p:attrNameLst>
                                          <p:attrName>style.visibility</p:attrName>
                                        </p:attrNameLst>
                                      </p:cBhvr>
                                      <p:to>
                                        <p:strVal val="visible"/>
                                      </p:to>
                                    </p:set>
                                    <p:animEffect transition="in" filter="wipe(left)">
                                      <p:cBhvr>
                                        <p:cTn id="52" dur="500"/>
                                        <p:tgtEl>
                                          <p:spTgt spid="130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autoUpdateAnimBg="0"/>
      <p:bldP spid="130051" grpId="0" autoUpdateAnimBg="0"/>
      <p:bldP spid="130052" grpId="0" autoUpdateAnimBg="0"/>
      <p:bldP spid="130053" grpId="0" autoUpdateAnimBg="0"/>
      <p:bldP spid="130054" grpId="0" autoUpdateAnimBg="0"/>
      <p:bldP spid="130055" grpId="0" build="p" autoUpdateAnimBg="0"/>
      <p:bldP spid="130056" grpId="0" autoUpdateAnimBg="0"/>
      <p:bldP spid="13006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79" name="太阳形 14">
            <a:hlinkClick r:id="" action="ppaction://hlinkshowjump?jump=previousslide" tooltip="三能级系统"/>
          </p:cNvPr>
          <p:cNvSpPr>
            <a:spLocks noChangeArrowheads="1"/>
          </p:cNvSpPr>
          <p:nvPr/>
        </p:nvSpPr>
        <p:spPr bwMode="auto">
          <a:xfrm>
            <a:off x="4427538" y="6092825"/>
            <a:ext cx="333375" cy="341313"/>
          </a:xfrm>
          <a:prstGeom prst="sun">
            <a:avLst>
              <a:gd name="adj" fmla="val 25000"/>
            </a:avLst>
          </a:prstGeom>
          <a:solidFill>
            <a:srgbClr val="FFFF00"/>
          </a:solidFill>
          <a:ln w="9525" algn="ctr">
            <a:solidFill>
              <a:srgbClr val="FF0000"/>
            </a:solidFill>
            <a:round/>
            <a:headEnd/>
            <a:tailEnd/>
          </a:ln>
        </p:spPr>
        <p:txBody>
          <a:bodyP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b="0">
              <a:solidFill>
                <a:schemeClr val="tx1"/>
              </a:solidFill>
              <a:ea typeface="楷体_GB2312" pitchFamily="49" charset="-122"/>
            </a:endParaRPr>
          </a:p>
        </p:txBody>
      </p:sp>
    </p:spTree>
    <p:controls>
      <mc:AlternateContent xmlns:mc="http://schemas.openxmlformats.org/markup-compatibility/2006">
        <mc:Choice xmlns:v="urn:schemas-microsoft-com:vml" Requires="v">
          <p:control spid="129032" r:id="rId2" imgW="7772400" imgH="5562720"/>
        </mc:Choice>
        <mc:Fallback>
          <p:control r:id="rId2" imgW="7772400" imgH="5562720">
            <p:pic>
              <p:nvPicPr>
                <p:cNvPr id="2" name="ShockwaveFlash1"/>
                <p:cNvPicPr preferRelativeResize="0">
                  <a:picLocks noChangeArrowheads="1" noChangeShapeType="1"/>
                </p:cNvPicPr>
                <p:nvPr/>
              </p:nvPicPr>
              <p:blipFill>
                <a:blip r:embed="rId5"/>
                <a:srcRect/>
                <a:stretch>
                  <a:fillRect/>
                </a:stretch>
              </p:blipFill>
              <p:spPr bwMode="auto">
                <a:xfrm>
                  <a:off x="685800" y="914400"/>
                  <a:ext cx="7772400" cy="50292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79" name="太阳形 14">
            <a:hlinkClick r:id="rId5" action="ppaction://hlinksldjump" tooltip="三能级系统"/>
          </p:cNvPr>
          <p:cNvSpPr>
            <a:spLocks noChangeArrowheads="1"/>
          </p:cNvSpPr>
          <p:nvPr/>
        </p:nvSpPr>
        <p:spPr bwMode="auto">
          <a:xfrm>
            <a:off x="4787900" y="6092825"/>
            <a:ext cx="333375" cy="341313"/>
          </a:xfrm>
          <a:prstGeom prst="sun">
            <a:avLst>
              <a:gd name="adj" fmla="val 25000"/>
            </a:avLst>
          </a:prstGeom>
          <a:solidFill>
            <a:srgbClr val="FFFF00"/>
          </a:solidFill>
          <a:ln w="9525" algn="ctr">
            <a:solidFill>
              <a:srgbClr val="FF0000"/>
            </a:solidFill>
            <a:round/>
            <a:headEnd/>
            <a:tailEnd/>
          </a:ln>
        </p:spPr>
        <p:txBody>
          <a:bodyP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b="0">
              <a:solidFill>
                <a:schemeClr val="tx1"/>
              </a:solidFill>
              <a:ea typeface="楷体_GB2312" pitchFamily="49" charset="-122"/>
            </a:endParaRPr>
          </a:p>
        </p:txBody>
      </p:sp>
    </p:spTree>
    <p:controls>
      <mc:AlternateContent xmlns:mc="http://schemas.openxmlformats.org/markup-compatibility/2006">
        <mc:Choice xmlns:v="urn:schemas-microsoft-com:vml" Requires="v">
          <p:control spid="128008" r:id="rId2" imgW="7772400" imgH="5562720"/>
        </mc:Choice>
        <mc:Fallback>
          <p:control r:id="rId2" imgW="7772400" imgH="5562720">
            <p:pic>
              <p:nvPicPr>
                <p:cNvPr id="2" name="ShockwaveFlash1"/>
                <p:cNvPicPr preferRelativeResize="0">
                  <a:picLocks noChangeArrowheads="1" noChangeShapeType="1"/>
                </p:cNvPicPr>
                <p:nvPr/>
              </p:nvPicPr>
              <p:blipFill>
                <a:blip r:embed="rId6"/>
                <a:srcRect/>
                <a:stretch>
                  <a:fillRect/>
                </a:stretch>
              </p:blipFill>
              <p:spPr bwMode="auto">
                <a:xfrm>
                  <a:off x="838200" y="685800"/>
                  <a:ext cx="7772400" cy="52578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5000"/>
          </a:lnSpc>
          <a:spcBef>
            <a:spcPct val="0"/>
          </a:spcBef>
          <a:spcAft>
            <a:spcPct val="0"/>
          </a:spcAft>
          <a:buClr>
            <a:srgbClr val="000000"/>
          </a:buClr>
          <a:buSzPct val="100000"/>
          <a:buFont typeface="Times New Roman" pitchFamily="18" charset="0"/>
          <a:buNone/>
          <a:tabLst/>
          <a:defRPr kumimoji="0" lang="en-GB" altLang="zh-CN" sz="2400" b="1" i="0" u="none" strike="noStrike" cap="none" normalizeH="0" baseline="0" smtClean="0">
            <a:ln>
              <a:noFill/>
            </a:ln>
            <a:solidFill>
              <a:schemeClr val="bg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5000"/>
          </a:lnSpc>
          <a:spcBef>
            <a:spcPct val="0"/>
          </a:spcBef>
          <a:spcAft>
            <a:spcPct val="0"/>
          </a:spcAft>
          <a:buClr>
            <a:srgbClr val="000000"/>
          </a:buClr>
          <a:buSzPct val="100000"/>
          <a:buFont typeface="Times New Roman" pitchFamily="18" charset="0"/>
          <a:buNone/>
          <a:tabLst/>
          <a:defRPr kumimoji="0" lang="en-GB" altLang="zh-CN" sz="2400" b="1" i="0" u="none" strike="noStrike" cap="none" normalizeH="0" baseline="0" smtClean="0">
            <a:ln>
              <a:noFill/>
            </a:ln>
            <a:solidFill>
              <a:schemeClr val="bg1"/>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5000"/>
          </a:lnSpc>
          <a:spcBef>
            <a:spcPct val="0"/>
          </a:spcBef>
          <a:spcAft>
            <a:spcPct val="0"/>
          </a:spcAft>
          <a:buClr>
            <a:srgbClr val="000000"/>
          </a:buClr>
          <a:buSzPct val="100000"/>
          <a:buFont typeface="Times New Roman" pitchFamily="18" charset="0"/>
          <a:buNone/>
          <a:tabLst/>
          <a:defRPr kumimoji="0" lang="en-GB" altLang="zh-CN" sz="2400" b="1" i="0" u="none" strike="noStrike" cap="none" normalizeH="0" baseline="0" smtClean="0">
            <a:ln>
              <a:noFill/>
            </a:ln>
            <a:solidFill>
              <a:schemeClr val="bg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5000"/>
          </a:lnSpc>
          <a:spcBef>
            <a:spcPct val="0"/>
          </a:spcBef>
          <a:spcAft>
            <a:spcPct val="0"/>
          </a:spcAft>
          <a:buClr>
            <a:srgbClr val="000000"/>
          </a:buClr>
          <a:buSzPct val="100000"/>
          <a:buFont typeface="Times New Roman" pitchFamily="18" charset="0"/>
          <a:buNone/>
          <a:tabLst/>
          <a:defRPr kumimoji="0" lang="en-GB" altLang="zh-CN" sz="2400" b="1" i="0" u="none" strike="noStrike" cap="none" normalizeH="0" baseline="0" smtClean="0">
            <a:ln>
              <a:noFill/>
            </a:ln>
            <a:solidFill>
              <a:schemeClr val="bg1"/>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34842</TotalTime>
  <Words>1870</Words>
  <Application>Microsoft Office PowerPoint</Application>
  <PresentationFormat>全屏显示(4:3)</PresentationFormat>
  <Paragraphs>189</Paragraphs>
  <Slides>23</Slides>
  <Notes>22</Notes>
  <HiddenSlides>2</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vt:i4>
      </vt:variant>
      <vt:variant>
        <vt:lpstr>幻灯片标题</vt:lpstr>
      </vt:variant>
      <vt:variant>
        <vt:i4>23</vt:i4>
      </vt:variant>
    </vt:vector>
  </HeadingPairs>
  <TitlesOfParts>
    <vt:vector size="35" baseType="lpstr">
      <vt:lpstr>Monotype Sorts</vt:lpstr>
      <vt:lpstr>StarSymbol</vt:lpstr>
      <vt:lpstr>华文楷体</vt:lpstr>
      <vt:lpstr>楷体_GB2312</vt:lpstr>
      <vt:lpstr>宋体</vt:lpstr>
      <vt:lpstr>Calibri</vt:lpstr>
      <vt:lpstr>Symbol</vt:lpstr>
      <vt:lpstr>Times New Roman</vt:lpstr>
      <vt:lpstr>默认设计模板</vt:lpstr>
      <vt:lpstr>默认设计模板</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hhe</dc:creator>
  <cp:lastModifiedBy>dell</cp:lastModifiedBy>
  <cp:revision>36</cp:revision>
  <cp:lastPrinted>1601-01-01T00:00:00Z</cp:lastPrinted>
  <dcterms:created xsi:type="dcterms:W3CDTF">1601-01-01T00:00:00Z</dcterms:created>
  <dcterms:modified xsi:type="dcterms:W3CDTF">2018-09-10T13:05:41Z</dcterms:modified>
</cp:coreProperties>
</file>