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28"/>
  </p:notesMasterIdLst>
  <p:sldIdLst>
    <p:sldId id="256" r:id="rId2"/>
    <p:sldId id="662" r:id="rId3"/>
    <p:sldId id="599" r:id="rId4"/>
    <p:sldId id="335" r:id="rId5"/>
    <p:sldId id="643" r:id="rId6"/>
    <p:sldId id="645" r:id="rId7"/>
    <p:sldId id="646" r:id="rId8"/>
    <p:sldId id="647" r:id="rId9"/>
    <p:sldId id="479" r:id="rId10"/>
    <p:sldId id="649" r:id="rId11"/>
    <p:sldId id="650" r:id="rId12"/>
    <p:sldId id="666" r:id="rId13"/>
    <p:sldId id="667" r:id="rId14"/>
    <p:sldId id="644" r:id="rId15"/>
    <p:sldId id="613" r:id="rId16"/>
    <p:sldId id="614" r:id="rId17"/>
    <p:sldId id="612" r:id="rId18"/>
    <p:sldId id="652" r:id="rId19"/>
    <p:sldId id="654" r:id="rId20"/>
    <p:sldId id="653" r:id="rId21"/>
    <p:sldId id="668" r:id="rId22"/>
    <p:sldId id="669" r:id="rId23"/>
    <p:sldId id="655" r:id="rId24"/>
    <p:sldId id="664" r:id="rId25"/>
    <p:sldId id="670" r:id="rId26"/>
    <p:sldId id="665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9933FF"/>
    <a:srgbClr val="800080"/>
    <a:srgbClr val="996633"/>
    <a:srgbClr val="CC6600"/>
    <a:srgbClr val="3333CC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7" autoAdjust="0"/>
    <p:restoredTop sz="94660"/>
  </p:normalViewPr>
  <p:slideViewPr>
    <p:cSldViewPr>
      <p:cViewPr varScale="1">
        <p:scale>
          <a:sx n="108" d="100"/>
          <a:sy n="108" d="100"/>
        </p:scale>
        <p:origin x="-2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8.xml"/><Relationship Id="rId1" Type="http://schemas.openxmlformats.org/officeDocument/2006/relationships/slide" Target="slides/slide7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8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12" Type="http://schemas.openxmlformats.org/officeDocument/2006/relationships/image" Target="../media/image57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emf"/><Relationship Id="rId5" Type="http://schemas.openxmlformats.org/officeDocument/2006/relationships/image" Target="../media/image50.emf"/><Relationship Id="rId10" Type="http://schemas.openxmlformats.org/officeDocument/2006/relationships/image" Target="../media/image55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4" Type="http://schemas.openxmlformats.org/officeDocument/2006/relationships/image" Target="../media/image7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wmf"/><Relationship Id="rId1" Type="http://schemas.openxmlformats.org/officeDocument/2006/relationships/image" Target="../media/image78.emf"/><Relationship Id="rId4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3.wmf"/><Relationship Id="rId1" Type="http://schemas.openxmlformats.org/officeDocument/2006/relationships/image" Target="../media/image31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fld id="{8385FBD8-A4E3-45E3-BF1D-6276D61ABB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9767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00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000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CA9BF78-E774-40DD-8C22-D18C688C33E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EE80E6-9B4E-4E8D-BD81-D1812C36CF3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77605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B500E-DF3A-46EE-B0A3-698FA5078F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811845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228600"/>
            <a:ext cx="8540750" cy="5870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5609250F-5A15-4F15-A417-BE20C18B5B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354386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08623E9-115D-41CC-9C44-0F84EB054D9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347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79388" y="115888"/>
            <a:ext cx="7345362" cy="71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1125538"/>
            <a:ext cx="3990975" cy="2263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94200" y="1125538"/>
            <a:ext cx="3992563" cy="2263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541713"/>
            <a:ext cx="3990975" cy="2263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94200" y="3541713"/>
            <a:ext cx="3992563" cy="2263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5ABA473-27E4-498D-A883-40CE86C0C6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0E214FEE-9510-48E4-890B-0DDD19856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829786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8D8BC-87EF-42D6-936F-19ED536BDE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471519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5E072-D9F0-47B1-9D5D-2A0F374A59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272300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A4C51-C610-489D-AF1D-0FA51029ED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18463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0E102-03AA-4042-B53D-D56BCBE58E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368716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C3F8E-813D-4F1A-BDC4-A8081BB23F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73767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8BC7-B45D-462E-AFDD-5891DDFD46A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267544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54D3D-AD7C-422A-9A63-CC60EED022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57242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B349B3-B2A3-4B0D-8ADF-86BA8DFAD5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023334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99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99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599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599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E49147E-4E72-43D1-B6DC-C2D3EC1F266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2.e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3.emf"/><Relationship Id="rId26" Type="http://schemas.openxmlformats.org/officeDocument/2006/relationships/image" Target="../media/image57.e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51.bin"/><Relationship Id="rId24" Type="http://schemas.openxmlformats.org/officeDocument/2006/relationships/image" Target="../media/image56.emf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58.emf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emf"/><Relationship Id="rId22" Type="http://schemas.openxmlformats.org/officeDocument/2006/relationships/image" Target="../media/image55.emf"/><Relationship Id="rId27" Type="http://schemas.openxmlformats.org/officeDocument/2006/relationships/oleObject" Target="../embeddings/oleObject5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1.w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8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audio" Target="../media/audio2.wav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3.bin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8.bin"/><Relationship Id="rId30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65" name="Text Box 4173"/>
          <p:cNvSpPr txBox="1">
            <a:spLocks noChangeArrowheads="1"/>
          </p:cNvSpPr>
          <p:nvPr/>
        </p:nvSpPr>
        <p:spPr bwMode="auto">
          <a:xfrm>
            <a:off x="1187450" y="2565400"/>
            <a:ext cx="6408738" cy="201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6000" b="1">
                <a:solidFill>
                  <a:srgbClr val="3333CC"/>
                </a:solidFill>
                <a:latin typeface="Garamond" pitchFamily="18" charset="0"/>
                <a:ea typeface="楷体_GB2312" pitchFamily="49" charset="-122"/>
              </a:rPr>
              <a:t>线 性 规 划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400" b="1">
                <a:solidFill>
                  <a:srgbClr val="3333CC"/>
                </a:solidFill>
                <a:latin typeface="Garamond" pitchFamily="18" charset="0"/>
                <a:ea typeface="楷体_GB2312" pitchFamily="49" charset="-122"/>
              </a:rPr>
              <a:t>Linear Programming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84021714-B576-4B31-89F9-480182F8C00E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10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3619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23620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3621" name="Object 5"/>
          <p:cNvGraphicFramePr>
            <a:graphicFrameLocks noChangeAspect="1"/>
          </p:cNvGraphicFramePr>
          <p:nvPr/>
        </p:nvGraphicFramePr>
        <p:xfrm>
          <a:off x="2411413" y="1700213"/>
          <a:ext cx="4276725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94" name="Equation" r:id="rId3" imgW="1739900" imgH="1219200" progId="Equation.DSMT4">
                  <p:embed/>
                </p:oleObj>
              </mc:Choice>
              <mc:Fallback>
                <p:oleObj name="Equation" r:id="rId3" imgW="1739900" imgH="1219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00213"/>
                        <a:ext cx="4276725" cy="299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2" name="Rectangle 6"/>
          <p:cNvSpPr>
            <a:spLocks noChangeArrowheads="1"/>
          </p:cNvSpPr>
          <p:nvPr/>
        </p:nvSpPr>
        <p:spPr bwMode="auto">
          <a:xfrm>
            <a:off x="539750" y="1052513"/>
            <a:ext cx="4392613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则相应的标准形为</a:t>
            </a:r>
          </a:p>
        </p:txBody>
      </p:sp>
      <p:graphicFrame>
        <p:nvGraphicFramePr>
          <p:cNvPr id="623623" name="Object 7"/>
          <p:cNvGraphicFramePr>
            <a:graphicFrameLocks noChangeAspect="1"/>
          </p:cNvGraphicFramePr>
          <p:nvPr/>
        </p:nvGraphicFramePr>
        <p:xfrm>
          <a:off x="611188" y="4941888"/>
          <a:ext cx="61198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95" name="Equation" r:id="rId5" imgW="2743200" imgH="228600" progId="Equation.DSMT4">
                  <p:embed/>
                </p:oleObj>
              </mc:Choice>
              <mc:Fallback>
                <p:oleObj name="Equation" r:id="rId5" imgW="2743200" imgH="2286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611981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7493" y="692696"/>
            <a:ext cx="854075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第二节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基本定理</a:t>
            </a:r>
          </a:p>
        </p:txBody>
      </p:sp>
      <p:sp>
        <p:nvSpPr>
          <p:cNvPr id="624644" name="Text Box 4"/>
          <p:cNvSpPr txBox="1">
            <a:spLocks noChangeArrowheads="1"/>
          </p:cNvSpPr>
          <p:nvPr/>
        </p:nvSpPr>
        <p:spPr bwMode="auto">
          <a:xfrm>
            <a:off x="683568" y="24208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将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化为标准形后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如何求最优解呢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? </a:t>
            </a:r>
            <a:endParaRPr lang="zh-CN" altLang="zh-CN" sz="28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4646" name="Text Box 6"/>
          <p:cNvSpPr txBox="1">
            <a:spLocks noChangeArrowheads="1"/>
          </p:cNvSpPr>
          <p:nvPr/>
        </p:nvSpPr>
        <p:spPr bwMode="auto">
          <a:xfrm>
            <a:off x="683568" y="321305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    有一个定理给出了这个问题的答案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这就是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基本定理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  <a:endParaRPr lang="zh-CN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2" grpId="0"/>
      <p:bldP spid="624644" grpId="0" autoUpdateAnimBg="0"/>
      <p:bldP spid="6246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38AE604E-B555-45FF-AA13-25D667C7F8C1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12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04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60484" name="AutoShape 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60485" name="Text Box 5"/>
          <p:cNvSpPr txBox="1">
            <a:spLocks noChangeArrowheads="1"/>
          </p:cNvSpPr>
          <p:nvPr/>
        </p:nvSpPr>
        <p:spPr bwMode="auto">
          <a:xfrm>
            <a:off x="250825" y="836613"/>
            <a:ext cx="410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LP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标准形的矩阵形式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60486" name="Object 6"/>
          <p:cNvGraphicFramePr>
            <a:graphicFrameLocks noChangeAspect="1"/>
          </p:cNvGraphicFramePr>
          <p:nvPr/>
        </p:nvGraphicFramePr>
        <p:xfrm>
          <a:off x="1763713" y="1628775"/>
          <a:ext cx="28813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96" name="Equation" r:id="rId3" imgW="1158840" imgH="798840" progId="Equation.DSMT4">
                  <p:embed/>
                </p:oleObj>
              </mc:Choice>
              <mc:Fallback>
                <p:oleObj name="Equation" r:id="rId3" imgW="1158840" imgH="79884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2881312" cy="1828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0487" name="Text Box 7"/>
          <p:cNvSpPr txBox="1">
            <a:spLocks noChangeArrowheads="1"/>
          </p:cNvSpPr>
          <p:nvPr/>
        </p:nvSpPr>
        <p:spPr bwMode="auto">
          <a:xfrm>
            <a:off x="468313" y="393382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其中</a:t>
            </a:r>
            <a:endParaRPr lang="zh-CN" altLang="zh-CN" sz="28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66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0343"/>
              </p:ext>
            </p:extLst>
          </p:nvPr>
        </p:nvGraphicFramePr>
        <p:xfrm>
          <a:off x="1550988" y="3860800"/>
          <a:ext cx="6169025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97" name="Equation" r:id="rId5" imgW="2654280" imgH="583920" progId="Equation.DSMT4">
                  <p:embed/>
                </p:oleObj>
              </mc:Choice>
              <mc:Fallback>
                <p:oleObj name="Equation" r:id="rId5" imgW="2654280" imgH="58392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3860800"/>
                        <a:ext cx="6169025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9" name="Object 9"/>
          <p:cNvGraphicFramePr>
            <a:graphicFrameLocks noChangeAspect="1"/>
          </p:cNvGraphicFramePr>
          <p:nvPr/>
        </p:nvGraphicFramePr>
        <p:xfrm>
          <a:off x="5435600" y="188913"/>
          <a:ext cx="3529013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98" name="Equation" r:id="rId7" imgW="2520000" imgH="1383840" progId="Equation.DSMT4">
                  <p:embed/>
                </p:oleObj>
              </mc:Choice>
              <mc:Fallback>
                <p:oleObj name="Equation" r:id="rId7" imgW="2520000" imgH="138384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88913"/>
                        <a:ext cx="3529013" cy="17827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5" grpId="0" autoUpdateAnimBg="0"/>
      <p:bldP spid="6604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1565" y="3116090"/>
            <a:ext cx="5752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661204"/>
              </p:ext>
            </p:extLst>
          </p:nvPr>
        </p:nvGraphicFramePr>
        <p:xfrm>
          <a:off x="6091874" y="4182635"/>
          <a:ext cx="2016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10" name="公式" r:id="rId3" imgW="126720" imgH="215640" progId="Equation.3">
                  <p:embed/>
                </p:oleObj>
              </mc:Choice>
              <mc:Fallback>
                <p:oleObj name="公式" r:id="rId3" imgW="126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874" y="4182635"/>
                        <a:ext cx="20161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484657" y="3146966"/>
            <a:ext cx="25201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3429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其矩阵形式为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36290"/>
              </p:ext>
            </p:extLst>
          </p:nvPr>
        </p:nvGraphicFramePr>
        <p:xfrm>
          <a:off x="956737" y="3990489"/>
          <a:ext cx="1944216" cy="1180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611" name="Equation" r:id="rId5" imgW="1041120" imgH="685800" progId="Equation.DSMT4">
                  <p:embed/>
                </p:oleObj>
              </mc:Choice>
              <mc:Fallback>
                <p:oleObj name="Equation" r:id="rId5" imgW="10411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37" y="3990489"/>
                        <a:ext cx="1944216" cy="1180118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047415" y="3990489"/>
            <a:ext cx="6094906" cy="1417023"/>
            <a:chOff x="3047415" y="3990489"/>
            <a:chExt cx="6094906" cy="1417023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047415" y="3995933"/>
              <a:ext cx="904646" cy="415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3429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3429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3429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342900" fontAlgn="base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其中：</a:t>
              </a:r>
            </a:p>
          </p:txBody>
        </p:sp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3520687"/>
                </p:ext>
              </p:extLst>
            </p:nvPr>
          </p:nvGraphicFramePr>
          <p:xfrm>
            <a:off x="3877812" y="3990489"/>
            <a:ext cx="5264509" cy="14170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612" name="Equation" r:id="rId7" imgW="2806560" imgH="761760" progId="Equation.DSMT4">
                    <p:embed/>
                  </p:oleObj>
                </mc:Choice>
                <mc:Fallback>
                  <p:oleObj name="Equation" r:id="rId7" imgW="2806560" imgH="761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812" y="3990489"/>
                          <a:ext cx="5264509" cy="141702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952680" y="1021498"/>
            <a:ext cx="5315564" cy="2094592"/>
            <a:chOff x="952680" y="1021498"/>
            <a:chExt cx="5315564" cy="2094592"/>
          </a:xfrm>
        </p:grpSpPr>
        <p:graphicFrame>
          <p:nvGraphicFramePr>
            <p:cNvPr id="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9333724"/>
                </p:ext>
              </p:extLst>
            </p:nvPr>
          </p:nvGraphicFramePr>
          <p:xfrm>
            <a:off x="2128441" y="1052736"/>
            <a:ext cx="4139803" cy="2063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613" name="公式" r:id="rId9" imgW="2654300" imgH="1308100" progId="Equation.3">
                    <p:embed/>
                  </p:oleObj>
                </mc:Choice>
                <mc:Fallback>
                  <p:oleObj name="公式" r:id="rId9" imgW="2654300" imgH="1308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441" y="1052736"/>
                          <a:ext cx="4139803" cy="2063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952680" y="1021498"/>
              <a:ext cx="94490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  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5172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5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A91BB065-F603-449A-95B8-23B7D14ABDAF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14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235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1235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12358" name="Text Box 6"/>
          <p:cNvSpPr txBox="1">
            <a:spLocks noChangeArrowheads="1"/>
          </p:cNvSpPr>
          <p:nvPr/>
        </p:nvSpPr>
        <p:spPr bwMode="auto">
          <a:xfrm>
            <a:off x="250825" y="1268413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考虑具有标准形的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LP:</a:t>
            </a:r>
            <a:endParaRPr lang="zh-CN" altLang="zh-CN" sz="2800" b="1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2362" name="Rectangle 10"/>
          <p:cNvSpPr>
            <a:spLocks noChangeArrowheads="1"/>
          </p:cNvSpPr>
          <p:nvPr/>
        </p:nvSpPr>
        <p:spPr bwMode="auto">
          <a:xfrm>
            <a:off x="179388" y="476250"/>
            <a:ext cx="5256212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一、线性规划的基本概念</a:t>
            </a:r>
          </a:p>
        </p:txBody>
      </p:sp>
      <p:graphicFrame>
        <p:nvGraphicFramePr>
          <p:cNvPr id="612363" name="Object 11"/>
          <p:cNvGraphicFramePr>
            <a:graphicFrameLocks noChangeAspect="1"/>
          </p:cNvGraphicFramePr>
          <p:nvPr/>
        </p:nvGraphicFramePr>
        <p:xfrm>
          <a:off x="4140200" y="1052513"/>
          <a:ext cx="23764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2494" name="Equation" r:id="rId3" imgW="1215000" imgH="967680" progId="Equation.DSMT4">
                  <p:embed/>
                </p:oleObj>
              </mc:Choice>
              <mc:Fallback>
                <p:oleObj name="Equation" r:id="rId3" imgW="1215000" imgH="96768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052513"/>
                        <a:ext cx="2376488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2370" name="Rectangle 18"/>
          <p:cNvSpPr>
            <a:spLocks noChangeArrowheads="1"/>
          </p:cNvSpPr>
          <p:nvPr/>
        </p:nvSpPr>
        <p:spPr bwMode="auto">
          <a:xfrm>
            <a:off x="0" y="2708275"/>
            <a:ext cx="89154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约束系数矩阵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是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×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矩阵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,  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≤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，并且 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612378" name="Group 26"/>
          <p:cNvGrpSpPr>
            <a:grpSpLocks/>
          </p:cNvGrpSpPr>
          <p:nvPr/>
        </p:nvGrpSpPr>
        <p:grpSpPr bwMode="auto">
          <a:xfrm>
            <a:off x="179388" y="5013325"/>
            <a:ext cx="8686800" cy="1223963"/>
            <a:chOff x="158" y="2886"/>
            <a:chExt cx="5472" cy="771"/>
          </a:xfrm>
        </p:grpSpPr>
        <p:sp>
          <p:nvSpPr>
            <p:cNvPr id="612379" name="Rectangle 27"/>
            <p:cNvSpPr>
              <a:spLocks noChangeArrowheads="1"/>
            </p:cNvSpPr>
            <p:nvPr/>
          </p:nvSpPr>
          <p:spPr bwMode="auto">
            <a:xfrm>
              <a:off x="158" y="2886"/>
              <a:ext cx="5472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当 </a:t>
              </a:r>
              <a:r>
                <a:rPr lang="en-US" altLang="zh-CN" sz="2800" b="1" i="1" dirty="0"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＝</a:t>
              </a:r>
              <a:r>
                <a:rPr lang="en-US" altLang="zh-CN" sz="2800" b="1" i="1" dirty="0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时，基矩阵唯一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; 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当 </a:t>
              </a:r>
              <a:r>
                <a:rPr lang="en-US" altLang="zh-CN" sz="2800" b="1" i="1" dirty="0">
                  <a:latin typeface="Times New Roman" pitchFamily="18" charset="0"/>
                  <a:ea typeface="楷体_GB2312" pitchFamily="49" charset="-122"/>
                </a:rPr>
                <a:t>m </a:t>
              </a:r>
              <a:r>
                <a:rPr lang="en-US" altLang="zh-CN" sz="2800" b="1" dirty="0">
                  <a:latin typeface="Times New Roman" pitchFamily="18" charset="0"/>
                  <a:ea typeface="楷体_GB2312" pitchFamily="49" charset="-122"/>
                </a:rPr>
                <a:t>&lt; </a:t>
              </a:r>
              <a:r>
                <a:rPr lang="en-US" altLang="zh-CN" sz="2800" b="1" i="1" dirty="0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时，基矩阵就可能有多个，但数目不超过       个。</a:t>
              </a:r>
            </a:p>
          </p:txBody>
        </p:sp>
        <p:graphicFrame>
          <p:nvGraphicFramePr>
            <p:cNvPr id="612380" name="Object 28"/>
            <p:cNvGraphicFramePr>
              <a:graphicFrameLocks noChangeAspect="1"/>
            </p:cNvGraphicFramePr>
            <p:nvPr/>
          </p:nvGraphicFramePr>
          <p:xfrm>
            <a:off x="2744" y="3294"/>
            <a:ext cx="34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95" name="Equation" r:id="rId5" imgW="258840" imgH="270000" progId="Equation.3">
                    <p:embed/>
                  </p:oleObj>
                </mc:Choice>
                <mc:Fallback>
                  <p:oleObj name="Equation" r:id="rId5" imgW="258840" imgH="27000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294"/>
                          <a:ext cx="349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2384" name="Group 32"/>
          <p:cNvGrpSpPr>
            <a:grpSpLocks/>
          </p:cNvGrpSpPr>
          <p:nvPr/>
        </p:nvGrpSpPr>
        <p:grpSpPr bwMode="auto">
          <a:xfrm>
            <a:off x="179388" y="3860800"/>
            <a:ext cx="8763000" cy="1203325"/>
            <a:chOff x="113" y="2432"/>
            <a:chExt cx="5520" cy="758"/>
          </a:xfrm>
        </p:grpSpPr>
        <p:sp>
          <p:nvSpPr>
            <p:cNvPr id="612382" name="Rectangle 30"/>
            <p:cNvSpPr>
              <a:spLocks noChangeArrowheads="1"/>
            </p:cNvSpPr>
            <p:nvPr/>
          </p:nvSpPr>
          <p:spPr bwMode="auto">
            <a:xfrm>
              <a:off x="113" y="2432"/>
              <a:ext cx="5520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1.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基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矩阵</a:t>
              </a:r>
              <a:r>
                <a:rPr kumimoji="1" lang="en-US" altLang="zh-CN" sz="2800" b="1">
                  <a:latin typeface="Times New Roman" pitchFamily="18" charset="0"/>
                  <a:ea typeface="楷体_GB2312" pitchFamily="49" charset="-122"/>
                </a:rPr>
                <a:t>: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800" b="1">
                  <a:latin typeface="Times New Roman" pitchFamily="18" charset="0"/>
                  <a:ea typeface="楷体_GB2312" pitchFamily="49" charset="-122"/>
                </a:rPr>
                <a:t>若</a:t>
              </a: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中的</a:t>
              </a: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×</a:t>
              </a: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子矩阵</a:t>
              </a:r>
              <a:r>
                <a:rPr lang="en-US" altLang="zh-CN" sz="2800" b="1" i="1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满足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r 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)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＝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即</a:t>
              </a:r>
            </a:p>
            <a:p>
              <a:pPr algn="just">
                <a:lnSpc>
                  <a:spcPct val="130000"/>
                </a:lnSpc>
              </a:pP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则称</a:t>
              </a:r>
              <a:r>
                <a:rPr lang="en-US" altLang="zh-CN" sz="2800" b="1" i="1">
                  <a:latin typeface="Times New Roman" pitchFamily="18" charset="0"/>
                </a:rPr>
                <a:t>B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是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LP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问题的一个基矩阵（简称为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基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）。</a:t>
              </a:r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       </a:t>
              </a:r>
            </a:p>
          </p:txBody>
        </p:sp>
        <p:graphicFrame>
          <p:nvGraphicFramePr>
            <p:cNvPr id="612383" name="Object 31"/>
            <p:cNvGraphicFramePr>
              <a:graphicFrameLocks noChangeAspect="1"/>
            </p:cNvGraphicFramePr>
            <p:nvPr/>
          </p:nvGraphicFramePr>
          <p:xfrm>
            <a:off x="4921" y="2704"/>
            <a:ext cx="70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496" name="Equation" r:id="rId7" imgW="618840" imgH="315000" progId="Equation.DSMT4">
                    <p:embed/>
                  </p:oleObj>
                </mc:Choice>
                <mc:Fallback>
                  <p:oleObj name="Equation" r:id="rId7" imgW="618840" imgH="3150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2704"/>
                          <a:ext cx="70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2385" name="Rectangle 33"/>
          <p:cNvSpPr>
            <a:spLocks noChangeArrowheads="1"/>
          </p:cNvSpPr>
          <p:nvPr/>
        </p:nvSpPr>
        <p:spPr bwMode="auto">
          <a:xfrm>
            <a:off x="250825" y="3284538"/>
            <a:ext cx="87360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于是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中至少有一个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800" b="1" dirty="0" err="1">
                <a:latin typeface="Times New Roman" pitchFamily="18" charset="0"/>
                <a:ea typeface="楷体_GB2312" pitchFamily="49" charset="-122"/>
              </a:rPr>
              <a:t>×</a:t>
            </a:r>
            <a:r>
              <a:rPr lang="en-US" altLang="zh-CN" sz="2800" b="1" i="1" dirty="0" err="1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子矩阵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，使得：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r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＝</a:t>
            </a:r>
            <a:r>
              <a:rPr lang="en-US" altLang="zh-CN" sz="2800" b="1" i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2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2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61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2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2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8" grpId="0" autoUpdateAnimBg="0"/>
      <p:bldP spid="612362" grpId="0"/>
      <p:bldP spid="612370" grpId="0" autoUpdateAnimBg="0"/>
      <p:bldP spid="6123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223" name="Group 31"/>
          <p:cNvGrpSpPr>
            <a:grpSpLocks/>
          </p:cNvGrpSpPr>
          <p:nvPr/>
        </p:nvGrpSpPr>
        <p:grpSpPr bwMode="auto">
          <a:xfrm>
            <a:off x="395288" y="2636838"/>
            <a:ext cx="7248525" cy="1060450"/>
            <a:chOff x="249" y="1661"/>
            <a:chExt cx="4566" cy="668"/>
          </a:xfrm>
        </p:grpSpPr>
        <p:sp>
          <p:nvSpPr>
            <p:cNvPr id="520197" name="Rectangle 5"/>
            <p:cNvSpPr>
              <a:spLocks noChangeArrowheads="1"/>
            </p:cNvSpPr>
            <p:nvPr/>
          </p:nvSpPr>
          <p:spPr bwMode="auto">
            <a:xfrm>
              <a:off x="249" y="1805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约束方程的系数矩阵为</a:t>
              </a:r>
              <a:r>
                <a:rPr lang="zh-CN" altLang="en-US" sz="2400" b="1">
                  <a:latin typeface="Times New Roman" pitchFamily="18" charset="0"/>
                </a:rPr>
                <a:t>：</a:t>
              </a:r>
            </a:p>
          </p:txBody>
        </p:sp>
        <p:graphicFrame>
          <p:nvGraphicFramePr>
            <p:cNvPr id="520198" name="Object 6"/>
            <p:cNvGraphicFramePr>
              <a:graphicFrameLocks noChangeAspect="1"/>
            </p:cNvGraphicFramePr>
            <p:nvPr/>
          </p:nvGraphicFramePr>
          <p:xfrm>
            <a:off x="2653" y="1661"/>
            <a:ext cx="2162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93" name="Equation" r:id="rId3" imgW="1957680" imgH="540000" progId="Equation.DSMT4">
                    <p:embed/>
                  </p:oleObj>
                </mc:Choice>
                <mc:Fallback>
                  <p:oleObj name="Equation" r:id="rId3" imgW="1957680" imgH="54000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61"/>
                          <a:ext cx="2162" cy="6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0199" name="Group 7"/>
          <p:cNvGrpSpPr>
            <a:grpSpLocks/>
          </p:cNvGrpSpPr>
          <p:nvPr/>
        </p:nvGrpSpPr>
        <p:grpSpPr bwMode="auto">
          <a:xfrm>
            <a:off x="539750" y="5516563"/>
            <a:ext cx="7272338" cy="865187"/>
            <a:chOff x="482" y="3504"/>
            <a:chExt cx="4807" cy="672"/>
          </a:xfrm>
        </p:grpSpPr>
        <p:graphicFrame>
          <p:nvGraphicFramePr>
            <p:cNvPr id="520200" name="Object 8"/>
            <p:cNvGraphicFramePr>
              <a:graphicFrameLocks noChangeAspect="1"/>
            </p:cNvGraphicFramePr>
            <p:nvPr/>
          </p:nvGraphicFramePr>
          <p:xfrm>
            <a:off x="4314" y="3504"/>
            <a:ext cx="975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94" name="Equation" r:id="rId5" imgW="922680" imgH="528840" progId="Equation.DSMT4">
                    <p:embed/>
                  </p:oleObj>
                </mc:Choice>
                <mc:Fallback>
                  <p:oleObj name="Equation" r:id="rId5" imgW="922680" imgH="52884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4" y="3504"/>
                          <a:ext cx="975" cy="6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01" name="Object 9"/>
            <p:cNvGraphicFramePr>
              <a:graphicFrameLocks noChangeAspect="1"/>
            </p:cNvGraphicFramePr>
            <p:nvPr/>
          </p:nvGraphicFramePr>
          <p:xfrm>
            <a:off x="1730" y="3504"/>
            <a:ext cx="111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95" name="Equation" r:id="rId7" imgW="1068840" imgH="528840" progId="Equation.DSMT4">
                    <p:embed/>
                  </p:oleObj>
                </mc:Choice>
                <mc:Fallback>
                  <p:oleObj name="Equation" r:id="rId7" imgW="1068840" imgH="52884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3504"/>
                          <a:ext cx="1119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02" name="Object 10"/>
            <p:cNvGraphicFramePr>
              <a:graphicFrameLocks noChangeAspect="1"/>
            </p:cNvGraphicFramePr>
            <p:nvPr/>
          </p:nvGraphicFramePr>
          <p:xfrm>
            <a:off x="3026" y="3504"/>
            <a:ext cx="115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96" name="Equation" r:id="rId9" imgW="1068840" imgH="528840" progId="Equation.DSMT4">
                    <p:embed/>
                  </p:oleObj>
                </mc:Choice>
                <mc:Fallback>
                  <p:oleObj name="Equation" r:id="rId9" imgW="1068840" imgH="52884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" y="3504"/>
                          <a:ext cx="1152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03" name="Object 11"/>
            <p:cNvGraphicFramePr>
              <a:graphicFrameLocks noChangeAspect="1"/>
            </p:cNvGraphicFramePr>
            <p:nvPr/>
          </p:nvGraphicFramePr>
          <p:xfrm>
            <a:off x="482" y="3552"/>
            <a:ext cx="100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97" name="Equation" r:id="rId11" imgW="978840" imgH="528840" progId="Equation.DSMT4">
                    <p:embed/>
                  </p:oleObj>
                </mc:Choice>
                <mc:Fallback>
                  <p:oleObj name="Equation" r:id="rId11" imgW="978840" imgH="52884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3552"/>
                          <a:ext cx="1001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0204" name="Group 12"/>
          <p:cNvGrpSpPr>
            <a:grpSpLocks/>
          </p:cNvGrpSpPr>
          <p:nvPr/>
        </p:nvGrpSpPr>
        <p:grpSpPr bwMode="auto">
          <a:xfrm>
            <a:off x="468313" y="4508500"/>
            <a:ext cx="7389812" cy="877888"/>
            <a:chOff x="84" y="2832"/>
            <a:chExt cx="5580" cy="618"/>
          </a:xfrm>
        </p:grpSpPr>
        <p:graphicFrame>
          <p:nvGraphicFramePr>
            <p:cNvPr id="520205" name="Object 13"/>
            <p:cNvGraphicFramePr>
              <a:graphicFrameLocks noChangeAspect="1"/>
            </p:cNvGraphicFramePr>
            <p:nvPr/>
          </p:nvGraphicFramePr>
          <p:xfrm>
            <a:off x="84" y="2832"/>
            <a:ext cx="1100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98" name="Equation" r:id="rId13" imgW="1158840" imgH="528840" progId="Equation.DSMT4">
                    <p:embed/>
                  </p:oleObj>
                </mc:Choice>
                <mc:Fallback>
                  <p:oleObj name="Equation" r:id="rId13" imgW="1158840" imgH="528840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" y="2832"/>
                          <a:ext cx="1100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06" name="Object 14"/>
            <p:cNvGraphicFramePr>
              <a:graphicFrameLocks noChangeAspect="1"/>
            </p:cNvGraphicFramePr>
            <p:nvPr/>
          </p:nvGraphicFramePr>
          <p:xfrm>
            <a:off x="1195" y="2832"/>
            <a:ext cx="1116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699" name="Equation" r:id="rId15" imgW="1170000" imgH="528840" progId="Equation.DSMT4">
                    <p:embed/>
                  </p:oleObj>
                </mc:Choice>
                <mc:Fallback>
                  <p:oleObj name="Equation" r:id="rId15" imgW="1170000" imgH="528840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832"/>
                          <a:ext cx="1116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07" name="Object 15"/>
            <p:cNvGraphicFramePr>
              <a:graphicFrameLocks noChangeAspect="1"/>
            </p:cNvGraphicFramePr>
            <p:nvPr/>
          </p:nvGraphicFramePr>
          <p:xfrm>
            <a:off x="2339" y="2832"/>
            <a:ext cx="1231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00" name="Equation" r:id="rId17" imgW="1170000" imgH="528840" progId="Equation.DSMT4">
                    <p:embed/>
                  </p:oleObj>
                </mc:Choice>
                <mc:Fallback>
                  <p:oleObj name="Equation" r:id="rId17" imgW="1170000" imgH="52884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2832"/>
                          <a:ext cx="1231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08" name="Object 16"/>
            <p:cNvGraphicFramePr>
              <a:graphicFrameLocks noChangeAspect="1"/>
            </p:cNvGraphicFramePr>
            <p:nvPr/>
          </p:nvGraphicFramePr>
          <p:xfrm>
            <a:off x="3554" y="2832"/>
            <a:ext cx="98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01" name="Equation" r:id="rId19" imgW="1012680" imgH="528840" progId="Equation.DSMT4">
                    <p:embed/>
                  </p:oleObj>
                </mc:Choice>
                <mc:Fallback>
                  <p:oleObj name="Equation" r:id="rId19" imgW="1012680" imgH="528840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4" y="2832"/>
                          <a:ext cx="987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0209" name="Object 17"/>
            <p:cNvGraphicFramePr>
              <a:graphicFrameLocks noChangeAspect="1"/>
            </p:cNvGraphicFramePr>
            <p:nvPr/>
          </p:nvGraphicFramePr>
          <p:xfrm>
            <a:off x="4643" y="2832"/>
            <a:ext cx="102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02" name="Equation" r:id="rId21" imgW="978840" imgH="528840" progId="Equation.DSMT4">
                    <p:embed/>
                  </p:oleObj>
                </mc:Choice>
                <mc:Fallback>
                  <p:oleObj name="Equation" r:id="rId21" imgW="978840" imgH="52884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2832"/>
                          <a:ext cx="1021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0224" name="Group 32"/>
          <p:cNvGrpSpPr>
            <a:grpSpLocks/>
          </p:cNvGrpSpPr>
          <p:nvPr/>
        </p:nvGrpSpPr>
        <p:grpSpPr bwMode="auto">
          <a:xfrm>
            <a:off x="539750" y="404813"/>
            <a:ext cx="5649913" cy="2365375"/>
            <a:chOff x="340" y="255"/>
            <a:chExt cx="3559" cy="1490"/>
          </a:xfrm>
        </p:grpSpPr>
        <p:graphicFrame>
          <p:nvGraphicFramePr>
            <p:cNvPr id="520211" name="Object 19"/>
            <p:cNvGraphicFramePr>
              <a:graphicFrameLocks noChangeAspect="1"/>
            </p:cNvGraphicFramePr>
            <p:nvPr/>
          </p:nvGraphicFramePr>
          <p:xfrm>
            <a:off x="1111" y="618"/>
            <a:ext cx="2788" cy="1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03" name="Equation" r:id="rId23" imgW="2958840" imgH="1012680" progId="Equation.DSMT4">
                    <p:embed/>
                  </p:oleObj>
                </mc:Choice>
                <mc:Fallback>
                  <p:oleObj name="Equation" r:id="rId23" imgW="2958840" imgH="1012680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618"/>
                          <a:ext cx="2788" cy="11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0213" name="Rectangle 21"/>
            <p:cNvSpPr>
              <a:spLocks noChangeArrowheads="1"/>
            </p:cNvSpPr>
            <p:nvPr/>
          </p:nvSpPr>
          <p:spPr bwMode="auto">
            <a:xfrm>
              <a:off x="340" y="255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设</a:t>
              </a:r>
            </a:p>
          </p:txBody>
        </p:sp>
        <p:graphicFrame>
          <p:nvGraphicFramePr>
            <p:cNvPr id="520214" name="Object 22"/>
            <p:cNvGraphicFramePr>
              <a:graphicFrameLocks noChangeAspect="1"/>
            </p:cNvGraphicFramePr>
            <p:nvPr/>
          </p:nvGraphicFramePr>
          <p:xfrm>
            <a:off x="1338" y="300"/>
            <a:ext cx="2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04" name="Equation" r:id="rId25" imgW="2115000" imgH="270000" progId="Equation.DSMT4">
                    <p:embed/>
                  </p:oleObj>
                </mc:Choice>
                <mc:Fallback>
                  <p:oleObj name="Equation" r:id="rId25" imgW="2115000" imgH="270000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00"/>
                          <a:ext cx="2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0215" name="Group 23"/>
          <p:cNvGrpSpPr>
            <a:grpSpLocks/>
          </p:cNvGrpSpPr>
          <p:nvPr/>
        </p:nvGrpSpPr>
        <p:grpSpPr bwMode="auto">
          <a:xfrm>
            <a:off x="0" y="3716338"/>
            <a:ext cx="9144000" cy="576262"/>
            <a:chOff x="0" y="2432"/>
            <a:chExt cx="5760" cy="363"/>
          </a:xfrm>
        </p:grpSpPr>
        <p:sp>
          <p:nvSpPr>
            <p:cNvPr id="520216" name="Rectangle 24"/>
            <p:cNvSpPr>
              <a:spLocks noChangeArrowheads="1"/>
            </p:cNvSpPr>
            <p:nvPr/>
          </p:nvSpPr>
          <p:spPr bwMode="auto">
            <a:xfrm>
              <a:off x="0" y="2448"/>
              <a:ext cx="57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400" b="1">
                  <a:latin typeface="Times New Roman" pitchFamily="18" charset="0"/>
                </a:rPr>
                <a:t>  易看出 </a:t>
              </a:r>
              <a:r>
                <a:rPr lang="en-US" altLang="zh-CN" sz="2800" i="1">
                  <a:latin typeface="Times New Roman" pitchFamily="18" charset="0"/>
                </a:rPr>
                <a:t>r</a:t>
              </a:r>
              <a:r>
                <a:rPr lang="zh-CN" altLang="en-US" sz="2400">
                  <a:latin typeface="Times New Roman" pitchFamily="18" charset="0"/>
                </a:rPr>
                <a:t>（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zh-CN" altLang="en-US" sz="2400">
                  <a:latin typeface="Times New Roman" pitchFamily="18" charset="0"/>
                </a:rPr>
                <a:t>）</a:t>
              </a:r>
              <a:r>
                <a:rPr lang="en-US" altLang="zh-CN" sz="2400">
                  <a:latin typeface="Times New Roman" pitchFamily="18" charset="0"/>
                </a:rPr>
                <a:t>=2</a:t>
              </a:r>
              <a:r>
                <a:rPr lang="zh-CN" altLang="en-US" sz="2400" b="1">
                  <a:latin typeface="Times New Roman" pitchFamily="18" charset="0"/>
                </a:rPr>
                <a:t>，</a:t>
              </a:r>
              <a:r>
                <a:rPr lang="en-US" altLang="zh-CN" sz="2400" b="1">
                  <a:latin typeface="Times New Roman" pitchFamily="18" charset="0"/>
                </a:rPr>
                <a:t>2 </a:t>
              </a:r>
              <a:r>
                <a:rPr lang="zh-CN" altLang="en-US" sz="2400" b="1">
                  <a:latin typeface="Times New Roman" pitchFamily="18" charset="0"/>
                </a:rPr>
                <a:t>阶子矩阵有        </a:t>
              </a:r>
              <a:r>
                <a:rPr lang="en-US" altLang="zh-CN" sz="2400" b="1">
                  <a:latin typeface="Times New Roman" pitchFamily="18" charset="0"/>
                </a:rPr>
                <a:t>= </a:t>
              </a:r>
              <a:r>
                <a:rPr lang="en-US" altLang="zh-CN" sz="2400">
                  <a:latin typeface="Times New Roman" pitchFamily="18" charset="0"/>
                </a:rPr>
                <a:t>10</a:t>
              </a:r>
              <a:r>
                <a:rPr lang="zh-CN" altLang="en-US" sz="2400" b="1">
                  <a:latin typeface="Times New Roman" pitchFamily="18" charset="0"/>
                </a:rPr>
                <a:t>个，而基矩阵只有</a:t>
              </a:r>
              <a:r>
                <a:rPr lang="en-US" altLang="zh-CN" sz="2400">
                  <a:latin typeface="Times New Roman" pitchFamily="18" charset="0"/>
                </a:rPr>
                <a:t>9</a:t>
              </a:r>
              <a:r>
                <a:rPr lang="zh-CN" altLang="en-US" sz="2400" b="1">
                  <a:latin typeface="Times New Roman" pitchFamily="18" charset="0"/>
                </a:rPr>
                <a:t>个，</a:t>
              </a:r>
            </a:p>
          </p:txBody>
        </p:sp>
        <p:graphicFrame>
          <p:nvGraphicFramePr>
            <p:cNvPr id="520217" name="Object 25"/>
            <p:cNvGraphicFramePr>
              <a:graphicFrameLocks noChangeAspect="1"/>
            </p:cNvGraphicFramePr>
            <p:nvPr/>
          </p:nvGraphicFramePr>
          <p:xfrm>
            <a:off x="2925" y="2432"/>
            <a:ext cx="28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705" name="Equation" r:id="rId27" imgW="225000" imgH="270000" progId="Equation.DSMT4">
                    <p:embed/>
                  </p:oleObj>
                </mc:Choice>
                <mc:Fallback>
                  <p:oleObj name="Equation" r:id="rId27" imgW="225000" imgH="270000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432"/>
                          <a:ext cx="280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0220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3B5DA324-C408-4A1D-862A-D9795A1EDB6B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15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0221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520222" name="AutoShape 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221" name="Object 5"/>
          <p:cNvGraphicFramePr>
            <a:graphicFrameLocks noChangeAspect="1"/>
          </p:cNvGraphicFramePr>
          <p:nvPr/>
        </p:nvGraphicFramePr>
        <p:xfrm>
          <a:off x="684213" y="692150"/>
          <a:ext cx="721201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37" name="Equation" r:id="rId3" imgW="3903840" imgH="528840" progId="Equation.DSMT4">
                  <p:embed/>
                </p:oleObj>
              </mc:Choice>
              <mc:Fallback>
                <p:oleObj name="Equation" r:id="rId3" imgW="3903840" imgH="52884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7212012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2" name="Rectangle 6"/>
          <p:cNvSpPr>
            <a:spLocks noChangeArrowheads="1"/>
          </p:cNvSpPr>
          <p:nvPr/>
        </p:nvSpPr>
        <p:spPr bwMode="auto">
          <a:xfrm>
            <a:off x="323850" y="1844675"/>
            <a:ext cx="8610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2.  </a:t>
            </a:r>
            <a:r>
              <a:rPr kumimoji="1"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基向量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5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基矩阵对应的列向量称为基向量，其余列向量称为非基向量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21223" name="Rectangle 7"/>
          <p:cNvSpPr>
            <a:spLocks noChangeArrowheads="1"/>
          </p:cNvSpPr>
          <p:nvPr/>
        </p:nvSpPr>
        <p:spPr bwMode="auto">
          <a:xfrm>
            <a:off x="304800" y="2924175"/>
            <a:ext cx="883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  </a:t>
            </a:r>
            <a:r>
              <a:rPr kumimoji="1"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基变量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500" b="1" dirty="0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基向量对应的变量称为基变量，非基向量对应的变量称为</a:t>
            </a:r>
            <a:r>
              <a:rPr kumimoji="1"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非基变量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自由变量</a:t>
            </a:r>
            <a:r>
              <a:rPr kumimoji="1" lang="en-US" altLang="zh-CN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500" b="1" baseline="-30000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1224" name="Rectangle 8"/>
          <p:cNvSpPr>
            <a:spLocks noChangeArrowheads="1"/>
          </p:cNvSpPr>
          <p:nvPr/>
        </p:nvSpPr>
        <p:spPr bwMode="auto">
          <a:xfrm>
            <a:off x="304800" y="5157788"/>
            <a:ext cx="88392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tabLst>
                <a:tab pos="866775" algn="l"/>
              </a:tabLst>
            </a:pPr>
            <a:r>
              <a:rPr kumimoji="1" lang="zh-CN" altLang="en-US" sz="25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例如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：对于基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500" b="1" baseline="-30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而言，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500" baseline="-30000" dirty="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5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500" baseline="-30000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是基变量，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500" baseline="-30000" dirty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5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500" baseline="-30000" dirty="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5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5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500" baseline="-30000" dirty="0">
                <a:latin typeface="Times New Roman" pitchFamily="18" charset="0"/>
                <a:ea typeface="楷体_GB2312" pitchFamily="49" charset="-122"/>
              </a:rPr>
              <a:t>5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是非基变量。</a:t>
            </a:r>
          </a:p>
        </p:txBody>
      </p:sp>
      <p:graphicFrame>
        <p:nvGraphicFramePr>
          <p:cNvPr id="521225" name="Object 9"/>
          <p:cNvGraphicFramePr>
            <a:graphicFrameLocks noChangeAspect="1"/>
          </p:cNvGraphicFramePr>
          <p:nvPr/>
        </p:nvGraphicFramePr>
        <p:xfrm>
          <a:off x="5292725" y="4005263"/>
          <a:ext cx="19446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38" name="Equation" r:id="rId5" imgW="1170000" imgH="528840" progId="Equation.DSMT4">
                  <p:embed/>
                </p:oleObj>
              </mc:Choice>
              <mc:Fallback>
                <p:oleObj name="Equation" r:id="rId5" imgW="1170000" imgH="5288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005263"/>
                        <a:ext cx="1944688" cy="1052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6" name="Object 10"/>
          <p:cNvGraphicFramePr>
            <a:graphicFrameLocks noChangeAspect="1"/>
          </p:cNvGraphicFramePr>
          <p:nvPr/>
        </p:nvGraphicFramePr>
        <p:xfrm>
          <a:off x="1403350" y="4005263"/>
          <a:ext cx="3581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39" name="Equation" r:id="rId7" imgW="1912680" imgH="528840" progId="Equation.DSMT4">
                  <p:embed/>
                </p:oleObj>
              </mc:Choice>
              <mc:Fallback>
                <p:oleObj name="Equation" r:id="rId7" imgW="1912680" imgH="5288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05263"/>
                        <a:ext cx="358140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27" name="Rectangle 11"/>
          <p:cNvSpPr>
            <a:spLocks noChangeArrowheads="1"/>
          </p:cNvSpPr>
          <p:nvPr/>
        </p:nvSpPr>
        <p:spPr bwMode="auto">
          <a:xfrm>
            <a:off x="6156325" y="3500438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2400" b="1" i="1" dirty="0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30000" dirty="0">
                <a:solidFill>
                  <a:srgbClr val="800000"/>
                </a:solidFill>
                <a:latin typeface="Times New Roman" pitchFamily="18" charset="0"/>
              </a:rPr>
              <a:t>1    </a:t>
            </a:r>
            <a:r>
              <a:rPr kumimoji="1" lang="en-US" altLang="zh-CN" sz="2400" b="1" dirty="0">
                <a:solidFill>
                  <a:srgbClr val="8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30000" dirty="0">
                <a:solidFill>
                  <a:srgbClr val="8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1229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4400" y="6453188"/>
            <a:ext cx="287338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521230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821738" y="6453188"/>
            <a:ext cx="287337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521231" name="Rectangle 15"/>
          <p:cNvSpPr>
            <a:spLocks noChangeArrowheads="1"/>
          </p:cNvSpPr>
          <p:nvPr/>
        </p:nvSpPr>
        <p:spPr bwMode="auto">
          <a:xfrm>
            <a:off x="304800" y="5805488"/>
            <a:ext cx="80121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tabLst>
                <a:tab pos="866775" algn="l"/>
              </a:tabLst>
            </a:pPr>
            <a:r>
              <a:rPr kumimoji="1" lang="zh-CN" altLang="en-US" sz="25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思考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：基变量的选取唯一吗？取法有多少种？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2" grpId="0" autoUpdateAnimBg="0"/>
      <p:bldP spid="521223" grpId="0" autoUpdateAnimBg="0"/>
      <p:bldP spid="521224" grpId="0" autoUpdateAnimBg="0"/>
      <p:bldP spid="521227" grpId="0" autoUpdateAnimBg="0"/>
      <p:bldP spid="52123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7" name="Rectangle 9"/>
          <p:cNvSpPr>
            <a:spLocks noChangeArrowheads="1"/>
          </p:cNvSpPr>
          <p:nvPr/>
        </p:nvSpPr>
        <p:spPr bwMode="auto">
          <a:xfrm>
            <a:off x="255588" y="549275"/>
            <a:ext cx="8888412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5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【</a:t>
            </a:r>
            <a:r>
              <a:rPr kumimoji="1" lang="zh-CN" altLang="en-US" sz="25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注</a:t>
            </a:r>
            <a:r>
              <a:rPr kumimoji="1" lang="en-US" altLang="zh-CN" sz="25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】</a:t>
            </a:r>
            <a:r>
              <a:rPr kumimoji="1" lang="zh-CN" altLang="en-US" sz="2500" b="1">
                <a:latin typeface="Times New Roman" pitchFamily="18" charset="0"/>
                <a:ea typeface="楷体_GB2312" pitchFamily="49" charset="-122"/>
              </a:rPr>
              <a:t>基变量、非基变量是针对某一确定基而言的，不同的基对应的基变量和非基变量也不同。</a:t>
            </a:r>
          </a:p>
        </p:txBody>
      </p:sp>
      <p:sp>
        <p:nvSpPr>
          <p:cNvPr id="519178" name="Rectangle 10"/>
          <p:cNvSpPr>
            <a:spLocks noChangeArrowheads="1"/>
          </p:cNvSpPr>
          <p:nvPr/>
        </p:nvSpPr>
        <p:spPr bwMode="auto">
          <a:xfrm>
            <a:off x="179389" y="1557338"/>
            <a:ext cx="1944340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4. </a:t>
            </a:r>
            <a:r>
              <a:rPr kumimoji="1"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基本解</a:t>
            </a:r>
            <a:r>
              <a:rPr kumimoji="1" lang="en-US" altLang="zh-CN" sz="25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zh-CN" altLang="en-US" sz="25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9179" name="Rectangle 11"/>
          <p:cNvSpPr>
            <a:spLocks noChangeArrowheads="1"/>
          </p:cNvSpPr>
          <p:nvPr/>
        </p:nvSpPr>
        <p:spPr bwMode="auto">
          <a:xfrm>
            <a:off x="468313" y="4005263"/>
            <a:ext cx="82089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5. </a:t>
            </a:r>
            <a:r>
              <a:rPr kumimoji="1" lang="zh-CN" altLang="en-US" sz="25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基可行解</a:t>
            </a:r>
            <a:r>
              <a:rPr kumimoji="1" lang="en-US" altLang="zh-CN" sz="25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en-US" altLang="zh-CN" sz="25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500" b="1">
                <a:latin typeface="Times New Roman" pitchFamily="18" charset="0"/>
                <a:ea typeface="楷体_GB2312" pitchFamily="49" charset="-122"/>
              </a:rPr>
              <a:t>非负的基本解称为基可行解（基本可行解）</a:t>
            </a:r>
            <a:r>
              <a:rPr kumimoji="1" lang="en-US" altLang="zh-CN" sz="2500" b="1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19180" name="Rectangle 12"/>
          <p:cNvSpPr>
            <a:spLocks noChangeArrowheads="1"/>
          </p:cNvSpPr>
          <p:nvPr/>
        </p:nvSpPr>
        <p:spPr bwMode="auto">
          <a:xfrm>
            <a:off x="323850" y="5778500"/>
            <a:ext cx="7848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5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【</a:t>
            </a:r>
            <a:r>
              <a:rPr kumimoji="1" lang="zh-CN" altLang="en-US" sz="25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注</a:t>
            </a:r>
            <a:r>
              <a:rPr kumimoji="1" lang="en-US" altLang="zh-CN" sz="2500" b="1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】</a:t>
            </a:r>
            <a:r>
              <a:rPr kumimoji="1" lang="zh-CN" altLang="en-US" sz="25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基可行解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也被定义为</a:t>
            </a:r>
            <a:r>
              <a:rPr kumimoji="1" lang="zh-CN" altLang="en-US" sz="25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“可行的基本解”</a:t>
            </a:r>
            <a:r>
              <a:rPr kumimoji="1" lang="en-US" altLang="zh-CN" sz="25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5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19183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2EA08144-6C3F-41B0-ACD3-58EAC4852977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17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9184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519185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pSp>
        <p:nvGrpSpPr>
          <p:cNvPr id="519200" name="Group 32"/>
          <p:cNvGrpSpPr>
            <a:grpSpLocks/>
          </p:cNvGrpSpPr>
          <p:nvPr/>
        </p:nvGrpSpPr>
        <p:grpSpPr bwMode="auto">
          <a:xfrm>
            <a:off x="468313" y="3068638"/>
            <a:ext cx="8204200" cy="930275"/>
            <a:chOff x="385" y="1752"/>
            <a:chExt cx="5168" cy="586"/>
          </a:xfrm>
        </p:grpSpPr>
        <p:sp>
          <p:nvSpPr>
            <p:cNvPr id="519192" name="Rectangle 24"/>
            <p:cNvSpPr>
              <a:spLocks noChangeArrowheads="1"/>
            </p:cNvSpPr>
            <p:nvPr/>
          </p:nvSpPr>
          <p:spPr bwMode="auto">
            <a:xfrm>
              <a:off x="385" y="1752"/>
              <a:ext cx="5168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10000"/>
                </a:lnSpc>
              </a:pPr>
              <a:r>
                <a:rPr kumimoji="1" lang="zh-CN" altLang="en-US" sz="2500" b="1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注</a:t>
              </a:r>
              <a:r>
                <a:rPr kumimoji="1" lang="en-US" altLang="zh-CN" sz="2500" b="1" dirty="0">
                  <a:solidFill>
                    <a:srgbClr val="800000"/>
                  </a:solidFill>
                  <a:latin typeface="Times New Roman" pitchFamily="18" charset="0"/>
                  <a:ea typeface="楷体_GB2312" pitchFamily="49" charset="-122"/>
                </a:rPr>
                <a:t>:</a:t>
              </a:r>
              <a:r>
                <a:rPr kumimoji="1" lang="en-US" altLang="zh-CN" sz="2500" b="1" dirty="0">
                  <a:solidFill>
                    <a:schemeClr val="accent2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500" b="1" dirty="0">
                  <a:latin typeface="Times New Roman" pitchFamily="18" charset="0"/>
                  <a:ea typeface="楷体_GB2312" pitchFamily="49" charset="-122"/>
                </a:rPr>
                <a:t>基变量的选取方式</a:t>
              </a:r>
              <a:r>
                <a:rPr kumimoji="1" lang="en-US" altLang="zh-CN" sz="2500" b="1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           </a:t>
              </a:r>
              <a:r>
                <a:rPr kumimoji="1" lang="zh-CN" altLang="en-US" sz="2500" b="1" dirty="0">
                  <a:latin typeface="Times New Roman" pitchFamily="18" charset="0"/>
                  <a:ea typeface="楷体_GB2312" pitchFamily="49" charset="-122"/>
                </a:rPr>
                <a:t>有限</a:t>
              </a:r>
              <a:r>
                <a:rPr kumimoji="1" lang="en-US" altLang="zh-CN" sz="2500" b="1" dirty="0"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en-US" altLang="zh-CN" sz="2500" b="1" dirty="0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500" b="1" dirty="0">
                  <a:latin typeface="Times New Roman" pitchFamily="18" charset="0"/>
                  <a:ea typeface="楷体_GB2312" pitchFamily="49" charset="-122"/>
                </a:rPr>
                <a:t>所以基本解的个数也为有限个</a:t>
              </a:r>
              <a:r>
                <a:rPr kumimoji="1" lang="en-US" altLang="zh-CN" sz="2500" b="1" dirty="0"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519193" name="Object 25"/>
            <p:cNvGraphicFramePr>
              <a:graphicFrameLocks noChangeAspect="1"/>
            </p:cNvGraphicFramePr>
            <p:nvPr/>
          </p:nvGraphicFramePr>
          <p:xfrm>
            <a:off x="2426" y="1752"/>
            <a:ext cx="4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37" name="Equation" r:id="rId3" imgW="405000" imgH="270000" progId="Equation.DSMT4">
                    <p:embed/>
                  </p:oleObj>
                </mc:Choice>
                <mc:Fallback>
                  <p:oleObj name="Equation" r:id="rId3" imgW="405000" imgH="2700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752"/>
                          <a:ext cx="45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33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199" name="Rectangle 31"/>
          <p:cNvSpPr>
            <a:spLocks noChangeArrowheads="1"/>
          </p:cNvSpPr>
          <p:nvPr/>
        </p:nvSpPr>
        <p:spPr bwMode="auto">
          <a:xfrm>
            <a:off x="755650" y="4652963"/>
            <a:ext cx="82089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500" b="1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可见：</a:t>
            </a:r>
            <a:r>
              <a:rPr kumimoji="1" lang="zh-CN" altLang="en-US" sz="2500" b="1">
                <a:latin typeface="Times New Roman" pitchFamily="18" charset="0"/>
                <a:ea typeface="楷体_GB2312" pitchFamily="49" charset="-122"/>
              </a:rPr>
              <a:t>求基可行解要先求基本解</a:t>
            </a:r>
            <a:r>
              <a:rPr kumimoji="1" lang="en-US" altLang="zh-CN" sz="25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500" b="1">
                <a:latin typeface="Times New Roman" pitchFamily="18" charset="0"/>
                <a:ea typeface="楷体_GB2312" pitchFamily="49" charset="-122"/>
              </a:rPr>
              <a:t>然后看是否非负即可。 </a:t>
            </a:r>
          </a:p>
        </p:txBody>
      </p:sp>
      <p:sp>
        <p:nvSpPr>
          <p:cNvPr id="519201" name="Rectangle 33"/>
          <p:cNvSpPr>
            <a:spLocks noChangeArrowheads="1"/>
          </p:cNvSpPr>
          <p:nvPr/>
        </p:nvSpPr>
        <p:spPr bwMode="auto">
          <a:xfrm>
            <a:off x="1692275" y="5229225"/>
            <a:ext cx="6048375" cy="50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另外，基本可行解也一定为有限</a:t>
            </a: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个</a:t>
            </a:r>
            <a:r>
              <a:rPr kumimoji="1" lang="en-US" altLang="zh-CN" sz="2500" b="1" dirty="0" smtClean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zh-CN" altLang="en-US" sz="25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58183" y="1563688"/>
            <a:ext cx="6804817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对于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某一确定的基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，选定基变量和自由变量</a:t>
            </a: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endParaRPr kumimoji="1" lang="zh-CN" altLang="en-US" sz="25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68313" y="2072864"/>
            <a:ext cx="6047903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自由变量表示基变量，写出同解</a:t>
            </a: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方程组</a:t>
            </a:r>
            <a:r>
              <a:rPr kumimoji="1" lang="en-US" altLang="zh-CN" sz="2500" b="1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zh-CN" altLang="en-US" sz="25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68313" y="2538002"/>
            <a:ext cx="8318500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5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等于零</a:t>
            </a:r>
            <a:r>
              <a:rPr kumimoji="1" lang="en-US" altLang="zh-CN" sz="25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求出 </a:t>
            </a:r>
            <a:r>
              <a:rPr kumimoji="1" lang="en-US" altLang="zh-CN" sz="2500" b="1" i="1" dirty="0">
                <a:latin typeface="Times New Roman" pitchFamily="18" charset="0"/>
                <a:ea typeface="楷体_GB2312" pitchFamily="49" charset="-122"/>
              </a:rPr>
              <a:t>Ax=b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的解，称这组解为关于基</a:t>
            </a:r>
            <a:r>
              <a:rPr kumimoji="1" lang="zh-CN" altLang="en-US" sz="2500" b="1" i="1" dirty="0">
                <a:latin typeface="Times New Roman" pitchFamily="18" charset="0"/>
                <a:ea typeface="楷体_GB2312" pitchFamily="49" charset="-122"/>
              </a:rPr>
              <a:t>Ｂ </a:t>
            </a:r>
            <a:r>
              <a:rPr kumimoji="1" lang="zh-CN" altLang="en-US" sz="25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基本解</a:t>
            </a:r>
            <a:r>
              <a:rPr kumimoji="1" lang="en-US" altLang="zh-CN" sz="2500" b="1" dirty="0" smtClean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       </a:t>
            </a:r>
            <a:endParaRPr kumimoji="1" lang="zh-CN" altLang="en-US" sz="25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452714" y="2072864"/>
            <a:ext cx="2511897" cy="515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500" b="1" dirty="0" smtClean="0"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zh-CN" altLang="en-US" sz="25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所有自由</a:t>
            </a:r>
            <a:r>
              <a:rPr kumimoji="1" lang="zh-CN" altLang="en-US" sz="25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变量</a:t>
            </a:r>
            <a:endParaRPr kumimoji="1" lang="zh-CN" altLang="en-US" sz="2500" b="1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1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7" grpId="0" autoUpdateAnimBg="0"/>
      <p:bldP spid="519178" grpId="0" autoUpdateAnimBg="0"/>
      <p:bldP spid="519179" grpId="0" autoUpdateAnimBg="0"/>
      <p:bldP spid="519180" grpId="0" autoUpdateAnimBg="0"/>
      <p:bldP spid="519199" grpId="1"/>
      <p:bldP spid="519201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179388" y="476250"/>
            <a:ext cx="5256212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二、基本解的求法</a:t>
            </a:r>
          </a:p>
        </p:txBody>
      </p:sp>
      <p:grpSp>
        <p:nvGrpSpPr>
          <p:cNvPr id="628747" name="Group 11"/>
          <p:cNvGrpSpPr>
            <a:grpSpLocks/>
          </p:cNvGrpSpPr>
          <p:nvPr/>
        </p:nvGrpSpPr>
        <p:grpSpPr bwMode="auto">
          <a:xfrm>
            <a:off x="684213" y="1341438"/>
            <a:ext cx="7559675" cy="3614737"/>
            <a:chOff x="431" y="845"/>
            <a:chExt cx="4762" cy="2277"/>
          </a:xfrm>
        </p:grpSpPr>
        <p:sp>
          <p:nvSpPr>
            <p:cNvPr id="628743" name="Rectangle 7"/>
            <p:cNvSpPr>
              <a:spLocks noChangeArrowheads="1"/>
            </p:cNvSpPr>
            <p:nvPr/>
          </p:nvSpPr>
          <p:spPr bwMode="auto">
            <a:xfrm>
              <a:off x="431" y="845"/>
              <a:ext cx="10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lang="en-US" altLang="zh-CN" sz="2800" b="1" dirty="0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en-US" altLang="zh-CN" sz="2800" b="1" dirty="0" smtClean="0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求</a:t>
              </a:r>
            </a:p>
          </p:txBody>
        </p:sp>
        <p:grpSp>
          <p:nvGrpSpPr>
            <p:cNvPr id="628745" name="Group 9"/>
            <p:cNvGrpSpPr>
              <a:grpSpLocks/>
            </p:cNvGrpSpPr>
            <p:nvPr/>
          </p:nvGrpSpPr>
          <p:grpSpPr bwMode="auto">
            <a:xfrm>
              <a:off x="1506" y="1117"/>
              <a:ext cx="2704" cy="1536"/>
              <a:chOff x="1461" y="1071"/>
              <a:chExt cx="2704" cy="1536"/>
            </a:xfrm>
          </p:grpSpPr>
          <p:graphicFrame>
            <p:nvGraphicFramePr>
              <p:cNvPr id="628742" name="Object 6"/>
              <p:cNvGraphicFramePr>
                <a:graphicFrameLocks noChangeAspect="1"/>
              </p:cNvGraphicFramePr>
              <p:nvPr/>
            </p:nvGraphicFramePr>
            <p:xfrm>
              <a:off x="1655" y="1480"/>
              <a:ext cx="2296" cy="1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820" name="Equation" r:id="rId3" imgW="2430000" imgH="1012680" progId="Equation.DSMT4">
                      <p:embed/>
                    </p:oleObj>
                  </mc:Choice>
                  <mc:Fallback>
                    <p:oleObj name="Equation" r:id="rId3" imgW="2430000" imgH="1012680" progId="Equation.DSMT4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1480"/>
                            <a:ext cx="2296" cy="11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8744" name="Object 8"/>
              <p:cNvGraphicFramePr>
                <a:graphicFrameLocks noChangeAspect="1"/>
              </p:cNvGraphicFramePr>
              <p:nvPr/>
            </p:nvGraphicFramePr>
            <p:xfrm>
              <a:off x="1461" y="1071"/>
              <a:ext cx="2704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821" name="Equation" r:id="rId5" imgW="2520000" imgH="270000" progId="Equation.DSMT4">
                      <p:embed/>
                    </p:oleObj>
                  </mc:Choice>
                  <mc:Fallback>
                    <p:oleObj name="Equation" r:id="rId5" imgW="2520000" imgH="270000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61" y="1071"/>
                            <a:ext cx="2704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8746" name="Rectangle 10"/>
            <p:cNvSpPr>
              <a:spLocks noChangeArrowheads="1"/>
            </p:cNvSpPr>
            <p:nvPr/>
          </p:nvSpPr>
          <p:spPr bwMode="auto">
            <a:xfrm>
              <a:off x="1020" y="2795"/>
              <a:ext cx="41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的一个基本解和一个基本可行解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91" name="Rectangle 7"/>
          <p:cNvSpPr>
            <a:spLocks noChangeArrowheads="1"/>
          </p:cNvSpPr>
          <p:nvPr/>
        </p:nvSpPr>
        <p:spPr bwMode="auto">
          <a:xfrm>
            <a:off x="539750" y="692150"/>
            <a:ext cx="662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约束方程的增广矩阵</a:t>
            </a:r>
          </a:p>
        </p:txBody>
      </p:sp>
      <p:graphicFrame>
        <p:nvGraphicFramePr>
          <p:cNvPr id="630792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1597025" y="1484313"/>
          <a:ext cx="4437063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37" name="Equation" r:id="rId3" imgW="2497680" imgH="618840" progId="Equation.DSMT4">
                  <p:embed/>
                </p:oleObj>
              </mc:Choice>
              <mc:Fallback>
                <p:oleObj name="Equation" r:id="rId3" imgW="2497680" imgH="618840" progId="Equation.DSMT4">
                  <p:embed/>
                  <p:pic>
                    <p:nvPicPr>
                      <p:cNvPr id="0" name="Picture 1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1484313"/>
                        <a:ext cx="4437063" cy="1116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4" name="Rectangle 10"/>
          <p:cNvSpPr>
            <a:spLocks noChangeArrowheads="1"/>
          </p:cNvSpPr>
          <p:nvPr/>
        </p:nvSpPr>
        <p:spPr bwMode="auto">
          <a:xfrm>
            <a:off x="3779838" y="1125538"/>
            <a:ext cx="1871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400" b="1" i="1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2    </a:t>
            </a:r>
            <a:r>
              <a:rPr kumimoji="1" lang="en-US" altLang="zh-CN" sz="2400" b="1">
                <a:solidFill>
                  <a:srgbClr val="8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2400" b="1" i="1">
                <a:solidFill>
                  <a:srgbClr val="800000"/>
                </a:solidFill>
                <a:latin typeface="Times New Roman" pitchFamily="18" charset="0"/>
              </a:rPr>
              <a:t>x</a:t>
            </a:r>
            <a:r>
              <a:rPr kumimoji="1" lang="en-US" altLang="zh-CN" sz="2400" b="1" baseline="-30000">
                <a:solidFill>
                  <a:srgbClr val="800000"/>
                </a:solidFill>
                <a:latin typeface="Times New Roman" pitchFamily="18" charset="0"/>
              </a:rPr>
              <a:t>4     </a:t>
            </a:r>
            <a:endParaRPr kumimoji="1" lang="en-US" altLang="zh-CN" sz="3200" b="1" baseline="-300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630795" name="Rectangle 11"/>
          <p:cNvSpPr>
            <a:spLocks noChangeArrowheads="1"/>
          </p:cNvSpPr>
          <p:nvPr/>
        </p:nvSpPr>
        <p:spPr bwMode="auto">
          <a:xfrm>
            <a:off x="611188" y="270827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注意到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 i="1">
                <a:latin typeface="Times New Roman" pitchFamily="18" charset="0"/>
                <a:ea typeface="楷体_GB2312" pitchFamily="49" charset="-122"/>
              </a:rPr>
              <a:t>2×4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,r(A)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2.</a:t>
            </a: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611188" y="3357563"/>
            <a:ext cx="8532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由于第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列和第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列线性无关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构成一个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阶单位子块</a:t>
            </a:r>
            <a:r>
              <a:rPr lang="zh-CN" altLang="en-US" b="1"/>
              <a:t>，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因此可构成一个基矩阵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630861" name="Group 77"/>
          <p:cNvGrpSpPr>
            <a:grpSpLocks/>
          </p:cNvGrpSpPr>
          <p:nvPr/>
        </p:nvGrpSpPr>
        <p:grpSpPr bwMode="auto">
          <a:xfrm>
            <a:off x="611188" y="4365625"/>
            <a:ext cx="6192837" cy="519113"/>
            <a:chOff x="385" y="2750"/>
            <a:chExt cx="3901" cy="327"/>
          </a:xfrm>
        </p:grpSpPr>
        <p:graphicFrame>
          <p:nvGraphicFramePr>
            <p:cNvPr id="630802" name="Object 18"/>
            <p:cNvGraphicFramePr>
              <a:graphicFrameLocks noChangeAspect="1"/>
            </p:cNvGraphicFramePr>
            <p:nvPr/>
          </p:nvGraphicFramePr>
          <p:xfrm>
            <a:off x="657" y="2750"/>
            <a:ext cx="57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38" name="Equation" r:id="rId5" imgW="472680" imgH="258840" progId="Equation.DSMT4">
                    <p:embed/>
                  </p:oleObj>
                </mc:Choice>
                <mc:Fallback>
                  <p:oleObj name="Equation" r:id="rId5" imgW="472680" imgH="25884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750"/>
                          <a:ext cx="573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0798" name="Rectangle 14"/>
            <p:cNvSpPr>
              <a:spLocks noChangeArrowheads="1"/>
            </p:cNvSpPr>
            <p:nvPr/>
          </p:nvSpPr>
          <p:spPr bwMode="auto">
            <a:xfrm>
              <a:off x="385" y="275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取</a:t>
              </a:r>
              <a:endParaRPr lang="en-US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30805" name="Rectangle 21"/>
            <p:cNvSpPr>
              <a:spLocks noChangeArrowheads="1"/>
            </p:cNvSpPr>
            <p:nvPr/>
          </p:nvSpPr>
          <p:spPr bwMode="auto">
            <a:xfrm>
              <a:off x="1156" y="2750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为基变量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630806" name="Object 22"/>
            <p:cNvGraphicFramePr>
              <a:graphicFrameLocks noChangeAspect="1"/>
            </p:cNvGraphicFramePr>
            <p:nvPr/>
          </p:nvGraphicFramePr>
          <p:xfrm>
            <a:off x="2290" y="2750"/>
            <a:ext cx="54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39" name="Equation" r:id="rId7" imgW="472680" imgH="258840" progId="Equation.DSMT4">
                    <p:embed/>
                  </p:oleObj>
                </mc:Choice>
                <mc:Fallback>
                  <p:oleObj name="Equation" r:id="rId7" imgW="472680" imgH="258840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750"/>
                          <a:ext cx="54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0809" name="Rectangle 25"/>
            <p:cNvSpPr>
              <a:spLocks noChangeArrowheads="1"/>
            </p:cNvSpPr>
            <p:nvPr/>
          </p:nvSpPr>
          <p:spPr bwMode="auto">
            <a:xfrm>
              <a:off x="2811" y="2750"/>
              <a:ext cx="1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为自由变量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,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30810" name="Rectangle 26"/>
          <p:cNvSpPr>
            <a:spLocks noChangeArrowheads="1"/>
          </p:cNvSpPr>
          <p:nvPr/>
        </p:nvSpPr>
        <p:spPr bwMode="auto">
          <a:xfrm>
            <a:off x="611188" y="4870450"/>
            <a:ext cx="547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表示基变量得如下同解方程组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630823" name="Object 39"/>
          <p:cNvGraphicFramePr>
            <a:graphicFrameLocks noChangeAspect="1"/>
          </p:cNvGraphicFramePr>
          <p:nvPr/>
        </p:nvGraphicFramePr>
        <p:xfrm>
          <a:off x="5654675" y="4954588"/>
          <a:ext cx="23685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40" name="Equation" r:id="rId9" imgW="1642680" imgH="618840" progId="Equation.DSMT4">
                  <p:embed/>
                </p:oleObj>
              </mc:Choice>
              <mc:Fallback>
                <p:oleObj name="Equation" r:id="rId9" imgW="1642680" imgH="618840" progId="Equation.DSMT4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954588"/>
                        <a:ext cx="236855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843" name="Object 59"/>
          <p:cNvGraphicFramePr>
            <a:graphicFrameLocks noChangeAspect="1"/>
          </p:cNvGraphicFramePr>
          <p:nvPr/>
        </p:nvGraphicFramePr>
        <p:xfrm>
          <a:off x="5867400" y="5516563"/>
          <a:ext cx="23050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41" name="Equation" r:id="rId11" imgW="1597680" imgH="270000" progId="Equation.DSMT4">
                  <p:embed/>
                </p:oleObj>
              </mc:Choice>
              <mc:Fallback>
                <p:oleObj name="Equation" r:id="rId11" imgW="1597680" imgH="270000" progId="Equation.DSMT4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516563"/>
                        <a:ext cx="230505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860" name="Rectangle 76"/>
          <p:cNvSpPr>
            <a:spLocks noChangeArrowheads="1"/>
          </p:cNvSpPr>
          <p:nvPr/>
        </p:nvSpPr>
        <p:spPr bwMode="auto">
          <a:xfrm>
            <a:off x="6588125" y="4365625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用自由变量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0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3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3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3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3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3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63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1" grpId="0"/>
      <p:bldP spid="630794" grpId="0" autoUpdateAnimBg="0"/>
      <p:bldP spid="630795" grpId="0"/>
      <p:bldP spid="630797" grpId="0"/>
      <p:bldP spid="630810" grpId="0"/>
      <p:bldP spid="630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179388" y="549275"/>
            <a:ext cx="66246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考虑如下约束数学规划模型</a:t>
            </a:r>
          </a:p>
        </p:txBody>
      </p:sp>
      <p:graphicFrame>
        <p:nvGraphicFramePr>
          <p:cNvPr id="653315" name="Object 3"/>
          <p:cNvGraphicFramePr>
            <a:graphicFrameLocks noChangeAspect="1"/>
          </p:cNvGraphicFramePr>
          <p:nvPr/>
        </p:nvGraphicFramePr>
        <p:xfrm>
          <a:off x="1428728" y="1285860"/>
          <a:ext cx="5214974" cy="1696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29" name="Equation" r:id="rId3" imgW="2298600" imgH="749160" progId="Equation.DSMT4">
                  <p:embed/>
                </p:oleObj>
              </mc:Choice>
              <mc:Fallback>
                <p:oleObj name="Equation" r:id="rId3" imgW="2298600" imgH="74916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1285860"/>
                        <a:ext cx="5214974" cy="1696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900113" y="3213100"/>
            <a:ext cx="72723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              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zh-CN" altLang="en-US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线性函数</a:t>
            </a:r>
            <a:r>
              <a:rPr lang="en-US" altLang="zh-CN" sz="3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3200">
              <a:solidFill>
                <a:srgbClr val="0000FF"/>
              </a:solidFill>
            </a:endParaRPr>
          </a:p>
        </p:txBody>
      </p:sp>
      <p:graphicFrame>
        <p:nvGraphicFramePr>
          <p:cNvPr id="65331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8175" y="3213100"/>
          <a:ext cx="23764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30" name="Equation" r:id="rId5" imgW="1305000" imgH="270000" progId="Equation.DSMT4">
                  <p:embed/>
                </p:oleObj>
              </mc:Choice>
              <mc:Fallback>
                <p:oleObj name="Equation" r:id="rId5" imgW="1305000" imgH="270000" progId="Equation.DSMT4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13100"/>
                        <a:ext cx="23764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3323" name="Group 11"/>
          <p:cNvGrpSpPr>
            <a:grpSpLocks/>
          </p:cNvGrpSpPr>
          <p:nvPr/>
        </p:nvGrpSpPr>
        <p:grpSpPr bwMode="auto">
          <a:xfrm>
            <a:off x="395288" y="3933825"/>
            <a:ext cx="6408737" cy="2157413"/>
            <a:chOff x="249" y="2478"/>
            <a:chExt cx="4037" cy="1359"/>
          </a:xfrm>
        </p:grpSpPr>
        <p:graphicFrame>
          <p:nvGraphicFramePr>
            <p:cNvPr id="653319" name="Object 7"/>
            <p:cNvGraphicFramePr>
              <a:graphicFrameLocks noChangeAspect="1"/>
            </p:cNvGraphicFramePr>
            <p:nvPr/>
          </p:nvGraphicFramePr>
          <p:xfrm>
            <a:off x="1020" y="2624"/>
            <a:ext cx="3266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31" name="Equation" r:id="rId7" imgW="3667680" imgH="1350000" progId="Equation.DSMT4">
                    <p:embed/>
                  </p:oleObj>
                </mc:Choice>
                <mc:Fallback>
                  <p:oleObj name="Equation" r:id="rId7" imgW="3667680" imgH="13500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624"/>
                          <a:ext cx="3266" cy="1213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3322" name="Rectangle 10"/>
            <p:cNvSpPr>
              <a:spLocks noChangeArrowheads="1"/>
            </p:cNvSpPr>
            <p:nvPr/>
          </p:nvSpPr>
          <p:spPr bwMode="auto">
            <a:xfrm>
              <a:off x="249" y="2478"/>
              <a:ext cx="40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609600" indent="-609600" eaLnBrk="1" hangingPunct="1"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itchFamily="18" charset="2"/>
                <a:buNone/>
              </a:pP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即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:</a:t>
              </a:r>
              <a:endParaRPr lang="en-US" altLang="zh-CN" sz="32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97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587956"/>
              </p:ext>
            </p:extLst>
          </p:nvPr>
        </p:nvGraphicFramePr>
        <p:xfrm>
          <a:off x="2339975" y="765175"/>
          <a:ext cx="28082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44" name="Equation" r:id="rId3" imgW="1743840" imgH="630000" progId="Equation.DSMT4">
                  <p:embed/>
                </p:oleObj>
              </mc:Choice>
              <mc:Fallback>
                <p:oleObj name="Equation" r:id="rId3" imgW="1743840" imgH="6300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765175"/>
                        <a:ext cx="2808288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1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2133600"/>
          <a:ext cx="29019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45" name="Equation" r:id="rId5" imgW="1305000" imgH="258840" progId="Equation.DSMT4">
                  <p:embed/>
                </p:oleObj>
              </mc:Choice>
              <mc:Fallback>
                <p:oleObj name="Equation" r:id="rId5" imgW="1305000" imgH="258840" progId="Equation.DSMT4">
                  <p:embed/>
                  <p:pic>
                    <p:nvPicPr>
                      <p:cNvPr id="0" name="Picture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29019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7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27313" y="3429000"/>
          <a:ext cx="2592387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46" name="Equation" r:id="rId7" imgW="1215000" imgH="315000" progId="Equation.DSMT4">
                  <p:embed/>
                </p:oleObj>
              </mc:Choice>
              <mc:Fallback>
                <p:oleObj name="Equation" r:id="rId7" imgW="1215000" imgH="315000" progId="Equation.DSMT4">
                  <p:embed/>
                  <p:pic>
                    <p:nvPicPr>
                      <p:cNvPr id="0" name="Picture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429000"/>
                        <a:ext cx="2592387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9785" name="Text Box 25"/>
          <p:cNvSpPr txBox="1">
            <a:spLocks noChangeArrowheads="1"/>
          </p:cNvSpPr>
          <p:nvPr/>
        </p:nvSpPr>
        <p:spPr bwMode="auto">
          <a:xfrm>
            <a:off x="684213" y="4305300"/>
            <a:ext cx="74881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3025" tIns="36512" rIns="73025" bIns="36512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又因该解非负，所以又是一个基本可行解。</a:t>
            </a:r>
          </a:p>
        </p:txBody>
      </p:sp>
      <p:sp>
        <p:nvSpPr>
          <p:cNvPr id="629786" name="Text Box 26"/>
          <p:cNvSpPr txBox="1">
            <a:spLocks noChangeArrowheads="1"/>
          </p:cNvSpPr>
          <p:nvPr/>
        </p:nvSpPr>
        <p:spPr bwMode="auto">
          <a:xfrm>
            <a:off x="395288" y="5013325"/>
            <a:ext cx="80645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思考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若基变量选为其他变量时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如何求基本解呢</a:t>
            </a:r>
            <a:r>
              <a:rPr lang="en-US" altLang="zh-CN" sz="2800" b="1">
                <a:latin typeface="Times New Roman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629787" name="Text Box 27"/>
          <p:cNvSpPr txBox="1">
            <a:spLocks noChangeArrowheads="1"/>
          </p:cNvSpPr>
          <p:nvPr/>
        </p:nvSpPr>
        <p:spPr bwMode="auto">
          <a:xfrm>
            <a:off x="395288" y="5734050"/>
            <a:ext cx="8604250" cy="93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启发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若系数矩阵中含有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阶单位子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块，是不是很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容易</a:t>
            </a:r>
            <a:r>
              <a:rPr lang="zh-CN" altLang="en-US" sz="2800" b="1" dirty="0" smtClean="0">
                <a:latin typeface="Times New Roman" pitchFamily="18" charset="0"/>
                <a:ea typeface="楷体_GB2312" pitchFamily="49" charset="-122"/>
              </a:rPr>
              <a:t>求出基本解呢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？</a:t>
            </a:r>
            <a:endParaRPr lang="en-US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29788" name="Text Box 28"/>
          <p:cNvSpPr txBox="1">
            <a:spLocks noChangeArrowheads="1"/>
          </p:cNvSpPr>
          <p:nvPr/>
        </p:nvSpPr>
        <p:spPr bwMode="auto">
          <a:xfrm>
            <a:off x="684213" y="2852738"/>
            <a:ext cx="396081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eaLnBrk="1" hangingPunct="1"/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于是，得一个基本解：</a:t>
            </a:r>
          </a:p>
        </p:txBody>
      </p:sp>
      <p:graphicFrame>
        <p:nvGraphicFramePr>
          <p:cNvPr id="629789" name="Object 2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79838" y="2133600"/>
          <a:ext cx="241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47" name="Equation" r:id="rId9" imgW="1125000" imgH="258840" progId="Equation.DSMT4">
                  <p:embed/>
                </p:oleObj>
              </mc:Choice>
              <mc:Fallback>
                <p:oleObj name="Equation" r:id="rId9" imgW="1125000" imgH="258840" progId="Equation.DSMT4">
                  <p:embed/>
                  <p:pic>
                    <p:nvPicPr>
                      <p:cNvPr id="0" name="Picture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133600"/>
                        <a:ext cx="24161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2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9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9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85" grpId="0"/>
      <p:bldP spid="629786" grpId="0"/>
      <p:bldP spid="629787" grpId="0"/>
      <p:bldP spid="6297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 descr="Large confetti">
            <a:extLst>
              <a:ext uri="{FF2B5EF4-FFF2-40B4-BE49-F238E27FC236}">
                <a16:creationId xmlns:a16="http://schemas.microsoft.com/office/drawing/2014/main" xmlns="" id="{1B2FC587-F457-4A97-B375-71FC18115EE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35719" y="530451"/>
            <a:ext cx="7345362" cy="711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ea typeface="楷体_GB2312" pitchFamily="49" charset="-122"/>
              </a:rPr>
              <a:t>基变量取为其他变量的情况</a:t>
            </a:r>
          </a:p>
        </p:txBody>
      </p:sp>
      <p:graphicFrame>
        <p:nvGraphicFramePr>
          <p:cNvPr id="11267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7450" y="3141663"/>
          <a:ext cx="6337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26" name="Equation" r:id="rId3" imgW="3512997" imgH="510744" progId="Equation.DSMT4">
                  <p:embed/>
                </p:oleObj>
              </mc:Choice>
              <mc:Fallback>
                <p:oleObj name="Equation" r:id="rId3" imgW="3512997" imgH="5107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63373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3350" y="1484313"/>
          <a:ext cx="7921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27" name="Equation" r:id="rId5" imgW="388726" imgH="205740" progId="Equation.DSMT4">
                  <p:embed/>
                </p:oleObj>
              </mc:Choice>
              <mc:Fallback>
                <p:oleObj name="Equation" r:id="rId5" imgW="388726" imgH="205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84313"/>
                        <a:ext cx="7921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08400" y="1484313"/>
          <a:ext cx="7207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628" name="Equation" r:id="rId7" imgW="388726" imgH="205740" progId="Equation.DSMT4">
                  <p:embed/>
                </p:oleObj>
              </mc:Choice>
              <mc:Fallback>
                <p:oleObj name="Equation" r:id="rId7" imgW="388726" imgH="2057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84313"/>
                        <a:ext cx="7207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39750" y="1412875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若取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051050" y="1412875"/>
            <a:ext cx="180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为基变量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4391025" y="1412875"/>
            <a:ext cx="3997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为自由变量</a:t>
            </a:r>
            <a:r>
              <a:rPr lang="en-US" altLang="zh-CN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由于基本解</a:t>
            </a:r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468313" y="1989138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中自由变量全取零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所以只需对第一</a:t>
            </a:r>
            <a:r>
              <a:rPr lang="zh-CN" altLang="en-US">
                <a:solidFill>
                  <a:srgbClr val="000000"/>
                </a:solidFill>
              </a:rPr>
              <a:t>列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第二列以及常数项列组成的矩阵初等行变换至行最简形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11188" y="4365625"/>
            <a:ext cx="5111750" cy="674688"/>
            <a:chOff x="385" y="2750"/>
            <a:chExt cx="3220" cy="425"/>
          </a:xfrm>
        </p:grpSpPr>
        <p:sp>
          <p:nvSpPr>
            <p:cNvPr id="11276" name="Rectangle 15"/>
            <p:cNvSpPr>
              <a:spLocks noChangeArrowheads="1"/>
            </p:cNvSpPr>
            <p:nvPr/>
          </p:nvSpPr>
          <p:spPr bwMode="auto">
            <a:xfrm>
              <a:off x="385" y="2795"/>
              <a:ext cx="18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5000"/>
                </a:spcBef>
                <a:buSzPct val="85000"/>
                <a:buChar char="•"/>
                <a:defRPr sz="2400" b="1">
                  <a:solidFill>
                    <a:schemeClr val="bg2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sz="2600">
                  <a:solidFill>
                    <a:srgbClr val="0033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•"/>
                <a:defRPr sz="2400">
                  <a:solidFill>
                    <a:srgbClr val="003300"/>
                  </a:solidFill>
                  <a:latin typeface="Times New Roman" panose="02020603050405020304" pitchFamily="18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由此可得基本解</a:t>
              </a:r>
              <a:r>
                <a:rPr lang="en-US" altLang="zh-CN" sz="280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</a:p>
          </p:txBody>
        </p:sp>
        <p:graphicFrame>
          <p:nvGraphicFramePr>
            <p:cNvPr id="11277" name="Object 17"/>
            <p:cNvGraphicFramePr>
              <a:graphicFrameLocks noChangeAspect="1"/>
            </p:cNvGraphicFramePr>
            <p:nvPr/>
          </p:nvGraphicFramePr>
          <p:xfrm>
            <a:off x="2154" y="2750"/>
            <a:ext cx="1451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2629" name="Equation" r:id="rId9" imgW="1013495" imgH="251554" progId="Equation.DSMT4">
                    <p:embed/>
                  </p:oleObj>
                </mc:Choice>
                <mc:Fallback>
                  <p:oleObj name="Equation" r:id="rId9" imgW="1013495" imgH="25155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50"/>
                          <a:ext cx="1451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611188" y="5157788"/>
            <a:ext cx="77057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025" tIns="36512" rIns="73025" bIns="36512">
            <a:spAutoFit/>
          </a:bodyPr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又因</a:t>
            </a:r>
            <a:r>
              <a:rPr lang="en-US" altLang="zh-CN" sz="2800">
                <a:solidFill>
                  <a:srgbClr val="000000"/>
                </a:solidFill>
                <a:ea typeface="楷体_GB2312" pitchFamily="49" charset="-122"/>
              </a:rPr>
              <a:t>3&gt;0, 8&gt;0, </a:t>
            </a:r>
            <a:r>
              <a:rPr lang="zh-CN" altLang="en-US" sz="2800">
                <a:solidFill>
                  <a:srgbClr val="000000"/>
                </a:solidFill>
                <a:ea typeface="楷体_GB2312" pitchFamily="49" charset="-122"/>
              </a:rPr>
              <a:t>该解显然非负，因此这个解也是一个基本可行解。</a:t>
            </a:r>
          </a:p>
        </p:txBody>
      </p:sp>
    </p:spTree>
    <p:extLst>
      <p:ext uri="{BB962C8B-B14F-4D97-AF65-F5344CB8AC3E}">
        <p14:creationId xmlns:p14="http://schemas.microsoft.com/office/powerpoint/2010/main" val="3898944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 descr="Large confetti">
            <a:extLst>
              <a:ext uri="{FF2B5EF4-FFF2-40B4-BE49-F238E27FC236}">
                <a16:creationId xmlns:a16="http://schemas.microsoft.com/office/drawing/2014/main" xmlns="" id="{C26F813C-3CC0-4171-8631-5EF2A3229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sz="320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349500"/>
            <a:ext cx="5903912" cy="6477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mtClean="0"/>
              <a:t>    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若系数矩阵</a:t>
            </a:r>
            <a:r>
              <a:rPr lang="en-US" altLang="zh-CN" sz="2800" i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中存在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阶单位子块</a:t>
            </a:r>
            <a:r>
              <a:rPr lang="en-US" altLang="zh-CN" sz="280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39750" y="1125538"/>
            <a:ext cx="81359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        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设约束线性方程组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AX=b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的系数矩阵</a:t>
            </a:r>
            <a:r>
              <a:rPr lang="en-US" altLang="zh-CN" sz="2800" i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的秩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R(A)=m,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5759450" y="1624013"/>
            <a:ext cx="38163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则以下结论成立：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2051050" y="1608138"/>
            <a:ext cx="41052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记增广矩阵为（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zh-CN" altLang="en-US" sz="28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92" name="Rectangle 8"/>
          <p:cNvSpPr>
            <a:spLocks noChangeArrowheads="1"/>
          </p:cNvSpPr>
          <p:nvPr/>
        </p:nvSpPr>
        <p:spPr bwMode="auto">
          <a:xfrm>
            <a:off x="395288" y="3573463"/>
            <a:ext cx="84248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基变量的取值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单位子块中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所对应的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右边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常数</a:t>
            </a:r>
          </a:p>
        </p:txBody>
      </p:sp>
      <p:sp>
        <p:nvSpPr>
          <p:cNvPr id="195593" name="Rectangle 9"/>
          <p:cNvSpPr>
            <a:spLocks noChangeArrowheads="1"/>
          </p:cNvSpPr>
          <p:nvPr/>
        </p:nvSpPr>
        <p:spPr bwMode="auto">
          <a:xfrm>
            <a:off x="395288" y="2997200"/>
            <a:ext cx="14398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项非负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6156325" y="2349500"/>
            <a:ext cx="25193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且对应的常数</a:t>
            </a:r>
            <a:endParaRPr lang="zh-CN" altLang="en-US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1692275" y="2997200"/>
            <a:ext cx="73088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那么从增广矩阵中便可读出一个基本可行解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     </a:t>
            </a:r>
            <a:endParaRPr lang="en-US" altLang="zh-CN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395288" y="4149725"/>
            <a:ext cx="143986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项的值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1692275" y="4149725"/>
            <a:ext cx="3671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15000"/>
              </a:spcBef>
              <a:buSzPct val="85000"/>
              <a:buChar char="•"/>
              <a:defRPr sz="2400" b="1">
                <a:solidFill>
                  <a:schemeClr val="bg2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•"/>
              <a:defRPr sz="2400">
                <a:solidFill>
                  <a:srgbClr val="003300"/>
                </a:solidFill>
                <a:latin typeface="Times New Roman" panose="02020603050405020304" pitchFamily="18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自由变量</a:t>
            </a:r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取值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全为零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7274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  <p:bldP spid="195589" grpId="0"/>
      <p:bldP spid="195590" grpId="0"/>
      <p:bldP spid="195591" grpId="0"/>
      <p:bldP spid="195592" grpId="0"/>
      <p:bldP spid="195593" grpId="0"/>
      <p:bldP spid="195594" grpId="0"/>
      <p:bldP spid="195595" grpId="0"/>
      <p:bldP spid="195596" grpId="0"/>
      <p:bldP spid="1955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323850" y="404813"/>
            <a:ext cx="5040313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三、线性规划的基本定理</a:t>
            </a:r>
          </a:p>
        </p:txBody>
      </p:sp>
      <p:grpSp>
        <p:nvGrpSpPr>
          <p:cNvPr id="643096" name="Group 24"/>
          <p:cNvGrpSpPr>
            <a:grpSpLocks/>
          </p:cNvGrpSpPr>
          <p:nvPr/>
        </p:nvGrpSpPr>
        <p:grpSpPr bwMode="auto">
          <a:xfrm>
            <a:off x="827088" y="1125538"/>
            <a:ext cx="7383462" cy="2046287"/>
            <a:chOff x="521" y="709"/>
            <a:chExt cx="4651" cy="1289"/>
          </a:xfrm>
        </p:grpSpPr>
        <p:sp>
          <p:nvSpPr>
            <p:cNvPr id="643077" name="Text Box 5"/>
            <p:cNvSpPr txBox="1">
              <a:spLocks noChangeArrowheads="1"/>
            </p:cNvSpPr>
            <p:nvPr/>
          </p:nvSpPr>
          <p:spPr bwMode="auto">
            <a:xfrm>
              <a:off x="521" y="709"/>
              <a:ext cx="3220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eaLnBrk="1" hangingPunct="1"/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考虑标准形式的线性规划问题</a:t>
              </a:r>
            </a:p>
          </p:txBody>
        </p:sp>
        <p:grpSp>
          <p:nvGrpSpPr>
            <p:cNvPr id="643080" name="Group 8"/>
            <p:cNvGrpSpPr>
              <a:grpSpLocks/>
            </p:cNvGrpSpPr>
            <p:nvPr/>
          </p:nvGrpSpPr>
          <p:grpSpPr bwMode="auto">
            <a:xfrm>
              <a:off x="1247" y="1071"/>
              <a:ext cx="3925" cy="927"/>
              <a:chOff x="1247" y="1071"/>
              <a:chExt cx="3925" cy="927"/>
            </a:xfrm>
          </p:grpSpPr>
          <p:graphicFrame>
            <p:nvGraphicFramePr>
              <p:cNvPr id="643081" name="Object 9"/>
              <p:cNvGraphicFramePr>
                <a:graphicFrameLocks noChangeAspect="1"/>
              </p:cNvGraphicFramePr>
              <p:nvPr/>
            </p:nvGraphicFramePr>
            <p:xfrm>
              <a:off x="1247" y="1117"/>
              <a:ext cx="1496" cy="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239" name="Equation" r:id="rId3" imgW="1158840" imgH="798840" progId="Equation.DSMT4">
                      <p:embed/>
                    </p:oleObj>
                  </mc:Choice>
                  <mc:Fallback>
                    <p:oleObj name="Equation" r:id="rId3" imgW="1158840" imgH="79884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1117"/>
                            <a:ext cx="1496" cy="875"/>
                          </a:xfrm>
                          <a:prstGeom prst="rect">
                            <a:avLst/>
                          </a:prstGeom>
                          <a:noFill/>
                          <a:ln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3082" name="Object 10"/>
              <p:cNvGraphicFramePr>
                <a:graphicFrameLocks noChangeAspect="1"/>
              </p:cNvGraphicFramePr>
              <p:nvPr/>
            </p:nvGraphicFramePr>
            <p:xfrm>
              <a:off x="3401" y="1071"/>
              <a:ext cx="1135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240" name="Equation" r:id="rId5" imgW="863225" imgH="203112" progId="Equation.DSMT4">
                      <p:embed/>
                    </p:oleObj>
                  </mc:Choice>
                  <mc:Fallback>
                    <p:oleObj name="Equation" r:id="rId5" imgW="863225" imgH="203112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1" y="1071"/>
                            <a:ext cx="1135" cy="2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3083" name="Object 11"/>
              <p:cNvGraphicFramePr>
                <a:graphicFrameLocks noChangeAspect="1"/>
              </p:cNvGraphicFramePr>
              <p:nvPr/>
            </p:nvGraphicFramePr>
            <p:xfrm>
              <a:off x="3219" y="1298"/>
              <a:ext cx="1953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241" name="Equation" r:id="rId7" imgW="1845000" imgH="337680" progId="Equation.DSMT4">
                      <p:embed/>
                    </p:oleObj>
                  </mc:Choice>
                  <mc:Fallback>
                    <p:oleObj name="Equation" r:id="rId7" imgW="1845000" imgH="337680" progId="Equation.DSMT4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298"/>
                            <a:ext cx="1953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308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0602770"/>
                  </p:ext>
                </p:extLst>
              </p:nvPr>
            </p:nvGraphicFramePr>
            <p:xfrm>
              <a:off x="3349" y="1677"/>
              <a:ext cx="1601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3242" name="Equation" r:id="rId9" imgW="1498320" imgH="291960" progId="Equation.DSMT4">
                      <p:embed/>
                    </p:oleObj>
                  </mc:Choice>
                  <mc:Fallback>
                    <p:oleObj name="Equation" r:id="rId9" imgW="1498320" imgH="291960" progId="Equation.DSMT4">
                      <p:embed/>
                      <p:pic>
                        <p:nvPicPr>
                          <p:cNvPr id="0" name="Picture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9" y="1677"/>
                            <a:ext cx="1601" cy="3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43085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CFB22F98-35BF-4DF5-AE9D-6B131A6DC722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23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308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1208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4308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9942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0" y="3716338"/>
            <a:ext cx="180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3.1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43094" name="Text Box 22"/>
          <p:cNvSpPr txBox="1">
            <a:spLocks noChangeArrowheads="1"/>
          </p:cNvSpPr>
          <p:nvPr/>
        </p:nvSpPr>
        <p:spPr bwMode="auto">
          <a:xfrm>
            <a:off x="1331913" y="4724400"/>
            <a:ext cx="73453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）线性规划问题若有最优解，那么一定有最优的基本可行解。</a:t>
            </a:r>
          </a:p>
        </p:txBody>
      </p:sp>
      <p:sp>
        <p:nvSpPr>
          <p:cNvPr id="643095" name="Rectangle 23"/>
          <p:cNvSpPr>
            <a:spLocks noChangeArrowheads="1"/>
          </p:cNvSpPr>
          <p:nvPr/>
        </p:nvSpPr>
        <p:spPr bwMode="auto">
          <a:xfrm>
            <a:off x="1331913" y="3716338"/>
            <a:ext cx="7269162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）线性规划问题若有可行解，那么一定 有基本可行解。</a:t>
            </a:r>
          </a:p>
        </p:txBody>
      </p:sp>
      <p:sp>
        <p:nvSpPr>
          <p:cNvPr id="643097" name="Line 25"/>
          <p:cNvSpPr>
            <a:spLocks noChangeShapeType="1"/>
          </p:cNvSpPr>
          <p:nvPr/>
        </p:nvSpPr>
        <p:spPr bwMode="auto">
          <a:xfrm>
            <a:off x="1979613" y="5661025"/>
            <a:ext cx="3168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endParaRPr lang="zh-CN" altLang="en-US"/>
          </a:p>
        </p:txBody>
      </p:sp>
      <p:sp>
        <p:nvSpPr>
          <p:cNvPr id="643098" name="Line 26"/>
          <p:cNvSpPr>
            <a:spLocks noChangeShapeType="1"/>
          </p:cNvSpPr>
          <p:nvPr/>
        </p:nvSpPr>
        <p:spPr bwMode="auto">
          <a:xfrm>
            <a:off x="4932363" y="5229225"/>
            <a:ext cx="1800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3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4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64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93" grpId="0" autoUpdateAnimBg="0"/>
      <p:bldP spid="643094" grpId="0"/>
      <p:bldP spid="643095" grpId="0"/>
      <p:bldP spid="643097" grpId="0" animBg="1"/>
      <p:bldP spid="6430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Text Box 2"/>
          <p:cNvSpPr txBox="1">
            <a:spLocks noChangeArrowheads="1"/>
          </p:cNvSpPr>
          <p:nvPr/>
        </p:nvSpPr>
        <p:spPr bwMode="auto">
          <a:xfrm>
            <a:off x="179388" y="3789363"/>
            <a:ext cx="852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3.2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线性规划问题的可行域</a:t>
            </a:r>
            <a:r>
              <a:rPr kumimoji="1" lang="en-US" altLang="zh-CN" sz="2400" b="1">
                <a:latin typeface="Times New Roman" pitchFamily="18" charset="0"/>
              </a:rPr>
              <a:t>D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若非空）是凸集。</a:t>
            </a:r>
          </a:p>
        </p:txBody>
      </p:sp>
      <p:sp>
        <p:nvSpPr>
          <p:cNvPr id="658435" name="Rectangle 3"/>
          <p:cNvSpPr>
            <a:spLocks noChangeArrowheads="1"/>
          </p:cNvSpPr>
          <p:nvPr/>
        </p:nvSpPr>
        <p:spPr bwMode="auto">
          <a:xfrm>
            <a:off x="323850" y="692150"/>
            <a:ext cx="5040313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3200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几何意义</a:t>
            </a:r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179388" y="4292600"/>
            <a:ext cx="8497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3.3</a:t>
            </a:r>
            <a:r>
              <a:rPr kumimoji="1" lang="en-US" altLang="zh-CN" sz="2400" b="1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是线性规划问题可行解，则它是基本可行解 的充要条件是其为可行域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的顶点。</a:t>
            </a:r>
          </a:p>
        </p:txBody>
      </p:sp>
      <p:sp>
        <p:nvSpPr>
          <p:cNvPr id="658445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8FFFF302-32AA-4095-BCBD-9B7B980B0E30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24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8446" name="AutoShape 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81208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58447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09942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58448" name="Text Box 16"/>
          <p:cNvSpPr txBox="1">
            <a:spLocks noChangeArrowheads="1"/>
          </p:cNvSpPr>
          <p:nvPr/>
        </p:nvSpPr>
        <p:spPr bwMode="auto">
          <a:xfrm>
            <a:off x="0" y="155733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推论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3.1</a:t>
            </a:r>
            <a:endParaRPr kumimoji="1" lang="zh-CN" altLang="en-US" sz="24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58449" name="Text Box 17"/>
          <p:cNvSpPr txBox="1">
            <a:spLocks noChangeArrowheads="1"/>
          </p:cNvSpPr>
          <p:nvPr/>
        </p:nvSpPr>
        <p:spPr bwMode="auto">
          <a:xfrm>
            <a:off x="1152525" y="1557338"/>
            <a:ext cx="756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若线性规划问题的可行域非空，则它一定有顶点。</a:t>
            </a:r>
            <a:endParaRPr kumimoji="1" lang="en-US" altLang="zh-CN" sz="2400" b="1">
              <a:ea typeface="楷体_GB2312" pitchFamily="49" charset="-122"/>
            </a:endParaRPr>
          </a:p>
        </p:txBody>
      </p:sp>
      <p:sp>
        <p:nvSpPr>
          <p:cNvPr id="658450" name="Rectangle 18"/>
          <p:cNvSpPr>
            <a:spLocks noChangeArrowheads="1"/>
          </p:cNvSpPr>
          <p:nvPr/>
        </p:nvSpPr>
        <p:spPr bwMode="auto">
          <a:xfrm>
            <a:off x="468313" y="3068638"/>
            <a:ext cx="6624637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上面推论的证明用到下面两个定理</a:t>
            </a:r>
            <a:r>
              <a:rPr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658453" name="Text Box 21"/>
          <p:cNvSpPr txBox="1">
            <a:spLocks noChangeArrowheads="1"/>
          </p:cNvSpPr>
          <p:nvPr/>
        </p:nvSpPr>
        <p:spPr bwMode="auto">
          <a:xfrm>
            <a:off x="1152525" y="2060575"/>
            <a:ext cx="7812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若有最优解，则</a:t>
            </a:r>
            <a:r>
              <a:rPr kumimoji="1" lang="zh-CN" altLang="en-US" sz="2400" b="1" dirty="0">
                <a:ea typeface="楷体_GB2312" pitchFamily="49" charset="-122"/>
              </a:rPr>
              <a:t>最优解</a:t>
            </a:r>
            <a:r>
              <a:rPr kumimoji="1" lang="zh-CN" altLang="en-US" sz="2400" b="1" dirty="0" smtClean="0">
                <a:ea typeface="楷体_GB2312" pitchFamily="49" charset="-122"/>
              </a:rPr>
              <a:t>一定可以在可行域</a:t>
            </a:r>
            <a:r>
              <a:rPr kumimoji="1" lang="zh-CN" altLang="en-US" sz="2400" b="1" dirty="0">
                <a:ea typeface="楷体_GB2312" pitchFamily="49" charset="-122"/>
              </a:rPr>
              <a:t>的顶点上达到。</a:t>
            </a:r>
            <a:endParaRPr kumimoji="1" lang="en-US" altLang="zh-CN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4" grpId="0"/>
      <p:bldP spid="658436" grpId="0"/>
      <p:bldP spid="658448" grpId="0"/>
      <p:bldP spid="658449" grpId="0"/>
      <p:bldP spid="658450" grpId="0"/>
      <p:bldP spid="6584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23850" y="836613"/>
            <a:ext cx="7127876" cy="3730626"/>
            <a:chOff x="204" y="799"/>
            <a:chExt cx="4490" cy="2350"/>
          </a:xfrm>
        </p:grpSpPr>
        <p:sp>
          <p:nvSpPr>
            <p:cNvPr id="3" name="Text Box 23"/>
            <p:cNvSpPr txBox="1">
              <a:spLocks noChangeArrowheads="1"/>
            </p:cNvSpPr>
            <p:nvPr/>
          </p:nvSpPr>
          <p:spPr bwMode="auto">
            <a:xfrm>
              <a:off x="204" y="799"/>
              <a:ext cx="4490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3025" tIns="36512" rIns="73025" bIns="36512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2"/>
                  </a:solidFill>
                </a:rPr>
                <a:t>作业：将下述线性规划化为标准形。</a:t>
              </a:r>
              <a:endParaRPr lang="en-US" altLang="zh-CN" sz="2800" b="1" dirty="0">
                <a:solidFill>
                  <a:schemeClr val="tx2"/>
                </a:solidFill>
              </a:endParaRPr>
            </a:p>
          </p:txBody>
        </p:sp>
        <p:graphicFrame>
          <p:nvGraphicFramePr>
            <p:cNvPr id="4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5812157"/>
                </p:ext>
              </p:extLst>
            </p:nvPr>
          </p:nvGraphicFramePr>
          <p:xfrm>
            <a:off x="1309" y="1380"/>
            <a:ext cx="2790" cy="17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3570" name="Equation" r:id="rId3" imgW="1904760" imgH="1206360" progId="Equation.DSMT4">
                    <p:embed/>
                  </p:oleObj>
                </mc:Choice>
                <mc:Fallback>
                  <p:oleObj name="Equation" r:id="rId3" imgW="1904760" imgH="1206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1380"/>
                          <a:ext cx="2790" cy="17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3304198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462" name="Object 6"/>
          <p:cNvGraphicFramePr>
            <a:graphicFrameLocks noChangeAspect="1"/>
          </p:cNvGraphicFramePr>
          <p:nvPr/>
        </p:nvGraphicFramePr>
        <p:xfrm>
          <a:off x="1908175" y="2349500"/>
          <a:ext cx="2549525" cy="377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00" name="剪辑" r:id="rId4" imgW="1857375" imgH="3995738" progId="">
                  <p:embed/>
                </p:oleObj>
              </mc:Choice>
              <mc:Fallback>
                <p:oleObj name="剪辑" r:id="rId4" imgW="1857375" imgH="3995738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49500"/>
                        <a:ext cx="2549525" cy="3776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715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63" name="AutoShape 7"/>
          <p:cNvSpPr>
            <a:spLocks noChangeArrowheads="1"/>
          </p:cNvSpPr>
          <p:nvPr/>
        </p:nvSpPr>
        <p:spPr bwMode="auto">
          <a:xfrm>
            <a:off x="3851275" y="260350"/>
            <a:ext cx="4176713" cy="2235200"/>
          </a:xfrm>
          <a:prstGeom prst="cloudCallout">
            <a:avLst>
              <a:gd name="adj1" fmla="val -55625"/>
              <a:gd name="adj2" fmla="val 57102"/>
            </a:avLst>
          </a:prstGeom>
          <a:solidFill>
            <a:schemeClr val="accent1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以上知识都掌握了吗？</a:t>
            </a:r>
            <a:endParaRPr kumimoji="1" lang="zh-CN" altLang="en-US" sz="40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9464" name="Rectangle 8">
            <a:hlinkClick r:id="" action="ppaction://hlinkshowjump?jump=firstslide">
              <a:snd r:embed="rId6" name="type.wav"/>
            </a:hlinkClick>
          </p:cNvPr>
          <p:cNvSpPr>
            <a:spLocks noChangeArrowheads="1"/>
          </p:cNvSpPr>
          <p:nvPr/>
        </p:nvSpPr>
        <p:spPr bwMode="auto">
          <a:xfrm>
            <a:off x="2209800" y="2819400"/>
            <a:ext cx="5181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1331913" y="2997200"/>
            <a:ext cx="52562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单纯形法</a:t>
            </a:r>
          </a:p>
          <a:p>
            <a:pPr eaLnBrk="1" hangingPunct="1">
              <a:spcBef>
                <a:spcPct val="50000"/>
              </a:spcBef>
            </a:pPr>
            <a:endParaRPr lang="zh-CN" altLang="en-US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1331913" y="3644900"/>
            <a:ext cx="4176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</a:rPr>
              <a:t>.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大</a:t>
            </a:r>
            <a:r>
              <a:rPr lang="en-US" altLang="zh-CN" sz="3200" b="1" dirty="0" smtClean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3200" b="1" smtClean="0">
                <a:latin typeface="Times New Roman" pitchFamily="18" charset="0"/>
                <a:ea typeface="楷体_GB2312" pitchFamily="49" charset="-122"/>
              </a:rPr>
              <a:t>法、二阶段法 </a:t>
            </a:r>
            <a:endParaRPr lang="zh-CN" altLang="en-US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1116013" y="1700213"/>
            <a:ext cx="7489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</a:rPr>
              <a:t>  </a:t>
            </a: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1. 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标准形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9719" name="Text Box 7"/>
          <p:cNvSpPr txBox="1">
            <a:spLocks noChangeArrowheads="1"/>
          </p:cNvSpPr>
          <p:nvPr/>
        </p:nvSpPr>
        <p:spPr bwMode="auto">
          <a:xfrm>
            <a:off x="1331912" y="4292600"/>
            <a:ext cx="56883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latin typeface="Times New Roman" pitchFamily="18" charset="0"/>
                <a:ea typeface="楷体_GB2312" pitchFamily="49" charset="-122"/>
              </a:rPr>
              <a:t>5. 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LP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对偶理论（对偶单纯形法）</a:t>
            </a:r>
            <a:endParaRPr lang="zh-CN" altLang="en-US" sz="32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99720" name="Text Box 8"/>
          <p:cNvSpPr txBox="1">
            <a:spLocks noChangeArrowheads="1"/>
          </p:cNvSpPr>
          <p:nvPr/>
        </p:nvSpPr>
        <p:spPr bwMode="auto">
          <a:xfrm>
            <a:off x="1042988" y="550863"/>
            <a:ext cx="77057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rgbClr val="0000FF"/>
                </a:solidFill>
                <a:latin typeface="Garamond" pitchFamily="18" charset="0"/>
                <a:ea typeface="楷体_GB2312" pitchFamily="49" charset="-122"/>
              </a:rPr>
              <a:t>第二章    线性规划（</a:t>
            </a:r>
            <a:r>
              <a:rPr lang="en-US" altLang="zh-CN" sz="4800" b="1">
                <a:solidFill>
                  <a:srgbClr val="0000FF"/>
                </a:solidFill>
                <a:latin typeface="Garamond" pitchFamily="18" charset="0"/>
                <a:ea typeface="楷体_GB2312" pitchFamily="49" charset="-122"/>
              </a:rPr>
              <a:t>LP</a:t>
            </a:r>
            <a:r>
              <a:rPr lang="zh-CN" altLang="en-US" sz="4800" b="1">
                <a:solidFill>
                  <a:srgbClr val="0000FF"/>
                </a:solidFill>
                <a:latin typeface="Garamond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499722" name="Object 10"/>
          <p:cNvGraphicFramePr>
            <a:graphicFrameLocks noChangeAspect="1"/>
          </p:cNvGraphicFramePr>
          <p:nvPr/>
        </p:nvGraphicFramePr>
        <p:xfrm>
          <a:off x="0" y="1268413"/>
          <a:ext cx="91440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9763" name="位图图像" r:id="rId3" imgW="7277731" imgH="228620" progId="PBrush">
                  <p:embed/>
                </p:oleObj>
              </mc:Choice>
              <mc:Fallback>
                <p:oleObj name="位图图像" r:id="rId3" imgW="7277731" imgH="228620" progId="PBrush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8413"/>
                        <a:ext cx="91440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9723" name="Text Box 11"/>
          <p:cNvSpPr txBox="1">
            <a:spLocks noChangeArrowheads="1"/>
          </p:cNvSpPr>
          <p:nvPr/>
        </p:nvSpPr>
        <p:spPr bwMode="auto">
          <a:xfrm>
            <a:off x="1331913" y="2349500"/>
            <a:ext cx="54721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2.LP</a:t>
            </a:r>
            <a:r>
              <a:rPr lang="zh-CN" altLang="en-US" sz="3200" b="1" dirty="0" smtClean="0">
                <a:latin typeface="Times New Roman" pitchFamily="18" charset="0"/>
                <a:ea typeface="楷体_GB2312" pitchFamily="49" charset="-122"/>
              </a:rPr>
              <a:t>基本定理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9724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34B0A596-E4E5-40E0-A3A0-E872FB0CBFE3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3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9725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499726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9" name="Text Box 9"/>
          <p:cNvSpPr txBox="1">
            <a:spLocks noChangeArrowheads="1"/>
          </p:cNvSpPr>
          <p:nvPr/>
        </p:nvSpPr>
        <p:spPr bwMode="auto">
          <a:xfrm>
            <a:off x="539750" y="620713"/>
            <a:ext cx="748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3333CC"/>
                </a:solidFill>
                <a:latin typeface="Times New Roman" pitchFamily="18" charset="0"/>
              </a:rPr>
              <a:t>       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</a:rPr>
              <a:t>第一节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线性规划的标准形</a:t>
            </a:r>
          </a:p>
        </p:txBody>
      </p:sp>
      <p:sp>
        <p:nvSpPr>
          <p:cNvPr id="363530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D35DE862-A64C-418C-B4FC-F30EC23A257D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4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3531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363532" name="AutoShape 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363533" name="Text Box 13"/>
          <p:cNvSpPr txBox="1">
            <a:spLocks noChangeArrowheads="1"/>
          </p:cNvSpPr>
          <p:nvPr/>
        </p:nvSpPr>
        <p:spPr bwMode="auto">
          <a:xfrm>
            <a:off x="539750" y="1771650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线性规划的形式</a:t>
            </a:r>
            <a:r>
              <a:rPr lang="zh-CN" altLang="en-US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是多种多样的</a:t>
            </a:r>
            <a:r>
              <a:rPr lang="en-US" altLang="zh-CN" sz="28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endParaRPr lang="zh-CN" altLang="zh-CN" sz="2800" b="1">
              <a:solidFill>
                <a:schemeClr val="folHlink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63534" name="Text Box 14"/>
          <p:cNvSpPr txBox="1">
            <a:spLocks noChangeArrowheads="1"/>
          </p:cNvSpPr>
          <p:nvPr/>
        </p:nvSpPr>
        <p:spPr bwMode="auto">
          <a:xfrm>
            <a:off x="827088" y="2420938"/>
            <a:ext cx="7489825" cy="154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目标函数求极大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极小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约束可能有等式约束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也可能有不等式约束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;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 决策变量有的受非负约束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有的是无限制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.</a:t>
            </a:r>
            <a:endParaRPr lang="zh-CN" altLang="zh-CN" sz="28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63537" name="Group 17"/>
          <p:cNvGrpSpPr>
            <a:grpSpLocks/>
          </p:cNvGrpSpPr>
          <p:nvPr/>
        </p:nvGrpSpPr>
        <p:grpSpPr bwMode="auto">
          <a:xfrm>
            <a:off x="468313" y="4292600"/>
            <a:ext cx="8281987" cy="1095375"/>
            <a:chOff x="340" y="2432"/>
            <a:chExt cx="5217" cy="690"/>
          </a:xfrm>
        </p:grpSpPr>
        <p:sp>
          <p:nvSpPr>
            <p:cNvPr id="363535" name="Text Box 15"/>
            <p:cNvSpPr txBox="1">
              <a:spLocks noChangeArrowheads="1"/>
            </p:cNvSpPr>
            <p:nvPr/>
          </p:nvSpPr>
          <p:spPr bwMode="auto">
            <a:xfrm>
              <a:off x="340" y="2432"/>
              <a:ext cx="5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宋体" pitchFamily="2" charset="-122"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为了方便研究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考虑将各种形式的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LP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化为一种统一</a:t>
              </a:r>
              <a:endParaRPr lang="zh-CN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63536" name="Text Box 16"/>
            <p:cNvSpPr txBox="1">
              <a:spLocks noChangeArrowheads="1"/>
            </p:cNvSpPr>
            <p:nvPr/>
          </p:nvSpPr>
          <p:spPr bwMode="auto">
            <a:xfrm>
              <a:off x="340" y="2795"/>
              <a:ext cx="51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宋体" pitchFamily="2" charset="-122"/>
                <a:buNone/>
              </a:pP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的形式</a:t>
              </a:r>
              <a:r>
                <a:rPr lang="en-US" altLang="zh-CN" sz="2800" b="1">
                  <a:latin typeface="Times New Roman" pitchFamily="18" charset="0"/>
                  <a:ea typeface="楷体_GB2312" pitchFamily="49" charset="-122"/>
                </a:rPr>
                <a:t>, </a:t>
              </a:r>
              <a:r>
                <a:rPr lang="zh-CN" altLang="en-US" sz="2800" b="1">
                  <a:latin typeface="Times New Roman" pitchFamily="18" charset="0"/>
                  <a:ea typeface="楷体_GB2312" pitchFamily="49" charset="-122"/>
                </a:rPr>
                <a:t>这种形式即被称为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LP</a:t>
              </a:r>
              <a:r>
                <a:rPr lang="zh-CN" altLang="en-US" sz="2800" b="1">
                  <a:latin typeface="楷体_GB2312" pitchFamily="49" charset="-122"/>
                  <a:ea typeface="楷体_GB2312" pitchFamily="49" charset="-122"/>
                </a:rPr>
                <a:t>的标准形式</a:t>
              </a: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zh-CN" altLang="zh-CN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9" grpId="0"/>
      <p:bldP spid="363533" grpId="0" autoUpdateAnimBg="0"/>
      <p:bldP spid="36353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0307" name="Object 3"/>
          <p:cNvGraphicFramePr>
            <a:graphicFrameLocks noChangeAspect="1"/>
          </p:cNvGraphicFramePr>
          <p:nvPr/>
        </p:nvGraphicFramePr>
        <p:xfrm>
          <a:off x="2627313" y="1441450"/>
          <a:ext cx="423068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355" name="Equation" r:id="rId3" imgW="2145960" imgH="1180800" progId="Equation.DSMT4">
                  <p:embed/>
                </p:oleObj>
              </mc:Choice>
              <mc:Fallback>
                <p:oleObj name="Equation" r:id="rId3" imgW="2145960" imgH="1180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41450"/>
                        <a:ext cx="4230687" cy="21336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0310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1A12D717-07B0-4338-8087-7DE89658C1A2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5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0311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10312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10313" name="Text Box 9"/>
          <p:cNvSpPr txBox="1">
            <a:spLocks noChangeArrowheads="1"/>
          </p:cNvSpPr>
          <p:nvPr/>
        </p:nvSpPr>
        <p:spPr bwMode="auto">
          <a:xfrm>
            <a:off x="395288" y="692150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宋体" pitchFamily="2" charset="-12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一、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LP</a:t>
            </a: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标准形</a:t>
            </a:r>
            <a:endParaRPr lang="zh-CN" altLang="zh-CN" sz="28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10317" name="Group 13"/>
          <p:cNvGrpSpPr>
            <a:grpSpLocks/>
          </p:cNvGrpSpPr>
          <p:nvPr/>
        </p:nvGrpSpPr>
        <p:grpSpPr bwMode="auto">
          <a:xfrm>
            <a:off x="900113" y="3933825"/>
            <a:ext cx="5903912" cy="2279650"/>
            <a:chOff x="612" y="2614"/>
            <a:chExt cx="3719" cy="1436"/>
          </a:xfrm>
        </p:grpSpPr>
        <p:sp>
          <p:nvSpPr>
            <p:cNvPr id="610306" name="Text Box 2"/>
            <p:cNvSpPr txBox="1">
              <a:spLocks noChangeArrowheads="1"/>
            </p:cNvSpPr>
            <p:nvPr/>
          </p:nvSpPr>
          <p:spPr bwMode="auto">
            <a:xfrm>
              <a:off x="612" y="2614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宋体" pitchFamily="2" charset="-122"/>
                <a:buNone/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三大特点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10316" name="Text Box 12"/>
            <p:cNvSpPr txBox="1">
              <a:spLocks noChangeArrowheads="1"/>
            </p:cNvSpPr>
            <p:nvPr/>
          </p:nvSpPr>
          <p:spPr bwMode="auto">
            <a:xfrm>
              <a:off x="1655" y="2840"/>
              <a:ext cx="2676" cy="1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 typeface="宋体" pitchFamily="2" charset="-122"/>
                <a:buNone/>
              </a:pPr>
              <a:r>
                <a:rPr lang="zh-CN" altLang="en-US" sz="28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目标函数：</a:t>
              </a:r>
              <a:r>
                <a:rPr lang="en-US" altLang="zh-CN" sz="28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min</a:t>
              </a:r>
            </a:p>
            <a:p>
              <a:r>
                <a:rPr lang="zh-CN" altLang="en-US" sz="28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约束条件：=</a:t>
              </a:r>
            </a:p>
            <a:p>
              <a:r>
                <a:rPr lang="zh-CN" altLang="en-US" sz="28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变量符号：≥0</a:t>
              </a: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83" name="Rectangle 7"/>
          <p:cNvSpPr>
            <a:spLocks noChangeArrowheads="1"/>
          </p:cNvSpPr>
          <p:nvPr/>
        </p:nvSpPr>
        <p:spPr bwMode="auto">
          <a:xfrm>
            <a:off x="468313" y="476250"/>
            <a:ext cx="5256212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二、化</a:t>
            </a:r>
            <a:r>
              <a:rPr lang="en-US" altLang="zh-CN" sz="3200" b="1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LP</a:t>
            </a:r>
            <a:r>
              <a:rPr lang="zh-CN" altLang="en-US" sz="32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为标准型的方法</a:t>
            </a:r>
            <a:endParaRPr lang="en-US" altLang="zh-CN" sz="3200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13387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E070A43D-84A3-48B8-A241-0EC85513140A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6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3388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13389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3390" name="Object 14"/>
          <p:cNvGraphicFramePr>
            <a:graphicFrameLocks noChangeAspect="1"/>
          </p:cNvGraphicFramePr>
          <p:nvPr/>
        </p:nvGraphicFramePr>
        <p:xfrm>
          <a:off x="2700338" y="1196975"/>
          <a:ext cx="25034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99" name="Equation" r:id="rId3" imgW="1129810" imgH="203112" progId="Equation.DSMT4">
                  <p:embed/>
                </p:oleObj>
              </mc:Choice>
              <mc:Fallback>
                <p:oleObj name="Equation" r:id="rId3" imgW="1129810" imgH="203112" progId="Equation.DSMT4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96975"/>
                        <a:ext cx="25034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1" name="Object 15"/>
          <p:cNvGraphicFramePr>
            <a:graphicFrameLocks noChangeAspect="1"/>
          </p:cNvGraphicFramePr>
          <p:nvPr/>
        </p:nvGraphicFramePr>
        <p:xfrm>
          <a:off x="900113" y="3862388"/>
          <a:ext cx="202882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0" name="Equation" r:id="rId5" imgW="977476" imgH="444307" progId="Equation.DSMT4">
                  <p:embed/>
                </p:oleObj>
              </mc:Choice>
              <mc:Fallback>
                <p:oleObj name="Equation" r:id="rId5" imgW="977476" imgH="444307" progId="Equation.DSMT4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2388"/>
                        <a:ext cx="202882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2" name="Object 16"/>
          <p:cNvGraphicFramePr>
            <a:graphicFrameLocks noChangeAspect="1"/>
          </p:cNvGraphicFramePr>
          <p:nvPr/>
        </p:nvGraphicFramePr>
        <p:xfrm>
          <a:off x="3851275" y="4870450"/>
          <a:ext cx="3671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1" name="Equation" r:id="rId7" imgW="1713756" imgH="266584" progId="Equation.DSMT4">
                  <p:embed/>
                </p:oleObj>
              </mc:Choice>
              <mc:Fallback>
                <p:oleObj name="Equation" r:id="rId7" imgW="1713756" imgH="266584" progId="Equation.DSMT4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870450"/>
                        <a:ext cx="36718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4" name="Object 18"/>
          <p:cNvGraphicFramePr>
            <a:graphicFrameLocks noChangeAspect="1"/>
          </p:cNvGraphicFramePr>
          <p:nvPr/>
        </p:nvGraphicFramePr>
        <p:xfrm>
          <a:off x="900113" y="5157788"/>
          <a:ext cx="20621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2" name="Equation" r:id="rId9" imgW="939392" imgH="444307" progId="Equation.DSMT4">
                  <p:embed/>
                </p:oleObj>
              </mc:Choice>
              <mc:Fallback>
                <p:oleObj name="Equation" r:id="rId9" imgW="939392" imgH="444307" progId="Equation.DSMT4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2062162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5" name="Object 19"/>
          <p:cNvGraphicFramePr>
            <a:graphicFrameLocks noChangeAspect="1"/>
          </p:cNvGraphicFramePr>
          <p:nvPr/>
        </p:nvGraphicFramePr>
        <p:xfrm>
          <a:off x="3851275" y="6092825"/>
          <a:ext cx="38163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3" name="Equation" r:id="rId11" imgW="1726451" imgH="266584" progId="Equation.DSMT4">
                  <p:embed/>
                </p:oleObj>
              </mc:Choice>
              <mc:Fallback>
                <p:oleObj name="Equation" r:id="rId11" imgW="1726451" imgH="266584" progId="Equation.DSMT4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6092825"/>
                        <a:ext cx="38163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6" name="Object 20"/>
          <p:cNvGraphicFramePr>
            <a:graphicFrameLocks noChangeAspect="1"/>
          </p:cNvGraphicFramePr>
          <p:nvPr/>
        </p:nvGraphicFramePr>
        <p:xfrm>
          <a:off x="900113" y="1700213"/>
          <a:ext cx="2733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4" name="Equation" r:id="rId13" imgW="1168400" imgH="241300" progId="Equation.DSMT4">
                  <p:embed/>
                </p:oleObj>
              </mc:Choice>
              <mc:Fallback>
                <p:oleObj name="Equation" r:id="rId13" imgW="1168400" imgH="2413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273367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7" name="Object 21"/>
          <p:cNvGraphicFramePr>
            <a:graphicFrameLocks noChangeAspect="1"/>
          </p:cNvGraphicFramePr>
          <p:nvPr/>
        </p:nvGraphicFramePr>
        <p:xfrm>
          <a:off x="900113" y="2995613"/>
          <a:ext cx="30956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5" name="Equation" r:id="rId15" imgW="1346200" imgH="241300" progId="Equation.DSMT4">
                  <p:embed/>
                </p:oleObj>
              </mc:Choice>
              <mc:Fallback>
                <p:oleObj name="Equation" r:id="rId15" imgW="1346200" imgH="241300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5613"/>
                        <a:ext cx="3095625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398" name="Object 22"/>
          <p:cNvGraphicFramePr>
            <a:graphicFrameLocks noChangeAspect="1"/>
          </p:cNvGraphicFramePr>
          <p:nvPr/>
        </p:nvGraphicFramePr>
        <p:xfrm>
          <a:off x="3806825" y="2924175"/>
          <a:ext cx="53371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6" name="Equation" r:id="rId17" imgW="2324100" imgH="571500" progId="Equation.DSMT4">
                  <p:embed/>
                </p:oleObj>
              </mc:Choice>
              <mc:Fallback>
                <p:oleObj name="Equation" r:id="rId17" imgW="2324100" imgH="571500" progId="Equation.DSMT4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2924175"/>
                        <a:ext cx="5337175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402" name="Object 26"/>
          <p:cNvGraphicFramePr>
            <a:graphicFrameLocks noChangeAspect="1"/>
          </p:cNvGraphicFramePr>
          <p:nvPr/>
        </p:nvGraphicFramePr>
        <p:xfrm>
          <a:off x="3563938" y="1700213"/>
          <a:ext cx="49625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7" name="Equation" r:id="rId19" imgW="2120900" imgH="241300" progId="Equation.DSMT4">
                  <p:embed/>
                </p:oleObj>
              </mc:Choice>
              <mc:Fallback>
                <p:oleObj name="Equation" r:id="rId19" imgW="2120900" imgH="2413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700213"/>
                        <a:ext cx="4962525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403" name="Object 27"/>
          <p:cNvGraphicFramePr>
            <a:graphicFrameLocks noChangeAspect="1"/>
          </p:cNvGraphicFramePr>
          <p:nvPr/>
        </p:nvGraphicFramePr>
        <p:xfrm>
          <a:off x="3203575" y="3933825"/>
          <a:ext cx="38735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8" name="Equation" r:id="rId21" imgW="1866090" imgH="444307" progId="Equation.DSMT4">
                  <p:embed/>
                </p:oleObj>
              </mc:Choice>
              <mc:Fallback>
                <p:oleObj name="Equation" r:id="rId21" imgW="1866090" imgH="444307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933825"/>
                        <a:ext cx="38735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404" name="Object 28"/>
          <p:cNvGraphicFramePr>
            <a:graphicFrameLocks noChangeAspect="1"/>
          </p:cNvGraphicFramePr>
          <p:nvPr/>
        </p:nvGraphicFramePr>
        <p:xfrm>
          <a:off x="3203575" y="5229225"/>
          <a:ext cx="42100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09" name="Equation" r:id="rId23" imgW="1916868" imgH="444307" progId="Equation.DSMT4">
                  <p:embed/>
                </p:oleObj>
              </mc:Choice>
              <mc:Fallback>
                <p:oleObj name="Equation" r:id="rId23" imgW="1916868" imgH="444307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229225"/>
                        <a:ext cx="42100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405" name="Object 29"/>
          <p:cNvGraphicFramePr>
            <a:graphicFrameLocks noChangeAspect="1"/>
          </p:cNvGraphicFramePr>
          <p:nvPr/>
        </p:nvGraphicFramePr>
        <p:xfrm>
          <a:off x="900113" y="1196975"/>
          <a:ext cx="1463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10" name="Equation" r:id="rId25" imgW="660113" imgH="203112" progId="Equation.DSMT4">
                  <p:embed/>
                </p:oleObj>
              </mc:Choice>
              <mc:Fallback>
                <p:oleObj name="Equation" r:id="rId25" imgW="660113" imgH="203112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146367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406" name="Object 30"/>
          <p:cNvGraphicFramePr>
            <a:graphicFrameLocks noChangeAspect="1"/>
          </p:cNvGraphicFramePr>
          <p:nvPr/>
        </p:nvGraphicFramePr>
        <p:xfrm>
          <a:off x="900113" y="2349500"/>
          <a:ext cx="13668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11" name="Equation" r:id="rId27" imgW="583947" imgH="241195" progId="Equation.DSMT4">
                  <p:embed/>
                </p:oleObj>
              </mc:Choice>
              <mc:Fallback>
                <p:oleObj name="Equation" r:id="rId27" imgW="583947" imgH="241195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349500"/>
                        <a:ext cx="1366837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3407" name="Object 31"/>
          <p:cNvGraphicFramePr>
            <a:graphicFrameLocks noChangeAspect="1"/>
          </p:cNvGraphicFramePr>
          <p:nvPr/>
        </p:nvGraphicFramePr>
        <p:xfrm>
          <a:off x="2411413" y="2349500"/>
          <a:ext cx="410051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912" name="Equation" r:id="rId29" imgW="1752600" imgH="241300" progId="Equation.DSMT4">
                  <p:embed/>
                </p:oleObj>
              </mc:Choice>
              <mc:Fallback>
                <p:oleObj name="Equation" r:id="rId29" imgW="1752600" imgH="2413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4100512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9" name="Line 5"/>
          <p:cNvSpPr>
            <a:spLocks noChangeShapeType="1"/>
          </p:cNvSpPr>
          <p:nvPr/>
        </p:nvSpPr>
        <p:spPr bwMode="auto">
          <a:xfrm>
            <a:off x="4140200" y="404813"/>
            <a:ext cx="0" cy="604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620556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F5D4BA74-AF78-44DD-AA96-FA0A842770D2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7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0557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20558" name="AutoShape 1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pSp>
        <p:nvGrpSpPr>
          <p:cNvPr id="620572" name="Group 28"/>
          <p:cNvGrpSpPr>
            <a:grpSpLocks/>
          </p:cNvGrpSpPr>
          <p:nvPr/>
        </p:nvGrpSpPr>
        <p:grpSpPr bwMode="auto">
          <a:xfrm>
            <a:off x="323850" y="1268413"/>
            <a:ext cx="3181350" cy="3282950"/>
            <a:chOff x="204" y="799"/>
            <a:chExt cx="2004" cy="2068"/>
          </a:xfrm>
        </p:grpSpPr>
        <p:sp>
          <p:nvSpPr>
            <p:cNvPr id="620554" name="Text Box 10"/>
            <p:cNvSpPr txBox="1">
              <a:spLocks noChangeArrowheads="1"/>
            </p:cNvSpPr>
            <p:nvPr/>
          </p:nvSpPr>
          <p:spPr bwMode="auto">
            <a:xfrm>
              <a:off x="204" y="799"/>
              <a:ext cx="1043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例</a:t>
              </a:r>
              <a:r>
                <a:rPr lang="en-US" altLang="zh-CN" sz="2800" b="1">
                  <a:solidFill>
                    <a:schemeClr val="tx2"/>
                  </a:solidFill>
                </a:rPr>
                <a:t>1</a:t>
              </a:r>
            </a:p>
          </p:txBody>
        </p:sp>
        <p:graphicFrame>
          <p:nvGraphicFramePr>
            <p:cNvPr id="620560" name="Object 16"/>
            <p:cNvGraphicFramePr>
              <a:graphicFrameLocks noChangeAspect="1"/>
            </p:cNvGraphicFramePr>
            <p:nvPr/>
          </p:nvGraphicFramePr>
          <p:xfrm>
            <a:off x="385" y="1117"/>
            <a:ext cx="1823" cy="1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84" name="Equation" r:id="rId3" imgW="1244600" imgH="1193800" progId="Equation.DSMT4">
                    <p:embed/>
                  </p:oleObj>
                </mc:Choice>
                <mc:Fallback>
                  <p:oleObj name="Equation" r:id="rId3" imgW="1244600" imgH="11938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117"/>
                          <a:ext cx="1823" cy="1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0561" name="Rectangle 17"/>
          <p:cNvSpPr>
            <a:spLocks noChangeArrowheads="1"/>
          </p:cNvSpPr>
          <p:nvPr/>
        </p:nvSpPr>
        <p:spPr bwMode="auto">
          <a:xfrm>
            <a:off x="323850" y="476250"/>
            <a:ext cx="295275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en-US" altLang="zh-CN" sz="32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lang="zh-CN" altLang="en-US" sz="3200" b="1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</a:rPr>
              <a:t>举例</a:t>
            </a:r>
          </a:p>
        </p:txBody>
      </p:sp>
      <p:sp>
        <p:nvSpPr>
          <p:cNvPr id="620562" name="Text Box 18"/>
          <p:cNvSpPr txBox="1">
            <a:spLocks noChangeArrowheads="1"/>
          </p:cNvSpPr>
          <p:nvPr/>
        </p:nvSpPr>
        <p:spPr bwMode="auto">
          <a:xfrm>
            <a:off x="323850" y="4868863"/>
            <a:ext cx="3455988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处不符合标准形的要求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620571" name="Group 27"/>
          <p:cNvGrpSpPr>
            <a:grpSpLocks/>
          </p:cNvGrpSpPr>
          <p:nvPr/>
        </p:nvGrpSpPr>
        <p:grpSpPr bwMode="auto">
          <a:xfrm>
            <a:off x="4356100" y="1700213"/>
            <a:ext cx="3176588" cy="1050925"/>
            <a:chOff x="2674" y="1063"/>
            <a:chExt cx="2001" cy="662"/>
          </a:xfrm>
        </p:grpSpPr>
        <p:graphicFrame>
          <p:nvGraphicFramePr>
            <p:cNvPr id="620563" name="Object 19"/>
            <p:cNvGraphicFramePr>
              <a:graphicFrameLocks noChangeAspect="1"/>
            </p:cNvGraphicFramePr>
            <p:nvPr/>
          </p:nvGraphicFramePr>
          <p:xfrm>
            <a:off x="2674" y="1063"/>
            <a:ext cx="126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85" name="Equation" r:id="rId5" imgW="863225" imgH="215806" progId="Equation.DSMT4">
                    <p:embed/>
                  </p:oleObj>
                </mc:Choice>
                <mc:Fallback>
                  <p:oleObj name="Equation" r:id="rId5" imgW="863225" imgH="215806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1063"/>
                          <a:ext cx="126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564" name="Object 20"/>
            <p:cNvGraphicFramePr>
              <a:graphicFrameLocks noChangeAspect="1"/>
            </p:cNvGraphicFramePr>
            <p:nvPr/>
          </p:nvGraphicFramePr>
          <p:xfrm>
            <a:off x="2925" y="1389"/>
            <a:ext cx="175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86" name="Equation" r:id="rId7" imgW="1193800" imgH="228600" progId="Equation.DSMT4">
                    <p:embed/>
                  </p:oleObj>
                </mc:Choice>
                <mc:Fallback>
                  <p:oleObj name="Equation" r:id="rId7" imgW="1193800" imgH="2286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389"/>
                          <a:ext cx="175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0567" name="Group 23"/>
          <p:cNvGrpSpPr>
            <a:grpSpLocks/>
          </p:cNvGrpSpPr>
          <p:nvPr/>
        </p:nvGrpSpPr>
        <p:grpSpPr bwMode="auto">
          <a:xfrm>
            <a:off x="4300538" y="2781300"/>
            <a:ext cx="4843462" cy="1158875"/>
            <a:chOff x="2588" y="1344"/>
            <a:chExt cx="3051" cy="730"/>
          </a:xfrm>
        </p:grpSpPr>
        <p:graphicFrame>
          <p:nvGraphicFramePr>
            <p:cNvPr id="620565" name="Object 21"/>
            <p:cNvGraphicFramePr>
              <a:graphicFrameLocks noChangeAspect="1"/>
            </p:cNvGraphicFramePr>
            <p:nvPr/>
          </p:nvGraphicFramePr>
          <p:xfrm>
            <a:off x="2588" y="1344"/>
            <a:ext cx="30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87" name="Equation" r:id="rId9" imgW="2082800" imgH="228600" progId="Equation.DSMT4">
                    <p:embed/>
                  </p:oleObj>
                </mc:Choice>
                <mc:Fallback>
                  <p:oleObj name="Equation" r:id="rId9" imgW="2082800" imgH="2286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1344"/>
                          <a:ext cx="305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566" name="Object 22"/>
            <p:cNvGraphicFramePr>
              <a:graphicFrameLocks noChangeAspect="1"/>
            </p:cNvGraphicFramePr>
            <p:nvPr/>
          </p:nvGraphicFramePr>
          <p:xfrm>
            <a:off x="2744" y="1752"/>
            <a:ext cx="276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88" name="Equation" r:id="rId11" imgW="1968500" imgH="228600" progId="Equation.DSMT4">
                    <p:embed/>
                  </p:oleObj>
                </mc:Choice>
                <mc:Fallback>
                  <p:oleObj name="Equation" r:id="rId11" imgW="1968500" imgH="2286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752"/>
                          <a:ext cx="2767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0569" name="Object 25"/>
          <p:cNvGraphicFramePr>
            <a:graphicFrameLocks noChangeAspect="1"/>
          </p:cNvGraphicFramePr>
          <p:nvPr/>
        </p:nvGraphicFramePr>
        <p:xfrm>
          <a:off x="4284663" y="4076700"/>
          <a:ext cx="42481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89" name="Equation" r:id="rId13" imgW="1930400" imgH="698500" progId="Equation.DSMT4">
                  <p:embed/>
                </p:oleObj>
              </mc:Choice>
              <mc:Fallback>
                <p:oleObj name="Equation" r:id="rId13" imgW="1930400" imgH="6985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076700"/>
                        <a:ext cx="424815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73" name="Text Box 29"/>
          <p:cNvSpPr txBox="1">
            <a:spLocks noChangeArrowheads="1"/>
          </p:cNvSpPr>
          <p:nvPr/>
        </p:nvSpPr>
        <p:spPr bwMode="auto">
          <a:xfrm>
            <a:off x="4284663" y="1052513"/>
            <a:ext cx="10795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0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0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0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62" grpId="0"/>
      <p:bldP spid="6205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48B31BC7-486A-44EE-AC5E-AB6F8C63BEAF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8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15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6215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21576" name="Object 8"/>
          <p:cNvGraphicFramePr>
            <a:graphicFrameLocks noChangeAspect="1"/>
          </p:cNvGraphicFramePr>
          <p:nvPr/>
        </p:nvGraphicFramePr>
        <p:xfrm>
          <a:off x="2195513" y="1989138"/>
          <a:ext cx="4681537" cy="299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97" name="Equation" r:id="rId3" imgW="1905000" imgH="1219200" progId="Equation.DSMT4">
                  <p:embed/>
                </p:oleObj>
              </mc:Choice>
              <mc:Fallback>
                <p:oleObj name="Equation" r:id="rId3" imgW="1905000" imgH="12192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89138"/>
                        <a:ext cx="4681537" cy="299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577" name="Rectangle 9"/>
          <p:cNvSpPr>
            <a:spLocks noChangeArrowheads="1"/>
          </p:cNvSpPr>
          <p:nvPr/>
        </p:nvSpPr>
        <p:spPr bwMode="auto">
          <a:xfrm>
            <a:off x="395288" y="1052513"/>
            <a:ext cx="439261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r>
              <a:rPr lang="zh-CN" altLang="en-US" sz="2800" b="1">
                <a:latin typeface="Times New Roman" pitchFamily="18" charset="0"/>
                <a:ea typeface="楷体_GB2312" pitchFamily="49" charset="-122"/>
              </a:rPr>
              <a:t>则相应的标准形为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07902" y="5229200"/>
            <a:ext cx="6169148" cy="508000"/>
            <a:chOff x="419076" y="1552575"/>
            <a:chExt cx="6169148" cy="50800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191808"/>
                </p:ext>
              </p:extLst>
            </p:nvPr>
          </p:nvGraphicFramePr>
          <p:xfrm>
            <a:off x="1457276" y="1552575"/>
            <a:ext cx="3937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98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276" y="1552575"/>
                          <a:ext cx="393700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19076" y="1552575"/>
              <a:ext cx="1128588" cy="50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3025" tIns="36512" rIns="73025" bIns="36512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楷体_GB2312" pitchFamily="49" charset="-122"/>
                </a:rPr>
                <a:t>其中</a:t>
              </a:r>
              <a:r>
                <a:rPr lang="en-US" altLang="zh-CN" sz="2800" b="1" dirty="0" smtClean="0">
                  <a:latin typeface="Times New Roman" pitchFamily="18" charset="0"/>
                  <a:ea typeface="楷体_GB2312" pitchFamily="49" charset="-122"/>
                </a:rPr>
                <a:t>:</a:t>
              </a:r>
              <a:endParaRPr lang="zh-CN" altLang="en-US" sz="2800" b="1" dirty="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835696" y="1552575"/>
              <a:ext cx="2232248" cy="50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3025" tIns="36512" rIns="73025" bIns="36512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楷体_GB2312" pitchFamily="49" charset="-122"/>
                </a:rPr>
                <a:t>为松弛变量</a:t>
              </a:r>
              <a:r>
                <a:rPr lang="en-US" altLang="zh-CN" sz="2800" b="1" dirty="0" smtClean="0">
                  <a:latin typeface="Times New Roman" pitchFamily="18" charset="0"/>
                  <a:ea typeface="楷体_GB2312" pitchFamily="49" charset="-122"/>
                </a:rPr>
                <a:t>,</a:t>
              </a:r>
              <a:endParaRPr lang="zh-CN" altLang="en-US" sz="2800" b="1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8148211"/>
                </p:ext>
              </p:extLst>
            </p:nvPr>
          </p:nvGraphicFramePr>
          <p:xfrm>
            <a:off x="3977556" y="1552575"/>
            <a:ext cx="3937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99" name="Equation" r:id="rId7" imgW="177480" imgH="228600" progId="Equation.DSMT4">
                    <p:embed/>
                  </p:oleObj>
                </mc:Choice>
                <mc:Fallback>
                  <p:oleObj name="Equation" r:id="rId7" imgW="177480" imgH="2286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556" y="1552575"/>
                          <a:ext cx="393700" cy="508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355976" y="1552575"/>
              <a:ext cx="2232248" cy="504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73025" tIns="36512" rIns="73025" bIns="36512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ea typeface="楷体_GB2312" pitchFamily="49" charset="-122"/>
                </a:rPr>
                <a:t>为</a:t>
              </a:r>
              <a:r>
                <a:rPr lang="zh-CN" altLang="en-US" sz="2800" b="1" dirty="0">
                  <a:latin typeface="Times New Roman" pitchFamily="18" charset="0"/>
                  <a:ea typeface="楷体_GB2312" pitchFamily="49" charset="-122"/>
                </a:rPr>
                <a:t>剩余</a:t>
              </a:r>
              <a:r>
                <a:rPr lang="zh-CN" altLang="en-US" sz="2800" b="1" dirty="0" smtClean="0">
                  <a:latin typeface="Times New Roman" pitchFamily="18" charset="0"/>
                  <a:ea typeface="楷体_GB2312" pitchFamily="49" charset="-122"/>
                </a:rPr>
                <a:t>变量</a:t>
              </a:r>
              <a:r>
                <a:rPr lang="en-US" altLang="zh-CN" sz="2800" b="1" dirty="0" smtClean="0">
                  <a:latin typeface="Times New Roman" pitchFamily="18" charset="0"/>
                  <a:ea typeface="楷体_GB2312" pitchFamily="49" charset="-122"/>
                </a:rPr>
                <a:t>.</a:t>
              </a:r>
              <a:endParaRPr lang="zh-CN" altLang="en-US" sz="2800" b="1" dirty="0"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4140200" y="404813"/>
            <a:ext cx="0" cy="604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zh-CN" altLang="en-US"/>
          </a:p>
        </p:txBody>
      </p:sp>
      <p:sp>
        <p:nvSpPr>
          <p:cNvPr id="244755" name="灯片编号占位符 6"/>
          <p:cNvSpPr txBox="1">
            <a:spLocks noGrp="1"/>
          </p:cNvSpPr>
          <p:nvPr/>
        </p:nvSpPr>
        <p:spPr bwMode="auto">
          <a:xfrm>
            <a:off x="6858000" y="6524625"/>
            <a:ext cx="190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latinLnBrk="1" hangingPunct="1"/>
            <a:fld id="{0BF7F12F-A354-4F0B-8D01-B39297CD337D}" type="slidenum">
              <a:rPr lang="en-US" altLang="ko-KR" b="1">
                <a:latin typeface="楷体_GB2312" pitchFamily="49" charset="-122"/>
                <a:ea typeface="楷体_GB2312" pitchFamily="49" charset="-122"/>
              </a:rPr>
              <a:pPr algn="r" eaLnBrk="1" latinLnBrk="1" hangingPunct="1"/>
              <a:t>9</a:t>
            </a:fld>
            <a:endParaRPr lang="en-US" altLang="ko-KR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4756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174038" y="6453188"/>
            <a:ext cx="287337" cy="358775"/>
          </a:xfrm>
          <a:prstGeom prst="actionButtonBackPrevious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sp>
        <p:nvSpPr>
          <p:cNvPr id="244757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461375" y="6453188"/>
            <a:ext cx="287338" cy="349250"/>
          </a:xfrm>
          <a:prstGeom prst="actionButtonForwardNex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 anchor="ctr">
            <a:spAutoFit/>
          </a:bodyPr>
          <a:lstStyle/>
          <a:p>
            <a:endParaRPr lang="zh-CN" altLang="en-US"/>
          </a:p>
        </p:txBody>
      </p:sp>
      <p:grpSp>
        <p:nvGrpSpPr>
          <p:cNvPr id="244758" name="Group 22"/>
          <p:cNvGrpSpPr>
            <a:grpSpLocks/>
          </p:cNvGrpSpPr>
          <p:nvPr/>
        </p:nvGrpSpPr>
        <p:grpSpPr bwMode="auto">
          <a:xfrm>
            <a:off x="323850" y="836613"/>
            <a:ext cx="3255963" cy="3282950"/>
            <a:chOff x="204" y="799"/>
            <a:chExt cx="2051" cy="2068"/>
          </a:xfrm>
        </p:grpSpPr>
        <p:sp>
          <p:nvSpPr>
            <p:cNvPr id="244759" name="Text Box 23"/>
            <p:cNvSpPr txBox="1">
              <a:spLocks noChangeArrowheads="1"/>
            </p:cNvSpPr>
            <p:nvPr/>
          </p:nvSpPr>
          <p:spPr bwMode="auto">
            <a:xfrm>
              <a:off x="204" y="799"/>
              <a:ext cx="1043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3025" tIns="36512" rIns="73025" bIns="36512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</a:rPr>
                <a:t>例</a:t>
              </a:r>
              <a:r>
                <a:rPr lang="en-US" altLang="zh-CN" sz="2800" b="1">
                  <a:solidFill>
                    <a:schemeClr val="tx2"/>
                  </a:solidFill>
                </a:rPr>
                <a:t>2</a:t>
              </a:r>
            </a:p>
          </p:txBody>
        </p:sp>
        <p:graphicFrame>
          <p:nvGraphicFramePr>
            <p:cNvPr id="244760" name="Object 24"/>
            <p:cNvGraphicFramePr>
              <a:graphicFrameLocks noChangeAspect="1"/>
            </p:cNvGraphicFramePr>
            <p:nvPr/>
          </p:nvGraphicFramePr>
          <p:xfrm>
            <a:off x="339" y="1117"/>
            <a:ext cx="1916" cy="1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81" name="Equation" r:id="rId3" imgW="1308100" imgH="1193800" progId="Equation.DSMT4">
                    <p:embed/>
                  </p:oleObj>
                </mc:Choice>
                <mc:Fallback>
                  <p:oleObj name="Equation" r:id="rId3" imgW="1308100" imgH="11938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117"/>
                          <a:ext cx="1916" cy="1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323850" y="4437063"/>
            <a:ext cx="3455988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分析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共有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处不符合标准形的要求</a:t>
            </a: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44762" name="Group 26"/>
          <p:cNvGrpSpPr>
            <a:grpSpLocks/>
          </p:cNvGrpSpPr>
          <p:nvPr/>
        </p:nvGrpSpPr>
        <p:grpSpPr bwMode="auto">
          <a:xfrm>
            <a:off x="4284663" y="1412875"/>
            <a:ext cx="3354387" cy="1050925"/>
            <a:chOff x="2674" y="1063"/>
            <a:chExt cx="2113" cy="662"/>
          </a:xfrm>
        </p:grpSpPr>
        <p:graphicFrame>
          <p:nvGraphicFramePr>
            <p:cNvPr id="244763" name="Object 27"/>
            <p:cNvGraphicFramePr>
              <a:graphicFrameLocks noChangeAspect="1"/>
            </p:cNvGraphicFramePr>
            <p:nvPr/>
          </p:nvGraphicFramePr>
          <p:xfrm>
            <a:off x="2674" y="1063"/>
            <a:ext cx="126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82" name="Equation" r:id="rId5" imgW="863225" imgH="215806" progId="Equation.DSMT4">
                    <p:embed/>
                  </p:oleObj>
                </mc:Choice>
                <mc:Fallback>
                  <p:oleObj name="Equation" r:id="rId5" imgW="863225" imgH="215806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" y="1063"/>
                          <a:ext cx="126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764" name="Object 28"/>
            <p:cNvGraphicFramePr>
              <a:graphicFrameLocks noChangeAspect="1"/>
            </p:cNvGraphicFramePr>
            <p:nvPr/>
          </p:nvGraphicFramePr>
          <p:xfrm>
            <a:off x="2813" y="1389"/>
            <a:ext cx="19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83" name="Equation" r:id="rId7" imgW="1346200" imgH="228600" progId="Equation.DSMT4">
                    <p:embed/>
                  </p:oleObj>
                </mc:Choice>
                <mc:Fallback>
                  <p:oleObj name="Equation" r:id="rId7" imgW="1346200" imgH="2286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1389"/>
                          <a:ext cx="197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4770" name="Group 34"/>
          <p:cNvGrpSpPr>
            <a:grpSpLocks/>
          </p:cNvGrpSpPr>
          <p:nvPr/>
        </p:nvGrpSpPr>
        <p:grpSpPr bwMode="auto">
          <a:xfrm>
            <a:off x="4284663" y="2565400"/>
            <a:ext cx="4608512" cy="1087438"/>
            <a:chOff x="2744" y="1525"/>
            <a:chExt cx="2903" cy="685"/>
          </a:xfrm>
        </p:grpSpPr>
        <p:graphicFrame>
          <p:nvGraphicFramePr>
            <p:cNvPr id="244766" name="Object 30"/>
            <p:cNvGraphicFramePr>
              <a:graphicFrameLocks noChangeAspect="1"/>
            </p:cNvGraphicFramePr>
            <p:nvPr/>
          </p:nvGraphicFramePr>
          <p:xfrm>
            <a:off x="2744" y="1525"/>
            <a:ext cx="236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84" name="Equation" r:id="rId9" imgW="1612900" imgH="228600" progId="Equation.DSMT4">
                    <p:embed/>
                  </p:oleObj>
                </mc:Choice>
                <mc:Fallback>
                  <p:oleObj name="Equation" r:id="rId9" imgW="1612900" imgH="2286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525"/>
                          <a:ext cx="236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767" name="Object 31"/>
            <p:cNvGraphicFramePr>
              <a:graphicFrameLocks noChangeAspect="1"/>
            </p:cNvGraphicFramePr>
            <p:nvPr/>
          </p:nvGraphicFramePr>
          <p:xfrm>
            <a:off x="2880" y="1888"/>
            <a:ext cx="276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985" name="Equation" r:id="rId11" imgW="1968500" imgH="228600" progId="Equation.DSMT4">
                    <p:embed/>
                  </p:oleObj>
                </mc:Choice>
                <mc:Fallback>
                  <p:oleObj name="Equation" r:id="rId11" imgW="1968500" imgH="2286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88"/>
                          <a:ext cx="2767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4768" name="Object 32"/>
          <p:cNvGraphicFramePr>
            <a:graphicFrameLocks noChangeAspect="1"/>
          </p:cNvGraphicFramePr>
          <p:nvPr/>
        </p:nvGraphicFramePr>
        <p:xfrm>
          <a:off x="4284663" y="3717925"/>
          <a:ext cx="424815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86" name="Equation" r:id="rId13" imgW="1930400" imgH="698500" progId="Equation.DSMT4">
                  <p:embed/>
                </p:oleObj>
              </mc:Choice>
              <mc:Fallback>
                <p:oleObj name="Equation" r:id="rId13" imgW="1930400" imgH="6985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717925"/>
                        <a:ext cx="424815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4211638" y="765175"/>
            <a:ext cx="3455987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1" grpId="0"/>
      <p:bldP spid="244769" grpId="0"/>
    </p:bldLst>
  </p:timing>
</p:sld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3025" tIns="36512" rIns="73025" bIns="3651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3025" tIns="36512" rIns="73025" bIns="3651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8267</TotalTime>
  <Words>1110</Words>
  <Application>Microsoft Office PowerPoint</Application>
  <PresentationFormat>全屏显示(4:3)</PresentationFormat>
  <Paragraphs>133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砖雕艺术</vt:lpstr>
      <vt:lpstr>Equation</vt:lpstr>
      <vt:lpstr>位图图像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 LP基本定理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基变量取为其他变量的情况</vt:lpstr>
      <vt:lpstr>结论: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zfh</dc:creator>
  <cp:lastModifiedBy>DELL</cp:lastModifiedBy>
  <cp:revision>786</cp:revision>
  <dcterms:created xsi:type="dcterms:W3CDTF">1601-01-01T00:00:00Z</dcterms:created>
  <dcterms:modified xsi:type="dcterms:W3CDTF">2024-09-09T06:46:11Z</dcterms:modified>
</cp:coreProperties>
</file>