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32" r:id="rId2"/>
    <p:sldId id="257" r:id="rId3"/>
    <p:sldId id="258" r:id="rId4"/>
    <p:sldId id="259" r:id="rId5"/>
    <p:sldId id="333" r:id="rId6"/>
    <p:sldId id="369" r:id="rId7"/>
    <p:sldId id="368" r:id="rId8"/>
    <p:sldId id="370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5" r:id="rId17"/>
    <p:sldId id="343" r:id="rId18"/>
    <p:sldId id="347" r:id="rId19"/>
    <p:sldId id="348" r:id="rId20"/>
    <p:sldId id="351" r:id="rId21"/>
    <p:sldId id="350" r:id="rId22"/>
    <p:sldId id="352" r:id="rId23"/>
    <p:sldId id="355" r:id="rId24"/>
    <p:sldId id="358" r:id="rId25"/>
    <p:sldId id="361" r:id="rId26"/>
    <p:sldId id="362" r:id="rId27"/>
    <p:sldId id="363" r:id="rId28"/>
    <p:sldId id="364" r:id="rId29"/>
    <p:sldId id="365" r:id="rId30"/>
    <p:sldId id="366" r:id="rId31"/>
    <p:sldId id="36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2"/>
        </a:solidFill>
        <a:latin typeface="Times New Roman" panose="02020603050405020304" pitchFamily="18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3366FF"/>
    <a:srgbClr val="CC3300"/>
    <a:srgbClr val="FF3300"/>
    <a:srgbClr val="FF6600"/>
    <a:srgbClr val="9900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94660"/>
  </p:normalViewPr>
  <p:slideViewPr>
    <p:cSldViewPr>
      <p:cViewPr varScale="1">
        <p:scale>
          <a:sx n="84" d="100"/>
          <a:sy n="84" d="100"/>
        </p:scale>
        <p:origin x="141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53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4" Type="http://schemas.openxmlformats.org/officeDocument/2006/relationships/image" Target="../media/image8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33600"/>
            <a:ext cx="6400800" cy="1150938"/>
          </a:xfrm>
        </p:spPr>
        <p:txBody>
          <a:bodyPr/>
          <a:lstStyle>
            <a:lvl1pPr algn="ctr">
              <a:defRPr/>
            </a:lvl1pPr>
          </a:lstStyle>
          <a:p>
            <a:endParaRPr lang="ja-JP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380959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88263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35713" y="115888"/>
            <a:ext cx="2051050" cy="568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003925" cy="568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395440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345362" cy="71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3990975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94200" y="1125538"/>
            <a:ext cx="3992563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394200" y="3541713"/>
            <a:ext cx="3992563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32846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79388" y="115888"/>
            <a:ext cx="7345362" cy="71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39909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94200" y="1125538"/>
            <a:ext cx="3992563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541713"/>
            <a:ext cx="39909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94200" y="3541713"/>
            <a:ext cx="3992563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437889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15888"/>
            <a:ext cx="7345362" cy="711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50825" y="1125538"/>
            <a:ext cx="8135938" cy="467995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784039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290491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075791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3990975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200" y="1125538"/>
            <a:ext cx="3992563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89267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415695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830042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76242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80455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323616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15888"/>
            <a:ext cx="7345362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13593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ea typeface="+mj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08050"/>
            <a:ext cx="8458200" cy="873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ja-JP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667625" y="469900"/>
            <a:ext cx="1296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3300"/>
                </a:solidFill>
              </a:rPr>
              <a:t>Page </a:t>
            </a:r>
            <a:fld id="{BAEAC867-2714-43ED-9F97-71582BBA4DCE}" type="slidenum">
              <a:rPr lang="en-US" altLang="zh-CN" sz="1800">
                <a:solidFill>
                  <a:srgbClr val="0033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15000"/>
        </a:spcBef>
        <a:spcAft>
          <a:spcPct val="0"/>
        </a:spcAft>
        <a:buSzPct val="85000"/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n"/>
        <a:defRPr sz="26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•"/>
        <a:defRPr sz="24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39.wmf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1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8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0" y="3711575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定理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3.3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1368425" y="4637088"/>
            <a:ext cx="73453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）线性规划问题若有最优解，那么一定有最优的基本可行解。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71600" y="3716338"/>
            <a:ext cx="7269163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marL="342900" indent="-3429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（</a:t>
            </a:r>
            <a:r>
              <a:rPr kumimoji="1" lang="en-US" altLang="zh-CN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FF"/>
                </a:solidFill>
                <a:ea typeface="楷体_GB2312" pitchFamily="49" charset="-122"/>
              </a:rPr>
              <a:t>）线性规划问题若有可行解，那么一定有基本可行解。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23850" y="1341438"/>
            <a:ext cx="56165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线性规划的基本定理：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3059113" y="2060575"/>
          <a:ext cx="2374900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981151" imgH="676351" progId="Equation.DSMT4">
                  <p:embed/>
                </p:oleObj>
              </mc:Choice>
              <mc:Fallback>
                <p:oleObj name="Equation" r:id="rId3" imgW="981151" imgH="67635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060575"/>
                        <a:ext cx="2374900" cy="13890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50825" y="1196975"/>
            <a:ext cx="6624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单纯形表</a:t>
            </a:r>
          </a:p>
        </p:txBody>
      </p:sp>
      <p:graphicFrame>
        <p:nvGraphicFramePr>
          <p:cNvPr id="11882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90671"/>
              </p:ext>
            </p:extLst>
          </p:nvPr>
        </p:nvGraphicFramePr>
        <p:xfrm>
          <a:off x="1042988" y="3068638"/>
          <a:ext cx="6048375" cy="2478087"/>
        </p:xfrm>
        <a:graphic>
          <a:graphicData uri="http://schemas.openxmlformats.org/drawingml/2006/table">
            <a:tbl>
              <a:tblPr/>
              <a:tblGrid>
                <a:gridCol w="3024187"/>
                <a:gridCol w="3024188"/>
              </a:tblGrid>
              <a:tr h="1243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中心部位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       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73025" marR="73025" marT="36525" marB="3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      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右列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b</a:t>
                      </a:r>
                    </a:p>
                  </a:txBody>
                  <a:tcPr marL="73025" marR="73025" marT="36525" marB="3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4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底行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检验行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)</a:t>
                      </a:r>
                    </a:p>
                  </a:txBody>
                  <a:tcPr marL="73025" marR="73025" marT="36525" marB="3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         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右下端</a:t>
                      </a:r>
                    </a:p>
                  </a:txBody>
                  <a:tcPr marL="73025" marR="73025" marT="36525" marB="365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8819" name="Object 35"/>
          <p:cNvGraphicFramePr>
            <a:graphicFrameLocks noGrp="1" noChangeAspect="1"/>
          </p:cNvGraphicFramePr>
          <p:nvPr>
            <p:ph sz="half" idx="1"/>
          </p:nvPr>
        </p:nvGraphicFramePr>
        <p:xfrm>
          <a:off x="2428875" y="4286250"/>
          <a:ext cx="500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Equation" r:id="rId3" imgW="228501" imgH="203112" progId="Equation.DSMT4">
                  <p:embed/>
                </p:oleObj>
              </mc:Choice>
              <mc:Fallback>
                <p:oleObj name="Equation" r:id="rId3" imgW="228501" imgH="203112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286250"/>
                        <a:ext cx="5000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27" name="AutoShape 43"/>
          <p:cNvSpPr>
            <a:spLocks noChangeArrowheads="1"/>
          </p:cNvSpPr>
          <p:nvPr/>
        </p:nvSpPr>
        <p:spPr bwMode="auto">
          <a:xfrm>
            <a:off x="5214938" y="5786438"/>
            <a:ext cx="3740150" cy="576262"/>
          </a:xfrm>
          <a:prstGeom prst="wedgeRectCallout">
            <a:avLst>
              <a:gd name="adj1" fmla="val -50616"/>
              <a:gd name="adj2" fmla="val -17479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目标函数中常数项的相反数</a:t>
            </a:r>
          </a:p>
        </p:txBody>
      </p:sp>
      <p:sp>
        <p:nvSpPr>
          <p:cNvPr id="118828" name="AutoShape 44"/>
          <p:cNvSpPr>
            <a:spLocks noChangeArrowheads="1"/>
          </p:cNvSpPr>
          <p:nvPr/>
        </p:nvSpPr>
        <p:spPr bwMode="auto">
          <a:xfrm>
            <a:off x="179388" y="5734050"/>
            <a:ext cx="3313112" cy="576263"/>
          </a:xfrm>
          <a:prstGeom prst="wedgeRectCallout">
            <a:avLst>
              <a:gd name="adj1" fmla="val 36106"/>
              <a:gd name="adj2" fmla="val -149449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目标函数中变量的系数</a:t>
            </a:r>
          </a:p>
        </p:txBody>
      </p:sp>
      <p:sp>
        <p:nvSpPr>
          <p:cNvPr id="118832" name="AutoShape 48"/>
          <p:cNvSpPr>
            <a:spLocks noChangeArrowheads="1"/>
          </p:cNvSpPr>
          <p:nvPr/>
        </p:nvSpPr>
        <p:spPr bwMode="auto">
          <a:xfrm>
            <a:off x="7164388" y="2781300"/>
            <a:ext cx="1800225" cy="576263"/>
          </a:xfrm>
          <a:prstGeom prst="wedgeRectCallout">
            <a:avLst>
              <a:gd name="adj1" fmla="val -85718"/>
              <a:gd name="adj2" fmla="val 205648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底线</a:t>
            </a:r>
          </a:p>
        </p:txBody>
      </p:sp>
      <p:sp>
        <p:nvSpPr>
          <p:cNvPr id="7187" name="Text Box 49"/>
          <p:cNvSpPr txBox="1">
            <a:spLocks noChangeArrowheads="1"/>
          </p:cNvSpPr>
          <p:nvPr/>
        </p:nvSpPr>
        <p:spPr bwMode="auto">
          <a:xfrm>
            <a:off x="250825" y="260350"/>
            <a:ext cx="54721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二、单纯形表及容许的运算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549526" y="1258888"/>
            <a:ext cx="3887788" cy="1465263"/>
            <a:chOff x="1606" y="793"/>
            <a:chExt cx="2449" cy="923"/>
          </a:xfrm>
        </p:grpSpPr>
        <p:graphicFrame>
          <p:nvGraphicFramePr>
            <p:cNvPr id="717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6341848"/>
                </p:ext>
              </p:extLst>
            </p:nvPr>
          </p:nvGraphicFramePr>
          <p:xfrm>
            <a:off x="1606" y="793"/>
            <a:ext cx="1634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5" imgW="1218960" imgH="685800" progId="Equation.DSMT4">
                    <p:embed/>
                  </p:oleObj>
                </mc:Choice>
                <mc:Fallback>
                  <p:oleObj name="Equation" r:id="rId5" imgW="1218960" imgH="6858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793"/>
                          <a:ext cx="1634" cy="923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Rectangle 50"/>
            <p:cNvSpPr>
              <a:spLocks noChangeArrowheads="1"/>
            </p:cNvSpPr>
            <p:nvPr/>
          </p:nvSpPr>
          <p:spPr bwMode="auto">
            <a:xfrm>
              <a:off x="3243" y="1071"/>
              <a:ext cx="81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990099"/>
                  </a:solidFill>
                </a:rPr>
                <a:t>r </a:t>
              </a:r>
              <a:r>
                <a:rPr lang="en-US" altLang="zh-CN">
                  <a:solidFill>
                    <a:srgbClr val="990099"/>
                  </a:solidFill>
                </a:rPr>
                <a:t>(</a:t>
              </a:r>
              <a:r>
                <a:rPr lang="en-US" altLang="zh-CN" i="1">
                  <a:solidFill>
                    <a:srgbClr val="990099"/>
                  </a:solidFill>
                </a:rPr>
                <a:t>A</a:t>
              </a:r>
              <a:r>
                <a:rPr lang="en-US" altLang="zh-CN">
                  <a:solidFill>
                    <a:srgbClr val="990099"/>
                  </a:solidFill>
                </a:rPr>
                <a:t>)</a:t>
              </a:r>
              <a:r>
                <a:rPr lang="zh-CN" altLang="en-US">
                  <a:solidFill>
                    <a:srgbClr val="990099"/>
                  </a:solidFill>
                </a:rPr>
                <a:t>＝</a:t>
              </a:r>
              <a:r>
                <a:rPr lang="en-US" altLang="zh-CN" i="1">
                  <a:solidFill>
                    <a:srgbClr val="990099"/>
                  </a:solidFill>
                </a:rPr>
                <a:t>m</a:t>
              </a:r>
            </a:p>
          </p:txBody>
        </p:sp>
      </p:grp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5143500" y="2357438"/>
            <a:ext cx="1585913" cy="576262"/>
          </a:xfrm>
          <a:prstGeom prst="wedgeRectCallout">
            <a:avLst>
              <a:gd name="adj1" fmla="val -117023"/>
              <a:gd name="adj2" fmla="val 1968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宋体" panose="02010600030101010101" pitchFamily="2" charset="-122"/>
              </a:rPr>
              <a:t>竖线</a:t>
            </a:r>
          </a:p>
        </p:txBody>
      </p:sp>
      <p:graphicFrame>
        <p:nvGraphicFramePr>
          <p:cNvPr id="13" name="Object 3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5805489"/>
              </p:ext>
            </p:extLst>
          </p:nvPr>
        </p:nvGraphicFramePr>
        <p:xfrm>
          <a:off x="5146675" y="4406899"/>
          <a:ext cx="576263" cy="51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7" imgW="253800" imgH="228600" progId="Equation.DSMT4">
                  <p:embed/>
                </p:oleObj>
              </mc:Choice>
              <mc:Fallback>
                <p:oleObj name="Equation" r:id="rId7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406899"/>
                        <a:ext cx="576263" cy="51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827" grpId="0" animBg="1" autoUpdateAnimBg="0"/>
      <p:bldP spid="118828" grpId="0" animBg="1" autoUpdateAnimBg="0"/>
      <p:bldP spid="118832" grpId="0" animBg="1" autoUpdateAnimBg="0"/>
      <p:bldP spid="1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3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容许运算</a:t>
            </a:r>
          </a:p>
        </p:txBody>
      </p:sp>
      <p:graphicFrame>
        <p:nvGraphicFramePr>
          <p:cNvPr id="125980" name="Group 28"/>
          <p:cNvGraphicFramePr>
            <a:graphicFrameLocks noGrp="1"/>
          </p:cNvGraphicFramePr>
          <p:nvPr>
            <p:ph sz="half" idx="1"/>
          </p:nvPr>
        </p:nvGraphicFramePr>
        <p:xfrm>
          <a:off x="539750" y="1196975"/>
          <a:ext cx="6337300" cy="1382713"/>
        </p:xfrm>
        <a:graphic>
          <a:graphicData uri="http://schemas.openxmlformats.org/drawingml/2006/table">
            <a:tbl>
              <a:tblPr/>
              <a:tblGrid>
                <a:gridCol w="3168650"/>
                <a:gridCol w="316865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中心部位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b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右列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底行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       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右下端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1989138"/>
          <a:ext cx="431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3" imgW="228501" imgH="203112" progId="Equation.DSMT4">
                  <p:embed/>
                </p:oleObj>
              </mc:Choice>
              <mc:Fallback>
                <p:oleObj name="Equation" r:id="rId3" imgW="228501" imgH="20311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431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395288" y="2924175"/>
            <a:ext cx="7705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底线以上的行可进行初等行变换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三种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125982" name="Text Box 30"/>
          <p:cNvSpPr txBox="1">
            <a:spLocks noChangeArrowheads="1"/>
          </p:cNvSpPr>
          <p:nvPr/>
        </p:nvSpPr>
        <p:spPr bwMode="auto">
          <a:xfrm>
            <a:off x="395288" y="3573463"/>
            <a:ext cx="770572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底线以上的行乘常数后加至底行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包括右下端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</a:p>
        </p:txBody>
      </p:sp>
      <p:sp>
        <p:nvSpPr>
          <p:cNvPr id="8209" name="AutoShape 32"/>
          <p:cNvSpPr>
            <a:spLocks noChangeArrowheads="1"/>
          </p:cNvSpPr>
          <p:nvPr/>
        </p:nvSpPr>
        <p:spPr bwMode="auto">
          <a:xfrm>
            <a:off x="7308850" y="1052513"/>
            <a:ext cx="1655763" cy="576262"/>
          </a:xfrm>
          <a:prstGeom prst="wedgeRectCallout">
            <a:avLst>
              <a:gd name="adj1" fmla="val -142810"/>
              <a:gd name="adj2" fmla="val 95731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0000FF"/>
                </a:solidFill>
                <a:ea typeface="宋体" panose="02010600030101010101" pitchFamily="2" charset="-122"/>
              </a:rPr>
              <a:t>底线</a:t>
            </a:r>
          </a:p>
        </p:txBody>
      </p:sp>
      <p:sp>
        <p:nvSpPr>
          <p:cNvPr id="125986" name="AutoShape 34"/>
          <p:cNvSpPr>
            <a:spLocks noChangeArrowheads="1"/>
          </p:cNvSpPr>
          <p:nvPr/>
        </p:nvSpPr>
        <p:spPr bwMode="auto">
          <a:xfrm>
            <a:off x="3419475" y="42926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1042988" y="5013325"/>
            <a:ext cx="65532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使表具备下面四个特点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>
                <a:solidFill>
                  <a:srgbClr val="000000"/>
                </a:solidFill>
              </a:rPr>
              <a:t>①</a:t>
            </a:r>
            <a:r>
              <a:rPr lang="en-US" altLang="zh-CN"/>
              <a:t> </a:t>
            </a:r>
            <a:r>
              <a:rPr lang="en-US" altLang="zh-CN">
                <a:solidFill>
                  <a:srgbClr val="000000"/>
                </a:solidFill>
              </a:rPr>
              <a:t>②</a:t>
            </a:r>
            <a:r>
              <a:rPr lang="en-US" altLang="zh-CN"/>
              <a:t> </a:t>
            </a:r>
            <a:r>
              <a:rPr lang="en-US" altLang="zh-CN">
                <a:solidFill>
                  <a:srgbClr val="000000"/>
                </a:solidFill>
              </a:rPr>
              <a:t>③ 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1" grpId="0"/>
      <p:bldP spid="125982" grpId="0"/>
      <p:bldP spid="125986" grpId="0" animBg="1"/>
      <p:bldP spid="1259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终止条件</a:t>
            </a:r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最优性条件</a:t>
            </a:r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135938" cy="6477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当表格具备如下特点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468313" y="1916113"/>
            <a:ext cx="5472112" cy="1076325"/>
            <a:chOff x="476" y="1207"/>
            <a:chExt cx="3447" cy="678"/>
          </a:xfrm>
        </p:grpSpPr>
        <p:sp>
          <p:nvSpPr>
            <p:cNvPr id="28683" name="Text Box 4"/>
            <p:cNvSpPr txBox="1">
              <a:spLocks noChangeArrowheads="1"/>
            </p:cNvSpPr>
            <p:nvPr/>
          </p:nvSpPr>
          <p:spPr bwMode="auto">
            <a:xfrm>
              <a:off x="476" y="1570"/>
              <a:ext cx="181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② 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右列元素非负</a:t>
              </a:r>
            </a:p>
          </p:txBody>
        </p:sp>
        <p:sp>
          <p:nvSpPr>
            <p:cNvPr id="28684" name="Text Box 5"/>
            <p:cNvSpPr txBox="1">
              <a:spLocks noChangeArrowheads="1"/>
            </p:cNvSpPr>
            <p:nvPr/>
          </p:nvSpPr>
          <p:spPr bwMode="auto">
            <a:xfrm>
              <a:off x="476" y="1207"/>
              <a:ext cx="344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</a:rPr>
                <a:t>①</a:t>
              </a:r>
              <a:r>
                <a:rPr lang="en-US" altLang="zh-CN"/>
                <a:t> 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中心部位具有 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m 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阶单位子块</a:t>
              </a:r>
            </a:p>
          </p:txBody>
        </p:sp>
      </p:grp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468313" y="3068638"/>
            <a:ext cx="604837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底行中相应于单位子块位置的元素</a:t>
            </a:r>
          </a:p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目标函数中基变量的系数为零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468313" y="4076700"/>
            <a:ext cx="7705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</a:rPr>
              <a:t>④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底行其他元素非负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自由变量对应的元素非负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28679" name="Text Box 9"/>
          <p:cNvSpPr txBox="1">
            <a:spLocks noChangeArrowheads="1"/>
          </p:cNvSpPr>
          <p:nvPr/>
        </p:nvSpPr>
        <p:spPr bwMode="auto">
          <a:xfrm>
            <a:off x="468313" y="4797425"/>
            <a:ext cx="7705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则从表格中即可读得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问题的最优解和最优值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26988" name="Text Box 12"/>
          <p:cNvSpPr txBox="1">
            <a:spLocks noChangeArrowheads="1"/>
          </p:cNvSpPr>
          <p:nvPr/>
        </p:nvSpPr>
        <p:spPr bwMode="auto">
          <a:xfrm>
            <a:off x="6156325" y="2133600"/>
            <a:ext cx="2447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②时</a:t>
            </a:r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可读出基本可行解    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6227763" y="3213100"/>
            <a:ext cx="2771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 ③</a:t>
            </a:r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,</a:t>
            </a:r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旨在判断该解是否最优</a:t>
            </a:r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.    </a:t>
            </a:r>
          </a:p>
        </p:txBody>
      </p: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1042988" y="5516563"/>
            <a:ext cx="727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 ③ ④时</a:t>
            </a:r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, </a:t>
            </a:r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可断定该基本可行解是最优解</a:t>
            </a:r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.  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8" grpId="0" autoUpdateAnimBg="0"/>
      <p:bldP spid="126989" grpId="0" autoUpdateAnimBg="0"/>
      <p:bldP spid="126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345362" cy="7112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最优解</a:t>
            </a:r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的读法</a:t>
            </a:r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08962" cy="1728787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单位子块中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所在列对应的变量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基变量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取相应右列的值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其余变量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自由变量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取值为零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将它们写在一起即是一个最优解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611188" y="3429000"/>
            <a:ext cx="7705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而此时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右下端元素的相反数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即为相应的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最优值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  <p:bldP spid="1300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165" name="Group 93"/>
          <p:cNvGraphicFramePr>
            <a:graphicFrameLocks noGrp="1"/>
          </p:cNvGraphicFramePr>
          <p:nvPr>
            <p:ph sz="quarter" idx="1"/>
          </p:nvPr>
        </p:nvGraphicFramePr>
        <p:xfrm>
          <a:off x="250825" y="1557338"/>
          <a:ext cx="4321175" cy="1784350"/>
        </p:xfrm>
        <a:graphic>
          <a:graphicData uri="http://schemas.openxmlformats.org/drawingml/2006/table">
            <a:tbl>
              <a:tblPr/>
              <a:tblGrid>
                <a:gridCol w="3003550"/>
                <a:gridCol w="1317625"/>
              </a:tblGrid>
              <a:tr h="585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2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-4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7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-1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3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2       4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18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1125538"/>
          <a:ext cx="15843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Equation" r:id="rId3" imgW="933602" imgH="228600" progId="Equation.DSMT4">
                  <p:embed/>
                </p:oleObj>
              </mc:Choice>
              <mc:Fallback>
                <p:oleObj name="Equation" r:id="rId3" imgW="933602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125538"/>
                        <a:ext cx="15843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9" name="Group 30"/>
          <p:cNvGrpSpPr>
            <a:grpSpLocks/>
          </p:cNvGrpSpPr>
          <p:nvPr/>
        </p:nvGrpSpPr>
        <p:grpSpPr bwMode="auto">
          <a:xfrm>
            <a:off x="4427538" y="188913"/>
            <a:ext cx="3527425" cy="1655762"/>
            <a:chOff x="1598" y="1232"/>
            <a:chExt cx="2689" cy="1225"/>
          </a:xfrm>
        </p:grpSpPr>
        <p:graphicFrame>
          <p:nvGraphicFramePr>
            <p:cNvPr id="9223" name="Object 31"/>
            <p:cNvGraphicFramePr>
              <a:graphicFrameLocks noChangeAspect="1"/>
            </p:cNvGraphicFramePr>
            <p:nvPr/>
          </p:nvGraphicFramePr>
          <p:xfrm>
            <a:off x="1837" y="1525"/>
            <a:ext cx="2283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2" name="Equation" r:id="rId5" imgW="2057400" imgH="857402" progId="Equation.DSMT4">
                    <p:embed/>
                  </p:oleObj>
                </mc:Choice>
                <mc:Fallback>
                  <p:oleObj name="Equation" r:id="rId5" imgW="2057400" imgH="857402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525"/>
                          <a:ext cx="2283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2"/>
            <p:cNvGraphicFramePr>
              <a:graphicFrameLocks noChangeAspect="1"/>
            </p:cNvGraphicFramePr>
            <p:nvPr/>
          </p:nvGraphicFramePr>
          <p:xfrm>
            <a:off x="1598" y="1232"/>
            <a:ext cx="268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3" name="Equation" r:id="rId7" imgW="2133600" imgH="228600" progId="Equation.DSMT4">
                    <p:embed/>
                  </p:oleObj>
                </mc:Choice>
                <mc:Fallback>
                  <p:oleObj name="Equation" r:id="rId7" imgW="213360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1232"/>
                          <a:ext cx="268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364163" y="2374900"/>
            <a:ext cx="2376487" cy="782638"/>
            <a:chOff x="3379" y="1496"/>
            <a:chExt cx="1497" cy="493"/>
          </a:xfrm>
        </p:grpSpPr>
        <p:graphicFrame>
          <p:nvGraphicFramePr>
            <p:cNvPr id="9222" name="Object 52"/>
            <p:cNvGraphicFramePr>
              <a:graphicFrameLocks noChangeAspect="1"/>
            </p:cNvGraphicFramePr>
            <p:nvPr/>
          </p:nvGraphicFramePr>
          <p:xfrm>
            <a:off x="3878" y="1496"/>
            <a:ext cx="99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" name="Equation" r:id="rId9" imgW="990600" imgH="485851" progId="Equation.DSMT4">
                    <p:embed/>
                  </p:oleObj>
                </mc:Choice>
                <mc:Fallback>
                  <p:oleObj name="Equation" r:id="rId9" imgW="990600" imgH="485851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496"/>
                          <a:ext cx="99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AutoShape 51"/>
            <p:cNvSpPr>
              <a:spLocks noChangeArrowheads="1"/>
            </p:cNvSpPr>
            <p:nvPr/>
          </p:nvSpPr>
          <p:spPr bwMode="auto">
            <a:xfrm rot="-5400000">
              <a:off x="3470" y="1525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1129" name="AutoShape 57"/>
          <p:cNvSpPr>
            <a:spLocks noChangeArrowheads="1"/>
          </p:cNvSpPr>
          <p:nvPr/>
        </p:nvSpPr>
        <p:spPr bwMode="auto">
          <a:xfrm>
            <a:off x="1979613" y="3357563"/>
            <a:ext cx="287337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1151" name="Group 79"/>
          <p:cNvGraphicFramePr>
            <a:graphicFrameLocks noGrp="1"/>
          </p:cNvGraphicFramePr>
          <p:nvPr>
            <p:ph sz="quarter" idx="4"/>
          </p:nvPr>
        </p:nvGraphicFramePr>
        <p:xfrm>
          <a:off x="250825" y="3933825"/>
          <a:ext cx="4321175" cy="1755774"/>
        </p:xfrm>
        <a:graphic>
          <a:graphicData uri="http://schemas.openxmlformats.org/drawingml/2006/table">
            <a:tbl>
              <a:tblPr/>
              <a:tblGrid>
                <a:gridCol w="3003550"/>
                <a:gridCol w="1317625"/>
              </a:tblGrid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2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-4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-1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3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-10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27     0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-9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1152" name="Object 80"/>
          <p:cNvGraphicFramePr>
            <a:graphicFrameLocks noChangeAspect="1"/>
          </p:cNvGraphicFramePr>
          <p:nvPr/>
        </p:nvGraphicFramePr>
        <p:xfrm>
          <a:off x="611188" y="5949950"/>
          <a:ext cx="2663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11" imgW="1200302" imgH="219151" progId="Equation.DSMT4">
                  <p:embed/>
                </p:oleObj>
              </mc:Choice>
              <mc:Fallback>
                <p:oleObj name="Equation" r:id="rId11" imgW="1200302" imgH="219151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49950"/>
                        <a:ext cx="2663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6" name="Rectangle 82"/>
          <p:cNvSpPr>
            <a:spLocks noChangeArrowheads="1"/>
          </p:cNvSpPr>
          <p:nvPr/>
        </p:nvSpPr>
        <p:spPr bwMode="auto">
          <a:xfrm>
            <a:off x="5003800" y="4724400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endParaRPr lang="ja-JP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924300" y="5949950"/>
            <a:ext cx="2916238" cy="519113"/>
            <a:chOff x="3923" y="2976"/>
            <a:chExt cx="1837" cy="327"/>
          </a:xfrm>
        </p:grpSpPr>
        <p:graphicFrame>
          <p:nvGraphicFramePr>
            <p:cNvPr id="9221" name="Object 84"/>
            <p:cNvGraphicFramePr>
              <a:graphicFrameLocks noChangeAspect="1"/>
            </p:cNvGraphicFramePr>
            <p:nvPr/>
          </p:nvGraphicFramePr>
          <p:xfrm>
            <a:off x="3923" y="2976"/>
            <a:ext cx="24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6" name="Equation" r:id="rId13" imgW="171602" imgH="219151" progId="Equation.DSMT4">
                    <p:embed/>
                  </p:oleObj>
                </mc:Choice>
                <mc:Fallback>
                  <p:oleObj name="Equation" r:id="rId13" imgW="171602" imgH="219151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976"/>
                          <a:ext cx="24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Rectangle 85"/>
            <p:cNvSpPr>
              <a:spLocks noChangeArrowheads="1"/>
            </p:cNvSpPr>
            <p:nvPr/>
          </p:nvSpPr>
          <p:spPr bwMode="auto">
            <a:xfrm>
              <a:off x="4149" y="2976"/>
              <a:ext cx="161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的系数为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-10&lt;0</a:t>
              </a:r>
            </a:p>
          </p:txBody>
        </p:sp>
      </p:grpSp>
      <p:sp>
        <p:nvSpPr>
          <p:cNvPr id="131159" name="Text Box 87"/>
          <p:cNvSpPr txBox="1">
            <a:spLocks noChangeArrowheads="1"/>
          </p:cNvSpPr>
          <p:nvPr/>
        </p:nvSpPr>
        <p:spPr bwMode="auto">
          <a:xfrm>
            <a:off x="4716463" y="1700213"/>
            <a:ext cx="57626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</p:txBody>
      </p:sp>
      <p:sp>
        <p:nvSpPr>
          <p:cNvPr id="131160" name="Text Box 88"/>
          <p:cNvSpPr txBox="1">
            <a:spLocks noChangeArrowheads="1"/>
          </p:cNvSpPr>
          <p:nvPr/>
        </p:nvSpPr>
        <p:spPr bwMode="auto">
          <a:xfrm>
            <a:off x="4716463" y="3789363"/>
            <a:ext cx="576262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③</a:t>
            </a:r>
          </a:p>
        </p:txBody>
      </p:sp>
      <p:sp>
        <p:nvSpPr>
          <p:cNvPr id="131161" name="Text Box 89"/>
          <p:cNvSpPr txBox="1">
            <a:spLocks noChangeArrowheads="1"/>
          </p:cNvSpPr>
          <p:nvPr/>
        </p:nvSpPr>
        <p:spPr bwMode="auto">
          <a:xfrm>
            <a:off x="5292725" y="3789363"/>
            <a:ext cx="5762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但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④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不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867400" y="4076700"/>
            <a:ext cx="2635250" cy="979488"/>
            <a:chOff x="3696" y="2568"/>
            <a:chExt cx="1660" cy="617"/>
          </a:xfrm>
        </p:grpSpPr>
        <p:sp>
          <p:nvSpPr>
            <p:cNvPr id="9263" name="AutoShape 90"/>
            <p:cNvSpPr>
              <a:spLocks noChangeArrowheads="1"/>
            </p:cNvSpPr>
            <p:nvPr/>
          </p:nvSpPr>
          <p:spPr bwMode="auto">
            <a:xfrm rot="-5400000">
              <a:off x="3787" y="2749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0" name="Object 91"/>
            <p:cNvGraphicFramePr>
              <a:graphicFrameLocks noChangeAspect="1"/>
            </p:cNvGraphicFramePr>
            <p:nvPr/>
          </p:nvGraphicFramePr>
          <p:xfrm>
            <a:off x="4105" y="2568"/>
            <a:ext cx="125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7" name="Equation" r:id="rId15" imgW="990600" imgH="485851" progId="Equation.DSMT4">
                    <p:embed/>
                  </p:oleObj>
                </mc:Choice>
                <mc:Fallback>
                  <p:oleObj name="Equation" r:id="rId15" imgW="990600" imgH="485851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251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62" name="Rectangle 9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3671887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4. 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举例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3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4" dur="500"/>
                                        <p:tgtEl>
                                          <p:spTgt spid="1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29" grpId="0" animBg="1"/>
      <p:bldP spid="131159" grpId="0" autoUpdateAnimBg="0"/>
      <p:bldP spid="131160" grpId="0" autoUpdateAnimBg="0"/>
      <p:bldP spid="13116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11"/>
          <p:cNvSpPr>
            <a:spLocks noChangeArrowheads="1"/>
          </p:cNvSpPr>
          <p:nvPr/>
        </p:nvSpPr>
        <p:spPr bwMode="auto">
          <a:xfrm>
            <a:off x="250825" y="1125538"/>
            <a:ext cx="856932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SzPct val="85000"/>
            </a:pP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以上讲述了利用单纯形表以及容许运算求得一个基本可行解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并判断其是否最优的方法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246" name="Rectangle 12"/>
          <p:cNvSpPr>
            <a:spLocks noChangeArrowheads="1"/>
          </p:cNvSpPr>
          <p:nvPr/>
        </p:nvSpPr>
        <p:spPr bwMode="auto">
          <a:xfrm>
            <a:off x="250825" y="2133600"/>
            <a:ext cx="8569325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15000"/>
              </a:spcBef>
              <a:buSzPct val="85000"/>
            </a:pP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若该基本可行解不是最优的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那么如何由当前表得 到一个更优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对应的目标函数值下降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的基本可行解呢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79388" y="3213100"/>
            <a:ext cx="8605837" cy="1671638"/>
            <a:chOff x="227" y="2886"/>
            <a:chExt cx="5421" cy="1053"/>
          </a:xfrm>
        </p:grpSpPr>
        <p:grpSp>
          <p:nvGrpSpPr>
            <p:cNvPr id="10252" name="Group 37"/>
            <p:cNvGrpSpPr>
              <a:grpSpLocks/>
            </p:cNvGrpSpPr>
            <p:nvPr/>
          </p:nvGrpSpPr>
          <p:grpSpPr bwMode="auto">
            <a:xfrm>
              <a:off x="227" y="2886"/>
              <a:ext cx="5398" cy="726"/>
              <a:chOff x="227" y="2886"/>
              <a:chExt cx="5398" cy="726"/>
            </a:xfrm>
          </p:grpSpPr>
          <p:grpSp>
            <p:nvGrpSpPr>
              <p:cNvPr id="10257" name="Group 27"/>
              <p:cNvGrpSpPr>
                <a:grpSpLocks/>
              </p:cNvGrpSpPr>
              <p:nvPr/>
            </p:nvGrpSpPr>
            <p:grpSpPr bwMode="auto">
              <a:xfrm>
                <a:off x="227" y="2886"/>
                <a:ext cx="5398" cy="363"/>
                <a:chOff x="158" y="2432"/>
                <a:chExt cx="5398" cy="363"/>
              </a:xfrm>
            </p:grpSpPr>
            <p:sp>
              <p:nvSpPr>
                <p:cNvPr id="10259" name="Rectangle 14"/>
                <p:cNvSpPr>
                  <a:spLocks noChangeArrowheads="1"/>
                </p:cNvSpPr>
                <p:nvPr/>
              </p:nvSpPr>
              <p:spPr bwMode="auto">
                <a:xfrm>
                  <a:off x="158" y="2432"/>
                  <a:ext cx="1860" cy="3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15000"/>
                    </a:spcBef>
                    <a:buSzPct val="85000"/>
                  </a:pPr>
                  <a:r>
                    <a:rPr lang="en-US" altLang="zh-CN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   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由上面例题知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,</a:t>
                  </a:r>
                </a:p>
              </p:txBody>
            </p:sp>
            <p:graphicFrame>
              <p:nvGraphicFramePr>
                <p:cNvPr id="10244" name="Object 16"/>
                <p:cNvGraphicFramePr>
                  <a:graphicFrameLocks noChangeAspect="1"/>
                </p:cNvGraphicFramePr>
                <p:nvPr/>
              </p:nvGraphicFramePr>
              <p:xfrm>
                <a:off x="2064" y="2432"/>
                <a:ext cx="249" cy="3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06" name="Equation" r:id="rId3" imgW="171602" imgH="219151" progId="Equation.DSMT4">
                        <p:embed/>
                      </p:oleObj>
                    </mc:Choice>
                    <mc:Fallback>
                      <p:oleObj name="Equation" r:id="rId3" imgW="171602" imgH="219151" progId="Equation.DSMT4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64" y="2432"/>
                              <a:ext cx="249" cy="3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60" name="Rectangle 18"/>
                <p:cNvSpPr>
                  <a:spLocks noChangeArrowheads="1"/>
                </p:cNvSpPr>
                <p:nvPr/>
              </p:nvSpPr>
              <p:spPr bwMode="auto">
                <a:xfrm>
                  <a:off x="2245" y="2432"/>
                  <a:ext cx="331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r>
                    <a:rPr lang="zh-CN" altLang="en-US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取值大于零时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,</a:t>
                  </a:r>
                  <a:r>
                    <a:rPr lang="zh-CN" altLang="en-US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目标函数值下降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.</a:t>
                  </a:r>
                </a:p>
              </p:txBody>
            </p:sp>
          </p:grpSp>
          <p:sp>
            <p:nvSpPr>
              <p:cNvPr id="10258" name="Rectangle 22"/>
              <p:cNvSpPr>
                <a:spLocks noChangeArrowheads="1"/>
              </p:cNvSpPr>
              <p:nvPr/>
            </p:nvSpPr>
            <p:spPr bwMode="auto">
              <a:xfrm>
                <a:off x="385" y="3249"/>
                <a:ext cx="1292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  <a:buSzPct val="85000"/>
                </a:pPr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这就意味着</a:t>
                </a:r>
              </a:p>
            </p:txBody>
          </p:sp>
        </p:grpSp>
        <p:grpSp>
          <p:nvGrpSpPr>
            <p:cNvPr id="10253" name="Group 28"/>
            <p:cNvGrpSpPr>
              <a:grpSpLocks/>
            </p:cNvGrpSpPr>
            <p:nvPr/>
          </p:nvGrpSpPr>
          <p:grpSpPr bwMode="auto">
            <a:xfrm>
              <a:off x="1610" y="3249"/>
              <a:ext cx="4038" cy="363"/>
              <a:chOff x="1383" y="2840"/>
              <a:chExt cx="4038" cy="363"/>
            </a:xfrm>
          </p:grpSpPr>
          <p:graphicFrame>
            <p:nvGraphicFramePr>
              <p:cNvPr id="10243" name="Object 20"/>
              <p:cNvGraphicFramePr>
                <a:graphicFrameLocks noChangeAspect="1"/>
              </p:cNvGraphicFramePr>
              <p:nvPr/>
            </p:nvGraphicFramePr>
            <p:xfrm>
              <a:off x="1383" y="2840"/>
              <a:ext cx="247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7" name="Equation" r:id="rId5" imgW="171602" imgH="219151" progId="Equation.DSMT4">
                      <p:embed/>
                    </p:oleObj>
                  </mc:Choice>
                  <mc:Fallback>
                    <p:oleObj name="Equation" r:id="rId5" imgW="171602" imgH="219151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840"/>
                            <a:ext cx="247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56" name="Rectangle 23"/>
              <p:cNvSpPr>
                <a:spLocks noChangeArrowheads="1"/>
              </p:cNvSpPr>
              <p:nvPr/>
            </p:nvSpPr>
            <p:spPr bwMode="auto">
              <a:xfrm>
                <a:off x="1565" y="2840"/>
                <a:ext cx="3856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15000"/>
                  </a:spcBef>
                  <a:buSzPct val="85000"/>
                </a:pPr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将成为基变量</a:t>
                </a:r>
                <a:r>
                  <a:rPr lang="en-US" altLang="zh-CN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,</a:t>
                </a:r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不再是自由变量</a:t>
                </a:r>
                <a:r>
                  <a:rPr lang="en-US" altLang="zh-CN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;</a:t>
                </a:r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那么</a:t>
                </a:r>
              </a:p>
            </p:txBody>
          </p:sp>
        </p:grpSp>
        <p:grpSp>
          <p:nvGrpSpPr>
            <p:cNvPr id="10254" name="Group 29"/>
            <p:cNvGrpSpPr>
              <a:grpSpLocks/>
            </p:cNvGrpSpPr>
            <p:nvPr/>
          </p:nvGrpSpPr>
          <p:grpSpPr bwMode="auto">
            <a:xfrm>
              <a:off x="385" y="3612"/>
              <a:ext cx="4672" cy="327"/>
              <a:chOff x="204" y="2931"/>
              <a:chExt cx="4672" cy="327"/>
            </a:xfrm>
          </p:grpSpPr>
          <p:sp>
            <p:nvSpPr>
              <p:cNvPr id="10255" name="Rectangle 17"/>
              <p:cNvSpPr>
                <a:spLocks noChangeArrowheads="1"/>
              </p:cNvSpPr>
              <p:nvPr/>
            </p:nvSpPr>
            <p:spPr bwMode="auto">
              <a:xfrm>
                <a:off x="748" y="2931"/>
                <a:ext cx="41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中至少一个将由基变量变为自由变量</a:t>
                </a:r>
                <a:r>
                  <a:rPr lang="en-US" altLang="zh-CN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graphicFrame>
            <p:nvGraphicFramePr>
              <p:cNvPr id="10242" name="Object 24"/>
              <p:cNvGraphicFramePr>
                <a:graphicFrameLocks noChangeAspect="1"/>
              </p:cNvGraphicFramePr>
              <p:nvPr/>
            </p:nvGraphicFramePr>
            <p:xfrm>
              <a:off x="204" y="2931"/>
              <a:ext cx="544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8" name="Equation" r:id="rId7" imgW="400202" imgH="219151" progId="Equation.DSMT4">
                      <p:embed/>
                    </p:oleObj>
                  </mc:Choice>
                  <mc:Fallback>
                    <p:oleObj name="Equation" r:id="rId7" imgW="400202" imgH="219151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" y="2931"/>
                            <a:ext cx="544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403350" y="5084763"/>
            <a:ext cx="6553200" cy="1095375"/>
            <a:chOff x="748" y="2024"/>
            <a:chExt cx="4128" cy="690"/>
          </a:xfrm>
        </p:grpSpPr>
        <p:sp>
          <p:nvSpPr>
            <p:cNvPr id="10250" name="Rectangle 31"/>
            <p:cNvSpPr>
              <a:spLocks noChangeArrowheads="1"/>
            </p:cNvSpPr>
            <p:nvPr/>
          </p:nvSpPr>
          <p:spPr bwMode="auto">
            <a:xfrm>
              <a:off x="748" y="2387"/>
              <a:ext cx="41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单纯形法的后半部分讨论的主要内容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0251" name="AutoShape 34"/>
            <p:cNvSpPr>
              <a:spLocks noChangeArrowheads="1"/>
            </p:cNvSpPr>
            <p:nvPr/>
          </p:nvSpPr>
          <p:spPr bwMode="auto">
            <a:xfrm>
              <a:off x="2426" y="2024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9" name="Text Box 35"/>
          <p:cNvSpPr txBox="1">
            <a:spLocks noChangeArrowheads="1"/>
          </p:cNvSpPr>
          <p:nvPr/>
        </p:nvSpPr>
        <p:spPr bwMode="auto">
          <a:xfrm>
            <a:off x="179388" y="260350"/>
            <a:ext cx="72723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当前基本可行解不是最优怎么办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189163" y="33766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376613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87" name="Group 35"/>
          <p:cNvGraphicFramePr>
            <a:graphicFrameLocks noGrp="1"/>
          </p:cNvGraphicFramePr>
          <p:nvPr/>
        </p:nvGraphicFramePr>
        <p:xfrm>
          <a:off x="1116013" y="1773238"/>
          <a:ext cx="5184775" cy="2447925"/>
        </p:xfrm>
        <a:graphic>
          <a:graphicData uri="http://schemas.openxmlformats.org/drawingml/2006/table">
            <a:tbl>
              <a:tblPr/>
              <a:tblGrid>
                <a:gridCol w="3527425"/>
                <a:gridCol w="1657350"/>
              </a:tblGrid>
              <a:tr h="180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ja-JP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itchFamily="18" charset="0"/>
                        <a:ea typeface="华文细黑" pitchFamily="2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2" name="Text Box 14"/>
          <p:cNvSpPr txBox="1">
            <a:spLocks noChangeArrowheads="1"/>
          </p:cNvSpPr>
          <p:nvPr/>
        </p:nvSpPr>
        <p:spPr bwMode="auto">
          <a:xfrm>
            <a:off x="6370638" y="5094288"/>
            <a:ext cx="1460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ja-JP" altLang="en-US"/>
          </a:p>
        </p:txBody>
      </p:sp>
      <p:graphicFrame>
        <p:nvGraphicFramePr>
          <p:cNvPr id="11267" name="Object 1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29202078"/>
              </p:ext>
            </p:extLst>
          </p:nvPr>
        </p:nvGraphicFramePr>
        <p:xfrm>
          <a:off x="1474788" y="1844675"/>
          <a:ext cx="2809875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" name="Equation" r:id="rId5" imgW="1244600" imgH="736600" progId="Equation.DSMT4">
                  <p:embed/>
                </p:oleObj>
              </mc:Choice>
              <mc:Fallback>
                <p:oleObj name="Equation" r:id="rId5" imgW="12446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844675"/>
                        <a:ext cx="2809875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3" name="Picture 16" descr="底行元素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573463"/>
            <a:ext cx="28098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7" descr="图片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916113"/>
            <a:ext cx="4302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18" descr="图片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73463"/>
            <a:ext cx="576262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6" name="Rectangle 19"/>
          <p:cNvSpPr>
            <a:spLocks noChangeArrowheads="1"/>
          </p:cNvSpPr>
          <p:nvPr/>
        </p:nvSpPr>
        <p:spPr bwMode="auto">
          <a:xfrm>
            <a:off x="250825" y="1196975"/>
            <a:ext cx="79216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设当前表格已具备</a:t>
            </a:r>
            <a:r>
              <a:rPr kumimoji="1" lang="zh-CN" altLang="en-US">
                <a:solidFill>
                  <a:srgbClr val="800000"/>
                </a:solidFill>
              </a:rPr>
              <a:t>① ② ③</a:t>
            </a:r>
            <a:r>
              <a:rPr kumimoji="1" lang="zh-CN" altLang="en-US">
                <a:solidFill>
                  <a:srgbClr val="000000"/>
                </a:solidFill>
              </a:rPr>
              <a:t>三个特点</a:t>
            </a:r>
            <a:r>
              <a:rPr kumimoji="1" lang="en-US" altLang="zh-CN">
                <a:solidFill>
                  <a:srgbClr val="000000"/>
                </a:solidFill>
              </a:rPr>
              <a:t>, </a:t>
            </a:r>
            <a:r>
              <a:rPr kumimoji="1" lang="zh-CN" altLang="en-US">
                <a:solidFill>
                  <a:srgbClr val="000000"/>
                </a:solidFill>
              </a:rPr>
              <a:t>但</a:t>
            </a:r>
            <a:r>
              <a:rPr kumimoji="1" lang="zh-CN" altLang="en-US">
                <a:solidFill>
                  <a:srgbClr val="800000"/>
                </a:solidFill>
              </a:rPr>
              <a:t>④</a:t>
            </a:r>
            <a:r>
              <a:rPr kumimoji="1" lang="zh-CN" altLang="en-US">
                <a:solidFill>
                  <a:srgbClr val="000000"/>
                </a:solidFill>
              </a:rPr>
              <a:t>不满足</a:t>
            </a:r>
            <a:r>
              <a:rPr kumimoji="1" lang="en-US" altLang="zh-CN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1287" name="Text Box 21"/>
          <p:cNvSpPr txBox="1">
            <a:spLocks noChangeArrowheads="1"/>
          </p:cNvSpPr>
          <p:nvPr/>
        </p:nvSpPr>
        <p:spPr bwMode="auto">
          <a:xfrm>
            <a:off x="179388" y="260350"/>
            <a:ext cx="5545137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三、基可行解的转换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23850" y="4437063"/>
            <a:ext cx="38163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kumimoji="1" lang="zh-CN" altLang="en-US" sz="28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进基变量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的确定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27088" y="4941888"/>
            <a:ext cx="7454900" cy="1235075"/>
            <a:chOff x="884" y="1071"/>
            <a:chExt cx="4696" cy="778"/>
          </a:xfrm>
        </p:grpSpPr>
        <p:grpSp>
          <p:nvGrpSpPr>
            <p:cNvPr id="11290" name="Group 24"/>
            <p:cNvGrpSpPr>
              <a:grpSpLocks/>
            </p:cNvGrpSpPr>
            <p:nvPr/>
          </p:nvGrpSpPr>
          <p:grpSpPr bwMode="auto">
            <a:xfrm>
              <a:off x="930" y="1480"/>
              <a:ext cx="3323" cy="369"/>
              <a:chOff x="930" y="1480"/>
              <a:chExt cx="3323" cy="369"/>
            </a:xfrm>
          </p:grpSpPr>
          <p:graphicFrame>
            <p:nvGraphicFramePr>
              <p:cNvPr id="11269" name="Object 25"/>
              <p:cNvGraphicFramePr>
                <a:graphicFrameLocks noChangeAspect="1"/>
              </p:cNvGraphicFramePr>
              <p:nvPr/>
            </p:nvGraphicFramePr>
            <p:xfrm>
              <a:off x="930" y="1480"/>
              <a:ext cx="37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" name="Equation" r:id="rId10" imgW="177569" imgH="266353" progId="Equation.DSMT4">
                      <p:embed/>
                    </p:oleObj>
                  </mc:Choice>
                  <mc:Fallback>
                    <p:oleObj name="Equation" r:id="rId10" imgW="177569" imgH="266353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480"/>
                            <a:ext cx="374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3" name="Text Box 26"/>
              <p:cNvSpPr txBox="1">
                <a:spLocks noChangeArrowheads="1"/>
              </p:cNvSpPr>
              <p:nvPr/>
            </p:nvSpPr>
            <p:spPr bwMode="auto">
              <a:xfrm>
                <a:off x="1212" y="1499"/>
                <a:ext cx="76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对应的</a:t>
                </a:r>
              </a:p>
            </p:txBody>
          </p:sp>
          <p:graphicFrame>
            <p:nvGraphicFramePr>
              <p:cNvPr id="11270" name="Object 27"/>
              <p:cNvGraphicFramePr>
                <a:graphicFrameLocks noChangeAspect="1"/>
              </p:cNvGraphicFramePr>
              <p:nvPr/>
            </p:nvGraphicFramePr>
            <p:xfrm>
              <a:off x="1927" y="1480"/>
              <a:ext cx="318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3" name="Equation" r:id="rId12" imgW="190417" imgH="241195" progId="Equation.DSMT4">
                      <p:embed/>
                    </p:oleObj>
                  </mc:Choice>
                  <mc:Fallback>
                    <p:oleObj name="Equation" r:id="rId12" imgW="190417" imgH="241195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1480"/>
                            <a:ext cx="318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4" name="Text Box 28"/>
              <p:cNvSpPr txBox="1">
                <a:spLocks noChangeArrowheads="1"/>
              </p:cNvSpPr>
              <p:nvPr/>
            </p:nvSpPr>
            <p:spPr bwMode="auto">
              <a:xfrm>
                <a:off x="2200" y="1480"/>
                <a:ext cx="205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取为进基变量</a:t>
                </a:r>
                <a:r>
                  <a:rPr lang="en-US" altLang="zh-CN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;</a:t>
                </a:r>
              </a:p>
            </p:txBody>
          </p:sp>
        </p:grpSp>
        <p:grpSp>
          <p:nvGrpSpPr>
            <p:cNvPr id="11291" name="Group 29"/>
            <p:cNvGrpSpPr>
              <a:grpSpLocks/>
            </p:cNvGrpSpPr>
            <p:nvPr/>
          </p:nvGrpSpPr>
          <p:grpSpPr bwMode="auto">
            <a:xfrm>
              <a:off x="884" y="1071"/>
              <a:ext cx="4696" cy="437"/>
              <a:chOff x="884" y="1071"/>
              <a:chExt cx="4696" cy="437"/>
            </a:xfrm>
          </p:grpSpPr>
          <p:graphicFrame>
            <p:nvGraphicFramePr>
              <p:cNvPr id="11268" name="Object 30"/>
              <p:cNvGraphicFramePr>
                <a:graphicFrameLocks noChangeAspect="1"/>
              </p:cNvGraphicFramePr>
              <p:nvPr/>
            </p:nvGraphicFramePr>
            <p:xfrm>
              <a:off x="3742" y="1071"/>
              <a:ext cx="1838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4" name="Equation" r:id="rId14" imgW="1358310" imgH="317362" progId="Equation.DSMT4">
                      <p:embed/>
                    </p:oleObj>
                  </mc:Choice>
                  <mc:Fallback>
                    <p:oleObj name="Equation" r:id="rId14" imgW="1358310" imgH="317362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071"/>
                            <a:ext cx="1838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2" name="Rectangle 31"/>
              <p:cNvSpPr>
                <a:spLocks noChangeArrowheads="1"/>
              </p:cNvSpPr>
              <p:nvPr/>
            </p:nvSpPr>
            <p:spPr bwMode="auto">
              <a:xfrm>
                <a:off x="884" y="1136"/>
                <a:ext cx="294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 anchor="ctr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从底行中任选一个负元素</a:t>
                </a:r>
                <a:r>
                  <a:rPr kumimoji="1" lang="en-US" altLang="zh-CN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, </a:t>
                </a:r>
                <a:r>
                  <a:rPr kumimoji="1" lang="zh-CN" altLang="en-US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比如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947738" y="1192213"/>
            <a:ext cx="374491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1" lang="zh-CN" altLang="en-US" sz="28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离基变量</a:t>
            </a:r>
            <a:r>
              <a: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的确定</a:t>
            </a:r>
          </a:p>
        </p:txBody>
      </p:sp>
      <p:sp>
        <p:nvSpPr>
          <p:cNvPr id="12297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AutoShape 2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77275" y="6524625"/>
            <a:ext cx="287338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827088" y="1773238"/>
            <a:ext cx="7993062" cy="2051050"/>
            <a:chOff x="521" y="1117"/>
            <a:chExt cx="5035" cy="1292"/>
          </a:xfrm>
        </p:grpSpPr>
        <p:graphicFrame>
          <p:nvGraphicFramePr>
            <p:cNvPr id="12292" name="Object 15"/>
            <p:cNvGraphicFramePr>
              <a:graphicFrameLocks noChangeAspect="1"/>
            </p:cNvGraphicFramePr>
            <p:nvPr/>
          </p:nvGraphicFramePr>
          <p:xfrm>
            <a:off x="2381" y="1480"/>
            <a:ext cx="15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7"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480"/>
                          <a:ext cx="15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6" name="Group 46"/>
            <p:cNvGrpSpPr>
              <a:grpSpLocks/>
            </p:cNvGrpSpPr>
            <p:nvPr/>
          </p:nvGrpSpPr>
          <p:grpSpPr bwMode="auto">
            <a:xfrm>
              <a:off x="521" y="1117"/>
              <a:ext cx="5035" cy="1292"/>
              <a:chOff x="521" y="1117"/>
              <a:chExt cx="5035" cy="1292"/>
            </a:xfrm>
          </p:grpSpPr>
          <p:graphicFrame>
            <p:nvGraphicFramePr>
              <p:cNvPr id="12293" name="Object 18"/>
              <p:cNvGraphicFramePr>
                <a:graphicFrameLocks noChangeAspect="1"/>
              </p:cNvGraphicFramePr>
              <p:nvPr/>
            </p:nvGraphicFramePr>
            <p:xfrm>
              <a:off x="1495" y="1752"/>
              <a:ext cx="2860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8" name="Equation" r:id="rId5" imgW="2387600" imgH="546100" progId="Equation.DSMT4">
                      <p:embed/>
                    </p:oleObj>
                  </mc:Choice>
                  <mc:Fallback>
                    <p:oleObj name="Equation" r:id="rId5" imgW="2387600" imgH="54610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5" y="1752"/>
                            <a:ext cx="2860" cy="6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07" name="Group 45"/>
              <p:cNvGrpSpPr>
                <a:grpSpLocks/>
              </p:cNvGrpSpPr>
              <p:nvPr/>
            </p:nvGrpSpPr>
            <p:grpSpPr bwMode="auto">
              <a:xfrm>
                <a:off x="521" y="1117"/>
                <a:ext cx="5035" cy="679"/>
                <a:chOff x="521" y="1117"/>
                <a:chExt cx="5035" cy="679"/>
              </a:xfrm>
            </p:grpSpPr>
            <p:graphicFrame>
              <p:nvGraphicFramePr>
                <p:cNvPr id="12294" name="Object 31"/>
                <p:cNvGraphicFramePr>
                  <a:graphicFrameLocks noChangeAspect="1"/>
                </p:cNvGraphicFramePr>
                <p:nvPr/>
              </p:nvGraphicFramePr>
              <p:xfrm>
                <a:off x="4241" y="1434"/>
                <a:ext cx="345" cy="3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89" name="Equation" r:id="rId7" imgW="253780" imgH="266469" progId="Equation.DSMT4">
                        <p:embed/>
                      </p:oleObj>
                    </mc:Choice>
                    <mc:Fallback>
                      <p:oleObj name="Equation" r:id="rId7" imgW="253780" imgH="266469" progId="Equation.DSMT4">
                        <p:embed/>
                        <p:pic>
                          <p:nvPicPr>
                            <p:cNvPr id="0" name="Object 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1" y="1434"/>
                              <a:ext cx="345" cy="3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08" name="Rectangle 14"/>
                <p:cNvSpPr>
                  <a:spLocks noChangeArrowheads="1"/>
                </p:cNvSpPr>
                <p:nvPr/>
              </p:nvSpPr>
              <p:spPr bwMode="auto">
                <a:xfrm>
                  <a:off x="521" y="1434"/>
                  <a:ext cx="2044" cy="3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3025" tIns="36512" rIns="73025" bIns="36512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  <a:cs typeface="Times New Roman" panose="02020603050405020304" pitchFamily="18" charset="0"/>
                    </a:rPr>
                    <a:t>“</a:t>
                  </a:r>
                  <a:r>
                    <a:rPr kumimoji="1" lang="zh-CN" altLang="en-US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最小比例原则</a:t>
                  </a:r>
                  <a:r>
                    <a:rPr kumimoji="1" lang="zh-CN" altLang="en-US">
                      <a:solidFill>
                        <a:schemeClr val="tx1"/>
                      </a:solidFill>
                      <a:ea typeface="楷体_GB2312" pitchFamily="49" charset="-122"/>
                      <a:cs typeface="Times New Roman" panose="02020603050405020304" pitchFamily="18" charset="0"/>
                    </a:rPr>
                    <a:t>”</a:t>
                  </a:r>
                  <a:r>
                    <a:rPr kumimoji="1" lang="zh-CN" altLang="en-US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也称</a:t>
                  </a:r>
                  <a:r>
                    <a:rPr kumimoji="1" lang="zh-CN" altLang="en-US" sz="2800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  <p:sp>
              <p:nvSpPr>
                <p:cNvPr id="12309" name="Rectangle 16"/>
                <p:cNvSpPr>
                  <a:spLocks noChangeArrowheads="1"/>
                </p:cNvSpPr>
                <p:nvPr/>
              </p:nvSpPr>
              <p:spPr bwMode="auto">
                <a:xfrm>
                  <a:off x="2562" y="1480"/>
                  <a:ext cx="1769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3025" tIns="36512" rIns="73025" bIns="36512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原则</a:t>
                  </a:r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选取一个</a:t>
                  </a:r>
                  <a:r>
                    <a:rPr kumimoji="1" lang="en-US" altLang="zh-CN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,</a:t>
                  </a:r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记为</a:t>
                  </a:r>
                  <a:r>
                    <a:rPr kumimoji="1" lang="zh-CN" altLang="en-US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   </a:t>
                  </a:r>
                  <a:endParaRPr kumimoji="1" lang="zh-CN" altLang="en-US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10" name="Rectangle 30"/>
                <p:cNvSpPr>
                  <a:spLocks noChangeArrowheads="1"/>
                </p:cNvSpPr>
                <p:nvPr/>
              </p:nvSpPr>
              <p:spPr bwMode="auto">
                <a:xfrm>
                  <a:off x="884" y="1117"/>
                  <a:ext cx="4672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3025" tIns="36512" rIns="73025" bIns="36512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从所选元素所在的列</a:t>
                  </a:r>
                  <a:r>
                    <a:rPr kumimoji="1" lang="en-US" altLang="zh-CN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(</a:t>
                  </a:r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第</a:t>
                  </a:r>
                  <a:r>
                    <a:rPr kumimoji="1" lang="en-US" altLang="zh-CN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j</a:t>
                  </a:r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列</a:t>
                  </a:r>
                  <a:r>
                    <a:rPr kumimoji="1" lang="en-US" altLang="zh-CN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)</a:t>
                  </a:r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</a:rPr>
                    <a:t>底线以上的正元素中按</a:t>
                  </a:r>
                </a:p>
              </p:txBody>
            </p:sp>
            <p:sp>
              <p:nvSpPr>
                <p:cNvPr id="12311" name="Rectangle 32"/>
                <p:cNvSpPr>
                  <a:spLocks noChangeArrowheads="1"/>
                </p:cNvSpPr>
                <p:nvPr/>
              </p:nvSpPr>
              <p:spPr bwMode="auto">
                <a:xfrm>
                  <a:off x="4604" y="1480"/>
                  <a:ext cx="635" cy="2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73025" tIns="36512" rIns="73025" bIns="36512" anchor="ctr"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其中</a:t>
                  </a:r>
                  <a:r>
                    <a:rPr kumimoji="1" lang="en-US" altLang="zh-CN">
                      <a:solidFill>
                        <a:srgbClr val="000000"/>
                      </a:solidFill>
                      <a:latin typeface="楷体_GB2312" pitchFamily="49" charset="-122"/>
                      <a:ea typeface="楷体_GB2312" pitchFamily="49" charset="-122"/>
                      <a:cs typeface="Times New Roman" panose="02020603050405020304" pitchFamily="18" charset="0"/>
                    </a:rPr>
                    <a:t>:</a:t>
                  </a:r>
                </a:p>
              </p:txBody>
            </p:sp>
          </p:grpSp>
        </p:grpSp>
      </p:grp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900113" y="4076700"/>
            <a:ext cx="37449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kumimoji="1" lang="zh-CN" altLang="en-US" sz="28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进行旋转运算</a:t>
            </a:r>
            <a:endParaRPr kumimoji="1"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116013" y="4581525"/>
            <a:ext cx="7634287" cy="1079500"/>
            <a:chOff x="703" y="3067"/>
            <a:chExt cx="4809" cy="680"/>
          </a:xfrm>
        </p:grpSpPr>
        <p:sp>
          <p:nvSpPr>
            <p:cNvPr id="12302" name="Rectangle 38"/>
            <p:cNvSpPr>
              <a:spLocks noChangeArrowheads="1"/>
            </p:cNvSpPr>
            <p:nvPr/>
          </p:nvSpPr>
          <p:spPr bwMode="auto">
            <a:xfrm>
              <a:off x="839" y="3113"/>
              <a:ext cx="172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利用容许的运算将</a:t>
              </a:r>
            </a:p>
          </p:txBody>
        </p:sp>
        <p:graphicFrame>
          <p:nvGraphicFramePr>
            <p:cNvPr id="12290" name="Object 39"/>
            <p:cNvGraphicFramePr>
              <a:graphicFrameLocks noChangeAspect="1"/>
            </p:cNvGraphicFramePr>
            <p:nvPr/>
          </p:nvGraphicFramePr>
          <p:xfrm>
            <a:off x="2426" y="3067"/>
            <a:ext cx="29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0" name="Equation" r:id="rId9" imgW="215619" imgH="266353" progId="Equation.DSMT4">
                    <p:embed/>
                  </p:oleObj>
                </mc:Choice>
                <mc:Fallback>
                  <p:oleObj name="Equation" r:id="rId9" imgW="215619" imgH="266353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067"/>
                          <a:ext cx="29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Rectangle 40"/>
            <p:cNvSpPr>
              <a:spLocks noChangeArrowheads="1"/>
            </p:cNvSpPr>
            <p:nvPr/>
          </p:nvSpPr>
          <p:spPr bwMode="auto">
            <a:xfrm>
              <a:off x="2699" y="3113"/>
              <a:ext cx="2813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变为</a:t>
              </a:r>
              <a:r>
                <a:rPr kumimoji="1"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1,</a:t>
              </a:r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该列其它元素</a:t>
              </a:r>
              <a:r>
                <a:rPr kumimoji="1"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包括底行</a:t>
              </a:r>
            </a:p>
          </p:txBody>
        </p:sp>
        <p:sp>
          <p:nvSpPr>
            <p:cNvPr id="12304" name="Rectangle 41"/>
            <p:cNvSpPr>
              <a:spLocks noChangeArrowheads="1"/>
            </p:cNvSpPr>
            <p:nvPr/>
          </p:nvSpPr>
          <p:spPr bwMode="auto">
            <a:xfrm>
              <a:off x="703" y="3430"/>
              <a:ext cx="276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相应的元素</a:t>
              </a:r>
              <a:r>
                <a:rPr kumimoji="1"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变为</a:t>
              </a:r>
              <a:r>
                <a:rPr kumimoji="1"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0,</a:t>
              </a:r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从而实现将</a:t>
              </a:r>
            </a:p>
          </p:txBody>
        </p:sp>
        <p:graphicFrame>
          <p:nvGraphicFramePr>
            <p:cNvPr id="12291" name="Object 42"/>
            <p:cNvGraphicFramePr>
              <a:graphicFrameLocks noChangeAspect="1"/>
            </p:cNvGraphicFramePr>
            <p:nvPr/>
          </p:nvGraphicFramePr>
          <p:xfrm>
            <a:off x="3379" y="3430"/>
            <a:ext cx="25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1" name="Equation" r:id="rId11" imgW="190417" imgH="241195" progId="Equation.DSMT4">
                    <p:embed/>
                  </p:oleObj>
                </mc:Choice>
                <mc:Fallback>
                  <p:oleObj name="Equation" r:id="rId11" imgW="190417" imgH="241195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430"/>
                          <a:ext cx="25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5" name="Rectangle 43"/>
            <p:cNvSpPr>
              <a:spLocks noChangeArrowheads="1"/>
            </p:cNvSpPr>
            <p:nvPr/>
          </p:nvSpPr>
          <p:spPr bwMode="auto">
            <a:xfrm>
              <a:off x="3606" y="3430"/>
              <a:ext cx="1815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变为基变量的目的</a:t>
              </a:r>
              <a:r>
                <a:rPr kumimoji="1" lang="en-US" altLang="zh-CN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8" grpId="0"/>
      <p:bldP spid="1423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4032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</a:rPr>
              <a:t>单纯形法的迭代步骤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39750" y="1700213"/>
            <a:ext cx="7056438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）将问题化为标准形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写出相应的表格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39750" y="2370138"/>
            <a:ext cx="76327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）建立满足</a:t>
            </a:r>
            <a:r>
              <a:rPr kumimoji="1" lang="zh-CN" altLang="en-US">
                <a:solidFill>
                  <a:srgbClr val="CC3300"/>
                </a:solidFill>
              </a:rPr>
              <a:t>① ② ③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三个特点的初始单纯形表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0725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6550" y="6524625"/>
            <a:ext cx="287338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971550" y="2997200"/>
            <a:ext cx="76327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对应的表格</a:t>
            </a:r>
            <a:r>
              <a:rPr lang="zh-CN" altLang="en-US" sz="2800">
                <a:solidFill>
                  <a:srgbClr val="CC3300"/>
                </a:solidFill>
                <a:ea typeface="楷体_GB2312" pitchFamily="49" charset="-122"/>
              </a:rPr>
              <a:t>满足① ② ③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直接进入第 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971550" y="3573463"/>
            <a:ext cx="7632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对应的表格</a:t>
            </a:r>
            <a:r>
              <a:rPr lang="zh-CN" altLang="en-US" sz="2800">
                <a:solidFill>
                  <a:srgbClr val="CC3300"/>
                </a:solidFill>
                <a:ea typeface="楷体_GB2312" pitchFamily="49" charset="-122"/>
              </a:rPr>
              <a:t>满足① ②</a:t>
            </a:r>
            <a:r>
              <a:rPr lang="en-US" altLang="zh-CN" sz="2800">
                <a:solidFill>
                  <a:srgbClr val="CC33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CC3300"/>
                </a:solidFill>
                <a:ea typeface="楷体_GB2312" pitchFamily="49" charset="-122"/>
              </a:rPr>
              <a:t>但③不满足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则利用将底行以上行的若干倍数加到底行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使③满足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971550" y="4652963"/>
            <a:ext cx="792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1)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对应的表格</a:t>
            </a:r>
            <a:r>
              <a:rPr lang="zh-CN" altLang="en-US" sz="2800">
                <a:solidFill>
                  <a:srgbClr val="CC3300"/>
                </a:solidFill>
                <a:ea typeface="楷体_GB2312" pitchFamily="49" charset="-122"/>
              </a:rPr>
              <a:t>不满足① ②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则借助大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法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下一节的内容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使① ② 满足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然后再使③满足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0730" name="Text Box 25"/>
          <p:cNvSpPr txBox="1">
            <a:spLocks noChangeArrowheads="1"/>
          </p:cNvSpPr>
          <p:nvPr/>
        </p:nvSpPr>
        <p:spPr bwMode="auto">
          <a:xfrm>
            <a:off x="179388" y="188913"/>
            <a:ext cx="54006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00000"/>
                </a:solidFill>
                <a:latin typeface="Arial" panose="020B0604020202020204" pitchFamily="34" charset="0"/>
                <a:ea typeface="楷体_GB2312" pitchFamily="49" charset="-122"/>
              </a:rPr>
              <a:t>四、单纯形算法及应用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04" grpId="0"/>
      <p:bldP spid="153605" grpId="0"/>
      <p:bldP spid="153622" grpId="0"/>
      <p:bldP spid="153623" grpId="0"/>
      <p:bldP spid="1536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539750" y="1268413"/>
            <a:ext cx="79216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）若底行元素全非负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则得到最优解，结束运算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否则转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39750" y="2420938"/>
            <a:ext cx="7129463" cy="2457450"/>
            <a:chOff x="340" y="1525"/>
            <a:chExt cx="4491" cy="1548"/>
          </a:xfrm>
        </p:grpSpPr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340" y="1525"/>
              <a:ext cx="240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4) </a:t>
              </a:r>
              <a:r>
                <a:rPr kumimoji="1" lang="zh-CN" altLang="en-US" sz="280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确定进基变量</a:t>
              </a:r>
            </a:p>
          </p:txBody>
        </p:sp>
        <p:grpSp>
          <p:nvGrpSpPr>
            <p:cNvPr id="13323" name="Group 10"/>
            <p:cNvGrpSpPr>
              <a:grpSpLocks/>
            </p:cNvGrpSpPr>
            <p:nvPr/>
          </p:nvGrpSpPr>
          <p:grpSpPr bwMode="auto">
            <a:xfrm>
              <a:off x="794" y="2704"/>
              <a:ext cx="3323" cy="369"/>
              <a:chOff x="930" y="1480"/>
              <a:chExt cx="3323" cy="369"/>
            </a:xfrm>
          </p:grpSpPr>
          <p:graphicFrame>
            <p:nvGraphicFramePr>
              <p:cNvPr id="13315" name="Object 11"/>
              <p:cNvGraphicFramePr>
                <a:graphicFrameLocks noChangeAspect="1"/>
              </p:cNvGraphicFramePr>
              <p:nvPr/>
            </p:nvGraphicFramePr>
            <p:xfrm>
              <a:off x="930" y="1480"/>
              <a:ext cx="374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2" name="Equation" r:id="rId3" imgW="177569" imgH="266353" progId="Equation.DSMT4">
                      <p:embed/>
                    </p:oleObj>
                  </mc:Choice>
                  <mc:Fallback>
                    <p:oleObj name="Equation" r:id="rId3" imgW="177569" imgH="266353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480"/>
                            <a:ext cx="374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5" name="Text Box 12"/>
              <p:cNvSpPr txBox="1">
                <a:spLocks noChangeArrowheads="1"/>
              </p:cNvSpPr>
              <p:nvPr/>
            </p:nvSpPr>
            <p:spPr bwMode="auto">
              <a:xfrm>
                <a:off x="1212" y="1499"/>
                <a:ext cx="76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3025" tIns="36512" rIns="73025" bIns="36512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对应的</a:t>
                </a:r>
              </a:p>
            </p:txBody>
          </p:sp>
          <p:graphicFrame>
            <p:nvGraphicFramePr>
              <p:cNvPr id="13316" name="Object 13"/>
              <p:cNvGraphicFramePr>
                <a:graphicFrameLocks noChangeAspect="1"/>
              </p:cNvGraphicFramePr>
              <p:nvPr/>
            </p:nvGraphicFramePr>
            <p:xfrm>
              <a:off x="1927" y="1480"/>
              <a:ext cx="318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3" name="Equation" r:id="rId5" imgW="190417" imgH="241195" progId="Equation.DSMT4">
                      <p:embed/>
                    </p:oleObj>
                  </mc:Choice>
                  <mc:Fallback>
                    <p:oleObj name="Equation" r:id="rId5" imgW="190417" imgH="241195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7" y="1480"/>
                            <a:ext cx="318" cy="3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200" y="1480"/>
                <a:ext cx="205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取为进基变量</a:t>
                </a:r>
                <a:r>
                  <a:rPr lang="en-US" altLang="zh-CN" sz="2800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;</a:t>
                </a:r>
              </a:p>
            </p:txBody>
          </p:sp>
        </p:grpSp>
        <p:graphicFrame>
          <p:nvGraphicFramePr>
            <p:cNvPr id="13314" name="Object 16"/>
            <p:cNvGraphicFramePr>
              <a:graphicFrameLocks noChangeAspect="1"/>
            </p:cNvGraphicFramePr>
            <p:nvPr/>
          </p:nvGraphicFramePr>
          <p:xfrm>
            <a:off x="1973" y="2251"/>
            <a:ext cx="163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7" imgW="1205977" imgH="317362" progId="Equation.DSMT4">
                    <p:embed/>
                  </p:oleObj>
                </mc:Choice>
                <mc:Fallback>
                  <p:oleObj name="Equation" r:id="rId7" imgW="1205977" imgH="31736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251"/>
                          <a:ext cx="163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Rectangle 17"/>
            <p:cNvSpPr>
              <a:spLocks noChangeArrowheads="1"/>
            </p:cNvSpPr>
            <p:nvPr/>
          </p:nvSpPr>
          <p:spPr bwMode="auto">
            <a:xfrm>
              <a:off x="703" y="1842"/>
              <a:ext cx="4128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从底行中任选一个负元素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比如令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11188" y="4868863"/>
            <a:ext cx="8388350" cy="1076325"/>
            <a:chOff x="385" y="3067"/>
            <a:chExt cx="5284" cy="678"/>
          </a:xfrm>
        </p:grpSpPr>
        <p:sp>
          <p:nvSpPr>
            <p:cNvPr id="13320" name="Rectangle 19"/>
            <p:cNvSpPr>
              <a:spLocks noChangeArrowheads="1"/>
            </p:cNvSpPr>
            <p:nvPr/>
          </p:nvSpPr>
          <p:spPr bwMode="auto">
            <a:xfrm>
              <a:off x="385" y="3067"/>
              <a:ext cx="235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5) </a:t>
              </a:r>
              <a:r>
                <a:rPr kumimoji="1"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确定</a:t>
              </a:r>
              <a:r>
                <a:rPr kumimoji="1" lang="zh-CN" altLang="en-US" sz="280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离基变量</a:t>
              </a:r>
              <a:endPara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321" name="Rectangle 24"/>
            <p:cNvSpPr>
              <a:spLocks noChangeArrowheads="1"/>
            </p:cNvSpPr>
            <p:nvPr/>
          </p:nvSpPr>
          <p:spPr bwMode="auto">
            <a:xfrm>
              <a:off x="476" y="3430"/>
              <a:ext cx="519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从所选元素所在的列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第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j</a:t>
              </a: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列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底线以上的正元素中按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800000"/>
                </a:solidFill>
                <a:ea typeface="楷体_GB2312" pitchFamily="49" charset="-122"/>
              </a:rPr>
              <a:t>一、基本思想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539750" y="2060575"/>
            <a:ext cx="61928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从标准形的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LP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模型的一个基可行解出发，判断是否是最优。如果是最优解，结束运算；否则，设法找到一个更优（使目标函数值减小）的基本可行解。如此继续，经过有限次迭代，就可以找到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LP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的最优解或判别</a:t>
            </a:r>
            <a:r>
              <a:rPr kumimoji="1" lang="en-US" altLang="zh-CN">
                <a:solidFill>
                  <a:schemeClr val="tx1"/>
                </a:solidFill>
                <a:ea typeface="楷体_GB2312" pitchFamily="49" charset="-122"/>
              </a:rPr>
              <a:t>LP</a:t>
            </a:r>
            <a:r>
              <a:rPr kumimoji="1" lang="zh-CN" altLang="en-US">
                <a:solidFill>
                  <a:schemeClr val="tx1"/>
                </a:solidFill>
                <a:ea typeface="楷体_GB2312" pitchFamily="49" charset="-122"/>
              </a:rPr>
              <a:t>问题有没有最优解。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11188" y="404813"/>
            <a:ext cx="7056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</a:rPr>
              <a:t>第三节    单纯形法（</a:t>
            </a:r>
            <a:r>
              <a:rPr lang="en-US" altLang="zh-CN" sz="3200">
                <a:solidFill>
                  <a:srgbClr val="3333CC"/>
                </a:solidFill>
                <a:ea typeface="楷体_GB2312" pitchFamily="49" charset="-122"/>
              </a:rPr>
              <a:t>Simplex method</a:t>
            </a:r>
            <a:r>
              <a:rPr lang="zh-CN" altLang="en-US" sz="3200">
                <a:solidFill>
                  <a:srgbClr val="3333CC"/>
                </a:solidFill>
                <a:ea typeface="楷体_GB2312" pitchFamily="49" charset="-122"/>
              </a:rPr>
              <a:t>）</a:t>
            </a:r>
          </a:p>
        </p:txBody>
      </p:sp>
      <p:pic>
        <p:nvPicPr>
          <p:cNvPr id="25605" name="Picture 6" descr="student_thinking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488" y="3689350"/>
            <a:ext cx="20161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39528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68262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7019925" y="2060575"/>
            <a:ext cx="1944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800000"/>
                </a:solidFill>
                <a:ea typeface="楷体_GB2312" pitchFamily="49" charset="-122"/>
              </a:rPr>
              <a:t>    (1947) G.B.Dantzig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8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AutoShape 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77275" y="6524625"/>
            <a:ext cx="287338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338" name="Object 10"/>
          <p:cNvGraphicFramePr>
            <a:graphicFrameLocks noChangeAspect="1"/>
          </p:cNvGraphicFramePr>
          <p:nvPr/>
        </p:nvGraphicFramePr>
        <p:xfrm>
          <a:off x="2232025" y="1989138"/>
          <a:ext cx="45386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Equation" r:id="rId3" imgW="2387600" imgH="546100" progId="Equation.DSMT4">
                  <p:embed/>
                </p:oleObj>
              </mc:Choice>
              <mc:Fallback>
                <p:oleObj name="Equation" r:id="rId3" imgW="2387600" imgH="546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989138"/>
                        <a:ext cx="453866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2"/>
          <p:cNvGraphicFramePr>
            <a:graphicFrameLocks noChangeAspect="1"/>
          </p:cNvGraphicFramePr>
          <p:nvPr/>
        </p:nvGraphicFramePr>
        <p:xfrm>
          <a:off x="5580063" y="1341438"/>
          <a:ext cx="5476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5" imgW="253780" imgH="266469" progId="Equation.DSMT4">
                  <p:embed/>
                </p:oleObj>
              </mc:Choice>
              <mc:Fallback>
                <p:oleObj name="Equation" r:id="rId5" imgW="253780" imgH="26646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341438"/>
                        <a:ext cx="5476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3"/>
          <p:cNvSpPr>
            <a:spLocks noChangeArrowheads="1"/>
          </p:cNvSpPr>
          <p:nvPr/>
        </p:nvSpPr>
        <p:spPr bwMode="auto">
          <a:xfrm>
            <a:off x="500063" y="1357313"/>
            <a:ext cx="5603875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“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最小比例原则</a:t>
            </a:r>
            <a:r>
              <a:rPr kumimoji="1" lang="zh-CN" altLang="en-US" sz="280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选取一个</a:t>
            </a:r>
            <a:r>
              <a:rPr kumimoji="1"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记为 </a:t>
            </a:r>
          </a:p>
        </p:txBody>
      </p:sp>
      <p:sp>
        <p:nvSpPr>
          <p:cNvPr id="14346" name="Rectangle 16"/>
          <p:cNvSpPr>
            <a:spLocks noChangeArrowheads="1"/>
          </p:cNvSpPr>
          <p:nvPr/>
        </p:nvSpPr>
        <p:spPr bwMode="auto">
          <a:xfrm>
            <a:off x="6227763" y="1412875"/>
            <a:ext cx="10080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其中</a:t>
            </a:r>
            <a:r>
              <a: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84213" y="3068638"/>
            <a:ext cx="8137525" cy="1655762"/>
            <a:chOff x="431" y="1933"/>
            <a:chExt cx="5126" cy="1043"/>
          </a:xfrm>
        </p:grpSpPr>
        <p:sp>
          <p:nvSpPr>
            <p:cNvPr id="14349" name="Rectangle 17"/>
            <p:cNvSpPr>
              <a:spLocks noChangeArrowheads="1"/>
            </p:cNvSpPr>
            <p:nvPr/>
          </p:nvSpPr>
          <p:spPr bwMode="auto">
            <a:xfrm>
              <a:off x="431" y="1933"/>
              <a:ext cx="235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6) </a:t>
              </a:r>
              <a:r>
                <a:rPr kumimoji="1" lang="zh-CN" altLang="en-US" sz="2800">
                  <a:solidFill>
                    <a:srgbClr val="3333CC"/>
                  </a:solidFill>
                  <a:latin typeface="楷体_GB2312" pitchFamily="49" charset="-122"/>
                  <a:ea typeface="楷体_GB2312" pitchFamily="49" charset="-122"/>
                </a:rPr>
                <a:t>进行旋转运算</a:t>
              </a:r>
              <a:endParaRPr kumimoji="1"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0" name="Rectangle 19"/>
            <p:cNvSpPr>
              <a:spLocks noChangeArrowheads="1"/>
            </p:cNvSpPr>
            <p:nvPr/>
          </p:nvSpPr>
          <p:spPr bwMode="auto">
            <a:xfrm>
              <a:off x="657" y="2296"/>
              <a:ext cx="19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利用容许的运算将</a:t>
              </a:r>
            </a:p>
          </p:txBody>
        </p:sp>
        <p:graphicFrame>
          <p:nvGraphicFramePr>
            <p:cNvPr id="14340" name="Object 20"/>
            <p:cNvGraphicFramePr>
              <a:graphicFrameLocks noChangeAspect="1"/>
            </p:cNvGraphicFramePr>
            <p:nvPr/>
          </p:nvGraphicFramePr>
          <p:xfrm>
            <a:off x="2471" y="2269"/>
            <a:ext cx="29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6" name="Equation" r:id="rId7" imgW="215619" imgH="266353" progId="Equation.DSMT4">
                    <p:embed/>
                  </p:oleObj>
                </mc:Choice>
                <mc:Fallback>
                  <p:oleObj name="Equation" r:id="rId7" imgW="215619" imgH="266353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269"/>
                          <a:ext cx="29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2744" y="2296"/>
              <a:ext cx="2813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变为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1,</a:t>
              </a:r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该列其它元素变为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0,</a:t>
              </a:r>
              <a:endParaRPr kumimoji="1"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52" name="Rectangle 22"/>
            <p:cNvSpPr>
              <a:spLocks noChangeArrowheads="1"/>
            </p:cNvSpPr>
            <p:nvPr/>
          </p:nvSpPr>
          <p:spPr bwMode="auto">
            <a:xfrm>
              <a:off x="450" y="2655"/>
              <a:ext cx="1225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从而实现将</a:t>
              </a:r>
            </a:p>
          </p:txBody>
        </p:sp>
        <p:graphicFrame>
          <p:nvGraphicFramePr>
            <p:cNvPr id="14341" name="Object 23"/>
            <p:cNvGraphicFramePr>
              <a:graphicFrameLocks noChangeAspect="1"/>
            </p:cNvGraphicFramePr>
            <p:nvPr/>
          </p:nvGraphicFramePr>
          <p:xfrm>
            <a:off x="1701" y="2659"/>
            <a:ext cx="25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7" name="Equation" r:id="rId9" imgW="190417" imgH="241195" progId="Equation.DSMT4">
                    <p:embed/>
                  </p:oleObj>
                </mc:Choice>
                <mc:Fallback>
                  <p:oleObj name="Equation" r:id="rId9" imgW="190417" imgH="241195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59"/>
                          <a:ext cx="25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24"/>
            <p:cNvSpPr>
              <a:spLocks noChangeArrowheads="1"/>
            </p:cNvSpPr>
            <p:nvPr/>
          </p:nvSpPr>
          <p:spPr bwMode="auto">
            <a:xfrm>
              <a:off x="1928" y="2639"/>
              <a:ext cx="231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变为基变量的目的</a:t>
              </a:r>
              <a:r>
                <a:rPr kumimoji="1"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684213" y="4797425"/>
            <a:ext cx="79216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）观察得到的新表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kumimoji="1" lang="zh-CN" altLang="en-US">
                <a:solidFill>
                  <a:srgbClr val="CC3300"/>
                </a:solidFill>
              </a:rPr>
              <a:t>① ② ③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).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若底行所有元素均非负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则已得最优解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结束运算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;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否则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返回第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4)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步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例题解析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539750" y="1268413"/>
            <a:ext cx="25193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ea typeface="楷体_GB2312" pitchFamily="49" charset="-122"/>
              </a:rPr>
              <a:t>例</a:t>
            </a:r>
            <a:r>
              <a:rPr lang="en-US" altLang="zh-CN" sz="2800">
                <a:ea typeface="楷体_GB2312" pitchFamily="49" charset="-122"/>
              </a:rPr>
              <a:t>1.  </a:t>
            </a:r>
            <a:r>
              <a:rPr lang="zh-CN" altLang="en-US" sz="2800">
                <a:ea typeface="楷体_GB2312" pitchFamily="49" charset="-122"/>
              </a:rPr>
              <a:t>求解</a:t>
            </a:r>
            <a:r>
              <a:rPr lang="en-US" altLang="zh-CN" sz="2800">
                <a:ea typeface="楷体_GB2312" pitchFamily="49" charset="-122"/>
              </a:rPr>
              <a:t>LP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2843213" y="1052513"/>
            <a:ext cx="3529012" cy="2160587"/>
            <a:chOff x="1598" y="1232"/>
            <a:chExt cx="2689" cy="1225"/>
          </a:xfrm>
        </p:grpSpPr>
        <p:graphicFrame>
          <p:nvGraphicFramePr>
            <p:cNvPr id="15363" name="Object 6"/>
            <p:cNvGraphicFramePr>
              <a:graphicFrameLocks noChangeAspect="1"/>
            </p:cNvGraphicFramePr>
            <p:nvPr/>
          </p:nvGraphicFramePr>
          <p:xfrm>
            <a:off x="1837" y="1525"/>
            <a:ext cx="2283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3" imgW="2057400" imgH="857402" progId="Equation.DSMT4">
                    <p:embed/>
                  </p:oleObj>
                </mc:Choice>
                <mc:Fallback>
                  <p:oleObj name="Equation" r:id="rId3" imgW="2057400" imgH="85740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525"/>
                          <a:ext cx="2283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7"/>
            <p:cNvGraphicFramePr>
              <a:graphicFrameLocks noChangeAspect="1"/>
            </p:cNvGraphicFramePr>
            <p:nvPr/>
          </p:nvGraphicFramePr>
          <p:xfrm>
            <a:off x="1598" y="1232"/>
            <a:ext cx="268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5" imgW="2133600" imgH="228600" progId="Equation.DSMT4">
                    <p:embed/>
                  </p:oleObj>
                </mc:Choice>
                <mc:Fallback>
                  <p:oleObj name="Equation" r:id="rId5" imgW="21336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8" y="1232"/>
                          <a:ext cx="268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03" name="Group 31"/>
          <p:cNvGraphicFramePr>
            <a:graphicFrameLocks noGrp="1"/>
          </p:cNvGraphicFramePr>
          <p:nvPr>
            <p:ph idx="1"/>
          </p:nvPr>
        </p:nvGraphicFramePr>
        <p:xfrm>
          <a:off x="1476375" y="3933825"/>
          <a:ext cx="4103688" cy="1871663"/>
        </p:xfrm>
        <a:graphic>
          <a:graphicData uri="http://schemas.openxmlformats.org/drawingml/2006/table">
            <a:tbl>
              <a:tblPr/>
              <a:tblGrid>
                <a:gridCol w="2846388"/>
                <a:gridCol w="1257300"/>
              </a:tblGrid>
              <a:tr h="6479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2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-4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-1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3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2       4</a:t>
                      </a: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26" marB="365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468313" y="3284538"/>
            <a:ext cx="7345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ea typeface="楷体_GB2312" pitchFamily="49" charset="-122"/>
              </a:rPr>
              <a:t>解</a:t>
            </a:r>
            <a:r>
              <a:rPr lang="en-US" altLang="zh-CN" sz="2800">
                <a:ea typeface="楷体_GB2312" pitchFamily="49" charset="-122"/>
              </a:rPr>
              <a:t>: </a:t>
            </a:r>
            <a:r>
              <a:rPr lang="zh-CN" altLang="en-US" sz="2800">
                <a:ea typeface="楷体_GB2312" pitchFamily="49" charset="-122"/>
              </a:rPr>
              <a:t>该</a:t>
            </a:r>
            <a:r>
              <a:rPr lang="en-US" altLang="zh-CN" sz="2800">
                <a:ea typeface="楷体_GB2312" pitchFamily="49" charset="-122"/>
              </a:rPr>
              <a:t>LP</a:t>
            </a:r>
            <a:r>
              <a:rPr lang="zh-CN" altLang="en-US" sz="2800">
                <a:ea typeface="楷体_GB2312" pitchFamily="49" charset="-122"/>
              </a:rPr>
              <a:t>已是标准形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zh-CN" altLang="en-US" sz="2800">
                <a:ea typeface="楷体_GB2312" pitchFamily="49" charset="-122"/>
              </a:rPr>
              <a:t>故直接列出如下表格</a:t>
            </a:r>
            <a:r>
              <a:rPr lang="en-US" altLang="zh-CN" sz="2800">
                <a:ea typeface="楷体_GB2312" pitchFamily="49" charset="-122"/>
              </a:rPr>
              <a:t>: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229350" y="4437063"/>
            <a:ext cx="2232025" cy="782637"/>
            <a:chOff x="3924" y="2795"/>
            <a:chExt cx="1406" cy="493"/>
          </a:xfrm>
        </p:grpSpPr>
        <p:graphicFrame>
          <p:nvGraphicFramePr>
            <p:cNvPr id="15362" name="Object 24"/>
            <p:cNvGraphicFramePr>
              <a:graphicFrameLocks noChangeAspect="1"/>
            </p:cNvGraphicFramePr>
            <p:nvPr/>
          </p:nvGraphicFramePr>
          <p:xfrm>
            <a:off x="4332" y="2795"/>
            <a:ext cx="998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4" name="Equation" r:id="rId7" imgW="990600" imgH="485851" progId="Equation.DSMT4">
                    <p:embed/>
                  </p:oleObj>
                </mc:Choice>
                <mc:Fallback>
                  <p:oleObj name="Equation" r:id="rId7" imgW="990600" imgH="485851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95"/>
                          <a:ext cx="998" cy="4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AutoShape 25"/>
            <p:cNvSpPr>
              <a:spLocks noChangeArrowheads="1"/>
            </p:cNvSpPr>
            <p:nvPr/>
          </p:nvSpPr>
          <p:spPr bwMode="auto">
            <a:xfrm rot="-5400000">
              <a:off x="4015" y="2795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5724525" y="4005263"/>
            <a:ext cx="5762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</p:txBody>
      </p:sp>
      <p:sp>
        <p:nvSpPr>
          <p:cNvPr id="156701" name="Rectangle 29"/>
          <p:cNvSpPr>
            <a:spLocks noChangeArrowheads="1"/>
          </p:cNvSpPr>
          <p:nvPr/>
        </p:nvSpPr>
        <p:spPr bwMode="auto">
          <a:xfrm>
            <a:off x="611188" y="5805488"/>
            <a:ext cx="82089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为判断该解是否最优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利用容许的运算使</a:t>
            </a:r>
            <a:r>
              <a:rPr kumimoji="1" lang="zh-CN" altLang="en-US">
                <a:solidFill>
                  <a:srgbClr val="000000"/>
                </a:solidFill>
              </a:rPr>
              <a:t>③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满足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得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6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95" grpId="0"/>
      <p:bldP spid="156698" grpId="0" autoUpdateAnimBg="0"/>
      <p:bldP spid="1567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873" name="Group 105"/>
          <p:cNvGraphicFramePr>
            <a:graphicFrameLocks noGrp="1"/>
          </p:cNvGraphicFramePr>
          <p:nvPr>
            <p:ph sz="half" idx="1"/>
          </p:nvPr>
        </p:nvGraphicFramePr>
        <p:xfrm>
          <a:off x="1258888" y="1125538"/>
          <a:ext cx="3959225" cy="1800225"/>
        </p:xfrm>
        <a:graphic>
          <a:graphicData uri="http://schemas.openxmlformats.org/drawingml/2006/table">
            <a:tbl>
              <a:tblPr/>
              <a:tblGrid>
                <a:gridCol w="3038475"/>
                <a:gridCol w="920750"/>
              </a:tblGrid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-4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-10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27     0</a:t>
                      </a: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-9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12" marB="365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876" name="Group 108"/>
          <p:cNvGraphicFramePr>
            <a:graphicFrameLocks noGrp="1"/>
          </p:cNvGraphicFramePr>
          <p:nvPr>
            <p:ph sz="quarter" idx="2"/>
          </p:nvPr>
        </p:nvGraphicFramePr>
        <p:xfrm>
          <a:off x="1258888" y="3644900"/>
          <a:ext cx="3960812" cy="1755774"/>
        </p:xfrm>
        <a:graphic>
          <a:graphicData uri="http://schemas.openxmlformats.org/drawingml/2006/table">
            <a:tbl>
              <a:tblPr/>
              <a:tblGrid>
                <a:gridCol w="3038475"/>
                <a:gridCol w="922337"/>
              </a:tblGrid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-2     1/2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 1/2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8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2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7       5</a:t>
                      </a: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23" marB="365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805" name="Object 37"/>
          <p:cNvGraphicFramePr>
            <a:graphicFrameLocks noChangeAspect="1"/>
          </p:cNvGraphicFramePr>
          <p:nvPr/>
        </p:nvGraphicFramePr>
        <p:xfrm>
          <a:off x="250825" y="1484313"/>
          <a:ext cx="9985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Equation" r:id="rId3" imgW="295351" imgH="371551" progId="Equation.DSMT4">
                  <p:embed/>
                </p:oleObj>
              </mc:Choice>
              <mc:Fallback>
                <p:oleObj name="Equation" r:id="rId3" imgW="295351" imgH="371551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84313"/>
                        <a:ext cx="99853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0" name="Rectangle 38"/>
          <p:cNvSpPr>
            <a:spLocks noChangeArrowheads="1"/>
          </p:cNvSpPr>
          <p:nvPr/>
        </p:nvSpPr>
        <p:spPr bwMode="auto">
          <a:xfrm>
            <a:off x="5003800" y="4724400"/>
            <a:ext cx="576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endParaRPr lang="ja-JP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292725" y="1052513"/>
            <a:ext cx="1008063" cy="1917700"/>
            <a:chOff x="3288" y="754"/>
            <a:chExt cx="635" cy="1208"/>
          </a:xfrm>
        </p:grpSpPr>
        <p:sp>
          <p:nvSpPr>
            <p:cNvPr id="16431" name="Text Box 43"/>
            <p:cNvSpPr txBox="1">
              <a:spLocks noChangeArrowheads="1"/>
            </p:cNvSpPr>
            <p:nvPr/>
          </p:nvSpPr>
          <p:spPr bwMode="auto">
            <a:xfrm>
              <a:off x="3288" y="754"/>
              <a:ext cx="36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满足① ②</a:t>
              </a:r>
            </a:p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③</a:t>
              </a:r>
            </a:p>
          </p:txBody>
        </p:sp>
        <p:sp>
          <p:nvSpPr>
            <p:cNvPr id="16432" name="Text Box 44"/>
            <p:cNvSpPr txBox="1">
              <a:spLocks noChangeArrowheads="1"/>
            </p:cNvSpPr>
            <p:nvPr/>
          </p:nvSpPr>
          <p:spPr bwMode="auto">
            <a:xfrm>
              <a:off x="3560" y="754"/>
              <a:ext cx="363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但</a:t>
              </a:r>
            </a:p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④</a:t>
              </a:r>
            </a:p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不</a:t>
              </a:r>
            </a:p>
            <a:p>
              <a:pPr eaLnBrk="1" hangingPunct="1"/>
              <a:r>
                <a:rPr kumimoji="1" lang="zh-CN" altLang="en-US">
                  <a:solidFill>
                    <a:srgbClr val="800000"/>
                  </a:solidFill>
                  <a:ea typeface="楷体_GB2312" pitchFamily="49" charset="-122"/>
                </a:rPr>
                <a:t>满足</a:t>
              </a:r>
            </a:p>
          </p:txBody>
        </p:sp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6300788" y="1557338"/>
            <a:ext cx="2635250" cy="979487"/>
            <a:chOff x="3696" y="2568"/>
            <a:chExt cx="1660" cy="617"/>
          </a:xfrm>
        </p:grpSpPr>
        <p:sp>
          <p:nvSpPr>
            <p:cNvPr id="16430" name="AutoShape 45"/>
            <p:cNvSpPr>
              <a:spLocks noChangeArrowheads="1"/>
            </p:cNvSpPr>
            <p:nvPr/>
          </p:nvSpPr>
          <p:spPr bwMode="auto">
            <a:xfrm rot="-5400000">
              <a:off x="3787" y="2749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391" name="Object 46"/>
            <p:cNvGraphicFramePr>
              <a:graphicFrameLocks noChangeAspect="1"/>
            </p:cNvGraphicFramePr>
            <p:nvPr/>
          </p:nvGraphicFramePr>
          <p:xfrm>
            <a:off x="4105" y="2568"/>
            <a:ext cx="125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" name="Equation" r:id="rId5" imgW="990600" imgH="485851" progId="Equation.DSMT4">
                    <p:embed/>
                  </p:oleObj>
                </mc:Choice>
                <mc:Fallback>
                  <p:oleObj name="Equation" r:id="rId5" imgW="990600" imgH="485851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251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826" name="Oval 58"/>
          <p:cNvSpPr>
            <a:spLocks noChangeArrowheads="1"/>
          </p:cNvSpPr>
          <p:nvPr/>
        </p:nvSpPr>
        <p:spPr bwMode="auto">
          <a:xfrm>
            <a:off x="1403350" y="1196975"/>
            <a:ext cx="533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0869" name="Object 10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0825" y="3716338"/>
          <a:ext cx="96043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Equation" r:id="rId7" imgW="324002" imgH="485851" progId="Equation.DSMT4">
                  <p:embed/>
                </p:oleObj>
              </mc:Choice>
              <mc:Fallback>
                <p:oleObj name="Equation" r:id="rId7" imgW="324002" imgH="485851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960438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78" name="Text Box 110"/>
          <p:cNvSpPr txBox="1">
            <a:spLocks noChangeArrowheads="1"/>
          </p:cNvSpPr>
          <p:nvPr/>
        </p:nvSpPr>
        <p:spPr bwMode="auto">
          <a:xfrm>
            <a:off x="5364163" y="3357563"/>
            <a:ext cx="5762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③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④</a:t>
            </a:r>
          </a:p>
        </p:txBody>
      </p: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6084888" y="3933825"/>
            <a:ext cx="2635250" cy="979488"/>
            <a:chOff x="3696" y="2568"/>
            <a:chExt cx="1660" cy="617"/>
          </a:xfrm>
        </p:grpSpPr>
        <p:sp>
          <p:nvSpPr>
            <p:cNvPr id="16429" name="AutoShape 113"/>
            <p:cNvSpPr>
              <a:spLocks noChangeArrowheads="1"/>
            </p:cNvSpPr>
            <p:nvPr/>
          </p:nvSpPr>
          <p:spPr bwMode="auto">
            <a:xfrm rot="-5400000">
              <a:off x="3787" y="2749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390" name="Object 114"/>
            <p:cNvGraphicFramePr>
              <a:graphicFrameLocks noChangeAspect="1"/>
            </p:cNvGraphicFramePr>
            <p:nvPr/>
          </p:nvGraphicFramePr>
          <p:xfrm>
            <a:off x="4105" y="2568"/>
            <a:ext cx="1251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6" name="Equation" r:id="rId9" imgW="990600" imgH="485851" progId="Equation.DSMT4">
                    <p:embed/>
                  </p:oleObj>
                </mc:Choice>
                <mc:Fallback>
                  <p:oleObj name="Equation" r:id="rId9" imgW="990600" imgH="485851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251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6"/>
          <p:cNvGrpSpPr>
            <a:grpSpLocks/>
          </p:cNvGrpSpPr>
          <p:nvPr/>
        </p:nvGrpSpPr>
        <p:grpSpPr bwMode="auto">
          <a:xfrm>
            <a:off x="323850" y="5661025"/>
            <a:ext cx="8323263" cy="623888"/>
            <a:chOff x="204" y="3612"/>
            <a:chExt cx="5243" cy="393"/>
          </a:xfrm>
        </p:grpSpPr>
        <p:graphicFrame>
          <p:nvGraphicFramePr>
            <p:cNvPr id="16388" name="Object 117"/>
            <p:cNvGraphicFramePr>
              <a:graphicFrameLocks noChangeAspect="1"/>
            </p:cNvGraphicFramePr>
            <p:nvPr/>
          </p:nvGraphicFramePr>
          <p:xfrm>
            <a:off x="4441" y="3657"/>
            <a:ext cx="100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7" name="Equation" r:id="rId11" imgW="705002" imgH="219151" progId="Equation.DSMT4">
                    <p:embed/>
                  </p:oleObj>
                </mc:Choice>
                <mc:Fallback>
                  <p:oleObj name="Equation" r:id="rId11" imgW="705002" imgH="219151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1" y="3657"/>
                          <a:ext cx="100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7" name="Rectangle 118"/>
            <p:cNvSpPr>
              <a:spLocks noChangeArrowheads="1"/>
            </p:cNvSpPr>
            <p:nvPr/>
          </p:nvSpPr>
          <p:spPr bwMode="auto">
            <a:xfrm>
              <a:off x="204" y="3612"/>
              <a:ext cx="204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SzPct val="85000"/>
              </a:pP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可见此</a:t>
              </a:r>
              <a:r>
                <a:rPr lang="en-US" altLang="zh-CN" sz="2800">
                  <a:solidFill>
                    <a:srgbClr val="000000"/>
                  </a:solidFill>
                  <a:ea typeface="楷体_GB2312" pitchFamily="49" charset="-122"/>
                </a:rPr>
                <a:t>LP</a:t>
              </a: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有最优解</a:t>
              </a:r>
            </a:p>
          </p:txBody>
        </p:sp>
        <p:graphicFrame>
          <p:nvGraphicFramePr>
            <p:cNvPr id="16389" name="Object 121"/>
            <p:cNvGraphicFramePr>
              <a:graphicFrameLocks noChangeAspect="1"/>
            </p:cNvGraphicFramePr>
            <p:nvPr/>
          </p:nvGraphicFramePr>
          <p:xfrm>
            <a:off x="2070" y="3657"/>
            <a:ext cx="141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8" name="Equation" r:id="rId13" imgW="1124102" imgH="266700" progId="Equation.DSMT4">
                    <p:embed/>
                  </p:oleObj>
                </mc:Choice>
                <mc:Fallback>
                  <p:oleObj name="Equation" r:id="rId13" imgW="1124102" imgH="2667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657"/>
                          <a:ext cx="1410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Rectangle 122"/>
            <p:cNvSpPr>
              <a:spLocks noChangeArrowheads="1"/>
            </p:cNvSpPr>
            <p:nvPr/>
          </p:nvSpPr>
          <p:spPr bwMode="auto">
            <a:xfrm>
              <a:off x="3515" y="3612"/>
              <a:ext cx="104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SzPct val="85000"/>
              </a:pP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最优值为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6" grpId="0" animBg="1"/>
      <p:bldP spid="1608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32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mtClean="0"/>
              <a:t> </a:t>
            </a: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1042988" y="1052513"/>
            <a:ext cx="1655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求解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LP</a:t>
            </a:r>
          </a:p>
        </p:txBody>
      </p:sp>
      <p:graphicFrame>
        <p:nvGraphicFramePr>
          <p:cNvPr id="17410" name="Object 5"/>
          <p:cNvGraphicFramePr>
            <a:graphicFrameLocks noChangeAspect="1"/>
          </p:cNvGraphicFramePr>
          <p:nvPr/>
        </p:nvGraphicFramePr>
        <p:xfrm>
          <a:off x="3563938" y="1484313"/>
          <a:ext cx="2532062" cy="210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Equation" r:id="rId3" imgW="1438351" imgH="1095451" progId="Equation.DSMT4">
                  <p:embed/>
                </p:oleObj>
              </mc:Choice>
              <mc:Fallback>
                <p:oleObj name="Equation" r:id="rId3" imgW="1438351" imgH="10954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84313"/>
                        <a:ext cx="2532062" cy="210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3498850" y="1052513"/>
          <a:ext cx="2808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Equation" r:id="rId5" imgW="1467002" imgH="228600" progId="Equation.DSMT4">
                  <p:embed/>
                </p:oleObj>
              </mc:Choice>
              <mc:Fallback>
                <p:oleObj name="Equation" r:id="rId5" imgW="1467002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1052513"/>
                        <a:ext cx="2808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5" name="Rectangle 21"/>
          <p:cNvSpPr>
            <a:spLocks noChangeArrowheads="1"/>
          </p:cNvSpPr>
          <p:nvPr/>
        </p:nvSpPr>
        <p:spPr bwMode="auto">
          <a:xfrm>
            <a:off x="395288" y="3500438"/>
            <a:ext cx="73453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先化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为标准形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列出如下表格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27313" y="4005263"/>
            <a:ext cx="4154487" cy="2606675"/>
            <a:chOff x="1655" y="2523"/>
            <a:chExt cx="2617" cy="1642"/>
          </a:xfrm>
        </p:grpSpPr>
        <p:graphicFrame>
          <p:nvGraphicFramePr>
            <p:cNvPr id="17412" name="Object 28"/>
            <p:cNvGraphicFramePr>
              <a:graphicFrameLocks noChangeAspect="1"/>
            </p:cNvGraphicFramePr>
            <p:nvPr/>
          </p:nvGraphicFramePr>
          <p:xfrm>
            <a:off x="1655" y="2840"/>
            <a:ext cx="2617" cy="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7" imgW="2362200" imgH="1095451" progId="Equation.DSMT4">
                    <p:embed/>
                  </p:oleObj>
                </mc:Choice>
                <mc:Fallback>
                  <p:oleObj name="Equation" r:id="rId7" imgW="2362200" imgH="1095451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840"/>
                          <a:ext cx="2617" cy="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3" name="Object 29"/>
            <p:cNvGraphicFramePr>
              <a:graphicFrameLocks noChangeAspect="1"/>
            </p:cNvGraphicFramePr>
            <p:nvPr/>
          </p:nvGraphicFramePr>
          <p:xfrm>
            <a:off x="1701" y="2523"/>
            <a:ext cx="176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1" name="Equation" r:id="rId9" imgW="1467002" imgH="228600" progId="Equation.DSMT4">
                    <p:embed/>
                  </p:oleObj>
                </mc:Choice>
                <mc:Fallback>
                  <p:oleObj name="Equation" r:id="rId9" imgW="1467002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523"/>
                          <a:ext cx="1769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12" descr="Large confetti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方法一：</a:t>
            </a:r>
          </a:p>
        </p:txBody>
      </p:sp>
      <p:graphicFrame>
        <p:nvGraphicFramePr>
          <p:cNvPr id="173176" name="Group 120"/>
          <p:cNvGraphicFramePr>
            <a:graphicFrameLocks noGrp="1"/>
          </p:cNvGraphicFramePr>
          <p:nvPr>
            <p:ph sz="quarter" idx="1"/>
          </p:nvPr>
        </p:nvGraphicFramePr>
        <p:xfrm>
          <a:off x="1042988" y="1125538"/>
          <a:ext cx="4968875" cy="2340264"/>
        </p:xfrm>
        <a:graphic>
          <a:graphicData uri="http://schemas.openxmlformats.org/drawingml/2006/table">
            <a:tbl>
              <a:tblPr/>
              <a:tblGrid>
                <a:gridCol w="3914775"/>
                <a:gridCol w="1054100"/>
              </a:tblGrid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3      1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0      0      1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-2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3126" name="Object 7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4005263"/>
          <a:ext cx="828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Equation" r:id="rId3" imgW="285902" imgH="476402" progId="Equation.DSMT4">
                  <p:embed/>
                </p:oleObj>
              </mc:Choice>
              <mc:Fallback>
                <p:oleObj name="Equation" r:id="rId3" imgW="285902" imgH="476402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05263"/>
                        <a:ext cx="8286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178" name="Group 122"/>
          <p:cNvGraphicFramePr>
            <a:graphicFrameLocks noGrp="1"/>
          </p:cNvGraphicFramePr>
          <p:nvPr>
            <p:ph sz="quarter" idx="3"/>
          </p:nvPr>
        </p:nvGraphicFramePr>
        <p:xfrm>
          <a:off x="1042988" y="3933825"/>
          <a:ext cx="5041900" cy="2373349"/>
        </p:xfrm>
        <a:graphic>
          <a:graphicData uri="http://schemas.openxmlformats.org/drawingml/2006/table">
            <a:tbl>
              <a:tblPr/>
              <a:tblGrid>
                <a:gridCol w="3935412"/>
                <a:gridCol w="1106488"/>
              </a:tblGrid>
              <a:tr h="607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0      0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1      0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4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-1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0      1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3      0      0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6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3119" name="Oval 63"/>
          <p:cNvSpPr>
            <a:spLocks noChangeArrowheads="1"/>
          </p:cNvSpPr>
          <p:nvPr/>
        </p:nvSpPr>
        <p:spPr bwMode="auto">
          <a:xfrm>
            <a:off x="1979613" y="1196975"/>
            <a:ext cx="576262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120" name="Oval 64"/>
          <p:cNvSpPr>
            <a:spLocks noChangeArrowheads="1"/>
          </p:cNvSpPr>
          <p:nvPr/>
        </p:nvSpPr>
        <p:spPr bwMode="auto">
          <a:xfrm>
            <a:off x="1258888" y="4652963"/>
            <a:ext cx="533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3125" name="Object 69"/>
          <p:cNvGraphicFramePr>
            <a:graphicFrameLocks noChangeAspect="1"/>
          </p:cNvGraphicFramePr>
          <p:nvPr/>
        </p:nvGraphicFramePr>
        <p:xfrm>
          <a:off x="6084888" y="1628775"/>
          <a:ext cx="2736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5" imgW="1104900" imgH="247802" progId="Equation.DSMT4">
                  <p:embed/>
                </p:oleObj>
              </mc:Choice>
              <mc:Fallback>
                <p:oleObj name="Equation" r:id="rId5" imgW="1104900" imgH="247802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628775"/>
                        <a:ext cx="27368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167" name="Object 11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227763" y="4437063"/>
          <a:ext cx="2447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7" imgW="933602" imgH="247802" progId="Equation.DSMT4">
                  <p:embed/>
                </p:oleObj>
              </mc:Choice>
              <mc:Fallback>
                <p:oleObj name="Equation" r:id="rId7" imgW="933602" imgH="247802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437063"/>
                        <a:ext cx="24479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3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3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3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119" grpId="0" animBg="1"/>
      <p:bldP spid="1731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72" name="Group 48"/>
          <p:cNvGraphicFramePr>
            <a:graphicFrameLocks noGrp="1"/>
          </p:cNvGraphicFramePr>
          <p:nvPr>
            <p:ph sz="quarter" idx="1"/>
          </p:nvPr>
        </p:nvGraphicFramePr>
        <p:xfrm>
          <a:off x="1042988" y="1125538"/>
          <a:ext cx="4968875" cy="2340264"/>
        </p:xfrm>
        <a:graphic>
          <a:graphicData uri="http://schemas.openxmlformats.org/drawingml/2006/table">
            <a:tbl>
              <a:tblPr/>
              <a:tblGrid>
                <a:gridCol w="4033837"/>
                <a:gridCol w="935038"/>
              </a:tblGrid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1/3      1/3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-2/3      1/3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-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1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0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16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0244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1484313"/>
          <a:ext cx="698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2" name="Equation" r:id="rId3" imgW="295351" imgH="590702" progId="Equation.DSMT4">
                  <p:embed/>
                </p:oleObj>
              </mc:Choice>
              <mc:Fallback>
                <p:oleObj name="Equation" r:id="rId3" imgW="295351" imgH="59070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698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7" name="Group 53"/>
          <p:cNvGraphicFramePr>
            <a:graphicFrameLocks noGrp="1"/>
          </p:cNvGraphicFramePr>
          <p:nvPr>
            <p:ph sz="quarter" idx="3"/>
          </p:nvPr>
        </p:nvGraphicFramePr>
        <p:xfrm>
          <a:off x="971550" y="3860800"/>
          <a:ext cx="5184775" cy="2446371"/>
        </p:xfrm>
        <a:graphic>
          <a:graphicData uri="http://schemas.openxmlformats.org/drawingml/2006/table">
            <a:tbl>
              <a:tblPr/>
              <a:tblGrid>
                <a:gridCol w="4106863"/>
                <a:gridCol w="1077912"/>
              </a:tblGrid>
              <a:tr h="647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0      1      0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3/5    -1/5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-1/5     2/5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4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-4/5     3/5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1/5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62" name="Oval 38"/>
          <p:cNvSpPr>
            <a:spLocks noChangeArrowheads="1"/>
          </p:cNvSpPr>
          <p:nvPr/>
        </p:nvSpPr>
        <p:spPr bwMode="auto">
          <a:xfrm>
            <a:off x="2627313" y="2349500"/>
            <a:ext cx="576262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0264" name="Object 40"/>
          <p:cNvGraphicFramePr>
            <a:graphicFrameLocks noChangeAspect="1"/>
          </p:cNvGraphicFramePr>
          <p:nvPr/>
        </p:nvGraphicFramePr>
        <p:xfrm>
          <a:off x="6126163" y="1628775"/>
          <a:ext cx="30178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5" imgW="1133551" imgH="247802" progId="Equation.DSMT4">
                  <p:embed/>
                </p:oleObj>
              </mc:Choice>
              <mc:Fallback>
                <p:oleObj name="Equation" r:id="rId5" imgW="1133551" imgH="24780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163" y="1628775"/>
                        <a:ext cx="30178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73" name="Object 49"/>
          <p:cNvGraphicFramePr>
            <a:graphicFrameLocks noChangeAspect="1"/>
          </p:cNvGraphicFramePr>
          <p:nvPr/>
        </p:nvGraphicFramePr>
        <p:xfrm>
          <a:off x="323850" y="4724400"/>
          <a:ext cx="504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Equation" r:id="rId7" imgW="203024" imgH="152268" progId="Equation.DSMT4">
                  <p:embed/>
                </p:oleObj>
              </mc:Choice>
              <mc:Fallback>
                <p:oleObj name="Equation" r:id="rId7" imgW="203024" imgH="152268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4400"/>
                        <a:ext cx="504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79" name="Text Box 55"/>
          <p:cNvSpPr txBox="1">
            <a:spLocks noChangeArrowheads="1"/>
          </p:cNvSpPr>
          <p:nvPr/>
        </p:nvSpPr>
        <p:spPr bwMode="auto">
          <a:xfrm>
            <a:off x="6588125" y="3860800"/>
            <a:ext cx="5762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③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2" grpId="0" animBg="1"/>
      <p:bldP spid="1802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311" name="Group 63"/>
          <p:cNvGraphicFramePr>
            <a:graphicFrameLocks noGrp="1"/>
          </p:cNvGraphicFramePr>
          <p:nvPr>
            <p:ph sz="half" idx="1"/>
          </p:nvPr>
        </p:nvGraphicFramePr>
        <p:xfrm>
          <a:off x="1187450" y="1052513"/>
          <a:ext cx="5113338" cy="2340264"/>
        </p:xfrm>
        <a:graphic>
          <a:graphicData uri="http://schemas.openxmlformats.org/drawingml/2006/table">
            <a:tbl>
              <a:tblPr/>
              <a:tblGrid>
                <a:gridCol w="4051300"/>
                <a:gridCol w="1062038"/>
              </a:tblGrid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0      1      0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3/5    -1/5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-1/5     2/5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4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0      0      1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-4/5     3/5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7/5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1/5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      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2" name="Text Box 41"/>
          <p:cNvSpPr txBox="1">
            <a:spLocks noChangeArrowheads="1"/>
          </p:cNvSpPr>
          <p:nvPr/>
        </p:nvSpPr>
        <p:spPr bwMode="auto">
          <a:xfrm>
            <a:off x="6588125" y="1052513"/>
            <a:ext cx="5762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③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④</a:t>
            </a:r>
          </a:p>
        </p:txBody>
      </p:sp>
      <p:sp>
        <p:nvSpPr>
          <p:cNvPr id="181294" name="AutoShape 46"/>
          <p:cNvSpPr>
            <a:spLocks noChangeArrowheads="1"/>
          </p:cNvSpPr>
          <p:nvPr/>
        </p:nvSpPr>
        <p:spPr bwMode="auto">
          <a:xfrm>
            <a:off x="3708400" y="35004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1295" name="Object 47"/>
          <p:cNvGraphicFramePr>
            <a:graphicFrameLocks noChangeAspect="1"/>
          </p:cNvGraphicFramePr>
          <p:nvPr/>
        </p:nvGraphicFramePr>
        <p:xfrm>
          <a:off x="1476375" y="4221163"/>
          <a:ext cx="22875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Equation" r:id="rId3" imgW="1143000" imgH="266700" progId="Equation.DSMT4">
                  <p:embed/>
                </p:oleObj>
              </mc:Choice>
              <mc:Fallback>
                <p:oleObj name="Equation" r:id="rId3" imgW="1143000" imgH="2667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22875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96" name="Rectangle 48"/>
          <p:cNvSpPr>
            <a:spLocks noChangeArrowheads="1"/>
          </p:cNvSpPr>
          <p:nvPr/>
        </p:nvSpPr>
        <p:spPr bwMode="auto">
          <a:xfrm>
            <a:off x="3563938" y="4221163"/>
            <a:ext cx="4826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是化为标准形的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的最优解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.</a:t>
            </a:r>
            <a:r>
              <a:rPr lang="en-US" altLang="zh-CN" sz="2800">
                <a:ea typeface="楷体_GB2312" pitchFamily="49" charset="-122"/>
              </a:rPr>
              <a:t> 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39750" y="4797425"/>
            <a:ext cx="7993063" cy="585788"/>
            <a:chOff x="340" y="3022"/>
            <a:chExt cx="5035" cy="369"/>
          </a:xfrm>
        </p:grpSpPr>
        <p:graphicFrame>
          <p:nvGraphicFramePr>
            <p:cNvPr id="20484" name="Object 54"/>
            <p:cNvGraphicFramePr>
              <a:graphicFrameLocks noChangeAspect="1"/>
            </p:cNvGraphicFramePr>
            <p:nvPr/>
          </p:nvGraphicFramePr>
          <p:xfrm>
            <a:off x="4286" y="3067"/>
            <a:ext cx="108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5" imgW="790651" imgH="219151" progId="Equation.DSMT4">
                    <p:embed/>
                  </p:oleObj>
                </mc:Choice>
                <mc:Fallback>
                  <p:oleObj name="Equation" r:id="rId5" imgW="790651" imgH="219151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67"/>
                          <a:ext cx="1089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Rectangle 49"/>
            <p:cNvSpPr>
              <a:spLocks noChangeArrowheads="1"/>
            </p:cNvSpPr>
            <p:nvPr/>
          </p:nvSpPr>
          <p:spPr bwMode="auto">
            <a:xfrm>
              <a:off x="340" y="3022"/>
              <a:ext cx="408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SzPct val="85000"/>
              </a:pP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略去松弛变量，故原</a:t>
              </a:r>
              <a:r>
                <a:rPr lang="en-US" altLang="zh-CN" sz="2800">
                  <a:solidFill>
                    <a:srgbClr val="000000"/>
                  </a:solidFill>
                  <a:ea typeface="楷体_GB2312" pitchFamily="49" charset="-122"/>
                </a:rPr>
                <a:t>LP</a:t>
              </a: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问题的最优解为</a:t>
              </a:r>
              <a:endParaRPr lang="zh-CN" altLang="en-US" sz="2800">
                <a:ea typeface="楷体_GB2312" pitchFamily="49" charset="-122"/>
              </a:endParaRPr>
            </a:p>
          </p:txBody>
        </p:sp>
      </p:grpSp>
      <p:sp>
        <p:nvSpPr>
          <p:cNvPr id="181301" name="Rectangle 53"/>
          <p:cNvSpPr>
            <a:spLocks noChangeArrowheads="1"/>
          </p:cNvSpPr>
          <p:nvPr/>
        </p:nvSpPr>
        <p:spPr bwMode="auto">
          <a:xfrm>
            <a:off x="539750" y="5373688"/>
            <a:ext cx="1584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最优值为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81308" name="Object 6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5445125"/>
          <a:ext cx="165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7" imgW="705002" imgH="219151" progId="Equation.DSMT4">
                  <p:embed/>
                </p:oleObj>
              </mc:Choice>
              <mc:Fallback>
                <p:oleObj name="Equation" r:id="rId7" imgW="705002" imgH="219151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45125"/>
                        <a:ext cx="165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94" grpId="0" animBg="1"/>
      <p:bldP spid="181296" grpId="0"/>
      <p:bldP spid="18130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 descr="Large confetti"/>
          <p:cNvSpPr>
            <a:spLocks noGrp="1" noChangeArrowheads="1"/>
          </p:cNvSpPr>
          <p:nvPr>
            <p:ph type="title" sz="quarter"/>
          </p:nvPr>
        </p:nvSpPr>
        <p:spPr>
          <a:xfrm>
            <a:off x="179388" y="115888"/>
            <a:ext cx="8785225" cy="71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0000FF"/>
                </a:solidFill>
                <a:effectLst/>
                <a:latin typeface="楷体_GB2312" pitchFamily="49" charset="-122"/>
                <a:ea typeface="楷体_GB2312" pitchFamily="49" charset="-122"/>
              </a:rPr>
              <a:t>方法二：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取底行中左边第一个负元素对应的变量为进基变量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sz="quarter" idx="1"/>
          </p:nvPr>
        </p:nvGraphicFramePr>
        <p:xfrm>
          <a:off x="1042988" y="1125538"/>
          <a:ext cx="4968875" cy="2340264"/>
        </p:xfrm>
        <a:graphic>
          <a:graphicData uri="http://schemas.openxmlformats.org/drawingml/2006/table">
            <a:tbl>
              <a:tblPr/>
              <a:tblGrid>
                <a:gridCol w="3914775"/>
                <a:gridCol w="1054100"/>
              </a:tblGrid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1      0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3      1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0      0      1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0      0      0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5364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4475" y="4005263"/>
          <a:ext cx="6985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3" imgW="295351" imgH="590702" progId="Equation.DSMT4">
                  <p:embed/>
                </p:oleObj>
              </mc:Choice>
              <mc:Fallback>
                <p:oleObj name="Equation" r:id="rId3" imgW="295351" imgH="59070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4005263"/>
                        <a:ext cx="6985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5" name="Group 21"/>
          <p:cNvGraphicFramePr>
            <a:graphicFrameLocks noGrp="1"/>
          </p:cNvGraphicFramePr>
          <p:nvPr>
            <p:ph sz="quarter" idx="3"/>
          </p:nvPr>
        </p:nvGraphicFramePr>
        <p:xfrm>
          <a:off x="1042988" y="3860800"/>
          <a:ext cx="5041900" cy="2373349"/>
        </p:xfrm>
        <a:graphic>
          <a:graphicData uri="http://schemas.openxmlformats.org/drawingml/2006/table">
            <a:tbl>
              <a:tblPr/>
              <a:tblGrid>
                <a:gridCol w="3935412"/>
                <a:gridCol w="1106488"/>
              </a:tblGrid>
              <a:tr h="607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1/3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0     1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-1/3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0     0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1/3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-7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/3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0     0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2/3</a:t>
                      </a: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10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8" marB="365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382" name="Oval 38"/>
          <p:cNvSpPr>
            <a:spLocks noChangeArrowheads="1"/>
          </p:cNvSpPr>
          <p:nvPr/>
        </p:nvSpPr>
        <p:spPr bwMode="auto">
          <a:xfrm>
            <a:off x="1258888" y="2349500"/>
            <a:ext cx="576262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5383" name="Oval 39"/>
          <p:cNvSpPr>
            <a:spLocks noChangeArrowheads="1"/>
          </p:cNvSpPr>
          <p:nvPr/>
        </p:nvSpPr>
        <p:spPr bwMode="auto">
          <a:xfrm>
            <a:off x="2051050" y="4581525"/>
            <a:ext cx="533400" cy="4572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5384" name="Object 40"/>
          <p:cNvGraphicFramePr>
            <a:graphicFrameLocks noChangeAspect="1"/>
          </p:cNvGraphicFramePr>
          <p:nvPr/>
        </p:nvGraphicFramePr>
        <p:xfrm>
          <a:off x="6208713" y="1628775"/>
          <a:ext cx="248761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5" imgW="1009802" imgH="247802" progId="Equation.DSMT4">
                  <p:embed/>
                </p:oleObj>
              </mc:Choice>
              <mc:Fallback>
                <p:oleObj name="Equation" r:id="rId5" imgW="1009802" imgH="247802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1628775"/>
                        <a:ext cx="248761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85" name="Object 41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257925" y="4437063"/>
          <a:ext cx="288607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7" imgW="1181100" imgH="324002" progId="Equation.DSMT4">
                  <p:embed/>
                </p:oleObj>
              </mc:Choice>
              <mc:Fallback>
                <p:oleObj name="Equation" r:id="rId7" imgW="1181100" imgH="324002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4437063"/>
                        <a:ext cx="2886075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0" fill="hold"/>
                                        <p:tgtEl>
                                          <p:spTgt spid="18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82" grpId="0" animBg="1"/>
      <p:bldP spid="1853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1" name="Group 3"/>
          <p:cNvGraphicFramePr>
            <a:graphicFrameLocks noGrp="1"/>
          </p:cNvGraphicFramePr>
          <p:nvPr>
            <p:ph sz="quarter" idx="1"/>
          </p:nvPr>
        </p:nvGraphicFramePr>
        <p:xfrm>
          <a:off x="1042988" y="1125538"/>
          <a:ext cx="4968875" cy="2340264"/>
        </p:xfrm>
        <a:graphic>
          <a:graphicData uri="http://schemas.openxmlformats.org/drawingml/2006/table">
            <a:tbl>
              <a:tblPr/>
              <a:tblGrid>
                <a:gridCol w="4033837"/>
                <a:gridCol w="935038"/>
              </a:tblGrid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0     1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-4/5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1     0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  3/5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-1/5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- 1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9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0     0     0       7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/5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1/5</a:t>
                      </a: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17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华文细黑" pitchFamily="2" charset="-122"/>
                        </a:rPr>
                        <a:t>   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73025" marR="73025" marT="36501" marB="365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6388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1687513"/>
          <a:ext cx="6985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8" name="Equation" r:id="rId3" imgW="190500" imgH="266700" progId="Equation.DSMT4">
                  <p:embed/>
                </p:oleObj>
              </mc:Choice>
              <mc:Fallback>
                <p:oleObj name="Equation" r:id="rId3" imgW="190500" imgH="266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687513"/>
                        <a:ext cx="6985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09" name="Text Box 41"/>
          <p:cNvSpPr txBox="1">
            <a:spLocks noChangeArrowheads="1"/>
          </p:cNvSpPr>
          <p:nvPr/>
        </p:nvSpPr>
        <p:spPr bwMode="auto">
          <a:xfrm>
            <a:off x="6156325" y="1196975"/>
            <a:ext cx="5762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满足① ②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③</a:t>
            </a:r>
          </a:p>
          <a:p>
            <a:pPr eaLnBrk="1" hangingPunct="1"/>
            <a:r>
              <a:rPr kumimoji="1" lang="zh-CN" altLang="en-US">
                <a:solidFill>
                  <a:srgbClr val="800000"/>
                </a:solidFill>
                <a:ea typeface="楷体_GB2312" pitchFamily="49" charset="-122"/>
              </a:rPr>
              <a:t>④</a:t>
            </a:r>
          </a:p>
        </p:txBody>
      </p:sp>
      <p:graphicFrame>
        <p:nvGraphicFramePr>
          <p:cNvPr id="186411" name="Object 43"/>
          <p:cNvGraphicFramePr>
            <a:graphicFrameLocks noChangeAspect="1"/>
          </p:cNvGraphicFramePr>
          <p:nvPr/>
        </p:nvGraphicFramePr>
        <p:xfrm>
          <a:off x="6804025" y="4868863"/>
          <a:ext cx="17287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5" imgW="790651" imgH="219151" progId="Equation.DSMT4">
                  <p:embed/>
                </p:oleObj>
              </mc:Choice>
              <mc:Fallback>
                <p:oleObj name="Equation" r:id="rId5" imgW="790651" imgH="219151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68863"/>
                        <a:ext cx="17287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03350" y="3573463"/>
            <a:ext cx="6986588" cy="1271587"/>
            <a:chOff x="884" y="2251"/>
            <a:chExt cx="4401" cy="801"/>
          </a:xfrm>
        </p:grpSpPr>
        <p:sp>
          <p:nvSpPr>
            <p:cNvPr id="22555" name="AutoShape 44"/>
            <p:cNvSpPr>
              <a:spLocks noChangeArrowheads="1"/>
            </p:cNvSpPr>
            <p:nvPr/>
          </p:nvSpPr>
          <p:spPr bwMode="auto">
            <a:xfrm>
              <a:off x="2290" y="2251"/>
              <a:ext cx="181" cy="363"/>
            </a:xfrm>
            <a:prstGeom prst="downArrow">
              <a:avLst>
                <a:gd name="adj1" fmla="val 50000"/>
                <a:gd name="adj2" fmla="val 50138"/>
              </a:avLst>
            </a:prstGeom>
            <a:solidFill>
              <a:srgbClr val="99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 anchor="ctr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2556" name="Group 50"/>
            <p:cNvGrpSpPr>
              <a:grpSpLocks/>
            </p:cNvGrpSpPr>
            <p:nvPr/>
          </p:nvGrpSpPr>
          <p:grpSpPr bwMode="auto">
            <a:xfrm>
              <a:off x="884" y="2659"/>
              <a:ext cx="4401" cy="393"/>
              <a:chOff x="884" y="2659"/>
              <a:chExt cx="4401" cy="393"/>
            </a:xfrm>
          </p:grpSpPr>
          <p:graphicFrame>
            <p:nvGraphicFramePr>
              <p:cNvPr id="22533" name="Object 45"/>
              <p:cNvGraphicFramePr>
                <a:graphicFrameLocks noChangeAspect="1"/>
              </p:cNvGraphicFramePr>
              <p:nvPr/>
            </p:nvGraphicFramePr>
            <p:xfrm>
              <a:off x="884" y="2704"/>
              <a:ext cx="1441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20" name="Equation" r:id="rId7" imgW="1143000" imgH="266700" progId="Equation.DSMT4">
                      <p:embed/>
                    </p:oleObj>
                  </mc:Choice>
                  <mc:Fallback>
                    <p:oleObj name="Equation" r:id="rId7" imgW="1143000" imgH="266700" progId="Equation.DSMT4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2704"/>
                            <a:ext cx="1441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57" name="Rectangle 46"/>
              <p:cNvSpPr>
                <a:spLocks noChangeArrowheads="1"/>
              </p:cNvSpPr>
              <p:nvPr/>
            </p:nvSpPr>
            <p:spPr bwMode="auto">
              <a:xfrm>
                <a:off x="2245" y="2659"/>
                <a:ext cx="304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3025" tIns="36512" rIns="73025" bIns="36512"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20000"/>
                  </a:spcBef>
                  <a:buSzPct val="85000"/>
                </a:pPr>
                <a:r>
                  <a:rPr lang="zh-CN" altLang="en-US" sz="2800">
                    <a:solidFill>
                      <a:srgbClr val="000000"/>
                    </a:solidFill>
                    <a:ea typeface="楷体_GB2312" pitchFamily="49" charset="-122"/>
                  </a:rPr>
                  <a:t>是化为标准形的</a:t>
                </a:r>
                <a:r>
                  <a:rPr lang="en-US" altLang="zh-CN" sz="2800">
                    <a:solidFill>
                      <a:srgbClr val="000000"/>
                    </a:solidFill>
                    <a:ea typeface="楷体_GB2312" pitchFamily="49" charset="-122"/>
                  </a:rPr>
                  <a:t>LP</a:t>
                </a:r>
                <a:r>
                  <a:rPr lang="zh-CN" altLang="en-US" sz="2800">
                    <a:solidFill>
                      <a:srgbClr val="000000"/>
                    </a:solidFill>
                    <a:ea typeface="楷体_GB2312" pitchFamily="49" charset="-122"/>
                  </a:rPr>
                  <a:t>的最优解</a:t>
                </a:r>
                <a:r>
                  <a:rPr lang="en-US" altLang="zh-CN" sz="2800">
                    <a:solidFill>
                      <a:srgbClr val="000000"/>
                    </a:solidFill>
                    <a:ea typeface="楷体_GB2312" pitchFamily="49" charset="-122"/>
                  </a:rPr>
                  <a:t>.</a:t>
                </a:r>
                <a:r>
                  <a:rPr lang="en-US" altLang="zh-CN" sz="2800">
                    <a:ea typeface="楷体_GB2312" pitchFamily="49" charset="-122"/>
                  </a:rPr>
                  <a:t> </a:t>
                </a:r>
              </a:p>
            </p:txBody>
          </p:sp>
        </p:grpSp>
      </p:grpSp>
      <p:sp>
        <p:nvSpPr>
          <p:cNvPr id="186415" name="Rectangle 47"/>
          <p:cNvSpPr>
            <a:spLocks noChangeArrowheads="1"/>
          </p:cNvSpPr>
          <p:nvPr/>
        </p:nvSpPr>
        <p:spPr bwMode="auto">
          <a:xfrm>
            <a:off x="539750" y="4797425"/>
            <a:ext cx="64801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略去松弛变量，故原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问题的最优解为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86416" name="Object 4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5445125"/>
          <a:ext cx="165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1" name="Equation" r:id="rId9" imgW="705002" imgH="219151" progId="Equation.DSMT4">
                  <p:embed/>
                </p:oleObj>
              </mc:Choice>
              <mc:Fallback>
                <p:oleObj name="Equation" r:id="rId9" imgW="705002" imgH="219151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445125"/>
                        <a:ext cx="16573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17" name="Rectangle 49"/>
          <p:cNvSpPr>
            <a:spLocks noChangeArrowheads="1"/>
          </p:cNvSpPr>
          <p:nvPr/>
        </p:nvSpPr>
        <p:spPr bwMode="auto">
          <a:xfrm>
            <a:off x="539750" y="5373688"/>
            <a:ext cx="1584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最优值为</a:t>
            </a:r>
            <a:endParaRPr lang="zh-CN" altLang="en-US" sz="2800"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9" grpId="0"/>
      <p:bldP spid="186415" grpId="0"/>
      <p:bldP spid="1864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250825" y="333375"/>
            <a:ext cx="748982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注意事项（可能出现的情况）</a:t>
            </a: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39750" y="1196975"/>
            <a:ext cx="8424863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）若迭代过程中右列元素中出现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‘‘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’’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此时对应的基本可行解中某基变量的取值为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，那么称该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基本可行解是退化的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接下来的迭代可能出现循环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539750" y="2636838"/>
            <a:ext cx="84359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解决办法</a:t>
            </a:r>
            <a:r>
              <a:rPr lang="en-US" altLang="zh-CN" sz="28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在每次选进基变量时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每次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选底行中左边</a:t>
            </a:r>
          </a:p>
          <a:p>
            <a:pPr eaLnBrk="1" hangingPunct="1"/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第一个负元素对应的变量为进基变量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这就是</a:t>
            </a:r>
            <a:r>
              <a:rPr lang="zh-CN" altLang="en-US" sz="28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改进的</a:t>
            </a:r>
          </a:p>
          <a:p>
            <a:pPr eaLnBrk="1" hangingPunct="1"/>
            <a:r>
              <a:rPr lang="zh-CN" altLang="en-US" sz="28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单纯形法</a:t>
            </a:r>
            <a:r>
              <a:rPr lang="en-US" altLang="zh-CN" sz="28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1749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6550" y="6524625"/>
            <a:ext cx="287338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8438" name="Rectangle 22"/>
          <p:cNvSpPr>
            <a:spLocks noChangeArrowheads="1"/>
          </p:cNvSpPr>
          <p:nvPr/>
        </p:nvSpPr>
        <p:spPr bwMode="auto">
          <a:xfrm>
            <a:off x="539750" y="4221163"/>
            <a:ext cx="82804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）若最终表格中底行元素均非负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且所有自由变量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非基变量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对应的底行元素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检验数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均大于</a:t>
            </a:r>
            <a:r>
              <a:rPr lang="zh-CN" altLang="en-US">
                <a:solidFill>
                  <a:srgbClr val="000000"/>
                </a:solidFill>
              </a:rPr>
              <a:t>‘‘</a:t>
            </a:r>
            <a:r>
              <a:rPr lang="en-US" altLang="zh-CN">
                <a:solidFill>
                  <a:srgbClr val="000000"/>
                </a:solidFill>
              </a:rPr>
              <a:t>0’’</a:t>
            </a:r>
            <a:r>
              <a:rPr lang="en-US" altLang="zh-CN"/>
              <a:t> 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则此时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有唯一最优解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  <p:bldP spid="188421" grpId="0"/>
      <p:bldP spid="1884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640013" y="1412875"/>
            <a:ext cx="4237037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找出一个初始基本可行解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3021013" y="2784475"/>
            <a:ext cx="2667000" cy="914400"/>
          </a:xfrm>
          <a:prstGeom prst="diamond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是否最优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487613" y="4537075"/>
            <a:ext cx="4038600" cy="914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转移到另一个基本可行解</a:t>
            </a:r>
          </a:p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（找出更小的目标函数值）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831013" y="3013075"/>
            <a:ext cx="1196975" cy="533400"/>
          </a:xfrm>
          <a:prstGeom prst="rect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最优解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4392613" y="1946275"/>
            <a:ext cx="1587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392613" y="3698875"/>
            <a:ext cx="1587" cy="83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5688013" y="3241675"/>
            <a:ext cx="11430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1649413" y="3241675"/>
            <a:ext cx="13716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649413" y="3241675"/>
            <a:ext cx="1587" cy="1752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1649413" y="4994275"/>
            <a:ext cx="838200" cy="1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940425" y="2781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859213" y="3870325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否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116013" y="3641725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</a:t>
            </a:r>
          </a:p>
          <a:p>
            <a:pPr>
              <a:defRPr/>
            </a:pP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环</a:t>
            </a: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7364413" y="3546475"/>
            <a:ext cx="1587" cy="457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6875463" y="4043363"/>
            <a:ext cx="1011237" cy="617537"/>
          </a:xfrm>
          <a:prstGeom prst="flowChartTerminator">
            <a:avLst/>
          </a:prstGeom>
          <a:solidFill>
            <a:srgbClr val="FFFF66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SzPct val="85000"/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结束</a:t>
            </a:r>
          </a:p>
        </p:txBody>
      </p:sp>
      <p:sp>
        <p:nvSpPr>
          <p:cNvPr id="26641" name="Text Box 18"/>
          <p:cNvSpPr txBox="1">
            <a:spLocks noChangeArrowheads="1"/>
          </p:cNvSpPr>
          <p:nvPr/>
        </p:nvSpPr>
        <p:spPr bwMode="auto">
          <a:xfrm>
            <a:off x="684213" y="333375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800000"/>
                </a:solidFill>
                <a:ea typeface="楷体_GB2312" pitchFamily="49" charset="-122"/>
              </a:rPr>
              <a:t>基本思想框图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795963" y="188913"/>
            <a:ext cx="2520950" cy="803275"/>
            <a:chOff x="3651" y="119"/>
            <a:chExt cx="1497" cy="506"/>
          </a:xfrm>
        </p:grpSpPr>
        <p:sp>
          <p:nvSpPr>
            <p:cNvPr id="26651" name="AutoShape 20"/>
            <p:cNvSpPr>
              <a:spLocks noChangeArrowheads="1"/>
            </p:cNvSpPr>
            <p:nvPr/>
          </p:nvSpPr>
          <p:spPr bwMode="auto">
            <a:xfrm>
              <a:off x="3652" y="164"/>
              <a:ext cx="1360" cy="453"/>
            </a:xfrm>
            <a:prstGeom prst="wedgeRectCallout">
              <a:avLst>
                <a:gd name="adj1" fmla="val -59486"/>
                <a:gd name="adj2" fmla="val 111370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/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endParaRPr lang="ja-JP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Rectangle 21"/>
            <p:cNvSpPr>
              <a:spLocks noChangeArrowheads="1"/>
            </p:cNvSpPr>
            <p:nvPr/>
          </p:nvSpPr>
          <p:spPr bwMode="auto">
            <a:xfrm>
              <a:off x="3651" y="119"/>
              <a:ext cx="1497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如何找初始基本可行解？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364163" y="1978025"/>
            <a:ext cx="1943100" cy="803275"/>
            <a:chOff x="4513" y="1117"/>
            <a:chExt cx="1224" cy="517"/>
          </a:xfrm>
        </p:grpSpPr>
        <p:sp>
          <p:nvSpPr>
            <p:cNvPr id="26649" name="AutoShape 23"/>
            <p:cNvSpPr>
              <a:spLocks noChangeArrowheads="1"/>
            </p:cNvSpPr>
            <p:nvPr/>
          </p:nvSpPr>
          <p:spPr bwMode="auto">
            <a:xfrm>
              <a:off x="4513" y="1163"/>
              <a:ext cx="1179" cy="453"/>
            </a:xfrm>
            <a:prstGeom prst="wedgeRectCallout">
              <a:avLst>
                <a:gd name="adj1" fmla="val -60940"/>
                <a:gd name="adj2" fmla="val 111370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/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endParaRPr lang="ja-JP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0" name="Rectangle 24"/>
            <p:cNvSpPr>
              <a:spLocks noChangeArrowheads="1"/>
            </p:cNvSpPr>
            <p:nvPr/>
          </p:nvSpPr>
          <p:spPr bwMode="auto">
            <a:xfrm>
              <a:off x="4558" y="1117"/>
              <a:ext cx="117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如何判断是否最优解？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3850" y="5589588"/>
            <a:ext cx="1871663" cy="803275"/>
            <a:chOff x="204" y="3521"/>
            <a:chExt cx="1179" cy="506"/>
          </a:xfrm>
        </p:grpSpPr>
        <p:sp>
          <p:nvSpPr>
            <p:cNvPr id="26647" name="AutoShape 26"/>
            <p:cNvSpPr>
              <a:spLocks noChangeArrowheads="1"/>
            </p:cNvSpPr>
            <p:nvPr/>
          </p:nvSpPr>
          <p:spPr bwMode="auto">
            <a:xfrm>
              <a:off x="204" y="3566"/>
              <a:ext cx="1179" cy="453"/>
            </a:xfrm>
            <a:prstGeom prst="wedgeRectCallout">
              <a:avLst>
                <a:gd name="adj1" fmla="val 86301"/>
                <a:gd name="adj2" fmla="val -80023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/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endParaRPr lang="ja-JP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8" name="Rectangle 27"/>
            <p:cNvSpPr>
              <a:spLocks noChangeArrowheads="1"/>
            </p:cNvSpPr>
            <p:nvPr/>
          </p:nvSpPr>
          <p:spPr bwMode="auto">
            <a:xfrm>
              <a:off x="249" y="3521"/>
              <a:ext cx="1089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如何转换基本可行解？</a:t>
              </a:r>
            </a:p>
          </p:txBody>
        </p:sp>
      </p:grpSp>
      <p:sp>
        <p:nvSpPr>
          <p:cNvPr id="26645" name="AutoShape 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646" name="AutoShape 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 autoUpdateAnimBg="0"/>
      <p:bldP spid="4099" grpId="0" animBg="1" autoUpdateAnimBg="0"/>
      <p:bldP spid="4100" grpId="0" animBg="1" autoUpdateAnimBg="0"/>
      <p:bldP spid="4101" grpId="0" animBg="1" autoUpdateAnimBg="0"/>
      <p:bldP spid="4102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utoUpdateAnimBg="0"/>
      <p:bldP spid="4109" grpId="0" autoUpdateAnimBg="0"/>
      <p:bldP spid="4110" grpId="0" autoUpdateAnimBg="0"/>
      <p:bldP spid="4112" grpId="0" animBg="1"/>
      <p:bldP spid="41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6550" y="6524625"/>
            <a:ext cx="287338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1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539750" y="1268413"/>
            <a:ext cx="82804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）若最终表格中底行元素均非负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且存在某自由变量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非基变量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对应的底行元素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检验数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>
                <a:solidFill>
                  <a:srgbClr val="000000"/>
                </a:solidFill>
              </a:rPr>
              <a:t>‘‘</a:t>
            </a:r>
            <a:r>
              <a:rPr lang="en-US" altLang="zh-CN">
                <a:solidFill>
                  <a:srgbClr val="000000"/>
                </a:solidFill>
              </a:rPr>
              <a:t>0’’</a:t>
            </a:r>
            <a:r>
              <a:rPr lang="en-US" altLang="zh-CN"/>
              <a:t> 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则此时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有无穷多最优解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539750" y="2852738"/>
            <a:ext cx="8280400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）若最终表格中底行存在负元素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且对应进基变量所在的列中底线以上没有正元素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无法迭代下去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则此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问题无最优解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89449" name="Rectangle 9"/>
          <p:cNvSpPr>
            <a:spLocks noChangeArrowheads="1"/>
          </p:cNvSpPr>
          <p:nvPr/>
        </p:nvSpPr>
        <p:spPr bwMode="auto">
          <a:xfrm>
            <a:off x="611188" y="4581525"/>
            <a:ext cx="8280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以上结论的证明参见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&lt;&lt;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运筹学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&gt;&gt;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清华大学出版社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7" grpId="0"/>
      <p:bldP spid="189448" grpId="0"/>
      <p:bldP spid="1894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50825" y="260350"/>
            <a:ext cx="7489825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五</a:t>
            </a:r>
            <a:r>
              <a:rPr lang="en-US" altLang="zh-CN" sz="3200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收敛性定理</a:t>
            </a:r>
          </a:p>
        </p:txBody>
      </p:sp>
      <p:sp>
        <p:nvSpPr>
          <p:cNvPr id="3379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56550" y="6524625"/>
            <a:ext cx="287338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9750" y="1268413"/>
            <a:ext cx="8280400" cy="2357437"/>
            <a:chOff x="340" y="799"/>
            <a:chExt cx="5216" cy="1485"/>
          </a:xfrm>
        </p:grpSpPr>
        <p:sp>
          <p:nvSpPr>
            <p:cNvPr id="33802" name="Rectangle 5"/>
            <p:cNvSpPr>
              <a:spLocks noChangeArrowheads="1"/>
            </p:cNvSpPr>
            <p:nvPr/>
          </p:nvSpPr>
          <p:spPr bwMode="auto">
            <a:xfrm>
              <a:off x="340" y="799"/>
              <a:ext cx="952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3.1</a:t>
              </a:r>
            </a:p>
          </p:txBody>
        </p:sp>
        <p:sp>
          <p:nvSpPr>
            <p:cNvPr id="33803" name="Rectangle 6"/>
            <p:cNvSpPr>
              <a:spLocks noChangeArrowheads="1"/>
            </p:cNvSpPr>
            <p:nvPr/>
          </p:nvSpPr>
          <p:spPr bwMode="auto">
            <a:xfrm>
              <a:off x="340" y="1162"/>
              <a:ext cx="5216" cy="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3025" tIns="36512" rIns="73025" bIns="36512"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在已知一个基本可行解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初始基本可行解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的前提下使用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单纯形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法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LP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问题时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若每次迭代得到的基本可行解中基变量均大于零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称非退化的</a:t>
              </a:r>
              <a:r>
                <a:rPr lang="en-US" altLang="zh-CN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),</a:t>
              </a: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则算法必有限步终止</a:t>
              </a:r>
              <a:r>
                <a:rPr lang="zh-CN" altLang="en-US" dirty="0">
                  <a:solidFill>
                    <a:srgbClr val="000000"/>
                  </a:solidFill>
                </a:rPr>
                <a:t>。</a:t>
              </a:r>
            </a:p>
          </p:txBody>
        </p:sp>
      </p:grpSp>
      <p:sp>
        <p:nvSpPr>
          <p:cNvPr id="190472" name="Rectangle 8"/>
          <p:cNvSpPr>
            <a:spLocks noChangeArrowheads="1"/>
          </p:cNvSpPr>
          <p:nvPr/>
        </p:nvSpPr>
        <p:spPr bwMode="auto">
          <a:xfrm>
            <a:off x="539750" y="3716338"/>
            <a:ext cx="7608369" cy="50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证明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基本可行解有限 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+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非退化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不出现循环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4211638" y="4221163"/>
            <a:ext cx="287337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0474" name="Rectangle 10"/>
          <p:cNvSpPr>
            <a:spLocks noChangeArrowheads="1"/>
          </p:cNvSpPr>
          <p:nvPr/>
        </p:nvSpPr>
        <p:spPr bwMode="auto">
          <a:xfrm>
            <a:off x="3132138" y="4797425"/>
            <a:ext cx="287972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总能找到最优解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pic>
        <p:nvPicPr>
          <p:cNvPr id="33801" name="Picture 13" descr="smart_guy_teaching_hg_cl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2211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2" grpId="0"/>
      <p:bldP spid="190473" grpId="0" animBg="1"/>
      <p:bldP spid="1904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AutoShape 24"/>
          <p:cNvSpPr>
            <a:spLocks noChangeArrowheads="1"/>
          </p:cNvSpPr>
          <p:nvPr/>
        </p:nvSpPr>
        <p:spPr bwMode="auto">
          <a:xfrm>
            <a:off x="7092950" y="537368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316913" y="6524625"/>
            <a:ext cx="287337" cy="333375"/>
          </a:xfrm>
          <a:prstGeom prst="actionButtonBackPrevious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AutoShape 2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77275" y="6524625"/>
            <a:ext cx="287338" cy="333375"/>
          </a:xfrm>
          <a:prstGeom prst="actionButtonForwardNex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 anchor="ctr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39750" y="1412875"/>
            <a:ext cx="7848600" cy="3830638"/>
            <a:chOff x="340" y="890"/>
            <a:chExt cx="4944" cy="2413"/>
          </a:xfrm>
        </p:grpSpPr>
        <p:sp>
          <p:nvSpPr>
            <p:cNvPr id="2056" name="Rectangle 30"/>
            <p:cNvSpPr>
              <a:spLocks noChangeArrowheads="1"/>
            </p:cNvSpPr>
            <p:nvPr/>
          </p:nvSpPr>
          <p:spPr bwMode="auto">
            <a:xfrm>
              <a:off x="930" y="1298"/>
              <a:ext cx="5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求</a:t>
              </a:r>
            </a:p>
          </p:txBody>
        </p:sp>
        <p:grpSp>
          <p:nvGrpSpPr>
            <p:cNvPr id="2057" name="Group 36"/>
            <p:cNvGrpSpPr>
              <a:grpSpLocks/>
            </p:cNvGrpSpPr>
            <p:nvPr/>
          </p:nvGrpSpPr>
          <p:grpSpPr bwMode="auto">
            <a:xfrm>
              <a:off x="340" y="890"/>
              <a:ext cx="4944" cy="2413"/>
              <a:chOff x="340" y="890"/>
              <a:chExt cx="4944" cy="2413"/>
            </a:xfrm>
          </p:grpSpPr>
          <p:grpSp>
            <p:nvGrpSpPr>
              <p:cNvPr id="2058" name="Group 35"/>
              <p:cNvGrpSpPr>
                <a:grpSpLocks/>
              </p:cNvGrpSpPr>
              <p:nvPr/>
            </p:nvGrpSpPr>
            <p:grpSpPr bwMode="auto">
              <a:xfrm>
                <a:off x="340" y="890"/>
                <a:ext cx="3870" cy="1990"/>
                <a:chOff x="340" y="890"/>
                <a:chExt cx="3870" cy="1990"/>
              </a:xfrm>
            </p:grpSpPr>
            <p:sp>
              <p:nvSpPr>
                <p:cNvPr id="206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40" y="890"/>
                  <a:ext cx="208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bg2"/>
                      </a:solidFill>
                      <a:latin typeface="Times New Roman" panose="02020603050405020304" pitchFamily="18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>
                      <a:solidFill>
                        <a:schemeClr val="tx1"/>
                      </a:solidFill>
                      <a:ea typeface="楷体_GB2312" pitchFamily="49" charset="-122"/>
                    </a:rPr>
                    <a:t>回顾上一节例</a:t>
                  </a:r>
                  <a:r>
                    <a:rPr kumimoji="1" lang="en-US" altLang="zh-CN" sz="2800">
                      <a:solidFill>
                        <a:schemeClr val="tx1"/>
                      </a:solidFill>
                      <a:ea typeface="楷体_GB2312" pitchFamily="49" charset="-122"/>
                    </a:rPr>
                    <a:t>1</a:t>
                  </a:r>
                  <a:r>
                    <a:rPr kumimoji="1" lang="zh-CN" altLang="en-US" sz="2800">
                      <a:solidFill>
                        <a:schemeClr val="tx1"/>
                      </a:solidFill>
                      <a:ea typeface="楷体_GB2312" pitchFamily="49" charset="-122"/>
                    </a:rPr>
                    <a:t>：</a:t>
                  </a:r>
                </a:p>
              </p:txBody>
            </p:sp>
            <p:grpSp>
              <p:nvGrpSpPr>
                <p:cNvPr id="2061" name="Group 31"/>
                <p:cNvGrpSpPr>
                  <a:grpSpLocks/>
                </p:cNvGrpSpPr>
                <p:nvPr/>
              </p:nvGrpSpPr>
              <p:grpSpPr bwMode="auto">
                <a:xfrm>
                  <a:off x="1506" y="1344"/>
                  <a:ext cx="2704" cy="1536"/>
                  <a:chOff x="1461" y="1071"/>
                  <a:chExt cx="2704" cy="1536"/>
                </a:xfrm>
              </p:grpSpPr>
              <p:graphicFrame>
                <p:nvGraphicFramePr>
                  <p:cNvPr id="2050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1655" y="1480"/>
                  <a:ext cx="2296" cy="11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92" name="Equation" r:id="rId3" imgW="2057400" imgH="857402" progId="Equation.DSMT4">
                          <p:embed/>
                        </p:oleObj>
                      </mc:Choice>
                      <mc:Fallback>
                        <p:oleObj name="Equation" r:id="rId3" imgW="2057400" imgH="857402" progId="Equation.DSMT4">
                          <p:embed/>
                          <p:pic>
                            <p:nvPicPr>
                              <p:cNvPr id="0" name="Object 3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655" y="1480"/>
                                <a:ext cx="2296" cy="112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51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1461" y="1071"/>
                  <a:ext cx="2704" cy="3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93" name="Equation" r:id="rId5" imgW="2133600" imgH="228600" progId="Equation.DSMT4">
                          <p:embed/>
                        </p:oleObj>
                      </mc:Choice>
                      <mc:Fallback>
                        <p:oleObj name="Equation" r:id="rId5" imgW="2133600" imgH="228600" progId="Equation.DSMT4">
                          <p:embed/>
                          <p:pic>
                            <p:nvPicPr>
                              <p:cNvPr id="0" name="Object 3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1" y="1071"/>
                                <a:ext cx="2704" cy="30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059" name="Rectangle 34"/>
              <p:cNvSpPr>
                <a:spLocks noChangeArrowheads="1"/>
              </p:cNvSpPr>
              <p:nvPr/>
            </p:nvSpPr>
            <p:spPr bwMode="auto">
              <a:xfrm>
                <a:off x="1111" y="2976"/>
                <a:ext cx="41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的一个基本解和一个基本可行解</a:t>
                </a:r>
                <a:r>
                  <a:rPr lang="en-US" altLang="zh-CN" sz="280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ChangeArrowheads="1"/>
          </p:cNvSpPr>
          <p:nvPr/>
        </p:nvSpPr>
        <p:spPr bwMode="auto">
          <a:xfrm>
            <a:off x="468313" y="260350"/>
            <a:ext cx="662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约束方程的增广矩阵为：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97025" y="1557338"/>
          <a:ext cx="44370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3" imgW="2114702" imgH="523951" progId="Equation.DSMT4">
                  <p:embed/>
                </p:oleObj>
              </mc:Choice>
              <mc:Fallback>
                <p:oleObj name="Equation" r:id="rId3" imgW="2114702" imgH="5239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1557338"/>
                        <a:ext cx="4437063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3779838" y="1125538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8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30000">
                <a:solidFill>
                  <a:srgbClr val="800000"/>
                </a:solidFill>
                <a:ea typeface="宋体" panose="02010600030101010101" pitchFamily="2" charset="-122"/>
              </a:rPr>
              <a:t>2    </a:t>
            </a:r>
            <a:r>
              <a:rPr kumimoji="1"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         </a:t>
            </a:r>
            <a:r>
              <a:rPr kumimoji="1" lang="en-US" altLang="zh-CN" i="1">
                <a:solidFill>
                  <a:srgbClr val="8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30000">
                <a:solidFill>
                  <a:srgbClr val="800000"/>
                </a:solidFill>
                <a:ea typeface="宋体" panose="02010600030101010101" pitchFamily="2" charset="-122"/>
              </a:rPr>
              <a:t>4     </a:t>
            </a:r>
            <a:endParaRPr kumimoji="1" lang="en-US" altLang="zh-CN" sz="3200" baseline="-3000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11188" y="2852738"/>
            <a:ext cx="5040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注意到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i="1">
                <a:solidFill>
                  <a:srgbClr val="000000"/>
                </a:solidFill>
                <a:ea typeface="楷体_GB2312" pitchFamily="49" charset="-122"/>
              </a:rPr>
              <a:t>2×4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,r(A)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11188" y="3500438"/>
            <a:ext cx="8353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由于第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列和第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列线性无关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构成一个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阶单位子块</a:t>
            </a:r>
            <a:r>
              <a: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因此可构成一个基矩阵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1188" y="4506913"/>
            <a:ext cx="8208962" cy="1166812"/>
            <a:chOff x="385" y="2839"/>
            <a:chExt cx="5171" cy="735"/>
          </a:xfrm>
        </p:grpSpPr>
        <p:graphicFrame>
          <p:nvGraphicFramePr>
            <p:cNvPr id="3076" name="Object 8"/>
            <p:cNvGraphicFramePr>
              <a:graphicFrameLocks noChangeAspect="1"/>
            </p:cNvGraphicFramePr>
            <p:nvPr/>
          </p:nvGraphicFramePr>
          <p:xfrm>
            <a:off x="657" y="2840"/>
            <a:ext cx="54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5" imgW="400202" imgH="219151" progId="Equation.DSMT4">
                    <p:embed/>
                  </p:oleObj>
                </mc:Choice>
                <mc:Fallback>
                  <p:oleObj name="Equation" r:id="rId5" imgW="400202" imgH="21915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840"/>
                          <a:ext cx="54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385" y="2839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取</a:t>
              </a:r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1156" y="2839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为基变量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3077" name="Object 11"/>
            <p:cNvGraphicFramePr>
              <a:graphicFrameLocks noChangeAspect="1"/>
            </p:cNvGraphicFramePr>
            <p:nvPr/>
          </p:nvGraphicFramePr>
          <p:xfrm>
            <a:off x="2290" y="2840"/>
            <a:ext cx="51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7" imgW="400202" imgH="219151" progId="Equation.DSMT4">
                    <p:embed/>
                  </p:oleObj>
                </mc:Choice>
                <mc:Fallback>
                  <p:oleObj name="Equation" r:id="rId7" imgW="400202" imgH="219151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840"/>
                          <a:ext cx="519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Rectangle 12"/>
            <p:cNvSpPr>
              <a:spLocks noChangeArrowheads="1"/>
            </p:cNvSpPr>
            <p:nvPr/>
          </p:nvSpPr>
          <p:spPr bwMode="auto">
            <a:xfrm>
              <a:off x="2811" y="2839"/>
              <a:ext cx="27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为自由变量</a:t>
              </a:r>
              <a:r>
                <a:rPr lang="en-US" altLang="zh-CN" sz="28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用自由变量表</a:t>
              </a:r>
            </a:p>
          </p:txBody>
        </p:sp>
        <p:sp>
          <p:nvSpPr>
            <p:cNvPr id="3086" name="Rectangle 13"/>
            <p:cNvSpPr>
              <a:spLocks noChangeArrowheads="1"/>
            </p:cNvSpPr>
            <p:nvPr/>
          </p:nvSpPr>
          <p:spPr bwMode="auto">
            <a:xfrm>
              <a:off x="385" y="3247"/>
              <a:ext cx="34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表示基变量得如下同解方程组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</p:grpSp>
      <p:graphicFrame>
        <p:nvGraphicFramePr>
          <p:cNvPr id="112667" name="Object 27"/>
          <p:cNvGraphicFramePr>
            <a:graphicFrameLocks noChangeAspect="1"/>
          </p:cNvGraphicFramePr>
          <p:nvPr/>
        </p:nvGraphicFramePr>
        <p:xfrm>
          <a:off x="5508625" y="5084763"/>
          <a:ext cx="25923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Equation" r:id="rId9" imgW="1476451" imgH="533400" progId="Equation.DSMT4">
                  <p:embed/>
                </p:oleObj>
              </mc:Choice>
              <mc:Fallback>
                <p:oleObj name="Equation" r:id="rId9" imgW="1476451" imgH="5334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84763"/>
                        <a:ext cx="25923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51050" y="1268413"/>
          <a:ext cx="25923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3" imgW="1476451" imgH="533400" progId="Equation.DSMT4">
                  <p:embed/>
                </p:oleObj>
              </mc:Choice>
              <mc:Fallback>
                <p:oleObj name="Equation" r:id="rId3" imgW="1476451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268413"/>
                        <a:ext cx="25923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4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27088" y="2565400"/>
          <a:ext cx="48974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5" imgW="2095500" imgH="419100" progId="Equation.DSMT4">
                  <p:embed/>
                </p:oleObj>
              </mc:Choice>
              <mc:Fallback>
                <p:oleObj name="Equation" r:id="rId5" imgW="20955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48974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11413" y="3860800"/>
          <a:ext cx="24479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7" imgW="1028700" imgH="266700" progId="Equation.DSMT4">
                  <p:embed/>
                </p:oleObj>
              </mc:Choice>
              <mc:Fallback>
                <p:oleObj name="Equation" r:id="rId7" imgW="10287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860800"/>
                        <a:ext cx="24479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684213" y="4797425"/>
            <a:ext cx="7705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又因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5&gt;0, 6&gt;0,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该解显然非负，因此这个解也是一个基本可行解。</a:t>
            </a:r>
          </a:p>
        </p:txBody>
      </p:sp>
      <p:graphicFrame>
        <p:nvGraphicFramePr>
          <p:cNvPr id="1945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80063" y="3284538"/>
          <a:ext cx="3276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9" imgW="2114702" imgH="523951" progId="Equation.DSMT4">
                  <p:embed/>
                </p:oleObj>
              </mc:Choice>
              <mc:Fallback>
                <p:oleObj name="Equation" r:id="rId9" imgW="2114702" imgH="52395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84538"/>
                        <a:ext cx="32766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7092950" y="2781300"/>
            <a:ext cx="1439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8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30000">
                <a:solidFill>
                  <a:srgbClr val="800000"/>
                </a:solidFill>
                <a:ea typeface="宋体" panose="02010600030101010101" pitchFamily="2" charset="-122"/>
              </a:rPr>
              <a:t>2    </a:t>
            </a:r>
            <a:r>
              <a:rPr kumimoji="1" lang="en-US" altLang="zh-CN">
                <a:solidFill>
                  <a:srgbClr val="800000"/>
                </a:solidFill>
                <a:ea typeface="宋体" panose="02010600030101010101" pitchFamily="2" charset="-122"/>
              </a:rPr>
              <a:t>      </a:t>
            </a:r>
            <a:r>
              <a:rPr kumimoji="1" lang="en-US" altLang="zh-CN" i="1">
                <a:solidFill>
                  <a:srgbClr val="800000"/>
                </a:solidFill>
                <a:ea typeface="宋体" panose="02010600030101010101" pitchFamily="2" charset="-122"/>
              </a:rPr>
              <a:t>x</a:t>
            </a:r>
            <a:r>
              <a:rPr kumimoji="1" lang="en-US" altLang="zh-CN" baseline="-30000">
                <a:solidFill>
                  <a:srgbClr val="800000"/>
                </a:solidFill>
                <a:ea typeface="宋体" panose="02010600030101010101" pitchFamily="2" charset="-122"/>
              </a:rPr>
              <a:t>4     </a:t>
            </a:r>
            <a:endParaRPr kumimoji="1" lang="en-US" altLang="zh-CN" sz="3200" baseline="-3000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/>
      <p:bldP spid="1945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 descr="Large confetti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ea typeface="楷体_GB2312" pitchFamily="49" charset="-122"/>
              </a:rPr>
              <a:t>基变量取为其他变量的情况</a:t>
            </a:r>
          </a:p>
        </p:txBody>
      </p:sp>
      <p:graphicFrame>
        <p:nvGraphicFramePr>
          <p:cNvPr id="5122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450" y="3141663"/>
          <a:ext cx="6337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3" imgW="3524402" imgH="523951" progId="Equation.DSMT4">
                  <p:embed/>
                </p:oleObj>
              </mc:Choice>
              <mc:Fallback>
                <p:oleObj name="Equation" r:id="rId3" imgW="3524402" imgH="52395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6337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1484313"/>
          <a:ext cx="7921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5" imgW="400202" imgH="219151" progId="Equation.DSMT4">
                  <p:embed/>
                </p:oleObj>
              </mc:Choice>
              <mc:Fallback>
                <p:oleObj name="Equation" r:id="rId5" imgW="400202" imgH="2191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7921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1484313"/>
          <a:ext cx="720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7" imgW="400202" imgH="219151" progId="Equation.DSMT4">
                  <p:embed/>
                </p:oleObj>
              </mc:Choice>
              <mc:Fallback>
                <p:oleObj name="Equation" r:id="rId7" imgW="400202" imgH="21915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84313"/>
                        <a:ext cx="720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539750" y="141287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若取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2051050" y="14128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为基变量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391025" y="1412875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为自由变量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由于基本解</a:t>
            </a:r>
          </a:p>
        </p:txBody>
      </p:sp>
      <p:sp>
        <p:nvSpPr>
          <p:cNvPr id="5130" name="Rectangle 16"/>
          <p:cNvSpPr>
            <a:spLocks noChangeArrowheads="1"/>
          </p:cNvSpPr>
          <p:nvPr/>
        </p:nvSpPr>
        <p:spPr bwMode="auto">
          <a:xfrm>
            <a:off x="468313" y="1989138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中自由变量全取零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所以只需对第一</a:t>
            </a:r>
            <a:r>
              <a:rPr lang="zh-CN" altLang="en-US">
                <a:solidFill>
                  <a:srgbClr val="000000"/>
                </a:solidFill>
              </a:rPr>
              <a:t>列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第二列以及常数项列组成的矩阵初等行变换至行最简形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11188" y="4365625"/>
            <a:ext cx="5111750" cy="674688"/>
            <a:chOff x="385" y="2750"/>
            <a:chExt cx="3220" cy="425"/>
          </a:xfrm>
        </p:grpSpPr>
        <p:sp>
          <p:nvSpPr>
            <p:cNvPr id="5133" name="Rectangle 15"/>
            <p:cNvSpPr>
              <a:spLocks noChangeArrowheads="1"/>
            </p:cNvSpPr>
            <p:nvPr/>
          </p:nvSpPr>
          <p:spPr bwMode="auto">
            <a:xfrm>
              <a:off x="385" y="2795"/>
              <a:ext cx="1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由此可得基本解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5125" name="Object 17"/>
            <p:cNvGraphicFramePr>
              <a:graphicFrameLocks noChangeAspect="1"/>
            </p:cNvGraphicFramePr>
            <p:nvPr/>
          </p:nvGraphicFramePr>
          <p:xfrm>
            <a:off x="2154" y="2750"/>
            <a:ext cx="145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9" imgW="1028700" imgH="266700" progId="Equation.DSMT4">
                    <p:embed/>
                  </p:oleObj>
                </mc:Choice>
                <mc:Fallback>
                  <p:oleObj name="Equation" r:id="rId9" imgW="1028700" imgH="2667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50"/>
                          <a:ext cx="145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611188" y="5157788"/>
            <a:ext cx="7705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又因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3&gt;0, 8&gt;0,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该解显然非负，因此这个解也是一个基本可行解。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 descr="Large confetti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sz="320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5903912" cy="6477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mtClean="0"/>
              <a:t>       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若系数矩阵</a:t>
            </a:r>
            <a:r>
              <a:rPr lang="en-US" altLang="zh-CN" sz="2800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阶单位子块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95288" y="486886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得到基本可行解之后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如何判断它是否是最优解呢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39750" y="1125538"/>
            <a:ext cx="81359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en-US" altLang="zh-CN"/>
              <a:t>    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设约束线性方程组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AX=b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的系数矩阵</a:t>
            </a:r>
            <a:r>
              <a:rPr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的秩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R(A)=m,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4284663" y="1700213"/>
            <a:ext cx="3816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则有如下结论成立：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468313" y="1700213"/>
            <a:ext cx="4105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记增广矩阵为（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），</a:t>
            </a: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395288" y="3573463"/>
            <a:ext cx="8424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基变量的取值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单位子块中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所对应的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右边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395288" y="2997200"/>
            <a:ext cx="1439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156325" y="2349500"/>
            <a:ext cx="2519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且对应的常数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692275" y="2997200"/>
            <a:ext cx="7308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那么从增广矩阵中便可读出一个基本可行解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     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395288" y="4149725"/>
            <a:ext cx="1439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项的值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1692275" y="4149725"/>
            <a:ext cx="3671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5000"/>
              </a:spcBef>
              <a:buSzPct val="85000"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自由变量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全为零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8" grpId="0"/>
      <p:bldP spid="195589" grpId="0"/>
      <p:bldP spid="195590" grpId="0"/>
      <p:bldP spid="195591" grpId="0"/>
      <p:bldP spid="195592" grpId="0"/>
      <p:bldP spid="195593" grpId="0"/>
      <p:bldP spid="195594" grpId="0"/>
      <p:bldP spid="195595" grpId="0"/>
      <p:bldP spid="195596" grpId="0"/>
      <p:bldP spid="1955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79388" y="260350"/>
            <a:ext cx="6624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zh-CN" altLang="en-US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该解是否最优呢</a:t>
            </a:r>
            <a:r>
              <a:rPr lang="en-US" altLang="zh-CN" sz="32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?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39750" y="1268413"/>
            <a:ext cx="8316913" cy="1368425"/>
            <a:chOff x="340" y="799"/>
            <a:chExt cx="5239" cy="862"/>
          </a:xfrm>
        </p:grpSpPr>
        <p:graphicFrame>
          <p:nvGraphicFramePr>
            <p:cNvPr id="6151" name="Object 13"/>
            <p:cNvGraphicFramePr>
              <a:graphicFrameLocks noChangeAspect="1"/>
            </p:cNvGraphicFramePr>
            <p:nvPr/>
          </p:nvGraphicFramePr>
          <p:xfrm>
            <a:off x="2064" y="1344"/>
            <a:ext cx="167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" name="Equation" r:id="rId3" imgW="1200302" imgH="219151" progId="Equation.DSMT4">
                    <p:embed/>
                  </p:oleObj>
                </mc:Choice>
                <mc:Fallback>
                  <p:oleObj name="Equation" r:id="rId3" imgW="1200302" imgH="219151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344"/>
                          <a:ext cx="167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69" name="Group 37"/>
            <p:cNvGrpSpPr>
              <a:grpSpLocks/>
            </p:cNvGrpSpPr>
            <p:nvPr/>
          </p:nvGrpSpPr>
          <p:grpSpPr bwMode="auto">
            <a:xfrm>
              <a:off x="340" y="799"/>
              <a:ext cx="5239" cy="466"/>
              <a:chOff x="340" y="799"/>
              <a:chExt cx="5239" cy="466"/>
            </a:xfrm>
          </p:grpSpPr>
          <p:graphicFrame>
            <p:nvGraphicFramePr>
              <p:cNvPr id="6152" name="Object 10"/>
              <p:cNvGraphicFramePr>
                <a:graphicFrameLocks noChangeAspect="1"/>
              </p:cNvGraphicFramePr>
              <p:nvPr/>
            </p:nvGraphicFramePr>
            <p:xfrm>
              <a:off x="4604" y="935"/>
              <a:ext cx="54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4" name="Equation" r:id="rId5" imgW="438302" imgH="219151" progId="Equation.DSMT4">
                      <p:embed/>
                    </p:oleObj>
                  </mc:Choice>
                  <mc:Fallback>
                    <p:oleObj name="Equation" r:id="rId5" imgW="438302" imgH="219151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935"/>
                            <a:ext cx="54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0" name="Rectangle 9"/>
              <p:cNvSpPr>
                <a:spLocks noChangeArrowheads="1"/>
              </p:cNvSpPr>
              <p:nvPr/>
            </p:nvSpPr>
            <p:spPr bwMode="auto">
              <a:xfrm>
                <a:off x="340" y="799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将</a:t>
                </a:r>
              </a:p>
            </p:txBody>
          </p:sp>
          <p:graphicFrame>
            <p:nvGraphicFramePr>
              <p:cNvPr id="6153" name="Object 16"/>
              <p:cNvGraphicFramePr>
                <a:graphicFrameLocks noChangeAspect="1"/>
              </p:cNvGraphicFramePr>
              <p:nvPr/>
            </p:nvGraphicFramePr>
            <p:xfrm>
              <a:off x="612" y="799"/>
              <a:ext cx="1270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5" name="Equation" r:id="rId7" imgW="1476451" imgH="533400" progId="Equation.DSMT4">
                      <p:embed/>
                    </p:oleObj>
                  </mc:Choice>
                  <mc:Fallback>
                    <p:oleObj name="Equation" r:id="rId7" imgW="1476451" imgH="5334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799"/>
                            <a:ext cx="1270" cy="4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1" name="Rectangle 19"/>
              <p:cNvSpPr>
                <a:spLocks noChangeArrowheads="1"/>
              </p:cNvSpPr>
              <p:nvPr/>
            </p:nvSpPr>
            <p:spPr bwMode="auto">
              <a:xfrm>
                <a:off x="1837" y="890"/>
                <a:ext cx="29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代入目标函数表达式中消去</a:t>
                </a:r>
              </a:p>
            </p:txBody>
          </p:sp>
          <p:sp>
            <p:nvSpPr>
              <p:cNvPr id="6172" name="Rectangle 21"/>
              <p:cNvSpPr>
                <a:spLocks noChangeArrowheads="1"/>
              </p:cNvSpPr>
              <p:nvPr/>
            </p:nvSpPr>
            <p:spPr bwMode="auto">
              <a:xfrm>
                <a:off x="5103" y="935"/>
                <a:ext cx="4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bg2"/>
                    </a:solidFill>
                    <a:latin typeface="Times New Roman" panose="02020603050405020304" pitchFamily="18" charset="0"/>
                    <a:ea typeface="华文细黑" panose="02010600040101010101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得</a:t>
                </a:r>
              </a:p>
            </p:txBody>
          </p:sp>
        </p:grp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68313" y="2708275"/>
            <a:ext cx="7848600" cy="561975"/>
            <a:chOff x="295" y="1706"/>
            <a:chExt cx="4944" cy="354"/>
          </a:xfrm>
        </p:grpSpPr>
        <p:sp>
          <p:nvSpPr>
            <p:cNvPr id="6167" name="Rectangle 20"/>
            <p:cNvSpPr>
              <a:spLocks noChangeArrowheads="1"/>
            </p:cNvSpPr>
            <p:nvPr/>
          </p:nvSpPr>
          <p:spPr bwMode="auto">
            <a:xfrm>
              <a:off x="295" y="1706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注意到</a:t>
              </a:r>
            </a:p>
          </p:txBody>
        </p:sp>
        <p:graphicFrame>
          <p:nvGraphicFramePr>
            <p:cNvPr id="6149" name="Object 22"/>
            <p:cNvGraphicFramePr>
              <a:graphicFrameLocks noChangeAspect="1"/>
            </p:cNvGraphicFramePr>
            <p:nvPr/>
          </p:nvGraphicFramePr>
          <p:xfrm>
            <a:off x="4059" y="1752"/>
            <a:ext cx="1180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6" name="Equation" r:id="rId9" imgW="866851" imgH="219151" progId="Equation.DSMT4">
                    <p:embed/>
                  </p:oleObj>
                </mc:Choice>
                <mc:Fallback>
                  <p:oleObj name="Equation" r:id="rId9" imgW="866851" imgH="219151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52"/>
                          <a:ext cx="1180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23"/>
            <p:cNvGraphicFramePr>
              <a:graphicFrameLocks noChangeAspect="1"/>
            </p:cNvGraphicFramePr>
            <p:nvPr/>
          </p:nvGraphicFramePr>
          <p:xfrm>
            <a:off x="1066" y="1706"/>
            <a:ext cx="24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7" name="Equation" r:id="rId11" imgW="171602" imgH="219151" progId="Equation.DSMT4">
                    <p:embed/>
                  </p:oleObj>
                </mc:Choice>
                <mc:Fallback>
                  <p:oleObj name="Equation" r:id="rId11" imgW="171602" imgH="219151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706"/>
                          <a:ext cx="249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1292" y="1706"/>
              <a:ext cx="29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的系数为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-10&lt;0,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而可行域中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468313" y="3284538"/>
            <a:ext cx="5903912" cy="542925"/>
            <a:chOff x="295" y="2069"/>
            <a:chExt cx="3719" cy="342"/>
          </a:xfrm>
        </p:grpSpPr>
        <p:sp>
          <p:nvSpPr>
            <p:cNvPr id="6165" name="Rectangle 26"/>
            <p:cNvSpPr>
              <a:spLocks noChangeArrowheads="1"/>
            </p:cNvSpPr>
            <p:nvPr/>
          </p:nvSpPr>
          <p:spPr bwMode="auto">
            <a:xfrm>
              <a:off x="295" y="2069"/>
              <a:ext cx="9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可见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</a:p>
          </p:txBody>
        </p:sp>
        <p:graphicFrame>
          <p:nvGraphicFramePr>
            <p:cNvPr id="6148" name="Object 28"/>
            <p:cNvGraphicFramePr>
              <a:graphicFrameLocks noChangeAspect="1"/>
            </p:cNvGraphicFramePr>
            <p:nvPr/>
          </p:nvGraphicFramePr>
          <p:xfrm>
            <a:off x="1111" y="2115"/>
            <a:ext cx="59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8" name="Equation" r:id="rId13" imgW="447751" imgH="219151" progId="Equation.DSMT4">
                    <p:embed/>
                  </p:oleObj>
                </mc:Choice>
                <mc:Fallback>
                  <p:oleObj name="Equation" r:id="rId13" imgW="447751" imgH="219151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115"/>
                          <a:ext cx="59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29"/>
            <p:cNvSpPr>
              <a:spLocks noChangeArrowheads="1"/>
            </p:cNvSpPr>
            <p:nvPr/>
          </p:nvSpPr>
          <p:spPr bwMode="auto">
            <a:xfrm>
              <a:off x="1746" y="2069"/>
              <a:ext cx="22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时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目标函数值减小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468313" y="3284538"/>
            <a:ext cx="6696075" cy="1527175"/>
            <a:chOff x="295" y="2069"/>
            <a:chExt cx="4218" cy="962"/>
          </a:xfrm>
        </p:grpSpPr>
        <p:graphicFrame>
          <p:nvGraphicFramePr>
            <p:cNvPr id="6147" name="Object 6"/>
            <p:cNvGraphicFramePr>
              <a:graphicFrameLocks noChangeAspect="1"/>
            </p:cNvGraphicFramePr>
            <p:nvPr/>
          </p:nvGraphicFramePr>
          <p:xfrm>
            <a:off x="1882" y="2478"/>
            <a:ext cx="140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9" name="Equation" r:id="rId15" imgW="1028700" imgH="266700" progId="Equation.DSMT4">
                    <p:embed/>
                  </p:oleObj>
                </mc:Choice>
                <mc:Fallback>
                  <p:oleObj name="Equation" r:id="rId15" imgW="1028700" imgH="266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2478"/>
                          <a:ext cx="140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Rectangle 30"/>
            <p:cNvSpPr>
              <a:spLocks noChangeArrowheads="1"/>
            </p:cNvSpPr>
            <p:nvPr/>
          </p:nvSpPr>
          <p:spPr bwMode="auto">
            <a:xfrm>
              <a:off x="3878" y="2069"/>
              <a:ext cx="6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所以</a:t>
              </a:r>
            </a:p>
          </p:txBody>
        </p:sp>
        <p:sp>
          <p:nvSpPr>
            <p:cNvPr id="6164" name="Rectangle 31"/>
            <p:cNvSpPr>
              <a:spLocks noChangeArrowheads="1"/>
            </p:cNvSpPr>
            <p:nvPr/>
          </p:nvSpPr>
          <p:spPr bwMode="auto">
            <a:xfrm>
              <a:off x="295" y="2704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不是最优解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79388" y="4941888"/>
            <a:ext cx="8964612" cy="1093787"/>
            <a:chOff x="113" y="3113"/>
            <a:chExt cx="5647" cy="689"/>
          </a:xfrm>
        </p:grpSpPr>
        <p:sp>
          <p:nvSpPr>
            <p:cNvPr id="6160" name="Rectangle 32"/>
            <p:cNvSpPr>
              <a:spLocks noChangeArrowheads="1"/>
            </p:cNvSpPr>
            <p:nvPr/>
          </p:nvSpPr>
          <p:spPr bwMode="auto">
            <a:xfrm>
              <a:off x="113" y="3113"/>
              <a:ext cx="35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思考</a:t>
              </a:r>
              <a:r>
                <a:rPr lang="en-US" altLang="zh-CN" sz="2800">
                  <a:solidFill>
                    <a:srgbClr val="CC33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若此时目标函数中自由变量</a:t>
              </a:r>
            </a:p>
          </p:txBody>
        </p:sp>
        <p:graphicFrame>
          <p:nvGraphicFramePr>
            <p:cNvPr id="6146" name="Object 33"/>
            <p:cNvGraphicFramePr>
              <a:graphicFrameLocks noChangeAspect="1"/>
            </p:cNvGraphicFramePr>
            <p:nvPr/>
          </p:nvGraphicFramePr>
          <p:xfrm>
            <a:off x="3470" y="3158"/>
            <a:ext cx="49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0" name="Equation" r:id="rId17" imgW="400202" imgH="219151" progId="Equation.DSMT4">
                    <p:embed/>
                  </p:oleObj>
                </mc:Choice>
                <mc:Fallback>
                  <p:oleObj name="Equation" r:id="rId17" imgW="400202" imgH="219151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158"/>
                          <a:ext cx="49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3923" y="3113"/>
              <a:ext cx="18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的系数均非负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703" y="3475"/>
              <a:ext cx="39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那么这个解是否是最优解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icepaper">
  <a:themeElements>
    <a:clrScheme name="Ricepaper 7">
      <a:dk1>
        <a:srgbClr val="333399"/>
      </a:dk1>
      <a:lt1>
        <a:srgbClr val="FFFFE9"/>
      </a:lt1>
      <a:dk2>
        <a:srgbClr val="000066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2A2A82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Ricepaper">
      <a:majorFont>
        <a:latin typeface="Times New Roman"/>
        <a:ea typeface="宋体"/>
        <a:cs typeface=""/>
      </a:majorFont>
      <a:minorFont>
        <a:latin typeface="Times New Roman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3025" tIns="36512" rIns="73025" bIns="36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华文细黑" pitchFamily="2" charset="-122"/>
          </a:defRPr>
        </a:defPPr>
      </a:lstStyle>
    </a:lnDef>
  </a:objectDefaults>
  <a:extraClrSchemeLst>
    <a:extraClrScheme>
      <a:clrScheme name="Ricepaper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cepaper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6">
        <a:dk1>
          <a:srgbClr val="3366FF"/>
        </a:dk1>
        <a:lt1>
          <a:srgbClr val="FFFFE9"/>
        </a:lt1>
        <a:dk2>
          <a:srgbClr val="000066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2A56DA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cepaper 7">
        <a:dk1>
          <a:srgbClr val="333399"/>
        </a:dk1>
        <a:lt1>
          <a:srgbClr val="FFFFE9"/>
        </a:lt1>
        <a:dk2>
          <a:srgbClr val="000066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2A2A82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运筹学课件 好用</Template>
  <TotalTime>5360</TotalTime>
  <Words>2159</Words>
  <Application>Microsoft Office PowerPoint</Application>
  <PresentationFormat>全屏显示(4:3)</PresentationFormat>
  <Paragraphs>305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华文细黑</vt:lpstr>
      <vt:lpstr>楷体_GB2312</vt:lpstr>
      <vt:lpstr>宋体</vt:lpstr>
      <vt:lpstr>Arial</vt:lpstr>
      <vt:lpstr>Times New Roman</vt:lpstr>
      <vt:lpstr>Wingdings</vt:lpstr>
      <vt:lpstr>Ricepaper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基变量取为其他变量的情况</vt:lpstr>
      <vt:lpstr>结论:</vt:lpstr>
      <vt:lpstr>PowerPoint 演示文稿</vt:lpstr>
      <vt:lpstr>PowerPoint 演示文稿</vt:lpstr>
      <vt:lpstr>2. 容许运算</vt:lpstr>
      <vt:lpstr>3. 终止条件(最优性条件)</vt:lpstr>
      <vt:lpstr>最优解(值)的读法:</vt:lpstr>
      <vt:lpstr>4. 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例题解析</vt:lpstr>
      <vt:lpstr>PowerPoint 演示文稿</vt:lpstr>
      <vt:lpstr>例2. </vt:lpstr>
      <vt:lpstr>方法一：</vt:lpstr>
      <vt:lpstr>PowerPoint 演示文稿</vt:lpstr>
      <vt:lpstr>PowerPoint 演示文稿</vt:lpstr>
      <vt:lpstr>方法二：取底行中左边第一个负元素对应的变量为进基变量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jfh</dc:creator>
  <cp:lastModifiedBy>ningwenjie</cp:lastModifiedBy>
  <cp:revision>607</cp:revision>
  <dcterms:created xsi:type="dcterms:W3CDTF">2010-09-09T06:46:51Z</dcterms:created>
  <dcterms:modified xsi:type="dcterms:W3CDTF">2022-09-14T00:56:11Z</dcterms:modified>
</cp:coreProperties>
</file>