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 id="2147483684" r:id="rId4"/>
  </p:sldMasterIdLst>
  <p:notesMasterIdLst>
    <p:notesMasterId r:id="rId39"/>
  </p:notesMasterIdLst>
  <p:sldIdLst>
    <p:sldId id="333" r:id="rId5"/>
    <p:sldId id="335" r:id="rId6"/>
    <p:sldId id="338"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7" r:id="rId30"/>
    <p:sldId id="368" r:id="rId31"/>
    <p:sldId id="369" r:id="rId32"/>
    <p:sldId id="370" r:id="rId33"/>
    <p:sldId id="371" r:id="rId34"/>
    <p:sldId id="372" r:id="rId35"/>
    <p:sldId id="373" r:id="rId36"/>
    <p:sldId id="375" r:id="rId37"/>
    <p:sldId id="376" r:id="rId3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800000"/>
    <a:srgbClr val="FFFFCC"/>
    <a:srgbClr val="FFFF99"/>
    <a:srgbClr val="CCFF66"/>
    <a:srgbClr val="FFFF66"/>
    <a:srgbClr val="FFCCCC"/>
    <a:srgbClr val="660033"/>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27" autoAdjust="0"/>
    <p:restoredTop sz="95691" autoAdjust="0"/>
  </p:normalViewPr>
  <p:slideViewPr>
    <p:cSldViewPr>
      <p:cViewPr varScale="1">
        <p:scale>
          <a:sx n="114" d="100"/>
          <a:sy n="114" d="100"/>
        </p:scale>
        <p:origin x="-426"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6E34C6-FC4B-4A3F-B8C1-95AA7D929557}" type="datetimeFigureOut">
              <a:rPr lang="zh-CN" altLang="en-US" smtClean="0"/>
              <a:t>2024/10/18</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DA1E34-A24A-48DB-910D-0FE6B226D6B1}" type="slidenum">
              <a:rPr lang="zh-CN" altLang="en-US" smtClean="0"/>
              <a:t>‹#›</a:t>
            </a:fld>
            <a:endParaRPr lang="zh-CN" altLang="en-US"/>
          </a:p>
        </p:txBody>
      </p:sp>
    </p:spTree>
    <p:extLst>
      <p:ext uri="{BB962C8B-B14F-4D97-AF65-F5344CB8AC3E}">
        <p14:creationId xmlns:p14="http://schemas.microsoft.com/office/powerpoint/2010/main" val="1421791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t>1</a:t>
            </a:fld>
            <a:endParaRPr lang="zh-CN" altLang="en-US"/>
          </a:p>
        </p:txBody>
      </p:sp>
    </p:spTree>
    <p:extLst>
      <p:ext uri="{BB962C8B-B14F-4D97-AF65-F5344CB8AC3E}">
        <p14:creationId xmlns:p14="http://schemas.microsoft.com/office/powerpoint/2010/main" val="1741964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2750465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752465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325694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35179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3998828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549657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3453017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2413125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11735636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9429425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t>2</a:t>
            </a:fld>
            <a:endParaRPr lang="zh-CN" altLang="en-US"/>
          </a:p>
        </p:txBody>
      </p:sp>
    </p:spTree>
    <p:extLst>
      <p:ext uri="{BB962C8B-B14F-4D97-AF65-F5344CB8AC3E}">
        <p14:creationId xmlns:p14="http://schemas.microsoft.com/office/powerpoint/2010/main" val="2581891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831390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20592784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35473238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41264177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1171979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11485693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8303640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36412603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2097358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9692808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t>3</a:t>
            </a:fld>
            <a:endParaRPr lang="zh-CN" altLang="en-US"/>
          </a:p>
        </p:txBody>
      </p:sp>
    </p:spTree>
    <p:extLst>
      <p:ext uri="{BB962C8B-B14F-4D97-AF65-F5344CB8AC3E}">
        <p14:creationId xmlns:p14="http://schemas.microsoft.com/office/powerpoint/2010/main" val="31374122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26452028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a:noFill/>
        </p:spPr>
        <p:txBody>
          <a:bodyPr/>
          <a:lstStyle/>
          <a:p>
            <a:endParaRPr lang="zh-CN" altLang="en-US" smtClean="0">
              <a:ea typeface="宋体" charset="-122"/>
            </a:endParaRPr>
          </a:p>
        </p:txBody>
      </p:sp>
      <p:sp>
        <p:nvSpPr>
          <p:cNvPr id="13316" name="灯片编号占位符 3"/>
          <p:cNvSpPr>
            <a:spLocks noGrp="1"/>
          </p:cNvSpPr>
          <p:nvPr>
            <p:ph type="sldNum" sz="quarter" idx="5"/>
          </p:nvPr>
        </p:nvSpPr>
        <p:spPr>
          <a:noFill/>
        </p:spPr>
        <p:txBody>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fld id="{BA6C8F3E-2322-441B-B898-79FB128E09C5}" type="slidenum">
              <a:rPr lang="zh-CN" altLang="en-US" sz="1200">
                <a:solidFill>
                  <a:prstClr val="black"/>
                </a:solidFill>
              </a:rPr>
              <a:pPr/>
              <a:t>32</a:t>
            </a:fld>
            <a:endParaRPr lang="zh-CN" altLang="en-US" sz="1200">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a:noFill/>
        </p:spPr>
        <p:txBody>
          <a:bodyPr/>
          <a:lstStyle/>
          <a:p>
            <a:endParaRPr lang="zh-CN" altLang="en-US" smtClean="0">
              <a:ea typeface="宋体" charset="-122"/>
            </a:endParaRPr>
          </a:p>
        </p:txBody>
      </p:sp>
      <p:sp>
        <p:nvSpPr>
          <p:cNvPr id="17412" name="灯片编号占位符 3"/>
          <p:cNvSpPr>
            <a:spLocks noGrp="1"/>
          </p:cNvSpPr>
          <p:nvPr>
            <p:ph type="sldNum" sz="quarter" idx="5"/>
          </p:nvPr>
        </p:nvSpPr>
        <p:spPr>
          <a:noFill/>
        </p:spPr>
        <p:txBody>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fld id="{8F6B3172-BE37-4E4B-8184-C236629650A1}" type="slidenum">
              <a:rPr lang="zh-CN" altLang="en-US" sz="1200">
                <a:solidFill>
                  <a:prstClr val="black"/>
                </a:solidFill>
              </a:rPr>
              <a:pPr/>
              <a:t>33</a:t>
            </a:fld>
            <a:endParaRPr lang="zh-CN" altLang="en-US" sz="1200">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a:noFill/>
        </p:spPr>
        <p:txBody>
          <a:bodyPr/>
          <a:lstStyle/>
          <a:p>
            <a:endParaRPr lang="zh-CN" altLang="en-US" smtClean="0">
              <a:ea typeface="宋体" charset="-122"/>
            </a:endParaRPr>
          </a:p>
        </p:txBody>
      </p:sp>
      <p:sp>
        <p:nvSpPr>
          <p:cNvPr id="19460" name="灯片编号占位符 3"/>
          <p:cNvSpPr>
            <a:spLocks noGrp="1"/>
          </p:cNvSpPr>
          <p:nvPr>
            <p:ph type="sldNum" sz="quarter" idx="5"/>
          </p:nvPr>
        </p:nvSpPr>
        <p:spPr>
          <a:noFill/>
        </p:spPr>
        <p:txBody>
          <a:bodyPr/>
          <a:lstStyle>
            <a:lvl1pPr>
              <a:defRPr sz="2400">
                <a:solidFill>
                  <a:schemeClr val="tx1"/>
                </a:solidFill>
                <a:latin typeface="Times New Roman" pitchFamily="18" charset="0"/>
                <a:ea typeface="楷体_GB2312" pitchFamily="49" charset="-122"/>
              </a:defRPr>
            </a:lvl1pPr>
            <a:lvl2pPr marL="742950" indent="-285750">
              <a:defRPr sz="2400">
                <a:solidFill>
                  <a:schemeClr val="tx1"/>
                </a:solidFill>
                <a:latin typeface="Times New Roman" pitchFamily="18" charset="0"/>
                <a:ea typeface="楷体_GB2312" pitchFamily="49" charset="-122"/>
              </a:defRPr>
            </a:lvl2pPr>
            <a:lvl3pPr marL="1143000" indent="-228600">
              <a:defRPr sz="2400">
                <a:solidFill>
                  <a:schemeClr val="tx1"/>
                </a:solidFill>
                <a:latin typeface="Times New Roman" pitchFamily="18" charset="0"/>
                <a:ea typeface="楷体_GB2312" pitchFamily="49" charset="-122"/>
              </a:defRPr>
            </a:lvl3pPr>
            <a:lvl4pPr marL="1600200" indent="-228600">
              <a:defRPr sz="2400">
                <a:solidFill>
                  <a:schemeClr val="tx1"/>
                </a:solidFill>
                <a:latin typeface="Times New Roman" pitchFamily="18" charset="0"/>
                <a:ea typeface="楷体_GB2312" pitchFamily="49" charset="-122"/>
              </a:defRPr>
            </a:lvl4pPr>
            <a:lvl5pPr marL="2057400" indent="-228600">
              <a:defRPr sz="2400">
                <a:solidFill>
                  <a:schemeClr val="tx1"/>
                </a:solidFill>
                <a:latin typeface="Times New Roman" pitchFamily="18" charset="0"/>
                <a:ea typeface="楷体_GB2312" pitchFamily="49" charset="-122"/>
              </a:defRPr>
            </a:lvl5pPr>
            <a:lvl6pPr marL="25146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6pPr>
            <a:lvl7pPr marL="29718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7pPr>
            <a:lvl8pPr marL="34290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8pPr>
            <a:lvl9pPr marL="3886200" indent="-228600" eaLnBrk="0" fontAlgn="base" hangingPunct="0">
              <a:spcBef>
                <a:spcPct val="0"/>
              </a:spcBef>
              <a:spcAft>
                <a:spcPct val="0"/>
              </a:spcAft>
              <a:defRPr sz="2400">
                <a:solidFill>
                  <a:schemeClr val="tx1"/>
                </a:solidFill>
                <a:latin typeface="Times New Roman" pitchFamily="18" charset="0"/>
                <a:ea typeface="楷体_GB2312" pitchFamily="49" charset="-122"/>
              </a:defRPr>
            </a:lvl9pPr>
          </a:lstStyle>
          <a:p>
            <a:fld id="{B4DD15EA-A5CC-4950-BB90-C788DEFE13D5}" type="slidenum">
              <a:rPr lang="zh-CN" altLang="en-US" sz="1200">
                <a:solidFill>
                  <a:prstClr val="black"/>
                </a:solidFill>
              </a:rPr>
              <a:pPr/>
              <a:t>34</a:t>
            </a:fld>
            <a:endParaRPr lang="zh-CN" altLang="en-US" sz="120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t>4</a:t>
            </a:fld>
            <a:endParaRPr lang="zh-CN" altLang="en-US"/>
          </a:p>
        </p:txBody>
      </p:sp>
    </p:spTree>
    <p:extLst>
      <p:ext uri="{BB962C8B-B14F-4D97-AF65-F5344CB8AC3E}">
        <p14:creationId xmlns:p14="http://schemas.microsoft.com/office/powerpoint/2010/main" val="899000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3169353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3385378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10339819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1666383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1C0F62C-3F72-4DC0-BDEC-4DF6BA8BB2FE}"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3515779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EA789B27-353B-4469-ACDD-FA1CABED9428}" type="slidenum">
              <a:rPr lang="en-US" altLang="zh-CN" smtClean="0"/>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05F1AFC0-0D90-4BCC-84DB-A25C0A8AC195}" type="slidenum">
              <a:rPr lang="en-US" altLang="zh-CN" smtClean="0"/>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EF32F93-F0E3-451B-93EA-228F03DC18EA}" type="slidenum">
              <a:rPr lang="en-US" altLang="zh-CN" smtClean="0"/>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EA789B27-353B-4469-ACDD-FA1CABED9428}"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261244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53E24D21-DE73-4B38-8CB4-6A40D7E7F735}"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952373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DAA42CEA-12D9-48D8-86BE-ABA9C4AB4360}"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101722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98B32F13-D340-4D77-8FD4-A4D7DF14A8FA}"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537745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solidFill>
                <a:prstClr val="black">
                  <a:tint val="75000"/>
                </a:prstClr>
              </a:solidFill>
            </a:endParaRPr>
          </a:p>
        </p:txBody>
      </p:sp>
      <p:sp>
        <p:nvSpPr>
          <p:cNvPr id="8" name="页脚占位符 7"/>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9" name="灯片编号占位符 8"/>
          <p:cNvSpPr>
            <a:spLocks noGrp="1"/>
          </p:cNvSpPr>
          <p:nvPr>
            <p:ph type="sldNum" sz="quarter" idx="12"/>
          </p:nvPr>
        </p:nvSpPr>
        <p:spPr/>
        <p:txBody>
          <a:bodyPr/>
          <a:lstStyle/>
          <a:p>
            <a:pPr>
              <a:defRPr/>
            </a:pPr>
            <a:fld id="{7172DD74-7B6A-4D0D-A489-3381C3242A00}"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2379514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solidFill>
                <a:prstClr val="black">
                  <a:tint val="75000"/>
                </a:prstClr>
              </a:solidFill>
            </a:endParaRPr>
          </a:p>
        </p:txBody>
      </p:sp>
      <p:sp>
        <p:nvSpPr>
          <p:cNvPr id="4" name="页脚占位符 3"/>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E47B71B6-66BF-43CC-82B3-7925D5FEDEC3}"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9822342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88934BA-1B55-4514-912E-6504A7FE4A07}"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7352004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6C7D3826-5AE7-4AB9-8EE1-E90D1C26E414}"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08209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53E24D21-DE73-4B38-8CB4-6A40D7E7F735}" type="slidenum">
              <a:rPr lang="en-US" altLang="zh-CN" smtClean="0"/>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2E5681BD-0B7E-4B36-85E5-08643E708069}"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22894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F1AFC0-0D90-4BCC-84DB-A25C0A8AC195}"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033040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2EF32F93-F0E3-451B-93EA-228F03DC18EA}"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6125387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EA789B27-353B-4469-ACDD-FA1CABED9428}"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48125882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53E24D21-DE73-4B38-8CB4-6A40D7E7F735}"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296797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DAA42CEA-12D9-48D8-86BE-ABA9C4AB4360}"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34195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98B32F13-D340-4D77-8FD4-A4D7DF14A8FA}"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41153682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solidFill>
                <a:prstClr val="black">
                  <a:tint val="75000"/>
                </a:prstClr>
              </a:solidFill>
            </a:endParaRPr>
          </a:p>
        </p:txBody>
      </p:sp>
      <p:sp>
        <p:nvSpPr>
          <p:cNvPr id="8" name="页脚占位符 7"/>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9" name="灯片编号占位符 8"/>
          <p:cNvSpPr>
            <a:spLocks noGrp="1"/>
          </p:cNvSpPr>
          <p:nvPr>
            <p:ph type="sldNum" sz="quarter" idx="12"/>
          </p:nvPr>
        </p:nvSpPr>
        <p:spPr/>
        <p:txBody>
          <a:bodyPr/>
          <a:lstStyle/>
          <a:p>
            <a:pPr>
              <a:defRPr/>
            </a:pPr>
            <a:fld id="{7172DD74-7B6A-4D0D-A489-3381C3242A00}"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3033719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solidFill>
                <a:prstClr val="black">
                  <a:tint val="75000"/>
                </a:prstClr>
              </a:solidFill>
            </a:endParaRPr>
          </a:p>
        </p:txBody>
      </p:sp>
      <p:sp>
        <p:nvSpPr>
          <p:cNvPr id="4" name="页脚占位符 3"/>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5" name="灯片编号占位符 4"/>
          <p:cNvSpPr>
            <a:spLocks noGrp="1"/>
          </p:cNvSpPr>
          <p:nvPr>
            <p:ph type="sldNum" sz="quarter" idx="12"/>
          </p:nvPr>
        </p:nvSpPr>
        <p:spPr/>
        <p:txBody>
          <a:bodyPr/>
          <a:lstStyle/>
          <a:p>
            <a:pPr>
              <a:defRPr/>
            </a:pPr>
            <a:fld id="{E47B71B6-66BF-43CC-82B3-7925D5FEDEC3}"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6068897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p>
            <a:pPr>
              <a:defRPr/>
            </a:pPr>
            <a:fld id="{188934BA-1B55-4514-912E-6504A7FE4A07}"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944769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AA42CEA-12D9-48D8-86BE-ABA9C4AB4360}" type="slidenum">
              <a:rPr lang="en-US" altLang="zh-CN" smtClean="0"/>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6C7D3826-5AE7-4AB9-8EE1-E90D1C26E414}"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067693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pPr>
              <a:defRPr/>
            </a:pPr>
            <a:fld id="{2E5681BD-0B7E-4B36-85E5-08643E708069}"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2524960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05F1AFC0-0D90-4BCC-84DB-A25C0A8AC195}"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30617602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pPr>
              <a:defRPr/>
            </a:pPr>
            <a:fld id="{2EF32F93-F0E3-451B-93EA-228F03DC18EA}"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25854602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F44158BD-58A6-4D7F-97D1-E90C4271604A}" type="slidenum">
              <a:rPr lang="en-US" altLang="zh-CN"/>
              <a:pPr/>
              <a:t>‹#›</a:t>
            </a:fld>
            <a:endParaRPr lang="en-US" altLang="zh-CN"/>
          </a:p>
        </p:txBody>
      </p:sp>
    </p:spTree>
    <p:extLst>
      <p:ext uri="{BB962C8B-B14F-4D97-AF65-F5344CB8AC3E}">
        <p14:creationId xmlns:p14="http://schemas.microsoft.com/office/powerpoint/2010/main" val="2735260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5A0F84F1-288B-487B-B98D-537338DA5571}" type="slidenum">
              <a:rPr lang="en-US" altLang="zh-CN"/>
              <a:pPr/>
              <a:t>‹#›</a:t>
            </a:fld>
            <a:endParaRPr lang="en-US" altLang="zh-CN"/>
          </a:p>
        </p:txBody>
      </p:sp>
    </p:spTree>
    <p:extLst>
      <p:ext uri="{BB962C8B-B14F-4D97-AF65-F5344CB8AC3E}">
        <p14:creationId xmlns:p14="http://schemas.microsoft.com/office/powerpoint/2010/main" val="11944682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995ACE34-189F-4F40-A20E-04B93EE65190}" type="slidenum">
              <a:rPr lang="en-US" altLang="zh-CN"/>
              <a:pPr/>
              <a:t>‹#›</a:t>
            </a:fld>
            <a:endParaRPr lang="en-US" altLang="zh-CN"/>
          </a:p>
        </p:txBody>
      </p:sp>
    </p:spTree>
    <p:extLst>
      <p:ext uri="{BB962C8B-B14F-4D97-AF65-F5344CB8AC3E}">
        <p14:creationId xmlns:p14="http://schemas.microsoft.com/office/powerpoint/2010/main" val="24073466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FA4EFB2C-B396-46C9-87F0-13C1175E0615}" type="slidenum">
              <a:rPr lang="en-US" altLang="zh-CN"/>
              <a:pPr/>
              <a:t>‹#›</a:t>
            </a:fld>
            <a:endParaRPr lang="en-US" altLang="zh-CN"/>
          </a:p>
        </p:txBody>
      </p:sp>
    </p:spTree>
    <p:extLst>
      <p:ext uri="{BB962C8B-B14F-4D97-AF65-F5344CB8AC3E}">
        <p14:creationId xmlns:p14="http://schemas.microsoft.com/office/powerpoint/2010/main" val="11369425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fld id="{6533B811-7B46-4DF6-8547-1BAD71636AF3}" type="slidenum">
              <a:rPr lang="en-US" altLang="zh-CN"/>
              <a:pPr/>
              <a:t>‹#›</a:t>
            </a:fld>
            <a:endParaRPr lang="en-US" altLang="zh-CN"/>
          </a:p>
        </p:txBody>
      </p:sp>
    </p:spTree>
    <p:extLst>
      <p:ext uri="{BB962C8B-B14F-4D97-AF65-F5344CB8AC3E}">
        <p14:creationId xmlns:p14="http://schemas.microsoft.com/office/powerpoint/2010/main" val="846451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fld id="{D4DBB93D-7491-4EA6-9F55-98767BFAC0BA}" type="slidenum">
              <a:rPr lang="en-US" altLang="zh-CN"/>
              <a:pPr/>
              <a:t>‹#›</a:t>
            </a:fld>
            <a:endParaRPr lang="en-US" altLang="zh-CN"/>
          </a:p>
        </p:txBody>
      </p:sp>
    </p:spTree>
    <p:extLst>
      <p:ext uri="{BB962C8B-B14F-4D97-AF65-F5344CB8AC3E}">
        <p14:creationId xmlns:p14="http://schemas.microsoft.com/office/powerpoint/2010/main" val="2855990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98B32F13-D340-4D77-8FD4-A4D7DF14A8FA}" type="slidenum">
              <a:rPr lang="en-US" altLang="zh-CN" smtClean="0"/>
              <a:t>‹#›</a:t>
            </a:fld>
            <a:endParaRPr lang="en-US" altLang="zh-CN"/>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fld id="{CD538D68-5E5D-4143-89F8-A4BD1F004850}" type="slidenum">
              <a:rPr lang="en-US" altLang="zh-CN"/>
              <a:pPr/>
              <a:t>‹#›</a:t>
            </a:fld>
            <a:endParaRPr lang="en-US" altLang="zh-CN"/>
          </a:p>
        </p:txBody>
      </p:sp>
    </p:spTree>
    <p:extLst>
      <p:ext uri="{BB962C8B-B14F-4D97-AF65-F5344CB8AC3E}">
        <p14:creationId xmlns:p14="http://schemas.microsoft.com/office/powerpoint/2010/main" val="2981725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BB2EEDC6-12BE-45A1-99D7-026E89A022F0}" type="slidenum">
              <a:rPr lang="en-US" altLang="zh-CN"/>
              <a:pPr/>
              <a:t>‹#›</a:t>
            </a:fld>
            <a:endParaRPr lang="en-US" altLang="zh-CN"/>
          </a:p>
        </p:txBody>
      </p:sp>
    </p:spTree>
    <p:extLst>
      <p:ext uri="{BB962C8B-B14F-4D97-AF65-F5344CB8AC3E}">
        <p14:creationId xmlns:p14="http://schemas.microsoft.com/office/powerpoint/2010/main" val="37749370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smtClean="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fld id="{922E9053-0608-4646-BC2E-CADB36DCF6ED}" type="slidenum">
              <a:rPr lang="en-US" altLang="zh-CN"/>
              <a:pPr/>
              <a:t>‹#›</a:t>
            </a:fld>
            <a:endParaRPr lang="en-US" altLang="zh-CN"/>
          </a:p>
        </p:txBody>
      </p:sp>
    </p:spTree>
    <p:extLst>
      <p:ext uri="{BB962C8B-B14F-4D97-AF65-F5344CB8AC3E}">
        <p14:creationId xmlns:p14="http://schemas.microsoft.com/office/powerpoint/2010/main" val="15336866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CD737B0C-D51B-41C6-8B8C-6D0825C2E619}" type="slidenum">
              <a:rPr lang="en-US" altLang="zh-CN"/>
              <a:pPr/>
              <a:t>‹#›</a:t>
            </a:fld>
            <a:endParaRPr lang="en-US" altLang="zh-CN"/>
          </a:p>
        </p:txBody>
      </p:sp>
    </p:spTree>
    <p:extLst>
      <p:ext uri="{BB962C8B-B14F-4D97-AF65-F5344CB8AC3E}">
        <p14:creationId xmlns:p14="http://schemas.microsoft.com/office/powerpoint/2010/main" val="35797025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fld id="{005D970E-69B9-4757-AF1E-5B81CDABDFE5}" type="slidenum">
              <a:rPr lang="en-US" altLang="zh-CN"/>
              <a:pPr/>
              <a:t>‹#›</a:t>
            </a:fld>
            <a:endParaRPr lang="en-US" altLang="zh-CN"/>
          </a:p>
        </p:txBody>
      </p:sp>
    </p:spTree>
    <p:extLst>
      <p:ext uri="{BB962C8B-B14F-4D97-AF65-F5344CB8AC3E}">
        <p14:creationId xmlns:p14="http://schemas.microsoft.com/office/powerpoint/2010/main" val="4150826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a:defRPr/>
            </a:pPr>
            <a:endParaRPr lang="en-US" altLang="zh-CN"/>
          </a:p>
        </p:txBody>
      </p:sp>
      <p:sp>
        <p:nvSpPr>
          <p:cNvPr id="8" name="页脚占位符 7"/>
          <p:cNvSpPr>
            <a:spLocks noGrp="1"/>
          </p:cNvSpPr>
          <p:nvPr>
            <p:ph type="ftr" sz="quarter" idx="11"/>
          </p:nvPr>
        </p:nvSpPr>
        <p:spPr/>
        <p:txBody>
          <a:bodyPr/>
          <a:lstStyle/>
          <a:p>
            <a:pPr>
              <a:defRPr/>
            </a:pPr>
            <a:endParaRPr lang="en-US" altLang="zh-CN"/>
          </a:p>
        </p:txBody>
      </p:sp>
      <p:sp>
        <p:nvSpPr>
          <p:cNvPr id="9" name="灯片编号占位符 8"/>
          <p:cNvSpPr>
            <a:spLocks noGrp="1"/>
          </p:cNvSpPr>
          <p:nvPr>
            <p:ph type="sldNum" sz="quarter" idx="12"/>
          </p:nvPr>
        </p:nvSpPr>
        <p:spPr/>
        <p:txBody>
          <a:bodyPr/>
          <a:lstStyle/>
          <a:p>
            <a:pPr>
              <a:defRPr/>
            </a:pPr>
            <a:fld id="{7172DD74-7B6A-4D0D-A489-3381C3242A00}" type="slidenum">
              <a:rPr lang="en-US" altLang="zh-CN" smtClean="0"/>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E47B71B6-66BF-43CC-82B3-7925D5FEDEC3}" type="slidenum">
              <a:rPr lang="en-US" altLang="zh-CN" smtClean="0"/>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188934BA-1B55-4514-912E-6504A7FE4A07}" type="slidenum">
              <a:rPr lang="en-US" altLang="zh-CN" smtClean="0"/>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6C7D3826-5AE7-4AB9-8EE1-E90D1C26E414}" type="slidenum">
              <a:rPr lang="en-US" altLang="zh-CN" smtClean="0"/>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a:defRPr/>
            </a:pPr>
            <a:endParaRPr lang="en-US" altLang="zh-CN"/>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2E5681BD-0B7E-4B36-85E5-08643E708069}" type="slidenum">
              <a:rPr lang="en-US" altLang="zh-CN" smtClean="0"/>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1EF91F5-23D5-4C7C-8E56-E2511765FA6E}"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1EF91F5-23D5-4C7C-8E56-E2511765FA6E}"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322990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1EF91F5-23D5-4C7C-8E56-E2511765FA6E}" type="slidenum">
              <a:rPr lang="en-US" altLang="zh-CN" smtClean="0">
                <a:solidFill>
                  <a:prstClr val="black">
                    <a:tint val="75000"/>
                  </a:prstClr>
                </a:solidFill>
              </a:rPr>
              <a:pPr>
                <a:defRPr/>
              </a:pPr>
              <a:t>‹#›</a:t>
            </a:fld>
            <a:endParaRPr lang="en-US" altLang="zh-CN">
              <a:solidFill>
                <a:prstClr val="black">
                  <a:tint val="75000"/>
                </a:prstClr>
              </a:solidFill>
            </a:endParaRPr>
          </a:p>
        </p:txBody>
      </p:sp>
    </p:spTree>
    <p:extLst>
      <p:ext uri="{BB962C8B-B14F-4D97-AF65-F5344CB8AC3E}">
        <p14:creationId xmlns:p14="http://schemas.microsoft.com/office/powerpoint/2010/main" val="11709258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eaLnBrk="0" hangingPunct="0">
              <a:defRPr/>
            </a:pPr>
            <a:endParaRPr lang="en-US" altLang="zh-CN">
              <a:solidFill>
                <a:prstClr val="black">
                  <a:tint val="75000"/>
                </a:prstClr>
              </a:solidFill>
              <a:latin typeface="Times New Roman" pitchFamily="18" charset="0"/>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eaLnBrk="0" hangingPunct="0">
              <a:defRPr/>
            </a:pPr>
            <a:endParaRPr lang="en-US" altLang="zh-CN">
              <a:solidFill>
                <a:prstClr val="black">
                  <a:tint val="75000"/>
                </a:prstClr>
              </a:solidFill>
              <a:latin typeface="Times New Roman" pitchFamily="18" charset="0"/>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900">
                <a:solidFill>
                  <a:srgbClr val="898989"/>
                </a:solidFill>
              </a:defRPr>
            </a:lvl1pPr>
          </a:lstStyle>
          <a:p>
            <a:pPr eaLnBrk="0" hangingPunct="0"/>
            <a:fld id="{A3AC76D6-BB6F-4D7A-B04C-C63857B353A7}" type="slidenum">
              <a:rPr lang="en-US" altLang="zh-CN" smtClean="0">
                <a:latin typeface="Times New Roman" pitchFamily="18" charset="0"/>
              </a:rPr>
              <a:pPr eaLnBrk="0" hangingPunct="0"/>
              <a:t>‹#›</a:t>
            </a:fld>
            <a:endParaRPr lang="en-US" altLang="zh-CN" smtClean="0">
              <a:latin typeface="Times New Roman" pitchFamily="18" charset="0"/>
            </a:endParaRPr>
          </a:p>
        </p:txBody>
      </p:sp>
    </p:spTree>
    <p:extLst>
      <p:ext uri="{BB962C8B-B14F-4D97-AF65-F5344CB8AC3E}">
        <p14:creationId xmlns:p14="http://schemas.microsoft.com/office/powerpoint/2010/main" val="153435051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等线 Light" panose="02010600030101010101" pitchFamily="2" charset="-122"/>
          <a:ea typeface="等线 Light"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4.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35.xml"/><Relationship Id="rId5" Type="http://schemas.openxmlformats.org/officeDocument/2006/relationships/image" Target="../media/image12.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35.xml"/><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1084784"/>
            <a:ext cx="8424936" cy="1540768"/>
          </a:xfrm>
          <a:solidFill>
            <a:schemeClr val="bg1"/>
          </a:solidFill>
        </p:spPr>
        <p:txBody>
          <a:bodyPr>
            <a:noAutofit/>
          </a:bodyPr>
          <a:lstStyle/>
          <a:p>
            <a:pPr marL="114300" indent="0">
              <a:buNone/>
            </a:pPr>
            <a:r>
              <a:rPr lang="zh-CN" altLang="en-US" sz="2600" b="1" dirty="0" smtClean="0">
                <a:latin typeface="宋体" panose="02010600030101010101" pitchFamily="2" charset="-122"/>
                <a:ea typeface="宋体" panose="02010600030101010101" pitchFamily="2" charset="-122"/>
              </a:rPr>
              <a:t>与</a:t>
            </a:r>
            <a:r>
              <a:rPr lang="en-US" altLang="zh-CN" sz="2600" b="1" dirty="0" smtClean="0">
                <a:latin typeface="宋体" panose="02010600030101010101" pitchFamily="2" charset="-122"/>
                <a:ea typeface="宋体" panose="02010600030101010101" pitchFamily="2" charset="-122"/>
              </a:rPr>
              <a:t>C</a:t>
            </a:r>
            <a:r>
              <a:rPr lang="zh-CN" altLang="en-US" sz="2600" b="1" dirty="0" smtClean="0">
                <a:latin typeface="宋体" panose="02010600030101010101" pitchFamily="2" charset="-122"/>
                <a:ea typeface="宋体" panose="02010600030101010101" pitchFamily="2" charset="-122"/>
              </a:rPr>
              <a:t>语言不同，</a:t>
            </a:r>
            <a:r>
              <a:rPr lang="en-US" altLang="zh-CN" sz="2600" b="1" dirty="0" smtClean="0">
                <a:solidFill>
                  <a:srgbClr val="FF0000"/>
                </a:solidFill>
                <a:latin typeface="宋体" panose="02010600030101010101" pitchFamily="2" charset="-122"/>
                <a:ea typeface="宋体" panose="02010600030101010101" pitchFamily="2" charset="-122"/>
              </a:rPr>
              <a:t>MATLAB</a:t>
            </a:r>
            <a:r>
              <a:rPr lang="zh-CN" altLang="en-US" sz="2600" b="1" dirty="0" smtClean="0">
                <a:solidFill>
                  <a:srgbClr val="FF0000"/>
                </a:solidFill>
                <a:latin typeface="宋体" panose="02010600030101010101" pitchFamily="2" charset="-122"/>
                <a:ea typeface="宋体" panose="02010600030101010101" pitchFamily="2" charset="-122"/>
              </a:rPr>
              <a:t>语言不需要对变量进行事先声明，也不需要指定变量类型</a:t>
            </a:r>
            <a:r>
              <a:rPr lang="zh-CN" altLang="en-US" sz="2600" b="1" dirty="0" smtClean="0">
                <a:latin typeface="宋体" panose="02010600030101010101" pitchFamily="2" charset="-122"/>
                <a:ea typeface="宋体" panose="02010600030101010101" pitchFamily="2" charset="-122"/>
              </a:rPr>
              <a:t>，它会自动根据所赋予变量的值或对变量所进行的操作来确定变量的类型。</a:t>
            </a:r>
            <a:endParaRPr lang="en-US" altLang="zh-CN" sz="2600" b="1" dirty="0" smtClean="0">
              <a:latin typeface="宋体" panose="02010600030101010101" pitchFamily="2" charset="-122"/>
              <a:ea typeface="宋体" panose="02010600030101010101" pitchFamily="2" charset="-122"/>
            </a:endParaRPr>
          </a:p>
        </p:txBody>
      </p:sp>
      <p:sp>
        <p:nvSpPr>
          <p:cNvPr id="4" name="内容占位符 2"/>
          <p:cNvSpPr txBox="1">
            <a:spLocks/>
          </p:cNvSpPr>
          <p:nvPr/>
        </p:nvSpPr>
        <p:spPr>
          <a:xfrm>
            <a:off x="300201" y="2420888"/>
            <a:ext cx="7836432" cy="2448272"/>
          </a:xfrm>
          <a:prstGeom prst="rect">
            <a:avLst/>
          </a:prstGeom>
        </p:spPr>
        <p:txBody>
          <a:bodyPr vert="horz" lIns="91440" tIns="45720" rIns="91440" bIns="45720" rtlCol="0">
            <a:normAutofit fontScale="70000" lnSpcReduction="20000"/>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lnSpc>
                <a:spcPct val="120000"/>
              </a:lnSpc>
              <a:buFont typeface="Arial" pitchFamily="34" charset="0"/>
              <a:buNone/>
            </a:pPr>
            <a:r>
              <a:rPr lang="zh-CN" altLang="en-US" sz="3100" b="1" dirty="0" smtClean="0">
                <a:solidFill>
                  <a:srgbClr val="3F1CD6"/>
                </a:solidFill>
                <a:latin typeface="微软雅黑" pitchFamily="34" charset="-122"/>
                <a:ea typeface="微软雅黑" pitchFamily="34" charset="-122"/>
              </a:rPr>
              <a:t>变量的命名规则为</a:t>
            </a:r>
            <a:r>
              <a:rPr lang="en-US" altLang="zh-CN" dirty="0">
                <a:latin typeface="微软雅黑" pitchFamily="34" charset="-122"/>
                <a:ea typeface="微软雅黑" pitchFamily="34" charset="-122"/>
              </a:rPr>
              <a:t>:</a:t>
            </a:r>
            <a:endParaRPr lang="en-US" altLang="zh-CN" sz="3100" dirty="0" smtClean="0">
              <a:latin typeface="微软雅黑" pitchFamily="34" charset="-122"/>
              <a:ea typeface="微软雅黑" pitchFamily="34" charset="-122"/>
            </a:endParaRPr>
          </a:p>
          <a:p>
            <a:pPr marL="571500" lvl="0" indent="-457200">
              <a:lnSpc>
                <a:spcPct val="120000"/>
              </a:lnSpc>
              <a:buFont typeface="+mj-ea"/>
              <a:buAutoNum type="circleNumDbPlain"/>
            </a:pPr>
            <a:r>
              <a:rPr lang="zh-CN" altLang="zh-CN" sz="3100" b="1" dirty="0">
                <a:latin typeface="微软雅黑" pitchFamily="34" charset="-122"/>
                <a:ea typeface="微软雅黑" pitchFamily="34" charset="-122"/>
              </a:rPr>
              <a:t>变量名必须以字母开始</a:t>
            </a:r>
            <a:r>
              <a:rPr lang="zh-CN" altLang="zh-CN" sz="3100" dirty="0">
                <a:latin typeface="微软雅黑" pitchFamily="34" charset="-122"/>
                <a:ea typeface="微软雅黑" pitchFamily="34" charset="-122"/>
              </a:rPr>
              <a:t>。</a:t>
            </a:r>
            <a:r>
              <a:rPr lang="en-US" altLang="zh-CN" sz="3100" dirty="0">
                <a:latin typeface="微软雅黑" pitchFamily="34" charset="-122"/>
                <a:ea typeface="微软雅黑" pitchFamily="34" charset="-122"/>
              </a:rPr>
              <a:t>MATLAB</a:t>
            </a:r>
            <a:r>
              <a:rPr lang="zh-CN" altLang="zh-CN" sz="3100" dirty="0">
                <a:latin typeface="微软雅黑" pitchFamily="34" charset="-122"/>
                <a:ea typeface="微软雅黑" pitchFamily="34" charset="-122"/>
              </a:rPr>
              <a:t>所允许的最长变量名为</a:t>
            </a:r>
            <a:r>
              <a:rPr lang="en-US" altLang="zh-CN" sz="3100" dirty="0">
                <a:latin typeface="微软雅黑" pitchFamily="34" charset="-122"/>
                <a:ea typeface="微软雅黑" pitchFamily="34" charset="-122"/>
              </a:rPr>
              <a:t>63</a:t>
            </a:r>
            <a:r>
              <a:rPr lang="zh-CN" altLang="zh-CN" sz="3100" dirty="0">
                <a:latin typeface="微软雅黑" pitchFamily="34" charset="-122"/>
                <a:ea typeface="微软雅黑" pitchFamily="34" charset="-122"/>
              </a:rPr>
              <a:t>个字符，后续的其他字符无效</a:t>
            </a:r>
            <a:r>
              <a:rPr lang="zh-CN" altLang="zh-CN" sz="3100" dirty="0" smtClean="0">
                <a:latin typeface="微软雅黑" pitchFamily="34" charset="-122"/>
                <a:ea typeface="微软雅黑" pitchFamily="34" charset="-122"/>
              </a:rPr>
              <a:t>。</a:t>
            </a:r>
            <a:endParaRPr lang="en-US" altLang="zh-CN" sz="3100" dirty="0" smtClean="0">
              <a:latin typeface="微软雅黑" pitchFamily="34" charset="-122"/>
              <a:ea typeface="微软雅黑" pitchFamily="34" charset="-122"/>
            </a:endParaRPr>
          </a:p>
          <a:p>
            <a:pPr marL="571500" lvl="0" indent="-457200">
              <a:lnSpc>
                <a:spcPct val="120000"/>
              </a:lnSpc>
              <a:buFont typeface="+mj-ea"/>
              <a:buAutoNum type="circleNumDbPlain"/>
            </a:pPr>
            <a:r>
              <a:rPr lang="zh-CN" altLang="zh-CN" sz="3100" b="1" dirty="0">
                <a:latin typeface="微软雅黑" pitchFamily="34" charset="-122"/>
                <a:ea typeface="微软雅黑" pitchFamily="34" charset="-122"/>
              </a:rPr>
              <a:t>变量名允许使用的字符仅包括字母、数字和下划线</a:t>
            </a:r>
            <a:r>
              <a:rPr lang="zh-CN" altLang="zh-CN" sz="3100" dirty="0" smtClean="0">
                <a:latin typeface="微软雅黑" pitchFamily="34" charset="-122"/>
                <a:ea typeface="微软雅黑" pitchFamily="34" charset="-122"/>
              </a:rPr>
              <a:t>。</a:t>
            </a:r>
            <a:endParaRPr lang="en-US" altLang="zh-CN" sz="3100" dirty="0" smtClean="0">
              <a:latin typeface="微软雅黑" pitchFamily="34" charset="-122"/>
              <a:ea typeface="微软雅黑" pitchFamily="34" charset="-122"/>
            </a:endParaRPr>
          </a:p>
          <a:p>
            <a:pPr marL="571500" lvl="0" indent="-457200">
              <a:lnSpc>
                <a:spcPct val="120000"/>
              </a:lnSpc>
              <a:buFont typeface="+mj-ea"/>
              <a:buAutoNum type="circleNumDbPlain"/>
            </a:pPr>
            <a:r>
              <a:rPr lang="zh-CN" altLang="zh-CN" sz="3100" b="1" dirty="0">
                <a:latin typeface="微软雅黑" pitchFamily="34" charset="-122"/>
                <a:ea typeface="微软雅黑" pitchFamily="34" charset="-122"/>
              </a:rPr>
              <a:t>变量名区分大小写</a:t>
            </a:r>
            <a:r>
              <a:rPr lang="zh-CN" altLang="zh-CN" sz="3100" dirty="0" smtClean="0">
                <a:latin typeface="微软雅黑" pitchFamily="34" charset="-122"/>
                <a:ea typeface="微软雅黑" pitchFamily="34" charset="-122"/>
              </a:rPr>
              <a:t>。</a:t>
            </a:r>
            <a:endParaRPr lang="en-US" altLang="zh-CN" sz="3100" dirty="0" smtClean="0">
              <a:latin typeface="微软雅黑" pitchFamily="34" charset="-122"/>
              <a:ea typeface="微软雅黑" pitchFamily="34" charset="-122"/>
            </a:endParaRPr>
          </a:p>
          <a:p>
            <a:pPr marL="571500" lvl="0" indent="-457200">
              <a:lnSpc>
                <a:spcPct val="120000"/>
              </a:lnSpc>
              <a:buFont typeface="+mj-ea"/>
              <a:buAutoNum type="circleNumDbPlain"/>
            </a:pPr>
            <a:r>
              <a:rPr lang="en-US" altLang="zh-CN" sz="3100" b="1" dirty="0">
                <a:latin typeface="微软雅黑" pitchFamily="34" charset="-122"/>
                <a:ea typeface="微软雅黑" pitchFamily="34" charset="-122"/>
              </a:rPr>
              <a:t>MATLAB</a:t>
            </a:r>
            <a:r>
              <a:rPr lang="zh-CN" altLang="zh-CN" sz="3100" b="1" dirty="0">
                <a:latin typeface="微软雅黑" pitchFamily="34" charset="-122"/>
                <a:ea typeface="微软雅黑" pitchFamily="34" charset="-122"/>
              </a:rPr>
              <a:t>程序中保留的关键字不能作为变量名</a:t>
            </a:r>
            <a:r>
              <a:rPr lang="zh-CN" altLang="zh-CN" sz="3100" dirty="0" smtClean="0">
                <a:latin typeface="微软雅黑" pitchFamily="34" charset="-122"/>
                <a:ea typeface="微软雅黑" pitchFamily="34" charset="-122"/>
              </a:rPr>
              <a:t>。</a:t>
            </a:r>
            <a:endParaRPr lang="en-US" altLang="zh-CN" sz="3100" dirty="0" smtClean="0">
              <a:latin typeface="微软雅黑" pitchFamily="34" charset="-122"/>
              <a:ea typeface="微软雅黑" pitchFamily="34" charset="-122"/>
            </a:endParaRPr>
          </a:p>
          <a:p>
            <a:pPr marL="571500" lvl="0" indent="-457200">
              <a:buFont typeface="+mj-ea"/>
              <a:buAutoNum type="circleNumDbPlain"/>
            </a:pPr>
            <a:endParaRPr lang="zh-CN" altLang="zh-CN" dirty="0"/>
          </a:p>
        </p:txBody>
      </p:sp>
      <p:sp>
        <p:nvSpPr>
          <p:cNvPr id="5" name="矩形 4"/>
          <p:cNvSpPr/>
          <p:nvPr/>
        </p:nvSpPr>
        <p:spPr>
          <a:xfrm>
            <a:off x="611560" y="5013176"/>
            <a:ext cx="7776864" cy="1569660"/>
          </a:xfrm>
          <a:prstGeom prst="rect">
            <a:avLst/>
          </a:prstGeom>
          <a:solidFill>
            <a:schemeClr val="bg2">
              <a:lumMod val="40000"/>
              <a:lumOff val="60000"/>
            </a:schemeClr>
          </a:solidFill>
          <a:ln w="25400">
            <a:solidFill>
              <a:srgbClr val="00B050"/>
            </a:solidFill>
          </a:ln>
        </p:spPr>
        <p:txBody>
          <a:bodyPr wrap="square">
            <a:spAutoFit/>
          </a:bodyPr>
          <a:lstStyle/>
          <a:p>
            <a:pPr marL="114300" lvl="0" indent="0" algn="just">
              <a:buNone/>
            </a:pPr>
            <a:r>
              <a:rPr lang="en-US" altLang="zh-CN" sz="2400" dirty="0" smtClean="0">
                <a:latin typeface="Times New Roman" pitchFamily="18" charset="0"/>
                <a:ea typeface="黑体" pitchFamily="49" charset="-122"/>
                <a:cs typeface="Times New Roman" pitchFamily="18" charset="0"/>
              </a:rPr>
              <a:t>MATLAB</a:t>
            </a:r>
            <a:r>
              <a:rPr lang="zh-CN" altLang="en-US" sz="2400" dirty="0" smtClean="0">
                <a:latin typeface="Times New Roman" pitchFamily="18" charset="0"/>
                <a:ea typeface="黑体" pitchFamily="49" charset="-122"/>
                <a:cs typeface="Times New Roman" pitchFamily="18" charset="0"/>
              </a:rPr>
              <a:t>中的</a:t>
            </a:r>
            <a:r>
              <a:rPr lang="zh-CN" altLang="en-US" sz="2400" b="1" dirty="0" smtClean="0">
                <a:latin typeface="Times New Roman" pitchFamily="18" charset="0"/>
                <a:ea typeface="黑体" pitchFamily="49" charset="-122"/>
                <a:cs typeface="Times New Roman" pitchFamily="18" charset="0"/>
              </a:rPr>
              <a:t>主要关键字</a:t>
            </a:r>
            <a:r>
              <a:rPr lang="zh-CN" altLang="en-US" sz="2400" dirty="0" smtClean="0">
                <a:latin typeface="Times New Roman" pitchFamily="18" charset="0"/>
                <a:ea typeface="黑体" pitchFamily="49" charset="-122"/>
                <a:cs typeface="Times New Roman" pitchFamily="18" charset="0"/>
              </a:rPr>
              <a:t>包括</a:t>
            </a:r>
            <a:r>
              <a:rPr lang="en-US" altLang="zh-CN" sz="2400" b="1" dirty="0" smtClean="0">
                <a:latin typeface="Times New Roman" pitchFamily="18" charset="0"/>
                <a:ea typeface="黑体" pitchFamily="49" charset="-122"/>
                <a:cs typeface="Times New Roman" pitchFamily="18" charset="0"/>
              </a:rPr>
              <a:t>for</a:t>
            </a:r>
            <a:r>
              <a:rPr lang="zh-CN" altLang="en-US" sz="2400" b="1" dirty="0" smtClean="0">
                <a:latin typeface="Times New Roman" pitchFamily="18" charset="0"/>
                <a:ea typeface="黑体" pitchFamily="49" charset="-122"/>
                <a:cs typeface="Times New Roman" pitchFamily="18" charset="0"/>
              </a:rPr>
              <a:t>、</a:t>
            </a:r>
            <a:r>
              <a:rPr lang="en-US" altLang="zh-CN" sz="2400" b="1" dirty="0" smtClean="0">
                <a:latin typeface="Times New Roman" pitchFamily="18" charset="0"/>
                <a:ea typeface="黑体" pitchFamily="49" charset="-122"/>
                <a:cs typeface="Times New Roman" pitchFamily="18" charset="0"/>
              </a:rPr>
              <a:t>end</a:t>
            </a:r>
            <a:r>
              <a:rPr lang="zh-CN" altLang="en-US" sz="2400" b="1" dirty="0" smtClean="0">
                <a:latin typeface="Times New Roman" pitchFamily="18" charset="0"/>
                <a:ea typeface="黑体" pitchFamily="49" charset="-122"/>
                <a:cs typeface="Times New Roman" pitchFamily="18" charset="0"/>
              </a:rPr>
              <a:t>、</a:t>
            </a:r>
            <a:r>
              <a:rPr lang="en-US" altLang="zh-CN" sz="2400" b="1" dirty="0" smtClean="0">
                <a:latin typeface="Times New Roman" pitchFamily="18" charset="0"/>
                <a:ea typeface="黑体" pitchFamily="49" charset="-122"/>
                <a:cs typeface="Times New Roman" pitchFamily="18" charset="0"/>
              </a:rPr>
              <a:t>if </a:t>
            </a:r>
            <a:r>
              <a:rPr lang="zh-CN" altLang="en-US" sz="2400" b="1" dirty="0" smtClean="0">
                <a:latin typeface="Times New Roman" pitchFamily="18" charset="0"/>
                <a:ea typeface="黑体" pitchFamily="49" charset="-122"/>
                <a:cs typeface="Times New Roman" pitchFamily="18" charset="0"/>
              </a:rPr>
              <a:t>、</a:t>
            </a:r>
            <a:r>
              <a:rPr lang="en-US" altLang="zh-CN" sz="2400" b="1" dirty="0" smtClean="0">
                <a:latin typeface="Times New Roman" pitchFamily="18" charset="0"/>
                <a:ea typeface="黑体" pitchFamily="49" charset="-122"/>
                <a:cs typeface="Times New Roman" pitchFamily="18" charset="0"/>
              </a:rPr>
              <a:t>function</a:t>
            </a:r>
            <a:r>
              <a:rPr lang="zh-CN" altLang="en-US" sz="2400" b="1" dirty="0" smtClean="0">
                <a:latin typeface="Times New Roman" pitchFamily="18" charset="0"/>
                <a:ea typeface="黑体" pitchFamily="49" charset="-122"/>
                <a:cs typeface="Times New Roman" pitchFamily="18" charset="0"/>
              </a:rPr>
              <a:t>、</a:t>
            </a:r>
            <a:r>
              <a:rPr lang="en-US" altLang="zh-CN" sz="2400" b="1" dirty="0" smtClean="0">
                <a:latin typeface="Times New Roman" pitchFamily="18" charset="0"/>
                <a:ea typeface="黑体" pitchFamily="49" charset="-122"/>
                <a:cs typeface="Times New Roman" pitchFamily="18" charset="0"/>
              </a:rPr>
              <a:t>return</a:t>
            </a:r>
            <a:r>
              <a:rPr lang="zh-CN" altLang="en-US" sz="2400" b="1" dirty="0" smtClean="0">
                <a:latin typeface="Times New Roman" pitchFamily="18" charset="0"/>
                <a:ea typeface="黑体" pitchFamily="49" charset="-122"/>
                <a:cs typeface="Times New Roman" pitchFamily="18" charset="0"/>
              </a:rPr>
              <a:t>、</a:t>
            </a:r>
            <a:r>
              <a:rPr lang="en-US" altLang="zh-CN" sz="2400" b="1" dirty="0" smtClean="0">
                <a:latin typeface="Times New Roman" pitchFamily="18" charset="0"/>
                <a:ea typeface="黑体" pitchFamily="49" charset="-122"/>
                <a:cs typeface="Times New Roman" pitchFamily="18" charset="0"/>
              </a:rPr>
              <a:t>while</a:t>
            </a:r>
            <a:r>
              <a:rPr lang="zh-CN" altLang="en-US" sz="2400" b="1" dirty="0" smtClean="0">
                <a:latin typeface="Times New Roman" pitchFamily="18" charset="0"/>
                <a:ea typeface="黑体" pitchFamily="49" charset="-122"/>
                <a:cs typeface="Times New Roman" pitchFamily="18" charset="0"/>
              </a:rPr>
              <a:t>、</a:t>
            </a:r>
            <a:r>
              <a:rPr lang="en-US" altLang="zh-CN" sz="2400" b="1" dirty="0" err="1" smtClean="0">
                <a:latin typeface="Times New Roman" pitchFamily="18" charset="0"/>
                <a:ea typeface="黑体" pitchFamily="49" charset="-122"/>
                <a:cs typeface="Times New Roman" pitchFamily="18" charset="0"/>
              </a:rPr>
              <a:t>elseif</a:t>
            </a:r>
            <a:r>
              <a:rPr lang="zh-CN" altLang="en-US" sz="2400" b="1" dirty="0" smtClean="0">
                <a:latin typeface="Times New Roman" pitchFamily="18" charset="0"/>
                <a:ea typeface="黑体" pitchFamily="49" charset="-122"/>
                <a:cs typeface="Times New Roman" pitchFamily="18" charset="0"/>
              </a:rPr>
              <a:t>、</a:t>
            </a:r>
            <a:r>
              <a:rPr lang="en-US" altLang="zh-CN" sz="2400" b="1" dirty="0" smtClean="0">
                <a:latin typeface="Times New Roman" pitchFamily="18" charset="0"/>
                <a:ea typeface="黑体" pitchFamily="49" charset="-122"/>
                <a:cs typeface="Times New Roman" pitchFamily="18" charset="0"/>
              </a:rPr>
              <a:t>case</a:t>
            </a:r>
            <a:r>
              <a:rPr lang="zh-CN" altLang="en-US" sz="2400" b="1" dirty="0" smtClean="0">
                <a:latin typeface="Times New Roman" pitchFamily="18" charset="0"/>
                <a:ea typeface="黑体" pitchFamily="49" charset="-122"/>
                <a:cs typeface="Times New Roman" pitchFamily="18" charset="0"/>
              </a:rPr>
              <a:t>、</a:t>
            </a:r>
            <a:r>
              <a:rPr lang="en-US" altLang="zh-CN" sz="2400" b="1" dirty="0" smtClean="0">
                <a:latin typeface="Times New Roman" pitchFamily="18" charset="0"/>
                <a:ea typeface="黑体" pitchFamily="49" charset="-122"/>
                <a:cs typeface="Times New Roman" pitchFamily="18" charset="0"/>
              </a:rPr>
              <a:t>otherwise</a:t>
            </a:r>
            <a:r>
              <a:rPr lang="zh-CN" altLang="en-US" sz="2400" b="1" dirty="0" smtClean="0">
                <a:latin typeface="Times New Roman" pitchFamily="18" charset="0"/>
                <a:ea typeface="黑体" pitchFamily="49" charset="-122"/>
                <a:cs typeface="Times New Roman" pitchFamily="18" charset="0"/>
              </a:rPr>
              <a:t>、</a:t>
            </a:r>
            <a:r>
              <a:rPr lang="en-US" altLang="zh-CN" sz="2400" b="1" dirty="0" smtClean="0">
                <a:latin typeface="Times New Roman" pitchFamily="18" charset="0"/>
                <a:ea typeface="黑体" pitchFamily="49" charset="-122"/>
                <a:cs typeface="Times New Roman" pitchFamily="18" charset="0"/>
              </a:rPr>
              <a:t>switch</a:t>
            </a:r>
            <a:r>
              <a:rPr lang="zh-CN" altLang="en-US" sz="2400" b="1" dirty="0" smtClean="0">
                <a:latin typeface="Times New Roman" pitchFamily="18" charset="0"/>
                <a:ea typeface="黑体" pitchFamily="49" charset="-122"/>
                <a:cs typeface="Times New Roman" pitchFamily="18" charset="0"/>
              </a:rPr>
              <a:t>、</a:t>
            </a:r>
            <a:r>
              <a:rPr lang="en-US" altLang="zh-CN" sz="2400" b="1" dirty="0" smtClean="0">
                <a:latin typeface="Times New Roman" pitchFamily="18" charset="0"/>
                <a:ea typeface="黑体" pitchFamily="49" charset="-122"/>
                <a:cs typeface="Times New Roman" pitchFamily="18" charset="0"/>
              </a:rPr>
              <a:t>continue</a:t>
            </a:r>
            <a:r>
              <a:rPr lang="zh-CN" altLang="en-US" sz="2400" b="1" dirty="0" smtClean="0">
                <a:latin typeface="Times New Roman" pitchFamily="18" charset="0"/>
                <a:ea typeface="黑体" pitchFamily="49" charset="-122"/>
                <a:cs typeface="Times New Roman" pitchFamily="18" charset="0"/>
              </a:rPr>
              <a:t>、</a:t>
            </a:r>
            <a:r>
              <a:rPr lang="en-US" altLang="zh-CN" sz="2400" b="1" dirty="0" smtClean="0">
                <a:latin typeface="Times New Roman" pitchFamily="18" charset="0"/>
                <a:ea typeface="黑体" pitchFamily="49" charset="-122"/>
                <a:cs typeface="Times New Roman" pitchFamily="18" charset="0"/>
              </a:rPr>
              <a:t>else</a:t>
            </a:r>
            <a:r>
              <a:rPr lang="zh-CN" altLang="en-US" sz="2400" b="1" dirty="0" smtClean="0">
                <a:latin typeface="Times New Roman" pitchFamily="18" charset="0"/>
                <a:ea typeface="黑体" pitchFamily="49" charset="-122"/>
                <a:cs typeface="Times New Roman" pitchFamily="18" charset="0"/>
              </a:rPr>
              <a:t>、</a:t>
            </a:r>
            <a:r>
              <a:rPr lang="en-US" altLang="zh-CN" sz="2400" b="1" dirty="0" smtClean="0">
                <a:latin typeface="Times New Roman" pitchFamily="18" charset="0"/>
                <a:ea typeface="黑体" pitchFamily="49" charset="-122"/>
                <a:cs typeface="Times New Roman" pitchFamily="18" charset="0"/>
              </a:rPr>
              <a:t>try</a:t>
            </a:r>
            <a:r>
              <a:rPr lang="zh-CN" altLang="en-US" sz="2400" b="1" dirty="0" smtClean="0">
                <a:latin typeface="Times New Roman" pitchFamily="18" charset="0"/>
                <a:ea typeface="黑体" pitchFamily="49" charset="-122"/>
                <a:cs typeface="Times New Roman" pitchFamily="18" charset="0"/>
              </a:rPr>
              <a:t>、</a:t>
            </a:r>
            <a:r>
              <a:rPr lang="en-US" altLang="zh-CN" sz="2400" b="1" dirty="0" smtClean="0">
                <a:latin typeface="Times New Roman" pitchFamily="18" charset="0"/>
                <a:ea typeface="黑体" pitchFamily="49" charset="-122"/>
                <a:cs typeface="Times New Roman" pitchFamily="18" charset="0"/>
              </a:rPr>
              <a:t>catch</a:t>
            </a:r>
            <a:r>
              <a:rPr lang="zh-CN" altLang="en-US" sz="2400" b="1" dirty="0" smtClean="0">
                <a:latin typeface="Times New Roman" pitchFamily="18" charset="0"/>
                <a:ea typeface="黑体" pitchFamily="49" charset="-122"/>
                <a:cs typeface="Times New Roman" pitchFamily="18" charset="0"/>
              </a:rPr>
              <a:t>、</a:t>
            </a:r>
            <a:r>
              <a:rPr lang="en-US" altLang="zh-CN" sz="2400" b="1" dirty="0" smtClean="0">
                <a:latin typeface="Times New Roman" pitchFamily="18" charset="0"/>
                <a:ea typeface="黑体" pitchFamily="49" charset="-122"/>
                <a:cs typeface="Times New Roman" pitchFamily="18" charset="0"/>
              </a:rPr>
              <a:t>global</a:t>
            </a:r>
            <a:r>
              <a:rPr lang="zh-CN" altLang="en-US" sz="2400" b="1" dirty="0" smtClean="0">
                <a:latin typeface="Times New Roman" pitchFamily="18" charset="0"/>
                <a:ea typeface="黑体" pitchFamily="49" charset="-122"/>
                <a:cs typeface="Times New Roman" pitchFamily="18" charset="0"/>
              </a:rPr>
              <a:t>、</a:t>
            </a:r>
            <a:r>
              <a:rPr lang="en-US" altLang="zh-CN" sz="2400" b="1" dirty="0" smtClean="0">
                <a:latin typeface="Times New Roman" pitchFamily="18" charset="0"/>
                <a:ea typeface="黑体" pitchFamily="49" charset="-122"/>
                <a:cs typeface="Times New Roman" pitchFamily="18" charset="0"/>
              </a:rPr>
              <a:t>persistent</a:t>
            </a:r>
            <a:r>
              <a:rPr lang="zh-CN" altLang="en-US" sz="2400" b="1" dirty="0" smtClean="0">
                <a:latin typeface="Times New Roman" pitchFamily="18" charset="0"/>
                <a:ea typeface="黑体" pitchFamily="49" charset="-122"/>
                <a:cs typeface="Times New Roman" pitchFamily="18" charset="0"/>
              </a:rPr>
              <a:t>、</a:t>
            </a:r>
            <a:r>
              <a:rPr lang="en-US" altLang="zh-CN" sz="2400" b="1" dirty="0" smtClean="0">
                <a:latin typeface="Times New Roman" pitchFamily="18" charset="0"/>
                <a:ea typeface="黑体" pitchFamily="49" charset="-122"/>
                <a:cs typeface="Times New Roman" pitchFamily="18" charset="0"/>
              </a:rPr>
              <a:t>break</a:t>
            </a:r>
            <a:r>
              <a:rPr lang="zh-CN" altLang="en-US" sz="2400" dirty="0" smtClean="0">
                <a:latin typeface="Times New Roman" pitchFamily="18" charset="0"/>
                <a:ea typeface="黑体" pitchFamily="49" charset="-122"/>
                <a:cs typeface="Times New Roman" pitchFamily="18" charset="0"/>
              </a:rPr>
              <a:t>等。可以通过</a:t>
            </a:r>
            <a:r>
              <a:rPr lang="en-US" altLang="zh-CN" sz="2400" b="1" dirty="0" smtClean="0">
                <a:solidFill>
                  <a:srgbClr val="3F1CD6"/>
                </a:solidFill>
                <a:latin typeface="Times New Roman" pitchFamily="18" charset="0"/>
                <a:ea typeface="黑体" pitchFamily="49" charset="-122"/>
                <a:cs typeface="Times New Roman" pitchFamily="18" charset="0"/>
              </a:rPr>
              <a:t>iskeyword</a:t>
            </a:r>
            <a:r>
              <a:rPr lang="zh-CN" altLang="en-US" sz="2400" dirty="0" smtClean="0">
                <a:latin typeface="Times New Roman" pitchFamily="18" charset="0"/>
                <a:ea typeface="黑体" pitchFamily="49" charset="-122"/>
                <a:cs typeface="Times New Roman" pitchFamily="18" charset="0"/>
              </a:rPr>
              <a:t>指令获得这些关键字列表。</a:t>
            </a:r>
            <a:endParaRPr lang="en-US" altLang="zh-CN" sz="2400" dirty="0" smtClean="0">
              <a:latin typeface="Times New Roman" pitchFamily="18" charset="0"/>
              <a:ea typeface="黑体" pitchFamily="49" charset="-122"/>
              <a:cs typeface="Times New Roman" pitchFamily="18" charset="0"/>
            </a:endParaRPr>
          </a:p>
        </p:txBody>
      </p:sp>
      <p:sp>
        <p:nvSpPr>
          <p:cNvPr id="7" name="内容占位符 2"/>
          <p:cNvSpPr txBox="1">
            <a:spLocks/>
          </p:cNvSpPr>
          <p:nvPr/>
        </p:nvSpPr>
        <p:spPr>
          <a:xfrm>
            <a:off x="1907704" y="242392"/>
            <a:ext cx="4968552" cy="770384"/>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4300" indent="0" fontAlgn="auto">
              <a:spcAft>
                <a:spcPts val="0"/>
              </a:spcAft>
              <a:buFont typeface="Arial" panose="020B0604020202020204" pitchFamily="34" charset="0"/>
              <a:buNone/>
            </a:pPr>
            <a:r>
              <a:rPr lang="en-US" altLang="zh-CN" sz="4000" b="1" dirty="0">
                <a:solidFill>
                  <a:srgbClr val="FF0000"/>
                </a:solidFill>
                <a:latin typeface="仿宋" panose="02010609060101010101" pitchFamily="49" charset="-122"/>
                <a:ea typeface="仿宋" panose="02010609060101010101" pitchFamily="49" charset="-122"/>
              </a:rPr>
              <a:t> </a:t>
            </a:r>
            <a:r>
              <a:rPr lang="en-US" altLang="zh-CN" sz="4000" b="1" dirty="0" smtClean="0">
                <a:solidFill>
                  <a:srgbClr val="FF0000"/>
                </a:solidFill>
                <a:latin typeface="仿宋" panose="02010609060101010101" pitchFamily="49" charset="-122"/>
                <a:ea typeface="仿宋" panose="02010609060101010101" pitchFamily="49" charset="-122"/>
              </a:rPr>
              <a:t>   </a:t>
            </a:r>
            <a:r>
              <a:rPr lang="zh-CN" altLang="en-US" sz="4000" b="1" dirty="0" smtClean="0">
                <a:solidFill>
                  <a:srgbClr val="FF0000"/>
                </a:solidFill>
                <a:latin typeface="仿宋" panose="02010609060101010101" pitchFamily="49" charset="-122"/>
                <a:ea typeface="仿宋" panose="02010609060101010101" pitchFamily="49" charset="-122"/>
              </a:rPr>
              <a:t>变量与常量</a:t>
            </a:r>
            <a:endParaRPr lang="en-US" altLang="zh-CN" sz="4000" b="1" dirty="0" smtClean="0">
              <a:solidFill>
                <a:srgbClr val="FF0000"/>
              </a:solidFill>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0328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 calcmode="lin" valueType="num">
                                      <p:cBhvr additive="base">
                                        <p:cTn id="19"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anim calcmode="lin" valueType="num">
                                      <p:cBhvr additive="base">
                                        <p:cTn id="2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 calcmode="lin" valueType="num">
                                      <p:cBhvr additive="base">
                                        <p:cTn id="3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984074" y="187816"/>
            <a:ext cx="5904656" cy="584775"/>
          </a:xfrm>
          <a:prstGeom prst="rect">
            <a:avLst/>
          </a:prstGeom>
        </p:spPr>
        <p:txBody>
          <a:bodyPr wrap="square">
            <a:spAutoFit/>
          </a:bodyPr>
          <a:lstStyle/>
          <a:p>
            <a:pPr marL="114300" algn="ctr"/>
            <a:r>
              <a:rPr lang="en-US" altLang="zh-CN" sz="3200" b="1" dirty="0">
                <a:solidFill>
                  <a:srgbClr val="FF0000"/>
                </a:solidFill>
                <a:latin typeface="宋体" panose="02010600030101010101" pitchFamily="2" charset="-122"/>
              </a:rPr>
              <a:t> </a:t>
            </a:r>
            <a:r>
              <a:rPr lang="en-US" altLang="zh-CN" sz="3200" b="1" dirty="0" smtClean="0">
                <a:solidFill>
                  <a:srgbClr val="FF0000"/>
                </a:solidFill>
                <a:latin typeface="宋体" panose="02010600030101010101" pitchFamily="2" charset="-122"/>
              </a:rPr>
              <a:t>    </a:t>
            </a:r>
            <a:r>
              <a:rPr lang="zh-CN" altLang="en-US" sz="3200" b="1" dirty="0" smtClean="0">
                <a:solidFill>
                  <a:srgbClr val="FF0000"/>
                </a:solidFill>
                <a:latin typeface="宋体" panose="02010600030101010101" pitchFamily="2" charset="-122"/>
              </a:rPr>
              <a:t>初等函数</a:t>
            </a:r>
            <a:endParaRPr lang="en-US" altLang="zh-CN" sz="3200" b="1" dirty="0">
              <a:solidFill>
                <a:srgbClr val="FF0000"/>
              </a:solidFill>
              <a:latin typeface="宋体" panose="02010600030101010101" pitchFamily="2" charset="-122"/>
            </a:endParaRPr>
          </a:p>
        </p:txBody>
      </p:sp>
      <p:sp>
        <p:nvSpPr>
          <p:cNvPr id="2" name="矩形 1"/>
          <p:cNvSpPr/>
          <p:nvPr/>
        </p:nvSpPr>
        <p:spPr>
          <a:xfrm>
            <a:off x="251520" y="910318"/>
            <a:ext cx="7128792" cy="492443"/>
          </a:xfrm>
          <a:prstGeom prst="rect">
            <a:avLst/>
          </a:prstGeom>
        </p:spPr>
        <p:txBody>
          <a:bodyPr wrap="square">
            <a:spAutoFit/>
          </a:bodyPr>
          <a:lstStyle/>
          <a:p>
            <a:pPr marL="342900" indent="-342900">
              <a:buFont typeface="Wingdings" pitchFamily="2" charset="2"/>
              <a:buChar char="l"/>
            </a:pPr>
            <a:r>
              <a:rPr lang="zh-CN" altLang="en-US" sz="2600" b="1" dirty="0" smtClean="0">
                <a:solidFill>
                  <a:srgbClr val="3F1CD6"/>
                </a:solidFill>
                <a:latin typeface="微软雅黑" pitchFamily="34" charset="-122"/>
                <a:ea typeface="微软雅黑" pitchFamily="34" charset="-122"/>
              </a:rPr>
              <a:t>三角函数和双曲函数</a:t>
            </a:r>
            <a:endParaRPr lang="zh-CN" altLang="zh-CN" sz="2600" b="1" dirty="0">
              <a:solidFill>
                <a:srgbClr val="3F1CD6"/>
              </a:solidFill>
              <a:latin typeface="微软雅黑" pitchFamily="34" charset="-122"/>
              <a:ea typeface="微软雅黑" pitchFamily="34" charset="-122"/>
            </a:endParaRPr>
          </a:p>
        </p:txBody>
      </p:sp>
      <p:sp>
        <p:nvSpPr>
          <p:cNvPr id="3" name="矩形 2"/>
          <p:cNvSpPr/>
          <p:nvPr/>
        </p:nvSpPr>
        <p:spPr>
          <a:xfrm>
            <a:off x="433907" y="1537146"/>
            <a:ext cx="7632848" cy="830997"/>
          </a:xfrm>
          <a:prstGeom prst="rect">
            <a:avLst/>
          </a:prstGeom>
        </p:spPr>
        <p:txBody>
          <a:bodyPr wrap="square">
            <a:spAutoFit/>
          </a:bodyPr>
          <a:lstStyle/>
          <a:p>
            <a:r>
              <a:rPr lang="en-US" altLang="zh-CN" sz="2400" dirty="0">
                <a:solidFill>
                  <a:prstClr val="black"/>
                </a:solidFill>
                <a:latin typeface="微软雅黑" pitchFamily="34" charset="-122"/>
                <a:ea typeface="微软雅黑" pitchFamily="34" charset="-122"/>
              </a:rPr>
              <a:t>MATLAB</a:t>
            </a:r>
            <a:r>
              <a:rPr lang="zh-CN" altLang="zh-CN" sz="2400" dirty="0">
                <a:solidFill>
                  <a:prstClr val="black"/>
                </a:solidFill>
                <a:latin typeface="微软雅黑" pitchFamily="34" charset="-122"/>
                <a:ea typeface="微软雅黑" pitchFamily="34" charset="-122"/>
              </a:rPr>
              <a:t>包含所有标准三角函数和双曲三角函数，大部分函数</a:t>
            </a:r>
            <a:r>
              <a:rPr lang="zh-CN" altLang="zh-CN" sz="2400" b="1" dirty="0">
                <a:solidFill>
                  <a:srgbClr val="FF0000"/>
                </a:solidFill>
                <a:latin typeface="微软雅黑" pitchFamily="34" charset="-122"/>
                <a:ea typeface="微软雅黑" pitchFamily="34" charset="-122"/>
              </a:rPr>
              <a:t>角变量用弧度表示</a:t>
            </a:r>
            <a:r>
              <a:rPr lang="zh-CN" altLang="zh-CN" sz="2400" dirty="0">
                <a:solidFill>
                  <a:prstClr val="black"/>
                </a:solidFill>
                <a:latin typeface="微软雅黑" pitchFamily="34" charset="-122"/>
                <a:ea typeface="微软雅黑" pitchFamily="34" charset="-122"/>
              </a:rPr>
              <a:t>。</a:t>
            </a:r>
            <a:endParaRPr lang="zh-CN" altLang="en-US" sz="2400" dirty="0">
              <a:solidFill>
                <a:prstClr val="black"/>
              </a:solidFill>
              <a:latin typeface="微软雅黑" pitchFamily="34" charset="-122"/>
              <a:ea typeface="微软雅黑" pitchFamily="34" charset="-122"/>
            </a:endParaRPr>
          </a:p>
        </p:txBody>
      </p:sp>
      <p:graphicFrame>
        <p:nvGraphicFramePr>
          <p:cNvPr id="6" name="表格 5"/>
          <p:cNvGraphicFramePr>
            <a:graphicFrameLocks noGrp="1"/>
          </p:cNvGraphicFramePr>
          <p:nvPr>
            <p:extLst/>
          </p:nvPr>
        </p:nvGraphicFramePr>
        <p:xfrm>
          <a:off x="685935" y="2636912"/>
          <a:ext cx="7128792" cy="3657600"/>
        </p:xfrm>
        <a:graphic>
          <a:graphicData uri="http://schemas.openxmlformats.org/drawingml/2006/table">
            <a:tbl>
              <a:tblPr firstRow="1" bandRow="1">
                <a:tableStyleId>{5C22544A-7EE6-4342-B048-85BDC9FD1C3A}</a:tableStyleId>
              </a:tblPr>
              <a:tblGrid>
                <a:gridCol w="1224136">
                  <a:extLst>
                    <a:ext uri="{9D8B030D-6E8A-4147-A177-3AD203B41FA5}">
                      <a16:colId xmlns="" xmlns:a16="http://schemas.microsoft.com/office/drawing/2014/main" val="20000"/>
                    </a:ext>
                  </a:extLst>
                </a:gridCol>
                <a:gridCol w="804867">
                  <a:extLst>
                    <a:ext uri="{9D8B030D-6E8A-4147-A177-3AD203B41FA5}">
                      <a16:colId xmlns="" xmlns:a16="http://schemas.microsoft.com/office/drawing/2014/main" val="20001"/>
                    </a:ext>
                  </a:extLst>
                </a:gridCol>
                <a:gridCol w="1499389">
                  <a:extLst>
                    <a:ext uri="{9D8B030D-6E8A-4147-A177-3AD203B41FA5}">
                      <a16:colId xmlns="" xmlns:a16="http://schemas.microsoft.com/office/drawing/2014/main" val="20002"/>
                    </a:ext>
                  </a:extLst>
                </a:gridCol>
                <a:gridCol w="1008112">
                  <a:extLst>
                    <a:ext uri="{9D8B030D-6E8A-4147-A177-3AD203B41FA5}">
                      <a16:colId xmlns="" xmlns:a16="http://schemas.microsoft.com/office/drawing/2014/main" val="20003"/>
                    </a:ext>
                  </a:extLst>
                </a:gridCol>
                <a:gridCol w="1656184">
                  <a:extLst>
                    <a:ext uri="{9D8B030D-6E8A-4147-A177-3AD203B41FA5}">
                      <a16:colId xmlns="" xmlns:a16="http://schemas.microsoft.com/office/drawing/2014/main" val="20004"/>
                    </a:ext>
                  </a:extLst>
                </a:gridCol>
                <a:gridCol w="936104">
                  <a:extLst>
                    <a:ext uri="{9D8B030D-6E8A-4147-A177-3AD203B41FA5}">
                      <a16:colId xmlns="" xmlns:a16="http://schemas.microsoft.com/office/drawing/2014/main" val="20005"/>
                    </a:ext>
                  </a:extLst>
                </a:gridCol>
              </a:tblGrid>
              <a:tr h="370840">
                <a:tc>
                  <a:txBody>
                    <a:bodyPr/>
                    <a:lstStyle/>
                    <a:p>
                      <a:r>
                        <a:rPr lang="zh-CN" altLang="en-US" sz="2000" b="1" dirty="0" smtClean="0">
                          <a:solidFill>
                            <a:schemeClr val="tx1"/>
                          </a:solidFill>
                          <a:latin typeface="黑体" pitchFamily="49" charset="-122"/>
                          <a:ea typeface="黑体" pitchFamily="49" charset="-122"/>
                        </a:rPr>
                        <a:t>正弦</a:t>
                      </a:r>
                      <a:endParaRPr lang="zh-CN" altLang="en-US" sz="2000" b="1" dirty="0">
                        <a:solidFill>
                          <a:schemeClr val="tx1"/>
                        </a:solidFill>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smtClean="0">
                          <a:solidFill>
                            <a:srgbClr val="3F1CD6"/>
                          </a:solidFill>
                          <a:latin typeface="Times New Roman" pitchFamily="18" charset="0"/>
                          <a:cs typeface="Times New Roman" pitchFamily="18" charset="0"/>
                        </a:rPr>
                        <a:t>sin</a:t>
                      </a:r>
                      <a:endParaRPr lang="zh-CN" altLang="en-US" sz="2400" b="1" dirty="0">
                        <a:solidFill>
                          <a:srgbClr val="3F1CD6"/>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000" b="1" kern="1200" dirty="0" smtClean="0">
                          <a:solidFill>
                            <a:schemeClr val="tx1"/>
                          </a:solidFill>
                          <a:latin typeface="黑体" pitchFamily="49" charset="-122"/>
                          <a:ea typeface="黑体" pitchFamily="49" charset="-122"/>
                          <a:cs typeface="+mn-cs"/>
                        </a:rPr>
                        <a:t>反正弦</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err="1" smtClean="0">
                          <a:solidFill>
                            <a:srgbClr val="3F1CD6"/>
                          </a:solidFill>
                          <a:latin typeface="Times New Roman" pitchFamily="18" charset="0"/>
                          <a:ea typeface="+mn-ea"/>
                          <a:cs typeface="Times New Roman" pitchFamily="18" charset="0"/>
                        </a:rPr>
                        <a:t>asin</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000" b="1" kern="1200" dirty="0" smtClean="0">
                          <a:solidFill>
                            <a:schemeClr val="tx1"/>
                          </a:solidFill>
                          <a:latin typeface="黑体" pitchFamily="49" charset="-122"/>
                          <a:ea typeface="黑体" pitchFamily="49" charset="-122"/>
                          <a:cs typeface="+mn-cs"/>
                        </a:rPr>
                        <a:t>双曲正切</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err="1" smtClean="0">
                          <a:solidFill>
                            <a:srgbClr val="3F1CD6"/>
                          </a:solidFill>
                          <a:latin typeface="Times New Roman" pitchFamily="18" charset="0"/>
                          <a:ea typeface="+mn-ea"/>
                          <a:cs typeface="Times New Roman" pitchFamily="18" charset="0"/>
                        </a:rPr>
                        <a:t>tanh</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zh-CN" altLang="en-US" sz="2000" b="1" dirty="0" smtClean="0">
                          <a:solidFill>
                            <a:schemeClr val="tx1"/>
                          </a:solidFill>
                          <a:latin typeface="黑体" pitchFamily="49" charset="-122"/>
                          <a:ea typeface="黑体" pitchFamily="49" charset="-122"/>
                        </a:rPr>
                        <a:t>余弦</a:t>
                      </a:r>
                      <a:endParaRPr lang="zh-CN" altLang="en-US" sz="2000" b="1" dirty="0">
                        <a:solidFill>
                          <a:schemeClr val="tx1"/>
                        </a:solidFill>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err="1" smtClean="0">
                          <a:solidFill>
                            <a:srgbClr val="3F1CD6"/>
                          </a:solidFill>
                          <a:latin typeface="Times New Roman" pitchFamily="18" charset="0"/>
                          <a:cs typeface="Times New Roman" pitchFamily="18" charset="0"/>
                        </a:rPr>
                        <a:t>cos</a:t>
                      </a:r>
                      <a:endParaRPr lang="zh-CN" altLang="en-US" sz="2400" b="1" dirty="0">
                        <a:solidFill>
                          <a:srgbClr val="3F1CD6"/>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000" b="1" kern="1200" dirty="0" smtClean="0">
                          <a:solidFill>
                            <a:schemeClr val="tx1"/>
                          </a:solidFill>
                          <a:latin typeface="黑体" pitchFamily="49" charset="-122"/>
                          <a:ea typeface="黑体" pitchFamily="49" charset="-122"/>
                          <a:cs typeface="+mn-cs"/>
                        </a:rPr>
                        <a:t>反余弦</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err="1" smtClean="0">
                          <a:solidFill>
                            <a:srgbClr val="3F1CD6"/>
                          </a:solidFill>
                          <a:latin typeface="Times New Roman" pitchFamily="18" charset="0"/>
                          <a:ea typeface="+mn-ea"/>
                          <a:cs typeface="Times New Roman" pitchFamily="18" charset="0"/>
                        </a:rPr>
                        <a:t>acos</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000" b="1" kern="1200" dirty="0" smtClean="0">
                          <a:solidFill>
                            <a:schemeClr val="tx1"/>
                          </a:solidFill>
                          <a:latin typeface="黑体" pitchFamily="49" charset="-122"/>
                          <a:ea typeface="黑体" pitchFamily="49" charset="-122"/>
                          <a:cs typeface="+mn-cs"/>
                        </a:rPr>
                        <a:t>反双曲正切</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err="1" smtClean="0">
                          <a:solidFill>
                            <a:srgbClr val="3F1CD6"/>
                          </a:solidFill>
                          <a:latin typeface="Times New Roman" pitchFamily="18" charset="0"/>
                          <a:ea typeface="+mn-ea"/>
                          <a:cs typeface="Times New Roman" pitchFamily="18" charset="0"/>
                        </a:rPr>
                        <a:t>atanh</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r>
                        <a:rPr lang="zh-CN" altLang="en-US" sz="2000" b="1" dirty="0" smtClean="0">
                          <a:solidFill>
                            <a:schemeClr val="tx1"/>
                          </a:solidFill>
                          <a:latin typeface="黑体" pitchFamily="49" charset="-122"/>
                          <a:ea typeface="黑体" pitchFamily="49" charset="-122"/>
                        </a:rPr>
                        <a:t>正切</a:t>
                      </a:r>
                      <a:endParaRPr lang="zh-CN" altLang="en-US" sz="2000" b="1" dirty="0">
                        <a:solidFill>
                          <a:schemeClr val="tx1"/>
                        </a:solidFill>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smtClean="0">
                          <a:solidFill>
                            <a:srgbClr val="3F1CD6"/>
                          </a:solidFill>
                          <a:latin typeface="Times New Roman" pitchFamily="18" charset="0"/>
                          <a:cs typeface="Times New Roman" pitchFamily="18" charset="0"/>
                        </a:rPr>
                        <a:t>tan</a:t>
                      </a:r>
                      <a:endParaRPr lang="zh-CN" altLang="en-US" sz="2400" b="1" dirty="0">
                        <a:solidFill>
                          <a:srgbClr val="3F1CD6"/>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000" b="1" kern="1200" dirty="0" smtClean="0">
                          <a:solidFill>
                            <a:schemeClr val="tx1"/>
                          </a:solidFill>
                          <a:latin typeface="黑体" pitchFamily="49" charset="-122"/>
                          <a:ea typeface="黑体" pitchFamily="49" charset="-122"/>
                          <a:cs typeface="+mn-cs"/>
                        </a:rPr>
                        <a:t>反正切</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err="1" smtClean="0">
                          <a:solidFill>
                            <a:srgbClr val="3F1CD6"/>
                          </a:solidFill>
                          <a:latin typeface="Times New Roman" pitchFamily="18" charset="0"/>
                          <a:ea typeface="+mn-ea"/>
                          <a:cs typeface="Times New Roman" pitchFamily="18" charset="0"/>
                        </a:rPr>
                        <a:t>atan</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000" b="1" kern="1200" dirty="0" smtClean="0">
                          <a:solidFill>
                            <a:schemeClr val="tx1"/>
                          </a:solidFill>
                          <a:latin typeface="黑体" pitchFamily="49" charset="-122"/>
                          <a:ea typeface="黑体" pitchFamily="49" charset="-122"/>
                          <a:cs typeface="+mn-cs"/>
                        </a:rPr>
                        <a:t>双曲余切</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err="1" smtClean="0">
                          <a:solidFill>
                            <a:srgbClr val="3F1CD6"/>
                          </a:solidFill>
                          <a:latin typeface="Times New Roman" pitchFamily="18" charset="0"/>
                          <a:ea typeface="+mn-ea"/>
                          <a:cs typeface="Times New Roman" pitchFamily="18" charset="0"/>
                        </a:rPr>
                        <a:t>coth</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370840">
                <a:tc>
                  <a:txBody>
                    <a:bodyPr/>
                    <a:lstStyle/>
                    <a:p>
                      <a:r>
                        <a:rPr lang="zh-CN" altLang="en-US" sz="2000" b="1" dirty="0" smtClean="0">
                          <a:solidFill>
                            <a:schemeClr val="tx1"/>
                          </a:solidFill>
                          <a:latin typeface="黑体" pitchFamily="49" charset="-122"/>
                          <a:ea typeface="黑体" pitchFamily="49" charset="-122"/>
                        </a:rPr>
                        <a:t>余切</a:t>
                      </a:r>
                      <a:endParaRPr lang="zh-CN" altLang="en-US" sz="2000" b="1" dirty="0">
                        <a:solidFill>
                          <a:schemeClr val="tx1"/>
                        </a:solidFill>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smtClean="0">
                          <a:solidFill>
                            <a:srgbClr val="3F1CD6"/>
                          </a:solidFill>
                          <a:latin typeface="Times New Roman" pitchFamily="18" charset="0"/>
                          <a:cs typeface="Times New Roman" pitchFamily="18" charset="0"/>
                        </a:rPr>
                        <a:t>cot</a:t>
                      </a:r>
                      <a:endParaRPr lang="zh-CN" altLang="en-US" sz="2400" b="1" dirty="0">
                        <a:solidFill>
                          <a:srgbClr val="3F1CD6"/>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000" b="1" kern="1200" dirty="0" smtClean="0">
                          <a:solidFill>
                            <a:schemeClr val="tx1"/>
                          </a:solidFill>
                          <a:latin typeface="黑体" pitchFamily="49" charset="-122"/>
                          <a:ea typeface="黑体" pitchFamily="49" charset="-122"/>
                          <a:cs typeface="+mn-cs"/>
                        </a:rPr>
                        <a:t>反余切</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err="1" smtClean="0">
                          <a:solidFill>
                            <a:srgbClr val="3F1CD6"/>
                          </a:solidFill>
                          <a:latin typeface="Times New Roman" pitchFamily="18" charset="0"/>
                          <a:ea typeface="+mn-ea"/>
                          <a:cs typeface="Times New Roman" pitchFamily="18" charset="0"/>
                        </a:rPr>
                        <a:t>acot</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000" b="1" kern="1200" dirty="0" smtClean="0">
                          <a:solidFill>
                            <a:schemeClr val="tx1"/>
                          </a:solidFill>
                          <a:latin typeface="黑体" pitchFamily="49" charset="-122"/>
                          <a:ea typeface="黑体" pitchFamily="49" charset="-122"/>
                          <a:cs typeface="+mn-cs"/>
                        </a:rPr>
                        <a:t>反双曲余切</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err="1" smtClean="0">
                          <a:solidFill>
                            <a:srgbClr val="3F1CD6"/>
                          </a:solidFill>
                          <a:latin typeface="Times New Roman" pitchFamily="18" charset="0"/>
                          <a:ea typeface="+mn-ea"/>
                          <a:cs typeface="Times New Roman" pitchFamily="18" charset="0"/>
                        </a:rPr>
                        <a:t>acoth</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370840">
                <a:tc>
                  <a:txBody>
                    <a:bodyPr/>
                    <a:lstStyle/>
                    <a:p>
                      <a:r>
                        <a:rPr lang="zh-CN" altLang="en-US" sz="2000" b="1" dirty="0" smtClean="0">
                          <a:solidFill>
                            <a:schemeClr val="tx1"/>
                          </a:solidFill>
                          <a:latin typeface="黑体" pitchFamily="49" charset="-122"/>
                          <a:ea typeface="黑体" pitchFamily="49" charset="-122"/>
                        </a:rPr>
                        <a:t>正割</a:t>
                      </a:r>
                      <a:endParaRPr lang="zh-CN" altLang="en-US" sz="2000" b="1" dirty="0">
                        <a:solidFill>
                          <a:schemeClr val="tx1"/>
                        </a:solidFill>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smtClean="0">
                          <a:solidFill>
                            <a:srgbClr val="3F1CD6"/>
                          </a:solidFill>
                          <a:latin typeface="Times New Roman" pitchFamily="18" charset="0"/>
                          <a:cs typeface="Times New Roman" pitchFamily="18" charset="0"/>
                        </a:rPr>
                        <a:t>sec</a:t>
                      </a:r>
                      <a:endParaRPr lang="zh-CN" altLang="en-US" sz="2400" b="1" dirty="0">
                        <a:solidFill>
                          <a:srgbClr val="3F1CD6"/>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000" b="1" kern="1200" dirty="0" smtClean="0">
                          <a:solidFill>
                            <a:schemeClr val="tx1"/>
                          </a:solidFill>
                          <a:latin typeface="黑体" pitchFamily="49" charset="-122"/>
                          <a:ea typeface="黑体" pitchFamily="49" charset="-122"/>
                          <a:cs typeface="+mn-cs"/>
                        </a:rPr>
                        <a:t>反正割</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err="1" smtClean="0">
                          <a:solidFill>
                            <a:srgbClr val="3F1CD6"/>
                          </a:solidFill>
                          <a:latin typeface="Times New Roman" pitchFamily="18" charset="0"/>
                          <a:ea typeface="+mn-ea"/>
                          <a:cs typeface="Times New Roman" pitchFamily="18" charset="0"/>
                        </a:rPr>
                        <a:t>asec</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000" b="1" kern="1200" dirty="0" smtClean="0">
                          <a:solidFill>
                            <a:schemeClr val="tx1"/>
                          </a:solidFill>
                          <a:latin typeface="黑体" pitchFamily="49" charset="-122"/>
                          <a:ea typeface="黑体" pitchFamily="49" charset="-122"/>
                          <a:cs typeface="+mn-cs"/>
                        </a:rPr>
                        <a:t>双曲正割</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err="1" smtClean="0">
                          <a:solidFill>
                            <a:srgbClr val="3F1CD6"/>
                          </a:solidFill>
                          <a:latin typeface="Times New Roman" pitchFamily="18" charset="0"/>
                          <a:ea typeface="+mn-ea"/>
                          <a:cs typeface="Times New Roman" pitchFamily="18" charset="0"/>
                        </a:rPr>
                        <a:t>sech</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370840">
                <a:tc>
                  <a:txBody>
                    <a:bodyPr/>
                    <a:lstStyle/>
                    <a:p>
                      <a:r>
                        <a:rPr lang="zh-CN" altLang="en-US" sz="2000" b="1" dirty="0" smtClean="0">
                          <a:solidFill>
                            <a:schemeClr val="tx1"/>
                          </a:solidFill>
                          <a:latin typeface="黑体" pitchFamily="49" charset="-122"/>
                          <a:ea typeface="黑体" pitchFamily="49" charset="-122"/>
                        </a:rPr>
                        <a:t>余割</a:t>
                      </a:r>
                      <a:endParaRPr lang="zh-CN" altLang="en-US" sz="2000" b="1" dirty="0">
                        <a:solidFill>
                          <a:schemeClr val="tx1"/>
                        </a:solidFill>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err="1" smtClean="0">
                          <a:solidFill>
                            <a:srgbClr val="3F1CD6"/>
                          </a:solidFill>
                          <a:latin typeface="Times New Roman" pitchFamily="18" charset="0"/>
                          <a:cs typeface="Times New Roman" pitchFamily="18" charset="0"/>
                        </a:rPr>
                        <a:t>csc</a:t>
                      </a:r>
                      <a:endParaRPr lang="zh-CN" altLang="en-US" sz="2400" b="1" dirty="0">
                        <a:solidFill>
                          <a:srgbClr val="3F1CD6"/>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000" b="1" kern="1200" dirty="0" smtClean="0">
                          <a:solidFill>
                            <a:schemeClr val="tx1"/>
                          </a:solidFill>
                          <a:latin typeface="黑体" pitchFamily="49" charset="-122"/>
                          <a:ea typeface="黑体" pitchFamily="49" charset="-122"/>
                          <a:cs typeface="+mn-cs"/>
                        </a:rPr>
                        <a:t>反余割</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err="1" smtClean="0">
                          <a:solidFill>
                            <a:srgbClr val="3F1CD6"/>
                          </a:solidFill>
                          <a:latin typeface="Times New Roman" pitchFamily="18" charset="0"/>
                          <a:ea typeface="+mn-ea"/>
                          <a:cs typeface="Times New Roman" pitchFamily="18" charset="0"/>
                        </a:rPr>
                        <a:t>acsc</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000" b="1" kern="1200" dirty="0" smtClean="0">
                          <a:solidFill>
                            <a:schemeClr val="tx1"/>
                          </a:solidFill>
                          <a:latin typeface="黑体" pitchFamily="49" charset="-122"/>
                          <a:ea typeface="黑体" pitchFamily="49" charset="-122"/>
                          <a:cs typeface="+mn-cs"/>
                        </a:rPr>
                        <a:t>反双曲正割</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err="1" smtClean="0">
                          <a:solidFill>
                            <a:srgbClr val="3F1CD6"/>
                          </a:solidFill>
                          <a:latin typeface="Times New Roman" pitchFamily="18" charset="0"/>
                          <a:ea typeface="+mn-ea"/>
                          <a:cs typeface="Times New Roman" pitchFamily="18" charset="0"/>
                        </a:rPr>
                        <a:t>asech</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370840">
                <a:tc>
                  <a:txBody>
                    <a:bodyPr/>
                    <a:lstStyle/>
                    <a:p>
                      <a:r>
                        <a:rPr lang="zh-CN" altLang="en-US" sz="2000" b="1" dirty="0" smtClean="0">
                          <a:solidFill>
                            <a:schemeClr val="tx1"/>
                          </a:solidFill>
                          <a:latin typeface="黑体" pitchFamily="49" charset="-122"/>
                          <a:ea typeface="黑体" pitchFamily="49" charset="-122"/>
                        </a:rPr>
                        <a:t>双曲正弦</a:t>
                      </a:r>
                      <a:endParaRPr lang="zh-CN" altLang="en-US" sz="2000" b="1" dirty="0">
                        <a:solidFill>
                          <a:schemeClr val="tx1"/>
                        </a:solidFill>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err="1" smtClean="0">
                          <a:solidFill>
                            <a:srgbClr val="3F1CD6"/>
                          </a:solidFill>
                          <a:latin typeface="Times New Roman" pitchFamily="18" charset="0"/>
                          <a:cs typeface="Times New Roman" pitchFamily="18" charset="0"/>
                        </a:rPr>
                        <a:t>sinh</a:t>
                      </a:r>
                      <a:endParaRPr lang="zh-CN" altLang="en-US" sz="2400" b="1" dirty="0">
                        <a:solidFill>
                          <a:srgbClr val="3F1CD6"/>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000" b="1" kern="1200" dirty="0" smtClean="0">
                          <a:solidFill>
                            <a:schemeClr val="tx1"/>
                          </a:solidFill>
                          <a:latin typeface="黑体" pitchFamily="49" charset="-122"/>
                          <a:ea typeface="黑体" pitchFamily="49" charset="-122"/>
                          <a:cs typeface="+mn-cs"/>
                        </a:rPr>
                        <a:t>反双曲正弦</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err="1" smtClean="0">
                          <a:solidFill>
                            <a:srgbClr val="3F1CD6"/>
                          </a:solidFill>
                          <a:latin typeface="Times New Roman" pitchFamily="18" charset="0"/>
                          <a:ea typeface="+mn-ea"/>
                          <a:cs typeface="Times New Roman" pitchFamily="18" charset="0"/>
                        </a:rPr>
                        <a:t>asinh</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000" b="1" kern="1200" dirty="0" smtClean="0">
                          <a:solidFill>
                            <a:schemeClr val="tx1"/>
                          </a:solidFill>
                          <a:latin typeface="黑体" pitchFamily="49" charset="-122"/>
                          <a:ea typeface="黑体" pitchFamily="49" charset="-122"/>
                          <a:cs typeface="+mn-cs"/>
                        </a:rPr>
                        <a:t>双曲余割</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err="1" smtClean="0">
                          <a:solidFill>
                            <a:srgbClr val="3F1CD6"/>
                          </a:solidFill>
                          <a:latin typeface="Times New Roman" pitchFamily="18" charset="0"/>
                          <a:ea typeface="+mn-ea"/>
                          <a:cs typeface="Times New Roman" pitchFamily="18" charset="0"/>
                        </a:rPr>
                        <a:t>csch</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370840">
                <a:tc>
                  <a:txBody>
                    <a:bodyPr/>
                    <a:lstStyle/>
                    <a:p>
                      <a:r>
                        <a:rPr lang="zh-CN" altLang="en-US" sz="2000" b="1" dirty="0" smtClean="0">
                          <a:solidFill>
                            <a:schemeClr val="tx1"/>
                          </a:solidFill>
                          <a:latin typeface="黑体" pitchFamily="49" charset="-122"/>
                          <a:ea typeface="黑体" pitchFamily="49" charset="-122"/>
                        </a:rPr>
                        <a:t>双曲余弦</a:t>
                      </a:r>
                      <a:endParaRPr lang="zh-CN" altLang="en-US" sz="2000" b="1" dirty="0">
                        <a:solidFill>
                          <a:schemeClr val="tx1"/>
                        </a:solidFill>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err="1" smtClean="0">
                          <a:solidFill>
                            <a:srgbClr val="3F1CD6"/>
                          </a:solidFill>
                          <a:latin typeface="Times New Roman" pitchFamily="18" charset="0"/>
                          <a:cs typeface="Times New Roman" pitchFamily="18" charset="0"/>
                        </a:rPr>
                        <a:t>cosh</a:t>
                      </a:r>
                      <a:endParaRPr lang="zh-CN" altLang="en-US" sz="2400" b="1" dirty="0">
                        <a:solidFill>
                          <a:srgbClr val="3F1CD6"/>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000" b="1" kern="1200" dirty="0" smtClean="0">
                          <a:solidFill>
                            <a:schemeClr val="tx1"/>
                          </a:solidFill>
                          <a:latin typeface="黑体" pitchFamily="49" charset="-122"/>
                          <a:ea typeface="黑体" pitchFamily="49" charset="-122"/>
                          <a:cs typeface="+mn-cs"/>
                        </a:rPr>
                        <a:t>反双曲余弦</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err="1" smtClean="0">
                          <a:solidFill>
                            <a:srgbClr val="3F1CD6"/>
                          </a:solidFill>
                          <a:latin typeface="Times New Roman" pitchFamily="18" charset="0"/>
                          <a:ea typeface="+mn-ea"/>
                          <a:cs typeface="Times New Roman" pitchFamily="18" charset="0"/>
                        </a:rPr>
                        <a:t>acosh</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zh-CN" altLang="en-US" sz="2000" b="1" kern="1200" dirty="0" smtClean="0">
                          <a:solidFill>
                            <a:schemeClr val="tx1"/>
                          </a:solidFill>
                          <a:latin typeface="黑体" pitchFamily="49" charset="-122"/>
                          <a:ea typeface="黑体" pitchFamily="49" charset="-122"/>
                          <a:cs typeface="+mn-cs"/>
                        </a:rPr>
                        <a:t>反双曲余割</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err="1" smtClean="0">
                          <a:solidFill>
                            <a:srgbClr val="3F1CD6"/>
                          </a:solidFill>
                          <a:latin typeface="Times New Roman" pitchFamily="18" charset="0"/>
                          <a:ea typeface="+mn-ea"/>
                          <a:cs typeface="Times New Roman" pitchFamily="18" charset="0"/>
                        </a:rPr>
                        <a:t>acsch</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5498069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8396" y="342186"/>
            <a:ext cx="7128792" cy="523220"/>
          </a:xfrm>
          <a:prstGeom prst="rect">
            <a:avLst/>
          </a:prstGeom>
        </p:spPr>
        <p:txBody>
          <a:bodyPr wrap="square">
            <a:spAutoFit/>
          </a:bodyPr>
          <a:lstStyle/>
          <a:p>
            <a:pPr marL="342900" indent="-342900">
              <a:buFont typeface="Wingdings" pitchFamily="2" charset="2"/>
              <a:buChar char="l"/>
            </a:pPr>
            <a:r>
              <a:rPr lang="zh-CN" altLang="en-US" sz="2800" b="1" dirty="0" smtClean="0">
                <a:solidFill>
                  <a:srgbClr val="3F1CD6"/>
                </a:solidFill>
                <a:latin typeface="微软雅黑" pitchFamily="34" charset="-122"/>
                <a:ea typeface="微软雅黑" pitchFamily="34" charset="-122"/>
              </a:rPr>
              <a:t>指数函数、幂函数和对数函数</a:t>
            </a:r>
            <a:endParaRPr lang="zh-CN" altLang="zh-CN" sz="2800" b="1" dirty="0">
              <a:solidFill>
                <a:srgbClr val="3F1CD6"/>
              </a:solidFill>
              <a:latin typeface="微软雅黑" pitchFamily="34" charset="-122"/>
              <a:ea typeface="微软雅黑" pitchFamily="34" charset="-122"/>
            </a:endParaRPr>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nvPr>
            </p:nvGraphicFramePr>
            <p:xfrm>
              <a:off x="539552" y="1196752"/>
              <a:ext cx="7416824" cy="1859280"/>
            </p:xfrm>
            <a:graphic>
              <a:graphicData uri="http://schemas.openxmlformats.org/drawingml/2006/table">
                <a:tbl>
                  <a:tblPr firstRow="1" bandRow="1">
                    <a:tableStyleId>{5C22544A-7EE6-4342-B048-85BDC9FD1C3A}</a:tableStyleId>
                  </a:tblPr>
                  <a:tblGrid>
                    <a:gridCol w="1728192">
                      <a:extLst>
                        <a:ext uri="{9D8B030D-6E8A-4147-A177-3AD203B41FA5}">
                          <a16:colId xmlns="" xmlns:a16="http://schemas.microsoft.com/office/drawing/2014/main" val="20000"/>
                        </a:ext>
                      </a:extLst>
                    </a:gridCol>
                    <a:gridCol w="720080">
                      <a:extLst>
                        <a:ext uri="{9D8B030D-6E8A-4147-A177-3AD203B41FA5}">
                          <a16:colId xmlns="" xmlns:a16="http://schemas.microsoft.com/office/drawing/2014/main" val="20001"/>
                        </a:ext>
                      </a:extLst>
                    </a:gridCol>
                    <a:gridCol w="1296144">
                      <a:extLst>
                        <a:ext uri="{9D8B030D-6E8A-4147-A177-3AD203B41FA5}">
                          <a16:colId xmlns="" xmlns:a16="http://schemas.microsoft.com/office/drawing/2014/main" val="20002"/>
                        </a:ext>
                      </a:extLst>
                    </a:gridCol>
                    <a:gridCol w="1008112">
                      <a:extLst>
                        <a:ext uri="{9D8B030D-6E8A-4147-A177-3AD203B41FA5}">
                          <a16:colId xmlns="" xmlns:a16="http://schemas.microsoft.com/office/drawing/2014/main" val="20003"/>
                        </a:ext>
                      </a:extLst>
                    </a:gridCol>
                    <a:gridCol w="1440160">
                      <a:extLst>
                        <a:ext uri="{9D8B030D-6E8A-4147-A177-3AD203B41FA5}">
                          <a16:colId xmlns="" xmlns:a16="http://schemas.microsoft.com/office/drawing/2014/main" val="20004"/>
                        </a:ext>
                      </a:extLst>
                    </a:gridCol>
                    <a:gridCol w="1224136">
                      <a:extLst>
                        <a:ext uri="{9D8B030D-6E8A-4147-A177-3AD203B41FA5}">
                          <a16:colId xmlns="" xmlns:a16="http://schemas.microsoft.com/office/drawing/2014/main" val="20005"/>
                        </a:ext>
                      </a:extLst>
                    </a:gridCol>
                  </a:tblGrid>
                  <a:tr h="370840">
                    <a:tc>
                      <a:txBody>
                        <a:bodyPr/>
                        <a:lstStyle/>
                        <a:p>
                          <a:r>
                            <a:rPr lang="en-US" altLang="zh-CN" sz="2000" b="1" dirty="0" smtClean="0">
                              <a:solidFill>
                                <a:schemeClr val="tx1"/>
                              </a:solidFill>
                              <a:latin typeface="黑体" pitchFamily="49" charset="-122"/>
                              <a:ea typeface="黑体" pitchFamily="49" charset="-122"/>
                            </a:rPr>
                            <a:t>E</a:t>
                          </a:r>
                          <a:r>
                            <a:rPr lang="zh-CN" altLang="en-US" sz="2000" b="1" dirty="0" smtClean="0">
                              <a:solidFill>
                                <a:schemeClr val="tx1"/>
                              </a:solidFill>
                              <a:latin typeface="黑体" pitchFamily="49" charset="-122"/>
                              <a:ea typeface="黑体" pitchFamily="49" charset="-122"/>
                            </a:rPr>
                            <a:t>为底的指数</a:t>
                          </a:r>
                          <a:endParaRPr lang="zh-CN" altLang="en-US" sz="2000" b="1" dirty="0">
                            <a:solidFill>
                              <a:schemeClr val="tx1"/>
                            </a:solidFill>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err="1" smtClean="0">
                              <a:solidFill>
                                <a:srgbClr val="3F1CD6"/>
                              </a:solidFill>
                              <a:latin typeface="Times New Roman" pitchFamily="18" charset="0"/>
                              <a:cs typeface="Times New Roman" pitchFamily="18" charset="0"/>
                            </a:rPr>
                            <a:t>exp</a:t>
                          </a:r>
                          <a:endParaRPr lang="zh-CN" altLang="en-US" sz="2400" b="1" dirty="0">
                            <a:solidFill>
                              <a:srgbClr val="3F1CD6"/>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000" b="1" kern="1200" dirty="0" smtClean="0">
                              <a:solidFill>
                                <a:schemeClr val="tx1"/>
                              </a:solidFill>
                              <a:latin typeface="黑体" pitchFamily="49" charset="-122"/>
                              <a:ea typeface="黑体" pitchFamily="49" charset="-122"/>
                              <a:cs typeface="+mn-cs"/>
                            </a:rPr>
                            <a:t>幂</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smtClean="0">
                              <a:solidFill>
                                <a:srgbClr val="3F1CD6"/>
                              </a:solidFill>
                              <a:latin typeface="Times New Roman" pitchFamily="18" charset="0"/>
                              <a:ea typeface="+mn-ea"/>
                              <a:cs typeface="Times New Roman" pitchFamily="18" charset="0"/>
                            </a:rPr>
                            <a:t>power</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000" b="1" kern="1200" dirty="0" smtClean="0">
                              <a:solidFill>
                                <a:schemeClr val="tx1"/>
                              </a:solidFill>
                              <a:latin typeface="黑体" pitchFamily="49" charset="-122"/>
                              <a:ea typeface="黑体" pitchFamily="49" charset="-122"/>
                              <a:cs typeface="+mn-cs"/>
                            </a:rPr>
                            <a:t>2</a:t>
                          </a:r>
                          <a:r>
                            <a:rPr lang="zh-CN" altLang="en-US" sz="2000" b="1" kern="1200" dirty="0" smtClean="0">
                              <a:solidFill>
                                <a:schemeClr val="tx1"/>
                              </a:solidFill>
                              <a:latin typeface="黑体" pitchFamily="49" charset="-122"/>
                              <a:ea typeface="黑体" pitchFamily="49" charset="-122"/>
                              <a:cs typeface="+mn-cs"/>
                            </a:rPr>
                            <a:t>的幂</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smtClean="0">
                              <a:solidFill>
                                <a:srgbClr val="3F1CD6"/>
                              </a:solidFill>
                              <a:latin typeface="Times New Roman" pitchFamily="18" charset="0"/>
                              <a:ea typeface="+mn-ea"/>
                              <a:cs typeface="Times New Roman" pitchFamily="18" charset="0"/>
                            </a:rPr>
                            <a:t>pow2</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zh-CN" altLang="en-US" sz="2000" b="1" dirty="0" smtClean="0">
                              <a:solidFill>
                                <a:schemeClr val="tx1"/>
                              </a:solidFill>
                              <a:latin typeface="黑体" pitchFamily="49" charset="-122"/>
                              <a:ea typeface="黑体" pitchFamily="49" charset="-122"/>
                            </a:rPr>
                            <a:t>自然对数</a:t>
                          </a:r>
                          <a:endParaRPr lang="zh-CN" altLang="en-US" sz="2000" b="1" dirty="0">
                            <a:solidFill>
                              <a:schemeClr val="tx1"/>
                            </a:solidFill>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r>
                            <a:rPr lang="en-US" altLang="zh-CN" sz="2400" b="1" dirty="0" smtClean="0">
                              <a:solidFill>
                                <a:srgbClr val="3F1CD6"/>
                              </a:solidFill>
                              <a:latin typeface="Times New Roman" pitchFamily="18" charset="0"/>
                              <a:cs typeface="Times New Roman" pitchFamily="18" charset="0"/>
                            </a:rPr>
                            <a:t>log</a:t>
                          </a:r>
                          <a:endParaRPr lang="zh-CN" altLang="en-US" sz="2400" b="1" dirty="0">
                            <a:solidFill>
                              <a:srgbClr val="3F1CD6"/>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algn="ctr" defTabSz="914400" rtl="0" eaLnBrk="1" latinLnBrk="0" hangingPunct="1"/>
                          <a:r>
                            <a:rPr lang="en-US" altLang="zh-CN" sz="2000" b="1" kern="1200" dirty="0" smtClean="0">
                              <a:solidFill>
                                <a:schemeClr val="tx1"/>
                              </a:solidFill>
                              <a:latin typeface="黑体" pitchFamily="49" charset="-122"/>
                              <a:ea typeface="黑体" pitchFamily="49" charset="-122"/>
                              <a:cs typeface="+mn-cs"/>
                            </a:rPr>
                            <a:t>10</a:t>
                          </a:r>
                          <a:r>
                            <a:rPr lang="zh-CN" altLang="en-US" sz="2000" b="1" kern="1200" dirty="0" smtClean="0">
                              <a:solidFill>
                                <a:schemeClr val="tx1"/>
                              </a:solidFill>
                              <a:latin typeface="黑体" pitchFamily="49" charset="-122"/>
                              <a:ea typeface="黑体" pitchFamily="49" charset="-122"/>
                              <a:cs typeface="+mn-cs"/>
                            </a:rPr>
                            <a:t>为底的对数</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algn="l" defTabSz="914400" rtl="0" eaLnBrk="1" latinLnBrk="0" hangingPunct="1"/>
                          <a:r>
                            <a:rPr lang="en-US" altLang="zh-CN" sz="2400" b="1" kern="1200" dirty="0" smtClean="0">
                              <a:solidFill>
                                <a:srgbClr val="3F1CD6"/>
                              </a:solidFill>
                              <a:latin typeface="Times New Roman" pitchFamily="18" charset="0"/>
                              <a:ea typeface="+mn-ea"/>
                              <a:cs typeface="Times New Roman" pitchFamily="18" charset="0"/>
                            </a:rPr>
                            <a:t>log10</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algn="ctr" defTabSz="914400" rtl="0" eaLnBrk="1" latinLnBrk="0" hangingPunct="1"/>
                          <a:r>
                            <a:rPr lang="en-US" altLang="zh-CN" sz="2000" b="1" kern="1200" dirty="0" smtClean="0">
                              <a:solidFill>
                                <a:schemeClr val="tx1"/>
                              </a:solidFill>
                              <a:latin typeface="黑体" pitchFamily="49" charset="-122"/>
                              <a:ea typeface="黑体" pitchFamily="49" charset="-122"/>
                              <a:cs typeface="+mn-cs"/>
                            </a:rPr>
                            <a:t>2</a:t>
                          </a:r>
                          <a:r>
                            <a:rPr lang="zh-CN" altLang="en-US" sz="2000" b="1" kern="1200" dirty="0" smtClean="0">
                              <a:solidFill>
                                <a:schemeClr val="tx1"/>
                              </a:solidFill>
                              <a:latin typeface="黑体" pitchFamily="49" charset="-122"/>
                              <a:ea typeface="黑体" pitchFamily="49" charset="-122"/>
                              <a:cs typeface="+mn-cs"/>
                            </a:rPr>
                            <a:t>为底的</a:t>
                          </a:r>
                          <a:endParaRPr lang="en-US" altLang="zh-CN" sz="2000" b="1" kern="1200" dirty="0" smtClean="0">
                            <a:solidFill>
                              <a:schemeClr val="tx1"/>
                            </a:solidFill>
                            <a:latin typeface="黑体" pitchFamily="49" charset="-122"/>
                            <a:ea typeface="黑体" pitchFamily="49" charset="-122"/>
                            <a:cs typeface="+mn-cs"/>
                          </a:endParaRPr>
                        </a:p>
                        <a:p>
                          <a:pPr marL="0" algn="ctr" defTabSz="914400" rtl="0" eaLnBrk="1" latinLnBrk="0" hangingPunct="1"/>
                          <a:r>
                            <a:rPr lang="zh-CN" altLang="en-US" sz="2000" b="1" kern="1200" dirty="0" smtClean="0">
                              <a:solidFill>
                                <a:schemeClr val="tx1"/>
                              </a:solidFill>
                              <a:latin typeface="黑体" pitchFamily="49" charset="-122"/>
                              <a:ea typeface="黑体" pitchFamily="49" charset="-122"/>
                              <a:cs typeface="+mn-cs"/>
                            </a:rPr>
                            <a:t>对数</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algn="l" defTabSz="914400" rtl="0" eaLnBrk="1" latinLnBrk="0" hangingPunct="1"/>
                          <a:r>
                            <a:rPr lang="en-US" altLang="zh-CN" sz="2400" b="1" kern="1200" dirty="0" smtClean="0">
                              <a:solidFill>
                                <a:srgbClr val="3F1CD6"/>
                              </a:solidFill>
                              <a:latin typeface="Times New Roman" pitchFamily="18" charset="0"/>
                              <a:ea typeface="+mn-ea"/>
                              <a:cs typeface="Times New Roman" pitchFamily="18" charset="0"/>
                            </a:rPr>
                            <a:t>log2</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 xmlns:a16="http://schemas.microsoft.com/office/drawing/2014/main" val="10001"/>
                      </a:ext>
                    </a:extLst>
                  </a:tr>
                  <a:tr h="370840">
                    <a:tc>
                      <a:txBody>
                        <a:bodyPr/>
                        <a:lstStyle/>
                        <a:p>
                          <a:r>
                            <a:rPr lang="zh-CN" altLang="en-US" sz="2000" b="1" dirty="0" smtClean="0">
                              <a:solidFill>
                                <a:schemeClr val="tx1"/>
                              </a:solidFill>
                              <a:latin typeface="黑体" pitchFamily="49" charset="-122"/>
                              <a:ea typeface="黑体" pitchFamily="49" charset="-122"/>
                            </a:rPr>
                            <a:t>平方根</a:t>
                          </a:r>
                          <a:endParaRPr lang="zh-CN" altLang="en-US" sz="2000" b="1" dirty="0">
                            <a:solidFill>
                              <a:schemeClr val="tx1"/>
                            </a:solidFill>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err="1" smtClean="0">
                              <a:solidFill>
                                <a:srgbClr val="3F1CD6"/>
                              </a:solidFill>
                              <a:latin typeface="Times New Roman" pitchFamily="18" charset="0"/>
                              <a:cs typeface="Times New Roman" pitchFamily="18" charset="0"/>
                            </a:rPr>
                            <a:t>sqrt</a:t>
                          </a:r>
                          <a:endParaRPr lang="zh-CN" altLang="en-US" sz="2400" b="1" dirty="0">
                            <a:solidFill>
                              <a:srgbClr val="3F1CD6"/>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000" b="1" kern="1200" dirty="0" smtClean="0">
                              <a:solidFill>
                                <a:schemeClr val="tx1"/>
                              </a:solidFill>
                              <a:latin typeface="黑体" pitchFamily="49" charset="-122"/>
                              <a:ea typeface="黑体" pitchFamily="49" charset="-122"/>
                              <a:cs typeface="+mn-cs"/>
                            </a:rPr>
                            <a:t>求绝对值</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smtClean="0">
                              <a:solidFill>
                                <a:srgbClr val="3F1CD6"/>
                              </a:solidFill>
                              <a:latin typeface="Times New Roman" pitchFamily="18" charset="0"/>
                              <a:ea typeface="+mn-ea"/>
                              <a:cs typeface="Times New Roman" pitchFamily="18" charset="0"/>
                            </a:rPr>
                            <a:t>abs</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000" b="1" kern="1200" dirty="0" smtClean="0">
                              <a:solidFill>
                                <a:schemeClr val="tx1"/>
                              </a:solidFill>
                              <a:latin typeface="黑体" pitchFamily="49" charset="-122"/>
                              <a:ea typeface="黑体" pitchFamily="49" charset="-122"/>
                              <a:cs typeface="+mn-cs"/>
                            </a:rPr>
                            <a:t>求</a:t>
                          </a:r>
                          <a14:m>
                            <m:oMath xmlns:m="http://schemas.openxmlformats.org/officeDocument/2006/math">
                              <m:r>
                                <a:rPr lang="en-US" altLang="zh-CN" sz="2000" b="1" i="1" kern="1200" smtClean="0">
                                  <a:solidFill>
                                    <a:schemeClr val="tx1"/>
                                  </a:solidFill>
                                  <a:latin typeface="Cambria Math"/>
                                  <a:ea typeface="黑体" pitchFamily="49" charset="-122"/>
                                  <a:cs typeface="+mn-cs"/>
                                </a:rPr>
                                <m:t>𝒙</m:t>
                              </m:r>
                              <m:r>
                                <a:rPr lang="en-US" altLang="zh-CN" sz="2000" b="1" i="1" kern="1200" smtClean="0">
                                  <a:solidFill>
                                    <a:schemeClr val="tx1"/>
                                  </a:solidFill>
                                  <a:latin typeface="Cambria Math"/>
                                  <a:ea typeface="Cambria Math"/>
                                  <a:cs typeface="+mn-cs"/>
                                </a:rPr>
                                <m:t>÷</m:t>
                              </m:r>
                              <m:r>
                                <a:rPr lang="en-US" altLang="zh-CN" sz="2000" b="1" i="1" kern="1200" smtClean="0">
                                  <a:solidFill>
                                    <a:schemeClr val="tx1"/>
                                  </a:solidFill>
                                  <a:latin typeface="Cambria Math"/>
                                  <a:ea typeface="Cambria Math"/>
                                  <a:cs typeface="+mn-cs"/>
                                </a:rPr>
                                <m:t>𝒚</m:t>
                              </m:r>
                            </m:oMath>
                          </a14:m>
                          <a:r>
                            <a:rPr lang="zh-CN" altLang="en-US" sz="2000" b="1" kern="1200" dirty="0" smtClean="0">
                              <a:solidFill>
                                <a:schemeClr val="tx1"/>
                              </a:solidFill>
                              <a:latin typeface="黑体" pitchFamily="49" charset="-122"/>
                              <a:ea typeface="黑体" pitchFamily="49" charset="-122"/>
                              <a:cs typeface="+mn-cs"/>
                            </a:rPr>
                            <a:t>的</a:t>
                          </a:r>
                          <a:endParaRPr lang="en-US" altLang="zh-CN" sz="2000" b="1" kern="1200" dirty="0" smtClean="0">
                            <a:solidFill>
                              <a:schemeClr val="tx1"/>
                            </a:solidFill>
                            <a:latin typeface="黑体" pitchFamily="49" charset="-122"/>
                            <a:ea typeface="黑体" pitchFamily="49" charset="-122"/>
                            <a:cs typeface="+mn-cs"/>
                          </a:endParaRPr>
                        </a:p>
                        <a:p>
                          <a:pPr marL="0" algn="ctr" defTabSz="914400" rtl="0" eaLnBrk="1" latinLnBrk="0" hangingPunct="1"/>
                          <a:r>
                            <a:rPr lang="zh-CN" altLang="en-US" sz="2000" b="1" kern="1200" dirty="0" smtClean="0">
                              <a:solidFill>
                                <a:schemeClr val="tx1"/>
                              </a:solidFill>
                              <a:latin typeface="黑体" pitchFamily="49" charset="-122"/>
                              <a:ea typeface="黑体" pitchFamily="49" charset="-122"/>
                              <a:cs typeface="+mn-cs"/>
                            </a:rPr>
                            <a:t>余数</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smtClean="0">
                              <a:solidFill>
                                <a:srgbClr val="3F1CD6"/>
                              </a:solidFill>
                              <a:latin typeface="Times New Roman" pitchFamily="18" charset="0"/>
                              <a:ea typeface="+mn-ea"/>
                              <a:cs typeface="Times New Roman" pitchFamily="18" charset="0"/>
                            </a:rPr>
                            <a:t>rem(</a:t>
                          </a:r>
                          <a:r>
                            <a:rPr lang="en-US" altLang="zh-CN" sz="2400" b="1" kern="1200" dirty="0" err="1" smtClean="0">
                              <a:solidFill>
                                <a:srgbClr val="3F1CD6"/>
                              </a:solidFill>
                              <a:latin typeface="Times New Roman" pitchFamily="18" charset="0"/>
                              <a:ea typeface="+mn-ea"/>
                              <a:cs typeface="Times New Roman" pitchFamily="18" charset="0"/>
                            </a:rPr>
                            <a:t>x,y</a:t>
                          </a:r>
                          <a:r>
                            <a:rPr lang="en-US" altLang="zh-CN" sz="2400" b="1" kern="1200" dirty="0" smtClean="0">
                              <a:solidFill>
                                <a:srgbClr val="3F1CD6"/>
                              </a:solidFill>
                              <a:latin typeface="Times New Roman" pitchFamily="18" charset="0"/>
                              <a:ea typeface="+mn-ea"/>
                              <a:cs typeface="Times New Roman" pitchFamily="18" charset="0"/>
                            </a:rPr>
                            <a:t>)</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3095773360"/>
                  </p:ext>
                </p:extLst>
              </p:nvPr>
            </p:nvGraphicFramePr>
            <p:xfrm>
              <a:off x="539552" y="1196752"/>
              <a:ext cx="7416824" cy="1859280"/>
            </p:xfrm>
            <a:graphic>
              <a:graphicData uri="http://schemas.openxmlformats.org/drawingml/2006/table">
                <a:tbl>
                  <a:tblPr firstRow="1" bandRow="1">
                    <a:tableStyleId>{5C22544A-7EE6-4342-B048-85BDC9FD1C3A}</a:tableStyleId>
                  </a:tblPr>
                  <a:tblGrid>
                    <a:gridCol w="1728192"/>
                    <a:gridCol w="720080"/>
                    <a:gridCol w="1296144"/>
                    <a:gridCol w="1008112"/>
                    <a:gridCol w="1440160"/>
                    <a:gridCol w="1224136"/>
                  </a:tblGrid>
                  <a:tr h="457200">
                    <a:tc>
                      <a:txBody>
                        <a:bodyPr/>
                        <a:lstStyle/>
                        <a:p>
                          <a:r>
                            <a:rPr lang="en-US" altLang="zh-CN" sz="2000" b="1" dirty="0" smtClean="0">
                              <a:solidFill>
                                <a:schemeClr val="tx1"/>
                              </a:solidFill>
                              <a:latin typeface="黑体" pitchFamily="49" charset="-122"/>
                              <a:ea typeface="黑体" pitchFamily="49" charset="-122"/>
                            </a:rPr>
                            <a:t>E</a:t>
                          </a:r>
                          <a:r>
                            <a:rPr lang="zh-CN" altLang="en-US" sz="2000" b="1" dirty="0" smtClean="0">
                              <a:solidFill>
                                <a:schemeClr val="tx1"/>
                              </a:solidFill>
                              <a:latin typeface="黑体" pitchFamily="49" charset="-122"/>
                              <a:ea typeface="黑体" pitchFamily="49" charset="-122"/>
                            </a:rPr>
                            <a:t>为底的指数</a:t>
                          </a:r>
                          <a:endParaRPr lang="zh-CN" altLang="en-US" sz="2000" b="1" dirty="0">
                            <a:solidFill>
                              <a:schemeClr val="tx1"/>
                            </a:solidFill>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err="1" smtClean="0">
                              <a:solidFill>
                                <a:srgbClr val="3F1CD6"/>
                              </a:solidFill>
                              <a:latin typeface="Times New Roman" pitchFamily="18" charset="0"/>
                              <a:cs typeface="Times New Roman" pitchFamily="18" charset="0"/>
                            </a:rPr>
                            <a:t>exp</a:t>
                          </a:r>
                          <a:endParaRPr lang="zh-CN" altLang="en-US" sz="2400" b="1" dirty="0">
                            <a:solidFill>
                              <a:srgbClr val="3F1CD6"/>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000" b="1" kern="1200" dirty="0" smtClean="0">
                              <a:solidFill>
                                <a:schemeClr val="tx1"/>
                              </a:solidFill>
                              <a:latin typeface="黑体" pitchFamily="49" charset="-122"/>
                              <a:ea typeface="黑体" pitchFamily="49" charset="-122"/>
                              <a:cs typeface="+mn-cs"/>
                            </a:rPr>
                            <a:t>幂</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smtClean="0">
                              <a:solidFill>
                                <a:srgbClr val="3F1CD6"/>
                              </a:solidFill>
                              <a:latin typeface="Times New Roman" pitchFamily="18" charset="0"/>
                              <a:ea typeface="+mn-ea"/>
                              <a:cs typeface="Times New Roman" pitchFamily="18" charset="0"/>
                            </a:rPr>
                            <a:t>power</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en-US" altLang="zh-CN" sz="2000" b="1" kern="1200" dirty="0" smtClean="0">
                              <a:solidFill>
                                <a:schemeClr val="tx1"/>
                              </a:solidFill>
                              <a:latin typeface="黑体" pitchFamily="49" charset="-122"/>
                              <a:ea typeface="黑体" pitchFamily="49" charset="-122"/>
                              <a:cs typeface="+mn-cs"/>
                            </a:rPr>
                            <a:t>2</a:t>
                          </a:r>
                          <a:r>
                            <a:rPr lang="zh-CN" altLang="en-US" sz="2000" b="1" kern="1200" dirty="0" smtClean="0">
                              <a:solidFill>
                                <a:schemeClr val="tx1"/>
                              </a:solidFill>
                              <a:latin typeface="黑体" pitchFamily="49" charset="-122"/>
                              <a:ea typeface="黑体" pitchFamily="49" charset="-122"/>
                              <a:cs typeface="+mn-cs"/>
                            </a:rPr>
                            <a:t>的幂</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smtClean="0">
                              <a:solidFill>
                                <a:srgbClr val="3F1CD6"/>
                              </a:solidFill>
                              <a:latin typeface="Times New Roman" pitchFamily="18" charset="0"/>
                              <a:ea typeface="+mn-ea"/>
                              <a:cs typeface="Times New Roman" pitchFamily="18" charset="0"/>
                            </a:rPr>
                            <a:t>pow2</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01040">
                    <a:tc>
                      <a:txBody>
                        <a:bodyPr/>
                        <a:lstStyle/>
                        <a:p>
                          <a:r>
                            <a:rPr lang="zh-CN" altLang="en-US" sz="2000" b="1" dirty="0" smtClean="0">
                              <a:solidFill>
                                <a:schemeClr val="tx1"/>
                              </a:solidFill>
                              <a:latin typeface="黑体" pitchFamily="49" charset="-122"/>
                              <a:ea typeface="黑体" pitchFamily="49" charset="-122"/>
                            </a:rPr>
                            <a:t>自然对数</a:t>
                          </a:r>
                          <a:endParaRPr lang="zh-CN" altLang="en-US" sz="2000" b="1" dirty="0">
                            <a:solidFill>
                              <a:schemeClr val="tx1"/>
                            </a:solidFill>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r>
                            <a:rPr lang="en-US" altLang="zh-CN" sz="2400" b="1" dirty="0" smtClean="0">
                              <a:solidFill>
                                <a:srgbClr val="3F1CD6"/>
                              </a:solidFill>
                              <a:latin typeface="Times New Roman" pitchFamily="18" charset="0"/>
                              <a:cs typeface="Times New Roman" pitchFamily="18" charset="0"/>
                            </a:rPr>
                            <a:t>log</a:t>
                          </a:r>
                          <a:endParaRPr lang="zh-CN" altLang="en-US" sz="2400" b="1" dirty="0">
                            <a:solidFill>
                              <a:srgbClr val="3F1CD6"/>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algn="ctr" defTabSz="914400" rtl="0" eaLnBrk="1" latinLnBrk="0" hangingPunct="1"/>
                          <a:r>
                            <a:rPr lang="en-US" altLang="zh-CN" sz="2000" b="1" kern="1200" dirty="0" smtClean="0">
                              <a:solidFill>
                                <a:schemeClr val="tx1"/>
                              </a:solidFill>
                              <a:latin typeface="黑体" pitchFamily="49" charset="-122"/>
                              <a:ea typeface="黑体" pitchFamily="49" charset="-122"/>
                              <a:cs typeface="+mn-cs"/>
                            </a:rPr>
                            <a:t>10</a:t>
                          </a:r>
                          <a:r>
                            <a:rPr lang="zh-CN" altLang="en-US" sz="2000" b="1" kern="1200" dirty="0" smtClean="0">
                              <a:solidFill>
                                <a:schemeClr val="tx1"/>
                              </a:solidFill>
                              <a:latin typeface="黑体" pitchFamily="49" charset="-122"/>
                              <a:ea typeface="黑体" pitchFamily="49" charset="-122"/>
                              <a:cs typeface="+mn-cs"/>
                            </a:rPr>
                            <a:t>为底的对数</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algn="l" defTabSz="914400" rtl="0" eaLnBrk="1" latinLnBrk="0" hangingPunct="1"/>
                          <a:r>
                            <a:rPr lang="en-US" altLang="zh-CN" sz="2400" b="1" kern="1200" dirty="0" smtClean="0">
                              <a:solidFill>
                                <a:srgbClr val="3F1CD6"/>
                              </a:solidFill>
                              <a:latin typeface="Times New Roman" pitchFamily="18" charset="0"/>
                              <a:ea typeface="+mn-ea"/>
                              <a:cs typeface="Times New Roman" pitchFamily="18" charset="0"/>
                            </a:rPr>
                            <a:t>log10</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algn="ctr" defTabSz="914400" rtl="0" eaLnBrk="1" latinLnBrk="0" hangingPunct="1"/>
                          <a:r>
                            <a:rPr lang="en-US" altLang="zh-CN" sz="2000" b="1" kern="1200" dirty="0" smtClean="0">
                              <a:solidFill>
                                <a:schemeClr val="tx1"/>
                              </a:solidFill>
                              <a:latin typeface="黑体" pitchFamily="49" charset="-122"/>
                              <a:ea typeface="黑体" pitchFamily="49" charset="-122"/>
                              <a:cs typeface="+mn-cs"/>
                            </a:rPr>
                            <a:t>2</a:t>
                          </a:r>
                          <a:r>
                            <a:rPr lang="zh-CN" altLang="en-US" sz="2000" b="1" kern="1200" dirty="0" smtClean="0">
                              <a:solidFill>
                                <a:schemeClr val="tx1"/>
                              </a:solidFill>
                              <a:latin typeface="黑体" pitchFamily="49" charset="-122"/>
                              <a:ea typeface="黑体" pitchFamily="49" charset="-122"/>
                              <a:cs typeface="+mn-cs"/>
                            </a:rPr>
                            <a:t>为底的</a:t>
                          </a:r>
                          <a:endParaRPr lang="en-US" altLang="zh-CN" sz="2000" b="1" kern="1200" dirty="0" smtClean="0">
                            <a:solidFill>
                              <a:schemeClr val="tx1"/>
                            </a:solidFill>
                            <a:latin typeface="黑体" pitchFamily="49" charset="-122"/>
                            <a:ea typeface="黑体" pitchFamily="49" charset="-122"/>
                            <a:cs typeface="+mn-cs"/>
                          </a:endParaRPr>
                        </a:p>
                        <a:p>
                          <a:pPr marL="0" algn="ctr" defTabSz="914400" rtl="0" eaLnBrk="1" latinLnBrk="0" hangingPunct="1"/>
                          <a:r>
                            <a:rPr lang="zh-CN" altLang="en-US" sz="2000" b="1" kern="1200" dirty="0" smtClean="0">
                              <a:solidFill>
                                <a:schemeClr val="tx1"/>
                              </a:solidFill>
                              <a:latin typeface="黑体" pitchFamily="49" charset="-122"/>
                              <a:ea typeface="黑体" pitchFamily="49" charset="-122"/>
                              <a:cs typeface="+mn-cs"/>
                            </a:rPr>
                            <a:t>对数</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marL="0" algn="l" defTabSz="914400" rtl="0" eaLnBrk="1" latinLnBrk="0" hangingPunct="1"/>
                          <a:r>
                            <a:rPr lang="en-US" altLang="zh-CN" sz="2400" b="1" kern="1200" dirty="0" smtClean="0">
                              <a:solidFill>
                                <a:srgbClr val="3F1CD6"/>
                              </a:solidFill>
                              <a:latin typeface="Times New Roman" pitchFamily="18" charset="0"/>
                              <a:ea typeface="+mn-ea"/>
                              <a:cs typeface="Times New Roman" pitchFamily="18" charset="0"/>
                            </a:rPr>
                            <a:t>log2</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r>
                  <a:tr h="701040">
                    <a:tc>
                      <a:txBody>
                        <a:bodyPr/>
                        <a:lstStyle/>
                        <a:p>
                          <a:r>
                            <a:rPr lang="zh-CN" altLang="en-US" sz="2000" b="1" dirty="0" smtClean="0">
                              <a:solidFill>
                                <a:schemeClr val="tx1"/>
                              </a:solidFill>
                              <a:latin typeface="黑体" pitchFamily="49" charset="-122"/>
                              <a:ea typeface="黑体" pitchFamily="49" charset="-122"/>
                            </a:rPr>
                            <a:t>平方根</a:t>
                          </a:r>
                          <a:endParaRPr lang="zh-CN" altLang="en-US" sz="2000" b="1" dirty="0">
                            <a:solidFill>
                              <a:schemeClr val="tx1"/>
                            </a:solidFill>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400" b="1" dirty="0" err="1" smtClean="0">
                              <a:solidFill>
                                <a:srgbClr val="3F1CD6"/>
                              </a:solidFill>
                              <a:latin typeface="Times New Roman" pitchFamily="18" charset="0"/>
                              <a:cs typeface="Times New Roman" pitchFamily="18" charset="0"/>
                            </a:rPr>
                            <a:t>sqrt</a:t>
                          </a:r>
                          <a:endParaRPr lang="zh-CN" altLang="en-US" sz="2400" b="1" dirty="0">
                            <a:solidFill>
                              <a:srgbClr val="3F1CD6"/>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914400" rtl="0" eaLnBrk="1" latinLnBrk="0" hangingPunct="1"/>
                          <a:r>
                            <a:rPr lang="zh-CN" altLang="en-US" sz="2000" b="1" kern="1200" dirty="0" smtClean="0">
                              <a:solidFill>
                                <a:schemeClr val="tx1"/>
                              </a:solidFill>
                              <a:latin typeface="黑体" pitchFamily="49" charset="-122"/>
                              <a:ea typeface="黑体" pitchFamily="49" charset="-122"/>
                              <a:cs typeface="+mn-cs"/>
                            </a:rPr>
                            <a:t>求绝对值</a:t>
                          </a:r>
                          <a:endParaRPr lang="zh-CN" altLang="en-US" sz="2000" b="1" kern="1200" dirty="0">
                            <a:solidFill>
                              <a:schemeClr val="tx1"/>
                            </a:solidFill>
                            <a:latin typeface="黑体" pitchFamily="49" charset="-122"/>
                            <a:ea typeface="黑体" pitchFamily="49" charset="-122"/>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altLang="zh-CN" sz="2400" b="1" kern="1200" dirty="0" smtClean="0">
                              <a:solidFill>
                                <a:srgbClr val="3F1CD6"/>
                              </a:solidFill>
                              <a:latin typeface="Times New Roman" pitchFamily="18" charset="0"/>
                              <a:ea typeface="+mn-ea"/>
                              <a:cs typeface="Times New Roman" pitchFamily="18" charset="0"/>
                            </a:rPr>
                            <a:t>abs</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330508" t="-172174" r="-85593" b="-15652"/>
                          </a:stretch>
                        </a:blipFill>
                      </a:tcPr>
                    </a:tc>
                    <a:tc>
                      <a:txBody>
                        <a:bodyPr/>
                        <a:lstStyle/>
                        <a:p>
                          <a:pPr marL="0" algn="l" defTabSz="914400" rtl="0" eaLnBrk="1" latinLnBrk="0" hangingPunct="1"/>
                          <a:r>
                            <a:rPr lang="en-US" altLang="zh-CN" sz="2400" b="1" kern="1200" dirty="0" smtClean="0">
                              <a:solidFill>
                                <a:srgbClr val="3F1CD6"/>
                              </a:solidFill>
                              <a:latin typeface="Times New Roman" pitchFamily="18" charset="0"/>
                              <a:ea typeface="+mn-ea"/>
                              <a:cs typeface="Times New Roman" pitchFamily="18" charset="0"/>
                            </a:rPr>
                            <a:t>rem(</a:t>
                          </a:r>
                          <a:r>
                            <a:rPr lang="en-US" altLang="zh-CN" sz="2400" b="1" kern="1200" dirty="0" err="1" smtClean="0">
                              <a:solidFill>
                                <a:srgbClr val="3F1CD6"/>
                              </a:solidFill>
                              <a:latin typeface="Times New Roman" pitchFamily="18" charset="0"/>
                              <a:ea typeface="+mn-ea"/>
                              <a:cs typeface="Times New Roman" pitchFamily="18" charset="0"/>
                            </a:rPr>
                            <a:t>x,y</a:t>
                          </a:r>
                          <a:r>
                            <a:rPr lang="en-US" altLang="zh-CN" sz="2400" b="1" kern="1200" dirty="0" smtClean="0">
                              <a:solidFill>
                                <a:srgbClr val="3F1CD6"/>
                              </a:solidFill>
                              <a:latin typeface="Times New Roman" pitchFamily="18" charset="0"/>
                              <a:ea typeface="+mn-ea"/>
                              <a:cs typeface="Times New Roman" pitchFamily="18" charset="0"/>
                            </a:rPr>
                            <a:t>)</a:t>
                          </a:r>
                          <a:endParaRPr lang="zh-CN" altLang="en-US" sz="2400" b="1" kern="1200" dirty="0">
                            <a:solidFill>
                              <a:srgbClr val="3F1CD6"/>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Fallback>
      </mc:AlternateContent>
    </p:spTree>
    <p:extLst>
      <p:ext uri="{BB962C8B-B14F-4D97-AF65-F5344CB8AC3E}">
        <p14:creationId xmlns:p14="http://schemas.microsoft.com/office/powerpoint/2010/main" val="1647936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504" y="266530"/>
            <a:ext cx="7620000" cy="460648"/>
          </a:xfrm>
        </p:spPr>
        <p:txBody>
          <a:bodyPr vert="horz" lIns="91440" tIns="45720" rIns="91440" bIns="45720" rtlCol="0">
            <a:noAutofit/>
          </a:bodyPr>
          <a:lstStyle/>
          <a:p>
            <a:pPr marL="114300" indent="0" algn="ctr">
              <a:buNone/>
            </a:pPr>
            <a:r>
              <a:rPr lang="en-US" altLang="zh-CN" sz="2800" b="1" dirty="0" smtClean="0">
                <a:solidFill>
                  <a:srgbClr val="00B050"/>
                </a:solidFill>
                <a:latin typeface="宋体" panose="02010600030101010101" pitchFamily="2" charset="-122"/>
                <a:ea typeface="宋体" panose="02010600030101010101" pitchFamily="2" charset="-122"/>
              </a:rPr>
              <a:t>  </a:t>
            </a:r>
            <a:r>
              <a:rPr lang="zh-CN" altLang="en-US" sz="2800" b="1" dirty="0" smtClean="0">
                <a:solidFill>
                  <a:srgbClr val="00B050"/>
                </a:solidFill>
                <a:latin typeface="宋体" panose="02010600030101010101" pitchFamily="2" charset="-122"/>
                <a:ea typeface="宋体" panose="02010600030101010101" pitchFamily="2" charset="-122"/>
              </a:rPr>
              <a:t>表达式</a:t>
            </a:r>
            <a:endParaRPr lang="zh-CN" altLang="en-US" sz="2800" b="1" dirty="0">
              <a:solidFill>
                <a:srgbClr val="3F1CD6"/>
              </a:solidFill>
              <a:latin typeface="宋体" panose="02010600030101010101" pitchFamily="2" charset="-122"/>
              <a:ea typeface="宋体" panose="02010600030101010101" pitchFamily="2" charset="-122"/>
            </a:endParaRPr>
          </a:p>
        </p:txBody>
      </p:sp>
      <p:sp>
        <p:nvSpPr>
          <p:cNvPr id="4" name="内容占位符 2"/>
          <p:cNvSpPr txBox="1">
            <a:spLocks/>
          </p:cNvSpPr>
          <p:nvPr/>
        </p:nvSpPr>
        <p:spPr>
          <a:xfrm>
            <a:off x="156872" y="844921"/>
            <a:ext cx="8879624" cy="2152031"/>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Clr>
                <a:srgbClr val="4F81BD"/>
              </a:buClr>
              <a:buFont typeface="Arial" pitchFamily="34" charset="0"/>
              <a:buNone/>
            </a:pPr>
            <a:r>
              <a:rPr lang="zh-CN" altLang="en-US" sz="2600" b="1" dirty="0" smtClean="0">
                <a:solidFill>
                  <a:srgbClr val="FF0000"/>
                </a:solidFill>
                <a:latin typeface="黑体" pitchFamily="49" charset="-122"/>
                <a:ea typeface="黑体" pitchFamily="49" charset="-122"/>
              </a:rPr>
              <a:t>表达式</a:t>
            </a:r>
            <a:r>
              <a:rPr lang="zh-CN" altLang="en-US" sz="2600" b="1" dirty="0" smtClean="0">
                <a:solidFill>
                  <a:prstClr val="black"/>
                </a:solidFill>
                <a:latin typeface="黑体" pitchFamily="49" charset="-122"/>
                <a:ea typeface="黑体" pitchFamily="49" charset="-122"/>
              </a:rPr>
              <a:t>，是由数字、运算符、数字分组符号（括号）、自由变量和约束变量等以能求得数值的有意义排列方法所得的组合。约束变量在表达式中已被指定数值，而自由变量则可以在表达式之外另行指定数值。</a:t>
            </a:r>
            <a:endParaRPr lang="zh-CN" altLang="en-US" sz="2600" b="1" dirty="0">
              <a:solidFill>
                <a:prstClr val="black"/>
              </a:solidFill>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7" name="内容占位符 2"/>
              <p:cNvSpPr txBox="1">
                <a:spLocks/>
              </p:cNvSpPr>
              <p:nvPr/>
            </p:nvSpPr>
            <p:spPr>
              <a:xfrm>
                <a:off x="365754" y="3859526"/>
                <a:ext cx="8454718" cy="1081642"/>
              </a:xfrm>
              <a:prstGeom prst="rect">
                <a:avLst/>
              </a:prstGeom>
              <a:ln w="22225">
                <a:solidFill>
                  <a:schemeClr val="accent1"/>
                </a:solidFill>
              </a:ln>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Clr>
                    <a:srgbClr val="4F81BD"/>
                  </a:buClr>
                  <a:buFont typeface="Arial" pitchFamily="34" charset="0"/>
                  <a:buNone/>
                </a:pPr>
                <a:r>
                  <a:rPr lang="zh-CN" altLang="en-US" sz="2600" dirty="0" smtClean="0">
                    <a:solidFill>
                      <a:srgbClr val="2300F2"/>
                    </a:solidFill>
                    <a:latin typeface="黑体" pitchFamily="49" charset="-122"/>
                    <a:ea typeface="黑体" pitchFamily="49" charset="-122"/>
                  </a:rPr>
                  <a:t>括号</a:t>
                </a:r>
                <a14:m>
                  <m:oMath xmlns:m="http://schemas.openxmlformats.org/officeDocument/2006/math">
                    <m:r>
                      <a:rPr lang="zh-CN" altLang="en-US" sz="2600" i="1" smtClean="0">
                        <a:solidFill>
                          <a:srgbClr val="2300F2"/>
                        </a:solidFill>
                        <a:latin typeface="Cambria Math"/>
                        <a:ea typeface="黑体" pitchFamily="49" charset="-122"/>
                      </a:rPr>
                      <m:t>→</m:t>
                    </m:r>
                  </m:oMath>
                </a14:m>
                <a:r>
                  <a:rPr lang="zh-CN" altLang="en-US" sz="2600" dirty="0" smtClean="0">
                    <a:solidFill>
                      <a:srgbClr val="2300F2"/>
                    </a:solidFill>
                    <a:latin typeface="黑体" pitchFamily="49" charset="-122"/>
                    <a:ea typeface="黑体" pitchFamily="49" charset="-122"/>
                  </a:rPr>
                  <a:t> 函数</a:t>
                </a:r>
                <a14:m>
                  <m:oMath xmlns:m="http://schemas.openxmlformats.org/officeDocument/2006/math">
                    <m:r>
                      <a:rPr lang="zh-CN" altLang="en-US" sz="2600" i="1" dirty="0" smtClean="0">
                        <a:solidFill>
                          <a:srgbClr val="2300F2"/>
                        </a:solidFill>
                        <a:latin typeface="Cambria Math"/>
                        <a:ea typeface="黑体" pitchFamily="49" charset="-122"/>
                      </a:rPr>
                      <m:t>→</m:t>
                    </m:r>
                  </m:oMath>
                </a14:m>
                <a:r>
                  <a:rPr lang="zh-CN" altLang="en-US" sz="2600" dirty="0" smtClean="0">
                    <a:solidFill>
                      <a:srgbClr val="2300F2"/>
                    </a:solidFill>
                    <a:latin typeface="黑体" pitchFamily="49" charset="-122"/>
                    <a:ea typeface="黑体" pitchFamily="49" charset="-122"/>
                  </a:rPr>
                  <a:t> 乘方</a:t>
                </a:r>
                <a14:m>
                  <m:oMath xmlns:m="http://schemas.openxmlformats.org/officeDocument/2006/math">
                    <m:r>
                      <a:rPr lang="zh-CN" altLang="en-US" sz="2600" i="1" dirty="0" smtClean="0">
                        <a:solidFill>
                          <a:srgbClr val="2300F2"/>
                        </a:solidFill>
                        <a:latin typeface="Cambria Math"/>
                        <a:ea typeface="黑体" pitchFamily="49" charset="-122"/>
                      </a:rPr>
                      <m:t>→</m:t>
                    </m:r>
                  </m:oMath>
                </a14:m>
                <a:r>
                  <a:rPr lang="zh-CN" altLang="en-US" sz="2600" dirty="0" smtClean="0">
                    <a:solidFill>
                      <a:srgbClr val="2300F2"/>
                    </a:solidFill>
                    <a:latin typeface="黑体" pitchFamily="49" charset="-122"/>
                    <a:ea typeface="黑体" pitchFamily="49" charset="-122"/>
                  </a:rPr>
                  <a:t> 乘、除 </a:t>
                </a:r>
                <a14:m>
                  <m:oMath xmlns:m="http://schemas.openxmlformats.org/officeDocument/2006/math">
                    <m:r>
                      <a:rPr lang="zh-CN" altLang="en-US" sz="2600" i="1" smtClean="0">
                        <a:solidFill>
                          <a:srgbClr val="2300F2"/>
                        </a:solidFill>
                        <a:latin typeface="Cambria Math"/>
                        <a:ea typeface="黑体" pitchFamily="49" charset="-122"/>
                      </a:rPr>
                      <m:t>→</m:t>
                    </m:r>
                  </m:oMath>
                </a14:m>
                <a:r>
                  <a:rPr lang="zh-CN" altLang="en-US" sz="2600" dirty="0" smtClean="0">
                    <a:solidFill>
                      <a:srgbClr val="2300F2"/>
                    </a:solidFill>
                    <a:latin typeface="黑体" pitchFamily="49" charset="-122"/>
                    <a:ea typeface="黑体" pitchFamily="49" charset="-122"/>
                  </a:rPr>
                  <a:t> 加、减</a:t>
                </a:r>
                <a14:m>
                  <m:oMath xmlns:m="http://schemas.openxmlformats.org/officeDocument/2006/math">
                    <m:r>
                      <a:rPr lang="zh-CN" altLang="en-US" sz="2600" i="1" smtClean="0">
                        <a:solidFill>
                          <a:srgbClr val="2300F2"/>
                        </a:solidFill>
                        <a:latin typeface="Cambria Math"/>
                        <a:ea typeface="黑体" pitchFamily="49" charset="-122"/>
                      </a:rPr>
                      <m:t>→</m:t>
                    </m:r>
                  </m:oMath>
                </a14:m>
                <a:r>
                  <a:rPr lang="zh-CN" altLang="en-US" sz="2600" dirty="0" smtClean="0">
                    <a:solidFill>
                      <a:srgbClr val="2300F2"/>
                    </a:solidFill>
                    <a:latin typeface="黑体" pitchFamily="49" charset="-122"/>
                    <a:ea typeface="黑体" pitchFamily="49" charset="-122"/>
                  </a:rPr>
                  <a:t> 字符连接运算符</a:t>
                </a:r>
                <a14:m>
                  <m:oMath xmlns:m="http://schemas.openxmlformats.org/officeDocument/2006/math">
                    <m:r>
                      <a:rPr lang="zh-CN" altLang="en-US" sz="2600" i="1" smtClean="0">
                        <a:solidFill>
                          <a:srgbClr val="2300F2"/>
                        </a:solidFill>
                        <a:latin typeface="Cambria Math"/>
                        <a:ea typeface="黑体" pitchFamily="49" charset="-122"/>
                      </a:rPr>
                      <m:t>→</m:t>
                    </m:r>
                    <m:r>
                      <a:rPr lang="en-US" altLang="zh-CN" sz="2600" i="1" smtClean="0">
                        <a:solidFill>
                          <a:srgbClr val="2300F2"/>
                        </a:solidFill>
                        <a:latin typeface="Cambria Math"/>
                        <a:ea typeface="黑体" pitchFamily="49" charset="-122"/>
                      </a:rPr>
                      <m:t> </m:t>
                    </m:r>
                  </m:oMath>
                </a14:m>
                <a:r>
                  <a:rPr lang="zh-CN" altLang="en-US" sz="2600" dirty="0" smtClean="0">
                    <a:solidFill>
                      <a:srgbClr val="2300F2"/>
                    </a:solidFill>
                    <a:latin typeface="黑体" pitchFamily="49" charset="-122"/>
                    <a:ea typeface="黑体" pitchFamily="49" charset="-122"/>
                  </a:rPr>
                  <a:t>关系运算符</a:t>
                </a:r>
                <a14:m>
                  <m:oMath xmlns:m="http://schemas.openxmlformats.org/officeDocument/2006/math">
                    <m:r>
                      <a:rPr lang="zh-CN" altLang="en-US" sz="2600" i="1" smtClean="0">
                        <a:solidFill>
                          <a:srgbClr val="2300F2"/>
                        </a:solidFill>
                        <a:latin typeface="Cambria Math"/>
                        <a:ea typeface="黑体" pitchFamily="49" charset="-122"/>
                      </a:rPr>
                      <m:t>→</m:t>
                    </m:r>
                  </m:oMath>
                </a14:m>
                <a:r>
                  <a:rPr lang="zh-CN" altLang="en-US" sz="2600" dirty="0" smtClean="0">
                    <a:solidFill>
                      <a:srgbClr val="2300F2"/>
                    </a:solidFill>
                    <a:latin typeface="黑体" pitchFamily="49" charset="-122"/>
                    <a:ea typeface="黑体" pitchFamily="49" charset="-122"/>
                  </a:rPr>
                  <a:t>逻辑运算符</a:t>
                </a:r>
                <a:endParaRPr lang="zh-CN" altLang="en-US" sz="2600" dirty="0">
                  <a:solidFill>
                    <a:srgbClr val="2300F2"/>
                  </a:solidFill>
                  <a:latin typeface="黑体" pitchFamily="49" charset="-122"/>
                  <a:ea typeface="黑体" pitchFamily="49" charset="-122"/>
                </a:endParaRPr>
              </a:p>
            </p:txBody>
          </p:sp>
        </mc:Choice>
        <mc:Fallback xmlns="">
          <p:sp>
            <p:nvSpPr>
              <p:cNvPr id="7" name="内容占位符 2"/>
              <p:cNvSpPr txBox="1">
                <a:spLocks noRot="1" noChangeAspect="1" noMove="1" noResize="1" noEditPoints="1" noAdjustHandles="1" noChangeArrowheads="1" noChangeShapeType="1" noTextEdit="1"/>
              </p:cNvSpPr>
              <p:nvPr/>
            </p:nvSpPr>
            <p:spPr>
              <a:xfrm>
                <a:off x="365754" y="3859526"/>
                <a:ext cx="8454718" cy="1081642"/>
              </a:xfrm>
              <a:prstGeom prst="rect">
                <a:avLst/>
              </a:prstGeom>
              <a:blipFill>
                <a:blip r:embed="rId3"/>
                <a:stretch>
                  <a:fillRect t="-4945"/>
                </a:stretch>
              </a:blipFill>
              <a:ln w="22225">
                <a:solidFill>
                  <a:schemeClr val="accent1"/>
                </a:solidFill>
              </a:ln>
            </p:spPr>
            <p:txBody>
              <a:bodyPr/>
              <a:lstStyle/>
              <a:p>
                <a:r>
                  <a:rPr lang="zh-CN" altLang="en-US">
                    <a:noFill/>
                  </a:rPr>
                  <a:t> </a:t>
                </a:r>
              </a:p>
            </p:txBody>
          </p:sp>
        </mc:Fallback>
      </mc:AlternateContent>
      <p:sp>
        <p:nvSpPr>
          <p:cNvPr id="5" name="矩形 4"/>
          <p:cNvSpPr/>
          <p:nvPr/>
        </p:nvSpPr>
        <p:spPr>
          <a:xfrm>
            <a:off x="197089" y="2879360"/>
            <a:ext cx="7553944" cy="492443"/>
          </a:xfrm>
          <a:prstGeom prst="rect">
            <a:avLst/>
          </a:prstGeom>
        </p:spPr>
        <p:txBody>
          <a:bodyPr wrap="square">
            <a:spAutoFit/>
          </a:bodyPr>
          <a:lstStyle/>
          <a:p>
            <a:r>
              <a:rPr lang="zh-CN" altLang="en-US" sz="2600" dirty="0" smtClean="0">
                <a:solidFill>
                  <a:prstClr val="black"/>
                </a:solidFill>
                <a:latin typeface="黑体" pitchFamily="49" charset="-122"/>
                <a:ea typeface="黑体" pitchFamily="49" charset="-122"/>
              </a:rPr>
              <a:t>在</a:t>
            </a:r>
            <a:r>
              <a:rPr lang="en-US" altLang="zh-CN" sz="2600" dirty="0">
                <a:solidFill>
                  <a:prstClr val="black"/>
                </a:solidFill>
                <a:latin typeface="黑体" pitchFamily="49" charset="-122"/>
                <a:ea typeface="黑体" pitchFamily="49" charset="-122"/>
              </a:rPr>
              <a:t>MATLAB</a:t>
            </a:r>
            <a:r>
              <a:rPr lang="zh-CN" altLang="en-US" sz="2600" dirty="0" smtClean="0">
                <a:solidFill>
                  <a:prstClr val="black"/>
                </a:solidFill>
                <a:latin typeface="黑体" pitchFamily="49" charset="-122"/>
                <a:ea typeface="黑体" pitchFamily="49" charset="-122"/>
              </a:rPr>
              <a:t>表达式中，</a:t>
            </a:r>
            <a:r>
              <a:rPr lang="zh-CN" altLang="en-US" sz="2600" b="1" dirty="0" smtClean="0">
                <a:solidFill>
                  <a:srgbClr val="FF0000"/>
                </a:solidFill>
                <a:latin typeface="黑体" pitchFamily="49" charset="-122"/>
                <a:ea typeface="黑体" pitchFamily="49" charset="-122"/>
              </a:rPr>
              <a:t>运算优先顺序</a:t>
            </a:r>
            <a:r>
              <a:rPr lang="zh-CN" altLang="en-US" sz="2600" dirty="0" smtClean="0">
                <a:solidFill>
                  <a:prstClr val="black"/>
                </a:solidFill>
                <a:latin typeface="黑体" pitchFamily="49" charset="-122"/>
                <a:ea typeface="黑体" pitchFamily="49" charset="-122"/>
              </a:rPr>
              <a:t>为</a:t>
            </a:r>
            <a:endParaRPr lang="zh-CN" altLang="en-US" sz="2600" dirty="0">
              <a:solidFill>
                <a:prstClr val="black"/>
              </a:solidFill>
              <a:latin typeface="黑体" pitchFamily="49" charset="-122"/>
              <a:ea typeface="黑体" pitchFamily="49" charset="-122"/>
            </a:endParaRPr>
          </a:p>
        </p:txBody>
      </p:sp>
      <p:sp>
        <p:nvSpPr>
          <p:cNvPr id="11" name="矩形 10"/>
          <p:cNvSpPr/>
          <p:nvPr/>
        </p:nvSpPr>
        <p:spPr>
          <a:xfrm>
            <a:off x="271679" y="5093678"/>
            <a:ext cx="8519584" cy="492443"/>
          </a:xfrm>
          <a:prstGeom prst="rect">
            <a:avLst/>
          </a:prstGeom>
        </p:spPr>
        <p:txBody>
          <a:bodyPr wrap="square">
            <a:spAutoFit/>
          </a:bodyPr>
          <a:lstStyle/>
          <a:p>
            <a:r>
              <a:rPr lang="zh-CN" altLang="en-US" sz="2600" dirty="0">
                <a:solidFill>
                  <a:prstClr val="black"/>
                </a:solidFill>
                <a:latin typeface="黑体" pitchFamily="49" charset="-122"/>
                <a:ea typeface="黑体" pitchFamily="49" charset="-122"/>
              </a:rPr>
              <a:t>同级的运算按照从左到右次序进行，多层括号从里到外。</a:t>
            </a:r>
          </a:p>
        </p:txBody>
      </p:sp>
      <p:sp>
        <p:nvSpPr>
          <p:cNvPr id="8" name="矩形 7"/>
          <p:cNvSpPr/>
          <p:nvPr/>
        </p:nvSpPr>
        <p:spPr>
          <a:xfrm>
            <a:off x="365754" y="5770387"/>
            <a:ext cx="8632497" cy="523220"/>
          </a:xfrm>
          <a:prstGeom prst="rect">
            <a:avLst/>
          </a:prstGeom>
        </p:spPr>
        <p:txBody>
          <a:bodyPr wrap="square">
            <a:spAutoFit/>
          </a:bodyPr>
          <a:lstStyle/>
          <a:p>
            <a:r>
              <a:rPr lang="zh-CN" altLang="en-US" sz="2600" b="1" dirty="0" smtClean="0">
                <a:solidFill>
                  <a:srgbClr val="FF0000"/>
                </a:solidFill>
                <a:latin typeface="黑体" pitchFamily="49" charset="-122"/>
                <a:ea typeface="黑体" pitchFamily="49" charset="-122"/>
              </a:rPr>
              <a:t>例 </a:t>
            </a:r>
            <a:r>
              <a:rPr lang="zh-CN" altLang="en-US" sz="2600" b="1" dirty="0" smtClean="0">
                <a:solidFill>
                  <a:prstClr val="black"/>
                </a:solidFill>
                <a:latin typeface="黑体" pitchFamily="49" charset="-122"/>
                <a:ea typeface="黑体" pitchFamily="49" charset="-122"/>
              </a:rPr>
              <a:t> </a:t>
            </a:r>
            <a:r>
              <a:rPr lang="en-US" altLang="zh-CN" sz="2800" dirty="0" smtClean="0"/>
              <a:t>&gt;&gt; </a:t>
            </a:r>
            <a:r>
              <a:rPr lang="en-US" altLang="zh-CN" sz="2800" dirty="0"/>
              <a:t>(10+6)*3^2*</a:t>
            </a:r>
            <a:r>
              <a:rPr lang="en-US" altLang="zh-CN" sz="2800" dirty="0" err="1"/>
              <a:t>cos</a:t>
            </a:r>
            <a:r>
              <a:rPr lang="en-US" altLang="zh-CN" sz="2800" dirty="0"/>
              <a:t>(1)/</a:t>
            </a:r>
            <a:r>
              <a:rPr lang="en-US" altLang="zh-CN" sz="2800" dirty="0" smtClean="0"/>
              <a:t>2*8+7</a:t>
            </a:r>
          </a:p>
        </p:txBody>
      </p:sp>
    </p:spTree>
    <p:extLst>
      <p:ext uri="{BB962C8B-B14F-4D97-AF65-F5344CB8AC3E}">
        <p14:creationId xmlns:p14="http://schemas.microsoft.com/office/powerpoint/2010/main" val="370537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arn(inVertical)">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animBg="1"/>
      <p:bldP spid="5" grpId="0"/>
      <p:bldP spid="11"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8862" y="172823"/>
            <a:ext cx="7620000" cy="460648"/>
          </a:xfrm>
        </p:spPr>
        <p:txBody>
          <a:bodyPr vert="horz" lIns="91440" tIns="45720" rIns="91440" bIns="45720" rtlCol="0">
            <a:noAutofit/>
          </a:bodyPr>
          <a:lstStyle/>
          <a:p>
            <a:pPr marL="114300" indent="0" algn="ctr">
              <a:buNone/>
            </a:pPr>
            <a:r>
              <a:rPr lang="zh-CN" altLang="en-US" sz="3200" b="1" dirty="0" smtClean="0">
                <a:solidFill>
                  <a:srgbClr val="C00000"/>
                </a:solidFill>
                <a:latin typeface="微软雅黑" pitchFamily="34" charset="-122"/>
                <a:ea typeface="微软雅黑" pitchFamily="34" charset="-122"/>
              </a:rPr>
              <a:t>向量与矩阵</a:t>
            </a:r>
            <a:endParaRPr lang="zh-CN" altLang="en-US" sz="3200" b="1" dirty="0">
              <a:solidFill>
                <a:srgbClr val="C00000"/>
              </a:solidFill>
              <a:latin typeface="微软雅黑" pitchFamily="34" charset="-122"/>
              <a:ea typeface="微软雅黑" pitchFamily="34" charset="-122"/>
            </a:endParaRPr>
          </a:p>
        </p:txBody>
      </p:sp>
      <p:sp>
        <p:nvSpPr>
          <p:cNvPr id="4" name="内容占位符 2"/>
          <p:cNvSpPr txBox="1">
            <a:spLocks/>
          </p:cNvSpPr>
          <p:nvPr/>
        </p:nvSpPr>
        <p:spPr>
          <a:xfrm>
            <a:off x="277686" y="830886"/>
            <a:ext cx="4713979" cy="432048"/>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Clr>
                <a:srgbClr val="4F81BD"/>
              </a:buClr>
              <a:buFont typeface="Arial" pitchFamily="34" charset="0"/>
              <a:buNone/>
            </a:pPr>
            <a:r>
              <a:rPr lang="en-US" altLang="zh-CN" sz="2800" b="1" dirty="0" smtClean="0">
                <a:solidFill>
                  <a:srgbClr val="00B050"/>
                </a:solidFill>
                <a:latin typeface="黑体" pitchFamily="49" charset="-122"/>
                <a:ea typeface="黑体" pitchFamily="49" charset="-122"/>
              </a:rPr>
              <a:t> </a:t>
            </a:r>
            <a:r>
              <a:rPr lang="zh-CN" altLang="en-US" sz="2800" b="1" dirty="0" smtClean="0">
                <a:solidFill>
                  <a:srgbClr val="00B050"/>
                </a:solidFill>
                <a:latin typeface="黑体" pitchFamily="49" charset="-122"/>
                <a:ea typeface="黑体" pitchFamily="49" charset="-122"/>
              </a:rPr>
              <a:t>向量（一维数组）</a:t>
            </a:r>
            <a:endParaRPr lang="zh-CN" altLang="en-US" sz="2800" b="1" dirty="0">
              <a:solidFill>
                <a:srgbClr val="00B050"/>
              </a:solidFill>
              <a:latin typeface="黑体" pitchFamily="49" charset="-122"/>
              <a:ea typeface="黑体" pitchFamily="49" charset="-122"/>
            </a:endParaRPr>
          </a:p>
        </p:txBody>
      </p:sp>
      <p:sp>
        <p:nvSpPr>
          <p:cNvPr id="7" name="内容占位符 2"/>
          <p:cNvSpPr txBox="1">
            <a:spLocks/>
          </p:cNvSpPr>
          <p:nvPr/>
        </p:nvSpPr>
        <p:spPr>
          <a:xfrm>
            <a:off x="394866" y="2210395"/>
            <a:ext cx="8137574" cy="963186"/>
          </a:xfrm>
          <a:prstGeom prst="rect">
            <a:avLst/>
          </a:prstGeom>
          <a:solidFill>
            <a:srgbClr val="FFFF00"/>
          </a:solidFill>
          <a:ln w="22225">
            <a:solidFill>
              <a:schemeClr val="accent1"/>
            </a:solidFill>
          </a:ln>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Clr>
                <a:srgbClr val="4F81BD"/>
              </a:buClr>
              <a:buFont typeface="Arial" pitchFamily="34" charset="0"/>
              <a:buNone/>
            </a:pPr>
            <a:r>
              <a:rPr lang="en-US" altLang="zh-CN" sz="2600" b="1" dirty="0" smtClean="0">
                <a:solidFill>
                  <a:prstClr val="black"/>
                </a:solidFill>
                <a:latin typeface="黑体" pitchFamily="49" charset="-122"/>
                <a:ea typeface="黑体" pitchFamily="49" charset="-122"/>
              </a:rPr>
              <a:t>1</a:t>
            </a:r>
            <a:r>
              <a:rPr lang="zh-CN" altLang="en-US" sz="2600" b="1" dirty="0" smtClean="0">
                <a:solidFill>
                  <a:prstClr val="black"/>
                </a:solidFill>
                <a:latin typeface="黑体" pitchFamily="49" charset="-122"/>
                <a:ea typeface="黑体" pitchFamily="49" charset="-122"/>
              </a:rPr>
              <a:t>、命令窗口直接输入，使用</a:t>
            </a:r>
            <a:r>
              <a:rPr lang="en-US" altLang="zh-CN" sz="2600" b="1" dirty="0" smtClean="0">
                <a:solidFill>
                  <a:prstClr val="black"/>
                </a:solidFill>
                <a:latin typeface="黑体" pitchFamily="49" charset="-122"/>
                <a:ea typeface="黑体" pitchFamily="49" charset="-122"/>
              </a:rPr>
              <a:t>[]</a:t>
            </a:r>
            <a:r>
              <a:rPr lang="zh-CN" altLang="en-US" sz="2600" b="1" dirty="0" smtClean="0">
                <a:solidFill>
                  <a:prstClr val="black"/>
                </a:solidFill>
                <a:latin typeface="黑体" pitchFamily="49" charset="-122"/>
                <a:ea typeface="黑体" pitchFamily="49" charset="-122"/>
              </a:rPr>
              <a:t>，元素之间用空格、逗号（行向量）或者分号（列向量）隔开</a:t>
            </a:r>
            <a:endParaRPr lang="zh-CN" altLang="en-US" sz="2600" b="1" dirty="0">
              <a:solidFill>
                <a:prstClr val="black"/>
              </a:solidFill>
              <a:latin typeface="黑体" pitchFamily="49" charset="-122"/>
              <a:ea typeface="黑体" pitchFamily="49" charset="-122"/>
            </a:endParaRPr>
          </a:p>
        </p:txBody>
      </p:sp>
      <p:sp>
        <p:nvSpPr>
          <p:cNvPr id="5" name="矩形 4"/>
          <p:cNvSpPr/>
          <p:nvPr/>
        </p:nvSpPr>
        <p:spPr>
          <a:xfrm>
            <a:off x="408862" y="1537051"/>
            <a:ext cx="7553944" cy="492443"/>
          </a:xfrm>
          <a:prstGeom prst="rect">
            <a:avLst/>
          </a:prstGeom>
        </p:spPr>
        <p:txBody>
          <a:bodyPr wrap="square">
            <a:spAutoFit/>
          </a:bodyPr>
          <a:lstStyle/>
          <a:p>
            <a:r>
              <a:rPr lang="zh-CN" altLang="en-US" sz="2600" b="1" dirty="0" smtClean="0">
                <a:solidFill>
                  <a:srgbClr val="3F1CD6"/>
                </a:solidFill>
                <a:latin typeface="黑体" pitchFamily="49" charset="-122"/>
                <a:ea typeface="黑体" pitchFamily="49" charset="-122"/>
              </a:rPr>
              <a:t>一、向量的生成方法</a:t>
            </a:r>
            <a:endParaRPr lang="zh-CN" altLang="en-US" sz="2600" b="1" dirty="0">
              <a:solidFill>
                <a:srgbClr val="3F1CD6"/>
              </a:solidFill>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11" name="矩形 10"/>
              <p:cNvSpPr/>
              <p:nvPr/>
            </p:nvSpPr>
            <p:spPr>
              <a:xfrm>
                <a:off x="251520" y="3173581"/>
                <a:ext cx="7575547" cy="1150380"/>
              </a:xfrm>
              <a:prstGeom prst="rect">
                <a:avLst/>
              </a:prstGeom>
            </p:spPr>
            <p:txBody>
              <a:bodyPr wrap="square">
                <a:spAutoFit/>
              </a:bodyPr>
              <a:lstStyle/>
              <a:p>
                <a:r>
                  <a:rPr lang="zh-CN" altLang="en-US" sz="2600" b="1" dirty="0" smtClean="0">
                    <a:solidFill>
                      <a:srgbClr val="FF0000"/>
                    </a:solidFill>
                    <a:latin typeface="黑体" pitchFamily="49" charset="-122"/>
                    <a:ea typeface="黑体" pitchFamily="49" charset="-122"/>
                  </a:rPr>
                  <a:t>例</a:t>
                </a:r>
                <a:r>
                  <a:rPr lang="zh-CN" altLang="en-US" sz="2600" b="1" dirty="0" smtClean="0">
                    <a:solidFill>
                      <a:prstClr val="black"/>
                    </a:solidFill>
                    <a:latin typeface="黑体" pitchFamily="49" charset="-122"/>
                    <a:ea typeface="黑体" pitchFamily="49" charset="-122"/>
                  </a:rPr>
                  <a:t> 生成行向量</a:t>
                </a:r>
                <a14:m>
                  <m:oMath xmlns:m="http://schemas.openxmlformats.org/officeDocument/2006/math">
                    <m:r>
                      <a:rPr lang="en-US" altLang="zh-CN" sz="2600" b="1" i="1" smtClean="0">
                        <a:solidFill>
                          <a:prstClr val="black"/>
                        </a:solidFill>
                        <a:latin typeface="Cambria Math"/>
                        <a:ea typeface="黑体" pitchFamily="49" charset="-122"/>
                      </a:rPr>
                      <m:t>𝒂</m:t>
                    </m:r>
                    <m:r>
                      <a:rPr lang="en-US" altLang="zh-CN" sz="2600" b="1" i="1" smtClean="0">
                        <a:solidFill>
                          <a:prstClr val="black"/>
                        </a:solidFill>
                        <a:latin typeface="Cambria Math"/>
                        <a:ea typeface="黑体" pitchFamily="49" charset="-122"/>
                      </a:rPr>
                      <m:t>=</m:t>
                    </m:r>
                    <m:d>
                      <m:dPr>
                        <m:begChr m:val="["/>
                        <m:endChr m:val="]"/>
                        <m:ctrlPr>
                          <a:rPr lang="en-US" altLang="zh-CN" sz="2600" b="1" i="1" smtClean="0">
                            <a:solidFill>
                              <a:prstClr val="black"/>
                            </a:solidFill>
                            <a:latin typeface="Cambria Math"/>
                            <a:ea typeface="黑体" pitchFamily="49" charset="-122"/>
                          </a:rPr>
                        </m:ctrlPr>
                      </m:dPr>
                      <m:e>
                        <m:r>
                          <a:rPr lang="en-US" altLang="zh-CN" sz="2600" b="1" i="1" smtClean="0">
                            <a:solidFill>
                              <a:prstClr val="black"/>
                            </a:solidFill>
                            <a:latin typeface="Cambria Math"/>
                            <a:ea typeface="黑体" pitchFamily="49" charset="-122"/>
                          </a:rPr>
                          <m:t>𝟏</m:t>
                        </m:r>
                        <m:r>
                          <a:rPr lang="en-US" altLang="zh-CN" sz="2600" b="1" i="1" smtClean="0">
                            <a:solidFill>
                              <a:prstClr val="black"/>
                            </a:solidFill>
                            <a:latin typeface="Cambria Math"/>
                            <a:ea typeface="黑体" pitchFamily="49" charset="-122"/>
                          </a:rPr>
                          <m:t> </m:t>
                        </m:r>
                        <m:r>
                          <a:rPr lang="en-US" altLang="zh-CN" sz="2600" b="1" i="1" smtClean="0">
                            <a:solidFill>
                              <a:prstClr val="black"/>
                            </a:solidFill>
                            <a:latin typeface="Cambria Math"/>
                            <a:ea typeface="黑体" pitchFamily="49" charset="-122"/>
                          </a:rPr>
                          <m:t>𝟐</m:t>
                        </m:r>
                        <m:r>
                          <a:rPr lang="en-US" altLang="zh-CN" sz="2600" b="1" i="1" smtClean="0">
                            <a:solidFill>
                              <a:prstClr val="black"/>
                            </a:solidFill>
                            <a:latin typeface="Cambria Math"/>
                            <a:ea typeface="黑体" pitchFamily="49" charset="-122"/>
                          </a:rPr>
                          <m:t> </m:t>
                        </m:r>
                        <m:r>
                          <a:rPr lang="en-US" altLang="zh-CN" sz="2600" b="1" i="1" smtClean="0">
                            <a:solidFill>
                              <a:prstClr val="black"/>
                            </a:solidFill>
                            <a:latin typeface="Cambria Math"/>
                            <a:ea typeface="黑体" pitchFamily="49" charset="-122"/>
                          </a:rPr>
                          <m:t>𝟑</m:t>
                        </m:r>
                        <m:r>
                          <a:rPr lang="en-US" altLang="zh-CN" sz="2600" b="1" i="1" smtClean="0">
                            <a:solidFill>
                              <a:prstClr val="black"/>
                            </a:solidFill>
                            <a:latin typeface="Cambria Math"/>
                            <a:ea typeface="黑体" pitchFamily="49" charset="-122"/>
                          </a:rPr>
                          <m:t> </m:t>
                        </m:r>
                        <m:r>
                          <a:rPr lang="en-US" altLang="zh-CN" sz="2600" b="1" i="1" smtClean="0">
                            <a:solidFill>
                              <a:prstClr val="black"/>
                            </a:solidFill>
                            <a:latin typeface="Cambria Math"/>
                            <a:ea typeface="黑体" pitchFamily="49" charset="-122"/>
                          </a:rPr>
                          <m:t>𝟒</m:t>
                        </m:r>
                        <m:r>
                          <a:rPr lang="en-US" altLang="zh-CN" sz="2600" b="1" i="1" smtClean="0">
                            <a:solidFill>
                              <a:prstClr val="black"/>
                            </a:solidFill>
                            <a:latin typeface="Cambria Math"/>
                            <a:ea typeface="黑体" pitchFamily="49" charset="-122"/>
                          </a:rPr>
                          <m:t> </m:t>
                        </m:r>
                        <m:r>
                          <a:rPr lang="en-US" altLang="zh-CN" sz="2600" b="1" i="1" smtClean="0">
                            <a:solidFill>
                              <a:prstClr val="black"/>
                            </a:solidFill>
                            <a:latin typeface="Cambria Math"/>
                            <a:ea typeface="黑体" pitchFamily="49" charset="-122"/>
                          </a:rPr>
                          <m:t>𝟓</m:t>
                        </m:r>
                      </m:e>
                    </m:d>
                  </m:oMath>
                </a14:m>
                <a:r>
                  <a:rPr lang="zh-CN" altLang="en-US" sz="2600" b="1" dirty="0" smtClean="0">
                    <a:solidFill>
                      <a:prstClr val="black"/>
                    </a:solidFill>
                    <a:latin typeface="黑体" pitchFamily="49" charset="-122"/>
                    <a:ea typeface="黑体" pitchFamily="49" charset="-122"/>
                  </a:rPr>
                  <a:t>和列向量</a:t>
                </a:r>
                <a14:m>
                  <m:oMath xmlns:m="http://schemas.openxmlformats.org/officeDocument/2006/math">
                    <m:r>
                      <a:rPr lang="en-US" altLang="zh-CN" sz="2600" b="1" i="1" smtClean="0">
                        <a:solidFill>
                          <a:prstClr val="black"/>
                        </a:solidFill>
                        <a:latin typeface="Cambria Math"/>
                        <a:ea typeface="黑体" pitchFamily="49" charset="-122"/>
                      </a:rPr>
                      <m:t>𝒃</m:t>
                    </m:r>
                    <m:r>
                      <a:rPr lang="en-US" altLang="zh-CN" sz="2600" b="1" i="1" smtClean="0">
                        <a:solidFill>
                          <a:prstClr val="black"/>
                        </a:solidFill>
                        <a:latin typeface="Cambria Math"/>
                        <a:ea typeface="黑体" pitchFamily="49" charset="-122"/>
                      </a:rPr>
                      <m:t>=</m:t>
                    </m:r>
                    <m:d>
                      <m:dPr>
                        <m:begChr m:val="["/>
                        <m:endChr m:val="]"/>
                        <m:ctrlPr>
                          <a:rPr lang="en-US" altLang="zh-CN" sz="2600" b="1" i="1" smtClean="0">
                            <a:solidFill>
                              <a:prstClr val="black"/>
                            </a:solidFill>
                            <a:latin typeface="Cambria Math"/>
                            <a:ea typeface="黑体" pitchFamily="49" charset="-122"/>
                          </a:rPr>
                        </m:ctrlPr>
                      </m:dPr>
                      <m:e>
                        <m:m>
                          <m:mPr>
                            <m:mcs>
                              <m:mc>
                                <m:mcPr>
                                  <m:count m:val="1"/>
                                  <m:mcJc m:val="center"/>
                                </m:mcPr>
                              </m:mc>
                            </m:mcs>
                            <m:ctrlPr>
                              <a:rPr lang="en-US" altLang="zh-CN" sz="2600" b="1" i="1" smtClean="0">
                                <a:solidFill>
                                  <a:prstClr val="black"/>
                                </a:solidFill>
                                <a:latin typeface="Cambria Math"/>
                                <a:ea typeface="黑体" pitchFamily="49" charset="-122"/>
                              </a:rPr>
                            </m:ctrlPr>
                          </m:mPr>
                          <m:mr>
                            <m:e>
                              <m:r>
                                <m:rPr>
                                  <m:brk m:alnAt="7"/>
                                </m:rPr>
                                <a:rPr lang="en-US" altLang="zh-CN" sz="2600" b="1" i="1" smtClean="0">
                                  <a:solidFill>
                                    <a:prstClr val="black"/>
                                  </a:solidFill>
                                  <a:latin typeface="Cambria Math"/>
                                  <a:ea typeface="黑体" pitchFamily="49" charset="-122"/>
                                </a:rPr>
                                <m:t>𝟏</m:t>
                              </m:r>
                            </m:e>
                          </m:mr>
                          <m:mr>
                            <m:e>
                              <m:r>
                                <a:rPr lang="en-US" altLang="zh-CN" sz="2600" b="1" i="1" smtClean="0">
                                  <a:solidFill>
                                    <a:prstClr val="black"/>
                                  </a:solidFill>
                                  <a:latin typeface="Cambria Math"/>
                                  <a:ea typeface="黑体" pitchFamily="49" charset="-122"/>
                                </a:rPr>
                                <m:t>𝟒</m:t>
                              </m:r>
                            </m:e>
                          </m:mr>
                          <m:mr>
                            <m:e>
                              <m:r>
                                <a:rPr lang="en-US" altLang="zh-CN" sz="2600" b="1" i="1" smtClean="0">
                                  <a:solidFill>
                                    <a:prstClr val="black"/>
                                  </a:solidFill>
                                  <a:latin typeface="Cambria Math"/>
                                  <a:ea typeface="黑体" pitchFamily="49" charset="-122"/>
                                </a:rPr>
                                <m:t>𝟗</m:t>
                              </m:r>
                            </m:e>
                          </m:mr>
                        </m:m>
                      </m:e>
                    </m:d>
                  </m:oMath>
                </a14:m>
                <a:r>
                  <a:rPr lang="zh-CN" altLang="en-US" sz="2600" b="1" dirty="0" smtClean="0">
                    <a:solidFill>
                      <a:prstClr val="black"/>
                    </a:solidFill>
                    <a:latin typeface="黑体" pitchFamily="49" charset="-122"/>
                    <a:ea typeface="黑体" pitchFamily="49" charset="-122"/>
                  </a:rPr>
                  <a:t>。</a:t>
                </a:r>
                <a:endParaRPr lang="zh-CN" altLang="en-US" sz="2600" b="1" dirty="0">
                  <a:solidFill>
                    <a:prstClr val="black"/>
                  </a:solidFill>
                  <a:latin typeface="黑体" pitchFamily="49" charset="-122"/>
                  <a:ea typeface="黑体" pitchFamily="49" charset="-122"/>
                </a:endParaRPr>
              </a:p>
            </p:txBody>
          </p:sp>
        </mc:Choice>
        <mc:Fallback xmlns="">
          <p:sp>
            <p:nvSpPr>
              <p:cNvPr id="11" name="矩形 10"/>
              <p:cNvSpPr>
                <a:spLocks noRot="1" noChangeAspect="1" noMove="1" noResize="1" noEditPoints="1" noAdjustHandles="1" noChangeArrowheads="1" noChangeShapeType="1" noTextEdit="1"/>
              </p:cNvSpPr>
              <p:nvPr/>
            </p:nvSpPr>
            <p:spPr>
              <a:xfrm>
                <a:off x="251520" y="3173581"/>
                <a:ext cx="7575547" cy="1150380"/>
              </a:xfrm>
              <a:prstGeom prst="rect">
                <a:avLst/>
              </a:prstGeom>
              <a:blipFill>
                <a:blip r:embed="rId3"/>
                <a:stretch>
                  <a:fillRect l="-1448"/>
                </a:stretch>
              </a:blipFill>
            </p:spPr>
            <p:txBody>
              <a:bodyPr/>
              <a:lstStyle/>
              <a:p>
                <a:r>
                  <a:rPr lang="zh-CN" altLang="en-US">
                    <a:noFill/>
                  </a:rPr>
                  <a:t> </a:t>
                </a:r>
              </a:p>
            </p:txBody>
          </p:sp>
        </mc:Fallback>
      </mc:AlternateContent>
      <p:sp>
        <p:nvSpPr>
          <p:cNvPr id="2" name="矩形 1"/>
          <p:cNvSpPr/>
          <p:nvPr/>
        </p:nvSpPr>
        <p:spPr>
          <a:xfrm>
            <a:off x="1022152" y="4495255"/>
            <a:ext cx="2449710" cy="492443"/>
          </a:xfrm>
          <a:prstGeom prst="rect">
            <a:avLst/>
          </a:prstGeom>
        </p:spPr>
        <p:txBody>
          <a:bodyPr wrap="none">
            <a:spAutoFit/>
          </a:bodyPr>
          <a:lstStyle/>
          <a:p>
            <a:r>
              <a:rPr lang="pt-BR" altLang="zh-CN" sz="2600" dirty="0">
                <a:solidFill>
                  <a:prstClr val="black"/>
                </a:solidFill>
                <a:latin typeface="Times New Roman" pitchFamily="18" charset="0"/>
                <a:cs typeface="Times New Roman" pitchFamily="18" charset="0"/>
              </a:rPr>
              <a:t>&gt;&gt; a=[1 2 3 4 5</a:t>
            </a:r>
            <a:r>
              <a:rPr lang="pt-BR" altLang="zh-CN" sz="2600" dirty="0" smtClean="0">
                <a:solidFill>
                  <a:prstClr val="black"/>
                </a:solidFill>
                <a:latin typeface="Times New Roman" pitchFamily="18" charset="0"/>
                <a:cs typeface="Times New Roman" pitchFamily="18" charset="0"/>
              </a:rPr>
              <a:t>] </a:t>
            </a:r>
            <a:endParaRPr lang="zh-CN" altLang="en-US" sz="2600" dirty="0">
              <a:solidFill>
                <a:prstClr val="black"/>
              </a:solidFill>
              <a:latin typeface="Times New Roman" pitchFamily="18" charset="0"/>
              <a:cs typeface="Times New Roman" pitchFamily="18" charset="0"/>
            </a:endParaRPr>
          </a:p>
        </p:txBody>
      </p:sp>
      <p:sp>
        <p:nvSpPr>
          <p:cNvPr id="6" name="矩形 5"/>
          <p:cNvSpPr/>
          <p:nvPr/>
        </p:nvSpPr>
        <p:spPr>
          <a:xfrm>
            <a:off x="1022152" y="5229200"/>
            <a:ext cx="1904689" cy="492443"/>
          </a:xfrm>
          <a:prstGeom prst="rect">
            <a:avLst/>
          </a:prstGeom>
        </p:spPr>
        <p:txBody>
          <a:bodyPr wrap="none">
            <a:spAutoFit/>
          </a:bodyPr>
          <a:lstStyle/>
          <a:p>
            <a:r>
              <a:rPr lang="pt-BR" altLang="zh-CN" sz="2600" dirty="0">
                <a:solidFill>
                  <a:prstClr val="black"/>
                </a:solidFill>
                <a:latin typeface="Times New Roman" pitchFamily="18" charset="0"/>
                <a:cs typeface="Times New Roman" pitchFamily="18" charset="0"/>
              </a:rPr>
              <a:t>&gt;&gt; </a:t>
            </a:r>
            <a:r>
              <a:rPr lang="en-US" altLang="zh-CN" sz="2600" dirty="0">
                <a:solidFill>
                  <a:prstClr val="black"/>
                </a:solidFill>
                <a:latin typeface="Times New Roman" pitchFamily="18" charset="0"/>
                <a:cs typeface="Times New Roman" pitchFamily="18" charset="0"/>
              </a:rPr>
              <a:t>b=[</a:t>
            </a:r>
            <a:r>
              <a:rPr lang="en-US" altLang="zh-CN" sz="2600" dirty="0" smtClean="0">
                <a:solidFill>
                  <a:prstClr val="black"/>
                </a:solidFill>
                <a:latin typeface="Times New Roman" pitchFamily="18" charset="0"/>
                <a:cs typeface="Times New Roman" pitchFamily="18" charset="0"/>
              </a:rPr>
              <a:t>1;4;9]</a:t>
            </a:r>
            <a:endParaRPr lang="zh-CN" altLang="en-US" sz="26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500772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7" grpId="0" animBg="1"/>
      <p:bldP spid="5" grpId="0"/>
      <p:bldP spid="11" grpId="0"/>
      <p:bldP spid="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内容占位符 2"/>
              <p:cNvSpPr txBox="1">
                <a:spLocks/>
              </p:cNvSpPr>
              <p:nvPr/>
            </p:nvSpPr>
            <p:spPr>
              <a:xfrm>
                <a:off x="179512" y="332656"/>
                <a:ext cx="8856984" cy="1512168"/>
              </a:xfrm>
              <a:prstGeom prst="rect">
                <a:avLst/>
              </a:prstGeom>
              <a:solidFill>
                <a:srgbClr val="FFFF00"/>
              </a:solidFill>
              <a:ln w="22225">
                <a:solidFill>
                  <a:schemeClr val="accent1"/>
                </a:solidFill>
              </a:ln>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Clr>
                    <a:srgbClr val="4F81BD"/>
                  </a:buClr>
                  <a:buFont typeface="Arial" pitchFamily="34" charset="0"/>
                  <a:buNone/>
                </a:pPr>
                <a:r>
                  <a:rPr lang="en-US" altLang="zh-CN" sz="2600" b="1" dirty="0" smtClean="0">
                    <a:solidFill>
                      <a:prstClr val="black"/>
                    </a:solidFill>
                    <a:latin typeface="黑体" pitchFamily="49" charset="-122"/>
                    <a:ea typeface="黑体" pitchFamily="49" charset="-122"/>
                  </a:rPr>
                  <a:t>2</a:t>
                </a:r>
                <a:r>
                  <a:rPr lang="zh-CN" altLang="en-US" sz="2600" b="1" dirty="0" smtClean="0">
                    <a:solidFill>
                      <a:prstClr val="black"/>
                    </a:solidFill>
                    <a:latin typeface="黑体" pitchFamily="49" charset="-122"/>
                    <a:ea typeface="黑体" pitchFamily="49" charset="-122"/>
                  </a:rPr>
                  <a:t>、使用冒号表达式，生成等差向量</a:t>
                </a:r>
                <a:endParaRPr lang="en-US" altLang="zh-CN" sz="2600" b="1" dirty="0" smtClean="0">
                  <a:solidFill>
                    <a:prstClr val="black"/>
                  </a:solidFill>
                  <a:latin typeface="黑体" pitchFamily="49" charset="-122"/>
                  <a:ea typeface="黑体" pitchFamily="49" charset="-122"/>
                </a:endParaRPr>
              </a:p>
              <a:p>
                <a:pPr marL="114300" indent="0">
                  <a:buClr>
                    <a:srgbClr val="4F81BD"/>
                  </a:buClr>
                  <a:buFont typeface="Arial" pitchFamily="34" charset="0"/>
                  <a:buNone/>
                </a:pPr>
                <a:r>
                  <a:rPr lang="zh-CN" altLang="en-US" sz="2600" b="1" dirty="0" smtClean="0">
                    <a:solidFill>
                      <a:prstClr val="black"/>
                    </a:solidFill>
                    <a:latin typeface="黑体" pitchFamily="49" charset="-122"/>
                    <a:ea typeface="黑体" pitchFamily="49" charset="-122"/>
                  </a:rPr>
                  <a:t>基本形式为：</a:t>
                </a:r>
                <a14:m>
                  <m:oMath xmlns:m="http://schemas.openxmlformats.org/officeDocument/2006/math">
                    <m:r>
                      <a:rPr lang="en-US" altLang="zh-CN" sz="2600" b="1" i="1" smtClean="0">
                        <a:solidFill>
                          <a:srgbClr val="FF0000"/>
                        </a:solidFill>
                        <a:latin typeface="Cambria Math"/>
                        <a:ea typeface="黑体" pitchFamily="49" charset="-122"/>
                      </a:rPr>
                      <m:t>𝒙</m:t>
                    </m:r>
                    <m:r>
                      <a:rPr lang="en-US" altLang="zh-CN" sz="2600" b="1" i="1" smtClean="0">
                        <a:solidFill>
                          <a:srgbClr val="FF0000"/>
                        </a:solidFill>
                        <a:latin typeface="Cambria Math"/>
                        <a:ea typeface="黑体" pitchFamily="49" charset="-122"/>
                      </a:rPr>
                      <m:t>=</m:t>
                    </m:r>
                    <m:r>
                      <a:rPr lang="en-US" altLang="zh-CN" sz="2600" b="1" i="1" smtClean="0">
                        <a:solidFill>
                          <a:srgbClr val="FF0000"/>
                        </a:solidFill>
                        <a:latin typeface="Cambria Math"/>
                        <a:ea typeface="黑体" pitchFamily="49" charset="-122"/>
                      </a:rPr>
                      <m:t>𝒙</m:t>
                    </m:r>
                    <m:r>
                      <a:rPr lang="en-US" altLang="zh-CN" sz="2600" b="1" i="1" smtClean="0">
                        <a:solidFill>
                          <a:srgbClr val="FF0000"/>
                        </a:solidFill>
                        <a:latin typeface="Cambria Math"/>
                        <a:ea typeface="黑体" pitchFamily="49" charset="-122"/>
                      </a:rPr>
                      <m:t>𝟎</m:t>
                    </m:r>
                    <m:r>
                      <a:rPr lang="en-US" altLang="zh-CN" sz="2600" b="1" i="1" smtClean="0">
                        <a:solidFill>
                          <a:srgbClr val="FF0000"/>
                        </a:solidFill>
                        <a:latin typeface="Cambria Math"/>
                        <a:ea typeface="黑体" pitchFamily="49" charset="-122"/>
                      </a:rPr>
                      <m:t>:</m:t>
                    </m:r>
                    <m:r>
                      <a:rPr lang="en-US" altLang="zh-CN" sz="2600" b="1" i="1" smtClean="0">
                        <a:solidFill>
                          <a:srgbClr val="FF0000"/>
                        </a:solidFill>
                        <a:latin typeface="Cambria Math"/>
                        <a:ea typeface="黑体" pitchFamily="49" charset="-122"/>
                      </a:rPr>
                      <m:t>𝒔𝒕𝒆𝒑</m:t>
                    </m:r>
                    <m:r>
                      <a:rPr lang="en-US" altLang="zh-CN" sz="2600" b="1" i="1" smtClean="0">
                        <a:solidFill>
                          <a:srgbClr val="FF0000"/>
                        </a:solidFill>
                        <a:latin typeface="Cambria Math"/>
                        <a:ea typeface="黑体" pitchFamily="49" charset="-122"/>
                      </a:rPr>
                      <m:t>:</m:t>
                    </m:r>
                    <m:r>
                      <a:rPr lang="en-US" altLang="zh-CN" sz="2600" b="1" i="1" smtClean="0">
                        <a:solidFill>
                          <a:srgbClr val="FF0000"/>
                        </a:solidFill>
                        <a:latin typeface="Cambria Math"/>
                        <a:ea typeface="黑体" pitchFamily="49" charset="-122"/>
                      </a:rPr>
                      <m:t>𝒙𝒏</m:t>
                    </m:r>
                  </m:oMath>
                </a14:m>
                <a:endParaRPr lang="en-US" altLang="zh-CN" sz="2600" b="1" dirty="0" smtClean="0">
                  <a:solidFill>
                    <a:prstClr val="black"/>
                  </a:solidFill>
                  <a:latin typeface="黑体" pitchFamily="49" charset="-122"/>
                  <a:ea typeface="黑体" pitchFamily="49" charset="-122"/>
                </a:endParaRPr>
              </a:p>
              <a:p>
                <a:pPr marL="114300" indent="0">
                  <a:buClr>
                    <a:srgbClr val="4F81BD"/>
                  </a:buClr>
                  <a:buFont typeface="Arial" pitchFamily="34" charset="0"/>
                  <a:buNone/>
                </a:pPr>
                <a:r>
                  <a:rPr lang="zh-CN" altLang="en-US" sz="2600" b="1" dirty="0" smtClean="0">
                    <a:solidFill>
                      <a:prstClr val="black"/>
                    </a:solidFill>
                    <a:latin typeface="黑体" pitchFamily="49" charset="-122"/>
                    <a:ea typeface="黑体" pitchFamily="49" charset="-122"/>
                  </a:rPr>
                  <a:t>其中</a:t>
                </a:r>
                <a14:m>
                  <m:oMath xmlns:m="http://schemas.openxmlformats.org/officeDocument/2006/math">
                    <m:r>
                      <a:rPr lang="en-US" altLang="zh-CN" sz="2600" b="1" i="1" smtClean="0">
                        <a:solidFill>
                          <a:prstClr val="black"/>
                        </a:solidFill>
                        <a:latin typeface="Cambria Math"/>
                        <a:ea typeface="黑体" pitchFamily="49" charset="-122"/>
                      </a:rPr>
                      <m:t>𝒙</m:t>
                    </m:r>
                    <m:r>
                      <a:rPr lang="en-US" altLang="zh-CN" sz="2600" b="1" i="1" smtClean="0">
                        <a:solidFill>
                          <a:prstClr val="black"/>
                        </a:solidFill>
                        <a:latin typeface="Cambria Math"/>
                        <a:ea typeface="黑体" pitchFamily="49" charset="-122"/>
                      </a:rPr>
                      <m:t>𝟎</m:t>
                    </m:r>
                  </m:oMath>
                </a14:m>
                <a:r>
                  <a:rPr lang="zh-CN" altLang="en-US" sz="2600" b="1" dirty="0" smtClean="0">
                    <a:solidFill>
                      <a:prstClr val="black"/>
                    </a:solidFill>
                    <a:latin typeface="黑体" pitchFamily="49" charset="-122"/>
                    <a:ea typeface="黑体" pitchFamily="49" charset="-122"/>
                  </a:rPr>
                  <a:t>为初始值，</a:t>
                </a:r>
                <a14:m>
                  <m:oMath xmlns:m="http://schemas.openxmlformats.org/officeDocument/2006/math">
                    <m:r>
                      <a:rPr lang="en-US" altLang="zh-CN" sz="2600" b="1" i="1" smtClean="0">
                        <a:solidFill>
                          <a:prstClr val="black"/>
                        </a:solidFill>
                        <a:latin typeface="Cambria Math"/>
                        <a:ea typeface="黑体" pitchFamily="49" charset="-122"/>
                      </a:rPr>
                      <m:t>𝒔𝒕𝒆𝒑</m:t>
                    </m:r>
                  </m:oMath>
                </a14:m>
                <a:r>
                  <a:rPr lang="zh-CN" altLang="en-US" sz="2600" b="1" dirty="0" smtClean="0">
                    <a:solidFill>
                      <a:prstClr val="black"/>
                    </a:solidFill>
                    <a:latin typeface="黑体" pitchFamily="49" charset="-122"/>
                    <a:ea typeface="黑体" pitchFamily="49" charset="-122"/>
                  </a:rPr>
                  <a:t>为步长，当</a:t>
                </a:r>
                <a14:m>
                  <m:oMath xmlns:m="http://schemas.openxmlformats.org/officeDocument/2006/math">
                    <m:r>
                      <a:rPr lang="en-US" altLang="zh-CN" sz="2600" b="1" i="1" smtClean="0">
                        <a:solidFill>
                          <a:prstClr val="black"/>
                        </a:solidFill>
                        <a:latin typeface="Cambria Math"/>
                        <a:ea typeface="黑体" pitchFamily="49" charset="-122"/>
                      </a:rPr>
                      <m:t>𝒔𝒕𝒆𝒑</m:t>
                    </m:r>
                    <m:r>
                      <a:rPr lang="en-US" altLang="zh-CN" sz="2600" b="1" i="1" smtClean="0">
                        <a:solidFill>
                          <a:prstClr val="black"/>
                        </a:solidFill>
                        <a:latin typeface="Cambria Math"/>
                        <a:ea typeface="黑体" pitchFamily="49" charset="-122"/>
                      </a:rPr>
                      <m:t>=</m:t>
                    </m:r>
                    <m:r>
                      <a:rPr lang="en-US" altLang="zh-CN" sz="2600" b="1" i="1" smtClean="0">
                        <a:solidFill>
                          <a:prstClr val="black"/>
                        </a:solidFill>
                        <a:latin typeface="Cambria Math"/>
                        <a:ea typeface="黑体" pitchFamily="49" charset="-122"/>
                      </a:rPr>
                      <m:t>𝟏</m:t>
                    </m:r>
                  </m:oMath>
                </a14:m>
                <a:r>
                  <a:rPr lang="zh-CN" altLang="en-US" sz="2600" b="1" dirty="0" smtClean="0">
                    <a:solidFill>
                      <a:prstClr val="black"/>
                    </a:solidFill>
                    <a:latin typeface="黑体" pitchFamily="49" charset="-122"/>
                    <a:ea typeface="黑体" pitchFamily="49" charset="-122"/>
                  </a:rPr>
                  <a:t>时可省略步长</a:t>
                </a:r>
                <a:endParaRPr lang="en-US" altLang="zh-CN" sz="2600" b="1" dirty="0" smtClean="0">
                  <a:solidFill>
                    <a:prstClr val="black"/>
                  </a:solidFill>
                  <a:latin typeface="黑体" pitchFamily="49" charset="-122"/>
                  <a:ea typeface="黑体" pitchFamily="49" charset="-122"/>
                </a:endParaRPr>
              </a:p>
            </p:txBody>
          </p:sp>
        </mc:Choice>
        <mc:Fallback xmlns="">
          <p:sp>
            <p:nvSpPr>
              <p:cNvPr id="7" name="内容占位符 2"/>
              <p:cNvSpPr txBox="1">
                <a:spLocks noRot="1" noChangeAspect="1" noMove="1" noResize="1" noEditPoints="1" noAdjustHandles="1" noChangeArrowheads="1" noChangeShapeType="1" noTextEdit="1"/>
              </p:cNvSpPr>
              <p:nvPr/>
            </p:nvSpPr>
            <p:spPr>
              <a:xfrm>
                <a:off x="179512" y="332656"/>
                <a:ext cx="8856984" cy="1512168"/>
              </a:xfrm>
              <a:prstGeom prst="rect">
                <a:avLst/>
              </a:prstGeom>
              <a:blipFill>
                <a:blip r:embed="rId3"/>
                <a:stretch>
                  <a:fillRect t="-2778" b="-3571"/>
                </a:stretch>
              </a:blipFill>
              <a:ln w="22225">
                <a:solidFill>
                  <a:schemeClr val="accent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424185" y="2060848"/>
                <a:ext cx="7892231" cy="492443"/>
              </a:xfrm>
              <a:prstGeom prst="rect">
                <a:avLst/>
              </a:prstGeom>
            </p:spPr>
            <p:txBody>
              <a:bodyPr wrap="square">
                <a:spAutoFit/>
              </a:bodyPr>
              <a:lstStyle/>
              <a:p>
                <a:r>
                  <a:rPr lang="zh-CN" altLang="en-US" sz="2600" b="1" dirty="0" smtClean="0">
                    <a:solidFill>
                      <a:srgbClr val="FF0000"/>
                    </a:solidFill>
                    <a:latin typeface="黑体" pitchFamily="49" charset="-122"/>
                    <a:ea typeface="黑体" pitchFamily="49" charset="-122"/>
                  </a:rPr>
                  <a:t>例</a:t>
                </a:r>
                <a:r>
                  <a:rPr lang="zh-CN" altLang="en-US" sz="2600" b="1" dirty="0" smtClean="0">
                    <a:solidFill>
                      <a:prstClr val="black"/>
                    </a:solidFill>
                    <a:latin typeface="黑体" pitchFamily="49" charset="-122"/>
                    <a:ea typeface="黑体" pitchFamily="49" charset="-122"/>
                  </a:rPr>
                  <a:t> 生成行向量</a:t>
                </a:r>
                <a14:m>
                  <m:oMath xmlns:m="http://schemas.openxmlformats.org/officeDocument/2006/math">
                    <m:r>
                      <a:rPr lang="en-US" altLang="zh-CN" sz="2600" b="1" i="1" smtClean="0">
                        <a:solidFill>
                          <a:prstClr val="black"/>
                        </a:solidFill>
                        <a:latin typeface="Cambria Math"/>
                        <a:ea typeface="黑体" pitchFamily="49" charset="-122"/>
                      </a:rPr>
                      <m:t>𝒙</m:t>
                    </m:r>
                    <m:r>
                      <a:rPr lang="en-US" altLang="zh-CN" sz="2600" b="1" i="1" smtClean="0">
                        <a:solidFill>
                          <a:prstClr val="black"/>
                        </a:solidFill>
                        <a:latin typeface="Cambria Math"/>
                        <a:ea typeface="黑体" pitchFamily="49" charset="-122"/>
                      </a:rPr>
                      <m:t>=</m:t>
                    </m:r>
                    <m:d>
                      <m:dPr>
                        <m:begChr m:val="["/>
                        <m:endChr m:val="]"/>
                        <m:ctrlPr>
                          <a:rPr lang="en-US" altLang="zh-CN" sz="2600" b="1" i="1" smtClean="0">
                            <a:solidFill>
                              <a:prstClr val="black"/>
                            </a:solidFill>
                            <a:latin typeface="Cambria Math"/>
                            <a:ea typeface="黑体" pitchFamily="49" charset="-122"/>
                          </a:rPr>
                        </m:ctrlPr>
                      </m:dPr>
                      <m:e>
                        <m:r>
                          <a:rPr lang="en-US" altLang="zh-CN" sz="2600" b="1" i="1" smtClean="0">
                            <a:solidFill>
                              <a:prstClr val="black"/>
                            </a:solidFill>
                            <a:latin typeface="Cambria Math"/>
                            <a:ea typeface="黑体" pitchFamily="49" charset="-122"/>
                          </a:rPr>
                          <m:t>𝟏</m:t>
                        </m:r>
                        <m:r>
                          <a:rPr lang="en-US" altLang="zh-CN" sz="2600" b="1" i="1" smtClean="0">
                            <a:solidFill>
                              <a:prstClr val="black"/>
                            </a:solidFill>
                            <a:latin typeface="Cambria Math"/>
                            <a:ea typeface="黑体" pitchFamily="49" charset="-122"/>
                          </a:rPr>
                          <m:t> </m:t>
                        </m:r>
                        <m:r>
                          <a:rPr lang="en-US" altLang="zh-CN" sz="2600" b="1" i="1" smtClean="0">
                            <a:solidFill>
                              <a:prstClr val="black"/>
                            </a:solidFill>
                            <a:latin typeface="Cambria Math"/>
                            <a:ea typeface="黑体" pitchFamily="49" charset="-122"/>
                          </a:rPr>
                          <m:t>𝟐</m:t>
                        </m:r>
                        <m:r>
                          <a:rPr lang="en-US" altLang="zh-CN" sz="2600" b="1" i="1" smtClean="0">
                            <a:solidFill>
                              <a:prstClr val="black"/>
                            </a:solidFill>
                            <a:latin typeface="Cambria Math"/>
                            <a:ea typeface="黑体" pitchFamily="49" charset="-122"/>
                          </a:rPr>
                          <m:t> </m:t>
                        </m:r>
                        <m:r>
                          <a:rPr lang="en-US" altLang="zh-CN" sz="2600" b="1" i="1" smtClean="0">
                            <a:solidFill>
                              <a:prstClr val="black"/>
                            </a:solidFill>
                            <a:latin typeface="Cambria Math"/>
                            <a:ea typeface="黑体" pitchFamily="49" charset="-122"/>
                          </a:rPr>
                          <m:t>𝟑</m:t>
                        </m:r>
                        <m:r>
                          <a:rPr lang="en-US" altLang="zh-CN" sz="2600" b="1" i="1" smtClean="0">
                            <a:solidFill>
                              <a:prstClr val="black"/>
                            </a:solidFill>
                            <a:latin typeface="Cambria Math"/>
                            <a:ea typeface="黑体" pitchFamily="49" charset="-122"/>
                          </a:rPr>
                          <m:t> </m:t>
                        </m:r>
                        <m:r>
                          <a:rPr lang="en-US" altLang="zh-CN" sz="2600" b="1" i="1" smtClean="0">
                            <a:solidFill>
                              <a:prstClr val="black"/>
                            </a:solidFill>
                            <a:latin typeface="Cambria Math"/>
                            <a:ea typeface="黑体" pitchFamily="49" charset="-122"/>
                          </a:rPr>
                          <m:t>𝟒</m:t>
                        </m:r>
                        <m:r>
                          <a:rPr lang="en-US" altLang="zh-CN" sz="2600" b="1" i="1" smtClean="0">
                            <a:solidFill>
                              <a:prstClr val="black"/>
                            </a:solidFill>
                            <a:latin typeface="Cambria Math"/>
                            <a:ea typeface="黑体" pitchFamily="49" charset="-122"/>
                          </a:rPr>
                          <m:t> </m:t>
                        </m:r>
                        <m:r>
                          <a:rPr lang="en-US" altLang="zh-CN" sz="2600" b="1" i="1" smtClean="0">
                            <a:solidFill>
                              <a:prstClr val="black"/>
                            </a:solidFill>
                            <a:latin typeface="Cambria Math"/>
                            <a:ea typeface="黑体" pitchFamily="49" charset="-122"/>
                          </a:rPr>
                          <m:t>𝟓</m:t>
                        </m:r>
                      </m:e>
                    </m:d>
                  </m:oMath>
                </a14:m>
                <a:r>
                  <a:rPr lang="zh-CN" altLang="en-US" sz="2600" b="1" dirty="0" smtClean="0">
                    <a:solidFill>
                      <a:prstClr val="black"/>
                    </a:solidFill>
                    <a:latin typeface="黑体" pitchFamily="49" charset="-122"/>
                    <a:ea typeface="黑体" pitchFamily="49" charset="-122"/>
                  </a:rPr>
                  <a:t>和</a:t>
                </a:r>
                <a14:m>
                  <m:oMath xmlns:m="http://schemas.openxmlformats.org/officeDocument/2006/math">
                    <m:r>
                      <a:rPr lang="en-US" altLang="zh-CN" sz="2600" b="1" i="1" dirty="0" smtClean="0">
                        <a:solidFill>
                          <a:prstClr val="black"/>
                        </a:solidFill>
                        <a:latin typeface="Cambria Math"/>
                        <a:ea typeface="黑体" pitchFamily="49" charset="-122"/>
                      </a:rPr>
                      <m:t>𝟏</m:t>
                    </m:r>
                    <m:r>
                      <a:rPr lang="en-US" altLang="zh-CN" sz="2600" b="1" i="1" dirty="0" smtClean="0">
                        <a:solidFill>
                          <a:prstClr val="black"/>
                        </a:solidFill>
                        <a:latin typeface="Cambria Math"/>
                        <a:ea typeface="黑体" pitchFamily="49" charset="-122"/>
                      </a:rPr>
                      <m:t>~</m:t>
                    </m:r>
                    <m:r>
                      <a:rPr lang="en-US" altLang="zh-CN" sz="2600" b="1" i="1" dirty="0" smtClean="0">
                        <a:solidFill>
                          <a:prstClr val="black"/>
                        </a:solidFill>
                        <a:latin typeface="Cambria Math"/>
                        <a:ea typeface="黑体" pitchFamily="49" charset="-122"/>
                      </a:rPr>
                      <m:t>𝟐𝟎</m:t>
                    </m:r>
                  </m:oMath>
                </a14:m>
                <a:r>
                  <a:rPr lang="zh-CN" altLang="en-US" sz="2600" b="1" dirty="0" smtClean="0">
                    <a:solidFill>
                      <a:prstClr val="black"/>
                    </a:solidFill>
                    <a:latin typeface="黑体" pitchFamily="49" charset="-122"/>
                    <a:ea typeface="黑体" pitchFamily="49" charset="-122"/>
                  </a:rPr>
                  <a:t>内所有的奇数。</a:t>
                </a:r>
                <a:endParaRPr lang="zh-CN" altLang="en-US" sz="2600" b="1" dirty="0">
                  <a:solidFill>
                    <a:prstClr val="black"/>
                  </a:solidFill>
                  <a:latin typeface="黑体" pitchFamily="49" charset="-122"/>
                  <a:ea typeface="黑体" pitchFamily="49" charset="-122"/>
                </a:endParaRPr>
              </a:p>
            </p:txBody>
          </p:sp>
        </mc:Choice>
        <mc:Fallback xmlns="">
          <p:sp>
            <p:nvSpPr>
              <p:cNvPr id="11" name="矩形 10"/>
              <p:cNvSpPr>
                <a:spLocks noRot="1" noChangeAspect="1" noMove="1" noResize="1" noEditPoints="1" noAdjustHandles="1" noChangeArrowheads="1" noChangeShapeType="1" noTextEdit="1"/>
              </p:cNvSpPr>
              <p:nvPr/>
            </p:nvSpPr>
            <p:spPr>
              <a:xfrm>
                <a:off x="424185" y="2060848"/>
                <a:ext cx="7892231" cy="492443"/>
              </a:xfrm>
              <a:prstGeom prst="rect">
                <a:avLst/>
              </a:prstGeom>
              <a:blipFill>
                <a:blip r:embed="rId4"/>
                <a:stretch>
                  <a:fillRect l="-1391" t="-13580" r="-5641" b="-28395"/>
                </a:stretch>
              </a:blipFill>
            </p:spPr>
            <p:txBody>
              <a:bodyPr/>
              <a:lstStyle/>
              <a:p>
                <a:r>
                  <a:rPr lang="zh-CN" altLang="en-US">
                    <a:noFill/>
                  </a:rPr>
                  <a:t> </a:t>
                </a:r>
              </a:p>
            </p:txBody>
          </p:sp>
        </mc:Fallback>
      </mc:AlternateContent>
      <p:sp>
        <p:nvSpPr>
          <p:cNvPr id="2" name="矩形 1"/>
          <p:cNvSpPr/>
          <p:nvPr/>
        </p:nvSpPr>
        <p:spPr>
          <a:xfrm>
            <a:off x="899592" y="2708920"/>
            <a:ext cx="1350050" cy="461665"/>
          </a:xfrm>
          <a:prstGeom prst="rect">
            <a:avLst/>
          </a:prstGeom>
        </p:spPr>
        <p:txBody>
          <a:bodyPr wrap="none">
            <a:spAutoFit/>
          </a:bodyPr>
          <a:lstStyle/>
          <a:p>
            <a:r>
              <a:rPr lang="pt-BR" altLang="zh-CN" sz="2400" b="1" dirty="0">
                <a:solidFill>
                  <a:prstClr val="black"/>
                </a:solidFill>
                <a:latin typeface="Times New Roman" pitchFamily="18" charset="0"/>
                <a:cs typeface="Times New Roman" pitchFamily="18" charset="0"/>
              </a:rPr>
              <a:t>&gt;&gt; x=1:5</a:t>
            </a:r>
            <a:endParaRPr lang="zh-CN" altLang="en-US" sz="2400" b="1" dirty="0">
              <a:solidFill>
                <a:prstClr val="black"/>
              </a:solidFill>
              <a:latin typeface="Times New Roman" pitchFamily="18" charset="0"/>
              <a:cs typeface="Times New Roman" pitchFamily="18" charset="0"/>
            </a:endParaRPr>
          </a:p>
        </p:txBody>
      </p:sp>
      <p:sp>
        <p:nvSpPr>
          <p:cNvPr id="9" name="矩形 8"/>
          <p:cNvSpPr/>
          <p:nvPr/>
        </p:nvSpPr>
        <p:spPr>
          <a:xfrm>
            <a:off x="992438" y="3356992"/>
            <a:ext cx="1760418" cy="461665"/>
          </a:xfrm>
          <a:prstGeom prst="rect">
            <a:avLst/>
          </a:prstGeom>
        </p:spPr>
        <p:txBody>
          <a:bodyPr wrap="none">
            <a:spAutoFit/>
          </a:bodyPr>
          <a:lstStyle/>
          <a:p>
            <a:r>
              <a:rPr lang="en-US" altLang="zh-CN" sz="2400" b="1" dirty="0">
                <a:solidFill>
                  <a:prstClr val="black"/>
                </a:solidFill>
                <a:latin typeface="Times New Roman" pitchFamily="18" charset="0"/>
                <a:cs typeface="Times New Roman" pitchFamily="18" charset="0"/>
              </a:rPr>
              <a:t>&gt;&gt; y=1:2:20</a:t>
            </a:r>
            <a:endParaRPr lang="zh-CN" altLang="en-US" sz="24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436805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2"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内容占位符 2"/>
              <p:cNvSpPr txBox="1">
                <a:spLocks/>
              </p:cNvSpPr>
              <p:nvPr/>
            </p:nvSpPr>
            <p:spPr>
              <a:xfrm>
                <a:off x="179512" y="332656"/>
                <a:ext cx="8064895" cy="1512168"/>
              </a:xfrm>
              <a:prstGeom prst="rect">
                <a:avLst/>
              </a:prstGeom>
              <a:solidFill>
                <a:srgbClr val="FFFF00"/>
              </a:solidFill>
              <a:ln w="22225">
                <a:solidFill>
                  <a:schemeClr val="accent1"/>
                </a:solidFill>
              </a:ln>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Clr>
                    <a:srgbClr val="4F81BD"/>
                  </a:buClr>
                  <a:buFont typeface="Arial" pitchFamily="34" charset="0"/>
                  <a:buNone/>
                </a:pPr>
                <a:r>
                  <a:rPr lang="en-US" altLang="zh-CN" sz="2400" b="1" dirty="0" smtClean="0">
                    <a:solidFill>
                      <a:prstClr val="black"/>
                    </a:solidFill>
                    <a:latin typeface="黑体" pitchFamily="49" charset="-122"/>
                    <a:ea typeface="黑体" pitchFamily="49" charset="-122"/>
                  </a:rPr>
                  <a:t>3</a:t>
                </a:r>
                <a:r>
                  <a:rPr lang="zh-CN" altLang="en-US" sz="2400" b="1" dirty="0" smtClean="0">
                    <a:solidFill>
                      <a:prstClr val="black"/>
                    </a:solidFill>
                    <a:latin typeface="黑体" pitchFamily="49" charset="-122"/>
                    <a:ea typeface="黑体" pitchFamily="49" charset="-122"/>
                  </a:rPr>
                  <a:t>、生成线性等分向量，使用</a:t>
                </a:r>
                <a14:m>
                  <m:oMath xmlns:m="http://schemas.openxmlformats.org/officeDocument/2006/math">
                    <m:r>
                      <a:rPr lang="en-US" altLang="zh-CN" sz="2400" b="1" i="1" smtClean="0">
                        <a:solidFill>
                          <a:srgbClr val="3F1CD6"/>
                        </a:solidFill>
                        <a:latin typeface="Cambria Math"/>
                        <a:ea typeface="黑体" pitchFamily="49" charset="-122"/>
                      </a:rPr>
                      <m:t>𝒍𝒊𝒏𝒔𝒑𝒂𝒄𝒆</m:t>
                    </m:r>
                  </m:oMath>
                </a14:m>
                <a:r>
                  <a:rPr lang="zh-CN" altLang="en-US" sz="2400" b="1" dirty="0" smtClean="0">
                    <a:solidFill>
                      <a:prstClr val="black"/>
                    </a:solidFill>
                    <a:latin typeface="黑体" pitchFamily="49" charset="-122"/>
                    <a:ea typeface="黑体" pitchFamily="49" charset="-122"/>
                  </a:rPr>
                  <a:t>函数</a:t>
                </a:r>
                <a:endParaRPr lang="en-US" altLang="zh-CN" sz="2400" b="1" dirty="0" smtClean="0">
                  <a:solidFill>
                    <a:prstClr val="black"/>
                  </a:solidFill>
                  <a:latin typeface="黑体" pitchFamily="49" charset="-122"/>
                  <a:ea typeface="黑体" pitchFamily="49" charset="-122"/>
                </a:endParaRPr>
              </a:p>
              <a:p>
                <a:pPr marL="114300" indent="0">
                  <a:buClr>
                    <a:srgbClr val="4F81BD"/>
                  </a:buClr>
                  <a:buFont typeface="Arial" pitchFamily="34" charset="0"/>
                  <a:buNone/>
                </a:pPr>
                <a:r>
                  <a:rPr lang="zh-CN" altLang="en-US" sz="2400" b="1" dirty="0" smtClean="0">
                    <a:solidFill>
                      <a:prstClr val="black"/>
                    </a:solidFill>
                    <a:latin typeface="黑体" pitchFamily="49" charset="-122"/>
                    <a:ea typeface="黑体" pitchFamily="49" charset="-122"/>
                  </a:rPr>
                  <a:t>基本形式为：</a:t>
                </a:r>
                <a14:m>
                  <m:oMath xmlns:m="http://schemas.openxmlformats.org/officeDocument/2006/math">
                    <m:r>
                      <a:rPr lang="en-US" altLang="zh-CN" sz="2400" b="1" i="1" smtClean="0">
                        <a:solidFill>
                          <a:srgbClr val="FF0000"/>
                        </a:solidFill>
                        <a:latin typeface="Cambria Math"/>
                        <a:ea typeface="黑体" pitchFamily="49" charset="-122"/>
                      </a:rPr>
                      <m:t>𝒙</m:t>
                    </m:r>
                    <m:r>
                      <a:rPr lang="en-US" altLang="zh-CN" sz="2400" b="1" i="1" smtClean="0">
                        <a:solidFill>
                          <a:srgbClr val="FF0000"/>
                        </a:solidFill>
                        <a:latin typeface="Cambria Math"/>
                        <a:ea typeface="黑体" pitchFamily="49" charset="-122"/>
                      </a:rPr>
                      <m:t>=</m:t>
                    </m:r>
                    <m:r>
                      <a:rPr lang="en-US" altLang="zh-CN" sz="2400" b="1" i="1" smtClean="0">
                        <a:solidFill>
                          <a:srgbClr val="FF0000"/>
                        </a:solidFill>
                        <a:latin typeface="Cambria Math"/>
                        <a:ea typeface="黑体" pitchFamily="49" charset="-122"/>
                      </a:rPr>
                      <m:t>𝒍𝒊𝒏𝒔𝒑𝒂𝒄𝒆</m:t>
                    </m:r>
                    <m:r>
                      <a:rPr lang="en-US" altLang="zh-CN" sz="2400" b="1" i="1" smtClean="0">
                        <a:solidFill>
                          <a:srgbClr val="FF0000"/>
                        </a:solidFill>
                        <a:latin typeface="Cambria Math"/>
                        <a:ea typeface="黑体" pitchFamily="49" charset="-122"/>
                      </a:rPr>
                      <m:t>(</m:t>
                    </m:r>
                    <m:r>
                      <a:rPr lang="en-US" altLang="zh-CN" sz="2400" b="1" i="1" smtClean="0">
                        <a:solidFill>
                          <a:srgbClr val="FF0000"/>
                        </a:solidFill>
                        <a:latin typeface="Cambria Math"/>
                        <a:ea typeface="黑体" pitchFamily="49" charset="-122"/>
                      </a:rPr>
                      <m:t>𝒙</m:t>
                    </m:r>
                    <m:r>
                      <a:rPr lang="en-US" altLang="zh-CN" sz="2400" b="1" i="1" smtClean="0">
                        <a:solidFill>
                          <a:srgbClr val="FF0000"/>
                        </a:solidFill>
                        <a:latin typeface="Cambria Math"/>
                        <a:ea typeface="黑体" pitchFamily="49" charset="-122"/>
                      </a:rPr>
                      <m:t>𝟏</m:t>
                    </m:r>
                    <m:r>
                      <a:rPr lang="en-US" altLang="zh-CN" sz="2400" b="1" i="1" smtClean="0">
                        <a:solidFill>
                          <a:srgbClr val="FF0000"/>
                        </a:solidFill>
                        <a:latin typeface="Cambria Math"/>
                        <a:ea typeface="黑体" pitchFamily="49" charset="-122"/>
                      </a:rPr>
                      <m:t>,</m:t>
                    </m:r>
                    <m:r>
                      <a:rPr lang="en-US" altLang="zh-CN" sz="2400" b="1" i="1" smtClean="0">
                        <a:solidFill>
                          <a:srgbClr val="FF0000"/>
                        </a:solidFill>
                        <a:latin typeface="Cambria Math"/>
                        <a:ea typeface="黑体" pitchFamily="49" charset="-122"/>
                      </a:rPr>
                      <m:t>𝒙</m:t>
                    </m:r>
                    <m:r>
                      <a:rPr lang="en-US" altLang="zh-CN" sz="2400" b="1" i="1" smtClean="0">
                        <a:solidFill>
                          <a:srgbClr val="FF0000"/>
                        </a:solidFill>
                        <a:latin typeface="Cambria Math"/>
                        <a:ea typeface="黑体" pitchFamily="49" charset="-122"/>
                      </a:rPr>
                      <m:t>𝟐</m:t>
                    </m:r>
                    <m:r>
                      <a:rPr lang="en-US" altLang="zh-CN" sz="2400" b="1" i="1" smtClean="0">
                        <a:solidFill>
                          <a:srgbClr val="FF0000"/>
                        </a:solidFill>
                        <a:latin typeface="Cambria Math"/>
                        <a:ea typeface="黑体" pitchFamily="49" charset="-122"/>
                      </a:rPr>
                      <m:t>,</m:t>
                    </m:r>
                    <m:r>
                      <a:rPr lang="en-US" altLang="zh-CN" sz="2400" b="1" i="1" smtClean="0">
                        <a:solidFill>
                          <a:srgbClr val="FF0000"/>
                        </a:solidFill>
                        <a:latin typeface="Cambria Math"/>
                        <a:ea typeface="黑体" pitchFamily="49" charset="-122"/>
                      </a:rPr>
                      <m:t>𝒏</m:t>
                    </m:r>
                    <m:r>
                      <a:rPr lang="en-US" altLang="zh-CN" sz="2400" b="1" i="1" smtClean="0">
                        <a:solidFill>
                          <a:srgbClr val="FF0000"/>
                        </a:solidFill>
                        <a:latin typeface="Cambria Math"/>
                        <a:ea typeface="黑体" pitchFamily="49" charset="-122"/>
                      </a:rPr>
                      <m:t>)</m:t>
                    </m:r>
                  </m:oMath>
                </a14:m>
                <a:endParaRPr lang="en-US" altLang="zh-CN" sz="2400" b="1" dirty="0" smtClean="0">
                  <a:solidFill>
                    <a:prstClr val="black"/>
                  </a:solidFill>
                  <a:latin typeface="黑体" pitchFamily="49" charset="-122"/>
                  <a:ea typeface="黑体" pitchFamily="49" charset="-122"/>
                </a:endParaRPr>
              </a:p>
              <a:p>
                <a:pPr marL="114300" indent="0">
                  <a:buClr>
                    <a:srgbClr val="4F81BD"/>
                  </a:buClr>
                  <a:buFont typeface="Arial" pitchFamily="34" charset="0"/>
                  <a:buNone/>
                </a:pPr>
                <a:r>
                  <a:rPr lang="zh-CN" altLang="en-US" sz="2400" b="1" dirty="0" smtClean="0">
                    <a:solidFill>
                      <a:prstClr val="black"/>
                    </a:solidFill>
                    <a:latin typeface="黑体" pitchFamily="49" charset="-122"/>
                    <a:ea typeface="黑体" pitchFamily="49" charset="-122"/>
                  </a:rPr>
                  <a:t>则</a:t>
                </a:r>
                <a14:m>
                  <m:oMath xmlns:m="http://schemas.openxmlformats.org/officeDocument/2006/math">
                    <m:r>
                      <a:rPr lang="en-US" altLang="zh-CN" sz="2400" b="1" i="1" smtClean="0">
                        <a:solidFill>
                          <a:prstClr val="black"/>
                        </a:solidFill>
                        <a:latin typeface="Cambria Math"/>
                        <a:ea typeface="黑体" pitchFamily="49" charset="-122"/>
                      </a:rPr>
                      <m:t>𝒙</m:t>
                    </m:r>
                  </m:oMath>
                </a14:m>
                <a:r>
                  <a:rPr lang="zh-CN" altLang="en-US" sz="2400" b="1" dirty="0" smtClean="0">
                    <a:solidFill>
                      <a:prstClr val="black"/>
                    </a:solidFill>
                    <a:latin typeface="黑体" pitchFamily="49" charset="-122"/>
                    <a:ea typeface="黑体" pitchFamily="49" charset="-122"/>
                  </a:rPr>
                  <a:t>为以</a:t>
                </a:r>
                <a14:m>
                  <m:oMath xmlns:m="http://schemas.openxmlformats.org/officeDocument/2006/math">
                    <m:r>
                      <a:rPr lang="en-US" altLang="zh-CN" sz="2400" b="1" smtClean="0">
                        <a:solidFill>
                          <a:prstClr val="black"/>
                        </a:solidFill>
                        <a:latin typeface="Cambria Math"/>
                        <a:ea typeface="黑体" pitchFamily="49" charset="-122"/>
                      </a:rPr>
                      <m:t> </m:t>
                    </m:r>
                    <m:r>
                      <a:rPr lang="en-US" altLang="zh-CN" sz="2400" b="1" i="1" smtClean="0">
                        <a:solidFill>
                          <a:prstClr val="black"/>
                        </a:solidFill>
                        <a:latin typeface="Cambria Math"/>
                        <a:ea typeface="黑体" pitchFamily="49" charset="-122"/>
                      </a:rPr>
                      <m:t>𝒙</m:t>
                    </m:r>
                    <m:r>
                      <a:rPr lang="en-US" altLang="zh-CN" sz="2400" b="1" i="1" smtClean="0">
                        <a:solidFill>
                          <a:prstClr val="black"/>
                        </a:solidFill>
                        <a:latin typeface="Cambria Math"/>
                        <a:ea typeface="黑体" pitchFamily="49" charset="-122"/>
                      </a:rPr>
                      <m:t>𝟏</m:t>
                    </m:r>
                    <m:r>
                      <a:rPr lang="en-US" altLang="zh-CN" sz="2400" b="1" i="1" smtClean="0">
                        <a:solidFill>
                          <a:prstClr val="black"/>
                        </a:solidFill>
                        <a:latin typeface="Cambria Math"/>
                        <a:ea typeface="黑体" pitchFamily="49" charset="-122"/>
                      </a:rPr>
                      <m:t> </m:t>
                    </m:r>
                  </m:oMath>
                </a14:m>
                <a:r>
                  <a:rPr lang="zh-CN" altLang="en-US" sz="2400" b="1" dirty="0" smtClean="0">
                    <a:solidFill>
                      <a:prstClr val="black"/>
                    </a:solidFill>
                    <a:latin typeface="黑体" pitchFamily="49" charset="-122"/>
                    <a:ea typeface="黑体" pitchFamily="49" charset="-122"/>
                  </a:rPr>
                  <a:t>为起始元素，</a:t>
                </a:r>
                <a14:m>
                  <m:oMath xmlns:m="http://schemas.openxmlformats.org/officeDocument/2006/math">
                    <m:r>
                      <a:rPr lang="en-US" altLang="zh-CN" sz="2400" b="1" i="1" smtClean="0">
                        <a:solidFill>
                          <a:prstClr val="black"/>
                        </a:solidFill>
                        <a:latin typeface="Cambria Math"/>
                        <a:ea typeface="黑体" pitchFamily="49" charset="-122"/>
                      </a:rPr>
                      <m:t>𝒙</m:t>
                    </m:r>
                    <m:r>
                      <a:rPr lang="en-US" altLang="zh-CN" sz="2400" b="1" i="1" smtClean="0">
                        <a:solidFill>
                          <a:prstClr val="black"/>
                        </a:solidFill>
                        <a:latin typeface="Cambria Math"/>
                        <a:ea typeface="黑体" pitchFamily="49" charset="-122"/>
                      </a:rPr>
                      <m:t>𝟐</m:t>
                    </m:r>
                    <m:r>
                      <a:rPr lang="en-US" altLang="zh-CN" sz="2400" b="1" i="1" smtClean="0">
                        <a:solidFill>
                          <a:prstClr val="black"/>
                        </a:solidFill>
                        <a:latin typeface="Cambria Math"/>
                        <a:ea typeface="黑体" pitchFamily="49" charset="-122"/>
                      </a:rPr>
                      <m:t> </m:t>
                    </m:r>
                  </m:oMath>
                </a14:m>
                <a:r>
                  <a:rPr lang="zh-CN" altLang="en-US" sz="2400" b="1" dirty="0" smtClean="0">
                    <a:solidFill>
                      <a:prstClr val="black"/>
                    </a:solidFill>
                    <a:latin typeface="黑体" pitchFamily="49" charset="-122"/>
                    <a:ea typeface="黑体" pitchFamily="49" charset="-122"/>
                  </a:rPr>
                  <a:t>为最终元素的 </a:t>
                </a:r>
                <a:r>
                  <a:rPr lang="en-US" altLang="zh-CN" sz="2400" b="1" dirty="0" smtClean="0">
                    <a:solidFill>
                      <a:prstClr val="black"/>
                    </a:solidFill>
                    <a:latin typeface="黑体" pitchFamily="49" charset="-122"/>
                    <a:ea typeface="黑体" pitchFamily="49" charset="-122"/>
                  </a:rPr>
                  <a:t>n </a:t>
                </a:r>
                <a:r>
                  <a:rPr lang="zh-CN" altLang="en-US" sz="2400" b="1" dirty="0" smtClean="0">
                    <a:solidFill>
                      <a:prstClr val="black"/>
                    </a:solidFill>
                    <a:latin typeface="黑体" pitchFamily="49" charset="-122"/>
                    <a:ea typeface="黑体" pitchFamily="49" charset="-122"/>
                  </a:rPr>
                  <a:t>维行向量。</a:t>
                </a:r>
                <a:endParaRPr lang="en-US" altLang="zh-CN" sz="2400" b="1" dirty="0" smtClean="0">
                  <a:solidFill>
                    <a:prstClr val="black"/>
                  </a:solidFill>
                  <a:latin typeface="黑体" pitchFamily="49" charset="-122"/>
                  <a:ea typeface="黑体" pitchFamily="49" charset="-122"/>
                </a:endParaRPr>
              </a:p>
            </p:txBody>
          </p:sp>
        </mc:Choice>
        <mc:Fallback xmlns="">
          <p:sp>
            <p:nvSpPr>
              <p:cNvPr id="7" name="内容占位符 2"/>
              <p:cNvSpPr txBox="1">
                <a:spLocks noRot="1" noChangeAspect="1" noMove="1" noResize="1" noEditPoints="1" noAdjustHandles="1" noChangeArrowheads="1" noChangeShapeType="1" noTextEdit="1"/>
              </p:cNvSpPr>
              <p:nvPr/>
            </p:nvSpPr>
            <p:spPr>
              <a:xfrm>
                <a:off x="179512" y="332656"/>
                <a:ext cx="8064895" cy="1512168"/>
              </a:xfrm>
              <a:prstGeom prst="rect">
                <a:avLst/>
              </a:prstGeom>
              <a:blipFill rotWithShape="1">
                <a:blip r:embed="rId3"/>
                <a:stretch>
                  <a:fillRect t="-3571" r="-75"/>
                </a:stretch>
              </a:blipFill>
              <a:ln w="22225">
                <a:solidFill>
                  <a:schemeClr val="accent1"/>
                </a:solidFill>
              </a:ln>
            </p:spPr>
            <p:txBody>
              <a:bodyPr/>
              <a:lstStyle/>
              <a:p>
                <a:r>
                  <a:rPr lang="zh-CN" altLang="en-US">
                    <a:noFill/>
                  </a:rPr>
                  <a:t> </a:t>
                </a:r>
              </a:p>
            </p:txBody>
          </p:sp>
        </mc:Fallback>
      </mc:AlternateContent>
      <p:sp>
        <p:nvSpPr>
          <p:cNvPr id="11" name="矩形 10"/>
          <p:cNvSpPr/>
          <p:nvPr/>
        </p:nvSpPr>
        <p:spPr>
          <a:xfrm>
            <a:off x="424185" y="2060848"/>
            <a:ext cx="4291831" cy="461665"/>
          </a:xfrm>
          <a:prstGeom prst="rect">
            <a:avLst/>
          </a:prstGeom>
        </p:spPr>
        <p:txBody>
          <a:bodyPr wrap="square">
            <a:spAutoFit/>
          </a:bodyPr>
          <a:lstStyle/>
          <a:p>
            <a:r>
              <a:rPr lang="zh-CN" altLang="en-US" sz="2400" b="1" dirty="0">
                <a:solidFill>
                  <a:srgbClr val="FF0000"/>
                </a:solidFill>
                <a:latin typeface="Times New Roman" pitchFamily="18" charset="0"/>
                <a:cs typeface="Times New Roman" pitchFamily="18" charset="0"/>
              </a:rPr>
              <a:t>例</a:t>
            </a:r>
            <a:r>
              <a:rPr lang="zh-CN" altLang="en-US" sz="2400" b="1" dirty="0">
                <a:solidFill>
                  <a:prstClr val="black"/>
                </a:solidFill>
                <a:latin typeface="Times New Roman" pitchFamily="18" charset="0"/>
                <a:cs typeface="Times New Roman" pitchFamily="18" charset="0"/>
              </a:rPr>
              <a:t> </a:t>
            </a:r>
            <a:r>
              <a:rPr lang="zh-CN" altLang="en-US" sz="2400" b="1" dirty="0" smtClean="0">
                <a:solidFill>
                  <a:prstClr val="black"/>
                </a:solidFill>
                <a:latin typeface="Times New Roman" pitchFamily="18" charset="0"/>
                <a:cs typeface="Times New Roman" pitchFamily="18" charset="0"/>
              </a:rPr>
              <a:t> </a:t>
            </a:r>
            <a:r>
              <a:rPr lang="fr-FR" altLang="zh-CN" sz="2400" b="1" dirty="0" smtClean="0">
                <a:solidFill>
                  <a:prstClr val="black"/>
                </a:solidFill>
                <a:latin typeface="Times New Roman" pitchFamily="18" charset="0"/>
                <a:cs typeface="Times New Roman" pitchFamily="18" charset="0"/>
              </a:rPr>
              <a:t>&gt;&gt; </a:t>
            </a:r>
            <a:r>
              <a:rPr lang="fr-FR" altLang="zh-CN" sz="2400" b="1" dirty="0">
                <a:solidFill>
                  <a:prstClr val="black"/>
                </a:solidFill>
                <a:latin typeface="Times New Roman" pitchFamily="18" charset="0"/>
                <a:cs typeface="Times New Roman" pitchFamily="18" charset="0"/>
              </a:rPr>
              <a:t>linspace(1,5,5)</a:t>
            </a:r>
          </a:p>
        </p:txBody>
      </p:sp>
      <p:sp>
        <p:nvSpPr>
          <p:cNvPr id="3" name="矩形 2"/>
          <p:cNvSpPr/>
          <p:nvPr/>
        </p:nvSpPr>
        <p:spPr>
          <a:xfrm>
            <a:off x="539552" y="2708920"/>
            <a:ext cx="4572000" cy="830997"/>
          </a:xfrm>
          <a:prstGeom prst="rect">
            <a:avLst/>
          </a:prstGeom>
        </p:spPr>
        <p:txBody>
          <a:bodyPr wrap="square">
            <a:spAutoFit/>
          </a:bodyPr>
          <a:lstStyle/>
          <a:p>
            <a:r>
              <a:rPr lang="fr-FR" altLang="zh-CN" sz="2400" b="1" dirty="0" smtClean="0">
                <a:solidFill>
                  <a:srgbClr val="1E054B"/>
                </a:solidFill>
                <a:latin typeface="Times New Roman" pitchFamily="18" charset="0"/>
                <a:cs typeface="Times New Roman" pitchFamily="18" charset="0"/>
              </a:rPr>
              <a:t>ans =</a:t>
            </a:r>
            <a:endParaRPr lang="fr-FR" altLang="zh-CN" sz="2400" b="1" dirty="0">
              <a:solidFill>
                <a:srgbClr val="1E054B"/>
              </a:solidFill>
              <a:latin typeface="Times New Roman" pitchFamily="18" charset="0"/>
              <a:cs typeface="Times New Roman" pitchFamily="18" charset="0"/>
            </a:endParaRPr>
          </a:p>
          <a:p>
            <a:r>
              <a:rPr lang="fr-FR" altLang="zh-CN" sz="2400" b="1" dirty="0">
                <a:solidFill>
                  <a:srgbClr val="1E054B"/>
                </a:solidFill>
                <a:latin typeface="Times New Roman" pitchFamily="18" charset="0"/>
                <a:cs typeface="Times New Roman" pitchFamily="18" charset="0"/>
              </a:rPr>
              <a:t>     1     2     3     4     5</a:t>
            </a:r>
            <a:endParaRPr lang="zh-CN" altLang="en-US" sz="2400" b="1" dirty="0">
              <a:solidFill>
                <a:srgbClr val="1E054B"/>
              </a:solidFill>
              <a:latin typeface="Times New Roman" pitchFamily="18" charset="0"/>
              <a:cs typeface="Times New Roman" pitchFamily="18" charset="0"/>
            </a:endParaRPr>
          </a:p>
        </p:txBody>
      </p:sp>
    </p:spTree>
    <p:extLst>
      <p:ext uri="{BB962C8B-B14F-4D97-AF65-F5344CB8AC3E}">
        <p14:creationId xmlns:p14="http://schemas.microsoft.com/office/powerpoint/2010/main" val="224195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9512" y="404664"/>
            <a:ext cx="7553944" cy="523220"/>
          </a:xfrm>
          <a:prstGeom prst="rect">
            <a:avLst/>
          </a:prstGeom>
        </p:spPr>
        <p:txBody>
          <a:bodyPr wrap="square">
            <a:spAutoFit/>
          </a:bodyPr>
          <a:lstStyle/>
          <a:p>
            <a:r>
              <a:rPr lang="zh-CN" altLang="en-US" sz="2800" b="1" dirty="0" smtClean="0">
                <a:solidFill>
                  <a:srgbClr val="3F1CD6"/>
                </a:solidFill>
                <a:latin typeface="黑体" pitchFamily="49" charset="-122"/>
                <a:ea typeface="黑体" pitchFamily="49" charset="-122"/>
              </a:rPr>
              <a:t>二、向量元素的访问</a:t>
            </a:r>
            <a:endParaRPr lang="zh-CN" altLang="en-US" sz="2800" b="1" dirty="0">
              <a:solidFill>
                <a:srgbClr val="3F1CD6"/>
              </a:solidFill>
              <a:latin typeface="黑体" pitchFamily="49" charset="-122"/>
              <a:ea typeface="黑体" pitchFamily="49" charset="-122"/>
            </a:endParaRPr>
          </a:p>
        </p:txBody>
      </p:sp>
      <p:sp>
        <p:nvSpPr>
          <p:cNvPr id="10" name="内容占位符 2">
            <a:extLst>
              <a:ext uri="{FF2B5EF4-FFF2-40B4-BE49-F238E27FC236}">
                <a16:creationId xmlns="" xmlns:a16="http://schemas.microsoft.com/office/drawing/2014/main" id="{E6098087-3413-4852-A17F-59B009E59A15}"/>
              </a:ext>
            </a:extLst>
          </p:cNvPr>
          <p:cNvSpPr>
            <a:spLocks noGrp="1"/>
          </p:cNvSpPr>
          <p:nvPr>
            <p:ph idx="1"/>
          </p:nvPr>
        </p:nvSpPr>
        <p:spPr>
          <a:xfrm>
            <a:off x="339412" y="1124744"/>
            <a:ext cx="8049012" cy="4708525"/>
          </a:xfrm>
        </p:spPr>
        <p:txBody>
          <a:bodyPr>
            <a:noAutofit/>
          </a:bodyPr>
          <a:lstStyle/>
          <a:p>
            <a:pPr marL="114300" indent="0">
              <a:lnSpc>
                <a:spcPct val="150000"/>
              </a:lnSpc>
              <a:buNone/>
            </a:pPr>
            <a:r>
              <a:rPr lang="zh-CN" altLang="en-US" sz="2600" b="1" dirty="0">
                <a:latin typeface="黑体" pitchFamily="49" charset="-122"/>
                <a:ea typeface="黑体" pitchFamily="49" charset="-122"/>
              </a:rPr>
              <a:t>向量</a:t>
            </a:r>
            <a:r>
              <a:rPr lang="en-US" altLang="zh-CN" sz="2600" b="1" dirty="0">
                <a:latin typeface="黑体" pitchFamily="49" charset="-122"/>
                <a:ea typeface="黑体" pitchFamily="49" charset="-122"/>
              </a:rPr>
              <a:t>x</a:t>
            </a:r>
            <a:r>
              <a:rPr lang="zh-CN" altLang="en-US" sz="2600" b="1" dirty="0">
                <a:latin typeface="黑体" pitchFamily="49" charset="-122"/>
                <a:ea typeface="黑体" pitchFamily="49" charset="-122"/>
              </a:rPr>
              <a:t>的第</a:t>
            </a:r>
            <a:r>
              <a:rPr lang="en-US" altLang="zh-CN" sz="2600" b="1" dirty="0">
                <a:latin typeface="黑体" pitchFamily="49" charset="-122"/>
                <a:ea typeface="黑体" pitchFamily="49" charset="-122"/>
              </a:rPr>
              <a:t>m</a:t>
            </a:r>
            <a:r>
              <a:rPr lang="zh-CN" altLang="en-US" sz="2600" b="1" dirty="0">
                <a:latin typeface="黑体" pitchFamily="49" charset="-122"/>
                <a:ea typeface="黑体" pitchFamily="49" charset="-122"/>
              </a:rPr>
              <a:t>个元素，</a:t>
            </a:r>
            <a:r>
              <a:rPr lang="en-US" altLang="zh-CN" sz="2600" b="1" dirty="0">
                <a:solidFill>
                  <a:srgbClr val="FF0000"/>
                </a:solidFill>
                <a:latin typeface="黑体" pitchFamily="49" charset="-122"/>
                <a:ea typeface="黑体" pitchFamily="49" charset="-122"/>
              </a:rPr>
              <a:t>x(m)</a:t>
            </a:r>
            <a:r>
              <a:rPr lang="zh-CN" altLang="en-US" sz="2600" b="1" dirty="0">
                <a:latin typeface="黑体" pitchFamily="49" charset="-122"/>
                <a:ea typeface="黑体" pitchFamily="49" charset="-122"/>
              </a:rPr>
              <a:t>，</a:t>
            </a:r>
            <a:r>
              <a:rPr lang="en-US" altLang="zh-CN" sz="2600" b="1" dirty="0">
                <a:latin typeface="黑体" pitchFamily="49" charset="-122"/>
                <a:ea typeface="黑体" pitchFamily="49" charset="-122"/>
              </a:rPr>
              <a:t>m&gt;0</a:t>
            </a:r>
          </a:p>
          <a:p>
            <a:pPr marL="0" indent="0">
              <a:lnSpc>
                <a:spcPct val="150000"/>
              </a:lnSpc>
              <a:buNone/>
            </a:pPr>
            <a:r>
              <a:rPr lang="en-US" altLang="zh-CN" sz="2600" b="1" dirty="0">
                <a:latin typeface="黑体" pitchFamily="49" charset="-122"/>
                <a:ea typeface="黑体" pitchFamily="49" charset="-122"/>
              </a:rPr>
              <a:t> m</a:t>
            </a:r>
            <a:r>
              <a:rPr lang="zh-CN" altLang="en-US" sz="2600" b="1" dirty="0">
                <a:latin typeface="黑体" pitchFamily="49" charset="-122"/>
                <a:ea typeface="黑体" pitchFamily="49" charset="-122"/>
              </a:rPr>
              <a:t>可以是自然数或自然数组成的向量</a:t>
            </a:r>
            <a:endParaRPr lang="en-US" altLang="zh-CN" sz="2600" b="1" dirty="0">
              <a:latin typeface="黑体" pitchFamily="49" charset="-122"/>
              <a:ea typeface="黑体" pitchFamily="49" charset="-122"/>
            </a:endParaRPr>
          </a:p>
          <a:p>
            <a:pPr marL="0" indent="0">
              <a:lnSpc>
                <a:spcPct val="150000"/>
              </a:lnSpc>
              <a:buNone/>
            </a:pPr>
            <a:r>
              <a:rPr lang="zh-CN" altLang="en-US" sz="2600" b="1" dirty="0">
                <a:latin typeface="黑体" pitchFamily="49" charset="-122"/>
                <a:ea typeface="黑体" pitchFamily="49" charset="-122"/>
              </a:rPr>
              <a:t>例如 </a:t>
            </a:r>
            <a:r>
              <a:rPr lang="en-US" altLang="zh-CN" sz="2600" b="1" dirty="0">
                <a:latin typeface="黑体" pitchFamily="49" charset="-122"/>
                <a:ea typeface="黑体" pitchFamily="49" charset="-122"/>
              </a:rPr>
              <a:t>x=0:0.2:2;   </a:t>
            </a:r>
            <a:endParaRPr lang="en-US" altLang="zh-CN" sz="2600" b="1" dirty="0" smtClean="0">
              <a:latin typeface="黑体" pitchFamily="49" charset="-122"/>
              <a:ea typeface="黑体" pitchFamily="49" charset="-122"/>
            </a:endParaRPr>
          </a:p>
          <a:p>
            <a:pPr marL="0" indent="0">
              <a:lnSpc>
                <a:spcPct val="150000"/>
              </a:lnSpc>
              <a:buNone/>
            </a:pPr>
            <a:r>
              <a:rPr lang="en-US" altLang="zh-CN" sz="2600" b="1" dirty="0" smtClean="0">
                <a:solidFill>
                  <a:srgbClr val="FF0000"/>
                </a:solidFill>
                <a:latin typeface="黑体" pitchFamily="49" charset="-122"/>
                <a:ea typeface="黑体" pitchFamily="49" charset="-122"/>
              </a:rPr>
              <a:t>x(3</a:t>
            </a:r>
            <a:r>
              <a:rPr lang="en-US" altLang="zh-CN" sz="2600" b="1" dirty="0">
                <a:solidFill>
                  <a:srgbClr val="FF0000"/>
                </a:solidFill>
                <a:latin typeface="黑体" pitchFamily="49" charset="-122"/>
                <a:ea typeface="黑体" pitchFamily="49" charset="-122"/>
              </a:rPr>
              <a:t>) </a:t>
            </a:r>
            <a:r>
              <a:rPr lang="zh-CN" altLang="en-US" sz="2600" b="1" dirty="0">
                <a:latin typeface="黑体" pitchFamily="49" charset="-122"/>
                <a:ea typeface="黑体" pitchFamily="49" charset="-122"/>
              </a:rPr>
              <a:t>是</a:t>
            </a:r>
            <a:r>
              <a:rPr lang="en-US" altLang="zh-CN" sz="2600" b="1" dirty="0">
                <a:latin typeface="黑体" pitchFamily="49" charset="-122"/>
                <a:ea typeface="黑体" pitchFamily="49" charset="-122"/>
              </a:rPr>
              <a:t>x</a:t>
            </a:r>
            <a:r>
              <a:rPr lang="zh-CN" altLang="en-US" sz="2600" b="1" dirty="0">
                <a:latin typeface="黑体" pitchFamily="49" charset="-122"/>
                <a:ea typeface="黑体" pitchFamily="49" charset="-122"/>
              </a:rPr>
              <a:t>的第</a:t>
            </a:r>
            <a:r>
              <a:rPr lang="en-US" altLang="zh-CN" sz="2600" b="1" dirty="0">
                <a:latin typeface="黑体" pitchFamily="49" charset="-122"/>
                <a:ea typeface="黑体" pitchFamily="49" charset="-122"/>
              </a:rPr>
              <a:t>3</a:t>
            </a:r>
            <a:r>
              <a:rPr lang="zh-CN" altLang="en-US" sz="2600" b="1" dirty="0">
                <a:latin typeface="黑体" pitchFamily="49" charset="-122"/>
                <a:ea typeface="黑体" pitchFamily="49" charset="-122"/>
              </a:rPr>
              <a:t>个元素</a:t>
            </a:r>
            <a:endParaRPr lang="en-US" altLang="zh-CN" sz="2600" b="1" dirty="0">
              <a:latin typeface="黑体" pitchFamily="49" charset="-122"/>
              <a:ea typeface="黑体" pitchFamily="49" charset="-122"/>
            </a:endParaRPr>
          </a:p>
          <a:p>
            <a:pPr marL="0" indent="0">
              <a:lnSpc>
                <a:spcPct val="150000"/>
              </a:lnSpc>
              <a:buNone/>
            </a:pPr>
            <a:r>
              <a:rPr lang="en-US" altLang="zh-CN" sz="2600" b="1" dirty="0">
                <a:solidFill>
                  <a:srgbClr val="FF0000"/>
                </a:solidFill>
                <a:latin typeface="黑体" pitchFamily="49" charset="-122"/>
                <a:ea typeface="黑体" pitchFamily="49" charset="-122"/>
              </a:rPr>
              <a:t>x(3:5) </a:t>
            </a:r>
            <a:r>
              <a:rPr lang="zh-CN" altLang="en-US" sz="2600" b="1" dirty="0">
                <a:latin typeface="黑体" pitchFamily="49" charset="-122"/>
                <a:ea typeface="黑体" pitchFamily="49" charset="-122"/>
              </a:rPr>
              <a:t>表示</a:t>
            </a:r>
            <a:r>
              <a:rPr lang="en-US" altLang="zh-CN" sz="2600" b="1" dirty="0">
                <a:latin typeface="黑体" pitchFamily="49" charset="-122"/>
                <a:ea typeface="黑体" pitchFamily="49" charset="-122"/>
              </a:rPr>
              <a:t>x</a:t>
            </a:r>
            <a:r>
              <a:rPr lang="zh-CN" altLang="en-US" sz="2600" b="1" dirty="0">
                <a:latin typeface="黑体" pitchFamily="49" charset="-122"/>
                <a:ea typeface="黑体" pitchFamily="49" charset="-122"/>
              </a:rPr>
              <a:t>的第</a:t>
            </a:r>
            <a:r>
              <a:rPr lang="en-US" altLang="zh-CN" sz="2600" b="1" dirty="0">
                <a:latin typeface="黑体" pitchFamily="49" charset="-122"/>
                <a:ea typeface="黑体" pitchFamily="49" charset="-122"/>
              </a:rPr>
              <a:t>3</a:t>
            </a:r>
            <a:r>
              <a:rPr lang="zh-CN" altLang="en-US" sz="2600" b="1" dirty="0">
                <a:latin typeface="黑体" pitchFamily="49" charset="-122"/>
                <a:ea typeface="黑体" pitchFamily="49" charset="-122"/>
              </a:rPr>
              <a:t>，</a:t>
            </a:r>
            <a:r>
              <a:rPr lang="en-US" altLang="zh-CN" sz="2600" b="1" dirty="0">
                <a:latin typeface="黑体" pitchFamily="49" charset="-122"/>
                <a:ea typeface="黑体" pitchFamily="49" charset="-122"/>
              </a:rPr>
              <a:t>4</a:t>
            </a:r>
            <a:r>
              <a:rPr lang="zh-CN" altLang="en-US" sz="2600" b="1" dirty="0">
                <a:latin typeface="黑体" pitchFamily="49" charset="-122"/>
                <a:ea typeface="黑体" pitchFamily="49" charset="-122"/>
              </a:rPr>
              <a:t>，</a:t>
            </a:r>
            <a:r>
              <a:rPr lang="en-US" altLang="zh-CN" sz="2600" b="1" dirty="0">
                <a:latin typeface="黑体" pitchFamily="49" charset="-122"/>
                <a:ea typeface="黑体" pitchFamily="49" charset="-122"/>
              </a:rPr>
              <a:t>5</a:t>
            </a:r>
            <a:r>
              <a:rPr lang="zh-CN" altLang="en-US" sz="2600" b="1" dirty="0">
                <a:latin typeface="黑体" pitchFamily="49" charset="-122"/>
                <a:ea typeface="黑体" pitchFamily="49" charset="-122"/>
              </a:rPr>
              <a:t>个元素组成的向量</a:t>
            </a:r>
            <a:endParaRPr lang="en-US" altLang="zh-CN" sz="2600" b="1" dirty="0">
              <a:latin typeface="黑体" pitchFamily="49" charset="-122"/>
              <a:ea typeface="黑体" pitchFamily="49" charset="-122"/>
            </a:endParaRPr>
          </a:p>
          <a:p>
            <a:pPr marL="0" indent="0">
              <a:lnSpc>
                <a:spcPct val="150000"/>
              </a:lnSpc>
              <a:buNone/>
            </a:pPr>
            <a:r>
              <a:rPr lang="en-US" altLang="zh-CN" sz="2600" b="1" dirty="0">
                <a:solidFill>
                  <a:srgbClr val="FF0000"/>
                </a:solidFill>
                <a:latin typeface="黑体" pitchFamily="49" charset="-122"/>
                <a:ea typeface="黑体" pitchFamily="49" charset="-122"/>
              </a:rPr>
              <a:t>x([3 5 6])</a:t>
            </a:r>
            <a:r>
              <a:rPr lang="zh-CN" altLang="en-US" sz="2600" b="1" dirty="0">
                <a:latin typeface="黑体" pitchFamily="49" charset="-122"/>
                <a:ea typeface="黑体" pitchFamily="49" charset="-122"/>
              </a:rPr>
              <a:t>表示</a:t>
            </a:r>
            <a:r>
              <a:rPr lang="en-US" altLang="zh-CN" sz="2600" b="1" dirty="0">
                <a:latin typeface="黑体" pitchFamily="49" charset="-122"/>
                <a:ea typeface="黑体" pitchFamily="49" charset="-122"/>
              </a:rPr>
              <a:t>x</a:t>
            </a:r>
            <a:r>
              <a:rPr lang="zh-CN" altLang="en-US" sz="2600" b="1" dirty="0">
                <a:latin typeface="黑体" pitchFamily="49" charset="-122"/>
                <a:ea typeface="黑体" pitchFamily="49" charset="-122"/>
              </a:rPr>
              <a:t>的第</a:t>
            </a:r>
            <a:r>
              <a:rPr lang="en-US" altLang="zh-CN" sz="2600" b="1" dirty="0">
                <a:latin typeface="黑体" pitchFamily="49" charset="-122"/>
                <a:ea typeface="黑体" pitchFamily="49" charset="-122"/>
              </a:rPr>
              <a:t>3</a:t>
            </a:r>
            <a:r>
              <a:rPr lang="zh-CN" altLang="en-US" sz="2600" b="1" dirty="0">
                <a:latin typeface="黑体" pitchFamily="49" charset="-122"/>
                <a:ea typeface="黑体" pitchFamily="49" charset="-122"/>
              </a:rPr>
              <a:t>，</a:t>
            </a:r>
            <a:r>
              <a:rPr lang="en-US" altLang="zh-CN" sz="2600" b="1" dirty="0">
                <a:latin typeface="黑体" pitchFamily="49" charset="-122"/>
                <a:ea typeface="黑体" pitchFamily="49" charset="-122"/>
              </a:rPr>
              <a:t>5</a:t>
            </a:r>
            <a:r>
              <a:rPr lang="zh-CN" altLang="en-US" sz="2600" b="1" dirty="0">
                <a:latin typeface="黑体" pitchFamily="49" charset="-122"/>
                <a:ea typeface="黑体" pitchFamily="49" charset="-122"/>
              </a:rPr>
              <a:t>，</a:t>
            </a:r>
            <a:r>
              <a:rPr lang="en-US" altLang="zh-CN" sz="2600" b="1" dirty="0">
                <a:latin typeface="黑体" pitchFamily="49" charset="-122"/>
                <a:ea typeface="黑体" pitchFamily="49" charset="-122"/>
              </a:rPr>
              <a:t>6</a:t>
            </a:r>
            <a:r>
              <a:rPr lang="zh-CN" altLang="en-US" sz="2600" b="1" dirty="0">
                <a:latin typeface="黑体" pitchFamily="49" charset="-122"/>
                <a:ea typeface="黑体" pitchFamily="49" charset="-122"/>
              </a:rPr>
              <a:t>个元素组成的向量</a:t>
            </a:r>
            <a:endParaRPr lang="en-US" altLang="zh-CN" sz="2600" b="1" dirty="0">
              <a:latin typeface="黑体" pitchFamily="49" charset="-122"/>
              <a:ea typeface="黑体" pitchFamily="49" charset="-122"/>
            </a:endParaRPr>
          </a:p>
          <a:p>
            <a:pPr marL="0" indent="0">
              <a:lnSpc>
                <a:spcPct val="150000"/>
              </a:lnSpc>
              <a:buNone/>
            </a:pPr>
            <a:r>
              <a:rPr lang="en-US" altLang="zh-CN" sz="2600" b="1" dirty="0">
                <a:solidFill>
                  <a:srgbClr val="FF0000"/>
                </a:solidFill>
                <a:latin typeface="黑体" pitchFamily="49" charset="-122"/>
                <a:ea typeface="黑体" pitchFamily="49" charset="-122"/>
              </a:rPr>
              <a:t>x(2:end) </a:t>
            </a:r>
            <a:r>
              <a:rPr lang="zh-CN" altLang="en-US" sz="2600" b="1" dirty="0">
                <a:latin typeface="黑体" pitchFamily="49" charset="-122"/>
                <a:ea typeface="黑体" pitchFamily="49" charset="-122"/>
              </a:rPr>
              <a:t>表示</a:t>
            </a:r>
            <a:r>
              <a:rPr lang="en-US" altLang="zh-CN" sz="2600" b="1" dirty="0">
                <a:latin typeface="黑体" pitchFamily="49" charset="-122"/>
                <a:ea typeface="黑体" pitchFamily="49" charset="-122"/>
              </a:rPr>
              <a:t>x</a:t>
            </a:r>
            <a:r>
              <a:rPr lang="zh-CN" altLang="en-US" sz="2600" b="1" dirty="0">
                <a:latin typeface="黑体" pitchFamily="49" charset="-122"/>
                <a:ea typeface="黑体" pitchFamily="49" charset="-122"/>
              </a:rPr>
              <a:t>的第</a:t>
            </a:r>
            <a:r>
              <a:rPr lang="en-US" altLang="zh-CN" sz="2600" b="1" dirty="0">
                <a:latin typeface="黑体" pitchFamily="49" charset="-122"/>
                <a:ea typeface="黑体" pitchFamily="49" charset="-122"/>
              </a:rPr>
              <a:t>2</a:t>
            </a:r>
            <a:r>
              <a:rPr lang="zh-CN" altLang="en-US" sz="2600" b="1" dirty="0">
                <a:latin typeface="黑体" pitchFamily="49" charset="-122"/>
                <a:ea typeface="黑体" pitchFamily="49" charset="-122"/>
              </a:rPr>
              <a:t>个到最后一个元素组成的向量</a:t>
            </a:r>
          </a:p>
        </p:txBody>
      </p:sp>
    </p:spTree>
    <p:extLst>
      <p:ext uri="{BB962C8B-B14F-4D97-AF65-F5344CB8AC3E}">
        <p14:creationId xmlns:p14="http://schemas.microsoft.com/office/powerpoint/2010/main" val="89966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 calcmode="lin" valueType="num">
                                      <p:cBhvr additive="base">
                                        <p:cTn id="13"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 calcmode="lin" valueType="num">
                                      <p:cBhvr additive="base">
                                        <p:cTn id="19"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xEl>
                                              <p:pRg st="2" end="2"/>
                                            </p:txEl>
                                          </p:spTgt>
                                        </p:tgtEl>
                                        <p:attrNameLst>
                                          <p:attrName>style.visibility</p:attrName>
                                        </p:attrNameLst>
                                      </p:cBhvr>
                                      <p:to>
                                        <p:strVal val="visible"/>
                                      </p:to>
                                    </p:set>
                                    <p:anim calcmode="lin" valueType="num">
                                      <p:cBhvr additive="base">
                                        <p:cTn id="25"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xEl>
                                              <p:pRg st="3" end="3"/>
                                            </p:txEl>
                                          </p:spTgt>
                                        </p:tgtEl>
                                        <p:attrNameLst>
                                          <p:attrName>style.visibility</p:attrName>
                                        </p:attrNameLst>
                                      </p:cBhvr>
                                      <p:to>
                                        <p:strVal val="visible"/>
                                      </p:to>
                                    </p:set>
                                    <p:anim calcmode="lin" valueType="num">
                                      <p:cBhvr additive="base">
                                        <p:cTn id="31"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
                                            <p:txEl>
                                              <p:pRg st="4" end="4"/>
                                            </p:txEl>
                                          </p:spTgt>
                                        </p:tgtEl>
                                        <p:attrNameLst>
                                          <p:attrName>style.visibility</p:attrName>
                                        </p:attrNameLst>
                                      </p:cBhvr>
                                      <p:to>
                                        <p:strVal val="visible"/>
                                      </p:to>
                                    </p:set>
                                    <p:anim calcmode="lin" valueType="num">
                                      <p:cBhvr additive="base">
                                        <p:cTn id="37"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xEl>
                                              <p:pRg st="5" end="5"/>
                                            </p:txEl>
                                          </p:spTgt>
                                        </p:tgtEl>
                                        <p:attrNameLst>
                                          <p:attrName>style.visibility</p:attrName>
                                        </p:attrNameLst>
                                      </p:cBhvr>
                                      <p:to>
                                        <p:strVal val="visible"/>
                                      </p:to>
                                    </p:set>
                                    <p:anim calcmode="lin" valueType="num">
                                      <p:cBhvr additive="base">
                                        <p:cTn id="43"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xEl>
                                              <p:pRg st="6" end="6"/>
                                            </p:txEl>
                                          </p:spTgt>
                                        </p:tgtEl>
                                        <p:attrNameLst>
                                          <p:attrName>style.visibility</p:attrName>
                                        </p:attrNameLst>
                                      </p:cBhvr>
                                      <p:to>
                                        <p:strVal val="visible"/>
                                      </p:to>
                                    </p:set>
                                    <p:anim calcmode="lin" valueType="num">
                                      <p:cBhvr additive="base">
                                        <p:cTn id="49"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476672"/>
            <a:ext cx="7553944" cy="523220"/>
          </a:xfrm>
          <a:prstGeom prst="rect">
            <a:avLst/>
          </a:prstGeom>
        </p:spPr>
        <p:txBody>
          <a:bodyPr wrap="square">
            <a:spAutoFit/>
          </a:bodyPr>
          <a:lstStyle/>
          <a:p>
            <a:r>
              <a:rPr lang="zh-CN" altLang="en-US" sz="2800" b="1" dirty="0" smtClean="0">
                <a:solidFill>
                  <a:srgbClr val="3F1CD6"/>
                </a:solidFill>
                <a:latin typeface="黑体" pitchFamily="49" charset="-122"/>
                <a:ea typeface="黑体" pitchFamily="49" charset="-122"/>
              </a:rPr>
              <a:t>三、向量</a:t>
            </a:r>
            <a:r>
              <a:rPr lang="zh-CN" altLang="en-US" sz="2800" b="1" dirty="0">
                <a:solidFill>
                  <a:srgbClr val="3F1CD6"/>
                </a:solidFill>
                <a:latin typeface="黑体" pitchFamily="49" charset="-122"/>
                <a:ea typeface="黑体" pitchFamily="49" charset="-122"/>
              </a:rPr>
              <a:t>运</a:t>
            </a:r>
            <a:r>
              <a:rPr lang="zh-CN" altLang="en-US" sz="2800" b="1" dirty="0" smtClean="0">
                <a:solidFill>
                  <a:srgbClr val="3F1CD6"/>
                </a:solidFill>
                <a:latin typeface="黑体" pitchFamily="49" charset="-122"/>
                <a:ea typeface="黑体" pitchFamily="49" charset="-122"/>
              </a:rPr>
              <a:t>算</a:t>
            </a:r>
            <a:endParaRPr lang="zh-CN" altLang="en-US" sz="2800" b="1" dirty="0">
              <a:solidFill>
                <a:srgbClr val="3F1CD6"/>
              </a:solidFill>
              <a:latin typeface="黑体" pitchFamily="49" charset="-122"/>
              <a:ea typeface="黑体" pitchFamily="49" charset="-122"/>
            </a:endParaRPr>
          </a:p>
        </p:txBody>
      </p:sp>
      <p:sp>
        <p:nvSpPr>
          <p:cNvPr id="5" name="内容占位符 2">
            <a:extLst>
              <a:ext uri="{FF2B5EF4-FFF2-40B4-BE49-F238E27FC236}">
                <a16:creationId xmlns="" xmlns:a16="http://schemas.microsoft.com/office/drawing/2014/main" id="{BDA49FAE-6526-42E4-B8E0-738907DEF7AF}"/>
              </a:ext>
            </a:extLst>
          </p:cNvPr>
          <p:cNvSpPr>
            <a:spLocks noGrp="1"/>
          </p:cNvSpPr>
          <p:nvPr>
            <p:ph idx="1"/>
          </p:nvPr>
        </p:nvSpPr>
        <p:spPr>
          <a:xfrm>
            <a:off x="467544" y="1124744"/>
            <a:ext cx="6120680" cy="5359993"/>
          </a:xfrm>
        </p:spPr>
        <p:txBody>
          <a:bodyPr wrap="square">
            <a:spAutoFit/>
          </a:bodyPr>
          <a:lstStyle/>
          <a:p>
            <a:pPr marL="0">
              <a:lnSpc>
                <a:spcPct val="150000"/>
              </a:lnSpc>
            </a:pPr>
            <a:r>
              <a:rPr lang="zh-CN" altLang="en-US" sz="2600" b="1" dirty="0">
                <a:solidFill>
                  <a:srgbClr val="1E054B"/>
                </a:solidFill>
                <a:latin typeface="黑体" pitchFamily="49" charset="-122"/>
                <a:ea typeface="黑体" pitchFamily="49" charset="-122"/>
              </a:rPr>
              <a:t>两个相同维数的向量</a:t>
            </a:r>
            <a:r>
              <a:rPr lang="en-US" altLang="zh-CN" sz="2600" b="1" dirty="0" err="1">
                <a:solidFill>
                  <a:srgbClr val="1E054B"/>
                </a:solidFill>
                <a:latin typeface="黑体" pitchFamily="49" charset="-122"/>
                <a:ea typeface="黑体" pitchFamily="49" charset="-122"/>
              </a:rPr>
              <a:t>a,b</a:t>
            </a:r>
            <a:endParaRPr lang="en-US" altLang="zh-CN" sz="2600" b="1" dirty="0">
              <a:solidFill>
                <a:srgbClr val="1E054B"/>
              </a:solidFill>
              <a:latin typeface="黑体" pitchFamily="49" charset="-122"/>
              <a:ea typeface="黑体" pitchFamily="49" charset="-122"/>
            </a:endParaRPr>
          </a:p>
          <a:p>
            <a:pPr marL="0">
              <a:lnSpc>
                <a:spcPct val="150000"/>
              </a:lnSpc>
            </a:pPr>
            <a:r>
              <a:rPr lang="zh-CN" altLang="en-US" sz="2600" b="1" dirty="0">
                <a:solidFill>
                  <a:srgbClr val="1E054B"/>
                </a:solidFill>
                <a:latin typeface="黑体" pitchFamily="49" charset="-122"/>
                <a:ea typeface="黑体" pitchFamily="49" charset="-122"/>
              </a:rPr>
              <a:t>相加   </a:t>
            </a:r>
            <a:r>
              <a:rPr lang="en-US" altLang="zh-CN" sz="2600" b="1" dirty="0" err="1" smtClean="0">
                <a:solidFill>
                  <a:srgbClr val="1E054B"/>
                </a:solidFill>
                <a:latin typeface="黑体" pitchFamily="49" charset="-122"/>
                <a:ea typeface="黑体" pitchFamily="49" charset="-122"/>
              </a:rPr>
              <a:t>a+b</a:t>
            </a:r>
            <a:endParaRPr lang="en-US" altLang="zh-CN" sz="2600" b="1" dirty="0">
              <a:solidFill>
                <a:srgbClr val="1E054B"/>
              </a:solidFill>
              <a:latin typeface="黑体" pitchFamily="49" charset="-122"/>
              <a:ea typeface="黑体" pitchFamily="49" charset="-122"/>
            </a:endParaRPr>
          </a:p>
          <a:p>
            <a:pPr marL="0">
              <a:lnSpc>
                <a:spcPct val="150000"/>
              </a:lnSpc>
            </a:pPr>
            <a:r>
              <a:rPr lang="zh-CN" altLang="en-US" sz="2600" b="1" dirty="0">
                <a:solidFill>
                  <a:srgbClr val="1E054B"/>
                </a:solidFill>
                <a:latin typeface="黑体" pitchFamily="49" charset="-122"/>
                <a:ea typeface="黑体" pitchFamily="49" charset="-122"/>
              </a:rPr>
              <a:t>相减    </a:t>
            </a:r>
            <a:r>
              <a:rPr lang="en-US" altLang="zh-CN" sz="2600" b="1" dirty="0" smtClean="0">
                <a:solidFill>
                  <a:srgbClr val="1E054B"/>
                </a:solidFill>
                <a:latin typeface="黑体" pitchFamily="49" charset="-122"/>
                <a:ea typeface="黑体" pitchFamily="49" charset="-122"/>
              </a:rPr>
              <a:t>a-b</a:t>
            </a:r>
            <a:endParaRPr lang="en-US" altLang="zh-CN" sz="2600" b="1" dirty="0">
              <a:solidFill>
                <a:srgbClr val="1E054B"/>
              </a:solidFill>
              <a:latin typeface="黑体" pitchFamily="49" charset="-122"/>
              <a:ea typeface="黑体" pitchFamily="49" charset="-122"/>
            </a:endParaRPr>
          </a:p>
          <a:p>
            <a:pPr marL="0">
              <a:lnSpc>
                <a:spcPct val="150000"/>
              </a:lnSpc>
            </a:pPr>
            <a:r>
              <a:rPr lang="zh-CN" altLang="en-US" sz="2600" b="1" dirty="0">
                <a:solidFill>
                  <a:srgbClr val="FF0000"/>
                </a:solidFill>
                <a:latin typeface="黑体" pitchFamily="49" charset="-122"/>
                <a:ea typeface="黑体" pitchFamily="49" charset="-122"/>
              </a:rPr>
              <a:t>对应元素相乘 </a:t>
            </a:r>
            <a:r>
              <a:rPr lang="en-US" altLang="zh-CN" sz="2600" b="1" dirty="0">
                <a:solidFill>
                  <a:srgbClr val="FF0000"/>
                </a:solidFill>
                <a:latin typeface="黑体" pitchFamily="49" charset="-122"/>
                <a:ea typeface="黑体" pitchFamily="49" charset="-122"/>
              </a:rPr>
              <a:t>a.*b</a:t>
            </a:r>
          </a:p>
          <a:p>
            <a:pPr marL="0">
              <a:lnSpc>
                <a:spcPct val="150000"/>
              </a:lnSpc>
            </a:pPr>
            <a:r>
              <a:rPr lang="zh-CN" altLang="en-US" sz="2600" b="1" dirty="0">
                <a:solidFill>
                  <a:srgbClr val="FF0000"/>
                </a:solidFill>
                <a:latin typeface="黑体" pitchFamily="49" charset="-122"/>
                <a:ea typeface="黑体" pitchFamily="49" charset="-122"/>
              </a:rPr>
              <a:t>对应元素相除 </a:t>
            </a:r>
            <a:r>
              <a:rPr lang="en-US" altLang="zh-CN" sz="2600" b="1" dirty="0">
                <a:solidFill>
                  <a:srgbClr val="FF0000"/>
                </a:solidFill>
                <a:latin typeface="黑体" pitchFamily="49" charset="-122"/>
                <a:ea typeface="黑体" pitchFamily="49" charset="-122"/>
              </a:rPr>
              <a:t>a./b</a:t>
            </a:r>
          </a:p>
          <a:p>
            <a:pPr marL="0">
              <a:lnSpc>
                <a:spcPct val="150000"/>
              </a:lnSpc>
            </a:pPr>
            <a:r>
              <a:rPr lang="zh-CN" altLang="en-US" sz="2600" b="1" dirty="0">
                <a:solidFill>
                  <a:srgbClr val="FF0000"/>
                </a:solidFill>
                <a:latin typeface="黑体" pitchFamily="49" charset="-122"/>
                <a:ea typeface="黑体" pitchFamily="49" charset="-122"/>
              </a:rPr>
              <a:t>对应元素的幂  </a:t>
            </a:r>
            <a:r>
              <a:rPr lang="en-US" altLang="zh-CN" sz="2600" b="1" dirty="0" err="1">
                <a:solidFill>
                  <a:srgbClr val="FF0000"/>
                </a:solidFill>
                <a:latin typeface="黑体" pitchFamily="49" charset="-122"/>
                <a:ea typeface="黑体" pitchFamily="49" charset="-122"/>
              </a:rPr>
              <a:t>a</a:t>
            </a:r>
            <a:r>
              <a:rPr lang="en-US" altLang="zh-CN" sz="2600" b="1" dirty="0" err="1" smtClean="0">
                <a:solidFill>
                  <a:srgbClr val="FF0000"/>
                </a:solidFill>
                <a:latin typeface="黑体" pitchFamily="49" charset="-122"/>
                <a:ea typeface="黑体" pitchFamily="49" charset="-122"/>
              </a:rPr>
              <a:t>.^n</a:t>
            </a:r>
            <a:endParaRPr lang="en-US" altLang="zh-CN" sz="2600" b="1" dirty="0">
              <a:solidFill>
                <a:srgbClr val="FF0000"/>
              </a:solidFill>
              <a:latin typeface="黑体" pitchFamily="49" charset="-122"/>
              <a:ea typeface="黑体" pitchFamily="49" charset="-122"/>
            </a:endParaRPr>
          </a:p>
          <a:p>
            <a:pPr marL="0">
              <a:lnSpc>
                <a:spcPct val="150000"/>
              </a:lnSpc>
            </a:pPr>
            <a:r>
              <a:rPr lang="zh-CN" altLang="en-US" sz="2600" b="1" dirty="0">
                <a:solidFill>
                  <a:srgbClr val="1E054B"/>
                </a:solidFill>
                <a:latin typeface="黑体" pitchFamily="49" charset="-122"/>
                <a:ea typeface="黑体" pitchFamily="49" charset="-122"/>
              </a:rPr>
              <a:t>两个元素的点</a:t>
            </a:r>
            <a:r>
              <a:rPr lang="zh-CN" altLang="en-US" sz="2600" b="1" dirty="0" smtClean="0">
                <a:solidFill>
                  <a:srgbClr val="1E054B"/>
                </a:solidFill>
                <a:latin typeface="黑体" pitchFamily="49" charset="-122"/>
                <a:ea typeface="黑体" pitchFamily="49" charset="-122"/>
              </a:rPr>
              <a:t>乘积 </a:t>
            </a:r>
            <a:r>
              <a:rPr lang="en-US" altLang="zh-CN" sz="2600" b="1" dirty="0" smtClean="0">
                <a:solidFill>
                  <a:srgbClr val="1E054B"/>
                </a:solidFill>
                <a:latin typeface="黑体" pitchFamily="49" charset="-122"/>
                <a:ea typeface="黑体" pitchFamily="49" charset="-122"/>
              </a:rPr>
              <a:t>dot(</a:t>
            </a:r>
            <a:r>
              <a:rPr lang="en-US" altLang="zh-CN" sz="2600" b="1" dirty="0" err="1" smtClean="0">
                <a:solidFill>
                  <a:srgbClr val="1E054B"/>
                </a:solidFill>
                <a:latin typeface="黑体" pitchFamily="49" charset="-122"/>
                <a:ea typeface="黑体" pitchFamily="49" charset="-122"/>
              </a:rPr>
              <a:t>a,b</a:t>
            </a:r>
            <a:r>
              <a:rPr lang="en-US" altLang="zh-CN" sz="2600" b="1" dirty="0">
                <a:solidFill>
                  <a:srgbClr val="1E054B"/>
                </a:solidFill>
                <a:latin typeface="黑体" pitchFamily="49" charset="-122"/>
                <a:ea typeface="黑体" pitchFamily="49" charset="-122"/>
              </a:rPr>
              <a:t>)</a:t>
            </a:r>
          </a:p>
          <a:p>
            <a:pPr marL="0">
              <a:lnSpc>
                <a:spcPct val="150000"/>
              </a:lnSpc>
            </a:pPr>
            <a:endParaRPr lang="zh-CN" altLang="en-US" sz="2600" b="1" dirty="0">
              <a:solidFill>
                <a:srgbClr val="1E054B"/>
              </a:solidFill>
              <a:latin typeface="黑体" pitchFamily="49" charset="-122"/>
              <a:ea typeface="黑体" pitchFamily="49" charset="-122"/>
            </a:endParaRPr>
          </a:p>
        </p:txBody>
      </p:sp>
    </p:spTree>
    <p:extLst>
      <p:ext uri="{BB962C8B-B14F-4D97-AF65-F5344CB8AC3E}">
        <p14:creationId xmlns:p14="http://schemas.microsoft.com/office/powerpoint/2010/main" val="2257077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 calcmode="lin" valueType="num">
                                      <p:cBhvr additive="base">
                                        <p:cTn id="1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 calcmode="lin" valueType="num">
                                      <p:cBhvr additive="base">
                                        <p:cTn id="19"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 calcmode="lin" valueType="num">
                                      <p:cBhvr additive="base">
                                        <p:cTn id="2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anim calcmode="lin" valueType="num">
                                      <p:cBhvr additive="base">
                                        <p:cTn id="3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 calcmode="lin" valueType="num">
                                      <p:cBhvr additive="base">
                                        <p:cTn id="37"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anim calcmode="lin" valueType="num">
                                      <p:cBhvr additive="base">
                                        <p:cTn id="4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6" end="6"/>
                                            </p:txEl>
                                          </p:spTgt>
                                        </p:tgtEl>
                                        <p:attrNameLst>
                                          <p:attrName>style.visibility</p:attrName>
                                        </p:attrNameLst>
                                      </p:cBhvr>
                                      <p:to>
                                        <p:strVal val="visible"/>
                                      </p:to>
                                    </p:set>
                                    <p:anim calcmode="lin" valueType="num">
                                      <p:cBhvr additive="base">
                                        <p:cTn id="4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16632"/>
            <a:ext cx="7620000" cy="1700808"/>
          </a:xfrm>
        </p:spPr>
        <p:txBody>
          <a:bodyPr/>
          <a:lstStyle/>
          <a:p>
            <a:pPr algn="just"/>
            <a:r>
              <a:rPr lang="zh-CN" altLang="en-US" sz="3000" b="1" dirty="0" smtClean="0">
                <a:solidFill>
                  <a:srgbClr val="0F04EE"/>
                </a:solidFill>
                <a:latin typeface="+mn-ea"/>
                <a:ea typeface="+mn-ea"/>
              </a:rPr>
              <a:t>向量的运算和前面的运算基本一致，注意向量之间的乘除和幂运算需要在原符号前加一个“</a:t>
            </a:r>
            <a:r>
              <a:rPr lang="en-US" altLang="zh-CN" sz="3000" b="1" dirty="0" smtClean="0">
                <a:solidFill>
                  <a:srgbClr val="FF0000"/>
                </a:solidFill>
                <a:latin typeface="+mn-ea"/>
                <a:ea typeface="+mn-ea"/>
              </a:rPr>
              <a:t>.</a:t>
            </a:r>
            <a:r>
              <a:rPr lang="zh-CN" altLang="en-US" sz="3000" b="1" dirty="0" smtClean="0">
                <a:solidFill>
                  <a:srgbClr val="0F04EE"/>
                </a:solidFill>
                <a:latin typeface="+mn-ea"/>
                <a:ea typeface="+mn-ea"/>
              </a:rPr>
              <a:t>”号，具体运算见下表</a:t>
            </a:r>
            <a:endParaRPr lang="zh-CN" altLang="en-US" sz="3000" b="1" dirty="0">
              <a:solidFill>
                <a:srgbClr val="0F04EE"/>
              </a:solidFill>
              <a:latin typeface="+mn-ea"/>
              <a:ea typeface="+mn-ea"/>
            </a:endParaRPr>
          </a:p>
        </p:txBody>
      </p:sp>
      <p:graphicFrame>
        <p:nvGraphicFramePr>
          <p:cNvPr id="4" name="表格 3"/>
          <p:cNvGraphicFramePr>
            <a:graphicFrameLocks noGrp="1"/>
          </p:cNvGraphicFramePr>
          <p:nvPr/>
        </p:nvGraphicFramePr>
        <p:xfrm>
          <a:off x="465918" y="2438891"/>
          <a:ext cx="7488832" cy="4297680"/>
        </p:xfrm>
        <a:graphic>
          <a:graphicData uri="http://schemas.openxmlformats.org/drawingml/2006/table">
            <a:tbl>
              <a:tblPr firstRow="1" bandRow="1">
                <a:tableStyleId>{5940675A-B579-460E-94D1-54222C63F5DA}</a:tableStyleId>
              </a:tblPr>
              <a:tblGrid>
                <a:gridCol w="1308992">
                  <a:extLst>
                    <a:ext uri="{9D8B030D-6E8A-4147-A177-3AD203B41FA5}">
                      <a16:colId xmlns="" xmlns:a16="http://schemas.microsoft.com/office/drawing/2014/main" val="2457373121"/>
                    </a:ext>
                  </a:extLst>
                </a:gridCol>
                <a:gridCol w="2808312">
                  <a:extLst>
                    <a:ext uri="{9D8B030D-6E8A-4147-A177-3AD203B41FA5}">
                      <a16:colId xmlns="" xmlns:a16="http://schemas.microsoft.com/office/drawing/2014/main" val="3963680391"/>
                    </a:ext>
                  </a:extLst>
                </a:gridCol>
                <a:gridCol w="3371528">
                  <a:extLst>
                    <a:ext uri="{9D8B030D-6E8A-4147-A177-3AD203B41FA5}">
                      <a16:colId xmlns="" xmlns:a16="http://schemas.microsoft.com/office/drawing/2014/main" val="2395201217"/>
                    </a:ext>
                  </a:extLst>
                </a:gridCol>
              </a:tblGrid>
              <a:tr h="370840">
                <a:tc>
                  <a:txBody>
                    <a:bodyPr/>
                    <a:lstStyle/>
                    <a:p>
                      <a:pPr algn="ctr"/>
                      <a:r>
                        <a:rPr lang="zh-CN" altLang="en-US" sz="2400" b="1" dirty="0" smtClean="0"/>
                        <a:t>符号或函数</a:t>
                      </a:r>
                      <a:endParaRPr lang="zh-CN" altLang="en-US" sz="2400" b="1" dirty="0"/>
                    </a:p>
                  </a:txBody>
                  <a:tcPr/>
                </a:tc>
                <a:tc>
                  <a:txBody>
                    <a:bodyPr/>
                    <a:lstStyle/>
                    <a:p>
                      <a:pPr algn="ctr"/>
                      <a:r>
                        <a:rPr lang="zh-CN" altLang="en-US" sz="2400" b="1" dirty="0" smtClean="0"/>
                        <a:t>说明</a:t>
                      </a:r>
                      <a:endParaRPr lang="zh-CN" altLang="en-US" sz="2400" b="1" dirty="0"/>
                    </a:p>
                  </a:txBody>
                  <a:tcPr/>
                </a:tc>
                <a:tc>
                  <a:txBody>
                    <a:bodyPr/>
                    <a:lstStyle/>
                    <a:p>
                      <a:pPr algn="ctr"/>
                      <a:r>
                        <a:rPr lang="zh-CN" altLang="en-US" sz="2400" b="1" dirty="0" smtClean="0"/>
                        <a:t>示例</a:t>
                      </a:r>
                      <a:endParaRPr lang="zh-CN" altLang="en-US" sz="2400" b="1" dirty="0"/>
                    </a:p>
                  </a:txBody>
                  <a:tcPr/>
                </a:tc>
                <a:extLst>
                  <a:ext uri="{0D108BD9-81ED-4DB2-BD59-A6C34878D82A}">
                    <a16:rowId xmlns="" xmlns:a16="http://schemas.microsoft.com/office/drawing/2014/main" val="3730358048"/>
                  </a:ext>
                </a:extLst>
              </a:tr>
              <a:tr h="370840">
                <a:tc>
                  <a:txBody>
                    <a:bodyPr/>
                    <a:lstStyle/>
                    <a:p>
                      <a:pPr algn="ctr"/>
                      <a:r>
                        <a:rPr lang="en-US" altLang="zh-CN" sz="2400" b="1" dirty="0" smtClean="0"/>
                        <a:t>.*</a:t>
                      </a:r>
                      <a:endParaRPr lang="zh-CN" altLang="en-US" sz="2400" b="1" dirty="0"/>
                    </a:p>
                  </a:txBody>
                  <a:tcPr/>
                </a:tc>
                <a:tc>
                  <a:txBody>
                    <a:bodyPr/>
                    <a:lstStyle/>
                    <a:p>
                      <a:pPr algn="ctr"/>
                      <a:r>
                        <a:rPr lang="zh-CN" altLang="en-US" sz="2400" b="1" dirty="0" smtClean="0"/>
                        <a:t>两个向量对应元素相乘</a:t>
                      </a:r>
                      <a:endParaRPr lang="zh-CN" altLang="en-US" sz="2400" b="1" dirty="0"/>
                    </a:p>
                  </a:txBody>
                  <a:tcPr/>
                </a:tc>
                <a:tc>
                  <a:txBody>
                    <a:bodyPr/>
                    <a:lstStyle/>
                    <a:p>
                      <a:pPr algn="ctr"/>
                      <a:r>
                        <a:rPr lang="en-US" altLang="zh-CN" sz="2400" b="1" dirty="0" smtClean="0"/>
                        <a:t>a1.*a2=[4 4 15]</a:t>
                      </a:r>
                      <a:endParaRPr lang="zh-CN" altLang="en-US" sz="2400" b="1" dirty="0"/>
                    </a:p>
                  </a:txBody>
                  <a:tcPr/>
                </a:tc>
                <a:extLst>
                  <a:ext uri="{0D108BD9-81ED-4DB2-BD59-A6C34878D82A}">
                    <a16:rowId xmlns="" xmlns:a16="http://schemas.microsoft.com/office/drawing/2014/main" val="893518523"/>
                  </a:ext>
                </a:extLst>
              </a:tr>
              <a:tr h="370840">
                <a:tc>
                  <a:txBody>
                    <a:bodyPr/>
                    <a:lstStyle/>
                    <a:p>
                      <a:pPr algn="ctr"/>
                      <a:r>
                        <a:rPr lang="en-US" altLang="zh-CN" sz="2400" b="1" dirty="0" smtClean="0"/>
                        <a:t>./</a:t>
                      </a:r>
                      <a:endParaRPr lang="zh-CN" altLang="en-US" sz="24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smtClean="0"/>
                        <a:t>两个向量对应元素相除</a:t>
                      </a:r>
                      <a:endParaRPr lang="zh-CN" altLang="en-US" sz="2400" b="1" dirty="0"/>
                    </a:p>
                  </a:txBody>
                  <a:tcPr/>
                </a:tc>
                <a:tc>
                  <a:txBody>
                    <a:bodyPr/>
                    <a:lstStyle/>
                    <a:p>
                      <a:pPr algn="ctr"/>
                      <a:r>
                        <a:rPr lang="en-US" altLang="zh-CN" sz="2400" b="1" dirty="0" smtClean="0"/>
                        <a:t>a1./a2=[0.25 1 0.6]</a:t>
                      </a:r>
                      <a:endParaRPr lang="zh-CN" altLang="en-US" sz="2400" b="1" dirty="0"/>
                    </a:p>
                  </a:txBody>
                  <a:tcPr/>
                </a:tc>
                <a:extLst>
                  <a:ext uri="{0D108BD9-81ED-4DB2-BD59-A6C34878D82A}">
                    <a16:rowId xmlns="" xmlns:a16="http://schemas.microsoft.com/office/drawing/2014/main" val="192104312"/>
                  </a:ext>
                </a:extLst>
              </a:tr>
              <a:tr h="370840">
                <a:tc>
                  <a:txBody>
                    <a:bodyPr/>
                    <a:lstStyle/>
                    <a:p>
                      <a:pPr algn="ctr"/>
                      <a:r>
                        <a:rPr lang="en-US" altLang="zh-CN" sz="2400" b="1" dirty="0" smtClean="0"/>
                        <a:t>.^</a:t>
                      </a:r>
                      <a:endParaRPr lang="zh-CN" altLang="en-US" sz="2400" b="1" dirty="0"/>
                    </a:p>
                  </a:txBody>
                  <a:tcPr/>
                </a:tc>
                <a:tc>
                  <a:txBody>
                    <a:bodyPr/>
                    <a:lstStyle/>
                    <a:p>
                      <a:pPr algn="ctr"/>
                      <a:r>
                        <a:rPr lang="zh-CN" altLang="en-US" sz="2400" b="1" dirty="0" smtClean="0"/>
                        <a:t>对应元素的幂</a:t>
                      </a:r>
                      <a:endParaRPr lang="zh-CN" altLang="en-US" sz="2400" b="1" dirty="0"/>
                    </a:p>
                  </a:txBody>
                  <a:tcPr/>
                </a:tc>
                <a:tc>
                  <a:txBody>
                    <a:bodyPr/>
                    <a:lstStyle/>
                    <a:p>
                      <a:pPr algn="ctr"/>
                      <a:r>
                        <a:rPr lang="en-US" altLang="zh-CN" sz="2400" b="1" dirty="0" smtClean="0"/>
                        <a:t>a1.^3=[1 8 27]</a:t>
                      </a:r>
                      <a:endParaRPr lang="zh-CN" altLang="en-US" sz="2400" b="1" dirty="0"/>
                    </a:p>
                  </a:txBody>
                  <a:tcPr/>
                </a:tc>
                <a:extLst>
                  <a:ext uri="{0D108BD9-81ED-4DB2-BD59-A6C34878D82A}">
                    <a16:rowId xmlns="" xmlns:a16="http://schemas.microsoft.com/office/drawing/2014/main" val="1518644941"/>
                  </a:ext>
                </a:extLst>
              </a:tr>
              <a:tr h="370840">
                <a:tc>
                  <a:txBody>
                    <a:bodyPr/>
                    <a:lstStyle/>
                    <a:p>
                      <a:pPr algn="ctr"/>
                      <a:r>
                        <a:rPr lang="en-US" altLang="zh-CN" sz="2400" b="1" dirty="0" smtClean="0"/>
                        <a:t>dot</a:t>
                      </a:r>
                      <a:endParaRPr lang="zh-CN" altLang="en-US" sz="2400" b="1" dirty="0"/>
                    </a:p>
                  </a:txBody>
                  <a:tcPr/>
                </a:tc>
                <a:tc>
                  <a:txBody>
                    <a:bodyPr/>
                    <a:lstStyle/>
                    <a:p>
                      <a:pPr algn="ctr"/>
                      <a:r>
                        <a:rPr lang="zh-CN" altLang="en-US" sz="2400" b="1" dirty="0" smtClean="0"/>
                        <a:t>两个向量的点积</a:t>
                      </a:r>
                      <a:endParaRPr lang="zh-CN" altLang="en-US" sz="2400" b="1" dirty="0"/>
                    </a:p>
                  </a:txBody>
                  <a:tcPr/>
                </a:tc>
                <a:tc>
                  <a:txBody>
                    <a:bodyPr/>
                    <a:lstStyle/>
                    <a:p>
                      <a:pPr algn="ctr"/>
                      <a:r>
                        <a:rPr lang="en-US" altLang="zh-CN" sz="2400" b="1" dirty="0" smtClean="0"/>
                        <a:t>dot(a1,a2)=23</a:t>
                      </a:r>
                      <a:endParaRPr lang="zh-CN" altLang="en-US" sz="2400" b="1" dirty="0"/>
                    </a:p>
                  </a:txBody>
                  <a:tcPr/>
                </a:tc>
                <a:extLst>
                  <a:ext uri="{0D108BD9-81ED-4DB2-BD59-A6C34878D82A}">
                    <a16:rowId xmlns="" xmlns:a16="http://schemas.microsoft.com/office/drawing/2014/main" val="2150204209"/>
                  </a:ext>
                </a:extLst>
              </a:tr>
              <a:tr h="370840">
                <a:tc>
                  <a:txBody>
                    <a:bodyPr/>
                    <a:lstStyle/>
                    <a:p>
                      <a:pPr algn="ctr"/>
                      <a:r>
                        <a:rPr lang="en-US" altLang="zh-CN" sz="2400" b="1" dirty="0" smtClean="0"/>
                        <a:t>cross</a:t>
                      </a:r>
                      <a:endParaRPr lang="zh-CN" altLang="en-US" sz="2400" b="1" dirty="0"/>
                    </a:p>
                  </a:txBody>
                  <a:tcPr/>
                </a:tc>
                <a:tc>
                  <a:txBody>
                    <a:bodyPr/>
                    <a:lstStyle/>
                    <a:p>
                      <a:pPr algn="ctr"/>
                      <a:r>
                        <a:rPr lang="zh-CN" altLang="en-US" sz="2400" b="1" dirty="0" smtClean="0"/>
                        <a:t>两个向量的叉积</a:t>
                      </a:r>
                      <a:endParaRPr lang="zh-CN" altLang="en-US" sz="2400" b="1" dirty="0"/>
                    </a:p>
                  </a:txBody>
                  <a:tcPr/>
                </a:tc>
                <a:tc>
                  <a:txBody>
                    <a:bodyPr/>
                    <a:lstStyle/>
                    <a:p>
                      <a:pPr algn="ctr"/>
                      <a:r>
                        <a:rPr lang="en-US" altLang="zh-CN" sz="2400" b="1" dirty="0" smtClean="0"/>
                        <a:t>cross(a1,a2)=[4 7 -6]</a:t>
                      </a:r>
                      <a:endParaRPr lang="zh-CN" altLang="en-US" sz="2400" b="1" dirty="0"/>
                    </a:p>
                  </a:txBody>
                  <a:tcPr/>
                </a:tc>
                <a:extLst>
                  <a:ext uri="{0D108BD9-81ED-4DB2-BD59-A6C34878D82A}">
                    <a16:rowId xmlns="" xmlns:a16="http://schemas.microsoft.com/office/drawing/2014/main" val="3238816933"/>
                  </a:ext>
                </a:extLst>
              </a:tr>
              <a:tr h="370840">
                <a:tc>
                  <a:txBody>
                    <a:bodyPr/>
                    <a:lstStyle/>
                    <a:p>
                      <a:pPr algn="ctr"/>
                      <a:endParaRPr lang="zh-CN" altLang="en-US" sz="2400" b="1" dirty="0"/>
                    </a:p>
                  </a:txBody>
                  <a:tcPr/>
                </a:tc>
                <a:tc>
                  <a:txBody>
                    <a:bodyPr/>
                    <a:lstStyle/>
                    <a:p>
                      <a:pPr algn="ctr"/>
                      <a:endParaRPr lang="zh-CN" altLang="en-US" sz="2400" b="1" dirty="0"/>
                    </a:p>
                  </a:txBody>
                  <a:tcPr/>
                </a:tc>
                <a:tc>
                  <a:txBody>
                    <a:bodyPr/>
                    <a:lstStyle/>
                    <a:p>
                      <a:pPr algn="ctr"/>
                      <a:endParaRPr lang="zh-CN" altLang="en-US" sz="2400" b="1" dirty="0"/>
                    </a:p>
                  </a:txBody>
                  <a:tcPr/>
                </a:tc>
                <a:extLst>
                  <a:ext uri="{0D108BD9-81ED-4DB2-BD59-A6C34878D82A}">
                    <a16:rowId xmlns="" xmlns:a16="http://schemas.microsoft.com/office/drawing/2014/main" val="2205710111"/>
                  </a:ext>
                </a:extLst>
              </a:tr>
            </a:tbl>
          </a:graphicData>
        </a:graphic>
      </p:graphicFrame>
      <p:sp>
        <p:nvSpPr>
          <p:cNvPr id="5" name="矩形 4"/>
          <p:cNvSpPr/>
          <p:nvPr/>
        </p:nvSpPr>
        <p:spPr>
          <a:xfrm>
            <a:off x="5508104" y="1484784"/>
            <a:ext cx="2435424" cy="954107"/>
          </a:xfrm>
          <a:prstGeom prst="rect">
            <a:avLst/>
          </a:prstGeom>
        </p:spPr>
        <p:txBody>
          <a:bodyPr wrap="square">
            <a:spAutoFit/>
          </a:bodyPr>
          <a:lstStyle/>
          <a:p>
            <a:r>
              <a:rPr lang="zh-CN" altLang="en-US" sz="2800" b="1" dirty="0">
                <a:solidFill>
                  <a:prstClr val="black"/>
                </a:solidFill>
              </a:rPr>
              <a:t>&gt;&gt; a1=[1 2 3];</a:t>
            </a:r>
          </a:p>
          <a:p>
            <a:r>
              <a:rPr lang="zh-CN" altLang="en-US" sz="2800" b="1" dirty="0">
                <a:solidFill>
                  <a:prstClr val="black"/>
                </a:solidFill>
              </a:rPr>
              <a:t>&gt;&gt; a2=[4 2 5];</a:t>
            </a:r>
          </a:p>
        </p:txBody>
      </p:sp>
    </p:spTree>
    <p:extLst>
      <p:ext uri="{BB962C8B-B14F-4D97-AF65-F5344CB8AC3E}">
        <p14:creationId xmlns:p14="http://schemas.microsoft.com/office/powerpoint/2010/main" val="32400342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528" y="476672"/>
            <a:ext cx="7553944" cy="523220"/>
          </a:xfrm>
          <a:prstGeom prst="rect">
            <a:avLst/>
          </a:prstGeom>
        </p:spPr>
        <p:txBody>
          <a:bodyPr wrap="square">
            <a:spAutoFit/>
          </a:bodyPr>
          <a:lstStyle/>
          <a:p>
            <a:r>
              <a:rPr lang="zh-CN" altLang="en-US" sz="2800" b="1" dirty="0" smtClean="0">
                <a:solidFill>
                  <a:srgbClr val="3F1CD6"/>
                </a:solidFill>
                <a:latin typeface="黑体" pitchFamily="49" charset="-122"/>
                <a:ea typeface="黑体" pitchFamily="49" charset="-122"/>
              </a:rPr>
              <a:t>四、向量的其它运算</a:t>
            </a:r>
            <a:endParaRPr lang="zh-CN" altLang="en-US" sz="2800" b="1" dirty="0">
              <a:solidFill>
                <a:srgbClr val="3F1CD6"/>
              </a:solidFill>
              <a:latin typeface="黑体" pitchFamily="49" charset="-122"/>
              <a:ea typeface="黑体" pitchFamily="49" charset="-122"/>
            </a:endParaRPr>
          </a:p>
        </p:txBody>
      </p:sp>
      <p:sp>
        <p:nvSpPr>
          <p:cNvPr id="6" name="内容占位符 2">
            <a:extLst>
              <a:ext uri="{FF2B5EF4-FFF2-40B4-BE49-F238E27FC236}">
                <a16:creationId xmlns="" xmlns:a16="http://schemas.microsoft.com/office/drawing/2014/main" id="{838EB0E1-A608-418A-963A-AD838C7205E8}"/>
              </a:ext>
            </a:extLst>
          </p:cNvPr>
          <p:cNvSpPr>
            <a:spLocks noGrp="1"/>
          </p:cNvSpPr>
          <p:nvPr>
            <p:ph idx="1"/>
          </p:nvPr>
        </p:nvSpPr>
        <p:spPr>
          <a:xfrm>
            <a:off x="429208" y="1196752"/>
            <a:ext cx="7420272" cy="3567708"/>
          </a:xfrm>
        </p:spPr>
        <p:txBody>
          <a:bodyPr vert="horz" wrap="square" lIns="91440" tIns="45720" rIns="91440" bIns="45720" rtlCol="0">
            <a:spAutoFit/>
          </a:bodyPr>
          <a:lstStyle/>
          <a:p>
            <a:pPr marL="0">
              <a:lnSpc>
                <a:spcPct val="150000"/>
              </a:lnSpc>
            </a:pPr>
            <a:r>
              <a:rPr lang="zh-CN" altLang="en-US" sz="2800" b="1" dirty="0">
                <a:solidFill>
                  <a:srgbClr val="1E054B"/>
                </a:solidFill>
                <a:latin typeface="黑体" pitchFamily="49" charset="-122"/>
                <a:ea typeface="黑体" pitchFamily="49" charset="-122"/>
              </a:rPr>
              <a:t>向量</a:t>
            </a:r>
            <a:r>
              <a:rPr lang="en-US" altLang="zh-CN" sz="2800" b="1" dirty="0">
                <a:solidFill>
                  <a:srgbClr val="1E054B"/>
                </a:solidFill>
                <a:latin typeface="黑体" pitchFamily="49" charset="-122"/>
                <a:ea typeface="黑体" pitchFamily="49" charset="-122"/>
              </a:rPr>
              <a:t>a</a:t>
            </a:r>
            <a:r>
              <a:rPr lang="zh-CN" altLang="en-US" sz="2800" b="1" dirty="0">
                <a:solidFill>
                  <a:srgbClr val="1E054B"/>
                </a:solidFill>
                <a:latin typeface="黑体" pitchFamily="49" charset="-122"/>
                <a:ea typeface="黑体" pitchFamily="49" charset="-122"/>
              </a:rPr>
              <a:t>的长度 </a:t>
            </a:r>
            <a:r>
              <a:rPr lang="en-US" altLang="zh-CN" sz="2800" b="1" dirty="0">
                <a:solidFill>
                  <a:srgbClr val="1E054B"/>
                </a:solidFill>
                <a:latin typeface="黑体" pitchFamily="49" charset="-122"/>
                <a:ea typeface="黑体" pitchFamily="49" charset="-122"/>
              </a:rPr>
              <a:t>length(a)</a:t>
            </a:r>
          </a:p>
          <a:p>
            <a:pPr marL="0">
              <a:lnSpc>
                <a:spcPct val="150000"/>
              </a:lnSpc>
            </a:pPr>
            <a:r>
              <a:rPr lang="zh-CN" altLang="en-US" sz="2800" b="1" dirty="0">
                <a:solidFill>
                  <a:srgbClr val="1E054B"/>
                </a:solidFill>
                <a:latin typeface="黑体" pitchFamily="49" charset="-122"/>
                <a:ea typeface="黑体" pitchFamily="49" charset="-122"/>
              </a:rPr>
              <a:t>向量</a:t>
            </a:r>
            <a:r>
              <a:rPr lang="en-US" altLang="zh-CN" sz="2800" b="1" dirty="0">
                <a:solidFill>
                  <a:srgbClr val="1E054B"/>
                </a:solidFill>
                <a:latin typeface="黑体" pitchFamily="49" charset="-122"/>
                <a:ea typeface="黑体" pitchFamily="49" charset="-122"/>
              </a:rPr>
              <a:t>a</a:t>
            </a:r>
            <a:r>
              <a:rPr lang="zh-CN" altLang="en-US" sz="2800" b="1" dirty="0">
                <a:solidFill>
                  <a:srgbClr val="1E054B"/>
                </a:solidFill>
                <a:latin typeface="黑体" pitchFamily="49" charset="-122"/>
                <a:ea typeface="黑体" pitchFamily="49" charset="-122"/>
              </a:rPr>
              <a:t>的元素的和  </a:t>
            </a:r>
            <a:r>
              <a:rPr lang="en-US" altLang="zh-CN" sz="2800" b="1" dirty="0">
                <a:solidFill>
                  <a:srgbClr val="1E054B"/>
                </a:solidFill>
                <a:latin typeface="黑体" pitchFamily="49" charset="-122"/>
                <a:ea typeface="黑体" pitchFamily="49" charset="-122"/>
              </a:rPr>
              <a:t>sum(a)</a:t>
            </a:r>
          </a:p>
          <a:p>
            <a:pPr marL="0">
              <a:lnSpc>
                <a:spcPct val="150000"/>
              </a:lnSpc>
            </a:pPr>
            <a:r>
              <a:rPr lang="zh-CN" altLang="en-US" sz="2800" b="1" dirty="0">
                <a:solidFill>
                  <a:srgbClr val="1E054B"/>
                </a:solidFill>
                <a:latin typeface="黑体" pitchFamily="49" charset="-122"/>
                <a:ea typeface="黑体" pitchFamily="49" charset="-122"/>
              </a:rPr>
              <a:t>向量</a:t>
            </a:r>
            <a:r>
              <a:rPr lang="en-US" altLang="zh-CN" sz="2800" b="1" dirty="0">
                <a:solidFill>
                  <a:srgbClr val="1E054B"/>
                </a:solidFill>
                <a:latin typeface="黑体" pitchFamily="49" charset="-122"/>
                <a:ea typeface="黑体" pitchFamily="49" charset="-122"/>
              </a:rPr>
              <a:t>a</a:t>
            </a:r>
            <a:r>
              <a:rPr lang="zh-CN" altLang="en-US" sz="2800" b="1" dirty="0">
                <a:solidFill>
                  <a:srgbClr val="1E054B"/>
                </a:solidFill>
                <a:latin typeface="黑体" pitchFamily="49" charset="-122"/>
                <a:ea typeface="黑体" pitchFamily="49" charset="-122"/>
              </a:rPr>
              <a:t>的元素的平均值</a:t>
            </a:r>
            <a:r>
              <a:rPr lang="en-US" altLang="zh-CN" sz="2800" b="1" dirty="0">
                <a:solidFill>
                  <a:srgbClr val="1E054B"/>
                </a:solidFill>
                <a:latin typeface="黑体" pitchFamily="49" charset="-122"/>
                <a:ea typeface="黑体" pitchFamily="49" charset="-122"/>
              </a:rPr>
              <a:t>sum(a)/length(a)</a:t>
            </a:r>
          </a:p>
          <a:p>
            <a:pPr marL="0">
              <a:lnSpc>
                <a:spcPct val="150000"/>
              </a:lnSpc>
            </a:pPr>
            <a:r>
              <a:rPr lang="zh-CN" altLang="en-US" sz="2800" b="1" dirty="0">
                <a:solidFill>
                  <a:srgbClr val="1E054B"/>
                </a:solidFill>
                <a:latin typeface="黑体" pitchFamily="49" charset="-122"/>
                <a:ea typeface="黑体" pitchFamily="49" charset="-122"/>
              </a:rPr>
              <a:t>向量</a:t>
            </a:r>
            <a:r>
              <a:rPr lang="en-US" altLang="zh-CN" sz="2800" b="1" dirty="0">
                <a:solidFill>
                  <a:srgbClr val="1E054B"/>
                </a:solidFill>
                <a:latin typeface="黑体" pitchFamily="49" charset="-122"/>
                <a:ea typeface="黑体" pitchFamily="49" charset="-122"/>
              </a:rPr>
              <a:t>a</a:t>
            </a:r>
            <a:r>
              <a:rPr lang="zh-CN" altLang="en-US" sz="2800" b="1" dirty="0">
                <a:solidFill>
                  <a:srgbClr val="1E054B"/>
                </a:solidFill>
                <a:latin typeface="黑体" pitchFamily="49" charset="-122"/>
                <a:ea typeface="黑体" pitchFamily="49" charset="-122"/>
              </a:rPr>
              <a:t>的转置 </a:t>
            </a:r>
            <a:r>
              <a:rPr lang="en-US" altLang="zh-CN" sz="2800" b="1" dirty="0">
                <a:solidFill>
                  <a:srgbClr val="1E054B"/>
                </a:solidFill>
                <a:latin typeface="黑体" pitchFamily="49" charset="-122"/>
                <a:ea typeface="黑体" pitchFamily="49" charset="-122"/>
              </a:rPr>
              <a:t>a’</a:t>
            </a:r>
            <a:r>
              <a:rPr lang="zh-CN" altLang="en-US" sz="2800" b="1" dirty="0">
                <a:solidFill>
                  <a:srgbClr val="1E054B"/>
                </a:solidFill>
                <a:latin typeface="黑体" pitchFamily="49" charset="-122"/>
                <a:ea typeface="黑体" pitchFamily="49" charset="-122"/>
              </a:rPr>
              <a:t> </a:t>
            </a:r>
            <a:endParaRPr lang="en-US" altLang="zh-CN" sz="2800" b="1" dirty="0">
              <a:solidFill>
                <a:srgbClr val="1E054B"/>
              </a:solidFill>
              <a:latin typeface="黑体" pitchFamily="49" charset="-122"/>
              <a:ea typeface="黑体" pitchFamily="49" charset="-122"/>
            </a:endParaRPr>
          </a:p>
          <a:p>
            <a:pPr marL="0">
              <a:lnSpc>
                <a:spcPct val="150000"/>
              </a:lnSpc>
            </a:pPr>
            <a:endParaRPr lang="zh-CN" altLang="en-US" sz="2800" b="1" dirty="0">
              <a:solidFill>
                <a:srgbClr val="1E054B"/>
              </a:solidFill>
              <a:latin typeface="黑体" pitchFamily="49" charset="-122"/>
              <a:ea typeface="黑体" pitchFamily="49" charset="-122"/>
            </a:endParaRPr>
          </a:p>
        </p:txBody>
      </p:sp>
    </p:spTree>
    <p:extLst>
      <p:ext uri="{BB962C8B-B14F-4D97-AF65-F5344CB8AC3E}">
        <p14:creationId xmlns:p14="http://schemas.microsoft.com/office/powerpoint/2010/main" val="48203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additive="base">
                                        <p:cTn id="19"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anim calcmode="lin" valueType="num">
                                      <p:cBhvr additive="base">
                                        <p:cTn id="2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additive="base">
                                        <p:cTn id="3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483768" y="332656"/>
            <a:ext cx="2952328" cy="460648"/>
          </a:xfrm>
        </p:spPr>
        <p:txBody>
          <a:bodyPr>
            <a:noAutofit/>
          </a:bodyPr>
          <a:lstStyle/>
          <a:p>
            <a:pPr marL="114300" indent="0" algn="ctr">
              <a:buNone/>
            </a:pPr>
            <a:r>
              <a:rPr lang="en-US" altLang="zh-CN" sz="2400" b="1" dirty="0" smtClean="0">
                <a:latin typeface="黑体" pitchFamily="49" charset="-122"/>
                <a:ea typeface="黑体" pitchFamily="49" charset="-122"/>
              </a:rPr>
              <a:t> </a:t>
            </a:r>
            <a:r>
              <a:rPr lang="zh-CN" altLang="en-US" sz="2400" b="1" dirty="0" smtClean="0">
                <a:latin typeface="黑体" pitchFamily="49" charset="-122"/>
                <a:ea typeface="黑体" pitchFamily="49" charset="-122"/>
              </a:rPr>
              <a:t>特殊变量</a:t>
            </a:r>
            <a:endParaRPr lang="zh-CN" altLang="en-US" sz="2400" b="1" dirty="0">
              <a:latin typeface="黑体" pitchFamily="49" charset="-122"/>
              <a:ea typeface="黑体" pitchFamily="49" charset="-122"/>
            </a:endParaRPr>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nvPr>
            </p:nvGraphicFramePr>
            <p:xfrm>
              <a:off x="971600" y="908720"/>
              <a:ext cx="6096000" cy="5486400"/>
            </p:xfrm>
            <a:graphic>
              <a:graphicData uri="http://schemas.openxmlformats.org/drawingml/2006/table">
                <a:tbl>
                  <a:tblPr firstRow="1" bandRow="1">
                    <a:tableStyleId>{5C22544A-7EE6-4342-B048-85BDC9FD1C3A}</a:tableStyleId>
                  </a:tblPr>
                  <a:tblGrid>
                    <a:gridCol w="1296144">
                      <a:extLst>
                        <a:ext uri="{9D8B030D-6E8A-4147-A177-3AD203B41FA5}">
                          <a16:colId xmlns="" xmlns:a16="http://schemas.microsoft.com/office/drawing/2014/main" val="20000"/>
                        </a:ext>
                      </a:extLst>
                    </a:gridCol>
                    <a:gridCol w="4799856">
                      <a:extLst>
                        <a:ext uri="{9D8B030D-6E8A-4147-A177-3AD203B41FA5}">
                          <a16:colId xmlns="" xmlns:a16="http://schemas.microsoft.com/office/drawing/2014/main" val="20001"/>
                        </a:ext>
                      </a:extLst>
                    </a:gridCol>
                  </a:tblGrid>
                  <a:tr h="370840">
                    <a:tc>
                      <a:txBody>
                        <a:bodyPr/>
                        <a:lstStyle/>
                        <a:p>
                          <a:pPr algn="ctr"/>
                          <a:r>
                            <a:rPr lang="zh-CN" altLang="en-US" sz="2400" dirty="0" smtClean="0">
                              <a:solidFill>
                                <a:schemeClr val="tx1"/>
                              </a:solidFill>
                              <a:latin typeface="黑体" pitchFamily="49" charset="-122"/>
                              <a:ea typeface="黑体" pitchFamily="49" charset="-122"/>
                            </a:rPr>
                            <a:t>变量</a:t>
                          </a:r>
                          <a:endParaRPr lang="zh-CN" altLang="en-US" sz="2400" dirty="0">
                            <a:solidFill>
                              <a:schemeClr val="tx1"/>
                            </a:solidFill>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chemeClr val="tx1"/>
                              </a:solidFill>
                              <a:latin typeface="黑体" pitchFamily="49" charset="-122"/>
                              <a:ea typeface="黑体" pitchFamily="49" charset="-122"/>
                            </a:rPr>
                            <a:t>说明</a:t>
                          </a:r>
                          <a:endParaRPr lang="zh-CN" altLang="en-US" sz="2400" dirty="0">
                            <a:solidFill>
                              <a:schemeClr val="tx1"/>
                            </a:solidFill>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370840">
                    <a:tc>
                      <a:txBody>
                        <a:bodyPr/>
                        <a:lstStyle/>
                        <a:p>
                          <a:r>
                            <a:rPr lang="en-US" altLang="zh-CN" sz="2400" b="1" dirty="0" smtClean="0">
                              <a:latin typeface="Times New Roman" pitchFamily="18" charset="0"/>
                              <a:cs typeface="Times New Roman" pitchFamily="18" charset="0"/>
                            </a:rPr>
                            <a:t>ans</a:t>
                          </a:r>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latin typeface="+mn-ea"/>
                              <a:ea typeface="+mn-ea"/>
                            </a:rPr>
                            <a:t>预设的计算结果的变量名</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370840">
                    <a:tc>
                      <a:txBody>
                        <a:bodyPr/>
                        <a:lstStyle/>
                        <a:p>
                          <a:r>
                            <a:rPr lang="en-US" altLang="zh-CN" sz="2400" b="1" dirty="0" err="1" smtClean="0">
                              <a:latin typeface="Times New Roman" pitchFamily="18" charset="0"/>
                              <a:cs typeface="Times New Roman" pitchFamily="18" charset="0"/>
                            </a:rPr>
                            <a:t>eps</a:t>
                          </a:r>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smtClean="0">
                              <a:latin typeface="+mn-ea"/>
                              <a:ea typeface="+mn-ea"/>
                            </a:rPr>
                            <a:t>MATLA</a:t>
                          </a:r>
                          <a:r>
                            <a:rPr lang="zh-CN" altLang="en-US" sz="2000" dirty="0" smtClean="0">
                              <a:latin typeface="+mn-ea"/>
                              <a:ea typeface="+mn-ea"/>
                            </a:rPr>
                            <a:t>定义的正的极小值</a:t>
                          </a:r>
                          <a:r>
                            <a:rPr lang="en-US" altLang="zh-CN" sz="2000" dirty="0" smtClean="0">
                              <a:latin typeface="+mn-ea"/>
                              <a:ea typeface="+mn-ea"/>
                            </a:rPr>
                            <a:t>=2.2204e-16</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370840">
                    <a:tc>
                      <a:txBody>
                        <a:bodyPr/>
                        <a:lstStyle/>
                        <a:p>
                          <a:r>
                            <a:rPr lang="en-US" altLang="zh-CN" sz="2400" b="1" dirty="0" smtClean="0">
                              <a:solidFill>
                                <a:srgbClr val="FF0000"/>
                              </a:solidFill>
                              <a:latin typeface="Times New Roman" pitchFamily="18" charset="0"/>
                              <a:cs typeface="Times New Roman" pitchFamily="18" charset="0"/>
                            </a:rPr>
                            <a:t>pi</a:t>
                          </a:r>
                          <a:endParaRPr lang="zh-CN" altLang="en-US" sz="24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b="1" dirty="0" smtClean="0">
                              <a:solidFill>
                                <a:srgbClr val="FF0000"/>
                              </a:solidFill>
                              <a:latin typeface="+mn-ea"/>
                              <a:ea typeface="+mn-ea"/>
                            </a:rPr>
                            <a:t>内建的</a:t>
                          </a:r>
                          <a14:m>
                            <m:oMath xmlns:m="http://schemas.openxmlformats.org/officeDocument/2006/math">
                              <m:r>
                                <a:rPr lang="zh-CN" altLang="en-US" sz="2000" b="1" i="1" smtClean="0">
                                  <a:solidFill>
                                    <a:srgbClr val="FF0000"/>
                                  </a:solidFill>
                                  <a:latin typeface="Cambria Math"/>
                                  <a:ea typeface="+mn-ea"/>
                                </a:rPr>
                                <m:t>𝝅</m:t>
                              </m:r>
                            </m:oMath>
                          </a14:m>
                          <a:r>
                            <a:rPr lang="zh-CN" altLang="en-US" sz="2000" b="1" dirty="0" smtClean="0">
                              <a:solidFill>
                                <a:srgbClr val="FF0000"/>
                              </a:solidFill>
                              <a:latin typeface="+mn-ea"/>
                              <a:ea typeface="+mn-ea"/>
                            </a:rPr>
                            <a:t>值</a:t>
                          </a:r>
                          <a:endParaRPr lang="zh-CN" altLang="en-US" sz="2000" b="1" dirty="0">
                            <a:solidFill>
                              <a:srgbClr val="FF0000"/>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370840">
                    <a:tc>
                      <a:txBody>
                        <a:bodyPr/>
                        <a:lstStyle/>
                        <a:p>
                          <a:r>
                            <a:rPr lang="en-US" altLang="zh-CN" sz="2400" b="1" dirty="0" err="1" smtClean="0">
                              <a:solidFill>
                                <a:srgbClr val="3F1CD6"/>
                              </a:solidFill>
                              <a:latin typeface="Times New Roman" pitchFamily="18" charset="0"/>
                              <a:cs typeface="Times New Roman" pitchFamily="18" charset="0"/>
                            </a:rPr>
                            <a:t>inf</a:t>
                          </a:r>
                          <a:endParaRPr lang="zh-CN" altLang="en-US" sz="2400" b="1" dirty="0">
                            <a:solidFill>
                              <a:srgbClr val="3F1CD6"/>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14:m>
                            <m:oMath xmlns:m="http://schemas.openxmlformats.org/officeDocument/2006/math">
                              <m:r>
                                <a:rPr lang="zh-CN" altLang="en-US" sz="2000" b="1" i="1" smtClean="0">
                                  <a:solidFill>
                                    <a:srgbClr val="3F1CD6"/>
                                  </a:solidFill>
                                  <a:latin typeface="Cambria Math"/>
                                  <a:ea typeface="+mn-ea"/>
                                </a:rPr>
                                <m:t>∞</m:t>
                              </m:r>
                            </m:oMath>
                          </a14:m>
                          <a:r>
                            <a:rPr lang="zh-CN" altLang="en-US" sz="2000" b="1" dirty="0" smtClean="0">
                              <a:solidFill>
                                <a:srgbClr val="3F1CD6"/>
                              </a:solidFill>
                              <a:latin typeface="+mn-ea"/>
                              <a:ea typeface="+mn-ea"/>
                            </a:rPr>
                            <a:t>值，无限大</a:t>
                          </a:r>
                          <a:endParaRPr lang="zh-CN" altLang="en-US" sz="2000" b="1" dirty="0">
                            <a:solidFill>
                              <a:srgbClr val="3F1CD6"/>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r h="370840">
                    <a:tc>
                      <a:txBody>
                        <a:bodyPr/>
                        <a:lstStyle/>
                        <a:p>
                          <a:r>
                            <a:rPr lang="en-US" altLang="zh-CN" sz="2400" b="1" dirty="0" err="1" smtClean="0">
                              <a:latin typeface="Times New Roman" pitchFamily="18" charset="0"/>
                              <a:cs typeface="Times New Roman" pitchFamily="18" charset="0"/>
                            </a:rPr>
                            <a:t>NaN</a:t>
                          </a:r>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latin typeface="+mn-ea"/>
                              <a:ea typeface="+mn-ea"/>
                            </a:rPr>
                            <a:t>无法定义一个数目</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5"/>
                      </a:ext>
                    </a:extLst>
                  </a:tr>
                  <a:tr h="370840">
                    <a:tc>
                      <a:txBody>
                        <a:bodyPr/>
                        <a:lstStyle/>
                        <a:p>
                          <a:r>
                            <a:rPr lang="en-US" altLang="zh-CN" sz="2400" b="1" dirty="0" smtClean="0">
                              <a:latin typeface="Times New Roman" pitchFamily="18" charset="0"/>
                              <a:cs typeface="Times New Roman" pitchFamily="18" charset="0"/>
                            </a:rPr>
                            <a:t>i</a:t>
                          </a:r>
                          <a:r>
                            <a:rPr lang="zh-CN" altLang="en-US" sz="2400" b="1" dirty="0" smtClean="0">
                              <a:latin typeface="Times New Roman" pitchFamily="18" charset="0"/>
                              <a:cs typeface="Times New Roman" pitchFamily="18" charset="0"/>
                            </a:rPr>
                            <a:t>或</a:t>
                          </a:r>
                          <a:r>
                            <a:rPr lang="en-US" altLang="zh-CN" sz="2400" b="1" dirty="0" smtClean="0">
                              <a:latin typeface="Times New Roman" pitchFamily="18" charset="0"/>
                              <a:cs typeface="Times New Roman" pitchFamily="18" charset="0"/>
                            </a:rPr>
                            <a:t>j</a:t>
                          </a:r>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latin typeface="+mn-ea"/>
                              <a:ea typeface="+mn-ea"/>
                            </a:rPr>
                            <a:t>虚数单位</a:t>
                          </a:r>
                          <a:r>
                            <a:rPr lang="en-US" altLang="zh-CN" sz="2000" dirty="0" smtClean="0">
                              <a:latin typeface="+mn-ea"/>
                              <a:ea typeface="+mn-ea"/>
                            </a:rPr>
                            <a:t>i=j=</a:t>
                          </a:r>
                          <a14:m>
                            <m:oMath xmlns:m="http://schemas.openxmlformats.org/officeDocument/2006/math">
                              <m:rad>
                                <m:radPr>
                                  <m:degHide m:val="on"/>
                                  <m:ctrlPr>
                                    <a:rPr lang="en-US" altLang="zh-CN" sz="2000" i="1" smtClean="0">
                                      <a:latin typeface="Cambria Math"/>
                                      <a:ea typeface="+mn-ea"/>
                                    </a:rPr>
                                  </m:ctrlPr>
                                </m:radPr>
                                <m:deg/>
                                <m:e>
                                  <m:r>
                                    <a:rPr lang="en-US" altLang="zh-CN" sz="2000" b="0" i="1" smtClean="0">
                                      <a:latin typeface="Cambria Math"/>
                                      <a:ea typeface="+mn-ea"/>
                                    </a:rPr>
                                    <m:t>−1</m:t>
                                  </m:r>
                                </m:e>
                              </m:rad>
                            </m:oMath>
                          </a14:m>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6"/>
                      </a:ext>
                    </a:extLst>
                  </a:tr>
                  <a:tr h="370840">
                    <a:tc>
                      <a:txBody>
                        <a:bodyPr/>
                        <a:lstStyle/>
                        <a:p>
                          <a:r>
                            <a:rPr lang="en-US" altLang="zh-CN" sz="2400" b="1" dirty="0" err="1" smtClean="0">
                              <a:latin typeface="Times New Roman" pitchFamily="18" charset="0"/>
                              <a:cs typeface="Times New Roman" pitchFamily="18" charset="0"/>
                            </a:rPr>
                            <a:t>nargin</a:t>
                          </a:r>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latin typeface="+mn-ea"/>
                              <a:ea typeface="+mn-ea"/>
                            </a:rPr>
                            <a:t>函数输入参数个数</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7"/>
                      </a:ext>
                    </a:extLst>
                  </a:tr>
                  <a:tr h="370840">
                    <a:tc>
                      <a:txBody>
                        <a:bodyPr/>
                        <a:lstStyle/>
                        <a:p>
                          <a:r>
                            <a:rPr lang="en-US" altLang="zh-CN" sz="2400" b="1" dirty="0" err="1" smtClean="0">
                              <a:latin typeface="Times New Roman" pitchFamily="18" charset="0"/>
                              <a:cs typeface="Times New Roman" pitchFamily="18" charset="0"/>
                            </a:rPr>
                            <a:t>nargout</a:t>
                          </a:r>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latin typeface="+mn-ea"/>
                              <a:ea typeface="+mn-ea"/>
                            </a:rPr>
                            <a:t>函数输出参数个数</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8"/>
                      </a:ext>
                    </a:extLst>
                  </a:tr>
                  <a:tr h="370840">
                    <a:tc>
                      <a:txBody>
                        <a:bodyPr/>
                        <a:lstStyle/>
                        <a:p>
                          <a:r>
                            <a:rPr lang="en-US" altLang="zh-CN" sz="2400" b="1" dirty="0" err="1" smtClean="0">
                              <a:latin typeface="Times New Roman" pitchFamily="18" charset="0"/>
                              <a:cs typeface="Times New Roman" pitchFamily="18" charset="0"/>
                            </a:rPr>
                            <a:t>realmax</a:t>
                          </a:r>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latin typeface="+mn-ea"/>
                              <a:ea typeface="+mn-ea"/>
                            </a:rPr>
                            <a:t>最大的正实数</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9"/>
                      </a:ext>
                    </a:extLst>
                  </a:tr>
                  <a:tr h="370840">
                    <a:tc>
                      <a:txBody>
                        <a:bodyPr/>
                        <a:lstStyle/>
                        <a:p>
                          <a:r>
                            <a:rPr lang="en-US" altLang="zh-CN" sz="2400" b="1" dirty="0" err="1" smtClean="0">
                              <a:latin typeface="Times New Roman" pitchFamily="18" charset="0"/>
                              <a:cs typeface="Times New Roman" pitchFamily="18" charset="0"/>
                            </a:rPr>
                            <a:t>realmin</a:t>
                          </a:r>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latin typeface="+mn-ea"/>
                              <a:ea typeface="+mn-ea"/>
                            </a:rPr>
                            <a:t>最小的正实数</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0"/>
                      </a:ext>
                    </a:extLst>
                  </a:tr>
                  <a:tr h="370840">
                    <a:tc>
                      <a:txBody>
                        <a:bodyPr/>
                        <a:lstStyle/>
                        <a:p>
                          <a:r>
                            <a:rPr lang="en-US" altLang="zh-CN" sz="2400" b="1" dirty="0" smtClean="0">
                              <a:latin typeface="Times New Roman" pitchFamily="18" charset="0"/>
                              <a:cs typeface="Times New Roman" pitchFamily="18" charset="0"/>
                            </a:rPr>
                            <a:t>flops</a:t>
                          </a:r>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latin typeface="+mn-ea"/>
                              <a:ea typeface="+mn-ea"/>
                            </a:rPr>
                            <a:t>浮点运算次数</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11"/>
                      </a:ext>
                    </a:extLst>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306422664"/>
                  </p:ext>
                </p:extLst>
              </p:nvPr>
            </p:nvGraphicFramePr>
            <p:xfrm>
              <a:off x="971600" y="908720"/>
              <a:ext cx="6096000" cy="5486400"/>
            </p:xfrm>
            <a:graphic>
              <a:graphicData uri="http://schemas.openxmlformats.org/drawingml/2006/table">
                <a:tbl>
                  <a:tblPr firstRow="1" bandRow="1">
                    <a:tableStyleId>{5C22544A-7EE6-4342-B048-85BDC9FD1C3A}</a:tableStyleId>
                  </a:tblPr>
                  <a:tblGrid>
                    <a:gridCol w="1296144"/>
                    <a:gridCol w="4799856"/>
                  </a:tblGrid>
                  <a:tr h="457200">
                    <a:tc>
                      <a:txBody>
                        <a:bodyPr/>
                        <a:lstStyle/>
                        <a:p>
                          <a:pPr algn="ctr"/>
                          <a:r>
                            <a:rPr lang="zh-CN" altLang="en-US" sz="2400" dirty="0" smtClean="0">
                              <a:solidFill>
                                <a:schemeClr val="tx1"/>
                              </a:solidFill>
                              <a:latin typeface="黑体" pitchFamily="49" charset="-122"/>
                              <a:ea typeface="黑体" pitchFamily="49" charset="-122"/>
                            </a:rPr>
                            <a:t>变量</a:t>
                          </a:r>
                          <a:endParaRPr lang="zh-CN" altLang="en-US" sz="2400" dirty="0">
                            <a:solidFill>
                              <a:schemeClr val="tx1"/>
                            </a:solidFill>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chemeClr val="tx1"/>
                              </a:solidFill>
                              <a:latin typeface="黑体" pitchFamily="49" charset="-122"/>
                              <a:ea typeface="黑体" pitchFamily="49" charset="-122"/>
                            </a:rPr>
                            <a:t>说明</a:t>
                          </a:r>
                          <a:endParaRPr lang="zh-CN" altLang="en-US" sz="2400" dirty="0">
                            <a:solidFill>
                              <a:schemeClr val="tx1"/>
                            </a:solidFill>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altLang="zh-CN" sz="2400" b="1" dirty="0" err="1" smtClean="0">
                              <a:latin typeface="Times New Roman" pitchFamily="18" charset="0"/>
                              <a:cs typeface="Times New Roman" pitchFamily="18" charset="0"/>
                            </a:rPr>
                            <a:t>ans</a:t>
                          </a:r>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latin typeface="+mn-ea"/>
                              <a:ea typeface="+mn-ea"/>
                            </a:rPr>
                            <a:t>预设的计算结果的变量名</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altLang="zh-CN" sz="2400" b="1" dirty="0" err="1" smtClean="0">
                              <a:latin typeface="Times New Roman" pitchFamily="18" charset="0"/>
                              <a:cs typeface="Times New Roman" pitchFamily="18" charset="0"/>
                            </a:rPr>
                            <a:t>eps</a:t>
                          </a:r>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dirty="0" smtClean="0">
                              <a:latin typeface="+mn-ea"/>
                              <a:ea typeface="+mn-ea"/>
                            </a:rPr>
                            <a:t>MATLA</a:t>
                          </a:r>
                          <a:r>
                            <a:rPr lang="zh-CN" altLang="en-US" sz="2000" dirty="0" smtClean="0">
                              <a:latin typeface="+mn-ea"/>
                              <a:ea typeface="+mn-ea"/>
                            </a:rPr>
                            <a:t>定义的正的极小值</a:t>
                          </a:r>
                          <a:r>
                            <a:rPr lang="en-US" altLang="zh-CN" sz="2000" dirty="0" smtClean="0">
                              <a:latin typeface="+mn-ea"/>
                              <a:ea typeface="+mn-ea"/>
                            </a:rPr>
                            <a:t>=2.2204e-16</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altLang="zh-CN" sz="2400" b="1" dirty="0" smtClean="0">
                              <a:solidFill>
                                <a:srgbClr val="FF0000"/>
                              </a:solidFill>
                              <a:latin typeface="Times New Roman" pitchFamily="18" charset="0"/>
                              <a:cs typeface="Times New Roman" pitchFamily="18" charset="0"/>
                            </a:rPr>
                            <a:t>pi</a:t>
                          </a:r>
                          <a:endParaRPr lang="zh-CN" altLang="en-US" sz="24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27065" t="-310667" r="-127" b="-830667"/>
                          </a:stretch>
                        </a:blipFill>
                      </a:tcPr>
                    </a:tc>
                  </a:tr>
                  <a:tr h="457200">
                    <a:tc>
                      <a:txBody>
                        <a:bodyPr/>
                        <a:lstStyle/>
                        <a:p>
                          <a:r>
                            <a:rPr lang="en-US" altLang="zh-CN" sz="2400" b="1" dirty="0" err="1" smtClean="0">
                              <a:solidFill>
                                <a:srgbClr val="3F1CD6"/>
                              </a:solidFill>
                              <a:latin typeface="Times New Roman" pitchFamily="18" charset="0"/>
                              <a:cs typeface="Times New Roman" pitchFamily="18" charset="0"/>
                            </a:rPr>
                            <a:t>inf</a:t>
                          </a:r>
                          <a:endParaRPr lang="zh-CN" altLang="en-US" sz="2400" b="1" dirty="0">
                            <a:solidFill>
                              <a:srgbClr val="3F1CD6"/>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27065" t="-410667" r="-127" b="-730667"/>
                          </a:stretch>
                        </a:blipFill>
                      </a:tcPr>
                    </a:tc>
                  </a:tr>
                  <a:tr h="457200">
                    <a:tc>
                      <a:txBody>
                        <a:bodyPr/>
                        <a:lstStyle/>
                        <a:p>
                          <a:r>
                            <a:rPr lang="en-US" altLang="zh-CN" sz="2400" b="1" dirty="0" err="1" smtClean="0">
                              <a:latin typeface="Times New Roman" pitchFamily="18" charset="0"/>
                              <a:cs typeface="Times New Roman" pitchFamily="18" charset="0"/>
                            </a:rPr>
                            <a:t>NaN</a:t>
                          </a:r>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latin typeface="+mn-ea"/>
                              <a:ea typeface="+mn-ea"/>
                            </a:rPr>
                            <a:t>无法定义一个数目</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altLang="zh-CN" sz="2400" b="1" dirty="0" smtClean="0">
                              <a:latin typeface="Times New Roman" pitchFamily="18" charset="0"/>
                              <a:cs typeface="Times New Roman" pitchFamily="18" charset="0"/>
                            </a:rPr>
                            <a:t>i</a:t>
                          </a:r>
                          <a:r>
                            <a:rPr lang="zh-CN" altLang="en-US" sz="2400" b="1" dirty="0" smtClean="0">
                              <a:latin typeface="Times New Roman" pitchFamily="18" charset="0"/>
                              <a:cs typeface="Times New Roman" pitchFamily="18" charset="0"/>
                            </a:rPr>
                            <a:t>或</a:t>
                          </a:r>
                          <a:r>
                            <a:rPr lang="en-US" altLang="zh-CN" sz="2400" b="1" dirty="0" smtClean="0">
                              <a:latin typeface="Times New Roman" pitchFamily="18" charset="0"/>
                              <a:cs typeface="Times New Roman" pitchFamily="18" charset="0"/>
                            </a:rPr>
                            <a:t>j</a:t>
                          </a:r>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rotWithShape="1">
                          <a:blip r:embed="rId3"/>
                          <a:stretch>
                            <a:fillRect l="-27065" t="-610667" r="-127" b="-530667"/>
                          </a:stretch>
                        </a:blipFill>
                      </a:tcPr>
                    </a:tc>
                  </a:tr>
                  <a:tr h="457200">
                    <a:tc>
                      <a:txBody>
                        <a:bodyPr/>
                        <a:lstStyle/>
                        <a:p>
                          <a:r>
                            <a:rPr lang="en-US" altLang="zh-CN" sz="2400" b="1" dirty="0" err="1" smtClean="0">
                              <a:latin typeface="Times New Roman" pitchFamily="18" charset="0"/>
                              <a:cs typeface="Times New Roman" pitchFamily="18" charset="0"/>
                            </a:rPr>
                            <a:t>nargin</a:t>
                          </a:r>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latin typeface="+mn-ea"/>
                              <a:ea typeface="+mn-ea"/>
                            </a:rPr>
                            <a:t>函数输入参数个数</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altLang="zh-CN" sz="2400" b="1" dirty="0" err="1" smtClean="0">
                              <a:latin typeface="Times New Roman" pitchFamily="18" charset="0"/>
                              <a:cs typeface="Times New Roman" pitchFamily="18" charset="0"/>
                            </a:rPr>
                            <a:t>nargout</a:t>
                          </a:r>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latin typeface="+mn-ea"/>
                              <a:ea typeface="+mn-ea"/>
                            </a:rPr>
                            <a:t>函数输出参数个数</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altLang="zh-CN" sz="2400" b="1" dirty="0" err="1" smtClean="0">
                              <a:latin typeface="Times New Roman" pitchFamily="18" charset="0"/>
                              <a:cs typeface="Times New Roman" pitchFamily="18" charset="0"/>
                            </a:rPr>
                            <a:t>realmax</a:t>
                          </a:r>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latin typeface="+mn-ea"/>
                              <a:ea typeface="+mn-ea"/>
                            </a:rPr>
                            <a:t>最大的正实数</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altLang="zh-CN" sz="2400" b="1" dirty="0" err="1" smtClean="0">
                              <a:latin typeface="Times New Roman" pitchFamily="18" charset="0"/>
                              <a:cs typeface="Times New Roman" pitchFamily="18" charset="0"/>
                            </a:rPr>
                            <a:t>realmin</a:t>
                          </a:r>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latin typeface="+mn-ea"/>
                              <a:ea typeface="+mn-ea"/>
                            </a:rPr>
                            <a:t>最小的正实数</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57200">
                    <a:tc>
                      <a:txBody>
                        <a:bodyPr/>
                        <a:lstStyle/>
                        <a:p>
                          <a:r>
                            <a:rPr lang="en-US" altLang="zh-CN" sz="2400" b="1" dirty="0" smtClean="0">
                              <a:latin typeface="Times New Roman" pitchFamily="18" charset="0"/>
                              <a:cs typeface="Times New Roman" pitchFamily="18" charset="0"/>
                            </a:rPr>
                            <a:t>flops</a:t>
                          </a:r>
                          <a:endParaRPr lang="zh-CN" altLang="en-US" sz="2400"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000" dirty="0" smtClean="0">
                              <a:latin typeface="+mn-ea"/>
                              <a:ea typeface="+mn-ea"/>
                            </a:rPr>
                            <a:t>浮点运算次数</a:t>
                          </a:r>
                          <a:endParaRPr lang="zh-CN" altLang="en-US" sz="20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mc:Fallback>
      </mc:AlternateContent>
    </p:spTree>
    <p:extLst>
      <p:ext uri="{BB962C8B-B14F-4D97-AF65-F5344CB8AC3E}">
        <p14:creationId xmlns:p14="http://schemas.microsoft.com/office/powerpoint/2010/main" val="176343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3041576" y="217939"/>
            <a:ext cx="3528392" cy="432048"/>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Clr>
                <a:srgbClr val="4F81BD"/>
              </a:buClr>
              <a:buFont typeface="Arial" pitchFamily="34" charset="0"/>
              <a:buNone/>
            </a:pPr>
            <a:r>
              <a:rPr lang="en-US" altLang="zh-CN" sz="3000" b="1" dirty="0">
                <a:solidFill>
                  <a:srgbClr val="00B050"/>
                </a:solidFill>
                <a:latin typeface="黑体" pitchFamily="49" charset="-122"/>
                <a:ea typeface="黑体" pitchFamily="49" charset="-122"/>
              </a:rPr>
              <a:t> </a:t>
            </a:r>
            <a:r>
              <a:rPr lang="en-US" altLang="zh-CN" sz="3000" b="1" dirty="0" smtClean="0">
                <a:solidFill>
                  <a:srgbClr val="00B050"/>
                </a:solidFill>
                <a:latin typeface="黑体" pitchFamily="49" charset="-122"/>
                <a:ea typeface="黑体" pitchFamily="49" charset="-122"/>
              </a:rPr>
              <a:t>     </a:t>
            </a:r>
            <a:r>
              <a:rPr lang="zh-CN" altLang="en-US" sz="3000" b="1" dirty="0" smtClean="0">
                <a:solidFill>
                  <a:srgbClr val="00B050"/>
                </a:solidFill>
                <a:latin typeface="黑体" pitchFamily="49" charset="-122"/>
                <a:ea typeface="黑体" pitchFamily="49" charset="-122"/>
              </a:rPr>
              <a:t>矩阵</a:t>
            </a:r>
            <a:endParaRPr lang="zh-CN" altLang="en-US" sz="3000" b="1" dirty="0">
              <a:solidFill>
                <a:srgbClr val="00B050"/>
              </a:solidFill>
              <a:latin typeface="黑体" pitchFamily="49" charset="-122"/>
              <a:ea typeface="黑体" pitchFamily="49" charset="-122"/>
            </a:endParaRPr>
          </a:p>
        </p:txBody>
      </p:sp>
      <p:sp>
        <p:nvSpPr>
          <p:cNvPr id="7" name="内容占位符 2"/>
          <p:cNvSpPr txBox="1">
            <a:spLocks/>
          </p:cNvSpPr>
          <p:nvPr/>
        </p:nvSpPr>
        <p:spPr>
          <a:xfrm>
            <a:off x="309724" y="1802433"/>
            <a:ext cx="7548396" cy="546447"/>
          </a:xfrm>
          <a:prstGeom prst="rect">
            <a:avLst/>
          </a:prstGeom>
          <a:solidFill>
            <a:srgbClr val="FFFF00"/>
          </a:solidFill>
          <a:ln w="22225">
            <a:solidFill>
              <a:schemeClr val="accent1"/>
            </a:solidFill>
          </a:ln>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Clr>
                <a:srgbClr val="4F81BD"/>
              </a:buClr>
              <a:buFont typeface="Arial" pitchFamily="34" charset="0"/>
              <a:buNone/>
            </a:pPr>
            <a:r>
              <a:rPr lang="en-US" altLang="zh-CN" sz="2600" b="1" dirty="0" smtClean="0">
                <a:solidFill>
                  <a:prstClr val="black"/>
                </a:solidFill>
                <a:latin typeface="黑体" pitchFamily="49" charset="-122"/>
                <a:ea typeface="黑体" pitchFamily="49" charset="-122"/>
              </a:rPr>
              <a:t>1</a:t>
            </a:r>
            <a:r>
              <a:rPr lang="zh-CN" altLang="en-US" sz="2600" b="1" dirty="0" smtClean="0">
                <a:solidFill>
                  <a:prstClr val="black"/>
                </a:solidFill>
                <a:latin typeface="黑体" pitchFamily="49" charset="-122"/>
                <a:ea typeface="黑体" pitchFamily="49" charset="-122"/>
              </a:rPr>
              <a:t>、</a:t>
            </a:r>
            <a:r>
              <a:rPr lang="zh-CN" altLang="en-US" sz="2600" b="1" dirty="0">
                <a:solidFill>
                  <a:srgbClr val="FF3300"/>
                </a:solidFill>
                <a:latin typeface="黑体" pitchFamily="49" charset="-122"/>
                <a:ea typeface="黑体" pitchFamily="49" charset="-122"/>
              </a:rPr>
              <a:t>分号换行</a:t>
            </a:r>
            <a:r>
              <a:rPr lang="zh-CN" altLang="en-US" sz="2600" b="1" dirty="0">
                <a:solidFill>
                  <a:prstClr val="black"/>
                </a:solidFill>
                <a:latin typeface="黑体" pitchFamily="49" charset="-122"/>
                <a:ea typeface="黑体" pitchFamily="49" charset="-122"/>
              </a:rPr>
              <a:t>或回车键</a:t>
            </a:r>
            <a:r>
              <a:rPr lang="zh-CN" altLang="en-US" sz="2600" b="1" dirty="0" smtClean="0">
                <a:solidFill>
                  <a:prstClr val="black"/>
                </a:solidFill>
                <a:latin typeface="黑体" pitchFamily="49" charset="-122"/>
                <a:ea typeface="黑体" pitchFamily="49" charset="-122"/>
              </a:rPr>
              <a:t>换行</a:t>
            </a:r>
            <a:endParaRPr lang="zh-CN" altLang="en-US" sz="2600" b="1" dirty="0">
              <a:solidFill>
                <a:prstClr val="black"/>
              </a:solidFill>
              <a:latin typeface="黑体" pitchFamily="49" charset="-122"/>
              <a:ea typeface="黑体" pitchFamily="49" charset="-122"/>
            </a:endParaRPr>
          </a:p>
        </p:txBody>
      </p:sp>
      <p:sp>
        <p:nvSpPr>
          <p:cNvPr id="5" name="矩形 4"/>
          <p:cNvSpPr/>
          <p:nvPr/>
        </p:nvSpPr>
        <p:spPr>
          <a:xfrm>
            <a:off x="304176" y="915910"/>
            <a:ext cx="7553944" cy="523220"/>
          </a:xfrm>
          <a:prstGeom prst="rect">
            <a:avLst/>
          </a:prstGeom>
        </p:spPr>
        <p:txBody>
          <a:bodyPr wrap="square">
            <a:spAutoFit/>
          </a:bodyPr>
          <a:lstStyle/>
          <a:p>
            <a:r>
              <a:rPr lang="zh-CN" altLang="en-US" sz="2800" b="1" dirty="0" smtClean="0">
                <a:solidFill>
                  <a:srgbClr val="3F1CD6"/>
                </a:solidFill>
                <a:latin typeface="黑体" pitchFamily="49" charset="-122"/>
                <a:ea typeface="黑体" pitchFamily="49" charset="-122"/>
              </a:rPr>
              <a:t>一、矩阵的创建</a:t>
            </a:r>
            <a:endParaRPr lang="zh-CN" altLang="en-US" sz="2800" b="1" dirty="0">
              <a:solidFill>
                <a:srgbClr val="3F1CD6"/>
              </a:solidFill>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11" name="矩形 10"/>
              <p:cNvSpPr/>
              <p:nvPr/>
            </p:nvSpPr>
            <p:spPr>
              <a:xfrm>
                <a:off x="338601" y="2636912"/>
                <a:ext cx="7575547" cy="804451"/>
              </a:xfrm>
              <a:prstGeom prst="rect">
                <a:avLst/>
              </a:prstGeom>
            </p:spPr>
            <p:txBody>
              <a:bodyPr wrap="square">
                <a:spAutoFit/>
              </a:bodyPr>
              <a:lstStyle/>
              <a:p>
                <a:r>
                  <a:rPr lang="zh-CN" altLang="en-US" sz="2600" b="1" dirty="0" smtClean="0">
                    <a:solidFill>
                      <a:srgbClr val="FF0000"/>
                    </a:solidFill>
                    <a:latin typeface="黑体" pitchFamily="49" charset="-122"/>
                    <a:ea typeface="黑体" pitchFamily="49" charset="-122"/>
                  </a:rPr>
                  <a:t>例</a:t>
                </a:r>
                <a:r>
                  <a:rPr lang="zh-CN" altLang="en-US" sz="2600" dirty="0" smtClean="0">
                    <a:solidFill>
                      <a:prstClr val="black"/>
                    </a:solidFill>
                    <a:latin typeface="黑体" pitchFamily="49" charset="-122"/>
                    <a:ea typeface="黑体" pitchFamily="49" charset="-122"/>
                  </a:rPr>
                  <a:t> </a:t>
                </a:r>
                <a:r>
                  <a:rPr lang="zh-CN" altLang="en-US" sz="2600" b="1" dirty="0" smtClean="0">
                    <a:solidFill>
                      <a:prstClr val="black"/>
                    </a:solidFill>
                    <a:latin typeface="黑体" pitchFamily="49" charset="-122"/>
                    <a:ea typeface="黑体" pitchFamily="49" charset="-122"/>
                  </a:rPr>
                  <a:t>生成矩阵</a:t>
                </a:r>
                <a14:m>
                  <m:oMath xmlns:m="http://schemas.openxmlformats.org/officeDocument/2006/math">
                    <m:r>
                      <a:rPr lang="en-US" altLang="zh-CN" sz="2600" b="1" i="1" smtClean="0">
                        <a:solidFill>
                          <a:prstClr val="black"/>
                        </a:solidFill>
                        <a:latin typeface="Cambria Math"/>
                        <a:ea typeface="黑体" pitchFamily="49" charset="-122"/>
                      </a:rPr>
                      <m:t>𝑨</m:t>
                    </m:r>
                    <m:r>
                      <a:rPr lang="en-US" altLang="zh-CN" sz="2600" b="1" i="1" smtClean="0">
                        <a:solidFill>
                          <a:prstClr val="black"/>
                        </a:solidFill>
                        <a:latin typeface="Cambria Math"/>
                        <a:ea typeface="黑体" pitchFamily="49" charset="-122"/>
                      </a:rPr>
                      <m:t>=</m:t>
                    </m:r>
                    <m:d>
                      <m:dPr>
                        <m:begChr m:val="["/>
                        <m:endChr m:val="]"/>
                        <m:ctrlPr>
                          <a:rPr lang="en-US" altLang="zh-CN" sz="2600" b="1" i="1" smtClean="0">
                            <a:solidFill>
                              <a:prstClr val="black"/>
                            </a:solidFill>
                            <a:latin typeface="Cambria Math"/>
                            <a:ea typeface="黑体" pitchFamily="49" charset="-122"/>
                          </a:rPr>
                        </m:ctrlPr>
                      </m:dPr>
                      <m:e>
                        <m:m>
                          <m:mPr>
                            <m:mcs>
                              <m:mc>
                                <m:mcPr>
                                  <m:count m:val="3"/>
                                  <m:mcJc m:val="center"/>
                                </m:mcPr>
                              </m:mc>
                            </m:mcs>
                            <m:ctrlPr>
                              <a:rPr lang="en-US" altLang="zh-CN" sz="2600" b="1" i="1" smtClean="0">
                                <a:solidFill>
                                  <a:prstClr val="black"/>
                                </a:solidFill>
                                <a:latin typeface="Cambria Math"/>
                                <a:ea typeface="黑体" pitchFamily="49" charset="-122"/>
                              </a:rPr>
                            </m:ctrlPr>
                          </m:mPr>
                          <m:mr>
                            <m:e>
                              <m:r>
                                <m:rPr>
                                  <m:brk m:alnAt="7"/>
                                </m:rPr>
                                <a:rPr lang="en-US" altLang="zh-CN" sz="2600" b="1" i="1" smtClean="0">
                                  <a:solidFill>
                                    <a:prstClr val="black"/>
                                  </a:solidFill>
                                  <a:latin typeface="Cambria Math"/>
                                  <a:ea typeface="黑体" pitchFamily="49" charset="-122"/>
                                </a:rPr>
                                <m:t>𝟏</m:t>
                              </m:r>
                            </m:e>
                            <m:e>
                              <m:r>
                                <a:rPr lang="en-US" altLang="zh-CN" sz="2600" b="1" i="1" smtClean="0">
                                  <a:solidFill>
                                    <a:prstClr val="black"/>
                                  </a:solidFill>
                                  <a:latin typeface="Cambria Math"/>
                                  <a:ea typeface="黑体" pitchFamily="49" charset="-122"/>
                                </a:rPr>
                                <m:t>𝟐</m:t>
                              </m:r>
                            </m:e>
                            <m:e>
                              <m:r>
                                <a:rPr lang="en-US" altLang="zh-CN" sz="2600" b="1" i="1" smtClean="0">
                                  <a:solidFill>
                                    <a:prstClr val="black"/>
                                  </a:solidFill>
                                  <a:latin typeface="Cambria Math"/>
                                  <a:ea typeface="黑体" pitchFamily="49" charset="-122"/>
                                </a:rPr>
                                <m:t>𝟑</m:t>
                              </m:r>
                            </m:e>
                          </m:mr>
                          <m:mr>
                            <m:e>
                              <m:r>
                                <a:rPr lang="en-US" altLang="zh-CN" sz="2600" b="1" i="1" smtClean="0">
                                  <a:solidFill>
                                    <a:prstClr val="black"/>
                                  </a:solidFill>
                                  <a:latin typeface="Cambria Math"/>
                                  <a:ea typeface="黑体" pitchFamily="49" charset="-122"/>
                                </a:rPr>
                                <m:t>𝟒</m:t>
                              </m:r>
                            </m:e>
                            <m:e>
                              <m:r>
                                <a:rPr lang="en-US" altLang="zh-CN" sz="2600" b="1" i="1" smtClean="0">
                                  <a:solidFill>
                                    <a:prstClr val="black"/>
                                  </a:solidFill>
                                  <a:latin typeface="Cambria Math"/>
                                  <a:ea typeface="黑体" pitchFamily="49" charset="-122"/>
                                </a:rPr>
                                <m:t>𝟓</m:t>
                              </m:r>
                            </m:e>
                            <m:e>
                              <m:r>
                                <a:rPr lang="en-US" altLang="zh-CN" sz="2600" b="1" i="1" smtClean="0">
                                  <a:solidFill>
                                    <a:prstClr val="black"/>
                                  </a:solidFill>
                                  <a:latin typeface="Cambria Math"/>
                                  <a:ea typeface="黑体" pitchFamily="49" charset="-122"/>
                                </a:rPr>
                                <m:t>𝟔</m:t>
                              </m:r>
                            </m:e>
                          </m:mr>
                        </m:m>
                      </m:e>
                    </m:d>
                  </m:oMath>
                </a14:m>
                <a:r>
                  <a:rPr lang="zh-CN" altLang="en-US" sz="2600" dirty="0" smtClean="0">
                    <a:solidFill>
                      <a:prstClr val="black"/>
                    </a:solidFill>
                    <a:latin typeface="黑体" pitchFamily="49" charset="-122"/>
                    <a:ea typeface="黑体" pitchFamily="49" charset="-122"/>
                  </a:rPr>
                  <a:t>。</a:t>
                </a:r>
                <a:endParaRPr lang="zh-CN" altLang="en-US" sz="2600" dirty="0">
                  <a:solidFill>
                    <a:prstClr val="black"/>
                  </a:solidFill>
                  <a:latin typeface="黑体" pitchFamily="49" charset="-122"/>
                  <a:ea typeface="黑体" pitchFamily="49" charset="-122"/>
                </a:endParaRPr>
              </a:p>
            </p:txBody>
          </p:sp>
        </mc:Choice>
        <mc:Fallback xmlns="">
          <p:sp>
            <p:nvSpPr>
              <p:cNvPr id="11" name="矩形 10"/>
              <p:cNvSpPr>
                <a:spLocks noRot="1" noChangeAspect="1" noMove="1" noResize="1" noEditPoints="1" noAdjustHandles="1" noChangeArrowheads="1" noChangeShapeType="1" noTextEdit="1"/>
              </p:cNvSpPr>
              <p:nvPr/>
            </p:nvSpPr>
            <p:spPr>
              <a:xfrm>
                <a:off x="338601" y="2636912"/>
                <a:ext cx="7575547" cy="804451"/>
              </a:xfrm>
              <a:prstGeom prst="rect">
                <a:avLst/>
              </a:prstGeom>
              <a:blipFill>
                <a:blip r:embed="rId3"/>
                <a:stretch>
                  <a:fillRect l="-1449"/>
                </a:stretch>
              </a:blipFill>
            </p:spPr>
            <p:txBody>
              <a:bodyPr/>
              <a:lstStyle/>
              <a:p>
                <a:r>
                  <a:rPr lang="zh-CN" altLang="en-US">
                    <a:noFill/>
                  </a:rPr>
                  <a:t> </a:t>
                </a:r>
              </a:p>
            </p:txBody>
          </p:sp>
        </mc:Fallback>
      </mc:AlternateContent>
      <p:sp>
        <p:nvSpPr>
          <p:cNvPr id="10" name="矩形 9"/>
          <p:cNvSpPr/>
          <p:nvPr/>
        </p:nvSpPr>
        <p:spPr>
          <a:xfrm>
            <a:off x="775048" y="3645024"/>
            <a:ext cx="2530501" cy="461665"/>
          </a:xfrm>
          <a:prstGeom prst="rect">
            <a:avLst/>
          </a:prstGeom>
        </p:spPr>
        <p:txBody>
          <a:bodyPr>
            <a:spAutoFit/>
          </a:bodyPr>
          <a:lstStyle/>
          <a:p>
            <a:r>
              <a:rPr lang="pt-BR" altLang="zh-CN" sz="2400" b="1" dirty="0">
                <a:solidFill>
                  <a:prstClr val="black"/>
                </a:solidFill>
                <a:latin typeface="Times New Roman" pitchFamily="18" charset="0"/>
                <a:cs typeface="Times New Roman" pitchFamily="18" charset="0"/>
              </a:rPr>
              <a:t>&gt;&gt; A=[1 2 3;4 5 6]</a:t>
            </a:r>
            <a:endParaRPr lang="zh-CN" altLang="en-US" sz="24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52617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5" grpId="0"/>
      <p:bldP spid="11"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179512" y="476672"/>
            <a:ext cx="7548396" cy="546447"/>
          </a:xfrm>
          <a:prstGeom prst="rect">
            <a:avLst/>
          </a:prstGeom>
          <a:solidFill>
            <a:srgbClr val="FFFF00"/>
          </a:solidFill>
          <a:ln w="22225">
            <a:solidFill>
              <a:schemeClr val="accent1"/>
            </a:solidFill>
          </a:ln>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Clr>
                <a:srgbClr val="4F81BD"/>
              </a:buClr>
              <a:buFont typeface="Arial" pitchFamily="34" charset="0"/>
              <a:buNone/>
            </a:pPr>
            <a:r>
              <a:rPr lang="en-US" altLang="zh-CN" sz="2800" b="1" dirty="0" smtClean="0">
                <a:solidFill>
                  <a:prstClr val="black"/>
                </a:solidFill>
                <a:latin typeface="黑体" pitchFamily="49" charset="-122"/>
                <a:ea typeface="黑体" pitchFamily="49" charset="-122"/>
              </a:rPr>
              <a:t>2</a:t>
            </a:r>
            <a:r>
              <a:rPr lang="zh-CN" altLang="en-US" sz="2800" b="1" dirty="0" smtClean="0">
                <a:solidFill>
                  <a:prstClr val="black"/>
                </a:solidFill>
                <a:latin typeface="黑体" pitchFamily="49" charset="-122"/>
                <a:ea typeface="黑体" pitchFamily="49" charset="-122"/>
              </a:rPr>
              <a:t>、</a:t>
            </a:r>
            <a:r>
              <a:rPr lang="zh-CN" altLang="en-US" sz="2800" b="1" dirty="0" smtClean="0">
                <a:solidFill>
                  <a:srgbClr val="FF3300"/>
                </a:solidFill>
                <a:latin typeface="黑体" pitchFamily="49" charset="-122"/>
                <a:ea typeface="黑体" pitchFamily="49" charset="-122"/>
              </a:rPr>
              <a:t>特殊矩阵的创建</a:t>
            </a:r>
            <a:endParaRPr lang="zh-CN" altLang="en-US" sz="2800" b="1" dirty="0">
              <a:solidFill>
                <a:prstClr val="black"/>
              </a:solidFill>
              <a:latin typeface="黑体" pitchFamily="49" charset="-122"/>
              <a:ea typeface="黑体" pitchFamily="49" charset="-122"/>
            </a:endParaRPr>
          </a:p>
        </p:txBody>
      </p:sp>
      <p:pic>
        <p:nvPicPr>
          <p:cNvPr id="8" name="内容占位符 4">
            <a:extLst>
              <a:ext uri="{FF2B5EF4-FFF2-40B4-BE49-F238E27FC236}">
                <a16:creationId xmlns="" xmlns:a16="http://schemas.microsoft.com/office/drawing/2014/main" id="{028D0FBE-0704-445E-8CDC-C40E70BE20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512" y="1412776"/>
            <a:ext cx="8211587" cy="4782373"/>
          </a:xfrm>
        </p:spPr>
      </p:pic>
    </p:spTree>
    <p:extLst>
      <p:ext uri="{BB962C8B-B14F-4D97-AF65-F5344CB8AC3E}">
        <p14:creationId xmlns:p14="http://schemas.microsoft.com/office/powerpoint/2010/main" val="236892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内容占位符 2"/>
              <p:cNvSpPr txBox="1">
                <a:spLocks/>
              </p:cNvSpPr>
              <p:nvPr/>
            </p:nvSpPr>
            <p:spPr>
              <a:xfrm>
                <a:off x="247552" y="1259436"/>
                <a:ext cx="7548396" cy="546447"/>
              </a:xfrm>
              <a:prstGeom prst="rect">
                <a:avLst/>
              </a:prstGeom>
              <a:solidFill>
                <a:srgbClr val="FFFF00"/>
              </a:solidFill>
              <a:ln w="22225">
                <a:solidFill>
                  <a:schemeClr val="accent1"/>
                </a:solidFill>
              </a:ln>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buClr>
                    <a:srgbClr val="4F81BD"/>
                  </a:buClr>
                  <a:buFont typeface="Arial" pitchFamily="34" charset="0"/>
                  <a:buNone/>
                </a:pPr>
                <a:r>
                  <a:rPr lang="en-US" altLang="zh-CN" sz="2800" b="1" dirty="0" smtClean="0">
                    <a:solidFill>
                      <a:prstClr val="black"/>
                    </a:solidFill>
                    <a:latin typeface="黑体" pitchFamily="49" charset="-122"/>
                    <a:ea typeface="黑体" pitchFamily="49" charset="-122"/>
                  </a:rPr>
                  <a:t>1</a:t>
                </a:r>
                <a:r>
                  <a:rPr lang="zh-CN" altLang="en-US" sz="2800" b="1" dirty="0" smtClean="0">
                    <a:solidFill>
                      <a:prstClr val="black"/>
                    </a:solidFill>
                    <a:latin typeface="黑体" pitchFamily="49" charset="-122"/>
                    <a:ea typeface="黑体" pitchFamily="49" charset="-122"/>
                  </a:rPr>
                  <a:t>、</a:t>
                </a:r>
                <a:r>
                  <a:rPr lang="zh-CN" altLang="en-US" sz="2800" b="1" dirty="0">
                    <a:solidFill>
                      <a:prstClr val="black"/>
                    </a:solidFill>
                    <a:latin typeface="Times New Roman" pitchFamily="18" charset="0"/>
                    <a:cs typeface="Times New Roman" pitchFamily="18" charset="0"/>
                  </a:rPr>
                  <a:t>通过下标引用矩阵的元素</a:t>
                </a:r>
                <a14:m>
                  <m:oMath xmlns:m="http://schemas.openxmlformats.org/officeDocument/2006/math">
                    <m:r>
                      <a:rPr lang="en-US" altLang="zh-CN" sz="2800" b="1" i="1">
                        <a:solidFill>
                          <a:prstClr val="black"/>
                        </a:solidFill>
                        <a:latin typeface="Cambria Math"/>
                        <a:cs typeface="Times New Roman" pitchFamily="18" charset="0"/>
                      </a:rPr>
                      <m:t>𝑨</m:t>
                    </m:r>
                    <m:r>
                      <a:rPr lang="en-US" altLang="zh-CN" sz="2800" b="1" i="1">
                        <a:solidFill>
                          <a:prstClr val="black"/>
                        </a:solidFill>
                        <a:latin typeface="Cambria Math"/>
                        <a:cs typeface="Times New Roman" pitchFamily="18" charset="0"/>
                      </a:rPr>
                      <m:t>(</m:t>
                    </m:r>
                    <m:r>
                      <a:rPr lang="en-US" altLang="zh-CN" sz="2800" b="1" i="1">
                        <a:solidFill>
                          <a:prstClr val="black"/>
                        </a:solidFill>
                        <a:latin typeface="Cambria Math"/>
                        <a:cs typeface="Times New Roman" pitchFamily="18" charset="0"/>
                      </a:rPr>
                      <m:t>𝒎</m:t>
                    </m:r>
                    <m:r>
                      <a:rPr lang="en-US" altLang="zh-CN" sz="2800" b="1" i="1">
                        <a:solidFill>
                          <a:prstClr val="black"/>
                        </a:solidFill>
                        <a:latin typeface="Cambria Math"/>
                        <a:cs typeface="Times New Roman" pitchFamily="18" charset="0"/>
                      </a:rPr>
                      <m:t>,</m:t>
                    </m:r>
                    <m:r>
                      <a:rPr lang="en-US" altLang="zh-CN" sz="2800" b="1" i="1">
                        <a:solidFill>
                          <a:prstClr val="black"/>
                        </a:solidFill>
                        <a:latin typeface="Cambria Math"/>
                        <a:cs typeface="Times New Roman" pitchFamily="18" charset="0"/>
                      </a:rPr>
                      <m:t>𝒏</m:t>
                    </m:r>
                    <m:r>
                      <a:rPr lang="en-US" altLang="zh-CN" sz="2800" b="1" i="1">
                        <a:solidFill>
                          <a:prstClr val="black"/>
                        </a:solidFill>
                        <a:latin typeface="Cambria Math"/>
                        <a:cs typeface="Times New Roman" pitchFamily="18" charset="0"/>
                      </a:rPr>
                      <m:t>)</m:t>
                    </m:r>
                  </m:oMath>
                </a14:m>
                <a:endParaRPr lang="zh-CN" altLang="en-US" sz="2800" b="1" dirty="0">
                  <a:solidFill>
                    <a:prstClr val="black"/>
                  </a:solidFill>
                  <a:latin typeface="Times New Roman" pitchFamily="18" charset="0"/>
                  <a:cs typeface="Times New Roman" pitchFamily="18" charset="0"/>
                </a:endParaRPr>
              </a:p>
            </p:txBody>
          </p:sp>
        </mc:Choice>
        <mc:Fallback xmlns="">
          <p:sp>
            <p:nvSpPr>
              <p:cNvPr id="7" name="内容占位符 2"/>
              <p:cNvSpPr txBox="1">
                <a:spLocks noRot="1" noChangeAspect="1" noMove="1" noResize="1" noEditPoints="1" noAdjustHandles="1" noChangeArrowheads="1" noChangeShapeType="1" noTextEdit="1"/>
              </p:cNvSpPr>
              <p:nvPr/>
            </p:nvSpPr>
            <p:spPr>
              <a:xfrm>
                <a:off x="247552" y="1259436"/>
                <a:ext cx="7548396" cy="546447"/>
              </a:xfrm>
              <a:prstGeom prst="rect">
                <a:avLst/>
              </a:prstGeom>
              <a:blipFill>
                <a:blip r:embed="rId3"/>
                <a:stretch>
                  <a:fillRect l="-1530" t="-12903" b="-20430"/>
                </a:stretch>
              </a:blipFill>
              <a:ln w="22225">
                <a:solidFill>
                  <a:schemeClr val="accent1"/>
                </a:solidFill>
              </a:ln>
            </p:spPr>
            <p:txBody>
              <a:bodyPr/>
              <a:lstStyle/>
              <a:p>
                <a:r>
                  <a:rPr lang="zh-CN" altLang="en-US">
                    <a:noFill/>
                  </a:rPr>
                  <a:t> </a:t>
                </a:r>
              </a:p>
            </p:txBody>
          </p:sp>
        </mc:Fallback>
      </mc:AlternateContent>
      <p:sp>
        <p:nvSpPr>
          <p:cNvPr id="5" name="矩形 4"/>
          <p:cNvSpPr/>
          <p:nvPr/>
        </p:nvSpPr>
        <p:spPr>
          <a:xfrm>
            <a:off x="242004" y="476672"/>
            <a:ext cx="7553944" cy="523220"/>
          </a:xfrm>
          <a:prstGeom prst="rect">
            <a:avLst/>
          </a:prstGeom>
        </p:spPr>
        <p:txBody>
          <a:bodyPr wrap="square">
            <a:spAutoFit/>
          </a:bodyPr>
          <a:lstStyle/>
          <a:p>
            <a:r>
              <a:rPr lang="zh-CN" altLang="en-US" sz="2800" b="1" dirty="0" smtClean="0">
                <a:solidFill>
                  <a:srgbClr val="3F1CD6"/>
                </a:solidFill>
                <a:latin typeface="黑体" pitchFamily="49" charset="-122"/>
                <a:ea typeface="黑体" pitchFamily="49" charset="-122"/>
              </a:rPr>
              <a:t>二、矩阵的元素的引用</a:t>
            </a:r>
            <a:endParaRPr lang="zh-CN" altLang="en-US" sz="2800" b="1" dirty="0">
              <a:solidFill>
                <a:srgbClr val="3F1CD6"/>
              </a:solidFill>
              <a:latin typeface="黑体" pitchFamily="49" charset="-122"/>
              <a:ea typeface="黑体" pitchFamily="49" charset="-122"/>
            </a:endParaRPr>
          </a:p>
        </p:txBody>
      </p:sp>
      <mc:AlternateContent xmlns:mc="http://schemas.openxmlformats.org/markup-compatibility/2006">
        <mc:Choice xmlns:a14="http://schemas.microsoft.com/office/drawing/2010/main" Requires="a14">
          <p:sp>
            <p:nvSpPr>
              <p:cNvPr id="11" name="矩形 10"/>
              <p:cNvSpPr/>
              <p:nvPr/>
            </p:nvSpPr>
            <p:spPr>
              <a:xfrm>
                <a:off x="242004" y="2252037"/>
                <a:ext cx="8744088" cy="1585049"/>
              </a:xfrm>
              <a:prstGeom prst="rect">
                <a:avLst/>
              </a:prstGeom>
            </p:spPr>
            <p:txBody>
              <a:bodyPr wrap="square">
                <a:spAutoFit/>
              </a:bodyPr>
              <a:lstStyle/>
              <a:p>
                <a:r>
                  <a:rPr lang="zh-CN" altLang="en-US" sz="2600" b="1" dirty="0" smtClean="0">
                    <a:solidFill>
                      <a:srgbClr val="FF0000"/>
                    </a:solidFill>
                    <a:latin typeface="黑体" pitchFamily="49" charset="-122"/>
                    <a:ea typeface="黑体" pitchFamily="49" charset="-122"/>
                  </a:rPr>
                  <a:t>例</a:t>
                </a:r>
                <a:r>
                  <a:rPr lang="zh-CN" altLang="en-US" sz="2600" dirty="0" smtClean="0">
                    <a:solidFill>
                      <a:prstClr val="black"/>
                    </a:solidFill>
                    <a:latin typeface="黑体" pitchFamily="49" charset="-122"/>
                    <a:ea typeface="黑体" pitchFamily="49" charset="-122"/>
                  </a:rPr>
                  <a:t> </a:t>
                </a:r>
                <a:r>
                  <a:rPr lang="zh-CN" altLang="en-US" sz="2600" b="1" dirty="0" smtClean="0">
                    <a:solidFill>
                      <a:prstClr val="black"/>
                    </a:solidFill>
                    <a:latin typeface="黑体" pitchFamily="49" charset="-122"/>
                    <a:ea typeface="黑体" pitchFamily="49" charset="-122"/>
                  </a:rPr>
                  <a:t>生成矩阵</a:t>
                </a:r>
                <a14:m>
                  <m:oMath xmlns:m="http://schemas.openxmlformats.org/officeDocument/2006/math">
                    <m:r>
                      <a:rPr lang="en-US" altLang="zh-CN" sz="2600" b="1">
                        <a:solidFill>
                          <a:prstClr val="black"/>
                        </a:solidFill>
                        <a:latin typeface="Cambria Math"/>
                        <a:ea typeface="黑体" pitchFamily="49" charset="-122"/>
                      </a:rPr>
                      <m:t>𝑨</m:t>
                    </m:r>
                    <m:r>
                      <a:rPr lang="en-US" altLang="zh-CN" sz="2600" b="1">
                        <a:solidFill>
                          <a:prstClr val="black"/>
                        </a:solidFill>
                        <a:latin typeface="Cambria Math"/>
                        <a:ea typeface="黑体" pitchFamily="49" charset="-122"/>
                      </a:rPr>
                      <m:t>=</m:t>
                    </m:r>
                    <m:d>
                      <m:dPr>
                        <m:begChr m:val="["/>
                        <m:endChr m:val="]"/>
                        <m:ctrlPr>
                          <a:rPr lang="en-US" altLang="zh-CN" sz="2600" b="1" i="1">
                            <a:solidFill>
                              <a:prstClr val="black"/>
                            </a:solidFill>
                            <a:latin typeface="Cambria Math"/>
                            <a:ea typeface="黑体" pitchFamily="49" charset="-122"/>
                          </a:rPr>
                        </m:ctrlPr>
                      </m:dPr>
                      <m:e>
                        <m:m>
                          <m:mPr>
                            <m:mcs>
                              <m:mc>
                                <m:mcPr>
                                  <m:count m:val="3"/>
                                  <m:mcJc m:val="center"/>
                                </m:mcPr>
                              </m:mc>
                            </m:mcs>
                            <m:ctrlPr>
                              <a:rPr lang="en-US" altLang="zh-CN" sz="2600" b="1" i="1">
                                <a:solidFill>
                                  <a:prstClr val="black"/>
                                </a:solidFill>
                                <a:latin typeface="Cambria Math"/>
                                <a:ea typeface="黑体" pitchFamily="49" charset="-122"/>
                              </a:rPr>
                            </m:ctrlPr>
                          </m:mPr>
                          <m:mr>
                            <m:e>
                              <m:r>
                                <m:rPr>
                                  <m:brk m:alnAt="7"/>
                                </m:rPr>
                                <a:rPr lang="en-US" altLang="zh-CN" sz="2600" b="1" i="1" smtClean="0">
                                  <a:solidFill>
                                    <a:prstClr val="black"/>
                                  </a:solidFill>
                                  <a:latin typeface="Cambria Math"/>
                                  <a:ea typeface="黑体" pitchFamily="49" charset="-122"/>
                                </a:rPr>
                                <m:t>𝟏</m:t>
                              </m:r>
                            </m:e>
                            <m:e>
                              <m:r>
                                <a:rPr lang="en-US" altLang="zh-CN" sz="2600" b="1" i="1" smtClean="0">
                                  <a:solidFill>
                                    <a:prstClr val="black"/>
                                  </a:solidFill>
                                  <a:latin typeface="Cambria Math"/>
                                  <a:ea typeface="黑体" pitchFamily="49" charset="-122"/>
                                </a:rPr>
                                <m:t>𝟐</m:t>
                              </m:r>
                            </m:e>
                            <m:e>
                              <m:r>
                                <a:rPr lang="en-US" altLang="zh-CN" sz="2600" b="1" i="1" smtClean="0">
                                  <a:solidFill>
                                    <a:prstClr val="black"/>
                                  </a:solidFill>
                                  <a:latin typeface="Cambria Math"/>
                                  <a:ea typeface="黑体" pitchFamily="49" charset="-122"/>
                                </a:rPr>
                                <m:t>𝟑</m:t>
                              </m:r>
                            </m:e>
                          </m:mr>
                          <m:mr>
                            <m:e>
                              <m:r>
                                <a:rPr lang="en-US" altLang="zh-CN" sz="2600" b="1" i="1" smtClean="0">
                                  <a:solidFill>
                                    <a:prstClr val="black"/>
                                  </a:solidFill>
                                  <a:latin typeface="Cambria Math"/>
                                  <a:ea typeface="黑体" pitchFamily="49" charset="-122"/>
                                </a:rPr>
                                <m:t>𝟒</m:t>
                              </m:r>
                            </m:e>
                            <m:e>
                              <m:r>
                                <a:rPr lang="en-US" altLang="zh-CN" sz="2600" b="1" i="1" smtClean="0">
                                  <a:solidFill>
                                    <a:prstClr val="black"/>
                                  </a:solidFill>
                                  <a:latin typeface="Cambria Math"/>
                                  <a:ea typeface="黑体" pitchFamily="49" charset="-122"/>
                                </a:rPr>
                                <m:t>𝟓</m:t>
                              </m:r>
                            </m:e>
                            <m:e>
                              <m:r>
                                <a:rPr lang="en-US" altLang="zh-CN" sz="2600" b="1" i="1" smtClean="0">
                                  <a:solidFill>
                                    <a:prstClr val="black"/>
                                  </a:solidFill>
                                  <a:latin typeface="Cambria Math"/>
                                  <a:ea typeface="黑体" pitchFamily="49" charset="-122"/>
                                </a:rPr>
                                <m:t>𝟔</m:t>
                              </m:r>
                            </m:e>
                          </m:mr>
                          <m:mr>
                            <m:e>
                              <m:r>
                                <a:rPr lang="en-US" altLang="zh-CN" sz="2600" b="1" i="1" smtClean="0">
                                  <a:solidFill>
                                    <a:prstClr val="black"/>
                                  </a:solidFill>
                                  <a:latin typeface="Cambria Math"/>
                                  <a:ea typeface="黑体" pitchFamily="49" charset="-122"/>
                                </a:rPr>
                                <m:t>𝟕</m:t>
                              </m:r>
                            </m:e>
                            <m:e>
                              <m:r>
                                <a:rPr lang="en-US" altLang="zh-CN" sz="2600" b="1" i="1" smtClean="0">
                                  <a:solidFill>
                                    <a:prstClr val="black"/>
                                  </a:solidFill>
                                  <a:latin typeface="Cambria Math"/>
                                  <a:ea typeface="黑体" pitchFamily="49" charset="-122"/>
                                </a:rPr>
                                <m:t>𝟖</m:t>
                              </m:r>
                            </m:e>
                            <m:e>
                              <m:r>
                                <a:rPr lang="en-US" altLang="zh-CN" sz="2600" b="1" i="1" smtClean="0">
                                  <a:solidFill>
                                    <a:prstClr val="black"/>
                                  </a:solidFill>
                                  <a:latin typeface="Cambria Math"/>
                                  <a:ea typeface="黑体" pitchFamily="49" charset="-122"/>
                                </a:rPr>
                                <m:t>𝟗</m:t>
                              </m:r>
                            </m:e>
                          </m:mr>
                        </m:m>
                      </m:e>
                    </m:d>
                  </m:oMath>
                </a14:m>
                <a:r>
                  <a:rPr lang="en-US" altLang="zh-CN" sz="2600" b="1" dirty="0">
                    <a:solidFill>
                      <a:prstClr val="black"/>
                    </a:solidFill>
                    <a:latin typeface="黑体" pitchFamily="49" charset="-122"/>
                    <a:ea typeface="黑体" pitchFamily="49" charset="-122"/>
                  </a:rPr>
                  <a:t>,</a:t>
                </a:r>
                <a:r>
                  <a:rPr lang="zh-CN" altLang="en-US" sz="2600" b="1" dirty="0">
                    <a:solidFill>
                      <a:prstClr val="black"/>
                    </a:solidFill>
                    <a:latin typeface="黑体" pitchFamily="49" charset="-122"/>
                    <a:ea typeface="黑体" pitchFamily="49" charset="-122"/>
                  </a:rPr>
                  <a:t>将</a:t>
                </a:r>
                <a:r>
                  <a:rPr lang="en-US" altLang="zh-CN" sz="2600" b="1" dirty="0">
                    <a:solidFill>
                      <a:prstClr val="black"/>
                    </a:solidFill>
                    <a:latin typeface="黑体" pitchFamily="49" charset="-122"/>
                    <a:ea typeface="黑体" pitchFamily="49" charset="-122"/>
                  </a:rPr>
                  <a:t>A</a:t>
                </a:r>
                <a:r>
                  <a:rPr lang="zh-CN" altLang="en-US" sz="2600" b="1" dirty="0">
                    <a:solidFill>
                      <a:prstClr val="black"/>
                    </a:solidFill>
                    <a:latin typeface="黑体" pitchFamily="49" charset="-122"/>
                    <a:ea typeface="黑体" pitchFamily="49" charset="-122"/>
                  </a:rPr>
                  <a:t>的第</a:t>
                </a:r>
                <a:r>
                  <a:rPr lang="en-US" altLang="zh-CN" sz="2600" b="1" dirty="0">
                    <a:solidFill>
                      <a:prstClr val="black"/>
                    </a:solidFill>
                    <a:latin typeface="黑体" pitchFamily="49" charset="-122"/>
                    <a:ea typeface="黑体" pitchFamily="49" charset="-122"/>
                  </a:rPr>
                  <a:t>2</a:t>
                </a:r>
                <a:r>
                  <a:rPr lang="zh-CN" altLang="en-US" sz="2600" b="1" dirty="0">
                    <a:solidFill>
                      <a:prstClr val="black"/>
                    </a:solidFill>
                    <a:latin typeface="黑体" pitchFamily="49" charset="-122"/>
                    <a:ea typeface="黑体" pitchFamily="49" charset="-122"/>
                  </a:rPr>
                  <a:t>行第</a:t>
                </a:r>
                <a:r>
                  <a:rPr lang="en-US" altLang="zh-CN" sz="2600" b="1" dirty="0">
                    <a:solidFill>
                      <a:prstClr val="black"/>
                    </a:solidFill>
                    <a:latin typeface="黑体" pitchFamily="49" charset="-122"/>
                    <a:ea typeface="黑体" pitchFamily="49" charset="-122"/>
                  </a:rPr>
                  <a:t>3</a:t>
                </a:r>
                <a:r>
                  <a:rPr lang="zh-CN" altLang="en-US" sz="2600" b="1" dirty="0">
                    <a:solidFill>
                      <a:prstClr val="black"/>
                    </a:solidFill>
                    <a:latin typeface="黑体" pitchFamily="49" charset="-122"/>
                    <a:ea typeface="黑体" pitchFamily="49" charset="-122"/>
                  </a:rPr>
                  <a:t>列的元素改为</a:t>
                </a:r>
                <a:r>
                  <a:rPr lang="en-US" altLang="zh-CN" sz="2600" b="1" dirty="0">
                    <a:solidFill>
                      <a:prstClr val="black"/>
                    </a:solidFill>
                    <a:latin typeface="黑体" pitchFamily="49" charset="-122"/>
                    <a:ea typeface="黑体" pitchFamily="49" charset="-122"/>
                  </a:rPr>
                  <a:t>100</a:t>
                </a:r>
                <a:r>
                  <a:rPr lang="zh-CN" altLang="en-US" sz="2600" b="1" dirty="0">
                    <a:solidFill>
                      <a:prstClr val="black"/>
                    </a:solidFill>
                    <a:latin typeface="黑体" pitchFamily="49" charset="-122"/>
                    <a:ea typeface="黑体" pitchFamily="49" charset="-122"/>
                  </a:rPr>
                  <a:t>。</a:t>
                </a:r>
              </a:p>
            </p:txBody>
          </p:sp>
        </mc:Choice>
        <mc:Fallback>
          <p:sp>
            <p:nvSpPr>
              <p:cNvPr id="11" name="矩形 10"/>
              <p:cNvSpPr>
                <a:spLocks noRot="1" noChangeAspect="1" noMove="1" noResize="1" noEditPoints="1" noAdjustHandles="1" noChangeArrowheads="1" noChangeShapeType="1" noTextEdit="1"/>
              </p:cNvSpPr>
              <p:nvPr/>
            </p:nvSpPr>
            <p:spPr>
              <a:xfrm>
                <a:off x="242004" y="2252037"/>
                <a:ext cx="8744088" cy="1585049"/>
              </a:xfrm>
              <a:prstGeom prst="rect">
                <a:avLst/>
              </a:prstGeom>
              <a:blipFill rotWithShape="1">
                <a:blip r:embed="rId4"/>
                <a:stretch>
                  <a:fillRect l="-1255" b="-6923"/>
                </a:stretch>
              </a:blipFill>
            </p:spPr>
            <p:txBody>
              <a:bodyPr/>
              <a:lstStyle/>
              <a:p>
                <a:r>
                  <a:rPr lang="zh-CN" altLang="en-US">
                    <a:noFill/>
                  </a:rPr>
                  <a:t> </a:t>
                </a:r>
              </a:p>
            </p:txBody>
          </p:sp>
        </mc:Fallback>
      </mc:AlternateContent>
      <p:sp>
        <p:nvSpPr>
          <p:cNvPr id="2" name="矩形 1"/>
          <p:cNvSpPr/>
          <p:nvPr/>
        </p:nvSpPr>
        <p:spPr>
          <a:xfrm>
            <a:off x="611560" y="4005064"/>
            <a:ext cx="4572000" cy="1200329"/>
          </a:xfrm>
          <a:prstGeom prst="rect">
            <a:avLst/>
          </a:prstGeom>
        </p:spPr>
        <p:txBody>
          <a:bodyPr>
            <a:spAutoFit/>
          </a:bodyPr>
          <a:lstStyle/>
          <a:p>
            <a:r>
              <a:rPr lang="pt-BR" altLang="zh-CN" sz="2400" b="1" dirty="0">
                <a:solidFill>
                  <a:prstClr val="black"/>
                </a:solidFill>
                <a:latin typeface="Times New Roman" pitchFamily="18" charset="0"/>
                <a:cs typeface="Times New Roman" pitchFamily="18" charset="0"/>
              </a:rPr>
              <a:t>&gt;&gt; A=[1 2 3;</a:t>
            </a:r>
          </a:p>
          <a:p>
            <a:r>
              <a:rPr lang="pt-BR" altLang="zh-CN" sz="2400" b="1" dirty="0" smtClean="0">
                <a:solidFill>
                  <a:prstClr val="black"/>
                </a:solidFill>
                <a:latin typeface="Times New Roman" pitchFamily="18" charset="0"/>
                <a:cs typeface="Times New Roman" pitchFamily="18" charset="0"/>
              </a:rPr>
              <a:t>           4 </a:t>
            </a:r>
            <a:r>
              <a:rPr lang="pt-BR" altLang="zh-CN" sz="2400" b="1" dirty="0">
                <a:solidFill>
                  <a:prstClr val="black"/>
                </a:solidFill>
                <a:latin typeface="Times New Roman" pitchFamily="18" charset="0"/>
                <a:cs typeface="Times New Roman" pitchFamily="18" charset="0"/>
              </a:rPr>
              <a:t>5 6;</a:t>
            </a:r>
          </a:p>
          <a:p>
            <a:r>
              <a:rPr lang="pt-BR" altLang="zh-CN" sz="2400" b="1" dirty="0" smtClean="0">
                <a:solidFill>
                  <a:prstClr val="black"/>
                </a:solidFill>
                <a:latin typeface="Times New Roman" pitchFamily="18" charset="0"/>
                <a:cs typeface="Times New Roman" pitchFamily="18" charset="0"/>
              </a:rPr>
              <a:t>           7 </a:t>
            </a:r>
            <a:r>
              <a:rPr lang="pt-BR" altLang="zh-CN" sz="2400" b="1" dirty="0">
                <a:solidFill>
                  <a:prstClr val="black"/>
                </a:solidFill>
                <a:latin typeface="Times New Roman" pitchFamily="18" charset="0"/>
                <a:cs typeface="Times New Roman" pitchFamily="18" charset="0"/>
              </a:rPr>
              <a:t>8 9]</a:t>
            </a:r>
            <a:endParaRPr lang="zh-CN" altLang="en-US" sz="2400" b="1" dirty="0">
              <a:solidFill>
                <a:prstClr val="black"/>
              </a:solidFill>
              <a:latin typeface="Times New Roman" pitchFamily="18" charset="0"/>
              <a:cs typeface="Times New Roman" pitchFamily="18" charset="0"/>
            </a:endParaRPr>
          </a:p>
        </p:txBody>
      </p:sp>
      <p:sp>
        <p:nvSpPr>
          <p:cNvPr id="3" name="矩形 2"/>
          <p:cNvSpPr/>
          <p:nvPr/>
        </p:nvSpPr>
        <p:spPr>
          <a:xfrm>
            <a:off x="646448" y="5373216"/>
            <a:ext cx="2043188" cy="461665"/>
          </a:xfrm>
          <a:prstGeom prst="rect">
            <a:avLst/>
          </a:prstGeom>
        </p:spPr>
        <p:txBody>
          <a:bodyPr>
            <a:spAutoFit/>
          </a:bodyPr>
          <a:lstStyle/>
          <a:p>
            <a:r>
              <a:rPr lang="en-US" altLang="zh-CN" sz="2400" b="1" dirty="0">
                <a:solidFill>
                  <a:prstClr val="black"/>
                </a:solidFill>
                <a:latin typeface="Times New Roman" pitchFamily="18" charset="0"/>
                <a:cs typeface="Times New Roman" pitchFamily="18" charset="0"/>
              </a:rPr>
              <a:t>&gt;&gt; A(2,3)=100</a:t>
            </a:r>
            <a:endParaRPr lang="zh-CN" altLang="en-US" sz="24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86151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p:bldP spid="11" grpId="0"/>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254274" y="1281534"/>
            <a:ext cx="8494190" cy="1384995"/>
          </a:xfrm>
          <a:prstGeom prst="rect">
            <a:avLst/>
          </a:prstGeom>
        </p:spPr>
        <p:txBody>
          <a:bodyPr wrap="square">
            <a:spAutoFit/>
          </a:bodyPr>
          <a:lstStyle/>
          <a:p>
            <a:r>
              <a:rPr lang="zh-CN" altLang="en-US" sz="2800" b="1" dirty="0" smtClean="0">
                <a:solidFill>
                  <a:srgbClr val="3F1CD6"/>
                </a:solidFill>
                <a:latin typeface="黑体" pitchFamily="49" charset="-122"/>
                <a:ea typeface="黑体" pitchFamily="49" charset="-122"/>
              </a:rPr>
              <a:t>注：</a:t>
            </a:r>
            <a:r>
              <a:rPr lang="zh-CN" altLang="en-US" sz="2800" b="1" dirty="0">
                <a:solidFill>
                  <a:srgbClr val="FF0000"/>
                </a:solidFill>
                <a:latin typeface="黑体" pitchFamily="49" charset="-122"/>
                <a:ea typeface="黑体" pitchFamily="49" charset="-122"/>
              </a:rPr>
              <a:t>矩阵元素的序号</a:t>
            </a:r>
            <a:r>
              <a:rPr lang="zh-CN" altLang="en-US" sz="2800" b="1" dirty="0">
                <a:solidFill>
                  <a:prstClr val="black"/>
                </a:solidFill>
                <a:latin typeface="黑体" pitchFamily="49" charset="-122"/>
                <a:ea typeface="黑体" pitchFamily="49" charset="-122"/>
              </a:rPr>
              <a:t>就是相应元素在内存中的排列顺序。在</a:t>
            </a:r>
            <a:r>
              <a:rPr lang="en-US" altLang="zh-CN" sz="2800" b="1" dirty="0">
                <a:solidFill>
                  <a:prstClr val="black"/>
                </a:solidFill>
                <a:latin typeface="黑体" pitchFamily="49" charset="-122"/>
                <a:ea typeface="黑体" pitchFamily="49" charset="-122"/>
              </a:rPr>
              <a:t>MATLAB</a:t>
            </a:r>
            <a:r>
              <a:rPr lang="zh-CN" altLang="en-US" sz="2800" b="1" dirty="0">
                <a:solidFill>
                  <a:prstClr val="black"/>
                </a:solidFill>
                <a:latin typeface="黑体" pitchFamily="49" charset="-122"/>
                <a:ea typeface="黑体" pitchFamily="49" charset="-122"/>
              </a:rPr>
              <a:t>中，</a:t>
            </a:r>
            <a:r>
              <a:rPr lang="zh-CN" altLang="en-US" sz="2800" b="1" dirty="0">
                <a:solidFill>
                  <a:srgbClr val="3F1CD6"/>
                </a:solidFill>
                <a:latin typeface="黑体" pitchFamily="49" charset="-122"/>
                <a:ea typeface="黑体" pitchFamily="49" charset="-122"/>
              </a:rPr>
              <a:t>矩阵元素按列存储</a:t>
            </a:r>
            <a:r>
              <a:rPr lang="zh-CN" altLang="en-US" sz="2800" b="1" dirty="0">
                <a:solidFill>
                  <a:prstClr val="black"/>
                </a:solidFill>
                <a:latin typeface="黑体" pitchFamily="49" charset="-122"/>
                <a:ea typeface="黑体" pitchFamily="49" charset="-122"/>
              </a:rPr>
              <a:t>，先第一列，再第二列，依次类推</a:t>
            </a:r>
            <a:r>
              <a:rPr lang="zh-CN" altLang="en-US" sz="2800" b="1" dirty="0" smtClean="0">
                <a:solidFill>
                  <a:prstClr val="black"/>
                </a:solidFill>
                <a:latin typeface="黑体" pitchFamily="49" charset="-122"/>
                <a:ea typeface="黑体" pitchFamily="49" charset="-122"/>
              </a:rPr>
              <a:t>。</a:t>
            </a:r>
            <a:endParaRPr lang="zh-CN" altLang="en-US" sz="2800" b="1" dirty="0">
              <a:solidFill>
                <a:prstClr val="black"/>
              </a:solidFill>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4" name="矩形 3"/>
              <p:cNvSpPr/>
              <p:nvPr/>
            </p:nvSpPr>
            <p:spPr>
              <a:xfrm>
                <a:off x="611560" y="3068960"/>
                <a:ext cx="6696744" cy="1240532"/>
              </a:xfrm>
              <a:prstGeom prst="rect">
                <a:avLst/>
              </a:prstGeom>
            </p:spPr>
            <p:txBody>
              <a:bodyPr wrap="square">
                <a:spAutoFit/>
              </a:bodyPr>
              <a:lstStyle/>
              <a:p>
                <a:r>
                  <a:rPr lang="zh-CN" altLang="en-US" sz="2800" b="1" dirty="0" smtClean="0">
                    <a:solidFill>
                      <a:prstClr val="black"/>
                    </a:solidFill>
                    <a:latin typeface="黑体" pitchFamily="49" charset="-122"/>
                    <a:ea typeface="黑体" pitchFamily="49" charset="-122"/>
                  </a:rPr>
                  <a:t>例如</a:t>
                </a:r>
                <a14:m>
                  <m:oMath xmlns:m="http://schemas.openxmlformats.org/officeDocument/2006/math">
                    <m:r>
                      <a:rPr lang="en-US" altLang="zh-CN" sz="2800" b="1" smtClean="0">
                        <a:solidFill>
                          <a:prstClr val="black"/>
                        </a:solidFill>
                        <a:latin typeface="Cambria Math"/>
                        <a:ea typeface="黑体" pitchFamily="49" charset="-122"/>
                      </a:rPr>
                      <m:t>  </m:t>
                    </m:r>
                    <m:r>
                      <a:rPr lang="en-US" altLang="zh-CN" sz="2800" b="1">
                        <a:solidFill>
                          <a:prstClr val="black"/>
                        </a:solidFill>
                        <a:latin typeface="Cambria Math"/>
                        <a:ea typeface="黑体" pitchFamily="49" charset="-122"/>
                      </a:rPr>
                      <m:t>𝑨</m:t>
                    </m:r>
                    <m:r>
                      <a:rPr lang="en-US" altLang="zh-CN" sz="2800" b="1">
                        <a:solidFill>
                          <a:prstClr val="black"/>
                        </a:solidFill>
                        <a:latin typeface="Cambria Math"/>
                        <a:ea typeface="黑体" pitchFamily="49" charset="-122"/>
                      </a:rPr>
                      <m:t>=</m:t>
                    </m:r>
                    <m:d>
                      <m:dPr>
                        <m:begChr m:val="["/>
                        <m:endChr m:val="]"/>
                        <m:ctrlPr>
                          <a:rPr lang="en-US" altLang="zh-CN" sz="2800" b="1" i="1">
                            <a:solidFill>
                              <a:prstClr val="black"/>
                            </a:solidFill>
                            <a:latin typeface="Cambria Math"/>
                            <a:ea typeface="黑体" pitchFamily="49" charset="-122"/>
                          </a:rPr>
                        </m:ctrlPr>
                      </m:dPr>
                      <m:e>
                        <m:m>
                          <m:mPr>
                            <m:mcs>
                              <m:mc>
                                <m:mcPr>
                                  <m:count m:val="3"/>
                                  <m:mcJc m:val="center"/>
                                </m:mcPr>
                              </m:mc>
                            </m:mcs>
                            <m:ctrlPr>
                              <a:rPr lang="en-US" altLang="zh-CN" sz="2800" b="1" i="1">
                                <a:solidFill>
                                  <a:prstClr val="black"/>
                                </a:solidFill>
                                <a:latin typeface="Cambria Math"/>
                                <a:ea typeface="黑体" pitchFamily="49" charset="-122"/>
                              </a:rPr>
                            </m:ctrlPr>
                          </m:mPr>
                          <m:mr>
                            <m:e>
                              <m:r>
                                <m:rPr>
                                  <m:brk m:alnAt="7"/>
                                </m:rPr>
                                <a:rPr lang="en-US" altLang="zh-CN" sz="2800" b="1">
                                  <a:solidFill>
                                    <a:prstClr val="black"/>
                                  </a:solidFill>
                                  <a:latin typeface="Cambria Math"/>
                                  <a:ea typeface="黑体" pitchFamily="49" charset="-122"/>
                                </a:rPr>
                                <m:t>𝟑</m:t>
                              </m:r>
                            </m:e>
                            <m:e>
                              <m:r>
                                <a:rPr lang="en-US" altLang="zh-CN" sz="2800" b="1">
                                  <a:solidFill>
                                    <a:prstClr val="black"/>
                                  </a:solidFill>
                                  <a:latin typeface="Cambria Math"/>
                                  <a:ea typeface="黑体" pitchFamily="49" charset="-122"/>
                                </a:rPr>
                                <m:t>𝟒</m:t>
                              </m:r>
                            </m:e>
                            <m:e>
                              <m:r>
                                <a:rPr lang="en-US" altLang="zh-CN" sz="2800" b="1">
                                  <a:solidFill>
                                    <a:prstClr val="black"/>
                                  </a:solidFill>
                                  <a:latin typeface="Cambria Math"/>
                                  <a:ea typeface="黑体" pitchFamily="49" charset="-122"/>
                                </a:rPr>
                                <m:t>𝟓</m:t>
                              </m:r>
                            </m:e>
                          </m:mr>
                          <m:mr>
                            <m:e>
                              <m:r>
                                <a:rPr lang="en-US" altLang="zh-CN" sz="2800" b="1">
                                  <a:solidFill>
                                    <a:prstClr val="black"/>
                                  </a:solidFill>
                                  <a:latin typeface="Cambria Math"/>
                                  <a:ea typeface="黑体" pitchFamily="49" charset="-122"/>
                                </a:rPr>
                                <m:t>𝟔</m:t>
                              </m:r>
                            </m:e>
                            <m:e>
                              <m:r>
                                <a:rPr lang="en-US" altLang="zh-CN" sz="2800" b="1">
                                  <a:solidFill>
                                    <a:prstClr val="black"/>
                                  </a:solidFill>
                                  <a:latin typeface="Cambria Math"/>
                                  <a:ea typeface="黑体" pitchFamily="49" charset="-122"/>
                                </a:rPr>
                                <m:t>𝟕</m:t>
                              </m:r>
                            </m:e>
                            <m:e>
                              <m:r>
                                <a:rPr lang="en-US" altLang="zh-CN" sz="2800" b="1">
                                  <a:solidFill>
                                    <a:prstClr val="black"/>
                                  </a:solidFill>
                                  <a:latin typeface="Cambria Math"/>
                                  <a:ea typeface="黑体" pitchFamily="49" charset="-122"/>
                                </a:rPr>
                                <m:t>𝟖</m:t>
                              </m:r>
                            </m:e>
                          </m:mr>
                          <m:mr>
                            <m:e>
                              <m:r>
                                <a:rPr lang="en-US" altLang="zh-CN" sz="2800" b="1">
                                  <a:solidFill>
                                    <a:prstClr val="black"/>
                                  </a:solidFill>
                                  <a:latin typeface="Cambria Math"/>
                                  <a:ea typeface="黑体" pitchFamily="49" charset="-122"/>
                                </a:rPr>
                                <m:t>𝟗</m:t>
                              </m:r>
                            </m:e>
                            <m:e>
                              <m:r>
                                <a:rPr lang="en-US" altLang="zh-CN" sz="2800" b="1">
                                  <a:solidFill>
                                    <a:prstClr val="black"/>
                                  </a:solidFill>
                                  <a:latin typeface="Cambria Math"/>
                                  <a:ea typeface="黑体" pitchFamily="49" charset="-122"/>
                                </a:rPr>
                                <m:t>𝟏𝟎</m:t>
                              </m:r>
                            </m:e>
                            <m:e>
                              <m:r>
                                <a:rPr lang="en-US" altLang="zh-CN" sz="2800" b="1">
                                  <a:solidFill>
                                    <a:prstClr val="black"/>
                                  </a:solidFill>
                                  <a:latin typeface="Cambria Math"/>
                                  <a:ea typeface="黑体" pitchFamily="49" charset="-122"/>
                                </a:rPr>
                                <m:t>𝟏𝟏</m:t>
                              </m:r>
                            </m:e>
                          </m:mr>
                        </m:m>
                      </m:e>
                    </m:d>
                  </m:oMath>
                </a14:m>
                <a:r>
                  <a:rPr lang="zh-CN" altLang="en-US" sz="2800" dirty="0" smtClean="0">
                    <a:solidFill>
                      <a:prstClr val="black"/>
                    </a:solidFill>
                    <a:latin typeface="黑体" pitchFamily="49" charset="-122"/>
                    <a:ea typeface="黑体" pitchFamily="49" charset="-122"/>
                  </a:rPr>
                  <a:t>，</a:t>
                </a:r>
                <a:r>
                  <a:rPr lang="zh-CN" altLang="en-US" sz="2800" b="1" dirty="0">
                    <a:solidFill>
                      <a:prstClr val="black"/>
                    </a:solidFill>
                    <a:latin typeface="黑体" pitchFamily="49" charset="-122"/>
                    <a:ea typeface="黑体" pitchFamily="49" charset="-122"/>
                  </a:rPr>
                  <a:t>则</a:t>
                </a:r>
                <a:r>
                  <a:rPr lang="en-US" altLang="zh-CN" sz="2800" b="1" dirty="0">
                    <a:solidFill>
                      <a:prstClr val="black"/>
                    </a:solidFill>
                    <a:latin typeface="黑体" pitchFamily="49" charset="-122"/>
                    <a:ea typeface="黑体" pitchFamily="49" charset="-122"/>
                  </a:rPr>
                  <a:t>A(6)=10</a:t>
                </a:r>
                <a:endParaRPr lang="zh-CN" altLang="en-US" sz="2800" b="1" dirty="0">
                  <a:solidFill>
                    <a:prstClr val="black"/>
                  </a:solidFill>
                  <a:latin typeface="黑体" pitchFamily="49" charset="-122"/>
                  <a:ea typeface="黑体" pitchFamily="49"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611560" y="3068960"/>
                <a:ext cx="6696744" cy="1240532"/>
              </a:xfrm>
              <a:prstGeom prst="rect">
                <a:avLst/>
              </a:prstGeom>
              <a:blipFill>
                <a:blip r:embed="rId3"/>
                <a:stretch>
                  <a:fillRect l="-1820"/>
                </a:stretch>
              </a:blipFill>
            </p:spPr>
            <p:txBody>
              <a:bodyPr/>
              <a:lstStyle/>
              <a:p>
                <a:r>
                  <a:rPr lang="zh-CN" altLang="en-US">
                    <a:noFill/>
                  </a:rPr>
                  <a:t> </a:t>
                </a:r>
              </a:p>
            </p:txBody>
          </p:sp>
        </mc:Fallback>
      </mc:AlternateContent>
      <p:sp>
        <p:nvSpPr>
          <p:cNvPr id="5" name="内容占位符 2"/>
          <p:cNvSpPr txBox="1">
            <a:spLocks/>
          </p:cNvSpPr>
          <p:nvPr/>
        </p:nvSpPr>
        <p:spPr>
          <a:xfrm>
            <a:off x="254274" y="332656"/>
            <a:ext cx="8494190" cy="546447"/>
          </a:xfrm>
          <a:prstGeom prst="rect">
            <a:avLst/>
          </a:prstGeom>
          <a:solidFill>
            <a:srgbClr val="FFFF00"/>
          </a:solidFill>
          <a:ln w="22225">
            <a:solidFill>
              <a:schemeClr val="accent1"/>
            </a:solidFill>
          </a:ln>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buClr>
                <a:srgbClr val="4F81BD"/>
              </a:buClr>
              <a:buFont typeface="Arial" pitchFamily="34" charset="0"/>
              <a:buNone/>
            </a:pPr>
            <a:r>
              <a:rPr lang="en-US" altLang="zh-CN" sz="2800" b="1" dirty="0" smtClean="0">
                <a:solidFill>
                  <a:prstClr val="black"/>
                </a:solidFill>
                <a:latin typeface="Times New Roman" pitchFamily="18" charset="0"/>
                <a:cs typeface="Times New Roman" pitchFamily="18" charset="0"/>
              </a:rPr>
              <a:t>2</a:t>
            </a:r>
            <a:r>
              <a:rPr lang="zh-CN" altLang="en-US" sz="2800" b="1" dirty="0" smtClean="0">
                <a:solidFill>
                  <a:prstClr val="black"/>
                </a:solidFill>
                <a:latin typeface="Times New Roman" pitchFamily="18" charset="0"/>
                <a:cs typeface="Times New Roman" pitchFamily="18" charset="0"/>
              </a:rPr>
              <a:t>、通过</a:t>
            </a:r>
            <a:r>
              <a:rPr lang="zh-CN" altLang="en-US" sz="2800" b="1" dirty="0">
                <a:solidFill>
                  <a:prstClr val="black"/>
                </a:solidFill>
                <a:latin typeface="Times New Roman" pitchFamily="18" charset="0"/>
                <a:cs typeface="Times New Roman" pitchFamily="18" charset="0"/>
              </a:rPr>
              <a:t>矩阵元素的序号引用矩阵的元素</a:t>
            </a:r>
            <a:r>
              <a:rPr lang="en-US" altLang="zh-CN" sz="2800" b="1" dirty="0">
                <a:solidFill>
                  <a:prstClr val="black"/>
                </a:solidFill>
                <a:latin typeface="Times New Roman" pitchFamily="18" charset="0"/>
                <a:cs typeface="Times New Roman" pitchFamily="18" charset="0"/>
              </a:rPr>
              <a:t>A(index)</a:t>
            </a:r>
            <a:endParaRPr lang="zh-CN" altLang="en-US" sz="2800" b="1"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17867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2"/>
          <p:cNvSpPr txBox="1">
            <a:spLocks/>
          </p:cNvSpPr>
          <p:nvPr/>
        </p:nvSpPr>
        <p:spPr>
          <a:xfrm>
            <a:off x="332671" y="920284"/>
            <a:ext cx="7548396" cy="546447"/>
          </a:xfrm>
          <a:prstGeom prst="rect">
            <a:avLst/>
          </a:prstGeom>
          <a:solidFill>
            <a:srgbClr val="FFFF00"/>
          </a:solidFill>
          <a:ln w="22225">
            <a:solidFill>
              <a:schemeClr val="accent1"/>
            </a:solidFill>
          </a:ln>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Clr>
                <a:srgbClr val="4F81BD"/>
              </a:buClr>
              <a:buFont typeface="Arial" pitchFamily="34" charset="0"/>
              <a:buNone/>
            </a:pPr>
            <a:r>
              <a:rPr lang="en-US" altLang="zh-CN" sz="2800" b="1" dirty="0" smtClean="0">
                <a:solidFill>
                  <a:prstClr val="black"/>
                </a:solidFill>
                <a:latin typeface="黑体" pitchFamily="49" charset="-122"/>
                <a:ea typeface="黑体" pitchFamily="49" charset="-122"/>
              </a:rPr>
              <a:t>1</a:t>
            </a:r>
            <a:r>
              <a:rPr lang="zh-CN" altLang="en-US" sz="2800" b="1" dirty="0" smtClean="0">
                <a:solidFill>
                  <a:prstClr val="black"/>
                </a:solidFill>
                <a:latin typeface="黑体" pitchFamily="49" charset="-122"/>
                <a:ea typeface="黑体" pitchFamily="49" charset="-122"/>
              </a:rPr>
              <a:t>、利用冒号表达式获得子矩阵</a:t>
            </a:r>
            <a:endParaRPr lang="zh-CN" altLang="en-US" sz="2800" b="1" dirty="0">
              <a:solidFill>
                <a:prstClr val="black"/>
              </a:solidFill>
              <a:latin typeface="黑体" pitchFamily="49" charset="-122"/>
              <a:ea typeface="黑体" pitchFamily="49" charset="-122"/>
            </a:endParaRPr>
          </a:p>
        </p:txBody>
      </p:sp>
      <p:sp>
        <p:nvSpPr>
          <p:cNvPr id="5" name="矩形 4"/>
          <p:cNvSpPr/>
          <p:nvPr/>
        </p:nvSpPr>
        <p:spPr>
          <a:xfrm>
            <a:off x="242004" y="245839"/>
            <a:ext cx="7553944" cy="523220"/>
          </a:xfrm>
          <a:prstGeom prst="rect">
            <a:avLst/>
          </a:prstGeom>
        </p:spPr>
        <p:txBody>
          <a:bodyPr wrap="square">
            <a:spAutoFit/>
          </a:bodyPr>
          <a:lstStyle/>
          <a:p>
            <a:r>
              <a:rPr lang="zh-CN" altLang="en-US" sz="2800" b="1" dirty="0" smtClean="0">
                <a:solidFill>
                  <a:srgbClr val="3F1CD6"/>
                </a:solidFill>
                <a:latin typeface="黑体" pitchFamily="49" charset="-122"/>
                <a:ea typeface="黑体" pitchFamily="49" charset="-122"/>
              </a:rPr>
              <a:t>二、矩阵的拆分</a:t>
            </a:r>
            <a:endParaRPr lang="zh-CN" altLang="en-US" sz="2800" b="1" dirty="0">
              <a:solidFill>
                <a:srgbClr val="3F1CD6"/>
              </a:solidFill>
              <a:latin typeface="黑体" pitchFamily="49" charset="-122"/>
              <a:ea typeface="黑体" pitchFamily="49" charset="-122"/>
            </a:endParaRPr>
          </a:p>
        </p:txBody>
      </p:sp>
      <p:sp>
        <p:nvSpPr>
          <p:cNvPr id="4" name="矩形 3"/>
          <p:cNvSpPr/>
          <p:nvPr/>
        </p:nvSpPr>
        <p:spPr>
          <a:xfrm>
            <a:off x="266547" y="1484784"/>
            <a:ext cx="7548396" cy="1384995"/>
          </a:xfrm>
          <a:prstGeom prst="rect">
            <a:avLst/>
          </a:prstGeom>
        </p:spPr>
        <p:txBody>
          <a:bodyPr wrap="square">
            <a:spAutoFit/>
          </a:bodyPr>
          <a:lstStyle/>
          <a:p>
            <a:r>
              <a:rPr lang="zh-CN" altLang="en-US" sz="2800" b="1" dirty="0">
                <a:solidFill>
                  <a:srgbClr val="0000FF"/>
                </a:solidFill>
                <a:latin typeface="黑体" pitchFamily="49" charset="-122"/>
                <a:ea typeface="黑体" pitchFamily="49" charset="-122"/>
              </a:rPr>
              <a:t> ① </a:t>
            </a:r>
            <a:r>
              <a:rPr lang="en-US" altLang="zh-CN" sz="2800" b="1" dirty="0">
                <a:solidFill>
                  <a:srgbClr val="0000FF"/>
                </a:solidFill>
                <a:latin typeface="黑体" pitchFamily="49" charset="-122"/>
                <a:ea typeface="黑体" pitchFamily="49" charset="-122"/>
              </a:rPr>
              <a:t>A(:,j)</a:t>
            </a:r>
            <a:r>
              <a:rPr lang="zh-CN" altLang="en-US" sz="2800" b="1" dirty="0" smtClean="0">
                <a:solidFill>
                  <a:srgbClr val="0000FF"/>
                </a:solidFill>
                <a:latin typeface="黑体" pitchFamily="49" charset="-122"/>
                <a:ea typeface="黑体" pitchFamily="49" charset="-122"/>
              </a:rPr>
              <a:t>表示 取</a:t>
            </a:r>
            <a:r>
              <a:rPr lang="en-US" altLang="zh-CN" sz="2800" b="1" dirty="0">
                <a:solidFill>
                  <a:srgbClr val="0000FF"/>
                </a:solidFill>
                <a:latin typeface="黑体" pitchFamily="49" charset="-122"/>
                <a:ea typeface="黑体" pitchFamily="49" charset="-122"/>
              </a:rPr>
              <a:t>A</a:t>
            </a:r>
            <a:r>
              <a:rPr lang="zh-CN" altLang="en-US" sz="2800" b="1" dirty="0">
                <a:solidFill>
                  <a:srgbClr val="0000FF"/>
                </a:solidFill>
                <a:latin typeface="黑体" pitchFamily="49" charset="-122"/>
                <a:ea typeface="黑体" pitchFamily="49" charset="-122"/>
              </a:rPr>
              <a:t>矩阵的第</a:t>
            </a:r>
            <a:r>
              <a:rPr lang="en-US" altLang="zh-CN" sz="2800" b="1" dirty="0">
                <a:solidFill>
                  <a:srgbClr val="0000FF"/>
                </a:solidFill>
                <a:latin typeface="黑体" pitchFamily="49" charset="-122"/>
                <a:ea typeface="黑体" pitchFamily="49" charset="-122"/>
              </a:rPr>
              <a:t>j</a:t>
            </a:r>
            <a:r>
              <a:rPr lang="zh-CN" altLang="en-US" sz="2800" b="1" dirty="0">
                <a:solidFill>
                  <a:srgbClr val="0000FF"/>
                </a:solidFill>
                <a:latin typeface="黑体" pitchFamily="49" charset="-122"/>
                <a:ea typeface="黑体" pitchFamily="49" charset="-122"/>
              </a:rPr>
              <a:t>列全部元素</a:t>
            </a:r>
            <a:r>
              <a:rPr lang="zh-CN" altLang="en-US" sz="2800" b="1" dirty="0" smtClean="0">
                <a:solidFill>
                  <a:srgbClr val="0000FF"/>
                </a:solidFill>
                <a:latin typeface="黑体" pitchFamily="49" charset="-122"/>
                <a:ea typeface="黑体" pitchFamily="49" charset="-122"/>
              </a:rPr>
              <a:t>；</a:t>
            </a:r>
            <a:endParaRPr lang="en-US" altLang="zh-CN" sz="2800" b="1" dirty="0" smtClean="0">
              <a:solidFill>
                <a:srgbClr val="0000FF"/>
              </a:solidFill>
              <a:latin typeface="黑体" pitchFamily="49" charset="-122"/>
              <a:ea typeface="黑体" pitchFamily="49" charset="-122"/>
            </a:endParaRPr>
          </a:p>
          <a:p>
            <a:r>
              <a:rPr lang="en-US" altLang="zh-CN" sz="2800" b="1" dirty="0">
                <a:solidFill>
                  <a:srgbClr val="0000FF"/>
                </a:solidFill>
                <a:latin typeface="黑体" pitchFamily="49" charset="-122"/>
                <a:ea typeface="黑体" pitchFamily="49" charset="-122"/>
              </a:rPr>
              <a:t> </a:t>
            </a:r>
            <a:r>
              <a:rPr lang="en-US" altLang="zh-CN" sz="2800" b="1" dirty="0" smtClean="0">
                <a:solidFill>
                  <a:srgbClr val="0000FF"/>
                </a:solidFill>
                <a:latin typeface="黑体" pitchFamily="49" charset="-122"/>
                <a:ea typeface="黑体" pitchFamily="49" charset="-122"/>
              </a:rPr>
              <a:t>   A(i</a:t>
            </a:r>
            <a:r>
              <a:rPr lang="en-US" altLang="zh-CN" sz="2800" b="1" dirty="0">
                <a:solidFill>
                  <a:srgbClr val="0000FF"/>
                </a:solidFill>
                <a:latin typeface="黑体" pitchFamily="49" charset="-122"/>
                <a:ea typeface="黑体" pitchFamily="49" charset="-122"/>
              </a:rPr>
              <a:t>,:)</a:t>
            </a:r>
            <a:r>
              <a:rPr lang="zh-CN" altLang="en-US" sz="2800" b="1" dirty="0" smtClean="0">
                <a:solidFill>
                  <a:srgbClr val="0000FF"/>
                </a:solidFill>
                <a:latin typeface="黑体" pitchFamily="49" charset="-122"/>
                <a:ea typeface="黑体" pitchFamily="49" charset="-122"/>
              </a:rPr>
              <a:t>表示 </a:t>
            </a:r>
            <a:r>
              <a:rPr lang="en-US" altLang="zh-CN" sz="2800" b="1" dirty="0" smtClean="0">
                <a:solidFill>
                  <a:srgbClr val="0000FF"/>
                </a:solidFill>
                <a:latin typeface="黑体" pitchFamily="49" charset="-122"/>
                <a:ea typeface="黑体" pitchFamily="49" charset="-122"/>
              </a:rPr>
              <a:t>A</a:t>
            </a:r>
            <a:r>
              <a:rPr lang="zh-CN" altLang="en-US" sz="2800" b="1" dirty="0">
                <a:solidFill>
                  <a:srgbClr val="0000FF"/>
                </a:solidFill>
                <a:latin typeface="黑体" pitchFamily="49" charset="-122"/>
                <a:ea typeface="黑体" pitchFamily="49" charset="-122"/>
              </a:rPr>
              <a:t>矩阵第</a:t>
            </a:r>
            <a:r>
              <a:rPr lang="en-US" altLang="zh-CN" sz="2800" b="1" dirty="0">
                <a:solidFill>
                  <a:srgbClr val="0000FF"/>
                </a:solidFill>
                <a:latin typeface="黑体" pitchFamily="49" charset="-122"/>
                <a:ea typeface="黑体" pitchFamily="49" charset="-122"/>
              </a:rPr>
              <a:t>i</a:t>
            </a:r>
            <a:r>
              <a:rPr lang="zh-CN" altLang="en-US" sz="2800" b="1" dirty="0">
                <a:solidFill>
                  <a:srgbClr val="0000FF"/>
                </a:solidFill>
                <a:latin typeface="黑体" pitchFamily="49" charset="-122"/>
                <a:ea typeface="黑体" pitchFamily="49" charset="-122"/>
              </a:rPr>
              <a:t>行的全部元素</a:t>
            </a:r>
            <a:r>
              <a:rPr lang="zh-CN" altLang="en-US" sz="2800" b="1" dirty="0" smtClean="0">
                <a:solidFill>
                  <a:srgbClr val="0000FF"/>
                </a:solidFill>
                <a:latin typeface="黑体" pitchFamily="49" charset="-122"/>
                <a:ea typeface="黑体" pitchFamily="49" charset="-122"/>
              </a:rPr>
              <a:t>；</a:t>
            </a:r>
            <a:endParaRPr lang="en-US" altLang="zh-CN" sz="2800" b="1" dirty="0" smtClean="0">
              <a:solidFill>
                <a:srgbClr val="0000FF"/>
              </a:solidFill>
              <a:latin typeface="黑体" pitchFamily="49" charset="-122"/>
              <a:ea typeface="黑体" pitchFamily="49" charset="-122"/>
            </a:endParaRPr>
          </a:p>
          <a:p>
            <a:r>
              <a:rPr lang="en-US" altLang="zh-CN" sz="2800" b="1" dirty="0">
                <a:solidFill>
                  <a:srgbClr val="0000FF"/>
                </a:solidFill>
                <a:latin typeface="黑体" pitchFamily="49" charset="-122"/>
                <a:ea typeface="黑体" pitchFamily="49" charset="-122"/>
              </a:rPr>
              <a:t> </a:t>
            </a:r>
            <a:r>
              <a:rPr lang="en-US" altLang="zh-CN" sz="2800" b="1" dirty="0" smtClean="0">
                <a:solidFill>
                  <a:srgbClr val="0000FF"/>
                </a:solidFill>
                <a:latin typeface="黑体" pitchFamily="49" charset="-122"/>
                <a:ea typeface="黑体" pitchFamily="49" charset="-122"/>
              </a:rPr>
              <a:t>   A(</a:t>
            </a:r>
            <a:r>
              <a:rPr lang="en-US" altLang="zh-CN" sz="2800" b="1" dirty="0" err="1" smtClean="0">
                <a:solidFill>
                  <a:srgbClr val="0000FF"/>
                </a:solidFill>
                <a:latin typeface="黑体" pitchFamily="49" charset="-122"/>
                <a:ea typeface="黑体" pitchFamily="49" charset="-122"/>
              </a:rPr>
              <a:t>i,j</a:t>
            </a:r>
            <a:r>
              <a:rPr lang="en-US" altLang="zh-CN" sz="2800" b="1" dirty="0">
                <a:solidFill>
                  <a:srgbClr val="0000FF"/>
                </a:solidFill>
                <a:latin typeface="黑体" pitchFamily="49" charset="-122"/>
                <a:ea typeface="黑体" pitchFamily="49" charset="-122"/>
              </a:rPr>
              <a:t>)</a:t>
            </a:r>
            <a:r>
              <a:rPr lang="zh-CN" altLang="en-US" sz="2800" b="1" dirty="0" smtClean="0">
                <a:solidFill>
                  <a:srgbClr val="0000FF"/>
                </a:solidFill>
                <a:latin typeface="黑体" pitchFamily="49" charset="-122"/>
                <a:ea typeface="黑体" pitchFamily="49" charset="-122"/>
              </a:rPr>
              <a:t>表示 取</a:t>
            </a:r>
            <a:r>
              <a:rPr lang="en-US" altLang="zh-CN" sz="2800" b="1" dirty="0">
                <a:solidFill>
                  <a:srgbClr val="0000FF"/>
                </a:solidFill>
                <a:latin typeface="黑体" pitchFamily="49" charset="-122"/>
                <a:ea typeface="黑体" pitchFamily="49" charset="-122"/>
              </a:rPr>
              <a:t>A</a:t>
            </a:r>
            <a:r>
              <a:rPr lang="zh-CN" altLang="en-US" sz="2800" b="1" dirty="0">
                <a:solidFill>
                  <a:srgbClr val="0000FF"/>
                </a:solidFill>
                <a:latin typeface="黑体" pitchFamily="49" charset="-122"/>
                <a:ea typeface="黑体" pitchFamily="49" charset="-122"/>
              </a:rPr>
              <a:t>矩阵第</a:t>
            </a:r>
            <a:r>
              <a:rPr lang="en-US" altLang="zh-CN" sz="2800" b="1" dirty="0">
                <a:solidFill>
                  <a:srgbClr val="0000FF"/>
                </a:solidFill>
                <a:latin typeface="黑体" pitchFamily="49" charset="-122"/>
                <a:ea typeface="黑体" pitchFamily="49" charset="-122"/>
              </a:rPr>
              <a:t>i</a:t>
            </a:r>
            <a:r>
              <a:rPr lang="zh-CN" altLang="en-US" sz="2800" b="1" dirty="0">
                <a:solidFill>
                  <a:srgbClr val="0000FF"/>
                </a:solidFill>
                <a:latin typeface="黑体" pitchFamily="49" charset="-122"/>
                <a:ea typeface="黑体" pitchFamily="49" charset="-122"/>
              </a:rPr>
              <a:t>行、第</a:t>
            </a:r>
            <a:r>
              <a:rPr lang="en-US" altLang="zh-CN" sz="2800" b="1" dirty="0">
                <a:solidFill>
                  <a:srgbClr val="0000FF"/>
                </a:solidFill>
                <a:latin typeface="黑体" pitchFamily="49" charset="-122"/>
                <a:ea typeface="黑体" pitchFamily="49" charset="-122"/>
              </a:rPr>
              <a:t>j</a:t>
            </a:r>
            <a:r>
              <a:rPr lang="zh-CN" altLang="en-US" sz="2800" b="1" dirty="0">
                <a:solidFill>
                  <a:srgbClr val="0000FF"/>
                </a:solidFill>
                <a:latin typeface="黑体" pitchFamily="49" charset="-122"/>
                <a:ea typeface="黑体" pitchFamily="49" charset="-122"/>
              </a:rPr>
              <a:t>列的元素。</a:t>
            </a:r>
            <a:endParaRPr lang="zh-CN" altLang="en-US" sz="2800" dirty="0">
              <a:solidFill>
                <a:prstClr val="black"/>
              </a:solidFill>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6" name="矩形 5"/>
              <p:cNvSpPr/>
              <p:nvPr/>
            </p:nvSpPr>
            <p:spPr>
              <a:xfrm>
                <a:off x="242004" y="3140968"/>
                <a:ext cx="8784976" cy="3293209"/>
              </a:xfrm>
              <a:prstGeom prst="rect">
                <a:avLst/>
              </a:prstGeom>
            </p:spPr>
            <p:txBody>
              <a:bodyPr wrap="square">
                <a:spAutoFit/>
              </a:bodyPr>
              <a:lstStyle/>
              <a:p>
                <a:pPr algn="just"/>
                <a:r>
                  <a:rPr lang="zh-CN" altLang="en-US" sz="2600" b="1" dirty="0" smtClean="0">
                    <a:solidFill>
                      <a:srgbClr val="1E054B"/>
                    </a:solidFill>
                    <a:latin typeface="黑体" pitchFamily="49" charset="-122"/>
                    <a:ea typeface="黑体" pitchFamily="49" charset="-122"/>
                  </a:rPr>
                  <a:t>② </a:t>
                </a:r>
                <a:r>
                  <a:rPr lang="en-US" altLang="zh-CN" sz="2600" b="1" dirty="0">
                    <a:solidFill>
                      <a:srgbClr val="1E054B"/>
                    </a:solidFill>
                    <a:latin typeface="黑体" pitchFamily="49" charset="-122"/>
                    <a:ea typeface="黑体" pitchFamily="49" charset="-122"/>
                  </a:rPr>
                  <a:t>A(</a:t>
                </a:r>
                <a:r>
                  <a:rPr lang="en-US" altLang="zh-CN" sz="2600" b="1" dirty="0" err="1">
                    <a:solidFill>
                      <a:srgbClr val="1E054B"/>
                    </a:solidFill>
                    <a:latin typeface="黑体" pitchFamily="49" charset="-122"/>
                    <a:ea typeface="黑体" pitchFamily="49" charset="-122"/>
                  </a:rPr>
                  <a:t>i:i+m</a:t>
                </a:r>
                <a:r>
                  <a:rPr lang="en-US" altLang="zh-CN" sz="2600" b="1" dirty="0">
                    <a:solidFill>
                      <a:srgbClr val="1E054B"/>
                    </a:solidFill>
                    <a:latin typeface="黑体" pitchFamily="49" charset="-122"/>
                    <a:ea typeface="黑体" pitchFamily="49" charset="-122"/>
                  </a:rPr>
                  <a:t>,:)</a:t>
                </a:r>
                <a:r>
                  <a:rPr lang="zh-CN" altLang="en-US" sz="2600" b="1" dirty="0" smtClean="0">
                    <a:solidFill>
                      <a:srgbClr val="1E054B"/>
                    </a:solidFill>
                    <a:latin typeface="黑体" pitchFamily="49" charset="-122"/>
                    <a:ea typeface="黑体" pitchFamily="49" charset="-122"/>
                  </a:rPr>
                  <a:t>表示 取</a:t>
                </a:r>
                <a:r>
                  <a:rPr lang="en-US" altLang="zh-CN" sz="2600" b="1" dirty="0">
                    <a:solidFill>
                      <a:srgbClr val="1E054B"/>
                    </a:solidFill>
                    <a:latin typeface="黑体" pitchFamily="49" charset="-122"/>
                    <a:ea typeface="黑体" pitchFamily="49" charset="-122"/>
                  </a:rPr>
                  <a:t>A</a:t>
                </a:r>
                <a:r>
                  <a:rPr lang="zh-CN" altLang="en-US" sz="2600" b="1" dirty="0">
                    <a:solidFill>
                      <a:srgbClr val="1E054B"/>
                    </a:solidFill>
                    <a:latin typeface="黑体" pitchFamily="49" charset="-122"/>
                    <a:ea typeface="黑体" pitchFamily="49" charset="-122"/>
                  </a:rPr>
                  <a:t>矩阵第</a:t>
                </a:r>
                <a:r>
                  <a:rPr lang="en-US" altLang="zh-CN" sz="2600" b="1" dirty="0">
                    <a:solidFill>
                      <a:srgbClr val="1E054B"/>
                    </a:solidFill>
                    <a:latin typeface="黑体" pitchFamily="49" charset="-122"/>
                    <a:ea typeface="黑体" pitchFamily="49" charset="-122"/>
                  </a:rPr>
                  <a:t>i</a:t>
                </a:r>
                <a:r>
                  <a:rPr lang="zh-CN" altLang="en-US" sz="2600" b="1" dirty="0">
                    <a:solidFill>
                      <a:srgbClr val="1E054B"/>
                    </a:solidFill>
                    <a:latin typeface="黑体" pitchFamily="49" charset="-122"/>
                    <a:ea typeface="黑体" pitchFamily="49" charset="-122"/>
                  </a:rPr>
                  <a:t>～</a:t>
                </a:r>
                <a:r>
                  <a:rPr lang="en-US" altLang="zh-CN" sz="2600" b="1" dirty="0" err="1">
                    <a:solidFill>
                      <a:srgbClr val="1E054B"/>
                    </a:solidFill>
                    <a:latin typeface="黑体" pitchFamily="49" charset="-122"/>
                    <a:ea typeface="黑体" pitchFamily="49" charset="-122"/>
                  </a:rPr>
                  <a:t>i+m</a:t>
                </a:r>
                <a:r>
                  <a:rPr lang="zh-CN" altLang="en-US" sz="2600" b="1" dirty="0">
                    <a:solidFill>
                      <a:srgbClr val="1E054B"/>
                    </a:solidFill>
                    <a:latin typeface="黑体" pitchFamily="49" charset="-122"/>
                    <a:ea typeface="黑体" pitchFamily="49" charset="-122"/>
                  </a:rPr>
                  <a:t>行的全部元素</a:t>
                </a:r>
                <a:r>
                  <a:rPr lang="zh-CN" altLang="en-US" sz="2600" b="1" dirty="0" smtClean="0">
                    <a:solidFill>
                      <a:srgbClr val="1E054B"/>
                    </a:solidFill>
                    <a:latin typeface="黑体" pitchFamily="49" charset="-122"/>
                    <a:ea typeface="黑体" pitchFamily="49" charset="-122"/>
                  </a:rPr>
                  <a:t>；   </a:t>
                </a:r>
                <a:endParaRPr lang="en-US" altLang="zh-CN" sz="2600" b="1" dirty="0" smtClean="0">
                  <a:solidFill>
                    <a:srgbClr val="1E054B"/>
                  </a:solidFill>
                  <a:latin typeface="黑体" pitchFamily="49" charset="-122"/>
                  <a:ea typeface="黑体" pitchFamily="49" charset="-122"/>
                </a:endParaRPr>
              </a:p>
              <a:p>
                <a:pPr algn="just"/>
                <a:r>
                  <a:rPr lang="en-US" altLang="zh-CN" sz="2600" b="1" dirty="0">
                    <a:solidFill>
                      <a:srgbClr val="1E054B"/>
                    </a:solidFill>
                    <a:latin typeface="黑体" pitchFamily="49" charset="-122"/>
                    <a:ea typeface="黑体" pitchFamily="49" charset="-122"/>
                  </a:rPr>
                  <a:t> </a:t>
                </a:r>
                <a:r>
                  <a:rPr lang="en-US" altLang="zh-CN" sz="2600" b="1" dirty="0" smtClean="0">
                    <a:solidFill>
                      <a:srgbClr val="1E054B"/>
                    </a:solidFill>
                    <a:latin typeface="黑体" pitchFamily="49" charset="-122"/>
                    <a:ea typeface="黑体" pitchFamily="49" charset="-122"/>
                  </a:rPr>
                  <a:t>  A</a:t>
                </a:r>
                <a:r>
                  <a:rPr lang="en-US" altLang="zh-CN" sz="2600" b="1" dirty="0">
                    <a:solidFill>
                      <a:srgbClr val="1E054B"/>
                    </a:solidFill>
                    <a:latin typeface="黑体" pitchFamily="49" charset="-122"/>
                    <a:ea typeface="黑体" pitchFamily="49" charset="-122"/>
                  </a:rPr>
                  <a:t>(:,</a:t>
                </a:r>
                <a:r>
                  <a:rPr lang="en-US" altLang="zh-CN" sz="2600" b="1" dirty="0" err="1">
                    <a:solidFill>
                      <a:srgbClr val="1E054B"/>
                    </a:solidFill>
                    <a:latin typeface="黑体" pitchFamily="49" charset="-122"/>
                    <a:ea typeface="黑体" pitchFamily="49" charset="-122"/>
                  </a:rPr>
                  <a:t>k:k+m</a:t>
                </a:r>
                <a:r>
                  <a:rPr lang="en-US" altLang="zh-CN" sz="2600" b="1" dirty="0">
                    <a:solidFill>
                      <a:srgbClr val="1E054B"/>
                    </a:solidFill>
                    <a:latin typeface="黑体" pitchFamily="49" charset="-122"/>
                    <a:ea typeface="黑体" pitchFamily="49" charset="-122"/>
                  </a:rPr>
                  <a:t>)</a:t>
                </a:r>
                <a:r>
                  <a:rPr lang="zh-CN" altLang="en-US" sz="2600" b="1" dirty="0" smtClean="0">
                    <a:solidFill>
                      <a:srgbClr val="1E054B"/>
                    </a:solidFill>
                    <a:latin typeface="黑体" pitchFamily="49" charset="-122"/>
                    <a:ea typeface="黑体" pitchFamily="49" charset="-122"/>
                  </a:rPr>
                  <a:t>表示 取</a:t>
                </a:r>
                <a:r>
                  <a:rPr lang="en-US" altLang="zh-CN" sz="2600" b="1" dirty="0">
                    <a:solidFill>
                      <a:srgbClr val="1E054B"/>
                    </a:solidFill>
                    <a:latin typeface="黑体" pitchFamily="49" charset="-122"/>
                    <a:ea typeface="黑体" pitchFamily="49" charset="-122"/>
                  </a:rPr>
                  <a:t>A</a:t>
                </a:r>
                <a:r>
                  <a:rPr lang="zh-CN" altLang="en-US" sz="2600" b="1" dirty="0">
                    <a:solidFill>
                      <a:srgbClr val="1E054B"/>
                    </a:solidFill>
                    <a:latin typeface="黑体" pitchFamily="49" charset="-122"/>
                    <a:ea typeface="黑体" pitchFamily="49" charset="-122"/>
                  </a:rPr>
                  <a:t>矩阵第</a:t>
                </a:r>
                <a:r>
                  <a:rPr lang="en-US" altLang="zh-CN" sz="2600" b="1" dirty="0">
                    <a:solidFill>
                      <a:srgbClr val="1E054B"/>
                    </a:solidFill>
                    <a:latin typeface="黑体" pitchFamily="49" charset="-122"/>
                    <a:ea typeface="黑体" pitchFamily="49" charset="-122"/>
                  </a:rPr>
                  <a:t>k</a:t>
                </a:r>
                <a:r>
                  <a:rPr lang="zh-CN" altLang="en-US" sz="2600" b="1" dirty="0">
                    <a:solidFill>
                      <a:srgbClr val="1E054B"/>
                    </a:solidFill>
                    <a:latin typeface="黑体" pitchFamily="49" charset="-122"/>
                    <a:ea typeface="黑体" pitchFamily="49" charset="-122"/>
                  </a:rPr>
                  <a:t>～</a:t>
                </a:r>
                <a:r>
                  <a:rPr lang="en-US" altLang="zh-CN" sz="2600" b="1" dirty="0" err="1">
                    <a:solidFill>
                      <a:srgbClr val="1E054B"/>
                    </a:solidFill>
                    <a:latin typeface="黑体" pitchFamily="49" charset="-122"/>
                    <a:ea typeface="黑体" pitchFamily="49" charset="-122"/>
                  </a:rPr>
                  <a:t>k+m</a:t>
                </a:r>
                <a:r>
                  <a:rPr lang="zh-CN" altLang="en-US" sz="2600" b="1" dirty="0">
                    <a:solidFill>
                      <a:srgbClr val="1E054B"/>
                    </a:solidFill>
                    <a:latin typeface="黑体" pitchFamily="49" charset="-122"/>
                    <a:ea typeface="黑体" pitchFamily="49" charset="-122"/>
                  </a:rPr>
                  <a:t>列的全部元素</a:t>
                </a:r>
                <a:r>
                  <a:rPr lang="zh-CN" altLang="en-US" sz="2600" b="1" dirty="0" smtClean="0">
                    <a:solidFill>
                      <a:srgbClr val="1E054B"/>
                    </a:solidFill>
                    <a:latin typeface="黑体" pitchFamily="49" charset="-122"/>
                    <a:ea typeface="黑体" pitchFamily="49" charset="-122"/>
                  </a:rPr>
                  <a:t>，  </a:t>
                </a:r>
                <a:endParaRPr lang="en-US" altLang="zh-CN" sz="2600" b="1" dirty="0" smtClean="0">
                  <a:solidFill>
                    <a:srgbClr val="1E054B"/>
                  </a:solidFill>
                  <a:latin typeface="黑体" pitchFamily="49" charset="-122"/>
                  <a:ea typeface="黑体" pitchFamily="49" charset="-122"/>
                </a:endParaRPr>
              </a:p>
              <a:p>
                <a:pPr algn="just"/>
                <a:r>
                  <a:rPr lang="en-US" altLang="zh-CN" sz="2600" b="1" dirty="0">
                    <a:solidFill>
                      <a:srgbClr val="1E054B"/>
                    </a:solidFill>
                    <a:latin typeface="黑体" pitchFamily="49" charset="-122"/>
                    <a:ea typeface="黑体" pitchFamily="49" charset="-122"/>
                  </a:rPr>
                  <a:t> </a:t>
                </a:r>
                <a:r>
                  <a:rPr lang="en-US" altLang="zh-CN" sz="2600" b="1" dirty="0" smtClean="0">
                    <a:solidFill>
                      <a:srgbClr val="1E054B"/>
                    </a:solidFill>
                    <a:latin typeface="黑体" pitchFamily="49" charset="-122"/>
                    <a:ea typeface="黑体" pitchFamily="49" charset="-122"/>
                  </a:rPr>
                  <a:t>  A(</a:t>
                </a:r>
                <a:r>
                  <a:rPr lang="en-US" altLang="zh-CN" sz="2600" b="1" dirty="0" err="1" smtClean="0">
                    <a:solidFill>
                      <a:srgbClr val="1E054B"/>
                    </a:solidFill>
                    <a:latin typeface="黑体" pitchFamily="49" charset="-122"/>
                    <a:ea typeface="黑体" pitchFamily="49" charset="-122"/>
                  </a:rPr>
                  <a:t>i:i+m,k:k+m</a:t>
                </a:r>
                <a:r>
                  <a:rPr lang="en-US" altLang="zh-CN" sz="2600" b="1" dirty="0">
                    <a:solidFill>
                      <a:srgbClr val="1E054B"/>
                    </a:solidFill>
                    <a:latin typeface="黑体" pitchFamily="49" charset="-122"/>
                    <a:ea typeface="黑体" pitchFamily="49" charset="-122"/>
                  </a:rPr>
                  <a:t>)</a:t>
                </a:r>
                <a:r>
                  <a:rPr lang="zh-CN" altLang="en-US" sz="2600" b="1" dirty="0" smtClean="0">
                    <a:solidFill>
                      <a:srgbClr val="1E054B"/>
                    </a:solidFill>
                    <a:latin typeface="黑体" pitchFamily="49" charset="-122"/>
                    <a:ea typeface="黑体" pitchFamily="49" charset="-122"/>
                  </a:rPr>
                  <a:t>表示 取</a:t>
                </a:r>
                <a:r>
                  <a:rPr lang="en-US" altLang="zh-CN" sz="2600" b="1" dirty="0">
                    <a:solidFill>
                      <a:srgbClr val="1E054B"/>
                    </a:solidFill>
                    <a:latin typeface="黑体" pitchFamily="49" charset="-122"/>
                    <a:ea typeface="黑体" pitchFamily="49" charset="-122"/>
                  </a:rPr>
                  <a:t>A</a:t>
                </a:r>
                <a:r>
                  <a:rPr lang="zh-CN" altLang="en-US" sz="2600" b="1" dirty="0">
                    <a:solidFill>
                      <a:srgbClr val="1E054B"/>
                    </a:solidFill>
                    <a:latin typeface="黑体" pitchFamily="49" charset="-122"/>
                    <a:ea typeface="黑体" pitchFamily="49" charset="-122"/>
                  </a:rPr>
                  <a:t>矩阵第</a:t>
                </a:r>
                <a:r>
                  <a:rPr lang="en-US" altLang="zh-CN" sz="2600" b="1" dirty="0">
                    <a:solidFill>
                      <a:srgbClr val="1E054B"/>
                    </a:solidFill>
                    <a:latin typeface="黑体" pitchFamily="49" charset="-122"/>
                    <a:ea typeface="黑体" pitchFamily="49" charset="-122"/>
                  </a:rPr>
                  <a:t>i</a:t>
                </a:r>
                <a:r>
                  <a:rPr lang="zh-CN" altLang="en-US" sz="2600" b="1" dirty="0">
                    <a:solidFill>
                      <a:srgbClr val="1E054B"/>
                    </a:solidFill>
                    <a:latin typeface="黑体" pitchFamily="49" charset="-122"/>
                    <a:ea typeface="黑体" pitchFamily="49" charset="-122"/>
                  </a:rPr>
                  <a:t>～</a:t>
                </a:r>
                <a:r>
                  <a:rPr lang="en-US" altLang="zh-CN" sz="2600" b="1" dirty="0" err="1">
                    <a:solidFill>
                      <a:srgbClr val="1E054B"/>
                    </a:solidFill>
                    <a:latin typeface="黑体" pitchFamily="49" charset="-122"/>
                    <a:ea typeface="黑体" pitchFamily="49" charset="-122"/>
                  </a:rPr>
                  <a:t>i+m</a:t>
                </a:r>
                <a:r>
                  <a:rPr lang="zh-CN" altLang="en-US" sz="2600" b="1" dirty="0">
                    <a:solidFill>
                      <a:srgbClr val="1E054B"/>
                    </a:solidFill>
                    <a:latin typeface="黑体" pitchFamily="49" charset="-122"/>
                    <a:ea typeface="黑体" pitchFamily="49" charset="-122"/>
                  </a:rPr>
                  <a:t>行内，并</a:t>
                </a:r>
                <a:r>
                  <a:rPr lang="zh-CN" altLang="en-US" sz="2600" b="1" dirty="0" smtClean="0">
                    <a:solidFill>
                      <a:srgbClr val="1E054B"/>
                    </a:solidFill>
                    <a:latin typeface="黑体" pitchFamily="49" charset="-122"/>
                    <a:ea typeface="黑体" pitchFamily="49" charset="-122"/>
                  </a:rPr>
                  <a:t>在</a:t>
                </a:r>
                <a:endParaRPr lang="en-US" altLang="zh-CN" sz="2600" b="1" dirty="0" smtClean="0">
                  <a:solidFill>
                    <a:srgbClr val="1E054B"/>
                  </a:solidFill>
                  <a:latin typeface="黑体" pitchFamily="49" charset="-122"/>
                  <a:ea typeface="黑体" pitchFamily="49" charset="-122"/>
                </a:endParaRPr>
              </a:p>
              <a:p>
                <a:pPr algn="just"/>
                <a:r>
                  <a:rPr lang="en-US" altLang="zh-CN" sz="2600" b="1" dirty="0">
                    <a:solidFill>
                      <a:srgbClr val="1E054B"/>
                    </a:solidFill>
                    <a:latin typeface="黑体" pitchFamily="49" charset="-122"/>
                    <a:ea typeface="黑体" pitchFamily="49" charset="-122"/>
                  </a:rPr>
                  <a:t> </a:t>
                </a:r>
                <a:r>
                  <a:rPr lang="en-US" altLang="zh-CN" sz="2600" b="1" dirty="0" smtClean="0">
                    <a:solidFill>
                      <a:srgbClr val="1E054B"/>
                    </a:solidFill>
                    <a:latin typeface="黑体" pitchFamily="49" charset="-122"/>
                    <a:ea typeface="黑体" pitchFamily="49" charset="-122"/>
                  </a:rPr>
                  <a:t>                     </a:t>
                </a:r>
                <a:r>
                  <a:rPr lang="zh-CN" altLang="en-US" sz="2600" b="1" dirty="0" smtClean="0">
                    <a:solidFill>
                      <a:srgbClr val="1E054B"/>
                    </a:solidFill>
                    <a:latin typeface="黑体" pitchFamily="49" charset="-122"/>
                    <a:ea typeface="黑体" pitchFamily="49" charset="-122"/>
                  </a:rPr>
                  <a:t>第</a:t>
                </a:r>
                <a:r>
                  <a:rPr lang="en-US" altLang="zh-CN" sz="2600" b="1" dirty="0">
                    <a:solidFill>
                      <a:srgbClr val="1E054B"/>
                    </a:solidFill>
                    <a:latin typeface="黑体" pitchFamily="49" charset="-122"/>
                    <a:ea typeface="黑体" pitchFamily="49" charset="-122"/>
                  </a:rPr>
                  <a:t>k</a:t>
                </a:r>
                <a:r>
                  <a:rPr lang="zh-CN" altLang="en-US" sz="2600" b="1" dirty="0">
                    <a:solidFill>
                      <a:srgbClr val="1E054B"/>
                    </a:solidFill>
                    <a:latin typeface="黑体" pitchFamily="49" charset="-122"/>
                    <a:ea typeface="黑体" pitchFamily="49" charset="-122"/>
                  </a:rPr>
                  <a:t>～</a:t>
                </a:r>
                <a:r>
                  <a:rPr lang="en-US" altLang="zh-CN" sz="2600" b="1" dirty="0" err="1">
                    <a:solidFill>
                      <a:srgbClr val="1E054B"/>
                    </a:solidFill>
                    <a:latin typeface="黑体" pitchFamily="49" charset="-122"/>
                    <a:ea typeface="黑体" pitchFamily="49" charset="-122"/>
                  </a:rPr>
                  <a:t>k+m</a:t>
                </a:r>
                <a:r>
                  <a:rPr lang="zh-CN" altLang="en-US" sz="2600" b="1" dirty="0">
                    <a:solidFill>
                      <a:srgbClr val="1E054B"/>
                    </a:solidFill>
                    <a:latin typeface="黑体" pitchFamily="49" charset="-122"/>
                    <a:ea typeface="黑体" pitchFamily="49" charset="-122"/>
                  </a:rPr>
                  <a:t>列中的所有元素</a:t>
                </a:r>
                <a:r>
                  <a:rPr lang="zh-CN" altLang="en-US" sz="2600" b="1" dirty="0" smtClean="0">
                    <a:solidFill>
                      <a:srgbClr val="1E054B"/>
                    </a:solidFill>
                    <a:latin typeface="黑体" pitchFamily="49" charset="-122"/>
                    <a:ea typeface="黑体" pitchFamily="49" charset="-122"/>
                  </a:rPr>
                  <a:t>。</a:t>
                </a:r>
                <a:endParaRPr lang="en-US" altLang="zh-CN" sz="2600" b="1" dirty="0" smtClean="0">
                  <a:solidFill>
                    <a:srgbClr val="1E054B"/>
                  </a:solidFill>
                  <a:latin typeface="黑体" pitchFamily="49" charset="-122"/>
                  <a:ea typeface="黑体" pitchFamily="49" charset="-122"/>
                </a:endParaRPr>
              </a:p>
              <a:p>
                <a:pPr algn="just"/>
                <a:r>
                  <a:rPr lang="zh-CN" altLang="en-US" sz="2600" b="1" dirty="0">
                    <a:solidFill>
                      <a:srgbClr val="0000FF"/>
                    </a:solidFill>
                    <a:latin typeface="Times New Roman" pitchFamily="18" charset="0"/>
                  </a:rPr>
                  <a:t>此外，还可利用一般向量和</a:t>
                </a:r>
                <a:r>
                  <a:rPr lang="en-US" altLang="zh-CN" sz="2600" b="1" dirty="0">
                    <a:solidFill>
                      <a:srgbClr val="0000FF"/>
                    </a:solidFill>
                    <a:latin typeface="Times New Roman" pitchFamily="18" charset="0"/>
                  </a:rPr>
                  <a:t>end</a:t>
                </a:r>
                <a:r>
                  <a:rPr lang="zh-CN" altLang="en-US" sz="2600" b="1" dirty="0">
                    <a:solidFill>
                      <a:srgbClr val="0000FF"/>
                    </a:solidFill>
                    <a:latin typeface="Times New Roman" pitchFamily="18" charset="0"/>
                  </a:rPr>
                  <a:t>运算符来表示矩阵下标，从而获得子矩阵。</a:t>
                </a:r>
                <a:r>
                  <a:rPr lang="en-US" altLang="zh-CN" sz="2600" b="1" dirty="0">
                    <a:solidFill>
                      <a:srgbClr val="0000FF"/>
                    </a:solidFill>
                    <a:latin typeface="Times New Roman" pitchFamily="18" charset="0"/>
                  </a:rPr>
                  <a:t>end</a:t>
                </a:r>
                <a:r>
                  <a:rPr lang="zh-CN" altLang="en-US" sz="2600" b="1" dirty="0">
                    <a:solidFill>
                      <a:srgbClr val="0000FF"/>
                    </a:solidFill>
                    <a:latin typeface="Times New Roman" pitchFamily="18" charset="0"/>
                  </a:rPr>
                  <a:t>表示某一维的末尾元素下标</a:t>
                </a:r>
                <a:r>
                  <a:rPr lang="zh-CN" altLang="en-US" sz="2600" b="1" dirty="0" smtClean="0">
                    <a:solidFill>
                      <a:srgbClr val="0000FF"/>
                    </a:solidFill>
                    <a:latin typeface="Times New Roman" pitchFamily="18" charset="0"/>
                  </a:rPr>
                  <a:t>。例</a:t>
                </a:r>
                <a:endParaRPr lang="en-US" altLang="zh-CN" sz="2600" b="1" dirty="0" smtClean="0">
                  <a:solidFill>
                    <a:srgbClr val="0000FF"/>
                  </a:solidFill>
                  <a:latin typeface="Times New Roman" pitchFamily="18" charset="0"/>
                </a:endParaRPr>
              </a:p>
              <a:p>
                <a:pPr algn="just"/>
                <a14:m>
                  <m:oMathPara xmlns:m="http://schemas.openxmlformats.org/officeDocument/2006/math">
                    <m:oMathParaPr>
                      <m:jc m:val="centerGroup"/>
                    </m:oMathParaPr>
                    <m:oMath xmlns:m="http://schemas.openxmlformats.org/officeDocument/2006/math">
                      <m:r>
                        <a:rPr lang="en-US" altLang="zh-CN" sz="2600" b="1" i="1" smtClean="0">
                          <a:solidFill>
                            <a:srgbClr val="1E054B"/>
                          </a:solidFill>
                          <a:latin typeface="Cambria Math"/>
                          <a:ea typeface="黑体" pitchFamily="49" charset="-122"/>
                        </a:rPr>
                        <m:t>𝑨</m:t>
                      </m:r>
                      <m:r>
                        <a:rPr lang="en-US" altLang="zh-CN" sz="2600" b="1" i="1" smtClean="0">
                          <a:solidFill>
                            <a:srgbClr val="1E054B"/>
                          </a:solidFill>
                          <a:latin typeface="Cambria Math"/>
                          <a:ea typeface="黑体" pitchFamily="49" charset="-122"/>
                        </a:rPr>
                        <m:t>(</m:t>
                      </m:r>
                      <m:d>
                        <m:dPr>
                          <m:begChr m:val="["/>
                          <m:endChr m:val="]"/>
                          <m:ctrlPr>
                            <a:rPr lang="en-US" altLang="zh-CN" sz="2600" b="1" i="1" smtClean="0">
                              <a:solidFill>
                                <a:srgbClr val="1E054B"/>
                              </a:solidFill>
                              <a:latin typeface="Cambria Math"/>
                              <a:ea typeface="黑体" pitchFamily="49" charset="-122"/>
                            </a:rPr>
                          </m:ctrlPr>
                        </m:dPr>
                        <m:e>
                          <m:r>
                            <a:rPr lang="en-US" altLang="zh-CN" sz="2600" b="1" i="1" smtClean="0">
                              <a:solidFill>
                                <a:srgbClr val="1E054B"/>
                              </a:solidFill>
                              <a:latin typeface="Cambria Math"/>
                              <a:ea typeface="黑体" pitchFamily="49" charset="-122"/>
                            </a:rPr>
                            <m:t>𝒊</m:t>
                          </m:r>
                          <m:r>
                            <a:rPr lang="en-US" altLang="zh-CN" sz="2600" b="1" i="1" smtClean="0">
                              <a:solidFill>
                                <a:srgbClr val="1E054B"/>
                              </a:solidFill>
                              <a:latin typeface="Cambria Math"/>
                              <a:ea typeface="黑体" pitchFamily="49" charset="-122"/>
                            </a:rPr>
                            <m:t>𝟏</m:t>
                          </m:r>
                          <m:r>
                            <a:rPr lang="en-US" altLang="zh-CN" sz="2600" b="1" i="1" smtClean="0">
                              <a:solidFill>
                                <a:srgbClr val="1E054B"/>
                              </a:solidFill>
                              <a:latin typeface="Cambria Math"/>
                              <a:ea typeface="黑体" pitchFamily="49" charset="-122"/>
                            </a:rPr>
                            <m:t>,</m:t>
                          </m:r>
                          <m:r>
                            <a:rPr lang="en-US" altLang="zh-CN" sz="2600" b="1" i="1" smtClean="0">
                              <a:solidFill>
                                <a:srgbClr val="1E054B"/>
                              </a:solidFill>
                              <a:latin typeface="Cambria Math"/>
                              <a:ea typeface="黑体" pitchFamily="49" charset="-122"/>
                            </a:rPr>
                            <m:t>𝒊</m:t>
                          </m:r>
                          <m:r>
                            <a:rPr lang="en-US" altLang="zh-CN" sz="2600" b="1" i="1" smtClean="0">
                              <a:solidFill>
                                <a:srgbClr val="1E054B"/>
                              </a:solidFill>
                              <a:latin typeface="Cambria Math"/>
                              <a:ea typeface="黑体" pitchFamily="49" charset="-122"/>
                            </a:rPr>
                            <m:t>𝟐</m:t>
                          </m:r>
                          <m:r>
                            <a:rPr lang="en-US" altLang="zh-CN" sz="2600" b="1" i="1" smtClean="0">
                              <a:solidFill>
                                <a:srgbClr val="1E054B"/>
                              </a:solidFill>
                              <a:latin typeface="Cambria Math"/>
                              <a:ea typeface="黑体" pitchFamily="49" charset="-122"/>
                            </a:rPr>
                            <m:t>,⋯,</m:t>
                          </m:r>
                          <m:r>
                            <a:rPr lang="en-US" altLang="zh-CN" sz="2600" b="1" i="1" smtClean="0">
                              <a:solidFill>
                                <a:srgbClr val="1E054B"/>
                              </a:solidFill>
                              <a:latin typeface="Cambria Math"/>
                              <a:ea typeface="Cambria Math"/>
                            </a:rPr>
                            <m:t>𝒊𝒌</m:t>
                          </m:r>
                        </m:e>
                      </m:d>
                      <m:r>
                        <a:rPr lang="en-US" altLang="zh-CN" sz="2600" b="1" i="1" smtClean="0">
                          <a:solidFill>
                            <a:srgbClr val="1E054B"/>
                          </a:solidFill>
                          <a:latin typeface="Cambria Math"/>
                          <a:ea typeface="黑体" pitchFamily="49" charset="-122"/>
                        </a:rPr>
                        <m:t>,[</m:t>
                      </m:r>
                      <m:r>
                        <a:rPr lang="en-US" altLang="zh-CN" sz="2600" b="1" i="1" smtClean="0">
                          <a:solidFill>
                            <a:srgbClr val="1E054B"/>
                          </a:solidFill>
                          <a:latin typeface="Cambria Math"/>
                          <a:ea typeface="黑体" pitchFamily="49" charset="-122"/>
                        </a:rPr>
                        <m:t>𝒋</m:t>
                      </m:r>
                      <m:r>
                        <a:rPr lang="en-US" altLang="zh-CN" sz="2600" b="1" i="1" smtClean="0">
                          <a:solidFill>
                            <a:srgbClr val="1E054B"/>
                          </a:solidFill>
                          <a:latin typeface="Cambria Math"/>
                          <a:ea typeface="黑体" pitchFamily="49" charset="-122"/>
                        </a:rPr>
                        <m:t>𝟏</m:t>
                      </m:r>
                      <m:r>
                        <a:rPr lang="en-US" altLang="zh-CN" sz="2600" b="1" i="1" smtClean="0">
                          <a:solidFill>
                            <a:srgbClr val="1E054B"/>
                          </a:solidFill>
                          <a:latin typeface="Cambria Math"/>
                          <a:ea typeface="黑体" pitchFamily="49" charset="-122"/>
                        </a:rPr>
                        <m:t>,</m:t>
                      </m:r>
                      <m:r>
                        <a:rPr lang="en-US" altLang="zh-CN" sz="2600" b="1" i="1" smtClean="0">
                          <a:solidFill>
                            <a:srgbClr val="1E054B"/>
                          </a:solidFill>
                          <a:latin typeface="Cambria Math"/>
                          <a:ea typeface="黑体" pitchFamily="49" charset="-122"/>
                        </a:rPr>
                        <m:t>𝒋</m:t>
                      </m:r>
                      <m:r>
                        <a:rPr lang="en-US" altLang="zh-CN" sz="2600" b="1" i="1" smtClean="0">
                          <a:solidFill>
                            <a:srgbClr val="1E054B"/>
                          </a:solidFill>
                          <a:latin typeface="Cambria Math"/>
                          <a:ea typeface="黑体" pitchFamily="49" charset="-122"/>
                        </a:rPr>
                        <m:t>𝟐</m:t>
                      </m:r>
                      <m:r>
                        <a:rPr lang="en-US" altLang="zh-CN" sz="2600" b="1" i="1" smtClean="0">
                          <a:solidFill>
                            <a:srgbClr val="1E054B"/>
                          </a:solidFill>
                          <a:latin typeface="Cambria Math"/>
                          <a:ea typeface="黑体" pitchFamily="49" charset="-122"/>
                        </a:rPr>
                        <m:t>,⋯,</m:t>
                      </m:r>
                      <m:r>
                        <a:rPr lang="en-US" altLang="zh-CN" sz="2600" b="1" i="1" smtClean="0">
                          <a:solidFill>
                            <a:srgbClr val="1E054B"/>
                          </a:solidFill>
                          <a:latin typeface="Cambria Math"/>
                          <a:ea typeface="Cambria Math"/>
                        </a:rPr>
                        <m:t>𝒋𝒎</m:t>
                      </m:r>
                      <m:r>
                        <a:rPr lang="en-US" altLang="zh-CN" sz="2600" b="1" i="1" smtClean="0">
                          <a:solidFill>
                            <a:srgbClr val="1E054B"/>
                          </a:solidFill>
                          <a:latin typeface="Cambria Math"/>
                          <a:ea typeface="黑体" pitchFamily="49" charset="-122"/>
                        </a:rPr>
                        <m:t>])</m:t>
                      </m:r>
                    </m:oMath>
                  </m:oMathPara>
                </a14:m>
                <a:endParaRPr lang="en-US" altLang="zh-CN" sz="2600" b="1" dirty="0" smtClean="0">
                  <a:solidFill>
                    <a:srgbClr val="1E054B"/>
                  </a:solidFill>
                  <a:latin typeface="黑体" pitchFamily="49" charset="-122"/>
                  <a:ea typeface="黑体" pitchFamily="49" charset="-122"/>
                </a:endParaRPr>
              </a:p>
              <a:p>
                <a:pPr algn="just"/>
                <a14:m>
                  <m:oMathPara xmlns:m="http://schemas.openxmlformats.org/officeDocument/2006/math">
                    <m:oMathParaPr>
                      <m:jc m:val="centerGroup"/>
                    </m:oMathParaPr>
                    <m:oMath xmlns:m="http://schemas.openxmlformats.org/officeDocument/2006/math">
                      <m:r>
                        <a:rPr lang="en-US" altLang="zh-CN" sz="2600" b="1" i="1" smtClean="0">
                          <a:solidFill>
                            <a:srgbClr val="1E054B"/>
                          </a:solidFill>
                          <a:latin typeface="Cambria Math"/>
                          <a:ea typeface="黑体" pitchFamily="49" charset="-122"/>
                        </a:rPr>
                        <m:t>𝑨</m:t>
                      </m:r>
                      <m:r>
                        <a:rPr lang="en-US" altLang="zh-CN" sz="2600" b="1" i="1" smtClean="0">
                          <a:solidFill>
                            <a:srgbClr val="1E054B"/>
                          </a:solidFill>
                          <a:latin typeface="Cambria Math"/>
                          <a:ea typeface="黑体" pitchFamily="49" charset="-122"/>
                        </a:rPr>
                        <m:t>(</m:t>
                      </m:r>
                      <m:r>
                        <a:rPr lang="en-US" altLang="zh-CN" sz="2600" b="1" i="1" smtClean="0">
                          <a:solidFill>
                            <a:srgbClr val="1E054B"/>
                          </a:solidFill>
                          <a:latin typeface="Cambria Math"/>
                          <a:ea typeface="黑体" pitchFamily="49" charset="-122"/>
                        </a:rPr>
                        <m:t>𝒊</m:t>
                      </m:r>
                      <m:r>
                        <a:rPr lang="en-US" altLang="zh-CN" sz="2600" b="1" i="1" smtClean="0">
                          <a:solidFill>
                            <a:srgbClr val="1E054B"/>
                          </a:solidFill>
                          <a:latin typeface="Cambria Math"/>
                          <a:ea typeface="黑体" pitchFamily="49" charset="-122"/>
                        </a:rPr>
                        <m:t>:</m:t>
                      </m:r>
                      <m:r>
                        <a:rPr lang="en-US" altLang="zh-CN" sz="2600" b="1" i="1" smtClean="0">
                          <a:solidFill>
                            <a:srgbClr val="1E054B"/>
                          </a:solidFill>
                          <a:latin typeface="Cambria Math"/>
                          <a:ea typeface="黑体" pitchFamily="49" charset="-122"/>
                        </a:rPr>
                        <m:t>𝒆𝒏𝒅</m:t>
                      </m:r>
                      <m:r>
                        <a:rPr lang="en-US" altLang="zh-CN" sz="2600" b="1" i="1" smtClean="0">
                          <a:solidFill>
                            <a:srgbClr val="1E054B"/>
                          </a:solidFill>
                          <a:latin typeface="Cambria Math"/>
                          <a:ea typeface="黑体" pitchFamily="49" charset="-122"/>
                        </a:rPr>
                        <m:t>, </m:t>
                      </m:r>
                      <m:r>
                        <a:rPr lang="en-US" altLang="zh-CN" sz="2600" b="1" i="1" smtClean="0">
                          <a:solidFill>
                            <a:srgbClr val="1E054B"/>
                          </a:solidFill>
                          <a:latin typeface="Cambria Math"/>
                          <a:ea typeface="黑体" pitchFamily="49" charset="-122"/>
                        </a:rPr>
                        <m:t>𝒋</m:t>
                      </m:r>
                      <m:r>
                        <a:rPr lang="en-US" altLang="zh-CN" sz="2600" b="1" i="1" smtClean="0">
                          <a:solidFill>
                            <a:srgbClr val="1E054B"/>
                          </a:solidFill>
                          <a:latin typeface="Cambria Math"/>
                          <a:ea typeface="黑体" pitchFamily="49" charset="-122"/>
                        </a:rPr>
                        <m:t>:</m:t>
                      </m:r>
                      <m:r>
                        <a:rPr lang="en-US" altLang="zh-CN" sz="2600" b="1" i="1" smtClean="0">
                          <a:solidFill>
                            <a:srgbClr val="1E054B"/>
                          </a:solidFill>
                          <a:latin typeface="Cambria Math"/>
                          <a:ea typeface="黑体" pitchFamily="49" charset="-122"/>
                        </a:rPr>
                        <m:t>𝒆𝒏𝒅</m:t>
                      </m:r>
                      <m:r>
                        <a:rPr lang="en-US" altLang="zh-CN" sz="2600" b="1" i="1" smtClean="0">
                          <a:solidFill>
                            <a:srgbClr val="1E054B"/>
                          </a:solidFill>
                          <a:latin typeface="Cambria Math"/>
                          <a:ea typeface="黑体" pitchFamily="49" charset="-122"/>
                        </a:rPr>
                        <m:t>−</m:t>
                      </m:r>
                      <m:r>
                        <a:rPr lang="en-US" altLang="zh-CN" sz="2600" b="1" i="1" smtClean="0">
                          <a:solidFill>
                            <a:srgbClr val="1E054B"/>
                          </a:solidFill>
                          <a:latin typeface="Cambria Math"/>
                          <a:ea typeface="黑体" pitchFamily="49" charset="-122"/>
                        </a:rPr>
                        <m:t>𝟏</m:t>
                      </m:r>
                      <m:r>
                        <a:rPr lang="en-US" altLang="zh-CN" sz="2600" b="1" i="1" smtClean="0">
                          <a:solidFill>
                            <a:srgbClr val="1E054B"/>
                          </a:solidFill>
                          <a:latin typeface="Cambria Math"/>
                          <a:ea typeface="黑体" pitchFamily="49" charset="-122"/>
                        </a:rPr>
                        <m:t>)</m:t>
                      </m:r>
                    </m:oMath>
                  </m:oMathPara>
                </a14:m>
                <a:endParaRPr lang="zh-CN" altLang="en-US" sz="2600" b="1" dirty="0">
                  <a:solidFill>
                    <a:srgbClr val="1E054B"/>
                  </a:solidFill>
                  <a:latin typeface="黑体" pitchFamily="49" charset="-122"/>
                  <a:ea typeface="黑体" pitchFamily="49"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242004" y="3140968"/>
                <a:ext cx="8784976" cy="3293209"/>
              </a:xfrm>
              <a:prstGeom prst="rect">
                <a:avLst/>
              </a:prstGeom>
              <a:blipFill>
                <a:blip r:embed="rId3"/>
                <a:stretch>
                  <a:fillRect l="-1249" t="-1481" r="-12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5150310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004" y="245839"/>
            <a:ext cx="7553944" cy="523220"/>
          </a:xfrm>
          <a:prstGeom prst="rect">
            <a:avLst/>
          </a:prstGeom>
        </p:spPr>
        <p:txBody>
          <a:bodyPr wrap="square">
            <a:spAutoFit/>
          </a:bodyPr>
          <a:lstStyle/>
          <a:p>
            <a:r>
              <a:rPr lang="zh-CN" altLang="en-US" sz="2800" b="1" dirty="0" smtClean="0">
                <a:solidFill>
                  <a:srgbClr val="3F1CD6"/>
                </a:solidFill>
                <a:latin typeface="黑体" pitchFamily="49" charset="-122"/>
                <a:ea typeface="黑体" pitchFamily="49" charset="-122"/>
              </a:rPr>
              <a:t>四、矩阵运算</a:t>
            </a:r>
            <a:endParaRPr lang="zh-CN" altLang="en-US" sz="2800" b="1" dirty="0">
              <a:solidFill>
                <a:srgbClr val="3F1CD6"/>
              </a:solidFill>
              <a:latin typeface="黑体" pitchFamily="49" charset="-122"/>
              <a:ea typeface="黑体" pitchFamily="49" charset="-122"/>
            </a:endParaRPr>
          </a:p>
        </p:txBody>
      </p:sp>
      <p:sp>
        <p:nvSpPr>
          <p:cNvPr id="5" name="内容占位符 2"/>
          <p:cNvSpPr txBox="1">
            <a:spLocks/>
          </p:cNvSpPr>
          <p:nvPr/>
        </p:nvSpPr>
        <p:spPr>
          <a:xfrm>
            <a:off x="313806" y="799586"/>
            <a:ext cx="8434657" cy="1477286"/>
          </a:xfrm>
          <a:prstGeom prst="rect">
            <a:avLst/>
          </a:prstGeom>
          <a:solidFill>
            <a:srgbClr val="FFFF00"/>
          </a:solidFill>
          <a:ln w="22225">
            <a:solidFill>
              <a:schemeClr val="accent1"/>
            </a:solidFill>
          </a:ln>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Clr>
                <a:srgbClr val="4F81BD"/>
              </a:buClr>
              <a:buFont typeface="Arial" pitchFamily="34" charset="0"/>
              <a:buNone/>
            </a:pPr>
            <a:r>
              <a:rPr lang="en-US" altLang="zh-CN" sz="2600" b="1" dirty="0" smtClean="0">
                <a:solidFill>
                  <a:prstClr val="black"/>
                </a:solidFill>
                <a:latin typeface="黑体" pitchFamily="49" charset="-122"/>
                <a:ea typeface="黑体" pitchFamily="49" charset="-122"/>
              </a:rPr>
              <a:t>1</a:t>
            </a:r>
            <a:r>
              <a:rPr lang="zh-CN" altLang="en-US" sz="2600" b="1" dirty="0" smtClean="0">
                <a:solidFill>
                  <a:prstClr val="black"/>
                </a:solidFill>
                <a:latin typeface="黑体" pitchFamily="49" charset="-122"/>
                <a:ea typeface="黑体" pitchFamily="49" charset="-122"/>
              </a:rPr>
              <a:t>、基本的算术运算：</a:t>
            </a:r>
            <a:endParaRPr lang="en-US" altLang="zh-CN" sz="2600" b="1" dirty="0" smtClean="0">
              <a:solidFill>
                <a:prstClr val="black"/>
              </a:solidFill>
              <a:latin typeface="黑体" pitchFamily="49" charset="-122"/>
              <a:ea typeface="黑体" pitchFamily="49" charset="-122"/>
            </a:endParaRPr>
          </a:p>
          <a:p>
            <a:pPr marL="114300" indent="0">
              <a:buClr>
                <a:srgbClr val="4F81BD"/>
              </a:buClr>
              <a:buFont typeface="Arial" pitchFamily="34" charset="0"/>
              <a:buNone/>
            </a:pPr>
            <a:r>
              <a:rPr lang="en-US" altLang="zh-CN" sz="2600" b="1" dirty="0" smtClean="0">
                <a:solidFill>
                  <a:prstClr val="black"/>
                </a:solidFill>
                <a:latin typeface="黑体" pitchFamily="49" charset="-122"/>
                <a:ea typeface="黑体" pitchFamily="49" charset="-122"/>
              </a:rPr>
              <a:t>+</a:t>
            </a:r>
            <a:r>
              <a:rPr lang="zh-CN" altLang="en-US" sz="2600" b="1" dirty="0" smtClean="0">
                <a:solidFill>
                  <a:prstClr val="black"/>
                </a:solidFill>
                <a:latin typeface="黑体" pitchFamily="49" charset="-122"/>
                <a:ea typeface="黑体" pitchFamily="49" charset="-122"/>
              </a:rPr>
              <a:t>（加法）、</a:t>
            </a:r>
            <a:r>
              <a:rPr lang="en-US" altLang="zh-CN" sz="2600" b="1" dirty="0" smtClean="0">
                <a:solidFill>
                  <a:prstClr val="black"/>
                </a:solidFill>
                <a:latin typeface="黑体" pitchFamily="49" charset="-122"/>
                <a:ea typeface="黑体" pitchFamily="49" charset="-122"/>
              </a:rPr>
              <a:t>-</a:t>
            </a:r>
            <a:r>
              <a:rPr lang="zh-CN" altLang="en-US" sz="2600" b="1" dirty="0" smtClean="0">
                <a:solidFill>
                  <a:prstClr val="black"/>
                </a:solidFill>
                <a:latin typeface="黑体" pitchFamily="49" charset="-122"/>
                <a:ea typeface="黑体" pitchFamily="49" charset="-122"/>
              </a:rPr>
              <a:t>（减法）、</a:t>
            </a:r>
            <a:r>
              <a:rPr lang="en-US" altLang="zh-CN" sz="2600" b="1" dirty="0" smtClean="0">
                <a:solidFill>
                  <a:prstClr val="black"/>
                </a:solidFill>
                <a:latin typeface="黑体" pitchFamily="49" charset="-122"/>
                <a:ea typeface="黑体" pitchFamily="49" charset="-122"/>
              </a:rPr>
              <a:t>*</a:t>
            </a:r>
            <a:r>
              <a:rPr lang="zh-CN" altLang="en-US" sz="2600" b="1" dirty="0" smtClean="0">
                <a:solidFill>
                  <a:prstClr val="black"/>
                </a:solidFill>
                <a:latin typeface="黑体" pitchFamily="49" charset="-122"/>
                <a:ea typeface="黑体" pitchFamily="49" charset="-122"/>
              </a:rPr>
              <a:t>（乘法）、</a:t>
            </a:r>
            <a:r>
              <a:rPr lang="en-US" altLang="zh-CN" sz="2600" b="1" dirty="0" smtClean="0">
                <a:solidFill>
                  <a:prstClr val="black"/>
                </a:solidFill>
                <a:latin typeface="黑体" pitchFamily="49" charset="-122"/>
                <a:ea typeface="黑体" pitchFamily="49" charset="-122"/>
              </a:rPr>
              <a:t>^</a:t>
            </a:r>
            <a:r>
              <a:rPr lang="zh-CN" altLang="en-US" sz="2600" b="1" dirty="0" smtClean="0">
                <a:solidFill>
                  <a:prstClr val="black"/>
                </a:solidFill>
                <a:latin typeface="黑体" pitchFamily="49" charset="-122"/>
                <a:ea typeface="黑体" pitchFamily="49" charset="-122"/>
              </a:rPr>
              <a:t>（乘方）、</a:t>
            </a:r>
            <a:endParaRPr lang="en-US" altLang="zh-CN" sz="2600" b="1" dirty="0" smtClean="0">
              <a:solidFill>
                <a:prstClr val="black"/>
              </a:solidFill>
              <a:latin typeface="黑体" pitchFamily="49" charset="-122"/>
              <a:ea typeface="黑体" pitchFamily="49" charset="-122"/>
            </a:endParaRPr>
          </a:p>
          <a:p>
            <a:pPr marL="114300" indent="0">
              <a:buClr>
                <a:srgbClr val="4F81BD"/>
              </a:buClr>
              <a:buFont typeface="Arial" pitchFamily="34" charset="0"/>
              <a:buNone/>
            </a:pPr>
            <a:r>
              <a:rPr lang="en-US" altLang="zh-CN" sz="2600" b="1" dirty="0" smtClean="0">
                <a:solidFill>
                  <a:prstClr val="black"/>
                </a:solidFill>
                <a:latin typeface="黑体" pitchFamily="49" charset="-122"/>
                <a:ea typeface="黑体" pitchFamily="49" charset="-122"/>
              </a:rPr>
              <a:t>\</a:t>
            </a:r>
            <a:r>
              <a:rPr lang="zh-CN" altLang="en-US" sz="2600" b="1" dirty="0" smtClean="0">
                <a:solidFill>
                  <a:prstClr val="black"/>
                </a:solidFill>
                <a:latin typeface="黑体" pitchFamily="49" charset="-122"/>
                <a:ea typeface="黑体" pitchFamily="49" charset="-122"/>
              </a:rPr>
              <a:t>（左除）、 </a:t>
            </a:r>
            <a:r>
              <a:rPr lang="en-US" altLang="zh-CN" sz="2600" b="1" dirty="0" smtClean="0">
                <a:solidFill>
                  <a:prstClr val="black"/>
                </a:solidFill>
                <a:latin typeface="黑体" pitchFamily="49" charset="-122"/>
                <a:ea typeface="黑体" pitchFamily="49" charset="-122"/>
              </a:rPr>
              <a:t>/</a:t>
            </a:r>
            <a:r>
              <a:rPr lang="zh-CN" altLang="en-US" sz="2600" b="1" dirty="0" smtClean="0">
                <a:solidFill>
                  <a:prstClr val="black"/>
                </a:solidFill>
                <a:latin typeface="黑体" pitchFamily="49" charset="-122"/>
                <a:ea typeface="黑体" pitchFamily="49" charset="-122"/>
              </a:rPr>
              <a:t>（右除）</a:t>
            </a:r>
            <a:endParaRPr lang="zh-CN" altLang="en-US" sz="2600" b="1" dirty="0">
              <a:solidFill>
                <a:prstClr val="black"/>
              </a:solidFill>
              <a:latin typeface="黑体" pitchFamily="49" charset="-122"/>
              <a:ea typeface="黑体" pitchFamily="49" charset="-122"/>
            </a:endParaRPr>
          </a:p>
        </p:txBody>
      </p:sp>
    </p:spTree>
    <p:extLst>
      <p:ext uri="{BB962C8B-B14F-4D97-AF65-F5344CB8AC3E}">
        <p14:creationId xmlns:p14="http://schemas.microsoft.com/office/powerpoint/2010/main" val="12596321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251520" y="980728"/>
            <a:ext cx="7848872" cy="5218113"/>
          </a:xfrm>
        </p:spPr>
        <p:txBody>
          <a:bodyPr>
            <a:normAutofit lnSpcReduction="10000"/>
          </a:bodyPr>
          <a:lstStyle/>
          <a:p>
            <a:pPr algn="just">
              <a:buFontTx/>
              <a:buNone/>
            </a:pPr>
            <a:r>
              <a:rPr lang="zh-CN" altLang="en-US" sz="2400" b="1" dirty="0" smtClean="0">
                <a:latin typeface="黑体" pitchFamily="49" charset="-122"/>
                <a:ea typeface="黑体" pitchFamily="49" charset="-122"/>
              </a:rPr>
              <a:t>在</a:t>
            </a:r>
            <a:r>
              <a:rPr lang="en-US" altLang="zh-CN" sz="2400" b="1" dirty="0">
                <a:latin typeface="黑体" pitchFamily="49" charset="-122"/>
                <a:ea typeface="黑体" pitchFamily="49" charset="-122"/>
              </a:rPr>
              <a:t>MATLAB</a:t>
            </a:r>
            <a:r>
              <a:rPr lang="zh-CN" altLang="en-US" sz="2400" b="1" dirty="0">
                <a:latin typeface="黑体" pitchFamily="49" charset="-122"/>
                <a:ea typeface="黑体" pitchFamily="49" charset="-122"/>
              </a:rPr>
              <a:t>中，有两种矩阵除法运算：</a:t>
            </a:r>
            <a:r>
              <a:rPr lang="en-US" altLang="zh-CN" sz="2400" b="1" dirty="0">
                <a:latin typeface="黑体" pitchFamily="49" charset="-122"/>
                <a:ea typeface="黑体" pitchFamily="49" charset="-122"/>
              </a:rPr>
              <a:t>\</a:t>
            </a:r>
            <a:r>
              <a:rPr lang="zh-CN" altLang="en-US" sz="2400" b="1" dirty="0">
                <a:latin typeface="黑体" pitchFamily="49" charset="-122"/>
                <a:ea typeface="黑体" pitchFamily="49" charset="-122"/>
              </a:rPr>
              <a:t>和</a:t>
            </a:r>
            <a:r>
              <a:rPr lang="en-US" altLang="zh-CN" sz="2400" b="1" dirty="0">
                <a:latin typeface="黑体" pitchFamily="49" charset="-122"/>
                <a:ea typeface="黑体" pitchFamily="49" charset="-122"/>
              </a:rPr>
              <a:t>/</a:t>
            </a:r>
            <a:r>
              <a:rPr lang="zh-CN" altLang="en-US" sz="2400" b="1" dirty="0">
                <a:latin typeface="黑体" pitchFamily="49" charset="-122"/>
                <a:ea typeface="黑体" pitchFamily="49" charset="-122"/>
              </a:rPr>
              <a:t>，分别表示</a:t>
            </a:r>
            <a:r>
              <a:rPr lang="zh-CN" altLang="en-US" sz="2400" b="1" dirty="0" smtClean="0">
                <a:latin typeface="黑体" pitchFamily="49" charset="-122"/>
                <a:ea typeface="黑体" pitchFamily="49" charset="-122"/>
              </a:rPr>
              <a:t>左</a:t>
            </a:r>
            <a:endParaRPr lang="en-US" altLang="zh-CN" sz="2400" b="1" dirty="0" smtClean="0">
              <a:latin typeface="黑体" pitchFamily="49" charset="-122"/>
              <a:ea typeface="黑体" pitchFamily="49" charset="-122"/>
            </a:endParaRPr>
          </a:p>
          <a:p>
            <a:pPr algn="just">
              <a:buFontTx/>
              <a:buNone/>
            </a:pPr>
            <a:r>
              <a:rPr lang="zh-CN" altLang="en-US" sz="2400" b="1" dirty="0" smtClean="0">
                <a:latin typeface="黑体" pitchFamily="49" charset="-122"/>
                <a:ea typeface="黑体" pitchFamily="49" charset="-122"/>
              </a:rPr>
              <a:t>除</a:t>
            </a:r>
            <a:r>
              <a:rPr lang="zh-CN" altLang="en-US" sz="2400" b="1" dirty="0">
                <a:latin typeface="黑体" pitchFamily="49" charset="-122"/>
                <a:ea typeface="黑体" pitchFamily="49" charset="-122"/>
              </a:rPr>
              <a:t>和右除</a:t>
            </a:r>
            <a:r>
              <a:rPr lang="zh-CN" altLang="en-US" sz="2400" b="1" dirty="0" smtClean="0">
                <a:latin typeface="黑体" pitchFamily="49" charset="-122"/>
                <a:ea typeface="黑体" pitchFamily="49" charset="-122"/>
              </a:rPr>
              <a:t>。</a:t>
            </a:r>
            <a:endParaRPr lang="en-US" altLang="zh-CN" sz="2400" b="1" dirty="0" smtClean="0">
              <a:latin typeface="黑体" pitchFamily="49" charset="-122"/>
              <a:ea typeface="黑体" pitchFamily="49" charset="-122"/>
            </a:endParaRPr>
          </a:p>
          <a:p>
            <a:pPr algn="just">
              <a:buFontTx/>
              <a:buNone/>
            </a:pPr>
            <a:endParaRPr lang="en-US" altLang="zh-CN" sz="2400" b="1" dirty="0" smtClean="0">
              <a:latin typeface="黑体" pitchFamily="49" charset="-122"/>
              <a:ea typeface="黑体" pitchFamily="49" charset="-122"/>
            </a:endParaRPr>
          </a:p>
          <a:p>
            <a:pPr algn="just">
              <a:buFontTx/>
              <a:buNone/>
            </a:pPr>
            <a:r>
              <a:rPr lang="zh-CN" altLang="en-US" sz="2400" b="1" dirty="0" smtClean="0">
                <a:latin typeface="黑体" pitchFamily="49" charset="-122"/>
                <a:ea typeface="黑体" pitchFamily="49" charset="-122"/>
              </a:rPr>
              <a:t>如果</a:t>
            </a:r>
            <a:r>
              <a:rPr lang="en-US" altLang="zh-CN" sz="2400" b="1" dirty="0">
                <a:latin typeface="黑体" pitchFamily="49" charset="-122"/>
                <a:ea typeface="黑体" pitchFamily="49" charset="-122"/>
              </a:rPr>
              <a:t>A</a:t>
            </a:r>
            <a:r>
              <a:rPr lang="zh-CN" altLang="en-US" sz="2400" b="1" dirty="0">
                <a:latin typeface="黑体" pitchFamily="49" charset="-122"/>
                <a:ea typeface="黑体" pitchFamily="49" charset="-122"/>
              </a:rPr>
              <a:t>矩阵是非奇异方阵，则</a:t>
            </a:r>
            <a:r>
              <a:rPr lang="en-US" altLang="zh-CN" sz="2400" b="1" dirty="0">
                <a:latin typeface="黑体" pitchFamily="49" charset="-122"/>
                <a:ea typeface="黑体" pitchFamily="49" charset="-122"/>
              </a:rPr>
              <a:t>A\B</a:t>
            </a:r>
            <a:r>
              <a:rPr lang="zh-CN" altLang="en-US" sz="2400" b="1" dirty="0">
                <a:latin typeface="黑体" pitchFamily="49" charset="-122"/>
                <a:ea typeface="黑体" pitchFamily="49" charset="-122"/>
              </a:rPr>
              <a:t>和</a:t>
            </a:r>
            <a:r>
              <a:rPr lang="en-US" altLang="zh-CN" sz="2400" b="1" dirty="0">
                <a:latin typeface="黑体" pitchFamily="49" charset="-122"/>
                <a:ea typeface="黑体" pitchFamily="49" charset="-122"/>
              </a:rPr>
              <a:t>B/A</a:t>
            </a:r>
            <a:r>
              <a:rPr lang="zh-CN" altLang="en-US" sz="2400" b="1" dirty="0">
                <a:latin typeface="黑体" pitchFamily="49" charset="-122"/>
                <a:ea typeface="黑体" pitchFamily="49" charset="-122"/>
              </a:rPr>
              <a:t>运算可以实现</a:t>
            </a:r>
            <a:r>
              <a:rPr lang="zh-CN" altLang="en-US" sz="2400" b="1" dirty="0" smtClean="0">
                <a:latin typeface="黑体" pitchFamily="49" charset="-122"/>
                <a:ea typeface="黑体" pitchFamily="49" charset="-122"/>
              </a:rPr>
              <a:t>。</a:t>
            </a:r>
            <a:endParaRPr lang="en-US" altLang="zh-CN" sz="2400" b="1" dirty="0" smtClean="0">
              <a:latin typeface="黑体" pitchFamily="49" charset="-122"/>
              <a:ea typeface="黑体" pitchFamily="49" charset="-122"/>
            </a:endParaRPr>
          </a:p>
          <a:p>
            <a:pPr algn="just">
              <a:buFontTx/>
              <a:buNone/>
            </a:pPr>
            <a:r>
              <a:rPr lang="en-US" altLang="zh-CN" sz="2400" b="1" dirty="0" smtClean="0">
                <a:solidFill>
                  <a:srgbClr val="FF0000"/>
                </a:solidFill>
                <a:latin typeface="黑体" pitchFamily="49" charset="-122"/>
                <a:ea typeface="黑体" pitchFamily="49" charset="-122"/>
              </a:rPr>
              <a:t>A\B</a:t>
            </a:r>
            <a:r>
              <a:rPr lang="zh-CN" altLang="en-US" sz="2400" b="1" dirty="0">
                <a:solidFill>
                  <a:srgbClr val="FF0000"/>
                </a:solidFill>
                <a:latin typeface="黑体" pitchFamily="49" charset="-122"/>
                <a:ea typeface="黑体" pitchFamily="49" charset="-122"/>
              </a:rPr>
              <a:t>等效于</a:t>
            </a:r>
            <a:r>
              <a:rPr lang="en-US" altLang="zh-CN" sz="2400" b="1" dirty="0">
                <a:solidFill>
                  <a:srgbClr val="FF0000"/>
                </a:solidFill>
                <a:latin typeface="黑体" pitchFamily="49" charset="-122"/>
                <a:ea typeface="黑体" pitchFamily="49" charset="-122"/>
              </a:rPr>
              <a:t>A</a:t>
            </a:r>
            <a:r>
              <a:rPr lang="zh-CN" altLang="en-US" sz="2400" b="1" dirty="0">
                <a:solidFill>
                  <a:srgbClr val="FF0000"/>
                </a:solidFill>
                <a:latin typeface="黑体" pitchFamily="49" charset="-122"/>
                <a:ea typeface="黑体" pitchFamily="49" charset="-122"/>
              </a:rPr>
              <a:t>的逆左乘</a:t>
            </a:r>
            <a:r>
              <a:rPr lang="en-US" altLang="zh-CN" sz="2400" b="1" dirty="0">
                <a:solidFill>
                  <a:srgbClr val="FF0000"/>
                </a:solidFill>
                <a:latin typeface="黑体" pitchFamily="49" charset="-122"/>
                <a:ea typeface="黑体" pitchFamily="49" charset="-122"/>
              </a:rPr>
              <a:t>B</a:t>
            </a:r>
            <a:r>
              <a:rPr lang="zh-CN" altLang="en-US" sz="2400" b="1" dirty="0">
                <a:solidFill>
                  <a:srgbClr val="FF0000"/>
                </a:solidFill>
                <a:latin typeface="黑体" pitchFamily="49" charset="-122"/>
                <a:ea typeface="黑体" pitchFamily="49" charset="-122"/>
              </a:rPr>
              <a:t>矩阵，也就是</a:t>
            </a:r>
            <a:r>
              <a:rPr lang="en-US" altLang="zh-CN" sz="2400" b="1" dirty="0" err="1">
                <a:solidFill>
                  <a:srgbClr val="FF0000"/>
                </a:solidFill>
                <a:latin typeface="黑体" pitchFamily="49" charset="-122"/>
                <a:ea typeface="黑体" pitchFamily="49" charset="-122"/>
              </a:rPr>
              <a:t>inv</a:t>
            </a:r>
            <a:r>
              <a:rPr lang="en-US" altLang="zh-CN" sz="2400" b="1" dirty="0">
                <a:solidFill>
                  <a:srgbClr val="FF0000"/>
                </a:solidFill>
                <a:latin typeface="黑体" pitchFamily="49" charset="-122"/>
                <a:ea typeface="黑体" pitchFamily="49" charset="-122"/>
              </a:rPr>
              <a:t>(A)*B</a:t>
            </a:r>
            <a:r>
              <a:rPr lang="zh-CN" altLang="en-US" sz="2400" b="1" dirty="0" smtClean="0">
                <a:solidFill>
                  <a:srgbClr val="FF0000"/>
                </a:solidFill>
                <a:latin typeface="黑体" pitchFamily="49" charset="-122"/>
                <a:ea typeface="黑体" pitchFamily="49" charset="-122"/>
              </a:rPr>
              <a:t>，</a:t>
            </a:r>
            <a:endParaRPr lang="en-US" altLang="zh-CN" sz="2400" b="1" dirty="0" smtClean="0">
              <a:solidFill>
                <a:srgbClr val="FF0000"/>
              </a:solidFill>
              <a:latin typeface="黑体" pitchFamily="49" charset="-122"/>
              <a:ea typeface="黑体" pitchFamily="49" charset="-122"/>
            </a:endParaRPr>
          </a:p>
          <a:p>
            <a:pPr algn="just">
              <a:buFontTx/>
              <a:buNone/>
            </a:pPr>
            <a:r>
              <a:rPr lang="en-US" altLang="zh-CN" sz="2400" b="1" dirty="0" smtClean="0">
                <a:solidFill>
                  <a:srgbClr val="FF0000"/>
                </a:solidFill>
                <a:latin typeface="黑体" pitchFamily="49" charset="-122"/>
                <a:ea typeface="黑体" pitchFamily="49" charset="-122"/>
              </a:rPr>
              <a:t>B/A</a:t>
            </a:r>
            <a:r>
              <a:rPr lang="zh-CN" altLang="en-US" sz="2400" b="1" dirty="0" smtClean="0">
                <a:solidFill>
                  <a:srgbClr val="FF0000"/>
                </a:solidFill>
                <a:latin typeface="黑体" pitchFamily="49" charset="-122"/>
                <a:ea typeface="黑体" pitchFamily="49" charset="-122"/>
              </a:rPr>
              <a:t>等效</a:t>
            </a:r>
            <a:r>
              <a:rPr lang="zh-CN" altLang="en-US" sz="2400" b="1" dirty="0">
                <a:solidFill>
                  <a:srgbClr val="FF0000"/>
                </a:solidFill>
                <a:latin typeface="黑体" pitchFamily="49" charset="-122"/>
                <a:ea typeface="黑体" pitchFamily="49" charset="-122"/>
              </a:rPr>
              <a:t>于</a:t>
            </a:r>
            <a:r>
              <a:rPr lang="en-US" altLang="zh-CN" sz="2400" b="1" dirty="0">
                <a:solidFill>
                  <a:srgbClr val="FF0000"/>
                </a:solidFill>
                <a:latin typeface="黑体" pitchFamily="49" charset="-122"/>
                <a:ea typeface="黑体" pitchFamily="49" charset="-122"/>
              </a:rPr>
              <a:t>A</a:t>
            </a:r>
            <a:r>
              <a:rPr lang="zh-CN" altLang="en-US" sz="2400" b="1" dirty="0">
                <a:solidFill>
                  <a:srgbClr val="FF0000"/>
                </a:solidFill>
                <a:latin typeface="黑体" pitchFamily="49" charset="-122"/>
                <a:ea typeface="黑体" pitchFamily="49" charset="-122"/>
              </a:rPr>
              <a:t>矩阵的逆右乘</a:t>
            </a:r>
            <a:r>
              <a:rPr lang="en-US" altLang="zh-CN" sz="2400" b="1" dirty="0">
                <a:solidFill>
                  <a:srgbClr val="FF0000"/>
                </a:solidFill>
                <a:latin typeface="黑体" pitchFamily="49" charset="-122"/>
                <a:ea typeface="黑体" pitchFamily="49" charset="-122"/>
              </a:rPr>
              <a:t>B</a:t>
            </a:r>
            <a:r>
              <a:rPr lang="zh-CN" altLang="en-US" sz="2400" b="1" dirty="0">
                <a:solidFill>
                  <a:srgbClr val="FF0000"/>
                </a:solidFill>
                <a:latin typeface="黑体" pitchFamily="49" charset="-122"/>
                <a:ea typeface="黑体" pitchFamily="49" charset="-122"/>
              </a:rPr>
              <a:t>矩阵，也就是</a:t>
            </a:r>
            <a:r>
              <a:rPr lang="en-US" altLang="zh-CN" sz="2400" b="1" dirty="0">
                <a:solidFill>
                  <a:srgbClr val="FF0000"/>
                </a:solidFill>
                <a:latin typeface="黑体" pitchFamily="49" charset="-122"/>
                <a:ea typeface="黑体" pitchFamily="49" charset="-122"/>
              </a:rPr>
              <a:t>B*</a:t>
            </a:r>
            <a:r>
              <a:rPr lang="en-US" altLang="zh-CN" sz="2400" b="1" dirty="0" err="1">
                <a:solidFill>
                  <a:srgbClr val="FF0000"/>
                </a:solidFill>
                <a:latin typeface="黑体" pitchFamily="49" charset="-122"/>
                <a:ea typeface="黑体" pitchFamily="49" charset="-122"/>
              </a:rPr>
              <a:t>inv</a:t>
            </a:r>
            <a:r>
              <a:rPr lang="en-US" altLang="zh-CN" sz="2400" b="1" dirty="0">
                <a:solidFill>
                  <a:srgbClr val="FF0000"/>
                </a:solidFill>
                <a:latin typeface="黑体" pitchFamily="49" charset="-122"/>
                <a:ea typeface="黑体" pitchFamily="49" charset="-122"/>
              </a:rPr>
              <a:t>(A)</a:t>
            </a:r>
            <a:r>
              <a:rPr lang="zh-CN" altLang="en-US" sz="2400" b="1" dirty="0">
                <a:latin typeface="黑体" pitchFamily="49" charset="-122"/>
                <a:ea typeface="黑体" pitchFamily="49" charset="-122"/>
              </a:rPr>
              <a:t>。</a:t>
            </a:r>
            <a:br>
              <a:rPr lang="zh-CN" altLang="en-US" sz="2400" b="1" dirty="0">
                <a:latin typeface="黑体" pitchFamily="49" charset="-122"/>
                <a:ea typeface="黑体" pitchFamily="49" charset="-122"/>
              </a:rPr>
            </a:br>
            <a:endParaRPr lang="en-US" altLang="zh-CN" sz="2400" b="1" dirty="0" smtClean="0">
              <a:latin typeface="黑体" pitchFamily="49" charset="-122"/>
              <a:ea typeface="黑体" pitchFamily="49" charset="-122"/>
            </a:endParaRPr>
          </a:p>
          <a:p>
            <a:pPr algn="just">
              <a:buFontTx/>
              <a:buNone/>
            </a:pPr>
            <a:r>
              <a:rPr lang="zh-CN" altLang="en-US" sz="2400" b="1" dirty="0" smtClean="0">
                <a:latin typeface="黑体" pitchFamily="49" charset="-122"/>
                <a:ea typeface="黑体" pitchFamily="49" charset="-122"/>
              </a:rPr>
              <a:t>对于</a:t>
            </a:r>
            <a:r>
              <a:rPr lang="zh-CN" altLang="en-US" sz="2400" b="1" dirty="0">
                <a:latin typeface="黑体" pitchFamily="49" charset="-122"/>
                <a:ea typeface="黑体" pitchFamily="49" charset="-122"/>
              </a:rPr>
              <a:t>含有标量的运算，两种除法运算的结果相同，如</a:t>
            </a:r>
            <a:r>
              <a:rPr lang="en-US" altLang="zh-CN" sz="2400" b="1" dirty="0" smtClean="0">
                <a:latin typeface="黑体" pitchFamily="49" charset="-122"/>
                <a:ea typeface="黑体" pitchFamily="49" charset="-122"/>
              </a:rPr>
              <a:t>3/4</a:t>
            </a:r>
          </a:p>
          <a:p>
            <a:pPr algn="just">
              <a:buFontTx/>
              <a:buNone/>
            </a:pPr>
            <a:r>
              <a:rPr lang="zh-CN" altLang="en-US" sz="2400" b="1" dirty="0" smtClean="0">
                <a:latin typeface="黑体" pitchFamily="49" charset="-122"/>
                <a:ea typeface="黑体" pitchFamily="49" charset="-122"/>
              </a:rPr>
              <a:t>和</a:t>
            </a:r>
            <a:r>
              <a:rPr lang="en-US" altLang="zh-CN" sz="2400" b="1" dirty="0">
                <a:latin typeface="黑体" pitchFamily="49" charset="-122"/>
                <a:ea typeface="黑体" pitchFamily="49" charset="-122"/>
              </a:rPr>
              <a:t>4\3</a:t>
            </a:r>
            <a:r>
              <a:rPr lang="zh-CN" altLang="en-US" sz="2400" b="1" dirty="0">
                <a:latin typeface="黑体" pitchFamily="49" charset="-122"/>
                <a:ea typeface="黑体" pitchFamily="49" charset="-122"/>
              </a:rPr>
              <a:t>有相同的值，都等于</a:t>
            </a:r>
            <a:r>
              <a:rPr lang="en-US" altLang="zh-CN" sz="2400" b="1" dirty="0">
                <a:latin typeface="黑体" pitchFamily="49" charset="-122"/>
                <a:ea typeface="黑体" pitchFamily="49" charset="-122"/>
              </a:rPr>
              <a:t>0.75</a:t>
            </a:r>
            <a:r>
              <a:rPr lang="zh-CN" altLang="en-US" sz="2400" b="1" dirty="0">
                <a:latin typeface="黑体" pitchFamily="49" charset="-122"/>
                <a:ea typeface="黑体" pitchFamily="49" charset="-122"/>
              </a:rPr>
              <a:t>。又如，设</a:t>
            </a:r>
            <a:r>
              <a:rPr lang="en-US" altLang="zh-CN" sz="2400" b="1" dirty="0">
                <a:latin typeface="黑体" pitchFamily="49" charset="-122"/>
                <a:ea typeface="黑体" pitchFamily="49" charset="-122"/>
              </a:rPr>
              <a:t>a=[10.5,25]</a:t>
            </a:r>
            <a:r>
              <a:rPr lang="zh-CN" altLang="en-US" sz="2400" b="1" dirty="0" smtClean="0">
                <a:latin typeface="黑体" pitchFamily="49" charset="-122"/>
                <a:ea typeface="黑体" pitchFamily="49" charset="-122"/>
              </a:rPr>
              <a:t>，</a:t>
            </a:r>
            <a:endParaRPr lang="en-US" altLang="zh-CN" sz="2400" b="1" dirty="0" smtClean="0">
              <a:latin typeface="黑体" pitchFamily="49" charset="-122"/>
              <a:ea typeface="黑体" pitchFamily="49" charset="-122"/>
            </a:endParaRPr>
          </a:p>
          <a:p>
            <a:pPr algn="just">
              <a:buFontTx/>
              <a:buNone/>
            </a:pPr>
            <a:r>
              <a:rPr lang="zh-CN" altLang="en-US" sz="2400" b="1" dirty="0" smtClean="0">
                <a:latin typeface="黑体" pitchFamily="49" charset="-122"/>
                <a:ea typeface="黑体" pitchFamily="49" charset="-122"/>
              </a:rPr>
              <a:t>则</a:t>
            </a:r>
            <a:r>
              <a:rPr lang="en-US" altLang="zh-CN" sz="2400" b="1" dirty="0">
                <a:latin typeface="黑体" pitchFamily="49" charset="-122"/>
                <a:ea typeface="黑体" pitchFamily="49" charset="-122"/>
              </a:rPr>
              <a:t>a/5=5\a=[2.1000 5.0000]</a:t>
            </a:r>
            <a:r>
              <a:rPr lang="zh-CN" altLang="en-US" sz="2400" b="1" dirty="0" smtClean="0">
                <a:latin typeface="黑体" pitchFamily="49" charset="-122"/>
                <a:ea typeface="黑体" pitchFamily="49" charset="-122"/>
              </a:rPr>
              <a:t>。</a:t>
            </a:r>
            <a:endParaRPr lang="en-US" altLang="zh-CN" sz="2400" b="1" dirty="0" smtClean="0">
              <a:latin typeface="黑体" pitchFamily="49" charset="-122"/>
              <a:ea typeface="黑体" pitchFamily="49" charset="-122"/>
            </a:endParaRPr>
          </a:p>
          <a:p>
            <a:pPr algn="just">
              <a:buFontTx/>
              <a:buNone/>
            </a:pPr>
            <a:endParaRPr lang="en-US" altLang="zh-CN" sz="2400" b="1" dirty="0" smtClean="0">
              <a:latin typeface="黑体" pitchFamily="49" charset="-122"/>
              <a:ea typeface="黑体" pitchFamily="49" charset="-122"/>
            </a:endParaRPr>
          </a:p>
          <a:p>
            <a:pPr algn="just">
              <a:buFontTx/>
              <a:buNone/>
            </a:pPr>
            <a:r>
              <a:rPr lang="zh-CN" altLang="en-US" sz="2400" b="1" dirty="0" smtClean="0">
                <a:latin typeface="黑体" pitchFamily="49" charset="-122"/>
                <a:ea typeface="黑体" pitchFamily="49" charset="-122"/>
              </a:rPr>
              <a:t>对于</a:t>
            </a:r>
            <a:r>
              <a:rPr lang="zh-CN" altLang="en-US" sz="2400" b="1" dirty="0">
                <a:latin typeface="黑体" pitchFamily="49" charset="-122"/>
                <a:ea typeface="黑体" pitchFamily="49" charset="-122"/>
              </a:rPr>
              <a:t>矩阵来说，左除和右除表示两种不同的除数矩阵</a:t>
            </a:r>
            <a:r>
              <a:rPr lang="zh-CN" altLang="en-US" sz="2400" b="1" dirty="0" smtClean="0">
                <a:latin typeface="黑体" pitchFamily="49" charset="-122"/>
                <a:ea typeface="黑体" pitchFamily="49" charset="-122"/>
              </a:rPr>
              <a:t>和</a:t>
            </a:r>
            <a:endParaRPr lang="en-US" altLang="zh-CN" sz="2400" b="1" dirty="0" smtClean="0">
              <a:latin typeface="黑体" pitchFamily="49" charset="-122"/>
              <a:ea typeface="黑体" pitchFamily="49" charset="-122"/>
            </a:endParaRPr>
          </a:p>
          <a:p>
            <a:pPr algn="just">
              <a:buFontTx/>
              <a:buNone/>
            </a:pPr>
            <a:r>
              <a:rPr lang="zh-CN" altLang="en-US" sz="2400" b="1" dirty="0" smtClean="0">
                <a:latin typeface="黑体" pitchFamily="49" charset="-122"/>
                <a:ea typeface="黑体" pitchFamily="49" charset="-122"/>
              </a:rPr>
              <a:t>被除数</a:t>
            </a:r>
            <a:r>
              <a:rPr lang="zh-CN" altLang="en-US" sz="2400" b="1" dirty="0">
                <a:latin typeface="黑体" pitchFamily="49" charset="-122"/>
                <a:ea typeface="黑体" pitchFamily="49" charset="-122"/>
              </a:rPr>
              <a:t>矩阵的关系。对于矩阵运算，一般</a:t>
            </a:r>
            <a:r>
              <a:rPr lang="en-US" altLang="zh-CN" sz="2400" b="1" dirty="0">
                <a:latin typeface="黑体" pitchFamily="49" charset="-122"/>
                <a:ea typeface="黑体" pitchFamily="49" charset="-122"/>
              </a:rPr>
              <a:t>A\B≠B/A</a:t>
            </a:r>
            <a:r>
              <a:rPr lang="zh-CN" altLang="en-US" sz="2400" b="1" dirty="0">
                <a:latin typeface="黑体" pitchFamily="49" charset="-122"/>
                <a:ea typeface="黑体" pitchFamily="49" charset="-122"/>
              </a:rPr>
              <a:t>。</a:t>
            </a:r>
          </a:p>
        </p:txBody>
      </p:sp>
      <p:sp>
        <p:nvSpPr>
          <p:cNvPr id="5" name="矩形 4"/>
          <p:cNvSpPr/>
          <p:nvPr/>
        </p:nvSpPr>
        <p:spPr>
          <a:xfrm>
            <a:off x="323528" y="404664"/>
            <a:ext cx="1693092" cy="492443"/>
          </a:xfrm>
          <a:prstGeom prst="rect">
            <a:avLst/>
          </a:prstGeom>
        </p:spPr>
        <p:txBody>
          <a:bodyPr wrap="none">
            <a:spAutoFit/>
          </a:bodyPr>
          <a:lstStyle/>
          <a:p>
            <a:r>
              <a:rPr lang="en-US" altLang="zh-CN" sz="2600" b="1" dirty="0">
                <a:solidFill>
                  <a:srgbClr val="0000FF"/>
                </a:solidFill>
                <a:latin typeface="黑体" pitchFamily="49" charset="-122"/>
                <a:ea typeface="黑体" pitchFamily="49" charset="-122"/>
              </a:rPr>
              <a:t> </a:t>
            </a:r>
            <a:r>
              <a:rPr lang="zh-CN" altLang="en-US" sz="2600" b="1" dirty="0" smtClean="0">
                <a:solidFill>
                  <a:srgbClr val="0000FF"/>
                </a:solidFill>
                <a:latin typeface="黑体" pitchFamily="49" charset="-122"/>
                <a:ea typeface="黑体" pitchFamily="49" charset="-122"/>
              </a:rPr>
              <a:t>矩阵</a:t>
            </a:r>
            <a:r>
              <a:rPr lang="zh-CN" altLang="en-US" sz="2600" b="1" dirty="0">
                <a:solidFill>
                  <a:srgbClr val="0000FF"/>
                </a:solidFill>
                <a:latin typeface="黑体" pitchFamily="49" charset="-122"/>
                <a:ea typeface="黑体" pitchFamily="49" charset="-122"/>
              </a:rPr>
              <a:t>除法</a:t>
            </a:r>
          </a:p>
        </p:txBody>
      </p:sp>
    </p:spTree>
    <p:extLst>
      <p:ext uri="{BB962C8B-B14F-4D97-AF65-F5344CB8AC3E}">
        <p14:creationId xmlns:p14="http://schemas.microsoft.com/office/powerpoint/2010/main" val="37804357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09344" y="1412776"/>
            <a:ext cx="8511128" cy="5000625"/>
          </a:xfrm>
        </p:spPr>
        <p:txBody>
          <a:bodyPr>
            <a:noAutofit/>
          </a:bodyPr>
          <a:lstStyle/>
          <a:p>
            <a:pPr algn="just">
              <a:buFontTx/>
              <a:buNone/>
            </a:pPr>
            <a:r>
              <a:rPr lang="zh-CN" altLang="en-US" sz="2600" b="1" dirty="0" smtClean="0">
                <a:solidFill>
                  <a:srgbClr val="1E054B"/>
                </a:solidFill>
                <a:latin typeface="Times New Roman" pitchFamily="18" charset="0"/>
              </a:rPr>
              <a:t>在</a:t>
            </a:r>
            <a:r>
              <a:rPr lang="en-US" altLang="zh-CN" sz="2600" b="1" dirty="0">
                <a:solidFill>
                  <a:srgbClr val="1E054B"/>
                </a:solidFill>
                <a:latin typeface="Times New Roman" pitchFamily="18" charset="0"/>
              </a:rPr>
              <a:t>MATLAB</a:t>
            </a:r>
            <a:r>
              <a:rPr lang="zh-CN" altLang="en-US" sz="2600" b="1" dirty="0">
                <a:solidFill>
                  <a:srgbClr val="1E054B"/>
                </a:solidFill>
                <a:latin typeface="Times New Roman" pitchFamily="18" charset="0"/>
              </a:rPr>
              <a:t>中，有一种特殊的运算，因为其运算符是</a:t>
            </a:r>
            <a:r>
              <a:rPr lang="zh-CN" altLang="en-US" sz="2600" b="1" dirty="0" smtClean="0">
                <a:solidFill>
                  <a:srgbClr val="1E054B"/>
                </a:solidFill>
                <a:latin typeface="Times New Roman" pitchFamily="18" charset="0"/>
              </a:rPr>
              <a:t>在</a:t>
            </a:r>
            <a:endParaRPr lang="en-US" altLang="zh-CN" sz="2600" b="1" dirty="0" smtClean="0">
              <a:solidFill>
                <a:srgbClr val="1E054B"/>
              </a:solidFill>
              <a:latin typeface="Times New Roman" pitchFamily="18" charset="0"/>
            </a:endParaRPr>
          </a:p>
          <a:p>
            <a:pPr algn="just">
              <a:buFontTx/>
              <a:buNone/>
            </a:pPr>
            <a:r>
              <a:rPr lang="zh-CN" altLang="en-US" sz="2600" b="1" dirty="0" smtClean="0">
                <a:solidFill>
                  <a:srgbClr val="1E054B"/>
                </a:solidFill>
                <a:latin typeface="Times New Roman" pitchFamily="18" charset="0"/>
              </a:rPr>
              <a:t>有关算术运算</a:t>
            </a:r>
            <a:r>
              <a:rPr lang="zh-CN" altLang="en-US" sz="2600" b="1" dirty="0">
                <a:solidFill>
                  <a:srgbClr val="1E054B"/>
                </a:solidFill>
                <a:latin typeface="Times New Roman" pitchFamily="18" charset="0"/>
              </a:rPr>
              <a:t>符前面加点，所以叫点运算</a:t>
            </a:r>
            <a:r>
              <a:rPr lang="zh-CN" altLang="en-US" sz="2600" b="1" dirty="0" smtClean="0">
                <a:solidFill>
                  <a:srgbClr val="1E054B"/>
                </a:solidFill>
                <a:latin typeface="Times New Roman" pitchFamily="18" charset="0"/>
              </a:rPr>
              <a:t>。</a:t>
            </a:r>
            <a:endParaRPr lang="en-US" altLang="zh-CN" sz="2600" b="1" dirty="0" smtClean="0">
              <a:solidFill>
                <a:srgbClr val="1E054B"/>
              </a:solidFill>
              <a:latin typeface="Times New Roman" pitchFamily="18" charset="0"/>
            </a:endParaRPr>
          </a:p>
          <a:p>
            <a:pPr algn="just">
              <a:buFontTx/>
              <a:buNone/>
            </a:pPr>
            <a:endParaRPr lang="en-US" altLang="zh-CN" sz="2600" b="1" dirty="0" smtClean="0">
              <a:solidFill>
                <a:srgbClr val="1E054B"/>
              </a:solidFill>
              <a:latin typeface="Times New Roman" pitchFamily="18" charset="0"/>
            </a:endParaRPr>
          </a:p>
          <a:p>
            <a:pPr algn="just">
              <a:buFontTx/>
              <a:buNone/>
            </a:pPr>
            <a:r>
              <a:rPr lang="zh-CN" altLang="en-US" sz="2600" b="1" dirty="0" smtClean="0">
                <a:solidFill>
                  <a:srgbClr val="0000FF"/>
                </a:solidFill>
                <a:latin typeface="方正粗黑宋简体" pitchFamily="2" charset="-122"/>
                <a:ea typeface="方正粗黑宋简体" pitchFamily="2" charset="-122"/>
              </a:rPr>
              <a:t>点</a:t>
            </a:r>
            <a:r>
              <a:rPr lang="zh-CN" altLang="en-US" sz="2600" b="1" dirty="0">
                <a:solidFill>
                  <a:srgbClr val="0000FF"/>
                </a:solidFill>
                <a:latin typeface="方正粗黑宋简体" pitchFamily="2" charset="-122"/>
                <a:ea typeface="方正粗黑宋简体" pitchFamily="2" charset="-122"/>
              </a:rPr>
              <a:t>运算符</a:t>
            </a:r>
            <a:r>
              <a:rPr lang="zh-CN" altLang="en-US" sz="2600" b="1" dirty="0" smtClean="0">
                <a:solidFill>
                  <a:srgbClr val="0000FF"/>
                </a:solidFill>
                <a:latin typeface="方正粗黑宋简体" pitchFamily="2" charset="-122"/>
                <a:ea typeface="方正粗黑宋简体" pitchFamily="2" charset="-122"/>
              </a:rPr>
              <a:t>有：</a:t>
            </a:r>
            <a:endParaRPr lang="en-US" altLang="zh-CN" sz="2600" b="1" dirty="0" smtClean="0">
              <a:solidFill>
                <a:srgbClr val="0000FF"/>
              </a:solidFill>
              <a:latin typeface="方正粗黑宋简体" pitchFamily="2" charset="-122"/>
              <a:ea typeface="方正粗黑宋简体" pitchFamily="2" charset="-122"/>
            </a:endParaRPr>
          </a:p>
          <a:p>
            <a:pPr algn="just">
              <a:buFontTx/>
              <a:buNone/>
            </a:pPr>
            <a:r>
              <a:rPr lang="en-US" altLang="zh-CN" sz="2600" b="1" dirty="0" smtClean="0">
                <a:solidFill>
                  <a:srgbClr val="0000FF"/>
                </a:solidFill>
                <a:latin typeface="方正粗黑宋简体" pitchFamily="2" charset="-122"/>
                <a:ea typeface="方正粗黑宋简体" pitchFamily="2" charset="-122"/>
              </a:rPr>
              <a:t>.*</a:t>
            </a:r>
            <a:r>
              <a:rPr lang="zh-CN" altLang="en-US" sz="2600" b="1" dirty="0" smtClean="0">
                <a:solidFill>
                  <a:srgbClr val="0000FF"/>
                </a:solidFill>
                <a:latin typeface="方正粗黑宋简体" pitchFamily="2" charset="-122"/>
                <a:ea typeface="方正粗黑宋简体" pitchFamily="2" charset="-122"/>
              </a:rPr>
              <a:t>（点乘）  </a:t>
            </a:r>
            <a:r>
              <a:rPr lang="en-US" altLang="zh-CN" sz="2600" b="1" dirty="0" smtClean="0">
                <a:solidFill>
                  <a:srgbClr val="0000FF"/>
                </a:solidFill>
                <a:latin typeface="方正粗黑宋简体" pitchFamily="2" charset="-122"/>
                <a:ea typeface="方正粗黑宋简体" pitchFamily="2" charset="-122"/>
              </a:rPr>
              <a:t>./</a:t>
            </a:r>
            <a:r>
              <a:rPr lang="zh-CN" altLang="en-US" sz="2600" b="1" dirty="0" smtClean="0">
                <a:solidFill>
                  <a:srgbClr val="0000FF"/>
                </a:solidFill>
                <a:latin typeface="方正粗黑宋简体" pitchFamily="2" charset="-122"/>
                <a:ea typeface="方正粗黑宋简体" pitchFamily="2" charset="-122"/>
              </a:rPr>
              <a:t>（点右除）   </a:t>
            </a:r>
            <a:r>
              <a:rPr lang="en-US" altLang="zh-CN" sz="2600" b="1" dirty="0" smtClean="0">
                <a:solidFill>
                  <a:srgbClr val="0000FF"/>
                </a:solidFill>
                <a:latin typeface="方正粗黑宋简体" pitchFamily="2" charset="-122"/>
                <a:ea typeface="方正粗黑宋简体" pitchFamily="2" charset="-122"/>
              </a:rPr>
              <a:t>.\</a:t>
            </a:r>
            <a:r>
              <a:rPr lang="zh-CN" altLang="en-US" sz="2600" b="1" dirty="0" smtClean="0">
                <a:solidFill>
                  <a:srgbClr val="0000FF"/>
                </a:solidFill>
                <a:latin typeface="方正粗黑宋简体" pitchFamily="2" charset="-122"/>
                <a:ea typeface="方正粗黑宋简体" pitchFamily="2" charset="-122"/>
              </a:rPr>
              <a:t>（点左除）和 </a:t>
            </a:r>
            <a:r>
              <a:rPr lang="en-US" altLang="zh-CN" sz="2600" b="1" dirty="0" smtClean="0">
                <a:solidFill>
                  <a:srgbClr val="0000FF"/>
                </a:solidFill>
                <a:latin typeface="方正粗黑宋简体" pitchFamily="2" charset="-122"/>
                <a:ea typeface="方正粗黑宋简体" pitchFamily="2" charset="-122"/>
              </a:rPr>
              <a:t>.^</a:t>
            </a:r>
            <a:r>
              <a:rPr lang="zh-CN" altLang="en-US" sz="2600" b="1" dirty="0" smtClean="0">
                <a:solidFill>
                  <a:srgbClr val="0000FF"/>
                </a:solidFill>
                <a:latin typeface="方正粗黑宋简体" pitchFamily="2" charset="-122"/>
                <a:ea typeface="方正粗黑宋简体" pitchFamily="2" charset="-122"/>
              </a:rPr>
              <a:t>（点乘方）。</a:t>
            </a:r>
            <a:endParaRPr lang="en-US" altLang="zh-CN" sz="2600" b="1" dirty="0" smtClean="0">
              <a:solidFill>
                <a:srgbClr val="0000FF"/>
              </a:solidFill>
              <a:latin typeface="方正粗黑宋简体" pitchFamily="2" charset="-122"/>
              <a:ea typeface="方正粗黑宋简体" pitchFamily="2" charset="-122"/>
            </a:endParaRPr>
          </a:p>
          <a:p>
            <a:pPr algn="just">
              <a:buFontTx/>
              <a:buNone/>
            </a:pPr>
            <a:endParaRPr lang="en-US" altLang="zh-CN" sz="2600" b="1" dirty="0" smtClean="0">
              <a:solidFill>
                <a:srgbClr val="0000FF"/>
              </a:solidFill>
              <a:latin typeface="Times New Roman" pitchFamily="18" charset="0"/>
            </a:endParaRPr>
          </a:p>
          <a:p>
            <a:pPr algn="just">
              <a:buFontTx/>
              <a:buNone/>
            </a:pPr>
            <a:r>
              <a:rPr lang="zh-CN" altLang="en-US" sz="2600" b="1" dirty="0" smtClean="0">
                <a:solidFill>
                  <a:srgbClr val="1E054B"/>
                </a:solidFill>
                <a:latin typeface="Times New Roman" pitchFamily="18" charset="0"/>
              </a:rPr>
              <a:t>两</a:t>
            </a:r>
            <a:r>
              <a:rPr lang="zh-CN" altLang="en-US" sz="2600" b="1" dirty="0">
                <a:solidFill>
                  <a:srgbClr val="1E054B"/>
                </a:solidFill>
                <a:latin typeface="Times New Roman" pitchFamily="18" charset="0"/>
              </a:rPr>
              <a:t>矩阵进行点运算是指它们的对应元素进行相关运算</a:t>
            </a:r>
            <a:r>
              <a:rPr lang="zh-CN" altLang="en-US" sz="2600" b="1" dirty="0" smtClean="0">
                <a:solidFill>
                  <a:srgbClr val="1E054B"/>
                </a:solidFill>
                <a:latin typeface="Times New Roman" pitchFamily="18" charset="0"/>
              </a:rPr>
              <a:t>，</a:t>
            </a:r>
            <a:endParaRPr lang="en-US" altLang="zh-CN" sz="2600" b="1" dirty="0" smtClean="0">
              <a:solidFill>
                <a:srgbClr val="1E054B"/>
              </a:solidFill>
              <a:latin typeface="Times New Roman" pitchFamily="18" charset="0"/>
            </a:endParaRPr>
          </a:p>
          <a:p>
            <a:pPr algn="just">
              <a:buFontTx/>
              <a:buNone/>
            </a:pPr>
            <a:r>
              <a:rPr lang="zh-CN" altLang="en-US" sz="2600" b="1" dirty="0" smtClean="0">
                <a:solidFill>
                  <a:srgbClr val="1E054B"/>
                </a:solidFill>
                <a:latin typeface="Times New Roman" pitchFamily="18" charset="0"/>
              </a:rPr>
              <a:t>要求矩阵</a:t>
            </a:r>
            <a:r>
              <a:rPr lang="zh-CN" altLang="en-US" sz="2600" b="1" dirty="0">
                <a:solidFill>
                  <a:srgbClr val="1E054B"/>
                </a:solidFill>
                <a:latin typeface="Times New Roman" pitchFamily="18" charset="0"/>
              </a:rPr>
              <a:t>的维参数相同。</a:t>
            </a:r>
          </a:p>
        </p:txBody>
      </p:sp>
      <p:sp>
        <p:nvSpPr>
          <p:cNvPr id="5" name="内容占位符 2"/>
          <p:cNvSpPr txBox="1">
            <a:spLocks/>
          </p:cNvSpPr>
          <p:nvPr/>
        </p:nvSpPr>
        <p:spPr>
          <a:xfrm>
            <a:off x="317978" y="404664"/>
            <a:ext cx="7548396" cy="576064"/>
          </a:xfrm>
          <a:prstGeom prst="rect">
            <a:avLst/>
          </a:prstGeom>
          <a:solidFill>
            <a:srgbClr val="FFFF00"/>
          </a:solidFill>
          <a:ln w="22225">
            <a:solidFill>
              <a:schemeClr val="accent1"/>
            </a:solidFill>
          </a:ln>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Clr>
                <a:srgbClr val="4F81BD"/>
              </a:buClr>
              <a:buFont typeface="Arial" pitchFamily="34" charset="0"/>
              <a:buNone/>
            </a:pPr>
            <a:r>
              <a:rPr lang="en-US" altLang="zh-CN" sz="2800" b="1" dirty="0" smtClean="0">
                <a:solidFill>
                  <a:prstClr val="black"/>
                </a:solidFill>
                <a:latin typeface="黑体" pitchFamily="49" charset="-122"/>
                <a:ea typeface="黑体" pitchFamily="49" charset="-122"/>
              </a:rPr>
              <a:t>2</a:t>
            </a:r>
            <a:r>
              <a:rPr lang="zh-CN" altLang="en-US" sz="2800" b="1" dirty="0" smtClean="0">
                <a:solidFill>
                  <a:prstClr val="black"/>
                </a:solidFill>
                <a:latin typeface="黑体" pitchFamily="49" charset="-122"/>
                <a:ea typeface="黑体" pitchFamily="49" charset="-122"/>
              </a:rPr>
              <a:t>、点运算</a:t>
            </a:r>
            <a:endParaRPr lang="en-US" altLang="zh-CN" sz="2800" b="1" dirty="0" smtClean="0">
              <a:solidFill>
                <a:prstClr val="black"/>
              </a:solidFill>
              <a:latin typeface="黑体" pitchFamily="49" charset="-122"/>
              <a:ea typeface="黑体" pitchFamily="49" charset="-122"/>
            </a:endParaRPr>
          </a:p>
        </p:txBody>
      </p:sp>
    </p:spTree>
    <p:extLst>
      <p:ext uri="{BB962C8B-B14F-4D97-AF65-F5344CB8AC3E}">
        <p14:creationId xmlns:p14="http://schemas.microsoft.com/office/powerpoint/2010/main" val="19204688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395536" y="2389653"/>
            <a:ext cx="8064896" cy="4464496"/>
          </a:xfrm>
        </p:spPr>
        <p:txBody>
          <a:bodyPr>
            <a:noAutofit/>
          </a:bodyPr>
          <a:lstStyle/>
          <a:p>
            <a:pPr algn="just">
              <a:buFontTx/>
              <a:buNone/>
            </a:pPr>
            <a:r>
              <a:rPr lang="en-US" altLang="zh-CN" sz="2400" b="1" dirty="0" smtClean="0">
                <a:solidFill>
                  <a:srgbClr val="0000FF"/>
                </a:solidFill>
                <a:latin typeface="黑体" pitchFamily="49" charset="-122"/>
                <a:ea typeface="黑体" pitchFamily="49" charset="-122"/>
              </a:rPr>
              <a:t>(</a:t>
            </a:r>
            <a:r>
              <a:rPr lang="en-US" altLang="zh-CN" sz="2400" b="1" dirty="0">
                <a:solidFill>
                  <a:srgbClr val="0000FF"/>
                </a:solidFill>
                <a:latin typeface="黑体" pitchFamily="49" charset="-122"/>
                <a:ea typeface="黑体" pitchFamily="49" charset="-122"/>
              </a:rPr>
              <a:t>1) </a:t>
            </a:r>
            <a:r>
              <a:rPr lang="zh-CN" altLang="en-US" sz="2400" b="1" dirty="0">
                <a:solidFill>
                  <a:srgbClr val="0000FF"/>
                </a:solidFill>
                <a:latin typeface="黑体" pitchFamily="49" charset="-122"/>
                <a:ea typeface="黑体" pitchFamily="49" charset="-122"/>
              </a:rPr>
              <a:t>当两个比较量是标量时，直接比较两数的大小。</a:t>
            </a:r>
            <a:r>
              <a:rPr lang="zh-CN" altLang="en-US" sz="2400" b="1" dirty="0">
                <a:solidFill>
                  <a:srgbClr val="1E054B"/>
                </a:solidFill>
                <a:latin typeface="黑体" pitchFamily="49" charset="-122"/>
                <a:ea typeface="黑体" pitchFamily="49" charset="-122"/>
              </a:rPr>
              <a:t>若关系成立，关系表达式结果为</a:t>
            </a:r>
            <a:r>
              <a:rPr lang="en-US" altLang="zh-CN" sz="2400" b="1" dirty="0">
                <a:solidFill>
                  <a:srgbClr val="1E054B"/>
                </a:solidFill>
                <a:latin typeface="黑体" pitchFamily="49" charset="-122"/>
                <a:ea typeface="黑体" pitchFamily="49" charset="-122"/>
              </a:rPr>
              <a:t>1</a:t>
            </a:r>
            <a:r>
              <a:rPr lang="zh-CN" altLang="en-US" sz="2400" b="1" dirty="0">
                <a:solidFill>
                  <a:srgbClr val="1E054B"/>
                </a:solidFill>
                <a:latin typeface="黑体" pitchFamily="49" charset="-122"/>
                <a:ea typeface="黑体" pitchFamily="49" charset="-122"/>
              </a:rPr>
              <a:t>，否则为</a:t>
            </a:r>
            <a:r>
              <a:rPr lang="en-US" altLang="zh-CN" sz="2400" b="1" dirty="0">
                <a:solidFill>
                  <a:srgbClr val="1E054B"/>
                </a:solidFill>
                <a:latin typeface="黑体" pitchFamily="49" charset="-122"/>
                <a:ea typeface="黑体" pitchFamily="49" charset="-122"/>
              </a:rPr>
              <a:t>0</a:t>
            </a:r>
            <a:r>
              <a:rPr lang="zh-CN" altLang="en-US" sz="2400" b="1" dirty="0" smtClean="0">
                <a:solidFill>
                  <a:srgbClr val="1E054B"/>
                </a:solidFill>
                <a:latin typeface="黑体" pitchFamily="49" charset="-122"/>
                <a:ea typeface="黑体" pitchFamily="49" charset="-122"/>
              </a:rPr>
              <a:t>。</a:t>
            </a:r>
            <a:endParaRPr lang="en-US" altLang="zh-CN" sz="2400" b="1" dirty="0" smtClean="0">
              <a:solidFill>
                <a:srgbClr val="1E054B"/>
              </a:solidFill>
              <a:latin typeface="黑体" pitchFamily="49" charset="-122"/>
              <a:ea typeface="黑体" pitchFamily="49" charset="-122"/>
            </a:endParaRPr>
          </a:p>
          <a:p>
            <a:pPr algn="just">
              <a:buFontTx/>
              <a:buNone/>
            </a:pPr>
            <a:r>
              <a:rPr lang="en-US" altLang="zh-CN" sz="2400" b="1" dirty="0" smtClean="0">
                <a:solidFill>
                  <a:srgbClr val="0000FF"/>
                </a:solidFill>
                <a:latin typeface="黑体" pitchFamily="49" charset="-122"/>
                <a:ea typeface="黑体" pitchFamily="49" charset="-122"/>
              </a:rPr>
              <a:t>(</a:t>
            </a:r>
            <a:r>
              <a:rPr lang="en-US" altLang="zh-CN" sz="2400" b="1" dirty="0">
                <a:solidFill>
                  <a:srgbClr val="0000FF"/>
                </a:solidFill>
                <a:latin typeface="黑体" pitchFamily="49" charset="-122"/>
                <a:ea typeface="黑体" pitchFamily="49" charset="-122"/>
              </a:rPr>
              <a:t>2) </a:t>
            </a:r>
            <a:r>
              <a:rPr lang="zh-CN" altLang="en-US" sz="2400" b="1" dirty="0">
                <a:solidFill>
                  <a:srgbClr val="0000FF"/>
                </a:solidFill>
                <a:latin typeface="黑体" pitchFamily="49" charset="-122"/>
                <a:ea typeface="黑体" pitchFamily="49" charset="-122"/>
              </a:rPr>
              <a:t>当参与比较的量是两个维数相同的矩阵时，</a:t>
            </a:r>
            <a:r>
              <a:rPr lang="zh-CN" altLang="en-US" sz="2400" b="1" dirty="0">
                <a:solidFill>
                  <a:srgbClr val="1E054B"/>
                </a:solidFill>
                <a:latin typeface="黑体" pitchFamily="49" charset="-122"/>
                <a:ea typeface="黑体" pitchFamily="49" charset="-122"/>
              </a:rPr>
              <a:t>比较是</a:t>
            </a:r>
            <a:r>
              <a:rPr lang="zh-CN" altLang="en-US" sz="2400" b="1" dirty="0" smtClean="0">
                <a:solidFill>
                  <a:srgbClr val="1E054B"/>
                </a:solidFill>
                <a:latin typeface="黑体" pitchFamily="49" charset="-122"/>
                <a:ea typeface="黑体" pitchFamily="49" charset="-122"/>
              </a:rPr>
              <a:t>对</a:t>
            </a:r>
            <a:endParaRPr lang="en-US" altLang="zh-CN" sz="2400" b="1" dirty="0" smtClean="0">
              <a:solidFill>
                <a:srgbClr val="1E054B"/>
              </a:solidFill>
              <a:latin typeface="黑体" pitchFamily="49" charset="-122"/>
              <a:ea typeface="黑体" pitchFamily="49" charset="-122"/>
            </a:endParaRPr>
          </a:p>
          <a:p>
            <a:pPr algn="just">
              <a:buFontTx/>
              <a:buNone/>
            </a:pPr>
            <a:r>
              <a:rPr lang="zh-CN" altLang="en-US" sz="2400" b="1" dirty="0" smtClean="0">
                <a:solidFill>
                  <a:srgbClr val="1E054B"/>
                </a:solidFill>
                <a:latin typeface="黑体" pitchFamily="49" charset="-122"/>
                <a:ea typeface="黑体" pitchFamily="49" charset="-122"/>
              </a:rPr>
              <a:t>两</a:t>
            </a:r>
            <a:r>
              <a:rPr lang="zh-CN" altLang="en-US" sz="2400" b="1" dirty="0">
                <a:solidFill>
                  <a:srgbClr val="1E054B"/>
                </a:solidFill>
                <a:latin typeface="黑体" pitchFamily="49" charset="-122"/>
                <a:ea typeface="黑体" pitchFamily="49" charset="-122"/>
              </a:rPr>
              <a:t>矩阵相同位置的元素按标量关系运算规则逐个进行，</a:t>
            </a:r>
            <a:r>
              <a:rPr lang="zh-CN" altLang="en-US" sz="2400" b="1" dirty="0" smtClean="0">
                <a:solidFill>
                  <a:srgbClr val="1E054B"/>
                </a:solidFill>
                <a:latin typeface="黑体" pitchFamily="49" charset="-122"/>
                <a:ea typeface="黑体" pitchFamily="49" charset="-122"/>
              </a:rPr>
              <a:t>并</a:t>
            </a:r>
            <a:endParaRPr lang="en-US" altLang="zh-CN" sz="2400" b="1" dirty="0" smtClean="0">
              <a:solidFill>
                <a:srgbClr val="1E054B"/>
              </a:solidFill>
              <a:latin typeface="黑体" pitchFamily="49" charset="-122"/>
              <a:ea typeface="黑体" pitchFamily="49" charset="-122"/>
            </a:endParaRPr>
          </a:p>
          <a:p>
            <a:pPr algn="just">
              <a:buFontTx/>
              <a:buNone/>
            </a:pPr>
            <a:r>
              <a:rPr lang="zh-CN" altLang="en-US" sz="2400" b="1" dirty="0" smtClean="0">
                <a:solidFill>
                  <a:srgbClr val="1E054B"/>
                </a:solidFill>
                <a:latin typeface="黑体" pitchFamily="49" charset="-122"/>
                <a:ea typeface="黑体" pitchFamily="49" charset="-122"/>
              </a:rPr>
              <a:t>给</a:t>
            </a:r>
            <a:r>
              <a:rPr lang="zh-CN" altLang="en-US" sz="2400" b="1" dirty="0">
                <a:solidFill>
                  <a:srgbClr val="1E054B"/>
                </a:solidFill>
                <a:latin typeface="黑体" pitchFamily="49" charset="-122"/>
                <a:ea typeface="黑体" pitchFamily="49" charset="-122"/>
              </a:rPr>
              <a:t>出元素比较结果。</a:t>
            </a:r>
            <a:r>
              <a:rPr lang="zh-CN" altLang="en-US" sz="2400" b="1" dirty="0">
                <a:solidFill>
                  <a:srgbClr val="0000FF"/>
                </a:solidFill>
                <a:latin typeface="黑体" pitchFamily="49" charset="-122"/>
                <a:ea typeface="黑体" pitchFamily="49" charset="-122"/>
              </a:rPr>
              <a:t>最终的关系运算的结果是一个维数</a:t>
            </a:r>
            <a:r>
              <a:rPr lang="zh-CN" altLang="en-US" sz="2400" b="1" dirty="0" smtClean="0">
                <a:solidFill>
                  <a:srgbClr val="0000FF"/>
                </a:solidFill>
                <a:latin typeface="黑体" pitchFamily="49" charset="-122"/>
                <a:ea typeface="黑体" pitchFamily="49" charset="-122"/>
              </a:rPr>
              <a:t>与</a:t>
            </a:r>
            <a:endParaRPr lang="en-US" altLang="zh-CN" sz="2400" b="1" dirty="0" smtClean="0">
              <a:solidFill>
                <a:srgbClr val="0000FF"/>
              </a:solidFill>
              <a:latin typeface="黑体" pitchFamily="49" charset="-122"/>
              <a:ea typeface="黑体" pitchFamily="49" charset="-122"/>
            </a:endParaRPr>
          </a:p>
          <a:p>
            <a:pPr algn="just">
              <a:buFontTx/>
              <a:buNone/>
            </a:pPr>
            <a:r>
              <a:rPr lang="zh-CN" altLang="en-US" sz="2400" b="1" dirty="0" smtClean="0">
                <a:solidFill>
                  <a:srgbClr val="0000FF"/>
                </a:solidFill>
                <a:latin typeface="黑体" pitchFamily="49" charset="-122"/>
                <a:ea typeface="黑体" pitchFamily="49" charset="-122"/>
              </a:rPr>
              <a:t>原</a:t>
            </a:r>
            <a:r>
              <a:rPr lang="zh-CN" altLang="en-US" sz="2400" b="1" dirty="0">
                <a:solidFill>
                  <a:srgbClr val="0000FF"/>
                </a:solidFill>
                <a:latin typeface="黑体" pitchFamily="49" charset="-122"/>
                <a:ea typeface="黑体" pitchFamily="49" charset="-122"/>
              </a:rPr>
              <a:t>矩阵相同的矩阵，</a:t>
            </a:r>
            <a:r>
              <a:rPr lang="zh-CN" altLang="en-US" sz="2400" b="1" dirty="0">
                <a:solidFill>
                  <a:srgbClr val="1E054B"/>
                </a:solidFill>
                <a:latin typeface="黑体" pitchFamily="49" charset="-122"/>
                <a:ea typeface="黑体" pitchFamily="49" charset="-122"/>
              </a:rPr>
              <a:t>它的元素由</a:t>
            </a:r>
            <a:r>
              <a:rPr lang="en-US" altLang="zh-CN" sz="2400" b="1" dirty="0">
                <a:solidFill>
                  <a:srgbClr val="1E054B"/>
                </a:solidFill>
                <a:latin typeface="黑体" pitchFamily="49" charset="-122"/>
                <a:ea typeface="黑体" pitchFamily="49" charset="-122"/>
              </a:rPr>
              <a:t>0</a:t>
            </a:r>
            <a:r>
              <a:rPr lang="zh-CN" altLang="en-US" sz="2400" b="1" dirty="0">
                <a:solidFill>
                  <a:srgbClr val="1E054B"/>
                </a:solidFill>
                <a:latin typeface="黑体" pitchFamily="49" charset="-122"/>
                <a:ea typeface="黑体" pitchFamily="49" charset="-122"/>
              </a:rPr>
              <a:t>或</a:t>
            </a:r>
            <a:r>
              <a:rPr lang="en-US" altLang="zh-CN" sz="2400" b="1" dirty="0">
                <a:solidFill>
                  <a:srgbClr val="1E054B"/>
                </a:solidFill>
                <a:latin typeface="黑体" pitchFamily="49" charset="-122"/>
                <a:ea typeface="黑体" pitchFamily="49" charset="-122"/>
              </a:rPr>
              <a:t>1</a:t>
            </a:r>
            <a:r>
              <a:rPr lang="zh-CN" altLang="en-US" sz="2400" b="1" dirty="0">
                <a:solidFill>
                  <a:srgbClr val="1E054B"/>
                </a:solidFill>
                <a:latin typeface="黑体" pitchFamily="49" charset="-122"/>
                <a:ea typeface="黑体" pitchFamily="49" charset="-122"/>
              </a:rPr>
              <a:t>组成</a:t>
            </a:r>
            <a:r>
              <a:rPr lang="zh-CN" altLang="en-US" sz="2400" b="1" dirty="0" smtClean="0">
                <a:solidFill>
                  <a:srgbClr val="0000FF"/>
                </a:solidFill>
                <a:latin typeface="黑体" pitchFamily="49" charset="-122"/>
                <a:ea typeface="黑体" pitchFamily="49" charset="-122"/>
              </a:rPr>
              <a:t>。</a:t>
            </a:r>
            <a:endParaRPr lang="en-US" altLang="zh-CN" sz="2400" b="1" dirty="0" smtClean="0">
              <a:solidFill>
                <a:srgbClr val="0000FF"/>
              </a:solidFill>
              <a:latin typeface="黑体" pitchFamily="49" charset="-122"/>
              <a:ea typeface="黑体" pitchFamily="49" charset="-122"/>
            </a:endParaRPr>
          </a:p>
          <a:p>
            <a:pPr algn="just">
              <a:buFontTx/>
              <a:buNone/>
            </a:pPr>
            <a:r>
              <a:rPr lang="en-US" altLang="zh-CN" sz="2400" b="1" dirty="0" smtClean="0">
                <a:solidFill>
                  <a:srgbClr val="0000FF"/>
                </a:solidFill>
                <a:latin typeface="黑体" pitchFamily="49" charset="-122"/>
                <a:ea typeface="黑体" pitchFamily="49" charset="-122"/>
              </a:rPr>
              <a:t>(</a:t>
            </a:r>
            <a:r>
              <a:rPr lang="en-US" altLang="zh-CN" sz="2400" b="1" dirty="0">
                <a:solidFill>
                  <a:srgbClr val="0000FF"/>
                </a:solidFill>
                <a:latin typeface="黑体" pitchFamily="49" charset="-122"/>
                <a:ea typeface="黑体" pitchFamily="49" charset="-122"/>
              </a:rPr>
              <a:t>3) </a:t>
            </a:r>
            <a:r>
              <a:rPr lang="zh-CN" altLang="en-US" sz="2400" b="1" dirty="0">
                <a:solidFill>
                  <a:srgbClr val="0000FF"/>
                </a:solidFill>
                <a:latin typeface="黑体" pitchFamily="49" charset="-122"/>
                <a:ea typeface="黑体" pitchFamily="49" charset="-122"/>
              </a:rPr>
              <a:t>当参与比较的一个是标量，而另一个是矩阵时</a:t>
            </a:r>
            <a:r>
              <a:rPr lang="zh-CN" altLang="en-US" sz="2400" b="1" dirty="0">
                <a:solidFill>
                  <a:srgbClr val="1E054B"/>
                </a:solidFill>
                <a:latin typeface="黑体" pitchFamily="49" charset="-122"/>
                <a:ea typeface="黑体" pitchFamily="49" charset="-122"/>
              </a:rPr>
              <a:t>，则</a:t>
            </a:r>
            <a:r>
              <a:rPr lang="zh-CN" altLang="en-US" sz="2400" b="1" dirty="0" smtClean="0">
                <a:solidFill>
                  <a:srgbClr val="1E054B"/>
                </a:solidFill>
                <a:latin typeface="黑体" pitchFamily="49" charset="-122"/>
                <a:ea typeface="黑体" pitchFamily="49" charset="-122"/>
              </a:rPr>
              <a:t>把</a:t>
            </a:r>
            <a:endParaRPr lang="en-US" altLang="zh-CN" sz="2400" b="1" dirty="0" smtClean="0">
              <a:solidFill>
                <a:srgbClr val="1E054B"/>
              </a:solidFill>
              <a:latin typeface="黑体" pitchFamily="49" charset="-122"/>
              <a:ea typeface="黑体" pitchFamily="49" charset="-122"/>
            </a:endParaRPr>
          </a:p>
          <a:p>
            <a:pPr algn="just">
              <a:buFontTx/>
              <a:buNone/>
            </a:pPr>
            <a:r>
              <a:rPr lang="zh-CN" altLang="en-US" sz="2400" b="1" dirty="0" smtClean="0">
                <a:solidFill>
                  <a:srgbClr val="1E054B"/>
                </a:solidFill>
                <a:latin typeface="黑体" pitchFamily="49" charset="-122"/>
                <a:ea typeface="黑体" pitchFamily="49" charset="-122"/>
              </a:rPr>
              <a:t>标量</a:t>
            </a:r>
            <a:r>
              <a:rPr lang="zh-CN" altLang="en-US" sz="2400" b="1" dirty="0">
                <a:solidFill>
                  <a:srgbClr val="1E054B"/>
                </a:solidFill>
                <a:latin typeface="黑体" pitchFamily="49" charset="-122"/>
                <a:ea typeface="黑体" pitchFamily="49" charset="-122"/>
              </a:rPr>
              <a:t>与矩阵的每一个元素按标量关系运算规则逐个比较</a:t>
            </a:r>
            <a:r>
              <a:rPr lang="zh-CN" altLang="en-US" sz="2400" b="1" dirty="0" smtClean="0">
                <a:solidFill>
                  <a:srgbClr val="1E054B"/>
                </a:solidFill>
                <a:latin typeface="黑体" pitchFamily="49" charset="-122"/>
                <a:ea typeface="黑体" pitchFamily="49" charset="-122"/>
              </a:rPr>
              <a:t>，</a:t>
            </a:r>
            <a:endParaRPr lang="en-US" altLang="zh-CN" sz="2400" b="1" dirty="0" smtClean="0">
              <a:solidFill>
                <a:srgbClr val="1E054B"/>
              </a:solidFill>
              <a:latin typeface="黑体" pitchFamily="49" charset="-122"/>
              <a:ea typeface="黑体" pitchFamily="49" charset="-122"/>
            </a:endParaRPr>
          </a:p>
          <a:p>
            <a:pPr algn="just">
              <a:buFontTx/>
              <a:buNone/>
            </a:pPr>
            <a:r>
              <a:rPr lang="zh-CN" altLang="en-US" sz="2400" b="1" dirty="0" smtClean="0">
                <a:solidFill>
                  <a:srgbClr val="1E054B"/>
                </a:solidFill>
                <a:latin typeface="黑体" pitchFamily="49" charset="-122"/>
                <a:ea typeface="黑体" pitchFamily="49" charset="-122"/>
              </a:rPr>
              <a:t>并</a:t>
            </a:r>
            <a:r>
              <a:rPr lang="zh-CN" altLang="en-US" sz="2400" b="1" dirty="0">
                <a:solidFill>
                  <a:srgbClr val="1E054B"/>
                </a:solidFill>
                <a:latin typeface="黑体" pitchFamily="49" charset="-122"/>
                <a:ea typeface="黑体" pitchFamily="49" charset="-122"/>
              </a:rPr>
              <a:t>给出元素比较结果。</a:t>
            </a:r>
            <a:r>
              <a:rPr lang="zh-CN" altLang="en-US" sz="2400" b="1" dirty="0">
                <a:solidFill>
                  <a:srgbClr val="0000FF"/>
                </a:solidFill>
                <a:latin typeface="黑体" pitchFamily="49" charset="-122"/>
                <a:ea typeface="黑体" pitchFamily="49" charset="-122"/>
              </a:rPr>
              <a:t>最终的关系运算的结果是一个</a:t>
            </a:r>
            <a:r>
              <a:rPr lang="zh-CN" altLang="en-US" sz="2400" b="1" dirty="0" smtClean="0">
                <a:solidFill>
                  <a:srgbClr val="0000FF"/>
                </a:solidFill>
                <a:latin typeface="黑体" pitchFamily="49" charset="-122"/>
                <a:ea typeface="黑体" pitchFamily="49" charset="-122"/>
              </a:rPr>
              <a:t>维数</a:t>
            </a:r>
            <a:endParaRPr lang="en-US" altLang="zh-CN" sz="2400" b="1" dirty="0" smtClean="0">
              <a:solidFill>
                <a:srgbClr val="0000FF"/>
              </a:solidFill>
              <a:latin typeface="黑体" pitchFamily="49" charset="-122"/>
              <a:ea typeface="黑体" pitchFamily="49" charset="-122"/>
            </a:endParaRPr>
          </a:p>
          <a:p>
            <a:pPr algn="just">
              <a:buFontTx/>
              <a:buNone/>
            </a:pPr>
            <a:r>
              <a:rPr lang="zh-CN" altLang="en-US" sz="2400" b="1" dirty="0" smtClean="0">
                <a:solidFill>
                  <a:srgbClr val="0000FF"/>
                </a:solidFill>
                <a:latin typeface="黑体" pitchFamily="49" charset="-122"/>
                <a:ea typeface="黑体" pitchFamily="49" charset="-122"/>
              </a:rPr>
              <a:t>与</a:t>
            </a:r>
            <a:r>
              <a:rPr lang="zh-CN" altLang="en-US" sz="2400" b="1" dirty="0">
                <a:solidFill>
                  <a:srgbClr val="0000FF"/>
                </a:solidFill>
                <a:latin typeface="黑体" pitchFamily="49" charset="-122"/>
                <a:ea typeface="黑体" pitchFamily="49" charset="-122"/>
              </a:rPr>
              <a:t>原矩阵相同的矩阵</a:t>
            </a:r>
            <a:r>
              <a:rPr lang="zh-CN" altLang="en-US" sz="2400" b="1" dirty="0">
                <a:solidFill>
                  <a:srgbClr val="1E054B"/>
                </a:solidFill>
                <a:latin typeface="黑体" pitchFamily="49" charset="-122"/>
                <a:ea typeface="黑体" pitchFamily="49" charset="-122"/>
              </a:rPr>
              <a:t>，它的元素由</a:t>
            </a:r>
            <a:r>
              <a:rPr lang="en-US" altLang="zh-CN" sz="2400" b="1" dirty="0">
                <a:solidFill>
                  <a:srgbClr val="1E054B"/>
                </a:solidFill>
                <a:latin typeface="黑体" pitchFamily="49" charset="-122"/>
                <a:ea typeface="黑体" pitchFamily="49" charset="-122"/>
              </a:rPr>
              <a:t>0</a:t>
            </a:r>
            <a:r>
              <a:rPr lang="zh-CN" altLang="en-US" sz="2400" b="1" dirty="0">
                <a:solidFill>
                  <a:srgbClr val="1E054B"/>
                </a:solidFill>
                <a:latin typeface="黑体" pitchFamily="49" charset="-122"/>
                <a:ea typeface="黑体" pitchFamily="49" charset="-122"/>
              </a:rPr>
              <a:t>或</a:t>
            </a:r>
            <a:r>
              <a:rPr lang="en-US" altLang="zh-CN" sz="2400" b="1" dirty="0">
                <a:solidFill>
                  <a:srgbClr val="1E054B"/>
                </a:solidFill>
                <a:latin typeface="黑体" pitchFamily="49" charset="-122"/>
                <a:ea typeface="黑体" pitchFamily="49" charset="-122"/>
              </a:rPr>
              <a:t>1</a:t>
            </a:r>
            <a:r>
              <a:rPr lang="zh-CN" altLang="en-US" sz="2400" b="1" dirty="0">
                <a:solidFill>
                  <a:srgbClr val="1E054B"/>
                </a:solidFill>
                <a:latin typeface="黑体" pitchFamily="49" charset="-122"/>
                <a:ea typeface="黑体" pitchFamily="49" charset="-122"/>
              </a:rPr>
              <a:t>组成。</a:t>
            </a:r>
          </a:p>
        </p:txBody>
      </p:sp>
      <p:sp>
        <p:nvSpPr>
          <p:cNvPr id="5" name="内容占位符 2"/>
          <p:cNvSpPr txBox="1">
            <a:spLocks/>
          </p:cNvSpPr>
          <p:nvPr/>
        </p:nvSpPr>
        <p:spPr>
          <a:xfrm>
            <a:off x="107504" y="86612"/>
            <a:ext cx="8640960" cy="1694115"/>
          </a:xfrm>
          <a:prstGeom prst="rect">
            <a:avLst/>
          </a:prstGeom>
          <a:solidFill>
            <a:srgbClr val="FFFF00"/>
          </a:solidFill>
          <a:ln w="22225">
            <a:solidFill>
              <a:schemeClr val="accent1"/>
            </a:solidFill>
          </a:ln>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Clr>
                <a:srgbClr val="4F81BD"/>
              </a:buClr>
              <a:buFont typeface="Arial" pitchFamily="34" charset="0"/>
              <a:buNone/>
            </a:pPr>
            <a:r>
              <a:rPr lang="en-US" altLang="zh-CN" sz="2800" b="1" dirty="0" smtClean="0">
                <a:solidFill>
                  <a:prstClr val="black"/>
                </a:solidFill>
                <a:latin typeface="黑体" pitchFamily="49" charset="-122"/>
                <a:ea typeface="黑体" pitchFamily="49" charset="-122"/>
              </a:rPr>
              <a:t>3</a:t>
            </a:r>
            <a:r>
              <a:rPr lang="zh-CN" altLang="en-US" sz="2800" b="1" dirty="0" smtClean="0">
                <a:solidFill>
                  <a:prstClr val="black"/>
                </a:solidFill>
                <a:latin typeface="黑体" pitchFamily="49" charset="-122"/>
                <a:ea typeface="黑体" pitchFamily="49" charset="-122"/>
              </a:rPr>
              <a:t>、关系运算</a:t>
            </a:r>
            <a:endParaRPr lang="en-US" altLang="zh-CN" sz="2800" b="1" dirty="0" smtClean="0">
              <a:solidFill>
                <a:prstClr val="black"/>
              </a:solidFill>
              <a:latin typeface="黑体" pitchFamily="49" charset="-122"/>
              <a:ea typeface="黑体" pitchFamily="49" charset="-122"/>
            </a:endParaRPr>
          </a:p>
          <a:p>
            <a:pPr marL="114300" indent="0">
              <a:buClr>
                <a:srgbClr val="4F81BD"/>
              </a:buClr>
              <a:buFont typeface="Arial" pitchFamily="34" charset="0"/>
              <a:buNone/>
            </a:pPr>
            <a:r>
              <a:rPr lang="zh-CN" altLang="en-US" sz="2800" b="1" dirty="0" smtClean="0">
                <a:solidFill>
                  <a:prstClr val="black"/>
                </a:solidFill>
                <a:latin typeface="黑体" pitchFamily="49" charset="-122"/>
                <a:ea typeface="黑体" pitchFamily="49" charset="-122"/>
              </a:rPr>
              <a:t> </a:t>
            </a:r>
            <a:r>
              <a:rPr lang="en-US" altLang="zh-CN" sz="2800" b="1" dirty="0" smtClean="0">
                <a:solidFill>
                  <a:prstClr val="black"/>
                </a:solidFill>
                <a:latin typeface="黑体" pitchFamily="49" charset="-122"/>
                <a:ea typeface="黑体" pitchFamily="49" charset="-122"/>
              </a:rPr>
              <a:t>&gt;</a:t>
            </a:r>
            <a:r>
              <a:rPr lang="zh-CN" altLang="en-US" sz="2800" b="1" dirty="0" smtClean="0">
                <a:solidFill>
                  <a:prstClr val="black"/>
                </a:solidFill>
                <a:latin typeface="黑体" pitchFamily="49" charset="-122"/>
                <a:ea typeface="黑体" pitchFamily="49" charset="-122"/>
              </a:rPr>
              <a:t>（大于）      </a:t>
            </a:r>
            <a:r>
              <a:rPr lang="en-US" altLang="zh-CN" sz="2800" b="1" dirty="0" smtClean="0">
                <a:solidFill>
                  <a:prstClr val="black"/>
                </a:solidFill>
                <a:latin typeface="黑体" pitchFamily="49" charset="-122"/>
                <a:ea typeface="黑体" pitchFamily="49" charset="-122"/>
              </a:rPr>
              <a:t>&lt;</a:t>
            </a:r>
            <a:r>
              <a:rPr lang="zh-CN" altLang="en-US" sz="2800" b="1" dirty="0" smtClean="0">
                <a:solidFill>
                  <a:prstClr val="black"/>
                </a:solidFill>
                <a:latin typeface="黑体" pitchFamily="49" charset="-122"/>
                <a:ea typeface="黑体" pitchFamily="49" charset="-122"/>
              </a:rPr>
              <a:t>（小于）     </a:t>
            </a:r>
            <a:r>
              <a:rPr lang="en-US" altLang="zh-CN" sz="2800" b="1" dirty="0" smtClean="0">
                <a:solidFill>
                  <a:prstClr val="black"/>
                </a:solidFill>
                <a:latin typeface="黑体" pitchFamily="49" charset="-122"/>
                <a:ea typeface="黑体" pitchFamily="49" charset="-122"/>
              </a:rPr>
              <a:t>&gt;=</a:t>
            </a:r>
            <a:r>
              <a:rPr lang="zh-CN" altLang="en-US" sz="2800" b="1" dirty="0" smtClean="0">
                <a:solidFill>
                  <a:prstClr val="black"/>
                </a:solidFill>
                <a:latin typeface="黑体" pitchFamily="49" charset="-122"/>
                <a:ea typeface="黑体" pitchFamily="49" charset="-122"/>
              </a:rPr>
              <a:t>（大于等于）</a:t>
            </a:r>
            <a:endParaRPr lang="en-US" altLang="zh-CN" sz="2800" b="1" dirty="0">
              <a:solidFill>
                <a:prstClr val="black"/>
              </a:solidFill>
              <a:latin typeface="黑体" pitchFamily="49" charset="-122"/>
              <a:ea typeface="黑体" pitchFamily="49" charset="-122"/>
            </a:endParaRPr>
          </a:p>
          <a:p>
            <a:pPr marL="114300" indent="0">
              <a:buClr>
                <a:srgbClr val="4F81BD"/>
              </a:buClr>
              <a:buFont typeface="Arial" pitchFamily="34" charset="0"/>
              <a:buNone/>
            </a:pPr>
            <a:r>
              <a:rPr lang="en-US" altLang="zh-CN" sz="2800" b="1" dirty="0" smtClean="0">
                <a:solidFill>
                  <a:prstClr val="black"/>
                </a:solidFill>
                <a:latin typeface="黑体" pitchFamily="49" charset="-122"/>
                <a:ea typeface="黑体" pitchFamily="49" charset="-122"/>
              </a:rPr>
              <a:t> &lt;=</a:t>
            </a:r>
            <a:r>
              <a:rPr lang="zh-CN" altLang="en-US" sz="2800" b="1" dirty="0" smtClean="0">
                <a:solidFill>
                  <a:prstClr val="black"/>
                </a:solidFill>
                <a:latin typeface="黑体" pitchFamily="49" charset="-122"/>
                <a:ea typeface="黑体" pitchFamily="49" charset="-122"/>
              </a:rPr>
              <a:t>（小于等于） </a:t>
            </a:r>
            <a:r>
              <a:rPr lang="en-US" altLang="zh-CN" sz="2800" b="1" dirty="0" smtClean="0">
                <a:solidFill>
                  <a:prstClr val="black"/>
                </a:solidFill>
                <a:latin typeface="黑体" pitchFamily="49" charset="-122"/>
                <a:ea typeface="黑体" pitchFamily="49" charset="-122"/>
              </a:rPr>
              <a:t>==</a:t>
            </a:r>
            <a:r>
              <a:rPr lang="zh-CN" altLang="en-US" sz="2800" b="1" dirty="0" smtClean="0">
                <a:solidFill>
                  <a:prstClr val="black"/>
                </a:solidFill>
                <a:latin typeface="黑体" pitchFamily="49" charset="-122"/>
                <a:ea typeface="黑体" pitchFamily="49" charset="-122"/>
              </a:rPr>
              <a:t>（等于） </a:t>
            </a:r>
            <a:r>
              <a:rPr lang="en-US" altLang="zh-CN" sz="2800" b="1" dirty="0" smtClean="0">
                <a:solidFill>
                  <a:prstClr val="black"/>
                </a:solidFill>
                <a:latin typeface="黑体" pitchFamily="49" charset="-122"/>
                <a:ea typeface="黑体" pitchFamily="49" charset="-122"/>
              </a:rPr>
              <a:t>~=</a:t>
            </a:r>
            <a:r>
              <a:rPr lang="zh-CN" altLang="en-US" sz="2800" b="1" dirty="0" smtClean="0">
                <a:solidFill>
                  <a:prstClr val="black"/>
                </a:solidFill>
                <a:latin typeface="黑体" pitchFamily="49" charset="-122"/>
                <a:ea typeface="黑体" pitchFamily="49" charset="-122"/>
              </a:rPr>
              <a:t>（不等于）</a:t>
            </a:r>
            <a:endParaRPr lang="en-US" altLang="zh-CN" sz="2800" b="1" dirty="0" smtClean="0">
              <a:solidFill>
                <a:prstClr val="black"/>
              </a:solidFill>
              <a:latin typeface="黑体" pitchFamily="49" charset="-122"/>
              <a:ea typeface="黑体" pitchFamily="49" charset="-122"/>
            </a:endParaRPr>
          </a:p>
        </p:txBody>
      </p:sp>
      <p:sp>
        <p:nvSpPr>
          <p:cNvPr id="6" name="矩形 5"/>
          <p:cNvSpPr/>
          <p:nvPr/>
        </p:nvSpPr>
        <p:spPr>
          <a:xfrm>
            <a:off x="107504" y="1866433"/>
            <a:ext cx="4512774" cy="523220"/>
          </a:xfrm>
          <a:prstGeom prst="rect">
            <a:avLst/>
          </a:prstGeom>
        </p:spPr>
        <p:txBody>
          <a:bodyPr wrap="none">
            <a:spAutoFit/>
          </a:bodyPr>
          <a:lstStyle/>
          <a:p>
            <a:r>
              <a:rPr lang="zh-CN" altLang="en-US" sz="2800" b="1" dirty="0">
                <a:solidFill>
                  <a:srgbClr val="FF0000"/>
                </a:solidFill>
                <a:latin typeface="黑体" pitchFamily="49" charset="-122"/>
                <a:ea typeface="黑体" pitchFamily="49" charset="-122"/>
              </a:rPr>
              <a:t>关系运算符的运算法则为：</a:t>
            </a:r>
            <a:endParaRPr lang="zh-CN" altLang="en-US" sz="2800" dirty="0">
              <a:solidFill>
                <a:srgbClr val="FF0000"/>
              </a:solidFill>
            </a:endParaRPr>
          </a:p>
        </p:txBody>
      </p:sp>
    </p:spTree>
    <p:extLst>
      <p:ext uri="{BB962C8B-B14F-4D97-AF65-F5344CB8AC3E}">
        <p14:creationId xmlns:p14="http://schemas.microsoft.com/office/powerpoint/2010/main" val="23955093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264771" y="312371"/>
            <a:ext cx="7776864" cy="468052"/>
          </a:xfrm>
          <a:prstGeom prst="rect">
            <a:avLst/>
          </a:prstGeom>
          <a:solidFill>
            <a:srgbClr val="FFFF00"/>
          </a:solidFill>
          <a:ln w="22225">
            <a:solidFill>
              <a:schemeClr val="accent1"/>
            </a:solidFill>
          </a:ln>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Clr>
                <a:srgbClr val="4F81BD"/>
              </a:buClr>
              <a:buFont typeface="Arial" pitchFamily="34" charset="0"/>
              <a:buNone/>
            </a:pPr>
            <a:r>
              <a:rPr lang="en-US" altLang="zh-CN" sz="2800" b="1" dirty="0" smtClean="0">
                <a:solidFill>
                  <a:prstClr val="black"/>
                </a:solidFill>
                <a:latin typeface="黑体" pitchFamily="49" charset="-122"/>
                <a:ea typeface="黑体" pitchFamily="49" charset="-122"/>
              </a:rPr>
              <a:t>4</a:t>
            </a:r>
            <a:r>
              <a:rPr lang="zh-CN" altLang="en-US" sz="2800" b="1" dirty="0" smtClean="0">
                <a:solidFill>
                  <a:prstClr val="black"/>
                </a:solidFill>
                <a:latin typeface="黑体" pitchFamily="49" charset="-122"/>
                <a:ea typeface="黑体" pitchFamily="49" charset="-122"/>
              </a:rPr>
              <a:t>、</a:t>
            </a:r>
            <a:r>
              <a:rPr lang="zh-CN" altLang="en-US" sz="2800" b="1" dirty="0">
                <a:solidFill>
                  <a:prstClr val="black"/>
                </a:solidFill>
                <a:latin typeface="黑体" pitchFamily="49" charset="-122"/>
                <a:ea typeface="黑体" pitchFamily="49" charset="-122"/>
              </a:rPr>
              <a:t>逻辑</a:t>
            </a:r>
            <a:r>
              <a:rPr lang="zh-CN" altLang="en-US" sz="2800" b="1" dirty="0" smtClean="0">
                <a:solidFill>
                  <a:prstClr val="black"/>
                </a:solidFill>
                <a:latin typeface="黑体" pitchFamily="49" charset="-122"/>
                <a:ea typeface="黑体" pitchFamily="49" charset="-122"/>
              </a:rPr>
              <a:t>运算    </a:t>
            </a:r>
            <a:r>
              <a:rPr lang="en-US" altLang="zh-CN" sz="2800" b="1" dirty="0" smtClean="0">
                <a:solidFill>
                  <a:prstClr val="black"/>
                </a:solidFill>
                <a:latin typeface="黑体" pitchFamily="49" charset="-122"/>
                <a:ea typeface="黑体" pitchFamily="49" charset="-122"/>
              </a:rPr>
              <a:t>&amp;(</a:t>
            </a:r>
            <a:r>
              <a:rPr lang="zh-CN" altLang="en-US" sz="2800" b="1" dirty="0">
                <a:solidFill>
                  <a:prstClr val="black"/>
                </a:solidFill>
                <a:latin typeface="黑体" pitchFamily="49" charset="-122"/>
                <a:ea typeface="黑体" pitchFamily="49" charset="-122"/>
              </a:rPr>
              <a:t>与</a:t>
            </a:r>
            <a:r>
              <a:rPr lang="en-US" altLang="zh-CN" sz="2800" b="1" dirty="0">
                <a:solidFill>
                  <a:prstClr val="black"/>
                </a:solidFill>
                <a:latin typeface="黑体" pitchFamily="49" charset="-122"/>
                <a:ea typeface="黑体" pitchFamily="49" charset="-122"/>
              </a:rPr>
              <a:t>)</a:t>
            </a:r>
            <a:r>
              <a:rPr lang="zh-CN" altLang="en-US" sz="2800" b="1" dirty="0">
                <a:solidFill>
                  <a:prstClr val="black"/>
                </a:solidFill>
                <a:latin typeface="黑体" pitchFamily="49" charset="-122"/>
                <a:ea typeface="黑体" pitchFamily="49" charset="-122"/>
              </a:rPr>
              <a:t>、</a:t>
            </a:r>
            <a:r>
              <a:rPr lang="en-US" altLang="zh-CN" sz="2800" b="1" dirty="0">
                <a:solidFill>
                  <a:prstClr val="black"/>
                </a:solidFill>
                <a:latin typeface="黑体" pitchFamily="49" charset="-122"/>
                <a:ea typeface="黑体" pitchFamily="49" charset="-122"/>
              </a:rPr>
              <a:t>|(</a:t>
            </a:r>
            <a:r>
              <a:rPr lang="zh-CN" altLang="en-US" sz="2800" b="1" dirty="0">
                <a:solidFill>
                  <a:prstClr val="black"/>
                </a:solidFill>
                <a:latin typeface="黑体" pitchFamily="49" charset="-122"/>
                <a:ea typeface="黑体" pitchFamily="49" charset="-122"/>
              </a:rPr>
              <a:t>或</a:t>
            </a:r>
            <a:r>
              <a:rPr lang="en-US" altLang="zh-CN" sz="2800" b="1" dirty="0">
                <a:solidFill>
                  <a:prstClr val="black"/>
                </a:solidFill>
                <a:latin typeface="黑体" pitchFamily="49" charset="-122"/>
                <a:ea typeface="黑体" pitchFamily="49" charset="-122"/>
              </a:rPr>
              <a:t>)</a:t>
            </a:r>
            <a:r>
              <a:rPr lang="zh-CN" altLang="en-US" sz="2800" b="1" dirty="0">
                <a:solidFill>
                  <a:prstClr val="black"/>
                </a:solidFill>
                <a:latin typeface="黑体" pitchFamily="49" charset="-122"/>
                <a:ea typeface="黑体" pitchFamily="49" charset="-122"/>
              </a:rPr>
              <a:t>和～</a:t>
            </a:r>
            <a:r>
              <a:rPr lang="en-US" altLang="zh-CN" sz="2800" b="1" dirty="0">
                <a:solidFill>
                  <a:prstClr val="black"/>
                </a:solidFill>
                <a:latin typeface="黑体" pitchFamily="49" charset="-122"/>
                <a:ea typeface="黑体" pitchFamily="49" charset="-122"/>
              </a:rPr>
              <a:t>(</a:t>
            </a:r>
            <a:r>
              <a:rPr lang="zh-CN" altLang="en-US" sz="2800" b="1" dirty="0">
                <a:solidFill>
                  <a:prstClr val="black"/>
                </a:solidFill>
                <a:latin typeface="黑体" pitchFamily="49" charset="-122"/>
                <a:ea typeface="黑体" pitchFamily="49" charset="-122"/>
              </a:rPr>
              <a:t>非</a:t>
            </a:r>
            <a:r>
              <a:rPr lang="en-US" altLang="zh-CN" sz="2800" b="1" dirty="0">
                <a:solidFill>
                  <a:prstClr val="black"/>
                </a:solidFill>
                <a:latin typeface="黑体" pitchFamily="49" charset="-122"/>
                <a:ea typeface="黑体" pitchFamily="49" charset="-122"/>
              </a:rPr>
              <a:t>)</a:t>
            </a:r>
          </a:p>
          <a:p>
            <a:pPr marL="114300" indent="0">
              <a:buClr>
                <a:srgbClr val="4F81BD"/>
              </a:buClr>
              <a:buFont typeface="Arial" pitchFamily="34" charset="0"/>
              <a:buNone/>
            </a:pPr>
            <a:r>
              <a:rPr lang="en-US" altLang="zh-CN" sz="2800" b="1" dirty="0" smtClean="0">
                <a:solidFill>
                  <a:prstClr val="black"/>
                </a:solidFill>
                <a:latin typeface="黑体" pitchFamily="49" charset="-122"/>
                <a:ea typeface="黑体" pitchFamily="49" charset="-122"/>
              </a:rPr>
              <a:t>           </a:t>
            </a:r>
          </a:p>
        </p:txBody>
      </p:sp>
      <p:sp>
        <p:nvSpPr>
          <p:cNvPr id="6" name="矩形 5"/>
          <p:cNvSpPr/>
          <p:nvPr/>
        </p:nvSpPr>
        <p:spPr>
          <a:xfrm>
            <a:off x="235495" y="1081791"/>
            <a:ext cx="4512774" cy="523220"/>
          </a:xfrm>
          <a:prstGeom prst="rect">
            <a:avLst/>
          </a:prstGeom>
        </p:spPr>
        <p:txBody>
          <a:bodyPr wrap="none">
            <a:spAutoFit/>
          </a:bodyPr>
          <a:lstStyle/>
          <a:p>
            <a:r>
              <a:rPr lang="zh-CN" altLang="en-US" sz="2800" b="1" dirty="0" smtClean="0">
                <a:solidFill>
                  <a:srgbClr val="1E054B"/>
                </a:solidFill>
                <a:latin typeface="黑体" pitchFamily="49" charset="-122"/>
                <a:ea typeface="黑体" pitchFamily="49" charset="-122"/>
              </a:rPr>
              <a:t>逻辑运算</a:t>
            </a:r>
            <a:r>
              <a:rPr lang="zh-CN" altLang="en-US" sz="2800" b="1" dirty="0">
                <a:solidFill>
                  <a:srgbClr val="1E054B"/>
                </a:solidFill>
                <a:latin typeface="黑体" pitchFamily="49" charset="-122"/>
                <a:ea typeface="黑体" pitchFamily="49" charset="-122"/>
              </a:rPr>
              <a:t>符的运算法则为：</a:t>
            </a:r>
            <a:endParaRPr lang="zh-CN" altLang="en-US" sz="2800" dirty="0">
              <a:solidFill>
                <a:prstClr val="black"/>
              </a:solidFill>
            </a:endParaRPr>
          </a:p>
        </p:txBody>
      </p:sp>
      <p:sp>
        <p:nvSpPr>
          <p:cNvPr id="3" name="矩形 2"/>
          <p:cNvSpPr/>
          <p:nvPr/>
        </p:nvSpPr>
        <p:spPr>
          <a:xfrm>
            <a:off x="310748" y="1844824"/>
            <a:ext cx="8833251" cy="3539430"/>
          </a:xfrm>
          <a:prstGeom prst="rect">
            <a:avLst/>
          </a:prstGeom>
        </p:spPr>
        <p:txBody>
          <a:bodyPr wrap="square">
            <a:spAutoFit/>
          </a:bodyPr>
          <a:lstStyle/>
          <a:p>
            <a:r>
              <a:rPr lang="zh-CN" altLang="en-US" sz="2800" b="1" dirty="0">
                <a:solidFill>
                  <a:srgbClr val="1E054B"/>
                </a:solidFill>
                <a:latin typeface="黑体" pitchFamily="49" charset="-122"/>
                <a:ea typeface="黑体" pitchFamily="49" charset="-122"/>
              </a:rPr>
              <a:t> </a:t>
            </a:r>
            <a:r>
              <a:rPr lang="en-US" altLang="zh-CN" sz="2800" b="1" dirty="0">
                <a:solidFill>
                  <a:srgbClr val="1E054B"/>
                </a:solidFill>
                <a:latin typeface="黑体" pitchFamily="49" charset="-122"/>
                <a:ea typeface="黑体" pitchFamily="49" charset="-122"/>
              </a:rPr>
              <a:t>(1) </a:t>
            </a:r>
            <a:r>
              <a:rPr lang="zh-CN" altLang="en-US" sz="2800" b="1" dirty="0">
                <a:solidFill>
                  <a:srgbClr val="1E054B"/>
                </a:solidFill>
                <a:latin typeface="黑体" pitchFamily="49" charset="-122"/>
                <a:ea typeface="黑体" pitchFamily="49" charset="-122"/>
              </a:rPr>
              <a:t>在逻辑运算中，确认非零元素为真，用</a:t>
            </a:r>
            <a:r>
              <a:rPr lang="en-US" altLang="zh-CN" sz="2800" b="1" dirty="0">
                <a:solidFill>
                  <a:srgbClr val="1E054B"/>
                </a:solidFill>
                <a:latin typeface="黑体" pitchFamily="49" charset="-122"/>
                <a:ea typeface="黑体" pitchFamily="49" charset="-122"/>
              </a:rPr>
              <a:t>1</a:t>
            </a:r>
            <a:r>
              <a:rPr lang="zh-CN" altLang="en-US" sz="2800" b="1" dirty="0">
                <a:solidFill>
                  <a:srgbClr val="1E054B"/>
                </a:solidFill>
                <a:latin typeface="黑体" pitchFamily="49" charset="-122"/>
                <a:ea typeface="黑体" pitchFamily="49" charset="-122"/>
              </a:rPr>
              <a:t>表示，零元素为假，用</a:t>
            </a:r>
            <a:r>
              <a:rPr lang="en-US" altLang="zh-CN" sz="2800" b="1" dirty="0">
                <a:solidFill>
                  <a:srgbClr val="1E054B"/>
                </a:solidFill>
                <a:latin typeface="黑体" pitchFamily="49" charset="-122"/>
                <a:ea typeface="黑体" pitchFamily="49" charset="-122"/>
              </a:rPr>
              <a:t>0</a:t>
            </a:r>
            <a:r>
              <a:rPr lang="zh-CN" altLang="en-US" sz="2800" b="1" dirty="0">
                <a:solidFill>
                  <a:srgbClr val="1E054B"/>
                </a:solidFill>
                <a:latin typeface="黑体" pitchFamily="49" charset="-122"/>
                <a:ea typeface="黑体" pitchFamily="49" charset="-122"/>
              </a:rPr>
              <a:t>表示。</a:t>
            </a:r>
            <a:br>
              <a:rPr lang="zh-CN" altLang="en-US" sz="2800" b="1" dirty="0">
                <a:solidFill>
                  <a:srgbClr val="1E054B"/>
                </a:solidFill>
                <a:latin typeface="黑体" pitchFamily="49" charset="-122"/>
                <a:ea typeface="黑体" pitchFamily="49" charset="-122"/>
              </a:rPr>
            </a:br>
            <a:r>
              <a:rPr lang="zh-CN" altLang="en-US" sz="2800" b="1" dirty="0">
                <a:solidFill>
                  <a:srgbClr val="1E054B"/>
                </a:solidFill>
                <a:latin typeface="黑体" pitchFamily="49" charset="-122"/>
                <a:ea typeface="黑体" pitchFamily="49" charset="-122"/>
              </a:rPr>
              <a:t>    </a:t>
            </a:r>
            <a:endParaRPr lang="en-US" altLang="zh-CN" sz="2800" b="1" dirty="0" smtClean="0">
              <a:solidFill>
                <a:srgbClr val="1E054B"/>
              </a:solidFill>
              <a:latin typeface="黑体" pitchFamily="49" charset="-122"/>
              <a:ea typeface="黑体" pitchFamily="49" charset="-122"/>
            </a:endParaRPr>
          </a:p>
          <a:p>
            <a:r>
              <a:rPr lang="en-US" altLang="zh-CN" sz="2800" b="1" dirty="0" smtClean="0">
                <a:solidFill>
                  <a:srgbClr val="1E054B"/>
                </a:solidFill>
                <a:latin typeface="黑体" pitchFamily="49" charset="-122"/>
                <a:ea typeface="黑体" pitchFamily="49" charset="-122"/>
              </a:rPr>
              <a:t>(</a:t>
            </a:r>
            <a:r>
              <a:rPr lang="en-US" altLang="zh-CN" sz="2800" b="1" dirty="0">
                <a:solidFill>
                  <a:srgbClr val="1E054B"/>
                </a:solidFill>
                <a:latin typeface="黑体" pitchFamily="49" charset="-122"/>
                <a:ea typeface="黑体" pitchFamily="49" charset="-122"/>
              </a:rPr>
              <a:t>2) </a:t>
            </a:r>
            <a:r>
              <a:rPr lang="zh-CN" altLang="en-US" sz="2800" b="1" dirty="0">
                <a:solidFill>
                  <a:srgbClr val="1E054B"/>
                </a:solidFill>
                <a:latin typeface="黑体" pitchFamily="49" charset="-122"/>
                <a:ea typeface="黑体" pitchFamily="49" charset="-122"/>
              </a:rPr>
              <a:t>设参与逻辑运算的是两个标量</a:t>
            </a:r>
            <a:r>
              <a:rPr lang="en-US" altLang="zh-CN" sz="2800" b="1" dirty="0">
                <a:solidFill>
                  <a:srgbClr val="1E054B"/>
                </a:solidFill>
                <a:latin typeface="黑体" pitchFamily="49" charset="-122"/>
                <a:ea typeface="黑体" pitchFamily="49" charset="-122"/>
              </a:rPr>
              <a:t>a</a:t>
            </a:r>
            <a:r>
              <a:rPr lang="zh-CN" altLang="en-US" sz="2800" b="1" dirty="0">
                <a:solidFill>
                  <a:srgbClr val="1E054B"/>
                </a:solidFill>
                <a:latin typeface="黑体" pitchFamily="49" charset="-122"/>
                <a:ea typeface="黑体" pitchFamily="49" charset="-122"/>
              </a:rPr>
              <a:t>和</a:t>
            </a:r>
            <a:r>
              <a:rPr lang="en-US" altLang="zh-CN" sz="2800" b="1" dirty="0">
                <a:solidFill>
                  <a:srgbClr val="1E054B"/>
                </a:solidFill>
                <a:latin typeface="黑体" pitchFamily="49" charset="-122"/>
                <a:ea typeface="黑体" pitchFamily="49" charset="-122"/>
              </a:rPr>
              <a:t>b</a:t>
            </a:r>
            <a:r>
              <a:rPr lang="zh-CN" altLang="en-US" sz="2800" b="1" dirty="0">
                <a:solidFill>
                  <a:srgbClr val="1E054B"/>
                </a:solidFill>
                <a:latin typeface="黑体" pitchFamily="49" charset="-122"/>
                <a:ea typeface="黑体" pitchFamily="49" charset="-122"/>
              </a:rPr>
              <a:t>，那么，</a:t>
            </a:r>
            <a:br>
              <a:rPr lang="zh-CN" altLang="en-US" sz="2800" b="1" dirty="0">
                <a:solidFill>
                  <a:srgbClr val="1E054B"/>
                </a:solidFill>
                <a:latin typeface="黑体" pitchFamily="49" charset="-122"/>
                <a:ea typeface="黑体" pitchFamily="49" charset="-122"/>
              </a:rPr>
            </a:br>
            <a:r>
              <a:rPr lang="zh-CN" altLang="en-US" sz="2800" b="1" dirty="0">
                <a:solidFill>
                  <a:srgbClr val="1E054B"/>
                </a:solidFill>
                <a:latin typeface="黑体" pitchFamily="49" charset="-122"/>
                <a:ea typeface="黑体" pitchFamily="49" charset="-122"/>
              </a:rPr>
              <a:t>   </a:t>
            </a:r>
            <a:r>
              <a:rPr lang="zh-CN" altLang="en-US" sz="2800" b="1" dirty="0">
                <a:solidFill>
                  <a:srgbClr val="3F1CD6"/>
                </a:solidFill>
                <a:latin typeface="黑体" pitchFamily="49" charset="-122"/>
                <a:ea typeface="黑体" pitchFamily="49" charset="-122"/>
              </a:rPr>
              <a:t> </a:t>
            </a:r>
            <a:r>
              <a:rPr lang="en-US" altLang="zh-CN" sz="2800" b="1" dirty="0" err="1" smtClean="0">
                <a:solidFill>
                  <a:srgbClr val="3F1CD6"/>
                </a:solidFill>
                <a:latin typeface="黑体" pitchFamily="49" charset="-122"/>
                <a:ea typeface="黑体" pitchFamily="49" charset="-122"/>
              </a:rPr>
              <a:t>a&amp;b</a:t>
            </a:r>
            <a:r>
              <a:rPr lang="en-US" altLang="zh-CN" sz="2800" b="1" dirty="0" smtClean="0">
                <a:solidFill>
                  <a:srgbClr val="3F1CD6"/>
                </a:solidFill>
                <a:latin typeface="黑体" pitchFamily="49" charset="-122"/>
                <a:ea typeface="黑体" pitchFamily="49" charset="-122"/>
              </a:rPr>
              <a:t>  </a:t>
            </a:r>
            <a:r>
              <a:rPr lang="en-US" altLang="zh-CN" sz="2800" b="1" dirty="0" err="1">
                <a:solidFill>
                  <a:srgbClr val="1E054B"/>
                </a:solidFill>
                <a:latin typeface="黑体" pitchFamily="49" charset="-122"/>
                <a:ea typeface="黑体" pitchFamily="49" charset="-122"/>
              </a:rPr>
              <a:t>a,b</a:t>
            </a:r>
            <a:r>
              <a:rPr lang="zh-CN" altLang="en-US" sz="2800" b="1" dirty="0">
                <a:solidFill>
                  <a:srgbClr val="1E054B"/>
                </a:solidFill>
                <a:latin typeface="黑体" pitchFamily="49" charset="-122"/>
                <a:ea typeface="黑体" pitchFamily="49" charset="-122"/>
              </a:rPr>
              <a:t>全为非零时，运算结果为</a:t>
            </a:r>
            <a:r>
              <a:rPr lang="en-US" altLang="zh-CN" sz="2800" b="1" dirty="0">
                <a:solidFill>
                  <a:srgbClr val="1E054B"/>
                </a:solidFill>
                <a:latin typeface="黑体" pitchFamily="49" charset="-122"/>
                <a:ea typeface="黑体" pitchFamily="49" charset="-122"/>
              </a:rPr>
              <a:t>1</a:t>
            </a:r>
            <a:r>
              <a:rPr lang="zh-CN" altLang="en-US" sz="2800" b="1" dirty="0">
                <a:solidFill>
                  <a:srgbClr val="1E054B"/>
                </a:solidFill>
                <a:latin typeface="黑体" pitchFamily="49" charset="-122"/>
                <a:ea typeface="黑体" pitchFamily="49" charset="-122"/>
              </a:rPr>
              <a:t>，否则为</a:t>
            </a:r>
            <a:r>
              <a:rPr lang="en-US" altLang="zh-CN" sz="2800" b="1" dirty="0">
                <a:solidFill>
                  <a:srgbClr val="1E054B"/>
                </a:solidFill>
                <a:latin typeface="黑体" pitchFamily="49" charset="-122"/>
                <a:ea typeface="黑体" pitchFamily="49" charset="-122"/>
              </a:rPr>
              <a:t>0</a:t>
            </a:r>
            <a:r>
              <a:rPr lang="zh-CN" altLang="en-US" sz="2800" b="1" dirty="0">
                <a:solidFill>
                  <a:srgbClr val="1E054B"/>
                </a:solidFill>
                <a:latin typeface="黑体" pitchFamily="49" charset="-122"/>
                <a:ea typeface="黑体" pitchFamily="49" charset="-122"/>
              </a:rPr>
              <a:t>。</a:t>
            </a:r>
            <a:br>
              <a:rPr lang="zh-CN" altLang="en-US" sz="2800" b="1" dirty="0">
                <a:solidFill>
                  <a:srgbClr val="1E054B"/>
                </a:solidFill>
                <a:latin typeface="黑体" pitchFamily="49" charset="-122"/>
                <a:ea typeface="黑体" pitchFamily="49" charset="-122"/>
              </a:rPr>
            </a:br>
            <a:r>
              <a:rPr lang="zh-CN" altLang="en-US" sz="2800" b="1" dirty="0">
                <a:solidFill>
                  <a:srgbClr val="1E054B"/>
                </a:solidFill>
                <a:latin typeface="黑体" pitchFamily="49" charset="-122"/>
                <a:ea typeface="黑体" pitchFamily="49" charset="-122"/>
              </a:rPr>
              <a:t>   </a:t>
            </a:r>
            <a:r>
              <a:rPr lang="zh-CN" altLang="en-US" sz="2800" b="1" dirty="0">
                <a:solidFill>
                  <a:srgbClr val="3F1CD6"/>
                </a:solidFill>
                <a:latin typeface="黑体" pitchFamily="49" charset="-122"/>
                <a:ea typeface="黑体" pitchFamily="49" charset="-122"/>
              </a:rPr>
              <a:t> </a:t>
            </a:r>
            <a:r>
              <a:rPr lang="en-US" altLang="zh-CN" sz="2800" b="1" dirty="0" err="1">
                <a:solidFill>
                  <a:srgbClr val="3F1CD6"/>
                </a:solidFill>
                <a:latin typeface="黑体" pitchFamily="49" charset="-122"/>
                <a:ea typeface="黑体" pitchFamily="49" charset="-122"/>
              </a:rPr>
              <a:t>a|b</a:t>
            </a:r>
            <a:r>
              <a:rPr lang="en-US" altLang="zh-CN" sz="2800" b="1" dirty="0">
                <a:solidFill>
                  <a:srgbClr val="3F1CD6"/>
                </a:solidFill>
                <a:latin typeface="黑体" pitchFamily="49" charset="-122"/>
                <a:ea typeface="黑体" pitchFamily="49" charset="-122"/>
              </a:rPr>
              <a:t>  </a:t>
            </a:r>
            <a:r>
              <a:rPr lang="en-US" altLang="zh-CN" sz="2800" b="1" dirty="0" err="1">
                <a:solidFill>
                  <a:srgbClr val="1E054B"/>
                </a:solidFill>
                <a:latin typeface="黑体" pitchFamily="49" charset="-122"/>
                <a:ea typeface="黑体" pitchFamily="49" charset="-122"/>
              </a:rPr>
              <a:t>a,b</a:t>
            </a:r>
            <a:r>
              <a:rPr lang="zh-CN" altLang="en-US" sz="2800" b="1" dirty="0">
                <a:solidFill>
                  <a:srgbClr val="1E054B"/>
                </a:solidFill>
                <a:latin typeface="黑体" pitchFamily="49" charset="-122"/>
                <a:ea typeface="黑体" pitchFamily="49" charset="-122"/>
              </a:rPr>
              <a:t>中只要有一个非零，运算结果为</a:t>
            </a:r>
            <a:r>
              <a:rPr lang="en-US" altLang="zh-CN" sz="2800" b="1" dirty="0">
                <a:solidFill>
                  <a:srgbClr val="1E054B"/>
                </a:solidFill>
                <a:latin typeface="黑体" pitchFamily="49" charset="-122"/>
                <a:ea typeface="黑体" pitchFamily="49" charset="-122"/>
              </a:rPr>
              <a:t>1</a:t>
            </a:r>
            <a:r>
              <a:rPr lang="zh-CN" altLang="en-US" sz="2800" b="1" dirty="0">
                <a:solidFill>
                  <a:srgbClr val="1E054B"/>
                </a:solidFill>
                <a:latin typeface="黑体" pitchFamily="49" charset="-122"/>
                <a:ea typeface="黑体" pitchFamily="49" charset="-122"/>
              </a:rPr>
              <a:t>。</a:t>
            </a:r>
            <a:br>
              <a:rPr lang="zh-CN" altLang="en-US" sz="2800" b="1" dirty="0">
                <a:solidFill>
                  <a:srgbClr val="1E054B"/>
                </a:solidFill>
                <a:latin typeface="黑体" pitchFamily="49" charset="-122"/>
                <a:ea typeface="黑体" pitchFamily="49" charset="-122"/>
              </a:rPr>
            </a:br>
            <a:r>
              <a:rPr lang="zh-CN" altLang="en-US" sz="2800" b="1" dirty="0">
                <a:solidFill>
                  <a:srgbClr val="3F1CD6"/>
                </a:solidFill>
                <a:latin typeface="黑体" pitchFamily="49" charset="-122"/>
                <a:ea typeface="黑体" pitchFamily="49" charset="-122"/>
              </a:rPr>
              <a:t>    ～</a:t>
            </a:r>
            <a:r>
              <a:rPr lang="en-US" altLang="zh-CN" sz="2800" b="1" dirty="0">
                <a:solidFill>
                  <a:srgbClr val="3F1CD6"/>
                </a:solidFill>
                <a:latin typeface="黑体" pitchFamily="49" charset="-122"/>
                <a:ea typeface="黑体" pitchFamily="49" charset="-122"/>
              </a:rPr>
              <a:t>a  </a:t>
            </a:r>
            <a:r>
              <a:rPr lang="zh-CN" altLang="en-US" sz="2800" b="1" dirty="0">
                <a:solidFill>
                  <a:srgbClr val="1E054B"/>
                </a:solidFill>
                <a:latin typeface="黑体" pitchFamily="49" charset="-122"/>
                <a:ea typeface="黑体" pitchFamily="49" charset="-122"/>
              </a:rPr>
              <a:t>当</a:t>
            </a:r>
            <a:r>
              <a:rPr lang="en-US" altLang="zh-CN" sz="2800" b="1" dirty="0">
                <a:solidFill>
                  <a:srgbClr val="1E054B"/>
                </a:solidFill>
                <a:latin typeface="黑体" pitchFamily="49" charset="-122"/>
                <a:ea typeface="黑体" pitchFamily="49" charset="-122"/>
              </a:rPr>
              <a:t>a</a:t>
            </a:r>
            <a:r>
              <a:rPr lang="zh-CN" altLang="en-US" sz="2800" b="1" dirty="0">
                <a:solidFill>
                  <a:srgbClr val="1E054B"/>
                </a:solidFill>
                <a:latin typeface="黑体" pitchFamily="49" charset="-122"/>
                <a:ea typeface="黑体" pitchFamily="49" charset="-122"/>
              </a:rPr>
              <a:t>是零时，运算结果为</a:t>
            </a:r>
            <a:r>
              <a:rPr lang="en-US" altLang="zh-CN" sz="2800" b="1" dirty="0">
                <a:solidFill>
                  <a:srgbClr val="1E054B"/>
                </a:solidFill>
                <a:latin typeface="黑体" pitchFamily="49" charset="-122"/>
                <a:ea typeface="黑体" pitchFamily="49" charset="-122"/>
              </a:rPr>
              <a:t>1</a:t>
            </a:r>
            <a:r>
              <a:rPr lang="zh-CN" altLang="en-US" sz="2800" b="1" dirty="0">
                <a:solidFill>
                  <a:srgbClr val="1E054B"/>
                </a:solidFill>
                <a:latin typeface="黑体" pitchFamily="49" charset="-122"/>
                <a:ea typeface="黑体" pitchFamily="49" charset="-122"/>
              </a:rPr>
              <a:t>；当</a:t>
            </a:r>
            <a:r>
              <a:rPr lang="en-US" altLang="zh-CN" sz="2800" b="1" dirty="0">
                <a:solidFill>
                  <a:srgbClr val="1E054B"/>
                </a:solidFill>
                <a:latin typeface="黑体" pitchFamily="49" charset="-122"/>
                <a:ea typeface="黑体" pitchFamily="49" charset="-122"/>
              </a:rPr>
              <a:t>a</a:t>
            </a:r>
            <a:r>
              <a:rPr lang="zh-CN" altLang="en-US" sz="2800" b="1" dirty="0">
                <a:solidFill>
                  <a:srgbClr val="1E054B"/>
                </a:solidFill>
                <a:latin typeface="黑体" pitchFamily="49" charset="-122"/>
                <a:ea typeface="黑体" pitchFamily="49" charset="-122"/>
              </a:rPr>
              <a:t>非零时，</a:t>
            </a:r>
            <a:r>
              <a:rPr lang="zh-CN" altLang="en-US" sz="2800" b="1" dirty="0" smtClean="0">
                <a:solidFill>
                  <a:srgbClr val="1E054B"/>
                </a:solidFill>
                <a:latin typeface="黑体" pitchFamily="49" charset="-122"/>
                <a:ea typeface="黑体" pitchFamily="49" charset="-122"/>
              </a:rPr>
              <a:t>运算    </a:t>
            </a:r>
            <a:endParaRPr lang="en-US" altLang="zh-CN" sz="2800" b="1" dirty="0" smtClean="0">
              <a:solidFill>
                <a:srgbClr val="1E054B"/>
              </a:solidFill>
              <a:latin typeface="黑体" pitchFamily="49" charset="-122"/>
              <a:ea typeface="黑体" pitchFamily="49" charset="-122"/>
            </a:endParaRPr>
          </a:p>
          <a:p>
            <a:r>
              <a:rPr lang="en-US" altLang="zh-CN" sz="2800" b="1" dirty="0">
                <a:solidFill>
                  <a:srgbClr val="1E054B"/>
                </a:solidFill>
                <a:latin typeface="黑体" pitchFamily="49" charset="-122"/>
                <a:ea typeface="黑体" pitchFamily="49" charset="-122"/>
              </a:rPr>
              <a:t> </a:t>
            </a:r>
            <a:r>
              <a:rPr lang="en-US" altLang="zh-CN" sz="2800" b="1" dirty="0" smtClean="0">
                <a:solidFill>
                  <a:srgbClr val="1E054B"/>
                </a:solidFill>
                <a:latin typeface="黑体" pitchFamily="49" charset="-122"/>
                <a:ea typeface="黑体" pitchFamily="49" charset="-122"/>
              </a:rPr>
              <a:t>        </a:t>
            </a:r>
            <a:r>
              <a:rPr lang="zh-CN" altLang="en-US" sz="2800" b="1" dirty="0" smtClean="0">
                <a:solidFill>
                  <a:srgbClr val="1E054B"/>
                </a:solidFill>
                <a:latin typeface="黑体" pitchFamily="49" charset="-122"/>
                <a:ea typeface="黑体" pitchFamily="49" charset="-122"/>
              </a:rPr>
              <a:t>结果</a:t>
            </a:r>
            <a:r>
              <a:rPr lang="zh-CN" altLang="en-US" sz="2800" b="1" dirty="0">
                <a:solidFill>
                  <a:srgbClr val="1E054B"/>
                </a:solidFill>
                <a:latin typeface="黑体" pitchFamily="49" charset="-122"/>
                <a:ea typeface="黑体" pitchFamily="49" charset="-122"/>
              </a:rPr>
              <a:t>为</a:t>
            </a:r>
            <a:r>
              <a:rPr lang="en-US" altLang="zh-CN" sz="2800" b="1" dirty="0">
                <a:solidFill>
                  <a:srgbClr val="1E054B"/>
                </a:solidFill>
                <a:latin typeface="黑体" pitchFamily="49" charset="-122"/>
                <a:ea typeface="黑体" pitchFamily="49" charset="-122"/>
              </a:rPr>
              <a:t>0</a:t>
            </a:r>
            <a:r>
              <a:rPr lang="zh-CN" altLang="en-US" sz="2800" b="1" dirty="0">
                <a:solidFill>
                  <a:srgbClr val="1E054B"/>
                </a:solidFill>
                <a:latin typeface="黑体" pitchFamily="49" charset="-122"/>
                <a:ea typeface="黑体" pitchFamily="49" charset="-122"/>
              </a:rPr>
              <a:t>。</a:t>
            </a:r>
          </a:p>
        </p:txBody>
      </p:sp>
    </p:spTree>
    <p:extLst>
      <p:ext uri="{BB962C8B-B14F-4D97-AF65-F5344CB8AC3E}">
        <p14:creationId xmlns:p14="http://schemas.microsoft.com/office/powerpoint/2010/main" val="25114889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0795" y="-113274"/>
            <a:ext cx="7620000" cy="1143000"/>
          </a:xfrm>
        </p:spPr>
        <p:txBody>
          <a:bodyPr>
            <a:normAutofit/>
          </a:bodyPr>
          <a:lstStyle/>
          <a:p>
            <a:r>
              <a:rPr lang="zh-CN" altLang="en-US" b="1" dirty="0" smtClean="0">
                <a:solidFill>
                  <a:srgbClr val="00B050"/>
                </a:solidFill>
                <a:latin typeface="宋体" panose="02010600030101010101" pitchFamily="2" charset="-122"/>
                <a:ea typeface="宋体" panose="02010600030101010101" pitchFamily="2" charset="-122"/>
                <a:cs typeface="+mn-cs"/>
              </a:rPr>
              <a:t>   数据类型</a:t>
            </a:r>
            <a:endParaRPr lang="zh-CN" altLang="en-US" b="1" dirty="0">
              <a:solidFill>
                <a:srgbClr val="00B050"/>
              </a:solidFill>
              <a:latin typeface="宋体" panose="02010600030101010101" pitchFamily="2" charset="-122"/>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73223" y="3007198"/>
                <a:ext cx="8419460" cy="891076"/>
              </a:xfrm>
            </p:spPr>
            <p:txBody>
              <a:bodyPr>
                <a:noAutofit/>
              </a:bodyPr>
              <a:lstStyle/>
              <a:p>
                <a:pPr marL="114300" indent="0" algn="just">
                  <a:buNone/>
                </a:pPr>
                <a:r>
                  <a:rPr lang="zh-CN" altLang="en-US" sz="2400" b="1" dirty="0" smtClean="0">
                    <a:solidFill>
                      <a:srgbClr val="0000FF"/>
                    </a:solidFill>
                    <a:latin typeface="微软雅黑" pitchFamily="34" charset="-122"/>
                    <a:ea typeface="微软雅黑" pitchFamily="34" charset="-122"/>
                  </a:rPr>
                  <a:t>科学记数法使用字母</a:t>
                </a:r>
                <a:r>
                  <a:rPr lang="en-US" altLang="zh-CN" sz="2400" b="1" dirty="0" smtClean="0">
                    <a:solidFill>
                      <a:srgbClr val="0000FF"/>
                    </a:solidFill>
                    <a:latin typeface="微软雅黑" pitchFamily="34" charset="-122"/>
                    <a:ea typeface="微软雅黑" pitchFamily="34" charset="-122"/>
                  </a:rPr>
                  <a:t>e</a:t>
                </a:r>
                <a:r>
                  <a:rPr lang="zh-CN" altLang="en-US" sz="2400" b="1" dirty="0" smtClean="0">
                    <a:solidFill>
                      <a:srgbClr val="0000FF"/>
                    </a:solidFill>
                    <a:latin typeface="微软雅黑" pitchFamily="34" charset="-122"/>
                    <a:ea typeface="微软雅黑" pitchFamily="34" charset="-122"/>
                  </a:rPr>
                  <a:t>来指定</a:t>
                </a:r>
                <a:r>
                  <a:rPr lang="en-US" altLang="zh-CN" sz="2400" b="1" dirty="0" smtClean="0">
                    <a:solidFill>
                      <a:srgbClr val="0000FF"/>
                    </a:solidFill>
                    <a:latin typeface="微软雅黑" pitchFamily="34" charset="-122"/>
                    <a:ea typeface="微软雅黑" pitchFamily="34" charset="-122"/>
                  </a:rPr>
                  <a:t>10</a:t>
                </a:r>
                <a:r>
                  <a:rPr lang="zh-CN" altLang="en-US" sz="2400" b="1" dirty="0" smtClean="0">
                    <a:solidFill>
                      <a:srgbClr val="0000FF"/>
                    </a:solidFill>
                    <a:latin typeface="微软雅黑" pitchFamily="34" charset="-122"/>
                    <a:ea typeface="微软雅黑" pitchFamily="34" charset="-122"/>
                  </a:rPr>
                  <a:t>次方的缩放因子，例如</a:t>
                </a:r>
                <a:r>
                  <a:rPr lang="en-US" altLang="zh-CN" sz="2400" b="1" dirty="0" smtClean="0">
                    <a:solidFill>
                      <a:srgbClr val="0000FF"/>
                    </a:solidFill>
                    <a:latin typeface="微软雅黑" pitchFamily="34" charset="-122"/>
                    <a:ea typeface="微软雅黑" pitchFamily="34" charset="-122"/>
                  </a:rPr>
                  <a:t>2e3, 2e-3</a:t>
                </a:r>
                <a:r>
                  <a:rPr lang="zh-CN" altLang="en-US" sz="2400" b="1" dirty="0" smtClean="0">
                    <a:solidFill>
                      <a:srgbClr val="0000FF"/>
                    </a:solidFill>
                    <a:latin typeface="微软雅黑" pitchFamily="34" charset="-122"/>
                    <a:ea typeface="微软雅黑" pitchFamily="34" charset="-122"/>
                  </a:rPr>
                  <a:t>分表表示</a:t>
                </a:r>
                <a14:m>
                  <m:oMath xmlns:m="http://schemas.openxmlformats.org/officeDocument/2006/math">
                    <m:r>
                      <a:rPr lang="en-US" altLang="zh-CN" sz="2400" b="1" i="1" smtClean="0">
                        <a:solidFill>
                          <a:srgbClr val="0000FF"/>
                        </a:solidFill>
                        <a:latin typeface="Cambria Math" panose="02040503050406030204" pitchFamily="18" charset="0"/>
                        <a:ea typeface="微软雅黑" pitchFamily="34" charset="-122"/>
                      </a:rPr>
                      <m:t>𝟐</m:t>
                    </m:r>
                    <m:r>
                      <a:rPr lang="en-US" altLang="zh-CN" sz="2400" b="1" i="1" smtClean="0">
                        <a:solidFill>
                          <a:srgbClr val="0000FF"/>
                        </a:solidFill>
                        <a:latin typeface="Cambria Math" panose="02040503050406030204" pitchFamily="18" charset="0"/>
                        <a:ea typeface="Cambria Math" panose="02040503050406030204" pitchFamily="18" charset="0"/>
                      </a:rPr>
                      <m:t>×</m:t>
                    </m:r>
                    <m:sSup>
                      <m:sSupPr>
                        <m:ctrlPr>
                          <a:rPr lang="en-US" altLang="zh-CN" sz="2400" b="1" i="1" smtClean="0">
                            <a:solidFill>
                              <a:srgbClr val="0000FF"/>
                            </a:solidFill>
                            <a:latin typeface="Cambria Math"/>
                            <a:ea typeface="Cambria Math" panose="02040503050406030204" pitchFamily="18" charset="0"/>
                          </a:rPr>
                        </m:ctrlPr>
                      </m:sSupPr>
                      <m:e>
                        <m:r>
                          <a:rPr lang="en-US" altLang="zh-CN" sz="2400" b="1" i="1" smtClean="0">
                            <a:solidFill>
                              <a:srgbClr val="0000FF"/>
                            </a:solidFill>
                            <a:latin typeface="Cambria Math" panose="02040503050406030204" pitchFamily="18" charset="0"/>
                            <a:ea typeface="Cambria Math" panose="02040503050406030204" pitchFamily="18" charset="0"/>
                          </a:rPr>
                          <m:t>𝟏𝟎</m:t>
                        </m:r>
                      </m:e>
                      <m:sup>
                        <m:r>
                          <a:rPr lang="en-US" altLang="zh-CN" sz="2400" b="1" i="1" smtClean="0">
                            <a:solidFill>
                              <a:srgbClr val="0000FF"/>
                            </a:solidFill>
                            <a:latin typeface="Cambria Math" panose="02040503050406030204" pitchFamily="18" charset="0"/>
                            <a:ea typeface="Cambria Math" panose="02040503050406030204" pitchFamily="18" charset="0"/>
                          </a:rPr>
                          <m:t>𝟑</m:t>
                        </m:r>
                      </m:sup>
                    </m:sSup>
                  </m:oMath>
                </a14:m>
                <a:r>
                  <a:rPr lang="zh-CN" altLang="en-US" sz="2400" b="1" dirty="0" smtClean="0">
                    <a:solidFill>
                      <a:srgbClr val="0000FF"/>
                    </a:solidFill>
                    <a:latin typeface="微软雅黑" pitchFamily="34" charset="-122"/>
                    <a:ea typeface="微软雅黑" pitchFamily="34" charset="-122"/>
                  </a:rPr>
                  <a:t> 和</a:t>
                </a:r>
                <a14:m>
                  <m:oMath xmlns:m="http://schemas.openxmlformats.org/officeDocument/2006/math">
                    <m:r>
                      <a:rPr lang="en-US" altLang="zh-CN" sz="2400" b="1" i="1">
                        <a:solidFill>
                          <a:srgbClr val="0000FF"/>
                        </a:solidFill>
                        <a:latin typeface="Cambria Math" panose="02040503050406030204" pitchFamily="18" charset="0"/>
                        <a:ea typeface="微软雅黑" pitchFamily="34" charset="-122"/>
                      </a:rPr>
                      <m:t>𝟐</m:t>
                    </m:r>
                    <m:r>
                      <a:rPr lang="en-US" altLang="zh-CN" sz="2400" b="1" i="1">
                        <a:solidFill>
                          <a:srgbClr val="0000FF"/>
                        </a:solidFill>
                        <a:latin typeface="Cambria Math" panose="02040503050406030204" pitchFamily="18" charset="0"/>
                        <a:ea typeface="Cambria Math" panose="02040503050406030204" pitchFamily="18" charset="0"/>
                      </a:rPr>
                      <m:t>×</m:t>
                    </m:r>
                    <m:sSup>
                      <m:sSupPr>
                        <m:ctrlPr>
                          <a:rPr lang="en-US" altLang="zh-CN" sz="2400" b="1" i="1">
                            <a:solidFill>
                              <a:srgbClr val="0000FF"/>
                            </a:solidFill>
                            <a:latin typeface="Cambria Math"/>
                            <a:ea typeface="Cambria Math" panose="02040503050406030204" pitchFamily="18" charset="0"/>
                          </a:rPr>
                        </m:ctrlPr>
                      </m:sSupPr>
                      <m:e>
                        <m:r>
                          <a:rPr lang="en-US" altLang="zh-CN" sz="2400" b="1" i="1">
                            <a:solidFill>
                              <a:srgbClr val="0000FF"/>
                            </a:solidFill>
                            <a:latin typeface="Cambria Math" panose="02040503050406030204" pitchFamily="18" charset="0"/>
                            <a:ea typeface="Cambria Math" panose="02040503050406030204" pitchFamily="18" charset="0"/>
                          </a:rPr>
                          <m:t>𝟏𝟎</m:t>
                        </m:r>
                      </m:e>
                      <m:sup>
                        <m:r>
                          <a:rPr lang="en-US" altLang="zh-CN" sz="2400" b="1" i="1" smtClean="0">
                            <a:solidFill>
                              <a:srgbClr val="0000FF"/>
                            </a:solidFill>
                            <a:latin typeface="Cambria Math" panose="02040503050406030204" pitchFamily="18" charset="0"/>
                            <a:ea typeface="Cambria Math" panose="02040503050406030204" pitchFamily="18" charset="0"/>
                          </a:rPr>
                          <m:t>−</m:t>
                        </m:r>
                        <m:r>
                          <a:rPr lang="en-US" altLang="zh-CN" sz="2400" b="1" i="1">
                            <a:solidFill>
                              <a:srgbClr val="0000FF"/>
                            </a:solidFill>
                            <a:latin typeface="Cambria Math" panose="02040503050406030204" pitchFamily="18" charset="0"/>
                            <a:ea typeface="Cambria Math" panose="02040503050406030204" pitchFamily="18" charset="0"/>
                          </a:rPr>
                          <m:t>𝟑</m:t>
                        </m:r>
                      </m:sup>
                    </m:sSup>
                  </m:oMath>
                </a14:m>
                <a:r>
                  <a:rPr lang="en-US" altLang="zh-CN" sz="2400" b="1" dirty="0" smtClean="0">
                    <a:solidFill>
                      <a:srgbClr val="0000FF"/>
                    </a:solidFill>
                    <a:latin typeface="微软雅黑" pitchFamily="34" charset="-122"/>
                    <a:ea typeface="微软雅黑" pitchFamily="34" charset="-122"/>
                  </a:rPr>
                  <a:t>.</a:t>
                </a:r>
                <a:endParaRPr lang="zh-CN" altLang="en-US" sz="2400" b="1" dirty="0">
                  <a:solidFill>
                    <a:srgbClr val="0000FF"/>
                  </a:solidFill>
                  <a:latin typeface="微软雅黑" pitchFamily="34" charset="-122"/>
                  <a:ea typeface="微软雅黑" pitchFamily="34"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73223" y="3007198"/>
                <a:ext cx="8419460" cy="891076"/>
              </a:xfrm>
              <a:blipFill>
                <a:blip r:embed="rId3"/>
                <a:stretch>
                  <a:fillRect t="-5479" r="-1086" b="-9589"/>
                </a:stretch>
              </a:blipFill>
            </p:spPr>
            <p:txBody>
              <a:bodyPr/>
              <a:lstStyle/>
              <a:p>
                <a:r>
                  <a:rPr lang="zh-CN" altLang="en-US">
                    <a:noFill/>
                  </a:rPr>
                  <a:t> </a:t>
                </a:r>
              </a:p>
            </p:txBody>
          </p:sp>
        </mc:Fallback>
      </mc:AlternateContent>
      <p:sp>
        <p:nvSpPr>
          <p:cNvPr id="4" name="内容占位符 2"/>
          <p:cNvSpPr txBox="1">
            <a:spLocks/>
          </p:cNvSpPr>
          <p:nvPr/>
        </p:nvSpPr>
        <p:spPr>
          <a:xfrm>
            <a:off x="178327" y="1634020"/>
            <a:ext cx="8424936" cy="1238436"/>
          </a:xfrm>
          <a:prstGeom prst="rect">
            <a:avLst/>
          </a:prstGeom>
        </p:spPr>
        <p:txBody>
          <a:bodyPr vert="horz" lIns="91440" tIns="45720" rIns="91440" bIns="45720" rtlCol="0">
            <a:noAutofit/>
          </a:bodyPr>
          <a:lstStyle>
            <a:lvl1pPr marL="114300" indent="0" algn="just">
              <a:spcBef>
                <a:spcPct val="20000"/>
              </a:spcBef>
              <a:buClr>
                <a:schemeClr val="accent1"/>
              </a:buClr>
              <a:buFont typeface="Arial" pitchFamily="34" charset="0"/>
              <a:buNone/>
              <a:defRPr sz="2400">
                <a:latin typeface="微软雅黑" pitchFamily="34" charset="-122"/>
                <a:ea typeface="微软雅黑" pitchFamily="34" charset="-122"/>
              </a:defRPr>
            </a:lvl1pPr>
            <a:lvl2pPr marL="640080" indent="-228600">
              <a:spcBef>
                <a:spcPct val="20000"/>
              </a:spcBef>
              <a:buClr>
                <a:schemeClr val="accent2"/>
              </a:buClr>
              <a:buFont typeface="Arial" pitchFamily="34" charset="0"/>
              <a:buChar char="•"/>
              <a:defRPr sz="2000"/>
            </a:lvl2pPr>
            <a:lvl3pPr marL="1005840" indent="-228600">
              <a:spcBef>
                <a:spcPct val="20000"/>
              </a:spcBef>
              <a:buClr>
                <a:schemeClr val="accent3"/>
              </a:buClr>
              <a:buFont typeface="Arial" pitchFamily="34" charset="0"/>
              <a:buChar char="•"/>
              <a:defRPr/>
            </a:lvl3pPr>
            <a:lvl4pPr marL="1280160" indent="-228600">
              <a:spcBef>
                <a:spcPct val="20000"/>
              </a:spcBef>
              <a:buClr>
                <a:schemeClr val="accent4"/>
              </a:buClr>
              <a:buFont typeface="Arial" pitchFamily="34" charset="0"/>
              <a:buChar char="•"/>
              <a:defRPr sz="1600"/>
            </a:lvl4pPr>
            <a:lvl5pPr marL="1554480" indent="-228600">
              <a:spcBef>
                <a:spcPct val="20000"/>
              </a:spcBef>
              <a:buClr>
                <a:schemeClr val="accent5"/>
              </a:buClr>
              <a:buFont typeface="Arial" pitchFamily="34" charset="0"/>
              <a:buChar char="•"/>
              <a:defRPr sz="1400" baseline="0"/>
            </a:lvl5pPr>
            <a:lvl6pPr marL="1737360" indent="-182880">
              <a:spcBef>
                <a:spcPct val="20000"/>
              </a:spcBef>
              <a:buClr>
                <a:schemeClr val="accent1"/>
              </a:buClr>
              <a:buFont typeface="Arial" pitchFamily="34" charset="0"/>
              <a:buChar char="•"/>
              <a:defRPr sz="1400" baseline="0"/>
            </a:lvl6pPr>
            <a:lvl7pPr marL="1920240" indent="-182880">
              <a:spcBef>
                <a:spcPct val="20000"/>
              </a:spcBef>
              <a:buClr>
                <a:schemeClr val="accent2"/>
              </a:buClr>
              <a:buFont typeface="Arial" pitchFamily="34" charset="0"/>
              <a:buChar char="•"/>
              <a:defRPr sz="1400"/>
            </a:lvl7pPr>
            <a:lvl8pPr marL="2103120" indent="-182880">
              <a:spcBef>
                <a:spcPct val="20000"/>
              </a:spcBef>
              <a:buClr>
                <a:schemeClr val="accent3"/>
              </a:buClr>
              <a:buFont typeface="Arial" pitchFamily="34" charset="0"/>
              <a:buChar char="•"/>
              <a:defRPr sz="1400"/>
            </a:lvl8pPr>
            <a:lvl9pPr marL="2286000" indent="-182880">
              <a:spcBef>
                <a:spcPct val="20000"/>
              </a:spcBef>
              <a:buClr>
                <a:schemeClr val="accent4"/>
              </a:buClr>
              <a:buFont typeface="Arial" pitchFamily="34" charset="0"/>
              <a:buChar char="•"/>
              <a:defRPr sz="1400"/>
            </a:lvl9pPr>
          </a:lstStyle>
          <a:p>
            <a:r>
              <a:rPr lang="en-US" altLang="zh-CN" sz="2600" b="1" dirty="0" smtClean="0">
                <a:solidFill>
                  <a:srgbClr val="FF0000"/>
                </a:solidFill>
              </a:rPr>
              <a:t> </a:t>
            </a:r>
            <a:r>
              <a:rPr lang="zh-CN" altLang="en-US" sz="2600" b="1" dirty="0" smtClean="0">
                <a:solidFill>
                  <a:srgbClr val="FF0000"/>
                </a:solidFill>
              </a:rPr>
              <a:t>数值</a:t>
            </a:r>
            <a:r>
              <a:rPr lang="zh-CN" altLang="en-US" sz="2600" b="1" dirty="0">
                <a:solidFill>
                  <a:srgbClr val="FF0000"/>
                </a:solidFill>
              </a:rPr>
              <a:t>类型</a:t>
            </a:r>
            <a:endParaRPr lang="en-US" altLang="zh-CN" sz="2600" b="1" dirty="0">
              <a:solidFill>
                <a:srgbClr val="FF0000"/>
              </a:solidFill>
            </a:endParaRPr>
          </a:p>
          <a:p>
            <a:r>
              <a:rPr lang="en-US" altLang="zh-CN" sz="2600" dirty="0"/>
              <a:t>MATLAB</a:t>
            </a:r>
            <a:r>
              <a:rPr lang="zh-CN" altLang="en-US" sz="2600" dirty="0"/>
              <a:t>的数值类型分为三种：</a:t>
            </a:r>
            <a:r>
              <a:rPr lang="zh-CN" altLang="en-US" sz="2600" b="1" dirty="0"/>
              <a:t>整型</a:t>
            </a:r>
            <a:r>
              <a:rPr lang="zh-CN" altLang="en-US" sz="2600" dirty="0"/>
              <a:t>、</a:t>
            </a:r>
            <a:r>
              <a:rPr lang="zh-CN" altLang="en-US" sz="2600" b="1" dirty="0"/>
              <a:t>单精度浮点型</a:t>
            </a:r>
            <a:r>
              <a:rPr lang="zh-CN" altLang="en-US" sz="2600" dirty="0"/>
              <a:t>和</a:t>
            </a:r>
            <a:r>
              <a:rPr lang="zh-CN" altLang="en-US" sz="2600" b="1" dirty="0"/>
              <a:t>双精度浮点型</a:t>
            </a:r>
            <a:r>
              <a:rPr lang="zh-CN" altLang="en-US" sz="2600" dirty="0"/>
              <a:t>，默认为双精度浮点型。</a:t>
            </a:r>
          </a:p>
        </p:txBody>
      </p:sp>
      <p:sp>
        <p:nvSpPr>
          <p:cNvPr id="8" name="内容占位符 2"/>
          <p:cNvSpPr txBox="1">
            <a:spLocks/>
          </p:cNvSpPr>
          <p:nvPr/>
        </p:nvSpPr>
        <p:spPr>
          <a:xfrm>
            <a:off x="273223" y="839498"/>
            <a:ext cx="8419460" cy="89107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14300" indent="0" algn="just" fontAlgn="auto">
              <a:spcAft>
                <a:spcPts val="0"/>
              </a:spcAft>
              <a:buFont typeface="Arial" panose="020B0604020202020204" pitchFamily="34" charset="0"/>
              <a:buNone/>
            </a:pPr>
            <a:r>
              <a:rPr lang="en-US" altLang="zh-CN" sz="2400" b="1" dirty="0" smtClean="0">
                <a:latin typeface="微软雅黑" pitchFamily="34" charset="-122"/>
                <a:ea typeface="微软雅黑" pitchFamily="34" charset="-122"/>
              </a:rPr>
              <a:t>MATLAB</a:t>
            </a:r>
            <a:r>
              <a:rPr lang="zh-CN" altLang="en-US" sz="2400" b="1" dirty="0" smtClean="0">
                <a:latin typeface="微软雅黑" pitchFamily="34" charset="-122"/>
                <a:ea typeface="微软雅黑" pitchFamily="34" charset="-122"/>
              </a:rPr>
              <a:t>中共有</a:t>
            </a:r>
            <a:r>
              <a:rPr lang="en-US" altLang="zh-CN" sz="2400" b="1" dirty="0" smtClean="0">
                <a:latin typeface="微软雅黑" pitchFamily="34" charset="-122"/>
                <a:ea typeface="微软雅黑" pitchFamily="34" charset="-122"/>
              </a:rPr>
              <a:t>15</a:t>
            </a:r>
            <a:r>
              <a:rPr lang="zh-CN" altLang="en-US" sz="2400" b="1" dirty="0" smtClean="0">
                <a:latin typeface="微软雅黑" pitchFamily="34" charset="-122"/>
                <a:ea typeface="微软雅黑" pitchFamily="34" charset="-122"/>
              </a:rPr>
              <a:t>种基本数据类型，主要是整型、浮点、逻辑、字符、日期和时间、结构、单元数组以及函数句柄等。</a:t>
            </a:r>
            <a:endParaRPr lang="zh-CN" altLang="en-US" sz="2400" b="1" dirty="0">
              <a:latin typeface="微软雅黑" pitchFamily="34" charset="-122"/>
              <a:ea typeface="微软雅黑" pitchFamily="34" charset="-122"/>
            </a:endParaRPr>
          </a:p>
        </p:txBody>
      </p:sp>
    </p:spTree>
    <p:extLst>
      <p:ext uri="{BB962C8B-B14F-4D97-AF65-F5344CB8AC3E}">
        <p14:creationId xmlns:p14="http://schemas.microsoft.com/office/powerpoint/2010/main" val="178488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 calcmode="lin" valueType="num">
                                      <p:cBhvr additive="base">
                                        <p:cTn id="1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 calcmode="lin" valueType="num">
                                      <p:cBhvr additive="base">
                                        <p:cTn id="2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noChangeArrowheads="1"/>
          </p:cNvSpPr>
          <p:nvPr>
            <p:ph idx="1"/>
          </p:nvPr>
        </p:nvSpPr>
        <p:spPr>
          <a:xfrm>
            <a:off x="251520" y="692696"/>
            <a:ext cx="7704856" cy="4525963"/>
          </a:xfrm>
        </p:spPr>
        <p:txBody>
          <a:bodyPr>
            <a:normAutofit/>
          </a:bodyPr>
          <a:lstStyle/>
          <a:p>
            <a:pPr>
              <a:buFontTx/>
              <a:buNone/>
            </a:pPr>
            <a:r>
              <a:rPr lang="en-US" altLang="zh-CN" sz="2800" b="1" dirty="0">
                <a:solidFill>
                  <a:srgbClr val="0000FF"/>
                </a:solidFill>
                <a:latin typeface="黑体" pitchFamily="49" charset="-122"/>
                <a:ea typeface="黑体" pitchFamily="49" charset="-122"/>
              </a:rPr>
              <a:t>   (3) </a:t>
            </a:r>
            <a:r>
              <a:rPr lang="zh-CN" altLang="en-US" sz="2800" b="1" dirty="0">
                <a:solidFill>
                  <a:srgbClr val="0000FF"/>
                </a:solidFill>
                <a:latin typeface="黑体" pitchFamily="49" charset="-122"/>
                <a:ea typeface="黑体" pitchFamily="49" charset="-122"/>
              </a:rPr>
              <a:t>若参与逻辑运算的是两个同维矩阵，</a:t>
            </a:r>
            <a:r>
              <a:rPr lang="zh-CN" altLang="en-US" sz="2800" b="1" dirty="0">
                <a:solidFill>
                  <a:srgbClr val="1E054B"/>
                </a:solidFill>
                <a:latin typeface="黑体" pitchFamily="49" charset="-122"/>
                <a:ea typeface="黑体" pitchFamily="49" charset="-122"/>
              </a:rPr>
              <a:t>那么运算将对矩阵相同位置上的元素按标量规则逐个进行。最终运算结果是一个与原矩阵同维的矩阵，其元素由</a:t>
            </a:r>
            <a:r>
              <a:rPr lang="en-US" altLang="zh-CN" sz="2800" b="1" dirty="0">
                <a:solidFill>
                  <a:srgbClr val="1E054B"/>
                </a:solidFill>
                <a:latin typeface="黑体" pitchFamily="49" charset="-122"/>
                <a:ea typeface="黑体" pitchFamily="49" charset="-122"/>
              </a:rPr>
              <a:t>1</a:t>
            </a:r>
            <a:r>
              <a:rPr lang="zh-CN" altLang="en-US" sz="2800" b="1" dirty="0">
                <a:solidFill>
                  <a:srgbClr val="1E054B"/>
                </a:solidFill>
                <a:latin typeface="黑体" pitchFamily="49" charset="-122"/>
                <a:ea typeface="黑体" pitchFamily="49" charset="-122"/>
              </a:rPr>
              <a:t>或</a:t>
            </a:r>
            <a:r>
              <a:rPr lang="en-US" altLang="zh-CN" sz="2800" b="1" dirty="0">
                <a:solidFill>
                  <a:srgbClr val="1E054B"/>
                </a:solidFill>
                <a:latin typeface="黑体" pitchFamily="49" charset="-122"/>
                <a:ea typeface="黑体" pitchFamily="49" charset="-122"/>
              </a:rPr>
              <a:t>0</a:t>
            </a:r>
            <a:r>
              <a:rPr lang="zh-CN" altLang="en-US" sz="2800" b="1" dirty="0">
                <a:solidFill>
                  <a:srgbClr val="1E054B"/>
                </a:solidFill>
                <a:latin typeface="黑体" pitchFamily="49" charset="-122"/>
                <a:ea typeface="黑体" pitchFamily="49" charset="-122"/>
              </a:rPr>
              <a:t>组成</a:t>
            </a:r>
            <a:r>
              <a:rPr lang="zh-CN" altLang="en-US" sz="2800" b="1" dirty="0" smtClean="0">
                <a:solidFill>
                  <a:srgbClr val="1E054B"/>
                </a:solidFill>
                <a:latin typeface="黑体" pitchFamily="49" charset="-122"/>
                <a:ea typeface="黑体" pitchFamily="49" charset="-122"/>
              </a:rPr>
              <a:t>。</a:t>
            </a:r>
            <a:endParaRPr lang="en-US" altLang="zh-CN" sz="2800" b="1" dirty="0" smtClean="0">
              <a:solidFill>
                <a:srgbClr val="1E054B"/>
              </a:solidFill>
              <a:latin typeface="黑体" pitchFamily="49" charset="-122"/>
              <a:ea typeface="黑体" pitchFamily="49" charset="-122"/>
            </a:endParaRPr>
          </a:p>
          <a:p>
            <a:pPr>
              <a:buFontTx/>
              <a:buNone/>
            </a:pPr>
            <a:r>
              <a:rPr lang="zh-CN" altLang="en-US" sz="2800" b="1" dirty="0">
                <a:solidFill>
                  <a:srgbClr val="0000FF"/>
                </a:solidFill>
                <a:latin typeface="黑体" pitchFamily="49" charset="-122"/>
                <a:ea typeface="黑体" pitchFamily="49" charset="-122"/>
              </a:rPr>
              <a:t/>
            </a:r>
            <a:br>
              <a:rPr lang="zh-CN" altLang="en-US" sz="2800" b="1" dirty="0">
                <a:solidFill>
                  <a:srgbClr val="0000FF"/>
                </a:solidFill>
                <a:latin typeface="黑体" pitchFamily="49" charset="-122"/>
                <a:ea typeface="黑体" pitchFamily="49" charset="-122"/>
              </a:rPr>
            </a:br>
            <a:r>
              <a:rPr lang="zh-CN" altLang="en-US" sz="2800" b="1" dirty="0">
                <a:solidFill>
                  <a:srgbClr val="0000FF"/>
                </a:solidFill>
                <a:latin typeface="黑体" pitchFamily="49" charset="-122"/>
                <a:ea typeface="黑体" pitchFamily="49" charset="-122"/>
              </a:rPr>
              <a:t> </a:t>
            </a:r>
            <a:r>
              <a:rPr lang="en-US" altLang="zh-CN" sz="2800" b="1" dirty="0">
                <a:solidFill>
                  <a:srgbClr val="0000FF"/>
                </a:solidFill>
                <a:latin typeface="黑体" pitchFamily="49" charset="-122"/>
                <a:ea typeface="黑体" pitchFamily="49" charset="-122"/>
              </a:rPr>
              <a:t>(4) </a:t>
            </a:r>
            <a:r>
              <a:rPr lang="zh-CN" altLang="en-US" sz="2800" b="1" dirty="0">
                <a:solidFill>
                  <a:srgbClr val="0000FF"/>
                </a:solidFill>
                <a:latin typeface="黑体" pitchFamily="49" charset="-122"/>
                <a:ea typeface="黑体" pitchFamily="49" charset="-122"/>
              </a:rPr>
              <a:t>若参与逻辑运算的一个是标量，一个是矩阵，</a:t>
            </a:r>
            <a:r>
              <a:rPr lang="zh-CN" altLang="en-US" sz="2800" b="1" dirty="0">
                <a:solidFill>
                  <a:srgbClr val="1E054B"/>
                </a:solidFill>
                <a:latin typeface="黑体" pitchFamily="49" charset="-122"/>
                <a:ea typeface="黑体" pitchFamily="49" charset="-122"/>
              </a:rPr>
              <a:t>那么运算将在标量与矩阵中的每个元素之间按标量规则逐个进行。最终运算结果是一个与矩阵同维的矩阵，其元素由</a:t>
            </a:r>
            <a:r>
              <a:rPr lang="en-US" altLang="zh-CN" sz="2800" b="1" dirty="0">
                <a:solidFill>
                  <a:srgbClr val="1E054B"/>
                </a:solidFill>
                <a:latin typeface="黑体" pitchFamily="49" charset="-122"/>
                <a:ea typeface="黑体" pitchFamily="49" charset="-122"/>
              </a:rPr>
              <a:t>1</a:t>
            </a:r>
            <a:r>
              <a:rPr lang="zh-CN" altLang="en-US" sz="2800" b="1" dirty="0">
                <a:solidFill>
                  <a:srgbClr val="1E054B"/>
                </a:solidFill>
                <a:latin typeface="黑体" pitchFamily="49" charset="-122"/>
                <a:ea typeface="黑体" pitchFamily="49" charset="-122"/>
              </a:rPr>
              <a:t>或</a:t>
            </a:r>
            <a:r>
              <a:rPr lang="en-US" altLang="zh-CN" sz="2800" b="1" dirty="0">
                <a:solidFill>
                  <a:srgbClr val="1E054B"/>
                </a:solidFill>
                <a:latin typeface="黑体" pitchFamily="49" charset="-122"/>
                <a:ea typeface="黑体" pitchFamily="49" charset="-122"/>
              </a:rPr>
              <a:t>0</a:t>
            </a:r>
            <a:r>
              <a:rPr lang="zh-CN" altLang="en-US" sz="2800" b="1" dirty="0">
                <a:solidFill>
                  <a:srgbClr val="1E054B"/>
                </a:solidFill>
                <a:latin typeface="黑体" pitchFamily="49" charset="-122"/>
                <a:ea typeface="黑体" pitchFamily="49" charset="-122"/>
              </a:rPr>
              <a:t>组成。</a:t>
            </a:r>
          </a:p>
        </p:txBody>
      </p:sp>
    </p:spTree>
    <p:extLst>
      <p:ext uri="{BB962C8B-B14F-4D97-AF65-F5344CB8AC3E}">
        <p14:creationId xmlns:p14="http://schemas.microsoft.com/office/powerpoint/2010/main" val="4897262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a:xfrm>
            <a:off x="264771" y="312371"/>
            <a:ext cx="7776864" cy="468052"/>
          </a:xfrm>
          <a:prstGeom prst="rect">
            <a:avLst/>
          </a:prstGeom>
          <a:solidFill>
            <a:srgbClr val="FFFF00"/>
          </a:solidFill>
          <a:ln w="22225">
            <a:solidFill>
              <a:schemeClr val="accent1"/>
            </a:solidFill>
          </a:ln>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Clr>
                <a:srgbClr val="4F81BD"/>
              </a:buClr>
              <a:buFont typeface="Arial" pitchFamily="34" charset="0"/>
              <a:buNone/>
            </a:pPr>
            <a:r>
              <a:rPr lang="en-US" altLang="zh-CN" sz="2800" b="1" dirty="0" smtClean="0">
                <a:solidFill>
                  <a:prstClr val="black"/>
                </a:solidFill>
                <a:latin typeface="黑体" pitchFamily="49" charset="-122"/>
                <a:ea typeface="黑体" pitchFamily="49" charset="-122"/>
              </a:rPr>
              <a:t>5</a:t>
            </a:r>
            <a:r>
              <a:rPr lang="zh-CN" altLang="en-US" sz="2800" b="1" dirty="0" smtClean="0">
                <a:solidFill>
                  <a:prstClr val="black"/>
                </a:solidFill>
                <a:latin typeface="黑体" pitchFamily="49" charset="-122"/>
                <a:ea typeface="黑体" pitchFamily="49" charset="-122"/>
              </a:rPr>
              <a:t>、矩阵的其他运算</a:t>
            </a:r>
            <a:r>
              <a:rPr lang="en-US" altLang="zh-CN" sz="2800" b="1" dirty="0" smtClean="0">
                <a:solidFill>
                  <a:prstClr val="black"/>
                </a:solidFill>
                <a:latin typeface="黑体" pitchFamily="49" charset="-122"/>
                <a:ea typeface="黑体" pitchFamily="49" charset="-122"/>
              </a:rPr>
              <a:t>           </a:t>
            </a:r>
          </a:p>
        </p:txBody>
      </p:sp>
      <p:sp>
        <p:nvSpPr>
          <p:cNvPr id="6" name="矩形 5"/>
          <p:cNvSpPr/>
          <p:nvPr/>
        </p:nvSpPr>
        <p:spPr>
          <a:xfrm>
            <a:off x="1670583" y="883162"/>
            <a:ext cx="4209807" cy="461665"/>
          </a:xfrm>
          <a:prstGeom prst="rect">
            <a:avLst/>
          </a:prstGeom>
        </p:spPr>
        <p:txBody>
          <a:bodyPr wrap="square">
            <a:spAutoFit/>
          </a:bodyPr>
          <a:lstStyle/>
          <a:p>
            <a:r>
              <a:rPr lang="zh-CN" altLang="en-US" sz="2400" b="1" dirty="0">
                <a:solidFill>
                  <a:srgbClr val="1E054B"/>
                </a:solidFill>
                <a:latin typeface="黑体" pitchFamily="49" charset="-122"/>
                <a:ea typeface="黑体" pitchFamily="49" charset="-122"/>
              </a:rPr>
              <a:t>表   </a:t>
            </a:r>
            <a:r>
              <a:rPr lang="zh-CN" altLang="en-US" sz="2400" b="1" dirty="0" smtClean="0">
                <a:solidFill>
                  <a:srgbClr val="1E054B"/>
                </a:solidFill>
                <a:latin typeface="黑体" pitchFamily="49" charset="-122"/>
                <a:ea typeface="黑体" pitchFamily="49" charset="-122"/>
              </a:rPr>
              <a:t>与</a:t>
            </a:r>
            <a:r>
              <a:rPr lang="zh-CN" altLang="en-US" sz="2400" b="1" dirty="0">
                <a:solidFill>
                  <a:srgbClr val="1E054B"/>
                </a:solidFill>
                <a:latin typeface="黑体" pitchFamily="49" charset="-122"/>
                <a:ea typeface="黑体" pitchFamily="49" charset="-122"/>
              </a:rPr>
              <a:t>矩阵相关的计算函数</a:t>
            </a:r>
          </a:p>
        </p:txBody>
      </p:sp>
      <p:graphicFrame>
        <p:nvGraphicFramePr>
          <p:cNvPr id="4" name="表格 3"/>
          <p:cNvGraphicFramePr>
            <a:graphicFrameLocks noGrp="1"/>
          </p:cNvGraphicFramePr>
          <p:nvPr>
            <p:extLst/>
          </p:nvPr>
        </p:nvGraphicFramePr>
        <p:xfrm>
          <a:off x="395536" y="1370385"/>
          <a:ext cx="7646099" cy="5120640"/>
        </p:xfrm>
        <a:graphic>
          <a:graphicData uri="http://schemas.openxmlformats.org/drawingml/2006/table">
            <a:tbl>
              <a:tblPr firstRow="1" bandRow="1">
                <a:tableStyleId>{5C22544A-7EE6-4342-B048-85BDC9FD1C3A}</a:tableStyleId>
              </a:tblPr>
              <a:tblGrid>
                <a:gridCol w="2501785">
                  <a:extLst>
                    <a:ext uri="{9D8B030D-6E8A-4147-A177-3AD203B41FA5}">
                      <a16:colId xmlns="" xmlns:a16="http://schemas.microsoft.com/office/drawing/2014/main" val="20000"/>
                    </a:ext>
                  </a:extLst>
                </a:gridCol>
                <a:gridCol w="5144314">
                  <a:extLst>
                    <a:ext uri="{9D8B030D-6E8A-4147-A177-3AD203B41FA5}">
                      <a16:colId xmlns="" xmlns:a16="http://schemas.microsoft.com/office/drawing/2014/main" val="20001"/>
                    </a:ext>
                  </a:extLst>
                </a:gridCol>
              </a:tblGrid>
              <a:tr h="370840">
                <a:tc>
                  <a:txBody>
                    <a:bodyPr/>
                    <a:lstStyle/>
                    <a:p>
                      <a:pPr algn="ctr"/>
                      <a:r>
                        <a:rPr lang="zh-CN" altLang="en-US" sz="2400" dirty="0" smtClean="0">
                          <a:solidFill>
                            <a:srgbClr val="1E054B"/>
                          </a:solidFill>
                        </a:rPr>
                        <a:t>函数</a:t>
                      </a:r>
                      <a:endParaRPr lang="zh-CN" altLang="en-US" sz="2400" dirty="0">
                        <a:solidFill>
                          <a:srgbClr val="1E054B"/>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dirty="0" smtClean="0">
                          <a:solidFill>
                            <a:srgbClr val="1E054B"/>
                          </a:solidFill>
                        </a:rPr>
                        <a:t>说明</a:t>
                      </a:r>
                      <a:endParaRPr lang="zh-CN" altLang="en-US" sz="2400" dirty="0">
                        <a:solidFill>
                          <a:srgbClr val="1E054B"/>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370840">
                <a:tc>
                  <a:txBody>
                    <a:bodyPr/>
                    <a:lstStyle/>
                    <a:p>
                      <a:pPr algn="l"/>
                      <a:r>
                        <a:rPr lang="en-US" altLang="zh-CN" sz="2400" b="1" dirty="0" smtClean="0">
                          <a:solidFill>
                            <a:srgbClr val="3F1CD6"/>
                          </a:solidFill>
                          <a:latin typeface="Times New Roman" pitchFamily="18" charset="0"/>
                          <a:ea typeface="黑体" pitchFamily="49" charset="-122"/>
                          <a:cs typeface="Times New Roman" pitchFamily="18" charset="0"/>
                        </a:rPr>
                        <a:t>[</a:t>
                      </a:r>
                      <a:r>
                        <a:rPr lang="en-US" altLang="zh-CN" sz="2400" b="1" dirty="0" err="1" smtClean="0">
                          <a:solidFill>
                            <a:srgbClr val="3F1CD6"/>
                          </a:solidFill>
                          <a:latin typeface="Times New Roman" pitchFamily="18" charset="0"/>
                          <a:ea typeface="黑体" pitchFamily="49" charset="-122"/>
                          <a:cs typeface="Times New Roman" pitchFamily="18" charset="0"/>
                        </a:rPr>
                        <a:t>row,col</a:t>
                      </a:r>
                      <a:r>
                        <a:rPr lang="en-US" altLang="zh-CN" sz="2400" b="1" dirty="0" smtClean="0">
                          <a:solidFill>
                            <a:srgbClr val="3F1CD6"/>
                          </a:solidFill>
                          <a:latin typeface="Times New Roman" pitchFamily="18" charset="0"/>
                          <a:ea typeface="黑体" pitchFamily="49" charset="-122"/>
                          <a:cs typeface="Times New Roman" pitchFamily="18" charset="0"/>
                        </a:rPr>
                        <a:t>]=size(A)</a:t>
                      </a:r>
                      <a:endParaRPr lang="zh-CN" altLang="en-US" sz="2400" b="1" dirty="0">
                        <a:solidFill>
                          <a:srgbClr val="3F1CD6"/>
                        </a:solidFill>
                        <a:latin typeface="Times New Roman" pitchFamily="18" charset="0"/>
                        <a:ea typeface="黑体" pitchFamily="49"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smtClean="0">
                          <a:latin typeface="黑体" pitchFamily="49" charset="-122"/>
                          <a:ea typeface="黑体" pitchFamily="49" charset="-122"/>
                        </a:rPr>
                        <a:t>求矩阵</a:t>
                      </a:r>
                      <a:r>
                        <a:rPr lang="en-US" altLang="zh-CN" sz="2400" b="1" dirty="0" smtClean="0">
                          <a:latin typeface="黑体" pitchFamily="49" charset="-122"/>
                          <a:ea typeface="黑体" pitchFamily="49" charset="-122"/>
                        </a:rPr>
                        <a:t>A</a:t>
                      </a:r>
                      <a:r>
                        <a:rPr lang="zh-CN" altLang="en-US" sz="2400" b="1" dirty="0" smtClean="0">
                          <a:latin typeface="黑体" pitchFamily="49" charset="-122"/>
                          <a:ea typeface="黑体" pitchFamily="49" charset="-122"/>
                        </a:rPr>
                        <a:t>的行数和列数</a:t>
                      </a:r>
                      <a:endParaRPr lang="zh-CN" altLang="en-US" sz="2400" b="1" dirty="0">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370840">
                <a:tc>
                  <a:txBody>
                    <a:bodyPr/>
                    <a:lstStyle/>
                    <a:p>
                      <a:pPr algn="l"/>
                      <a:r>
                        <a:rPr lang="en-US" altLang="zh-CN" sz="2400" b="1" dirty="0" err="1" smtClean="0">
                          <a:solidFill>
                            <a:srgbClr val="3F1CD6"/>
                          </a:solidFill>
                          <a:latin typeface="Times New Roman" pitchFamily="18" charset="0"/>
                          <a:ea typeface="黑体" pitchFamily="49" charset="-122"/>
                          <a:cs typeface="Times New Roman" pitchFamily="18" charset="0"/>
                        </a:rPr>
                        <a:t>numel</a:t>
                      </a:r>
                      <a:r>
                        <a:rPr lang="en-US" altLang="zh-CN" sz="2400" b="1" dirty="0" smtClean="0">
                          <a:solidFill>
                            <a:srgbClr val="3F1CD6"/>
                          </a:solidFill>
                          <a:latin typeface="Times New Roman" pitchFamily="18" charset="0"/>
                          <a:ea typeface="黑体" pitchFamily="49" charset="-122"/>
                          <a:cs typeface="Times New Roman" pitchFamily="18" charset="0"/>
                        </a:rPr>
                        <a:t>(A)</a:t>
                      </a:r>
                      <a:endParaRPr lang="zh-CN" altLang="en-US" sz="2400" b="1" dirty="0">
                        <a:solidFill>
                          <a:srgbClr val="3F1CD6"/>
                        </a:solidFill>
                        <a:latin typeface="Times New Roman" pitchFamily="18" charset="0"/>
                        <a:ea typeface="黑体" pitchFamily="49"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smtClean="0">
                          <a:latin typeface="黑体" pitchFamily="49" charset="-122"/>
                          <a:ea typeface="黑体" pitchFamily="49" charset="-122"/>
                        </a:rPr>
                        <a:t>求矩阵</a:t>
                      </a:r>
                      <a:r>
                        <a:rPr lang="en-US" altLang="zh-CN" sz="2400" b="1" dirty="0" smtClean="0">
                          <a:latin typeface="黑体" pitchFamily="49" charset="-122"/>
                          <a:ea typeface="黑体" pitchFamily="49" charset="-122"/>
                        </a:rPr>
                        <a:t>A </a:t>
                      </a:r>
                      <a:r>
                        <a:rPr lang="zh-CN" altLang="en-US" sz="2400" b="1" dirty="0" smtClean="0">
                          <a:latin typeface="黑体" pitchFamily="49" charset="-122"/>
                          <a:ea typeface="黑体" pitchFamily="49" charset="-122"/>
                        </a:rPr>
                        <a:t>中元素的个数</a:t>
                      </a:r>
                      <a:endParaRPr lang="zh-CN" altLang="en-US" sz="2400" b="1" dirty="0">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70840">
                <a:tc>
                  <a:txBody>
                    <a:bodyPr/>
                    <a:lstStyle/>
                    <a:p>
                      <a:pPr algn="l"/>
                      <a:r>
                        <a:rPr lang="en-US" altLang="zh-CN" sz="2400" b="1" dirty="0" err="1" smtClean="0">
                          <a:solidFill>
                            <a:srgbClr val="3F1CD6"/>
                          </a:solidFill>
                          <a:latin typeface="Times New Roman" pitchFamily="18" charset="0"/>
                          <a:ea typeface="黑体" pitchFamily="49" charset="-122"/>
                          <a:cs typeface="Times New Roman" pitchFamily="18" charset="0"/>
                        </a:rPr>
                        <a:t>det</a:t>
                      </a:r>
                      <a:r>
                        <a:rPr lang="en-US" altLang="zh-CN" sz="2400" b="1" dirty="0" smtClean="0">
                          <a:solidFill>
                            <a:srgbClr val="3F1CD6"/>
                          </a:solidFill>
                          <a:latin typeface="Times New Roman" pitchFamily="18" charset="0"/>
                          <a:ea typeface="黑体" pitchFamily="49" charset="-122"/>
                          <a:cs typeface="Times New Roman" pitchFamily="18" charset="0"/>
                        </a:rPr>
                        <a:t>(A)</a:t>
                      </a:r>
                      <a:endParaRPr lang="zh-CN" altLang="en-US" sz="2400" b="1" dirty="0">
                        <a:solidFill>
                          <a:srgbClr val="3F1CD6"/>
                        </a:solidFill>
                        <a:latin typeface="Times New Roman" pitchFamily="18" charset="0"/>
                        <a:ea typeface="黑体" pitchFamily="49"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smtClean="0">
                          <a:latin typeface="黑体" pitchFamily="49" charset="-122"/>
                          <a:ea typeface="黑体" pitchFamily="49" charset="-122"/>
                        </a:rPr>
                        <a:t>计算方阵</a:t>
                      </a:r>
                      <a:r>
                        <a:rPr lang="en-US" altLang="zh-CN" sz="2400" b="1" dirty="0" smtClean="0">
                          <a:latin typeface="黑体" pitchFamily="49" charset="-122"/>
                          <a:ea typeface="黑体" pitchFamily="49" charset="-122"/>
                        </a:rPr>
                        <a:t>A</a:t>
                      </a:r>
                      <a:r>
                        <a:rPr lang="zh-CN" altLang="en-US" sz="2400" b="1" dirty="0" smtClean="0">
                          <a:latin typeface="黑体" pitchFamily="49" charset="-122"/>
                          <a:ea typeface="黑体" pitchFamily="49" charset="-122"/>
                        </a:rPr>
                        <a:t>的行列式</a:t>
                      </a:r>
                      <a:endParaRPr lang="zh-CN" altLang="en-US" sz="2400" b="1" dirty="0">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70840">
                <a:tc>
                  <a:txBody>
                    <a:bodyPr/>
                    <a:lstStyle/>
                    <a:p>
                      <a:pPr algn="l"/>
                      <a:r>
                        <a:rPr lang="en-US" altLang="zh-CN" sz="2400" b="1" dirty="0" err="1" smtClean="0">
                          <a:solidFill>
                            <a:srgbClr val="3F1CD6"/>
                          </a:solidFill>
                          <a:latin typeface="Times New Roman" pitchFamily="18" charset="0"/>
                          <a:ea typeface="黑体" pitchFamily="49" charset="-122"/>
                          <a:cs typeface="Times New Roman" pitchFamily="18" charset="0"/>
                        </a:rPr>
                        <a:t>inv</a:t>
                      </a:r>
                      <a:r>
                        <a:rPr lang="en-US" altLang="zh-CN" sz="2400" b="1" dirty="0" smtClean="0">
                          <a:solidFill>
                            <a:srgbClr val="3F1CD6"/>
                          </a:solidFill>
                          <a:latin typeface="Times New Roman" pitchFamily="18" charset="0"/>
                          <a:ea typeface="黑体" pitchFamily="49" charset="-122"/>
                          <a:cs typeface="Times New Roman" pitchFamily="18" charset="0"/>
                        </a:rPr>
                        <a:t>(A)</a:t>
                      </a:r>
                      <a:endParaRPr lang="zh-CN" altLang="en-US" sz="2400" b="1" dirty="0">
                        <a:solidFill>
                          <a:srgbClr val="3F1CD6"/>
                        </a:solidFill>
                        <a:latin typeface="Times New Roman" pitchFamily="18" charset="0"/>
                        <a:ea typeface="黑体" pitchFamily="49"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smtClean="0">
                          <a:latin typeface="黑体" pitchFamily="49" charset="-122"/>
                          <a:ea typeface="黑体" pitchFamily="49" charset="-122"/>
                        </a:rPr>
                        <a:t>计算可逆阵</a:t>
                      </a:r>
                      <a:r>
                        <a:rPr lang="en-US" altLang="zh-CN" sz="2400" b="1" dirty="0" smtClean="0">
                          <a:latin typeface="黑体" pitchFamily="49" charset="-122"/>
                          <a:ea typeface="黑体" pitchFamily="49" charset="-122"/>
                        </a:rPr>
                        <a:t>A</a:t>
                      </a:r>
                      <a:r>
                        <a:rPr lang="zh-CN" altLang="en-US" sz="2400" b="1" dirty="0" smtClean="0">
                          <a:latin typeface="黑体" pitchFamily="49" charset="-122"/>
                          <a:ea typeface="黑体" pitchFamily="49" charset="-122"/>
                        </a:rPr>
                        <a:t>的逆矩阵</a:t>
                      </a:r>
                      <a:endParaRPr lang="zh-CN" altLang="en-US" sz="2400" b="1" dirty="0">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70840">
                <a:tc>
                  <a:txBody>
                    <a:bodyPr/>
                    <a:lstStyle/>
                    <a:p>
                      <a:pPr algn="l"/>
                      <a:r>
                        <a:rPr lang="en-US" altLang="zh-CN" sz="2400" b="1" dirty="0" smtClean="0">
                          <a:solidFill>
                            <a:srgbClr val="3F1CD6"/>
                          </a:solidFill>
                          <a:latin typeface="Times New Roman" pitchFamily="18" charset="0"/>
                          <a:ea typeface="黑体" pitchFamily="49" charset="-122"/>
                          <a:cs typeface="Times New Roman" pitchFamily="18" charset="0"/>
                        </a:rPr>
                        <a:t>rank(A)</a:t>
                      </a:r>
                      <a:endParaRPr lang="zh-CN" altLang="en-US" sz="2400" b="1" dirty="0">
                        <a:solidFill>
                          <a:srgbClr val="3F1CD6"/>
                        </a:solidFill>
                        <a:latin typeface="Times New Roman" pitchFamily="18" charset="0"/>
                        <a:ea typeface="黑体" pitchFamily="49"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smtClean="0">
                          <a:latin typeface="黑体" pitchFamily="49" charset="-122"/>
                          <a:ea typeface="黑体" pitchFamily="49" charset="-122"/>
                        </a:rPr>
                        <a:t>求矩阵</a:t>
                      </a:r>
                      <a:r>
                        <a:rPr lang="en-US" altLang="zh-CN" sz="2400" b="1" dirty="0" smtClean="0">
                          <a:latin typeface="黑体" pitchFamily="49" charset="-122"/>
                          <a:ea typeface="黑体" pitchFamily="49" charset="-122"/>
                        </a:rPr>
                        <a:t>A</a:t>
                      </a:r>
                      <a:r>
                        <a:rPr lang="zh-CN" altLang="en-US" sz="2400" b="1" dirty="0" smtClean="0">
                          <a:latin typeface="黑体" pitchFamily="49" charset="-122"/>
                          <a:ea typeface="黑体" pitchFamily="49" charset="-122"/>
                        </a:rPr>
                        <a:t>的秩</a:t>
                      </a:r>
                      <a:endParaRPr lang="zh-CN" altLang="en-US" sz="2400" b="1" dirty="0">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370840">
                <a:tc>
                  <a:txBody>
                    <a:bodyPr/>
                    <a:lstStyle/>
                    <a:p>
                      <a:pPr algn="l"/>
                      <a:r>
                        <a:rPr lang="en-US" altLang="zh-CN" sz="2400" b="1" dirty="0" smtClean="0">
                          <a:solidFill>
                            <a:srgbClr val="3F1CD6"/>
                          </a:solidFill>
                          <a:latin typeface="Times New Roman" pitchFamily="18" charset="0"/>
                          <a:ea typeface="黑体" pitchFamily="49" charset="-122"/>
                          <a:cs typeface="Times New Roman" pitchFamily="18" charset="0"/>
                        </a:rPr>
                        <a:t>find</a:t>
                      </a:r>
                      <a:endParaRPr lang="zh-CN" altLang="en-US" sz="2400" b="1" dirty="0">
                        <a:solidFill>
                          <a:srgbClr val="3F1CD6"/>
                        </a:solidFill>
                        <a:latin typeface="Times New Roman" pitchFamily="18" charset="0"/>
                        <a:ea typeface="黑体" pitchFamily="49"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zh-CN" altLang="en-US" sz="2400" b="1" dirty="0" smtClean="0">
                          <a:latin typeface="黑体" pitchFamily="49" charset="-122"/>
                          <a:ea typeface="黑体" pitchFamily="49" charset="-122"/>
                        </a:rPr>
                        <a:t>默认返回矩阵查找符合条件的元素小标（实际存储位置）所组成的向量，如返回矩阵中行列位置，则</a:t>
                      </a:r>
                      <a:r>
                        <a:rPr lang="en-US" altLang="zh-CN" sz="2400" b="1" dirty="0" smtClean="0">
                          <a:latin typeface="黑体" pitchFamily="49" charset="-122"/>
                          <a:ea typeface="黑体" pitchFamily="49" charset="-122"/>
                        </a:rPr>
                        <a:t>[</a:t>
                      </a:r>
                      <a:r>
                        <a:rPr lang="en-US" altLang="zh-CN" sz="2400" b="1" dirty="0" err="1" smtClean="0">
                          <a:latin typeface="黑体" pitchFamily="49" charset="-122"/>
                          <a:ea typeface="黑体" pitchFamily="49" charset="-122"/>
                        </a:rPr>
                        <a:t>row,col</a:t>
                      </a:r>
                      <a:r>
                        <a:rPr lang="en-US" altLang="zh-CN" sz="2400" b="1" dirty="0" smtClean="0">
                          <a:latin typeface="黑体" pitchFamily="49" charset="-122"/>
                          <a:ea typeface="黑体" pitchFamily="49" charset="-122"/>
                        </a:rPr>
                        <a:t>]=find(X)</a:t>
                      </a:r>
                      <a:endParaRPr lang="zh-CN" altLang="en-US" sz="2400" b="1" dirty="0">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r h="370840">
                <a:tc>
                  <a:txBody>
                    <a:bodyPr/>
                    <a:lstStyle/>
                    <a:p>
                      <a:pPr algn="l"/>
                      <a:r>
                        <a:rPr lang="en-US" altLang="zh-CN" sz="2400" b="1" dirty="0" smtClean="0">
                          <a:solidFill>
                            <a:srgbClr val="3F1CD6"/>
                          </a:solidFill>
                          <a:latin typeface="Times New Roman" pitchFamily="18" charset="0"/>
                          <a:ea typeface="黑体" pitchFamily="49" charset="-122"/>
                          <a:cs typeface="Times New Roman" pitchFamily="18" charset="0"/>
                        </a:rPr>
                        <a:t>norm</a:t>
                      </a:r>
                      <a:endParaRPr lang="zh-CN" altLang="en-US" sz="2400" b="1" dirty="0">
                        <a:solidFill>
                          <a:srgbClr val="3F1CD6"/>
                        </a:solidFill>
                        <a:latin typeface="Times New Roman" pitchFamily="18" charset="0"/>
                        <a:ea typeface="黑体" pitchFamily="49" charset="-122"/>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r>
                        <a:rPr lang="zh-CN" altLang="en-US" sz="2400" b="1" dirty="0" smtClean="0">
                          <a:latin typeface="黑体" pitchFamily="49" charset="-122"/>
                          <a:ea typeface="黑体" pitchFamily="49" charset="-122"/>
                        </a:rPr>
                        <a:t>计算矩阵的范数，默认计算矩阵的</a:t>
                      </a:r>
                      <a:r>
                        <a:rPr lang="en-US" altLang="zh-CN" sz="2400" b="1" dirty="0" smtClean="0">
                          <a:latin typeface="黑体" pitchFamily="49" charset="-122"/>
                          <a:ea typeface="黑体" pitchFamily="49" charset="-122"/>
                        </a:rPr>
                        <a:t>2</a:t>
                      </a:r>
                      <a:r>
                        <a:rPr lang="zh-CN" altLang="en-US" sz="2400" b="1" dirty="0" smtClean="0">
                          <a:latin typeface="黑体" pitchFamily="49" charset="-122"/>
                          <a:ea typeface="黑体" pitchFamily="49" charset="-122"/>
                        </a:rPr>
                        <a:t>范数</a:t>
                      </a:r>
                      <a:endParaRPr lang="zh-CN" altLang="en-US" sz="2400" b="1" dirty="0">
                        <a:latin typeface="黑体" pitchFamily="49" charset="-122"/>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Tree>
    <p:extLst>
      <p:ext uri="{BB962C8B-B14F-4D97-AF65-F5344CB8AC3E}">
        <p14:creationId xmlns:p14="http://schemas.microsoft.com/office/powerpoint/2010/main" val="7691462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idx="1"/>
          </p:nvPr>
        </p:nvSpPr>
        <p:spPr>
          <a:xfrm>
            <a:off x="3657600" y="158750"/>
            <a:ext cx="2066925" cy="677863"/>
          </a:xfrm>
        </p:spPr>
        <p:txBody>
          <a:bodyPr/>
          <a:lstStyle/>
          <a:p>
            <a:pPr algn="just" eaLnBrk="1" hangingPunct="1">
              <a:buFontTx/>
              <a:buNone/>
            </a:pPr>
            <a:r>
              <a:rPr lang="en-US" altLang="zh-CN" sz="3200" b="1" dirty="0">
                <a:solidFill>
                  <a:srgbClr val="FF0000"/>
                </a:solidFill>
                <a:latin typeface="黑体" pitchFamily="49" charset="-122"/>
                <a:ea typeface="黑体" pitchFamily="49" charset="-122"/>
              </a:rPr>
              <a:t> </a:t>
            </a:r>
            <a:r>
              <a:rPr lang="en-US" altLang="zh-CN" sz="3200" b="1" dirty="0" smtClean="0">
                <a:solidFill>
                  <a:srgbClr val="FF0000"/>
                </a:solidFill>
                <a:latin typeface="黑体" pitchFamily="49" charset="-122"/>
                <a:ea typeface="黑体" pitchFamily="49" charset="-122"/>
              </a:rPr>
              <a:t>  </a:t>
            </a:r>
            <a:r>
              <a:rPr lang="zh-CN" altLang="en-US" sz="3200" b="1" dirty="0" smtClean="0">
                <a:solidFill>
                  <a:srgbClr val="FF0000"/>
                </a:solidFill>
                <a:latin typeface="黑体" pitchFamily="49" charset="-122"/>
                <a:ea typeface="黑体" pitchFamily="49" charset="-122"/>
              </a:rPr>
              <a:t>函数</a:t>
            </a:r>
            <a:endParaRPr lang="en-US" altLang="zh-CN" sz="3200" b="1" dirty="0" smtClean="0">
              <a:solidFill>
                <a:srgbClr val="FF0000"/>
              </a:solidFill>
              <a:latin typeface="黑体" pitchFamily="49" charset="-122"/>
              <a:ea typeface="黑体" pitchFamily="49" charset="-122"/>
            </a:endParaRPr>
          </a:p>
        </p:txBody>
      </p:sp>
      <p:sp>
        <p:nvSpPr>
          <p:cNvPr id="12291" name="内容占位符 2"/>
          <p:cNvSpPr txBox="1">
            <a:spLocks/>
          </p:cNvSpPr>
          <p:nvPr/>
        </p:nvSpPr>
        <p:spPr bwMode="auto">
          <a:xfrm>
            <a:off x="268288" y="692150"/>
            <a:ext cx="7620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4300">
              <a:defRPr sz="2100">
                <a:solidFill>
                  <a:schemeClr val="tx1"/>
                </a:solidFill>
                <a:latin typeface="等线" pitchFamily="2" charset="-122"/>
                <a:ea typeface="等线" pitchFamily="2" charset="-122"/>
              </a:defRPr>
            </a:lvl1pPr>
            <a:lvl2pPr marL="639763" indent="-228600">
              <a:defRPr>
                <a:solidFill>
                  <a:schemeClr val="tx1"/>
                </a:solidFill>
                <a:latin typeface="等线" pitchFamily="2" charset="-122"/>
                <a:ea typeface="等线" pitchFamily="2" charset="-122"/>
              </a:defRPr>
            </a:lvl2pPr>
            <a:lvl3pPr marL="1004888" indent="-228600">
              <a:defRPr sz="1500">
                <a:solidFill>
                  <a:schemeClr val="tx1"/>
                </a:solidFill>
                <a:latin typeface="等线" pitchFamily="2" charset="-122"/>
                <a:ea typeface="等线" pitchFamily="2" charset="-122"/>
              </a:defRPr>
            </a:lvl3pPr>
            <a:lvl4pPr marL="1279525" indent="-228600">
              <a:defRPr sz="1300">
                <a:solidFill>
                  <a:schemeClr val="tx1"/>
                </a:solidFill>
                <a:latin typeface="等线" pitchFamily="2" charset="-122"/>
                <a:ea typeface="等线" pitchFamily="2" charset="-122"/>
              </a:defRPr>
            </a:lvl4pPr>
            <a:lvl5pPr marL="1554163" indent="-228600">
              <a:defRPr sz="1300">
                <a:solidFill>
                  <a:schemeClr val="tx1"/>
                </a:solidFill>
                <a:latin typeface="等线" pitchFamily="2" charset="-122"/>
                <a:ea typeface="等线" pitchFamily="2" charset="-122"/>
              </a:defRPr>
            </a:lvl5pPr>
            <a:lvl6pPr marL="2011363" indent="-228600" eaLnBrk="0" fontAlgn="base" hangingPunct="0">
              <a:spcAft>
                <a:spcPct val="0"/>
              </a:spcAft>
              <a:buFont typeface="Arial" charset="0"/>
              <a:defRPr sz="1300">
                <a:solidFill>
                  <a:schemeClr val="tx1"/>
                </a:solidFill>
                <a:latin typeface="等线" pitchFamily="2" charset="-122"/>
                <a:ea typeface="等线" pitchFamily="2" charset="-122"/>
              </a:defRPr>
            </a:lvl6pPr>
            <a:lvl7pPr marL="2468563" indent="-228600" eaLnBrk="0" fontAlgn="base" hangingPunct="0">
              <a:spcAft>
                <a:spcPct val="0"/>
              </a:spcAft>
              <a:buFont typeface="Arial" charset="0"/>
              <a:defRPr sz="1300">
                <a:solidFill>
                  <a:schemeClr val="tx1"/>
                </a:solidFill>
                <a:latin typeface="等线" pitchFamily="2" charset="-122"/>
                <a:ea typeface="等线" pitchFamily="2" charset="-122"/>
              </a:defRPr>
            </a:lvl7pPr>
            <a:lvl8pPr marL="2925763" indent="-228600" eaLnBrk="0" fontAlgn="base" hangingPunct="0">
              <a:spcAft>
                <a:spcPct val="0"/>
              </a:spcAft>
              <a:buFont typeface="Arial" charset="0"/>
              <a:defRPr sz="1300">
                <a:solidFill>
                  <a:schemeClr val="tx1"/>
                </a:solidFill>
                <a:latin typeface="等线" pitchFamily="2" charset="-122"/>
                <a:ea typeface="等线" pitchFamily="2" charset="-122"/>
              </a:defRPr>
            </a:lvl8pPr>
            <a:lvl9pPr marL="3382963" indent="-228600" eaLnBrk="0" fontAlgn="base" hangingPunct="0">
              <a:spcAft>
                <a:spcPct val="0"/>
              </a:spcAft>
              <a:buFont typeface="Arial" charset="0"/>
              <a:defRPr sz="1300">
                <a:solidFill>
                  <a:schemeClr val="tx1"/>
                </a:solidFill>
                <a:latin typeface="等线" pitchFamily="2" charset="-122"/>
                <a:ea typeface="等线" pitchFamily="2" charset="-122"/>
              </a:defRPr>
            </a:lvl9pPr>
          </a:lstStyle>
          <a:p>
            <a:pPr>
              <a:spcBef>
                <a:spcPct val="20000"/>
              </a:spcBef>
              <a:buClr>
                <a:srgbClr val="5B9BD5"/>
              </a:buClr>
              <a:buFont typeface="Arial" charset="0"/>
              <a:buNone/>
            </a:pPr>
            <a:r>
              <a:rPr lang="en-US" altLang="zh-CN" sz="2800" b="1" dirty="0" smtClean="0">
                <a:solidFill>
                  <a:srgbClr val="00B050"/>
                </a:solidFill>
                <a:latin typeface="微软雅黑" pitchFamily="34" charset="-122"/>
                <a:ea typeface="微软雅黑" pitchFamily="34" charset="-122"/>
              </a:rPr>
              <a:t> </a:t>
            </a:r>
            <a:r>
              <a:rPr lang="zh-CN" altLang="en-US" sz="2800" b="1" dirty="0" smtClean="0">
                <a:solidFill>
                  <a:srgbClr val="00B050"/>
                </a:solidFill>
                <a:latin typeface="微软雅黑" pitchFamily="34" charset="-122"/>
                <a:ea typeface="微软雅黑" pitchFamily="34" charset="-122"/>
              </a:rPr>
              <a:t>匿名函数</a:t>
            </a:r>
            <a:endParaRPr lang="zh-CN" altLang="en-US" sz="2800" b="1" dirty="0" smtClean="0">
              <a:solidFill>
                <a:srgbClr val="3F1CD6"/>
              </a:solidFill>
              <a:latin typeface="微软雅黑" pitchFamily="34" charset="-122"/>
              <a:ea typeface="微软雅黑" pitchFamily="34" charset="-122"/>
            </a:endParaRPr>
          </a:p>
        </p:txBody>
      </p:sp>
      <p:sp>
        <p:nvSpPr>
          <p:cNvPr id="12292" name="内容占位符 2"/>
          <p:cNvSpPr txBox="1">
            <a:spLocks/>
          </p:cNvSpPr>
          <p:nvPr/>
        </p:nvSpPr>
        <p:spPr bwMode="auto">
          <a:xfrm>
            <a:off x="287338" y="1154113"/>
            <a:ext cx="8532812"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4300">
              <a:defRPr sz="2100">
                <a:solidFill>
                  <a:schemeClr val="tx1"/>
                </a:solidFill>
                <a:latin typeface="等线" pitchFamily="2" charset="-122"/>
                <a:ea typeface="等线" pitchFamily="2" charset="-122"/>
              </a:defRPr>
            </a:lvl1pPr>
            <a:lvl2pPr marL="639763" indent="-228600">
              <a:defRPr>
                <a:solidFill>
                  <a:schemeClr val="tx1"/>
                </a:solidFill>
                <a:latin typeface="等线" pitchFamily="2" charset="-122"/>
                <a:ea typeface="等线" pitchFamily="2" charset="-122"/>
              </a:defRPr>
            </a:lvl2pPr>
            <a:lvl3pPr marL="1004888" indent="-228600">
              <a:defRPr sz="1500">
                <a:solidFill>
                  <a:schemeClr val="tx1"/>
                </a:solidFill>
                <a:latin typeface="等线" pitchFamily="2" charset="-122"/>
                <a:ea typeface="等线" pitchFamily="2" charset="-122"/>
              </a:defRPr>
            </a:lvl3pPr>
            <a:lvl4pPr marL="1279525" indent="-228600">
              <a:defRPr sz="1300">
                <a:solidFill>
                  <a:schemeClr val="tx1"/>
                </a:solidFill>
                <a:latin typeface="等线" pitchFamily="2" charset="-122"/>
                <a:ea typeface="等线" pitchFamily="2" charset="-122"/>
              </a:defRPr>
            </a:lvl4pPr>
            <a:lvl5pPr marL="1554163" indent="-228600">
              <a:defRPr sz="1300">
                <a:solidFill>
                  <a:schemeClr val="tx1"/>
                </a:solidFill>
                <a:latin typeface="等线" pitchFamily="2" charset="-122"/>
                <a:ea typeface="等线" pitchFamily="2" charset="-122"/>
              </a:defRPr>
            </a:lvl5pPr>
            <a:lvl6pPr marL="2011363" indent="-228600" eaLnBrk="0" fontAlgn="base" hangingPunct="0">
              <a:spcAft>
                <a:spcPct val="0"/>
              </a:spcAft>
              <a:buFont typeface="Arial" charset="0"/>
              <a:defRPr sz="1300">
                <a:solidFill>
                  <a:schemeClr val="tx1"/>
                </a:solidFill>
                <a:latin typeface="等线" pitchFamily="2" charset="-122"/>
                <a:ea typeface="等线" pitchFamily="2" charset="-122"/>
              </a:defRPr>
            </a:lvl6pPr>
            <a:lvl7pPr marL="2468563" indent="-228600" eaLnBrk="0" fontAlgn="base" hangingPunct="0">
              <a:spcAft>
                <a:spcPct val="0"/>
              </a:spcAft>
              <a:buFont typeface="Arial" charset="0"/>
              <a:defRPr sz="1300">
                <a:solidFill>
                  <a:schemeClr val="tx1"/>
                </a:solidFill>
                <a:latin typeface="等线" pitchFamily="2" charset="-122"/>
                <a:ea typeface="等线" pitchFamily="2" charset="-122"/>
              </a:defRPr>
            </a:lvl7pPr>
            <a:lvl8pPr marL="2925763" indent="-228600" eaLnBrk="0" fontAlgn="base" hangingPunct="0">
              <a:spcAft>
                <a:spcPct val="0"/>
              </a:spcAft>
              <a:buFont typeface="Arial" charset="0"/>
              <a:defRPr sz="1300">
                <a:solidFill>
                  <a:schemeClr val="tx1"/>
                </a:solidFill>
                <a:latin typeface="等线" pitchFamily="2" charset="-122"/>
                <a:ea typeface="等线" pitchFamily="2" charset="-122"/>
              </a:defRPr>
            </a:lvl8pPr>
            <a:lvl9pPr marL="3382963" indent="-228600" eaLnBrk="0" fontAlgn="base" hangingPunct="0">
              <a:spcAft>
                <a:spcPct val="0"/>
              </a:spcAft>
              <a:buFont typeface="Arial" charset="0"/>
              <a:defRPr sz="1300">
                <a:solidFill>
                  <a:schemeClr val="tx1"/>
                </a:solidFill>
                <a:latin typeface="等线" pitchFamily="2" charset="-122"/>
                <a:ea typeface="等线" pitchFamily="2" charset="-122"/>
              </a:defRPr>
            </a:lvl9pPr>
          </a:lstStyle>
          <a:p>
            <a:pPr algn="just">
              <a:spcBef>
                <a:spcPct val="20000"/>
              </a:spcBef>
              <a:buClr>
                <a:srgbClr val="5B9BD5"/>
              </a:buClr>
              <a:buFont typeface="Arial" charset="0"/>
              <a:buNone/>
            </a:pPr>
            <a:r>
              <a:rPr lang="zh-CN" altLang="en-US" sz="2600" b="1" smtClean="0">
                <a:solidFill>
                  <a:prstClr val="black"/>
                </a:solidFill>
                <a:latin typeface="黑体" pitchFamily="49" charset="-122"/>
                <a:ea typeface="黑体" pitchFamily="49" charset="-122"/>
              </a:rPr>
              <a:t>匿名函数是</a:t>
            </a:r>
            <a:r>
              <a:rPr lang="en-US" altLang="zh-CN" sz="2600" b="1" smtClean="0">
                <a:solidFill>
                  <a:prstClr val="black"/>
                </a:solidFill>
                <a:latin typeface="黑体" pitchFamily="49" charset="-122"/>
                <a:ea typeface="黑体" pitchFamily="49" charset="-122"/>
              </a:rPr>
              <a:t>MATLAB7.0</a:t>
            </a:r>
            <a:r>
              <a:rPr lang="zh-CN" altLang="en-US" sz="2600" b="1" smtClean="0">
                <a:solidFill>
                  <a:prstClr val="black"/>
                </a:solidFill>
                <a:latin typeface="黑体" pitchFamily="49" charset="-122"/>
                <a:ea typeface="黑体" pitchFamily="49" charset="-122"/>
              </a:rPr>
              <a:t>版提出的一种全新的函数描述形式，可以让用户编写简单的函数</a:t>
            </a:r>
            <a:r>
              <a:rPr lang="en-US" altLang="zh-CN" sz="2600" b="1" smtClean="0">
                <a:solidFill>
                  <a:prstClr val="black"/>
                </a:solidFill>
                <a:latin typeface="黑体" pitchFamily="49" charset="-122"/>
                <a:ea typeface="黑体" pitchFamily="49" charset="-122"/>
              </a:rPr>
              <a:t>,</a:t>
            </a:r>
            <a:r>
              <a:rPr lang="zh-CN" altLang="en-US" sz="2600" b="1" smtClean="0">
                <a:solidFill>
                  <a:prstClr val="black"/>
                </a:solidFill>
                <a:latin typeface="黑体" pitchFamily="49" charset="-122"/>
                <a:ea typeface="黑体" pitchFamily="49" charset="-122"/>
              </a:rPr>
              <a:t>没有函数名，只有表达式和输入、输出参数。</a:t>
            </a:r>
            <a:r>
              <a:rPr lang="zh-CN" altLang="en-US" sz="2600" b="1" smtClean="0">
                <a:solidFill>
                  <a:srgbClr val="FF0000"/>
                </a:solidFill>
                <a:latin typeface="黑体" pitchFamily="49" charset="-122"/>
                <a:ea typeface="黑体" pitchFamily="49" charset="-122"/>
              </a:rPr>
              <a:t>匿名函数的创建方法为</a:t>
            </a:r>
            <a:r>
              <a:rPr lang="zh-CN" altLang="en-US" sz="2600" b="1" smtClean="0">
                <a:solidFill>
                  <a:prstClr val="black"/>
                </a:solidFill>
                <a:latin typeface="黑体" pitchFamily="49" charset="-122"/>
                <a:ea typeface="黑体" pitchFamily="49" charset="-122"/>
              </a:rPr>
              <a:t>：</a:t>
            </a:r>
          </a:p>
        </p:txBody>
      </p:sp>
      <p:sp>
        <p:nvSpPr>
          <p:cNvPr id="12293" name="内容占位符 2"/>
          <p:cNvSpPr txBox="1">
            <a:spLocks/>
          </p:cNvSpPr>
          <p:nvPr/>
        </p:nvSpPr>
        <p:spPr bwMode="auto">
          <a:xfrm>
            <a:off x="80963" y="2576513"/>
            <a:ext cx="78867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4300">
              <a:defRPr sz="2100">
                <a:solidFill>
                  <a:schemeClr val="tx1"/>
                </a:solidFill>
                <a:latin typeface="等线" pitchFamily="2" charset="-122"/>
                <a:ea typeface="等线" pitchFamily="2" charset="-122"/>
              </a:defRPr>
            </a:lvl1pPr>
            <a:lvl2pPr marL="639763" indent="-228600">
              <a:defRPr>
                <a:solidFill>
                  <a:schemeClr val="tx1"/>
                </a:solidFill>
                <a:latin typeface="等线" pitchFamily="2" charset="-122"/>
                <a:ea typeface="等线" pitchFamily="2" charset="-122"/>
              </a:defRPr>
            </a:lvl2pPr>
            <a:lvl3pPr marL="1004888" indent="-228600">
              <a:defRPr sz="1500">
                <a:solidFill>
                  <a:schemeClr val="tx1"/>
                </a:solidFill>
                <a:latin typeface="等线" pitchFamily="2" charset="-122"/>
                <a:ea typeface="等线" pitchFamily="2" charset="-122"/>
              </a:defRPr>
            </a:lvl3pPr>
            <a:lvl4pPr marL="1279525" indent="-228600">
              <a:defRPr sz="1300">
                <a:solidFill>
                  <a:schemeClr val="tx1"/>
                </a:solidFill>
                <a:latin typeface="等线" pitchFamily="2" charset="-122"/>
                <a:ea typeface="等线" pitchFamily="2" charset="-122"/>
              </a:defRPr>
            </a:lvl4pPr>
            <a:lvl5pPr marL="1554163" indent="-228600">
              <a:defRPr sz="1300">
                <a:solidFill>
                  <a:schemeClr val="tx1"/>
                </a:solidFill>
                <a:latin typeface="等线" pitchFamily="2" charset="-122"/>
                <a:ea typeface="等线" pitchFamily="2" charset="-122"/>
              </a:defRPr>
            </a:lvl5pPr>
            <a:lvl6pPr marL="2011363" indent="-228600" eaLnBrk="0" fontAlgn="base" hangingPunct="0">
              <a:spcAft>
                <a:spcPct val="0"/>
              </a:spcAft>
              <a:buFont typeface="Arial" charset="0"/>
              <a:defRPr sz="1300">
                <a:solidFill>
                  <a:schemeClr val="tx1"/>
                </a:solidFill>
                <a:latin typeface="等线" pitchFamily="2" charset="-122"/>
                <a:ea typeface="等线" pitchFamily="2" charset="-122"/>
              </a:defRPr>
            </a:lvl6pPr>
            <a:lvl7pPr marL="2468563" indent="-228600" eaLnBrk="0" fontAlgn="base" hangingPunct="0">
              <a:spcAft>
                <a:spcPct val="0"/>
              </a:spcAft>
              <a:buFont typeface="Arial" charset="0"/>
              <a:defRPr sz="1300">
                <a:solidFill>
                  <a:schemeClr val="tx1"/>
                </a:solidFill>
                <a:latin typeface="等线" pitchFamily="2" charset="-122"/>
                <a:ea typeface="等线" pitchFamily="2" charset="-122"/>
              </a:defRPr>
            </a:lvl7pPr>
            <a:lvl8pPr marL="2925763" indent="-228600" eaLnBrk="0" fontAlgn="base" hangingPunct="0">
              <a:spcAft>
                <a:spcPct val="0"/>
              </a:spcAft>
              <a:buFont typeface="Arial" charset="0"/>
              <a:defRPr sz="1300">
                <a:solidFill>
                  <a:schemeClr val="tx1"/>
                </a:solidFill>
                <a:latin typeface="等线" pitchFamily="2" charset="-122"/>
                <a:ea typeface="等线" pitchFamily="2" charset="-122"/>
              </a:defRPr>
            </a:lvl8pPr>
            <a:lvl9pPr marL="3382963" indent="-228600" eaLnBrk="0" fontAlgn="base" hangingPunct="0">
              <a:spcAft>
                <a:spcPct val="0"/>
              </a:spcAft>
              <a:buFont typeface="Arial" charset="0"/>
              <a:defRPr sz="1300">
                <a:solidFill>
                  <a:schemeClr val="tx1"/>
                </a:solidFill>
                <a:latin typeface="等线" pitchFamily="2" charset="-122"/>
                <a:ea typeface="等线" pitchFamily="2" charset="-122"/>
              </a:defRPr>
            </a:lvl9pPr>
          </a:lstStyle>
          <a:p>
            <a:pPr algn="just">
              <a:spcBef>
                <a:spcPct val="20000"/>
              </a:spcBef>
              <a:buClr>
                <a:srgbClr val="5B9BD5"/>
              </a:buClr>
              <a:buFont typeface="Arial" charset="0"/>
              <a:buNone/>
            </a:pPr>
            <a:endParaRPr lang="zh-CN" altLang="en-US" sz="2400" b="1" smtClean="0">
              <a:solidFill>
                <a:prstClr val="black"/>
              </a:solidFill>
              <a:latin typeface="黑体" pitchFamily="49" charset="-122"/>
              <a:ea typeface="黑体" pitchFamily="49" charset="-122"/>
            </a:endParaRPr>
          </a:p>
        </p:txBody>
      </p:sp>
      <p:sp>
        <p:nvSpPr>
          <p:cNvPr id="8" name="内容占位符 2"/>
          <p:cNvSpPr txBox="1">
            <a:spLocks noRot="1" noChangeAspect="1" noMove="1" noResize="1" noEditPoints="1" noAdjustHandles="1" noChangeArrowheads="1" noChangeShapeType="1" noTextEdit="1"/>
          </p:cNvSpPr>
          <p:nvPr/>
        </p:nvSpPr>
        <p:spPr>
          <a:xfrm>
            <a:off x="1611928" y="2584211"/>
            <a:ext cx="4824536" cy="592393"/>
          </a:xfrm>
          <a:prstGeom prst="rect">
            <a:avLst/>
          </a:prstGeom>
          <a:blipFill>
            <a:blip r:embed="rId3"/>
            <a:stretch>
              <a:fillRect/>
            </a:stretch>
          </a:blipFill>
        </p:spPr>
        <p:txBody>
          <a:bodyPr/>
          <a:lstStyle/>
          <a:p>
            <a:pPr eaLnBrk="0" hangingPunct="0">
              <a:defRPr/>
            </a:pPr>
            <a:r>
              <a:rPr lang="zh-CN" altLang="en-US" sz="2400">
                <a:noFill/>
                <a:latin typeface="Times New Roman" pitchFamily="18" charset="0"/>
              </a:rPr>
              <a:t> </a:t>
            </a:r>
          </a:p>
        </p:txBody>
      </p:sp>
      <p:sp>
        <p:nvSpPr>
          <p:cNvPr id="12295" name="内容占位符 2"/>
          <p:cNvSpPr txBox="1">
            <a:spLocks/>
          </p:cNvSpPr>
          <p:nvPr/>
        </p:nvSpPr>
        <p:spPr bwMode="auto">
          <a:xfrm>
            <a:off x="395288" y="3357563"/>
            <a:ext cx="78867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4300">
              <a:defRPr sz="2100">
                <a:solidFill>
                  <a:schemeClr val="tx1"/>
                </a:solidFill>
                <a:latin typeface="等线" pitchFamily="2" charset="-122"/>
                <a:ea typeface="等线" pitchFamily="2" charset="-122"/>
              </a:defRPr>
            </a:lvl1pPr>
            <a:lvl2pPr marL="639763" indent="-228600">
              <a:defRPr>
                <a:solidFill>
                  <a:schemeClr val="tx1"/>
                </a:solidFill>
                <a:latin typeface="等线" pitchFamily="2" charset="-122"/>
                <a:ea typeface="等线" pitchFamily="2" charset="-122"/>
              </a:defRPr>
            </a:lvl2pPr>
            <a:lvl3pPr marL="1004888" indent="-228600">
              <a:defRPr sz="1500">
                <a:solidFill>
                  <a:schemeClr val="tx1"/>
                </a:solidFill>
                <a:latin typeface="等线" pitchFamily="2" charset="-122"/>
                <a:ea typeface="等线" pitchFamily="2" charset="-122"/>
              </a:defRPr>
            </a:lvl3pPr>
            <a:lvl4pPr marL="1279525" indent="-228600">
              <a:defRPr sz="1300">
                <a:solidFill>
                  <a:schemeClr val="tx1"/>
                </a:solidFill>
                <a:latin typeface="等线" pitchFamily="2" charset="-122"/>
                <a:ea typeface="等线" pitchFamily="2" charset="-122"/>
              </a:defRPr>
            </a:lvl4pPr>
            <a:lvl5pPr marL="1554163" indent="-228600">
              <a:defRPr sz="1300">
                <a:solidFill>
                  <a:schemeClr val="tx1"/>
                </a:solidFill>
                <a:latin typeface="等线" pitchFamily="2" charset="-122"/>
                <a:ea typeface="等线" pitchFamily="2" charset="-122"/>
              </a:defRPr>
            </a:lvl5pPr>
            <a:lvl6pPr marL="2011363" indent="-228600" eaLnBrk="0" fontAlgn="base" hangingPunct="0">
              <a:spcAft>
                <a:spcPct val="0"/>
              </a:spcAft>
              <a:buFont typeface="Arial" charset="0"/>
              <a:defRPr sz="1300">
                <a:solidFill>
                  <a:schemeClr val="tx1"/>
                </a:solidFill>
                <a:latin typeface="等线" pitchFamily="2" charset="-122"/>
                <a:ea typeface="等线" pitchFamily="2" charset="-122"/>
              </a:defRPr>
            </a:lvl6pPr>
            <a:lvl7pPr marL="2468563" indent="-228600" eaLnBrk="0" fontAlgn="base" hangingPunct="0">
              <a:spcAft>
                <a:spcPct val="0"/>
              </a:spcAft>
              <a:buFont typeface="Arial" charset="0"/>
              <a:defRPr sz="1300">
                <a:solidFill>
                  <a:schemeClr val="tx1"/>
                </a:solidFill>
                <a:latin typeface="等线" pitchFamily="2" charset="-122"/>
                <a:ea typeface="等线" pitchFamily="2" charset="-122"/>
              </a:defRPr>
            </a:lvl7pPr>
            <a:lvl8pPr marL="2925763" indent="-228600" eaLnBrk="0" fontAlgn="base" hangingPunct="0">
              <a:spcAft>
                <a:spcPct val="0"/>
              </a:spcAft>
              <a:buFont typeface="Arial" charset="0"/>
              <a:defRPr sz="1300">
                <a:solidFill>
                  <a:schemeClr val="tx1"/>
                </a:solidFill>
                <a:latin typeface="等线" pitchFamily="2" charset="-122"/>
                <a:ea typeface="等线" pitchFamily="2" charset="-122"/>
              </a:defRPr>
            </a:lvl8pPr>
            <a:lvl9pPr marL="3382963" indent="-228600" eaLnBrk="0" fontAlgn="base" hangingPunct="0">
              <a:spcAft>
                <a:spcPct val="0"/>
              </a:spcAft>
              <a:buFont typeface="Arial" charset="0"/>
              <a:defRPr sz="1300">
                <a:solidFill>
                  <a:schemeClr val="tx1"/>
                </a:solidFill>
                <a:latin typeface="等线" pitchFamily="2" charset="-122"/>
                <a:ea typeface="等线" pitchFamily="2" charset="-122"/>
              </a:defRPr>
            </a:lvl9pPr>
          </a:lstStyle>
          <a:p>
            <a:pPr algn="just">
              <a:spcBef>
                <a:spcPct val="20000"/>
              </a:spcBef>
              <a:buClr>
                <a:srgbClr val="5B9BD5"/>
              </a:buClr>
              <a:buFont typeface="Arial" charset="0"/>
              <a:buNone/>
            </a:pPr>
            <a:r>
              <a:rPr lang="zh-CN" altLang="en-US" sz="2600" b="1" smtClean="0">
                <a:solidFill>
                  <a:prstClr val="black"/>
                </a:solidFill>
                <a:latin typeface="黑体" pitchFamily="49" charset="-122"/>
                <a:ea typeface="黑体" pitchFamily="49" charset="-122"/>
              </a:rPr>
              <a:t>其中</a:t>
            </a:r>
            <a:r>
              <a:rPr lang="en-US" altLang="zh-CN" sz="2600" b="1" smtClean="0">
                <a:solidFill>
                  <a:prstClr val="black"/>
                </a:solidFill>
                <a:latin typeface="黑体" pitchFamily="49" charset="-122"/>
                <a:ea typeface="黑体" pitchFamily="49" charset="-122"/>
              </a:rPr>
              <a:t>@</a:t>
            </a:r>
            <a:r>
              <a:rPr lang="zh-CN" altLang="en-US" sz="2600" b="1" smtClean="0">
                <a:solidFill>
                  <a:prstClr val="black"/>
                </a:solidFill>
                <a:latin typeface="黑体" pitchFamily="49" charset="-122"/>
                <a:ea typeface="黑体" pitchFamily="49" charset="-122"/>
              </a:rPr>
              <a:t>是句柄操作符，</a:t>
            </a:r>
            <a:r>
              <a:rPr lang="en-US" altLang="zh-CN" sz="2600" b="1" smtClean="0">
                <a:solidFill>
                  <a:prstClr val="black"/>
                </a:solidFill>
                <a:latin typeface="黑体" pitchFamily="49" charset="-122"/>
                <a:ea typeface="黑体" pitchFamily="49" charset="-122"/>
              </a:rPr>
              <a:t>f</a:t>
            </a:r>
            <a:r>
              <a:rPr lang="zh-CN" altLang="en-US" sz="2600" b="1" smtClean="0">
                <a:solidFill>
                  <a:prstClr val="black"/>
                </a:solidFill>
                <a:latin typeface="黑体" pitchFamily="49" charset="-122"/>
                <a:ea typeface="黑体" pitchFamily="49" charset="-122"/>
              </a:rPr>
              <a:t>是返回该匿名函数的句柄。</a:t>
            </a:r>
          </a:p>
        </p:txBody>
      </p:sp>
      <p:sp>
        <p:nvSpPr>
          <p:cNvPr id="10" name="内容占位符 2"/>
          <p:cNvSpPr txBox="1">
            <a:spLocks noRot="1" noChangeAspect="1" noMove="1" noResize="1" noEditPoints="1" noAdjustHandles="1" noChangeArrowheads="1" noChangeShapeType="1" noTextEdit="1"/>
          </p:cNvSpPr>
          <p:nvPr/>
        </p:nvSpPr>
        <p:spPr>
          <a:xfrm>
            <a:off x="747895" y="3973945"/>
            <a:ext cx="7886196" cy="592393"/>
          </a:xfrm>
          <a:prstGeom prst="rect">
            <a:avLst/>
          </a:prstGeom>
          <a:blipFill>
            <a:blip r:embed="rId4"/>
            <a:stretch>
              <a:fillRect l="-155" t="-13402" b="-14433"/>
            </a:stretch>
          </a:blipFill>
        </p:spPr>
        <p:txBody>
          <a:bodyPr/>
          <a:lstStyle/>
          <a:p>
            <a:pPr eaLnBrk="0" hangingPunct="0">
              <a:defRPr/>
            </a:pPr>
            <a:r>
              <a:rPr lang="zh-CN" altLang="en-US" sz="2400">
                <a:noFill/>
                <a:latin typeface="Times New Roman" pitchFamily="18" charset="0"/>
              </a:rPr>
              <a:t> </a:t>
            </a:r>
          </a:p>
        </p:txBody>
      </p:sp>
      <p:sp>
        <p:nvSpPr>
          <p:cNvPr id="11" name="椭圆 10"/>
          <p:cNvSpPr/>
          <p:nvPr/>
        </p:nvSpPr>
        <p:spPr>
          <a:xfrm>
            <a:off x="658813" y="4635500"/>
            <a:ext cx="1512887" cy="647700"/>
          </a:xfrm>
          <a:prstGeom prst="ellipse">
            <a:avLst/>
          </a:prstGeom>
          <a:solidFill>
            <a:schemeClr val="bg1">
              <a:lumMod val="9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800" b="1" dirty="0">
                <a:solidFill>
                  <a:srgbClr val="FF0000"/>
                </a:solidFill>
                <a:latin typeface="华文新魏" pitchFamily="2" charset="-122"/>
                <a:ea typeface="华文新魏" pitchFamily="2" charset="-122"/>
              </a:rPr>
              <a:t>例</a:t>
            </a:r>
          </a:p>
        </p:txBody>
      </p:sp>
      <p:sp>
        <p:nvSpPr>
          <p:cNvPr id="12" name="Rectangle 2"/>
          <p:cNvSpPr>
            <a:spLocks noRot="1" noChangeAspect="1" noMove="1" noResize="1" noEditPoints="1" noAdjustHandles="1" noChangeArrowheads="1" noChangeShapeType="1" noTextEdit="1"/>
          </p:cNvSpPr>
          <p:nvPr/>
        </p:nvSpPr>
        <p:spPr bwMode="auto">
          <a:xfrm>
            <a:off x="2699792" y="4683106"/>
            <a:ext cx="5076056" cy="501484"/>
          </a:xfrm>
          <a:prstGeom prst="rect">
            <a:avLst/>
          </a:prstGeom>
          <a:blipFill>
            <a:blip r:embed="rId5"/>
            <a:stretch>
              <a:fillRect l="-2161" t="-10976" r="-840" b="-29268"/>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r>
              <a:rPr lang="zh-CN" altLang="en-US" sz="2400">
                <a:noFill/>
                <a:latin typeface="Times New Roman" pitchFamily="18" charset="0"/>
              </a:rPr>
              <a:t> </a:t>
            </a:r>
          </a:p>
        </p:txBody>
      </p:sp>
      <p:sp>
        <p:nvSpPr>
          <p:cNvPr id="12299" name="矩形 1"/>
          <p:cNvSpPr>
            <a:spLocks noChangeArrowheads="1"/>
          </p:cNvSpPr>
          <p:nvPr/>
        </p:nvSpPr>
        <p:spPr bwMode="auto">
          <a:xfrm>
            <a:off x="3203575" y="5445125"/>
            <a:ext cx="457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en-US" altLang="zh-CN" sz="2400" b="1" smtClean="0">
                <a:solidFill>
                  <a:srgbClr val="3F1CD6"/>
                </a:solidFill>
                <a:latin typeface="Times New Roman" pitchFamily="18" charset="0"/>
              </a:rPr>
              <a:t>f=@(x)x.*exp(2*x);</a:t>
            </a:r>
          </a:p>
          <a:p>
            <a:pPr eaLnBrk="0" hangingPunct="0"/>
            <a:r>
              <a:rPr lang="en-US" altLang="zh-CN" sz="2400" b="1" smtClean="0">
                <a:solidFill>
                  <a:srgbClr val="3F1CD6"/>
                </a:solidFill>
                <a:latin typeface="Times New Roman" pitchFamily="18" charset="0"/>
              </a:rPr>
              <a:t>x=[1.5 0.3 2];</a:t>
            </a:r>
          </a:p>
          <a:p>
            <a:pPr eaLnBrk="0" hangingPunct="0"/>
            <a:r>
              <a:rPr lang="en-US" altLang="zh-CN" sz="2400" b="1" smtClean="0">
                <a:solidFill>
                  <a:srgbClr val="3F1CD6"/>
                </a:solidFill>
                <a:latin typeface="Times New Roman" pitchFamily="18" charset="0"/>
              </a:rPr>
              <a:t>f(x)</a:t>
            </a:r>
          </a:p>
        </p:txBody>
      </p:sp>
    </p:spTree>
    <p:extLst>
      <p:ext uri="{BB962C8B-B14F-4D97-AF65-F5344CB8AC3E}">
        <p14:creationId xmlns:p14="http://schemas.microsoft.com/office/powerpoint/2010/main" val="29375440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p:cNvSpPr txBox="1">
            <a:spLocks/>
          </p:cNvSpPr>
          <p:nvPr/>
        </p:nvSpPr>
        <p:spPr bwMode="auto">
          <a:xfrm>
            <a:off x="6350" y="376238"/>
            <a:ext cx="7620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4300">
              <a:defRPr sz="2100">
                <a:solidFill>
                  <a:schemeClr val="tx1"/>
                </a:solidFill>
                <a:latin typeface="等线" pitchFamily="2" charset="-122"/>
                <a:ea typeface="等线" pitchFamily="2" charset="-122"/>
              </a:defRPr>
            </a:lvl1pPr>
            <a:lvl2pPr marL="639763" indent="-228600">
              <a:defRPr>
                <a:solidFill>
                  <a:schemeClr val="tx1"/>
                </a:solidFill>
                <a:latin typeface="等线" pitchFamily="2" charset="-122"/>
                <a:ea typeface="等线" pitchFamily="2" charset="-122"/>
              </a:defRPr>
            </a:lvl2pPr>
            <a:lvl3pPr marL="1004888" indent="-228600">
              <a:defRPr sz="1500">
                <a:solidFill>
                  <a:schemeClr val="tx1"/>
                </a:solidFill>
                <a:latin typeface="等线" pitchFamily="2" charset="-122"/>
                <a:ea typeface="等线" pitchFamily="2" charset="-122"/>
              </a:defRPr>
            </a:lvl3pPr>
            <a:lvl4pPr marL="1279525" indent="-228600">
              <a:defRPr sz="1300">
                <a:solidFill>
                  <a:schemeClr val="tx1"/>
                </a:solidFill>
                <a:latin typeface="等线" pitchFamily="2" charset="-122"/>
                <a:ea typeface="等线" pitchFamily="2" charset="-122"/>
              </a:defRPr>
            </a:lvl4pPr>
            <a:lvl5pPr marL="1554163" indent="-228600">
              <a:defRPr sz="1300">
                <a:solidFill>
                  <a:schemeClr val="tx1"/>
                </a:solidFill>
                <a:latin typeface="等线" pitchFamily="2" charset="-122"/>
                <a:ea typeface="等线" pitchFamily="2" charset="-122"/>
              </a:defRPr>
            </a:lvl5pPr>
            <a:lvl6pPr marL="2011363" indent="-228600" eaLnBrk="0" fontAlgn="base" hangingPunct="0">
              <a:spcAft>
                <a:spcPct val="0"/>
              </a:spcAft>
              <a:buFont typeface="Arial" charset="0"/>
              <a:defRPr sz="1300">
                <a:solidFill>
                  <a:schemeClr val="tx1"/>
                </a:solidFill>
                <a:latin typeface="等线" pitchFamily="2" charset="-122"/>
                <a:ea typeface="等线" pitchFamily="2" charset="-122"/>
              </a:defRPr>
            </a:lvl6pPr>
            <a:lvl7pPr marL="2468563" indent="-228600" eaLnBrk="0" fontAlgn="base" hangingPunct="0">
              <a:spcAft>
                <a:spcPct val="0"/>
              </a:spcAft>
              <a:buFont typeface="Arial" charset="0"/>
              <a:defRPr sz="1300">
                <a:solidFill>
                  <a:schemeClr val="tx1"/>
                </a:solidFill>
                <a:latin typeface="等线" pitchFamily="2" charset="-122"/>
                <a:ea typeface="等线" pitchFamily="2" charset="-122"/>
              </a:defRPr>
            </a:lvl7pPr>
            <a:lvl8pPr marL="2925763" indent="-228600" eaLnBrk="0" fontAlgn="base" hangingPunct="0">
              <a:spcAft>
                <a:spcPct val="0"/>
              </a:spcAft>
              <a:buFont typeface="Arial" charset="0"/>
              <a:defRPr sz="1300">
                <a:solidFill>
                  <a:schemeClr val="tx1"/>
                </a:solidFill>
                <a:latin typeface="等线" pitchFamily="2" charset="-122"/>
                <a:ea typeface="等线" pitchFamily="2" charset="-122"/>
              </a:defRPr>
            </a:lvl8pPr>
            <a:lvl9pPr marL="3382963" indent="-228600" eaLnBrk="0" fontAlgn="base" hangingPunct="0">
              <a:spcAft>
                <a:spcPct val="0"/>
              </a:spcAft>
              <a:buFont typeface="Arial" charset="0"/>
              <a:defRPr sz="1300">
                <a:solidFill>
                  <a:schemeClr val="tx1"/>
                </a:solidFill>
                <a:latin typeface="等线" pitchFamily="2" charset="-122"/>
                <a:ea typeface="等线" pitchFamily="2" charset="-122"/>
              </a:defRPr>
            </a:lvl9pPr>
          </a:lstStyle>
          <a:p>
            <a:pPr>
              <a:spcBef>
                <a:spcPct val="20000"/>
              </a:spcBef>
              <a:buClr>
                <a:srgbClr val="5B9BD5"/>
              </a:buClr>
              <a:buFont typeface="Arial" charset="0"/>
              <a:buNone/>
            </a:pPr>
            <a:r>
              <a:rPr lang="en-US" altLang="zh-CN" sz="2400" b="1" dirty="0" smtClean="0">
                <a:solidFill>
                  <a:srgbClr val="00B050"/>
                </a:solidFill>
                <a:latin typeface="微软雅黑" pitchFamily="34" charset="-122"/>
                <a:ea typeface="微软雅黑" pitchFamily="34" charset="-122"/>
              </a:rPr>
              <a:t>  </a:t>
            </a:r>
            <a:r>
              <a:rPr lang="en-US" altLang="zh-CN" sz="2400" b="1" dirty="0" err="1" smtClean="0">
                <a:solidFill>
                  <a:srgbClr val="00B050"/>
                </a:solidFill>
                <a:latin typeface="微软雅黑" pitchFamily="34" charset="-122"/>
                <a:ea typeface="微软雅黑" pitchFamily="34" charset="-122"/>
              </a:rPr>
              <a:t>feval</a:t>
            </a:r>
            <a:r>
              <a:rPr lang="en-US" altLang="zh-CN" sz="2400" b="1" dirty="0" smtClean="0">
                <a:solidFill>
                  <a:srgbClr val="00B050"/>
                </a:solidFill>
                <a:latin typeface="微软雅黑" pitchFamily="34" charset="-122"/>
                <a:ea typeface="微软雅黑" pitchFamily="34" charset="-122"/>
              </a:rPr>
              <a:t> </a:t>
            </a:r>
            <a:r>
              <a:rPr lang="zh-CN" altLang="en-US" sz="2400" b="1" dirty="0" smtClean="0">
                <a:solidFill>
                  <a:srgbClr val="00B050"/>
                </a:solidFill>
                <a:latin typeface="微软雅黑" pitchFamily="34" charset="-122"/>
                <a:ea typeface="微软雅黑" pitchFamily="34" charset="-122"/>
              </a:rPr>
              <a:t>函数</a:t>
            </a:r>
            <a:endParaRPr lang="zh-CN" altLang="en-US" sz="2400" b="1" dirty="0" smtClean="0">
              <a:solidFill>
                <a:srgbClr val="3F1CD6"/>
              </a:solidFill>
              <a:latin typeface="微软雅黑" pitchFamily="34" charset="-122"/>
              <a:ea typeface="微软雅黑" pitchFamily="34" charset="-122"/>
            </a:endParaRPr>
          </a:p>
        </p:txBody>
      </p:sp>
      <p:sp>
        <p:nvSpPr>
          <p:cNvPr id="16387" name="内容占位符 2"/>
          <p:cNvSpPr txBox="1">
            <a:spLocks/>
          </p:cNvSpPr>
          <p:nvPr/>
        </p:nvSpPr>
        <p:spPr bwMode="auto">
          <a:xfrm>
            <a:off x="249238" y="968375"/>
            <a:ext cx="78867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4300">
              <a:defRPr sz="2100">
                <a:solidFill>
                  <a:schemeClr val="tx1"/>
                </a:solidFill>
                <a:latin typeface="等线" pitchFamily="2" charset="-122"/>
                <a:ea typeface="等线" pitchFamily="2" charset="-122"/>
              </a:defRPr>
            </a:lvl1pPr>
            <a:lvl2pPr marL="639763" indent="-228600">
              <a:defRPr>
                <a:solidFill>
                  <a:schemeClr val="tx1"/>
                </a:solidFill>
                <a:latin typeface="等线" pitchFamily="2" charset="-122"/>
                <a:ea typeface="等线" pitchFamily="2" charset="-122"/>
              </a:defRPr>
            </a:lvl2pPr>
            <a:lvl3pPr marL="1004888" indent="-228600">
              <a:defRPr sz="1500">
                <a:solidFill>
                  <a:schemeClr val="tx1"/>
                </a:solidFill>
                <a:latin typeface="等线" pitchFamily="2" charset="-122"/>
                <a:ea typeface="等线" pitchFamily="2" charset="-122"/>
              </a:defRPr>
            </a:lvl3pPr>
            <a:lvl4pPr marL="1279525" indent="-228600">
              <a:defRPr sz="1300">
                <a:solidFill>
                  <a:schemeClr val="tx1"/>
                </a:solidFill>
                <a:latin typeface="等线" pitchFamily="2" charset="-122"/>
                <a:ea typeface="等线" pitchFamily="2" charset="-122"/>
              </a:defRPr>
            </a:lvl4pPr>
            <a:lvl5pPr marL="1554163" indent="-228600">
              <a:defRPr sz="1300">
                <a:solidFill>
                  <a:schemeClr val="tx1"/>
                </a:solidFill>
                <a:latin typeface="等线" pitchFamily="2" charset="-122"/>
                <a:ea typeface="等线" pitchFamily="2" charset="-122"/>
              </a:defRPr>
            </a:lvl5pPr>
            <a:lvl6pPr marL="2011363" indent="-228600" eaLnBrk="0" fontAlgn="base" hangingPunct="0">
              <a:spcAft>
                <a:spcPct val="0"/>
              </a:spcAft>
              <a:buFont typeface="Arial" charset="0"/>
              <a:defRPr sz="1300">
                <a:solidFill>
                  <a:schemeClr val="tx1"/>
                </a:solidFill>
                <a:latin typeface="等线" pitchFamily="2" charset="-122"/>
                <a:ea typeface="等线" pitchFamily="2" charset="-122"/>
              </a:defRPr>
            </a:lvl6pPr>
            <a:lvl7pPr marL="2468563" indent="-228600" eaLnBrk="0" fontAlgn="base" hangingPunct="0">
              <a:spcAft>
                <a:spcPct val="0"/>
              </a:spcAft>
              <a:buFont typeface="Arial" charset="0"/>
              <a:defRPr sz="1300">
                <a:solidFill>
                  <a:schemeClr val="tx1"/>
                </a:solidFill>
                <a:latin typeface="等线" pitchFamily="2" charset="-122"/>
                <a:ea typeface="等线" pitchFamily="2" charset="-122"/>
              </a:defRPr>
            </a:lvl7pPr>
            <a:lvl8pPr marL="2925763" indent="-228600" eaLnBrk="0" fontAlgn="base" hangingPunct="0">
              <a:spcAft>
                <a:spcPct val="0"/>
              </a:spcAft>
              <a:buFont typeface="Arial" charset="0"/>
              <a:defRPr sz="1300">
                <a:solidFill>
                  <a:schemeClr val="tx1"/>
                </a:solidFill>
                <a:latin typeface="等线" pitchFamily="2" charset="-122"/>
                <a:ea typeface="等线" pitchFamily="2" charset="-122"/>
              </a:defRPr>
            </a:lvl8pPr>
            <a:lvl9pPr marL="3382963" indent="-228600" eaLnBrk="0" fontAlgn="base" hangingPunct="0">
              <a:spcAft>
                <a:spcPct val="0"/>
              </a:spcAft>
              <a:buFont typeface="Arial" charset="0"/>
              <a:defRPr sz="1300">
                <a:solidFill>
                  <a:schemeClr val="tx1"/>
                </a:solidFill>
                <a:latin typeface="等线" pitchFamily="2" charset="-122"/>
                <a:ea typeface="等线" pitchFamily="2" charset="-122"/>
              </a:defRPr>
            </a:lvl9pPr>
          </a:lstStyle>
          <a:p>
            <a:pPr algn="just">
              <a:spcBef>
                <a:spcPct val="20000"/>
              </a:spcBef>
              <a:buClr>
                <a:srgbClr val="5B9BD5"/>
              </a:buClr>
              <a:buFont typeface="Arial" charset="0"/>
              <a:buNone/>
            </a:pPr>
            <a:r>
              <a:rPr lang="en-US" altLang="zh-CN" sz="2400" b="1" smtClean="0">
                <a:solidFill>
                  <a:prstClr val="black"/>
                </a:solidFill>
                <a:latin typeface="黑体" pitchFamily="49" charset="-122"/>
                <a:ea typeface="黑体" pitchFamily="49" charset="-122"/>
              </a:rPr>
              <a:t>feval</a:t>
            </a:r>
            <a:r>
              <a:rPr lang="zh-CN" altLang="en-US" sz="2400" b="1" smtClean="0">
                <a:solidFill>
                  <a:prstClr val="black"/>
                </a:solidFill>
                <a:latin typeface="黑体" pitchFamily="49" charset="-122"/>
                <a:ea typeface="黑体" pitchFamily="49" charset="-122"/>
              </a:rPr>
              <a:t>函数可以将函数与句柄文件联系起来，提供函数计算输入并返回求解结果。其函数形式为</a:t>
            </a:r>
          </a:p>
        </p:txBody>
      </p:sp>
      <p:sp>
        <p:nvSpPr>
          <p:cNvPr id="16388" name="内容占位符 2"/>
          <p:cNvSpPr txBox="1">
            <a:spLocks/>
          </p:cNvSpPr>
          <p:nvPr/>
        </p:nvSpPr>
        <p:spPr bwMode="auto">
          <a:xfrm>
            <a:off x="80963" y="2576513"/>
            <a:ext cx="7886700"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114300">
              <a:defRPr sz="2100">
                <a:solidFill>
                  <a:schemeClr val="tx1"/>
                </a:solidFill>
                <a:latin typeface="等线" pitchFamily="2" charset="-122"/>
                <a:ea typeface="等线" pitchFamily="2" charset="-122"/>
              </a:defRPr>
            </a:lvl1pPr>
            <a:lvl2pPr marL="639763" indent="-228600">
              <a:defRPr>
                <a:solidFill>
                  <a:schemeClr val="tx1"/>
                </a:solidFill>
                <a:latin typeface="等线" pitchFamily="2" charset="-122"/>
                <a:ea typeface="等线" pitchFamily="2" charset="-122"/>
              </a:defRPr>
            </a:lvl2pPr>
            <a:lvl3pPr marL="1004888" indent="-228600">
              <a:defRPr sz="1500">
                <a:solidFill>
                  <a:schemeClr val="tx1"/>
                </a:solidFill>
                <a:latin typeface="等线" pitchFamily="2" charset="-122"/>
                <a:ea typeface="等线" pitchFamily="2" charset="-122"/>
              </a:defRPr>
            </a:lvl3pPr>
            <a:lvl4pPr marL="1279525" indent="-228600">
              <a:defRPr sz="1300">
                <a:solidFill>
                  <a:schemeClr val="tx1"/>
                </a:solidFill>
                <a:latin typeface="等线" pitchFamily="2" charset="-122"/>
                <a:ea typeface="等线" pitchFamily="2" charset="-122"/>
              </a:defRPr>
            </a:lvl4pPr>
            <a:lvl5pPr marL="1554163" indent="-228600">
              <a:defRPr sz="1300">
                <a:solidFill>
                  <a:schemeClr val="tx1"/>
                </a:solidFill>
                <a:latin typeface="等线" pitchFamily="2" charset="-122"/>
                <a:ea typeface="等线" pitchFamily="2" charset="-122"/>
              </a:defRPr>
            </a:lvl5pPr>
            <a:lvl6pPr marL="2011363" indent="-228600" eaLnBrk="0" fontAlgn="base" hangingPunct="0">
              <a:spcAft>
                <a:spcPct val="0"/>
              </a:spcAft>
              <a:buFont typeface="Arial" charset="0"/>
              <a:defRPr sz="1300">
                <a:solidFill>
                  <a:schemeClr val="tx1"/>
                </a:solidFill>
                <a:latin typeface="等线" pitchFamily="2" charset="-122"/>
                <a:ea typeface="等线" pitchFamily="2" charset="-122"/>
              </a:defRPr>
            </a:lvl6pPr>
            <a:lvl7pPr marL="2468563" indent="-228600" eaLnBrk="0" fontAlgn="base" hangingPunct="0">
              <a:spcAft>
                <a:spcPct val="0"/>
              </a:spcAft>
              <a:buFont typeface="Arial" charset="0"/>
              <a:defRPr sz="1300">
                <a:solidFill>
                  <a:schemeClr val="tx1"/>
                </a:solidFill>
                <a:latin typeface="等线" pitchFamily="2" charset="-122"/>
                <a:ea typeface="等线" pitchFamily="2" charset="-122"/>
              </a:defRPr>
            </a:lvl7pPr>
            <a:lvl8pPr marL="2925763" indent="-228600" eaLnBrk="0" fontAlgn="base" hangingPunct="0">
              <a:spcAft>
                <a:spcPct val="0"/>
              </a:spcAft>
              <a:buFont typeface="Arial" charset="0"/>
              <a:defRPr sz="1300">
                <a:solidFill>
                  <a:schemeClr val="tx1"/>
                </a:solidFill>
                <a:latin typeface="等线" pitchFamily="2" charset="-122"/>
                <a:ea typeface="等线" pitchFamily="2" charset="-122"/>
              </a:defRPr>
            </a:lvl8pPr>
            <a:lvl9pPr marL="3382963" indent="-228600" eaLnBrk="0" fontAlgn="base" hangingPunct="0">
              <a:spcAft>
                <a:spcPct val="0"/>
              </a:spcAft>
              <a:buFont typeface="Arial" charset="0"/>
              <a:defRPr sz="1300">
                <a:solidFill>
                  <a:schemeClr val="tx1"/>
                </a:solidFill>
                <a:latin typeface="等线" pitchFamily="2" charset="-122"/>
                <a:ea typeface="等线" pitchFamily="2" charset="-122"/>
              </a:defRPr>
            </a:lvl9pPr>
          </a:lstStyle>
          <a:p>
            <a:pPr algn="just">
              <a:spcBef>
                <a:spcPct val="20000"/>
              </a:spcBef>
              <a:buClr>
                <a:srgbClr val="5B9BD5"/>
              </a:buClr>
              <a:buFont typeface="Arial" charset="0"/>
              <a:buNone/>
            </a:pPr>
            <a:endParaRPr lang="zh-CN" altLang="en-US" sz="2400" b="1" smtClean="0">
              <a:solidFill>
                <a:prstClr val="black"/>
              </a:solidFill>
              <a:latin typeface="黑体" pitchFamily="49" charset="-122"/>
              <a:ea typeface="黑体" pitchFamily="49" charset="-122"/>
            </a:endParaRPr>
          </a:p>
        </p:txBody>
      </p:sp>
      <p:sp>
        <p:nvSpPr>
          <p:cNvPr id="6" name="矩形 5"/>
          <p:cNvSpPr>
            <a:spLocks noRot="1" noChangeAspect="1" noMove="1" noResize="1" noEditPoints="1" noAdjustHandles="1" noChangeArrowheads="1" noChangeShapeType="1" noTextEdit="1"/>
          </p:cNvSpPr>
          <p:nvPr/>
        </p:nvSpPr>
        <p:spPr>
          <a:xfrm>
            <a:off x="539552" y="1945170"/>
            <a:ext cx="6120680" cy="907765"/>
          </a:xfrm>
          <a:prstGeom prst="rect">
            <a:avLst/>
          </a:prstGeom>
          <a:blipFill>
            <a:blip r:embed="rId3"/>
            <a:stretch>
              <a:fillRect b="-1342"/>
            </a:stretch>
          </a:blipFill>
        </p:spPr>
        <p:txBody>
          <a:bodyPr/>
          <a:lstStyle/>
          <a:p>
            <a:pPr eaLnBrk="0" hangingPunct="0">
              <a:defRPr/>
            </a:pPr>
            <a:r>
              <a:rPr lang="zh-CN" altLang="en-US" sz="2400">
                <a:noFill/>
                <a:latin typeface="Times New Roman" pitchFamily="18" charset="0"/>
              </a:rPr>
              <a:t> </a:t>
            </a:r>
          </a:p>
        </p:txBody>
      </p:sp>
      <p:sp>
        <p:nvSpPr>
          <p:cNvPr id="11" name="矩形 10"/>
          <p:cNvSpPr>
            <a:spLocks noRot="1" noChangeAspect="1" noMove="1" noResize="1" noEditPoints="1" noAdjustHandles="1" noChangeArrowheads="1" noChangeShapeType="1" noTextEdit="1"/>
          </p:cNvSpPr>
          <p:nvPr/>
        </p:nvSpPr>
        <p:spPr>
          <a:xfrm>
            <a:off x="358516" y="2850820"/>
            <a:ext cx="7668141" cy="1930465"/>
          </a:xfrm>
          <a:prstGeom prst="rect">
            <a:avLst/>
          </a:prstGeom>
          <a:blipFill>
            <a:blip r:embed="rId4"/>
            <a:stretch>
              <a:fillRect t="-2532" r="-1192" b="-9810"/>
            </a:stretch>
          </a:blipFill>
        </p:spPr>
        <p:txBody>
          <a:bodyPr/>
          <a:lstStyle/>
          <a:p>
            <a:pPr eaLnBrk="0" hangingPunct="0">
              <a:defRPr/>
            </a:pPr>
            <a:r>
              <a:rPr lang="zh-CN" altLang="en-US" sz="2400">
                <a:noFill/>
                <a:latin typeface="Times New Roman" pitchFamily="18" charset="0"/>
              </a:rPr>
              <a:t> </a:t>
            </a:r>
          </a:p>
        </p:txBody>
      </p:sp>
    </p:spTree>
    <p:extLst>
      <p:ext uri="{BB962C8B-B14F-4D97-AF65-F5344CB8AC3E}">
        <p14:creationId xmlns:p14="http://schemas.microsoft.com/office/powerpoint/2010/main" val="27692760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2051050" y="417513"/>
            <a:ext cx="39258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zh-CN" altLang="en-US" sz="2400" b="1" smtClean="0">
                <a:solidFill>
                  <a:prstClr val="black"/>
                </a:solidFill>
                <a:latin typeface="黑体" pitchFamily="49" charset="-122"/>
                <a:ea typeface="黑体" pitchFamily="49" charset="-122"/>
                <a:cs typeface="宋体" charset="-122"/>
              </a:rPr>
              <a:t>计算</a:t>
            </a:r>
            <a:r>
              <a:rPr lang="en-US" altLang="zh-CN" sz="2400" b="1" smtClean="0">
                <a:solidFill>
                  <a:prstClr val="black"/>
                </a:solidFill>
                <a:latin typeface="黑体" pitchFamily="49" charset="-122"/>
                <a:ea typeface="黑体" pitchFamily="49" charset="-122"/>
                <a:cs typeface="宋体" charset="-122"/>
              </a:rPr>
              <a:t>sin2</a:t>
            </a:r>
            <a:endParaRPr lang="zh-CN" altLang="zh-CN" sz="2400" b="1" smtClean="0">
              <a:solidFill>
                <a:prstClr val="black"/>
              </a:solidFill>
              <a:latin typeface="黑体" pitchFamily="49" charset="-122"/>
              <a:ea typeface="黑体" pitchFamily="49" charset="-122"/>
              <a:cs typeface="宋体" charset="-122"/>
            </a:endParaRPr>
          </a:p>
        </p:txBody>
      </p:sp>
      <p:sp>
        <p:nvSpPr>
          <p:cNvPr id="18435" name="Rectangle 3"/>
          <p:cNvSpPr>
            <a:spLocks noChangeArrowheads="1"/>
          </p:cNvSpPr>
          <p:nvPr/>
        </p:nvSpPr>
        <p:spPr bwMode="auto">
          <a:xfrm>
            <a:off x="0" y="1079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US" altLang="zh-CN" sz="1400" smtClean="0">
                <a:solidFill>
                  <a:prstClr val="black"/>
                </a:solidFill>
                <a:latin typeface="微软雅黑" pitchFamily="34" charset="-122"/>
                <a:ea typeface="微软雅黑" pitchFamily="34" charset="-122"/>
                <a:cs typeface="Times New Roman" pitchFamily="18" charset="0"/>
              </a:rPr>
              <a:t> </a:t>
            </a:r>
            <a:endParaRPr lang="en-US" altLang="zh-CN" smtClean="0">
              <a:solidFill>
                <a:prstClr val="black"/>
              </a:solidFill>
              <a:latin typeface="Arial" charset="0"/>
              <a:ea typeface="宋体" charset="-122"/>
              <a:cs typeface="Times New Roman" pitchFamily="18" charset="0"/>
            </a:endParaRPr>
          </a:p>
        </p:txBody>
      </p:sp>
      <p:sp>
        <p:nvSpPr>
          <p:cNvPr id="18436" name="矩形 5"/>
          <p:cNvSpPr>
            <a:spLocks noChangeArrowheads="1"/>
          </p:cNvSpPr>
          <p:nvPr/>
        </p:nvSpPr>
        <p:spPr bwMode="auto">
          <a:xfrm>
            <a:off x="449263" y="1085850"/>
            <a:ext cx="7129462"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400" b="1" smtClean="0">
                <a:solidFill>
                  <a:prstClr val="black"/>
                </a:solidFill>
                <a:latin typeface="Times New Roman" pitchFamily="18" charset="0"/>
                <a:cs typeface="Times New Roman" pitchFamily="18" charset="0"/>
              </a:rPr>
              <a:t>第一种方法：</a:t>
            </a:r>
            <a:endParaRPr lang="en-US" altLang="zh-CN" sz="2400" b="1" smtClean="0">
              <a:solidFill>
                <a:prstClr val="black"/>
              </a:solidFill>
              <a:latin typeface="Times New Roman" pitchFamily="18" charset="0"/>
              <a:cs typeface="Times New Roman" pitchFamily="18" charset="0"/>
            </a:endParaRPr>
          </a:p>
          <a:p>
            <a:pPr eaLnBrk="0" hangingPunct="0"/>
            <a:r>
              <a:rPr lang="en-US" altLang="zh-CN" sz="2400" b="1" i="1" smtClean="0">
                <a:solidFill>
                  <a:prstClr val="black"/>
                </a:solidFill>
                <a:latin typeface="Times New Roman" pitchFamily="18" charset="0"/>
                <a:cs typeface="Times New Roman" pitchFamily="18" charset="0"/>
              </a:rPr>
              <a:t>sin(2)</a:t>
            </a:r>
            <a:endParaRPr lang="zh-CN" altLang="zh-CN" sz="2400" b="1" smtClean="0">
              <a:solidFill>
                <a:prstClr val="black"/>
              </a:solidFill>
              <a:latin typeface="Times New Roman" pitchFamily="18" charset="0"/>
              <a:cs typeface="Times New Roman" pitchFamily="18" charset="0"/>
            </a:endParaRPr>
          </a:p>
        </p:txBody>
      </p:sp>
      <p:sp>
        <p:nvSpPr>
          <p:cNvPr id="18437" name="矩形 6"/>
          <p:cNvSpPr>
            <a:spLocks noChangeArrowheads="1"/>
          </p:cNvSpPr>
          <p:nvPr/>
        </p:nvSpPr>
        <p:spPr bwMode="auto">
          <a:xfrm>
            <a:off x="327025" y="1954213"/>
            <a:ext cx="712946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400" b="1" smtClean="0">
                <a:solidFill>
                  <a:prstClr val="black"/>
                </a:solidFill>
                <a:latin typeface="Times New Roman" pitchFamily="18" charset="0"/>
                <a:cs typeface="Times New Roman" pitchFamily="18" charset="0"/>
              </a:rPr>
              <a:t>第二种方法</a:t>
            </a:r>
            <a:r>
              <a:rPr lang="en-US" altLang="zh-CN" sz="2400" b="1" smtClean="0">
                <a:solidFill>
                  <a:prstClr val="black"/>
                </a:solidFill>
                <a:latin typeface="Times New Roman" pitchFamily="18" charset="0"/>
                <a:cs typeface="Times New Roman" pitchFamily="18" charset="0"/>
              </a:rPr>
              <a:t>—</a:t>
            </a:r>
            <a:r>
              <a:rPr lang="zh-CN" altLang="en-US" sz="2400" b="1" smtClean="0">
                <a:solidFill>
                  <a:prstClr val="black"/>
                </a:solidFill>
                <a:latin typeface="Times New Roman" pitchFamily="18" charset="0"/>
                <a:cs typeface="Times New Roman" pitchFamily="18" charset="0"/>
              </a:rPr>
              <a:t>函数句柄</a:t>
            </a:r>
            <a:endParaRPr lang="en-US" altLang="zh-CN" sz="2400" b="1" smtClean="0">
              <a:solidFill>
                <a:prstClr val="black"/>
              </a:solidFill>
              <a:latin typeface="Times New Roman" pitchFamily="18" charset="0"/>
              <a:cs typeface="Times New Roman" pitchFamily="18" charset="0"/>
            </a:endParaRPr>
          </a:p>
          <a:p>
            <a:pPr eaLnBrk="0" hangingPunct="0"/>
            <a:r>
              <a:rPr lang="en-US" altLang="zh-CN" sz="2400" b="1" i="1" smtClean="0">
                <a:solidFill>
                  <a:prstClr val="black"/>
                </a:solidFill>
                <a:latin typeface="Times New Roman" pitchFamily="18" charset="0"/>
                <a:cs typeface="Times New Roman" pitchFamily="18" charset="0"/>
              </a:rPr>
              <a:t>feval(@sin,2)</a:t>
            </a:r>
            <a:endParaRPr lang="zh-CN" altLang="zh-CN" sz="2400" b="1" smtClean="0">
              <a:solidFill>
                <a:prstClr val="black"/>
              </a:solidFill>
              <a:latin typeface="Times New Roman" pitchFamily="18" charset="0"/>
              <a:cs typeface="Times New Roman" pitchFamily="18" charset="0"/>
            </a:endParaRPr>
          </a:p>
        </p:txBody>
      </p:sp>
      <p:sp>
        <p:nvSpPr>
          <p:cNvPr id="18438" name="矩形 7"/>
          <p:cNvSpPr>
            <a:spLocks noChangeArrowheads="1"/>
          </p:cNvSpPr>
          <p:nvPr/>
        </p:nvSpPr>
        <p:spPr bwMode="auto">
          <a:xfrm>
            <a:off x="414338" y="2870200"/>
            <a:ext cx="7129462"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r>
              <a:rPr lang="zh-CN" altLang="en-US" sz="2400" b="1" smtClean="0">
                <a:solidFill>
                  <a:prstClr val="black"/>
                </a:solidFill>
                <a:latin typeface="Times New Roman" pitchFamily="18" charset="0"/>
                <a:cs typeface="Times New Roman" pitchFamily="18" charset="0"/>
              </a:rPr>
              <a:t>第三种方法</a:t>
            </a:r>
            <a:r>
              <a:rPr lang="en-US" altLang="zh-CN" sz="2400" b="1" smtClean="0">
                <a:solidFill>
                  <a:prstClr val="black"/>
                </a:solidFill>
                <a:latin typeface="Times New Roman" pitchFamily="18" charset="0"/>
                <a:cs typeface="Times New Roman" pitchFamily="18" charset="0"/>
              </a:rPr>
              <a:t>—</a:t>
            </a:r>
            <a:r>
              <a:rPr lang="zh-CN" altLang="en-US" sz="2400" b="1" smtClean="0">
                <a:solidFill>
                  <a:prstClr val="black"/>
                </a:solidFill>
                <a:latin typeface="Times New Roman" pitchFamily="18" charset="0"/>
                <a:cs typeface="Times New Roman" pitchFamily="18" charset="0"/>
              </a:rPr>
              <a:t>函数名</a:t>
            </a:r>
            <a:endParaRPr lang="en-US" altLang="zh-CN" sz="2400" b="1" smtClean="0">
              <a:solidFill>
                <a:prstClr val="black"/>
              </a:solidFill>
              <a:latin typeface="Times New Roman" pitchFamily="18" charset="0"/>
              <a:cs typeface="Times New Roman" pitchFamily="18" charset="0"/>
            </a:endParaRPr>
          </a:p>
          <a:p>
            <a:pPr eaLnBrk="0" hangingPunct="0"/>
            <a:r>
              <a:rPr lang="en-US" altLang="zh-CN" sz="2400" b="1" i="1" smtClean="0">
                <a:solidFill>
                  <a:prstClr val="black"/>
                </a:solidFill>
                <a:latin typeface="Times New Roman" pitchFamily="18" charset="0"/>
                <a:cs typeface="Times New Roman" pitchFamily="18" charset="0"/>
              </a:rPr>
              <a:t>feval(‘sin’,2)</a:t>
            </a:r>
            <a:endParaRPr lang="zh-CN" altLang="zh-CN" sz="2400" b="1" smtClean="0">
              <a:solidFill>
                <a:prstClr val="black"/>
              </a:solidFill>
              <a:latin typeface="Times New Roman" pitchFamily="18" charset="0"/>
              <a:cs typeface="Times New Roman" pitchFamily="18" charset="0"/>
            </a:endParaRPr>
          </a:p>
        </p:txBody>
      </p:sp>
      <p:sp>
        <p:nvSpPr>
          <p:cNvPr id="9" name="椭圆 8"/>
          <p:cNvSpPr/>
          <p:nvPr/>
        </p:nvSpPr>
        <p:spPr>
          <a:xfrm>
            <a:off x="474663" y="323850"/>
            <a:ext cx="1512887" cy="647700"/>
          </a:xfrm>
          <a:prstGeom prst="ellipse">
            <a:avLst/>
          </a:prstGeom>
          <a:solidFill>
            <a:schemeClr val="bg1">
              <a:lumMod val="9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800" b="1" dirty="0">
                <a:solidFill>
                  <a:srgbClr val="FF0000"/>
                </a:solidFill>
                <a:latin typeface="华文新魏" pitchFamily="2" charset="-122"/>
                <a:ea typeface="华文新魏" pitchFamily="2" charset="-122"/>
              </a:rPr>
              <a:t>例</a:t>
            </a:r>
          </a:p>
        </p:txBody>
      </p:sp>
      <p:sp>
        <p:nvSpPr>
          <p:cNvPr id="11" name="椭圆 10"/>
          <p:cNvSpPr/>
          <p:nvPr/>
        </p:nvSpPr>
        <p:spPr>
          <a:xfrm>
            <a:off x="352425" y="4008438"/>
            <a:ext cx="1511300" cy="647700"/>
          </a:xfrm>
          <a:prstGeom prst="ellipse">
            <a:avLst/>
          </a:prstGeom>
          <a:solidFill>
            <a:schemeClr val="bg1">
              <a:lumMod val="95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0" hangingPunct="0">
              <a:defRPr/>
            </a:pPr>
            <a:r>
              <a:rPr lang="zh-CN" altLang="en-US" sz="2800" b="1" dirty="0">
                <a:solidFill>
                  <a:srgbClr val="FF0000"/>
                </a:solidFill>
                <a:latin typeface="华文新魏" pitchFamily="2" charset="-122"/>
                <a:ea typeface="华文新魏" pitchFamily="2" charset="-122"/>
              </a:rPr>
              <a:t>例</a:t>
            </a:r>
          </a:p>
        </p:txBody>
      </p:sp>
      <p:sp>
        <p:nvSpPr>
          <p:cNvPr id="12" name="Rectangle 2"/>
          <p:cNvSpPr>
            <a:spLocks noRot="1" noChangeAspect="1" noMove="1" noResize="1" noEditPoints="1" noAdjustHandles="1" noChangeArrowheads="1" noChangeShapeType="1" noTextEdit="1"/>
          </p:cNvSpPr>
          <p:nvPr/>
        </p:nvSpPr>
        <p:spPr bwMode="auto">
          <a:xfrm>
            <a:off x="2068720" y="4008422"/>
            <a:ext cx="4833039" cy="470000"/>
          </a:xfrm>
          <a:prstGeom prst="rect">
            <a:avLst/>
          </a:prstGeom>
          <a:blipFill>
            <a:blip r:embed="rId3"/>
            <a:stretch>
              <a:fillRect l="-1892" t="-12987" b="-24675"/>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hangingPunct="0">
              <a:defRPr/>
            </a:pPr>
            <a:r>
              <a:rPr lang="zh-CN" altLang="en-US" sz="2400">
                <a:noFill/>
                <a:latin typeface="Times New Roman" pitchFamily="18" charset="0"/>
              </a:rPr>
              <a:t> </a:t>
            </a:r>
          </a:p>
        </p:txBody>
      </p:sp>
      <p:sp>
        <p:nvSpPr>
          <p:cNvPr id="18442" name="矩形 3"/>
          <p:cNvSpPr>
            <a:spLocks noChangeArrowheads="1"/>
          </p:cNvSpPr>
          <p:nvPr/>
        </p:nvSpPr>
        <p:spPr bwMode="auto">
          <a:xfrm>
            <a:off x="827088" y="5084763"/>
            <a:ext cx="5386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800" b="1" smtClean="0">
                <a:solidFill>
                  <a:srgbClr val="3F1CD6"/>
                </a:solidFill>
                <a:latin typeface="Times New Roman" pitchFamily="18" charset="0"/>
              </a:rPr>
              <a:t>feval(@(x)(x.*exp(2*x)),[1.5 0.3 2])</a:t>
            </a:r>
            <a:endParaRPr lang="zh-CN" altLang="en-US" sz="2800" b="1" smtClean="0">
              <a:solidFill>
                <a:srgbClr val="3F1CD6"/>
              </a:solidFill>
              <a:latin typeface="Times New Roman" pitchFamily="18" charset="0"/>
            </a:endParaRPr>
          </a:p>
        </p:txBody>
      </p:sp>
    </p:spTree>
    <p:extLst>
      <p:ext uri="{BB962C8B-B14F-4D97-AF65-F5344CB8AC3E}">
        <p14:creationId xmlns:p14="http://schemas.microsoft.com/office/powerpoint/2010/main" val="22500867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323528" y="692696"/>
            <a:ext cx="8496944" cy="2088232"/>
          </a:xfrm>
          <a:prstGeom prst="rect">
            <a:avLst/>
          </a:prstGeom>
        </p:spPr>
        <p:txBody>
          <a:bodyPr vert="horz" lIns="91440" tIns="45720" rIns="91440" bIns="45720" rtlCol="0">
            <a:noAutofit/>
          </a:bodyPr>
          <a:lstStyle>
            <a:lvl1pPr marL="114300" indent="0" algn="just">
              <a:spcBef>
                <a:spcPct val="20000"/>
              </a:spcBef>
              <a:buClr>
                <a:schemeClr val="accent1"/>
              </a:buClr>
              <a:buFont typeface="Arial" pitchFamily="34" charset="0"/>
              <a:buNone/>
              <a:defRPr sz="2400">
                <a:latin typeface="微软雅黑" pitchFamily="34" charset="-122"/>
                <a:ea typeface="微软雅黑" pitchFamily="34" charset="-122"/>
              </a:defRPr>
            </a:lvl1pPr>
            <a:lvl2pPr marL="640080" indent="-228600">
              <a:spcBef>
                <a:spcPct val="20000"/>
              </a:spcBef>
              <a:buClr>
                <a:schemeClr val="accent2"/>
              </a:buClr>
              <a:buFont typeface="Arial" pitchFamily="34" charset="0"/>
              <a:buChar char="•"/>
              <a:defRPr sz="2000"/>
            </a:lvl2pPr>
            <a:lvl3pPr marL="1005840" indent="-228600">
              <a:spcBef>
                <a:spcPct val="20000"/>
              </a:spcBef>
              <a:buClr>
                <a:schemeClr val="accent3"/>
              </a:buClr>
              <a:buFont typeface="Arial" pitchFamily="34" charset="0"/>
              <a:buChar char="•"/>
              <a:defRPr/>
            </a:lvl3pPr>
            <a:lvl4pPr marL="1280160" indent="-228600">
              <a:spcBef>
                <a:spcPct val="20000"/>
              </a:spcBef>
              <a:buClr>
                <a:schemeClr val="accent4"/>
              </a:buClr>
              <a:buFont typeface="Arial" pitchFamily="34" charset="0"/>
              <a:buChar char="•"/>
              <a:defRPr sz="1600"/>
            </a:lvl4pPr>
            <a:lvl5pPr marL="1554480" indent="-228600">
              <a:spcBef>
                <a:spcPct val="20000"/>
              </a:spcBef>
              <a:buClr>
                <a:schemeClr val="accent5"/>
              </a:buClr>
              <a:buFont typeface="Arial" pitchFamily="34" charset="0"/>
              <a:buChar char="•"/>
              <a:defRPr sz="1400" baseline="0"/>
            </a:lvl5pPr>
            <a:lvl6pPr marL="1737360" indent="-182880">
              <a:spcBef>
                <a:spcPct val="20000"/>
              </a:spcBef>
              <a:buClr>
                <a:schemeClr val="accent1"/>
              </a:buClr>
              <a:buFont typeface="Arial" pitchFamily="34" charset="0"/>
              <a:buChar char="•"/>
              <a:defRPr sz="1400" baseline="0"/>
            </a:lvl6pPr>
            <a:lvl7pPr marL="1920240" indent="-182880">
              <a:spcBef>
                <a:spcPct val="20000"/>
              </a:spcBef>
              <a:buClr>
                <a:schemeClr val="accent2"/>
              </a:buClr>
              <a:buFont typeface="Arial" pitchFamily="34" charset="0"/>
              <a:buChar char="•"/>
              <a:defRPr sz="1400"/>
            </a:lvl7pPr>
            <a:lvl8pPr marL="2103120" indent="-182880">
              <a:spcBef>
                <a:spcPct val="20000"/>
              </a:spcBef>
              <a:buClr>
                <a:schemeClr val="accent3"/>
              </a:buClr>
              <a:buFont typeface="Arial" pitchFamily="34" charset="0"/>
              <a:buChar char="•"/>
              <a:defRPr sz="1400"/>
            </a:lvl8pPr>
            <a:lvl9pPr marL="2286000" indent="-182880">
              <a:spcBef>
                <a:spcPct val="20000"/>
              </a:spcBef>
              <a:buClr>
                <a:schemeClr val="accent4"/>
              </a:buClr>
              <a:buFont typeface="Arial" pitchFamily="34" charset="0"/>
              <a:buChar char="•"/>
              <a:defRPr sz="1400"/>
            </a:lvl9pPr>
          </a:lstStyle>
          <a:p>
            <a:r>
              <a:rPr lang="zh-CN" altLang="en-US" sz="2600" b="1" dirty="0" smtClean="0">
                <a:solidFill>
                  <a:srgbClr val="FF0000"/>
                </a:solidFill>
              </a:rPr>
              <a:t>字符和字符串</a:t>
            </a:r>
            <a:endParaRPr lang="en-US" altLang="zh-CN" sz="2600" b="1" dirty="0" smtClean="0">
              <a:solidFill>
                <a:srgbClr val="FF0000"/>
              </a:solidFill>
            </a:endParaRPr>
          </a:p>
          <a:p>
            <a:r>
              <a:rPr lang="zh-CN" altLang="en-US" sz="2600" dirty="0" smtClean="0"/>
              <a:t>一个字符串是存储在一个行向量中的文本，由单引号括</a:t>
            </a:r>
            <a:r>
              <a:rPr lang="zh-CN" altLang="en-US" sz="2600" dirty="0"/>
              <a:t>起来，本质上讲，就是字符数组（字符</a:t>
            </a:r>
            <a:r>
              <a:rPr lang="zh-CN" altLang="en-US" sz="2600" dirty="0" smtClean="0"/>
              <a:t>向量），可以通过它的下标对字符串中每个元素进行访问。</a:t>
            </a:r>
            <a:endParaRPr lang="zh-CN" altLang="en-US" sz="2600" dirty="0"/>
          </a:p>
        </p:txBody>
      </p:sp>
      <p:sp>
        <p:nvSpPr>
          <p:cNvPr id="9" name="矩形 8"/>
          <p:cNvSpPr/>
          <p:nvPr/>
        </p:nvSpPr>
        <p:spPr>
          <a:xfrm>
            <a:off x="611560" y="3321673"/>
            <a:ext cx="4572000" cy="1815882"/>
          </a:xfrm>
          <a:prstGeom prst="rect">
            <a:avLst/>
          </a:prstGeom>
          <a:ln w="22225">
            <a:solidFill>
              <a:srgbClr val="FF0000"/>
            </a:solidFill>
          </a:ln>
        </p:spPr>
        <p:txBody>
          <a:bodyPr>
            <a:spAutoFit/>
          </a:bodyPr>
          <a:lstStyle/>
          <a:p>
            <a:r>
              <a:rPr lang="fr-FR" altLang="zh-CN" sz="2800" b="1" dirty="0">
                <a:latin typeface="Times New Roman" pitchFamily="18" charset="0"/>
                <a:cs typeface="Times New Roman" pitchFamily="18" charset="0"/>
              </a:rPr>
              <a:t>&gt;&gt; str='abc';</a:t>
            </a:r>
          </a:p>
          <a:p>
            <a:r>
              <a:rPr lang="fr-FR" altLang="zh-CN" sz="2800" b="1" dirty="0">
                <a:latin typeface="Times New Roman" pitchFamily="18" charset="0"/>
                <a:cs typeface="Times New Roman" pitchFamily="18" charset="0"/>
              </a:rPr>
              <a:t>&gt;&gt; </a:t>
            </a:r>
            <a:r>
              <a:rPr lang="en-US" altLang="zh-CN" sz="2800" b="1" dirty="0" err="1" smtClean="0">
                <a:latin typeface="Times New Roman" pitchFamily="18" charset="0"/>
                <a:cs typeface="Times New Roman" pitchFamily="18" charset="0"/>
              </a:rPr>
              <a:t>str</a:t>
            </a:r>
            <a:r>
              <a:rPr lang="en-US" altLang="zh-CN" sz="2800" b="1" dirty="0" smtClean="0">
                <a:latin typeface="Times New Roman" pitchFamily="18" charset="0"/>
                <a:cs typeface="Times New Roman" pitchFamily="18" charset="0"/>
              </a:rPr>
              <a:t>(2)</a:t>
            </a:r>
            <a:endParaRPr lang="fr-FR" altLang="zh-CN" sz="2800" b="1" dirty="0">
              <a:latin typeface="Times New Roman" pitchFamily="18" charset="0"/>
              <a:cs typeface="Times New Roman" pitchFamily="18" charset="0"/>
            </a:endParaRPr>
          </a:p>
          <a:p>
            <a:r>
              <a:rPr lang="fr-FR" altLang="zh-CN" sz="2800" b="1" dirty="0">
                <a:latin typeface="Times New Roman" pitchFamily="18" charset="0"/>
                <a:cs typeface="Times New Roman" pitchFamily="18" charset="0"/>
              </a:rPr>
              <a:t>ans </a:t>
            </a:r>
            <a:r>
              <a:rPr lang="fr-FR" altLang="zh-CN" sz="2800" b="1" dirty="0" smtClean="0">
                <a:latin typeface="Times New Roman" pitchFamily="18" charset="0"/>
                <a:cs typeface="Times New Roman" pitchFamily="18" charset="0"/>
              </a:rPr>
              <a:t>=‘b’</a:t>
            </a:r>
            <a:endParaRPr lang="fr-FR" altLang="zh-CN" sz="2800" b="1" dirty="0">
              <a:latin typeface="Times New Roman" pitchFamily="18" charset="0"/>
              <a:cs typeface="Times New Roman" pitchFamily="18" charset="0"/>
            </a:endParaRPr>
          </a:p>
          <a:p>
            <a:r>
              <a:rPr lang="fr-FR" altLang="zh-CN" sz="2800" b="1" dirty="0">
                <a:latin typeface="Times New Roman" pitchFamily="18" charset="0"/>
                <a:cs typeface="Times New Roman" pitchFamily="18" charset="0"/>
              </a:rPr>
              <a:t>    </a:t>
            </a:r>
            <a:endParaRPr lang="zh-CN" altLang="en-US" sz="2800" b="1" dirty="0">
              <a:latin typeface="Times New Roman" pitchFamily="18" charset="0"/>
              <a:cs typeface="Times New Roman" pitchFamily="18" charset="0"/>
            </a:endParaRPr>
          </a:p>
        </p:txBody>
      </p:sp>
    </p:spTree>
    <p:extLst>
      <p:ext uri="{BB962C8B-B14F-4D97-AF65-F5344CB8AC3E}">
        <p14:creationId xmlns:p14="http://schemas.microsoft.com/office/powerpoint/2010/main" val="34402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up)">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0"/>
            <a:ext cx="7620000" cy="1143000"/>
          </a:xfrm>
        </p:spPr>
        <p:txBody>
          <a:bodyPr/>
          <a:lstStyle/>
          <a:p>
            <a:pPr algn="ctr"/>
            <a:r>
              <a:rPr lang="en-US" altLang="zh-CN" sz="3600" b="1" dirty="0">
                <a:solidFill>
                  <a:srgbClr val="00B050"/>
                </a:solidFill>
                <a:latin typeface="宋体" panose="02010600030101010101" pitchFamily="2" charset="-122"/>
                <a:ea typeface="宋体" panose="02010600030101010101" pitchFamily="2" charset="-122"/>
                <a:cs typeface="+mn-cs"/>
              </a:rPr>
              <a:t> </a:t>
            </a:r>
            <a:r>
              <a:rPr lang="en-US" altLang="zh-CN" sz="3600" b="1" dirty="0" smtClean="0">
                <a:solidFill>
                  <a:srgbClr val="00B050"/>
                </a:solidFill>
                <a:latin typeface="宋体" panose="02010600030101010101" pitchFamily="2" charset="-122"/>
                <a:ea typeface="宋体" panose="02010600030101010101" pitchFamily="2" charset="-122"/>
                <a:cs typeface="+mn-cs"/>
              </a:rPr>
              <a:t>   </a:t>
            </a:r>
            <a:r>
              <a:rPr lang="zh-CN" altLang="en-US" sz="3600" b="1" dirty="0" smtClean="0">
                <a:solidFill>
                  <a:srgbClr val="00B050"/>
                </a:solidFill>
                <a:latin typeface="宋体" panose="02010600030101010101" pitchFamily="2" charset="-122"/>
                <a:ea typeface="宋体" panose="02010600030101010101" pitchFamily="2" charset="-122"/>
                <a:cs typeface="+mn-cs"/>
              </a:rPr>
              <a:t>运算符与运算</a:t>
            </a:r>
            <a:endParaRPr lang="zh-CN" altLang="en-US" sz="3600" b="1" dirty="0">
              <a:solidFill>
                <a:srgbClr val="00B050"/>
              </a:solidFill>
              <a:latin typeface="宋体" panose="02010600030101010101" pitchFamily="2" charset="-122"/>
              <a:ea typeface="宋体" panose="02010600030101010101" pitchFamily="2" charset="-122"/>
              <a:cs typeface="+mn-cs"/>
            </a:endParaRPr>
          </a:p>
        </p:txBody>
      </p:sp>
      <p:sp>
        <p:nvSpPr>
          <p:cNvPr id="3" name="内容占位符 2"/>
          <p:cNvSpPr>
            <a:spLocks noGrp="1"/>
          </p:cNvSpPr>
          <p:nvPr>
            <p:ph idx="1"/>
          </p:nvPr>
        </p:nvSpPr>
        <p:spPr>
          <a:xfrm>
            <a:off x="323528" y="977885"/>
            <a:ext cx="8280920" cy="891076"/>
          </a:xfrm>
        </p:spPr>
        <p:txBody>
          <a:bodyPr>
            <a:noAutofit/>
          </a:bodyPr>
          <a:lstStyle/>
          <a:p>
            <a:pPr marL="114300" indent="0" algn="just">
              <a:buNone/>
            </a:pPr>
            <a:r>
              <a:rPr lang="en-US" altLang="zh-CN" dirty="0" smtClean="0">
                <a:latin typeface="微软雅黑" pitchFamily="34" charset="-122"/>
                <a:ea typeface="微软雅黑" pitchFamily="34" charset="-122"/>
              </a:rPr>
              <a:t>MATLAB</a:t>
            </a:r>
            <a:r>
              <a:rPr lang="zh-CN" altLang="en-US" dirty="0" smtClean="0">
                <a:latin typeface="微软雅黑" pitchFamily="34" charset="-122"/>
                <a:ea typeface="微软雅黑" pitchFamily="34" charset="-122"/>
              </a:rPr>
              <a:t>为数字运算提供了三种运算符：</a:t>
            </a:r>
            <a:r>
              <a:rPr lang="zh-CN" altLang="en-US" b="1" dirty="0" smtClean="0">
                <a:latin typeface="微软雅黑" pitchFamily="34" charset="-122"/>
                <a:ea typeface="微软雅黑" pitchFamily="34" charset="-122"/>
              </a:rPr>
              <a:t>算术运算</a:t>
            </a:r>
            <a:r>
              <a:rPr lang="zh-CN" altLang="en-US"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关系运算</a:t>
            </a:r>
            <a:r>
              <a:rPr lang="zh-CN" altLang="en-US" dirty="0" smtClean="0">
                <a:latin typeface="微软雅黑" pitchFamily="34" charset="-122"/>
                <a:ea typeface="微软雅黑" pitchFamily="34" charset="-122"/>
              </a:rPr>
              <a:t>、</a:t>
            </a:r>
            <a:r>
              <a:rPr lang="zh-CN" altLang="en-US" b="1" dirty="0" smtClean="0">
                <a:latin typeface="微软雅黑" pitchFamily="34" charset="-122"/>
                <a:ea typeface="微软雅黑" pitchFamily="34" charset="-122"/>
              </a:rPr>
              <a:t>逻辑运算</a:t>
            </a:r>
            <a:r>
              <a:rPr lang="zh-CN" altLang="en-US" dirty="0" smtClean="0">
                <a:latin typeface="微软雅黑" pitchFamily="34" charset="-122"/>
                <a:ea typeface="微软雅黑" pitchFamily="34" charset="-122"/>
              </a:rPr>
              <a:t>。</a:t>
            </a:r>
            <a:endParaRPr lang="zh-CN" altLang="en-US" dirty="0">
              <a:latin typeface="微软雅黑" pitchFamily="34" charset="-122"/>
              <a:ea typeface="微软雅黑" pitchFamily="34" charset="-122"/>
            </a:endParaRPr>
          </a:p>
        </p:txBody>
      </p:sp>
      <p:sp>
        <p:nvSpPr>
          <p:cNvPr id="4" name="内容占位符 2"/>
          <p:cNvSpPr txBox="1">
            <a:spLocks/>
          </p:cNvSpPr>
          <p:nvPr/>
        </p:nvSpPr>
        <p:spPr>
          <a:xfrm>
            <a:off x="179512" y="2120885"/>
            <a:ext cx="2736304" cy="619218"/>
          </a:xfrm>
          <a:prstGeom prst="rect">
            <a:avLst/>
          </a:prstGeom>
        </p:spPr>
        <p:txBody>
          <a:bodyPr vert="horz" lIns="91440" tIns="45720" rIns="91440" bIns="45720" rtlCol="0">
            <a:noAutofit/>
          </a:bodyPr>
          <a:lstStyle>
            <a:lvl1pPr marL="114300" indent="0" algn="just">
              <a:spcBef>
                <a:spcPct val="20000"/>
              </a:spcBef>
              <a:buClr>
                <a:schemeClr val="accent1"/>
              </a:buClr>
              <a:buFont typeface="Arial" pitchFamily="34" charset="0"/>
              <a:buNone/>
              <a:defRPr sz="2400">
                <a:latin typeface="微软雅黑" pitchFamily="34" charset="-122"/>
                <a:ea typeface="微软雅黑" pitchFamily="34" charset="-122"/>
              </a:defRPr>
            </a:lvl1pPr>
            <a:lvl2pPr marL="640080" indent="-228600">
              <a:spcBef>
                <a:spcPct val="20000"/>
              </a:spcBef>
              <a:buClr>
                <a:schemeClr val="accent2"/>
              </a:buClr>
              <a:buFont typeface="Arial" pitchFamily="34" charset="0"/>
              <a:buChar char="•"/>
              <a:defRPr sz="2000"/>
            </a:lvl2pPr>
            <a:lvl3pPr marL="1005840" indent="-228600">
              <a:spcBef>
                <a:spcPct val="20000"/>
              </a:spcBef>
              <a:buClr>
                <a:schemeClr val="accent3"/>
              </a:buClr>
              <a:buFont typeface="Arial" pitchFamily="34" charset="0"/>
              <a:buChar char="•"/>
              <a:defRPr/>
            </a:lvl3pPr>
            <a:lvl4pPr marL="1280160" indent="-228600">
              <a:spcBef>
                <a:spcPct val="20000"/>
              </a:spcBef>
              <a:buClr>
                <a:schemeClr val="accent4"/>
              </a:buClr>
              <a:buFont typeface="Arial" pitchFamily="34" charset="0"/>
              <a:buChar char="•"/>
              <a:defRPr sz="1600"/>
            </a:lvl4pPr>
            <a:lvl5pPr marL="1554480" indent="-228600">
              <a:spcBef>
                <a:spcPct val="20000"/>
              </a:spcBef>
              <a:buClr>
                <a:schemeClr val="accent5"/>
              </a:buClr>
              <a:buFont typeface="Arial" pitchFamily="34" charset="0"/>
              <a:buChar char="•"/>
              <a:defRPr sz="1400" baseline="0"/>
            </a:lvl5pPr>
            <a:lvl6pPr marL="1737360" indent="-182880">
              <a:spcBef>
                <a:spcPct val="20000"/>
              </a:spcBef>
              <a:buClr>
                <a:schemeClr val="accent1"/>
              </a:buClr>
              <a:buFont typeface="Arial" pitchFamily="34" charset="0"/>
              <a:buChar char="•"/>
              <a:defRPr sz="1400" baseline="0"/>
            </a:lvl6pPr>
            <a:lvl7pPr marL="1920240" indent="-182880">
              <a:spcBef>
                <a:spcPct val="20000"/>
              </a:spcBef>
              <a:buClr>
                <a:schemeClr val="accent2"/>
              </a:buClr>
              <a:buFont typeface="Arial" pitchFamily="34" charset="0"/>
              <a:buChar char="•"/>
              <a:defRPr sz="1400"/>
            </a:lvl7pPr>
            <a:lvl8pPr marL="2103120" indent="-182880">
              <a:spcBef>
                <a:spcPct val="20000"/>
              </a:spcBef>
              <a:buClr>
                <a:schemeClr val="accent3"/>
              </a:buClr>
              <a:buFont typeface="Arial" pitchFamily="34" charset="0"/>
              <a:buChar char="•"/>
              <a:defRPr sz="1400"/>
            </a:lvl8pPr>
            <a:lvl9pPr marL="2286000" indent="-182880">
              <a:spcBef>
                <a:spcPct val="20000"/>
              </a:spcBef>
              <a:buClr>
                <a:schemeClr val="accent4"/>
              </a:buClr>
              <a:buFont typeface="Arial" pitchFamily="34" charset="0"/>
              <a:buChar char="•"/>
              <a:defRPr sz="1400"/>
            </a:lvl9pPr>
          </a:lstStyle>
          <a:p>
            <a:pPr>
              <a:buClr>
                <a:srgbClr val="4F81BD"/>
              </a:buClr>
            </a:pPr>
            <a:r>
              <a:rPr lang="zh-CN" altLang="en-US" sz="2800" b="1" dirty="0">
                <a:solidFill>
                  <a:srgbClr val="FF0000"/>
                </a:solidFill>
              </a:rPr>
              <a:t>（</a:t>
            </a:r>
            <a:r>
              <a:rPr lang="en-US" altLang="zh-CN" sz="2800" b="1" dirty="0">
                <a:solidFill>
                  <a:srgbClr val="FF0000"/>
                </a:solidFill>
              </a:rPr>
              <a:t>1</a:t>
            </a:r>
            <a:r>
              <a:rPr lang="zh-CN" altLang="en-US" sz="2800" b="1" dirty="0" smtClean="0">
                <a:solidFill>
                  <a:srgbClr val="FF0000"/>
                </a:solidFill>
              </a:rPr>
              <a:t>）算术运算</a:t>
            </a:r>
            <a:endParaRPr lang="en-US" altLang="zh-CN" sz="2800" b="1" dirty="0" smtClean="0">
              <a:solidFill>
                <a:srgbClr val="FF0000"/>
              </a:solidFill>
            </a:endParaRPr>
          </a:p>
        </p:txBody>
      </p:sp>
      <p:graphicFrame>
        <p:nvGraphicFramePr>
          <p:cNvPr id="5" name="表格 4"/>
          <p:cNvGraphicFramePr>
            <a:graphicFrameLocks noGrp="1"/>
          </p:cNvGraphicFramePr>
          <p:nvPr>
            <p:extLst/>
          </p:nvPr>
        </p:nvGraphicFramePr>
        <p:xfrm>
          <a:off x="1403648" y="3573016"/>
          <a:ext cx="5616624" cy="2987038"/>
        </p:xfrm>
        <a:graphic>
          <a:graphicData uri="http://schemas.openxmlformats.org/drawingml/2006/table">
            <a:tbl>
              <a:tblPr firstRow="1" bandRow="1">
                <a:tableStyleId>{5C22544A-7EE6-4342-B048-85BDC9FD1C3A}</a:tableStyleId>
              </a:tblPr>
              <a:tblGrid>
                <a:gridCol w="1145564">
                  <a:extLst>
                    <a:ext uri="{9D8B030D-6E8A-4147-A177-3AD203B41FA5}">
                      <a16:colId xmlns="" xmlns:a16="http://schemas.microsoft.com/office/drawing/2014/main" val="20000"/>
                    </a:ext>
                  </a:extLst>
                </a:gridCol>
                <a:gridCol w="1878772">
                  <a:extLst>
                    <a:ext uri="{9D8B030D-6E8A-4147-A177-3AD203B41FA5}">
                      <a16:colId xmlns="" xmlns:a16="http://schemas.microsoft.com/office/drawing/2014/main" val="20001"/>
                    </a:ext>
                  </a:extLst>
                </a:gridCol>
                <a:gridCol w="2592288">
                  <a:extLst>
                    <a:ext uri="{9D8B030D-6E8A-4147-A177-3AD203B41FA5}">
                      <a16:colId xmlns="" xmlns:a16="http://schemas.microsoft.com/office/drawing/2014/main" val="20002"/>
                    </a:ext>
                  </a:extLst>
                </a:gridCol>
              </a:tblGrid>
              <a:tr h="472455">
                <a:tc>
                  <a:txBody>
                    <a:bodyPr/>
                    <a:lstStyle/>
                    <a:p>
                      <a:pPr algn="ctr"/>
                      <a:r>
                        <a:rPr lang="zh-CN" altLang="en-US" sz="2400" dirty="0" smtClean="0">
                          <a:solidFill>
                            <a:srgbClr val="0070C0"/>
                          </a:solidFill>
                        </a:rPr>
                        <a:t>运算</a:t>
                      </a:r>
                      <a:endParaRPr lang="zh-CN" altLang="en-US" sz="2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rgbClr val="0070C0"/>
                          </a:solidFill>
                        </a:rPr>
                        <a:t>符号</a:t>
                      </a:r>
                      <a:endParaRPr lang="zh-CN" altLang="en-US" sz="2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rgbClr val="0070C0"/>
                          </a:solidFill>
                        </a:rPr>
                        <a:t>示例</a:t>
                      </a:r>
                      <a:endParaRPr lang="zh-CN" altLang="en-US" sz="2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479017">
                <a:tc>
                  <a:txBody>
                    <a:bodyPr/>
                    <a:lstStyle/>
                    <a:p>
                      <a:r>
                        <a:rPr lang="zh-CN" altLang="en-US" sz="2400" b="1" dirty="0" smtClean="0">
                          <a:solidFill>
                            <a:srgbClr val="FF0000"/>
                          </a:solidFill>
                          <a:latin typeface="Times New Roman" pitchFamily="18" charset="0"/>
                          <a:cs typeface="Times New Roman" pitchFamily="18" charset="0"/>
                        </a:rPr>
                        <a:t>加法</a:t>
                      </a:r>
                      <a:endParaRPr lang="zh-CN" altLang="en-US" sz="24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solidFill>
                            <a:srgbClr val="07044C"/>
                          </a:solidFill>
                          <a:latin typeface="Times New Roman" pitchFamily="18" charset="0"/>
                          <a:cs typeface="Times New Roman" pitchFamily="18" charset="0"/>
                        </a:rPr>
                        <a:t>+</a:t>
                      </a:r>
                      <a:endParaRPr lang="zh-CN" altLang="en-US" sz="2400" b="1" dirty="0">
                        <a:solidFill>
                          <a:srgbClr val="07044C"/>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1" kern="1200" dirty="0" err="1" smtClean="0">
                          <a:solidFill>
                            <a:srgbClr val="07044C"/>
                          </a:solidFill>
                          <a:latin typeface="Times New Roman" pitchFamily="18" charset="0"/>
                          <a:ea typeface="+mn-ea"/>
                          <a:cs typeface="Times New Roman" pitchFamily="18" charset="0"/>
                        </a:rPr>
                        <a:t>a+b</a:t>
                      </a:r>
                      <a:endParaRPr lang="zh-CN" altLang="en-US" sz="2400" b="1" kern="1200" dirty="0">
                        <a:solidFill>
                          <a:srgbClr val="07044C"/>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79017">
                <a:tc>
                  <a:txBody>
                    <a:bodyPr/>
                    <a:lstStyle/>
                    <a:p>
                      <a:r>
                        <a:rPr lang="zh-CN" altLang="en-US" sz="2400" b="1" dirty="0" smtClean="0">
                          <a:solidFill>
                            <a:srgbClr val="FF0000"/>
                          </a:solidFill>
                          <a:latin typeface="Times New Roman" pitchFamily="18" charset="0"/>
                          <a:cs typeface="Times New Roman" pitchFamily="18" charset="0"/>
                        </a:rPr>
                        <a:t>减法</a:t>
                      </a:r>
                      <a:endParaRPr lang="zh-CN" altLang="en-US" sz="24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solidFill>
                            <a:srgbClr val="07044C"/>
                          </a:solidFill>
                          <a:latin typeface="Times New Roman" pitchFamily="18" charset="0"/>
                          <a:cs typeface="Times New Roman" pitchFamily="18" charset="0"/>
                        </a:rPr>
                        <a:t>-</a:t>
                      </a:r>
                      <a:endParaRPr lang="zh-CN" altLang="en-US" sz="2400" b="1" dirty="0">
                        <a:solidFill>
                          <a:srgbClr val="07044C"/>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1" kern="1200" dirty="0" smtClean="0">
                          <a:solidFill>
                            <a:srgbClr val="07044C"/>
                          </a:solidFill>
                          <a:latin typeface="Times New Roman" pitchFamily="18" charset="0"/>
                          <a:ea typeface="+mn-ea"/>
                          <a:cs typeface="Times New Roman" pitchFamily="18" charset="0"/>
                        </a:rPr>
                        <a:t>a-b</a:t>
                      </a:r>
                      <a:endParaRPr lang="zh-CN" altLang="en-US" sz="2400" b="1" kern="1200" dirty="0">
                        <a:solidFill>
                          <a:srgbClr val="07044C"/>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479017">
                <a:tc>
                  <a:txBody>
                    <a:bodyPr/>
                    <a:lstStyle/>
                    <a:p>
                      <a:r>
                        <a:rPr lang="zh-CN" altLang="en-US" sz="2400" b="1" dirty="0" smtClean="0">
                          <a:solidFill>
                            <a:srgbClr val="FF0000"/>
                          </a:solidFill>
                          <a:latin typeface="Times New Roman" pitchFamily="18" charset="0"/>
                          <a:cs typeface="Times New Roman" pitchFamily="18" charset="0"/>
                        </a:rPr>
                        <a:t>乘法</a:t>
                      </a:r>
                      <a:endParaRPr lang="zh-CN" altLang="en-US" sz="24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solidFill>
                            <a:srgbClr val="07044C"/>
                          </a:solidFill>
                          <a:latin typeface="Times New Roman" pitchFamily="18" charset="0"/>
                          <a:cs typeface="Times New Roman" pitchFamily="18" charset="0"/>
                        </a:rPr>
                        <a:t>*</a:t>
                      </a:r>
                      <a:endParaRPr lang="zh-CN" altLang="en-US" sz="2400" b="1" dirty="0">
                        <a:solidFill>
                          <a:srgbClr val="07044C"/>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1" kern="1200" dirty="0" smtClean="0">
                          <a:solidFill>
                            <a:srgbClr val="07044C"/>
                          </a:solidFill>
                          <a:latin typeface="Times New Roman" pitchFamily="18" charset="0"/>
                          <a:ea typeface="+mn-ea"/>
                          <a:cs typeface="Times New Roman" pitchFamily="18" charset="0"/>
                        </a:rPr>
                        <a:t>a*b</a:t>
                      </a:r>
                      <a:endParaRPr lang="zh-CN" altLang="en-US" sz="2400" b="1" kern="1200" dirty="0">
                        <a:solidFill>
                          <a:srgbClr val="07044C"/>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538766">
                <a:tc>
                  <a:txBody>
                    <a:bodyPr/>
                    <a:lstStyle/>
                    <a:p>
                      <a:r>
                        <a:rPr lang="zh-CN" altLang="en-US" sz="2400" b="1" dirty="0" smtClean="0">
                          <a:solidFill>
                            <a:srgbClr val="FF0000"/>
                          </a:solidFill>
                          <a:latin typeface="Times New Roman" pitchFamily="18" charset="0"/>
                          <a:cs typeface="Times New Roman" pitchFamily="18" charset="0"/>
                        </a:rPr>
                        <a:t>除法</a:t>
                      </a:r>
                      <a:endParaRPr lang="zh-CN" altLang="en-US" sz="24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solidFill>
                            <a:srgbClr val="07044C"/>
                          </a:solidFill>
                          <a:latin typeface="Times New Roman" pitchFamily="18" charset="0"/>
                          <a:cs typeface="Times New Roman" pitchFamily="18" charset="0"/>
                        </a:rPr>
                        <a:t>/</a:t>
                      </a:r>
                      <a:r>
                        <a:rPr lang="zh-CN" altLang="en-US" sz="2400" b="1" dirty="0" smtClean="0">
                          <a:solidFill>
                            <a:srgbClr val="07044C"/>
                          </a:solidFill>
                          <a:latin typeface="Times New Roman" pitchFamily="18" charset="0"/>
                          <a:cs typeface="Times New Roman" pitchFamily="18" charset="0"/>
                        </a:rPr>
                        <a:t>或</a:t>
                      </a:r>
                      <a:r>
                        <a:rPr lang="en-US" altLang="zh-CN" sz="2400" b="1" dirty="0" smtClean="0">
                          <a:solidFill>
                            <a:srgbClr val="07044C"/>
                          </a:solidFill>
                          <a:latin typeface="Times New Roman" pitchFamily="18" charset="0"/>
                          <a:cs typeface="Times New Roman" pitchFamily="18" charset="0"/>
                        </a:rPr>
                        <a:t>\</a:t>
                      </a:r>
                      <a:endParaRPr lang="zh-CN" altLang="en-US" sz="2400" b="1" dirty="0">
                        <a:solidFill>
                          <a:srgbClr val="07044C"/>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1" kern="1200" dirty="0" smtClean="0">
                          <a:solidFill>
                            <a:srgbClr val="07044C"/>
                          </a:solidFill>
                          <a:latin typeface="Times New Roman" pitchFamily="18" charset="0"/>
                          <a:ea typeface="+mn-ea"/>
                          <a:cs typeface="Times New Roman" pitchFamily="18" charset="0"/>
                        </a:rPr>
                        <a:t>a/b</a:t>
                      </a:r>
                      <a:r>
                        <a:rPr lang="zh-CN" altLang="en-US" sz="2400" b="1" kern="1200" dirty="0" smtClean="0">
                          <a:solidFill>
                            <a:srgbClr val="07044C"/>
                          </a:solidFill>
                          <a:latin typeface="Times New Roman" pitchFamily="18" charset="0"/>
                          <a:ea typeface="+mn-ea"/>
                          <a:cs typeface="Times New Roman" pitchFamily="18" charset="0"/>
                        </a:rPr>
                        <a:t>或</a:t>
                      </a:r>
                      <a:r>
                        <a:rPr lang="en-US" altLang="zh-CN" sz="2400" b="1" kern="1200" dirty="0" smtClean="0">
                          <a:solidFill>
                            <a:srgbClr val="07044C"/>
                          </a:solidFill>
                          <a:latin typeface="Times New Roman" pitchFamily="18" charset="0"/>
                          <a:ea typeface="+mn-ea"/>
                          <a:cs typeface="Times New Roman" pitchFamily="18" charset="0"/>
                        </a:rPr>
                        <a:t>b\a</a:t>
                      </a:r>
                      <a:endParaRPr lang="zh-CN" altLang="en-US" sz="2400" b="1" kern="1200" dirty="0">
                        <a:solidFill>
                          <a:srgbClr val="07044C"/>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538766">
                <a:tc>
                  <a:txBody>
                    <a:bodyPr/>
                    <a:lstStyle/>
                    <a:p>
                      <a:r>
                        <a:rPr lang="zh-CN" altLang="en-US" sz="2400" b="1" dirty="0" smtClean="0">
                          <a:solidFill>
                            <a:srgbClr val="FF0000"/>
                          </a:solidFill>
                          <a:latin typeface="Times New Roman" pitchFamily="18" charset="0"/>
                          <a:cs typeface="Times New Roman" pitchFamily="18" charset="0"/>
                        </a:rPr>
                        <a:t>乘方</a:t>
                      </a:r>
                      <a:endParaRPr lang="zh-CN" altLang="en-US" sz="24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solidFill>
                            <a:srgbClr val="07044C"/>
                          </a:solidFill>
                          <a:latin typeface="Times New Roman" pitchFamily="18" charset="0"/>
                          <a:cs typeface="Times New Roman" pitchFamily="18" charset="0"/>
                        </a:rPr>
                        <a:t>^</a:t>
                      </a:r>
                      <a:endParaRPr lang="zh-CN" altLang="en-US" sz="2400" b="1" dirty="0">
                        <a:solidFill>
                          <a:srgbClr val="07044C"/>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1" kern="1200" dirty="0" err="1" smtClean="0">
                          <a:solidFill>
                            <a:srgbClr val="07044C"/>
                          </a:solidFill>
                          <a:latin typeface="Times New Roman" pitchFamily="18" charset="0"/>
                          <a:ea typeface="+mn-ea"/>
                          <a:cs typeface="Times New Roman" pitchFamily="18" charset="0"/>
                        </a:rPr>
                        <a:t>a^b</a:t>
                      </a:r>
                      <a:endParaRPr lang="zh-CN" altLang="en-US" sz="2400" b="1" kern="1200" dirty="0">
                        <a:solidFill>
                          <a:srgbClr val="07044C"/>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
        <p:nvSpPr>
          <p:cNvPr id="6" name="内容占位符 2"/>
          <p:cNvSpPr txBox="1">
            <a:spLocks/>
          </p:cNvSpPr>
          <p:nvPr/>
        </p:nvSpPr>
        <p:spPr>
          <a:xfrm>
            <a:off x="1979712" y="3001092"/>
            <a:ext cx="3960440" cy="446348"/>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Clr>
                <a:srgbClr val="4F81BD"/>
              </a:buClr>
              <a:buFont typeface="Arial" pitchFamily="34" charset="0"/>
              <a:buNone/>
            </a:pPr>
            <a:r>
              <a:rPr lang="zh-CN" altLang="en-US" sz="2400" b="1" dirty="0">
                <a:solidFill>
                  <a:prstClr val="black"/>
                </a:solidFill>
                <a:latin typeface="黑体" pitchFamily="49" charset="-122"/>
                <a:ea typeface="黑体" pitchFamily="49" charset="-122"/>
              </a:rPr>
              <a:t> </a:t>
            </a:r>
            <a:r>
              <a:rPr lang="zh-CN" altLang="en-US" sz="2400" b="1" dirty="0" smtClean="0">
                <a:solidFill>
                  <a:prstClr val="black"/>
                </a:solidFill>
                <a:latin typeface="黑体" pitchFamily="49" charset="-122"/>
                <a:ea typeface="黑体" pitchFamily="49" charset="-122"/>
              </a:rPr>
              <a:t> </a:t>
            </a:r>
            <a:r>
              <a:rPr lang="en-US" altLang="zh-CN" sz="2400" b="1" dirty="0" smtClean="0">
                <a:solidFill>
                  <a:prstClr val="black"/>
                </a:solidFill>
                <a:latin typeface="黑体" pitchFamily="49" charset="-122"/>
                <a:ea typeface="黑体" pitchFamily="49" charset="-122"/>
              </a:rPr>
              <a:t> MATLAB</a:t>
            </a:r>
            <a:r>
              <a:rPr lang="zh-CN" altLang="en-US" sz="2400" b="1" dirty="0" smtClean="0">
                <a:solidFill>
                  <a:prstClr val="black"/>
                </a:solidFill>
                <a:latin typeface="黑体" pitchFamily="49" charset="-122"/>
                <a:ea typeface="黑体" pitchFamily="49" charset="-122"/>
              </a:rPr>
              <a:t>算术运算符</a:t>
            </a:r>
            <a:endParaRPr lang="zh-CN" altLang="en-US" sz="2400" b="1" dirty="0">
              <a:solidFill>
                <a:prstClr val="black"/>
              </a:solidFill>
              <a:latin typeface="黑体" pitchFamily="49" charset="-122"/>
              <a:ea typeface="黑体" pitchFamily="49" charset="-122"/>
            </a:endParaRPr>
          </a:p>
        </p:txBody>
      </p:sp>
      <mc:AlternateContent xmlns:mc="http://schemas.openxmlformats.org/markup-compatibility/2006" xmlns:a14="http://schemas.microsoft.com/office/drawing/2010/main">
        <mc:Choice Requires="a14">
          <p:sp>
            <p:nvSpPr>
              <p:cNvPr id="7" name="TextBox 6"/>
              <p:cNvSpPr txBox="1"/>
              <p:nvPr/>
            </p:nvSpPr>
            <p:spPr>
              <a:xfrm>
                <a:off x="3707904" y="2001492"/>
                <a:ext cx="4896544" cy="973600"/>
              </a:xfrm>
              <a:prstGeom prst="rect">
                <a:avLst/>
              </a:prstGeom>
              <a:noFill/>
            </p:spPr>
            <p:txBody>
              <a:bodyPr wrap="square" rtlCol="0">
                <a:spAutoFit/>
              </a:bodyPr>
              <a:lstStyle/>
              <a:p>
                <a:r>
                  <a:rPr lang="en-US" altLang="zh-CN" sz="2800" b="1" dirty="0" smtClean="0">
                    <a:solidFill>
                      <a:srgbClr val="3F1CD6"/>
                    </a:solidFill>
                    <a:latin typeface="方正粗黑宋简体" pitchFamily="2" charset="-122"/>
                    <a:ea typeface="方正粗黑宋简体" pitchFamily="2" charset="-122"/>
                  </a:rPr>
                  <a:t>a/b : </a:t>
                </a:r>
                <a14:m>
                  <m:oMath xmlns:m="http://schemas.openxmlformats.org/officeDocument/2006/math">
                    <m:r>
                      <a:rPr lang="en-US" altLang="zh-CN" sz="2800" b="1" i="1" smtClean="0">
                        <a:solidFill>
                          <a:srgbClr val="3F1CD6"/>
                        </a:solidFill>
                        <a:latin typeface="Cambria Math"/>
                      </a:rPr>
                      <m:t>𝒂</m:t>
                    </m:r>
                    <m:r>
                      <a:rPr lang="en-US" altLang="zh-CN" sz="2800" b="1" i="1" smtClean="0">
                        <a:solidFill>
                          <a:srgbClr val="3F1CD6"/>
                        </a:solidFill>
                        <a:latin typeface="Cambria Math"/>
                      </a:rPr>
                      <m:t>∗</m:t>
                    </m:r>
                    <m:sSup>
                      <m:sSupPr>
                        <m:ctrlPr>
                          <a:rPr lang="en-US" altLang="zh-CN" sz="2800" b="1" i="1" smtClean="0">
                            <a:solidFill>
                              <a:srgbClr val="3F1CD6"/>
                            </a:solidFill>
                            <a:latin typeface="Cambria Math"/>
                          </a:rPr>
                        </m:ctrlPr>
                      </m:sSupPr>
                      <m:e>
                        <m:r>
                          <a:rPr lang="en-US" altLang="zh-CN" sz="2800" b="1" i="1" smtClean="0">
                            <a:solidFill>
                              <a:srgbClr val="3F1CD6"/>
                            </a:solidFill>
                            <a:latin typeface="Cambria Math"/>
                          </a:rPr>
                          <m:t>𝒃</m:t>
                        </m:r>
                      </m:e>
                      <m:sup>
                        <m:r>
                          <a:rPr lang="en-US" altLang="zh-CN" sz="2800" b="1" i="1" smtClean="0">
                            <a:solidFill>
                              <a:srgbClr val="3F1CD6"/>
                            </a:solidFill>
                            <a:latin typeface="Cambria Math"/>
                          </a:rPr>
                          <m:t>−</m:t>
                        </m:r>
                        <m:r>
                          <a:rPr lang="en-US" altLang="zh-CN" sz="2800" b="1" i="1" smtClean="0">
                            <a:solidFill>
                              <a:srgbClr val="3F1CD6"/>
                            </a:solidFill>
                            <a:latin typeface="Cambria Math"/>
                          </a:rPr>
                          <m:t>𝟏</m:t>
                        </m:r>
                      </m:sup>
                    </m:sSup>
                  </m:oMath>
                </a14:m>
                <a:endParaRPr lang="en-US" altLang="zh-CN" sz="2800" b="1" dirty="0" smtClean="0">
                  <a:solidFill>
                    <a:srgbClr val="3F1CD6"/>
                  </a:solidFill>
                  <a:latin typeface="方正粗黑宋简体" pitchFamily="2" charset="-122"/>
                  <a:ea typeface="方正粗黑宋简体" pitchFamily="2" charset="-122"/>
                </a:endParaRPr>
              </a:p>
              <a:p>
                <a:r>
                  <a:rPr lang="en-US" altLang="zh-CN" sz="2800" b="1" dirty="0" smtClean="0">
                    <a:solidFill>
                      <a:srgbClr val="3F1CD6"/>
                    </a:solidFill>
                    <a:latin typeface="方正粗黑宋简体" pitchFamily="2" charset="-122"/>
                    <a:ea typeface="方正粗黑宋简体" pitchFamily="2" charset="-122"/>
                  </a:rPr>
                  <a:t>a\b: </a:t>
                </a:r>
                <a14:m>
                  <m:oMath xmlns:m="http://schemas.openxmlformats.org/officeDocument/2006/math">
                    <m:sSup>
                      <m:sSupPr>
                        <m:ctrlPr>
                          <a:rPr lang="en-US" altLang="zh-CN" sz="2800" b="1" i="1" smtClean="0">
                            <a:solidFill>
                              <a:srgbClr val="3F1CD6"/>
                            </a:solidFill>
                            <a:latin typeface="Cambria Math"/>
                          </a:rPr>
                        </m:ctrlPr>
                      </m:sSupPr>
                      <m:e>
                        <m:r>
                          <a:rPr lang="en-US" altLang="zh-CN" sz="2800" b="1" i="1" smtClean="0">
                            <a:solidFill>
                              <a:srgbClr val="3F1CD6"/>
                            </a:solidFill>
                            <a:latin typeface="Cambria Math"/>
                          </a:rPr>
                          <m:t>𝒂</m:t>
                        </m:r>
                      </m:e>
                      <m:sup>
                        <m:r>
                          <a:rPr lang="en-US" altLang="zh-CN" sz="2800" b="1" i="1" smtClean="0">
                            <a:solidFill>
                              <a:srgbClr val="3F1CD6"/>
                            </a:solidFill>
                            <a:latin typeface="Cambria Math"/>
                          </a:rPr>
                          <m:t>−</m:t>
                        </m:r>
                        <m:r>
                          <a:rPr lang="en-US" altLang="zh-CN" sz="2800" b="1" i="1" smtClean="0">
                            <a:solidFill>
                              <a:srgbClr val="3F1CD6"/>
                            </a:solidFill>
                            <a:latin typeface="Cambria Math"/>
                          </a:rPr>
                          <m:t>𝟏</m:t>
                        </m:r>
                      </m:sup>
                    </m:sSup>
                    <m:r>
                      <a:rPr lang="en-US" altLang="zh-CN" sz="2800" b="1" i="1" smtClean="0">
                        <a:solidFill>
                          <a:srgbClr val="3F1CD6"/>
                        </a:solidFill>
                        <a:latin typeface="Cambria Math"/>
                      </a:rPr>
                      <m:t>∗</m:t>
                    </m:r>
                    <m:r>
                      <a:rPr lang="en-US" altLang="zh-CN" sz="2800" b="1" i="1" smtClean="0">
                        <a:solidFill>
                          <a:srgbClr val="3F1CD6"/>
                        </a:solidFill>
                        <a:latin typeface="Cambria Math"/>
                      </a:rPr>
                      <m:t>𝒃</m:t>
                    </m:r>
                  </m:oMath>
                </a14:m>
                <a:endParaRPr lang="zh-CN" altLang="en-US" sz="2800" b="1" dirty="0">
                  <a:solidFill>
                    <a:srgbClr val="3F1CD6"/>
                  </a:solidFill>
                  <a:latin typeface="方正粗黑宋简体" pitchFamily="2" charset="-122"/>
                  <a:ea typeface="方正粗黑宋简体" pitchFamily="2" charset="-122"/>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3707904" y="2001492"/>
                <a:ext cx="4896544" cy="973600"/>
              </a:xfrm>
              <a:prstGeom prst="rect">
                <a:avLst/>
              </a:prstGeom>
              <a:blipFill>
                <a:blip r:embed="rId3"/>
                <a:stretch>
                  <a:fillRect l="-2491" t="-6875" b="-143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192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467544" y="476672"/>
            <a:ext cx="2736304" cy="619218"/>
          </a:xfrm>
          <a:prstGeom prst="rect">
            <a:avLst/>
          </a:prstGeom>
        </p:spPr>
        <p:txBody>
          <a:bodyPr vert="horz" lIns="91440" tIns="45720" rIns="91440" bIns="45720" rtlCol="0">
            <a:noAutofit/>
          </a:bodyPr>
          <a:lstStyle>
            <a:lvl1pPr marL="114300" indent="0" algn="just">
              <a:spcBef>
                <a:spcPct val="20000"/>
              </a:spcBef>
              <a:buClr>
                <a:schemeClr val="accent1"/>
              </a:buClr>
              <a:buFont typeface="Arial" pitchFamily="34" charset="0"/>
              <a:buNone/>
              <a:defRPr sz="2400">
                <a:latin typeface="微软雅黑" pitchFamily="34" charset="-122"/>
                <a:ea typeface="微软雅黑" pitchFamily="34" charset="-122"/>
              </a:defRPr>
            </a:lvl1pPr>
            <a:lvl2pPr marL="640080" indent="-228600">
              <a:spcBef>
                <a:spcPct val="20000"/>
              </a:spcBef>
              <a:buClr>
                <a:schemeClr val="accent2"/>
              </a:buClr>
              <a:buFont typeface="Arial" pitchFamily="34" charset="0"/>
              <a:buChar char="•"/>
              <a:defRPr sz="2000"/>
            </a:lvl2pPr>
            <a:lvl3pPr marL="1005840" indent="-228600">
              <a:spcBef>
                <a:spcPct val="20000"/>
              </a:spcBef>
              <a:buClr>
                <a:schemeClr val="accent3"/>
              </a:buClr>
              <a:buFont typeface="Arial" pitchFamily="34" charset="0"/>
              <a:buChar char="•"/>
              <a:defRPr/>
            </a:lvl3pPr>
            <a:lvl4pPr marL="1280160" indent="-228600">
              <a:spcBef>
                <a:spcPct val="20000"/>
              </a:spcBef>
              <a:buClr>
                <a:schemeClr val="accent4"/>
              </a:buClr>
              <a:buFont typeface="Arial" pitchFamily="34" charset="0"/>
              <a:buChar char="•"/>
              <a:defRPr sz="1600"/>
            </a:lvl4pPr>
            <a:lvl5pPr marL="1554480" indent="-228600">
              <a:spcBef>
                <a:spcPct val="20000"/>
              </a:spcBef>
              <a:buClr>
                <a:schemeClr val="accent5"/>
              </a:buClr>
              <a:buFont typeface="Arial" pitchFamily="34" charset="0"/>
              <a:buChar char="•"/>
              <a:defRPr sz="1400" baseline="0"/>
            </a:lvl5pPr>
            <a:lvl6pPr marL="1737360" indent="-182880">
              <a:spcBef>
                <a:spcPct val="20000"/>
              </a:spcBef>
              <a:buClr>
                <a:schemeClr val="accent1"/>
              </a:buClr>
              <a:buFont typeface="Arial" pitchFamily="34" charset="0"/>
              <a:buChar char="•"/>
              <a:defRPr sz="1400" baseline="0"/>
            </a:lvl6pPr>
            <a:lvl7pPr marL="1920240" indent="-182880">
              <a:spcBef>
                <a:spcPct val="20000"/>
              </a:spcBef>
              <a:buClr>
                <a:schemeClr val="accent2"/>
              </a:buClr>
              <a:buFont typeface="Arial" pitchFamily="34" charset="0"/>
              <a:buChar char="•"/>
              <a:defRPr sz="1400"/>
            </a:lvl7pPr>
            <a:lvl8pPr marL="2103120" indent="-182880">
              <a:spcBef>
                <a:spcPct val="20000"/>
              </a:spcBef>
              <a:buClr>
                <a:schemeClr val="accent3"/>
              </a:buClr>
              <a:buFont typeface="Arial" pitchFamily="34" charset="0"/>
              <a:buChar char="•"/>
              <a:defRPr sz="1400"/>
            </a:lvl8pPr>
            <a:lvl9pPr marL="2286000" indent="-182880">
              <a:spcBef>
                <a:spcPct val="20000"/>
              </a:spcBef>
              <a:buClr>
                <a:schemeClr val="accent4"/>
              </a:buClr>
              <a:buFont typeface="Arial" pitchFamily="34" charset="0"/>
              <a:buChar char="•"/>
              <a:defRPr sz="1400"/>
            </a:lvl9pPr>
          </a:lstStyle>
          <a:p>
            <a:pPr>
              <a:buClr>
                <a:srgbClr val="4F81BD"/>
              </a:buClr>
            </a:pPr>
            <a:r>
              <a:rPr lang="zh-CN" altLang="en-US" sz="2800" b="1" dirty="0" smtClean="0">
                <a:solidFill>
                  <a:srgbClr val="FF0000"/>
                </a:solidFill>
              </a:rPr>
              <a:t>（</a:t>
            </a:r>
            <a:r>
              <a:rPr lang="en-US" altLang="zh-CN" sz="2800" b="1" dirty="0" smtClean="0">
                <a:solidFill>
                  <a:srgbClr val="FF0000"/>
                </a:solidFill>
              </a:rPr>
              <a:t>2</a:t>
            </a:r>
            <a:r>
              <a:rPr lang="zh-CN" altLang="en-US" sz="2800" b="1" dirty="0" smtClean="0">
                <a:solidFill>
                  <a:srgbClr val="FF0000"/>
                </a:solidFill>
              </a:rPr>
              <a:t>）关系运算</a:t>
            </a:r>
            <a:endParaRPr lang="en-US" altLang="zh-CN" sz="2800" b="1" dirty="0" smtClean="0">
              <a:solidFill>
                <a:srgbClr val="FF0000"/>
              </a:solidFill>
            </a:endParaRPr>
          </a:p>
        </p:txBody>
      </p:sp>
      <p:graphicFrame>
        <p:nvGraphicFramePr>
          <p:cNvPr id="5" name="表格 4"/>
          <p:cNvGraphicFramePr>
            <a:graphicFrameLocks noGrp="1"/>
          </p:cNvGraphicFramePr>
          <p:nvPr>
            <p:extLst/>
          </p:nvPr>
        </p:nvGraphicFramePr>
        <p:xfrm>
          <a:off x="1007604" y="2780928"/>
          <a:ext cx="5616624" cy="3525804"/>
        </p:xfrm>
        <a:graphic>
          <a:graphicData uri="http://schemas.openxmlformats.org/drawingml/2006/table">
            <a:tbl>
              <a:tblPr firstRow="1" bandRow="1">
                <a:tableStyleId>{5C22544A-7EE6-4342-B048-85BDC9FD1C3A}</a:tableStyleId>
              </a:tblPr>
              <a:tblGrid>
                <a:gridCol w="1800200">
                  <a:extLst>
                    <a:ext uri="{9D8B030D-6E8A-4147-A177-3AD203B41FA5}">
                      <a16:colId xmlns="" xmlns:a16="http://schemas.microsoft.com/office/drawing/2014/main" val="20000"/>
                    </a:ext>
                  </a:extLst>
                </a:gridCol>
                <a:gridCol w="1224136">
                  <a:extLst>
                    <a:ext uri="{9D8B030D-6E8A-4147-A177-3AD203B41FA5}">
                      <a16:colId xmlns="" xmlns:a16="http://schemas.microsoft.com/office/drawing/2014/main" val="20001"/>
                    </a:ext>
                  </a:extLst>
                </a:gridCol>
                <a:gridCol w="2592288">
                  <a:extLst>
                    <a:ext uri="{9D8B030D-6E8A-4147-A177-3AD203B41FA5}">
                      <a16:colId xmlns="" xmlns:a16="http://schemas.microsoft.com/office/drawing/2014/main" val="20002"/>
                    </a:ext>
                  </a:extLst>
                </a:gridCol>
              </a:tblGrid>
              <a:tr h="472455">
                <a:tc>
                  <a:txBody>
                    <a:bodyPr/>
                    <a:lstStyle/>
                    <a:p>
                      <a:pPr algn="ctr"/>
                      <a:r>
                        <a:rPr lang="zh-CN" altLang="en-US" sz="2400" dirty="0" smtClean="0">
                          <a:solidFill>
                            <a:srgbClr val="0070C0"/>
                          </a:solidFill>
                        </a:rPr>
                        <a:t>运算</a:t>
                      </a:r>
                      <a:endParaRPr lang="zh-CN" altLang="en-US" sz="2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rgbClr val="0070C0"/>
                          </a:solidFill>
                        </a:rPr>
                        <a:t>符号</a:t>
                      </a:r>
                      <a:endParaRPr lang="zh-CN" altLang="en-US" sz="2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rgbClr val="0070C0"/>
                          </a:solidFill>
                        </a:rPr>
                        <a:t>示例</a:t>
                      </a:r>
                      <a:endParaRPr lang="zh-CN" altLang="en-US" sz="2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479017">
                <a:tc>
                  <a:txBody>
                    <a:bodyPr/>
                    <a:lstStyle/>
                    <a:p>
                      <a:r>
                        <a:rPr lang="zh-CN" altLang="en-US" sz="2000" b="1" dirty="0" smtClean="0">
                          <a:solidFill>
                            <a:srgbClr val="07044C"/>
                          </a:solidFill>
                          <a:latin typeface="Times New Roman" pitchFamily="18" charset="0"/>
                          <a:cs typeface="Times New Roman" pitchFamily="18" charset="0"/>
                        </a:rPr>
                        <a:t>大于</a:t>
                      </a:r>
                      <a:endParaRPr lang="zh-CN" altLang="en-US" sz="2000" b="1" dirty="0">
                        <a:solidFill>
                          <a:srgbClr val="07044C"/>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solidFill>
                            <a:srgbClr val="FF0000"/>
                          </a:solidFill>
                          <a:latin typeface="Times New Roman" pitchFamily="18" charset="0"/>
                          <a:cs typeface="Times New Roman" pitchFamily="18" charset="0"/>
                        </a:rPr>
                        <a:t>&gt;</a:t>
                      </a:r>
                      <a:endParaRPr lang="zh-CN" altLang="en-US" sz="24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1" kern="1200" dirty="0" smtClean="0">
                          <a:solidFill>
                            <a:srgbClr val="07044C"/>
                          </a:solidFill>
                          <a:latin typeface="Times New Roman" pitchFamily="18" charset="0"/>
                          <a:ea typeface="+mn-ea"/>
                          <a:cs typeface="Times New Roman" pitchFamily="18" charset="0"/>
                        </a:rPr>
                        <a:t>a&gt;b</a:t>
                      </a:r>
                      <a:endParaRPr lang="zh-CN" altLang="en-US" sz="2400" b="1" kern="1200" dirty="0">
                        <a:solidFill>
                          <a:srgbClr val="07044C"/>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79017">
                <a:tc>
                  <a:txBody>
                    <a:bodyPr/>
                    <a:lstStyle/>
                    <a:p>
                      <a:r>
                        <a:rPr lang="zh-CN" altLang="en-US" sz="2000" b="1" dirty="0" smtClean="0">
                          <a:solidFill>
                            <a:srgbClr val="07044C"/>
                          </a:solidFill>
                          <a:latin typeface="Times New Roman" pitchFamily="18" charset="0"/>
                          <a:cs typeface="Times New Roman" pitchFamily="18" charset="0"/>
                        </a:rPr>
                        <a:t>小于</a:t>
                      </a:r>
                      <a:endParaRPr lang="zh-CN" altLang="en-US" sz="2000" b="1" dirty="0">
                        <a:solidFill>
                          <a:srgbClr val="07044C"/>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solidFill>
                            <a:srgbClr val="FF0000"/>
                          </a:solidFill>
                          <a:latin typeface="Times New Roman" pitchFamily="18" charset="0"/>
                          <a:cs typeface="Times New Roman" pitchFamily="18" charset="0"/>
                        </a:rPr>
                        <a:t>&lt;</a:t>
                      </a:r>
                      <a:endParaRPr lang="zh-CN" altLang="en-US" sz="24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1" kern="1200" dirty="0" smtClean="0">
                          <a:solidFill>
                            <a:srgbClr val="07044C"/>
                          </a:solidFill>
                          <a:latin typeface="Times New Roman" pitchFamily="18" charset="0"/>
                          <a:ea typeface="+mn-ea"/>
                          <a:cs typeface="Times New Roman" pitchFamily="18" charset="0"/>
                        </a:rPr>
                        <a:t>a&lt;b</a:t>
                      </a:r>
                      <a:endParaRPr lang="zh-CN" altLang="en-US" sz="2400" b="1" kern="1200" dirty="0">
                        <a:solidFill>
                          <a:srgbClr val="07044C"/>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479017">
                <a:tc>
                  <a:txBody>
                    <a:bodyPr/>
                    <a:lstStyle/>
                    <a:p>
                      <a:r>
                        <a:rPr lang="zh-CN" altLang="en-US" sz="2000" b="1" dirty="0" smtClean="0">
                          <a:solidFill>
                            <a:srgbClr val="07044C"/>
                          </a:solidFill>
                          <a:latin typeface="Times New Roman" pitchFamily="18" charset="0"/>
                          <a:cs typeface="Times New Roman" pitchFamily="18" charset="0"/>
                        </a:rPr>
                        <a:t>小于或等于</a:t>
                      </a:r>
                      <a:endParaRPr lang="zh-CN" altLang="en-US" sz="2000" b="1" dirty="0">
                        <a:solidFill>
                          <a:srgbClr val="07044C"/>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solidFill>
                            <a:srgbClr val="FF0000"/>
                          </a:solidFill>
                          <a:latin typeface="Times New Roman" pitchFamily="18" charset="0"/>
                          <a:cs typeface="Times New Roman" pitchFamily="18" charset="0"/>
                        </a:rPr>
                        <a:t>&lt;=</a:t>
                      </a:r>
                      <a:endParaRPr lang="zh-CN" altLang="en-US" sz="24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1" kern="1200" dirty="0" smtClean="0">
                          <a:solidFill>
                            <a:srgbClr val="07044C"/>
                          </a:solidFill>
                          <a:latin typeface="Times New Roman" pitchFamily="18" charset="0"/>
                          <a:ea typeface="+mn-ea"/>
                          <a:cs typeface="Times New Roman" pitchFamily="18" charset="0"/>
                        </a:rPr>
                        <a:t>a&lt;=b</a:t>
                      </a:r>
                      <a:endParaRPr lang="zh-CN" altLang="en-US" sz="2400" b="1" kern="1200" dirty="0">
                        <a:solidFill>
                          <a:srgbClr val="07044C"/>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538766">
                <a:tc>
                  <a:txBody>
                    <a:bodyPr/>
                    <a:lstStyle/>
                    <a:p>
                      <a:r>
                        <a:rPr lang="zh-CN" altLang="en-US" sz="2000" b="1" dirty="0" smtClean="0">
                          <a:solidFill>
                            <a:srgbClr val="07044C"/>
                          </a:solidFill>
                          <a:latin typeface="Times New Roman" pitchFamily="18" charset="0"/>
                          <a:cs typeface="Times New Roman" pitchFamily="18" charset="0"/>
                        </a:rPr>
                        <a:t>大于或等于</a:t>
                      </a:r>
                      <a:endParaRPr lang="zh-CN" altLang="en-US" sz="2000" b="1" dirty="0">
                        <a:solidFill>
                          <a:srgbClr val="07044C"/>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solidFill>
                            <a:srgbClr val="FF0000"/>
                          </a:solidFill>
                          <a:latin typeface="Times New Roman" pitchFamily="18" charset="0"/>
                          <a:cs typeface="Times New Roman" pitchFamily="18" charset="0"/>
                        </a:rPr>
                        <a:t>&gt;=</a:t>
                      </a:r>
                      <a:endParaRPr lang="zh-CN" altLang="en-US" sz="24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1" kern="1200" dirty="0" smtClean="0">
                          <a:solidFill>
                            <a:srgbClr val="07044C"/>
                          </a:solidFill>
                          <a:latin typeface="Times New Roman" pitchFamily="18" charset="0"/>
                          <a:ea typeface="+mn-ea"/>
                          <a:cs typeface="Times New Roman" pitchFamily="18" charset="0"/>
                        </a:rPr>
                        <a:t>a&gt;=b</a:t>
                      </a:r>
                      <a:endParaRPr lang="zh-CN" altLang="en-US" sz="2400" b="1" kern="1200" dirty="0">
                        <a:solidFill>
                          <a:srgbClr val="07044C"/>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538766">
                <a:tc>
                  <a:txBody>
                    <a:bodyPr/>
                    <a:lstStyle/>
                    <a:p>
                      <a:r>
                        <a:rPr lang="zh-CN" altLang="en-US" sz="2000" b="1" dirty="0" smtClean="0">
                          <a:solidFill>
                            <a:srgbClr val="07044C"/>
                          </a:solidFill>
                          <a:latin typeface="Times New Roman" pitchFamily="18" charset="0"/>
                          <a:cs typeface="Times New Roman" pitchFamily="18" charset="0"/>
                        </a:rPr>
                        <a:t>等于</a:t>
                      </a:r>
                      <a:endParaRPr lang="zh-CN" altLang="en-US" sz="2000" b="1" dirty="0">
                        <a:solidFill>
                          <a:srgbClr val="07044C"/>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solidFill>
                            <a:srgbClr val="FF0000"/>
                          </a:solidFill>
                          <a:latin typeface="Times New Roman" pitchFamily="18" charset="0"/>
                          <a:cs typeface="Times New Roman" pitchFamily="18" charset="0"/>
                        </a:rPr>
                        <a:t>==</a:t>
                      </a:r>
                      <a:endParaRPr lang="zh-CN" altLang="en-US" sz="24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1" kern="1200" dirty="0" smtClean="0">
                          <a:solidFill>
                            <a:srgbClr val="07044C"/>
                          </a:solidFill>
                          <a:latin typeface="Times New Roman" pitchFamily="18" charset="0"/>
                          <a:ea typeface="+mn-ea"/>
                          <a:cs typeface="Times New Roman" pitchFamily="18" charset="0"/>
                        </a:rPr>
                        <a:t>a==b</a:t>
                      </a:r>
                      <a:endParaRPr lang="zh-CN" altLang="en-US" sz="2400" b="1" kern="1200" dirty="0">
                        <a:solidFill>
                          <a:srgbClr val="07044C"/>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538766">
                <a:tc>
                  <a:txBody>
                    <a:bodyPr/>
                    <a:lstStyle/>
                    <a:p>
                      <a:r>
                        <a:rPr lang="zh-CN" altLang="en-US" sz="2000" b="1" dirty="0" smtClean="0">
                          <a:solidFill>
                            <a:srgbClr val="07044C"/>
                          </a:solidFill>
                          <a:latin typeface="Times New Roman" pitchFamily="18" charset="0"/>
                          <a:cs typeface="Times New Roman" pitchFamily="18" charset="0"/>
                        </a:rPr>
                        <a:t>不等于</a:t>
                      </a:r>
                      <a:endParaRPr lang="zh-CN" altLang="en-US" sz="2000" b="1" dirty="0">
                        <a:solidFill>
                          <a:srgbClr val="07044C"/>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smtClean="0">
                          <a:solidFill>
                            <a:srgbClr val="FF0000"/>
                          </a:solidFill>
                          <a:latin typeface="Times New Roman" pitchFamily="18" charset="0"/>
                          <a:cs typeface="Times New Roman" pitchFamily="18" charset="0"/>
                        </a:rPr>
                        <a:t>~=</a:t>
                      </a:r>
                      <a:endParaRPr lang="zh-CN" altLang="en-US" sz="24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en-US" altLang="zh-CN" sz="2400" b="1" kern="1200" dirty="0" smtClean="0">
                          <a:solidFill>
                            <a:srgbClr val="07044C"/>
                          </a:solidFill>
                          <a:latin typeface="Times New Roman" pitchFamily="18" charset="0"/>
                          <a:ea typeface="+mn-ea"/>
                          <a:cs typeface="Times New Roman" pitchFamily="18" charset="0"/>
                        </a:rPr>
                        <a:t>a~=b</a:t>
                      </a:r>
                      <a:endParaRPr lang="zh-CN" altLang="en-US" sz="2400" b="1" kern="1200" dirty="0">
                        <a:solidFill>
                          <a:srgbClr val="07044C"/>
                        </a:solidFill>
                        <a:latin typeface="Times New Roman" pitchFamily="18" charset="0"/>
                        <a:ea typeface="+mn-ea"/>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
        <p:nvSpPr>
          <p:cNvPr id="6" name="内容占位符 2"/>
          <p:cNvSpPr txBox="1">
            <a:spLocks/>
          </p:cNvSpPr>
          <p:nvPr/>
        </p:nvSpPr>
        <p:spPr>
          <a:xfrm>
            <a:off x="1871598" y="2129237"/>
            <a:ext cx="3960440" cy="446348"/>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Clr>
                <a:srgbClr val="4F81BD"/>
              </a:buClr>
              <a:buFont typeface="Arial" pitchFamily="34" charset="0"/>
              <a:buNone/>
            </a:pPr>
            <a:r>
              <a:rPr lang="zh-CN" altLang="en-US" sz="2400" b="1" dirty="0">
                <a:solidFill>
                  <a:prstClr val="black"/>
                </a:solidFill>
                <a:latin typeface="黑体" pitchFamily="49" charset="-122"/>
                <a:ea typeface="黑体" pitchFamily="49" charset="-122"/>
              </a:rPr>
              <a:t> </a:t>
            </a:r>
            <a:r>
              <a:rPr lang="zh-CN" altLang="en-US" sz="2400" b="1" dirty="0" smtClean="0">
                <a:solidFill>
                  <a:prstClr val="black"/>
                </a:solidFill>
                <a:latin typeface="黑体" pitchFamily="49" charset="-122"/>
                <a:ea typeface="黑体" pitchFamily="49" charset="-122"/>
              </a:rPr>
              <a:t> </a:t>
            </a:r>
            <a:r>
              <a:rPr lang="en-US" altLang="zh-CN" sz="2400" b="1" dirty="0" smtClean="0">
                <a:solidFill>
                  <a:prstClr val="black"/>
                </a:solidFill>
                <a:latin typeface="黑体" pitchFamily="49" charset="-122"/>
                <a:ea typeface="黑体" pitchFamily="49" charset="-122"/>
              </a:rPr>
              <a:t> MATLAB</a:t>
            </a:r>
            <a:r>
              <a:rPr lang="zh-CN" altLang="en-US" sz="2400" b="1" dirty="0" smtClean="0">
                <a:solidFill>
                  <a:prstClr val="black"/>
                </a:solidFill>
                <a:latin typeface="黑体" pitchFamily="49" charset="-122"/>
                <a:ea typeface="黑体" pitchFamily="49" charset="-122"/>
              </a:rPr>
              <a:t>关系运算符</a:t>
            </a:r>
            <a:endParaRPr lang="zh-CN" altLang="en-US" sz="2400" b="1" dirty="0">
              <a:solidFill>
                <a:prstClr val="black"/>
              </a:solidFill>
              <a:latin typeface="黑体" pitchFamily="49" charset="-122"/>
              <a:ea typeface="黑体" pitchFamily="49" charset="-122"/>
            </a:endParaRPr>
          </a:p>
        </p:txBody>
      </p:sp>
      <p:sp>
        <p:nvSpPr>
          <p:cNvPr id="7" name="TextBox 6"/>
          <p:cNvSpPr txBox="1"/>
          <p:nvPr/>
        </p:nvSpPr>
        <p:spPr>
          <a:xfrm>
            <a:off x="827584" y="1340768"/>
            <a:ext cx="6876866" cy="492443"/>
          </a:xfrm>
          <a:prstGeom prst="rect">
            <a:avLst/>
          </a:prstGeom>
          <a:noFill/>
        </p:spPr>
        <p:txBody>
          <a:bodyPr wrap="square" rtlCol="0">
            <a:spAutoFit/>
          </a:bodyPr>
          <a:lstStyle/>
          <a:p>
            <a:r>
              <a:rPr lang="zh-CN" altLang="en-US" sz="2600" b="1" dirty="0" smtClean="0">
                <a:solidFill>
                  <a:srgbClr val="3F1CD6"/>
                </a:solidFill>
                <a:latin typeface="方正粗黑宋简体" pitchFamily="2" charset="-122"/>
                <a:ea typeface="方正粗黑宋简体" pitchFamily="2" charset="-122"/>
              </a:rPr>
              <a:t>注：</a:t>
            </a:r>
            <a:r>
              <a:rPr lang="en-US" altLang="zh-CN" sz="2600" b="1" dirty="0" smtClean="0">
                <a:solidFill>
                  <a:srgbClr val="3F1CD6"/>
                </a:solidFill>
                <a:latin typeface="方正粗黑宋简体" pitchFamily="2" charset="-122"/>
                <a:ea typeface="方正粗黑宋简体" pitchFamily="2" charset="-122"/>
              </a:rPr>
              <a:t>MATLAB</a:t>
            </a:r>
            <a:r>
              <a:rPr lang="zh-CN" altLang="en-US" sz="2600" b="1" dirty="0" smtClean="0">
                <a:solidFill>
                  <a:srgbClr val="3F1CD6"/>
                </a:solidFill>
                <a:latin typeface="方正粗黑宋简体" pitchFamily="2" charset="-122"/>
                <a:ea typeface="方正粗黑宋简体" pitchFamily="2" charset="-122"/>
              </a:rPr>
              <a:t>通过 </a:t>
            </a:r>
            <a:r>
              <a:rPr lang="en-US" altLang="zh-CN" sz="2600" b="1" dirty="0" smtClean="0">
                <a:solidFill>
                  <a:srgbClr val="3F1CD6"/>
                </a:solidFill>
                <a:latin typeface="方正粗黑宋简体" pitchFamily="2" charset="-122"/>
                <a:ea typeface="方正粗黑宋简体" pitchFamily="2" charset="-122"/>
              </a:rPr>
              <a:t>~= </a:t>
            </a:r>
            <a:r>
              <a:rPr lang="zh-CN" altLang="en-US" sz="2600" b="1" dirty="0" smtClean="0">
                <a:solidFill>
                  <a:srgbClr val="3F1CD6"/>
                </a:solidFill>
                <a:latin typeface="方正粗黑宋简体" pitchFamily="2" charset="-122"/>
                <a:ea typeface="方正粗黑宋简体" pitchFamily="2" charset="-122"/>
              </a:rPr>
              <a:t>来表示不等于，而非 </a:t>
            </a:r>
            <a:r>
              <a:rPr lang="en-US" altLang="zh-CN" sz="2600" b="1" dirty="0" smtClean="0">
                <a:solidFill>
                  <a:srgbClr val="3F1CD6"/>
                </a:solidFill>
                <a:latin typeface="方正粗黑宋简体" pitchFamily="2" charset="-122"/>
                <a:ea typeface="方正粗黑宋简体" pitchFamily="2" charset="-122"/>
              </a:rPr>
              <a:t>!=</a:t>
            </a:r>
            <a:endParaRPr lang="zh-CN" altLang="en-US" sz="2600" b="1" dirty="0">
              <a:solidFill>
                <a:srgbClr val="3F1CD6"/>
              </a:solidFill>
              <a:latin typeface="方正粗黑宋简体" pitchFamily="2" charset="-122"/>
              <a:ea typeface="方正粗黑宋简体" pitchFamily="2" charset="-122"/>
            </a:endParaRPr>
          </a:p>
        </p:txBody>
      </p:sp>
    </p:spTree>
    <p:extLst>
      <p:ext uri="{BB962C8B-B14F-4D97-AF65-F5344CB8AC3E}">
        <p14:creationId xmlns:p14="http://schemas.microsoft.com/office/powerpoint/2010/main" val="75760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633262" y="620688"/>
                <a:ext cx="7179097" cy="461665"/>
              </a:xfrm>
              <a:prstGeom prst="rect">
                <a:avLst/>
              </a:prstGeom>
              <a:noFill/>
            </p:spPr>
            <p:txBody>
              <a:bodyPr wrap="square" rtlCol="0">
                <a:spAutoFit/>
              </a:bodyPr>
              <a:lstStyle/>
              <a:p>
                <a:r>
                  <a:rPr lang="zh-CN" altLang="en-US" sz="2400" b="1" dirty="0" smtClean="0">
                    <a:solidFill>
                      <a:srgbClr val="FF0000"/>
                    </a:solidFill>
                    <a:latin typeface="微软雅黑" pitchFamily="34" charset="-122"/>
                    <a:ea typeface="微软雅黑" pitchFamily="34" charset="-122"/>
                  </a:rPr>
                  <a:t>例</a:t>
                </a:r>
                <a:r>
                  <a:rPr lang="zh-CN" altLang="en-US" sz="2400" b="1" dirty="0" smtClean="0">
                    <a:solidFill>
                      <a:prstClr val="black"/>
                    </a:solidFill>
                    <a:latin typeface="微软雅黑" pitchFamily="34" charset="-122"/>
                    <a:ea typeface="微软雅黑" pitchFamily="34" charset="-122"/>
                  </a:rPr>
                  <a:t>  </a:t>
                </a:r>
                <a:r>
                  <a:rPr lang="zh-CN" altLang="en-US" sz="2400" b="1" dirty="0">
                    <a:solidFill>
                      <a:prstClr val="black"/>
                    </a:solidFill>
                    <a:latin typeface="微软雅黑" pitchFamily="34" charset="-122"/>
                    <a:ea typeface="微软雅黑" pitchFamily="34" charset="-122"/>
                  </a:rPr>
                  <a:t>已知</a:t>
                </a:r>
                <a14:m>
                  <m:oMath xmlns:m="http://schemas.openxmlformats.org/officeDocument/2006/math">
                    <m:r>
                      <a:rPr lang="en-US" altLang="zh-CN" sz="2400" b="1" smtClean="0">
                        <a:solidFill>
                          <a:prstClr val="black"/>
                        </a:solidFill>
                        <a:latin typeface="Cambria Math"/>
                        <a:ea typeface="微软雅黑" pitchFamily="34" charset="-122"/>
                      </a:rPr>
                      <m:t> </m:t>
                    </m:r>
                    <m:r>
                      <a:rPr lang="en-US" altLang="zh-CN" sz="2400" b="1" i="1" smtClean="0">
                        <a:solidFill>
                          <a:prstClr val="black"/>
                        </a:solidFill>
                        <a:latin typeface="Cambria Math"/>
                        <a:ea typeface="微软雅黑" pitchFamily="34" charset="-122"/>
                      </a:rPr>
                      <m:t>𝒙</m:t>
                    </m:r>
                    <m:r>
                      <a:rPr lang="en-US" altLang="zh-CN" sz="2400" b="1" i="1" smtClean="0">
                        <a:solidFill>
                          <a:prstClr val="black"/>
                        </a:solidFill>
                        <a:latin typeface="Cambria Math"/>
                        <a:ea typeface="微软雅黑" pitchFamily="34" charset="-122"/>
                      </a:rPr>
                      <m:t>=</m:t>
                    </m:r>
                    <m:r>
                      <a:rPr lang="en-US" altLang="zh-CN" sz="2400" b="1" i="1" smtClean="0">
                        <a:solidFill>
                          <a:prstClr val="black"/>
                        </a:solidFill>
                        <a:latin typeface="Cambria Math"/>
                        <a:ea typeface="微软雅黑" pitchFamily="34" charset="-122"/>
                      </a:rPr>
                      <m:t>𝟐</m:t>
                    </m:r>
                    <m:r>
                      <a:rPr lang="en-US" altLang="zh-CN" sz="2400" b="1" i="1" smtClean="0">
                        <a:solidFill>
                          <a:prstClr val="black"/>
                        </a:solidFill>
                        <a:latin typeface="Cambria Math"/>
                        <a:ea typeface="微软雅黑" pitchFamily="34" charset="-122"/>
                      </a:rPr>
                      <m:t>, </m:t>
                    </m:r>
                    <m:r>
                      <a:rPr lang="en-US" altLang="zh-CN" sz="2400" b="1" i="1" smtClean="0">
                        <a:solidFill>
                          <a:prstClr val="black"/>
                        </a:solidFill>
                        <a:latin typeface="Cambria Math"/>
                        <a:ea typeface="微软雅黑" pitchFamily="34" charset="-122"/>
                      </a:rPr>
                      <m:t>𝒚</m:t>
                    </m:r>
                    <m:r>
                      <a:rPr lang="en-US" altLang="zh-CN" sz="2400" b="1" i="1" smtClean="0">
                        <a:solidFill>
                          <a:prstClr val="black"/>
                        </a:solidFill>
                        <a:latin typeface="Cambria Math"/>
                        <a:ea typeface="微软雅黑" pitchFamily="34" charset="-122"/>
                      </a:rPr>
                      <m:t>=</m:t>
                    </m:r>
                    <m:r>
                      <a:rPr lang="en-US" altLang="zh-CN" sz="2400" b="1" i="1" smtClean="0">
                        <a:solidFill>
                          <a:prstClr val="black"/>
                        </a:solidFill>
                        <a:latin typeface="Cambria Math"/>
                        <a:ea typeface="微软雅黑" pitchFamily="34" charset="-122"/>
                      </a:rPr>
                      <m:t>𝟑</m:t>
                    </m:r>
                    <m:r>
                      <a:rPr lang="en-US" altLang="zh-CN" sz="2400" b="1" i="1" smtClean="0">
                        <a:solidFill>
                          <a:prstClr val="black"/>
                        </a:solidFill>
                        <a:latin typeface="Cambria Math"/>
                        <a:ea typeface="微软雅黑" pitchFamily="34" charset="-122"/>
                      </a:rPr>
                      <m:t>, </m:t>
                    </m:r>
                    <m:r>
                      <a:rPr lang="en-US" altLang="zh-CN" sz="2400" b="1" i="1" smtClean="0">
                        <a:solidFill>
                          <a:prstClr val="black"/>
                        </a:solidFill>
                        <a:latin typeface="Cambria Math"/>
                        <a:ea typeface="微软雅黑" pitchFamily="34" charset="-122"/>
                      </a:rPr>
                      <m:t>𝒛</m:t>
                    </m:r>
                    <m:r>
                      <a:rPr lang="en-US" altLang="zh-CN" sz="2400" b="1" i="1" smtClean="0">
                        <a:solidFill>
                          <a:prstClr val="black"/>
                        </a:solidFill>
                        <a:latin typeface="Cambria Math"/>
                        <a:ea typeface="微软雅黑" pitchFamily="34" charset="-122"/>
                      </a:rPr>
                      <m:t>=−</m:t>
                    </m:r>
                    <m:r>
                      <a:rPr lang="en-US" altLang="zh-CN" sz="2400" b="1" i="1" smtClean="0">
                        <a:solidFill>
                          <a:prstClr val="black"/>
                        </a:solidFill>
                        <a:latin typeface="Cambria Math"/>
                        <a:ea typeface="微软雅黑" pitchFamily="34" charset="-122"/>
                      </a:rPr>
                      <m:t>𝟓</m:t>
                    </m:r>
                  </m:oMath>
                </a14:m>
                <a:r>
                  <a:rPr lang="zh-CN" altLang="en-US" sz="2400" b="1" dirty="0" smtClean="0">
                    <a:solidFill>
                      <a:prstClr val="black"/>
                    </a:solidFill>
                    <a:latin typeface="微软雅黑" pitchFamily="34" charset="-122"/>
                    <a:ea typeface="微软雅黑" pitchFamily="34" charset="-122"/>
                  </a:rPr>
                  <a:t>，输入： </a:t>
                </a:r>
                <a:endParaRPr lang="zh-CN" altLang="en-US" sz="2400" b="1" dirty="0">
                  <a:solidFill>
                    <a:prstClr val="black"/>
                  </a:solidFill>
                  <a:latin typeface="微软雅黑" pitchFamily="34" charset="-122"/>
                  <a:ea typeface="微软雅黑" pitchFamily="34" charset="-122"/>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33262" y="620688"/>
                <a:ext cx="7179097" cy="461665"/>
              </a:xfrm>
              <a:prstGeom prst="rect">
                <a:avLst/>
              </a:prstGeom>
              <a:blipFill rotWithShape="1">
                <a:blip r:embed="rId3"/>
                <a:stretch>
                  <a:fillRect l="-1358" t="-10526" b="-28947"/>
                </a:stretch>
              </a:blipFill>
            </p:spPr>
            <p:txBody>
              <a:bodyPr/>
              <a:lstStyle/>
              <a:p>
                <a:r>
                  <a:rPr lang="zh-CN" altLang="en-US">
                    <a:noFill/>
                  </a:rPr>
                  <a:t> </a:t>
                </a:r>
              </a:p>
            </p:txBody>
          </p:sp>
        </mc:Fallback>
      </mc:AlternateContent>
      <p:sp>
        <p:nvSpPr>
          <p:cNvPr id="5" name="矩形 4"/>
          <p:cNvSpPr/>
          <p:nvPr/>
        </p:nvSpPr>
        <p:spPr>
          <a:xfrm>
            <a:off x="742395" y="1098578"/>
            <a:ext cx="2383770" cy="461665"/>
          </a:xfrm>
          <a:prstGeom prst="rect">
            <a:avLst/>
          </a:prstGeom>
          <a:noFill/>
        </p:spPr>
        <p:txBody>
          <a:bodyPr wrap="square" rtlCol="0">
            <a:spAutoFit/>
          </a:bodyPr>
          <a:lstStyle/>
          <a:p>
            <a:r>
              <a:rPr lang="en-US" altLang="zh-CN" sz="2400" dirty="0" smtClean="0">
                <a:solidFill>
                  <a:srgbClr val="3F1CD6"/>
                </a:solidFill>
                <a:latin typeface="微软雅黑" pitchFamily="34" charset="-122"/>
                <a:ea typeface="微软雅黑" pitchFamily="34" charset="-122"/>
              </a:rPr>
              <a:t>x&lt;y</a:t>
            </a:r>
            <a:endParaRPr lang="zh-CN" altLang="en-US" sz="2400" dirty="0">
              <a:solidFill>
                <a:srgbClr val="3F1CD6"/>
              </a:solidFill>
              <a:latin typeface="微软雅黑" pitchFamily="34" charset="-122"/>
              <a:ea typeface="微软雅黑" pitchFamily="34" charset="-122"/>
            </a:endParaRPr>
          </a:p>
        </p:txBody>
      </p:sp>
      <p:sp>
        <p:nvSpPr>
          <p:cNvPr id="6" name="TextBox 5"/>
          <p:cNvSpPr txBox="1"/>
          <p:nvPr/>
        </p:nvSpPr>
        <p:spPr>
          <a:xfrm>
            <a:off x="659631" y="1658417"/>
            <a:ext cx="7179097" cy="461665"/>
          </a:xfrm>
          <a:prstGeom prst="rect">
            <a:avLst/>
          </a:prstGeom>
          <a:noFill/>
        </p:spPr>
        <p:txBody>
          <a:bodyPr wrap="square" rtlCol="0">
            <a:spAutoFit/>
          </a:bodyPr>
          <a:lstStyle/>
          <a:p>
            <a:r>
              <a:rPr lang="zh-CN" altLang="en-US" sz="2400" dirty="0" smtClean="0">
                <a:solidFill>
                  <a:prstClr val="black"/>
                </a:solidFill>
                <a:latin typeface="微软雅黑" pitchFamily="34" charset="-122"/>
                <a:ea typeface="微软雅黑" pitchFamily="34" charset="-122"/>
              </a:rPr>
              <a:t>输出</a:t>
            </a:r>
            <a:endParaRPr lang="zh-CN" altLang="en-US" sz="2400" dirty="0">
              <a:solidFill>
                <a:prstClr val="black"/>
              </a:solidFill>
              <a:latin typeface="微软雅黑" pitchFamily="34" charset="-122"/>
              <a:ea typeface="微软雅黑" pitchFamily="34" charset="-122"/>
            </a:endParaRPr>
          </a:p>
        </p:txBody>
      </p:sp>
      <p:sp>
        <p:nvSpPr>
          <p:cNvPr id="7" name="矩形 6"/>
          <p:cNvSpPr/>
          <p:nvPr/>
        </p:nvSpPr>
        <p:spPr>
          <a:xfrm>
            <a:off x="740362" y="2090171"/>
            <a:ext cx="4572000" cy="1200329"/>
          </a:xfrm>
          <a:prstGeom prst="rect">
            <a:avLst/>
          </a:prstGeom>
          <a:noFill/>
        </p:spPr>
        <p:txBody>
          <a:bodyPr wrap="square" rtlCol="0">
            <a:spAutoFit/>
          </a:bodyPr>
          <a:lstStyle/>
          <a:p>
            <a:r>
              <a:rPr lang="en-US" altLang="zh-CN" sz="2400" dirty="0" err="1">
                <a:solidFill>
                  <a:srgbClr val="3F1CD6"/>
                </a:solidFill>
                <a:latin typeface="微软雅黑" pitchFamily="34" charset="-122"/>
                <a:ea typeface="微软雅黑" pitchFamily="34" charset="-122"/>
              </a:rPr>
              <a:t>ans</a:t>
            </a:r>
            <a:r>
              <a:rPr lang="en-US" altLang="zh-CN" sz="2400" dirty="0">
                <a:solidFill>
                  <a:srgbClr val="3F1CD6"/>
                </a:solidFill>
                <a:latin typeface="微软雅黑" pitchFamily="34" charset="-122"/>
                <a:ea typeface="微软雅黑" pitchFamily="34" charset="-122"/>
              </a:rPr>
              <a:t> =</a:t>
            </a:r>
          </a:p>
          <a:p>
            <a:r>
              <a:rPr lang="en-US" altLang="zh-CN" sz="2400" dirty="0">
                <a:solidFill>
                  <a:srgbClr val="3F1CD6"/>
                </a:solidFill>
                <a:latin typeface="微软雅黑" pitchFamily="34" charset="-122"/>
                <a:ea typeface="微软雅黑" pitchFamily="34" charset="-122"/>
              </a:rPr>
              <a:t>  logical</a:t>
            </a:r>
          </a:p>
          <a:p>
            <a:r>
              <a:rPr lang="en-US" altLang="zh-CN" sz="2400" dirty="0">
                <a:solidFill>
                  <a:srgbClr val="3F1CD6"/>
                </a:solidFill>
                <a:latin typeface="微软雅黑" pitchFamily="34" charset="-122"/>
                <a:ea typeface="微软雅黑" pitchFamily="34" charset="-122"/>
              </a:rPr>
              <a:t>   1</a:t>
            </a:r>
            <a:endParaRPr lang="zh-CN" altLang="en-US" sz="2400" dirty="0">
              <a:solidFill>
                <a:srgbClr val="3F1CD6"/>
              </a:solidFill>
              <a:latin typeface="微软雅黑" pitchFamily="34" charset="-122"/>
              <a:ea typeface="微软雅黑" pitchFamily="34" charset="-122"/>
            </a:endParaRPr>
          </a:p>
        </p:txBody>
      </p:sp>
      <p:sp>
        <p:nvSpPr>
          <p:cNvPr id="8" name="TextBox 7"/>
          <p:cNvSpPr txBox="1"/>
          <p:nvPr/>
        </p:nvSpPr>
        <p:spPr>
          <a:xfrm>
            <a:off x="634681" y="3322306"/>
            <a:ext cx="7179097" cy="461665"/>
          </a:xfrm>
          <a:prstGeom prst="rect">
            <a:avLst/>
          </a:prstGeom>
          <a:noFill/>
        </p:spPr>
        <p:txBody>
          <a:bodyPr wrap="square" rtlCol="0">
            <a:spAutoFit/>
          </a:bodyPr>
          <a:lstStyle/>
          <a:p>
            <a:r>
              <a:rPr lang="zh-CN" altLang="en-US" sz="2400" dirty="0" smtClean="0">
                <a:solidFill>
                  <a:prstClr val="black"/>
                </a:solidFill>
                <a:latin typeface="微软雅黑" pitchFamily="34" charset="-122"/>
                <a:ea typeface="微软雅黑" pitchFamily="34" charset="-122"/>
              </a:rPr>
              <a:t>输入</a:t>
            </a:r>
            <a:endParaRPr lang="zh-CN" altLang="en-US" sz="2400" dirty="0">
              <a:solidFill>
                <a:prstClr val="black"/>
              </a:solidFill>
              <a:latin typeface="微软雅黑" pitchFamily="34" charset="-122"/>
              <a:ea typeface="微软雅黑" pitchFamily="34" charset="-122"/>
            </a:endParaRPr>
          </a:p>
        </p:txBody>
      </p:sp>
      <p:sp>
        <p:nvSpPr>
          <p:cNvPr id="9" name="矩形 8"/>
          <p:cNvSpPr/>
          <p:nvPr/>
        </p:nvSpPr>
        <p:spPr>
          <a:xfrm>
            <a:off x="763081" y="3798088"/>
            <a:ext cx="718466" cy="461665"/>
          </a:xfrm>
          <a:prstGeom prst="rect">
            <a:avLst/>
          </a:prstGeom>
          <a:noFill/>
        </p:spPr>
        <p:txBody>
          <a:bodyPr wrap="square" rtlCol="0">
            <a:spAutoFit/>
          </a:bodyPr>
          <a:lstStyle/>
          <a:p>
            <a:r>
              <a:rPr lang="en-US" altLang="zh-CN" sz="2400" dirty="0">
                <a:solidFill>
                  <a:srgbClr val="3F1CD6"/>
                </a:solidFill>
                <a:latin typeface="微软雅黑" pitchFamily="34" charset="-122"/>
                <a:ea typeface="微软雅黑" pitchFamily="34" charset="-122"/>
              </a:rPr>
              <a:t>x&lt;z</a:t>
            </a:r>
            <a:endParaRPr lang="zh-CN" altLang="en-US" sz="2400" dirty="0">
              <a:solidFill>
                <a:srgbClr val="3F1CD6"/>
              </a:solidFill>
              <a:latin typeface="微软雅黑" pitchFamily="34" charset="-122"/>
              <a:ea typeface="微软雅黑" pitchFamily="34" charset="-122"/>
            </a:endParaRPr>
          </a:p>
        </p:txBody>
      </p:sp>
      <p:sp>
        <p:nvSpPr>
          <p:cNvPr id="10" name="TextBox 9"/>
          <p:cNvSpPr txBox="1"/>
          <p:nvPr/>
        </p:nvSpPr>
        <p:spPr>
          <a:xfrm>
            <a:off x="634681" y="4241770"/>
            <a:ext cx="7179097" cy="461665"/>
          </a:xfrm>
          <a:prstGeom prst="rect">
            <a:avLst/>
          </a:prstGeom>
          <a:noFill/>
        </p:spPr>
        <p:txBody>
          <a:bodyPr wrap="square" rtlCol="0">
            <a:spAutoFit/>
          </a:bodyPr>
          <a:lstStyle/>
          <a:p>
            <a:r>
              <a:rPr lang="zh-CN" altLang="en-US" sz="2400" dirty="0" smtClean="0">
                <a:solidFill>
                  <a:prstClr val="black"/>
                </a:solidFill>
                <a:latin typeface="微软雅黑" pitchFamily="34" charset="-122"/>
                <a:ea typeface="微软雅黑" pitchFamily="34" charset="-122"/>
              </a:rPr>
              <a:t>输出</a:t>
            </a:r>
            <a:endParaRPr lang="zh-CN" altLang="en-US" sz="2400" dirty="0">
              <a:solidFill>
                <a:prstClr val="black"/>
              </a:solidFill>
              <a:latin typeface="微软雅黑" pitchFamily="34" charset="-122"/>
              <a:ea typeface="微软雅黑" pitchFamily="34" charset="-122"/>
            </a:endParaRPr>
          </a:p>
        </p:txBody>
      </p:sp>
      <p:sp>
        <p:nvSpPr>
          <p:cNvPr id="11" name="矩形 10"/>
          <p:cNvSpPr/>
          <p:nvPr/>
        </p:nvSpPr>
        <p:spPr>
          <a:xfrm>
            <a:off x="771601" y="4797152"/>
            <a:ext cx="4572000" cy="1200329"/>
          </a:xfrm>
          <a:prstGeom prst="rect">
            <a:avLst/>
          </a:prstGeom>
          <a:noFill/>
        </p:spPr>
        <p:txBody>
          <a:bodyPr wrap="square" rtlCol="0">
            <a:spAutoFit/>
          </a:bodyPr>
          <a:lstStyle/>
          <a:p>
            <a:r>
              <a:rPr lang="en-US" altLang="zh-CN" sz="2400" dirty="0" err="1">
                <a:solidFill>
                  <a:srgbClr val="3F1CD6"/>
                </a:solidFill>
                <a:latin typeface="微软雅黑" pitchFamily="34" charset="-122"/>
                <a:ea typeface="微软雅黑" pitchFamily="34" charset="-122"/>
              </a:rPr>
              <a:t>ans</a:t>
            </a:r>
            <a:r>
              <a:rPr lang="en-US" altLang="zh-CN" sz="2400" dirty="0">
                <a:solidFill>
                  <a:srgbClr val="3F1CD6"/>
                </a:solidFill>
                <a:latin typeface="微软雅黑" pitchFamily="34" charset="-122"/>
                <a:ea typeface="微软雅黑" pitchFamily="34" charset="-122"/>
              </a:rPr>
              <a:t> =</a:t>
            </a:r>
          </a:p>
          <a:p>
            <a:r>
              <a:rPr lang="en-US" altLang="zh-CN" sz="2400" dirty="0">
                <a:solidFill>
                  <a:srgbClr val="3F1CD6"/>
                </a:solidFill>
                <a:latin typeface="微软雅黑" pitchFamily="34" charset="-122"/>
                <a:ea typeface="微软雅黑" pitchFamily="34" charset="-122"/>
              </a:rPr>
              <a:t>  logical</a:t>
            </a:r>
          </a:p>
          <a:p>
            <a:r>
              <a:rPr lang="en-US" altLang="zh-CN" sz="2400" dirty="0">
                <a:solidFill>
                  <a:srgbClr val="3F1CD6"/>
                </a:solidFill>
                <a:latin typeface="微软雅黑" pitchFamily="34" charset="-122"/>
                <a:ea typeface="微软雅黑" pitchFamily="34" charset="-122"/>
              </a:rPr>
              <a:t>   0</a:t>
            </a:r>
            <a:endParaRPr lang="zh-CN" altLang="en-US" sz="2400" dirty="0">
              <a:solidFill>
                <a:srgbClr val="3F1CD6"/>
              </a:solidFill>
              <a:latin typeface="微软雅黑" pitchFamily="34" charset="-122"/>
              <a:ea typeface="微软雅黑" pitchFamily="34" charset="-122"/>
            </a:endParaRPr>
          </a:p>
        </p:txBody>
      </p:sp>
    </p:spTree>
    <p:extLst>
      <p:ext uri="{BB962C8B-B14F-4D97-AF65-F5344CB8AC3E}">
        <p14:creationId xmlns:p14="http://schemas.microsoft.com/office/powerpoint/2010/main" val="1705786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26366" y="1329814"/>
            <a:ext cx="7934066" cy="492443"/>
          </a:xfrm>
          <a:prstGeom prst="rect">
            <a:avLst/>
          </a:prstGeom>
          <a:solidFill>
            <a:srgbClr val="AEF135"/>
          </a:solidFill>
        </p:spPr>
        <p:txBody>
          <a:bodyPr wrap="square">
            <a:spAutoFit/>
          </a:bodyPr>
          <a:lstStyle/>
          <a:p>
            <a:pPr algn="just"/>
            <a:r>
              <a:rPr lang="zh-CN" altLang="en-US" sz="2600" b="1" dirty="0" smtClean="0">
                <a:solidFill>
                  <a:srgbClr val="3F1CD6"/>
                </a:solidFill>
                <a:latin typeface="微软雅黑" pitchFamily="34" charset="-122"/>
                <a:ea typeface="微软雅黑" pitchFamily="34" charset="-122"/>
              </a:rPr>
              <a:t>练习</a:t>
            </a:r>
            <a:r>
              <a:rPr lang="zh-CN" altLang="en-US" sz="2600" dirty="0" smtClean="0">
                <a:solidFill>
                  <a:prstClr val="black"/>
                </a:solidFill>
                <a:latin typeface="微软雅黑" pitchFamily="34" charset="-122"/>
                <a:ea typeface="微软雅黑" pitchFamily="34" charset="-122"/>
              </a:rPr>
              <a:t>：</a:t>
            </a:r>
            <a:r>
              <a:rPr lang="en-US" altLang="zh-CN" sz="2600" b="1" dirty="0" smtClean="0">
                <a:solidFill>
                  <a:prstClr val="black"/>
                </a:solidFill>
                <a:latin typeface="微软雅黑" pitchFamily="34" charset="-122"/>
                <a:ea typeface="微软雅黑" pitchFamily="34" charset="-122"/>
              </a:rPr>
              <a:t>x</a:t>
            </a:r>
            <a:r>
              <a:rPr lang="en-US" altLang="zh-CN" sz="2600" b="1" dirty="0">
                <a:solidFill>
                  <a:prstClr val="black"/>
                </a:solidFill>
                <a:latin typeface="微软雅黑" pitchFamily="34" charset="-122"/>
                <a:ea typeface="微软雅黑" pitchFamily="34" charset="-122"/>
              </a:rPr>
              <a:t>=[1 2 3 4 5</a:t>
            </a:r>
            <a:r>
              <a:rPr lang="en-US" altLang="zh-CN" sz="2600" b="1" dirty="0" smtClean="0">
                <a:solidFill>
                  <a:prstClr val="black"/>
                </a:solidFill>
                <a:latin typeface="微软雅黑" pitchFamily="34" charset="-122"/>
                <a:ea typeface="微软雅黑" pitchFamily="34" charset="-122"/>
              </a:rPr>
              <a:t>]</a:t>
            </a:r>
            <a:r>
              <a:rPr lang="zh-CN" altLang="en-US" sz="2600" b="1" dirty="0" smtClean="0">
                <a:solidFill>
                  <a:prstClr val="black"/>
                </a:solidFill>
                <a:latin typeface="微软雅黑" pitchFamily="34" charset="-122"/>
                <a:ea typeface="微软雅黑" pitchFamily="34" charset="-122"/>
              </a:rPr>
              <a:t>，</a:t>
            </a:r>
            <a:r>
              <a:rPr lang="en-US" altLang="zh-CN" sz="2600" b="1" dirty="0" smtClean="0">
                <a:solidFill>
                  <a:prstClr val="black"/>
                </a:solidFill>
                <a:latin typeface="微软雅黑" pitchFamily="34" charset="-122"/>
                <a:ea typeface="微软雅黑" pitchFamily="34" charset="-122"/>
              </a:rPr>
              <a:t>y=x-4</a:t>
            </a:r>
            <a:r>
              <a:rPr lang="zh-CN" altLang="en-US" sz="2600" b="1" dirty="0" smtClean="0">
                <a:solidFill>
                  <a:prstClr val="black"/>
                </a:solidFill>
                <a:latin typeface="微软雅黑" pitchFamily="34" charset="-122"/>
                <a:ea typeface="微软雅黑" pitchFamily="34" charset="-122"/>
              </a:rPr>
              <a:t>，则 </a:t>
            </a:r>
            <a:r>
              <a:rPr lang="en-US" altLang="zh-CN" sz="2600" b="1" dirty="0" smtClean="0">
                <a:solidFill>
                  <a:prstClr val="black"/>
                </a:solidFill>
                <a:latin typeface="微软雅黑" pitchFamily="34" charset="-122"/>
                <a:ea typeface="微软雅黑" pitchFamily="34" charset="-122"/>
              </a:rPr>
              <a:t>x&lt;y</a:t>
            </a:r>
            <a:r>
              <a:rPr lang="zh-CN" altLang="en-US" sz="2600" b="1" dirty="0" smtClean="0">
                <a:solidFill>
                  <a:prstClr val="black"/>
                </a:solidFill>
                <a:latin typeface="微软雅黑" pitchFamily="34" charset="-122"/>
                <a:ea typeface="微软雅黑" pitchFamily="34" charset="-122"/>
              </a:rPr>
              <a:t>的结果是？</a:t>
            </a:r>
            <a:endParaRPr lang="zh-CN" altLang="zh-CN" sz="2600" b="1" dirty="0">
              <a:solidFill>
                <a:prstClr val="black"/>
              </a:solidFill>
              <a:latin typeface="微软雅黑" pitchFamily="34" charset="-122"/>
              <a:ea typeface="微软雅黑" pitchFamily="34" charset="-122"/>
            </a:endParaRPr>
          </a:p>
        </p:txBody>
      </p:sp>
      <p:sp>
        <p:nvSpPr>
          <p:cNvPr id="6" name="矩形 5"/>
          <p:cNvSpPr/>
          <p:nvPr/>
        </p:nvSpPr>
        <p:spPr>
          <a:xfrm>
            <a:off x="689854" y="1825759"/>
            <a:ext cx="6896340" cy="1200329"/>
          </a:xfrm>
          <a:prstGeom prst="rect">
            <a:avLst/>
          </a:prstGeom>
        </p:spPr>
        <p:txBody>
          <a:bodyPr wrap="square">
            <a:spAutoFit/>
          </a:bodyPr>
          <a:lstStyle/>
          <a:p>
            <a:r>
              <a:rPr lang="en-US" altLang="zh-CN" sz="2400" dirty="0" err="1" smtClean="0">
                <a:solidFill>
                  <a:prstClr val="black"/>
                </a:solidFill>
                <a:latin typeface="微软雅黑" pitchFamily="34" charset="-122"/>
                <a:ea typeface="微软雅黑" pitchFamily="34" charset="-122"/>
              </a:rPr>
              <a:t>ans</a:t>
            </a:r>
            <a:r>
              <a:rPr lang="en-US" altLang="zh-CN" sz="2400" dirty="0" smtClean="0">
                <a:solidFill>
                  <a:prstClr val="black"/>
                </a:solidFill>
                <a:latin typeface="微软雅黑" pitchFamily="34" charset="-122"/>
                <a:ea typeface="微软雅黑" pitchFamily="34" charset="-122"/>
              </a:rPr>
              <a:t> </a:t>
            </a:r>
            <a:r>
              <a:rPr lang="en-US" altLang="zh-CN" sz="2400" dirty="0">
                <a:solidFill>
                  <a:prstClr val="black"/>
                </a:solidFill>
                <a:latin typeface="微软雅黑" pitchFamily="34" charset="-122"/>
                <a:ea typeface="微软雅黑" pitchFamily="34" charset="-122"/>
              </a:rPr>
              <a:t>=</a:t>
            </a:r>
            <a:endParaRPr lang="zh-CN" altLang="zh-CN" sz="2400" dirty="0">
              <a:solidFill>
                <a:prstClr val="black"/>
              </a:solidFill>
              <a:latin typeface="微软雅黑" pitchFamily="34" charset="-122"/>
              <a:ea typeface="微软雅黑" pitchFamily="34" charset="-122"/>
            </a:endParaRPr>
          </a:p>
          <a:p>
            <a:r>
              <a:rPr lang="en-US" altLang="zh-CN" sz="2400" dirty="0">
                <a:solidFill>
                  <a:prstClr val="black"/>
                </a:solidFill>
                <a:latin typeface="微软雅黑" pitchFamily="34" charset="-122"/>
                <a:ea typeface="微软雅黑" pitchFamily="34" charset="-122"/>
              </a:rPr>
              <a:t>  1</a:t>
            </a:r>
            <a:r>
              <a:rPr lang="zh-CN" altLang="zh-CN" sz="2400" dirty="0">
                <a:solidFill>
                  <a:prstClr val="black"/>
                </a:solidFill>
                <a:latin typeface="微软雅黑" pitchFamily="34" charset="-122"/>
                <a:ea typeface="微软雅黑" pitchFamily="34" charset="-122"/>
              </a:rPr>
              <a:t>×</a:t>
            </a:r>
            <a:r>
              <a:rPr lang="en-US" altLang="zh-CN" sz="2400" dirty="0">
                <a:solidFill>
                  <a:prstClr val="black"/>
                </a:solidFill>
                <a:latin typeface="微软雅黑" pitchFamily="34" charset="-122"/>
                <a:ea typeface="微软雅黑" pitchFamily="34" charset="-122"/>
              </a:rPr>
              <a:t>5 logical </a:t>
            </a:r>
            <a:r>
              <a:rPr lang="zh-CN" altLang="zh-CN" sz="2400" dirty="0">
                <a:solidFill>
                  <a:prstClr val="black"/>
                </a:solidFill>
                <a:latin typeface="微软雅黑" pitchFamily="34" charset="-122"/>
                <a:ea typeface="微软雅黑" pitchFamily="34" charset="-122"/>
              </a:rPr>
              <a:t>数组</a:t>
            </a:r>
          </a:p>
          <a:p>
            <a:r>
              <a:rPr lang="en-US" altLang="zh-CN" sz="2400" dirty="0">
                <a:solidFill>
                  <a:prstClr val="black"/>
                </a:solidFill>
                <a:latin typeface="微软雅黑" pitchFamily="34" charset="-122"/>
                <a:ea typeface="微软雅黑" pitchFamily="34" charset="-122"/>
              </a:rPr>
              <a:t>   0   0   0   0   </a:t>
            </a:r>
            <a:r>
              <a:rPr lang="en-US" altLang="zh-CN" sz="2400" dirty="0" smtClean="0">
                <a:solidFill>
                  <a:prstClr val="black"/>
                </a:solidFill>
                <a:latin typeface="微软雅黑" pitchFamily="34" charset="-122"/>
                <a:ea typeface="微软雅黑" pitchFamily="34" charset="-122"/>
              </a:rPr>
              <a:t>0</a:t>
            </a:r>
            <a:endParaRPr lang="zh-CN" altLang="zh-CN" sz="2400" dirty="0">
              <a:solidFill>
                <a:prstClr val="black"/>
              </a:solidFill>
              <a:latin typeface="微软雅黑" pitchFamily="34" charset="-122"/>
              <a:ea typeface="微软雅黑" pitchFamily="34" charset="-122"/>
            </a:endParaRPr>
          </a:p>
        </p:txBody>
      </p:sp>
      <p:sp>
        <p:nvSpPr>
          <p:cNvPr id="7" name="矩形 6"/>
          <p:cNvSpPr/>
          <p:nvPr/>
        </p:nvSpPr>
        <p:spPr>
          <a:xfrm>
            <a:off x="448883" y="3104136"/>
            <a:ext cx="8155565" cy="954107"/>
          </a:xfrm>
          <a:prstGeom prst="rect">
            <a:avLst/>
          </a:prstGeom>
          <a:solidFill>
            <a:srgbClr val="AEF135"/>
          </a:solidFill>
        </p:spPr>
        <p:txBody>
          <a:bodyPr wrap="square">
            <a:spAutoFit/>
          </a:bodyPr>
          <a:lstStyle/>
          <a:p>
            <a:pPr algn="just"/>
            <a:r>
              <a:rPr lang="en-US" altLang="zh-CN" sz="2800" b="1" dirty="0">
                <a:solidFill>
                  <a:srgbClr val="3F1CD6"/>
                </a:solidFill>
                <a:latin typeface="微软雅黑" pitchFamily="34" charset="-122"/>
                <a:ea typeface="微软雅黑" pitchFamily="34" charset="-122"/>
              </a:rPr>
              <a:t>MATLAB</a:t>
            </a:r>
            <a:r>
              <a:rPr lang="zh-CN" altLang="zh-CN" sz="2800" b="1" dirty="0">
                <a:solidFill>
                  <a:srgbClr val="3F1CD6"/>
                </a:solidFill>
                <a:latin typeface="微软雅黑" pitchFamily="34" charset="-122"/>
                <a:ea typeface="微软雅黑" pitchFamily="34" charset="-122"/>
              </a:rPr>
              <a:t>对矩阵中的相应元素进行逐个比较，然后输出比较的结果。</a:t>
            </a:r>
            <a:endParaRPr lang="zh-CN" altLang="en-US" sz="2800" b="1" dirty="0">
              <a:solidFill>
                <a:srgbClr val="3F1CD6"/>
              </a:solidFill>
              <a:latin typeface="微软雅黑" pitchFamily="34" charset="-122"/>
              <a:ea typeface="微软雅黑" pitchFamily="34" charset="-122"/>
            </a:endParaRPr>
          </a:p>
        </p:txBody>
      </p:sp>
    </p:spTree>
    <p:extLst>
      <p:ext uri="{BB962C8B-B14F-4D97-AF65-F5344CB8AC3E}">
        <p14:creationId xmlns:p14="http://schemas.microsoft.com/office/powerpoint/2010/main" val="270300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a:spLocks/>
          </p:cNvSpPr>
          <p:nvPr/>
        </p:nvSpPr>
        <p:spPr>
          <a:xfrm>
            <a:off x="323528" y="372767"/>
            <a:ext cx="2736304" cy="619218"/>
          </a:xfrm>
          <a:prstGeom prst="rect">
            <a:avLst/>
          </a:prstGeom>
        </p:spPr>
        <p:txBody>
          <a:bodyPr vert="horz" lIns="91440" tIns="45720" rIns="91440" bIns="45720" rtlCol="0">
            <a:noAutofit/>
          </a:bodyPr>
          <a:lstStyle>
            <a:lvl1pPr marL="114300" indent="0" algn="just">
              <a:spcBef>
                <a:spcPct val="20000"/>
              </a:spcBef>
              <a:buClr>
                <a:schemeClr val="accent1"/>
              </a:buClr>
              <a:buFont typeface="Arial" pitchFamily="34" charset="0"/>
              <a:buNone/>
              <a:defRPr sz="2400">
                <a:latin typeface="微软雅黑" pitchFamily="34" charset="-122"/>
                <a:ea typeface="微软雅黑" pitchFamily="34" charset="-122"/>
              </a:defRPr>
            </a:lvl1pPr>
            <a:lvl2pPr marL="640080" indent="-228600">
              <a:spcBef>
                <a:spcPct val="20000"/>
              </a:spcBef>
              <a:buClr>
                <a:schemeClr val="accent2"/>
              </a:buClr>
              <a:buFont typeface="Arial" pitchFamily="34" charset="0"/>
              <a:buChar char="•"/>
              <a:defRPr sz="2000"/>
            </a:lvl2pPr>
            <a:lvl3pPr marL="1005840" indent="-228600">
              <a:spcBef>
                <a:spcPct val="20000"/>
              </a:spcBef>
              <a:buClr>
                <a:schemeClr val="accent3"/>
              </a:buClr>
              <a:buFont typeface="Arial" pitchFamily="34" charset="0"/>
              <a:buChar char="•"/>
              <a:defRPr/>
            </a:lvl3pPr>
            <a:lvl4pPr marL="1280160" indent="-228600">
              <a:spcBef>
                <a:spcPct val="20000"/>
              </a:spcBef>
              <a:buClr>
                <a:schemeClr val="accent4"/>
              </a:buClr>
              <a:buFont typeface="Arial" pitchFamily="34" charset="0"/>
              <a:buChar char="•"/>
              <a:defRPr sz="1600"/>
            </a:lvl4pPr>
            <a:lvl5pPr marL="1554480" indent="-228600">
              <a:spcBef>
                <a:spcPct val="20000"/>
              </a:spcBef>
              <a:buClr>
                <a:schemeClr val="accent5"/>
              </a:buClr>
              <a:buFont typeface="Arial" pitchFamily="34" charset="0"/>
              <a:buChar char="•"/>
              <a:defRPr sz="1400" baseline="0"/>
            </a:lvl5pPr>
            <a:lvl6pPr marL="1737360" indent="-182880">
              <a:spcBef>
                <a:spcPct val="20000"/>
              </a:spcBef>
              <a:buClr>
                <a:schemeClr val="accent1"/>
              </a:buClr>
              <a:buFont typeface="Arial" pitchFamily="34" charset="0"/>
              <a:buChar char="•"/>
              <a:defRPr sz="1400" baseline="0"/>
            </a:lvl6pPr>
            <a:lvl7pPr marL="1920240" indent="-182880">
              <a:spcBef>
                <a:spcPct val="20000"/>
              </a:spcBef>
              <a:buClr>
                <a:schemeClr val="accent2"/>
              </a:buClr>
              <a:buFont typeface="Arial" pitchFamily="34" charset="0"/>
              <a:buChar char="•"/>
              <a:defRPr sz="1400"/>
            </a:lvl7pPr>
            <a:lvl8pPr marL="2103120" indent="-182880">
              <a:spcBef>
                <a:spcPct val="20000"/>
              </a:spcBef>
              <a:buClr>
                <a:schemeClr val="accent3"/>
              </a:buClr>
              <a:buFont typeface="Arial" pitchFamily="34" charset="0"/>
              <a:buChar char="•"/>
              <a:defRPr sz="1400"/>
            </a:lvl8pPr>
            <a:lvl9pPr marL="2286000" indent="-182880">
              <a:spcBef>
                <a:spcPct val="20000"/>
              </a:spcBef>
              <a:buClr>
                <a:schemeClr val="accent4"/>
              </a:buClr>
              <a:buFont typeface="Arial" pitchFamily="34" charset="0"/>
              <a:buChar char="•"/>
              <a:defRPr sz="1400"/>
            </a:lvl9pPr>
          </a:lstStyle>
          <a:p>
            <a:pPr>
              <a:buClr>
                <a:srgbClr val="4F81BD"/>
              </a:buClr>
            </a:pPr>
            <a:r>
              <a:rPr lang="zh-CN" altLang="en-US" sz="2800" b="1" dirty="0" smtClean="0">
                <a:solidFill>
                  <a:srgbClr val="FF0000"/>
                </a:solidFill>
                <a:latin typeface="宋体" panose="02010600030101010101" pitchFamily="2" charset="-122"/>
                <a:ea typeface="宋体" panose="02010600030101010101" pitchFamily="2" charset="-122"/>
              </a:rPr>
              <a:t>（</a:t>
            </a:r>
            <a:r>
              <a:rPr lang="en-US" altLang="zh-CN" sz="2800" b="1" dirty="0" smtClean="0">
                <a:solidFill>
                  <a:srgbClr val="FF0000"/>
                </a:solidFill>
                <a:latin typeface="宋体" panose="02010600030101010101" pitchFamily="2" charset="-122"/>
                <a:ea typeface="宋体" panose="02010600030101010101" pitchFamily="2" charset="-122"/>
              </a:rPr>
              <a:t>3</a:t>
            </a:r>
            <a:r>
              <a:rPr lang="zh-CN" altLang="en-US" sz="2800" b="1" dirty="0" smtClean="0">
                <a:solidFill>
                  <a:srgbClr val="FF0000"/>
                </a:solidFill>
                <a:latin typeface="宋体" panose="02010600030101010101" pitchFamily="2" charset="-122"/>
                <a:ea typeface="宋体" panose="02010600030101010101" pitchFamily="2" charset="-122"/>
              </a:rPr>
              <a:t>）</a:t>
            </a:r>
            <a:r>
              <a:rPr lang="zh-CN" altLang="en-US" sz="2800" b="1" dirty="0">
                <a:solidFill>
                  <a:srgbClr val="FF0000"/>
                </a:solidFill>
                <a:latin typeface="宋体" panose="02010600030101010101" pitchFamily="2" charset="-122"/>
                <a:ea typeface="宋体" panose="02010600030101010101" pitchFamily="2" charset="-122"/>
              </a:rPr>
              <a:t>逻辑</a:t>
            </a:r>
            <a:r>
              <a:rPr lang="zh-CN" altLang="en-US" sz="2800" b="1" dirty="0" smtClean="0">
                <a:solidFill>
                  <a:srgbClr val="FF0000"/>
                </a:solidFill>
                <a:latin typeface="宋体" panose="02010600030101010101" pitchFamily="2" charset="-122"/>
                <a:ea typeface="宋体" panose="02010600030101010101" pitchFamily="2" charset="-122"/>
              </a:rPr>
              <a:t>运算</a:t>
            </a:r>
            <a:endParaRPr lang="en-US" altLang="zh-CN" sz="2800" b="1" dirty="0" smtClean="0">
              <a:solidFill>
                <a:srgbClr val="FF0000"/>
              </a:solidFill>
              <a:latin typeface="宋体" panose="02010600030101010101" pitchFamily="2" charset="-122"/>
              <a:ea typeface="宋体" panose="02010600030101010101" pitchFamily="2" charset="-122"/>
            </a:endParaRPr>
          </a:p>
        </p:txBody>
      </p:sp>
      <p:graphicFrame>
        <p:nvGraphicFramePr>
          <p:cNvPr id="5" name="表格 4"/>
          <p:cNvGraphicFramePr>
            <a:graphicFrameLocks noGrp="1"/>
          </p:cNvGraphicFramePr>
          <p:nvPr>
            <p:extLst/>
          </p:nvPr>
        </p:nvGraphicFramePr>
        <p:xfrm>
          <a:off x="2051720" y="1844824"/>
          <a:ext cx="3024336" cy="1887689"/>
        </p:xfrm>
        <a:graphic>
          <a:graphicData uri="http://schemas.openxmlformats.org/drawingml/2006/table">
            <a:tbl>
              <a:tblPr firstRow="1" bandRow="1">
                <a:tableStyleId>{5C22544A-7EE6-4342-B048-85BDC9FD1C3A}</a:tableStyleId>
              </a:tblPr>
              <a:tblGrid>
                <a:gridCol w="1800200">
                  <a:extLst>
                    <a:ext uri="{9D8B030D-6E8A-4147-A177-3AD203B41FA5}">
                      <a16:colId xmlns="" xmlns:a16="http://schemas.microsoft.com/office/drawing/2014/main" val="20000"/>
                    </a:ext>
                  </a:extLst>
                </a:gridCol>
                <a:gridCol w="1224136">
                  <a:extLst>
                    <a:ext uri="{9D8B030D-6E8A-4147-A177-3AD203B41FA5}">
                      <a16:colId xmlns="" xmlns:a16="http://schemas.microsoft.com/office/drawing/2014/main" val="20001"/>
                    </a:ext>
                  </a:extLst>
                </a:gridCol>
              </a:tblGrid>
              <a:tr h="472455">
                <a:tc>
                  <a:txBody>
                    <a:bodyPr/>
                    <a:lstStyle/>
                    <a:p>
                      <a:pPr algn="ctr"/>
                      <a:r>
                        <a:rPr lang="zh-CN" altLang="en-US" sz="2400" dirty="0" smtClean="0">
                          <a:solidFill>
                            <a:srgbClr val="0070C0"/>
                          </a:solidFill>
                        </a:rPr>
                        <a:t>逻辑运算符</a:t>
                      </a:r>
                      <a:endParaRPr lang="zh-CN" altLang="en-US" sz="2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2400" dirty="0" smtClean="0">
                          <a:solidFill>
                            <a:srgbClr val="0070C0"/>
                          </a:solidFill>
                        </a:rPr>
                        <a:t>说明</a:t>
                      </a:r>
                      <a:endParaRPr lang="zh-CN" altLang="en-US" sz="2400"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479017">
                <a:tc>
                  <a:txBody>
                    <a:bodyPr/>
                    <a:lstStyle/>
                    <a:p>
                      <a:pPr algn="ctr"/>
                      <a:r>
                        <a:rPr lang="en-US" altLang="zh-CN" sz="2000" b="1" dirty="0" smtClean="0">
                          <a:solidFill>
                            <a:srgbClr val="FF0000"/>
                          </a:solidFill>
                          <a:latin typeface="Times New Roman" pitchFamily="18" charset="0"/>
                          <a:cs typeface="Times New Roman" pitchFamily="18" charset="0"/>
                        </a:rPr>
                        <a:t>&amp;</a:t>
                      </a:r>
                      <a:endParaRPr lang="zh-CN" altLang="en-US" sz="20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smtClean="0">
                          <a:solidFill>
                            <a:srgbClr val="07044C"/>
                          </a:solidFill>
                          <a:latin typeface="Times New Roman" pitchFamily="18" charset="0"/>
                          <a:cs typeface="Times New Roman" pitchFamily="18" charset="0"/>
                        </a:rPr>
                        <a:t>与</a:t>
                      </a:r>
                      <a:endParaRPr lang="zh-CN" altLang="en-US" sz="2400" b="1" dirty="0">
                        <a:solidFill>
                          <a:srgbClr val="07044C"/>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128648">
                <a:tc>
                  <a:txBody>
                    <a:bodyPr/>
                    <a:lstStyle/>
                    <a:p>
                      <a:pPr algn="ctr"/>
                      <a:r>
                        <a:rPr lang="en-US" altLang="zh-CN" sz="2000" b="1" dirty="0" smtClean="0">
                          <a:solidFill>
                            <a:srgbClr val="FF0000"/>
                          </a:solidFill>
                          <a:latin typeface="Times New Roman" pitchFamily="18" charset="0"/>
                          <a:cs typeface="Times New Roman" pitchFamily="18" charset="0"/>
                        </a:rPr>
                        <a:t>|</a:t>
                      </a:r>
                      <a:endParaRPr lang="zh-CN" altLang="en-US" sz="20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smtClean="0">
                          <a:solidFill>
                            <a:srgbClr val="07044C"/>
                          </a:solidFill>
                          <a:latin typeface="Times New Roman" pitchFamily="18" charset="0"/>
                          <a:cs typeface="Times New Roman" pitchFamily="18" charset="0"/>
                        </a:rPr>
                        <a:t>或</a:t>
                      </a:r>
                      <a:endParaRPr lang="zh-CN" altLang="en-US" sz="2400" b="1" dirty="0">
                        <a:solidFill>
                          <a:srgbClr val="07044C"/>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479017">
                <a:tc>
                  <a:txBody>
                    <a:bodyPr/>
                    <a:lstStyle/>
                    <a:p>
                      <a:pPr algn="ctr"/>
                      <a:r>
                        <a:rPr lang="en-US" altLang="zh-CN" sz="2000" b="1" dirty="0" smtClean="0">
                          <a:solidFill>
                            <a:srgbClr val="FF0000"/>
                          </a:solidFill>
                          <a:latin typeface="Times New Roman" pitchFamily="18" charset="0"/>
                          <a:cs typeface="Times New Roman" pitchFamily="18" charset="0"/>
                        </a:rPr>
                        <a:t>~</a:t>
                      </a:r>
                      <a:endParaRPr lang="zh-CN" altLang="en-US" sz="2000" b="1" dirty="0">
                        <a:solidFill>
                          <a:srgbClr val="FF0000"/>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smtClean="0">
                          <a:solidFill>
                            <a:srgbClr val="07044C"/>
                          </a:solidFill>
                          <a:latin typeface="Times New Roman" pitchFamily="18" charset="0"/>
                          <a:cs typeface="Times New Roman" pitchFamily="18" charset="0"/>
                        </a:rPr>
                        <a:t>非</a:t>
                      </a:r>
                      <a:endParaRPr lang="zh-CN" altLang="en-US" sz="2400" b="1" dirty="0">
                        <a:solidFill>
                          <a:srgbClr val="07044C"/>
                        </a:solidFill>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bl>
          </a:graphicData>
        </a:graphic>
      </p:graphicFrame>
      <p:sp>
        <p:nvSpPr>
          <p:cNvPr id="6" name="内容占位符 2"/>
          <p:cNvSpPr txBox="1">
            <a:spLocks/>
          </p:cNvSpPr>
          <p:nvPr/>
        </p:nvSpPr>
        <p:spPr>
          <a:xfrm>
            <a:off x="1817034" y="1127482"/>
            <a:ext cx="3960440" cy="446348"/>
          </a:xfrm>
          <a:prstGeom prst="rect">
            <a:avLst/>
          </a:prstGeom>
        </p:spPr>
        <p:txBody>
          <a:bodyPr vert="horz" lIns="91440" tIns="45720" rIns="91440" bIns="45720" rtlCol="0">
            <a:no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Clr>
                <a:srgbClr val="4F81BD"/>
              </a:buClr>
              <a:buFont typeface="Arial" pitchFamily="34" charset="0"/>
              <a:buNone/>
            </a:pPr>
            <a:r>
              <a:rPr lang="zh-CN" altLang="en-US" sz="2400" b="1" dirty="0" smtClean="0">
                <a:solidFill>
                  <a:prstClr val="black"/>
                </a:solidFill>
                <a:latin typeface="黑体" pitchFamily="49" charset="-122"/>
                <a:ea typeface="黑体" pitchFamily="49" charset="-122"/>
              </a:rPr>
              <a:t>表  </a:t>
            </a:r>
            <a:r>
              <a:rPr lang="en-US" altLang="zh-CN" sz="2400" b="1" dirty="0" smtClean="0">
                <a:solidFill>
                  <a:prstClr val="black"/>
                </a:solidFill>
                <a:latin typeface="黑体" pitchFamily="49" charset="-122"/>
                <a:ea typeface="黑体" pitchFamily="49" charset="-122"/>
              </a:rPr>
              <a:t> MATLAB</a:t>
            </a:r>
            <a:r>
              <a:rPr lang="zh-CN" altLang="en-US" sz="2400" b="1" dirty="0" smtClean="0">
                <a:solidFill>
                  <a:prstClr val="black"/>
                </a:solidFill>
                <a:latin typeface="黑体" pitchFamily="49" charset="-122"/>
                <a:ea typeface="黑体" pitchFamily="49" charset="-122"/>
              </a:rPr>
              <a:t>逻辑运算符</a:t>
            </a:r>
            <a:endParaRPr lang="zh-CN" altLang="en-US" sz="2400" b="1" dirty="0">
              <a:solidFill>
                <a:prstClr val="black"/>
              </a:solidFill>
              <a:latin typeface="黑体" pitchFamily="49" charset="-122"/>
              <a:ea typeface="黑体" pitchFamily="49" charset="-122"/>
            </a:endParaRPr>
          </a:p>
        </p:txBody>
      </p:sp>
      <p:sp>
        <p:nvSpPr>
          <p:cNvPr id="8" name="矩形 7"/>
          <p:cNvSpPr/>
          <p:nvPr/>
        </p:nvSpPr>
        <p:spPr>
          <a:xfrm>
            <a:off x="2118048" y="4165629"/>
            <a:ext cx="5904656" cy="892552"/>
          </a:xfrm>
          <a:prstGeom prst="rect">
            <a:avLst/>
          </a:prstGeom>
        </p:spPr>
        <p:txBody>
          <a:bodyPr wrap="square">
            <a:spAutoFit/>
          </a:bodyPr>
          <a:lstStyle/>
          <a:p>
            <a:r>
              <a:rPr lang="zh-CN" altLang="en-US" sz="2600" dirty="0" smtClean="0">
                <a:solidFill>
                  <a:prstClr val="black"/>
                </a:solidFill>
                <a:latin typeface="微软雅黑" pitchFamily="34" charset="-122"/>
                <a:ea typeface="微软雅黑" pitchFamily="34" charset="-122"/>
              </a:rPr>
              <a:t>已知</a:t>
            </a:r>
            <a:r>
              <a:rPr lang="en-US" altLang="zh-CN" sz="2600" dirty="0" smtClean="0">
                <a:solidFill>
                  <a:prstClr val="black"/>
                </a:solidFill>
                <a:latin typeface="微软雅黑" pitchFamily="34" charset="-122"/>
                <a:ea typeface="微软雅黑" pitchFamily="34" charset="-122"/>
              </a:rPr>
              <a:t>x</a:t>
            </a:r>
            <a:r>
              <a:rPr lang="en-US" altLang="zh-CN" sz="2600" dirty="0">
                <a:solidFill>
                  <a:prstClr val="black"/>
                </a:solidFill>
                <a:latin typeface="微软雅黑" pitchFamily="34" charset="-122"/>
                <a:ea typeface="微软雅黑" pitchFamily="34" charset="-122"/>
              </a:rPr>
              <a:t>=[1 2 </a:t>
            </a:r>
            <a:r>
              <a:rPr lang="en-US" altLang="zh-CN" sz="2600" dirty="0" smtClean="0">
                <a:solidFill>
                  <a:prstClr val="black"/>
                </a:solidFill>
                <a:latin typeface="微软雅黑" pitchFamily="34" charset="-122"/>
                <a:ea typeface="微软雅黑" pitchFamily="34" charset="-122"/>
              </a:rPr>
              <a:t>3],y</a:t>
            </a:r>
            <a:r>
              <a:rPr lang="en-US" altLang="zh-CN" sz="2600" dirty="0">
                <a:solidFill>
                  <a:prstClr val="black"/>
                </a:solidFill>
                <a:latin typeface="微软雅黑" pitchFamily="34" charset="-122"/>
                <a:ea typeface="微软雅黑" pitchFamily="34" charset="-122"/>
              </a:rPr>
              <a:t>=[-2 0 </a:t>
            </a:r>
            <a:r>
              <a:rPr lang="en-US" altLang="zh-CN" sz="2600" dirty="0" smtClean="0">
                <a:solidFill>
                  <a:prstClr val="black"/>
                </a:solidFill>
                <a:latin typeface="微软雅黑" pitchFamily="34" charset="-122"/>
                <a:ea typeface="微软雅黑" pitchFamily="34" charset="-122"/>
              </a:rPr>
              <a:t>2],z</a:t>
            </a:r>
            <a:r>
              <a:rPr lang="en-US" altLang="zh-CN" sz="2600" dirty="0">
                <a:solidFill>
                  <a:prstClr val="black"/>
                </a:solidFill>
                <a:latin typeface="微软雅黑" pitchFamily="34" charset="-122"/>
                <a:ea typeface="微软雅黑" pitchFamily="34" charset="-122"/>
              </a:rPr>
              <a:t>=[8 8 </a:t>
            </a:r>
            <a:r>
              <a:rPr lang="en-US" altLang="zh-CN" sz="2600" dirty="0" smtClean="0">
                <a:solidFill>
                  <a:prstClr val="black"/>
                </a:solidFill>
                <a:latin typeface="微软雅黑" pitchFamily="34" charset="-122"/>
                <a:ea typeface="微软雅黑" pitchFamily="34" charset="-122"/>
              </a:rPr>
              <a:t>8],</a:t>
            </a:r>
          </a:p>
          <a:p>
            <a:r>
              <a:rPr lang="zh-CN" altLang="en-US" sz="2600" dirty="0" smtClean="0">
                <a:solidFill>
                  <a:prstClr val="black"/>
                </a:solidFill>
                <a:latin typeface="微软雅黑" pitchFamily="34" charset="-122"/>
                <a:ea typeface="微软雅黑" pitchFamily="34" charset="-122"/>
              </a:rPr>
              <a:t>则下列命令的结果是？</a:t>
            </a:r>
            <a:r>
              <a:rPr lang="en-US" altLang="zh-CN" sz="2600" dirty="0" smtClean="0">
                <a:solidFill>
                  <a:prstClr val="black"/>
                </a:solidFill>
                <a:latin typeface="微软雅黑" pitchFamily="34" charset="-122"/>
                <a:ea typeface="微软雅黑" pitchFamily="34" charset="-122"/>
              </a:rPr>
              <a:t> </a:t>
            </a:r>
            <a:endParaRPr lang="zh-CN" altLang="zh-CN" sz="2600" dirty="0">
              <a:solidFill>
                <a:prstClr val="black"/>
              </a:solidFill>
              <a:latin typeface="微软雅黑" pitchFamily="34" charset="-122"/>
              <a:ea typeface="微软雅黑" pitchFamily="34" charset="-122"/>
            </a:endParaRPr>
          </a:p>
        </p:txBody>
      </p:sp>
      <p:sp>
        <p:nvSpPr>
          <p:cNvPr id="9" name="矩形 8"/>
          <p:cNvSpPr/>
          <p:nvPr/>
        </p:nvSpPr>
        <p:spPr>
          <a:xfrm>
            <a:off x="2339752" y="5086401"/>
            <a:ext cx="1710725" cy="461665"/>
          </a:xfrm>
          <a:prstGeom prst="rect">
            <a:avLst/>
          </a:prstGeom>
        </p:spPr>
        <p:txBody>
          <a:bodyPr wrap="square">
            <a:spAutoFit/>
          </a:bodyPr>
          <a:lstStyle/>
          <a:p>
            <a:r>
              <a:rPr lang="en-US" altLang="zh-CN" sz="2400" dirty="0">
                <a:solidFill>
                  <a:prstClr val="black"/>
                </a:solidFill>
                <a:latin typeface="微软雅黑" pitchFamily="34" charset="-122"/>
                <a:ea typeface="微软雅黑" pitchFamily="34" charset="-122"/>
              </a:rPr>
              <a:t>z&gt;x &amp; z&gt;y</a:t>
            </a:r>
            <a:endParaRPr lang="zh-CN" altLang="zh-CN" sz="2400"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88335467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2566</Words>
  <Application>Microsoft Office PowerPoint</Application>
  <PresentationFormat>全屏显示(4:3)</PresentationFormat>
  <Paragraphs>414</Paragraphs>
  <Slides>34</Slides>
  <Notes>33</Notes>
  <HiddenSlides>0</HiddenSlides>
  <MMClips>0</MMClips>
  <ScaleCrop>false</ScaleCrop>
  <HeadingPairs>
    <vt:vector size="4" baseType="variant">
      <vt:variant>
        <vt:lpstr>主题</vt:lpstr>
      </vt:variant>
      <vt:variant>
        <vt:i4>4</vt:i4>
      </vt:variant>
      <vt:variant>
        <vt:lpstr>幻灯片标题</vt:lpstr>
      </vt:variant>
      <vt:variant>
        <vt:i4>34</vt:i4>
      </vt:variant>
    </vt:vector>
  </HeadingPairs>
  <TitlesOfParts>
    <vt:vector size="38" baseType="lpstr">
      <vt:lpstr>Office 主题​​</vt:lpstr>
      <vt:lpstr>1_Office 主题​​</vt:lpstr>
      <vt:lpstr>2_Office 主题​​</vt:lpstr>
      <vt:lpstr>3_Office 主题​​</vt:lpstr>
      <vt:lpstr>PowerPoint 演示文稿</vt:lpstr>
      <vt:lpstr>PowerPoint 演示文稿</vt:lpstr>
      <vt:lpstr>   数据类型</vt:lpstr>
      <vt:lpstr>PowerPoint 演示文稿</vt:lpstr>
      <vt:lpstr>    运算符与运算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向量的运算和前面的运算基本一致，注意向量之间的乘除和幂运算需要在原符号前加一个“.”号，具体运算见下表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第1章  MATLAB操作基础  1.1  MATLAB概述 1.2  MATLAB的运行环境与安装 1.3  MATLAB集成环境 1.4  MATLAB帮助系统</dc:title>
  <dc:creator>Brenden</dc:creator>
  <cp:lastModifiedBy>DELL</cp:lastModifiedBy>
  <cp:revision>48</cp:revision>
  <dcterms:created xsi:type="dcterms:W3CDTF">2005-04-13T13:48:00Z</dcterms:created>
  <dcterms:modified xsi:type="dcterms:W3CDTF">2024-10-18T07:27:25Z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2052-10.1.0.6750</vt:lpwstr>
  </property>
</Properties>
</file>