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3.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5.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6.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7.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8.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9.xml" ContentType="application/vnd.openxmlformats-officedocument.presentationml.notesSlide+xml"/>
  <Override PartName="/ppt/tags/tag86.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40"/>
  </p:notesMasterIdLst>
  <p:handoutMasterIdLst>
    <p:handoutMasterId r:id="rId41"/>
  </p:handoutMasterIdLst>
  <p:sldIdLst>
    <p:sldId id="282" r:id="rId2"/>
    <p:sldId id="481" r:id="rId3"/>
    <p:sldId id="483" r:id="rId4"/>
    <p:sldId id="516" r:id="rId5"/>
    <p:sldId id="437" r:id="rId6"/>
    <p:sldId id="482" r:id="rId7"/>
    <p:sldId id="484" r:id="rId8"/>
    <p:sldId id="485" r:id="rId9"/>
    <p:sldId id="486" r:id="rId10"/>
    <p:sldId id="487" r:id="rId11"/>
    <p:sldId id="488" r:id="rId12"/>
    <p:sldId id="490" r:id="rId13"/>
    <p:sldId id="489" r:id="rId14"/>
    <p:sldId id="491" r:id="rId15"/>
    <p:sldId id="492" r:id="rId16"/>
    <p:sldId id="493" r:id="rId17"/>
    <p:sldId id="441" r:id="rId18"/>
    <p:sldId id="494" r:id="rId19"/>
    <p:sldId id="512" r:id="rId20"/>
    <p:sldId id="495" r:id="rId21"/>
    <p:sldId id="496" r:id="rId22"/>
    <p:sldId id="497" r:id="rId23"/>
    <p:sldId id="498" r:id="rId24"/>
    <p:sldId id="499" r:id="rId25"/>
    <p:sldId id="417" r:id="rId26"/>
    <p:sldId id="500" r:id="rId27"/>
    <p:sldId id="503" r:id="rId28"/>
    <p:sldId id="505" r:id="rId29"/>
    <p:sldId id="501" r:id="rId30"/>
    <p:sldId id="502" r:id="rId31"/>
    <p:sldId id="506" r:id="rId32"/>
    <p:sldId id="436" r:id="rId33"/>
    <p:sldId id="507" r:id="rId34"/>
    <p:sldId id="508" r:id="rId35"/>
    <p:sldId id="510" r:id="rId36"/>
    <p:sldId id="511" r:id="rId37"/>
    <p:sldId id="515" r:id="rId38"/>
    <p:sldId id="283" r:id="rId39"/>
  </p:sldIdLst>
  <p:sldSz cx="12192000" cy="6858000"/>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XL" initials="G" lastIdx="2" clrIdx="0">
    <p:extLst>
      <p:ext uri="{19B8F6BF-5375-455C-9EA6-DF929625EA0E}">
        <p15:presenceInfo xmlns:p15="http://schemas.microsoft.com/office/powerpoint/2012/main" userId="GXL" providerId="None"/>
      </p:ext>
    </p:extLst>
  </p:cmAuthor>
  <p:cmAuthor id="2" name="红霞" initials="红霞" lastIdx="1" clrIdx="1">
    <p:extLst>
      <p:ext uri="{19B8F6BF-5375-455C-9EA6-DF929625EA0E}">
        <p15:presenceInfo xmlns:p15="http://schemas.microsoft.com/office/powerpoint/2012/main" userId="59fb9849a1a1df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595959"/>
    <a:srgbClr val="ED7D31"/>
    <a:srgbClr val="E9C793"/>
    <a:srgbClr val="CCECFF"/>
    <a:srgbClr val="B7EAFF"/>
    <a:srgbClr val="99CCFF"/>
    <a:srgbClr val="66CCFF"/>
    <a:srgbClr val="D1EEFF"/>
    <a:srgbClr val="F9BB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38" autoAdjust="0"/>
    <p:restoredTop sz="96357" autoAdjust="0"/>
  </p:normalViewPr>
  <p:slideViewPr>
    <p:cSldViewPr snapToGrid="0">
      <p:cViewPr>
        <p:scale>
          <a:sx n="100" d="100"/>
          <a:sy n="100" d="100"/>
        </p:scale>
        <p:origin x="738" y="39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301861" cy="340570"/>
          </a:xfrm>
          <a:prstGeom prst="rect">
            <a:avLst/>
          </a:prstGeom>
        </p:spPr>
        <p:txBody>
          <a:bodyPr vert="horz" lIns="88203" tIns="44102" rIns="88203" bIns="44102" rtlCol="0"/>
          <a:lstStyle>
            <a:lvl1pPr algn="l">
              <a:defRPr sz="1200"/>
            </a:lvl1pPr>
          </a:lstStyle>
          <a:p>
            <a:endParaRPr lang="zh-CN" altLang="en-US"/>
          </a:p>
        </p:txBody>
      </p:sp>
      <p:sp>
        <p:nvSpPr>
          <p:cNvPr id="3" name="日期占位符 2"/>
          <p:cNvSpPr>
            <a:spLocks noGrp="1"/>
          </p:cNvSpPr>
          <p:nvPr>
            <p:ph type="dt" sz="quarter" idx="1"/>
          </p:nvPr>
        </p:nvSpPr>
        <p:spPr>
          <a:xfrm>
            <a:off x="5624146" y="0"/>
            <a:ext cx="4301860" cy="340570"/>
          </a:xfrm>
          <a:prstGeom prst="rect">
            <a:avLst/>
          </a:prstGeom>
        </p:spPr>
        <p:txBody>
          <a:bodyPr vert="horz" lIns="88203" tIns="44102" rIns="88203" bIns="44102" rtlCol="0"/>
          <a:lstStyle>
            <a:lvl1pPr algn="r">
              <a:defRPr sz="1200"/>
            </a:lvl1pPr>
          </a:lstStyle>
          <a:p>
            <a:fld id="{978063BD-1DB7-4333-AB51-CF18321AA57E}" type="datetimeFigureOut">
              <a:rPr lang="zh-CN" altLang="en-US" smtClean="0"/>
              <a:t>2025/2/24</a:t>
            </a:fld>
            <a:endParaRPr lang="zh-CN" altLang="en-US"/>
          </a:p>
        </p:txBody>
      </p:sp>
      <p:sp>
        <p:nvSpPr>
          <p:cNvPr id="4" name="页脚占位符 3"/>
          <p:cNvSpPr>
            <a:spLocks noGrp="1"/>
          </p:cNvSpPr>
          <p:nvPr>
            <p:ph type="ftr" sz="quarter" idx="2"/>
          </p:nvPr>
        </p:nvSpPr>
        <p:spPr>
          <a:xfrm>
            <a:off x="1" y="6457106"/>
            <a:ext cx="4301861" cy="340570"/>
          </a:xfrm>
          <a:prstGeom prst="rect">
            <a:avLst/>
          </a:prstGeom>
        </p:spPr>
        <p:txBody>
          <a:bodyPr vert="horz" lIns="88203" tIns="44102" rIns="88203" bIns="44102"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4146" y="6457106"/>
            <a:ext cx="4301860" cy="340570"/>
          </a:xfrm>
          <a:prstGeom prst="rect">
            <a:avLst/>
          </a:prstGeom>
        </p:spPr>
        <p:txBody>
          <a:bodyPr vert="horz" lIns="88203" tIns="44102" rIns="88203" bIns="44102" rtlCol="0" anchor="b"/>
          <a:lstStyle>
            <a:lvl1pPr algn="r">
              <a:defRPr sz="1200"/>
            </a:lvl1pPr>
          </a:lstStyle>
          <a:p>
            <a:fld id="{C0339737-F3DE-4D4E-A327-37F45F0D9DA9}" type="slidenum">
              <a:rPr lang="zh-CN" altLang="en-US" smtClean="0"/>
              <a:t>‹#›</a:t>
            </a:fld>
            <a:endParaRPr lang="zh-CN" altLang="en-US"/>
          </a:p>
        </p:txBody>
      </p:sp>
    </p:spTree>
    <p:extLst>
      <p:ext uri="{BB962C8B-B14F-4D97-AF65-F5344CB8AC3E}">
        <p14:creationId xmlns:p14="http://schemas.microsoft.com/office/powerpoint/2010/main" val="22952278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301861" cy="339515"/>
          </a:xfrm>
          <a:prstGeom prst="rect">
            <a:avLst/>
          </a:prstGeom>
        </p:spPr>
        <p:txBody>
          <a:bodyPr vert="horz" lIns="88203" tIns="44102" rIns="88203" bIns="44102" rtlCol="0"/>
          <a:lstStyle>
            <a:lvl1pPr algn="l">
              <a:defRPr sz="1200"/>
            </a:lvl1pPr>
          </a:lstStyle>
          <a:p>
            <a:endParaRPr lang="zh-CN" altLang="en-US"/>
          </a:p>
        </p:txBody>
      </p:sp>
      <p:sp>
        <p:nvSpPr>
          <p:cNvPr id="3" name="日期占位符 2"/>
          <p:cNvSpPr>
            <a:spLocks noGrp="1"/>
          </p:cNvSpPr>
          <p:nvPr>
            <p:ph type="dt" idx="1"/>
          </p:nvPr>
        </p:nvSpPr>
        <p:spPr>
          <a:xfrm>
            <a:off x="5624146" y="0"/>
            <a:ext cx="4301860" cy="339515"/>
          </a:xfrm>
          <a:prstGeom prst="rect">
            <a:avLst/>
          </a:prstGeom>
        </p:spPr>
        <p:txBody>
          <a:bodyPr vert="horz" lIns="88203" tIns="44102" rIns="88203" bIns="44102" rtlCol="0"/>
          <a:lstStyle>
            <a:lvl1pPr algn="r">
              <a:defRPr sz="1200"/>
            </a:lvl1pPr>
          </a:lstStyle>
          <a:p>
            <a:fld id="{81AE4AC4-3F26-48FF-BE28-14B57D71E126}" type="datetimeFigureOut">
              <a:rPr lang="zh-CN" altLang="en-US" smtClean="0"/>
              <a:t>2025/2/24</a:t>
            </a:fld>
            <a:endParaRPr lang="zh-CN" altLang="en-US"/>
          </a:p>
        </p:txBody>
      </p:sp>
      <p:sp>
        <p:nvSpPr>
          <p:cNvPr id="4" name="幻灯片图像占位符 3"/>
          <p:cNvSpPr>
            <a:spLocks noGrp="1" noRot="1" noChangeAspect="1"/>
          </p:cNvSpPr>
          <p:nvPr>
            <p:ph type="sldImg" idx="2"/>
          </p:nvPr>
        </p:nvSpPr>
        <p:spPr>
          <a:xfrm>
            <a:off x="2698750" y="511175"/>
            <a:ext cx="4530725" cy="2547938"/>
          </a:xfrm>
          <a:prstGeom prst="rect">
            <a:avLst/>
          </a:prstGeom>
          <a:noFill/>
          <a:ln w="12700">
            <a:solidFill>
              <a:prstClr val="black"/>
            </a:solidFill>
          </a:ln>
        </p:spPr>
        <p:txBody>
          <a:bodyPr vert="horz" lIns="88203" tIns="44102" rIns="88203" bIns="44102" rtlCol="0" anchor="ctr"/>
          <a:lstStyle/>
          <a:p>
            <a:endParaRPr lang="zh-CN" altLang="en-US"/>
          </a:p>
        </p:txBody>
      </p:sp>
      <p:sp>
        <p:nvSpPr>
          <p:cNvPr id="5" name="备注占位符 4"/>
          <p:cNvSpPr>
            <a:spLocks noGrp="1"/>
          </p:cNvSpPr>
          <p:nvPr>
            <p:ph type="body" sz="quarter" idx="3"/>
          </p:nvPr>
        </p:nvSpPr>
        <p:spPr>
          <a:xfrm>
            <a:off x="993932" y="3228553"/>
            <a:ext cx="7942580" cy="3058796"/>
          </a:xfrm>
          <a:prstGeom prst="rect">
            <a:avLst/>
          </a:prstGeom>
        </p:spPr>
        <p:txBody>
          <a:bodyPr vert="horz" lIns="88203" tIns="44102" rIns="88203" bIns="44102"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1" y="6457106"/>
            <a:ext cx="4301861" cy="339515"/>
          </a:xfrm>
          <a:prstGeom prst="rect">
            <a:avLst/>
          </a:prstGeom>
        </p:spPr>
        <p:txBody>
          <a:bodyPr vert="horz" lIns="88203" tIns="44102" rIns="88203" bIns="44102"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4146" y="6457106"/>
            <a:ext cx="4301860" cy="339515"/>
          </a:xfrm>
          <a:prstGeom prst="rect">
            <a:avLst/>
          </a:prstGeom>
        </p:spPr>
        <p:txBody>
          <a:bodyPr vert="horz" lIns="88203" tIns="44102" rIns="88203" bIns="44102" rtlCol="0" anchor="b"/>
          <a:lstStyle>
            <a:lvl1pPr algn="r">
              <a:defRPr sz="1200"/>
            </a:lvl1pPr>
          </a:lstStyle>
          <a:p>
            <a:fld id="{5A04FA34-DDC2-4732-BEE3-5530C8E6A384}" type="slidenum">
              <a:rPr lang="zh-CN" altLang="en-US" smtClean="0"/>
              <a:t>‹#›</a:t>
            </a:fld>
            <a:endParaRPr lang="zh-CN" altLang="en-US"/>
          </a:p>
        </p:txBody>
      </p:sp>
    </p:spTree>
    <p:extLst>
      <p:ext uri="{BB962C8B-B14F-4D97-AF65-F5344CB8AC3E}">
        <p14:creationId xmlns:p14="http://schemas.microsoft.com/office/powerpoint/2010/main" val="3181208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5A04FA34-DDC2-4732-BEE3-5530C8E6A384}" type="slidenum">
              <a:rPr lang="zh-CN" altLang="en-US" smtClean="0"/>
              <a:t>1</a:t>
            </a:fld>
            <a:endParaRPr lang="zh-CN" altLang="en-US"/>
          </a:p>
        </p:txBody>
      </p:sp>
    </p:spTree>
    <p:extLst>
      <p:ext uri="{BB962C8B-B14F-4D97-AF65-F5344CB8AC3E}">
        <p14:creationId xmlns:p14="http://schemas.microsoft.com/office/powerpoint/2010/main" val="699027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04FA34-DDC2-4732-BEE3-5530C8E6A38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60573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16650" indent="-275634">
              <a:defRPr>
                <a:solidFill>
                  <a:schemeClr val="tx1"/>
                </a:solidFill>
                <a:latin typeface="Arial Narrow" panose="020B0606020202030204" pitchFamily="34" charset="0"/>
                <a:ea typeface="宋体" panose="02010600030101010101" pitchFamily="2" charset="-122"/>
              </a:defRPr>
            </a:lvl2pPr>
            <a:lvl3pPr marL="1102538" indent="-220508">
              <a:defRPr>
                <a:solidFill>
                  <a:schemeClr val="tx1"/>
                </a:solidFill>
                <a:latin typeface="Arial Narrow" panose="020B0606020202030204" pitchFamily="34" charset="0"/>
                <a:ea typeface="宋体" panose="02010600030101010101" pitchFamily="2" charset="-122"/>
              </a:defRPr>
            </a:lvl3pPr>
            <a:lvl4pPr marL="1543553" indent="-220508">
              <a:defRPr>
                <a:solidFill>
                  <a:schemeClr val="tx1"/>
                </a:solidFill>
                <a:latin typeface="Arial Narrow" panose="020B0606020202030204" pitchFamily="34" charset="0"/>
                <a:ea typeface="宋体" panose="02010600030101010101" pitchFamily="2" charset="-122"/>
              </a:defRPr>
            </a:lvl4pPr>
            <a:lvl5pPr marL="1984568" indent="-220508">
              <a:defRPr>
                <a:solidFill>
                  <a:schemeClr val="tx1"/>
                </a:solidFill>
                <a:latin typeface="Arial Narrow" panose="020B0606020202030204" pitchFamily="34" charset="0"/>
                <a:ea typeface="宋体" panose="02010600030101010101" pitchFamily="2" charset="-122"/>
              </a:defRPr>
            </a:lvl5pPr>
            <a:lvl6pPr marL="242558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866598"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30761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748629"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0CA029A-C48D-41DA-884C-4A59F17A857D}" type="slidenum">
              <a:rPr lang="zh-CN" altLang="en-US" smtClean="0">
                <a:latin typeface="Calibri" panose="020F0502020204030204" pitchFamily="34" charset="0"/>
              </a:rPr>
              <a:pPr/>
              <a:t>2</a:t>
            </a:fld>
            <a:endParaRPr lang="zh-CN" altLang="en-US">
              <a:latin typeface="Calibri" panose="020F0502020204030204" pitchFamily="34" charset="0"/>
            </a:endParaRPr>
          </a:p>
        </p:txBody>
      </p:sp>
    </p:spTree>
    <p:extLst>
      <p:ext uri="{BB962C8B-B14F-4D97-AF65-F5344CB8AC3E}">
        <p14:creationId xmlns:p14="http://schemas.microsoft.com/office/powerpoint/2010/main" val="1193591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16650" indent="-275634">
              <a:defRPr>
                <a:solidFill>
                  <a:schemeClr val="tx1"/>
                </a:solidFill>
                <a:latin typeface="Arial Narrow" panose="020B0606020202030204" pitchFamily="34" charset="0"/>
                <a:ea typeface="宋体" panose="02010600030101010101" pitchFamily="2" charset="-122"/>
              </a:defRPr>
            </a:lvl2pPr>
            <a:lvl3pPr marL="1102538" indent="-220508">
              <a:defRPr>
                <a:solidFill>
                  <a:schemeClr val="tx1"/>
                </a:solidFill>
                <a:latin typeface="Arial Narrow" panose="020B0606020202030204" pitchFamily="34" charset="0"/>
                <a:ea typeface="宋体" panose="02010600030101010101" pitchFamily="2" charset="-122"/>
              </a:defRPr>
            </a:lvl3pPr>
            <a:lvl4pPr marL="1543553" indent="-220508">
              <a:defRPr>
                <a:solidFill>
                  <a:schemeClr val="tx1"/>
                </a:solidFill>
                <a:latin typeface="Arial Narrow" panose="020B0606020202030204" pitchFamily="34" charset="0"/>
                <a:ea typeface="宋体" panose="02010600030101010101" pitchFamily="2" charset="-122"/>
              </a:defRPr>
            </a:lvl4pPr>
            <a:lvl5pPr marL="1984568" indent="-220508">
              <a:defRPr>
                <a:solidFill>
                  <a:schemeClr val="tx1"/>
                </a:solidFill>
                <a:latin typeface="Arial Narrow" panose="020B0606020202030204" pitchFamily="34" charset="0"/>
                <a:ea typeface="宋体" panose="02010600030101010101" pitchFamily="2" charset="-122"/>
              </a:defRPr>
            </a:lvl5pPr>
            <a:lvl6pPr marL="242558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866598"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30761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748629"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0CA029A-C48D-41DA-884C-4A59F17A857D}" type="slidenum">
              <a:rPr lang="zh-CN" altLang="en-US" smtClean="0">
                <a:latin typeface="Calibri" panose="020F0502020204030204" pitchFamily="34" charset="0"/>
              </a:rPr>
              <a:pPr/>
              <a:t>3</a:t>
            </a:fld>
            <a:endParaRPr lang="zh-CN" altLang="en-US">
              <a:latin typeface="Calibri" panose="020F0502020204030204" pitchFamily="34" charset="0"/>
            </a:endParaRPr>
          </a:p>
        </p:txBody>
      </p:sp>
    </p:spTree>
    <p:extLst>
      <p:ext uri="{BB962C8B-B14F-4D97-AF65-F5344CB8AC3E}">
        <p14:creationId xmlns:p14="http://schemas.microsoft.com/office/powerpoint/2010/main" val="1242840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16650" indent="-275634">
              <a:defRPr>
                <a:solidFill>
                  <a:schemeClr val="tx1"/>
                </a:solidFill>
                <a:latin typeface="Arial Narrow" panose="020B0606020202030204" pitchFamily="34" charset="0"/>
                <a:ea typeface="宋体" panose="02010600030101010101" pitchFamily="2" charset="-122"/>
              </a:defRPr>
            </a:lvl2pPr>
            <a:lvl3pPr marL="1102538" indent="-220508">
              <a:defRPr>
                <a:solidFill>
                  <a:schemeClr val="tx1"/>
                </a:solidFill>
                <a:latin typeface="Arial Narrow" panose="020B0606020202030204" pitchFamily="34" charset="0"/>
                <a:ea typeface="宋体" panose="02010600030101010101" pitchFamily="2" charset="-122"/>
              </a:defRPr>
            </a:lvl3pPr>
            <a:lvl4pPr marL="1543553" indent="-220508">
              <a:defRPr>
                <a:solidFill>
                  <a:schemeClr val="tx1"/>
                </a:solidFill>
                <a:latin typeface="Arial Narrow" panose="020B0606020202030204" pitchFamily="34" charset="0"/>
                <a:ea typeface="宋体" panose="02010600030101010101" pitchFamily="2" charset="-122"/>
              </a:defRPr>
            </a:lvl4pPr>
            <a:lvl5pPr marL="1984568" indent="-220508">
              <a:defRPr>
                <a:solidFill>
                  <a:schemeClr val="tx1"/>
                </a:solidFill>
                <a:latin typeface="Arial Narrow" panose="020B0606020202030204" pitchFamily="34" charset="0"/>
                <a:ea typeface="宋体" panose="02010600030101010101" pitchFamily="2" charset="-122"/>
              </a:defRPr>
            </a:lvl5pPr>
            <a:lvl6pPr marL="242558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866598"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30761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748629"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0CA029A-C48D-41DA-884C-4A59F17A857D}" type="slidenum">
              <a:rPr lang="zh-CN" altLang="en-US" smtClean="0">
                <a:latin typeface="Calibri" panose="020F0502020204030204" pitchFamily="34" charset="0"/>
              </a:rPr>
              <a:pPr/>
              <a:t>4</a:t>
            </a:fld>
            <a:endParaRPr lang="zh-CN" altLang="en-US">
              <a:latin typeface="Calibri" panose="020F0502020204030204" pitchFamily="34" charset="0"/>
            </a:endParaRPr>
          </a:p>
        </p:txBody>
      </p:sp>
    </p:spTree>
    <p:extLst>
      <p:ext uri="{BB962C8B-B14F-4D97-AF65-F5344CB8AC3E}">
        <p14:creationId xmlns:p14="http://schemas.microsoft.com/office/powerpoint/2010/main" val="1303123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16650" indent="-275634">
              <a:defRPr>
                <a:solidFill>
                  <a:schemeClr val="tx1"/>
                </a:solidFill>
                <a:latin typeface="Arial Narrow" panose="020B0606020202030204" pitchFamily="34" charset="0"/>
                <a:ea typeface="宋体" panose="02010600030101010101" pitchFamily="2" charset="-122"/>
              </a:defRPr>
            </a:lvl2pPr>
            <a:lvl3pPr marL="1102538" indent="-220508">
              <a:defRPr>
                <a:solidFill>
                  <a:schemeClr val="tx1"/>
                </a:solidFill>
                <a:latin typeface="Arial Narrow" panose="020B0606020202030204" pitchFamily="34" charset="0"/>
                <a:ea typeface="宋体" panose="02010600030101010101" pitchFamily="2" charset="-122"/>
              </a:defRPr>
            </a:lvl3pPr>
            <a:lvl4pPr marL="1543553" indent="-220508">
              <a:defRPr>
                <a:solidFill>
                  <a:schemeClr val="tx1"/>
                </a:solidFill>
                <a:latin typeface="Arial Narrow" panose="020B0606020202030204" pitchFamily="34" charset="0"/>
                <a:ea typeface="宋体" panose="02010600030101010101" pitchFamily="2" charset="-122"/>
              </a:defRPr>
            </a:lvl4pPr>
            <a:lvl5pPr marL="1984568" indent="-220508">
              <a:defRPr>
                <a:solidFill>
                  <a:schemeClr val="tx1"/>
                </a:solidFill>
                <a:latin typeface="Arial Narrow" panose="020B0606020202030204" pitchFamily="34" charset="0"/>
                <a:ea typeface="宋体" panose="02010600030101010101" pitchFamily="2" charset="-122"/>
              </a:defRPr>
            </a:lvl5pPr>
            <a:lvl6pPr marL="242558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866598"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30761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748629"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0CA029A-C48D-41DA-884C-4A59F17A857D}" type="slidenum">
              <a:rPr lang="zh-CN" altLang="en-US" smtClean="0">
                <a:latin typeface="Calibri" panose="020F0502020204030204" pitchFamily="34" charset="0"/>
              </a:rPr>
              <a:pPr/>
              <a:t>5</a:t>
            </a:fld>
            <a:endParaRPr lang="zh-CN" altLang="en-US">
              <a:latin typeface="Calibri" panose="020F0502020204030204" pitchFamily="34" charset="0"/>
            </a:endParaRPr>
          </a:p>
        </p:txBody>
      </p:sp>
    </p:spTree>
    <p:extLst>
      <p:ext uri="{BB962C8B-B14F-4D97-AF65-F5344CB8AC3E}">
        <p14:creationId xmlns:p14="http://schemas.microsoft.com/office/powerpoint/2010/main" val="2272179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16650" indent="-275634">
              <a:defRPr>
                <a:solidFill>
                  <a:schemeClr val="tx1"/>
                </a:solidFill>
                <a:latin typeface="Arial Narrow" panose="020B0606020202030204" pitchFamily="34" charset="0"/>
                <a:ea typeface="宋体" panose="02010600030101010101" pitchFamily="2" charset="-122"/>
              </a:defRPr>
            </a:lvl2pPr>
            <a:lvl3pPr marL="1102538" indent="-220508">
              <a:defRPr>
                <a:solidFill>
                  <a:schemeClr val="tx1"/>
                </a:solidFill>
                <a:latin typeface="Arial Narrow" panose="020B0606020202030204" pitchFamily="34" charset="0"/>
                <a:ea typeface="宋体" panose="02010600030101010101" pitchFamily="2" charset="-122"/>
              </a:defRPr>
            </a:lvl3pPr>
            <a:lvl4pPr marL="1543553" indent="-220508">
              <a:defRPr>
                <a:solidFill>
                  <a:schemeClr val="tx1"/>
                </a:solidFill>
                <a:latin typeface="Arial Narrow" panose="020B0606020202030204" pitchFamily="34" charset="0"/>
                <a:ea typeface="宋体" panose="02010600030101010101" pitchFamily="2" charset="-122"/>
              </a:defRPr>
            </a:lvl4pPr>
            <a:lvl5pPr marL="1984568" indent="-220508">
              <a:defRPr>
                <a:solidFill>
                  <a:schemeClr val="tx1"/>
                </a:solidFill>
                <a:latin typeface="Arial Narrow" panose="020B0606020202030204" pitchFamily="34" charset="0"/>
                <a:ea typeface="宋体" panose="02010600030101010101" pitchFamily="2" charset="-122"/>
              </a:defRPr>
            </a:lvl5pPr>
            <a:lvl6pPr marL="242558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866598"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30761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748629"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0CA029A-C48D-41DA-884C-4A59F17A857D}" type="slidenum">
              <a:rPr lang="zh-CN" altLang="en-US" smtClean="0">
                <a:latin typeface="Calibri" panose="020F0502020204030204" pitchFamily="34" charset="0"/>
              </a:rPr>
              <a:pPr/>
              <a:t>6</a:t>
            </a:fld>
            <a:endParaRPr lang="zh-CN" altLang="en-US">
              <a:latin typeface="Calibri" panose="020F0502020204030204" pitchFamily="34" charset="0"/>
            </a:endParaRPr>
          </a:p>
        </p:txBody>
      </p:sp>
    </p:spTree>
    <p:extLst>
      <p:ext uri="{BB962C8B-B14F-4D97-AF65-F5344CB8AC3E}">
        <p14:creationId xmlns:p14="http://schemas.microsoft.com/office/powerpoint/2010/main" val="1106170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16650" indent="-275634">
              <a:defRPr>
                <a:solidFill>
                  <a:schemeClr val="tx1"/>
                </a:solidFill>
                <a:latin typeface="Arial Narrow" panose="020B0606020202030204" pitchFamily="34" charset="0"/>
                <a:ea typeface="宋体" panose="02010600030101010101" pitchFamily="2" charset="-122"/>
              </a:defRPr>
            </a:lvl2pPr>
            <a:lvl3pPr marL="1102538" indent="-220508">
              <a:defRPr>
                <a:solidFill>
                  <a:schemeClr val="tx1"/>
                </a:solidFill>
                <a:latin typeface="Arial Narrow" panose="020B0606020202030204" pitchFamily="34" charset="0"/>
                <a:ea typeface="宋体" panose="02010600030101010101" pitchFamily="2" charset="-122"/>
              </a:defRPr>
            </a:lvl3pPr>
            <a:lvl4pPr marL="1543553" indent="-220508">
              <a:defRPr>
                <a:solidFill>
                  <a:schemeClr val="tx1"/>
                </a:solidFill>
                <a:latin typeface="Arial Narrow" panose="020B0606020202030204" pitchFamily="34" charset="0"/>
                <a:ea typeface="宋体" panose="02010600030101010101" pitchFamily="2" charset="-122"/>
              </a:defRPr>
            </a:lvl4pPr>
            <a:lvl5pPr marL="1984568" indent="-220508">
              <a:defRPr>
                <a:solidFill>
                  <a:schemeClr val="tx1"/>
                </a:solidFill>
                <a:latin typeface="Arial Narrow" panose="020B0606020202030204" pitchFamily="34" charset="0"/>
                <a:ea typeface="宋体" panose="02010600030101010101" pitchFamily="2" charset="-122"/>
              </a:defRPr>
            </a:lvl5pPr>
            <a:lvl6pPr marL="242558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866598"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30761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748629"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0CA029A-C48D-41DA-884C-4A59F17A857D}" type="slidenum">
              <a:rPr lang="zh-CN" altLang="en-US" smtClean="0">
                <a:latin typeface="Calibri" panose="020F0502020204030204" pitchFamily="34" charset="0"/>
              </a:rPr>
              <a:pPr/>
              <a:t>16</a:t>
            </a:fld>
            <a:endParaRPr lang="zh-CN" altLang="en-US">
              <a:latin typeface="Calibri" panose="020F0502020204030204" pitchFamily="34" charset="0"/>
            </a:endParaRPr>
          </a:p>
        </p:txBody>
      </p:sp>
    </p:spTree>
    <p:extLst>
      <p:ext uri="{BB962C8B-B14F-4D97-AF65-F5344CB8AC3E}">
        <p14:creationId xmlns:p14="http://schemas.microsoft.com/office/powerpoint/2010/main" val="166590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16650" indent="-275634">
              <a:defRPr>
                <a:solidFill>
                  <a:schemeClr val="tx1"/>
                </a:solidFill>
                <a:latin typeface="Arial Narrow" panose="020B0606020202030204" pitchFamily="34" charset="0"/>
                <a:ea typeface="宋体" panose="02010600030101010101" pitchFamily="2" charset="-122"/>
              </a:defRPr>
            </a:lvl2pPr>
            <a:lvl3pPr marL="1102538" indent="-220508">
              <a:defRPr>
                <a:solidFill>
                  <a:schemeClr val="tx1"/>
                </a:solidFill>
                <a:latin typeface="Arial Narrow" panose="020B0606020202030204" pitchFamily="34" charset="0"/>
                <a:ea typeface="宋体" panose="02010600030101010101" pitchFamily="2" charset="-122"/>
              </a:defRPr>
            </a:lvl3pPr>
            <a:lvl4pPr marL="1543553" indent="-220508">
              <a:defRPr>
                <a:solidFill>
                  <a:schemeClr val="tx1"/>
                </a:solidFill>
                <a:latin typeface="Arial Narrow" panose="020B0606020202030204" pitchFamily="34" charset="0"/>
                <a:ea typeface="宋体" panose="02010600030101010101" pitchFamily="2" charset="-122"/>
              </a:defRPr>
            </a:lvl4pPr>
            <a:lvl5pPr marL="1984568" indent="-220508">
              <a:defRPr>
                <a:solidFill>
                  <a:schemeClr val="tx1"/>
                </a:solidFill>
                <a:latin typeface="Arial Narrow" panose="020B0606020202030204" pitchFamily="34" charset="0"/>
                <a:ea typeface="宋体" panose="02010600030101010101" pitchFamily="2" charset="-122"/>
              </a:defRPr>
            </a:lvl5pPr>
            <a:lvl6pPr marL="242558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866598"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30761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748629"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0CA029A-C48D-41DA-884C-4A59F17A857D}" type="slidenum">
              <a:rPr lang="zh-CN" altLang="en-US" smtClean="0">
                <a:latin typeface="Calibri" panose="020F0502020204030204" pitchFamily="34" charset="0"/>
              </a:rPr>
              <a:pPr/>
              <a:t>24</a:t>
            </a:fld>
            <a:endParaRPr lang="zh-CN" altLang="en-US">
              <a:latin typeface="Calibri" panose="020F0502020204030204" pitchFamily="34" charset="0"/>
            </a:endParaRPr>
          </a:p>
        </p:txBody>
      </p:sp>
    </p:spTree>
    <p:extLst>
      <p:ext uri="{BB962C8B-B14F-4D97-AF65-F5344CB8AC3E}">
        <p14:creationId xmlns:p14="http://schemas.microsoft.com/office/powerpoint/2010/main" val="936336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16650" indent="-275634">
              <a:defRPr>
                <a:solidFill>
                  <a:schemeClr val="tx1"/>
                </a:solidFill>
                <a:latin typeface="Arial Narrow" panose="020B0606020202030204" pitchFamily="34" charset="0"/>
                <a:ea typeface="宋体" panose="02010600030101010101" pitchFamily="2" charset="-122"/>
              </a:defRPr>
            </a:lvl2pPr>
            <a:lvl3pPr marL="1102538" indent="-220508">
              <a:defRPr>
                <a:solidFill>
                  <a:schemeClr val="tx1"/>
                </a:solidFill>
                <a:latin typeface="Arial Narrow" panose="020B0606020202030204" pitchFamily="34" charset="0"/>
                <a:ea typeface="宋体" panose="02010600030101010101" pitchFamily="2" charset="-122"/>
              </a:defRPr>
            </a:lvl3pPr>
            <a:lvl4pPr marL="1543553" indent="-220508">
              <a:defRPr>
                <a:solidFill>
                  <a:schemeClr val="tx1"/>
                </a:solidFill>
                <a:latin typeface="Arial Narrow" panose="020B0606020202030204" pitchFamily="34" charset="0"/>
                <a:ea typeface="宋体" panose="02010600030101010101" pitchFamily="2" charset="-122"/>
              </a:defRPr>
            </a:lvl4pPr>
            <a:lvl5pPr marL="1984568" indent="-220508">
              <a:defRPr>
                <a:solidFill>
                  <a:schemeClr val="tx1"/>
                </a:solidFill>
                <a:latin typeface="Arial Narrow" panose="020B0606020202030204" pitchFamily="34" charset="0"/>
                <a:ea typeface="宋体" panose="02010600030101010101" pitchFamily="2" charset="-122"/>
              </a:defRPr>
            </a:lvl5pPr>
            <a:lvl6pPr marL="242558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866598"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30761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748629"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0CA029A-C48D-41DA-884C-4A59F17A857D}" type="slidenum">
              <a:rPr lang="zh-CN" altLang="en-US" smtClean="0">
                <a:latin typeface="Calibri" panose="020F0502020204030204" pitchFamily="34" charset="0"/>
              </a:rPr>
              <a:pPr/>
              <a:t>31</a:t>
            </a:fld>
            <a:endParaRPr lang="zh-CN" altLang="en-US">
              <a:latin typeface="Calibri" panose="020F0502020204030204" pitchFamily="34" charset="0"/>
            </a:endParaRPr>
          </a:p>
        </p:txBody>
      </p:sp>
    </p:spTree>
    <p:extLst>
      <p:ext uri="{BB962C8B-B14F-4D97-AF65-F5344CB8AC3E}">
        <p14:creationId xmlns:p14="http://schemas.microsoft.com/office/powerpoint/2010/main" val="32584680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1">
            <a:extLst>
              <a:ext uri="{FF2B5EF4-FFF2-40B4-BE49-F238E27FC236}">
                <a16:creationId xmlns:a16="http://schemas.microsoft.com/office/drawing/2014/main" id="{853155D5-A8A8-47E3-AE27-8F1E1C8BCDD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478235" y="23813"/>
            <a:ext cx="2713765" cy="74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文本与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8120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1">
            <a:extLst>
              <a:ext uri="{FF2B5EF4-FFF2-40B4-BE49-F238E27FC236}">
                <a16:creationId xmlns:a16="http://schemas.microsoft.com/office/drawing/2014/main" id="{A03307C1-49C8-40A5-A540-915D468517B8}"/>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478235" y="23813"/>
            <a:ext cx="2713765" cy="74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5" r:id="rId2"/>
    <p:sldLayoutId id="2147483659"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tags" Target="../tags/tag59.xml"/><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tags" Target="../tags/tag58.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tags" Target="../tags/tag57.xml"/><Relationship Id="rId5" Type="http://schemas.openxmlformats.org/officeDocument/2006/relationships/tags" Target="../tags/tag51.xml"/><Relationship Id="rId15" Type="http://schemas.openxmlformats.org/officeDocument/2006/relationships/notesSlide" Target="../notesSlides/notesSlide7.xml"/><Relationship Id="rId10" Type="http://schemas.openxmlformats.org/officeDocument/2006/relationships/tags" Target="../tags/tag56.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notesSlide" Target="../notesSlides/notesSlide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2.xml"/><Relationship Id="rId5" Type="http://schemas.openxmlformats.org/officeDocument/2006/relationships/tags" Target="../tags/tag6.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notesSlide" Target="../notesSlides/notesSlide8.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notesSlide" Target="../notesSlides/notesSlide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Layout" Target="../slideLayouts/slideLayout2.xml"/><Relationship Id="rId5" Type="http://schemas.openxmlformats.org/officeDocument/2006/relationships/tags" Target="../tags/tag11.xml"/><Relationship Id="rId4" Type="http://schemas.openxmlformats.org/officeDocument/2006/relationships/tags" Target="../tags/tag10.xml"/></Relationships>
</file>

<file path=ppt/slides/_rels/slide3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tags" Target="../tags/tag85.xml"/><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tags" Target="../tags/tag84.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tags" Target="../tags/tag83.xml"/><Relationship Id="rId5" Type="http://schemas.openxmlformats.org/officeDocument/2006/relationships/tags" Target="../tags/tag77.xml"/><Relationship Id="rId15" Type="http://schemas.openxmlformats.org/officeDocument/2006/relationships/notesSlide" Target="../notesSlides/notesSlide9.xml"/><Relationship Id="rId10" Type="http://schemas.openxmlformats.org/officeDocument/2006/relationships/tags" Target="../tags/tag8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3.xml"/><Relationship Id="rId4" Type="http://schemas.openxmlformats.org/officeDocument/2006/relationships/image" Target="../media/image10.emf"/></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86.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4.xml"/><Relationship Id="rId7" Type="http://schemas.openxmlformats.org/officeDocument/2006/relationships/notesSlide" Target="../notesSlides/notesSlide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Layout" Target="../slideLayouts/slideLayout2.xml"/><Relationship Id="rId5" Type="http://schemas.openxmlformats.org/officeDocument/2006/relationships/tags" Target="../tags/tag16.xml"/><Relationship Id="rId4" Type="http://schemas.openxmlformats.org/officeDocument/2006/relationships/tags" Target="../tags/tag15.xml"/></Relationships>
</file>

<file path=ppt/slides/_rels/slide5.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slideLayout" Target="../slideLayouts/slideLayout2.xml"/><Relationship Id="rId3" Type="http://schemas.openxmlformats.org/officeDocument/2006/relationships/tags" Target="../tags/tag19.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tags" Target="../tags/tag33.xml"/><Relationship Id="rId2" Type="http://schemas.openxmlformats.org/officeDocument/2006/relationships/tags" Target="../tags/tag18.xml"/><Relationship Id="rId16" Type="http://schemas.openxmlformats.org/officeDocument/2006/relationships/tags" Target="../tags/tag32.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tags" Target="../tags/tag31.xml"/><Relationship Id="rId10" Type="http://schemas.openxmlformats.org/officeDocument/2006/relationships/tags" Target="../tags/tag26.xml"/><Relationship Id="rId19" Type="http://schemas.openxmlformats.org/officeDocument/2006/relationships/notesSlide" Target="../notesSlides/notesSlide5.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s>
</file>

<file path=ppt/slides/_rels/slide6.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tags" Target="../tags/tag46.xml"/><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tags" Target="../tags/tag45.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tags" Target="../tags/tag44.xml"/><Relationship Id="rId5" Type="http://schemas.openxmlformats.org/officeDocument/2006/relationships/tags" Target="../tags/tag38.xml"/><Relationship Id="rId15" Type="http://schemas.openxmlformats.org/officeDocument/2006/relationships/notesSlide" Target="../notesSlides/notesSlide6.xml"/><Relationship Id="rId10" Type="http://schemas.openxmlformats.org/officeDocument/2006/relationships/tags" Target="../tags/tag43.xml"/><Relationship Id="rId4" Type="http://schemas.openxmlformats.org/officeDocument/2006/relationships/tags" Target="../tags/tag37.xml"/><Relationship Id="rId9" Type="http://schemas.openxmlformats.org/officeDocument/2006/relationships/tags" Target="../tags/tag42.xml"/><Relationship Id="rId1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10"/>
          <p:cNvSpPr/>
          <p:nvPr/>
        </p:nvSpPr>
        <p:spPr>
          <a:xfrm>
            <a:off x="0" y="1090647"/>
            <a:ext cx="12192000" cy="267353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cs typeface="+mn-ea"/>
              <a:sym typeface="+mn-lt"/>
            </a:endParaRPr>
          </a:p>
        </p:txBody>
      </p:sp>
      <p:sp>
        <p:nvSpPr>
          <p:cNvPr id="16" name="TextBox 12"/>
          <p:cNvSpPr txBox="1"/>
          <p:nvPr/>
        </p:nvSpPr>
        <p:spPr>
          <a:xfrm>
            <a:off x="175563" y="1478758"/>
            <a:ext cx="11840874" cy="1177255"/>
          </a:xfrm>
          <a:prstGeom prst="rect">
            <a:avLst/>
          </a:prstGeom>
          <a:noFill/>
        </p:spPr>
        <p:txBody>
          <a:bodyPr wrap="square" lIns="68589" tIns="34295" rIns="68589" bIns="34295" rtlCol="0">
            <a:spAutoFit/>
          </a:bodyPr>
          <a:lstStyle/>
          <a:p>
            <a:pPr algn="ctr"/>
            <a:r>
              <a:rPr lang="zh-CN" altLang="en-US" sz="7200" b="1" dirty="0">
                <a:solidFill>
                  <a:schemeClr val="bg1"/>
                </a:solidFill>
                <a:latin typeface="微软雅黑" panose="020B0503020204020204" pitchFamily="34" charset="-122"/>
                <a:ea typeface="微软雅黑" panose="020B0503020204020204" pitchFamily="34" charset="-122"/>
                <a:cs typeface="+mn-ea"/>
                <a:sym typeface="+mn-lt"/>
              </a:rPr>
              <a:t>数据结构与算法</a:t>
            </a:r>
            <a:endParaRPr lang="en-US" altLang="zh-CN" sz="7200" b="1" dirty="0">
              <a:solidFill>
                <a:schemeClr val="bg1"/>
              </a:solidFill>
              <a:cs typeface="+mn-ea"/>
              <a:sym typeface="+mn-lt"/>
            </a:endParaRPr>
          </a:p>
        </p:txBody>
      </p:sp>
      <p:sp>
        <p:nvSpPr>
          <p:cNvPr id="23" name="Rectangle 10"/>
          <p:cNvSpPr/>
          <p:nvPr/>
        </p:nvSpPr>
        <p:spPr>
          <a:xfrm>
            <a:off x="116378" y="1247402"/>
            <a:ext cx="11959244" cy="2360022"/>
          </a:xfrm>
          <a:prstGeom prst="rect">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19" name="TextBox 7"/>
          <p:cNvSpPr txBox="1">
            <a:spLocks noChangeArrowheads="1"/>
          </p:cNvSpPr>
          <p:nvPr/>
        </p:nvSpPr>
        <p:spPr bwMode="auto">
          <a:xfrm>
            <a:off x="5060035" y="5009765"/>
            <a:ext cx="2071928" cy="646331"/>
          </a:xfrm>
          <a:prstGeom prst="rect">
            <a:avLst/>
          </a:prstGeom>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sz="3600" b="0" dirty="0">
                <a:solidFill>
                  <a:srgbClr val="002060"/>
                </a:solidFill>
                <a:latin typeface="微软雅黑" panose="020B0503020204020204" pitchFamily="34" charset="-122"/>
                <a:ea typeface="微软雅黑" panose="020B0503020204020204" pitchFamily="34" charset="-122"/>
              </a:rPr>
              <a:t>2025-02</a:t>
            </a:r>
          </a:p>
        </p:txBody>
      </p:sp>
      <p:sp>
        <p:nvSpPr>
          <p:cNvPr id="2" name="矩形 1">
            <a:extLst>
              <a:ext uri="{FF2B5EF4-FFF2-40B4-BE49-F238E27FC236}">
                <a16:creationId xmlns:a16="http://schemas.microsoft.com/office/drawing/2014/main" id="{7B2C8CE8-F7B0-4CBD-999A-2501726A077A}"/>
              </a:ext>
            </a:extLst>
          </p:cNvPr>
          <p:cNvSpPr/>
          <p:nvPr/>
        </p:nvSpPr>
        <p:spPr>
          <a:xfrm>
            <a:off x="4080063" y="4149531"/>
            <a:ext cx="4031873" cy="646331"/>
          </a:xfrm>
          <a:prstGeom prst="rect">
            <a:avLst/>
          </a:prstGeom>
        </p:spPr>
        <p:txBody>
          <a:bodyPr wrap="none">
            <a:spAutoFit/>
          </a:bodyPr>
          <a:lstStyle/>
          <a:p>
            <a:pPr algn="r"/>
            <a:r>
              <a:rPr lang="zh-CN" altLang="en-US" sz="3600" b="1" dirty="0">
                <a:solidFill>
                  <a:srgbClr val="002060"/>
                </a:solidFill>
                <a:latin typeface="Times New Roman" panose="02020603050405020304" pitchFamily="18" charset="0"/>
              </a:rPr>
              <a:t>计算数学系</a:t>
            </a:r>
            <a:r>
              <a:rPr lang="en-US" altLang="zh-CN" sz="3600" b="1" dirty="0">
                <a:solidFill>
                  <a:srgbClr val="002060"/>
                </a:solidFill>
                <a:latin typeface="Times New Roman" panose="02020603050405020304" pitchFamily="18" charset="0"/>
              </a:rPr>
              <a:t>-</a:t>
            </a:r>
            <a:r>
              <a:rPr lang="zh-CN" altLang="en-US" sz="3600" b="1" dirty="0">
                <a:solidFill>
                  <a:srgbClr val="002060"/>
                </a:solidFill>
                <a:latin typeface="Times New Roman" panose="02020603050405020304" pitchFamily="18" charset="0"/>
              </a:rPr>
              <a:t>施章磊</a:t>
            </a:r>
          </a:p>
        </p:txBody>
      </p:sp>
      <p:sp>
        <p:nvSpPr>
          <p:cNvPr id="7" name="TextBox 12">
            <a:extLst>
              <a:ext uri="{FF2B5EF4-FFF2-40B4-BE49-F238E27FC236}">
                <a16:creationId xmlns:a16="http://schemas.microsoft.com/office/drawing/2014/main" id="{4C091FDE-DED2-4888-B9C2-11973437E4C0}"/>
              </a:ext>
            </a:extLst>
          </p:cNvPr>
          <p:cNvSpPr txBox="1"/>
          <p:nvPr/>
        </p:nvSpPr>
        <p:spPr>
          <a:xfrm>
            <a:off x="351126" y="2659269"/>
            <a:ext cx="11840874" cy="900257"/>
          </a:xfrm>
          <a:prstGeom prst="rect">
            <a:avLst/>
          </a:prstGeom>
          <a:noFill/>
        </p:spPr>
        <p:txBody>
          <a:bodyPr wrap="square" lIns="68589" tIns="34295" rIns="68589" bIns="34295" rtlCol="0">
            <a:spAutoFit/>
          </a:bodyPr>
          <a:lstStyle/>
          <a:p>
            <a:pPr algn="ctr"/>
            <a:r>
              <a:rPr lang="en-US" altLang="zh-CN" sz="5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Data Structure and Algorithms</a:t>
            </a:r>
            <a:endParaRPr lang="en-US" altLang="zh-CN" sz="5400" b="1" dirty="0">
              <a:solidFill>
                <a:schemeClr val="bg1"/>
              </a:solidFill>
              <a:latin typeface="Times New Roman" panose="02020603050405020304" pitchFamily="18" charset="0"/>
              <a:cs typeface="Times New Roman" panose="02020603050405020304" pitchFamily="18" charset="0"/>
              <a:sym typeface="+mn-lt"/>
            </a:endParaRPr>
          </a:p>
        </p:txBody>
      </p:sp>
    </p:spTree>
    <p:custDataLst>
      <p:tags r:id="rId1"/>
    </p:custDataLst>
    <p:extLst>
      <p:ext uri="{BB962C8B-B14F-4D97-AF65-F5344CB8AC3E}">
        <p14:creationId xmlns:p14="http://schemas.microsoft.com/office/powerpoint/2010/main" val="2977849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3"/>
          <p:cNvGrpSpPr/>
          <p:nvPr/>
        </p:nvGrpSpPr>
        <p:grpSpPr>
          <a:xfrm>
            <a:off x="512725" y="1350314"/>
            <a:ext cx="458390" cy="344014"/>
            <a:chOff x="789999" y="2242985"/>
            <a:chExt cx="504229" cy="378415"/>
          </a:xfrm>
        </p:grpSpPr>
        <p:sp>
          <p:nvSpPr>
            <p:cNvPr id="25" name="Rectangle 24"/>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sp>
          <p:nvSpPr>
            <p:cNvPr id="27" name="Rectangle 25"/>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grpSp>
      <p:sp>
        <p:nvSpPr>
          <p:cNvPr id="30" name="矩形 29">
            <a:extLst>
              <a:ext uri="{FF2B5EF4-FFF2-40B4-BE49-F238E27FC236}">
                <a16:creationId xmlns:a16="http://schemas.microsoft.com/office/drawing/2014/main" id="{05EF0640-CDDF-4A21-931C-0D346CD99FBE}"/>
              </a:ext>
            </a:extLst>
          </p:cNvPr>
          <p:cNvSpPr/>
          <p:nvPr/>
        </p:nvSpPr>
        <p:spPr>
          <a:xfrm>
            <a:off x="1164971" y="1249875"/>
            <a:ext cx="4224233"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例</a:t>
            </a:r>
            <a:r>
              <a:rPr lang="en-US" altLang="zh-CN" sz="2800" b="1" dirty="0">
                <a:solidFill>
                  <a:srgbClr val="002060"/>
                </a:solidFill>
                <a:latin typeface="Times New Roman" panose="02020603050405020304" pitchFamily="18" charset="0"/>
                <a:cs typeface="Times New Roman" panose="02020603050405020304" pitchFamily="18" charset="0"/>
              </a:rPr>
              <a:t>1.2</a:t>
            </a:r>
            <a:r>
              <a:rPr lang="zh-CN" altLang="en-US" sz="2800" b="1" dirty="0">
                <a:solidFill>
                  <a:srgbClr val="002060"/>
                </a:solidFill>
                <a:latin typeface="Times New Roman" panose="02020603050405020304" pitchFamily="18" charset="0"/>
                <a:cs typeface="Times New Roman" panose="02020603050405020304" pitchFamily="18" charset="0"/>
              </a:rPr>
              <a:t>：学生信息管理系统</a:t>
            </a:r>
          </a:p>
        </p:txBody>
      </p:sp>
      <p:grpSp>
        <p:nvGrpSpPr>
          <p:cNvPr id="41" name="组合 40">
            <a:extLst>
              <a:ext uri="{FF2B5EF4-FFF2-40B4-BE49-F238E27FC236}">
                <a16:creationId xmlns:a16="http://schemas.microsoft.com/office/drawing/2014/main" id="{C1DB7CCB-C9CF-4364-8230-3EF769587571}"/>
              </a:ext>
            </a:extLst>
          </p:cNvPr>
          <p:cNvGrpSpPr/>
          <p:nvPr/>
        </p:nvGrpSpPr>
        <p:grpSpPr>
          <a:xfrm>
            <a:off x="1" y="271425"/>
            <a:ext cx="5648327" cy="877513"/>
            <a:chOff x="-7" y="271425"/>
            <a:chExt cx="5516168" cy="877513"/>
          </a:xfrm>
        </p:grpSpPr>
        <p:sp>
          <p:nvSpPr>
            <p:cNvPr id="42" name="任意多边形 18">
              <a:extLst>
                <a:ext uri="{FF2B5EF4-FFF2-40B4-BE49-F238E27FC236}">
                  <a16:creationId xmlns:a16="http://schemas.microsoft.com/office/drawing/2014/main" id="{A9641515-07EB-4CC0-BD10-60A138CDCF5E}"/>
                </a:ext>
              </a:extLst>
            </p:cNvPr>
            <p:cNvSpPr/>
            <p:nvPr/>
          </p:nvSpPr>
          <p:spPr>
            <a:xfrm rot="5400000">
              <a:off x="2484209" y="-2027010"/>
              <a:ext cx="547735" cy="551616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3" name="椭圆 42">
              <a:extLst>
                <a:ext uri="{FF2B5EF4-FFF2-40B4-BE49-F238E27FC236}">
                  <a16:creationId xmlns:a16="http://schemas.microsoft.com/office/drawing/2014/main" id="{FE07858F-DF37-4916-9639-E90A532477B8}"/>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4" name="文本框 1066">
              <a:extLst>
                <a:ext uri="{FF2B5EF4-FFF2-40B4-BE49-F238E27FC236}">
                  <a16:creationId xmlns:a16="http://schemas.microsoft.com/office/drawing/2014/main" id="{ACABA4C9-603E-4BC8-A0C5-7037A10D475A}"/>
                </a:ext>
              </a:extLst>
            </p:cNvPr>
            <p:cNvSpPr txBox="1">
              <a:spLocks noChangeArrowheads="1"/>
            </p:cNvSpPr>
            <p:nvPr/>
          </p:nvSpPr>
          <p:spPr bwMode="auto">
            <a:xfrm>
              <a:off x="1849898" y="438685"/>
              <a:ext cx="25849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rPr>
                <a:t>数据结构引例</a:t>
              </a:r>
            </a:p>
          </p:txBody>
        </p:sp>
        <p:sp>
          <p:nvSpPr>
            <p:cNvPr id="45" name="矩形 44">
              <a:extLst>
                <a:ext uri="{FF2B5EF4-FFF2-40B4-BE49-F238E27FC236}">
                  <a16:creationId xmlns:a16="http://schemas.microsoft.com/office/drawing/2014/main" id="{31969D06-D396-4020-BDA4-66E2C8B7E791}"/>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矩形 23">
            <a:extLst>
              <a:ext uri="{FF2B5EF4-FFF2-40B4-BE49-F238E27FC236}">
                <a16:creationId xmlns:a16="http://schemas.microsoft.com/office/drawing/2014/main" id="{9097EA67-7D36-4792-BDB2-88E4C1863A33}"/>
              </a:ext>
            </a:extLst>
          </p:cNvPr>
          <p:cNvSpPr/>
          <p:nvPr/>
        </p:nvSpPr>
        <p:spPr>
          <a:xfrm>
            <a:off x="505622" y="1905506"/>
            <a:ext cx="6276178" cy="3046988"/>
          </a:xfrm>
          <a:prstGeom prst="rect">
            <a:avLst/>
          </a:prstGeom>
        </p:spPr>
        <p:txBody>
          <a:bodyPr wrap="square">
            <a:spAutoFit/>
          </a:bodyPr>
          <a:lstStyle/>
          <a:p>
            <a:pPr algn="just"/>
            <a:r>
              <a:rPr lang="zh-CN" altLang="en-US" sz="2400" dirty="0">
                <a:latin typeface="+mn-ea"/>
                <a:cs typeface="Times New Roman" panose="02020603050405020304" pitchFamily="18" charset="0"/>
              </a:rPr>
              <a:t>假设每个学生的信息包括学号、姓名、班级、民族、出生日期和全部课程成绩等。编写程序管理某个学院的学生信息，要求可以对学生信息进行查询、添加、删除、修改等操作。每个学生的信息是一个数据元素，程序的处理对象是全部的学生信息。假设学生信息按学号排序，即数据元素之间的关系仅有先后顺序，这种关系是线性关系。</a:t>
            </a:r>
            <a:endParaRPr lang="zh-CN" altLang="zh-CN" sz="2400" dirty="0">
              <a:latin typeface="+mn-ea"/>
              <a:cs typeface="Times New Roman" panose="02020603050405020304" pitchFamily="18" charset="0"/>
            </a:endParaRPr>
          </a:p>
        </p:txBody>
      </p:sp>
      <p:graphicFrame>
        <p:nvGraphicFramePr>
          <p:cNvPr id="2" name="表格 1">
            <a:extLst>
              <a:ext uri="{FF2B5EF4-FFF2-40B4-BE49-F238E27FC236}">
                <a16:creationId xmlns:a16="http://schemas.microsoft.com/office/drawing/2014/main" id="{7AD5E8EC-0C98-46B5-8C73-C4E81C120152}"/>
              </a:ext>
            </a:extLst>
          </p:cNvPr>
          <p:cNvGraphicFramePr>
            <a:graphicFrameLocks noGrp="1"/>
          </p:cNvGraphicFramePr>
          <p:nvPr>
            <p:extLst>
              <p:ext uri="{D42A27DB-BD31-4B8C-83A1-F6EECF244321}">
                <p14:modId xmlns:p14="http://schemas.microsoft.com/office/powerpoint/2010/main" val="456137661"/>
              </p:ext>
            </p:extLst>
          </p:nvPr>
        </p:nvGraphicFramePr>
        <p:xfrm>
          <a:off x="7354130" y="2119709"/>
          <a:ext cx="4052304" cy="2640858"/>
        </p:xfrm>
        <a:graphic>
          <a:graphicData uri="http://schemas.openxmlformats.org/drawingml/2006/table">
            <a:tbl>
              <a:tblPr firstRow="1" bandRow="1">
                <a:tableStyleId>{5C22544A-7EE6-4342-B048-85BDC9FD1C3A}</a:tableStyleId>
              </a:tblPr>
              <a:tblGrid>
                <a:gridCol w="2026152">
                  <a:extLst>
                    <a:ext uri="{9D8B030D-6E8A-4147-A177-3AD203B41FA5}">
                      <a16:colId xmlns:a16="http://schemas.microsoft.com/office/drawing/2014/main" val="2178021773"/>
                    </a:ext>
                  </a:extLst>
                </a:gridCol>
                <a:gridCol w="2026152">
                  <a:extLst>
                    <a:ext uri="{9D8B030D-6E8A-4147-A177-3AD203B41FA5}">
                      <a16:colId xmlns:a16="http://schemas.microsoft.com/office/drawing/2014/main" val="862353071"/>
                    </a:ext>
                  </a:extLst>
                </a:gridCol>
              </a:tblGrid>
              <a:tr h="440143">
                <a:tc>
                  <a:txBody>
                    <a:bodyPr/>
                    <a:lstStyle/>
                    <a:p>
                      <a:pPr algn="ctr"/>
                      <a:r>
                        <a:rPr lang="zh-CN" altLang="en-US" dirty="0"/>
                        <a:t>姓名</a:t>
                      </a:r>
                    </a:p>
                  </a:txBody>
                  <a:tcPr/>
                </a:tc>
                <a:tc>
                  <a:txBody>
                    <a:bodyPr/>
                    <a:lstStyle/>
                    <a:p>
                      <a:pPr algn="ctr"/>
                      <a:r>
                        <a:rPr lang="zh-CN" altLang="en-US" dirty="0"/>
                        <a:t>学号</a:t>
                      </a:r>
                    </a:p>
                  </a:txBody>
                  <a:tcPr/>
                </a:tc>
                <a:extLst>
                  <a:ext uri="{0D108BD9-81ED-4DB2-BD59-A6C34878D82A}">
                    <a16:rowId xmlns:a16="http://schemas.microsoft.com/office/drawing/2014/main" val="3046821382"/>
                  </a:ext>
                </a:extLst>
              </a:tr>
              <a:tr h="440143">
                <a:tc>
                  <a:txBody>
                    <a:bodyPr/>
                    <a:lstStyle/>
                    <a:p>
                      <a:pPr algn="ctr"/>
                      <a:r>
                        <a:rPr lang="zh-CN" altLang="en-US" dirty="0"/>
                        <a:t>张三</a:t>
                      </a:r>
                    </a:p>
                  </a:txBody>
                  <a:tcPr/>
                </a:tc>
                <a:tc>
                  <a:txBody>
                    <a:bodyPr/>
                    <a:lstStyle/>
                    <a:p>
                      <a:pPr algn="ctr"/>
                      <a:r>
                        <a:rPr lang="en-US" altLang="zh-CN" dirty="0"/>
                        <a:t>2009010332</a:t>
                      </a:r>
                      <a:endParaRPr lang="zh-CN" altLang="en-US" dirty="0"/>
                    </a:p>
                  </a:txBody>
                  <a:tcPr/>
                </a:tc>
                <a:extLst>
                  <a:ext uri="{0D108BD9-81ED-4DB2-BD59-A6C34878D82A}">
                    <a16:rowId xmlns:a16="http://schemas.microsoft.com/office/drawing/2014/main" val="1866116453"/>
                  </a:ext>
                </a:extLst>
              </a:tr>
              <a:tr h="440143">
                <a:tc>
                  <a:txBody>
                    <a:bodyPr/>
                    <a:lstStyle/>
                    <a:p>
                      <a:pPr algn="ctr"/>
                      <a:r>
                        <a:rPr lang="zh-CN" altLang="en-US" dirty="0"/>
                        <a:t>李四</a:t>
                      </a:r>
                    </a:p>
                  </a:txBody>
                  <a:tcPr/>
                </a:tc>
                <a:tc>
                  <a:txBody>
                    <a:bodyPr/>
                    <a:lstStyle/>
                    <a:p>
                      <a:pPr algn="ctr"/>
                      <a:r>
                        <a:rPr lang="en-US" altLang="zh-CN" dirty="0"/>
                        <a:t>2009010334</a:t>
                      </a:r>
                      <a:endParaRPr lang="zh-CN" altLang="en-US" dirty="0"/>
                    </a:p>
                  </a:txBody>
                  <a:tcPr/>
                </a:tc>
                <a:extLst>
                  <a:ext uri="{0D108BD9-81ED-4DB2-BD59-A6C34878D82A}">
                    <a16:rowId xmlns:a16="http://schemas.microsoft.com/office/drawing/2014/main" val="1503340392"/>
                  </a:ext>
                </a:extLst>
              </a:tr>
              <a:tr h="440143">
                <a:tc>
                  <a:txBody>
                    <a:bodyPr/>
                    <a:lstStyle/>
                    <a:p>
                      <a:pPr algn="ctr"/>
                      <a:r>
                        <a:rPr lang="zh-CN" altLang="en-US" dirty="0"/>
                        <a:t>王五</a:t>
                      </a:r>
                    </a:p>
                  </a:txBody>
                  <a:tcPr/>
                </a:tc>
                <a:tc>
                  <a:txBody>
                    <a:bodyPr/>
                    <a:lstStyle/>
                    <a:p>
                      <a:pPr algn="ctr"/>
                      <a:r>
                        <a:rPr lang="en-US" altLang="zh-CN" dirty="0"/>
                        <a:t>2009010335</a:t>
                      </a:r>
                      <a:endParaRPr lang="zh-CN" altLang="en-US" dirty="0"/>
                    </a:p>
                  </a:txBody>
                  <a:tcPr/>
                </a:tc>
                <a:extLst>
                  <a:ext uri="{0D108BD9-81ED-4DB2-BD59-A6C34878D82A}">
                    <a16:rowId xmlns:a16="http://schemas.microsoft.com/office/drawing/2014/main" val="2347416122"/>
                  </a:ext>
                </a:extLst>
              </a:tr>
              <a:tr h="440143">
                <a:tc>
                  <a:txBody>
                    <a:bodyPr/>
                    <a:lstStyle/>
                    <a:p>
                      <a:pPr algn="ctr"/>
                      <a:r>
                        <a:rPr lang="zh-CN" altLang="en-US" dirty="0"/>
                        <a:t>赵六</a:t>
                      </a:r>
                    </a:p>
                  </a:txBody>
                  <a:tcPr/>
                </a:tc>
                <a:tc>
                  <a:txBody>
                    <a:bodyPr/>
                    <a:lstStyle/>
                    <a:p>
                      <a:pPr algn="ctr"/>
                      <a:r>
                        <a:rPr lang="en-US" altLang="zh-CN" dirty="0"/>
                        <a:t>2009010336</a:t>
                      </a:r>
                      <a:endParaRPr lang="zh-CN" altLang="en-US" dirty="0"/>
                    </a:p>
                  </a:txBody>
                  <a:tcPr/>
                </a:tc>
                <a:extLst>
                  <a:ext uri="{0D108BD9-81ED-4DB2-BD59-A6C34878D82A}">
                    <a16:rowId xmlns:a16="http://schemas.microsoft.com/office/drawing/2014/main" val="4091623120"/>
                  </a:ext>
                </a:extLst>
              </a:tr>
              <a:tr h="440143">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3520725275"/>
                  </a:ext>
                </a:extLst>
              </a:tr>
            </a:tbl>
          </a:graphicData>
        </a:graphic>
      </p:graphicFrame>
      <p:sp>
        <p:nvSpPr>
          <p:cNvPr id="4" name="文本框 3">
            <a:extLst>
              <a:ext uri="{FF2B5EF4-FFF2-40B4-BE49-F238E27FC236}">
                <a16:creationId xmlns:a16="http://schemas.microsoft.com/office/drawing/2014/main" id="{774F24F2-EF7E-44DB-BA37-77DD0A839E7B}"/>
              </a:ext>
            </a:extLst>
          </p:cNvPr>
          <p:cNvSpPr txBox="1"/>
          <p:nvPr/>
        </p:nvSpPr>
        <p:spPr>
          <a:xfrm>
            <a:off x="7502362" y="1635769"/>
            <a:ext cx="3551723" cy="461665"/>
          </a:xfrm>
          <a:prstGeom prst="rect">
            <a:avLst/>
          </a:prstGeom>
          <a:noFill/>
        </p:spPr>
        <p:txBody>
          <a:bodyPr wrap="square" rtlCol="0">
            <a:spAutoFit/>
          </a:bodyPr>
          <a:lstStyle/>
          <a:p>
            <a:pPr algn="ctr"/>
            <a:r>
              <a:rPr lang="zh-CN" altLang="en-US" sz="2400" dirty="0">
                <a:latin typeface="Times New Roman" panose="02020603050405020304" pitchFamily="18" charset="0"/>
              </a:rPr>
              <a:t>表</a:t>
            </a:r>
            <a:r>
              <a:rPr lang="en-US" altLang="zh-CN" sz="2400" dirty="0">
                <a:latin typeface="Times New Roman" panose="02020603050405020304" pitchFamily="18" charset="0"/>
              </a:rPr>
              <a:t>2 </a:t>
            </a:r>
            <a:r>
              <a:rPr lang="zh-CN" altLang="en-US" sz="2400" dirty="0">
                <a:latin typeface="Times New Roman" panose="02020603050405020304" pitchFamily="18" charset="0"/>
              </a:rPr>
              <a:t>某学院学生信息</a:t>
            </a:r>
          </a:p>
        </p:txBody>
      </p:sp>
      <p:sp>
        <p:nvSpPr>
          <p:cNvPr id="14" name="矩形 13">
            <a:extLst>
              <a:ext uri="{FF2B5EF4-FFF2-40B4-BE49-F238E27FC236}">
                <a16:creationId xmlns:a16="http://schemas.microsoft.com/office/drawing/2014/main" id="{1968BCDC-2BE0-4DB0-9E2D-0CD1C38E3BC5}"/>
              </a:ext>
            </a:extLst>
          </p:cNvPr>
          <p:cNvSpPr/>
          <p:nvPr/>
        </p:nvSpPr>
        <p:spPr>
          <a:xfrm>
            <a:off x="547842" y="5305466"/>
            <a:ext cx="11096316" cy="1200329"/>
          </a:xfrm>
          <a:prstGeom prst="rect">
            <a:avLst/>
          </a:prstGeom>
        </p:spPr>
        <p:txBody>
          <a:bodyPr wrap="square">
            <a:spAutoFit/>
          </a:bodyPr>
          <a:lstStyle/>
          <a:p>
            <a:pPr algn="just"/>
            <a:r>
              <a:rPr lang="zh-CN" altLang="en-US" sz="2400" b="1" dirty="0">
                <a:solidFill>
                  <a:schemeClr val="accent2"/>
                </a:solidFill>
                <a:latin typeface="+mn-ea"/>
                <a:cs typeface="Times New Roman" panose="02020603050405020304" pitchFamily="18" charset="0"/>
              </a:rPr>
              <a:t>其他例子：</a:t>
            </a:r>
            <a:r>
              <a:rPr lang="zh-CN" altLang="en-US" sz="2400" dirty="0">
                <a:latin typeface="+mn-ea"/>
                <a:cs typeface="Times New Roman" panose="02020603050405020304" pitchFamily="18" charset="0"/>
              </a:rPr>
              <a:t>汽车信息管理系统、图书管理系统等。不同问题中所需处理的数据可能各不相同，但这些数据均可以按照某种次序排列为线性结构，具有</a:t>
            </a:r>
            <a:r>
              <a:rPr lang="zh-CN" altLang="en-US" sz="2400" dirty="0">
                <a:solidFill>
                  <a:srgbClr val="FF0000"/>
                </a:solidFill>
                <a:latin typeface="+mn-ea"/>
                <a:cs typeface="Times New Roman" panose="02020603050405020304" pitchFamily="18" charset="0"/>
              </a:rPr>
              <a:t>线性结构的数据就构成了线性表</a:t>
            </a:r>
            <a:r>
              <a:rPr lang="zh-CN" altLang="en-US" sz="2400" dirty="0">
                <a:latin typeface="+mn-ea"/>
                <a:cs typeface="Times New Roman" panose="02020603050405020304" pitchFamily="18" charset="0"/>
              </a:rPr>
              <a:t>。</a:t>
            </a:r>
            <a:endParaRPr lang="zh-CN" altLang="zh-CN" sz="2400" dirty="0">
              <a:latin typeface="+mn-ea"/>
              <a:cs typeface="Times New Roman" panose="02020603050405020304" pitchFamily="18" charset="0"/>
            </a:endParaRPr>
          </a:p>
        </p:txBody>
      </p:sp>
    </p:spTree>
    <p:extLst>
      <p:ext uri="{BB962C8B-B14F-4D97-AF65-F5344CB8AC3E}">
        <p14:creationId xmlns:p14="http://schemas.microsoft.com/office/powerpoint/2010/main" val="367600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3"/>
          <p:cNvGrpSpPr/>
          <p:nvPr/>
        </p:nvGrpSpPr>
        <p:grpSpPr>
          <a:xfrm>
            <a:off x="512725" y="1350314"/>
            <a:ext cx="458390" cy="344014"/>
            <a:chOff x="789999" y="2242985"/>
            <a:chExt cx="504229" cy="378415"/>
          </a:xfrm>
        </p:grpSpPr>
        <p:sp>
          <p:nvSpPr>
            <p:cNvPr id="25" name="Rectangle 24"/>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sp>
          <p:nvSpPr>
            <p:cNvPr id="27" name="Rectangle 25"/>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grpSp>
      <p:sp>
        <p:nvSpPr>
          <p:cNvPr id="30" name="矩形 29">
            <a:extLst>
              <a:ext uri="{FF2B5EF4-FFF2-40B4-BE49-F238E27FC236}">
                <a16:creationId xmlns:a16="http://schemas.microsoft.com/office/drawing/2014/main" id="{05EF0640-CDDF-4A21-931C-0D346CD99FBE}"/>
              </a:ext>
            </a:extLst>
          </p:cNvPr>
          <p:cNvSpPr/>
          <p:nvPr/>
        </p:nvSpPr>
        <p:spPr>
          <a:xfrm>
            <a:off x="1164971" y="1249875"/>
            <a:ext cx="4942379"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例</a:t>
            </a:r>
            <a:r>
              <a:rPr lang="en-US" altLang="zh-CN" sz="2800" b="1" dirty="0">
                <a:solidFill>
                  <a:srgbClr val="002060"/>
                </a:solidFill>
                <a:latin typeface="Times New Roman" panose="02020603050405020304" pitchFamily="18" charset="0"/>
                <a:cs typeface="Times New Roman" panose="02020603050405020304" pitchFamily="18" charset="0"/>
              </a:rPr>
              <a:t>1.3</a:t>
            </a:r>
            <a:r>
              <a:rPr lang="zh-CN" altLang="en-US" sz="2800" b="1" dirty="0">
                <a:solidFill>
                  <a:srgbClr val="002060"/>
                </a:solidFill>
                <a:latin typeface="Times New Roman" panose="02020603050405020304" pitchFamily="18" charset="0"/>
                <a:cs typeface="Times New Roman" panose="02020603050405020304" pitchFamily="18" charset="0"/>
              </a:rPr>
              <a:t>：行政管辖信息管理问题</a:t>
            </a:r>
          </a:p>
        </p:txBody>
      </p:sp>
      <p:grpSp>
        <p:nvGrpSpPr>
          <p:cNvPr id="41" name="组合 40">
            <a:extLst>
              <a:ext uri="{FF2B5EF4-FFF2-40B4-BE49-F238E27FC236}">
                <a16:creationId xmlns:a16="http://schemas.microsoft.com/office/drawing/2014/main" id="{C1DB7CCB-C9CF-4364-8230-3EF769587571}"/>
              </a:ext>
            </a:extLst>
          </p:cNvPr>
          <p:cNvGrpSpPr/>
          <p:nvPr/>
        </p:nvGrpSpPr>
        <p:grpSpPr>
          <a:xfrm>
            <a:off x="1" y="271425"/>
            <a:ext cx="5648327" cy="877513"/>
            <a:chOff x="-7" y="271425"/>
            <a:chExt cx="5516168" cy="877513"/>
          </a:xfrm>
        </p:grpSpPr>
        <p:sp>
          <p:nvSpPr>
            <p:cNvPr id="42" name="任意多边形 18">
              <a:extLst>
                <a:ext uri="{FF2B5EF4-FFF2-40B4-BE49-F238E27FC236}">
                  <a16:creationId xmlns:a16="http://schemas.microsoft.com/office/drawing/2014/main" id="{A9641515-07EB-4CC0-BD10-60A138CDCF5E}"/>
                </a:ext>
              </a:extLst>
            </p:cNvPr>
            <p:cNvSpPr/>
            <p:nvPr/>
          </p:nvSpPr>
          <p:spPr>
            <a:xfrm rot="5400000">
              <a:off x="2484209" y="-2027010"/>
              <a:ext cx="547735" cy="551616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3" name="椭圆 42">
              <a:extLst>
                <a:ext uri="{FF2B5EF4-FFF2-40B4-BE49-F238E27FC236}">
                  <a16:creationId xmlns:a16="http://schemas.microsoft.com/office/drawing/2014/main" id="{FE07858F-DF37-4916-9639-E90A532477B8}"/>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4" name="文本框 1066">
              <a:extLst>
                <a:ext uri="{FF2B5EF4-FFF2-40B4-BE49-F238E27FC236}">
                  <a16:creationId xmlns:a16="http://schemas.microsoft.com/office/drawing/2014/main" id="{ACABA4C9-603E-4BC8-A0C5-7037A10D475A}"/>
                </a:ext>
              </a:extLst>
            </p:cNvPr>
            <p:cNvSpPr txBox="1">
              <a:spLocks noChangeArrowheads="1"/>
            </p:cNvSpPr>
            <p:nvPr/>
          </p:nvSpPr>
          <p:spPr bwMode="auto">
            <a:xfrm>
              <a:off x="1849898" y="438685"/>
              <a:ext cx="25849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rPr>
                <a:t>数据结构引例</a:t>
              </a:r>
            </a:p>
          </p:txBody>
        </p:sp>
        <p:sp>
          <p:nvSpPr>
            <p:cNvPr id="45" name="矩形 44">
              <a:extLst>
                <a:ext uri="{FF2B5EF4-FFF2-40B4-BE49-F238E27FC236}">
                  <a16:creationId xmlns:a16="http://schemas.microsoft.com/office/drawing/2014/main" id="{31969D06-D396-4020-BDA4-66E2C8B7E791}"/>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矩形 23">
            <a:extLst>
              <a:ext uri="{FF2B5EF4-FFF2-40B4-BE49-F238E27FC236}">
                <a16:creationId xmlns:a16="http://schemas.microsoft.com/office/drawing/2014/main" id="{9097EA67-7D36-4792-BDB2-88E4C1863A33}"/>
              </a:ext>
            </a:extLst>
          </p:cNvPr>
          <p:cNvSpPr/>
          <p:nvPr/>
        </p:nvSpPr>
        <p:spPr>
          <a:xfrm>
            <a:off x="574660" y="1799819"/>
            <a:ext cx="10888333" cy="1569660"/>
          </a:xfrm>
          <a:prstGeom prst="rect">
            <a:avLst/>
          </a:prstGeom>
        </p:spPr>
        <p:txBody>
          <a:bodyPr wrap="square">
            <a:spAutoFit/>
          </a:bodyPr>
          <a:lstStyle/>
          <a:p>
            <a:pPr algn="just"/>
            <a:r>
              <a:rPr lang="zh-CN" altLang="en-US" sz="2400" dirty="0">
                <a:latin typeface="+mn-ea"/>
                <a:cs typeface="Times New Roman" panose="02020603050405020304" pitchFamily="18" charset="0"/>
              </a:rPr>
              <a:t>编程管理某个国家</a:t>
            </a:r>
            <a:r>
              <a:rPr lang="en-US" altLang="zh-CN" sz="2400" dirty="0">
                <a:latin typeface="+mn-ea"/>
                <a:cs typeface="Times New Roman" panose="02020603050405020304" pitchFamily="18" charset="0"/>
              </a:rPr>
              <a:t>(</a:t>
            </a:r>
            <a:r>
              <a:rPr lang="zh-CN" altLang="en-US" sz="2400" dirty="0">
                <a:latin typeface="+mn-ea"/>
                <a:cs typeface="Times New Roman" panose="02020603050405020304" pitchFamily="18" charset="0"/>
              </a:rPr>
              <a:t>或行政区、某个学校等</a:t>
            </a:r>
            <a:r>
              <a:rPr lang="en-US" altLang="zh-CN" sz="2400" dirty="0">
                <a:latin typeface="+mn-ea"/>
                <a:cs typeface="Times New Roman" panose="02020603050405020304" pitchFamily="18" charset="0"/>
              </a:rPr>
              <a:t>)</a:t>
            </a:r>
            <a:r>
              <a:rPr lang="zh-CN" altLang="en-US" sz="2400" dirty="0">
                <a:latin typeface="+mn-ea"/>
                <a:cs typeface="Times New Roman" panose="02020603050405020304" pitchFamily="18" charset="0"/>
              </a:rPr>
              <a:t>的行政管理资料，需要处理的数据为全部行政区以及行政区之间的管辖与被管辖关系，行政管辖关系如图</a:t>
            </a:r>
            <a:r>
              <a:rPr lang="en-US" altLang="zh-CN" sz="2400" dirty="0">
                <a:latin typeface="+mn-ea"/>
                <a:cs typeface="Times New Roman" panose="02020603050405020304" pitchFamily="18" charset="0"/>
              </a:rPr>
              <a:t>1</a:t>
            </a:r>
            <a:r>
              <a:rPr lang="zh-CN" altLang="en-US" sz="2400" dirty="0">
                <a:latin typeface="+mn-ea"/>
                <a:cs typeface="Times New Roman" panose="02020603050405020304" pitchFamily="18" charset="0"/>
              </a:rPr>
              <a:t>所示。行政区的名称就是数据元素，这些数据元素之间的关系比线性结构复杂，构成一棵树，这就是</a:t>
            </a:r>
            <a:r>
              <a:rPr lang="zh-CN" altLang="en-US" sz="2400" dirty="0">
                <a:solidFill>
                  <a:srgbClr val="FF0000"/>
                </a:solidFill>
                <a:latin typeface="+mn-ea"/>
                <a:cs typeface="Times New Roman" panose="02020603050405020304" pitchFamily="18" charset="0"/>
              </a:rPr>
              <a:t>树形结构</a:t>
            </a:r>
            <a:r>
              <a:rPr lang="zh-CN" altLang="en-US" sz="2400" dirty="0">
                <a:latin typeface="+mn-ea"/>
                <a:cs typeface="Times New Roman" panose="02020603050405020304" pitchFamily="18" charset="0"/>
              </a:rPr>
              <a:t>。具有树形结构的数据称为</a:t>
            </a:r>
            <a:r>
              <a:rPr lang="zh-CN" altLang="en-US" sz="2400" dirty="0">
                <a:solidFill>
                  <a:srgbClr val="FF0000"/>
                </a:solidFill>
                <a:latin typeface="+mn-ea"/>
                <a:cs typeface="Times New Roman" panose="02020603050405020304" pitchFamily="18" charset="0"/>
              </a:rPr>
              <a:t>树</a:t>
            </a:r>
            <a:r>
              <a:rPr lang="zh-CN" altLang="en-US" sz="2400" dirty="0">
                <a:latin typeface="+mn-ea"/>
                <a:cs typeface="Times New Roman" panose="02020603050405020304" pitchFamily="18" charset="0"/>
              </a:rPr>
              <a:t>。</a:t>
            </a:r>
            <a:endParaRPr lang="zh-CN" altLang="zh-CN" sz="2400" dirty="0">
              <a:latin typeface="+mn-ea"/>
              <a:cs typeface="Times New Roman" panose="02020603050405020304" pitchFamily="18" charset="0"/>
            </a:endParaRPr>
          </a:p>
        </p:txBody>
      </p:sp>
      <p:pic>
        <p:nvPicPr>
          <p:cNvPr id="7" name="图片 6">
            <a:extLst>
              <a:ext uri="{FF2B5EF4-FFF2-40B4-BE49-F238E27FC236}">
                <a16:creationId xmlns:a16="http://schemas.microsoft.com/office/drawing/2014/main" id="{12DE623D-2444-42BA-9E32-39BBA9E65AB7}"/>
              </a:ext>
            </a:extLst>
          </p:cNvPr>
          <p:cNvPicPr>
            <a:picLocks noChangeAspect="1"/>
          </p:cNvPicPr>
          <p:nvPr/>
        </p:nvPicPr>
        <p:blipFill>
          <a:blip r:embed="rId2"/>
          <a:stretch>
            <a:fillRect/>
          </a:stretch>
        </p:blipFill>
        <p:spPr>
          <a:xfrm>
            <a:off x="4761249" y="3448050"/>
            <a:ext cx="5850467" cy="3172120"/>
          </a:xfrm>
          <a:prstGeom prst="rect">
            <a:avLst/>
          </a:prstGeom>
        </p:spPr>
      </p:pic>
      <p:sp>
        <p:nvSpPr>
          <p:cNvPr id="18" name="文本框 17">
            <a:extLst>
              <a:ext uri="{FF2B5EF4-FFF2-40B4-BE49-F238E27FC236}">
                <a16:creationId xmlns:a16="http://schemas.microsoft.com/office/drawing/2014/main" id="{73BDCEAA-0948-4594-8C8D-138BAC43E695}"/>
              </a:ext>
            </a:extLst>
          </p:cNvPr>
          <p:cNvSpPr txBox="1"/>
          <p:nvPr/>
        </p:nvSpPr>
        <p:spPr>
          <a:xfrm>
            <a:off x="832575" y="4689657"/>
            <a:ext cx="3551723" cy="461665"/>
          </a:xfrm>
          <a:prstGeom prst="rect">
            <a:avLst/>
          </a:prstGeom>
          <a:noFill/>
        </p:spPr>
        <p:txBody>
          <a:bodyPr wrap="square" rtlCol="0">
            <a:spAutoFit/>
          </a:bodyPr>
          <a:lstStyle/>
          <a:p>
            <a:pPr algn="ctr"/>
            <a:r>
              <a:rPr lang="zh-CN" altLang="en-US" sz="2400" dirty="0">
                <a:latin typeface="Times New Roman" panose="02020603050405020304" pitchFamily="18" charset="0"/>
              </a:rPr>
              <a:t>图</a:t>
            </a:r>
            <a:r>
              <a:rPr lang="en-US" altLang="zh-CN" sz="2400" dirty="0">
                <a:latin typeface="Times New Roman" panose="02020603050405020304" pitchFamily="18" charset="0"/>
              </a:rPr>
              <a:t>1 </a:t>
            </a:r>
            <a:r>
              <a:rPr lang="zh-CN" altLang="en-US" sz="2400" dirty="0">
                <a:latin typeface="Times New Roman" panose="02020603050405020304" pitchFamily="18" charset="0"/>
              </a:rPr>
              <a:t>某国家行政管辖关系</a:t>
            </a:r>
          </a:p>
        </p:txBody>
      </p:sp>
    </p:spTree>
    <p:extLst>
      <p:ext uri="{BB962C8B-B14F-4D97-AF65-F5344CB8AC3E}">
        <p14:creationId xmlns:p14="http://schemas.microsoft.com/office/powerpoint/2010/main" val="2149023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3"/>
          <p:cNvGrpSpPr/>
          <p:nvPr/>
        </p:nvGrpSpPr>
        <p:grpSpPr>
          <a:xfrm>
            <a:off x="512725" y="1350314"/>
            <a:ext cx="458390" cy="344014"/>
            <a:chOff x="789999" y="2242985"/>
            <a:chExt cx="504229" cy="378415"/>
          </a:xfrm>
        </p:grpSpPr>
        <p:sp>
          <p:nvSpPr>
            <p:cNvPr id="25" name="Rectangle 24"/>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sp>
          <p:nvSpPr>
            <p:cNvPr id="27" name="Rectangle 25"/>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grpSp>
      <p:sp>
        <p:nvSpPr>
          <p:cNvPr id="30" name="矩形 29">
            <a:extLst>
              <a:ext uri="{FF2B5EF4-FFF2-40B4-BE49-F238E27FC236}">
                <a16:creationId xmlns:a16="http://schemas.microsoft.com/office/drawing/2014/main" id="{05EF0640-CDDF-4A21-931C-0D346CD99FBE}"/>
              </a:ext>
            </a:extLst>
          </p:cNvPr>
          <p:cNvSpPr/>
          <p:nvPr/>
        </p:nvSpPr>
        <p:spPr>
          <a:xfrm>
            <a:off x="1164971" y="1249875"/>
            <a:ext cx="4224233"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例</a:t>
            </a:r>
            <a:r>
              <a:rPr lang="en-US" altLang="zh-CN" sz="2800" b="1" dirty="0">
                <a:solidFill>
                  <a:srgbClr val="002060"/>
                </a:solidFill>
                <a:latin typeface="Times New Roman" panose="02020603050405020304" pitchFamily="18" charset="0"/>
                <a:cs typeface="Times New Roman" panose="02020603050405020304" pitchFamily="18" charset="0"/>
              </a:rPr>
              <a:t>1.4</a:t>
            </a:r>
            <a:r>
              <a:rPr lang="zh-CN" altLang="en-US" sz="2800" b="1" dirty="0">
                <a:solidFill>
                  <a:srgbClr val="002060"/>
                </a:solidFill>
                <a:latin typeface="Times New Roman" panose="02020603050405020304" pitchFamily="18" charset="0"/>
                <a:cs typeface="Times New Roman" panose="02020603050405020304" pitchFamily="18" charset="0"/>
              </a:rPr>
              <a:t>：家谱信息管理系统</a:t>
            </a:r>
          </a:p>
        </p:txBody>
      </p:sp>
      <p:grpSp>
        <p:nvGrpSpPr>
          <p:cNvPr id="41" name="组合 40">
            <a:extLst>
              <a:ext uri="{FF2B5EF4-FFF2-40B4-BE49-F238E27FC236}">
                <a16:creationId xmlns:a16="http://schemas.microsoft.com/office/drawing/2014/main" id="{C1DB7CCB-C9CF-4364-8230-3EF769587571}"/>
              </a:ext>
            </a:extLst>
          </p:cNvPr>
          <p:cNvGrpSpPr/>
          <p:nvPr/>
        </p:nvGrpSpPr>
        <p:grpSpPr>
          <a:xfrm>
            <a:off x="1" y="271425"/>
            <a:ext cx="5648327" cy="877513"/>
            <a:chOff x="-7" y="271425"/>
            <a:chExt cx="5516168" cy="877513"/>
          </a:xfrm>
        </p:grpSpPr>
        <p:sp>
          <p:nvSpPr>
            <p:cNvPr id="42" name="任意多边形 18">
              <a:extLst>
                <a:ext uri="{FF2B5EF4-FFF2-40B4-BE49-F238E27FC236}">
                  <a16:creationId xmlns:a16="http://schemas.microsoft.com/office/drawing/2014/main" id="{A9641515-07EB-4CC0-BD10-60A138CDCF5E}"/>
                </a:ext>
              </a:extLst>
            </p:cNvPr>
            <p:cNvSpPr/>
            <p:nvPr/>
          </p:nvSpPr>
          <p:spPr>
            <a:xfrm rot="5400000">
              <a:off x="2484209" y="-2027010"/>
              <a:ext cx="547735" cy="551616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3" name="椭圆 42">
              <a:extLst>
                <a:ext uri="{FF2B5EF4-FFF2-40B4-BE49-F238E27FC236}">
                  <a16:creationId xmlns:a16="http://schemas.microsoft.com/office/drawing/2014/main" id="{FE07858F-DF37-4916-9639-E90A532477B8}"/>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4" name="文本框 1066">
              <a:extLst>
                <a:ext uri="{FF2B5EF4-FFF2-40B4-BE49-F238E27FC236}">
                  <a16:creationId xmlns:a16="http://schemas.microsoft.com/office/drawing/2014/main" id="{ACABA4C9-603E-4BC8-A0C5-7037A10D475A}"/>
                </a:ext>
              </a:extLst>
            </p:cNvPr>
            <p:cNvSpPr txBox="1">
              <a:spLocks noChangeArrowheads="1"/>
            </p:cNvSpPr>
            <p:nvPr/>
          </p:nvSpPr>
          <p:spPr bwMode="auto">
            <a:xfrm>
              <a:off x="1849898" y="438685"/>
              <a:ext cx="25849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rPr>
                <a:t>数据结构引例</a:t>
              </a:r>
            </a:p>
          </p:txBody>
        </p:sp>
        <p:sp>
          <p:nvSpPr>
            <p:cNvPr id="45" name="矩形 44">
              <a:extLst>
                <a:ext uri="{FF2B5EF4-FFF2-40B4-BE49-F238E27FC236}">
                  <a16:creationId xmlns:a16="http://schemas.microsoft.com/office/drawing/2014/main" id="{31969D06-D396-4020-BDA4-66E2C8B7E791}"/>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矩形 23">
            <a:extLst>
              <a:ext uri="{FF2B5EF4-FFF2-40B4-BE49-F238E27FC236}">
                <a16:creationId xmlns:a16="http://schemas.microsoft.com/office/drawing/2014/main" id="{9097EA67-7D36-4792-BDB2-88E4C1863A33}"/>
              </a:ext>
            </a:extLst>
          </p:cNvPr>
          <p:cNvSpPr/>
          <p:nvPr/>
        </p:nvSpPr>
        <p:spPr>
          <a:xfrm>
            <a:off x="537227" y="1896028"/>
            <a:ext cx="4573872" cy="1569660"/>
          </a:xfrm>
          <a:prstGeom prst="rect">
            <a:avLst/>
          </a:prstGeom>
        </p:spPr>
        <p:txBody>
          <a:bodyPr wrap="square">
            <a:spAutoFit/>
          </a:bodyPr>
          <a:lstStyle/>
          <a:p>
            <a:pPr algn="just"/>
            <a:r>
              <a:rPr lang="zh-CN" altLang="en-US" sz="2400" dirty="0">
                <a:latin typeface="+mn-ea"/>
                <a:cs typeface="Times New Roman" panose="02020603050405020304" pitchFamily="18" charset="0"/>
              </a:rPr>
              <a:t>某家谱数据中所有人的关系如图</a:t>
            </a:r>
            <a:r>
              <a:rPr lang="en-US" altLang="zh-CN" sz="2400" dirty="0">
                <a:latin typeface="+mn-ea"/>
                <a:cs typeface="Times New Roman" panose="02020603050405020304" pitchFamily="18" charset="0"/>
              </a:rPr>
              <a:t>2</a:t>
            </a:r>
            <a:r>
              <a:rPr lang="zh-CN" altLang="en-US" sz="2400" dirty="0">
                <a:latin typeface="+mn-ea"/>
                <a:cs typeface="Times New Roman" panose="02020603050405020304" pitchFamily="18" charset="0"/>
              </a:rPr>
              <a:t>所示。每个人的信息是一个数据元素，包括姓名、出生日期等。数据元素之间的关系是树形结构。</a:t>
            </a:r>
            <a:endParaRPr lang="zh-CN" altLang="zh-CN" sz="2400" dirty="0">
              <a:latin typeface="+mn-ea"/>
              <a:cs typeface="Times New Roman" panose="02020603050405020304" pitchFamily="18" charset="0"/>
            </a:endParaRPr>
          </a:p>
        </p:txBody>
      </p:sp>
      <p:sp>
        <p:nvSpPr>
          <p:cNvPr id="13" name="矩形 12">
            <a:extLst>
              <a:ext uri="{FF2B5EF4-FFF2-40B4-BE49-F238E27FC236}">
                <a16:creationId xmlns:a16="http://schemas.microsoft.com/office/drawing/2014/main" id="{62AF19AF-2C82-49DA-AAAC-8064CB820B89}"/>
              </a:ext>
            </a:extLst>
          </p:cNvPr>
          <p:cNvSpPr/>
          <p:nvPr/>
        </p:nvSpPr>
        <p:spPr>
          <a:xfrm>
            <a:off x="512725" y="5608125"/>
            <a:ext cx="10796718" cy="511807"/>
          </a:xfrm>
          <a:prstGeom prst="rect">
            <a:avLst/>
          </a:prstGeom>
        </p:spPr>
        <p:txBody>
          <a:bodyPr wrap="square">
            <a:spAutoFit/>
          </a:bodyPr>
          <a:lstStyle/>
          <a:p>
            <a:pPr algn="just">
              <a:lnSpc>
                <a:spcPct val="125000"/>
              </a:lnSpc>
            </a:pPr>
            <a:r>
              <a:rPr lang="zh-CN" altLang="en-US" sz="2400" b="1" dirty="0">
                <a:solidFill>
                  <a:schemeClr val="accent2"/>
                </a:solidFill>
                <a:latin typeface="+mn-ea"/>
                <a:cs typeface="Times New Roman" panose="02020603050405020304" pitchFamily="18" charset="0"/>
              </a:rPr>
              <a:t>其他例子：</a:t>
            </a:r>
            <a:r>
              <a:rPr lang="zh-CN" altLang="en-US" sz="2400" dirty="0">
                <a:latin typeface="+mn-ea"/>
                <a:cs typeface="Times New Roman" panose="02020603050405020304" pitchFamily="18" charset="0"/>
              </a:rPr>
              <a:t>计算机文件与文件夹、书的章节目录、计算机注册表、下棋问题等。</a:t>
            </a:r>
          </a:p>
        </p:txBody>
      </p:sp>
      <p:pic>
        <p:nvPicPr>
          <p:cNvPr id="2" name="图片 1">
            <a:extLst>
              <a:ext uri="{FF2B5EF4-FFF2-40B4-BE49-F238E27FC236}">
                <a16:creationId xmlns:a16="http://schemas.microsoft.com/office/drawing/2014/main" id="{61292E7F-F672-41A2-BD13-74A0FF603838}"/>
              </a:ext>
            </a:extLst>
          </p:cNvPr>
          <p:cNvPicPr>
            <a:picLocks noChangeAspect="1"/>
          </p:cNvPicPr>
          <p:nvPr/>
        </p:nvPicPr>
        <p:blipFill>
          <a:blip r:embed="rId2"/>
          <a:stretch>
            <a:fillRect/>
          </a:stretch>
        </p:blipFill>
        <p:spPr>
          <a:xfrm>
            <a:off x="5224943" y="2401702"/>
            <a:ext cx="6312384" cy="3027660"/>
          </a:xfrm>
          <a:prstGeom prst="rect">
            <a:avLst/>
          </a:prstGeom>
        </p:spPr>
      </p:pic>
      <p:sp>
        <p:nvSpPr>
          <p:cNvPr id="17" name="文本框 16">
            <a:extLst>
              <a:ext uri="{FF2B5EF4-FFF2-40B4-BE49-F238E27FC236}">
                <a16:creationId xmlns:a16="http://schemas.microsoft.com/office/drawing/2014/main" id="{EEA2B309-6686-4C5A-8610-2C359B71AE2E}"/>
              </a:ext>
            </a:extLst>
          </p:cNvPr>
          <p:cNvSpPr txBox="1"/>
          <p:nvPr/>
        </p:nvSpPr>
        <p:spPr>
          <a:xfrm>
            <a:off x="6869104" y="1869363"/>
            <a:ext cx="3551723" cy="461665"/>
          </a:xfrm>
          <a:prstGeom prst="rect">
            <a:avLst/>
          </a:prstGeom>
          <a:noFill/>
        </p:spPr>
        <p:txBody>
          <a:bodyPr wrap="square" rtlCol="0">
            <a:spAutoFit/>
          </a:bodyPr>
          <a:lstStyle/>
          <a:p>
            <a:pPr algn="ctr"/>
            <a:r>
              <a:rPr lang="zh-CN" altLang="en-US" sz="2400" dirty="0">
                <a:latin typeface="Times New Roman" panose="02020603050405020304" pitchFamily="18" charset="0"/>
              </a:rPr>
              <a:t>图</a:t>
            </a:r>
            <a:r>
              <a:rPr lang="en-US" altLang="zh-CN" sz="2400" dirty="0">
                <a:latin typeface="Times New Roman" panose="02020603050405020304" pitchFamily="18" charset="0"/>
              </a:rPr>
              <a:t>2 </a:t>
            </a:r>
            <a:r>
              <a:rPr lang="zh-CN" altLang="en-US" sz="2400" dirty="0">
                <a:latin typeface="Times New Roman" panose="02020603050405020304" pitchFamily="18" charset="0"/>
              </a:rPr>
              <a:t>某家谱</a:t>
            </a:r>
          </a:p>
        </p:txBody>
      </p:sp>
    </p:spTree>
    <p:extLst>
      <p:ext uri="{BB962C8B-B14F-4D97-AF65-F5344CB8AC3E}">
        <p14:creationId xmlns:p14="http://schemas.microsoft.com/office/powerpoint/2010/main" val="3597668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3"/>
          <p:cNvGrpSpPr/>
          <p:nvPr/>
        </p:nvGrpSpPr>
        <p:grpSpPr>
          <a:xfrm>
            <a:off x="512725" y="1350314"/>
            <a:ext cx="458390" cy="344014"/>
            <a:chOff x="789999" y="2242985"/>
            <a:chExt cx="504229" cy="378415"/>
          </a:xfrm>
        </p:grpSpPr>
        <p:sp>
          <p:nvSpPr>
            <p:cNvPr id="25" name="Rectangle 24"/>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sp>
          <p:nvSpPr>
            <p:cNvPr id="27" name="Rectangle 25"/>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grpSp>
      <p:sp>
        <p:nvSpPr>
          <p:cNvPr id="30" name="矩形 29">
            <a:extLst>
              <a:ext uri="{FF2B5EF4-FFF2-40B4-BE49-F238E27FC236}">
                <a16:creationId xmlns:a16="http://schemas.microsoft.com/office/drawing/2014/main" id="{05EF0640-CDDF-4A21-931C-0D346CD99FBE}"/>
              </a:ext>
            </a:extLst>
          </p:cNvPr>
          <p:cNvSpPr/>
          <p:nvPr/>
        </p:nvSpPr>
        <p:spPr>
          <a:xfrm>
            <a:off x="1164971" y="1249875"/>
            <a:ext cx="5500224"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例</a:t>
            </a:r>
            <a:r>
              <a:rPr lang="en-US" altLang="zh-CN" sz="2800" b="1" dirty="0">
                <a:solidFill>
                  <a:srgbClr val="002060"/>
                </a:solidFill>
                <a:latin typeface="Times New Roman" panose="02020603050405020304" pitchFamily="18" charset="0"/>
                <a:cs typeface="Times New Roman" panose="02020603050405020304" pitchFamily="18" charset="0"/>
              </a:rPr>
              <a:t>1.5</a:t>
            </a:r>
            <a:r>
              <a:rPr lang="zh-CN" altLang="en-US" sz="2800" b="1" dirty="0">
                <a:solidFill>
                  <a:srgbClr val="002060"/>
                </a:solidFill>
                <a:latin typeface="Times New Roman" panose="02020603050405020304" pitchFamily="18" charset="0"/>
                <a:cs typeface="Times New Roman" panose="02020603050405020304" pitchFamily="18" charset="0"/>
              </a:rPr>
              <a:t>：腾讯</a:t>
            </a:r>
            <a:r>
              <a:rPr lang="en-US" altLang="zh-CN" sz="2800" b="1" dirty="0">
                <a:solidFill>
                  <a:srgbClr val="002060"/>
                </a:solidFill>
                <a:latin typeface="Times New Roman" panose="02020603050405020304" pitchFamily="18" charset="0"/>
                <a:cs typeface="Times New Roman" panose="02020603050405020304" pitchFamily="18" charset="0"/>
              </a:rPr>
              <a:t>QQ</a:t>
            </a:r>
            <a:r>
              <a:rPr lang="zh-CN" altLang="en-US" sz="2800" b="1" dirty="0">
                <a:solidFill>
                  <a:srgbClr val="002060"/>
                </a:solidFill>
                <a:latin typeface="Times New Roman" panose="02020603050405020304" pitchFamily="18" charset="0"/>
                <a:cs typeface="Times New Roman" panose="02020603050405020304" pitchFamily="18" charset="0"/>
              </a:rPr>
              <a:t>用户信息管理问题</a:t>
            </a:r>
          </a:p>
        </p:txBody>
      </p:sp>
      <p:grpSp>
        <p:nvGrpSpPr>
          <p:cNvPr id="41" name="组合 40">
            <a:extLst>
              <a:ext uri="{FF2B5EF4-FFF2-40B4-BE49-F238E27FC236}">
                <a16:creationId xmlns:a16="http://schemas.microsoft.com/office/drawing/2014/main" id="{C1DB7CCB-C9CF-4364-8230-3EF769587571}"/>
              </a:ext>
            </a:extLst>
          </p:cNvPr>
          <p:cNvGrpSpPr/>
          <p:nvPr/>
        </p:nvGrpSpPr>
        <p:grpSpPr>
          <a:xfrm>
            <a:off x="1" y="271425"/>
            <a:ext cx="5648327" cy="877513"/>
            <a:chOff x="-7" y="271425"/>
            <a:chExt cx="5516168" cy="877513"/>
          </a:xfrm>
        </p:grpSpPr>
        <p:sp>
          <p:nvSpPr>
            <p:cNvPr id="42" name="任意多边形 18">
              <a:extLst>
                <a:ext uri="{FF2B5EF4-FFF2-40B4-BE49-F238E27FC236}">
                  <a16:creationId xmlns:a16="http://schemas.microsoft.com/office/drawing/2014/main" id="{A9641515-07EB-4CC0-BD10-60A138CDCF5E}"/>
                </a:ext>
              </a:extLst>
            </p:cNvPr>
            <p:cNvSpPr/>
            <p:nvPr/>
          </p:nvSpPr>
          <p:spPr>
            <a:xfrm rot="5400000">
              <a:off x="2484209" y="-2027010"/>
              <a:ext cx="547735" cy="551616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3" name="椭圆 42">
              <a:extLst>
                <a:ext uri="{FF2B5EF4-FFF2-40B4-BE49-F238E27FC236}">
                  <a16:creationId xmlns:a16="http://schemas.microsoft.com/office/drawing/2014/main" id="{FE07858F-DF37-4916-9639-E90A532477B8}"/>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4" name="文本框 1066">
              <a:extLst>
                <a:ext uri="{FF2B5EF4-FFF2-40B4-BE49-F238E27FC236}">
                  <a16:creationId xmlns:a16="http://schemas.microsoft.com/office/drawing/2014/main" id="{ACABA4C9-603E-4BC8-A0C5-7037A10D475A}"/>
                </a:ext>
              </a:extLst>
            </p:cNvPr>
            <p:cNvSpPr txBox="1">
              <a:spLocks noChangeArrowheads="1"/>
            </p:cNvSpPr>
            <p:nvPr/>
          </p:nvSpPr>
          <p:spPr bwMode="auto">
            <a:xfrm>
              <a:off x="1849898" y="438685"/>
              <a:ext cx="25849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rPr>
                <a:t>数据结构引例</a:t>
              </a:r>
            </a:p>
          </p:txBody>
        </p:sp>
        <p:sp>
          <p:nvSpPr>
            <p:cNvPr id="45" name="矩形 44">
              <a:extLst>
                <a:ext uri="{FF2B5EF4-FFF2-40B4-BE49-F238E27FC236}">
                  <a16:creationId xmlns:a16="http://schemas.microsoft.com/office/drawing/2014/main" id="{31969D06-D396-4020-BDA4-66E2C8B7E791}"/>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矩形 23">
            <a:extLst>
              <a:ext uri="{FF2B5EF4-FFF2-40B4-BE49-F238E27FC236}">
                <a16:creationId xmlns:a16="http://schemas.microsoft.com/office/drawing/2014/main" id="{9097EA67-7D36-4792-BDB2-88E4C1863A33}"/>
              </a:ext>
            </a:extLst>
          </p:cNvPr>
          <p:cNvSpPr/>
          <p:nvPr/>
        </p:nvSpPr>
        <p:spPr>
          <a:xfrm>
            <a:off x="574661" y="1866645"/>
            <a:ext cx="6051703" cy="3416320"/>
          </a:xfrm>
          <a:prstGeom prst="rect">
            <a:avLst/>
          </a:prstGeom>
        </p:spPr>
        <p:txBody>
          <a:bodyPr wrap="square">
            <a:spAutoFit/>
          </a:bodyPr>
          <a:lstStyle/>
          <a:p>
            <a:pPr algn="just"/>
            <a:r>
              <a:rPr lang="en-US" altLang="zh-CN" sz="2400" dirty="0">
                <a:latin typeface="+mn-ea"/>
                <a:cs typeface="Times New Roman" panose="02020603050405020304" pitchFamily="18" charset="0"/>
              </a:rPr>
              <a:t>QQ</a:t>
            </a:r>
            <a:r>
              <a:rPr lang="zh-CN" altLang="en-US" sz="2400" dirty="0">
                <a:latin typeface="+mn-ea"/>
                <a:cs typeface="Times New Roman" panose="02020603050405020304" pitchFamily="18" charset="0"/>
              </a:rPr>
              <a:t>用户管理系统需要管理注册的每个用户的信息以及用户之间的好友关系。数据元素是用户信息，包括</a:t>
            </a:r>
            <a:r>
              <a:rPr lang="en-US" altLang="zh-CN" sz="2400" dirty="0">
                <a:latin typeface="+mn-ea"/>
                <a:cs typeface="Times New Roman" panose="02020603050405020304" pitchFamily="18" charset="0"/>
              </a:rPr>
              <a:t>QQ</a:t>
            </a:r>
            <a:r>
              <a:rPr lang="zh-CN" altLang="en-US" sz="2400" dirty="0">
                <a:latin typeface="+mn-ea"/>
                <a:cs typeface="Times New Roman" panose="02020603050405020304" pitchFamily="18" charset="0"/>
              </a:rPr>
              <a:t>号码、头像、昵称、地址、说说、相册等。元素之间的关系是用户之间的好友关系，包括建立好友关系的时间、共同好友数量、共同群数量等。任何两个用户都有可能是好友，用户之间的好友关系如图</a:t>
            </a:r>
            <a:r>
              <a:rPr lang="en-US" altLang="zh-CN" sz="2400" dirty="0">
                <a:latin typeface="+mn-ea"/>
                <a:cs typeface="Times New Roman" panose="02020603050405020304" pitchFamily="18" charset="0"/>
              </a:rPr>
              <a:t>3</a:t>
            </a:r>
            <a:r>
              <a:rPr lang="zh-CN" altLang="en-US" sz="2400" dirty="0">
                <a:latin typeface="+mn-ea"/>
                <a:cs typeface="Times New Roman" panose="02020603050405020304" pitchFamily="18" charset="0"/>
              </a:rPr>
              <a:t>所示。数据元素之间的结构是</a:t>
            </a:r>
            <a:r>
              <a:rPr lang="zh-CN" altLang="en-US" sz="2400" dirty="0">
                <a:solidFill>
                  <a:srgbClr val="FF0000"/>
                </a:solidFill>
                <a:latin typeface="+mn-ea"/>
                <a:cs typeface="Times New Roman" panose="02020603050405020304" pitchFamily="18" charset="0"/>
              </a:rPr>
              <a:t>图状结构</a:t>
            </a:r>
            <a:r>
              <a:rPr lang="zh-CN" altLang="en-US" sz="2400" dirty="0">
                <a:latin typeface="+mn-ea"/>
                <a:cs typeface="Times New Roman" panose="02020603050405020304" pitchFamily="18" charset="0"/>
              </a:rPr>
              <a:t>，具有图状结构关系的数据称为</a:t>
            </a:r>
            <a:r>
              <a:rPr lang="zh-CN" altLang="en-US" sz="2400" dirty="0">
                <a:solidFill>
                  <a:srgbClr val="FF0000"/>
                </a:solidFill>
                <a:latin typeface="+mn-ea"/>
                <a:cs typeface="Times New Roman" panose="02020603050405020304" pitchFamily="18" charset="0"/>
              </a:rPr>
              <a:t>图</a:t>
            </a:r>
            <a:r>
              <a:rPr lang="zh-CN" altLang="en-US" sz="2400" dirty="0">
                <a:latin typeface="+mn-ea"/>
                <a:cs typeface="Times New Roman" panose="02020603050405020304" pitchFamily="18" charset="0"/>
              </a:rPr>
              <a:t>。</a:t>
            </a:r>
            <a:endParaRPr lang="zh-CN" altLang="zh-CN" sz="2400" dirty="0">
              <a:latin typeface="+mn-ea"/>
              <a:cs typeface="Times New Roman" panose="02020603050405020304" pitchFamily="18" charset="0"/>
            </a:endParaRPr>
          </a:p>
        </p:txBody>
      </p:sp>
      <p:sp>
        <p:nvSpPr>
          <p:cNvPr id="4" name="文本框 3">
            <a:extLst>
              <a:ext uri="{FF2B5EF4-FFF2-40B4-BE49-F238E27FC236}">
                <a16:creationId xmlns:a16="http://schemas.microsoft.com/office/drawing/2014/main" id="{774F24F2-EF7E-44DB-BA37-77DD0A839E7B}"/>
              </a:ext>
            </a:extLst>
          </p:cNvPr>
          <p:cNvSpPr txBox="1"/>
          <p:nvPr/>
        </p:nvSpPr>
        <p:spPr>
          <a:xfrm>
            <a:off x="7363636" y="1857120"/>
            <a:ext cx="3798846" cy="461665"/>
          </a:xfrm>
          <a:prstGeom prst="rect">
            <a:avLst/>
          </a:prstGeom>
          <a:noFill/>
        </p:spPr>
        <p:txBody>
          <a:bodyPr wrap="square" rtlCol="0">
            <a:spAutoFit/>
          </a:bodyPr>
          <a:lstStyle/>
          <a:p>
            <a:pPr algn="ctr"/>
            <a:r>
              <a:rPr lang="zh-CN" altLang="en-US" sz="2400" dirty="0">
                <a:latin typeface="Times New Roman" panose="02020603050405020304" pitchFamily="18" charset="0"/>
              </a:rPr>
              <a:t>图</a:t>
            </a:r>
            <a:r>
              <a:rPr lang="en-US" altLang="zh-CN" sz="2400" dirty="0">
                <a:latin typeface="Times New Roman" panose="02020603050405020304" pitchFamily="18" charset="0"/>
              </a:rPr>
              <a:t>3 QQ</a:t>
            </a:r>
            <a:r>
              <a:rPr lang="zh-CN" altLang="en-US" sz="2400" dirty="0">
                <a:latin typeface="Times New Roman" panose="02020603050405020304" pitchFamily="18" charset="0"/>
              </a:rPr>
              <a:t>用户间的好友关系</a:t>
            </a:r>
          </a:p>
        </p:txBody>
      </p:sp>
      <p:pic>
        <p:nvPicPr>
          <p:cNvPr id="9" name="图片 8">
            <a:extLst>
              <a:ext uri="{FF2B5EF4-FFF2-40B4-BE49-F238E27FC236}">
                <a16:creationId xmlns:a16="http://schemas.microsoft.com/office/drawing/2014/main" id="{98DAED06-2A38-4C9E-BD52-4F9CA622AFC6}"/>
              </a:ext>
            </a:extLst>
          </p:cNvPr>
          <p:cNvPicPr>
            <a:picLocks noChangeAspect="1"/>
          </p:cNvPicPr>
          <p:nvPr/>
        </p:nvPicPr>
        <p:blipFill>
          <a:blip r:embed="rId2"/>
          <a:stretch>
            <a:fillRect/>
          </a:stretch>
        </p:blipFill>
        <p:spPr>
          <a:xfrm>
            <a:off x="7677961" y="2422195"/>
            <a:ext cx="3593957" cy="3349645"/>
          </a:xfrm>
          <a:prstGeom prst="rect">
            <a:avLst/>
          </a:prstGeom>
        </p:spPr>
      </p:pic>
    </p:spTree>
    <p:extLst>
      <p:ext uri="{BB962C8B-B14F-4D97-AF65-F5344CB8AC3E}">
        <p14:creationId xmlns:p14="http://schemas.microsoft.com/office/powerpoint/2010/main" val="1187196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3"/>
          <p:cNvGrpSpPr/>
          <p:nvPr/>
        </p:nvGrpSpPr>
        <p:grpSpPr>
          <a:xfrm>
            <a:off x="512725" y="1350314"/>
            <a:ext cx="458390" cy="344014"/>
            <a:chOff x="789999" y="2242985"/>
            <a:chExt cx="504229" cy="378415"/>
          </a:xfrm>
        </p:grpSpPr>
        <p:sp>
          <p:nvSpPr>
            <p:cNvPr id="25" name="Rectangle 24"/>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sp>
          <p:nvSpPr>
            <p:cNvPr id="27" name="Rectangle 25"/>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grpSp>
      <p:sp>
        <p:nvSpPr>
          <p:cNvPr id="30" name="矩形 29">
            <a:extLst>
              <a:ext uri="{FF2B5EF4-FFF2-40B4-BE49-F238E27FC236}">
                <a16:creationId xmlns:a16="http://schemas.microsoft.com/office/drawing/2014/main" id="{05EF0640-CDDF-4A21-931C-0D346CD99FBE}"/>
              </a:ext>
            </a:extLst>
          </p:cNvPr>
          <p:cNvSpPr/>
          <p:nvPr/>
        </p:nvSpPr>
        <p:spPr>
          <a:xfrm>
            <a:off x="1164971" y="1249875"/>
            <a:ext cx="4942379"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例</a:t>
            </a:r>
            <a:r>
              <a:rPr lang="en-US" altLang="zh-CN" sz="2800" b="1" dirty="0">
                <a:solidFill>
                  <a:srgbClr val="002060"/>
                </a:solidFill>
                <a:latin typeface="Times New Roman" panose="02020603050405020304" pitchFamily="18" charset="0"/>
                <a:cs typeface="Times New Roman" panose="02020603050405020304" pitchFamily="18" charset="0"/>
              </a:rPr>
              <a:t>1.6</a:t>
            </a:r>
            <a:r>
              <a:rPr lang="zh-CN" altLang="en-US" sz="2800" b="1" dirty="0">
                <a:solidFill>
                  <a:srgbClr val="002060"/>
                </a:solidFill>
                <a:latin typeface="Times New Roman" panose="02020603050405020304" pitchFamily="18" charset="0"/>
                <a:cs typeface="Times New Roman" panose="02020603050405020304" pitchFamily="18" charset="0"/>
              </a:rPr>
              <a:t>：高速公路信息管理问题</a:t>
            </a:r>
          </a:p>
        </p:txBody>
      </p:sp>
      <p:grpSp>
        <p:nvGrpSpPr>
          <p:cNvPr id="41" name="组合 40">
            <a:extLst>
              <a:ext uri="{FF2B5EF4-FFF2-40B4-BE49-F238E27FC236}">
                <a16:creationId xmlns:a16="http://schemas.microsoft.com/office/drawing/2014/main" id="{C1DB7CCB-C9CF-4364-8230-3EF769587571}"/>
              </a:ext>
            </a:extLst>
          </p:cNvPr>
          <p:cNvGrpSpPr/>
          <p:nvPr/>
        </p:nvGrpSpPr>
        <p:grpSpPr>
          <a:xfrm>
            <a:off x="1" y="271425"/>
            <a:ext cx="5648327" cy="877513"/>
            <a:chOff x="-7" y="271425"/>
            <a:chExt cx="5516168" cy="877513"/>
          </a:xfrm>
        </p:grpSpPr>
        <p:sp>
          <p:nvSpPr>
            <p:cNvPr id="42" name="任意多边形 18">
              <a:extLst>
                <a:ext uri="{FF2B5EF4-FFF2-40B4-BE49-F238E27FC236}">
                  <a16:creationId xmlns:a16="http://schemas.microsoft.com/office/drawing/2014/main" id="{A9641515-07EB-4CC0-BD10-60A138CDCF5E}"/>
                </a:ext>
              </a:extLst>
            </p:cNvPr>
            <p:cNvSpPr/>
            <p:nvPr/>
          </p:nvSpPr>
          <p:spPr>
            <a:xfrm rot="5400000">
              <a:off x="2484209" y="-2027010"/>
              <a:ext cx="547735" cy="551616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3" name="椭圆 42">
              <a:extLst>
                <a:ext uri="{FF2B5EF4-FFF2-40B4-BE49-F238E27FC236}">
                  <a16:creationId xmlns:a16="http://schemas.microsoft.com/office/drawing/2014/main" id="{FE07858F-DF37-4916-9639-E90A532477B8}"/>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4" name="文本框 1066">
              <a:extLst>
                <a:ext uri="{FF2B5EF4-FFF2-40B4-BE49-F238E27FC236}">
                  <a16:creationId xmlns:a16="http://schemas.microsoft.com/office/drawing/2014/main" id="{ACABA4C9-603E-4BC8-A0C5-7037A10D475A}"/>
                </a:ext>
              </a:extLst>
            </p:cNvPr>
            <p:cNvSpPr txBox="1">
              <a:spLocks noChangeArrowheads="1"/>
            </p:cNvSpPr>
            <p:nvPr/>
          </p:nvSpPr>
          <p:spPr bwMode="auto">
            <a:xfrm>
              <a:off x="1849898" y="438685"/>
              <a:ext cx="25849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rPr>
                <a:t>数据结构引例</a:t>
              </a:r>
            </a:p>
          </p:txBody>
        </p:sp>
        <p:sp>
          <p:nvSpPr>
            <p:cNvPr id="45" name="矩形 44">
              <a:extLst>
                <a:ext uri="{FF2B5EF4-FFF2-40B4-BE49-F238E27FC236}">
                  <a16:creationId xmlns:a16="http://schemas.microsoft.com/office/drawing/2014/main" id="{31969D06-D396-4020-BDA4-66E2C8B7E791}"/>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矩形 23">
            <a:extLst>
              <a:ext uri="{FF2B5EF4-FFF2-40B4-BE49-F238E27FC236}">
                <a16:creationId xmlns:a16="http://schemas.microsoft.com/office/drawing/2014/main" id="{9097EA67-7D36-4792-BDB2-88E4C1863A33}"/>
              </a:ext>
            </a:extLst>
          </p:cNvPr>
          <p:cNvSpPr/>
          <p:nvPr/>
        </p:nvSpPr>
        <p:spPr>
          <a:xfrm>
            <a:off x="574661" y="1874032"/>
            <a:ext cx="6051703" cy="1938992"/>
          </a:xfrm>
          <a:prstGeom prst="rect">
            <a:avLst/>
          </a:prstGeom>
        </p:spPr>
        <p:txBody>
          <a:bodyPr wrap="square">
            <a:spAutoFit/>
          </a:bodyPr>
          <a:lstStyle/>
          <a:p>
            <a:pPr algn="just"/>
            <a:r>
              <a:rPr lang="zh-CN" altLang="en-US" sz="2400" dirty="0">
                <a:latin typeface="+mn-ea"/>
                <a:cs typeface="Times New Roman" panose="02020603050405020304" pitchFamily="18" charset="0"/>
              </a:rPr>
              <a:t>某个区域内的全部高速公路如图</a:t>
            </a:r>
            <a:r>
              <a:rPr lang="en-US" altLang="zh-CN" sz="2400" dirty="0">
                <a:latin typeface="+mn-ea"/>
                <a:cs typeface="Times New Roman" panose="02020603050405020304" pitchFamily="18" charset="0"/>
              </a:rPr>
              <a:t>4</a:t>
            </a:r>
            <a:r>
              <a:rPr lang="zh-CN" altLang="en-US" sz="2400" dirty="0">
                <a:latin typeface="+mn-ea"/>
                <a:cs typeface="Times New Roman" panose="02020603050405020304" pitchFamily="18" charset="0"/>
              </a:rPr>
              <a:t>所示，每个数据元素是高速公路的出</a:t>
            </a:r>
            <a:r>
              <a:rPr lang="en-US" altLang="zh-CN" sz="2400" dirty="0">
                <a:latin typeface="+mn-ea"/>
                <a:cs typeface="Times New Roman" panose="02020603050405020304" pitchFamily="18" charset="0"/>
              </a:rPr>
              <a:t>/</a:t>
            </a:r>
            <a:r>
              <a:rPr lang="zh-CN" altLang="en-US" sz="2400" dirty="0">
                <a:latin typeface="+mn-ea"/>
                <a:cs typeface="Times New Roman" panose="02020603050405020304" pitchFamily="18" charset="0"/>
              </a:rPr>
              <a:t>入口，两个元素之间的关系是两者之间的距离信息</a:t>
            </a:r>
            <a:r>
              <a:rPr lang="en-US" altLang="zh-CN" sz="2400" dirty="0">
                <a:latin typeface="+mn-ea"/>
                <a:cs typeface="Times New Roman" panose="02020603050405020304" pitchFamily="18" charset="0"/>
              </a:rPr>
              <a:t>(</a:t>
            </a:r>
            <a:r>
              <a:rPr lang="zh-CN" altLang="en-US" sz="2400" dirty="0">
                <a:latin typeface="+mn-ea"/>
                <a:cs typeface="Times New Roman" panose="02020603050405020304" pitchFamily="18" charset="0"/>
              </a:rPr>
              <a:t>如费用、距离、行驶时间等</a:t>
            </a:r>
            <a:r>
              <a:rPr lang="en-US" altLang="zh-CN" sz="2400" dirty="0">
                <a:latin typeface="+mn-ea"/>
                <a:cs typeface="Times New Roman" panose="02020603050405020304" pitchFamily="18" charset="0"/>
              </a:rPr>
              <a:t>)</a:t>
            </a:r>
            <a:r>
              <a:rPr lang="zh-CN" altLang="en-US" sz="2400" dirty="0">
                <a:latin typeface="+mn-ea"/>
                <a:cs typeface="Times New Roman" panose="02020603050405020304" pitchFamily="18" charset="0"/>
              </a:rPr>
              <a:t>。数据元素之间的关系是图状结构。</a:t>
            </a:r>
            <a:endParaRPr lang="zh-CN" altLang="zh-CN" sz="2400" dirty="0">
              <a:latin typeface="+mn-ea"/>
              <a:cs typeface="Times New Roman" panose="02020603050405020304" pitchFamily="18" charset="0"/>
            </a:endParaRPr>
          </a:p>
        </p:txBody>
      </p:sp>
      <p:sp>
        <p:nvSpPr>
          <p:cNvPr id="4" name="文本框 3">
            <a:extLst>
              <a:ext uri="{FF2B5EF4-FFF2-40B4-BE49-F238E27FC236}">
                <a16:creationId xmlns:a16="http://schemas.microsoft.com/office/drawing/2014/main" id="{774F24F2-EF7E-44DB-BA37-77DD0A839E7B}"/>
              </a:ext>
            </a:extLst>
          </p:cNvPr>
          <p:cNvSpPr txBox="1"/>
          <p:nvPr/>
        </p:nvSpPr>
        <p:spPr>
          <a:xfrm>
            <a:off x="7317840" y="1792145"/>
            <a:ext cx="4455886" cy="461665"/>
          </a:xfrm>
          <a:prstGeom prst="rect">
            <a:avLst/>
          </a:prstGeom>
          <a:noFill/>
        </p:spPr>
        <p:txBody>
          <a:bodyPr wrap="square" rtlCol="0">
            <a:spAutoFit/>
          </a:bodyPr>
          <a:lstStyle/>
          <a:p>
            <a:pPr algn="ctr"/>
            <a:r>
              <a:rPr lang="zh-CN" altLang="en-US" sz="2400" dirty="0">
                <a:latin typeface="Times New Roman" panose="02020603050405020304" pitchFamily="18" charset="0"/>
              </a:rPr>
              <a:t>图</a:t>
            </a:r>
            <a:r>
              <a:rPr lang="en-US" altLang="zh-CN" sz="2400" dirty="0">
                <a:latin typeface="Times New Roman" panose="02020603050405020304" pitchFamily="18" charset="0"/>
              </a:rPr>
              <a:t>4 </a:t>
            </a:r>
            <a:r>
              <a:rPr lang="zh-CN" altLang="en-US" sz="2400" dirty="0">
                <a:latin typeface="+mn-ea"/>
                <a:cs typeface="Times New Roman" panose="02020603050405020304" pitchFamily="18" charset="0"/>
              </a:rPr>
              <a:t>某区域内的高速公路信息</a:t>
            </a:r>
            <a:endParaRPr lang="zh-CN" altLang="en-US" sz="2400" dirty="0">
              <a:latin typeface="Times New Roman" panose="02020603050405020304" pitchFamily="18" charset="0"/>
            </a:endParaRPr>
          </a:p>
        </p:txBody>
      </p:sp>
      <p:sp>
        <p:nvSpPr>
          <p:cNvPr id="15" name="矩形 14">
            <a:extLst>
              <a:ext uri="{FF2B5EF4-FFF2-40B4-BE49-F238E27FC236}">
                <a16:creationId xmlns:a16="http://schemas.microsoft.com/office/drawing/2014/main" id="{40DD79E5-AABC-48F4-B862-1C0A606ACB75}"/>
              </a:ext>
            </a:extLst>
          </p:cNvPr>
          <p:cNvSpPr/>
          <p:nvPr/>
        </p:nvSpPr>
        <p:spPr>
          <a:xfrm>
            <a:off x="574661" y="5298579"/>
            <a:ext cx="7044080" cy="830997"/>
          </a:xfrm>
          <a:prstGeom prst="rect">
            <a:avLst/>
          </a:prstGeom>
        </p:spPr>
        <p:txBody>
          <a:bodyPr wrap="square">
            <a:spAutoFit/>
          </a:bodyPr>
          <a:lstStyle/>
          <a:p>
            <a:pPr algn="just"/>
            <a:r>
              <a:rPr lang="zh-CN" altLang="en-US" sz="2400" b="1" dirty="0">
                <a:solidFill>
                  <a:schemeClr val="accent2"/>
                </a:solidFill>
                <a:latin typeface="+mn-ea"/>
                <a:cs typeface="Times New Roman" panose="02020603050405020304" pitchFamily="18" charset="0"/>
              </a:rPr>
              <a:t>其他例子：</a:t>
            </a:r>
            <a:r>
              <a:rPr lang="zh-CN" altLang="en-US" sz="2400" dirty="0">
                <a:latin typeface="+mn-ea"/>
                <a:cs typeface="Times New Roman" panose="02020603050405020304" pitchFamily="18" charset="0"/>
              </a:rPr>
              <a:t>某个人群的朋友关系、某个学校师生之间的教学关系、某个专业所学课程的先后次序等。</a:t>
            </a:r>
            <a:endParaRPr lang="zh-CN" altLang="zh-CN" sz="2400" dirty="0">
              <a:latin typeface="+mn-ea"/>
              <a:cs typeface="Times New Roman" panose="02020603050405020304" pitchFamily="18" charset="0"/>
            </a:endParaRPr>
          </a:p>
        </p:txBody>
      </p:sp>
      <p:pic>
        <p:nvPicPr>
          <p:cNvPr id="3" name="图片 2">
            <a:extLst>
              <a:ext uri="{FF2B5EF4-FFF2-40B4-BE49-F238E27FC236}">
                <a16:creationId xmlns:a16="http://schemas.microsoft.com/office/drawing/2014/main" id="{B15F2194-05A7-4AC6-A956-14AFF8FB2944}"/>
              </a:ext>
            </a:extLst>
          </p:cNvPr>
          <p:cNvPicPr>
            <a:picLocks noChangeAspect="1"/>
          </p:cNvPicPr>
          <p:nvPr/>
        </p:nvPicPr>
        <p:blipFill>
          <a:blip r:embed="rId2"/>
          <a:stretch>
            <a:fillRect/>
          </a:stretch>
        </p:blipFill>
        <p:spPr>
          <a:xfrm>
            <a:off x="7618741" y="2420689"/>
            <a:ext cx="4257693" cy="3368211"/>
          </a:xfrm>
          <a:prstGeom prst="rect">
            <a:avLst/>
          </a:prstGeom>
        </p:spPr>
      </p:pic>
    </p:spTree>
    <p:extLst>
      <p:ext uri="{BB962C8B-B14F-4D97-AF65-F5344CB8AC3E}">
        <p14:creationId xmlns:p14="http://schemas.microsoft.com/office/powerpoint/2010/main" val="165242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3"/>
          <p:cNvGrpSpPr/>
          <p:nvPr/>
        </p:nvGrpSpPr>
        <p:grpSpPr>
          <a:xfrm>
            <a:off x="512725" y="1350314"/>
            <a:ext cx="458390" cy="344014"/>
            <a:chOff x="789999" y="2242985"/>
            <a:chExt cx="504229" cy="378415"/>
          </a:xfrm>
        </p:grpSpPr>
        <p:sp>
          <p:nvSpPr>
            <p:cNvPr id="25" name="Rectangle 24"/>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sp>
          <p:nvSpPr>
            <p:cNvPr id="27" name="Rectangle 25"/>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grpSp>
      <p:sp>
        <p:nvSpPr>
          <p:cNvPr id="30" name="矩形 29">
            <a:extLst>
              <a:ext uri="{FF2B5EF4-FFF2-40B4-BE49-F238E27FC236}">
                <a16:creationId xmlns:a16="http://schemas.microsoft.com/office/drawing/2014/main" id="{05EF0640-CDDF-4A21-931C-0D346CD99FBE}"/>
              </a:ext>
            </a:extLst>
          </p:cNvPr>
          <p:cNvSpPr/>
          <p:nvPr/>
        </p:nvSpPr>
        <p:spPr>
          <a:xfrm>
            <a:off x="1164971" y="1249875"/>
            <a:ext cx="902811"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总结</a:t>
            </a:r>
          </a:p>
        </p:txBody>
      </p:sp>
      <p:grpSp>
        <p:nvGrpSpPr>
          <p:cNvPr id="41" name="组合 40">
            <a:extLst>
              <a:ext uri="{FF2B5EF4-FFF2-40B4-BE49-F238E27FC236}">
                <a16:creationId xmlns:a16="http://schemas.microsoft.com/office/drawing/2014/main" id="{C1DB7CCB-C9CF-4364-8230-3EF769587571}"/>
              </a:ext>
            </a:extLst>
          </p:cNvPr>
          <p:cNvGrpSpPr/>
          <p:nvPr/>
        </p:nvGrpSpPr>
        <p:grpSpPr>
          <a:xfrm>
            <a:off x="1" y="271425"/>
            <a:ext cx="5648327" cy="877513"/>
            <a:chOff x="-7" y="271425"/>
            <a:chExt cx="5516168" cy="877513"/>
          </a:xfrm>
        </p:grpSpPr>
        <p:sp>
          <p:nvSpPr>
            <p:cNvPr id="42" name="任意多边形 18">
              <a:extLst>
                <a:ext uri="{FF2B5EF4-FFF2-40B4-BE49-F238E27FC236}">
                  <a16:creationId xmlns:a16="http://schemas.microsoft.com/office/drawing/2014/main" id="{A9641515-07EB-4CC0-BD10-60A138CDCF5E}"/>
                </a:ext>
              </a:extLst>
            </p:cNvPr>
            <p:cNvSpPr/>
            <p:nvPr/>
          </p:nvSpPr>
          <p:spPr>
            <a:xfrm rot="5400000">
              <a:off x="2484209" y="-2027010"/>
              <a:ext cx="547735" cy="551616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3" name="椭圆 42">
              <a:extLst>
                <a:ext uri="{FF2B5EF4-FFF2-40B4-BE49-F238E27FC236}">
                  <a16:creationId xmlns:a16="http://schemas.microsoft.com/office/drawing/2014/main" id="{FE07858F-DF37-4916-9639-E90A532477B8}"/>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4" name="文本框 1066">
              <a:extLst>
                <a:ext uri="{FF2B5EF4-FFF2-40B4-BE49-F238E27FC236}">
                  <a16:creationId xmlns:a16="http://schemas.microsoft.com/office/drawing/2014/main" id="{ACABA4C9-603E-4BC8-A0C5-7037A10D475A}"/>
                </a:ext>
              </a:extLst>
            </p:cNvPr>
            <p:cNvSpPr txBox="1">
              <a:spLocks noChangeArrowheads="1"/>
            </p:cNvSpPr>
            <p:nvPr/>
          </p:nvSpPr>
          <p:spPr bwMode="auto">
            <a:xfrm>
              <a:off x="1849898" y="438685"/>
              <a:ext cx="25849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rPr>
                <a:t>数据结构引例</a:t>
              </a:r>
            </a:p>
          </p:txBody>
        </p:sp>
        <p:sp>
          <p:nvSpPr>
            <p:cNvPr id="45" name="矩形 44">
              <a:extLst>
                <a:ext uri="{FF2B5EF4-FFF2-40B4-BE49-F238E27FC236}">
                  <a16:creationId xmlns:a16="http://schemas.microsoft.com/office/drawing/2014/main" id="{31969D06-D396-4020-BDA4-66E2C8B7E791}"/>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 name="组合 2">
            <a:extLst>
              <a:ext uri="{FF2B5EF4-FFF2-40B4-BE49-F238E27FC236}">
                <a16:creationId xmlns:a16="http://schemas.microsoft.com/office/drawing/2014/main" id="{FB578B5F-275F-4AE0-B8C6-08A438870DAA}"/>
              </a:ext>
            </a:extLst>
          </p:cNvPr>
          <p:cNvGrpSpPr/>
          <p:nvPr/>
        </p:nvGrpSpPr>
        <p:grpSpPr>
          <a:xfrm>
            <a:off x="1553301" y="1865248"/>
            <a:ext cx="9135968" cy="1197233"/>
            <a:chOff x="909179" y="2076193"/>
            <a:chExt cx="11111668" cy="1637145"/>
          </a:xfrm>
        </p:grpSpPr>
        <p:sp>
          <p:nvSpPr>
            <p:cNvPr id="16" name="矩形: 圆角 15">
              <a:extLst>
                <a:ext uri="{FF2B5EF4-FFF2-40B4-BE49-F238E27FC236}">
                  <a16:creationId xmlns:a16="http://schemas.microsoft.com/office/drawing/2014/main" id="{273F977F-69B9-4FF3-AB3B-1A75C3083009}"/>
                </a:ext>
              </a:extLst>
            </p:cNvPr>
            <p:cNvSpPr/>
            <p:nvPr/>
          </p:nvSpPr>
          <p:spPr>
            <a:xfrm>
              <a:off x="909179" y="2076193"/>
              <a:ext cx="11103149" cy="1637145"/>
            </a:xfrm>
            <a:prstGeom prst="round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60F8BA7-9662-4F54-B2BC-AE59DF6C3300}"/>
                </a:ext>
              </a:extLst>
            </p:cNvPr>
            <p:cNvSpPr/>
            <p:nvPr/>
          </p:nvSpPr>
          <p:spPr>
            <a:xfrm>
              <a:off x="917698" y="2088205"/>
              <a:ext cx="11103149" cy="1521957"/>
            </a:xfrm>
            <a:prstGeom prst="rect">
              <a:avLst/>
            </a:prstGeom>
          </p:spPr>
          <p:txBody>
            <a:bodyPr wrap="square">
              <a:spAutoFit/>
            </a:bodyPr>
            <a:lstStyle/>
            <a:p>
              <a:pPr>
                <a:lnSpc>
                  <a:spcPct val="125000"/>
                </a:lnSpc>
              </a:pPr>
              <a:r>
                <a:rPr lang="zh-CN" altLang="en-US" sz="2400" dirty="0">
                  <a:latin typeface="Times New Roman" panose="02020603050405020304" pitchFamily="18" charset="0"/>
                  <a:ea typeface="微软雅黑" panose="020B0503020204020204" pitchFamily="34" charset="-122"/>
                </a:rPr>
                <a:t>描述这些非数值计算问题的数学模型是：</a:t>
              </a:r>
              <a:endParaRPr lang="en-US" altLang="zh-CN" sz="2400" dirty="0">
                <a:latin typeface="Times New Roman" panose="02020603050405020304" pitchFamily="18" charset="0"/>
                <a:ea typeface="微软雅黑" panose="020B0503020204020204" pitchFamily="34" charset="-122"/>
              </a:endParaRPr>
            </a:p>
            <a:p>
              <a:pPr algn="ctr">
                <a:lnSpc>
                  <a:spcPct val="125000"/>
                </a:lnSpc>
              </a:pPr>
              <a:r>
                <a:rPr lang="zh-CN" altLang="en-US" sz="3200" b="1" dirty="0">
                  <a:solidFill>
                    <a:srgbClr val="ED7D31"/>
                  </a:solidFill>
                  <a:latin typeface="Times New Roman" panose="02020603050405020304" pitchFamily="18" charset="0"/>
                  <a:ea typeface="微软雅黑" panose="020B0503020204020204" pitchFamily="34" charset="-122"/>
                </a:rPr>
                <a:t>线性表，树，以及图。</a:t>
              </a:r>
              <a:endParaRPr lang="zh-CN" altLang="en-US" sz="2400" dirty="0">
                <a:latin typeface="Times New Roman" panose="02020603050405020304" pitchFamily="18" charset="0"/>
                <a:ea typeface="微软雅黑" panose="020B0503020204020204" pitchFamily="34" charset="-122"/>
              </a:endParaRPr>
            </a:p>
          </p:txBody>
        </p:sp>
      </p:grpSp>
      <p:sp>
        <p:nvSpPr>
          <p:cNvPr id="18" name="任意多边形 33">
            <a:extLst>
              <a:ext uri="{FF2B5EF4-FFF2-40B4-BE49-F238E27FC236}">
                <a16:creationId xmlns:a16="http://schemas.microsoft.com/office/drawing/2014/main" id="{5B083551-D7B1-4765-B3CF-BC775D17E69A}"/>
              </a:ext>
            </a:extLst>
          </p:cNvPr>
          <p:cNvSpPr/>
          <p:nvPr/>
        </p:nvSpPr>
        <p:spPr>
          <a:xfrm rot="16200000">
            <a:off x="654829" y="3346454"/>
            <a:ext cx="731666" cy="599716"/>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rgbClr val="002060"/>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8021" tIns="34290" rIns="168021" bIns="181394" numCol="1" spcCol="953" anchor="ctr" anchorCtr="0">
            <a:noAutofit/>
          </a:bodyPr>
          <a:lstStyle/>
          <a:p>
            <a:pPr algn="ctr" defTabSz="1200150">
              <a:lnSpc>
                <a:spcPct val="90000"/>
              </a:lnSpc>
              <a:spcBef>
                <a:spcPct val="0"/>
              </a:spcBef>
              <a:spcAft>
                <a:spcPct val="35000"/>
              </a:spcAft>
            </a:pPr>
            <a:endParaRPr lang="zh-CN" altLang="en-US" sz="2700"/>
          </a:p>
        </p:txBody>
      </p:sp>
      <p:sp>
        <p:nvSpPr>
          <p:cNvPr id="19" name="矩形 18">
            <a:extLst>
              <a:ext uri="{FF2B5EF4-FFF2-40B4-BE49-F238E27FC236}">
                <a16:creationId xmlns:a16="http://schemas.microsoft.com/office/drawing/2014/main" id="{41C598E7-D60D-4E08-9475-A1C860858D57}"/>
              </a:ext>
            </a:extLst>
          </p:cNvPr>
          <p:cNvSpPr/>
          <p:nvPr/>
        </p:nvSpPr>
        <p:spPr>
          <a:xfrm>
            <a:off x="1397521" y="3191355"/>
            <a:ext cx="9528936" cy="899862"/>
          </a:xfrm>
          <a:prstGeom prst="rect">
            <a:avLst/>
          </a:prstGeom>
        </p:spPr>
        <p:txBody>
          <a:bodyPr wrap="square">
            <a:spAutoFit/>
          </a:bodyPr>
          <a:lstStyle/>
          <a:p>
            <a:pPr>
              <a:lnSpc>
                <a:spcPct val="125000"/>
              </a:lnSpc>
            </a:pPr>
            <a:r>
              <a:rPr lang="zh-CN" altLang="en-US" sz="2200" dirty="0">
                <a:latin typeface="Times New Roman" panose="02020603050405020304" pitchFamily="18" charset="0"/>
                <a:ea typeface="微软雅黑" panose="020B0503020204020204" pitchFamily="34" charset="-122"/>
              </a:rPr>
              <a:t>求解非数值问题时，先分析待处理对象的特性及对象之间的</a:t>
            </a:r>
            <a:r>
              <a:rPr lang="zh-CN" altLang="en-US" sz="2200" b="1" dirty="0">
                <a:solidFill>
                  <a:schemeClr val="accent2"/>
                </a:solidFill>
                <a:latin typeface="Times New Roman" panose="02020603050405020304" pitchFamily="18" charset="0"/>
                <a:ea typeface="微软雅黑" panose="020B0503020204020204" pitchFamily="34" charset="-122"/>
              </a:rPr>
              <a:t>关系</a:t>
            </a:r>
            <a:r>
              <a:rPr lang="zh-CN" altLang="en-US" sz="2200" dirty="0">
                <a:latin typeface="Times New Roman" panose="02020603050405020304" pitchFamily="18" charset="0"/>
                <a:ea typeface="微软雅黑" panose="020B0503020204020204" pitchFamily="34" charset="-122"/>
              </a:rPr>
              <a:t>，考虑如何</a:t>
            </a:r>
            <a:r>
              <a:rPr lang="zh-CN" altLang="en-US" sz="2200" b="1" dirty="0">
                <a:solidFill>
                  <a:schemeClr val="accent2"/>
                </a:solidFill>
                <a:latin typeface="Times New Roman" panose="02020603050405020304" pitchFamily="18" charset="0"/>
                <a:ea typeface="微软雅黑" panose="020B0503020204020204" pitchFamily="34" charset="-122"/>
              </a:rPr>
              <a:t>存储</a:t>
            </a:r>
            <a:r>
              <a:rPr lang="zh-CN" altLang="en-US" sz="2200" dirty="0">
                <a:latin typeface="Times New Roman" panose="02020603050405020304" pitchFamily="18" charset="0"/>
                <a:ea typeface="微软雅黑" panose="020B0503020204020204" pitchFamily="34" charset="-122"/>
              </a:rPr>
              <a:t>数据元素以及数据元素之间的关系，最后才能</a:t>
            </a:r>
            <a:r>
              <a:rPr lang="zh-CN" altLang="en-US" sz="2200" b="1" dirty="0">
                <a:solidFill>
                  <a:schemeClr val="accent2"/>
                </a:solidFill>
                <a:latin typeface="Times New Roman" panose="02020603050405020304" pitchFamily="18" charset="0"/>
                <a:ea typeface="微软雅黑" panose="020B0503020204020204" pitchFamily="34" charset="-122"/>
              </a:rPr>
              <a:t>设计相应算法并编写程序</a:t>
            </a:r>
            <a:r>
              <a:rPr lang="zh-CN" altLang="en-US" sz="2200" dirty="0">
                <a:latin typeface="Times New Roman" panose="02020603050405020304" pitchFamily="18" charset="0"/>
                <a:ea typeface="微软雅黑" panose="020B0503020204020204" pitchFamily="34" charset="-122"/>
              </a:rPr>
              <a:t>。</a:t>
            </a:r>
          </a:p>
        </p:txBody>
      </p:sp>
      <p:grpSp>
        <p:nvGrpSpPr>
          <p:cNvPr id="20" name="组合 19">
            <a:extLst>
              <a:ext uri="{FF2B5EF4-FFF2-40B4-BE49-F238E27FC236}">
                <a16:creationId xmlns:a16="http://schemas.microsoft.com/office/drawing/2014/main" id="{27639273-777D-40D4-83D0-F343F68C0C2C}"/>
              </a:ext>
            </a:extLst>
          </p:cNvPr>
          <p:cNvGrpSpPr/>
          <p:nvPr/>
        </p:nvGrpSpPr>
        <p:grpSpPr>
          <a:xfrm>
            <a:off x="889695" y="5283927"/>
            <a:ext cx="10456174" cy="1197233"/>
            <a:chOff x="512725" y="4578249"/>
            <a:chExt cx="11207239" cy="2209505"/>
          </a:xfrm>
        </p:grpSpPr>
        <p:sp>
          <p:nvSpPr>
            <p:cNvPr id="21" name="矩形: 圆角 20">
              <a:extLst>
                <a:ext uri="{FF2B5EF4-FFF2-40B4-BE49-F238E27FC236}">
                  <a16:creationId xmlns:a16="http://schemas.microsoft.com/office/drawing/2014/main" id="{A06F99B2-83CE-4B24-867A-9383EDAB45B5}"/>
                </a:ext>
              </a:extLst>
            </p:cNvPr>
            <p:cNvSpPr/>
            <p:nvPr/>
          </p:nvSpPr>
          <p:spPr>
            <a:xfrm>
              <a:off x="512725" y="4578249"/>
              <a:ext cx="11207239" cy="2209505"/>
            </a:xfrm>
            <a:prstGeom prst="round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22" name="矩形 21">
              <a:extLst>
                <a:ext uri="{FF2B5EF4-FFF2-40B4-BE49-F238E27FC236}">
                  <a16:creationId xmlns:a16="http://schemas.microsoft.com/office/drawing/2014/main" id="{5545FF90-DC96-4B44-B95F-8A4539D942A8}"/>
                </a:ext>
              </a:extLst>
            </p:cNvPr>
            <p:cNvSpPr/>
            <p:nvPr/>
          </p:nvSpPr>
          <p:spPr>
            <a:xfrm>
              <a:off x="579109" y="4667980"/>
              <a:ext cx="11089489" cy="2067183"/>
            </a:xfrm>
            <a:prstGeom prst="rect">
              <a:avLst/>
            </a:prstGeom>
          </p:spPr>
          <p:txBody>
            <a:bodyPr wrap="square">
              <a:spAutoFit/>
            </a:bodyPr>
            <a:lstStyle/>
            <a:p>
              <a:pPr>
                <a:lnSpc>
                  <a:spcPct val="125000"/>
                </a:lnSpc>
              </a:pPr>
              <a:r>
                <a:rPr lang="zh-CN" altLang="en-US" sz="2800" b="1" i="1" dirty="0">
                  <a:solidFill>
                    <a:schemeClr val="accent2"/>
                  </a:solidFill>
                  <a:latin typeface="Times New Roman" panose="02020603050405020304" pitchFamily="18" charset="0"/>
                  <a:ea typeface="微软雅黑" panose="020B0503020204020204" pitchFamily="34" charset="-122"/>
                </a:rPr>
                <a:t>数据结构与算法</a:t>
              </a:r>
              <a:r>
                <a:rPr lang="zh-CN" altLang="en-US" sz="2800" dirty="0">
                  <a:latin typeface="Times New Roman" panose="02020603050405020304" pitchFamily="18" charset="0"/>
                  <a:ea typeface="微软雅黑" panose="020B0503020204020204" pitchFamily="34" charset="-122"/>
                </a:rPr>
                <a:t>是一门研究非数值计算程序设计问题中计算机的操作对象以及他们之间关系和操作等内容的课程</a:t>
              </a:r>
              <a:r>
                <a:rPr lang="en-US" altLang="zh-CN" sz="2800" dirty="0">
                  <a:latin typeface="Times New Roman" panose="02020603050405020304" pitchFamily="18" charset="0"/>
                  <a:ea typeface="微软雅黑" panose="020B0503020204020204" pitchFamily="34" charset="-122"/>
                </a:rPr>
                <a:t>/</a:t>
              </a:r>
              <a:r>
                <a:rPr lang="zh-CN" altLang="en-US" sz="2800" dirty="0">
                  <a:latin typeface="Times New Roman" panose="02020603050405020304" pitchFamily="18" charset="0"/>
                  <a:ea typeface="微软雅黑" panose="020B0503020204020204" pitchFamily="34" charset="-122"/>
                </a:rPr>
                <a:t>学科。</a:t>
              </a:r>
            </a:p>
          </p:txBody>
        </p:sp>
      </p:grpSp>
      <p:sp>
        <p:nvSpPr>
          <p:cNvPr id="24" name="任意多边形 33">
            <a:extLst>
              <a:ext uri="{FF2B5EF4-FFF2-40B4-BE49-F238E27FC236}">
                <a16:creationId xmlns:a16="http://schemas.microsoft.com/office/drawing/2014/main" id="{5BF333DF-CB90-4420-AB30-B2BA3B751703}"/>
              </a:ext>
            </a:extLst>
          </p:cNvPr>
          <p:cNvSpPr/>
          <p:nvPr/>
        </p:nvSpPr>
        <p:spPr>
          <a:xfrm rot="16200000">
            <a:off x="671271" y="4351452"/>
            <a:ext cx="731666" cy="599716"/>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rgbClr val="002060"/>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8021" tIns="34290" rIns="168021" bIns="181394" numCol="1" spcCol="953" anchor="ctr" anchorCtr="0">
            <a:noAutofit/>
          </a:bodyPr>
          <a:lstStyle/>
          <a:p>
            <a:pPr algn="ctr" defTabSz="1200150">
              <a:lnSpc>
                <a:spcPct val="90000"/>
              </a:lnSpc>
              <a:spcBef>
                <a:spcPct val="0"/>
              </a:spcBef>
              <a:spcAft>
                <a:spcPct val="35000"/>
              </a:spcAft>
            </a:pPr>
            <a:endParaRPr lang="zh-CN" altLang="en-US" sz="2700"/>
          </a:p>
        </p:txBody>
      </p:sp>
      <p:sp>
        <p:nvSpPr>
          <p:cNvPr id="26" name="矩形 25">
            <a:extLst>
              <a:ext uri="{FF2B5EF4-FFF2-40B4-BE49-F238E27FC236}">
                <a16:creationId xmlns:a16="http://schemas.microsoft.com/office/drawing/2014/main" id="{4DD0EAA7-3516-43EB-A48F-093996E5932A}"/>
              </a:ext>
            </a:extLst>
          </p:cNvPr>
          <p:cNvSpPr/>
          <p:nvPr/>
        </p:nvSpPr>
        <p:spPr>
          <a:xfrm>
            <a:off x="1397521" y="4201379"/>
            <a:ext cx="9452732" cy="899862"/>
          </a:xfrm>
          <a:prstGeom prst="rect">
            <a:avLst/>
          </a:prstGeom>
        </p:spPr>
        <p:txBody>
          <a:bodyPr wrap="square">
            <a:spAutoFit/>
          </a:bodyPr>
          <a:lstStyle/>
          <a:p>
            <a:pPr>
              <a:lnSpc>
                <a:spcPct val="125000"/>
              </a:lnSpc>
            </a:pPr>
            <a:r>
              <a:rPr lang="zh-CN" altLang="en-US" sz="2200" b="1" dirty="0">
                <a:solidFill>
                  <a:schemeClr val="accent2"/>
                </a:solidFill>
                <a:latin typeface="Times New Roman" panose="02020603050405020304" pitchFamily="18" charset="0"/>
                <a:ea typeface="微软雅黑" panose="020B0503020204020204" pitchFamily="34" charset="-122"/>
              </a:rPr>
              <a:t>事半功倍：</a:t>
            </a:r>
            <a:r>
              <a:rPr lang="zh-CN" altLang="en-US" sz="2200" dirty="0">
                <a:latin typeface="Times New Roman" panose="02020603050405020304" pitchFamily="18" charset="0"/>
                <a:ea typeface="微软雅黑" panose="020B0503020204020204" pitchFamily="34" charset="-122"/>
              </a:rPr>
              <a:t>数据元素关系相同，即可对数据元素的存储、数据元素间关系的存储、算法的实现进行统一研究。</a:t>
            </a:r>
          </a:p>
        </p:txBody>
      </p:sp>
    </p:spTree>
    <p:extLst>
      <p:ext uri="{BB962C8B-B14F-4D97-AF65-F5344CB8AC3E}">
        <p14:creationId xmlns:p14="http://schemas.microsoft.com/office/powerpoint/2010/main" val="4130816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MH_SubTitle_1"/>
          <p:cNvSpPr/>
          <p:nvPr>
            <p:custDataLst>
              <p:tags r:id="rId2"/>
            </p:custDataLst>
          </p:nvPr>
        </p:nvSpPr>
        <p:spPr>
          <a:xfrm>
            <a:off x="3890932" y="2282687"/>
            <a:ext cx="5305319" cy="57572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595959"/>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rPr>
              <a:t>数据结构引例</a:t>
            </a:r>
          </a:p>
        </p:txBody>
      </p:sp>
      <p:sp>
        <p:nvSpPr>
          <p:cNvPr id="41" name="MH_Other_1"/>
          <p:cNvSpPr/>
          <p:nvPr>
            <p:custDataLst>
              <p:tags r:id="rId3"/>
            </p:custDataLst>
          </p:nvPr>
        </p:nvSpPr>
        <p:spPr>
          <a:xfrm>
            <a:off x="2899230" y="2242412"/>
            <a:ext cx="1171082" cy="6603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1</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MH_SubTitle_2"/>
          <p:cNvSpPr/>
          <p:nvPr>
            <p:custDataLst>
              <p:tags r:id="rId4"/>
            </p:custDataLst>
          </p:nvPr>
        </p:nvSpPr>
        <p:spPr>
          <a:xfrm>
            <a:off x="3658176" y="3057632"/>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002060"/>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lvl="0" algn="ctr"/>
            <a:r>
              <a:rPr lang="zh-CN" altLang="en-US" sz="2800" b="1" dirty="0">
                <a:solidFill>
                  <a:schemeClr val="bg1"/>
                </a:solidFill>
                <a:cs typeface="+mn-ea"/>
                <a:sym typeface="+mn-lt"/>
              </a:rPr>
              <a:t>基本概念</a:t>
            </a:r>
          </a:p>
        </p:txBody>
      </p:sp>
      <p:sp>
        <p:nvSpPr>
          <p:cNvPr id="44" name="MH_SubTitle_3"/>
          <p:cNvSpPr/>
          <p:nvPr>
            <p:custDataLst>
              <p:tags r:id="rId5"/>
            </p:custDataLst>
          </p:nvPr>
        </p:nvSpPr>
        <p:spPr>
          <a:xfrm>
            <a:off x="3924271" y="3836966"/>
            <a:ext cx="5271980" cy="58011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595959"/>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rPr>
              <a:t>算法质量与算法分析</a:t>
            </a:r>
          </a:p>
        </p:txBody>
      </p:sp>
      <p:sp>
        <p:nvSpPr>
          <p:cNvPr id="45" name="MH_Other_3"/>
          <p:cNvSpPr/>
          <p:nvPr>
            <p:custDataLst>
              <p:tags r:id="rId6"/>
            </p:custDataLst>
          </p:nvPr>
        </p:nvSpPr>
        <p:spPr>
          <a:xfrm>
            <a:off x="2899230" y="3798075"/>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3</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MH_Others_2"/>
          <p:cNvSpPr/>
          <p:nvPr>
            <p:custDataLst>
              <p:tags r:id="rId7"/>
            </p:custDataLst>
          </p:nvPr>
        </p:nvSpPr>
        <p:spPr>
          <a:xfrm>
            <a:off x="335" y="733339"/>
            <a:ext cx="678395"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Others_1"/>
          <p:cNvSpPr txBox="1"/>
          <p:nvPr>
            <p:custDataLst>
              <p:tags r:id="rId8"/>
            </p:custDataLst>
          </p:nvPr>
        </p:nvSpPr>
        <p:spPr>
          <a:xfrm>
            <a:off x="758858" y="690211"/>
            <a:ext cx="2639504" cy="583558"/>
          </a:xfrm>
          <a:prstGeom prst="rect">
            <a:avLst/>
          </a:prstGeom>
          <a:noFill/>
        </p:spPr>
        <p:txBody>
          <a:bodyPr vert="horz" wrap="square" lIns="0" tIns="0" rIns="0" bIns="0" rtlCol="0" anchor="ctr" anchorCtr="0">
            <a:spAutoFit/>
          </a:bodyPr>
          <a:lstStyle/>
          <a:p>
            <a:pPr algn="ctr"/>
            <a:r>
              <a:rPr lang="zh-CN" altLang="en-US" sz="3792" b="1" dirty="0">
                <a:solidFill>
                  <a:srgbClr val="002060"/>
                </a:solidFill>
                <a:latin typeface="Arial" panose="020B0604020202020204" pitchFamily="34" charset="0"/>
                <a:ea typeface="微软雅黑" panose="020B0503020204020204" pitchFamily="34" charset="-122"/>
                <a:sym typeface="Arial" panose="020B0604020202020204" pitchFamily="34" charset="0"/>
              </a:rPr>
              <a:t>第一章 绪论</a:t>
            </a:r>
          </a:p>
        </p:txBody>
      </p:sp>
      <p:sp>
        <p:nvSpPr>
          <p:cNvPr id="16" name="MH_Others_2"/>
          <p:cNvSpPr txBox="1"/>
          <p:nvPr>
            <p:custDataLst>
              <p:tags r:id="rId9"/>
            </p:custDataLst>
          </p:nvPr>
        </p:nvSpPr>
        <p:spPr>
          <a:xfrm>
            <a:off x="23120" y="1333993"/>
            <a:ext cx="4110979" cy="466923"/>
          </a:xfrm>
          <a:prstGeom prst="rect">
            <a:avLst/>
          </a:prstGeom>
          <a:noFill/>
        </p:spPr>
        <p:txBody>
          <a:bodyPr wrap="square" lIns="0" tIns="0" rIns="0" bIns="0">
            <a:spAutoFit/>
          </a:bodyPr>
          <a:lstStyle/>
          <a:p>
            <a:pPr algn="ctr">
              <a:defRPr/>
            </a:pPr>
            <a:r>
              <a:rPr lang="en-US" altLang="zh-CN" sz="3034" dirty="0">
                <a:solidFill>
                  <a:srgbClr val="002060"/>
                </a:solidFill>
                <a:latin typeface="Arial" panose="020B0604020202020204" pitchFamily="34" charset="0"/>
                <a:ea typeface="微软雅黑" panose="020B0503020204020204" pitchFamily="34" charset="-122"/>
                <a:sym typeface="Arial" panose="020B0604020202020204" pitchFamily="34" charset="0"/>
              </a:rPr>
              <a:t>Chapter 1 Introduction</a:t>
            </a:r>
          </a:p>
        </p:txBody>
      </p:sp>
      <p:sp>
        <p:nvSpPr>
          <p:cNvPr id="17" name="MH_Others_2"/>
          <p:cNvSpPr/>
          <p:nvPr>
            <p:custDataLst>
              <p:tags r:id="rId10"/>
            </p:custDataLst>
          </p:nvPr>
        </p:nvSpPr>
        <p:spPr>
          <a:xfrm>
            <a:off x="3478491" y="733339"/>
            <a:ext cx="8713508"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MH_SubTitle_2">
            <a:extLst>
              <a:ext uri="{FF2B5EF4-FFF2-40B4-BE49-F238E27FC236}">
                <a16:creationId xmlns:a16="http://schemas.microsoft.com/office/drawing/2014/main" id="{62F762AD-52EB-42F3-99A9-1EFAB57B69A2}"/>
              </a:ext>
            </a:extLst>
          </p:cNvPr>
          <p:cNvSpPr/>
          <p:nvPr>
            <p:custDataLst>
              <p:tags r:id="rId11"/>
            </p:custDataLst>
          </p:nvPr>
        </p:nvSpPr>
        <p:spPr>
          <a:xfrm>
            <a:off x="3658176" y="4614798"/>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sym typeface="+mn-lt"/>
              </a:rPr>
              <a:t>学习指导</a:t>
            </a:r>
          </a:p>
        </p:txBody>
      </p:sp>
      <p:sp>
        <p:nvSpPr>
          <p:cNvPr id="13" name="MH_Other_2">
            <a:extLst>
              <a:ext uri="{FF2B5EF4-FFF2-40B4-BE49-F238E27FC236}">
                <a16:creationId xmlns:a16="http://schemas.microsoft.com/office/drawing/2014/main" id="{E3A62604-B582-45E4-B86A-A8ECDB86EA9C}"/>
              </a:ext>
            </a:extLst>
          </p:cNvPr>
          <p:cNvSpPr/>
          <p:nvPr>
            <p:custDataLst>
              <p:tags r:id="rId12"/>
            </p:custDataLst>
          </p:nvPr>
        </p:nvSpPr>
        <p:spPr>
          <a:xfrm>
            <a:off x="2899230" y="4577409"/>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4</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Other_2">
            <a:extLst>
              <a:ext uri="{FF2B5EF4-FFF2-40B4-BE49-F238E27FC236}">
                <a16:creationId xmlns:a16="http://schemas.microsoft.com/office/drawing/2014/main" id="{B15C15E1-CB4D-4955-8279-2CF04481A1E7}"/>
              </a:ext>
            </a:extLst>
          </p:cNvPr>
          <p:cNvSpPr/>
          <p:nvPr>
            <p:custDataLst>
              <p:tags r:id="rId13"/>
            </p:custDataLst>
          </p:nvPr>
        </p:nvSpPr>
        <p:spPr>
          <a:xfrm>
            <a:off x="2899230" y="3020243"/>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00206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2</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13608053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 y="271425"/>
            <a:ext cx="5648400" cy="877513"/>
            <a:chOff x="1" y="271425"/>
            <a:chExt cx="5516239" cy="877513"/>
          </a:xfrm>
        </p:grpSpPr>
        <p:sp>
          <p:nvSpPr>
            <p:cNvPr id="19" name="任意多边形 18"/>
            <p:cNvSpPr/>
            <p:nvPr/>
          </p:nvSpPr>
          <p:spPr>
            <a:xfrm rot="5400000">
              <a:off x="2484253" y="-2063451"/>
              <a:ext cx="547735" cy="5516239"/>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0" name="椭圆 19"/>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1" name="文本框 1066"/>
            <p:cNvSpPr txBox="1">
              <a:spLocks noChangeArrowheads="1"/>
            </p:cNvSpPr>
            <p:nvPr/>
          </p:nvSpPr>
          <p:spPr bwMode="auto">
            <a:xfrm>
              <a:off x="2017316" y="429337"/>
              <a:ext cx="17834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基本概念</a:t>
              </a:r>
            </a:p>
          </p:txBody>
        </p:sp>
        <p:sp>
          <p:nvSpPr>
            <p:cNvPr id="22" name="矩形 21"/>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 name="组合 1">
            <a:extLst>
              <a:ext uri="{FF2B5EF4-FFF2-40B4-BE49-F238E27FC236}">
                <a16:creationId xmlns:a16="http://schemas.microsoft.com/office/drawing/2014/main" id="{5DF43B6B-F137-4D2D-B9E0-976F2F27D245}"/>
              </a:ext>
            </a:extLst>
          </p:cNvPr>
          <p:cNvGrpSpPr/>
          <p:nvPr/>
        </p:nvGrpSpPr>
        <p:grpSpPr>
          <a:xfrm>
            <a:off x="763363" y="1912278"/>
            <a:ext cx="10520710" cy="4355856"/>
            <a:chOff x="492495" y="1643088"/>
            <a:chExt cx="8709799" cy="4456854"/>
          </a:xfrm>
        </p:grpSpPr>
        <p:grpSp>
          <p:nvGrpSpPr>
            <p:cNvPr id="10" name="组合 9">
              <a:extLst>
                <a:ext uri="{FF2B5EF4-FFF2-40B4-BE49-F238E27FC236}">
                  <a16:creationId xmlns:a16="http://schemas.microsoft.com/office/drawing/2014/main" id="{A1776254-463B-4FF0-820C-FC77C14A6C90}"/>
                </a:ext>
              </a:extLst>
            </p:cNvPr>
            <p:cNvGrpSpPr/>
            <p:nvPr/>
          </p:nvGrpSpPr>
          <p:grpSpPr>
            <a:xfrm>
              <a:off x="492495" y="1643088"/>
              <a:ext cx="8709799" cy="4456854"/>
              <a:chOff x="29159" y="1443389"/>
              <a:chExt cx="11343815" cy="3699079"/>
            </a:xfrm>
          </p:grpSpPr>
          <p:grpSp>
            <p:nvGrpSpPr>
              <p:cNvPr id="8" name="组合 7">
                <a:extLst>
                  <a:ext uri="{FF2B5EF4-FFF2-40B4-BE49-F238E27FC236}">
                    <a16:creationId xmlns:a16="http://schemas.microsoft.com/office/drawing/2014/main" id="{E0D27BA7-1077-4F99-8A18-7C6584BE930A}"/>
                  </a:ext>
                </a:extLst>
              </p:cNvPr>
              <p:cNvGrpSpPr/>
              <p:nvPr/>
            </p:nvGrpSpPr>
            <p:grpSpPr>
              <a:xfrm>
                <a:off x="451917" y="1443389"/>
                <a:ext cx="10921057" cy="3699079"/>
                <a:chOff x="451917" y="1443389"/>
                <a:chExt cx="10921057" cy="3699079"/>
              </a:xfrm>
            </p:grpSpPr>
            <p:sp>
              <p:nvSpPr>
                <p:cNvPr id="5" name="矩形 4">
                  <a:extLst>
                    <a:ext uri="{FF2B5EF4-FFF2-40B4-BE49-F238E27FC236}">
                      <a16:creationId xmlns:a16="http://schemas.microsoft.com/office/drawing/2014/main" id="{210EB90F-6140-453C-BB57-245D45970D79}"/>
                    </a:ext>
                  </a:extLst>
                </p:cNvPr>
                <p:cNvSpPr/>
                <p:nvPr/>
              </p:nvSpPr>
              <p:spPr>
                <a:xfrm>
                  <a:off x="504348" y="2318971"/>
                  <a:ext cx="10868626" cy="764181"/>
                </a:xfrm>
                <a:prstGeom prst="rect">
                  <a:avLst/>
                </a:prstGeom>
              </p:spPr>
              <p:txBody>
                <a:bodyPr wrap="square">
                  <a:spAutoFit/>
                </a:bodyPr>
                <a:lstStyle/>
                <a:p>
                  <a:pPr algn="just">
                    <a:lnSpc>
                      <a:spcPct val="125000"/>
                    </a:lnSpc>
                  </a:pPr>
                  <a:r>
                    <a:rPr lang="zh-CN" altLang="en-US" sz="2200" b="1" dirty="0">
                      <a:solidFill>
                        <a:srgbClr val="ED7D31"/>
                      </a:solidFill>
                      <a:latin typeface="Times New Roman" panose="02020603050405020304" pitchFamily="18" charset="0"/>
                      <a:ea typeface="微软雅黑" panose="020B0503020204020204" pitchFamily="34" charset="-122"/>
                    </a:rPr>
                    <a:t>数据元素 </a:t>
                  </a:r>
                  <a:r>
                    <a:rPr lang="en-US" altLang="zh-CN" sz="2200" b="1" dirty="0">
                      <a:solidFill>
                        <a:srgbClr val="ED7D31"/>
                      </a:solidFill>
                      <a:latin typeface="Times New Roman" panose="02020603050405020304" pitchFamily="18" charset="0"/>
                      <a:ea typeface="微软雅黑" panose="020B0503020204020204" pitchFamily="34" charset="-122"/>
                    </a:rPr>
                    <a:t>(data element) </a:t>
                  </a:r>
                  <a:r>
                    <a:rPr lang="zh-CN" altLang="en-US" sz="2200" dirty="0">
                      <a:latin typeface="Times New Roman" panose="02020603050405020304" pitchFamily="18" charset="0"/>
                      <a:ea typeface="微软雅黑" panose="020B0503020204020204" pitchFamily="34" charset="-122"/>
                    </a:rPr>
                    <a:t>是数据的基本单位，在计算机程序中作为一个整体进行处理，如例</a:t>
                  </a:r>
                  <a:r>
                    <a:rPr lang="en-US" altLang="zh-CN" sz="2200" dirty="0">
                      <a:latin typeface="Times New Roman" panose="02020603050405020304" pitchFamily="18" charset="0"/>
                      <a:ea typeface="微软雅黑" panose="020B0503020204020204" pitchFamily="34" charset="-122"/>
                    </a:rPr>
                    <a:t>1.1</a:t>
                  </a:r>
                  <a:r>
                    <a:rPr lang="zh-CN" altLang="en-US" sz="2200" dirty="0">
                      <a:latin typeface="Times New Roman" panose="02020603050405020304" pitchFamily="18" charset="0"/>
                      <a:ea typeface="微软雅黑" panose="020B0503020204020204" pitchFamily="34" charset="-122"/>
                    </a:rPr>
                    <a:t>中某个人的信息、例</a:t>
                  </a:r>
                  <a:r>
                    <a:rPr lang="en-US" altLang="zh-CN" sz="2200" dirty="0">
                      <a:latin typeface="Times New Roman" panose="02020603050405020304" pitchFamily="18" charset="0"/>
                      <a:ea typeface="微软雅黑" panose="020B0503020204020204" pitchFamily="34" charset="-122"/>
                    </a:rPr>
                    <a:t>1.3</a:t>
                  </a:r>
                  <a:r>
                    <a:rPr lang="zh-CN" altLang="en-US" sz="2200" dirty="0">
                      <a:latin typeface="Times New Roman" panose="02020603050405020304" pitchFamily="18" charset="0"/>
                      <a:ea typeface="微软雅黑" panose="020B0503020204020204" pitchFamily="34" charset="-122"/>
                    </a:rPr>
                    <a:t>中某个行政区、例</a:t>
                  </a:r>
                  <a:r>
                    <a:rPr lang="en-US" altLang="zh-CN" sz="2200" dirty="0">
                      <a:latin typeface="Times New Roman" panose="02020603050405020304" pitchFamily="18" charset="0"/>
                      <a:ea typeface="微软雅黑" panose="020B0503020204020204" pitchFamily="34" charset="-122"/>
                    </a:rPr>
                    <a:t>1.5</a:t>
                  </a:r>
                  <a:r>
                    <a:rPr lang="zh-CN" altLang="en-US" sz="2200" dirty="0">
                      <a:latin typeface="Times New Roman" panose="02020603050405020304" pitchFamily="18" charset="0"/>
                      <a:ea typeface="微软雅黑" panose="020B0503020204020204" pitchFamily="34" charset="-122"/>
                    </a:rPr>
                    <a:t>中的某个用户。</a:t>
                  </a:r>
                  <a:endParaRPr lang="zh-CN" altLang="en-US" sz="2200" dirty="0">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3F218FCD-7CA9-47D1-9293-84E115085751}"/>
                    </a:ext>
                  </a:extLst>
                </p:cNvPr>
                <p:cNvSpPr/>
                <p:nvPr/>
              </p:nvSpPr>
              <p:spPr>
                <a:xfrm>
                  <a:off x="504348" y="1443389"/>
                  <a:ext cx="10868626" cy="764181"/>
                </a:xfrm>
                <a:prstGeom prst="rect">
                  <a:avLst/>
                </a:prstGeom>
              </p:spPr>
              <p:txBody>
                <a:bodyPr wrap="square">
                  <a:spAutoFit/>
                </a:bodyPr>
                <a:lstStyle/>
                <a:p>
                  <a:pPr algn="just">
                    <a:lnSpc>
                      <a:spcPct val="125000"/>
                    </a:lnSpc>
                  </a:pPr>
                  <a:r>
                    <a:rPr lang="zh-CN" altLang="en-US" sz="22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数据 </a:t>
                  </a:r>
                  <a:r>
                    <a:rPr lang="en-US" altLang="zh-CN" sz="22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(data) </a:t>
                  </a:r>
                  <a:r>
                    <a:rPr lang="zh-CN" altLang="en-US" sz="2200" dirty="0">
                      <a:latin typeface="Times New Roman" panose="02020603050405020304" pitchFamily="18" charset="0"/>
                      <a:ea typeface="微软雅黑" panose="020B0503020204020204" pitchFamily="34" charset="-122"/>
                      <a:cs typeface="Times New Roman" panose="02020603050405020304" pitchFamily="18" charset="0"/>
                    </a:rPr>
                    <a:t>是对客观事物的符号表示，是指所有能输入到计算机中能被计算机程序处理的符号的总称，是计算机程序加工的原料。</a:t>
                  </a:r>
                  <a:endParaRPr lang="zh-CN" altLang="en-US" sz="2200" dirty="0">
                    <a:latin typeface="Times New Roman" panose="02020603050405020304" pitchFamily="18" charset="0"/>
                    <a:cs typeface="Times New Roman" panose="02020603050405020304" pitchFamily="18" charset="0"/>
                  </a:endParaRPr>
                </a:p>
              </p:txBody>
            </p:sp>
            <p:sp>
              <p:nvSpPr>
                <p:cNvPr id="28" name="矩形 27">
                  <a:extLst>
                    <a:ext uri="{FF2B5EF4-FFF2-40B4-BE49-F238E27FC236}">
                      <a16:creationId xmlns:a16="http://schemas.microsoft.com/office/drawing/2014/main" id="{9D9E5FE8-D6C1-4576-9731-FA8229D7534E}"/>
                    </a:ext>
                  </a:extLst>
                </p:cNvPr>
                <p:cNvSpPr/>
                <p:nvPr/>
              </p:nvSpPr>
              <p:spPr>
                <a:xfrm>
                  <a:off x="451917" y="4378287"/>
                  <a:ext cx="10868626" cy="764181"/>
                </a:xfrm>
                <a:prstGeom prst="rect">
                  <a:avLst/>
                </a:prstGeom>
              </p:spPr>
              <p:txBody>
                <a:bodyPr wrap="square">
                  <a:spAutoFit/>
                </a:bodyPr>
                <a:lstStyle/>
                <a:p>
                  <a:pPr algn="just">
                    <a:lnSpc>
                      <a:spcPct val="125000"/>
                    </a:lnSpc>
                  </a:pPr>
                  <a:r>
                    <a:rPr lang="zh-CN" altLang="en-US" sz="2200" b="1" dirty="0">
                      <a:solidFill>
                        <a:srgbClr val="ED7D31"/>
                      </a:solidFill>
                      <a:latin typeface="Times New Roman" panose="02020603050405020304" pitchFamily="18" charset="0"/>
                      <a:ea typeface="微软雅黑" panose="020B0503020204020204" pitchFamily="34" charset="-122"/>
                    </a:rPr>
                    <a:t>数据对象 </a:t>
                  </a:r>
                  <a:r>
                    <a:rPr lang="en-US" altLang="zh-CN" sz="2200" b="1" dirty="0">
                      <a:solidFill>
                        <a:schemeClr val="accent2"/>
                      </a:solidFill>
                      <a:latin typeface="Times New Roman" panose="02020603050405020304" pitchFamily="18" charset="0"/>
                      <a:cs typeface="Times New Roman" panose="02020603050405020304" pitchFamily="18" charset="0"/>
                    </a:rPr>
                    <a:t>(data object) </a:t>
                  </a:r>
                  <a:r>
                    <a:rPr lang="zh-CN" altLang="en-US" sz="2200" dirty="0">
                      <a:latin typeface="Times New Roman" panose="02020603050405020304" pitchFamily="18" charset="0"/>
                      <a:cs typeface="Times New Roman" panose="02020603050405020304" pitchFamily="18" charset="0"/>
                    </a:rPr>
                    <a:t>是某个问题中所有数据元素的集合，如例</a:t>
                  </a:r>
                  <a:r>
                    <a:rPr lang="en-US" altLang="zh-CN" sz="2200" dirty="0">
                      <a:latin typeface="Times New Roman" panose="02020603050405020304" pitchFamily="18" charset="0"/>
                      <a:cs typeface="Times New Roman" panose="02020603050405020304" pitchFamily="18" charset="0"/>
                    </a:rPr>
                    <a:t>1.3</a:t>
                  </a:r>
                  <a:r>
                    <a:rPr lang="zh-CN" altLang="en-US" sz="2200" dirty="0">
                      <a:latin typeface="Times New Roman" panose="02020603050405020304" pitchFamily="18" charset="0"/>
                      <a:cs typeface="Times New Roman" panose="02020603050405020304" pitchFamily="18" charset="0"/>
                    </a:rPr>
                    <a:t>中全部行政区，例</a:t>
                  </a:r>
                  <a:r>
                    <a:rPr lang="en-US" altLang="zh-CN" sz="2200" dirty="0">
                      <a:latin typeface="Times New Roman" panose="02020603050405020304" pitchFamily="18" charset="0"/>
                      <a:cs typeface="Times New Roman" panose="02020603050405020304" pitchFamily="18" charset="0"/>
                    </a:rPr>
                    <a:t>1.5</a:t>
                  </a:r>
                  <a:r>
                    <a:rPr lang="zh-CN" altLang="en-US" sz="2200" dirty="0">
                      <a:latin typeface="Times New Roman" panose="02020603050405020304" pitchFamily="18" charset="0"/>
                      <a:cs typeface="Times New Roman" panose="02020603050405020304" pitchFamily="18" charset="0"/>
                    </a:rPr>
                    <a:t>中全部</a:t>
                  </a:r>
                  <a:r>
                    <a:rPr lang="en-US" altLang="zh-CN" sz="2200" dirty="0">
                      <a:latin typeface="Times New Roman" panose="02020603050405020304" pitchFamily="18" charset="0"/>
                      <a:cs typeface="Times New Roman" panose="02020603050405020304" pitchFamily="18" charset="0"/>
                    </a:rPr>
                    <a:t>QQ</a:t>
                  </a:r>
                  <a:r>
                    <a:rPr lang="zh-CN" altLang="en-US" sz="2200" dirty="0">
                      <a:latin typeface="Times New Roman" panose="02020603050405020304" pitchFamily="18" charset="0"/>
                      <a:cs typeface="Times New Roman" panose="02020603050405020304" pitchFamily="18" charset="0"/>
                    </a:rPr>
                    <a:t>用户。</a:t>
                  </a:r>
                  <a:endParaRPr lang="en-US" altLang="zh-CN" sz="2200" dirty="0">
                    <a:latin typeface="Times New Roman" panose="02020603050405020304" pitchFamily="18" charset="0"/>
                    <a:cs typeface="Times New Roman" panose="02020603050405020304" pitchFamily="18" charset="0"/>
                  </a:endParaRPr>
                </a:p>
              </p:txBody>
            </p:sp>
          </p:grpSp>
          <p:sp>
            <p:nvSpPr>
              <p:cNvPr id="30" name="Freeform 5">
                <a:extLst>
                  <a:ext uri="{FF2B5EF4-FFF2-40B4-BE49-F238E27FC236}">
                    <a16:creationId xmlns:a16="http://schemas.microsoft.com/office/drawing/2014/main" id="{5CDA1CBC-9B5B-4B79-89CA-19C07CF8A0A5}"/>
                  </a:ext>
                </a:extLst>
              </p:cNvPr>
              <p:cNvSpPr>
                <a:spLocks/>
              </p:cNvSpPr>
              <p:nvPr/>
            </p:nvSpPr>
            <p:spPr bwMode="auto">
              <a:xfrm>
                <a:off x="29159" y="1834749"/>
                <a:ext cx="422758" cy="2925628"/>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solidFill>
                <a:schemeClr val="bg1">
                  <a:lumMod val="50000"/>
                </a:schemeClr>
              </a:solidFill>
              <a:ln w="285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200" dirty="0">
                  <a:solidFill>
                    <a:schemeClr val="tx1"/>
                  </a:solidFill>
                  <a:latin typeface="Times New Roman" panose="02020603050405020304" pitchFamily="18" charset="0"/>
                </a:endParaRPr>
              </a:p>
            </p:txBody>
          </p:sp>
        </p:grpSp>
        <p:sp>
          <p:nvSpPr>
            <p:cNvPr id="25" name="矩形 24">
              <a:extLst>
                <a:ext uri="{FF2B5EF4-FFF2-40B4-BE49-F238E27FC236}">
                  <a16:creationId xmlns:a16="http://schemas.microsoft.com/office/drawing/2014/main" id="{747D43AD-8DE9-49A6-AB20-891E04FF20D8}"/>
                </a:ext>
              </a:extLst>
            </p:cNvPr>
            <p:cNvSpPr/>
            <p:nvPr/>
          </p:nvSpPr>
          <p:spPr>
            <a:xfrm>
              <a:off x="857346" y="3763967"/>
              <a:ext cx="8344947" cy="1353731"/>
            </a:xfrm>
            <a:prstGeom prst="rect">
              <a:avLst/>
            </a:prstGeom>
          </p:spPr>
          <p:txBody>
            <a:bodyPr wrap="square">
              <a:spAutoFit/>
            </a:bodyPr>
            <a:lstStyle/>
            <a:p>
              <a:pPr algn="just">
                <a:lnSpc>
                  <a:spcPct val="125000"/>
                </a:lnSpc>
              </a:pPr>
              <a:r>
                <a:rPr lang="zh-CN" altLang="en-US" sz="2200" b="1" dirty="0">
                  <a:solidFill>
                    <a:srgbClr val="ED7D31"/>
                  </a:solidFill>
                  <a:latin typeface="Times New Roman" panose="02020603050405020304" pitchFamily="18" charset="0"/>
                  <a:ea typeface="微软雅黑" panose="020B0503020204020204" pitchFamily="34" charset="-122"/>
                </a:rPr>
                <a:t>数据项 </a:t>
              </a:r>
              <a:r>
                <a:rPr lang="en-US" altLang="zh-CN" sz="2200" b="1" dirty="0">
                  <a:solidFill>
                    <a:srgbClr val="ED7D31"/>
                  </a:solidFill>
                  <a:latin typeface="Times New Roman" panose="02020603050405020304" pitchFamily="18" charset="0"/>
                  <a:ea typeface="微软雅黑" panose="020B0503020204020204" pitchFamily="34" charset="-122"/>
                </a:rPr>
                <a:t>(data element) </a:t>
              </a:r>
              <a:r>
                <a:rPr lang="zh-CN" altLang="en-US" sz="2200" dirty="0">
                  <a:latin typeface="Times New Roman" panose="02020603050405020304" pitchFamily="18" charset="0"/>
                  <a:ea typeface="微软雅黑" panose="020B0503020204020204" pitchFamily="34" charset="-122"/>
                </a:rPr>
                <a:t>是数据的基本单位，是数据不可分割的最小单位。例如，例</a:t>
              </a:r>
              <a:r>
                <a:rPr lang="en-US" altLang="zh-CN" sz="2200" dirty="0">
                  <a:latin typeface="Times New Roman" panose="02020603050405020304" pitchFamily="18" charset="0"/>
                  <a:ea typeface="微软雅黑" panose="020B0503020204020204" pitchFamily="34" charset="-122"/>
                </a:rPr>
                <a:t>1.1</a:t>
              </a:r>
              <a:r>
                <a:rPr lang="zh-CN" altLang="en-US" sz="2200" dirty="0">
                  <a:latin typeface="Times New Roman" panose="02020603050405020304" pitchFamily="18" charset="0"/>
                  <a:ea typeface="微软雅黑" panose="020B0503020204020204" pitchFamily="34" charset="-122"/>
                </a:rPr>
                <a:t>中某个人的信息就是一个数据元素，其中所包含的姓名和电话号码就是该数据元素的数据项。</a:t>
              </a:r>
              <a:endParaRPr lang="zh-CN" altLang="en-US" sz="2200" dirty="0">
                <a:latin typeface="Times New Roman" panose="02020603050405020304" pitchFamily="18" charset="0"/>
                <a:cs typeface="Times New Roman" panose="02020603050405020304" pitchFamily="18" charset="0"/>
              </a:endParaRPr>
            </a:p>
          </p:txBody>
        </p:sp>
      </p:grpSp>
      <p:grpSp>
        <p:nvGrpSpPr>
          <p:cNvPr id="17" name="Group 23">
            <a:extLst>
              <a:ext uri="{FF2B5EF4-FFF2-40B4-BE49-F238E27FC236}">
                <a16:creationId xmlns:a16="http://schemas.microsoft.com/office/drawing/2014/main" id="{82952D18-D3BC-493F-A829-A925BBC22B39}"/>
              </a:ext>
            </a:extLst>
          </p:cNvPr>
          <p:cNvGrpSpPr/>
          <p:nvPr/>
        </p:nvGrpSpPr>
        <p:grpSpPr>
          <a:xfrm>
            <a:off x="512725" y="1350314"/>
            <a:ext cx="458390" cy="344014"/>
            <a:chOff x="789999" y="2242985"/>
            <a:chExt cx="504229" cy="378415"/>
          </a:xfrm>
        </p:grpSpPr>
        <p:sp>
          <p:nvSpPr>
            <p:cNvPr id="23" name="Rectangle 24">
              <a:extLst>
                <a:ext uri="{FF2B5EF4-FFF2-40B4-BE49-F238E27FC236}">
                  <a16:creationId xmlns:a16="http://schemas.microsoft.com/office/drawing/2014/main" id="{26718257-0EAA-4861-88BF-B401DE4BC76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sp>
          <p:nvSpPr>
            <p:cNvPr id="26" name="Rectangle 25">
              <a:extLst>
                <a:ext uri="{FF2B5EF4-FFF2-40B4-BE49-F238E27FC236}">
                  <a16:creationId xmlns:a16="http://schemas.microsoft.com/office/drawing/2014/main" id="{069BE2F4-A8B9-4425-AA76-8B063651424F}"/>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grpSp>
      <p:sp>
        <p:nvSpPr>
          <p:cNvPr id="29" name="矩形 28">
            <a:extLst>
              <a:ext uri="{FF2B5EF4-FFF2-40B4-BE49-F238E27FC236}">
                <a16:creationId xmlns:a16="http://schemas.microsoft.com/office/drawing/2014/main" id="{19699AC2-AF5A-438E-BAC8-517B07D77BF5}"/>
              </a:ext>
            </a:extLst>
          </p:cNvPr>
          <p:cNvSpPr/>
          <p:nvPr/>
        </p:nvSpPr>
        <p:spPr>
          <a:xfrm>
            <a:off x="1164971" y="1249875"/>
            <a:ext cx="2339102"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数据基本概念</a:t>
            </a:r>
          </a:p>
        </p:txBody>
      </p:sp>
    </p:spTree>
    <p:extLst>
      <p:ext uri="{BB962C8B-B14F-4D97-AF65-F5344CB8AC3E}">
        <p14:creationId xmlns:p14="http://schemas.microsoft.com/office/powerpoint/2010/main" val="34502589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A38A9149-B8B9-4F36-8769-ABB5A7E7AB9C}"/>
              </a:ext>
            </a:extLst>
          </p:cNvPr>
          <p:cNvGrpSpPr/>
          <p:nvPr/>
        </p:nvGrpSpPr>
        <p:grpSpPr>
          <a:xfrm>
            <a:off x="581459" y="2472622"/>
            <a:ext cx="8128574" cy="3896590"/>
            <a:chOff x="279769" y="1496191"/>
            <a:chExt cx="12060557" cy="4893103"/>
          </a:xfrm>
        </p:grpSpPr>
        <p:grpSp>
          <p:nvGrpSpPr>
            <p:cNvPr id="2" name="组合 1">
              <a:extLst>
                <a:ext uri="{FF2B5EF4-FFF2-40B4-BE49-F238E27FC236}">
                  <a16:creationId xmlns:a16="http://schemas.microsoft.com/office/drawing/2014/main" id="{5DF43B6B-F137-4D2D-B9E0-976F2F27D245}"/>
                </a:ext>
              </a:extLst>
            </p:cNvPr>
            <p:cNvGrpSpPr/>
            <p:nvPr/>
          </p:nvGrpSpPr>
          <p:grpSpPr>
            <a:xfrm>
              <a:off x="279769" y="1496191"/>
              <a:ext cx="12060557" cy="4893103"/>
              <a:chOff x="492495" y="1917733"/>
              <a:chExt cx="9984597" cy="4431119"/>
            </a:xfrm>
          </p:grpSpPr>
          <p:grpSp>
            <p:nvGrpSpPr>
              <p:cNvPr id="10" name="组合 9">
                <a:extLst>
                  <a:ext uri="{FF2B5EF4-FFF2-40B4-BE49-F238E27FC236}">
                    <a16:creationId xmlns:a16="http://schemas.microsoft.com/office/drawing/2014/main" id="{A1776254-463B-4FF0-820C-FC77C14A6C90}"/>
                  </a:ext>
                </a:extLst>
              </p:cNvPr>
              <p:cNvGrpSpPr/>
              <p:nvPr/>
            </p:nvGrpSpPr>
            <p:grpSpPr>
              <a:xfrm>
                <a:off x="492495" y="1917733"/>
                <a:ext cx="9984597" cy="4431119"/>
                <a:chOff x="29159" y="1671337"/>
                <a:chExt cx="13004138" cy="3677719"/>
              </a:xfrm>
            </p:grpSpPr>
            <p:sp>
              <p:nvSpPr>
                <p:cNvPr id="24" name="矩形 23">
                  <a:extLst>
                    <a:ext uri="{FF2B5EF4-FFF2-40B4-BE49-F238E27FC236}">
                      <a16:creationId xmlns:a16="http://schemas.microsoft.com/office/drawing/2014/main" id="{3F218FCD-7CA9-47D1-9293-84E115085751}"/>
                    </a:ext>
                  </a:extLst>
                </p:cNvPr>
                <p:cNvSpPr/>
                <p:nvPr/>
              </p:nvSpPr>
              <p:spPr>
                <a:xfrm>
                  <a:off x="428302" y="1671337"/>
                  <a:ext cx="12604995" cy="482878"/>
                </a:xfrm>
                <a:prstGeom prst="rect">
                  <a:avLst/>
                </a:prstGeom>
              </p:spPr>
              <p:txBody>
                <a:bodyPr wrap="none">
                  <a:spAutoFit/>
                </a:bodyPr>
                <a:lstStyle/>
                <a:p>
                  <a:pPr>
                    <a:lnSpc>
                      <a:spcPct val="125000"/>
                    </a:lnSpc>
                  </a:pPr>
                  <a:r>
                    <a:rPr lang="zh-CN" altLang="en-US" sz="24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线性结构：</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数据元素之间有先后次序，可排成一个序列。</a:t>
                  </a:r>
                  <a:endParaRPr lang="zh-CN" altLang="en-US" sz="2400" dirty="0">
                    <a:latin typeface="Times New Roman" panose="02020603050405020304" pitchFamily="18" charset="0"/>
                    <a:cs typeface="Times New Roman" panose="02020603050405020304" pitchFamily="18" charset="0"/>
                  </a:endParaRPr>
                </a:p>
              </p:txBody>
            </p:sp>
            <p:sp>
              <p:nvSpPr>
                <p:cNvPr id="30" name="Freeform 5">
                  <a:extLst>
                    <a:ext uri="{FF2B5EF4-FFF2-40B4-BE49-F238E27FC236}">
                      <a16:creationId xmlns:a16="http://schemas.microsoft.com/office/drawing/2014/main" id="{5CDA1CBC-9B5B-4B79-89CA-19C07CF8A0A5}"/>
                    </a:ext>
                  </a:extLst>
                </p:cNvPr>
                <p:cNvSpPr>
                  <a:spLocks/>
                </p:cNvSpPr>
                <p:nvPr/>
              </p:nvSpPr>
              <p:spPr bwMode="auto">
                <a:xfrm>
                  <a:off x="29159" y="1834748"/>
                  <a:ext cx="428993" cy="3514308"/>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solidFill>
                  <a:schemeClr val="bg1">
                    <a:lumMod val="50000"/>
                  </a:schemeClr>
                </a:solidFill>
                <a:ln w="285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chemeClr val="tx1"/>
                    </a:solidFill>
                    <a:latin typeface="Times New Roman" panose="02020603050405020304" pitchFamily="18" charset="0"/>
                  </a:endParaRPr>
                </a:p>
              </p:txBody>
            </p:sp>
          </p:grpSp>
          <p:sp>
            <p:nvSpPr>
              <p:cNvPr id="25" name="矩形 24">
                <a:extLst>
                  <a:ext uri="{FF2B5EF4-FFF2-40B4-BE49-F238E27FC236}">
                    <a16:creationId xmlns:a16="http://schemas.microsoft.com/office/drawing/2014/main" id="{747D43AD-8DE9-49A6-AB20-891E04FF20D8}"/>
                  </a:ext>
                </a:extLst>
              </p:cNvPr>
              <p:cNvSpPr/>
              <p:nvPr/>
            </p:nvSpPr>
            <p:spPr>
              <a:xfrm>
                <a:off x="821876" y="3961319"/>
                <a:ext cx="8941016" cy="540833"/>
              </a:xfrm>
              <a:prstGeom prst="rect">
                <a:avLst/>
              </a:prstGeom>
            </p:spPr>
            <p:txBody>
              <a:bodyPr wrap="square">
                <a:spAutoFit/>
              </a:bodyPr>
              <a:lstStyle/>
              <a:p>
                <a:pPr>
                  <a:lnSpc>
                    <a:spcPct val="125000"/>
                  </a:lnSpc>
                </a:pPr>
                <a:r>
                  <a:rPr lang="zh-CN" altLang="en-US" sz="2400" b="1" dirty="0">
                    <a:solidFill>
                      <a:srgbClr val="ED7D31"/>
                    </a:solidFill>
                    <a:latin typeface="Times New Roman" panose="02020603050405020304" pitchFamily="18" charset="0"/>
                    <a:ea typeface="微软雅黑" panose="020B0503020204020204" pitchFamily="34" charset="-122"/>
                  </a:rPr>
                  <a:t>树形结构：</a:t>
                </a:r>
                <a:r>
                  <a:rPr lang="zh-CN" altLang="en-US" sz="2400" dirty="0">
                    <a:latin typeface="Times New Roman" panose="02020603050405020304" pitchFamily="18" charset="0"/>
                    <a:ea typeface="微软雅黑" panose="020B0503020204020204" pitchFamily="34" charset="-122"/>
                  </a:rPr>
                  <a:t>数据元素之间有层次关系。</a:t>
                </a:r>
                <a:endParaRPr lang="zh-CN" altLang="en-US" sz="2400" dirty="0">
                  <a:latin typeface="Times New Roman" panose="02020603050405020304" pitchFamily="18" charset="0"/>
                  <a:cs typeface="Times New Roman" panose="02020603050405020304" pitchFamily="18" charset="0"/>
                </a:endParaRPr>
              </a:p>
            </p:txBody>
          </p:sp>
        </p:grpSp>
        <p:sp>
          <p:nvSpPr>
            <p:cNvPr id="27" name="矩形 26">
              <a:extLst>
                <a:ext uri="{FF2B5EF4-FFF2-40B4-BE49-F238E27FC236}">
                  <a16:creationId xmlns:a16="http://schemas.microsoft.com/office/drawing/2014/main" id="{F0DECDD7-5DE2-40F0-B74C-BCA6755C1028}"/>
                </a:ext>
              </a:extLst>
            </p:cNvPr>
            <p:cNvSpPr/>
            <p:nvPr/>
          </p:nvSpPr>
          <p:spPr>
            <a:xfrm>
              <a:off x="691082" y="5792074"/>
              <a:ext cx="9564919" cy="597220"/>
            </a:xfrm>
            <a:prstGeom prst="rect">
              <a:avLst/>
            </a:prstGeom>
          </p:spPr>
          <p:txBody>
            <a:bodyPr wrap="none">
              <a:spAutoFit/>
            </a:bodyPr>
            <a:lstStyle/>
            <a:p>
              <a:pPr>
                <a:lnSpc>
                  <a:spcPct val="125000"/>
                </a:lnSpc>
              </a:pPr>
              <a:r>
                <a:rPr lang="zh-CN" altLang="en-US" sz="2400" b="1" dirty="0">
                  <a:solidFill>
                    <a:srgbClr val="ED7D31"/>
                  </a:solidFill>
                  <a:latin typeface="Times New Roman" panose="02020603050405020304" pitchFamily="18" charset="0"/>
                  <a:ea typeface="微软雅黑" panose="020B0503020204020204" pitchFamily="34" charset="-122"/>
                </a:rPr>
                <a:t>图状结构</a:t>
              </a:r>
              <a:r>
                <a:rPr lang="zh-CN" altLang="en-US" sz="2400" b="1" dirty="0">
                  <a:solidFill>
                    <a:schemeClr val="accent2"/>
                  </a:solidFill>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任何两个数据元素之间都可能有关系。</a:t>
              </a:r>
              <a:endParaRPr lang="en-US" altLang="zh-CN" sz="2400" dirty="0">
                <a:latin typeface="Times New Roman" panose="02020603050405020304" pitchFamily="18" charset="0"/>
                <a:cs typeface="Times New Roman" panose="02020603050405020304" pitchFamily="18" charset="0"/>
              </a:endParaRPr>
            </a:p>
          </p:txBody>
        </p:sp>
      </p:grpSp>
      <p:graphicFrame>
        <p:nvGraphicFramePr>
          <p:cNvPr id="17" name="表格 16">
            <a:extLst>
              <a:ext uri="{FF2B5EF4-FFF2-40B4-BE49-F238E27FC236}">
                <a16:creationId xmlns:a16="http://schemas.microsoft.com/office/drawing/2014/main" id="{84BB5784-5C1A-47F8-9E64-B1B1F55F33BE}"/>
              </a:ext>
            </a:extLst>
          </p:cNvPr>
          <p:cNvGraphicFramePr>
            <a:graphicFrameLocks noGrp="1"/>
          </p:cNvGraphicFramePr>
          <p:nvPr>
            <p:extLst>
              <p:ext uri="{D42A27DB-BD31-4B8C-83A1-F6EECF244321}">
                <p14:modId xmlns:p14="http://schemas.microsoft.com/office/powerpoint/2010/main" val="3002912429"/>
              </p:ext>
            </p:extLst>
          </p:nvPr>
        </p:nvGraphicFramePr>
        <p:xfrm>
          <a:off x="8924368" y="1165985"/>
          <a:ext cx="2302686" cy="1524000"/>
        </p:xfrm>
        <a:graphic>
          <a:graphicData uri="http://schemas.openxmlformats.org/drawingml/2006/table">
            <a:tbl>
              <a:tblPr firstRow="1" bandRow="1">
                <a:tableStyleId>{5C22544A-7EE6-4342-B048-85BDC9FD1C3A}</a:tableStyleId>
              </a:tblPr>
              <a:tblGrid>
                <a:gridCol w="1151343">
                  <a:extLst>
                    <a:ext uri="{9D8B030D-6E8A-4147-A177-3AD203B41FA5}">
                      <a16:colId xmlns:a16="http://schemas.microsoft.com/office/drawing/2014/main" val="2178021773"/>
                    </a:ext>
                  </a:extLst>
                </a:gridCol>
                <a:gridCol w="1151343">
                  <a:extLst>
                    <a:ext uri="{9D8B030D-6E8A-4147-A177-3AD203B41FA5}">
                      <a16:colId xmlns:a16="http://schemas.microsoft.com/office/drawing/2014/main" val="862353071"/>
                    </a:ext>
                  </a:extLst>
                </a:gridCol>
              </a:tblGrid>
              <a:tr h="283058">
                <a:tc>
                  <a:txBody>
                    <a:bodyPr/>
                    <a:lstStyle/>
                    <a:p>
                      <a:pPr algn="ctr"/>
                      <a:r>
                        <a:rPr lang="zh-CN" altLang="en-US" sz="1400" dirty="0"/>
                        <a:t>姓名</a:t>
                      </a:r>
                    </a:p>
                  </a:txBody>
                  <a:tcPr/>
                </a:tc>
                <a:tc>
                  <a:txBody>
                    <a:bodyPr/>
                    <a:lstStyle/>
                    <a:p>
                      <a:pPr algn="ctr"/>
                      <a:r>
                        <a:rPr lang="zh-CN" altLang="en-US" sz="1400" dirty="0"/>
                        <a:t>电话号码</a:t>
                      </a:r>
                    </a:p>
                  </a:txBody>
                  <a:tcPr/>
                </a:tc>
                <a:extLst>
                  <a:ext uri="{0D108BD9-81ED-4DB2-BD59-A6C34878D82A}">
                    <a16:rowId xmlns:a16="http://schemas.microsoft.com/office/drawing/2014/main" val="3046821382"/>
                  </a:ext>
                </a:extLst>
              </a:tr>
              <a:tr h="283058">
                <a:tc>
                  <a:txBody>
                    <a:bodyPr/>
                    <a:lstStyle/>
                    <a:p>
                      <a:pPr algn="ctr"/>
                      <a:r>
                        <a:rPr lang="zh-CN" altLang="en-US" sz="1400" dirty="0"/>
                        <a:t>张三</a:t>
                      </a:r>
                    </a:p>
                  </a:txBody>
                  <a:tcPr/>
                </a:tc>
                <a:tc>
                  <a:txBody>
                    <a:bodyPr/>
                    <a:lstStyle/>
                    <a:p>
                      <a:pPr algn="ctr"/>
                      <a:r>
                        <a:rPr lang="en-US" altLang="zh-CN" sz="1400" dirty="0"/>
                        <a:t>86980003</a:t>
                      </a:r>
                      <a:endParaRPr lang="zh-CN" altLang="en-US" sz="1400" dirty="0"/>
                    </a:p>
                  </a:txBody>
                  <a:tcPr/>
                </a:tc>
                <a:extLst>
                  <a:ext uri="{0D108BD9-81ED-4DB2-BD59-A6C34878D82A}">
                    <a16:rowId xmlns:a16="http://schemas.microsoft.com/office/drawing/2014/main" val="1866116453"/>
                  </a:ext>
                </a:extLst>
              </a:tr>
              <a:tr h="283058">
                <a:tc>
                  <a:txBody>
                    <a:bodyPr/>
                    <a:lstStyle/>
                    <a:p>
                      <a:pPr algn="ctr"/>
                      <a:r>
                        <a:rPr lang="zh-CN" altLang="en-US" sz="1400" dirty="0"/>
                        <a:t>李四</a:t>
                      </a:r>
                    </a:p>
                  </a:txBody>
                  <a:tcPr/>
                </a:tc>
                <a:tc>
                  <a:txBody>
                    <a:bodyPr/>
                    <a:lstStyle/>
                    <a:p>
                      <a:pPr algn="ctr"/>
                      <a:r>
                        <a:rPr lang="en-US" altLang="zh-CN" sz="1400" dirty="0"/>
                        <a:t>86980004</a:t>
                      </a:r>
                      <a:endParaRPr lang="zh-CN" altLang="en-US" sz="1400" dirty="0"/>
                    </a:p>
                  </a:txBody>
                  <a:tcPr/>
                </a:tc>
                <a:extLst>
                  <a:ext uri="{0D108BD9-81ED-4DB2-BD59-A6C34878D82A}">
                    <a16:rowId xmlns:a16="http://schemas.microsoft.com/office/drawing/2014/main" val="1503340392"/>
                  </a:ext>
                </a:extLst>
              </a:tr>
              <a:tr h="283058">
                <a:tc>
                  <a:txBody>
                    <a:bodyPr/>
                    <a:lstStyle/>
                    <a:p>
                      <a:pPr algn="ctr"/>
                      <a:r>
                        <a:rPr lang="zh-CN" altLang="en-US" sz="1400" dirty="0"/>
                        <a:t>王五</a:t>
                      </a:r>
                    </a:p>
                  </a:txBody>
                  <a:tcPr/>
                </a:tc>
                <a:tc>
                  <a:txBody>
                    <a:bodyPr/>
                    <a:lstStyle/>
                    <a:p>
                      <a:pPr algn="ctr"/>
                      <a:r>
                        <a:rPr lang="en-US" altLang="zh-CN" sz="1400" dirty="0"/>
                        <a:t>86980005</a:t>
                      </a:r>
                      <a:endParaRPr lang="zh-CN" altLang="en-US" sz="1400" dirty="0"/>
                    </a:p>
                  </a:txBody>
                  <a:tcPr/>
                </a:tc>
                <a:extLst>
                  <a:ext uri="{0D108BD9-81ED-4DB2-BD59-A6C34878D82A}">
                    <a16:rowId xmlns:a16="http://schemas.microsoft.com/office/drawing/2014/main" val="2347416122"/>
                  </a:ext>
                </a:extLst>
              </a:tr>
              <a:tr h="283058">
                <a:tc>
                  <a:txBody>
                    <a:bodyPr/>
                    <a:lstStyle/>
                    <a:p>
                      <a:pPr algn="ctr"/>
                      <a:r>
                        <a:rPr lang="en-US" altLang="zh-CN" sz="1400" dirty="0"/>
                        <a:t>……</a:t>
                      </a:r>
                      <a:endParaRPr lang="zh-CN" altLang="en-US" sz="1400" dirty="0"/>
                    </a:p>
                  </a:txBody>
                  <a:tcPr/>
                </a:tc>
                <a:tc>
                  <a:txBody>
                    <a:bodyPr/>
                    <a:lstStyle/>
                    <a:p>
                      <a:pPr algn="ctr"/>
                      <a:r>
                        <a:rPr lang="en-US" altLang="zh-CN" sz="1400" dirty="0"/>
                        <a:t>……</a:t>
                      </a:r>
                      <a:endParaRPr lang="zh-CN" altLang="en-US" sz="1400" dirty="0"/>
                    </a:p>
                  </a:txBody>
                  <a:tcPr/>
                </a:tc>
                <a:extLst>
                  <a:ext uri="{0D108BD9-81ED-4DB2-BD59-A6C34878D82A}">
                    <a16:rowId xmlns:a16="http://schemas.microsoft.com/office/drawing/2014/main" val="3520725275"/>
                  </a:ext>
                </a:extLst>
              </a:tr>
            </a:tbl>
          </a:graphicData>
        </a:graphic>
      </p:graphicFrame>
      <p:pic>
        <p:nvPicPr>
          <p:cNvPr id="23" name="图片 22">
            <a:extLst>
              <a:ext uri="{FF2B5EF4-FFF2-40B4-BE49-F238E27FC236}">
                <a16:creationId xmlns:a16="http://schemas.microsoft.com/office/drawing/2014/main" id="{3792C5A1-92F7-48EF-88D8-B24C20882905}"/>
              </a:ext>
            </a:extLst>
          </p:cNvPr>
          <p:cNvPicPr>
            <a:picLocks noChangeAspect="1"/>
          </p:cNvPicPr>
          <p:nvPr/>
        </p:nvPicPr>
        <p:blipFill>
          <a:blip r:embed="rId2"/>
          <a:stretch>
            <a:fillRect/>
          </a:stretch>
        </p:blipFill>
        <p:spPr>
          <a:xfrm>
            <a:off x="8137659" y="3027309"/>
            <a:ext cx="3561916" cy="1931269"/>
          </a:xfrm>
          <a:prstGeom prst="rect">
            <a:avLst/>
          </a:prstGeom>
        </p:spPr>
      </p:pic>
      <p:pic>
        <p:nvPicPr>
          <p:cNvPr id="26" name="图片 25">
            <a:extLst>
              <a:ext uri="{FF2B5EF4-FFF2-40B4-BE49-F238E27FC236}">
                <a16:creationId xmlns:a16="http://schemas.microsoft.com/office/drawing/2014/main" id="{30C244D7-60FD-42FC-85F7-91BBA07F9151}"/>
              </a:ext>
            </a:extLst>
          </p:cNvPr>
          <p:cNvPicPr>
            <a:picLocks noChangeAspect="1"/>
          </p:cNvPicPr>
          <p:nvPr/>
        </p:nvPicPr>
        <p:blipFill>
          <a:blip r:embed="rId3"/>
          <a:stretch>
            <a:fillRect/>
          </a:stretch>
        </p:blipFill>
        <p:spPr>
          <a:xfrm>
            <a:off x="9338421" y="5098861"/>
            <a:ext cx="1764808" cy="1644839"/>
          </a:xfrm>
          <a:prstGeom prst="rect">
            <a:avLst/>
          </a:prstGeom>
        </p:spPr>
      </p:pic>
      <p:grpSp>
        <p:nvGrpSpPr>
          <p:cNvPr id="28" name="组合 27">
            <a:extLst>
              <a:ext uri="{FF2B5EF4-FFF2-40B4-BE49-F238E27FC236}">
                <a16:creationId xmlns:a16="http://schemas.microsoft.com/office/drawing/2014/main" id="{79010838-F07B-455A-A2AE-B2E67D39F8A4}"/>
              </a:ext>
            </a:extLst>
          </p:cNvPr>
          <p:cNvGrpSpPr/>
          <p:nvPr/>
        </p:nvGrpSpPr>
        <p:grpSpPr>
          <a:xfrm>
            <a:off x="1" y="271425"/>
            <a:ext cx="5648400" cy="877513"/>
            <a:chOff x="1" y="271425"/>
            <a:chExt cx="5516239" cy="877513"/>
          </a:xfrm>
        </p:grpSpPr>
        <p:sp>
          <p:nvSpPr>
            <p:cNvPr id="29" name="任意多边形 18">
              <a:extLst>
                <a:ext uri="{FF2B5EF4-FFF2-40B4-BE49-F238E27FC236}">
                  <a16:creationId xmlns:a16="http://schemas.microsoft.com/office/drawing/2014/main" id="{6BD7E413-CE86-4ED6-8556-E39F43AD4A82}"/>
                </a:ext>
              </a:extLst>
            </p:cNvPr>
            <p:cNvSpPr/>
            <p:nvPr/>
          </p:nvSpPr>
          <p:spPr>
            <a:xfrm rot="5400000">
              <a:off x="2484253" y="-2063451"/>
              <a:ext cx="547735" cy="5516239"/>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31" name="椭圆 30">
              <a:extLst>
                <a:ext uri="{FF2B5EF4-FFF2-40B4-BE49-F238E27FC236}">
                  <a16:creationId xmlns:a16="http://schemas.microsoft.com/office/drawing/2014/main" id="{50A7F6BF-13EE-4FE4-9760-D42279156C52}"/>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32" name="文本框 1066">
              <a:extLst>
                <a:ext uri="{FF2B5EF4-FFF2-40B4-BE49-F238E27FC236}">
                  <a16:creationId xmlns:a16="http://schemas.microsoft.com/office/drawing/2014/main" id="{7D826714-23E7-4985-9C69-56AC13DFB839}"/>
                </a:ext>
              </a:extLst>
            </p:cNvPr>
            <p:cNvSpPr txBox="1">
              <a:spLocks noChangeArrowheads="1"/>
            </p:cNvSpPr>
            <p:nvPr/>
          </p:nvSpPr>
          <p:spPr bwMode="auto">
            <a:xfrm>
              <a:off x="2017316" y="429337"/>
              <a:ext cx="17834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基本概念</a:t>
              </a:r>
            </a:p>
          </p:txBody>
        </p:sp>
        <p:sp>
          <p:nvSpPr>
            <p:cNvPr id="33" name="矩形 32">
              <a:extLst>
                <a:ext uri="{FF2B5EF4-FFF2-40B4-BE49-F238E27FC236}">
                  <a16:creationId xmlns:a16="http://schemas.microsoft.com/office/drawing/2014/main" id="{778C0FC8-433B-42D8-8F52-57778635EC90}"/>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8" name="Group 23">
            <a:extLst>
              <a:ext uri="{FF2B5EF4-FFF2-40B4-BE49-F238E27FC236}">
                <a16:creationId xmlns:a16="http://schemas.microsoft.com/office/drawing/2014/main" id="{0E493542-F205-4C35-87E4-0FAFD8C404D3}"/>
              </a:ext>
            </a:extLst>
          </p:cNvPr>
          <p:cNvGrpSpPr/>
          <p:nvPr/>
        </p:nvGrpSpPr>
        <p:grpSpPr>
          <a:xfrm>
            <a:off x="512725" y="1350314"/>
            <a:ext cx="458390" cy="344014"/>
            <a:chOff x="789999" y="2242985"/>
            <a:chExt cx="504229" cy="378415"/>
          </a:xfrm>
        </p:grpSpPr>
        <p:sp>
          <p:nvSpPr>
            <p:cNvPr id="19" name="Rectangle 24">
              <a:extLst>
                <a:ext uri="{FF2B5EF4-FFF2-40B4-BE49-F238E27FC236}">
                  <a16:creationId xmlns:a16="http://schemas.microsoft.com/office/drawing/2014/main" id="{EE3346B4-6E31-4EC0-A730-EADFBEBAB8C2}"/>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sp>
          <p:nvSpPr>
            <p:cNvPr id="20" name="Rectangle 25">
              <a:extLst>
                <a:ext uri="{FF2B5EF4-FFF2-40B4-BE49-F238E27FC236}">
                  <a16:creationId xmlns:a16="http://schemas.microsoft.com/office/drawing/2014/main" id="{0E4E25E9-405E-42AD-8E8A-A1F55AB1E402}"/>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grpSp>
      <p:sp>
        <p:nvSpPr>
          <p:cNvPr id="21" name="矩形 20">
            <a:extLst>
              <a:ext uri="{FF2B5EF4-FFF2-40B4-BE49-F238E27FC236}">
                <a16:creationId xmlns:a16="http://schemas.microsoft.com/office/drawing/2014/main" id="{63B7A335-98DC-40A7-839E-243F466726E1}"/>
              </a:ext>
            </a:extLst>
          </p:cNvPr>
          <p:cNvSpPr/>
          <p:nvPr/>
        </p:nvSpPr>
        <p:spPr>
          <a:xfrm>
            <a:off x="1164971" y="1249875"/>
            <a:ext cx="2339102"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结构基本概念</a:t>
            </a:r>
          </a:p>
        </p:txBody>
      </p:sp>
      <p:sp>
        <p:nvSpPr>
          <p:cNvPr id="22" name="矩形 21">
            <a:extLst>
              <a:ext uri="{FF2B5EF4-FFF2-40B4-BE49-F238E27FC236}">
                <a16:creationId xmlns:a16="http://schemas.microsoft.com/office/drawing/2014/main" id="{C03C010F-639A-4974-A280-CB3424B3D4DC}"/>
              </a:ext>
            </a:extLst>
          </p:cNvPr>
          <p:cNvSpPr/>
          <p:nvPr/>
        </p:nvSpPr>
        <p:spPr>
          <a:xfrm>
            <a:off x="512725" y="1822603"/>
            <a:ext cx="6611975" cy="546496"/>
          </a:xfrm>
          <a:prstGeom prst="rect">
            <a:avLst/>
          </a:prstGeom>
        </p:spPr>
        <p:txBody>
          <a:bodyPr wrap="square">
            <a:spAutoFit/>
          </a:bodyPr>
          <a:lstStyle/>
          <a:p>
            <a:pPr>
              <a:lnSpc>
                <a:spcPct val="125000"/>
              </a:lnSpc>
            </a:pPr>
            <a:r>
              <a:rPr lang="zh-CN" altLang="en-US" sz="2600" b="1" dirty="0">
                <a:solidFill>
                  <a:schemeClr val="accent2"/>
                </a:solidFill>
                <a:latin typeface="Times New Roman" panose="02020603050405020304" pitchFamily="18" charset="0"/>
                <a:cs typeface="Times New Roman" panose="02020603050405020304" pitchFamily="18" charset="0"/>
              </a:rPr>
              <a:t>结构 </a:t>
            </a:r>
            <a:r>
              <a:rPr lang="en-US" altLang="zh-CN" sz="2600" b="1" dirty="0">
                <a:solidFill>
                  <a:schemeClr val="accent2"/>
                </a:solidFill>
                <a:latin typeface="Times New Roman" panose="02020603050405020304" pitchFamily="18" charset="0"/>
                <a:cs typeface="Times New Roman" panose="02020603050405020304" pitchFamily="18" charset="0"/>
              </a:rPr>
              <a:t>(structure) </a:t>
            </a:r>
            <a:r>
              <a:rPr lang="zh-CN" altLang="en-US" sz="2600" dirty="0">
                <a:latin typeface="Times New Roman" panose="02020603050405020304" pitchFamily="18" charset="0"/>
                <a:cs typeface="Times New Roman" panose="02020603050405020304" pitchFamily="18" charset="0"/>
              </a:rPr>
              <a:t>是指数据元素之间的关系</a:t>
            </a:r>
            <a:r>
              <a:rPr lang="zh-CN" altLang="en-US" sz="2600" b="1" dirty="0">
                <a:latin typeface="Times New Roman" panose="02020603050405020304" pitchFamily="18" charset="0"/>
                <a:cs typeface="Times New Roman" panose="02020603050405020304" pitchFamily="18" charset="0"/>
              </a:rPr>
              <a:t>。</a:t>
            </a:r>
            <a:endParaRPr lang="en-US" altLang="zh-CN"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912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4" name="矩形 23">
                <a:extLst>
                  <a:ext uri="{FF2B5EF4-FFF2-40B4-BE49-F238E27FC236}">
                    <a16:creationId xmlns:a16="http://schemas.microsoft.com/office/drawing/2014/main" id="{3F218FCD-7CA9-47D1-9293-84E115085751}"/>
                  </a:ext>
                </a:extLst>
              </p:cNvPr>
              <p:cNvSpPr/>
              <p:nvPr/>
            </p:nvSpPr>
            <p:spPr>
              <a:xfrm>
                <a:off x="574661" y="1912795"/>
                <a:ext cx="11208722" cy="1658211"/>
              </a:xfrm>
              <a:prstGeom prst="rect">
                <a:avLst/>
              </a:prstGeom>
            </p:spPr>
            <p:txBody>
              <a:bodyPr wrap="square">
                <a:spAutoFit/>
              </a:bodyPr>
              <a:lstStyle/>
              <a:p>
                <a:pPr algn="just">
                  <a:lnSpc>
                    <a:spcPct val="125000"/>
                  </a:lnSpc>
                </a:pPr>
                <a:r>
                  <a:rPr lang="zh-CN" altLang="en-US" sz="2800" b="1" dirty="0">
                    <a:solidFill>
                      <a:srgbClr val="ED7D31"/>
                    </a:solidFill>
                    <a:latin typeface="Times New Roman" panose="02020603050405020304" pitchFamily="18" charset="0"/>
                    <a:ea typeface="微软雅黑" panose="020B0503020204020204" pitchFamily="34" charset="-122"/>
                  </a:rPr>
                  <a:t>数据结构</a:t>
                </a:r>
                <a:r>
                  <a:rPr lang="en-US" altLang="zh-CN" sz="2800" b="1" dirty="0">
                    <a:solidFill>
                      <a:schemeClr val="accent2"/>
                    </a:solidFill>
                    <a:latin typeface="Times New Roman" panose="02020603050405020304" pitchFamily="18" charset="0"/>
                    <a:cs typeface="Times New Roman" panose="02020603050405020304" pitchFamily="18" charset="0"/>
                  </a:rPr>
                  <a:t>(data structure) </a:t>
                </a:r>
                <a:r>
                  <a:rPr lang="zh-CN" altLang="en-US" sz="2800" dirty="0">
                    <a:latin typeface="Times New Roman" panose="02020603050405020304" pitchFamily="18" charset="0"/>
                    <a:cs typeface="Times New Roman" panose="02020603050405020304" pitchFamily="18" charset="0"/>
                  </a:rPr>
                  <a:t>是相互间存在一种或者多种关系的数据元素的集合，</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可以定义为一个二元数组</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𝓓</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𝓢</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，其中𝓓是数据元素的有限集，𝓢是𝓓上的关系构成的集合，𝓢</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𝓡</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𝓡</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𝓡</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𝓡</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sz="28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 𝓓</a:t>
                </a:r>
                <a14:m>
                  <m:oMath xmlns:m="http://schemas.openxmlformats.org/officeDocument/2006/math">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m:t>
                    </m:r>
                  </m:oMath>
                </a14:m>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𝓓</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=1:m</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mc:Choice>
        <mc:Fallback>
          <p:sp>
            <p:nvSpPr>
              <p:cNvPr id="24" name="矩形 23">
                <a:extLst>
                  <a:ext uri="{FF2B5EF4-FFF2-40B4-BE49-F238E27FC236}">
                    <a16:creationId xmlns:a16="http://schemas.microsoft.com/office/drawing/2014/main" id="{3F218FCD-7CA9-47D1-9293-84E115085751}"/>
                  </a:ext>
                </a:extLst>
              </p:cNvPr>
              <p:cNvSpPr>
                <a:spLocks noRot="1" noChangeAspect="1" noMove="1" noResize="1" noEditPoints="1" noAdjustHandles="1" noChangeArrowheads="1" noChangeShapeType="1" noTextEdit="1"/>
              </p:cNvSpPr>
              <p:nvPr/>
            </p:nvSpPr>
            <p:spPr>
              <a:xfrm>
                <a:off x="574661" y="1912795"/>
                <a:ext cx="11208722" cy="1658211"/>
              </a:xfrm>
              <a:prstGeom prst="rect">
                <a:avLst/>
              </a:prstGeom>
              <a:blipFill>
                <a:blip r:embed="rId2"/>
                <a:stretch>
                  <a:fillRect l="-1088" t="-368" r="-1142" b="-9559"/>
                </a:stretch>
              </a:blipFill>
            </p:spPr>
            <p:txBody>
              <a:bodyPr/>
              <a:lstStyle/>
              <a:p>
                <a:r>
                  <a:rPr lang="zh-CN" altLang="en-US">
                    <a:noFill/>
                  </a:rPr>
                  <a:t> </a:t>
                </a:r>
              </a:p>
            </p:txBody>
          </p:sp>
        </mc:Fallback>
      </mc:AlternateContent>
      <p:sp>
        <p:nvSpPr>
          <p:cNvPr id="28" name="矩形 27">
            <a:extLst>
              <a:ext uri="{FF2B5EF4-FFF2-40B4-BE49-F238E27FC236}">
                <a16:creationId xmlns:a16="http://schemas.microsoft.com/office/drawing/2014/main" id="{6E2A436F-4EE3-488E-8E07-D3950FDEBEEF}"/>
              </a:ext>
            </a:extLst>
          </p:cNvPr>
          <p:cNvSpPr/>
          <p:nvPr/>
        </p:nvSpPr>
        <p:spPr>
          <a:xfrm>
            <a:off x="701480" y="3873316"/>
            <a:ext cx="10938070" cy="1434945"/>
          </a:xfrm>
          <a:prstGeom prst="rect">
            <a:avLst/>
          </a:prstGeom>
        </p:spPr>
        <p:txBody>
          <a:bodyPr wrap="square">
            <a:spAutoFit/>
          </a:bodyPr>
          <a:lstStyle/>
          <a:p>
            <a:pPr algn="just">
              <a:lnSpc>
                <a:spcPct val="125000"/>
              </a:lnSpc>
            </a:pPr>
            <a:r>
              <a:rPr lang="zh-CN" altLang="en-US" sz="24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注：</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数据类型和数据结构的具体含义千差万别，但抛开数据和结构的具体含义，而抽象出其共性并进行研究，这使得数据结构与算法这门课程的理论和算法具有广泛的实用性。</a:t>
            </a:r>
            <a:endParaRPr lang="zh-CN" altLang="en-US" sz="2400" dirty="0">
              <a:latin typeface="Times New Roman" panose="02020603050405020304" pitchFamily="18" charset="0"/>
              <a:cs typeface="Times New Roman" panose="02020603050405020304" pitchFamily="18" charset="0"/>
            </a:endParaRPr>
          </a:p>
        </p:txBody>
      </p:sp>
      <p:grpSp>
        <p:nvGrpSpPr>
          <p:cNvPr id="15" name="组合 14">
            <a:extLst>
              <a:ext uri="{FF2B5EF4-FFF2-40B4-BE49-F238E27FC236}">
                <a16:creationId xmlns:a16="http://schemas.microsoft.com/office/drawing/2014/main" id="{D95DBA46-278B-4B01-97BF-BBD31ED8D8C9}"/>
              </a:ext>
            </a:extLst>
          </p:cNvPr>
          <p:cNvGrpSpPr/>
          <p:nvPr/>
        </p:nvGrpSpPr>
        <p:grpSpPr>
          <a:xfrm>
            <a:off x="1" y="271425"/>
            <a:ext cx="5648400" cy="877513"/>
            <a:chOff x="1" y="271425"/>
            <a:chExt cx="5516239" cy="877513"/>
          </a:xfrm>
        </p:grpSpPr>
        <p:sp>
          <p:nvSpPr>
            <p:cNvPr id="16" name="任意多边形 18">
              <a:extLst>
                <a:ext uri="{FF2B5EF4-FFF2-40B4-BE49-F238E27FC236}">
                  <a16:creationId xmlns:a16="http://schemas.microsoft.com/office/drawing/2014/main" id="{FCE84717-8B86-4DCD-8870-0C2940B739F0}"/>
                </a:ext>
              </a:extLst>
            </p:cNvPr>
            <p:cNvSpPr/>
            <p:nvPr/>
          </p:nvSpPr>
          <p:spPr>
            <a:xfrm rot="5400000">
              <a:off x="2484253" y="-2063451"/>
              <a:ext cx="547735" cy="5516239"/>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椭圆 16">
              <a:extLst>
                <a:ext uri="{FF2B5EF4-FFF2-40B4-BE49-F238E27FC236}">
                  <a16:creationId xmlns:a16="http://schemas.microsoft.com/office/drawing/2014/main" id="{2E21E874-F5EC-48A8-B916-E58E6C6D3C1C}"/>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3" name="文本框 1066">
              <a:extLst>
                <a:ext uri="{FF2B5EF4-FFF2-40B4-BE49-F238E27FC236}">
                  <a16:creationId xmlns:a16="http://schemas.microsoft.com/office/drawing/2014/main" id="{1271B2BC-CA11-4C2B-B270-56870C1B6618}"/>
                </a:ext>
              </a:extLst>
            </p:cNvPr>
            <p:cNvSpPr txBox="1">
              <a:spLocks noChangeArrowheads="1"/>
            </p:cNvSpPr>
            <p:nvPr/>
          </p:nvSpPr>
          <p:spPr bwMode="auto">
            <a:xfrm>
              <a:off x="2017316" y="429337"/>
              <a:ext cx="17834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基本概念</a:t>
              </a:r>
            </a:p>
          </p:txBody>
        </p:sp>
        <p:sp>
          <p:nvSpPr>
            <p:cNvPr id="25" name="矩形 24">
              <a:extLst>
                <a:ext uri="{FF2B5EF4-FFF2-40B4-BE49-F238E27FC236}">
                  <a16:creationId xmlns:a16="http://schemas.microsoft.com/office/drawing/2014/main" id="{850601B7-8B4C-4984-B1FB-4B48CA50BCDE}"/>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 name="Group 23">
            <a:extLst>
              <a:ext uri="{FF2B5EF4-FFF2-40B4-BE49-F238E27FC236}">
                <a16:creationId xmlns:a16="http://schemas.microsoft.com/office/drawing/2014/main" id="{92CB8EB4-AE17-42A8-9683-A8B3DE53CC44}"/>
              </a:ext>
            </a:extLst>
          </p:cNvPr>
          <p:cNvGrpSpPr/>
          <p:nvPr/>
        </p:nvGrpSpPr>
        <p:grpSpPr>
          <a:xfrm>
            <a:off x="512725" y="1350314"/>
            <a:ext cx="458390" cy="344014"/>
            <a:chOff x="789999" y="2242985"/>
            <a:chExt cx="504229" cy="378415"/>
          </a:xfrm>
        </p:grpSpPr>
        <p:sp>
          <p:nvSpPr>
            <p:cNvPr id="10" name="Rectangle 24">
              <a:extLst>
                <a:ext uri="{FF2B5EF4-FFF2-40B4-BE49-F238E27FC236}">
                  <a16:creationId xmlns:a16="http://schemas.microsoft.com/office/drawing/2014/main" id="{BD70D1F5-68AF-4F98-BED2-03A336C604C7}"/>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sp>
          <p:nvSpPr>
            <p:cNvPr id="11" name="Rectangle 25">
              <a:extLst>
                <a:ext uri="{FF2B5EF4-FFF2-40B4-BE49-F238E27FC236}">
                  <a16:creationId xmlns:a16="http://schemas.microsoft.com/office/drawing/2014/main" id="{5C82B092-920F-4809-A5D2-44AD75824BE7}"/>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grpSp>
      <p:sp>
        <p:nvSpPr>
          <p:cNvPr id="12" name="矩形 11">
            <a:extLst>
              <a:ext uri="{FF2B5EF4-FFF2-40B4-BE49-F238E27FC236}">
                <a16:creationId xmlns:a16="http://schemas.microsoft.com/office/drawing/2014/main" id="{20739E15-75E9-4AE0-BDFD-418FB4449CAE}"/>
              </a:ext>
            </a:extLst>
          </p:cNvPr>
          <p:cNvSpPr/>
          <p:nvPr/>
        </p:nvSpPr>
        <p:spPr>
          <a:xfrm>
            <a:off x="1164971" y="1249875"/>
            <a:ext cx="2698175"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数据结构的定义</a:t>
            </a:r>
          </a:p>
        </p:txBody>
      </p:sp>
    </p:spTree>
    <p:extLst>
      <p:ext uri="{BB962C8B-B14F-4D97-AF65-F5344CB8AC3E}">
        <p14:creationId xmlns:p14="http://schemas.microsoft.com/office/powerpoint/2010/main" val="3723686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H_Others_2"/>
          <p:cNvSpPr/>
          <p:nvPr>
            <p:custDataLst>
              <p:tags r:id="rId2"/>
            </p:custDataLst>
          </p:nvPr>
        </p:nvSpPr>
        <p:spPr>
          <a:xfrm>
            <a:off x="335" y="733339"/>
            <a:ext cx="1005544"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Others_1"/>
          <p:cNvSpPr txBox="1"/>
          <p:nvPr>
            <p:custDataLst>
              <p:tags r:id="rId3"/>
            </p:custDataLst>
          </p:nvPr>
        </p:nvSpPr>
        <p:spPr>
          <a:xfrm>
            <a:off x="1100151" y="690211"/>
            <a:ext cx="1954131" cy="583558"/>
          </a:xfrm>
          <a:prstGeom prst="rect">
            <a:avLst/>
          </a:prstGeom>
          <a:noFill/>
        </p:spPr>
        <p:txBody>
          <a:bodyPr vert="horz" wrap="square" lIns="0" tIns="0" rIns="0" bIns="0" rtlCol="0" anchor="ctr" anchorCtr="0">
            <a:spAutoFit/>
          </a:bodyPr>
          <a:lstStyle/>
          <a:p>
            <a:pPr algn="ctr"/>
            <a:r>
              <a:rPr lang="zh-CN" altLang="en-US" sz="3792" b="1" dirty="0">
                <a:solidFill>
                  <a:srgbClr val="002060"/>
                </a:solidFill>
                <a:latin typeface="Arial" panose="020B0604020202020204" pitchFamily="34" charset="0"/>
                <a:ea typeface="微软雅黑" panose="020B0503020204020204" pitchFamily="34" charset="-122"/>
                <a:sym typeface="Arial" panose="020B0604020202020204" pitchFamily="34" charset="0"/>
              </a:rPr>
              <a:t>个人简介</a:t>
            </a:r>
          </a:p>
        </p:txBody>
      </p:sp>
      <p:sp>
        <p:nvSpPr>
          <p:cNvPr id="16" name="MH_Others_2"/>
          <p:cNvSpPr txBox="1"/>
          <p:nvPr>
            <p:custDataLst>
              <p:tags r:id="rId4"/>
            </p:custDataLst>
          </p:nvPr>
        </p:nvSpPr>
        <p:spPr>
          <a:xfrm>
            <a:off x="637513" y="1209546"/>
            <a:ext cx="2879405" cy="466923"/>
          </a:xfrm>
          <a:prstGeom prst="rect">
            <a:avLst/>
          </a:prstGeom>
          <a:noFill/>
        </p:spPr>
        <p:txBody>
          <a:bodyPr wrap="square" lIns="0" tIns="0" rIns="0" bIns="0">
            <a:spAutoFit/>
          </a:bodyPr>
          <a:lstStyle/>
          <a:p>
            <a:pPr algn="ctr">
              <a:defRPr/>
            </a:pPr>
            <a:r>
              <a:rPr lang="en-US" altLang="zh-CN" sz="3034" dirty="0">
                <a:solidFill>
                  <a:srgbClr val="002060"/>
                </a:solidFill>
                <a:latin typeface="Arial" panose="020B0604020202020204" pitchFamily="34" charset="0"/>
                <a:ea typeface="微软雅黑" panose="020B0503020204020204" pitchFamily="34" charset="-122"/>
                <a:sym typeface="Arial" panose="020B0604020202020204" pitchFamily="34" charset="0"/>
              </a:rPr>
              <a:t>Curriculum Vitae</a:t>
            </a:r>
            <a:endParaRPr lang="zh-CN" altLang="en-US" sz="3034"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MH_Others_2"/>
          <p:cNvSpPr/>
          <p:nvPr>
            <p:custDataLst>
              <p:tags r:id="rId5"/>
            </p:custDataLst>
          </p:nvPr>
        </p:nvSpPr>
        <p:spPr>
          <a:xfrm>
            <a:off x="3148554" y="733339"/>
            <a:ext cx="9043446"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9432975A-F682-4C51-AA56-4F8B77EC908D}"/>
              </a:ext>
            </a:extLst>
          </p:cNvPr>
          <p:cNvSpPr/>
          <p:nvPr/>
        </p:nvSpPr>
        <p:spPr>
          <a:xfrm>
            <a:off x="581319" y="1604328"/>
            <a:ext cx="11029361" cy="5036892"/>
          </a:xfrm>
          <a:prstGeom prst="rect">
            <a:avLst/>
          </a:prstGeom>
        </p:spPr>
        <p:txBody>
          <a:bodyPr wrap="square">
            <a:spAutoFit/>
          </a:bodyPr>
          <a:lstStyle/>
          <a:p>
            <a:pPr algn="ctr">
              <a:lnSpc>
                <a:spcPct val="125000"/>
              </a:lnSpc>
            </a:pPr>
            <a:r>
              <a:rPr lang="zh-CN" altLang="en-US" sz="2800" b="1" kern="0" dirty="0">
                <a:solidFill>
                  <a:srgbClr val="000000"/>
                </a:solidFill>
                <a:latin typeface="Times New Roman" panose="02020603050405020304" pitchFamily="18" charset="0"/>
                <a:cs typeface="宋体" panose="02010600030101010101" pitchFamily="2" charset="-122"/>
              </a:rPr>
              <a:t>施章磊</a:t>
            </a:r>
            <a:r>
              <a:rPr lang="en-US" altLang="zh-CN" sz="2800" b="1" kern="0" dirty="0">
                <a:solidFill>
                  <a:srgbClr val="000000"/>
                </a:solidFill>
                <a:latin typeface="Times New Roman" panose="02020603050405020304" pitchFamily="18" charset="0"/>
                <a:cs typeface="宋体" panose="02010600030101010101" pitchFamily="2" charset="-122"/>
              </a:rPr>
              <a:t>—</a:t>
            </a:r>
            <a:r>
              <a:rPr lang="zh-CN" altLang="en-US" sz="2800" b="1" kern="0" dirty="0">
                <a:solidFill>
                  <a:srgbClr val="000000"/>
                </a:solidFill>
                <a:latin typeface="Times New Roman" panose="02020603050405020304" pitchFamily="18" charset="0"/>
                <a:cs typeface="宋体" panose="02010600030101010101" pitchFamily="2" charset="-122"/>
              </a:rPr>
              <a:t>计算数学系</a:t>
            </a:r>
            <a:r>
              <a:rPr lang="en-US" altLang="zh-CN" sz="2800" b="1" kern="0" dirty="0">
                <a:solidFill>
                  <a:srgbClr val="000000"/>
                </a:solidFill>
                <a:latin typeface="Times New Roman" panose="02020603050405020304" pitchFamily="18" charset="0"/>
                <a:cs typeface="宋体" panose="02010600030101010101" pitchFamily="2" charset="-122"/>
              </a:rPr>
              <a:t>(</a:t>
            </a:r>
            <a:r>
              <a:rPr lang="zh-CN" altLang="en-US" sz="2800" b="1" kern="0" dirty="0">
                <a:solidFill>
                  <a:srgbClr val="000000"/>
                </a:solidFill>
                <a:latin typeface="Times New Roman" panose="02020603050405020304" pitchFamily="18" charset="0"/>
                <a:cs typeface="宋体" panose="02010600030101010101" pitchFamily="2" charset="-122"/>
              </a:rPr>
              <a:t>文理楼</a:t>
            </a:r>
            <a:r>
              <a:rPr lang="en-US" altLang="zh-CN" sz="2800" b="1" kern="0" dirty="0">
                <a:solidFill>
                  <a:srgbClr val="000000"/>
                </a:solidFill>
                <a:latin typeface="Times New Roman" panose="02020603050405020304" pitchFamily="18" charset="0"/>
                <a:cs typeface="宋体" panose="02010600030101010101" pitchFamily="2" charset="-122"/>
              </a:rPr>
              <a:t>490)</a:t>
            </a:r>
          </a:p>
          <a:p>
            <a:pPr algn="ctr">
              <a:lnSpc>
                <a:spcPct val="125000"/>
              </a:lnSpc>
              <a:spcAft>
                <a:spcPts val="800"/>
              </a:spcAft>
            </a:pPr>
            <a:r>
              <a:rPr lang="en-US" altLang="zh-CN" sz="2000" b="1" kern="0" dirty="0">
                <a:solidFill>
                  <a:srgbClr val="000000"/>
                </a:solidFill>
                <a:latin typeface="Times New Roman" panose="02020603050405020304" pitchFamily="18" charset="0"/>
                <a:cs typeface="宋体" panose="02010600030101010101" pitchFamily="2" charset="-122"/>
              </a:rPr>
              <a:t>Zhang-Lei Shi--Department of Computational Mathematics</a:t>
            </a:r>
          </a:p>
          <a:p>
            <a:pPr algn="just">
              <a:lnSpc>
                <a:spcPct val="114000"/>
              </a:lnSpc>
            </a:pPr>
            <a:r>
              <a:rPr lang="zh-CN" altLang="zh-CN" sz="2400" kern="0" dirty="0">
                <a:solidFill>
                  <a:srgbClr val="000000"/>
                </a:solidFill>
                <a:highlight>
                  <a:srgbClr val="FFFF00"/>
                </a:highlight>
                <a:latin typeface="Times New Roman" panose="02020603050405020304" pitchFamily="18" charset="0"/>
                <a:ea typeface="楷体" panose="02010609060101010101" pitchFamily="49" charset="-122"/>
                <a:cs typeface="宋体" panose="02010600030101010101" pitchFamily="2" charset="-122"/>
              </a:rPr>
              <a:t>◎</a:t>
            </a:r>
            <a:r>
              <a:rPr lang="en-US" altLang="zh-CN" sz="2400" b="1" kern="0" dirty="0">
                <a:solidFill>
                  <a:srgbClr val="000000"/>
                </a:solidFill>
                <a:highlight>
                  <a:srgbClr val="FFFF00"/>
                </a:highlight>
                <a:latin typeface="Times New Roman" panose="02020603050405020304" pitchFamily="18" charset="0"/>
                <a:ea typeface="楷体" panose="02010609060101010101" pitchFamily="49" charset="-122"/>
                <a:cs typeface="宋体" panose="02010600030101010101" pitchFamily="2" charset="-122"/>
              </a:rPr>
              <a:t>Research Interests/</a:t>
            </a:r>
            <a:r>
              <a:rPr lang="zh-CN" altLang="zh-CN" sz="2400" b="1" kern="0" dirty="0">
                <a:solidFill>
                  <a:srgbClr val="000000"/>
                </a:solidFill>
                <a:highlight>
                  <a:srgbClr val="FFFF00"/>
                </a:highlight>
                <a:latin typeface="+mn-ea"/>
                <a:cs typeface="宋体" panose="02010600030101010101" pitchFamily="2" charset="-122"/>
              </a:rPr>
              <a:t>研究领域</a:t>
            </a:r>
            <a:endParaRPr lang="zh-CN" altLang="zh-CN" sz="2400" kern="100" dirty="0">
              <a:latin typeface="+mn-ea"/>
              <a:cs typeface="Times New Roman" panose="02020603050405020304" pitchFamily="18" charset="0"/>
            </a:endParaRPr>
          </a:p>
          <a:p>
            <a:pPr marL="38100" algn="just">
              <a:lnSpc>
                <a:spcPct val="114000"/>
              </a:lnSpc>
              <a:spcAft>
                <a:spcPts val="600"/>
              </a:spcAft>
            </a:pPr>
            <a:r>
              <a:rPr lang="en-US" altLang="zh-CN" sz="2400" kern="0" dirty="0">
                <a:solidFill>
                  <a:srgbClr val="000000"/>
                </a:solidFill>
                <a:latin typeface="Times New Roman" panose="02020603050405020304" pitchFamily="18" charset="0"/>
                <a:ea typeface="楷体" panose="02010609060101010101" pitchFamily="49" charset="-122"/>
                <a:cs typeface="宋体" panose="02010600030101010101" pitchFamily="2" charset="-122"/>
              </a:rPr>
              <a:t>sparse optimization </a:t>
            </a:r>
            <a:r>
              <a:rPr lang="en-US" altLang="zh-CN" sz="2400" kern="0" dirty="0">
                <a:solidFill>
                  <a:srgbClr val="000000"/>
                </a:solidFill>
                <a:latin typeface="Wide Latin" panose="020A0A07050505020404" pitchFamily="18" charset="0"/>
                <a:ea typeface="楷体" panose="02010609060101010101" pitchFamily="49" charset="-122"/>
                <a:cs typeface="宋体" panose="02010600030101010101" pitchFamily="2" charset="-122"/>
              </a:rPr>
              <a:t>• </a:t>
            </a:r>
            <a:r>
              <a:rPr lang="en-US" altLang="zh-CN" sz="2400" kern="0" dirty="0">
                <a:solidFill>
                  <a:srgbClr val="000000"/>
                </a:solidFill>
                <a:latin typeface="Times New Roman" panose="02020603050405020304" pitchFamily="18" charset="0"/>
                <a:ea typeface="楷体" panose="02010609060101010101" pitchFamily="49" charset="-122"/>
                <a:cs typeface="宋体" panose="02010600030101010101" pitchFamily="2" charset="-122"/>
              </a:rPr>
              <a:t>robust signal processing </a:t>
            </a:r>
            <a:r>
              <a:rPr lang="en-US" altLang="zh-CN" sz="2400" kern="0" dirty="0">
                <a:solidFill>
                  <a:srgbClr val="000000"/>
                </a:solidFill>
                <a:latin typeface="Wide Latin" panose="020A0A07050505020404" pitchFamily="18" charset="0"/>
                <a:ea typeface="楷体" panose="02010609060101010101" pitchFamily="49" charset="-122"/>
                <a:cs typeface="宋体" panose="02010600030101010101" pitchFamily="2" charset="-122"/>
              </a:rPr>
              <a:t>• </a:t>
            </a:r>
            <a:r>
              <a:rPr lang="en-US" altLang="zh-CN" sz="2400" kern="0" dirty="0">
                <a:solidFill>
                  <a:srgbClr val="000000"/>
                </a:solidFill>
                <a:latin typeface="Times New Roman" panose="02020603050405020304" pitchFamily="18" charset="0"/>
                <a:ea typeface="楷体" panose="02010609060101010101" pitchFamily="49" charset="-122"/>
                <a:cs typeface="宋体" panose="02010600030101010101" pitchFamily="2" charset="-122"/>
              </a:rPr>
              <a:t>neural network • deep learning</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14000"/>
              </a:lnSpc>
            </a:pPr>
            <a:r>
              <a:rPr lang="zh-CN" altLang="zh-CN" sz="2400" kern="0" dirty="0">
                <a:solidFill>
                  <a:srgbClr val="000000"/>
                </a:solidFill>
                <a:highlight>
                  <a:srgbClr val="FFFF00"/>
                </a:highlight>
                <a:latin typeface="Times New Roman" panose="02020603050405020304" pitchFamily="18" charset="0"/>
                <a:ea typeface="楷体" panose="02010609060101010101" pitchFamily="49" charset="-122"/>
                <a:cs typeface="宋体" panose="02010600030101010101" pitchFamily="2" charset="-122"/>
              </a:rPr>
              <a:t>◎</a:t>
            </a:r>
            <a:r>
              <a:rPr lang="en-US" altLang="zh-CN" sz="2400" b="1" kern="0" dirty="0">
                <a:solidFill>
                  <a:srgbClr val="000000"/>
                </a:solidFill>
                <a:highlight>
                  <a:srgbClr val="FFFF00"/>
                </a:highlight>
                <a:latin typeface="Times New Roman" panose="02020603050405020304" pitchFamily="18" charset="0"/>
                <a:ea typeface="楷体" panose="02010609060101010101" pitchFamily="49" charset="-122"/>
                <a:cs typeface="宋体" panose="02010600030101010101" pitchFamily="2" charset="-122"/>
              </a:rPr>
              <a:t>Experiences/</a:t>
            </a:r>
            <a:r>
              <a:rPr lang="zh-CN" altLang="zh-CN" sz="2400" b="1" kern="0" dirty="0">
                <a:solidFill>
                  <a:srgbClr val="000000"/>
                </a:solidFill>
                <a:highlight>
                  <a:srgbClr val="FFFF00"/>
                </a:highlight>
                <a:latin typeface="+mn-ea"/>
                <a:cs typeface="宋体" panose="02010600030101010101" pitchFamily="2" charset="-122"/>
              </a:rPr>
              <a:t>教育与工作经历</a:t>
            </a:r>
            <a:endParaRPr lang="zh-CN" altLang="zh-CN" sz="2400" kern="100" dirty="0">
              <a:latin typeface="+mn-ea"/>
              <a:cs typeface="Times New Roman" panose="02020603050405020304" pitchFamily="18" charset="0"/>
            </a:endParaRPr>
          </a:p>
          <a:p>
            <a:pPr marL="38100" algn="just">
              <a:lnSpc>
                <a:spcPct val="125000"/>
              </a:lnSpc>
            </a:pPr>
            <a:r>
              <a:rPr lang="en-US" altLang="zh-CN" sz="2200" kern="0" dirty="0">
                <a:solidFill>
                  <a:srgbClr val="000000"/>
                </a:solidFill>
                <a:latin typeface="Times New Roman" panose="02020603050405020304" pitchFamily="18" charset="0"/>
                <a:ea typeface="楷体" panose="02010609060101010101" pitchFamily="49" charset="-122"/>
                <a:cs typeface="宋体" panose="02010600030101010101" pitchFamily="2" charset="-122"/>
              </a:rPr>
              <a:t>2022.03~current, Lecturer, China University of Petroleum (East China), Qingdao, China</a:t>
            </a:r>
            <a:endParaRPr lang="zh-CN" altLang="zh-CN" sz="2200" kern="100" dirty="0">
              <a:latin typeface="Times New Roman" panose="02020603050405020304" pitchFamily="18" charset="0"/>
              <a:ea typeface="宋体" panose="02010600030101010101" pitchFamily="2" charset="-122"/>
              <a:cs typeface="Times New Roman" panose="02020603050405020304" pitchFamily="18" charset="0"/>
            </a:endParaRPr>
          </a:p>
          <a:p>
            <a:pPr marL="38100" algn="just">
              <a:lnSpc>
                <a:spcPct val="125000"/>
              </a:lnSpc>
            </a:pPr>
            <a:r>
              <a:rPr lang="en-US" altLang="zh-CN" sz="2200" kern="0" dirty="0">
                <a:solidFill>
                  <a:srgbClr val="000000"/>
                </a:solidFill>
                <a:latin typeface="Times New Roman" panose="02020603050405020304" pitchFamily="18" charset="0"/>
                <a:ea typeface="楷体" panose="02010609060101010101" pitchFamily="49" charset="-122"/>
                <a:cs typeface="宋体" panose="02010600030101010101" pitchFamily="2" charset="-122"/>
              </a:rPr>
              <a:t>2017.09~2021.10, Ph.D., City University of Hong Kong, Hong Kong SAR, China</a:t>
            </a:r>
            <a:endParaRPr lang="zh-CN" altLang="zh-CN" sz="2200" kern="100" dirty="0">
              <a:latin typeface="Times New Roman" panose="02020603050405020304" pitchFamily="18" charset="0"/>
              <a:ea typeface="宋体" panose="02010600030101010101" pitchFamily="2" charset="-122"/>
              <a:cs typeface="Times New Roman" panose="02020603050405020304" pitchFamily="18" charset="0"/>
            </a:endParaRPr>
          </a:p>
          <a:p>
            <a:pPr marL="38100" algn="just">
              <a:lnSpc>
                <a:spcPct val="125000"/>
              </a:lnSpc>
            </a:pPr>
            <a:r>
              <a:rPr lang="en-US" altLang="zh-CN" sz="2200" kern="0" dirty="0">
                <a:solidFill>
                  <a:srgbClr val="000000"/>
                </a:solidFill>
                <a:latin typeface="Times New Roman" panose="02020603050405020304" pitchFamily="18" charset="0"/>
                <a:ea typeface="楷体" panose="02010609060101010101" pitchFamily="49" charset="-122"/>
                <a:cs typeface="宋体" panose="02010600030101010101" pitchFamily="2" charset="-122"/>
              </a:rPr>
              <a:t>2014.09~2017.06, M.Sc., China University of Petroleum (East China), Qingdao, China</a:t>
            </a:r>
            <a:endParaRPr lang="zh-CN" altLang="zh-CN" sz="2200" kern="100" dirty="0">
              <a:latin typeface="Times New Roman" panose="02020603050405020304" pitchFamily="18" charset="0"/>
              <a:ea typeface="宋体" panose="02010600030101010101" pitchFamily="2" charset="-122"/>
              <a:cs typeface="Times New Roman" panose="02020603050405020304" pitchFamily="18" charset="0"/>
            </a:endParaRPr>
          </a:p>
          <a:p>
            <a:pPr marL="38100" algn="just">
              <a:lnSpc>
                <a:spcPct val="125000"/>
              </a:lnSpc>
              <a:spcAft>
                <a:spcPts val="600"/>
              </a:spcAft>
            </a:pPr>
            <a:r>
              <a:rPr lang="en-US" altLang="zh-CN" sz="2200" kern="0" dirty="0">
                <a:solidFill>
                  <a:srgbClr val="000000"/>
                </a:solidFill>
                <a:latin typeface="Times New Roman" panose="02020603050405020304" pitchFamily="18" charset="0"/>
                <a:ea typeface="楷体" panose="02010609060101010101" pitchFamily="49" charset="-122"/>
                <a:cs typeface="宋体" panose="02010600030101010101" pitchFamily="2" charset="-122"/>
              </a:rPr>
              <a:t>2010.09~2014.06, B.Sc., China University of Petroleum (East China), Qingdao, China</a:t>
            </a:r>
          </a:p>
          <a:p>
            <a:pPr marL="38100" algn="just">
              <a:lnSpc>
                <a:spcPct val="114000"/>
              </a:lnSpc>
            </a:pPr>
            <a:r>
              <a:rPr lang="zh-CN" altLang="zh-CN" sz="2400" kern="0" dirty="0">
                <a:solidFill>
                  <a:srgbClr val="000000"/>
                </a:solidFill>
                <a:highlight>
                  <a:srgbClr val="FFFF00"/>
                </a:highlight>
                <a:latin typeface="Times New Roman" panose="02020603050405020304" pitchFamily="18" charset="0"/>
                <a:ea typeface="楷体" panose="02010609060101010101" pitchFamily="49" charset="-122"/>
                <a:cs typeface="宋体" panose="02010600030101010101" pitchFamily="2" charset="-122"/>
              </a:rPr>
              <a:t>◎</a:t>
            </a:r>
            <a:r>
              <a:rPr lang="en-US" altLang="zh-CN" sz="2400" b="1" kern="0" dirty="0">
                <a:solidFill>
                  <a:srgbClr val="000000"/>
                </a:solidFill>
                <a:highlight>
                  <a:srgbClr val="FFFF00"/>
                </a:highlight>
                <a:latin typeface="Times New Roman" panose="02020603050405020304" pitchFamily="18" charset="0"/>
                <a:ea typeface="楷体" panose="02010609060101010101" pitchFamily="49" charset="-122"/>
                <a:cs typeface="宋体" panose="02010600030101010101" pitchFamily="2" charset="-122"/>
              </a:rPr>
              <a:t>Contact/</a:t>
            </a:r>
            <a:r>
              <a:rPr lang="zh-CN" altLang="en-US" sz="2400" b="1" kern="0" dirty="0">
                <a:solidFill>
                  <a:srgbClr val="000000"/>
                </a:solidFill>
                <a:highlight>
                  <a:srgbClr val="FFFF00"/>
                </a:highlight>
                <a:latin typeface="+mn-ea"/>
                <a:cs typeface="宋体" panose="02010600030101010101" pitchFamily="2" charset="-122"/>
              </a:rPr>
              <a:t>联系方式</a:t>
            </a:r>
            <a:endParaRPr lang="zh-CN" altLang="zh-CN" sz="2400" kern="100" dirty="0">
              <a:latin typeface="+mn-ea"/>
              <a:cs typeface="Times New Roman" panose="02020603050405020304" pitchFamily="18" charset="0"/>
            </a:endParaRPr>
          </a:p>
          <a:p>
            <a:pPr marL="38100" algn="just">
              <a:lnSpc>
                <a:spcPct val="114000"/>
              </a:lnSpc>
            </a:pP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kern="100" dirty="0">
                <a:latin typeface="Times New Roman" panose="02020603050405020304" pitchFamily="18" charset="0"/>
                <a:ea typeface="宋体" panose="02010600030101010101" pitchFamily="2" charset="-122"/>
                <a:cs typeface="Times New Roman" panose="02020603050405020304" pitchFamily="18" charset="0"/>
              </a:rPr>
              <a:t>QQ</a:t>
            </a:r>
            <a:r>
              <a:rPr lang="zh-CN" altLang="en-US" sz="2200" kern="100" dirty="0">
                <a:latin typeface="+mj-ea"/>
                <a:ea typeface="+mj-ea"/>
                <a:cs typeface="Times New Roman" panose="02020603050405020304" pitchFamily="18" charset="0"/>
              </a:rPr>
              <a:t>群</a:t>
            </a:r>
            <a:r>
              <a:rPr lang="zh-CN" altLang="en-US" sz="22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a:latin typeface="Times New Roman" panose="02020603050405020304" pitchFamily="18" charset="0"/>
                <a:cs typeface="Times New Roman" panose="02020603050405020304" pitchFamily="18" charset="0"/>
              </a:rPr>
              <a:t>1021735929</a:t>
            </a:r>
            <a:r>
              <a:rPr lang="zh-CN" altLang="en-US" sz="2200" dirty="0">
                <a:latin typeface="Times New Roman" panose="02020603050405020304" pitchFamily="18" charset="0"/>
                <a:cs typeface="Times New Roman" panose="02020603050405020304" pitchFamily="18" charset="0"/>
              </a:rPr>
              <a:t>（改备注！很重要！）</a:t>
            </a:r>
            <a:endParaRPr lang="zh-CN" altLang="zh-CN" sz="22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00395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23">
            <a:extLst>
              <a:ext uri="{FF2B5EF4-FFF2-40B4-BE49-F238E27FC236}">
                <a16:creationId xmlns:a16="http://schemas.microsoft.com/office/drawing/2014/main" id="{539E47B5-9CAB-4F52-92E1-8FDE16236EFA}"/>
              </a:ext>
            </a:extLst>
          </p:cNvPr>
          <p:cNvGrpSpPr/>
          <p:nvPr/>
        </p:nvGrpSpPr>
        <p:grpSpPr>
          <a:xfrm>
            <a:off x="506017" y="1421277"/>
            <a:ext cx="458390" cy="344014"/>
            <a:chOff x="789999" y="2242985"/>
            <a:chExt cx="504229" cy="378415"/>
          </a:xfrm>
        </p:grpSpPr>
        <p:sp>
          <p:nvSpPr>
            <p:cNvPr id="32" name="Rectangle 24">
              <a:extLst>
                <a:ext uri="{FF2B5EF4-FFF2-40B4-BE49-F238E27FC236}">
                  <a16:creationId xmlns:a16="http://schemas.microsoft.com/office/drawing/2014/main" id="{6FF5EA73-DFCB-48E5-8459-1C00959FE603}"/>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33" name="Rectangle 25">
              <a:extLst>
                <a:ext uri="{FF2B5EF4-FFF2-40B4-BE49-F238E27FC236}">
                  <a16:creationId xmlns:a16="http://schemas.microsoft.com/office/drawing/2014/main" id="{5289C1D9-EAD2-4C7E-AE1F-6C478AD6C45C}"/>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34" name="矩形 33">
            <a:extLst>
              <a:ext uri="{FF2B5EF4-FFF2-40B4-BE49-F238E27FC236}">
                <a16:creationId xmlns:a16="http://schemas.microsoft.com/office/drawing/2014/main" id="{CB0B2346-593F-4F81-A8F2-C7ABB902DED4}"/>
              </a:ext>
            </a:extLst>
          </p:cNvPr>
          <p:cNvSpPr/>
          <p:nvPr/>
        </p:nvSpPr>
        <p:spPr>
          <a:xfrm>
            <a:off x="1043688" y="1353159"/>
            <a:ext cx="6019597"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例</a:t>
            </a:r>
            <a:r>
              <a:rPr lang="en-US" altLang="zh-CN" sz="2800" b="1" dirty="0">
                <a:solidFill>
                  <a:srgbClr val="002060"/>
                </a:solidFill>
                <a:latin typeface="Times New Roman" panose="02020603050405020304" pitchFamily="18" charset="0"/>
                <a:cs typeface="Times New Roman" panose="02020603050405020304" pitchFamily="18" charset="0"/>
              </a:rPr>
              <a:t>1.7</a:t>
            </a:r>
            <a:r>
              <a:rPr lang="zh-CN" altLang="en-US" sz="2800" b="1" dirty="0">
                <a:solidFill>
                  <a:srgbClr val="002060"/>
                </a:solidFill>
                <a:latin typeface="Times New Roman" panose="02020603050405020304" pitchFamily="18" charset="0"/>
                <a:cs typeface="Times New Roman" panose="02020603050405020304" pitchFamily="18" charset="0"/>
              </a:rPr>
              <a:t>：电话号码查询问题的数据结构</a:t>
            </a:r>
          </a:p>
        </p:txBody>
      </p:sp>
      <p:sp>
        <p:nvSpPr>
          <p:cNvPr id="35" name="矩形 34">
            <a:extLst>
              <a:ext uri="{FF2B5EF4-FFF2-40B4-BE49-F238E27FC236}">
                <a16:creationId xmlns:a16="http://schemas.microsoft.com/office/drawing/2014/main" id="{3608639C-6C56-4545-9FD8-292FA6D8D30B}"/>
              </a:ext>
            </a:extLst>
          </p:cNvPr>
          <p:cNvSpPr/>
          <p:nvPr/>
        </p:nvSpPr>
        <p:spPr>
          <a:xfrm>
            <a:off x="969776" y="1927727"/>
            <a:ext cx="10252447" cy="2819490"/>
          </a:xfrm>
          <a:prstGeom prst="rect">
            <a:avLst/>
          </a:prstGeom>
        </p:spPr>
        <p:txBody>
          <a:bodyPr wrap="square">
            <a:spAutoFit/>
          </a:bodyPr>
          <a:lstStyle/>
          <a:p>
            <a:pPr algn="just">
              <a:lnSpc>
                <a:spcPct val="125000"/>
              </a:lnSpc>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设例</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中处理的数据是</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个人的信息，这些人的信息构成的集合是数据对象𝓓</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t>𝒑</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t> 𝒑</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t>𝒑</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400" dirty="0"/>
              <a:t>𝒑</a:t>
            </a:r>
            <a:r>
              <a:rPr lang="en-US" altLang="zh-CN" dirty="0" err="1">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表示第</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个人的姓名和电话号码。按照某种规定，我们可以比较任何两个数据元素的先后顺序。不失一般性，假设这些元素已经是有序的。</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5000"/>
              </a:lnSpc>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𝓢</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𝓡</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𝓡</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𝒑</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𝒑</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2&gt;, &lt;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𝒑</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𝒑</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3&gt;, …, &lt;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𝒑</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n-1,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𝒑</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n&gt;}</a:t>
            </a:r>
            <a:r>
              <a:rPr lang="zh-CN" altLang="en-US" sz="2400" dirty="0">
                <a:latin typeface="+mn-ea"/>
                <a:cs typeface="Times New Roman" panose="02020603050405020304" pitchFamily="18" charset="0"/>
              </a:rPr>
              <a:t>。</a:t>
            </a:r>
          </a:p>
          <a:p>
            <a:pPr algn="just">
              <a:lnSpc>
                <a:spcPct val="125000"/>
              </a:lnSpc>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数据和数据元素之间的关系构成了数据结构</a:t>
            </a:r>
            <a:r>
              <a:rPr lang="en-US" altLang="zh-CN" sz="2400"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𝓓</a:t>
            </a:r>
            <a:r>
              <a:rPr lang="en-US" altLang="zh-CN" sz="2400"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𝓢</a:t>
            </a:r>
            <a:r>
              <a:rPr lang="en-US" altLang="zh-CN" sz="2400"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5" name="组合 14">
            <a:extLst>
              <a:ext uri="{FF2B5EF4-FFF2-40B4-BE49-F238E27FC236}">
                <a16:creationId xmlns:a16="http://schemas.microsoft.com/office/drawing/2014/main" id="{D95DBA46-278B-4B01-97BF-BBD31ED8D8C9}"/>
              </a:ext>
            </a:extLst>
          </p:cNvPr>
          <p:cNvGrpSpPr/>
          <p:nvPr/>
        </p:nvGrpSpPr>
        <p:grpSpPr>
          <a:xfrm>
            <a:off x="1" y="271425"/>
            <a:ext cx="5648400" cy="877513"/>
            <a:chOff x="1" y="271425"/>
            <a:chExt cx="5516239" cy="877513"/>
          </a:xfrm>
        </p:grpSpPr>
        <p:sp>
          <p:nvSpPr>
            <p:cNvPr id="16" name="任意多边形 18">
              <a:extLst>
                <a:ext uri="{FF2B5EF4-FFF2-40B4-BE49-F238E27FC236}">
                  <a16:creationId xmlns:a16="http://schemas.microsoft.com/office/drawing/2014/main" id="{FCE84717-8B86-4DCD-8870-0C2940B739F0}"/>
                </a:ext>
              </a:extLst>
            </p:cNvPr>
            <p:cNvSpPr/>
            <p:nvPr/>
          </p:nvSpPr>
          <p:spPr>
            <a:xfrm rot="5400000">
              <a:off x="2484253" y="-2063451"/>
              <a:ext cx="547735" cy="5516239"/>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椭圆 16">
              <a:extLst>
                <a:ext uri="{FF2B5EF4-FFF2-40B4-BE49-F238E27FC236}">
                  <a16:creationId xmlns:a16="http://schemas.microsoft.com/office/drawing/2014/main" id="{2E21E874-F5EC-48A8-B916-E58E6C6D3C1C}"/>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3" name="文本框 1066">
              <a:extLst>
                <a:ext uri="{FF2B5EF4-FFF2-40B4-BE49-F238E27FC236}">
                  <a16:creationId xmlns:a16="http://schemas.microsoft.com/office/drawing/2014/main" id="{1271B2BC-CA11-4C2B-B270-56870C1B6618}"/>
                </a:ext>
              </a:extLst>
            </p:cNvPr>
            <p:cNvSpPr txBox="1">
              <a:spLocks noChangeArrowheads="1"/>
            </p:cNvSpPr>
            <p:nvPr/>
          </p:nvSpPr>
          <p:spPr bwMode="auto">
            <a:xfrm>
              <a:off x="2017316" y="429337"/>
              <a:ext cx="17834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基本概念</a:t>
              </a:r>
            </a:p>
          </p:txBody>
        </p:sp>
        <p:sp>
          <p:nvSpPr>
            <p:cNvPr id="25" name="矩形 24">
              <a:extLst>
                <a:ext uri="{FF2B5EF4-FFF2-40B4-BE49-F238E27FC236}">
                  <a16:creationId xmlns:a16="http://schemas.microsoft.com/office/drawing/2014/main" id="{850601B7-8B4C-4984-B1FB-4B48CA50BCDE}"/>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847549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3F218FCD-7CA9-47D1-9293-84E115085751}"/>
              </a:ext>
            </a:extLst>
          </p:cNvPr>
          <p:cNvSpPr/>
          <p:nvPr/>
        </p:nvSpPr>
        <p:spPr>
          <a:xfrm>
            <a:off x="574661" y="1745623"/>
            <a:ext cx="10600611" cy="1546770"/>
          </a:xfrm>
          <a:prstGeom prst="rect">
            <a:avLst/>
          </a:prstGeom>
        </p:spPr>
        <p:txBody>
          <a:bodyPr wrap="square">
            <a:spAutoFit/>
          </a:bodyPr>
          <a:lstStyle/>
          <a:p>
            <a:pPr algn="just">
              <a:lnSpc>
                <a:spcPct val="125000"/>
              </a:lnSpc>
            </a:pPr>
            <a:r>
              <a:rPr lang="zh-CN" altLang="en-US" sz="26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数据结构</a:t>
            </a:r>
            <a:r>
              <a:rPr lang="zh-CN" altLang="en-US" sz="2600" b="1"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定义</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中的数据元素之间的关系是逻辑关系，又称为</a:t>
            </a:r>
            <a:r>
              <a:rPr lang="zh-CN" altLang="en-US" sz="2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逻辑结构</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6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5000"/>
              </a:lnSpc>
            </a:pPr>
            <a:r>
              <a:rPr lang="zh-CN" altLang="en-US" sz="26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数据结构</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在计算机中的表示称为数据的</a:t>
            </a:r>
            <a:r>
              <a:rPr lang="zh-CN" altLang="en-US" sz="2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物理结构</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或</a:t>
            </a:r>
            <a:r>
              <a:rPr lang="zh-CN" altLang="en-US" sz="26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存储结构</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，包括数据元素的表示和关系的表示。数据元素之间关系的表示有两种不同的方法：</a:t>
            </a:r>
            <a:endParaRPr lang="en-US" altLang="zh-CN" sz="26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6" name="组合 15">
            <a:extLst>
              <a:ext uri="{FF2B5EF4-FFF2-40B4-BE49-F238E27FC236}">
                <a16:creationId xmlns:a16="http://schemas.microsoft.com/office/drawing/2014/main" id="{A4F3A74F-1D61-4F56-BBDE-D63968B4FB68}"/>
              </a:ext>
            </a:extLst>
          </p:cNvPr>
          <p:cNvGrpSpPr/>
          <p:nvPr/>
        </p:nvGrpSpPr>
        <p:grpSpPr>
          <a:xfrm>
            <a:off x="574661" y="3296063"/>
            <a:ext cx="6628922" cy="2081774"/>
            <a:chOff x="279769" y="1434773"/>
            <a:chExt cx="6899002" cy="4954527"/>
          </a:xfrm>
        </p:grpSpPr>
        <p:grpSp>
          <p:nvGrpSpPr>
            <p:cNvPr id="25" name="组合 24">
              <a:extLst>
                <a:ext uri="{FF2B5EF4-FFF2-40B4-BE49-F238E27FC236}">
                  <a16:creationId xmlns:a16="http://schemas.microsoft.com/office/drawing/2014/main" id="{E99E69DE-7C4F-4437-9DD0-3F870789B089}"/>
                </a:ext>
              </a:extLst>
            </p:cNvPr>
            <p:cNvGrpSpPr/>
            <p:nvPr/>
          </p:nvGrpSpPr>
          <p:grpSpPr>
            <a:xfrm>
              <a:off x="279769" y="1434773"/>
              <a:ext cx="6890222" cy="4954527"/>
              <a:chOff x="29159" y="1625172"/>
              <a:chExt cx="7429293" cy="3723884"/>
            </a:xfrm>
          </p:grpSpPr>
          <p:sp>
            <p:nvSpPr>
              <p:cNvPr id="27" name="矩形 26">
                <a:extLst>
                  <a:ext uri="{FF2B5EF4-FFF2-40B4-BE49-F238E27FC236}">
                    <a16:creationId xmlns:a16="http://schemas.microsoft.com/office/drawing/2014/main" id="{346D0BE5-BD54-487B-AA82-43B3F1F56486}"/>
                  </a:ext>
                </a:extLst>
              </p:cNvPr>
              <p:cNvSpPr/>
              <p:nvPr/>
            </p:nvSpPr>
            <p:spPr>
              <a:xfrm>
                <a:off x="448686" y="1625172"/>
                <a:ext cx="7009766" cy="1471534"/>
              </a:xfrm>
              <a:prstGeom prst="rect">
                <a:avLst/>
              </a:prstGeom>
            </p:spPr>
            <p:txBody>
              <a:bodyPr wrap="none">
                <a:spAutoFit/>
              </a:bodyPr>
              <a:lstStyle/>
              <a:p>
                <a:pPr>
                  <a:lnSpc>
                    <a:spcPct val="125000"/>
                  </a:lnSpc>
                </a:pPr>
                <a:r>
                  <a:rPr lang="zh-CN" altLang="en-US" sz="24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顺序映像：</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借助元素在存储器中的相对位置来</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表示数据元素之间的逻辑关系。</a:t>
                </a:r>
                <a:endParaRPr lang="zh-CN" altLang="en-US" sz="2400" dirty="0">
                  <a:latin typeface="Times New Roman" panose="02020603050405020304" pitchFamily="18" charset="0"/>
                  <a:cs typeface="Times New Roman" panose="02020603050405020304" pitchFamily="18" charset="0"/>
                </a:endParaRPr>
              </a:p>
            </p:txBody>
          </p:sp>
          <p:sp>
            <p:nvSpPr>
              <p:cNvPr id="29" name="Freeform 5">
                <a:extLst>
                  <a:ext uri="{FF2B5EF4-FFF2-40B4-BE49-F238E27FC236}">
                    <a16:creationId xmlns:a16="http://schemas.microsoft.com/office/drawing/2014/main" id="{5E6EB6D9-5583-4E6D-BBB9-C0D9CCE386F7}"/>
                  </a:ext>
                </a:extLst>
              </p:cNvPr>
              <p:cNvSpPr>
                <a:spLocks/>
              </p:cNvSpPr>
              <p:nvPr/>
            </p:nvSpPr>
            <p:spPr bwMode="auto">
              <a:xfrm>
                <a:off x="29159" y="1834748"/>
                <a:ext cx="428993" cy="3514308"/>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solidFill>
                <a:schemeClr val="bg1">
                  <a:lumMod val="50000"/>
                </a:schemeClr>
              </a:solidFill>
              <a:ln w="285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chemeClr val="tx1"/>
                  </a:solidFill>
                  <a:latin typeface="Times New Roman" panose="02020603050405020304" pitchFamily="18" charset="0"/>
                </a:endParaRPr>
              </a:p>
            </p:txBody>
          </p:sp>
        </p:grpSp>
        <p:sp>
          <p:nvSpPr>
            <p:cNvPr id="23" name="矩形 22">
              <a:extLst>
                <a:ext uri="{FF2B5EF4-FFF2-40B4-BE49-F238E27FC236}">
                  <a16:creationId xmlns:a16="http://schemas.microsoft.com/office/drawing/2014/main" id="{AEAED865-16E3-48E9-B3B8-E1295B31B732}"/>
                </a:ext>
              </a:extLst>
            </p:cNvPr>
            <p:cNvSpPr/>
            <p:nvPr/>
          </p:nvSpPr>
          <p:spPr>
            <a:xfrm>
              <a:off x="677634" y="4253214"/>
              <a:ext cx="6501137" cy="1957836"/>
            </a:xfrm>
            <a:prstGeom prst="rect">
              <a:avLst/>
            </a:prstGeom>
          </p:spPr>
          <p:txBody>
            <a:bodyPr wrap="none">
              <a:spAutoFit/>
            </a:bodyPr>
            <a:lstStyle/>
            <a:p>
              <a:pPr>
                <a:lnSpc>
                  <a:spcPct val="125000"/>
                </a:lnSpc>
              </a:pPr>
              <a:r>
                <a:rPr lang="zh-CN" altLang="en-US" sz="24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非顺序映像</a:t>
              </a:r>
              <a:r>
                <a:rPr lang="zh-CN" altLang="en-US" sz="2400" b="1" dirty="0">
                  <a:solidFill>
                    <a:schemeClr val="accent2"/>
                  </a:solidFill>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借助指示元素存储地址的指针来</a:t>
              </a:r>
              <a:endParaRPr lang="en-US" altLang="zh-CN" sz="2400" dirty="0">
                <a:latin typeface="Times New Roman" panose="02020603050405020304" pitchFamily="18" charset="0"/>
                <a:cs typeface="Times New Roman" panose="02020603050405020304" pitchFamily="18" charset="0"/>
              </a:endParaRPr>
            </a:p>
            <a:p>
              <a:pPr>
                <a:lnSpc>
                  <a:spcPct val="125000"/>
                </a:lnSpc>
              </a:pPr>
              <a:r>
                <a:rPr lang="zh-CN" altLang="en-US" sz="2400" dirty="0">
                  <a:latin typeface="Times New Roman" panose="02020603050405020304" pitchFamily="18" charset="0"/>
                  <a:cs typeface="Times New Roman" panose="02020603050405020304" pitchFamily="18" charset="0"/>
                </a:rPr>
                <a:t>表示数据元素之间的逻辑关系。</a:t>
              </a:r>
              <a:endParaRPr lang="en-US" altLang="zh-CN" sz="2400" dirty="0">
                <a:latin typeface="Times New Roman" panose="02020603050405020304" pitchFamily="18" charset="0"/>
                <a:cs typeface="Times New Roman" panose="02020603050405020304" pitchFamily="18" charset="0"/>
              </a:endParaRPr>
            </a:p>
          </p:txBody>
        </p:sp>
      </p:grpSp>
      <p:grpSp>
        <p:nvGrpSpPr>
          <p:cNvPr id="3" name="组合 2">
            <a:extLst>
              <a:ext uri="{FF2B5EF4-FFF2-40B4-BE49-F238E27FC236}">
                <a16:creationId xmlns:a16="http://schemas.microsoft.com/office/drawing/2014/main" id="{7ABB4FEE-84BD-481D-BC59-E023EB7A5BD1}"/>
              </a:ext>
            </a:extLst>
          </p:cNvPr>
          <p:cNvGrpSpPr/>
          <p:nvPr/>
        </p:nvGrpSpPr>
        <p:grpSpPr>
          <a:xfrm>
            <a:off x="7569002" y="3368867"/>
            <a:ext cx="2805826" cy="618419"/>
            <a:chOff x="7569002" y="3368867"/>
            <a:chExt cx="2805826" cy="618419"/>
          </a:xfrm>
        </p:grpSpPr>
        <p:sp>
          <p:nvSpPr>
            <p:cNvPr id="30" name="任意多边形 33">
              <a:extLst>
                <a:ext uri="{FF2B5EF4-FFF2-40B4-BE49-F238E27FC236}">
                  <a16:creationId xmlns:a16="http://schemas.microsoft.com/office/drawing/2014/main" id="{EB5E0DA6-42D7-4054-88BA-38609204474D}"/>
                </a:ext>
              </a:extLst>
            </p:cNvPr>
            <p:cNvSpPr/>
            <p:nvPr/>
          </p:nvSpPr>
          <p:spPr>
            <a:xfrm rot="16200000">
              <a:off x="7555225" y="3382644"/>
              <a:ext cx="618419" cy="590866"/>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rgbClr val="002060"/>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8021" tIns="34290" rIns="168021" bIns="181394" numCol="1" spcCol="953" anchor="ctr" anchorCtr="0">
              <a:noAutofit/>
            </a:bodyPr>
            <a:lstStyle/>
            <a:p>
              <a:pPr algn="ctr" defTabSz="1200150">
                <a:lnSpc>
                  <a:spcPct val="90000"/>
                </a:lnSpc>
                <a:spcBef>
                  <a:spcPct val="0"/>
                </a:spcBef>
                <a:spcAft>
                  <a:spcPct val="35000"/>
                </a:spcAft>
              </a:pPr>
              <a:endParaRPr lang="zh-CN" altLang="en-US" sz="2400"/>
            </a:p>
          </p:txBody>
        </p:sp>
        <p:sp>
          <p:nvSpPr>
            <p:cNvPr id="38" name="矩形 37">
              <a:extLst>
                <a:ext uri="{FF2B5EF4-FFF2-40B4-BE49-F238E27FC236}">
                  <a16:creationId xmlns:a16="http://schemas.microsoft.com/office/drawing/2014/main" id="{728EBF5F-4E80-47B0-BA94-4A2A4C5FC1D4}"/>
                </a:ext>
              </a:extLst>
            </p:cNvPr>
            <p:cNvSpPr/>
            <p:nvPr/>
          </p:nvSpPr>
          <p:spPr>
            <a:xfrm>
              <a:off x="8373480" y="3384385"/>
              <a:ext cx="2001348" cy="432427"/>
            </a:xfrm>
            <a:prstGeom prst="rect">
              <a:avLst/>
            </a:prstGeom>
          </p:spPr>
          <p:txBody>
            <a:bodyPr wrap="none">
              <a:spAutoFit/>
            </a:bodyPr>
            <a:lstStyle/>
            <a:p>
              <a:pPr>
                <a:lnSpc>
                  <a:spcPct val="125000"/>
                </a:lnSpc>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顺序存储结构</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grpSp>
      <p:grpSp>
        <p:nvGrpSpPr>
          <p:cNvPr id="4" name="组合 3">
            <a:extLst>
              <a:ext uri="{FF2B5EF4-FFF2-40B4-BE49-F238E27FC236}">
                <a16:creationId xmlns:a16="http://schemas.microsoft.com/office/drawing/2014/main" id="{2D807B4E-1892-4EE8-BB13-F66DC4AE481D}"/>
              </a:ext>
            </a:extLst>
          </p:cNvPr>
          <p:cNvGrpSpPr/>
          <p:nvPr/>
        </p:nvGrpSpPr>
        <p:grpSpPr>
          <a:xfrm>
            <a:off x="7569003" y="4551221"/>
            <a:ext cx="2805826" cy="618419"/>
            <a:chOff x="7569003" y="4551221"/>
            <a:chExt cx="2805826" cy="618419"/>
          </a:xfrm>
        </p:grpSpPr>
        <p:sp>
          <p:nvSpPr>
            <p:cNvPr id="37" name="任意多边形 33">
              <a:extLst>
                <a:ext uri="{FF2B5EF4-FFF2-40B4-BE49-F238E27FC236}">
                  <a16:creationId xmlns:a16="http://schemas.microsoft.com/office/drawing/2014/main" id="{8DA4EF6F-DD52-4DC0-9540-BDFD63ABDE42}"/>
                </a:ext>
              </a:extLst>
            </p:cNvPr>
            <p:cNvSpPr/>
            <p:nvPr/>
          </p:nvSpPr>
          <p:spPr>
            <a:xfrm rot="16200000">
              <a:off x="7555226" y="4564998"/>
              <a:ext cx="618419" cy="590866"/>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rgbClr val="002060"/>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8021" tIns="34290" rIns="168021" bIns="181394" numCol="1" spcCol="953" anchor="ctr" anchorCtr="0">
              <a:noAutofit/>
            </a:bodyPr>
            <a:lstStyle/>
            <a:p>
              <a:pPr algn="ctr" defTabSz="1200150">
                <a:lnSpc>
                  <a:spcPct val="90000"/>
                </a:lnSpc>
                <a:spcBef>
                  <a:spcPct val="0"/>
                </a:spcBef>
                <a:spcAft>
                  <a:spcPct val="35000"/>
                </a:spcAft>
              </a:pPr>
              <a:endParaRPr lang="zh-CN" altLang="en-US" sz="2400" dirty="0"/>
            </a:p>
          </p:txBody>
        </p:sp>
        <p:sp>
          <p:nvSpPr>
            <p:cNvPr id="39" name="矩形 38">
              <a:extLst>
                <a:ext uri="{FF2B5EF4-FFF2-40B4-BE49-F238E27FC236}">
                  <a16:creationId xmlns:a16="http://schemas.microsoft.com/office/drawing/2014/main" id="{DD31276D-B9DB-40A8-8058-046DD8B953C5}"/>
                </a:ext>
              </a:extLst>
            </p:cNvPr>
            <p:cNvSpPr/>
            <p:nvPr/>
          </p:nvSpPr>
          <p:spPr>
            <a:xfrm>
              <a:off x="8373481" y="4586688"/>
              <a:ext cx="2001348" cy="432427"/>
            </a:xfrm>
            <a:prstGeom prst="rect">
              <a:avLst/>
            </a:prstGeom>
          </p:spPr>
          <p:txBody>
            <a:bodyPr wrap="none">
              <a:spAutoFit/>
            </a:bodyPr>
            <a:lstStyle/>
            <a:p>
              <a:pPr>
                <a:lnSpc>
                  <a:spcPct val="125000"/>
                </a:lnSpc>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链式存储结构</a:t>
              </a:r>
              <a:endParaRPr lang="zh-CN" altLang="en-US" sz="2400" dirty="0">
                <a:solidFill>
                  <a:srgbClr val="FF0000"/>
                </a:solidFill>
                <a:latin typeface="Times New Roman" panose="02020603050405020304" pitchFamily="18" charset="0"/>
                <a:cs typeface="Times New Roman" panose="02020603050405020304" pitchFamily="18" charset="0"/>
              </a:endParaRPr>
            </a:p>
          </p:txBody>
        </p:sp>
      </p:grpSp>
      <p:sp>
        <p:nvSpPr>
          <p:cNvPr id="40" name="矩形 39">
            <a:extLst>
              <a:ext uri="{FF2B5EF4-FFF2-40B4-BE49-F238E27FC236}">
                <a16:creationId xmlns:a16="http://schemas.microsoft.com/office/drawing/2014/main" id="{58089E0E-0ACF-46F4-88EF-EFEC7B04B55D}"/>
              </a:ext>
            </a:extLst>
          </p:cNvPr>
          <p:cNvSpPr/>
          <p:nvPr/>
        </p:nvSpPr>
        <p:spPr>
          <a:xfrm>
            <a:off x="669007" y="5507686"/>
            <a:ext cx="10600611" cy="1099275"/>
          </a:xfrm>
          <a:prstGeom prst="rect">
            <a:avLst/>
          </a:prstGeom>
        </p:spPr>
        <p:txBody>
          <a:bodyPr wrap="square">
            <a:spAutoFit/>
          </a:bodyPr>
          <a:lstStyle/>
          <a:p>
            <a:pPr algn="just">
              <a:lnSpc>
                <a:spcPct val="125000"/>
              </a:lnSpc>
            </a:pPr>
            <a:r>
              <a:rPr lang="zh-CN" altLang="en-US"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注：</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存储结构涉及数据元素在存储器中的物理位置，我们仅在高级语言的层面讨论存储结构，例如用</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数组描述顺序存储结构，用指针描述链式存储结构</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。对于数组中相邻的两个元素就认为其物理位置相邻</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实际不一定相邻</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。因此，本书讨论的是</a:t>
            </a:r>
            <a:r>
              <a:rPr lang="zh-CN" altLang="en-US"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虚拟存储结构</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，即存储结构是数据结构在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虚拟处理器中的表示。</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1" name="组合 40">
            <a:extLst>
              <a:ext uri="{FF2B5EF4-FFF2-40B4-BE49-F238E27FC236}">
                <a16:creationId xmlns:a16="http://schemas.microsoft.com/office/drawing/2014/main" id="{2E5AB0C9-CC84-4474-95C0-A9986AB1428E}"/>
              </a:ext>
            </a:extLst>
          </p:cNvPr>
          <p:cNvGrpSpPr/>
          <p:nvPr/>
        </p:nvGrpSpPr>
        <p:grpSpPr>
          <a:xfrm>
            <a:off x="1" y="271425"/>
            <a:ext cx="5648400" cy="877513"/>
            <a:chOff x="1" y="271425"/>
            <a:chExt cx="5516239" cy="877513"/>
          </a:xfrm>
        </p:grpSpPr>
        <p:sp>
          <p:nvSpPr>
            <p:cNvPr id="42" name="任意多边形 18">
              <a:extLst>
                <a:ext uri="{FF2B5EF4-FFF2-40B4-BE49-F238E27FC236}">
                  <a16:creationId xmlns:a16="http://schemas.microsoft.com/office/drawing/2014/main" id="{7BFCB642-B53C-41E5-8535-40C6989FEA39}"/>
                </a:ext>
              </a:extLst>
            </p:cNvPr>
            <p:cNvSpPr/>
            <p:nvPr/>
          </p:nvSpPr>
          <p:spPr>
            <a:xfrm rot="5400000">
              <a:off x="2484253" y="-2063451"/>
              <a:ext cx="547735" cy="5516239"/>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3" name="椭圆 42">
              <a:extLst>
                <a:ext uri="{FF2B5EF4-FFF2-40B4-BE49-F238E27FC236}">
                  <a16:creationId xmlns:a16="http://schemas.microsoft.com/office/drawing/2014/main" id="{CF37C103-B2D5-4347-A7AF-E7D3ED4BDB3B}"/>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4" name="文本框 1066">
              <a:extLst>
                <a:ext uri="{FF2B5EF4-FFF2-40B4-BE49-F238E27FC236}">
                  <a16:creationId xmlns:a16="http://schemas.microsoft.com/office/drawing/2014/main" id="{8D6EACD6-E7F4-4727-9B47-4BC3FF3294D8}"/>
                </a:ext>
              </a:extLst>
            </p:cNvPr>
            <p:cNvSpPr txBox="1">
              <a:spLocks noChangeArrowheads="1"/>
            </p:cNvSpPr>
            <p:nvPr/>
          </p:nvSpPr>
          <p:spPr bwMode="auto">
            <a:xfrm>
              <a:off x="2017316" y="429337"/>
              <a:ext cx="17834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基本概念</a:t>
              </a:r>
            </a:p>
          </p:txBody>
        </p:sp>
        <p:sp>
          <p:nvSpPr>
            <p:cNvPr id="45" name="矩形 44">
              <a:extLst>
                <a:ext uri="{FF2B5EF4-FFF2-40B4-BE49-F238E27FC236}">
                  <a16:creationId xmlns:a16="http://schemas.microsoft.com/office/drawing/2014/main" id="{2DD07660-10B5-4740-9E4B-A0BF3E5F9CF1}"/>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0" name="Group 23">
            <a:extLst>
              <a:ext uri="{FF2B5EF4-FFF2-40B4-BE49-F238E27FC236}">
                <a16:creationId xmlns:a16="http://schemas.microsoft.com/office/drawing/2014/main" id="{DECF1BFD-A904-48E1-984A-873F2681FD54}"/>
              </a:ext>
            </a:extLst>
          </p:cNvPr>
          <p:cNvGrpSpPr/>
          <p:nvPr/>
        </p:nvGrpSpPr>
        <p:grpSpPr>
          <a:xfrm>
            <a:off x="512725" y="1350314"/>
            <a:ext cx="458390" cy="344014"/>
            <a:chOff x="789999" y="2242985"/>
            <a:chExt cx="504229" cy="378415"/>
          </a:xfrm>
        </p:grpSpPr>
        <p:sp>
          <p:nvSpPr>
            <p:cNvPr id="21" name="Rectangle 24">
              <a:extLst>
                <a:ext uri="{FF2B5EF4-FFF2-40B4-BE49-F238E27FC236}">
                  <a16:creationId xmlns:a16="http://schemas.microsoft.com/office/drawing/2014/main" id="{1F84DAB6-4A7D-4860-915B-C67AFC2E1A47}"/>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sp>
          <p:nvSpPr>
            <p:cNvPr id="22" name="Rectangle 25">
              <a:extLst>
                <a:ext uri="{FF2B5EF4-FFF2-40B4-BE49-F238E27FC236}">
                  <a16:creationId xmlns:a16="http://schemas.microsoft.com/office/drawing/2014/main" id="{E5FAE175-5BBB-4606-B498-8581649C5B0F}"/>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grpSp>
      <p:sp>
        <p:nvSpPr>
          <p:cNvPr id="26" name="矩形 25">
            <a:extLst>
              <a:ext uri="{FF2B5EF4-FFF2-40B4-BE49-F238E27FC236}">
                <a16:creationId xmlns:a16="http://schemas.microsoft.com/office/drawing/2014/main" id="{E4FFB0C9-9FB2-49D9-8DED-0DFFFF9D72AE}"/>
              </a:ext>
            </a:extLst>
          </p:cNvPr>
          <p:cNvSpPr/>
          <p:nvPr/>
        </p:nvSpPr>
        <p:spPr>
          <a:xfrm>
            <a:off x="1164971" y="1249875"/>
            <a:ext cx="2698175"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数据的存储结构</a:t>
            </a:r>
          </a:p>
        </p:txBody>
      </p:sp>
    </p:spTree>
    <p:extLst>
      <p:ext uri="{BB962C8B-B14F-4D97-AF65-F5344CB8AC3E}">
        <p14:creationId xmlns:p14="http://schemas.microsoft.com/office/powerpoint/2010/main" val="417149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3F218FCD-7CA9-47D1-9293-84E115085751}"/>
              </a:ext>
            </a:extLst>
          </p:cNvPr>
          <p:cNvSpPr/>
          <p:nvPr/>
        </p:nvSpPr>
        <p:spPr>
          <a:xfrm>
            <a:off x="512725" y="1791216"/>
            <a:ext cx="10715536" cy="2546595"/>
          </a:xfrm>
          <a:prstGeom prst="rect">
            <a:avLst/>
          </a:prstGeom>
        </p:spPr>
        <p:txBody>
          <a:bodyPr wrap="square">
            <a:spAutoFit/>
          </a:bodyPr>
          <a:lstStyle/>
          <a:p>
            <a:pPr algn="just">
              <a:lnSpc>
                <a:spcPct val="125000"/>
              </a:lnSpc>
            </a:pPr>
            <a:r>
              <a:rPr lang="zh-CN" altLang="en-US" sz="26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抽象数据类型 </a:t>
            </a:r>
            <a:r>
              <a:rPr lang="en-US" altLang="zh-CN" sz="26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(ADT, abstract data type) </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是指一个数学模型以及定义在该模型上的一组操作。该定义只取决于它的逻辑特性，而与它在计算机内部如何表示和实现无关。</a:t>
            </a:r>
            <a:endParaRPr lang="en-US" altLang="zh-CN" sz="26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5000"/>
              </a:lnSpc>
            </a:pP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抽象数据类型可以用三元组</a:t>
            </a:r>
            <a:r>
              <a:rPr lang="en-US" altLang="zh-CN" sz="2600"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𝓓</a:t>
            </a:r>
            <a:r>
              <a:rPr lang="en-US" altLang="zh-CN" sz="2600"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𝓢</a:t>
            </a:r>
            <a:r>
              <a:rPr lang="en-US" altLang="zh-CN" sz="2600"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600"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𝓟</a:t>
            </a:r>
            <a:r>
              <a:rPr lang="en-US" altLang="zh-CN" sz="2600"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，其中𝓓是数据对象，𝓢是定义在𝓓上的关系集，𝓟是基本操作：</a:t>
            </a:r>
            <a:endParaRPr lang="en-US" altLang="zh-CN" sz="26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1" name="矩形 40">
            <a:extLst>
              <a:ext uri="{FF2B5EF4-FFF2-40B4-BE49-F238E27FC236}">
                <a16:creationId xmlns:a16="http://schemas.microsoft.com/office/drawing/2014/main" id="{ABF08A91-951F-48EA-A6E1-698C6CA27DA6}"/>
              </a:ext>
            </a:extLst>
          </p:cNvPr>
          <p:cNvSpPr/>
          <p:nvPr/>
        </p:nvSpPr>
        <p:spPr>
          <a:xfrm>
            <a:off x="712714" y="4277166"/>
            <a:ext cx="4532010" cy="2308324"/>
          </a:xfrm>
          <a:prstGeom prst="rect">
            <a:avLst/>
          </a:prstGeom>
        </p:spPr>
        <p:txBody>
          <a:bodyPr wrap="none">
            <a:spAutoFit/>
          </a:bodyPr>
          <a:lstStyle/>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ADT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抽象数据类型名</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数据对象：</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数据对象的定义</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a:t>
            </a:r>
          </a:p>
          <a:p>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数据关系：</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数据关系的定义</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a:t>
            </a:r>
          </a:p>
          <a:p>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基本操作：</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&lt;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基本操作的定义</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&gt;</a:t>
            </a: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44" name="矩形 43">
            <a:extLst>
              <a:ext uri="{FF2B5EF4-FFF2-40B4-BE49-F238E27FC236}">
                <a16:creationId xmlns:a16="http://schemas.microsoft.com/office/drawing/2014/main" id="{E1E9D5A0-D6FF-4EA3-93C9-8C9FC193B962}"/>
              </a:ext>
            </a:extLst>
          </p:cNvPr>
          <p:cNvSpPr/>
          <p:nvPr/>
        </p:nvSpPr>
        <p:spPr>
          <a:xfrm>
            <a:off x="5444713" y="4846468"/>
            <a:ext cx="6330899" cy="1445524"/>
          </a:xfrm>
          <a:prstGeom prst="rect">
            <a:avLst/>
          </a:prstGeom>
        </p:spPr>
        <p:txBody>
          <a:bodyPr wrap="square">
            <a:spAutoFit/>
          </a:bodyPr>
          <a:lstStyle/>
          <a:p>
            <a:pPr>
              <a:lnSpc>
                <a:spcPct val="125000"/>
              </a:lnSpc>
            </a:pPr>
            <a:r>
              <a:rPr lang="zh-CN" altLang="en-US"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注：</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基本操作的定义格式为：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基本操作名</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参数表</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算法描述</a:t>
            </a:r>
            <a:endParaRPr lang="en-US" altLang="zh-CN"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基本操作有两类形式参数：</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 值参数：</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只给操作提供输入值；</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b. </a:t>
            </a:r>
            <a:r>
              <a:rPr lang="zh-CN" altLang="en-US" b="1" dirty="0">
                <a:latin typeface="Times New Roman" panose="02020603050405020304" pitchFamily="18" charset="0"/>
                <a:ea typeface="微软雅黑" panose="020B0503020204020204" pitchFamily="34" charset="-122"/>
                <a:cs typeface="Times New Roman" panose="02020603050405020304" pitchFamily="18" charset="0"/>
              </a:rPr>
              <a:t>引用参数：</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以</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&amp;</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打头并提供输入值，并返回操作结果。</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5" name="组合 44">
            <a:extLst>
              <a:ext uri="{FF2B5EF4-FFF2-40B4-BE49-F238E27FC236}">
                <a16:creationId xmlns:a16="http://schemas.microsoft.com/office/drawing/2014/main" id="{6AD100E7-FC68-4C82-822A-8671ACA29415}"/>
              </a:ext>
            </a:extLst>
          </p:cNvPr>
          <p:cNvGrpSpPr/>
          <p:nvPr/>
        </p:nvGrpSpPr>
        <p:grpSpPr>
          <a:xfrm>
            <a:off x="1" y="271425"/>
            <a:ext cx="5648400" cy="877513"/>
            <a:chOff x="1" y="271425"/>
            <a:chExt cx="5516239" cy="877513"/>
          </a:xfrm>
        </p:grpSpPr>
        <p:sp>
          <p:nvSpPr>
            <p:cNvPr id="46" name="任意多边形 18">
              <a:extLst>
                <a:ext uri="{FF2B5EF4-FFF2-40B4-BE49-F238E27FC236}">
                  <a16:creationId xmlns:a16="http://schemas.microsoft.com/office/drawing/2014/main" id="{EE00B264-1B55-48B8-A90D-B5357BE4A4D9}"/>
                </a:ext>
              </a:extLst>
            </p:cNvPr>
            <p:cNvSpPr/>
            <p:nvPr/>
          </p:nvSpPr>
          <p:spPr>
            <a:xfrm rot="5400000">
              <a:off x="2484253" y="-2063451"/>
              <a:ext cx="547735" cy="5516239"/>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7" name="椭圆 46">
              <a:extLst>
                <a:ext uri="{FF2B5EF4-FFF2-40B4-BE49-F238E27FC236}">
                  <a16:creationId xmlns:a16="http://schemas.microsoft.com/office/drawing/2014/main" id="{E8E023E2-38D9-4D67-9550-448684288B19}"/>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8" name="文本框 1066">
              <a:extLst>
                <a:ext uri="{FF2B5EF4-FFF2-40B4-BE49-F238E27FC236}">
                  <a16:creationId xmlns:a16="http://schemas.microsoft.com/office/drawing/2014/main" id="{FD2FA11E-4C85-4D58-B7C3-D6626CD65D0F}"/>
                </a:ext>
              </a:extLst>
            </p:cNvPr>
            <p:cNvSpPr txBox="1">
              <a:spLocks noChangeArrowheads="1"/>
            </p:cNvSpPr>
            <p:nvPr/>
          </p:nvSpPr>
          <p:spPr bwMode="auto">
            <a:xfrm>
              <a:off x="2017316" y="429337"/>
              <a:ext cx="17834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基本概念</a:t>
              </a:r>
            </a:p>
          </p:txBody>
        </p:sp>
        <p:sp>
          <p:nvSpPr>
            <p:cNvPr id="49" name="矩形 48">
              <a:extLst>
                <a:ext uri="{FF2B5EF4-FFF2-40B4-BE49-F238E27FC236}">
                  <a16:creationId xmlns:a16="http://schemas.microsoft.com/office/drawing/2014/main" id="{9E3F626D-8969-447C-8A6E-5BCAFAF05893}"/>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1" name="Group 23">
            <a:extLst>
              <a:ext uri="{FF2B5EF4-FFF2-40B4-BE49-F238E27FC236}">
                <a16:creationId xmlns:a16="http://schemas.microsoft.com/office/drawing/2014/main" id="{6A0D14A8-360F-491A-A49E-E44BC89F2FE5}"/>
              </a:ext>
            </a:extLst>
          </p:cNvPr>
          <p:cNvGrpSpPr/>
          <p:nvPr/>
        </p:nvGrpSpPr>
        <p:grpSpPr>
          <a:xfrm>
            <a:off x="512725" y="1350314"/>
            <a:ext cx="458390" cy="344014"/>
            <a:chOff x="789999" y="2242985"/>
            <a:chExt cx="504229" cy="378415"/>
          </a:xfrm>
        </p:grpSpPr>
        <p:sp>
          <p:nvSpPr>
            <p:cNvPr id="12" name="Rectangle 24">
              <a:extLst>
                <a:ext uri="{FF2B5EF4-FFF2-40B4-BE49-F238E27FC236}">
                  <a16:creationId xmlns:a16="http://schemas.microsoft.com/office/drawing/2014/main" id="{5E05BB22-3C9E-4EF8-9AE3-2010A7F06D0C}"/>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sp>
          <p:nvSpPr>
            <p:cNvPr id="13" name="Rectangle 25">
              <a:extLst>
                <a:ext uri="{FF2B5EF4-FFF2-40B4-BE49-F238E27FC236}">
                  <a16:creationId xmlns:a16="http://schemas.microsoft.com/office/drawing/2014/main" id="{72E5871C-C08F-4311-8BAD-DD4D9DD6E048}"/>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grpSp>
      <p:sp>
        <p:nvSpPr>
          <p:cNvPr id="14" name="矩形 13">
            <a:extLst>
              <a:ext uri="{FF2B5EF4-FFF2-40B4-BE49-F238E27FC236}">
                <a16:creationId xmlns:a16="http://schemas.microsoft.com/office/drawing/2014/main" id="{D6FC41E7-CBE6-4D9B-A07B-4F78F850D6C3}"/>
              </a:ext>
            </a:extLst>
          </p:cNvPr>
          <p:cNvSpPr/>
          <p:nvPr/>
        </p:nvSpPr>
        <p:spPr>
          <a:xfrm>
            <a:off x="1164971" y="1249875"/>
            <a:ext cx="2339102"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抽象数据类型</a:t>
            </a:r>
          </a:p>
        </p:txBody>
      </p:sp>
    </p:spTree>
    <p:extLst>
      <p:ext uri="{BB962C8B-B14F-4D97-AF65-F5344CB8AC3E}">
        <p14:creationId xmlns:p14="http://schemas.microsoft.com/office/powerpoint/2010/main" val="2692612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23">
            <a:extLst>
              <a:ext uri="{FF2B5EF4-FFF2-40B4-BE49-F238E27FC236}">
                <a16:creationId xmlns:a16="http://schemas.microsoft.com/office/drawing/2014/main" id="{3F2F6CDC-63DF-4C8E-A72E-DB9ED8DF4556}"/>
              </a:ext>
            </a:extLst>
          </p:cNvPr>
          <p:cNvGrpSpPr/>
          <p:nvPr/>
        </p:nvGrpSpPr>
        <p:grpSpPr>
          <a:xfrm>
            <a:off x="512725" y="1350314"/>
            <a:ext cx="458390" cy="344014"/>
            <a:chOff x="789999" y="2242985"/>
            <a:chExt cx="504229" cy="378415"/>
          </a:xfrm>
        </p:grpSpPr>
        <p:sp>
          <p:nvSpPr>
            <p:cNvPr id="11" name="Rectangle 24">
              <a:extLst>
                <a:ext uri="{FF2B5EF4-FFF2-40B4-BE49-F238E27FC236}">
                  <a16:creationId xmlns:a16="http://schemas.microsoft.com/office/drawing/2014/main" id="{3C73F890-1826-4D4F-8F0F-19A5AB8C6E1C}"/>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sp>
          <p:nvSpPr>
            <p:cNvPr id="12" name="Rectangle 25">
              <a:extLst>
                <a:ext uri="{FF2B5EF4-FFF2-40B4-BE49-F238E27FC236}">
                  <a16:creationId xmlns:a16="http://schemas.microsoft.com/office/drawing/2014/main" id="{01DFB9B5-0D5B-4FD0-BBB8-2EFEFFEC8A13}"/>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grpSp>
      <p:sp>
        <p:nvSpPr>
          <p:cNvPr id="13" name="矩形 12">
            <a:extLst>
              <a:ext uri="{FF2B5EF4-FFF2-40B4-BE49-F238E27FC236}">
                <a16:creationId xmlns:a16="http://schemas.microsoft.com/office/drawing/2014/main" id="{78F35E75-2070-425B-BB84-DF1CD8A94065}"/>
              </a:ext>
            </a:extLst>
          </p:cNvPr>
          <p:cNvSpPr/>
          <p:nvPr/>
        </p:nvSpPr>
        <p:spPr>
          <a:xfrm>
            <a:off x="1164971" y="1249875"/>
            <a:ext cx="6737742"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例</a:t>
            </a:r>
            <a:r>
              <a:rPr lang="en-US" altLang="zh-CN" sz="2800" b="1" dirty="0">
                <a:solidFill>
                  <a:srgbClr val="002060"/>
                </a:solidFill>
                <a:latin typeface="Times New Roman" panose="02020603050405020304" pitchFamily="18" charset="0"/>
                <a:cs typeface="Times New Roman" panose="02020603050405020304" pitchFamily="18" charset="0"/>
              </a:rPr>
              <a:t>1.8</a:t>
            </a:r>
            <a:r>
              <a:rPr lang="zh-CN" altLang="en-US" sz="2800" b="1" dirty="0">
                <a:solidFill>
                  <a:srgbClr val="002060"/>
                </a:solidFill>
                <a:latin typeface="Times New Roman" panose="02020603050405020304" pitchFamily="18" charset="0"/>
                <a:cs typeface="Times New Roman" panose="02020603050405020304" pitchFamily="18" charset="0"/>
              </a:rPr>
              <a:t>：抽象数据类型格式实例：有理数。</a:t>
            </a:r>
          </a:p>
        </p:txBody>
      </p:sp>
      <p:sp>
        <p:nvSpPr>
          <p:cNvPr id="15" name="矩形 14">
            <a:extLst>
              <a:ext uri="{FF2B5EF4-FFF2-40B4-BE49-F238E27FC236}">
                <a16:creationId xmlns:a16="http://schemas.microsoft.com/office/drawing/2014/main" id="{2AAD4D43-3B9E-4894-89E6-583E4C390D4C}"/>
              </a:ext>
            </a:extLst>
          </p:cNvPr>
          <p:cNvSpPr/>
          <p:nvPr/>
        </p:nvSpPr>
        <p:spPr>
          <a:xfrm>
            <a:off x="1164971" y="1773095"/>
            <a:ext cx="9675108" cy="3970318"/>
          </a:xfrm>
          <a:prstGeom prst="rect">
            <a:avLst/>
          </a:prstGeom>
        </p:spPr>
        <p:txBody>
          <a:bodyPr wrap="square">
            <a:spAutoFit/>
          </a:bodyPr>
          <a:lstStyle/>
          <a:p>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ADT Rational</a:t>
            </a:r>
          </a:p>
          <a:p>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数据对象：𝓓</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={a, b} </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，其中</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是整数，</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非零</a:t>
            </a:r>
            <a:endParaRPr lang="en-US" altLang="zh-CN" sz="28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    数据关系：𝓢</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𝓡</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𝓡</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={&lt; a, b &gt;}</a:t>
            </a:r>
          </a:p>
          <a:p>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    基本操作：</a:t>
            </a:r>
            <a:endParaRPr lang="en-US" altLang="zh-CN" sz="28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Init(&amp;x, a1, b1)       </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构造有理数</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，分子分母分别为</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a1</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b1</a:t>
            </a:r>
          </a:p>
          <a:p>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Simplify(&amp;x)          </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把</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x</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约为最简分数</a:t>
            </a:r>
            <a:endParaRPr lang="en-US" altLang="zh-CN" sz="28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                        </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其它适合有理数的操作</a:t>
            </a:r>
            <a:endParaRPr lang="en-US" altLang="zh-CN" sz="28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16" name="组合 15">
            <a:extLst>
              <a:ext uri="{FF2B5EF4-FFF2-40B4-BE49-F238E27FC236}">
                <a16:creationId xmlns:a16="http://schemas.microsoft.com/office/drawing/2014/main" id="{938299BD-2826-4230-9076-2B37E593947B}"/>
              </a:ext>
            </a:extLst>
          </p:cNvPr>
          <p:cNvGrpSpPr/>
          <p:nvPr/>
        </p:nvGrpSpPr>
        <p:grpSpPr>
          <a:xfrm>
            <a:off x="1" y="271425"/>
            <a:ext cx="5648400" cy="877513"/>
            <a:chOff x="1" y="271425"/>
            <a:chExt cx="5516239" cy="877513"/>
          </a:xfrm>
        </p:grpSpPr>
        <p:sp>
          <p:nvSpPr>
            <p:cNvPr id="17" name="任意多边形 18">
              <a:extLst>
                <a:ext uri="{FF2B5EF4-FFF2-40B4-BE49-F238E27FC236}">
                  <a16:creationId xmlns:a16="http://schemas.microsoft.com/office/drawing/2014/main" id="{DE5F08CA-DF9A-4A46-BE27-DBAA28CB21C5}"/>
                </a:ext>
              </a:extLst>
            </p:cNvPr>
            <p:cNvSpPr/>
            <p:nvPr/>
          </p:nvSpPr>
          <p:spPr>
            <a:xfrm rot="5400000">
              <a:off x="2484253" y="-2063451"/>
              <a:ext cx="547735" cy="5516239"/>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3" name="椭圆 22">
              <a:extLst>
                <a:ext uri="{FF2B5EF4-FFF2-40B4-BE49-F238E27FC236}">
                  <a16:creationId xmlns:a16="http://schemas.microsoft.com/office/drawing/2014/main" id="{B2A120E0-6E00-4CC7-BC66-7E75A4F563A1}"/>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5" name="文本框 1066">
              <a:extLst>
                <a:ext uri="{FF2B5EF4-FFF2-40B4-BE49-F238E27FC236}">
                  <a16:creationId xmlns:a16="http://schemas.microsoft.com/office/drawing/2014/main" id="{4435CB8F-856E-4A09-BFC0-4458A7E51A94}"/>
                </a:ext>
              </a:extLst>
            </p:cNvPr>
            <p:cNvSpPr txBox="1">
              <a:spLocks noChangeArrowheads="1"/>
            </p:cNvSpPr>
            <p:nvPr/>
          </p:nvSpPr>
          <p:spPr bwMode="auto">
            <a:xfrm>
              <a:off x="2017316" y="429337"/>
              <a:ext cx="17834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基本概念</a:t>
              </a:r>
            </a:p>
          </p:txBody>
        </p:sp>
        <p:sp>
          <p:nvSpPr>
            <p:cNvPr id="26" name="矩形 25">
              <a:extLst>
                <a:ext uri="{FF2B5EF4-FFF2-40B4-BE49-F238E27FC236}">
                  <a16:creationId xmlns:a16="http://schemas.microsoft.com/office/drawing/2014/main" id="{1527619A-BE8D-4C4E-B6AE-F3A87B344378}"/>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468357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MH_SubTitle_1"/>
          <p:cNvSpPr/>
          <p:nvPr>
            <p:custDataLst>
              <p:tags r:id="rId2"/>
            </p:custDataLst>
          </p:nvPr>
        </p:nvSpPr>
        <p:spPr>
          <a:xfrm>
            <a:off x="3890932" y="2282687"/>
            <a:ext cx="5305319" cy="57572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595959"/>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rPr>
              <a:t>数据结构引例</a:t>
            </a:r>
          </a:p>
        </p:txBody>
      </p:sp>
      <p:sp>
        <p:nvSpPr>
          <p:cNvPr id="41" name="MH_Other_1"/>
          <p:cNvSpPr/>
          <p:nvPr>
            <p:custDataLst>
              <p:tags r:id="rId3"/>
            </p:custDataLst>
          </p:nvPr>
        </p:nvSpPr>
        <p:spPr>
          <a:xfrm>
            <a:off x="2899230" y="2242412"/>
            <a:ext cx="1171082" cy="6603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1</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MH_SubTitle_2"/>
          <p:cNvSpPr/>
          <p:nvPr>
            <p:custDataLst>
              <p:tags r:id="rId4"/>
            </p:custDataLst>
          </p:nvPr>
        </p:nvSpPr>
        <p:spPr>
          <a:xfrm>
            <a:off x="3658176" y="3057632"/>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595959"/>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lvl="0" algn="ctr"/>
            <a:r>
              <a:rPr lang="zh-CN" altLang="en-US" sz="2800" b="1" dirty="0">
                <a:solidFill>
                  <a:schemeClr val="bg1"/>
                </a:solidFill>
                <a:cs typeface="+mn-ea"/>
                <a:sym typeface="+mn-lt"/>
              </a:rPr>
              <a:t>基本概念</a:t>
            </a:r>
          </a:p>
        </p:txBody>
      </p:sp>
      <p:sp>
        <p:nvSpPr>
          <p:cNvPr id="44" name="MH_SubTitle_3"/>
          <p:cNvSpPr/>
          <p:nvPr>
            <p:custDataLst>
              <p:tags r:id="rId5"/>
            </p:custDataLst>
          </p:nvPr>
        </p:nvSpPr>
        <p:spPr>
          <a:xfrm>
            <a:off x="3924271" y="3836966"/>
            <a:ext cx="5271980" cy="58011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002060"/>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rPr>
              <a:t>算法质量与算法分析</a:t>
            </a:r>
          </a:p>
        </p:txBody>
      </p:sp>
      <p:sp>
        <p:nvSpPr>
          <p:cNvPr id="45" name="MH_Other_3"/>
          <p:cNvSpPr/>
          <p:nvPr>
            <p:custDataLst>
              <p:tags r:id="rId6"/>
            </p:custDataLst>
          </p:nvPr>
        </p:nvSpPr>
        <p:spPr>
          <a:xfrm>
            <a:off x="2899230" y="3798075"/>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00206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3</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MH_Others_2"/>
          <p:cNvSpPr/>
          <p:nvPr>
            <p:custDataLst>
              <p:tags r:id="rId7"/>
            </p:custDataLst>
          </p:nvPr>
        </p:nvSpPr>
        <p:spPr>
          <a:xfrm>
            <a:off x="335" y="733339"/>
            <a:ext cx="678395"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Others_1"/>
          <p:cNvSpPr txBox="1"/>
          <p:nvPr>
            <p:custDataLst>
              <p:tags r:id="rId8"/>
            </p:custDataLst>
          </p:nvPr>
        </p:nvSpPr>
        <p:spPr>
          <a:xfrm>
            <a:off x="758858" y="690211"/>
            <a:ext cx="2639504" cy="583558"/>
          </a:xfrm>
          <a:prstGeom prst="rect">
            <a:avLst/>
          </a:prstGeom>
          <a:noFill/>
        </p:spPr>
        <p:txBody>
          <a:bodyPr vert="horz" wrap="square" lIns="0" tIns="0" rIns="0" bIns="0" rtlCol="0" anchor="ctr" anchorCtr="0">
            <a:spAutoFit/>
          </a:bodyPr>
          <a:lstStyle/>
          <a:p>
            <a:pPr algn="ctr"/>
            <a:r>
              <a:rPr lang="zh-CN" altLang="en-US" sz="3792" b="1" dirty="0">
                <a:solidFill>
                  <a:srgbClr val="002060"/>
                </a:solidFill>
                <a:latin typeface="Arial" panose="020B0604020202020204" pitchFamily="34" charset="0"/>
                <a:ea typeface="微软雅黑" panose="020B0503020204020204" pitchFamily="34" charset="-122"/>
                <a:sym typeface="Arial" panose="020B0604020202020204" pitchFamily="34" charset="0"/>
              </a:rPr>
              <a:t>第一章 绪论</a:t>
            </a:r>
          </a:p>
        </p:txBody>
      </p:sp>
      <p:sp>
        <p:nvSpPr>
          <p:cNvPr id="16" name="MH_Others_2"/>
          <p:cNvSpPr txBox="1"/>
          <p:nvPr>
            <p:custDataLst>
              <p:tags r:id="rId9"/>
            </p:custDataLst>
          </p:nvPr>
        </p:nvSpPr>
        <p:spPr>
          <a:xfrm>
            <a:off x="23120" y="1333993"/>
            <a:ext cx="4110979" cy="466923"/>
          </a:xfrm>
          <a:prstGeom prst="rect">
            <a:avLst/>
          </a:prstGeom>
          <a:noFill/>
        </p:spPr>
        <p:txBody>
          <a:bodyPr wrap="square" lIns="0" tIns="0" rIns="0" bIns="0">
            <a:spAutoFit/>
          </a:bodyPr>
          <a:lstStyle/>
          <a:p>
            <a:pPr algn="ctr">
              <a:defRPr/>
            </a:pPr>
            <a:r>
              <a:rPr lang="en-US" altLang="zh-CN" sz="3034" dirty="0">
                <a:solidFill>
                  <a:srgbClr val="002060"/>
                </a:solidFill>
                <a:latin typeface="Arial" panose="020B0604020202020204" pitchFamily="34" charset="0"/>
                <a:ea typeface="微软雅黑" panose="020B0503020204020204" pitchFamily="34" charset="-122"/>
                <a:sym typeface="Arial" panose="020B0604020202020204" pitchFamily="34" charset="0"/>
              </a:rPr>
              <a:t>Chapter 1 Introduction</a:t>
            </a:r>
          </a:p>
        </p:txBody>
      </p:sp>
      <p:sp>
        <p:nvSpPr>
          <p:cNvPr id="17" name="MH_Others_2"/>
          <p:cNvSpPr/>
          <p:nvPr>
            <p:custDataLst>
              <p:tags r:id="rId10"/>
            </p:custDataLst>
          </p:nvPr>
        </p:nvSpPr>
        <p:spPr>
          <a:xfrm>
            <a:off x="3478491" y="733339"/>
            <a:ext cx="8713508"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MH_SubTitle_2">
            <a:extLst>
              <a:ext uri="{FF2B5EF4-FFF2-40B4-BE49-F238E27FC236}">
                <a16:creationId xmlns:a16="http://schemas.microsoft.com/office/drawing/2014/main" id="{62F762AD-52EB-42F3-99A9-1EFAB57B69A2}"/>
              </a:ext>
            </a:extLst>
          </p:cNvPr>
          <p:cNvSpPr/>
          <p:nvPr>
            <p:custDataLst>
              <p:tags r:id="rId11"/>
            </p:custDataLst>
          </p:nvPr>
        </p:nvSpPr>
        <p:spPr>
          <a:xfrm>
            <a:off x="3658176" y="4614798"/>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sym typeface="+mn-lt"/>
              </a:rPr>
              <a:t>学习指导</a:t>
            </a:r>
          </a:p>
        </p:txBody>
      </p:sp>
      <p:sp>
        <p:nvSpPr>
          <p:cNvPr id="13" name="MH_Other_2">
            <a:extLst>
              <a:ext uri="{FF2B5EF4-FFF2-40B4-BE49-F238E27FC236}">
                <a16:creationId xmlns:a16="http://schemas.microsoft.com/office/drawing/2014/main" id="{E3A62604-B582-45E4-B86A-A8ECDB86EA9C}"/>
              </a:ext>
            </a:extLst>
          </p:cNvPr>
          <p:cNvSpPr/>
          <p:nvPr>
            <p:custDataLst>
              <p:tags r:id="rId12"/>
            </p:custDataLst>
          </p:nvPr>
        </p:nvSpPr>
        <p:spPr>
          <a:xfrm>
            <a:off x="2899230" y="4577409"/>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4</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Other_2">
            <a:extLst>
              <a:ext uri="{FF2B5EF4-FFF2-40B4-BE49-F238E27FC236}">
                <a16:creationId xmlns:a16="http://schemas.microsoft.com/office/drawing/2014/main" id="{B15C15E1-CB4D-4955-8279-2CF04481A1E7}"/>
              </a:ext>
            </a:extLst>
          </p:cNvPr>
          <p:cNvSpPr/>
          <p:nvPr>
            <p:custDataLst>
              <p:tags r:id="rId13"/>
            </p:custDataLst>
          </p:nvPr>
        </p:nvSpPr>
        <p:spPr>
          <a:xfrm>
            <a:off x="2899230" y="3020243"/>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2</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192997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753" y="271425"/>
            <a:ext cx="5648400" cy="877513"/>
            <a:chOff x="48721" y="271425"/>
            <a:chExt cx="5516239" cy="877513"/>
          </a:xfrm>
        </p:grpSpPr>
        <p:sp>
          <p:nvSpPr>
            <p:cNvPr id="19" name="任意多边形 18"/>
            <p:cNvSpPr/>
            <p:nvPr/>
          </p:nvSpPr>
          <p:spPr>
            <a:xfrm rot="5400000">
              <a:off x="2532973" y="-1974387"/>
              <a:ext cx="547735" cy="5516239"/>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0" name="椭圆 19"/>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1" name="文本框 1066"/>
            <p:cNvSpPr txBox="1">
              <a:spLocks noChangeArrowheads="1"/>
            </p:cNvSpPr>
            <p:nvPr/>
          </p:nvSpPr>
          <p:spPr bwMode="auto">
            <a:xfrm>
              <a:off x="1383647" y="464453"/>
              <a:ext cx="378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rPr>
                <a:t>算法质量与算法分析</a:t>
              </a:r>
            </a:p>
          </p:txBody>
        </p:sp>
        <p:sp>
          <p:nvSpPr>
            <p:cNvPr id="22" name="矩形 21"/>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3" name="矩形 12">
            <a:extLst>
              <a:ext uri="{FF2B5EF4-FFF2-40B4-BE49-F238E27FC236}">
                <a16:creationId xmlns:a16="http://schemas.microsoft.com/office/drawing/2014/main" id="{13C0C6BE-EC5C-4A80-98DB-3B7E33912646}"/>
              </a:ext>
            </a:extLst>
          </p:cNvPr>
          <p:cNvSpPr/>
          <p:nvPr/>
        </p:nvSpPr>
        <p:spPr>
          <a:xfrm>
            <a:off x="492494" y="1747488"/>
            <a:ext cx="10715536" cy="1658724"/>
          </a:xfrm>
          <a:prstGeom prst="rect">
            <a:avLst/>
          </a:prstGeom>
        </p:spPr>
        <p:txBody>
          <a:bodyPr wrap="square">
            <a:spAutoFit/>
          </a:bodyPr>
          <a:lstStyle/>
          <a:p>
            <a:pPr algn="just">
              <a:lnSpc>
                <a:spcPct val="125000"/>
              </a:lnSpc>
            </a:pPr>
            <a:r>
              <a:rPr lang="zh-CN" altLang="en-US" sz="28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算法 </a:t>
            </a:r>
            <a:r>
              <a:rPr lang="en-US" altLang="zh-CN" sz="28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(Algorithm) </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指有限时间内解决特定问题的求解步骤，是指令的有限序列，其中每条指令可以表示一个或多个操作。</a:t>
            </a:r>
            <a:endParaRPr lang="en-US" altLang="zh-CN" sz="28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5000"/>
              </a:lnSpc>
            </a:pP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算法具有以下特征：</a:t>
            </a:r>
            <a:endParaRPr lang="en-US" altLang="zh-CN" sz="28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7" name="组合 16">
            <a:extLst>
              <a:ext uri="{FF2B5EF4-FFF2-40B4-BE49-F238E27FC236}">
                <a16:creationId xmlns:a16="http://schemas.microsoft.com/office/drawing/2014/main" id="{A4AB1E45-4941-4EA2-AA4A-46E00AD02232}"/>
              </a:ext>
            </a:extLst>
          </p:cNvPr>
          <p:cNvGrpSpPr/>
          <p:nvPr/>
        </p:nvGrpSpPr>
        <p:grpSpPr>
          <a:xfrm>
            <a:off x="492494" y="3409385"/>
            <a:ext cx="10838185" cy="2755454"/>
            <a:chOff x="842143" y="1905395"/>
            <a:chExt cx="9929972" cy="3209919"/>
          </a:xfrm>
        </p:grpSpPr>
        <p:grpSp>
          <p:nvGrpSpPr>
            <p:cNvPr id="30" name="组合 29">
              <a:extLst>
                <a:ext uri="{FF2B5EF4-FFF2-40B4-BE49-F238E27FC236}">
                  <a16:creationId xmlns:a16="http://schemas.microsoft.com/office/drawing/2014/main" id="{5AFC3C5E-1CA5-448E-BA1F-3E5FE2670EB2}"/>
                </a:ext>
              </a:extLst>
            </p:cNvPr>
            <p:cNvGrpSpPr/>
            <p:nvPr/>
          </p:nvGrpSpPr>
          <p:grpSpPr>
            <a:xfrm>
              <a:off x="842144" y="1905395"/>
              <a:ext cx="9929971" cy="3209919"/>
              <a:chOff x="484549" y="1661097"/>
              <a:chExt cx="12932997" cy="2664153"/>
            </a:xfrm>
          </p:grpSpPr>
          <p:sp>
            <p:nvSpPr>
              <p:cNvPr id="32" name="矩形 31">
                <a:extLst>
                  <a:ext uri="{FF2B5EF4-FFF2-40B4-BE49-F238E27FC236}">
                    <a16:creationId xmlns:a16="http://schemas.microsoft.com/office/drawing/2014/main" id="{59101497-934E-42B1-914F-214B48C1D0EB}"/>
                  </a:ext>
                </a:extLst>
              </p:cNvPr>
              <p:cNvSpPr/>
              <p:nvPr/>
            </p:nvSpPr>
            <p:spPr>
              <a:xfrm>
                <a:off x="495398" y="2211830"/>
                <a:ext cx="11644958" cy="528388"/>
              </a:xfrm>
              <a:prstGeom prst="rect">
                <a:avLst/>
              </a:prstGeom>
            </p:spPr>
            <p:txBody>
              <a:bodyPr wrap="square">
                <a:spAutoFit/>
              </a:bodyPr>
              <a:lstStyle/>
              <a:p>
                <a:pPr>
                  <a:lnSpc>
                    <a:spcPct val="125000"/>
                  </a:lnSpc>
                </a:pPr>
                <a:r>
                  <a:rPr lang="en-US" altLang="zh-CN" sz="26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600" b="1" dirty="0">
                    <a:solidFill>
                      <a:srgbClr val="ED7D31"/>
                    </a:solidFill>
                    <a:latin typeface="Times New Roman" panose="02020603050405020304" pitchFamily="18" charset="0"/>
                    <a:ea typeface="微软雅黑" panose="020B0503020204020204" pitchFamily="34" charset="-122"/>
                  </a:rPr>
                  <a:t>确定性：</a:t>
                </a:r>
                <a:r>
                  <a:rPr lang="zh-CN" altLang="en-US" sz="2600" dirty="0">
                    <a:latin typeface="Times New Roman" panose="02020603050405020304" pitchFamily="18" charset="0"/>
                    <a:ea typeface="微软雅黑" panose="020B0503020204020204" pitchFamily="34" charset="-122"/>
                  </a:rPr>
                  <a:t>算法的每条指令都有明确的定义。</a:t>
                </a:r>
                <a:endParaRPr lang="zh-CN" altLang="en-US" sz="2600" dirty="0">
                  <a:latin typeface="Times New Roman" panose="02020603050405020304" pitchFamily="18" charset="0"/>
                  <a:cs typeface="Times New Roman" panose="02020603050405020304" pitchFamily="18" charset="0"/>
                </a:endParaRPr>
              </a:p>
            </p:txBody>
          </p:sp>
          <p:sp>
            <p:nvSpPr>
              <p:cNvPr id="33" name="矩形 32">
                <a:extLst>
                  <a:ext uri="{FF2B5EF4-FFF2-40B4-BE49-F238E27FC236}">
                    <a16:creationId xmlns:a16="http://schemas.microsoft.com/office/drawing/2014/main" id="{7E8F0104-1EE7-4BE6-9AFC-120139A10BC4}"/>
                  </a:ext>
                </a:extLst>
              </p:cNvPr>
              <p:cNvSpPr/>
              <p:nvPr/>
            </p:nvSpPr>
            <p:spPr>
              <a:xfrm>
                <a:off x="495393" y="1661097"/>
                <a:ext cx="12221468" cy="528388"/>
              </a:xfrm>
              <a:prstGeom prst="rect">
                <a:avLst/>
              </a:prstGeom>
            </p:spPr>
            <p:txBody>
              <a:bodyPr wrap="none">
                <a:spAutoFit/>
              </a:bodyPr>
              <a:lstStyle/>
              <a:p>
                <a:pPr>
                  <a:lnSpc>
                    <a:spcPct val="125000"/>
                  </a:lnSpc>
                </a:pPr>
                <a:r>
                  <a:rPr lang="en-US" altLang="zh-CN" sz="26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6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有限性：</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算法在执行有限步后结束，每一步都在有限时间内完成。</a:t>
                </a:r>
                <a:endParaRPr lang="zh-CN" altLang="en-US" sz="2600" dirty="0">
                  <a:latin typeface="Times New Roman" panose="02020603050405020304" pitchFamily="18" charset="0"/>
                  <a:cs typeface="Times New Roman" panose="02020603050405020304" pitchFamily="18" charset="0"/>
                </a:endParaRPr>
              </a:p>
            </p:txBody>
          </p:sp>
          <p:sp>
            <p:nvSpPr>
              <p:cNvPr id="34" name="矩形 33">
                <a:extLst>
                  <a:ext uri="{FF2B5EF4-FFF2-40B4-BE49-F238E27FC236}">
                    <a16:creationId xmlns:a16="http://schemas.microsoft.com/office/drawing/2014/main" id="{DC40CBD3-3B94-4773-A4CA-4D3F1AB5E260}"/>
                  </a:ext>
                </a:extLst>
              </p:cNvPr>
              <p:cNvSpPr/>
              <p:nvPr/>
            </p:nvSpPr>
            <p:spPr>
              <a:xfrm>
                <a:off x="484549" y="3313297"/>
                <a:ext cx="12932997" cy="1011953"/>
              </a:xfrm>
              <a:prstGeom prst="rect">
                <a:avLst/>
              </a:prstGeom>
            </p:spPr>
            <p:txBody>
              <a:bodyPr wrap="square">
                <a:spAutoFit/>
              </a:bodyPr>
              <a:lstStyle/>
              <a:p>
                <a:pPr algn="just">
                  <a:lnSpc>
                    <a:spcPct val="125000"/>
                  </a:lnSpc>
                </a:pPr>
                <a:r>
                  <a:rPr lang="en-US" altLang="zh-CN" sz="26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600" b="1" dirty="0">
                    <a:solidFill>
                      <a:srgbClr val="ED7D31"/>
                    </a:solidFill>
                    <a:latin typeface="Times New Roman" panose="02020603050405020304" pitchFamily="18" charset="0"/>
                    <a:ea typeface="微软雅黑" panose="020B0503020204020204" pitchFamily="34" charset="-122"/>
                  </a:rPr>
                  <a:t>可行性：</a:t>
                </a:r>
                <a:r>
                  <a:rPr lang="zh-CN" altLang="en-US" sz="2600" dirty="0">
                    <a:latin typeface="Times New Roman" panose="02020603050405020304" pitchFamily="18" charset="0"/>
                    <a:cs typeface="Times New Roman" panose="02020603050405020304" pitchFamily="18" charset="0"/>
                  </a:rPr>
                  <a:t>算法的每个操作都可以通过已实现的基本操作实现，对于任何正确的输入都能得到正确的输出结果。</a:t>
                </a:r>
                <a:endParaRPr lang="en-US" altLang="zh-CN" sz="2600" dirty="0">
                  <a:latin typeface="Times New Roman" panose="02020603050405020304" pitchFamily="18" charset="0"/>
                  <a:cs typeface="Times New Roman" panose="02020603050405020304" pitchFamily="18" charset="0"/>
                </a:endParaRPr>
              </a:p>
            </p:txBody>
          </p:sp>
        </p:grpSp>
        <p:sp>
          <p:nvSpPr>
            <p:cNvPr id="28" name="矩形 27">
              <a:extLst>
                <a:ext uri="{FF2B5EF4-FFF2-40B4-BE49-F238E27FC236}">
                  <a16:creationId xmlns:a16="http://schemas.microsoft.com/office/drawing/2014/main" id="{BA67B774-2056-4EC6-8FF3-DB601285469E}"/>
                </a:ext>
              </a:extLst>
            </p:cNvPr>
            <p:cNvSpPr/>
            <p:nvPr/>
          </p:nvSpPr>
          <p:spPr>
            <a:xfrm>
              <a:off x="842143" y="3232503"/>
              <a:ext cx="9929971" cy="636631"/>
            </a:xfrm>
            <a:prstGeom prst="rect">
              <a:avLst/>
            </a:prstGeom>
          </p:spPr>
          <p:txBody>
            <a:bodyPr wrap="square">
              <a:spAutoFit/>
            </a:bodyPr>
            <a:lstStyle/>
            <a:p>
              <a:pPr>
                <a:lnSpc>
                  <a:spcPct val="125000"/>
                </a:lnSpc>
              </a:pPr>
              <a:r>
                <a:rPr lang="en-US" altLang="zh-CN" sz="26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600" b="1" dirty="0">
                  <a:solidFill>
                    <a:srgbClr val="ED7D31"/>
                  </a:solidFill>
                  <a:latin typeface="Times New Roman" panose="02020603050405020304" pitchFamily="18" charset="0"/>
                  <a:ea typeface="微软雅黑" panose="020B0503020204020204" pitchFamily="34" charset="-122"/>
                </a:rPr>
                <a:t>输入与输出：</a:t>
              </a:r>
              <a:r>
                <a:rPr lang="zh-CN" altLang="en-US" sz="2600" dirty="0">
                  <a:latin typeface="Times New Roman" panose="02020603050405020304" pitchFamily="18" charset="0"/>
                  <a:ea typeface="微软雅黑" panose="020B0503020204020204" pitchFamily="34" charset="-122"/>
                </a:rPr>
                <a:t>一个算法可以有或没有输入数据，但必须有输出数据</a:t>
              </a:r>
              <a:r>
                <a:rPr lang="zh-CN" altLang="en-US" sz="2600" b="1" dirty="0">
                  <a:latin typeface="Times New Roman" panose="02020603050405020304" pitchFamily="18" charset="0"/>
                  <a:ea typeface="微软雅黑" panose="020B0503020204020204" pitchFamily="34" charset="-122"/>
                </a:rPr>
                <a:t>。</a:t>
              </a:r>
              <a:endParaRPr lang="zh-CN" altLang="en-US" sz="2600" b="1" dirty="0">
                <a:latin typeface="Times New Roman" panose="02020603050405020304" pitchFamily="18" charset="0"/>
                <a:cs typeface="Times New Roman" panose="02020603050405020304" pitchFamily="18" charset="0"/>
              </a:endParaRPr>
            </a:p>
          </p:txBody>
        </p:sp>
      </p:grpSp>
      <p:grpSp>
        <p:nvGrpSpPr>
          <p:cNvPr id="14" name="Group 23">
            <a:extLst>
              <a:ext uri="{FF2B5EF4-FFF2-40B4-BE49-F238E27FC236}">
                <a16:creationId xmlns:a16="http://schemas.microsoft.com/office/drawing/2014/main" id="{39226E7C-9872-437D-81BC-2E287BF3E578}"/>
              </a:ext>
            </a:extLst>
          </p:cNvPr>
          <p:cNvGrpSpPr/>
          <p:nvPr/>
        </p:nvGrpSpPr>
        <p:grpSpPr>
          <a:xfrm>
            <a:off x="512725" y="1350314"/>
            <a:ext cx="458390" cy="344014"/>
            <a:chOff x="789999" y="2242985"/>
            <a:chExt cx="504229" cy="378415"/>
          </a:xfrm>
        </p:grpSpPr>
        <p:sp>
          <p:nvSpPr>
            <p:cNvPr id="15" name="Rectangle 24">
              <a:extLst>
                <a:ext uri="{FF2B5EF4-FFF2-40B4-BE49-F238E27FC236}">
                  <a16:creationId xmlns:a16="http://schemas.microsoft.com/office/drawing/2014/main" id="{CD7D299E-2033-42E4-B22B-F0C6EFAE10F4}"/>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sp>
          <p:nvSpPr>
            <p:cNvPr id="16" name="Rectangle 25">
              <a:extLst>
                <a:ext uri="{FF2B5EF4-FFF2-40B4-BE49-F238E27FC236}">
                  <a16:creationId xmlns:a16="http://schemas.microsoft.com/office/drawing/2014/main" id="{D9ECED4D-6FA6-4E5D-9AAE-168D67BAAEC1}"/>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grpSp>
      <p:sp>
        <p:nvSpPr>
          <p:cNvPr id="23" name="矩形 22">
            <a:extLst>
              <a:ext uri="{FF2B5EF4-FFF2-40B4-BE49-F238E27FC236}">
                <a16:creationId xmlns:a16="http://schemas.microsoft.com/office/drawing/2014/main" id="{D39227D0-EA6F-4E7C-BD56-5F1F0F22A02E}"/>
              </a:ext>
            </a:extLst>
          </p:cNvPr>
          <p:cNvSpPr/>
          <p:nvPr/>
        </p:nvSpPr>
        <p:spPr>
          <a:xfrm>
            <a:off x="1164971" y="1249875"/>
            <a:ext cx="1980029"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算法和程序</a:t>
            </a:r>
          </a:p>
        </p:txBody>
      </p:sp>
    </p:spTree>
    <p:extLst>
      <p:ext uri="{BB962C8B-B14F-4D97-AF65-F5344CB8AC3E}">
        <p14:creationId xmlns:p14="http://schemas.microsoft.com/office/powerpoint/2010/main" val="11743968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13C0C6BE-EC5C-4A80-98DB-3B7E33912646}"/>
              </a:ext>
            </a:extLst>
          </p:cNvPr>
          <p:cNvSpPr/>
          <p:nvPr/>
        </p:nvSpPr>
        <p:spPr>
          <a:xfrm>
            <a:off x="492493" y="1745979"/>
            <a:ext cx="11207013" cy="1658724"/>
          </a:xfrm>
          <a:prstGeom prst="rect">
            <a:avLst/>
          </a:prstGeom>
        </p:spPr>
        <p:txBody>
          <a:bodyPr wrap="square">
            <a:spAutoFit/>
          </a:bodyPr>
          <a:lstStyle/>
          <a:p>
            <a:pPr algn="just">
              <a:lnSpc>
                <a:spcPct val="125000"/>
              </a:lnSpc>
            </a:pPr>
            <a:r>
              <a:rPr lang="zh-CN" altLang="en-US" sz="2800" b="1"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程序 </a:t>
            </a:r>
            <a:r>
              <a:rPr lang="en-US" altLang="zh-CN" sz="2800" b="1"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(Program)</a:t>
            </a:r>
            <a:r>
              <a:rPr lang="en-US" altLang="zh-CN" sz="2800"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是算法用某种编程语言的具体实现。程序的质量取决于算法的质量。若有多个算法可求解同一问题，应尽量选择高质量的算法。</a:t>
            </a:r>
            <a:endParaRPr lang="en-US" altLang="zh-CN" sz="28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5000"/>
              </a:lnSpc>
            </a:pP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算法质量取决于以下四个指标：</a:t>
            </a:r>
            <a:endParaRPr lang="en-US" altLang="zh-CN" sz="26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5" name="组合 14">
            <a:extLst>
              <a:ext uri="{FF2B5EF4-FFF2-40B4-BE49-F238E27FC236}">
                <a16:creationId xmlns:a16="http://schemas.microsoft.com/office/drawing/2014/main" id="{E4825D00-88FE-44A0-92BE-BE82FC6E1423}"/>
              </a:ext>
            </a:extLst>
          </p:cNvPr>
          <p:cNvGrpSpPr/>
          <p:nvPr/>
        </p:nvGrpSpPr>
        <p:grpSpPr>
          <a:xfrm>
            <a:off x="553771" y="3386834"/>
            <a:ext cx="11267102" cy="2750624"/>
            <a:chOff x="793891" y="1905392"/>
            <a:chExt cx="9934138" cy="3204297"/>
          </a:xfrm>
        </p:grpSpPr>
        <p:grpSp>
          <p:nvGrpSpPr>
            <p:cNvPr id="16" name="组合 15">
              <a:extLst>
                <a:ext uri="{FF2B5EF4-FFF2-40B4-BE49-F238E27FC236}">
                  <a16:creationId xmlns:a16="http://schemas.microsoft.com/office/drawing/2014/main" id="{BB300D93-5E6B-464B-83F9-C9910F039502}"/>
                </a:ext>
              </a:extLst>
            </p:cNvPr>
            <p:cNvGrpSpPr/>
            <p:nvPr/>
          </p:nvGrpSpPr>
          <p:grpSpPr>
            <a:xfrm>
              <a:off x="793891" y="1905392"/>
              <a:ext cx="9929971" cy="3204297"/>
              <a:chOff x="421705" y="1661095"/>
              <a:chExt cx="12932997" cy="2659491"/>
            </a:xfrm>
          </p:grpSpPr>
          <p:sp>
            <p:nvSpPr>
              <p:cNvPr id="24" name="矩形 23">
                <a:extLst>
                  <a:ext uri="{FF2B5EF4-FFF2-40B4-BE49-F238E27FC236}">
                    <a16:creationId xmlns:a16="http://schemas.microsoft.com/office/drawing/2014/main" id="{A122113C-C6D1-4A25-B7F6-FF3DF114D643}"/>
                  </a:ext>
                </a:extLst>
              </p:cNvPr>
              <p:cNvSpPr/>
              <p:nvPr/>
            </p:nvSpPr>
            <p:spPr>
              <a:xfrm>
                <a:off x="432556" y="2201195"/>
                <a:ext cx="12922146" cy="1011953"/>
              </a:xfrm>
              <a:prstGeom prst="rect">
                <a:avLst/>
              </a:prstGeom>
            </p:spPr>
            <p:txBody>
              <a:bodyPr wrap="square">
                <a:spAutoFit/>
              </a:bodyPr>
              <a:lstStyle/>
              <a:p>
                <a:pPr>
                  <a:lnSpc>
                    <a:spcPct val="125000"/>
                  </a:lnSpc>
                </a:pPr>
                <a:r>
                  <a:rPr lang="en-US" altLang="zh-CN" sz="26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600" b="1" dirty="0">
                    <a:solidFill>
                      <a:srgbClr val="ED7D31"/>
                    </a:solidFill>
                    <a:latin typeface="Times New Roman" panose="02020603050405020304" pitchFamily="18" charset="0"/>
                    <a:ea typeface="微软雅黑" panose="020B0503020204020204" pitchFamily="34" charset="-122"/>
                  </a:rPr>
                  <a:t>可读性好：</a:t>
                </a:r>
                <a:r>
                  <a:rPr lang="zh-CN" altLang="en-US" sz="2600" dirty="0">
                    <a:latin typeface="Times New Roman" panose="02020603050405020304" pitchFamily="18" charset="0"/>
                    <a:ea typeface="微软雅黑" panose="020B0503020204020204" pitchFamily="34" charset="-122"/>
                  </a:rPr>
                  <a:t>算法首先要满足人的阅读和交流需求，其次才是满足可执行性要求。可读性差的算法很难得到修改和维护，几乎无用。</a:t>
                </a:r>
                <a:endParaRPr lang="zh-CN" altLang="en-US" sz="2600" dirty="0">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528BA58E-94AC-483E-849C-A36FB6F70625}"/>
                  </a:ext>
                </a:extLst>
              </p:cNvPr>
              <p:cNvSpPr/>
              <p:nvPr/>
            </p:nvSpPr>
            <p:spPr>
              <a:xfrm>
                <a:off x="427131" y="1661095"/>
                <a:ext cx="7549435" cy="528390"/>
              </a:xfrm>
              <a:prstGeom prst="rect">
                <a:avLst/>
              </a:prstGeom>
            </p:spPr>
            <p:txBody>
              <a:bodyPr wrap="none">
                <a:spAutoFit/>
              </a:bodyPr>
              <a:lstStyle/>
              <a:p>
                <a:pPr>
                  <a:lnSpc>
                    <a:spcPct val="125000"/>
                  </a:lnSpc>
                </a:pPr>
                <a:r>
                  <a:rPr lang="en-US" altLang="zh-CN" sz="26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6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正确性高：</a:t>
                </a:r>
                <a:r>
                  <a:rPr lang="zh-CN" altLang="en-US" sz="2600" dirty="0">
                    <a:latin typeface="Times New Roman" panose="02020603050405020304" pitchFamily="18" charset="0"/>
                    <a:ea typeface="微软雅黑" panose="020B0503020204020204" pitchFamily="34" charset="-122"/>
                    <a:cs typeface="Times New Roman" panose="02020603050405020304" pitchFamily="18" charset="0"/>
                  </a:rPr>
                  <a:t>算法应满足具体问题的需求。</a:t>
                </a:r>
                <a:endParaRPr lang="zh-CN" altLang="en-US" sz="2600" b="1" dirty="0">
                  <a:latin typeface="Times New Roman" panose="02020603050405020304" pitchFamily="18" charset="0"/>
                  <a:cs typeface="Times New Roman" panose="02020603050405020304" pitchFamily="18" charset="0"/>
                </a:endParaRPr>
              </a:p>
            </p:txBody>
          </p:sp>
          <p:sp>
            <p:nvSpPr>
              <p:cNvPr id="26" name="矩形 25">
                <a:extLst>
                  <a:ext uri="{FF2B5EF4-FFF2-40B4-BE49-F238E27FC236}">
                    <a16:creationId xmlns:a16="http://schemas.microsoft.com/office/drawing/2014/main" id="{B9B4A750-D0E4-408E-B46E-14DB70600B8C}"/>
                  </a:ext>
                </a:extLst>
              </p:cNvPr>
              <p:cNvSpPr/>
              <p:nvPr/>
            </p:nvSpPr>
            <p:spPr>
              <a:xfrm>
                <a:off x="421705" y="3792196"/>
                <a:ext cx="12932997" cy="528390"/>
              </a:xfrm>
              <a:prstGeom prst="rect">
                <a:avLst/>
              </a:prstGeom>
            </p:spPr>
            <p:txBody>
              <a:bodyPr wrap="square">
                <a:spAutoFit/>
              </a:bodyPr>
              <a:lstStyle/>
              <a:p>
                <a:pPr>
                  <a:lnSpc>
                    <a:spcPct val="125000"/>
                  </a:lnSpc>
                </a:pPr>
                <a:r>
                  <a:rPr lang="en-US" altLang="zh-CN" sz="26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600" b="1" dirty="0">
                    <a:solidFill>
                      <a:srgbClr val="ED7D31"/>
                    </a:solidFill>
                    <a:latin typeface="Times New Roman" panose="02020603050405020304" pitchFamily="18" charset="0"/>
                    <a:ea typeface="微软雅黑" panose="020B0503020204020204" pitchFamily="34" charset="-122"/>
                  </a:rPr>
                  <a:t>存储需求低、效率高：</a:t>
                </a:r>
                <a:r>
                  <a:rPr lang="zh-CN" altLang="en-US" sz="2600" dirty="0">
                    <a:latin typeface="Times New Roman" panose="02020603050405020304" pitchFamily="18" charset="0"/>
                    <a:cs typeface="Times New Roman" panose="02020603050405020304" pitchFamily="18" charset="0"/>
                  </a:rPr>
                  <a:t>空间复杂度和时间复杂度要小。</a:t>
                </a:r>
                <a:endParaRPr lang="en-US" altLang="zh-CN" sz="2600" dirty="0">
                  <a:latin typeface="Times New Roman" panose="02020603050405020304" pitchFamily="18" charset="0"/>
                  <a:cs typeface="Times New Roman" panose="02020603050405020304" pitchFamily="18" charset="0"/>
                </a:endParaRPr>
              </a:p>
            </p:txBody>
          </p:sp>
        </p:grpSp>
        <p:sp>
          <p:nvSpPr>
            <p:cNvPr id="23" name="矩形 22">
              <a:extLst>
                <a:ext uri="{FF2B5EF4-FFF2-40B4-BE49-F238E27FC236}">
                  <a16:creationId xmlns:a16="http://schemas.microsoft.com/office/drawing/2014/main" id="{E3C2D2F4-56F2-455F-88DB-AE0C6AB2915A}"/>
                </a:ext>
              </a:extLst>
            </p:cNvPr>
            <p:cNvSpPr/>
            <p:nvPr/>
          </p:nvSpPr>
          <p:spPr>
            <a:xfrm>
              <a:off x="798058" y="3787583"/>
              <a:ext cx="9929971" cy="636632"/>
            </a:xfrm>
            <a:prstGeom prst="rect">
              <a:avLst/>
            </a:prstGeom>
          </p:spPr>
          <p:txBody>
            <a:bodyPr wrap="square">
              <a:spAutoFit/>
            </a:bodyPr>
            <a:lstStyle/>
            <a:p>
              <a:pPr>
                <a:lnSpc>
                  <a:spcPct val="125000"/>
                </a:lnSpc>
              </a:pPr>
              <a:r>
                <a:rPr lang="en-US" altLang="zh-CN" sz="26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6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健壮性强</a:t>
              </a:r>
              <a:r>
                <a:rPr lang="zh-CN" altLang="en-US" sz="2600" b="1" dirty="0">
                  <a:solidFill>
                    <a:srgbClr val="ED7D31"/>
                  </a:solidFill>
                  <a:latin typeface="Times New Roman" panose="02020603050405020304" pitchFamily="18" charset="0"/>
                  <a:ea typeface="微软雅黑" panose="020B0503020204020204" pitchFamily="34" charset="-122"/>
                </a:rPr>
                <a:t>：</a:t>
              </a:r>
              <a:r>
                <a:rPr lang="en-US" altLang="zh-CN" sz="2600" b="1" dirty="0">
                  <a:solidFill>
                    <a:srgbClr val="ED7D31"/>
                  </a:solidFill>
                  <a:latin typeface="Times New Roman" panose="02020603050405020304" pitchFamily="18" charset="0"/>
                  <a:ea typeface="微软雅黑" panose="020B0503020204020204" pitchFamily="34" charset="-122"/>
                </a:rPr>
                <a:t> </a:t>
              </a:r>
              <a:r>
                <a:rPr lang="zh-CN" altLang="en-US" sz="2600" dirty="0">
                  <a:latin typeface="Times New Roman" panose="02020603050405020304" pitchFamily="18" charset="0"/>
                  <a:ea typeface="微软雅黑" panose="020B0503020204020204" pitchFamily="34" charset="-122"/>
                </a:rPr>
                <a:t>当输入数据非法时，算法应能够适当处理</a:t>
              </a:r>
              <a:r>
                <a:rPr lang="zh-CN" altLang="en-US" sz="2600" b="1" dirty="0">
                  <a:latin typeface="Times New Roman" panose="02020603050405020304" pitchFamily="18" charset="0"/>
                  <a:ea typeface="微软雅黑" panose="020B0503020204020204" pitchFamily="34" charset="-122"/>
                </a:rPr>
                <a:t>。</a:t>
              </a:r>
              <a:endParaRPr lang="zh-CN" altLang="en-US" sz="2600" b="1" dirty="0">
                <a:latin typeface="Times New Roman" panose="02020603050405020304" pitchFamily="18" charset="0"/>
                <a:cs typeface="Times New Roman" panose="02020603050405020304" pitchFamily="18" charset="0"/>
              </a:endParaRPr>
            </a:p>
          </p:txBody>
        </p:sp>
      </p:grpSp>
      <p:grpSp>
        <p:nvGrpSpPr>
          <p:cNvPr id="27" name="组合 26">
            <a:extLst>
              <a:ext uri="{FF2B5EF4-FFF2-40B4-BE49-F238E27FC236}">
                <a16:creationId xmlns:a16="http://schemas.microsoft.com/office/drawing/2014/main" id="{9FBAF6F4-5907-4CDD-B0BC-92539D5AA2E8}"/>
              </a:ext>
            </a:extLst>
          </p:cNvPr>
          <p:cNvGrpSpPr/>
          <p:nvPr/>
        </p:nvGrpSpPr>
        <p:grpSpPr>
          <a:xfrm>
            <a:off x="2753" y="271425"/>
            <a:ext cx="5648400" cy="877513"/>
            <a:chOff x="48721" y="271425"/>
            <a:chExt cx="5516239" cy="877513"/>
          </a:xfrm>
        </p:grpSpPr>
        <p:sp>
          <p:nvSpPr>
            <p:cNvPr id="29" name="任意多边形 18">
              <a:extLst>
                <a:ext uri="{FF2B5EF4-FFF2-40B4-BE49-F238E27FC236}">
                  <a16:creationId xmlns:a16="http://schemas.microsoft.com/office/drawing/2014/main" id="{2E1261EB-D48C-45E7-8E50-393D89558C5B}"/>
                </a:ext>
              </a:extLst>
            </p:cNvPr>
            <p:cNvSpPr/>
            <p:nvPr/>
          </p:nvSpPr>
          <p:spPr>
            <a:xfrm rot="5400000">
              <a:off x="2532973" y="-1974387"/>
              <a:ext cx="547735" cy="5516239"/>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31" name="椭圆 30">
              <a:extLst>
                <a:ext uri="{FF2B5EF4-FFF2-40B4-BE49-F238E27FC236}">
                  <a16:creationId xmlns:a16="http://schemas.microsoft.com/office/drawing/2014/main" id="{BCAC2E92-EBEA-4C31-B01D-0A63F188104F}"/>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36" name="文本框 1066">
              <a:extLst>
                <a:ext uri="{FF2B5EF4-FFF2-40B4-BE49-F238E27FC236}">
                  <a16:creationId xmlns:a16="http://schemas.microsoft.com/office/drawing/2014/main" id="{29E77FB7-0531-4CDD-9ECF-537BEE775F8B}"/>
                </a:ext>
              </a:extLst>
            </p:cNvPr>
            <p:cNvSpPr txBox="1">
              <a:spLocks noChangeArrowheads="1"/>
            </p:cNvSpPr>
            <p:nvPr/>
          </p:nvSpPr>
          <p:spPr bwMode="auto">
            <a:xfrm>
              <a:off x="1383647" y="464453"/>
              <a:ext cx="378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rPr>
                <a:t>算法质量与算法分析</a:t>
              </a:r>
            </a:p>
          </p:txBody>
        </p:sp>
        <p:sp>
          <p:nvSpPr>
            <p:cNvPr id="37" name="矩形 36">
              <a:extLst>
                <a:ext uri="{FF2B5EF4-FFF2-40B4-BE49-F238E27FC236}">
                  <a16:creationId xmlns:a16="http://schemas.microsoft.com/office/drawing/2014/main" id="{B4A8ADD0-D8A7-4266-AA31-19CC09E43693}"/>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 name="Group 23">
            <a:extLst>
              <a:ext uri="{FF2B5EF4-FFF2-40B4-BE49-F238E27FC236}">
                <a16:creationId xmlns:a16="http://schemas.microsoft.com/office/drawing/2014/main" id="{40FFEE84-94CF-4AB1-BB11-F7E0575887B6}"/>
              </a:ext>
            </a:extLst>
          </p:cNvPr>
          <p:cNvGrpSpPr/>
          <p:nvPr/>
        </p:nvGrpSpPr>
        <p:grpSpPr>
          <a:xfrm>
            <a:off x="512725" y="1350314"/>
            <a:ext cx="458390" cy="344014"/>
            <a:chOff x="789999" y="2242985"/>
            <a:chExt cx="504229" cy="378415"/>
          </a:xfrm>
        </p:grpSpPr>
        <p:sp>
          <p:nvSpPr>
            <p:cNvPr id="17" name="Rectangle 24">
              <a:extLst>
                <a:ext uri="{FF2B5EF4-FFF2-40B4-BE49-F238E27FC236}">
                  <a16:creationId xmlns:a16="http://schemas.microsoft.com/office/drawing/2014/main" id="{AE6B38E7-1AD5-41A5-A244-7E9B33412AE4}"/>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sp>
          <p:nvSpPr>
            <p:cNvPr id="18" name="Rectangle 25">
              <a:extLst>
                <a:ext uri="{FF2B5EF4-FFF2-40B4-BE49-F238E27FC236}">
                  <a16:creationId xmlns:a16="http://schemas.microsoft.com/office/drawing/2014/main" id="{C7C19B65-4151-4D23-B386-3828CA146FB1}"/>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grpSp>
      <p:sp>
        <p:nvSpPr>
          <p:cNvPr id="19" name="矩形 18">
            <a:extLst>
              <a:ext uri="{FF2B5EF4-FFF2-40B4-BE49-F238E27FC236}">
                <a16:creationId xmlns:a16="http://schemas.microsoft.com/office/drawing/2014/main" id="{0CDF4728-0EEF-46AD-A47E-4345F6234DA8}"/>
              </a:ext>
            </a:extLst>
          </p:cNvPr>
          <p:cNvSpPr/>
          <p:nvPr/>
        </p:nvSpPr>
        <p:spPr>
          <a:xfrm>
            <a:off x="1164971" y="1249875"/>
            <a:ext cx="1980029"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算法和程序</a:t>
            </a:r>
          </a:p>
        </p:txBody>
      </p:sp>
    </p:spTree>
    <p:extLst>
      <p:ext uri="{BB962C8B-B14F-4D97-AF65-F5344CB8AC3E}">
        <p14:creationId xmlns:p14="http://schemas.microsoft.com/office/powerpoint/2010/main" val="2326298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13C0C6BE-EC5C-4A80-98DB-3B7E33912646}"/>
              </a:ext>
            </a:extLst>
          </p:cNvPr>
          <p:cNvSpPr/>
          <p:nvPr/>
        </p:nvSpPr>
        <p:spPr>
          <a:xfrm>
            <a:off x="694785" y="1844356"/>
            <a:ext cx="10717250" cy="3160865"/>
          </a:xfrm>
          <a:prstGeom prst="rect">
            <a:avLst/>
          </a:prstGeom>
        </p:spPr>
        <p:txBody>
          <a:bodyPr wrap="square">
            <a:spAutoFit/>
          </a:bodyPr>
          <a:lstStyle/>
          <a:p>
            <a:pPr algn="just">
              <a:lnSpc>
                <a:spcPct val="125000"/>
              </a:lnSpc>
            </a:pPr>
            <a:r>
              <a:rPr lang="zh-CN" altLang="en-US" sz="2700" b="1"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空间复杂度</a:t>
            </a:r>
            <a:r>
              <a:rPr lang="zh-CN" altLang="en-US" sz="2700" dirty="0">
                <a:latin typeface="Times New Roman" panose="02020603050405020304" pitchFamily="18" charset="0"/>
                <a:ea typeface="微软雅黑" panose="020B0503020204020204" pitchFamily="34" charset="-122"/>
                <a:cs typeface="Times New Roman" panose="02020603050405020304" pitchFamily="18" charset="0"/>
              </a:rPr>
              <a:t>指算法占用内存空间的大小，包括程序运行时所需存储空间，如程序指令、输入数据等所占空间，也包括执行算法所需的辅助内存空间。</a:t>
            </a:r>
            <a:endParaRPr lang="en-US" altLang="zh-CN" sz="27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5000"/>
              </a:lnSpc>
            </a:pPr>
            <a:r>
              <a:rPr lang="zh-CN" altLang="en-US" sz="2700" dirty="0">
                <a:latin typeface="Times New Roman" panose="02020603050405020304" pitchFamily="18" charset="0"/>
                <a:ea typeface="微软雅黑" panose="020B0503020204020204" pitchFamily="34" charset="-122"/>
                <a:cs typeface="Times New Roman" panose="02020603050405020304" pitchFamily="18" charset="0"/>
              </a:rPr>
              <a:t>需要注意的是，输入数据所占空间取决于问题本身，与求解问题的算法无关，因此在分析算法的空间复杂度时，只需要分析</a:t>
            </a:r>
            <a:r>
              <a:rPr lang="zh-CN" altLang="en-US" sz="27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执行算法所需的辅助空间</a:t>
            </a:r>
            <a:r>
              <a:rPr lang="zh-CN" altLang="en-US" sz="27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7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8" name="组合 7">
            <a:extLst>
              <a:ext uri="{FF2B5EF4-FFF2-40B4-BE49-F238E27FC236}">
                <a16:creationId xmlns:a16="http://schemas.microsoft.com/office/drawing/2014/main" id="{8CDE287D-F411-4CD4-8ACB-FC8912A9E3D5}"/>
              </a:ext>
            </a:extLst>
          </p:cNvPr>
          <p:cNvGrpSpPr/>
          <p:nvPr/>
        </p:nvGrpSpPr>
        <p:grpSpPr>
          <a:xfrm>
            <a:off x="2753" y="271425"/>
            <a:ext cx="5648400" cy="877513"/>
            <a:chOff x="48721" y="271425"/>
            <a:chExt cx="5516239" cy="877513"/>
          </a:xfrm>
        </p:grpSpPr>
        <p:sp>
          <p:nvSpPr>
            <p:cNvPr id="9" name="任意多边形 18">
              <a:extLst>
                <a:ext uri="{FF2B5EF4-FFF2-40B4-BE49-F238E27FC236}">
                  <a16:creationId xmlns:a16="http://schemas.microsoft.com/office/drawing/2014/main" id="{291CC74B-FFCE-459E-80B6-938FDCD0F763}"/>
                </a:ext>
              </a:extLst>
            </p:cNvPr>
            <p:cNvSpPr/>
            <p:nvPr/>
          </p:nvSpPr>
          <p:spPr>
            <a:xfrm rot="5400000">
              <a:off x="2532973" y="-1974387"/>
              <a:ext cx="547735" cy="5516239"/>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椭圆 9">
              <a:extLst>
                <a:ext uri="{FF2B5EF4-FFF2-40B4-BE49-F238E27FC236}">
                  <a16:creationId xmlns:a16="http://schemas.microsoft.com/office/drawing/2014/main" id="{60F13778-D7A5-496D-BBB0-63550EA65AE4}"/>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1" name="文本框 1066">
              <a:extLst>
                <a:ext uri="{FF2B5EF4-FFF2-40B4-BE49-F238E27FC236}">
                  <a16:creationId xmlns:a16="http://schemas.microsoft.com/office/drawing/2014/main" id="{F365D54F-0199-44DE-8AE2-B0C6298E48AD}"/>
                </a:ext>
              </a:extLst>
            </p:cNvPr>
            <p:cNvSpPr txBox="1">
              <a:spLocks noChangeArrowheads="1"/>
            </p:cNvSpPr>
            <p:nvPr/>
          </p:nvSpPr>
          <p:spPr bwMode="auto">
            <a:xfrm>
              <a:off x="1383647" y="464453"/>
              <a:ext cx="378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rPr>
                <a:t>算法质量与算法分析</a:t>
              </a:r>
            </a:p>
          </p:txBody>
        </p:sp>
        <p:sp>
          <p:nvSpPr>
            <p:cNvPr id="12" name="矩形 11">
              <a:extLst>
                <a:ext uri="{FF2B5EF4-FFF2-40B4-BE49-F238E27FC236}">
                  <a16:creationId xmlns:a16="http://schemas.microsoft.com/office/drawing/2014/main" id="{778D6B6E-B84C-4CC1-833C-A511CDD14E32}"/>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 name="Group 23">
            <a:extLst>
              <a:ext uri="{FF2B5EF4-FFF2-40B4-BE49-F238E27FC236}">
                <a16:creationId xmlns:a16="http://schemas.microsoft.com/office/drawing/2014/main" id="{B3EF6ADC-7276-4A57-91A5-D6ADD5BB4DDF}"/>
              </a:ext>
            </a:extLst>
          </p:cNvPr>
          <p:cNvGrpSpPr/>
          <p:nvPr/>
        </p:nvGrpSpPr>
        <p:grpSpPr>
          <a:xfrm>
            <a:off x="512725" y="1350314"/>
            <a:ext cx="458390" cy="344014"/>
            <a:chOff x="789999" y="2242985"/>
            <a:chExt cx="504229" cy="378415"/>
          </a:xfrm>
        </p:grpSpPr>
        <p:sp>
          <p:nvSpPr>
            <p:cNvPr id="15" name="Rectangle 24">
              <a:extLst>
                <a:ext uri="{FF2B5EF4-FFF2-40B4-BE49-F238E27FC236}">
                  <a16:creationId xmlns:a16="http://schemas.microsoft.com/office/drawing/2014/main" id="{B9AB99AD-84DB-4E99-B5D7-8F47BBFAD035}"/>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sp>
          <p:nvSpPr>
            <p:cNvPr id="16" name="Rectangle 25">
              <a:extLst>
                <a:ext uri="{FF2B5EF4-FFF2-40B4-BE49-F238E27FC236}">
                  <a16:creationId xmlns:a16="http://schemas.microsoft.com/office/drawing/2014/main" id="{31DE12DF-8329-4DD6-8E14-95A3A862D0B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grpSp>
      <p:sp>
        <p:nvSpPr>
          <p:cNvPr id="17" name="矩形 16">
            <a:extLst>
              <a:ext uri="{FF2B5EF4-FFF2-40B4-BE49-F238E27FC236}">
                <a16:creationId xmlns:a16="http://schemas.microsoft.com/office/drawing/2014/main" id="{B201111F-DB94-454F-BB29-0386814D3602}"/>
              </a:ext>
            </a:extLst>
          </p:cNvPr>
          <p:cNvSpPr/>
          <p:nvPr/>
        </p:nvSpPr>
        <p:spPr>
          <a:xfrm>
            <a:off x="1164971" y="1249875"/>
            <a:ext cx="4134465"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空间复杂度和时间复杂度</a:t>
            </a:r>
          </a:p>
        </p:txBody>
      </p:sp>
    </p:spTree>
    <p:extLst>
      <p:ext uri="{BB962C8B-B14F-4D97-AF65-F5344CB8AC3E}">
        <p14:creationId xmlns:p14="http://schemas.microsoft.com/office/powerpoint/2010/main" val="1701261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13C0C6BE-EC5C-4A80-98DB-3B7E33912646}"/>
              </a:ext>
            </a:extLst>
          </p:cNvPr>
          <p:cNvSpPr/>
          <p:nvPr/>
        </p:nvSpPr>
        <p:spPr>
          <a:xfrm>
            <a:off x="512725" y="1844356"/>
            <a:ext cx="10959696" cy="3160865"/>
          </a:xfrm>
          <a:prstGeom prst="rect">
            <a:avLst/>
          </a:prstGeom>
        </p:spPr>
        <p:txBody>
          <a:bodyPr wrap="square">
            <a:spAutoFit/>
          </a:bodyPr>
          <a:lstStyle/>
          <a:p>
            <a:pPr algn="just">
              <a:lnSpc>
                <a:spcPct val="125000"/>
              </a:lnSpc>
            </a:pPr>
            <a:r>
              <a:rPr lang="zh-CN" altLang="en-US" sz="2700" b="1"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时间复杂度</a:t>
            </a:r>
            <a:r>
              <a:rPr lang="zh-CN" altLang="en-US" sz="2700" dirty="0">
                <a:latin typeface="Times New Roman" panose="02020603050405020304" pitchFamily="18" charset="0"/>
                <a:ea typeface="微软雅黑" panose="020B0503020204020204" pitchFamily="34" charset="-122"/>
                <a:cs typeface="Times New Roman" panose="02020603050405020304" pitchFamily="18" charset="0"/>
              </a:rPr>
              <a:t>指算法运行速度的快慢，是所求解问题的规模、输入数据和算法的函数。对于给定的算法，其时间复杂度通常由全部输入数据所对应计算量的最大值与平均值来表示。但计算量的最大值和平均值也是问题规模的函数，通常比较复杂且难以准确求出。</a:t>
            </a:r>
            <a:endParaRPr lang="en-US" altLang="zh-CN" sz="27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5000"/>
              </a:lnSpc>
            </a:pPr>
            <a:r>
              <a:rPr lang="zh-CN" altLang="en-US" sz="2700" dirty="0">
                <a:latin typeface="Times New Roman" panose="02020603050405020304" pitchFamily="18" charset="0"/>
                <a:ea typeface="微软雅黑" panose="020B0503020204020204" pitchFamily="34" charset="-122"/>
                <a:cs typeface="Times New Roman" panose="02020603050405020304" pitchFamily="18" charset="0"/>
              </a:rPr>
              <a:t>对于大规模的问题，用</a:t>
            </a:r>
            <a:r>
              <a:rPr lang="zh-CN" altLang="en-US" sz="2700" b="1"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渐进复杂度</a:t>
            </a:r>
            <a:r>
              <a:rPr lang="zh-CN" altLang="en-US" sz="2700" dirty="0">
                <a:latin typeface="Times New Roman" panose="02020603050405020304" pitchFamily="18" charset="0"/>
                <a:ea typeface="微软雅黑" panose="020B0503020204020204" pitchFamily="34" charset="-122"/>
                <a:cs typeface="Times New Roman" panose="02020603050405020304" pitchFamily="18" charset="0"/>
              </a:rPr>
              <a:t>来评估算法的效率，即考察输入值大小趋近无穷时，算法执行所需时间的增长趋势。</a:t>
            </a:r>
            <a:endParaRPr lang="en-US" altLang="zh-CN" sz="27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矩形 8">
            <a:extLst>
              <a:ext uri="{FF2B5EF4-FFF2-40B4-BE49-F238E27FC236}">
                <a16:creationId xmlns:a16="http://schemas.microsoft.com/office/drawing/2014/main" id="{DE7DDE68-22ED-4E12-88C5-6289833A0770}"/>
              </a:ext>
            </a:extLst>
          </p:cNvPr>
          <p:cNvSpPr/>
          <p:nvPr/>
        </p:nvSpPr>
        <p:spPr>
          <a:xfrm>
            <a:off x="512725" y="5005221"/>
            <a:ext cx="10959697" cy="1434945"/>
          </a:xfrm>
          <a:prstGeom prst="rect">
            <a:avLst/>
          </a:prstGeom>
        </p:spPr>
        <p:txBody>
          <a:bodyPr wrap="square">
            <a:spAutoFit/>
          </a:bodyPr>
          <a:lstStyle/>
          <a:p>
            <a:pPr algn="just">
              <a:lnSpc>
                <a:spcPct val="125000"/>
              </a:lnSpc>
            </a:pPr>
            <a:r>
              <a:rPr lang="zh-CN" altLang="en-US" sz="24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注：</a:t>
            </a:r>
            <a:r>
              <a:rPr lang="en-US" altLang="zh-CN" sz="24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对于给定算法的复杂度估计，给出上界的阶数越低，则估计越有价值；给出下界的阶数越高，则估计越有价值。</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5000"/>
              </a:lnSpc>
            </a:pPr>
            <a:r>
              <a:rPr lang="en-US" altLang="zh-CN" sz="24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        b.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作为上界、下界、同阶的函数，尽量使用简单的函数。</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0" name="组合 9">
            <a:extLst>
              <a:ext uri="{FF2B5EF4-FFF2-40B4-BE49-F238E27FC236}">
                <a16:creationId xmlns:a16="http://schemas.microsoft.com/office/drawing/2014/main" id="{3B2CF998-DE55-4426-A0A0-A55D3710FCC2}"/>
              </a:ext>
            </a:extLst>
          </p:cNvPr>
          <p:cNvGrpSpPr/>
          <p:nvPr/>
        </p:nvGrpSpPr>
        <p:grpSpPr>
          <a:xfrm>
            <a:off x="2753" y="271425"/>
            <a:ext cx="5648400" cy="877513"/>
            <a:chOff x="48721" y="271425"/>
            <a:chExt cx="5516239" cy="877513"/>
          </a:xfrm>
        </p:grpSpPr>
        <p:sp>
          <p:nvSpPr>
            <p:cNvPr id="11" name="任意多边形 18">
              <a:extLst>
                <a:ext uri="{FF2B5EF4-FFF2-40B4-BE49-F238E27FC236}">
                  <a16:creationId xmlns:a16="http://schemas.microsoft.com/office/drawing/2014/main" id="{AA20C989-B302-464D-A8F4-246144A6AAA4}"/>
                </a:ext>
              </a:extLst>
            </p:cNvPr>
            <p:cNvSpPr/>
            <p:nvPr/>
          </p:nvSpPr>
          <p:spPr>
            <a:xfrm rot="5400000">
              <a:off x="2532973" y="-1974387"/>
              <a:ext cx="547735" cy="5516239"/>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2" name="椭圆 11">
              <a:extLst>
                <a:ext uri="{FF2B5EF4-FFF2-40B4-BE49-F238E27FC236}">
                  <a16:creationId xmlns:a16="http://schemas.microsoft.com/office/drawing/2014/main" id="{93DA71D2-A579-4DD2-B15F-900081791326}"/>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4" name="文本框 1066">
              <a:extLst>
                <a:ext uri="{FF2B5EF4-FFF2-40B4-BE49-F238E27FC236}">
                  <a16:creationId xmlns:a16="http://schemas.microsoft.com/office/drawing/2014/main" id="{508C36A0-9936-4C8B-A7F9-7FA34BF7239C}"/>
                </a:ext>
              </a:extLst>
            </p:cNvPr>
            <p:cNvSpPr txBox="1">
              <a:spLocks noChangeArrowheads="1"/>
            </p:cNvSpPr>
            <p:nvPr/>
          </p:nvSpPr>
          <p:spPr bwMode="auto">
            <a:xfrm>
              <a:off x="1383647" y="464453"/>
              <a:ext cx="378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rPr>
                <a:t>算法质量与算法分析</a:t>
              </a:r>
            </a:p>
          </p:txBody>
        </p:sp>
        <p:sp>
          <p:nvSpPr>
            <p:cNvPr id="15" name="矩形 14">
              <a:extLst>
                <a:ext uri="{FF2B5EF4-FFF2-40B4-BE49-F238E27FC236}">
                  <a16:creationId xmlns:a16="http://schemas.microsoft.com/office/drawing/2014/main" id="{C5A253A7-3A75-4E74-8C33-73E37DACA4D1}"/>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6" name="Group 23">
            <a:extLst>
              <a:ext uri="{FF2B5EF4-FFF2-40B4-BE49-F238E27FC236}">
                <a16:creationId xmlns:a16="http://schemas.microsoft.com/office/drawing/2014/main" id="{5D7EE9F7-A54B-4421-A08F-1F61AC189E7A}"/>
              </a:ext>
            </a:extLst>
          </p:cNvPr>
          <p:cNvGrpSpPr/>
          <p:nvPr/>
        </p:nvGrpSpPr>
        <p:grpSpPr>
          <a:xfrm>
            <a:off x="512725" y="1350314"/>
            <a:ext cx="458390" cy="344014"/>
            <a:chOff x="789999" y="2242985"/>
            <a:chExt cx="504229" cy="378415"/>
          </a:xfrm>
        </p:grpSpPr>
        <p:sp>
          <p:nvSpPr>
            <p:cNvPr id="17" name="Rectangle 24">
              <a:extLst>
                <a:ext uri="{FF2B5EF4-FFF2-40B4-BE49-F238E27FC236}">
                  <a16:creationId xmlns:a16="http://schemas.microsoft.com/office/drawing/2014/main" id="{323593E1-7915-4F04-8CF5-65EEFC784E74}"/>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sp>
          <p:nvSpPr>
            <p:cNvPr id="18" name="Rectangle 25">
              <a:extLst>
                <a:ext uri="{FF2B5EF4-FFF2-40B4-BE49-F238E27FC236}">
                  <a16:creationId xmlns:a16="http://schemas.microsoft.com/office/drawing/2014/main" id="{3D916379-0C90-4421-B8C5-14DBDEDA2CC8}"/>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grpSp>
      <p:sp>
        <p:nvSpPr>
          <p:cNvPr id="19" name="矩形 18">
            <a:extLst>
              <a:ext uri="{FF2B5EF4-FFF2-40B4-BE49-F238E27FC236}">
                <a16:creationId xmlns:a16="http://schemas.microsoft.com/office/drawing/2014/main" id="{CD540422-A40C-415E-A7C4-5C2D81384862}"/>
              </a:ext>
            </a:extLst>
          </p:cNvPr>
          <p:cNvSpPr/>
          <p:nvPr/>
        </p:nvSpPr>
        <p:spPr>
          <a:xfrm>
            <a:off x="1164971" y="1249875"/>
            <a:ext cx="4134465"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空间复杂度和时间复杂度</a:t>
            </a:r>
          </a:p>
        </p:txBody>
      </p:sp>
    </p:spTree>
    <p:extLst>
      <p:ext uri="{BB962C8B-B14F-4D97-AF65-F5344CB8AC3E}">
        <p14:creationId xmlns:p14="http://schemas.microsoft.com/office/powerpoint/2010/main" val="25221919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a:extLst>
              <a:ext uri="{FF2B5EF4-FFF2-40B4-BE49-F238E27FC236}">
                <a16:creationId xmlns:a16="http://schemas.microsoft.com/office/drawing/2014/main" id="{BB300D93-5E6B-464B-83F9-C9910F039502}"/>
              </a:ext>
            </a:extLst>
          </p:cNvPr>
          <p:cNvGrpSpPr/>
          <p:nvPr/>
        </p:nvGrpSpPr>
        <p:grpSpPr>
          <a:xfrm>
            <a:off x="445358" y="1871579"/>
            <a:ext cx="11300440" cy="1524784"/>
            <a:chOff x="427131" y="1705637"/>
            <a:chExt cx="13280412" cy="1474267"/>
          </a:xfrm>
        </p:grpSpPr>
        <p:sp>
          <p:nvSpPr>
            <p:cNvPr id="24" name="矩形 23">
              <a:extLst>
                <a:ext uri="{FF2B5EF4-FFF2-40B4-BE49-F238E27FC236}">
                  <a16:creationId xmlns:a16="http://schemas.microsoft.com/office/drawing/2014/main" id="{A122113C-C6D1-4A25-B7F6-FF3DF114D643}"/>
                </a:ext>
              </a:extLst>
            </p:cNvPr>
            <p:cNvSpPr/>
            <p:nvPr/>
          </p:nvSpPr>
          <p:spPr>
            <a:xfrm>
              <a:off x="427131" y="2685239"/>
              <a:ext cx="13193851" cy="494665"/>
            </a:xfrm>
            <a:prstGeom prst="rect">
              <a:avLst/>
            </a:prstGeom>
          </p:spPr>
          <p:txBody>
            <a:bodyPr wrap="square">
              <a:spAutoFit/>
            </a:bodyPr>
            <a:lstStyle/>
            <a:p>
              <a:pPr algn="just">
                <a:lnSpc>
                  <a:spcPct val="125000"/>
                </a:lnSpc>
              </a:pPr>
              <a:r>
                <a:rPr lang="en-US" altLang="zh-CN" sz="24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solidFill>
                    <a:srgbClr val="ED7D31"/>
                  </a:solidFill>
                  <a:latin typeface="Times New Roman" panose="02020603050405020304" pitchFamily="18" charset="0"/>
                  <a:ea typeface="微软雅黑" panose="020B0503020204020204" pitchFamily="34" charset="-122"/>
                </a:rPr>
                <a:t>事前分析估算法（理论估算）：</a:t>
              </a:r>
              <a:r>
                <a:rPr lang="zh-CN" altLang="en-US" sz="2400" dirty="0">
                  <a:latin typeface="Times New Roman" panose="02020603050405020304" pitchFamily="18" charset="0"/>
                  <a:ea typeface="微软雅黑" panose="020B0503020204020204" pitchFamily="34" charset="-122"/>
                </a:rPr>
                <a:t>分析算法计算量与所处理问题规模间的函数关系。</a:t>
              </a:r>
              <a:endParaRPr lang="zh-CN" altLang="en-US" sz="2400" dirty="0">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528BA58E-94AC-483E-849C-A36FB6F70625}"/>
                </a:ext>
              </a:extLst>
            </p:cNvPr>
            <p:cNvSpPr/>
            <p:nvPr/>
          </p:nvSpPr>
          <p:spPr>
            <a:xfrm>
              <a:off x="427131" y="1705637"/>
              <a:ext cx="13280412" cy="941035"/>
            </a:xfrm>
            <a:prstGeom prst="rect">
              <a:avLst/>
            </a:prstGeom>
          </p:spPr>
          <p:txBody>
            <a:bodyPr wrap="square">
              <a:spAutoFit/>
            </a:bodyPr>
            <a:lstStyle/>
            <a:p>
              <a:pPr algn="just">
                <a:lnSpc>
                  <a:spcPct val="125000"/>
                </a:lnSpc>
              </a:pPr>
              <a:r>
                <a:rPr lang="en-US" altLang="zh-CN" sz="24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事后统计法（实际测试）：</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编程实现几个算法，用一组或多组数据分别测试这些算法，比较运行时间，选择最合适的方法。</a:t>
              </a:r>
              <a:endParaRPr lang="zh-CN" altLang="en-US" sz="2400" b="1" dirty="0">
                <a:latin typeface="Times New Roman" panose="02020603050405020304" pitchFamily="18" charset="0"/>
                <a:cs typeface="Times New Roman" panose="02020603050405020304" pitchFamily="18" charset="0"/>
              </a:endParaRPr>
            </a:p>
          </p:txBody>
        </p:sp>
      </p:grpSp>
      <p:sp>
        <p:nvSpPr>
          <p:cNvPr id="14" name="矩形 13">
            <a:extLst>
              <a:ext uri="{FF2B5EF4-FFF2-40B4-BE49-F238E27FC236}">
                <a16:creationId xmlns:a16="http://schemas.microsoft.com/office/drawing/2014/main" id="{5746ABEA-0F6E-4AD2-A2FF-93EB5A2E05A7}"/>
              </a:ext>
            </a:extLst>
          </p:cNvPr>
          <p:cNvSpPr/>
          <p:nvPr/>
        </p:nvSpPr>
        <p:spPr>
          <a:xfrm>
            <a:off x="809093" y="3514241"/>
            <a:ext cx="2984505" cy="1661993"/>
          </a:xfrm>
          <a:prstGeom prst="rect">
            <a:avLst/>
          </a:prstGeom>
        </p:spPr>
        <p:txBody>
          <a:bodyPr wrap="square">
            <a:spAutoFit/>
          </a:bodyPr>
          <a:lstStyle/>
          <a:p>
            <a:pPr>
              <a:lnSpc>
                <a:spcPct val="125000"/>
              </a:lnSpc>
            </a:pPr>
            <a:r>
              <a:rPr lang="en-US" altLang="zh-CN" sz="24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a.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维向量点乘</a:t>
            </a:r>
            <a:r>
              <a:rPr lang="zh-CN" altLang="en-US" sz="2400" dirty="0">
                <a:latin typeface="Times New Roman" panose="02020603050405020304" pitchFamily="18" charset="0"/>
                <a:ea typeface="微软雅黑" panose="020B0503020204020204" pitchFamily="34" charset="-122"/>
              </a:rPr>
              <a:t>。</a:t>
            </a:r>
            <a:endParaRPr lang="en-US" altLang="zh-CN" sz="2400" dirty="0">
              <a:latin typeface="Times New Roman" panose="02020603050405020304" pitchFamily="18" charset="0"/>
              <a:ea typeface="微软雅黑" panose="020B0503020204020204" pitchFamily="34" charset="-122"/>
            </a:endParaRPr>
          </a:p>
          <a:p>
            <a:r>
              <a:rPr lang="en-US" altLang="zh-CN" sz="2400" dirty="0">
                <a:latin typeface="Times New Roman" panose="02020603050405020304" pitchFamily="18" charset="0"/>
                <a:ea typeface="微软雅黑" panose="020B0503020204020204" pitchFamily="34" charset="-122"/>
              </a:rPr>
              <a:t>p=0;</a:t>
            </a:r>
          </a:p>
          <a:p>
            <a:r>
              <a:rPr lang="en-US" altLang="zh-CN" sz="2400" dirty="0">
                <a:latin typeface="Times New Roman" panose="02020603050405020304" pitchFamily="18" charset="0"/>
                <a:ea typeface="微软雅黑" panose="020B0503020204020204" pitchFamily="34" charset="-122"/>
              </a:rPr>
              <a:t>for(</a:t>
            </a:r>
            <a:r>
              <a:rPr lang="en-US" altLang="zh-CN" sz="2400" dirty="0" err="1">
                <a:latin typeface="Times New Roman" panose="02020603050405020304" pitchFamily="18" charset="0"/>
                <a:ea typeface="微软雅黑" panose="020B0503020204020204" pitchFamily="34" charset="-122"/>
              </a:rPr>
              <a:t>i</a:t>
            </a:r>
            <a:r>
              <a:rPr lang="en-US" altLang="zh-CN" sz="2400" dirty="0">
                <a:latin typeface="Times New Roman" panose="02020603050405020304" pitchFamily="18" charset="0"/>
                <a:ea typeface="微软雅黑" panose="020B0503020204020204" pitchFamily="34" charset="-122"/>
              </a:rPr>
              <a:t> = 1; </a:t>
            </a:r>
            <a:r>
              <a:rPr lang="en-US" altLang="zh-CN" sz="2400" dirty="0" err="1">
                <a:latin typeface="Times New Roman" panose="02020603050405020304" pitchFamily="18" charset="0"/>
                <a:ea typeface="微软雅黑" panose="020B0503020204020204" pitchFamily="34" charset="-122"/>
              </a:rPr>
              <a:t>i</a:t>
            </a:r>
            <a:r>
              <a:rPr lang="en-US" altLang="zh-CN" sz="2400" dirty="0">
                <a:latin typeface="Times New Roman" panose="02020603050405020304" pitchFamily="18" charset="0"/>
                <a:ea typeface="微软雅黑" panose="020B0503020204020204" pitchFamily="34" charset="-122"/>
              </a:rPr>
              <a:t> &lt;= n; </a:t>
            </a:r>
            <a:r>
              <a:rPr lang="en-US" altLang="zh-CN" sz="2400" dirty="0" err="1">
                <a:latin typeface="Times New Roman" panose="02020603050405020304" pitchFamily="18" charset="0"/>
                <a:ea typeface="微软雅黑" panose="020B0503020204020204" pitchFamily="34" charset="-122"/>
              </a:rPr>
              <a:t>i</a:t>
            </a:r>
            <a:r>
              <a:rPr lang="en-US" altLang="zh-CN" sz="2400" dirty="0">
                <a:latin typeface="Times New Roman" panose="02020603050405020304" pitchFamily="18" charset="0"/>
                <a:ea typeface="微软雅黑" panose="020B0503020204020204" pitchFamily="34" charset="-122"/>
              </a:rPr>
              <a:t> ++)  </a:t>
            </a:r>
          </a:p>
          <a:p>
            <a:r>
              <a:rPr lang="en-US" altLang="zh-CN" sz="2400" dirty="0">
                <a:latin typeface="Times New Roman" panose="02020603050405020304" pitchFamily="18" charset="0"/>
                <a:ea typeface="微软雅黑" panose="020B0503020204020204" pitchFamily="34" charset="-122"/>
              </a:rPr>
              <a:t>      p += x[</a:t>
            </a:r>
            <a:r>
              <a:rPr lang="en-US" altLang="zh-CN" sz="2400" dirty="0" err="1">
                <a:latin typeface="Times New Roman" panose="02020603050405020304" pitchFamily="18" charset="0"/>
                <a:ea typeface="微软雅黑" panose="020B0503020204020204" pitchFamily="34" charset="-122"/>
              </a:rPr>
              <a:t>i</a:t>
            </a:r>
            <a:r>
              <a:rPr lang="en-US" altLang="zh-CN" sz="2400" dirty="0">
                <a:latin typeface="Times New Roman" panose="02020603050405020304" pitchFamily="18" charset="0"/>
                <a:ea typeface="微软雅黑" panose="020B0503020204020204" pitchFamily="34" charset="-122"/>
              </a:rPr>
              <a:t>] * y[</a:t>
            </a:r>
            <a:r>
              <a:rPr lang="en-US" altLang="zh-CN" sz="2400" dirty="0" err="1">
                <a:latin typeface="Times New Roman" panose="02020603050405020304" pitchFamily="18" charset="0"/>
                <a:ea typeface="微软雅黑" panose="020B0503020204020204" pitchFamily="34" charset="-122"/>
              </a:rPr>
              <a:t>i</a:t>
            </a:r>
            <a:r>
              <a:rPr lang="en-US" altLang="zh-CN" sz="2400" dirty="0">
                <a:latin typeface="Times New Roman" panose="02020603050405020304" pitchFamily="18" charset="0"/>
                <a:ea typeface="微软雅黑" panose="020B0503020204020204" pitchFamily="34" charset="-122"/>
              </a:rPr>
              <a:t>];</a:t>
            </a:r>
            <a:endParaRPr lang="zh-CN" altLang="en-US" sz="2400" dirty="0">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DA770CB7-E5C4-48C0-AE82-3CC5C7BDFA18}"/>
              </a:ext>
            </a:extLst>
          </p:cNvPr>
          <p:cNvSpPr/>
          <p:nvPr/>
        </p:nvSpPr>
        <p:spPr>
          <a:xfrm>
            <a:off x="5651154" y="3461638"/>
            <a:ext cx="5525229" cy="3139321"/>
          </a:xfrm>
          <a:prstGeom prst="rect">
            <a:avLst/>
          </a:prstGeom>
        </p:spPr>
        <p:txBody>
          <a:bodyPr wrap="square">
            <a:spAutoFit/>
          </a:bodyPr>
          <a:lstStyle/>
          <a:p>
            <a:pPr>
              <a:lnSpc>
                <a:spcPct val="125000"/>
              </a:lnSpc>
            </a:pPr>
            <a:r>
              <a:rPr lang="en-US" altLang="zh-CN" sz="24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b.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阶方阵相乘</a:t>
            </a:r>
            <a:r>
              <a:rPr lang="zh-CN" altLang="en-US" sz="2400" dirty="0">
                <a:latin typeface="Times New Roman" panose="02020603050405020304" pitchFamily="18" charset="0"/>
                <a:ea typeface="微软雅黑" panose="020B0503020204020204" pitchFamily="34" charset="-122"/>
              </a:rPr>
              <a:t>。</a:t>
            </a:r>
            <a:endParaRPr lang="en-US" altLang="zh-CN" sz="2400" dirty="0">
              <a:latin typeface="Times New Roman" panose="02020603050405020304" pitchFamily="18" charset="0"/>
              <a:ea typeface="微软雅黑" panose="020B0503020204020204" pitchFamily="34" charset="-122"/>
            </a:endParaRPr>
          </a:p>
          <a:p>
            <a:r>
              <a:rPr lang="en-US" altLang="zh-CN" sz="2400" dirty="0">
                <a:latin typeface="Times New Roman" panose="02020603050405020304" pitchFamily="18" charset="0"/>
                <a:ea typeface="微软雅黑" panose="020B0503020204020204" pitchFamily="34" charset="-122"/>
              </a:rPr>
              <a:t>for(</a:t>
            </a:r>
            <a:r>
              <a:rPr lang="en-US" altLang="zh-CN" sz="2400" dirty="0" err="1">
                <a:latin typeface="Times New Roman" panose="02020603050405020304" pitchFamily="18" charset="0"/>
                <a:ea typeface="微软雅黑" panose="020B0503020204020204" pitchFamily="34" charset="-122"/>
              </a:rPr>
              <a:t>i</a:t>
            </a:r>
            <a:r>
              <a:rPr lang="en-US" altLang="zh-CN" sz="2400" dirty="0">
                <a:latin typeface="Times New Roman" panose="02020603050405020304" pitchFamily="18" charset="0"/>
                <a:ea typeface="微软雅黑" panose="020B0503020204020204" pitchFamily="34" charset="-122"/>
              </a:rPr>
              <a:t> = 1; </a:t>
            </a:r>
            <a:r>
              <a:rPr lang="en-US" altLang="zh-CN" sz="2400" dirty="0" err="1">
                <a:latin typeface="Times New Roman" panose="02020603050405020304" pitchFamily="18" charset="0"/>
                <a:ea typeface="微软雅黑" panose="020B0503020204020204" pitchFamily="34" charset="-122"/>
              </a:rPr>
              <a:t>i</a:t>
            </a:r>
            <a:r>
              <a:rPr lang="en-US" altLang="zh-CN" sz="2400" dirty="0">
                <a:latin typeface="Times New Roman" panose="02020603050405020304" pitchFamily="18" charset="0"/>
                <a:ea typeface="微软雅黑" panose="020B0503020204020204" pitchFamily="34" charset="-122"/>
              </a:rPr>
              <a:t> &lt;= n; </a:t>
            </a:r>
            <a:r>
              <a:rPr lang="en-US" altLang="zh-CN" sz="2400" dirty="0" err="1">
                <a:latin typeface="Times New Roman" panose="02020603050405020304" pitchFamily="18" charset="0"/>
                <a:ea typeface="微软雅黑" panose="020B0503020204020204" pitchFamily="34" charset="-122"/>
              </a:rPr>
              <a:t>i</a:t>
            </a:r>
            <a:r>
              <a:rPr lang="en-US" altLang="zh-CN" sz="2400" dirty="0">
                <a:latin typeface="Times New Roman" panose="02020603050405020304" pitchFamily="18" charset="0"/>
                <a:ea typeface="微软雅黑" panose="020B0503020204020204" pitchFamily="34" charset="-122"/>
              </a:rPr>
              <a:t> ++)  </a:t>
            </a:r>
          </a:p>
          <a:p>
            <a:r>
              <a:rPr lang="en-US" altLang="zh-CN" sz="2400" dirty="0">
                <a:latin typeface="Times New Roman" panose="02020603050405020304" pitchFamily="18" charset="0"/>
                <a:ea typeface="微软雅黑" panose="020B0503020204020204" pitchFamily="34" charset="-122"/>
              </a:rPr>
              <a:t>     for(j = 1; j &lt;= n; j ++) </a:t>
            </a:r>
          </a:p>
          <a:p>
            <a:r>
              <a:rPr lang="en-US" altLang="zh-CN" sz="2400" dirty="0">
                <a:latin typeface="Times New Roman" panose="02020603050405020304" pitchFamily="18" charset="0"/>
                <a:ea typeface="微软雅黑" panose="020B0503020204020204" pitchFamily="34" charset="-122"/>
              </a:rPr>
              <a:t>         {</a:t>
            </a:r>
          </a:p>
          <a:p>
            <a:r>
              <a:rPr lang="en-US" altLang="zh-CN" sz="2400" dirty="0">
                <a:latin typeface="Times New Roman" panose="02020603050405020304" pitchFamily="18" charset="0"/>
                <a:ea typeface="微软雅黑" panose="020B0503020204020204" pitchFamily="34" charset="-122"/>
              </a:rPr>
              <a:t>           d[</a:t>
            </a:r>
            <a:r>
              <a:rPr lang="en-US" altLang="zh-CN" sz="2400" dirty="0" err="1">
                <a:latin typeface="Times New Roman" panose="02020603050405020304" pitchFamily="18" charset="0"/>
                <a:ea typeface="微软雅黑" panose="020B0503020204020204" pitchFamily="34" charset="-122"/>
              </a:rPr>
              <a:t>i</a:t>
            </a:r>
            <a:r>
              <a:rPr lang="en-US" altLang="zh-CN" sz="2400" dirty="0">
                <a:latin typeface="Times New Roman" panose="02020603050405020304" pitchFamily="18" charset="0"/>
                <a:ea typeface="微软雅黑" panose="020B0503020204020204" pitchFamily="34" charset="-122"/>
              </a:rPr>
              <a:t>] [j]=0; </a:t>
            </a:r>
          </a:p>
          <a:p>
            <a:r>
              <a:rPr lang="en-US" altLang="zh-CN" sz="2400" dirty="0">
                <a:latin typeface="Times New Roman" panose="02020603050405020304" pitchFamily="18" charset="0"/>
                <a:ea typeface="微软雅黑" panose="020B0503020204020204" pitchFamily="34" charset="-122"/>
              </a:rPr>
              <a:t>           for(k = 1;k &lt;= n; k ++) </a:t>
            </a:r>
          </a:p>
          <a:p>
            <a:r>
              <a:rPr lang="en-US" altLang="zh-CN" sz="2400" dirty="0">
                <a:latin typeface="Times New Roman" panose="02020603050405020304" pitchFamily="18" charset="0"/>
                <a:ea typeface="微软雅黑" panose="020B0503020204020204" pitchFamily="34" charset="-122"/>
              </a:rPr>
              <a:t>                 d[</a:t>
            </a:r>
            <a:r>
              <a:rPr lang="en-US" altLang="zh-CN" sz="2400" dirty="0" err="1">
                <a:latin typeface="Times New Roman" panose="02020603050405020304" pitchFamily="18" charset="0"/>
                <a:ea typeface="微软雅黑" panose="020B0503020204020204" pitchFamily="34" charset="-122"/>
              </a:rPr>
              <a:t>i</a:t>
            </a:r>
            <a:r>
              <a:rPr lang="en-US" altLang="zh-CN" sz="2400" dirty="0">
                <a:latin typeface="Times New Roman" panose="02020603050405020304" pitchFamily="18" charset="0"/>
                <a:ea typeface="微软雅黑" panose="020B0503020204020204" pitchFamily="34" charset="-122"/>
              </a:rPr>
              <a:t>] [j] += a[</a:t>
            </a:r>
            <a:r>
              <a:rPr lang="en-US" altLang="zh-CN" sz="2400" dirty="0" err="1">
                <a:latin typeface="Times New Roman" panose="02020603050405020304" pitchFamily="18" charset="0"/>
                <a:ea typeface="微软雅黑" panose="020B0503020204020204" pitchFamily="34" charset="-122"/>
              </a:rPr>
              <a:t>i</a:t>
            </a:r>
            <a:r>
              <a:rPr lang="en-US" altLang="zh-CN" sz="2400" dirty="0">
                <a:latin typeface="Times New Roman" panose="02020603050405020304" pitchFamily="18" charset="0"/>
                <a:ea typeface="微软雅黑" panose="020B0503020204020204" pitchFamily="34" charset="-122"/>
              </a:rPr>
              <a:t>][k] * b[k][j];</a:t>
            </a:r>
          </a:p>
          <a:p>
            <a:r>
              <a:rPr lang="en-US" altLang="zh-CN" sz="2400" dirty="0">
                <a:latin typeface="Times New Roman" panose="02020603050405020304" pitchFamily="18" charset="0"/>
                <a:ea typeface="微软雅黑" panose="020B0503020204020204" pitchFamily="34" charset="-122"/>
              </a:rPr>
              <a:t>          } </a:t>
            </a:r>
            <a:endParaRPr lang="zh-CN" altLang="en-US" sz="2400" dirty="0">
              <a:latin typeface="Times New Roman" panose="02020603050405020304" pitchFamily="18" charset="0"/>
              <a:cs typeface="Times New Roman" panose="02020603050405020304" pitchFamily="18" charset="0"/>
            </a:endParaRPr>
          </a:p>
        </p:txBody>
      </p:sp>
      <p:grpSp>
        <p:nvGrpSpPr>
          <p:cNvPr id="29" name="组合 28">
            <a:extLst>
              <a:ext uri="{FF2B5EF4-FFF2-40B4-BE49-F238E27FC236}">
                <a16:creationId xmlns:a16="http://schemas.microsoft.com/office/drawing/2014/main" id="{5D979BDC-9870-4811-ACCE-82156E837710}"/>
              </a:ext>
            </a:extLst>
          </p:cNvPr>
          <p:cNvGrpSpPr/>
          <p:nvPr/>
        </p:nvGrpSpPr>
        <p:grpSpPr>
          <a:xfrm>
            <a:off x="2753" y="271425"/>
            <a:ext cx="5648400" cy="877513"/>
            <a:chOff x="48721" y="271425"/>
            <a:chExt cx="5516239" cy="877513"/>
          </a:xfrm>
        </p:grpSpPr>
        <p:sp>
          <p:nvSpPr>
            <p:cNvPr id="30" name="任意多边形 18">
              <a:extLst>
                <a:ext uri="{FF2B5EF4-FFF2-40B4-BE49-F238E27FC236}">
                  <a16:creationId xmlns:a16="http://schemas.microsoft.com/office/drawing/2014/main" id="{5FA33464-9258-4E7B-BAA1-D00951ABAB14}"/>
                </a:ext>
              </a:extLst>
            </p:cNvPr>
            <p:cNvSpPr/>
            <p:nvPr/>
          </p:nvSpPr>
          <p:spPr>
            <a:xfrm rot="5400000">
              <a:off x="2532973" y="-1974387"/>
              <a:ext cx="547735" cy="5516239"/>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31" name="椭圆 30">
              <a:extLst>
                <a:ext uri="{FF2B5EF4-FFF2-40B4-BE49-F238E27FC236}">
                  <a16:creationId xmlns:a16="http://schemas.microsoft.com/office/drawing/2014/main" id="{A8D08B0E-3254-4543-B747-71AD073F26CA}"/>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32" name="文本框 1066">
              <a:extLst>
                <a:ext uri="{FF2B5EF4-FFF2-40B4-BE49-F238E27FC236}">
                  <a16:creationId xmlns:a16="http://schemas.microsoft.com/office/drawing/2014/main" id="{D607C792-5FE8-4F83-9F2C-DF1BB34E2F5C}"/>
                </a:ext>
              </a:extLst>
            </p:cNvPr>
            <p:cNvSpPr txBox="1">
              <a:spLocks noChangeArrowheads="1"/>
            </p:cNvSpPr>
            <p:nvPr/>
          </p:nvSpPr>
          <p:spPr bwMode="auto">
            <a:xfrm>
              <a:off x="1383647" y="464453"/>
              <a:ext cx="378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rPr>
                <a:t>算法质量与算法分析</a:t>
              </a:r>
            </a:p>
          </p:txBody>
        </p:sp>
        <p:sp>
          <p:nvSpPr>
            <p:cNvPr id="33" name="矩形 32">
              <a:extLst>
                <a:ext uri="{FF2B5EF4-FFF2-40B4-BE49-F238E27FC236}">
                  <a16:creationId xmlns:a16="http://schemas.microsoft.com/office/drawing/2014/main" id="{3F57F71A-41AC-44F0-9942-AA3D6AA42FBC}"/>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5" name="Group 23">
            <a:extLst>
              <a:ext uri="{FF2B5EF4-FFF2-40B4-BE49-F238E27FC236}">
                <a16:creationId xmlns:a16="http://schemas.microsoft.com/office/drawing/2014/main" id="{A7EEFAE8-53D0-49C1-BDED-CEC207A07509}"/>
              </a:ext>
            </a:extLst>
          </p:cNvPr>
          <p:cNvGrpSpPr/>
          <p:nvPr/>
        </p:nvGrpSpPr>
        <p:grpSpPr>
          <a:xfrm>
            <a:off x="512725" y="1350314"/>
            <a:ext cx="458390" cy="344014"/>
            <a:chOff x="789999" y="2242985"/>
            <a:chExt cx="504229" cy="378415"/>
          </a:xfrm>
        </p:grpSpPr>
        <p:sp>
          <p:nvSpPr>
            <p:cNvPr id="18" name="Rectangle 24">
              <a:extLst>
                <a:ext uri="{FF2B5EF4-FFF2-40B4-BE49-F238E27FC236}">
                  <a16:creationId xmlns:a16="http://schemas.microsoft.com/office/drawing/2014/main" id="{3F82F8CF-D136-4CAB-9C70-CB5F64762E74}"/>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sp>
          <p:nvSpPr>
            <p:cNvPr id="19" name="Rectangle 25">
              <a:extLst>
                <a:ext uri="{FF2B5EF4-FFF2-40B4-BE49-F238E27FC236}">
                  <a16:creationId xmlns:a16="http://schemas.microsoft.com/office/drawing/2014/main" id="{E012C891-8837-4263-ACB6-13A738242BA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grpSp>
      <p:sp>
        <p:nvSpPr>
          <p:cNvPr id="20" name="矩形 19">
            <a:extLst>
              <a:ext uri="{FF2B5EF4-FFF2-40B4-BE49-F238E27FC236}">
                <a16:creationId xmlns:a16="http://schemas.microsoft.com/office/drawing/2014/main" id="{47CE8C18-878F-42BA-9954-92E7DFA3B5D4}"/>
              </a:ext>
            </a:extLst>
          </p:cNvPr>
          <p:cNvSpPr/>
          <p:nvPr/>
        </p:nvSpPr>
        <p:spPr>
          <a:xfrm>
            <a:off x="1164971" y="1249875"/>
            <a:ext cx="4493538"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度量算法时间复杂度的方法</a:t>
            </a:r>
          </a:p>
        </p:txBody>
      </p:sp>
    </p:spTree>
    <p:extLst>
      <p:ext uri="{BB962C8B-B14F-4D97-AF65-F5344CB8AC3E}">
        <p14:creationId xmlns:p14="http://schemas.microsoft.com/office/powerpoint/2010/main" val="3133865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H_Others_2"/>
          <p:cNvSpPr/>
          <p:nvPr>
            <p:custDataLst>
              <p:tags r:id="rId2"/>
            </p:custDataLst>
          </p:nvPr>
        </p:nvSpPr>
        <p:spPr>
          <a:xfrm>
            <a:off x="335" y="733339"/>
            <a:ext cx="1347698"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Others_1"/>
          <p:cNvSpPr txBox="1"/>
          <p:nvPr>
            <p:custDataLst>
              <p:tags r:id="rId3"/>
            </p:custDataLst>
          </p:nvPr>
        </p:nvSpPr>
        <p:spPr>
          <a:xfrm>
            <a:off x="1100151" y="690211"/>
            <a:ext cx="1954131" cy="583558"/>
          </a:xfrm>
          <a:prstGeom prst="rect">
            <a:avLst/>
          </a:prstGeom>
          <a:noFill/>
        </p:spPr>
        <p:txBody>
          <a:bodyPr vert="horz" wrap="square" lIns="0" tIns="0" rIns="0" bIns="0" rtlCol="0" anchor="ctr" anchorCtr="0">
            <a:spAutoFit/>
          </a:bodyPr>
          <a:lstStyle/>
          <a:p>
            <a:pPr algn="ctr"/>
            <a:r>
              <a:rPr lang="zh-CN" altLang="en-US" sz="3792" b="1" dirty="0">
                <a:solidFill>
                  <a:srgbClr val="002060"/>
                </a:solidFill>
                <a:latin typeface="Arial" panose="020B0604020202020204" pitchFamily="34" charset="0"/>
                <a:ea typeface="微软雅黑" panose="020B0503020204020204" pitchFamily="34" charset="-122"/>
                <a:sym typeface="Arial" panose="020B0604020202020204" pitchFamily="34" charset="0"/>
              </a:rPr>
              <a:t>教材</a:t>
            </a:r>
          </a:p>
        </p:txBody>
      </p:sp>
      <p:sp>
        <p:nvSpPr>
          <p:cNvPr id="16" name="MH_Others_2"/>
          <p:cNvSpPr txBox="1"/>
          <p:nvPr>
            <p:custDataLst>
              <p:tags r:id="rId4"/>
            </p:custDataLst>
          </p:nvPr>
        </p:nvSpPr>
        <p:spPr>
          <a:xfrm>
            <a:off x="637513" y="1209546"/>
            <a:ext cx="2879405" cy="466923"/>
          </a:xfrm>
          <a:prstGeom prst="rect">
            <a:avLst/>
          </a:prstGeom>
          <a:noFill/>
        </p:spPr>
        <p:txBody>
          <a:bodyPr wrap="square" lIns="0" tIns="0" rIns="0" bIns="0">
            <a:spAutoFit/>
          </a:bodyPr>
          <a:lstStyle/>
          <a:p>
            <a:pPr algn="ctr">
              <a:defRPr/>
            </a:pPr>
            <a:r>
              <a:rPr lang="en-US" altLang="zh-CN" sz="3034" dirty="0">
                <a:solidFill>
                  <a:srgbClr val="002060"/>
                </a:solidFill>
                <a:latin typeface="Arial" panose="020B0604020202020204" pitchFamily="34" charset="0"/>
                <a:ea typeface="微软雅黑" panose="020B0503020204020204" pitchFamily="34" charset="-122"/>
                <a:sym typeface="Arial" panose="020B0604020202020204" pitchFamily="34" charset="0"/>
              </a:rPr>
              <a:t>Textbook</a:t>
            </a:r>
            <a:endParaRPr lang="zh-CN" altLang="en-US" sz="3034"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MH_Others_2"/>
          <p:cNvSpPr/>
          <p:nvPr>
            <p:custDataLst>
              <p:tags r:id="rId5"/>
            </p:custDataLst>
          </p:nvPr>
        </p:nvSpPr>
        <p:spPr>
          <a:xfrm>
            <a:off x="2865748" y="733339"/>
            <a:ext cx="9326252"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9432975A-F682-4C51-AA56-4F8B77EC908D}"/>
              </a:ext>
            </a:extLst>
          </p:cNvPr>
          <p:cNvSpPr/>
          <p:nvPr/>
        </p:nvSpPr>
        <p:spPr>
          <a:xfrm>
            <a:off x="439432" y="1726845"/>
            <a:ext cx="11207924" cy="4205126"/>
          </a:xfrm>
          <a:prstGeom prst="rect">
            <a:avLst/>
          </a:prstGeom>
        </p:spPr>
        <p:txBody>
          <a:bodyPr wrap="square">
            <a:spAutoFit/>
          </a:bodyPr>
          <a:lstStyle/>
          <a:p>
            <a:pPr algn="just">
              <a:lnSpc>
                <a:spcPct val="125000"/>
              </a:lnSpc>
            </a:pPr>
            <a:r>
              <a:rPr lang="zh-CN" altLang="zh-CN" sz="2400" kern="0" dirty="0">
                <a:solidFill>
                  <a:srgbClr val="000000"/>
                </a:solidFill>
                <a:highlight>
                  <a:srgbClr val="FFFF00"/>
                </a:highlight>
                <a:latin typeface="Times New Roman" panose="02020603050405020304" pitchFamily="18" charset="0"/>
                <a:ea typeface="楷体" panose="02010609060101010101" pitchFamily="49" charset="-122"/>
                <a:cs typeface="宋体" panose="02010600030101010101" pitchFamily="2" charset="-122"/>
              </a:rPr>
              <a:t>◎</a:t>
            </a:r>
            <a:r>
              <a:rPr lang="en-US" altLang="zh-CN" sz="2400" kern="0" dirty="0">
                <a:solidFill>
                  <a:srgbClr val="000000"/>
                </a:solidFill>
                <a:highlight>
                  <a:srgbClr val="FFFF00"/>
                </a:highlight>
                <a:latin typeface="+mn-ea"/>
                <a:cs typeface="宋体" panose="02010600030101010101" pitchFamily="2" charset="-122"/>
              </a:rPr>
              <a:t>《</a:t>
            </a:r>
            <a:r>
              <a:rPr lang="zh-CN" altLang="en-US" sz="2400" kern="0" dirty="0">
                <a:solidFill>
                  <a:srgbClr val="000000"/>
                </a:solidFill>
                <a:highlight>
                  <a:srgbClr val="FFFF00"/>
                </a:highlight>
                <a:latin typeface="+mn-ea"/>
                <a:cs typeface="宋体" panose="02010600030101010101" pitchFamily="2" charset="-122"/>
              </a:rPr>
              <a:t>数据结构与算法</a:t>
            </a:r>
            <a:r>
              <a:rPr lang="en-US" altLang="zh-CN" sz="2400" kern="0" dirty="0">
                <a:solidFill>
                  <a:srgbClr val="000000"/>
                </a:solidFill>
                <a:highlight>
                  <a:srgbClr val="FFFF00"/>
                </a:highlight>
                <a:latin typeface="+mn-ea"/>
                <a:cs typeface="宋体" panose="02010600030101010101" pitchFamily="2" charset="-122"/>
              </a:rPr>
              <a:t>》</a:t>
            </a:r>
            <a:r>
              <a:rPr lang="en-US" altLang="zh-CN" sz="2400" b="1" kern="0" dirty="0">
                <a:solidFill>
                  <a:srgbClr val="000000"/>
                </a:solidFill>
                <a:highlight>
                  <a:srgbClr val="FFFF00"/>
                </a:highlight>
                <a:latin typeface="+mn-ea"/>
                <a:cs typeface="宋体" panose="02010600030101010101" pitchFamily="2" charset="-122"/>
              </a:rPr>
              <a:t>——</a:t>
            </a:r>
            <a:r>
              <a:rPr lang="zh-CN" altLang="en-US" sz="2400" kern="0" dirty="0">
                <a:solidFill>
                  <a:srgbClr val="000000"/>
                </a:solidFill>
                <a:highlight>
                  <a:srgbClr val="FFFF00"/>
                </a:highlight>
                <a:latin typeface="+mn-ea"/>
                <a:cs typeface="宋体" panose="02010600030101010101" pitchFamily="2" charset="-122"/>
              </a:rPr>
              <a:t>聂立新，桑兆阳，张华清等编著，中国石油大学出版社</a:t>
            </a:r>
            <a:endParaRPr lang="en-US" altLang="zh-CN" sz="2400" kern="0" dirty="0">
              <a:solidFill>
                <a:srgbClr val="000000"/>
              </a:solidFill>
              <a:highlight>
                <a:srgbClr val="FFFF00"/>
              </a:highlight>
              <a:latin typeface="+mn-ea"/>
              <a:cs typeface="宋体" panose="02010600030101010101" pitchFamily="2" charset="-122"/>
            </a:endParaRPr>
          </a:p>
          <a:p>
            <a:pPr algn="just">
              <a:lnSpc>
                <a:spcPct val="125000"/>
              </a:lnSpc>
            </a:pPr>
            <a:r>
              <a:rPr lang="zh-CN" altLang="zh-CN" sz="2400" kern="0" dirty="0">
                <a:solidFill>
                  <a:srgbClr val="000000"/>
                </a:solidFill>
                <a:latin typeface="Times New Roman" panose="02020603050405020304" pitchFamily="18" charset="0"/>
                <a:ea typeface="楷体" panose="02010609060101010101" pitchFamily="49" charset="-122"/>
                <a:cs typeface="宋体" panose="02010600030101010101" pitchFamily="2" charset="-122"/>
              </a:rPr>
              <a:t>◎</a:t>
            </a:r>
            <a:r>
              <a:rPr lang="en-US" altLang="zh-CN" sz="2400" kern="0" dirty="0">
                <a:solidFill>
                  <a:srgbClr val="000000"/>
                </a:solidFill>
                <a:latin typeface="+mn-ea"/>
                <a:cs typeface="宋体" panose="02010600030101010101" pitchFamily="2" charset="-122"/>
              </a:rPr>
              <a:t>《</a:t>
            </a:r>
            <a:r>
              <a:rPr lang="zh-CN" altLang="en-US" sz="2400" kern="0" dirty="0">
                <a:solidFill>
                  <a:srgbClr val="000000"/>
                </a:solidFill>
                <a:latin typeface="+mn-ea"/>
                <a:cs typeface="宋体" panose="02010600030101010101" pitchFamily="2" charset="-122"/>
              </a:rPr>
              <a:t>数据结构</a:t>
            </a:r>
            <a:r>
              <a:rPr lang="en-US" altLang="zh-CN" sz="2400" kern="0" dirty="0">
                <a:solidFill>
                  <a:srgbClr val="000000"/>
                </a:solidFill>
                <a:latin typeface="+mn-ea"/>
                <a:cs typeface="宋体" panose="02010600030101010101" pitchFamily="2" charset="-122"/>
              </a:rPr>
              <a:t>(C</a:t>
            </a:r>
            <a:r>
              <a:rPr lang="zh-CN" altLang="en-US" sz="2400" kern="0" dirty="0">
                <a:solidFill>
                  <a:srgbClr val="000000"/>
                </a:solidFill>
                <a:latin typeface="+mn-ea"/>
                <a:cs typeface="宋体" panose="02010600030101010101" pitchFamily="2" charset="-122"/>
              </a:rPr>
              <a:t>语言版</a:t>
            </a:r>
            <a:r>
              <a:rPr lang="en-US" altLang="zh-CN" sz="2400" kern="0" dirty="0">
                <a:solidFill>
                  <a:srgbClr val="000000"/>
                </a:solidFill>
                <a:latin typeface="+mn-ea"/>
                <a:cs typeface="宋体" panose="02010600030101010101" pitchFamily="2" charset="-122"/>
              </a:rPr>
              <a:t>)》</a:t>
            </a:r>
            <a:r>
              <a:rPr lang="en-US" altLang="zh-CN" sz="2400" b="1" kern="0" dirty="0">
                <a:solidFill>
                  <a:srgbClr val="000000"/>
                </a:solidFill>
                <a:latin typeface="+mn-ea"/>
                <a:cs typeface="宋体" panose="02010600030101010101" pitchFamily="2" charset="-122"/>
              </a:rPr>
              <a:t>——</a:t>
            </a:r>
            <a:r>
              <a:rPr lang="zh-CN" altLang="en-US" sz="2400" kern="0" dirty="0">
                <a:solidFill>
                  <a:srgbClr val="000000"/>
                </a:solidFill>
                <a:latin typeface="+mn-ea"/>
                <a:cs typeface="宋体" panose="02010600030101010101" pitchFamily="2" charset="-122"/>
              </a:rPr>
              <a:t>严蔚敏等编著，清华大学出版社</a:t>
            </a:r>
            <a:endParaRPr lang="zh-CN" altLang="zh-CN" sz="2400" kern="100" dirty="0">
              <a:latin typeface="+mn-ea"/>
              <a:cs typeface="Times New Roman" panose="02020603050405020304" pitchFamily="18" charset="0"/>
            </a:endParaRPr>
          </a:p>
          <a:p>
            <a:pPr algn="just">
              <a:lnSpc>
                <a:spcPct val="125000"/>
              </a:lnSpc>
            </a:pPr>
            <a:r>
              <a:rPr lang="zh-CN" altLang="zh-CN" sz="2400" kern="0" dirty="0">
                <a:solidFill>
                  <a:srgbClr val="000000"/>
                </a:solidFill>
                <a:latin typeface="Times New Roman" panose="02020603050405020304" pitchFamily="18" charset="0"/>
                <a:ea typeface="楷体" panose="02010609060101010101" pitchFamily="49" charset="-122"/>
                <a:cs typeface="宋体" panose="02010600030101010101" pitchFamily="2" charset="-122"/>
              </a:rPr>
              <a:t>◎</a:t>
            </a:r>
            <a:r>
              <a:rPr lang="en-US" altLang="zh-CN" sz="2400" kern="0" dirty="0">
                <a:solidFill>
                  <a:srgbClr val="000000"/>
                </a:solidFill>
                <a:latin typeface="+mn-ea"/>
                <a:cs typeface="宋体" panose="02010600030101010101" pitchFamily="2" charset="-122"/>
              </a:rPr>
              <a:t>《</a:t>
            </a:r>
            <a:r>
              <a:rPr lang="zh-CN" altLang="en-US" sz="2400" kern="0" dirty="0">
                <a:solidFill>
                  <a:srgbClr val="000000"/>
                </a:solidFill>
                <a:latin typeface="+mn-ea"/>
                <a:cs typeface="宋体" panose="02010600030101010101" pitchFamily="2" charset="-122"/>
              </a:rPr>
              <a:t>数据结构</a:t>
            </a:r>
            <a:r>
              <a:rPr lang="en-US" altLang="zh-CN" sz="2400" kern="0" dirty="0">
                <a:solidFill>
                  <a:srgbClr val="000000"/>
                </a:solidFill>
                <a:latin typeface="+mn-ea"/>
                <a:cs typeface="宋体" panose="02010600030101010101" pitchFamily="2" charset="-122"/>
              </a:rPr>
              <a:t>(C</a:t>
            </a:r>
            <a:r>
              <a:rPr lang="zh-CN" altLang="en-US" sz="2400" kern="0" dirty="0">
                <a:solidFill>
                  <a:srgbClr val="000000"/>
                </a:solidFill>
                <a:latin typeface="+mn-ea"/>
                <a:cs typeface="宋体" panose="02010600030101010101" pitchFamily="2" charset="-122"/>
              </a:rPr>
              <a:t>语言版</a:t>
            </a:r>
            <a:r>
              <a:rPr lang="en-US" altLang="zh-CN" sz="2400" kern="0" dirty="0">
                <a:solidFill>
                  <a:srgbClr val="000000"/>
                </a:solidFill>
                <a:latin typeface="+mn-ea"/>
                <a:cs typeface="宋体" panose="02010600030101010101" pitchFamily="2" charset="-122"/>
              </a:rPr>
              <a:t>)</a:t>
            </a:r>
            <a:r>
              <a:rPr lang="zh-CN" altLang="en-US" sz="2400" kern="0" dirty="0">
                <a:solidFill>
                  <a:srgbClr val="000000"/>
                </a:solidFill>
                <a:latin typeface="+mn-ea"/>
                <a:cs typeface="宋体" panose="02010600030101010101" pitchFamily="2" charset="-122"/>
              </a:rPr>
              <a:t>题集</a:t>
            </a:r>
            <a:r>
              <a:rPr lang="en-US" altLang="zh-CN" sz="2400" kern="0" dirty="0">
                <a:solidFill>
                  <a:srgbClr val="000000"/>
                </a:solidFill>
                <a:latin typeface="+mn-ea"/>
                <a:cs typeface="宋体" panose="02010600030101010101" pitchFamily="2" charset="-122"/>
              </a:rPr>
              <a:t>》</a:t>
            </a:r>
            <a:r>
              <a:rPr lang="en-US" altLang="zh-CN" sz="2400" b="1" kern="0" dirty="0">
                <a:solidFill>
                  <a:srgbClr val="000000"/>
                </a:solidFill>
                <a:latin typeface="+mn-ea"/>
                <a:cs typeface="宋体" panose="02010600030101010101" pitchFamily="2" charset="-122"/>
              </a:rPr>
              <a:t>——</a:t>
            </a:r>
            <a:r>
              <a:rPr lang="zh-CN" altLang="en-US" sz="2400" kern="0" dirty="0">
                <a:solidFill>
                  <a:srgbClr val="000000"/>
                </a:solidFill>
                <a:latin typeface="+mn-ea"/>
                <a:cs typeface="宋体" panose="02010600030101010101" pitchFamily="2" charset="-122"/>
              </a:rPr>
              <a:t>严蔚敏等编著，清华大学出版社</a:t>
            </a:r>
            <a:endParaRPr lang="zh-CN" altLang="zh-CN" sz="2400" kern="100" dirty="0">
              <a:latin typeface="+mn-ea"/>
              <a:cs typeface="Times New Roman" panose="02020603050405020304" pitchFamily="18" charset="0"/>
            </a:endParaRPr>
          </a:p>
          <a:p>
            <a:pPr algn="just">
              <a:lnSpc>
                <a:spcPct val="125000"/>
              </a:lnSpc>
            </a:pPr>
            <a:r>
              <a:rPr lang="zh-CN" altLang="zh-CN" sz="2400" kern="0" dirty="0">
                <a:solidFill>
                  <a:srgbClr val="000000"/>
                </a:solidFill>
                <a:latin typeface="Times New Roman" panose="02020603050405020304" pitchFamily="18" charset="0"/>
                <a:ea typeface="楷体" panose="02010609060101010101" pitchFamily="49" charset="-122"/>
                <a:cs typeface="宋体" panose="02010600030101010101" pitchFamily="2" charset="-122"/>
              </a:rPr>
              <a:t>◎</a:t>
            </a:r>
            <a:r>
              <a:rPr lang="en-US" altLang="zh-CN" sz="2400" kern="0" dirty="0">
                <a:solidFill>
                  <a:srgbClr val="000000"/>
                </a:solidFill>
                <a:latin typeface="+mn-ea"/>
                <a:cs typeface="宋体" panose="02010600030101010101" pitchFamily="2" charset="-122"/>
              </a:rPr>
              <a:t>《</a:t>
            </a:r>
            <a:r>
              <a:rPr lang="zh-CN" altLang="en-US" sz="2400" kern="0" dirty="0">
                <a:solidFill>
                  <a:srgbClr val="000000"/>
                </a:solidFill>
                <a:latin typeface="+mn-ea"/>
                <a:cs typeface="宋体" panose="02010600030101010101" pitchFamily="2" charset="-122"/>
              </a:rPr>
              <a:t>算法设计与分析</a:t>
            </a:r>
            <a:r>
              <a:rPr lang="en-US" altLang="zh-CN" sz="2400" kern="0" dirty="0">
                <a:solidFill>
                  <a:srgbClr val="000000"/>
                </a:solidFill>
                <a:latin typeface="+mn-ea"/>
                <a:cs typeface="宋体" panose="02010600030101010101" pitchFamily="2" charset="-122"/>
              </a:rPr>
              <a:t>(</a:t>
            </a:r>
            <a:r>
              <a:rPr lang="zh-CN" altLang="en-US" sz="2400" kern="0" dirty="0">
                <a:solidFill>
                  <a:srgbClr val="000000"/>
                </a:solidFill>
                <a:latin typeface="+mn-ea"/>
                <a:cs typeface="宋体" panose="02010600030101010101" pitchFamily="2" charset="-122"/>
              </a:rPr>
              <a:t>第</a:t>
            </a:r>
            <a:r>
              <a:rPr lang="en-US" altLang="zh-CN" sz="2400" kern="0" dirty="0">
                <a:solidFill>
                  <a:srgbClr val="000000"/>
                </a:solidFill>
                <a:latin typeface="+mn-ea"/>
                <a:cs typeface="宋体" panose="02010600030101010101" pitchFamily="2" charset="-122"/>
              </a:rPr>
              <a:t>2</a:t>
            </a:r>
            <a:r>
              <a:rPr lang="zh-CN" altLang="en-US" sz="2400" kern="0" dirty="0">
                <a:solidFill>
                  <a:srgbClr val="000000"/>
                </a:solidFill>
                <a:latin typeface="+mn-ea"/>
                <a:cs typeface="宋体" panose="02010600030101010101" pitchFamily="2" charset="-122"/>
              </a:rPr>
              <a:t>版</a:t>
            </a:r>
            <a:r>
              <a:rPr lang="en-US" altLang="zh-CN" sz="2400" kern="0" dirty="0">
                <a:solidFill>
                  <a:srgbClr val="000000"/>
                </a:solidFill>
                <a:latin typeface="+mn-ea"/>
                <a:cs typeface="宋体" panose="02010600030101010101" pitchFamily="2" charset="-122"/>
              </a:rPr>
              <a:t>)》</a:t>
            </a:r>
            <a:r>
              <a:rPr lang="en-US" altLang="zh-CN" sz="2400" b="1" kern="0" dirty="0">
                <a:solidFill>
                  <a:srgbClr val="000000"/>
                </a:solidFill>
                <a:latin typeface="+mn-ea"/>
                <a:cs typeface="宋体" panose="02010600030101010101" pitchFamily="2" charset="-122"/>
              </a:rPr>
              <a:t>——</a:t>
            </a:r>
            <a:r>
              <a:rPr lang="zh-CN" altLang="en-US" sz="2400" kern="0" dirty="0">
                <a:solidFill>
                  <a:srgbClr val="000000"/>
                </a:solidFill>
                <a:latin typeface="+mn-ea"/>
                <a:cs typeface="宋体" panose="02010600030101010101" pitchFamily="2" charset="-122"/>
              </a:rPr>
              <a:t>王晓东等编著，清华大学出版社</a:t>
            </a:r>
            <a:endParaRPr lang="zh-CN" altLang="zh-CN" sz="2400" kern="100" dirty="0">
              <a:latin typeface="+mn-ea"/>
              <a:cs typeface="Times New Roman" panose="02020603050405020304" pitchFamily="18" charset="0"/>
            </a:endParaRPr>
          </a:p>
          <a:p>
            <a:pPr algn="just">
              <a:lnSpc>
                <a:spcPct val="125000"/>
              </a:lnSpc>
            </a:pPr>
            <a:r>
              <a:rPr lang="zh-CN" altLang="zh-CN" sz="2400" kern="0" dirty="0">
                <a:solidFill>
                  <a:srgbClr val="000000"/>
                </a:solidFill>
                <a:latin typeface="Times New Roman" panose="02020603050405020304" pitchFamily="18" charset="0"/>
                <a:ea typeface="楷体" panose="02010609060101010101" pitchFamily="49" charset="-122"/>
                <a:cs typeface="宋体" panose="02010600030101010101" pitchFamily="2" charset="-122"/>
              </a:rPr>
              <a:t>◎</a:t>
            </a:r>
            <a:r>
              <a:rPr lang="en-US" altLang="zh-CN" sz="2400" kern="0" dirty="0">
                <a:solidFill>
                  <a:srgbClr val="000000"/>
                </a:solidFill>
                <a:latin typeface="+mn-ea"/>
                <a:cs typeface="宋体" panose="02010600030101010101" pitchFamily="2" charset="-122"/>
              </a:rPr>
              <a:t>《</a:t>
            </a:r>
            <a:r>
              <a:rPr lang="zh-CN" altLang="en-US" sz="2400" kern="0" dirty="0">
                <a:solidFill>
                  <a:srgbClr val="000000"/>
                </a:solidFill>
                <a:latin typeface="+mn-ea"/>
                <a:cs typeface="宋体" panose="02010600030101010101" pitchFamily="2" charset="-122"/>
              </a:rPr>
              <a:t>算法设计与分析习题解答</a:t>
            </a:r>
            <a:r>
              <a:rPr lang="en-US" altLang="zh-CN" sz="2400" kern="0" dirty="0">
                <a:solidFill>
                  <a:srgbClr val="000000"/>
                </a:solidFill>
                <a:latin typeface="+mn-ea"/>
                <a:cs typeface="宋体" panose="02010600030101010101" pitchFamily="2" charset="-122"/>
              </a:rPr>
              <a:t>(</a:t>
            </a:r>
            <a:r>
              <a:rPr lang="zh-CN" altLang="en-US" sz="2400" kern="0" dirty="0">
                <a:solidFill>
                  <a:srgbClr val="000000"/>
                </a:solidFill>
                <a:latin typeface="+mn-ea"/>
                <a:cs typeface="宋体" panose="02010600030101010101" pitchFamily="2" charset="-122"/>
              </a:rPr>
              <a:t>第</a:t>
            </a:r>
            <a:r>
              <a:rPr lang="en-US" altLang="zh-CN" sz="2400" kern="0" dirty="0">
                <a:solidFill>
                  <a:srgbClr val="000000"/>
                </a:solidFill>
                <a:latin typeface="+mn-ea"/>
                <a:cs typeface="宋体" panose="02010600030101010101" pitchFamily="2" charset="-122"/>
              </a:rPr>
              <a:t>2</a:t>
            </a:r>
            <a:r>
              <a:rPr lang="zh-CN" altLang="en-US" sz="2400" kern="0" dirty="0">
                <a:solidFill>
                  <a:srgbClr val="000000"/>
                </a:solidFill>
                <a:latin typeface="+mn-ea"/>
                <a:cs typeface="宋体" panose="02010600030101010101" pitchFamily="2" charset="-122"/>
              </a:rPr>
              <a:t>版</a:t>
            </a:r>
            <a:r>
              <a:rPr lang="en-US" altLang="zh-CN" sz="2400" kern="0" dirty="0">
                <a:solidFill>
                  <a:srgbClr val="000000"/>
                </a:solidFill>
                <a:latin typeface="+mn-ea"/>
                <a:cs typeface="宋体" panose="02010600030101010101" pitchFamily="2" charset="-122"/>
              </a:rPr>
              <a:t>)》</a:t>
            </a:r>
            <a:r>
              <a:rPr lang="en-US" altLang="zh-CN" sz="2400" b="1" kern="0" dirty="0">
                <a:solidFill>
                  <a:srgbClr val="000000"/>
                </a:solidFill>
                <a:latin typeface="+mn-ea"/>
                <a:cs typeface="宋体" panose="02010600030101010101" pitchFamily="2" charset="-122"/>
              </a:rPr>
              <a:t>——</a:t>
            </a:r>
            <a:r>
              <a:rPr lang="zh-CN" altLang="en-US" sz="2400" kern="0" dirty="0">
                <a:solidFill>
                  <a:srgbClr val="000000"/>
                </a:solidFill>
                <a:latin typeface="+mn-ea"/>
                <a:cs typeface="宋体" panose="02010600030101010101" pitchFamily="2" charset="-122"/>
              </a:rPr>
              <a:t>王晓东等编著，清华大学出版社</a:t>
            </a:r>
            <a:endParaRPr lang="en-US" altLang="zh-CN" sz="2400" kern="0" dirty="0">
              <a:solidFill>
                <a:srgbClr val="000000"/>
              </a:solidFill>
              <a:latin typeface="+mn-ea"/>
              <a:cs typeface="宋体" panose="02010600030101010101" pitchFamily="2" charset="-122"/>
            </a:endParaRPr>
          </a:p>
          <a:p>
            <a:pPr algn="just">
              <a:lnSpc>
                <a:spcPct val="125000"/>
              </a:lnSpc>
            </a:pPr>
            <a:r>
              <a:rPr lang="zh-CN" altLang="zh-CN" sz="2400" kern="0" dirty="0">
                <a:solidFill>
                  <a:srgbClr val="000000"/>
                </a:solidFill>
                <a:latin typeface="Times New Roman" panose="02020603050405020304" pitchFamily="18" charset="0"/>
                <a:ea typeface="楷体" panose="02010609060101010101" pitchFamily="49" charset="-122"/>
                <a:cs typeface="宋体" panose="02010600030101010101" pitchFamily="2" charset="-122"/>
              </a:rPr>
              <a:t>◎ </a:t>
            </a:r>
            <a:r>
              <a:rPr lang="en-US" altLang="zh-CN" sz="2400" kern="0" dirty="0">
                <a:solidFill>
                  <a:srgbClr val="000000"/>
                </a:solidFill>
                <a:latin typeface="+mn-ea"/>
                <a:cs typeface="宋体" panose="02010600030101010101" pitchFamily="2" charset="-122"/>
              </a:rPr>
              <a:t>https://github.com/krahets/hello-algo</a:t>
            </a:r>
          </a:p>
          <a:p>
            <a:pPr algn="just">
              <a:lnSpc>
                <a:spcPct val="125000"/>
              </a:lnSpc>
            </a:pPr>
            <a:endParaRPr lang="en-US" altLang="zh-CN" sz="2400" kern="0" dirty="0">
              <a:solidFill>
                <a:srgbClr val="000000"/>
              </a:solidFill>
              <a:latin typeface="+mn-ea"/>
              <a:cs typeface="Times New Roman" panose="02020603050405020304" pitchFamily="18" charset="0"/>
            </a:endParaRPr>
          </a:p>
          <a:p>
            <a:pPr algn="just">
              <a:lnSpc>
                <a:spcPct val="125000"/>
              </a:lnSpc>
            </a:pPr>
            <a:r>
              <a:rPr lang="zh-CN" altLang="en-US" sz="2400" kern="0" dirty="0">
                <a:solidFill>
                  <a:srgbClr val="000000"/>
                </a:solidFill>
                <a:latin typeface="+mn-ea"/>
                <a:cs typeface="Times New Roman" panose="02020603050405020304" pitchFamily="18" charset="0"/>
              </a:rPr>
              <a:t>学时：</a:t>
            </a:r>
            <a:r>
              <a:rPr lang="en-US" altLang="zh-CN" sz="2400" kern="0" dirty="0">
                <a:solidFill>
                  <a:srgbClr val="000000"/>
                </a:solidFill>
                <a:latin typeface="+mn-ea"/>
                <a:cs typeface="Times New Roman" panose="02020603050405020304" pitchFamily="18" charset="0"/>
              </a:rPr>
              <a:t>48(</a:t>
            </a:r>
            <a:r>
              <a:rPr lang="zh-CN" altLang="en-US" sz="2400" kern="0" dirty="0">
                <a:solidFill>
                  <a:srgbClr val="000000"/>
                </a:solidFill>
                <a:latin typeface="+mn-ea"/>
                <a:cs typeface="Times New Roman" panose="02020603050405020304" pitchFamily="18" charset="0"/>
              </a:rPr>
              <a:t>理论学时</a:t>
            </a:r>
            <a:r>
              <a:rPr lang="en-US" altLang="zh-CN" sz="2400" kern="0" dirty="0">
                <a:solidFill>
                  <a:srgbClr val="000000"/>
                </a:solidFill>
                <a:latin typeface="+mn-ea"/>
                <a:cs typeface="Times New Roman" panose="02020603050405020304" pitchFamily="18" charset="0"/>
              </a:rPr>
              <a:t>)+16(</a:t>
            </a:r>
            <a:r>
              <a:rPr lang="zh-CN" altLang="en-US" sz="2400" kern="0" dirty="0">
                <a:solidFill>
                  <a:srgbClr val="000000"/>
                </a:solidFill>
                <a:latin typeface="+mn-ea"/>
                <a:cs typeface="Times New Roman" panose="02020603050405020304" pitchFamily="18" charset="0"/>
              </a:rPr>
              <a:t>上机学时</a:t>
            </a:r>
            <a:r>
              <a:rPr lang="en-US" altLang="zh-CN" sz="2400" kern="0" dirty="0">
                <a:solidFill>
                  <a:srgbClr val="000000"/>
                </a:solidFill>
                <a:latin typeface="+mn-ea"/>
                <a:cs typeface="Times New Roman" panose="02020603050405020304" pitchFamily="18" charset="0"/>
              </a:rPr>
              <a:t>)</a:t>
            </a:r>
            <a:r>
              <a:rPr lang="zh-CN" altLang="en-US" sz="2400" kern="0" dirty="0">
                <a:solidFill>
                  <a:srgbClr val="000000"/>
                </a:solidFill>
                <a:latin typeface="+mn-ea"/>
                <a:cs typeface="Times New Roman" panose="02020603050405020304" pitchFamily="18" charset="0"/>
              </a:rPr>
              <a:t>，共计</a:t>
            </a:r>
            <a:r>
              <a:rPr lang="en-US" altLang="zh-CN" sz="2400" kern="0" dirty="0">
                <a:solidFill>
                  <a:srgbClr val="000000"/>
                </a:solidFill>
                <a:latin typeface="+mn-ea"/>
                <a:cs typeface="Times New Roman" panose="02020603050405020304" pitchFamily="18" charset="0"/>
              </a:rPr>
              <a:t>64</a:t>
            </a:r>
            <a:r>
              <a:rPr lang="zh-CN" altLang="en-US" sz="2400" kern="0" dirty="0">
                <a:solidFill>
                  <a:srgbClr val="000000"/>
                </a:solidFill>
                <a:latin typeface="+mn-ea"/>
                <a:cs typeface="Times New Roman" panose="02020603050405020304" pitchFamily="18" charset="0"/>
              </a:rPr>
              <a:t>学时</a:t>
            </a:r>
            <a:endParaRPr lang="zh-CN" altLang="zh-CN" sz="2400" kern="100" dirty="0">
              <a:latin typeface="+mn-ea"/>
              <a:cs typeface="Times New Roman" panose="02020603050405020304" pitchFamily="18" charset="0"/>
            </a:endParaRPr>
          </a:p>
          <a:p>
            <a:pPr algn="just">
              <a:lnSpc>
                <a:spcPct val="125000"/>
              </a:lnSpc>
            </a:pPr>
            <a:endParaRPr lang="zh-CN" altLang="zh-CN" sz="2400" kern="100" dirty="0">
              <a:latin typeface="+mn-ea"/>
              <a:cs typeface="Times New Roman" panose="02020603050405020304" pitchFamily="18" charset="0"/>
            </a:endParaRPr>
          </a:p>
        </p:txBody>
      </p:sp>
    </p:spTree>
    <p:custDataLst>
      <p:tags r:id="rId1"/>
    </p:custDataLst>
    <p:extLst>
      <p:ext uri="{BB962C8B-B14F-4D97-AF65-F5344CB8AC3E}">
        <p14:creationId xmlns:p14="http://schemas.microsoft.com/office/powerpoint/2010/main" val="1722560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E4825D00-88FE-44A0-92BE-BE82FC6E1423}"/>
              </a:ext>
            </a:extLst>
          </p:cNvPr>
          <p:cNvGrpSpPr/>
          <p:nvPr/>
        </p:nvGrpSpPr>
        <p:grpSpPr>
          <a:xfrm>
            <a:off x="445358" y="1870576"/>
            <a:ext cx="11339905" cy="3010828"/>
            <a:chOff x="798057" y="1925797"/>
            <a:chExt cx="10219483" cy="3507423"/>
          </a:xfrm>
        </p:grpSpPr>
        <p:grpSp>
          <p:nvGrpSpPr>
            <p:cNvPr id="16" name="组合 15">
              <a:extLst>
                <a:ext uri="{FF2B5EF4-FFF2-40B4-BE49-F238E27FC236}">
                  <a16:creationId xmlns:a16="http://schemas.microsoft.com/office/drawing/2014/main" id="{BB300D93-5E6B-464B-83F9-C9910F039502}"/>
                </a:ext>
              </a:extLst>
            </p:cNvPr>
            <p:cNvGrpSpPr/>
            <p:nvPr/>
          </p:nvGrpSpPr>
          <p:grpSpPr>
            <a:xfrm>
              <a:off x="798057" y="1925797"/>
              <a:ext cx="10215317" cy="1738204"/>
              <a:chOff x="427131" y="1678031"/>
              <a:chExt cx="13304636" cy="1442669"/>
            </a:xfrm>
          </p:grpSpPr>
          <p:sp>
            <p:nvSpPr>
              <p:cNvPr id="24" name="矩形 23">
                <a:extLst>
                  <a:ext uri="{FF2B5EF4-FFF2-40B4-BE49-F238E27FC236}">
                    <a16:creationId xmlns:a16="http://schemas.microsoft.com/office/drawing/2014/main" id="{A122113C-C6D1-4A25-B7F6-FF3DF114D643}"/>
                  </a:ext>
                </a:extLst>
              </p:cNvPr>
              <p:cNvSpPr/>
              <p:nvPr/>
            </p:nvSpPr>
            <p:spPr>
              <a:xfrm>
                <a:off x="427131" y="2626035"/>
                <a:ext cx="13219868" cy="494665"/>
              </a:xfrm>
              <a:prstGeom prst="rect">
                <a:avLst/>
              </a:prstGeom>
            </p:spPr>
            <p:txBody>
              <a:bodyPr wrap="square">
                <a:spAutoFit/>
              </a:bodyPr>
              <a:lstStyle/>
              <a:p>
                <a:pPr algn="just">
                  <a:lnSpc>
                    <a:spcPct val="125000"/>
                  </a:lnSpc>
                </a:pPr>
                <a:r>
                  <a:rPr lang="en-US" altLang="zh-CN" sz="24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solidFill>
                      <a:srgbClr val="ED7D31"/>
                    </a:solidFill>
                    <a:latin typeface="Times New Roman" panose="02020603050405020304" pitchFamily="18" charset="0"/>
                    <a:ea typeface="微软雅黑" panose="020B0503020204020204" pitchFamily="34" charset="-122"/>
                  </a:rPr>
                  <a:t>事前分析估算法（理论估算）：</a:t>
                </a:r>
                <a:r>
                  <a:rPr lang="zh-CN" altLang="en-US" sz="2400" dirty="0">
                    <a:latin typeface="Times New Roman" panose="02020603050405020304" pitchFamily="18" charset="0"/>
                    <a:ea typeface="微软雅黑" panose="020B0503020204020204" pitchFamily="34" charset="-122"/>
                  </a:rPr>
                  <a:t>分析算法计算量与所处理问题规模间的函数关系。</a:t>
                </a:r>
                <a:endParaRPr lang="zh-CN" altLang="en-US" sz="2400" dirty="0">
                  <a:latin typeface="Times New Roman" panose="02020603050405020304" pitchFamily="18" charset="0"/>
                  <a:cs typeface="Times New Roman" panose="02020603050405020304" pitchFamily="18" charset="0"/>
                </a:endParaRPr>
              </a:p>
            </p:txBody>
          </p:sp>
          <p:sp>
            <p:nvSpPr>
              <p:cNvPr id="25" name="矩形 24">
                <a:extLst>
                  <a:ext uri="{FF2B5EF4-FFF2-40B4-BE49-F238E27FC236}">
                    <a16:creationId xmlns:a16="http://schemas.microsoft.com/office/drawing/2014/main" id="{528BA58E-94AC-483E-849C-A36FB6F70625}"/>
                  </a:ext>
                </a:extLst>
              </p:cNvPr>
              <p:cNvSpPr/>
              <p:nvPr/>
            </p:nvSpPr>
            <p:spPr>
              <a:xfrm>
                <a:off x="427131" y="1678031"/>
                <a:ext cx="13304636" cy="941035"/>
              </a:xfrm>
              <a:prstGeom prst="rect">
                <a:avLst/>
              </a:prstGeom>
            </p:spPr>
            <p:txBody>
              <a:bodyPr wrap="square">
                <a:spAutoFit/>
              </a:bodyPr>
              <a:lstStyle/>
              <a:p>
                <a:pPr algn="just">
                  <a:lnSpc>
                    <a:spcPct val="125000"/>
                  </a:lnSpc>
                </a:pPr>
                <a:r>
                  <a:rPr lang="en-US" altLang="zh-CN" sz="24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事后统计法（实际测试）：</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编程实现几个算法，用一组或多组数据分别测试这些算法，比较运行时间，选择最合适的方法。</a:t>
                </a:r>
                <a:endParaRPr lang="zh-CN" altLang="en-US" sz="2400" b="1" dirty="0">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E3C2D2F4-56F2-455F-88DB-AE0C6AB2915A}"/>
                    </a:ext>
                  </a:extLst>
                </p:cNvPr>
                <p:cNvSpPr/>
                <p:nvPr/>
              </p:nvSpPr>
              <p:spPr>
                <a:xfrm>
                  <a:off x="798057" y="3761601"/>
                  <a:ext cx="10219483" cy="1671619"/>
                </a:xfrm>
                <a:prstGeom prst="rect">
                  <a:avLst/>
                </a:prstGeom>
              </p:spPr>
              <p:txBody>
                <a:bodyPr wrap="square">
                  <a:spAutoFit/>
                </a:bodyPr>
                <a:lstStyle/>
                <a:p>
                  <a:pPr algn="just">
                    <a:lnSpc>
                      <a:spcPct val="125000"/>
                    </a:lnSpc>
                  </a:pPr>
                  <a:r>
                    <a:rPr lang="en-US" altLang="zh-CN" sz="24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事前估算与事后统计结合法</a:t>
                  </a:r>
                  <a:r>
                    <a:rPr lang="zh-CN" altLang="en-US" sz="2400" b="1" dirty="0">
                      <a:solidFill>
                        <a:srgbClr val="ED7D31"/>
                      </a:solidFill>
                      <a:latin typeface="Times New Roman" panose="02020603050405020304" pitchFamily="18" charset="0"/>
                      <a:ea typeface="微软雅黑" panose="020B0503020204020204" pitchFamily="34" charset="-122"/>
                    </a:rPr>
                    <a:t>：</a:t>
                  </a:r>
                  <a:r>
                    <a:rPr lang="zh-CN" altLang="en-US" sz="2400" dirty="0">
                      <a:latin typeface="Times New Roman" panose="02020603050405020304" pitchFamily="18" charset="0"/>
                      <a:ea typeface="微软雅黑" panose="020B0503020204020204" pitchFamily="34" charset="-122"/>
                    </a:rPr>
                    <a:t>以两个矩阵相乘为例：编程实现</a:t>
                  </a:r>
                  <a:r>
                    <a:rPr lang="en-US" altLang="zh-CN" sz="2400" dirty="0">
                      <a:latin typeface="Times New Roman" panose="02020603050405020304" pitchFamily="18" charset="0"/>
                      <a:ea typeface="微软雅黑" panose="020B0503020204020204" pitchFamily="34" charset="-122"/>
                    </a:rPr>
                    <a:t>1,000</a:t>
                  </a:r>
                  <a:r>
                    <a:rPr lang="zh-CN" altLang="en-US" sz="2400" dirty="0">
                      <a:latin typeface="Times New Roman" panose="02020603050405020304" pitchFamily="18" charset="0"/>
                      <a:ea typeface="微软雅黑" panose="020B0503020204020204" pitchFamily="34" charset="-122"/>
                    </a:rPr>
                    <a:t>阶矩阵相乘，运行时间为</a:t>
                  </a:r>
                  <a:r>
                    <a:rPr lang="en-US" altLang="zh-CN" sz="2400" dirty="0">
                      <a:latin typeface="Times New Roman" panose="02020603050405020304" pitchFamily="18" charset="0"/>
                      <a:ea typeface="微软雅黑" panose="020B0503020204020204" pitchFamily="34" charset="-122"/>
                    </a:rPr>
                    <a:t>7.2s</a:t>
                  </a:r>
                  <a:r>
                    <a:rPr lang="zh-CN" altLang="en-US" sz="2400" dirty="0">
                      <a:latin typeface="Times New Roman" panose="02020603050405020304" pitchFamily="18" charset="0"/>
                      <a:ea typeface="微软雅黑" panose="020B0503020204020204" pitchFamily="34" charset="-122"/>
                    </a:rPr>
                    <a:t>，而算法的时间复杂度为</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rPr>
                        <m:t>𝑓</m:t>
                      </m:r>
                      <m:d>
                        <m:dPr>
                          <m:ctrlPr>
                            <a:rPr lang="en-US" altLang="zh-CN" sz="2400" b="0" i="1" smtClean="0">
                              <a:latin typeface="Cambria Math" panose="02040503050406030204" pitchFamily="18" charset="0"/>
                              <a:ea typeface="微软雅黑" panose="020B0503020204020204" pitchFamily="34" charset="-122"/>
                            </a:rPr>
                          </m:ctrlPr>
                        </m:dPr>
                        <m:e>
                          <m:r>
                            <a:rPr lang="en-US" altLang="zh-CN" sz="2400" b="0" i="1" smtClean="0">
                              <a:latin typeface="Cambria Math" panose="02040503050406030204" pitchFamily="18" charset="0"/>
                              <a:ea typeface="微软雅黑" panose="020B0503020204020204" pitchFamily="34" charset="-122"/>
                            </a:rPr>
                            <m:t>𝑛</m:t>
                          </m:r>
                        </m:e>
                      </m:d>
                      <m:r>
                        <a:rPr lang="en-US" altLang="zh-CN" sz="2400" b="0" i="1" smtClean="0">
                          <a:latin typeface="Cambria Math" panose="02040503050406030204" pitchFamily="18" charset="0"/>
                          <a:ea typeface="微软雅黑" panose="020B0503020204020204" pitchFamily="34" charset="-122"/>
                        </a:rPr>
                        <m:t>~</m:t>
                      </m:r>
                      <m:r>
                        <a:rPr lang="en-US" altLang="zh-CN" sz="2400" b="0" i="1" smtClean="0">
                          <a:latin typeface="Cambria Math" panose="02040503050406030204" pitchFamily="18" charset="0"/>
                          <a:ea typeface="微软雅黑" panose="020B0503020204020204" pitchFamily="34" charset="-122"/>
                        </a:rPr>
                        <m:t>𝑘</m:t>
                      </m:r>
                      <m:sSup>
                        <m:sSupPr>
                          <m:ctrlPr>
                            <a:rPr lang="en-US" altLang="zh-CN" sz="2400" b="0" i="1" smtClean="0">
                              <a:latin typeface="Cambria Math" panose="02040503050406030204" pitchFamily="18" charset="0"/>
                              <a:ea typeface="微软雅黑" panose="020B0503020204020204" pitchFamily="34" charset="-122"/>
                            </a:rPr>
                          </m:ctrlPr>
                        </m:sSupPr>
                        <m:e>
                          <m:r>
                            <a:rPr lang="en-US" altLang="zh-CN" sz="2400" b="0" i="1" smtClean="0">
                              <a:latin typeface="Cambria Math" panose="02040503050406030204" pitchFamily="18" charset="0"/>
                              <a:ea typeface="微软雅黑" panose="020B0503020204020204" pitchFamily="34" charset="-122"/>
                            </a:rPr>
                            <m:t>𝑛</m:t>
                          </m:r>
                        </m:e>
                        <m:sup>
                          <m:r>
                            <a:rPr lang="en-US" altLang="zh-CN" sz="2400" b="0" i="1" smtClean="0">
                              <a:latin typeface="Cambria Math" panose="02040503050406030204" pitchFamily="18" charset="0"/>
                              <a:ea typeface="微软雅黑" panose="020B0503020204020204" pitchFamily="34" charset="-122"/>
                            </a:rPr>
                            <m:t>3</m:t>
                          </m:r>
                        </m:sup>
                      </m:sSup>
                    </m:oMath>
                  </a14:m>
                  <a:r>
                    <a:rPr lang="zh-CN" altLang="en-US" sz="2400" dirty="0">
                      <a:latin typeface="Times New Roman" panose="02020603050405020304" pitchFamily="18" charset="0"/>
                      <a:ea typeface="微软雅黑" panose="020B0503020204020204" pitchFamily="34" charset="-122"/>
                    </a:rPr>
                    <a:t>，则</a:t>
                  </a:r>
                  <a:r>
                    <a:rPr lang="en-US" altLang="zh-CN" sz="2400" dirty="0">
                      <a:latin typeface="Times New Roman" panose="02020603050405020304" pitchFamily="18" charset="0"/>
                      <a:ea typeface="微软雅黑" panose="020B0503020204020204" pitchFamily="34" charset="-122"/>
                    </a:rPr>
                    <a:t>10,000</a:t>
                  </a:r>
                  <a:r>
                    <a:rPr lang="zh-CN" altLang="en-US" sz="2400" dirty="0">
                      <a:latin typeface="Times New Roman" panose="02020603050405020304" pitchFamily="18" charset="0"/>
                      <a:ea typeface="微软雅黑" panose="020B0503020204020204" pitchFamily="34" charset="-122"/>
                    </a:rPr>
                    <a:t>阶矩阵相乘时间为</a:t>
                  </a:r>
                  <a:r>
                    <a:rPr lang="en-US" altLang="zh-CN" sz="2400" dirty="0">
                      <a:latin typeface="Times New Roman" panose="02020603050405020304" pitchFamily="18" charset="0"/>
                      <a:ea typeface="微软雅黑" panose="020B0503020204020204" pitchFamily="34" charset="-122"/>
                    </a:rPr>
                    <a:t>7,200s</a:t>
                  </a:r>
                  <a:r>
                    <a:rPr lang="zh-CN" altLang="en-US" sz="2400" dirty="0">
                      <a:latin typeface="Times New Roman" panose="02020603050405020304" pitchFamily="18" charset="0"/>
                      <a:ea typeface="微软雅黑" panose="020B0503020204020204" pitchFamily="34" charset="-122"/>
                    </a:rPr>
                    <a:t>。</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23" name="矩形 22">
                  <a:extLst>
                    <a:ext uri="{FF2B5EF4-FFF2-40B4-BE49-F238E27FC236}">
                      <a16:creationId xmlns:a16="http://schemas.microsoft.com/office/drawing/2014/main" id="{E3C2D2F4-56F2-455F-88DB-AE0C6AB2915A}"/>
                    </a:ext>
                  </a:extLst>
                </p:cNvPr>
                <p:cNvSpPr>
                  <a:spLocks noRot="1" noChangeAspect="1" noMove="1" noResize="1" noEditPoints="1" noAdjustHandles="1" noChangeArrowheads="1" noChangeShapeType="1" noTextEdit="1"/>
                </p:cNvSpPr>
                <p:nvPr/>
              </p:nvSpPr>
              <p:spPr>
                <a:xfrm>
                  <a:off x="798057" y="3761601"/>
                  <a:ext cx="10219483" cy="1671619"/>
                </a:xfrm>
                <a:prstGeom prst="rect">
                  <a:avLst/>
                </a:prstGeom>
                <a:blipFill>
                  <a:blip r:embed="rId2"/>
                  <a:stretch>
                    <a:fillRect l="-806" r="-860" b="-8475"/>
                  </a:stretch>
                </a:blipFill>
              </p:spPr>
              <p:txBody>
                <a:bodyPr/>
                <a:lstStyle/>
                <a:p>
                  <a:r>
                    <a:rPr lang="zh-CN" altLang="en-US">
                      <a:noFill/>
                    </a:rPr>
                    <a:t> </a:t>
                  </a:r>
                </a:p>
              </p:txBody>
            </p:sp>
          </mc:Fallback>
        </mc:AlternateContent>
      </p:grpSp>
      <p:sp>
        <p:nvSpPr>
          <p:cNvPr id="26" name="矩形 25">
            <a:extLst>
              <a:ext uri="{FF2B5EF4-FFF2-40B4-BE49-F238E27FC236}">
                <a16:creationId xmlns:a16="http://schemas.microsoft.com/office/drawing/2014/main" id="{76386FAA-93ED-4896-942F-532B6EDB18DB}"/>
              </a:ext>
            </a:extLst>
          </p:cNvPr>
          <p:cNvSpPr/>
          <p:nvPr/>
        </p:nvSpPr>
        <p:spPr>
          <a:xfrm>
            <a:off x="710952" y="4965186"/>
            <a:ext cx="10824196" cy="1434945"/>
          </a:xfrm>
          <a:prstGeom prst="rect">
            <a:avLst/>
          </a:prstGeom>
        </p:spPr>
        <p:txBody>
          <a:bodyPr wrap="square">
            <a:spAutoFit/>
          </a:bodyPr>
          <a:lstStyle/>
          <a:p>
            <a:pPr>
              <a:lnSpc>
                <a:spcPct val="125000"/>
              </a:lnSpc>
            </a:pPr>
            <a:r>
              <a:rPr lang="zh-CN" altLang="en-US" sz="24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注：</a:t>
            </a:r>
            <a:r>
              <a:rPr lang="en-US" altLang="zh-CN" sz="24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对于给定问题，若有多个算法，应选择复杂度低的算法。对比复杂度时，应综合考虑时间和空间复杂度，根据问题的特点和实际要求选取合适的算法。</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en-US" altLang="zh-CN" sz="24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        b.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研究算法设计的目的是，对于给定的问题设计出高效、高质量的算法。</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7" name="组合 26">
            <a:extLst>
              <a:ext uri="{FF2B5EF4-FFF2-40B4-BE49-F238E27FC236}">
                <a16:creationId xmlns:a16="http://schemas.microsoft.com/office/drawing/2014/main" id="{E720262F-F7ED-4834-8334-5398BEFFBFD7}"/>
              </a:ext>
            </a:extLst>
          </p:cNvPr>
          <p:cNvGrpSpPr/>
          <p:nvPr/>
        </p:nvGrpSpPr>
        <p:grpSpPr>
          <a:xfrm>
            <a:off x="2753" y="271425"/>
            <a:ext cx="5648400" cy="877513"/>
            <a:chOff x="48721" y="271425"/>
            <a:chExt cx="5516239" cy="877513"/>
          </a:xfrm>
        </p:grpSpPr>
        <p:sp>
          <p:nvSpPr>
            <p:cNvPr id="28" name="任意多边形 18">
              <a:extLst>
                <a:ext uri="{FF2B5EF4-FFF2-40B4-BE49-F238E27FC236}">
                  <a16:creationId xmlns:a16="http://schemas.microsoft.com/office/drawing/2014/main" id="{CDAD4ADD-72C8-4C63-A247-7BAB27A2CFBC}"/>
                </a:ext>
              </a:extLst>
            </p:cNvPr>
            <p:cNvSpPr/>
            <p:nvPr/>
          </p:nvSpPr>
          <p:spPr>
            <a:xfrm rot="5400000">
              <a:off x="2532973" y="-1974387"/>
              <a:ext cx="547735" cy="5516239"/>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9" name="椭圆 28">
              <a:extLst>
                <a:ext uri="{FF2B5EF4-FFF2-40B4-BE49-F238E27FC236}">
                  <a16:creationId xmlns:a16="http://schemas.microsoft.com/office/drawing/2014/main" id="{7CEE2782-FB39-4CAB-A407-869D440C6DDB}"/>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30" name="文本框 1066">
              <a:extLst>
                <a:ext uri="{FF2B5EF4-FFF2-40B4-BE49-F238E27FC236}">
                  <a16:creationId xmlns:a16="http://schemas.microsoft.com/office/drawing/2014/main" id="{8A9B356F-0311-42AD-B436-15E3521E5982}"/>
                </a:ext>
              </a:extLst>
            </p:cNvPr>
            <p:cNvSpPr txBox="1">
              <a:spLocks noChangeArrowheads="1"/>
            </p:cNvSpPr>
            <p:nvPr/>
          </p:nvSpPr>
          <p:spPr bwMode="auto">
            <a:xfrm>
              <a:off x="1383647" y="464453"/>
              <a:ext cx="37872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rPr>
                <a:t>算法质量与算法分析</a:t>
              </a:r>
            </a:p>
          </p:txBody>
        </p:sp>
        <p:sp>
          <p:nvSpPr>
            <p:cNvPr id="31" name="矩形 30">
              <a:extLst>
                <a:ext uri="{FF2B5EF4-FFF2-40B4-BE49-F238E27FC236}">
                  <a16:creationId xmlns:a16="http://schemas.microsoft.com/office/drawing/2014/main" id="{7D86251B-0908-4543-9C77-F8488F8383AE}"/>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4" name="Group 23">
            <a:extLst>
              <a:ext uri="{FF2B5EF4-FFF2-40B4-BE49-F238E27FC236}">
                <a16:creationId xmlns:a16="http://schemas.microsoft.com/office/drawing/2014/main" id="{BC5C9BED-A89B-4B2E-A247-556FB6E53F7D}"/>
              </a:ext>
            </a:extLst>
          </p:cNvPr>
          <p:cNvGrpSpPr/>
          <p:nvPr/>
        </p:nvGrpSpPr>
        <p:grpSpPr>
          <a:xfrm>
            <a:off x="512725" y="1350314"/>
            <a:ext cx="458390" cy="344014"/>
            <a:chOff x="789999" y="2242985"/>
            <a:chExt cx="504229" cy="378415"/>
          </a:xfrm>
        </p:grpSpPr>
        <p:sp>
          <p:nvSpPr>
            <p:cNvPr id="17" name="Rectangle 24">
              <a:extLst>
                <a:ext uri="{FF2B5EF4-FFF2-40B4-BE49-F238E27FC236}">
                  <a16:creationId xmlns:a16="http://schemas.microsoft.com/office/drawing/2014/main" id="{019F0317-94E6-44F6-9537-453F74BCB109}"/>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sp>
          <p:nvSpPr>
            <p:cNvPr id="18" name="Rectangle 25">
              <a:extLst>
                <a:ext uri="{FF2B5EF4-FFF2-40B4-BE49-F238E27FC236}">
                  <a16:creationId xmlns:a16="http://schemas.microsoft.com/office/drawing/2014/main" id="{E86956A2-966F-4718-9032-8523C973F9DB}"/>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grpSp>
      <p:sp>
        <p:nvSpPr>
          <p:cNvPr id="19" name="矩形 18">
            <a:extLst>
              <a:ext uri="{FF2B5EF4-FFF2-40B4-BE49-F238E27FC236}">
                <a16:creationId xmlns:a16="http://schemas.microsoft.com/office/drawing/2014/main" id="{ADCF6717-A01E-4FAB-A23E-9E84D27B3D72}"/>
              </a:ext>
            </a:extLst>
          </p:cNvPr>
          <p:cNvSpPr/>
          <p:nvPr/>
        </p:nvSpPr>
        <p:spPr>
          <a:xfrm>
            <a:off x="1164971" y="1249875"/>
            <a:ext cx="4493538"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度量算法时间复杂度的方法</a:t>
            </a:r>
          </a:p>
        </p:txBody>
      </p:sp>
    </p:spTree>
    <p:extLst>
      <p:ext uri="{BB962C8B-B14F-4D97-AF65-F5344CB8AC3E}">
        <p14:creationId xmlns:p14="http://schemas.microsoft.com/office/powerpoint/2010/main" val="4207367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MH_SubTitle_1"/>
          <p:cNvSpPr/>
          <p:nvPr>
            <p:custDataLst>
              <p:tags r:id="rId2"/>
            </p:custDataLst>
          </p:nvPr>
        </p:nvSpPr>
        <p:spPr>
          <a:xfrm>
            <a:off x="3890932" y="2282687"/>
            <a:ext cx="5305319" cy="57572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595959"/>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rPr>
              <a:t>数据结构引例</a:t>
            </a:r>
          </a:p>
        </p:txBody>
      </p:sp>
      <p:sp>
        <p:nvSpPr>
          <p:cNvPr id="41" name="MH_Other_1"/>
          <p:cNvSpPr/>
          <p:nvPr>
            <p:custDataLst>
              <p:tags r:id="rId3"/>
            </p:custDataLst>
          </p:nvPr>
        </p:nvSpPr>
        <p:spPr>
          <a:xfrm>
            <a:off x="2899230" y="2242412"/>
            <a:ext cx="1171082" cy="6603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1</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MH_SubTitle_2"/>
          <p:cNvSpPr/>
          <p:nvPr>
            <p:custDataLst>
              <p:tags r:id="rId4"/>
            </p:custDataLst>
          </p:nvPr>
        </p:nvSpPr>
        <p:spPr>
          <a:xfrm>
            <a:off x="3658176" y="3057632"/>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595959"/>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lvl="0" algn="ctr"/>
            <a:r>
              <a:rPr lang="zh-CN" altLang="en-US" sz="2800" b="1" dirty="0">
                <a:solidFill>
                  <a:schemeClr val="bg1"/>
                </a:solidFill>
                <a:cs typeface="+mn-ea"/>
                <a:sym typeface="+mn-lt"/>
              </a:rPr>
              <a:t>基本概念</a:t>
            </a:r>
          </a:p>
        </p:txBody>
      </p:sp>
      <p:sp>
        <p:nvSpPr>
          <p:cNvPr id="44" name="MH_SubTitle_3"/>
          <p:cNvSpPr/>
          <p:nvPr>
            <p:custDataLst>
              <p:tags r:id="rId5"/>
            </p:custDataLst>
          </p:nvPr>
        </p:nvSpPr>
        <p:spPr>
          <a:xfrm>
            <a:off x="3924271" y="3836966"/>
            <a:ext cx="5271980" cy="58011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595959"/>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rPr>
              <a:t>算法质量与算法分析</a:t>
            </a:r>
          </a:p>
        </p:txBody>
      </p:sp>
      <p:sp>
        <p:nvSpPr>
          <p:cNvPr id="45" name="MH_Other_3"/>
          <p:cNvSpPr/>
          <p:nvPr>
            <p:custDataLst>
              <p:tags r:id="rId6"/>
            </p:custDataLst>
          </p:nvPr>
        </p:nvSpPr>
        <p:spPr>
          <a:xfrm>
            <a:off x="2899230" y="3798075"/>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3</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MH_Others_2"/>
          <p:cNvSpPr/>
          <p:nvPr>
            <p:custDataLst>
              <p:tags r:id="rId7"/>
            </p:custDataLst>
          </p:nvPr>
        </p:nvSpPr>
        <p:spPr>
          <a:xfrm>
            <a:off x="335" y="733339"/>
            <a:ext cx="678395"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Others_1"/>
          <p:cNvSpPr txBox="1"/>
          <p:nvPr>
            <p:custDataLst>
              <p:tags r:id="rId8"/>
            </p:custDataLst>
          </p:nvPr>
        </p:nvSpPr>
        <p:spPr>
          <a:xfrm>
            <a:off x="758858" y="690211"/>
            <a:ext cx="2639504" cy="583558"/>
          </a:xfrm>
          <a:prstGeom prst="rect">
            <a:avLst/>
          </a:prstGeom>
          <a:noFill/>
        </p:spPr>
        <p:txBody>
          <a:bodyPr vert="horz" wrap="square" lIns="0" tIns="0" rIns="0" bIns="0" rtlCol="0" anchor="ctr" anchorCtr="0">
            <a:spAutoFit/>
          </a:bodyPr>
          <a:lstStyle/>
          <a:p>
            <a:pPr algn="ctr"/>
            <a:r>
              <a:rPr lang="zh-CN" altLang="en-US" sz="3792" b="1" dirty="0">
                <a:solidFill>
                  <a:srgbClr val="002060"/>
                </a:solidFill>
                <a:latin typeface="Arial" panose="020B0604020202020204" pitchFamily="34" charset="0"/>
                <a:ea typeface="微软雅黑" panose="020B0503020204020204" pitchFamily="34" charset="-122"/>
                <a:sym typeface="Arial" panose="020B0604020202020204" pitchFamily="34" charset="0"/>
              </a:rPr>
              <a:t>第一章 绪论</a:t>
            </a:r>
          </a:p>
        </p:txBody>
      </p:sp>
      <p:sp>
        <p:nvSpPr>
          <p:cNvPr id="16" name="MH_Others_2"/>
          <p:cNvSpPr txBox="1"/>
          <p:nvPr>
            <p:custDataLst>
              <p:tags r:id="rId9"/>
            </p:custDataLst>
          </p:nvPr>
        </p:nvSpPr>
        <p:spPr>
          <a:xfrm>
            <a:off x="23120" y="1333993"/>
            <a:ext cx="4110979" cy="466923"/>
          </a:xfrm>
          <a:prstGeom prst="rect">
            <a:avLst/>
          </a:prstGeom>
          <a:noFill/>
        </p:spPr>
        <p:txBody>
          <a:bodyPr wrap="square" lIns="0" tIns="0" rIns="0" bIns="0">
            <a:spAutoFit/>
          </a:bodyPr>
          <a:lstStyle/>
          <a:p>
            <a:pPr algn="ctr">
              <a:defRPr/>
            </a:pPr>
            <a:r>
              <a:rPr lang="en-US" altLang="zh-CN" sz="3034" dirty="0">
                <a:solidFill>
                  <a:srgbClr val="002060"/>
                </a:solidFill>
                <a:latin typeface="Arial" panose="020B0604020202020204" pitchFamily="34" charset="0"/>
                <a:ea typeface="微软雅黑" panose="020B0503020204020204" pitchFamily="34" charset="-122"/>
                <a:sym typeface="Arial" panose="020B0604020202020204" pitchFamily="34" charset="0"/>
              </a:rPr>
              <a:t>Chapter 1 Introduction</a:t>
            </a:r>
          </a:p>
        </p:txBody>
      </p:sp>
      <p:sp>
        <p:nvSpPr>
          <p:cNvPr id="17" name="MH_Others_2"/>
          <p:cNvSpPr/>
          <p:nvPr>
            <p:custDataLst>
              <p:tags r:id="rId10"/>
            </p:custDataLst>
          </p:nvPr>
        </p:nvSpPr>
        <p:spPr>
          <a:xfrm>
            <a:off x="3478491" y="733339"/>
            <a:ext cx="8713508"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MH_SubTitle_2">
            <a:extLst>
              <a:ext uri="{FF2B5EF4-FFF2-40B4-BE49-F238E27FC236}">
                <a16:creationId xmlns:a16="http://schemas.microsoft.com/office/drawing/2014/main" id="{62F762AD-52EB-42F3-99A9-1EFAB57B69A2}"/>
              </a:ext>
            </a:extLst>
          </p:cNvPr>
          <p:cNvSpPr/>
          <p:nvPr>
            <p:custDataLst>
              <p:tags r:id="rId11"/>
            </p:custDataLst>
          </p:nvPr>
        </p:nvSpPr>
        <p:spPr>
          <a:xfrm>
            <a:off x="3658176" y="4614798"/>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002060"/>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sym typeface="+mn-lt"/>
              </a:rPr>
              <a:t>学习指导</a:t>
            </a:r>
          </a:p>
        </p:txBody>
      </p:sp>
      <p:sp>
        <p:nvSpPr>
          <p:cNvPr id="13" name="MH_Other_2">
            <a:extLst>
              <a:ext uri="{FF2B5EF4-FFF2-40B4-BE49-F238E27FC236}">
                <a16:creationId xmlns:a16="http://schemas.microsoft.com/office/drawing/2014/main" id="{E3A62604-B582-45E4-B86A-A8ECDB86EA9C}"/>
              </a:ext>
            </a:extLst>
          </p:cNvPr>
          <p:cNvSpPr/>
          <p:nvPr>
            <p:custDataLst>
              <p:tags r:id="rId12"/>
            </p:custDataLst>
          </p:nvPr>
        </p:nvSpPr>
        <p:spPr>
          <a:xfrm>
            <a:off x="2899230" y="4577409"/>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00206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4</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Other_2">
            <a:extLst>
              <a:ext uri="{FF2B5EF4-FFF2-40B4-BE49-F238E27FC236}">
                <a16:creationId xmlns:a16="http://schemas.microsoft.com/office/drawing/2014/main" id="{B15C15E1-CB4D-4955-8279-2CF04481A1E7}"/>
              </a:ext>
            </a:extLst>
          </p:cNvPr>
          <p:cNvSpPr/>
          <p:nvPr>
            <p:custDataLst>
              <p:tags r:id="rId13"/>
            </p:custDataLst>
          </p:nvPr>
        </p:nvSpPr>
        <p:spPr>
          <a:xfrm>
            <a:off x="2899230" y="3020243"/>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2</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14028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271425"/>
            <a:ext cx="4383465" cy="1256412"/>
            <a:chOff x="-2" y="271425"/>
            <a:chExt cx="4280901" cy="1256412"/>
          </a:xfrm>
        </p:grpSpPr>
        <p:sp>
          <p:nvSpPr>
            <p:cNvPr id="19" name="任意多边形 18"/>
            <p:cNvSpPr/>
            <p:nvPr/>
          </p:nvSpPr>
          <p:spPr>
            <a:xfrm rot="5400000">
              <a:off x="1866581" y="-1409376"/>
              <a:ext cx="547735" cy="4280901"/>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0" name="椭圆 19"/>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1" name="文本框 1066"/>
            <p:cNvSpPr txBox="1">
              <a:spLocks noChangeArrowheads="1"/>
            </p:cNvSpPr>
            <p:nvPr/>
          </p:nvSpPr>
          <p:spPr bwMode="auto">
            <a:xfrm>
              <a:off x="1640435" y="450619"/>
              <a:ext cx="1783414"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sym typeface="+mn-lt"/>
                </a:rPr>
                <a:t>学习指导</a:t>
              </a:r>
            </a:p>
            <a:p>
              <a:pPr algn="ctr"/>
              <a:endParaRPr lang="zh-CN" altLang="en-US" sz="3200" b="1" dirty="0">
                <a:solidFill>
                  <a:schemeClr val="bg1"/>
                </a:solidFill>
                <a:cs typeface="+mn-ea"/>
              </a:endParaRPr>
            </a:p>
          </p:txBody>
        </p:sp>
        <p:sp>
          <p:nvSpPr>
            <p:cNvPr id="22" name="矩形 21"/>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4</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8" name="矩形 47">
            <a:extLst>
              <a:ext uri="{FF2B5EF4-FFF2-40B4-BE49-F238E27FC236}">
                <a16:creationId xmlns:a16="http://schemas.microsoft.com/office/drawing/2014/main" id="{505EC6F8-F46D-4993-AEF5-4810BA1B26BC}"/>
              </a:ext>
            </a:extLst>
          </p:cNvPr>
          <p:cNvSpPr/>
          <p:nvPr/>
        </p:nvSpPr>
        <p:spPr>
          <a:xfrm>
            <a:off x="1399691" y="1298014"/>
            <a:ext cx="2799221" cy="581506"/>
          </a:xfrm>
          <a:prstGeom prst="rect">
            <a:avLst/>
          </a:prstGeom>
        </p:spPr>
        <p:txBody>
          <a:bodyPr wrap="square">
            <a:spAutoFit/>
          </a:bodyPr>
          <a:lstStyle/>
          <a:p>
            <a:pPr>
              <a:lnSpc>
                <a:spcPct val="125000"/>
              </a:lnSpc>
            </a:pP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一些建议：</a:t>
            </a:r>
            <a:endParaRPr lang="en-US" altLang="zh-CN" sz="28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26" name="组合 25">
            <a:extLst>
              <a:ext uri="{FF2B5EF4-FFF2-40B4-BE49-F238E27FC236}">
                <a16:creationId xmlns:a16="http://schemas.microsoft.com/office/drawing/2014/main" id="{38EC89C1-E6D3-4760-89F8-DA422EB94A10}"/>
              </a:ext>
            </a:extLst>
          </p:cNvPr>
          <p:cNvGrpSpPr/>
          <p:nvPr/>
        </p:nvGrpSpPr>
        <p:grpSpPr>
          <a:xfrm>
            <a:off x="2116463" y="1887924"/>
            <a:ext cx="7645483" cy="2249892"/>
            <a:chOff x="339905" y="2114285"/>
            <a:chExt cx="6688797" cy="2249892"/>
          </a:xfrm>
        </p:grpSpPr>
        <p:grpSp>
          <p:nvGrpSpPr>
            <p:cNvPr id="43" name="组合 42">
              <a:extLst>
                <a:ext uri="{FF2B5EF4-FFF2-40B4-BE49-F238E27FC236}">
                  <a16:creationId xmlns:a16="http://schemas.microsoft.com/office/drawing/2014/main" id="{88A707F2-867B-4FCD-B64E-11F5BD81DC0F}"/>
                </a:ext>
              </a:extLst>
            </p:cNvPr>
            <p:cNvGrpSpPr/>
            <p:nvPr/>
          </p:nvGrpSpPr>
          <p:grpSpPr>
            <a:xfrm>
              <a:off x="339905" y="2114285"/>
              <a:ext cx="6688797" cy="2249892"/>
              <a:chOff x="732960" y="1925795"/>
              <a:chExt cx="18691530" cy="2620984"/>
            </a:xfrm>
          </p:grpSpPr>
          <p:grpSp>
            <p:nvGrpSpPr>
              <p:cNvPr id="44" name="组合 43">
                <a:extLst>
                  <a:ext uri="{FF2B5EF4-FFF2-40B4-BE49-F238E27FC236}">
                    <a16:creationId xmlns:a16="http://schemas.microsoft.com/office/drawing/2014/main" id="{DC6C1151-26C9-4C08-9245-0471F15C5A15}"/>
                  </a:ext>
                </a:extLst>
              </p:cNvPr>
              <p:cNvGrpSpPr/>
              <p:nvPr/>
            </p:nvGrpSpPr>
            <p:grpSpPr>
              <a:xfrm>
                <a:off x="732960" y="1925795"/>
                <a:ext cx="18691530" cy="1971443"/>
                <a:chOff x="342348" y="1678031"/>
                <a:chExt cx="24344229" cy="1636251"/>
              </a:xfrm>
            </p:grpSpPr>
            <p:sp>
              <p:nvSpPr>
                <p:cNvPr id="46" name="矩形 45">
                  <a:extLst>
                    <a:ext uri="{FF2B5EF4-FFF2-40B4-BE49-F238E27FC236}">
                      <a16:creationId xmlns:a16="http://schemas.microsoft.com/office/drawing/2014/main" id="{5380E02C-8CB9-47F7-A259-8AF6FB385C31}"/>
                    </a:ext>
                  </a:extLst>
                </p:cNvPr>
                <p:cNvSpPr/>
                <p:nvPr/>
              </p:nvSpPr>
              <p:spPr>
                <a:xfrm>
                  <a:off x="342348" y="2752041"/>
                  <a:ext cx="12922145" cy="562241"/>
                </a:xfrm>
                <a:prstGeom prst="rect">
                  <a:avLst/>
                </a:prstGeom>
              </p:spPr>
              <p:txBody>
                <a:bodyPr wrap="square">
                  <a:spAutoFit/>
                </a:bodyPr>
                <a:lstStyle/>
                <a:p>
                  <a:pPr>
                    <a:lnSpc>
                      <a:spcPct val="125000"/>
                    </a:lnSpc>
                  </a:pPr>
                  <a:r>
                    <a:rPr lang="en-US" altLang="zh-CN" sz="28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800" b="1" dirty="0">
                      <a:solidFill>
                        <a:srgbClr val="ED7D31"/>
                      </a:solidFill>
                      <a:latin typeface="Times New Roman" panose="02020603050405020304" pitchFamily="18" charset="0"/>
                      <a:ea typeface="微软雅黑" panose="020B0503020204020204" pitchFamily="34" charset="-122"/>
                    </a:rPr>
                    <a:t>手动执行加编程实现。</a:t>
                  </a:r>
                  <a:endParaRPr lang="en-US" altLang="zh-CN" sz="2800" b="1" dirty="0">
                    <a:solidFill>
                      <a:srgbClr val="ED7D31"/>
                    </a:solidFill>
                    <a:latin typeface="Times New Roman" panose="02020603050405020304" pitchFamily="18" charset="0"/>
                    <a:ea typeface="微软雅黑" panose="020B0503020204020204" pitchFamily="34" charset="-122"/>
                  </a:endParaRPr>
                </a:p>
              </p:txBody>
            </p:sp>
            <p:sp>
              <p:nvSpPr>
                <p:cNvPr id="47" name="矩形 46">
                  <a:extLst>
                    <a:ext uri="{FF2B5EF4-FFF2-40B4-BE49-F238E27FC236}">
                      <a16:creationId xmlns:a16="http://schemas.microsoft.com/office/drawing/2014/main" id="{36E9DF4B-3FCE-4D70-BE74-69331E7EA5F4}"/>
                    </a:ext>
                  </a:extLst>
                </p:cNvPr>
                <p:cNvSpPr/>
                <p:nvPr/>
              </p:nvSpPr>
              <p:spPr>
                <a:xfrm>
                  <a:off x="427129" y="1678031"/>
                  <a:ext cx="24259448" cy="562241"/>
                </a:xfrm>
                <a:prstGeom prst="rect">
                  <a:avLst/>
                </a:prstGeom>
              </p:spPr>
              <p:txBody>
                <a:bodyPr wrap="square">
                  <a:spAutoFit/>
                </a:bodyPr>
                <a:lstStyle/>
                <a:p>
                  <a:pPr>
                    <a:lnSpc>
                      <a:spcPct val="125000"/>
                    </a:lnSpc>
                  </a:pPr>
                  <a:r>
                    <a:rPr lang="en-US" altLang="zh-CN" sz="28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合理安排各科学习时间的前提下，多花时间。</a:t>
                  </a:r>
                  <a:endParaRPr lang="zh-CN" altLang="en-US" sz="2800" b="1" dirty="0">
                    <a:latin typeface="Times New Roman" panose="02020603050405020304" pitchFamily="18" charset="0"/>
                    <a:cs typeface="Times New Roman" panose="02020603050405020304" pitchFamily="18" charset="0"/>
                  </a:endParaRPr>
                </a:p>
              </p:txBody>
            </p:sp>
          </p:grpSp>
          <p:sp>
            <p:nvSpPr>
              <p:cNvPr id="45" name="矩形 44">
                <a:extLst>
                  <a:ext uri="{FF2B5EF4-FFF2-40B4-BE49-F238E27FC236}">
                    <a16:creationId xmlns:a16="http://schemas.microsoft.com/office/drawing/2014/main" id="{6251FEC9-3D5E-4FB7-9448-CCEA3A6A64B1}"/>
                  </a:ext>
                </a:extLst>
              </p:cNvPr>
              <p:cNvSpPr/>
              <p:nvPr/>
            </p:nvSpPr>
            <p:spPr>
              <a:xfrm>
                <a:off x="732960" y="3869359"/>
                <a:ext cx="10219482" cy="677420"/>
              </a:xfrm>
              <a:prstGeom prst="rect">
                <a:avLst/>
              </a:prstGeom>
            </p:spPr>
            <p:txBody>
              <a:bodyPr wrap="square">
                <a:spAutoFit/>
              </a:bodyPr>
              <a:lstStyle/>
              <a:p>
                <a:pPr>
                  <a:lnSpc>
                    <a:spcPct val="125000"/>
                  </a:lnSpc>
                </a:pPr>
                <a:r>
                  <a:rPr lang="en-US" altLang="zh-CN" sz="28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认真完成作业</a:t>
                </a:r>
                <a:r>
                  <a:rPr lang="zh-CN" altLang="en-US" sz="2800" b="1" dirty="0">
                    <a:solidFill>
                      <a:srgbClr val="ED7D31"/>
                    </a:solidFill>
                    <a:latin typeface="Times New Roman" panose="02020603050405020304" pitchFamily="18" charset="0"/>
                    <a:ea typeface="微软雅黑" panose="020B0503020204020204" pitchFamily="34" charset="-122"/>
                  </a:rPr>
                  <a:t>。</a:t>
                </a:r>
                <a:endParaRPr lang="zh-CN" altLang="en-US" sz="2800" dirty="0">
                  <a:latin typeface="Times New Roman" panose="02020603050405020304" pitchFamily="18" charset="0"/>
                  <a:cs typeface="Times New Roman" panose="02020603050405020304" pitchFamily="18" charset="0"/>
                </a:endParaRPr>
              </a:p>
            </p:txBody>
          </p:sp>
        </p:grpSp>
        <p:sp>
          <p:nvSpPr>
            <p:cNvPr id="67" name="矩形 66">
              <a:extLst>
                <a:ext uri="{FF2B5EF4-FFF2-40B4-BE49-F238E27FC236}">
                  <a16:creationId xmlns:a16="http://schemas.microsoft.com/office/drawing/2014/main" id="{D6488612-9BCF-4716-B15E-35382D68B251}"/>
                </a:ext>
              </a:extLst>
            </p:cNvPr>
            <p:cNvSpPr/>
            <p:nvPr/>
          </p:nvSpPr>
          <p:spPr>
            <a:xfrm>
              <a:off x="339905" y="2664810"/>
              <a:ext cx="3550476" cy="581506"/>
            </a:xfrm>
            <a:prstGeom prst="rect">
              <a:avLst/>
            </a:prstGeom>
          </p:spPr>
          <p:txBody>
            <a:bodyPr wrap="square">
              <a:spAutoFit/>
            </a:bodyPr>
            <a:lstStyle/>
            <a:p>
              <a:pPr>
                <a:lnSpc>
                  <a:spcPct val="125000"/>
                </a:lnSpc>
              </a:pPr>
              <a:r>
                <a:rPr lang="en-US" altLang="zh-CN" sz="28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b="1" dirty="0">
                  <a:solidFill>
                    <a:srgbClr val="ED7D31"/>
                  </a:solidFill>
                  <a:latin typeface="Times New Roman" panose="02020603050405020304" pitchFamily="18" charset="0"/>
                  <a:ea typeface="微软雅黑" panose="020B0503020204020204" pitchFamily="34" charset="-122"/>
                </a:rPr>
                <a:t>多思考。</a:t>
              </a:r>
              <a:endParaRPr lang="zh-CN" altLang="en-US" sz="28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3546468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271425"/>
            <a:ext cx="2988300" cy="877513"/>
            <a:chOff x="0" y="271425"/>
            <a:chExt cx="2918380" cy="877513"/>
          </a:xfrm>
        </p:grpSpPr>
        <p:sp>
          <p:nvSpPr>
            <p:cNvPr id="19" name="任意多边形 18"/>
            <p:cNvSpPr/>
            <p:nvPr/>
          </p:nvSpPr>
          <p:spPr>
            <a:xfrm rot="5400000">
              <a:off x="1185322" y="-728116"/>
              <a:ext cx="547735" cy="291838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0" name="椭圆 19"/>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1" name="文本框 1066"/>
            <p:cNvSpPr txBox="1">
              <a:spLocks noChangeArrowheads="1"/>
            </p:cNvSpPr>
            <p:nvPr/>
          </p:nvSpPr>
          <p:spPr bwMode="auto">
            <a:xfrm>
              <a:off x="1449125" y="438686"/>
              <a:ext cx="9818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sym typeface="+mn-lt"/>
                </a:rPr>
                <a:t>例题</a:t>
              </a:r>
              <a:endParaRPr lang="zh-CN" altLang="en-US" sz="3200" b="1" dirty="0">
                <a:solidFill>
                  <a:schemeClr val="bg1"/>
                </a:solidFill>
                <a:cs typeface="+mn-ea"/>
              </a:endParaRPr>
            </a:p>
          </p:txBody>
        </p:sp>
        <p:sp>
          <p:nvSpPr>
            <p:cNvPr id="22" name="矩形 21"/>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48" name="矩形 47">
            <a:extLst>
              <a:ext uri="{FF2B5EF4-FFF2-40B4-BE49-F238E27FC236}">
                <a16:creationId xmlns:a16="http://schemas.microsoft.com/office/drawing/2014/main" id="{505EC6F8-F46D-4993-AEF5-4810BA1B26BC}"/>
              </a:ext>
            </a:extLst>
          </p:cNvPr>
          <p:cNvSpPr/>
          <p:nvPr/>
        </p:nvSpPr>
        <p:spPr>
          <a:xfrm>
            <a:off x="339905" y="1268862"/>
            <a:ext cx="8304474" cy="581506"/>
          </a:xfrm>
          <a:prstGeom prst="rect">
            <a:avLst/>
          </a:prstGeom>
        </p:spPr>
        <p:txBody>
          <a:bodyPr wrap="square">
            <a:spAutoFit/>
          </a:bodyPr>
          <a:lstStyle/>
          <a:p>
            <a:pPr>
              <a:lnSpc>
                <a:spcPct val="125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1. </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简述线性结构、树形结构、图状结构的区别。</a:t>
            </a:r>
            <a:endParaRPr lang="en-US" altLang="zh-CN" sz="2800" dirty="0">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a:extLst>
              <a:ext uri="{FF2B5EF4-FFF2-40B4-BE49-F238E27FC236}">
                <a16:creationId xmlns:a16="http://schemas.microsoft.com/office/drawing/2014/main" id="{7AE6BE25-0AFB-4519-BD5D-ECB96CDBAC37}"/>
              </a:ext>
            </a:extLst>
          </p:cNvPr>
          <p:cNvGrpSpPr/>
          <p:nvPr/>
        </p:nvGrpSpPr>
        <p:grpSpPr>
          <a:xfrm>
            <a:off x="492493" y="2083836"/>
            <a:ext cx="9895845" cy="3366725"/>
            <a:chOff x="492493" y="2083836"/>
            <a:chExt cx="9895845" cy="3366725"/>
          </a:xfrm>
        </p:grpSpPr>
        <p:sp>
          <p:nvSpPr>
            <p:cNvPr id="23" name="矩形 22">
              <a:extLst>
                <a:ext uri="{FF2B5EF4-FFF2-40B4-BE49-F238E27FC236}">
                  <a16:creationId xmlns:a16="http://schemas.microsoft.com/office/drawing/2014/main" id="{2D49B7FC-D110-4840-87C1-C342A36AC19D}"/>
                </a:ext>
              </a:extLst>
            </p:cNvPr>
            <p:cNvSpPr/>
            <p:nvPr/>
          </p:nvSpPr>
          <p:spPr>
            <a:xfrm>
              <a:off x="1095045" y="2083836"/>
              <a:ext cx="9293293" cy="1120115"/>
            </a:xfrm>
            <a:prstGeom prst="rect">
              <a:avLst/>
            </a:prstGeom>
          </p:spPr>
          <p:txBody>
            <a:bodyPr wrap="square">
              <a:spAutoFit/>
            </a:bodyPr>
            <a:lstStyle/>
            <a:p>
              <a:pPr algn="just">
                <a:lnSpc>
                  <a:spcPct val="125000"/>
                </a:lnSpc>
              </a:pP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线性结构中，每一个数据元素至多有一个前驱和一个后继，是</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一对一</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的关系；</a:t>
              </a:r>
              <a:endParaRPr lang="en-US" altLang="zh-CN" sz="2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9766AA52-E79B-407A-A9E1-5FF0C04D4974}"/>
                </a:ext>
              </a:extLst>
            </p:cNvPr>
            <p:cNvSpPr/>
            <p:nvPr/>
          </p:nvSpPr>
          <p:spPr>
            <a:xfrm>
              <a:off x="1076188" y="3210331"/>
              <a:ext cx="9312149" cy="1120115"/>
            </a:xfrm>
            <a:prstGeom prst="rect">
              <a:avLst/>
            </a:prstGeom>
          </p:spPr>
          <p:txBody>
            <a:bodyPr wrap="square">
              <a:spAutoFit/>
            </a:bodyPr>
            <a:lstStyle/>
            <a:p>
              <a:pPr algn="just">
                <a:lnSpc>
                  <a:spcPct val="125000"/>
                </a:lnSpc>
              </a:pP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树形结构中，每个元素至多有一个前驱，可能有多个后继，是</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一对多</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的关系；</a:t>
              </a:r>
              <a:endParaRPr lang="en-US" altLang="zh-CN" sz="2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id="{814B5EAE-F36D-4077-B657-F83BC2FF5B41}"/>
                </a:ext>
              </a:extLst>
            </p:cNvPr>
            <p:cNvSpPr/>
            <p:nvPr/>
          </p:nvSpPr>
          <p:spPr>
            <a:xfrm>
              <a:off x="1095045" y="4330446"/>
              <a:ext cx="9293292" cy="1120115"/>
            </a:xfrm>
            <a:prstGeom prst="rect">
              <a:avLst/>
            </a:prstGeom>
          </p:spPr>
          <p:txBody>
            <a:bodyPr wrap="square">
              <a:spAutoFit/>
            </a:bodyPr>
            <a:lstStyle/>
            <a:p>
              <a:pPr algn="just">
                <a:lnSpc>
                  <a:spcPct val="125000"/>
                </a:lnSpc>
              </a:pP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图状结构中每个数据元素可能跟多个数据元素有关系，是</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多对多</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的关系。</a:t>
              </a:r>
              <a:endParaRPr lang="en-US" altLang="zh-CN" sz="2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矩形 3">
              <a:extLst>
                <a:ext uri="{FF2B5EF4-FFF2-40B4-BE49-F238E27FC236}">
                  <a16:creationId xmlns:a16="http://schemas.microsoft.com/office/drawing/2014/main" id="{AC117813-C4AA-4551-B83F-563111BCFE80}"/>
                </a:ext>
              </a:extLst>
            </p:cNvPr>
            <p:cNvSpPr/>
            <p:nvPr/>
          </p:nvSpPr>
          <p:spPr>
            <a:xfrm>
              <a:off x="492493" y="2125057"/>
              <a:ext cx="902811" cy="523220"/>
            </a:xfrm>
            <a:prstGeom prst="rect">
              <a:avLst/>
            </a:prstGeom>
          </p:spPr>
          <p:txBody>
            <a:bodyPr wrap="none">
              <a:spAutoFit/>
            </a:bodyPr>
            <a:lstStyle/>
            <a:p>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答：</a:t>
              </a:r>
              <a:endParaRPr lang="zh-CN" altLang="en-US" sz="2800" dirty="0"/>
            </a:p>
          </p:txBody>
        </p:sp>
      </p:grpSp>
    </p:spTree>
    <p:extLst>
      <p:ext uri="{BB962C8B-B14F-4D97-AF65-F5344CB8AC3E}">
        <p14:creationId xmlns:p14="http://schemas.microsoft.com/office/powerpoint/2010/main" val="16691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a:extLst>
              <a:ext uri="{FF2B5EF4-FFF2-40B4-BE49-F238E27FC236}">
                <a16:creationId xmlns:a16="http://schemas.microsoft.com/office/drawing/2014/main" id="{505EC6F8-F46D-4993-AEF5-4810BA1B26BC}"/>
              </a:ext>
            </a:extLst>
          </p:cNvPr>
          <p:cNvSpPr/>
          <p:nvPr/>
        </p:nvSpPr>
        <p:spPr>
          <a:xfrm>
            <a:off x="339905" y="1268862"/>
            <a:ext cx="10227542" cy="580993"/>
          </a:xfrm>
          <a:prstGeom prst="rect">
            <a:avLst/>
          </a:prstGeom>
        </p:spPr>
        <p:txBody>
          <a:bodyPr wrap="square">
            <a:spAutoFit/>
          </a:bodyPr>
          <a:lstStyle/>
          <a:p>
            <a:pPr>
              <a:lnSpc>
                <a:spcPct val="125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写出下列图中所示的数据结构的二元组形式，也即</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𝓓</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𝓢</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a:extLst>
              <a:ext uri="{FF2B5EF4-FFF2-40B4-BE49-F238E27FC236}">
                <a16:creationId xmlns:a16="http://schemas.microsoft.com/office/drawing/2014/main" id="{1C37631D-B40F-4139-8D15-32FA7C00DC11}"/>
              </a:ext>
            </a:extLst>
          </p:cNvPr>
          <p:cNvSpPr/>
          <p:nvPr/>
        </p:nvSpPr>
        <p:spPr>
          <a:xfrm>
            <a:off x="741920" y="1969779"/>
            <a:ext cx="5955441" cy="523220"/>
          </a:xfrm>
          <a:prstGeom prst="rect">
            <a:avLst/>
          </a:prstGeom>
        </p:spPr>
        <p:txBody>
          <a:bodyPr wrap="square">
            <a:spAutoFit/>
          </a:bodyPr>
          <a:lstStyle/>
          <a:p>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数据对象：𝓓</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数据关系：𝓡</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a:t>
            </a:r>
          </a:p>
        </p:txBody>
      </p:sp>
      <p:grpSp>
        <p:nvGrpSpPr>
          <p:cNvPr id="9" name="组合 8">
            <a:extLst>
              <a:ext uri="{FF2B5EF4-FFF2-40B4-BE49-F238E27FC236}">
                <a16:creationId xmlns:a16="http://schemas.microsoft.com/office/drawing/2014/main" id="{1750F22C-15FE-4001-9214-4A63BB27FCE4}"/>
              </a:ext>
            </a:extLst>
          </p:cNvPr>
          <p:cNvGrpSpPr/>
          <p:nvPr/>
        </p:nvGrpSpPr>
        <p:grpSpPr>
          <a:xfrm>
            <a:off x="615041" y="2612923"/>
            <a:ext cx="10461454" cy="3390059"/>
            <a:chOff x="615041" y="2612923"/>
            <a:chExt cx="10461454" cy="3390059"/>
          </a:xfrm>
        </p:grpSpPr>
        <p:pic>
          <p:nvPicPr>
            <p:cNvPr id="6" name="图片 5">
              <a:extLst>
                <a:ext uri="{FF2B5EF4-FFF2-40B4-BE49-F238E27FC236}">
                  <a16:creationId xmlns:a16="http://schemas.microsoft.com/office/drawing/2014/main" id="{8F4EBDD8-EAB9-4309-8AD5-E14ED48CC87A}"/>
                </a:ext>
              </a:extLst>
            </p:cNvPr>
            <p:cNvPicPr>
              <a:picLocks noChangeAspect="1"/>
            </p:cNvPicPr>
            <p:nvPr/>
          </p:nvPicPr>
          <p:blipFill>
            <a:blip r:embed="rId2"/>
            <a:stretch>
              <a:fillRect/>
            </a:stretch>
          </p:blipFill>
          <p:spPr>
            <a:xfrm>
              <a:off x="615041" y="4117185"/>
              <a:ext cx="3603832" cy="877513"/>
            </a:xfrm>
            <a:prstGeom prst="rect">
              <a:avLst/>
            </a:prstGeom>
          </p:spPr>
        </p:pic>
        <p:pic>
          <p:nvPicPr>
            <p:cNvPr id="7" name="图片 6">
              <a:extLst>
                <a:ext uri="{FF2B5EF4-FFF2-40B4-BE49-F238E27FC236}">
                  <a16:creationId xmlns:a16="http://schemas.microsoft.com/office/drawing/2014/main" id="{274AE5CE-0C4F-4C67-89E3-CB7D731B7A05}"/>
                </a:ext>
              </a:extLst>
            </p:cNvPr>
            <p:cNvPicPr>
              <a:picLocks noChangeAspect="1"/>
            </p:cNvPicPr>
            <p:nvPr/>
          </p:nvPicPr>
          <p:blipFill>
            <a:blip r:embed="rId3"/>
            <a:stretch>
              <a:fillRect/>
            </a:stretch>
          </p:blipFill>
          <p:spPr>
            <a:xfrm>
              <a:off x="4798243" y="2612923"/>
              <a:ext cx="3176834" cy="3008525"/>
            </a:xfrm>
            <a:prstGeom prst="rect">
              <a:avLst/>
            </a:prstGeom>
          </p:spPr>
        </p:pic>
        <p:pic>
          <p:nvPicPr>
            <p:cNvPr id="8" name="图片 7">
              <a:extLst>
                <a:ext uri="{FF2B5EF4-FFF2-40B4-BE49-F238E27FC236}">
                  <a16:creationId xmlns:a16="http://schemas.microsoft.com/office/drawing/2014/main" id="{A268750B-F2F6-40E8-85F1-BAD7CC65E8F8}"/>
                </a:ext>
              </a:extLst>
            </p:cNvPr>
            <p:cNvPicPr>
              <a:picLocks noChangeAspect="1"/>
            </p:cNvPicPr>
            <p:nvPr/>
          </p:nvPicPr>
          <p:blipFill>
            <a:blip r:embed="rId4"/>
            <a:stretch>
              <a:fillRect/>
            </a:stretch>
          </p:blipFill>
          <p:spPr>
            <a:xfrm>
              <a:off x="9024758" y="3429000"/>
              <a:ext cx="2051737" cy="2080737"/>
            </a:xfrm>
            <a:prstGeom prst="rect">
              <a:avLst/>
            </a:prstGeom>
          </p:spPr>
        </p:pic>
        <p:sp>
          <p:nvSpPr>
            <p:cNvPr id="16" name="矩形 15">
              <a:extLst>
                <a:ext uri="{FF2B5EF4-FFF2-40B4-BE49-F238E27FC236}">
                  <a16:creationId xmlns:a16="http://schemas.microsoft.com/office/drawing/2014/main" id="{83DA7767-4671-4CA8-AE9D-B65CE4345326}"/>
                </a:ext>
              </a:extLst>
            </p:cNvPr>
            <p:cNvSpPr/>
            <p:nvPr/>
          </p:nvSpPr>
          <p:spPr>
            <a:xfrm>
              <a:off x="2036621" y="5479762"/>
              <a:ext cx="570324" cy="523220"/>
            </a:xfrm>
            <a:prstGeom prst="rect">
              <a:avLst/>
            </a:prstGeom>
          </p:spPr>
          <p:txBody>
            <a:bodyPr wrap="square">
              <a:spAutoFit/>
            </a:bodyPr>
            <a:lstStyle/>
            <a:p>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(1)</a:t>
              </a:r>
            </a:p>
          </p:txBody>
        </p:sp>
        <p:sp>
          <p:nvSpPr>
            <p:cNvPr id="17" name="矩形 16">
              <a:extLst>
                <a:ext uri="{FF2B5EF4-FFF2-40B4-BE49-F238E27FC236}">
                  <a16:creationId xmlns:a16="http://schemas.microsoft.com/office/drawing/2014/main" id="{F436D333-4339-4E7E-9EBD-FBF0FE4AFEF1}"/>
                </a:ext>
              </a:extLst>
            </p:cNvPr>
            <p:cNvSpPr/>
            <p:nvPr/>
          </p:nvSpPr>
          <p:spPr>
            <a:xfrm>
              <a:off x="6105863" y="5479762"/>
              <a:ext cx="570324" cy="523220"/>
            </a:xfrm>
            <a:prstGeom prst="rect">
              <a:avLst/>
            </a:prstGeom>
          </p:spPr>
          <p:txBody>
            <a:bodyPr wrap="square">
              <a:spAutoFit/>
            </a:bodyPr>
            <a:lstStyle/>
            <a:p>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(2)</a:t>
              </a:r>
            </a:p>
          </p:txBody>
        </p:sp>
        <p:sp>
          <p:nvSpPr>
            <p:cNvPr id="24" name="矩形 23">
              <a:extLst>
                <a:ext uri="{FF2B5EF4-FFF2-40B4-BE49-F238E27FC236}">
                  <a16:creationId xmlns:a16="http://schemas.microsoft.com/office/drawing/2014/main" id="{01595E17-AAC3-4061-AE9E-DA958F7BEC36}"/>
                </a:ext>
              </a:extLst>
            </p:cNvPr>
            <p:cNvSpPr/>
            <p:nvPr/>
          </p:nvSpPr>
          <p:spPr>
            <a:xfrm>
              <a:off x="9765464" y="5479762"/>
              <a:ext cx="570324" cy="523220"/>
            </a:xfrm>
            <a:prstGeom prst="rect">
              <a:avLst/>
            </a:prstGeom>
          </p:spPr>
          <p:txBody>
            <a:bodyPr wrap="square">
              <a:spAutoFit/>
            </a:bodyPr>
            <a:lstStyle/>
            <a:p>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(3)</a:t>
              </a:r>
            </a:p>
          </p:txBody>
        </p:sp>
      </p:grpSp>
      <p:grpSp>
        <p:nvGrpSpPr>
          <p:cNvPr id="23" name="组合 22">
            <a:extLst>
              <a:ext uri="{FF2B5EF4-FFF2-40B4-BE49-F238E27FC236}">
                <a16:creationId xmlns:a16="http://schemas.microsoft.com/office/drawing/2014/main" id="{A22DF9C6-4058-47E4-A13C-60C8FFE689A6}"/>
              </a:ext>
            </a:extLst>
          </p:cNvPr>
          <p:cNvGrpSpPr/>
          <p:nvPr/>
        </p:nvGrpSpPr>
        <p:grpSpPr>
          <a:xfrm>
            <a:off x="0" y="271425"/>
            <a:ext cx="2988300" cy="877513"/>
            <a:chOff x="0" y="271425"/>
            <a:chExt cx="2918380" cy="877513"/>
          </a:xfrm>
        </p:grpSpPr>
        <p:sp>
          <p:nvSpPr>
            <p:cNvPr id="25" name="任意多边形 18">
              <a:extLst>
                <a:ext uri="{FF2B5EF4-FFF2-40B4-BE49-F238E27FC236}">
                  <a16:creationId xmlns:a16="http://schemas.microsoft.com/office/drawing/2014/main" id="{8B1B39DE-21BF-4F1E-8ACA-01F225168730}"/>
                </a:ext>
              </a:extLst>
            </p:cNvPr>
            <p:cNvSpPr/>
            <p:nvPr/>
          </p:nvSpPr>
          <p:spPr>
            <a:xfrm rot="5400000">
              <a:off x="1185322" y="-728116"/>
              <a:ext cx="547735" cy="291838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6" name="椭圆 25">
              <a:extLst>
                <a:ext uri="{FF2B5EF4-FFF2-40B4-BE49-F238E27FC236}">
                  <a16:creationId xmlns:a16="http://schemas.microsoft.com/office/drawing/2014/main" id="{574AAC21-7992-4D47-A2E1-0071D7372916}"/>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7" name="文本框 1066">
              <a:extLst>
                <a:ext uri="{FF2B5EF4-FFF2-40B4-BE49-F238E27FC236}">
                  <a16:creationId xmlns:a16="http://schemas.microsoft.com/office/drawing/2014/main" id="{23DFF260-62C5-4469-9EB5-A356BE8C5723}"/>
                </a:ext>
              </a:extLst>
            </p:cNvPr>
            <p:cNvSpPr txBox="1">
              <a:spLocks noChangeArrowheads="1"/>
            </p:cNvSpPr>
            <p:nvPr/>
          </p:nvSpPr>
          <p:spPr bwMode="auto">
            <a:xfrm>
              <a:off x="1449125" y="438686"/>
              <a:ext cx="9818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sym typeface="+mn-lt"/>
                </a:rPr>
                <a:t>例题</a:t>
              </a:r>
              <a:endParaRPr lang="zh-CN" altLang="en-US" sz="3200" b="1" dirty="0">
                <a:solidFill>
                  <a:schemeClr val="bg1"/>
                </a:solidFill>
                <a:cs typeface="+mn-ea"/>
              </a:endParaRPr>
            </a:p>
          </p:txBody>
        </p:sp>
        <p:sp>
          <p:nvSpPr>
            <p:cNvPr id="28" name="矩形 27">
              <a:extLst>
                <a:ext uri="{FF2B5EF4-FFF2-40B4-BE49-F238E27FC236}">
                  <a16:creationId xmlns:a16="http://schemas.microsoft.com/office/drawing/2014/main" id="{B57B1872-D770-44EE-BB5C-170E1006AAC2}"/>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9674986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8" name="矩形 47">
                <a:extLst>
                  <a:ext uri="{FF2B5EF4-FFF2-40B4-BE49-F238E27FC236}">
                    <a16:creationId xmlns:a16="http://schemas.microsoft.com/office/drawing/2014/main" id="{505EC6F8-F46D-4993-AEF5-4810BA1B26BC}"/>
                  </a:ext>
                </a:extLst>
              </p:cNvPr>
              <p:cNvSpPr/>
              <p:nvPr/>
            </p:nvSpPr>
            <p:spPr>
              <a:xfrm>
                <a:off x="339905" y="1268862"/>
                <a:ext cx="11585002" cy="1664815"/>
              </a:xfrm>
              <a:prstGeom prst="rect">
                <a:avLst/>
              </a:prstGeom>
            </p:spPr>
            <p:txBody>
              <a:bodyPr wrap="square">
                <a:spAutoFit/>
              </a:bodyPr>
              <a:lstStyle/>
              <a:p>
                <a:pPr>
                  <a:lnSpc>
                    <a:spcPct val="125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3. </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算法</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和算法</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的功能相同，时间复杂度分别为</a:t>
                </a:r>
                <a14:m>
                  <m:oMath xmlns:m="http://schemas.openxmlformats.org/officeDocument/2006/math">
                    <m:sSup>
                      <m:sSup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2</m:t>
                        </m:r>
                      </m:e>
                      <m:sup>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𝑛</m:t>
                        </m:r>
                      </m:sup>
                    </m:sSup>
                    <m:r>
                      <a:rPr lang="zh-CN" altLang="en-US" sz="2800" i="1">
                        <a:latin typeface="Cambria Math" panose="02040503050406030204" pitchFamily="18" charset="0"/>
                        <a:ea typeface="微软雅黑" panose="020B0503020204020204" pitchFamily="34" charset="-122"/>
                        <a:cs typeface="Times New Roman" panose="02020603050405020304" pitchFamily="18" charset="0"/>
                      </a:rPr>
                      <m:t>和</m:t>
                    </m:r>
                    <m:sSup>
                      <m:sSupPr>
                        <m:ctrlP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𝑛</m:t>
                        </m:r>
                      </m:e>
                      <m:sup>
                        <m:r>
                          <a:rPr lang="en-US" altLang="zh-CN" sz="2800" b="0" i="1" dirty="0" smtClean="0">
                            <a:latin typeface="Cambria Math" panose="02040503050406030204" pitchFamily="18" charset="0"/>
                            <a:ea typeface="微软雅黑" panose="020B0503020204020204" pitchFamily="34" charset="-122"/>
                            <a:cs typeface="Times New Roman" panose="02020603050405020304" pitchFamily="18" charset="0"/>
                          </a:rPr>
                          <m:t>13</m:t>
                        </m:r>
                      </m:sup>
                    </m:sSup>
                  </m:oMath>
                </a14:m>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。假设计算机可以连续工作</a:t>
                </a:r>
                <a14:m>
                  <m:oMath xmlns:m="http://schemas.openxmlformats.org/officeDocument/2006/math">
                    <m:sSup>
                      <m:sSupPr>
                        <m:ctrlP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10</m:t>
                        </m:r>
                      </m:e>
                      <m:sup>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5</m:t>
                        </m:r>
                      </m:sup>
                    </m:sSup>
                  </m:oMath>
                </a14:m>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，每秒可执行操作</a:t>
                </a:r>
                <a14:m>
                  <m:oMath xmlns:m="http://schemas.openxmlformats.org/officeDocument/2006/math">
                    <m:sSup>
                      <m:sSup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10</m:t>
                        </m:r>
                      </m:e>
                      <m:sup>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8</m:t>
                        </m:r>
                      </m:sup>
                    </m:sSup>
                  </m:oMath>
                </a14:m>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，求出算法</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求解问题的规模。从计算量角度考虑，哪个算法更好。</a:t>
                </a:r>
                <a:endParaRPr lang="en-US" altLang="zh-CN" sz="280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48" name="矩形 47">
                <a:extLst>
                  <a:ext uri="{FF2B5EF4-FFF2-40B4-BE49-F238E27FC236}">
                    <a16:creationId xmlns:a16="http://schemas.microsoft.com/office/drawing/2014/main" id="{505EC6F8-F46D-4993-AEF5-4810BA1B26BC}"/>
                  </a:ext>
                </a:extLst>
              </p:cNvPr>
              <p:cNvSpPr>
                <a:spLocks noRot="1" noChangeAspect="1" noMove="1" noResize="1" noEditPoints="1" noAdjustHandles="1" noChangeArrowheads="1" noChangeShapeType="1" noTextEdit="1"/>
              </p:cNvSpPr>
              <p:nvPr/>
            </p:nvSpPr>
            <p:spPr>
              <a:xfrm>
                <a:off x="339905" y="1268862"/>
                <a:ext cx="11585002" cy="1664815"/>
              </a:xfrm>
              <a:prstGeom prst="rect">
                <a:avLst/>
              </a:prstGeom>
              <a:blipFill>
                <a:blip r:embed="rId2"/>
                <a:stretch>
                  <a:fillRect l="-1105" r="-421" b="-9524"/>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564BA1BF-5EE2-4153-A960-5D684095E878}"/>
              </a:ext>
            </a:extLst>
          </p:cNvPr>
          <p:cNvGrpSpPr/>
          <p:nvPr/>
        </p:nvGrpSpPr>
        <p:grpSpPr>
          <a:xfrm>
            <a:off x="492493" y="3143312"/>
            <a:ext cx="12303010" cy="1905257"/>
            <a:chOff x="339905" y="3091916"/>
            <a:chExt cx="12303010" cy="1905257"/>
          </a:xfrm>
        </p:grpSpPr>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D2A5CEBC-4C15-40F2-B55D-064159E553C3}"/>
                    </a:ext>
                  </a:extLst>
                </p:cNvPr>
                <p:cNvSpPr/>
                <p:nvPr/>
              </p:nvSpPr>
              <p:spPr>
                <a:xfrm>
                  <a:off x="339905" y="3091916"/>
                  <a:ext cx="11585002" cy="585288"/>
                </a:xfrm>
                <a:prstGeom prst="rect">
                  <a:avLst/>
                </a:prstGeom>
              </p:spPr>
              <p:txBody>
                <a:bodyPr wrap="square">
                  <a:spAutoFit/>
                </a:bodyPr>
                <a:lstStyle/>
                <a:p>
                  <a:pPr>
                    <a:lnSpc>
                      <a:spcPct val="125000"/>
                    </a:lnSpc>
                  </a:pP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答：计算机在给定时间内的执行操作数为</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ea typeface="微软雅黑" panose="020B0503020204020204" pitchFamily="34" charset="-122"/>
                      <a:cs typeface="Times New Roman" panose="02020603050405020304" pitchFamily="18" charset="0"/>
                    </a:rPr>
                    <a:t> </a:t>
                  </a:r>
                  <a14:m>
                    <m:oMath xmlns:m="http://schemas.openxmlformats.org/officeDocument/2006/math">
                      <m:sSup>
                        <m:sSupPr>
                          <m:ctrlPr>
                            <a:rPr lang="en-US" altLang="zh-CN" sz="280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10</m:t>
                          </m:r>
                        </m:e>
                        <m:sup>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5</m:t>
                          </m:r>
                        </m:sup>
                      </m:sSup>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10</m:t>
                          </m:r>
                        </m:e>
                        <m:sup>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8</m:t>
                          </m:r>
                        </m:sup>
                      </m:sSup>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10</m:t>
                          </m:r>
                        </m:e>
                        <m:sup>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13</m:t>
                          </m:r>
                        </m:sup>
                      </m:sSup>
                    </m:oMath>
                  </a14:m>
                  <a:endParaRPr lang="en-US" altLang="zh-CN" sz="2800" b="0" i="0" dirty="0">
                    <a:latin typeface="Cambria Math" panose="02040503050406030204" pitchFamily="18" charset="0"/>
                    <a:ea typeface="微软雅黑" panose="020B0503020204020204" pitchFamily="34" charset="-122"/>
                    <a:cs typeface="Times New Roman" panose="02020603050405020304" pitchFamily="18" charset="0"/>
                  </a:endParaRPr>
                </a:p>
              </p:txBody>
            </p:sp>
          </mc:Choice>
          <mc:Fallback xmlns="">
            <p:sp>
              <p:nvSpPr>
                <p:cNvPr id="12" name="矩形 11">
                  <a:extLst>
                    <a:ext uri="{FF2B5EF4-FFF2-40B4-BE49-F238E27FC236}">
                      <a16:creationId xmlns:a16="http://schemas.microsoft.com/office/drawing/2014/main" id="{D2A5CEBC-4C15-40F2-B55D-064159E553C3}"/>
                    </a:ext>
                  </a:extLst>
                </p:cNvPr>
                <p:cNvSpPr>
                  <a:spLocks noRot="1" noChangeAspect="1" noMove="1" noResize="1" noEditPoints="1" noAdjustHandles="1" noChangeArrowheads="1" noChangeShapeType="1" noTextEdit="1"/>
                </p:cNvSpPr>
                <p:nvPr/>
              </p:nvSpPr>
              <p:spPr>
                <a:xfrm>
                  <a:off x="339905" y="3091916"/>
                  <a:ext cx="11585002" cy="585288"/>
                </a:xfrm>
                <a:prstGeom prst="rect">
                  <a:avLst/>
                </a:prstGeom>
                <a:blipFill>
                  <a:blip r:embed="rId3"/>
                  <a:stretch>
                    <a:fillRect l="-1105" t="-1042" b="-28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1C1315B0-9D4C-45ED-9FBF-B1D737B5256B}"/>
                    </a:ext>
                  </a:extLst>
                </p:cNvPr>
                <p:cNvSpPr/>
                <p:nvPr/>
              </p:nvSpPr>
              <p:spPr>
                <a:xfrm>
                  <a:off x="1057913" y="3756323"/>
                  <a:ext cx="11585002" cy="580865"/>
                </a:xfrm>
                <a:prstGeom prst="rect">
                  <a:avLst/>
                </a:prstGeom>
              </p:spPr>
              <p:txBody>
                <a:bodyPr wrap="square">
                  <a:spAutoFit/>
                </a:bodyPr>
                <a:lstStyle/>
                <a:p>
                  <a:pPr>
                    <a:lnSpc>
                      <a:spcPct val="125000"/>
                    </a:lnSpc>
                  </a:pP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对于算法</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，则有</a:t>
                  </a:r>
                  <a14:m>
                    <m:oMath xmlns:m="http://schemas.openxmlformats.org/officeDocument/2006/math">
                      <m:sSup>
                        <m:sSupPr>
                          <m:ctrlPr>
                            <a:rPr lang="en-US" altLang="zh-CN" sz="2800" i="1" smtClean="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2</m:t>
                          </m:r>
                        </m:e>
                        <m:sup>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𝑛</m:t>
                          </m:r>
                        </m:sup>
                      </m:sSup>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10</m:t>
                          </m:r>
                        </m:e>
                        <m:sup>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13</m:t>
                          </m:r>
                        </m:sup>
                      </m:sSup>
                    </m:oMath>
                  </a14:m>
                  <a:r>
                    <a:rPr lang="zh-CN" altLang="en-US" sz="2800" b="0" i="0" dirty="0">
                      <a:latin typeface="Cambria Math" panose="02040503050406030204" pitchFamily="18" charset="0"/>
                      <a:ea typeface="微软雅黑" panose="020B0503020204020204" pitchFamily="34" charset="-122"/>
                      <a:cs typeface="Times New Roman" panose="02020603050405020304" pitchFamily="18" charset="0"/>
                    </a:rPr>
                    <a:t>，可以求出</a:t>
                  </a:r>
                  <a14:m>
                    <m:oMath xmlns:m="http://schemas.openxmlformats.org/officeDocument/2006/math">
                      <m:r>
                        <m:rPr>
                          <m:sty m:val="p"/>
                        </m:rPr>
                        <a:rPr lang="en-US" altLang="zh-CN" sz="2800" dirty="0">
                          <a:latin typeface="Cambria Math" panose="02040503050406030204" pitchFamily="18" charset="0"/>
                          <a:ea typeface="微软雅黑" panose="020B0503020204020204" pitchFamily="34" charset="-122"/>
                          <a:cs typeface="Times New Roman" panose="02020603050405020304" pitchFamily="18" charset="0"/>
                        </a:rPr>
                        <m:t>n</m:t>
                      </m:r>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43.185</m:t>
                      </m:r>
                    </m:oMath>
                  </a14:m>
                  <a:r>
                    <a:rPr lang="zh-CN" altLang="en-US" sz="2800" b="0" i="0" dirty="0">
                      <a:latin typeface="Cambria Math" panose="02040503050406030204" pitchFamily="18" charset="0"/>
                      <a:ea typeface="微软雅黑" panose="020B0503020204020204" pitchFamily="34" charset="-122"/>
                      <a:cs typeface="Times New Roman" panose="02020603050405020304" pitchFamily="18" charset="0"/>
                    </a:rPr>
                    <a:t>，</a:t>
                  </a:r>
                  <a:r>
                    <a:rPr lang="en-US" altLang="zh-CN" sz="2800" dirty="0">
                      <a:ea typeface="微软雅黑" panose="020B0503020204020204" pitchFamily="34" charset="-122"/>
                      <a:cs typeface="Times New Roman" panose="02020603050405020304" pitchFamily="18" charset="0"/>
                    </a:rPr>
                    <a:t> </a:t>
                  </a:r>
                  <a14:m>
                    <m:oMath xmlns:m="http://schemas.openxmlformats.org/officeDocument/2006/math">
                      <m:r>
                        <m:rPr>
                          <m:sty m:val="p"/>
                        </m:rPr>
                        <a:rPr lang="en-US" altLang="zh-CN" sz="2800" dirty="0">
                          <a:latin typeface="Cambria Math" panose="02040503050406030204" pitchFamily="18" charset="0"/>
                          <a:ea typeface="微软雅黑" panose="020B0503020204020204" pitchFamily="34" charset="-122"/>
                          <a:cs typeface="Times New Roman" panose="02020603050405020304" pitchFamily="18" charset="0"/>
                        </a:rPr>
                        <m:t>n</m:t>
                      </m:r>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43</m:t>
                      </m:r>
                    </m:oMath>
                  </a14:m>
                  <a:r>
                    <a:rPr lang="zh-CN" altLang="en-US" sz="2800" b="0" i="0" dirty="0">
                      <a:latin typeface="Cambria Math" panose="02040503050406030204" pitchFamily="18" charset="0"/>
                      <a:ea typeface="微软雅黑" panose="020B0503020204020204" pitchFamily="34" charset="-122"/>
                      <a:cs typeface="Times New Roman" panose="02020603050405020304" pitchFamily="18" charset="0"/>
                    </a:rPr>
                    <a:t>。</a:t>
                  </a:r>
                  <a:endParaRPr lang="en-US" altLang="zh-CN" sz="2800" b="0" i="0" dirty="0">
                    <a:latin typeface="Cambria Math" panose="02040503050406030204" pitchFamily="18" charset="0"/>
                    <a:ea typeface="微软雅黑" panose="020B0503020204020204" pitchFamily="34" charset="-122"/>
                    <a:cs typeface="Times New Roman" panose="02020603050405020304" pitchFamily="18" charset="0"/>
                  </a:endParaRPr>
                </a:p>
              </p:txBody>
            </p:sp>
          </mc:Choice>
          <mc:Fallback xmlns="">
            <p:sp>
              <p:nvSpPr>
                <p:cNvPr id="14" name="矩形 13">
                  <a:extLst>
                    <a:ext uri="{FF2B5EF4-FFF2-40B4-BE49-F238E27FC236}">
                      <a16:creationId xmlns:a16="http://schemas.microsoft.com/office/drawing/2014/main" id="{1C1315B0-9D4C-45ED-9FBF-B1D737B5256B}"/>
                    </a:ext>
                  </a:extLst>
                </p:cNvPr>
                <p:cNvSpPr>
                  <a:spLocks noRot="1" noChangeAspect="1" noMove="1" noResize="1" noEditPoints="1" noAdjustHandles="1" noChangeArrowheads="1" noChangeShapeType="1" noTextEdit="1"/>
                </p:cNvSpPr>
                <p:nvPr/>
              </p:nvSpPr>
              <p:spPr>
                <a:xfrm>
                  <a:off x="1057913" y="3756323"/>
                  <a:ext cx="11585002" cy="580865"/>
                </a:xfrm>
                <a:prstGeom prst="rect">
                  <a:avLst/>
                </a:prstGeom>
                <a:blipFill>
                  <a:blip r:embed="rId4"/>
                  <a:stretch>
                    <a:fillRect l="-1105" t="-1053" b="-294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E999A007-DE5B-4A2D-A31A-F95401A71D2C}"/>
                    </a:ext>
                  </a:extLst>
                </p:cNvPr>
                <p:cNvSpPr/>
                <p:nvPr/>
              </p:nvSpPr>
              <p:spPr>
                <a:xfrm>
                  <a:off x="1057913" y="4416308"/>
                  <a:ext cx="11585002" cy="580865"/>
                </a:xfrm>
                <a:prstGeom prst="rect">
                  <a:avLst/>
                </a:prstGeom>
              </p:spPr>
              <p:txBody>
                <a:bodyPr wrap="square">
                  <a:spAutoFit/>
                </a:bodyPr>
                <a:lstStyle/>
                <a:p>
                  <a:pPr>
                    <a:lnSpc>
                      <a:spcPct val="125000"/>
                    </a:lnSpc>
                  </a:pP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对于算法</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，则有</a:t>
                  </a:r>
                  <a14:m>
                    <m:oMath xmlns:m="http://schemas.openxmlformats.org/officeDocument/2006/math">
                      <m:sSup>
                        <m:sSupPr>
                          <m:ctrlP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𝑛</m:t>
                          </m:r>
                        </m:e>
                        <m:sup>
                          <m:r>
                            <a:rPr lang="en-US" altLang="zh-CN" sz="2800" i="1" dirty="0">
                              <a:latin typeface="Cambria Math" panose="02040503050406030204" pitchFamily="18" charset="0"/>
                              <a:ea typeface="微软雅黑" panose="020B0503020204020204" pitchFamily="34" charset="-122"/>
                              <a:cs typeface="Times New Roman" panose="02020603050405020304" pitchFamily="18" charset="0"/>
                            </a:rPr>
                            <m:t>13</m:t>
                          </m:r>
                        </m:sup>
                      </m:sSup>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m:t>
                      </m:r>
                      <m:sSup>
                        <m:sSupPr>
                          <m:ctrlPr>
                            <a:rPr lang="en-US" altLang="zh-CN" sz="2800" i="1">
                              <a:latin typeface="Cambria Math" panose="02040503050406030204" pitchFamily="18" charset="0"/>
                              <a:ea typeface="微软雅黑" panose="020B0503020204020204" pitchFamily="34" charset="-122"/>
                              <a:cs typeface="Times New Roman" panose="02020603050405020304" pitchFamily="18" charset="0"/>
                            </a:rPr>
                          </m:ctrlPr>
                        </m:sSupPr>
                        <m:e>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10</m:t>
                          </m:r>
                        </m:e>
                        <m:sup>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13</m:t>
                          </m:r>
                        </m:sup>
                      </m:sSup>
                    </m:oMath>
                  </a14:m>
                  <a:r>
                    <a:rPr lang="zh-CN" altLang="en-US" sz="2800" b="0" i="0" dirty="0">
                      <a:latin typeface="Cambria Math" panose="02040503050406030204" pitchFamily="18" charset="0"/>
                      <a:ea typeface="微软雅黑" panose="020B0503020204020204" pitchFamily="34" charset="-122"/>
                      <a:cs typeface="Times New Roman" panose="02020603050405020304" pitchFamily="18" charset="0"/>
                    </a:rPr>
                    <a:t>，可以求出</a:t>
                  </a:r>
                  <a14:m>
                    <m:oMath xmlns:m="http://schemas.openxmlformats.org/officeDocument/2006/math">
                      <m:r>
                        <m:rPr>
                          <m:sty m:val="p"/>
                        </m:rPr>
                        <a:rPr lang="en-US" altLang="zh-CN" sz="2800" dirty="0">
                          <a:latin typeface="Cambria Math" panose="02040503050406030204" pitchFamily="18" charset="0"/>
                          <a:ea typeface="微软雅黑" panose="020B0503020204020204" pitchFamily="34" charset="-122"/>
                          <a:cs typeface="Times New Roman" panose="02020603050405020304" pitchFamily="18" charset="0"/>
                        </a:rPr>
                        <m:t>n</m:t>
                      </m:r>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m:t>
                      </m:r>
                      <m:r>
                        <a:rPr lang="en-US" altLang="zh-CN" sz="2800" b="0" i="1" smtClean="0">
                          <a:latin typeface="Cambria Math" panose="02040503050406030204" pitchFamily="18" charset="0"/>
                          <a:ea typeface="微软雅黑" panose="020B0503020204020204" pitchFamily="34" charset="-122"/>
                          <a:cs typeface="Times New Roman" panose="02020603050405020304" pitchFamily="18" charset="0"/>
                        </a:rPr>
                        <m:t>10</m:t>
                      </m:r>
                    </m:oMath>
                  </a14:m>
                  <a:r>
                    <a:rPr lang="zh-CN" altLang="en-US" sz="2800" b="0" i="0" dirty="0">
                      <a:latin typeface="Cambria Math" panose="02040503050406030204" pitchFamily="18" charset="0"/>
                      <a:ea typeface="微软雅黑" panose="020B0503020204020204" pitchFamily="34" charset="-122"/>
                      <a:cs typeface="Times New Roman" panose="02020603050405020304" pitchFamily="18" charset="0"/>
                    </a:rPr>
                    <a:t>。</a:t>
                  </a:r>
                  <a:endParaRPr lang="en-US" altLang="zh-CN" sz="2800" b="0" i="0" dirty="0">
                    <a:latin typeface="Cambria Math" panose="02040503050406030204" pitchFamily="18" charset="0"/>
                    <a:ea typeface="微软雅黑" panose="020B0503020204020204" pitchFamily="34" charset="-122"/>
                    <a:cs typeface="Times New Roman" panose="02020603050405020304" pitchFamily="18" charset="0"/>
                  </a:endParaRPr>
                </a:p>
              </p:txBody>
            </p:sp>
          </mc:Choice>
          <mc:Fallback xmlns="">
            <p:sp>
              <p:nvSpPr>
                <p:cNvPr id="15" name="矩形 14">
                  <a:extLst>
                    <a:ext uri="{FF2B5EF4-FFF2-40B4-BE49-F238E27FC236}">
                      <a16:creationId xmlns:a16="http://schemas.microsoft.com/office/drawing/2014/main" id="{E999A007-DE5B-4A2D-A31A-F95401A71D2C}"/>
                    </a:ext>
                  </a:extLst>
                </p:cNvPr>
                <p:cNvSpPr>
                  <a:spLocks noRot="1" noChangeAspect="1" noMove="1" noResize="1" noEditPoints="1" noAdjustHandles="1" noChangeArrowheads="1" noChangeShapeType="1" noTextEdit="1"/>
                </p:cNvSpPr>
                <p:nvPr/>
              </p:nvSpPr>
              <p:spPr>
                <a:xfrm>
                  <a:off x="1057913" y="4416308"/>
                  <a:ext cx="11585002" cy="580865"/>
                </a:xfrm>
                <a:prstGeom prst="rect">
                  <a:avLst/>
                </a:prstGeom>
                <a:blipFill>
                  <a:blip r:embed="rId5"/>
                  <a:stretch>
                    <a:fillRect l="-1105" t="-1053" b="-29474"/>
                  </a:stretch>
                </a:blipFill>
              </p:spPr>
              <p:txBody>
                <a:bodyPr/>
                <a:lstStyle/>
                <a:p>
                  <a:r>
                    <a:rPr lang="zh-CN" altLang="en-US">
                      <a:noFill/>
                    </a:rPr>
                    <a:t> </a:t>
                  </a:r>
                </a:p>
              </p:txBody>
            </p:sp>
          </mc:Fallback>
        </mc:AlternateContent>
      </p:grpSp>
      <p:grpSp>
        <p:nvGrpSpPr>
          <p:cNvPr id="11" name="组合 10">
            <a:extLst>
              <a:ext uri="{FF2B5EF4-FFF2-40B4-BE49-F238E27FC236}">
                <a16:creationId xmlns:a16="http://schemas.microsoft.com/office/drawing/2014/main" id="{CC88F275-CF55-4445-A2B3-C528B9BD2D36}"/>
              </a:ext>
            </a:extLst>
          </p:cNvPr>
          <p:cNvGrpSpPr/>
          <p:nvPr/>
        </p:nvGrpSpPr>
        <p:grpSpPr>
          <a:xfrm>
            <a:off x="0" y="271425"/>
            <a:ext cx="2988300" cy="877513"/>
            <a:chOff x="0" y="271425"/>
            <a:chExt cx="2918380" cy="877513"/>
          </a:xfrm>
        </p:grpSpPr>
        <p:sp>
          <p:nvSpPr>
            <p:cNvPr id="13" name="任意多边形 18">
              <a:extLst>
                <a:ext uri="{FF2B5EF4-FFF2-40B4-BE49-F238E27FC236}">
                  <a16:creationId xmlns:a16="http://schemas.microsoft.com/office/drawing/2014/main" id="{8DB2C0DF-2405-418D-ADE6-2D360DEEF460}"/>
                </a:ext>
              </a:extLst>
            </p:cNvPr>
            <p:cNvSpPr/>
            <p:nvPr/>
          </p:nvSpPr>
          <p:spPr>
            <a:xfrm rot="5400000">
              <a:off x="1185322" y="-728116"/>
              <a:ext cx="547735" cy="291838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椭圆 15">
              <a:extLst>
                <a:ext uri="{FF2B5EF4-FFF2-40B4-BE49-F238E27FC236}">
                  <a16:creationId xmlns:a16="http://schemas.microsoft.com/office/drawing/2014/main" id="{7C07EE2D-191B-4202-AC52-2673A9305B39}"/>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7" name="文本框 1066">
              <a:extLst>
                <a:ext uri="{FF2B5EF4-FFF2-40B4-BE49-F238E27FC236}">
                  <a16:creationId xmlns:a16="http://schemas.microsoft.com/office/drawing/2014/main" id="{2D3222F0-F732-4EE6-AF67-4148F0CA513D}"/>
                </a:ext>
              </a:extLst>
            </p:cNvPr>
            <p:cNvSpPr txBox="1">
              <a:spLocks noChangeArrowheads="1"/>
            </p:cNvSpPr>
            <p:nvPr/>
          </p:nvSpPr>
          <p:spPr bwMode="auto">
            <a:xfrm>
              <a:off x="1449125" y="438686"/>
              <a:ext cx="9818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sym typeface="+mn-lt"/>
                </a:rPr>
                <a:t>例题</a:t>
              </a:r>
              <a:endParaRPr lang="zh-CN" altLang="en-US" sz="3200" b="1" dirty="0">
                <a:solidFill>
                  <a:schemeClr val="bg1"/>
                </a:solidFill>
                <a:cs typeface="+mn-ea"/>
              </a:endParaRPr>
            </a:p>
          </p:txBody>
        </p:sp>
        <p:sp>
          <p:nvSpPr>
            <p:cNvPr id="23" name="矩形 22">
              <a:extLst>
                <a:ext uri="{FF2B5EF4-FFF2-40B4-BE49-F238E27FC236}">
                  <a16:creationId xmlns:a16="http://schemas.microsoft.com/office/drawing/2014/main" id="{7B783E63-0005-42AC-96EE-0BAAD13C58C5}"/>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74009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a:extLst>
              <a:ext uri="{FF2B5EF4-FFF2-40B4-BE49-F238E27FC236}">
                <a16:creationId xmlns:a16="http://schemas.microsoft.com/office/drawing/2014/main" id="{505EC6F8-F46D-4993-AEF5-4810BA1B26BC}"/>
              </a:ext>
            </a:extLst>
          </p:cNvPr>
          <p:cNvSpPr/>
          <p:nvPr/>
        </p:nvSpPr>
        <p:spPr>
          <a:xfrm>
            <a:off x="339905" y="1268862"/>
            <a:ext cx="11585002" cy="581506"/>
          </a:xfrm>
          <a:prstGeom prst="rect">
            <a:avLst/>
          </a:prstGeom>
        </p:spPr>
        <p:txBody>
          <a:bodyPr wrap="square">
            <a:spAutoFit/>
          </a:bodyPr>
          <a:lstStyle/>
          <a:p>
            <a:pPr>
              <a:lnSpc>
                <a:spcPct val="125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4. </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分析算法计算复杂度。</a:t>
            </a:r>
            <a:endParaRPr lang="en-US" altLang="zh-CN" sz="2800" dirty="0">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0CBAE9EA-B758-4AC7-93A4-3CA89C042CE7}"/>
                  </a:ext>
                </a:extLst>
              </p:cNvPr>
              <p:cNvSpPr/>
              <p:nvPr/>
            </p:nvSpPr>
            <p:spPr>
              <a:xfrm>
                <a:off x="1204073" y="1850368"/>
                <a:ext cx="3028088" cy="4078039"/>
              </a:xfrm>
              <a:prstGeom prst="rect">
                <a:avLst/>
              </a:prstGeom>
            </p:spPr>
            <p:txBody>
              <a:bodyPr wrap="square">
                <a:spAutoFit/>
              </a:bodyPr>
              <a:lstStyle/>
              <a:p>
                <a:pPr>
                  <a:lnSpc>
                    <a:spcPct val="125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int f1(int n)</a:t>
                </a:r>
                <a:endParaRPr lang="en-US" altLang="zh-CN" sz="2800" dirty="0">
                  <a:latin typeface="Times New Roman" panose="02020603050405020304" pitchFamily="18" charset="0"/>
                  <a:ea typeface="微软雅黑" panose="020B0503020204020204" pitchFamily="34" charset="-122"/>
                </a:endParaRPr>
              </a:p>
              <a:p>
                <a:r>
                  <a:rPr lang="en-US" altLang="zh-CN" sz="2800" dirty="0">
                    <a:latin typeface="Times New Roman" panose="02020603050405020304" pitchFamily="18" charset="0"/>
                    <a:ea typeface="微软雅黑" panose="020B0503020204020204" pitchFamily="34" charset="-122"/>
                  </a:rPr>
                  <a:t>{</a:t>
                </a:r>
              </a:p>
              <a:p>
                <a:r>
                  <a:rPr lang="en-US" altLang="zh-CN" sz="2800" dirty="0">
                    <a:latin typeface="Times New Roman" panose="02020603050405020304" pitchFamily="18" charset="0"/>
                    <a:ea typeface="微软雅黑" panose="020B0503020204020204" pitchFamily="34" charset="-122"/>
                  </a:rPr>
                  <a:t>  int m = 0, p = 1;</a:t>
                </a:r>
              </a:p>
              <a:p>
                <a:r>
                  <a:rPr lang="en-US" altLang="zh-CN" sz="2800" dirty="0">
                    <a:latin typeface="Times New Roman" panose="02020603050405020304" pitchFamily="18" charset="0"/>
                    <a:ea typeface="微软雅黑" panose="020B0503020204020204" pitchFamily="34" charset="-122"/>
                  </a:rPr>
                  <a:t>  while(p</a:t>
                </a:r>
                <a:r>
                  <a:rPr lang="en-US" altLang="zh-CN" sz="2800" dirty="0">
                    <a:ea typeface="微软雅黑" panose="020B0503020204020204" pitchFamily="34" charset="-122"/>
                    <a:cs typeface="Times New Roman" panose="02020603050405020304" pitchFamily="18" charset="0"/>
                  </a:rPr>
                  <a:t> </a:t>
                </a:r>
                <a14:m>
                  <m:oMath xmlns:m="http://schemas.openxmlformats.org/officeDocument/2006/math">
                    <m:r>
                      <a:rPr lang="en-US" altLang="zh-CN" sz="2800" i="1">
                        <a:latin typeface="Cambria Math" panose="02040503050406030204" pitchFamily="18" charset="0"/>
                        <a:ea typeface="微软雅黑" panose="020B0503020204020204" pitchFamily="34" charset="-122"/>
                        <a:cs typeface="Times New Roman" panose="02020603050405020304" pitchFamily="18" charset="0"/>
                      </a:rPr>
                      <m:t>≤</m:t>
                    </m:r>
                  </m:oMath>
                </a14:m>
                <a:r>
                  <a:rPr lang="en-US" altLang="zh-CN" sz="2800" dirty="0">
                    <a:latin typeface="Times New Roman" panose="02020603050405020304" pitchFamily="18" charset="0"/>
                    <a:ea typeface="微软雅黑" panose="020B0503020204020204" pitchFamily="34" charset="-122"/>
                  </a:rPr>
                  <a:t> n)  </a:t>
                </a:r>
              </a:p>
              <a:p>
                <a:r>
                  <a:rPr lang="en-US" altLang="zh-CN" sz="2800" dirty="0">
                    <a:latin typeface="Times New Roman" panose="02020603050405020304" pitchFamily="18" charset="0"/>
                    <a:ea typeface="微软雅黑" panose="020B0503020204020204" pitchFamily="34" charset="-122"/>
                  </a:rPr>
                  <a:t>      { </a:t>
                </a:r>
              </a:p>
              <a:p>
                <a:r>
                  <a:rPr lang="en-US" altLang="zh-CN" sz="2800" dirty="0">
                    <a:latin typeface="Times New Roman" panose="02020603050405020304" pitchFamily="18" charset="0"/>
                    <a:ea typeface="微软雅黑" panose="020B0503020204020204" pitchFamily="34" charset="-122"/>
                  </a:rPr>
                  <a:t>        m++;   p*=2;</a:t>
                </a:r>
              </a:p>
              <a:p>
                <a:r>
                  <a:rPr lang="en-US" altLang="zh-CN" sz="2800" dirty="0">
                    <a:latin typeface="Times New Roman" panose="02020603050405020304" pitchFamily="18" charset="0"/>
                    <a:ea typeface="微软雅黑" panose="020B0503020204020204" pitchFamily="34" charset="-122"/>
                  </a:rPr>
                  <a:t>       }</a:t>
                </a:r>
              </a:p>
              <a:p>
                <a:r>
                  <a:rPr lang="en-US" altLang="zh-CN" sz="2800" dirty="0">
                    <a:latin typeface="Times New Roman" panose="02020603050405020304" pitchFamily="18" charset="0"/>
                    <a:ea typeface="微软雅黑" panose="020B0503020204020204" pitchFamily="34" charset="-122"/>
                  </a:rPr>
                  <a:t>   return m;</a:t>
                </a:r>
              </a:p>
              <a:p>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mc:Choice>
        <mc:Fallback xmlns="">
          <p:sp>
            <p:nvSpPr>
              <p:cNvPr id="11" name="矩形 10">
                <a:extLst>
                  <a:ext uri="{FF2B5EF4-FFF2-40B4-BE49-F238E27FC236}">
                    <a16:creationId xmlns:a16="http://schemas.microsoft.com/office/drawing/2014/main" id="{0CBAE9EA-B758-4AC7-93A4-3CA89C042CE7}"/>
                  </a:ext>
                </a:extLst>
              </p:cNvPr>
              <p:cNvSpPr>
                <a:spLocks noRot="1" noChangeAspect="1" noMove="1" noResize="1" noEditPoints="1" noAdjustHandles="1" noChangeArrowheads="1" noChangeShapeType="1" noTextEdit="1"/>
              </p:cNvSpPr>
              <p:nvPr/>
            </p:nvSpPr>
            <p:spPr>
              <a:xfrm>
                <a:off x="1204073" y="1850368"/>
                <a:ext cx="3028088" cy="4078039"/>
              </a:xfrm>
              <a:prstGeom prst="rect">
                <a:avLst/>
              </a:prstGeom>
              <a:blipFill>
                <a:blip r:embed="rId2"/>
                <a:stretch>
                  <a:fillRect l="-4234" t="-149" b="-3288"/>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5A1CAA42-80E0-41E6-A285-BA9B77AB2BEF}"/>
              </a:ext>
            </a:extLst>
          </p:cNvPr>
          <p:cNvSpPr/>
          <p:nvPr/>
        </p:nvSpPr>
        <p:spPr>
          <a:xfrm>
            <a:off x="6174278" y="1820867"/>
            <a:ext cx="5525229" cy="3862596"/>
          </a:xfrm>
          <a:prstGeom prst="rect">
            <a:avLst/>
          </a:prstGeom>
        </p:spPr>
        <p:txBody>
          <a:bodyPr wrap="square">
            <a:spAutoFit/>
          </a:bodyPr>
          <a:lstStyle/>
          <a:p>
            <a:pPr>
              <a:lnSpc>
                <a:spcPct val="125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double f1(double a[][10], int n)</a:t>
            </a:r>
          </a:p>
          <a:p>
            <a:pPr>
              <a:lnSpc>
                <a:spcPct val="125000"/>
              </a:lnSpc>
            </a:pPr>
            <a:r>
              <a:rPr lang="en-US" altLang="zh-CN" sz="2800" dirty="0">
                <a:latin typeface="Times New Roman" panose="02020603050405020304" pitchFamily="18" charset="0"/>
                <a:ea typeface="微软雅黑" panose="020B0503020204020204" pitchFamily="34" charset="-122"/>
              </a:rPr>
              <a:t>{</a:t>
            </a:r>
          </a:p>
          <a:p>
            <a:pPr>
              <a:lnSpc>
                <a:spcPct val="125000"/>
              </a:lnSpc>
            </a:pPr>
            <a:r>
              <a:rPr lang="en-US" altLang="zh-CN" sz="2800" dirty="0">
                <a:latin typeface="Times New Roman" panose="02020603050405020304" pitchFamily="18" charset="0"/>
                <a:ea typeface="微软雅黑" panose="020B0503020204020204" pitchFamily="34" charset="-122"/>
              </a:rPr>
              <a:t>   int </a:t>
            </a:r>
            <a:r>
              <a:rPr lang="en-US" altLang="zh-CN" sz="2800" dirty="0" err="1">
                <a:latin typeface="Times New Roman" panose="02020603050405020304" pitchFamily="18" charset="0"/>
                <a:ea typeface="微软雅黑" panose="020B0503020204020204" pitchFamily="34" charset="-122"/>
              </a:rPr>
              <a:t>i</a:t>
            </a:r>
            <a:r>
              <a:rPr lang="en-US" altLang="zh-CN" sz="2800" dirty="0">
                <a:latin typeface="Times New Roman" panose="02020603050405020304" pitchFamily="18" charset="0"/>
                <a:ea typeface="微软雅黑" panose="020B0503020204020204" pitchFamily="34" charset="-122"/>
              </a:rPr>
              <a:t>, j;</a:t>
            </a:r>
          </a:p>
          <a:p>
            <a:r>
              <a:rPr lang="en-US" altLang="zh-CN" sz="2800" dirty="0">
                <a:latin typeface="Times New Roman" panose="02020603050405020304" pitchFamily="18" charset="0"/>
                <a:ea typeface="微软雅黑" panose="020B0503020204020204" pitchFamily="34" charset="-122"/>
              </a:rPr>
              <a:t>   for(</a:t>
            </a:r>
            <a:r>
              <a:rPr lang="en-US" altLang="zh-CN" sz="2800" dirty="0" err="1">
                <a:latin typeface="Times New Roman" panose="02020603050405020304" pitchFamily="18" charset="0"/>
                <a:ea typeface="微软雅黑" panose="020B0503020204020204" pitchFamily="34" charset="-122"/>
              </a:rPr>
              <a:t>i</a:t>
            </a:r>
            <a:r>
              <a:rPr lang="en-US" altLang="zh-CN" sz="2800" dirty="0">
                <a:latin typeface="Times New Roman" panose="02020603050405020304" pitchFamily="18" charset="0"/>
                <a:ea typeface="微软雅黑" panose="020B0503020204020204" pitchFamily="34" charset="-122"/>
              </a:rPr>
              <a:t> = 0; </a:t>
            </a:r>
            <a:r>
              <a:rPr lang="en-US" altLang="zh-CN" sz="2800" dirty="0" err="1">
                <a:latin typeface="Times New Roman" panose="02020603050405020304" pitchFamily="18" charset="0"/>
                <a:ea typeface="微软雅黑" panose="020B0503020204020204" pitchFamily="34" charset="-122"/>
              </a:rPr>
              <a:t>i</a:t>
            </a:r>
            <a:r>
              <a:rPr lang="en-US" altLang="zh-CN" sz="2800" dirty="0">
                <a:latin typeface="Times New Roman" panose="02020603050405020304" pitchFamily="18" charset="0"/>
                <a:ea typeface="微软雅黑" panose="020B0503020204020204" pitchFamily="34" charset="-122"/>
              </a:rPr>
              <a:t> &lt; n; </a:t>
            </a:r>
            <a:r>
              <a:rPr lang="en-US" altLang="zh-CN" sz="2800" dirty="0" err="1">
                <a:latin typeface="Times New Roman" panose="02020603050405020304" pitchFamily="18" charset="0"/>
                <a:ea typeface="微软雅黑" panose="020B0503020204020204" pitchFamily="34" charset="-122"/>
              </a:rPr>
              <a:t>i</a:t>
            </a:r>
            <a:r>
              <a:rPr lang="en-US" altLang="zh-CN" sz="2800" dirty="0">
                <a:latin typeface="Times New Roman" panose="02020603050405020304" pitchFamily="18" charset="0"/>
                <a:ea typeface="微软雅黑" panose="020B0503020204020204" pitchFamily="34" charset="-122"/>
              </a:rPr>
              <a:t> ++)  </a:t>
            </a:r>
          </a:p>
          <a:p>
            <a:r>
              <a:rPr lang="en-US" altLang="zh-CN" sz="2800" dirty="0">
                <a:latin typeface="Times New Roman" panose="02020603050405020304" pitchFamily="18" charset="0"/>
                <a:ea typeface="微软雅黑" panose="020B0503020204020204" pitchFamily="34" charset="-122"/>
              </a:rPr>
              <a:t>     for(j = 0; j &lt;= </a:t>
            </a:r>
            <a:r>
              <a:rPr lang="en-US" altLang="zh-CN" sz="2800" dirty="0" err="1">
                <a:latin typeface="Times New Roman" panose="02020603050405020304" pitchFamily="18" charset="0"/>
                <a:ea typeface="微软雅黑" panose="020B0503020204020204" pitchFamily="34" charset="-122"/>
              </a:rPr>
              <a:t>i</a:t>
            </a:r>
            <a:r>
              <a:rPr lang="en-US" altLang="zh-CN" sz="2800" dirty="0">
                <a:latin typeface="Times New Roman" panose="02020603050405020304" pitchFamily="18" charset="0"/>
                <a:ea typeface="微软雅黑" panose="020B0503020204020204" pitchFamily="34" charset="-122"/>
              </a:rPr>
              <a:t>; j ++) </a:t>
            </a:r>
          </a:p>
          <a:p>
            <a:r>
              <a:rPr lang="en-US" altLang="zh-CN" sz="2800" dirty="0">
                <a:latin typeface="Times New Roman" panose="02020603050405020304" pitchFamily="18" charset="0"/>
                <a:ea typeface="微软雅黑" panose="020B0503020204020204" pitchFamily="34" charset="-122"/>
              </a:rPr>
              <a:t>          a[</a:t>
            </a:r>
            <a:r>
              <a:rPr lang="en-US" altLang="zh-CN" sz="2800" dirty="0" err="1">
                <a:latin typeface="Times New Roman" panose="02020603050405020304" pitchFamily="18" charset="0"/>
                <a:ea typeface="微软雅黑" panose="020B0503020204020204" pitchFamily="34" charset="-122"/>
              </a:rPr>
              <a:t>i</a:t>
            </a:r>
            <a:r>
              <a:rPr lang="en-US" altLang="zh-CN" sz="2800" dirty="0">
                <a:latin typeface="Times New Roman" panose="02020603050405020304" pitchFamily="18" charset="0"/>
                <a:ea typeface="微软雅黑" panose="020B0503020204020204" pitchFamily="34" charset="-122"/>
              </a:rPr>
              <a:t>] [j]=1.0/(1+i+j);</a:t>
            </a:r>
          </a:p>
          <a:p>
            <a:r>
              <a:rPr lang="en-US" altLang="zh-CN" sz="2800" dirty="0">
                <a:latin typeface="Times New Roman" panose="02020603050405020304" pitchFamily="18" charset="0"/>
                <a:ea typeface="微软雅黑" panose="020B0503020204020204" pitchFamily="34" charset="-122"/>
              </a:rPr>
              <a:t>    return a</a:t>
            </a:r>
            <a:r>
              <a:rPr lang="zh-CN" altLang="en-US" sz="2800" dirty="0">
                <a:latin typeface="Times New Roman" panose="02020603050405020304" pitchFamily="18" charset="0"/>
                <a:ea typeface="微软雅黑" panose="020B0503020204020204" pitchFamily="34" charset="-122"/>
              </a:rPr>
              <a:t>；</a:t>
            </a:r>
            <a:endParaRPr lang="en-US" altLang="zh-CN" sz="2800" dirty="0">
              <a:latin typeface="Times New Roman" panose="02020603050405020304" pitchFamily="18" charset="0"/>
              <a:ea typeface="微软雅黑" panose="020B0503020204020204" pitchFamily="34" charset="-122"/>
            </a:endParaRPr>
          </a:p>
          <a:p>
            <a:r>
              <a:rPr lang="en-US" altLang="zh-CN" sz="2800" dirty="0">
                <a:latin typeface="Times New Roman" panose="02020603050405020304" pitchFamily="18" charset="0"/>
                <a:ea typeface="微软雅黑" panose="020B0503020204020204" pitchFamily="34" charset="-122"/>
              </a:rPr>
              <a:t>  } </a:t>
            </a:r>
            <a:endParaRPr lang="zh-CN" altLang="en-US" sz="2800"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33020666-16C6-48F8-96B8-CAEDCCE5A715}"/>
              </a:ext>
            </a:extLst>
          </p:cNvPr>
          <p:cNvSpPr/>
          <p:nvPr/>
        </p:nvSpPr>
        <p:spPr>
          <a:xfrm>
            <a:off x="492493" y="1868980"/>
            <a:ext cx="784189" cy="523220"/>
          </a:xfrm>
          <a:prstGeom prst="rect">
            <a:avLst/>
          </a:prstGeom>
        </p:spPr>
        <p:txBody>
          <a:bodyPr wrap="none">
            <a:spAutoFit/>
          </a:bodyPr>
          <a:lstStyle/>
          <a:p>
            <a:r>
              <a:rPr lang="en-US" altLang="zh-CN" sz="28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(1). </a:t>
            </a:r>
            <a:endParaRPr lang="zh-CN" altLang="en-US" sz="2800" dirty="0"/>
          </a:p>
        </p:txBody>
      </p:sp>
      <p:sp>
        <p:nvSpPr>
          <p:cNvPr id="3" name="矩形 2">
            <a:extLst>
              <a:ext uri="{FF2B5EF4-FFF2-40B4-BE49-F238E27FC236}">
                <a16:creationId xmlns:a16="http://schemas.microsoft.com/office/drawing/2014/main" id="{14A354CE-CA3E-4C15-83B1-F20A1EBAC0AE}"/>
              </a:ext>
            </a:extLst>
          </p:cNvPr>
          <p:cNvSpPr/>
          <p:nvPr/>
        </p:nvSpPr>
        <p:spPr>
          <a:xfrm>
            <a:off x="5556783" y="1852678"/>
            <a:ext cx="784189" cy="523220"/>
          </a:xfrm>
          <a:prstGeom prst="rect">
            <a:avLst/>
          </a:prstGeom>
        </p:spPr>
        <p:txBody>
          <a:bodyPr wrap="none">
            <a:spAutoFit/>
          </a:bodyPr>
          <a:lstStyle/>
          <a:p>
            <a:r>
              <a:rPr lang="en-US" altLang="zh-CN" sz="28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(2). </a:t>
            </a:r>
            <a:endParaRPr lang="zh-CN" altLang="en-US" sz="2800" dirty="0"/>
          </a:p>
        </p:txBody>
      </p:sp>
      <p:grpSp>
        <p:nvGrpSpPr>
          <p:cNvPr id="12" name="组合 11">
            <a:extLst>
              <a:ext uri="{FF2B5EF4-FFF2-40B4-BE49-F238E27FC236}">
                <a16:creationId xmlns:a16="http://schemas.microsoft.com/office/drawing/2014/main" id="{9BD8DCF7-BA4F-4CDA-ACFC-B88C54C022C1}"/>
              </a:ext>
            </a:extLst>
          </p:cNvPr>
          <p:cNvGrpSpPr/>
          <p:nvPr/>
        </p:nvGrpSpPr>
        <p:grpSpPr>
          <a:xfrm>
            <a:off x="0" y="271425"/>
            <a:ext cx="2988300" cy="877513"/>
            <a:chOff x="0" y="271425"/>
            <a:chExt cx="2918380" cy="877513"/>
          </a:xfrm>
        </p:grpSpPr>
        <p:sp>
          <p:nvSpPr>
            <p:cNvPr id="14" name="任意多边形 18">
              <a:extLst>
                <a:ext uri="{FF2B5EF4-FFF2-40B4-BE49-F238E27FC236}">
                  <a16:creationId xmlns:a16="http://schemas.microsoft.com/office/drawing/2014/main" id="{3AE91F36-0BA8-4ED2-A6BA-73585F8D81F4}"/>
                </a:ext>
              </a:extLst>
            </p:cNvPr>
            <p:cNvSpPr/>
            <p:nvPr/>
          </p:nvSpPr>
          <p:spPr>
            <a:xfrm rot="5400000">
              <a:off x="1185322" y="-728116"/>
              <a:ext cx="547735" cy="291838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5" name="椭圆 14">
              <a:extLst>
                <a:ext uri="{FF2B5EF4-FFF2-40B4-BE49-F238E27FC236}">
                  <a16:creationId xmlns:a16="http://schemas.microsoft.com/office/drawing/2014/main" id="{68FDAC47-D2E4-468B-AD1C-1ED4547EAAA6}"/>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6" name="文本框 1066">
              <a:extLst>
                <a:ext uri="{FF2B5EF4-FFF2-40B4-BE49-F238E27FC236}">
                  <a16:creationId xmlns:a16="http://schemas.microsoft.com/office/drawing/2014/main" id="{B207503A-7ADD-41B2-BB00-EF3BD797D67C}"/>
                </a:ext>
              </a:extLst>
            </p:cNvPr>
            <p:cNvSpPr txBox="1">
              <a:spLocks noChangeArrowheads="1"/>
            </p:cNvSpPr>
            <p:nvPr/>
          </p:nvSpPr>
          <p:spPr bwMode="auto">
            <a:xfrm>
              <a:off x="1449125" y="438686"/>
              <a:ext cx="9818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sym typeface="+mn-lt"/>
                </a:rPr>
                <a:t>例题</a:t>
              </a:r>
              <a:endParaRPr lang="zh-CN" altLang="en-US" sz="3200" b="1" dirty="0">
                <a:solidFill>
                  <a:schemeClr val="bg1"/>
                </a:solidFill>
                <a:cs typeface="+mn-ea"/>
              </a:endParaRPr>
            </a:p>
          </p:txBody>
        </p:sp>
        <p:sp>
          <p:nvSpPr>
            <p:cNvPr id="17" name="矩形 16">
              <a:extLst>
                <a:ext uri="{FF2B5EF4-FFF2-40B4-BE49-F238E27FC236}">
                  <a16:creationId xmlns:a16="http://schemas.microsoft.com/office/drawing/2014/main" id="{B5E04EAB-6379-40B4-A0F7-8645FF9F0ACC}"/>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7975947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a:extLst>
              <a:ext uri="{FF2B5EF4-FFF2-40B4-BE49-F238E27FC236}">
                <a16:creationId xmlns:a16="http://schemas.microsoft.com/office/drawing/2014/main" id="{505EC6F8-F46D-4993-AEF5-4810BA1B26BC}"/>
              </a:ext>
            </a:extLst>
          </p:cNvPr>
          <p:cNvSpPr/>
          <p:nvPr/>
        </p:nvSpPr>
        <p:spPr>
          <a:xfrm>
            <a:off x="339905" y="1268862"/>
            <a:ext cx="11585002" cy="1120115"/>
          </a:xfrm>
          <a:prstGeom prst="rect">
            <a:avLst/>
          </a:prstGeom>
        </p:spPr>
        <p:txBody>
          <a:bodyPr wrap="square">
            <a:spAutoFit/>
          </a:bodyPr>
          <a:lstStyle/>
          <a:p>
            <a:pPr>
              <a:lnSpc>
                <a:spcPct val="125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5. </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下面</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个函数都实现了两个实数的求和运算，从数据传递方法、变量的作用域等方面对比他们的特点，选出最好的算法。</a:t>
            </a:r>
            <a:endParaRPr lang="en-US" altLang="zh-CN" sz="2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矩形 10">
            <a:extLst>
              <a:ext uri="{FF2B5EF4-FFF2-40B4-BE49-F238E27FC236}">
                <a16:creationId xmlns:a16="http://schemas.microsoft.com/office/drawing/2014/main" id="{0CBAE9EA-B758-4AC7-93A4-3CA89C042CE7}"/>
              </a:ext>
            </a:extLst>
          </p:cNvPr>
          <p:cNvSpPr/>
          <p:nvPr/>
        </p:nvSpPr>
        <p:spPr>
          <a:xfrm>
            <a:off x="1147985" y="2352439"/>
            <a:ext cx="8424640" cy="1120115"/>
          </a:xfrm>
          <a:prstGeom prst="rect">
            <a:avLst/>
          </a:prstGeom>
        </p:spPr>
        <p:txBody>
          <a:bodyPr wrap="square">
            <a:spAutoFit/>
          </a:bodyPr>
          <a:lstStyle/>
          <a:p>
            <a:pPr>
              <a:lnSpc>
                <a:spcPct val="125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void sum1(double x,</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double</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y) </a:t>
            </a:r>
          </a:p>
          <a:p>
            <a:pPr>
              <a:lnSpc>
                <a:spcPct val="125000"/>
              </a:lnSpc>
            </a:pPr>
            <a:r>
              <a:rPr lang="en-US" altLang="zh-CN" sz="2800" dirty="0">
                <a:latin typeface="Times New Roman" panose="02020603050405020304" pitchFamily="18" charset="0"/>
                <a:ea typeface="微软雅黑" panose="020B0503020204020204" pitchFamily="34" charset="-122"/>
              </a:rPr>
              <a:t>{ </a:t>
            </a:r>
            <a:r>
              <a:rPr lang="en-US" altLang="zh-CN" sz="2800" dirty="0" err="1">
                <a:latin typeface="Times New Roman" panose="02020603050405020304" pitchFamily="18" charset="0"/>
                <a:ea typeface="微软雅黑" panose="020B0503020204020204" pitchFamily="34" charset="-122"/>
              </a:rPr>
              <a:t>cout</a:t>
            </a:r>
            <a:r>
              <a:rPr lang="en-US" altLang="zh-CN" sz="2800" dirty="0">
                <a:latin typeface="Times New Roman" panose="02020603050405020304" pitchFamily="18" charset="0"/>
                <a:ea typeface="微软雅黑" panose="020B0503020204020204" pitchFamily="34" charset="-122"/>
              </a:rPr>
              <a:t> &lt;&lt; “</a:t>
            </a:r>
            <a:r>
              <a:rPr lang="zh-CN" altLang="en-US" sz="2800" dirty="0">
                <a:latin typeface="Times New Roman" panose="02020603050405020304" pitchFamily="18" charset="0"/>
                <a:ea typeface="微软雅黑" panose="020B0503020204020204" pitchFamily="34" charset="-122"/>
              </a:rPr>
              <a:t>两数之和</a:t>
            </a:r>
            <a:r>
              <a:rPr lang="en-US" altLang="zh-CN" sz="2800" dirty="0">
                <a:latin typeface="Times New Roman" panose="02020603050405020304" pitchFamily="18" charset="0"/>
                <a:ea typeface="微软雅黑" panose="020B0503020204020204" pitchFamily="34" charset="-122"/>
              </a:rPr>
              <a:t>” &lt;&lt; x + y &lt;&lt; </a:t>
            </a:r>
            <a:r>
              <a:rPr lang="en-US" altLang="zh-CN" sz="2800" dirty="0" err="1">
                <a:latin typeface="Times New Roman" panose="02020603050405020304" pitchFamily="18" charset="0"/>
                <a:ea typeface="微软雅黑" panose="020B0503020204020204" pitchFamily="34" charset="-122"/>
              </a:rPr>
              <a:t>endl</a:t>
            </a:r>
            <a:r>
              <a:rPr lang="en-US" altLang="zh-CN" sz="2800" dirty="0">
                <a:latin typeface="Times New Roman" panose="02020603050405020304" pitchFamily="18" charset="0"/>
                <a:ea typeface="微软雅黑" panose="020B0503020204020204" pitchFamily="34" charset="-122"/>
              </a:rPr>
              <a:t>; }</a:t>
            </a:r>
          </a:p>
        </p:txBody>
      </p:sp>
      <p:sp>
        <p:nvSpPr>
          <p:cNvPr id="2" name="矩形 1">
            <a:extLst>
              <a:ext uri="{FF2B5EF4-FFF2-40B4-BE49-F238E27FC236}">
                <a16:creationId xmlns:a16="http://schemas.microsoft.com/office/drawing/2014/main" id="{33020666-16C6-48F8-96B8-CAEDCCE5A715}"/>
              </a:ext>
            </a:extLst>
          </p:cNvPr>
          <p:cNvSpPr/>
          <p:nvPr/>
        </p:nvSpPr>
        <p:spPr>
          <a:xfrm>
            <a:off x="492493" y="2400552"/>
            <a:ext cx="784189" cy="523220"/>
          </a:xfrm>
          <a:prstGeom prst="rect">
            <a:avLst/>
          </a:prstGeom>
        </p:spPr>
        <p:txBody>
          <a:bodyPr wrap="none">
            <a:spAutoFit/>
          </a:bodyPr>
          <a:lstStyle/>
          <a:p>
            <a:r>
              <a:rPr lang="en-US" altLang="zh-CN" sz="28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(1). </a:t>
            </a:r>
            <a:endParaRPr lang="zh-CN" altLang="en-US" sz="2800" dirty="0"/>
          </a:p>
        </p:txBody>
      </p:sp>
      <p:sp>
        <p:nvSpPr>
          <p:cNvPr id="14" name="矩形 13">
            <a:extLst>
              <a:ext uri="{FF2B5EF4-FFF2-40B4-BE49-F238E27FC236}">
                <a16:creationId xmlns:a16="http://schemas.microsoft.com/office/drawing/2014/main" id="{CDEE776F-A843-45CD-8CB7-8BB5BCAD5F3C}"/>
              </a:ext>
            </a:extLst>
          </p:cNvPr>
          <p:cNvSpPr/>
          <p:nvPr/>
        </p:nvSpPr>
        <p:spPr>
          <a:xfrm>
            <a:off x="1147985" y="3560712"/>
            <a:ext cx="8424640" cy="1384995"/>
          </a:xfrm>
          <a:prstGeom prst="rect">
            <a:avLst/>
          </a:prstGeom>
        </p:spPr>
        <p:txBody>
          <a:bodyPr wrap="square">
            <a:spAutoFit/>
          </a:bodyPr>
          <a:lstStyle/>
          <a:p>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void sum2() </a:t>
            </a:r>
          </a:p>
          <a:p>
            <a:r>
              <a:rPr lang="en-US" altLang="zh-CN" sz="2800" dirty="0">
                <a:latin typeface="Times New Roman" panose="02020603050405020304" pitchFamily="18" charset="0"/>
                <a:ea typeface="微软雅黑" panose="020B0503020204020204" pitchFamily="34" charset="-122"/>
              </a:rPr>
              <a:t>{</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double x,</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y; </a:t>
            </a:r>
            <a:r>
              <a:rPr lang="en-US" altLang="zh-CN" sz="2800" dirty="0">
                <a:latin typeface="Times New Roman" panose="02020603050405020304" pitchFamily="18" charset="0"/>
                <a:ea typeface="微软雅黑" panose="020B0503020204020204" pitchFamily="34" charset="-122"/>
              </a:rPr>
              <a:t> </a:t>
            </a:r>
            <a:r>
              <a:rPr lang="en-US" altLang="zh-CN" sz="2800" dirty="0" err="1">
                <a:latin typeface="Times New Roman" panose="02020603050405020304" pitchFamily="18" charset="0"/>
                <a:ea typeface="微软雅黑" panose="020B0503020204020204" pitchFamily="34" charset="-122"/>
              </a:rPr>
              <a:t>cout</a:t>
            </a:r>
            <a:r>
              <a:rPr lang="en-US" altLang="zh-CN" sz="2800" dirty="0">
                <a:latin typeface="Times New Roman" panose="02020603050405020304" pitchFamily="18" charset="0"/>
                <a:ea typeface="微软雅黑" panose="020B0503020204020204" pitchFamily="34" charset="-122"/>
              </a:rPr>
              <a:t> &lt;&lt; “</a:t>
            </a:r>
            <a:r>
              <a:rPr lang="zh-CN" altLang="en-US" sz="2800" dirty="0">
                <a:latin typeface="Times New Roman" panose="02020603050405020304" pitchFamily="18" charset="0"/>
                <a:ea typeface="微软雅黑" panose="020B0503020204020204" pitchFamily="34" charset="-122"/>
              </a:rPr>
              <a:t>请输入两个数</a:t>
            </a:r>
            <a:r>
              <a:rPr lang="en-US" altLang="zh-CN" sz="2800" dirty="0">
                <a:latin typeface="Times New Roman" panose="02020603050405020304" pitchFamily="18" charset="0"/>
                <a:ea typeface="微软雅黑" panose="020B0503020204020204" pitchFamily="34" charset="-122"/>
              </a:rPr>
              <a:t>” &lt;&lt; </a:t>
            </a:r>
            <a:r>
              <a:rPr lang="en-US" altLang="zh-CN" sz="2800" dirty="0" err="1">
                <a:latin typeface="Times New Roman" panose="02020603050405020304" pitchFamily="18" charset="0"/>
                <a:ea typeface="微软雅黑" panose="020B0503020204020204" pitchFamily="34" charset="-122"/>
              </a:rPr>
              <a:t>endl</a:t>
            </a:r>
            <a:r>
              <a:rPr lang="en-US" altLang="zh-CN" sz="2800" dirty="0">
                <a:latin typeface="Times New Roman" panose="02020603050405020304" pitchFamily="18" charset="0"/>
                <a:ea typeface="微软雅黑" panose="020B0503020204020204" pitchFamily="34" charset="-122"/>
              </a:rPr>
              <a:t>;</a:t>
            </a:r>
          </a:p>
          <a:p>
            <a:r>
              <a:rPr lang="en-US" altLang="zh-CN" sz="2800" dirty="0">
                <a:latin typeface="Times New Roman" panose="02020603050405020304" pitchFamily="18" charset="0"/>
                <a:ea typeface="微软雅黑" panose="020B0503020204020204" pitchFamily="34" charset="-122"/>
              </a:rPr>
              <a:t>  </a:t>
            </a:r>
            <a:r>
              <a:rPr lang="en-US" altLang="zh-CN" sz="2800" dirty="0" err="1">
                <a:latin typeface="Times New Roman" panose="02020603050405020304" pitchFamily="18" charset="0"/>
                <a:ea typeface="微软雅黑" panose="020B0503020204020204" pitchFamily="34" charset="-122"/>
              </a:rPr>
              <a:t>cin</a:t>
            </a:r>
            <a:r>
              <a:rPr lang="en-US" altLang="zh-CN" sz="2800" dirty="0">
                <a:latin typeface="Times New Roman" panose="02020603050405020304" pitchFamily="18" charset="0"/>
                <a:ea typeface="微软雅黑" panose="020B0503020204020204" pitchFamily="34" charset="-122"/>
              </a:rPr>
              <a:t>&gt;&gt; x &gt;&gt; y;  </a:t>
            </a:r>
            <a:r>
              <a:rPr lang="en-US" altLang="zh-CN" sz="2800" dirty="0" err="1">
                <a:latin typeface="Times New Roman" panose="02020603050405020304" pitchFamily="18" charset="0"/>
                <a:ea typeface="微软雅黑" panose="020B0503020204020204" pitchFamily="34" charset="-122"/>
              </a:rPr>
              <a:t>cout</a:t>
            </a:r>
            <a:r>
              <a:rPr lang="en-US" altLang="zh-CN" sz="2800" dirty="0">
                <a:latin typeface="Times New Roman" panose="02020603050405020304" pitchFamily="18" charset="0"/>
                <a:ea typeface="微软雅黑" panose="020B0503020204020204" pitchFamily="34" charset="-122"/>
              </a:rPr>
              <a:t> &lt;&lt; “</a:t>
            </a:r>
            <a:r>
              <a:rPr lang="zh-CN" altLang="en-US" sz="2800" dirty="0">
                <a:latin typeface="Times New Roman" panose="02020603050405020304" pitchFamily="18" charset="0"/>
                <a:ea typeface="微软雅黑" panose="020B0503020204020204" pitchFamily="34" charset="-122"/>
              </a:rPr>
              <a:t>两数之和</a:t>
            </a:r>
            <a:r>
              <a:rPr lang="en-US" altLang="zh-CN" sz="2800" dirty="0">
                <a:latin typeface="Times New Roman" panose="02020603050405020304" pitchFamily="18" charset="0"/>
                <a:ea typeface="微软雅黑" panose="020B0503020204020204" pitchFamily="34" charset="-122"/>
              </a:rPr>
              <a:t>” &lt;&lt; x + y &lt;&lt; </a:t>
            </a:r>
            <a:r>
              <a:rPr lang="en-US" altLang="zh-CN" sz="2800" dirty="0" err="1">
                <a:latin typeface="Times New Roman" panose="02020603050405020304" pitchFamily="18" charset="0"/>
                <a:ea typeface="微软雅黑" panose="020B0503020204020204" pitchFamily="34" charset="-122"/>
              </a:rPr>
              <a:t>endl</a:t>
            </a:r>
            <a:r>
              <a:rPr lang="en-US" altLang="zh-CN" sz="2800" dirty="0">
                <a:latin typeface="Times New Roman" panose="02020603050405020304" pitchFamily="18" charset="0"/>
                <a:ea typeface="微软雅黑" panose="020B0503020204020204" pitchFamily="34" charset="-122"/>
              </a:rPr>
              <a:t>;}</a:t>
            </a:r>
          </a:p>
        </p:txBody>
      </p:sp>
      <p:sp>
        <p:nvSpPr>
          <p:cNvPr id="15" name="矩形 14">
            <a:extLst>
              <a:ext uri="{FF2B5EF4-FFF2-40B4-BE49-F238E27FC236}">
                <a16:creationId xmlns:a16="http://schemas.microsoft.com/office/drawing/2014/main" id="{208C32E3-A8D7-40F2-AF41-DB4F5EF7D6C0}"/>
              </a:ext>
            </a:extLst>
          </p:cNvPr>
          <p:cNvSpPr/>
          <p:nvPr/>
        </p:nvSpPr>
        <p:spPr>
          <a:xfrm>
            <a:off x="492493" y="3541279"/>
            <a:ext cx="784189" cy="523220"/>
          </a:xfrm>
          <a:prstGeom prst="rect">
            <a:avLst/>
          </a:prstGeom>
        </p:spPr>
        <p:txBody>
          <a:bodyPr wrap="none">
            <a:spAutoFit/>
          </a:bodyPr>
          <a:lstStyle/>
          <a:p>
            <a:r>
              <a:rPr lang="en-US" altLang="zh-CN" sz="28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(2). </a:t>
            </a:r>
            <a:endParaRPr lang="zh-CN" altLang="en-US" sz="2800" dirty="0"/>
          </a:p>
        </p:txBody>
      </p:sp>
      <p:sp>
        <p:nvSpPr>
          <p:cNvPr id="16" name="矩形 15">
            <a:extLst>
              <a:ext uri="{FF2B5EF4-FFF2-40B4-BE49-F238E27FC236}">
                <a16:creationId xmlns:a16="http://schemas.microsoft.com/office/drawing/2014/main" id="{69954B13-B7E3-4801-BBEC-DC2683103F99}"/>
              </a:ext>
            </a:extLst>
          </p:cNvPr>
          <p:cNvSpPr/>
          <p:nvPr/>
        </p:nvSpPr>
        <p:spPr>
          <a:xfrm>
            <a:off x="1147985" y="5029230"/>
            <a:ext cx="8424640" cy="581506"/>
          </a:xfrm>
          <a:prstGeom prst="rect">
            <a:avLst/>
          </a:prstGeom>
        </p:spPr>
        <p:txBody>
          <a:bodyPr wrap="square">
            <a:spAutoFit/>
          </a:bodyPr>
          <a:lstStyle/>
          <a:p>
            <a:pPr>
              <a:lnSpc>
                <a:spcPct val="125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double sum3(double x,</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double</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y) { </a:t>
            </a:r>
            <a:r>
              <a:rPr lang="en-US" altLang="zh-CN" sz="2800" dirty="0">
                <a:latin typeface="Times New Roman" panose="02020603050405020304" pitchFamily="18" charset="0"/>
                <a:ea typeface="微软雅黑" panose="020B0503020204020204" pitchFamily="34" charset="-122"/>
              </a:rPr>
              <a:t>return x + y; }</a:t>
            </a:r>
          </a:p>
        </p:txBody>
      </p:sp>
      <p:sp>
        <p:nvSpPr>
          <p:cNvPr id="17" name="矩形 16">
            <a:extLst>
              <a:ext uri="{FF2B5EF4-FFF2-40B4-BE49-F238E27FC236}">
                <a16:creationId xmlns:a16="http://schemas.microsoft.com/office/drawing/2014/main" id="{A2C6BDD1-1354-46FF-85ED-BF3A98DB0462}"/>
              </a:ext>
            </a:extLst>
          </p:cNvPr>
          <p:cNvSpPr/>
          <p:nvPr/>
        </p:nvSpPr>
        <p:spPr>
          <a:xfrm>
            <a:off x="492493" y="5042357"/>
            <a:ext cx="784189" cy="523220"/>
          </a:xfrm>
          <a:prstGeom prst="rect">
            <a:avLst/>
          </a:prstGeom>
        </p:spPr>
        <p:txBody>
          <a:bodyPr wrap="none">
            <a:spAutoFit/>
          </a:bodyPr>
          <a:lstStyle/>
          <a:p>
            <a:r>
              <a:rPr lang="en-US" altLang="zh-CN" sz="28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(3). </a:t>
            </a:r>
            <a:endParaRPr lang="zh-CN" altLang="en-US" sz="2800" dirty="0"/>
          </a:p>
        </p:txBody>
      </p:sp>
      <p:sp>
        <p:nvSpPr>
          <p:cNvPr id="23" name="矩形 22">
            <a:extLst>
              <a:ext uri="{FF2B5EF4-FFF2-40B4-BE49-F238E27FC236}">
                <a16:creationId xmlns:a16="http://schemas.microsoft.com/office/drawing/2014/main" id="{24DD0332-6454-4CCD-9F32-45BBF7CD64A9}"/>
              </a:ext>
            </a:extLst>
          </p:cNvPr>
          <p:cNvSpPr/>
          <p:nvPr/>
        </p:nvSpPr>
        <p:spPr>
          <a:xfrm>
            <a:off x="1147985" y="5742372"/>
            <a:ext cx="8424640" cy="580415"/>
          </a:xfrm>
          <a:prstGeom prst="rect">
            <a:avLst/>
          </a:prstGeom>
        </p:spPr>
        <p:txBody>
          <a:bodyPr wrap="square">
            <a:spAutoFit/>
          </a:bodyPr>
          <a:lstStyle/>
          <a:p>
            <a:pPr>
              <a:lnSpc>
                <a:spcPct val="125000"/>
              </a:lnSpc>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double s, x,</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y;  void sum4() </a:t>
            </a:r>
            <a:r>
              <a:rPr lang="en-US" altLang="zh-CN" sz="2800" dirty="0">
                <a:latin typeface="Times New Roman" panose="02020603050405020304" pitchFamily="18" charset="0"/>
                <a:ea typeface="微软雅黑" panose="020B0503020204020204" pitchFamily="34" charset="-122"/>
              </a:rPr>
              <a:t>{ s = x + y; }</a:t>
            </a:r>
          </a:p>
        </p:txBody>
      </p:sp>
      <p:sp>
        <p:nvSpPr>
          <p:cNvPr id="24" name="矩形 23">
            <a:extLst>
              <a:ext uri="{FF2B5EF4-FFF2-40B4-BE49-F238E27FC236}">
                <a16:creationId xmlns:a16="http://schemas.microsoft.com/office/drawing/2014/main" id="{9C6F13EA-BF9B-4F77-A447-1E9758BDE6A4}"/>
              </a:ext>
            </a:extLst>
          </p:cNvPr>
          <p:cNvSpPr/>
          <p:nvPr/>
        </p:nvSpPr>
        <p:spPr>
          <a:xfrm>
            <a:off x="492493" y="5770969"/>
            <a:ext cx="784189" cy="523220"/>
          </a:xfrm>
          <a:prstGeom prst="rect">
            <a:avLst/>
          </a:prstGeom>
        </p:spPr>
        <p:txBody>
          <a:bodyPr wrap="none">
            <a:spAutoFit/>
          </a:bodyPr>
          <a:lstStyle/>
          <a:p>
            <a:r>
              <a:rPr lang="en-US" altLang="zh-CN" sz="28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(4). </a:t>
            </a:r>
            <a:endParaRPr lang="zh-CN" altLang="en-US" sz="2800" dirty="0"/>
          </a:p>
        </p:txBody>
      </p:sp>
      <p:grpSp>
        <p:nvGrpSpPr>
          <p:cNvPr id="25" name="组合 24">
            <a:extLst>
              <a:ext uri="{FF2B5EF4-FFF2-40B4-BE49-F238E27FC236}">
                <a16:creationId xmlns:a16="http://schemas.microsoft.com/office/drawing/2014/main" id="{D2C77FBA-68FD-4045-A398-4B35532C822A}"/>
              </a:ext>
            </a:extLst>
          </p:cNvPr>
          <p:cNvGrpSpPr/>
          <p:nvPr/>
        </p:nvGrpSpPr>
        <p:grpSpPr>
          <a:xfrm>
            <a:off x="0" y="271425"/>
            <a:ext cx="2988300" cy="877513"/>
            <a:chOff x="0" y="271425"/>
            <a:chExt cx="2918380" cy="877513"/>
          </a:xfrm>
        </p:grpSpPr>
        <p:sp>
          <p:nvSpPr>
            <p:cNvPr id="26" name="任意多边形 18">
              <a:extLst>
                <a:ext uri="{FF2B5EF4-FFF2-40B4-BE49-F238E27FC236}">
                  <a16:creationId xmlns:a16="http://schemas.microsoft.com/office/drawing/2014/main" id="{FD7CB234-B1AD-4C22-8D4F-476A81BC3D20}"/>
                </a:ext>
              </a:extLst>
            </p:cNvPr>
            <p:cNvSpPr/>
            <p:nvPr/>
          </p:nvSpPr>
          <p:spPr>
            <a:xfrm rot="5400000">
              <a:off x="1185322" y="-728116"/>
              <a:ext cx="547735" cy="291838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7" name="椭圆 26">
              <a:extLst>
                <a:ext uri="{FF2B5EF4-FFF2-40B4-BE49-F238E27FC236}">
                  <a16:creationId xmlns:a16="http://schemas.microsoft.com/office/drawing/2014/main" id="{FE383A6C-39BF-41E6-BF3A-AFF084BBBA01}"/>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8" name="文本框 1066">
              <a:extLst>
                <a:ext uri="{FF2B5EF4-FFF2-40B4-BE49-F238E27FC236}">
                  <a16:creationId xmlns:a16="http://schemas.microsoft.com/office/drawing/2014/main" id="{8FEBC108-C4F2-4CD4-A900-ACAC65D96255}"/>
                </a:ext>
              </a:extLst>
            </p:cNvPr>
            <p:cNvSpPr txBox="1">
              <a:spLocks noChangeArrowheads="1"/>
            </p:cNvSpPr>
            <p:nvPr/>
          </p:nvSpPr>
          <p:spPr bwMode="auto">
            <a:xfrm>
              <a:off x="1449125" y="438686"/>
              <a:ext cx="9818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sym typeface="+mn-lt"/>
                </a:rPr>
                <a:t>例题</a:t>
              </a:r>
              <a:endParaRPr lang="zh-CN" altLang="en-US" sz="3200" b="1" dirty="0">
                <a:solidFill>
                  <a:schemeClr val="bg1"/>
                </a:solidFill>
                <a:cs typeface="+mn-ea"/>
              </a:endParaRPr>
            </a:p>
          </p:txBody>
        </p:sp>
        <p:sp>
          <p:nvSpPr>
            <p:cNvPr id="29" name="矩形 28">
              <a:extLst>
                <a:ext uri="{FF2B5EF4-FFF2-40B4-BE49-F238E27FC236}">
                  <a16:creationId xmlns:a16="http://schemas.microsoft.com/office/drawing/2014/main" id="{ED7CC8D1-3C84-49F9-BC58-7770496AA390}"/>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5</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188530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2"/>
          <p:cNvSpPr txBox="1"/>
          <p:nvPr/>
        </p:nvSpPr>
        <p:spPr>
          <a:xfrm>
            <a:off x="3840991" y="2551859"/>
            <a:ext cx="7948669" cy="992590"/>
          </a:xfrm>
          <a:prstGeom prst="rect">
            <a:avLst/>
          </a:prstGeom>
          <a:noFill/>
        </p:spPr>
        <p:txBody>
          <a:bodyPr wrap="square" lIns="68589" tIns="34295" rIns="68589" bIns="34295"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6000" b="1" i="0" u="none" strike="noStrike" kern="1200" cap="none" spc="0" normalizeH="0" baseline="0" noProof="0" dirty="0">
                <a:ln>
                  <a:noFill/>
                </a:ln>
                <a:solidFill>
                  <a:prstClr val="white"/>
                </a:solidFill>
                <a:effectLst/>
                <a:uLnTx/>
                <a:uFillTx/>
                <a:latin typeface="Arial"/>
                <a:ea typeface="微软雅黑"/>
                <a:cs typeface="+mn-ea"/>
                <a:sym typeface="+mn-lt"/>
              </a:rPr>
              <a:t>粒子群优化算法</a:t>
            </a:r>
          </a:p>
        </p:txBody>
      </p:sp>
      <p:sp>
        <p:nvSpPr>
          <p:cNvPr id="23" name="Rectangle 10"/>
          <p:cNvSpPr/>
          <p:nvPr/>
        </p:nvSpPr>
        <p:spPr>
          <a:xfrm>
            <a:off x="116378" y="2020389"/>
            <a:ext cx="11959244" cy="2360022"/>
          </a:xfrm>
          <a:prstGeom prst="rect">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7" name="TextBox 12">
            <a:extLst>
              <a:ext uri="{FF2B5EF4-FFF2-40B4-BE49-F238E27FC236}">
                <a16:creationId xmlns:a16="http://schemas.microsoft.com/office/drawing/2014/main" id="{18284E1A-F75D-4E64-B406-141E56C680CA}"/>
              </a:ext>
            </a:extLst>
          </p:cNvPr>
          <p:cNvSpPr txBox="1"/>
          <p:nvPr/>
        </p:nvSpPr>
        <p:spPr>
          <a:xfrm>
            <a:off x="3840991" y="3593152"/>
            <a:ext cx="7948669" cy="577091"/>
          </a:xfrm>
          <a:prstGeom prst="rect">
            <a:avLst/>
          </a:prstGeom>
          <a:noFill/>
        </p:spPr>
        <p:txBody>
          <a:bodyPr wrap="none" lIns="68589" tIns="34295" rIns="68589" bIns="3429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300" b="1" i="0" u="none" strike="noStrike" kern="1200" cap="none" spc="0" normalizeH="0" baseline="0" noProof="0" dirty="0">
                <a:ln>
                  <a:noFill/>
                </a:ln>
                <a:solidFill>
                  <a:prstClr val="white"/>
                </a:solidFill>
                <a:effectLst/>
                <a:uLnTx/>
                <a:uFillTx/>
                <a:latin typeface="Arial"/>
                <a:ea typeface="微软雅黑"/>
                <a:cs typeface="+mn-ea"/>
                <a:sym typeface="+mn-lt"/>
              </a:rPr>
              <a:t>Particle Swarm Optimization </a:t>
            </a:r>
            <a:r>
              <a:rPr kumimoji="0" lang="en-US" altLang="zh-CN" sz="3300" b="1" i="0" u="none" strike="noStrike" kern="1200" cap="none" spc="0" normalizeH="0" baseline="0" noProof="0" dirty="0">
                <a:ln>
                  <a:noFill/>
                </a:ln>
                <a:solidFill>
                  <a:prstClr val="white"/>
                </a:solidFill>
                <a:effectLst/>
                <a:uLnTx/>
                <a:uFillTx/>
                <a:latin typeface="Arial"/>
                <a:ea typeface="微软雅黑"/>
                <a:cs typeface="+mn-ea"/>
                <a:sym typeface="+mn-lt"/>
              </a:rPr>
              <a:t>Algorithm</a:t>
            </a:r>
            <a:endParaRPr kumimoji="0" lang="en-US" sz="3300" b="1"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10" name="Rectangle 10"/>
          <p:cNvSpPr/>
          <p:nvPr/>
        </p:nvSpPr>
        <p:spPr>
          <a:xfrm>
            <a:off x="1" y="2219651"/>
            <a:ext cx="12192000" cy="2305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11" name="TextBox 12"/>
          <p:cNvSpPr txBox="1"/>
          <p:nvPr/>
        </p:nvSpPr>
        <p:spPr>
          <a:xfrm>
            <a:off x="2100555" y="2722310"/>
            <a:ext cx="7529067" cy="1300366"/>
          </a:xfrm>
          <a:prstGeom prst="rect">
            <a:avLst/>
          </a:prstGeom>
          <a:noFill/>
        </p:spPr>
        <p:txBody>
          <a:bodyPr wrap="none" lIns="68589" tIns="34295" rIns="68589" bIns="34295" rtlCol="0">
            <a:spAutoFit/>
          </a:bodyPr>
          <a:lstStyle/>
          <a:p>
            <a:pPr algn="ctr"/>
            <a:r>
              <a:rPr lang="en-US" sz="8000" b="1" dirty="0">
                <a:solidFill>
                  <a:schemeClr val="bg1"/>
                </a:solidFill>
                <a:cs typeface="+mn-ea"/>
                <a:sym typeface="+mn-lt"/>
              </a:rPr>
              <a:t>THANK YOU </a:t>
            </a:r>
            <a:r>
              <a:rPr lang="zh-CN" altLang="en-US" sz="8000" b="1" dirty="0">
                <a:solidFill>
                  <a:schemeClr val="bg1"/>
                </a:solidFill>
                <a:cs typeface="+mn-ea"/>
                <a:sym typeface="+mn-lt"/>
              </a:rPr>
              <a:t>！</a:t>
            </a:r>
            <a:endParaRPr lang="en-US" sz="8000" b="1" dirty="0">
              <a:solidFill>
                <a:schemeClr val="bg1"/>
              </a:solidFill>
              <a:cs typeface="+mn-ea"/>
              <a:sym typeface="+mn-lt"/>
            </a:endParaRPr>
          </a:p>
        </p:txBody>
      </p:sp>
    </p:spTree>
    <p:custDataLst>
      <p:tags r:id="rId1"/>
    </p:custDataLst>
    <p:extLst>
      <p:ext uri="{BB962C8B-B14F-4D97-AF65-F5344CB8AC3E}">
        <p14:creationId xmlns:p14="http://schemas.microsoft.com/office/powerpoint/2010/main" val="2367189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H_Others_2"/>
          <p:cNvSpPr/>
          <p:nvPr>
            <p:custDataLst>
              <p:tags r:id="rId2"/>
            </p:custDataLst>
          </p:nvPr>
        </p:nvSpPr>
        <p:spPr>
          <a:xfrm>
            <a:off x="335" y="733339"/>
            <a:ext cx="1470246"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Others_1"/>
          <p:cNvSpPr txBox="1"/>
          <p:nvPr>
            <p:custDataLst>
              <p:tags r:id="rId3"/>
            </p:custDataLst>
          </p:nvPr>
        </p:nvSpPr>
        <p:spPr>
          <a:xfrm>
            <a:off x="1100151" y="690211"/>
            <a:ext cx="1954131" cy="583558"/>
          </a:xfrm>
          <a:prstGeom prst="rect">
            <a:avLst/>
          </a:prstGeom>
          <a:noFill/>
        </p:spPr>
        <p:txBody>
          <a:bodyPr vert="horz" wrap="square" lIns="0" tIns="0" rIns="0" bIns="0" rtlCol="0" anchor="ctr" anchorCtr="0">
            <a:spAutoFit/>
          </a:bodyPr>
          <a:lstStyle/>
          <a:p>
            <a:pPr algn="ctr"/>
            <a:r>
              <a:rPr lang="zh-CN" altLang="en-US" sz="3792" b="1" dirty="0">
                <a:solidFill>
                  <a:srgbClr val="002060"/>
                </a:solidFill>
                <a:latin typeface="Arial" panose="020B0604020202020204" pitchFamily="34" charset="0"/>
                <a:ea typeface="微软雅黑" panose="020B0503020204020204" pitchFamily="34" charset="-122"/>
                <a:sym typeface="Arial" panose="020B0604020202020204" pitchFamily="34" charset="0"/>
              </a:rPr>
              <a:t>成绩</a:t>
            </a:r>
          </a:p>
        </p:txBody>
      </p:sp>
      <p:sp>
        <p:nvSpPr>
          <p:cNvPr id="16" name="MH_Others_2"/>
          <p:cNvSpPr txBox="1"/>
          <p:nvPr>
            <p:custDataLst>
              <p:tags r:id="rId4"/>
            </p:custDataLst>
          </p:nvPr>
        </p:nvSpPr>
        <p:spPr>
          <a:xfrm>
            <a:off x="637513" y="1209546"/>
            <a:ext cx="2879405" cy="466923"/>
          </a:xfrm>
          <a:prstGeom prst="rect">
            <a:avLst/>
          </a:prstGeom>
          <a:noFill/>
        </p:spPr>
        <p:txBody>
          <a:bodyPr wrap="square" lIns="0" tIns="0" rIns="0" bIns="0">
            <a:spAutoFit/>
          </a:bodyPr>
          <a:lstStyle/>
          <a:p>
            <a:pPr algn="ctr">
              <a:defRPr/>
            </a:pPr>
            <a:r>
              <a:rPr lang="en-US" altLang="zh-CN" sz="3034" dirty="0">
                <a:solidFill>
                  <a:srgbClr val="002060"/>
                </a:solidFill>
                <a:latin typeface="Arial" panose="020B0604020202020204" pitchFamily="34" charset="0"/>
                <a:ea typeface="微软雅黑" panose="020B0503020204020204" pitchFamily="34" charset="-122"/>
                <a:sym typeface="Arial" panose="020B0604020202020204" pitchFamily="34" charset="0"/>
              </a:rPr>
              <a:t>Grade</a:t>
            </a:r>
            <a:endParaRPr lang="zh-CN" altLang="en-US" sz="3034"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MH_Others_2"/>
          <p:cNvSpPr/>
          <p:nvPr>
            <p:custDataLst>
              <p:tags r:id="rId5"/>
            </p:custDataLst>
          </p:nvPr>
        </p:nvSpPr>
        <p:spPr>
          <a:xfrm>
            <a:off x="2721548" y="733339"/>
            <a:ext cx="9470452"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9432975A-F682-4C51-AA56-4F8B77EC908D}"/>
                  </a:ext>
                </a:extLst>
              </p:cNvPr>
              <p:cNvSpPr/>
              <p:nvPr/>
            </p:nvSpPr>
            <p:spPr>
              <a:xfrm>
                <a:off x="1360774" y="1993864"/>
                <a:ext cx="9470452" cy="1435136"/>
              </a:xfrm>
              <a:prstGeom prst="rect">
                <a:avLst/>
              </a:prstGeom>
            </p:spPr>
            <p:txBody>
              <a:bodyPr wrap="square">
                <a:spAutoFit/>
              </a:bodyPr>
              <a:lstStyle/>
              <a:p>
                <a:pPr algn="just">
                  <a:lnSpc>
                    <a:spcPct val="125000"/>
                  </a:lnSpc>
                </a:pPr>
                <a:r>
                  <a:rPr lang="zh-CN" altLang="en-US" sz="2400" b="1" kern="0" dirty="0">
                    <a:solidFill>
                      <a:srgbClr val="000000"/>
                    </a:solidFill>
                    <a:latin typeface="+mn-ea"/>
                    <a:cs typeface="宋体" panose="02010600030101010101" pitchFamily="2" charset="-122"/>
                  </a:rPr>
                  <a:t>平时成绩</a:t>
                </a:r>
                <a:r>
                  <a:rPr lang="en-US" altLang="zh-CN" sz="2400" kern="0" dirty="0">
                    <a:solidFill>
                      <a:srgbClr val="000000"/>
                    </a:solidFill>
                    <a:latin typeface="+mn-ea"/>
                    <a:cs typeface="Times New Roman" panose="02020603050405020304" pitchFamily="18" charset="0"/>
                  </a:rPr>
                  <a:t>(</a:t>
                </a:r>
                <a14:m>
                  <m:oMath xmlns:m="http://schemas.openxmlformats.org/officeDocument/2006/math">
                    <m:r>
                      <a:rPr lang="en-US" altLang="zh-CN" sz="2400" i="1" ker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≤50%</m:t>
                    </m:r>
                  </m:oMath>
                </a14:m>
                <a:r>
                  <a:rPr lang="en-US" altLang="zh-CN" sz="2400" kern="0" dirty="0">
                    <a:solidFill>
                      <a:srgbClr val="000000"/>
                    </a:solidFill>
                    <a:latin typeface="+mn-ea"/>
                    <a:cs typeface="Times New Roman" panose="02020603050405020304" pitchFamily="18" charset="0"/>
                  </a:rPr>
                  <a:t>)</a:t>
                </a:r>
                <a:r>
                  <a:rPr lang="zh-CN" altLang="en-US" sz="2400" kern="0" dirty="0">
                    <a:solidFill>
                      <a:srgbClr val="000000"/>
                    </a:solidFill>
                    <a:latin typeface="+mn-ea"/>
                    <a:cs typeface="宋体" panose="02010600030101010101" pitchFamily="2" charset="-122"/>
                  </a:rPr>
                  <a:t>：综合点名、是否迟到、课堂检测、作业成绩等。</a:t>
                </a:r>
                <a:endParaRPr lang="en-US" altLang="zh-CN" sz="2400" kern="0" dirty="0">
                  <a:solidFill>
                    <a:srgbClr val="000000"/>
                  </a:solidFill>
                  <a:latin typeface="+mn-ea"/>
                  <a:cs typeface="宋体" panose="02010600030101010101" pitchFamily="2" charset="-122"/>
                </a:endParaRPr>
              </a:p>
              <a:p>
                <a:pPr lvl="2" algn="just">
                  <a:lnSpc>
                    <a:spcPct val="125000"/>
                  </a:lnSpc>
                </a:pPr>
                <a:r>
                  <a:rPr lang="en-US" altLang="zh-CN" sz="2400" kern="0" dirty="0">
                    <a:solidFill>
                      <a:srgbClr val="000000"/>
                    </a:solidFill>
                    <a:latin typeface="+mn-ea"/>
                    <a:cs typeface="Times New Roman" panose="02020603050405020304" pitchFamily="18" charset="0"/>
                  </a:rPr>
                  <a:t>	         </a:t>
                </a:r>
                <a:r>
                  <a:rPr lang="zh-CN" altLang="en-US" sz="2400" kern="0" dirty="0">
                    <a:solidFill>
                      <a:srgbClr val="000000"/>
                    </a:solidFill>
                    <a:latin typeface="+mn-ea"/>
                    <a:cs typeface="Times New Roman" panose="02020603050405020304" pitchFamily="18" charset="0"/>
                  </a:rPr>
                  <a:t>期中考试（考试</a:t>
                </a:r>
                <a:r>
                  <a:rPr lang="en-US" altLang="zh-CN" sz="2400" kern="0" dirty="0">
                    <a:solidFill>
                      <a:srgbClr val="000000"/>
                    </a:solidFill>
                    <a:latin typeface="+mn-ea"/>
                    <a:cs typeface="Times New Roman" panose="02020603050405020304" pitchFamily="18" charset="0"/>
                  </a:rPr>
                  <a:t>45</a:t>
                </a:r>
                <a:r>
                  <a:rPr lang="zh-CN" altLang="en-US" sz="2400" kern="0" dirty="0">
                    <a:solidFill>
                      <a:srgbClr val="000000"/>
                    </a:solidFill>
                    <a:latin typeface="+mn-ea"/>
                    <a:cs typeface="Times New Roman" panose="02020603050405020304" pitchFamily="18" charset="0"/>
                  </a:rPr>
                  <a:t>分钟，视为一次课堂检测） </a:t>
                </a:r>
                <a:endParaRPr lang="en-US" altLang="zh-CN" sz="2400" kern="0" dirty="0">
                  <a:solidFill>
                    <a:srgbClr val="000000"/>
                  </a:solidFill>
                  <a:latin typeface="+mn-ea"/>
                  <a:cs typeface="宋体" panose="02010600030101010101" pitchFamily="2" charset="-122"/>
                </a:endParaRPr>
              </a:p>
              <a:p>
                <a:pPr algn="just">
                  <a:lnSpc>
                    <a:spcPct val="125000"/>
                  </a:lnSpc>
                </a:pPr>
                <a:r>
                  <a:rPr lang="zh-CN" altLang="en-US" sz="2400" b="1" kern="0" dirty="0">
                    <a:solidFill>
                      <a:srgbClr val="000000"/>
                    </a:solidFill>
                    <a:latin typeface="+mn-ea"/>
                    <a:cs typeface="Times New Roman" panose="02020603050405020304" pitchFamily="18" charset="0"/>
                  </a:rPr>
                  <a:t>考试成绩</a:t>
                </a:r>
                <a:r>
                  <a:rPr lang="en-US" altLang="zh-CN" sz="2400" kern="0" dirty="0">
                    <a:solidFill>
                      <a:srgbClr val="000000"/>
                    </a:solidFill>
                    <a:latin typeface="+mn-ea"/>
                    <a:cs typeface="Times New Roman" panose="02020603050405020304" pitchFamily="18" charset="0"/>
                  </a:rPr>
                  <a:t>(</a:t>
                </a:r>
                <a14:m>
                  <m:oMath xmlns:m="http://schemas.openxmlformats.org/officeDocument/2006/math">
                    <m:r>
                      <a:rPr lang="en-US" altLang="zh-CN" sz="2400" i="1" kern="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kern="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50%</m:t>
                    </m:r>
                  </m:oMath>
                </a14:m>
                <a:r>
                  <a:rPr lang="en-US" altLang="zh-CN" sz="2400" kern="0" dirty="0">
                    <a:solidFill>
                      <a:srgbClr val="000000"/>
                    </a:solidFill>
                    <a:latin typeface="+mn-ea"/>
                    <a:cs typeface="Times New Roman" panose="02020603050405020304" pitchFamily="18" charset="0"/>
                  </a:rPr>
                  <a:t>)</a:t>
                </a:r>
                <a:r>
                  <a:rPr lang="zh-CN" altLang="en-US" sz="2400" kern="0" dirty="0">
                    <a:solidFill>
                      <a:srgbClr val="000000"/>
                    </a:solidFill>
                    <a:latin typeface="+mn-ea"/>
                    <a:cs typeface="Times New Roman" panose="02020603050405020304" pitchFamily="18" charset="0"/>
                  </a:rPr>
                  <a:t>：期末考试。（线上阅卷）</a:t>
                </a:r>
                <a:endParaRPr lang="zh-CN" altLang="zh-CN" sz="2400" kern="100" dirty="0">
                  <a:latin typeface="+mn-ea"/>
                  <a:cs typeface="Times New Roman" panose="02020603050405020304" pitchFamily="18" charset="0"/>
                </a:endParaRPr>
              </a:p>
            </p:txBody>
          </p:sp>
        </mc:Choice>
        <mc:Fallback>
          <p:sp>
            <p:nvSpPr>
              <p:cNvPr id="2" name="矩形 1">
                <a:extLst>
                  <a:ext uri="{FF2B5EF4-FFF2-40B4-BE49-F238E27FC236}">
                    <a16:creationId xmlns:a16="http://schemas.microsoft.com/office/drawing/2014/main" id="{9432975A-F682-4C51-AA56-4F8B77EC908D}"/>
                  </a:ext>
                </a:extLst>
              </p:cNvPr>
              <p:cNvSpPr>
                <a:spLocks noRot="1" noChangeAspect="1" noMove="1" noResize="1" noEditPoints="1" noAdjustHandles="1" noChangeArrowheads="1" noChangeShapeType="1" noTextEdit="1"/>
              </p:cNvSpPr>
              <p:nvPr/>
            </p:nvSpPr>
            <p:spPr>
              <a:xfrm>
                <a:off x="1360774" y="1993864"/>
                <a:ext cx="9470452" cy="1435136"/>
              </a:xfrm>
              <a:prstGeom prst="rect">
                <a:avLst/>
              </a:prstGeom>
              <a:blipFill>
                <a:blip r:embed="rId8"/>
                <a:stretch>
                  <a:fillRect l="-965" b="-8475"/>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84589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MH_SubTitle_1"/>
          <p:cNvSpPr/>
          <p:nvPr>
            <p:custDataLst>
              <p:tags r:id="rId2"/>
            </p:custDataLst>
          </p:nvPr>
        </p:nvSpPr>
        <p:spPr>
          <a:xfrm>
            <a:off x="3909782" y="1846659"/>
            <a:ext cx="5305319" cy="57572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002060"/>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rPr>
              <a:t>绪论</a:t>
            </a:r>
          </a:p>
        </p:txBody>
      </p:sp>
      <p:sp>
        <p:nvSpPr>
          <p:cNvPr id="41" name="MH_Other_1"/>
          <p:cNvSpPr/>
          <p:nvPr>
            <p:custDataLst>
              <p:tags r:id="rId3"/>
            </p:custDataLst>
          </p:nvPr>
        </p:nvSpPr>
        <p:spPr>
          <a:xfrm>
            <a:off x="2918080" y="1806384"/>
            <a:ext cx="1171082" cy="6603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00206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一</a:t>
            </a:r>
          </a:p>
        </p:txBody>
      </p:sp>
      <p:sp>
        <p:nvSpPr>
          <p:cNvPr id="14" name="MH_Others_2"/>
          <p:cNvSpPr/>
          <p:nvPr>
            <p:custDataLst>
              <p:tags r:id="rId4"/>
            </p:custDataLst>
          </p:nvPr>
        </p:nvSpPr>
        <p:spPr>
          <a:xfrm>
            <a:off x="335" y="733339"/>
            <a:ext cx="1384742"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Others_1"/>
          <p:cNvSpPr txBox="1"/>
          <p:nvPr>
            <p:custDataLst>
              <p:tags r:id="rId5"/>
            </p:custDataLst>
          </p:nvPr>
        </p:nvSpPr>
        <p:spPr>
          <a:xfrm>
            <a:off x="1505506" y="690211"/>
            <a:ext cx="1082528" cy="583558"/>
          </a:xfrm>
          <a:prstGeom prst="rect">
            <a:avLst/>
          </a:prstGeom>
          <a:noFill/>
        </p:spPr>
        <p:txBody>
          <a:bodyPr vert="horz" wrap="square" lIns="0" tIns="0" rIns="0" bIns="0" rtlCol="0" anchor="ctr" anchorCtr="0">
            <a:spAutoFit/>
          </a:bodyPr>
          <a:lstStyle/>
          <a:p>
            <a:pPr algn="ctr"/>
            <a:r>
              <a:rPr lang="zh-CN" altLang="en-US" sz="3792" b="1" dirty="0">
                <a:solidFill>
                  <a:srgbClr val="002060"/>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6" name="MH_Others_2"/>
          <p:cNvSpPr txBox="1"/>
          <p:nvPr>
            <p:custDataLst>
              <p:tags r:id="rId6"/>
            </p:custDataLst>
          </p:nvPr>
        </p:nvSpPr>
        <p:spPr>
          <a:xfrm>
            <a:off x="813135" y="1273809"/>
            <a:ext cx="2467270" cy="466923"/>
          </a:xfrm>
          <a:prstGeom prst="rect">
            <a:avLst/>
          </a:prstGeom>
          <a:noFill/>
        </p:spPr>
        <p:txBody>
          <a:bodyPr wrap="square" lIns="0" tIns="0" rIns="0" bIns="0">
            <a:spAutoFit/>
          </a:bodyPr>
          <a:lstStyle/>
          <a:p>
            <a:pPr algn="ctr">
              <a:defRPr/>
            </a:pPr>
            <a:r>
              <a:rPr lang="en-US" altLang="zh-CN" sz="3034" dirty="0">
                <a:solidFill>
                  <a:srgbClr val="002060"/>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3034"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MH_Others_2"/>
          <p:cNvSpPr/>
          <p:nvPr>
            <p:custDataLst>
              <p:tags r:id="rId7"/>
            </p:custDataLst>
          </p:nvPr>
        </p:nvSpPr>
        <p:spPr>
          <a:xfrm>
            <a:off x="2769818" y="733339"/>
            <a:ext cx="9422181"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SubTitle_1">
            <a:extLst>
              <a:ext uri="{FF2B5EF4-FFF2-40B4-BE49-F238E27FC236}">
                <a16:creationId xmlns:a16="http://schemas.microsoft.com/office/drawing/2014/main" id="{30C1433B-2421-41E9-8493-926237976582}"/>
              </a:ext>
            </a:extLst>
          </p:cNvPr>
          <p:cNvSpPr/>
          <p:nvPr>
            <p:custDataLst>
              <p:tags r:id="rId8"/>
            </p:custDataLst>
          </p:nvPr>
        </p:nvSpPr>
        <p:spPr>
          <a:xfrm>
            <a:off x="3909782" y="2507022"/>
            <a:ext cx="5305319" cy="57572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002060"/>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rPr>
              <a:t>线性结构</a:t>
            </a:r>
          </a:p>
        </p:txBody>
      </p:sp>
      <p:sp>
        <p:nvSpPr>
          <p:cNvPr id="21" name="MH_Other_1">
            <a:extLst>
              <a:ext uri="{FF2B5EF4-FFF2-40B4-BE49-F238E27FC236}">
                <a16:creationId xmlns:a16="http://schemas.microsoft.com/office/drawing/2014/main" id="{072FB544-C28B-4DAF-A600-5555BF65C8C9}"/>
              </a:ext>
            </a:extLst>
          </p:cNvPr>
          <p:cNvSpPr/>
          <p:nvPr>
            <p:custDataLst>
              <p:tags r:id="rId9"/>
            </p:custDataLst>
          </p:nvPr>
        </p:nvSpPr>
        <p:spPr>
          <a:xfrm>
            <a:off x="2918080" y="2466747"/>
            <a:ext cx="1171082" cy="6603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00206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二</a:t>
            </a:r>
          </a:p>
        </p:txBody>
      </p:sp>
      <p:sp>
        <p:nvSpPr>
          <p:cNvPr id="22" name="MH_SubTitle_1">
            <a:extLst>
              <a:ext uri="{FF2B5EF4-FFF2-40B4-BE49-F238E27FC236}">
                <a16:creationId xmlns:a16="http://schemas.microsoft.com/office/drawing/2014/main" id="{61FA5256-AAE4-4F71-AE5C-F5FA7C9869D5}"/>
              </a:ext>
            </a:extLst>
          </p:cNvPr>
          <p:cNvSpPr/>
          <p:nvPr>
            <p:custDataLst>
              <p:tags r:id="rId10"/>
            </p:custDataLst>
          </p:nvPr>
        </p:nvSpPr>
        <p:spPr>
          <a:xfrm>
            <a:off x="3909782" y="3163296"/>
            <a:ext cx="5305319" cy="57572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002060"/>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rPr>
              <a:t>树形结构</a:t>
            </a:r>
          </a:p>
        </p:txBody>
      </p:sp>
      <p:sp>
        <p:nvSpPr>
          <p:cNvPr id="23" name="MH_Other_1">
            <a:extLst>
              <a:ext uri="{FF2B5EF4-FFF2-40B4-BE49-F238E27FC236}">
                <a16:creationId xmlns:a16="http://schemas.microsoft.com/office/drawing/2014/main" id="{655D8674-7E7F-4E20-B784-EA9A5EEF7363}"/>
              </a:ext>
            </a:extLst>
          </p:cNvPr>
          <p:cNvSpPr/>
          <p:nvPr>
            <p:custDataLst>
              <p:tags r:id="rId11"/>
            </p:custDataLst>
          </p:nvPr>
        </p:nvSpPr>
        <p:spPr>
          <a:xfrm>
            <a:off x="2918080" y="3123021"/>
            <a:ext cx="1171082" cy="6603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00206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三</a:t>
            </a:r>
          </a:p>
        </p:txBody>
      </p:sp>
      <p:sp>
        <p:nvSpPr>
          <p:cNvPr id="24" name="MH_SubTitle_1">
            <a:extLst>
              <a:ext uri="{FF2B5EF4-FFF2-40B4-BE49-F238E27FC236}">
                <a16:creationId xmlns:a16="http://schemas.microsoft.com/office/drawing/2014/main" id="{F091FB0B-9F2F-4855-B88E-8E196302A559}"/>
              </a:ext>
            </a:extLst>
          </p:cNvPr>
          <p:cNvSpPr/>
          <p:nvPr>
            <p:custDataLst>
              <p:tags r:id="rId12"/>
            </p:custDataLst>
          </p:nvPr>
        </p:nvSpPr>
        <p:spPr>
          <a:xfrm>
            <a:off x="3909782" y="3823659"/>
            <a:ext cx="5305319" cy="57572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002060"/>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rPr>
              <a:t>查找与排序</a:t>
            </a:r>
          </a:p>
        </p:txBody>
      </p:sp>
      <p:sp>
        <p:nvSpPr>
          <p:cNvPr id="25" name="MH_Other_1">
            <a:extLst>
              <a:ext uri="{FF2B5EF4-FFF2-40B4-BE49-F238E27FC236}">
                <a16:creationId xmlns:a16="http://schemas.microsoft.com/office/drawing/2014/main" id="{79322C1A-1657-4A2D-BA15-05C8B908E93F}"/>
              </a:ext>
            </a:extLst>
          </p:cNvPr>
          <p:cNvSpPr/>
          <p:nvPr>
            <p:custDataLst>
              <p:tags r:id="rId13"/>
            </p:custDataLst>
          </p:nvPr>
        </p:nvSpPr>
        <p:spPr>
          <a:xfrm>
            <a:off x="2918080" y="3783384"/>
            <a:ext cx="1171082" cy="6603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00206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四</a:t>
            </a:r>
          </a:p>
        </p:txBody>
      </p:sp>
      <p:sp>
        <p:nvSpPr>
          <p:cNvPr id="26" name="MH_SubTitle_1">
            <a:extLst>
              <a:ext uri="{FF2B5EF4-FFF2-40B4-BE49-F238E27FC236}">
                <a16:creationId xmlns:a16="http://schemas.microsoft.com/office/drawing/2014/main" id="{C9FE3176-5EEB-4908-AED0-796EBF3A6A35}"/>
              </a:ext>
            </a:extLst>
          </p:cNvPr>
          <p:cNvSpPr/>
          <p:nvPr>
            <p:custDataLst>
              <p:tags r:id="rId14"/>
            </p:custDataLst>
          </p:nvPr>
        </p:nvSpPr>
        <p:spPr>
          <a:xfrm>
            <a:off x="3909782" y="4510385"/>
            <a:ext cx="5305319" cy="57572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002060"/>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rPr>
              <a:t>图状结构</a:t>
            </a:r>
          </a:p>
        </p:txBody>
      </p:sp>
      <p:sp>
        <p:nvSpPr>
          <p:cNvPr id="27" name="MH_Other_1">
            <a:extLst>
              <a:ext uri="{FF2B5EF4-FFF2-40B4-BE49-F238E27FC236}">
                <a16:creationId xmlns:a16="http://schemas.microsoft.com/office/drawing/2014/main" id="{1152C624-AC27-4875-B0FC-19FFFBE111EF}"/>
              </a:ext>
            </a:extLst>
          </p:cNvPr>
          <p:cNvSpPr/>
          <p:nvPr>
            <p:custDataLst>
              <p:tags r:id="rId15"/>
            </p:custDataLst>
          </p:nvPr>
        </p:nvSpPr>
        <p:spPr>
          <a:xfrm>
            <a:off x="2918080" y="4470110"/>
            <a:ext cx="1171082" cy="6603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00206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五</a:t>
            </a:r>
          </a:p>
        </p:txBody>
      </p:sp>
      <p:sp>
        <p:nvSpPr>
          <p:cNvPr id="28" name="MH_SubTitle_1">
            <a:extLst>
              <a:ext uri="{FF2B5EF4-FFF2-40B4-BE49-F238E27FC236}">
                <a16:creationId xmlns:a16="http://schemas.microsoft.com/office/drawing/2014/main" id="{0C1D915F-5B1E-4610-B984-96975AE20643}"/>
              </a:ext>
            </a:extLst>
          </p:cNvPr>
          <p:cNvSpPr/>
          <p:nvPr>
            <p:custDataLst>
              <p:tags r:id="rId16"/>
            </p:custDataLst>
          </p:nvPr>
        </p:nvSpPr>
        <p:spPr>
          <a:xfrm>
            <a:off x="3909782" y="5170748"/>
            <a:ext cx="5305319" cy="57572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002060"/>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rPr>
              <a:t>算法设计与分析</a:t>
            </a:r>
          </a:p>
        </p:txBody>
      </p:sp>
      <p:sp>
        <p:nvSpPr>
          <p:cNvPr id="29" name="MH_Other_1">
            <a:extLst>
              <a:ext uri="{FF2B5EF4-FFF2-40B4-BE49-F238E27FC236}">
                <a16:creationId xmlns:a16="http://schemas.microsoft.com/office/drawing/2014/main" id="{BE71AD89-D772-4653-A1BA-30DEEB631F33}"/>
              </a:ext>
            </a:extLst>
          </p:cNvPr>
          <p:cNvSpPr/>
          <p:nvPr>
            <p:custDataLst>
              <p:tags r:id="rId17"/>
            </p:custDataLst>
          </p:nvPr>
        </p:nvSpPr>
        <p:spPr>
          <a:xfrm>
            <a:off x="2918080" y="5130473"/>
            <a:ext cx="1171082" cy="6603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00206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六</a:t>
            </a:r>
          </a:p>
        </p:txBody>
      </p:sp>
      <p:sp>
        <p:nvSpPr>
          <p:cNvPr id="30" name="Rectangle 10">
            <a:extLst>
              <a:ext uri="{FF2B5EF4-FFF2-40B4-BE49-F238E27FC236}">
                <a16:creationId xmlns:a16="http://schemas.microsoft.com/office/drawing/2014/main" id="{2EC4CDBA-8C46-4C69-91BB-6A189B2841E0}"/>
              </a:ext>
            </a:extLst>
          </p:cNvPr>
          <p:cNvSpPr/>
          <p:nvPr/>
        </p:nvSpPr>
        <p:spPr>
          <a:xfrm>
            <a:off x="0" y="6282275"/>
            <a:ext cx="12192000" cy="575724"/>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数据结构与算法</a:t>
            </a:r>
            <a:r>
              <a:rPr lang="en-US" altLang="zh-CN"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聂立新，桑兆阳，张华清等编著，中国石油大学出版社</a:t>
            </a:r>
          </a:p>
        </p:txBody>
      </p:sp>
    </p:spTree>
    <p:custDataLst>
      <p:tags r:id="rId1"/>
    </p:custDataLst>
    <p:extLst>
      <p:ext uri="{BB962C8B-B14F-4D97-AF65-F5344CB8AC3E}">
        <p14:creationId xmlns:p14="http://schemas.microsoft.com/office/powerpoint/2010/main" val="1366459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MH_SubTitle_1"/>
          <p:cNvSpPr/>
          <p:nvPr>
            <p:custDataLst>
              <p:tags r:id="rId2"/>
            </p:custDataLst>
          </p:nvPr>
        </p:nvSpPr>
        <p:spPr>
          <a:xfrm>
            <a:off x="3890932" y="2182019"/>
            <a:ext cx="5305319" cy="57572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002060"/>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rPr>
              <a:t>数据结构引例</a:t>
            </a:r>
          </a:p>
        </p:txBody>
      </p:sp>
      <p:sp>
        <p:nvSpPr>
          <p:cNvPr id="41" name="MH_Other_1"/>
          <p:cNvSpPr/>
          <p:nvPr>
            <p:custDataLst>
              <p:tags r:id="rId3"/>
            </p:custDataLst>
          </p:nvPr>
        </p:nvSpPr>
        <p:spPr>
          <a:xfrm>
            <a:off x="2899230" y="2141744"/>
            <a:ext cx="1171082" cy="6603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00206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1</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MH_SubTitle_2"/>
          <p:cNvSpPr/>
          <p:nvPr>
            <p:custDataLst>
              <p:tags r:id="rId4"/>
            </p:custDataLst>
          </p:nvPr>
        </p:nvSpPr>
        <p:spPr>
          <a:xfrm>
            <a:off x="3658176" y="2956964"/>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lvl="0" algn="ctr"/>
            <a:r>
              <a:rPr lang="zh-CN" altLang="en-US" sz="2800" b="1" dirty="0">
                <a:solidFill>
                  <a:schemeClr val="bg1"/>
                </a:solidFill>
                <a:cs typeface="+mn-ea"/>
                <a:sym typeface="+mn-lt"/>
              </a:rPr>
              <a:t>基本概念</a:t>
            </a:r>
          </a:p>
        </p:txBody>
      </p:sp>
      <p:sp>
        <p:nvSpPr>
          <p:cNvPr id="43" name="MH_Other_2"/>
          <p:cNvSpPr/>
          <p:nvPr>
            <p:custDataLst>
              <p:tags r:id="rId5"/>
            </p:custDataLst>
          </p:nvPr>
        </p:nvSpPr>
        <p:spPr>
          <a:xfrm>
            <a:off x="2899230" y="2919575"/>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2</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MH_SubTitle_3"/>
          <p:cNvSpPr/>
          <p:nvPr>
            <p:custDataLst>
              <p:tags r:id="rId6"/>
            </p:custDataLst>
          </p:nvPr>
        </p:nvSpPr>
        <p:spPr>
          <a:xfrm>
            <a:off x="3924271" y="3736298"/>
            <a:ext cx="5271980" cy="58011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595959"/>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rPr>
              <a:t>算法质量与算法分析</a:t>
            </a:r>
          </a:p>
        </p:txBody>
      </p:sp>
      <p:sp>
        <p:nvSpPr>
          <p:cNvPr id="45" name="MH_Other_3"/>
          <p:cNvSpPr/>
          <p:nvPr>
            <p:custDataLst>
              <p:tags r:id="rId7"/>
            </p:custDataLst>
          </p:nvPr>
        </p:nvSpPr>
        <p:spPr>
          <a:xfrm>
            <a:off x="2899230" y="3697407"/>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3</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MH_Others_2"/>
          <p:cNvSpPr/>
          <p:nvPr>
            <p:custDataLst>
              <p:tags r:id="rId8"/>
            </p:custDataLst>
          </p:nvPr>
        </p:nvSpPr>
        <p:spPr>
          <a:xfrm>
            <a:off x="335" y="733339"/>
            <a:ext cx="678395"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Others_1"/>
          <p:cNvSpPr txBox="1"/>
          <p:nvPr>
            <p:custDataLst>
              <p:tags r:id="rId9"/>
            </p:custDataLst>
          </p:nvPr>
        </p:nvSpPr>
        <p:spPr>
          <a:xfrm>
            <a:off x="758858" y="690211"/>
            <a:ext cx="2639504" cy="583558"/>
          </a:xfrm>
          <a:prstGeom prst="rect">
            <a:avLst/>
          </a:prstGeom>
          <a:noFill/>
        </p:spPr>
        <p:txBody>
          <a:bodyPr vert="horz" wrap="square" lIns="0" tIns="0" rIns="0" bIns="0" rtlCol="0" anchor="ctr" anchorCtr="0">
            <a:spAutoFit/>
          </a:bodyPr>
          <a:lstStyle/>
          <a:p>
            <a:pPr algn="ctr"/>
            <a:r>
              <a:rPr lang="zh-CN" altLang="en-US" sz="3792" b="1" dirty="0">
                <a:solidFill>
                  <a:srgbClr val="002060"/>
                </a:solidFill>
                <a:latin typeface="Arial" panose="020B0604020202020204" pitchFamily="34" charset="0"/>
                <a:ea typeface="微软雅黑" panose="020B0503020204020204" pitchFamily="34" charset="-122"/>
                <a:sym typeface="Arial" panose="020B0604020202020204" pitchFamily="34" charset="0"/>
              </a:rPr>
              <a:t>第一章 绪论</a:t>
            </a:r>
          </a:p>
        </p:txBody>
      </p:sp>
      <p:sp>
        <p:nvSpPr>
          <p:cNvPr id="16" name="MH_Others_2"/>
          <p:cNvSpPr txBox="1"/>
          <p:nvPr>
            <p:custDataLst>
              <p:tags r:id="rId10"/>
            </p:custDataLst>
          </p:nvPr>
        </p:nvSpPr>
        <p:spPr>
          <a:xfrm>
            <a:off x="23120" y="1333993"/>
            <a:ext cx="4110979" cy="466923"/>
          </a:xfrm>
          <a:prstGeom prst="rect">
            <a:avLst/>
          </a:prstGeom>
          <a:noFill/>
        </p:spPr>
        <p:txBody>
          <a:bodyPr wrap="square" lIns="0" tIns="0" rIns="0" bIns="0">
            <a:spAutoFit/>
          </a:bodyPr>
          <a:lstStyle/>
          <a:p>
            <a:pPr algn="ctr">
              <a:defRPr/>
            </a:pPr>
            <a:r>
              <a:rPr lang="en-US" altLang="zh-CN" sz="3034" dirty="0">
                <a:solidFill>
                  <a:srgbClr val="002060"/>
                </a:solidFill>
                <a:latin typeface="Arial" panose="020B0604020202020204" pitchFamily="34" charset="0"/>
                <a:ea typeface="微软雅黑" panose="020B0503020204020204" pitchFamily="34" charset="-122"/>
                <a:sym typeface="Arial" panose="020B0604020202020204" pitchFamily="34" charset="0"/>
              </a:rPr>
              <a:t>Chapter 1 Introduction</a:t>
            </a:r>
          </a:p>
        </p:txBody>
      </p:sp>
      <p:sp>
        <p:nvSpPr>
          <p:cNvPr id="17" name="MH_Others_2"/>
          <p:cNvSpPr/>
          <p:nvPr>
            <p:custDataLst>
              <p:tags r:id="rId11"/>
            </p:custDataLst>
          </p:nvPr>
        </p:nvSpPr>
        <p:spPr>
          <a:xfrm>
            <a:off x="3478491" y="733339"/>
            <a:ext cx="8713508"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MH_SubTitle_2">
            <a:extLst>
              <a:ext uri="{FF2B5EF4-FFF2-40B4-BE49-F238E27FC236}">
                <a16:creationId xmlns:a16="http://schemas.microsoft.com/office/drawing/2014/main" id="{62F762AD-52EB-42F3-99A9-1EFAB57B69A2}"/>
              </a:ext>
            </a:extLst>
          </p:cNvPr>
          <p:cNvSpPr/>
          <p:nvPr>
            <p:custDataLst>
              <p:tags r:id="rId12"/>
            </p:custDataLst>
          </p:nvPr>
        </p:nvSpPr>
        <p:spPr>
          <a:xfrm>
            <a:off x="3658176" y="4514130"/>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sym typeface="+mn-lt"/>
              </a:rPr>
              <a:t>学习指导</a:t>
            </a:r>
          </a:p>
        </p:txBody>
      </p:sp>
      <p:sp>
        <p:nvSpPr>
          <p:cNvPr id="13" name="MH_Other_2">
            <a:extLst>
              <a:ext uri="{FF2B5EF4-FFF2-40B4-BE49-F238E27FC236}">
                <a16:creationId xmlns:a16="http://schemas.microsoft.com/office/drawing/2014/main" id="{E3A62604-B582-45E4-B86A-A8ECDB86EA9C}"/>
              </a:ext>
            </a:extLst>
          </p:cNvPr>
          <p:cNvSpPr/>
          <p:nvPr>
            <p:custDataLst>
              <p:tags r:id="rId13"/>
            </p:custDataLst>
          </p:nvPr>
        </p:nvSpPr>
        <p:spPr>
          <a:xfrm>
            <a:off x="2899230" y="4476741"/>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4</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1103111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3"/>
          <p:cNvGrpSpPr/>
          <p:nvPr/>
        </p:nvGrpSpPr>
        <p:grpSpPr>
          <a:xfrm>
            <a:off x="512725" y="1350314"/>
            <a:ext cx="458390" cy="344014"/>
            <a:chOff x="789999" y="2242985"/>
            <a:chExt cx="504229" cy="378415"/>
          </a:xfrm>
        </p:grpSpPr>
        <p:sp>
          <p:nvSpPr>
            <p:cNvPr id="25" name="Rectangle 24"/>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sp>
          <p:nvSpPr>
            <p:cNvPr id="27" name="Rectangle 25"/>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grpSp>
      <p:sp>
        <p:nvSpPr>
          <p:cNvPr id="30" name="矩形 29">
            <a:extLst>
              <a:ext uri="{FF2B5EF4-FFF2-40B4-BE49-F238E27FC236}">
                <a16:creationId xmlns:a16="http://schemas.microsoft.com/office/drawing/2014/main" id="{05EF0640-CDDF-4A21-931C-0D346CD99FBE}"/>
              </a:ext>
            </a:extLst>
          </p:cNvPr>
          <p:cNvSpPr/>
          <p:nvPr/>
        </p:nvSpPr>
        <p:spPr>
          <a:xfrm>
            <a:off x="1164971" y="1249875"/>
            <a:ext cx="902811"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背景</a:t>
            </a:r>
          </a:p>
        </p:txBody>
      </p:sp>
      <p:grpSp>
        <p:nvGrpSpPr>
          <p:cNvPr id="41" name="组合 40">
            <a:extLst>
              <a:ext uri="{FF2B5EF4-FFF2-40B4-BE49-F238E27FC236}">
                <a16:creationId xmlns:a16="http://schemas.microsoft.com/office/drawing/2014/main" id="{C1DB7CCB-C9CF-4364-8230-3EF769587571}"/>
              </a:ext>
            </a:extLst>
          </p:cNvPr>
          <p:cNvGrpSpPr/>
          <p:nvPr/>
        </p:nvGrpSpPr>
        <p:grpSpPr>
          <a:xfrm>
            <a:off x="1" y="271425"/>
            <a:ext cx="5648327" cy="877513"/>
            <a:chOff x="-7" y="271425"/>
            <a:chExt cx="5516168" cy="877513"/>
          </a:xfrm>
        </p:grpSpPr>
        <p:sp>
          <p:nvSpPr>
            <p:cNvPr id="42" name="任意多边形 18">
              <a:extLst>
                <a:ext uri="{FF2B5EF4-FFF2-40B4-BE49-F238E27FC236}">
                  <a16:creationId xmlns:a16="http://schemas.microsoft.com/office/drawing/2014/main" id="{A9641515-07EB-4CC0-BD10-60A138CDCF5E}"/>
                </a:ext>
              </a:extLst>
            </p:cNvPr>
            <p:cNvSpPr/>
            <p:nvPr/>
          </p:nvSpPr>
          <p:spPr>
            <a:xfrm rot="5400000">
              <a:off x="2484209" y="-2027010"/>
              <a:ext cx="547735" cy="551616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3" name="椭圆 42">
              <a:extLst>
                <a:ext uri="{FF2B5EF4-FFF2-40B4-BE49-F238E27FC236}">
                  <a16:creationId xmlns:a16="http://schemas.microsoft.com/office/drawing/2014/main" id="{FE07858F-DF37-4916-9639-E90A532477B8}"/>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4" name="文本框 1066">
              <a:extLst>
                <a:ext uri="{FF2B5EF4-FFF2-40B4-BE49-F238E27FC236}">
                  <a16:creationId xmlns:a16="http://schemas.microsoft.com/office/drawing/2014/main" id="{ACABA4C9-603E-4BC8-A0C5-7037A10D475A}"/>
                </a:ext>
              </a:extLst>
            </p:cNvPr>
            <p:cNvSpPr txBox="1">
              <a:spLocks noChangeArrowheads="1"/>
            </p:cNvSpPr>
            <p:nvPr/>
          </p:nvSpPr>
          <p:spPr bwMode="auto">
            <a:xfrm>
              <a:off x="1849898" y="438685"/>
              <a:ext cx="25849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rPr>
                <a:t>数据结构引例</a:t>
              </a:r>
            </a:p>
          </p:txBody>
        </p:sp>
        <p:sp>
          <p:nvSpPr>
            <p:cNvPr id="45" name="矩形 44">
              <a:extLst>
                <a:ext uri="{FF2B5EF4-FFF2-40B4-BE49-F238E27FC236}">
                  <a16:creationId xmlns:a16="http://schemas.microsoft.com/office/drawing/2014/main" id="{31969D06-D396-4020-BDA4-66E2C8B7E791}"/>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矩形 23">
            <a:extLst>
              <a:ext uri="{FF2B5EF4-FFF2-40B4-BE49-F238E27FC236}">
                <a16:creationId xmlns:a16="http://schemas.microsoft.com/office/drawing/2014/main" id="{9097EA67-7D36-4792-BDB2-88E4C1863A33}"/>
              </a:ext>
            </a:extLst>
          </p:cNvPr>
          <p:cNvSpPr/>
          <p:nvPr/>
        </p:nvSpPr>
        <p:spPr>
          <a:xfrm>
            <a:off x="476375" y="1784868"/>
            <a:ext cx="11243589" cy="1704441"/>
          </a:xfrm>
          <a:prstGeom prst="rect">
            <a:avLst/>
          </a:prstGeom>
        </p:spPr>
        <p:txBody>
          <a:bodyPr wrap="square">
            <a:spAutoFit/>
          </a:bodyPr>
          <a:lstStyle/>
          <a:p>
            <a:pPr algn="just">
              <a:lnSpc>
                <a:spcPts val="3200"/>
              </a:lnSpc>
            </a:pPr>
            <a:r>
              <a:rPr lang="zh-CN" altLang="en-US" sz="2400" dirty="0">
                <a:latin typeface="+mn-ea"/>
                <a:cs typeface="Times New Roman" panose="02020603050405020304" pitchFamily="18" charset="0"/>
              </a:rPr>
              <a:t>计算机是人类智慧的重要结晶之一。在发展初期，计算机技术主要是用于军事与科研两大领域。随着计算机应用的不断拓展，计算机广泛应用于生产生活、教育以及医疗等众多领域。现阶段，计算机作为数值和非数值处理工具，所能处理的对象包含数值和具有一定结构的数据。</a:t>
            </a:r>
            <a:endParaRPr lang="zh-CN" altLang="zh-CN" sz="2400" dirty="0">
              <a:latin typeface="+mn-ea"/>
              <a:cs typeface="Times New Roman" panose="02020603050405020304" pitchFamily="18" charset="0"/>
            </a:endParaRPr>
          </a:p>
        </p:txBody>
      </p:sp>
      <p:grpSp>
        <p:nvGrpSpPr>
          <p:cNvPr id="2" name="组合 1">
            <a:extLst>
              <a:ext uri="{FF2B5EF4-FFF2-40B4-BE49-F238E27FC236}">
                <a16:creationId xmlns:a16="http://schemas.microsoft.com/office/drawing/2014/main" id="{399AF591-AAE4-4C9F-A3D9-7A432F7110BB}"/>
              </a:ext>
            </a:extLst>
          </p:cNvPr>
          <p:cNvGrpSpPr/>
          <p:nvPr/>
        </p:nvGrpSpPr>
        <p:grpSpPr>
          <a:xfrm>
            <a:off x="565234" y="3629078"/>
            <a:ext cx="11215023" cy="2653951"/>
            <a:chOff x="589784" y="3563091"/>
            <a:chExt cx="11215023" cy="2653951"/>
          </a:xfrm>
        </p:grpSpPr>
        <p:grpSp>
          <p:nvGrpSpPr>
            <p:cNvPr id="8" name="组合 7">
              <a:extLst>
                <a:ext uri="{FF2B5EF4-FFF2-40B4-BE49-F238E27FC236}">
                  <a16:creationId xmlns:a16="http://schemas.microsoft.com/office/drawing/2014/main" id="{A9ACD622-5908-4380-AC52-AAE73F7E6F56}"/>
                </a:ext>
              </a:extLst>
            </p:cNvPr>
            <p:cNvGrpSpPr/>
            <p:nvPr/>
          </p:nvGrpSpPr>
          <p:grpSpPr>
            <a:xfrm>
              <a:off x="589784" y="3563091"/>
              <a:ext cx="11173002" cy="1521683"/>
              <a:chOff x="973527" y="3303074"/>
              <a:chExt cx="10125551" cy="3297817"/>
            </a:xfrm>
          </p:grpSpPr>
          <p:sp>
            <p:nvSpPr>
              <p:cNvPr id="3" name="矩形 2">
                <a:extLst>
                  <a:ext uri="{FF2B5EF4-FFF2-40B4-BE49-F238E27FC236}">
                    <a16:creationId xmlns:a16="http://schemas.microsoft.com/office/drawing/2014/main" id="{80B9D8EA-E96F-41EA-9609-41C623D5906D}"/>
                  </a:ext>
                </a:extLst>
              </p:cNvPr>
              <p:cNvSpPr/>
              <p:nvPr/>
            </p:nvSpPr>
            <p:spPr>
              <a:xfrm>
                <a:off x="1087293" y="3303074"/>
                <a:ext cx="10011785" cy="1957840"/>
              </a:xfrm>
              <a:prstGeom prst="rect">
                <a:avLst/>
              </a:prstGeom>
            </p:spPr>
            <p:txBody>
              <a:bodyPr wrap="square">
                <a:spAutoFit/>
              </a:bodyPr>
              <a:lstStyle/>
              <a:p>
                <a:pPr>
                  <a:lnSpc>
                    <a:spcPct val="125000"/>
                  </a:lnSpc>
                </a:pPr>
                <a:r>
                  <a:rPr lang="zh-CN" altLang="en-US" sz="2400" b="1" dirty="0">
                    <a:solidFill>
                      <a:srgbClr val="ED7D31"/>
                    </a:solidFill>
                    <a:latin typeface="Times New Roman" panose="02020603050405020304" pitchFamily="18" charset="0"/>
                    <a:ea typeface="微软雅黑" panose="020B0503020204020204" pitchFamily="34" charset="-122"/>
                  </a:rPr>
                  <a:t>数值计算</a:t>
                </a:r>
                <a:r>
                  <a:rPr lang="zh-CN" altLang="en-US" sz="2000" b="1" dirty="0">
                    <a:solidFill>
                      <a:srgbClr val="ED7D31"/>
                    </a:solidFill>
                    <a:latin typeface="Times New Roman" panose="02020603050405020304" pitchFamily="18" charset="0"/>
                    <a:ea typeface="微软雅黑" panose="020B0503020204020204" pitchFamily="34" charset="-122"/>
                  </a:rPr>
                  <a:t>：</a:t>
                </a:r>
                <a:r>
                  <a:rPr lang="zh-CN" altLang="en-US" sz="2000" dirty="0">
                    <a:latin typeface="Times New Roman" panose="02020603050405020304" pitchFamily="18" charset="0"/>
                    <a:ea typeface="微软雅黑" panose="020B0503020204020204" pitchFamily="34" charset="-122"/>
                  </a:rPr>
                  <a:t>使用计算机求数学问题近似解的方法与过程，即主要研究利用计算机更好地求解数学问题，其中数学问题包括线性方程组求解、微分方程求解、函数插值、函数拟合等。</a:t>
                </a:r>
                <a:endParaRPr lang="zh-CN" altLang="en-US" dirty="0">
                  <a:latin typeface="Times New Roman" panose="02020603050405020304" pitchFamily="18" charset="0"/>
                  <a:ea typeface="微软雅黑" panose="020B0503020204020204" pitchFamily="34" charset="-122"/>
                </a:endParaRPr>
              </a:p>
            </p:txBody>
          </p:sp>
          <p:grpSp>
            <p:nvGrpSpPr>
              <p:cNvPr id="35" name="组合 34">
                <a:extLst>
                  <a:ext uri="{FF2B5EF4-FFF2-40B4-BE49-F238E27FC236}">
                    <a16:creationId xmlns:a16="http://schemas.microsoft.com/office/drawing/2014/main" id="{5AB48553-5D94-4B77-9E1E-F53A98CB6B8A}"/>
                  </a:ext>
                </a:extLst>
              </p:cNvPr>
              <p:cNvGrpSpPr/>
              <p:nvPr/>
            </p:nvGrpSpPr>
            <p:grpSpPr>
              <a:xfrm>
                <a:off x="973527" y="3393591"/>
                <a:ext cx="10048661" cy="3207300"/>
                <a:chOff x="979014" y="2134666"/>
                <a:chExt cx="10048661" cy="3207300"/>
              </a:xfrm>
            </p:grpSpPr>
            <p:sp>
              <p:nvSpPr>
                <p:cNvPr id="36" name="矩形: 圆角 35">
                  <a:extLst>
                    <a:ext uri="{FF2B5EF4-FFF2-40B4-BE49-F238E27FC236}">
                      <a16:creationId xmlns:a16="http://schemas.microsoft.com/office/drawing/2014/main" id="{1A04B689-5426-4B9B-8B5F-453547845ACF}"/>
                    </a:ext>
                  </a:extLst>
                </p:cNvPr>
                <p:cNvSpPr/>
                <p:nvPr/>
              </p:nvSpPr>
              <p:spPr>
                <a:xfrm>
                  <a:off x="979014" y="2134666"/>
                  <a:ext cx="10048661" cy="1975088"/>
                </a:xfrm>
                <a:prstGeom prst="round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3">
                  <a:extLst>
                    <a:ext uri="{FF2B5EF4-FFF2-40B4-BE49-F238E27FC236}">
                      <a16:creationId xmlns:a16="http://schemas.microsoft.com/office/drawing/2014/main" id="{EB32C7A9-6AA2-4B3B-B4FC-3927BC7C86A0}"/>
                    </a:ext>
                  </a:extLst>
                </p:cNvPr>
                <p:cNvSpPr/>
                <p:nvPr/>
              </p:nvSpPr>
              <p:spPr>
                <a:xfrm>
                  <a:off x="5780527" y="4455403"/>
                  <a:ext cx="520594" cy="886563"/>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rgbClr val="002060"/>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8021" tIns="34290" rIns="168021" bIns="181394" numCol="1" spcCol="953" anchor="ctr" anchorCtr="0">
                  <a:noAutofit/>
                </a:bodyPr>
                <a:lstStyle/>
                <a:p>
                  <a:pPr algn="ctr" defTabSz="1200150">
                    <a:lnSpc>
                      <a:spcPct val="90000"/>
                    </a:lnSpc>
                    <a:spcBef>
                      <a:spcPct val="0"/>
                    </a:spcBef>
                    <a:spcAft>
                      <a:spcPct val="35000"/>
                    </a:spcAft>
                  </a:pPr>
                  <a:endParaRPr lang="zh-CN" altLang="en-US" sz="2700"/>
                </a:p>
              </p:txBody>
            </p:sp>
          </p:grpSp>
        </p:grpSp>
        <p:sp>
          <p:nvSpPr>
            <p:cNvPr id="39" name="矩形: 圆角 38">
              <a:extLst>
                <a:ext uri="{FF2B5EF4-FFF2-40B4-BE49-F238E27FC236}">
                  <a16:creationId xmlns:a16="http://schemas.microsoft.com/office/drawing/2014/main" id="{6C7C5C85-B055-492B-98BA-09E251310395}"/>
                </a:ext>
              </a:extLst>
            </p:cNvPr>
            <p:cNvSpPr/>
            <p:nvPr/>
          </p:nvSpPr>
          <p:spPr>
            <a:xfrm>
              <a:off x="589784" y="5248846"/>
              <a:ext cx="11130180" cy="968196"/>
            </a:xfrm>
            <a:prstGeom prst="round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8985381C-6332-43F0-B5BD-638FF1D4B343}"/>
                </a:ext>
              </a:extLst>
            </p:cNvPr>
            <p:cNvSpPr/>
            <p:nvPr/>
          </p:nvSpPr>
          <p:spPr>
            <a:xfrm>
              <a:off x="715318" y="5248846"/>
              <a:ext cx="11089489" cy="903389"/>
            </a:xfrm>
            <a:prstGeom prst="rect">
              <a:avLst/>
            </a:prstGeom>
          </p:spPr>
          <p:txBody>
            <a:bodyPr wrap="square">
              <a:spAutoFit/>
            </a:bodyPr>
            <a:lstStyle/>
            <a:p>
              <a:pPr>
                <a:lnSpc>
                  <a:spcPct val="125000"/>
                </a:lnSpc>
              </a:pPr>
              <a:r>
                <a:rPr lang="zh-CN" altLang="en-US" sz="2400" b="1" dirty="0">
                  <a:solidFill>
                    <a:srgbClr val="ED7D31"/>
                  </a:solidFill>
                  <a:latin typeface="Times New Roman" panose="02020603050405020304" pitchFamily="18" charset="0"/>
                  <a:ea typeface="微软雅黑" panose="020B0503020204020204" pitchFamily="34" charset="-122"/>
                </a:rPr>
                <a:t>非数值计算</a:t>
              </a:r>
              <a:r>
                <a:rPr lang="zh-CN" altLang="en-US" sz="2000" b="1" dirty="0">
                  <a:solidFill>
                    <a:srgbClr val="ED7D31"/>
                  </a:solidFill>
                  <a:latin typeface="Times New Roman" panose="02020603050405020304" pitchFamily="18" charset="0"/>
                  <a:ea typeface="微软雅黑" panose="020B0503020204020204" pitchFamily="34" charset="-122"/>
                </a:rPr>
                <a:t>：</a:t>
              </a:r>
              <a:r>
                <a:rPr lang="zh-CN" altLang="en-US" sz="2000" dirty="0"/>
                <a:t>对具有一定结构的数据进行操作、处理，包括但不限于查找、删除、排序、修改等，而这类问题的数学模型不再是数学方程或优化问题。</a:t>
              </a:r>
              <a:endParaRPr lang="zh-CN" altLang="en-US" sz="2000" b="1" dirty="0">
                <a:solidFill>
                  <a:srgbClr val="ED7D31"/>
                </a:solidFill>
                <a:latin typeface="Times New Roman" panose="02020603050405020304" pitchFamily="18" charset="0"/>
                <a:ea typeface="微软雅黑" panose="020B0503020204020204" pitchFamily="34" charset="-122"/>
              </a:endParaRPr>
            </a:p>
          </p:txBody>
        </p:sp>
      </p:grpSp>
    </p:spTree>
    <p:extLst>
      <p:ext uri="{BB962C8B-B14F-4D97-AF65-F5344CB8AC3E}">
        <p14:creationId xmlns:p14="http://schemas.microsoft.com/office/powerpoint/2010/main" val="3663705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3"/>
          <p:cNvGrpSpPr/>
          <p:nvPr/>
        </p:nvGrpSpPr>
        <p:grpSpPr>
          <a:xfrm>
            <a:off x="512725" y="1350314"/>
            <a:ext cx="458390" cy="344014"/>
            <a:chOff x="789999" y="2242985"/>
            <a:chExt cx="504229" cy="378415"/>
          </a:xfrm>
        </p:grpSpPr>
        <p:sp>
          <p:nvSpPr>
            <p:cNvPr id="25" name="Rectangle 24"/>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sp>
          <p:nvSpPr>
            <p:cNvPr id="27" name="Rectangle 25"/>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grpSp>
      <p:sp>
        <p:nvSpPr>
          <p:cNvPr id="30" name="矩形 29">
            <a:extLst>
              <a:ext uri="{FF2B5EF4-FFF2-40B4-BE49-F238E27FC236}">
                <a16:creationId xmlns:a16="http://schemas.microsoft.com/office/drawing/2014/main" id="{05EF0640-CDDF-4A21-931C-0D346CD99FBE}"/>
              </a:ext>
            </a:extLst>
          </p:cNvPr>
          <p:cNvSpPr/>
          <p:nvPr/>
        </p:nvSpPr>
        <p:spPr>
          <a:xfrm>
            <a:off x="1164971" y="1249875"/>
            <a:ext cx="4852610"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利用计算机求解实际问题步骤</a:t>
            </a:r>
          </a:p>
        </p:txBody>
      </p:sp>
      <p:grpSp>
        <p:nvGrpSpPr>
          <p:cNvPr id="8" name="组合 7">
            <a:extLst>
              <a:ext uri="{FF2B5EF4-FFF2-40B4-BE49-F238E27FC236}">
                <a16:creationId xmlns:a16="http://schemas.microsoft.com/office/drawing/2014/main" id="{A9ACD622-5908-4380-AC52-AAE73F7E6F56}"/>
              </a:ext>
            </a:extLst>
          </p:cNvPr>
          <p:cNvGrpSpPr/>
          <p:nvPr/>
        </p:nvGrpSpPr>
        <p:grpSpPr>
          <a:xfrm>
            <a:off x="1384731" y="2152783"/>
            <a:ext cx="8591439" cy="1315301"/>
            <a:chOff x="903692" y="3388333"/>
            <a:chExt cx="10118496" cy="2850542"/>
          </a:xfrm>
        </p:grpSpPr>
        <p:sp>
          <p:nvSpPr>
            <p:cNvPr id="3" name="矩形 2">
              <a:extLst>
                <a:ext uri="{FF2B5EF4-FFF2-40B4-BE49-F238E27FC236}">
                  <a16:creationId xmlns:a16="http://schemas.microsoft.com/office/drawing/2014/main" id="{80B9D8EA-E96F-41EA-9609-41C623D5906D}"/>
                </a:ext>
              </a:extLst>
            </p:cNvPr>
            <p:cNvSpPr/>
            <p:nvPr/>
          </p:nvSpPr>
          <p:spPr>
            <a:xfrm>
              <a:off x="955274" y="3388333"/>
              <a:ext cx="9978826" cy="1711320"/>
            </a:xfrm>
            <a:prstGeom prst="rect">
              <a:avLst/>
            </a:prstGeom>
          </p:spPr>
          <p:txBody>
            <a:bodyPr wrap="square">
              <a:spAutoFit/>
            </a:bodyPr>
            <a:lstStyle/>
            <a:p>
              <a:pPr>
                <a:lnSpc>
                  <a:spcPct val="125000"/>
                </a:lnSpc>
              </a:pPr>
              <a:r>
                <a:rPr lang="en-US" altLang="zh-CN" sz="4000" b="1" dirty="0">
                  <a:solidFill>
                    <a:srgbClr val="ED7D31"/>
                  </a:solidFill>
                  <a:latin typeface="Times New Roman" panose="02020603050405020304" pitchFamily="18" charset="0"/>
                  <a:ea typeface="微软雅黑" panose="020B0503020204020204" pitchFamily="34" charset="-122"/>
                </a:rPr>
                <a:t>(1)</a:t>
              </a:r>
              <a:r>
                <a:rPr lang="zh-CN" altLang="en-US" sz="3600" b="1" dirty="0">
                  <a:solidFill>
                    <a:srgbClr val="ED7D31"/>
                  </a:solidFill>
                  <a:latin typeface="Times New Roman" panose="02020603050405020304" pitchFamily="18" charset="0"/>
                  <a:ea typeface="微软雅黑" panose="020B0503020204020204" pitchFamily="34" charset="-122"/>
                </a:rPr>
                <a:t>：</a:t>
              </a:r>
              <a:r>
                <a:rPr lang="zh-CN" altLang="en-US" sz="3600" dirty="0">
                  <a:latin typeface="Times New Roman" panose="02020603050405020304" pitchFamily="18" charset="0"/>
                  <a:ea typeface="微软雅黑" panose="020B0503020204020204" pitchFamily="34" charset="-122"/>
                </a:rPr>
                <a:t>由实际问题建立适当的数学模型。</a:t>
              </a:r>
              <a:endParaRPr lang="zh-CN" altLang="en-US" sz="3200" dirty="0">
                <a:latin typeface="Times New Roman" panose="02020603050405020304" pitchFamily="18" charset="0"/>
                <a:ea typeface="微软雅黑" panose="020B0503020204020204" pitchFamily="34" charset="-122"/>
              </a:endParaRPr>
            </a:p>
          </p:txBody>
        </p:sp>
        <p:grpSp>
          <p:nvGrpSpPr>
            <p:cNvPr id="35" name="组合 34">
              <a:extLst>
                <a:ext uri="{FF2B5EF4-FFF2-40B4-BE49-F238E27FC236}">
                  <a16:creationId xmlns:a16="http://schemas.microsoft.com/office/drawing/2014/main" id="{5AB48553-5D94-4B77-9E1E-F53A98CB6B8A}"/>
                </a:ext>
              </a:extLst>
            </p:cNvPr>
            <p:cNvGrpSpPr/>
            <p:nvPr/>
          </p:nvGrpSpPr>
          <p:grpSpPr>
            <a:xfrm>
              <a:off x="903692" y="3393591"/>
              <a:ext cx="10118496" cy="2845284"/>
              <a:chOff x="909179" y="2134666"/>
              <a:chExt cx="10118496" cy="2845284"/>
            </a:xfrm>
          </p:grpSpPr>
          <p:sp>
            <p:nvSpPr>
              <p:cNvPr id="36" name="矩形: 圆角 35">
                <a:extLst>
                  <a:ext uri="{FF2B5EF4-FFF2-40B4-BE49-F238E27FC236}">
                    <a16:creationId xmlns:a16="http://schemas.microsoft.com/office/drawing/2014/main" id="{1A04B689-5426-4B9B-8B5F-453547845ACF}"/>
                  </a:ext>
                </a:extLst>
              </p:cNvPr>
              <p:cNvSpPr/>
              <p:nvPr/>
            </p:nvSpPr>
            <p:spPr>
              <a:xfrm>
                <a:off x="909179" y="2134666"/>
                <a:ext cx="10118496" cy="1975088"/>
              </a:xfrm>
              <a:prstGeom prst="round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3">
                <a:extLst>
                  <a:ext uri="{FF2B5EF4-FFF2-40B4-BE49-F238E27FC236}">
                    <a16:creationId xmlns:a16="http://schemas.microsoft.com/office/drawing/2014/main" id="{EB32C7A9-6AA2-4B3B-B4FC-3927BC7C86A0}"/>
                  </a:ext>
                </a:extLst>
              </p:cNvPr>
              <p:cNvSpPr/>
              <p:nvPr/>
            </p:nvSpPr>
            <p:spPr>
              <a:xfrm>
                <a:off x="5708129" y="4275698"/>
                <a:ext cx="520594" cy="704252"/>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rgbClr val="002060"/>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8021" tIns="34290" rIns="168021" bIns="181394" numCol="1" spcCol="953" anchor="ctr" anchorCtr="0">
                <a:noAutofit/>
              </a:bodyPr>
              <a:lstStyle/>
              <a:p>
                <a:pPr algn="ctr" defTabSz="1200150">
                  <a:lnSpc>
                    <a:spcPct val="90000"/>
                  </a:lnSpc>
                  <a:spcBef>
                    <a:spcPct val="0"/>
                  </a:spcBef>
                  <a:spcAft>
                    <a:spcPct val="35000"/>
                  </a:spcAft>
                </a:pPr>
                <a:endParaRPr lang="zh-CN" altLang="en-US" sz="2700"/>
              </a:p>
            </p:txBody>
          </p:sp>
        </p:grpSp>
      </p:grpSp>
      <p:grpSp>
        <p:nvGrpSpPr>
          <p:cNvPr id="41" name="组合 40">
            <a:extLst>
              <a:ext uri="{FF2B5EF4-FFF2-40B4-BE49-F238E27FC236}">
                <a16:creationId xmlns:a16="http://schemas.microsoft.com/office/drawing/2014/main" id="{C1DB7CCB-C9CF-4364-8230-3EF769587571}"/>
              </a:ext>
            </a:extLst>
          </p:cNvPr>
          <p:cNvGrpSpPr/>
          <p:nvPr/>
        </p:nvGrpSpPr>
        <p:grpSpPr>
          <a:xfrm>
            <a:off x="1" y="271425"/>
            <a:ext cx="5648327" cy="877513"/>
            <a:chOff x="-7" y="271425"/>
            <a:chExt cx="5516168" cy="877513"/>
          </a:xfrm>
        </p:grpSpPr>
        <p:sp>
          <p:nvSpPr>
            <p:cNvPr id="42" name="任意多边形 18">
              <a:extLst>
                <a:ext uri="{FF2B5EF4-FFF2-40B4-BE49-F238E27FC236}">
                  <a16:creationId xmlns:a16="http://schemas.microsoft.com/office/drawing/2014/main" id="{A9641515-07EB-4CC0-BD10-60A138CDCF5E}"/>
                </a:ext>
              </a:extLst>
            </p:cNvPr>
            <p:cNvSpPr/>
            <p:nvPr/>
          </p:nvSpPr>
          <p:spPr>
            <a:xfrm rot="5400000">
              <a:off x="2484209" y="-2027010"/>
              <a:ext cx="547735" cy="551616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3" name="椭圆 42">
              <a:extLst>
                <a:ext uri="{FF2B5EF4-FFF2-40B4-BE49-F238E27FC236}">
                  <a16:creationId xmlns:a16="http://schemas.microsoft.com/office/drawing/2014/main" id="{FE07858F-DF37-4916-9639-E90A532477B8}"/>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4" name="文本框 1066">
              <a:extLst>
                <a:ext uri="{FF2B5EF4-FFF2-40B4-BE49-F238E27FC236}">
                  <a16:creationId xmlns:a16="http://schemas.microsoft.com/office/drawing/2014/main" id="{ACABA4C9-603E-4BC8-A0C5-7037A10D475A}"/>
                </a:ext>
              </a:extLst>
            </p:cNvPr>
            <p:cNvSpPr txBox="1">
              <a:spLocks noChangeArrowheads="1"/>
            </p:cNvSpPr>
            <p:nvPr/>
          </p:nvSpPr>
          <p:spPr bwMode="auto">
            <a:xfrm>
              <a:off x="1849898" y="438685"/>
              <a:ext cx="25849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rPr>
                <a:t>数据结构引例</a:t>
              </a:r>
            </a:p>
          </p:txBody>
        </p:sp>
        <p:sp>
          <p:nvSpPr>
            <p:cNvPr id="45" name="矩形 44">
              <a:extLst>
                <a:ext uri="{FF2B5EF4-FFF2-40B4-BE49-F238E27FC236}">
                  <a16:creationId xmlns:a16="http://schemas.microsoft.com/office/drawing/2014/main" id="{31969D06-D396-4020-BDA4-66E2C8B7E791}"/>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 name="组合 1">
            <a:extLst>
              <a:ext uri="{FF2B5EF4-FFF2-40B4-BE49-F238E27FC236}">
                <a16:creationId xmlns:a16="http://schemas.microsoft.com/office/drawing/2014/main" id="{12D90E66-4274-4DD3-9286-0AB3A0ABC5F2}"/>
              </a:ext>
            </a:extLst>
          </p:cNvPr>
          <p:cNvGrpSpPr/>
          <p:nvPr/>
        </p:nvGrpSpPr>
        <p:grpSpPr>
          <a:xfrm>
            <a:off x="1383396" y="3519468"/>
            <a:ext cx="8591439" cy="968196"/>
            <a:chOff x="512725" y="4578250"/>
            <a:chExt cx="11207239" cy="968196"/>
          </a:xfrm>
        </p:grpSpPr>
        <p:sp>
          <p:nvSpPr>
            <p:cNvPr id="39" name="矩形: 圆角 38">
              <a:extLst>
                <a:ext uri="{FF2B5EF4-FFF2-40B4-BE49-F238E27FC236}">
                  <a16:creationId xmlns:a16="http://schemas.microsoft.com/office/drawing/2014/main" id="{6C7C5C85-B055-492B-98BA-09E251310395}"/>
                </a:ext>
              </a:extLst>
            </p:cNvPr>
            <p:cNvSpPr/>
            <p:nvPr/>
          </p:nvSpPr>
          <p:spPr>
            <a:xfrm>
              <a:off x="512725" y="4578250"/>
              <a:ext cx="11207239" cy="968196"/>
            </a:xfrm>
            <a:prstGeom prst="round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8985381C-6332-43F0-B5BD-638FF1D4B343}"/>
                </a:ext>
              </a:extLst>
            </p:cNvPr>
            <p:cNvSpPr/>
            <p:nvPr/>
          </p:nvSpPr>
          <p:spPr>
            <a:xfrm>
              <a:off x="571598" y="4662744"/>
              <a:ext cx="11089489" cy="721223"/>
            </a:xfrm>
            <a:prstGeom prst="rect">
              <a:avLst/>
            </a:prstGeom>
          </p:spPr>
          <p:txBody>
            <a:bodyPr wrap="square">
              <a:spAutoFit/>
            </a:bodyPr>
            <a:lstStyle/>
            <a:p>
              <a:pPr>
                <a:lnSpc>
                  <a:spcPct val="125000"/>
                </a:lnSpc>
              </a:pPr>
              <a:r>
                <a:rPr lang="en-US" altLang="zh-CN" sz="3600" b="1" dirty="0">
                  <a:solidFill>
                    <a:srgbClr val="ED7D31"/>
                  </a:solidFill>
                  <a:latin typeface="Times New Roman" panose="02020603050405020304" pitchFamily="18" charset="0"/>
                  <a:ea typeface="微软雅黑" panose="020B0503020204020204" pitchFamily="34" charset="-122"/>
                </a:rPr>
                <a:t>(2)</a:t>
              </a:r>
              <a:r>
                <a:rPr lang="zh-CN" altLang="en-US" sz="3600" b="1" dirty="0">
                  <a:solidFill>
                    <a:srgbClr val="ED7D31"/>
                  </a:solidFill>
                  <a:latin typeface="Times New Roman" panose="02020603050405020304" pitchFamily="18" charset="0"/>
                  <a:ea typeface="微软雅黑" panose="020B0503020204020204" pitchFamily="34" charset="-122"/>
                </a:rPr>
                <a:t>：</a:t>
              </a:r>
              <a:r>
                <a:rPr lang="zh-CN" altLang="en-US" sz="3600" dirty="0">
                  <a:latin typeface="Times New Roman" panose="02020603050405020304" pitchFamily="18" charset="0"/>
                  <a:ea typeface="微软雅黑" panose="020B0503020204020204" pitchFamily="34" charset="-122"/>
                </a:rPr>
                <a:t>设计求解数学模型的算法。</a:t>
              </a:r>
            </a:p>
          </p:txBody>
        </p:sp>
      </p:grpSp>
      <p:grpSp>
        <p:nvGrpSpPr>
          <p:cNvPr id="26" name="组合 25">
            <a:extLst>
              <a:ext uri="{FF2B5EF4-FFF2-40B4-BE49-F238E27FC236}">
                <a16:creationId xmlns:a16="http://schemas.microsoft.com/office/drawing/2014/main" id="{3F9F8629-85FE-4CBC-880A-53A6C74E568D}"/>
              </a:ext>
            </a:extLst>
          </p:cNvPr>
          <p:cNvGrpSpPr/>
          <p:nvPr/>
        </p:nvGrpSpPr>
        <p:grpSpPr>
          <a:xfrm>
            <a:off x="1352607" y="4966891"/>
            <a:ext cx="8591440" cy="968196"/>
            <a:chOff x="512725" y="4578250"/>
            <a:chExt cx="11207239" cy="968196"/>
          </a:xfrm>
        </p:grpSpPr>
        <p:sp>
          <p:nvSpPr>
            <p:cNvPr id="29" name="矩形: 圆角 28">
              <a:extLst>
                <a:ext uri="{FF2B5EF4-FFF2-40B4-BE49-F238E27FC236}">
                  <a16:creationId xmlns:a16="http://schemas.microsoft.com/office/drawing/2014/main" id="{5A6093B6-43B4-48E6-AA2E-43B194EF6141}"/>
                </a:ext>
              </a:extLst>
            </p:cNvPr>
            <p:cNvSpPr/>
            <p:nvPr/>
          </p:nvSpPr>
          <p:spPr>
            <a:xfrm>
              <a:off x="512725" y="4578250"/>
              <a:ext cx="11207239" cy="968196"/>
            </a:xfrm>
            <a:prstGeom prst="round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3FEDDB9E-D810-499D-8082-9B72025037AB}"/>
                </a:ext>
              </a:extLst>
            </p:cNvPr>
            <p:cNvSpPr/>
            <p:nvPr/>
          </p:nvSpPr>
          <p:spPr>
            <a:xfrm>
              <a:off x="611761" y="4681537"/>
              <a:ext cx="11089489" cy="721223"/>
            </a:xfrm>
            <a:prstGeom prst="rect">
              <a:avLst/>
            </a:prstGeom>
          </p:spPr>
          <p:txBody>
            <a:bodyPr wrap="square">
              <a:spAutoFit/>
            </a:bodyPr>
            <a:lstStyle/>
            <a:p>
              <a:pPr>
                <a:lnSpc>
                  <a:spcPct val="125000"/>
                </a:lnSpc>
              </a:pPr>
              <a:r>
                <a:rPr lang="en-US" altLang="zh-CN" sz="3600" b="1" dirty="0">
                  <a:solidFill>
                    <a:srgbClr val="ED7D31"/>
                  </a:solidFill>
                  <a:latin typeface="Times New Roman" panose="02020603050405020304" pitchFamily="18" charset="0"/>
                  <a:ea typeface="微软雅黑" panose="020B0503020204020204" pitchFamily="34" charset="-122"/>
                </a:rPr>
                <a:t>(3)</a:t>
              </a:r>
              <a:r>
                <a:rPr lang="zh-CN" altLang="en-US" sz="3600" b="1" dirty="0">
                  <a:solidFill>
                    <a:srgbClr val="ED7D31"/>
                  </a:solidFill>
                  <a:latin typeface="Times New Roman" panose="02020603050405020304" pitchFamily="18" charset="0"/>
                  <a:ea typeface="微软雅黑" panose="020B0503020204020204" pitchFamily="34" charset="-122"/>
                </a:rPr>
                <a:t>：</a:t>
              </a:r>
              <a:r>
                <a:rPr lang="zh-CN" altLang="en-US" sz="3600" dirty="0">
                  <a:latin typeface="Times New Roman" panose="02020603050405020304" pitchFamily="18" charset="0"/>
                  <a:ea typeface="微软雅黑" panose="020B0503020204020204" pitchFamily="34" charset="-122"/>
                </a:rPr>
                <a:t>编写程序、求解问题。</a:t>
              </a:r>
            </a:p>
          </p:txBody>
        </p:sp>
      </p:grpSp>
      <p:sp>
        <p:nvSpPr>
          <p:cNvPr id="32" name="任意多边形 33">
            <a:extLst>
              <a:ext uri="{FF2B5EF4-FFF2-40B4-BE49-F238E27FC236}">
                <a16:creationId xmlns:a16="http://schemas.microsoft.com/office/drawing/2014/main" id="{01D06457-07F7-40BF-88D2-C71E788F1137}"/>
              </a:ext>
            </a:extLst>
          </p:cNvPr>
          <p:cNvSpPr/>
          <p:nvPr/>
        </p:nvSpPr>
        <p:spPr>
          <a:xfrm>
            <a:off x="5473056" y="4564799"/>
            <a:ext cx="442027" cy="324957"/>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rgbClr val="002060"/>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8021" tIns="34290" rIns="168021" bIns="181394" numCol="1" spcCol="953" anchor="ctr" anchorCtr="0">
            <a:noAutofit/>
          </a:bodyPr>
          <a:lstStyle/>
          <a:p>
            <a:pPr algn="ctr" defTabSz="1200150">
              <a:lnSpc>
                <a:spcPct val="90000"/>
              </a:lnSpc>
              <a:spcBef>
                <a:spcPct val="0"/>
              </a:spcBef>
              <a:spcAft>
                <a:spcPct val="35000"/>
              </a:spcAft>
            </a:pPr>
            <a:endParaRPr lang="zh-CN" altLang="en-US" sz="2700"/>
          </a:p>
        </p:txBody>
      </p:sp>
    </p:spTree>
    <p:extLst>
      <p:ext uri="{BB962C8B-B14F-4D97-AF65-F5344CB8AC3E}">
        <p14:creationId xmlns:p14="http://schemas.microsoft.com/office/powerpoint/2010/main" val="3770530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3"/>
          <p:cNvGrpSpPr/>
          <p:nvPr/>
        </p:nvGrpSpPr>
        <p:grpSpPr>
          <a:xfrm>
            <a:off x="512725" y="1350314"/>
            <a:ext cx="458390" cy="344014"/>
            <a:chOff x="789999" y="2242985"/>
            <a:chExt cx="504229" cy="378415"/>
          </a:xfrm>
        </p:grpSpPr>
        <p:sp>
          <p:nvSpPr>
            <p:cNvPr id="25" name="Rectangle 24"/>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sp>
          <p:nvSpPr>
            <p:cNvPr id="27" name="Rectangle 25"/>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grpSp>
      <p:sp>
        <p:nvSpPr>
          <p:cNvPr id="30" name="矩形 29">
            <a:extLst>
              <a:ext uri="{FF2B5EF4-FFF2-40B4-BE49-F238E27FC236}">
                <a16:creationId xmlns:a16="http://schemas.microsoft.com/office/drawing/2014/main" id="{05EF0640-CDDF-4A21-931C-0D346CD99FBE}"/>
              </a:ext>
            </a:extLst>
          </p:cNvPr>
          <p:cNvSpPr/>
          <p:nvPr/>
        </p:nvSpPr>
        <p:spPr>
          <a:xfrm>
            <a:off x="1164971" y="1249875"/>
            <a:ext cx="4224233"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例</a:t>
            </a:r>
            <a:r>
              <a:rPr lang="en-US" altLang="zh-CN" sz="2800" b="1" dirty="0">
                <a:solidFill>
                  <a:srgbClr val="002060"/>
                </a:solidFill>
                <a:latin typeface="Times New Roman" panose="02020603050405020304" pitchFamily="18" charset="0"/>
                <a:cs typeface="Times New Roman" panose="02020603050405020304" pitchFamily="18" charset="0"/>
              </a:rPr>
              <a:t>1.1</a:t>
            </a:r>
            <a:r>
              <a:rPr lang="zh-CN" altLang="en-US" sz="2800" b="1" dirty="0">
                <a:solidFill>
                  <a:srgbClr val="002060"/>
                </a:solidFill>
                <a:latin typeface="Times New Roman" panose="02020603050405020304" pitchFamily="18" charset="0"/>
                <a:cs typeface="Times New Roman" panose="02020603050405020304" pitchFamily="18" charset="0"/>
              </a:rPr>
              <a:t>：电话号码查询问题</a:t>
            </a:r>
          </a:p>
        </p:txBody>
      </p:sp>
      <p:grpSp>
        <p:nvGrpSpPr>
          <p:cNvPr id="41" name="组合 40">
            <a:extLst>
              <a:ext uri="{FF2B5EF4-FFF2-40B4-BE49-F238E27FC236}">
                <a16:creationId xmlns:a16="http://schemas.microsoft.com/office/drawing/2014/main" id="{C1DB7CCB-C9CF-4364-8230-3EF769587571}"/>
              </a:ext>
            </a:extLst>
          </p:cNvPr>
          <p:cNvGrpSpPr/>
          <p:nvPr/>
        </p:nvGrpSpPr>
        <p:grpSpPr>
          <a:xfrm>
            <a:off x="1" y="271425"/>
            <a:ext cx="5648327" cy="877513"/>
            <a:chOff x="-7" y="271425"/>
            <a:chExt cx="5516168" cy="877513"/>
          </a:xfrm>
        </p:grpSpPr>
        <p:sp>
          <p:nvSpPr>
            <p:cNvPr id="42" name="任意多边形 18">
              <a:extLst>
                <a:ext uri="{FF2B5EF4-FFF2-40B4-BE49-F238E27FC236}">
                  <a16:creationId xmlns:a16="http://schemas.microsoft.com/office/drawing/2014/main" id="{A9641515-07EB-4CC0-BD10-60A138CDCF5E}"/>
                </a:ext>
              </a:extLst>
            </p:cNvPr>
            <p:cNvSpPr/>
            <p:nvPr/>
          </p:nvSpPr>
          <p:spPr>
            <a:xfrm rot="5400000">
              <a:off x="2484209" y="-2027010"/>
              <a:ext cx="547735" cy="551616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3" name="椭圆 42">
              <a:extLst>
                <a:ext uri="{FF2B5EF4-FFF2-40B4-BE49-F238E27FC236}">
                  <a16:creationId xmlns:a16="http://schemas.microsoft.com/office/drawing/2014/main" id="{FE07858F-DF37-4916-9639-E90A532477B8}"/>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4" name="文本框 1066">
              <a:extLst>
                <a:ext uri="{FF2B5EF4-FFF2-40B4-BE49-F238E27FC236}">
                  <a16:creationId xmlns:a16="http://schemas.microsoft.com/office/drawing/2014/main" id="{ACABA4C9-603E-4BC8-A0C5-7037A10D475A}"/>
                </a:ext>
              </a:extLst>
            </p:cNvPr>
            <p:cNvSpPr txBox="1">
              <a:spLocks noChangeArrowheads="1"/>
            </p:cNvSpPr>
            <p:nvPr/>
          </p:nvSpPr>
          <p:spPr bwMode="auto">
            <a:xfrm>
              <a:off x="1849898" y="438685"/>
              <a:ext cx="258494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rPr>
                <a:t>数据结构引例</a:t>
              </a:r>
            </a:p>
          </p:txBody>
        </p:sp>
        <p:sp>
          <p:nvSpPr>
            <p:cNvPr id="45" name="矩形 44">
              <a:extLst>
                <a:ext uri="{FF2B5EF4-FFF2-40B4-BE49-F238E27FC236}">
                  <a16:creationId xmlns:a16="http://schemas.microsoft.com/office/drawing/2014/main" id="{31969D06-D396-4020-BDA4-66E2C8B7E791}"/>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矩形 23">
            <a:extLst>
              <a:ext uri="{FF2B5EF4-FFF2-40B4-BE49-F238E27FC236}">
                <a16:creationId xmlns:a16="http://schemas.microsoft.com/office/drawing/2014/main" id="{9097EA67-7D36-4792-BDB2-88E4C1863A33}"/>
              </a:ext>
            </a:extLst>
          </p:cNvPr>
          <p:cNvSpPr/>
          <p:nvPr/>
        </p:nvSpPr>
        <p:spPr>
          <a:xfrm>
            <a:off x="574661" y="1947052"/>
            <a:ext cx="5940161" cy="3416320"/>
          </a:xfrm>
          <a:prstGeom prst="rect">
            <a:avLst/>
          </a:prstGeom>
        </p:spPr>
        <p:txBody>
          <a:bodyPr wrap="square">
            <a:spAutoFit/>
          </a:bodyPr>
          <a:lstStyle/>
          <a:p>
            <a:pPr algn="just"/>
            <a:r>
              <a:rPr lang="zh-CN" altLang="en-US" sz="2400" dirty="0">
                <a:latin typeface="+mn-ea"/>
                <a:cs typeface="Times New Roman" panose="02020603050405020304" pitchFamily="18" charset="0"/>
              </a:rPr>
              <a:t>假设有某个单位全体员工的电话号码数据，现欲编程实现由电话号码查询姓名、由姓名查询电话号码等功能。为此，需建立一张数据表，如表</a:t>
            </a:r>
            <a:r>
              <a:rPr lang="en-US" altLang="zh-CN" sz="2400" dirty="0">
                <a:latin typeface="+mn-ea"/>
                <a:cs typeface="Times New Roman" panose="02020603050405020304" pitchFamily="18" charset="0"/>
              </a:rPr>
              <a:t>1</a:t>
            </a:r>
            <a:r>
              <a:rPr lang="zh-CN" altLang="en-US" sz="2400" dirty="0">
                <a:latin typeface="+mn-ea"/>
                <a:cs typeface="Times New Roman" panose="02020603050405020304" pitchFamily="18" charset="0"/>
              </a:rPr>
              <a:t>所示，表中数据就是程序处理的对象。每个人的信息包括姓名和电话号码两项，该条信息就对应一个</a:t>
            </a:r>
            <a:r>
              <a:rPr lang="zh-CN" altLang="en-US" sz="2400" dirty="0">
                <a:solidFill>
                  <a:srgbClr val="FF0000"/>
                </a:solidFill>
                <a:latin typeface="+mn-ea"/>
                <a:cs typeface="Times New Roman" panose="02020603050405020304" pitchFamily="18" charset="0"/>
              </a:rPr>
              <a:t>数据元素</a:t>
            </a:r>
            <a:r>
              <a:rPr lang="zh-CN" altLang="en-US" sz="2400" dirty="0">
                <a:latin typeface="+mn-ea"/>
                <a:cs typeface="Times New Roman" panose="02020603050405020304" pitchFamily="18" charset="0"/>
              </a:rPr>
              <a:t>。数据元素之间的关系仅有</a:t>
            </a:r>
            <a:r>
              <a:rPr lang="zh-CN" altLang="en-US" sz="2400" b="1" dirty="0">
                <a:latin typeface="+mn-ea"/>
                <a:cs typeface="Times New Roman" panose="02020603050405020304" pitchFamily="18" charset="0"/>
              </a:rPr>
              <a:t>先后</a:t>
            </a:r>
            <a:r>
              <a:rPr lang="zh-CN" altLang="en-US" sz="2400" dirty="0">
                <a:latin typeface="+mn-ea"/>
                <a:cs typeface="Times New Roman" panose="02020603050405020304" pitchFamily="18" charset="0"/>
              </a:rPr>
              <a:t>顺序，这种关系就是</a:t>
            </a:r>
            <a:r>
              <a:rPr lang="zh-CN" altLang="en-US" sz="2400" dirty="0">
                <a:solidFill>
                  <a:srgbClr val="FF0000"/>
                </a:solidFill>
                <a:latin typeface="+mn-ea"/>
                <a:cs typeface="Times New Roman" panose="02020603050405020304" pitchFamily="18" charset="0"/>
              </a:rPr>
              <a:t>线性关系</a:t>
            </a:r>
            <a:r>
              <a:rPr lang="zh-CN" altLang="en-US" sz="2400" dirty="0">
                <a:latin typeface="+mn-ea"/>
                <a:cs typeface="Times New Roman" panose="02020603050405020304" pitchFamily="18" charset="0"/>
              </a:rPr>
              <a:t>。这类数学模型称为</a:t>
            </a:r>
            <a:r>
              <a:rPr lang="zh-CN" altLang="en-US" sz="2400" dirty="0">
                <a:solidFill>
                  <a:srgbClr val="FF0000"/>
                </a:solidFill>
                <a:latin typeface="+mn-ea"/>
                <a:cs typeface="Times New Roman" panose="02020603050405020304" pitchFamily="18" charset="0"/>
              </a:rPr>
              <a:t>线性数据结构</a:t>
            </a:r>
            <a:r>
              <a:rPr lang="zh-CN" altLang="en-US" sz="2400" dirty="0">
                <a:latin typeface="+mn-ea"/>
                <a:cs typeface="Times New Roman" panose="02020603050405020304" pitchFamily="18" charset="0"/>
              </a:rPr>
              <a:t>。</a:t>
            </a:r>
            <a:endParaRPr lang="zh-CN" altLang="zh-CN" sz="2400" dirty="0">
              <a:latin typeface="+mn-ea"/>
              <a:cs typeface="Times New Roman" panose="02020603050405020304" pitchFamily="18" charset="0"/>
            </a:endParaRPr>
          </a:p>
        </p:txBody>
      </p:sp>
      <p:graphicFrame>
        <p:nvGraphicFramePr>
          <p:cNvPr id="2" name="表格 1">
            <a:extLst>
              <a:ext uri="{FF2B5EF4-FFF2-40B4-BE49-F238E27FC236}">
                <a16:creationId xmlns:a16="http://schemas.microsoft.com/office/drawing/2014/main" id="{7AD5E8EC-0C98-46B5-8C73-C4E81C120152}"/>
              </a:ext>
            </a:extLst>
          </p:cNvPr>
          <p:cNvGraphicFramePr>
            <a:graphicFrameLocks noGrp="1"/>
          </p:cNvGraphicFramePr>
          <p:nvPr>
            <p:extLst>
              <p:ext uri="{D42A27DB-BD31-4B8C-83A1-F6EECF244321}">
                <p14:modId xmlns:p14="http://schemas.microsoft.com/office/powerpoint/2010/main" val="4375726"/>
              </p:ext>
            </p:extLst>
          </p:nvPr>
        </p:nvGraphicFramePr>
        <p:xfrm>
          <a:off x="6967631" y="2285411"/>
          <a:ext cx="4621186" cy="2899434"/>
        </p:xfrm>
        <a:graphic>
          <a:graphicData uri="http://schemas.openxmlformats.org/drawingml/2006/table">
            <a:tbl>
              <a:tblPr firstRow="1" bandRow="1">
                <a:tableStyleId>{5C22544A-7EE6-4342-B048-85BDC9FD1C3A}</a:tableStyleId>
              </a:tblPr>
              <a:tblGrid>
                <a:gridCol w="2310593">
                  <a:extLst>
                    <a:ext uri="{9D8B030D-6E8A-4147-A177-3AD203B41FA5}">
                      <a16:colId xmlns:a16="http://schemas.microsoft.com/office/drawing/2014/main" val="2178021773"/>
                    </a:ext>
                  </a:extLst>
                </a:gridCol>
                <a:gridCol w="2310593">
                  <a:extLst>
                    <a:ext uri="{9D8B030D-6E8A-4147-A177-3AD203B41FA5}">
                      <a16:colId xmlns:a16="http://schemas.microsoft.com/office/drawing/2014/main" val="862353071"/>
                    </a:ext>
                  </a:extLst>
                </a:gridCol>
              </a:tblGrid>
              <a:tr h="483239">
                <a:tc>
                  <a:txBody>
                    <a:bodyPr/>
                    <a:lstStyle/>
                    <a:p>
                      <a:pPr algn="ctr"/>
                      <a:r>
                        <a:rPr lang="zh-CN" altLang="en-US" dirty="0"/>
                        <a:t>姓名</a:t>
                      </a:r>
                    </a:p>
                  </a:txBody>
                  <a:tcPr/>
                </a:tc>
                <a:tc>
                  <a:txBody>
                    <a:bodyPr/>
                    <a:lstStyle/>
                    <a:p>
                      <a:pPr algn="ctr"/>
                      <a:r>
                        <a:rPr lang="zh-CN" altLang="en-US" dirty="0"/>
                        <a:t>电话号码</a:t>
                      </a:r>
                    </a:p>
                  </a:txBody>
                  <a:tcPr/>
                </a:tc>
                <a:extLst>
                  <a:ext uri="{0D108BD9-81ED-4DB2-BD59-A6C34878D82A}">
                    <a16:rowId xmlns:a16="http://schemas.microsoft.com/office/drawing/2014/main" val="3046821382"/>
                  </a:ext>
                </a:extLst>
              </a:tr>
              <a:tr h="483239">
                <a:tc>
                  <a:txBody>
                    <a:bodyPr/>
                    <a:lstStyle/>
                    <a:p>
                      <a:pPr algn="ctr"/>
                      <a:r>
                        <a:rPr lang="zh-CN" altLang="en-US" dirty="0"/>
                        <a:t>张三</a:t>
                      </a:r>
                    </a:p>
                  </a:txBody>
                  <a:tcPr/>
                </a:tc>
                <a:tc>
                  <a:txBody>
                    <a:bodyPr/>
                    <a:lstStyle/>
                    <a:p>
                      <a:pPr algn="ctr"/>
                      <a:r>
                        <a:rPr lang="en-US" altLang="zh-CN" dirty="0"/>
                        <a:t>86980003</a:t>
                      </a:r>
                      <a:endParaRPr lang="zh-CN" altLang="en-US" dirty="0"/>
                    </a:p>
                  </a:txBody>
                  <a:tcPr/>
                </a:tc>
                <a:extLst>
                  <a:ext uri="{0D108BD9-81ED-4DB2-BD59-A6C34878D82A}">
                    <a16:rowId xmlns:a16="http://schemas.microsoft.com/office/drawing/2014/main" val="1866116453"/>
                  </a:ext>
                </a:extLst>
              </a:tr>
              <a:tr h="483239">
                <a:tc>
                  <a:txBody>
                    <a:bodyPr/>
                    <a:lstStyle/>
                    <a:p>
                      <a:pPr algn="ctr"/>
                      <a:r>
                        <a:rPr lang="zh-CN" altLang="en-US" dirty="0"/>
                        <a:t>李四</a:t>
                      </a:r>
                    </a:p>
                  </a:txBody>
                  <a:tcPr/>
                </a:tc>
                <a:tc>
                  <a:txBody>
                    <a:bodyPr/>
                    <a:lstStyle/>
                    <a:p>
                      <a:pPr algn="ctr"/>
                      <a:r>
                        <a:rPr lang="en-US" altLang="zh-CN" dirty="0"/>
                        <a:t>86980004</a:t>
                      </a:r>
                      <a:endParaRPr lang="zh-CN" altLang="en-US" dirty="0"/>
                    </a:p>
                  </a:txBody>
                  <a:tcPr/>
                </a:tc>
                <a:extLst>
                  <a:ext uri="{0D108BD9-81ED-4DB2-BD59-A6C34878D82A}">
                    <a16:rowId xmlns:a16="http://schemas.microsoft.com/office/drawing/2014/main" val="1503340392"/>
                  </a:ext>
                </a:extLst>
              </a:tr>
              <a:tr h="483239">
                <a:tc>
                  <a:txBody>
                    <a:bodyPr/>
                    <a:lstStyle/>
                    <a:p>
                      <a:pPr algn="ctr"/>
                      <a:r>
                        <a:rPr lang="zh-CN" altLang="en-US" dirty="0"/>
                        <a:t>王五</a:t>
                      </a:r>
                    </a:p>
                  </a:txBody>
                  <a:tcPr/>
                </a:tc>
                <a:tc>
                  <a:txBody>
                    <a:bodyPr/>
                    <a:lstStyle/>
                    <a:p>
                      <a:pPr algn="ctr"/>
                      <a:r>
                        <a:rPr lang="en-US" altLang="zh-CN" dirty="0"/>
                        <a:t>86980005</a:t>
                      </a:r>
                      <a:endParaRPr lang="zh-CN" altLang="en-US" dirty="0"/>
                    </a:p>
                  </a:txBody>
                  <a:tcPr/>
                </a:tc>
                <a:extLst>
                  <a:ext uri="{0D108BD9-81ED-4DB2-BD59-A6C34878D82A}">
                    <a16:rowId xmlns:a16="http://schemas.microsoft.com/office/drawing/2014/main" val="2347416122"/>
                  </a:ext>
                </a:extLst>
              </a:tr>
              <a:tr h="483239">
                <a:tc>
                  <a:txBody>
                    <a:bodyPr/>
                    <a:lstStyle/>
                    <a:p>
                      <a:pPr algn="ctr"/>
                      <a:r>
                        <a:rPr lang="zh-CN" altLang="en-US" dirty="0"/>
                        <a:t>赵六</a:t>
                      </a:r>
                    </a:p>
                  </a:txBody>
                  <a:tcPr/>
                </a:tc>
                <a:tc>
                  <a:txBody>
                    <a:bodyPr/>
                    <a:lstStyle/>
                    <a:p>
                      <a:pPr algn="ctr"/>
                      <a:r>
                        <a:rPr lang="en-US" altLang="zh-CN" dirty="0"/>
                        <a:t>86980006</a:t>
                      </a:r>
                      <a:endParaRPr lang="zh-CN" altLang="en-US" dirty="0"/>
                    </a:p>
                  </a:txBody>
                  <a:tcPr/>
                </a:tc>
                <a:extLst>
                  <a:ext uri="{0D108BD9-81ED-4DB2-BD59-A6C34878D82A}">
                    <a16:rowId xmlns:a16="http://schemas.microsoft.com/office/drawing/2014/main" val="4091623120"/>
                  </a:ext>
                </a:extLst>
              </a:tr>
              <a:tr h="483239">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3520725275"/>
                  </a:ext>
                </a:extLst>
              </a:tr>
            </a:tbl>
          </a:graphicData>
        </a:graphic>
      </p:graphicFrame>
      <p:sp>
        <p:nvSpPr>
          <p:cNvPr id="4" name="文本框 3">
            <a:extLst>
              <a:ext uri="{FF2B5EF4-FFF2-40B4-BE49-F238E27FC236}">
                <a16:creationId xmlns:a16="http://schemas.microsoft.com/office/drawing/2014/main" id="{774F24F2-EF7E-44DB-BA37-77DD0A839E7B}"/>
              </a:ext>
            </a:extLst>
          </p:cNvPr>
          <p:cNvSpPr txBox="1"/>
          <p:nvPr/>
        </p:nvSpPr>
        <p:spPr>
          <a:xfrm>
            <a:off x="7502362" y="1705721"/>
            <a:ext cx="3551723" cy="461665"/>
          </a:xfrm>
          <a:prstGeom prst="rect">
            <a:avLst/>
          </a:prstGeom>
          <a:noFill/>
        </p:spPr>
        <p:txBody>
          <a:bodyPr wrap="square" rtlCol="0">
            <a:spAutoFit/>
          </a:bodyPr>
          <a:lstStyle/>
          <a:p>
            <a:pPr algn="ctr"/>
            <a:r>
              <a:rPr lang="zh-CN" altLang="en-US" sz="2400" dirty="0">
                <a:latin typeface="Times New Roman" panose="02020603050405020304" pitchFamily="18" charset="0"/>
              </a:rPr>
              <a:t>表</a:t>
            </a:r>
            <a:r>
              <a:rPr lang="en-US" altLang="zh-CN" sz="2400" dirty="0">
                <a:latin typeface="Times New Roman" panose="02020603050405020304" pitchFamily="18" charset="0"/>
              </a:rPr>
              <a:t>1 </a:t>
            </a:r>
            <a:r>
              <a:rPr lang="zh-CN" altLang="en-US" sz="2400" dirty="0">
                <a:latin typeface="Times New Roman" panose="02020603050405020304" pitchFamily="18" charset="0"/>
              </a:rPr>
              <a:t>某单位员工信息</a:t>
            </a:r>
          </a:p>
        </p:txBody>
      </p:sp>
    </p:spTree>
    <p:extLst>
      <p:ext uri="{BB962C8B-B14F-4D97-AF65-F5344CB8AC3E}">
        <p14:creationId xmlns:p14="http://schemas.microsoft.com/office/powerpoint/2010/main" val="4473932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7|1.4|1.1|1"/>
</p:tagLst>
</file>

<file path=ppt/tags/tag1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1.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12.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BingLLB#"/>
  <p:tag name="MH_LAYOUT" val="SubTitle"/>
  <p:tag name="MH" val="20161022203525"/>
  <p:tag name="MH_LIBRARY" val="GRAPHIC"/>
</p:tagLst>
</file>

<file path=ppt/tags/tag13.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1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6.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17.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BingLLB#"/>
  <p:tag name="MH_LAYOUT" val="SubTitle"/>
  <p:tag name="MH" val="20161022203525"/>
  <p:tag name="MH_LIBRARY" val="GRAPHIC"/>
</p:tagLst>
</file>

<file path=ppt/tags/tag18.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BingLLB#"/>
  <p:tag name="MH_LAYOUT" val="SubTitle"/>
  <p:tag name="MH" val="20161022203525"/>
  <p:tag name="MH_LIBRARY" val="GRAPHIC"/>
</p:tagLst>
</file>

<file path=ppt/tags/tag20.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2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3.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24.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30.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BingLLB#"/>
  <p:tag name="MH_LAYOUT" val="SubTitle"/>
  <p:tag name="MH" val="20161022203525"/>
  <p:tag name="MH_LIBRARY" val="GRAPHIC"/>
</p:tagLst>
</file>

<file path=ppt/tags/tag35.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38.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39.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3"/>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0.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3"/>
</p:tagLst>
</file>

<file path=ppt/tags/tag41.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4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4.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45.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46.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47.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BingLLB#"/>
  <p:tag name="MH_LAYOUT" val="SubTitle"/>
  <p:tag name="MH" val="20161022203525"/>
  <p:tag name="MH_LIBRARY" val="GRAPHIC"/>
</p:tagLst>
</file>

<file path=ppt/tags/tag48.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50.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51.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3"/>
</p:tagLst>
</file>

<file path=ppt/tags/tag52.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3"/>
</p:tagLst>
</file>

<file path=ppt/tags/tag53.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5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5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56.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57.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58.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59.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60.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BingLLB#"/>
  <p:tag name="MH_LAYOUT" val="SubTitle"/>
  <p:tag name="MH" val="20161022203525"/>
  <p:tag name="MH_LIBRARY" val="GRAPHIC"/>
</p:tagLst>
</file>

<file path=ppt/tags/tag61.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1"/>
</p:tagLst>
</file>

<file path=ppt/tags/tag63.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64.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3"/>
</p:tagLst>
</file>

<file path=ppt/tags/tag65.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3"/>
</p:tagLst>
</file>

<file path=ppt/tags/tag66.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6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6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69.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7.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BingLLB#"/>
  <p:tag name="MH_LAYOUT" val="SubTitle"/>
  <p:tag name="MH" val="20161022203525"/>
  <p:tag name="MH_LIBRARY" val="GRAPHIC"/>
</p:tagLst>
</file>

<file path=ppt/tags/tag70.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71.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72.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73.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BingLLB#"/>
  <p:tag name="MH_LAYOUT" val="SubTitle"/>
  <p:tag name="MH" val="20161022203525"/>
  <p:tag name="MH_LIBRARY" val="GRAPHIC"/>
</p:tagLst>
</file>

<file path=ppt/tags/tag74.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1"/>
</p:tagLst>
</file>

<file path=ppt/tags/tag75.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1"/>
</p:tagLst>
</file>

<file path=ppt/tags/tag76.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77.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3"/>
</p:tagLst>
</file>

<file path=ppt/tags/tag78.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3"/>
</p:tagLst>
</file>

<file path=ppt/tags/tag79.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8.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8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8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82.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83.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84.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85.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86.xml><?xml version="1.0" encoding="utf-8"?>
<p:tagLst xmlns:a="http://schemas.openxmlformats.org/drawingml/2006/main" xmlns:r="http://schemas.openxmlformats.org/officeDocument/2006/relationships" xmlns:p="http://schemas.openxmlformats.org/presentationml/2006/main">
  <p:tag name="TIMING" val="|0.7|1.4|1.1|1"/>
</p:tagLst>
</file>

<file path=ppt/tags/tag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a:latin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24839</TotalTime>
  <Words>3922</Words>
  <Application>Microsoft Office PowerPoint</Application>
  <PresentationFormat>宽屏</PresentationFormat>
  <Paragraphs>369</Paragraphs>
  <Slides>38</Slides>
  <Notes>10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等线</vt:lpstr>
      <vt:lpstr>楷体</vt:lpstr>
      <vt:lpstr>宋体</vt:lpstr>
      <vt:lpstr>微软雅黑</vt:lpstr>
      <vt:lpstr>Arial</vt:lpstr>
      <vt:lpstr>Calibri</vt:lpstr>
      <vt:lpstr>Cambria Math</vt:lpstr>
      <vt:lpstr>Times New Roman</vt:lpstr>
      <vt:lpstr>Wide Latin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cp:lastModifiedBy>
  <cp:revision>1665</cp:revision>
  <cp:lastPrinted>2018-10-11T00:26:19Z</cp:lastPrinted>
  <dcterms:created xsi:type="dcterms:W3CDTF">2017-03-06T07:05:10Z</dcterms:created>
  <dcterms:modified xsi:type="dcterms:W3CDTF">2025-02-24T04:54:23Z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