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2.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48" r:id="rId1"/>
  </p:sldMasterIdLst>
  <p:notesMasterIdLst>
    <p:notesMasterId r:id="rId57"/>
  </p:notesMasterIdLst>
  <p:handoutMasterIdLst>
    <p:handoutMasterId r:id="rId58"/>
  </p:handoutMasterIdLst>
  <p:sldIdLst>
    <p:sldId id="482" r:id="rId2"/>
    <p:sldId id="484" r:id="rId3"/>
    <p:sldId id="517" r:id="rId4"/>
    <p:sldId id="516" r:id="rId5"/>
    <p:sldId id="518" r:id="rId6"/>
    <p:sldId id="521" r:id="rId7"/>
    <p:sldId id="522" r:id="rId8"/>
    <p:sldId id="441" r:id="rId9"/>
    <p:sldId id="572" r:id="rId10"/>
    <p:sldId id="573" r:id="rId11"/>
    <p:sldId id="523" r:id="rId12"/>
    <p:sldId id="525" r:id="rId13"/>
    <p:sldId id="526" r:id="rId14"/>
    <p:sldId id="527" r:id="rId15"/>
    <p:sldId id="528" r:id="rId16"/>
    <p:sldId id="529" r:id="rId17"/>
    <p:sldId id="530" r:id="rId18"/>
    <p:sldId id="531" r:id="rId19"/>
    <p:sldId id="547" r:id="rId20"/>
    <p:sldId id="532" r:id="rId21"/>
    <p:sldId id="533" r:id="rId22"/>
    <p:sldId id="534" r:id="rId23"/>
    <p:sldId id="535" r:id="rId24"/>
    <p:sldId id="536" r:id="rId25"/>
    <p:sldId id="537" r:id="rId26"/>
    <p:sldId id="540" r:id="rId27"/>
    <p:sldId id="539" r:id="rId28"/>
    <p:sldId id="541" r:id="rId29"/>
    <p:sldId id="542" r:id="rId30"/>
    <p:sldId id="543" r:id="rId31"/>
    <p:sldId id="544" r:id="rId32"/>
    <p:sldId id="545" r:id="rId33"/>
    <p:sldId id="546" r:id="rId34"/>
    <p:sldId id="548" r:id="rId35"/>
    <p:sldId id="550" r:id="rId36"/>
    <p:sldId id="552" r:id="rId37"/>
    <p:sldId id="553" r:id="rId38"/>
    <p:sldId id="570" r:id="rId39"/>
    <p:sldId id="569" r:id="rId40"/>
    <p:sldId id="571" r:id="rId41"/>
    <p:sldId id="561" r:id="rId42"/>
    <p:sldId id="562" r:id="rId43"/>
    <p:sldId id="554" r:id="rId44"/>
    <p:sldId id="555" r:id="rId45"/>
    <p:sldId id="556" r:id="rId46"/>
    <p:sldId id="559" r:id="rId47"/>
    <p:sldId id="558" r:id="rId48"/>
    <p:sldId id="560" r:id="rId49"/>
    <p:sldId id="563" r:id="rId50"/>
    <p:sldId id="564" r:id="rId51"/>
    <p:sldId id="565" r:id="rId52"/>
    <p:sldId id="566" r:id="rId53"/>
    <p:sldId id="567" r:id="rId54"/>
    <p:sldId id="568" r:id="rId55"/>
    <p:sldId id="283" r:id="rId56"/>
  </p:sldIdLst>
  <p:sldSz cx="12192000" cy="6858000"/>
  <p:notesSz cx="9928225" cy="67976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XL" initials="G" lastIdx="2" clrIdx="0">
    <p:extLst>
      <p:ext uri="{19B8F6BF-5375-455C-9EA6-DF929625EA0E}">
        <p15:presenceInfo xmlns:p15="http://schemas.microsoft.com/office/powerpoint/2012/main" userId="GXL" providerId="None"/>
      </p:ext>
    </p:extLst>
  </p:cmAuthor>
  <p:cmAuthor id="2" name="红霞" initials="红霞" lastIdx="1" clrIdx="1">
    <p:extLst>
      <p:ext uri="{19B8F6BF-5375-455C-9EA6-DF929625EA0E}">
        <p15:presenceInfo xmlns:p15="http://schemas.microsoft.com/office/powerpoint/2012/main" userId="59fb9849a1a1dfc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002060"/>
    <a:srgbClr val="595959"/>
    <a:srgbClr val="E9C793"/>
    <a:srgbClr val="CCECFF"/>
    <a:srgbClr val="B7EAFF"/>
    <a:srgbClr val="99CCFF"/>
    <a:srgbClr val="66CCFF"/>
    <a:srgbClr val="D1EEFF"/>
    <a:srgbClr val="F9BB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38" autoAdjust="0"/>
    <p:restoredTop sz="96357" autoAdjust="0"/>
  </p:normalViewPr>
  <p:slideViewPr>
    <p:cSldViewPr snapToGrid="0">
      <p:cViewPr varScale="1">
        <p:scale>
          <a:sx n="114" d="100"/>
          <a:sy n="114" d="100"/>
        </p:scale>
        <p:origin x="216" y="10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40570"/>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sz="quarter" idx="1"/>
          </p:nvPr>
        </p:nvSpPr>
        <p:spPr>
          <a:xfrm>
            <a:off x="5624146" y="0"/>
            <a:ext cx="4301860" cy="340570"/>
          </a:xfrm>
          <a:prstGeom prst="rect">
            <a:avLst/>
          </a:prstGeom>
        </p:spPr>
        <p:txBody>
          <a:bodyPr vert="horz" lIns="88203" tIns="44102" rIns="88203" bIns="44102" rtlCol="0"/>
          <a:lstStyle>
            <a:lvl1pPr algn="r">
              <a:defRPr sz="1200"/>
            </a:lvl1pPr>
          </a:lstStyle>
          <a:p>
            <a:fld id="{978063BD-1DB7-4333-AB51-CF18321AA57E}" type="datetimeFigureOut">
              <a:rPr lang="zh-CN" altLang="en-US" smtClean="0"/>
              <a:t>2025/2/26</a:t>
            </a:fld>
            <a:endParaRPr lang="zh-CN" altLang="en-US"/>
          </a:p>
        </p:txBody>
      </p:sp>
      <p:sp>
        <p:nvSpPr>
          <p:cNvPr id="4" name="页脚占位符 3"/>
          <p:cNvSpPr>
            <a:spLocks noGrp="1"/>
          </p:cNvSpPr>
          <p:nvPr>
            <p:ph type="ftr" sz="quarter" idx="2"/>
          </p:nvPr>
        </p:nvSpPr>
        <p:spPr>
          <a:xfrm>
            <a:off x="1" y="6457106"/>
            <a:ext cx="4301861" cy="340570"/>
          </a:xfrm>
          <a:prstGeom prst="rect">
            <a:avLst/>
          </a:prstGeom>
        </p:spPr>
        <p:txBody>
          <a:bodyPr vert="horz" lIns="88203" tIns="44102" rIns="88203" bIns="44102"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146" y="6457106"/>
            <a:ext cx="4301860" cy="340570"/>
          </a:xfrm>
          <a:prstGeom prst="rect">
            <a:avLst/>
          </a:prstGeom>
        </p:spPr>
        <p:txBody>
          <a:bodyPr vert="horz" lIns="88203" tIns="44102" rIns="88203" bIns="44102" rtlCol="0" anchor="b"/>
          <a:lstStyle>
            <a:lvl1pPr algn="r">
              <a:defRPr sz="1200"/>
            </a:lvl1pPr>
          </a:lstStyle>
          <a:p>
            <a:fld id="{C0339737-F3DE-4D4E-A327-37F45F0D9DA9}" type="slidenum">
              <a:rPr lang="zh-CN" altLang="en-US" smtClean="0"/>
              <a:t>‹#›</a:t>
            </a:fld>
            <a:endParaRPr lang="zh-CN" altLang="en-US"/>
          </a:p>
        </p:txBody>
      </p:sp>
    </p:spTree>
    <p:extLst>
      <p:ext uri="{BB962C8B-B14F-4D97-AF65-F5344CB8AC3E}">
        <p14:creationId xmlns:p14="http://schemas.microsoft.com/office/powerpoint/2010/main" val="22952278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0"/>
            <a:ext cx="4301861" cy="339515"/>
          </a:xfrm>
          <a:prstGeom prst="rect">
            <a:avLst/>
          </a:prstGeom>
        </p:spPr>
        <p:txBody>
          <a:bodyPr vert="horz" lIns="88203" tIns="44102" rIns="88203" bIns="44102" rtlCol="0"/>
          <a:lstStyle>
            <a:lvl1pPr algn="l">
              <a:defRPr sz="1200"/>
            </a:lvl1pPr>
          </a:lstStyle>
          <a:p>
            <a:endParaRPr lang="zh-CN" altLang="en-US"/>
          </a:p>
        </p:txBody>
      </p:sp>
      <p:sp>
        <p:nvSpPr>
          <p:cNvPr id="3" name="日期占位符 2"/>
          <p:cNvSpPr>
            <a:spLocks noGrp="1"/>
          </p:cNvSpPr>
          <p:nvPr>
            <p:ph type="dt" idx="1"/>
          </p:nvPr>
        </p:nvSpPr>
        <p:spPr>
          <a:xfrm>
            <a:off x="5624146" y="0"/>
            <a:ext cx="4301860" cy="339515"/>
          </a:xfrm>
          <a:prstGeom prst="rect">
            <a:avLst/>
          </a:prstGeom>
        </p:spPr>
        <p:txBody>
          <a:bodyPr vert="horz" lIns="88203" tIns="44102" rIns="88203" bIns="44102" rtlCol="0"/>
          <a:lstStyle>
            <a:lvl1pPr algn="r">
              <a:defRPr sz="1200"/>
            </a:lvl1pPr>
          </a:lstStyle>
          <a:p>
            <a:fld id="{81AE4AC4-3F26-48FF-BE28-14B57D71E126}" type="datetimeFigureOut">
              <a:rPr lang="zh-CN" altLang="en-US" smtClean="0"/>
              <a:t>2025/2/26</a:t>
            </a:fld>
            <a:endParaRPr lang="zh-CN" altLang="en-US"/>
          </a:p>
        </p:txBody>
      </p:sp>
      <p:sp>
        <p:nvSpPr>
          <p:cNvPr id="4" name="幻灯片图像占位符 3"/>
          <p:cNvSpPr>
            <a:spLocks noGrp="1" noRot="1" noChangeAspect="1"/>
          </p:cNvSpPr>
          <p:nvPr>
            <p:ph type="sldImg" idx="2"/>
          </p:nvPr>
        </p:nvSpPr>
        <p:spPr>
          <a:xfrm>
            <a:off x="2698750" y="511175"/>
            <a:ext cx="4530725" cy="2547938"/>
          </a:xfrm>
          <a:prstGeom prst="rect">
            <a:avLst/>
          </a:prstGeom>
          <a:noFill/>
          <a:ln w="12700">
            <a:solidFill>
              <a:prstClr val="black"/>
            </a:solidFill>
          </a:ln>
        </p:spPr>
        <p:txBody>
          <a:bodyPr vert="horz" lIns="88203" tIns="44102" rIns="88203" bIns="44102" rtlCol="0" anchor="ctr"/>
          <a:lstStyle/>
          <a:p>
            <a:endParaRPr lang="zh-CN" altLang="en-US"/>
          </a:p>
        </p:txBody>
      </p:sp>
      <p:sp>
        <p:nvSpPr>
          <p:cNvPr id="5" name="备注占位符 4"/>
          <p:cNvSpPr>
            <a:spLocks noGrp="1"/>
          </p:cNvSpPr>
          <p:nvPr>
            <p:ph type="body" sz="quarter" idx="3"/>
          </p:nvPr>
        </p:nvSpPr>
        <p:spPr>
          <a:xfrm>
            <a:off x="993932" y="3228553"/>
            <a:ext cx="7942580" cy="3058796"/>
          </a:xfrm>
          <a:prstGeom prst="rect">
            <a:avLst/>
          </a:prstGeom>
        </p:spPr>
        <p:txBody>
          <a:bodyPr vert="horz" lIns="88203" tIns="44102" rIns="88203" bIns="44102"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6457106"/>
            <a:ext cx="4301861" cy="339515"/>
          </a:xfrm>
          <a:prstGeom prst="rect">
            <a:avLst/>
          </a:prstGeom>
        </p:spPr>
        <p:txBody>
          <a:bodyPr vert="horz" lIns="88203" tIns="44102" rIns="88203" bIns="44102"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146" y="6457106"/>
            <a:ext cx="4301860" cy="339515"/>
          </a:xfrm>
          <a:prstGeom prst="rect">
            <a:avLst/>
          </a:prstGeom>
        </p:spPr>
        <p:txBody>
          <a:bodyPr vert="horz" lIns="88203" tIns="44102" rIns="88203" bIns="44102" rtlCol="0" anchor="b"/>
          <a:lstStyle>
            <a:lvl1pPr algn="r">
              <a:defRPr sz="1200"/>
            </a:lvl1pPr>
          </a:lstStyle>
          <a:p>
            <a:fld id="{5A04FA34-DDC2-4732-BEE3-5530C8E6A384}" type="slidenum">
              <a:rPr lang="zh-CN" altLang="en-US" smtClean="0"/>
              <a:t>‹#›</a:t>
            </a:fld>
            <a:endParaRPr lang="zh-CN" altLang="en-US"/>
          </a:p>
        </p:txBody>
      </p:sp>
    </p:spTree>
    <p:extLst>
      <p:ext uri="{BB962C8B-B14F-4D97-AF65-F5344CB8AC3E}">
        <p14:creationId xmlns:p14="http://schemas.microsoft.com/office/powerpoint/2010/main" val="3181208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1</a:t>
            </a:fld>
            <a:endParaRPr lang="zh-CN" altLang="en-US">
              <a:latin typeface="Calibri" panose="020F0502020204030204" pitchFamily="34" charset="0"/>
            </a:endParaRPr>
          </a:p>
        </p:txBody>
      </p:sp>
    </p:spTree>
    <p:extLst>
      <p:ext uri="{BB962C8B-B14F-4D97-AF65-F5344CB8AC3E}">
        <p14:creationId xmlns:p14="http://schemas.microsoft.com/office/powerpoint/2010/main" val="1106170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7</a:t>
            </a:fld>
            <a:endParaRPr lang="zh-CN" altLang="en-US">
              <a:latin typeface="Calibri" panose="020F0502020204030204" pitchFamily="34" charset="0"/>
            </a:endParaRPr>
          </a:p>
        </p:txBody>
      </p:sp>
    </p:spTree>
    <p:extLst>
      <p:ext uri="{BB962C8B-B14F-4D97-AF65-F5344CB8AC3E}">
        <p14:creationId xmlns:p14="http://schemas.microsoft.com/office/powerpoint/2010/main" val="29384191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Narrow" panose="020B0606020202030204" pitchFamily="34" charset="0"/>
                <a:ea typeface="宋体" panose="02010600030101010101" pitchFamily="2" charset="-122"/>
              </a:defRPr>
            </a:lvl1pPr>
            <a:lvl2pPr marL="716650" indent="-275634">
              <a:defRPr>
                <a:solidFill>
                  <a:schemeClr val="tx1"/>
                </a:solidFill>
                <a:latin typeface="Arial Narrow" panose="020B0606020202030204" pitchFamily="34" charset="0"/>
                <a:ea typeface="宋体" panose="02010600030101010101" pitchFamily="2" charset="-122"/>
              </a:defRPr>
            </a:lvl2pPr>
            <a:lvl3pPr marL="1102538" indent="-220508">
              <a:defRPr>
                <a:solidFill>
                  <a:schemeClr val="tx1"/>
                </a:solidFill>
                <a:latin typeface="Arial Narrow" panose="020B0606020202030204" pitchFamily="34" charset="0"/>
                <a:ea typeface="宋体" panose="02010600030101010101" pitchFamily="2" charset="-122"/>
              </a:defRPr>
            </a:lvl3pPr>
            <a:lvl4pPr marL="1543553" indent="-220508">
              <a:defRPr>
                <a:solidFill>
                  <a:schemeClr val="tx1"/>
                </a:solidFill>
                <a:latin typeface="Arial Narrow" panose="020B0606020202030204" pitchFamily="34" charset="0"/>
                <a:ea typeface="宋体" panose="02010600030101010101" pitchFamily="2" charset="-122"/>
              </a:defRPr>
            </a:lvl4pPr>
            <a:lvl5pPr marL="1984568" indent="-220508">
              <a:defRPr>
                <a:solidFill>
                  <a:schemeClr val="tx1"/>
                </a:solidFill>
                <a:latin typeface="Arial Narrow" panose="020B0606020202030204" pitchFamily="34" charset="0"/>
                <a:ea typeface="宋体" panose="02010600030101010101" pitchFamily="2" charset="-122"/>
              </a:defRPr>
            </a:lvl5pPr>
            <a:lvl6pPr marL="242558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6pPr>
            <a:lvl7pPr marL="2866598"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7pPr>
            <a:lvl8pPr marL="3307613"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8pPr>
            <a:lvl9pPr marL="3748629" indent="-220508" eaLnBrk="0" fontAlgn="base" hangingPunct="0">
              <a:spcBef>
                <a:spcPct val="0"/>
              </a:spcBef>
              <a:spcAft>
                <a:spcPct val="0"/>
              </a:spcAft>
              <a:defRPr>
                <a:solidFill>
                  <a:schemeClr val="tx1"/>
                </a:solidFill>
                <a:latin typeface="Arial Narrow" panose="020B0606020202030204" pitchFamily="34" charset="0"/>
                <a:ea typeface="宋体" panose="02010600030101010101" pitchFamily="2" charset="-122"/>
              </a:defRPr>
            </a:lvl9pPr>
          </a:lstStyle>
          <a:p>
            <a:fld id="{C0CA029A-C48D-41DA-884C-4A59F17A857D}" type="slidenum">
              <a:rPr lang="zh-CN" altLang="en-US" smtClean="0">
                <a:latin typeface="Calibri" panose="020F0502020204030204" pitchFamily="34" charset="0"/>
              </a:rPr>
              <a:pPr/>
              <a:t>32</a:t>
            </a:fld>
            <a:endParaRPr lang="zh-CN" altLang="en-US">
              <a:latin typeface="Calibri" panose="020F0502020204030204" pitchFamily="34" charset="0"/>
            </a:endParaRPr>
          </a:p>
        </p:txBody>
      </p:sp>
    </p:spTree>
    <p:extLst>
      <p:ext uri="{BB962C8B-B14F-4D97-AF65-F5344CB8AC3E}">
        <p14:creationId xmlns:p14="http://schemas.microsoft.com/office/powerpoint/2010/main" val="2574474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A04FA34-DDC2-4732-BEE3-5530C8E6A384}"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8605737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853155D5-A8A8-47E3-AE27-8F1E1C8BCDD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标题，文本与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81208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A03307C1-49C8-40A5-A540-915D468517B8}"/>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478235" y="23813"/>
            <a:ext cx="2713765" cy="746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5" r:id="rId2"/>
    <p:sldLayoutId id="2147483659"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notesSlide" Target="../notesSlides/notesSlide1.xml"/><Relationship Id="rId2" Type="http://schemas.openxmlformats.org/officeDocument/2006/relationships/tags" Target="../tags/tag2.xml"/><Relationship Id="rId16"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0.emf"/><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tags" Target="../tags/tag38.xml"/><Relationship Id="rId13" Type="http://schemas.openxmlformats.org/officeDocument/2006/relationships/tags" Target="../tags/tag43.xml"/><Relationship Id="rId3" Type="http://schemas.openxmlformats.org/officeDocument/2006/relationships/tags" Target="../tags/tag33.xml"/><Relationship Id="rId7" Type="http://schemas.openxmlformats.org/officeDocument/2006/relationships/tags" Target="../tags/tag37.xml"/><Relationship Id="rId12" Type="http://schemas.openxmlformats.org/officeDocument/2006/relationships/tags" Target="../tags/tag42.xml"/><Relationship Id="rId17" Type="http://schemas.openxmlformats.org/officeDocument/2006/relationships/notesSlide" Target="../notesSlides/notesSlide3.xml"/><Relationship Id="rId2" Type="http://schemas.openxmlformats.org/officeDocument/2006/relationships/tags" Target="../tags/tag32.xml"/><Relationship Id="rId16" Type="http://schemas.openxmlformats.org/officeDocument/2006/relationships/slideLayout" Target="../slideLayouts/slideLayout2.xml"/><Relationship Id="rId1" Type="http://schemas.openxmlformats.org/officeDocument/2006/relationships/tags" Target="../tags/tag31.xml"/><Relationship Id="rId6" Type="http://schemas.openxmlformats.org/officeDocument/2006/relationships/tags" Target="../tags/tag36.xml"/><Relationship Id="rId11" Type="http://schemas.openxmlformats.org/officeDocument/2006/relationships/tags" Target="../tags/tag41.xml"/><Relationship Id="rId5" Type="http://schemas.openxmlformats.org/officeDocument/2006/relationships/tags" Target="../tags/tag35.xml"/><Relationship Id="rId15" Type="http://schemas.openxmlformats.org/officeDocument/2006/relationships/tags" Target="../tags/tag45.xml"/><Relationship Id="rId10" Type="http://schemas.openxmlformats.org/officeDocument/2006/relationships/tags" Target="../tags/tag40.xml"/><Relationship Id="rId4" Type="http://schemas.openxmlformats.org/officeDocument/2006/relationships/tags" Target="../tags/tag34.xml"/><Relationship Id="rId9" Type="http://schemas.openxmlformats.org/officeDocument/2006/relationships/tags" Target="../tags/tag39.xml"/><Relationship Id="rId14" Type="http://schemas.openxmlformats.org/officeDocument/2006/relationships/tags" Target="../tags/tag44.xml"/></Relationships>
</file>

<file path=ppt/slides/_rels/slide3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7.emf"/><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3.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8" Type="http://schemas.openxmlformats.org/officeDocument/2006/relationships/image" Target="../media/image27.emf"/><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slideLayout" Target="../slideLayouts/slideLayout3.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 Id="rId9" Type="http://schemas.openxmlformats.org/officeDocument/2006/relationships/image" Target="../media/image28.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4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tags" Target="../tags/tag28.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tags" Target="../tags/tag27.xml"/><Relationship Id="rId17" Type="http://schemas.openxmlformats.org/officeDocument/2006/relationships/notesSlide" Target="../notesSlides/notesSlide2.xml"/><Relationship Id="rId2" Type="http://schemas.openxmlformats.org/officeDocument/2006/relationships/tags" Target="../tags/tag17.xml"/><Relationship Id="rId16"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tags" Target="../tags/tag26.xml"/><Relationship Id="rId5" Type="http://schemas.openxmlformats.org/officeDocument/2006/relationships/tags" Target="../tags/tag20.xml"/><Relationship Id="rId15" Type="http://schemas.openxmlformats.org/officeDocument/2006/relationships/tags" Target="../tags/tag30.xml"/><Relationship Id="rId10" Type="http://schemas.openxmlformats.org/officeDocument/2006/relationships/tags" Target="../tags/tag25.xml"/><Relationship Id="rId4" Type="http://schemas.openxmlformats.org/officeDocument/2006/relationships/tags" Target="../tags/tag19.xml"/><Relationship Id="rId9" Type="http://schemas.openxmlformats.org/officeDocument/2006/relationships/tags" Target="../tags/tag24.xml"/><Relationship Id="rId14" Type="http://schemas.openxmlformats.org/officeDocument/2006/relationships/tags" Target="../tags/tag29.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第二章 线性结构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2 Linear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线性表的类型定义</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线性表的顺序表示与实现</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线性表的链式表示与实现</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栈</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队列</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103111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28" name="矩形 27">
            <a:extLst>
              <a:ext uri="{FF2B5EF4-FFF2-40B4-BE49-F238E27FC236}">
                <a16:creationId xmlns:a16="http://schemas.microsoft.com/office/drawing/2014/main" id="{A873B965-8C59-44A8-98F3-96833C1D6E23}"/>
              </a:ext>
            </a:extLst>
          </p:cNvPr>
          <p:cNvSpPr/>
          <p:nvPr/>
        </p:nvSpPr>
        <p:spPr>
          <a:xfrm>
            <a:off x="425542" y="2855868"/>
            <a:ext cx="11273804" cy="3134448"/>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endParaRPr lang="en-US" altLang="zh-CN" sz="2000" b="1" dirty="0">
              <a:solidFill>
                <a:schemeClr val="accent2"/>
              </a:solidFill>
              <a:latin typeface="+mn-ea"/>
              <a:cs typeface="Times New Roman" panose="02020603050405020304" pitchFamily="18" charset="0"/>
            </a:endParaRPr>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en-US" altLang="zh-CN" sz="2000" dirty="0" err="1"/>
              <a:t>ListInitSize</a:t>
            </a:r>
            <a:r>
              <a:rPr lang="en-US" altLang="zh-CN" sz="2000" dirty="0"/>
              <a:t> </a:t>
            </a:r>
            <a:r>
              <a:rPr lang="zh-CN" altLang="en-US" sz="2000" dirty="0"/>
              <a:t>和 </a:t>
            </a:r>
            <a:r>
              <a:rPr lang="en-US" altLang="zh-CN" sz="2000" dirty="0" err="1"/>
              <a:t>ListInc</a:t>
            </a:r>
            <a:r>
              <a:rPr lang="en-US" altLang="zh-CN" sz="2000" dirty="0"/>
              <a:t> </a:t>
            </a:r>
            <a:r>
              <a:rPr lang="zh-CN" altLang="en-US" sz="2000" dirty="0"/>
              <a:t>应根据实际问题的特点而定。太大则浪费内存；太小则引起频繁内存扩充</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en-US" altLang="zh-CN" sz="2000" b="1" dirty="0">
                <a:solidFill>
                  <a:schemeClr val="accent2"/>
                </a:solidFill>
              </a:rPr>
              <a:t>(2)  </a:t>
            </a:r>
            <a:r>
              <a:rPr lang="en-US" altLang="zh-CN" sz="2000" dirty="0" err="1"/>
              <a:t>SList</a:t>
            </a:r>
            <a:r>
              <a:rPr lang="en-US" altLang="zh-CN" sz="2000" dirty="0"/>
              <a:t> </a:t>
            </a:r>
            <a:r>
              <a:rPr lang="zh-CN" altLang="en-US" sz="2000" dirty="0"/>
              <a:t>此处定义为结构体，也可以定义为类。</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rPr>
              <a:t>(3)</a:t>
            </a:r>
            <a:r>
              <a:rPr lang="en-US" altLang="zh-CN" sz="2000" dirty="0"/>
              <a:t> </a:t>
            </a:r>
            <a:r>
              <a:rPr lang="en-US" altLang="zh-CN" sz="2000" dirty="0" err="1"/>
              <a:t>LElemType</a:t>
            </a:r>
            <a:r>
              <a:rPr lang="en-US" altLang="zh-CN" sz="2000" dirty="0"/>
              <a:t> </a:t>
            </a:r>
            <a:r>
              <a:rPr lang="zh-CN" altLang="en-US" sz="2000" dirty="0"/>
              <a:t>在本书中表示线性表的元素类型，在实际问题中应根据需要来定义。</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rPr>
              <a:t>(4)</a:t>
            </a:r>
            <a:r>
              <a:rPr lang="en-US" altLang="zh-CN" sz="2000" dirty="0"/>
              <a:t> </a:t>
            </a:r>
            <a:r>
              <a:rPr lang="en-US" altLang="zh-CN" sz="2000" dirty="0" err="1"/>
              <a:t>elem</a:t>
            </a:r>
            <a:r>
              <a:rPr lang="en-US" altLang="zh-CN" sz="2000" dirty="0"/>
              <a:t> </a:t>
            </a:r>
            <a:r>
              <a:rPr lang="zh-CN" altLang="en-US" sz="2000" dirty="0"/>
              <a:t>是动态数组，作用是存储线性表的元素。可以从 </a:t>
            </a:r>
            <a:r>
              <a:rPr lang="en-US" altLang="zh-CN" sz="2000" dirty="0" err="1"/>
              <a:t>elem</a:t>
            </a:r>
            <a:r>
              <a:rPr lang="en-US" altLang="zh-CN" sz="2000" dirty="0"/>
              <a:t>[0] </a:t>
            </a:r>
            <a:r>
              <a:rPr lang="zh-CN" altLang="en-US" sz="2000" dirty="0"/>
              <a:t>开始存储，也可以从 </a:t>
            </a:r>
            <a:r>
              <a:rPr lang="en-US" altLang="zh-CN" sz="2000" dirty="0" err="1"/>
              <a:t>elem</a:t>
            </a:r>
            <a:r>
              <a:rPr lang="en-US" altLang="zh-CN" sz="2000" dirty="0"/>
              <a:t>[1] </a:t>
            </a:r>
            <a:r>
              <a:rPr lang="zh-CN" altLang="en-US" sz="2000" dirty="0"/>
              <a:t>开始存储，但整个程序需要统一。本章中的算法都</a:t>
            </a:r>
            <a:r>
              <a:rPr lang="zh-CN" altLang="en-US" sz="2000" b="1" dirty="0">
                <a:solidFill>
                  <a:srgbClr val="ED7D31"/>
                </a:solidFill>
              </a:rPr>
              <a:t>从 </a:t>
            </a:r>
            <a:r>
              <a:rPr lang="en-US" altLang="zh-CN" sz="2000" b="1" dirty="0" err="1">
                <a:solidFill>
                  <a:srgbClr val="ED7D31"/>
                </a:solidFill>
              </a:rPr>
              <a:t>elem</a:t>
            </a:r>
            <a:r>
              <a:rPr lang="en-US" altLang="zh-CN" sz="2000" b="1" dirty="0">
                <a:solidFill>
                  <a:srgbClr val="ED7D31"/>
                </a:solidFill>
              </a:rPr>
              <a:t>[0] </a:t>
            </a:r>
            <a:r>
              <a:rPr lang="zh-CN" altLang="en-US" sz="2000" b="1" dirty="0">
                <a:solidFill>
                  <a:srgbClr val="ED7D31"/>
                </a:solidFill>
              </a:rPr>
              <a:t>开始存储</a:t>
            </a:r>
            <a:r>
              <a:rPr lang="zh-CN" altLang="en-US" sz="2000" dirty="0"/>
              <a:t>，元素位序则为下标加</a:t>
            </a:r>
            <a:r>
              <a:rPr lang="en-US" altLang="zh-CN" sz="2000" dirty="0"/>
              <a:t>1</a:t>
            </a:r>
            <a:r>
              <a:rPr lang="zh-CN" altLang="en-US" sz="2000" dirty="0"/>
              <a:t>。</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rPr>
              <a:t>(5)</a:t>
            </a:r>
            <a:r>
              <a:rPr lang="en-US" altLang="zh-CN" sz="2000" dirty="0"/>
              <a:t> length </a:t>
            </a:r>
            <a:r>
              <a:rPr lang="zh-CN" altLang="en-US" sz="2000" dirty="0"/>
              <a:t>是线性表长度，即线性表元素个数，当插入或删除元素，</a:t>
            </a:r>
            <a:r>
              <a:rPr lang="en-US" altLang="zh-CN" sz="2000" dirty="0"/>
              <a:t>length </a:t>
            </a:r>
            <a:r>
              <a:rPr lang="zh-CN" altLang="en-US" sz="2000" dirty="0"/>
              <a:t>应相应更改。</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rPr>
              <a:t>(6)</a:t>
            </a:r>
            <a:r>
              <a:rPr lang="en-US" altLang="zh-CN" sz="2000" dirty="0"/>
              <a:t> </a:t>
            </a:r>
            <a:r>
              <a:rPr lang="en-US" altLang="zh-CN" sz="2000" dirty="0" err="1"/>
              <a:t>listsize</a:t>
            </a:r>
            <a:r>
              <a:rPr lang="en-US" altLang="zh-CN" sz="2000" dirty="0"/>
              <a:t> </a:t>
            </a:r>
            <a:r>
              <a:rPr lang="zh-CN" altLang="en-US" sz="2000" dirty="0"/>
              <a:t>是 </a:t>
            </a:r>
            <a:r>
              <a:rPr lang="en-US" altLang="zh-CN" sz="2000" dirty="0" err="1"/>
              <a:t>elem</a:t>
            </a:r>
            <a:r>
              <a:rPr lang="en-US" altLang="zh-CN" sz="2000" dirty="0"/>
              <a:t> </a:t>
            </a:r>
            <a:r>
              <a:rPr lang="zh-CN" altLang="en-US" sz="2000" dirty="0"/>
              <a:t>的容量，即 </a:t>
            </a:r>
            <a:r>
              <a:rPr lang="en-US" altLang="zh-CN" sz="2000" dirty="0" err="1"/>
              <a:t>elem</a:t>
            </a:r>
            <a:r>
              <a:rPr lang="en-US" altLang="zh-CN" sz="2000" dirty="0"/>
              <a:t> </a:t>
            </a:r>
            <a:r>
              <a:rPr lang="zh-CN" altLang="en-US" sz="2000" dirty="0"/>
              <a:t>的元素个数，当改变 </a:t>
            </a:r>
            <a:r>
              <a:rPr lang="en-US" altLang="zh-CN" sz="2000" dirty="0" err="1"/>
              <a:t>elem</a:t>
            </a:r>
            <a:r>
              <a:rPr lang="en-US" altLang="zh-CN" sz="2000" dirty="0"/>
              <a:t> </a:t>
            </a:r>
            <a:r>
              <a:rPr lang="zh-CN" altLang="en-US" sz="2000" dirty="0"/>
              <a:t>容量时，</a:t>
            </a:r>
            <a:r>
              <a:rPr lang="en-US" altLang="zh-CN" sz="2000" dirty="0"/>
              <a:t> </a:t>
            </a:r>
            <a:r>
              <a:rPr lang="en-US" altLang="zh-CN" sz="2000" dirty="0" err="1"/>
              <a:t>listsize</a:t>
            </a:r>
            <a:r>
              <a:rPr lang="en-US" altLang="zh-CN" sz="2000" dirty="0"/>
              <a:t> </a:t>
            </a:r>
            <a:r>
              <a:rPr lang="zh-CN" altLang="en-US" sz="2000" dirty="0"/>
              <a:t>应相应更改。</a:t>
            </a:r>
            <a:endParaRPr lang="zh-CN" altLang="zh-CN" sz="2000" dirty="0">
              <a:latin typeface="+mn-ea"/>
              <a:cs typeface="Times New Roman" panose="02020603050405020304" pitchFamily="18" charset="0"/>
            </a:endParaRPr>
          </a:p>
        </p:txBody>
      </p:sp>
      <p:sp>
        <p:nvSpPr>
          <p:cNvPr id="9" name="内容占位符 2">
            <a:extLst>
              <a:ext uri="{FF2B5EF4-FFF2-40B4-BE49-F238E27FC236}">
                <a16:creationId xmlns:a16="http://schemas.microsoft.com/office/drawing/2014/main" id="{9910D86D-4FB8-4FF6-ABA4-7C0FF34479B8}"/>
              </a:ext>
            </a:extLst>
          </p:cNvPr>
          <p:cNvSpPr txBox="1">
            <a:spLocks/>
          </p:cNvSpPr>
          <p:nvPr/>
        </p:nvSpPr>
        <p:spPr>
          <a:xfrm>
            <a:off x="2914489" y="1148938"/>
            <a:ext cx="6363021" cy="178720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gn="just">
              <a:buNone/>
            </a:pPr>
            <a:r>
              <a:rPr lang="en-US" altLang="zh-CN" sz="1600" dirty="0"/>
              <a:t>const int </a:t>
            </a:r>
            <a:r>
              <a:rPr lang="en-US" altLang="zh-CN" sz="1600" dirty="0" err="1"/>
              <a:t>ListInitSize</a:t>
            </a:r>
            <a:r>
              <a:rPr lang="en-US" altLang="zh-CN" sz="1600" dirty="0"/>
              <a:t> = </a:t>
            </a:r>
            <a:r>
              <a:rPr lang="zh-CN" altLang="zh-CN" sz="1600" dirty="0"/>
              <a:t>…</a:t>
            </a:r>
            <a:r>
              <a:rPr lang="en-US" altLang="zh-CN" sz="1600" dirty="0"/>
              <a:t>;     //</a:t>
            </a:r>
            <a:r>
              <a:rPr lang="zh-CN" altLang="zh-CN" sz="1600" dirty="0"/>
              <a:t>线性表存储空间的初始分配量</a:t>
            </a:r>
          </a:p>
          <a:p>
            <a:pPr marL="457200" lvl="1" indent="0" algn="just">
              <a:buNone/>
            </a:pPr>
            <a:r>
              <a:rPr lang="en-US" altLang="zh-CN" sz="1600" dirty="0"/>
              <a:t>const int </a:t>
            </a:r>
            <a:r>
              <a:rPr lang="en-US" altLang="zh-CN" sz="1600" dirty="0" err="1"/>
              <a:t>ListInc</a:t>
            </a:r>
            <a:r>
              <a:rPr lang="en-US" altLang="zh-CN" sz="1600" dirty="0"/>
              <a:t> = </a:t>
            </a:r>
            <a:r>
              <a:rPr lang="zh-CN" altLang="zh-CN" sz="1600" dirty="0"/>
              <a:t>…</a:t>
            </a:r>
            <a:r>
              <a:rPr lang="en-US" altLang="zh-CN" sz="1600" dirty="0"/>
              <a:t>;            //</a:t>
            </a:r>
            <a:r>
              <a:rPr lang="zh-CN" altLang="zh-CN" sz="1600" dirty="0"/>
              <a:t>线性表存储空间的分配增量</a:t>
            </a:r>
          </a:p>
          <a:p>
            <a:pPr marL="457200" lvl="1" indent="0" algn="just">
              <a:buNone/>
            </a:pPr>
            <a:r>
              <a:rPr lang="en-US" altLang="zh-CN" sz="1600" dirty="0"/>
              <a:t>struct </a:t>
            </a:r>
            <a:r>
              <a:rPr lang="en-US" altLang="zh-CN" sz="1600" dirty="0" err="1"/>
              <a:t>SList</a:t>
            </a:r>
            <a:endParaRPr lang="zh-CN" altLang="zh-CN" sz="1600" dirty="0"/>
          </a:p>
          <a:p>
            <a:pPr marL="457200" lvl="1" indent="0" algn="just">
              <a:buNone/>
            </a:pPr>
            <a:r>
              <a:rPr lang="en-US" altLang="zh-CN" sz="1600" dirty="0"/>
              <a:t>{   </a:t>
            </a:r>
            <a:r>
              <a:rPr lang="en-US" altLang="zh-CN" sz="1600" dirty="0" err="1"/>
              <a:t>LElemType</a:t>
            </a:r>
            <a:r>
              <a:rPr lang="en-US" altLang="zh-CN" sz="1600" dirty="0"/>
              <a:t>*  </a:t>
            </a:r>
            <a:r>
              <a:rPr lang="en-US" altLang="zh-CN" sz="1600" dirty="0" err="1"/>
              <a:t>elem</a:t>
            </a:r>
            <a:r>
              <a:rPr lang="en-US" altLang="zh-CN" sz="1600" dirty="0"/>
              <a:t>;           //</a:t>
            </a:r>
            <a:r>
              <a:rPr lang="zh-CN" altLang="zh-CN" sz="1600" dirty="0"/>
              <a:t>存储线性表元素的动态数组</a:t>
            </a:r>
          </a:p>
          <a:p>
            <a:pPr marL="457200" lvl="1" indent="0" algn="just">
              <a:buNone/>
            </a:pPr>
            <a:r>
              <a:rPr lang="en-US" altLang="zh-CN" sz="1600" dirty="0"/>
              <a:t>    int   length,  </a:t>
            </a:r>
            <a:r>
              <a:rPr lang="en-US" altLang="zh-CN" sz="1600" dirty="0" err="1"/>
              <a:t>listsize</a:t>
            </a:r>
            <a:r>
              <a:rPr lang="en-US" altLang="zh-CN" sz="1600" dirty="0"/>
              <a:t>;          //</a:t>
            </a:r>
            <a:r>
              <a:rPr lang="zh-CN" altLang="zh-CN" sz="1600" dirty="0"/>
              <a:t>存储长度与当前分配的存储容量</a:t>
            </a:r>
          </a:p>
          <a:p>
            <a:pPr marL="457200" lvl="1" indent="0" algn="just">
              <a:buNone/>
            </a:pPr>
            <a:r>
              <a:rPr lang="en-US" altLang="zh-CN" sz="1600" dirty="0"/>
              <a:t>}</a:t>
            </a:r>
            <a:endParaRPr lang="zh-CN" altLang="zh-CN" sz="1600" dirty="0"/>
          </a:p>
        </p:txBody>
      </p:sp>
    </p:spTree>
    <p:extLst>
      <p:ext uri="{BB962C8B-B14F-4D97-AF65-F5344CB8AC3E}">
        <p14:creationId xmlns:p14="http://schemas.microsoft.com/office/powerpoint/2010/main" val="41039826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13" name="内容占位符 2">
            <a:extLst>
              <a:ext uri="{FF2B5EF4-FFF2-40B4-BE49-F238E27FC236}">
                <a16:creationId xmlns:a16="http://schemas.microsoft.com/office/drawing/2014/main" id="{2421DF87-4014-4666-91C1-C1A6172DF905}"/>
              </a:ext>
            </a:extLst>
          </p:cNvPr>
          <p:cNvSpPr txBox="1">
            <a:spLocks/>
          </p:cNvSpPr>
          <p:nvPr/>
        </p:nvSpPr>
        <p:spPr>
          <a:xfrm>
            <a:off x="1870693" y="1148938"/>
            <a:ext cx="8985143" cy="50232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zh-CN" b="1" dirty="0" err="1">
                <a:solidFill>
                  <a:srgbClr val="ED7D31"/>
                </a:solidFill>
              </a:rPr>
              <a:t>LElemType</a:t>
            </a:r>
            <a:r>
              <a:rPr lang="zh-CN" altLang="en-US" b="1" dirty="0">
                <a:solidFill>
                  <a:srgbClr val="ED7D31"/>
                </a:solidFill>
              </a:rPr>
              <a:t>的定义举例：</a:t>
            </a:r>
            <a:endParaRPr lang="zh-CN" altLang="zh-CN" b="1" dirty="0">
              <a:solidFill>
                <a:srgbClr val="ED7D31"/>
              </a:solidFill>
            </a:endParaRPr>
          </a:p>
          <a:p>
            <a:pPr marL="457200" lvl="1" indent="0" algn="just">
              <a:lnSpc>
                <a:spcPct val="114000"/>
              </a:lnSpc>
              <a:buNone/>
            </a:pPr>
            <a:r>
              <a:rPr lang="en-US" altLang="zh-CN" dirty="0"/>
              <a:t>typedef int </a:t>
            </a:r>
            <a:r>
              <a:rPr lang="en-US" altLang="zh-CN" dirty="0" err="1"/>
              <a:t>LElemType</a:t>
            </a:r>
            <a:r>
              <a:rPr lang="en-US" altLang="zh-CN" dirty="0"/>
              <a:t>; //</a:t>
            </a:r>
            <a:r>
              <a:rPr lang="zh-CN" altLang="en-US" dirty="0"/>
              <a:t>将</a:t>
            </a:r>
            <a:r>
              <a:rPr lang="en-US" altLang="zh-CN" dirty="0"/>
              <a:t>int</a:t>
            </a:r>
            <a:r>
              <a:rPr lang="zh-CN" altLang="en-US" dirty="0"/>
              <a:t>类型定义为</a:t>
            </a:r>
            <a:r>
              <a:rPr lang="en-US" altLang="zh-CN" dirty="0" err="1"/>
              <a:t>LElemType</a:t>
            </a:r>
            <a:endParaRPr lang="en-US" altLang="zh-CN" dirty="0"/>
          </a:p>
          <a:p>
            <a:pPr marL="457200" lvl="1" indent="0" algn="just">
              <a:lnSpc>
                <a:spcPct val="114000"/>
              </a:lnSpc>
              <a:buNone/>
            </a:pPr>
            <a:r>
              <a:rPr lang="en-US" altLang="zh-CN" dirty="0"/>
              <a:t>typedef char </a:t>
            </a:r>
            <a:r>
              <a:rPr lang="en-US" altLang="zh-CN" dirty="0" err="1"/>
              <a:t>LElemType</a:t>
            </a:r>
            <a:r>
              <a:rPr lang="en-US" altLang="zh-CN" dirty="0"/>
              <a:t>; //</a:t>
            </a:r>
            <a:r>
              <a:rPr lang="zh-CN" altLang="en-US" dirty="0"/>
              <a:t>将</a:t>
            </a:r>
            <a:r>
              <a:rPr lang="en-US" altLang="zh-CN" dirty="0"/>
              <a:t>char</a:t>
            </a:r>
            <a:r>
              <a:rPr lang="zh-CN" altLang="en-US" dirty="0"/>
              <a:t>类型定义为</a:t>
            </a:r>
            <a:r>
              <a:rPr lang="en-US" altLang="zh-CN" dirty="0" err="1"/>
              <a:t>LElemType</a:t>
            </a:r>
            <a:endParaRPr lang="en-US" altLang="zh-CN" dirty="0"/>
          </a:p>
          <a:p>
            <a:pPr marL="457200" lvl="1" indent="0" algn="just">
              <a:lnSpc>
                <a:spcPct val="114000"/>
              </a:lnSpc>
              <a:buNone/>
            </a:pPr>
            <a:r>
              <a:rPr lang="en-US" altLang="zh-CN" dirty="0"/>
              <a:t>typedef struct student</a:t>
            </a:r>
            <a:endParaRPr lang="zh-CN" altLang="zh-CN" dirty="0"/>
          </a:p>
          <a:p>
            <a:pPr marL="457200" lvl="1" indent="0" algn="just">
              <a:lnSpc>
                <a:spcPct val="114000"/>
              </a:lnSpc>
              <a:buNone/>
            </a:pPr>
            <a:r>
              <a:rPr lang="en-US" altLang="zh-CN" dirty="0"/>
              <a:t>{   </a:t>
            </a:r>
          </a:p>
          <a:p>
            <a:pPr marL="457200" lvl="1" indent="0" algn="just">
              <a:lnSpc>
                <a:spcPct val="114000"/>
              </a:lnSpc>
              <a:buNone/>
            </a:pPr>
            <a:r>
              <a:rPr lang="en-US" altLang="zh-CN" dirty="0"/>
              <a:t>    string name;              //</a:t>
            </a:r>
            <a:r>
              <a:rPr lang="zh-CN" altLang="en-US" dirty="0"/>
              <a:t>学生名字</a:t>
            </a:r>
            <a:endParaRPr lang="zh-CN" altLang="zh-CN" dirty="0"/>
          </a:p>
          <a:p>
            <a:pPr marL="457200" lvl="1" indent="0" algn="just">
              <a:lnSpc>
                <a:spcPct val="114000"/>
              </a:lnSpc>
              <a:buNone/>
            </a:pPr>
            <a:r>
              <a:rPr lang="en-US" altLang="zh-CN" dirty="0"/>
              <a:t>    int   </a:t>
            </a:r>
            <a:r>
              <a:rPr lang="en-US" altLang="zh-CN" dirty="0" err="1"/>
              <a:t>student_num</a:t>
            </a:r>
            <a:r>
              <a:rPr lang="en-US" altLang="zh-CN" dirty="0"/>
              <a:t>;     //</a:t>
            </a:r>
            <a:r>
              <a:rPr lang="zh-CN" altLang="en-US" dirty="0"/>
              <a:t>学生学号</a:t>
            </a:r>
            <a:endParaRPr lang="en-US" altLang="zh-CN" dirty="0"/>
          </a:p>
          <a:p>
            <a:pPr marL="457200" lvl="1" indent="0" algn="just">
              <a:lnSpc>
                <a:spcPct val="114000"/>
              </a:lnSpc>
              <a:buNone/>
            </a:pPr>
            <a:r>
              <a:rPr lang="en-US" altLang="zh-CN" dirty="0"/>
              <a:t>    string  class_1;</a:t>
            </a:r>
            <a:r>
              <a:rPr lang="zh-CN" altLang="en-US" dirty="0"/>
              <a:t>         </a:t>
            </a:r>
            <a:r>
              <a:rPr lang="en-US" altLang="zh-CN" dirty="0"/>
              <a:t>//</a:t>
            </a:r>
            <a:r>
              <a:rPr lang="zh-CN" altLang="en-US" dirty="0"/>
              <a:t>选修课程</a:t>
            </a:r>
            <a:r>
              <a:rPr lang="en-US" altLang="zh-CN" dirty="0"/>
              <a:t>1</a:t>
            </a:r>
          </a:p>
          <a:p>
            <a:pPr marL="457200" lvl="1" indent="0" algn="just">
              <a:lnSpc>
                <a:spcPct val="114000"/>
              </a:lnSpc>
              <a:buNone/>
            </a:pPr>
            <a:r>
              <a:rPr lang="en-US" altLang="zh-CN" dirty="0"/>
              <a:t>    float    grade_1;        //</a:t>
            </a:r>
            <a:r>
              <a:rPr lang="zh-CN" altLang="en-US" dirty="0"/>
              <a:t>选修课程</a:t>
            </a:r>
            <a:r>
              <a:rPr lang="en-US" altLang="zh-CN" dirty="0"/>
              <a:t>1</a:t>
            </a:r>
            <a:r>
              <a:rPr lang="zh-CN" altLang="en-US" dirty="0"/>
              <a:t>成绩</a:t>
            </a:r>
            <a:endParaRPr lang="zh-CN" altLang="zh-CN" dirty="0"/>
          </a:p>
          <a:p>
            <a:pPr marL="457200" lvl="1" indent="0" algn="just">
              <a:lnSpc>
                <a:spcPct val="114000"/>
              </a:lnSpc>
              <a:buNone/>
            </a:pPr>
            <a:r>
              <a:rPr lang="en-US" altLang="zh-CN" dirty="0"/>
              <a:t>} </a:t>
            </a:r>
            <a:r>
              <a:rPr lang="en-US" altLang="zh-CN" dirty="0" err="1"/>
              <a:t>LElemType</a:t>
            </a:r>
            <a:r>
              <a:rPr lang="en-US" altLang="zh-CN" dirty="0"/>
              <a:t>; //</a:t>
            </a:r>
            <a:r>
              <a:rPr lang="zh-CN" altLang="en-US" dirty="0"/>
              <a:t>将新建的</a:t>
            </a:r>
            <a:r>
              <a:rPr lang="en-US" altLang="zh-CN" dirty="0"/>
              <a:t>student</a:t>
            </a:r>
            <a:r>
              <a:rPr lang="zh-CN" altLang="en-US" dirty="0"/>
              <a:t>类型定义为</a:t>
            </a:r>
            <a:r>
              <a:rPr lang="en-US" altLang="zh-CN" dirty="0" err="1"/>
              <a:t>LElemType</a:t>
            </a:r>
            <a:endParaRPr lang="zh-CN" altLang="zh-CN" dirty="0"/>
          </a:p>
        </p:txBody>
      </p:sp>
    </p:spTree>
    <p:extLst>
      <p:ext uri="{BB962C8B-B14F-4D97-AF65-F5344CB8AC3E}">
        <p14:creationId xmlns:p14="http://schemas.microsoft.com/office/powerpoint/2010/main" val="2019983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269322" y="1814782"/>
            <a:ext cx="9324950" cy="2893100"/>
          </a:xfrm>
          <a:prstGeom prst="rect">
            <a:avLst/>
          </a:prstGeom>
        </p:spPr>
        <p:txBody>
          <a:bodyPr wrap="square">
            <a:spAutoFit/>
          </a:bodyPr>
          <a:lstStyle/>
          <a:p>
            <a:pPr lvl="1"/>
            <a:r>
              <a:rPr lang="en-US" altLang="zh-CN" sz="2600" dirty="0"/>
              <a:t>bool </a:t>
            </a:r>
            <a:r>
              <a:rPr lang="en-US" altLang="zh-CN" sz="2600" dirty="0" err="1"/>
              <a:t>ListInit</a:t>
            </a:r>
            <a:r>
              <a:rPr lang="en-US" altLang="zh-CN" sz="2600" dirty="0"/>
              <a:t>(</a:t>
            </a:r>
            <a:r>
              <a:rPr lang="en-US" altLang="zh-CN" sz="2600" dirty="0" err="1"/>
              <a:t>SList</a:t>
            </a:r>
            <a:r>
              <a:rPr lang="en-US" altLang="zh-CN" sz="2600" dirty="0"/>
              <a:t> &amp;L)</a:t>
            </a:r>
            <a:endParaRPr lang="zh-CN" altLang="zh-CN" sz="2600" dirty="0"/>
          </a:p>
          <a:p>
            <a:pPr lvl="1"/>
            <a:r>
              <a:rPr lang="en-US" altLang="zh-CN" sz="2600" dirty="0"/>
              <a:t>{</a:t>
            </a:r>
          </a:p>
          <a:p>
            <a:pPr lvl="1"/>
            <a:r>
              <a:rPr lang="en-US" altLang="zh-CN" sz="2600" dirty="0"/>
              <a:t>   </a:t>
            </a:r>
            <a:r>
              <a:rPr lang="en-US" altLang="zh-CN" sz="2600" dirty="0" err="1"/>
              <a:t>L.elem</a:t>
            </a:r>
            <a:r>
              <a:rPr lang="en-US" altLang="zh-CN" sz="2600" dirty="0"/>
              <a:t> = new </a:t>
            </a:r>
            <a:r>
              <a:rPr lang="en-US" altLang="zh-CN" sz="2600" dirty="0" err="1"/>
              <a:t>LElemType</a:t>
            </a:r>
            <a:r>
              <a:rPr lang="en-US" altLang="zh-CN" sz="2600" dirty="0"/>
              <a:t>[</a:t>
            </a:r>
            <a:r>
              <a:rPr lang="en-US" altLang="zh-CN" sz="2600" dirty="0" err="1"/>
              <a:t>ListInitSize</a:t>
            </a:r>
            <a:r>
              <a:rPr lang="en-US" altLang="zh-CN" sz="2600" dirty="0"/>
              <a:t>]</a:t>
            </a:r>
            <a:r>
              <a:rPr lang="zh-CN" altLang="en-US" sz="2600" dirty="0"/>
              <a:t>；</a:t>
            </a:r>
            <a:r>
              <a:rPr lang="en-US" altLang="zh-CN" sz="2600" dirty="0"/>
              <a:t> //</a:t>
            </a:r>
            <a:r>
              <a:rPr lang="zh-CN" altLang="en-US" sz="2600" dirty="0"/>
              <a:t>分配内存</a:t>
            </a:r>
            <a:endParaRPr lang="en-US" altLang="zh-CN" sz="2600" dirty="0"/>
          </a:p>
          <a:p>
            <a:pPr lvl="1"/>
            <a:r>
              <a:rPr lang="en-US" altLang="zh-CN" sz="2600" dirty="0"/>
              <a:t>   if(! </a:t>
            </a:r>
            <a:r>
              <a:rPr lang="en-US" altLang="zh-CN" sz="2600" dirty="0" err="1"/>
              <a:t>L.elem</a:t>
            </a:r>
            <a:r>
              <a:rPr lang="en-US" altLang="zh-CN" sz="2600" dirty="0"/>
              <a:t>)    return false;                        //</a:t>
            </a:r>
            <a:r>
              <a:rPr lang="zh-CN" altLang="en-US" sz="2600" dirty="0"/>
              <a:t>分配内存失败</a:t>
            </a:r>
            <a:endParaRPr lang="en-US" altLang="zh-CN" sz="2600" dirty="0"/>
          </a:p>
          <a:p>
            <a:pPr lvl="1"/>
            <a:r>
              <a:rPr lang="en-US" altLang="zh-CN" sz="2600" dirty="0"/>
              <a:t>   </a:t>
            </a:r>
            <a:r>
              <a:rPr lang="en-US" altLang="zh-CN" sz="2600" dirty="0" err="1"/>
              <a:t>L.length</a:t>
            </a:r>
            <a:r>
              <a:rPr lang="en-US" altLang="zh-CN" sz="2600" dirty="0"/>
              <a:t> = 0;    </a:t>
            </a:r>
            <a:r>
              <a:rPr lang="en-US" altLang="zh-CN" sz="2600" dirty="0" err="1"/>
              <a:t>L.listsize</a:t>
            </a:r>
            <a:r>
              <a:rPr lang="en-US" altLang="zh-CN" sz="2600" dirty="0"/>
              <a:t> = </a:t>
            </a:r>
            <a:r>
              <a:rPr lang="en-US" altLang="zh-CN" sz="2600" dirty="0" err="1"/>
              <a:t>ListInitSize</a:t>
            </a:r>
            <a:r>
              <a:rPr lang="en-US" altLang="zh-CN" sz="2600" dirty="0"/>
              <a:t>;</a:t>
            </a:r>
          </a:p>
          <a:p>
            <a:pPr lvl="1"/>
            <a:r>
              <a:rPr lang="en-US" altLang="zh-CN" sz="2600" dirty="0"/>
              <a:t>   return true;</a:t>
            </a:r>
            <a:endParaRPr lang="zh-CN" altLang="zh-CN" sz="2600" dirty="0"/>
          </a:p>
          <a:p>
            <a:pPr lvl="1"/>
            <a:r>
              <a:rPr lang="en-US" altLang="zh-CN" sz="2600" dirty="0"/>
              <a:t>};</a:t>
            </a:r>
            <a:endParaRPr lang="zh-CN" altLang="zh-CN" sz="2600" dirty="0"/>
          </a:p>
        </p:txBody>
      </p:sp>
      <p:sp>
        <p:nvSpPr>
          <p:cNvPr id="15" name="矩形 14">
            <a:extLst>
              <a:ext uri="{FF2B5EF4-FFF2-40B4-BE49-F238E27FC236}">
                <a16:creationId xmlns:a16="http://schemas.microsoft.com/office/drawing/2014/main" id="{747CFD0F-CAA9-4F45-AC84-DAA4AC9B8A84}"/>
              </a:ext>
            </a:extLst>
          </p:cNvPr>
          <p:cNvSpPr/>
          <p:nvPr/>
        </p:nvSpPr>
        <p:spPr>
          <a:xfrm>
            <a:off x="539932" y="4824857"/>
            <a:ext cx="10121783"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t>先分配内存，之后才可以存入数据</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zh-CN" altLang="en-US" sz="2000" b="1" dirty="0">
                <a:solidFill>
                  <a:schemeClr val="accent2"/>
                </a:solidFill>
                <a:latin typeface="+mn-ea"/>
                <a:cs typeface="Times New Roman" panose="02020603050405020304" pitchFamily="18" charset="0"/>
              </a:rPr>
              <a:t>       </a:t>
            </a:r>
            <a:r>
              <a:rPr lang="en-US" altLang="zh-CN" sz="2000" b="1" dirty="0">
                <a:solidFill>
                  <a:schemeClr val="accent2"/>
                </a:solidFill>
              </a:rPr>
              <a:t>(2)  </a:t>
            </a:r>
            <a:r>
              <a:rPr lang="en-US" altLang="zh-CN" sz="2000" dirty="0"/>
              <a:t>if</a:t>
            </a:r>
            <a:r>
              <a:rPr lang="zh-CN" altLang="en-US" sz="2000" dirty="0"/>
              <a:t>条件语句 </a:t>
            </a:r>
            <a:r>
              <a:rPr lang="en-US" altLang="zh-CN" sz="2000" dirty="0"/>
              <a:t>(! </a:t>
            </a:r>
            <a:r>
              <a:rPr lang="en-US" altLang="zh-CN" sz="2000" dirty="0" err="1"/>
              <a:t>L.elem</a:t>
            </a:r>
            <a:r>
              <a:rPr lang="en-US" altLang="zh-CN" sz="2000" dirty="0"/>
              <a:t>) </a:t>
            </a:r>
            <a:r>
              <a:rPr lang="zh-CN" altLang="en-US" sz="2000" dirty="0"/>
              <a:t>也可以改为 </a:t>
            </a:r>
            <a:r>
              <a:rPr lang="en-US" altLang="zh-CN" sz="2000" dirty="0"/>
              <a:t>(</a:t>
            </a:r>
            <a:r>
              <a:rPr lang="en-US" altLang="zh-CN" sz="2000" dirty="0" err="1"/>
              <a:t>L.elem</a:t>
            </a:r>
            <a:r>
              <a:rPr lang="en-US" altLang="zh-CN" sz="2000" dirty="0"/>
              <a:t> == NULL)</a:t>
            </a:r>
            <a:r>
              <a:rPr lang="zh-CN" altLang="en-US" sz="2000" dirty="0"/>
              <a:t>。</a:t>
            </a:r>
            <a:endParaRPr lang="en-US" altLang="zh-CN" sz="2000" b="1" dirty="0">
              <a:solidFill>
                <a:schemeClr val="accent2"/>
              </a:solidFill>
            </a:endParaRPr>
          </a:p>
          <a:p>
            <a:pPr algn="just">
              <a:lnSpc>
                <a:spcPct val="125000"/>
              </a:lnSpc>
            </a:pPr>
            <a:r>
              <a:rPr lang="en-US" altLang="zh-CN" sz="2000" b="1" dirty="0">
                <a:solidFill>
                  <a:schemeClr val="accent2"/>
                </a:solidFill>
                <a:latin typeface="+mn-ea"/>
                <a:cs typeface="Times New Roman" panose="02020603050405020304" pitchFamily="18" charset="0"/>
              </a:rPr>
              <a:t>       (3)</a:t>
            </a:r>
            <a:r>
              <a:rPr lang="en-US" altLang="zh-CN" sz="2000" dirty="0"/>
              <a:t> </a:t>
            </a:r>
            <a:r>
              <a:rPr lang="en-US" altLang="zh-CN" sz="2000" dirty="0" err="1"/>
              <a:t>LElemType</a:t>
            </a:r>
            <a:r>
              <a:rPr lang="en-US" altLang="zh-CN" sz="2000" dirty="0"/>
              <a:t> </a:t>
            </a:r>
            <a:r>
              <a:rPr lang="zh-CN" altLang="en-US" sz="2000" dirty="0"/>
              <a:t>在本书中表示线性表的元素类型，在实际问题中应根据需要来定义。</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rPr>
              <a:t>       (4)</a:t>
            </a:r>
            <a:r>
              <a:rPr lang="en-US" altLang="zh-CN" sz="2000" dirty="0"/>
              <a:t> </a:t>
            </a:r>
            <a:r>
              <a:rPr lang="zh-CN" altLang="en-US" sz="2000" dirty="0"/>
              <a:t>对于某实际问题，若已知内存够用，则可改为 </a:t>
            </a:r>
            <a:r>
              <a:rPr lang="en-US" altLang="zh-CN" sz="2000" dirty="0"/>
              <a:t>void </a:t>
            </a:r>
            <a:r>
              <a:rPr lang="zh-CN" altLang="en-US" sz="2000" dirty="0"/>
              <a:t>函数。</a:t>
            </a:r>
            <a:endParaRPr lang="en-US" altLang="zh-CN" sz="20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908293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a:t>
            </a:r>
            <a:r>
              <a:rPr lang="zh-CN" altLang="en-US" sz="2800" b="1" dirty="0">
                <a:solidFill>
                  <a:srgbClr val="002060"/>
                </a:solidFill>
                <a:latin typeface="Times New Roman" panose="02020603050405020304" pitchFamily="18" charset="0"/>
                <a:cs typeface="Times New Roman" panose="02020603050405020304" pitchFamily="18" charset="0"/>
              </a:rPr>
              <a:t> </a:t>
            </a:r>
            <a:r>
              <a:rPr lang="en-US" altLang="zh-CN" sz="2800" b="1" dirty="0" err="1">
                <a:solidFill>
                  <a:schemeClr val="accent2"/>
                </a:solidFill>
              </a:rPr>
              <a:t>ListInit</a:t>
            </a:r>
            <a:r>
              <a:rPr lang="zh-CN" altLang="en-US" sz="2800" b="1" dirty="0"/>
              <a:t>：</a:t>
            </a:r>
            <a:r>
              <a:rPr lang="zh-CN" altLang="en-US" sz="2800" b="1" dirty="0">
                <a:solidFill>
                  <a:srgbClr val="002060"/>
                </a:solidFill>
                <a:latin typeface="Times New Roman" panose="02020603050405020304" pitchFamily="18" charset="0"/>
                <a:cs typeface="Times New Roman" panose="02020603050405020304" pitchFamily="18" charset="0"/>
              </a:rPr>
              <a:t>顺序表初始化操作，即构造空顺序表。</a:t>
            </a:r>
          </a:p>
        </p:txBody>
      </p:sp>
    </p:spTree>
    <p:extLst>
      <p:ext uri="{BB962C8B-B14F-4D97-AF65-F5344CB8AC3E}">
        <p14:creationId xmlns:p14="http://schemas.microsoft.com/office/powerpoint/2010/main" val="117745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283463" y="1791537"/>
            <a:ext cx="9745898" cy="3693319"/>
          </a:xfrm>
          <a:prstGeom prst="rect">
            <a:avLst/>
          </a:prstGeom>
        </p:spPr>
        <p:txBody>
          <a:bodyPr wrap="square">
            <a:spAutoFit/>
          </a:bodyPr>
          <a:lstStyle/>
          <a:p>
            <a:pPr lvl="1"/>
            <a:r>
              <a:rPr lang="en-US" altLang="zh-CN" sz="2600" dirty="0"/>
              <a:t>bool </a:t>
            </a:r>
            <a:r>
              <a:rPr lang="en-US" altLang="zh-CN" sz="2600" dirty="0" err="1"/>
              <a:t>ListCreate</a:t>
            </a:r>
            <a:r>
              <a:rPr lang="en-US" altLang="zh-CN" sz="2600" dirty="0"/>
              <a:t>(</a:t>
            </a:r>
            <a:r>
              <a:rPr lang="en-US" altLang="zh-CN" sz="2600" dirty="0" err="1"/>
              <a:t>SList</a:t>
            </a:r>
            <a:r>
              <a:rPr lang="en-US" altLang="zh-CN" sz="2600" dirty="0"/>
              <a:t> &amp;L,</a:t>
            </a:r>
            <a:r>
              <a:rPr lang="zh-CN" altLang="en-US" sz="2600" dirty="0"/>
              <a:t> </a:t>
            </a:r>
            <a:r>
              <a:rPr lang="en-US" altLang="zh-CN" sz="2600" dirty="0"/>
              <a:t>int</a:t>
            </a:r>
            <a:r>
              <a:rPr lang="zh-CN" altLang="en-US" sz="2600" dirty="0"/>
              <a:t> </a:t>
            </a:r>
            <a:r>
              <a:rPr lang="en-US" altLang="zh-CN" sz="2600" dirty="0"/>
              <a:t>n,</a:t>
            </a:r>
            <a:r>
              <a:rPr lang="zh-CN" altLang="en-US" sz="2600" dirty="0"/>
              <a:t> </a:t>
            </a:r>
            <a:r>
              <a:rPr lang="en-US" altLang="zh-CN" sz="2600" dirty="0" err="1"/>
              <a:t>LElemType</a:t>
            </a:r>
            <a:r>
              <a:rPr lang="en-US" altLang="zh-CN" sz="2600" dirty="0"/>
              <a:t> a[])</a:t>
            </a:r>
            <a:endParaRPr lang="zh-CN" altLang="zh-CN" sz="2600" dirty="0"/>
          </a:p>
          <a:p>
            <a:pPr lvl="1"/>
            <a:r>
              <a:rPr lang="en-US" altLang="zh-CN" sz="2600" dirty="0"/>
              <a:t>{</a:t>
            </a:r>
          </a:p>
          <a:p>
            <a:pPr lvl="1"/>
            <a:r>
              <a:rPr lang="en-US" altLang="zh-CN" sz="2600" dirty="0"/>
              <a:t>   int </a:t>
            </a:r>
            <a:r>
              <a:rPr lang="en-US" altLang="zh-CN" sz="2600" dirty="0" err="1"/>
              <a:t>i</a:t>
            </a:r>
            <a:r>
              <a:rPr lang="en-US" altLang="zh-CN" sz="2600" dirty="0"/>
              <a:t>;</a:t>
            </a:r>
          </a:p>
          <a:p>
            <a:pPr lvl="1"/>
            <a:r>
              <a:rPr lang="en-US" altLang="zh-CN" sz="2600" dirty="0"/>
              <a:t>   </a:t>
            </a:r>
            <a:r>
              <a:rPr lang="en-US" altLang="zh-CN" sz="2600" dirty="0" err="1"/>
              <a:t>L.elem</a:t>
            </a:r>
            <a:r>
              <a:rPr lang="en-US" altLang="zh-CN" sz="2600" dirty="0"/>
              <a:t> = new </a:t>
            </a:r>
            <a:r>
              <a:rPr lang="en-US" altLang="zh-CN" sz="2600" dirty="0" err="1"/>
              <a:t>LElemType</a:t>
            </a:r>
            <a:r>
              <a:rPr lang="en-US" altLang="zh-CN" sz="2600" dirty="0"/>
              <a:t>[n + </a:t>
            </a:r>
            <a:r>
              <a:rPr lang="en-US" altLang="zh-CN" sz="2600" dirty="0" err="1"/>
              <a:t>ListInitSize</a:t>
            </a:r>
            <a:r>
              <a:rPr lang="en-US" altLang="zh-CN" sz="2600" dirty="0"/>
              <a:t>]</a:t>
            </a:r>
            <a:r>
              <a:rPr lang="zh-CN" altLang="en-US" sz="2600" dirty="0"/>
              <a:t>；</a:t>
            </a:r>
            <a:r>
              <a:rPr lang="en-US" altLang="zh-CN" sz="2600" dirty="0"/>
              <a:t> //</a:t>
            </a:r>
            <a:r>
              <a:rPr lang="zh-CN" altLang="en-US" sz="2600" dirty="0"/>
              <a:t>分配内存</a:t>
            </a:r>
            <a:endParaRPr lang="en-US" altLang="zh-CN" sz="2600" dirty="0"/>
          </a:p>
          <a:p>
            <a:pPr lvl="1"/>
            <a:r>
              <a:rPr lang="en-US" altLang="zh-CN" sz="2600" dirty="0"/>
              <a:t>   if(!</a:t>
            </a:r>
            <a:r>
              <a:rPr lang="en-US" altLang="zh-CN" sz="2600" dirty="0" err="1"/>
              <a:t>L.elem</a:t>
            </a:r>
            <a:r>
              <a:rPr lang="en-US" altLang="zh-CN" sz="2600" dirty="0"/>
              <a:t>)   return false;                                //</a:t>
            </a:r>
            <a:r>
              <a:rPr lang="zh-CN" altLang="en-US" sz="2600" dirty="0"/>
              <a:t>分配内存失败</a:t>
            </a:r>
            <a:endParaRPr lang="en-US" altLang="zh-CN" sz="2600" dirty="0"/>
          </a:p>
          <a:p>
            <a:pPr lvl="1"/>
            <a:r>
              <a:rPr lang="en-US" altLang="zh-CN" sz="2600" dirty="0"/>
              <a:t>   </a:t>
            </a:r>
            <a:r>
              <a:rPr lang="en-US" altLang="zh-CN" sz="2600" dirty="0" err="1"/>
              <a:t>L.length</a:t>
            </a:r>
            <a:r>
              <a:rPr lang="en-US" altLang="zh-CN" sz="2600" dirty="0"/>
              <a:t> = n;   </a:t>
            </a:r>
            <a:r>
              <a:rPr lang="en-US" altLang="zh-CN" sz="2600" dirty="0" err="1"/>
              <a:t>L.listsize</a:t>
            </a:r>
            <a:r>
              <a:rPr lang="en-US" altLang="zh-CN" sz="2600" dirty="0"/>
              <a:t> = n + </a:t>
            </a:r>
            <a:r>
              <a:rPr lang="en-US" altLang="zh-CN" sz="2600" dirty="0" err="1"/>
              <a:t>ListInitSize</a:t>
            </a:r>
            <a:r>
              <a:rPr lang="en-US" altLang="zh-CN" sz="2600" dirty="0"/>
              <a:t>;</a:t>
            </a:r>
          </a:p>
          <a:p>
            <a:pPr lvl="1"/>
            <a:r>
              <a:rPr lang="en-US" altLang="zh-CN" sz="2600" dirty="0"/>
              <a:t>   for (</a:t>
            </a:r>
            <a:r>
              <a:rPr lang="en-US" altLang="zh-CN" sz="2600" dirty="0" err="1"/>
              <a:t>i</a:t>
            </a:r>
            <a:r>
              <a:rPr lang="en-US" altLang="zh-CN" sz="2600" dirty="0"/>
              <a:t> = 0; </a:t>
            </a:r>
            <a:r>
              <a:rPr lang="en-US" altLang="zh-CN" sz="2600" dirty="0" err="1"/>
              <a:t>i</a:t>
            </a:r>
            <a:r>
              <a:rPr lang="en-US" altLang="zh-CN" sz="2600" dirty="0"/>
              <a:t> &lt; n; </a:t>
            </a:r>
            <a:r>
              <a:rPr lang="en-US" altLang="zh-CN" sz="2600" dirty="0" err="1"/>
              <a:t>i</a:t>
            </a:r>
            <a:r>
              <a:rPr lang="en-US" altLang="zh-CN" sz="2600" dirty="0"/>
              <a:t>++)   </a:t>
            </a:r>
            <a:r>
              <a:rPr lang="en-US" altLang="zh-CN" sz="2600" dirty="0" err="1"/>
              <a:t>L.elem</a:t>
            </a:r>
            <a:r>
              <a:rPr lang="en-US" altLang="zh-CN" sz="2600" dirty="0"/>
              <a:t>[</a:t>
            </a:r>
            <a:r>
              <a:rPr lang="en-US" altLang="zh-CN" sz="2600" dirty="0" err="1"/>
              <a:t>i</a:t>
            </a:r>
            <a:r>
              <a:rPr lang="en-US" altLang="zh-CN" sz="2600" dirty="0"/>
              <a:t>] = a[</a:t>
            </a:r>
            <a:r>
              <a:rPr lang="en-US" altLang="zh-CN" sz="2600" dirty="0" err="1"/>
              <a:t>i</a:t>
            </a:r>
            <a:r>
              <a:rPr lang="en-US" altLang="zh-CN" sz="2600" dirty="0"/>
              <a:t>];</a:t>
            </a:r>
          </a:p>
          <a:p>
            <a:pPr lvl="1"/>
            <a:r>
              <a:rPr lang="en-US" altLang="zh-CN" sz="2600" dirty="0"/>
              <a:t>   return true;</a:t>
            </a:r>
            <a:endParaRPr lang="zh-CN" altLang="zh-CN" sz="2600" dirty="0"/>
          </a:p>
          <a:p>
            <a:pPr lvl="1"/>
            <a:r>
              <a:rPr lang="en-US" altLang="zh-CN" sz="2600" dirty="0"/>
              <a:t> }</a:t>
            </a:r>
            <a:endParaRPr lang="zh-CN" altLang="zh-CN" sz="2600" dirty="0"/>
          </a:p>
        </p:txBody>
      </p:sp>
      <p:sp>
        <p:nvSpPr>
          <p:cNvPr id="15" name="矩形 14">
            <a:extLst>
              <a:ext uri="{FF2B5EF4-FFF2-40B4-BE49-F238E27FC236}">
                <a16:creationId xmlns:a16="http://schemas.microsoft.com/office/drawing/2014/main" id="{747CFD0F-CAA9-4F45-AC84-DAA4AC9B8A84}"/>
              </a:ext>
            </a:extLst>
          </p:cNvPr>
          <p:cNvSpPr/>
          <p:nvPr/>
        </p:nvSpPr>
        <p:spPr>
          <a:xfrm>
            <a:off x="539932" y="5470217"/>
            <a:ext cx="10121783" cy="82612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t>创建顺序表，并将数组 </a:t>
            </a:r>
            <a:r>
              <a:rPr lang="en-US" altLang="zh-CN" sz="2000" dirty="0"/>
              <a:t>a </a:t>
            </a:r>
            <a:r>
              <a:rPr lang="zh-CN" altLang="en-US" sz="2000" dirty="0"/>
              <a:t>中元素存入</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zh-CN" altLang="en-US" sz="2000" b="1" dirty="0">
                <a:solidFill>
                  <a:schemeClr val="accent2"/>
                </a:solidFill>
                <a:latin typeface="+mn-ea"/>
                <a:cs typeface="Times New Roman" panose="02020603050405020304" pitchFamily="18" charset="0"/>
              </a:rPr>
              <a:t>       </a:t>
            </a:r>
            <a:r>
              <a:rPr lang="en-US" altLang="zh-CN" sz="2000" b="1" dirty="0">
                <a:solidFill>
                  <a:schemeClr val="accent2"/>
                </a:solidFill>
              </a:rPr>
              <a:t>(2)  </a:t>
            </a:r>
            <a:r>
              <a:rPr lang="en-US" altLang="zh-CN" sz="2000" dirty="0" err="1"/>
              <a:t>L.listsize</a:t>
            </a:r>
            <a:r>
              <a:rPr lang="en-US" altLang="zh-CN" sz="2000" dirty="0"/>
              <a:t> </a:t>
            </a:r>
            <a:r>
              <a:rPr lang="zh-CN" altLang="en-US" sz="2000" dirty="0"/>
              <a:t>赋值为不小于 </a:t>
            </a:r>
            <a:r>
              <a:rPr lang="en-US" altLang="zh-CN" sz="2000" dirty="0"/>
              <a:t>n </a:t>
            </a:r>
            <a:r>
              <a:rPr lang="zh-CN" altLang="en-US" sz="2000" dirty="0"/>
              <a:t>的数，应根据问题的需要赋值为合适大小的数。</a:t>
            </a:r>
            <a:endParaRPr lang="en-US" altLang="zh-CN" sz="2000" b="1" dirty="0">
              <a:solidFill>
                <a:schemeClr val="accent2"/>
              </a:solidFill>
            </a:endParaRP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940513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 </a:t>
            </a:r>
            <a:r>
              <a:rPr lang="en-US" altLang="zh-CN" sz="2800" b="1" dirty="0" err="1">
                <a:solidFill>
                  <a:schemeClr val="accent2"/>
                </a:solidFill>
              </a:rPr>
              <a:t>ListCreate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：创建顺序表，并存入若干数据元素。</a:t>
            </a:r>
          </a:p>
        </p:txBody>
      </p:sp>
    </p:spTree>
    <p:extLst>
      <p:ext uri="{BB962C8B-B14F-4D97-AF65-F5344CB8AC3E}">
        <p14:creationId xmlns:p14="http://schemas.microsoft.com/office/powerpoint/2010/main" val="330241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746871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2.3 </a:t>
            </a: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：顺序表的插入元素操作。</a:t>
            </a:r>
          </a:p>
        </p:txBody>
      </p:sp>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123838D1-FC83-4F58-8B40-B2C0787D929C}"/>
                  </a:ext>
                </a:extLst>
              </p:cNvPr>
              <p:cNvSpPr/>
              <p:nvPr/>
            </p:nvSpPr>
            <p:spPr>
              <a:xfrm>
                <a:off x="573195" y="1925227"/>
                <a:ext cx="11045610" cy="1009572"/>
              </a:xfrm>
              <a:prstGeom prst="rect">
                <a:avLst/>
              </a:prstGeom>
            </p:spPr>
            <p:txBody>
              <a:bodyPr wrap="square">
                <a:spAutoFit/>
              </a:bodyPr>
              <a:lstStyle/>
              <a:p>
                <a:r>
                  <a:rPr lang="zh-CN" altLang="en-US" sz="2800" b="1" dirty="0">
                    <a:solidFill>
                      <a:schemeClr val="accent2"/>
                    </a:solidFill>
                    <a:latin typeface="Times New Roman" panose="02020603050405020304" pitchFamily="18" charset="0"/>
                    <a:cs typeface="Times New Roman" panose="02020603050405020304" pitchFamily="18" charset="0"/>
                  </a:rPr>
                  <a:t>定义：</a:t>
                </a:r>
                <a:r>
                  <a:rPr lang="zh-CN" altLang="en-US" sz="2800" dirty="0">
                    <a:solidFill>
                      <a:srgbClr val="002060"/>
                    </a:solidFill>
                    <a:latin typeface="Times New Roman" panose="02020603050405020304" pitchFamily="18" charset="0"/>
                    <a:cs typeface="Times New Roman" panose="02020603050405020304" pitchFamily="18" charset="0"/>
                  </a:rPr>
                  <a:t>在</a:t>
                </a:r>
                <a14:m>
                  <m:oMath xmlns:m="http://schemas.openxmlformats.org/officeDocument/2006/math">
                    <m:r>
                      <a:rPr lang="zh-CN" altLang="en-US" sz="2800" b="0" i="1" dirty="0">
                        <a:solidFill>
                          <a:srgbClr val="002060"/>
                        </a:solidFill>
                        <a:latin typeface="Cambria Math" panose="02040503050406030204" pitchFamily="18" charset="0"/>
                        <a:cs typeface="Times New Roman" panose="02020603050405020304" pitchFamily="18" charset="0"/>
                      </a:rPr>
                      <m:t>顺序表</m:t>
                    </m:r>
                    <m:r>
                      <a:rPr lang="en-US" altLang="zh-CN" sz="2800" b="0" i="1">
                        <a:latin typeface="Cambria Math" panose="02040503050406030204" pitchFamily="18" charset="0"/>
                        <a:cs typeface="Times New Roman" panose="02020603050405020304" pitchFamily="18" charset="0"/>
                      </a:rPr>
                      <m:t>𝐿</m:t>
                    </m:r>
                    <m:r>
                      <a:rPr lang="en-US" altLang="zh-CN" sz="2800" b="0" i="1">
                        <a:latin typeface="Cambria Math" panose="02040503050406030204" pitchFamily="18" charset="0"/>
                        <a:cs typeface="Times New Roman" panose="02020603050405020304" pitchFamily="18" charset="0"/>
                      </a:rPr>
                      <m:t>=</m:t>
                    </m:r>
                    <m:d>
                      <m:dPr>
                        <m:ctrlPr>
                          <a:rPr lang="en-US" altLang="zh-CN" sz="2800" i="1">
                            <a:latin typeface="Cambria Math" panose="02040503050406030204" pitchFamily="18" charset="0"/>
                            <a:cs typeface="Times New Roman" panose="02020603050405020304" pitchFamily="18" charset="0"/>
                          </a:rPr>
                        </m:ctrlPr>
                      </m:dPr>
                      <m:e>
                        <m:r>
                          <a:rPr lang="en-US" altLang="zh-CN" sz="2800" b="0" i="1">
                            <a:latin typeface="Cambria Math" panose="02040503050406030204" pitchFamily="18" charset="0"/>
                            <a:cs typeface="Times New Roman" panose="02020603050405020304" pitchFamily="18" charset="0"/>
                          </a:rPr>
                          <m:t>𝑎</m:t>
                        </m:r>
                        <m:d>
                          <m:dPr>
                            <m:ctrlPr>
                              <a:rPr lang="en-US" altLang="zh-CN" sz="2800" i="1">
                                <a:latin typeface="Cambria Math" panose="02040503050406030204" pitchFamily="18" charset="0"/>
                                <a:cs typeface="Times New Roman" panose="02020603050405020304" pitchFamily="18" charset="0"/>
                              </a:rPr>
                            </m:ctrlPr>
                          </m:dPr>
                          <m:e>
                            <m:r>
                              <a:rPr lang="en-US" altLang="zh-CN" sz="2800" b="0" i="1">
                                <a:latin typeface="Cambria Math" panose="02040503050406030204" pitchFamily="18" charset="0"/>
                                <a:cs typeface="Times New Roman" panose="02020603050405020304" pitchFamily="18" charset="0"/>
                              </a:rPr>
                              <m:t>1</m:t>
                            </m:r>
                          </m:e>
                        </m:d>
                        <m:r>
                          <a:rPr lang="en-US" altLang="zh-CN" sz="2800" b="0" i="1">
                            <a:latin typeface="Cambria Math" panose="02040503050406030204" pitchFamily="18" charset="0"/>
                            <a:cs typeface="Times New Roman" panose="02020603050405020304" pitchFamily="18" charset="0"/>
                          </a:rPr>
                          <m:t>,</m:t>
                        </m:r>
                        <m:r>
                          <a:rPr lang="en-US" altLang="zh-CN" sz="2800" b="0" i="1">
                            <a:latin typeface="Cambria Math" panose="02040503050406030204" pitchFamily="18" charset="0"/>
                            <a:cs typeface="Times New Roman" panose="02020603050405020304" pitchFamily="18" charset="0"/>
                          </a:rPr>
                          <m:t>𝑎</m:t>
                        </m:r>
                        <m:d>
                          <m:dPr>
                            <m:ctrlPr>
                              <a:rPr lang="en-US" altLang="zh-CN" sz="2800" i="1">
                                <a:latin typeface="Cambria Math" panose="02040503050406030204" pitchFamily="18" charset="0"/>
                                <a:cs typeface="Times New Roman" panose="02020603050405020304" pitchFamily="18" charset="0"/>
                              </a:rPr>
                            </m:ctrlPr>
                          </m:dPr>
                          <m:e>
                            <m:r>
                              <a:rPr lang="en-US" altLang="zh-CN" sz="2800" b="0" i="1">
                                <a:latin typeface="Cambria Math" panose="02040503050406030204" pitchFamily="18" charset="0"/>
                                <a:cs typeface="Times New Roman" panose="02020603050405020304" pitchFamily="18" charset="0"/>
                              </a:rPr>
                              <m:t>2</m:t>
                            </m:r>
                          </m:e>
                        </m:d>
                        <m:r>
                          <a:rPr lang="en-US" altLang="zh-CN" sz="2800" b="0" i="1">
                            <a:latin typeface="Cambria Math" panose="02040503050406030204" pitchFamily="18" charset="0"/>
                            <a:cs typeface="Times New Roman" panose="02020603050405020304" pitchFamily="18" charset="0"/>
                          </a:rPr>
                          <m:t>,…,</m:t>
                        </m:r>
                        <m:r>
                          <a:rPr lang="en-US" altLang="zh-CN" sz="2800" b="0" i="1">
                            <a:latin typeface="Cambria Math" panose="02040503050406030204" pitchFamily="18" charset="0"/>
                            <a:cs typeface="Times New Roman" panose="02020603050405020304" pitchFamily="18" charset="0"/>
                          </a:rPr>
                          <m:t>𝑎</m:t>
                        </m:r>
                        <m:d>
                          <m:dPr>
                            <m:ctrlPr>
                              <a:rPr lang="en-US" altLang="zh-CN" sz="2800" i="1">
                                <a:latin typeface="Cambria Math" panose="02040503050406030204" pitchFamily="18" charset="0"/>
                                <a:cs typeface="Times New Roman" panose="02020603050405020304" pitchFamily="18" charset="0"/>
                              </a:rPr>
                            </m:ctrlPr>
                          </m:dPr>
                          <m:e>
                            <m:r>
                              <a:rPr lang="en-US" altLang="zh-CN" sz="2800" b="0" i="1">
                                <a:latin typeface="Cambria Math" panose="02040503050406030204" pitchFamily="18" charset="0"/>
                                <a:cs typeface="Times New Roman" panose="02020603050405020304" pitchFamily="18" charset="0"/>
                              </a:rPr>
                              <m:t>𝑛</m:t>
                            </m:r>
                          </m:e>
                        </m:d>
                      </m:e>
                    </m:d>
                    <m:r>
                      <a:rPr lang="en-US" altLang="zh-CN" sz="2800" b="0" i="1">
                        <a:latin typeface="Cambria Math" panose="02040503050406030204" pitchFamily="18" charset="0"/>
                        <a:cs typeface="Times New Roman" panose="02020603050405020304" pitchFamily="18" charset="0"/>
                      </a:rPr>
                      <m:t> </m:t>
                    </m:r>
                    <m:r>
                      <a:rPr lang="zh-CN" altLang="en-US" sz="2800" b="0" i="1">
                        <a:latin typeface="Cambria Math" panose="02040503050406030204" pitchFamily="18" charset="0"/>
                        <a:cs typeface="Times New Roman" panose="02020603050405020304" pitchFamily="18" charset="0"/>
                      </a:rPr>
                      <m:t>中</m:t>
                    </m:r>
                  </m:oMath>
                </a14:m>
                <a:r>
                  <a:rPr lang="zh-CN" altLang="en-US" sz="2800" dirty="0">
                    <a:solidFill>
                      <a:srgbClr val="002060"/>
                    </a:solidFill>
                    <a:latin typeface="Times New Roman" panose="02020603050405020304" pitchFamily="18" charset="0"/>
                    <a:cs typeface="Times New Roman" panose="02020603050405020304" pitchFamily="18" charset="0"/>
                  </a:rPr>
                  <a:t>插入新的元素 </a:t>
                </a:r>
                <a:r>
                  <a:rPr lang="en-US" altLang="zh-CN" sz="2800" dirty="0">
                    <a:solidFill>
                      <a:srgbClr val="002060"/>
                    </a:solidFill>
                    <a:latin typeface="Times New Roman" panose="02020603050405020304" pitchFamily="18" charset="0"/>
                    <a:cs typeface="Times New Roman" panose="02020603050405020304" pitchFamily="18" charset="0"/>
                  </a:rPr>
                  <a:t>e</a:t>
                </a:r>
                <a:r>
                  <a:rPr lang="zh-CN" altLang="en-US" sz="2800" dirty="0">
                    <a:solidFill>
                      <a:srgbClr val="002060"/>
                    </a:solidFill>
                    <a:latin typeface="Times New Roman" panose="02020603050405020304" pitchFamily="18" charset="0"/>
                    <a:cs typeface="Times New Roman" panose="02020603050405020304" pitchFamily="18" charset="0"/>
                  </a:rPr>
                  <a:t>，使 </a:t>
                </a:r>
                <a:r>
                  <a:rPr lang="en-US" altLang="zh-CN" sz="2800" dirty="0">
                    <a:solidFill>
                      <a:srgbClr val="002060"/>
                    </a:solidFill>
                    <a:latin typeface="Times New Roman" panose="02020603050405020304" pitchFamily="18" charset="0"/>
                    <a:cs typeface="Times New Roman" panose="02020603050405020304" pitchFamily="18" charset="0"/>
                  </a:rPr>
                  <a:t>e </a:t>
                </a:r>
                <a:r>
                  <a:rPr lang="zh-CN" altLang="en-US" sz="2800" dirty="0">
                    <a:solidFill>
                      <a:srgbClr val="002060"/>
                    </a:solidFill>
                    <a:latin typeface="Times New Roman" panose="02020603050405020304" pitchFamily="18" charset="0"/>
                    <a:cs typeface="Times New Roman" panose="02020603050405020304" pitchFamily="18" charset="0"/>
                  </a:rPr>
                  <a:t>为顺序表</a:t>
                </a:r>
                <a14:m>
                  <m:oMath xmlns:m="http://schemas.openxmlformats.org/officeDocument/2006/math">
                    <m:r>
                      <a:rPr lang="en-US" altLang="zh-CN" sz="2800" b="0" i="1">
                        <a:latin typeface="Cambria Math" panose="02040503050406030204" pitchFamily="18" charset="0"/>
                        <a:cs typeface="Times New Roman" panose="02020603050405020304" pitchFamily="18" charset="0"/>
                      </a:rPr>
                      <m:t>𝐿</m:t>
                    </m:r>
                    <m:r>
                      <a:rPr lang="en-US" altLang="zh-CN" sz="2800" b="0" i="1">
                        <a:latin typeface="Cambria Math" panose="02040503050406030204" pitchFamily="18" charset="0"/>
                        <a:cs typeface="Times New Roman" panose="02020603050405020304" pitchFamily="18" charset="0"/>
                      </a:rPr>
                      <m:t> </m:t>
                    </m:r>
                  </m:oMath>
                </a14:m>
                <a:r>
                  <a:rPr lang="zh-CN" altLang="en-US" sz="2800" dirty="0">
                    <a:solidFill>
                      <a:srgbClr val="002060"/>
                    </a:solidFill>
                    <a:latin typeface="Times New Roman" panose="02020603050405020304" pitchFamily="18" charset="0"/>
                    <a:cs typeface="Times New Roman" panose="02020603050405020304" pitchFamily="18" charset="0"/>
                  </a:rPr>
                  <a:t>的第 </a:t>
                </a:r>
                <a:r>
                  <a:rPr lang="en-US" altLang="zh-CN" sz="2800" dirty="0" err="1">
                    <a:solidFill>
                      <a:srgbClr val="002060"/>
                    </a:solidFill>
                    <a:latin typeface="Times New Roman" panose="02020603050405020304" pitchFamily="18" charset="0"/>
                    <a:cs typeface="Times New Roman" panose="02020603050405020304" pitchFamily="18" charset="0"/>
                  </a:rPr>
                  <a:t>i</a:t>
                </a:r>
                <a:r>
                  <a:rPr lang="en-US" altLang="zh-CN" sz="2800" dirty="0">
                    <a:solidFill>
                      <a:srgbClr val="002060"/>
                    </a:solidFill>
                    <a:latin typeface="Times New Roman" panose="02020603050405020304" pitchFamily="18" charset="0"/>
                    <a:cs typeface="Times New Roman" panose="02020603050405020304" pitchFamily="18" charset="0"/>
                  </a:rPr>
                  <a:t> (</a:t>
                </a:r>
                <a14:m>
                  <m:oMath xmlns:m="http://schemas.openxmlformats.org/officeDocument/2006/math">
                    <m:r>
                      <a:rPr lang="en-US" altLang="zh-CN" sz="2800" b="0" i="0" smtClean="0">
                        <a:solidFill>
                          <a:srgbClr val="002060"/>
                        </a:solidFill>
                        <a:latin typeface="Cambria Math" panose="02040503050406030204" pitchFamily="18" charset="0"/>
                        <a:cs typeface="Times New Roman" panose="02020603050405020304" pitchFamily="18" charset="0"/>
                      </a:rPr>
                      <m:t>1</m:t>
                    </m:r>
                    <m:r>
                      <a:rPr lang="en-US" altLang="zh-CN" sz="2800" b="0" i="1" smtClean="0">
                        <a:solidFill>
                          <a:srgbClr val="002060"/>
                        </a:solidFill>
                        <a:latin typeface="Cambria Math" panose="02040503050406030204" pitchFamily="18" charset="0"/>
                        <a:cs typeface="Times New Roman" panose="02020603050405020304" pitchFamily="18" charset="0"/>
                      </a:rPr>
                      <m:t>≤</m:t>
                    </m:r>
                    <m:r>
                      <a:rPr lang="en-US" altLang="zh-CN" sz="2800" b="0" i="1" smtClean="0">
                        <a:solidFill>
                          <a:srgbClr val="002060"/>
                        </a:solidFill>
                        <a:latin typeface="Cambria Math" panose="02040503050406030204" pitchFamily="18" charset="0"/>
                        <a:cs typeface="Times New Roman" panose="02020603050405020304" pitchFamily="18" charset="0"/>
                      </a:rPr>
                      <m:t>𝑖</m:t>
                    </m:r>
                    <m:r>
                      <a:rPr lang="en-US" altLang="zh-CN" sz="2800" b="0" i="1" smtClean="0">
                        <a:solidFill>
                          <a:srgbClr val="002060"/>
                        </a:solidFill>
                        <a:latin typeface="Cambria Math" panose="02040503050406030204" pitchFamily="18" charset="0"/>
                        <a:cs typeface="Times New Roman" panose="02020603050405020304" pitchFamily="18" charset="0"/>
                      </a:rPr>
                      <m:t>≤</m:t>
                    </m:r>
                    <m:r>
                      <a:rPr lang="en-US" altLang="zh-CN" sz="2800" b="0" i="1" smtClean="0">
                        <a:solidFill>
                          <a:srgbClr val="002060"/>
                        </a:solidFill>
                        <a:latin typeface="Cambria Math" panose="02040503050406030204" pitchFamily="18" charset="0"/>
                        <a:cs typeface="Times New Roman" panose="02020603050405020304" pitchFamily="18" charset="0"/>
                      </a:rPr>
                      <m:t>𝑛</m:t>
                    </m:r>
                    <m:r>
                      <a:rPr lang="en-US" altLang="zh-CN" sz="2800" b="0" i="1" smtClean="0">
                        <a:solidFill>
                          <a:srgbClr val="002060"/>
                        </a:solidFill>
                        <a:latin typeface="Cambria Math" panose="02040503050406030204" pitchFamily="18" charset="0"/>
                        <a:cs typeface="Times New Roman" panose="02020603050405020304" pitchFamily="18" charset="0"/>
                      </a:rPr>
                      <m:t>+1</m:t>
                    </m:r>
                  </m:oMath>
                </a14:m>
                <a:r>
                  <a:rPr lang="en-US" altLang="zh-CN" sz="2800" dirty="0">
                    <a:solidFill>
                      <a:srgbClr val="002060"/>
                    </a:solidFill>
                    <a:latin typeface="Times New Roman" panose="02020603050405020304" pitchFamily="18" charset="0"/>
                    <a:cs typeface="Times New Roman" panose="02020603050405020304" pitchFamily="18" charset="0"/>
                  </a:rPr>
                  <a:t>)</a:t>
                </a:r>
                <a:r>
                  <a:rPr lang="zh-CN" altLang="en-US" sz="2800" dirty="0">
                    <a:solidFill>
                      <a:srgbClr val="002060"/>
                    </a:solidFill>
                    <a:latin typeface="Times New Roman" panose="02020603050405020304" pitchFamily="18" charset="0"/>
                    <a:cs typeface="Times New Roman" panose="02020603050405020304" pitchFamily="18" charset="0"/>
                  </a:rPr>
                  <a:t>个元素，其他元素的相对次序不变。</a:t>
                </a:r>
                <a:endParaRPr lang="zh-CN" altLang="en-US" sz="2800" dirty="0"/>
              </a:p>
            </p:txBody>
          </p:sp>
        </mc:Choice>
        <mc:Fallback xmlns="">
          <p:sp>
            <p:nvSpPr>
              <p:cNvPr id="2" name="矩形 1">
                <a:extLst>
                  <a:ext uri="{FF2B5EF4-FFF2-40B4-BE49-F238E27FC236}">
                    <a16:creationId xmlns:a16="http://schemas.microsoft.com/office/drawing/2014/main" id="{123838D1-FC83-4F58-8B40-B2C0787D929C}"/>
                  </a:ext>
                </a:extLst>
              </p:cNvPr>
              <p:cNvSpPr>
                <a:spLocks noRot="1" noChangeAspect="1" noMove="1" noResize="1" noEditPoints="1" noAdjustHandles="1" noChangeArrowheads="1" noChangeShapeType="1" noTextEdit="1"/>
              </p:cNvSpPr>
              <p:nvPr/>
            </p:nvSpPr>
            <p:spPr>
              <a:xfrm>
                <a:off x="573195" y="1925227"/>
                <a:ext cx="11045610" cy="1009572"/>
              </a:xfrm>
              <a:prstGeom prst="rect">
                <a:avLst/>
              </a:prstGeom>
              <a:blipFill>
                <a:blip r:embed="rId2"/>
                <a:stretch>
                  <a:fillRect l="-1104" t="-4242" b="-1636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17700CE0-22DA-4003-981B-FE62D2FE75DF}"/>
              </a:ext>
            </a:extLst>
          </p:cNvPr>
          <p:cNvPicPr>
            <a:picLocks noChangeAspect="1"/>
          </p:cNvPicPr>
          <p:nvPr/>
        </p:nvPicPr>
        <p:blipFill>
          <a:blip r:embed="rId3"/>
          <a:stretch>
            <a:fillRect/>
          </a:stretch>
        </p:blipFill>
        <p:spPr>
          <a:xfrm>
            <a:off x="2736529" y="3847996"/>
            <a:ext cx="3855755" cy="706095"/>
          </a:xfrm>
          <a:prstGeom prst="rect">
            <a:avLst/>
          </a:prstGeom>
        </p:spPr>
      </p:pic>
      <p:pic>
        <p:nvPicPr>
          <p:cNvPr id="6" name="图片 5">
            <a:extLst>
              <a:ext uri="{FF2B5EF4-FFF2-40B4-BE49-F238E27FC236}">
                <a16:creationId xmlns:a16="http://schemas.microsoft.com/office/drawing/2014/main" id="{B55BBAFB-5F96-48A2-A00D-6EC2678E5975}"/>
              </a:ext>
            </a:extLst>
          </p:cNvPr>
          <p:cNvPicPr>
            <a:picLocks noChangeAspect="1"/>
          </p:cNvPicPr>
          <p:nvPr/>
        </p:nvPicPr>
        <p:blipFill>
          <a:blip r:embed="rId4"/>
          <a:stretch>
            <a:fillRect/>
          </a:stretch>
        </p:blipFill>
        <p:spPr>
          <a:xfrm>
            <a:off x="2356762" y="4530540"/>
            <a:ext cx="7021282" cy="706095"/>
          </a:xfrm>
          <a:prstGeom prst="rect">
            <a:avLst/>
          </a:prstGeom>
        </p:spPr>
      </p:pic>
      <p:pic>
        <p:nvPicPr>
          <p:cNvPr id="7" name="图片 6">
            <a:extLst>
              <a:ext uri="{FF2B5EF4-FFF2-40B4-BE49-F238E27FC236}">
                <a16:creationId xmlns:a16="http://schemas.microsoft.com/office/drawing/2014/main" id="{92D20339-96B7-46EA-B701-5A0AC0117B0C}"/>
              </a:ext>
            </a:extLst>
          </p:cNvPr>
          <p:cNvPicPr>
            <a:picLocks noChangeAspect="1"/>
          </p:cNvPicPr>
          <p:nvPr/>
        </p:nvPicPr>
        <p:blipFill>
          <a:blip r:embed="rId5"/>
          <a:stretch>
            <a:fillRect/>
          </a:stretch>
        </p:blipFill>
        <p:spPr>
          <a:xfrm>
            <a:off x="2642374" y="5236635"/>
            <a:ext cx="6735670" cy="706095"/>
          </a:xfrm>
          <a:prstGeom prst="rect">
            <a:avLst/>
          </a:prstGeom>
        </p:spPr>
      </p:pic>
      <p:grpSp>
        <p:nvGrpSpPr>
          <p:cNvPr id="23" name="Group 23">
            <a:extLst>
              <a:ext uri="{FF2B5EF4-FFF2-40B4-BE49-F238E27FC236}">
                <a16:creationId xmlns:a16="http://schemas.microsoft.com/office/drawing/2014/main" id="{ACE4B859-E8C4-4FA1-BDA1-B85DBC0BF252}"/>
              </a:ext>
            </a:extLst>
          </p:cNvPr>
          <p:cNvGrpSpPr/>
          <p:nvPr/>
        </p:nvGrpSpPr>
        <p:grpSpPr>
          <a:xfrm>
            <a:off x="279769" y="3177760"/>
            <a:ext cx="458390" cy="344014"/>
            <a:chOff x="789999" y="2242985"/>
            <a:chExt cx="504229" cy="378415"/>
          </a:xfrm>
        </p:grpSpPr>
        <p:sp>
          <p:nvSpPr>
            <p:cNvPr id="24" name="Rectangle 24">
              <a:extLst>
                <a:ext uri="{FF2B5EF4-FFF2-40B4-BE49-F238E27FC236}">
                  <a16:creationId xmlns:a16="http://schemas.microsoft.com/office/drawing/2014/main" id="{A06D28BB-E018-4FC5-9F49-D16F7BA74AE8}"/>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5" name="Rectangle 25">
              <a:extLst>
                <a:ext uri="{FF2B5EF4-FFF2-40B4-BE49-F238E27FC236}">
                  <a16:creationId xmlns:a16="http://schemas.microsoft.com/office/drawing/2014/main" id="{C9E52A83-F4E4-4708-9538-02540840CA93}"/>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6" name="矩形 25">
            <a:extLst>
              <a:ext uri="{FF2B5EF4-FFF2-40B4-BE49-F238E27FC236}">
                <a16:creationId xmlns:a16="http://schemas.microsoft.com/office/drawing/2014/main" id="{9BBDB591-ACB1-4DE5-B1D1-465C3B6251F5}"/>
              </a:ext>
            </a:extLst>
          </p:cNvPr>
          <p:cNvSpPr/>
          <p:nvPr/>
        </p:nvSpPr>
        <p:spPr>
          <a:xfrm>
            <a:off x="817440" y="3109642"/>
            <a:ext cx="2980303" cy="523220"/>
          </a:xfrm>
          <a:prstGeom prst="rect">
            <a:avLst/>
          </a:prstGeom>
        </p:spPr>
        <p:txBody>
          <a:bodyPr wrap="none">
            <a:spAutoFit/>
          </a:bodyPr>
          <a:lstStyle/>
          <a:p>
            <a:pPr>
              <a:spcBef>
                <a:spcPts val="1200"/>
              </a:spcBef>
            </a:pP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举例。</a:t>
            </a:r>
          </a:p>
        </p:txBody>
      </p:sp>
    </p:spTree>
    <p:extLst>
      <p:ext uri="{BB962C8B-B14F-4D97-AF65-F5344CB8AC3E}">
        <p14:creationId xmlns:p14="http://schemas.microsoft.com/office/powerpoint/2010/main" val="2621441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303988" y="1769948"/>
            <a:ext cx="11382273" cy="4893647"/>
          </a:xfrm>
          <a:prstGeom prst="rect">
            <a:avLst/>
          </a:prstGeom>
        </p:spPr>
        <p:txBody>
          <a:bodyPr wrap="square">
            <a:spAutoFit/>
          </a:bodyPr>
          <a:lstStyle/>
          <a:p>
            <a:pPr lvl="1" algn="just"/>
            <a:r>
              <a:rPr lang="en-US" altLang="zh-CN" sz="2600" dirty="0"/>
              <a:t>bool </a:t>
            </a:r>
            <a:r>
              <a:rPr lang="en-US" altLang="zh-CN" sz="2600" dirty="0" err="1"/>
              <a:t>ListInsert</a:t>
            </a:r>
            <a:r>
              <a:rPr lang="en-US" altLang="zh-CN" sz="2600" b="1" dirty="0">
                <a:solidFill>
                  <a:schemeClr val="accent2"/>
                </a:solidFill>
              </a:rPr>
              <a:t> </a:t>
            </a:r>
            <a:r>
              <a:rPr lang="en-US" altLang="zh-CN" sz="2600" dirty="0"/>
              <a:t>(</a:t>
            </a:r>
            <a:r>
              <a:rPr lang="en-US" altLang="zh-CN" sz="2600" dirty="0" err="1"/>
              <a:t>SList</a:t>
            </a:r>
            <a:r>
              <a:rPr lang="en-US" altLang="zh-CN" sz="2600" dirty="0"/>
              <a:t> &amp;L,</a:t>
            </a:r>
            <a:r>
              <a:rPr lang="zh-CN" altLang="en-US" sz="2600" dirty="0"/>
              <a:t> </a:t>
            </a:r>
            <a:r>
              <a:rPr lang="en-US" altLang="zh-CN" sz="2600" dirty="0"/>
              <a:t>int</a:t>
            </a:r>
            <a:r>
              <a:rPr lang="zh-CN" altLang="en-US" sz="2600" dirty="0"/>
              <a:t> </a:t>
            </a:r>
            <a:r>
              <a:rPr lang="en-US" altLang="zh-CN" sz="2600" dirty="0" err="1"/>
              <a:t>i</a:t>
            </a:r>
            <a:r>
              <a:rPr lang="en-US" altLang="zh-CN" sz="2600" dirty="0"/>
              <a:t>,</a:t>
            </a:r>
            <a:r>
              <a:rPr lang="zh-CN" altLang="en-US" sz="2600" dirty="0"/>
              <a:t> </a:t>
            </a:r>
            <a:r>
              <a:rPr lang="en-US" altLang="zh-CN" sz="2600" dirty="0" err="1"/>
              <a:t>LElemType</a:t>
            </a:r>
            <a:r>
              <a:rPr lang="en-US" altLang="zh-CN" sz="2600" dirty="0"/>
              <a:t> </a:t>
            </a:r>
            <a:r>
              <a:rPr lang="en-US" altLang="zh-CN" sz="2600" i="1" dirty="0"/>
              <a:t>e</a:t>
            </a:r>
            <a:r>
              <a:rPr lang="en-US" altLang="zh-CN" sz="2600" dirty="0"/>
              <a:t>)</a:t>
            </a:r>
            <a:endParaRPr lang="zh-CN" altLang="zh-CN" sz="2600" dirty="0"/>
          </a:p>
          <a:p>
            <a:pPr lvl="1" algn="just"/>
            <a:r>
              <a:rPr lang="en-US" altLang="zh-CN" sz="2600" dirty="0"/>
              <a:t>{</a:t>
            </a:r>
          </a:p>
          <a:p>
            <a:pPr lvl="1" algn="just"/>
            <a:r>
              <a:rPr lang="en-US" altLang="zh-CN" sz="2600" dirty="0"/>
              <a:t>   int k;    </a:t>
            </a:r>
            <a:r>
              <a:rPr lang="en-US" altLang="zh-CN" sz="2600" dirty="0" err="1"/>
              <a:t>LElemType</a:t>
            </a:r>
            <a:r>
              <a:rPr lang="en-US" altLang="zh-CN" sz="2600" dirty="0"/>
              <a:t>*  base;</a:t>
            </a:r>
          </a:p>
          <a:p>
            <a:pPr lvl="1" algn="just"/>
            <a:r>
              <a:rPr lang="en-US" altLang="zh-CN" sz="2600" dirty="0"/>
              <a:t>   if (</a:t>
            </a:r>
            <a:r>
              <a:rPr lang="en-US" altLang="zh-CN" sz="2600" dirty="0" err="1"/>
              <a:t>i</a:t>
            </a:r>
            <a:r>
              <a:rPr lang="en-US" altLang="zh-CN" sz="2600" dirty="0"/>
              <a:t>&lt;1 || </a:t>
            </a:r>
            <a:r>
              <a:rPr lang="en-US" altLang="zh-CN" sz="2600" dirty="0" err="1"/>
              <a:t>i</a:t>
            </a:r>
            <a:r>
              <a:rPr lang="en-US" altLang="zh-CN" sz="2600" dirty="0"/>
              <a:t> &gt; L.length+1)  return false; //</a:t>
            </a:r>
            <a:r>
              <a:rPr lang="zh-CN" altLang="en-US" sz="2600" dirty="0"/>
              <a:t>插入位置不合理</a:t>
            </a:r>
            <a:endParaRPr lang="en-US" altLang="zh-CN" sz="2600" dirty="0"/>
          </a:p>
          <a:p>
            <a:pPr lvl="1" algn="just"/>
            <a:r>
              <a:rPr lang="en-US" altLang="zh-CN" sz="2600" dirty="0"/>
              <a:t>   if (</a:t>
            </a:r>
            <a:r>
              <a:rPr lang="en-US" altLang="zh-CN" sz="2600" dirty="0" err="1"/>
              <a:t>L.length</a:t>
            </a:r>
            <a:r>
              <a:rPr lang="en-US" altLang="zh-CN" sz="2600" dirty="0"/>
              <a:t> == </a:t>
            </a:r>
            <a:r>
              <a:rPr lang="en-US" altLang="zh-CN" sz="2600" dirty="0" err="1"/>
              <a:t>L.listsize</a:t>
            </a:r>
            <a:r>
              <a:rPr lang="en-US" altLang="zh-CN" sz="2600" dirty="0"/>
              <a:t>) //</a:t>
            </a:r>
            <a:r>
              <a:rPr lang="zh-CN" altLang="en-US" sz="2600" dirty="0"/>
              <a:t>插入一个元素的情况</a:t>
            </a:r>
            <a:endParaRPr lang="en-US" altLang="zh-CN" sz="2600" dirty="0"/>
          </a:p>
          <a:p>
            <a:pPr lvl="1" algn="just"/>
            <a:r>
              <a:rPr lang="en-US" altLang="zh-CN" sz="2600" dirty="0"/>
              <a:t>   {   base = (</a:t>
            </a:r>
            <a:r>
              <a:rPr lang="en-US" altLang="zh-CN" sz="2600" dirty="0" err="1"/>
              <a:t>LElemType</a:t>
            </a:r>
            <a:r>
              <a:rPr lang="en-US" altLang="zh-CN" sz="2600" dirty="0"/>
              <a:t> *)    </a:t>
            </a:r>
            <a:r>
              <a:rPr lang="en-US" altLang="zh-CN" sz="2600" dirty="0" err="1"/>
              <a:t>realloc</a:t>
            </a:r>
            <a:r>
              <a:rPr lang="en-US" altLang="zh-CN" sz="2600" dirty="0"/>
              <a:t>(</a:t>
            </a:r>
            <a:r>
              <a:rPr lang="en-US" altLang="zh-CN" sz="2600" dirty="0" err="1"/>
              <a:t>L.elem</a:t>
            </a:r>
            <a:r>
              <a:rPr lang="en-US" altLang="zh-CN" sz="2600" dirty="0"/>
              <a:t>, </a:t>
            </a:r>
          </a:p>
          <a:p>
            <a:pPr lvl="1" algn="just"/>
            <a:r>
              <a:rPr lang="en-US" altLang="zh-CN" sz="2600" dirty="0"/>
              <a:t>                                                        (</a:t>
            </a:r>
            <a:r>
              <a:rPr lang="en-US" altLang="zh-CN" sz="2600" dirty="0" err="1"/>
              <a:t>L.listsize+ListInc</a:t>
            </a:r>
            <a:r>
              <a:rPr lang="en-US" altLang="zh-CN" sz="2600" dirty="0"/>
              <a:t>)*</a:t>
            </a:r>
            <a:r>
              <a:rPr lang="en-US" altLang="zh-CN" sz="2600" dirty="0" err="1"/>
              <a:t>sizeof</a:t>
            </a:r>
            <a:r>
              <a:rPr lang="en-US" altLang="zh-CN" sz="2600" dirty="0"/>
              <a:t>(</a:t>
            </a:r>
            <a:r>
              <a:rPr lang="en-US" altLang="zh-CN" sz="2600" dirty="0" err="1"/>
              <a:t>LElemType</a:t>
            </a:r>
            <a:r>
              <a:rPr lang="en-US" altLang="zh-CN" sz="2600" dirty="0"/>
              <a:t>))</a:t>
            </a:r>
          </a:p>
          <a:p>
            <a:pPr lvl="1" algn="just"/>
            <a:r>
              <a:rPr lang="en-US" altLang="zh-CN" sz="2600" dirty="0"/>
              <a:t>       if(!base)  return false;    </a:t>
            </a:r>
            <a:r>
              <a:rPr lang="en-US" altLang="zh-CN" sz="2600" dirty="0" err="1"/>
              <a:t>L.elem</a:t>
            </a:r>
            <a:r>
              <a:rPr lang="en-US" altLang="zh-CN" sz="2600" dirty="0"/>
              <a:t> = base;    </a:t>
            </a:r>
            <a:r>
              <a:rPr lang="en-US" altLang="zh-CN" sz="2600" dirty="0" err="1"/>
              <a:t>L.listsize</a:t>
            </a:r>
            <a:r>
              <a:rPr lang="en-US" altLang="zh-CN" sz="2600" dirty="0"/>
              <a:t> += </a:t>
            </a:r>
            <a:r>
              <a:rPr lang="en-US" altLang="zh-CN" sz="2600" dirty="0" err="1"/>
              <a:t>ListInc</a:t>
            </a:r>
            <a:r>
              <a:rPr lang="en-US" altLang="zh-CN" sz="2600" dirty="0"/>
              <a:t>;</a:t>
            </a:r>
          </a:p>
          <a:p>
            <a:pPr lvl="1" algn="just"/>
            <a:r>
              <a:rPr lang="en-US" altLang="zh-CN" sz="2600" dirty="0"/>
              <a:t>   }</a:t>
            </a:r>
          </a:p>
          <a:p>
            <a:pPr lvl="1" algn="just"/>
            <a:r>
              <a:rPr lang="en-US" altLang="zh-CN" sz="2600" dirty="0"/>
              <a:t>   for (k = L.length-1; k &gt;= i-1; k--)   </a:t>
            </a:r>
            <a:r>
              <a:rPr lang="en-US" altLang="zh-CN" sz="2600" dirty="0" err="1"/>
              <a:t>L.elem</a:t>
            </a:r>
            <a:r>
              <a:rPr lang="en-US" altLang="zh-CN" sz="2600" dirty="0"/>
              <a:t>[k+1] = </a:t>
            </a:r>
            <a:r>
              <a:rPr lang="en-US" altLang="zh-CN" sz="2600" dirty="0" err="1"/>
              <a:t>L.elem</a:t>
            </a:r>
            <a:r>
              <a:rPr lang="en-US" altLang="zh-CN" sz="2600" dirty="0"/>
              <a:t>[k];</a:t>
            </a:r>
          </a:p>
          <a:p>
            <a:pPr lvl="1" algn="just"/>
            <a:r>
              <a:rPr lang="en-US" altLang="zh-CN" sz="2600" dirty="0"/>
              <a:t>   </a:t>
            </a:r>
            <a:r>
              <a:rPr lang="en-US" altLang="zh-CN" sz="2600" dirty="0" err="1"/>
              <a:t>L.elem</a:t>
            </a:r>
            <a:r>
              <a:rPr lang="en-US" altLang="zh-CN" sz="2600" dirty="0"/>
              <a:t>[i-1] = e;     </a:t>
            </a:r>
            <a:r>
              <a:rPr lang="en-US" altLang="zh-CN" sz="2600" dirty="0" err="1"/>
              <a:t>L.length</a:t>
            </a:r>
            <a:r>
              <a:rPr lang="en-US" altLang="zh-CN" sz="2600" dirty="0"/>
              <a:t>++;     return true;</a:t>
            </a:r>
            <a:endParaRPr lang="zh-CN" altLang="zh-CN" sz="2600" dirty="0"/>
          </a:p>
          <a:p>
            <a:pPr lvl="1" algn="just"/>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746871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2.3 </a:t>
            </a: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：顺序表的插入元素操作。</a:t>
            </a:r>
          </a:p>
        </p:txBody>
      </p:sp>
    </p:spTree>
    <p:extLst>
      <p:ext uri="{BB962C8B-B14F-4D97-AF65-F5344CB8AC3E}">
        <p14:creationId xmlns:p14="http://schemas.microsoft.com/office/powerpoint/2010/main" val="269064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746871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2.3 </a:t>
            </a: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：顺序表的插入元素操作。</a:t>
            </a:r>
          </a:p>
        </p:txBody>
      </p:sp>
      <p:sp>
        <p:nvSpPr>
          <p:cNvPr id="2" name="矩形 1">
            <a:extLst>
              <a:ext uri="{FF2B5EF4-FFF2-40B4-BE49-F238E27FC236}">
                <a16:creationId xmlns:a16="http://schemas.microsoft.com/office/drawing/2014/main" id="{1E8F15F5-41DE-4234-BC87-6FF1AA6AAB65}"/>
              </a:ext>
            </a:extLst>
          </p:cNvPr>
          <p:cNvSpPr/>
          <p:nvPr/>
        </p:nvSpPr>
        <p:spPr>
          <a:xfrm>
            <a:off x="492493" y="4654901"/>
            <a:ext cx="10923756" cy="1980286"/>
          </a:xfrm>
          <a:prstGeom prst="rect">
            <a:avLst/>
          </a:prstGeom>
        </p:spPr>
        <p:txBody>
          <a:bodyPr wrap="square">
            <a:spAutoFit/>
          </a:bodyPr>
          <a:lstStyle/>
          <a:p>
            <a:pPr marL="0" lvl="1" algn="just">
              <a:lnSpc>
                <a:spcPct val="125000"/>
              </a:lnSpc>
            </a:pPr>
            <a:r>
              <a:rPr lang="en-US" altLang="zh-CN" sz="2000" b="1" dirty="0" err="1">
                <a:solidFill>
                  <a:schemeClr val="accent2"/>
                </a:solidFill>
              </a:rPr>
              <a:t>realloc</a:t>
            </a:r>
            <a:r>
              <a:rPr lang="zh-CN" altLang="en-US" sz="2000" b="1" dirty="0">
                <a:solidFill>
                  <a:schemeClr val="accent2"/>
                </a:solidFill>
              </a:rPr>
              <a:t>函数使用说明：</a:t>
            </a:r>
            <a:endParaRPr lang="en-US" altLang="zh-CN" sz="2000" b="1" dirty="0">
              <a:solidFill>
                <a:schemeClr val="accent2"/>
              </a:solidFill>
            </a:endParaRPr>
          </a:p>
          <a:p>
            <a:pPr marL="0" lvl="1" algn="just">
              <a:lnSpc>
                <a:spcPct val="125000"/>
              </a:lnSpc>
            </a:pPr>
            <a:r>
              <a:rPr lang="en-US" altLang="zh-CN" sz="2000" b="1" dirty="0">
                <a:solidFill>
                  <a:schemeClr val="accent2"/>
                </a:solidFill>
              </a:rPr>
              <a:t>(1) </a:t>
            </a:r>
            <a:r>
              <a:rPr lang="zh-CN" altLang="en-US" sz="2000" dirty="0"/>
              <a:t>如果当前内存段后面有需要的内存空间，则直接扩展这段内存空间，</a:t>
            </a:r>
            <a:r>
              <a:rPr lang="en-US" altLang="zh-CN" sz="2000" dirty="0" err="1"/>
              <a:t>realloc</a:t>
            </a:r>
            <a:r>
              <a:rPr lang="en-US" altLang="zh-CN" sz="2000" dirty="0"/>
              <a:t>() </a:t>
            </a:r>
            <a:r>
              <a:rPr lang="zh-CN" altLang="en-US" sz="2000" dirty="0"/>
              <a:t>将返回原指针。</a:t>
            </a:r>
            <a:endParaRPr lang="en-US" altLang="zh-CN" sz="2000" dirty="0"/>
          </a:p>
          <a:p>
            <a:pPr marL="0" lvl="1" algn="just">
              <a:lnSpc>
                <a:spcPct val="125000"/>
              </a:lnSpc>
            </a:pPr>
            <a:r>
              <a:rPr lang="en-US" altLang="zh-CN" sz="2000" b="1" dirty="0">
                <a:solidFill>
                  <a:schemeClr val="accent2"/>
                </a:solidFill>
              </a:rPr>
              <a:t>(2) </a:t>
            </a:r>
            <a:r>
              <a:rPr lang="zh-CN" altLang="en-US" sz="2000" dirty="0"/>
              <a:t>如果当前内存段后面的空闲字节不够，则重新搜索能够满足这一要求的内存块，将目前的数据复制到新的位置，而后释放原来的数据块，返回新的内存块位置。</a:t>
            </a:r>
            <a:endParaRPr lang="en-US" altLang="zh-CN" sz="2000" dirty="0"/>
          </a:p>
          <a:p>
            <a:pPr marL="0" lvl="1" algn="just">
              <a:lnSpc>
                <a:spcPct val="125000"/>
              </a:lnSpc>
            </a:pPr>
            <a:r>
              <a:rPr lang="en-US" altLang="zh-CN" sz="2000" b="1" dirty="0">
                <a:solidFill>
                  <a:schemeClr val="accent2"/>
                </a:solidFill>
              </a:rPr>
              <a:t>(3) </a:t>
            </a:r>
            <a:r>
              <a:rPr lang="zh-CN" altLang="en-US" sz="2000" dirty="0"/>
              <a:t>如果申请失败，将返回 </a:t>
            </a:r>
            <a:r>
              <a:rPr lang="en-US" altLang="zh-CN" sz="2000" dirty="0"/>
              <a:t>NULL</a:t>
            </a:r>
            <a:r>
              <a:rPr lang="zh-CN" altLang="en-US" sz="2000" dirty="0"/>
              <a:t>。此时，原来的指针仍然有效。</a:t>
            </a:r>
          </a:p>
        </p:txBody>
      </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BD8B3DF7-97AC-4B37-BCA5-19A502C3BAFC}"/>
                  </a:ext>
                </a:extLst>
              </p:cNvPr>
              <p:cNvSpPr/>
              <p:nvPr/>
            </p:nvSpPr>
            <p:spPr>
              <a:xfrm>
                <a:off x="492493" y="1842885"/>
                <a:ext cx="11067448" cy="2749727"/>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t>新元素的位序</a:t>
                </a:r>
                <a:r>
                  <a:rPr lang="en-US" altLang="zh-CN" sz="2000" dirty="0"/>
                  <a:t> </a:t>
                </a:r>
                <a:r>
                  <a:rPr lang="en-US" altLang="zh-CN" sz="2000" dirty="0" err="1"/>
                  <a:t>i</a:t>
                </a:r>
                <a:r>
                  <a:rPr lang="en-US" altLang="zh-CN" sz="2000" dirty="0"/>
                  <a:t> </a:t>
                </a:r>
                <a:r>
                  <a:rPr lang="zh-CN" altLang="en-US" sz="2000" dirty="0"/>
                  <a:t>的合理值应满足</a:t>
                </a:r>
                <a14:m>
                  <m:oMath xmlns:m="http://schemas.openxmlformats.org/officeDocument/2006/math">
                    <m:r>
                      <a:rPr lang="en-US" altLang="zh-CN" sz="2000" b="0" i="1" smtClean="0">
                        <a:latin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𝑛</m:t>
                    </m:r>
                    <m:r>
                      <a:rPr lang="en-US" altLang="zh-CN" sz="2000" b="0" i="1" smtClean="0">
                        <a:latin typeface="Cambria Math" panose="02040503050406030204" pitchFamily="18" charset="0"/>
                        <a:ea typeface="Cambria Math" panose="02040503050406030204" pitchFamily="18" charset="0"/>
                      </a:rPr>
                      <m:t>+1</m:t>
                    </m:r>
                  </m:oMath>
                </a14:m>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(2) </a:t>
                </a:r>
                <a:r>
                  <a:rPr lang="zh-CN" altLang="en-US" sz="2000" dirty="0"/>
                  <a:t>插入元素有可能导致顺序表的内存空间不足，所以应先判断是否需要扩充内存</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(3) </a:t>
                </a:r>
                <a:r>
                  <a:rPr lang="zh-CN" altLang="en-US" sz="2000" dirty="0"/>
                  <a:t>扩充内存的代码可用 </a:t>
                </a:r>
                <a:r>
                  <a:rPr lang="en-US" altLang="zh-CN" sz="2000" dirty="0" err="1"/>
                  <a:t>realloc</a:t>
                </a:r>
                <a:r>
                  <a:rPr lang="en-US" altLang="zh-CN" sz="2000" dirty="0"/>
                  <a:t> </a:t>
                </a:r>
                <a:r>
                  <a:rPr lang="zh-CN" altLang="en-US" sz="2000" dirty="0"/>
                  <a:t>实现，也可以用操作符 </a:t>
                </a:r>
                <a:r>
                  <a:rPr lang="en-US" altLang="zh-CN" sz="2000" dirty="0"/>
                  <a:t>new </a:t>
                </a:r>
                <a:r>
                  <a:rPr lang="zh-CN" altLang="en-US" sz="2000" dirty="0"/>
                  <a:t>和 </a:t>
                </a:r>
                <a:r>
                  <a:rPr lang="en-US" altLang="zh-CN" sz="2000" dirty="0"/>
                  <a:t>delete </a:t>
                </a:r>
                <a:r>
                  <a:rPr lang="zh-CN" altLang="en-US" sz="2000" dirty="0"/>
                  <a:t>实现</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zh-CN" altLang="en-US" sz="2000" b="1" dirty="0">
                    <a:solidFill>
                      <a:schemeClr val="accent2"/>
                    </a:solidFill>
                    <a:latin typeface="+mn-ea"/>
                    <a:cs typeface="Times New Roman" panose="02020603050405020304" pitchFamily="18" charset="0"/>
                  </a:rPr>
                  <a:t>       </a:t>
                </a:r>
                <a:r>
                  <a:rPr lang="en-US" altLang="zh-CN" sz="2000" b="1" dirty="0">
                    <a:solidFill>
                      <a:schemeClr val="accent2"/>
                    </a:solidFill>
                  </a:rPr>
                  <a:t>(4) </a:t>
                </a:r>
                <a:r>
                  <a:rPr lang="zh-CN" altLang="en-US" sz="2000" dirty="0"/>
                  <a:t>函数 </a:t>
                </a:r>
                <a:r>
                  <a:rPr lang="en-US" altLang="zh-CN" sz="2000" b="1" dirty="0" err="1">
                    <a:solidFill>
                      <a:schemeClr val="accent2"/>
                    </a:solidFill>
                  </a:rPr>
                  <a:t>ListInsert</a:t>
                </a:r>
                <a:r>
                  <a:rPr lang="en-US" altLang="zh-CN" sz="2000" b="1" dirty="0">
                    <a:solidFill>
                      <a:schemeClr val="accent2"/>
                    </a:solidFill>
                  </a:rPr>
                  <a:t> </a:t>
                </a:r>
                <a:r>
                  <a:rPr lang="zh-CN" altLang="en-US" sz="2000" dirty="0"/>
                  <a:t>的返回值可用 </a:t>
                </a:r>
                <a:r>
                  <a:rPr lang="en-US" altLang="zh-CN" sz="2000" dirty="0"/>
                  <a:t>int</a:t>
                </a:r>
                <a:r>
                  <a:rPr lang="zh-CN" altLang="en-US" sz="2000" dirty="0"/>
                  <a:t>，即</a:t>
                </a:r>
                <a:r>
                  <a:rPr lang="en-US" altLang="zh-CN" sz="2000" dirty="0"/>
                  <a:t>1</a:t>
                </a:r>
                <a:r>
                  <a:rPr lang="zh-CN" altLang="en-US" sz="2000" dirty="0"/>
                  <a:t>表示插入位置不合适，</a:t>
                </a:r>
                <a:r>
                  <a:rPr lang="en-US" altLang="zh-CN" sz="2000" dirty="0"/>
                  <a:t>2</a:t>
                </a:r>
                <a:r>
                  <a:rPr lang="zh-CN" altLang="en-US" sz="2000" dirty="0"/>
                  <a:t>表示内存分配失败，</a:t>
                </a:r>
                <a:r>
                  <a:rPr lang="en-US" altLang="zh-CN" sz="2000" dirty="0"/>
                  <a:t>0</a:t>
                </a:r>
                <a:r>
                  <a:rPr lang="zh-CN" altLang="en-US" sz="2000" dirty="0"/>
                  <a:t>表示操作成功。本课程后续函数也是如此。</a:t>
                </a:r>
                <a:endParaRPr lang="en-US" altLang="zh-CN" sz="2000" dirty="0"/>
              </a:p>
              <a:p>
                <a:pPr algn="just">
                  <a:lnSpc>
                    <a:spcPct val="125000"/>
                  </a:lnSpc>
                </a:pPr>
                <a:r>
                  <a:rPr lang="zh-CN" altLang="en-US" sz="2000" b="1" dirty="0">
                    <a:solidFill>
                      <a:schemeClr val="accent2"/>
                    </a:solidFill>
                    <a:latin typeface="+mn-ea"/>
                    <a:cs typeface="Times New Roman" panose="02020603050405020304" pitchFamily="18" charset="0"/>
                  </a:rPr>
                  <a:t>       </a:t>
                </a:r>
                <a:r>
                  <a:rPr lang="en-US" altLang="zh-CN" sz="2000" b="1" dirty="0">
                    <a:solidFill>
                      <a:schemeClr val="accent2"/>
                    </a:solidFill>
                  </a:rPr>
                  <a:t>(5) </a:t>
                </a:r>
                <a:r>
                  <a:rPr lang="zh-CN" altLang="en-US" sz="2000" dirty="0"/>
                  <a:t>第 </a:t>
                </a:r>
                <a:r>
                  <a:rPr lang="en-US" altLang="zh-CN" sz="2000" dirty="0" err="1"/>
                  <a:t>i</a:t>
                </a:r>
                <a:r>
                  <a:rPr lang="en-US" altLang="zh-CN" sz="2000" dirty="0"/>
                  <a:t> </a:t>
                </a:r>
                <a:r>
                  <a:rPr lang="zh-CN" altLang="en-US" sz="2000" dirty="0"/>
                  <a:t>到第 </a:t>
                </a:r>
                <a:r>
                  <a:rPr lang="en-US" altLang="zh-CN" sz="2000" dirty="0"/>
                  <a:t>n </a:t>
                </a:r>
                <a:r>
                  <a:rPr lang="zh-CN" altLang="en-US" sz="2000" dirty="0"/>
                  <a:t>个元素向后移动一个位置，注意元素的移动次序，避免元素被覆盖，然后插入新的元素。</a:t>
                </a:r>
                <a:endParaRPr lang="en-US" altLang="zh-CN" sz="2000" b="1" dirty="0">
                  <a:solidFill>
                    <a:schemeClr val="accent2"/>
                  </a:solidFill>
                </a:endParaRPr>
              </a:p>
            </p:txBody>
          </p:sp>
        </mc:Choice>
        <mc:Fallback>
          <p:sp>
            <p:nvSpPr>
              <p:cNvPr id="15" name="矩形 14">
                <a:extLst>
                  <a:ext uri="{FF2B5EF4-FFF2-40B4-BE49-F238E27FC236}">
                    <a16:creationId xmlns:a16="http://schemas.microsoft.com/office/drawing/2014/main" id="{BD8B3DF7-97AC-4B37-BCA5-19A502C3BAFC}"/>
                  </a:ext>
                </a:extLst>
              </p:cNvPr>
              <p:cNvSpPr>
                <a:spLocks noRot="1" noChangeAspect="1" noMove="1" noResize="1" noEditPoints="1" noAdjustHandles="1" noChangeArrowheads="1" noChangeShapeType="1" noTextEdit="1"/>
              </p:cNvSpPr>
              <p:nvPr/>
            </p:nvSpPr>
            <p:spPr>
              <a:xfrm>
                <a:off x="492493" y="1842885"/>
                <a:ext cx="11067448" cy="2749727"/>
              </a:xfrm>
              <a:prstGeom prst="rect">
                <a:avLst/>
              </a:prstGeom>
              <a:blipFill>
                <a:blip r:embed="rId2"/>
                <a:stretch>
                  <a:fillRect l="-606" r="-551" b="-310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47080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567334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2.3 </a:t>
            </a: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：时间复杂度。</a:t>
            </a:r>
          </a:p>
        </p:txBody>
      </p:sp>
      <mc:AlternateContent xmlns:mc="http://schemas.openxmlformats.org/markup-compatibility/2006">
        <mc:Choice xmlns:a14="http://schemas.microsoft.com/office/drawing/2010/main" Requires="a14">
          <p:sp>
            <p:nvSpPr>
              <p:cNvPr id="23" name="矩形 22">
                <a:extLst>
                  <a:ext uri="{FF2B5EF4-FFF2-40B4-BE49-F238E27FC236}">
                    <a16:creationId xmlns:a16="http://schemas.microsoft.com/office/drawing/2014/main" id="{B5CDD618-EF86-4DFA-BD9A-D6323EEBBB3B}"/>
                  </a:ext>
                </a:extLst>
              </p:cNvPr>
              <p:cNvSpPr/>
              <p:nvPr/>
            </p:nvSpPr>
            <p:spPr>
              <a:xfrm>
                <a:off x="477996" y="1816598"/>
                <a:ext cx="11031201" cy="2835071"/>
              </a:xfrm>
              <a:prstGeom prst="rect">
                <a:avLst/>
              </a:prstGeom>
            </p:spPr>
            <p:txBody>
              <a:bodyPr wrap="square">
                <a:spAutoFit/>
              </a:bodyPr>
              <a:lstStyle/>
              <a:p>
                <a:pPr marL="0" lvl="1">
                  <a:lnSpc>
                    <a:spcPct val="125000"/>
                  </a:lnSpc>
                </a:pPr>
                <a:r>
                  <a:rPr lang="zh-CN" altLang="en-US" sz="2800" dirty="0"/>
                  <a:t>线性表中插入一个数据元素，时间主要耗费在移动元素上。设顺序表的长度为 </a:t>
                </a:r>
                <a:r>
                  <a:rPr lang="en-US" altLang="zh-CN" sz="2800" dirty="0"/>
                  <a:t>n</a:t>
                </a:r>
                <a:r>
                  <a:rPr lang="zh-CN" altLang="en-US" sz="2800" dirty="0"/>
                  <a:t>，位序 </a:t>
                </a:r>
                <a:r>
                  <a:rPr lang="en-US" altLang="zh-CN" sz="2800" dirty="0" err="1"/>
                  <a:t>i</a:t>
                </a:r>
                <a:r>
                  <a:rPr lang="en-US" altLang="zh-CN" sz="2800" dirty="0"/>
                  <a:t> </a:t>
                </a:r>
                <a:r>
                  <a:rPr lang="zh-CN" altLang="en-US" sz="2800" dirty="0"/>
                  <a:t>取为</a:t>
                </a:r>
                <a:r>
                  <a:rPr lang="en-US" altLang="zh-CN" sz="2800" dirty="0"/>
                  <a:t>1,...,n+1</a:t>
                </a:r>
                <a:r>
                  <a:rPr lang="zh-CN" altLang="en-US" sz="2800" dirty="0"/>
                  <a:t>的概率相等，则插入一个元素所需移动元素位次的平均值为：</a:t>
                </a:r>
                <a:endParaRPr lang="en-US" altLang="zh-CN" sz="2800" dirty="0"/>
              </a:p>
              <a:p>
                <a:pPr marL="0" lvl="1">
                  <a:lnSpc>
                    <a:spcPct val="125000"/>
                  </a:lnSpc>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1" smtClean="0">
                              <a:latin typeface="Cambria Math" panose="02040503050406030204" pitchFamily="18" charset="0"/>
                            </a:rPr>
                            <m:t>E</m:t>
                          </m:r>
                        </m:e>
                        <m:sub>
                          <m:r>
                            <a:rPr lang="en-US" altLang="zh-CN" sz="2800" b="0" i="1" smtClean="0">
                              <a:latin typeface="Cambria Math" panose="02040503050406030204" pitchFamily="18" charset="0"/>
                            </a:rPr>
                            <m:t>𝑖𝑠</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den>
                      </m:f>
                      <m:nary>
                        <m:naryPr>
                          <m:chr m:val="∑"/>
                          <m:limLoc m:val="subSup"/>
                          <m:ctrlPr>
                            <a:rPr lang="en-US" altLang="zh-CN" sz="2800" b="0" i="1" smtClean="0">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sup>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r>
                                <a:rPr lang="en-US" altLang="zh-CN" sz="2800" b="0" i="1" smtClean="0">
                                  <a:latin typeface="Cambria Math" panose="02040503050406030204" pitchFamily="18" charset="0"/>
                                </a:rPr>
                                <m:t>+1</m:t>
                              </m:r>
                            </m:e>
                          </m:d>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m:t>
                              </m:r>
                              <m:r>
                                <a:rPr lang="en-US" altLang="zh-CN" sz="2800" i="1">
                                  <a:latin typeface="Cambria Math" panose="02040503050406030204" pitchFamily="18" charset="0"/>
                                </a:rPr>
                                <m:t>𝑛</m:t>
                              </m:r>
                              <m:r>
                                <a:rPr lang="en-US" altLang="zh-CN" sz="2800" b="0" i="1" smtClean="0">
                                  <a:latin typeface="Cambria Math" panose="02040503050406030204" pitchFamily="18" charset="0"/>
                                </a:rPr>
                                <m:t>+0)(</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num>
                            <m:den>
                              <m:r>
                                <a:rPr lang="en-US" altLang="zh-CN" sz="2800" i="1">
                                  <a:latin typeface="Cambria Math" panose="02040503050406030204" pitchFamily="18" charset="0"/>
                                </a:rPr>
                                <m:t>2</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𝑛</m:t>
                              </m:r>
                            </m:num>
                            <m:den>
                              <m:r>
                                <a:rPr lang="en-US" altLang="zh-CN" sz="2800" b="0" i="1" smtClean="0">
                                  <a:latin typeface="Cambria Math" panose="02040503050406030204" pitchFamily="18" charset="0"/>
                                </a:rPr>
                                <m:t>2</m:t>
                              </m:r>
                            </m:den>
                          </m:f>
                        </m:e>
                      </m:nary>
                      <m:r>
                        <a:rPr lang="zh-CN" altLang="en-US" sz="2800" i="1">
                          <a:latin typeface="Cambria Math" panose="02040503050406030204" pitchFamily="18" charset="0"/>
                        </a:rPr>
                        <m:t>。</m:t>
                      </m:r>
                    </m:oMath>
                  </m:oMathPara>
                </a14:m>
                <a:endParaRPr lang="zh-CN" altLang="en-US" sz="2800" dirty="0"/>
              </a:p>
            </p:txBody>
          </p:sp>
        </mc:Choice>
        <mc:Fallback>
          <p:sp>
            <p:nvSpPr>
              <p:cNvPr id="23" name="矩形 22">
                <a:extLst>
                  <a:ext uri="{FF2B5EF4-FFF2-40B4-BE49-F238E27FC236}">
                    <a16:creationId xmlns:a16="http://schemas.microsoft.com/office/drawing/2014/main" id="{B5CDD618-EF86-4DFA-BD9A-D6323EEBBB3B}"/>
                  </a:ext>
                </a:extLst>
              </p:cNvPr>
              <p:cNvSpPr>
                <a:spLocks noRot="1" noChangeAspect="1" noMove="1" noResize="1" noEditPoints="1" noAdjustHandles="1" noChangeArrowheads="1" noChangeShapeType="1" noTextEdit="1"/>
              </p:cNvSpPr>
              <p:nvPr/>
            </p:nvSpPr>
            <p:spPr>
              <a:xfrm>
                <a:off x="477996" y="1816598"/>
                <a:ext cx="11031201" cy="2835071"/>
              </a:xfrm>
              <a:prstGeom prst="rect">
                <a:avLst/>
              </a:prstGeom>
              <a:blipFill>
                <a:blip r:embed="rId2"/>
                <a:stretch>
                  <a:fillRect l="-1105" t="-215" r="-5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00381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991348" y="2222424"/>
            <a:ext cx="10028702" cy="4093428"/>
          </a:xfrm>
          <a:prstGeom prst="rect">
            <a:avLst/>
          </a:prstGeom>
        </p:spPr>
        <p:txBody>
          <a:bodyPr wrap="square">
            <a:spAutoFit/>
          </a:bodyPr>
          <a:lstStyle/>
          <a:p>
            <a:pPr lvl="1"/>
            <a:r>
              <a:rPr lang="en-US" altLang="zh-CN" sz="2600" dirty="0"/>
              <a:t>bool </a:t>
            </a:r>
            <a:r>
              <a:rPr lang="en-US" altLang="zh-CN" sz="2600" dirty="0" err="1"/>
              <a:t>ListDelete</a:t>
            </a:r>
            <a:r>
              <a:rPr lang="en-US" altLang="zh-CN" sz="2600" b="1" dirty="0">
                <a:solidFill>
                  <a:schemeClr val="accent2"/>
                </a:solidFill>
              </a:rPr>
              <a:t> </a:t>
            </a:r>
            <a:r>
              <a:rPr lang="en-US" altLang="zh-CN" sz="2600" dirty="0"/>
              <a:t>(</a:t>
            </a:r>
            <a:r>
              <a:rPr lang="en-US" altLang="zh-CN" sz="2600" dirty="0" err="1"/>
              <a:t>SList</a:t>
            </a:r>
            <a:r>
              <a:rPr lang="en-US" altLang="zh-CN" sz="2600" dirty="0"/>
              <a:t> &amp;L,</a:t>
            </a:r>
            <a:r>
              <a:rPr lang="zh-CN" altLang="en-US" sz="2600" dirty="0"/>
              <a:t> </a:t>
            </a:r>
            <a:r>
              <a:rPr lang="en-US" altLang="zh-CN" sz="2600" dirty="0"/>
              <a:t>int</a:t>
            </a:r>
            <a:r>
              <a:rPr lang="zh-CN" altLang="en-US" sz="2600" dirty="0"/>
              <a:t> </a:t>
            </a:r>
            <a:r>
              <a:rPr lang="en-US" altLang="zh-CN" sz="2600" dirty="0" err="1"/>
              <a:t>i</a:t>
            </a:r>
            <a:r>
              <a:rPr lang="en-US" altLang="zh-CN" sz="2600" dirty="0"/>
              <a:t>,</a:t>
            </a:r>
            <a:r>
              <a:rPr lang="zh-CN" altLang="en-US" sz="2600" dirty="0"/>
              <a:t> </a:t>
            </a:r>
            <a:r>
              <a:rPr lang="en-US" altLang="zh-CN" sz="2600" dirty="0" err="1"/>
              <a:t>LElemType</a:t>
            </a:r>
            <a:r>
              <a:rPr lang="en-US" altLang="zh-CN" sz="2600" dirty="0"/>
              <a:t> &amp;</a:t>
            </a:r>
            <a:r>
              <a:rPr lang="en-US" altLang="zh-CN" sz="2600" i="1" dirty="0"/>
              <a:t>e</a:t>
            </a:r>
            <a:r>
              <a:rPr lang="en-US" altLang="zh-CN" sz="2600" dirty="0"/>
              <a:t>)</a:t>
            </a:r>
            <a:endParaRPr lang="zh-CN" altLang="zh-CN" sz="2600" dirty="0"/>
          </a:p>
          <a:p>
            <a:pPr lvl="1"/>
            <a:r>
              <a:rPr lang="en-US" altLang="zh-CN" sz="2600" dirty="0"/>
              <a:t>{</a:t>
            </a:r>
          </a:p>
          <a:p>
            <a:pPr lvl="1"/>
            <a:r>
              <a:rPr lang="en-US" altLang="zh-CN" sz="2600" dirty="0"/>
              <a:t>   int k;</a:t>
            </a:r>
          </a:p>
          <a:p>
            <a:pPr lvl="1"/>
            <a:r>
              <a:rPr lang="en-US" altLang="zh-CN" sz="2600" dirty="0"/>
              <a:t>   if (</a:t>
            </a:r>
            <a:r>
              <a:rPr lang="en-US" altLang="zh-CN" sz="2600" dirty="0" err="1"/>
              <a:t>i</a:t>
            </a:r>
            <a:r>
              <a:rPr lang="en-US" altLang="zh-CN" sz="2600" dirty="0"/>
              <a:t>&lt;1 || </a:t>
            </a:r>
            <a:r>
              <a:rPr lang="en-US" altLang="zh-CN" sz="2600" dirty="0" err="1"/>
              <a:t>i</a:t>
            </a:r>
            <a:r>
              <a:rPr lang="en-US" altLang="zh-CN" sz="2600" dirty="0"/>
              <a:t> &gt; </a:t>
            </a:r>
            <a:r>
              <a:rPr lang="en-US" altLang="zh-CN" sz="2600" dirty="0" err="1"/>
              <a:t>L.length</a:t>
            </a:r>
            <a:r>
              <a:rPr lang="en-US" altLang="zh-CN" sz="2600" dirty="0"/>
              <a:t>)</a:t>
            </a:r>
          </a:p>
          <a:p>
            <a:pPr lvl="1"/>
            <a:r>
              <a:rPr lang="en-US" altLang="zh-CN" sz="2600" dirty="0"/>
              <a:t>       return false; // </a:t>
            </a:r>
            <a:r>
              <a:rPr lang="en-US" altLang="zh-CN" sz="2600" dirty="0" err="1"/>
              <a:t>i</a:t>
            </a:r>
            <a:r>
              <a:rPr lang="zh-CN" altLang="en-US" sz="2600" dirty="0"/>
              <a:t>不合理，删除失败</a:t>
            </a:r>
            <a:endParaRPr lang="en-US" altLang="zh-CN" sz="2600" dirty="0"/>
          </a:p>
          <a:p>
            <a:pPr lvl="1"/>
            <a:r>
              <a:rPr lang="en-US" altLang="zh-CN" sz="2600" dirty="0"/>
              <a:t>   e = </a:t>
            </a:r>
            <a:r>
              <a:rPr lang="en-US" altLang="zh-CN" sz="2600" dirty="0" err="1"/>
              <a:t>L.elem</a:t>
            </a:r>
            <a:r>
              <a:rPr lang="en-US" altLang="zh-CN" sz="2600" dirty="0"/>
              <a:t>[i-1]; //</a:t>
            </a:r>
            <a:r>
              <a:rPr lang="zh-CN" altLang="en-US" sz="2600" dirty="0"/>
              <a:t>数组下标从</a:t>
            </a:r>
            <a:r>
              <a:rPr lang="en-US" altLang="zh-CN" sz="2600" dirty="0"/>
              <a:t>0</a:t>
            </a:r>
            <a:r>
              <a:rPr lang="zh-CN" altLang="en-US" sz="2600" dirty="0"/>
              <a:t>开始，位序是</a:t>
            </a:r>
            <a:r>
              <a:rPr lang="en-US" altLang="zh-CN" sz="2600" dirty="0" err="1"/>
              <a:t>i</a:t>
            </a:r>
            <a:r>
              <a:rPr lang="zh-CN" altLang="en-US" sz="2600" dirty="0"/>
              <a:t>，数组中位置为</a:t>
            </a:r>
            <a:r>
              <a:rPr lang="en-US" altLang="zh-CN" sz="2600" dirty="0"/>
              <a:t>i-1</a:t>
            </a:r>
          </a:p>
          <a:p>
            <a:pPr lvl="1"/>
            <a:r>
              <a:rPr lang="en-US" altLang="zh-CN" sz="2600" dirty="0"/>
              <a:t>   for (k = i-1; k &lt; L.length-1; k++)</a:t>
            </a:r>
          </a:p>
          <a:p>
            <a:pPr lvl="1"/>
            <a:r>
              <a:rPr lang="en-US" altLang="zh-CN" sz="2600" dirty="0"/>
              <a:t>        </a:t>
            </a:r>
            <a:r>
              <a:rPr lang="en-US" altLang="zh-CN" sz="2600" dirty="0" err="1"/>
              <a:t>L.elem</a:t>
            </a:r>
            <a:r>
              <a:rPr lang="en-US" altLang="zh-CN" sz="2600" dirty="0"/>
              <a:t>[k] = </a:t>
            </a:r>
            <a:r>
              <a:rPr lang="en-US" altLang="zh-CN" sz="2600" dirty="0" err="1"/>
              <a:t>L.elem</a:t>
            </a:r>
            <a:r>
              <a:rPr lang="en-US" altLang="zh-CN" sz="2600" dirty="0"/>
              <a:t>[k+1];</a:t>
            </a:r>
          </a:p>
          <a:p>
            <a:pPr lvl="1"/>
            <a:r>
              <a:rPr lang="en-US" altLang="zh-CN" sz="2600" dirty="0"/>
              <a:t>   </a:t>
            </a:r>
            <a:r>
              <a:rPr lang="en-US" altLang="zh-CN" sz="2600" dirty="0" err="1"/>
              <a:t>L.length</a:t>
            </a:r>
            <a:r>
              <a:rPr lang="en-US" altLang="zh-CN" sz="2600" dirty="0"/>
              <a:t>--;    return true;</a:t>
            </a:r>
            <a:endParaRPr lang="zh-CN" altLang="zh-CN" sz="2600" dirty="0"/>
          </a:p>
          <a:p>
            <a:pPr lvl="1"/>
            <a:r>
              <a:rPr lang="en-US" altLang="zh-CN" sz="2600" dirty="0"/>
              <a:t>}</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083210"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2.4 </a:t>
            </a:r>
            <a:r>
              <a:rPr lang="en-US" altLang="zh-CN" sz="2800" b="1" dirty="0" err="1">
                <a:solidFill>
                  <a:schemeClr val="accent2"/>
                </a:solidFill>
              </a:rPr>
              <a:t>ListDelete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：顺序表的删除元素操作，删除顺序表中的</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第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en-US" altLang="zh-CN" sz="2800" b="1" dirty="0">
                <a:solidFill>
                  <a:srgbClr val="002060"/>
                </a:solidFill>
                <a:latin typeface="Times New Roman" panose="02020603050405020304" pitchFamily="18" charset="0"/>
                <a:cs typeface="Times New Roman" panose="02020603050405020304" pitchFamily="18" charset="0"/>
              </a:rPr>
              <a:t> </a:t>
            </a:r>
            <a:r>
              <a:rPr lang="zh-CN" altLang="en-US" sz="2800" b="1" dirty="0">
                <a:solidFill>
                  <a:srgbClr val="002060"/>
                </a:solidFill>
                <a:latin typeface="Times New Roman" panose="02020603050405020304" pitchFamily="18" charset="0"/>
                <a:cs typeface="Times New Roman" panose="02020603050405020304" pitchFamily="18" charset="0"/>
              </a:rPr>
              <a:t>个元素，并用 </a:t>
            </a:r>
            <a:r>
              <a:rPr lang="en-US" altLang="zh-CN" sz="2800" b="1" dirty="0">
                <a:solidFill>
                  <a:srgbClr val="002060"/>
                </a:solidFill>
                <a:latin typeface="Times New Roman" panose="02020603050405020304" pitchFamily="18" charset="0"/>
                <a:cs typeface="Times New Roman" panose="02020603050405020304" pitchFamily="18" charset="0"/>
              </a:rPr>
              <a:t>e </a:t>
            </a:r>
            <a:r>
              <a:rPr lang="zh-CN" altLang="en-US" sz="2800" b="1" dirty="0">
                <a:solidFill>
                  <a:srgbClr val="002060"/>
                </a:solidFill>
                <a:latin typeface="Times New Roman" panose="02020603050405020304" pitchFamily="18" charset="0"/>
                <a:cs typeface="Times New Roman" panose="02020603050405020304" pitchFamily="18" charset="0"/>
              </a:rPr>
              <a:t>返回该元素。</a:t>
            </a:r>
          </a:p>
        </p:txBody>
      </p:sp>
    </p:spTree>
    <p:extLst>
      <p:ext uri="{BB962C8B-B14F-4D97-AF65-F5344CB8AC3E}">
        <p14:creationId xmlns:p14="http://schemas.microsoft.com/office/powerpoint/2010/main" val="36823919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mc:AlternateContent xmlns:mc="http://schemas.openxmlformats.org/markup-compatibility/2006">
        <mc:Choice xmlns:a14="http://schemas.microsoft.com/office/drawing/2010/main" Requires="a14">
          <p:sp>
            <p:nvSpPr>
              <p:cNvPr id="12" name="矩形 11">
                <a:extLst>
                  <a:ext uri="{FF2B5EF4-FFF2-40B4-BE49-F238E27FC236}">
                    <a16:creationId xmlns:a16="http://schemas.microsoft.com/office/drawing/2014/main" id="{029F8F1C-8207-4079-AD5A-6B1816CD968C}"/>
                  </a:ext>
                </a:extLst>
              </p:cNvPr>
              <p:cNvSpPr/>
              <p:nvPr/>
            </p:nvSpPr>
            <p:spPr>
              <a:xfrm>
                <a:off x="738159" y="2485166"/>
                <a:ext cx="10686248" cy="2357825"/>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sym typeface="Wingdings" panose="05000000000000000000" pitchFamily="2" charset="2"/>
                  </a:rPr>
                  <a:t>(1) </a:t>
                </a:r>
                <a:r>
                  <a:rPr lang="zh-CN" altLang="en-US" sz="2400" dirty="0"/>
                  <a:t>新元素的位序</a:t>
                </a:r>
                <a:r>
                  <a:rPr lang="en-US" altLang="zh-CN" sz="2400" dirty="0"/>
                  <a:t> </a:t>
                </a:r>
                <a:r>
                  <a:rPr lang="en-US" altLang="zh-CN" sz="2400" dirty="0" err="1"/>
                  <a:t>i</a:t>
                </a:r>
                <a:r>
                  <a:rPr lang="en-US" altLang="zh-CN" sz="2400" dirty="0"/>
                  <a:t> </a:t>
                </a:r>
                <a:r>
                  <a:rPr lang="zh-CN" altLang="en-US" sz="2400" dirty="0"/>
                  <a:t>的合理值应满足</a:t>
                </a: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𝑖</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𝑛</m:t>
                    </m:r>
                    <m:r>
                      <a:rPr lang="en-US" altLang="zh-CN" sz="2400" i="1">
                        <a:latin typeface="Cambria Math" panose="02040503050406030204" pitchFamily="18" charset="0"/>
                        <a:ea typeface="Cambria Math" panose="02040503050406030204" pitchFamily="18" charset="0"/>
                      </a:rPr>
                      <m:t> </m:t>
                    </m:r>
                  </m:oMath>
                </a14:m>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pPr algn="just">
                  <a:lnSpc>
                    <a:spcPct val="125000"/>
                  </a:lnSpc>
                </a:pPr>
                <a:r>
                  <a:rPr lang="en-US" altLang="zh-CN" sz="2400" b="1" dirty="0">
                    <a:solidFill>
                      <a:schemeClr val="accent2"/>
                    </a:solidFill>
                    <a:latin typeface="+mn-ea"/>
                    <a:cs typeface="Times New Roman" panose="02020603050405020304" pitchFamily="18" charset="0"/>
                    <a:sym typeface="Wingdings" panose="05000000000000000000" pitchFamily="2" charset="2"/>
                  </a:rPr>
                  <a:t>       (2) </a:t>
                </a:r>
                <a:r>
                  <a:rPr lang="zh-CN" altLang="en-US" sz="2400" dirty="0"/>
                  <a:t>此算法与 </a:t>
                </a:r>
                <a:r>
                  <a:rPr lang="en-US" altLang="zh-CN" sz="2400" dirty="0" err="1"/>
                  <a:t>ListInsert</a:t>
                </a:r>
                <a:r>
                  <a:rPr lang="en-US" altLang="zh-CN" sz="2400" dirty="0"/>
                  <a:t> </a:t>
                </a:r>
                <a:r>
                  <a:rPr lang="zh-CN" altLang="en-US" sz="2400" dirty="0"/>
                  <a:t>相比无需考虑内存空间的问题</a:t>
                </a:r>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pPr algn="just">
                  <a:lnSpc>
                    <a:spcPct val="125000"/>
                  </a:lnSpc>
                </a:pPr>
                <a:r>
                  <a:rPr lang="zh-CN" altLang="en-US" sz="2400" b="1" dirty="0">
                    <a:solidFill>
                      <a:schemeClr val="accent2"/>
                    </a:solidFill>
                    <a:latin typeface="+mn-ea"/>
                    <a:cs typeface="Times New Roman" panose="02020603050405020304" pitchFamily="18" charset="0"/>
                  </a:rPr>
                  <a:t>       </a:t>
                </a:r>
                <a:r>
                  <a:rPr lang="en-US" altLang="zh-CN" sz="2400" b="1" dirty="0">
                    <a:solidFill>
                      <a:schemeClr val="accent2"/>
                    </a:solidFill>
                  </a:rPr>
                  <a:t>(3) </a:t>
                </a:r>
                <a:r>
                  <a:rPr lang="zh-CN" altLang="en-US" sz="2400" dirty="0"/>
                  <a:t>第 </a:t>
                </a:r>
                <a:r>
                  <a:rPr lang="en-US" altLang="zh-CN" sz="2400" dirty="0"/>
                  <a:t>i+1 </a:t>
                </a:r>
                <a:r>
                  <a:rPr lang="zh-CN" altLang="en-US" sz="2400" dirty="0"/>
                  <a:t>到第 </a:t>
                </a:r>
                <a:r>
                  <a:rPr lang="en-US" altLang="zh-CN" sz="2400" dirty="0"/>
                  <a:t>n </a:t>
                </a:r>
                <a:r>
                  <a:rPr lang="zh-CN" altLang="en-US" sz="2400" dirty="0"/>
                  <a:t>个元素向前移动一个位置，注意元素的移动次序，避免元素被覆盖。</a:t>
                </a:r>
                <a:endParaRPr lang="en-US" altLang="zh-CN" sz="2400" dirty="0"/>
              </a:p>
              <a:p>
                <a:pPr algn="just">
                  <a:lnSpc>
                    <a:spcPct val="125000"/>
                  </a:lnSpc>
                </a:pPr>
                <a:r>
                  <a:rPr lang="zh-CN" altLang="en-US" sz="2400" b="1" dirty="0">
                    <a:solidFill>
                      <a:schemeClr val="accent2"/>
                    </a:solidFill>
                    <a:latin typeface="+mn-ea"/>
                    <a:cs typeface="Times New Roman" panose="02020603050405020304" pitchFamily="18" charset="0"/>
                  </a:rPr>
                  <a:t>       </a:t>
                </a:r>
                <a:r>
                  <a:rPr lang="en-US" altLang="zh-CN" sz="2400" b="1" dirty="0">
                    <a:solidFill>
                      <a:schemeClr val="accent2"/>
                    </a:solidFill>
                  </a:rPr>
                  <a:t>(4) </a:t>
                </a:r>
                <a:r>
                  <a:rPr lang="zh-CN" altLang="en-US" sz="2400" dirty="0"/>
                  <a:t>此算法可增加当 </a:t>
                </a:r>
                <a:r>
                  <a:rPr lang="en-US" altLang="zh-CN" sz="2400" dirty="0" err="1"/>
                  <a:t>L.listsize-L.length</a:t>
                </a:r>
                <a:r>
                  <a:rPr lang="en-US" altLang="zh-CN" sz="2400" dirty="0"/>
                  <a:t> </a:t>
                </a:r>
                <a:r>
                  <a:rPr lang="zh-CN" altLang="en-US" sz="2400" dirty="0"/>
                  <a:t>较大时减少</a:t>
                </a:r>
                <a:r>
                  <a:rPr lang="en-US" altLang="zh-CN" sz="2400" dirty="0"/>
                  <a:t>L</a:t>
                </a:r>
                <a:r>
                  <a:rPr lang="zh-CN" altLang="en-US" sz="2400" dirty="0"/>
                  <a:t>的内存空间的功能。</a:t>
                </a:r>
                <a:endParaRPr lang="en-US" altLang="zh-CN" sz="2400" dirty="0"/>
              </a:p>
            </p:txBody>
          </p:sp>
        </mc:Choice>
        <mc:Fallback>
          <p:sp>
            <p:nvSpPr>
              <p:cNvPr id="12" name="矩形 11">
                <a:extLst>
                  <a:ext uri="{FF2B5EF4-FFF2-40B4-BE49-F238E27FC236}">
                    <a16:creationId xmlns:a16="http://schemas.microsoft.com/office/drawing/2014/main" id="{029F8F1C-8207-4079-AD5A-6B1816CD968C}"/>
                  </a:ext>
                </a:extLst>
              </p:cNvPr>
              <p:cNvSpPr>
                <a:spLocks noRot="1" noChangeAspect="1" noMove="1" noResize="1" noEditPoints="1" noAdjustHandles="1" noChangeArrowheads="1" noChangeShapeType="1" noTextEdit="1"/>
              </p:cNvSpPr>
              <p:nvPr/>
            </p:nvSpPr>
            <p:spPr>
              <a:xfrm>
                <a:off x="738159" y="2485166"/>
                <a:ext cx="10686248" cy="2357825"/>
              </a:xfrm>
              <a:prstGeom prst="rect">
                <a:avLst/>
              </a:prstGeom>
              <a:blipFill>
                <a:blip r:embed="rId2"/>
                <a:stretch>
                  <a:fillRect l="-856" r="-913" b="-5181"/>
                </a:stretch>
              </a:blipFill>
            </p:spPr>
            <p:txBody>
              <a:bodyPr/>
              <a:lstStyle/>
              <a:p>
                <a:r>
                  <a:rPr lang="zh-CN" altLang="en-US">
                    <a:noFill/>
                  </a:rPr>
                  <a:t> </a:t>
                </a:r>
              </a:p>
            </p:txBody>
          </p:sp>
        </mc:Fallback>
      </mc:AlternateContent>
      <p:sp>
        <p:nvSpPr>
          <p:cNvPr id="15" name="矩形 14">
            <a:extLst>
              <a:ext uri="{FF2B5EF4-FFF2-40B4-BE49-F238E27FC236}">
                <a16:creationId xmlns:a16="http://schemas.microsoft.com/office/drawing/2014/main" id="{43C2B67D-2EAC-4EB7-937B-89458285316C}"/>
              </a:ext>
            </a:extLst>
          </p:cNvPr>
          <p:cNvSpPr/>
          <p:nvPr/>
        </p:nvSpPr>
        <p:spPr>
          <a:xfrm>
            <a:off x="817440" y="1268317"/>
            <a:ext cx="10083210"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2.4 </a:t>
            </a:r>
            <a:r>
              <a:rPr lang="en-US" altLang="zh-CN" sz="2800" b="1" dirty="0" err="1">
                <a:solidFill>
                  <a:schemeClr val="accent2"/>
                </a:solidFill>
              </a:rPr>
              <a:t>ListDelete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：顺序表的删除元素操作，删除顺序表中的</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第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en-US" altLang="zh-CN" sz="2800" b="1" dirty="0">
                <a:solidFill>
                  <a:srgbClr val="002060"/>
                </a:solidFill>
                <a:latin typeface="Times New Roman" panose="02020603050405020304" pitchFamily="18" charset="0"/>
                <a:cs typeface="Times New Roman" panose="02020603050405020304" pitchFamily="18" charset="0"/>
              </a:rPr>
              <a:t> </a:t>
            </a:r>
            <a:r>
              <a:rPr lang="zh-CN" altLang="en-US" sz="2800" b="1" dirty="0">
                <a:solidFill>
                  <a:srgbClr val="002060"/>
                </a:solidFill>
                <a:latin typeface="Times New Roman" panose="02020603050405020304" pitchFamily="18" charset="0"/>
                <a:cs typeface="Times New Roman" panose="02020603050405020304" pitchFamily="18" charset="0"/>
              </a:rPr>
              <a:t>个元素，并用 </a:t>
            </a:r>
            <a:r>
              <a:rPr lang="en-US" altLang="zh-CN" sz="2800" b="1" dirty="0">
                <a:solidFill>
                  <a:srgbClr val="002060"/>
                </a:solidFill>
                <a:latin typeface="Times New Roman" panose="02020603050405020304" pitchFamily="18" charset="0"/>
                <a:cs typeface="Times New Roman" panose="02020603050405020304" pitchFamily="18" charset="0"/>
              </a:rPr>
              <a:t>e </a:t>
            </a:r>
            <a:r>
              <a:rPr lang="zh-CN" altLang="en-US" sz="2800" b="1" dirty="0">
                <a:solidFill>
                  <a:srgbClr val="002060"/>
                </a:solidFill>
                <a:latin typeface="Times New Roman" panose="02020603050405020304" pitchFamily="18" charset="0"/>
                <a:cs typeface="Times New Roman" panose="02020603050405020304" pitchFamily="18" charset="0"/>
              </a:rPr>
              <a:t>返回该元素。</a:t>
            </a:r>
          </a:p>
        </p:txBody>
      </p:sp>
    </p:spTree>
    <p:extLst>
      <p:ext uri="{BB962C8B-B14F-4D97-AF65-F5344CB8AC3E}">
        <p14:creationId xmlns:p14="http://schemas.microsoft.com/office/powerpoint/2010/main" val="3589910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449131" y="438685"/>
              <a:ext cx="33864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线性表的类型定义</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矩形 23">
            <a:extLst>
              <a:ext uri="{FF2B5EF4-FFF2-40B4-BE49-F238E27FC236}">
                <a16:creationId xmlns:a16="http://schemas.microsoft.com/office/drawing/2014/main" id="{9097EA67-7D36-4792-BDB2-88E4C1863A33}"/>
              </a:ext>
            </a:extLst>
          </p:cNvPr>
          <p:cNvSpPr/>
          <p:nvPr/>
        </p:nvSpPr>
        <p:spPr>
          <a:xfrm>
            <a:off x="816379" y="1238962"/>
            <a:ext cx="10559241" cy="1712072"/>
          </a:xfrm>
          <a:prstGeom prst="rect">
            <a:avLst/>
          </a:prstGeom>
        </p:spPr>
        <p:txBody>
          <a:bodyPr wrap="square">
            <a:spAutoFit/>
          </a:bodyPr>
          <a:lstStyle/>
          <a:p>
            <a:pPr algn="just">
              <a:lnSpc>
                <a:spcPct val="140000"/>
              </a:lnSpc>
            </a:pPr>
            <a:r>
              <a:rPr lang="zh-CN" altLang="en-US" sz="2600" b="1" dirty="0">
                <a:solidFill>
                  <a:schemeClr val="accent2"/>
                </a:solidFill>
                <a:latin typeface="+mn-ea"/>
                <a:cs typeface="Times New Roman" panose="02020603050405020304" pitchFamily="18" charset="0"/>
              </a:rPr>
              <a:t>线性表 </a:t>
            </a:r>
            <a:r>
              <a:rPr lang="en-US" altLang="zh-CN" sz="2600" b="1" dirty="0">
                <a:solidFill>
                  <a:schemeClr val="accent2"/>
                </a:solidFill>
                <a:latin typeface="+mn-ea"/>
                <a:cs typeface="Times New Roman" panose="02020603050405020304" pitchFamily="18" charset="0"/>
              </a:rPr>
              <a:t>(Linear List) </a:t>
            </a:r>
            <a:r>
              <a:rPr lang="zh-CN" altLang="en-US" sz="2600" dirty="0">
                <a:latin typeface="+mn-ea"/>
                <a:cs typeface="Times New Roman" panose="02020603050405020304" pitchFamily="18" charset="0"/>
              </a:rPr>
              <a:t>是由有限个数据元素组成的有序序列，元素之间的关系是线性关系。有序是指每个元素都有自己的位置。</a:t>
            </a:r>
            <a:endParaRPr lang="en-US" altLang="zh-CN" sz="2600" dirty="0">
              <a:latin typeface="+mn-ea"/>
              <a:cs typeface="Times New Roman" panose="02020603050405020304" pitchFamily="18" charset="0"/>
            </a:endParaRPr>
          </a:p>
          <a:p>
            <a:pPr algn="just">
              <a:lnSpc>
                <a:spcPct val="140000"/>
              </a:lnSpc>
            </a:pPr>
            <a:r>
              <a:rPr lang="zh-CN" altLang="en-US" sz="2600" dirty="0">
                <a:latin typeface="+mn-ea"/>
                <a:cs typeface="Times New Roman" panose="02020603050405020304" pitchFamily="18" charset="0"/>
              </a:rPr>
              <a:t>线性表包括空表和非空线性表。</a:t>
            </a:r>
            <a:endParaRPr lang="zh-CN" altLang="zh-CN" sz="2600" dirty="0">
              <a:latin typeface="+mn-ea"/>
              <a:cs typeface="Times New Roman" panose="02020603050405020304" pitchFamily="18" charset="0"/>
            </a:endParaRPr>
          </a:p>
        </p:txBody>
      </p:sp>
      <p:sp>
        <p:nvSpPr>
          <p:cNvPr id="20" name="矩形 19">
            <a:extLst>
              <a:ext uri="{FF2B5EF4-FFF2-40B4-BE49-F238E27FC236}">
                <a16:creationId xmlns:a16="http://schemas.microsoft.com/office/drawing/2014/main" id="{FD007DF3-C29E-4385-B115-BEECC24C0D20}"/>
              </a:ext>
            </a:extLst>
          </p:cNvPr>
          <p:cNvSpPr/>
          <p:nvPr/>
        </p:nvSpPr>
        <p:spPr>
          <a:xfrm>
            <a:off x="816379" y="2907198"/>
            <a:ext cx="10559241" cy="3392532"/>
          </a:xfrm>
          <a:prstGeom prst="rect">
            <a:avLst/>
          </a:prstGeom>
        </p:spPr>
        <p:txBody>
          <a:bodyPr wrap="square">
            <a:spAutoFit/>
          </a:bodyPr>
          <a:lstStyle/>
          <a:p>
            <a:pPr algn="just">
              <a:lnSpc>
                <a:spcPct val="140000"/>
              </a:lnSpc>
            </a:pPr>
            <a:r>
              <a:rPr lang="zh-CN" altLang="en-US" sz="2600" b="1" dirty="0">
                <a:solidFill>
                  <a:schemeClr val="accent2"/>
                </a:solidFill>
                <a:latin typeface="+mn-ea"/>
                <a:cs typeface="Times New Roman" panose="02020603050405020304" pitchFamily="18" charset="0"/>
              </a:rPr>
              <a:t>非空线性表</a:t>
            </a:r>
            <a:r>
              <a:rPr lang="zh-CN" altLang="en-US" sz="2600" dirty="0">
                <a:latin typeface="+mn-ea"/>
                <a:cs typeface="Times New Roman" panose="02020603050405020304" pitchFamily="18" charset="0"/>
              </a:rPr>
              <a:t>的特点</a:t>
            </a:r>
            <a:r>
              <a:rPr lang="zh-CN" altLang="en-US" sz="2600" b="1"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40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1</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元素之间有确定的先后次序，第一个数据元素唯一，最后一个数据元素也唯一。</a:t>
            </a:r>
            <a:endParaRPr lang="en-US" altLang="zh-CN" sz="2600" dirty="0">
              <a:latin typeface="+mn-ea"/>
              <a:cs typeface="Times New Roman" panose="02020603050405020304" pitchFamily="18" charset="0"/>
            </a:endParaRPr>
          </a:p>
          <a:p>
            <a:pPr algn="just">
              <a:lnSpc>
                <a:spcPct val="140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2</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除第一个数据元素外，每个数据元素均只有一个直接前驱；</a:t>
            </a:r>
            <a:endParaRPr lang="en-US" altLang="zh-CN" sz="2600" dirty="0">
              <a:latin typeface="+mn-ea"/>
              <a:cs typeface="Times New Roman" panose="02020603050405020304" pitchFamily="18" charset="0"/>
            </a:endParaRPr>
          </a:p>
          <a:p>
            <a:pPr algn="just">
              <a:lnSpc>
                <a:spcPct val="140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3</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除最后一个数据元素外，每个数据元素均只有一个直接后继；</a:t>
            </a:r>
            <a:endParaRPr lang="en-US" altLang="zh-CN" sz="2600" dirty="0">
              <a:latin typeface="+mn-ea"/>
              <a:cs typeface="Times New Roman" panose="02020603050405020304" pitchFamily="18" charset="0"/>
            </a:endParaRPr>
          </a:p>
          <a:p>
            <a:pPr algn="just">
              <a:lnSpc>
                <a:spcPct val="140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4</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线性表的相邻数据元素间存在先后次序关系。</a:t>
            </a:r>
            <a:endParaRPr lang="zh-CN" altLang="zh-CN" sz="2600" dirty="0">
              <a:latin typeface="+mn-ea"/>
              <a:cs typeface="Times New Roman" panose="02020603050405020304" pitchFamily="18" charset="0"/>
            </a:endParaRPr>
          </a:p>
        </p:txBody>
      </p:sp>
    </p:spTree>
    <p:extLst>
      <p:ext uri="{BB962C8B-B14F-4D97-AF65-F5344CB8AC3E}">
        <p14:creationId xmlns:p14="http://schemas.microsoft.com/office/powerpoint/2010/main" val="3663705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083210"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2.4 </a:t>
            </a:r>
            <a:r>
              <a:rPr lang="en-US" altLang="zh-CN" sz="2800" b="1" dirty="0" err="1">
                <a:solidFill>
                  <a:schemeClr val="accent2"/>
                </a:solidFill>
              </a:rPr>
              <a:t>ListDelete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：顺序表的删除元素操作，删除顺序表中的</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第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en-US" altLang="zh-CN" sz="2800" b="1" dirty="0">
                <a:solidFill>
                  <a:srgbClr val="002060"/>
                </a:solidFill>
                <a:latin typeface="Times New Roman" panose="02020603050405020304" pitchFamily="18" charset="0"/>
                <a:cs typeface="Times New Roman" panose="02020603050405020304" pitchFamily="18" charset="0"/>
              </a:rPr>
              <a:t> </a:t>
            </a:r>
            <a:r>
              <a:rPr lang="zh-CN" altLang="en-US" sz="2800" b="1" dirty="0">
                <a:solidFill>
                  <a:srgbClr val="002060"/>
                </a:solidFill>
                <a:latin typeface="Times New Roman" panose="02020603050405020304" pitchFamily="18" charset="0"/>
                <a:cs typeface="Times New Roman" panose="02020603050405020304" pitchFamily="18" charset="0"/>
              </a:rPr>
              <a:t>个元素，并用 </a:t>
            </a:r>
            <a:r>
              <a:rPr lang="en-US" altLang="zh-CN" sz="2800" b="1" dirty="0">
                <a:solidFill>
                  <a:srgbClr val="002060"/>
                </a:solidFill>
                <a:latin typeface="Times New Roman" panose="02020603050405020304" pitchFamily="18" charset="0"/>
                <a:cs typeface="Times New Roman" panose="02020603050405020304" pitchFamily="18" charset="0"/>
              </a:rPr>
              <a:t>e </a:t>
            </a:r>
            <a:r>
              <a:rPr lang="zh-CN" altLang="en-US" sz="2800" b="1" dirty="0">
                <a:solidFill>
                  <a:srgbClr val="002060"/>
                </a:solidFill>
                <a:latin typeface="Times New Roman" panose="02020603050405020304" pitchFamily="18" charset="0"/>
                <a:cs typeface="Times New Roman" panose="02020603050405020304" pitchFamily="18" charset="0"/>
              </a:rPr>
              <a:t>返回该元素。</a:t>
            </a:r>
          </a:p>
        </p:txBody>
      </p:sp>
      <mc:AlternateContent xmlns:mc="http://schemas.openxmlformats.org/markup-compatibility/2006" xmlns:a14="http://schemas.microsoft.com/office/drawing/2010/main">
        <mc:Choice Requires="a14">
          <p:sp>
            <p:nvSpPr>
              <p:cNvPr id="12" name="矩形 11">
                <a:extLst>
                  <a:ext uri="{FF2B5EF4-FFF2-40B4-BE49-F238E27FC236}">
                    <a16:creationId xmlns:a16="http://schemas.microsoft.com/office/drawing/2014/main" id="{3A6DCDAB-0B36-49E1-8B51-4A3076A30AEC}"/>
                  </a:ext>
                </a:extLst>
              </p:cNvPr>
              <p:cNvSpPr/>
              <p:nvPr/>
            </p:nvSpPr>
            <p:spPr>
              <a:xfrm>
                <a:off x="492493" y="2341803"/>
                <a:ext cx="11031201" cy="2835071"/>
              </a:xfrm>
              <a:prstGeom prst="rect">
                <a:avLst/>
              </a:prstGeom>
            </p:spPr>
            <p:txBody>
              <a:bodyPr wrap="square">
                <a:spAutoFit/>
              </a:bodyPr>
              <a:lstStyle/>
              <a:p>
                <a:pPr marL="0" lvl="1">
                  <a:lnSpc>
                    <a:spcPct val="125000"/>
                  </a:lnSpc>
                </a:pPr>
                <a:r>
                  <a:rPr lang="zh-CN" altLang="en-US" sz="2800" dirty="0"/>
                  <a:t>线性表中删除一个数据元素，时间同样主要耗费在移动元素上。设顺序表的长度为 </a:t>
                </a:r>
                <a:r>
                  <a:rPr lang="en-US" altLang="zh-CN" sz="2800" dirty="0"/>
                  <a:t>n</a:t>
                </a:r>
                <a:r>
                  <a:rPr lang="zh-CN" altLang="en-US" sz="2800" dirty="0"/>
                  <a:t>，位序 </a:t>
                </a:r>
                <a:r>
                  <a:rPr lang="en-US" altLang="zh-CN" sz="2800" dirty="0" err="1"/>
                  <a:t>i</a:t>
                </a:r>
                <a:r>
                  <a:rPr lang="en-US" altLang="zh-CN" sz="2800" dirty="0"/>
                  <a:t> </a:t>
                </a:r>
                <a:r>
                  <a:rPr lang="zh-CN" altLang="en-US" sz="2800" dirty="0"/>
                  <a:t>取为 </a:t>
                </a:r>
                <a:r>
                  <a:rPr lang="en-US" altLang="zh-CN" sz="2800" dirty="0"/>
                  <a:t>1,...,n </a:t>
                </a:r>
                <a:r>
                  <a:rPr lang="zh-CN" altLang="en-US" sz="2800" dirty="0"/>
                  <a:t>的概率相等，则插入一个元素所需移动元素位次的平均值为：</a:t>
                </a:r>
                <a:endParaRPr lang="en-US" altLang="zh-CN" sz="2800" dirty="0"/>
              </a:p>
              <a:p>
                <a:pPr marL="0" lvl="1">
                  <a:lnSpc>
                    <a:spcPct val="125000"/>
                  </a:lnSpc>
                </a:pPr>
                <a14:m>
                  <m:oMathPara xmlns:m="http://schemas.openxmlformats.org/officeDocument/2006/math">
                    <m:oMathParaPr>
                      <m:jc m:val="centerGroup"/>
                    </m:oMathParaPr>
                    <m:oMath xmlns:m="http://schemas.openxmlformats.org/officeDocument/2006/math">
                      <m:sSub>
                        <m:sSubPr>
                          <m:ctrlPr>
                            <a:rPr lang="en-US" altLang="zh-CN" sz="2800" b="0" i="1" smtClean="0">
                              <a:latin typeface="Cambria Math" panose="02040503050406030204" pitchFamily="18" charset="0"/>
                            </a:rPr>
                          </m:ctrlPr>
                        </m:sSubPr>
                        <m:e>
                          <m:r>
                            <m:rPr>
                              <m:sty m:val="p"/>
                            </m:rPr>
                            <a:rPr lang="en-US" altLang="zh-CN" sz="2800" b="0" i="1" smtClean="0">
                              <a:latin typeface="Cambria Math" panose="02040503050406030204" pitchFamily="18" charset="0"/>
                            </a:rPr>
                            <m:t>E</m:t>
                          </m:r>
                        </m:e>
                        <m:sub>
                          <m:r>
                            <a:rPr lang="en-US" altLang="zh-CN" sz="2800" b="0" i="1" smtClean="0">
                              <a:latin typeface="Cambria Math" panose="02040503050406030204" pitchFamily="18" charset="0"/>
                            </a:rPr>
                            <m:t>𝑑𝑠</m:t>
                          </m:r>
                        </m:sub>
                      </m:sSub>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1</m:t>
                          </m:r>
                        </m:num>
                        <m:den>
                          <m:r>
                            <a:rPr lang="en-US" altLang="zh-CN" sz="2800" i="1">
                              <a:latin typeface="Cambria Math" panose="02040503050406030204" pitchFamily="18" charset="0"/>
                            </a:rPr>
                            <m:t>𝑛</m:t>
                          </m:r>
                        </m:den>
                      </m:f>
                      <m:nary>
                        <m:naryPr>
                          <m:chr m:val="∑"/>
                          <m:limLoc m:val="subSup"/>
                          <m:ctrlPr>
                            <a:rPr lang="en-US" altLang="zh-CN" sz="2800" b="0" i="1" smtClean="0">
                              <a:latin typeface="Cambria Math" panose="02040503050406030204" pitchFamily="18" charset="0"/>
                            </a:rPr>
                          </m:ctrlPr>
                        </m:naryPr>
                        <m:sub>
                          <m:r>
                            <a:rPr lang="en-US" altLang="zh-CN" sz="2800" i="1">
                              <a:latin typeface="Cambria Math" panose="02040503050406030204" pitchFamily="18" charset="0"/>
                            </a:rPr>
                            <m:t>𝑖</m:t>
                          </m:r>
                          <m:r>
                            <a:rPr lang="en-US" altLang="zh-CN" sz="2800" i="1">
                              <a:latin typeface="Cambria Math" panose="02040503050406030204" pitchFamily="18" charset="0"/>
                            </a:rPr>
                            <m:t>=1</m:t>
                          </m:r>
                        </m:sub>
                        <m:sup>
                          <m:r>
                            <a:rPr lang="en-US" altLang="zh-CN" sz="2800" b="0" i="1" smtClean="0">
                              <a:latin typeface="Cambria Math" panose="02040503050406030204" pitchFamily="18" charset="0"/>
                            </a:rPr>
                            <m:t>𝑛</m:t>
                          </m:r>
                        </m:sup>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𝑖</m:t>
                              </m:r>
                            </m:e>
                          </m:d>
                          <m:r>
                            <a:rPr lang="en-US" altLang="zh-CN" sz="2800" b="0" i="1" smtClean="0">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b="0" i="1" smtClean="0">
                                  <a:latin typeface="Cambria Math" panose="02040503050406030204" pitchFamily="18" charset="0"/>
                                </a:rPr>
                                <m:t>(</m:t>
                              </m:r>
                              <m:r>
                                <a:rPr lang="en-US" altLang="zh-CN" sz="2800" i="1">
                                  <a:latin typeface="Cambria Math" panose="02040503050406030204" pitchFamily="18" charset="0"/>
                                </a:rPr>
                                <m:t>𝑛</m:t>
                              </m:r>
                              <m:r>
                                <a:rPr lang="en-US" altLang="zh-CN" sz="2800" b="0" i="1" smtClean="0">
                                  <a:latin typeface="Cambria Math" panose="02040503050406030204" pitchFamily="18" charset="0"/>
                                </a:rPr>
                                <m:t>−1+0)(</m:t>
                              </m:r>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m:t>
                              </m:r>
                            </m:num>
                            <m:den>
                              <m:r>
                                <a:rPr lang="en-US" altLang="zh-CN" sz="2800" i="1">
                                  <a:latin typeface="Cambria Math" panose="02040503050406030204" pitchFamily="18" charset="0"/>
                                </a:rPr>
                                <m:t>2</m:t>
                              </m:r>
                              <m:r>
                                <a:rPr lang="en-US" altLang="zh-CN" sz="2800" i="1">
                                  <a:latin typeface="Cambria Math" panose="02040503050406030204" pitchFamily="18" charset="0"/>
                                </a:rPr>
                                <m:t>𝑛</m:t>
                              </m:r>
                            </m:den>
                          </m:f>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r>
                                <a:rPr lang="en-US" altLang="zh-CN" sz="2800" b="0" i="1" smtClean="0">
                                  <a:latin typeface="Cambria Math" panose="02040503050406030204" pitchFamily="18" charset="0"/>
                                </a:rPr>
                                <m:t>𝑛</m:t>
                              </m:r>
                              <m:r>
                                <a:rPr lang="en-US" altLang="zh-CN" sz="2800" b="0" i="1" smtClean="0">
                                  <a:latin typeface="Cambria Math" panose="02040503050406030204" pitchFamily="18" charset="0"/>
                                </a:rPr>
                                <m:t>−1</m:t>
                              </m:r>
                            </m:num>
                            <m:den>
                              <m:r>
                                <a:rPr lang="en-US" altLang="zh-CN" sz="2800" b="0" i="1" smtClean="0">
                                  <a:latin typeface="Cambria Math" panose="02040503050406030204" pitchFamily="18" charset="0"/>
                                </a:rPr>
                                <m:t>2</m:t>
                              </m:r>
                            </m:den>
                          </m:f>
                        </m:e>
                      </m:nary>
                      <m:r>
                        <a:rPr lang="zh-CN" altLang="en-US" sz="2800" i="1">
                          <a:latin typeface="Cambria Math" panose="02040503050406030204" pitchFamily="18" charset="0"/>
                        </a:rPr>
                        <m:t>。</m:t>
                      </m:r>
                    </m:oMath>
                  </m:oMathPara>
                </a14:m>
                <a:endParaRPr lang="zh-CN" altLang="en-US" sz="2800" dirty="0"/>
              </a:p>
            </p:txBody>
          </p:sp>
        </mc:Choice>
        <mc:Fallback xmlns="">
          <p:sp>
            <p:nvSpPr>
              <p:cNvPr id="12" name="矩形 11">
                <a:extLst>
                  <a:ext uri="{FF2B5EF4-FFF2-40B4-BE49-F238E27FC236}">
                    <a16:creationId xmlns:a16="http://schemas.microsoft.com/office/drawing/2014/main" id="{3A6DCDAB-0B36-49E1-8B51-4A3076A30AEC}"/>
                  </a:ext>
                </a:extLst>
              </p:cNvPr>
              <p:cNvSpPr>
                <a:spLocks noRot="1" noChangeAspect="1" noMove="1" noResize="1" noEditPoints="1" noAdjustHandles="1" noChangeArrowheads="1" noChangeShapeType="1" noTextEdit="1"/>
              </p:cNvSpPr>
              <p:nvPr/>
            </p:nvSpPr>
            <p:spPr>
              <a:xfrm>
                <a:off x="492493" y="2341803"/>
                <a:ext cx="11031201" cy="2835071"/>
              </a:xfrm>
              <a:prstGeom prst="rect">
                <a:avLst/>
              </a:prstGeom>
              <a:blipFill>
                <a:blip r:embed="rId2"/>
                <a:stretch>
                  <a:fillRect l="-116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79550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146928" y="2222424"/>
            <a:ext cx="9898144" cy="2492990"/>
          </a:xfrm>
          <a:prstGeom prst="rect">
            <a:avLst/>
          </a:prstGeom>
        </p:spPr>
        <p:txBody>
          <a:bodyPr wrap="square">
            <a:spAutoFit/>
          </a:bodyPr>
          <a:lstStyle/>
          <a:p>
            <a:pPr lvl="1"/>
            <a:r>
              <a:rPr lang="en-US" altLang="zh-CN" sz="2600" dirty="0"/>
              <a:t>void </a:t>
            </a:r>
            <a:r>
              <a:rPr lang="en-US" altLang="zh-CN" sz="2600" dirty="0" err="1"/>
              <a:t>ListTraverse</a:t>
            </a:r>
            <a:r>
              <a:rPr lang="en-US" altLang="zh-CN" sz="2600" b="1" dirty="0">
                <a:solidFill>
                  <a:schemeClr val="accent2"/>
                </a:solidFill>
              </a:rPr>
              <a:t> </a:t>
            </a:r>
            <a:r>
              <a:rPr lang="en-US" altLang="zh-CN" sz="2600" dirty="0"/>
              <a:t>(</a:t>
            </a:r>
            <a:r>
              <a:rPr lang="en-US" altLang="zh-CN" sz="2600" dirty="0" err="1"/>
              <a:t>SList</a:t>
            </a:r>
            <a:r>
              <a:rPr lang="en-US" altLang="zh-CN" sz="2600" dirty="0"/>
              <a:t> L,</a:t>
            </a:r>
            <a:r>
              <a:rPr lang="zh-CN" altLang="en-US" sz="2600" dirty="0"/>
              <a:t> </a:t>
            </a:r>
            <a:r>
              <a:rPr lang="en-US" altLang="zh-CN" sz="2600" dirty="0"/>
              <a:t>void visit(</a:t>
            </a:r>
            <a:r>
              <a:rPr lang="en-US" altLang="zh-CN" sz="2600" dirty="0" err="1"/>
              <a:t>LElemType</a:t>
            </a:r>
            <a:r>
              <a:rPr lang="en-US" altLang="zh-CN" sz="2600" dirty="0"/>
              <a:t>))</a:t>
            </a:r>
            <a:endParaRPr lang="zh-CN" altLang="zh-CN" sz="2600" dirty="0"/>
          </a:p>
          <a:p>
            <a:pPr lvl="1"/>
            <a:r>
              <a:rPr lang="en-US" altLang="zh-CN" sz="2600" dirty="0"/>
              <a:t>{</a:t>
            </a:r>
          </a:p>
          <a:p>
            <a:pPr lvl="1"/>
            <a:r>
              <a:rPr lang="en-US" altLang="zh-CN" sz="2600" dirty="0"/>
              <a:t>   int </a:t>
            </a:r>
            <a:r>
              <a:rPr lang="en-US" altLang="zh-CN" sz="2600" dirty="0" err="1"/>
              <a:t>i</a:t>
            </a:r>
            <a:r>
              <a:rPr lang="en-US" altLang="zh-CN" sz="2600" dirty="0"/>
              <a:t>;</a:t>
            </a:r>
          </a:p>
          <a:p>
            <a:pPr lvl="1"/>
            <a:r>
              <a:rPr lang="en-US" altLang="zh-CN" sz="2600" dirty="0"/>
              <a:t>   for (</a:t>
            </a:r>
            <a:r>
              <a:rPr lang="en-US" altLang="zh-CN" sz="2600" dirty="0" err="1"/>
              <a:t>i</a:t>
            </a:r>
            <a:r>
              <a:rPr lang="en-US" altLang="zh-CN" sz="2600" dirty="0"/>
              <a:t> = 1; </a:t>
            </a:r>
            <a:r>
              <a:rPr lang="en-US" altLang="zh-CN" sz="2600" dirty="0" err="1"/>
              <a:t>i</a:t>
            </a:r>
            <a:r>
              <a:rPr lang="en-US" altLang="zh-CN" sz="2600" dirty="0"/>
              <a:t> &lt;= </a:t>
            </a:r>
            <a:r>
              <a:rPr lang="en-US" altLang="zh-CN" sz="2600" dirty="0" err="1"/>
              <a:t>L.length</a:t>
            </a:r>
            <a:r>
              <a:rPr lang="en-US" altLang="zh-CN" sz="2600" dirty="0"/>
              <a:t>; </a:t>
            </a:r>
            <a:r>
              <a:rPr lang="en-US" altLang="zh-CN" sz="2600" dirty="0" err="1"/>
              <a:t>i</a:t>
            </a:r>
            <a:r>
              <a:rPr lang="en-US" altLang="zh-CN" sz="2600" dirty="0"/>
              <a:t>++) </a:t>
            </a:r>
          </a:p>
          <a:p>
            <a:pPr lvl="1"/>
            <a:r>
              <a:rPr lang="en-US" altLang="zh-CN" sz="2600" dirty="0"/>
              <a:t>        visit(</a:t>
            </a:r>
            <a:r>
              <a:rPr lang="en-US" altLang="zh-CN" sz="2600" dirty="0" err="1"/>
              <a:t>L.elem</a:t>
            </a:r>
            <a:r>
              <a:rPr lang="en-US" altLang="zh-CN" sz="2600" dirty="0"/>
              <a:t>[i-1]);</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842455"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2.5 </a:t>
            </a:r>
            <a:r>
              <a:rPr lang="en-US" altLang="zh-CN" sz="2800" b="1" dirty="0" err="1">
                <a:solidFill>
                  <a:schemeClr val="accent2"/>
                </a:solidFill>
              </a:rPr>
              <a:t>ListTraverse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：顺序表的遍历操作。遍历操作即对顺序表的</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每个元素逐一访问，不重复、不遗漏。</a:t>
            </a:r>
          </a:p>
        </p:txBody>
      </p:sp>
      <p:sp>
        <p:nvSpPr>
          <p:cNvPr id="12" name="矩形 11">
            <a:extLst>
              <a:ext uri="{FF2B5EF4-FFF2-40B4-BE49-F238E27FC236}">
                <a16:creationId xmlns:a16="http://schemas.microsoft.com/office/drawing/2014/main" id="{3C0EAFDB-B50C-48BA-A919-F4D305304E19}"/>
              </a:ext>
            </a:extLst>
          </p:cNvPr>
          <p:cNvSpPr/>
          <p:nvPr/>
        </p:nvSpPr>
        <p:spPr>
          <a:xfrm>
            <a:off x="676223" y="4707999"/>
            <a:ext cx="10842455" cy="1896160"/>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sym typeface="Wingdings" panose="05000000000000000000" pitchFamily="2" charset="2"/>
              </a:rPr>
              <a:t>(1) </a:t>
            </a:r>
            <a:r>
              <a:rPr lang="zh-CN" altLang="en-US" sz="2400" dirty="0"/>
              <a:t>对元素访问就是指对元素的某项操作，在不同实际问题中访问可以有不同具体意义</a:t>
            </a:r>
            <a:r>
              <a:rPr lang="zh-CN" altLang="en-US" sz="2400" dirty="0">
                <a:latin typeface="+mn-ea"/>
                <a:cs typeface="Times New Roman" panose="02020603050405020304" pitchFamily="18" charset="0"/>
              </a:rPr>
              <a:t>。例如访问可以查找元素、删除元素、给元素赋值等，因此 </a:t>
            </a:r>
            <a:r>
              <a:rPr lang="en-US" altLang="zh-CN" sz="2400" dirty="0">
                <a:latin typeface="+mn-ea"/>
                <a:cs typeface="Times New Roman" panose="02020603050405020304" pitchFamily="18" charset="0"/>
              </a:rPr>
              <a:t>visit </a:t>
            </a:r>
            <a:r>
              <a:rPr lang="zh-CN" altLang="en-US" sz="2400" dirty="0">
                <a:latin typeface="+mn-ea"/>
                <a:cs typeface="Times New Roman" panose="02020603050405020304" pitchFamily="18" charset="0"/>
              </a:rPr>
              <a:t>作为形参。</a:t>
            </a:r>
            <a:endParaRPr lang="en-US" altLang="zh-CN" sz="2400" dirty="0">
              <a:latin typeface="+mn-ea"/>
              <a:cs typeface="Times New Roman" panose="02020603050405020304" pitchFamily="18" charset="0"/>
            </a:endParaRPr>
          </a:p>
          <a:p>
            <a:pPr algn="just">
              <a:lnSpc>
                <a:spcPct val="125000"/>
              </a:lnSpc>
            </a:pPr>
            <a:r>
              <a:rPr lang="zh-CN" altLang="en-US" sz="2400" b="1" dirty="0">
                <a:solidFill>
                  <a:schemeClr val="accent2"/>
                </a:solidFill>
                <a:latin typeface="+mn-ea"/>
                <a:cs typeface="Times New Roman" panose="02020603050405020304" pitchFamily="18" charset="0"/>
              </a:rPr>
              <a:t>       </a:t>
            </a:r>
            <a:r>
              <a:rPr lang="en-US" altLang="zh-CN" sz="2400" b="1" dirty="0">
                <a:solidFill>
                  <a:schemeClr val="accent2"/>
                </a:solidFill>
              </a:rPr>
              <a:t>(2) </a:t>
            </a:r>
            <a:r>
              <a:rPr lang="en-US" altLang="zh-CN" sz="2400" dirty="0"/>
              <a:t>visit </a:t>
            </a:r>
            <a:r>
              <a:rPr lang="zh-CN" altLang="en-US" sz="2400" dirty="0"/>
              <a:t>类型可以是 </a:t>
            </a:r>
            <a:r>
              <a:rPr lang="en-US" altLang="zh-CN" sz="2400" dirty="0"/>
              <a:t>bool </a:t>
            </a:r>
            <a:r>
              <a:rPr lang="zh-CN" altLang="en-US" sz="2400" dirty="0"/>
              <a:t>类型，若遍历过程中 </a:t>
            </a:r>
            <a:r>
              <a:rPr lang="en-US" altLang="zh-CN" sz="2400" dirty="0"/>
              <a:t>visit </a:t>
            </a:r>
            <a:r>
              <a:rPr lang="zh-CN" altLang="en-US" sz="2400" dirty="0"/>
              <a:t>返回 </a:t>
            </a:r>
            <a:r>
              <a:rPr lang="en-US" altLang="zh-CN" sz="2400" dirty="0"/>
              <a:t>false</a:t>
            </a:r>
            <a:r>
              <a:rPr lang="zh-CN" altLang="en-US" sz="2400" dirty="0"/>
              <a:t>，则终止遍历。</a:t>
            </a:r>
            <a:endParaRPr lang="en-US" altLang="zh-CN" sz="2400" b="1" dirty="0">
              <a:solidFill>
                <a:schemeClr val="accent2"/>
              </a:solidFill>
            </a:endParaRPr>
          </a:p>
        </p:txBody>
      </p:sp>
    </p:spTree>
    <p:extLst>
      <p:ext uri="{BB962C8B-B14F-4D97-AF65-F5344CB8AC3E}">
        <p14:creationId xmlns:p14="http://schemas.microsoft.com/office/powerpoint/2010/main" val="2372309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647161" y="2505764"/>
            <a:ext cx="7294813" cy="2893100"/>
          </a:xfrm>
          <a:prstGeom prst="rect">
            <a:avLst/>
          </a:prstGeom>
        </p:spPr>
        <p:txBody>
          <a:bodyPr wrap="square">
            <a:spAutoFit/>
          </a:bodyPr>
          <a:lstStyle/>
          <a:p>
            <a:pPr lvl="1"/>
            <a:r>
              <a:rPr lang="en-US" altLang="zh-CN" sz="2600" dirty="0"/>
              <a:t>void </a:t>
            </a:r>
            <a:r>
              <a:rPr lang="en-US" altLang="zh-CN" sz="2600" dirty="0" err="1"/>
              <a:t>InsertOrderList</a:t>
            </a:r>
            <a:r>
              <a:rPr lang="en-US" altLang="zh-CN" sz="2600" b="1" dirty="0">
                <a:solidFill>
                  <a:schemeClr val="accent2"/>
                </a:solidFill>
              </a:rPr>
              <a:t> </a:t>
            </a:r>
            <a:r>
              <a:rPr lang="en-US" altLang="zh-CN" sz="2600" dirty="0"/>
              <a:t>(</a:t>
            </a:r>
            <a:r>
              <a:rPr lang="en-US" altLang="zh-CN" sz="2600" dirty="0" err="1"/>
              <a:t>SList</a:t>
            </a:r>
            <a:r>
              <a:rPr lang="en-US" altLang="zh-CN" sz="2600" dirty="0"/>
              <a:t> &amp;L,</a:t>
            </a:r>
            <a:r>
              <a:rPr lang="zh-CN" altLang="en-US" sz="2600" dirty="0"/>
              <a:t> </a:t>
            </a:r>
            <a:r>
              <a:rPr lang="en-US" altLang="zh-CN" sz="2600" dirty="0" err="1"/>
              <a:t>LElemType</a:t>
            </a:r>
            <a:r>
              <a:rPr lang="en-US" altLang="zh-CN" sz="2600" dirty="0"/>
              <a:t> e)</a:t>
            </a:r>
            <a:endParaRPr lang="zh-CN" altLang="zh-CN" sz="2600" dirty="0"/>
          </a:p>
          <a:p>
            <a:pPr lvl="1"/>
            <a:r>
              <a:rPr lang="en-US" altLang="zh-CN" sz="2600" dirty="0"/>
              <a:t>{</a:t>
            </a:r>
          </a:p>
          <a:p>
            <a:pPr lvl="1"/>
            <a:r>
              <a:rPr lang="en-US" altLang="zh-CN" sz="2600" dirty="0"/>
              <a:t>   int </a:t>
            </a:r>
            <a:r>
              <a:rPr lang="en-US" altLang="zh-CN" sz="2600" dirty="0" err="1"/>
              <a:t>i</a:t>
            </a:r>
            <a:r>
              <a:rPr lang="en-US" altLang="zh-CN" sz="2600" dirty="0"/>
              <a:t> = 1;</a:t>
            </a:r>
          </a:p>
          <a:p>
            <a:pPr lvl="1"/>
            <a:r>
              <a:rPr lang="en-US" altLang="zh-CN" sz="2600" dirty="0"/>
              <a:t>   while(</a:t>
            </a:r>
            <a:r>
              <a:rPr lang="en-US" altLang="zh-CN" sz="2600" dirty="0" err="1"/>
              <a:t>i</a:t>
            </a:r>
            <a:r>
              <a:rPr lang="en-US" altLang="zh-CN" sz="2600" dirty="0"/>
              <a:t> &lt;= </a:t>
            </a:r>
            <a:r>
              <a:rPr lang="en-US" altLang="zh-CN" sz="2600" dirty="0" err="1"/>
              <a:t>L.length</a:t>
            </a:r>
            <a:r>
              <a:rPr lang="en-US" altLang="zh-CN" sz="2600" dirty="0"/>
              <a:t> &amp;&amp; e &gt; </a:t>
            </a:r>
            <a:r>
              <a:rPr lang="en-US" altLang="zh-CN" sz="2600" dirty="0" err="1"/>
              <a:t>L.elem</a:t>
            </a:r>
            <a:r>
              <a:rPr lang="en-US" altLang="zh-CN" sz="2600" dirty="0"/>
              <a:t>[i-1])</a:t>
            </a:r>
          </a:p>
          <a:p>
            <a:pPr lvl="1"/>
            <a:r>
              <a:rPr lang="en-US" altLang="zh-CN" sz="2600" dirty="0"/>
              <a:t>        </a:t>
            </a:r>
            <a:r>
              <a:rPr lang="en-US" altLang="zh-CN" sz="2600" dirty="0" err="1"/>
              <a:t>i</a:t>
            </a:r>
            <a:r>
              <a:rPr lang="en-US" altLang="zh-CN" sz="2600" dirty="0"/>
              <a:t>++;</a:t>
            </a:r>
          </a:p>
          <a:p>
            <a:pPr lvl="1"/>
            <a:r>
              <a:rPr lang="en-US" altLang="zh-CN" sz="2600" dirty="0"/>
              <a:t>   </a:t>
            </a:r>
            <a:r>
              <a:rPr lang="en-US" altLang="zh-CN" sz="2600" dirty="0" err="1"/>
              <a:t>ListInsert</a:t>
            </a:r>
            <a:r>
              <a:rPr lang="en-US" altLang="zh-CN" sz="2600" dirty="0"/>
              <a:t>(L, </a:t>
            </a:r>
            <a:r>
              <a:rPr lang="en-US" altLang="zh-CN" sz="2600" dirty="0" err="1"/>
              <a:t>i</a:t>
            </a:r>
            <a:r>
              <a:rPr lang="en-US" altLang="zh-CN" sz="2600" dirty="0"/>
              <a:t>, e);</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1319124"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2.6 </a:t>
            </a:r>
            <a:r>
              <a:rPr lang="en-US" altLang="zh-CN" sz="2800" b="1" dirty="0" err="1">
                <a:solidFill>
                  <a:schemeClr val="accent2"/>
                </a:solidFill>
              </a:rPr>
              <a:t>InsertOrderList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：在递增有序表中插入元素，并保持有序性。</a:t>
            </a:r>
          </a:p>
        </p:txBody>
      </p:sp>
      <p:sp>
        <p:nvSpPr>
          <p:cNvPr id="12" name="矩形 11">
            <a:extLst>
              <a:ext uri="{FF2B5EF4-FFF2-40B4-BE49-F238E27FC236}">
                <a16:creationId xmlns:a16="http://schemas.microsoft.com/office/drawing/2014/main" id="{3C0EAFDB-B50C-48BA-A919-F4D305304E19}"/>
              </a:ext>
            </a:extLst>
          </p:cNvPr>
          <p:cNvSpPr/>
          <p:nvPr/>
        </p:nvSpPr>
        <p:spPr>
          <a:xfrm>
            <a:off x="539931" y="5521565"/>
            <a:ext cx="11048885"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zh-CN" altLang="en-US" sz="2000" dirty="0"/>
              <a:t>通过 </a:t>
            </a:r>
            <a:r>
              <a:rPr lang="en-US" altLang="zh-CN" sz="2000" dirty="0"/>
              <a:t>while </a:t>
            </a:r>
            <a:r>
              <a:rPr lang="zh-CN" altLang="en-US" sz="2000" dirty="0"/>
              <a:t>找到 </a:t>
            </a:r>
            <a:r>
              <a:rPr lang="en-US" altLang="zh-CN" sz="2000" dirty="0"/>
              <a:t>e </a:t>
            </a:r>
            <a:r>
              <a:rPr lang="zh-CN" altLang="en-US" sz="2000" dirty="0"/>
              <a:t>在递增有序表</a:t>
            </a:r>
            <a:r>
              <a:rPr lang="en-US" altLang="zh-CN" sz="2000" dirty="0"/>
              <a:t>L</a:t>
            </a:r>
            <a:r>
              <a:rPr lang="zh-CN" altLang="en-US" sz="2000" dirty="0"/>
              <a:t>中需要插入的位置，然后利用基本操作 </a:t>
            </a:r>
            <a:r>
              <a:rPr lang="en-US" altLang="zh-CN" sz="2000" dirty="0" err="1"/>
              <a:t>ListInsert</a:t>
            </a:r>
            <a:r>
              <a:rPr lang="en-US" altLang="zh-CN" sz="2000" dirty="0"/>
              <a:t> </a:t>
            </a:r>
            <a:r>
              <a:rPr lang="zh-CN" altLang="en-US" sz="2000" dirty="0"/>
              <a:t>完成。</a:t>
            </a:r>
            <a:endParaRPr lang="en-US" altLang="zh-CN" sz="2000" b="1" dirty="0">
              <a:solidFill>
                <a:schemeClr val="accent2"/>
              </a:solidFill>
            </a:endParaRPr>
          </a:p>
        </p:txBody>
      </p:sp>
      <p:sp>
        <p:nvSpPr>
          <p:cNvPr id="15" name="矩形 14">
            <a:extLst>
              <a:ext uri="{FF2B5EF4-FFF2-40B4-BE49-F238E27FC236}">
                <a16:creationId xmlns:a16="http://schemas.microsoft.com/office/drawing/2014/main" id="{F47917C1-0305-4F51-B2C4-664327253691}"/>
              </a:ext>
            </a:extLst>
          </p:cNvPr>
          <p:cNvSpPr/>
          <p:nvPr/>
        </p:nvSpPr>
        <p:spPr>
          <a:xfrm>
            <a:off x="1204073" y="1871897"/>
            <a:ext cx="8342722" cy="511166"/>
          </a:xfrm>
          <a:prstGeom prst="rect">
            <a:avLst/>
          </a:prstGeom>
        </p:spPr>
        <p:txBody>
          <a:bodyPr wrap="square">
            <a:spAutoFit/>
          </a:bodyPr>
          <a:lstStyle/>
          <a:p>
            <a:pPr algn="just">
              <a:lnSpc>
                <a:spcPct val="125000"/>
              </a:lnSpc>
            </a:pPr>
            <a:r>
              <a:rPr lang="zh-CN" altLang="en-US" sz="2400" b="1" dirty="0">
                <a:solidFill>
                  <a:schemeClr val="accent2"/>
                </a:solidFill>
                <a:cs typeface="Times New Roman" panose="02020603050405020304" pitchFamily="18" charset="0"/>
              </a:rPr>
              <a:t>例：</a:t>
            </a:r>
            <a:r>
              <a:rPr lang="en-US" altLang="zh-CN" sz="2400" dirty="0">
                <a:cs typeface="Times New Roman" panose="02020603050405020304" pitchFamily="18" charset="0"/>
              </a:rPr>
              <a:t>L=(2,4,6,8,10), e=5, </a:t>
            </a:r>
            <a:r>
              <a:rPr lang="zh-CN" altLang="en-US" sz="2400" dirty="0">
                <a:cs typeface="Times New Roman" panose="02020603050405020304" pitchFamily="18" charset="0"/>
              </a:rPr>
              <a:t>执行操作后</a:t>
            </a:r>
            <a:r>
              <a:rPr lang="en-US" altLang="zh-CN" sz="2400" dirty="0">
                <a:cs typeface="Times New Roman" panose="02020603050405020304" pitchFamily="18" charset="0"/>
              </a:rPr>
              <a:t>L=(2,4,5,6,8,10)</a:t>
            </a:r>
            <a:r>
              <a:rPr lang="zh-CN" altLang="en-US" sz="2400" dirty="0">
                <a:cs typeface="Times New Roman" panose="02020603050405020304" pitchFamily="18" charset="0"/>
              </a:rPr>
              <a:t>。</a:t>
            </a:r>
            <a:r>
              <a:rPr lang="en-US" altLang="zh-CN" sz="2400" dirty="0">
                <a:cs typeface="Times New Roman" panose="02020603050405020304" pitchFamily="18" charset="0"/>
              </a:rPr>
              <a:t> </a:t>
            </a:r>
            <a:endParaRPr lang="en-US" altLang="zh-CN" sz="2400" b="1" dirty="0">
              <a:solidFill>
                <a:schemeClr val="accent2"/>
              </a:solidFill>
            </a:endParaRPr>
          </a:p>
        </p:txBody>
      </p:sp>
    </p:spTree>
    <p:extLst>
      <p:ext uri="{BB962C8B-B14F-4D97-AF65-F5344CB8AC3E}">
        <p14:creationId xmlns:p14="http://schemas.microsoft.com/office/powerpoint/2010/main" val="27530944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932805" y="1843882"/>
            <a:ext cx="8326389" cy="3293209"/>
          </a:xfrm>
          <a:prstGeom prst="rect">
            <a:avLst/>
          </a:prstGeom>
        </p:spPr>
        <p:txBody>
          <a:bodyPr wrap="square">
            <a:spAutoFit/>
          </a:bodyPr>
          <a:lstStyle/>
          <a:p>
            <a:pPr lvl="1"/>
            <a:r>
              <a:rPr lang="en-US" altLang="zh-CN" sz="2600" dirty="0"/>
              <a:t>void InvertSList1</a:t>
            </a:r>
            <a:r>
              <a:rPr lang="en-US" altLang="zh-CN" sz="2600" b="1" dirty="0">
                <a:solidFill>
                  <a:schemeClr val="accent2"/>
                </a:solidFill>
              </a:rPr>
              <a:t> </a:t>
            </a:r>
            <a:r>
              <a:rPr lang="en-US" altLang="zh-CN" sz="2600" dirty="0"/>
              <a:t>(</a:t>
            </a:r>
            <a:r>
              <a:rPr lang="en-US" altLang="zh-CN" sz="2600" dirty="0" err="1"/>
              <a:t>SList</a:t>
            </a:r>
            <a:r>
              <a:rPr lang="en-US" altLang="zh-CN" sz="2600" dirty="0"/>
              <a:t> &amp;L)</a:t>
            </a:r>
            <a:endParaRPr lang="zh-CN" altLang="zh-CN" sz="2600" dirty="0"/>
          </a:p>
          <a:p>
            <a:pPr lvl="1"/>
            <a:r>
              <a:rPr lang="en-US" altLang="zh-CN" sz="2600" dirty="0"/>
              <a:t>{  int </a:t>
            </a:r>
            <a:r>
              <a:rPr lang="en-US" altLang="zh-CN" sz="2600" dirty="0" err="1"/>
              <a:t>i</a:t>
            </a:r>
            <a:r>
              <a:rPr lang="en-US" altLang="zh-CN" sz="2600" dirty="0"/>
              <a:t>, k;</a:t>
            </a:r>
          </a:p>
          <a:p>
            <a:pPr lvl="1"/>
            <a:r>
              <a:rPr lang="en-US" altLang="zh-CN" sz="2600" dirty="0"/>
              <a:t>   </a:t>
            </a:r>
            <a:r>
              <a:rPr lang="en-US" altLang="zh-CN" sz="2600" dirty="0" err="1"/>
              <a:t>LElemType</a:t>
            </a:r>
            <a:r>
              <a:rPr lang="en-US" altLang="zh-CN" sz="2600" dirty="0"/>
              <a:t>* temp = new </a:t>
            </a:r>
            <a:r>
              <a:rPr lang="en-US" altLang="zh-CN" sz="2600" dirty="0" err="1"/>
              <a:t>LElemType</a:t>
            </a:r>
            <a:r>
              <a:rPr lang="en-US" altLang="zh-CN" sz="2600" dirty="0"/>
              <a:t>[</a:t>
            </a:r>
            <a:r>
              <a:rPr lang="en-US" altLang="zh-CN" sz="2600" dirty="0" err="1"/>
              <a:t>L.length</a:t>
            </a:r>
            <a:r>
              <a:rPr lang="en-US" altLang="zh-CN" sz="2600" dirty="0"/>
              <a:t>];</a:t>
            </a:r>
          </a:p>
          <a:p>
            <a:pPr lvl="1"/>
            <a:r>
              <a:rPr lang="en-US" altLang="zh-CN" sz="2600" dirty="0"/>
              <a:t>   for(k = 0; k &lt; </a:t>
            </a:r>
            <a:r>
              <a:rPr lang="en-US" altLang="zh-CN" sz="2600" dirty="0" err="1"/>
              <a:t>L.length</a:t>
            </a:r>
            <a:r>
              <a:rPr lang="en-US" altLang="zh-CN" sz="2600" dirty="0"/>
              <a:t>; k++)</a:t>
            </a:r>
          </a:p>
          <a:p>
            <a:pPr lvl="1"/>
            <a:r>
              <a:rPr lang="en-US" altLang="zh-CN" sz="2600" dirty="0"/>
              <a:t>	 temp[k] = </a:t>
            </a:r>
            <a:r>
              <a:rPr lang="en-US" altLang="zh-CN" sz="2600" dirty="0" err="1"/>
              <a:t>L.elem</a:t>
            </a:r>
            <a:r>
              <a:rPr lang="en-US" altLang="zh-CN" sz="2600" dirty="0"/>
              <a:t>[k];</a:t>
            </a:r>
          </a:p>
          <a:p>
            <a:pPr lvl="1"/>
            <a:r>
              <a:rPr lang="en-US" altLang="zh-CN" sz="2600" dirty="0"/>
              <a:t>   for(</a:t>
            </a:r>
            <a:r>
              <a:rPr lang="en-US" altLang="zh-CN" sz="2600" dirty="0" err="1"/>
              <a:t>i</a:t>
            </a:r>
            <a:r>
              <a:rPr lang="en-US" altLang="zh-CN" sz="2600" dirty="0"/>
              <a:t> = L.length-1; </a:t>
            </a:r>
            <a:r>
              <a:rPr lang="en-US" altLang="zh-CN" sz="2600" dirty="0" err="1"/>
              <a:t>i</a:t>
            </a:r>
            <a:r>
              <a:rPr lang="en-US" altLang="zh-CN" sz="2600" dirty="0"/>
              <a:t> &gt;= 0; </a:t>
            </a:r>
            <a:r>
              <a:rPr lang="en-US" altLang="zh-CN" sz="2600" dirty="0" err="1"/>
              <a:t>i</a:t>
            </a:r>
            <a:r>
              <a:rPr lang="en-US" altLang="zh-CN" sz="2600" dirty="0"/>
              <a:t>--)</a:t>
            </a:r>
          </a:p>
          <a:p>
            <a:pPr lvl="1"/>
            <a:r>
              <a:rPr lang="en-US" altLang="zh-CN" sz="2600" dirty="0"/>
              <a:t>      </a:t>
            </a:r>
            <a:r>
              <a:rPr lang="en-US" altLang="zh-CN" sz="2600" dirty="0" err="1"/>
              <a:t>L.elem</a:t>
            </a:r>
            <a:r>
              <a:rPr lang="en-US" altLang="zh-CN" sz="2600" dirty="0"/>
              <a:t>[L.length-1-i] = temp[</a:t>
            </a:r>
            <a:r>
              <a:rPr lang="en-US" altLang="zh-CN" sz="2600" dirty="0" err="1"/>
              <a:t>i</a:t>
            </a:r>
            <a:r>
              <a:rPr lang="en-US" altLang="zh-CN" sz="2600" dirty="0"/>
              <a:t>];</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772839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2.7 </a:t>
            </a:r>
            <a:r>
              <a:rPr lang="en-US" altLang="zh-CN" sz="2800" b="1" dirty="0">
                <a:solidFill>
                  <a:schemeClr val="accent2"/>
                </a:solidFill>
              </a:rPr>
              <a:t>InvertSList1</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：将顺序表的元素逆置。</a:t>
            </a:r>
          </a:p>
        </p:txBody>
      </p:sp>
      <p:sp>
        <p:nvSpPr>
          <p:cNvPr id="15" name="矩形 14">
            <a:extLst>
              <a:ext uri="{FF2B5EF4-FFF2-40B4-BE49-F238E27FC236}">
                <a16:creationId xmlns:a16="http://schemas.microsoft.com/office/drawing/2014/main" id="{A1106062-013A-4ED9-AB49-A3B6AAFADA9E}"/>
              </a:ext>
            </a:extLst>
          </p:cNvPr>
          <p:cNvSpPr/>
          <p:nvPr/>
        </p:nvSpPr>
        <p:spPr>
          <a:xfrm>
            <a:off x="1283463" y="5189436"/>
            <a:ext cx="9220756" cy="972830"/>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sym typeface="Wingdings" panose="05000000000000000000" pitchFamily="2" charset="2"/>
              </a:rPr>
              <a:t>(1) </a:t>
            </a:r>
            <a:r>
              <a:rPr lang="zh-CN" altLang="en-US" sz="2400" dirty="0">
                <a:sym typeface="Wingdings" panose="05000000000000000000" pitchFamily="2" charset="2"/>
              </a:rPr>
              <a:t>将</a:t>
            </a:r>
            <a:r>
              <a:rPr lang="en-US" altLang="zh-CN" sz="2400" dirty="0">
                <a:sym typeface="Wingdings" panose="05000000000000000000" pitchFamily="2" charset="2"/>
              </a:rPr>
              <a:t>L</a:t>
            </a:r>
            <a:r>
              <a:rPr lang="zh-CN" altLang="en-US" sz="2400" dirty="0">
                <a:sym typeface="Wingdings" panose="05000000000000000000" pitchFamily="2" charset="2"/>
              </a:rPr>
              <a:t>复制到一个数组</a:t>
            </a:r>
            <a:r>
              <a:rPr lang="en-US" altLang="zh-CN" sz="2400" dirty="0"/>
              <a:t>temp</a:t>
            </a:r>
            <a:r>
              <a:rPr lang="zh-CN" altLang="en-US" sz="2400" dirty="0">
                <a:sym typeface="Wingdings" panose="05000000000000000000" pitchFamily="2" charset="2"/>
              </a:rPr>
              <a:t>中，然后把元素逆序赋值回</a:t>
            </a:r>
            <a:r>
              <a:rPr lang="en-US" altLang="zh-CN" sz="2400" dirty="0">
                <a:sym typeface="Wingdings" panose="05000000000000000000" pitchFamily="2" charset="2"/>
              </a:rPr>
              <a:t>L</a:t>
            </a:r>
            <a:r>
              <a:rPr lang="zh-CN" altLang="en-US" sz="2400" dirty="0"/>
              <a:t>。</a:t>
            </a:r>
            <a:endParaRPr lang="en-US" altLang="zh-CN" sz="2400" dirty="0"/>
          </a:p>
          <a:p>
            <a:pPr algn="just">
              <a:lnSpc>
                <a:spcPct val="125000"/>
              </a:lnSpc>
            </a:pPr>
            <a:r>
              <a:rPr lang="en-US" altLang="zh-CN" sz="2400" b="1" dirty="0">
                <a:solidFill>
                  <a:schemeClr val="accent2"/>
                </a:solidFill>
              </a:rPr>
              <a:t>       </a:t>
            </a:r>
            <a:r>
              <a:rPr lang="en-US" altLang="zh-CN" sz="2400" b="1" dirty="0">
                <a:solidFill>
                  <a:schemeClr val="accent2"/>
                </a:solidFill>
                <a:latin typeface="+mn-ea"/>
                <a:cs typeface="Times New Roman" panose="02020603050405020304" pitchFamily="18" charset="0"/>
                <a:sym typeface="Wingdings" panose="05000000000000000000" pitchFamily="2" charset="2"/>
              </a:rPr>
              <a:t>(2) </a:t>
            </a:r>
            <a:r>
              <a:rPr lang="zh-CN" altLang="en-US" sz="2400" dirty="0"/>
              <a:t>时间复杂度为</a:t>
            </a:r>
            <a:r>
              <a:rPr lang="en-US" altLang="zh-CN" sz="2400" dirty="0"/>
              <a:t>O(n)</a:t>
            </a:r>
            <a:r>
              <a:rPr lang="zh-CN" altLang="en-US" sz="2400" dirty="0"/>
              <a:t>，辅助空间为</a:t>
            </a:r>
            <a:r>
              <a:rPr lang="en-US" altLang="zh-CN" sz="2400" dirty="0"/>
              <a:t>O(n)</a:t>
            </a:r>
            <a:r>
              <a:rPr lang="zh-CN" altLang="en-US" sz="2400" dirty="0"/>
              <a:t>。</a:t>
            </a:r>
            <a:endParaRPr lang="en-US" altLang="zh-CN" sz="2400" b="1" dirty="0">
              <a:solidFill>
                <a:schemeClr val="accent2"/>
              </a:solidFill>
            </a:endParaRPr>
          </a:p>
        </p:txBody>
      </p:sp>
    </p:spTree>
    <p:extLst>
      <p:ext uri="{BB962C8B-B14F-4D97-AF65-F5344CB8AC3E}">
        <p14:creationId xmlns:p14="http://schemas.microsoft.com/office/powerpoint/2010/main" val="379241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2692195" y="1791536"/>
            <a:ext cx="6182450" cy="3293209"/>
          </a:xfrm>
          <a:prstGeom prst="rect">
            <a:avLst/>
          </a:prstGeom>
        </p:spPr>
        <p:txBody>
          <a:bodyPr wrap="square">
            <a:spAutoFit/>
          </a:bodyPr>
          <a:lstStyle/>
          <a:p>
            <a:pPr lvl="1"/>
            <a:r>
              <a:rPr lang="en-US" altLang="zh-CN" sz="2600" dirty="0"/>
              <a:t>void InvertSList2</a:t>
            </a:r>
            <a:r>
              <a:rPr lang="en-US" altLang="zh-CN" sz="2600" b="1" dirty="0">
                <a:solidFill>
                  <a:schemeClr val="accent2"/>
                </a:solidFill>
              </a:rPr>
              <a:t> </a:t>
            </a:r>
            <a:r>
              <a:rPr lang="en-US" altLang="zh-CN" sz="2600" dirty="0"/>
              <a:t>(</a:t>
            </a:r>
            <a:r>
              <a:rPr lang="en-US" altLang="zh-CN" sz="2600" dirty="0" err="1"/>
              <a:t>SList</a:t>
            </a:r>
            <a:r>
              <a:rPr lang="en-US" altLang="zh-CN" sz="2600" dirty="0"/>
              <a:t> &amp;L)</a:t>
            </a:r>
            <a:endParaRPr lang="zh-CN" altLang="zh-CN" sz="2600" dirty="0"/>
          </a:p>
          <a:p>
            <a:pPr lvl="1"/>
            <a:r>
              <a:rPr lang="en-US" altLang="zh-CN" sz="2600" dirty="0"/>
              <a:t>{  int </a:t>
            </a:r>
            <a:r>
              <a:rPr lang="en-US" altLang="zh-CN" sz="2600" dirty="0" err="1"/>
              <a:t>i</a:t>
            </a:r>
            <a:r>
              <a:rPr lang="en-US" altLang="zh-CN" sz="2600" dirty="0"/>
              <a:t>;    </a:t>
            </a:r>
            <a:r>
              <a:rPr lang="en-US" altLang="zh-CN" sz="2600" dirty="0" err="1"/>
              <a:t>LElemType</a:t>
            </a:r>
            <a:r>
              <a:rPr lang="en-US" altLang="zh-CN" sz="2600" dirty="0"/>
              <a:t> x</a:t>
            </a:r>
            <a:r>
              <a:rPr lang="zh-CN" altLang="en-US" sz="2600" dirty="0"/>
              <a:t>；</a:t>
            </a:r>
            <a:endParaRPr lang="en-US" altLang="zh-CN" sz="2600" dirty="0"/>
          </a:p>
          <a:p>
            <a:pPr lvl="1"/>
            <a:r>
              <a:rPr lang="en-US" altLang="zh-CN" sz="2600" dirty="0"/>
              <a:t>   for(</a:t>
            </a:r>
            <a:r>
              <a:rPr lang="en-US" altLang="zh-CN" sz="2600" dirty="0" err="1"/>
              <a:t>i</a:t>
            </a:r>
            <a:r>
              <a:rPr lang="en-US" altLang="zh-CN" sz="2600" dirty="0"/>
              <a:t> = 0; </a:t>
            </a:r>
            <a:r>
              <a:rPr lang="en-US" altLang="zh-CN" sz="2600" dirty="0" err="1"/>
              <a:t>i</a:t>
            </a:r>
            <a:r>
              <a:rPr lang="en-US" altLang="zh-CN" sz="2600" dirty="0"/>
              <a:t> &lt;= </a:t>
            </a:r>
            <a:r>
              <a:rPr lang="en-US" altLang="zh-CN" sz="2600" dirty="0" err="1"/>
              <a:t>L.length</a:t>
            </a:r>
            <a:r>
              <a:rPr lang="en-US" altLang="zh-CN" sz="2600" dirty="0"/>
              <a:t>/2-1; </a:t>
            </a:r>
            <a:r>
              <a:rPr lang="en-US" altLang="zh-CN" sz="2600" dirty="0" err="1"/>
              <a:t>i</a:t>
            </a:r>
            <a:r>
              <a:rPr lang="en-US" altLang="zh-CN" sz="2600" dirty="0"/>
              <a:t>++)</a:t>
            </a:r>
          </a:p>
          <a:p>
            <a:pPr lvl="1"/>
            <a:r>
              <a:rPr lang="en-US" altLang="zh-CN" sz="2600" dirty="0"/>
              <a:t>   {    x = </a:t>
            </a:r>
            <a:r>
              <a:rPr lang="en-US" altLang="zh-CN" sz="2600" dirty="0" err="1"/>
              <a:t>L.elem</a:t>
            </a:r>
            <a:r>
              <a:rPr lang="en-US" altLang="zh-CN" sz="2600" dirty="0"/>
              <a:t>[</a:t>
            </a:r>
            <a:r>
              <a:rPr lang="en-US" altLang="zh-CN" sz="2600" dirty="0" err="1"/>
              <a:t>i</a:t>
            </a:r>
            <a:r>
              <a:rPr lang="en-US" altLang="zh-CN" sz="2600" dirty="0"/>
              <a:t>];</a:t>
            </a:r>
          </a:p>
          <a:p>
            <a:pPr lvl="1"/>
            <a:r>
              <a:rPr lang="en-US" altLang="zh-CN" sz="2600" dirty="0"/>
              <a:t>        </a:t>
            </a:r>
            <a:r>
              <a:rPr lang="en-US" altLang="zh-CN" sz="2600" dirty="0" err="1"/>
              <a:t>L.elem</a:t>
            </a:r>
            <a:r>
              <a:rPr lang="en-US" altLang="zh-CN" sz="2600" dirty="0"/>
              <a:t>[</a:t>
            </a:r>
            <a:r>
              <a:rPr lang="en-US" altLang="zh-CN" sz="2600" dirty="0" err="1"/>
              <a:t>i</a:t>
            </a:r>
            <a:r>
              <a:rPr lang="en-US" altLang="zh-CN" sz="2600" dirty="0"/>
              <a:t>] = </a:t>
            </a:r>
            <a:r>
              <a:rPr lang="en-US" altLang="zh-CN" sz="2600" dirty="0" err="1"/>
              <a:t>L.elem</a:t>
            </a:r>
            <a:r>
              <a:rPr lang="en-US" altLang="zh-CN" sz="2600" dirty="0"/>
              <a:t>[L.length-1-i];</a:t>
            </a:r>
          </a:p>
          <a:p>
            <a:pPr lvl="1"/>
            <a:r>
              <a:rPr lang="en-US" altLang="zh-CN" sz="2600" dirty="0"/>
              <a:t>        </a:t>
            </a:r>
            <a:r>
              <a:rPr lang="en-US" altLang="zh-CN" sz="2600" dirty="0" err="1"/>
              <a:t>L.elem</a:t>
            </a:r>
            <a:r>
              <a:rPr lang="en-US" altLang="zh-CN" sz="2600" dirty="0"/>
              <a:t>[L.length-1-i] = x;</a:t>
            </a:r>
          </a:p>
          <a:p>
            <a:pPr lvl="1"/>
            <a:r>
              <a:rPr lang="en-US" altLang="zh-CN" sz="2600" dirty="0"/>
              <a:t>    } </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940513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2.7 </a:t>
            </a:r>
            <a:r>
              <a:rPr lang="en-US" altLang="zh-CN" sz="2800" b="1" dirty="0">
                <a:solidFill>
                  <a:schemeClr val="accent2"/>
                </a:solidFill>
              </a:rPr>
              <a:t>InvertSList2</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：将顺序表的元素逆置</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就地逆置</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15" name="矩形 14">
            <a:extLst>
              <a:ext uri="{FF2B5EF4-FFF2-40B4-BE49-F238E27FC236}">
                <a16:creationId xmlns:a16="http://schemas.microsoft.com/office/drawing/2014/main" id="{A1106062-013A-4ED9-AB49-A3B6AAFADA9E}"/>
              </a:ext>
            </a:extLst>
          </p:cNvPr>
          <p:cNvSpPr/>
          <p:nvPr/>
        </p:nvSpPr>
        <p:spPr>
          <a:xfrm>
            <a:off x="1061897" y="5084745"/>
            <a:ext cx="10346838" cy="1434495"/>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sym typeface="Wingdings" panose="05000000000000000000" pitchFamily="2" charset="2"/>
              </a:rPr>
              <a:t>(1) </a:t>
            </a:r>
            <a:r>
              <a:rPr lang="zh-CN" altLang="en-US" sz="2400" dirty="0"/>
              <a:t>设 </a:t>
            </a:r>
            <a:r>
              <a:rPr lang="en-US" altLang="zh-CN" sz="2400" dirty="0"/>
              <a:t>L </a:t>
            </a:r>
            <a:r>
              <a:rPr lang="zh-CN" altLang="en-US" sz="2400" dirty="0"/>
              <a:t>的长度为 </a:t>
            </a:r>
            <a:r>
              <a:rPr lang="en-US" altLang="zh-CN" sz="2400" dirty="0"/>
              <a:t>n</a:t>
            </a:r>
            <a:r>
              <a:rPr lang="zh-CN" altLang="en-US" sz="2400" dirty="0"/>
              <a:t>，依次交换</a:t>
            </a:r>
            <a:r>
              <a:rPr lang="en-US" altLang="zh-CN" sz="2400" dirty="0"/>
              <a:t>L</a:t>
            </a:r>
            <a:r>
              <a:rPr lang="zh-CN" altLang="en-US" sz="2400" dirty="0"/>
              <a:t>的第 </a:t>
            </a:r>
            <a:r>
              <a:rPr lang="en-US" altLang="zh-CN" sz="2400" dirty="0"/>
              <a:t>1 </a:t>
            </a:r>
            <a:r>
              <a:rPr lang="zh-CN" altLang="en-US" sz="2400" dirty="0"/>
              <a:t>个元素与第 </a:t>
            </a:r>
            <a:r>
              <a:rPr lang="en-US" altLang="zh-CN" sz="2400" dirty="0"/>
              <a:t>n </a:t>
            </a:r>
            <a:r>
              <a:rPr lang="zh-CN" altLang="en-US" sz="2400" dirty="0"/>
              <a:t>个元素，第 </a:t>
            </a:r>
            <a:r>
              <a:rPr lang="en-US" altLang="zh-CN" sz="2400" dirty="0"/>
              <a:t>2 </a:t>
            </a:r>
            <a:r>
              <a:rPr lang="zh-CN" altLang="en-US" sz="2400" dirty="0"/>
              <a:t>个元素与 </a:t>
            </a:r>
            <a:r>
              <a:rPr lang="en-US" altLang="zh-CN" sz="2400" dirty="0"/>
              <a:t>n-1 </a:t>
            </a:r>
            <a:r>
              <a:rPr lang="zh-CN" altLang="en-US" sz="2400" dirty="0"/>
              <a:t>个元素，</a:t>
            </a:r>
            <a:r>
              <a:rPr lang="en-US" altLang="zh-CN" sz="2400" dirty="0"/>
              <a:t>...</a:t>
            </a:r>
            <a:r>
              <a:rPr lang="zh-CN" altLang="en-US" sz="2400" dirty="0"/>
              <a:t>，第 </a:t>
            </a:r>
            <a:r>
              <a:rPr lang="en-US" altLang="zh-CN" sz="2400" dirty="0"/>
              <a:t>[n/2] </a:t>
            </a:r>
            <a:r>
              <a:rPr lang="zh-CN" altLang="en-US" sz="2400" dirty="0"/>
              <a:t>个和第 </a:t>
            </a:r>
            <a:r>
              <a:rPr lang="en-US" altLang="zh-CN" sz="2400" dirty="0"/>
              <a:t>[n/2]+1 </a:t>
            </a:r>
            <a:r>
              <a:rPr lang="zh-CN" altLang="en-US" sz="2400" dirty="0"/>
              <a:t>个元素。</a:t>
            </a:r>
            <a:endParaRPr lang="en-US" altLang="zh-CN" sz="2400" dirty="0"/>
          </a:p>
          <a:p>
            <a:pPr algn="just">
              <a:lnSpc>
                <a:spcPct val="125000"/>
              </a:lnSpc>
            </a:pPr>
            <a:r>
              <a:rPr lang="en-US" altLang="zh-CN" sz="2400" b="1" dirty="0">
                <a:solidFill>
                  <a:schemeClr val="accent2"/>
                </a:solidFill>
                <a:latin typeface="+mn-ea"/>
                <a:cs typeface="Times New Roman" panose="02020603050405020304" pitchFamily="18" charset="0"/>
                <a:sym typeface="Wingdings" panose="05000000000000000000" pitchFamily="2" charset="2"/>
              </a:rPr>
              <a:t>       (2) </a:t>
            </a:r>
            <a:r>
              <a:rPr lang="zh-CN" altLang="en-US" sz="2400" dirty="0"/>
              <a:t>时间复杂度为</a:t>
            </a:r>
            <a:r>
              <a:rPr lang="en-US" altLang="zh-CN" sz="2400" dirty="0"/>
              <a:t>O(n)</a:t>
            </a:r>
            <a:r>
              <a:rPr lang="zh-CN" altLang="en-US" sz="2400" dirty="0"/>
              <a:t>，辅助空间为</a:t>
            </a:r>
            <a:r>
              <a:rPr lang="en-US" altLang="zh-CN" sz="2400" dirty="0"/>
              <a:t>O(1)</a:t>
            </a:r>
            <a:r>
              <a:rPr lang="zh-CN" altLang="en-US" sz="2400" dirty="0"/>
              <a:t>。</a:t>
            </a:r>
            <a:endParaRPr lang="en-US" altLang="zh-CN" sz="2400" dirty="0"/>
          </a:p>
        </p:txBody>
      </p:sp>
    </p:spTree>
    <p:extLst>
      <p:ext uri="{BB962C8B-B14F-4D97-AF65-F5344CB8AC3E}">
        <p14:creationId xmlns:p14="http://schemas.microsoft.com/office/powerpoint/2010/main" val="1062408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501199" y="2199201"/>
            <a:ext cx="9189601" cy="2893100"/>
          </a:xfrm>
          <a:prstGeom prst="rect">
            <a:avLst/>
          </a:prstGeom>
        </p:spPr>
        <p:txBody>
          <a:bodyPr wrap="square">
            <a:spAutoFit/>
          </a:bodyPr>
          <a:lstStyle/>
          <a:p>
            <a:pPr lvl="1"/>
            <a:r>
              <a:rPr lang="en-US" altLang="zh-CN" sz="2600" dirty="0"/>
              <a:t>int </a:t>
            </a:r>
            <a:r>
              <a:rPr lang="en-US" altLang="zh-CN" sz="2600" dirty="0" err="1"/>
              <a:t>ListLocate</a:t>
            </a:r>
            <a:r>
              <a:rPr lang="en-US" altLang="zh-CN" sz="2600" b="1" dirty="0">
                <a:solidFill>
                  <a:schemeClr val="accent2"/>
                </a:solidFill>
              </a:rPr>
              <a:t> </a:t>
            </a:r>
            <a:r>
              <a:rPr lang="en-US" altLang="zh-CN" sz="2600" dirty="0"/>
              <a:t>(</a:t>
            </a:r>
            <a:r>
              <a:rPr lang="en-US" altLang="zh-CN" sz="2600" dirty="0" err="1"/>
              <a:t>SList</a:t>
            </a:r>
            <a:r>
              <a:rPr lang="en-US" altLang="zh-CN" sz="2600" dirty="0"/>
              <a:t> L, </a:t>
            </a:r>
            <a:r>
              <a:rPr lang="en-US" altLang="zh-CN" sz="2600" dirty="0" err="1"/>
              <a:t>LElemType</a:t>
            </a:r>
            <a:r>
              <a:rPr lang="en-US" altLang="zh-CN" sz="2600" dirty="0"/>
              <a:t> e,</a:t>
            </a:r>
          </a:p>
          <a:p>
            <a:pPr lvl="1"/>
            <a:r>
              <a:rPr lang="en-US" altLang="zh-CN" sz="2600" dirty="0"/>
              <a:t>                        bool compare(</a:t>
            </a:r>
            <a:r>
              <a:rPr lang="en-US" altLang="zh-CN" sz="2600" dirty="0" err="1"/>
              <a:t>LElemType</a:t>
            </a:r>
            <a:r>
              <a:rPr lang="en-US" altLang="zh-CN" sz="2600" dirty="0"/>
              <a:t>, </a:t>
            </a:r>
            <a:r>
              <a:rPr lang="en-US" altLang="zh-CN" sz="2600" dirty="0" err="1"/>
              <a:t>LElemType</a:t>
            </a:r>
            <a:r>
              <a:rPr lang="en-US" altLang="zh-CN" sz="2600" dirty="0"/>
              <a:t>))</a:t>
            </a:r>
            <a:endParaRPr lang="zh-CN" altLang="zh-CN" sz="2600" dirty="0"/>
          </a:p>
          <a:p>
            <a:pPr lvl="1"/>
            <a:r>
              <a:rPr lang="en-US" altLang="zh-CN" sz="2600" dirty="0"/>
              <a:t>{  int </a:t>
            </a:r>
            <a:r>
              <a:rPr lang="en-US" altLang="zh-CN" sz="2600" dirty="0" err="1"/>
              <a:t>i</a:t>
            </a:r>
            <a:r>
              <a:rPr lang="en-US" altLang="zh-CN" sz="2600" dirty="0"/>
              <a:t> = 1</a:t>
            </a:r>
            <a:r>
              <a:rPr lang="zh-CN" altLang="en-US" sz="2600" dirty="0"/>
              <a:t>；</a:t>
            </a:r>
            <a:endParaRPr lang="en-US" altLang="zh-CN" sz="2600" dirty="0"/>
          </a:p>
          <a:p>
            <a:pPr lvl="1"/>
            <a:r>
              <a:rPr lang="en-US" altLang="zh-CN" sz="2600" dirty="0"/>
              <a:t>   while(</a:t>
            </a:r>
            <a:r>
              <a:rPr lang="en-US" altLang="zh-CN" sz="2600" dirty="0" err="1"/>
              <a:t>i</a:t>
            </a:r>
            <a:r>
              <a:rPr lang="en-US" altLang="zh-CN" sz="2600" dirty="0"/>
              <a:t> &lt;= </a:t>
            </a:r>
            <a:r>
              <a:rPr lang="en-US" altLang="zh-CN" sz="2600" dirty="0" err="1"/>
              <a:t>L.length</a:t>
            </a:r>
            <a:r>
              <a:rPr lang="en-US" altLang="zh-CN" sz="2600" dirty="0"/>
              <a:t> &amp;&amp; !compare(e, </a:t>
            </a:r>
            <a:r>
              <a:rPr lang="en-US" altLang="zh-CN" sz="2600" dirty="0" err="1"/>
              <a:t>L.elem</a:t>
            </a:r>
            <a:r>
              <a:rPr lang="en-US" altLang="zh-CN" sz="2600" dirty="0"/>
              <a:t>[i-1]))  </a:t>
            </a:r>
            <a:r>
              <a:rPr lang="en-US" altLang="zh-CN" sz="2600" dirty="0" err="1"/>
              <a:t>i</a:t>
            </a:r>
            <a:r>
              <a:rPr lang="en-US" altLang="zh-CN" sz="2600" dirty="0"/>
              <a:t>++;</a:t>
            </a:r>
          </a:p>
          <a:p>
            <a:pPr lvl="1"/>
            <a:r>
              <a:rPr lang="en-US" altLang="zh-CN" sz="2600" dirty="0"/>
              <a:t>   if (</a:t>
            </a:r>
            <a:r>
              <a:rPr lang="en-US" altLang="zh-CN" sz="2600" dirty="0" err="1"/>
              <a:t>i</a:t>
            </a:r>
            <a:r>
              <a:rPr lang="en-US" altLang="zh-CN" sz="2600" dirty="0"/>
              <a:t> &gt; </a:t>
            </a:r>
            <a:r>
              <a:rPr lang="en-US" altLang="zh-CN" sz="2600" dirty="0" err="1"/>
              <a:t>L.length</a:t>
            </a:r>
            <a:r>
              <a:rPr lang="en-US" altLang="zh-CN" sz="2600" dirty="0"/>
              <a:t>)  </a:t>
            </a:r>
            <a:r>
              <a:rPr lang="en-US" altLang="zh-CN" sz="2600" dirty="0" err="1"/>
              <a:t>i</a:t>
            </a:r>
            <a:r>
              <a:rPr lang="en-US" altLang="zh-CN" sz="2600" dirty="0"/>
              <a:t> = 0;</a:t>
            </a:r>
          </a:p>
          <a:p>
            <a:pPr lvl="1"/>
            <a:r>
              <a:rPr lang="en-US" altLang="zh-CN" sz="2600" dirty="0"/>
              <a:t>   return </a:t>
            </a:r>
            <a:r>
              <a:rPr lang="en-US" altLang="zh-CN" sz="2600" dirty="0" err="1"/>
              <a:t>i</a:t>
            </a:r>
            <a:r>
              <a:rPr lang="en-US" altLang="zh-CN" sz="2600" dirty="0"/>
              <a:t>;</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522432" cy="954107"/>
          </a:xfrm>
          <a:prstGeom prst="rect">
            <a:avLst/>
          </a:prstGeom>
        </p:spPr>
        <p:txBody>
          <a:bodyPr wrap="none">
            <a:spAutoFit/>
          </a:bodyPr>
          <a:lstStyle/>
          <a:p>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2.8 </a:t>
            </a:r>
            <a:r>
              <a:rPr lang="en-US" altLang="zh-CN" sz="2800" b="1" dirty="0" err="1">
                <a:solidFill>
                  <a:schemeClr val="accent2"/>
                </a:solidFill>
              </a:rPr>
              <a:t>ListLocate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：顺序表的查找操作：在顺序表中查找第一个</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满足</a:t>
            </a:r>
            <a:r>
              <a:rPr lang="en-US" altLang="zh-CN" sz="2800" b="1" dirty="0">
                <a:solidFill>
                  <a:schemeClr val="accent5">
                    <a:lumMod val="50000"/>
                  </a:schemeClr>
                </a:solidFill>
              </a:rPr>
              <a:t>compare(e, *)</a:t>
            </a:r>
            <a:r>
              <a:rPr lang="zh-CN" altLang="en-US" sz="2800" b="1" dirty="0">
                <a:solidFill>
                  <a:schemeClr val="accent5">
                    <a:lumMod val="50000"/>
                  </a:schemeClr>
                </a:solidFill>
              </a:rPr>
              <a:t>的元素</a:t>
            </a:r>
            <a:r>
              <a:rPr lang="zh-CN" altLang="en-US" sz="2800" dirty="0"/>
              <a:t>，</a:t>
            </a:r>
            <a:r>
              <a:rPr lang="zh-CN" altLang="en-US" sz="2800" b="1" dirty="0">
                <a:solidFill>
                  <a:srgbClr val="002060"/>
                </a:solidFill>
                <a:latin typeface="Times New Roman" panose="02020603050405020304" pitchFamily="18" charset="0"/>
                <a:cs typeface="Times New Roman" panose="02020603050405020304" pitchFamily="18" charset="0"/>
              </a:rPr>
              <a:t>成功返回位序，否则返回</a:t>
            </a:r>
            <a:r>
              <a:rPr lang="en-US" altLang="zh-CN" sz="2800" b="1" dirty="0">
                <a:solidFill>
                  <a:srgbClr val="002060"/>
                </a:solidFill>
                <a:latin typeface="Times New Roman" panose="02020603050405020304" pitchFamily="18" charset="0"/>
                <a:cs typeface="Times New Roman" panose="02020603050405020304" pitchFamily="18" charset="0"/>
              </a:rPr>
              <a:t>0</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15" name="矩形 14">
            <a:extLst>
              <a:ext uri="{FF2B5EF4-FFF2-40B4-BE49-F238E27FC236}">
                <a16:creationId xmlns:a16="http://schemas.microsoft.com/office/drawing/2014/main" id="{A1106062-013A-4ED9-AB49-A3B6AAFADA9E}"/>
              </a:ext>
            </a:extLst>
          </p:cNvPr>
          <p:cNvSpPr/>
          <p:nvPr/>
        </p:nvSpPr>
        <p:spPr>
          <a:xfrm>
            <a:off x="358403" y="5092301"/>
            <a:ext cx="11475192"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t>循环语句检查每个元素是否满足查找条件，若不满足则停止循环。</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(2) </a:t>
            </a:r>
            <a:r>
              <a:rPr lang="zh-CN" altLang="en-US" sz="2000" dirty="0"/>
              <a:t>循环结束，若</a:t>
            </a:r>
            <a:r>
              <a:rPr lang="en-US" altLang="zh-CN" sz="2000" dirty="0"/>
              <a:t>L</a:t>
            </a:r>
            <a:r>
              <a:rPr lang="zh-CN" altLang="en-US" sz="2000" dirty="0"/>
              <a:t>中没有满足条件的元素，则 </a:t>
            </a:r>
            <a:r>
              <a:rPr lang="en-US" altLang="zh-CN" sz="2000" dirty="0" err="1"/>
              <a:t>i</a:t>
            </a:r>
            <a:r>
              <a:rPr lang="en-US" altLang="zh-CN" sz="2000" dirty="0"/>
              <a:t> </a:t>
            </a:r>
            <a:r>
              <a:rPr lang="zh-CN" altLang="en-US" sz="2000" dirty="0"/>
              <a:t>为 </a:t>
            </a:r>
            <a:r>
              <a:rPr lang="en-US" altLang="zh-CN" sz="2000" dirty="0"/>
              <a:t>L.length+1</a:t>
            </a:r>
            <a:r>
              <a:rPr lang="zh-CN" altLang="en-US" sz="2000" dirty="0"/>
              <a:t>；否则 </a:t>
            </a:r>
            <a:r>
              <a:rPr lang="en-US" altLang="zh-CN" sz="2000" dirty="0" err="1"/>
              <a:t>i</a:t>
            </a:r>
            <a:r>
              <a:rPr lang="en-US" altLang="zh-CN" sz="2000" dirty="0"/>
              <a:t> </a:t>
            </a:r>
            <a:r>
              <a:rPr lang="zh-CN" altLang="en-US" sz="2000" dirty="0"/>
              <a:t>为满足条件的元素的位序。</a:t>
            </a:r>
            <a:endParaRPr lang="en-US" altLang="zh-CN" sz="2000" dirty="0"/>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(3) </a:t>
            </a:r>
            <a:r>
              <a:rPr lang="zh-CN" altLang="en-US" sz="2000" dirty="0">
                <a:latin typeface="+mn-ea"/>
                <a:cs typeface="Times New Roman" panose="02020603050405020304" pitchFamily="18" charset="0"/>
                <a:sym typeface="Wingdings" panose="05000000000000000000" pitchFamily="2" charset="2"/>
              </a:rPr>
              <a:t>形参 </a:t>
            </a:r>
            <a:r>
              <a:rPr lang="en-US" altLang="zh-CN" sz="2000" dirty="0">
                <a:latin typeface="+mn-ea"/>
                <a:cs typeface="Times New Roman" panose="02020603050405020304" pitchFamily="18" charset="0"/>
                <a:sym typeface="Wingdings" panose="05000000000000000000" pitchFamily="2" charset="2"/>
              </a:rPr>
              <a:t>compare </a:t>
            </a:r>
            <a:r>
              <a:rPr lang="zh-CN" altLang="en-US" sz="2000" dirty="0">
                <a:latin typeface="+mn-ea"/>
                <a:cs typeface="Times New Roman" panose="02020603050405020304" pitchFamily="18" charset="0"/>
                <a:sym typeface="Wingdings" panose="05000000000000000000" pitchFamily="2" charset="2"/>
              </a:rPr>
              <a:t>使得 </a:t>
            </a:r>
            <a:r>
              <a:rPr lang="en-US" altLang="zh-CN" sz="2000" dirty="0">
                <a:latin typeface="+mn-ea"/>
                <a:cs typeface="Times New Roman" panose="02020603050405020304" pitchFamily="18" charset="0"/>
                <a:sym typeface="Wingdings" panose="05000000000000000000" pitchFamily="2" charset="2"/>
              </a:rPr>
              <a:t>Locate </a:t>
            </a:r>
            <a:r>
              <a:rPr lang="zh-CN" altLang="en-US" sz="2000" dirty="0">
                <a:latin typeface="+mn-ea"/>
                <a:cs typeface="Times New Roman" panose="02020603050405020304" pitchFamily="18" charset="0"/>
                <a:sym typeface="Wingdings" panose="05000000000000000000" pitchFamily="2" charset="2"/>
              </a:rPr>
              <a:t>函数通用性增强，可以实现不同需求的查找；该 </a:t>
            </a:r>
            <a:r>
              <a:rPr lang="en-US" altLang="zh-CN" sz="2000" dirty="0">
                <a:latin typeface="+mn-ea"/>
                <a:cs typeface="Times New Roman" panose="02020603050405020304" pitchFamily="18" charset="0"/>
                <a:sym typeface="Wingdings" panose="05000000000000000000" pitchFamily="2" charset="2"/>
              </a:rPr>
              <a:t>compare </a:t>
            </a:r>
            <a:r>
              <a:rPr lang="zh-CN" altLang="en-US" sz="2000" dirty="0">
                <a:latin typeface="+mn-ea"/>
                <a:cs typeface="Times New Roman" panose="02020603050405020304" pitchFamily="18" charset="0"/>
                <a:sym typeface="Wingdings" panose="05000000000000000000" pitchFamily="2" charset="2"/>
              </a:rPr>
              <a:t>简化为元素相等意义下的比较，即 </a:t>
            </a:r>
            <a:r>
              <a:rPr lang="en-US" altLang="zh-CN" sz="2000" dirty="0"/>
              <a:t>!compare(e, </a:t>
            </a:r>
            <a:r>
              <a:rPr lang="en-US" altLang="zh-CN" sz="2000" dirty="0" err="1"/>
              <a:t>L.elem</a:t>
            </a:r>
            <a:r>
              <a:rPr lang="en-US" altLang="zh-CN" sz="2000" dirty="0"/>
              <a:t>[i-1]) </a:t>
            </a:r>
            <a:r>
              <a:rPr lang="zh-CN" altLang="en-US" sz="2000" dirty="0"/>
              <a:t>换为 </a:t>
            </a:r>
            <a:r>
              <a:rPr lang="en-US" altLang="zh-CN" sz="2000" dirty="0"/>
              <a:t>(e!= </a:t>
            </a:r>
            <a:r>
              <a:rPr lang="en-US" altLang="zh-CN" sz="2000" dirty="0" err="1"/>
              <a:t>L.elem</a:t>
            </a:r>
            <a:r>
              <a:rPr lang="en-US" altLang="zh-CN" sz="2000" dirty="0"/>
              <a:t>[i-1])</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p>
        </p:txBody>
      </p:sp>
    </p:spTree>
    <p:extLst>
      <p:ext uri="{BB962C8B-B14F-4D97-AF65-F5344CB8AC3E}">
        <p14:creationId xmlns:p14="http://schemas.microsoft.com/office/powerpoint/2010/main" val="797553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82059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2.9 </a:t>
            </a:r>
            <a:r>
              <a:rPr lang="en-US" altLang="zh-CN" sz="2800" b="1" dirty="0">
                <a:solidFill>
                  <a:schemeClr val="accent2"/>
                </a:solidFill>
              </a:rPr>
              <a:t>compare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：按字典序比较两个顺序表的大小</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即先后顺序</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15" name="矩形 14">
            <a:extLst>
              <a:ext uri="{FF2B5EF4-FFF2-40B4-BE49-F238E27FC236}">
                <a16:creationId xmlns:a16="http://schemas.microsoft.com/office/drawing/2014/main" id="{A1106062-013A-4ED9-AB49-A3B6AAFADA9E}"/>
              </a:ext>
            </a:extLst>
          </p:cNvPr>
          <p:cNvSpPr/>
          <p:nvPr/>
        </p:nvSpPr>
        <p:spPr>
          <a:xfrm>
            <a:off x="676223" y="1867946"/>
            <a:ext cx="10296447" cy="2546659"/>
          </a:xfrm>
          <a:prstGeom prst="rect">
            <a:avLst/>
          </a:prstGeom>
        </p:spPr>
        <p:txBody>
          <a:bodyPr wrap="square">
            <a:spAutoFit/>
          </a:bodyPr>
          <a:lstStyle/>
          <a:p>
            <a:pPr algn="just">
              <a:lnSpc>
                <a:spcPct val="125000"/>
              </a:lnSpc>
            </a:pPr>
            <a:r>
              <a:rPr lang="zh-CN" altLang="en-US" sz="2600" dirty="0">
                <a:latin typeface="+mn-ea"/>
                <a:cs typeface="Times New Roman" panose="02020603050405020304" pitchFamily="18" charset="0"/>
              </a:rPr>
              <a:t>按照字典序对两个线性表比较大小的规则是：</a:t>
            </a:r>
            <a:endParaRPr lang="en-US" altLang="zh-CN" sz="2600" dirty="0">
              <a:latin typeface="+mn-ea"/>
              <a:cs typeface="Times New Roman" panose="02020603050405020304" pitchFamily="18" charset="0"/>
            </a:endParaRPr>
          </a:p>
          <a:p>
            <a:pPr algn="just">
              <a:lnSpc>
                <a:spcPct val="125000"/>
              </a:lnSpc>
            </a:pPr>
            <a:r>
              <a:rPr lang="en-US" altLang="zh-CN" sz="2600" b="1" dirty="0">
                <a:solidFill>
                  <a:schemeClr val="accent2"/>
                </a:solidFill>
                <a:latin typeface="+mn-ea"/>
                <a:cs typeface="Times New Roman" panose="02020603050405020304" pitchFamily="18" charset="0"/>
              </a:rPr>
              <a:t>(1) </a:t>
            </a:r>
            <a:r>
              <a:rPr lang="zh-CN" altLang="en-US" sz="2600" dirty="0">
                <a:latin typeface="+mn-ea"/>
                <a:cs typeface="Times New Roman" panose="02020603050405020304" pitchFamily="18" charset="0"/>
              </a:rPr>
              <a:t>从第</a:t>
            </a:r>
            <a:r>
              <a:rPr lang="en-US" altLang="zh-CN" sz="2600" dirty="0">
                <a:latin typeface="+mn-ea"/>
                <a:cs typeface="Times New Roman" panose="02020603050405020304" pitchFamily="18" charset="0"/>
              </a:rPr>
              <a:t>1</a:t>
            </a:r>
            <a:r>
              <a:rPr lang="zh-CN" altLang="en-US" sz="2600" dirty="0">
                <a:latin typeface="+mn-ea"/>
                <a:cs typeface="Times New Roman" panose="02020603050405020304" pitchFamily="18" charset="0"/>
              </a:rPr>
              <a:t>个元素开始比较，若两个表的第</a:t>
            </a:r>
            <a:r>
              <a:rPr lang="en-US" altLang="zh-CN" sz="2600" dirty="0">
                <a:latin typeface="+mn-ea"/>
                <a:cs typeface="Times New Roman" panose="02020603050405020304" pitchFamily="18" charset="0"/>
              </a:rPr>
              <a:t>1</a:t>
            </a:r>
            <a:r>
              <a:rPr lang="zh-CN" altLang="en-US" sz="2600" dirty="0">
                <a:latin typeface="+mn-ea"/>
                <a:cs typeface="Times New Roman" panose="02020603050405020304" pitchFamily="18" charset="0"/>
              </a:rPr>
              <a:t>个元素不相等，则可确定两个表地大小关系；否则比较两个表的第</a:t>
            </a:r>
            <a:r>
              <a:rPr lang="en-US" altLang="zh-CN" sz="2600" dirty="0">
                <a:latin typeface="+mn-ea"/>
                <a:cs typeface="Times New Roman" panose="02020603050405020304" pitchFamily="18" charset="0"/>
              </a:rPr>
              <a:t>2</a:t>
            </a:r>
            <a:r>
              <a:rPr lang="zh-CN" altLang="en-US" sz="2600" dirty="0">
                <a:latin typeface="+mn-ea"/>
                <a:cs typeface="Times New Roman" panose="02020603050405020304" pitchFamily="18" charset="0"/>
              </a:rPr>
              <a:t>个元素，依次类推；</a:t>
            </a:r>
            <a:endParaRPr lang="en-US" altLang="zh-CN" sz="2600" dirty="0">
              <a:latin typeface="+mn-ea"/>
              <a:cs typeface="Times New Roman" panose="02020603050405020304" pitchFamily="18" charset="0"/>
            </a:endParaRPr>
          </a:p>
          <a:p>
            <a:pPr algn="just">
              <a:lnSpc>
                <a:spcPct val="125000"/>
              </a:lnSpc>
            </a:pPr>
            <a:r>
              <a:rPr lang="en-US" altLang="zh-CN" sz="2600" b="1" dirty="0">
                <a:solidFill>
                  <a:schemeClr val="accent2"/>
                </a:solidFill>
                <a:latin typeface="+mn-ea"/>
                <a:cs typeface="Times New Roman" panose="02020603050405020304" pitchFamily="18" charset="0"/>
              </a:rPr>
              <a:t>(2) </a:t>
            </a:r>
            <a:r>
              <a:rPr lang="zh-CN" altLang="en-US" sz="2600" dirty="0">
                <a:latin typeface="+mn-ea"/>
                <a:cs typeface="Times New Roman" panose="02020603050405020304" pitchFamily="18" charset="0"/>
              </a:rPr>
              <a:t>若较短表的元素都与另一个表的对应元素相同，则比较两个表的长度，由表的长度决定表的大小。</a:t>
            </a:r>
            <a:endParaRPr lang="en-US" altLang="zh-CN" sz="2600" dirty="0"/>
          </a:p>
        </p:txBody>
      </p:sp>
      <p:sp>
        <p:nvSpPr>
          <p:cNvPr id="23" name="矩形 22">
            <a:extLst>
              <a:ext uri="{FF2B5EF4-FFF2-40B4-BE49-F238E27FC236}">
                <a16:creationId xmlns:a16="http://schemas.microsoft.com/office/drawing/2014/main" id="{A4932CFF-256E-4F35-A630-2B40434D46B8}"/>
              </a:ext>
            </a:extLst>
          </p:cNvPr>
          <p:cNvSpPr/>
          <p:nvPr/>
        </p:nvSpPr>
        <p:spPr>
          <a:xfrm>
            <a:off x="738159" y="4414605"/>
            <a:ext cx="10296446" cy="1655261"/>
          </a:xfrm>
          <a:prstGeom prst="rect">
            <a:avLst/>
          </a:prstGeom>
        </p:spPr>
        <p:txBody>
          <a:bodyPr wrap="square">
            <a:spAutoFit/>
          </a:bodyPr>
          <a:lstStyle/>
          <a:p>
            <a:pPr algn="just">
              <a:lnSpc>
                <a:spcPct val="125000"/>
              </a:lnSpc>
            </a:pPr>
            <a:r>
              <a:rPr lang="zh-CN" altLang="en-US" sz="2800" b="1" dirty="0">
                <a:solidFill>
                  <a:schemeClr val="accent2"/>
                </a:solidFill>
                <a:latin typeface="+mn-ea"/>
                <a:cs typeface="Times New Roman" panose="02020603050405020304" pitchFamily="18" charset="0"/>
              </a:rPr>
              <a:t>例：</a:t>
            </a:r>
            <a:r>
              <a:rPr lang="en-US" altLang="zh-CN" sz="2800" b="1" dirty="0">
                <a:solidFill>
                  <a:schemeClr val="accent2"/>
                </a:solidFill>
                <a:latin typeface="+mn-ea"/>
                <a:cs typeface="Times New Roman" panose="02020603050405020304" pitchFamily="18" charset="0"/>
                <a:sym typeface="Wingdings" panose="05000000000000000000" pitchFamily="2" charset="2"/>
              </a:rPr>
              <a:t> </a:t>
            </a:r>
            <a:r>
              <a:rPr lang="en-US" altLang="zh-CN" sz="2800" dirty="0"/>
              <a:t>(1, 2) &lt; (3, 2, 1);                 (3, 1, 2) &gt; (2, 4); </a:t>
            </a:r>
          </a:p>
          <a:p>
            <a:pPr algn="just">
              <a:lnSpc>
                <a:spcPct val="125000"/>
              </a:lnSpc>
            </a:pPr>
            <a:r>
              <a:rPr lang="en-US" altLang="zh-CN" sz="2800" dirty="0"/>
              <a:t>        (1, 2, 3) &lt; (1, 2, 4);             (1, 2,) &lt; (1, 2, -4); </a:t>
            </a:r>
          </a:p>
          <a:p>
            <a:pPr algn="just">
              <a:lnSpc>
                <a:spcPct val="125000"/>
              </a:lnSpc>
            </a:pPr>
            <a:r>
              <a:rPr lang="en-US" altLang="zh-CN" sz="2800" dirty="0"/>
              <a:t>        (1, 2, 3) = (1, 2, 3);</a:t>
            </a:r>
          </a:p>
        </p:txBody>
      </p:sp>
    </p:spTree>
    <p:extLst>
      <p:ext uri="{BB962C8B-B14F-4D97-AF65-F5344CB8AC3E}">
        <p14:creationId xmlns:p14="http://schemas.microsoft.com/office/powerpoint/2010/main" val="11738537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632934" y="1776898"/>
            <a:ext cx="9189601" cy="3693319"/>
          </a:xfrm>
          <a:prstGeom prst="rect">
            <a:avLst/>
          </a:prstGeom>
        </p:spPr>
        <p:txBody>
          <a:bodyPr wrap="square">
            <a:spAutoFit/>
          </a:bodyPr>
          <a:lstStyle/>
          <a:p>
            <a:pPr lvl="1"/>
            <a:r>
              <a:rPr lang="en-US" altLang="zh-CN" sz="2600" dirty="0"/>
              <a:t>char compare</a:t>
            </a:r>
            <a:r>
              <a:rPr lang="en-US" altLang="zh-CN" sz="2600" b="1" dirty="0">
                <a:solidFill>
                  <a:schemeClr val="accent2"/>
                </a:solidFill>
              </a:rPr>
              <a:t> </a:t>
            </a:r>
            <a:r>
              <a:rPr lang="en-US" altLang="zh-CN" sz="2600" dirty="0"/>
              <a:t>(</a:t>
            </a:r>
            <a:r>
              <a:rPr lang="en-US" altLang="zh-CN" sz="2600" dirty="0" err="1"/>
              <a:t>SList</a:t>
            </a:r>
            <a:r>
              <a:rPr lang="en-US" altLang="zh-CN" sz="2600" dirty="0"/>
              <a:t> A, </a:t>
            </a:r>
            <a:r>
              <a:rPr lang="en-US" altLang="zh-CN" sz="2600" dirty="0" err="1"/>
              <a:t>SList</a:t>
            </a:r>
            <a:r>
              <a:rPr lang="en-US" altLang="zh-CN" sz="2600" dirty="0"/>
              <a:t> B)</a:t>
            </a:r>
            <a:endParaRPr lang="zh-CN" altLang="zh-CN" sz="2600" dirty="0"/>
          </a:p>
          <a:p>
            <a:pPr lvl="1"/>
            <a:r>
              <a:rPr lang="en-US" altLang="zh-CN" sz="2600" dirty="0"/>
              <a:t>{  int </a:t>
            </a:r>
            <a:r>
              <a:rPr lang="en-US" altLang="zh-CN" sz="2600" dirty="0" err="1"/>
              <a:t>i</a:t>
            </a:r>
            <a:r>
              <a:rPr lang="zh-CN" altLang="en-US" sz="2600" dirty="0"/>
              <a:t>；</a:t>
            </a:r>
            <a:endParaRPr lang="en-US" altLang="zh-CN" sz="2600" dirty="0"/>
          </a:p>
          <a:p>
            <a:pPr lvl="1"/>
            <a:r>
              <a:rPr lang="en-US" altLang="zh-CN" sz="2600" dirty="0"/>
              <a:t>   for(</a:t>
            </a:r>
            <a:r>
              <a:rPr lang="en-US" altLang="zh-CN" sz="2600" dirty="0" err="1"/>
              <a:t>i</a:t>
            </a:r>
            <a:r>
              <a:rPr lang="en-US" altLang="zh-CN" sz="2600" dirty="0"/>
              <a:t> = 0; </a:t>
            </a:r>
            <a:r>
              <a:rPr lang="en-US" altLang="zh-CN" sz="2600" dirty="0" err="1"/>
              <a:t>i</a:t>
            </a:r>
            <a:r>
              <a:rPr lang="en-US" altLang="zh-CN" sz="2600" dirty="0"/>
              <a:t> &lt; </a:t>
            </a:r>
            <a:r>
              <a:rPr lang="en-US" altLang="zh-CN" sz="2600" dirty="0" err="1"/>
              <a:t>A.length</a:t>
            </a:r>
            <a:r>
              <a:rPr lang="en-US" altLang="zh-CN" sz="2600" dirty="0"/>
              <a:t> &amp;&amp; </a:t>
            </a:r>
            <a:r>
              <a:rPr lang="en-US" altLang="zh-CN" sz="2600" dirty="0" err="1"/>
              <a:t>i</a:t>
            </a:r>
            <a:r>
              <a:rPr lang="en-US" altLang="zh-CN" sz="2600" dirty="0"/>
              <a:t> &lt; </a:t>
            </a:r>
            <a:r>
              <a:rPr lang="en-US" altLang="zh-CN" sz="2600" dirty="0" err="1"/>
              <a:t>B.length</a:t>
            </a:r>
            <a:r>
              <a:rPr lang="en-US" altLang="zh-CN" sz="2600" dirty="0"/>
              <a:t>; </a:t>
            </a:r>
            <a:r>
              <a:rPr lang="en-US" altLang="zh-CN" sz="2600" dirty="0" err="1"/>
              <a:t>i</a:t>
            </a:r>
            <a:r>
              <a:rPr lang="en-US" altLang="zh-CN" sz="2600" dirty="0"/>
              <a:t>++)</a:t>
            </a:r>
          </a:p>
          <a:p>
            <a:pPr lvl="1"/>
            <a:r>
              <a:rPr lang="en-US" altLang="zh-CN" sz="2600" dirty="0"/>
              <a:t>        if (</a:t>
            </a:r>
            <a:r>
              <a:rPr lang="en-US" altLang="zh-CN" sz="2600" dirty="0" err="1"/>
              <a:t>A.elem</a:t>
            </a:r>
            <a:r>
              <a:rPr lang="en-US" altLang="zh-CN" sz="2600" dirty="0"/>
              <a:t>[</a:t>
            </a:r>
            <a:r>
              <a:rPr lang="en-US" altLang="zh-CN" sz="2600" dirty="0" err="1"/>
              <a:t>i</a:t>
            </a:r>
            <a:r>
              <a:rPr lang="en-US" altLang="zh-CN" sz="2600" dirty="0"/>
              <a:t>] &gt; </a:t>
            </a:r>
            <a:r>
              <a:rPr lang="en-US" altLang="zh-CN" sz="2600" dirty="0" err="1"/>
              <a:t>B.elem</a:t>
            </a:r>
            <a:r>
              <a:rPr lang="en-US" altLang="zh-CN" sz="2600" dirty="0"/>
              <a:t>[</a:t>
            </a:r>
            <a:r>
              <a:rPr lang="en-US" altLang="zh-CN" sz="2600" dirty="0" err="1"/>
              <a:t>i</a:t>
            </a:r>
            <a:r>
              <a:rPr lang="en-US" altLang="zh-CN" sz="2600" dirty="0"/>
              <a:t>])  return ‘&gt;’;</a:t>
            </a:r>
          </a:p>
          <a:p>
            <a:pPr lvl="1"/>
            <a:r>
              <a:rPr lang="en-US" altLang="zh-CN" sz="2600" dirty="0"/>
              <a:t>        else if (</a:t>
            </a:r>
            <a:r>
              <a:rPr lang="en-US" altLang="zh-CN" sz="2600" dirty="0" err="1"/>
              <a:t>A.elem</a:t>
            </a:r>
            <a:r>
              <a:rPr lang="en-US" altLang="zh-CN" sz="2600" dirty="0"/>
              <a:t>[</a:t>
            </a:r>
            <a:r>
              <a:rPr lang="en-US" altLang="zh-CN" sz="2600" dirty="0" err="1"/>
              <a:t>i</a:t>
            </a:r>
            <a:r>
              <a:rPr lang="en-US" altLang="zh-CN" sz="2600" dirty="0"/>
              <a:t>] &lt; </a:t>
            </a:r>
            <a:r>
              <a:rPr lang="en-US" altLang="zh-CN" sz="2600" dirty="0" err="1"/>
              <a:t>B.elem</a:t>
            </a:r>
            <a:r>
              <a:rPr lang="en-US" altLang="zh-CN" sz="2600" dirty="0"/>
              <a:t>[</a:t>
            </a:r>
            <a:r>
              <a:rPr lang="en-US" altLang="zh-CN" sz="2600" dirty="0" err="1"/>
              <a:t>i</a:t>
            </a:r>
            <a:r>
              <a:rPr lang="en-US" altLang="zh-CN" sz="2600" dirty="0"/>
              <a:t>])  return ‘&lt;’;</a:t>
            </a:r>
          </a:p>
          <a:p>
            <a:pPr lvl="1"/>
            <a:r>
              <a:rPr lang="en-US" altLang="zh-CN" sz="2600" dirty="0"/>
              <a:t>   if (</a:t>
            </a:r>
            <a:r>
              <a:rPr lang="en-US" altLang="zh-CN" sz="2600" dirty="0" err="1"/>
              <a:t>A.length</a:t>
            </a:r>
            <a:r>
              <a:rPr lang="en-US" altLang="zh-CN" sz="2600" dirty="0"/>
              <a:t> == </a:t>
            </a:r>
            <a:r>
              <a:rPr lang="en-US" altLang="zh-CN" sz="2600" dirty="0" err="1"/>
              <a:t>B.length</a:t>
            </a:r>
            <a:r>
              <a:rPr lang="en-US" altLang="zh-CN" sz="2600" dirty="0"/>
              <a:t>)  return ‘=’;</a:t>
            </a:r>
          </a:p>
          <a:p>
            <a:pPr lvl="1"/>
            <a:r>
              <a:rPr lang="en-US" altLang="zh-CN" sz="2600" dirty="0"/>
              <a:t>   else if (</a:t>
            </a:r>
            <a:r>
              <a:rPr lang="en-US" altLang="zh-CN" sz="2600" dirty="0" err="1"/>
              <a:t>A.length</a:t>
            </a:r>
            <a:r>
              <a:rPr lang="en-US" altLang="zh-CN" sz="2600" dirty="0"/>
              <a:t> &lt; </a:t>
            </a:r>
            <a:r>
              <a:rPr lang="en-US" altLang="zh-CN" sz="2600" dirty="0" err="1"/>
              <a:t>B.length</a:t>
            </a:r>
            <a:r>
              <a:rPr lang="en-US" altLang="zh-CN" sz="2600" dirty="0"/>
              <a:t>)  return ‘&lt;’;</a:t>
            </a:r>
          </a:p>
          <a:p>
            <a:pPr lvl="1"/>
            <a:r>
              <a:rPr lang="en-US" altLang="zh-CN" sz="2600" dirty="0"/>
              <a:t>   else return ‘&gt;’;</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0820591"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2.9 </a:t>
            </a:r>
            <a:r>
              <a:rPr lang="en-US" altLang="zh-CN" sz="2800" b="1" dirty="0">
                <a:solidFill>
                  <a:schemeClr val="accent2"/>
                </a:solidFill>
              </a:rPr>
              <a:t>compare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：按字典序比较两个顺序表的大小</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即先后顺序</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sp>
        <p:nvSpPr>
          <p:cNvPr id="15" name="矩形 14">
            <a:extLst>
              <a:ext uri="{FF2B5EF4-FFF2-40B4-BE49-F238E27FC236}">
                <a16:creationId xmlns:a16="http://schemas.microsoft.com/office/drawing/2014/main" id="{A1106062-013A-4ED9-AB49-A3B6AAFADA9E}"/>
              </a:ext>
            </a:extLst>
          </p:cNvPr>
          <p:cNvSpPr/>
          <p:nvPr/>
        </p:nvSpPr>
        <p:spPr>
          <a:xfrm>
            <a:off x="738159" y="5470217"/>
            <a:ext cx="11078874" cy="1266757"/>
          </a:xfrm>
          <a:prstGeom prst="rect">
            <a:avLst/>
          </a:prstGeom>
        </p:spPr>
        <p:txBody>
          <a:bodyPr wrap="square">
            <a:spAutoFit/>
          </a:bodyPr>
          <a:lstStyle/>
          <a:p>
            <a:pPr algn="just">
              <a:lnSpc>
                <a:spcPct val="125000"/>
              </a:lnSpc>
            </a:pPr>
            <a:r>
              <a:rPr lang="zh-CN" altLang="en-US" sz="2100" b="1" dirty="0">
                <a:solidFill>
                  <a:schemeClr val="accent2"/>
                </a:solidFill>
                <a:latin typeface="+mn-ea"/>
                <a:cs typeface="Times New Roman" panose="02020603050405020304" pitchFamily="18" charset="0"/>
              </a:rPr>
              <a:t>注：</a:t>
            </a:r>
            <a:r>
              <a:rPr lang="en-US" altLang="zh-CN" sz="2100" b="1" dirty="0">
                <a:solidFill>
                  <a:schemeClr val="accent2"/>
                </a:solidFill>
                <a:latin typeface="+mn-ea"/>
                <a:cs typeface="Times New Roman" panose="02020603050405020304" pitchFamily="18" charset="0"/>
                <a:sym typeface="Wingdings" panose="05000000000000000000" pitchFamily="2" charset="2"/>
              </a:rPr>
              <a:t>(1) </a:t>
            </a:r>
            <a:r>
              <a:rPr lang="zh-CN" altLang="en-US" sz="2100" dirty="0">
                <a:latin typeface="+mn-ea"/>
                <a:cs typeface="Times New Roman" panose="02020603050405020304" pitchFamily="18" charset="0"/>
                <a:sym typeface="Wingdings" panose="05000000000000000000" pitchFamily="2" charset="2"/>
              </a:rPr>
              <a:t>可以返回其他字符或其他整数值表示最终结果。</a:t>
            </a:r>
            <a:endParaRPr lang="en-US" altLang="zh-CN" sz="21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100" b="1" dirty="0">
                <a:solidFill>
                  <a:schemeClr val="accent2"/>
                </a:solidFill>
                <a:latin typeface="+mn-ea"/>
                <a:cs typeface="Times New Roman" panose="02020603050405020304" pitchFamily="18" charset="0"/>
                <a:sym typeface="Wingdings" panose="05000000000000000000" pitchFamily="2" charset="2"/>
              </a:rPr>
              <a:t>       (2) </a:t>
            </a:r>
            <a:r>
              <a:rPr lang="zh-CN" altLang="en-US" sz="2100" dirty="0">
                <a:latin typeface="+mn-ea"/>
                <a:cs typeface="Times New Roman" panose="02020603050405020304" pitchFamily="18" charset="0"/>
                <a:sym typeface="Wingdings" panose="05000000000000000000" pitchFamily="2" charset="2"/>
              </a:rPr>
              <a:t>循环语句从第一个值开始比较，若两个元素不相等，即已经得到结果，程序结束。</a:t>
            </a:r>
            <a:endParaRPr lang="en-US" altLang="zh-CN" sz="21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100" dirty="0">
                <a:latin typeface="+mn-ea"/>
                <a:cs typeface="Times New Roman" panose="02020603050405020304" pitchFamily="18" charset="0"/>
                <a:sym typeface="Wingdings" panose="05000000000000000000" pitchFamily="2" charset="2"/>
              </a:rPr>
              <a:t>      </a:t>
            </a:r>
            <a:r>
              <a:rPr lang="en-US" altLang="zh-CN" sz="2100" b="1" dirty="0">
                <a:solidFill>
                  <a:schemeClr val="accent2"/>
                </a:solidFill>
                <a:latin typeface="+mn-ea"/>
                <a:cs typeface="Times New Roman" panose="02020603050405020304" pitchFamily="18" charset="0"/>
                <a:sym typeface="Wingdings" panose="05000000000000000000" pitchFamily="2" charset="2"/>
              </a:rPr>
              <a:t> (3) </a:t>
            </a:r>
            <a:r>
              <a:rPr lang="zh-CN" altLang="en-US" sz="2100" dirty="0">
                <a:latin typeface="+mn-ea"/>
                <a:cs typeface="Times New Roman" panose="02020603050405020304" pitchFamily="18" charset="0"/>
                <a:sym typeface="Wingdings" panose="05000000000000000000" pitchFamily="2" charset="2"/>
              </a:rPr>
              <a:t>若循环结束没有返回比较结果，则比较两个表的长度。</a:t>
            </a:r>
            <a:endParaRPr lang="en-US" altLang="zh-CN" sz="2100" dirty="0"/>
          </a:p>
        </p:txBody>
      </p:sp>
    </p:spTree>
    <p:extLst>
      <p:ext uri="{BB962C8B-B14F-4D97-AF65-F5344CB8AC3E}">
        <p14:creationId xmlns:p14="http://schemas.microsoft.com/office/powerpoint/2010/main" val="17240918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1501199" y="1791536"/>
            <a:ext cx="9189601" cy="3262432"/>
          </a:xfrm>
          <a:prstGeom prst="rect">
            <a:avLst/>
          </a:prstGeom>
        </p:spPr>
        <p:txBody>
          <a:bodyPr wrap="square">
            <a:spAutoFit/>
          </a:bodyPr>
          <a:lstStyle/>
          <a:p>
            <a:pPr lvl="1"/>
            <a:r>
              <a:rPr lang="en-US" altLang="zh-CN" sz="2600" dirty="0"/>
              <a:t>void </a:t>
            </a:r>
            <a:r>
              <a:rPr lang="en-US" altLang="zh-CN" sz="2600" dirty="0" err="1"/>
              <a:t>ListUnion</a:t>
            </a:r>
            <a:r>
              <a:rPr lang="en-US" altLang="zh-CN" sz="2600" b="1" dirty="0">
                <a:solidFill>
                  <a:schemeClr val="accent2"/>
                </a:solidFill>
              </a:rPr>
              <a:t> </a:t>
            </a:r>
            <a:r>
              <a:rPr lang="en-US" altLang="zh-CN" sz="2600" dirty="0"/>
              <a:t>(</a:t>
            </a:r>
            <a:r>
              <a:rPr lang="en-US" altLang="zh-CN" sz="2600" dirty="0" err="1"/>
              <a:t>SList</a:t>
            </a:r>
            <a:r>
              <a:rPr lang="en-US" altLang="zh-CN" sz="2600" dirty="0"/>
              <a:t> &amp;A, </a:t>
            </a:r>
            <a:r>
              <a:rPr lang="en-US" altLang="zh-CN" sz="2600" dirty="0" err="1"/>
              <a:t>SList</a:t>
            </a:r>
            <a:r>
              <a:rPr lang="en-US" altLang="zh-CN" sz="2600" dirty="0"/>
              <a:t> &amp;B)</a:t>
            </a:r>
            <a:endParaRPr lang="zh-CN" altLang="zh-CN" sz="2600" dirty="0"/>
          </a:p>
          <a:p>
            <a:pPr lvl="1"/>
            <a:r>
              <a:rPr lang="en-US" altLang="zh-CN" sz="2600" dirty="0"/>
              <a:t>{  int </a:t>
            </a:r>
            <a:r>
              <a:rPr lang="en-US" altLang="zh-CN" sz="2600" dirty="0" err="1"/>
              <a:t>i</a:t>
            </a:r>
            <a:r>
              <a:rPr lang="zh-CN" altLang="en-US" sz="2600" dirty="0"/>
              <a:t>；</a:t>
            </a:r>
            <a:r>
              <a:rPr lang="en-US" altLang="zh-CN" sz="2600" dirty="0" err="1"/>
              <a:t>LElemType</a:t>
            </a:r>
            <a:r>
              <a:rPr lang="en-US" altLang="zh-CN" sz="2600" dirty="0"/>
              <a:t> e;</a:t>
            </a:r>
          </a:p>
          <a:p>
            <a:pPr lvl="1"/>
            <a:r>
              <a:rPr lang="en-US" altLang="zh-CN" sz="2600" dirty="0"/>
              <a:t>   for(</a:t>
            </a:r>
            <a:r>
              <a:rPr lang="en-US" altLang="zh-CN" sz="2600" dirty="0" err="1"/>
              <a:t>i</a:t>
            </a:r>
            <a:r>
              <a:rPr lang="en-US" altLang="zh-CN" sz="2600" dirty="0"/>
              <a:t> = 1; </a:t>
            </a:r>
            <a:r>
              <a:rPr lang="en-US" altLang="zh-CN" sz="2600" dirty="0" err="1"/>
              <a:t>i</a:t>
            </a:r>
            <a:r>
              <a:rPr lang="en-US" altLang="zh-CN" sz="2600" dirty="0"/>
              <a:t> &lt;= </a:t>
            </a:r>
            <a:r>
              <a:rPr lang="en-US" altLang="zh-CN" sz="2600" dirty="0" err="1"/>
              <a:t>B.length</a:t>
            </a:r>
            <a:r>
              <a:rPr lang="en-US" altLang="zh-CN" sz="2600" dirty="0"/>
              <a:t>; </a:t>
            </a:r>
            <a:r>
              <a:rPr lang="en-US" altLang="zh-CN" sz="2600" dirty="0" err="1"/>
              <a:t>i</a:t>
            </a:r>
            <a:r>
              <a:rPr lang="en-US" altLang="zh-CN" sz="2600" dirty="0"/>
              <a:t>++)</a:t>
            </a:r>
          </a:p>
          <a:p>
            <a:pPr lvl="1"/>
            <a:r>
              <a:rPr lang="en-US" altLang="zh-CN" sz="2600" dirty="0"/>
              <a:t>   {   e = </a:t>
            </a:r>
            <a:r>
              <a:rPr lang="en-US" altLang="zh-CN" sz="2600" dirty="0" err="1"/>
              <a:t>B.elem</a:t>
            </a:r>
            <a:r>
              <a:rPr lang="en-US" altLang="zh-CN" sz="2600" dirty="0"/>
              <a:t>[i-1]; </a:t>
            </a:r>
          </a:p>
          <a:p>
            <a:pPr lvl="1"/>
            <a:r>
              <a:rPr lang="en-US" altLang="zh-CN" sz="2600" dirty="0"/>
              <a:t>       if (!</a:t>
            </a:r>
            <a:r>
              <a:rPr lang="en-US" altLang="zh-CN" sz="2600" dirty="0" err="1"/>
              <a:t>ListLocate</a:t>
            </a:r>
            <a:r>
              <a:rPr lang="en-US" altLang="zh-CN" sz="2600" dirty="0"/>
              <a:t>(A, e))   </a:t>
            </a:r>
            <a:r>
              <a:rPr lang="en-US" altLang="zh-CN" sz="2600" dirty="0" err="1"/>
              <a:t>ListInsert</a:t>
            </a:r>
            <a:r>
              <a:rPr lang="en-US" altLang="zh-CN" sz="2600" dirty="0"/>
              <a:t>(A, A.length+1, e);</a:t>
            </a:r>
          </a:p>
          <a:p>
            <a:pPr lvl="1"/>
            <a:r>
              <a:rPr lang="en-US" altLang="zh-CN" sz="2400" dirty="0"/>
              <a:t>       </a:t>
            </a:r>
            <a:r>
              <a:rPr lang="en-US" altLang="zh-CN" sz="2000" dirty="0"/>
              <a:t>//</a:t>
            </a:r>
            <a:r>
              <a:rPr lang="zh-CN" altLang="en-US" sz="2000" dirty="0"/>
              <a:t>判断元素</a:t>
            </a:r>
            <a:r>
              <a:rPr lang="en-US" altLang="zh-CN" sz="2000" dirty="0"/>
              <a:t>e</a:t>
            </a:r>
            <a:r>
              <a:rPr lang="zh-CN" altLang="en-US" sz="2000" dirty="0"/>
              <a:t>是否在</a:t>
            </a:r>
            <a:r>
              <a:rPr lang="en-US" altLang="zh-CN" sz="2000" dirty="0"/>
              <a:t>A</a:t>
            </a:r>
            <a:r>
              <a:rPr lang="zh-CN" altLang="en-US" sz="2000" dirty="0"/>
              <a:t>中，若不在则调用</a:t>
            </a:r>
            <a:r>
              <a:rPr lang="en-US" altLang="zh-CN" sz="2000" dirty="0" err="1"/>
              <a:t>ListInsert</a:t>
            </a:r>
            <a:r>
              <a:rPr lang="zh-CN" altLang="en-US" sz="2000" dirty="0"/>
              <a:t>将其插入</a:t>
            </a:r>
            <a:r>
              <a:rPr lang="en-US" altLang="zh-CN" sz="2000" dirty="0"/>
              <a:t>A</a:t>
            </a:r>
          </a:p>
          <a:p>
            <a:pPr lvl="1"/>
            <a:r>
              <a:rPr lang="en-US" altLang="zh-CN" sz="2600" dirty="0"/>
              <a:t>    } </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1163651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2.10 </a:t>
            </a:r>
            <a:r>
              <a:rPr lang="en-US" altLang="zh-CN" sz="2800" b="1" dirty="0" err="1">
                <a:solidFill>
                  <a:schemeClr val="accent2"/>
                </a:solidFill>
              </a:rPr>
              <a:t>ListUnion</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：求两个集合的并集，并利用第一个线性表的空间。</a:t>
            </a:r>
          </a:p>
        </p:txBody>
      </p:sp>
      <p:sp>
        <p:nvSpPr>
          <p:cNvPr id="15" name="矩形 14">
            <a:extLst>
              <a:ext uri="{FF2B5EF4-FFF2-40B4-BE49-F238E27FC236}">
                <a16:creationId xmlns:a16="http://schemas.microsoft.com/office/drawing/2014/main" id="{A1106062-013A-4ED9-AB49-A3B6AAFADA9E}"/>
              </a:ext>
            </a:extLst>
          </p:cNvPr>
          <p:cNvSpPr/>
          <p:nvPr/>
        </p:nvSpPr>
        <p:spPr>
          <a:xfrm>
            <a:off x="991348" y="5066464"/>
            <a:ext cx="10487963"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对于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中的元素判断其是否在</a:t>
            </a:r>
            <a:r>
              <a:rPr lang="en-US" altLang="zh-CN" sz="2000" dirty="0">
                <a:latin typeface="+mn-ea"/>
                <a:cs typeface="Times New Roman" panose="02020603050405020304" pitchFamily="18" charset="0"/>
                <a:sym typeface="Wingdings" panose="05000000000000000000" pitchFamily="2" charset="2"/>
              </a:rPr>
              <a:t>A</a:t>
            </a:r>
            <a:r>
              <a:rPr lang="zh-CN" altLang="en-US" sz="2000" dirty="0">
                <a:latin typeface="+mn-ea"/>
                <a:cs typeface="Times New Roman" panose="02020603050405020304" pitchFamily="18" charset="0"/>
                <a:sym typeface="Wingdings" panose="05000000000000000000" pitchFamily="2" charset="2"/>
              </a:rPr>
              <a:t>中，若不在则插入。插入原则是：合理即可并考虑计算复杂度，因此将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的元素插入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的尾部。</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算法复杂度主要是确定 </a:t>
            </a:r>
            <a:r>
              <a:rPr lang="en-US" altLang="zh-CN" sz="2000" dirty="0">
                <a:latin typeface="+mn-ea"/>
                <a:cs typeface="Times New Roman" panose="02020603050405020304" pitchFamily="18" charset="0"/>
                <a:sym typeface="Wingdings" panose="05000000000000000000" pitchFamily="2" charset="2"/>
              </a:rPr>
              <a:t>e </a:t>
            </a:r>
            <a:r>
              <a:rPr lang="zh-CN" altLang="en-US" sz="2000" dirty="0">
                <a:latin typeface="+mn-ea"/>
                <a:cs typeface="Times New Roman" panose="02020603050405020304" pitchFamily="18" charset="0"/>
                <a:sym typeface="Wingdings" panose="05000000000000000000" pitchFamily="2" charset="2"/>
              </a:rPr>
              <a:t>是否在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中，故时间复杂度为</a:t>
            </a:r>
            <a:r>
              <a:rPr lang="en-US" altLang="zh-CN" sz="2000" dirty="0">
                <a:latin typeface="+mn-ea"/>
                <a:cs typeface="Times New Roman" panose="02020603050405020304" pitchFamily="18" charset="0"/>
                <a:sym typeface="Wingdings" panose="05000000000000000000" pitchFamily="2" charset="2"/>
              </a:rPr>
              <a:t>O(</a:t>
            </a:r>
            <a:r>
              <a:rPr lang="en-US" altLang="zh-CN" sz="2000" dirty="0" err="1"/>
              <a:t>A.length</a:t>
            </a:r>
            <a:r>
              <a:rPr lang="en-US" altLang="zh-CN" sz="2000" dirty="0"/>
              <a:t> * </a:t>
            </a:r>
            <a:r>
              <a:rPr lang="en-US" altLang="zh-CN" sz="2000" dirty="0" err="1"/>
              <a:t>B.length</a:t>
            </a:r>
            <a:r>
              <a:rPr lang="en-US" altLang="zh-CN" sz="2000" dirty="0"/>
              <a:t>)</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设计不调用 </a:t>
            </a:r>
            <a:r>
              <a:rPr lang="en-US" altLang="zh-CN" sz="2000" dirty="0" err="1">
                <a:latin typeface="+mn-ea"/>
                <a:cs typeface="Times New Roman" panose="02020603050405020304" pitchFamily="18" charset="0"/>
                <a:sym typeface="Wingdings" panose="05000000000000000000" pitchFamily="2" charset="2"/>
              </a:rPr>
              <a:t>ListInsert</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的算法，并比较优缺点。</a:t>
            </a:r>
            <a:endParaRPr lang="en-US" altLang="zh-CN" sz="2000" dirty="0"/>
          </a:p>
        </p:txBody>
      </p:sp>
    </p:spTree>
    <p:extLst>
      <p:ext uri="{BB962C8B-B14F-4D97-AF65-F5344CB8AC3E}">
        <p14:creationId xmlns:p14="http://schemas.microsoft.com/office/powerpoint/2010/main" val="1879903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694876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2.11 </a:t>
            </a:r>
            <a:r>
              <a:rPr lang="en-US" altLang="zh-CN" sz="2800" b="1" dirty="0" err="1">
                <a:solidFill>
                  <a:schemeClr val="accent2"/>
                </a:solidFill>
              </a:rPr>
              <a:t>ListMerge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：归并非递减顺序表。</a:t>
            </a:r>
          </a:p>
        </p:txBody>
      </p:sp>
      <p:sp>
        <p:nvSpPr>
          <p:cNvPr id="23" name="矩形 22">
            <a:extLst>
              <a:ext uri="{FF2B5EF4-FFF2-40B4-BE49-F238E27FC236}">
                <a16:creationId xmlns:a16="http://schemas.microsoft.com/office/drawing/2014/main" id="{E46633DF-A549-4BC5-846A-544356A80F4F}"/>
              </a:ext>
            </a:extLst>
          </p:cNvPr>
          <p:cNvSpPr/>
          <p:nvPr/>
        </p:nvSpPr>
        <p:spPr>
          <a:xfrm>
            <a:off x="676223" y="1833267"/>
            <a:ext cx="10296447" cy="3046796"/>
          </a:xfrm>
          <a:prstGeom prst="rect">
            <a:avLst/>
          </a:prstGeom>
        </p:spPr>
        <p:txBody>
          <a:bodyPr wrap="square">
            <a:spAutoFit/>
          </a:bodyPr>
          <a:lstStyle/>
          <a:p>
            <a:pPr algn="just">
              <a:lnSpc>
                <a:spcPct val="125000"/>
              </a:lnSpc>
            </a:pPr>
            <a:r>
              <a:rPr lang="zh-CN" altLang="en-US" sz="2600" dirty="0">
                <a:latin typeface="+mn-ea"/>
                <a:cs typeface="Times New Roman" panose="02020603050405020304" pitchFamily="18" charset="0"/>
              </a:rPr>
              <a:t>设 </a:t>
            </a:r>
            <a:r>
              <a:rPr lang="en-US" altLang="zh-CN" sz="2600" dirty="0">
                <a:latin typeface="+mn-ea"/>
                <a:cs typeface="Times New Roman" panose="02020603050405020304" pitchFamily="18" charset="0"/>
              </a:rPr>
              <a:t>A</a:t>
            </a:r>
            <a:r>
              <a:rPr lang="zh-CN" altLang="en-US" sz="2600" dirty="0">
                <a:latin typeface="+mn-ea"/>
                <a:cs typeface="Times New Roman" panose="02020603050405020304" pitchFamily="18" charset="0"/>
              </a:rPr>
              <a:t>，</a:t>
            </a:r>
            <a:r>
              <a:rPr lang="en-US" altLang="zh-CN" sz="2600" dirty="0">
                <a:latin typeface="+mn-ea"/>
                <a:cs typeface="Times New Roman" panose="02020603050405020304" pitchFamily="18" charset="0"/>
              </a:rPr>
              <a:t>B </a:t>
            </a:r>
            <a:r>
              <a:rPr lang="zh-CN" altLang="en-US" sz="2600" dirty="0">
                <a:latin typeface="+mn-ea"/>
                <a:cs typeface="Times New Roman" panose="02020603050405020304" pitchFamily="18" charset="0"/>
              </a:rPr>
              <a:t>两个线性表中的元素按照非递减有序排列，要求将 </a:t>
            </a:r>
            <a:r>
              <a:rPr lang="en-US" altLang="zh-CN" sz="2600" dirty="0">
                <a:latin typeface="+mn-ea"/>
                <a:cs typeface="Times New Roman" panose="02020603050405020304" pitchFamily="18" charset="0"/>
              </a:rPr>
              <a:t>A</a:t>
            </a:r>
            <a:r>
              <a:rPr lang="zh-CN" altLang="en-US" sz="2600" dirty="0">
                <a:latin typeface="+mn-ea"/>
                <a:cs typeface="Times New Roman" panose="02020603050405020304" pitchFamily="18" charset="0"/>
              </a:rPr>
              <a:t>，</a:t>
            </a:r>
            <a:r>
              <a:rPr lang="en-US" altLang="zh-CN" sz="2600" dirty="0">
                <a:latin typeface="+mn-ea"/>
                <a:cs typeface="Times New Roman" panose="02020603050405020304" pitchFamily="18" charset="0"/>
              </a:rPr>
              <a:t>B </a:t>
            </a:r>
            <a:r>
              <a:rPr lang="zh-CN" altLang="en-US" sz="2600" dirty="0">
                <a:latin typeface="+mn-ea"/>
                <a:cs typeface="Times New Roman" panose="02020603050405020304" pitchFamily="18" charset="0"/>
              </a:rPr>
              <a:t>归并到一个新的线性表 </a:t>
            </a:r>
            <a:r>
              <a:rPr lang="en-US" altLang="zh-CN" sz="2600" dirty="0">
                <a:latin typeface="+mn-ea"/>
                <a:cs typeface="Times New Roman" panose="02020603050405020304" pitchFamily="18" charset="0"/>
              </a:rPr>
              <a:t>C</a:t>
            </a:r>
            <a:r>
              <a:rPr lang="zh-CN" altLang="en-US" sz="2600" dirty="0">
                <a:latin typeface="+mn-ea"/>
                <a:cs typeface="Times New Roman" panose="02020603050405020304" pitchFamily="18" charset="0"/>
              </a:rPr>
              <a:t>，且 </a:t>
            </a:r>
            <a:r>
              <a:rPr lang="en-US" altLang="zh-CN" sz="2600" dirty="0">
                <a:latin typeface="+mn-ea"/>
                <a:cs typeface="Times New Roman" panose="02020603050405020304" pitchFamily="18" charset="0"/>
              </a:rPr>
              <a:t>C </a:t>
            </a:r>
            <a:r>
              <a:rPr lang="zh-CN" altLang="en-US" sz="2600" dirty="0">
                <a:latin typeface="+mn-ea"/>
                <a:cs typeface="Times New Roman" panose="02020603050405020304" pitchFamily="18" charset="0"/>
              </a:rPr>
              <a:t>中数据元素仍按照值非递减有序排列。</a:t>
            </a:r>
            <a:endParaRPr lang="en-US" altLang="zh-CN" sz="2600" dirty="0">
              <a:latin typeface="+mn-ea"/>
              <a:cs typeface="Times New Roman" panose="02020603050405020304" pitchFamily="18" charset="0"/>
            </a:endParaRPr>
          </a:p>
          <a:p>
            <a:pPr algn="just">
              <a:lnSpc>
                <a:spcPct val="125000"/>
              </a:lnSpc>
            </a:pPr>
            <a:r>
              <a:rPr lang="zh-CN" altLang="en-US" sz="2600" b="1" dirty="0">
                <a:solidFill>
                  <a:schemeClr val="accent2"/>
                </a:solidFill>
                <a:latin typeface="+mn-ea"/>
                <a:cs typeface="Times New Roman" panose="02020603050405020304" pitchFamily="18" charset="0"/>
              </a:rPr>
              <a:t>算法思路：</a:t>
            </a:r>
            <a:r>
              <a:rPr lang="zh-CN" altLang="en-US" sz="2600" dirty="0">
                <a:latin typeface="+mn-ea"/>
                <a:cs typeface="Times New Roman" panose="02020603050405020304" pitchFamily="18" charset="0"/>
              </a:rPr>
              <a:t>先初始化 </a:t>
            </a:r>
            <a:r>
              <a:rPr lang="en-US" altLang="zh-CN" sz="2600" dirty="0">
                <a:latin typeface="+mn-ea"/>
                <a:cs typeface="Times New Roman" panose="02020603050405020304" pitchFamily="18" charset="0"/>
              </a:rPr>
              <a:t>C </a:t>
            </a:r>
            <a:r>
              <a:rPr lang="zh-CN" altLang="en-US" sz="2600" dirty="0">
                <a:latin typeface="+mn-ea"/>
                <a:cs typeface="Times New Roman" panose="02020603050405020304" pitchFamily="18" charset="0"/>
              </a:rPr>
              <a:t>为空表，然后将 </a:t>
            </a:r>
            <a:r>
              <a:rPr lang="en-US" altLang="zh-CN" sz="2600" dirty="0">
                <a:latin typeface="+mn-ea"/>
                <a:cs typeface="Times New Roman" panose="02020603050405020304" pitchFamily="18" charset="0"/>
              </a:rPr>
              <a:t>A </a:t>
            </a:r>
            <a:r>
              <a:rPr lang="zh-CN" altLang="en-US" sz="2600" dirty="0">
                <a:latin typeface="+mn-ea"/>
                <a:cs typeface="Times New Roman" panose="02020603050405020304" pitchFamily="18" charset="0"/>
              </a:rPr>
              <a:t>或 </a:t>
            </a:r>
            <a:r>
              <a:rPr lang="en-US" altLang="zh-CN" sz="2600" dirty="0">
                <a:latin typeface="+mn-ea"/>
                <a:cs typeface="Times New Roman" panose="02020603050405020304" pitchFamily="18" charset="0"/>
              </a:rPr>
              <a:t>B </a:t>
            </a:r>
            <a:r>
              <a:rPr lang="zh-CN" altLang="en-US" sz="2600" dirty="0">
                <a:latin typeface="+mn-ea"/>
                <a:cs typeface="Times New Roman" panose="02020603050405020304" pitchFamily="18" charset="0"/>
              </a:rPr>
              <a:t>中的元素逐个插入 </a:t>
            </a:r>
            <a:r>
              <a:rPr lang="en-US" altLang="zh-CN" sz="2600" dirty="0">
                <a:latin typeface="+mn-ea"/>
                <a:cs typeface="Times New Roman" panose="02020603050405020304" pitchFamily="18" charset="0"/>
              </a:rPr>
              <a:t>C </a:t>
            </a:r>
            <a:r>
              <a:rPr lang="zh-CN" altLang="en-US" sz="2600" dirty="0">
                <a:latin typeface="+mn-ea"/>
                <a:cs typeface="Times New Roman" panose="02020603050405020304" pitchFamily="18" charset="0"/>
              </a:rPr>
              <a:t>中即可。可设置两个从前向后移动的指针 </a:t>
            </a:r>
            <a:r>
              <a:rPr lang="en-US" altLang="zh-CN" sz="2600" dirty="0" err="1">
                <a:latin typeface="+mn-ea"/>
                <a:cs typeface="Times New Roman" panose="02020603050405020304" pitchFamily="18" charset="0"/>
              </a:rPr>
              <a:t>i</a:t>
            </a:r>
            <a:r>
              <a:rPr lang="en-US" altLang="zh-CN" sz="2600" dirty="0">
                <a:latin typeface="+mn-ea"/>
                <a:cs typeface="Times New Roman" panose="02020603050405020304" pitchFamily="18" charset="0"/>
              </a:rPr>
              <a:t> </a:t>
            </a:r>
            <a:r>
              <a:rPr lang="zh-CN" altLang="en-US" sz="2600" dirty="0">
                <a:latin typeface="+mn-ea"/>
                <a:cs typeface="Times New Roman" panose="02020603050405020304" pitchFamily="18" charset="0"/>
              </a:rPr>
              <a:t>和 </a:t>
            </a:r>
            <a:r>
              <a:rPr lang="en-US" altLang="zh-CN" sz="2600" dirty="0">
                <a:latin typeface="+mn-ea"/>
                <a:cs typeface="Times New Roman" panose="02020603050405020304" pitchFamily="18" charset="0"/>
              </a:rPr>
              <a:t>j </a:t>
            </a:r>
            <a:r>
              <a:rPr lang="zh-CN" altLang="en-US" sz="2600" dirty="0">
                <a:latin typeface="+mn-ea"/>
                <a:cs typeface="Times New Roman" panose="02020603050405020304" pitchFamily="18" charset="0"/>
              </a:rPr>
              <a:t>分别指向 </a:t>
            </a:r>
            <a:r>
              <a:rPr lang="en-US" altLang="zh-CN" sz="2600" dirty="0">
                <a:latin typeface="+mn-ea"/>
                <a:cs typeface="Times New Roman" panose="02020603050405020304" pitchFamily="18" charset="0"/>
              </a:rPr>
              <a:t>A </a:t>
            </a:r>
            <a:r>
              <a:rPr lang="zh-CN" altLang="en-US" sz="2600" dirty="0">
                <a:latin typeface="+mn-ea"/>
                <a:cs typeface="Times New Roman" panose="02020603050405020304" pitchFamily="18" charset="0"/>
              </a:rPr>
              <a:t>和 </a:t>
            </a:r>
            <a:r>
              <a:rPr lang="en-US" altLang="zh-CN" sz="2600" dirty="0">
                <a:latin typeface="+mn-ea"/>
                <a:cs typeface="Times New Roman" panose="02020603050405020304" pitchFamily="18" charset="0"/>
              </a:rPr>
              <a:t>B </a:t>
            </a:r>
            <a:r>
              <a:rPr lang="zh-CN" altLang="en-US" sz="2600" dirty="0">
                <a:latin typeface="+mn-ea"/>
                <a:cs typeface="Times New Roman" panose="02020603050405020304" pitchFamily="18" charset="0"/>
              </a:rPr>
              <a:t>的元素，将 </a:t>
            </a:r>
            <a:r>
              <a:rPr lang="en-US" altLang="zh-CN" sz="2600" dirty="0" err="1">
                <a:latin typeface="+mn-ea"/>
                <a:cs typeface="Times New Roman" panose="02020603050405020304" pitchFamily="18" charset="0"/>
              </a:rPr>
              <a:t>i</a:t>
            </a:r>
            <a:r>
              <a:rPr lang="en-US" altLang="zh-CN" sz="2600" dirty="0">
                <a:latin typeface="+mn-ea"/>
                <a:cs typeface="Times New Roman" panose="02020603050405020304" pitchFamily="18" charset="0"/>
              </a:rPr>
              <a:t> </a:t>
            </a:r>
            <a:r>
              <a:rPr lang="zh-CN" altLang="en-US" sz="2600" dirty="0">
                <a:latin typeface="+mn-ea"/>
                <a:cs typeface="Times New Roman" panose="02020603050405020304" pitchFamily="18" charset="0"/>
              </a:rPr>
              <a:t>所指元素与 </a:t>
            </a:r>
            <a:r>
              <a:rPr lang="en-US" altLang="zh-CN" sz="2600" dirty="0">
                <a:latin typeface="+mn-ea"/>
                <a:cs typeface="Times New Roman" panose="02020603050405020304" pitchFamily="18" charset="0"/>
              </a:rPr>
              <a:t>j </a:t>
            </a:r>
            <a:r>
              <a:rPr lang="zh-CN" altLang="en-US" sz="2600" dirty="0">
                <a:latin typeface="+mn-ea"/>
                <a:cs typeface="Times New Roman" panose="02020603050405020304" pitchFamily="18" charset="0"/>
              </a:rPr>
              <a:t>所指元素中的较小者插入 </a:t>
            </a:r>
            <a:r>
              <a:rPr lang="en-US" altLang="zh-CN" sz="2600" dirty="0">
                <a:latin typeface="+mn-ea"/>
                <a:cs typeface="Times New Roman" panose="02020603050405020304" pitchFamily="18" charset="0"/>
              </a:rPr>
              <a:t>C </a:t>
            </a:r>
            <a:r>
              <a:rPr lang="zh-CN" altLang="en-US" sz="2600" dirty="0">
                <a:latin typeface="+mn-ea"/>
                <a:cs typeface="Times New Roman" panose="02020603050405020304" pitchFamily="18" charset="0"/>
              </a:rPr>
              <a:t>中，为使 </a:t>
            </a:r>
            <a:r>
              <a:rPr lang="en-US" altLang="zh-CN" sz="2600" dirty="0">
                <a:latin typeface="+mn-ea"/>
                <a:cs typeface="Times New Roman" panose="02020603050405020304" pitchFamily="18" charset="0"/>
              </a:rPr>
              <a:t>C </a:t>
            </a:r>
            <a:r>
              <a:rPr lang="zh-CN" altLang="en-US" sz="2600" dirty="0">
                <a:latin typeface="+mn-ea"/>
                <a:cs typeface="Times New Roman" panose="02020603050405020304" pitchFamily="18" charset="0"/>
              </a:rPr>
              <a:t>中元素按值非递减有序排列，则应采用表尾插入法。</a:t>
            </a:r>
            <a:endParaRPr lang="en-US" altLang="zh-CN" sz="2600" dirty="0"/>
          </a:p>
        </p:txBody>
      </p:sp>
      <p:sp>
        <p:nvSpPr>
          <p:cNvPr id="24" name="矩形 23">
            <a:extLst>
              <a:ext uri="{FF2B5EF4-FFF2-40B4-BE49-F238E27FC236}">
                <a16:creationId xmlns:a16="http://schemas.microsoft.com/office/drawing/2014/main" id="{1C6A75A3-9F3F-4531-8CBC-B66BCBA7B61B}"/>
              </a:ext>
            </a:extLst>
          </p:cNvPr>
          <p:cNvSpPr/>
          <p:nvPr/>
        </p:nvSpPr>
        <p:spPr>
          <a:xfrm>
            <a:off x="676223" y="4991151"/>
            <a:ext cx="9896612" cy="1116652"/>
          </a:xfrm>
          <a:prstGeom prst="rect">
            <a:avLst/>
          </a:prstGeom>
        </p:spPr>
        <p:txBody>
          <a:bodyPr wrap="square">
            <a:spAutoFit/>
          </a:bodyPr>
          <a:lstStyle/>
          <a:p>
            <a:pPr algn="just">
              <a:lnSpc>
                <a:spcPct val="125000"/>
              </a:lnSpc>
            </a:pPr>
            <a:r>
              <a:rPr lang="zh-CN" altLang="en-US" sz="2800" b="1" dirty="0">
                <a:solidFill>
                  <a:schemeClr val="accent2"/>
                </a:solidFill>
                <a:latin typeface="+mn-ea"/>
                <a:cs typeface="Times New Roman" panose="02020603050405020304" pitchFamily="18" charset="0"/>
              </a:rPr>
              <a:t>例：</a:t>
            </a:r>
            <a:r>
              <a:rPr lang="en-US" altLang="zh-CN" sz="2800" b="1" dirty="0">
                <a:solidFill>
                  <a:schemeClr val="accent2"/>
                </a:solidFill>
                <a:latin typeface="+mn-ea"/>
                <a:cs typeface="Times New Roman" panose="02020603050405020304" pitchFamily="18" charset="0"/>
                <a:sym typeface="Wingdings" panose="05000000000000000000" pitchFamily="2" charset="2"/>
              </a:rPr>
              <a:t> </a:t>
            </a:r>
            <a:r>
              <a:rPr lang="en-US" altLang="zh-CN" sz="2800" dirty="0">
                <a:latin typeface="+mn-ea"/>
                <a:cs typeface="Times New Roman" panose="02020603050405020304" pitchFamily="18" charset="0"/>
                <a:sym typeface="Wingdings" panose="05000000000000000000" pitchFamily="2" charset="2"/>
              </a:rPr>
              <a:t>A=</a:t>
            </a:r>
            <a:r>
              <a:rPr lang="en-US" altLang="zh-CN" sz="2800" dirty="0"/>
              <a:t>(1, 3, 5)</a:t>
            </a:r>
            <a:r>
              <a:rPr lang="zh-CN" altLang="en-US" sz="2800" dirty="0"/>
              <a:t>； </a:t>
            </a:r>
            <a:r>
              <a:rPr lang="en-US" altLang="zh-CN" sz="2800" dirty="0"/>
              <a:t>B=(2, 4, 6, 8, 10); </a:t>
            </a:r>
          </a:p>
          <a:p>
            <a:pPr algn="just">
              <a:lnSpc>
                <a:spcPct val="125000"/>
              </a:lnSpc>
            </a:pPr>
            <a:r>
              <a:rPr lang="zh-CN" altLang="en-US" sz="2800" dirty="0"/>
              <a:t>        执行算法后</a:t>
            </a:r>
            <a:r>
              <a:rPr lang="en-US" altLang="zh-CN" sz="2800" dirty="0"/>
              <a:t>C=(1, 2, 3, 4, 5, 6, 8, 10, 12);</a:t>
            </a:r>
          </a:p>
        </p:txBody>
      </p:sp>
    </p:spTree>
    <p:extLst>
      <p:ext uri="{BB962C8B-B14F-4D97-AF65-F5344CB8AC3E}">
        <p14:creationId xmlns:p14="http://schemas.microsoft.com/office/powerpoint/2010/main" val="1202727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449131" y="438685"/>
              <a:ext cx="33864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线性表的类型定义</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20" name="矩形 19">
                <a:extLst>
                  <a:ext uri="{FF2B5EF4-FFF2-40B4-BE49-F238E27FC236}">
                    <a16:creationId xmlns:a16="http://schemas.microsoft.com/office/drawing/2014/main" id="{FD007DF3-C29E-4385-B115-BEECC24C0D20}"/>
                  </a:ext>
                </a:extLst>
              </p:cNvPr>
              <p:cNvSpPr/>
              <p:nvPr/>
            </p:nvSpPr>
            <p:spPr>
              <a:xfrm>
                <a:off x="559114" y="1260203"/>
                <a:ext cx="11073771" cy="5088124"/>
              </a:xfrm>
              <a:prstGeom prst="rect">
                <a:avLst/>
              </a:prstGeom>
            </p:spPr>
            <p:txBody>
              <a:bodyPr wrap="square">
                <a:spAutoFit/>
              </a:bodyPr>
              <a:lstStyle/>
              <a:p>
                <a:pPr algn="just">
                  <a:lnSpc>
                    <a:spcPct val="125000"/>
                  </a:lnSpc>
                </a:pPr>
                <a:r>
                  <a:rPr lang="zh-CN" altLang="en-US" sz="2600" dirty="0">
                    <a:latin typeface="+mn-ea"/>
                    <a:cs typeface="Times New Roman" panose="02020603050405020304" pitchFamily="18" charset="0"/>
                  </a:rPr>
                  <a:t>假设线性表</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𝐿</m:t>
                    </m:r>
                  </m:oMath>
                </a14:m>
                <a:r>
                  <a:rPr lang="zh-CN" altLang="en-US" sz="2600" dirty="0">
                    <a:latin typeface="+mn-ea"/>
                    <a:cs typeface="Times New Roman" panose="02020603050405020304" pitchFamily="18" charset="0"/>
                  </a:rPr>
                  <a:t>的元素</a:t>
                </a:r>
                <a:r>
                  <a:rPr lang="zh-CN" altLang="en-US" sz="2600" b="1" dirty="0">
                    <a:solidFill>
                      <a:schemeClr val="accent2"/>
                    </a:solidFill>
                    <a:latin typeface="+mn-ea"/>
                    <a:cs typeface="Times New Roman" panose="02020603050405020304" pitchFamily="18" charset="0"/>
                  </a:rPr>
                  <a:t>依次</a:t>
                </a:r>
                <a:r>
                  <a:rPr lang="zh-CN" altLang="en-US" sz="2600" dirty="0">
                    <a:latin typeface="+mn-ea"/>
                    <a:cs typeface="Times New Roman" panose="02020603050405020304" pitchFamily="18" charset="0"/>
                  </a:rPr>
                  <a:t>是 </a:t>
                </a:r>
                <a14:m>
                  <m:oMath xmlns:m="http://schemas.openxmlformats.org/officeDocument/2006/math">
                    <m:r>
                      <a:rPr lang="en-US" altLang="zh-CN" sz="2600" b="0" i="1" smtClean="0">
                        <a:latin typeface="Cambria Math" panose="02040503050406030204" pitchFamily="18" charset="0"/>
                        <a:cs typeface="Times New Roman" panose="02020603050405020304" pitchFamily="18" charset="0"/>
                      </a:rPr>
                      <m:t>𝑎</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1</m:t>
                        </m:r>
                      </m:e>
                    </m:d>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𝑎</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2</m:t>
                        </m:r>
                      </m:e>
                    </m:d>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𝑎</m:t>
                    </m:r>
                    <m:d>
                      <m:dPr>
                        <m:ctrlPr>
                          <a:rPr lang="en-US" altLang="zh-CN" sz="2600" b="0" i="1" smtClean="0">
                            <a:latin typeface="Cambria Math" panose="02040503050406030204" pitchFamily="18" charset="0"/>
                            <a:cs typeface="Times New Roman" panose="02020603050405020304" pitchFamily="18" charset="0"/>
                          </a:rPr>
                        </m:ctrlPr>
                      </m:dPr>
                      <m:e>
                        <m:r>
                          <a:rPr lang="en-US" altLang="zh-CN" sz="2600" b="0" i="1" smtClean="0">
                            <a:latin typeface="Cambria Math" panose="02040503050406030204" pitchFamily="18" charset="0"/>
                            <a:cs typeface="Times New Roman" panose="02020603050405020304" pitchFamily="18" charset="0"/>
                          </a:rPr>
                          <m:t>𝑛</m:t>
                        </m:r>
                      </m:e>
                    </m:d>
                  </m:oMath>
                </a14:m>
                <a:r>
                  <a:rPr lang="zh-CN" altLang="en-US" sz="2600" i="1" dirty="0">
                    <a:latin typeface="Cambria Math" panose="02040503050406030204" pitchFamily="18" charset="0"/>
                    <a:cs typeface="Times New Roman" panose="02020603050405020304" pitchFamily="18" charset="0"/>
                  </a:rPr>
                  <a:t>，</a:t>
                </a:r>
                <a:r>
                  <a:rPr lang="zh-CN" altLang="en-US" sz="2600" dirty="0">
                    <a:latin typeface="+mn-ea"/>
                    <a:cs typeface="Times New Roman" panose="02020603050405020304" pitchFamily="18" charset="0"/>
                  </a:rPr>
                  <a:t>则：</a:t>
                </a:r>
                <a:endParaRPr lang="en-US" altLang="zh-CN" sz="2600" dirty="0">
                  <a:latin typeface="+mn-ea"/>
                  <a:cs typeface="Times New Roman" panose="02020603050405020304" pitchFamily="18" charset="0"/>
                </a:endParaRPr>
              </a:p>
              <a:p>
                <a:pPr algn="just">
                  <a:lnSpc>
                    <a:spcPct val="125000"/>
                  </a:lnSpc>
                </a:pPr>
                <a:r>
                  <a:rPr lang="zh-CN" altLang="en-US" sz="2600" b="1" dirty="0">
                    <a:solidFill>
                      <a:schemeClr val="accent2"/>
                    </a:solidFill>
                    <a:cs typeface="Times New Roman" panose="02020603050405020304" pitchFamily="18" charset="0"/>
                  </a:rPr>
                  <a:t>（</a:t>
                </a:r>
                <a:r>
                  <a:rPr lang="en-US" altLang="zh-CN" sz="2600" b="1" dirty="0">
                    <a:solidFill>
                      <a:schemeClr val="accent2"/>
                    </a:solidFill>
                    <a:cs typeface="Times New Roman" panose="02020603050405020304" pitchFamily="18" charset="0"/>
                  </a:rPr>
                  <a:t>1</a:t>
                </a:r>
                <a:r>
                  <a:rPr lang="zh-CN" altLang="en-US" sz="2600" b="1" dirty="0">
                    <a:solidFill>
                      <a:schemeClr val="accent2"/>
                    </a:solidFill>
                    <a:cs typeface="Times New Roman" panose="02020603050405020304" pitchFamily="18" charset="0"/>
                  </a:rPr>
                  <a:t>）</a:t>
                </a:r>
                <a:r>
                  <a:rPr lang="zh-CN" altLang="en-US" sz="2600" dirty="0">
                    <a:cs typeface="Times New Roman" panose="02020603050405020304" pitchFamily="18" charset="0"/>
                  </a:rPr>
                  <a:t>线性表</a:t>
                </a:r>
                <a14:m>
                  <m:oMath xmlns:m="http://schemas.openxmlformats.org/officeDocument/2006/math">
                    <m:r>
                      <a:rPr lang="zh-CN" altLang="en-US" sz="2600" b="0" i="1" dirty="0">
                        <a:latin typeface="Cambria Math" panose="02040503050406030204" pitchFamily="18" charset="0"/>
                        <a:cs typeface="Times New Roman" panose="02020603050405020304" pitchFamily="18" charset="0"/>
                      </a:rPr>
                      <m:t>的</m:t>
                    </m:r>
                    <m:r>
                      <a:rPr lang="zh-CN" altLang="en-US" sz="2600" i="1" dirty="0" smtClean="0">
                        <a:latin typeface="Cambria Math" panose="02040503050406030204" pitchFamily="18" charset="0"/>
                        <a:cs typeface="Times New Roman" panose="02020603050405020304" pitchFamily="18" charset="0"/>
                      </a:rPr>
                      <m:t>数据元素</m:t>
                    </m:r>
                    <m:r>
                      <a:rPr lang="zh-CN" altLang="en-US" sz="2600" i="1" dirty="0">
                        <a:latin typeface="Cambria Math" panose="02040503050406030204" pitchFamily="18" charset="0"/>
                        <a:cs typeface="Times New Roman" panose="02020603050405020304" pitchFamily="18" charset="0"/>
                      </a:rPr>
                      <m:t>个数</m:t>
                    </m:r>
                    <m:r>
                      <a:rPr lang="en-US" altLang="zh-CN" sz="2600" b="0" i="1" dirty="0" smtClean="0">
                        <a:latin typeface="Cambria Math" panose="02040503050406030204" pitchFamily="18" charset="0"/>
                        <a:cs typeface="Times New Roman" panose="02020603050405020304" pitchFamily="18" charset="0"/>
                      </a:rPr>
                      <m:t> </m:t>
                    </m:r>
                    <m:r>
                      <a:rPr lang="en-US" altLang="zh-CN" sz="2600" b="0" i="1" smtClean="0">
                        <a:latin typeface="Cambria Math" panose="02040503050406030204" pitchFamily="18" charset="0"/>
                        <a:cs typeface="Times New Roman" panose="02020603050405020304" pitchFamily="18" charset="0"/>
                      </a:rPr>
                      <m:t>𝑛</m:t>
                    </m:r>
                    <m:r>
                      <a:rPr lang="en-US" altLang="zh-CN" sz="2600" b="0" i="1" smtClean="0">
                        <a:latin typeface="Cambria Math" panose="02040503050406030204" pitchFamily="18" charset="0"/>
                        <a:cs typeface="Times New Roman" panose="02020603050405020304" pitchFamily="18" charset="0"/>
                      </a:rPr>
                      <m:t> </m:t>
                    </m:r>
                    <m:r>
                      <a:rPr lang="zh-CN" altLang="en-US" sz="2600" i="1">
                        <a:latin typeface="Cambria Math" panose="02040503050406030204" pitchFamily="18" charset="0"/>
                        <a:cs typeface="Times New Roman" panose="02020603050405020304" pitchFamily="18" charset="0"/>
                      </a:rPr>
                      <m:t>称为</m:t>
                    </m:r>
                  </m:oMath>
                </a14:m>
                <a:r>
                  <a:rPr lang="zh-CN" altLang="en-US" sz="2600" dirty="0">
                    <a:latin typeface="+mn-ea"/>
                    <a:cs typeface="Times New Roman" panose="02020603050405020304" pitchFamily="18" charset="0"/>
                  </a:rPr>
                  <a:t>线性表</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𝐿</m:t>
                    </m:r>
                  </m:oMath>
                </a14:m>
                <a:r>
                  <a:rPr lang="zh-CN" altLang="en-US" sz="2600" dirty="0">
                    <a:latin typeface="+mn-ea"/>
                    <a:cs typeface="Times New Roman" panose="02020603050405020304" pitchFamily="18" charset="0"/>
                  </a:rPr>
                  <a:t>的</a:t>
                </a:r>
                <a:r>
                  <a:rPr lang="zh-CN" altLang="en-US" sz="2600" b="1" dirty="0">
                    <a:solidFill>
                      <a:srgbClr val="ED7D31"/>
                    </a:solidFill>
                    <a:latin typeface="+mn-ea"/>
                    <a:cs typeface="Times New Roman" panose="02020603050405020304" pitchFamily="18" charset="0"/>
                  </a:rPr>
                  <a:t>长度</a:t>
                </a:r>
                <a:r>
                  <a:rPr lang="zh-CN" altLang="en-US" sz="2600" dirty="0">
                    <a:latin typeface="+mn-ea"/>
                    <a:cs typeface="Times New Roman" panose="02020603050405020304" pitchFamily="18" charset="0"/>
                  </a:rPr>
                  <a:t>，空表的长度为</a:t>
                </a:r>
                <a:r>
                  <a:rPr lang="en-US" altLang="zh-CN" sz="2600" dirty="0">
                    <a:latin typeface="+mn-ea"/>
                    <a:cs typeface="Times New Roman" panose="02020603050405020304" pitchFamily="18" charset="0"/>
                  </a:rPr>
                  <a:t>0</a:t>
                </a:r>
                <a:r>
                  <a:rPr lang="zh-CN" altLang="en-US" sz="2600"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25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2</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非空线性表中，每个数据元素都有一个确定位置，</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oMath>
                </a14:m>
                <a:r>
                  <a:rPr lang="zh-CN" altLang="en-US" sz="2600" dirty="0">
                    <a:latin typeface="+mn-ea"/>
                    <a:cs typeface="Times New Roman" panose="02020603050405020304" pitchFamily="18" charset="0"/>
                  </a:rPr>
                  <a:t>表示它的第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𝑖</m:t>
                    </m:r>
                  </m:oMath>
                </a14:m>
                <a:r>
                  <a:rPr lang="zh-CN" altLang="en-US" sz="2600" dirty="0">
                    <a:latin typeface="+mn-ea"/>
                    <a:cs typeface="Times New Roman" panose="02020603050405020304" pitchFamily="18" charset="0"/>
                  </a:rPr>
                  <a:t>个元素，称 </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 </m:t>
                    </m:r>
                  </m:oMath>
                </a14:m>
                <a:r>
                  <a:rPr lang="zh-CN" altLang="en-US" sz="2600" dirty="0">
                    <a:latin typeface="+mn-ea"/>
                    <a:cs typeface="Times New Roman" panose="02020603050405020304" pitchFamily="18" charset="0"/>
                  </a:rPr>
                  <a:t>为元素</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zh-CN" altLang="en-US" sz="2600" i="1">
                        <a:latin typeface="Cambria Math" panose="02040503050406030204" pitchFamily="18" charset="0"/>
                        <a:cs typeface="Times New Roman" panose="02020603050405020304" pitchFamily="18" charset="0"/>
                      </a:rPr>
                      <m:t>的</m:t>
                    </m:r>
                  </m:oMath>
                </a14:m>
                <a:r>
                  <a:rPr lang="zh-CN" altLang="en-US" sz="2600" b="1" dirty="0">
                    <a:solidFill>
                      <a:srgbClr val="ED7D31"/>
                    </a:solidFill>
                    <a:latin typeface="+mn-ea"/>
                    <a:cs typeface="Times New Roman" panose="02020603050405020304" pitchFamily="18" charset="0"/>
                  </a:rPr>
                  <a:t>位序</a:t>
                </a:r>
                <a:r>
                  <a:rPr lang="zh-CN" altLang="en-US" sz="2600"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25000"/>
                  </a:lnSpc>
                </a:pPr>
                <a:r>
                  <a:rPr lang="zh-CN" altLang="en-US" sz="2600" b="1" dirty="0">
                    <a:solidFill>
                      <a:schemeClr val="accent2"/>
                    </a:solidFill>
                    <a:cs typeface="Times New Roman" panose="02020603050405020304" pitchFamily="18" charset="0"/>
                  </a:rPr>
                  <a:t>（</a:t>
                </a:r>
                <a:r>
                  <a:rPr lang="en-US" altLang="zh-CN" sz="2600" b="1" dirty="0">
                    <a:solidFill>
                      <a:schemeClr val="accent2"/>
                    </a:solidFill>
                    <a:cs typeface="Times New Roman" panose="02020603050405020304" pitchFamily="18" charset="0"/>
                  </a:rPr>
                  <a:t>3</a:t>
                </a:r>
                <a:r>
                  <a:rPr lang="zh-CN" altLang="en-US" sz="2600" b="1" dirty="0">
                    <a:solidFill>
                      <a:schemeClr val="accent2"/>
                    </a:solidFill>
                    <a:cs typeface="Times New Roman" panose="02020603050405020304" pitchFamily="18" charset="0"/>
                  </a:rPr>
                  <a:t>）</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𝑎</m:t>
                    </m:r>
                    <m:r>
                      <a:rPr lang="en-US" altLang="zh-CN" sz="2600" b="0" i="1" smtClean="0">
                        <a:latin typeface="Cambria Math" panose="02040503050406030204" pitchFamily="18" charset="0"/>
                        <a:cs typeface="Times New Roman" panose="02020603050405020304" pitchFamily="18" charset="0"/>
                      </a:rPr>
                      <m:t>(</m:t>
                    </m:r>
                    <m:r>
                      <a:rPr lang="en-US" altLang="zh-CN" sz="2600" b="0" i="1" smtClean="0">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−1) </m:t>
                    </m:r>
                    <m:r>
                      <a:rPr lang="zh-CN" altLang="en-US" sz="2600" i="1" smtClean="0">
                        <a:latin typeface="Cambria Math" panose="02040503050406030204" pitchFamily="18" charset="0"/>
                        <a:cs typeface="Times New Roman" panose="02020603050405020304" pitchFamily="18" charset="0"/>
                      </a:rPr>
                      <m:t>领先于</m:t>
                    </m:r>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zh-CN" altLang="en-US" sz="2600" i="1" smtClean="0">
                        <a:latin typeface="Cambria Math" panose="02040503050406030204" pitchFamily="18" charset="0"/>
                        <a:cs typeface="Times New Roman" panose="02020603050405020304" pitchFamily="18" charset="0"/>
                      </a:rPr>
                      <m:t>，</m:t>
                    </m:r>
                    <m:r>
                      <a:rPr lang="zh-CN" altLang="en-US" sz="2600" i="1">
                        <a:latin typeface="Cambria Math" panose="02040503050406030204" pitchFamily="18" charset="0"/>
                        <a:cs typeface="Times New Roman" panose="02020603050405020304" pitchFamily="18" charset="0"/>
                      </a:rPr>
                      <m:t>称</m:t>
                    </m:r>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−1) </m:t>
                    </m:r>
                    <m:r>
                      <a:rPr lang="zh-CN" altLang="en-US" sz="2600" i="1" smtClean="0">
                        <a:latin typeface="Cambria Math" panose="02040503050406030204" pitchFamily="18" charset="0"/>
                        <a:cs typeface="Times New Roman" panose="02020603050405020304" pitchFamily="18" charset="0"/>
                      </a:rPr>
                      <m:t>是</m:t>
                    </m:r>
                    <m:r>
                      <a:rPr lang="zh-CN" altLang="en-US" sz="2600" i="1">
                        <a:latin typeface="Cambria Math" panose="02040503050406030204" pitchFamily="18" charset="0"/>
                        <a:cs typeface="Times New Roman" panose="02020603050405020304" pitchFamily="18" charset="0"/>
                      </a:rPr>
                      <m:t>元素</m:t>
                    </m:r>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r>
                      <a:rPr lang="en-US" altLang="zh-CN" sz="2600" i="1">
                        <a:latin typeface="Cambria Math" panose="02040503050406030204" pitchFamily="18" charset="0"/>
                        <a:cs typeface="Times New Roman" panose="02020603050405020304" pitchFamily="18" charset="0"/>
                      </a:rPr>
                      <m:t>)</m:t>
                    </m:r>
                    <m:r>
                      <a:rPr lang="zh-CN" altLang="en-US" sz="2600" i="1">
                        <a:latin typeface="Cambria Math" panose="02040503050406030204" pitchFamily="18" charset="0"/>
                        <a:cs typeface="Times New Roman" panose="02020603050405020304" pitchFamily="18" charset="0"/>
                      </a:rPr>
                      <m:t>的</m:t>
                    </m:r>
                  </m:oMath>
                </a14:m>
                <a:r>
                  <a:rPr lang="zh-CN" altLang="en-US" sz="2600" b="1" dirty="0">
                    <a:solidFill>
                      <a:srgbClr val="ED7D31"/>
                    </a:solidFill>
                    <a:latin typeface="+mn-ea"/>
                    <a:cs typeface="Times New Roman" panose="02020603050405020304" pitchFamily="18" charset="0"/>
                  </a:rPr>
                  <a:t>直接前驱元素</a:t>
                </a:r>
                <a:r>
                  <a:rPr lang="en-US" altLang="zh-CN" sz="2600" dirty="0">
                    <a:latin typeface="+mn-ea"/>
                    <a:cs typeface="Times New Roman" panose="02020603050405020304" pitchFamily="18" charset="0"/>
                  </a:rPr>
                  <a:t>,</a:t>
                </a:r>
                <a14:m>
                  <m:oMath xmlns:m="http://schemas.openxmlformats.org/officeDocument/2006/math">
                    <m:r>
                      <a:rPr lang="en-US" altLang="zh-CN" sz="2600" b="0" i="0" smtClean="0">
                        <a:latin typeface="Cambria Math" panose="02040503050406030204" pitchFamily="18" charset="0"/>
                        <a:cs typeface="Times New Roman" panose="02020603050405020304" pitchFamily="18" charset="0"/>
                      </a:rPr>
                      <m:t>    </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𝑖</m:t>
                        </m:r>
                      </m:e>
                    </m:d>
                  </m:oMath>
                </a14:m>
                <a:r>
                  <a:rPr lang="zh-CN" altLang="en-US" sz="2600" dirty="0">
                    <a:latin typeface="Cambria Math" panose="02040503050406030204" pitchFamily="18" charset="0"/>
                    <a:cs typeface="Times New Roman" panose="02020603050405020304" pitchFamily="18" charset="0"/>
                  </a:rPr>
                  <a:t>是元素</a:t>
                </a:r>
                <a14:m>
                  <m:oMath xmlns:m="http://schemas.openxmlformats.org/officeDocument/2006/math">
                    <m:r>
                      <a:rPr lang="en-US" altLang="zh-CN" sz="2600" i="1">
                        <a:latin typeface="Cambria Math" panose="02040503050406030204" pitchFamily="18" charset="0"/>
                        <a:cs typeface="Times New Roman" panose="02020603050405020304" pitchFamily="18" charset="0"/>
                      </a:rPr>
                      <m:t>𝑎</m:t>
                    </m:r>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𝑖</m:t>
                    </m:r>
                    <m:r>
                      <a:rPr lang="en-US" altLang="zh-CN" sz="2600" b="0" i="1" smtClean="0">
                        <a:latin typeface="Cambria Math" panose="02040503050406030204" pitchFamily="18" charset="0"/>
                        <a:cs typeface="Times New Roman" panose="02020603050405020304" pitchFamily="18" charset="0"/>
                      </a:rPr>
                      <m:t>−1</m:t>
                    </m:r>
                    <m:r>
                      <a:rPr lang="en-US" altLang="zh-CN" sz="2600" i="1">
                        <a:latin typeface="Cambria Math" panose="02040503050406030204" pitchFamily="18" charset="0"/>
                        <a:cs typeface="Times New Roman" panose="02020603050405020304" pitchFamily="18" charset="0"/>
                      </a:rPr>
                      <m:t>)</m:t>
                    </m:r>
                  </m:oMath>
                </a14:m>
                <a:r>
                  <a:rPr lang="zh-CN" altLang="en-US" sz="2600" dirty="0">
                    <a:latin typeface="+mn-ea"/>
                    <a:cs typeface="Times New Roman" panose="02020603050405020304" pitchFamily="18" charset="0"/>
                  </a:rPr>
                  <a:t>的</a:t>
                </a:r>
                <a:r>
                  <a:rPr lang="zh-CN" altLang="en-US" sz="2600" b="1" dirty="0">
                    <a:solidFill>
                      <a:srgbClr val="ED7D31"/>
                    </a:solidFill>
                    <a:latin typeface="+mn-ea"/>
                    <a:cs typeface="Times New Roman" panose="02020603050405020304" pitchFamily="18" charset="0"/>
                  </a:rPr>
                  <a:t>直接后继元素</a:t>
                </a:r>
                <a:r>
                  <a:rPr lang="zh-CN" altLang="en-US" sz="2600"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25000"/>
                  </a:lnSpc>
                </a:pP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4</a:t>
                </a:r>
                <a:r>
                  <a:rPr lang="zh-CN" altLang="en-US" sz="2600" b="1" dirty="0">
                    <a:solidFill>
                      <a:schemeClr val="accent2"/>
                    </a:solidFill>
                    <a:latin typeface="+mn-ea"/>
                    <a:cs typeface="Times New Roman" panose="02020603050405020304" pitchFamily="18" charset="0"/>
                  </a:rPr>
                  <a:t>）</a:t>
                </a:r>
                <a:r>
                  <a:rPr lang="zh-CN" altLang="en-US" sz="2600" dirty="0">
                    <a:latin typeface="+mn-ea"/>
                    <a:cs typeface="Times New Roman" panose="02020603050405020304" pitchFamily="18" charset="0"/>
                  </a:rPr>
                  <a:t>线性表</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𝐿</m:t>
                    </m:r>
                  </m:oMath>
                </a14:m>
                <a:r>
                  <a:rPr lang="zh-CN" altLang="en-US" sz="2600" dirty="0">
                    <a:latin typeface="+mn-ea"/>
                    <a:cs typeface="Times New Roman" panose="02020603050405020304" pitchFamily="18" charset="0"/>
                  </a:rPr>
                  <a:t>的数据结构可以写成二元组：</a:t>
                </a:r>
                <a:endParaRPr lang="en-US" altLang="zh-CN" sz="2600" dirty="0">
                  <a:latin typeface="+mn-ea"/>
                  <a:cs typeface="Times New Roman" panose="02020603050405020304" pitchFamily="18" charset="0"/>
                </a:endParaRPr>
              </a:p>
              <a:p>
                <a:pPr algn="just">
                  <a:lnSpc>
                    <a:spcPct val="125000"/>
                  </a:lnSpc>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cs typeface="Times New Roman" panose="02020603050405020304" pitchFamily="18" charset="0"/>
                        </a:rPr>
                        <m:t>𝐿</m:t>
                      </m:r>
                      <m:r>
                        <a:rPr lang="en-US" altLang="zh-CN" sz="2400" i="1">
                          <a:latin typeface="Cambria Math" panose="02040503050406030204" pitchFamily="18" charset="0"/>
                          <a:cs typeface="Times New Roman" panose="02020603050405020304" pitchFamily="18" charset="0"/>
                        </a:rPr>
                        <m:t>=</m:t>
                      </m:r>
                      <m:d>
                        <m:dPr>
                          <m:ctrlPr>
                            <a:rPr lang="en-US" altLang="zh-CN" sz="2400" i="1">
                              <a:latin typeface="Cambria Math" panose="02040503050406030204" pitchFamily="18" charset="0"/>
                              <a:cs typeface="Times New Roman" panose="02020603050405020304" pitchFamily="18" charset="0"/>
                            </a:rPr>
                          </m:ctrlPr>
                        </m:dPr>
                        <m:e>
                          <m:d>
                            <m:dPr>
                              <m:begChr m:val="{"/>
                              <m:endChr m:val="}"/>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1</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2</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𝑛</m:t>
                                  </m:r>
                                </m:e>
                              </m:d>
                            </m:e>
                          </m:d>
                          <m:r>
                            <a:rPr lang="en-US" altLang="zh-CN" sz="2400" b="0" i="1" smtClean="0">
                              <a:latin typeface="Cambria Math" panose="02040503050406030204" pitchFamily="18" charset="0"/>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{&lt;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e>
                          </m:d>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r>
                            <a:rPr lang="en-US" altLang="zh-CN" sz="240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&gt;|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e>
                          </m:d>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m:t>
                          </m:r>
                          <m:r>
                            <m:rPr>
                              <m:nor/>
                            </m:rP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m:t>𝓓</m:t>
                          </m:r>
                          <m:r>
                            <m:rPr>
                              <m:nor/>
                            </m:rP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m:t>,</m:t>
                          </m:r>
                          <m:r>
                            <a:rPr lang="en-US" altLang="zh-CN" sz="2400" i="1" dirty="0">
                              <a:latin typeface="Cambria Math" panose="02040503050406030204" pitchFamily="18" charset="0"/>
                              <a:ea typeface="微软雅黑" panose="020B0503020204020204" pitchFamily="34" charset="-122"/>
                              <a:cs typeface="Times New Roman" panose="02020603050405020304" pitchFamily="18" charset="0"/>
                            </a:rPr>
                            <m:t>   </m:t>
                          </m:r>
                          <m:r>
                            <m:rPr>
                              <m:sty m:val="p"/>
                            </m:rPr>
                            <a:rPr lang="en-US" altLang="zh-CN" sz="2400" i="1" dirty="0">
                              <a:latin typeface="Cambria Math" panose="02040503050406030204" pitchFamily="18" charset="0"/>
                              <a:cs typeface="Times New Roman" panose="02020603050405020304" pitchFamily="18" charset="0"/>
                            </a:rPr>
                            <m:t>i</m:t>
                          </m:r>
                          <m:r>
                            <a:rPr lang="en-US" altLang="zh-CN" sz="2400" i="1">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𝑛</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m:t>
                          </m:r>
                        </m:e>
                      </m:d>
                    </m:oMath>
                  </m:oMathPara>
                </a14:m>
                <a:endParaRPr lang="en-US" altLang="zh-CN" sz="2400" dirty="0">
                  <a:latin typeface="+mn-ea"/>
                  <a:cs typeface="Times New Roman" panose="02020603050405020304" pitchFamily="18" charset="0"/>
                </a:endParaRPr>
              </a:p>
              <a:p>
                <a:pPr algn="just">
                  <a:lnSpc>
                    <a:spcPct val="125000"/>
                  </a:lnSpc>
                </a:pPr>
                <a:r>
                  <a:rPr lang="zh-CN" altLang="en-US" sz="2600" dirty="0">
                    <a:latin typeface="+mn-ea"/>
                    <a:cs typeface="Times New Roman" panose="02020603050405020304" pitchFamily="18" charset="0"/>
                  </a:rPr>
                  <a:t>其中 </a:t>
                </a:r>
                <a14:m>
                  <m:oMath xmlns:m="http://schemas.openxmlformats.org/officeDocument/2006/math">
                    <m:r>
                      <m:rPr>
                        <m:nor/>
                      </m:rP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m:t>𝓓</m:t>
                    </m:r>
                    <m:r>
                      <a:rPr lang="en-US" altLang="zh-CN" sz="2400" i="1" dirty="0">
                        <a:latin typeface="Cambria Math" panose="02040503050406030204" pitchFamily="18" charset="0"/>
                        <a:ea typeface="微软雅黑" panose="020B0503020204020204" pitchFamily="34" charset="-122"/>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1</m:t>
                        </m:r>
                      </m:e>
                    </m:d>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2</m:t>
                        </m:r>
                      </m:e>
                    </m:d>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𝑛</m:t>
                        </m:r>
                      </m:e>
                    </m:d>
                    <m:r>
                      <a:rPr lang="en-US" altLang="zh-CN" sz="2600" i="1">
                        <a:latin typeface="Cambria Math" panose="02040503050406030204" pitchFamily="18" charset="0"/>
                        <a:cs typeface="Times New Roman" panose="02020603050405020304" pitchFamily="18" charset="0"/>
                      </a:rPr>
                      <m:t>} </m:t>
                    </m:r>
                  </m:oMath>
                </a14:m>
                <a:r>
                  <a:rPr lang="zh-CN" altLang="en-US" sz="2600"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25000"/>
                  </a:lnSpc>
                </a:pPr>
                <a:r>
                  <a:rPr lang="zh-CN" altLang="en-US" sz="2600" dirty="0">
                    <a:latin typeface="+mn-ea"/>
                    <a:cs typeface="Times New Roman" panose="02020603050405020304" pitchFamily="18" charset="0"/>
                  </a:rPr>
                  <a:t>或化简为线性表形式：</a:t>
                </a:r>
                <a14:m>
                  <m:oMath xmlns:m="http://schemas.openxmlformats.org/officeDocument/2006/math">
                    <m:r>
                      <a:rPr lang="en-US" altLang="zh-CN" sz="2600" i="1">
                        <a:latin typeface="Cambria Math" panose="02040503050406030204" pitchFamily="18" charset="0"/>
                        <a:cs typeface="Times New Roman" panose="02020603050405020304" pitchFamily="18" charset="0"/>
                      </a:rPr>
                      <m:t>𝐿</m:t>
                    </m:r>
                    <m:r>
                      <a:rPr lang="en-US" altLang="zh-CN" sz="2600" i="1">
                        <a:latin typeface="Cambria Math" panose="02040503050406030204" pitchFamily="18" charset="0"/>
                        <a:cs typeface="Times New Roman" panose="02020603050405020304" pitchFamily="18" charset="0"/>
                      </a:rPr>
                      <m:t>=</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1</m:t>
                            </m:r>
                          </m:e>
                        </m:d>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2</m:t>
                            </m:r>
                          </m:e>
                        </m:d>
                        <m:r>
                          <a:rPr lang="en-US" altLang="zh-CN" sz="2600" i="1">
                            <a:latin typeface="Cambria Math" panose="02040503050406030204" pitchFamily="18" charset="0"/>
                            <a:cs typeface="Times New Roman" panose="02020603050405020304" pitchFamily="18" charset="0"/>
                          </a:rPr>
                          <m:t>,…,</m:t>
                        </m:r>
                        <m:r>
                          <a:rPr lang="en-US" altLang="zh-CN" sz="2600" i="1">
                            <a:latin typeface="Cambria Math" panose="02040503050406030204" pitchFamily="18" charset="0"/>
                            <a:cs typeface="Times New Roman" panose="02020603050405020304" pitchFamily="18" charset="0"/>
                          </a:rPr>
                          <m:t>𝑎</m:t>
                        </m:r>
                        <m:d>
                          <m:dPr>
                            <m:ctrlPr>
                              <a:rPr lang="en-US" altLang="zh-CN" sz="2600" i="1">
                                <a:latin typeface="Cambria Math" panose="02040503050406030204" pitchFamily="18" charset="0"/>
                                <a:cs typeface="Times New Roman" panose="02020603050405020304" pitchFamily="18" charset="0"/>
                              </a:rPr>
                            </m:ctrlPr>
                          </m:dPr>
                          <m:e>
                            <m:r>
                              <a:rPr lang="en-US" altLang="zh-CN" sz="2600" i="1">
                                <a:latin typeface="Cambria Math" panose="02040503050406030204" pitchFamily="18" charset="0"/>
                                <a:cs typeface="Times New Roman" panose="02020603050405020304" pitchFamily="18" charset="0"/>
                              </a:rPr>
                              <m:t>𝑛</m:t>
                            </m:r>
                          </m:e>
                        </m:d>
                      </m:e>
                    </m:d>
                  </m:oMath>
                </a14:m>
                <a:r>
                  <a:rPr lang="zh-CN" altLang="en-US" sz="2600" dirty="0">
                    <a:latin typeface="+mn-ea"/>
                    <a:cs typeface="Times New Roman" panose="02020603050405020304" pitchFamily="18" charset="0"/>
                  </a:rPr>
                  <a:t>。</a:t>
                </a:r>
                <a:endParaRPr lang="zh-CN" altLang="zh-CN" sz="2600" dirty="0">
                  <a:latin typeface="+mn-ea"/>
                  <a:cs typeface="Times New Roman" panose="02020603050405020304" pitchFamily="18" charset="0"/>
                </a:endParaRPr>
              </a:p>
            </p:txBody>
          </p:sp>
        </mc:Choice>
        <mc:Fallback>
          <p:sp>
            <p:nvSpPr>
              <p:cNvPr id="20" name="矩形 19">
                <a:extLst>
                  <a:ext uri="{FF2B5EF4-FFF2-40B4-BE49-F238E27FC236}">
                    <a16:creationId xmlns:a16="http://schemas.microsoft.com/office/drawing/2014/main" id="{FD007DF3-C29E-4385-B115-BEECC24C0D20}"/>
                  </a:ext>
                </a:extLst>
              </p:cNvPr>
              <p:cNvSpPr>
                <a:spLocks noRot="1" noChangeAspect="1" noMove="1" noResize="1" noEditPoints="1" noAdjustHandles="1" noChangeArrowheads="1" noChangeShapeType="1" noTextEdit="1"/>
              </p:cNvSpPr>
              <p:nvPr/>
            </p:nvSpPr>
            <p:spPr>
              <a:xfrm>
                <a:off x="559114" y="1260203"/>
                <a:ext cx="11073771" cy="5088124"/>
              </a:xfrm>
              <a:prstGeom prst="rect">
                <a:avLst/>
              </a:prstGeom>
              <a:blipFill>
                <a:blip r:embed="rId2"/>
                <a:stretch>
                  <a:fillRect l="-991" t="-120" r="-991" b="-15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318132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3" name="矩形 2">
            <a:extLst>
              <a:ext uri="{FF2B5EF4-FFF2-40B4-BE49-F238E27FC236}">
                <a16:creationId xmlns:a16="http://schemas.microsoft.com/office/drawing/2014/main" id="{BECFF086-71E4-44C9-A631-A4D39A7A71C0}"/>
              </a:ext>
            </a:extLst>
          </p:cNvPr>
          <p:cNvSpPr/>
          <p:nvPr/>
        </p:nvSpPr>
        <p:spPr>
          <a:xfrm>
            <a:off x="817440" y="1791537"/>
            <a:ext cx="10676355" cy="4893647"/>
          </a:xfrm>
          <a:prstGeom prst="rect">
            <a:avLst/>
          </a:prstGeom>
        </p:spPr>
        <p:txBody>
          <a:bodyPr wrap="square">
            <a:spAutoFit/>
          </a:bodyPr>
          <a:lstStyle/>
          <a:p>
            <a:pPr lvl="1"/>
            <a:r>
              <a:rPr lang="en-US" altLang="zh-CN" sz="2600" dirty="0"/>
              <a:t>bool </a:t>
            </a:r>
            <a:r>
              <a:rPr lang="en-US" altLang="zh-CN" sz="2600" dirty="0" err="1"/>
              <a:t>ListMerge</a:t>
            </a:r>
            <a:r>
              <a:rPr lang="en-US" altLang="zh-CN" sz="2600" b="1" dirty="0">
                <a:solidFill>
                  <a:schemeClr val="accent2"/>
                </a:solidFill>
              </a:rPr>
              <a:t> </a:t>
            </a:r>
            <a:r>
              <a:rPr lang="en-US" altLang="zh-CN" sz="2600" dirty="0"/>
              <a:t>(</a:t>
            </a:r>
            <a:r>
              <a:rPr lang="en-US" altLang="zh-CN" sz="2600" dirty="0" err="1"/>
              <a:t>SList</a:t>
            </a:r>
            <a:r>
              <a:rPr lang="en-US" altLang="zh-CN" sz="2600" dirty="0"/>
              <a:t> A, </a:t>
            </a:r>
            <a:r>
              <a:rPr lang="en-US" altLang="zh-CN" sz="2600" dirty="0" err="1"/>
              <a:t>SList</a:t>
            </a:r>
            <a:r>
              <a:rPr lang="en-US" altLang="zh-CN" sz="2600" dirty="0"/>
              <a:t> B, </a:t>
            </a:r>
            <a:r>
              <a:rPr lang="en-US" altLang="zh-CN" sz="2600" dirty="0" err="1"/>
              <a:t>SList</a:t>
            </a:r>
            <a:r>
              <a:rPr lang="en-US" altLang="zh-CN" sz="2600" dirty="0"/>
              <a:t> &amp;C)</a:t>
            </a:r>
            <a:endParaRPr lang="zh-CN" altLang="zh-CN" sz="2600" dirty="0"/>
          </a:p>
          <a:p>
            <a:pPr lvl="1"/>
            <a:r>
              <a:rPr lang="en-US" altLang="zh-CN" sz="2600" dirty="0"/>
              <a:t>{  int </a:t>
            </a:r>
            <a:r>
              <a:rPr lang="en-US" altLang="zh-CN" sz="2600" dirty="0" err="1"/>
              <a:t>i</a:t>
            </a:r>
            <a:r>
              <a:rPr lang="en-US" altLang="zh-CN" sz="2600" dirty="0"/>
              <a:t>, j, k</a:t>
            </a:r>
            <a:r>
              <a:rPr lang="zh-CN" altLang="en-US" sz="2600" dirty="0"/>
              <a:t>；</a:t>
            </a:r>
            <a:r>
              <a:rPr lang="en-US" altLang="zh-CN" sz="2600" dirty="0" err="1"/>
              <a:t>i</a:t>
            </a:r>
            <a:r>
              <a:rPr lang="en-US" altLang="zh-CN" sz="2600" dirty="0"/>
              <a:t> = j = k = 0;  </a:t>
            </a:r>
            <a:r>
              <a:rPr lang="en-US" altLang="zh-CN" sz="2600" dirty="0" err="1"/>
              <a:t>C.listsize</a:t>
            </a:r>
            <a:r>
              <a:rPr lang="en-US" altLang="zh-CN" sz="2600" dirty="0"/>
              <a:t> = </a:t>
            </a:r>
            <a:r>
              <a:rPr lang="en-US" altLang="zh-CN" sz="2600" dirty="0" err="1"/>
              <a:t>C.length</a:t>
            </a:r>
            <a:r>
              <a:rPr lang="en-US" altLang="zh-CN" sz="2600" dirty="0"/>
              <a:t> = </a:t>
            </a:r>
            <a:r>
              <a:rPr lang="en-US" altLang="zh-CN" sz="2600" dirty="0" err="1"/>
              <a:t>A.length</a:t>
            </a:r>
            <a:r>
              <a:rPr lang="en-US" altLang="zh-CN" sz="2600" dirty="0"/>
              <a:t>+ </a:t>
            </a:r>
            <a:r>
              <a:rPr lang="en-US" altLang="zh-CN" sz="2600" dirty="0" err="1"/>
              <a:t>B.length</a:t>
            </a:r>
            <a:r>
              <a:rPr lang="en-US" altLang="zh-CN" sz="2600" dirty="0"/>
              <a:t>;</a:t>
            </a:r>
          </a:p>
          <a:p>
            <a:pPr lvl="1"/>
            <a:r>
              <a:rPr lang="en-US" altLang="zh-CN" sz="2600" dirty="0"/>
              <a:t>   </a:t>
            </a:r>
            <a:r>
              <a:rPr lang="en-US" altLang="zh-CN" sz="2600" dirty="0" err="1"/>
              <a:t>C.elem</a:t>
            </a:r>
            <a:r>
              <a:rPr lang="en-US" altLang="zh-CN" sz="2600" dirty="0"/>
              <a:t> = new </a:t>
            </a:r>
            <a:r>
              <a:rPr lang="en-US" altLang="zh-CN" sz="2600" dirty="0" err="1"/>
              <a:t>LElemType</a:t>
            </a:r>
            <a:r>
              <a:rPr lang="en-US" altLang="zh-CN" sz="2600" dirty="0"/>
              <a:t>[</a:t>
            </a:r>
            <a:r>
              <a:rPr lang="en-US" altLang="zh-CN" sz="2600" dirty="0" err="1"/>
              <a:t>C.listsize</a:t>
            </a:r>
            <a:r>
              <a:rPr lang="en-US" altLang="zh-CN" sz="2600" dirty="0"/>
              <a:t>];   if (!</a:t>
            </a:r>
            <a:r>
              <a:rPr lang="en-US" altLang="zh-CN" sz="2600" dirty="0" err="1"/>
              <a:t>C.elem</a:t>
            </a:r>
            <a:r>
              <a:rPr lang="en-US" altLang="zh-CN" sz="2600" dirty="0"/>
              <a:t>)  return false;</a:t>
            </a:r>
          </a:p>
          <a:p>
            <a:pPr lvl="1"/>
            <a:r>
              <a:rPr lang="en-US" altLang="zh-CN" sz="2600" dirty="0"/>
              <a:t>   while(</a:t>
            </a:r>
            <a:r>
              <a:rPr lang="en-US" altLang="zh-CN" sz="2600" dirty="0" err="1"/>
              <a:t>i</a:t>
            </a:r>
            <a:r>
              <a:rPr lang="en-US" altLang="zh-CN" sz="2600" dirty="0"/>
              <a:t> &lt; </a:t>
            </a:r>
            <a:r>
              <a:rPr lang="en-US" altLang="zh-CN" sz="2600" dirty="0" err="1"/>
              <a:t>A.length</a:t>
            </a:r>
            <a:r>
              <a:rPr lang="en-US" altLang="zh-CN" sz="2600" dirty="0"/>
              <a:t> &amp;&amp; j &lt; </a:t>
            </a:r>
            <a:r>
              <a:rPr lang="en-US" altLang="zh-CN" sz="2600" dirty="0" err="1"/>
              <a:t>B.length</a:t>
            </a:r>
            <a:r>
              <a:rPr lang="en-US" altLang="zh-CN" sz="2600" dirty="0"/>
              <a:t>)</a:t>
            </a:r>
          </a:p>
          <a:p>
            <a:pPr lvl="1"/>
            <a:r>
              <a:rPr lang="en-US" altLang="zh-CN" sz="2600" dirty="0"/>
              <a:t>   {    if (</a:t>
            </a:r>
            <a:r>
              <a:rPr lang="en-US" altLang="zh-CN" sz="2600" dirty="0" err="1"/>
              <a:t>A.elem</a:t>
            </a:r>
            <a:r>
              <a:rPr lang="en-US" altLang="zh-CN" sz="2600" dirty="0"/>
              <a:t>[</a:t>
            </a:r>
            <a:r>
              <a:rPr lang="en-US" altLang="zh-CN" sz="2600" dirty="0" err="1"/>
              <a:t>i</a:t>
            </a:r>
            <a:r>
              <a:rPr lang="en-US" altLang="zh-CN" sz="2600" dirty="0"/>
              <a:t>] &lt; </a:t>
            </a:r>
            <a:r>
              <a:rPr lang="en-US" altLang="zh-CN" sz="2600" dirty="0" err="1"/>
              <a:t>B.elem</a:t>
            </a:r>
            <a:r>
              <a:rPr lang="en-US" altLang="zh-CN" sz="2600" dirty="0"/>
              <a:t>[j])     { </a:t>
            </a:r>
            <a:r>
              <a:rPr lang="en-US" altLang="zh-CN" sz="2600" dirty="0" err="1"/>
              <a:t>C.elem</a:t>
            </a:r>
            <a:r>
              <a:rPr lang="en-US" altLang="zh-CN" sz="2600" dirty="0"/>
              <a:t>[k] = </a:t>
            </a:r>
            <a:r>
              <a:rPr lang="en-US" altLang="zh-CN" sz="2600" dirty="0" err="1"/>
              <a:t>A.elem</a:t>
            </a:r>
            <a:r>
              <a:rPr lang="en-US" altLang="zh-CN" sz="2600" dirty="0"/>
              <a:t>[</a:t>
            </a:r>
            <a:r>
              <a:rPr lang="en-US" altLang="zh-CN" sz="2600" dirty="0" err="1"/>
              <a:t>i</a:t>
            </a:r>
            <a:r>
              <a:rPr lang="en-US" altLang="zh-CN" sz="2600" dirty="0"/>
              <a:t>];  </a:t>
            </a:r>
            <a:r>
              <a:rPr lang="en-US" altLang="zh-CN" sz="2600" dirty="0" err="1"/>
              <a:t>i</a:t>
            </a:r>
            <a:r>
              <a:rPr lang="en-US" altLang="zh-CN" sz="2600" dirty="0"/>
              <a:t>++; }</a:t>
            </a:r>
          </a:p>
          <a:p>
            <a:pPr lvl="1"/>
            <a:r>
              <a:rPr lang="en-US" altLang="zh-CN" sz="2600" dirty="0"/>
              <a:t>        else    { </a:t>
            </a:r>
            <a:r>
              <a:rPr lang="en-US" altLang="zh-CN" sz="2600" dirty="0" err="1"/>
              <a:t>C.elem</a:t>
            </a:r>
            <a:r>
              <a:rPr lang="en-US" altLang="zh-CN" sz="2600" dirty="0"/>
              <a:t>[k] = </a:t>
            </a:r>
            <a:r>
              <a:rPr lang="en-US" altLang="zh-CN" sz="2600" dirty="0" err="1"/>
              <a:t>B.elem</a:t>
            </a:r>
            <a:r>
              <a:rPr lang="en-US" altLang="zh-CN" sz="2600" dirty="0"/>
              <a:t>[j];  </a:t>
            </a:r>
            <a:r>
              <a:rPr lang="en-US" altLang="zh-CN" sz="2600" dirty="0" err="1"/>
              <a:t>j++</a:t>
            </a:r>
            <a:r>
              <a:rPr lang="en-US" altLang="zh-CN" sz="2600" dirty="0"/>
              <a:t>; }</a:t>
            </a:r>
          </a:p>
          <a:p>
            <a:pPr lvl="1"/>
            <a:r>
              <a:rPr lang="en-US" altLang="zh-CN" sz="2600" dirty="0"/>
              <a:t>        k++;</a:t>
            </a:r>
          </a:p>
          <a:p>
            <a:pPr lvl="1"/>
            <a:r>
              <a:rPr lang="en-US" altLang="zh-CN" sz="2600" dirty="0"/>
              <a:t>    }     </a:t>
            </a:r>
          </a:p>
          <a:p>
            <a:pPr lvl="1"/>
            <a:r>
              <a:rPr lang="en-US" altLang="zh-CN" sz="2600" dirty="0"/>
              <a:t>   while(</a:t>
            </a:r>
            <a:r>
              <a:rPr lang="en-US" altLang="zh-CN" sz="2600" dirty="0" err="1"/>
              <a:t>i</a:t>
            </a:r>
            <a:r>
              <a:rPr lang="en-US" altLang="zh-CN" sz="2600" dirty="0"/>
              <a:t> &lt; </a:t>
            </a:r>
            <a:r>
              <a:rPr lang="en-US" altLang="zh-CN" sz="2600" dirty="0" err="1"/>
              <a:t>A.length</a:t>
            </a:r>
            <a:r>
              <a:rPr lang="en-US" altLang="zh-CN" sz="2600" dirty="0"/>
              <a:t>) { </a:t>
            </a:r>
            <a:r>
              <a:rPr lang="en-US" altLang="zh-CN" sz="2600" dirty="0" err="1"/>
              <a:t>C.elem</a:t>
            </a:r>
            <a:r>
              <a:rPr lang="en-US" altLang="zh-CN" sz="2600" dirty="0"/>
              <a:t>[k] = </a:t>
            </a:r>
            <a:r>
              <a:rPr lang="en-US" altLang="zh-CN" sz="2600" dirty="0" err="1"/>
              <a:t>A.elem</a:t>
            </a:r>
            <a:r>
              <a:rPr lang="en-US" altLang="zh-CN" sz="2600" dirty="0"/>
              <a:t>[</a:t>
            </a:r>
            <a:r>
              <a:rPr lang="en-US" altLang="zh-CN" sz="2600" dirty="0" err="1"/>
              <a:t>i</a:t>
            </a:r>
            <a:r>
              <a:rPr lang="en-US" altLang="zh-CN" sz="2600" dirty="0"/>
              <a:t>];  k++;  </a:t>
            </a:r>
            <a:r>
              <a:rPr lang="en-US" altLang="zh-CN" sz="2600" dirty="0" err="1"/>
              <a:t>i</a:t>
            </a:r>
            <a:r>
              <a:rPr lang="en-US" altLang="zh-CN" sz="2600" dirty="0"/>
              <a:t>++; }</a:t>
            </a:r>
          </a:p>
          <a:p>
            <a:pPr lvl="1"/>
            <a:r>
              <a:rPr lang="en-US" altLang="zh-CN" sz="2600" dirty="0"/>
              <a:t>   while(j &lt; </a:t>
            </a:r>
            <a:r>
              <a:rPr lang="en-US" altLang="zh-CN" sz="2600" dirty="0" err="1"/>
              <a:t>B.length</a:t>
            </a:r>
            <a:r>
              <a:rPr lang="en-US" altLang="zh-CN" sz="2600" dirty="0"/>
              <a:t>) { </a:t>
            </a:r>
            <a:r>
              <a:rPr lang="en-US" altLang="zh-CN" sz="2600" dirty="0" err="1"/>
              <a:t>C.elem</a:t>
            </a:r>
            <a:r>
              <a:rPr lang="en-US" altLang="zh-CN" sz="2600" dirty="0"/>
              <a:t>[k] = </a:t>
            </a:r>
            <a:r>
              <a:rPr lang="en-US" altLang="zh-CN" sz="2600" dirty="0" err="1"/>
              <a:t>B.elem</a:t>
            </a:r>
            <a:r>
              <a:rPr lang="en-US" altLang="zh-CN" sz="2600" dirty="0"/>
              <a:t>[j];  k++;  </a:t>
            </a:r>
            <a:r>
              <a:rPr lang="en-US" altLang="zh-CN" sz="2600" dirty="0" err="1"/>
              <a:t>j++</a:t>
            </a:r>
            <a:r>
              <a:rPr lang="en-US" altLang="zh-CN" sz="2600" dirty="0"/>
              <a:t>; }</a:t>
            </a:r>
          </a:p>
          <a:p>
            <a:pPr lvl="1"/>
            <a:r>
              <a:rPr lang="en-US" altLang="zh-CN" sz="2600" dirty="0"/>
              <a:t>   return true;</a:t>
            </a:r>
          </a:p>
          <a:p>
            <a:pPr lvl="1"/>
            <a:r>
              <a:rPr lang="en-US" altLang="zh-CN" sz="2600" dirty="0"/>
              <a:t> }</a:t>
            </a:r>
            <a:endParaRPr lang="zh-CN" altLang="zh-CN" sz="2600" dirty="0"/>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694876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2.11 </a:t>
            </a:r>
            <a:r>
              <a:rPr lang="en-US" altLang="zh-CN" sz="2800" b="1" dirty="0" err="1">
                <a:solidFill>
                  <a:schemeClr val="accent2"/>
                </a:solidFill>
              </a:rPr>
              <a:t>ListMerge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：归并非递减顺序表。</a:t>
            </a:r>
          </a:p>
        </p:txBody>
      </p:sp>
    </p:spTree>
    <p:extLst>
      <p:ext uri="{BB962C8B-B14F-4D97-AF65-F5344CB8AC3E}">
        <p14:creationId xmlns:p14="http://schemas.microsoft.com/office/powerpoint/2010/main" val="17328083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grpSp>
        <p:nvGrpSpPr>
          <p:cNvPr id="13" name="Group 23">
            <a:extLst>
              <a:ext uri="{FF2B5EF4-FFF2-40B4-BE49-F238E27FC236}">
                <a16:creationId xmlns:a16="http://schemas.microsoft.com/office/drawing/2014/main" id="{207846E0-1CBF-4D17-AB8C-068C055723FC}"/>
              </a:ext>
            </a:extLst>
          </p:cNvPr>
          <p:cNvGrpSpPr/>
          <p:nvPr/>
        </p:nvGrpSpPr>
        <p:grpSpPr>
          <a:xfrm>
            <a:off x="279769" y="1336435"/>
            <a:ext cx="458390" cy="344014"/>
            <a:chOff x="789999" y="2242985"/>
            <a:chExt cx="504229" cy="378415"/>
          </a:xfrm>
        </p:grpSpPr>
        <p:sp>
          <p:nvSpPr>
            <p:cNvPr id="14" name="Rectangle 24">
              <a:extLst>
                <a:ext uri="{FF2B5EF4-FFF2-40B4-BE49-F238E27FC236}">
                  <a16:creationId xmlns:a16="http://schemas.microsoft.com/office/drawing/2014/main" id="{8F496C73-4FD2-42A5-85D3-F818914D9917}"/>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6" name="Rectangle 25">
              <a:extLst>
                <a:ext uri="{FF2B5EF4-FFF2-40B4-BE49-F238E27FC236}">
                  <a16:creationId xmlns:a16="http://schemas.microsoft.com/office/drawing/2014/main" id="{3116F21F-6EBC-4432-9A03-940036FEA419}"/>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1" name="矩形 20">
            <a:extLst>
              <a:ext uri="{FF2B5EF4-FFF2-40B4-BE49-F238E27FC236}">
                <a16:creationId xmlns:a16="http://schemas.microsoft.com/office/drawing/2014/main" id="{2C282E29-2184-4C2C-9070-E276B208D0E8}"/>
              </a:ext>
            </a:extLst>
          </p:cNvPr>
          <p:cNvSpPr/>
          <p:nvPr/>
        </p:nvSpPr>
        <p:spPr>
          <a:xfrm>
            <a:off x="817440" y="1268317"/>
            <a:ext cx="694876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2.11 </a:t>
            </a:r>
            <a:r>
              <a:rPr lang="en-US" altLang="zh-CN" sz="2800" b="1" dirty="0" err="1">
                <a:solidFill>
                  <a:schemeClr val="accent2"/>
                </a:solidFill>
              </a:rPr>
              <a:t>ListMerge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：归并非递减顺序表。</a:t>
            </a:r>
          </a:p>
        </p:txBody>
      </p:sp>
      <p:sp>
        <p:nvSpPr>
          <p:cNvPr id="12" name="矩形 11">
            <a:extLst>
              <a:ext uri="{FF2B5EF4-FFF2-40B4-BE49-F238E27FC236}">
                <a16:creationId xmlns:a16="http://schemas.microsoft.com/office/drawing/2014/main" id="{C95CB53B-00A8-4AFB-95F7-93CBFA380A13}"/>
              </a:ext>
            </a:extLst>
          </p:cNvPr>
          <p:cNvSpPr/>
          <p:nvPr/>
        </p:nvSpPr>
        <p:spPr>
          <a:xfrm>
            <a:off x="852984" y="2054279"/>
            <a:ext cx="10486031" cy="3281155"/>
          </a:xfrm>
          <a:prstGeom prst="rect">
            <a:avLst/>
          </a:prstGeom>
        </p:spPr>
        <p:txBody>
          <a:bodyPr wrap="square">
            <a:spAutoFit/>
          </a:bodyPr>
          <a:lstStyle/>
          <a:p>
            <a:pPr algn="just">
              <a:lnSpc>
                <a:spcPct val="125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rPr>
              <a:t>(1) </a:t>
            </a:r>
            <a:r>
              <a:rPr lang="zh-CN" altLang="en-US" sz="2400" dirty="0">
                <a:latin typeface="+mn-ea"/>
                <a:cs typeface="Times New Roman" panose="02020603050405020304" pitchFamily="18" charset="0"/>
              </a:rPr>
              <a:t>由于顺序表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的长度是 </a:t>
            </a:r>
            <a:r>
              <a:rPr lang="en-US" altLang="zh-CN" sz="2400" dirty="0">
                <a:latin typeface="+mn-ea"/>
                <a:cs typeface="Times New Roman" panose="02020603050405020304" pitchFamily="18" charset="0"/>
              </a:rPr>
              <a:t>A </a:t>
            </a:r>
            <a:r>
              <a:rPr lang="zh-CN" altLang="en-US" sz="2400" dirty="0">
                <a:latin typeface="+mn-ea"/>
                <a:cs typeface="Times New Roman" panose="02020603050405020304" pitchFamily="18" charset="0"/>
              </a:rPr>
              <a:t>和 </a:t>
            </a:r>
            <a:r>
              <a:rPr lang="en-US" altLang="zh-CN" sz="2400" dirty="0">
                <a:latin typeface="+mn-ea"/>
                <a:cs typeface="Times New Roman" panose="02020603050405020304" pitchFamily="18" charset="0"/>
              </a:rPr>
              <a:t>B </a:t>
            </a:r>
            <a:r>
              <a:rPr lang="zh-CN" altLang="en-US" sz="2400" dirty="0">
                <a:latin typeface="+mn-ea"/>
                <a:cs typeface="Times New Roman" panose="02020603050405020304" pitchFamily="18" charset="0"/>
              </a:rPr>
              <a:t>的长度之和，所以很容易确定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的内存空间大小；若需要给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预留空间，则可以令 </a:t>
            </a:r>
            <a:r>
              <a:rPr lang="en-US" altLang="zh-CN" sz="2400" dirty="0" err="1">
                <a:latin typeface="+mn-ea"/>
                <a:cs typeface="Times New Roman" panose="02020603050405020304" pitchFamily="18" charset="0"/>
              </a:rPr>
              <a:t>C.listsize</a:t>
            </a:r>
            <a:r>
              <a:rPr lang="en-US" altLang="zh-CN" sz="2400" dirty="0">
                <a:latin typeface="+mn-ea"/>
                <a:cs typeface="Times New Roman" panose="02020603050405020304" pitchFamily="18" charset="0"/>
              </a:rPr>
              <a:t> &gt; </a:t>
            </a:r>
            <a:r>
              <a:rPr lang="en-US" altLang="zh-CN" sz="2400" dirty="0" err="1">
                <a:latin typeface="+mn-ea"/>
                <a:cs typeface="Times New Roman" panose="02020603050405020304" pitchFamily="18" charset="0"/>
              </a:rPr>
              <a:t>C.length</a:t>
            </a:r>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pPr algn="just">
              <a:lnSpc>
                <a:spcPct val="125000"/>
              </a:lnSpc>
            </a:pPr>
            <a:r>
              <a:rPr lang="en-US" altLang="zh-CN" sz="2400" b="1" dirty="0">
                <a:solidFill>
                  <a:schemeClr val="accent2"/>
                </a:solidFill>
                <a:latin typeface="+mn-ea"/>
                <a:cs typeface="Times New Roman" panose="02020603050405020304" pitchFamily="18" charset="0"/>
              </a:rPr>
              <a:t>       (2) </a:t>
            </a:r>
            <a:r>
              <a:rPr lang="zh-CN" altLang="en-US" sz="2400" dirty="0">
                <a:latin typeface="+mn-ea"/>
                <a:cs typeface="Times New Roman" panose="02020603050405020304" pitchFamily="18" charset="0"/>
              </a:rPr>
              <a:t>第一个循环中，比较 </a:t>
            </a:r>
            <a:r>
              <a:rPr lang="en-US" altLang="zh-CN" sz="2400" dirty="0">
                <a:latin typeface="+mn-ea"/>
                <a:cs typeface="Times New Roman" panose="02020603050405020304" pitchFamily="18" charset="0"/>
              </a:rPr>
              <a:t>A </a:t>
            </a:r>
            <a:r>
              <a:rPr lang="zh-CN" altLang="en-US" sz="2400" dirty="0">
                <a:latin typeface="+mn-ea"/>
                <a:cs typeface="Times New Roman" panose="02020603050405020304" pitchFamily="18" charset="0"/>
              </a:rPr>
              <a:t>和 </a:t>
            </a:r>
            <a:r>
              <a:rPr lang="en-US" altLang="zh-CN" sz="2400" dirty="0">
                <a:latin typeface="+mn-ea"/>
                <a:cs typeface="Times New Roman" panose="02020603050405020304" pitchFamily="18" charset="0"/>
              </a:rPr>
              <a:t>B </a:t>
            </a:r>
            <a:r>
              <a:rPr lang="zh-CN" altLang="en-US" sz="2400" dirty="0">
                <a:latin typeface="+mn-ea"/>
                <a:cs typeface="Times New Roman" panose="02020603050405020304" pitchFamily="18" charset="0"/>
              </a:rPr>
              <a:t>的当前元素，选择较小的插入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中，由于要求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的元素非递减，因此表尾插入。该循环结束后，</a:t>
            </a:r>
            <a:r>
              <a:rPr lang="en-US" altLang="zh-CN" sz="2400" dirty="0">
                <a:latin typeface="+mn-ea"/>
                <a:cs typeface="Times New Roman" panose="02020603050405020304" pitchFamily="18" charset="0"/>
              </a:rPr>
              <a:t>A </a:t>
            </a:r>
            <a:r>
              <a:rPr lang="zh-CN" altLang="en-US" sz="2400" dirty="0">
                <a:latin typeface="+mn-ea"/>
                <a:cs typeface="Times New Roman" panose="02020603050405020304" pitchFamily="18" charset="0"/>
              </a:rPr>
              <a:t>或 </a:t>
            </a:r>
            <a:r>
              <a:rPr lang="en-US" altLang="zh-CN" sz="2400" dirty="0">
                <a:latin typeface="+mn-ea"/>
                <a:cs typeface="Times New Roman" panose="02020603050405020304" pitchFamily="18" charset="0"/>
              </a:rPr>
              <a:t>B </a:t>
            </a:r>
            <a:r>
              <a:rPr lang="zh-CN" altLang="en-US" sz="2400" dirty="0">
                <a:latin typeface="+mn-ea"/>
                <a:cs typeface="Times New Roman" panose="02020603050405020304" pitchFamily="18" charset="0"/>
              </a:rPr>
              <a:t>的全部元素已被复制到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中。</a:t>
            </a:r>
            <a:endParaRPr lang="en-US" altLang="zh-CN" sz="2400" dirty="0">
              <a:latin typeface="+mn-ea"/>
              <a:cs typeface="Times New Roman" panose="02020603050405020304" pitchFamily="18" charset="0"/>
            </a:endParaRPr>
          </a:p>
          <a:p>
            <a:pPr algn="just">
              <a:lnSpc>
                <a:spcPct val="125000"/>
              </a:lnSpc>
            </a:pPr>
            <a:r>
              <a:rPr lang="en-US" altLang="zh-CN" sz="2400" b="1" dirty="0">
                <a:solidFill>
                  <a:schemeClr val="accent2"/>
                </a:solidFill>
                <a:latin typeface="+mn-ea"/>
                <a:cs typeface="Times New Roman" panose="02020603050405020304" pitchFamily="18" charset="0"/>
              </a:rPr>
              <a:t>      (3) </a:t>
            </a:r>
            <a:r>
              <a:rPr lang="zh-CN" altLang="en-US" sz="2400" dirty="0">
                <a:latin typeface="+mn-ea"/>
                <a:cs typeface="Times New Roman" panose="02020603050405020304" pitchFamily="18" charset="0"/>
              </a:rPr>
              <a:t>第二、三个循环把 </a:t>
            </a:r>
            <a:r>
              <a:rPr lang="en-US" altLang="zh-CN" sz="2400" dirty="0">
                <a:latin typeface="+mn-ea"/>
                <a:cs typeface="Times New Roman" panose="02020603050405020304" pitchFamily="18" charset="0"/>
              </a:rPr>
              <a:t>A </a:t>
            </a:r>
            <a:r>
              <a:rPr lang="zh-CN" altLang="en-US" sz="2400" dirty="0">
                <a:latin typeface="+mn-ea"/>
                <a:cs typeface="Times New Roman" panose="02020603050405020304" pitchFamily="18" charset="0"/>
              </a:rPr>
              <a:t>或 </a:t>
            </a:r>
            <a:r>
              <a:rPr lang="en-US" altLang="zh-CN" sz="2400" dirty="0">
                <a:latin typeface="+mn-ea"/>
                <a:cs typeface="Times New Roman" panose="02020603050405020304" pitchFamily="18" charset="0"/>
              </a:rPr>
              <a:t>B </a:t>
            </a:r>
            <a:r>
              <a:rPr lang="zh-CN" altLang="en-US" sz="2400" dirty="0">
                <a:latin typeface="+mn-ea"/>
                <a:cs typeface="Times New Roman" panose="02020603050405020304" pitchFamily="18" charset="0"/>
              </a:rPr>
              <a:t>中剩余的元素插入 </a:t>
            </a:r>
            <a:r>
              <a:rPr lang="en-US" altLang="zh-CN" sz="2400" dirty="0">
                <a:latin typeface="+mn-ea"/>
                <a:cs typeface="Times New Roman" panose="02020603050405020304" pitchFamily="18" charset="0"/>
              </a:rPr>
              <a:t>C </a:t>
            </a:r>
            <a:r>
              <a:rPr lang="zh-CN" altLang="en-US" sz="2400" dirty="0">
                <a:latin typeface="+mn-ea"/>
                <a:cs typeface="Times New Roman" panose="02020603050405020304" pitchFamily="18" charset="0"/>
              </a:rPr>
              <a:t>中。</a:t>
            </a:r>
            <a:endParaRPr lang="en-US" altLang="zh-CN" sz="2400" dirty="0">
              <a:latin typeface="+mn-ea"/>
              <a:cs typeface="Times New Roman" panose="02020603050405020304" pitchFamily="18" charset="0"/>
            </a:endParaRPr>
          </a:p>
          <a:p>
            <a:pPr algn="just">
              <a:lnSpc>
                <a:spcPct val="125000"/>
              </a:lnSpc>
            </a:pPr>
            <a:r>
              <a:rPr lang="en-US" altLang="zh-CN" sz="2400" b="1" dirty="0">
                <a:solidFill>
                  <a:schemeClr val="accent2"/>
                </a:solidFill>
                <a:latin typeface="+mn-ea"/>
                <a:cs typeface="Times New Roman" panose="02020603050405020304" pitchFamily="18" charset="0"/>
              </a:rPr>
              <a:t>      (4) </a:t>
            </a:r>
            <a:r>
              <a:rPr lang="zh-CN" altLang="en-US" sz="2400" dirty="0">
                <a:latin typeface="+mn-ea"/>
                <a:cs typeface="Times New Roman" panose="02020603050405020304" pitchFamily="18" charset="0"/>
              </a:rPr>
              <a:t>算法的时间复杂度为</a:t>
            </a:r>
            <a:r>
              <a:rPr lang="en-US" altLang="zh-CN" sz="2400" dirty="0">
                <a:latin typeface="+mn-ea"/>
                <a:cs typeface="Times New Roman" panose="02020603050405020304" pitchFamily="18" charset="0"/>
              </a:rPr>
              <a:t>O(</a:t>
            </a:r>
            <a:r>
              <a:rPr lang="en-US" altLang="zh-CN" sz="2400" dirty="0" err="1">
                <a:latin typeface="+mn-ea"/>
                <a:cs typeface="Times New Roman" panose="02020603050405020304" pitchFamily="18" charset="0"/>
              </a:rPr>
              <a:t>A.length+B.length</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a:t>
            </a:r>
            <a:endParaRPr lang="en-US" altLang="zh-CN" sz="2400" dirty="0"/>
          </a:p>
        </p:txBody>
      </p:sp>
    </p:spTree>
    <p:extLst>
      <p:ext uri="{BB962C8B-B14F-4D97-AF65-F5344CB8AC3E}">
        <p14:creationId xmlns:p14="http://schemas.microsoft.com/office/powerpoint/2010/main" val="34683676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第二章 线性结构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2 Linear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3">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线性表的类型定义</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3">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线性表的顺序表示与实现</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accent5">
                <a:lumMod val="50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线性表的链式表示与实现</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chemeClr val="accent5">
                <a:lumMod val="50000"/>
              </a:schemeClr>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栈</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队列</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2668776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06CC402-37F7-4943-8CED-3CD93535197C}"/>
              </a:ext>
            </a:extLst>
          </p:cNvPr>
          <p:cNvSpPr/>
          <p:nvPr/>
        </p:nvSpPr>
        <p:spPr>
          <a:xfrm>
            <a:off x="636627" y="1748784"/>
            <a:ext cx="10918746" cy="3011787"/>
          </a:xfrm>
          <a:prstGeom prst="rect">
            <a:avLst/>
          </a:prstGeom>
        </p:spPr>
        <p:txBody>
          <a:bodyPr wrap="square">
            <a:spAutoFit/>
          </a:bodyPr>
          <a:lstStyle/>
          <a:p>
            <a:pPr algn="just">
              <a:lnSpc>
                <a:spcPct val="140000"/>
              </a:lnSpc>
            </a:pPr>
            <a:r>
              <a:rPr lang="zh-CN" altLang="en-US" sz="2300" dirty="0">
                <a:latin typeface="+mn-ea"/>
                <a:cs typeface="Times New Roman" panose="02020603050405020304" pitchFamily="18" charset="0"/>
              </a:rPr>
              <a:t>采用链式存储结构的线性表简称</a:t>
            </a:r>
            <a:r>
              <a:rPr lang="zh-CN" altLang="en-US" sz="2300" b="1" dirty="0">
                <a:solidFill>
                  <a:schemeClr val="accent2"/>
                </a:solidFill>
                <a:latin typeface="+mn-ea"/>
                <a:cs typeface="Times New Roman" panose="02020603050405020304" pitchFamily="18" charset="0"/>
              </a:rPr>
              <a:t>链表</a:t>
            </a:r>
            <a:r>
              <a:rPr lang="en-US" altLang="zh-CN" sz="2300" b="1" dirty="0">
                <a:solidFill>
                  <a:schemeClr val="accent2"/>
                </a:solidFill>
                <a:latin typeface="+mn-ea"/>
                <a:cs typeface="Times New Roman" panose="02020603050405020304" pitchFamily="18" charset="0"/>
              </a:rPr>
              <a:t>(linked list)</a:t>
            </a:r>
            <a:r>
              <a:rPr lang="zh-CN" altLang="en-US" sz="2300" dirty="0">
                <a:latin typeface="+mn-ea"/>
                <a:cs typeface="Times New Roman" panose="02020603050405020304" pitchFamily="18" charset="0"/>
              </a:rPr>
              <a:t>。链表不要求逻辑关系上相邻的两个元素在物理位置也相邻，而是通过前驱或后继元素的地址来表示逻辑结构。</a:t>
            </a:r>
            <a:endParaRPr lang="en-US" altLang="zh-CN" sz="2300" dirty="0">
              <a:latin typeface="+mn-ea"/>
              <a:cs typeface="Times New Roman" panose="02020603050405020304" pitchFamily="18" charset="0"/>
            </a:endParaRPr>
          </a:p>
          <a:p>
            <a:pPr algn="just">
              <a:lnSpc>
                <a:spcPct val="140000"/>
              </a:lnSpc>
            </a:pPr>
            <a:r>
              <a:rPr lang="zh-CN" altLang="en-US" sz="2300" dirty="0">
                <a:latin typeface="+mn-ea"/>
                <a:cs typeface="Times New Roman" panose="02020603050405020304" pitchFamily="18" charset="0"/>
              </a:rPr>
              <a:t>链表由一系列</a:t>
            </a:r>
            <a:r>
              <a:rPr lang="zh-CN" altLang="en-US" sz="2300" b="1" dirty="0">
                <a:solidFill>
                  <a:schemeClr val="accent2"/>
                </a:solidFill>
                <a:latin typeface="+mn-ea"/>
                <a:cs typeface="Times New Roman" panose="02020603050405020304" pitchFamily="18" charset="0"/>
              </a:rPr>
              <a:t>结点 </a:t>
            </a:r>
            <a:r>
              <a:rPr lang="en-US" altLang="zh-CN" sz="2300" b="1" dirty="0">
                <a:solidFill>
                  <a:schemeClr val="accent2"/>
                </a:solidFill>
                <a:latin typeface="+mn-ea"/>
                <a:cs typeface="Times New Roman" panose="02020603050405020304" pitchFamily="18" charset="0"/>
              </a:rPr>
              <a:t>(node)</a:t>
            </a:r>
            <a:r>
              <a:rPr lang="zh-CN" altLang="en-US" sz="2300" dirty="0">
                <a:latin typeface="+mn-ea"/>
                <a:cs typeface="Times New Roman" panose="02020603050405020304" pitchFamily="18" charset="0"/>
              </a:rPr>
              <a:t>组成，结点包含</a:t>
            </a:r>
            <a:r>
              <a:rPr lang="zh-CN" altLang="en-US" sz="2300" b="1" dirty="0">
                <a:solidFill>
                  <a:schemeClr val="accent2"/>
                </a:solidFill>
                <a:latin typeface="+mn-ea"/>
                <a:cs typeface="Times New Roman" panose="02020603050405020304" pitchFamily="18" charset="0"/>
              </a:rPr>
              <a:t>数据域</a:t>
            </a:r>
            <a:r>
              <a:rPr lang="zh-CN" altLang="en-US" sz="2300" dirty="0">
                <a:latin typeface="+mn-ea"/>
                <a:cs typeface="Times New Roman" panose="02020603050405020304" pitchFamily="18" charset="0"/>
              </a:rPr>
              <a:t>和</a:t>
            </a:r>
            <a:r>
              <a:rPr lang="zh-CN" altLang="en-US" sz="2300" b="1" dirty="0">
                <a:solidFill>
                  <a:schemeClr val="accent2"/>
                </a:solidFill>
                <a:latin typeface="+mn-ea"/>
                <a:cs typeface="Times New Roman" panose="02020603050405020304" pitchFamily="18" charset="0"/>
              </a:rPr>
              <a:t>指针域</a:t>
            </a:r>
            <a:r>
              <a:rPr lang="zh-CN" altLang="en-US" sz="2300" dirty="0">
                <a:latin typeface="+mn-ea"/>
                <a:cs typeface="Times New Roman" panose="02020603050405020304" pitchFamily="18" charset="0"/>
              </a:rPr>
              <a:t>两种域。若链表的每个结点只包含一个指针域，只存储直接后继的位置，则此链表称为</a:t>
            </a:r>
            <a:r>
              <a:rPr lang="zh-CN" altLang="en-US" sz="2300" b="1" dirty="0">
                <a:solidFill>
                  <a:schemeClr val="accent2"/>
                </a:solidFill>
                <a:latin typeface="+mn-ea"/>
                <a:cs typeface="Times New Roman" panose="02020603050405020304" pitchFamily="18" charset="0"/>
              </a:rPr>
              <a:t>线性链表 </a:t>
            </a:r>
            <a:r>
              <a:rPr lang="en-US" altLang="zh-CN" sz="2300" b="1" dirty="0">
                <a:solidFill>
                  <a:schemeClr val="accent2"/>
                </a:solidFill>
                <a:latin typeface="+mn-ea"/>
                <a:cs typeface="Times New Roman" panose="02020603050405020304" pitchFamily="18" charset="0"/>
              </a:rPr>
              <a:t>(linear linked list) </a:t>
            </a:r>
            <a:r>
              <a:rPr lang="zh-CN" altLang="en-US" sz="2300" b="1" dirty="0">
                <a:solidFill>
                  <a:schemeClr val="accent2"/>
                </a:solidFill>
                <a:latin typeface="+mn-ea"/>
                <a:cs typeface="Times New Roman" panose="02020603050405020304" pitchFamily="18" charset="0"/>
              </a:rPr>
              <a:t>或单链表</a:t>
            </a:r>
            <a:r>
              <a:rPr lang="zh-CN" altLang="en-US" sz="2300" dirty="0">
                <a:latin typeface="+mn-ea"/>
                <a:cs typeface="Times New Roman" panose="02020603050405020304" pitchFamily="18" charset="0"/>
              </a:rPr>
              <a:t>。若结点包含两个指针域，分别存储直接前驱与直接后继的位置，则称为</a:t>
            </a:r>
            <a:r>
              <a:rPr lang="zh-CN" altLang="en-US" sz="2300" b="1" dirty="0">
                <a:solidFill>
                  <a:schemeClr val="accent2"/>
                </a:solidFill>
                <a:latin typeface="+mn-ea"/>
                <a:cs typeface="Times New Roman" panose="02020603050405020304" pitchFamily="18" charset="0"/>
              </a:rPr>
              <a:t>双向链表</a:t>
            </a:r>
            <a:r>
              <a:rPr lang="zh-CN" altLang="en-US" sz="2300" dirty="0">
                <a:latin typeface="+mn-ea"/>
                <a:cs typeface="Times New Roman" panose="02020603050405020304" pitchFamily="18" charset="0"/>
              </a:rPr>
              <a:t>。</a:t>
            </a:r>
            <a:endParaRPr lang="zh-CN" altLang="zh-CN" sz="2300" dirty="0">
              <a:latin typeface="+mn-ea"/>
              <a:cs typeface="Times New Roman" panose="02020603050405020304" pitchFamily="18" charset="0"/>
            </a:endParaRPr>
          </a:p>
        </p:txBody>
      </p:sp>
      <p:grpSp>
        <p:nvGrpSpPr>
          <p:cNvPr id="2" name="组合 1">
            <a:extLst>
              <a:ext uri="{FF2B5EF4-FFF2-40B4-BE49-F238E27FC236}">
                <a16:creationId xmlns:a16="http://schemas.microsoft.com/office/drawing/2014/main" id="{12FF7276-D9DD-44FE-B512-DCEDE456DA0C}"/>
              </a:ext>
            </a:extLst>
          </p:cNvPr>
          <p:cNvGrpSpPr/>
          <p:nvPr/>
        </p:nvGrpSpPr>
        <p:grpSpPr>
          <a:xfrm>
            <a:off x="1095044" y="4874143"/>
            <a:ext cx="6252185" cy="1333351"/>
            <a:chOff x="590810" y="3439101"/>
            <a:chExt cx="11192694" cy="1333351"/>
          </a:xfrm>
        </p:grpSpPr>
        <p:sp>
          <p:nvSpPr>
            <p:cNvPr id="16" name="Freeform 5">
              <a:extLst>
                <a:ext uri="{FF2B5EF4-FFF2-40B4-BE49-F238E27FC236}">
                  <a16:creationId xmlns:a16="http://schemas.microsoft.com/office/drawing/2014/main" id="{D94A0B64-BAAD-4008-AF0F-8A1C6C46552F}"/>
                </a:ext>
              </a:extLst>
            </p:cNvPr>
            <p:cNvSpPr>
              <a:spLocks/>
            </p:cNvSpPr>
            <p:nvPr/>
          </p:nvSpPr>
          <p:spPr bwMode="auto">
            <a:xfrm>
              <a:off x="590810" y="3537237"/>
              <a:ext cx="213736" cy="1235215"/>
            </a:xfrm>
            <a:custGeom>
              <a:avLst/>
              <a:gdLst/>
              <a:ahLst/>
              <a:cxnLst/>
              <a:rect l="l" t="t" r="r" b="b"/>
              <a:pathLst>
                <a:path w="931331" h="3822203">
                  <a:moveTo>
                    <a:pt x="931331" y="0"/>
                  </a:moveTo>
                  <a:lnTo>
                    <a:pt x="931331" y="43438"/>
                  </a:lnTo>
                  <a:lnTo>
                    <a:pt x="929692" y="43241"/>
                  </a:lnTo>
                  <a:cubicBezTo>
                    <a:pt x="720560" y="43241"/>
                    <a:pt x="548753" y="233651"/>
                    <a:pt x="531759" y="477070"/>
                  </a:cubicBezTo>
                  <a:cubicBezTo>
                    <a:pt x="531001" y="481589"/>
                    <a:pt x="530505" y="486178"/>
                    <a:pt x="530592" y="490864"/>
                  </a:cubicBezTo>
                  <a:lnTo>
                    <a:pt x="527965" y="521911"/>
                  </a:lnTo>
                  <a:cubicBezTo>
                    <a:pt x="527965" y="524355"/>
                    <a:pt x="527981" y="526795"/>
                    <a:pt x="528584" y="529223"/>
                  </a:cubicBezTo>
                  <a:cubicBezTo>
                    <a:pt x="525896" y="549213"/>
                    <a:pt x="525319" y="570030"/>
                    <a:pt x="525319" y="591585"/>
                  </a:cubicBezTo>
                  <a:lnTo>
                    <a:pt x="525319" y="1420695"/>
                  </a:lnTo>
                  <a:cubicBezTo>
                    <a:pt x="525319" y="1644311"/>
                    <a:pt x="418363" y="1909396"/>
                    <a:pt x="152419" y="1909396"/>
                  </a:cubicBezTo>
                  <a:lnTo>
                    <a:pt x="152419" y="1917007"/>
                  </a:lnTo>
                  <a:cubicBezTo>
                    <a:pt x="411268" y="1917007"/>
                    <a:pt x="525319" y="2180779"/>
                    <a:pt x="525319" y="2401508"/>
                  </a:cubicBezTo>
                  <a:lnTo>
                    <a:pt x="525319" y="3229831"/>
                  </a:lnTo>
                  <a:lnTo>
                    <a:pt x="528395" y="3285086"/>
                  </a:lnTo>
                  <a:lnTo>
                    <a:pt x="527965" y="3290166"/>
                  </a:lnTo>
                  <a:cubicBezTo>
                    <a:pt x="527965" y="3298449"/>
                    <a:pt x="528142" y="3306682"/>
                    <a:pt x="530049" y="3314794"/>
                  </a:cubicBezTo>
                  <a:cubicBezTo>
                    <a:pt x="529872" y="3323297"/>
                    <a:pt x="530775" y="3331587"/>
                    <a:pt x="532157" y="3339708"/>
                  </a:cubicBezTo>
                  <a:cubicBezTo>
                    <a:pt x="550979" y="3580884"/>
                    <a:pt x="721914" y="3768836"/>
                    <a:pt x="929692" y="3768836"/>
                  </a:cubicBezTo>
                  <a:cubicBezTo>
                    <a:pt x="930239" y="3768836"/>
                    <a:pt x="930786" y="3768835"/>
                    <a:pt x="931331" y="3768639"/>
                  </a:cubicBezTo>
                  <a:lnTo>
                    <a:pt x="931331" y="3822203"/>
                  </a:lnTo>
                  <a:cubicBezTo>
                    <a:pt x="739757" y="3822203"/>
                    <a:pt x="598112" y="3773911"/>
                    <a:pt x="507975" y="3678638"/>
                  </a:cubicBezTo>
                  <a:cubicBezTo>
                    <a:pt x="417575" y="3582577"/>
                    <a:pt x="372901" y="3410141"/>
                    <a:pt x="372901" y="3162642"/>
                  </a:cubicBezTo>
                  <a:lnTo>
                    <a:pt x="372901" y="2435365"/>
                  </a:lnTo>
                  <a:cubicBezTo>
                    <a:pt x="372901" y="2299674"/>
                    <a:pt x="350301" y="2189965"/>
                    <a:pt x="304838" y="2105453"/>
                  </a:cubicBezTo>
                  <a:cubicBezTo>
                    <a:pt x="260163" y="2021204"/>
                    <a:pt x="158200" y="1972649"/>
                    <a:pt x="0" y="1961888"/>
                  </a:cubicBezTo>
                  <a:lnTo>
                    <a:pt x="0" y="1860316"/>
                  </a:lnTo>
                  <a:cubicBezTo>
                    <a:pt x="146638" y="1837744"/>
                    <a:pt x="245710" y="1792339"/>
                    <a:pt x="296166" y="1724624"/>
                  </a:cubicBezTo>
                  <a:cubicBezTo>
                    <a:pt x="347410" y="1657434"/>
                    <a:pt x="372901" y="1544052"/>
                    <a:pt x="372901" y="1386838"/>
                  </a:cubicBezTo>
                  <a:lnTo>
                    <a:pt x="372901" y="659562"/>
                  </a:lnTo>
                  <a:cubicBezTo>
                    <a:pt x="372901" y="411275"/>
                    <a:pt x="417575" y="239626"/>
                    <a:pt x="507975" y="143566"/>
                  </a:cubicBezTo>
                  <a:cubicBezTo>
                    <a:pt x="598112" y="47505"/>
                    <a:pt x="739757" y="0"/>
                    <a:pt x="931331" y="0"/>
                  </a:cubicBezTo>
                  <a:close/>
                </a:path>
              </a:pathLst>
            </a:custGeom>
            <a:solidFill>
              <a:schemeClr val="bg1">
                <a:lumMod val="50000"/>
              </a:schemeClr>
            </a:solidFill>
            <a:ln w="28575">
              <a:noFill/>
            </a:ln>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300" dirty="0">
                <a:solidFill>
                  <a:schemeClr val="tx1"/>
                </a:solidFill>
                <a:latin typeface="Times New Roman" panose="02020603050405020304" pitchFamily="18" charset="0"/>
              </a:endParaRPr>
            </a:p>
          </p:txBody>
        </p:sp>
        <p:sp>
          <p:nvSpPr>
            <p:cNvPr id="21" name="矩形 20">
              <a:extLst>
                <a:ext uri="{FF2B5EF4-FFF2-40B4-BE49-F238E27FC236}">
                  <a16:creationId xmlns:a16="http://schemas.microsoft.com/office/drawing/2014/main" id="{D73B85BD-AE69-4469-936F-7CEEA7ABC7AA}"/>
                </a:ext>
              </a:extLst>
            </p:cNvPr>
            <p:cNvSpPr/>
            <p:nvPr/>
          </p:nvSpPr>
          <p:spPr>
            <a:xfrm>
              <a:off x="804546" y="3439101"/>
              <a:ext cx="10978958" cy="553357"/>
            </a:xfrm>
            <a:prstGeom prst="rect">
              <a:avLst/>
            </a:prstGeom>
          </p:spPr>
          <p:txBody>
            <a:bodyPr wrap="square">
              <a:spAutoFit/>
            </a:bodyPr>
            <a:lstStyle/>
            <a:p>
              <a:pPr algn="just">
                <a:lnSpc>
                  <a:spcPct val="140000"/>
                </a:lnSpc>
              </a:pPr>
              <a:r>
                <a:rPr lang="zh-CN" altLang="en-US" sz="2300" b="1" dirty="0">
                  <a:solidFill>
                    <a:schemeClr val="accent2"/>
                  </a:solidFill>
                  <a:latin typeface="+mn-ea"/>
                  <a:cs typeface="Times New Roman" panose="02020603050405020304" pitchFamily="18" charset="0"/>
                </a:rPr>
                <a:t>数据域</a:t>
              </a:r>
              <a:r>
                <a:rPr lang="zh-CN" altLang="en-US" sz="2300" dirty="0">
                  <a:latin typeface="+mn-ea"/>
                  <a:cs typeface="Times New Roman" panose="02020603050405020304" pitchFamily="18" charset="0"/>
                </a:rPr>
                <a:t>存储数据元素</a:t>
              </a:r>
              <a:endParaRPr lang="en-US" altLang="zh-CN" sz="2300" b="1" dirty="0">
                <a:solidFill>
                  <a:schemeClr val="accent2"/>
                </a:solidFill>
                <a:latin typeface="+mn-ea"/>
                <a:cs typeface="Times New Roman" panose="02020603050405020304" pitchFamily="18" charset="0"/>
              </a:endParaRPr>
            </a:p>
          </p:txBody>
        </p:sp>
        <p:sp>
          <p:nvSpPr>
            <p:cNvPr id="23" name="矩形 22">
              <a:extLst>
                <a:ext uri="{FF2B5EF4-FFF2-40B4-BE49-F238E27FC236}">
                  <a16:creationId xmlns:a16="http://schemas.microsoft.com/office/drawing/2014/main" id="{1009EB06-726E-4E36-B11F-2EA490FB40ED}"/>
                </a:ext>
              </a:extLst>
            </p:cNvPr>
            <p:cNvSpPr/>
            <p:nvPr/>
          </p:nvSpPr>
          <p:spPr>
            <a:xfrm>
              <a:off x="804546" y="4219095"/>
              <a:ext cx="10978958" cy="553357"/>
            </a:xfrm>
            <a:prstGeom prst="rect">
              <a:avLst/>
            </a:prstGeom>
          </p:spPr>
          <p:txBody>
            <a:bodyPr wrap="square">
              <a:spAutoFit/>
            </a:bodyPr>
            <a:lstStyle/>
            <a:p>
              <a:pPr algn="just">
                <a:lnSpc>
                  <a:spcPct val="140000"/>
                </a:lnSpc>
              </a:pPr>
              <a:r>
                <a:rPr lang="zh-CN" altLang="en-US" sz="2300" b="1" dirty="0">
                  <a:solidFill>
                    <a:schemeClr val="accent2"/>
                  </a:solidFill>
                  <a:latin typeface="+mn-ea"/>
                  <a:cs typeface="Times New Roman" panose="02020603050405020304" pitchFamily="18" charset="0"/>
                </a:rPr>
                <a:t>指针域</a:t>
              </a:r>
              <a:r>
                <a:rPr lang="zh-CN" altLang="en-US" sz="2300" dirty="0">
                  <a:latin typeface="+mn-ea"/>
                  <a:cs typeface="Times New Roman" panose="02020603050405020304" pitchFamily="18" charset="0"/>
                </a:rPr>
                <a:t>存储直接前驱或直接后继的存储位置。</a:t>
              </a:r>
              <a:endParaRPr lang="en-US" altLang="zh-CN" sz="2300" b="1" dirty="0">
                <a:solidFill>
                  <a:schemeClr val="accent2"/>
                </a:solidFill>
                <a:latin typeface="+mn-ea"/>
                <a:cs typeface="Times New Roman" panose="02020603050405020304" pitchFamily="18" charset="0"/>
              </a:endParaRPr>
            </a:p>
          </p:txBody>
        </p:sp>
      </p:grpSp>
      <p:pic>
        <p:nvPicPr>
          <p:cNvPr id="5" name="图片 4">
            <a:extLst>
              <a:ext uri="{FF2B5EF4-FFF2-40B4-BE49-F238E27FC236}">
                <a16:creationId xmlns:a16="http://schemas.microsoft.com/office/drawing/2014/main" id="{09EE0978-DC1F-4FB1-94C1-80B1F1D07501}"/>
              </a:ext>
            </a:extLst>
          </p:cNvPr>
          <p:cNvPicPr>
            <a:picLocks noChangeAspect="1"/>
          </p:cNvPicPr>
          <p:nvPr/>
        </p:nvPicPr>
        <p:blipFill>
          <a:blip r:embed="rId2"/>
          <a:stretch>
            <a:fillRect/>
          </a:stretch>
        </p:blipFill>
        <p:spPr>
          <a:xfrm>
            <a:off x="7617449" y="4914407"/>
            <a:ext cx="2344557" cy="1386482"/>
          </a:xfrm>
          <a:prstGeom prst="rect">
            <a:avLst/>
          </a:prstGeom>
        </p:spPr>
      </p:pic>
      <p:grpSp>
        <p:nvGrpSpPr>
          <p:cNvPr id="28" name="组合 27">
            <a:extLst>
              <a:ext uri="{FF2B5EF4-FFF2-40B4-BE49-F238E27FC236}">
                <a16:creationId xmlns:a16="http://schemas.microsoft.com/office/drawing/2014/main" id="{7F3963F2-B49F-4E5C-8C73-1C6DAA4AAFF9}"/>
              </a:ext>
            </a:extLst>
          </p:cNvPr>
          <p:cNvGrpSpPr/>
          <p:nvPr/>
        </p:nvGrpSpPr>
        <p:grpSpPr>
          <a:xfrm>
            <a:off x="0" y="271425"/>
            <a:ext cx="6853286" cy="877513"/>
            <a:chOff x="0" y="271425"/>
            <a:chExt cx="6692933" cy="877513"/>
          </a:xfrm>
        </p:grpSpPr>
        <p:sp>
          <p:nvSpPr>
            <p:cNvPr id="29" name="任意多边形 18">
              <a:extLst>
                <a:ext uri="{FF2B5EF4-FFF2-40B4-BE49-F238E27FC236}">
                  <a16:creationId xmlns:a16="http://schemas.microsoft.com/office/drawing/2014/main" id="{D839C548-0D8C-4CCF-9035-8EB7723F7919}"/>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0" name="椭圆 29">
              <a:extLst>
                <a:ext uri="{FF2B5EF4-FFF2-40B4-BE49-F238E27FC236}">
                  <a16:creationId xmlns:a16="http://schemas.microsoft.com/office/drawing/2014/main" id="{F8C6AB5C-7365-4AFC-92FE-C8DB3B7F9BF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31" name="矩形 30">
              <a:extLst>
                <a:ext uri="{FF2B5EF4-FFF2-40B4-BE49-F238E27FC236}">
                  <a16:creationId xmlns:a16="http://schemas.microsoft.com/office/drawing/2014/main" id="{A3765BA0-6A6A-4C3F-A6FC-C01B7CA5CE0C}"/>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32" name="文本框 1066">
            <a:extLst>
              <a:ext uri="{FF2B5EF4-FFF2-40B4-BE49-F238E27FC236}">
                <a16:creationId xmlns:a16="http://schemas.microsoft.com/office/drawing/2014/main" id="{07ECDE1C-08AB-437A-BB3D-9D370DE79D4E}"/>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grpSp>
        <p:nvGrpSpPr>
          <p:cNvPr id="33" name="Group 23">
            <a:extLst>
              <a:ext uri="{FF2B5EF4-FFF2-40B4-BE49-F238E27FC236}">
                <a16:creationId xmlns:a16="http://schemas.microsoft.com/office/drawing/2014/main" id="{0966F70D-040D-4E8F-9E68-AEBE61E67542}"/>
              </a:ext>
            </a:extLst>
          </p:cNvPr>
          <p:cNvGrpSpPr/>
          <p:nvPr/>
        </p:nvGrpSpPr>
        <p:grpSpPr>
          <a:xfrm>
            <a:off x="279769" y="1336435"/>
            <a:ext cx="458390" cy="344014"/>
            <a:chOff x="789999" y="2242985"/>
            <a:chExt cx="504229" cy="378415"/>
          </a:xfrm>
        </p:grpSpPr>
        <p:sp>
          <p:nvSpPr>
            <p:cNvPr id="34" name="Rectangle 24">
              <a:extLst>
                <a:ext uri="{FF2B5EF4-FFF2-40B4-BE49-F238E27FC236}">
                  <a16:creationId xmlns:a16="http://schemas.microsoft.com/office/drawing/2014/main" id="{7679E6C0-7CA9-402D-B18D-1F011D16D9CE}"/>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35" name="Rectangle 25">
              <a:extLst>
                <a:ext uri="{FF2B5EF4-FFF2-40B4-BE49-F238E27FC236}">
                  <a16:creationId xmlns:a16="http://schemas.microsoft.com/office/drawing/2014/main" id="{777B6A50-7110-4490-83B6-5C91AD4FB5CE}"/>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36" name="矩形 35">
            <a:extLst>
              <a:ext uri="{FF2B5EF4-FFF2-40B4-BE49-F238E27FC236}">
                <a16:creationId xmlns:a16="http://schemas.microsoft.com/office/drawing/2014/main" id="{A2A4390D-F6C8-490C-AF92-59E0470D75A0}"/>
              </a:ext>
            </a:extLst>
          </p:cNvPr>
          <p:cNvSpPr/>
          <p:nvPr/>
        </p:nvSpPr>
        <p:spPr>
          <a:xfrm>
            <a:off x="817440" y="1268317"/>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链表的基本概念</a:t>
            </a:r>
          </a:p>
        </p:txBody>
      </p:sp>
    </p:spTree>
    <p:extLst>
      <p:ext uri="{BB962C8B-B14F-4D97-AF65-F5344CB8AC3E}">
        <p14:creationId xmlns:p14="http://schemas.microsoft.com/office/powerpoint/2010/main" val="17949805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04FDD1D2-8572-4F62-A867-63F3BF81B15A}"/>
              </a:ext>
            </a:extLst>
          </p:cNvPr>
          <p:cNvSpPr/>
          <p:nvPr/>
        </p:nvSpPr>
        <p:spPr>
          <a:xfrm>
            <a:off x="273878" y="1789437"/>
            <a:ext cx="11530429" cy="2358466"/>
          </a:xfrm>
          <a:prstGeom prst="rect">
            <a:avLst/>
          </a:prstGeom>
        </p:spPr>
        <p:txBody>
          <a:bodyPr wrap="square">
            <a:spAutoFit/>
          </a:bodyPr>
          <a:lstStyle/>
          <a:p>
            <a:pPr algn="just">
              <a:lnSpc>
                <a:spcPct val="125000"/>
              </a:lnSpc>
            </a:pPr>
            <a:r>
              <a:rPr lang="zh-CN" altLang="en-US" sz="2400" dirty="0">
                <a:latin typeface="+mn-ea"/>
                <a:cs typeface="Times New Roman" panose="02020603050405020304" pitchFamily="18" charset="0"/>
              </a:rPr>
              <a:t>链表的示意图通常画成用箭头相链接的结点序列，结点间的箭头表示链域中的指针。</a:t>
            </a:r>
            <a:endParaRPr lang="en-US" altLang="zh-CN" sz="2400" dirty="0">
              <a:latin typeface="+mn-ea"/>
              <a:cs typeface="Times New Roman" panose="02020603050405020304" pitchFamily="18" charset="0"/>
            </a:endParaRPr>
          </a:p>
          <a:p>
            <a:pPr algn="just">
              <a:lnSpc>
                <a:spcPct val="125000"/>
              </a:lnSpc>
            </a:pPr>
            <a:r>
              <a:rPr lang="zh-CN" altLang="en-US" sz="2400" dirty="0">
                <a:latin typeface="+mn-ea"/>
                <a:cs typeface="Times New Roman" panose="02020603050405020304" pitchFamily="18" charset="0"/>
              </a:rPr>
              <a:t>线性链表的存取必须从头指针开始，头指针指向链表中第一个结点的存储位置。由于最后一个数据元素没有后继，所以线性链表中最后一个结点的指针为空</a:t>
            </a:r>
            <a:r>
              <a:rPr lang="en-US" altLang="zh-CN" sz="2400" dirty="0">
                <a:latin typeface="+mn-ea"/>
                <a:cs typeface="Times New Roman" panose="02020603050405020304" pitchFamily="18" charset="0"/>
              </a:rPr>
              <a:t>(NULL)</a:t>
            </a:r>
            <a:r>
              <a:rPr lang="zh-CN" altLang="en-US" sz="2400" dirty="0">
                <a:latin typeface="+mn-ea"/>
                <a:cs typeface="Times New Roman" panose="02020603050405020304" pitchFamily="18" charset="0"/>
              </a:rPr>
              <a:t>，记为“</a:t>
            </a:r>
            <a:r>
              <a:rPr lang="en-US" altLang="zh-CN" sz="2400" dirty="0">
                <a:latin typeface="+mn-ea"/>
                <a:cs typeface="Times New Roman" panose="02020603050405020304" pitchFamily="18" charset="0"/>
              </a:rPr>
              <a:t>#</a:t>
            </a:r>
            <a:r>
              <a:rPr lang="zh-CN" altLang="en-US" sz="2400" dirty="0">
                <a:latin typeface="+mn-ea"/>
                <a:cs typeface="Times New Roman" panose="02020603050405020304" pitchFamily="18" charset="0"/>
              </a:rPr>
              <a:t>”。</a:t>
            </a:r>
            <a:endParaRPr lang="en-US" altLang="zh-CN" sz="2400" dirty="0">
              <a:latin typeface="+mn-ea"/>
              <a:cs typeface="Times New Roman" panose="02020603050405020304" pitchFamily="18" charset="0"/>
            </a:endParaRPr>
          </a:p>
          <a:p>
            <a:pPr algn="just">
              <a:lnSpc>
                <a:spcPct val="125000"/>
              </a:lnSpc>
            </a:pPr>
            <a:r>
              <a:rPr lang="zh-CN" altLang="en-US" sz="2400" dirty="0">
                <a:latin typeface="+mn-ea"/>
                <a:cs typeface="Times New Roman" panose="02020603050405020304" pitchFamily="18" charset="0"/>
              </a:rPr>
              <a:t>与顺序表相比，链表的优点是插入删除元素方便，但缺点是</a:t>
            </a:r>
            <a:r>
              <a:rPr lang="zh-CN" altLang="en-US" sz="2400" b="1" dirty="0">
                <a:solidFill>
                  <a:schemeClr val="accent2"/>
                </a:solidFill>
                <a:latin typeface="+mn-ea"/>
                <a:cs typeface="Times New Roman" panose="02020603050405020304" pitchFamily="18" charset="0"/>
              </a:rPr>
              <a:t>不能随机存取</a:t>
            </a:r>
            <a:r>
              <a:rPr lang="zh-CN" altLang="en-US" sz="2400" dirty="0">
                <a:latin typeface="+mn-ea"/>
                <a:cs typeface="Times New Roman" panose="02020603050405020304" pitchFamily="18" charset="0"/>
              </a:rPr>
              <a:t>表中的元素。</a:t>
            </a:r>
            <a:endParaRPr lang="en-US" altLang="zh-CN" sz="2400" dirty="0">
              <a:latin typeface="+mn-ea"/>
              <a:cs typeface="Times New Roman" panose="02020603050405020304" pitchFamily="18" charset="0"/>
            </a:endParaRPr>
          </a:p>
        </p:txBody>
      </p:sp>
      <p:grpSp>
        <p:nvGrpSpPr>
          <p:cNvPr id="9" name="组合 8">
            <a:extLst>
              <a:ext uri="{FF2B5EF4-FFF2-40B4-BE49-F238E27FC236}">
                <a16:creationId xmlns:a16="http://schemas.microsoft.com/office/drawing/2014/main" id="{ED5855E8-488D-44CB-830D-B7F1EA52820F}"/>
              </a:ext>
            </a:extLst>
          </p:cNvPr>
          <p:cNvGrpSpPr/>
          <p:nvPr/>
        </p:nvGrpSpPr>
        <p:grpSpPr>
          <a:xfrm>
            <a:off x="1663009" y="4237057"/>
            <a:ext cx="8449311" cy="1183808"/>
            <a:chOff x="566112" y="3719913"/>
            <a:chExt cx="8580884" cy="1148531"/>
          </a:xfrm>
        </p:grpSpPr>
        <p:grpSp>
          <p:nvGrpSpPr>
            <p:cNvPr id="10" name="组合 9">
              <a:extLst>
                <a:ext uri="{FF2B5EF4-FFF2-40B4-BE49-F238E27FC236}">
                  <a16:creationId xmlns:a16="http://schemas.microsoft.com/office/drawing/2014/main" id="{23E93FF8-7F24-4598-B88A-5B06EB361DCD}"/>
                </a:ext>
              </a:extLst>
            </p:cNvPr>
            <p:cNvGrpSpPr/>
            <p:nvPr/>
          </p:nvGrpSpPr>
          <p:grpSpPr>
            <a:xfrm>
              <a:off x="566112" y="3719913"/>
              <a:ext cx="4099234" cy="1045547"/>
              <a:chOff x="305600" y="2961495"/>
              <a:chExt cx="4099234" cy="1045547"/>
            </a:xfrm>
          </p:grpSpPr>
          <p:pic>
            <p:nvPicPr>
              <p:cNvPr id="12" name="图片 11">
                <a:extLst>
                  <a:ext uri="{FF2B5EF4-FFF2-40B4-BE49-F238E27FC236}">
                    <a16:creationId xmlns:a16="http://schemas.microsoft.com/office/drawing/2014/main" id="{440A49C9-352C-4E27-B60E-54128A0EC700}"/>
                  </a:ext>
                </a:extLst>
              </p:cNvPr>
              <p:cNvPicPr>
                <a:picLocks noChangeAspect="1"/>
              </p:cNvPicPr>
              <p:nvPr/>
            </p:nvPicPr>
            <p:blipFill>
              <a:blip r:embed="rId2"/>
              <a:stretch>
                <a:fillRect/>
              </a:stretch>
            </p:blipFill>
            <p:spPr>
              <a:xfrm>
                <a:off x="2089685" y="2996110"/>
                <a:ext cx="2315149" cy="561439"/>
              </a:xfrm>
              <a:prstGeom prst="rect">
                <a:avLst/>
              </a:prstGeom>
            </p:spPr>
          </p:pic>
          <p:sp>
            <p:nvSpPr>
              <p:cNvPr id="15" name="任意多边形 33">
                <a:extLst>
                  <a:ext uri="{FF2B5EF4-FFF2-40B4-BE49-F238E27FC236}">
                    <a16:creationId xmlns:a16="http://schemas.microsoft.com/office/drawing/2014/main" id="{23C587B6-D9A0-4F4A-8E29-8523EDB5A715}"/>
                  </a:ext>
                </a:extLst>
              </p:cNvPr>
              <p:cNvSpPr/>
              <p:nvPr/>
            </p:nvSpPr>
            <p:spPr>
              <a:xfrm rot="16200000">
                <a:off x="2700338" y="3269332"/>
                <a:ext cx="333128" cy="99453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dirty="0"/>
              </a:p>
            </p:txBody>
          </p:sp>
          <p:sp>
            <p:nvSpPr>
              <p:cNvPr id="16" name="矩形 15">
                <a:extLst>
                  <a:ext uri="{FF2B5EF4-FFF2-40B4-BE49-F238E27FC236}">
                    <a16:creationId xmlns:a16="http://schemas.microsoft.com/office/drawing/2014/main" id="{EB261275-74AF-44D7-8E44-CB8B3E8A7D34}"/>
                  </a:ext>
                </a:extLst>
              </p:cNvPr>
              <p:cNvSpPr/>
              <p:nvPr/>
            </p:nvSpPr>
            <p:spPr>
              <a:xfrm>
                <a:off x="1121789" y="2961495"/>
                <a:ext cx="1228663" cy="511615"/>
              </a:xfrm>
              <a:prstGeom prst="rect">
                <a:avLst/>
              </a:prstGeom>
            </p:spPr>
            <p:txBody>
              <a:bodyPr wrap="square">
                <a:spAutoFit/>
              </a:bodyPr>
              <a:lstStyle/>
              <a:p>
                <a:pPr>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单链表</a:t>
                </a:r>
                <a:endParaRPr lang="zh-CN" altLang="en-US" sz="2400" dirty="0">
                  <a:latin typeface="Times New Roman" panose="02020603050405020304" pitchFamily="18" charset="0"/>
                  <a:cs typeface="Times New Roman" panose="02020603050405020304" pitchFamily="18" charset="0"/>
                </a:endParaRPr>
              </a:p>
            </p:txBody>
          </p:sp>
          <p:sp>
            <p:nvSpPr>
              <p:cNvPr id="21" name="矩形 20">
                <a:extLst>
                  <a:ext uri="{FF2B5EF4-FFF2-40B4-BE49-F238E27FC236}">
                    <a16:creationId xmlns:a16="http://schemas.microsoft.com/office/drawing/2014/main" id="{B3A3E8B2-DC2D-4DDE-B504-C31955393675}"/>
                  </a:ext>
                </a:extLst>
              </p:cNvPr>
              <p:cNvSpPr/>
              <p:nvPr/>
            </p:nvSpPr>
            <p:spPr>
              <a:xfrm>
                <a:off x="305600" y="3495427"/>
                <a:ext cx="2031325" cy="511615"/>
              </a:xfrm>
              <a:prstGeom prst="rect">
                <a:avLst/>
              </a:prstGeom>
            </p:spPr>
            <p:txBody>
              <a:bodyPr wrap="none">
                <a:spAutoFit/>
              </a:bodyPr>
              <a:lstStyle/>
              <a:p>
                <a:pPr>
                  <a:lnSpc>
                    <a:spcPct val="125000"/>
                  </a:lnSpc>
                </a:pPr>
                <a:r>
                  <a:rPr lang="zh-CN" altLang="en-US" sz="2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链式存储结构</a:t>
                </a:r>
                <a:endParaRPr lang="zh-CN" altLang="en-US" sz="2400" dirty="0">
                  <a:solidFill>
                    <a:schemeClr val="accent2"/>
                  </a:solidFill>
                  <a:latin typeface="Times New Roman" panose="02020603050405020304" pitchFamily="18" charset="0"/>
                  <a:cs typeface="Times New Roman" panose="02020603050405020304" pitchFamily="18" charset="0"/>
                </a:endParaRPr>
              </a:p>
            </p:txBody>
          </p:sp>
        </p:grpSp>
        <p:pic>
          <p:nvPicPr>
            <p:cNvPr id="11" name="图片 10">
              <a:extLst>
                <a:ext uri="{FF2B5EF4-FFF2-40B4-BE49-F238E27FC236}">
                  <a16:creationId xmlns:a16="http://schemas.microsoft.com/office/drawing/2014/main" id="{C69078AB-BA70-4072-995D-355417FF9D4B}"/>
                </a:ext>
              </a:extLst>
            </p:cNvPr>
            <p:cNvPicPr>
              <a:picLocks noChangeAspect="1"/>
            </p:cNvPicPr>
            <p:nvPr/>
          </p:nvPicPr>
          <p:blipFill>
            <a:blip r:embed="rId3"/>
            <a:stretch>
              <a:fillRect/>
            </a:stretch>
          </p:blipFill>
          <p:spPr>
            <a:xfrm>
              <a:off x="3624682" y="4258660"/>
              <a:ext cx="5522314" cy="609784"/>
            </a:xfrm>
            <a:prstGeom prst="rect">
              <a:avLst/>
            </a:prstGeom>
          </p:spPr>
        </p:pic>
      </p:grpSp>
      <p:sp>
        <p:nvSpPr>
          <p:cNvPr id="23" name="矩形 22">
            <a:extLst>
              <a:ext uri="{FF2B5EF4-FFF2-40B4-BE49-F238E27FC236}">
                <a16:creationId xmlns:a16="http://schemas.microsoft.com/office/drawing/2014/main" id="{8D415AE2-6F22-4C1C-9D65-C397F9455169}"/>
              </a:ext>
            </a:extLst>
          </p:cNvPr>
          <p:cNvSpPr/>
          <p:nvPr/>
        </p:nvSpPr>
        <p:spPr>
          <a:xfrm>
            <a:off x="817440" y="5755803"/>
            <a:ext cx="10140451" cy="707886"/>
          </a:xfrm>
          <a:prstGeom prst="rect">
            <a:avLst/>
          </a:prstGeom>
        </p:spPr>
        <p:txBody>
          <a:bodyPr wrap="square">
            <a:spAutoFit/>
          </a:bodyPr>
          <a:lstStyle/>
          <a:p>
            <a:pPr algn="just"/>
            <a:r>
              <a:rPr lang="zh-CN" altLang="en-US" sz="2000" b="1" dirty="0">
                <a:solidFill>
                  <a:schemeClr val="accent2"/>
                </a:solidFill>
                <a:latin typeface="+mn-ea"/>
                <a:cs typeface="Times New Roman" panose="02020603050405020304" pitchFamily="18" charset="0"/>
              </a:rPr>
              <a:t>注：</a:t>
            </a:r>
            <a:r>
              <a:rPr lang="zh-CN" altLang="en-US" sz="2000" dirty="0">
                <a:latin typeface="+mn-ea"/>
                <a:cs typeface="Times New Roman" panose="02020603050405020304" pitchFamily="18" charset="0"/>
              </a:rPr>
              <a:t>在使用链表时，关心的是线性表中数据元素之间的逻辑顺序，而不是每个数据元素在存储器中的实际位置。</a:t>
            </a:r>
            <a:endParaRPr lang="en-US" altLang="zh-CN" sz="2000" dirty="0">
              <a:latin typeface="+mn-ea"/>
              <a:cs typeface="Times New Roman" panose="02020603050405020304" pitchFamily="18" charset="0"/>
            </a:endParaRPr>
          </a:p>
        </p:txBody>
      </p:sp>
      <p:grpSp>
        <p:nvGrpSpPr>
          <p:cNvPr id="24" name="Group 23">
            <a:extLst>
              <a:ext uri="{FF2B5EF4-FFF2-40B4-BE49-F238E27FC236}">
                <a16:creationId xmlns:a16="http://schemas.microsoft.com/office/drawing/2014/main" id="{98CB2D41-382F-4192-85F9-657AE17A50B9}"/>
              </a:ext>
            </a:extLst>
          </p:cNvPr>
          <p:cNvGrpSpPr/>
          <p:nvPr/>
        </p:nvGrpSpPr>
        <p:grpSpPr>
          <a:xfrm>
            <a:off x="279769" y="1336435"/>
            <a:ext cx="458390" cy="344014"/>
            <a:chOff x="789999" y="2242985"/>
            <a:chExt cx="504229" cy="378415"/>
          </a:xfrm>
        </p:grpSpPr>
        <p:sp>
          <p:nvSpPr>
            <p:cNvPr id="25" name="Rectangle 24">
              <a:extLst>
                <a:ext uri="{FF2B5EF4-FFF2-40B4-BE49-F238E27FC236}">
                  <a16:creationId xmlns:a16="http://schemas.microsoft.com/office/drawing/2014/main" id="{027605BB-F7DB-436A-9254-197DBF0F88C4}"/>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6" name="Rectangle 25">
              <a:extLst>
                <a:ext uri="{FF2B5EF4-FFF2-40B4-BE49-F238E27FC236}">
                  <a16:creationId xmlns:a16="http://schemas.microsoft.com/office/drawing/2014/main" id="{5EFE9D4E-A40A-4A00-A72A-4CBBE1A033EA}"/>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7" name="矩形 26">
            <a:extLst>
              <a:ext uri="{FF2B5EF4-FFF2-40B4-BE49-F238E27FC236}">
                <a16:creationId xmlns:a16="http://schemas.microsoft.com/office/drawing/2014/main" id="{78B5669D-6A8A-4397-9D96-855503D07960}"/>
              </a:ext>
            </a:extLst>
          </p:cNvPr>
          <p:cNvSpPr/>
          <p:nvPr/>
        </p:nvSpPr>
        <p:spPr>
          <a:xfrm>
            <a:off x="817440" y="1268317"/>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链表的基本概念</a:t>
            </a:r>
          </a:p>
        </p:txBody>
      </p:sp>
    </p:spTree>
    <p:extLst>
      <p:ext uri="{BB962C8B-B14F-4D97-AF65-F5344CB8AC3E}">
        <p14:creationId xmlns:p14="http://schemas.microsoft.com/office/powerpoint/2010/main" val="2423995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a16="http://schemas.microsoft.com/office/drawing/2014/main" id="{1A43AF84-307C-47F4-A29E-EBC836D068BF}"/>
              </a:ext>
            </a:extLst>
          </p:cNvPr>
          <p:cNvSpPr txBox="1">
            <a:spLocks/>
          </p:cNvSpPr>
          <p:nvPr/>
        </p:nvSpPr>
        <p:spPr>
          <a:xfrm>
            <a:off x="2389521" y="1101990"/>
            <a:ext cx="7299144" cy="228129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spcAft>
                <a:spcPts val="600"/>
              </a:spcAft>
              <a:buNone/>
            </a:pPr>
            <a:r>
              <a:rPr lang="zh-CN" altLang="en-US" b="1" dirty="0">
                <a:solidFill>
                  <a:schemeClr val="accent2"/>
                </a:solidFill>
              </a:rPr>
              <a:t>单链</a:t>
            </a:r>
            <a:r>
              <a:rPr lang="zh-CN" altLang="zh-CN" b="1" dirty="0">
                <a:solidFill>
                  <a:schemeClr val="accent2"/>
                </a:solidFill>
              </a:rPr>
              <a:t>表的</a:t>
            </a:r>
            <a:r>
              <a:rPr lang="en-US" altLang="zh-CN" b="1" dirty="0">
                <a:solidFill>
                  <a:schemeClr val="accent2"/>
                </a:solidFill>
              </a:rPr>
              <a:t>C++</a:t>
            </a:r>
            <a:r>
              <a:rPr lang="zh-CN" altLang="zh-CN" b="1" dirty="0">
                <a:solidFill>
                  <a:schemeClr val="accent2"/>
                </a:solidFill>
              </a:rPr>
              <a:t>描述如下：</a:t>
            </a:r>
          </a:p>
          <a:p>
            <a:pPr marL="457200" lvl="1" indent="0">
              <a:lnSpc>
                <a:spcPct val="100000"/>
              </a:lnSpc>
              <a:spcBef>
                <a:spcPts val="0"/>
              </a:spcBef>
              <a:buNone/>
            </a:pPr>
            <a:r>
              <a:rPr lang="en-US" altLang="zh-CN" dirty="0"/>
              <a:t>typedef struct </a:t>
            </a:r>
            <a:r>
              <a:rPr lang="en-US" altLang="zh-CN" dirty="0" err="1"/>
              <a:t>LNode</a:t>
            </a:r>
            <a:endParaRPr lang="zh-CN" altLang="zh-CN" dirty="0"/>
          </a:p>
          <a:p>
            <a:pPr marL="457200" lvl="1" indent="0">
              <a:lnSpc>
                <a:spcPct val="100000"/>
              </a:lnSpc>
              <a:buNone/>
            </a:pPr>
            <a:r>
              <a:rPr lang="en-US" altLang="zh-CN" dirty="0"/>
              <a:t>{   </a:t>
            </a:r>
            <a:r>
              <a:rPr lang="en-US" altLang="zh-CN" dirty="0" err="1"/>
              <a:t>LElemType</a:t>
            </a:r>
            <a:r>
              <a:rPr lang="en-US" altLang="zh-CN" dirty="0"/>
              <a:t> data;           //</a:t>
            </a:r>
            <a:r>
              <a:rPr lang="zh-CN" altLang="en-US" dirty="0"/>
              <a:t>数据元素</a:t>
            </a:r>
            <a:endParaRPr lang="zh-CN" altLang="zh-CN" dirty="0"/>
          </a:p>
          <a:p>
            <a:pPr marL="457200" lvl="1" indent="0">
              <a:lnSpc>
                <a:spcPct val="100000"/>
              </a:lnSpc>
              <a:buNone/>
            </a:pPr>
            <a:r>
              <a:rPr lang="en-US" altLang="zh-CN" dirty="0"/>
              <a:t>    </a:t>
            </a:r>
            <a:r>
              <a:rPr lang="en-US" altLang="zh-CN" dirty="0" err="1"/>
              <a:t>LNode</a:t>
            </a:r>
            <a:r>
              <a:rPr lang="en-US" altLang="zh-CN" dirty="0"/>
              <a:t>* next;                 //</a:t>
            </a:r>
            <a:r>
              <a:rPr lang="zh-CN" altLang="en-US" dirty="0"/>
              <a:t>指向后继结点的指针</a:t>
            </a:r>
            <a:endParaRPr lang="zh-CN" altLang="zh-CN" dirty="0"/>
          </a:p>
          <a:p>
            <a:pPr marL="457200" lvl="1" indent="0">
              <a:lnSpc>
                <a:spcPct val="100000"/>
              </a:lnSpc>
              <a:buNone/>
            </a:pPr>
            <a:r>
              <a:rPr lang="en-US" altLang="zh-CN" dirty="0"/>
              <a:t>} * </a:t>
            </a:r>
            <a:r>
              <a:rPr lang="en-US" altLang="zh-CN" dirty="0" err="1"/>
              <a:t>LList</a:t>
            </a:r>
            <a:r>
              <a:rPr lang="zh-CN" altLang="en-US" dirty="0"/>
              <a:t>；</a:t>
            </a:r>
            <a:endParaRPr lang="zh-CN" altLang="zh-CN" dirty="0"/>
          </a:p>
        </p:txBody>
      </p:sp>
      <p:sp>
        <p:nvSpPr>
          <p:cNvPr id="3" name="矩形 2">
            <a:extLst>
              <a:ext uri="{FF2B5EF4-FFF2-40B4-BE49-F238E27FC236}">
                <a16:creationId xmlns:a16="http://schemas.microsoft.com/office/drawing/2014/main" id="{37BA928D-71A3-4247-A8F7-120597E38918}"/>
              </a:ext>
            </a:extLst>
          </p:cNvPr>
          <p:cNvSpPr/>
          <p:nvPr/>
        </p:nvSpPr>
        <p:spPr>
          <a:xfrm>
            <a:off x="991348" y="3443190"/>
            <a:ext cx="10241734" cy="2094676"/>
          </a:xfrm>
          <a:prstGeom prst="rect">
            <a:avLst/>
          </a:prstGeom>
        </p:spPr>
        <p:txBody>
          <a:bodyPr wrap="square">
            <a:spAutoFit/>
          </a:bodyPr>
          <a:lstStyle/>
          <a:p>
            <a:pPr algn="just">
              <a:lnSpc>
                <a:spcPct val="110000"/>
              </a:lnSpc>
            </a:pPr>
            <a:r>
              <a:rPr lang="zh-CN" altLang="en-US" sz="2400" b="1" dirty="0">
                <a:solidFill>
                  <a:schemeClr val="accent2"/>
                </a:solidFill>
                <a:latin typeface="+mn-ea"/>
                <a:cs typeface="Times New Roman" panose="02020603050405020304" pitchFamily="18" charset="0"/>
              </a:rPr>
              <a:t>注：</a:t>
            </a:r>
            <a:r>
              <a:rPr lang="en-US" altLang="zh-CN" sz="2400" b="1" dirty="0">
                <a:solidFill>
                  <a:schemeClr val="accent2"/>
                </a:solidFill>
                <a:latin typeface="+mn-ea"/>
                <a:cs typeface="Times New Roman" panose="02020603050405020304" pitchFamily="18" charset="0"/>
                <a:sym typeface="Wingdings" panose="05000000000000000000" pitchFamily="2" charset="2"/>
              </a:rPr>
              <a:t>(1) </a:t>
            </a:r>
            <a:r>
              <a:rPr lang="zh-CN" altLang="en-US" sz="2400" dirty="0">
                <a:latin typeface="+mn-ea"/>
                <a:cs typeface="Times New Roman" panose="02020603050405020304" pitchFamily="18" charset="0"/>
              </a:rPr>
              <a:t>单链表可由表的头指针唯一确定。</a:t>
            </a:r>
            <a:endParaRPr lang="en-US" altLang="zh-CN" sz="2400" dirty="0">
              <a:latin typeface="+mn-ea"/>
              <a:cs typeface="Times New Roman" panose="02020603050405020304" pitchFamily="18" charset="0"/>
            </a:endParaRPr>
          </a:p>
          <a:p>
            <a:pPr algn="just">
              <a:lnSpc>
                <a:spcPct val="110000"/>
              </a:lnSpc>
            </a:pPr>
            <a:r>
              <a:rPr lang="en-US" altLang="zh-CN" sz="2400" b="1" dirty="0">
                <a:solidFill>
                  <a:schemeClr val="accent2"/>
                </a:solidFill>
                <a:latin typeface="+mn-ea"/>
                <a:cs typeface="Times New Roman" panose="02020603050405020304" pitchFamily="18" charset="0"/>
              </a:rPr>
              <a:t>       (2)</a:t>
            </a:r>
            <a:r>
              <a:rPr lang="en-US" altLang="zh-CN" sz="2400" dirty="0"/>
              <a:t> L=NULL</a:t>
            </a:r>
            <a:r>
              <a:rPr lang="zh-CN" altLang="en-US" sz="2400" dirty="0"/>
              <a:t>，则表示空链表。</a:t>
            </a:r>
            <a:endParaRPr lang="en-US" altLang="zh-CN" sz="2400" dirty="0">
              <a:latin typeface="+mn-ea"/>
              <a:cs typeface="Times New Roman" panose="02020603050405020304" pitchFamily="18" charset="0"/>
            </a:endParaRPr>
          </a:p>
          <a:p>
            <a:pPr algn="just">
              <a:lnSpc>
                <a:spcPct val="110000"/>
              </a:lnSpc>
            </a:pPr>
            <a:r>
              <a:rPr lang="zh-CN" altLang="en-US" sz="2400" b="1" dirty="0">
                <a:solidFill>
                  <a:schemeClr val="accent2"/>
                </a:solidFill>
                <a:latin typeface="+mn-ea"/>
                <a:cs typeface="Times New Roman" panose="02020603050405020304" pitchFamily="18" charset="0"/>
              </a:rPr>
              <a:t>       </a:t>
            </a:r>
            <a:r>
              <a:rPr lang="en-US" altLang="zh-CN" sz="2400" b="1" dirty="0">
                <a:solidFill>
                  <a:schemeClr val="accent2"/>
                </a:solidFill>
              </a:rPr>
              <a:t>(3) </a:t>
            </a:r>
            <a:r>
              <a:rPr lang="zh-CN" altLang="en-US" sz="2400" dirty="0"/>
              <a:t>对于单链表，从头指针开始通过循环即可间接访问链表的每个元素。</a:t>
            </a:r>
            <a:endParaRPr lang="en-US" altLang="zh-CN" sz="2400" dirty="0"/>
          </a:p>
          <a:p>
            <a:pPr algn="just">
              <a:lnSpc>
                <a:spcPct val="110000"/>
              </a:lnSpc>
            </a:pPr>
            <a:r>
              <a:rPr lang="zh-CN" altLang="en-US" sz="2400" b="1" dirty="0">
                <a:solidFill>
                  <a:schemeClr val="accent2"/>
                </a:solidFill>
                <a:latin typeface="+mn-ea"/>
                <a:cs typeface="Times New Roman" panose="02020603050405020304" pitchFamily="18" charset="0"/>
              </a:rPr>
              <a:t>       </a:t>
            </a:r>
            <a:r>
              <a:rPr lang="en-US" altLang="zh-CN" sz="2400" b="1" dirty="0">
                <a:solidFill>
                  <a:schemeClr val="accent2"/>
                </a:solidFill>
              </a:rPr>
              <a:t>(4) </a:t>
            </a:r>
            <a:r>
              <a:rPr lang="zh-CN" altLang="en-US" sz="2400" dirty="0"/>
              <a:t>单链表中，任何两个元素的存储位置之间没有固定联系，每个元素的存储位置都包含在直接前驱的指针域中。</a:t>
            </a:r>
            <a:endParaRPr lang="en-US" altLang="zh-CN" sz="2400" dirty="0"/>
          </a:p>
        </p:txBody>
      </p:sp>
      <p:grpSp>
        <p:nvGrpSpPr>
          <p:cNvPr id="4" name="组合 3">
            <a:extLst>
              <a:ext uri="{FF2B5EF4-FFF2-40B4-BE49-F238E27FC236}">
                <a16:creationId xmlns:a16="http://schemas.microsoft.com/office/drawing/2014/main" id="{F32CA61C-6078-4A81-AAFE-5753179B6B84}"/>
              </a:ext>
            </a:extLst>
          </p:cNvPr>
          <p:cNvGrpSpPr/>
          <p:nvPr/>
        </p:nvGrpSpPr>
        <p:grpSpPr>
          <a:xfrm>
            <a:off x="0" y="271425"/>
            <a:ext cx="6853286" cy="877513"/>
            <a:chOff x="0" y="271425"/>
            <a:chExt cx="6692933" cy="877513"/>
          </a:xfrm>
        </p:grpSpPr>
        <p:sp>
          <p:nvSpPr>
            <p:cNvPr id="5" name="任意多边形 18">
              <a:extLst>
                <a:ext uri="{FF2B5EF4-FFF2-40B4-BE49-F238E27FC236}">
                  <a16:creationId xmlns:a16="http://schemas.microsoft.com/office/drawing/2014/main" id="{9792C650-FBFC-45CF-B5BA-FEF9DCAF7F7B}"/>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6" name="椭圆 5">
              <a:extLst>
                <a:ext uri="{FF2B5EF4-FFF2-40B4-BE49-F238E27FC236}">
                  <a16:creationId xmlns:a16="http://schemas.microsoft.com/office/drawing/2014/main" id="{450A99A6-B458-4F68-885E-CF5609D43A7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7" name="矩形 6">
              <a:extLst>
                <a:ext uri="{FF2B5EF4-FFF2-40B4-BE49-F238E27FC236}">
                  <a16:creationId xmlns:a16="http://schemas.microsoft.com/office/drawing/2014/main" id="{4235D32A-22B8-46A7-A4F5-6EB72AA9AEC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1066">
            <a:extLst>
              <a:ext uri="{FF2B5EF4-FFF2-40B4-BE49-F238E27FC236}">
                <a16:creationId xmlns:a16="http://schemas.microsoft.com/office/drawing/2014/main" id="{FF626730-C5F4-48E1-8F8F-8AE1A53F76AD}"/>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grpSp>
        <p:nvGrpSpPr>
          <p:cNvPr id="11" name="组合 10">
            <a:extLst>
              <a:ext uri="{FF2B5EF4-FFF2-40B4-BE49-F238E27FC236}">
                <a16:creationId xmlns:a16="http://schemas.microsoft.com/office/drawing/2014/main" id="{9223E091-E06B-4D10-8ECE-DAF529EABBD9}"/>
              </a:ext>
            </a:extLst>
          </p:cNvPr>
          <p:cNvGrpSpPr/>
          <p:nvPr/>
        </p:nvGrpSpPr>
        <p:grpSpPr>
          <a:xfrm>
            <a:off x="1869317" y="5537866"/>
            <a:ext cx="8453366" cy="1088320"/>
            <a:chOff x="566112" y="3719913"/>
            <a:chExt cx="8548091" cy="1198084"/>
          </a:xfrm>
        </p:grpSpPr>
        <p:grpSp>
          <p:nvGrpSpPr>
            <p:cNvPr id="12" name="组合 11">
              <a:extLst>
                <a:ext uri="{FF2B5EF4-FFF2-40B4-BE49-F238E27FC236}">
                  <a16:creationId xmlns:a16="http://schemas.microsoft.com/office/drawing/2014/main" id="{01DE969C-E033-4B75-92AB-79BAA91023E0}"/>
                </a:ext>
              </a:extLst>
            </p:cNvPr>
            <p:cNvGrpSpPr/>
            <p:nvPr/>
          </p:nvGrpSpPr>
          <p:grpSpPr>
            <a:xfrm>
              <a:off x="566112" y="3719913"/>
              <a:ext cx="4202618" cy="1045547"/>
              <a:chOff x="305600" y="2961495"/>
              <a:chExt cx="4202618" cy="1045547"/>
            </a:xfrm>
          </p:grpSpPr>
          <p:pic>
            <p:nvPicPr>
              <p:cNvPr id="14" name="图片 13">
                <a:extLst>
                  <a:ext uri="{FF2B5EF4-FFF2-40B4-BE49-F238E27FC236}">
                    <a16:creationId xmlns:a16="http://schemas.microsoft.com/office/drawing/2014/main" id="{7E63E91F-ACAB-461C-81D7-C10B722C8B59}"/>
                  </a:ext>
                </a:extLst>
              </p:cNvPr>
              <p:cNvPicPr>
                <a:picLocks noChangeAspect="1"/>
              </p:cNvPicPr>
              <p:nvPr/>
            </p:nvPicPr>
            <p:blipFill>
              <a:blip r:embed="rId2"/>
              <a:stretch>
                <a:fillRect/>
              </a:stretch>
            </p:blipFill>
            <p:spPr>
              <a:xfrm>
                <a:off x="2193069" y="3027437"/>
                <a:ext cx="2315149" cy="561439"/>
              </a:xfrm>
              <a:prstGeom prst="rect">
                <a:avLst/>
              </a:prstGeom>
            </p:spPr>
          </p:pic>
          <p:sp>
            <p:nvSpPr>
              <p:cNvPr id="15" name="任意多边形 33">
                <a:extLst>
                  <a:ext uri="{FF2B5EF4-FFF2-40B4-BE49-F238E27FC236}">
                    <a16:creationId xmlns:a16="http://schemas.microsoft.com/office/drawing/2014/main" id="{3526FA7C-A807-40D3-8E17-111EE6702E8D}"/>
                  </a:ext>
                </a:extLst>
              </p:cNvPr>
              <p:cNvSpPr/>
              <p:nvPr/>
            </p:nvSpPr>
            <p:spPr>
              <a:xfrm rot="16200000">
                <a:off x="2686812" y="3308495"/>
                <a:ext cx="333128" cy="994535"/>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dirty="0"/>
              </a:p>
            </p:txBody>
          </p:sp>
          <p:sp>
            <p:nvSpPr>
              <p:cNvPr id="16" name="矩形 15">
                <a:extLst>
                  <a:ext uri="{FF2B5EF4-FFF2-40B4-BE49-F238E27FC236}">
                    <a16:creationId xmlns:a16="http://schemas.microsoft.com/office/drawing/2014/main" id="{732F3071-F285-4B46-A205-1DE3BAF4AB9F}"/>
                  </a:ext>
                </a:extLst>
              </p:cNvPr>
              <p:cNvSpPr/>
              <p:nvPr/>
            </p:nvSpPr>
            <p:spPr>
              <a:xfrm>
                <a:off x="1121789" y="2961495"/>
                <a:ext cx="1228663" cy="511615"/>
              </a:xfrm>
              <a:prstGeom prst="rect">
                <a:avLst/>
              </a:prstGeom>
            </p:spPr>
            <p:txBody>
              <a:bodyPr wrap="square">
                <a:spAutoFit/>
              </a:bodyPr>
              <a:lstStyle/>
              <a:p>
                <a:pPr>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单链表</a:t>
                </a:r>
                <a:endParaRPr lang="zh-CN" altLang="en-US" sz="2400" dirty="0">
                  <a:latin typeface="Times New Roman" panose="02020603050405020304" pitchFamily="18" charset="0"/>
                  <a:cs typeface="Times New Roman" panose="02020603050405020304" pitchFamily="18" charset="0"/>
                </a:endParaRPr>
              </a:p>
            </p:txBody>
          </p:sp>
          <p:sp>
            <p:nvSpPr>
              <p:cNvPr id="17" name="矩形 16">
                <a:extLst>
                  <a:ext uri="{FF2B5EF4-FFF2-40B4-BE49-F238E27FC236}">
                    <a16:creationId xmlns:a16="http://schemas.microsoft.com/office/drawing/2014/main" id="{1C8BA949-9CCE-4C2C-95EA-253935B6B83E}"/>
                  </a:ext>
                </a:extLst>
              </p:cNvPr>
              <p:cNvSpPr/>
              <p:nvPr/>
            </p:nvSpPr>
            <p:spPr>
              <a:xfrm>
                <a:off x="305600" y="3495427"/>
                <a:ext cx="2031325" cy="511615"/>
              </a:xfrm>
              <a:prstGeom prst="rect">
                <a:avLst/>
              </a:prstGeom>
            </p:spPr>
            <p:txBody>
              <a:bodyPr wrap="none">
                <a:spAutoFit/>
              </a:bodyPr>
              <a:lstStyle/>
              <a:p>
                <a:pPr>
                  <a:lnSpc>
                    <a:spcPct val="125000"/>
                  </a:lnSpc>
                </a:pPr>
                <a:r>
                  <a:rPr lang="zh-CN" altLang="en-US" sz="2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链式存储结构</a:t>
                </a:r>
                <a:endParaRPr lang="zh-CN" altLang="en-US" sz="2400" dirty="0">
                  <a:solidFill>
                    <a:schemeClr val="accent2"/>
                  </a:solidFill>
                  <a:latin typeface="Times New Roman" panose="02020603050405020304" pitchFamily="18" charset="0"/>
                  <a:cs typeface="Times New Roman" panose="02020603050405020304" pitchFamily="18" charset="0"/>
                </a:endParaRPr>
              </a:p>
            </p:txBody>
          </p:sp>
        </p:grpSp>
        <p:pic>
          <p:nvPicPr>
            <p:cNvPr id="13" name="图片 12">
              <a:extLst>
                <a:ext uri="{FF2B5EF4-FFF2-40B4-BE49-F238E27FC236}">
                  <a16:creationId xmlns:a16="http://schemas.microsoft.com/office/drawing/2014/main" id="{48E99B7D-D79A-4B75-BD13-8035BAD89A09}"/>
                </a:ext>
              </a:extLst>
            </p:cNvPr>
            <p:cNvPicPr>
              <a:picLocks noChangeAspect="1"/>
            </p:cNvPicPr>
            <p:nvPr/>
          </p:nvPicPr>
          <p:blipFill>
            <a:blip r:embed="rId3"/>
            <a:stretch>
              <a:fillRect/>
            </a:stretch>
          </p:blipFill>
          <p:spPr>
            <a:xfrm>
              <a:off x="3591889" y="4308213"/>
              <a:ext cx="5522314" cy="609784"/>
            </a:xfrm>
            <a:prstGeom prst="rect">
              <a:avLst/>
            </a:prstGeom>
          </p:spPr>
        </p:pic>
      </p:grpSp>
    </p:spTree>
    <p:extLst>
      <p:ext uri="{BB962C8B-B14F-4D97-AF65-F5344CB8AC3E}">
        <p14:creationId xmlns:p14="http://schemas.microsoft.com/office/powerpoint/2010/main" val="32899787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32CA61C-6078-4A81-AAFE-5753179B6B84}"/>
              </a:ext>
            </a:extLst>
          </p:cNvPr>
          <p:cNvGrpSpPr/>
          <p:nvPr/>
        </p:nvGrpSpPr>
        <p:grpSpPr>
          <a:xfrm>
            <a:off x="0" y="271425"/>
            <a:ext cx="6853286" cy="877513"/>
            <a:chOff x="0" y="271425"/>
            <a:chExt cx="6692933" cy="877513"/>
          </a:xfrm>
        </p:grpSpPr>
        <p:sp>
          <p:nvSpPr>
            <p:cNvPr id="5" name="任意多边形 18">
              <a:extLst>
                <a:ext uri="{FF2B5EF4-FFF2-40B4-BE49-F238E27FC236}">
                  <a16:creationId xmlns:a16="http://schemas.microsoft.com/office/drawing/2014/main" id="{9792C650-FBFC-45CF-B5BA-FEF9DCAF7F7B}"/>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6" name="椭圆 5">
              <a:extLst>
                <a:ext uri="{FF2B5EF4-FFF2-40B4-BE49-F238E27FC236}">
                  <a16:creationId xmlns:a16="http://schemas.microsoft.com/office/drawing/2014/main" id="{450A99A6-B458-4F68-885E-CF5609D43A7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7" name="矩形 6">
              <a:extLst>
                <a:ext uri="{FF2B5EF4-FFF2-40B4-BE49-F238E27FC236}">
                  <a16:creationId xmlns:a16="http://schemas.microsoft.com/office/drawing/2014/main" id="{4235D32A-22B8-46A7-A4F5-6EB72AA9AEC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1066">
            <a:extLst>
              <a:ext uri="{FF2B5EF4-FFF2-40B4-BE49-F238E27FC236}">
                <a16:creationId xmlns:a16="http://schemas.microsoft.com/office/drawing/2014/main" id="{FF626730-C5F4-48E1-8F8F-8AE1A53F76AD}"/>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0" name="矩形 9">
            <a:extLst>
              <a:ext uri="{FF2B5EF4-FFF2-40B4-BE49-F238E27FC236}">
                <a16:creationId xmlns:a16="http://schemas.microsoft.com/office/drawing/2014/main" id="{C1A10611-5786-4B3F-9F79-82516B1A97CC}"/>
              </a:ext>
            </a:extLst>
          </p:cNvPr>
          <p:cNvSpPr/>
          <p:nvPr/>
        </p:nvSpPr>
        <p:spPr>
          <a:xfrm>
            <a:off x="991349" y="1211147"/>
            <a:ext cx="9953172" cy="830997"/>
          </a:xfrm>
          <a:prstGeom prst="rect">
            <a:avLst/>
          </a:prstGeom>
        </p:spPr>
        <p:txBody>
          <a:bodyPr wrap="square">
            <a:spAutoFit/>
          </a:bodyPr>
          <a:lstStyle/>
          <a:p>
            <a:pPr algn="just"/>
            <a:r>
              <a:rPr lang="en-US" altLang="zh-CN" sz="2400" b="1" dirty="0">
                <a:solidFill>
                  <a:schemeClr val="accent2"/>
                </a:solidFill>
                <a:latin typeface="+mn-ea"/>
                <a:cs typeface="Times New Roman" panose="02020603050405020304" pitchFamily="18" charset="0"/>
              </a:rPr>
              <a:t>(5)</a:t>
            </a:r>
            <a:r>
              <a:rPr lang="en-US" altLang="zh-CN" sz="2400" dirty="0"/>
              <a:t> </a:t>
            </a:r>
            <a:r>
              <a:rPr lang="zh-CN" altLang="en-US" sz="2400" dirty="0"/>
              <a:t>对于插入和删除元素操作，算法需要讨论删除和插入的是否为第一个元素。</a:t>
            </a:r>
            <a:r>
              <a:rPr lang="en-US" altLang="zh-CN" sz="2400" dirty="0"/>
              <a:t> </a:t>
            </a:r>
            <a:endParaRPr lang="zh-CN" altLang="en-US" sz="2400" dirty="0"/>
          </a:p>
        </p:txBody>
      </p:sp>
      <p:sp>
        <p:nvSpPr>
          <p:cNvPr id="20" name="内容占位符 2">
            <a:extLst>
              <a:ext uri="{FF2B5EF4-FFF2-40B4-BE49-F238E27FC236}">
                <a16:creationId xmlns:a16="http://schemas.microsoft.com/office/drawing/2014/main" id="{F07E9E86-C430-4BAE-9E27-4FDDEB3B1B3E}"/>
              </a:ext>
            </a:extLst>
          </p:cNvPr>
          <p:cNvSpPr txBox="1">
            <a:spLocks/>
          </p:cNvSpPr>
          <p:nvPr/>
        </p:nvSpPr>
        <p:spPr>
          <a:xfrm>
            <a:off x="991348" y="2837050"/>
            <a:ext cx="11109317" cy="5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accent2"/>
                </a:solidFill>
              </a:rPr>
              <a:t>插入</a:t>
            </a:r>
            <a:r>
              <a:rPr lang="zh-CN" altLang="zh-CN" b="1" dirty="0">
                <a:solidFill>
                  <a:schemeClr val="accent2"/>
                </a:solidFill>
              </a:rPr>
              <a:t>：</a:t>
            </a:r>
            <a:r>
              <a:rPr lang="zh-CN" altLang="en-US" dirty="0"/>
              <a:t>在链表 </a:t>
            </a:r>
            <a:r>
              <a:rPr lang="en-US" altLang="zh-CN" dirty="0"/>
              <a:t>L </a:t>
            </a:r>
            <a:r>
              <a:rPr lang="zh-CN" altLang="en-US" dirty="0"/>
              <a:t>中分别插入元素 </a:t>
            </a:r>
            <a:r>
              <a:rPr lang="en-US" altLang="zh-CN" dirty="0"/>
              <a:t>x</a:t>
            </a:r>
            <a:r>
              <a:rPr lang="zh-CN" altLang="en-US" dirty="0"/>
              <a:t>，分别为 </a:t>
            </a:r>
            <a:r>
              <a:rPr lang="en-US" altLang="zh-CN" dirty="0"/>
              <a:t>L </a:t>
            </a:r>
            <a:r>
              <a:rPr lang="zh-CN" altLang="en-US" dirty="0"/>
              <a:t>的第 </a:t>
            </a:r>
            <a:r>
              <a:rPr lang="en-US" altLang="zh-CN" dirty="0"/>
              <a:t>1 </a:t>
            </a:r>
            <a:r>
              <a:rPr lang="zh-CN" altLang="en-US" dirty="0"/>
              <a:t>和 </a:t>
            </a:r>
            <a:r>
              <a:rPr lang="en-US" altLang="zh-CN" dirty="0"/>
              <a:t>3 </a:t>
            </a:r>
            <a:r>
              <a:rPr lang="zh-CN" altLang="en-US" dirty="0"/>
              <a:t>个元素。</a:t>
            </a:r>
            <a:endParaRPr lang="en-US" altLang="zh-CN" dirty="0"/>
          </a:p>
        </p:txBody>
      </p:sp>
      <p:pic>
        <p:nvPicPr>
          <p:cNvPr id="21" name="图片 20">
            <a:extLst>
              <a:ext uri="{FF2B5EF4-FFF2-40B4-BE49-F238E27FC236}">
                <a16:creationId xmlns:a16="http://schemas.microsoft.com/office/drawing/2014/main" id="{85FF35A7-6F22-423B-98D4-C2B243B87C8E}"/>
              </a:ext>
            </a:extLst>
          </p:cNvPr>
          <p:cNvPicPr>
            <a:picLocks noChangeAspect="1"/>
          </p:cNvPicPr>
          <p:nvPr/>
        </p:nvPicPr>
        <p:blipFill>
          <a:blip r:embed="rId2"/>
          <a:stretch>
            <a:fillRect/>
          </a:stretch>
        </p:blipFill>
        <p:spPr>
          <a:xfrm>
            <a:off x="2308031" y="2079183"/>
            <a:ext cx="6140450" cy="766120"/>
          </a:xfrm>
          <a:prstGeom prst="rect">
            <a:avLst/>
          </a:prstGeom>
        </p:spPr>
      </p:pic>
      <p:sp>
        <p:nvSpPr>
          <p:cNvPr id="22" name="内容占位符 2">
            <a:extLst>
              <a:ext uri="{FF2B5EF4-FFF2-40B4-BE49-F238E27FC236}">
                <a16:creationId xmlns:a16="http://schemas.microsoft.com/office/drawing/2014/main" id="{33EEF521-50FE-400D-A109-074BAA27822A}"/>
              </a:ext>
            </a:extLst>
          </p:cNvPr>
          <p:cNvSpPr txBox="1">
            <a:spLocks/>
          </p:cNvSpPr>
          <p:nvPr/>
        </p:nvSpPr>
        <p:spPr>
          <a:xfrm>
            <a:off x="991348" y="4748831"/>
            <a:ext cx="11109317" cy="5847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b="1" dirty="0">
                <a:solidFill>
                  <a:schemeClr val="accent2"/>
                </a:solidFill>
              </a:rPr>
              <a:t>删除</a:t>
            </a:r>
            <a:r>
              <a:rPr lang="zh-CN" altLang="zh-CN" b="1" dirty="0">
                <a:solidFill>
                  <a:schemeClr val="accent2"/>
                </a:solidFill>
              </a:rPr>
              <a:t>：</a:t>
            </a:r>
            <a:r>
              <a:rPr lang="zh-CN" altLang="en-US" dirty="0"/>
              <a:t>在链表 </a:t>
            </a:r>
            <a:r>
              <a:rPr lang="en-US" altLang="zh-CN" dirty="0"/>
              <a:t>L </a:t>
            </a:r>
            <a:r>
              <a:rPr lang="zh-CN" altLang="en-US" dirty="0"/>
              <a:t>中分别删除 </a:t>
            </a:r>
            <a:r>
              <a:rPr lang="en-US" altLang="zh-CN" dirty="0"/>
              <a:t>L </a:t>
            </a:r>
            <a:r>
              <a:rPr lang="zh-CN" altLang="en-US" dirty="0"/>
              <a:t>的第 </a:t>
            </a:r>
            <a:r>
              <a:rPr lang="en-US" altLang="zh-CN" dirty="0"/>
              <a:t>1 </a:t>
            </a:r>
            <a:r>
              <a:rPr lang="zh-CN" altLang="en-US" dirty="0"/>
              <a:t>和 </a:t>
            </a:r>
            <a:r>
              <a:rPr lang="en-US" altLang="zh-CN" dirty="0"/>
              <a:t>3 </a:t>
            </a:r>
            <a:r>
              <a:rPr lang="zh-CN" altLang="en-US" dirty="0"/>
              <a:t>个元素。</a:t>
            </a:r>
            <a:endParaRPr lang="en-US" altLang="zh-CN" dirty="0"/>
          </a:p>
        </p:txBody>
      </p:sp>
      <p:grpSp>
        <p:nvGrpSpPr>
          <p:cNvPr id="23" name="组合 22">
            <a:extLst>
              <a:ext uri="{FF2B5EF4-FFF2-40B4-BE49-F238E27FC236}">
                <a16:creationId xmlns:a16="http://schemas.microsoft.com/office/drawing/2014/main" id="{4EE06A43-BCC2-4980-A910-905A3BD5F157}"/>
              </a:ext>
            </a:extLst>
          </p:cNvPr>
          <p:cNvGrpSpPr/>
          <p:nvPr/>
        </p:nvGrpSpPr>
        <p:grpSpPr>
          <a:xfrm>
            <a:off x="2938726" y="5274267"/>
            <a:ext cx="5231876" cy="1409488"/>
            <a:chOff x="3150399" y="4681993"/>
            <a:chExt cx="4920636" cy="1250758"/>
          </a:xfrm>
        </p:grpSpPr>
        <p:pic>
          <p:nvPicPr>
            <p:cNvPr id="24" name="图片 23">
              <a:extLst>
                <a:ext uri="{FF2B5EF4-FFF2-40B4-BE49-F238E27FC236}">
                  <a16:creationId xmlns:a16="http://schemas.microsoft.com/office/drawing/2014/main" id="{74833C0A-FA5C-4067-9B8E-1EA1513F0055}"/>
                </a:ext>
              </a:extLst>
            </p:cNvPr>
            <p:cNvPicPr>
              <a:picLocks noChangeAspect="1"/>
            </p:cNvPicPr>
            <p:nvPr/>
          </p:nvPicPr>
          <p:blipFill>
            <a:blip r:embed="rId3"/>
            <a:stretch>
              <a:fillRect/>
            </a:stretch>
          </p:blipFill>
          <p:spPr>
            <a:xfrm>
              <a:off x="3150400" y="4681993"/>
              <a:ext cx="4920635" cy="659543"/>
            </a:xfrm>
            <a:prstGeom prst="rect">
              <a:avLst/>
            </a:prstGeom>
          </p:spPr>
        </p:pic>
        <p:pic>
          <p:nvPicPr>
            <p:cNvPr id="25" name="图片 24">
              <a:extLst>
                <a:ext uri="{FF2B5EF4-FFF2-40B4-BE49-F238E27FC236}">
                  <a16:creationId xmlns:a16="http://schemas.microsoft.com/office/drawing/2014/main" id="{D0B53125-7E45-4269-9A3C-AC9AD840F8A4}"/>
                </a:ext>
              </a:extLst>
            </p:cNvPr>
            <p:cNvPicPr>
              <a:picLocks noChangeAspect="1"/>
            </p:cNvPicPr>
            <p:nvPr/>
          </p:nvPicPr>
          <p:blipFill>
            <a:blip r:embed="rId4"/>
            <a:stretch>
              <a:fillRect/>
            </a:stretch>
          </p:blipFill>
          <p:spPr>
            <a:xfrm>
              <a:off x="3150399" y="5273208"/>
              <a:ext cx="4920635" cy="659543"/>
            </a:xfrm>
            <a:prstGeom prst="rect">
              <a:avLst/>
            </a:prstGeom>
          </p:spPr>
        </p:pic>
      </p:grpSp>
      <p:grpSp>
        <p:nvGrpSpPr>
          <p:cNvPr id="26" name="组合 25">
            <a:extLst>
              <a:ext uri="{FF2B5EF4-FFF2-40B4-BE49-F238E27FC236}">
                <a16:creationId xmlns:a16="http://schemas.microsoft.com/office/drawing/2014/main" id="{F29A218D-30BC-421C-AFB9-97D491BA265C}"/>
              </a:ext>
            </a:extLst>
          </p:cNvPr>
          <p:cNvGrpSpPr/>
          <p:nvPr/>
        </p:nvGrpSpPr>
        <p:grpSpPr>
          <a:xfrm>
            <a:off x="2305256" y="3395087"/>
            <a:ext cx="6498817" cy="1301377"/>
            <a:chOff x="2644775" y="1951785"/>
            <a:chExt cx="6902450" cy="1574618"/>
          </a:xfrm>
        </p:grpSpPr>
        <p:pic>
          <p:nvPicPr>
            <p:cNvPr id="27" name="图片 26">
              <a:extLst>
                <a:ext uri="{FF2B5EF4-FFF2-40B4-BE49-F238E27FC236}">
                  <a16:creationId xmlns:a16="http://schemas.microsoft.com/office/drawing/2014/main" id="{C196DCDD-3BD5-4941-A748-6BF820970225}"/>
                </a:ext>
              </a:extLst>
            </p:cNvPr>
            <p:cNvPicPr>
              <a:picLocks noChangeAspect="1"/>
            </p:cNvPicPr>
            <p:nvPr/>
          </p:nvPicPr>
          <p:blipFill>
            <a:blip r:embed="rId5"/>
            <a:stretch>
              <a:fillRect/>
            </a:stretch>
          </p:blipFill>
          <p:spPr>
            <a:xfrm>
              <a:off x="2644775" y="2694553"/>
              <a:ext cx="6902450" cy="831850"/>
            </a:xfrm>
            <a:prstGeom prst="rect">
              <a:avLst/>
            </a:prstGeom>
          </p:spPr>
        </p:pic>
        <p:pic>
          <p:nvPicPr>
            <p:cNvPr id="28" name="图片 27">
              <a:extLst>
                <a:ext uri="{FF2B5EF4-FFF2-40B4-BE49-F238E27FC236}">
                  <a16:creationId xmlns:a16="http://schemas.microsoft.com/office/drawing/2014/main" id="{4848769B-7832-4A70-927D-65A72151EB2A}"/>
                </a:ext>
              </a:extLst>
            </p:cNvPr>
            <p:cNvPicPr>
              <a:picLocks noChangeAspect="1"/>
            </p:cNvPicPr>
            <p:nvPr/>
          </p:nvPicPr>
          <p:blipFill>
            <a:blip r:embed="rId6"/>
            <a:stretch>
              <a:fillRect/>
            </a:stretch>
          </p:blipFill>
          <p:spPr>
            <a:xfrm>
              <a:off x="2644775" y="1951785"/>
              <a:ext cx="6902450" cy="831850"/>
            </a:xfrm>
            <a:prstGeom prst="rect">
              <a:avLst/>
            </a:prstGeom>
          </p:spPr>
        </p:pic>
      </p:grpSp>
    </p:spTree>
    <p:extLst>
      <p:ext uri="{BB962C8B-B14F-4D97-AF65-F5344CB8AC3E}">
        <p14:creationId xmlns:p14="http://schemas.microsoft.com/office/powerpoint/2010/main" val="16184739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F32CA61C-6078-4A81-AAFE-5753179B6B84}"/>
              </a:ext>
            </a:extLst>
          </p:cNvPr>
          <p:cNvGrpSpPr/>
          <p:nvPr/>
        </p:nvGrpSpPr>
        <p:grpSpPr>
          <a:xfrm>
            <a:off x="0" y="271425"/>
            <a:ext cx="6853286" cy="877513"/>
            <a:chOff x="0" y="271425"/>
            <a:chExt cx="6692933" cy="877513"/>
          </a:xfrm>
        </p:grpSpPr>
        <p:sp>
          <p:nvSpPr>
            <p:cNvPr id="5" name="任意多边形 18">
              <a:extLst>
                <a:ext uri="{FF2B5EF4-FFF2-40B4-BE49-F238E27FC236}">
                  <a16:creationId xmlns:a16="http://schemas.microsoft.com/office/drawing/2014/main" id="{9792C650-FBFC-45CF-B5BA-FEF9DCAF7F7B}"/>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6" name="椭圆 5">
              <a:extLst>
                <a:ext uri="{FF2B5EF4-FFF2-40B4-BE49-F238E27FC236}">
                  <a16:creationId xmlns:a16="http://schemas.microsoft.com/office/drawing/2014/main" id="{450A99A6-B458-4F68-885E-CF5609D43A7E}"/>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7" name="矩形 6">
              <a:extLst>
                <a:ext uri="{FF2B5EF4-FFF2-40B4-BE49-F238E27FC236}">
                  <a16:creationId xmlns:a16="http://schemas.microsoft.com/office/drawing/2014/main" id="{4235D32A-22B8-46A7-A4F5-6EB72AA9AEC0}"/>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8" name="文本框 1066">
            <a:extLst>
              <a:ext uri="{FF2B5EF4-FFF2-40B4-BE49-F238E27FC236}">
                <a16:creationId xmlns:a16="http://schemas.microsoft.com/office/drawing/2014/main" id="{FF626730-C5F4-48E1-8F8F-8AE1A53F76AD}"/>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7" name="内容占位符 2">
            <a:extLst>
              <a:ext uri="{FF2B5EF4-FFF2-40B4-BE49-F238E27FC236}">
                <a16:creationId xmlns:a16="http://schemas.microsoft.com/office/drawing/2014/main" id="{2F59815C-66F3-4091-AF89-FABC8E7D23BC}"/>
              </a:ext>
            </a:extLst>
          </p:cNvPr>
          <p:cNvSpPr txBox="1">
            <a:spLocks/>
          </p:cNvSpPr>
          <p:nvPr/>
        </p:nvSpPr>
        <p:spPr>
          <a:xfrm>
            <a:off x="541341" y="1312791"/>
            <a:ext cx="11109317" cy="282546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14000"/>
              </a:lnSpc>
              <a:spcAft>
                <a:spcPts val="600"/>
              </a:spcAft>
              <a:buNone/>
            </a:pPr>
            <a:r>
              <a:rPr lang="zh-CN" altLang="en-US" b="1" dirty="0">
                <a:solidFill>
                  <a:schemeClr val="accent2"/>
                </a:solidFill>
              </a:rPr>
              <a:t>头结点</a:t>
            </a:r>
            <a:r>
              <a:rPr lang="zh-CN" altLang="zh-CN" b="1" dirty="0">
                <a:solidFill>
                  <a:schemeClr val="accent2"/>
                </a:solidFill>
              </a:rPr>
              <a:t>：</a:t>
            </a:r>
            <a:r>
              <a:rPr lang="zh-CN" altLang="en-US" dirty="0"/>
              <a:t>为了简化算法，则在第一个元素前附设一个结点。</a:t>
            </a:r>
            <a:endParaRPr lang="en-US" altLang="zh-CN" dirty="0"/>
          </a:p>
          <a:p>
            <a:pPr marL="0" indent="0" algn="just">
              <a:lnSpc>
                <a:spcPct val="114000"/>
              </a:lnSpc>
              <a:spcBef>
                <a:spcPts val="0"/>
              </a:spcBef>
              <a:spcAft>
                <a:spcPts val="600"/>
              </a:spcAft>
              <a:buNone/>
            </a:pPr>
            <a:r>
              <a:rPr lang="zh-CN" altLang="en-US" sz="2400" dirty="0"/>
              <a:t>头结点的数据域不存储任何信息，头指针指向头结点，头结点中的指针指向第一个元素结点。带头结点的链表无论有多少元素，都至少具有一个头结点，所以插入和删除元素都不再修改头指针，且无需讨论是否涉及第一个元素。</a:t>
            </a:r>
            <a:endParaRPr lang="en-US" altLang="zh-CN" sz="2400" dirty="0"/>
          </a:p>
          <a:p>
            <a:pPr marL="0" indent="0" algn="just">
              <a:lnSpc>
                <a:spcPct val="114000"/>
              </a:lnSpc>
              <a:spcBef>
                <a:spcPts val="0"/>
              </a:spcBef>
              <a:spcAft>
                <a:spcPts val="600"/>
              </a:spcAft>
              <a:buNone/>
            </a:pPr>
            <a:r>
              <a:rPr lang="zh-CN" altLang="en-US" b="1" dirty="0">
                <a:solidFill>
                  <a:schemeClr val="accent2"/>
                </a:solidFill>
              </a:rPr>
              <a:t>带有头结点的单链表是单链表最常用的方式。</a:t>
            </a:r>
            <a:endParaRPr lang="en-US" altLang="zh-CN" b="1" dirty="0">
              <a:solidFill>
                <a:schemeClr val="accent2"/>
              </a:solidFill>
            </a:endParaRPr>
          </a:p>
        </p:txBody>
      </p:sp>
      <p:sp>
        <p:nvSpPr>
          <p:cNvPr id="15" name="任意多边形 33">
            <a:extLst>
              <a:ext uri="{FF2B5EF4-FFF2-40B4-BE49-F238E27FC236}">
                <a16:creationId xmlns:a16="http://schemas.microsoft.com/office/drawing/2014/main" id="{E0ABAC80-4FFB-46F1-AAB5-948F24C39565}"/>
              </a:ext>
            </a:extLst>
          </p:cNvPr>
          <p:cNvSpPr/>
          <p:nvPr/>
        </p:nvSpPr>
        <p:spPr>
          <a:xfrm rot="16200000">
            <a:off x="2019664" y="4522129"/>
            <a:ext cx="400944" cy="1059380"/>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dirty="0"/>
          </a:p>
        </p:txBody>
      </p:sp>
      <p:pic>
        <p:nvPicPr>
          <p:cNvPr id="11" name="图片 10">
            <a:extLst>
              <a:ext uri="{FF2B5EF4-FFF2-40B4-BE49-F238E27FC236}">
                <a16:creationId xmlns:a16="http://schemas.microsoft.com/office/drawing/2014/main" id="{DDB98E80-925A-403C-91EA-FE76339A7D6B}"/>
              </a:ext>
            </a:extLst>
          </p:cNvPr>
          <p:cNvPicPr>
            <a:picLocks noChangeAspect="1"/>
          </p:cNvPicPr>
          <p:nvPr/>
        </p:nvPicPr>
        <p:blipFill>
          <a:blip r:embed="rId2"/>
          <a:stretch>
            <a:fillRect/>
          </a:stretch>
        </p:blipFill>
        <p:spPr>
          <a:xfrm>
            <a:off x="2441818" y="3861641"/>
            <a:ext cx="7194550" cy="2781300"/>
          </a:xfrm>
          <a:prstGeom prst="rect">
            <a:avLst/>
          </a:prstGeom>
        </p:spPr>
      </p:pic>
    </p:spTree>
    <p:extLst>
      <p:ext uri="{BB962C8B-B14F-4D97-AF65-F5344CB8AC3E}">
        <p14:creationId xmlns:p14="http://schemas.microsoft.com/office/powerpoint/2010/main" val="229557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id="{F1CD4C17-1DF0-482E-AA98-9939C5A8EB3D}"/>
              </a:ext>
            </a:extLst>
          </p:cNvPr>
          <p:cNvGrpSpPr/>
          <p:nvPr/>
        </p:nvGrpSpPr>
        <p:grpSpPr>
          <a:xfrm>
            <a:off x="0" y="271425"/>
            <a:ext cx="6853286" cy="877513"/>
            <a:chOff x="0" y="271425"/>
            <a:chExt cx="6692933" cy="877513"/>
          </a:xfrm>
        </p:grpSpPr>
        <p:sp>
          <p:nvSpPr>
            <p:cNvPr id="3" name="任意多边形 18">
              <a:extLst>
                <a:ext uri="{FF2B5EF4-FFF2-40B4-BE49-F238E27FC236}">
                  <a16:creationId xmlns:a16="http://schemas.microsoft.com/office/drawing/2014/main" id="{E971AC85-F77B-48C7-B017-94DD1ABA3C73}"/>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 name="椭圆 3">
              <a:extLst>
                <a:ext uri="{FF2B5EF4-FFF2-40B4-BE49-F238E27FC236}">
                  <a16:creationId xmlns:a16="http://schemas.microsoft.com/office/drawing/2014/main" id="{7BD59A07-F5C2-49B2-A501-BD72150E3922}"/>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5" name="矩形 4">
              <a:extLst>
                <a:ext uri="{FF2B5EF4-FFF2-40B4-BE49-F238E27FC236}">
                  <a16:creationId xmlns:a16="http://schemas.microsoft.com/office/drawing/2014/main" id="{B71AAF0A-2831-4E65-B243-F0BA4990FE66}"/>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6" name="文本框 1066">
            <a:extLst>
              <a:ext uri="{FF2B5EF4-FFF2-40B4-BE49-F238E27FC236}">
                <a16:creationId xmlns:a16="http://schemas.microsoft.com/office/drawing/2014/main" id="{EEA78E28-55CD-4ED0-9D80-DA3ECCF9B403}"/>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47" name="Rectangle 5">
            <a:extLst>
              <a:ext uri="{FF2B5EF4-FFF2-40B4-BE49-F238E27FC236}">
                <a16:creationId xmlns:a16="http://schemas.microsoft.com/office/drawing/2014/main" id="{BD390A84-251F-4A42-B710-C0D0D5C271EA}"/>
              </a:ext>
            </a:extLst>
          </p:cNvPr>
          <p:cNvSpPr>
            <a:spLocks noChangeArrowheads="1"/>
          </p:cNvSpPr>
          <p:nvPr/>
        </p:nvSpPr>
        <p:spPr bwMode="auto">
          <a:xfrm>
            <a:off x="976083" y="1998876"/>
            <a:ext cx="1800225" cy="46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宋体" panose="02010600030101010101" pitchFamily="2" charset="-122"/>
                <a:ea typeface="Arial Unicode MS" pitchFamily="34" charset="-122"/>
              </a:rPr>
              <a:t>①</a:t>
            </a:r>
            <a:r>
              <a:rPr lang="zh-CN" altLang="en-US" sz="2800" dirty="0"/>
              <a:t>   </a:t>
            </a:r>
            <a:r>
              <a:rPr lang="en-US" altLang="zh-CN" sz="2800" dirty="0"/>
              <a:t>q=p </a:t>
            </a:r>
            <a:endParaRPr lang="en-US" altLang="zh-CN" sz="3200" dirty="0"/>
          </a:p>
        </p:txBody>
      </p:sp>
      <p:grpSp>
        <p:nvGrpSpPr>
          <p:cNvPr id="169" name="Group 7">
            <a:extLst>
              <a:ext uri="{FF2B5EF4-FFF2-40B4-BE49-F238E27FC236}">
                <a16:creationId xmlns:a16="http://schemas.microsoft.com/office/drawing/2014/main" id="{0AA98341-5C97-42A2-831C-DB6DFE181E6E}"/>
              </a:ext>
            </a:extLst>
          </p:cNvPr>
          <p:cNvGrpSpPr>
            <a:grpSpLocks/>
          </p:cNvGrpSpPr>
          <p:nvPr/>
        </p:nvGrpSpPr>
        <p:grpSpPr bwMode="auto">
          <a:xfrm>
            <a:off x="4115130" y="1653475"/>
            <a:ext cx="1838325" cy="966224"/>
            <a:chOff x="1155" y="1184"/>
            <a:chExt cx="1158" cy="612"/>
          </a:xfrm>
        </p:grpSpPr>
        <p:grpSp>
          <p:nvGrpSpPr>
            <p:cNvPr id="171" name="Group 8">
              <a:extLst>
                <a:ext uri="{FF2B5EF4-FFF2-40B4-BE49-F238E27FC236}">
                  <a16:creationId xmlns:a16="http://schemas.microsoft.com/office/drawing/2014/main" id="{31BA9605-1C27-458F-ACB9-A728222A4AE9}"/>
                </a:ext>
              </a:extLst>
            </p:cNvPr>
            <p:cNvGrpSpPr>
              <a:grpSpLocks/>
            </p:cNvGrpSpPr>
            <p:nvPr/>
          </p:nvGrpSpPr>
          <p:grpSpPr bwMode="auto">
            <a:xfrm>
              <a:off x="1664" y="1184"/>
              <a:ext cx="204" cy="399"/>
              <a:chOff x="432" y="2688"/>
              <a:chExt cx="204" cy="399"/>
            </a:xfrm>
          </p:grpSpPr>
          <p:sp>
            <p:nvSpPr>
              <p:cNvPr id="180" name="Rectangle 9">
                <a:extLst>
                  <a:ext uri="{FF2B5EF4-FFF2-40B4-BE49-F238E27FC236}">
                    <a16:creationId xmlns:a16="http://schemas.microsoft.com/office/drawing/2014/main" id="{C8300C66-A363-4E9D-9B13-8BE1952F2E27}"/>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p</a:t>
                </a:r>
              </a:p>
            </p:txBody>
          </p:sp>
          <p:sp>
            <p:nvSpPr>
              <p:cNvPr id="181" name="Line 10">
                <a:extLst>
                  <a:ext uri="{FF2B5EF4-FFF2-40B4-BE49-F238E27FC236}">
                    <a16:creationId xmlns:a16="http://schemas.microsoft.com/office/drawing/2014/main" id="{F4B9BE99-965E-4C5D-872E-D8BE1F641111}"/>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2" name="Group 11">
              <a:extLst>
                <a:ext uri="{FF2B5EF4-FFF2-40B4-BE49-F238E27FC236}">
                  <a16:creationId xmlns:a16="http://schemas.microsoft.com/office/drawing/2014/main" id="{43C9D17C-15BB-425C-97E9-CE2BEC908CB0}"/>
                </a:ext>
              </a:extLst>
            </p:cNvPr>
            <p:cNvGrpSpPr>
              <a:grpSpLocks/>
            </p:cNvGrpSpPr>
            <p:nvPr/>
          </p:nvGrpSpPr>
          <p:grpSpPr bwMode="auto">
            <a:xfrm>
              <a:off x="1632" y="1584"/>
              <a:ext cx="453" cy="212"/>
              <a:chOff x="2160" y="2928"/>
              <a:chExt cx="453" cy="212"/>
            </a:xfrm>
          </p:grpSpPr>
          <p:sp>
            <p:nvSpPr>
              <p:cNvPr id="177" name="Rectangle 12">
                <a:extLst>
                  <a:ext uri="{FF2B5EF4-FFF2-40B4-BE49-F238E27FC236}">
                    <a16:creationId xmlns:a16="http://schemas.microsoft.com/office/drawing/2014/main" id="{6A14D8D5-5922-42AF-A62F-E52E80FBBAAA}"/>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a:t>
                </a:r>
              </a:p>
            </p:txBody>
          </p:sp>
          <p:sp>
            <p:nvSpPr>
              <p:cNvPr id="178" name="Line 13">
                <a:extLst>
                  <a:ext uri="{FF2B5EF4-FFF2-40B4-BE49-F238E27FC236}">
                    <a16:creationId xmlns:a16="http://schemas.microsoft.com/office/drawing/2014/main" id="{E61A126C-8347-4B01-B83A-B56C903328E2}"/>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79" name="Line 14">
                <a:extLst>
                  <a:ext uri="{FF2B5EF4-FFF2-40B4-BE49-F238E27FC236}">
                    <a16:creationId xmlns:a16="http://schemas.microsoft.com/office/drawing/2014/main" id="{2B1AD9E0-8CAA-4B43-AC31-C02E65AB2A99}"/>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3" name="Group 15">
              <a:extLst>
                <a:ext uri="{FF2B5EF4-FFF2-40B4-BE49-F238E27FC236}">
                  <a16:creationId xmlns:a16="http://schemas.microsoft.com/office/drawing/2014/main" id="{618611AA-BAE5-4E43-9E8A-A7C61166E6AD}"/>
                </a:ext>
              </a:extLst>
            </p:cNvPr>
            <p:cNvGrpSpPr>
              <a:grpSpLocks/>
            </p:cNvGrpSpPr>
            <p:nvPr/>
          </p:nvGrpSpPr>
          <p:grpSpPr bwMode="auto">
            <a:xfrm>
              <a:off x="1155" y="1584"/>
              <a:ext cx="477" cy="204"/>
              <a:chOff x="928" y="1584"/>
              <a:chExt cx="477" cy="204"/>
            </a:xfrm>
          </p:grpSpPr>
          <p:sp>
            <p:nvSpPr>
              <p:cNvPr id="175" name="Line 16">
                <a:extLst>
                  <a:ext uri="{FF2B5EF4-FFF2-40B4-BE49-F238E27FC236}">
                    <a16:creationId xmlns:a16="http://schemas.microsoft.com/office/drawing/2014/main" id="{34D68BE9-289B-474C-A146-86BE2D85C048}"/>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76" name="Rectangle 17">
                <a:extLst>
                  <a:ext uri="{FF2B5EF4-FFF2-40B4-BE49-F238E27FC236}">
                    <a16:creationId xmlns:a16="http://schemas.microsoft.com/office/drawing/2014/main" id="{F6DBF9FB-382F-4124-A61B-53AC67AF18DD}"/>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cs typeface="Times New Roman" panose="02020603050405020304" pitchFamily="18" charset="0"/>
                  </a:rPr>
                  <a:t>…</a:t>
                </a:r>
                <a:endParaRPr lang="en-US" altLang="zh-CN" sz="2000" dirty="0"/>
              </a:p>
            </p:txBody>
          </p:sp>
        </p:grpSp>
        <p:sp>
          <p:nvSpPr>
            <p:cNvPr id="174" name="Rectangle 18">
              <a:extLst>
                <a:ext uri="{FF2B5EF4-FFF2-40B4-BE49-F238E27FC236}">
                  <a16:creationId xmlns:a16="http://schemas.microsoft.com/office/drawing/2014/main" id="{3D5CD4EF-95D4-45A3-8305-6AF7E067FE12}"/>
                </a:ext>
              </a:extLst>
            </p:cNvPr>
            <p:cNvSpPr>
              <a:spLocks noChangeArrowheads="1"/>
            </p:cNvSpPr>
            <p:nvPr/>
          </p:nvSpPr>
          <p:spPr bwMode="auto">
            <a:xfrm>
              <a:off x="2064" y="158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cs typeface="Times New Roman" panose="02020603050405020304" pitchFamily="18" charset="0"/>
                </a:rPr>
                <a:t>…</a:t>
              </a:r>
              <a:endParaRPr lang="en-US" altLang="zh-CN" sz="2000"/>
            </a:p>
          </p:txBody>
        </p:sp>
      </p:grpSp>
      <p:sp>
        <p:nvSpPr>
          <p:cNvPr id="108" name="Rectangle 41">
            <a:extLst>
              <a:ext uri="{FF2B5EF4-FFF2-40B4-BE49-F238E27FC236}">
                <a16:creationId xmlns:a16="http://schemas.microsoft.com/office/drawing/2014/main" id="{1B9956D6-BA2F-493F-8564-F2B0D7DDE99F}"/>
              </a:ext>
            </a:extLst>
          </p:cNvPr>
          <p:cNvSpPr>
            <a:spLocks noChangeArrowheads="1"/>
          </p:cNvSpPr>
          <p:nvPr/>
        </p:nvSpPr>
        <p:spPr bwMode="auto">
          <a:xfrm>
            <a:off x="917112" y="3697784"/>
            <a:ext cx="2232025" cy="46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宋体" panose="02010600030101010101" pitchFamily="2" charset="-122"/>
                <a:ea typeface="Arial Unicode MS" pitchFamily="34" charset="-122"/>
              </a:rPr>
              <a:t>② </a:t>
            </a:r>
            <a:r>
              <a:rPr lang="zh-CN" altLang="en-US" sz="2800" dirty="0"/>
              <a:t> </a:t>
            </a:r>
            <a:r>
              <a:rPr lang="en-US" altLang="zh-CN" sz="2800" dirty="0"/>
              <a:t>q=p-&gt;next </a:t>
            </a:r>
            <a:endParaRPr lang="en-US" altLang="zh-CN" sz="3200" dirty="0"/>
          </a:p>
        </p:txBody>
      </p:sp>
      <p:grpSp>
        <p:nvGrpSpPr>
          <p:cNvPr id="109" name="Group 42">
            <a:extLst>
              <a:ext uri="{FF2B5EF4-FFF2-40B4-BE49-F238E27FC236}">
                <a16:creationId xmlns:a16="http://schemas.microsoft.com/office/drawing/2014/main" id="{CF10C6C8-CDB7-476B-8A42-228890D075B5}"/>
              </a:ext>
            </a:extLst>
          </p:cNvPr>
          <p:cNvGrpSpPr>
            <a:grpSpLocks/>
          </p:cNvGrpSpPr>
          <p:nvPr/>
        </p:nvGrpSpPr>
        <p:grpSpPr bwMode="auto">
          <a:xfrm>
            <a:off x="3762705" y="3160204"/>
            <a:ext cx="2600325" cy="966224"/>
            <a:chOff x="1914" y="1344"/>
            <a:chExt cx="1638" cy="612"/>
          </a:xfrm>
        </p:grpSpPr>
        <p:grpSp>
          <p:nvGrpSpPr>
            <p:cNvPr id="132" name="Group 43">
              <a:extLst>
                <a:ext uri="{FF2B5EF4-FFF2-40B4-BE49-F238E27FC236}">
                  <a16:creationId xmlns:a16="http://schemas.microsoft.com/office/drawing/2014/main" id="{C51EC06F-FE7E-4AE3-916D-D112E588D9DF}"/>
                </a:ext>
              </a:extLst>
            </p:cNvPr>
            <p:cNvGrpSpPr>
              <a:grpSpLocks/>
            </p:cNvGrpSpPr>
            <p:nvPr/>
          </p:nvGrpSpPr>
          <p:grpSpPr bwMode="auto">
            <a:xfrm>
              <a:off x="2851" y="1744"/>
              <a:ext cx="453" cy="212"/>
              <a:chOff x="2160" y="2928"/>
              <a:chExt cx="453" cy="212"/>
            </a:xfrm>
          </p:grpSpPr>
          <p:sp>
            <p:nvSpPr>
              <p:cNvPr id="144" name="Rectangle 44">
                <a:extLst>
                  <a:ext uri="{FF2B5EF4-FFF2-40B4-BE49-F238E27FC236}">
                    <a16:creationId xmlns:a16="http://schemas.microsoft.com/office/drawing/2014/main" id="{86C461B4-6CBB-455B-BC05-3A0DAA0A9358}"/>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145" name="Line 45">
                <a:extLst>
                  <a:ext uri="{FF2B5EF4-FFF2-40B4-BE49-F238E27FC236}">
                    <a16:creationId xmlns:a16="http://schemas.microsoft.com/office/drawing/2014/main" id="{F8CBAFAB-53CB-4CF8-AECC-FF2158FBC1B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46" name="Line 46">
                <a:extLst>
                  <a:ext uri="{FF2B5EF4-FFF2-40B4-BE49-F238E27FC236}">
                    <a16:creationId xmlns:a16="http://schemas.microsoft.com/office/drawing/2014/main" id="{3D2FAE13-2018-4BF6-B911-E6E090E2A053}"/>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3" name="Group 47">
              <a:extLst>
                <a:ext uri="{FF2B5EF4-FFF2-40B4-BE49-F238E27FC236}">
                  <a16:creationId xmlns:a16="http://schemas.microsoft.com/office/drawing/2014/main" id="{6438C412-E391-4596-9FEF-626150D9B658}"/>
                </a:ext>
              </a:extLst>
            </p:cNvPr>
            <p:cNvGrpSpPr>
              <a:grpSpLocks/>
            </p:cNvGrpSpPr>
            <p:nvPr/>
          </p:nvGrpSpPr>
          <p:grpSpPr bwMode="auto">
            <a:xfrm>
              <a:off x="2423" y="1344"/>
              <a:ext cx="204" cy="399"/>
              <a:chOff x="432" y="2688"/>
              <a:chExt cx="204" cy="399"/>
            </a:xfrm>
          </p:grpSpPr>
          <p:sp>
            <p:nvSpPr>
              <p:cNvPr id="142" name="Rectangle 48">
                <a:extLst>
                  <a:ext uri="{FF2B5EF4-FFF2-40B4-BE49-F238E27FC236}">
                    <a16:creationId xmlns:a16="http://schemas.microsoft.com/office/drawing/2014/main" id="{0FCD3EF7-49FC-411E-B5FA-932A271CD9CA}"/>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143" name="Line 49">
                <a:extLst>
                  <a:ext uri="{FF2B5EF4-FFF2-40B4-BE49-F238E27FC236}">
                    <a16:creationId xmlns:a16="http://schemas.microsoft.com/office/drawing/2014/main" id="{367BCE15-28D3-4603-B206-B789837D1D94}"/>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4" name="Group 50">
              <a:extLst>
                <a:ext uri="{FF2B5EF4-FFF2-40B4-BE49-F238E27FC236}">
                  <a16:creationId xmlns:a16="http://schemas.microsoft.com/office/drawing/2014/main" id="{87A2DE51-8DE5-4155-95A6-CA526E418BC2}"/>
                </a:ext>
              </a:extLst>
            </p:cNvPr>
            <p:cNvGrpSpPr>
              <a:grpSpLocks/>
            </p:cNvGrpSpPr>
            <p:nvPr/>
          </p:nvGrpSpPr>
          <p:grpSpPr bwMode="auto">
            <a:xfrm>
              <a:off x="2391" y="1744"/>
              <a:ext cx="453" cy="212"/>
              <a:chOff x="2160" y="2928"/>
              <a:chExt cx="453" cy="212"/>
            </a:xfrm>
          </p:grpSpPr>
          <p:sp>
            <p:nvSpPr>
              <p:cNvPr id="139" name="Rectangle 51">
                <a:extLst>
                  <a:ext uri="{FF2B5EF4-FFF2-40B4-BE49-F238E27FC236}">
                    <a16:creationId xmlns:a16="http://schemas.microsoft.com/office/drawing/2014/main" id="{97DD9E4B-C7F8-456D-899A-4FE7E9924F8D}"/>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a:t>
                </a:r>
              </a:p>
            </p:txBody>
          </p:sp>
          <p:sp>
            <p:nvSpPr>
              <p:cNvPr id="140" name="Line 52">
                <a:extLst>
                  <a:ext uri="{FF2B5EF4-FFF2-40B4-BE49-F238E27FC236}">
                    <a16:creationId xmlns:a16="http://schemas.microsoft.com/office/drawing/2014/main" id="{35ABCB35-083F-4189-82C1-7DFE4DACF2F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41" name="Line 53">
                <a:extLst>
                  <a:ext uri="{FF2B5EF4-FFF2-40B4-BE49-F238E27FC236}">
                    <a16:creationId xmlns:a16="http://schemas.microsoft.com/office/drawing/2014/main" id="{E9894C2D-4CE3-4987-9060-95899005443D}"/>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5" name="Group 54">
              <a:extLst>
                <a:ext uri="{FF2B5EF4-FFF2-40B4-BE49-F238E27FC236}">
                  <a16:creationId xmlns:a16="http://schemas.microsoft.com/office/drawing/2014/main" id="{6A43D648-5E2E-439B-AFC7-C25F2EC77548}"/>
                </a:ext>
              </a:extLst>
            </p:cNvPr>
            <p:cNvGrpSpPr>
              <a:grpSpLocks/>
            </p:cNvGrpSpPr>
            <p:nvPr/>
          </p:nvGrpSpPr>
          <p:grpSpPr bwMode="auto">
            <a:xfrm>
              <a:off x="1914" y="1744"/>
              <a:ext cx="477" cy="204"/>
              <a:chOff x="928" y="1584"/>
              <a:chExt cx="477" cy="204"/>
            </a:xfrm>
          </p:grpSpPr>
          <p:sp>
            <p:nvSpPr>
              <p:cNvPr id="137" name="Line 55">
                <a:extLst>
                  <a:ext uri="{FF2B5EF4-FFF2-40B4-BE49-F238E27FC236}">
                    <a16:creationId xmlns:a16="http://schemas.microsoft.com/office/drawing/2014/main" id="{4C1F9BE7-CEC6-43C9-AAE8-05B61AA325B8}"/>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38" name="Rectangle 56">
                <a:extLst>
                  <a:ext uri="{FF2B5EF4-FFF2-40B4-BE49-F238E27FC236}">
                    <a16:creationId xmlns:a16="http://schemas.microsoft.com/office/drawing/2014/main" id="{17CA6DD6-4CA0-462B-842D-A5B5D09E723E}"/>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36" name="Rectangle 57">
              <a:extLst>
                <a:ext uri="{FF2B5EF4-FFF2-40B4-BE49-F238E27FC236}">
                  <a16:creationId xmlns:a16="http://schemas.microsoft.com/office/drawing/2014/main" id="{B9D5371A-F066-41DA-91F9-51A14427A7B1}"/>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73" name="Rectangle 81">
            <a:extLst>
              <a:ext uri="{FF2B5EF4-FFF2-40B4-BE49-F238E27FC236}">
                <a16:creationId xmlns:a16="http://schemas.microsoft.com/office/drawing/2014/main" id="{0019BBB3-F4FC-4DF4-933C-CA913804D2F2}"/>
              </a:ext>
            </a:extLst>
          </p:cNvPr>
          <p:cNvSpPr>
            <a:spLocks noChangeArrowheads="1"/>
          </p:cNvSpPr>
          <p:nvPr/>
        </p:nvSpPr>
        <p:spPr bwMode="auto">
          <a:xfrm>
            <a:off x="996539" y="5278593"/>
            <a:ext cx="2339975" cy="46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宋体" panose="02010600030101010101" pitchFamily="2" charset="-122"/>
                <a:ea typeface="Arial Unicode MS" pitchFamily="34" charset="-122"/>
              </a:rPr>
              <a:t>③</a:t>
            </a:r>
            <a:r>
              <a:rPr lang="zh-CN" altLang="en-US" sz="2800" dirty="0"/>
              <a:t>  </a:t>
            </a:r>
            <a:r>
              <a:rPr lang="en-US" altLang="zh-CN" sz="2800" dirty="0"/>
              <a:t>p=p-&gt;next </a:t>
            </a:r>
            <a:endParaRPr lang="en-US" altLang="zh-CN" sz="3200" dirty="0"/>
          </a:p>
        </p:txBody>
      </p:sp>
      <p:grpSp>
        <p:nvGrpSpPr>
          <p:cNvPr id="74" name="Group 82">
            <a:extLst>
              <a:ext uri="{FF2B5EF4-FFF2-40B4-BE49-F238E27FC236}">
                <a16:creationId xmlns:a16="http://schemas.microsoft.com/office/drawing/2014/main" id="{C2DD9017-731A-4F02-AD41-D5F39AFD877B}"/>
              </a:ext>
            </a:extLst>
          </p:cNvPr>
          <p:cNvGrpSpPr>
            <a:grpSpLocks/>
          </p:cNvGrpSpPr>
          <p:nvPr/>
        </p:nvGrpSpPr>
        <p:grpSpPr bwMode="auto">
          <a:xfrm>
            <a:off x="3723863" y="4830169"/>
            <a:ext cx="2600325" cy="966224"/>
            <a:chOff x="1914" y="1344"/>
            <a:chExt cx="1638" cy="612"/>
          </a:xfrm>
        </p:grpSpPr>
        <p:grpSp>
          <p:nvGrpSpPr>
            <p:cNvPr id="93" name="Group 83">
              <a:extLst>
                <a:ext uri="{FF2B5EF4-FFF2-40B4-BE49-F238E27FC236}">
                  <a16:creationId xmlns:a16="http://schemas.microsoft.com/office/drawing/2014/main" id="{4D8F98B0-AAC0-45F7-8BCD-8CB63184C1A6}"/>
                </a:ext>
              </a:extLst>
            </p:cNvPr>
            <p:cNvGrpSpPr>
              <a:grpSpLocks/>
            </p:cNvGrpSpPr>
            <p:nvPr/>
          </p:nvGrpSpPr>
          <p:grpSpPr bwMode="auto">
            <a:xfrm>
              <a:off x="2851" y="1744"/>
              <a:ext cx="453" cy="212"/>
              <a:chOff x="2160" y="2928"/>
              <a:chExt cx="453" cy="212"/>
            </a:xfrm>
          </p:grpSpPr>
          <p:sp>
            <p:nvSpPr>
              <p:cNvPr id="105" name="Rectangle 84">
                <a:extLst>
                  <a:ext uri="{FF2B5EF4-FFF2-40B4-BE49-F238E27FC236}">
                    <a16:creationId xmlns:a16="http://schemas.microsoft.com/office/drawing/2014/main" id="{DC110B9A-927E-476B-A256-DED38B9781BD}"/>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106" name="Line 85">
                <a:extLst>
                  <a:ext uri="{FF2B5EF4-FFF2-40B4-BE49-F238E27FC236}">
                    <a16:creationId xmlns:a16="http://schemas.microsoft.com/office/drawing/2014/main" id="{4A777AFA-BFC7-4BEE-84D4-607A71752EB2}"/>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7" name="Line 86">
                <a:extLst>
                  <a:ext uri="{FF2B5EF4-FFF2-40B4-BE49-F238E27FC236}">
                    <a16:creationId xmlns:a16="http://schemas.microsoft.com/office/drawing/2014/main" id="{D9D50774-8B63-4FC1-858A-8304196611CA}"/>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4" name="Group 87">
              <a:extLst>
                <a:ext uri="{FF2B5EF4-FFF2-40B4-BE49-F238E27FC236}">
                  <a16:creationId xmlns:a16="http://schemas.microsoft.com/office/drawing/2014/main" id="{622FC413-143C-470B-8DCC-D0054BBA4317}"/>
                </a:ext>
              </a:extLst>
            </p:cNvPr>
            <p:cNvGrpSpPr>
              <a:grpSpLocks/>
            </p:cNvGrpSpPr>
            <p:nvPr/>
          </p:nvGrpSpPr>
          <p:grpSpPr bwMode="auto">
            <a:xfrm>
              <a:off x="2423" y="1344"/>
              <a:ext cx="204" cy="399"/>
              <a:chOff x="432" y="2688"/>
              <a:chExt cx="204" cy="399"/>
            </a:xfrm>
          </p:grpSpPr>
          <p:sp>
            <p:nvSpPr>
              <p:cNvPr id="103" name="Rectangle 88">
                <a:extLst>
                  <a:ext uri="{FF2B5EF4-FFF2-40B4-BE49-F238E27FC236}">
                    <a16:creationId xmlns:a16="http://schemas.microsoft.com/office/drawing/2014/main" id="{3760FD99-2656-451C-9C67-490D7B6F002E}"/>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104" name="Line 89">
                <a:extLst>
                  <a:ext uri="{FF2B5EF4-FFF2-40B4-BE49-F238E27FC236}">
                    <a16:creationId xmlns:a16="http://schemas.microsoft.com/office/drawing/2014/main" id="{631A1387-AF36-4696-9CEA-AE2BC3D2E75B}"/>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5" name="Group 90">
              <a:extLst>
                <a:ext uri="{FF2B5EF4-FFF2-40B4-BE49-F238E27FC236}">
                  <a16:creationId xmlns:a16="http://schemas.microsoft.com/office/drawing/2014/main" id="{95E0EDA3-27FD-4804-BA54-06B90A5BE657}"/>
                </a:ext>
              </a:extLst>
            </p:cNvPr>
            <p:cNvGrpSpPr>
              <a:grpSpLocks/>
            </p:cNvGrpSpPr>
            <p:nvPr/>
          </p:nvGrpSpPr>
          <p:grpSpPr bwMode="auto">
            <a:xfrm>
              <a:off x="2391" y="1744"/>
              <a:ext cx="453" cy="212"/>
              <a:chOff x="2160" y="2928"/>
              <a:chExt cx="453" cy="212"/>
            </a:xfrm>
          </p:grpSpPr>
          <p:sp>
            <p:nvSpPr>
              <p:cNvPr id="100" name="Rectangle 91">
                <a:extLst>
                  <a:ext uri="{FF2B5EF4-FFF2-40B4-BE49-F238E27FC236}">
                    <a16:creationId xmlns:a16="http://schemas.microsoft.com/office/drawing/2014/main" id="{6CB2D020-FB7B-4527-A94E-28269EFE2EEA}"/>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101" name="Line 92">
                <a:extLst>
                  <a:ext uri="{FF2B5EF4-FFF2-40B4-BE49-F238E27FC236}">
                    <a16:creationId xmlns:a16="http://schemas.microsoft.com/office/drawing/2014/main" id="{9408BDC5-9F30-4879-AA05-BE67A7E24D0C}"/>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2" name="Line 93">
                <a:extLst>
                  <a:ext uri="{FF2B5EF4-FFF2-40B4-BE49-F238E27FC236}">
                    <a16:creationId xmlns:a16="http://schemas.microsoft.com/office/drawing/2014/main" id="{BB13B85E-66A2-4FC8-97CA-4702D156BCDF}"/>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6" name="Group 94">
              <a:extLst>
                <a:ext uri="{FF2B5EF4-FFF2-40B4-BE49-F238E27FC236}">
                  <a16:creationId xmlns:a16="http://schemas.microsoft.com/office/drawing/2014/main" id="{530AEE44-0BAE-4C9F-9CED-7EB0F40EDA73}"/>
                </a:ext>
              </a:extLst>
            </p:cNvPr>
            <p:cNvGrpSpPr>
              <a:grpSpLocks/>
            </p:cNvGrpSpPr>
            <p:nvPr/>
          </p:nvGrpSpPr>
          <p:grpSpPr bwMode="auto">
            <a:xfrm>
              <a:off x="1914" y="1744"/>
              <a:ext cx="477" cy="204"/>
              <a:chOff x="928" y="1584"/>
              <a:chExt cx="477" cy="204"/>
            </a:xfrm>
          </p:grpSpPr>
          <p:sp>
            <p:nvSpPr>
              <p:cNvPr id="98" name="Line 95">
                <a:extLst>
                  <a:ext uri="{FF2B5EF4-FFF2-40B4-BE49-F238E27FC236}">
                    <a16:creationId xmlns:a16="http://schemas.microsoft.com/office/drawing/2014/main" id="{2B70F97C-EEB2-4494-BDB1-E329140AA1AC}"/>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9" name="Rectangle 96">
                <a:extLst>
                  <a:ext uri="{FF2B5EF4-FFF2-40B4-BE49-F238E27FC236}">
                    <a16:creationId xmlns:a16="http://schemas.microsoft.com/office/drawing/2014/main" id="{2C9F06EA-70B8-4DA3-9B6E-164B58A5B8E7}"/>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97" name="Rectangle 97">
              <a:extLst>
                <a:ext uri="{FF2B5EF4-FFF2-40B4-BE49-F238E27FC236}">
                  <a16:creationId xmlns:a16="http://schemas.microsoft.com/office/drawing/2014/main" id="{2FD48E79-A1D5-4ABB-BAEA-8A3745B93087}"/>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182" name="Group 23">
            <a:extLst>
              <a:ext uri="{FF2B5EF4-FFF2-40B4-BE49-F238E27FC236}">
                <a16:creationId xmlns:a16="http://schemas.microsoft.com/office/drawing/2014/main" id="{AAA73F83-AC1D-452C-A6CB-6481E488732B}"/>
              </a:ext>
            </a:extLst>
          </p:cNvPr>
          <p:cNvGrpSpPr/>
          <p:nvPr/>
        </p:nvGrpSpPr>
        <p:grpSpPr>
          <a:xfrm>
            <a:off x="279769" y="1336435"/>
            <a:ext cx="458390" cy="344014"/>
            <a:chOff x="789999" y="2242985"/>
            <a:chExt cx="504229" cy="378415"/>
          </a:xfrm>
        </p:grpSpPr>
        <p:sp>
          <p:nvSpPr>
            <p:cNvPr id="183" name="Rectangle 24">
              <a:extLst>
                <a:ext uri="{FF2B5EF4-FFF2-40B4-BE49-F238E27FC236}">
                  <a16:creationId xmlns:a16="http://schemas.microsoft.com/office/drawing/2014/main" id="{C4BF983C-ECDD-4D28-844C-3AE4241A4EB6}"/>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184" name="Rectangle 25">
              <a:extLst>
                <a:ext uri="{FF2B5EF4-FFF2-40B4-BE49-F238E27FC236}">
                  <a16:creationId xmlns:a16="http://schemas.microsoft.com/office/drawing/2014/main" id="{35C5D653-4163-4DBE-8CE6-FE3D1CB3A1AD}"/>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185" name="矩形 184">
            <a:extLst>
              <a:ext uri="{FF2B5EF4-FFF2-40B4-BE49-F238E27FC236}">
                <a16:creationId xmlns:a16="http://schemas.microsoft.com/office/drawing/2014/main" id="{1C7AE085-A5EE-4594-A3CC-C89DC2D673B6}"/>
              </a:ext>
            </a:extLst>
          </p:cNvPr>
          <p:cNvSpPr/>
          <p:nvPr/>
        </p:nvSpPr>
        <p:spPr>
          <a:xfrm>
            <a:off x="817440" y="1268317"/>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常见的指针操作</a:t>
            </a:r>
          </a:p>
        </p:txBody>
      </p:sp>
      <p:sp>
        <p:nvSpPr>
          <p:cNvPr id="186" name="Rectangle 145">
            <a:extLst>
              <a:ext uri="{FF2B5EF4-FFF2-40B4-BE49-F238E27FC236}">
                <a16:creationId xmlns:a16="http://schemas.microsoft.com/office/drawing/2014/main" id="{DA463039-F8F7-47B1-8B6C-1C8A02997630}"/>
              </a:ext>
            </a:extLst>
          </p:cNvPr>
          <p:cNvSpPr>
            <a:spLocks noChangeArrowheads="1"/>
          </p:cNvSpPr>
          <p:nvPr/>
        </p:nvSpPr>
        <p:spPr bwMode="auto">
          <a:xfrm>
            <a:off x="4583358" y="2678315"/>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grpSp>
        <p:nvGrpSpPr>
          <p:cNvPr id="7" name="组合 6">
            <a:extLst>
              <a:ext uri="{FF2B5EF4-FFF2-40B4-BE49-F238E27FC236}">
                <a16:creationId xmlns:a16="http://schemas.microsoft.com/office/drawing/2014/main" id="{CC2CA4DF-4E47-4F6A-BA23-8C7658DF972A}"/>
              </a:ext>
            </a:extLst>
          </p:cNvPr>
          <p:cNvGrpSpPr/>
          <p:nvPr/>
        </p:nvGrpSpPr>
        <p:grpSpPr>
          <a:xfrm>
            <a:off x="7222141" y="1656947"/>
            <a:ext cx="1838325" cy="1410731"/>
            <a:chOff x="7222141" y="1656947"/>
            <a:chExt cx="1838325" cy="1410731"/>
          </a:xfrm>
        </p:grpSpPr>
        <p:grpSp>
          <p:nvGrpSpPr>
            <p:cNvPr id="150" name="Group 21">
              <a:extLst>
                <a:ext uri="{FF2B5EF4-FFF2-40B4-BE49-F238E27FC236}">
                  <a16:creationId xmlns:a16="http://schemas.microsoft.com/office/drawing/2014/main" id="{729B668F-8B8A-4BC4-9369-9A709CC6D0B3}"/>
                </a:ext>
              </a:extLst>
            </p:cNvPr>
            <p:cNvGrpSpPr>
              <a:grpSpLocks/>
            </p:cNvGrpSpPr>
            <p:nvPr/>
          </p:nvGrpSpPr>
          <p:grpSpPr bwMode="auto">
            <a:xfrm>
              <a:off x="7222141" y="1656947"/>
              <a:ext cx="1838325" cy="966224"/>
              <a:chOff x="2586" y="1280"/>
              <a:chExt cx="1158" cy="612"/>
            </a:xfrm>
          </p:grpSpPr>
          <p:grpSp>
            <p:nvGrpSpPr>
              <p:cNvPr id="152" name="Group 22">
                <a:extLst>
                  <a:ext uri="{FF2B5EF4-FFF2-40B4-BE49-F238E27FC236}">
                    <a16:creationId xmlns:a16="http://schemas.microsoft.com/office/drawing/2014/main" id="{F67D4CA1-BC10-4CDD-916A-763FE48C2185}"/>
                  </a:ext>
                </a:extLst>
              </p:cNvPr>
              <p:cNvGrpSpPr>
                <a:grpSpLocks/>
              </p:cNvGrpSpPr>
              <p:nvPr/>
            </p:nvGrpSpPr>
            <p:grpSpPr bwMode="auto">
              <a:xfrm>
                <a:off x="2586" y="1280"/>
                <a:ext cx="1158" cy="612"/>
                <a:chOff x="1155" y="1184"/>
                <a:chExt cx="1158" cy="612"/>
              </a:xfrm>
            </p:grpSpPr>
            <p:grpSp>
              <p:nvGrpSpPr>
                <p:cNvPr id="158" name="Group 23">
                  <a:extLst>
                    <a:ext uri="{FF2B5EF4-FFF2-40B4-BE49-F238E27FC236}">
                      <a16:creationId xmlns:a16="http://schemas.microsoft.com/office/drawing/2014/main" id="{5197DA27-DF16-43D0-93CA-5F1C3AA5CD8A}"/>
                    </a:ext>
                  </a:extLst>
                </p:cNvPr>
                <p:cNvGrpSpPr>
                  <a:grpSpLocks/>
                </p:cNvGrpSpPr>
                <p:nvPr/>
              </p:nvGrpSpPr>
              <p:grpSpPr bwMode="auto">
                <a:xfrm>
                  <a:off x="1664" y="1184"/>
                  <a:ext cx="204" cy="399"/>
                  <a:chOff x="432" y="2688"/>
                  <a:chExt cx="204" cy="399"/>
                </a:xfrm>
              </p:grpSpPr>
              <p:sp>
                <p:nvSpPr>
                  <p:cNvPr id="167" name="Rectangle 24">
                    <a:extLst>
                      <a:ext uri="{FF2B5EF4-FFF2-40B4-BE49-F238E27FC236}">
                        <a16:creationId xmlns:a16="http://schemas.microsoft.com/office/drawing/2014/main" id="{EB7461B2-A018-4E36-ACD5-E59E9D198454}"/>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p</a:t>
                    </a:r>
                  </a:p>
                </p:txBody>
              </p:sp>
              <p:sp>
                <p:nvSpPr>
                  <p:cNvPr id="168" name="Line 25">
                    <a:extLst>
                      <a:ext uri="{FF2B5EF4-FFF2-40B4-BE49-F238E27FC236}">
                        <a16:creationId xmlns:a16="http://schemas.microsoft.com/office/drawing/2014/main" id="{D65104E7-42CE-4495-88B5-A881BBA6E59C}"/>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59" name="Group 26">
                  <a:extLst>
                    <a:ext uri="{FF2B5EF4-FFF2-40B4-BE49-F238E27FC236}">
                      <a16:creationId xmlns:a16="http://schemas.microsoft.com/office/drawing/2014/main" id="{9D139A94-6B30-4224-A902-7CA3351FAFCD}"/>
                    </a:ext>
                  </a:extLst>
                </p:cNvPr>
                <p:cNvGrpSpPr>
                  <a:grpSpLocks/>
                </p:cNvGrpSpPr>
                <p:nvPr/>
              </p:nvGrpSpPr>
              <p:grpSpPr bwMode="auto">
                <a:xfrm>
                  <a:off x="1632" y="1584"/>
                  <a:ext cx="453" cy="212"/>
                  <a:chOff x="2160" y="2928"/>
                  <a:chExt cx="453" cy="212"/>
                </a:xfrm>
              </p:grpSpPr>
              <p:sp>
                <p:nvSpPr>
                  <p:cNvPr id="164" name="Rectangle 27">
                    <a:extLst>
                      <a:ext uri="{FF2B5EF4-FFF2-40B4-BE49-F238E27FC236}">
                        <a16:creationId xmlns:a16="http://schemas.microsoft.com/office/drawing/2014/main" id="{3B3A3AF3-9BC4-45E6-A1A8-812710FB367B}"/>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a:t>
                    </a:r>
                  </a:p>
                </p:txBody>
              </p:sp>
              <p:sp>
                <p:nvSpPr>
                  <p:cNvPr id="165" name="Line 28">
                    <a:extLst>
                      <a:ext uri="{FF2B5EF4-FFF2-40B4-BE49-F238E27FC236}">
                        <a16:creationId xmlns:a16="http://schemas.microsoft.com/office/drawing/2014/main" id="{37706068-CC7C-4979-B3EB-3A99DFFC6735}"/>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66" name="Line 29">
                    <a:extLst>
                      <a:ext uri="{FF2B5EF4-FFF2-40B4-BE49-F238E27FC236}">
                        <a16:creationId xmlns:a16="http://schemas.microsoft.com/office/drawing/2014/main" id="{BD2EF2D7-085B-448E-8247-6EBC4358894A}"/>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60" name="Group 30">
                  <a:extLst>
                    <a:ext uri="{FF2B5EF4-FFF2-40B4-BE49-F238E27FC236}">
                      <a16:creationId xmlns:a16="http://schemas.microsoft.com/office/drawing/2014/main" id="{F1EAFA39-C794-4322-90FA-6AF1F99CE066}"/>
                    </a:ext>
                  </a:extLst>
                </p:cNvPr>
                <p:cNvGrpSpPr>
                  <a:grpSpLocks/>
                </p:cNvGrpSpPr>
                <p:nvPr/>
              </p:nvGrpSpPr>
              <p:grpSpPr bwMode="auto">
                <a:xfrm>
                  <a:off x="1155" y="1584"/>
                  <a:ext cx="477" cy="204"/>
                  <a:chOff x="928" y="1584"/>
                  <a:chExt cx="477" cy="204"/>
                </a:xfrm>
              </p:grpSpPr>
              <p:sp>
                <p:nvSpPr>
                  <p:cNvPr id="162" name="Line 31">
                    <a:extLst>
                      <a:ext uri="{FF2B5EF4-FFF2-40B4-BE49-F238E27FC236}">
                        <a16:creationId xmlns:a16="http://schemas.microsoft.com/office/drawing/2014/main" id="{9840164C-0CBE-45E5-A3AB-7ABD1E4B8F5D}"/>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63" name="Rectangle 32">
                    <a:extLst>
                      <a:ext uri="{FF2B5EF4-FFF2-40B4-BE49-F238E27FC236}">
                        <a16:creationId xmlns:a16="http://schemas.microsoft.com/office/drawing/2014/main" id="{8377F297-CFD2-40C3-9B2C-9B33303D9A94}"/>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cs typeface="Times New Roman" panose="02020603050405020304" pitchFamily="18" charset="0"/>
                      </a:rPr>
                      <a:t>…</a:t>
                    </a:r>
                    <a:endParaRPr lang="en-US" altLang="zh-CN" sz="2000"/>
                  </a:p>
                </p:txBody>
              </p:sp>
            </p:grpSp>
            <p:sp>
              <p:nvSpPr>
                <p:cNvPr id="161" name="Rectangle 33">
                  <a:extLst>
                    <a:ext uri="{FF2B5EF4-FFF2-40B4-BE49-F238E27FC236}">
                      <a16:creationId xmlns:a16="http://schemas.microsoft.com/office/drawing/2014/main" id="{2EA7A0C8-3806-408D-9DA1-9874F0B5FC98}"/>
                    </a:ext>
                  </a:extLst>
                </p:cNvPr>
                <p:cNvSpPr>
                  <a:spLocks noChangeArrowheads="1"/>
                </p:cNvSpPr>
                <p:nvPr/>
              </p:nvSpPr>
              <p:spPr bwMode="auto">
                <a:xfrm>
                  <a:off x="2064" y="158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cs typeface="Times New Roman" panose="02020603050405020304" pitchFamily="18" charset="0"/>
                    </a:rPr>
                    <a:t>…</a:t>
                  </a:r>
                  <a:endParaRPr lang="en-US" altLang="zh-CN" sz="2000"/>
                </a:p>
              </p:txBody>
            </p:sp>
          </p:grpSp>
          <p:grpSp>
            <p:nvGrpSpPr>
              <p:cNvPr id="153" name="Group 34">
                <a:extLst>
                  <a:ext uri="{FF2B5EF4-FFF2-40B4-BE49-F238E27FC236}">
                    <a16:creationId xmlns:a16="http://schemas.microsoft.com/office/drawing/2014/main" id="{59167E36-DF9D-405D-B975-D87EEC601A32}"/>
                  </a:ext>
                </a:extLst>
              </p:cNvPr>
              <p:cNvGrpSpPr>
                <a:grpSpLocks/>
              </p:cNvGrpSpPr>
              <p:nvPr/>
            </p:nvGrpSpPr>
            <p:grpSpPr bwMode="auto">
              <a:xfrm>
                <a:off x="2776" y="1304"/>
                <a:ext cx="279" cy="398"/>
                <a:chOff x="528" y="3249"/>
                <a:chExt cx="279" cy="398"/>
              </a:xfrm>
            </p:grpSpPr>
            <p:sp>
              <p:nvSpPr>
                <p:cNvPr id="154" name="Rectangle 35">
                  <a:extLst>
                    <a:ext uri="{FF2B5EF4-FFF2-40B4-BE49-F238E27FC236}">
                      <a16:creationId xmlns:a16="http://schemas.microsoft.com/office/drawing/2014/main" id="{4D6E9DAB-40B5-4197-93E1-1DEC1A4C8E0B}"/>
                    </a:ext>
                  </a:extLst>
                </p:cNvPr>
                <p:cNvSpPr>
                  <a:spLocks noChangeArrowheads="1"/>
                </p:cNvSpPr>
                <p:nvPr/>
              </p:nvSpPr>
              <p:spPr bwMode="auto">
                <a:xfrm>
                  <a:off x="528" y="3249"/>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q</a:t>
                  </a:r>
                </a:p>
              </p:txBody>
            </p:sp>
            <p:grpSp>
              <p:nvGrpSpPr>
                <p:cNvPr id="155" name="Group 36">
                  <a:extLst>
                    <a:ext uri="{FF2B5EF4-FFF2-40B4-BE49-F238E27FC236}">
                      <a16:creationId xmlns:a16="http://schemas.microsoft.com/office/drawing/2014/main" id="{6EEA55EA-78D1-4939-91CA-B2DDECAD5325}"/>
                    </a:ext>
                  </a:extLst>
                </p:cNvPr>
                <p:cNvGrpSpPr>
                  <a:grpSpLocks/>
                </p:cNvGrpSpPr>
                <p:nvPr/>
              </p:nvGrpSpPr>
              <p:grpSpPr bwMode="auto">
                <a:xfrm>
                  <a:off x="648" y="3488"/>
                  <a:ext cx="159" cy="159"/>
                  <a:chOff x="768" y="3544"/>
                  <a:chExt cx="159" cy="159"/>
                </a:xfrm>
              </p:grpSpPr>
              <p:sp>
                <p:nvSpPr>
                  <p:cNvPr id="156" name="Line 37">
                    <a:extLst>
                      <a:ext uri="{FF2B5EF4-FFF2-40B4-BE49-F238E27FC236}">
                        <a16:creationId xmlns:a16="http://schemas.microsoft.com/office/drawing/2014/main" id="{317F4501-ECB9-4924-A1F0-23D0EDEA98DE}"/>
                      </a:ext>
                    </a:extLst>
                  </p:cNvPr>
                  <p:cNvSpPr>
                    <a:spLocks noChangeShapeType="1"/>
                  </p:cNvSpPr>
                  <p:nvPr/>
                </p:nvSpPr>
                <p:spPr bwMode="auto">
                  <a:xfrm>
                    <a:off x="768" y="3696"/>
                    <a:ext cx="159"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7" name="Line 38">
                    <a:extLst>
                      <a:ext uri="{FF2B5EF4-FFF2-40B4-BE49-F238E27FC236}">
                        <a16:creationId xmlns:a16="http://schemas.microsoft.com/office/drawing/2014/main" id="{29854B65-9EB7-46A2-BBEC-1D6D275C7CFE}"/>
                      </a:ext>
                    </a:extLst>
                  </p:cNvPr>
                  <p:cNvSpPr>
                    <a:spLocks noChangeShapeType="1"/>
                  </p:cNvSpPr>
                  <p:nvPr/>
                </p:nvSpPr>
                <p:spPr bwMode="auto">
                  <a:xfrm>
                    <a:off x="768" y="3544"/>
                    <a:ext cx="0" cy="15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grpSp>
        <p:sp>
          <p:nvSpPr>
            <p:cNvPr id="188" name="Rectangle 145">
              <a:extLst>
                <a:ext uri="{FF2B5EF4-FFF2-40B4-BE49-F238E27FC236}">
                  <a16:creationId xmlns:a16="http://schemas.microsoft.com/office/drawing/2014/main" id="{76C9C3F4-43A8-47DF-B08E-0A94EB767169}"/>
                </a:ext>
              </a:extLst>
            </p:cNvPr>
            <p:cNvSpPr>
              <a:spLocks noChangeArrowheads="1"/>
            </p:cNvSpPr>
            <p:nvPr/>
          </p:nvSpPr>
          <p:spPr bwMode="auto">
            <a:xfrm>
              <a:off x="7658704" y="2688265"/>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sp>
        <p:nvSpPr>
          <p:cNvPr id="189" name="Rectangle 145">
            <a:extLst>
              <a:ext uri="{FF2B5EF4-FFF2-40B4-BE49-F238E27FC236}">
                <a16:creationId xmlns:a16="http://schemas.microsoft.com/office/drawing/2014/main" id="{AF7E2F11-65EF-4288-82C0-9EF5F08478AF}"/>
              </a:ext>
            </a:extLst>
          </p:cNvPr>
          <p:cNvSpPr>
            <a:spLocks noChangeArrowheads="1"/>
          </p:cNvSpPr>
          <p:nvPr/>
        </p:nvSpPr>
        <p:spPr bwMode="auto">
          <a:xfrm>
            <a:off x="4572994" y="4309524"/>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sp>
        <p:nvSpPr>
          <p:cNvPr id="190" name="Rectangle 145">
            <a:extLst>
              <a:ext uri="{FF2B5EF4-FFF2-40B4-BE49-F238E27FC236}">
                <a16:creationId xmlns:a16="http://schemas.microsoft.com/office/drawing/2014/main" id="{F304C98A-403F-446E-8710-2BDF868162EB}"/>
              </a:ext>
            </a:extLst>
          </p:cNvPr>
          <p:cNvSpPr>
            <a:spLocks noChangeArrowheads="1"/>
          </p:cNvSpPr>
          <p:nvPr/>
        </p:nvSpPr>
        <p:spPr bwMode="auto">
          <a:xfrm>
            <a:off x="4583358" y="5967920"/>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grpSp>
        <p:nvGrpSpPr>
          <p:cNvPr id="8" name="组合 7">
            <a:extLst>
              <a:ext uri="{FF2B5EF4-FFF2-40B4-BE49-F238E27FC236}">
                <a16:creationId xmlns:a16="http://schemas.microsoft.com/office/drawing/2014/main" id="{68963C4D-25A7-4DDE-B06A-79B277B65CB4}"/>
              </a:ext>
            </a:extLst>
          </p:cNvPr>
          <p:cNvGrpSpPr/>
          <p:nvPr/>
        </p:nvGrpSpPr>
        <p:grpSpPr>
          <a:xfrm>
            <a:off x="6746116" y="3176632"/>
            <a:ext cx="2600325" cy="1501233"/>
            <a:chOff x="6746116" y="3176632"/>
            <a:chExt cx="2600325" cy="1501233"/>
          </a:xfrm>
        </p:grpSpPr>
        <p:grpSp>
          <p:nvGrpSpPr>
            <p:cNvPr id="112" name="Group 60">
              <a:extLst>
                <a:ext uri="{FF2B5EF4-FFF2-40B4-BE49-F238E27FC236}">
                  <a16:creationId xmlns:a16="http://schemas.microsoft.com/office/drawing/2014/main" id="{2673E961-A7EC-4624-BD9F-654BA9941855}"/>
                </a:ext>
              </a:extLst>
            </p:cNvPr>
            <p:cNvGrpSpPr>
              <a:grpSpLocks/>
            </p:cNvGrpSpPr>
            <p:nvPr/>
          </p:nvGrpSpPr>
          <p:grpSpPr bwMode="auto">
            <a:xfrm>
              <a:off x="6746116" y="3176632"/>
              <a:ext cx="2600325" cy="972539"/>
              <a:chOff x="2010" y="2504"/>
              <a:chExt cx="1638" cy="616"/>
            </a:xfrm>
          </p:grpSpPr>
          <p:grpSp>
            <p:nvGrpSpPr>
              <p:cNvPr id="113" name="Group 61">
                <a:extLst>
                  <a:ext uri="{FF2B5EF4-FFF2-40B4-BE49-F238E27FC236}">
                    <a16:creationId xmlns:a16="http://schemas.microsoft.com/office/drawing/2014/main" id="{5F32CB44-2973-40BD-BD1F-CA61D9665433}"/>
                  </a:ext>
                </a:extLst>
              </p:cNvPr>
              <p:cNvGrpSpPr>
                <a:grpSpLocks/>
              </p:cNvGrpSpPr>
              <p:nvPr/>
            </p:nvGrpSpPr>
            <p:grpSpPr bwMode="auto">
              <a:xfrm>
                <a:off x="2964" y="2504"/>
                <a:ext cx="204" cy="399"/>
                <a:chOff x="432" y="2688"/>
                <a:chExt cx="204" cy="399"/>
              </a:xfrm>
            </p:grpSpPr>
            <p:sp>
              <p:nvSpPr>
                <p:cNvPr id="130" name="Rectangle 62">
                  <a:extLst>
                    <a:ext uri="{FF2B5EF4-FFF2-40B4-BE49-F238E27FC236}">
                      <a16:creationId xmlns:a16="http://schemas.microsoft.com/office/drawing/2014/main" id="{0E2C367F-9577-4AA7-A73F-89209F574217}"/>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131" name="Line 63">
                  <a:extLst>
                    <a:ext uri="{FF2B5EF4-FFF2-40B4-BE49-F238E27FC236}">
                      <a16:creationId xmlns:a16="http://schemas.microsoft.com/office/drawing/2014/main" id="{39C66A6A-A57F-4405-9479-0C7B3148B31B}"/>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4" name="Group 64">
                <a:extLst>
                  <a:ext uri="{FF2B5EF4-FFF2-40B4-BE49-F238E27FC236}">
                    <a16:creationId xmlns:a16="http://schemas.microsoft.com/office/drawing/2014/main" id="{D8DFB2F2-075E-4B6F-914A-F348CBC3F4D5}"/>
                  </a:ext>
                </a:extLst>
              </p:cNvPr>
              <p:cNvGrpSpPr>
                <a:grpSpLocks/>
              </p:cNvGrpSpPr>
              <p:nvPr/>
            </p:nvGrpSpPr>
            <p:grpSpPr bwMode="auto">
              <a:xfrm>
                <a:off x="2010" y="2508"/>
                <a:ext cx="1638" cy="612"/>
                <a:chOff x="1914" y="1344"/>
                <a:chExt cx="1638" cy="612"/>
              </a:xfrm>
            </p:grpSpPr>
            <p:grpSp>
              <p:nvGrpSpPr>
                <p:cNvPr id="115" name="Group 65">
                  <a:extLst>
                    <a:ext uri="{FF2B5EF4-FFF2-40B4-BE49-F238E27FC236}">
                      <a16:creationId xmlns:a16="http://schemas.microsoft.com/office/drawing/2014/main" id="{80EDA910-37DE-4B40-B610-8244EBABB22C}"/>
                    </a:ext>
                  </a:extLst>
                </p:cNvPr>
                <p:cNvGrpSpPr>
                  <a:grpSpLocks/>
                </p:cNvGrpSpPr>
                <p:nvPr/>
              </p:nvGrpSpPr>
              <p:grpSpPr bwMode="auto">
                <a:xfrm>
                  <a:off x="2851" y="1744"/>
                  <a:ext cx="453" cy="212"/>
                  <a:chOff x="2160" y="2928"/>
                  <a:chExt cx="453" cy="212"/>
                </a:xfrm>
              </p:grpSpPr>
              <p:sp>
                <p:nvSpPr>
                  <p:cNvPr id="127" name="Rectangle 66">
                    <a:extLst>
                      <a:ext uri="{FF2B5EF4-FFF2-40B4-BE49-F238E27FC236}">
                        <a16:creationId xmlns:a16="http://schemas.microsoft.com/office/drawing/2014/main" id="{265CE797-9967-42DC-BDCC-BAF7694DA5C3}"/>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128" name="Line 67">
                    <a:extLst>
                      <a:ext uri="{FF2B5EF4-FFF2-40B4-BE49-F238E27FC236}">
                        <a16:creationId xmlns:a16="http://schemas.microsoft.com/office/drawing/2014/main" id="{FFD570A2-5B86-4E6E-ABF0-250677C60E95}"/>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29" name="Line 68">
                    <a:extLst>
                      <a:ext uri="{FF2B5EF4-FFF2-40B4-BE49-F238E27FC236}">
                        <a16:creationId xmlns:a16="http://schemas.microsoft.com/office/drawing/2014/main" id="{FCA817F3-58D6-430D-B958-375C44C1680D}"/>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6" name="Group 69">
                  <a:extLst>
                    <a:ext uri="{FF2B5EF4-FFF2-40B4-BE49-F238E27FC236}">
                      <a16:creationId xmlns:a16="http://schemas.microsoft.com/office/drawing/2014/main" id="{BFED104F-B9F6-40C1-9A22-4302102E6296}"/>
                    </a:ext>
                  </a:extLst>
                </p:cNvPr>
                <p:cNvGrpSpPr>
                  <a:grpSpLocks/>
                </p:cNvGrpSpPr>
                <p:nvPr/>
              </p:nvGrpSpPr>
              <p:grpSpPr bwMode="auto">
                <a:xfrm>
                  <a:off x="2423" y="1344"/>
                  <a:ext cx="204" cy="399"/>
                  <a:chOff x="432" y="2688"/>
                  <a:chExt cx="204" cy="399"/>
                </a:xfrm>
              </p:grpSpPr>
              <p:sp>
                <p:nvSpPr>
                  <p:cNvPr id="125" name="Rectangle 70">
                    <a:extLst>
                      <a:ext uri="{FF2B5EF4-FFF2-40B4-BE49-F238E27FC236}">
                        <a16:creationId xmlns:a16="http://schemas.microsoft.com/office/drawing/2014/main" id="{67ECD6CB-FBDD-4C9E-A9FF-B5BBF307CE6E}"/>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126" name="Line 71">
                    <a:extLst>
                      <a:ext uri="{FF2B5EF4-FFF2-40B4-BE49-F238E27FC236}">
                        <a16:creationId xmlns:a16="http://schemas.microsoft.com/office/drawing/2014/main" id="{54E8BDE4-565E-4818-99CF-0BB26F8A5C7C}"/>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7" name="Group 72">
                  <a:extLst>
                    <a:ext uri="{FF2B5EF4-FFF2-40B4-BE49-F238E27FC236}">
                      <a16:creationId xmlns:a16="http://schemas.microsoft.com/office/drawing/2014/main" id="{568C3635-A91B-467E-95A7-A256249E5B47}"/>
                    </a:ext>
                  </a:extLst>
                </p:cNvPr>
                <p:cNvGrpSpPr>
                  <a:grpSpLocks/>
                </p:cNvGrpSpPr>
                <p:nvPr/>
              </p:nvGrpSpPr>
              <p:grpSpPr bwMode="auto">
                <a:xfrm>
                  <a:off x="2391" y="1744"/>
                  <a:ext cx="453" cy="212"/>
                  <a:chOff x="2160" y="2928"/>
                  <a:chExt cx="453" cy="212"/>
                </a:xfrm>
              </p:grpSpPr>
              <p:sp>
                <p:nvSpPr>
                  <p:cNvPr id="122" name="Rectangle 73">
                    <a:extLst>
                      <a:ext uri="{FF2B5EF4-FFF2-40B4-BE49-F238E27FC236}">
                        <a16:creationId xmlns:a16="http://schemas.microsoft.com/office/drawing/2014/main" id="{81C343CE-F0B1-4579-8485-E53F8ED13CED}"/>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a:t>
                    </a:r>
                  </a:p>
                </p:txBody>
              </p:sp>
              <p:sp>
                <p:nvSpPr>
                  <p:cNvPr id="123" name="Line 74">
                    <a:extLst>
                      <a:ext uri="{FF2B5EF4-FFF2-40B4-BE49-F238E27FC236}">
                        <a16:creationId xmlns:a16="http://schemas.microsoft.com/office/drawing/2014/main" id="{ABD22A4A-4CF4-41C3-8FCC-2DA0FEA2F8B9}"/>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24" name="Line 75">
                    <a:extLst>
                      <a:ext uri="{FF2B5EF4-FFF2-40B4-BE49-F238E27FC236}">
                        <a16:creationId xmlns:a16="http://schemas.microsoft.com/office/drawing/2014/main" id="{44E2CA4E-AF24-4362-BA8B-1329491F4A22}"/>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8" name="Group 76">
                  <a:extLst>
                    <a:ext uri="{FF2B5EF4-FFF2-40B4-BE49-F238E27FC236}">
                      <a16:creationId xmlns:a16="http://schemas.microsoft.com/office/drawing/2014/main" id="{B2058E19-E8C6-42DF-9335-204FE53B04F9}"/>
                    </a:ext>
                  </a:extLst>
                </p:cNvPr>
                <p:cNvGrpSpPr>
                  <a:grpSpLocks/>
                </p:cNvGrpSpPr>
                <p:nvPr/>
              </p:nvGrpSpPr>
              <p:grpSpPr bwMode="auto">
                <a:xfrm>
                  <a:off x="1914" y="1744"/>
                  <a:ext cx="477" cy="204"/>
                  <a:chOff x="928" y="1584"/>
                  <a:chExt cx="477" cy="204"/>
                </a:xfrm>
              </p:grpSpPr>
              <p:sp>
                <p:nvSpPr>
                  <p:cNvPr id="120" name="Line 77">
                    <a:extLst>
                      <a:ext uri="{FF2B5EF4-FFF2-40B4-BE49-F238E27FC236}">
                        <a16:creationId xmlns:a16="http://schemas.microsoft.com/office/drawing/2014/main" id="{63368185-CBFD-4CB4-8754-99B4C12866A4}"/>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21" name="Rectangle 78">
                    <a:extLst>
                      <a:ext uri="{FF2B5EF4-FFF2-40B4-BE49-F238E27FC236}">
                        <a16:creationId xmlns:a16="http://schemas.microsoft.com/office/drawing/2014/main" id="{2372F3B6-DA5C-48B6-A27C-10E88B8F3423}"/>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19" name="Rectangle 79">
                  <a:extLst>
                    <a:ext uri="{FF2B5EF4-FFF2-40B4-BE49-F238E27FC236}">
                      <a16:creationId xmlns:a16="http://schemas.microsoft.com/office/drawing/2014/main" id="{69D23CF3-6187-4DD3-A7AF-692930583326}"/>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sp>
          <p:nvSpPr>
            <p:cNvPr id="191" name="Rectangle 145">
              <a:extLst>
                <a:ext uri="{FF2B5EF4-FFF2-40B4-BE49-F238E27FC236}">
                  <a16:creationId xmlns:a16="http://schemas.microsoft.com/office/drawing/2014/main" id="{1F659C09-CD9D-47F2-8DEA-B16DA678C0A0}"/>
                </a:ext>
              </a:extLst>
            </p:cNvPr>
            <p:cNvSpPr>
              <a:spLocks noChangeArrowheads="1"/>
            </p:cNvSpPr>
            <p:nvPr/>
          </p:nvSpPr>
          <p:spPr bwMode="auto">
            <a:xfrm>
              <a:off x="7711091" y="4298452"/>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grpSp>
        <p:nvGrpSpPr>
          <p:cNvPr id="9" name="组合 8">
            <a:extLst>
              <a:ext uri="{FF2B5EF4-FFF2-40B4-BE49-F238E27FC236}">
                <a16:creationId xmlns:a16="http://schemas.microsoft.com/office/drawing/2014/main" id="{3BC71222-9310-4EAB-B942-7CB78D191E35}"/>
              </a:ext>
            </a:extLst>
          </p:cNvPr>
          <p:cNvGrpSpPr/>
          <p:nvPr/>
        </p:nvGrpSpPr>
        <p:grpSpPr>
          <a:xfrm>
            <a:off x="6853287" y="4817539"/>
            <a:ext cx="2600325" cy="1529794"/>
            <a:chOff x="6853287" y="4817539"/>
            <a:chExt cx="2600325" cy="1529794"/>
          </a:xfrm>
        </p:grpSpPr>
        <p:grpSp>
          <p:nvGrpSpPr>
            <p:cNvPr id="77" name="Group 100">
              <a:extLst>
                <a:ext uri="{FF2B5EF4-FFF2-40B4-BE49-F238E27FC236}">
                  <a16:creationId xmlns:a16="http://schemas.microsoft.com/office/drawing/2014/main" id="{8AE22920-5004-4F16-BA48-D220C26C8224}"/>
                </a:ext>
              </a:extLst>
            </p:cNvPr>
            <p:cNvGrpSpPr>
              <a:grpSpLocks/>
            </p:cNvGrpSpPr>
            <p:nvPr/>
          </p:nvGrpSpPr>
          <p:grpSpPr bwMode="auto">
            <a:xfrm>
              <a:off x="6853287" y="4817539"/>
              <a:ext cx="2600325" cy="978854"/>
              <a:chOff x="3882" y="2112"/>
              <a:chExt cx="1638" cy="620"/>
            </a:xfrm>
          </p:grpSpPr>
          <p:grpSp>
            <p:nvGrpSpPr>
              <p:cNvPr id="78" name="Group 101">
                <a:extLst>
                  <a:ext uri="{FF2B5EF4-FFF2-40B4-BE49-F238E27FC236}">
                    <a16:creationId xmlns:a16="http://schemas.microsoft.com/office/drawing/2014/main" id="{F26010E0-2E44-45F9-A59D-2997C7677554}"/>
                  </a:ext>
                </a:extLst>
              </p:cNvPr>
              <p:cNvGrpSpPr>
                <a:grpSpLocks/>
              </p:cNvGrpSpPr>
              <p:nvPr/>
            </p:nvGrpSpPr>
            <p:grpSpPr bwMode="auto">
              <a:xfrm>
                <a:off x="4808" y="2112"/>
                <a:ext cx="204" cy="399"/>
                <a:chOff x="452" y="2688"/>
                <a:chExt cx="204" cy="399"/>
              </a:xfrm>
            </p:grpSpPr>
            <p:sp>
              <p:nvSpPr>
                <p:cNvPr id="91" name="Rectangle 102">
                  <a:extLst>
                    <a:ext uri="{FF2B5EF4-FFF2-40B4-BE49-F238E27FC236}">
                      <a16:creationId xmlns:a16="http://schemas.microsoft.com/office/drawing/2014/main" id="{16D0D1EE-9C89-4B73-9630-79D32B0C4B57}"/>
                    </a:ext>
                  </a:extLst>
                </p:cNvPr>
                <p:cNvSpPr>
                  <a:spLocks noChangeArrowheads="1"/>
                </p:cNvSpPr>
                <p:nvPr/>
              </p:nvSpPr>
              <p:spPr bwMode="auto">
                <a:xfrm>
                  <a:off x="45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92" name="Line 103">
                  <a:extLst>
                    <a:ext uri="{FF2B5EF4-FFF2-40B4-BE49-F238E27FC236}">
                      <a16:creationId xmlns:a16="http://schemas.microsoft.com/office/drawing/2014/main" id="{8BA0C9D9-F0C9-4526-80CA-67186FDCBD55}"/>
                    </a:ext>
                  </a:extLst>
                </p:cNvPr>
                <p:cNvSpPr>
                  <a:spLocks noChangeShapeType="1"/>
                </p:cNvSpPr>
                <p:nvPr/>
              </p:nvSpPr>
              <p:spPr bwMode="auto">
                <a:xfrm>
                  <a:off x="54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9" name="Group 104">
                <a:extLst>
                  <a:ext uri="{FF2B5EF4-FFF2-40B4-BE49-F238E27FC236}">
                    <a16:creationId xmlns:a16="http://schemas.microsoft.com/office/drawing/2014/main" id="{564B659E-6343-4DC2-806E-86DD37C79D87}"/>
                  </a:ext>
                </a:extLst>
              </p:cNvPr>
              <p:cNvGrpSpPr>
                <a:grpSpLocks/>
              </p:cNvGrpSpPr>
              <p:nvPr/>
            </p:nvGrpSpPr>
            <p:grpSpPr bwMode="auto">
              <a:xfrm>
                <a:off x="4819" y="2520"/>
                <a:ext cx="453" cy="212"/>
                <a:chOff x="2160" y="2928"/>
                <a:chExt cx="453" cy="212"/>
              </a:xfrm>
            </p:grpSpPr>
            <p:sp>
              <p:nvSpPr>
                <p:cNvPr id="88" name="Rectangle 105">
                  <a:extLst>
                    <a:ext uri="{FF2B5EF4-FFF2-40B4-BE49-F238E27FC236}">
                      <a16:creationId xmlns:a16="http://schemas.microsoft.com/office/drawing/2014/main" id="{164CC4F7-FEAB-4857-8BBC-2953FDA32838}"/>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b</a:t>
                  </a:r>
                </a:p>
              </p:txBody>
            </p:sp>
            <p:sp>
              <p:nvSpPr>
                <p:cNvPr id="89" name="Line 106">
                  <a:extLst>
                    <a:ext uri="{FF2B5EF4-FFF2-40B4-BE49-F238E27FC236}">
                      <a16:creationId xmlns:a16="http://schemas.microsoft.com/office/drawing/2014/main" id="{5B66D459-8EBD-4F68-B1A2-23E84124590D}"/>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0" name="Line 107">
                  <a:extLst>
                    <a:ext uri="{FF2B5EF4-FFF2-40B4-BE49-F238E27FC236}">
                      <a16:creationId xmlns:a16="http://schemas.microsoft.com/office/drawing/2014/main" id="{15453234-EE9F-4651-8BC5-08C338EA819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0" name="Group 108">
                <a:extLst>
                  <a:ext uri="{FF2B5EF4-FFF2-40B4-BE49-F238E27FC236}">
                    <a16:creationId xmlns:a16="http://schemas.microsoft.com/office/drawing/2014/main" id="{B94E470D-7D29-4F64-BE88-F89D8369568F}"/>
                  </a:ext>
                </a:extLst>
              </p:cNvPr>
              <p:cNvGrpSpPr>
                <a:grpSpLocks/>
              </p:cNvGrpSpPr>
              <p:nvPr/>
            </p:nvGrpSpPr>
            <p:grpSpPr bwMode="auto">
              <a:xfrm>
                <a:off x="4359" y="2520"/>
                <a:ext cx="453" cy="212"/>
                <a:chOff x="2160" y="2928"/>
                <a:chExt cx="453" cy="212"/>
              </a:xfrm>
            </p:grpSpPr>
            <p:sp>
              <p:nvSpPr>
                <p:cNvPr id="85" name="Rectangle 109">
                  <a:extLst>
                    <a:ext uri="{FF2B5EF4-FFF2-40B4-BE49-F238E27FC236}">
                      <a16:creationId xmlns:a16="http://schemas.microsoft.com/office/drawing/2014/main" id="{47B99394-0A1C-4BFF-817C-B05E43BE7974}"/>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86" name="Line 110">
                  <a:extLst>
                    <a:ext uri="{FF2B5EF4-FFF2-40B4-BE49-F238E27FC236}">
                      <a16:creationId xmlns:a16="http://schemas.microsoft.com/office/drawing/2014/main" id="{A9E3872D-25FC-491D-9B44-29C3D3F6712E}"/>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87" name="Line 111">
                  <a:extLst>
                    <a:ext uri="{FF2B5EF4-FFF2-40B4-BE49-F238E27FC236}">
                      <a16:creationId xmlns:a16="http://schemas.microsoft.com/office/drawing/2014/main" id="{B45C8744-CCD0-4AC5-A933-DCF7E46A9E5F}"/>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81" name="Group 112">
                <a:extLst>
                  <a:ext uri="{FF2B5EF4-FFF2-40B4-BE49-F238E27FC236}">
                    <a16:creationId xmlns:a16="http://schemas.microsoft.com/office/drawing/2014/main" id="{A8D9F5B9-81C7-424C-9FB2-5429F058E554}"/>
                  </a:ext>
                </a:extLst>
              </p:cNvPr>
              <p:cNvGrpSpPr>
                <a:grpSpLocks/>
              </p:cNvGrpSpPr>
              <p:nvPr/>
            </p:nvGrpSpPr>
            <p:grpSpPr bwMode="auto">
              <a:xfrm>
                <a:off x="3882" y="2520"/>
                <a:ext cx="477" cy="204"/>
                <a:chOff x="928" y="1584"/>
                <a:chExt cx="477" cy="204"/>
              </a:xfrm>
            </p:grpSpPr>
            <p:sp>
              <p:nvSpPr>
                <p:cNvPr id="83" name="Line 113">
                  <a:extLst>
                    <a:ext uri="{FF2B5EF4-FFF2-40B4-BE49-F238E27FC236}">
                      <a16:creationId xmlns:a16="http://schemas.microsoft.com/office/drawing/2014/main" id="{9DF48083-AF2D-4619-B94C-AC37909D2560}"/>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84" name="Rectangle 114">
                  <a:extLst>
                    <a:ext uri="{FF2B5EF4-FFF2-40B4-BE49-F238E27FC236}">
                      <a16:creationId xmlns:a16="http://schemas.microsoft.com/office/drawing/2014/main" id="{AC4D3771-B041-45AC-9B74-3D827075582C}"/>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82" name="Rectangle 115">
                <a:extLst>
                  <a:ext uri="{FF2B5EF4-FFF2-40B4-BE49-F238E27FC236}">
                    <a16:creationId xmlns:a16="http://schemas.microsoft.com/office/drawing/2014/main" id="{84DF8AFF-71BF-4AEB-8128-E69233C2BB1F}"/>
                  </a:ext>
                </a:extLst>
              </p:cNvPr>
              <p:cNvSpPr>
                <a:spLocks noChangeArrowheads="1"/>
              </p:cNvSpPr>
              <p:nvPr/>
            </p:nvSpPr>
            <p:spPr bwMode="auto">
              <a:xfrm>
                <a:off x="5271" y="252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92" name="Rectangle 145">
              <a:extLst>
                <a:ext uri="{FF2B5EF4-FFF2-40B4-BE49-F238E27FC236}">
                  <a16:creationId xmlns:a16="http://schemas.microsoft.com/office/drawing/2014/main" id="{13312743-D202-4BEB-8A99-52650196202C}"/>
                </a:ext>
              </a:extLst>
            </p:cNvPr>
            <p:cNvSpPr>
              <a:spLocks noChangeArrowheads="1"/>
            </p:cNvSpPr>
            <p:nvPr/>
          </p:nvSpPr>
          <p:spPr bwMode="auto">
            <a:xfrm>
              <a:off x="7723791" y="5967920"/>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spTree>
    <p:extLst>
      <p:ext uri="{BB962C8B-B14F-4D97-AF65-F5344CB8AC3E}">
        <p14:creationId xmlns:p14="http://schemas.microsoft.com/office/powerpoint/2010/main" val="2487346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barn(inVertical)">
                                      <p:cBhvr>
                                        <p:cTn id="13" dur="5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left)">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F348BAD-ABA1-4142-BE0C-86C4AA363687}"/>
              </a:ext>
            </a:extLst>
          </p:cNvPr>
          <p:cNvGrpSpPr/>
          <p:nvPr/>
        </p:nvGrpSpPr>
        <p:grpSpPr>
          <a:xfrm>
            <a:off x="0" y="271425"/>
            <a:ext cx="6853286" cy="877513"/>
            <a:chOff x="0" y="271425"/>
            <a:chExt cx="6692933" cy="877513"/>
          </a:xfrm>
        </p:grpSpPr>
        <p:sp>
          <p:nvSpPr>
            <p:cNvPr id="7" name="任意多边形 18">
              <a:extLst>
                <a:ext uri="{FF2B5EF4-FFF2-40B4-BE49-F238E27FC236}">
                  <a16:creationId xmlns:a16="http://schemas.microsoft.com/office/drawing/2014/main" id="{2CD0A130-886F-4986-9FAF-0081EA8A0029}"/>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FC24F6BF-907A-4BF9-93BA-64CDA0270B4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7C66F4CA-8045-4DB0-8BD6-0E01D3EAAC8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1066">
            <a:extLst>
              <a:ext uri="{FF2B5EF4-FFF2-40B4-BE49-F238E27FC236}">
                <a16:creationId xmlns:a16="http://schemas.microsoft.com/office/drawing/2014/main" id="{7F5656D6-4116-43A9-9155-56BDF2EB3E2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grpSp>
        <p:nvGrpSpPr>
          <p:cNvPr id="14" name="Group 144">
            <a:extLst>
              <a:ext uri="{FF2B5EF4-FFF2-40B4-BE49-F238E27FC236}">
                <a16:creationId xmlns:a16="http://schemas.microsoft.com/office/drawing/2014/main" id="{D758FC46-F077-4704-A810-504FE065DAD5}"/>
              </a:ext>
            </a:extLst>
          </p:cNvPr>
          <p:cNvGrpSpPr>
            <a:grpSpLocks/>
          </p:cNvGrpSpPr>
          <p:nvPr/>
        </p:nvGrpSpPr>
        <p:grpSpPr bwMode="auto">
          <a:xfrm>
            <a:off x="3850747" y="3892423"/>
            <a:ext cx="4767263" cy="1385888"/>
            <a:chOff x="1392" y="1680"/>
            <a:chExt cx="3024" cy="912"/>
          </a:xfrm>
        </p:grpSpPr>
        <p:sp>
          <p:nvSpPr>
            <p:cNvPr id="51" name="Rectangle 145">
              <a:extLst>
                <a:ext uri="{FF2B5EF4-FFF2-40B4-BE49-F238E27FC236}">
                  <a16:creationId xmlns:a16="http://schemas.microsoft.com/office/drawing/2014/main" id="{BC15E3AE-C6C5-42A0-834C-235CE1D01183}"/>
                </a:ext>
              </a:extLst>
            </p:cNvPr>
            <p:cNvSpPr>
              <a:spLocks noChangeArrowheads="1"/>
            </p:cNvSpPr>
            <p:nvPr/>
          </p:nvSpPr>
          <p:spPr bwMode="auto">
            <a:xfrm>
              <a:off x="2688" y="2353"/>
              <a:ext cx="6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grpSp>
          <p:nvGrpSpPr>
            <p:cNvPr id="52" name="Group 146">
              <a:extLst>
                <a:ext uri="{FF2B5EF4-FFF2-40B4-BE49-F238E27FC236}">
                  <a16:creationId xmlns:a16="http://schemas.microsoft.com/office/drawing/2014/main" id="{FD51892C-CF13-4045-A2EB-42E06B7D7AA2}"/>
                </a:ext>
              </a:extLst>
            </p:cNvPr>
            <p:cNvGrpSpPr>
              <a:grpSpLocks/>
            </p:cNvGrpSpPr>
            <p:nvPr/>
          </p:nvGrpSpPr>
          <p:grpSpPr bwMode="auto">
            <a:xfrm>
              <a:off x="1392" y="1680"/>
              <a:ext cx="3024" cy="614"/>
              <a:chOff x="-48" y="2160"/>
              <a:chExt cx="3024" cy="614"/>
            </a:xfrm>
          </p:grpSpPr>
          <p:grpSp>
            <p:nvGrpSpPr>
              <p:cNvPr id="53" name="Group 147">
                <a:extLst>
                  <a:ext uri="{FF2B5EF4-FFF2-40B4-BE49-F238E27FC236}">
                    <a16:creationId xmlns:a16="http://schemas.microsoft.com/office/drawing/2014/main" id="{B828340F-58E0-434D-8760-39662003737F}"/>
                  </a:ext>
                </a:extLst>
              </p:cNvPr>
              <p:cNvGrpSpPr>
                <a:grpSpLocks/>
              </p:cNvGrpSpPr>
              <p:nvPr/>
            </p:nvGrpSpPr>
            <p:grpSpPr bwMode="auto">
              <a:xfrm>
                <a:off x="1338" y="2165"/>
                <a:ext cx="1638" cy="609"/>
                <a:chOff x="1914" y="1344"/>
                <a:chExt cx="1638" cy="612"/>
              </a:xfrm>
            </p:grpSpPr>
            <p:grpSp>
              <p:nvGrpSpPr>
                <p:cNvPr id="69" name="Group 148">
                  <a:extLst>
                    <a:ext uri="{FF2B5EF4-FFF2-40B4-BE49-F238E27FC236}">
                      <a16:creationId xmlns:a16="http://schemas.microsoft.com/office/drawing/2014/main" id="{4A199ECF-4AAF-4837-ADBA-D2E2C09086A5}"/>
                    </a:ext>
                  </a:extLst>
                </p:cNvPr>
                <p:cNvGrpSpPr>
                  <a:grpSpLocks/>
                </p:cNvGrpSpPr>
                <p:nvPr/>
              </p:nvGrpSpPr>
              <p:grpSpPr bwMode="auto">
                <a:xfrm>
                  <a:off x="2851" y="1744"/>
                  <a:ext cx="453" cy="212"/>
                  <a:chOff x="2160" y="2928"/>
                  <a:chExt cx="453" cy="212"/>
                </a:xfrm>
              </p:grpSpPr>
              <p:sp>
                <p:nvSpPr>
                  <p:cNvPr id="81" name="Rectangle 149">
                    <a:extLst>
                      <a:ext uri="{FF2B5EF4-FFF2-40B4-BE49-F238E27FC236}">
                        <a16:creationId xmlns:a16="http://schemas.microsoft.com/office/drawing/2014/main" id="{34DE1956-29BE-4773-A0B0-A207F6275608}"/>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y</a:t>
                    </a:r>
                  </a:p>
                </p:txBody>
              </p:sp>
              <p:sp>
                <p:nvSpPr>
                  <p:cNvPr id="82" name="Line 150">
                    <a:extLst>
                      <a:ext uri="{FF2B5EF4-FFF2-40B4-BE49-F238E27FC236}">
                        <a16:creationId xmlns:a16="http://schemas.microsoft.com/office/drawing/2014/main" id="{DF56E555-A275-4F20-B5EA-B3EAC7271DE7}"/>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83" name="Line 151">
                    <a:extLst>
                      <a:ext uri="{FF2B5EF4-FFF2-40B4-BE49-F238E27FC236}">
                        <a16:creationId xmlns:a16="http://schemas.microsoft.com/office/drawing/2014/main" id="{6CD9A69F-8BD5-44C9-BDE4-DB7420F51B94}"/>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0" name="Group 152">
                  <a:extLst>
                    <a:ext uri="{FF2B5EF4-FFF2-40B4-BE49-F238E27FC236}">
                      <a16:creationId xmlns:a16="http://schemas.microsoft.com/office/drawing/2014/main" id="{38659C3F-0892-4185-A4D7-0ACEBAE67007}"/>
                    </a:ext>
                  </a:extLst>
                </p:cNvPr>
                <p:cNvGrpSpPr>
                  <a:grpSpLocks/>
                </p:cNvGrpSpPr>
                <p:nvPr/>
              </p:nvGrpSpPr>
              <p:grpSpPr bwMode="auto">
                <a:xfrm>
                  <a:off x="2423" y="1344"/>
                  <a:ext cx="204" cy="399"/>
                  <a:chOff x="432" y="2688"/>
                  <a:chExt cx="204" cy="399"/>
                </a:xfrm>
              </p:grpSpPr>
              <p:sp>
                <p:nvSpPr>
                  <p:cNvPr id="79" name="Rectangle 153">
                    <a:extLst>
                      <a:ext uri="{FF2B5EF4-FFF2-40B4-BE49-F238E27FC236}">
                        <a16:creationId xmlns:a16="http://schemas.microsoft.com/office/drawing/2014/main" id="{A1473152-0F23-4878-BA17-410C51140D5F}"/>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80" name="Line 154">
                    <a:extLst>
                      <a:ext uri="{FF2B5EF4-FFF2-40B4-BE49-F238E27FC236}">
                        <a16:creationId xmlns:a16="http://schemas.microsoft.com/office/drawing/2014/main" id="{731B0E78-83B8-43E5-AFC5-2FAF304512A6}"/>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1" name="Group 155">
                  <a:extLst>
                    <a:ext uri="{FF2B5EF4-FFF2-40B4-BE49-F238E27FC236}">
                      <a16:creationId xmlns:a16="http://schemas.microsoft.com/office/drawing/2014/main" id="{C9F3AA92-0654-480E-B70B-40BC370A2F23}"/>
                    </a:ext>
                  </a:extLst>
                </p:cNvPr>
                <p:cNvGrpSpPr>
                  <a:grpSpLocks/>
                </p:cNvGrpSpPr>
                <p:nvPr/>
              </p:nvGrpSpPr>
              <p:grpSpPr bwMode="auto">
                <a:xfrm>
                  <a:off x="2391" y="1744"/>
                  <a:ext cx="453" cy="212"/>
                  <a:chOff x="2160" y="2928"/>
                  <a:chExt cx="453" cy="212"/>
                </a:xfrm>
              </p:grpSpPr>
              <p:sp>
                <p:nvSpPr>
                  <p:cNvPr id="76" name="Rectangle 156">
                    <a:extLst>
                      <a:ext uri="{FF2B5EF4-FFF2-40B4-BE49-F238E27FC236}">
                        <a16:creationId xmlns:a16="http://schemas.microsoft.com/office/drawing/2014/main" id="{255AEAEE-4DD6-4987-A5A6-B581C8E2DCE4}"/>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x</a:t>
                    </a:r>
                  </a:p>
                </p:txBody>
              </p:sp>
              <p:sp>
                <p:nvSpPr>
                  <p:cNvPr id="77" name="Line 157">
                    <a:extLst>
                      <a:ext uri="{FF2B5EF4-FFF2-40B4-BE49-F238E27FC236}">
                        <a16:creationId xmlns:a16="http://schemas.microsoft.com/office/drawing/2014/main" id="{F7073F8A-2017-4333-BCA5-BA0A6F234154}"/>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78" name="Line 158">
                    <a:extLst>
                      <a:ext uri="{FF2B5EF4-FFF2-40B4-BE49-F238E27FC236}">
                        <a16:creationId xmlns:a16="http://schemas.microsoft.com/office/drawing/2014/main" id="{7D79FF54-E19C-482B-834E-069CDDD40ACC}"/>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72" name="Group 159">
                  <a:extLst>
                    <a:ext uri="{FF2B5EF4-FFF2-40B4-BE49-F238E27FC236}">
                      <a16:creationId xmlns:a16="http://schemas.microsoft.com/office/drawing/2014/main" id="{BE29B7E0-C0E2-422D-8E34-21361C23408F}"/>
                    </a:ext>
                  </a:extLst>
                </p:cNvPr>
                <p:cNvGrpSpPr>
                  <a:grpSpLocks/>
                </p:cNvGrpSpPr>
                <p:nvPr/>
              </p:nvGrpSpPr>
              <p:grpSpPr bwMode="auto">
                <a:xfrm>
                  <a:off x="1914" y="1744"/>
                  <a:ext cx="477" cy="204"/>
                  <a:chOff x="928" y="1584"/>
                  <a:chExt cx="477" cy="204"/>
                </a:xfrm>
              </p:grpSpPr>
              <p:sp>
                <p:nvSpPr>
                  <p:cNvPr id="74" name="Line 160">
                    <a:extLst>
                      <a:ext uri="{FF2B5EF4-FFF2-40B4-BE49-F238E27FC236}">
                        <a16:creationId xmlns:a16="http://schemas.microsoft.com/office/drawing/2014/main" id="{D6059BF6-C3F3-4A66-BE8E-A6006BB028FC}"/>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75" name="Rectangle 161">
                    <a:extLst>
                      <a:ext uri="{FF2B5EF4-FFF2-40B4-BE49-F238E27FC236}">
                        <a16:creationId xmlns:a16="http://schemas.microsoft.com/office/drawing/2014/main" id="{82B08E8B-AAFC-4351-9BF2-BCEA38329097}"/>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t>
                    </a:r>
                  </a:p>
                </p:txBody>
              </p:sp>
            </p:grpSp>
            <p:sp>
              <p:nvSpPr>
                <p:cNvPr id="73" name="Rectangle 162">
                  <a:extLst>
                    <a:ext uri="{FF2B5EF4-FFF2-40B4-BE49-F238E27FC236}">
                      <a16:creationId xmlns:a16="http://schemas.microsoft.com/office/drawing/2014/main" id="{F5BDDFD3-850F-40E2-A3BE-0D2250A8B5BE}"/>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54" name="Group 163">
                <a:extLst>
                  <a:ext uri="{FF2B5EF4-FFF2-40B4-BE49-F238E27FC236}">
                    <a16:creationId xmlns:a16="http://schemas.microsoft.com/office/drawing/2014/main" id="{9EB94B9A-3213-47AA-A829-4326047E67D5}"/>
                  </a:ext>
                </a:extLst>
              </p:cNvPr>
              <p:cNvGrpSpPr>
                <a:grpSpLocks/>
              </p:cNvGrpSpPr>
              <p:nvPr/>
            </p:nvGrpSpPr>
            <p:grpSpPr bwMode="auto">
              <a:xfrm>
                <a:off x="-48" y="2160"/>
                <a:ext cx="1390" cy="609"/>
                <a:chOff x="336" y="2261"/>
                <a:chExt cx="1390" cy="609"/>
              </a:xfrm>
            </p:grpSpPr>
            <p:grpSp>
              <p:nvGrpSpPr>
                <p:cNvPr id="55" name="Group 164">
                  <a:extLst>
                    <a:ext uri="{FF2B5EF4-FFF2-40B4-BE49-F238E27FC236}">
                      <a16:creationId xmlns:a16="http://schemas.microsoft.com/office/drawing/2014/main" id="{0B7B9671-9E0E-4D55-A6EB-01733BBF9EE1}"/>
                    </a:ext>
                  </a:extLst>
                </p:cNvPr>
                <p:cNvGrpSpPr>
                  <a:grpSpLocks/>
                </p:cNvGrpSpPr>
                <p:nvPr/>
              </p:nvGrpSpPr>
              <p:grpSpPr bwMode="auto">
                <a:xfrm>
                  <a:off x="1273" y="2659"/>
                  <a:ext cx="453" cy="211"/>
                  <a:chOff x="2160" y="2928"/>
                  <a:chExt cx="453" cy="212"/>
                </a:xfrm>
              </p:grpSpPr>
              <p:sp>
                <p:nvSpPr>
                  <p:cNvPr id="66" name="Rectangle 165">
                    <a:extLst>
                      <a:ext uri="{FF2B5EF4-FFF2-40B4-BE49-F238E27FC236}">
                        <a16:creationId xmlns:a16="http://schemas.microsoft.com/office/drawing/2014/main" id="{694BC807-49E9-4639-BE9A-ADDF9DF79015}"/>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67" name="Line 166">
                    <a:extLst>
                      <a:ext uri="{FF2B5EF4-FFF2-40B4-BE49-F238E27FC236}">
                        <a16:creationId xmlns:a16="http://schemas.microsoft.com/office/drawing/2014/main" id="{5AC1D213-BC7E-4B79-AEAE-B9ABA0476E66}"/>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68" name="Line 167">
                    <a:extLst>
                      <a:ext uri="{FF2B5EF4-FFF2-40B4-BE49-F238E27FC236}">
                        <a16:creationId xmlns:a16="http://schemas.microsoft.com/office/drawing/2014/main" id="{AE1505C7-2864-483D-B375-18FDA38DA8EC}"/>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56" name="Group 168">
                  <a:extLst>
                    <a:ext uri="{FF2B5EF4-FFF2-40B4-BE49-F238E27FC236}">
                      <a16:creationId xmlns:a16="http://schemas.microsoft.com/office/drawing/2014/main" id="{CDEF7B78-CED0-402C-953B-490B5A4FA438}"/>
                    </a:ext>
                  </a:extLst>
                </p:cNvPr>
                <p:cNvGrpSpPr>
                  <a:grpSpLocks/>
                </p:cNvGrpSpPr>
                <p:nvPr/>
              </p:nvGrpSpPr>
              <p:grpSpPr bwMode="auto">
                <a:xfrm>
                  <a:off x="845" y="2261"/>
                  <a:ext cx="204" cy="397"/>
                  <a:chOff x="432" y="2688"/>
                  <a:chExt cx="204" cy="399"/>
                </a:xfrm>
              </p:grpSpPr>
              <p:sp>
                <p:nvSpPr>
                  <p:cNvPr id="64" name="Rectangle 169">
                    <a:extLst>
                      <a:ext uri="{FF2B5EF4-FFF2-40B4-BE49-F238E27FC236}">
                        <a16:creationId xmlns:a16="http://schemas.microsoft.com/office/drawing/2014/main" id="{F55819D4-7EB3-4029-AE22-0664FBB89F47}"/>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65" name="Line 170">
                    <a:extLst>
                      <a:ext uri="{FF2B5EF4-FFF2-40B4-BE49-F238E27FC236}">
                        <a16:creationId xmlns:a16="http://schemas.microsoft.com/office/drawing/2014/main" id="{84607FCE-EC8F-4F4D-BD96-DF9CC342BD5A}"/>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57" name="Group 171">
                  <a:extLst>
                    <a:ext uri="{FF2B5EF4-FFF2-40B4-BE49-F238E27FC236}">
                      <a16:creationId xmlns:a16="http://schemas.microsoft.com/office/drawing/2014/main" id="{E5B413D6-3BDA-4E2E-8397-74A2E47AEEAC}"/>
                    </a:ext>
                  </a:extLst>
                </p:cNvPr>
                <p:cNvGrpSpPr>
                  <a:grpSpLocks/>
                </p:cNvGrpSpPr>
                <p:nvPr/>
              </p:nvGrpSpPr>
              <p:grpSpPr bwMode="auto">
                <a:xfrm>
                  <a:off x="813" y="2659"/>
                  <a:ext cx="453" cy="211"/>
                  <a:chOff x="2160" y="2928"/>
                  <a:chExt cx="453" cy="212"/>
                </a:xfrm>
              </p:grpSpPr>
              <p:sp>
                <p:nvSpPr>
                  <p:cNvPr id="61" name="Rectangle 172">
                    <a:extLst>
                      <a:ext uri="{FF2B5EF4-FFF2-40B4-BE49-F238E27FC236}">
                        <a16:creationId xmlns:a16="http://schemas.microsoft.com/office/drawing/2014/main" id="{65B7AFB2-A35E-4C64-8AF4-EB21AF175E36}"/>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62" name="Line 173">
                    <a:extLst>
                      <a:ext uri="{FF2B5EF4-FFF2-40B4-BE49-F238E27FC236}">
                        <a16:creationId xmlns:a16="http://schemas.microsoft.com/office/drawing/2014/main" id="{A0148991-AAA5-4055-9238-5B28FC016544}"/>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63" name="Line 174">
                    <a:extLst>
                      <a:ext uri="{FF2B5EF4-FFF2-40B4-BE49-F238E27FC236}">
                        <a16:creationId xmlns:a16="http://schemas.microsoft.com/office/drawing/2014/main" id="{3B0E39B0-F3C6-4794-A69A-A56D8A22F70C}"/>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58" name="Group 175">
                  <a:extLst>
                    <a:ext uri="{FF2B5EF4-FFF2-40B4-BE49-F238E27FC236}">
                      <a16:creationId xmlns:a16="http://schemas.microsoft.com/office/drawing/2014/main" id="{76BA1B8F-022A-4BA8-94CB-28FFA6B616B0}"/>
                    </a:ext>
                  </a:extLst>
                </p:cNvPr>
                <p:cNvGrpSpPr>
                  <a:grpSpLocks/>
                </p:cNvGrpSpPr>
                <p:nvPr/>
              </p:nvGrpSpPr>
              <p:grpSpPr bwMode="auto">
                <a:xfrm>
                  <a:off x="336" y="2659"/>
                  <a:ext cx="477" cy="203"/>
                  <a:chOff x="928" y="1584"/>
                  <a:chExt cx="477" cy="204"/>
                </a:xfrm>
              </p:grpSpPr>
              <p:sp>
                <p:nvSpPr>
                  <p:cNvPr id="59" name="Line 176">
                    <a:extLst>
                      <a:ext uri="{FF2B5EF4-FFF2-40B4-BE49-F238E27FC236}">
                        <a16:creationId xmlns:a16="http://schemas.microsoft.com/office/drawing/2014/main" id="{682A891F-C1F9-415C-A781-6F61E3AC585A}"/>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60" name="Rectangle 177">
                    <a:extLst>
                      <a:ext uri="{FF2B5EF4-FFF2-40B4-BE49-F238E27FC236}">
                        <a16:creationId xmlns:a16="http://schemas.microsoft.com/office/drawing/2014/main" id="{503A5451-CAC9-4896-831F-8257C1E25C9B}"/>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grpSp>
      </p:grpSp>
      <p:grpSp>
        <p:nvGrpSpPr>
          <p:cNvPr id="15" name="Group 178">
            <a:extLst>
              <a:ext uri="{FF2B5EF4-FFF2-40B4-BE49-F238E27FC236}">
                <a16:creationId xmlns:a16="http://schemas.microsoft.com/office/drawing/2014/main" id="{6E366105-07D5-4CEA-AB9C-AE250BAAF87B}"/>
              </a:ext>
            </a:extLst>
          </p:cNvPr>
          <p:cNvGrpSpPr>
            <a:grpSpLocks/>
          </p:cNvGrpSpPr>
          <p:nvPr/>
        </p:nvGrpSpPr>
        <p:grpSpPr bwMode="auto">
          <a:xfrm>
            <a:off x="3927203" y="5106001"/>
            <a:ext cx="4767263" cy="1566863"/>
            <a:chOff x="1579" y="716"/>
            <a:chExt cx="3003" cy="987"/>
          </a:xfrm>
        </p:grpSpPr>
        <p:sp>
          <p:nvSpPr>
            <p:cNvPr id="17" name="Rectangle 179">
              <a:extLst>
                <a:ext uri="{FF2B5EF4-FFF2-40B4-BE49-F238E27FC236}">
                  <a16:creationId xmlns:a16="http://schemas.microsoft.com/office/drawing/2014/main" id="{DD7449C0-A20B-41AA-BB34-72B08F81794A}"/>
                </a:ext>
              </a:extLst>
            </p:cNvPr>
            <p:cNvSpPr>
              <a:spLocks noChangeArrowheads="1"/>
            </p:cNvSpPr>
            <p:nvPr/>
          </p:nvSpPr>
          <p:spPr bwMode="auto">
            <a:xfrm>
              <a:off x="2847" y="1474"/>
              <a:ext cx="667"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nvGrpSpPr>
            <p:cNvPr id="18" name="Group 180">
              <a:extLst>
                <a:ext uri="{FF2B5EF4-FFF2-40B4-BE49-F238E27FC236}">
                  <a16:creationId xmlns:a16="http://schemas.microsoft.com/office/drawing/2014/main" id="{8D17F8D9-E903-4346-82E3-E479822454EC}"/>
                </a:ext>
              </a:extLst>
            </p:cNvPr>
            <p:cNvGrpSpPr>
              <a:grpSpLocks/>
            </p:cNvGrpSpPr>
            <p:nvPr/>
          </p:nvGrpSpPr>
          <p:grpSpPr bwMode="auto">
            <a:xfrm>
              <a:off x="2955" y="721"/>
              <a:ext cx="1627" cy="583"/>
              <a:chOff x="1914" y="1344"/>
              <a:chExt cx="1638" cy="612"/>
            </a:xfrm>
          </p:grpSpPr>
          <p:grpSp>
            <p:nvGrpSpPr>
              <p:cNvPr id="36" name="Group 181">
                <a:extLst>
                  <a:ext uri="{FF2B5EF4-FFF2-40B4-BE49-F238E27FC236}">
                    <a16:creationId xmlns:a16="http://schemas.microsoft.com/office/drawing/2014/main" id="{185FB90F-59F7-421F-8643-9D63D9C06E58}"/>
                  </a:ext>
                </a:extLst>
              </p:cNvPr>
              <p:cNvGrpSpPr>
                <a:grpSpLocks/>
              </p:cNvGrpSpPr>
              <p:nvPr/>
            </p:nvGrpSpPr>
            <p:grpSpPr bwMode="auto">
              <a:xfrm>
                <a:off x="2851" y="1744"/>
                <a:ext cx="453" cy="212"/>
                <a:chOff x="2160" y="2928"/>
                <a:chExt cx="453" cy="212"/>
              </a:xfrm>
            </p:grpSpPr>
            <p:sp>
              <p:nvSpPr>
                <p:cNvPr id="48" name="Rectangle 182">
                  <a:extLst>
                    <a:ext uri="{FF2B5EF4-FFF2-40B4-BE49-F238E27FC236}">
                      <a16:creationId xmlns:a16="http://schemas.microsoft.com/office/drawing/2014/main" id="{C3AB6152-73A3-439D-9374-0211824DE60D}"/>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y</a:t>
                  </a:r>
                </a:p>
              </p:txBody>
            </p:sp>
            <p:sp>
              <p:nvSpPr>
                <p:cNvPr id="49" name="Line 183">
                  <a:extLst>
                    <a:ext uri="{FF2B5EF4-FFF2-40B4-BE49-F238E27FC236}">
                      <a16:creationId xmlns:a16="http://schemas.microsoft.com/office/drawing/2014/main" id="{4E4BBC84-7F89-424A-9598-55EA27FE1BB9}"/>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50" name="Line 184">
                  <a:extLst>
                    <a:ext uri="{FF2B5EF4-FFF2-40B4-BE49-F238E27FC236}">
                      <a16:creationId xmlns:a16="http://schemas.microsoft.com/office/drawing/2014/main" id="{AC647751-7B08-428E-84D7-E95A18299E51}"/>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7" name="Group 185">
                <a:extLst>
                  <a:ext uri="{FF2B5EF4-FFF2-40B4-BE49-F238E27FC236}">
                    <a16:creationId xmlns:a16="http://schemas.microsoft.com/office/drawing/2014/main" id="{B00DBBF2-B38C-44D2-AEF6-1D867AAD6A7F}"/>
                  </a:ext>
                </a:extLst>
              </p:cNvPr>
              <p:cNvGrpSpPr>
                <a:grpSpLocks/>
              </p:cNvGrpSpPr>
              <p:nvPr/>
            </p:nvGrpSpPr>
            <p:grpSpPr bwMode="auto">
              <a:xfrm>
                <a:off x="2423" y="1344"/>
                <a:ext cx="204" cy="399"/>
                <a:chOff x="432" y="2688"/>
                <a:chExt cx="204" cy="399"/>
              </a:xfrm>
            </p:grpSpPr>
            <p:sp>
              <p:nvSpPr>
                <p:cNvPr id="46" name="Rectangle 186">
                  <a:extLst>
                    <a:ext uri="{FF2B5EF4-FFF2-40B4-BE49-F238E27FC236}">
                      <a16:creationId xmlns:a16="http://schemas.microsoft.com/office/drawing/2014/main" id="{3CB0F89A-AB3D-4E12-BC62-672307457D68}"/>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47" name="Line 187">
                  <a:extLst>
                    <a:ext uri="{FF2B5EF4-FFF2-40B4-BE49-F238E27FC236}">
                      <a16:creationId xmlns:a16="http://schemas.microsoft.com/office/drawing/2014/main" id="{9B64F06E-5705-45E2-92C1-4DFE54F319C7}"/>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8" name="Group 188">
                <a:extLst>
                  <a:ext uri="{FF2B5EF4-FFF2-40B4-BE49-F238E27FC236}">
                    <a16:creationId xmlns:a16="http://schemas.microsoft.com/office/drawing/2014/main" id="{B96ED796-E8F1-4E04-B436-81A3EBDB52DE}"/>
                  </a:ext>
                </a:extLst>
              </p:cNvPr>
              <p:cNvGrpSpPr>
                <a:grpSpLocks/>
              </p:cNvGrpSpPr>
              <p:nvPr/>
            </p:nvGrpSpPr>
            <p:grpSpPr bwMode="auto">
              <a:xfrm>
                <a:off x="2391" y="1744"/>
                <a:ext cx="453" cy="212"/>
                <a:chOff x="2160" y="2928"/>
                <a:chExt cx="453" cy="212"/>
              </a:xfrm>
            </p:grpSpPr>
            <p:sp>
              <p:nvSpPr>
                <p:cNvPr id="43" name="Rectangle 189">
                  <a:extLst>
                    <a:ext uri="{FF2B5EF4-FFF2-40B4-BE49-F238E27FC236}">
                      <a16:creationId xmlns:a16="http://schemas.microsoft.com/office/drawing/2014/main" id="{D187DC39-A974-43E5-9379-67C6808E75F9}"/>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x</a:t>
                  </a:r>
                </a:p>
              </p:txBody>
            </p:sp>
            <p:sp>
              <p:nvSpPr>
                <p:cNvPr id="44" name="Line 190">
                  <a:extLst>
                    <a:ext uri="{FF2B5EF4-FFF2-40B4-BE49-F238E27FC236}">
                      <a16:creationId xmlns:a16="http://schemas.microsoft.com/office/drawing/2014/main" id="{FF21B18C-243A-4416-BD7D-00A6895B9D85}"/>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5" name="Line 191">
                  <a:extLst>
                    <a:ext uri="{FF2B5EF4-FFF2-40B4-BE49-F238E27FC236}">
                      <a16:creationId xmlns:a16="http://schemas.microsoft.com/office/drawing/2014/main" id="{508C2AC5-89C6-4303-89AB-3E116CE75D95}"/>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39" name="Group 192">
                <a:extLst>
                  <a:ext uri="{FF2B5EF4-FFF2-40B4-BE49-F238E27FC236}">
                    <a16:creationId xmlns:a16="http://schemas.microsoft.com/office/drawing/2014/main" id="{F2E3AF43-5C1A-4E89-B1DA-4AD00F801BE1}"/>
                  </a:ext>
                </a:extLst>
              </p:cNvPr>
              <p:cNvGrpSpPr>
                <a:grpSpLocks/>
              </p:cNvGrpSpPr>
              <p:nvPr/>
            </p:nvGrpSpPr>
            <p:grpSpPr bwMode="auto">
              <a:xfrm>
                <a:off x="1914" y="1744"/>
                <a:ext cx="477" cy="204"/>
                <a:chOff x="928" y="1584"/>
                <a:chExt cx="477" cy="204"/>
              </a:xfrm>
            </p:grpSpPr>
            <p:sp>
              <p:nvSpPr>
                <p:cNvPr id="41" name="Line 193">
                  <a:extLst>
                    <a:ext uri="{FF2B5EF4-FFF2-40B4-BE49-F238E27FC236}">
                      <a16:creationId xmlns:a16="http://schemas.microsoft.com/office/drawing/2014/main" id="{96220D27-2D94-4022-8F27-9E92284B5546}"/>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2" name="Rectangle 194">
                  <a:extLst>
                    <a:ext uri="{FF2B5EF4-FFF2-40B4-BE49-F238E27FC236}">
                      <a16:creationId xmlns:a16="http://schemas.microsoft.com/office/drawing/2014/main" id="{604CFF12-1579-49C2-8AE4-9CCCC9B58D19}"/>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t>
                  </a:r>
                </a:p>
              </p:txBody>
            </p:sp>
          </p:grpSp>
          <p:sp>
            <p:nvSpPr>
              <p:cNvPr id="40" name="Rectangle 195">
                <a:extLst>
                  <a:ext uri="{FF2B5EF4-FFF2-40B4-BE49-F238E27FC236}">
                    <a16:creationId xmlns:a16="http://schemas.microsoft.com/office/drawing/2014/main" id="{7122FA04-0753-4E75-95DA-ED430C0132DA}"/>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19" name="Group 196">
              <a:extLst>
                <a:ext uri="{FF2B5EF4-FFF2-40B4-BE49-F238E27FC236}">
                  <a16:creationId xmlns:a16="http://schemas.microsoft.com/office/drawing/2014/main" id="{B501DD34-18DB-43E9-B68A-9190386FE775}"/>
                </a:ext>
              </a:extLst>
            </p:cNvPr>
            <p:cNvGrpSpPr>
              <a:grpSpLocks/>
            </p:cNvGrpSpPr>
            <p:nvPr/>
          </p:nvGrpSpPr>
          <p:grpSpPr bwMode="auto">
            <a:xfrm>
              <a:off x="2509" y="1097"/>
              <a:ext cx="450" cy="202"/>
              <a:chOff x="2160" y="2928"/>
              <a:chExt cx="453" cy="212"/>
            </a:xfrm>
          </p:grpSpPr>
          <p:sp>
            <p:nvSpPr>
              <p:cNvPr id="33" name="Rectangle 197">
                <a:extLst>
                  <a:ext uri="{FF2B5EF4-FFF2-40B4-BE49-F238E27FC236}">
                    <a16:creationId xmlns:a16="http://schemas.microsoft.com/office/drawing/2014/main" id="{268AB804-D0D6-4754-AD42-7B532C02B7CF}"/>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34" name="Line 198">
                <a:extLst>
                  <a:ext uri="{FF2B5EF4-FFF2-40B4-BE49-F238E27FC236}">
                    <a16:creationId xmlns:a16="http://schemas.microsoft.com/office/drawing/2014/main" id="{D3CAEE2F-CDF4-425C-9E66-DFA92D3B2940}"/>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5" name="Line 199">
                <a:extLst>
                  <a:ext uri="{FF2B5EF4-FFF2-40B4-BE49-F238E27FC236}">
                    <a16:creationId xmlns:a16="http://schemas.microsoft.com/office/drawing/2014/main" id="{ABBCC4A4-C36B-4D0A-8213-BD8922DCCE09}"/>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0" name="Group 200">
              <a:extLst>
                <a:ext uri="{FF2B5EF4-FFF2-40B4-BE49-F238E27FC236}">
                  <a16:creationId xmlns:a16="http://schemas.microsoft.com/office/drawing/2014/main" id="{642FB0E4-E6B7-441B-9573-393E6EC5E378}"/>
                </a:ext>
              </a:extLst>
            </p:cNvPr>
            <p:cNvGrpSpPr>
              <a:grpSpLocks/>
            </p:cNvGrpSpPr>
            <p:nvPr/>
          </p:nvGrpSpPr>
          <p:grpSpPr bwMode="auto">
            <a:xfrm>
              <a:off x="2084" y="716"/>
              <a:ext cx="203" cy="380"/>
              <a:chOff x="432" y="2688"/>
              <a:chExt cx="204" cy="399"/>
            </a:xfrm>
          </p:grpSpPr>
          <p:sp>
            <p:nvSpPr>
              <p:cNvPr id="31" name="Rectangle 201">
                <a:extLst>
                  <a:ext uri="{FF2B5EF4-FFF2-40B4-BE49-F238E27FC236}">
                    <a16:creationId xmlns:a16="http://schemas.microsoft.com/office/drawing/2014/main" id="{3AFE61E9-4DB6-410F-8F61-8CA07AA286BD}"/>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32" name="Line 202">
                <a:extLst>
                  <a:ext uri="{FF2B5EF4-FFF2-40B4-BE49-F238E27FC236}">
                    <a16:creationId xmlns:a16="http://schemas.microsoft.com/office/drawing/2014/main" id="{B2C6AF92-F78B-4EE2-B324-341CCD714720}"/>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1" name="Group 203">
              <a:extLst>
                <a:ext uri="{FF2B5EF4-FFF2-40B4-BE49-F238E27FC236}">
                  <a16:creationId xmlns:a16="http://schemas.microsoft.com/office/drawing/2014/main" id="{41BCDC18-9A05-4716-B6E6-2513C7A87650}"/>
                </a:ext>
              </a:extLst>
            </p:cNvPr>
            <p:cNvGrpSpPr>
              <a:grpSpLocks/>
            </p:cNvGrpSpPr>
            <p:nvPr/>
          </p:nvGrpSpPr>
          <p:grpSpPr bwMode="auto">
            <a:xfrm>
              <a:off x="2053" y="1097"/>
              <a:ext cx="314" cy="202"/>
              <a:chOff x="2013" y="3614"/>
              <a:chExt cx="317" cy="211"/>
            </a:xfrm>
          </p:grpSpPr>
          <p:sp>
            <p:nvSpPr>
              <p:cNvPr id="29" name="Rectangle 204">
                <a:extLst>
                  <a:ext uri="{FF2B5EF4-FFF2-40B4-BE49-F238E27FC236}">
                    <a16:creationId xmlns:a16="http://schemas.microsoft.com/office/drawing/2014/main" id="{CC149D95-13CA-4051-8F04-0BA04B139CD8}"/>
                  </a:ext>
                </a:extLst>
              </p:cNvPr>
              <p:cNvSpPr>
                <a:spLocks noChangeArrowheads="1"/>
              </p:cNvSpPr>
              <p:nvPr/>
            </p:nvSpPr>
            <p:spPr bwMode="auto">
              <a:xfrm>
                <a:off x="2013" y="3614"/>
                <a:ext cx="317" cy="20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30" name="Line 205">
                <a:extLst>
                  <a:ext uri="{FF2B5EF4-FFF2-40B4-BE49-F238E27FC236}">
                    <a16:creationId xmlns:a16="http://schemas.microsoft.com/office/drawing/2014/main" id="{20FFA43F-F591-4AEF-8BEA-6A8447E741DD}"/>
                  </a:ext>
                </a:extLst>
              </p:cNvPr>
              <p:cNvSpPr>
                <a:spLocks noChangeShapeType="1"/>
              </p:cNvSpPr>
              <p:nvPr/>
            </p:nvSpPr>
            <p:spPr bwMode="auto">
              <a:xfrm>
                <a:off x="2221" y="3622"/>
                <a:ext cx="0" cy="2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2" name="Group 206">
              <a:extLst>
                <a:ext uri="{FF2B5EF4-FFF2-40B4-BE49-F238E27FC236}">
                  <a16:creationId xmlns:a16="http://schemas.microsoft.com/office/drawing/2014/main" id="{95F7736D-2DE3-4C0C-AF7F-149B91F25DC7}"/>
                </a:ext>
              </a:extLst>
            </p:cNvPr>
            <p:cNvGrpSpPr>
              <a:grpSpLocks/>
            </p:cNvGrpSpPr>
            <p:nvPr/>
          </p:nvGrpSpPr>
          <p:grpSpPr bwMode="auto">
            <a:xfrm>
              <a:off x="1579" y="1097"/>
              <a:ext cx="474" cy="194"/>
              <a:chOff x="928" y="1584"/>
              <a:chExt cx="477" cy="204"/>
            </a:xfrm>
          </p:grpSpPr>
          <p:sp>
            <p:nvSpPr>
              <p:cNvPr id="27" name="Line 207">
                <a:extLst>
                  <a:ext uri="{FF2B5EF4-FFF2-40B4-BE49-F238E27FC236}">
                    <a16:creationId xmlns:a16="http://schemas.microsoft.com/office/drawing/2014/main" id="{95D21CA8-36ED-408F-9480-DF582A49C249}"/>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8" name="Rectangle 208">
                <a:extLst>
                  <a:ext uri="{FF2B5EF4-FFF2-40B4-BE49-F238E27FC236}">
                    <a16:creationId xmlns:a16="http://schemas.microsoft.com/office/drawing/2014/main" id="{4865F7AE-BE37-4524-8E18-2F47BC0E6FE7}"/>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23" name="Group 209">
              <a:extLst>
                <a:ext uri="{FF2B5EF4-FFF2-40B4-BE49-F238E27FC236}">
                  <a16:creationId xmlns:a16="http://schemas.microsoft.com/office/drawing/2014/main" id="{97E4E6E7-44AF-41DB-B3BC-F5FE1E189E89}"/>
                </a:ext>
              </a:extLst>
            </p:cNvPr>
            <p:cNvGrpSpPr>
              <a:grpSpLocks/>
            </p:cNvGrpSpPr>
            <p:nvPr/>
          </p:nvGrpSpPr>
          <p:grpSpPr bwMode="auto">
            <a:xfrm>
              <a:off x="2311" y="1237"/>
              <a:ext cx="1202" cy="197"/>
              <a:chOff x="2311" y="1237"/>
              <a:chExt cx="1202" cy="197"/>
            </a:xfrm>
          </p:grpSpPr>
          <p:sp>
            <p:nvSpPr>
              <p:cNvPr id="24" name="Line 210">
                <a:extLst>
                  <a:ext uri="{FF2B5EF4-FFF2-40B4-BE49-F238E27FC236}">
                    <a16:creationId xmlns:a16="http://schemas.microsoft.com/office/drawing/2014/main" id="{897B0811-5136-4022-BC82-8C9DCAE77067}"/>
                  </a:ext>
                </a:extLst>
              </p:cNvPr>
              <p:cNvSpPr>
                <a:spLocks noChangeShapeType="1"/>
              </p:cNvSpPr>
              <p:nvPr/>
            </p:nvSpPr>
            <p:spPr bwMode="auto">
              <a:xfrm>
                <a:off x="2311" y="1428"/>
                <a:ext cx="1202"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5" name="Line 211">
                <a:extLst>
                  <a:ext uri="{FF2B5EF4-FFF2-40B4-BE49-F238E27FC236}">
                    <a16:creationId xmlns:a16="http://schemas.microsoft.com/office/drawing/2014/main" id="{8539B104-66D1-425B-86CA-C8F69A582580}"/>
                  </a:ext>
                </a:extLst>
              </p:cNvPr>
              <p:cNvSpPr>
                <a:spLocks noChangeShapeType="1"/>
              </p:cNvSpPr>
              <p:nvPr/>
            </p:nvSpPr>
            <p:spPr bwMode="auto">
              <a:xfrm>
                <a:off x="2311" y="1237"/>
                <a:ext cx="0" cy="19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6" name="Line 212">
                <a:extLst>
                  <a:ext uri="{FF2B5EF4-FFF2-40B4-BE49-F238E27FC236}">
                    <a16:creationId xmlns:a16="http://schemas.microsoft.com/office/drawing/2014/main" id="{9CFB37B1-58FA-4801-BCFC-831E3CB92187}"/>
                  </a:ext>
                </a:extLst>
              </p:cNvPr>
              <p:cNvSpPr>
                <a:spLocks noChangeShapeType="1"/>
              </p:cNvSpPr>
              <p:nvPr/>
            </p:nvSpPr>
            <p:spPr bwMode="auto">
              <a:xfrm flipV="1">
                <a:off x="3504" y="1298"/>
                <a:ext cx="0" cy="136"/>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sp>
        <p:nvSpPr>
          <p:cNvPr id="16" name="Rectangle 213">
            <a:extLst>
              <a:ext uri="{FF2B5EF4-FFF2-40B4-BE49-F238E27FC236}">
                <a16:creationId xmlns:a16="http://schemas.microsoft.com/office/drawing/2014/main" id="{8C12B7ED-7914-4027-A220-33CE91DDA4FE}"/>
              </a:ext>
            </a:extLst>
          </p:cNvPr>
          <p:cNvSpPr>
            <a:spLocks noChangeArrowheads="1"/>
          </p:cNvSpPr>
          <p:nvPr/>
        </p:nvSpPr>
        <p:spPr bwMode="auto">
          <a:xfrm>
            <a:off x="2423132" y="4489488"/>
            <a:ext cx="465138" cy="41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dirty="0">
                <a:ea typeface="Arial Unicode MS" pitchFamily="34" charset="-122"/>
              </a:rPr>
              <a:t>(b)</a:t>
            </a:r>
            <a:endParaRPr lang="en-US" altLang="zh-CN" sz="3200" dirty="0"/>
          </a:p>
        </p:txBody>
      </p:sp>
      <p:sp>
        <p:nvSpPr>
          <p:cNvPr id="224" name="Rectangle 117">
            <a:extLst>
              <a:ext uri="{FF2B5EF4-FFF2-40B4-BE49-F238E27FC236}">
                <a16:creationId xmlns:a16="http://schemas.microsoft.com/office/drawing/2014/main" id="{DFDCC5A8-4D7F-4617-9CDE-9BE8F6472A25}"/>
              </a:ext>
            </a:extLst>
          </p:cNvPr>
          <p:cNvSpPr>
            <a:spLocks noChangeArrowheads="1"/>
          </p:cNvSpPr>
          <p:nvPr/>
        </p:nvSpPr>
        <p:spPr bwMode="auto">
          <a:xfrm>
            <a:off x="829197" y="1797826"/>
            <a:ext cx="2339975"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宋体" panose="02010600030101010101" pitchFamily="2" charset="-122"/>
                <a:ea typeface="Arial Unicode MS" pitchFamily="34" charset="-122"/>
              </a:rPr>
              <a:t>④</a:t>
            </a:r>
            <a:r>
              <a:rPr lang="zh-CN" altLang="en-US" sz="2800" dirty="0"/>
              <a:t>  </a:t>
            </a:r>
            <a:r>
              <a:rPr lang="en-US" altLang="zh-CN" sz="2800" dirty="0"/>
              <a:t>q-&gt;next=p </a:t>
            </a:r>
            <a:endParaRPr lang="en-US" altLang="zh-CN" sz="3200" dirty="0"/>
          </a:p>
        </p:txBody>
      </p:sp>
      <p:grpSp>
        <p:nvGrpSpPr>
          <p:cNvPr id="225" name="Group 118">
            <a:extLst>
              <a:ext uri="{FF2B5EF4-FFF2-40B4-BE49-F238E27FC236}">
                <a16:creationId xmlns:a16="http://schemas.microsoft.com/office/drawing/2014/main" id="{32F1478A-B6A4-472C-B97C-6DEFC032FB8E}"/>
              </a:ext>
            </a:extLst>
          </p:cNvPr>
          <p:cNvGrpSpPr>
            <a:grpSpLocks/>
          </p:cNvGrpSpPr>
          <p:nvPr/>
        </p:nvGrpSpPr>
        <p:grpSpPr bwMode="auto">
          <a:xfrm>
            <a:off x="3710509" y="1887765"/>
            <a:ext cx="2600325" cy="1439863"/>
            <a:chOff x="1914" y="2933"/>
            <a:chExt cx="1638" cy="907"/>
          </a:xfrm>
        </p:grpSpPr>
        <p:grpSp>
          <p:nvGrpSpPr>
            <p:cNvPr id="258" name="Group 119">
              <a:extLst>
                <a:ext uri="{FF2B5EF4-FFF2-40B4-BE49-F238E27FC236}">
                  <a16:creationId xmlns:a16="http://schemas.microsoft.com/office/drawing/2014/main" id="{AE6F1B5B-6712-435E-ACE4-31BB166793C0}"/>
                </a:ext>
              </a:extLst>
            </p:cNvPr>
            <p:cNvGrpSpPr>
              <a:grpSpLocks/>
            </p:cNvGrpSpPr>
            <p:nvPr/>
          </p:nvGrpSpPr>
          <p:grpSpPr bwMode="auto">
            <a:xfrm>
              <a:off x="2144" y="3590"/>
              <a:ext cx="1072" cy="250"/>
              <a:chOff x="1353" y="3490"/>
              <a:chExt cx="1072" cy="250"/>
            </a:xfrm>
          </p:grpSpPr>
          <p:grpSp>
            <p:nvGrpSpPr>
              <p:cNvPr id="275" name="Group 120">
                <a:extLst>
                  <a:ext uri="{FF2B5EF4-FFF2-40B4-BE49-F238E27FC236}">
                    <a16:creationId xmlns:a16="http://schemas.microsoft.com/office/drawing/2014/main" id="{E095AD1B-88D8-430E-92E3-317F88B014C2}"/>
                  </a:ext>
                </a:extLst>
              </p:cNvPr>
              <p:cNvGrpSpPr>
                <a:grpSpLocks/>
              </p:cNvGrpSpPr>
              <p:nvPr/>
            </p:nvGrpSpPr>
            <p:grpSpPr bwMode="auto">
              <a:xfrm>
                <a:off x="1744" y="3520"/>
                <a:ext cx="681" cy="220"/>
                <a:chOff x="3504" y="2160"/>
                <a:chExt cx="681" cy="220"/>
              </a:xfrm>
            </p:grpSpPr>
            <p:grpSp>
              <p:nvGrpSpPr>
                <p:cNvPr id="279" name="Group 121">
                  <a:extLst>
                    <a:ext uri="{FF2B5EF4-FFF2-40B4-BE49-F238E27FC236}">
                      <a16:creationId xmlns:a16="http://schemas.microsoft.com/office/drawing/2014/main" id="{67FE12D5-1084-427A-973C-1772A7105531}"/>
                    </a:ext>
                  </a:extLst>
                </p:cNvPr>
                <p:cNvGrpSpPr>
                  <a:grpSpLocks/>
                </p:cNvGrpSpPr>
                <p:nvPr/>
              </p:nvGrpSpPr>
              <p:grpSpPr bwMode="auto">
                <a:xfrm>
                  <a:off x="3504" y="2160"/>
                  <a:ext cx="453" cy="212"/>
                  <a:chOff x="2160" y="2928"/>
                  <a:chExt cx="453" cy="212"/>
                </a:xfrm>
              </p:grpSpPr>
              <p:sp>
                <p:nvSpPr>
                  <p:cNvPr id="281" name="Rectangle 122">
                    <a:extLst>
                      <a:ext uri="{FF2B5EF4-FFF2-40B4-BE49-F238E27FC236}">
                        <a16:creationId xmlns:a16="http://schemas.microsoft.com/office/drawing/2014/main" id="{AE6637DF-7D61-4AA6-BF1D-F1EBE73EA5F2}"/>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x</a:t>
                    </a:r>
                  </a:p>
                </p:txBody>
              </p:sp>
              <p:sp>
                <p:nvSpPr>
                  <p:cNvPr id="282" name="Line 123">
                    <a:extLst>
                      <a:ext uri="{FF2B5EF4-FFF2-40B4-BE49-F238E27FC236}">
                        <a16:creationId xmlns:a16="http://schemas.microsoft.com/office/drawing/2014/main" id="{3EF1FA4A-79FB-4559-956E-CCC25389E45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83" name="Line 124">
                    <a:extLst>
                      <a:ext uri="{FF2B5EF4-FFF2-40B4-BE49-F238E27FC236}">
                        <a16:creationId xmlns:a16="http://schemas.microsoft.com/office/drawing/2014/main" id="{BFE9B084-868E-4A1B-9C8F-F2C9E9E62053}"/>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280" name="Rectangle 125">
                  <a:extLst>
                    <a:ext uri="{FF2B5EF4-FFF2-40B4-BE49-F238E27FC236}">
                      <a16:creationId xmlns:a16="http://schemas.microsoft.com/office/drawing/2014/main" id="{77F854BA-D248-467A-9EF7-16482C792BC2}"/>
                    </a:ext>
                  </a:extLst>
                </p:cNvPr>
                <p:cNvSpPr>
                  <a:spLocks noChangeArrowheads="1"/>
                </p:cNvSpPr>
                <p:nvPr/>
              </p:nvSpPr>
              <p:spPr bwMode="auto">
                <a:xfrm>
                  <a:off x="3936" y="2176"/>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276" name="Group 126">
                <a:extLst>
                  <a:ext uri="{FF2B5EF4-FFF2-40B4-BE49-F238E27FC236}">
                    <a16:creationId xmlns:a16="http://schemas.microsoft.com/office/drawing/2014/main" id="{CD6531E8-7DCE-490E-B12A-AFE83B391B8E}"/>
                  </a:ext>
                </a:extLst>
              </p:cNvPr>
              <p:cNvGrpSpPr>
                <a:grpSpLocks/>
              </p:cNvGrpSpPr>
              <p:nvPr/>
            </p:nvGrpSpPr>
            <p:grpSpPr bwMode="auto">
              <a:xfrm>
                <a:off x="1353" y="3490"/>
                <a:ext cx="388" cy="204"/>
                <a:chOff x="1353" y="3490"/>
                <a:chExt cx="388" cy="204"/>
              </a:xfrm>
            </p:grpSpPr>
            <p:sp>
              <p:nvSpPr>
                <p:cNvPr id="277" name="Line 127">
                  <a:extLst>
                    <a:ext uri="{FF2B5EF4-FFF2-40B4-BE49-F238E27FC236}">
                      <a16:creationId xmlns:a16="http://schemas.microsoft.com/office/drawing/2014/main" id="{FE4C9AF7-1DCD-4273-A778-A0E50E8400AA}"/>
                    </a:ext>
                  </a:extLst>
                </p:cNvPr>
                <p:cNvSpPr>
                  <a:spLocks noChangeShapeType="1"/>
                </p:cNvSpPr>
                <p:nvPr/>
              </p:nvSpPr>
              <p:spPr bwMode="auto">
                <a:xfrm>
                  <a:off x="1560" y="36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78" name="Rectangle 128">
                  <a:extLst>
                    <a:ext uri="{FF2B5EF4-FFF2-40B4-BE49-F238E27FC236}">
                      <a16:creationId xmlns:a16="http://schemas.microsoft.com/office/drawing/2014/main" id="{2C652F01-66A5-495E-94E8-CD5ACA494C0D}"/>
                    </a:ext>
                  </a:extLst>
                </p:cNvPr>
                <p:cNvSpPr>
                  <a:spLocks noChangeArrowheads="1"/>
                </p:cNvSpPr>
                <p:nvPr/>
              </p:nvSpPr>
              <p:spPr bwMode="auto">
                <a:xfrm>
                  <a:off x="1353" y="349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grpSp>
        </p:grpSp>
        <p:grpSp>
          <p:nvGrpSpPr>
            <p:cNvPr id="259" name="Group 129">
              <a:extLst>
                <a:ext uri="{FF2B5EF4-FFF2-40B4-BE49-F238E27FC236}">
                  <a16:creationId xmlns:a16="http://schemas.microsoft.com/office/drawing/2014/main" id="{27EF5DF1-E2B4-4086-9CF9-97DC3864E609}"/>
                </a:ext>
              </a:extLst>
            </p:cNvPr>
            <p:cNvGrpSpPr>
              <a:grpSpLocks/>
            </p:cNvGrpSpPr>
            <p:nvPr/>
          </p:nvGrpSpPr>
          <p:grpSpPr bwMode="auto">
            <a:xfrm>
              <a:off x="1914" y="2933"/>
              <a:ext cx="1638" cy="609"/>
              <a:chOff x="1914" y="1344"/>
              <a:chExt cx="1638" cy="612"/>
            </a:xfrm>
          </p:grpSpPr>
          <p:grpSp>
            <p:nvGrpSpPr>
              <p:cNvPr id="260" name="Group 130">
                <a:extLst>
                  <a:ext uri="{FF2B5EF4-FFF2-40B4-BE49-F238E27FC236}">
                    <a16:creationId xmlns:a16="http://schemas.microsoft.com/office/drawing/2014/main" id="{1E3DB9CB-77F5-407E-855D-390269F57EE7}"/>
                  </a:ext>
                </a:extLst>
              </p:cNvPr>
              <p:cNvGrpSpPr>
                <a:grpSpLocks/>
              </p:cNvGrpSpPr>
              <p:nvPr/>
            </p:nvGrpSpPr>
            <p:grpSpPr bwMode="auto">
              <a:xfrm>
                <a:off x="2851" y="1744"/>
                <a:ext cx="453" cy="212"/>
                <a:chOff x="2160" y="2928"/>
                <a:chExt cx="453" cy="212"/>
              </a:xfrm>
            </p:grpSpPr>
            <p:sp>
              <p:nvSpPr>
                <p:cNvPr id="272" name="Rectangle 131">
                  <a:extLst>
                    <a:ext uri="{FF2B5EF4-FFF2-40B4-BE49-F238E27FC236}">
                      <a16:creationId xmlns:a16="http://schemas.microsoft.com/office/drawing/2014/main" id="{7E601E2F-52AA-4BDE-A139-25622B9269BE}"/>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273" name="Line 132">
                  <a:extLst>
                    <a:ext uri="{FF2B5EF4-FFF2-40B4-BE49-F238E27FC236}">
                      <a16:creationId xmlns:a16="http://schemas.microsoft.com/office/drawing/2014/main" id="{D1A1D3D7-8F11-47BF-AACF-843B126BCB3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74" name="Line 133">
                  <a:extLst>
                    <a:ext uri="{FF2B5EF4-FFF2-40B4-BE49-F238E27FC236}">
                      <a16:creationId xmlns:a16="http://schemas.microsoft.com/office/drawing/2014/main" id="{661EBAD3-7E71-4B73-A9E1-FFDE6EAD5E9B}"/>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61" name="Group 134">
                <a:extLst>
                  <a:ext uri="{FF2B5EF4-FFF2-40B4-BE49-F238E27FC236}">
                    <a16:creationId xmlns:a16="http://schemas.microsoft.com/office/drawing/2014/main" id="{A92B525E-5ABB-40F1-BB50-6C6724F53DFE}"/>
                  </a:ext>
                </a:extLst>
              </p:cNvPr>
              <p:cNvGrpSpPr>
                <a:grpSpLocks/>
              </p:cNvGrpSpPr>
              <p:nvPr/>
            </p:nvGrpSpPr>
            <p:grpSpPr bwMode="auto">
              <a:xfrm>
                <a:off x="2423" y="1344"/>
                <a:ext cx="204" cy="399"/>
                <a:chOff x="432" y="2688"/>
                <a:chExt cx="204" cy="399"/>
              </a:xfrm>
            </p:grpSpPr>
            <p:sp>
              <p:nvSpPr>
                <p:cNvPr id="270" name="Rectangle 135">
                  <a:extLst>
                    <a:ext uri="{FF2B5EF4-FFF2-40B4-BE49-F238E27FC236}">
                      <a16:creationId xmlns:a16="http://schemas.microsoft.com/office/drawing/2014/main" id="{22C77333-C718-46A1-A667-01D4E121F1AF}"/>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271" name="Line 136">
                  <a:extLst>
                    <a:ext uri="{FF2B5EF4-FFF2-40B4-BE49-F238E27FC236}">
                      <a16:creationId xmlns:a16="http://schemas.microsoft.com/office/drawing/2014/main" id="{1D66D487-A3DD-4216-B658-4C68ACAE3FCD}"/>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62" name="Group 137">
                <a:extLst>
                  <a:ext uri="{FF2B5EF4-FFF2-40B4-BE49-F238E27FC236}">
                    <a16:creationId xmlns:a16="http://schemas.microsoft.com/office/drawing/2014/main" id="{35F63F8C-C3E5-4230-B3F6-970098A1D80F}"/>
                  </a:ext>
                </a:extLst>
              </p:cNvPr>
              <p:cNvGrpSpPr>
                <a:grpSpLocks/>
              </p:cNvGrpSpPr>
              <p:nvPr/>
            </p:nvGrpSpPr>
            <p:grpSpPr bwMode="auto">
              <a:xfrm>
                <a:off x="2391" y="1744"/>
                <a:ext cx="453" cy="212"/>
                <a:chOff x="2160" y="2928"/>
                <a:chExt cx="453" cy="212"/>
              </a:xfrm>
            </p:grpSpPr>
            <p:sp>
              <p:nvSpPr>
                <p:cNvPr id="267" name="Rectangle 138">
                  <a:extLst>
                    <a:ext uri="{FF2B5EF4-FFF2-40B4-BE49-F238E27FC236}">
                      <a16:creationId xmlns:a16="http://schemas.microsoft.com/office/drawing/2014/main" id="{429DC96C-4C05-49A3-8443-8B4AA2A6CF0C}"/>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268" name="Line 139">
                  <a:extLst>
                    <a:ext uri="{FF2B5EF4-FFF2-40B4-BE49-F238E27FC236}">
                      <a16:creationId xmlns:a16="http://schemas.microsoft.com/office/drawing/2014/main" id="{32DBCE6E-D205-46A3-8E59-645490DF2DA6}"/>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69" name="Line 140">
                  <a:extLst>
                    <a:ext uri="{FF2B5EF4-FFF2-40B4-BE49-F238E27FC236}">
                      <a16:creationId xmlns:a16="http://schemas.microsoft.com/office/drawing/2014/main" id="{2F3F75FB-9A3A-4371-BE10-40E11A7FB674}"/>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63" name="Group 141">
                <a:extLst>
                  <a:ext uri="{FF2B5EF4-FFF2-40B4-BE49-F238E27FC236}">
                    <a16:creationId xmlns:a16="http://schemas.microsoft.com/office/drawing/2014/main" id="{24685595-09AA-47BE-8B2A-F913503E9F16}"/>
                  </a:ext>
                </a:extLst>
              </p:cNvPr>
              <p:cNvGrpSpPr>
                <a:grpSpLocks/>
              </p:cNvGrpSpPr>
              <p:nvPr/>
            </p:nvGrpSpPr>
            <p:grpSpPr bwMode="auto">
              <a:xfrm>
                <a:off x="1914" y="1744"/>
                <a:ext cx="477" cy="204"/>
                <a:chOff x="928" y="1584"/>
                <a:chExt cx="477" cy="204"/>
              </a:xfrm>
            </p:grpSpPr>
            <p:sp>
              <p:nvSpPr>
                <p:cNvPr id="265" name="Line 142">
                  <a:extLst>
                    <a:ext uri="{FF2B5EF4-FFF2-40B4-BE49-F238E27FC236}">
                      <a16:creationId xmlns:a16="http://schemas.microsoft.com/office/drawing/2014/main" id="{CED947DC-0B2B-4D23-8069-99A0963784AF}"/>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66" name="Rectangle 143">
                  <a:extLst>
                    <a:ext uri="{FF2B5EF4-FFF2-40B4-BE49-F238E27FC236}">
                      <a16:creationId xmlns:a16="http://schemas.microsoft.com/office/drawing/2014/main" id="{3269C7E7-133A-49E5-9EF3-021A1ECA4127}"/>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264" name="Rectangle 144">
                <a:extLst>
                  <a:ext uri="{FF2B5EF4-FFF2-40B4-BE49-F238E27FC236}">
                    <a16:creationId xmlns:a16="http://schemas.microsoft.com/office/drawing/2014/main" id="{B87D6F8B-2055-42B0-968F-2E0A3EDE6616}"/>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sp>
        <p:nvSpPr>
          <p:cNvPr id="226" name="Rectangle 145">
            <a:extLst>
              <a:ext uri="{FF2B5EF4-FFF2-40B4-BE49-F238E27FC236}">
                <a16:creationId xmlns:a16="http://schemas.microsoft.com/office/drawing/2014/main" id="{6E59B9D0-4539-4564-B18C-614A3F46457F}"/>
              </a:ext>
            </a:extLst>
          </p:cNvPr>
          <p:cNvSpPr>
            <a:spLocks noChangeArrowheads="1"/>
          </p:cNvSpPr>
          <p:nvPr/>
        </p:nvSpPr>
        <p:spPr bwMode="auto">
          <a:xfrm>
            <a:off x="4558234" y="3403828"/>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grpSp>
        <p:nvGrpSpPr>
          <p:cNvPr id="2" name="组合 1">
            <a:extLst>
              <a:ext uri="{FF2B5EF4-FFF2-40B4-BE49-F238E27FC236}">
                <a16:creationId xmlns:a16="http://schemas.microsoft.com/office/drawing/2014/main" id="{764397CA-DFAE-4DFF-AB38-AA960D267AA9}"/>
              </a:ext>
            </a:extLst>
          </p:cNvPr>
          <p:cNvGrpSpPr/>
          <p:nvPr/>
        </p:nvGrpSpPr>
        <p:grpSpPr>
          <a:xfrm>
            <a:off x="6758509" y="1887765"/>
            <a:ext cx="2600325" cy="1897063"/>
            <a:chOff x="6758509" y="1887765"/>
            <a:chExt cx="2600325" cy="1897063"/>
          </a:xfrm>
        </p:grpSpPr>
        <p:sp>
          <p:nvSpPr>
            <p:cNvPr id="227" name="Rectangle 146">
              <a:extLst>
                <a:ext uri="{FF2B5EF4-FFF2-40B4-BE49-F238E27FC236}">
                  <a16:creationId xmlns:a16="http://schemas.microsoft.com/office/drawing/2014/main" id="{BC522409-8D8E-4434-A66C-541576362E22}"/>
                </a:ext>
              </a:extLst>
            </p:cNvPr>
            <p:cNvSpPr>
              <a:spLocks noChangeArrowheads="1"/>
            </p:cNvSpPr>
            <p:nvPr/>
          </p:nvSpPr>
          <p:spPr bwMode="auto">
            <a:xfrm>
              <a:off x="7504634" y="3405415"/>
              <a:ext cx="1066800" cy="37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nvGrpSpPr>
            <p:cNvPr id="228" name="Group 147">
              <a:extLst>
                <a:ext uri="{FF2B5EF4-FFF2-40B4-BE49-F238E27FC236}">
                  <a16:creationId xmlns:a16="http://schemas.microsoft.com/office/drawing/2014/main" id="{389F1F9D-F50B-4C17-995E-8C7D080E53F3}"/>
                </a:ext>
              </a:extLst>
            </p:cNvPr>
            <p:cNvGrpSpPr>
              <a:grpSpLocks/>
            </p:cNvGrpSpPr>
            <p:nvPr/>
          </p:nvGrpSpPr>
          <p:grpSpPr bwMode="auto">
            <a:xfrm>
              <a:off x="6758509" y="1887765"/>
              <a:ext cx="2600325" cy="1493838"/>
              <a:chOff x="3834" y="2933"/>
              <a:chExt cx="1638" cy="941"/>
            </a:xfrm>
          </p:grpSpPr>
          <p:grpSp>
            <p:nvGrpSpPr>
              <p:cNvPr id="230" name="Group 148">
                <a:extLst>
                  <a:ext uri="{FF2B5EF4-FFF2-40B4-BE49-F238E27FC236}">
                    <a16:creationId xmlns:a16="http://schemas.microsoft.com/office/drawing/2014/main" id="{5B2ED800-47BE-4828-B4E2-ACB8D1719713}"/>
                  </a:ext>
                </a:extLst>
              </p:cNvPr>
              <p:cNvGrpSpPr>
                <a:grpSpLocks/>
              </p:cNvGrpSpPr>
              <p:nvPr/>
            </p:nvGrpSpPr>
            <p:grpSpPr bwMode="auto">
              <a:xfrm>
                <a:off x="3834" y="2933"/>
                <a:ext cx="1638" cy="718"/>
                <a:chOff x="3834" y="2933"/>
                <a:chExt cx="1638" cy="718"/>
              </a:xfrm>
            </p:grpSpPr>
            <p:grpSp>
              <p:nvGrpSpPr>
                <p:cNvPr id="241" name="Group 149">
                  <a:extLst>
                    <a:ext uri="{FF2B5EF4-FFF2-40B4-BE49-F238E27FC236}">
                      <a16:creationId xmlns:a16="http://schemas.microsoft.com/office/drawing/2014/main" id="{64AC7CC7-D49B-45C4-801C-CBE42C17A047}"/>
                    </a:ext>
                  </a:extLst>
                </p:cNvPr>
                <p:cNvGrpSpPr>
                  <a:grpSpLocks/>
                </p:cNvGrpSpPr>
                <p:nvPr/>
              </p:nvGrpSpPr>
              <p:grpSpPr bwMode="auto">
                <a:xfrm>
                  <a:off x="4320" y="2933"/>
                  <a:ext cx="204" cy="397"/>
                  <a:chOff x="432" y="2688"/>
                  <a:chExt cx="204" cy="399"/>
                </a:xfrm>
              </p:grpSpPr>
              <p:sp>
                <p:nvSpPr>
                  <p:cNvPr id="256" name="Rectangle 150">
                    <a:extLst>
                      <a:ext uri="{FF2B5EF4-FFF2-40B4-BE49-F238E27FC236}">
                        <a16:creationId xmlns:a16="http://schemas.microsoft.com/office/drawing/2014/main" id="{0BBD8EE4-4F9A-42EC-8A58-77D898105DBB}"/>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257" name="Line 151">
                    <a:extLst>
                      <a:ext uri="{FF2B5EF4-FFF2-40B4-BE49-F238E27FC236}">
                        <a16:creationId xmlns:a16="http://schemas.microsoft.com/office/drawing/2014/main" id="{4133FF4C-5A23-4205-84D1-EB40BF43AF20}"/>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42" name="Group 152">
                  <a:extLst>
                    <a:ext uri="{FF2B5EF4-FFF2-40B4-BE49-F238E27FC236}">
                      <a16:creationId xmlns:a16="http://schemas.microsoft.com/office/drawing/2014/main" id="{3960AF0F-A72E-4FCB-99D3-A3DDECF3C638}"/>
                    </a:ext>
                  </a:extLst>
                </p:cNvPr>
                <p:cNvGrpSpPr>
                  <a:grpSpLocks/>
                </p:cNvGrpSpPr>
                <p:nvPr/>
              </p:nvGrpSpPr>
              <p:grpSpPr bwMode="auto">
                <a:xfrm>
                  <a:off x="4771" y="3339"/>
                  <a:ext cx="453" cy="211"/>
                  <a:chOff x="2160" y="2928"/>
                  <a:chExt cx="453" cy="212"/>
                </a:xfrm>
              </p:grpSpPr>
              <p:sp>
                <p:nvSpPr>
                  <p:cNvPr id="253" name="Rectangle 153">
                    <a:extLst>
                      <a:ext uri="{FF2B5EF4-FFF2-40B4-BE49-F238E27FC236}">
                        <a16:creationId xmlns:a16="http://schemas.microsoft.com/office/drawing/2014/main" id="{9991D990-C061-446D-9408-4928088904F2}"/>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254" name="Line 154">
                    <a:extLst>
                      <a:ext uri="{FF2B5EF4-FFF2-40B4-BE49-F238E27FC236}">
                        <a16:creationId xmlns:a16="http://schemas.microsoft.com/office/drawing/2014/main" id="{B8434C98-6392-47A3-94DC-890111085C5A}"/>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55" name="Line 155">
                    <a:extLst>
                      <a:ext uri="{FF2B5EF4-FFF2-40B4-BE49-F238E27FC236}">
                        <a16:creationId xmlns:a16="http://schemas.microsoft.com/office/drawing/2014/main" id="{82779B93-2AAD-4769-B943-BBA065DEEBE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43" name="Group 156">
                  <a:extLst>
                    <a:ext uri="{FF2B5EF4-FFF2-40B4-BE49-F238E27FC236}">
                      <a16:creationId xmlns:a16="http://schemas.microsoft.com/office/drawing/2014/main" id="{45A1F18F-72E7-491B-B801-6BCCDDDE7337}"/>
                    </a:ext>
                  </a:extLst>
                </p:cNvPr>
                <p:cNvGrpSpPr>
                  <a:grpSpLocks/>
                </p:cNvGrpSpPr>
                <p:nvPr/>
              </p:nvGrpSpPr>
              <p:grpSpPr bwMode="auto">
                <a:xfrm>
                  <a:off x="3834" y="3339"/>
                  <a:ext cx="477" cy="203"/>
                  <a:chOff x="928" y="1584"/>
                  <a:chExt cx="477" cy="204"/>
                </a:xfrm>
              </p:grpSpPr>
              <p:sp>
                <p:nvSpPr>
                  <p:cNvPr id="251" name="Line 157">
                    <a:extLst>
                      <a:ext uri="{FF2B5EF4-FFF2-40B4-BE49-F238E27FC236}">
                        <a16:creationId xmlns:a16="http://schemas.microsoft.com/office/drawing/2014/main" id="{A86A0469-257B-4B97-A619-1EC1D58DD534}"/>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52" name="Rectangle 158">
                    <a:extLst>
                      <a:ext uri="{FF2B5EF4-FFF2-40B4-BE49-F238E27FC236}">
                        <a16:creationId xmlns:a16="http://schemas.microsoft.com/office/drawing/2014/main" id="{A5622DE3-9F31-46AB-BEE1-AFDB65B1CD14}"/>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244" name="Rectangle 159">
                  <a:extLst>
                    <a:ext uri="{FF2B5EF4-FFF2-40B4-BE49-F238E27FC236}">
                      <a16:creationId xmlns:a16="http://schemas.microsoft.com/office/drawing/2014/main" id="{73A330CD-9A97-4ACD-A871-AB5E7C74242E}"/>
                    </a:ext>
                  </a:extLst>
                </p:cNvPr>
                <p:cNvSpPr>
                  <a:spLocks noChangeArrowheads="1"/>
                </p:cNvSpPr>
                <p:nvPr/>
              </p:nvSpPr>
              <p:spPr bwMode="auto">
                <a:xfrm>
                  <a:off x="5223" y="3343"/>
                  <a:ext cx="24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nvGrpSpPr>
                <p:cNvPr id="245" name="Group 160">
                  <a:extLst>
                    <a:ext uri="{FF2B5EF4-FFF2-40B4-BE49-F238E27FC236}">
                      <a16:creationId xmlns:a16="http://schemas.microsoft.com/office/drawing/2014/main" id="{A9E4200E-B643-424E-A6F6-1D27C5E0545E}"/>
                    </a:ext>
                  </a:extLst>
                </p:cNvPr>
                <p:cNvGrpSpPr>
                  <a:grpSpLocks/>
                </p:cNvGrpSpPr>
                <p:nvPr/>
              </p:nvGrpSpPr>
              <p:grpSpPr bwMode="auto">
                <a:xfrm>
                  <a:off x="4311" y="3331"/>
                  <a:ext cx="408" cy="320"/>
                  <a:chOff x="4311" y="3339"/>
                  <a:chExt cx="408" cy="320"/>
                </a:xfrm>
              </p:grpSpPr>
              <p:sp>
                <p:nvSpPr>
                  <p:cNvPr id="246" name="Rectangle 161">
                    <a:extLst>
                      <a:ext uri="{FF2B5EF4-FFF2-40B4-BE49-F238E27FC236}">
                        <a16:creationId xmlns:a16="http://schemas.microsoft.com/office/drawing/2014/main" id="{36AEDCEA-37A2-4E97-ADCD-5B5066EEDB91}"/>
                      </a:ext>
                    </a:extLst>
                  </p:cNvPr>
                  <p:cNvSpPr>
                    <a:spLocks noChangeArrowheads="1"/>
                  </p:cNvSpPr>
                  <p:nvPr/>
                </p:nvSpPr>
                <p:spPr bwMode="auto">
                  <a:xfrm>
                    <a:off x="4311" y="3339"/>
                    <a:ext cx="317" cy="20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247" name="Line 162">
                    <a:extLst>
                      <a:ext uri="{FF2B5EF4-FFF2-40B4-BE49-F238E27FC236}">
                        <a16:creationId xmlns:a16="http://schemas.microsoft.com/office/drawing/2014/main" id="{43DA92C2-3B01-4B29-BD13-4044857CC84D}"/>
                      </a:ext>
                    </a:extLst>
                  </p:cNvPr>
                  <p:cNvSpPr>
                    <a:spLocks noChangeShapeType="1"/>
                  </p:cNvSpPr>
                  <p:nvPr/>
                </p:nvSpPr>
                <p:spPr bwMode="auto">
                  <a:xfrm>
                    <a:off x="4519" y="3347"/>
                    <a:ext cx="0" cy="2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248" name="Group 163">
                    <a:extLst>
                      <a:ext uri="{FF2B5EF4-FFF2-40B4-BE49-F238E27FC236}">
                        <a16:creationId xmlns:a16="http://schemas.microsoft.com/office/drawing/2014/main" id="{A0E3BD75-5ADD-4FF1-8886-9C21CCCF6A2C}"/>
                      </a:ext>
                    </a:extLst>
                  </p:cNvPr>
                  <p:cNvGrpSpPr>
                    <a:grpSpLocks/>
                  </p:cNvGrpSpPr>
                  <p:nvPr/>
                </p:nvGrpSpPr>
                <p:grpSpPr bwMode="auto">
                  <a:xfrm>
                    <a:off x="4560" y="3432"/>
                    <a:ext cx="159" cy="227"/>
                    <a:chOff x="1488" y="3840"/>
                    <a:chExt cx="159" cy="181"/>
                  </a:xfrm>
                </p:grpSpPr>
                <p:sp>
                  <p:nvSpPr>
                    <p:cNvPr id="249" name="Line 164">
                      <a:extLst>
                        <a:ext uri="{FF2B5EF4-FFF2-40B4-BE49-F238E27FC236}">
                          <a16:creationId xmlns:a16="http://schemas.microsoft.com/office/drawing/2014/main" id="{21CAFFBE-BB8B-40A7-8D18-F806BF573C6B}"/>
                        </a:ext>
                      </a:extLst>
                    </p:cNvPr>
                    <p:cNvSpPr>
                      <a:spLocks noChangeShapeType="1"/>
                    </p:cNvSpPr>
                    <p:nvPr/>
                  </p:nvSpPr>
                  <p:spPr bwMode="auto">
                    <a:xfrm>
                      <a:off x="1488" y="3840"/>
                      <a:ext cx="159"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50" name="Line 165">
                      <a:extLst>
                        <a:ext uri="{FF2B5EF4-FFF2-40B4-BE49-F238E27FC236}">
                          <a16:creationId xmlns:a16="http://schemas.microsoft.com/office/drawing/2014/main" id="{83A92ED7-3946-4A05-9662-F5DFCC63E5D0}"/>
                        </a:ext>
                      </a:extLst>
                    </p:cNvPr>
                    <p:cNvSpPr>
                      <a:spLocks noChangeShapeType="1"/>
                    </p:cNvSpPr>
                    <p:nvPr/>
                  </p:nvSpPr>
                  <p:spPr bwMode="auto">
                    <a:xfrm>
                      <a:off x="1640" y="3840"/>
                      <a:ext cx="0" cy="181"/>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grpSp>
          <p:grpSp>
            <p:nvGrpSpPr>
              <p:cNvPr id="231" name="Group 166">
                <a:extLst>
                  <a:ext uri="{FF2B5EF4-FFF2-40B4-BE49-F238E27FC236}">
                    <a16:creationId xmlns:a16="http://schemas.microsoft.com/office/drawing/2014/main" id="{D4C57514-8C50-4D41-9FD5-9C96D959F97B}"/>
                  </a:ext>
                </a:extLst>
              </p:cNvPr>
              <p:cNvGrpSpPr>
                <a:grpSpLocks/>
              </p:cNvGrpSpPr>
              <p:nvPr/>
            </p:nvGrpSpPr>
            <p:grpSpPr bwMode="auto">
              <a:xfrm>
                <a:off x="4176" y="3624"/>
                <a:ext cx="1072" cy="250"/>
                <a:chOff x="1353" y="3490"/>
                <a:chExt cx="1072" cy="250"/>
              </a:xfrm>
            </p:grpSpPr>
            <p:grpSp>
              <p:nvGrpSpPr>
                <p:cNvPr id="232" name="Group 167">
                  <a:extLst>
                    <a:ext uri="{FF2B5EF4-FFF2-40B4-BE49-F238E27FC236}">
                      <a16:creationId xmlns:a16="http://schemas.microsoft.com/office/drawing/2014/main" id="{1FEB3DAC-0254-4A17-8B6E-37B10B9C3F26}"/>
                    </a:ext>
                  </a:extLst>
                </p:cNvPr>
                <p:cNvGrpSpPr>
                  <a:grpSpLocks/>
                </p:cNvGrpSpPr>
                <p:nvPr/>
              </p:nvGrpSpPr>
              <p:grpSpPr bwMode="auto">
                <a:xfrm>
                  <a:off x="1744" y="3520"/>
                  <a:ext cx="681" cy="220"/>
                  <a:chOff x="3504" y="2160"/>
                  <a:chExt cx="681" cy="220"/>
                </a:xfrm>
              </p:grpSpPr>
              <p:grpSp>
                <p:nvGrpSpPr>
                  <p:cNvPr id="236" name="Group 168">
                    <a:extLst>
                      <a:ext uri="{FF2B5EF4-FFF2-40B4-BE49-F238E27FC236}">
                        <a16:creationId xmlns:a16="http://schemas.microsoft.com/office/drawing/2014/main" id="{C8103CBD-BFD7-4DFB-BFDE-16B19E37DEE4}"/>
                      </a:ext>
                    </a:extLst>
                  </p:cNvPr>
                  <p:cNvGrpSpPr>
                    <a:grpSpLocks/>
                  </p:cNvGrpSpPr>
                  <p:nvPr/>
                </p:nvGrpSpPr>
                <p:grpSpPr bwMode="auto">
                  <a:xfrm>
                    <a:off x="3504" y="2160"/>
                    <a:ext cx="453" cy="212"/>
                    <a:chOff x="2160" y="2928"/>
                    <a:chExt cx="453" cy="212"/>
                  </a:xfrm>
                </p:grpSpPr>
                <p:sp>
                  <p:nvSpPr>
                    <p:cNvPr id="238" name="Rectangle 169">
                      <a:extLst>
                        <a:ext uri="{FF2B5EF4-FFF2-40B4-BE49-F238E27FC236}">
                          <a16:creationId xmlns:a16="http://schemas.microsoft.com/office/drawing/2014/main" id="{31BFC0A5-0D59-475F-9AAB-F9A961EA8EB7}"/>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x</a:t>
                      </a:r>
                    </a:p>
                  </p:txBody>
                </p:sp>
                <p:sp>
                  <p:nvSpPr>
                    <p:cNvPr id="239" name="Line 170">
                      <a:extLst>
                        <a:ext uri="{FF2B5EF4-FFF2-40B4-BE49-F238E27FC236}">
                          <a16:creationId xmlns:a16="http://schemas.microsoft.com/office/drawing/2014/main" id="{CD5EC19D-ABCB-4918-9642-C34E7E20C6C2}"/>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40" name="Line 171">
                      <a:extLst>
                        <a:ext uri="{FF2B5EF4-FFF2-40B4-BE49-F238E27FC236}">
                          <a16:creationId xmlns:a16="http://schemas.microsoft.com/office/drawing/2014/main" id="{B7B0B53D-3E73-4B1F-806E-68137AE86A9D}"/>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237" name="Rectangle 172">
                    <a:extLst>
                      <a:ext uri="{FF2B5EF4-FFF2-40B4-BE49-F238E27FC236}">
                        <a16:creationId xmlns:a16="http://schemas.microsoft.com/office/drawing/2014/main" id="{02E6BA1C-BF00-4901-AFDA-AB07D31F68C3}"/>
                      </a:ext>
                    </a:extLst>
                  </p:cNvPr>
                  <p:cNvSpPr>
                    <a:spLocks noChangeArrowheads="1"/>
                  </p:cNvSpPr>
                  <p:nvPr/>
                </p:nvSpPr>
                <p:spPr bwMode="auto">
                  <a:xfrm>
                    <a:off x="3936" y="2176"/>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233" name="Group 173">
                  <a:extLst>
                    <a:ext uri="{FF2B5EF4-FFF2-40B4-BE49-F238E27FC236}">
                      <a16:creationId xmlns:a16="http://schemas.microsoft.com/office/drawing/2014/main" id="{2500B207-DCE6-4A82-9EC6-290CACC570F3}"/>
                    </a:ext>
                  </a:extLst>
                </p:cNvPr>
                <p:cNvGrpSpPr>
                  <a:grpSpLocks/>
                </p:cNvGrpSpPr>
                <p:nvPr/>
              </p:nvGrpSpPr>
              <p:grpSpPr bwMode="auto">
                <a:xfrm>
                  <a:off x="1353" y="3490"/>
                  <a:ext cx="388" cy="204"/>
                  <a:chOff x="1353" y="3490"/>
                  <a:chExt cx="388" cy="204"/>
                </a:xfrm>
              </p:grpSpPr>
              <p:sp>
                <p:nvSpPr>
                  <p:cNvPr id="234" name="Line 174">
                    <a:extLst>
                      <a:ext uri="{FF2B5EF4-FFF2-40B4-BE49-F238E27FC236}">
                        <a16:creationId xmlns:a16="http://schemas.microsoft.com/office/drawing/2014/main" id="{24620EFE-130D-4B11-8082-8D20526A368A}"/>
                      </a:ext>
                    </a:extLst>
                  </p:cNvPr>
                  <p:cNvSpPr>
                    <a:spLocks noChangeShapeType="1"/>
                  </p:cNvSpPr>
                  <p:nvPr/>
                </p:nvSpPr>
                <p:spPr bwMode="auto">
                  <a:xfrm>
                    <a:off x="1560" y="36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35" name="Rectangle 175">
                    <a:extLst>
                      <a:ext uri="{FF2B5EF4-FFF2-40B4-BE49-F238E27FC236}">
                        <a16:creationId xmlns:a16="http://schemas.microsoft.com/office/drawing/2014/main" id="{4D93BBFD-BA96-49C2-B246-6A783275F36F}"/>
                      </a:ext>
                    </a:extLst>
                  </p:cNvPr>
                  <p:cNvSpPr>
                    <a:spLocks noChangeArrowheads="1"/>
                  </p:cNvSpPr>
                  <p:nvPr/>
                </p:nvSpPr>
                <p:spPr bwMode="auto">
                  <a:xfrm>
                    <a:off x="1353" y="349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grpSp>
          </p:grpSp>
        </p:grpSp>
      </p:grpSp>
      <p:sp>
        <p:nvSpPr>
          <p:cNvPr id="229" name="Rectangle 176">
            <a:extLst>
              <a:ext uri="{FF2B5EF4-FFF2-40B4-BE49-F238E27FC236}">
                <a16:creationId xmlns:a16="http://schemas.microsoft.com/office/drawing/2014/main" id="{21FE1860-BEA1-4280-8B67-267300E55515}"/>
              </a:ext>
            </a:extLst>
          </p:cNvPr>
          <p:cNvSpPr>
            <a:spLocks noChangeArrowheads="1"/>
          </p:cNvSpPr>
          <p:nvPr/>
        </p:nvSpPr>
        <p:spPr bwMode="auto">
          <a:xfrm>
            <a:off x="2450034" y="2718028"/>
            <a:ext cx="468313" cy="395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dirty="0"/>
              <a:t>(a)</a:t>
            </a:r>
          </a:p>
        </p:txBody>
      </p:sp>
      <p:grpSp>
        <p:nvGrpSpPr>
          <p:cNvPr id="284" name="Group 23">
            <a:extLst>
              <a:ext uri="{FF2B5EF4-FFF2-40B4-BE49-F238E27FC236}">
                <a16:creationId xmlns:a16="http://schemas.microsoft.com/office/drawing/2014/main" id="{947E507C-C3B9-4767-BCAB-FF6FA3AD33A4}"/>
              </a:ext>
            </a:extLst>
          </p:cNvPr>
          <p:cNvGrpSpPr/>
          <p:nvPr/>
        </p:nvGrpSpPr>
        <p:grpSpPr>
          <a:xfrm>
            <a:off x="279769" y="1336435"/>
            <a:ext cx="458390" cy="344014"/>
            <a:chOff x="789999" y="2242985"/>
            <a:chExt cx="504229" cy="378415"/>
          </a:xfrm>
        </p:grpSpPr>
        <p:sp>
          <p:nvSpPr>
            <p:cNvPr id="285" name="Rectangle 24">
              <a:extLst>
                <a:ext uri="{FF2B5EF4-FFF2-40B4-BE49-F238E27FC236}">
                  <a16:creationId xmlns:a16="http://schemas.microsoft.com/office/drawing/2014/main" id="{B2783FFE-4250-420A-B40D-D2207A370D01}"/>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86" name="Rectangle 25">
              <a:extLst>
                <a:ext uri="{FF2B5EF4-FFF2-40B4-BE49-F238E27FC236}">
                  <a16:creationId xmlns:a16="http://schemas.microsoft.com/office/drawing/2014/main" id="{A93DA604-B852-4B11-8A65-AAFE5F361FF1}"/>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87" name="矩形 286">
            <a:extLst>
              <a:ext uri="{FF2B5EF4-FFF2-40B4-BE49-F238E27FC236}">
                <a16:creationId xmlns:a16="http://schemas.microsoft.com/office/drawing/2014/main" id="{366C0CD4-79E6-4121-B3B7-3616D0D47BA7}"/>
              </a:ext>
            </a:extLst>
          </p:cNvPr>
          <p:cNvSpPr/>
          <p:nvPr/>
        </p:nvSpPr>
        <p:spPr>
          <a:xfrm>
            <a:off x="817440" y="1268317"/>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常见的指针操作</a:t>
            </a:r>
          </a:p>
        </p:txBody>
      </p:sp>
    </p:spTree>
    <p:extLst>
      <p:ext uri="{BB962C8B-B14F-4D97-AF65-F5344CB8AC3E}">
        <p14:creationId xmlns:p14="http://schemas.microsoft.com/office/powerpoint/2010/main" val="3109291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Group 23"/>
          <p:cNvGrpSpPr/>
          <p:nvPr/>
        </p:nvGrpSpPr>
        <p:grpSpPr>
          <a:xfrm>
            <a:off x="512725" y="1350314"/>
            <a:ext cx="458390" cy="344014"/>
            <a:chOff x="789999" y="2242985"/>
            <a:chExt cx="504229" cy="378415"/>
          </a:xfrm>
        </p:grpSpPr>
        <p:sp>
          <p:nvSpPr>
            <p:cNvPr id="25" name="Rectangle 24"/>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sp>
          <p:nvSpPr>
            <p:cNvPr id="27" name="Rectangle 25"/>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a:cs typeface="+mn-ea"/>
                <a:sym typeface="+mn-lt"/>
              </a:endParaRPr>
            </a:p>
          </p:txBody>
        </p:sp>
      </p:grpSp>
      <p:sp>
        <p:nvSpPr>
          <p:cNvPr id="30" name="矩形 29">
            <a:extLst>
              <a:ext uri="{FF2B5EF4-FFF2-40B4-BE49-F238E27FC236}">
                <a16:creationId xmlns:a16="http://schemas.microsoft.com/office/drawing/2014/main" id="{05EF0640-CDDF-4A21-931C-0D346CD99FBE}"/>
              </a:ext>
            </a:extLst>
          </p:cNvPr>
          <p:cNvSpPr/>
          <p:nvPr/>
        </p:nvSpPr>
        <p:spPr>
          <a:xfrm>
            <a:off x="1164971" y="1249875"/>
            <a:ext cx="992579"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例</a:t>
            </a:r>
            <a:r>
              <a:rPr lang="en-US" altLang="zh-CN" sz="2800" b="1" dirty="0">
                <a:solidFill>
                  <a:srgbClr val="002060"/>
                </a:solidFill>
                <a:latin typeface="Times New Roman" panose="02020603050405020304" pitchFamily="18" charset="0"/>
                <a:cs typeface="Times New Roman" panose="02020603050405020304" pitchFamily="18" charset="0"/>
              </a:rPr>
              <a:t>2.1</a:t>
            </a:r>
            <a:endParaRPr lang="zh-CN" altLang="en-US" sz="2800" b="1" dirty="0">
              <a:solidFill>
                <a:srgbClr val="002060"/>
              </a:solidFill>
              <a:latin typeface="Times New Roman" panose="02020603050405020304" pitchFamily="18" charset="0"/>
              <a:cs typeface="Times New Roman" panose="02020603050405020304" pitchFamily="18" charset="0"/>
            </a:endParaRPr>
          </a:p>
        </p:txBody>
      </p:sp>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449131" y="438685"/>
              <a:ext cx="33864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线性表的类型定义</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xmlns:a14="http://schemas.microsoft.com/office/drawing/2010/main">
        <mc:Choice Requires="a14">
          <p:sp>
            <p:nvSpPr>
              <p:cNvPr id="24" name="矩形 23">
                <a:extLst>
                  <a:ext uri="{FF2B5EF4-FFF2-40B4-BE49-F238E27FC236}">
                    <a16:creationId xmlns:a16="http://schemas.microsoft.com/office/drawing/2014/main" id="{9097EA67-7D36-4792-BDB2-88E4C1863A33}"/>
                  </a:ext>
                </a:extLst>
              </p:cNvPr>
              <p:cNvSpPr/>
              <p:nvPr/>
            </p:nvSpPr>
            <p:spPr>
              <a:xfrm>
                <a:off x="1483858" y="2695346"/>
                <a:ext cx="9450739" cy="3274807"/>
              </a:xfrm>
              <a:prstGeom prst="rect">
                <a:avLst/>
              </a:prstGeom>
            </p:spPr>
            <p:txBody>
              <a:bodyPr wrap="square">
                <a:spAutoFit/>
              </a:bodyPr>
              <a:lstStyle/>
              <a:p>
                <a:pPr algn="just">
                  <a:lnSpc>
                    <a:spcPct val="125000"/>
                  </a:lnSpc>
                </a:pPr>
                <a:r>
                  <a:rPr lang="zh-CN" altLang="en-US" sz="2800" dirty="0">
                    <a:latin typeface="+mn-ea"/>
                    <a:cs typeface="Times New Roman" panose="02020603050405020304" pitchFamily="18" charset="0"/>
                  </a:rPr>
                  <a:t>设线性表</a:t>
                </a:r>
                <a14:m>
                  <m:oMath xmlns:m="http://schemas.openxmlformats.org/officeDocument/2006/math">
                    <m:r>
                      <a:rPr lang="en-US" altLang="zh-CN" sz="2800" i="1">
                        <a:latin typeface="Cambria Math" panose="02040503050406030204" pitchFamily="18" charset="0"/>
                        <a:cs typeface="Times New Roman" panose="02020603050405020304" pitchFamily="18" charset="0"/>
                      </a:rPr>
                      <m:t>𝐿</m:t>
                    </m:r>
                  </m:oMath>
                </a14:m>
                <a:r>
                  <a:rPr lang="zh-CN" altLang="en-US" sz="2800" dirty="0">
                    <a:latin typeface="+mn-ea"/>
                    <a:cs typeface="Times New Roman" panose="02020603050405020304" pitchFamily="18" charset="0"/>
                  </a:rPr>
                  <a:t>的元素依次为 </a:t>
                </a:r>
                <a14:m>
                  <m:oMath xmlns:m="http://schemas.openxmlformats.org/officeDocument/2006/math">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b="0" i="1" smtClean="0">
                        <a:latin typeface="Cambria Math" panose="02040503050406030204" pitchFamily="18" charset="0"/>
                        <a:cs typeface="Times New Roman" panose="02020603050405020304" pitchFamily="18" charset="0"/>
                      </a:rPr>
                      <m:t>, </m:t>
                    </m:r>
                    <m:r>
                      <a:rPr lang="en-US" altLang="zh-CN" sz="2800" b="0" i="1" smtClean="0">
                        <a:latin typeface="Cambria Math" panose="02040503050406030204" pitchFamily="18" charset="0"/>
                        <a:cs typeface="Times New Roman" panose="02020603050405020304" pitchFamily="18" charset="0"/>
                      </a:rPr>
                      <m:t>𝑒</m:t>
                    </m:r>
                    <m:r>
                      <a:rPr lang="en-US" altLang="zh-CN" sz="2800" b="0" i="1" smtClean="0">
                        <a:latin typeface="Cambria Math" panose="02040503050406030204" pitchFamily="18" charset="0"/>
                        <a:cs typeface="Times New Roman" panose="02020603050405020304" pitchFamily="18" charset="0"/>
                      </a:rPr>
                      <m:t> </m:t>
                    </m:r>
                  </m:oMath>
                </a14:m>
                <a:r>
                  <a:rPr lang="zh-CN" altLang="en-US" sz="2800" dirty="0">
                    <a:latin typeface="+mn-ea"/>
                    <a:cs typeface="Times New Roman" panose="02020603050405020304" pitchFamily="18" charset="0"/>
                  </a:rPr>
                  <a:t>则</a:t>
                </a:r>
                <a:endParaRPr lang="en-US" altLang="zh-CN" sz="2800" dirty="0">
                  <a:latin typeface="+mn-ea"/>
                  <a:cs typeface="Times New Roman" panose="02020603050405020304" pitchFamily="18" charset="0"/>
                </a:endParaRPr>
              </a:p>
              <a:p>
                <a:pPr algn="just">
                  <a:lnSpc>
                    <a:spcPct val="125000"/>
                  </a:lnSpc>
                </a:pPr>
                <a14:m>
                  <m:oMathPara xmlns:m="http://schemas.openxmlformats.org/officeDocument/2006/math">
                    <m:oMathParaPr>
                      <m:jc m:val="left"/>
                    </m:oMathParaPr>
                    <m:oMath xmlns:m="http://schemas.openxmlformats.org/officeDocument/2006/math">
                      <m:r>
                        <a:rPr lang="en-US" altLang="zh-CN" sz="2800" i="1">
                          <a:latin typeface="Cambria Math" panose="02040503050406030204" pitchFamily="18" charset="0"/>
                          <a:cs typeface="Times New Roman" panose="02020603050405020304" pitchFamily="18" charset="0"/>
                        </a:rPr>
                        <m:t>𝐿</m:t>
                      </m:r>
                      <m:r>
                        <a:rPr lang="en-US" altLang="zh-CN" sz="2800" i="1">
                          <a:latin typeface="Cambria Math" panose="02040503050406030204" pitchFamily="18" charset="0"/>
                          <a:cs typeface="Times New Roman" panose="02020603050405020304" pitchFamily="18" charset="0"/>
                        </a:rPr>
                        <m:t>=</m:t>
                      </m:r>
                      <m:d>
                        <m:dPr>
                          <m:ctrlPr>
                            <a:rPr lang="en-US" altLang="zh-CN" sz="2800" i="1">
                              <a:latin typeface="Cambria Math" panose="02040503050406030204" pitchFamily="18" charset="0"/>
                              <a:cs typeface="Times New Roman" panose="02020603050405020304" pitchFamily="18" charset="0"/>
                            </a:rPr>
                          </m:ctrlPr>
                        </m:dPr>
                        <m:e>
                          <m:d>
                            <m:dPr>
                              <m:begChr m:val="{"/>
                              <m:endChr m:val="}"/>
                              <m:ctrlPr>
                                <a:rPr lang="en-US" altLang="zh-CN" sz="2800" b="0" i="1" smtClean="0">
                                  <a:latin typeface="Cambria Math" panose="02040503050406030204" pitchFamily="18" charset="0"/>
                                  <a:cs typeface="Times New Roman" panose="02020603050405020304" pitchFamily="18" charset="0"/>
                                </a:rPr>
                              </m:ctrlPr>
                            </m:dPr>
                            <m:e>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𝑒</m:t>
                              </m:r>
                            </m:e>
                          </m:d>
                          <m:r>
                            <a:rPr lang="en-US" altLang="zh-CN" sz="2800" b="0" i="1" smtClean="0">
                              <a:latin typeface="Cambria Math" panose="02040503050406030204" pitchFamily="18" charset="0"/>
                              <a:cs typeface="Times New Roman" panose="02020603050405020304" pitchFamily="18" charset="0"/>
                            </a:rPr>
                            <m:t>, {{&lt;</m:t>
                          </m:r>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b="0" i="1" smtClean="0">
                              <a:latin typeface="Cambria Math" panose="02040503050406030204" pitchFamily="18" charset="0"/>
                              <a:cs typeface="Times New Roman" panose="02020603050405020304" pitchFamily="18" charset="0"/>
                            </a:rPr>
                            <m:t>&gt;,&lt;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b="0" i="1" smtClean="0">
                              <a:latin typeface="Cambria Math" panose="02040503050406030204" pitchFamily="18" charset="0"/>
                              <a:cs typeface="Times New Roman" panose="02020603050405020304" pitchFamily="18" charset="0"/>
                            </a:rPr>
                            <m:t>&gt;,&lt;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b="0" i="1" smtClean="0">
                              <a:latin typeface="Cambria Math" panose="02040503050406030204" pitchFamily="18" charset="0"/>
                              <a:cs typeface="Times New Roman" panose="02020603050405020304" pitchFamily="18" charset="0"/>
                            </a:rPr>
                            <m:t>&gt;,&lt;</m:t>
                          </m:r>
                          <m:r>
                            <a:rPr lang="en-US" altLang="zh-CN" sz="2800" i="1">
                              <a:latin typeface="Cambria Math" panose="02040503050406030204" pitchFamily="18" charset="0"/>
                              <a:cs typeface="Times New Roman" panose="02020603050405020304" pitchFamily="18" charset="0"/>
                            </a:rPr>
                            <m:t>𝑑</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𝑒</m:t>
                          </m:r>
                          <m:r>
                            <a:rPr lang="en-US" altLang="zh-CN" sz="2800" b="0" i="1" smtClean="0">
                              <a:latin typeface="Cambria Math" panose="02040503050406030204" pitchFamily="18" charset="0"/>
                              <a:cs typeface="Times New Roman" panose="02020603050405020304" pitchFamily="18" charset="0"/>
                            </a:rPr>
                            <m:t>&gt;}}</m:t>
                          </m:r>
                        </m:e>
                      </m:d>
                    </m:oMath>
                  </m:oMathPara>
                </a14:m>
                <a:endParaRPr lang="en-US" altLang="zh-CN" sz="2800" i="1" dirty="0">
                  <a:latin typeface="Cambria Math" panose="02040503050406030204" pitchFamily="18" charset="0"/>
                  <a:cs typeface="Times New Roman" panose="02020603050405020304" pitchFamily="18" charset="0"/>
                </a:endParaRPr>
              </a:p>
              <a:p>
                <a:pPr algn="just">
                  <a:lnSpc>
                    <a:spcPct val="125000"/>
                  </a:lnSpc>
                </a:pPr>
                <a:r>
                  <a:rPr lang="zh-CN" altLang="en-US" sz="2800" dirty="0">
                    <a:cs typeface="Times New Roman" panose="02020603050405020304" pitchFamily="18" charset="0"/>
                  </a:rPr>
                  <a:t>或</a:t>
                </a:r>
                <a14:m>
                  <m:oMath xmlns:m="http://schemas.openxmlformats.org/officeDocument/2006/math">
                    <m:r>
                      <a:rPr lang="en-US" altLang="zh-CN" sz="2800" b="0" i="0" smtClean="0">
                        <a:latin typeface="Cambria Math" panose="02040503050406030204" pitchFamily="18" charset="0"/>
                        <a:cs typeface="Times New Roman" panose="02020603050405020304" pitchFamily="18" charset="0"/>
                      </a:rPr>
                      <m:t> </m:t>
                    </m:r>
                    <m:r>
                      <a:rPr lang="en-US" altLang="zh-CN" sz="2800" i="1">
                        <a:latin typeface="Cambria Math" panose="02040503050406030204" pitchFamily="18" charset="0"/>
                        <a:cs typeface="Times New Roman" panose="02020603050405020304" pitchFamily="18" charset="0"/>
                      </a:rPr>
                      <m:t>𝐿</m:t>
                    </m:r>
                    <m:r>
                      <a:rPr lang="en-US" altLang="zh-CN" sz="2800" i="1">
                        <a:latin typeface="Cambria Math" panose="02040503050406030204" pitchFamily="18" charset="0"/>
                        <a:cs typeface="Times New Roman" panose="02020603050405020304" pitchFamily="18" charset="0"/>
                      </a:rPr>
                      <m:t>=</m:t>
                    </m:r>
                    <m:d>
                      <m:dPr>
                        <m:ctrlPr>
                          <a:rPr lang="en-US" altLang="zh-CN" sz="2800" i="1">
                            <a:latin typeface="Cambria Math" panose="02040503050406030204" pitchFamily="18" charset="0"/>
                            <a:cs typeface="Times New Roman" panose="02020603050405020304" pitchFamily="18" charset="0"/>
                          </a:rPr>
                        </m:ctrlPr>
                      </m:dPr>
                      <m:e>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𝑑</m:t>
                        </m:r>
                        <m:r>
                          <a:rPr lang="en-US" altLang="zh-CN" sz="2800" b="0" i="1" smtClean="0">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𝑒</m:t>
                        </m:r>
                      </m:e>
                    </m:d>
                    <m:r>
                      <a:rPr lang="zh-CN" altLang="en-US" sz="2800" i="1" smtClean="0">
                        <a:latin typeface="Cambria Math" panose="02040503050406030204" pitchFamily="18" charset="0"/>
                        <a:cs typeface="Times New Roman" panose="02020603050405020304" pitchFamily="18" charset="0"/>
                      </a:rPr>
                      <m:t>，</m:t>
                    </m:r>
                  </m:oMath>
                </a14:m>
                <a:r>
                  <a:rPr lang="zh-CN" altLang="en-US" sz="2800" dirty="0">
                    <a:latin typeface="+mn-ea"/>
                    <a:cs typeface="Times New Roman" panose="02020603050405020304" pitchFamily="18" charset="0"/>
                  </a:rPr>
                  <a:t>其长度为</a:t>
                </a:r>
                <a:r>
                  <a:rPr lang="en-US" altLang="zh-CN" sz="2800" dirty="0">
                    <a:latin typeface="+mn-ea"/>
                    <a:cs typeface="Times New Roman" panose="02020603050405020304" pitchFamily="18" charset="0"/>
                  </a:rPr>
                  <a:t>5</a:t>
                </a:r>
                <a:r>
                  <a:rPr lang="zh-CN" altLang="en-US" sz="2800" dirty="0">
                    <a:latin typeface="+mn-ea"/>
                    <a:cs typeface="Times New Roman" panose="02020603050405020304" pitchFamily="18" charset="0"/>
                  </a:rPr>
                  <a:t>；</a:t>
                </a:r>
                <a:endParaRPr lang="en-US" altLang="zh-CN" sz="2800" dirty="0">
                  <a:latin typeface="+mn-ea"/>
                  <a:cs typeface="Times New Roman" panose="02020603050405020304" pitchFamily="18" charset="0"/>
                </a:endParaRPr>
              </a:p>
              <a:p>
                <a:pPr algn="just">
                  <a:lnSpc>
                    <a:spcPct val="125000"/>
                  </a:lnSpc>
                </a:pPr>
                <a14:m>
                  <m:oMath xmlns:m="http://schemas.openxmlformats.org/officeDocument/2006/math">
                    <m:r>
                      <a:rPr lang="en-US" altLang="zh-CN" sz="2800" i="1">
                        <a:latin typeface="Cambria Math" panose="02040503050406030204" pitchFamily="18" charset="0"/>
                        <a:cs typeface="Times New Roman" panose="02020603050405020304" pitchFamily="18" charset="0"/>
                      </a:rPr>
                      <m:t>𝑎</m:t>
                    </m:r>
                  </m:oMath>
                </a14:m>
                <a:r>
                  <a:rPr lang="zh-CN" altLang="en-US" sz="2800" dirty="0">
                    <a:latin typeface="+mn-ea"/>
                    <a:cs typeface="Times New Roman" panose="02020603050405020304" pitchFamily="18" charset="0"/>
                  </a:rPr>
                  <a:t> 是第一个元素，</a:t>
                </a:r>
                <a14:m>
                  <m:oMath xmlns:m="http://schemas.openxmlformats.org/officeDocument/2006/math">
                    <m:r>
                      <a:rPr lang="en-US" altLang="zh-CN" sz="2800" i="1" dirty="0" smtClean="0">
                        <a:latin typeface="Cambria Math" panose="02040503050406030204" pitchFamily="18" charset="0"/>
                        <a:cs typeface="Times New Roman" panose="02020603050405020304" pitchFamily="18" charset="0"/>
                      </a:rPr>
                      <m:t>𝑒</m:t>
                    </m:r>
                  </m:oMath>
                </a14:m>
                <a:r>
                  <a:rPr lang="zh-CN" altLang="en-US" sz="2800" dirty="0">
                    <a:latin typeface="+mn-ea"/>
                    <a:cs typeface="Times New Roman" panose="02020603050405020304" pitchFamily="18" charset="0"/>
                  </a:rPr>
                  <a:t> 是最后一个元素；</a:t>
                </a:r>
                <a:endParaRPr lang="en-US" altLang="zh-CN" sz="2800" dirty="0">
                  <a:latin typeface="+mn-ea"/>
                  <a:cs typeface="Times New Roman" panose="02020603050405020304" pitchFamily="18" charset="0"/>
                </a:endParaRPr>
              </a:p>
              <a:p>
                <a:pPr algn="just">
                  <a:lnSpc>
                    <a:spcPct val="125000"/>
                  </a:lnSpc>
                </a:pPr>
                <a:r>
                  <a:rPr lang="zh-CN" altLang="en-US" sz="2800" dirty="0">
                    <a:latin typeface="+mn-ea"/>
                    <a:cs typeface="Times New Roman" panose="02020603050405020304" pitchFamily="18" charset="0"/>
                  </a:rPr>
                  <a:t>元素 </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i="1">
                        <a:latin typeface="Cambria Math" panose="02040503050406030204" pitchFamily="18" charset="0"/>
                        <a:cs typeface="Times New Roman" panose="02020603050405020304" pitchFamily="18" charset="0"/>
                      </a:rPr>
                      <m:t>, </m:t>
                    </m:r>
                    <m:r>
                      <a:rPr lang="en-US" altLang="zh-CN" sz="2800" b="0" i="1" smtClean="0">
                        <a:latin typeface="Cambria Math" panose="02040503050406030204" pitchFamily="18" charset="0"/>
                        <a:cs typeface="Times New Roman" panose="02020603050405020304" pitchFamily="18" charset="0"/>
                      </a:rPr>
                      <m:t>𝑒</m:t>
                    </m:r>
                  </m:oMath>
                </a14:m>
                <a:r>
                  <a:rPr lang="zh-CN" altLang="en-US" sz="2800" dirty="0">
                    <a:latin typeface="+mn-ea"/>
                    <a:cs typeface="Times New Roman" panose="02020603050405020304" pitchFamily="18" charset="0"/>
                  </a:rPr>
                  <a:t> 都有一个直接前驱，分别是</a:t>
                </a:r>
                <a14:m>
                  <m:oMath xmlns:m="http://schemas.openxmlformats.org/officeDocument/2006/math">
                    <m:r>
                      <a:rPr lang="en-US" altLang="zh-CN" sz="2800" b="0" i="0" smtClean="0">
                        <a:latin typeface="Cambria Math" panose="02040503050406030204" pitchFamily="18" charset="0"/>
                        <a:cs typeface="Times New Roman" panose="02020603050405020304" pitchFamily="18" charset="0"/>
                      </a:rPr>
                      <m:t> </m:t>
                    </m:r>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b="0" i="1" smtClean="0">
                        <a:latin typeface="Cambria Math" panose="02040503050406030204" pitchFamily="18" charset="0"/>
                        <a:cs typeface="Times New Roman" panose="02020603050405020304" pitchFamily="18" charset="0"/>
                      </a:rPr>
                      <m:t> </m:t>
                    </m:r>
                    <m:r>
                      <a:rPr lang="zh-CN" altLang="en-US" sz="2800" i="1" smtClean="0">
                        <a:latin typeface="Cambria Math" panose="02040503050406030204" pitchFamily="18" charset="0"/>
                        <a:cs typeface="Times New Roman" panose="02020603050405020304" pitchFamily="18" charset="0"/>
                      </a:rPr>
                      <m:t>；</m:t>
                    </m:r>
                  </m:oMath>
                </a14:m>
                <a:endParaRPr lang="en-US" altLang="zh-CN" sz="2800" dirty="0">
                  <a:latin typeface="+mn-ea"/>
                  <a:cs typeface="Times New Roman" panose="02020603050405020304" pitchFamily="18" charset="0"/>
                </a:endParaRPr>
              </a:p>
              <a:p>
                <a:pPr algn="just">
                  <a:lnSpc>
                    <a:spcPct val="125000"/>
                  </a:lnSpc>
                </a:pPr>
                <a:r>
                  <a:rPr lang="zh-CN" altLang="en-US" sz="2800" dirty="0">
                    <a:latin typeface="+mn-ea"/>
                    <a:cs typeface="Times New Roman" panose="02020603050405020304" pitchFamily="18" charset="0"/>
                  </a:rPr>
                  <a:t>元素</a:t>
                </a:r>
                <a14:m>
                  <m:oMath xmlns:m="http://schemas.openxmlformats.org/officeDocument/2006/math">
                    <m:r>
                      <a:rPr lang="en-US" altLang="zh-CN" sz="2800" b="0" i="0" smtClean="0">
                        <a:latin typeface="Cambria Math" panose="02040503050406030204" pitchFamily="18" charset="0"/>
                        <a:cs typeface="Times New Roman" panose="02020603050405020304" pitchFamily="18" charset="0"/>
                      </a:rPr>
                      <m:t> </m:t>
                    </m:r>
                    <m:r>
                      <a:rPr lang="en-US" altLang="zh-CN" sz="2800" i="1">
                        <a:latin typeface="Cambria Math" panose="02040503050406030204" pitchFamily="18" charset="0"/>
                        <a:cs typeface="Times New Roman" panose="02020603050405020304" pitchFamily="18" charset="0"/>
                      </a:rPr>
                      <m:t>𝑎</m:t>
                    </m:r>
                    <m:r>
                      <a:rPr lang="en-US" altLang="zh-CN" sz="2800" i="1">
                        <a:latin typeface="Cambria Math" panose="02040503050406030204" pitchFamily="18" charset="0"/>
                        <a:cs typeface="Times New Roman" panose="02020603050405020304" pitchFamily="18" charset="0"/>
                      </a:rPr>
                      <m:t>,</m:t>
                    </m:r>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oMath>
                </a14:m>
                <a:r>
                  <a:rPr lang="zh-CN" altLang="en-US" sz="2800" dirty="0">
                    <a:latin typeface="+mn-ea"/>
                    <a:cs typeface="Times New Roman" panose="02020603050405020304" pitchFamily="18" charset="0"/>
                  </a:rPr>
                  <a:t> 都有一个直接后继，分别是 </a:t>
                </a:r>
                <a14:m>
                  <m:oMath xmlns:m="http://schemas.openxmlformats.org/officeDocument/2006/math">
                    <m:r>
                      <a:rPr lang="en-US" altLang="zh-CN" sz="2800" b="0" i="1" smtClean="0">
                        <a:latin typeface="Cambria Math" panose="02040503050406030204" pitchFamily="18" charset="0"/>
                        <a:cs typeface="Times New Roman" panose="02020603050405020304" pitchFamily="18" charset="0"/>
                      </a:rPr>
                      <m:t>𝑏</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𝑐</m:t>
                    </m:r>
                    <m:r>
                      <a:rPr lang="en-US" altLang="zh-CN" sz="2800" i="1">
                        <a:latin typeface="Cambria Math" panose="02040503050406030204" pitchFamily="18" charset="0"/>
                        <a:cs typeface="Times New Roman" panose="02020603050405020304" pitchFamily="18" charset="0"/>
                      </a:rPr>
                      <m:t>,</m:t>
                    </m:r>
                    <m:r>
                      <a:rPr lang="en-US" altLang="zh-CN" sz="2800" i="1">
                        <a:latin typeface="Cambria Math" panose="02040503050406030204" pitchFamily="18" charset="0"/>
                        <a:cs typeface="Times New Roman" panose="02020603050405020304" pitchFamily="18" charset="0"/>
                      </a:rPr>
                      <m:t>𝑑</m:t>
                    </m:r>
                    <m:r>
                      <a:rPr lang="en-US" altLang="zh-CN" sz="2800" i="1">
                        <a:latin typeface="Cambria Math" panose="02040503050406030204" pitchFamily="18" charset="0"/>
                        <a:cs typeface="Times New Roman" panose="02020603050405020304" pitchFamily="18" charset="0"/>
                      </a:rPr>
                      <m:t>, </m:t>
                    </m:r>
                    <m:r>
                      <a:rPr lang="en-US" altLang="zh-CN" sz="2800" i="1">
                        <a:latin typeface="Cambria Math" panose="02040503050406030204" pitchFamily="18" charset="0"/>
                        <a:cs typeface="Times New Roman" panose="02020603050405020304" pitchFamily="18" charset="0"/>
                      </a:rPr>
                      <m:t>𝑒</m:t>
                    </m:r>
                    <m:r>
                      <a:rPr lang="en-US" altLang="zh-CN" sz="2800" i="1">
                        <a:latin typeface="Cambria Math" panose="02040503050406030204" pitchFamily="18" charset="0"/>
                        <a:cs typeface="Times New Roman" panose="02020603050405020304" pitchFamily="18" charset="0"/>
                      </a:rPr>
                      <m:t> </m:t>
                    </m:r>
                  </m:oMath>
                </a14:m>
                <a:r>
                  <a:rPr lang="zh-CN" altLang="en-US" sz="2800" dirty="0">
                    <a:latin typeface="+mn-ea"/>
                    <a:cs typeface="Times New Roman" panose="02020603050405020304" pitchFamily="18" charset="0"/>
                  </a:rPr>
                  <a:t>。</a:t>
                </a:r>
                <a:endParaRPr lang="zh-CN" altLang="zh-CN" sz="2800" dirty="0">
                  <a:latin typeface="+mn-ea"/>
                  <a:cs typeface="Times New Roman" panose="02020603050405020304" pitchFamily="18" charset="0"/>
                </a:endParaRPr>
              </a:p>
            </p:txBody>
          </p:sp>
        </mc:Choice>
        <mc:Fallback xmlns="">
          <p:sp>
            <p:nvSpPr>
              <p:cNvPr id="24" name="矩形 23">
                <a:extLst>
                  <a:ext uri="{FF2B5EF4-FFF2-40B4-BE49-F238E27FC236}">
                    <a16:creationId xmlns:a16="http://schemas.microsoft.com/office/drawing/2014/main" id="{9097EA67-7D36-4792-BDB2-88E4C1863A33}"/>
                  </a:ext>
                </a:extLst>
              </p:cNvPr>
              <p:cNvSpPr>
                <a:spLocks noRot="1" noChangeAspect="1" noMove="1" noResize="1" noEditPoints="1" noAdjustHandles="1" noChangeArrowheads="1" noChangeShapeType="1" noTextEdit="1"/>
              </p:cNvSpPr>
              <p:nvPr/>
            </p:nvSpPr>
            <p:spPr>
              <a:xfrm>
                <a:off x="1483858" y="2695346"/>
                <a:ext cx="9450739" cy="3274807"/>
              </a:xfrm>
              <a:prstGeom prst="rect">
                <a:avLst/>
              </a:prstGeom>
              <a:blipFill>
                <a:blip r:embed="rId2"/>
                <a:stretch>
                  <a:fillRect l="-1289" b="-4283"/>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76A218C0-87B2-4A56-AEA1-E761E3546065}"/>
              </a:ext>
            </a:extLst>
          </p:cNvPr>
          <p:cNvPicPr>
            <a:picLocks noChangeAspect="1"/>
          </p:cNvPicPr>
          <p:nvPr/>
        </p:nvPicPr>
        <p:blipFill>
          <a:blip r:embed="rId3"/>
          <a:stretch>
            <a:fillRect/>
          </a:stretch>
        </p:blipFill>
        <p:spPr>
          <a:xfrm>
            <a:off x="3041284" y="1496647"/>
            <a:ext cx="6109432" cy="1282589"/>
          </a:xfrm>
          <a:prstGeom prst="rect">
            <a:avLst/>
          </a:prstGeom>
        </p:spPr>
      </p:pic>
    </p:spTree>
    <p:extLst>
      <p:ext uri="{BB962C8B-B14F-4D97-AF65-F5344CB8AC3E}">
        <p14:creationId xmlns:p14="http://schemas.microsoft.com/office/powerpoint/2010/main" val="1069968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3F348BAD-ABA1-4142-BE0C-86C4AA363687}"/>
              </a:ext>
            </a:extLst>
          </p:cNvPr>
          <p:cNvGrpSpPr/>
          <p:nvPr/>
        </p:nvGrpSpPr>
        <p:grpSpPr>
          <a:xfrm>
            <a:off x="0" y="271425"/>
            <a:ext cx="6853286" cy="877513"/>
            <a:chOff x="0" y="271425"/>
            <a:chExt cx="6692933" cy="877513"/>
          </a:xfrm>
        </p:grpSpPr>
        <p:sp>
          <p:nvSpPr>
            <p:cNvPr id="7" name="任意多边形 18">
              <a:extLst>
                <a:ext uri="{FF2B5EF4-FFF2-40B4-BE49-F238E27FC236}">
                  <a16:creationId xmlns:a16="http://schemas.microsoft.com/office/drawing/2014/main" id="{2CD0A130-886F-4986-9FAF-0081EA8A0029}"/>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8" name="椭圆 7">
              <a:extLst>
                <a:ext uri="{FF2B5EF4-FFF2-40B4-BE49-F238E27FC236}">
                  <a16:creationId xmlns:a16="http://schemas.microsoft.com/office/drawing/2014/main" id="{FC24F6BF-907A-4BF9-93BA-64CDA0270B4B}"/>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矩形 8">
              <a:extLst>
                <a:ext uri="{FF2B5EF4-FFF2-40B4-BE49-F238E27FC236}">
                  <a16:creationId xmlns:a16="http://schemas.microsoft.com/office/drawing/2014/main" id="{7C66F4CA-8045-4DB0-8BD6-0E01D3EAAC8B}"/>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0" name="文本框 1066">
            <a:extLst>
              <a:ext uri="{FF2B5EF4-FFF2-40B4-BE49-F238E27FC236}">
                <a16:creationId xmlns:a16="http://schemas.microsoft.com/office/drawing/2014/main" id="{7F5656D6-4116-43A9-9155-56BDF2EB3E2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84" name="Rectangle 4">
            <a:extLst>
              <a:ext uri="{FF2B5EF4-FFF2-40B4-BE49-F238E27FC236}">
                <a16:creationId xmlns:a16="http://schemas.microsoft.com/office/drawing/2014/main" id="{F4039960-A22F-4872-8380-AD92CD28280C}"/>
              </a:ext>
            </a:extLst>
          </p:cNvPr>
          <p:cNvSpPr>
            <a:spLocks noChangeArrowheads="1"/>
          </p:cNvSpPr>
          <p:nvPr/>
        </p:nvSpPr>
        <p:spPr bwMode="auto">
          <a:xfrm>
            <a:off x="817440" y="1838759"/>
            <a:ext cx="32162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800" dirty="0">
                <a:latin typeface="宋体" panose="02010600030101010101" pitchFamily="2" charset="-122"/>
                <a:ea typeface="Arial Unicode MS" pitchFamily="34" charset="-122"/>
              </a:rPr>
              <a:t>⑤</a:t>
            </a:r>
            <a:r>
              <a:rPr lang="zh-CN" altLang="en-US" sz="2800" dirty="0"/>
              <a:t> </a:t>
            </a:r>
            <a:r>
              <a:rPr lang="en-US" altLang="zh-CN" sz="2800" dirty="0"/>
              <a:t>q-&gt;next=p-&gt;next </a:t>
            </a:r>
            <a:endParaRPr lang="en-US" altLang="zh-CN" sz="3200" dirty="0"/>
          </a:p>
        </p:txBody>
      </p:sp>
      <p:sp>
        <p:nvSpPr>
          <p:cNvPr id="158" name="Rectangle 6">
            <a:extLst>
              <a:ext uri="{FF2B5EF4-FFF2-40B4-BE49-F238E27FC236}">
                <a16:creationId xmlns:a16="http://schemas.microsoft.com/office/drawing/2014/main" id="{7E943B83-3D83-4C13-A16A-2B9979E3696C}"/>
              </a:ext>
            </a:extLst>
          </p:cNvPr>
          <p:cNvSpPr>
            <a:spLocks noChangeArrowheads="1"/>
          </p:cNvSpPr>
          <p:nvPr/>
        </p:nvSpPr>
        <p:spPr bwMode="auto">
          <a:xfrm>
            <a:off x="2366463" y="2784965"/>
            <a:ext cx="465029" cy="42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dirty="0">
                <a:ea typeface="Arial Unicode MS" pitchFamily="34" charset="-122"/>
              </a:rPr>
              <a:t>(a)</a:t>
            </a:r>
            <a:endParaRPr lang="en-US" altLang="zh-CN" sz="3200" dirty="0"/>
          </a:p>
        </p:txBody>
      </p:sp>
      <p:grpSp>
        <p:nvGrpSpPr>
          <p:cNvPr id="159" name="Group 7">
            <a:extLst>
              <a:ext uri="{FF2B5EF4-FFF2-40B4-BE49-F238E27FC236}">
                <a16:creationId xmlns:a16="http://schemas.microsoft.com/office/drawing/2014/main" id="{4744C257-AB6A-4B33-A7EE-D13713E34FC1}"/>
              </a:ext>
            </a:extLst>
          </p:cNvPr>
          <p:cNvGrpSpPr>
            <a:grpSpLocks/>
          </p:cNvGrpSpPr>
          <p:nvPr/>
        </p:nvGrpSpPr>
        <p:grpSpPr bwMode="auto">
          <a:xfrm>
            <a:off x="3992122" y="3205202"/>
            <a:ext cx="2427611" cy="386247"/>
            <a:chOff x="1676" y="897"/>
            <a:chExt cx="1540" cy="250"/>
          </a:xfrm>
        </p:grpSpPr>
        <p:grpSp>
          <p:nvGrpSpPr>
            <p:cNvPr id="210" name="Group 8">
              <a:extLst>
                <a:ext uri="{FF2B5EF4-FFF2-40B4-BE49-F238E27FC236}">
                  <a16:creationId xmlns:a16="http://schemas.microsoft.com/office/drawing/2014/main" id="{B05617BE-A5CB-410C-AF3B-F54A3BD34091}"/>
                </a:ext>
              </a:extLst>
            </p:cNvPr>
            <p:cNvGrpSpPr>
              <a:grpSpLocks/>
            </p:cNvGrpSpPr>
            <p:nvPr/>
          </p:nvGrpSpPr>
          <p:grpSpPr bwMode="auto">
            <a:xfrm>
              <a:off x="2072" y="928"/>
              <a:ext cx="453" cy="212"/>
              <a:chOff x="2160" y="2928"/>
              <a:chExt cx="453" cy="212"/>
            </a:xfrm>
          </p:grpSpPr>
          <p:sp>
            <p:nvSpPr>
              <p:cNvPr id="220" name="Rectangle 9">
                <a:extLst>
                  <a:ext uri="{FF2B5EF4-FFF2-40B4-BE49-F238E27FC236}">
                    <a16:creationId xmlns:a16="http://schemas.microsoft.com/office/drawing/2014/main" id="{9E521CCC-72AE-4EE2-9D57-890C4BC82B55}"/>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x</a:t>
                </a:r>
              </a:p>
            </p:txBody>
          </p:sp>
          <p:sp>
            <p:nvSpPr>
              <p:cNvPr id="221" name="Line 10">
                <a:extLst>
                  <a:ext uri="{FF2B5EF4-FFF2-40B4-BE49-F238E27FC236}">
                    <a16:creationId xmlns:a16="http://schemas.microsoft.com/office/drawing/2014/main" id="{826DAAEC-F48F-4DA6-9AB8-189D48C6D76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22" name="Line 11">
                <a:extLst>
                  <a:ext uri="{FF2B5EF4-FFF2-40B4-BE49-F238E27FC236}">
                    <a16:creationId xmlns:a16="http://schemas.microsoft.com/office/drawing/2014/main" id="{62AE511B-F354-494F-AEEC-A209E8B58CB7}"/>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211" name="Group 12">
              <a:extLst>
                <a:ext uri="{FF2B5EF4-FFF2-40B4-BE49-F238E27FC236}">
                  <a16:creationId xmlns:a16="http://schemas.microsoft.com/office/drawing/2014/main" id="{EF8E5E72-67DE-4A88-BA15-463D330DC18E}"/>
                </a:ext>
              </a:extLst>
            </p:cNvPr>
            <p:cNvGrpSpPr>
              <a:grpSpLocks/>
            </p:cNvGrpSpPr>
            <p:nvPr/>
          </p:nvGrpSpPr>
          <p:grpSpPr bwMode="auto">
            <a:xfrm>
              <a:off x="2535" y="927"/>
              <a:ext cx="681" cy="220"/>
              <a:chOff x="3504" y="2160"/>
              <a:chExt cx="681" cy="220"/>
            </a:xfrm>
          </p:grpSpPr>
          <p:grpSp>
            <p:nvGrpSpPr>
              <p:cNvPr id="215" name="Group 13">
                <a:extLst>
                  <a:ext uri="{FF2B5EF4-FFF2-40B4-BE49-F238E27FC236}">
                    <a16:creationId xmlns:a16="http://schemas.microsoft.com/office/drawing/2014/main" id="{5204291C-EF89-47D5-B200-9AE11794E46D}"/>
                  </a:ext>
                </a:extLst>
              </p:cNvPr>
              <p:cNvGrpSpPr>
                <a:grpSpLocks/>
              </p:cNvGrpSpPr>
              <p:nvPr/>
            </p:nvGrpSpPr>
            <p:grpSpPr bwMode="auto">
              <a:xfrm>
                <a:off x="3504" y="2160"/>
                <a:ext cx="453" cy="212"/>
                <a:chOff x="2160" y="2928"/>
                <a:chExt cx="453" cy="212"/>
              </a:xfrm>
            </p:grpSpPr>
            <p:sp>
              <p:nvSpPr>
                <p:cNvPr id="217" name="Rectangle 14">
                  <a:extLst>
                    <a:ext uri="{FF2B5EF4-FFF2-40B4-BE49-F238E27FC236}">
                      <a16:creationId xmlns:a16="http://schemas.microsoft.com/office/drawing/2014/main" id="{63AB620E-9204-4C03-AE15-97611B626FDF}"/>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y</a:t>
                  </a:r>
                </a:p>
              </p:txBody>
            </p:sp>
            <p:sp>
              <p:nvSpPr>
                <p:cNvPr id="218" name="Line 15">
                  <a:extLst>
                    <a:ext uri="{FF2B5EF4-FFF2-40B4-BE49-F238E27FC236}">
                      <a16:creationId xmlns:a16="http://schemas.microsoft.com/office/drawing/2014/main" id="{70442853-EFFB-4411-B5AB-9852375FA93E}"/>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19" name="Line 16">
                  <a:extLst>
                    <a:ext uri="{FF2B5EF4-FFF2-40B4-BE49-F238E27FC236}">
                      <a16:creationId xmlns:a16="http://schemas.microsoft.com/office/drawing/2014/main" id="{720FB9E1-7AEE-40D9-9D2E-3BEA7D6FE64E}"/>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216" name="Rectangle 17">
                <a:extLst>
                  <a:ext uri="{FF2B5EF4-FFF2-40B4-BE49-F238E27FC236}">
                    <a16:creationId xmlns:a16="http://schemas.microsoft.com/office/drawing/2014/main" id="{61CFEFC9-4C75-403F-AB15-A6D2E5DB721A}"/>
                  </a:ext>
                </a:extLst>
              </p:cNvPr>
              <p:cNvSpPr>
                <a:spLocks noChangeArrowheads="1"/>
              </p:cNvSpPr>
              <p:nvPr/>
            </p:nvSpPr>
            <p:spPr bwMode="auto">
              <a:xfrm>
                <a:off x="3936" y="2176"/>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212" name="Group 18">
              <a:extLst>
                <a:ext uri="{FF2B5EF4-FFF2-40B4-BE49-F238E27FC236}">
                  <a16:creationId xmlns:a16="http://schemas.microsoft.com/office/drawing/2014/main" id="{7DEE47DA-F338-4D7D-A9AA-1A805BFD20E2}"/>
                </a:ext>
              </a:extLst>
            </p:cNvPr>
            <p:cNvGrpSpPr>
              <a:grpSpLocks/>
            </p:cNvGrpSpPr>
            <p:nvPr/>
          </p:nvGrpSpPr>
          <p:grpSpPr bwMode="auto">
            <a:xfrm>
              <a:off x="1676" y="897"/>
              <a:ext cx="388" cy="204"/>
              <a:chOff x="1353" y="3490"/>
              <a:chExt cx="388" cy="204"/>
            </a:xfrm>
          </p:grpSpPr>
          <p:sp>
            <p:nvSpPr>
              <p:cNvPr id="213" name="Line 19">
                <a:extLst>
                  <a:ext uri="{FF2B5EF4-FFF2-40B4-BE49-F238E27FC236}">
                    <a16:creationId xmlns:a16="http://schemas.microsoft.com/office/drawing/2014/main" id="{66D13ED3-29B2-46C3-B3E0-336B864A115A}"/>
                  </a:ext>
                </a:extLst>
              </p:cNvPr>
              <p:cNvSpPr>
                <a:spLocks noChangeShapeType="1"/>
              </p:cNvSpPr>
              <p:nvPr/>
            </p:nvSpPr>
            <p:spPr bwMode="auto">
              <a:xfrm>
                <a:off x="1560" y="36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14" name="Rectangle 20">
                <a:extLst>
                  <a:ext uri="{FF2B5EF4-FFF2-40B4-BE49-F238E27FC236}">
                    <a16:creationId xmlns:a16="http://schemas.microsoft.com/office/drawing/2014/main" id="{F1057827-5337-457C-AB3B-DBE4D7408CA0}"/>
                  </a:ext>
                </a:extLst>
              </p:cNvPr>
              <p:cNvSpPr>
                <a:spLocks noChangeArrowheads="1"/>
              </p:cNvSpPr>
              <p:nvPr/>
            </p:nvSpPr>
            <p:spPr bwMode="auto">
              <a:xfrm>
                <a:off x="1353" y="349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grpSp>
      </p:grpSp>
      <p:grpSp>
        <p:nvGrpSpPr>
          <p:cNvPr id="160" name="Group 21">
            <a:extLst>
              <a:ext uri="{FF2B5EF4-FFF2-40B4-BE49-F238E27FC236}">
                <a16:creationId xmlns:a16="http://schemas.microsoft.com/office/drawing/2014/main" id="{5A82761A-7BE3-448B-ADA4-4710BB8EED88}"/>
              </a:ext>
            </a:extLst>
          </p:cNvPr>
          <p:cNvGrpSpPr>
            <a:grpSpLocks/>
          </p:cNvGrpSpPr>
          <p:nvPr/>
        </p:nvGrpSpPr>
        <p:grpSpPr bwMode="auto">
          <a:xfrm>
            <a:off x="3913304" y="2190144"/>
            <a:ext cx="2582096" cy="940899"/>
            <a:chOff x="1914" y="1344"/>
            <a:chExt cx="1638" cy="612"/>
          </a:xfrm>
        </p:grpSpPr>
        <p:grpSp>
          <p:nvGrpSpPr>
            <p:cNvPr id="195" name="Group 22">
              <a:extLst>
                <a:ext uri="{FF2B5EF4-FFF2-40B4-BE49-F238E27FC236}">
                  <a16:creationId xmlns:a16="http://schemas.microsoft.com/office/drawing/2014/main" id="{A87E2E95-3320-4D25-8E3F-BEECAB80A28F}"/>
                </a:ext>
              </a:extLst>
            </p:cNvPr>
            <p:cNvGrpSpPr>
              <a:grpSpLocks/>
            </p:cNvGrpSpPr>
            <p:nvPr/>
          </p:nvGrpSpPr>
          <p:grpSpPr bwMode="auto">
            <a:xfrm>
              <a:off x="2851" y="1744"/>
              <a:ext cx="453" cy="212"/>
              <a:chOff x="2160" y="2928"/>
              <a:chExt cx="453" cy="212"/>
            </a:xfrm>
          </p:grpSpPr>
          <p:sp>
            <p:nvSpPr>
              <p:cNvPr id="207" name="Rectangle 23">
                <a:extLst>
                  <a:ext uri="{FF2B5EF4-FFF2-40B4-BE49-F238E27FC236}">
                    <a16:creationId xmlns:a16="http://schemas.microsoft.com/office/drawing/2014/main" id="{2C2BD629-3632-4452-8B8B-85C5FC7A92F7}"/>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b</a:t>
                </a:r>
              </a:p>
            </p:txBody>
          </p:sp>
          <p:sp>
            <p:nvSpPr>
              <p:cNvPr id="208" name="Line 24">
                <a:extLst>
                  <a:ext uri="{FF2B5EF4-FFF2-40B4-BE49-F238E27FC236}">
                    <a16:creationId xmlns:a16="http://schemas.microsoft.com/office/drawing/2014/main" id="{C6702F47-BC72-43A3-B634-E85322D8BDEC}"/>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09" name="Line 25">
                <a:extLst>
                  <a:ext uri="{FF2B5EF4-FFF2-40B4-BE49-F238E27FC236}">
                    <a16:creationId xmlns:a16="http://schemas.microsoft.com/office/drawing/2014/main" id="{FEDED0E0-C354-456D-8CF8-9C7E9E4F49D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96" name="Group 26">
              <a:extLst>
                <a:ext uri="{FF2B5EF4-FFF2-40B4-BE49-F238E27FC236}">
                  <a16:creationId xmlns:a16="http://schemas.microsoft.com/office/drawing/2014/main" id="{FF410848-0830-476C-8001-BB09AC5032FC}"/>
                </a:ext>
              </a:extLst>
            </p:cNvPr>
            <p:cNvGrpSpPr>
              <a:grpSpLocks/>
            </p:cNvGrpSpPr>
            <p:nvPr/>
          </p:nvGrpSpPr>
          <p:grpSpPr bwMode="auto">
            <a:xfrm>
              <a:off x="2423" y="1344"/>
              <a:ext cx="204" cy="399"/>
              <a:chOff x="432" y="2688"/>
              <a:chExt cx="204" cy="399"/>
            </a:xfrm>
          </p:grpSpPr>
          <p:sp>
            <p:nvSpPr>
              <p:cNvPr id="205" name="Rectangle 27">
                <a:extLst>
                  <a:ext uri="{FF2B5EF4-FFF2-40B4-BE49-F238E27FC236}">
                    <a16:creationId xmlns:a16="http://schemas.microsoft.com/office/drawing/2014/main" id="{1048E5FA-EC0E-41CB-BDE4-182CCDB6BCC9}"/>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206" name="Line 28">
                <a:extLst>
                  <a:ext uri="{FF2B5EF4-FFF2-40B4-BE49-F238E27FC236}">
                    <a16:creationId xmlns:a16="http://schemas.microsoft.com/office/drawing/2014/main" id="{5592D780-5B24-45C0-A33E-5C7BA6DE6F85}"/>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97" name="Group 29">
              <a:extLst>
                <a:ext uri="{FF2B5EF4-FFF2-40B4-BE49-F238E27FC236}">
                  <a16:creationId xmlns:a16="http://schemas.microsoft.com/office/drawing/2014/main" id="{755BF951-9484-41F8-8CD2-DDCB09A94492}"/>
                </a:ext>
              </a:extLst>
            </p:cNvPr>
            <p:cNvGrpSpPr>
              <a:grpSpLocks/>
            </p:cNvGrpSpPr>
            <p:nvPr/>
          </p:nvGrpSpPr>
          <p:grpSpPr bwMode="auto">
            <a:xfrm>
              <a:off x="2391" y="1744"/>
              <a:ext cx="453" cy="212"/>
              <a:chOff x="2160" y="2928"/>
              <a:chExt cx="453" cy="212"/>
            </a:xfrm>
          </p:grpSpPr>
          <p:sp>
            <p:nvSpPr>
              <p:cNvPr id="202" name="Rectangle 30">
                <a:extLst>
                  <a:ext uri="{FF2B5EF4-FFF2-40B4-BE49-F238E27FC236}">
                    <a16:creationId xmlns:a16="http://schemas.microsoft.com/office/drawing/2014/main" id="{BFF20E90-B7EB-4127-BBE6-57DDD203C5D8}"/>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203" name="Line 31">
                <a:extLst>
                  <a:ext uri="{FF2B5EF4-FFF2-40B4-BE49-F238E27FC236}">
                    <a16:creationId xmlns:a16="http://schemas.microsoft.com/office/drawing/2014/main" id="{F91346CE-4B13-4AD7-B79F-72113018DA83}"/>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04" name="Line 32">
                <a:extLst>
                  <a:ext uri="{FF2B5EF4-FFF2-40B4-BE49-F238E27FC236}">
                    <a16:creationId xmlns:a16="http://schemas.microsoft.com/office/drawing/2014/main" id="{E0D2E551-8B19-4243-B1F2-B53C620E90C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98" name="Group 33">
              <a:extLst>
                <a:ext uri="{FF2B5EF4-FFF2-40B4-BE49-F238E27FC236}">
                  <a16:creationId xmlns:a16="http://schemas.microsoft.com/office/drawing/2014/main" id="{E5F88590-B7B1-452A-BCF1-3987F06C7832}"/>
                </a:ext>
              </a:extLst>
            </p:cNvPr>
            <p:cNvGrpSpPr>
              <a:grpSpLocks/>
            </p:cNvGrpSpPr>
            <p:nvPr/>
          </p:nvGrpSpPr>
          <p:grpSpPr bwMode="auto">
            <a:xfrm>
              <a:off x="1914" y="1744"/>
              <a:ext cx="477" cy="204"/>
              <a:chOff x="928" y="1584"/>
              <a:chExt cx="477" cy="204"/>
            </a:xfrm>
          </p:grpSpPr>
          <p:sp>
            <p:nvSpPr>
              <p:cNvPr id="200" name="Line 34">
                <a:extLst>
                  <a:ext uri="{FF2B5EF4-FFF2-40B4-BE49-F238E27FC236}">
                    <a16:creationId xmlns:a16="http://schemas.microsoft.com/office/drawing/2014/main" id="{87DEBBE3-03E2-4907-AA93-B2D2B9394B6C}"/>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01" name="Rectangle 35">
                <a:extLst>
                  <a:ext uri="{FF2B5EF4-FFF2-40B4-BE49-F238E27FC236}">
                    <a16:creationId xmlns:a16="http://schemas.microsoft.com/office/drawing/2014/main" id="{A5F6BE2F-6961-4AE0-A6A2-6D2617367FD9}"/>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99" name="Rectangle 36">
              <a:extLst>
                <a:ext uri="{FF2B5EF4-FFF2-40B4-BE49-F238E27FC236}">
                  <a16:creationId xmlns:a16="http://schemas.microsoft.com/office/drawing/2014/main" id="{562A959F-2877-4586-91BF-1BA0D7E61DAD}"/>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61" name="Rectangle 37">
            <a:extLst>
              <a:ext uri="{FF2B5EF4-FFF2-40B4-BE49-F238E27FC236}">
                <a16:creationId xmlns:a16="http://schemas.microsoft.com/office/drawing/2014/main" id="{A4CA0641-9CD1-4AD6-9F61-986021BE5411}"/>
              </a:ext>
            </a:extLst>
          </p:cNvPr>
          <p:cNvSpPr>
            <a:spLocks noChangeArrowheads="1"/>
          </p:cNvSpPr>
          <p:nvPr/>
        </p:nvSpPr>
        <p:spPr bwMode="auto">
          <a:xfrm>
            <a:off x="4755086" y="3655737"/>
            <a:ext cx="1059321" cy="36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操作前</a:t>
            </a:r>
          </a:p>
        </p:txBody>
      </p:sp>
      <p:grpSp>
        <p:nvGrpSpPr>
          <p:cNvPr id="2" name="组合 1">
            <a:extLst>
              <a:ext uri="{FF2B5EF4-FFF2-40B4-BE49-F238E27FC236}">
                <a16:creationId xmlns:a16="http://schemas.microsoft.com/office/drawing/2014/main" id="{63AE9518-706D-40D5-B9F7-81667A997D11}"/>
              </a:ext>
            </a:extLst>
          </p:cNvPr>
          <p:cNvGrpSpPr/>
          <p:nvPr/>
        </p:nvGrpSpPr>
        <p:grpSpPr>
          <a:xfrm>
            <a:off x="6873729" y="2190144"/>
            <a:ext cx="2648303" cy="1846263"/>
            <a:chOff x="6873729" y="2190144"/>
            <a:chExt cx="2648303" cy="1846263"/>
          </a:xfrm>
        </p:grpSpPr>
        <p:sp>
          <p:nvSpPr>
            <p:cNvPr id="162" name="Rectangle 38">
              <a:extLst>
                <a:ext uri="{FF2B5EF4-FFF2-40B4-BE49-F238E27FC236}">
                  <a16:creationId xmlns:a16="http://schemas.microsoft.com/office/drawing/2014/main" id="{26483C88-35D4-4724-9F24-938B65213694}"/>
                </a:ext>
              </a:extLst>
            </p:cNvPr>
            <p:cNvSpPr>
              <a:spLocks noChangeArrowheads="1"/>
            </p:cNvSpPr>
            <p:nvPr/>
          </p:nvSpPr>
          <p:spPr bwMode="auto">
            <a:xfrm>
              <a:off x="7680831" y="3667154"/>
              <a:ext cx="1059321" cy="369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t>操作后</a:t>
              </a:r>
            </a:p>
          </p:txBody>
        </p:sp>
        <p:grpSp>
          <p:nvGrpSpPr>
            <p:cNvPr id="163" name="Group 39">
              <a:extLst>
                <a:ext uri="{FF2B5EF4-FFF2-40B4-BE49-F238E27FC236}">
                  <a16:creationId xmlns:a16="http://schemas.microsoft.com/office/drawing/2014/main" id="{66B67432-319C-4520-9BCA-7841EB5A6C87}"/>
                </a:ext>
              </a:extLst>
            </p:cNvPr>
            <p:cNvGrpSpPr>
              <a:grpSpLocks/>
            </p:cNvGrpSpPr>
            <p:nvPr/>
          </p:nvGrpSpPr>
          <p:grpSpPr bwMode="auto">
            <a:xfrm>
              <a:off x="6939936" y="2190144"/>
              <a:ext cx="2582096" cy="1107758"/>
              <a:chOff x="3834" y="2933"/>
              <a:chExt cx="1638" cy="717"/>
            </a:xfrm>
          </p:grpSpPr>
          <p:grpSp>
            <p:nvGrpSpPr>
              <p:cNvPr id="178" name="Group 40">
                <a:extLst>
                  <a:ext uri="{FF2B5EF4-FFF2-40B4-BE49-F238E27FC236}">
                    <a16:creationId xmlns:a16="http://schemas.microsoft.com/office/drawing/2014/main" id="{B1F37AF4-1C17-48D1-88C2-27E96817A437}"/>
                  </a:ext>
                </a:extLst>
              </p:cNvPr>
              <p:cNvGrpSpPr>
                <a:grpSpLocks/>
              </p:cNvGrpSpPr>
              <p:nvPr/>
            </p:nvGrpSpPr>
            <p:grpSpPr bwMode="auto">
              <a:xfrm>
                <a:off x="4320" y="2933"/>
                <a:ext cx="204" cy="397"/>
                <a:chOff x="432" y="2688"/>
                <a:chExt cx="204" cy="399"/>
              </a:xfrm>
            </p:grpSpPr>
            <p:sp>
              <p:nvSpPr>
                <p:cNvPr id="193" name="Rectangle 41">
                  <a:extLst>
                    <a:ext uri="{FF2B5EF4-FFF2-40B4-BE49-F238E27FC236}">
                      <a16:creationId xmlns:a16="http://schemas.microsoft.com/office/drawing/2014/main" id="{487AFD84-BF15-415C-A59B-CF7BC58BC1FA}"/>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194" name="Line 42">
                  <a:extLst>
                    <a:ext uri="{FF2B5EF4-FFF2-40B4-BE49-F238E27FC236}">
                      <a16:creationId xmlns:a16="http://schemas.microsoft.com/office/drawing/2014/main" id="{1E82D515-8E72-419E-97F2-16A8FD993B9E}"/>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79" name="Group 43">
                <a:extLst>
                  <a:ext uri="{FF2B5EF4-FFF2-40B4-BE49-F238E27FC236}">
                    <a16:creationId xmlns:a16="http://schemas.microsoft.com/office/drawing/2014/main" id="{0205CC12-DF52-4CB3-9B97-54047140630D}"/>
                  </a:ext>
                </a:extLst>
              </p:cNvPr>
              <p:cNvGrpSpPr>
                <a:grpSpLocks/>
              </p:cNvGrpSpPr>
              <p:nvPr/>
            </p:nvGrpSpPr>
            <p:grpSpPr bwMode="auto">
              <a:xfrm>
                <a:off x="4771" y="3339"/>
                <a:ext cx="453" cy="211"/>
                <a:chOff x="2160" y="2928"/>
                <a:chExt cx="453" cy="212"/>
              </a:xfrm>
            </p:grpSpPr>
            <p:sp>
              <p:nvSpPr>
                <p:cNvPr id="190" name="Rectangle 44">
                  <a:extLst>
                    <a:ext uri="{FF2B5EF4-FFF2-40B4-BE49-F238E27FC236}">
                      <a16:creationId xmlns:a16="http://schemas.microsoft.com/office/drawing/2014/main" id="{32774B6F-BE68-411F-BF14-ED0D0BE7ED03}"/>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b</a:t>
                  </a:r>
                </a:p>
              </p:txBody>
            </p:sp>
            <p:sp>
              <p:nvSpPr>
                <p:cNvPr id="191" name="Line 45">
                  <a:extLst>
                    <a:ext uri="{FF2B5EF4-FFF2-40B4-BE49-F238E27FC236}">
                      <a16:creationId xmlns:a16="http://schemas.microsoft.com/office/drawing/2014/main" id="{4B86E1ED-7F0D-46D1-8164-9C56DD499649}"/>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92" name="Line 46">
                  <a:extLst>
                    <a:ext uri="{FF2B5EF4-FFF2-40B4-BE49-F238E27FC236}">
                      <a16:creationId xmlns:a16="http://schemas.microsoft.com/office/drawing/2014/main" id="{3BD6E75C-DE5D-4F22-AF43-3DE5306C15B1}"/>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80" name="Group 47">
                <a:extLst>
                  <a:ext uri="{FF2B5EF4-FFF2-40B4-BE49-F238E27FC236}">
                    <a16:creationId xmlns:a16="http://schemas.microsoft.com/office/drawing/2014/main" id="{5EA716C7-AEF5-4DBC-AA66-F7B1AFC4DA11}"/>
                  </a:ext>
                </a:extLst>
              </p:cNvPr>
              <p:cNvGrpSpPr>
                <a:grpSpLocks/>
              </p:cNvGrpSpPr>
              <p:nvPr/>
            </p:nvGrpSpPr>
            <p:grpSpPr bwMode="auto">
              <a:xfrm>
                <a:off x="3834" y="3339"/>
                <a:ext cx="477" cy="203"/>
                <a:chOff x="928" y="1584"/>
                <a:chExt cx="477" cy="204"/>
              </a:xfrm>
            </p:grpSpPr>
            <p:sp>
              <p:nvSpPr>
                <p:cNvPr id="188" name="Line 48">
                  <a:extLst>
                    <a:ext uri="{FF2B5EF4-FFF2-40B4-BE49-F238E27FC236}">
                      <a16:creationId xmlns:a16="http://schemas.microsoft.com/office/drawing/2014/main" id="{1197A821-A7B0-4283-9109-ADB3363F2672}"/>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89" name="Rectangle 49">
                  <a:extLst>
                    <a:ext uri="{FF2B5EF4-FFF2-40B4-BE49-F238E27FC236}">
                      <a16:creationId xmlns:a16="http://schemas.microsoft.com/office/drawing/2014/main" id="{CB0535C0-C614-48B9-8921-8BF546C7262D}"/>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81" name="Rectangle 50">
                <a:extLst>
                  <a:ext uri="{FF2B5EF4-FFF2-40B4-BE49-F238E27FC236}">
                    <a16:creationId xmlns:a16="http://schemas.microsoft.com/office/drawing/2014/main" id="{C0E62912-F7AC-4F41-AFB4-9D109C596AB1}"/>
                  </a:ext>
                </a:extLst>
              </p:cNvPr>
              <p:cNvSpPr>
                <a:spLocks noChangeArrowheads="1"/>
              </p:cNvSpPr>
              <p:nvPr/>
            </p:nvSpPr>
            <p:spPr bwMode="auto">
              <a:xfrm>
                <a:off x="5223" y="3343"/>
                <a:ext cx="249" cy="2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nvGrpSpPr>
              <p:cNvPr id="182" name="Group 51">
                <a:extLst>
                  <a:ext uri="{FF2B5EF4-FFF2-40B4-BE49-F238E27FC236}">
                    <a16:creationId xmlns:a16="http://schemas.microsoft.com/office/drawing/2014/main" id="{C98D03E9-4A5B-43C9-B9B3-441E3D077DBE}"/>
                  </a:ext>
                </a:extLst>
              </p:cNvPr>
              <p:cNvGrpSpPr>
                <a:grpSpLocks/>
              </p:cNvGrpSpPr>
              <p:nvPr/>
            </p:nvGrpSpPr>
            <p:grpSpPr bwMode="auto">
              <a:xfrm>
                <a:off x="4311" y="3331"/>
                <a:ext cx="407" cy="319"/>
                <a:chOff x="4311" y="3339"/>
                <a:chExt cx="407" cy="319"/>
              </a:xfrm>
            </p:grpSpPr>
            <p:sp>
              <p:nvSpPr>
                <p:cNvPr id="183" name="Rectangle 52">
                  <a:extLst>
                    <a:ext uri="{FF2B5EF4-FFF2-40B4-BE49-F238E27FC236}">
                      <a16:creationId xmlns:a16="http://schemas.microsoft.com/office/drawing/2014/main" id="{FD328575-0309-43B4-8389-5D7FEE661052}"/>
                    </a:ext>
                  </a:extLst>
                </p:cNvPr>
                <p:cNvSpPr>
                  <a:spLocks noChangeArrowheads="1"/>
                </p:cNvSpPr>
                <p:nvPr/>
              </p:nvSpPr>
              <p:spPr bwMode="auto">
                <a:xfrm>
                  <a:off x="4311" y="3339"/>
                  <a:ext cx="317" cy="20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a</a:t>
                  </a:r>
                </a:p>
              </p:txBody>
            </p:sp>
            <p:sp>
              <p:nvSpPr>
                <p:cNvPr id="184" name="Line 53">
                  <a:extLst>
                    <a:ext uri="{FF2B5EF4-FFF2-40B4-BE49-F238E27FC236}">
                      <a16:creationId xmlns:a16="http://schemas.microsoft.com/office/drawing/2014/main" id="{D24DB767-C4A7-4C92-BAB4-55EC77B76F95}"/>
                    </a:ext>
                  </a:extLst>
                </p:cNvPr>
                <p:cNvSpPr>
                  <a:spLocks noChangeShapeType="1"/>
                </p:cNvSpPr>
                <p:nvPr/>
              </p:nvSpPr>
              <p:spPr bwMode="auto">
                <a:xfrm>
                  <a:off x="4519" y="3347"/>
                  <a:ext cx="0" cy="2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85" name="Group 54">
                  <a:extLst>
                    <a:ext uri="{FF2B5EF4-FFF2-40B4-BE49-F238E27FC236}">
                      <a16:creationId xmlns:a16="http://schemas.microsoft.com/office/drawing/2014/main" id="{7F95398E-8C69-44DA-8F16-DC57426FE672}"/>
                    </a:ext>
                  </a:extLst>
                </p:cNvPr>
                <p:cNvGrpSpPr>
                  <a:grpSpLocks/>
                </p:cNvGrpSpPr>
                <p:nvPr/>
              </p:nvGrpSpPr>
              <p:grpSpPr bwMode="auto">
                <a:xfrm>
                  <a:off x="4560" y="3426"/>
                  <a:ext cx="158" cy="232"/>
                  <a:chOff x="1488" y="3836"/>
                  <a:chExt cx="158" cy="185"/>
                </a:xfrm>
              </p:grpSpPr>
              <p:sp>
                <p:nvSpPr>
                  <p:cNvPr id="186" name="Line 55">
                    <a:extLst>
                      <a:ext uri="{FF2B5EF4-FFF2-40B4-BE49-F238E27FC236}">
                        <a16:creationId xmlns:a16="http://schemas.microsoft.com/office/drawing/2014/main" id="{57779417-B90C-46D1-902B-FB984B0328FF}"/>
                      </a:ext>
                    </a:extLst>
                  </p:cNvPr>
                  <p:cNvSpPr>
                    <a:spLocks noChangeShapeType="1"/>
                  </p:cNvSpPr>
                  <p:nvPr/>
                </p:nvSpPr>
                <p:spPr bwMode="auto">
                  <a:xfrm flipV="1">
                    <a:off x="1488" y="3836"/>
                    <a:ext cx="158" cy="2"/>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87" name="Line 56">
                    <a:extLst>
                      <a:ext uri="{FF2B5EF4-FFF2-40B4-BE49-F238E27FC236}">
                        <a16:creationId xmlns:a16="http://schemas.microsoft.com/office/drawing/2014/main" id="{F44C131C-3D46-47D5-8089-139BCF0BC276}"/>
                      </a:ext>
                    </a:extLst>
                  </p:cNvPr>
                  <p:cNvSpPr>
                    <a:spLocks noChangeShapeType="1"/>
                  </p:cNvSpPr>
                  <p:nvPr/>
                </p:nvSpPr>
                <p:spPr bwMode="auto">
                  <a:xfrm>
                    <a:off x="1640" y="3840"/>
                    <a:ext cx="0" cy="181"/>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grpSp>
        <p:grpSp>
          <p:nvGrpSpPr>
            <p:cNvPr id="164" name="Group 57">
              <a:extLst>
                <a:ext uri="{FF2B5EF4-FFF2-40B4-BE49-F238E27FC236}">
                  <a16:creationId xmlns:a16="http://schemas.microsoft.com/office/drawing/2014/main" id="{1A85D0F4-F562-4827-A2CB-0A9CF4D27C5F}"/>
                </a:ext>
              </a:extLst>
            </p:cNvPr>
            <p:cNvGrpSpPr>
              <a:grpSpLocks/>
            </p:cNvGrpSpPr>
            <p:nvPr/>
          </p:nvGrpSpPr>
          <p:grpSpPr bwMode="auto">
            <a:xfrm>
              <a:off x="6873729" y="3250007"/>
              <a:ext cx="2427611" cy="386247"/>
              <a:chOff x="1676" y="897"/>
              <a:chExt cx="1540" cy="250"/>
            </a:xfrm>
          </p:grpSpPr>
          <p:grpSp>
            <p:nvGrpSpPr>
              <p:cNvPr id="165" name="Group 58">
                <a:extLst>
                  <a:ext uri="{FF2B5EF4-FFF2-40B4-BE49-F238E27FC236}">
                    <a16:creationId xmlns:a16="http://schemas.microsoft.com/office/drawing/2014/main" id="{9139482B-63F1-4E92-A9F5-7DE9A781B4B0}"/>
                  </a:ext>
                </a:extLst>
              </p:cNvPr>
              <p:cNvGrpSpPr>
                <a:grpSpLocks/>
              </p:cNvGrpSpPr>
              <p:nvPr/>
            </p:nvGrpSpPr>
            <p:grpSpPr bwMode="auto">
              <a:xfrm>
                <a:off x="2072" y="928"/>
                <a:ext cx="453" cy="212"/>
                <a:chOff x="2160" y="2928"/>
                <a:chExt cx="453" cy="212"/>
              </a:xfrm>
            </p:grpSpPr>
            <p:sp>
              <p:nvSpPr>
                <p:cNvPr id="175" name="Rectangle 59">
                  <a:extLst>
                    <a:ext uri="{FF2B5EF4-FFF2-40B4-BE49-F238E27FC236}">
                      <a16:creationId xmlns:a16="http://schemas.microsoft.com/office/drawing/2014/main" id="{04D69A59-1459-4B09-BAA1-F19E3D3F19A1}"/>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x</a:t>
                  </a:r>
                </a:p>
              </p:txBody>
            </p:sp>
            <p:sp>
              <p:nvSpPr>
                <p:cNvPr id="176" name="Line 60">
                  <a:extLst>
                    <a:ext uri="{FF2B5EF4-FFF2-40B4-BE49-F238E27FC236}">
                      <a16:creationId xmlns:a16="http://schemas.microsoft.com/office/drawing/2014/main" id="{A3B5F795-ACAA-43B3-A9AA-DD4AAF14EF95}"/>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77" name="Line 61">
                  <a:extLst>
                    <a:ext uri="{FF2B5EF4-FFF2-40B4-BE49-F238E27FC236}">
                      <a16:creationId xmlns:a16="http://schemas.microsoft.com/office/drawing/2014/main" id="{0E2594C7-0B54-45DE-A6FA-67845CDC23A5}"/>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66" name="Group 62">
                <a:extLst>
                  <a:ext uri="{FF2B5EF4-FFF2-40B4-BE49-F238E27FC236}">
                    <a16:creationId xmlns:a16="http://schemas.microsoft.com/office/drawing/2014/main" id="{2248F592-1F31-4591-A4EA-73E7B45117A9}"/>
                  </a:ext>
                </a:extLst>
              </p:cNvPr>
              <p:cNvGrpSpPr>
                <a:grpSpLocks/>
              </p:cNvGrpSpPr>
              <p:nvPr/>
            </p:nvGrpSpPr>
            <p:grpSpPr bwMode="auto">
              <a:xfrm>
                <a:off x="2535" y="927"/>
                <a:ext cx="681" cy="220"/>
                <a:chOff x="3504" y="2160"/>
                <a:chExt cx="681" cy="220"/>
              </a:xfrm>
            </p:grpSpPr>
            <p:grpSp>
              <p:nvGrpSpPr>
                <p:cNvPr id="170" name="Group 63">
                  <a:extLst>
                    <a:ext uri="{FF2B5EF4-FFF2-40B4-BE49-F238E27FC236}">
                      <a16:creationId xmlns:a16="http://schemas.microsoft.com/office/drawing/2014/main" id="{5FAF4E31-89C1-40F1-8000-7147B696D311}"/>
                    </a:ext>
                  </a:extLst>
                </p:cNvPr>
                <p:cNvGrpSpPr>
                  <a:grpSpLocks/>
                </p:cNvGrpSpPr>
                <p:nvPr/>
              </p:nvGrpSpPr>
              <p:grpSpPr bwMode="auto">
                <a:xfrm>
                  <a:off x="3504" y="2160"/>
                  <a:ext cx="453" cy="212"/>
                  <a:chOff x="2160" y="2928"/>
                  <a:chExt cx="453" cy="212"/>
                </a:xfrm>
              </p:grpSpPr>
              <p:sp>
                <p:nvSpPr>
                  <p:cNvPr id="172" name="Rectangle 64">
                    <a:extLst>
                      <a:ext uri="{FF2B5EF4-FFF2-40B4-BE49-F238E27FC236}">
                        <a16:creationId xmlns:a16="http://schemas.microsoft.com/office/drawing/2014/main" id="{C82A16ED-FF17-46CA-AFFD-D11BAE7230D0}"/>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y</a:t>
                    </a:r>
                  </a:p>
                </p:txBody>
              </p:sp>
              <p:sp>
                <p:nvSpPr>
                  <p:cNvPr id="173" name="Line 65">
                    <a:extLst>
                      <a:ext uri="{FF2B5EF4-FFF2-40B4-BE49-F238E27FC236}">
                        <a16:creationId xmlns:a16="http://schemas.microsoft.com/office/drawing/2014/main" id="{F8F7DE1F-75A0-4D1F-B895-230BF90BA7E5}"/>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74" name="Line 66">
                    <a:extLst>
                      <a:ext uri="{FF2B5EF4-FFF2-40B4-BE49-F238E27FC236}">
                        <a16:creationId xmlns:a16="http://schemas.microsoft.com/office/drawing/2014/main" id="{76F8BAFE-8E50-4EA5-A11A-2EC0EC560E87}"/>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sp>
              <p:nvSpPr>
                <p:cNvPr id="171" name="Rectangle 67">
                  <a:extLst>
                    <a:ext uri="{FF2B5EF4-FFF2-40B4-BE49-F238E27FC236}">
                      <a16:creationId xmlns:a16="http://schemas.microsoft.com/office/drawing/2014/main" id="{35AB7E91-5C41-4A7D-B462-5D6BC48A5249}"/>
                    </a:ext>
                  </a:extLst>
                </p:cNvPr>
                <p:cNvSpPr>
                  <a:spLocks noChangeArrowheads="1"/>
                </p:cNvSpPr>
                <p:nvPr/>
              </p:nvSpPr>
              <p:spPr bwMode="auto">
                <a:xfrm>
                  <a:off x="3936" y="2176"/>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167" name="Group 68">
                <a:extLst>
                  <a:ext uri="{FF2B5EF4-FFF2-40B4-BE49-F238E27FC236}">
                    <a16:creationId xmlns:a16="http://schemas.microsoft.com/office/drawing/2014/main" id="{092C9C73-6CC3-4C55-A8D1-954873374F23}"/>
                  </a:ext>
                </a:extLst>
              </p:cNvPr>
              <p:cNvGrpSpPr>
                <a:grpSpLocks/>
              </p:cNvGrpSpPr>
              <p:nvPr/>
            </p:nvGrpSpPr>
            <p:grpSpPr bwMode="auto">
              <a:xfrm>
                <a:off x="1676" y="897"/>
                <a:ext cx="388" cy="204"/>
                <a:chOff x="1353" y="3490"/>
                <a:chExt cx="388" cy="204"/>
              </a:xfrm>
            </p:grpSpPr>
            <p:sp>
              <p:nvSpPr>
                <p:cNvPr id="168" name="Line 69">
                  <a:extLst>
                    <a:ext uri="{FF2B5EF4-FFF2-40B4-BE49-F238E27FC236}">
                      <a16:creationId xmlns:a16="http://schemas.microsoft.com/office/drawing/2014/main" id="{D46487DE-C3B3-450B-A658-FF34A6047E32}"/>
                    </a:ext>
                  </a:extLst>
                </p:cNvPr>
                <p:cNvSpPr>
                  <a:spLocks noChangeShapeType="1"/>
                </p:cNvSpPr>
                <p:nvPr/>
              </p:nvSpPr>
              <p:spPr bwMode="auto">
                <a:xfrm>
                  <a:off x="1560" y="36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69" name="Rectangle 70">
                  <a:extLst>
                    <a:ext uri="{FF2B5EF4-FFF2-40B4-BE49-F238E27FC236}">
                      <a16:creationId xmlns:a16="http://schemas.microsoft.com/office/drawing/2014/main" id="{DA29FDB0-DA05-4161-B0A3-C2A084CC46D9}"/>
                    </a:ext>
                  </a:extLst>
                </p:cNvPr>
                <p:cNvSpPr>
                  <a:spLocks noChangeArrowheads="1"/>
                </p:cNvSpPr>
                <p:nvPr/>
              </p:nvSpPr>
              <p:spPr bwMode="auto">
                <a:xfrm>
                  <a:off x="1353" y="3490"/>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dirty="0"/>
                    <a:t>p</a:t>
                  </a:r>
                </a:p>
              </p:txBody>
            </p:sp>
          </p:grpSp>
        </p:grpSp>
      </p:grpSp>
      <p:grpSp>
        <p:nvGrpSpPr>
          <p:cNvPr id="87" name="Group 72">
            <a:extLst>
              <a:ext uri="{FF2B5EF4-FFF2-40B4-BE49-F238E27FC236}">
                <a16:creationId xmlns:a16="http://schemas.microsoft.com/office/drawing/2014/main" id="{8ED791EE-676F-4FC6-BBA5-69A62FDF830A}"/>
              </a:ext>
            </a:extLst>
          </p:cNvPr>
          <p:cNvGrpSpPr>
            <a:grpSpLocks/>
          </p:cNvGrpSpPr>
          <p:nvPr/>
        </p:nvGrpSpPr>
        <p:grpSpPr bwMode="auto">
          <a:xfrm>
            <a:off x="3959493" y="3998082"/>
            <a:ext cx="4767263" cy="1409486"/>
            <a:chOff x="1392" y="1680"/>
            <a:chExt cx="3024" cy="912"/>
          </a:xfrm>
        </p:grpSpPr>
        <p:sp>
          <p:nvSpPr>
            <p:cNvPr id="125" name="Rectangle 73">
              <a:extLst>
                <a:ext uri="{FF2B5EF4-FFF2-40B4-BE49-F238E27FC236}">
                  <a16:creationId xmlns:a16="http://schemas.microsoft.com/office/drawing/2014/main" id="{2AC63D87-0A8D-44BB-912A-9BE83A76C1EE}"/>
                </a:ext>
              </a:extLst>
            </p:cNvPr>
            <p:cNvSpPr>
              <a:spLocks noChangeArrowheads="1"/>
            </p:cNvSpPr>
            <p:nvPr/>
          </p:nvSpPr>
          <p:spPr bwMode="auto">
            <a:xfrm>
              <a:off x="2688" y="2353"/>
              <a:ext cx="6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a:t>操作前</a:t>
              </a:r>
            </a:p>
          </p:txBody>
        </p:sp>
        <p:grpSp>
          <p:nvGrpSpPr>
            <p:cNvPr id="126" name="Group 74">
              <a:extLst>
                <a:ext uri="{FF2B5EF4-FFF2-40B4-BE49-F238E27FC236}">
                  <a16:creationId xmlns:a16="http://schemas.microsoft.com/office/drawing/2014/main" id="{9409CDE3-5B88-4505-8276-D9315C4C3C9A}"/>
                </a:ext>
              </a:extLst>
            </p:cNvPr>
            <p:cNvGrpSpPr>
              <a:grpSpLocks/>
            </p:cNvGrpSpPr>
            <p:nvPr/>
          </p:nvGrpSpPr>
          <p:grpSpPr bwMode="auto">
            <a:xfrm>
              <a:off x="1392" y="1680"/>
              <a:ext cx="3024" cy="614"/>
              <a:chOff x="-48" y="2160"/>
              <a:chExt cx="3024" cy="614"/>
            </a:xfrm>
          </p:grpSpPr>
          <p:grpSp>
            <p:nvGrpSpPr>
              <p:cNvPr id="127" name="Group 75">
                <a:extLst>
                  <a:ext uri="{FF2B5EF4-FFF2-40B4-BE49-F238E27FC236}">
                    <a16:creationId xmlns:a16="http://schemas.microsoft.com/office/drawing/2014/main" id="{C5A88016-941E-422D-B8DF-59D63898CE42}"/>
                  </a:ext>
                </a:extLst>
              </p:cNvPr>
              <p:cNvGrpSpPr>
                <a:grpSpLocks/>
              </p:cNvGrpSpPr>
              <p:nvPr/>
            </p:nvGrpSpPr>
            <p:grpSpPr bwMode="auto">
              <a:xfrm>
                <a:off x="1338" y="2165"/>
                <a:ext cx="1638" cy="609"/>
                <a:chOff x="1914" y="1344"/>
                <a:chExt cx="1638" cy="612"/>
              </a:xfrm>
            </p:grpSpPr>
            <p:grpSp>
              <p:nvGrpSpPr>
                <p:cNvPr id="143" name="Group 76">
                  <a:extLst>
                    <a:ext uri="{FF2B5EF4-FFF2-40B4-BE49-F238E27FC236}">
                      <a16:creationId xmlns:a16="http://schemas.microsoft.com/office/drawing/2014/main" id="{E7EE22C5-F733-440B-9833-3061AFA9CEA4}"/>
                    </a:ext>
                  </a:extLst>
                </p:cNvPr>
                <p:cNvGrpSpPr>
                  <a:grpSpLocks/>
                </p:cNvGrpSpPr>
                <p:nvPr/>
              </p:nvGrpSpPr>
              <p:grpSpPr bwMode="auto">
                <a:xfrm>
                  <a:off x="2851" y="1744"/>
                  <a:ext cx="453" cy="212"/>
                  <a:chOff x="2160" y="2928"/>
                  <a:chExt cx="453" cy="212"/>
                </a:xfrm>
              </p:grpSpPr>
              <p:sp>
                <p:nvSpPr>
                  <p:cNvPr id="155" name="Rectangle 77">
                    <a:extLst>
                      <a:ext uri="{FF2B5EF4-FFF2-40B4-BE49-F238E27FC236}">
                        <a16:creationId xmlns:a16="http://schemas.microsoft.com/office/drawing/2014/main" id="{454E329D-ACAD-46D1-9CA7-9E2CBBB4A5C1}"/>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y</a:t>
                    </a:r>
                  </a:p>
                </p:txBody>
              </p:sp>
              <p:sp>
                <p:nvSpPr>
                  <p:cNvPr id="156" name="Line 78">
                    <a:extLst>
                      <a:ext uri="{FF2B5EF4-FFF2-40B4-BE49-F238E27FC236}">
                        <a16:creationId xmlns:a16="http://schemas.microsoft.com/office/drawing/2014/main" id="{6E2B9AF3-76A3-4D80-B4DD-5701EFA8A277}"/>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7" name="Line 79">
                    <a:extLst>
                      <a:ext uri="{FF2B5EF4-FFF2-40B4-BE49-F238E27FC236}">
                        <a16:creationId xmlns:a16="http://schemas.microsoft.com/office/drawing/2014/main" id="{02E61D93-7FE2-431D-8697-B28D1CB93A6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4" name="Group 80">
                  <a:extLst>
                    <a:ext uri="{FF2B5EF4-FFF2-40B4-BE49-F238E27FC236}">
                      <a16:creationId xmlns:a16="http://schemas.microsoft.com/office/drawing/2014/main" id="{C4EA97C4-4049-483D-B9FE-2D14E71886B7}"/>
                    </a:ext>
                  </a:extLst>
                </p:cNvPr>
                <p:cNvGrpSpPr>
                  <a:grpSpLocks/>
                </p:cNvGrpSpPr>
                <p:nvPr/>
              </p:nvGrpSpPr>
              <p:grpSpPr bwMode="auto">
                <a:xfrm>
                  <a:off x="2423" y="1344"/>
                  <a:ext cx="204" cy="399"/>
                  <a:chOff x="432" y="2688"/>
                  <a:chExt cx="204" cy="399"/>
                </a:xfrm>
              </p:grpSpPr>
              <p:sp>
                <p:nvSpPr>
                  <p:cNvPr id="153" name="Rectangle 81">
                    <a:extLst>
                      <a:ext uri="{FF2B5EF4-FFF2-40B4-BE49-F238E27FC236}">
                        <a16:creationId xmlns:a16="http://schemas.microsoft.com/office/drawing/2014/main" id="{CB7520D9-0953-4547-AFD9-FB49304EDA16}"/>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154" name="Line 82">
                    <a:extLst>
                      <a:ext uri="{FF2B5EF4-FFF2-40B4-BE49-F238E27FC236}">
                        <a16:creationId xmlns:a16="http://schemas.microsoft.com/office/drawing/2014/main" id="{84E2B2CD-DA78-4F95-8877-00AC0C4655DC}"/>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5" name="Group 83">
                  <a:extLst>
                    <a:ext uri="{FF2B5EF4-FFF2-40B4-BE49-F238E27FC236}">
                      <a16:creationId xmlns:a16="http://schemas.microsoft.com/office/drawing/2014/main" id="{D424DB6F-BE01-4413-8769-15DEB531116D}"/>
                    </a:ext>
                  </a:extLst>
                </p:cNvPr>
                <p:cNvGrpSpPr>
                  <a:grpSpLocks/>
                </p:cNvGrpSpPr>
                <p:nvPr/>
              </p:nvGrpSpPr>
              <p:grpSpPr bwMode="auto">
                <a:xfrm>
                  <a:off x="2391" y="1744"/>
                  <a:ext cx="453" cy="212"/>
                  <a:chOff x="2160" y="2928"/>
                  <a:chExt cx="453" cy="212"/>
                </a:xfrm>
              </p:grpSpPr>
              <p:sp>
                <p:nvSpPr>
                  <p:cNvPr id="150" name="Rectangle 84">
                    <a:extLst>
                      <a:ext uri="{FF2B5EF4-FFF2-40B4-BE49-F238E27FC236}">
                        <a16:creationId xmlns:a16="http://schemas.microsoft.com/office/drawing/2014/main" id="{BDBDE05A-3A30-4D18-ABDC-E8625D246607}"/>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x</a:t>
                    </a:r>
                  </a:p>
                </p:txBody>
              </p:sp>
              <p:sp>
                <p:nvSpPr>
                  <p:cNvPr id="151" name="Line 85">
                    <a:extLst>
                      <a:ext uri="{FF2B5EF4-FFF2-40B4-BE49-F238E27FC236}">
                        <a16:creationId xmlns:a16="http://schemas.microsoft.com/office/drawing/2014/main" id="{CC70F17B-E4D2-4438-B721-7E436E90804D}"/>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52" name="Line 86">
                    <a:extLst>
                      <a:ext uri="{FF2B5EF4-FFF2-40B4-BE49-F238E27FC236}">
                        <a16:creationId xmlns:a16="http://schemas.microsoft.com/office/drawing/2014/main" id="{238DA01D-52B1-40F9-9D30-3FFBFA781A66}"/>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46" name="Group 87">
                  <a:extLst>
                    <a:ext uri="{FF2B5EF4-FFF2-40B4-BE49-F238E27FC236}">
                      <a16:creationId xmlns:a16="http://schemas.microsoft.com/office/drawing/2014/main" id="{6AFEBEF3-E31B-4039-9D76-D2FF55E810FA}"/>
                    </a:ext>
                  </a:extLst>
                </p:cNvPr>
                <p:cNvGrpSpPr>
                  <a:grpSpLocks/>
                </p:cNvGrpSpPr>
                <p:nvPr/>
              </p:nvGrpSpPr>
              <p:grpSpPr bwMode="auto">
                <a:xfrm>
                  <a:off x="1914" y="1744"/>
                  <a:ext cx="477" cy="204"/>
                  <a:chOff x="928" y="1584"/>
                  <a:chExt cx="477" cy="204"/>
                </a:xfrm>
              </p:grpSpPr>
              <p:sp>
                <p:nvSpPr>
                  <p:cNvPr id="148" name="Line 88">
                    <a:extLst>
                      <a:ext uri="{FF2B5EF4-FFF2-40B4-BE49-F238E27FC236}">
                        <a16:creationId xmlns:a16="http://schemas.microsoft.com/office/drawing/2014/main" id="{3275D380-16EE-469B-B0D4-5A722B7B9872}"/>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49" name="Rectangle 89">
                    <a:extLst>
                      <a:ext uri="{FF2B5EF4-FFF2-40B4-BE49-F238E27FC236}">
                        <a16:creationId xmlns:a16="http://schemas.microsoft.com/office/drawing/2014/main" id="{4FF7AC7A-9BC9-4B2A-8B49-9AD6A813C94C}"/>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47" name="Rectangle 90">
                  <a:extLst>
                    <a:ext uri="{FF2B5EF4-FFF2-40B4-BE49-F238E27FC236}">
                      <a16:creationId xmlns:a16="http://schemas.microsoft.com/office/drawing/2014/main" id="{2AF5657B-E48E-4875-8B64-7A4DEC7D9BBC}"/>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128" name="Group 91">
                <a:extLst>
                  <a:ext uri="{FF2B5EF4-FFF2-40B4-BE49-F238E27FC236}">
                    <a16:creationId xmlns:a16="http://schemas.microsoft.com/office/drawing/2014/main" id="{E5F29A74-800F-4AFF-BC55-731FF20F7187}"/>
                  </a:ext>
                </a:extLst>
              </p:cNvPr>
              <p:cNvGrpSpPr>
                <a:grpSpLocks/>
              </p:cNvGrpSpPr>
              <p:nvPr/>
            </p:nvGrpSpPr>
            <p:grpSpPr bwMode="auto">
              <a:xfrm>
                <a:off x="-48" y="2160"/>
                <a:ext cx="1390" cy="609"/>
                <a:chOff x="336" y="2261"/>
                <a:chExt cx="1390" cy="609"/>
              </a:xfrm>
            </p:grpSpPr>
            <p:grpSp>
              <p:nvGrpSpPr>
                <p:cNvPr id="129" name="Group 92">
                  <a:extLst>
                    <a:ext uri="{FF2B5EF4-FFF2-40B4-BE49-F238E27FC236}">
                      <a16:creationId xmlns:a16="http://schemas.microsoft.com/office/drawing/2014/main" id="{614A354F-7F3E-4330-9BF3-211021D0E256}"/>
                    </a:ext>
                  </a:extLst>
                </p:cNvPr>
                <p:cNvGrpSpPr>
                  <a:grpSpLocks/>
                </p:cNvGrpSpPr>
                <p:nvPr/>
              </p:nvGrpSpPr>
              <p:grpSpPr bwMode="auto">
                <a:xfrm>
                  <a:off x="1273" y="2659"/>
                  <a:ext cx="453" cy="211"/>
                  <a:chOff x="2160" y="2928"/>
                  <a:chExt cx="453" cy="212"/>
                </a:xfrm>
              </p:grpSpPr>
              <p:sp>
                <p:nvSpPr>
                  <p:cNvPr id="140" name="Rectangle 93">
                    <a:extLst>
                      <a:ext uri="{FF2B5EF4-FFF2-40B4-BE49-F238E27FC236}">
                        <a16:creationId xmlns:a16="http://schemas.microsoft.com/office/drawing/2014/main" id="{724C347B-B03A-4ACF-8638-FB0E1050F19A}"/>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141" name="Line 94">
                    <a:extLst>
                      <a:ext uri="{FF2B5EF4-FFF2-40B4-BE49-F238E27FC236}">
                        <a16:creationId xmlns:a16="http://schemas.microsoft.com/office/drawing/2014/main" id="{AD8C6F44-D787-46A1-8BA7-08EB9C048356}"/>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42" name="Line 95">
                    <a:extLst>
                      <a:ext uri="{FF2B5EF4-FFF2-40B4-BE49-F238E27FC236}">
                        <a16:creationId xmlns:a16="http://schemas.microsoft.com/office/drawing/2014/main" id="{9A3AB150-5242-42EA-B780-A70275CAF387}"/>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0" name="Group 96">
                  <a:extLst>
                    <a:ext uri="{FF2B5EF4-FFF2-40B4-BE49-F238E27FC236}">
                      <a16:creationId xmlns:a16="http://schemas.microsoft.com/office/drawing/2014/main" id="{CF70553F-C4FF-42F5-845C-DA4D39896429}"/>
                    </a:ext>
                  </a:extLst>
                </p:cNvPr>
                <p:cNvGrpSpPr>
                  <a:grpSpLocks/>
                </p:cNvGrpSpPr>
                <p:nvPr/>
              </p:nvGrpSpPr>
              <p:grpSpPr bwMode="auto">
                <a:xfrm>
                  <a:off x="845" y="2261"/>
                  <a:ext cx="204" cy="397"/>
                  <a:chOff x="432" y="2688"/>
                  <a:chExt cx="204" cy="399"/>
                </a:xfrm>
              </p:grpSpPr>
              <p:sp>
                <p:nvSpPr>
                  <p:cNvPr id="138" name="Rectangle 97">
                    <a:extLst>
                      <a:ext uri="{FF2B5EF4-FFF2-40B4-BE49-F238E27FC236}">
                        <a16:creationId xmlns:a16="http://schemas.microsoft.com/office/drawing/2014/main" id="{64E94D21-B80E-4A54-AEAE-688CE6293520}"/>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139" name="Line 98">
                    <a:extLst>
                      <a:ext uri="{FF2B5EF4-FFF2-40B4-BE49-F238E27FC236}">
                        <a16:creationId xmlns:a16="http://schemas.microsoft.com/office/drawing/2014/main" id="{030B0483-CE49-41E3-BC95-D3762EB45B06}"/>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1" name="Group 99">
                  <a:extLst>
                    <a:ext uri="{FF2B5EF4-FFF2-40B4-BE49-F238E27FC236}">
                      <a16:creationId xmlns:a16="http://schemas.microsoft.com/office/drawing/2014/main" id="{AB5E58A3-5000-487D-B180-F034EB425874}"/>
                    </a:ext>
                  </a:extLst>
                </p:cNvPr>
                <p:cNvGrpSpPr>
                  <a:grpSpLocks/>
                </p:cNvGrpSpPr>
                <p:nvPr/>
              </p:nvGrpSpPr>
              <p:grpSpPr bwMode="auto">
                <a:xfrm>
                  <a:off x="813" y="2659"/>
                  <a:ext cx="453" cy="211"/>
                  <a:chOff x="2160" y="2928"/>
                  <a:chExt cx="453" cy="212"/>
                </a:xfrm>
              </p:grpSpPr>
              <p:sp>
                <p:nvSpPr>
                  <p:cNvPr id="135" name="Rectangle 100">
                    <a:extLst>
                      <a:ext uri="{FF2B5EF4-FFF2-40B4-BE49-F238E27FC236}">
                        <a16:creationId xmlns:a16="http://schemas.microsoft.com/office/drawing/2014/main" id="{56DC8727-613F-435F-9536-8CDD000954EF}"/>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136" name="Line 101">
                    <a:extLst>
                      <a:ext uri="{FF2B5EF4-FFF2-40B4-BE49-F238E27FC236}">
                        <a16:creationId xmlns:a16="http://schemas.microsoft.com/office/drawing/2014/main" id="{AF907E2B-310D-41E2-A2F4-A212399C666D}"/>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37" name="Line 102">
                    <a:extLst>
                      <a:ext uri="{FF2B5EF4-FFF2-40B4-BE49-F238E27FC236}">
                        <a16:creationId xmlns:a16="http://schemas.microsoft.com/office/drawing/2014/main" id="{173780FD-AC96-4556-AF3C-4840E37BA2C8}"/>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32" name="Group 103">
                  <a:extLst>
                    <a:ext uri="{FF2B5EF4-FFF2-40B4-BE49-F238E27FC236}">
                      <a16:creationId xmlns:a16="http://schemas.microsoft.com/office/drawing/2014/main" id="{E93F7719-0C8C-474D-A7D2-C8F1A06DC07C}"/>
                    </a:ext>
                  </a:extLst>
                </p:cNvPr>
                <p:cNvGrpSpPr>
                  <a:grpSpLocks/>
                </p:cNvGrpSpPr>
                <p:nvPr/>
              </p:nvGrpSpPr>
              <p:grpSpPr bwMode="auto">
                <a:xfrm>
                  <a:off x="336" y="2659"/>
                  <a:ext cx="477" cy="203"/>
                  <a:chOff x="928" y="1584"/>
                  <a:chExt cx="477" cy="204"/>
                </a:xfrm>
              </p:grpSpPr>
              <p:sp>
                <p:nvSpPr>
                  <p:cNvPr id="133" name="Line 104">
                    <a:extLst>
                      <a:ext uri="{FF2B5EF4-FFF2-40B4-BE49-F238E27FC236}">
                        <a16:creationId xmlns:a16="http://schemas.microsoft.com/office/drawing/2014/main" id="{F1F5A926-0C77-4320-B180-2ED8B7309D10}"/>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34" name="Rectangle 105">
                    <a:extLst>
                      <a:ext uri="{FF2B5EF4-FFF2-40B4-BE49-F238E27FC236}">
                        <a16:creationId xmlns:a16="http://schemas.microsoft.com/office/drawing/2014/main" id="{3CBE23DE-DA22-4113-A60D-8170A481A865}"/>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grpSp>
      </p:grpSp>
      <p:grpSp>
        <p:nvGrpSpPr>
          <p:cNvPr id="88" name="Group 106">
            <a:extLst>
              <a:ext uri="{FF2B5EF4-FFF2-40B4-BE49-F238E27FC236}">
                <a16:creationId xmlns:a16="http://schemas.microsoft.com/office/drawing/2014/main" id="{AFA1E138-EBC1-465D-9473-1EF74EAE7CE6}"/>
              </a:ext>
            </a:extLst>
          </p:cNvPr>
          <p:cNvGrpSpPr>
            <a:grpSpLocks/>
          </p:cNvGrpSpPr>
          <p:nvPr/>
        </p:nvGrpSpPr>
        <p:grpSpPr bwMode="auto">
          <a:xfrm>
            <a:off x="3993228" y="5093484"/>
            <a:ext cx="4767263" cy="1582580"/>
            <a:chOff x="1488" y="2544"/>
            <a:chExt cx="3024" cy="1024"/>
          </a:xfrm>
        </p:grpSpPr>
        <p:sp>
          <p:nvSpPr>
            <p:cNvPr id="90" name="Rectangle 107">
              <a:extLst>
                <a:ext uri="{FF2B5EF4-FFF2-40B4-BE49-F238E27FC236}">
                  <a16:creationId xmlns:a16="http://schemas.microsoft.com/office/drawing/2014/main" id="{57E4BE44-3247-4F30-BF1C-6AEBB19F3F5F}"/>
                </a:ext>
              </a:extLst>
            </p:cNvPr>
            <p:cNvSpPr>
              <a:spLocks noChangeArrowheads="1"/>
            </p:cNvSpPr>
            <p:nvPr/>
          </p:nvSpPr>
          <p:spPr bwMode="auto">
            <a:xfrm>
              <a:off x="2807" y="3329"/>
              <a:ext cx="672"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zh-CN" altLang="en-US" sz="2000" dirty="0"/>
                <a:t>操作后</a:t>
              </a:r>
            </a:p>
          </p:txBody>
        </p:sp>
        <p:grpSp>
          <p:nvGrpSpPr>
            <p:cNvPr id="91" name="Group 108">
              <a:extLst>
                <a:ext uri="{FF2B5EF4-FFF2-40B4-BE49-F238E27FC236}">
                  <a16:creationId xmlns:a16="http://schemas.microsoft.com/office/drawing/2014/main" id="{9814A115-5280-41F6-8340-8269B75C6D6C}"/>
                </a:ext>
              </a:extLst>
            </p:cNvPr>
            <p:cNvGrpSpPr>
              <a:grpSpLocks/>
            </p:cNvGrpSpPr>
            <p:nvPr/>
          </p:nvGrpSpPr>
          <p:grpSpPr bwMode="auto">
            <a:xfrm>
              <a:off x="1488" y="2544"/>
              <a:ext cx="3024" cy="748"/>
              <a:chOff x="1536" y="3216"/>
              <a:chExt cx="3024" cy="748"/>
            </a:xfrm>
          </p:grpSpPr>
          <p:grpSp>
            <p:nvGrpSpPr>
              <p:cNvPr id="92" name="Group 109">
                <a:extLst>
                  <a:ext uri="{FF2B5EF4-FFF2-40B4-BE49-F238E27FC236}">
                    <a16:creationId xmlns:a16="http://schemas.microsoft.com/office/drawing/2014/main" id="{1DDCB17D-627D-41D6-BF11-E3215253E779}"/>
                  </a:ext>
                </a:extLst>
              </p:cNvPr>
              <p:cNvGrpSpPr>
                <a:grpSpLocks/>
              </p:cNvGrpSpPr>
              <p:nvPr/>
            </p:nvGrpSpPr>
            <p:grpSpPr bwMode="auto">
              <a:xfrm>
                <a:off x="2922" y="3221"/>
                <a:ext cx="1638" cy="609"/>
                <a:chOff x="1914" y="1344"/>
                <a:chExt cx="1638" cy="612"/>
              </a:xfrm>
            </p:grpSpPr>
            <p:grpSp>
              <p:nvGrpSpPr>
                <p:cNvPr id="110" name="Group 110">
                  <a:extLst>
                    <a:ext uri="{FF2B5EF4-FFF2-40B4-BE49-F238E27FC236}">
                      <a16:creationId xmlns:a16="http://schemas.microsoft.com/office/drawing/2014/main" id="{F5D03E25-8E2F-4DD3-BFD1-526EA6ED20B9}"/>
                    </a:ext>
                  </a:extLst>
                </p:cNvPr>
                <p:cNvGrpSpPr>
                  <a:grpSpLocks/>
                </p:cNvGrpSpPr>
                <p:nvPr/>
              </p:nvGrpSpPr>
              <p:grpSpPr bwMode="auto">
                <a:xfrm>
                  <a:off x="2851" y="1744"/>
                  <a:ext cx="453" cy="212"/>
                  <a:chOff x="2160" y="2928"/>
                  <a:chExt cx="453" cy="212"/>
                </a:xfrm>
              </p:grpSpPr>
              <p:sp>
                <p:nvSpPr>
                  <p:cNvPr id="122" name="Rectangle 111">
                    <a:extLst>
                      <a:ext uri="{FF2B5EF4-FFF2-40B4-BE49-F238E27FC236}">
                        <a16:creationId xmlns:a16="http://schemas.microsoft.com/office/drawing/2014/main" id="{D1F770E7-CF49-4DE5-B002-EAEBF0104E65}"/>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y</a:t>
                    </a:r>
                  </a:p>
                </p:txBody>
              </p:sp>
              <p:sp>
                <p:nvSpPr>
                  <p:cNvPr id="123" name="Line 112">
                    <a:extLst>
                      <a:ext uri="{FF2B5EF4-FFF2-40B4-BE49-F238E27FC236}">
                        <a16:creationId xmlns:a16="http://schemas.microsoft.com/office/drawing/2014/main" id="{F1745EA2-897A-4FAD-9EA1-464FC60BCD8E}"/>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24" name="Line 113">
                    <a:extLst>
                      <a:ext uri="{FF2B5EF4-FFF2-40B4-BE49-F238E27FC236}">
                        <a16:creationId xmlns:a16="http://schemas.microsoft.com/office/drawing/2014/main" id="{50F072E7-9CA5-4B5F-80AA-4E7A24CDB236}"/>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1" name="Group 114">
                  <a:extLst>
                    <a:ext uri="{FF2B5EF4-FFF2-40B4-BE49-F238E27FC236}">
                      <a16:creationId xmlns:a16="http://schemas.microsoft.com/office/drawing/2014/main" id="{C25F4A99-BE53-4DD8-B110-DEEF9C89F274}"/>
                    </a:ext>
                  </a:extLst>
                </p:cNvPr>
                <p:cNvGrpSpPr>
                  <a:grpSpLocks/>
                </p:cNvGrpSpPr>
                <p:nvPr/>
              </p:nvGrpSpPr>
              <p:grpSpPr bwMode="auto">
                <a:xfrm>
                  <a:off x="2423" y="1344"/>
                  <a:ext cx="204" cy="399"/>
                  <a:chOff x="432" y="2688"/>
                  <a:chExt cx="204" cy="399"/>
                </a:xfrm>
              </p:grpSpPr>
              <p:sp>
                <p:nvSpPr>
                  <p:cNvPr id="120" name="Rectangle 115">
                    <a:extLst>
                      <a:ext uri="{FF2B5EF4-FFF2-40B4-BE49-F238E27FC236}">
                        <a16:creationId xmlns:a16="http://schemas.microsoft.com/office/drawing/2014/main" id="{20F41812-6C4F-404E-84F5-B71B7A67C432}"/>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p</a:t>
                    </a:r>
                  </a:p>
                </p:txBody>
              </p:sp>
              <p:sp>
                <p:nvSpPr>
                  <p:cNvPr id="121" name="Line 116">
                    <a:extLst>
                      <a:ext uri="{FF2B5EF4-FFF2-40B4-BE49-F238E27FC236}">
                        <a16:creationId xmlns:a16="http://schemas.microsoft.com/office/drawing/2014/main" id="{B5565252-0835-43FD-B87B-02B136E7D5D2}"/>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2" name="Group 117">
                  <a:extLst>
                    <a:ext uri="{FF2B5EF4-FFF2-40B4-BE49-F238E27FC236}">
                      <a16:creationId xmlns:a16="http://schemas.microsoft.com/office/drawing/2014/main" id="{A2E3F626-2B8F-48EE-BECA-07C951815442}"/>
                    </a:ext>
                  </a:extLst>
                </p:cNvPr>
                <p:cNvGrpSpPr>
                  <a:grpSpLocks/>
                </p:cNvGrpSpPr>
                <p:nvPr/>
              </p:nvGrpSpPr>
              <p:grpSpPr bwMode="auto">
                <a:xfrm>
                  <a:off x="2391" y="1744"/>
                  <a:ext cx="453" cy="212"/>
                  <a:chOff x="2160" y="2928"/>
                  <a:chExt cx="453" cy="212"/>
                </a:xfrm>
              </p:grpSpPr>
              <p:sp>
                <p:nvSpPr>
                  <p:cNvPr id="117" name="Rectangle 118">
                    <a:extLst>
                      <a:ext uri="{FF2B5EF4-FFF2-40B4-BE49-F238E27FC236}">
                        <a16:creationId xmlns:a16="http://schemas.microsoft.com/office/drawing/2014/main" id="{DFB898BE-F555-424C-93A9-3B358F761D5C}"/>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x</a:t>
                    </a:r>
                  </a:p>
                </p:txBody>
              </p:sp>
              <p:sp>
                <p:nvSpPr>
                  <p:cNvPr id="118" name="Line 119">
                    <a:extLst>
                      <a:ext uri="{FF2B5EF4-FFF2-40B4-BE49-F238E27FC236}">
                        <a16:creationId xmlns:a16="http://schemas.microsoft.com/office/drawing/2014/main" id="{3A2D6D7B-0AA4-4348-89EA-52923CFA6282}"/>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9" name="Line 120">
                    <a:extLst>
                      <a:ext uri="{FF2B5EF4-FFF2-40B4-BE49-F238E27FC236}">
                        <a16:creationId xmlns:a16="http://schemas.microsoft.com/office/drawing/2014/main" id="{9BB701E1-82B9-4AB2-B7CE-0D5022DE0777}"/>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113" name="Group 121">
                  <a:extLst>
                    <a:ext uri="{FF2B5EF4-FFF2-40B4-BE49-F238E27FC236}">
                      <a16:creationId xmlns:a16="http://schemas.microsoft.com/office/drawing/2014/main" id="{E890384A-FE70-4425-BEDA-25210C2F9178}"/>
                    </a:ext>
                  </a:extLst>
                </p:cNvPr>
                <p:cNvGrpSpPr>
                  <a:grpSpLocks/>
                </p:cNvGrpSpPr>
                <p:nvPr/>
              </p:nvGrpSpPr>
              <p:grpSpPr bwMode="auto">
                <a:xfrm>
                  <a:off x="1914" y="1744"/>
                  <a:ext cx="477" cy="204"/>
                  <a:chOff x="928" y="1584"/>
                  <a:chExt cx="477" cy="204"/>
                </a:xfrm>
              </p:grpSpPr>
              <p:sp>
                <p:nvSpPr>
                  <p:cNvPr id="115" name="Line 122">
                    <a:extLst>
                      <a:ext uri="{FF2B5EF4-FFF2-40B4-BE49-F238E27FC236}">
                        <a16:creationId xmlns:a16="http://schemas.microsoft.com/office/drawing/2014/main" id="{0CC2A7AF-70E9-45D6-9E3B-50CC23303D68}"/>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6" name="Rectangle 123">
                    <a:extLst>
                      <a:ext uri="{FF2B5EF4-FFF2-40B4-BE49-F238E27FC236}">
                        <a16:creationId xmlns:a16="http://schemas.microsoft.com/office/drawing/2014/main" id="{C4691C21-801E-4CE9-B398-93486AB71896}"/>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sp>
              <p:nvSpPr>
                <p:cNvPr id="114" name="Rectangle 124">
                  <a:extLst>
                    <a:ext uri="{FF2B5EF4-FFF2-40B4-BE49-F238E27FC236}">
                      <a16:creationId xmlns:a16="http://schemas.microsoft.com/office/drawing/2014/main" id="{F930F339-D346-4D34-ADC1-2BF4769A2C99}"/>
                    </a:ext>
                  </a:extLst>
                </p:cNvPr>
                <p:cNvSpPr>
                  <a:spLocks noChangeArrowheads="1"/>
                </p:cNvSpPr>
                <p:nvPr/>
              </p:nvSpPr>
              <p:spPr bwMode="auto">
                <a:xfrm>
                  <a:off x="3303" y="1748"/>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93" name="Group 125">
                <a:extLst>
                  <a:ext uri="{FF2B5EF4-FFF2-40B4-BE49-F238E27FC236}">
                    <a16:creationId xmlns:a16="http://schemas.microsoft.com/office/drawing/2014/main" id="{1E9263DD-11A6-4F08-A889-4C904D25B5EB}"/>
                  </a:ext>
                </a:extLst>
              </p:cNvPr>
              <p:cNvGrpSpPr>
                <a:grpSpLocks/>
              </p:cNvGrpSpPr>
              <p:nvPr/>
            </p:nvGrpSpPr>
            <p:grpSpPr bwMode="auto">
              <a:xfrm>
                <a:off x="2473" y="3614"/>
                <a:ext cx="453" cy="211"/>
                <a:chOff x="2160" y="2928"/>
                <a:chExt cx="453" cy="212"/>
              </a:xfrm>
            </p:grpSpPr>
            <p:sp>
              <p:nvSpPr>
                <p:cNvPr id="107" name="Rectangle 126">
                  <a:extLst>
                    <a:ext uri="{FF2B5EF4-FFF2-40B4-BE49-F238E27FC236}">
                      <a16:creationId xmlns:a16="http://schemas.microsoft.com/office/drawing/2014/main" id="{923AD477-4C31-40F9-AE30-70A073E37201}"/>
                    </a:ext>
                  </a:extLst>
                </p:cNvPr>
                <p:cNvSpPr>
                  <a:spLocks noChangeArrowheads="1"/>
                </p:cNvSpPr>
                <p:nvPr/>
              </p:nvSpPr>
              <p:spPr bwMode="auto">
                <a:xfrm>
                  <a:off x="2160" y="2928"/>
                  <a:ext cx="317" cy="20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b</a:t>
                  </a:r>
                </a:p>
              </p:txBody>
            </p:sp>
            <p:sp>
              <p:nvSpPr>
                <p:cNvPr id="108" name="Line 127">
                  <a:extLst>
                    <a:ext uri="{FF2B5EF4-FFF2-40B4-BE49-F238E27FC236}">
                      <a16:creationId xmlns:a16="http://schemas.microsoft.com/office/drawing/2014/main" id="{92C8120E-D9B9-4894-8DA6-64CD72D1E541}"/>
                    </a:ext>
                  </a:extLst>
                </p:cNvPr>
                <p:cNvSpPr>
                  <a:spLocks noChangeShapeType="1"/>
                </p:cNvSpPr>
                <p:nvPr/>
              </p:nvSpPr>
              <p:spPr bwMode="auto">
                <a:xfrm>
                  <a:off x="2368" y="2936"/>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9" name="Line 128">
                  <a:extLst>
                    <a:ext uri="{FF2B5EF4-FFF2-40B4-BE49-F238E27FC236}">
                      <a16:creationId xmlns:a16="http://schemas.microsoft.com/office/drawing/2014/main" id="{62358648-3098-4FF7-A970-896C8EB6E364}"/>
                    </a:ext>
                  </a:extLst>
                </p:cNvPr>
                <p:cNvSpPr>
                  <a:spLocks noChangeShapeType="1"/>
                </p:cNvSpPr>
                <p:nvPr/>
              </p:nvSpPr>
              <p:spPr bwMode="auto">
                <a:xfrm>
                  <a:off x="2432" y="3024"/>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4" name="Group 129">
                <a:extLst>
                  <a:ext uri="{FF2B5EF4-FFF2-40B4-BE49-F238E27FC236}">
                    <a16:creationId xmlns:a16="http://schemas.microsoft.com/office/drawing/2014/main" id="{AFC467D9-64FC-409C-BD88-BABB5CE9A3C9}"/>
                  </a:ext>
                </a:extLst>
              </p:cNvPr>
              <p:cNvGrpSpPr>
                <a:grpSpLocks/>
              </p:cNvGrpSpPr>
              <p:nvPr/>
            </p:nvGrpSpPr>
            <p:grpSpPr bwMode="auto">
              <a:xfrm>
                <a:off x="2045" y="3216"/>
                <a:ext cx="204" cy="397"/>
                <a:chOff x="432" y="2688"/>
                <a:chExt cx="204" cy="399"/>
              </a:xfrm>
            </p:grpSpPr>
            <p:sp>
              <p:nvSpPr>
                <p:cNvPr id="105" name="Rectangle 130">
                  <a:extLst>
                    <a:ext uri="{FF2B5EF4-FFF2-40B4-BE49-F238E27FC236}">
                      <a16:creationId xmlns:a16="http://schemas.microsoft.com/office/drawing/2014/main" id="{F77BED27-F040-4F46-866B-D7232E8185A0}"/>
                    </a:ext>
                  </a:extLst>
                </p:cNvPr>
                <p:cNvSpPr>
                  <a:spLocks noChangeArrowheads="1"/>
                </p:cNvSpPr>
                <p:nvPr/>
              </p:nvSpPr>
              <p:spPr bwMode="auto">
                <a:xfrm>
                  <a:off x="432" y="2688"/>
                  <a:ext cx="204"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q</a:t>
                  </a:r>
                </a:p>
              </p:txBody>
            </p:sp>
            <p:sp>
              <p:nvSpPr>
                <p:cNvPr id="106" name="Line 131">
                  <a:extLst>
                    <a:ext uri="{FF2B5EF4-FFF2-40B4-BE49-F238E27FC236}">
                      <a16:creationId xmlns:a16="http://schemas.microsoft.com/office/drawing/2014/main" id="{0432E686-94CB-4812-B9EF-81027A3D2D67}"/>
                    </a:ext>
                  </a:extLst>
                </p:cNvPr>
                <p:cNvSpPr>
                  <a:spLocks noChangeShapeType="1"/>
                </p:cNvSpPr>
                <p:nvPr/>
              </p:nvSpPr>
              <p:spPr bwMode="auto">
                <a:xfrm>
                  <a:off x="520" y="2928"/>
                  <a:ext cx="0" cy="159"/>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5" name="Group 132">
                <a:extLst>
                  <a:ext uri="{FF2B5EF4-FFF2-40B4-BE49-F238E27FC236}">
                    <a16:creationId xmlns:a16="http://schemas.microsoft.com/office/drawing/2014/main" id="{8288AACC-B779-4DB4-AF1C-E3110C40B47F}"/>
                  </a:ext>
                </a:extLst>
              </p:cNvPr>
              <p:cNvGrpSpPr>
                <a:grpSpLocks/>
              </p:cNvGrpSpPr>
              <p:nvPr/>
            </p:nvGrpSpPr>
            <p:grpSpPr bwMode="auto">
              <a:xfrm>
                <a:off x="2013" y="3614"/>
                <a:ext cx="317" cy="211"/>
                <a:chOff x="2013" y="3614"/>
                <a:chExt cx="317" cy="211"/>
              </a:xfrm>
            </p:grpSpPr>
            <p:sp>
              <p:nvSpPr>
                <p:cNvPr id="103" name="Rectangle 133">
                  <a:extLst>
                    <a:ext uri="{FF2B5EF4-FFF2-40B4-BE49-F238E27FC236}">
                      <a16:creationId xmlns:a16="http://schemas.microsoft.com/office/drawing/2014/main" id="{B048AB3E-8269-4E54-B07D-696F56B66EA5}"/>
                    </a:ext>
                  </a:extLst>
                </p:cNvPr>
                <p:cNvSpPr>
                  <a:spLocks noChangeArrowheads="1"/>
                </p:cNvSpPr>
                <p:nvPr/>
              </p:nvSpPr>
              <p:spPr bwMode="auto">
                <a:xfrm>
                  <a:off x="2013" y="3614"/>
                  <a:ext cx="317" cy="20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a:t>
                  </a:r>
                </a:p>
              </p:txBody>
            </p:sp>
            <p:sp>
              <p:nvSpPr>
                <p:cNvPr id="104" name="Line 134">
                  <a:extLst>
                    <a:ext uri="{FF2B5EF4-FFF2-40B4-BE49-F238E27FC236}">
                      <a16:creationId xmlns:a16="http://schemas.microsoft.com/office/drawing/2014/main" id="{73391BF8-B26B-4851-A207-E9756F438A3F}"/>
                    </a:ext>
                  </a:extLst>
                </p:cNvPr>
                <p:cNvSpPr>
                  <a:spLocks noChangeShapeType="1"/>
                </p:cNvSpPr>
                <p:nvPr/>
              </p:nvSpPr>
              <p:spPr bwMode="auto">
                <a:xfrm>
                  <a:off x="2221" y="3622"/>
                  <a:ext cx="0" cy="20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nvGrpSpPr>
              <p:cNvPr id="96" name="Group 135">
                <a:extLst>
                  <a:ext uri="{FF2B5EF4-FFF2-40B4-BE49-F238E27FC236}">
                    <a16:creationId xmlns:a16="http://schemas.microsoft.com/office/drawing/2014/main" id="{8ABDAD50-369C-44CB-9C05-1CDA00DBB4B2}"/>
                  </a:ext>
                </a:extLst>
              </p:cNvPr>
              <p:cNvGrpSpPr>
                <a:grpSpLocks/>
              </p:cNvGrpSpPr>
              <p:nvPr/>
            </p:nvGrpSpPr>
            <p:grpSpPr bwMode="auto">
              <a:xfrm>
                <a:off x="1536" y="3614"/>
                <a:ext cx="477" cy="203"/>
                <a:chOff x="928" y="1584"/>
                <a:chExt cx="477" cy="204"/>
              </a:xfrm>
            </p:grpSpPr>
            <p:sp>
              <p:nvSpPr>
                <p:cNvPr id="101" name="Line 136">
                  <a:extLst>
                    <a:ext uri="{FF2B5EF4-FFF2-40B4-BE49-F238E27FC236}">
                      <a16:creationId xmlns:a16="http://schemas.microsoft.com/office/drawing/2014/main" id="{89584F6A-696C-4B54-9FD9-CF79A02906CB}"/>
                    </a:ext>
                  </a:extLst>
                </p:cNvPr>
                <p:cNvSpPr>
                  <a:spLocks noChangeShapeType="1"/>
                </p:cNvSpPr>
                <p:nvPr/>
              </p:nvSpPr>
              <p:spPr bwMode="auto">
                <a:xfrm>
                  <a:off x="1224" y="1672"/>
                  <a:ext cx="181" cy="0"/>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2" name="Rectangle 137">
                  <a:extLst>
                    <a:ext uri="{FF2B5EF4-FFF2-40B4-BE49-F238E27FC236}">
                      <a16:creationId xmlns:a16="http://schemas.microsoft.com/office/drawing/2014/main" id="{8D4A4A45-CBE0-41F3-B08C-A30D6FA478FC}"/>
                    </a:ext>
                  </a:extLst>
                </p:cNvPr>
                <p:cNvSpPr>
                  <a:spLocks noChangeArrowheads="1"/>
                </p:cNvSpPr>
                <p:nvPr/>
              </p:nvSpPr>
              <p:spPr bwMode="auto">
                <a:xfrm>
                  <a:off x="928" y="1584"/>
                  <a:ext cx="249" cy="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a:t>
                  </a:r>
                </a:p>
              </p:txBody>
            </p:sp>
          </p:grpSp>
          <p:grpSp>
            <p:nvGrpSpPr>
              <p:cNvPr id="97" name="Group 138">
                <a:extLst>
                  <a:ext uri="{FF2B5EF4-FFF2-40B4-BE49-F238E27FC236}">
                    <a16:creationId xmlns:a16="http://schemas.microsoft.com/office/drawing/2014/main" id="{46B3545B-7A19-4B31-88F9-6E5C7FFD1999}"/>
                  </a:ext>
                </a:extLst>
              </p:cNvPr>
              <p:cNvGrpSpPr>
                <a:grpSpLocks/>
              </p:cNvGrpSpPr>
              <p:nvPr/>
            </p:nvGrpSpPr>
            <p:grpSpPr bwMode="auto">
              <a:xfrm>
                <a:off x="2273" y="3760"/>
                <a:ext cx="1678" cy="204"/>
                <a:chOff x="2273" y="3760"/>
                <a:chExt cx="1678" cy="204"/>
              </a:xfrm>
            </p:grpSpPr>
            <p:sp>
              <p:nvSpPr>
                <p:cNvPr id="98" name="Line 139">
                  <a:extLst>
                    <a:ext uri="{FF2B5EF4-FFF2-40B4-BE49-F238E27FC236}">
                      <a16:creationId xmlns:a16="http://schemas.microsoft.com/office/drawing/2014/main" id="{D0D9A72B-D759-44BC-9367-8D9D3916DE39}"/>
                    </a:ext>
                  </a:extLst>
                </p:cNvPr>
                <p:cNvSpPr>
                  <a:spLocks noChangeShapeType="1"/>
                </p:cNvSpPr>
                <p:nvPr/>
              </p:nvSpPr>
              <p:spPr bwMode="auto">
                <a:xfrm>
                  <a:off x="2273" y="3960"/>
                  <a:ext cx="1678" cy="0"/>
                </a:xfrm>
                <a:prstGeom prst="line">
                  <a:avLst/>
                </a:prstGeom>
                <a:noFill/>
                <a:ln w="190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9" name="Line 140">
                  <a:extLst>
                    <a:ext uri="{FF2B5EF4-FFF2-40B4-BE49-F238E27FC236}">
                      <a16:creationId xmlns:a16="http://schemas.microsoft.com/office/drawing/2014/main" id="{621436CC-198A-449B-8EDA-36F52C6718E0}"/>
                    </a:ext>
                  </a:extLst>
                </p:cNvPr>
                <p:cNvSpPr>
                  <a:spLocks noChangeShapeType="1"/>
                </p:cNvSpPr>
                <p:nvPr/>
              </p:nvSpPr>
              <p:spPr bwMode="auto">
                <a:xfrm>
                  <a:off x="2273" y="3760"/>
                  <a:ext cx="0" cy="20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0" name="Line 141">
                  <a:extLst>
                    <a:ext uri="{FF2B5EF4-FFF2-40B4-BE49-F238E27FC236}">
                      <a16:creationId xmlns:a16="http://schemas.microsoft.com/office/drawing/2014/main" id="{9E49C6F8-E7A8-40D9-9A1A-44BBBDAA543B}"/>
                    </a:ext>
                  </a:extLst>
                </p:cNvPr>
                <p:cNvSpPr>
                  <a:spLocks noChangeShapeType="1"/>
                </p:cNvSpPr>
                <p:nvPr/>
              </p:nvSpPr>
              <p:spPr bwMode="auto">
                <a:xfrm flipV="1">
                  <a:off x="3944" y="3824"/>
                  <a:ext cx="0" cy="136"/>
                </a:xfrm>
                <a:prstGeom prst="line">
                  <a:avLst/>
                </a:prstGeom>
                <a:noFill/>
                <a:ln w="1905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grpSp>
      </p:grpSp>
      <p:sp>
        <p:nvSpPr>
          <p:cNvPr id="89" name="Rectangle 142">
            <a:extLst>
              <a:ext uri="{FF2B5EF4-FFF2-40B4-BE49-F238E27FC236}">
                <a16:creationId xmlns:a16="http://schemas.microsoft.com/office/drawing/2014/main" id="{9072D5A0-2EC6-4918-A26F-BA064DF90E60}"/>
              </a:ext>
            </a:extLst>
          </p:cNvPr>
          <p:cNvSpPr>
            <a:spLocks noChangeArrowheads="1"/>
          </p:cNvSpPr>
          <p:nvPr/>
        </p:nvSpPr>
        <p:spPr bwMode="auto">
          <a:xfrm>
            <a:off x="2366463" y="5103690"/>
            <a:ext cx="465060" cy="420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800">
                <a:ea typeface="Arial Unicode MS" pitchFamily="34" charset="-122"/>
              </a:rPr>
              <a:t>(b)</a:t>
            </a:r>
            <a:endParaRPr lang="en-US" altLang="zh-CN" sz="3200"/>
          </a:p>
        </p:txBody>
      </p:sp>
      <p:grpSp>
        <p:nvGrpSpPr>
          <p:cNvPr id="223" name="Group 23">
            <a:extLst>
              <a:ext uri="{FF2B5EF4-FFF2-40B4-BE49-F238E27FC236}">
                <a16:creationId xmlns:a16="http://schemas.microsoft.com/office/drawing/2014/main" id="{31675D91-0975-45CF-BF25-CD09153A76F7}"/>
              </a:ext>
            </a:extLst>
          </p:cNvPr>
          <p:cNvGrpSpPr/>
          <p:nvPr/>
        </p:nvGrpSpPr>
        <p:grpSpPr>
          <a:xfrm>
            <a:off x="279769" y="1336435"/>
            <a:ext cx="458390" cy="344014"/>
            <a:chOff x="789999" y="2242985"/>
            <a:chExt cx="504229" cy="378415"/>
          </a:xfrm>
        </p:grpSpPr>
        <p:sp>
          <p:nvSpPr>
            <p:cNvPr id="224" name="Rectangle 24">
              <a:extLst>
                <a:ext uri="{FF2B5EF4-FFF2-40B4-BE49-F238E27FC236}">
                  <a16:creationId xmlns:a16="http://schemas.microsoft.com/office/drawing/2014/main" id="{E61C410E-1486-4ACE-A221-ABDE8E2A203B}"/>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225" name="Rectangle 25">
              <a:extLst>
                <a:ext uri="{FF2B5EF4-FFF2-40B4-BE49-F238E27FC236}">
                  <a16:creationId xmlns:a16="http://schemas.microsoft.com/office/drawing/2014/main" id="{9182D483-6EB6-4C7E-BB0F-FC772438AD6D}"/>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226" name="矩形 225">
            <a:extLst>
              <a:ext uri="{FF2B5EF4-FFF2-40B4-BE49-F238E27FC236}">
                <a16:creationId xmlns:a16="http://schemas.microsoft.com/office/drawing/2014/main" id="{D7B7C4D6-A8C7-45A3-ADA4-F62667307063}"/>
              </a:ext>
            </a:extLst>
          </p:cNvPr>
          <p:cNvSpPr/>
          <p:nvPr/>
        </p:nvSpPr>
        <p:spPr>
          <a:xfrm>
            <a:off x="817440" y="1268317"/>
            <a:ext cx="2698175"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常见的指针操作</a:t>
            </a:r>
          </a:p>
        </p:txBody>
      </p:sp>
    </p:spTree>
    <p:extLst>
      <p:ext uri="{BB962C8B-B14F-4D97-AF65-F5344CB8AC3E}">
        <p14:creationId xmlns:p14="http://schemas.microsoft.com/office/powerpoint/2010/main" val="428948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88"/>
                                        </p:tgtEl>
                                        <p:attrNameLst>
                                          <p:attrName>style.visibility</p:attrName>
                                        </p:attrNameLst>
                                      </p:cBhvr>
                                      <p:to>
                                        <p:strVal val="visible"/>
                                      </p:to>
                                    </p:set>
                                    <p:animEffect transition="in" filter="wipe(left)">
                                      <p:cBhvr>
                                        <p:cTn id="13"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6130204"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2.18 </a:t>
            </a:r>
            <a:r>
              <a:rPr lang="en-US" altLang="zh-CN" sz="2800" b="1" dirty="0" err="1">
                <a:solidFill>
                  <a:schemeClr val="accent2"/>
                </a:solidFill>
              </a:rPr>
              <a:t>ListInit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：单链表的初始化。</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676223" y="1752480"/>
            <a:ext cx="11043163" cy="492443"/>
          </a:xfrm>
          <a:prstGeom prst="rect">
            <a:avLst/>
          </a:prstGeom>
        </p:spPr>
        <p:txBody>
          <a:bodyPr wrap="square">
            <a:spAutoFit/>
          </a:bodyPr>
          <a:lstStyle/>
          <a:p>
            <a:pPr lvl="1"/>
            <a:r>
              <a:rPr lang="en-US" altLang="zh-CN" sz="2600" dirty="0">
                <a:latin typeface="Arial (正文)"/>
                <a:cs typeface="Times New Roman" panose="02020603050405020304" pitchFamily="18" charset="0"/>
              </a:rPr>
              <a:t>void </a:t>
            </a:r>
            <a:r>
              <a:rPr lang="en-US" altLang="zh-CN" sz="2600" dirty="0" err="1">
                <a:latin typeface="Arial (正文)"/>
                <a:cs typeface="Times New Roman" panose="02020603050405020304" pitchFamily="18" charset="0"/>
              </a:rPr>
              <a:t>ListInit</a:t>
            </a:r>
            <a:r>
              <a:rPr lang="en-US" altLang="zh-CN" sz="2600" dirty="0">
                <a:latin typeface="Arial (正文)"/>
                <a:cs typeface="Times New Roman" panose="02020603050405020304" pitchFamily="18" charset="0"/>
              </a:rPr>
              <a:t>(</a:t>
            </a:r>
            <a:r>
              <a:rPr lang="en-US" altLang="zh-CN" sz="2600" dirty="0" err="1">
                <a:latin typeface="Arial (正文)"/>
                <a:cs typeface="Times New Roman" panose="02020603050405020304" pitchFamily="18" charset="0"/>
              </a:rPr>
              <a:t>LList</a:t>
            </a:r>
            <a:r>
              <a:rPr lang="en-US" altLang="zh-CN" sz="2600" dirty="0">
                <a:latin typeface="Arial (正文)"/>
                <a:cs typeface="Times New Roman" panose="02020603050405020304" pitchFamily="18" charset="0"/>
              </a:rPr>
              <a:t> &amp;L)  { L = new </a:t>
            </a:r>
            <a:r>
              <a:rPr lang="en-US" altLang="zh-CN" sz="2600" dirty="0" err="1">
                <a:latin typeface="Arial (正文)"/>
                <a:cs typeface="Times New Roman" panose="02020603050405020304" pitchFamily="18" charset="0"/>
              </a:rPr>
              <a:t>LNode</a:t>
            </a:r>
            <a:r>
              <a:rPr lang="en-US" altLang="zh-CN" sz="2600" dirty="0">
                <a:latin typeface="Arial (正文)"/>
                <a:cs typeface="Times New Roman" panose="02020603050405020304" pitchFamily="18" charset="0"/>
              </a:rPr>
              <a:t>; L-&gt;next = NULL; }</a:t>
            </a:r>
            <a:endParaRPr lang="zh-CN" altLang="zh-CN" sz="2600" dirty="0">
              <a:latin typeface="Arial (正文)"/>
              <a:cs typeface="Times New Roman" panose="02020603050405020304" pitchFamily="18" charset="0"/>
            </a:endParaRPr>
          </a:p>
        </p:txBody>
      </p:sp>
      <p:sp>
        <p:nvSpPr>
          <p:cNvPr id="15" name="矩形 14">
            <a:extLst>
              <a:ext uri="{FF2B5EF4-FFF2-40B4-BE49-F238E27FC236}">
                <a16:creationId xmlns:a16="http://schemas.microsoft.com/office/drawing/2014/main" id="{17F1AC0A-66AA-4B7E-B179-4CA95CFF5597}"/>
              </a:ext>
            </a:extLst>
          </p:cNvPr>
          <p:cNvSpPr/>
          <p:nvPr/>
        </p:nvSpPr>
        <p:spPr>
          <a:xfrm>
            <a:off x="719022" y="2263973"/>
            <a:ext cx="10640142" cy="121084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建立线性表的过程就是一个</a:t>
            </a:r>
            <a:r>
              <a:rPr lang="zh-CN" altLang="en-US" sz="2000" b="1" dirty="0">
                <a:latin typeface="+mn-ea"/>
                <a:cs typeface="Times New Roman" panose="02020603050405020304" pitchFamily="18" charset="0"/>
                <a:sym typeface="Wingdings" panose="05000000000000000000" pitchFamily="2" charset="2"/>
              </a:rPr>
              <a:t>动态</a:t>
            </a:r>
            <a:r>
              <a:rPr lang="zh-CN" altLang="en-US" sz="2000" dirty="0">
                <a:latin typeface="+mn-ea"/>
                <a:cs typeface="Times New Roman" panose="02020603050405020304" pitchFamily="18" charset="0"/>
                <a:sym typeface="Wingdings" panose="05000000000000000000" pitchFamily="2" charset="2"/>
              </a:rPr>
              <a:t>生成链表的过程，先建立空链表，然后依次插入元素。</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插入方式有表头插入法或表尾插入法。表头插入的特点是插入元素的次序与线性表的次序相反；表尾插入的特点是插入元素的次序与线性表的元素次序相同。</a:t>
            </a:r>
            <a:endParaRPr lang="en-US" altLang="zh-CN" sz="2000" dirty="0"/>
          </a:p>
        </p:txBody>
      </p:sp>
      <p:grpSp>
        <p:nvGrpSpPr>
          <p:cNvPr id="21" name="组合 20">
            <a:extLst>
              <a:ext uri="{FF2B5EF4-FFF2-40B4-BE49-F238E27FC236}">
                <a16:creationId xmlns:a16="http://schemas.microsoft.com/office/drawing/2014/main" id="{50863751-AC81-45C6-8B5E-6A6BF9A8970B}"/>
              </a:ext>
            </a:extLst>
          </p:cNvPr>
          <p:cNvGrpSpPr/>
          <p:nvPr/>
        </p:nvGrpSpPr>
        <p:grpSpPr>
          <a:xfrm>
            <a:off x="1203563" y="3685069"/>
            <a:ext cx="4835530" cy="2833218"/>
            <a:chOff x="430246" y="3681244"/>
            <a:chExt cx="4835530" cy="2833218"/>
          </a:xfrm>
        </p:grpSpPr>
        <p:pic>
          <p:nvPicPr>
            <p:cNvPr id="14" name="图片 13">
              <a:extLst>
                <a:ext uri="{FF2B5EF4-FFF2-40B4-BE49-F238E27FC236}">
                  <a16:creationId xmlns:a16="http://schemas.microsoft.com/office/drawing/2014/main" id="{34EDEA39-784D-4A90-B66B-3DB96F4333DF}"/>
                </a:ext>
              </a:extLst>
            </p:cNvPr>
            <p:cNvPicPr>
              <a:picLocks noChangeAspect="1"/>
            </p:cNvPicPr>
            <p:nvPr/>
          </p:nvPicPr>
          <p:blipFill>
            <a:blip r:embed="rId2"/>
            <a:stretch>
              <a:fillRect/>
            </a:stretch>
          </p:blipFill>
          <p:spPr>
            <a:xfrm>
              <a:off x="832836" y="3681244"/>
              <a:ext cx="1517650" cy="565150"/>
            </a:xfrm>
            <a:prstGeom prst="rect">
              <a:avLst/>
            </a:prstGeom>
          </p:spPr>
        </p:pic>
        <p:pic>
          <p:nvPicPr>
            <p:cNvPr id="16" name="图片 15">
              <a:extLst>
                <a:ext uri="{FF2B5EF4-FFF2-40B4-BE49-F238E27FC236}">
                  <a16:creationId xmlns:a16="http://schemas.microsoft.com/office/drawing/2014/main" id="{A8E5A879-59DB-472F-88E6-155B30C74592}"/>
                </a:ext>
              </a:extLst>
            </p:cNvPr>
            <p:cNvPicPr>
              <a:picLocks noChangeAspect="1"/>
            </p:cNvPicPr>
            <p:nvPr/>
          </p:nvPicPr>
          <p:blipFill>
            <a:blip r:embed="rId3"/>
            <a:stretch>
              <a:fillRect/>
            </a:stretch>
          </p:blipFill>
          <p:spPr>
            <a:xfrm>
              <a:off x="832836" y="4246394"/>
              <a:ext cx="2419350" cy="565150"/>
            </a:xfrm>
            <a:prstGeom prst="rect">
              <a:avLst/>
            </a:prstGeom>
          </p:spPr>
        </p:pic>
        <p:pic>
          <p:nvPicPr>
            <p:cNvPr id="17" name="图片 16">
              <a:extLst>
                <a:ext uri="{FF2B5EF4-FFF2-40B4-BE49-F238E27FC236}">
                  <a16:creationId xmlns:a16="http://schemas.microsoft.com/office/drawing/2014/main" id="{2439BBDF-3C5D-4E89-A20A-22551A349DCA}"/>
                </a:ext>
              </a:extLst>
            </p:cNvPr>
            <p:cNvPicPr>
              <a:picLocks noChangeAspect="1"/>
            </p:cNvPicPr>
            <p:nvPr/>
          </p:nvPicPr>
          <p:blipFill>
            <a:blip r:embed="rId4"/>
            <a:stretch>
              <a:fillRect/>
            </a:stretch>
          </p:blipFill>
          <p:spPr>
            <a:xfrm>
              <a:off x="832836" y="4834506"/>
              <a:ext cx="3321050" cy="565150"/>
            </a:xfrm>
            <a:prstGeom prst="rect">
              <a:avLst/>
            </a:prstGeom>
          </p:spPr>
        </p:pic>
        <p:pic>
          <p:nvPicPr>
            <p:cNvPr id="18" name="图片 17">
              <a:extLst>
                <a:ext uri="{FF2B5EF4-FFF2-40B4-BE49-F238E27FC236}">
                  <a16:creationId xmlns:a16="http://schemas.microsoft.com/office/drawing/2014/main" id="{A801C157-9CBB-40BC-B034-AB9AA1B42CAB}"/>
                </a:ext>
              </a:extLst>
            </p:cNvPr>
            <p:cNvPicPr>
              <a:picLocks noChangeAspect="1"/>
            </p:cNvPicPr>
            <p:nvPr/>
          </p:nvPicPr>
          <p:blipFill>
            <a:blip r:embed="rId5"/>
            <a:stretch>
              <a:fillRect/>
            </a:stretch>
          </p:blipFill>
          <p:spPr>
            <a:xfrm>
              <a:off x="832836" y="5426330"/>
              <a:ext cx="4216400" cy="565150"/>
            </a:xfrm>
            <a:prstGeom prst="rect">
              <a:avLst/>
            </a:prstGeom>
          </p:spPr>
        </p:pic>
        <p:sp>
          <p:nvSpPr>
            <p:cNvPr id="20" name="矩形 19">
              <a:extLst>
                <a:ext uri="{FF2B5EF4-FFF2-40B4-BE49-F238E27FC236}">
                  <a16:creationId xmlns:a16="http://schemas.microsoft.com/office/drawing/2014/main" id="{119F3CDD-1DAA-413A-8DC0-8249061DDC95}"/>
                </a:ext>
              </a:extLst>
            </p:cNvPr>
            <p:cNvSpPr/>
            <p:nvPr/>
          </p:nvSpPr>
          <p:spPr>
            <a:xfrm>
              <a:off x="430246" y="6073059"/>
              <a:ext cx="4835530"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表头插入</a:t>
              </a:r>
              <a:r>
                <a:rPr lang="zh-CN" altLang="en-US" sz="2000" dirty="0">
                  <a:latin typeface="+mn-ea"/>
                  <a:cs typeface="Times New Roman" panose="02020603050405020304" pitchFamily="18" charset="0"/>
                </a:rPr>
                <a:t>：插入到第一个元素前面。</a:t>
              </a:r>
              <a:endParaRPr lang="en-US" altLang="zh-CN" sz="2000" dirty="0"/>
            </a:p>
          </p:txBody>
        </p:sp>
      </p:grpSp>
      <p:grpSp>
        <p:nvGrpSpPr>
          <p:cNvPr id="27" name="组合 26">
            <a:extLst>
              <a:ext uri="{FF2B5EF4-FFF2-40B4-BE49-F238E27FC236}">
                <a16:creationId xmlns:a16="http://schemas.microsoft.com/office/drawing/2014/main" id="{5416168B-1C3F-4257-BEAD-EB8343DFCC74}"/>
              </a:ext>
            </a:extLst>
          </p:cNvPr>
          <p:cNvGrpSpPr/>
          <p:nvPr/>
        </p:nvGrpSpPr>
        <p:grpSpPr>
          <a:xfrm>
            <a:off x="7012966" y="3707927"/>
            <a:ext cx="4835530" cy="2810360"/>
            <a:chOff x="7373007" y="3681244"/>
            <a:chExt cx="4835530" cy="2810360"/>
          </a:xfrm>
        </p:grpSpPr>
        <p:pic>
          <p:nvPicPr>
            <p:cNvPr id="22" name="图片 21">
              <a:extLst>
                <a:ext uri="{FF2B5EF4-FFF2-40B4-BE49-F238E27FC236}">
                  <a16:creationId xmlns:a16="http://schemas.microsoft.com/office/drawing/2014/main" id="{F3A404BD-5630-4036-A39A-D331481BB8AD}"/>
                </a:ext>
              </a:extLst>
            </p:cNvPr>
            <p:cNvPicPr>
              <a:picLocks noChangeAspect="1"/>
            </p:cNvPicPr>
            <p:nvPr/>
          </p:nvPicPr>
          <p:blipFill>
            <a:blip r:embed="rId6"/>
            <a:stretch>
              <a:fillRect/>
            </a:stretch>
          </p:blipFill>
          <p:spPr>
            <a:xfrm>
              <a:off x="7637613" y="3681244"/>
              <a:ext cx="1517650" cy="565150"/>
            </a:xfrm>
            <a:prstGeom prst="rect">
              <a:avLst/>
            </a:prstGeom>
          </p:spPr>
        </p:pic>
        <p:pic>
          <p:nvPicPr>
            <p:cNvPr id="23" name="图片 22">
              <a:extLst>
                <a:ext uri="{FF2B5EF4-FFF2-40B4-BE49-F238E27FC236}">
                  <a16:creationId xmlns:a16="http://schemas.microsoft.com/office/drawing/2014/main" id="{70E04383-EAAB-467B-A163-FCFCFBFB6C10}"/>
                </a:ext>
              </a:extLst>
            </p:cNvPr>
            <p:cNvPicPr>
              <a:picLocks noChangeAspect="1"/>
            </p:cNvPicPr>
            <p:nvPr/>
          </p:nvPicPr>
          <p:blipFill>
            <a:blip r:embed="rId7"/>
            <a:stretch>
              <a:fillRect/>
            </a:stretch>
          </p:blipFill>
          <p:spPr>
            <a:xfrm>
              <a:off x="7637613" y="4246394"/>
              <a:ext cx="2419350" cy="565150"/>
            </a:xfrm>
            <a:prstGeom prst="rect">
              <a:avLst/>
            </a:prstGeom>
          </p:spPr>
        </p:pic>
        <p:pic>
          <p:nvPicPr>
            <p:cNvPr id="24" name="图片 23">
              <a:extLst>
                <a:ext uri="{FF2B5EF4-FFF2-40B4-BE49-F238E27FC236}">
                  <a16:creationId xmlns:a16="http://schemas.microsoft.com/office/drawing/2014/main" id="{476E4ADC-1105-472B-93B5-CC3D084BCF44}"/>
                </a:ext>
              </a:extLst>
            </p:cNvPr>
            <p:cNvPicPr>
              <a:picLocks noChangeAspect="1"/>
            </p:cNvPicPr>
            <p:nvPr/>
          </p:nvPicPr>
          <p:blipFill>
            <a:blip r:embed="rId8"/>
            <a:stretch>
              <a:fillRect/>
            </a:stretch>
          </p:blipFill>
          <p:spPr>
            <a:xfrm>
              <a:off x="7637613" y="4834506"/>
              <a:ext cx="3321050" cy="565150"/>
            </a:xfrm>
            <a:prstGeom prst="rect">
              <a:avLst/>
            </a:prstGeom>
          </p:spPr>
        </p:pic>
        <p:pic>
          <p:nvPicPr>
            <p:cNvPr id="25" name="图片 24">
              <a:extLst>
                <a:ext uri="{FF2B5EF4-FFF2-40B4-BE49-F238E27FC236}">
                  <a16:creationId xmlns:a16="http://schemas.microsoft.com/office/drawing/2014/main" id="{5583794B-746C-40CE-9A02-78B918D8CF21}"/>
                </a:ext>
              </a:extLst>
            </p:cNvPr>
            <p:cNvPicPr>
              <a:picLocks noChangeAspect="1"/>
            </p:cNvPicPr>
            <p:nvPr/>
          </p:nvPicPr>
          <p:blipFill>
            <a:blip r:embed="rId9"/>
            <a:stretch>
              <a:fillRect/>
            </a:stretch>
          </p:blipFill>
          <p:spPr>
            <a:xfrm>
              <a:off x="7637613" y="5457238"/>
              <a:ext cx="4216400" cy="565150"/>
            </a:xfrm>
            <a:prstGeom prst="rect">
              <a:avLst/>
            </a:prstGeom>
          </p:spPr>
        </p:pic>
        <p:sp>
          <p:nvSpPr>
            <p:cNvPr id="26" name="矩形 25">
              <a:extLst>
                <a:ext uri="{FF2B5EF4-FFF2-40B4-BE49-F238E27FC236}">
                  <a16:creationId xmlns:a16="http://schemas.microsoft.com/office/drawing/2014/main" id="{07CDB4AE-0FBD-47D6-B905-7468C91D07EF}"/>
                </a:ext>
              </a:extLst>
            </p:cNvPr>
            <p:cNvSpPr/>
            <p:nvPr/>
          </p:nvSpPr>
          <p:spPr>
            <a:xfrm>
              <a:off x="7373007" y="6050201"/>
              <a:ext cx="4835530"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表尾插入</a:t>
              </a:r>
              <a:r>
                <a:rPr lang="zh-CN" altLang="en-US" sz="2000" dirty="0">
                  <a:latin typeface="+mn-ea"/>
                  <a:cs typeface="Times New Roman" panose="02020603050405020304" pitchFamily="18" charset="0"/>
                </a:rPr>
                <a:t>：插入到最后一个元素后面。</a:t>
              </a:r>
              <a:endParaRPr lang="en-US" altLang="zh-CN" sz="2000" dirty="0"/>
            </a:p>
          </p:txBody>
        </p:sp>
      </p:grpSp>
      <p:grpSp>
        <p:nvGrpSpPr>
          <p:cNvPr id="32" name="组合 31">
            <a:extLst>
              <a:ext uri="{FF2B5EF4-FFF2-40B4-BE49-F238E27FC236}">
                <a16:creationId xmlns:a16="http://schemas.microsoft.com/office/drawing/2014/main" id="{CCBBB4A2-247E-4F11-B9A9-0ECE8AB28F0F}"/>
              </a:ext>
            </a:extLst>
          </p:cNvPr>
          <p:cNvGrpSpPr/>
          <p:nvPr/>
        </p:nvGrpSpPr>
        <p:grpSpPr>
          <a:xfrm>
            <a:off x="738159" y="3735280"/>
            <a:ext cx="1246302" cy="2206101"/>
            <a:chOff x="1353556" y="3807552"/>
            <a:chExt cx="1246302" cy="2206101"/>
          </a:xfrm>
        </p:grpSpPr>
        <p:sp>
          <p:nvSpPr>
            <p:cNvPr id="28" name="矩形 27">
              <a:extLst>
                <a:ext uri="{FF2B5EF4-FFF2-40B4-BE49-F238E27FC236}">
                  <a16:creationId xmlns:a16="http://schemas.microsoft.com/office/drawing/2014/main" id="{2FAD2A1D-F571-4734-938A-1AB66BA0F7A4}"/>
                </a:ext>
              </a:extLst>
            </p:cNvPr>
            <p:cNvSpPr/>
            <p:nvPr/>
          </p:nvSpPr>
          <p:spPr>
            <a:xfrm>
              <a:off x="1353556" y="3807552"/>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1</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29" name="矩形 28">
              <a:extLst>
                <a:ext uri="{FF2B5EF4-FFF2-40B4-BE49-F238E27FC236}">
                  <a16:creationId xmlns:a16="http://schemas.microsoft.com/office/drawing/2014/main" id="{D1178F07-C065-47DA-9CDA-0EFE5756B8C4}"/>
                </a:ext>
              </a:extLst>
            </p:cNvPr>
            <p:cNvSpPr/>
            <p:nvPr/>
          </p:nvSpPr>
          <p:spPr>
            <a:xfrm>
              <a:off x="1368742" y="4395957"/>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2</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30" name="矩形 29">
              <a:extLst>
                <a:ext uri="{FF2B5EF4-FFF2-40B4-BE49-F238E27FC236}">
                  <a16:creationId xmlns:a16="http://schemas.microsoft.com/office/drawing/2014/main" id="{6C9E200C-DE2C-4563-B962-769BDB880136}"/>
                </a:ext>
              </a:extLst>
            </p:cNvPr>
            <p:cNvSpPr/>
            <p:nvPr/>
          </p:nvSpPr>
          <p:spPr>
            <a:xfrm>
              <a:off x="1368742" y="4940384"/>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3</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31" name="矩形 30">
              <a:extLst>
                <a:ext uri="{FF2B5EF4-FFF2-40B4-BE49-F238E27FC236}">
                  <a16:creationId xmlns:a16="http://schemas.microsoft.com/office/drawing/2014/main" id="{3A6F2D37-4958-4379-BDDA-95F8B5D111DA}"/>
                </a:ext>
              </a:extLst>
            </p:cNvPr>
            <p:cNvSpPr/>
            <p:nvPr/>
          </p:nvSpPr>
          <p:spPr>
            <a:xfrm>
              <a:off x="1368742" y="5572250"/>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4</a:t>
              </a:r>
              <a:r>
                <a:rPr lang="zh-CN" altLang="en-US" sz="2000" b="1" dirty="0">
                  <a:solidFill>
                    <a:schemeClr val="accent2"/>
                  </a:solidFill>
                  <a:latin typeface="+mn-ea"/>
                  <a:cs typeface="Times New Roman" panose="02020603050405020304" pitchFamily="18" charset="0"/>
                </a:rPr>
                <a:t>步</a:t>
              </a:r>
              <a:endParaRPr lang="en-US" altLang="zh-CN" sz="2000" dirty="0"/>
            </a:p>
          </p:txBody>
        </p:sp>
      </p:grpSp>
      <p:grpSp>
        <p:nvGrpSpPr>
          <p:cNvPr id="33" name="组合 32">
            <a:extLst>
              <a:ext uri="{FF2B5EF4-FFF2-40B4-BE49-F238E27FC236}">
                <a16:creationId xmlns:a16="http://schemas.microsoft.com/office/drawing/2014/main" id="{46D60D41-F8B6-458E-9C05-D7BD7B75B186}"/>
              </a:ext>
            </a:extLst>
          </p:cNvPr>
          <p:cNvGrpSpPr/>
          <p:nvPr/>
        </p:nvGrpSpPr>
        <p:grpSpPr>
          <a:xfrm>
            <a:off x="6382222" y="3739084"/>
            <a:ext cx="1246302" cy="2206101"/>
            <a:chOff x="1353556" y="3807552"/>
            <a:chExt cx="1246302" cy="2206101"/>
          </a:xfrm>
        </p:grpSpPr>
        <p:sp>
          <p:nvSpPr>
            <p:cNvPr id="34" name="矩形 33">
              <a:extLst>
                <a:ext uri="{FF2B5EF4-FFF2-40B4-BE49-F238E27FC236}">
                  <a16:creationId xmlns:a16="http://schemas.microsoft.com/office/drawing/2014/main" id="{BDD7932F-5C82-4629-A8D8-EDF797365E1E}"/>
                </a:ext>
              </a:extLst>
            </p:cNvPr>
            <p:cNvSpPr/>
            <p:nvPr/>
          </p:nvSpPr>
          <p:spPr>
            <a:xfrm>
              <a:off x="1353556" y="3807552"/>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1</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35" name="矩形 34">
              <a:extLst>
                <a:ext uri="{FF2B5EF4-FFF2-40B4-BE49-F238E27FC236}">
                  <a16:creationId xmlns:a16="http://schemas.microsoft.com/office/drawing/2014/main" id="{F5ADC336-96FF-4093-A253-9E662C15F2B9}"/>
                </a:ext>
              </a:extLst>
            </p:cNvPr>
            <p:cNvSpPr/>
            <p:nvPr/>
          </p:nvSpPr>
          <p:spPr>
            <a:xfrm>
              <a:off x="1368742" y="4395957"/>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2</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36" name="矩形 35">
              <a:extLst>
                <a:ext uri="{FF2B5EF4-FFF2-40B4-BE49-F238E27FC236}">
                  <a16:creationId xmlns:a16="http://schemas.microsoft.com/office/drawing/2014/main" id="{E9E85B30-9819-4313-A610-AD3C53FB25F7}"/>
                </a:ext>
              </a:extLst>
            </p:cNvPr>
            <p:cNvSpPr/>
            <p:nvPr/>
          </p:nvSpPr>
          <p:spPr>
            <a:xfrm>
              <a:off x="1368742" y="4940384"/>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3</a:t>
              </a:r>
              <a:r>
                <a:rPr lang="zh-CN" altLang="en-US" sz="2000" b="1" dirty="0">
                  <a:solidFill>
                    <a:schemeClr val="accent2"/>
                  </a:solidFill>
                  <a:latin typeface="+mn-ea"/>
                  <a:cs typeface="Times New Roman" panose="02020603050405020304" pitchFamily="18" charset="0"/>
                </a:rPr>
                <a:t>步</a:t>
              </a:r>
              <a:endParaRPr lang="en-US" altLang="zh-CN" sz="2000" dirty="0"/>
            </a:p>
          </p:txBody>
        </p:sp>
        <p:sp>
          <p:nvSpPr>
            <p:cNvPr id="37" name="矩形 36">
              <a:extLst>
                <a:ext uri="{FF2B5EF4-FFF2-40B4-BE49-F238E27FC236}">
                  <a16:creationId xmlns:a16="http://schemas.microsoft.com/office/drawing/2014/main" id="{1FF9C4CA-CC08-4BD3-9C73-4270CFA86791}"/>
                </a:ext>
              </a:extLst>
            </p:cNvPr>
            <p:cNvSpPr/>
            <p:nvPr/>
          </p:nvSpPr>
          <p:spPr>
            <a:xfrm>
              <a:off x="1368742" y="5572250"/>
              <a:ext cx="1231116" cy="44140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第</a:t>
              </a:r>
              <a:r>
                <a:rPr lang="en-US" altLang="zh-CN" sz="2000" b="1" dirty="0">
                  <a:solidFill>
                    <a:schemeClr val="accent2"/>
                  </a:solidFill>
                  <a:latin typeface="+mn-ea"/>
                  <a:cs typeface="Times New Roman" panose="02020603050405020304" pitchFamily="18" charset="0"/>
                </a:rPr>
                <a:t>4</a:t>
              </a:r>
              <a:r>
                <a:rPr lang="zh-CN" altLang="en-US" sz="2000" b="1" dirty="0">
                  <a:solidFill>
                    <a:schemeClr val="accent2"/>
                  </a:solidFill>
                  <a:latin typeface="+mn-ea"/>
                  <a:cs typeface="Times New Roman" panose="02020603050405020304" pitchFamily="18" charset="0"/>
                </a:rPr>
                <a:t>步</a:t>
              </a:r>
              <a:endParaRPr lang="en-US" altLang="zh-CN" sz="2000" dirty="0"/>
            </a:p>
          </p:txBody>
        </p:sp>
      </p:grpSp>
    </p:spTree>
    <p:extLst>
      <p:ext uri="{BB962C8B-B14F-4D97-AF65-F5344CB8AC3E}">
        <p14:creationId xmlns:p14="http://schemas.microsoft.com/office/powerpoint/2010/main" val="29432280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302820"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2.19 </a:t>
            </a:r>
            <a:r>
              <a:rPr lang="en-US" altLang="zh-CN" sz="2800" b="1" dirty="0" err="1">
                <a:solidFill>
                  <a:schemeClr val="accent2"/>
                </a:solidFill>
              </a:rPr>
              <a:t>ListCreate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：建立单链表，并基于表头插入法存入若干</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元素，要求保持原序列顺序。</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1406968" y="2095316"/>
            <a:ext cx="9264249"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ListCreate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&amp;L,</a:t>
            </a:r>
            <a:r>
              <a:rPr lang="zh-CN" altLang="en-US" sz="2600" dirty="0">
                <a:cs typeface="Times New Roman" panose="02020603050405020304" pitchFamily="18" charset="0"/>
              </a:rPr>
              <a:t> </a:t>
            </a:r>
            <a:r>
              <a:rPr lang="en-US" altLang="zh-CN" sz="2600" dirty="0">
                <a:cs typeface="Times New Roman" panose="02020603050405020304" pitchFamily="18" charset="0"/>
              </a:rPr>
              <a:t>int</a:t>
            </a:r>
            <a:r>
              <a:rPr lang="zh-CN" altLang="en-US" sz="2600" dirty="0">
                <a:cs typeface="Times New Roman" panose="02020603050405020304" pitchFamily="18" charset="0"/>
              </a:rPr>
              <a:t> </a:t>
            </a:r>
            <a:r>
              <a:rPr lang="en-US" altLang="zh-CN" sz="2600" dirty="0">
                <a:cs typeface="Times New Roman" panose="02020603050405020304" pitchFamily="18" charset="0"/>
              </a:rPr>
              <a:t>n,</a:t>
            </a:r>
            <a:r>
              <a:rPr lang="zh-CN" altLang="en-US"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a[])</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L = new </a:t>
            </a:r>
            <a:r>
              <a:rPr lang="en-US" altLang="zh-CN" sz="2600" dirty="0" err="1">
                <a:cs typeface="Times New Roman" panose="02020603050405020304" pitchFamily="18" charset="0"/>
              </a:rPr>
              <a:t>LNode</a:t>
            </a:r>
            <a:r>
              <a:rPr lang="en-US" altLang="zh-CN" sz="2600" dirty="0">
                <a:cs typeface="Times New Roman" panose="02020603050405020304" pitchFamily="18" charset="0"/>
              </a:rPr>
              <a:t>;  L-&gt;next = NULL; </a:t>
            </a:r>
          </a:p>
          <a:p>
            <a:pPr lvl="1"/>
            <a:r>
              <a:rPr lang="en-US" altLang="zh-CN" sz="2600" dirty="0">
                <a:cs typeface="Times New Roman" panose="02020603050405020304" pitchFamily="18" charset="0"/>
              </a:rPr>
              <a:t>   for (</a:t>
            </a:r>
            <a:r>
              <a:rPr lang="en-US" altLang="zh-CN" sz="2600" dirty="0" err="1">
                <a:cs typeface="Times New Roman" panose="02020603050405020304" pitchFamily="18" charset="0"/>
              </a:rPr>
              <a:t>i</a:t>
            </a:r>
            <a:r>
              <a:rPr lang="en-US" altLang="zh-CN" sz="2600" dirty="0">
                <a:cs typeface="Times New Roman" panose="02020603050405020304" pitchFamily="18" charset="0"/>
              </a:rPr>
              <a:t> = n-1; </a:t>
            </a:r>
            <a:r>
              <a:rPr lang="en-US" altLang="zh-CN" sz="2600" dirty="0" err="1">
                <a:cs typeface="Times New Roman" panose="02020603050405020304" pitchFamily="18" charset="0"/>
              </a:rPr>
              <a:t>i</a:t>
            </a:r>
            <a:r>
              <a:rPr lang="en-US" altLang="zh-CN" sz="2600" dirty="0">
                <a:cs typeface="Times New Roman" panose="02020603050405020304" pitchFamily="18" charset="0"/>
              </a:rPr>
              <a:t> &gt;= 0;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p = new </a:t>
            </a:r>
            <a:r>
              <a:rPr lang="en-US" altLang="zh-CN" sz="2600" dirty="0" err="1">
                <a:cs typeface="Times New Roman" panose="02020603050405020304" pitchFamily="18" charset="0"/>
              </a:rPr>
              <a:t>LNode</a:t>
            </a:r>
            <a:r>
              <a:rPr lang="en-US" altLang="zh-CN" sz="2600" dirty="0">
                <a:cs typeface="Times New Roman" panose="02020603050405020304" pitchFamily="18" charset="0"/>
              </a:rPr>
              <a:t>;  p-&gt;data = a[</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p-&gt;next = L-&gt;next;  L-&gt;next = p;</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5" name="矩形 14">
            <a:extLst>
              <a:ext uri="{FF2B5EF4-FFF2-40B4-BE49-F238E27FC236}">
                <a16:creationId xmlns:a16="http://schemas.microsoft.com/office/drawing/2014/main" id="{17F1AC0A-66AA-4B7E-B179-4CA95CFF5597}"/>
              </a:ext>
            </a:extLst>
          </p:cNvPr>
          <p:cNvSpPr/>
          <p:nvPr/>
        </p:nvSpPr>
        <p:spPr>
          <a:xfrm>
            <a:off x="738159" y="5756767"/>
            <a:ext cx="11211936" cy="824008"/>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此方法采用表头插入法，节约一个指针的空间。请同学们自行实现表尾插入法。</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要十分注意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L </a:t>
            </a:r>
            <a:r>
              <a:rPr lang="zh-CN" altLang="en-US" sz="2000" dirty="0">
                <a:latin typeface="+mn-ea"/>
                <a:cs typeface="Times New Roman" panose="02020603050405020304" pitchFamily="18" charset="0"/>
                <a:sym typeface="Wingdings" panose="05000000000000000000" pitchFamily="2" charset="2"/>
              </a:rPr>
              <a:t>后继的赋值顺序。</a:t>
            </a:r>
            <a:endParaRPr lang="en-US" altLang="zh-CN" sz="2000" dirty="0"/>
          </a:p>
        </p:txBody>
      </p:sp>
    </p:spTree>
    <p:extLst>
      <p:ext uri="{BB962C8B-B14F-4D97-AF65-F5344CB8AC3E}">
        <p14:creationId xmlns:p14="http://schemas.microsoft.com/office/powerpoint/2010/main" val="30619003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E1067D-2ED2-413F-A962-3C53046C0C1A}"/>
              </a:ext>
            </a:extLst>
          </p:cNvPr>
          <p:cNvSpPr/>
          <p:nvPr/>
        </p:nvSpPr>
        <p:spPr>
          <a:xfrm>
            <a:off x="2482021" y="1795668"/>
            <a:ext cx="5936018" cy="2893100"/>
          </a:xfrm>
          <a:prstGeom prst="rect">
            <a:avLst/>
          </a:prstGeom>
        </p:spPr>
        <p:txBody>
          <a:bodyPr wrap="square">
            <a:spAutoFit/>
          </a:bodyPr>
          <a:lstStyle/>
          <a:p>
            <a:pPr lvl="1"/>
            <a:r>
              <a:rPr lang="en-US" altLang="zh-CN" sz="2600" dirty="0">
                <a:cs typeface="Times New Roman" panose="02020603050405020304" pitchFamily="18" charset="0"/>
              </a:rPr>
              <a:t>int length</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L)</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int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 (</a:t>
            </a:r>
            <a:r>
              <a:rPr lang="en-US" altLang="zh-CN" sz="2600" dirty="0" err="1">
                <a:cs typeface="Times New Roman" panose="02020603050405020304" pitchFamily="18" charset="0"/>
              </a:rPr>
              <a:t>i</a:t>
            </a:r>
            <a:r>
              <a:rPr lang="en-US" altLang="zh-CN" sz="2600" dirty="0">
                <a:cs typeface="Times New Roman" panose="02020603050405020304" pitchFamily="18" charset="0"/>
              </a:rPr>
              <a:t> = 0, p = L-&gt;next ; p ;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p = p-&gt;next;</a:t>
            </a:r>
          </a:p>
          <a:p>
            <a:pPr lvl="1"/>
            <a:r>
              <a:rPr lang="en-US" altLang="zh-CN" sz="2600" dirty="0">
                <a:cs typeface="Times New Roman" panose="02020603050405020304" pitchFamily="18" charset="0"/>
              </a:rPr>
              <a:t>   return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3" name="Group 23">
            <a:extLst>
              <a:ext uri="{FF2B5EF4-FFF2-40B4-BE49-F238E27FC236}">
                <a16:creationId xmlns:a16="http://schemas.microsoft.com/office/drawing/2014/main" id="{C4DA88AA-63A2-4478-8AE1-003B2407920A}"/>
              </a:ext>
            </a:extLst>
          </p:cNvPr>
          <p:cNvGrpSpPr/>
          <p:nvPr/>
        </p:nvGrpSpPr>
        <p:grpSpPr>
          <a:xfrm>
            <a:off x="279769" y="1242000"/>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600"/>
            <a:ext cx="603081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2.12 </a:t>
            </a:r>
            <a:r>
              <a:rPr lang="en-US" altLang="zh-CN" sz="2800" b="1" dirty="0">
                <a:solidFill>
                  <a:schemeClr val="accent2"/>
                </a:solidFill>
              </a:rPr>
              <a:t>length</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：求单链表的长度。</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2" name="矩形 11">
            <a:extLst>
              <a:ext uri="{FF2B5EF4-FFF2-40B4-BE49-F238E27FC236}">
                <a16:creationId xmlns:a16="http://schemas.microsoft.com/office/drawing/2014/main" id="{60008DF1-A2AE-44D7-B154-8AB253903428}"/>
              </a:ext>
            </a:extLst>
          </p:cNvPr>
          <p:cNvSpPr/>
          <p:nvPr/>
        </p:nvSpPr>
        <p:spPr>
          <a:xfrm>
            <a:off x="539932" y="4898421"/>
            <a:ext cx="11164319"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循环的初始操作是令计数器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为 </a:t>
            </a:r>
            <a:r>
              <a:rPr lang="en-US" altLang="zh-CN" sz="2000" dirty="0">
                <a:latin typeface="+mn-ea"/>
                <a:cs typeface="Times New Roman" panose="02020603050405020304" pitchFamily="18" charset="0"/>
                <a:sym typeface="Wingdings" panose="05000000000000000000" pitchFamily="2" charset="2"/>
              </a:rPr>
              <a:t>0</a:t>
            </a:r>
            <a:r>
              <a:rPr lang="zh-CN" altLang="en-US" sz="2000" dirty="0">
                <a:latin typeface="+mn-ea"/>
                <a:cs typeface="Times New Roman" panose="02020603050405020304" pitchFamily="18" charset="0"/>
                <a:sym typeface="Wingdings" panose="05000000000000000000" pitchFamily="2" charset="2"/>
              </a:rPr>
              <a:t>，指针</a:t>
            </a:r>
            <a:r>
              <a:rPr lang="en-US" altLang="zh-CN" sz="2000" dirty="0">
                <a:latin typeface="+mn-ea"/>
                <a:cs typeface="Times New Roman" panose="02020603050405020304" pitchFamily="18" charset="0"/>
                <a:sym typeface="Wingdings" panose="05000000000000000000" pitchFamily="2" charset="2"/>
              </a:rPr>
              <a:t> p </a:t>
            </a:r>
            <a:r>
              <a:rPr lang="zh-CN" altLang="en-US" sz="2000" dirty="0">
                <a:latin typeface="+mn-ea"/>
                <a:cs typeface="Times New Roman" panose="02020603050405020304" pitchFamily="18" charset="0"/>
                <a:sym typeface="Wingdings" panose="05000000000000000000" pitchFamily="2" charset="2"/>
              </a:rPr>
              <a:t>指向链表的第 </a:t>
            </a:r>
            <a:r>
              <a:rPr lang="en-US" altLang="zh-CN" sz="2000" dirty="0">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个元素结点。</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在循环过程中，指针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非空，则</a:t>
            </a:r>
            <a:r>
              <a:rPr lang="en-US" altLang="zh-CN" sz="2000" dirty="0">
                <a:latin typeface="+mn-ea"/>
                <a:cs typeface="Times New Roman" panose="02020603050405020304" pitchFamily="18" charset="0"/>
                <a:sym typeface="Wingdings" panose="05000000000000000000" pitchFamily="2" charset="2"/>
              </a:rPr>
              <a:t> p</a:t>
            </a:r>
            <a:r>
              <a:rPr lang="zh-CN" altLang="en-US" sz="2000" dirty="0">
                <a:latin typeface="+mn-ea"/>
                <a:cs typeface="Times New Roman" panose="02020603050405020304" pitchFamily="18" charset="0"/>
                <a:sym typeface="Wingdings" panose="05000000000000000000" pitchFamily="2" charset="2"/>
              </a:rPr>
              <a:t> 往后移一步，指向后继结点，同时计数器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加</a:t>
            </a:r>
            <a:r>
              <a:rPr lang="en-US" altLang="zh-CN" sz="2000" dirty="0">
                <a:latin typeface="+mn-ea"/>
                <a:cs typeface="Times New Roman" panose="02020603050405020304" pitchFamily="18" charset="0"/>
                <a:sym typeface="Wingdings" panose="05000000000000000000" pitchFamily="2" charset="2"/>
              </a:rPr>
              <a:t> 1</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到循环结束时，指针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访问了链表</a:t>
            </a:r>
            <a:r>
              <a:rPr lang="en-US" altLang="zh-CN" sz="2000" dirty="0">
                <a:latin typeface="+mn-ea"/>
                <a:cs typeface="Times New Roman" panose="02020603050405020304" pitchFamily="18" charset="0"/>
                <a:sym typeface="Wingdings" panose="05000000000000000000" pitchFamily="2" charset="2"/>
              </a:rPr>
              <a:t>L</a:t>
            </a:r>
            <a:r>
              <a:rPr lang="zh-CN" altLang="en-US" sz="2000" dirty="0">
                <a:latin typeface="+mn-ea"/>
                <a:cs typeface="Times New Roman" panose="02020603050405020304" pitchFamily="18" charset="0"/>
                <a:sym typeface="Wingdings" panose="05000000000000000000" pitchFamily="2" charset="2"/>
              </a:rPr>
              <a:t>的每一个结点，</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为链表数据元素的个数，即线性表的长度。</a:t>
            </a:r>
            <a:endParaRPr lang="en-US" altLang="zh-CN" sz="2000" dirty="0"/>
          </a:p>
        </p:txBody>
      </p:sp>
    </p:spTree>
    <p:extLst>
      <p:ext uri="{BB962C8B-B14F-4D97-AF65-F5344CB8AC3E}">
        <p14:creationId xmlns:p14="http://schemas.microsoft.com/office/powerpoint/2010/main" val="20088029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E1067D-2ED2-413F-A962-3C53046C0C1A}"/>
              </a:ext>
            </a:extLst>
          </p:cNvPr>
          <p:cNvSpPr/>
          <p:nvPr/>
        </p:nvSpPr>
        <p:spPr>
          <a:xfrm>
            <a:off x="738159" y="2117901"/>
            <a:ext cx="9921192" cy="2893100"/>
          </a:xfrm>
          <a:prstGeom prst="rect">
            <a:avLst/>
          </a:prstGeom>
        </p:spPr>
        <p:txBody>
          <a:bodyPr wrap="square">
            <a:spAutoFit/>
          </a:bodyPr>
          <a:lstStyle/>
          <a:p>
            <a:pPr lvl="1"/>
            <a:r>
              <a:rPr lang="en-US" altLang="zh-CN" sz="2600" dirty="0">
                <a:cs typeface="Times New Roman" panose="02020603050405020304" pitchFamily="18" charset="0"/>
              </a:rPr>
              <a:t>int </a:t>
            </a:r>
            <a:r>
              <a:rPr lang="en-US" altLang="zh-CN" sz="2600" dirty="0" err="1">
                <a:cs typeface="Times New Roman" panose="02020603050405020304" pitchFamily="18" charset="0"/>
              </a:rPr>
              <a:t>ListLocate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L,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x)</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int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for (</a:t>
            </a:r>
            <a:r>
              <a:rPr lang="en-US" altLang="zh-CN" sz="2600" dirty="0" err="1">
                <a:cs typeface="Times New Roman" panose="02020603050405020304" pitchFamily="18" charset="0"/>
              </a:rPr>
              <a:t>i</a:t>
            </a:r>
            <a:r>
              <a:rPr lang="en-US" altLang="zh-CN" sz="2600" dirty="0">
                <a:cs typeface="Times New Roman" panose="02020603050405020304" pitchFamily="18" charset="0"/>
              </a:rPr>
              <a:t> = 1, p = L-&gt;next ; p &amp;&amp; p-&gt;data != x; p = p-&gt;next,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b="1" dirty="0">
                <a:solidFill>
                  <a:srgbClr val="FF0000"/>
                </a:solidFill>
                <a:cs typeface="Times New Roman" panose="02020603050405020304" pitchFamily="18" charset="0"/>
              </a:rPr>
              <a:t>;   </a:t>
            </a:r>
            <a:r>
              <a:rPr lang="en-US" altLang="zh-CN" sz="2600" dirty="0">
                <a:cs typeface="Times New Roman" panose="02020603050405020304" pitchFamily="18" charset="0"/>
              </a:rPr>
              <a:t>//</a:t>
            </a:r>
            <a:r>
              <a:rPr lang="zh-CN" altLang="en-US" sz="2600" dirty="0">
                <a:cs typeface="Times New Roman" panose="02020603050405020304" pitchFamily="18" charset="0"/>
              </a:rPr>
              <a:t>空语句</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if (!p)  return 0;  return  </a:t>
            </a:r>
            <a:r>
              <a:rPr lang="en-US" altLang="zh-CN" sz="2600" dirty="0" err="1">
                <a:cs typeface="Times New Roman" panose="02020603050405020304" pitchFamily="18" charset="0"/>
              </a:rPr>
              <a:t>i</a:t>
            </a:r>
            <a:r>
              <a:rPr lang="en-US" altLang="zh-CN" sz="2600" dirty="0">
                <a:cs typeface="Times New Roman" panose="02020603050405020304" pitchFamily="18" charset="0"/>
              </a:rPr>
              <a:t>;</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3" name="Group 23">
            <a:extLst>
              <a:ext uri="{FF2B5EF4-FFF2-40B4-BE49-F238E27FC236}">
                <a16:creationId xmlns:a16="http://schemas.microsoft.com/office/drawing/2014/main" id="{C4DA88AA-63A2-4478-8AE1-003B2407920A}"/>
              </a:ext>
            </a:extLst>
          </p:cNvPr>
          <p:cNvGrpSpPr/>
          <p:nvPr/>
        </p:nvGrpSpPr>
        <p:grpSpPr>
          <a:xfrm>
            <a:off x="279769" y="1242000"/>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600"/>
            <a:ext cx="10940816"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2.13 </a:t>
            </a:r>
            <a:r>
              <a:rPr lang="en-US" altLang="zh-CN" sz="2800" b="1" dirty="0" err="1">
                <a:solidFill>
                  <a:schemeClr val="accent2"/>
                </a:solidFill>
              </a:rPr>
              <a:t>ListLocate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：在单链表</a:t>
            </a:r>
            <a:r>
              <a:rPr lang="en-US" altLang="zh-CN" sz="2800" b="1" dirty="0">
                <a:solidFill>
                  <a:srgbClr val="002060"/>
                </a:solidFill>
                <a:latin typeface="Times New Roman" panose="02020603050405020304" pitchFamily="18" charset="0"/>
                <a:cs typeface="Times New Roman" panose="02020603050405020304" pitchFamily="18" charset="0"/>
              </a:rPr>
              <a:t>L</a:t>
            </a:r>
            <a:r>
              <a:rPr lang="zh-CN" altLang="en-US" sz="2800" b="1" dirty="0">
                <a:solidFill>
                  <a:srgbClr val="002060"/>
                </a:solidFill>
                <a:latin typeface="Times New Roman" panose="02020603050405020304" pitchFamily="18" charset="0"/>
                <a:cs typeface="Times New Roman" panose="02020603050405020304" pitchFamily="18" charset="0"/>
              </a:rPr>
              <a:t>中查找元素，若找到则返回位序，</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否则返回</a:t>
            </a:r>
            <a:r>
              <a:rPr lang="en-US" altLang="zh-CN" sz="2800" b="1" dirty="0">
                <a:solidFill>
                  <a:srgbClr val="002060"/>
                </a:solidFill>
                <a:latin typeface="Times New Roman" panose="02020603050405020304" pitchFamily="18" charset="0"/>
                <a:cs typeface="Times New Roman" panose="02020603050405020304" pitchFamily="18" charset="0"/>
              </a:rPr>
              <a:t>0</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2" name="矩形 11">
            <a:extLst>
              <a:ext uri="{FF2B5EF4-FFF2-40B4-BE49-F238E27FC236}">
                <a16:creationId xmlns:a16="http://schemas.microsoft.com/office/drawing/2014/main" id="{60008DF1-A2AE-44D7-B154-8AB253903428}"/>
              </a:ext>
            </a:extLst>
          </p:cNvPr>
          <p:cNvSpPr/>
          <p:nvPr/>
        </p:nvSpPr>
        <p:spPr>
          <a:xfrm>
            <a:off x="539932" y="4982336"/>
            <a:ext cx="10573653"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对于非空链表，从第一个元素结点开始顺序向后查找，若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不空且暂时没有找到</a:t>
            </a:r>
            <a:r>
              <a:rPr lang="en-US" altLang="zh-CN" sz="2000" dirty="0">
                <a:latin typeface="+mn-ea"/>
                <a:cs typeface="Times New Roman" panose="02020603050405020304" pitchFamily="18" charset="0"/>
                <a:sym typeface="Wingdings" panose="05000000000000000000" pitchFamily="2" charset="2"/>
              </a:rPr>
              <a:t> x</a:t>
            </a:r>
            <a:r>
              <a:rPr lang="zh-CN" altLang="en-US" sz="2000" dirty="0">
                <a:latin typeface="+mn-ea"/>
                <a:cs typeface="Times New Roman" panose="02020603050405020304" pitchFamily="18" charset="0"/>
                <a:sym typeface="Wingdings" panose="05000000000000000000" pitchFamily="2" charset="2"/>
              </a:rPr>
              <a:t>，则继续循环。</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循环结束时，指针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为空，则说明链表</a:t>
            </a:r>
            <a:r>
              <a:rPr lang="en-US" altLang="zh-CN" sz="2000" dirty="0">
                <a:latin typeface="+mn-ea"/>
                <a:cs typeface="Times New Roman" panose="02020603050405020304" pitchFamily="18" charset="0"/>
                <a:sym typeface="Wingdings" panose="05000000000000000000" pitchFamily="2" charset="2"/>
              </a:rPr>
              <a:t>L</a:t>
            </a:r>
            <a:r>
              <a:rPr lang="zh-CN" altLang="en-US" sz="2000" dirty="0">
                <a:latin typeface="+mn-ea"/>
                <a:cs typeface="Times New Roman" panose="02020603050405020304" pitchFamily="18" charset="0"/>
                <a:sym typeface="Wingdings" panose="05000000000000000000" pitchFamily="2" charset="2"/>
              </a:rPr>
              <a:t>中没有找到 </a:t>
            </a:r>
            <a:r>
              <a:rPr lang="en-US" altLang="zh-CN" sz="2000" dirty="0">
                <a:latin typeface="+mn-ea"/>
                <a:cs typeface="Times New Roman" panose="02020603050405020304" pitchFamily="18" charset="0"/>
                <a:sym typeface="Wingdings" panose="05000000000000000000" pitchFamily="2" charset="2"/>
              </a:rPr>
              <a:t>x</a:t>
            </a:r>
            <a:r>
              <a:rPr lang="zh-CN" altLang="en-US" sz="2000" dirty="0">
                <a:latin typeface="+mn-ea"/>
                <a:cs typeface="Times New Roman" panose="02020603050405020304" pitchFamily="18" charset="0"/>
                <a:sym typeface="Wingdings" panose="05000000000000000000" pitchFamily="2" charset="2"/>
              </a:rPr>
              <a:t>，否则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表示</a:t>
            </a:r>
            <a:r>
              <a:rPr lang="en-US" altLang="zh-CN" sz="2000" dirty="0">
                <a:latin typeface="+mn-ea"/>
                <a:cs typeface="Times New Roman" panose="02020603050405020304" pitchFamily="18" charset="0"/>
                <a:sym typeface="Wingdings" panose="05000000000000000000" pitchFamily="2" charset="2"/>
              </a:rPr>
              <a:t> x </a:t>
            </a:r>
            <a:r>
              <a:rPr lang="zh-CN" altLang="en-US" sz="2000" dirty="0">
                <a:latin typeface="+mn-ea"/>
                <a:cs typeface="Times New Roman" panose="02020603050405020304" pitchFamily="18" charset="0"/>
                <a:sym typeface="Wingdings" panose="05000000000000000000" pitchFamily="2" charset="2"/>
              </a:rPr>
              <a:t>位序，并返回。</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算法复杂度为 </a:t>
            </a:r>
            <a:r>
              <a:rPr lang="en-US" altLang="zh-CN" sz="2000" dirty="0">
                <a:latin typeface="+mn-ea"/>
                <a:cs typeface="Times New Roman" panose="02020603050405020304" pitchFamily="18" charset="0"/>
                <a:sym typeface="Wingdings" panose="05000000000000000000" pitchFamily="2" charset="2"/>
              </a:rPr>
              <a:t>O(n)</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p>
        </p:txBody>
      </p:sp>
    </p:spTree>
    <p:extLst>
      <p:ext uri="{BB962C8B-B14F-4D97-AF65-F5344CB8AC3E}">
        <p14:creationId xmlns:p14="http://schemas.microsoft.com/office/powerpoint/2010/main" val="1657258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FEE1067D-2ED2-413F-A962-3C53046C0C1A}"/>
              </a:ext>
            </a:extLst>
          </p:cNvPr>
          <p:cNvSpPr/>
          <p:nvPr/>
        </p:nvSpPr>
        <p:spPr>
          <a:xfrm>
            <a:off x="676223" y="1730424"/>
            <a:ext cx="9921192" cy="3693319"/>
          </a:xfrm>
          <a:prstGeom prst="rect">
            <a:avLst/>
          </a:prstGeom>
        </p:spPr>
        <p:txBody>
          <a:bodyPr wrap="square">
            <a:spAutoFit/>
          </a:bodyPr>
          <a:lstStyle/>
          <a:p>
            <a:pPr lvl="1"/>
            <a:r>
              <a:rPr lang="en-US" altLang="zh-CN" sz="2600" dirty="0">
                <a:cs typeface="Times New Roman" panose="02020603050405020304" pitchFamily="18" charset="0"/>
              </a:rPr>
              <a:t>bool </a:t>
            </a:r>
            <a:r>
              <a:rPr lang="en-US" altLang="zh-CN" sz="2600" dirty="0" err="1">
                <a:cs typeface="Times New Roman" panose="02020603050405020304" pitchFamily="18" charset="0"/>
              </a:rPr>
              <a:t>ListGetElem</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L,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&amp;e)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int j;</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i</a:t>
            </a:r>
            <a:r>
              <a:rPr lang="en-US" altLang="zh-CN" sz="2600" dirty="0">
                <a:cs typeface="Times New Roman" panose="02020603050405020304" pitchFamily="18" charset="0"/>
              </a:rPr>
              <a:t> &lt; 1) return false; //</a:t>
            </a:r>
            <a:r>
              <a:rPr lang="zh-CN" altLang="en-US" sz="2600" dirty="0">
                <a:cs typeface="Times New Roman" panose="02020603050405020304" pitchFamily="18" charset="0"/>
              </a:rPr>
              <a:t>元素位置不合理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for (p = L-&gt;next, j = 1; p &amp;&amp; j &lt; </a:t>
            </a:r>
            <a:r>
              <a:rPr lang="en-US" altLang="zh-CN" sz="2600" dirty="0" err="1">
                <a:cs typeface="Times New Roman" panose="02020603050405020304" pitchFamily="18" charset="0"/>
              </a:rPr>
              <a:t>i</a:t>
            </a:r>
            <a:r>
              <a:rPr lang="en-US" altLang="zh-CN" sz="2600" dirty="0">
                <a:cs typeface="Times New Roman" panose="02020603050405020304" pitchFamily="18" charset="0"/>
              </a:rPr>
              <a:t>; p = p-&gt;next, </a:t>
            </a:r>
            <a:r>
              <a:rPr lang="en-US" altLang="zh-CN" sz="2600" dirty="0" err="1">
                <a:cs typeface="Times New Roman" panose="02020603050405020304" pitchFamily="18" charset="0"/>
              </a:rPr>
              <a:t>j++</a:t>
            </a:r>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b="1" dirty="0">
                <a:solidFill>
                  <a:srgbClr val="FF0000"/>
                </a:solidFill>
                <a:cs typeface="Times New Roman" panose="02020603050405020304" pitchFamily="18" charset="0"/>
              </a:rPr>
              <a:t>;   </a:t>
            </a:r>
            <a:r>
              <a:rPr lang="en-US" altLang="zh-CN" sz="2600" dirty="0">
                <a:cs typeface="Times New Roman" panose="02020603050405020304" pitchFamily="18" charset="0"/>
              </a:rPr>
              <a:t>//</a:t>
            </a:r>
            <a:r>
              <a:rPr lang="zh-CN" altLang="en-US" sz="2600" dirty="0">
                <a:cs typeface="Times New Roman" panose="02020603050405020304" pitchFamily="18" charset="0"/>
              </a:rPr>
              <a:t>空语句</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if (!p)  return 0; //</a:t>
            </a:r>
            <a:r>
              <a:rPr lang="zh-CN" altLang="en-US" sz="2600" dirty="0">
                <a:cs typeface="Times New Roman" panose="02020603050405020304" pitchFamily="18" charset="0"/>
              </a:rPr>
              <a:t>元素位置不合理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e = p-&gt;data;  return true;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grpSp>
        <p:nvGrpSpPr>
          <p:cNvPr id="3" name="Group 23">
            <a:extLst>
              <a:ext uri="{FF2B5EF4-FFF2-40B4-BE49-F238E27FC236}">
                <a16:creationId xmlns:a16="http://schemas.microsoft.com/office/drawing/2014/main" id="{C4DA88AA-63A2-4478-8AE1-003B2407920A}"/>
              </a:ext>
            </a:extLst>
          </p:cNvPr>
          <p:cNvGrpSpPr/>
          <p:nvPr/>
        </p:nvGrpSpPr>
        <p:grpSpPr>
          <a:xfrm>
            <a:off x="279769" y="1242000"/>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600"/>
            <a:ext cx="9002786"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2.14 </a:t>
            </a:r>
            <a:r>
              <a:rPr lang="en-US" altLang="zh-CN" sz="2800" b="1" dirty="0" err="1">
                <a:solidFill>
                  <a:schemeClr val="accent2"/>
                </a:solidFill>
              </a:rPr>
              <a:t>ListGetElem</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：在单链表</a:t>
            </a:r>
            <a:r>
              <a:rPr lang="en-US" altLang="zh-CN" sz="2800" b="1" dirty="0">
                <a:solidFill>
                  <a:srgbClr val="002060"/>
                </a:solidFill>
                <a:latin typeface="Times New Roman" panose="02020603050405020304" pitchFamily="18" charset="0"/>
                <a:cs typeface="Times New Roman" panose="02020603050405020304" pitchFamily="18" charset="0"/>
              </a:rPr>
              <a:t>L</a:t>
            </a:r>
            <a:r>
              <a:rPr lang="zh-CN" altLang="en-US" sz="2800" b="1" dirty="0">
                <a:solidFill>
                  <a:srgbClr val="002060"/>
                </a:solidFill>
                <a:latin typeface="Times New Roman" panose="02020603050405020304" pitchFamily="18" charset="0"/>
                <a:cs typeface="Times New Roman" panose="02020603050405020304" pitchFamily="18" charset="0"/>
              </a:rPr>
              <a:t>中取出第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en-US" altLang="zh-CN" sz="2800" b="1" dirty="0">
                <a:solidFill>
                  <a:srgbClr val="002060"/>
                </a:solidFill>
                <a:latin typeface="Times New Roman" panose="02020603050405020304" pitchFamily="18" charset="0"/>
                <a:cs typeface="Times New Roman" panose="02020603050405020304" pitchFamily="18" charset="0"/>
              </a:rPr>
              <a:t> </a:t>
            </a:r>
            <a:r>
              <a:rPr lang="zh-CN" altLang="en-US" sz="2800" b="1" dirty="0">
                <a:solidFill>
                  <a:srgbClr val="002060"/>
                </a:solidFill>
                <a:latin typeface="Times New Roman" panose="02020603050405020304" pitchFamily="18" charset="0"/>
                <a:cs typeface="Times New Roman" panose="02020603050405020304" pitchFamily="18" charset="0"/>
              </a:rPr>
              <a:t>个元素。</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2" name="矩形 11">
            <a:extLst>
              <a:ext uri="{FF2B5EF4-FFF2-40B4-BE49-F238E27FC236}">
                <a16:creationId xmlns:a16="http://schemas.microsoft.com/office/drawing/2014/main" id="{60008DF1-A2AE-44D7-B154-8AB253903428}"/>
              </a:ext>
            </a:extLst>
          </p:cNvPr>
          <p:cNvSpPr/>
          <p:nvPr/>
        </p:nvSpPr>
        <p:spPr>
          <a:xfrm>
            <a:off x="539932" y="5375731"/>
            <a:ext cx="10573653" cy="121084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两个 </a:t>
            </a:r>
            <a:r>
              <a:rPr lang="en-US" altLang="zh-CN" sz="2000" dirty="0">
                <a:latin typeface="+mn-ea"/>
                <a:cs typeface="Times New Roman" panose="02020603050405020304" pitchFamily="18" charset="0"/>
                <a:sym typeface="Wingdings" panose="05000000000000000000" pitchFamily="2" charset="2"/>
              </a:rPr>
              <a:t>if </a:t>
            </a:r>
            <a:r>
              <a:rPr lang="zh-CN" altLang="en-US" sz="2000" dirty="0">
                <a:latin typeface="+mn-ea"/>
                <a:cs typeface="Times New Roman" panose="02020603050405020304" pitchFamily="18" charset="0"/>
                <a:sym typeface="Wingdings" panose="05000000000000000000" pitchFamily="2" charset="2"/>
              </a:rPr>
              <a:t>表示形参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过大或过小的情况，操作失败，返回 </a:t>
            </a:r>
            <a:r>
              <a:rPr lang="en-US" altLang="zh-CN" sz="2000" dirty="0">
                <a:latin typeface="+mn-ea"/>
                <a:cs typeface="Times New Roman" panose="02020603050405020304" pitchFamily="18" charset="0"/>
                <a:sym typeface="Wingdings" panose="05000000000000000000" pitchFamily="2" charset="2"/>
              </a:rPr>
              <a:t>false</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若形参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合适，则形参 </a:t>
            </a:r>
            <a:r>
              <a:rPr lang="en-US" altLang="zh-CN" sz="2000" dirty="0">
                <a:latin typeface="+mn-ea"/>
                <a:cs typeface="Times New Roman" panose="02020603050405020304" pitchFamily="18" charset="0"/>
                <a:sym typeface="Wingdings" panose="05000000000000000000" pitchFamily="2" charset="2"/>
              </a:rPr>
              <a:t>e </a:t>
            </a:r>
            <a:r>
              <a:rPr lang="zh-CN" altLang="en-US" sz="2000" dirty="0">
                <a:latin typeface="+mn-ea"/>
                <a:cs typeface="Times New Roman" panose="02020603050405020304" pitchFamily="18" charset="0"/>
                <a:sym typeface="Wingdings" panose="05000000000000000000" pitchFamily="2" charset="2"/>
              </a:rPr>
              <a:t>返回 </a:t>
            </a:r>
            <a:r>
              <a:rPr lang="en-US" altLang="zh-CN" sz="2000" dirty="0">
                <a:latin typeface="+mn-ea"/>
                <a:cs typeface="Times New Roman" panose="02020603050405020304" pitchFamily="18" charset="0"/>
                <a:sym typeface="Wingdings" panose="05000000000000000000" pitchFamily="2" charset="2"/>
              </a:rPr>
              <a:t>L </a:t>
            </a:r>
            <a:r>
              <a:rPr lang="zh-CN" altLang="en-US" sz="2000" dirty="0">
                <a:latin typeface="+mn-ea"/>
                <a:cs typeface="Times New Roman" panose="02020603050405020304" pitchFamily="18" charset="0"/>
                <a:sym typeface="Wingdings" panose="05000000000000000000" pitchFamily="2" charset="2"/>
              </a:rPr>
              <a:t>的第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个元素；函数值返回 </a:t>
            </a:r>
            <a:r>
              <a:rPr lang="en-US" altLang="zh-CN" sz="2000" dirty="0">
                <a:latin typeface="+mn-ea"/>
                <a:cs typeface="Times New Roman" panose="02020603050405020304" pitchFamily="18" charset="0"/>
                <a:sym typeface="Wingdings" panose="05000000000000000000" pitchFamily="2" charset="2"/>
              </a:rPr>
              <a:t>true</a:t>
            </a:r>
            <a:r>
              <a:rPr lang="zh-CN" altLang="en-US" sz="2000" dirty="0">
                <a:latin typeface="+mn-ea"/>
                <a:cs typeface="Times New Roman" panose="02020603050405020304" pitchFamily="18" charset="0"/>
                <a:sym typeface="Wingdings" panose="05000000000000000000" pitchFamily="2" charset="2"/>
              </a:rPr>
              <a:t>，操作成功。</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算法复杂度为 </a:t>
            </a:r>
            <a:r>
              <a:rPr lang="en-US" altLang="zh-CN" sz="2000" dirty="0">
                <a:latin typeface="+mn-ea"/>
                <a:cs typeface="Times New Roman" panose="02020603050405020304" pitchFamily="18" charset="0"/>
                <a:sym typeface="Wingdings" panose="05000000000000000000" pitchFamily="2" charset="2"/>
              </a:rPr>
              <a:t>O(n)</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p>
        </p:txBody>
      </p:sp>
    </p:spTree>
    <p:extLst>
      <p:ext uri="{BB962C8B-B14F-4D97-AF65-F5344CB8AC3E}">
        <p14:creationId xmlns:p14="http://schemas.microsoft.com/office/powerpoint/2010/main" val="35945901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12007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2.15 </a:t>
            </a:r>
            <a:r>
              <a:rPr lang="en-US" altLang="zh-CN" sz="2800" b="1" dirty="0" err="1">
                <a:solidFill>
                  <a:schemeClr val="accent2"/>
                </a:solidFill>
              </a:rPr>
              <a:t>ListInsert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：在单链表</a:t>
            </a:r>
            <a:r>
              <a:rPr lang="en-US" altLang="zh-CN" sz="2800" b="1" dirty="0">
                <a:solidFill>
                  <a:srgbClr val="002060"/>
                </a:solidFill>
                <a:latin typeface="Times New Roman" panose="02020603050405020304" pitchFamily="18" charset="0"/>
                <a:cs typeface="Times New Roman" panose="02020603050405020304" pitchFamily="18" charset="0"/>
              </a:rPr>
              <a:t>L</a:t>
            </a:r>
            <a:r>
              <a:rPr lang="zh-CN" altLang="en-US" sz="2800" b="1" dirty="0">
                <a:solidFill>
                  <a:srgbClr val="002060"/>
                </a:solidFill>
                <a:latin typeface="Times New Roman" panose="02020603050405020304" pitchFamily="18" charset="0"/>
                <a:cs typeface="Times New Roman" panose="02020603050405020304" pitchFamily="18" charset="0"/>
              </a:rPr>
              <a:t>中插入元素 </a:t>
            </a:r>
            <a:r>
              <a:rPr lang="en-US" altLang="zh-CN" sz="2800" b="1" dirty="0">
                <a:solidFill>
                  <a:srgbClr val="002060"/>
                </a:solidFill>
                <a:latin typeface="Times New Roman" panose="02020603050405020304" pitchFamily="18" charset="0"/>
                <a:cs typeface="Times New Roman" panose="02020603050405020304" pitchFamily="18" charset="0"/>
              </a:rPr>
              <a:t>e</a:t>
            </a:r>
            <a:r>
              <a:rPr lang="zh-CN" altLang="en-US" sz="2800" b="1" dirty="0">
                <a:solidFill>
                  <a:srgbClr val="002060"/>
                </a:solidFill>
                <a:latin typeface="Times New Roman" panose="02020603050405020304" pitchFamily="18" charset="0"/>
                <a:cs typeface="Times New Roman" panose="02020603050405020304" pitchFamily="18" charset="0"/>
              </a:rPr>
              <a:t>，使其位序为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zh-CN" altLang="en-US" sz="2800" b="1" dirty="0">
                <a:solidFill>
                  <a:srgbClr val="002060"/>
                </a:solidFill>
                <a:latin typeface="Times New Roman" panose="02020603050405020304" pitchFamily="18" charset="0"/>
                <a:cs typeface="Times New Roman" panose="02020603050405020304" pitchFamily="18" charset="0"/>
              </a:rPr>
              <a:t>。</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738159" y="1654208"/>
            <a:ext cx="10636401" cy="3693319"/>
          </a:xfrm>
          <a:prstGeom prst="rect">
            <a:avLst/>
          </a:prstGeom>
        </p:spPr>
        <p:txBody>
          <a:bodyPr wrap="square">
            <a:spAutoFit/>
          </a:bodyPr>
          <a:lstStyle/>
          <a:p>
            <a:pPr lvl="1"/>
            <a:r>
              <a:rPr lang="en-US" altLang="zh-CN" sz="2600" dirty="0">
                <a:cs typeface="Times New Roman" panose="02020603050405020304" pitchFamily="18" charset="0"/>
              </a:rPr>
              <a:t>bool </a:t>
            </a:r>
            <a:r>
              <a:rPr lang="en-US" altLang="zh-CN" sz="2600" dirty="0" err="1">
                <a:cs typeface="Times New Roman" panose="02020603050405020304" pitchFamily="18" charset="0"/>
              </a:rPr>
              <a:t>ListInsert</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&amp;L,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s;    int j;</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i</a:t>
            </a:r>
            <a:r>
              <a:rPr lang="en-US" altLang="zh-CN" sz="2600" dirty="0">
                <a:cs typeface="Times New Roman" panose="02020603050405020304" pitchFamily="18" charset="0"/>
              </a:rPr>
              <a:t> &lt; 1) return false; //</a:t>
            </a:r>
            <a:r>
              <a:rPr lang="zh-CN" altLang="en-US" sz="2600" dirty="0">
                <a:cs typeface="Times New Roman" panose="02020603050405020304" pitchFamily="18" charset="0"/>
              </a:rPr>
              <a:t>插入位置不合理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for (p = L, j = 0; p &amp;&amp; j &lt; i-1; p = p-&gt;next, </a:t>
            </a:r>
            <a:r>
              <a:rPr lang="en-US" altLang="zh-CN" sz="2600" dirty="0" err="1">
                <a:cs typeface="Times New Roman" panose="02020603050405020304" pitchFamily="18" charset="0"/>
              </a:rPr>
              <a:t>j++</a:t>
            </a:r>
            <a:r>
              <a:rPr lang="en-US" altLang="zh-CN" sz="2600" dirty="0">
                <a:cs typeface="Times New Roman" panose="02020603050405020304" pitchFamily="18" charset="0"/>
              </a:rPr>
              <a:t>) </a:t>
            </a:r>
            <a:r>
              <a:rPr lang="en-US" altLang="zh-CN" sz="2600" b="1" dirty="0">
                <a:solidFill>
                  <a:srgbClr val="FF0000"/>
                </a:solidFill>
                <a:cs typeface="Times New Roman" panose="02020603050405020304" pitchFamily="18" charset="0"/>
              </a:rPr>
              <a:t>  ; </a:t>
            </a:r>
            <a:r>
              <a:rPr lang="en-US" altLang="zh-CN" sz="2600" dirty="0">
                <a:cs typeface="Times New Roman" panose="02020603050405020304" pitchFamily="18" charset="0"/>
              </a:rPr>
              <a:t>//</a:t>
            </a:r>
            <a:r>
              <a:rPr lang="zh-CN" altLang="en-US" sz="2600" dirty="0">
                <a:cs typeface="Times New Roman" panose="02020603050405020304" pitchFamily="18" charset="0"/>
              </a:rPr>
              <a:t>找第</a:t>
            </a:r>
            <a:r>
              <a:rPr lang="en-US" altLang="zh-CN" sz="2600" dirty="0">
                <a:cs typeface="Times New Roman" panose="02020603050405020304" pitchFamily="18" charset="0"/>
              </a:rPr>
              <a:t> i-1</a:t>
            </a:r>
            <a:r>
              <a:rPr lang="zh-CN" altLang="en-US" sz="2600" dirty="0">
                <a:cs typeface="Times New Roman" panose="02020603050405020304" pitchFamily="18" charset="0"/>
              </a:rPr>
              <a:t> 个结点</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if (!p)    return false; //</a:t>
            </a:r>
            <a:r>
              <a:rPr lang="zh-CN" altLang="en-US" sz="2600" dirty="0">
                <a:cs typeface="Times New Roman" panose="02020603050405020304" pitchFamily="18" charset="0"/>
              </a:rPr>
              <a:t>插入位置不合理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s = new </a:t>
            </a:r>
            <a:r>
              <a:rPr lang="en-US" altLang="zh-CN" sz="2600" dirty="0" err="1">
                <a:cs typeface="Times New Roman" panose="02020603050405020304" pitchFamily="18" charset="0"/>
              </a:rPr>
              <a:t>LNode</a:t>
            </a:r>
            <a:r>
              <a:rPr lang="en-US" altLang="zh-CN" sz="2600" dirty="0">
                <a:cs typeface="Times New Roman" panose="02020603050405020304" pitchFamily="18" charset="0"/>
              </a:rPr>
              <a:t>;  s-&gt;data = e;  s-&gt;next = p-&gt;next;  p-&gt;next = s;        </a:t>
            </a:r>
          </a:p>
          <a:p>
            <a:pPr lvl="1"/>
            <a:r>
              <a:rPr lang="en-US" altLang="zh-CN" sz="2600" dirty="0">
                <a:cs typeface="Times New Roman" panose="02020603050405020304" pitchFamily="18" charset="0"/>
              </a:rPr>
              <a:t>   return true;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4" name="矩形 13">
            <a:extLst>
              <a:ext uri="{FF2B5EF4-FFF2-40B4-BE49-F238E27FC236}">
                <a16:creationId xmlns:a16="http://schemas.microsoft.com/office/drawing/2014/main" id="{77571207-7E74-4AAA-B42C-AD4354D0C413}"/>
              </a:ext>
            </a:extLst>
          </p:cNvPr>
          <p:cNvSpPr/>
          <p:nvPr/>
        </p:nvSpPr>
        <p:spPr>
          <a:xfrm>
            <a:off x="539932" y="5203792"/>
            <a:ext cx="11115683"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合理范围是</a:t>
            </a:r>
            <a:r>
              <a:rPr lang="en-US" altLang="zh-CN" sz="2000" dirty="0">
                <a:latin typeface="+mn-ea"/>
                <a:cs typeface="Times New Roman" panose="02020603050405020304" pitchFamily="18" charset="0"/>
                <a:sym typeface="Wingdings" panose="05000000000000000000" pitchFamily="2" charset="2"/>
              </a:rPr>
              <a:t>1~n+1</a:t>
            </a:r>
            <a:r>
              <a:rPr lang="zh-CN" altLang="en-US" sz="2000" dirty="0">
                <a:latin typeface="+mn-ea"/>
                <a:cs typeface="Times New Roman" panose="02020603050405020304" pitchFamily="18" charset="0"/>
                <a:sym typeface="Wingdings" panose="05000000000000000000" pitchFamily="2" charset="2"/>
              </a:rPr>
              <a:t>，两个 </a:t>
            </a:r>
            <a:r>
              <a:rPr lang="en-US" altLang="zh-CN" sz="2000" dirty="0">
                <a:latin typeface="+mn-ea"/>
                <a:cs typeface="Times New Roman" panose="02020603050405020304" pitchFamily="18" charset="0"/>
                <a:sym typeface="Wingdings" panose="05000000000000000000" pitchFamily="2" charset="2"/>
              </a:rPr>
              <a:t>if </a:t>
            </a:r>
            <a:r>
              <a:rPr lang="zh-CN" altLang="en-US" sz="2000" dirty="0">
                <a:latin typeface="+mn-ea"/>
                <a:cs typeface="Times New Roman" panose="02020603050405020304" pitchFamily="18" charset="0"/>
                <a:sym typeface="Wingdings" panose="05000000000000000000" pitchFamily="2" charset="2"/>
              </a:rPr>
              <a:t>表示形参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过大或过小的情况，操作失败，返回 </a:t>
            </a:r>
            <a:r>
              <a:rPr lang="en-US" altLang="zh-CN" sz="2000" dirty="0">
                <a:latin typeface="+mn-ea"/>
                <a:cs typeface="Times New Roman" panose="02020603050405020304" pitchFamily="18" charset="0"/>
                <a:sym typeface="Wingdings" panose="05000000000000000000" pitchFamily="2" charset="2"/>
              </a:rPr>
              <a:t>false</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要插入形参 </a:t>
            </a:r>
            <a:r>
              <a:rPr lang="en-US" altLang="zh-CN" sz="2000" dirty="0">
                <a:latin typeface="+mn-ea"/>
                <a:cs typeface="Times New Roman" panose="02020603050405020304" pitchFamily="18" charset="0"/>
                <a:sym typeface="Wingdings" panose="05000000000000000000" pitchFamily="2" charset="2"/>
              </a:rPr>
              <a:t>e </a:t>
            </a:r>
            <a:r>
              <a:rPr lang="zh-CN" altLang="en-US" sz="2000" dirty="0">
                <a:latin typeface="+mn-ea"/>
                <a:cs typeface="Times New Roman" panose="02020603050405020304" pitchFamily="18" charset="0"/>
                <a:sym typeface="Wingdings" panose="05000000000000000000" pitchFamily="2" charset="2"/>
              </a:rPr>
              <a:t>的位序为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；则应为第 </a:t>
            </a:r>
            <a:r>
              <a:rPr lang="en-US" altLang="zh-CN" sz="2000" dirty="0">
                <a:latin typeface="+mn-ea"/>
                <a:cs typeface="Times New Roman" panose="02020603050405020304" pitchFamily="18" charset="0"/>
                <a:sym typeface="Wingdings" panose="05000000000000000000" pitchFamily="2" charset="2"/>
              </a:rPr>
              <a:t>i-1 </a:t>
            </a:r>
            <a:r>
              <a:rPr lang="zh-CN" altLang="en-US" sz="2000" dirty="0">
                <a:latin typeface="+mn-ea"/>
                <a:cs typeface="Times New Roman" panose="02020603050405020304" pitchFamily="18" charset="0"/>
                <a:sym typeface="Wingdings" panose="05000000000000000000" pitchFamily="2" charset="2"/>
              </a:rPr>
              <a:t>个元素的后继，所以应求出第 </a:t>
            </a:r>
            <a:r>
              <a:rPr lang="en-US" altLang="zh-CN" sz="2000" dirty="0">
                <a:latin typeface="+mn-ea"/>
                <a:cs typeface="Times New Roman" panose="02020603050405020304" pitchFamily="18" charset="0"/>
                <a:sym typeface="Wingdings" panose="05000000000000000000" pitchFamily="2" charset="2"/>
              </a:rPr>
              <a:t>i-1 </a:t>
            </a:r>
            <a:r>
              <a:rPr lang="zh-CN" altLang="en-US" sz="2000" dirty="0">
                <a:latin typeface="+mn-ea"/>
                <a:cs typeface="Times New Roman" panose="02020603050405020304" pitchFamily="18" charset="0"/>
                <a:sym typeface="Wingdings" panose="05000000000000000000" pitchFamily="2" charset="2"/>
              </a:rPr>
              <a:t>个元素的地址 </a:t>
            </a:r>
            <a:r>
              <a:rPr lang="en-US" altLang="zh-CN" sz="2000" dirty="0">
                <a:latin typeface="+mn-ea"/>
                <a:cs typeface="Times New Roman" panose="02020603050405020304" pitchFamily="18" charset="0"/>
                <a:sym typeface="Wingdings" panose="05000000000000000000" pitchFamily="2" charset="2"/>
              </a:rPr>
              <a:t>p</a:t>
            </a:r>
            <a:r>
              <a:rPr lang="zh-CN" altLang="en-US" sz="2000" dirty="0">
                <a:latin typeface="+mn-ea"/>
                <a:cs typeface="Times New Roman" panose="02020603050405020304" pitchFamily="18" charset="0"/>
                <a:sym typeface="Wingdings" panose="05000000000000000000" pitchFamily="2" charset="2"/>
              </a:rPr>
              <a:t>，然后将新建结点 </a:t>
            </a:r>
            <a:r>
              <a:rPr lang="en-US" altLang="zh-CN" sz="2000" dirty="0">
                <a:latin typeface="+mn-ea"/>
                <a:cs typeface="Times New Roman" panose="02020603050405020304" pitchFamily="18" charset="0"/>
                <a:sym typeface="Wingdings" panose="05000000000000000000" pitchFamily="2" charset="2"/>
              </a:rPr>
              <a:t>*s </a:t>
            </a:r>
            <a:r>
              <a:rPr lang="zh-CN" altLang="en-US" sz="2000" dirty="0">
                <a:latin typeface="+mn-ea"/>
                <a:cs typeface="Times New Roman" panose="02020603050405020304" pitchFamily="18" charset="0"/>
                <a:sym typeface="Wingdings" panose="05000000000000000000" pitchFamily="2" charset="2"/>
              </a:rPr>
              <a:t>插入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后面。</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算法复杂度为 </a:t>
            </a:r>
            <a:r>
              <a:rPr lang="en-US" altLang="zh-CN" sz="2000" dirty="0">
                <a:latin typeface="+mn-ea"/>
                <a:cs typeface="Times New Roman" panose="02020603050405020304" pitchFamily="18" charset="0"/>
                <a:sym typeface="Wingdings" panose="05000000000000000000" pitchFamily="2" charset="2"/>
              </a:rPr>
              <a:t>O(n)</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p>
        </p:txBody>
      </p:sp>
    </p:spTree>
    <p:extLst>
      <p:ext uri="{BB962C8B-B14F-4D97-AF65-F5344CB8AC3E}">
        <p14:creationId xmlns:p14="http://schemas.microsoft.com/office/powerpoint/2010/main" val="9362396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1477822"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2.16 </a:t>
            </a:r>
            <a:r>
              <a:rPr lang="en-US" altLang="zh-CN" sz="2800" b="1" dirty="0" err="1">
                <a:solidFill>
                  <a:schemeClr val="accent2"/>
                </a:solidFill>
              </a:rPr>
              <a:t>ListDelete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：删除单链表</a:t>
            </a:r>
            <a:r>
              <a:rPr lang="en-US" altLang="zh-CN" sz="2800" b="1" dirty="0">
                <a:solidFill>
                  <a:srgbClr val="002060"/>
                </a:solidFill>
                <a:latin typeface="Times New Roman" panose="02020603050405020304" pitchFamily="18" charset="0"/>
                <a:cs typeface="Times New Roman" panose="02020603050405020304" pitchFamily="18" charset="0"/>
              </a:rPr>
              <a:t>L</a:t>
            </a:r>
            <a:r>
              <a:rPr lang="zh-CN" altLang="en-US" sz="2800" b="1" dirty="0">
                <a:solidFill>
                  <a:srgbClr val="002060"/>
                </a:solidFill>
                <a:latin typeface="Times New Roman" panose="02020603050405020304" pitchFamily="18" charset="0"/>
                <a:cs typeface="Times New Roman" panose="02020603050405020304" pitchFamily="18" charset="0"/>
              </a:rPr>
              <a:t>中第 </a:t>
            </a:r>
            <a:r>
              <a:rPr lang="en-US" altLang="zh-CN" sz="2800" b="1" dirty="0" err="1">
                <a:solidFill>
                  <a:srgbClr val="002060"/>
                </a:solidFill>
                <a:latin typeface="Times New Roman" panose="02020603050405020304" pitchFamily="18" charset="0"/>
                <a:cs typeface="Times New Roman" panose="02020603050405020304" pitchFamily="18" charset="0"/>
              </a:rPr>
              <a:t>i</a:t>
            </a:r>
            <a:r>
              <a:rPr lang="en-US" altLang="zh-CN" sz="2800" b="1" dirty="0">
                <a:solidFill>
                  <a:srgbClr val="002060"/>
                </a:solidFill>
                <a:latin typeface="Times New Roman" panose="02020603050405020304" pitchFamily="18" charset="0"/>
                <a:cs typeface="Times New Roman" panose="02020603050405020304" pitchFamily="18" charset="0"/>
              </a:rPr>
              <a:t> </a:t>
            </a:r>
            <a:r>
              <a:rPr lang="zh-CN" altLang="en-US" sz="2800" b="1" dirty="0">
                <a:solidFill>
                  <a:srgbClr val="002060"/>
                </a:solidFill>
                <a:latin typeface="Times New Roman" panose="02020603050405020304" pitchFamily="18" charset="0"/>
                <a:cs typeface="Times New Roman" panose="02020603050405020304" pitchFamily="18" charset="0"/>
              </a:rPr>
              <a:t>个结点，并用 </a:t>
            </a:r>
            <a:r>
              <a:rPr lang="en-US" altLang="zh-CN" sz="2800" b="1" dirty="0">
                <a:solidFill>
                  <a:srgbClr val="002060"/>
                </a:solidFill>
                <a:latin typeface="Times New Roman" panose="02020603050405020304" pitchFamily="18" charset="0"/>
                <a:cs typeface="Times New Roman" panose="02020603050405020304" pitchFamily="18" charset="0"/>
              </a:rPr>
              <a:t>e </a:t>
            </a:r>
            <a:r>
              <a:rPr lang="zh-CN" altLang="en-US" sz="2800" b="1" dirty="0">
                <a:solidFill>
                  <a:srgbClr val="002060"/>
                </a:solidFill>
                <a:latin typeface="Times New Roman" panose="02020603050405020304" pitchFamily="18" charset="0"/>
                <a:cs typeface="Times New Roman" panose="02020603050405020304" pitchFamily="18" charset="0"/>
              </a:rPr>
              <a:t>返回其数据。</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471459" y="1654208"/>
            <a:ext cx="11477822" cy="3693319"/>
          </a:xfrm>
          <a:prstGeom prst="rect">
            <a:avLst/>
          </a:prstGeom>
        </p:spPr>
        <p:txBody>
          <a:bodyPr wrap="square">
            <a:spAutoFit/>
          </a:bodyPr>
          <a:lstStyle/>
          <a:p>
            <a:pPr lvl="1"/>
            <a:r>
              <a:rPr lang="en-US" altLang="zh-CN" sz="2600" dirty="0">
                <a:cs typeface="Times New Roman" panose="02020603050405020304" pitchFamily="18" charset="0"/>
              </a:rPr>
              <a:t>bool </a:t>
            </a:r>
            <a:r>
              <a:rPr lang="en-US" altLang="zh-CN" sz="2600" dirty="0" err="1">
                <a:cs typeface="Times New Roman" panose="02020603050405020304" pitchFamily="18" charset="0"/>
              </a:rPr>
              <a:t>ListDelete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&amp;L, int </a:t>
            </a:r>
            <a:r>
              <a:rPr lang="en-US" altLang="zh-CN" sz="2600" dirty="0" err="1">
                <a:cs typeface="Times New Roman" panose="02020603050405020304" pitchFamily="18" charset="0"/>
              </a:rPr>
              <a:t>i</a:t>
            </a:r>
            <a:r>
              <a:rPr lang="en-US" altLang="zh-CN"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&amp;e)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q;    int j;</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rPr>
              <a:t>i</a:t>
            </a:r>
            <a:r>
              <a:rPr lang="en-US" altLang="zh-CN" sz="2600" dirty="0">
                <a:cs typeface="Times New Roman" panose="02020603050405020304" pitchFamily="18" charset="0"/>
              </a:rPr>
              <a:t> &lt; 1) return false; //</a:t>
            </a:r>
            <a:r>
              <a:rPr lang="zh-CN" altLang="en-US" sz="2600" dirty="0">
                <a:cs typeface="Times New Roman" panose="02020603050405020304" pitchFamily="18" charset="0"/>
              </a:rPr>
              <a:t>删除位置不合理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for (p = L, j = 0; p-&gt;next &amp;&amp; j &lt; i-1; p = p-&gt;next, </a:t>
            </a:r>
            <a:r>
              <a:rPr lang="en-US" altLang="zh-CN" sz="2600" dirty="0" err="1">
                <a:cs typeface="Times New Roman" panose="02020603050405020304" pitchFamily="18" charset="0"/>
              </a:rPr>
              <a:t>j++</a:t>
            </a:r>
            <a:r>
              <a:rPr lang="en-US" altLang="zh-CN" sz="2600" dirty="0">
                <a:cs typeface="Times New Roman" panose="02020603050405020304" pitchFamily="18" charset="0"/>
              </a:rPr>
              <a:t>) </a:t>
            </a:r>
            <a:r>
              <a:rPr lang="en-US" altLang="zh-CN" sz="2600" b="1" dirty="0">
                <a:solidFill>
                  <a:srgbClr val="FF0000"/>
                </a:solidFill>
                <a:cs typeface="Times New Roman" panose="02020603050405020304" pitchFamily="18" charset="0"/>
              </a:rPr>
              <a:t>   ; </a:t>
            </a:r>
            <a:r>
              <a:rPr lang="en-US" altLang="zh-CN" sz="2600" dirty="0">
                <a:cs typeface="Times New Roman" panose="02020603050405020304" pitchFamily="18" charset="0"/>
              </a:rPr>
              <a:t>//</a:t>
            </a:r>
            <a:r>
              <a:rPr lang="zh-CN" altLang="en-US" sz="2600" dirty="0">
                <a:cs typeface="Times New Roman" panose="02020603050405020304" pitchFamily="18" charset="0"/>
              </a:rPr>
              <a:t>找第</a:t>
            </a:r>
            <a:r>
              <a:rPr lang="en-US" altLang="zh-CN" sz="2600" dirty="0">
                <a:cs typeface="Times New Roman" panose="02020603050405020304" pitchFamily="18" charset="0"/>
              </a:rPr>
              <a:t> i-1</a:t>
            </a:r>
            <a:r>
              <a:rPr lang="zh-CN" altLang="en-US" sz="2600" dirty="0">
                <a:cs typeface="Times New Roman" panose="02020603050405020304" pitchFamily="18" charset="0"/>
              </a:rPr>
              <a:t> 个结点</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if (!p-&gt;next)   return false; //</a:t>
            </a:r>
            <a:r>
              <a:rPr lang="zh-CN" altLang="en-US" sz="2600" dirty="0">
                <a:cs typeface="Times New Roman" panose="02020603050405020304" pitchFamily="18" charset="0"/>
              </a:rPr>
              <a:t>删除位置不合理</a:t>
            </a:r>
            <a:endParaRPr lang="en-US" altLang="zh-CN" sz="2600" dirty="0">
              <a:cs typeface="Times New Roman" panose="02020603050405020304" pitchFamily="18" charset="0"/>
            </a:endParaRPr>
          </a:p>
          <a:p>
            <a:pPr lvl="1"/>
            <a:r>
              <a:rPr lang="en-US" altLang="zh-CN" sz="2600" dirty="0">
                <a:cs typeface="Times New Roman" panose="02020603050405020304" pitchFamily="18" charset="0"/>
              </a:rPr>
              <a:t>   q = p-&gt;next; p-&gt;next = q-&gt;next;        </a:t>
            </a:r>
          </a:p>
          <a:p>
            <a:pPr lvl="1"/>
            <a:r>
              <a:rPr lang="en-US" altLang="zh-CN" sz="2600" dirty="0">
                <a:cs typeface="Times New Roman" panose="02020603050405020304" pitchFamily="18" charset="0"/>
              </a:rPr>
              <a:t>   e = q-&gt;data; delete q;  return true;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5" name="矩形 14">
            <a:extLst>
              <a:ext uri="{FF2B5EF4-FFF2-40B4-BE49-F238E27FC236}">
                <a16:creationId xmlns:a16="http://schemas.microsoft.com/office/drawing/2014/main" id="{17F1AC0A-66AA-4B7E-B179-4CA95CFF5597}"/>
              </a:ext>
            </a:extLst>
          </p:cNvPr>
          <p:cNvSpPr/>
          <p:nvPr/>
        </p:nvSpPr>
        <p:spPr>
          <a:xfrm>
            <a:off x="539932" y="5262435"/>
            <a:ext cx="11211936" cy="1595565"/>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合理范围是</a:t>
            </a:r>
            <a:r>
              <a:rPr lang="en-US" altLang="zh-CN" sz="2000" dirty="0">
                <a:latin typeface="+mn-ea"/>
                <a:cs typeface="Times New Roman" panose="02020603050405020304" pitchFamily="18" charset="0"/>
                <a:sym typeface="Wingdings" panose="05000000000000000000" pitchFamily="2" charset="2"/>
              </a:rPr>
              <a:t>1~n</a:t>
            </a:r>
            <a:r>
              <a:rPr lang="zh-CN" altLang="en-US" sz="2000" dirty="0">
                <a:latin typeface="+mn-ea"/>
                <a:cs typeface="Times New Roman" panose="02020603050405020304" pitchFamily="18" charset="0"/>
                <a:sym typeface="Wingdings" panose="05000000000000000000" pitchFamily="2" charset="2"/>
              </a:rPr>
              <a:t>，两个 </a:t>
            </a:r>
            <a:r>
              <a:rPr lang="en-US" altLang="zh-CN" sz="2000" dirty="0">
                <a:latin typeface="+mn-ea"/>
                <a:cs typeface="Times New Roman" panose="02020603050405020304" pitchFamily="18" charset="0"/>
                <a:sym typeface="Wingdings" panose="05000000000000000000" pitchFamily="2" charset="2"/>
              </a:rPr>
              <a:t>if </a:t>
            </a:r>
            <a:r>
              <a:rPr lang="zh-CN" altLang="en-US" sz="2000" dirty="0">
                <a:latin typeface="+mn-ea"/>
                <a:cs typeface="Times New Roman" panose="02020603050405020304" pitchFamily="18" charset="0"/>
                <a:sym typeface="Wingdings" panose="05000000000000000000" pitchFamily="2" charset="2"/>
              </a:rPr>
              <a:t>表示形参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过大或过小的情况，操作失败。</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删除第 </a:t>
            </a:r>
            <a:r>
              <a:rPr lang="en-US" altLang="zh-CN" sz="2000" dirty="0" err="1">
                <a:latin typeface="+mn-ea"/>
                <a:cs typeface="Times New Roman" panose="02020603050405020304" pitchFamily="18" charset="0"/>
                <a:sym typeface="Wingdings" panose="05000000000000000000" pitchFamily="2" charset="2"/>
              </a:rPr>
              <a:t>i</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个元素后，第 </a:t>
            </a:r>
            <a:r>
              <a:rPr lang="en-US" altLang="zh-CN" sz="2000" dirty="0">
                <a:latin typeface="+mn-ea"/>
                <a:cs typeface="Times New Roman" panose="02020603050405020304" pitchFamily="18" charset="0"/>
                <a:sym typeface="Wingdings" panose="05000000000000000000" pitchFamily="2" charset="2"/>
              </a:rPr>
              <a:t>i-1 </a:t>
            </a:r>
            <a:r>
              <a:rPr lang="zh-CN" altLang="en-US" sz="2000" dirty="0">
                <a:latin typeface="+mn-ea"/>
                <a:cs typeface="Times New Roman" panose="02020603050405020304" pitchFamily="18" charset="0"/>
                <a:sym typeface="Wingdings" panose="05000000000000000000" pitchFamily="2" charset="2"/>
              </a:rPr>
              <a:t>个元素的后继是原来的第 </a:t>
            </a:r>
            <a:r>
              <a:rPr lang="en-US" altLang="zh-CN" sz="2000" dirty="0">
                <a:latin typeface="+mn-ea"/>
                <a:cs typeface="Times New Roman" panose="02020603050405020304" pitchFamily="18" charset="0"/>
                <a:sym typeface="Wingdings" panose="05000000000000000000" pitchFamily="2" charset="2"/>
              </a:rPr>
              <a:t>i+1</a:t>
            </a:r>
            <a:r>
              <a:rPr lang="zh-CN" altLang="en-US" sz="2000" dirty="0">
                <a:latin typeface="+mn-ea"/>
                <a:cs typeface="Times New Roman" panose="02020603050405020304" pitchFamily="18" charset="0"/>
                <a:sym typeface="Wingdings" panose="05000000000000000000" pitchFamily="2" charset="2"/>
              </a:rPr>
              <a:t> 个元素。在链表中删除元素就是删除结点，即释放该结点的内存空间。</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算法复杂度为 </a:t>
            </a:r>
            <a:r>
              <a:rPr lang="en-US" altLang="zh-CN" sz="2000" dirty="0">
                <a:latin typeface="+mn-ea"/>
                <a:cs typeface="Times New Roman" panose="02020603050405020304" pitchFamily="18" charset="0"/>
                <a:sym typeface="Wingdings" panose="05000000000000000000" pitchFamily="2" charset="2"/>
              </a:rPr>
              <a:t>O(n)</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p>
        </p:txBody>
      </p:sp>
    </p:spTree>
    <p:extLst>
      <p:ext uri="{BB962C8B-B14F-4D97-AF65-F5344CB8AC3E}">
        <p14:creationId xmlns:p14="http://schemas.microsoft.com/office/powerpoint/2010/main" val="54798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6713120"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2.17 </a:t>
            </a:r>
            <a:r>
              <a:rPr lang="en-US" altLang="zh-CN" sz="2800" b="1" dirty="0" err="1">
                <a:solidFill>
                  <a:schemeClr val="accent2"/>
                </a:solidFill>
              </a:rPr>
              <a:t>ListTraverse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：单链表的遍历。</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738159" y="1654208"/>
            <a:ext cx="11043163" cy="2492990"/>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ListTraverse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L, void visit(</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a:t>
            </a:r>
          </a:p>
          <a:p>
            <a:pPr lvl="1"/>
            <a:r>
              <a:rPr lang="en-US" altLang="zh-CN" sz="2600" dirty="0">
                <a:cs typeface="Times New Roman" panose="02020603050405020304" pitchFamily="18" charset="0"/>
              </a:rPr>
              <a:t>   for (p = L-&gt;next; p; p = p-&gt;next)</a:t>
            </a:r>
          </a:p>
          <a:p>
            <a:pPr lvl="1"/>
            <a:r>
              <a:rPr lang="en-US" altLang="zh-CN" sz="2600" dirty="0">
                <a:cs typeface="Times New Roman" panose="02020603050405020304" pitchFamily="18" charset="0"/>
              </a:rPr>
              <a:t>      visit(p-&gt;data);</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5" name="矩形 14">
            <a:extLst>
              <a:ext uri="{FF2B5EF4-FFF2-40B4-BE49-F238E27FC236}">
                <a16:creationId xmlns:a16="http://schemas.microsoft.com/office/drawing/2014/main" id="{17F1AC0A-66AA-4B7E-B179-4CA95CFF5597}"/>
              </a:ext>
            </a:extLst>
          </p:cNvPr>
          <p:cNvSpPr/>
          <p:nvPr/>
        </p:nvSpPr>
        <p:spPr>
          <a:xfrm>
            <a:off x="539932" y="4405961"/>
            <a:ext cx="11211936" cy="121084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若</a:t>
            </a:r>
            <a:r>
              <a:rPr lang="en-US" altLang="zh-CN" sz="2000" dirty="0">
                <a:latin typeface="+mn-ea"/>
                <a:cs typeface="Times New Roman" panose="02020603050405020304" pitchFamily="18" charset="0"/>
                <a:sym typeface="Wingdings" panose="05000000000000000000" pitchFamily="2" charset="2"/>
              </a:rPr>
              <a:t> a </a:t>
            </a:r>
            <a:r>
              <a:rPr lang="zh-CN" altLang="en-US" sz="2000" dirty="0">
                <a:latin typeface="+mn-ea"/>
                <a:cs typeface="Times New Roman" panose="02020603050405020304" pitchFamily="18" charset="0"/>
                <a:sym typeface="Wingdings" panose="05000000000000000000" pitchFamily="2" charset="2"/>
              </a:rPr>
              <a:t>为非空链表，则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最初指向链表的第 </a:t>
            </a:r>
            <a:r>
              <a:rPr lang="en-US" altLang="zh-CN" sz="2000" dirty="0">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个元素结点。循环过程中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逐一指向</a:t>
            </a:r>
            <a:r>
              <a:rPr lang="en-US" altLang="zh-CN" sz="2000" dirty="0">
                <a:latin typeface="+mn-ea"/>
                <a:cs typeface="Times New Roman" panose="02020603050405020304" pitchFamily="18" charset="0"/>
                <a:sym typeface="Wingdings" panose="05000000000000000000" pitchFamily="2" charset="2"/>
              </a:rPr>
              <a:t> a </a:t>
            </a:r>
            <a:r>
              <a:rPr lang="zh-CN" altLang="en-US" sz="2000" dirty="0">
                <a:latin typeface="+mn-ea"/>
                <a:cs typeface="Times New Roman" panose="02020603050405020304" pitchFamily="18" charset="0"/>
                <a:sym typeface="Wingdings" panose="05000000000000000000" pitchFamily="2" charset="2"/>
              </a:rPr>
              <a:t>中每一个结点，并对每个结点中的数据调用 </a:t>
            </a:r>
            <a:r>
              <a:rPr lang="en-US" altLang="zh-CN" sz="2000" dirty="0">
                <a:latin typeface="+mn-ea"/>
                <a:cs typeface="Times New Roman" panose="02020603050405020304" pitchFamily="18" charset="0"/>
                <a:sym typeface="Wingdings" panose="05000000000000000000" pitchFamily="2" charset="2"/>
              </a:rPr>
              <a:t>visit </a:t>
            </a:r>
            <a:r>
              <a:rPr lang="zh-CN" altLang="en-US" sz="2000" dirty="0">
                <a:latin typeface="+mn-ea"/>
                <a:cs typeface="Times New Roman" panose="02020603050405020304" pitchFamily="18" charset="0"/>
                <a:sym typeface="Wingdings" panose="05000000000000000000" pitchFamily="2" charset="2"/>
              </a:rPr>
              <a:t>函数。</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形参 </a:t>
            </a:r>
            <a:r>
              <a:rPr lang="en-US" altLang="zh-CN" sz="2000" dirty="0">
                <a:latin typeface="+mn-ea"/>
                <a:cs typeface="Times New Roman" panose="02020603050405020304" pitchFamily="18" charset="0"/>
                <a:sym typeface="Wingdings" panose="05000000000000000000" pitchFamily="2" charset="2"/>
              </a:rPr>
              <a:t>visit </a:t>
            </a:r>
            <a:r>
              <a:rPr lang="zh-CN" altLang="en-US" sz="2000" dirty="0">
                <a:latin typeface="+mn-ea"/>
                <a:cs typeface="Times New Roman" panose="02020603050405020304" pitchFamily="18" charset="0"/>
                <a:sym typeface="Wingdings" panose="05000000000000000000" pitchFamily="2" charset="2"/>
              </a:rPr>
              <a:t>随实际问题变化而变化。</a:t>
            </a:r>
            <a:endParaRPr lang="en-US" altLang="zh-CN" sz="2000" dirty="0"/>
          </a:p>
        </p:txBody>
      </p:sp>
    </p:spTree>
    <p:extLst>
      <p:ext uri="{BB962C8B-B14F-4D97-AF65-F5344CB8AC3E}">
        <p14:creationId xmlns:p14="http://schemas.microsoft.com/office/powerpoint/2010/main" val="23813921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960052"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2.20 </a:t>
            </a:r>
            <a:r>
              <a:rPr lang="en-US" altLang="zh-CN" sz="2800" b="1" dirty="0" err="1">
                <a:solidFill>
                  <a:schemeClr val="accent2"/>
                </a:solidFill>
              </a:rPr>
              <a:t>ListMerge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：将两个有序链表合并为一个有序链表，并利用</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原来两个链表的空间。</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21164FB3-17C1-4268-822C-E9058031C07D}"/>
              </a:ext>
            </a:extLst>
          </p:cNvPr>
          <p:cNvSpPr/>
          <p:nvPr/>
        </p:nvSpPr>
        <p:spPr>
          <a:xfrm>
            <a:off x="1204073" y="2151323"/>
            <a:ext cx="9437562" cy="449353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rPr>
              <a:t>ListMerge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&amp;a,</a:t>
            </a:r>
            <a:r>
              <a:rPr lang="zh-CN" altLang="en-US"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&amp;b,</a:t>
            </a:r>
            <a:r>
              <a:rPr lang="zh-CN" altLang="en-US"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&amp;c)</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q, r;    p = a-&gt;next; q = b-&gt;next; r = c = a; delete b;</a:t>
            </a:r>
          </a:p>
          <a:p>
            <a:pPr lvl="1"/>
            <a:r>
              <a:rPr lang="en-US" altLang="zh-CN" sz="2600" dirty="0">
                <a:cs typeface="Times New Roman" panose="02020603050405020304" pitchFamily="18" charset="0"/>
              </a:rPr>
              <a:t>   while (p &amp;&amp; q)</a:t>
            </a:r>
          </a:p>
          <a:p>
            <a:pPr lvl="1"/>
            <a:r>
              <a:rPr lang="en-US" altLang="zh-CN" sz="2600" dirty="0">
                <a:cs typeface="Times New Roman" panose="02020603050405020304" pitchFamily="18" charset="0"/>
              </a:rPr>
              <a:t>   {   if (p-&gt;data &lt;= q-&gt;data)</a:t>
            </a:r>
          </a:p>
          <a:p>
            <a:pPr lvl="1"/>
            <a:r>
              <a:rPr lang="en-US" altLang="zh-CN" sz="2600" dirty="0">
                <a:cs typeface="Times New Roman" panose="02020603050405020304" pitchFamily="18" charset="0"/>
              </a:rPr>
              <a:t>          { r-&gt;next = p; r = p; p = p-&gt;next;}</a:t>
            </a:r>
          </a:p>
          <a:p>
            <a:pPr lvl="1"/>
            <a:r>
              <a:rPr lang="en-US" altLang="zh-CN" sz="2600" dirty="0">
                <a:cs typeface="Times New Roman" panose="02020603050405020304" pitchFamily="18" charset="0"/>
              </a:rPr>
              <a:t>       else </a:t>
            </a:r>
          </a:p>
          <a:p>
            <a:pPr lvl="1"/>
            <a:r>
              <a:rPr lang="en-US" altLang="zh-CN" sz="2600" dirty="0">
                <a:cs typeface="Times New Roman" panose="02020603050405020304" pitchFamily="18" charset="0"/>
              </a:rPr>
              <a:t>          { r-&gt;next = q; r = q; q = q-&gt;next;}</a:t>
            </a: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r-&gt;next = p? p:q;</a:t>
            </a:r>
          </a:p>
          <a:p>
            <a:pPr lvl="1"/>
            <a:r>
              <a:rPr lang="en-US" altLang="zh-CN" sz="2600" dirty="0">
                <a:cs typeface="Times New Roman" panose="02020603050405020304" pitchFamily="18" charset="0"/>
              </a:rPr>
              <a:t>}</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313174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449131" y="438685"/>
              <a:ext cx="33864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线性表的类型定义</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DC4136F3-7E2B-49FB-92C8-6560946DCF38}"/>
                  </a:ext>
                </a:extLst>
              </p:cNvPr>
              <p:cNvSpPr/>
              <p:nvPr/>
            </p:nvSpPr>
            <p:spPr>
              <a:xfrm>
                <a:off x="377071" y="1270082"/>
                <a:ext cx="11397007" cy="5416868"/>
              </a:xfrm>
              <a:prstGeom prst="rect">
                <a:avLst/>
              </a:prstGeom>
            </p:spPr>
            <p:txBody>
              <a:bodyPr wrap="square">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ADT </a:t>
                </a: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List</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数据对象：𝓓</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err="1">
                    <a:latin typeface="Times New Roman" panose="02020603050405020304" pitchFamily="18" charset="0"/>
                    <a:ea typeface="微软雅黑" panose="020B0503020204020204" pitchFamily="34" charset="-122"/>
                    <a:cs typeface="Times New Roman" panose="02020603050405020304" pitchFamily="18" charset="0"/>
                  </a:rPr>
                  <a:t>ElemSet</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𝑛</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𝑛</m:t>
                    </m:r>
                    <m:r>
                      <a:rPr lang="en-US" altLang="zh-CN" sz="2400" b="0" i="1" smtClean="0">
                        <a:latin typeface="Cambria Math" panose="02040503050406030204" pitchFamily="18" charset="0"/>
                        <a:ea typeface="微软雅黑" panose="020B0503020204020204" pitchFamily="34" charset="-122"/>
                        <a:cs typeface="Times New Roman" panose="02020603050405020304" pitchFamily="18" charset="0"/>
                      </a:rPr>
                      <m:t>≥0</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数据关系：𝓡</a:t>
                </a:r>
                <a:r>
                  <a:rPr lang="en-US" altLang="zh-CN" sz="2000" dirty="0">
                    <a:latin typeface="Times New Roman" panose="02020603050405020304" pitchFamily="18" charset="0"/>
                    <a:ea typeface="微软雅黑" panose="020B0503020204020204" pitchFamily="34" charset="-122"/>
                    <a:cs typeface="Times New Roman" panose="02020603050405020304" pitchFamily="18" charset="0"/>
                  </a:rPr>
                  <a:t>1</a:t>
                </a:r>
                <a14:m>
                  <m:oMath xmlns:m="http://schemas.openxmlformats.org/officeDocument/2006/math">
                    <m:r>
                      <a:rPr lang="en-US" altLang="zh-CN" sz="2400" b="0" i="0"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{&lt;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)&gt;|</m:t>
                    </m:r>
                    <m:r>
                      <a:rPr lang="en-US" altLang="zh-CN" sz="2400" i="1">
                        <a:latin typeface="Cambria Math" panose="02040503050406030204" pitchFamily="18" charset="0"/>
                        <a:cs typeface="Times New Roman" panose="02020603050405020304" pitchFamily="18" charset="0"/>
                      </a:rPr>
                      <m:t>𝑎</m:t>
                    </m:r>
                    <m:d>
                      <m:dPr>
                        <m:ctrlPr>
                          <a:rPr lang="en-US" altLang="zh-CN" sz="2400" i="1">
                            <a:latin typeface="Cambria Math" panose="02040503050406030204" pitchFamily="18" charset="0"/>
                            <a:cs typeface="Times New Roman" panose="02020603050405020304" pitchFamily="18" charset="0"/>
                          </a:rPr>
                        </m:ctrlPr>
                      </m:dPr>
                      <m:e>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−1</m:t>
                        </m:r>
                      </m:e>
                    </m:d>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𝑖</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微软雅黑" panose="020B0503020204020204" pitchFamily="34" charset="-122"/>
                        <a:cs typeface="Times New Roman" panose="02020603050405020304" pitchFamily="18" charset="0"/>
                      </a:rPr>
                      <m:t>∈</m:t>
                    </m:r>
                    <m:r>
                      <m:rPr>
                        <m:nor/>
                      </m:rP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m:t>𝓓</m:t>
                    </m:r>
                    <m:r>
                      <m:rPr>
                        <m:nor/>
                      </m:rPr>
                      <a:rPr lang="en-US" altLang="zh-CN" sz="2400" b="0" i="0" dirty="0" smtClean="0">
                        <a:latin typeface="Times New Roman" panose="02020603050405020304" pitchFamily="18" charset="0"/>
                        <a:ea typeface="微软雅黑" panose="020B0503020204020204" pitchFamily="34" charset="-122"/>
                        <a:cs typeface="Times New Roman" panose="02020603050405020304" pitchFamily="18" charset="0"/>
                      </a:rPr>
                      <m:t>,</m:t>
                    </m:r>
                    <m:r>
                      <a:rPr lang="en-US" altLang="zh-CN" sz="2400" b="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b="0" i="1" dirty="0" smtClean="0">
                        <a:latin typeface="Cambria Math" panose="02040503050406030204" pitchFamily="18" charset="0"/>
                        <a:ea typeface="微软雅黑" panose="020B0503020204020204" pitchFamily="34" charset="-122"/>
                        <a:cs typeface="Times New Roman" panose="02020603050405020304" pitchFamily="18" charset="0"/>
                      </a:rPr>
                      <m:t> </m:t>
                    </m:r>
                    <m:r>
                      <a:rPr lang="en-US" altLang="zh-CN" sz="2400" i="1">
                        <a:latin typeface="Cambria Math" panose="02040503050406030204" pitchFamily="18" charset="0"/>
                        <a:cs typeface="Times New Roman" panose="02020603050405020304" pitchFamily="18" charset="0"/>
                      </a:rPr>
                      <m:t>𝑖</m:t>
                    </m:r>
                    <m:r>
                      <a:rPr lang="en-US" altLang="zh-CN" sz="2400" i="1">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𝑛</m:t>
                    </m:r>
                    <m:r>
                      <a:rPr lang="en-US" altLang="zh-CN" sz="2400" i="1">
                        <a:latin typeface="Cambria Math" panose="02040503050406030204" pitchFamily="18" charset="0"/>
                        <a:cs typeface="Times New Roman" panose="02020603050405020304" pitchFamily="18" charset="0"/>
                      </a:rPr>
                      <m:t>}</m:t>
                    </m:r>
                  </m:oMath>
                </a14:m>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基本操作：</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ListInit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构造空线性表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ListDestroy</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销毁线性表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ListClear</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清空线性表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ListEmpty</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判断线性表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是否是空表。</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ListLength</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返回线性表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的长度。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GetElem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smtClean="0">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&amp;</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用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返回线性表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的第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个数据元素。</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LocateElem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compare())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定位函数。返回</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中第</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个与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满足关系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compare()</a:t>
                </a: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的元素的位序，若不存在这样的元素，则返回</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0</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p:sp>
            <p:nvSpPr>
              <p:cNvPr id="15" name="矩形 14">
                <a:extLst>
                  <a:ext uri="{FF2B5EF4-FFF2-40B4-BE49-F238E27FC236}">
                    <a16:creationId xmlns:a16="http://schemas.microsoft.com/office/drawing/2014/main" id="{DC4136F3-7E2B-49FB-92C8-6560946DCF38}"/>
                  </a:ext>
                </a:extLst>
              </p:cNvPr>
              <p:cNvSpPr>
                <a:spLocks noRot="1" noChangeAspect="1" noMove="1" noResize="1" noEditPoints="1" noAdjustHandles="1" noChangeArrowheads="1" noChangeShapeType="1" noTextEdit="1"/>
              </p:cNvSpPr>
              <p:nvPr/>
            </p:nvSpPr>
            <p:spPr>
              <a:xfrm>
                <a:off x="377071" y="1270082"/>
                <a:ext cx="11397007" cy="5416868"/>
              </a:xfrm>
              <a:prstGeom prst="rect">
                <a:avLst/>
              </a:prstGeom>
              <a:blipFill>
                <a:blip r:embed="rId2"/>
                <a:stretch>
                  <a:fillRect l="-1124" t="-900" r="-54" b="-21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57937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960052"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2.20 </a:t>
            </a:r>
            <a:r>
              <a:rPr lang="en-US" altLang="zh-CN" sz="2800" b="1" dirty="0" err="1">
                <a:solidFill>
                  <a:schemeClr val="accent2"/>
                </a:solidFill>
              </a:rPr>
              <a:t>ListMerge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：将两个有序链表合并为一个有序链表，并利用</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原来两个链表的空间。</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4" name="矩形 13">
            <a:extLst>
              <a:ext uri="{FF2B5EF4-FFF2-40B4-BE49-F238E27FC236}">
                <a16:creationId xmlns:a16="http://schemas.microsoft.com/office/drawing/2014/main" id="{70AC645F-9F7E-4578-9F17-032CD3798F93}"/>
              </a:ext>
            </a:extLst>
          </p:cNvPr>
          <p:cNvSpPr/>
          <p:nvPr/>
        </p:nvSpPr>
        <p:spPr>
          <a:xfrm>
            <a:off x="539932" y="2475989"/>
            <a:ext cx="10675124" cy="2747612"/>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利用原来两个链表的空间，采用表尾插入法建立新表。</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将链表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的头结点改为 </a:t>
            </a:r>
            <a:r>
              <a:rPr lang="en-US" altLang="zh-CN" sz="2000" dirty="0">
                <a:latin typeface="+mn-ea"/>
                <a:cs typeface="Times New Roman" panose="02020603050405020304" pitchFamily="18" charset="0"/>
                <a:sym typeface="Wingdings" panose="05000000000000000000" pitchFamily="2" charset="2"/>
              </a:rPr>
              <a:t>c </a:t>
            </a:r>
            <a:r>
              <a:rPr lang="zh-CN" altLang="en-US" sz="2000" dirty="0">
                <a:latin typeface="+mn-ea"/>
                <a:cs typeface="Times New Roman" panose="02020603050405020304" pitchFamily="18" charset="0"/>
                <a:sym typeface="Wingdings" panose="05000000000000000000" pitchFamily="2" charset="2"/>
              </a:rPr>
              <a:t>的头结点，删除链表</a:t>
            </a:r>
            <a:r>
              <a:rPr lang="en-US" altLang="zh-CN" sz="2000" dirty="0">
                <a:latin typeface="+mn-ea"/>
                <a:cs typeface="Times New Roman" panose="02020603050405020304" pitchFamily="18" charset="0"/>
                <a:sym typeface="Wingdings" panose="05000000000000000000" pitchFamily="2" charset="2"/>
              </a:rPr>
              <a:t> b</a:t>
            </a:r>
            <a:r>
              <a:rPr lang="zh-CN" altLang="en-US" sz="2000" dirty="0">
                <a:latin typeface="+mn-ea"/>
                <a:cs typeface="Times New Roman" panose="02020603050405020304" pitchFamily="18" charset="0"/>
                <a:sym typeface="Wingdings" panose="05000000000000000000" pitchFamily="2" charset="2"/>
              </a:rPr>
              <a:t> 的头结点。</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令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a:t>
            </a:r>
            <a:r>
              <a:rPr lang="en-US" altLang="zh-CN" sz="2000" dirty="0">
                <a:latin typeface="+mn-ea"/>
                <a:cs typeface="Times New Roman" panose="02020603050405020304" pitchFamily="18" charset="0"/>
                <a:sym typeface="Wingdings" panose="05000000000000000000" pitchFamily="2" charset="2"/>
              </a:rPr>
              <a:t>q </a:t>
            </a:r>
            <a:r>
              <a:rPr lang="zh-CN" altLang="en-US" sz="2000" dirty="0">
                <a:latin typeface="+mn-ea"/>
                <a:cs typeface="Times New Roman" panose="02020603050405020304" pitchFamily="18" charset="0"/>
                <a:sym typeface="Wingdings" panose="05000000000000000000" pitchFamily="2" charset="2"/>
              </a:rPr>
              <a:t>分别指向单链表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的第一个元素结点，则这两个元素中的较小者是两个单链表中全部元素的最小值，应为新表 </a:t>
            </a:r>
            <a:r>
              <a:rPr lang="en-US" altLang="zh-CN" sz="2000" dirty="0">
                <a:latin typeface="+mn-ea"/>
                <a:cs typeface="Times New Roman" panose="02020603050405020304" pitchFamily="18" charset="0"/>
                <a:sym typeface="Wingdings" panose="05000000000000000000" pitchFamily="2" charset="2"/>
              </a:rPr>
              <a:t>c </a:t>
            </a:r>
            <a:r>
              <a:rPr lang="zh-CN" altLang="en-US" sz="2000" dirty="0">
                <a:latin typeface="+mn-ea"/>
                <a:cs typeface="Times New Roman" panose="02020603050405020304" pitchFamily="18" charset="0"/>
                <a:sym typeface="Wingdings" panose="05000000000000000000" pitchFamily="2" charset="2"/>
              </a:rPr>
              <a:t>的第一个元素；在循环过程中，重复使用该方法，依次给</a:t>
            </a:r>
            <a:r>
              <a:rPr lang="en-US" altLang="zh-CN" sz="2000" dirty="0">
                <a:latin typeface="+mn-ea"/>
                <a:cs typeface="Times New Roman" panose="02020603050405020304" pitchFamily="18" charset="0"/>
                <a:sym typeface="Wingdings" panose="05000000000000000000" pitchFamily="2" charset="2"/>
              </a:rPr>
              <a:t> c </a:t>
            </a:r>
            <a:r>
              <a:rPr lang="zh-CN" altLang="en-US" sz="2000" dirty="0">
                <a:latin typeface="+mn-ea"/>
                <a:cs typeface="Times New Roman" panose="02020603050405020304" pitchFamily="18" charset="0"/>
                <a:sym typeface="Wingdings" panose="05000000000000000000" pitchFamily="2" charset="2"/>
              </a:rPr>
              <a:t>添加元素。</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(4) </a:t>
            </a:r>
            <a:r>
              <a:rPr lang="zh-CN" altLang="en-US" sz="2000" dirty="0">
                <a:latin typeface="+mn-ea"/>
                <a:cs typeface="Times New Roman" panose="02020603050405020304" pitchFamily="18" charset="0"/>
                <a:sym typeface="Wingdings" panose="05000000000000000000" pitchFamily="2" charset="2"/>
              </a:rPr>
              <a:t>循环结束后，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q </a:t>
            </a:r>
            <a:r>
              <a:rPr lang="zh-CN" altLang="en-US" sz="2000" dirty="0">
                <a:latin typeface="+mn-ea"/>
                <a:cs typeface="Times New Roman" panose="02020603050405020304" pitchFamily="18" charset="0"/>
                <a:sym typeface="Wingdings" panose="05000000000000000000" pitchFamily="2" charset="2"/>
              </a:rPr>
              <a:t>有一个为空， 将非空者链接到 </a:t>
            </a:r>
            <a:r>
              <a:rPr lang="en-US" altLang="zh-CN" sz="2000" dirty="0">
                <a:latin typeface="+mn-ea"/>
                <a:cs typeface="Times New Roman" panose="02020603050405020304" pitchFamily="18" charset="0"/>
                <a:sym typeface="Wingdings" panose="05000000000000000000" pitchFamily="2" charset="2"/>
              </a:rPr>
              <a:t>r </a:t>
            </a:r>
            <a:r>
              <a:rPr lang="zh-CN" altLang="en-US" sz="2000" dirty="0">
                <a:latin typeface="+mn-ea"/>
                <a:cs typeface="Times New Roman" panose="02020603050405020304" pitchFamily="18" charset="0"/>
                <a:sym typeface="Wingdings" panose="05000000000000000000" pitchFamily="2" charset="2"/>
              </a:rPr>
              <a:t>之后。</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(5) </a:t>
            </a:r>
            <a:r>
              <a:rPr lang="zh-CN" altLang="en-US" sz="2000" dirty="0">
                <a:latin typeface="+mn-ea"/>
                <a:cs typeface="Times New Roman" panose="02020603050405020304" pitchFamily="18" charset="0"/>
                <a:sym typeface="Wingdings" panose="05000000000000000000" pitchFamily="2" charset="2"/>
              </a:rPr>
              <a:t>设立表尾指针 </a:t>
            </a:r>
            <a:r>
              <a:rPr lang="en-US" altLang="zh-CN" sz="2000" dirty="0">
                <a:latin typeface="+mn-ea"/>
                <a:cs typeface="Times New Roman" panose="02020603050405020304" pitchFamily="18" charset="0"/>
                <a:sym typeface="Wingdings" panose="05000000000000000000" pitchFamily="2" charset="2"/>
              </a:rPr>
              <a:t>r </a:t>
            </a:r>
            <a:r>
              <a:rPr lang="zh-CN" altLang="en-US" sz="2000" dirty="0">
                <a:latin typeface="+mn-ea"/>
                <a:cs typeface="Times New Roman" panose="02020603050405020304" pitchFamily="18" charset="0"/>
                <a:sym typeface="Wingdings" panose="05000000000000000000" pitchFamily="2" charset="2"/>
              </a:rPr>
              <a:t>可避免重复找表尾，以减少计算量。</a:t>
            </a:r>
            <a:endParaRPr lang="en-US" altLang="zh-CN" sz="2000" dirty="0"/>
          </a:p>
        </p:txBody>
      </p:sp>
    </p:spTree>
    <p:extLst>
      <p:ext uri="{BB962C8B-B14F-4D97-AF65-F5344CB8AC3E}">
        <p14:creationId xmlns:p14="http://schemas.microsoft.com/office/powerpoint/2010/main" val="37685446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580140"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2.21 </a:t>
            </a:r>
            <a:r>
              <a:rPr lang="en-US" altLang="zh-CN" sz="2800" b="1" dirty="0" err="1">
                <a:solidFill>
                  <a:schemeClr val="accent2"/>
                </a:solidFill>
              </a:rPr>
              <a:t>ListUnion</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：设链表</a:t>
            </a:r>
            <a:r>
              <a:rPr lang="en-US" altLang="zh-CN" sz="2800" b="1" dirty="0">
                <a:solidFill>
                  <a:srgbClr val="002060"/>
                </a:solidFill>
                <a:latin typeface="Times New Roman" panose="02020603050405020304" pitchFamily="18" charset="0"/>
                <a:cs typeface="Times New Roman" panose="02020603050405020304" pitchFamily="18" charset="0"/>
              </a:rPr>
              <a:t>a</a:t>
            </a:r>
            <a:r>
              <a:rPr lang="zh-CN" altLang="en-US" sz="2800" b="1" dirty="0">
                <a:solidFill>
                  <a:srgbClr val="002060"/>
                </a:solidFill>
                <a:latin typeface="Times New Roman" panose="02020603050405020304" pitchFamily="18" charset="0"/>
                <a:cs typeface="Times New Roman" panose="02020603050405020304" pitchFamily="18" charset="0"/>
              </a:rPr>
              <a:t>，</a:t>
            </a:r>
            <a:r>
              <a:rPr lang="en-US" altLang="zh-CN" sz="2800" b="1" dirty="0">
                <a:solidFill>
                  <a:srgbClr val="002060"/>
                </a:solidFill>
                <a:latin typeface="Times New Roman" panose="02020603050405020304" pitchFamily="18" charset="0"/>
                <a:cs typeface="Times New Roman" panose="02020603050405020304" pitchFamily="18" charset="0"/>
              </a:rPr>
              <a:t>b</a:t>
            </a:r>
            <a:r>
              <a:rPr lang="zh-CN" altLang="en-US" sz="2800" b="1" dirty="0">
                <a:solidFill>
                  <a:srgbClr val="002060"/>
                </a:solidFill>
                <a:latin typeface="Times New Roman" panose="02020603050405020304" pitchFamily="18" charset="0"/>
                <a:cs typeface="Times New Roman" panose="02020603050405020304" pitchFamily="18" charset="0"/>
              </a:rPr>
              <a:t>表示两个集合，将这两个集合的</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并集存在链表 </a:t>
            </a:r>
            <a:r>
              <a:rPr lang="en-US" altLang="zh-CN" sz="2800" b="1" dirty="0">
                <a:solidFill>
                  <a:srgbClr val="002060"/>
                </a:solidFill>
                <a:latin typeface="Times New Roman" panose="02020603050405020304" pitchFamily="18" charset="0"/>
                <a:cs typeface="Times New Roman" panose="02020603050405020304" pitchFamily="18" charset="0"/>
              </a:rPr>
              <a:t>a </a:t>
            </a:r>
            <a:r>
              <a:rPr lang="zh-CN" altLang="en-US" sz="2800" b="1" dirty="0">
                <a:solidFill>
                  <a:srgbClr val="002060"/>
                </a:solidFill>
                <a:latin typeface="Times New Roman" panose="02020603050405020304" pitchFamily="18" charset="0"/>
                <a:cs typeface="Times New Roman" panose="02020603050405020304" pitchFamily="18" charset="0"/>
              </a:rPr>
              <a:t>中。</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2" name="矩形 11">
            <a:extLst>
              <a:ext uri="{FF2B5EF4-FFF2-40B4-BE49-F238E27FC236}">
                <a16:creationId xmlns:a16="http://schemas.microsoft.com/office/drawing/2014/main" id="{E384DD65-AA03-4F4E-8ECA-B4B19A08DF8C}"/>
              </a:ext>
            </a:extLst>
          </p:cNvPr>
          <p:cNvSpPr/>
          <p:nvPr/>
        </p:nvSpPr>
        <p:spPr>
          <a:xfrm>
            <a:off x="501542" y="2128658"/>
            <a:ext cx="11211936" cy="82612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sym typeface="Wingdings" panose="05000000000000000000" pitchFamily="2" charset="2"/>
              </a:rPr>
              <a:t>思路：</a:t>
            </a:r>
            <a:r>
              <a:rPr lang="zh-CN" altLang="en-US" sz="2000" dirty="0">
                <a:latin typeface="+mn-ea"/>
                <a:cs typeface="Times New Roman" panose="02020603050405020304" pitchFamily="18" charset="0"/>
                <a:sym typeface="Wingdings" panose="05000000000000000000" pitchFamily="2" charset="2"/>
              </a:rPr>
              <a:t>利用两个函数完成求并集：</a:t>
            </a:r>
            <a:r>
              <a:rPr lang="en-US" altLang="zh-CN" sz="2000" dirty="0">
                <a:latin typeface="+mn-ea"/>
                <a:cs typeface="Times New Roman" panose="02020603050405020304" pitchFamily="18" charset="0"/>
                <a:sym typeface="Wingdings" panose="05000000000000000000" pitchFamily="2" charset="2"/>
              </a:rPr>
              <a:t>1</a:t>
            </a:r>
            <a:r>
              <a:rPr lang="zh-CN" altLang="en-US" sz="2000" dirty="0">
                <a:latin typeface="+mn-ea"/>
                <a:cs typeface="Times New Roman" panose="02020603050405020304" pitchFamily="18" charset="0"/>
                <a:sym typeface="Wingdings" panose="05000000000000000000" pitchFamily="2" charset="2"/>
              </a:rPr>
              <a:t>）通过 </a:t>
            </a:r>
            <a:r>
              <a:rPr lang="en-US" altLang="zh-CN" sz="2000" dirty="0" err="1">
                <a:latin typeface="+mn-ea"/>
                <a:cs typeface="Times New Roman" panose="02020603050405020304" pitchFamily="18" charset="0"/>
                <a:sym typeface="Wingdings" panose="05000000000000000000" pitchFamily="2" charset="2"/>
              </a:rPr>
              <a:t>ListLocate</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在链表中查找元素，若存在则返回地址，否则返回空指针；</a:t>
            </a:r>
            <a:r>
              <a:rPr lang="en-US" altLang="zh-CN" sz="2000" dirty="0">
                <a:latin typeface="+mn-ea"/>
                <a:cs typeface="Times New Roman" panose="02020603050405020304" pitchFamily="18" charset="0"/>
                <a:sym typeface="Wingdings" panose="05000000000000000000" pitchFamily="2" charset="2"/>
              </a:rPr>
              <a:t>2</a:t>
            </a:r>
            <a:r>
              <a:rPr lang="zh-CN" altLang="en-US" sz="2000" dirty="0">
                <a:latin typeface="+mn-ea"/>
                <a:cs typeface="Times New Roman" panose="02020603050405020304" pitchFamily="18" charset="0"/>
                <a:sym typeface="Wingdings" panose="05000000000000000000" pitchFamily="2" charset="2"/>
              </a:rPr>
              <a:t>）通过 </a:t>
            </a:r>
            <a:r>
              <a:rPr lang="en-US" altLang="zh-CN" sz="2000" dirty="0" err="1">
                <a:latin typeface="+mn-ea"/>
                <a:cs typeface="Times New Roman" panose="02020603050405020304" pitchFamily="18" charset="0"/>
                <a:sym typeface="Wingdings" panose="05000000000000000000" pitchFamily="2" charset="2"/>
              </a:rPr>
              <a:t>ListUnion</a:t>
            </a:r>
            <a:r>
              <a:rPr lang="en-US" altLang="zh-CN" sz="2000" dirty="0">
                <a:latin typeface="+mn-ea"/>
                <a:cs typeface="Times New Roman" panose="02020603050405020304" pitchFamily="18" charset="0"/>
                <a:sym typeface="Wingdings" panose="05000000000000000000" pitchFamily="2" charset="2"/>
              </a:rPr>
              <a:t> </a:t>
            </a:r>
            <a:r>
              <a:rPr lang="zh-CN" altLang="en-US" sz="2000" dirty="0">
                <a:latin typeface="+mn-ea"/>
                <a:cs typeface="Times New Roman" panose="02020603050405020304" pitchFamily="18" charset="0"/>
                <a:sym typeface="Wingdings" panose="05000000000000000000" pitchFamily="2" charset="2"/>
              </a:rPr>
              <a:t>调用 </a:t>
            </a:r>
            <a:r>
              <a:rPr lang="en-US" altLang="zh-CN" sz="2000" dirty="0" err="1">
                <a:latin typeface="+mn-ea"/>
                <a:cs typeface="Times New Roman" panose="02020603050405020304" pitchFamily="18" charset="0"/>
                <a:sym typeface="Wingdings" panose="05000000000000000000" pitchFamily="2" charset="2"/>
              </a:rPr>
              <a:t>ListLocate</a:t>
            </a:r>
            <a:r>
              <a:rPr lang="zh-CN" altLang="en-US" sz="2000" dirty="0">
                <a:latin typeface="+mn-ea"/>
                <a:cs typeface="Times New Roman" panose="02020603050405020304" pitchFamily="18" charset="0"/>
                <a:sym typeface="Wingdings" panose="05000000000000000000" pitchFamily="2" charset="2"/>
              </a:rPr>
              <a:t>，实现求并集。</a:t>
            </a:r>
            <a:endParaRPr lang="en-US" altLang="zh-CN" sz="2000" dirty="0"/>
          </a:p>
        </p:txBody>
      </p:sp>
      <p:sp>
        <p:nvSpPr>
          <p:cNvPr id="14" name="矩形 13">
            <a:extLst>
              <a:ext uri="{FF2B5EF4-FFF2-40B4-BE49-F238E27FC236}">
                <a16:creationId xmlns:a16="http://schemas.microsoft.com/office/drawing/2014/main" id="{FE7DDA94-0B8F-488B-8A53-E18548578133}"/>
              </a:ext>
            </a:extLst>
          </p:cNvPr>
          <p:cNvSpPr/>
          <p:nvPr/>
        </p:nvSpPr>
        <p:spPr>
          <a:xfrm>
            <a:off x="105993" y="3153472"/>
            <a:ext cx="5615017"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sym typeface="Wingdings" panose="05000000000000000000" pitchFamily="2" charset="2"/>
              </a:rPr>
              <a:t>ListUnion</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&amp;a,</a:t>
            </a:r>
            <a:r>
              <a:rPr lang="zh-CN" altLang="en-US"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b)</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e;</a:t>
            </a:r>
          </a:p>
          <a:p>
            <a:pPr lvl="1"/>
            <a:r>
              <a:rPr lang="en-US" altLang="zh-CN" sz="2600" dirty="0">
                <a:cs typeface="Times New Roman" panose="02020603050405020304" pitchFamily="18" charset="0"/>
              </a:rPr>
              <a:t>   for (p = b-&gt;next; p; p = p-&gt;next) </a:t>
            </a:r>
          </a:p>
          <a:p>
            <a:pPr lvl="1"/>
            <a:r>
              <a:rPr lang="en-US" altLang="zh-CN" sz="2600" dirty="0">
                <a:cs typeface="Times New Roman" panose="02020603050405020304" pitchFamily="18" charset="0"/>
              </a:rPr>
              <a:t>   {    e = p-&gt;data;</a:t>
            </a:r>
          </a:p>
          <a:p>
            <a:pPr lvl="1"/>
            <a:r>
              <a:rPr lang="en-US" altLang="zh-CN" sz="2600" dirty="0">
                <a:cs typeface="Times New Roman" panose="02020603050405020304" pitchFamily="18" charset="0"/>
              </a:rPr>
              <a:t>        if (!</a:t>
            </a:r>
            <a:r>
              <a:rPr lang="en-US" altLang="zh-CN" sz="2600" dirty="0" err="1">
                <a:cs typeface="Times New Roman" panose="02020603050405020304" pitchFamily="18" charset="0"/>
                <a:sym typeface="Wingdings" panose="05000000000000000000" pitchFamily="2" charset="2"/>
              </a:rPr>
              <a:t>ListLocate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a:t>
            </a:r>
            <a:r>
              <a:rPr lang="zh-CN" altLang="en-US" sz="2600" dirty="0">
                <a:cs typeface="Times New Roman" panose="02020603050405020304" pitchFamily="18" charset="0"/>
              </a:rPr>
              <a:t> </a:t>
            </a:r>
            <a:r>
              <a:rPr lang="en-US" altLang="zh-CN" sz="2600" dirty="0">
                <a:cs typeface="Times New Roman" panose="02020603050405020304" pitchFamily="18" charset="0"/>
              </a:rPr>
              <a:t>e))</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ListInsert</a:t>
            </a:r>
            <a:r>
              <a:rPr lang="en-US" altLang="zh-CN" sz="2600" dirty="0">
                <a:cs typeface="Times New Roman" panose="02020603050405020304" pitchFamily="18" charset="0"/>
              </a:rPr>
              <a:t>(a, 1, e);</a:t>
            </a:r>
          </a:p>
          <a:p>
            <a:pPr lvl="1"/>
            <a:r>
              <a:rPr lang="en-US" altLang="zh-CN" sz="2600" dirty="0">
                <a:cs typeface="Times New Roman" panose="02020603050405020304" pitchFamily="18" charset="0"/>
              </a:rPr>
              <a:t>    }    </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5" name="矩形 14">
            <a:extLst>
              <a:ext uri="{FF2B5EF4-FFF2-40B4-BE49-F238E27FC236}">
                <a16:creationId xmlns:a16="http://schemas.microsoft.com/office/drawing/2014/main" id="{D629A350-08A0-4861-B2FC-857ACE31FDF1}"/>
              </a:ext>
            </a:extLst>
          </p:cNvPr>
          <p:cNvSpPr/>
          <p:nvPr/>
        </p:nvSpPr>
        <p:spPr>
          <a:xfrm>
            <a:off x="5514679" y="3106904"/>
            <a:ext cx="6290821" cy="2893100"/>
          </a:xfrm>
          <a:prstGeom prst="rect">
            <a:avLst/>
          </a:prstGeom>
        </p:spPr>
        <p:txBody>
          <a:bodyPr wrap="square">
            <a:spAutoFit/>
          </a:bodyPr>
          <a:lstStyle/>
          <a:p>
            <a:pPr lvl="1"/>
            <a:r>
              <a:rPr lang="en-US" altLang="zh-CN" sz="2600" dirty="0" err="1">
                <a:cs typeface="Times New Roman" panose="02020603050405020304" pitchFamily="18" charset="0"/>
              </a:rPr>
              <a:t>LList</a:t>
            </a:r>
            <a:r>
              <a:rPr lang="en-US" altLang="zh-CN" sz="2600" dirty="0">
                <a:cs typeface="Times New Roman" panose="02020603050405020304" pitchFamily="18" charset="0"/>
              </a:rPr>
              <a:t> </a:t>
            </a:r>
            <a:r>
              <a:rPr lang="en-US" altLang="zh-CN" sz="2600" dirty="0" err="1">
                <a:cs typeface="Times New Roman" panose="02020603050405020304" pitchFamily="18" charset="0"/>
                <a:sym typeface="Wingdings" panose="05000000000000000000" pitchFamily="2" charset="2"/>
              </a:rPr>
              <a:t>ListLocate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L,</a:t>
            </a:r>
            <a:r>
              <a:rPr lang="zh-CN" altLang="en-US"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e)</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 L-&gt;next;</a:t>
            </a:r>
          </a:p>
          <a:p>
            <a:pPr lvl="1"/>
            <a:r>
              <a:rPr lang="en-US" altLang="zh-CN" sz="2600" dirty="0">
                <a:cs typeface="Times New Roman" panose="02020603050405020304" pitchFamily="18" charset="0"/>
              </a:rPr>
              <a:t>    while (p &amp;&amp; p-&gt;data !=</a:t>
            </a:r>
            <a:r>
              <a:rPr lang="zh-CN" altLang="en-US" sz="2600" dirty="0">
                <a:cs typeface="Times New Roman" panose="02020603050405020304" pitchFamily="18" charset="0"/>
              </a:rPr>
              <a:t> </a:t>
            </a:r>
            <a:r>
              <a:rPr lang="en-US" altLang="zh-CN" sz="2600" dirty="0">
                <a:cs typeface="Times New Roman" panose="02020603050405020304" pitchFamily="18" charset="0"/>
              </a:rPr>
              <a:t>e) </a:t>
            </a:r>
          </a:p>
          <a:p>
            <a:pPr lvl="1"/>
            <a:r>
              <a:rPr lang="en-US" altLang="zh-CN" sz="2600" dirty="0">
                <a:cs typeface="Times New Roman" panose="02020603050405020304" pitchFamily="18" charset="0"/>
              </a:rPr>
              <a:t>        p = p-&gt;next;</a:t>
            </a:r>
          </a:p>
          <a:p>
            <a:pPr lvl="1"/>
            <a:r>
              <a:rPr lang="en-US" altLang="zh-CN" sz="2600" dirty="0">
                <a:cs typeface="Times New Roman" panose="02020603050405020304" pitchFamily="18" charset="0"/>
              </a:rPr>
              <a:t>    return p;</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Tree>
    <p:extLst>
      <p:ext uri="{BB962C8B-B14F-4D97-AF65-F5344CB8AC3E}">
        <p14:creationId xmlns:p14="http://schemas.microsoft.com/office/powerpoint/2010/main" val="29590843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9895658" cy="523220"/>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2.22 </a:t>
            </a:r>
            <a:r>
              <a:rPr lang="en-US" altLang="zh-CN" sz="2800" b="1" dirty="0" err="1">
                <a:solidFill>
                  <a:schemeClr val="accent2"/>
                </a:solidFill>
              </a:rPr>
              <a:t>ListDelete</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：删除有序链表中属于区间</a:t>
            </a:r>
            <a:r>
              <a:rPr lang="en-US" altLang="zh-CN" sz="2800" b="1" dirty="0">
                <a:solidFill>
                  <a:srgbClr val="002060"/>
                </a:solidFill>
                <a:latin typeface="Times New Roman" panose="02020603050405020304" pitchFamily="18" charset="0"/>
                <a:cs typeface="Times New Roman" panose="02020603050405020304" pitchFamily="18" charset="0"/>
              </a:rPr>
              <a:t>[</a:t>
            </a:r>
            <a:r>
              <a:rPr lang="en-US" altLang="zh-CN" sz="2800" b="1" dirty="0" err="1">
                <a:solidFill>
                  <a:srgbClr val="002060"/>
                </a:solidFill>
                <a:latin typeface="Times New Roman" panose="02020603050405020304" pitchFamily="18" charset="0"/>
                <a:cs typeface="Times New Roman" panose="02020603050405020304" pitchFamily="18" charset="0"/>
              </a:rPr>
              <a:t>a,b</a:t>
            </a:r>
            <a:r>
              <a:rPr lang="en-US" altLang="zh-CN" sz="2800" b="1" dirty="0">
                <a:solidFill>
                  <a:srgbClr val="002060"/>
                </a:solidFill>
                <a:latin typeface="Times New Roman" panose="02020603050405020304" pitchFamily="18" charset="0"/>
                <a:cs typeface="Times New Roman" panose="02020603050405020304" pitchFamily="18" charset="0"/>
              </a:rPr>
              <a:t>]</a:t>
            </a:r>
            <a:r>
              <a:rPr lang="zh-CN" altLang="en-US" sz="2800" b="1" dirty="0">
                <a:solidFill>
                  <a:srgbClr val="002060"/>
                </a:solidFill>
                <a:latin typeface="Times New Roman" panose="02020603050405020304" pitchFamily="18" charset="0"/>
                <a:cs typeface="Times New Roman" panose="02020603050405020304" pitchFamily="18" charset="0"/>
              </a:rPr>
              <a:t>的结点。</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4" name="矩形 13">
            <a:extLst>
              <a:ext uri="{FF2B5EF4-FFF2-40B4-BE49-F238E27FC236}">
                <a16:creationId xmlns:a16="http://schemas.microsoft.com/office/drawing/2014/main" id="{FE7DDA94-0B8F-488B-8A53-E18548578133}"/>
              </a:ext>
            </a:extLst>
          </p:cNvPr>
          <p:cNvSpPr/>
          <p:nvPr/>
        </p:nvSpPr>
        <p:spPr>
          <a:xfrm>
            <a:off x="1095041" y="2234956"/>
            <a:ext cx="9236735" cy="3693319"/>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sym typeface="Wingdings" panose="05000000000000000000" pitchFamily="2" charset="2"/>
              </a:rPr>
              <a:t>ListDelete</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&amp;L,</a:t>
            </a:r>
            <a:r>
              <a:rPr lang="zh-CN" altLang="en-US" sz="2600" dirty="0">
                <a:cs typeface="Times New Roman" panose="02020603050405020304" pitchFamily="18" charset="0"/>
              </a:rPr>
              <a:t>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a, </a:t>
            </a:r>
            <a:r>
              <a:rPr lang="en-US" altLang="zh-CN" sz="2600" dirty="0" err="1">
                <a:cs typeface="Times New Roman" panose="02020603050405020304" pitchFamily="18" charset="0"/>
              </a:rPr>
              <a:t>LElemType</a:t>
            </a:r>
            <a:r>
              <a:rPr lang="en-US" altLang="zh-CN" sz="2600" dirty="0">
                <a:cs typeface="Times New Roman" panose="02020603050405020304" pitchFamily="18" charset="0"/>
              </a:rPr>
              <a:t> b)</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q, r;  p = L; q = p-&gt;next;</a:t>
            </a:r>
          </a:p>
          <a:p>
            <a:pPr lvl="1"/>
            <a:r>
              <a:rPr lang="en-US" altLang="zh-CN" sz="2600" dirty="0">
                <a:cs typeface="Times New Roman" panose="02020603050405020304" pitchFamily="18" charset="0"/>
              </a:rPr>
              <a:t>   while (q &amp;&amp; q-&gt;data &lt; a) </a:t>
            </a:r>
          </a:p>
          <a:p>
            <a:pPr lvl="1"/>
            <a:r>
              <a:rPr lang="en-US" altLang="zh-CN" sz="2600" dirty="0">
                <a:cs typeface="Times New Roman" panose="02020603050405020304" pitchFamily="18" charset="0"/>
              </a:rPr>
              <a:t>       { p = q; q = q-&gt;next;} </a:t>
            </a:r>
          </a:p>
          <a:p>
            <a:pPr lvl="1"/>
            <a:r>
              <a:rPr lang="en-US" altLang="zh-CN" sz="2600" dirty="0">
                <a:cs typeface="Times New Roman" panose="02020603050405020304" pitchFamily="18" charset="0"/>
              </a:rPr>
              <a:t>   while (q &amp;&amp; q-&gt;data &lt;= b) </a:t>
            </a:r>
          </a:p>
          <a:p>
            <a:pPr lvl="1"/>
            <a:r>
              <a:rPr lang="en-US" altLang="zh-CN" sz="2600" dirty="0">
                <a:cs typeface="Times New Roman" panose="02020603050405020304" pitchFamily="18" charset="0"/>
              </a:rPr>
              <a:t>       { r = q; q = q-&gt;next;  delete r;}</a:t>
            </a:r>
          </a:p>
          <a:p>
            <a:pPr lvl="1"/>
            <a:r>
              <a:rPr lang="en-US" altLang="zh-CN" sz="2600" dirty="0">
                <a:cs typeface="Times New Roman" panose="02020603050405020304" pitchFamily="18" charset="0"/>
              </a:rPr>
              <a:t>   p-&gt;next = q;</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6" name="矩形 15">
            <a:extLst>
              <a:ext uri="{FF2B5EF4-FFF2-40B4-BE49-F238E27FC236}">
                <a16:creationId xmlns:a16="http://schemas.microsoft.com/office/drawing/2014/main" id="{5001F455-0143-4014-8091-CE43F0E67FC9}"/>
              </a:ext>
            </a:extLst>
          </p:cNvPr>
          <p:cNvSpPr/>
          <p:nvPr/>
        </p:nvSpPr>
        <p:spPr>
          <a:xfrm>
            <a:off x="433125" y="1687597"/>
            <a:ext cx="11211936" cy="476284"/>
          </a:xfrm>
          <a:prstGeom prst="rect">
            <a:avLst/>
          </a:prstGeom>
        </p:spPr>
        <p:txBody>
          <a:bodyPr wrap="square">
            <a:spAutoFit/>
          </a:bodyPr>
          <a:lstStyle/>
          <a:p>
            <a:pPr algn="just">
              <a:lnSpc>
                <a:spcPct val="125000"/>
              </a:lnSpc>
            </a:pPr>
            <a:r>
              <a:rPr lang="zh-CN" altLang="en-US" sz="2200" b="1" dirty="0">
                <a:solidFill>
                  <a:schemeClr val="accent2"/>
                </a:solidFill>
                <a:latin typeface="+mn-ea"/>
                <a:cs typeface="Times New Roman" panose="02020603050405020304" pitchFamily="18" charset="0"/>
                <a:sym typeface="Wingdings" panose="05000000000000000000" pitchFamily="2" charset="2"/>
              </a:rPr>
              <a:t>例：</a:t>
            </a:r>
            <a:r>
              <a:rPr lang="en-US" altLang="zh-CN" sz="2200" dirty="0">
                <a:latin typeface="+mn-ea"/>
                <a:cs typeface="Times New Roman" panose="02020603050405020304" pitchFamily="18" charset="0"/>
                <a:sym typeface="Wingdings" panose="05000000000000000000" pitchFamily="2" charset="2"/>
              </a:rPr>
              <a:t>L=(1,3,5,7,9)</a:t>
            </a:r>
            <a:r>
              <a:rPr lang="zh-CN" altLang="en-US" sz="2200" dirty="0">
                <a:latin typeface="+mn-ea"/>
                <a:cs typeface="Times New Roman" panose="02020603050405020304" pitchFamily="18" charset="0"/>
                <a:sym typeface="Wingdings" panose="05000000000000000000" pitchFamily="2" charset="2"/>
              </a:rPr>
              <a:t>，</a:t>
            </a:r>
            <a:r>
              <a:rPr lang="en-US" altLang="zh-CN" sz="2200" dirty="0">
                <a:latin typeface="+mn-ea"/>
                <a:cs typeface="Times New Roman" panose="02020603050405020304" pitchFamily="18" charset="0"/>
                <a:sym typeface="Wingdings" panose="05000000000000000000" pitchFamily="2" charset="2"/>
              </a:rPr>
              <a:t>[</a:t>
            </a:r>
            <a:r>
              <a:rPr lang="en-US" altLang="zh-CN" sz="2200" dirty="0" err="1">
                <a:latin typeface="+mn-ea"/>
                <a:cs typeface="Times New Roman" panose="02020603050405020304" pitchFamily="18" charset="0"/>
                <a:sym typeface="Wingdings" panose="05000000000000000000" pitchFamily="2" charset="2"/>
              </a:rPr>
              <a:t>a,b</a:t>
            </a:r>
            <a:r>
              <a:rPr lang="en-US" altLang="zh-CN" sz="2200" dirty="0">
                <a:latin typeface="+mn-ea"/>
                <a:cs typeface="Times New Roman" panose="02020603050405020304" pitchFamily="18" charset="0"/>
                <a:sym typeface="Wingdings" panose="05000000000000000000" pitchFamily="2" charset="2"/>
              </a:rPr>
              <a:t>]=[3,6]</a:t>
            </a:r>
            <a:r>
              <a:rPr lang="zh-CN" altLang="en-US" sz="2200" dirty="0">
                <a:latin typeface="+mn-ea"/>
                <a:cs typeface="Times New Roman" panose="02020603050405020304" pitchFamily="18" charset="0"/>
                <a:sym typeface="Wingdings" panose="05000000000000000000" pitchFamily="2" charset="2"/>
              </a:rPr>
              <a:t>，则执行算法后，</a:t>
            </a:r>
            <a:r>
              <a:rPr lang="en-US" altLang="zh-CN" sz="2200" dirty="0">
                <a:latin typeface="+mn-ea"/>
                <a:cs typeface="Times New Roman" panose="02020603050405020304" pitchFamily="18" charset="0"/>
                <a:sym typeface="Wingdings" panose="05000000000000000000" pitchFamily="2" charset="2"/>
              </a:rPr>
              <a:t> L=(1,7,9) </a:t>
            </a:r>
            <a:r>
              <a:rPr lang="zh-CN" altLang="en-US" sz="2200" dirty="0">
                <a:latin typeface="+mn-ea"/>
                <a:cs typeface="Times New Roman" panose="02020603050405020304" pitchFamily="18" charset="0"/>
                <a:sym typeface="Wingdings" panose="05000000000000000000" pitchFamily="2" charset="2"/>
              </a:rPr>
              <a:t>。</a:t>
            </a:r>
            <a:endParaRPr lang="en-US" altLang="zh-CN" sz="2200" dirty="0"/>
          </a:p>
        </p:txBody>
      </p:sp>
      <p:sp>
        <p:nvSpPr>
          <p:cNvPr id="18" name="矩形 17">
            <a:extLst>
              <a:ext uri="{FF2B5EF4-FFF2-40B4-BE49-F238E27FC236}">
                <a16:creationId xmlns:a16="http://schemas.microsoft.com/office/drawing/2014/main" id="{B996F8C0-11A3-44F9-AFE0-AE724FD1ABDE}"/>
              </a:ext>
            </a:extLst>
          </p:cNvPr>
          <p:cNvSpPr/>
          <p:nvPr/>
        </p:nvSpPr>
        <p:spPr>
          <a:xfrm>
            <a:off x="1247319" y="5814749"/>
            <a:ext cx="10086208" cy="826637"/>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根据链表的有序性可知，要删除的结点的逻辑位置是连续的。</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第 </a:t>
            </a:r>
            <a:r>
              <a:rPr lang="en-US" altLang="zh-CN" sz="2000" dirty="0">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个循环找到第一个需要删除的结点；第 </a:t>
            </a:r>
            <a:r>
              <a:rPr lang="en-US" altLang="zh-CN" sz="2000" dirty="0">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个循环连续删除结点。</a:t>
            </a:r>
            <a:endParaRPr lang="en-US" altLang="zh-CN" sz="2000" dirty="0">
              <a:latin typeface="+mn-ea"/>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306502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682733"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2.23 </a:t>
            </a:r>
            <a:r>
              <a:rPr lang="en-US" altLang="zh-CN" sz="2800" b="1" dirty="0" err="1">
                <a:solidFill>
                  <a:schemeClr val="accent2"/>
                </a:solidFill>
              </a:rPr>
              <a:t>IntersectList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：求两个有序链表的交集，对交集另外分配</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内存空间，要求存储交集的单链表中元素递增排列。</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4" name="矩形 13">
            <a:extLst>
              <a:ext uri="{FF2B5EF4-FFF2-40B4-BE49-F238E27FC236}">
                <a16:creationId xmlns:a16="http://schemas.microsoft.com/office/drawing/2014/main" id="{FE7DDA94-0B8F-488B-8A53-E18548578133}"/>
              </a:ext>
            </a:extLst>
          </p:cNvPr>
          <p:cNvSpPr/>
          <p:nvPr/>
        </p:nvSpPr>
        <p:spPr>
          <a:xfrm>
            <a:off x="904720" y="2581072"/>
            <a:ext cx="10595453" cy="4093428"/>
          </a:xfrm>
          <a:prstGeom prst="rect">
            <a:avLst/>
          </a:prstGeom>
        </p:spPr>
        <p:txBody>
          <a:bodyPr wrap="square">
            <a:spAutoFit/>
          </a:bodyPr>
          <a:lstStyle/>
          <a:p>
            <a:pPr lvl="1"/>
            <a:r>
              <a:rPr lang="en-US" altLang="zh-CN" sz="2600" dirty="0">
                <a:cs typeface="Times New Roman" panose="02020603050405020304" pitchFamily="18" charset="0"/>
              </a:rPr>
              <a:t>void </a:t>
            </a:r>
            <a:r>
              <a:rPr lang="en-US" altLang="zh-CN" sz="2600" dirty="0" err="1">
                <a:cs typeface="Times New Roman" panose="02020603050405020304" pitchFamily="18" charset="0"/>
                <a:sym typeface="Wingdings" panose="05000000000000000000" pitchFamily="2" charset="2"/>
              </a:rPr>
              <a:t>IntersectList</a:t>
            </a:r>
            <a:r>
              <a:rPr lang="en-US" altLang="zh-CN" sz="2600" b="1" dirty="0">
                <a:solidFill>
                  <a:schemeClr val="accent2"/>
                </a:solidFill>
                <a:cs typeface="Times New Roman" panose="02020603050405020304" pitchFamily="18" charset="0"/>
              </a:rPr>
              <a:t> </a:t>
            </a:r>
            <a:r>
              <a:rPr lang="en-US" altLang="zh-CN" sz="2600" dirty="0">
                <a:cs typeface="Times New Roman" panose="02020603050405020304" pitchFamily="18" charset="0"/>
              </a:rPr>
              <a:t>(</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a:t>
            </a:r>
            <a:r>
              <a:rPr lang="zh-CN" altLang="en-US"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B,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&amp;C)</a:t>
            </a:r>
            <a:endParaRPr lang="zh-CN" altLang="zh-CN" sz="2600" dirty="0">
              <a:cs typeface="Times New Roman" panose="02020603050405020304" pitchFamily="18" charset="0"/>
            </a:endParaRPr>
          </a:p>
          <a:p>
            <a:pPr lvl="1"/>
            <a:r>
              <a:rPr lang="en-US" altLang="zh-CN" sz="2600" dirty="0">
                <a:cs typeface="Times New Roman" panose="02020603050405020304" pitchFamily="18" charset="0"/>
              </a:rPr>
              <a:t>{  </a:t>
            </a:r>
            <a:r>
              <a:rPr lang="en-US" altLang="zh-CN" sz="2600" dirty="0" err="1">
                <a:cs typeface="Times New Roman" panose="02020603050405020304" pitchFamily="18" charset="0"/>
              </a:rPr>
              <a:t>LList</a:t>
            </a:r>
            <a:r>
              <a:rPr lang="en-US" altLang="zh-CN" sz="2600" dirty="0">
                <a:cs typeface="Times New Roman" panose="02020603050405020304" pitchFamily="18" charset="0"/>
              </a:rPr>
              <a:t> p, q, r, s;  p = A-&gt;next; q = B-&gt;next; C = new </a:t>
            </a:r>
            <a:r>
              <a:rPr lang="en-US" altLang="zh-CN" sz="2600" dirty="0" err="1">
                <a:cs typeface="Times New Roman" panose="02020603050405020304" pitchFamily="18" charset="0"/>
              </a:rPr>
              <a:t>LNode</a:t>
            </a:r>
            <a:r>
              <a:rPr lang="en-US" altLang="zh-CN" sz="2600" dirty="0">
                <a:cs typeface="Times New Roman" panose="02020603050405020304" pitchFamily="18" charset="0"/>
              </a:rPr>
              <a:t>; r = C;</a:t>
            </a:r>
          </a:p>
          <a:p>
            <a:pPr lvl="1"/>
            <a:r>
              <a:rPr lang="en-US" altLang="zh-CN" sz="2600" dirty="0">
                <a:cs typeface="Times New Roman" panose="02020603050405020304" pitchFamily="18" charset="0"/>
              </a:rPr>
              <a:t>   while (p &amp;&amp; q) </a:t>
            </a:r>
          </a:p>
          <a:p>
            <a:pPr lvl="1"/>
            <a:r>
              <a:rPr lang="en-US" altLang="zh-CN" sz="2600" dirty="0">
                <a:cs typeface="Times New Roman" panose="02020603050405020304" pitchFamily="18" charset="0"/>
              </a:rPr>
              <a:t>       if (p-&gt;data == q-&gt;data)</a:t>
            </a:r>
          </a:p>
          <a:p>
            <a:pPr lvl="1"/>
            <a:r>
              <a:rPr lang="en-US" altLang="zh-CN" sz="2600" dirty="0">
                <a:cs typeface="Times New Roman" panose="02020603050405020304" pitchFamily="18" charset="0"/>
              </a:rPr>
              <a:t>       { s = new </a:t>
            </a:r>
            <a:r>
              <a:rPr lang="en-US" altLang="zh-CN" sz="2600" dirty="0" err="1">
                <a:cs typeface="Times New Roman" panose="02020603050405020304" pitchFamily="18" charset="0"/>
              </a:rPr>
              <a:t>LNode</a:t>
            </a:r>
            <a:r>
              <a:rPr lang="en-US" altLang="zh-CN" sz="2600" dirty="0">
                <a:cs typeface="Times New Roman" panose="02020603050405020304" pitchFamily="18" charset="0"/>
              </a:rPr>
              <a:t>; s-&gt;data = p-&gt;data;</a:t>
            </a:r>
          </a:p>
          <a:p>
            <a:pPr lvl="1"/>
            <a:r>
              <a:rPr lang="en-US" altLang="zh-CN" sz="2600" dirty="0">
                <a:cs typeface="Times New Roman" panose="02020603050405020304" pitchFamily="18" charset="0"/>
              </a:rPr>
              <a:t>         r-&gt;next = s; p = p-&gt;next; q = q-&gt;next; r = s; }  </a:t>
            </a:r>
          </a:p>
          <a:p>
            <a:pPr lvl="1"/>
            <a:r>
              <a:rPr lang="en-US" altLang="zh-CN" sz="2600" dirty="0">
                <a:cs typeface="Times New Roman" panose="02020603050405020304" pitchFamily="18" charset="0"/>
              </a:rPr>
              <a:t>       else if (p-&gt;data &lt; q-&gt;data) p = p-&gt;next;</a:t>
            </a:r>
          </a:p>
          <a:p>
            <a:pPr lvl="1"/>
            <a:r>
              <a:rPr lang="en-US" altLang="zh-CN" sz="2600" dirty="0">
                <a:cs typeface="Times New Roman" panose="02020603050405020304" pitchFamily="18" charset="0"/>
              </a:rPr>
              <a:t>       else  q = q-&gt;next;</a:t>
            </a:r>
          </a:p>
          <a:p>
            <a:pPr lvl="1"/>
            <a:r>
              <a:rPr lang="en-US" altLang="zh-CN" sz="2600" dirty="0">
                <a:cs typeface="Times New Roman" panose="02020603050405020304" pitchFamily="18" charset="0"/>
              </a:rPr>
              <a:t>    r-&gt;next = NULL;</a:t>
            </a:r>
          </a:p>
          <a:p>
            <a:pPr lvl="1"/>
            <a:r>
              <a:rPr lang="en-US" altLang="zh-CN" sz="2600" dirty="0">
                <a:cs typeface="Times New Roman" panose="02020603050405020304" pitchFamily="18" charset="0"/>
              </a:rPr>
              <a:t> }</a:t>
            </a:r>
            <a:endParaRPr lang="zh-CN" altLang="zh-CN" sz="2600" dirty="0">
              <a:cs typeface="Times New Roman" panose="02020603050405020304" pitchFamily="18" charset="0"/>
            </a:endParaRPr>
          </a:p>
        </p:txBody>
      </p:sp>
      <p:sp>
        <p:nvSpPr>
          <p:cNvPr id="16" name="矩形 15">
            <a:extLst>
              <a:ext uri="{FF2B5EF4-FFF2-40B4-BE49-F238E27FC236}">
                <a16:creationId xmlns:a16="http://schemas.microsoft.com/office/drawing/2014/main" id="{5001F455-0143-4014-8091-CE43F0E67FC9}"/>
              </a:ext>
            </a:extLst>
          </p:cNvPr>
          <p:cNvSpPr/>
          <p:nvPr/>
        </p:nvSpPr>
        <p:spPr>
          <a:xfrm>
            <a:off x="738159" y="2127184"/>
            <a:ext cx="11211936" cy="476284"/>
          </a:xfrm>
          <a:prstGeom prst="rect">
            <a:avLst/>
          </a:prstGeom>
        </p:spPr>
        <p:txBody>
          <a:bodyPr wrap="square">
            <a:spAutoFit/>
          </a:bodyPr>
          <a:lstStyle/>
          <a:p>
            <a:pPr algn="just">
              <a:lnSpc>
                <a:spcPct val="125000"/>
              </a:lnSpc>
            </a:pPr>
            <a:r>
              <a:rPr lang="zh-CN" altLang="en-US" sz="2200" b="1" dirty="0">
                <a:solidFill>
                  <a:schemeClr val="accent2"/>
                </a:solidFill>
                <a:latin typeface="+mn-ea"/>
                <a:cs typeface="Times New Roman" panose="02020603050405020304" pitchFamily="18" charset="0"/>
                <a:sym typeface="Wingdings" panose="05000000000000000000" pitchFamily="2" charset="2"/>
              </a:rPr>
              <a:t>例：</a:t>
            </a:r>
            <a:r>
              <a:rPr lang="en-US" altLang="zh-CN" sz="2200" dirty="0">
                <a:latin typeface="+mn-ea"/>
                <a:cs typeface="Times New Roman" panose="02020603050405020304" pitchFamily="18" charset="0"/>
                <a:sym typeface="Wingdings" panose="05000000000000000000" pitchFamily="2" charset="2"/>
              </a:rPr>
              <a:t>A=(1, 2, 3, 4, 5, 6)</a:t>
            </a:r>
            <a:r>
              <a:rPr lang="zh-CN" altLang="en-US" sz="2200" dirty="0">
                <a:latin typeface="+mn-ea"/>
                <a:cs typeface="Times New Roman" panose="02020603050405020304" pitchFamily="18" charset="0"/>
                <a:sym typeface="Wingdings" panose="05000000000000000000" pitchFamily="2" charset="2"/>
              </a:rPr>
              <a:t>，</a:t>
            </a:r>
            <a:r>
              <a:rPr lang="en-US" altLang="zh-CN" sz="2200" dirty="0">
                <a:latin typeface="+mn-ea"/>
                <a:cs typeface="Times New Roman" panose="02020603050405020304" pitchFamily="18" charset="0"/>
                <a:sym typeface="Wingdings" panose="05000000000000000000" pitchFamily="2" charset="2"/>
              </a:rPr>
              <a:t>B=(1, 3, 5, 7, 8, 9)</a:t>
            </a:r>
            <a:r>
              <a:rPr lang="zh-CN" altLang="en-US" sz="2200" dirty="0">
                <a:latin typeface="+mn-ea"/>
                <a:cs typeface="Times New Roman" panose="02020603050405020304" pitchFamily="18" charset="0"/>
                <a:sym typeface="Wingdings" panose="05000000000000000000" pitchFamily="2" charset="2"/>
              </a:rPr>
              <a:t>，则交集 </a:t>
            </a:r>
            <a:r>
              <a:rPr lang="en-US" altLang="zh-CN" sz="2200" dirty="0">
                <a:latin typeface="+mn-ea"/>
                <a:cs typeface="Times New Roman" panose="02020603050405020304" pitchFamily="18" charset="0"/>
                <a:sym typeface="Wingdings" panose="05000000000000000000" pitchFamily="2" charset="2"/>
              </a:rPr>
              <a:t>C=(1, 3, 5)</a:t>
            </a:r>
            <a:r>
              <a:rPr lang="zh-CN" altLang="en-US" sz="2200" dirty="0">
                <a:latin typeface="+mn-ea"/>
                <a:cs typeface="Times New Roman" panose="02020603050405020304" pitchFamily="18" charset="0"/>
                <a:sym typeface="Wingdings" panose="05000000000000000000" pitchFamily="2" charset="2"/>
              </a:rPr>
              <a:t>。</a:t>
            </a:r>
            <a:endParaRPr lang="en-US" altLang="zh-CN" sz="2200" dirty="0"/>
          </a:p>
        </p:txBody>
      </p:sp>
    </p:spTree>
    <p:extLst>
      <p:ext uri="{BB962C8B-B14F-4D97-AF65-F5344CB8AC3E}">
        <p14:creationId xmlns:p14="http://schemas.microsoft.com/office/powerpoint/2010/main" val="42568588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3">
            <a:extLst>
              <a:ext uri="{FF2B5EF4-FFF2-40B4-BE49-F238E27FC236}">
                <a16:creationId xmlns:a16="http://schemas.microsoft.com/office/drawing/2014/main" id="{C4DA88AA-63A2-4478-8AE1-003B2407920A}"/>
              </a:ext>
            </a:extLst>
          </p:cNvPr>
          <p:cNvGrpSpPr/>
          <p:nvPr/>
        </p:nvGrpSpPr>
        <p:grpSpPr>
          <a:xfrm>
            <a:off x="279769" y="1241195"/>
            <a:ext cx="458390" cy="344014"/>
            <a:chOff x="789999" y="2242985"/>
            <a:chExt cx="504229" cy="378415"/>
          </a:xfrm>
        </p:grpSpPr>
        <p:sp>
          <p:nvSpPr>
            <p:cNvPr id="4" name="Rectangle 24">
              <a:extLst>
                <a:ext uri="{FF2B5EF4-FFF2-40B4-BE49-F238E27FC236}">
                  <a16:creationId xmlns:a16="http://schemas.microsoft.com/office/drawing/2014/main" id="{9A0E7997-3147-4BD2-BE14-C6546EE1884F}"/>
                </a:ext>
              </a:extLst>
            </p:cNvPr>
            <p:cNvSpPr/>
            <p:nvPr/>
          </p:nvSpPr>
          <p:spPr>
            <a:xfrm>
              <a:off x="858129" y="2299468"/>
              <a:ext cx="436099" cy="321932"/>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sp>
          <p:nvSpPr>
            <p:cNvPr id="5" name="Rectangle 25">
              <a:extLst>
                <a:ext uri="{FF2B5EF4-FFF2-40B4-BE49-F238E27FC236}">
                  <a16:creationId xmlns:a16="http://schemas.microsoft.com/office/drawing/2014/main" id="{033504F9-8A6E-41A8-BBB2-D474290989B0}"/>
                </a:ext>
              </a:extLst>
            </p:cNvPr>
            <p:cNvSpPr/>
            <p:nvPr/>
          </p:nvSpPr>
          <p:spPr>
            <a:xfrm>
              <a:off x="789999" y="2242985"/>
              <a:ext cx="436099" cy="321932"/>
            </a:xfrm>
            <a:prstGeom prst="rect">
              <a:avLst/>
            </a:prstGeom>
            <a:solidFill>
              <a:srgbClr val="BDD7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endParaRPr lang="en-GB" sz="2800">
                <a:cs typeface="+mn-ea"/>
                <a:sym typeface="+mn-lt"/>
              </a:endParaRPr>
            </a:p>
          </p:txBody>
        </p:sp>
      </p:grpSp>
      <p:sp>
        <p:nvSpPr>
          <p:cNvPr id="6" name="矩形 5">
            <a:extLst>
              <a:ext uri="{FF2B5EF4-FFF2-40B4-BE49-F238E27FC236}">
                <a16:creationId xmlns:a16="http://schemas.microsoft.com/office/drawing/2014/main" id="{E8603C79-9676-43F5-88DA-7F7D41C46A66}"/>
              </a:ext>
            </a:extLst>
          </p:cNvPr>
          <p:cNvSpPr/>
          <p:nvPr/>
        </p:nvSpPr>
        <p:spPr>
          <a:xfrm>
            <a:off x="817440" y="1173077"/>
            <a:ext cx="10682733" cy="954107"/>
          </a:xfrm>
          <a:prstGeom prst="rect">
            <a:avLst/>
          </a:prstGeom>
        </p:spPr>
        <p:txBody>
          <a:bodyPr wrap="none">
            <a:spAutoFit/>
          </a:bodyPr>
          <a:lstStyle/>
          <a:p>
            <a:pPr>
              <a:spcBef>
                <a:spcPts val="1200"/>
              </a:spcBef>
            </a:pPr>
            <a:r>
              <a:rPr lang="zh-CN" altLang="en-US" sz="2800" b="1" dirty="0">
                <a:solidFill>
                  <a:srgbClr val="002060"/>
                </a:solidFill>
                <a:latin typeface="Times New Roman" panose="02020603050405020304" pitchFamily="18" charset="0"/>
                <a:cs typeface="Times New Roman" panose="02020603050405020304" pitchFamily="18" charset="0"/>
              </a:rPr>
              <a:t>算法</a:t>
            </a:r>
            <a:r>
              <a:rPr lang="en-US" altLang="zh-CN" sz="2800" b="1" dirty="0">
                <a:solidFill>
                  <a:srgbClr val="002060"/>
                </a:solidFill>
                <a:latin typeface="Times New Roman" panose="02020603050405020304" pitchFamily="18" charset="0"/>
                <a:cs typeface="Times New Roman" panose="02020603050405020304" pitchFamily="18" charset="0"/>
              </a:rPr>
              <a:t>2.23 </a:t>
            </a:r>
            <a:r>
              <a:rPr lang="en-US" altLang="zh-CN" sz="2800" b="1" dirty="0" err="1">
                <a:solidFill>
                  <a:schemeClr val="accent2"/>
                </a:solidFill>
              </a:rPr>
              <a:t>IntersectList</a:t>
            </a:r>
            <a:r>
              <a:rPr lang="en-US" altLang="zh-CN" sz="2800" dirty="0"/>
              <a:t> </a:t>
            </a:r>
            <a:r>
              <a:rPr lang="zh-CN" altLang="en-US" sz="2800" b="1" dirty="0">
                <a:solidFill>
                  <a:srgbClr val="002060"/>
                </a:solidFill>
                <a:latin typeface="Times New Roman" panose="02020603050405020304" pitchFamily="18" charset="0"/>
                <a:cs typeface="Times New Roman" panose="02020603050405020304" pitchFamily="18" charset="0"/>
              </a:rPr>
              <a:t>：求两个有序链表的交集，对交集另外分配</a:t>
            </a:r>
            <a:endParaRPr lang="en-US" altLang="zh-CN" sz="2800" b="1" dirty="0">
              <a:solidFill>
                <a:srgbClr val="002060"/>
              </a:solidFill>
              <a:latin typeface="Times New Roman" panose="02020603050405020304" pitchFamily="18" charset="0"/>
              <a:cs typeface="Times New Roman" panose="02020603050405020304" pitchFamily="18" charset="0"/>
            </a:endParaRPr>
          </a:p>
          <a:p>
            <a:r>
              <a:rPr lang="zh-CN" altLang="en-US" sz="2800" b="1" dirty="0">
                <a:solidFill>
                  <a:srgbClr val="002060"/>
                </a:solidFill>
                <a:latin typeface="Times New Roman" panose="02020603050405020304" pitchFamily="18" charset="0"/>
                <a:cs typeface="Times New Roman" panose="02020603050405020304" pitchFamily="18" charset="0"/>
              </a:rPr>
              <a:t>内存空间，要求存储交集的单链表中元素递增排列。</a:t>
            </a:r>
          </a:p>
        </p:txBody>
      </p:sp>
      <p:grpSp>
        <p:nvGrpSpPr>
          <p:cNvPr id="7" name="组合 6">
            <a:extLst>
              <a:ext uri="{FF2B5EF4-FFF2-40B4-BE49-F238E27FC236}">
                <a16:creationId xmlns:a16="http://schemas.microsoft.com/office/drawing/2014/main" id="{B44B128C-620F-4679-A112-DC03825C16E1}"/>
              </a:ext>
            </a:extLst>
          </p:cNvPr>
          <p:cNvGrpSpPr/>
          <p:nvPr/>
        </p:nvGrpSpPr>
        <p:grpSpPr>
          <a:xfrm>
            <a:off x="0" y="271425"/>
            <a:ext cx="6853286" cy="877513"/>
            <a:chOff x="0" y="271425"/>
            <a:chExt cx="6692933" cy="877513"/>
          </a:xfrm>
        </p:grpSpPr>
        <p:sp>
          <p:nvSpPr>
            <p:cNvPr id="8" name="任意多边形 18">
              <a:extLst>
                <a:ext uri="{FF2B5EF4-FFF2-40B4-BE49-F238E27FC236}">
                  <a16:creationId xmlns:a16="http://schemas.microsoft.com/office/drawing/2014/main" id="{4202944D-5DC1-4E98-A994-164D2E7E3EA7}"/>
                </a:ext>
              </a:extLst>
            </p:cNvPr>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9" name="椭圆 8">
              <a:extLst>
                <a:ext uri="{FF2B5EF4-FFF2-40B4-BE49-F238E27FC236}">
                  <a16:creationId xmlns:a16="http://schemas.microsoft.com/office/drawing/2014/main" id="{2CF6E991-6106-43B0-B53D-AF70F69FE225}"/>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10" name="矩形 9">
              <a:extLst>
                <a:ext uri="{FF2B5EF4-FFF2-40B4-BE49-F238E27FC236}">
                  <a16:creationId xmlns:a16="http://schemas.microsoft.com/office/drawing/2014/main" id="{74250A76-81BC-4010-885B-08C8EFB3F06A}"/>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3</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1" name="文本框 1066">
            <a:extLst>
              <a:ext uri="{FF2B5EF4-FFF2-40B4-BE49-F238E27FC236}">
                <a16:creationId xmlns:a16="http://schemas.microsoft.com/office/drawing/2014/main" id="{619EAC09-571A-45F3-AA16-0B193139098C}"/>
              </a:ext>
            </a:extLst>
          </p:cNvPr>
          <p:cNvSpPr txBox="1">
            <a:spLocks noChangeArrowheads="1"/>
          </p:cNvSpPr>
          <p:nvPr/>
        </p:nvSpPr>
        <p:spPr bwMode="auto">
          <a:xfrm>
            <a:off x="1340370" y="420800"/>
            <a:ext cx="469872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线性表的链式表示与实现</a:t>
            </a:r>
          </a:p>
        </p:txBody>
      </p:sp>
      <p:sp>
        <p:nvSpPr>
          <p:cNvPr id="13" name="矩形 12">
            <a:extLst>
              <a:ext uri="{FF2B5EF4-FFF2-40B4-BE49-F238E27FC236}">
                <a16:creationId xmlns:a16="http://schemas.microsoft.com/office/drawing/2014/main" id="{650CF42A-88D6-442C-9C3D-51DEDB906D17}"/>
              </a:ext>
            </a:extLst>
          </p:cNvPr>
          <p:cNvSpPr/>
          <p:nvPr/>
        </p:nvSpPr>
        <p:spPr>
          <a:xfrm>
            <a:off x="738159" y="2649696"/>
            <a:ext cx="9825789" cy="3134448"/>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sym typeface="Wingdings" panose="05000000000000000000" pitchFamily="2" charset="2"/>
              </a:rPr>
              <a:t>(1) </a:t>
            </a:r>
            <a:r>
              <a:rPr lang="zh-CN" altLang="en-US" sz="2000" dirty="0">
                <a:latin typeface="+mn-ea"/>
                <a:cs typeface="Times New Roman" panose="02020603050405020304" pitchFamily="18" charset="0"/>
                <a:sym typeface="Wingdings" panose="05000000000000000000" pitchFamily="2" charset="2"/>
              </a:rPr>
              <a:t>在循环语句之前，令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q </a:t>
            </a:r>
            <a:r>
              <a:rPr lang="zh-CN" altLang="en-US" sz="2000" dirty="0">
                <a:latin typeface="+mn-ea"/>
                <a:cs typeface="Times New Roman" panose="02020603050405020304" pitchFamily="18" charset="0"/>
                <a:sym typeface="Wingdings" panose="05000000000000000000" pitchFamily="2" charset="2"/>
              </a:rPr>
              <a:t>的初值分别指向链表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的第一个元素结点，建立空表 </a:t>
            </a:r>
            <a:r>
              <a:rPr lang="en-US" altLang="zh-CN" sz="2000" dirty="0">
                <a:latin typeface="+mn-ea"/>
                <a:cs typeface="Times New Roman" panose="02020603050405020304" pitchFamily="18" charset="0"/>
                <a:sym typeface="Wingdings" panose="05000000000000000000" pitchFamily="2" charset="2"/>
              </a:rPr>
              <a:t>C</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(2) </a:t>
            </a:r>
            <a:r>
              <a:rPr lang="zh-CN" altLang="en-US" sz="2000" dirty="0">
                <a:latin typeface="+mn-ea"/>
                <a:cs typeface="Times New Roman" panose="02020603050405020304" pitchFamily="18" charset="0"/>
                <a:sym typeface="Wingdings" panose="05000000000000000000" pitchFamily="2" charset="2"/>
              </a:rPr>
              <a:t>循环过程中，若 </a:t>
            </a:r>
            <a:r>
              <a:rPr lang="en-US" altLang="zh-CN" sz="2000" dirty="0">
                <a:latin typeface="+mn-ea"/>
                <a:cs typeface="Times New Roman" panose="02020603050405020304" pitchFamily="18" charset="0"/>
                <a:sym typeface="Wingdings" panose="05000000000000000000" pitchFamily="2" charset="2"/>
              </a:rPr>
              <a:t>p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q </a:t>
            </a:r>
            <a:r>
              <a:rPr lang="zh-CN" altLang="en-US" sz="2000" dirty="0">
                <a:latin typeface="+mn-ea"/>
                <a:cs typeface="Times New Roman" panose="02020603050405020304" pitchFamily="18" charset="0"/>
                <a:sym typeface="Wingdings" panose="05000000000000000000" pitchFamily="2" charset="2"/>
              </a:rPr>
              <a:t>所指向的结点元素相等，则利用表尾插入法添加到</a:t>
            </a:r>
            <a:r>
              <a:rPr lang="en-US" altLang="zh-CN" sz="2000" dirty="0">
                <a:latin typeface="+mn-ea"/>
                <a:cs typeface="Times New Roman" panose="02020603050405020304" pitchFamily="18" charset="0"/>
                <a:sym typeface="Wingdings" panose="05000000000000000000" pitchFamily="2" charset="2"/>
              </a:rPr>
              <a:t>C</a:t>
            </a:r>
            <a:r>
              <a:rPr lang="zh-CN" altLang="en-US" sz="2000" dirty="0">
                <a:latin typeface="+mn-ea"/>
                <a:cs typeface="Times New Roman" panose="02020603050405020304" pitchFamily="18" charset="0"/>
                <a:sym typeface="Wingdings" panose="05000000000000000000" pitchFamily="2" charset="2"/>
              </a:rPr>
              <a:t>中。</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(3) </a:t>
            </a:r>
            <a:r>
              <a:rPr lang="zh-CN" altLang="en-US" sz="2000" dirty="0">
                <a:latin typeface="+mn-ea"/>
                <a:cs typeface="Times New Roman" panose="02020603050405020304" pitchFamily="18" charset="0"/>
                <a:sym typeface="Wingdings" panose="05000000000000000000" pitchFamily="2" charset="2"/>
              </a:rPr>
              <a:t>由于</a:t>
            </a:r>
            <a:r>
              <a:rPr lang="en-US" altLang="zh-CN" sz="2000" dirty="0">
                <a:latin typeface="+mn-ea"/>
                <a:cs typeface="Times New Roman" panose="02020603050405020304" pitchFamily="18" charset="0"/>
                <a:sym typeface="Wingdings" panose="05000000000000000000" pitchFamily="2" charset="2"/>
              </a:rPr>
              <a:t> A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B</a:t>
            </a:r>
            <a:r>
              <a:rPr lang="zh-CN" altLang="en-US" sz="2000" dirty="0">
                <a:latin typeface="+mn-ea"/>
                <a:cs typeface="Times New Roman" panose="02020603050405020304" pitchFamily="18" charset="0"/>
                <a:sym typeface="Wingdings" panose="05000000000000000000" pitchFamily="2" charset="2"/>
              </a:rPr>
              <a:t> 是有序表，所以不会漏掉交集的元素。</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dirty="0">
                <a:latin typeface="+mn-ea"/>
                <a:cs typeface="Times New Roman" panose="02020603050405020304" pitchFamily="18" charset="0"/>
                <a:sym typeface="Wingdings" panose="05000000000000000000" pitchFamily="2" charset="2"/>
              </a:rPr>
              <a:t>       </a:t>
            </a:r>
            <a:r>
              <a:rPr lang="en-US" altLang="zh-CN" sz="2000" b="1" dirty="0">
                <a:solidFill>
                  <a:schemeClr val="accent2"/>
                </a:solidFill>
                <a:latin typeface="+mn-ea"/>
                <a:cs typeface="Times New Roman" panose="02020603050405020304" pitchFamily="18" charset="0"/>
                <a:sym typeface="Wingdings" panose="05000000000000000000" pitchFamily="2" charset="2"/>
              </a:rPr>
              <a:t>(4) </a:t>
            </a:r>
            <a:r>
              <a:rPr lang="zh-CN" altLang="en-US" sz="2000" dirty="0">
                <a:latin typeface="+mn-ea"/>
                <a:cs typeface="Times New Roman" panose="02020603050405020304" pitchFamily="18" charset="0"/>
                <a:sym typeface="Wingdings" panose="05000000000000000000" pitchFamily="2" charset="2"/>
              </a:rPr>
              <a:t>由于要求 </a:t>
            </a:r>
            <a:r>
              <a:rPr lang="en-US" altLang="zh-CN" sz="2000" dirty="0">
                <a:latin typeface="+mn-ea"/>
                <a:cs typeface="Times New Roman" panose="02020603050405020304" pitchFamily="18" charset="0"/>
                <a:sym typeface="Wingdings" panose="05000000000000000000" pitchFamily="2" charset="2"/>
              </a:rPr>
              <a:t>C </a:t>
            </a:r>
            <a:r>
              <a:rPr lang="zh-CN" altLang="en-US" sz="2000" dirty="0">
                <a:latin typeface="+mn-ea"/>
                <a:cs typeface="Times New Roman" panose="02020603050405020304" pitchFamily="18" charset="0"/>
                <a:sym typeface="Wingdings" panose="05000000000000000000" pitchFamily="2" charset="2"/>
              </a:rPr>
              <a:t>中元素递增排列，即要保持这些元素原来的逻辑次序，因此利用表尾插入法建立</a:t>
            </a:r>
            <a:r>
              <a:rPr lang="en-US" altLang="zh-CN" sz="2000" dirty="0">
                <a:latin typeface="+mn-ea"/>
                <a:cs typeface="Times New Roman" panose="02020603050405020304" pitchFamily="18" charset="0"/>
                <a:sym typeface="Wingdings" panose="05000000000000000000" pitchFamily="2" charset="2"/>
              </a:rPr>
              <a:t>C</a:t>
            </a:r>
            <a:r>
              <a:rPr lang="zh-CN" altLang="en-US" sz="2000" dirty="0">
                <a:latin typeface="+mn-ea"/>
                <a:cs typeface="Times New Roman" panose="02020603050405020304" pitchFamily="18" charset="0"/>
                <a:sym typeface="Wingdings" panose="05000000000000000000" pitchFamily="2" charset="2"/>
              </a:rPr>
              <a:t>。</a:t>
            </a:r>
            <a:endParaRPr lang="en-US" altLang="zh-CN" sz="2000" dirty="0">
              <a:latin typeface="+mn-ea"/>
              <a:cs typeface="Times New Roman" panose="02020603050405020304" pitchFamily="18" charset="0"/>
              <a:sym typeface="Wingdings" panose="05000000000000000000" pitchFamily="2" charset="2"/>
            </a:endParaRPr>
          </a:p>
          <a:p>
            <a:pPr algn="just">
              <a:lnSpc>
                <a:spcPct val="125000"/>
              </a:lnSpc>
            </a:pPr>
            <a:r>
              <a:rPr lang="en-US" altLang="zh-CN" sz="2000" b="1" dirty="0">
                <a:solidFill>
                  <a:schemeClr val="accent2"/>
                </a:solidFill>
                <a:latin typeface="+mn-ea"/>
                <a:cs typeface="Times New Roman" panose="02020603050405020304" pitchFamily="18" charset="0"/>
                <a:sym typeface="Wingdings" panose="05000000000000000000" pitchFamily="2" charset="2"/>
              </a:rPr>
              <a:t>       (5) </a:t>
            </a:r>
            <a:r>
              <a:rPr lang="zh-CN" altLang="en-US" sz="2000" dirty="0">
                <a:latin typeface="+mn-ea"/>
                <a:cs typeface="Times New Roman" panose="02020603050405020304" pitchFamily="18" charset="0"/>
                <a:sym typeface="Wingdings" panose="05000000000000000000" pitchFamily="2" charset="2"/>
              </a:rPr>
              <a:t>由于要对新表重新分配内存空间，即对表 </a:t>
            </a:r>
            <a:r>
              <a:rPr lang="en-US" altLang="zh-CN" sz="2000" dirty="0">
                <a:latin typeface="+mn-ea"/>
                <a:cs typeface="Times New Roman" panose="02020603050405020304" pitchFamily="18" charset="0"/>
                <a:sym typeface="Wingdings" panose="05000000000000000000" pitchFamily="2" charset="2"/>
              </a:rPr>
              <a:t>C </a:t>
            </a:r>
            <a:r>
              <a:rPr lang="zh-CN" altLang="en-US" sz="2000" dirty="0">
                <a:latin typeface="+mn-ea"/>
                <a:cs typeface="Times New Roman" panose="02020603050405020304" pitchFamily="18" charset="0"/>
                <a:sym typeface="Wingdings" panose="05000000000000000000" pitchFamily="2" charset="2"/>
              </a:rPr>
              <a:t>的每个结点都应分配新的内存空间，而不是使用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的内存空间，因此执行完毕后， </a:t>
            </a:r>
            <a:r>
              <a:rPr lang="en-US" altLang="zh-CN" sz="2000" dirty="0">
                <a:latin typeface="+mn-ea"/>
                <a:cs typeface="Times New Roman" panose="02020603050405020304" pitchFamily="18" charset="0"/>
                <a:sym typeface="Wingdings" panose="05000000000000000000" pitchFamily="2" charset="2"/>
              </a:rPr>
              <a:t>A </a:t>
            </a:r>
            <a:r>
              <a:rPr lang="zh-CN" altLang="en-US" sz="2000" dirty="0">
                <a:latin typeface="+mn-ea"/>
                <a:cs typeface="Times New Roman" panose="02020603050405020304" pitchFamily="18" charset="0"/>
                <a:sym typeface="Wingdings" panose="05000000000000000000" pitchFamily="2" charset="2"/>
              </a:rPr>
              <a:t>和 </a:t>
            </a:r>
            <a:r>
              <a:rPr lang="en-US" altLang="zh-CN" sz="2000" dirty="0">
                <a:latin typeface="+mn-ea"/>
                <a:cs typeface="Times New Roman" panose="02020603050405020304" pitchFamily="18" charset="0"/>
                <a:sym typeface="Wingdings" panose="05000000000000000000" pitchFamily="2" charset="2"/>
              </a:rPr>
              <a:t>B </a:t>
            </a:r>
            <a:r>
              <a:rPr lang="zh-CN" altLang="en-US" sz="2000" dirty="0">
                <a:latin typeface="+mn-ea"/>
                <a:cs typeface="Times New Roman" panose="02020603050405020304" pitchFamily="18" charset="0"/>
                <a:sym typeface="Wingdings" panose="05000000000000000000" pitchFamily="2" charset="2"/>
              </a:rPr>
              <a:t>并未改变。</a:t>
            </a:r>
            <a:endParaRPr lang="en-US" altLang="zh-CN" sz="2000" dirty="0"/>
          </a:p>
        </p:txBody>
      </p:sp>
    </p:spTree>
    <p:extLst>
      <p:ext uri="{BB962C8B-B14F-4D97-AF65-F5344CB8AC3E}">
        <p14:creationId xmlns:p14="http://schemas.microsoft.com/office/powerpoint/2010/main" val="40354886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2"/>
          <p:cNvSpPr txBox="1"/>
          <p:nvPr/>
        </p:nvSpPr>
        <p:spPr>
          <a:xfrm>
            <a:off x="3840991" y="2551859"/>
            <a:ext cx="7948669" cy="992590"/>
          </a:xfrm>
          <a:prstGeom prst="rect">
            <a:avLst/>
          </a:prstGeom>
          <a:noFill/>
        </p:spPr>
        <p:txBody>
          <a:bodyPr wrap="square" lIns="68589" tIns="34295" rIns="68589" bIns="34295" rtlCol="0">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uLnTx/>
                <a:uFillTx/>
                <a:latin typeface="Arial"/>
                <a:ea typeface="微软雅黑"/>
                <a:cs typeface="+mn-ea"/>
                <a:sym typeface="+mn-lt"/>
              </a:rPr>
              <a:t>粒子群优化算法</a:t>
            </a:r>
          </a:p>
        </p:txBody>
      </p:sp>
      <p:sp>
        <p:nvSpPr>
          <p:cNvPr id="23" name="Rectangle 10"/>
          <p:cNvSpPr/>
          <p:nvPr/>
        </p:nvSpPr>
        <p:spPr>
          <a:xfrm>
            <a:off x="116378" y="2020389"/>
            <a:ext cx="11959244" cy="2360022"/>
          </a:xfrm>
          <a:prstGeom prst="rect">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7" name="TextBox 12">
            <a:extLst>
              <a:ext uri="{FF2B5EF4-FFF2-40B4-BE49-F238E27FC236}">
                <a16:creationId xmlns:a16="http://schemas.microsoft.com/office/drawing/2014/main" id="{18284E1A-F75D-4E64-B406-141E56C680CA}"/>
              </a:ext>
            </a:extLst>
          </p:cNvPr>
          <p:cNvSpPr txBox="1"/>
          <p:nvPr/>
        </p:nvSpPr>
        <p:spPr>
          <a:xfrm>
            <a:off x="3840991" y="3593152"/>
            <a:ext cx="7948669" cy="577091"/>
          </a:xfrm>
          <a:prstGeom prst="rect">
            <a:avLst/>
          </a:prstGeom>
          <a:noFill/>
        </p:spPr>
        <p:txBody>
          <a:bodyPr wrap="none" lIns="68589" tIns="34295" rIns="68589" bIns="34295"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rPr>
              <a:t>Particle Swarm Optimization </a:t>
            </a:r>
            <a:r>
              <a:rPr kumimoji="0" lang="en-US" altLang="zh-CN" sz="3300" b="1" i="0" u="none" strike="noStrike" kern="1200" cap="none" spc="0" normalizeH="0" baseline="0" noProof="0" dirty="0">
                <a:ln>
                  <a:noFill/>
                </a:ln>
                <a:solidFill>
                  <a:prstClr val="white"/>
                </a:solidFill>
                <a:effectLst/>
                <a:uLnTx/>
                <a:uFillTx/>
                <a:latin typeface="Arial"/>
                <a:ea typeface="微软雅黑"/>
                <a:cs typeface="+mn-ea"/>
                <a:sym typeface="+mn-lt"/>
              </a:rPr>
              <a:t>Algorithm</a:t>
            </a:r>
            <a:endParaRPr kumimoji="0" lang="en-US" sz="3300" b="1" i="0" u="none" strike="noStrike" kern="1200" cap="none" spc="0" normalizeH="0" baseline="0" noProof="0" dirty="0">
              <a:ln>
                <a:noFill/>
              </a:ln>
              <a:solidFill>
                <a:prstClr val="white"/>
              </a:solidFill>
              <a:effectLst/>
              <a:uLnTx/>
              <a:uFillTx/>
              <a:latin typeface="Arial"/>
              <a:ea typeface="微软雅黑"/>
              <a:cs typeface="+mn-ea"/>
              <a:sym typeface="+mn-lt"/>
            </a:endParaRPr>
          </a:p>
        </p:txBody>
      </p:sp>
      <p:sp>
        <p:nvSpPr>
          <p:cNvPr id="10" name="Rectangle 10"/>
          <p:cNvSpPr/>
          <p:nvPr/>
        </p:nvSpPr>
        <p:spPr>
          <a:xfrm>
            <a:off x="1" y="2219651"/>
            <a:ext cx="12192000" cy="23056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cs typeface="+mn-ea"/>
              <a:sym typeface="+mn-lt"/>
            </a:endParaRPr>
          </a:p>
        </p:txBody>
      </p:sp>
      <p:sp>
        <p:nvSpPr>
          <p:cNvPr id="11" name="TextBox 12"/>
          <p:cNvSpPr txBox="1"/>
          <p:nvPr/>
        </p:nvSpPr>
        <p:spPr>
          <a:xfrm>
            <a:off x="2100555" y="2722310"/>
            <a:ext cx="7529067" cy="1300366"/>
          </a:xfrm>
          <a:prstGeom prst="rect">
            <a:avLst/>
          </a:prstGeom>
          <a:noFill/>
        </p:spPr>
        <p:txBody>
          <a:bodyPr wrap="none" lIns="68589" tIns="34295" rIns="68589" bIns="34295" rtlCol="0">
            <a:spAutoFit/>
          </a:bodyPr>
          <a:lstStyle/>
          <a:p>
            <a:pPr algn="ctr"/>
            <a:r>
              <a:rPr lang="en-US" sz="8000" b="1" dirty="0">
                <a:solidFill>
                  <a:schemeClr val="bg1"/>
                </a:solidFill>
                <a:cs typeface="+mn-ea"/>
                <a:sym typeface="+mn-lt"/>
              </a:rPr>
              <a:t>THANK YOU </a:t>
            </a:r>
            <a:r>
              <a:rPr lang="zh-CN" altLang="en-US" sz="8000" b="1" dirty="0">
                <a:solidFill>
                  <a:schemeClr val="bg1"/>
                </a:solidFill>
                <a:cs typeface="+mn-ea"/>
                <a:sym typeface="+mn-lt"/>
              </a:rPr>
              <a:t>！</a:t>
            </a:r>
            <a:endParaRPr lang="en-US" sz="8000" b="1" dirty="0">
              <a:solidFill>
                <a:schemeClr val="bg1"/>
              </a:solidFill>
              <a:cs typeface="+mn-ea"/>
              <a:sym typeface="+mn-lt"/>
            </a:endParaRPr>
          </a:p>
        </p:txBody>
      </p:sp>
    </p:spTree>
    <p:custDataLst>
      <p:tags r:id="rId1"/>
    </p:custDataLst>
    <p:extLst>
      <p:ext uri="{BB962C8B-B14F-4D97-AF65-F5344CB8AC3E}">
        <p14:creationId xmlns:p14="http://schemas.microsoft.com/office/powerpoint/2010/main" val="2367189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C1DB7CCB-C9CF-4364-8230-3EF769587571}"/>
              </a:ext>
            </a:extLst>
          </p:cNvPr>
          <p:cNvGrpSpPr/>
          <p:nvPr/>
        </p:nvGrpSpPr>
        <p:grpSpPr>
          <a:xfrm>
            <a:off x="1" y="271425"/>
            <a:ext cx="5648327" cy="877513"/>
            <a:chOff x="-7" y="271425"/>
            <a:chExt cx="5516168" cy="877513"/>
          </a:xfrm>
        </p:grpSpPr>
        <p:sp>
          <p:nvSpPr>
            <p:cNvPr id="42" name="任意多边形 18">
              <a:extLst>
                <a:ext uri="{FF2B5EF4-FFF2-40B4-BE49-F238E27FC236}">
                  <a16:creationId xmlns:a16="http://schemas.microsoft.com/office/drawing/2014/main" id="{A9641515-07EB-4CC0-BD10-60A138CDCF5E}"/>
                </a:ext>
              </a:extLst>
            </p:cNvPr>
            <p:cNvSpPr/>
            <p:nvPr/>
          </p:nvSpPr>
          <p:spPr>
            <a:xfrm rot="5400000">
              <a:off x="2484209" y="-2027010"/>
              <a:ext cx="547735" cy="5516168"/>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3" name="椭圆 42">
              <a:extLst>
                <a:ext uri="{FF2B5EF4-FFF2-40B4-BE49-F238E27FC236}">
                  <a16:creationId xmlns:a16="http://schemas.microsoft.com/office/drawing/2014/main" id="{FE07858F-DF37-4916-9639-E90A532477B8}"/>
                </a:ext>
              </a:extLst>
            </p:cNvPr>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44" name="文本框 1066">
              <a:extLst>
                <a:ext uri="{FF2B5EF4-FFF2-40B4-BE49-F238E27FC236}">
                  <a16:creationId xmlns:a16="http://schemas.microsoft.com/office/drawing/2014/main" id="{ACABA4C9-603E-4BC8-A0C5-7037A10D475A}"/>
                </a:ext>
              </a:extLst>
            </p:cNvPr>
            <p:cNvSpPr txBox="1">
              <a:spLocks noChangeArrowheads="1"/>
            </p:cNvSpPr>
            <p:nvPr/>
          </p:nvSpPr>
          <p:spPr bwMode="auto">
            <a:xfrm>
              <a:off x="1449131" y="438685"/>
              <a:ext cx="338648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algn="ctr"/>
              <a:r>
                <a:rPr lang="zh-CN" altLang="en-US" sz="3200" b="1" dirty="0">
                  <a:solidFill>
                    <a:schemeClr val="bg1"/>
                  </a:solidFill>
                  <a:cs typeface="+mn-ea"/>
                </a:rPr>
                <a:t>线性表的类型定义</a:t>
              </a:r>
            </a:p>
          </p:txBody>
        </p:sp>
        <p:sp>
          <p:nvSpPr>
            <p:cNvPr id="45" name="矩形 44">
              <a:extLst>
                <a:ext uri="{FF2B5EF4-FFF2-40B4-BE49-F238E27FC236}">
                  <a16:creationId xmlns:a16="http://schemas.microsoft.com/office/drawing/2014/main" id="{31969D06-D396-4020-BDA4-66E2C8B7E791}"/>
                </a:ext>
              </a:extLst>
            </p:cNvPr>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1</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mc:AlternateContent xmlns:mc="http://schemas.openxmlformats.org/markup-compatibility/2006">
        <mc:Choice xmlns:a14="http://schemas.microsoft.com/office/drawing/2010/main" Requires="a14">
          <p:sp>
            <p:nvSpPr>
              <p:cNvPr id="15" name="矩形 14">
                <a:extLst>
                  <a:ext uri="{FF2B5EF4-FFF2-40B4-BE49-F238E27FC236}">
                    <a16:creationId xmlns:a16="http://schemas.microsoft.com/office/drawing/2014/main" id="{DC4136F3-7E2B-49FB-92C8-6560946DCF38}"/>
                  </a:ext>
                </a:extLst>
              </p:cNvPr>
              <p:cNvSpPr/>
              <p:nvPr/>
            </p:nvSpPr>
            <p:spPr>
              <a:xfrm>
                <a:off x="377071" y="1368492"/>
                <a:ext cx="11814929" cy="3200876"/>
              </a:xfrm>
              <a:prstGeom prst="rect">
                <a:avLst/>
              </a:prstGeom>
            </p:spPr>
            <p:txBody>
              <a:bodyPr wrap="square">
                <a:sp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ADT </a:t>
                </a:r>
                <a:r>
                  <a:rPr lang="en-US" altLang="zh-CN" sz="2400" b="1" dirty="0">
                    <a:solidFill>
                      <a:srgbClr val="ED7D31"/>
                    </a:solidFill>
                    <a:latin typeface="Times New Roman" panose="02020603050405020304" pitchFamily="18" charset="0"/>
                    <a:ea typeface="微软雅黑" panose="020B0503020204020204" pitchFamily="34" charset="-122"/>
                    <a:cs typeface="Times New Roman" panose="02020603050405020304" pitchFamily="18" charset="0"/>
                  </a:rPr>
                  <a:t>List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(Continued)</a:t>
                </a: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PriorElem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&amp;pre)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求前驱元素。</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6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NextElem</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&amp;next)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求后继元素。</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ListInsert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中第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个位置插入数据元素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ListDelete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(&amp;</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&amp;</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删除</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中第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i</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个位置的数据元素，并返回其值 </a:t>
                </a:r>
                <a:r>
                  <a:rPr lang="en-US" altLang="zh-CN" sz="2400" i="1" dirty="0">
                    <a:latin typeface="Times New Roman" panose="02020603050405020304" pitchFamily="18" charset="0"/>
                    <a:ea typeface="微软雅黑" panose="020B0503020204020204" pitchFamily="34" charset="-122"/>
                    <a:cs typeface="Times New Roman" panose="02020603050405020304" pitchFamily="18" charset="0"/>
                  </a:rPr>
                  <a:t>e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err="1">
                    <a:latin typeface="Times New Roman" panose="02020603050405020304" pitchFamily="18" charset="0"/>
                    <a:ea typeface="微软雅黑" panose="020B0503020204020204" pitchFamily="34" charset="-122"/>
                    <a:cs typeface="Times New Roman" panose="02020603050405020304" pitchFamily="18" charset="0"/>
                  </a:rPr>
                  <a:t>ListTranverse</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visit())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𝐿</m:t>
                    </m:r>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的每个元素依次调用函数</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visit()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just"/>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a:t>
                </a:r>
              </a:p>
            </p:txBody>
          </p:sp>
        </mc:Choice>
        <mc:Fallback>
          <p:sp>
            <p:nvSpPr>
              <p:cNvPr id="15" name="矩形 14">
                <a:extLst>
                  <a:ext uri="{FF2B5EF4-FFF2-40B4-BE49-F238E27FC236}">
                    <a16:creationId xmlns:a16="http://schemas.microsoft.com/office/drawing/2014/main" id="{DC4136F3-7E2B-49FB-92C8-6560946DCF38}"/>
                  </a:ext>
                </a:extLst>
              </p:cNvPr>
              <p:cNvSpPr>
                <a:spLocks noRot="1" noChangeAspect="1" noMove="1" noResize="1" noEditPoints="1" noAdjustHandles="1" noChangeArrowheads="1" noChangeShapeType="1" noTextEdit="1"/>
              </p:cNvSpPr>
              <p:nvPr/>
            </p:nvSpPr>
            <p:spPr>
              <a:xfrm>
                <a:off x="377071" y="1368492"/>
                <a:ext cx="11814929" cy="3200876"/>
              </a:xfrm>
              <a:prstGeom prst="rect">
                <a:avLst/>
              </a:prstGeom>
              <a:blipFill>
                <a:blip r:embed="rId2"/>
                <a:stretch>
                  <a:fillRect l="-1084" t="-1521" b="-4183"/>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BBB1209E-8FDB-4727-B379-9EC56EBB50C6}"/>
              </a:ext>
            </a:extLst>
          </p:cNvPr>
          <p:cNvSpPr/>
          <p:nvPr/>
        </p:nvSpPr>
        <p:spPr>
          <a:xfrm>
            <a:off x="521076" y="4572220"/>
            <a:ext cx="11064761" cy="2057743"/>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a:t>
            </a:r>
            <a:r>
              <a:rPr lang="en-US" altLang="zh-CN" sz="2000" b="1" dirty="0">
                <a:solidFill>
                  <a:schemeClr val="accent2"/>
                </a:solidFill>
                <a:latin typeface="+mn-ea"/>
                <a:cs typeface="Times New Roman" panose="02020603050405020304" pitchFamily="18" charset="0"/>
              </a:rPr>
              <a:t>(1)</a:t>
            </a:r>
            <a:r>
              <a:rPr lang="zh-CN" altLang="en-US" sz="2000" dirty="0">
                <a:latin typeface="+mn-ea"/>
                <a:cs typeface="Times New Roman" panose="02020603050405020304" pitchFamily="18" charset="0"/>
              </a:rPr>
              <a:t>不同问题中所需处理的数据可能各不相同，则线性表内元素的具体类型也就不同，即</a:t>
            </a:r>
            <a:r>
              <a:rPr lang="en-US" altLang="zh-CN" sz="2000" i="1" dirty="0" err="1">
                <a:latin typeface="Times New Roman" panose="02020603050405020304" pitchFamily="18" charset="0"/>
                <a:ea typeface="微软雅黑" panose="020B0503020204020204" pitchFamily="34" charset="-122"/>
                <a:cs typeface="Times New Roman" panose="02020603050405020304" pitchFamily="18" charset="0"/>
              </a:rPr>
              <a:t>ElemSet</a:t>
            </a:r>
            <a:r>
              <a:rPr lang="zh-CN" altLang="en-US" sz="2000" dirty="0">
                <a:latin typeface="Times New Roman" panose="02020603050405020304" pitchFamily="18" charset="0"/>
                <a:ea typeface="微软雅黑" panose="020B0503020204020204" pitchFamily="34" charset="-122"/>
                <a:cs typeface="Times New Roman" panose="02020603050405020304" pitchFamily="18" charset="0"/>
              </a:rPr>
              <a:t>各不相同，</a:t>
            </a:r>
            <a:r>
              <a:rPr lang="zh-CN" altLang="en-US" sz="2000" dirty="0">
                <a:latin typeface="+mn-ea"/>
                <a:cs typeface="Times New Roman" panose="02020603050405020304" pitchFamily="18" charset="0"/>
              </a:rPr>
              <a:t>但所需的操作都基本相同。因此，研究线性表时就可以抽取共同特征，而抛去数据元素的具体意义，从而使得算法具有广泛的应用价值。</a:t>
            </a:r>
            <a:endParaRPr lang="en-US" altLang="zh-CN" sz="2000" dirty="0">
              <a:latin typeface="+mn-ea"/>
              <a:cs typeface="Times New Roman" panose="02020603050405020304" pitchFamily="18" charset="0"/>
            </a:endParaRPr>
          </a:p>
          <a:p>
            <a:pPr algn="just">
              <a:lnSpc>
                <a:spcPct val="125000"/>
              </a:lnSpc>
            </a:pPr>
            <a:r>
              <a:rPr lang="en-US" altLang="zh-CN" sz="2000" dirty="0">
                <a:latin typeface="+mn-ea"/>
                <a:cs typeface="Times New Roman" panose="02020603050405020304" pitchFamily="18" charset="0"/>
              </a:rPr>
              <a:t>      </a:t>
            </a:r>
            <a:r>
              <a:rPr lang="en-US" altLang="zh-CN" sz="2000" b="1" dirty="0">
                <a:solidFill>
                  <a:schemeClr val="accent2"/>
                </a:solidFill>
                <a:latin typeface="+mn-ea"/>
                <a:cs typeface="Times New Roman" panose="02020603050405020304" pitchFamily="18" charset="0"/>
              </a:rPr>
              <a:t> (2)</a:t>
            </a:r>
            <a:r>
              <a:rPr lang="zh-CN" altLang="en-US" sz="2000" dirty="0">
                <a:latin typeface="+mn-ea"/>
                <a:cs typeface="Times New Roman" panose="02020603050405020304" pitchFamily="18" charset="0"/>
              </a:rPr>
              <a:t>还有一些其他操作，如合并两个线性表，拆分线性表，求两个线性表的共同元素，复制线性表，对元素逆置，对元素排序等。</a:t>
            </a:r>
            <a:endParaRPr lang="zh-CN" altLang="zh-CN" sz="2000" dirty="0">
              <a:latin typeface="+mn-ea"/>
              <a:cs typeface="Times New Roman" panose="02020603050405020304" pitchFamily="18" charset="0"/>
            </a:endParaRPr>
          </a:p>
        </p:txBody>
      </p:sp>
    </p:spTree>
    <p:extLst>
      <p:ext uri="{BB962C8B-B14F-4D97-AF65-F5344CB8AC3E}">
        <p14:creationId xmlns:p14="http://schemas.microsoft.com/office/powerpoint/2010/main" val="2837373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MH_Others_2"/>
          <p:cNvSpPr/>
          <p:nvPr>
            <p:custDataLst>
              <p:tags r:id="rId2"/>
            </p:custDataLst>
          </p:nvPr>
        </p:nvSpPr>
        <p:spPr>
          <a:xfrm>
            <a:off x="335" y="733339"/>
            <a:ext cx="678395"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MH_Others_1"/>
          <p:cNvSpPr txBox="1"/>
          <p:nvPr>
            <p:custDataLst>
              <p:tags r:id="rId3"/>
            </p:custDataLst>
          </p:nvPr>
        </p:nvSpPr>
        <p:spPr>
          <a:xfrm>
            <a:off x="758857" y="690211"/>
            <a:ext cx="3662314" cy="583558"/>
          </a:xfrm>
          <a:prstGeom prst="rect">
            <a:avLst/>
          </a:prstGeom>
          <a:noFill/>
        </p:spPr>
        <p:txBody>
          <a:bodyPr vert="horz" wrap="square" lIns="0" tIns="0" rIns="0" bIns="0" rtlCol="0" anchor="ctr" anchorCtr="0">
            <a:spAutoFit/>
          </a:bodyPr>
          <a:lstStyle/>
          <a:p>
            <a:pPr algn="ctr"/>
            <a:r>
              <a:rPr lang="zh-CN" altLang="en-US" sz="3792" b="1" dirty="0">
                <a:solidFill>
                  <a:srgbClr val="002060"/>
                </a:solidFill>
                <a:latin typeface="Arial" panose="020B0604020202020204" pitchFamily="34" charset="0"/>
                <a:ea typeface="微软雅黑" panose="020B0503020204020204" pitchFamily="34" charset="-122"/>
                <a:sym typeface="Arial" panose="020B0604020202020204" pitchFamily="34" charset="0"/>
              </a:rPr>
              <a:t>第二章 线性结构</a:t>
            </a:r>
          </a:p>
        </p:txBody>
      </p:sp>
      <p:sp>
        <p:nvSpPr>
          <p:cNvPr id="16" name="MH_Others_2"/>
          <p:cNvSpPr txBox="1"/>
          <p:nvPr>
            <p:custDataLst>
              <p:tags r:id="rId4"/>
            </p:custDataLst>
          </p:nvPr>
        </p:nvSpPr>
        <p:spPr>
          <a:xfrm>
            <a:off x="178885" y="1324978"/>
            <a:ext cx="4822257" cy="466923"/>
          </a:xfrm>
          <a:prstGeom prst="rect">
            <a:avLst/>
          </a:prstGeom>
          <a:noFill/>
        </p:spPr>
        <p:txBody>
          <a:bodyPr wrap="square" lIns="0" tIns="0" rIns="0" bIns="0">
            <a:spAutoFit/>
          </a:bodyPr>
          <a:lstStyle/>
          <a:p>
            <a:pPr algn="ctr">
              <a:defRPr/>
            </a:pPr>
            <a:r>
              <a:rPr lang="en-US" altLang="zh-CN" sz="3034" dirty="0">
                <a:solidFill>
                  <a:srgbClr val="002060"/>
                </a:solidFill>
                <a:latin typeface="Arial" panose="020B0604020202020204" pitchFamily="34" charset="0"/>
                <a:ea typeface="微软雅黑" panose="020B0503020204020204" pitchFamily="34" charset="-122"/>
                <a:sym typeface="Arial" panose="020B0604020202020204" pitchFamily="34" charset="0"/>
              </a:rPr>
              <a:t>Chapter 2 Linear Structure</a:t>
            </a:r>
          </a:p>
        </p:txBody>
      </p:sp>
      <p:sp>
        <p:nvSpPr>
          <p:cNvPr id="17" name="MH_Others_2"/>
          <p:cNvSpPr/>
          <p:nvPr>
            <p:custDataLst>
              <p:tags r:id="rId5"/>
            </p:custDataLst>
          </p:nvPr>
        </p:nvSpPr>
        <p:spPr>
          <a:xfrm>
            <a:off x="4501298" y="733339"/>
            <a:ext cx="7690701" cy="474171"/>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35" tIns="45718" rIns="91435" bIns="45718" numCol="1" spcCol="0" rtlCol="0" fromWordArt="0" anchor="ctr" anchorCtr="0" forceAA="0" compatLnSpc="1">
            <a:prstTxWarp prst="textNoShape">
              <a:avLst/>
            </a:prstTxWarp>
            <a:noAutofit/>
          </a:bodyPr>
          <a:lstStyle/>
          <a:p>
            <a:endParaRPr lang="zh-CN" altLang="en-US" sz="1898">
              <a:solidFill>
                <a:srgbClr val="385424"/>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a16="http://schemas.microsoft.com/office/drawing/2014/main" id="{EC78096A-1B3B-4B8B-AE98-05BEE8EC2F8B}"/>
              </a:ext>
            </a:extLst>
          </p:cNvPr>
          <p:cNvGrpSpPr/>
          <p:nvPr/>
        </p:nvGrpSpPr>
        <p:grpSpPr>
          <a:xfrm>
            <a:off x="2947489" y="2053877"/>
            <a:ext cx="6297021" cy="3771604"/>
            <a:chOff x="2889803" y="2119864"/>
            <a:chExt cx="6297021" cy="3771604"/>
          </a:xfrm>
        </p:grpSpPr>
        <p:sp>
          <p:nvSpPr>
            <p:cNvPr id="40" name="MH_SubTitle_1"/>
            <p:cNvSpPr/>
            <p:nvPr>
              <p:custDataLst>
                <p:tags r:id="rId6"/>
              </p:custDataLst>
            </p:nvPr>
          </p:nvSpPr>
          <p:spPr>
            <a:xfrm>
              <a:off x="3881505" y="2160139"/>
              <a:ext cx="5305319" cy="57572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rPr>
                <a:t>线性表的类型定义</a:t>
              </a:r>
            </a:p>
          </p:txBody>
        </p:sp>
        <p:sp>
          <p:nvSpPr>
            <p:cNvPr id="41" name="MH_Other_1"/>
            <p:cNvSpPr/>
            <p:nvPr>
              <p:custDataLst>
                <p:tags r:id="rId7"/>
              </p:custDataLst>
            </p:nvPr>
          </p:nvSpPr>
          <p:spPr>
            <a:xfrm>
              <a:off x="2889803" y="2119864"/>
              <a:ext cx="1171082" cy="660363"/>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1</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2" name="MH_SubTitle_2"/>
            <p:cNvSpPr/>
            <p:nvPr>
              <p:custDataLst>
                <p:tags r:id="rId8"/>
              </p:custDataLst>
            </p:nvPr>
          </p:nvSpPr>
          <p:spPr>
            <a:xfrm>
              <a:off x="3648749" y="2935084"/>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002060"/>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  线性表的顺序表示与实现</a:t>
              </a:r>
            </a:p>
          </p:txBody>
        </p:sp>
        <p:sp>
          <p:nvSpPr>
            <p:cNvPr id="43" name="MH_Other_2"/>
            <p:cNvSpPr/>
            <p:nvPr>
              <p:custDataLst>
                <p:tags r:id="rId9"/>
              </p:custDataLst>
            </p:nvPr>
          </p:nvSpPr>
          <p:spPr>
            <a:xfrm>
              <a:off x="2889803" y="2897695"/>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002060"/>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2</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44" name="MH_SubTitle_3"/>
            <p:cNvSpPr/>
            <p:nvPr>
              <p:custDataLst>
                <p:tags r:id="rId10"/>
              </p:custDataLst>
            </p:nvPr>
          </p:nvSpPr>
          <p:spPr>
            <a:xfrm>
              <a:off x="3914844" y="3714418"/>
              <a:ext cx="5271980" cy="580114"/>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rgbClr val="595959"/>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lvl="0" algn="ctr"/>
              <a:r>
                <a:rPr lang="zh-CN" altLang="en-US" sz="2800" b="1" dirty="0">
                  <a:solidFill>
                    <a:schemeClr val="bg1"/>
                  </a:solidFill>
                  <a:cs typeface="+mn-ea"/>
                  <a:sym typeface="+mn-lt"/>
                </a:rPr>
                <a:t>线性表的链式表示与实现</a:t>
              </a:r>
            </a:p>
          </p:txBody>
        </p:sp>
        <p:sp>
          <p:nvSpPr>
            <p:cNvPr id="45" name="MH_Other_3"/>
            <p:cNvSpPr/>
            <p:nvPr>
              <p:custDataLst>
                <p:tags r:id="rId11"/>
              </p:custDataLst>
            </p:nvPr>
          </p:nvSpPr>
          <p:spPr>
            <a:xfrm>
              <a:off x="2889803" y="3675527"/>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3</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2" name="MH_SubTitle_2">
              <a:extLst>
                <a:ext uri="{FF2B5EF4-FFF2-40B4-BE49-F238E27FC236}">
                  <a16:creationId xmlns:a16="http://schemas.microsoft.com/office/drawing/2014/main" id="{62F762AD-52EB-42F3-99A9-1EFAB57B69A2}"/>
                </a:ext>
              </a:extLst>
            </p:cNvPr>
            <p:cNvSpPr/>
            <p:nvPr>
              <p:custDataLst>
                <p:tags r:id="rId12"/>
              </p:custDataLst>
            </p:nvPr>
          </p:nvSpPr>
          <p:spPr>
            <a:xfrm>
              <a:off x="3648749" y="4492250"/>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栈</a:t>
              </a:r>
            </a:p>
          </p:txBody>
        </p:sp>
        <p:sp>
          <p:nvSpPr>
            <p:cNvPr id="13" name="MH_Other_2">
              <a:extLst>
                <a:ext uri="{FF2B5EF4-FFF2-40B4-BE49-F238E27FC236}">
                  <a16:creationId xmlns:a16="http://schemas.microsoft.com/office/drawing/2014/main" id="{E3A62604-B582-45E4-B86A-A8ECDB86EA9C}"/>
                </a:ext>
              </a:extLst>
            </p:cNvPr>
            <p:cNvSpPr/>
            <p:nvPr>
              <p:custDataLst>
                <p:tags r:id="rId13"/>
              </p:custDataLst>
            </p:nvPr>
          </p:nvSpPr>
          <p:spPr>
            <a:xfrm>
              <a:off x="2889803" y="4454861"/>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4</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sp>
          <p:nvSpPr>
            <p:cNvPr id="18" name="MH_SubTitle_2">
              <a:extLst>
                <a:ext uri="{FF2B5EF4-FFF2-40B4-BE49-F238E27FC236}">
                  <a16:creationId xmlns:a16="http://schemas.microsoft.com/office/drawing/2014/main" id="{C8BFDD51-13A4-4D9F-8FAB-63622C82B7F0}"/>
                </a:ext>
              </a:extLst>
            </p:cNvPr>
            <p:cNvSpPr/>
            <p:nvPr>
              <p:custDataLst>
                <p:tags r:id="rId14"/>
              </p:custDataLst>
            </p:nvPr>
          </p:nvSpPr>
          <p:spPr>
            <a:xfrm>
              <a:off x="3648749" y="5270081"/>
              <a:ext cx="5538075" cy="580113"/>
            </a:xfrm>
            <a:custGeom>
              <a:avLst/>
              <a:gdLst>
                <a:gd name="connsiteX0" fmla="*/ 122108 w 732631"/>
                <a:gd name="connsiteY0" fmla="*/ 0 h 5307012"/>
                <a:gd name="connsiteX1" fmla="*/ 610523 w 732631"/>
                <a:gd name="connsiteY1" fmla="*/ 0 h 5307012"/>
                <a:gd name="connsiteX2" fmla="*/ 732631 w 732631"/>
                <a:gd name="connsiteY2" fmla="*/ 122108 h 5307012"/>
                <a:gd name="connsiteX3" fmla="*/ 732631 w 732631"/>
                <a:gd name="connsiteY3" fmla="*/ 5307012 h 5307012"/>
                <a:gd name="connsiteX4" fmla="*/ 732631 w 732631"/>
                <a:gd name="connsiteY4" fmla="*/ 5307012 h 5307012"/>
                <a:gd name="connsiteX5" fmla="*/ 0 w 732631"/>
                <a:gd name="connsiteY5" fmla="*/ 5307012 h 5307012"/>
                <a:gd name="connsiteX6" fmla="*/ 0 w 732631"/>
                <a:gd name="connsiteY6" fmla="*/ 5307012 h 5307012"/>
                <a:gd name="connsiteX7" fmla="*/ 0 w 732631"/>
                <a:gd name="connsiteY7" fmla="*/ 122108 h 5307012"/>
                <a:gd name="connsiteX8" fmla="*/ 122108 w 732631"/>
                <a:gd name="connsiteY8" fmla="*/ 0 h 5307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2631" h="5307012">
                  <a:moveTo>
                    <a:pt x="732631" y="884525"/>
                  </a:moveTo>
                  <a:lnTo>
                    <a:pt x="732631" y="4422487"/>
                  </a:lnTo>
                  <a:cubicBezTo>
                    <a:pt x="732631" y="4910992"/>
                    <a:pt x="725084" y="5307008"/>
                    <a:pt x="715774" y="5307008"/>
                  </a:cubicBezTo>
                  <a:lnTo>
                    <a:pt x="0" y="5307008"/>
                  </a:lnTo>
                  <a:lnTo>
                    <a:pt x="0" y="5307008"/>
                  </a:lnTo>
                  <a:lnTo>
                    <a:pt x="0" y="4"/>
                  </a:lnTo>
                  <a:lnTo>
                    <a:pt x="0" y="4"/>
                  </a:lnTo>
                  <a:lnTo>
                    <a:pt x="715774" y="4"/>
                  </a:lnTo>
                  <a:cubicBezTo>
                    <a:pt x="725084" y="4"/>
                    <a:pt x="732631" y="396020"/>
                    <a:pt x="732631" y="884525"/>
                  </a:cubicBezTo>
                  <a:close/>
                </a:path>
              </a:pathLst>
            </a:custGeom>
            <a:solidFill>
              <a:schemeClr val="tx1">
                <a:lumMod val="65000"/>
                <a:lumOff val="35000"/>
              </a:schemeClr>
            </a:solidFill>
            <a:ln>
              <a:noFill/>
            </a:ln>
            <a:effectLst/>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lIns="0" tIns="0" rIns="0" bIns="0" spcCol="1270" anchor="ctr">
              <a:noAutofit/>
            </a:bodyPr>
            <a:lstStyle/>
            <a:p>
              <a:pPr algn="ctr"/>
              <a:r>
                <a:rPr lang="zh-CN" altLang="en-US" sz="2800" b="1" dirty="0">
                  <a:solidFill>
                    <a:schemeClr val="bg1"/>
                  </a:solidFill>
                  <a:cs typeface="+mn-ea"/>
                  <a:sym typeface="+mn-lt"/>
                </a:rPr>
                <a:t>队列</a:t>
              </a:r>
            </a:p>
          </p:txBody>
        </p:sp>
        <p:sp>
          <p:nvSpPr>
            <p:cNvPr id="19" name="MH_Other_2">
              <a:extLst>
                <a:ext uri="{FF2B5EF4-FFF2-40B4-BE49-F238E27FC236}">
                  <a16:creationId xmlns:a16="http://schemas.microsoft.com/office/drawing/2014/main" id="{C94B2AF2-84C8-4526-8E2E-D1DFE6404F7E}"/>
                </a:ext>
              </a:extLst>
            </p:cNvPr>
            <p:cNvSpPr/>
            <p:nvPr>
              <p:custDataLst>
                <p:tags r:id="rId15"/>
              </p:custDataLst>
            </p:nvPr>
          </p:nvSpPr>
          <p:spPr>
            <a:xfrm>
              <a:off x="2889803" y="5232692"/>
              <a:ext cx="1171081" cy="658776"/>
            </a:xfrm>
            <a:custGeom>
              <a:avLst/>
              <a:gdLst>
                <a:gd name="connsiteX0" fmla="*/ 0 w 872351"/>
                <a:gd name="connsiteY0" fmla="*/ 0 h 721783"/>
                <a:gd name="connsiteX1" fmla="*/ 697880 w 872351"/>
                <a:gd name="connsiteY1" fmla="*/ 0 h 721783"/>
                <a:gd name="connsiteX2" fmla="*/ 872351 w 872351"/>
                <a:gd name="connsiteY2" fmla="*/ 360892 h 721783"/>
                <a:gd name="connsiteX3" fmla="*/ 697880 w 872351"/>
                <a:gd name="connsiteY3" fmla="*/ 721783 h 721783"/>
                <a:gd name="connsiteX4" fmla="*/ 0 w 872351"/>
                <a:gd name="connsiteY4" fmla="*/ 721783 h 7217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2351" h="721783">
                  <a:moveTo>
                    <a:pt x="0" y="0"/>
                  </a:moveTo>
                  <a:lnTo>
                    <a:pt x="697880" y="0"/>
                  </a:lnTo>
                  <a:lnTo>
                    <a:pt x="872351" y="360892"/>
                  </a:lnTo>
                  <a:lnTo>
                    <a:pt x="697880" y="721783"/>
                  </a:lnTo>
                  <a:lnTo>
                    <a:pt x="0" y="721783"/>
                  </a:lnTo>
                  <a:close/>
                </a:path>
              </a:pathLst>
            </a:custGeom>
            <a:solidFill>
              <a:srgbClr val="595959"/>
            </a:solidFill>
            <a:ln w="762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en-US" altLang="zh-CN" sz="3999" dirty="0">
                  <a:solidFill>
                    <a:srgbClr val="FFFFFF"/>
                  </a:solidFill>
                  <a:latin typeface="Arial" panose="020B0604020202020204" pitchFamily="34" charset="0"/>
                  <a:ea typeface="微软雅黑" panose="020B0503020204020204" pitchFamily="34" charset="-122"/>
                  <a:sym typeface="Arial" panose="020B0604020202020204" pitchFamily="34" charset="0"/>
                </a:rPr>
                <a:t>5</a:t>
              </a:r>
              <a:endParaRPr lang="zh-CN" altLang="en-US" sz="3999" dirty="0">
                <a:solidFill>
                  <a:srgbClr val="FFFFFF"/>
                </a:solidFill>
                <a:latin typeface="Arial" panose="020B0604020202020204" pitchFamily="34" charset="0"/>
                <a:ea typeface="微软雅黑" panose="020B0503020204020204" pitchFamily="34" charset="-122"/>
                <a:sym typeface="Arial" panose="020B0604020202020204" pitchFamily="34" charset="0"/>
              </a:endParaRPr>
            </a:p>
          </p:txBody>
        </p:sp>
      </p:grpSp>
    </p:spTree>
    <p:custDataLst>
      <p:tags r:id="rId1"/>
    </p:custDataLst>
    <p:extLst>
      <p:ext uri="{BB962C8B-B14F-4D97-AF65-F5344CB8AC3E}">
        <p14:creationId xmlns:p14="http://schemas.microsoft.com/office/powerpoint/2010/main" val="1935884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23" name="矩形 22">
            <a:extLst>
              <a:ext uri="{FF2B5EF4-FFF2-40B4-BE49-F238E27FC236}">
                <a16:creationId xmlns:a16="http://schemas.microsoft.com/office/drawing/2014/main" id="{DBEE8C97-589D-4D89-A0BE-63F5D678A35E}"/>
              </a:ext>
            </a:extLst>
          </p:cNvPr>
          <p:cNvSpPr/>
          <p:nvPr/>
        </p:nvSpPr>
        <p:spPr>
          <a:xfrm>
            <a:off x="654419" y="1192313"/>
            <a:ext cx="10583929" cy="1712072"/>
          </a:xfrm>
          <a:prstGeom prst="rect">
            <a:avLst/>
          </a:prstGeom>
        </p:spPr>
        <p:txBody>
          <a:bodyPr wrap="square">
            <a:spAutoFit/>
          </a:bodyPr>
          <a:lstStyle/>
          <a:p>
            <a:pPr algn="just">
              <a:lnSpc>
                <a:spcPct val="140000"/>
              </a:lnSpc>
            </a:pPr>
            <a:r>
              <a:rPr lang="zh-CN" altLang="en-US" sz="2600" dirty="0">
                <a:latin typeface="+mn-ea"/>
                <a:cs typeface="Times New Roman" panose="02020603050405020304" pitchFamily="18" charset="0"/>
              </a:rPr>
              <a:t>采用顺序存储结构的线性表简称</a:t>
            </a:r>
            <a:r>
              <a:rPr lang="zh-CN" altLang="en-US" sz="2600" b="1" dirty="0">
                <a:solidFill>
                  <a:schemeClr val="accent2"/>
                </a:solidFill>
                <a:latin typeface="+mn-ea"/>
                <a:cs typeface="Times New Roman" panose="02020603050405020304" pitchFamily="18" charset="0"/>
              </a:rPr>
              <a:t>顺序表 </a:t>
            </a:r>
            <a:r>
              <a:rPr lang="en-US" altLang="zh-CN" sz="2600" b="1" dirty="0">
                <a:solidFill>
                  <a:schemeClr val="accent2"/>
                </a:solidFill>
                <a:latin typeface="+mn-ea"/>
                <a:cs typeface="Times New Roman" panose="02020603050405020304" pitchFamily="18" charset="0"/>
              </a:rPr>
              <a:t>(sequential list</a:t>
            </a:r>
            <a:r>
              <a:rPr lang="zh-CN" altLang="en-US" sz="2600" b="1" dirty="0">
                <a:solidFill>
                  <a:schemeClr val="accent2"/>
                </a:solidFill>
                <a:latin typeface="+mn-ea"/>
                <a:cs typeface="Times New Roman" panose="02020603050405020304" pitchFamily="18" charset="0"/>
              </a:rPr>
              <a:t>，</a:t>
            </a:r>
            <a:r>
              <a:rPr lang="en-US" altLang="zh-CN" sz="2600" b="1" dirty="0">
                <a:solidFill>
                  <a:schemeClr val="accent2"/>
                </a:solidFill>
                <a:latin typeface="+mn-ea"/>
                <a:cs typeface="Times New Roman" panose="02020603050405020304" pitchFamily="18" charset="0"/>
              </a:rPr>
              <a:t>SL)</a:t>
            </a:r>
            <a:r>
              <a:rPr lang="zh-CN" altLang="en-US" sz="2600" dirty="0">
                <a:latin typeface="+mn-ea"/>
                <a:cs typeface="Times New Roman" panose="02020603050405020304" pitchFamily="18" charset="0"/>
              </a:rPr>
              <a:t>。</a:t>
            </a:r>
            <a:endParaRPr lang="en-US" altLang="zh-CN" sz="2600" dirty="0">
              <a:latin typeface="+mn-ea"/>
              <a:cs typeface="Times New Roman" panose="02020603050405020304" pitchFamily="18" charset="0"/>
            </a:endParaRPr>
          </a:p>
          <a:p>
            <a:pPr algn="just">
              <a:lnSpc>
                <a:spcPct val="140000"/>
              </a:lnSpc>
            </a:pPr>
            <a:r>
              <a:rPr lang="zh-CN" altLang="en-US" sz="2600" dirty="0">
                <a:latin typeface="+mn-ea"/>
                <a:cs typeface="Times New Roman" panose="02020603050405020304" pitchFamily="18" charset="0"/>
              </a:rPr>
              <a:t>顺序表以元素在计算机内的存储位置表示数据元素之间的逻辑次序关系，逻辑关系上相邻的两个元素的物理位置也是相邻的。</a:t>
            </a:r>
            <a:endParaRPr lang="en-US" altLang="zh-CN" sz="2600" dirty="0">
              <a:latin typeface="+mn-ea"/>
              <a:cs typeface="Times New Roman" panose="02020603050405020304" pitchFamily="18" charset="0"/>
            </a:endParaRPr>
          </a:p>
        </p:txBody>
      </p:sp>
      <p:sp>
        <p:nvSpPr>
          <p:cNvPr id="26" name="矩形 25">
            <a:extLst>
              <a:ext uri="{FF2B5EF4-FFF2-40B4-BE49-F238E27FC236}">
                <a16:creationId xmlns:a16="http://schemas.microsoft.com/office/drawing/2014/main" id="{A217C6E4-22DE-40BA-A5D6-B1E1FE9F8600}"/>
              </a:ext>
            </a:extLst>
          </p:cNvPr>
          <p:cNvSpPr/>
          <p:nvPr/>
        </p:nvSpPr>
        <p:spPr>
          <a:xfrm>
            <a:off x="774239" y="5791793"/>
            <a:ext cx="10190803" cy="826124"/>
          </a:xfrm>
          <a:prstGeom prst="rect">
            <a:avLst/>
          </a:prstGeom>
        </p:spPr>
        <p:txBody>
          <a:bodyPr wrap="square">
            <a:spAutoFit/>
          </a:bodyPr>
          <a:lstStyle/>
          <a:p>
            <a:pPr algn="just">
              <a:lnSpc>
                <a:spcPct val="125000"/>
              </a:lnSpc>
            </a:pPr>
            <a:r>
              <a:rPr lang="zh-CN" altLang="en-US" sz="2000" b="1" dirty="0">
                <a:solidFill>
                  <a:schemeClr val="accent2"/>
                </a:solidFill>
                <a:latin typeface="+mn-ea"/>
                <a:cs typeface="Times New Roman" panose="02020603050405020304" pitchFamily="18" charset="0"/>
              </a:rPr>
              <a:t>注： </a:t>
            </a:r>
            <a:r>
              <a:rPr lang="en-US" altLang="zh-CN" sz="2000" b="1" dirty="0">
                <a:solidFill>
                  <a:schemeClr val="accent2"/>
                </a:solidFill>
                <a:latin typeface="+mn-ea"/>
                <a:cs typeface="Times New Roman" panose="02020603050405020304" pitchFamily="18" charset="0"/>
                <a:sym typeface="Wingdings" panose="05000000000000000000" pitchFamily="2" charset="2"/>
              </a:rPr>
              <a:t>(1</a:t>
            </a:r>
            <a:r>
              <a:rPr lang="zh-CN" altLang="en-US" sz="2000" b="1" dirty="0">
                <a:solidFill>
                  <a:schemeClr val="accent2"/>
                </a:solidFill>
                <a:latin typeface="+mn-ea"/>
                <a:cs typeface="Times New Roman" panose="02020603050405020304" pitchFamily="18" charset="0"/>
                <a:sym typeface="Wingdings" panose="05000000000000000000" pitchFamily="2" charset="2"/>
              </a:rPr>
              <a:t>）</a:t>
            </a:r>
            <a:r>
              <a:rPr lang="zh-CN" altLang="en-US" sz="2000" dirty="0">
                <a:latin typeface="+mn-ea"/>
                <a:cs typeface="Times New Roman" panose="02020603050405020304" pitchFamily="18" charset="0"/>
              </a:rPr>
              <a:t>随机存取就是直接存取，可以通过下标直接访问的数据，与存储位置</a:t>
            </a:r>
            <a:r>
              <a:rPr lang="zh-CN" altLang="en-US" sz="2000" i="1" dirty="0">
                <a:latin typeface="+mn-ea"/>
                <a:cs typeface="Times New Roman" panose="02020603050405020304" pitchFamily="18" charset="0"/>
              </a:rPr>
              <a:t>无关</a:t>
            </a:r>
            <a:r>
              <a:rPr lang="zh-CN" altLang="en-US" sz="2000" dirty="0">
                <a:latin typeface="+mn-ea"/>
                <a:cs typeface="Times New Roman" panose="02020603050405020304" pitchFamily="18" charset="0"/>
              </a:rPr>
              <a:t>。</a:t>
            </a:r>
            <a:endParaRPr lang="en-US" altLang="zh-CN" sz="2000" dirty="0">
              <a:latin typeface="+mn-ea"/>
              <a:cs typeface="Times New Roman" panose="02020603050405020304" pitchFamily="18" charset="0"/>
            </a:endParaRPr>
          </a:p>
          <a:p>
            <a:pPr algn="just">
              <a:lnSpc>
                <a:spcPct val="125000"/>
              </a:lnSpc>
            </a:pPr>
            <a:r>
              <a:rPr lang="zh-CN" altLang="en-US" sz="2000" dirty="0"/>
              <a:t>         </a:t>
            </a:r>
            <a:r>
              <a:rPr lang="en-US" altLang="zh-CN" sz="2000" b="1" dirty="0">
                <a:solidFill>
                  <a:schemeClr val="accent2"/>
                </a:solidFill>
              </a:rPr>
              <a:t>(2</a:t>
            </a:r>
            <a:r>
              <a:rPr lang="zh-CN" altLang="en-US" sz="2000" b="1" dirty="0">
                <a:solidFill>
                  <a:schemeClr val="accent2"/>
                </a:solidFill>
              </a:rPr>
              <a:t>）</a:t>
            </a:r>
            <a:r>
              <a:rPr lang="zh-CN" altLang="en-US" sz="2000" dirty="0"/>
              <a:t>顺序存取则不能通过下标访问，只能按照存储顺序存取，与存储位置</a:t>
            </a:r>
            <a:r>
              <a:rPr lang="zh-CN" altLang="en-US" sz="2000" i="1" dirty="0"/>
              <a:t>有关</a:t>
            </a:r>
            <a:r>
              <a:rPr lang="zh-CN" altLang="en-US" sz="2000" dirty="0"/>
              <a:t>。</a:t>
            </a:r>
            <a:endParaRPr lang="zh-CN" altLang="zh-CN" sz="2000" dirty="0">
              <a:latin typeface="+mn-ea"/>
              <a:cs typeface="Times New Roman" panose="02020603050405020304" pitchFamily="18" charset="0"/>
            </a:endParaRPr>
          </a:p>
        </p:txBody>
      </p:sp>
      <p:grpSp>
        <p:nvGrpSpPr>
          <p:cNvPr id="3" name="组合 2">
            <a:extLst>
              <a:ext uri="{FF2B5EF4-FFF2-40B4-BE49-F238E27FC236}">
                <a16:creationId xmlns:a16="http://schemas.microsoft.com/office/drawing/2014/main" id="{B0B58808-AE37-4287-A233-71A2009548D4}"/>
              </a:ext>
            </a:extLst>
          </p:cNvPr>
          <p:cNvGrpSpPr/>
          <p:nvPr/>
        </p:nvGrpSpPr>
        <p:grpSpPr>
          <a:xfrm>
            <a:off x="1006145" y="2916542"/>
            <a:ext cx="9958897" cy="1205126"/>
            <a:chOff x="307963" y="2936328"/>
            <a:chExt cx="9958897" cy="1205126"/>
          </a:xfrm>
        </p:grpSpPr>
        <p:pic>
          <p:nvPicPr>
            <p:cNvPr id="29" name="图片 28">
              <a:extLst>
                <a:ext uri="{FF2B5EF4-FFF2-40B4-BE49-F238E27FC236}">
                  <a16:creationId xmlns:a16="http://schemas.microsoft.com/office/drawing/2014/main" id="{4285B7AE-CB89-4086-BC97-5F1EC8C2B619}"/>
                </a:ext>
              </a:extLst>
            </p:cNvPr>
            <p:cNvPicPr>
              <a:picLocks noChangeAspect="1"/>
            </p:cNvPicPr>
            <p:nvPr/>
          </p:nvPicPr>
          <p:blipFill>
            <a:blip r:embed="rId2"/>
            <a:stretch>
              <a:fillRect/>
            </a:stretch>
          </p:blipFill>
          <p:spPr>
            <a:xfrm>
              <a:off x="3347226" y="3403912"/>
              <a:ext cx="6919634" cy="737542"/>
            </a:xfrm>
            <a:prstGeom prst="rect">
              <a:avLst/>
            </a:prstGeom>
          </p:spPr>
        </p:pic>
        <p:pic>
          <p:nvPicPr>
            <p:cNvPr id="31" name="图片 30">
              <a:extLst>
                <a:ext uri="{FF2B5EF4-FFF2-40B4-BE49-F238E27FC236}">
                  <a16:creationId xmlns:a16="http://schemas.microsoft.com/office/drawing/2014/main" id="{2045CFD9-1C4E-4EEF-A5BE-D54DF744B89A}"/>
                </a:ext>
              </a:extLst>
            </p:cNvPr>
            <p:cNvPicPr>
              <a:picLocks noChangeAspect="1"/>
            </p:cNvPicPr>
            <p:nvPr/>
          </p:nvPicPr>
          <p:blipFill>
            <a:blip r:embed="rId3"/>
            <a:stretch>
              <a:fillRect/>
            </a:stretch>
          </p:blipFill>
          <p:spPr>
            <a:xfrm>
              <a:off x="1992234" y="2955182"/>
              <a:ext cx="2514504" cy="609784"/>
            </a:xfrm>
            <a:prstGeom prst="rect">
              <a:avLst/>
            </a:prstGeom>
          </p:spPr>
        </p:pic>
        <p:sp>
          <p:nvSpPr>
            <p:cNvPr id="32" name="任意多边形 33">
              <a:extLst>
                <a:ext uri="{FF2B5EF4-FFF2-40B4-BE49-F238E27FC236}">
                  <a16:creationId xmlns:a16="http://schemas.microsoft.com/office/drawing/2014/main" id="{19BC7F5D-473C-441A-96F7-C10A34D156D1}"/>
                </a:ext>
              </a:extLst>
            </p:cNvPr>
            <p:cNvSpPr/>
            <p:nvPr/>
          </p:nvSpPr>
          <p:spPr>
            <a:xfrm rot="16200000">
              <a:off x="2731575" y="3238096"/>
              <a:ext cx="333128" cy="1057008"/>
            </a:xfrm>
            <a:custGeom>
              <a:avLst/>
              <a:gdLst>
                <a:gd name="connsiteX0" fmla="*/ 0 w 792480"/>
                <a:gd name="connsiteY0" fmla="*/ 435864 h 792480"/>
                <a:gd name="connsiteX1" fmla="*/ 178308 w 792480"/>
                <a:gd name="connsiteY1" fmla="*/ 435864 h 792480"/>
                <a:gd name="connsiteX2" fmla="*/ 178308 w 792480"/>
                <a:gd name="connsiteY2" fmla="*/ 0 h 792480"/>
                <a:gd name="connsiteX3" fmla="*/ 614172 w 792480"/>
                <a:gd name="connsiteY3" fmla="*/ 0 h 792480"/>
                <a:gd name="connsiteX4" fmla="*/ 614172 w 792480"/>
                <a:gd name="connsiteY4" fmla="*/ 435864 h 792480"/>
                <a:gd name="connsiteX5" fmla="*/ 792480 w 792480"/>
                <a:gd name="connsiteY5" fmla="*/ 435864 h 792480"/>
                <a:gd name="connsiteX6" fmla="*/ 396240 w 792480"/>
                <a:gd name="connsiteY6" fmla="*/ 792480 h 792480"/>
                <a:gd name="connsiteX7" fmla="*/ 0 w 792480"/>
                <a:gd name="connsiteY7" fmla="*/ 435864 h 7924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92480" h="792480">
                  <a:moveTo>
                    <a:pt x="0" y="435864"/>
                  </a:moveTo>
                  <a:lnTo>
                    <a:pt x="178308" y="435864"/>
                  </a:lnTo>
                  <a:lnTo>
                    <a:pt x="178308" y="0"/>
                  </a:lnTo>
                  <a:lnTo>
                    <a:pt x="614172" y="0"/>
                  </a:lnTo>
                  <a:lnTo>
                    <a:pt x="614172" y="435864"/>
                  </a:lnTo>
                  <a:lnTo>
                    <a:pt x="792480" y="435864"/>
                  </a:lnTo>
                  <a:lnTo>
                    <a:pt x="396240" y="792480"/>
                  </a:lnTo>
                  <a:lnTo>
                    <a:pt x="0" y="435864"/>
                  </a:lnTo>
                  <a:close/>
                </a:path>
              </a:pathLst>
            </a:custGeom>
            <a:solidFill>
              <a:srgbClr val="002060"/>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168021" tIns="34290" rIns="168021" bIns="181394" numCol="1" spcCol="953" anchor="ctr" anchorCtr="0">
              <a:noAutofit/>
            </a:bodyPr>
            <a:lstStyle/>
            <a:p>
              <a:pPr algn="ctr" defTabSz="1200150">
                <a:lnSpc>
                  <a:spcPct val="90000"/>
                </a:lnSpc>
                <a:spcBef>
                  <a:spcPct val="0"/>
                </a:spcBef>
                <a:spcAft>
                  <a:spcPct val="35000"/>
                </a:spcAft>
              </a:pPr>
              <a:endParaRPr lang="zh-CN" altLang="en-US" sz="2400" dirty="0"/>
            </a:p>
          </p:txBody>
        </p:sp>
        <p:sp>
          <p:nvSpPr>
            <p:cNvPr id="33" name="矩形 32">
              <a:extLst>
                <a:ext uri="{FF2B5EF4-FFF2-40B4-BE49-F238E27FC236}">
                  <a16:creationId xmlns:a16="http://schemas.microsoft.com/office/drawing/2014/main" id="{B5629352-E16D-4EDE-A6E5-C1EA93D53B39}"/>
                </a:ext>
              </a:extLst>
            </p:cNvPr>
            <p:cNvSpPr/>
            <p:nvPr/>
          </p:nvSpPr>
          <p:spPr>
            <a:xfrm>
              <a:off x="1121789" y="2936328"/>
              <a:ext cx="1228663" cy="511615"/>
            </a:xfrm>
            <a:prstGeom prst="rect">
              <a:avLst/>
            </a:prstGeom>
          </p:spPr>
          <p:txBody>
            <a:bodyPr wrap="square">
              <a:spAutoFit/>
            </a:bodyPr>
            <a:lstStyle/>
            <a:p>
              <a:pPr>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顺序表</a:t>
              </a:r>
              <a:endParaRPr lang="zh-CN" altLang="en-US" sz="2400" dirty="0">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EB80D398-71A8-40EB-B5F3-66048595C071}"/>
                </a:ext>
              </a:extLst>
            </p:cNvPr>
            <p:cNvSpPr/>
            <p:nvPr/>
          </p:nvSpPr>
          <p:spPr>
            <a:xfrm>
              <a:off x="307963" y="3473110"/>
              <a:ext cx="2031325" cy="511615"/>
            </a:xfrm>
            <a:prstGeom prst="rect">
              <a:avLst/>
            </a:prstGeom>
          </p:spPr>
          <p:txBody>
            <a:bodyPr wrap="none">
              <a:spAutoFit/>
            </a:bodyPr>
            <a:lstStyle/>
            <a:p>
              <a:pPr>
                <a:lnSpc>
                  <a:spcPct val="125000"/>
                </a:lnSpc>
              </a:pPr>
              <a:r>
                <a:rPr lang="zh-CN" altLang="en-US" sz="2400" b="1" dirty="0">
                  <a:solidFill>
                    <a:schemeClr val="accent2"/>
                  </a:solidFill>
                  <a:latin typeface="Times New Roman" panose="02020603050405020304" pitchFamily="18" charset="0"/>
                  <a:ea typeface="微软雅黑" panose="020B0503020204020204" pitchFamily="34" charset="-122"/>
                  <a:cs typeface="Times New Roman" panose="02020603050405020304" pitchFamily="18" charset="0"/>
                </a:rPr>
                <a:t>顺序存储结构</a:t>
              </a:r>
              <a:endParaRPr lang="zh-CN" altLang="en-US" sz="2400" dirty="0">
                <a:solidFill>
                  <a:schemeClr val="accent2"/>
                </a:solidFill>
                <a:latin typeface="Times New Roman" panose="02020603050405020304" pitchFamily="18" charset="0"/>
                <a:cs typeface="Times New Roman" panose="02020603050405020304" pitchFamily="18" charset="0"/>
              </a:endParaRPr>
            </a:p>
          </p:txBody>
        </p:sp>
      </p:grpSp>
      <p:sp>
        <p:nvSpPr>
          <p:cNvPr id="4" name="矩形 3">
            <a:extLst>
              <a:ext uri="{FF2B5EF4-FFF2-40B4-BE49-F238E27FC236}">
                <a16:creationId xmlns:a16="http://schemas.microsoft.com/office/drawing/2014/main" id="{CCD6AEAA-78FB-42B5-B0B0-28B32BDF10C5}"/>
              </a:ext>
            </a:extLst>
          </p:cNvPr>
          <p:cNvSpPr/>
          <p:nvPr/>
        </p:nvSpPr>
        <p:spPr>
          <a:xfrm>
            <a:off x="654418" y="4169454"/>
            <a:ext cx="10583930" cy="1587486"/>
          </a:xfrm>
          <a:prstGeom prst="rect">
            <a:avLst/>
          </a:prstGeom>
        </p:spPr>
        <p:txBody>
          <a:bodyPr wrap="square">
            <a:spAutoFit/>
          </a:bodyPr>
          <a:lstStyle/>
          <a:p>
            <a:pPr algn="just">
              <a:lnSpc>
                <a:spcPct val="140000"/>
              </a:lnSpc>
            </a:pPr>
            <a:r>
              <a:rPr lang="zh-CN" altLang="en-US" sz="2400" dirty="0">
                <a:latin typeface="+mn-ea"/>
                <a:cs typeface="Times New Roman" panose="02020603050405020304" pitchFamily="18" charset="0"/>
              </a:rPr>
              <a:t>高级语言如</a:t>
            </a:r>
            <a:r>
              <a:rPr lang="en-US" altLang="zh-CN" sz="2400" dirty="0">
                <a:latin typeface="+mn-ea"/>
                <a:cs typeface="Times New Roman" panose="02020603050405020304" pitchFamily="18" charset="0"/>
              </a:rPr>
              <a:t>C++</a:t>
            </a:r>
            <a:r>
              <a:rPr lang="zh-CN" altLang="en-US" sz="2400" dirty="0">
                <a:latin typeface="+mn-ea"/>
                <a:cs typeface="Times New Roman" panose="02020603050405020304" pitchFamily="18" charset="0"/>
              </a:rPr>
              <a:t>等其他程序设计语言中的数组类型具有</a:t>
            </a:r>
            <a:r>
              <a:rPr lang="zh-CN" altLang="en-US" sz="2400" b="1" dirty="0">
                <a:solidFill>
                  <a:schemeClr val="accent2"/>
                </a:solidFill>
                <a:latin typeface="+mn-ea"/>
                <a:cs typeface="Times New Roman" panose="02020603050405020304" pitchFamily="18" charset="0"/>
              </a:rPr>
              <a:t>随机存取</a:t>
            </a:r>
            <a:r>
              <a:rPr lang="zh-CN" altLang="en-US" sz="2400" dirty="0">
                <a:latin typeface="+mn-ea"/>
                <a:cs typeface="Times New Roman" panose="02020603050405020304" pitchFamily="18" charset="0"/>
              </a:rPr>
              <a:t>的特点，因此常用数组来存储顺序表。数组元素的下标与顺序表元素的位序一一对应。由于线性表的长度可变，故用</a:t>
            </a:r>
            <a:r>
              <a:rPr lang="en-US" altLang="zh-CN" sz="2400" dirty="0">
                <a:latin typeface="+mn-ea"/>
                <a:cs typeface="Times New Roman" panose="02020603050405020304" pitchFamily="18" charset="0"/>
              </a:rPr>
              <a:t>C++</a:t>
            </a:r>
            <a:r>
              <a:rPr lang="zh-CN" altLang="en-US" sz="2400" dirty="0">
                <a:latin typeface="+mn-ea"/>
                <a:cs typeface="Times New Roman" panose="02020603050405020304" pitchFamily="18" charset="0"/>
              </a:rPr>
              <a:t>的</a:t>
            </a:r>
            <a:r>
              <a:rPr lang="zh-CN" altLang="en-US" sz="2400" b="1" dirty="0">
                <a:solidFill>
                  <a:schemeClr val="accent2"/>
                </a:solidFill>
                <a:latin typeface="+mn-ea"/>
                <a:cs typeface="Times New Roman" panose="02020603050405020304" pitchFamily="18" charset="0"/>
              </a:rPr>
              <a:t>动态数组</a:t>
            </a:r>
            <a:r>
              <a:rPr lang="zh-CN" altLang="en-US" sz="2400" dirty="0">
                <a:latin typeface="+mn-ea"/>
                <a:cs typeface="Times New Roman" panose="02020603050405020304" pitchFamily="18" charset="0"/>
              </a:rPr>
              <a:t>来表示顺序表。</a:t>
            </a:r>
            <a:endParaRPr lang="zh-CN" altLang="zh-CN" sz="2400" dirty="0">
              <a:latin typeface="+mn-ea"/>
              <a:cs typeface="Times New Roman" panose="02020603050405020304" pitchFamily="18" charset="0"/>
            </a:endParaRPr>
          </a:p>
        </p:txBody>
      </p:sp>
    </p:spTree>
    <p:extLst>
      <p:ext uri="{BB962C8B-B14F-4D97-AF65-F5344CB8AC3E}">
        <p14:creationId xmlns:p14="http://schemas.microsoft.com/office/powerpoint/2010/main" val="34502589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组合 17"/>
          <p:cNvGrpSpPr/>
          <p:nvPr/>
        </p:nvGrpSpPr>
        <p:grpSpPr>
          <a:xfrm>
            <a:off x="0" y="271425"/>
            <a:ext cx="6853286" cy="877513"/>
            <a:chOff x="0" y="271425"/>
            <a:chExt cx="6692933" cy="877513"/>
          </a:xfrm>
        </p:grpSpPr>
        <p:sp>
          <p:nvSpPr>
            <p:cNvPr id="19" name="任意多边形 18"/>
            <p:cNvSpPr/>
            <p:nvPr/>
          </p:nvSpPr>
          <p:spPr>
            <a:xfrm rot="5400000">
              <a:off x="3072599" y="-2651798"/>
              <a:ext cx="547735" cy="6692933"/>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0" name="椭圆 19"/>
            <p:cNvSpPr/>
            <p:nvPr/>
          </p:nvSpPr>
          <p:spPr>
            <a:xfrm>
              <a:off x="273223" y="271425"/>
              <a:ext cx="902677" cy="877513"/>
            </a:xfrm>
            <a:prstGeom prst="ellipse">
              <a:avLst/>
            </a:prstGeom>
            <a:solidFill>
              <a:schemeClr val="bg1"/>
            </a:solidFill>
            <a:ln w="825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1200"/>
                </a:spcBef>
                <a:defRPr/>
              </a:pPr>
              <a:endParaRPr lang="zh-CN" altLang="en-US" noProof="1"/>
            </a:p>
          </p:txBody>
        </p:sp>
        <p:sp>
          <p:nvSpPr>
            <p:cNvPr id="22" name="矩形 21"/>
            <p:cNvSpPr/>
            <p:nvPr/>
          </p:nvSpPr>
          <p:spPr>
            <a:xfrm>
              <a:off x="480970" y="324385"/>
              <a:ext cx="487183" cy="769441"/>
            </a:xfrm>
            <a:prstGeom prst="rect">
              <a:avLst/>
            </a:prstGeom>
          </p:spPr>
          <p:txBody>
            <a:bodyPr wrap="none">
              <a:spAutoFit/>
            </a:bodyPr>
            <a:lstStyle/>
            <a:p>
              <a:pPr algn="ctr">
                <a:spcBef>
                  <a:spcPts val="1200"/>
                </a:spcBef>
                <a:defRPr/>
              </a:pPr>
              <a:r>
                <a:rPr lang="en-US" altLang="zh-CN" sz="4400" b="1" dirty="0">
                  <a:solidFill>
                    <a:srgbClr val="002060"/>
                  </a:solidFill>
                  <a:latin typeface="Arial" panose="020B0604020202020204" pitchFamily="34" charset="0"/>
                  <a:ea typeface="微软雅黑" panose="020B0503020204020204" pitchFamily="34" charset="-122"/>
                  <a:sym typeface="Arial" panose="020B0604020202020204" pitchFamily="34" charset="0"/>
                </a:rPr>
                <a:t>2</a:t>
              </a:r>
              <a:endParaRPr lang="zh-CN" altLang="en-US" sz="4400" b="1" dirty="0">
                <a:solidFill>
                  <a:srgbClr val="002060"/>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7" name="文本框 1066">
            <a:extLst>
              <a:ext uri="{FF2B5EF4-FFF2-40B4-BE49-F238E27FC236}">
                <a16:creationId xmlns:a16="http://schemas.microsoft.com/office/drawing/2014/main" id="{6AEFD483-92C4-4DEA-B451-0FC9A01426EE}"/>
              </a:ext>
            </a:extLst>
          </p:cNvPr>
          <p:cNvSpPr txBox="1">
            <a:spLocks noChangeArrowheads="1"/>
          </p:cNvSpPr>
          <p:nvPr/>
        </p:nvSpPr>
        <p:spPr bwMode="auto">
          <a:xfrm>
            <a:off x="1283463" y="420800"/>
            <a:ext cx="48125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微软雅黑" panose="020B0503020204020204" pitchFamily="34" charset="-122"/>
              </a:defRPr>
            </a:lvl1pPr>
            <a:lvl2pPr marL="742950" indent="-285750">
              <a:defRPr>
                <a:solidFill>
                  <a:schemeClr val="tx1"/>
                </a:solidFill>
                <a:latin typeface="Arial" panose="020B0604020202020204" pitchFamily="34" charset="0"/>
                <a:ea typeface="微软雅黑" panose="020B0503020204020204" pitchFamily="34" charset="-122"/>
              </a:defRPr>
            </a:lvl2pPr>
            <a:lvl3pPr marL="1143000" indent="-228600">
              <a:defRPr>
                <a:solidFill>
                  <a:schemeClr val="tx1"/>
                </a:solidFill>
                <a:latin typeface="Arial" panose="020B0604020202020204" pitchFamily="34" charset="0"/>
                <a:ea typeface="微软雅黑" panose="020B0503020204020204" pitchFamily="34" charset="-122"/>
              </a:defRPr>
            </a:lvl3pPr>
            <a:lvl4pPr marL="1600200" indent="-228600">
              <a:defRPr>
                <a:solidFill>
                  <a:schemeClr val="tx1"/>
                </a:solidFill>
                <a:latin typeface="Arial" panose="020B0604020202020204" pitchFamily="34" charset="0"/>
                <a:ea typeface="微软雅黑" panose="020B0503020204020204" pitchFamily="34" charset="-122"/>
              </a:defRPr>
            </a:lvl4pPr>
            <a:lvl5pPr marL="2057400" indent="-228600">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微软雅黑" panose="020B0503020204020204" pitchFamily="34" charset="-122"/>
              </a:defRPr>
            </a:lvl9pPr>
          </a:lstStyle>
          <a:p>
            <a:pPr lvl="0" algn="ctr"/>
            <a:r>
              <a:rPr lang="zh-CN" altLang="en-US" sz="3200" b="1" dirty="0">
                <a:solidFill>
                  <a:schemeClr val="bg1"/>
                </a:solidFill>
                <a:cs typeface="+mn-ea"/>
                <a:sym typeface="+mn-lt"/>
              </a:rPr>
              <a:t> 线性表的顺序表示与实现</a:t>
            </a:r>
          </a:p>
        </p:txBody>
      </p:sp>
      <p:sp>
        <p:nvSpPr>
          <p:cNvPr id="13" name="内容占位符 2">
            <a:extLst>
              <a:ext uri="{FF2B5EF4-FFF2-40B4-BE49-F238E27FC236}">
                <a16:creationId xmlns:a16="http://schemas.microsoft.com/office/drawing/2014/main" id="{2421DF87-4014-4666-91C1-C1A6172DF905}"/>
              </a:ext>
            </a:extLst>
          </p:cNvPr>
          <p:cNvSpPr txBox="1">
            <a:spLocks/>
          </p:cNvSpPr>
          <p:nvPr/>
        </p:nvSpPr>
        <p:spPr>
          <a:xfrm>
            <a:off x="1283463" y="1522859"/>
            <a:ext cx="10237337" cy="35740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zh-CN" altLang="zh-CN" sz="2600" b="1" dirty="0">
                <a:solidFill>
                  <a:schemeClr val="accent2"/>
                </a:solidFill>
              </a:rPr>
              <a:t>顺序表的</a:t>
            </a:r>
            <a:r>
              <a:rPr lang="en-US" altLang="zh-CN" sz="2600" b="1" dirty="0">
                <a:solidFill>
                  <a:schemeClr val="accent2"/>
                </a:solidFill>
              </a:rPr>
              <a:t>C++</a:t>
            </a:r>
            <a:r>
              <a:rPr lang="zh-CN" altLang="zh-CN" sz="2600" b="1" dirty="0">
                <a:solidFill>
                  <a:schemeClr val="accent2"/>
                </a:solidFill>
              </a:rPr>
              <a:t>描述如下：</a:t>
            </a:r>
          </a:p>
          <a:p>
            <a:pPr marL="457200" lvl="1" indent="0" algn="just">
              <a:buNone/>
            </a:pPr>
            <a:r>
              <a:rPr lang="en-US" altLang="zh-CN" sz="2600" dirty="0"/>
              <a:t>const int </a:t>
            </a:r>
            <a:r>
              <a:rPr lang="en-US" altLang="zh-CN" sz="2600" dirty="0" err="1"/>
              <a:t>ListInitSize</a:t>
            </a:r>
            <a:r>
              <a:rPr lang="en-US" altLang="zh-CN" sz="2600" dirty="0"/>
              <a:t> = </a:t>
            </a:r>
            <a:r>
              <a:rPr lang="zh-CN" altLang="zh-CN" sz="2600" dirty="0"/>
              <a:t>…</a:t>
            </a:r>
            <a:r>
              <a:rPr lang="en-US" altLang="zh-CN" sz="2600" dirty="0"/>
              <a:t>;     //</a:t>
            </a:r>
            <a:r>
              <a:rPr lang="zh-CN" altLang="zh-CN" sz="2600" dirty="0"/>
              <a:t>线性表存储空间的初始分配量</a:t>
            </a:r>
          </a:p>
          <a:p>
            <a:pPr marL="457200" lvl="1" indent="0" algn="just">
              <a:buNone/>
            </a:pPr>
            <a:r>
              <a:rPr lang="en-US" altLang="zh-CN" sz="2600" dirty="0"/>
              <a:t>const int </a:t>
            </a:r>
            <a:r>
              <a:rPr lang="en-US" altLang="zh-CN" sz="2600" dirty="0" err="1"/>
              <a:t>ListInc</a:t>
            </a:r>
            <a:r>
              <a:rPr lang="en-US" altLang="zh-CN" sz="2600" dirty="0"/>
              <a:t> = </a:t>
            </a:r>
            <a:r>
              <a:rPr lang="zh-CN" altLang="zh-CN" sz="2600" dirty="0"/>
              <a:t>…</a:t>
            </a:r>
            <a:r>
              <a:rPr lang="en-US" altLang="zh-CN" sz="2600" dirty="0"/>
              <a:t>;            //</a:t>
            </a:r>
            <a:r>
              <a:rPr lang="zh-CN" altLang="zh-CN" sz="2600" dirty="0"/>
              <a:t>线性表存储空间的分配增量</a:t>
            </a:r>
          </a:p>
          <a:p>
            <a:pPr marL="457200" lvl="1" indent="0" algn="just">
              <a:buNone/>
            </a:pPr>
            <a:r>
              <a:rPr lang="en-US" altLang="zh-CN" sz="2600" dirty="0"/>
              <a:t>struct </a:t>
            </a:r>
            <a:r>
              <a:rPr lang="en-US" altLang="zh-CN" sz="2600" dirty="0" err="1"/>
              <a:t>SList</a:t>
            </a:r>
            <a:endParaRPr lang="zh-CN" altLang="zh-CN" sz="2600" dirty="0"/>
          </a:p>
          <a:p>
            <a:pPr marL="457200" lvl="1" indent="0" algn="just">
              <a:buNone/>
            </a:pPr>
            <a:r>
              <a:rPr lang="en-US" altLang="zh-CN" sz="2600" dirty="0"/>
              <a:t>{  </a:t>
            </a:r>
          </a:p>
          <a:p>
            <a:pPr marL="457200" lvl="1" indent="0" algn="just">
              <a:buNone/>
            </a:pPr>
            <a:r>
              <a:rPr lang="en-US" altLang="zh-CN" sz="2600" dirty="0"/>
              <a:t>	</a:t>
            </a:r>
            <a:r>
              <a:rPr lang="en-US" altLang="zh-CN" sz="2600" dirty="0" err="1"/>
              <a:t>LElemType</a:t>
            </a:r>
            <a:r>
              <a:rPr lang="en-US" altLang="zh-CN" sz="2600" dirty="0"/>
              <a:t>*  </a:t>
            </a:r>
            <a:r>
              <a:rPr lang="en-US" altLang="zh-CN" sz="2600" dirty="0" err="1"/>
              <a:t>elem</a:t>
            </a:r>
            <a:r>
              <a:rPr lang="en-US" altLang="zh-CN" sz="2600" dirty="0"/>
              <a:t>;           //</a:t>
            </a:r>
            <a:r>
              <a:rPr lang="zh-CN" altLang="zh-CN" sz="2600" dirty="0"/>
              <a:t>存储线性表元素的动态数组</a:t>
            </a:r>
          </a:p>
          <a:p>
            <a:pPr marL="457200" lvl="1" indent="0" algn="just">
              <a:buNone/>
            </a:pPr>
            <a:r>
              <a:rPr lang="en-US" altLang="zh-CN" sz="2600" dirty="0"/>
              <a:t> 	int   length,  </a:t>
            </a:r>
            <a:r>
              <a:rPr lang="en-US" altLang="zh-CN" sz="2600" dirty="0" err="1"/>
              <a:t>listsize</a:t>
            </a:r>
            <a:r>
              <a:rPr lang="en-US" altLang="zh-CN" sz="2600" dirty="0"/>
              <a:t>;         //</a:t>
            </a:r>
            <a:r>
              <a:rPr lang="zh-CN" altLang="zh-CN" sz="2600" dirty="0"/>
              <a:t>存储长度与当前分配的存储容量</a:t>
            </a:r>
          </a:p>
          <a:p>
            <a:pPr marL="457200" lvl="1" indent="0" algn="just">
              <a:buNone/>
            </a:pPr>
            <a:r>
              <a:rPr lang="en-US" altLang="zh-CN" sz="2600" dirty="0"/>
              <a:t>}</a:t>
            </a:r>
            <a:endParaRPr lang="zh-CN" altLang="zh-CN" sz="2600" dirty="0"/>
          </a:p>
        </p:txBody>
      </p:sp>
    </p:spTree>
    <p:extLst>
      <p:ext uri="{BB962C8B-B14F-4D97-AF65-F5344CB8AC3E}">
        <p14:creationId xmlns:p14="http://schemas.microsoft.com/office/powerpoint/2010/main" val="13395321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1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1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1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16.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17.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18.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19.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0.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2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2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2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2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2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31.xml><?xml version="1.0" encoding="utf-8"?>
<p:tagLst xmlns:a="http://schemas.openxmlformats.org/drawingml/2006/main" xmlns:r="http://schemas.openxmlformats.org/officeDocument/2006/relationships" xmlns:p="http://schemas.openxmlformats.org/presentationml/2006/main">
  <p:tag name="MH_TYPE" val="#NeiR#"/>
  <p:tag name="MH_NUMBER" val="5"/>
  <p:tag name="MH_CATEGORY" val="#BingLLB#"/>
  <p:tag name="MH_LAYOUT" val="SubTitle"/>
  <p:tag name="MH" val="20161022203525"/>
  <p:tag name="MH_LIBRARY" val="GRAPHIC"/>
</p:tagLst>
</file>

<file path=ppt/tags/tag32.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3.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3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3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60830110146"/>
  <p:tag name="MH_LIBRARY" val="CONTENTS"/>
  <p:tag name="MH_TYPE" val="OTHERS"/>
  <p:tag name="ID" val="553512"/>
</p:tagLst>
</file>

<file path=ppt/tags/tag40.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3.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4.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45.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ags/tag46.xml><?xml version="1.0" encoding="utf-8"?>
<p:tagLst xmlns:a="http://schemas.openxmlformats.org/drawingml/2006/main" xmlns:r="http://schemas.openxmlformats.org/officeDocument/2006/relationships" xmlns:p="http://schemas.openxmlformats.org/presentationml/2006/main">
  <p:tag name="TIMING" val="|0.7|1.4|1.1|1"/>
</p:tagLst>
</file>

<file path=ppt/tags/tag5.xml><?xml version="1.0" encoding="utf-8"?>
<p:tagLst xmlns:a="http://schemas.openxmlformats.org/drawingml/2006/main" xmlns:r="http://schemas.openxmlformats.org/officeDocument/2006/relationships" xmlns:p="http://schemas.openxmlformats.org/presentationml/2006/main">
  <p:tag name="MH" val="20160830110855"/>
  <p:tag name="MH_LIBRARY" val="CONTENTS"/>
  <p:tag name="MH_TYPE" val="OTHERS"/>
  <p:tag name="ID" val="545820"/>
</p:tagLst>
</file>

<file path=ppt/tags/tag6.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SubTitle"/>
  <p:tag name="MH_ORDER" val="2"/>
</p:tagLst>
</file>

<file path=ppt/tags/tag9.xml><?xml version="1.0" encoding="utf-8"?>
<p:tagLst xmlns:a="http://schemas.openxmlformats.org/drawingml/2006/main" xmlns:r="http://schemas.openxmlformats.org/officeDocument/2006/relationships" xmlns:p="http://schemas.openxmlformats.org/presentationml/2006/main">
  <p:tag name="MH" val="20161022203525"/>
  <p:tag name="MH_LIBRARY" val="GRAPHIC"/>
  <p:tag name="MH_TYPE" val="Other"/>
  <p:tag name="MH_ORDER"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defRPr dirty="0">
            <a:latin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28464</TotalTime>
  <Words>8073</Words>
  <Application>Microsoft Office PowerPoint</Application>
  <PresentationFormat>宽屏</PresentationFormat>
  <Paragraphs>738</Paragraphs>
  <Slides>55</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55</vt:i4>
      </vt:variant>
    </vt:vector>
  </HeadingPairs>
  <TitlesOfParts>
    <vt:vector size="66" baseType="lpstr">
      <vt:lpstr>Arial (正文)</vt:lpstr>
      <vt:lpstr>Arial Unicode MS</vt:lpstr>
      <vt:lpstr>等线</vt:lpstr>
      <vt:lpstr>宋体</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cp:lastModifiedBy>
  <cp:revision>3217</cp:revision>
  <cp:lastPrinted>2018-10-11T00:26:19Z</cp:lastPrinted>
  <dcterms:created xsi:type="dcterms:W3CDTF">2017-03-06T07:05:10Z</dcterms:created>
  <dcterms:modified xsi:type="dcterms:W3CDTF">2025-02-26T05:42:23Z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2052-10.1.0.6207</vt:lpwstr>
  </property>
</Properties>
</file>