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69" r:id="rId2"/>
    <p:sldId id="570" r:id="rId3"/>
    <p:sldId id="571" r:id="rId4"/>
    <p:sldId id="572" r:id="rId5"/>
    <p:sldId id="573" r:id="rId6"/>
    <p:sldId id="604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605" r:id="rId27"/>
    <p:sldId id="593" r:id="rId28"/>
    <p:sldId id="594" r:id="rId29"/>
    <p:sldId id="596" r:id="rId30"/>
    <p:sldId id="595" r:id="rId31"/>
    <p:sldId id="598" r:id="rId32"/>
    <p:sldId id="597" r:id="rId33"/>
    <p:sldId id="599" r:id="rId34"/>
    <p:sldId id="600" r:id="rId35"/>
    <p:sldId id="601" r:id="rId36"/>
    <p:sldId id="602" r:id="rId37"/>
    <p:sldId id="603" r:id="rId38"/>
    <p:sldId id="283" r:id="rId39"/>
  </p:sldIdLst>
  <p:sldSz cx="12192000" cy="6858000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XL" initials="G" lastIdx="2" clrIdx="0">
    <p:extLst>
      <p:ext uri="{19B8F6BF-5375-455C-9EA6-DF929625EA0E}">
        <p15:presenceInfo xmlns:p15="http://schemas.microsoft.com/office/powerpoint/2012/main" userId="GXL" providerId="None"/>
      </p:ext>
    </p:extLst>
  </p:cmAuthor>
  <p:cmAuthor id="2" name="红霞" initials="红霞" lastIdx="1" clrIdx="1">
    <p:extLst>
      <p:ext uri="{19B8F6BF-5375-455C-9EA6-DF929625EA0E}">
        <p15:presenceInfo xmlns:p15="http://schemas.microsoft.com/office/powerpoint/2012/main" userId="59fb9849a1a1df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595959"/>
    <a:srgbClr val="ED7D31"/>
    <a:srgbClr val="E9C793"/>
    <a:srgbClr val="CCECFF"/>
    <a:srgbClr val="B7EAFF"/>
    <a:srgbClr val="99CCFF"/>
    <a:srgbClr val="66CCFF"/>
    <a:srgbClr val="D1EEFF"/>
    <a:srgbClr val="F9B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8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738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861" cy="340570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146" y="0"/>
            <a:ext cx="4301860" cy="340570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r">
              <a:defRPr sz="1200"/>
            </a:lvl1pPr>
          </a:lstStyle>
          <a:p>
            <a:fld id="{978063BD-1DB7-4333-AB51-CF18321AA57E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7106"/>
            <a:ext cx="4301861" cy="340570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146" y="6457106"/>
            <a:ext cx="4301860" cy="340570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r">
              <a:defRPr sz="1200"/>
            </a:lvl1pPr>
          </a:lstStyle>
          <a:p>
            <a:fld id="{C0339737-F3DE-4D4E-A327-37F45F0D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27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861" cy="339515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146" y="0"/>
            <a:ext cx="4301860" cy="339515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r">
              <a:defRPr sz="1200"/>
            </a:lvl1pPr>
          </a:lstStyle>
          <a:p>
            <a:fld id="{81AE4AC4-3F26-48FF-BE28-14B57D71E12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11175"/>
            <a:ext cx="4530725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03" tIns="44102" rIns="88203" bIns="44102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932" y="3228553"/>
            <a:ext cx="7942580" cy="3058796"/>
          </a:xfrm>
          <a:prstGeom prst="rect">
            <a:avLst/>
          </a:prstGeom>
        </p:spPr>
        <p:txBody>
          <a:bodyPr vert="horz" lIns="88203" tIns="44102" rIns="88203" bIns="4410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7106"/>
            <a:ext cx="4301861" cy="339515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146" y="6457106"/>
            <a:ext cx="4301860" cy="339515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r">
              <a:defRPr sz="1200"/>
            </a:lvl1pPr>
          </a:lstStyle>
          <a:p>
            <a:fld id="{5A04FA34-DDC2-4732-BEE3-5530C8E6A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0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16650" indent="-275634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02538" indent="-220508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543553" indent="-220508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1984568" indent="-220508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425583" indent="-2205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866598" indent="-2205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307613" indent="-2205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748629" indent="-2205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0CA029A-C48D-41DA-884C-4A59F17A857D}" type="slidenum">
              <a:rPr lang="zh-CN" altLang="en-US" smtClean="0">
                <a:latin typeface="Calibri" panose="020F0502020204030204" pitchFamily="34" charset="0"/>
              </a:rPr>
              <a:pPr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5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16650" indent="-275634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02538" indent="-220508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543553" indent="-220508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1984568" indent="-220508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425583" indent="-2205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866598" indent="-2205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307613" indent="-2205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748629" indent="-2205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0CA029A-C48D-41DA-884C-4A59F17A857D}" type="slidenum">
              <a:rPr lang="zh-CN" altLang="en-US" smtClean="0">
                <a:latin typeface="Calibri" panose="020F0502020204030204" pitchFamily="34" charset="0"/>
              </a:rPr>
              <a:pPr/>
              <a:t>19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8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04FA34-DDC2-4732-BEE3-5530C8E6A3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57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>
            <a:extLst>
              <a:ext uri="{FF2B5EF4-FFF2-40B4-BE49-F238E27FC236}">
                <a16:creationId xmlns:a16="http://schemas.microsoft.com/office/drawing/2014/main" id="{853155D5-A8A8-47E3-AE27-8F1E1C8BCD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235" y="23813"/>
            <a:ext cx="2713765" cy="74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81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>
            <a:extLst>
              <a:ext uri="{FF2B5EF4-FFF2-40B4-BE49-F238E27FC236}">
                <a16:creationId xmlns:a16="http://schemas.microsoft.com/office/drawing/2014/main" id="{A03307C1-49C8-40A5-A540-915D468517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235" y="23813"/>
            <a:ext cx="2713765" cy="74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Others_2"/>
          <p:cNvSpPr/>
          <p:nvPr>
            <p:custDataLst>
              <p:tags r:id="rId2"/>
            </p:custDataLst>
          </p:nvPr>
        </p:nvSpPr>
        <p:spPr>
          <a:xfrm>
            <a:off x="335" y="733339"/>
            <a:ext cx="678395" cy="4741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898">
              <a:solidFill>
                <a:srgbClr val="38542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s_1"/>
          <p:cNvSpPr txBox="1"/>
          <p:nvPr>
            <p:custDataLst>
              <p:tags r:id="rId3"/>
            </p:custDataLst>
          </p:nvPr>
        </p:nvSpPr>
        <p:spPr>
          <a:xfrm>
            <a:off x="758857" y="690211"/>
            <a:ext cx="3662314" cy="5835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792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第二章 线性结构</a:t>
            </a:r>
          </a:p>
        </p:txBody>
      </p:sp>
      <p:sp>
        <p:nvSpPr>
          <p:cNvPr id="16" name="MH_Others_2"/>
          <p:cNvSpPr txBox="1"/>
          <p:nvPr>
            <p:custDataLst>
              <p:tags r:id="rId4"/>
            </p:custDataLst>
          </p:nvPr>
        </p:nvSpPr>
        <p:spPr>
          <a:xfrm>
            <a:off x="178885" y="1324978"/>
            <a:ext cx="4822257" cy="46692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034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2 Linear Structure</a:t>
            </a:r>
          </a:p>
        </p:txBody>
      </p:sp>
      <p:sp>
        <p:nvSpPr>
          <p:cNvPr id="17" name="MH_Others_2"/>
          <p:cNvSpPr/>
          <p:nvPr>
            <p:custDataLst>
              <p:tags r:id="rId5"/>
            </p:custDataLst>
          </p:nvPr>
        </p:nvSpPr>
        <p:spPr>
          <a:xfrm>
            <a:off x="4501298" y="733339"/>
            <a:ext cx="7690701" cy="4741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898">
              <a:solidFill>
                <a:srgbClr val="38542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78096A-1B3B-4B8B-AE98-05BEE8EC2F8B}"/>
              </a:ext>
            </a:extLst>
          </p:cNvPr>
          <p:cNvGrpSpPr/>
          <p:nvPr/>
        </p:nvGrpSpPr>
        <p:grpSpPr>
          <a:xfrm>
            <a:off x="2947489" y="2053877"/>
            <a:ext cx="6297021" cy="3771604"/>
            <a:chOff x="2889803" y="2119864"/>
            <a:chExt cx="6297021" cy="3771604"/>
          </a:xfrm>
        </p:grpSpPr>
        <p:sp>
          <p:nvSpPr>
            <p:cNvPr id="40" name="MH_SubTitle_1"/>
            <p:cNvSpPr/>
            <p:nvPr>
              <p:custDataLst>
                <p:tags r:id="rId6"/>
              </p:custDataLst>
            </p:nvPr>
          </p:nvSpPr>
          <p:spPr>
            <a:xfrm>
              <a:off x="3881505" y="2160139"/>
              <a:ext cx="5305319" cy="575724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spcCol="1270" anchor="ctr">
              <a:no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</a:rPr>
                <a:t>线性表的类型定义</a:t>
              </a:r>
            </a:p>
          </p:txBody>
        </p:sp>
        <p:sp>
          <p:nvSpPr>
            <p:cNvPr id="41" name="MH_Other_1"/>
            <p:cNvSpPr/>
            <p:nvPr>
              <p:custDataLst>
                <p:tags r:id="rId7"/>
              </p:custDataLst>
            </p:nvPr>
          </p:nvSpPr>
          <p:spPr>
            <a:xfrm>
              <a:off x="2889803" y="2119864"/>
              <a:ext cx="1171082" cy="660363"/>
            </a:xfrm>
            <a:custGeom>
              <a:avLst/>
              <a:gdLst>
                <a:gd name="connsiteX0" fmla="*/ 0 w 872351"/>
                <a:gd name="connsiteY0" fmla="*/ 0 h 721783"/>
                <a:gd name="connsiteX1" fmla="*/ 697880 w 872351"/>
                <a:gd name="connsiteY1" fmla="*/ 0 h 721783"/>
                <a:gd name="connsiteX2" fmla="*/ 872351 w 872351"/>
                <a:gd name="connsiteY2" fmla="*/ 360892 h 721783"/>
                <a:gd name="connsiteX3" fmla="*/ 697880 w 872351"/>
                <a:gd name="connsiteY3" fmla="*/ 721783 h 721783"/>
                <a:gd name="connsiteX4" fmla="*/ 0 w 872351"/>
                <a:gd name="connsiteY4" fmla="*/ 721783 h 72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351" h="721783">
                  <a:moveTo>
                    <a:pt x="0" y="0"/>
                  </a:moveTo>
                  <a:lnTo>
                    <a:pt x="697880" y="0"/>
                  </a:lnTo>
                  <a:lnTo>
                    <a:pt x="872351" y="360892"/>
                  </a:lnTo>
                  <a:lnTo>
                    <a:pt x="697880" y="721783"/>
                  </a:lnTo>
                  <a:lnTo>
                    <a:pt x="0" y="72178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999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zh-CN" altLang="en-US" sz="399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MH_SubTitle_2"/>
            <p:cNvSpPr/>
            <p:nvPr>
              <p:custDataLst>
                <p:tags r:id="rId8"/>
              </p:custDataLst>
            </p:nvPr>
          </p:nvSpPr>
          <p:spPr>
            <a:xfrm>
              <a:off x="3648749" y="2935084"/>
              <a:ext cx="5538075" cy="580113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spcCol="1270" anchor="ctr">
              <a:noAutofit/>
            </a:bodyPr>
            <a:lstStyle/>
            <a:p>
              <a:pPr lvl="0"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  线性表的顺序表示与实现</a:t>
              </a:r>
            </a:p>
          </p:txBody>
        </p:sp>
        <p:sp>
          <p:nvSpPr>
            <p:cNvPr id="43" name="MH_Other_2"/>
            <p:cNvSpPr/>
            <p:nvPr>
              <p:custDataLst>
                <p:tags r:id="rId9"/>
              </p:custDataLst>
            </p:nvPr>
          </p:nvSpPr>
          <p:spPr>
            <a:xfrm>
              <a:off x="2889803" y="2897695"/>
              <a:ext cx="1171081" cy="658776"/>
            </a:xfrm>
            <a:custGeom>
              <a:avLst/>
              <a:gdLst>
                <a:gd name="connsiteX0" fmla="*/ 0 w 872351"/>
                <a:gd name="connsiteY0" fmla="*/ 0 h 721783"/>
                <a:gd name="connsiteX1" fmla="*/ 697880 w 872351"/>
                <a:gd name="connsiteY1" fmla="*/ 0 h 721783"/>
                <a:gd name="connsiteX2" fmla="*/ 872351 w 872351"/>
                <a:gd name="connsiteY2" fmla="*/ 360892 h 721783"/>
                <a:gd name="connsiteX3" fmla="*/ 697880 w 872351"/>
                <a:gd name="connsiteY3" fmla="*/ 721783 h 721783"/>
                <a:gd name="connsiteX4" fmla="*/ 0 w 872351"/>
                <a:gd name="connsiteY4" fmla="*/ 721783 h 72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351" h="721783">
                  <a:moveTo>
                    <a:pt x="0" y="0"/>
                  </a:moveTo>
                  <a:lnTo>
                    <a:pt x="697880" y="0"/>
                  </a:lnTo>
                  <a:lnTo>
                    <a:pt x="872351" y="360892"/>
                  </a:lnTo>
                  <a:lnTo>
                    <a:pt x="697880" y="721783"/>
                  </a:lnTo>
                  <a:lnTo>
                    <a:pt x="0" y="721783"/>
                  </a:lnTo>
                  <a:close/>
                </a:path>
              </a:pathLst>
            </a:custGeom>
            <a:solidFill>
              <a:srgbClr val="595959"/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999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399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MH_SubTitle_3"/>
            <p:cNvSpPr/>
            <p:nvPr>
              <p:custDataLst>
                <p:tags r:id="rId10"/>
              </p:custDataLst>
            </p:nvPr>
          </p:nvSpPr>
          <p:spPr>
            <a:xfrm>
              <a:off x="3914844" y="3714418"/>
              <a:ext cx="5271980" cy="580114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spcCol="1270" anchor="ctr">
              <a:noAutofit/>
            </a:bodyPr>
            <a:lstStyle/>
            <a:p>
              <a:pPr lvl="0"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线性表的链式表示与实现</a:t>
              </a:r>
            </a:p>
          </p:txBody>
        </p:sp>
        <p:sp>
          <p:nvSpPr>
            <p:cNvPr id="45" name="MH_Other_3"/>
            <p:cNvSpPr/>
            <p:nvPr>
              <p:custDataLst>
                <p:tags r:id="rId11"/>
              </p:custDataLst>
            </p:nvPr>
          </p:nvSpPr>
          <p:spPr>
            <a:xfrm>
              <a:off x="2889803" y="3675527"/>
              <a:ext cx="1171081" cy="658776"/>
            </a:xfrm>
            <a:custGeom>
              <a:avLst/>
              <a:gdLst>
                <a:gd name="connsiteX0" fmla="*/ 0 w 872351"/>
                <a:gd name="connsiteY0" fmla="*/ 0 h 721783"/>
                <a:gd name="connsiteX1" fmla="*/ 697880 w 872351"/>
                <a:gd name="connsiteY1" fmla="*/ 0 h 721783"/>
                <a:gd name="connsiteX2" fmla="*/ 872351 w 872351"/>
                <a:gd name="connsiteY2" fmla="*/ 360892 h 721783"/>
                <a:gd name="connsiteX3" fmla="*/ 697880 w 872351"/>
                <a:gd name="connsiteY3" fmla="*/ 721783 h 721783"/>
                <a:gd name="connsiteX4" fmla="*/ 0 w 872351"/>
                <a:gd name="connsiteY4" fmla="*/ 721783 h 72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351" h="721783">
                  <a:moveTo>
                    <a:pt x="0" y="0"/>
                  </a:moveTo>
                  <a:lnTo>
                    <a:pt x="697880" y="0"/>
                  </a:lnTo>
                  <a:lnTo>
                    <a:pt x="872351" y="360892"/>
                  </a:lnTo>
                  <a:lnTo>
                    <a:pt x="697880" y="721783"/>
                  </a:lnTo>
                  <a:lnTo>
                    <a:pt x="0" y="721783"/>
                  </a:lnTo>
                  <a:close/>
                </a:path>
              </a:pathLst>
            </a:custGeom>
            <a:solidFill>
              <a:srgbClr val="595959"/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999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399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MH_SubTitle_2">
              <a:extLst>
                <a:ext uri="{FF2B5EF4-FFF2-40B4-BE49-F238E27FC236}">
                  <a16:creationId xmlns:a16="http://schemas.microsoft.com/office/drawing/2014/main" id="{62F762AD-52EB-42F3-99A9-1EFAB57B69A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648749" y="4492250"/>
              <a:ext cx="5538075" cy="580113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spcCol="1270" anchor="ctr">
              <a:no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栈</a:t>
              </a:r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3A62604-B582-45E4-B86A-A8ECDB86EA9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889803" y="4454861"/>
              <a:ext cx="1171081" cy="658776"/>
            </a:xfrm>
            <a:custGeom>
              <a:avLst/>
              <a:gdLst>
                <a:gd name="connsiteX0" fmla="*/ 0 w 872351"/>
                <a:gd name="connsiteY0" fmla="*/ 0 h 721783"/>
                <a:gd name="connsiteX1" fmla="*/ 697880 w 872351"/>
                <a:gd name="connsiteY1" fmla="*/ 0 h 721783"/>
                <a:gd name="connsiteX2" fmla="*/ 872351 w 872351"/>
                <a:gd name="connsiteY2" fmla="*/ 360892 h 721783"/>
                <a:gd name="connsiteX3" fmla="*/ 697880 w 872351"/>
                <a:gd name="connsiteY3" fmla="*/ 721783 h 721783"/>
                <a:gd name="connsiteX4" fmla="*/ 0 w 872351"/>
                <a:gd name="connsiteY4" fmla="*/ 721783 h 72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351" h="721783">
                  <a:moveTo>
                    <a:pt x="0" y="0"/>
                  </a:moveTo>
                  <a:lnTo>
                    <a:pt x="697880" y="0"/>
                  </a:lnTo>
                  <a:lnTo>
                    <a:pt x="872351" y="360892"/>
                  </a:lnTo>
                  <a:lnTo>
                    <a:pt x="697880" y="721783"/>
                  </a:lnTo>
                  <a:lnTo>
                    <a:pt x="0" y="721783"/>
                  </a:lnTo>
                  <a:close/>
                </a:path>
              </a:pathLst>
            </a:custGeom>
            <a:solidFill>
              <a:srgbClr val="002060"/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999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399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MH_SubTitle_2">
              <a:extLst>
                <a:ext uri="{FF2B5EF4-FFF2-40B4-BE49-F238E27FC236}">
                  <a16:creationId xmlns:a16="http://schemas.microsoft.com/office/drawing/2014/main" id="{C8BFDD51-13A4-4D9F-8FAB-63622C82B7F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648749" y="5270081"/>
              <a:ext cx="5538075" cy="580113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spcCol="1270" anchor="ctr">
              <a:no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队列</a:t>
              </a:r>
            </a:p>
          </p:txBody>
        </p:sp>
        <p:sp>
          <p:nvSpPr>
            <p:cNvPr id="19" name="MH_Other_2">
              <a:extLst>
                <a:ext uri="{FF2B5EF4-FFF2-40B4-BE49-F238E27FC236}">
                  <a16:creationId xmlns:a16="http://schemas.microsoft.com/office/drawing/2014/main" id="{C94B2AF2-84C8-4526-8E2E-D1DFE6404F7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889803" y="5232692"/>
              <a:ext cx="1171081" cy="658776"/>
            </a:xfrm>
            <a:custGeom>
              <a:avLst/>
              <a:gdLst>
                <a:gd name="connsiteX0" fmla="*/ 0 w 872351"/>
                <a:gd name="connsiteY0" fmla="*/ 0 h 721783"/>
                <a:gd name="connsiteX1" fmla="*/ 697880 w 872351"/>
                <a:gd name="connsiteY1" fmla="*/ 0 h 721783"/>
                <a:gd name="connsiteX2" fmla="*/ 872351 w 872351"/>
                <a:gd name="connsiteY2" fmla="*/ 360892 h 721783"/>
                <a:gd name="connsiteX3" fmla="*/ 697880 w 872351"/>
                <a:gd name="connsiteY3" fmla="*/ 721783 h 721783"/>
                <a:gd name="connsiteX4" fmla="*/ 0 w 872351"/>
                <a:gd name="connsiteY4" fmla="*/ 721783 h 72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351" h="721783">
                  <a:moveTo>
                    <a:pt x="0" y="0"/>
                  </a:moveTo>
                  <a:lnTo>
                    <a:pt x="697880" y="0"/>
                  </a:lnTo>
                  <a:lnTo>
                    <a:pt x="872351" y="360892"/>
                  </a:lnTo>
                  <a:lnTo>
                    <a:pt x="697880" y="721783"/>
                  </a:lnTo>
                  <a:lnTo>
                    <a:pt x="0" y="721783"/>
                  </a:lnTo>
                  <a:close/>
                </a:path>
              </a:pathLst>
            </a:custGeom>
            <a:solidFill>
              <a:srgbClr val="595959"/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999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399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585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5FB0E7E-EBB7-4FAA-A24C-77A5C029FBE2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14" name="任意多边形 18">
              <a:extLst>
                <a:ext uri="{FF2B5EF4-FFF2-40B4-BE49-F238E27FC236}">
                  <a16:creationId xmlns:a16="http://schemas.microsoft.com/office/drawing/2014/main" id="{37620AEA-13C8-46BE-91F6-6CCFA6562A3A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8E6595F-0A63-4852-B311-591F3DC3C271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AFF7C19-F479-4DD4-9A58-5382C7E534C8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文本框 1066">
            <a:extLst>
              <a:ext uri="{FF2B5EF4-FFF2-40B4-BE49-F238E27FC236}">
                <a16:creationId xmlns:a16="http://schemas.microsoft.com/office/drawing/2014/main" id="{E5523C0F-86D8-46E4-BE3C-8AB23C6D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栈：链栈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CDDE859-427E-4689-B290-C524078AD87D}"/>
              </a:ext>
            </a:extLst>
          </p:cNvPr>
          <p:cNvSpPr/>
          <p:nvPr/>
        </p:nvSpPr>
        <p:spPr>
          <a:xfrm>
            <a:off x="492493" y="1121723"/>
            <a:ext cx="11194009" cy="204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链栈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(linked stack)</a:t>
            </a:r>
            <a:r>
              <a:rPr lang="zh-CN" altLang="en-US" sz="2600" dirty="0">
                <a:cs typeface="Times New Roman" panose="02020603050405020304" pitchFamily="18" charset="0"/>
              </a:rPr>
              <a:t>即采用链式结构存储的栈，是操作受限的单链表。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600" dirty="0">
                <a:cs typeface="Times New Roman" panose="02020603050405020304" pitchFamily="18" charset="0"/>
              </a:rPr>
              <a:t>链栈的存储结构和单链表在本质上相同，但由于栈的插入和删除仅在表尾进行，所以链栈不需要附设头结点，头指针指向栈顶结点，栈底结点中的指针域为空，其他结点中的指针域指向其直接前驱。空栈用空指针表示。</a:t>
            </a:r>
            <a:endParaRPr lang="en-US" altLang="zh-CN" sz="2600" dirty="0">
              <a:cs typeface="Times New Roman" panose="02020603050405020304" pitchFamily="18" charset="0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52D17F6-7021-499B-89EC-E0DE2B2C76D2}"/>
              </a:ext>
            </a:extLst>
          </p:cNvPr>
          <p:cNvSpPr txBox="1">
            <a:spLocks/>
          </p:cNvSpPr>
          <p:nvPr/>
        </p:nvSpPr>
        <p:spPr>
          <a:xfrm>
            <a:off x="3065247" y="3322073"/>
            <a:ext cx="4183967" cy="30689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600" b="1" dirty="0">
                <a:solidFill>
                  <a:schemeClr val="accent2"/>
                </a:solidFill>
              </a:rPr>
              <a:t>    链栈</a:t>
            </a:r>
            <a:r>
              <a:rPr lang="zh-CN" altLang="zh-CN" sz="2600" b="1" dirty="0">
                <a:solidFill>
                  <a:schemeClr val="accent2"/>
                </a:solidFill>
              </a:rPr>
              <a:t>的</a:t>
            </a:r>
            <a:r>
              <a:rPr lang="en-US" altLang="zh-CN" sz="2600" b="1" dirty="0">
                <a:solidFill>
                  <a:schemeClr val="accent2"/>
                </a:solidFill>
              </a:rPr>
              <a:t>C++</a:t>
            </a:r>
            <a:r>
              <a:rPr lang="zh-CN" altLang="zh-CN" sz="2600" b="1" dirty="0">
                <a:solidFill>
                  <a:schemeClr val="accent2"/>
                </a:solidFill>
              </a:rPr>
              <a:t>描述如下：</a:t>
            </a:r>
            <a:endParaRPr lang="en-US" altLang="zh-CN" sz="2600" b="1" dirty="0">
              <a:solidFill>
                <a:schemeClr val="accent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600" dirty="0"/>
              <a:t>typedef struct </a:t>
            </a:r>
            <a:r>
              <a:rPr lang="en-US" altLang="zh-CN" sz="2600" dirty="0" err="1"/>
              <a:t>SNode</a:t>
            </a:r>
            <a:endParaRPr lang="zh-CN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{  </a:t>
            </a:r>
          </a:p>
          <a:p>
            <a:pPr marL="457200" lvl="1" indent="0">
              <a:buNone/>
            </a:pPr>
            <a:r>
              <a:rPr lang="en-US" altLang="zh-CN" sz="2600" dirty="0"/>
              <a:t>    </a:t>
            </a:r>
            <a:r>
              <a:rPr lang="en-US" altLang="zh-CN" sz="2600" dirty="0" err="1"/>
              <a:t>SElemType</a:t>
            </a:r>
            <a:r>
              <a:rPr lang="en-US" altLang="zh-CN" sz="2600" dirty="0"/>
              <a:t> data;  </a:t>
            </a:r>
            <a:endParaRPr lang="zh-CN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 </a:t>
            </a:r>
            <a:r>
              <a:rPr lang="en-US" altLang="zh-CN" sz="2600" dirty="0" err="1"/>
              <a:t>SNode</a:t>
            </a:r>
            <a:r>
              <a:rPr lang="en-US" altLang="zh-CN" sz="2600" dirty="0"/>
              <a:t>* next;                </a:t>
            </a:r>
            <a:endParaRPr lang="zh-CN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} * </a:t>
            </a:r>
            <a:r>
              <a:rPr lang="en-US" altLang="zh-CN" sz="2600" dirty="0" err="1"/>
              <a:t>LStack</a:t>
            </a:r>
            <a:r>
              <a:rPr lang="zh-CN" altLang="en-US" sz="2600" dirty="0"/>
              <a:t>；</a:t>
            </a:r>
            <a:endParaRPr lang="zh-CN" altLang="zh-CN" sz="2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1E8218-B4FB-47F1-8CC9-ED7E6E3E1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214" y="3303554"/>
            <a:ext cx="1970200" cy="33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0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>
            <a:extLst>
              <a:ext uri="{FF2B5EF4-FFF2-40B4-BE49-F238E27FC236}">
                <a16:creationId xmlns:a16="http://schemas.microsoft.com/office/drawing/2014/main" id="{CDA8B17E-DE03-43EC-85FF-462357947A9C}"/>
              </a:ext>
            </a:extLst>
          </p:cNvPr>
          <p:cNvGrpSpPr/>
          <p:nvPr/>
        </p:nvGrpSpPr>
        <p:grpSpPr>
          <a:xfrm>
            <a:off x="279769" y="1241195"/>
            <a:ext cx="458390" cy="344014"/>
            <a:chOff x="789999" y="2242985"/>
            <a:chExt cx="504229" cy="378415"/>
          </a:xfrm>
        </p:grpSpPr>
        <p:sp>
          <p:nvSpPr>
            <p:cNvPr id="3" name="Rectangle 24">
              <a:extLst>
                <a:ext uri="{FF2B5EF4-FFF2-40B4-BE49-F238E27FC236}">
                  <a16:creationId xmlns:a16="http://schemas.microsoft.com/office/drawing/2014/main" id="{E08E1D76-66A1-42C3-A6E6-5DC31DCE42EF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4" name="Rectangle 25">
              <a:extLst>
                <a:ext uri="{FF2B5EF4-FFF2-40B4-BE49-F238E27FC236}">
                  <a16:creationId xmlns:a16="http://schemas.microsoft.com/office/drawing/2014/main" id="{F10ED2A0-0553-4D91-8C21-70B4332B637F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E9A2A934-61C4-4EFF-AE82-9A39A810CE42}"/>
              </a:ext>
            </a:extLst>
          </p:cNvPr>
          <p:cNvSpPr/>
          <p:nvPr/>
        </p:nvSpPr>
        <p:spPr>
          <a:xfrm>
            <a:off x="817440" y="1173077"/>
            <a:ext cx="6091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2.27 </a:t>
            </a:r>
            <a:r>
              <a:rPr lang="en-US" altLang="zh-CN" sz="2800" b="1" dirty="0" err="1">
                <a:solidFill>
                  <a:schemeClr val="accent2"/>
                </a:solidFill>
              </a:rPr>
              <a:t>StackInit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：链栈的初始化。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1D5E0E-7A6C-4F3B-811E-5A824ADDFADC}"/>
              </a:ext>
            </a:extLst>
          </p:cNvPr>
          <p:cNvSpPr/>
          <p:nvPr/>
        </p:nvSpPr>
        <p:spPr>
          <a:xfrm>
            <a:off x="341705" y="1728814"/>
            <a:ext cx="112532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void </a:t>
            </a:r>
            <a:r>
              <a:rPr lang="en-US" altLang="zh-CN" sz="2600" dirty="0" err="1">
                <a:cs typeface="Times New Roman" panose="02020603050405020304" pitchFamily="18" charset="0"/>
                <a:sym typeface="Wingdings" panose="05000000000000000000" pitchFamily="2" charset="2"/>
              </a:rPr>
              <a:t>StackInit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LStack</a:t>
            </a:r>
            <a:r>
              <a:rPr lang="en-US" altLang="zh-CN" sz="2600" dirty="0">
                <a:cs typeface="Times New Roman" panose="02020603050405020304" pitchFamily="18" charset="0"/>
              </a:rPr>
              <a:t> &amp;S)  {  S = NULL</a:t>
            </a:r>
            <a:r>
              <a:rPr lang="zh-CN" altLang="en-US" sz="2600" dirty="0">
                <a:cs typeface="Times New Roman" panose="02020603050405020304" pitchFamily="18" charset="0"/>
              </a:rPr>
              <a:t>；</a:t>
            </a:r>
            <a:r>
              <a:rPr lang="en-US" altLang="zh-CN" sz="2600" dirty="0">
                <a:cs typeface="Times New Roman" panose="02020603050405020304" pitchFamily="18" charset="0"/>
              </a:rPr>
              <a:t> } 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3C865BD-174A-424A-B1B2-157F0438BCA5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8" name="任意多边形 18">
              <a:extLst>
                <a:ext uri="{FF2B5EF4-FFF2-40B4-BE49-F238E27FC236}">
                  <a16:creationId xmlns:a16="http://schemas.microsoft.com/office/drawing/2014/main" id="{AFD7AD98-6D63-4C75-B315-7857E1EF352E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52B28E3-DCEC-4346-97E5-C499BC11DD06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9C41F3-0B97-458F-AF9C-04DDE245C5B3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栈：链栈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384B70FE-5DB9-4BA8-B4B3-B34E71383E65}"/>
              </a:ext>
            </a:extLst>
          </p:cNvPr>
          <p:cNvGrpSpPr/>
          <p:nvPr/>
        </p:nvGrpSpPr>
        <p:grpSpPr>
          <a:xfrm>
            <a:off x="279769" y="2609653"/>
            <a:ext cx="458390" cy="344014"/>
            <a:chOff x="789999" y="2242985"/>
            <a:chExt cx="504229" cy="378415"/>
          </a:xfrm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ADA18E24-DFF3-4DED-8767-C087AE10F601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F5EB1CD-02DA-49D5-BF45-C726BF84B23B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F31506E-D3D4-4404-A9F8-FECCC322288B}"/>
              </a:ext>
            </a:extLst>
          </p:cNvPr>
          <p:cNvSpPr/>
          <p:nvPr/>
        </p:nvSpPr>
        <p:spPr>
          <a:xfrm>
            <a:off x="817440" y="2541535"/>
            <a:ext cx="5830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2.28 </a:t>
            </a:r>
            <a:r>
              <a:rPr lang="en-US" altLang="zh-CN" sz="2800" b="1" dirty="0">
                <a:solidFill>
                  <a:schemeClr val="accent2"/>
                </a:solidFill>
              </a:rPr>
              <a:t>Push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：链栈的入栈操作。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D78780-C9AE-4DA8-B5D0-B1026DAABB0E}"/>
              </a:ext>
            </a:extLst>
          </p:cNvPr>
          <p:cNvSpPr/>
          <p:nvPr/>
        </p:nvSpPr>
        <p:spPr>
          <a:xfrm>
            <a:off x="341705" y="3097272"/>
            <a:ext cx="885262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void </a:t>
            </a:r>
            <a:r>
              <a:rPr lang="en-US" altLang="zh-CN" sz="2600" dirty="0">
                <a:cs typeface="Times New Roman" panose="02020603050405020304" pitchFamily="18" charset="0"/>
                <a:sym typeface="Wingdings" panose="05000000000000000000" pitchFamily="2" charset="2"/>
              </a:rPr>
              <a:t>Push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LStack</a:t>
            </a:r>
            <a:r>
              <a:rPr lang="en-US" altLang="zh-CN" sz="2600" dirty="0">
                <a:cs typeface="Times New Roman" panose="02020603050405020304" pitchFamily="18" charset="0"/>
              </a:rPr>
              <a:t> &amp;S, </a:t>
            </a:r>
            <a:r>
              <a:rPr lang="en-US" altLang="zh-CN" sz="2600" dirty="0" err="1">
                <a:cs typeface="Times New Roman" panose="02020603050405020304" pitchFamily="18" charset="0"/>
              </a:rPr>
              <a:t>SElemType</a:t>
            </a:r>
            <a:r>
              <a:rPr lang="en-US" altLang="zh-CN" sz="2600" dirty="0">
                <a:cs typeface="Times New Roman" panose="02020603050405020304" pitchFamily="18" charset="0"/>
              </a:rPr>
              <a:t> e)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</a:t>
            </a:r>
            <a:r>
              <a:rPr lang="en-US" altLang="zh-CN" sz="2600" dirty="0" err="1">
                <a:cs typeface="Times New Roman" panose="02020603050405020304" pitchFamily="18" charset="0"/>
              </a:rPr>
              <a:t>LStack</a:t>
            </a:r>
            <a:r>
              <a:rPr lang="en-US" altLang="zh-CN" sz="2600" dirty="0">
                <a:cs typeface="Times New Roman" panose="02020603050405020304" pitchFamily="18" charset="0"/>
              </a:rPr>
              <a:t> q</a:t>
            </a:r>
            <a:r>
              <a:rPr lang="zh-CN" altLang="en-US" sz="2600" dirty="0">
                <a:cs typeface="Times New Roman" panose="02020603050405020304" pitchFamily="18" charset="0"/>
              </a:rPr>
              <a:t>；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q = new </a:t>
            </a:r>
            <a:r>
              <a:rPr lang="en-US" altLang="zh-CN" sz="2600" dirty="0" err="1">
                <a:cs typeface="Times New Roman" panose="02020603050405020304" pitchFamily="18" charset="0"/>
              </a:rPr>
              <a:t>SNode</a:t>
            </a:r>
            <a:r>
              <a:rPr lang="en-US" altLang="zh-CN" sz="2600" dirty="0">
                <a:cs typeface="Times New Roman" panose="02020603050405020304" pitchFamily="18" charset="0"/>
              </a:rPr>
              <a:t>; q-&gt;data = e; q-&gt;next = S; S = q;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} 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9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3C865BD-174A-424A-B1B2-157F0438BCA5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8" name="任意多边形 18">
              <a:extLst>
                <a:ext uri="{FF2B5EF4-FFF2-40B4-BE49-F238E27FC236}">
                  <a16:creationId xmlns:a16="http://schemas.microsoft.com/office/drawing/2014/main" id="{AFD7AD98-6D63-4C75-B315-7857E1EF352E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52B28E3-DCEC-4346-97E5-C499BC11DD06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9C41F3-0B97-458F-AF9C-04DDE245C5B3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栈：链栈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384B70FE-5DB9-4BA8-B4B3-B34E71383E65}"/>
              </a:ext>
            </a:extLst>
          </p:cNvPr>
          <p:cNvGrpSpPr/>
          <p:nvPr/>
        </p:nvGrpSpPr>
        <p:grpSpPr>
          <a:xfrm>
            <a:off x="279769" y="1242000"/>
            <a:ext cx="458390" cy="344014"/>
            <a:chOff x="789999" y="2242985"/>
            <a:chExt cx="504229" cy="378415"/>
          </a:xfrm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ADA18E24-DFF3-4DED-8767-C087AE10F601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F5EB1CD-02DA-49D5-BF45-C726BF84B23B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F31506E-D3D4-4404-A9F8-FECCC322288B}"/>
              </a:ext>
            </a:extLst>
          </p:cNvPr>
          <p:cNvSpPr/>
          <p:nvPr/>
        </p:nvSpPr>
        <p:spPr>
          <a:xfrm>
            <a:off x="817440" y="1173600"/>
            <a:ext cx="5630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2.29 </a:t>
            </a:r>
            <a:r>
              <a:rPr lang="en-US" altLang="zh-CN" sz="2800" b="1" dirty="0">
                <a:solidFill>
                  <a:schemeClr val="accent2"/>
                </a:solidFill>
              </a:rPr>
              <a:t>Pop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：链栈的出栈操作。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D78780-C9AE-4DA8-B5D0-B1026DAABB0E}"/>
              </a:ext>
            </a:extLst>
          </p:cNvPr>
          <p:cNvSpPr/>
          <p:nvPr/>
        </p:nvSpPr>
        <p:spPr>
          <a:xfrm>
            <a:off x="1922231" y="1721482"/>
            <a:ext cx="701120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dirty="0">
                <a:cs typeface="Times New Roman" panose="02020603050405020304" pitchFamily="18" charset="0"/>
              </a:rPr>
              <a:t>void </a:t>
            </a:r>
            <a:r>
              <a:rPr lang="en-US" altLang="zh-CN" sz="2800" dirty="0">
                <a:cs typeface="Times New Roman" panose="02020603050405020304" pitchFamily="18" charset="0"/>
                <a:sym typeface="Wingdings" panose="05000000000000000000" pitchFamily="2" charset="2"/>
              </a:rPr>
              <a:t>Pop</a:t>
            </a:r>
            <a:r>
              <a:rPr lang="en-US" altLang="zh-CN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cs typeface="Times New Roman" panose="02020603050405020304" pitchFamily="18" charset="0"/>
              </a:rPr>
              <a:t>LStack</a:t>
            </a:r>
            <a:r>
              <a:rPr lang="en-US" altLang="zh-CN" sz="2800" dirty="0">
                <a:cs typeface="Times New Roman" panose="02020603050405020304" pitchFamily="18" charset="0"/>
              </a:rPr>
              <a:t> &amp;S, </a:t>
            </a:r>
            <a:r>
              <a:rPr lang="en-US" altLang="zh-CN" sz="2800" dirty="0" err="1">
                <a:cs typeface="Times New Roman" panose="02020603050405020304" pitchFamily="18" charset="0"/>
              </a:rPr>
              <a:t>SElemType</a:t>
            </a:r>
            <a:r>
              <a:rPr lang="en-US" altLang="zh-CN" sz="2800" dirty="0">
                <a:cs typeface="Times New Roman" panose="02020603050405020304" pitchFamily="18" charset="0"/>
              </a:rPr>
              <a:t> &amp;e) </a:t>
            </a:r>
          </a:p>
          <a:p>
            <a:pPr lvl="1"/>
            <a:r>
              <a:rPr lang="en-US" altLang="zh-CN" sz="2800" dirty="0"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800" dirty="0">
                <a:cs typeface="Times New Roman" panose="02020603050405020304" pitchFamily="18" charset="0"/>
              </a:rPr>
              <a:t>   </a:t>
            </a:r>
            <a:r>
              <a:rPr lang="en-US" altLang="zh-CN" sz="2800" dirty="0" err="1">
                <a:cs typeface="Times New Roman" panose="02020603050405020304" pitchFamily="18" charset="0"/>
              </a:rPr>
              <a:t>LStack</a:t>
            </a:r>
            <a:r>
              <a:rPr lang="en-US" altLang="zh-CN" sz="2800" dirty="0">
                <a:cs typeface="Times New Roman" panose="02020603050405020304" pitchFamily="18" charset="0"/>
              </a:rPr>
              <a:t> q</a:t>
            </a:r>
            <a:r>
              <a:rPr lang="zh-CN" altLang="en-US" sz="2800" dirty="0"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cs typeface="Times New Roman" panose="02020603050405020304" pitchFamily="18" charset="0"/>
              </a:rPr>
              <a:t>if (!S) return false;</a:t>
            </a:r>
          </a:p>
          <a:p>
            <a:pPr lvl="1"/>
            <a:r>
              <a:rPr lang="en-US" altLang="zh-CN" sz="2800" dirty="0">
                <a:cs typeface="Times New Roman" panose="02020603050405020304" pitchFamily="18" charset="0"/>
              </a:rPr>
              <a:t>   e = S-&gt;data; q = S; </a:t>
            </a:r>
          </a:p>
          <a:p>
            <a:pPr lvl="1"/>
            <a:r>
              <a:rPr lang="en-US" altLang="zh-CN" sz="2800" dirty="0">
                <a:cs typeface="Times New Roman" panose="02020603050405020304" pitchFamily="18" charset="0"/>
              </a:rPr>
              <a:t>   S = S-&gt;next; delete q; </a:t>
            </a:r>
          </a:p>
          <a:p>
            <a:pPr lvl="1"/>
            <a:r>
              <a:rPr lang="en-US" altLang="zh-CN" sz="2800" dirty="0">
                <a:cs typeface="Times New Roman" panose="02020603050405020304" pitchFamily="18" charset="0"/>
              </a:rPr>
              <a:t>   return true;</a:t>
            </a:r>
          </a:p>
          <a:p>
            <a:pPr lvl="1"/>
            <a:r>
              <a:rPr lang="en-US" altLang="zh-CN" sz="2800" dirty="0">
                <a:cs typeface="Times New Roman" panose="02020603050405020304" pitchFamily="18" charset="0"/>
              </a:rPr>
              <a:t> } </a:t>
            </a:r>
            <a:endParaRPr lang="zh-CN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CCCFF7-94B5-4DD4-8385-A3244E9656FB}"/>
              </a:ext>
            </a:extLst>
          </p:cNvPr>
          <p:cNvSpPr/>
          <p:nvPr/>
        </p:nvSpPr>
        <p:spPr>
          <a:xfrm>
            <a:off x="1980954" y="5015835"/>
            <a:ext cx="9406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GetTop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cs typeface="Times New Roman" panose="02020603050405020304" pitchFamily="18" charset="0"/>
              </a:rPr>
              <a:t>LStack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S, </a:t>
            </a:r>
            <a:r>
              <a:rPr lang="en-US" altLang="zh-CN" sz="2400" dirty="0" err="1">
                <a:cs typeface="Times New Roman" panose="02020603050405020304" pitchFamily="18" charset="0"/>
              </a:rPr>
              <a:t>SElemType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&amp;e) //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取出栈顶元素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DelTop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cs typeface="Times New Roman" panose="02020603050405020304" pitchFamily="18" charset="0"/>
              </a:rPr>
              <a:t>LStack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&amp;S) //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删除栈顶元素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StackTranverse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cs typeface="Times New Roman" panose="02020603050405020304" pitchFamily="18" charset="0"/>
              </a:rPr>
              <a:t>LStack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S,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void visit(</a:t>
            </a:r>
            <a:r>
              <a:rPr lang="en-US" altLang="zh-CN" sz="2400" dirty="0" err="1">
                <a:cs typeface="Times New Roman" panose="02020603050405020304" pitchFamily="18" charset="0"/>
              </a:rPr>
              <a:t>SElemType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)) //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栈的遍历操作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6D294F-51D4-4EFA-AD52-9F17FF534125}"/>
              </a:ext>
            </a:extLst>
          </p:cNvPr>
          <p:cNvSpPr/>
          <p:nvPr/>
        </p:nvSpPr>
        <p:spPr>
          <a:xfrm>
            <a:off x="58723" y="5015835"/>
            <a:ext cx="23134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600" b="1" dirty="0">
                <a:solidFill>
                  <a:schemeClr val="accent2"/>
                </a:solidFill>
                <a:latin typeface="Arial (正文)"/>
                <a:cs typeface="Times New Roman" panose="02020603050405020304" pitchFamily="18" charset="0"/>
              </a:rPr>
              <a:t>自己完成：</a:t>
            </a:r>
            <a:endParaRPr lang="en-US" altLang="zh-CN" sz="2600" b="1" dirty="0">
              <a:solidFill>
                <a:schemeClr val="accent2"/>
              </a:solidFill>
              <a:latin typeface="Arial (正文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8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3C865BD-174A-424A-B1B2-157F0438BCA5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8" name="任意多边形 18">
              <a:extLst>
                <a:ext uri="{FF2B5EF4-FFF2-40B4-BE49-F238E27FC236}">
                  <a16:creationId xmlns:a16="http://schemas.microsoft.com/office/drawing/2014/main" id="{AFD7AD98-6D63-4C75-B315-7857E1EF352E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52B28E3-DCEC-4346-97E5-C499BC11DD06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9C41F3-0B97-458F-AF9C-04DDE245C5B3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栈：应用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D2B5CEB-1FCF-49E7-91BC-99735C4B1722}"/>
              </a:ext>
            </a:extLst>
          </p:cNvPr>
          <p:cNvSpPr/>
          <p:nvPr/>
        </p:nvSpPr>
        <p:spPr>
          <a:xfrm>
            <a:off x="492493" y="1243201"/>
            <a:ext cx="109705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迷宫路径：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考虑如下的迷宫，其中白色方块表示可以走到该位置，灰色方块表示墙壁，不允许走到该位置。迷宫的行走规则是：每一步只能走到相邻的方格，不允许越界。问题的要求是：对于给定的迷宫，按照给定的起点和终点，求出从起点到终点的一条路径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或全部，或最短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EFA598E-CD09-4606-9446-79E0366F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77" y="2907124"/>
            <a:ext cx="7962245" cy="38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7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3C865BD-174A-424A-B1B2-157F0438BCA5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8" name="任意多边形 18">
              <a:extLst>
                <a:ext uri="{FF2B5EF4-FFF2-40B4-BE49-F238E27FC236}">
                  <a16:creationId xmlns:a16="http://schemas.microsoft.com/office/drawing/2014/main" id="{AFD7AD98-6D63-4C75-B315-7857E1EF352E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52B28E3-DCEC-4346-97E5-C499BC11DD06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9C41F3-0B97-458F-AF9C-04DDE245C5B3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栈：应用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815C8C-F249-41ED-8B14-2DA82564B322}"/>
              </a:ext>
            </a:extLst>
          </p:cNvPr>
          <p:cNvSpPr/>
          <p:nvPr/>
        </p:nvSpPr>
        <p:spPr>
          <a:xfrm>
            <a:off x="402938" y="1243201"/>
            <a:ext cx="11149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迷宫路径：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应用栈求解。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思       路：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从起点出发，按照某种次序对四个方向进行探索，若能走通则继续往前走；否则退回一步，换个方向继续探索，直到达到终点或探索完所有可能的路径。</a:t>
            </a:r>
            <a:endParaRPr lang="en-US" altLang="zh-CN" sz="2400" b="1" dirty="0">
              <a:solidFill>
                <a:schemeClr val="accent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1EAD28-A3EA-430C-85C3-6EC038139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93" y="2658041"/>
            <a:ext cx="3532752" cy="17264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C18B33F-5AB3-43F6-A0D3-8403674C0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67" y="2658041"/>
            <a:ext cx="3532752" cy="17264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F9EB5A-30CE-4554-A893-8A79C2C6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275" y="2658041"/>
            <a:ext cx="3598767" cy="17587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B17EB9-E841-4D2A-B2CF-AFB0EABDFD52}"/>
              </a:ext>
            </a:extLst>
          </p:cNvPr>
          <p:cNvSpPr/>
          <p:nvPr/>
        </p:nvSpPr>
        <p:spPr>
          <a:xfrm>
            <a:off x="114403" y="4546402"/>
            <a:ext cx="10406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...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EA4CEB-807C-4F28-A34D-E28F7B8C8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072" y="4452133"/>
            <a:ext cx="4286371" cy="209477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2598E9-1DC3-4352-98C4-E776908BE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223" y="4546402"/>
            <a:ext cx="4093479" cy="200050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F6DA0CC-83E1-4644-B6DD-CDF838A34A6E}"/>
              </a:ext>
            </a:extLst>
          </p:cNvPr>
          <p:cNvSpPr/>
          <p:nvPr/>
        </p:nvSpPr>
        <p:spPr>
          <a:xfrm>
            <a:off x="5662998" y="4546402"/>
            <a:ext cx="10406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...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9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3C865BD-174A-424A-B1B2-157F0438BCA5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8" name="任意多边形 18">
              <a:extLst>
                <a:ext uri="{FF2B5EF4-FFF2-40B4-BE49-F238E27FC236}">
                  <a16:creationId xmlns:a16="http://schemas.microsoft.com/office/drawing/2014/main" id="{AFD7AD98-6D63-4C75-B315-7857E1EF352E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52B28E3-DCEC-4346-97E5-C499BC11DD06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9C41F3-0B97-458F-AF9C-04DDE245C5B3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栈：应用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815C8C-F249-41ED-8B14-2DA82564B322}"/>
              </a:ext>
            </a:extLst>
          </p:cNvPr>
          <p:cNvSpPr/>
          <p:nvPr/>
        </p:nvSpPr>
        <p:spPr>
          <a:xfrm>
            <a:off x="492493" y="1243201"/>
            <a:ext cx="10970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迷宫路径：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应用栈求解。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思       路：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为了能沿原路返回，则需要用栈保存走过的路径。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(PAD, Problem Analysis Diagram)</a:t>
            </a:r>
            <a:endParaRPr lang="en-US" altLang="zh-CN" sz="2400" b="1" dirty="0">
              <a:solidFill>
                <a:schemeClr val="accent2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D9FC58E-B355-456E-B362-0466E3C5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05" y="2537793"/>
            <a:ext cx="7945876" cy="379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7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3C865BD-174A-424A-B1B2-157F0438BCA5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8" name="任意多边形 18">
              <a:extLst>
                <a:ext uri="{FF2B5EF4-FFF2-40B4-BE49-F238E27FC236}">
                  <a16:creationId xmlns:a16="http://schemas.microsoft.com/office/drawing/2014/main" id="{AFD7AD98-6D63-4C75-B315-7857E1EF352E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52B28E3-DCEC-4346-97E5-C499BC11DD06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9C41F3-0B97-458F-AF9C-04DDE245C5B3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栈：应用</a:t>
            </a:r>
          </a:p>
        </p:txBody>
      </p:sp>
      <p:grpSp>
        <p:nvGrpSpPr>
          <p:cNvPr id="14" name="Group 23">
            <a:extLst>
              <a:ext uri="{FF2B5EF4-FFF2-40B4-BE49-F238E27FC236}">
                <a16:creationId xmlns:a16="http://schemas.microsoft.com/office/drawing/2014/main" id="{E02E6439-F7C7-41DF-95B9-E5F1D1BE5B2B}"/>
              </a:ext>
            </a:extLst>
          </p:cNvPr>
          <p:cNvGrpSpPr/>
          <p:nvPr/>
        </p:nvGrpSpPr>
        <p:grpSpPr>
          <a:xfrm>
            <a:off x="279769" y="1270800"/>
            <a:ext cx="458390" cy="344014"/>
            <a:chOff x="789999" y="2242985"/>
            <a:chExt cx="504229" cy="378415"/>
          </a:xfrm>
        </p:grpSpPr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E4BB1017-63BB-4562-B480-77DA78F2E766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DC0E3E6-977C-49B5-B762-0F2925E41157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CDED222-00E9-4BC0-A34F-FAAE003C8D4B}"/>
              </a:ext>
            </a:extLst>
          </p:cNvPr>
          <p:cNvSpPr/>
          <p:nvPr/>
        </p:nvSpPr>
        <p:spPr>
          <a:xfrm>
            <a:off x="279769" y="1728517"/>
            <a:ext cx="112532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typedef struct position { int x, y;  }  </a:t>
            </a:r>
            <a:r>
              <a:rPr lang="en-US" altLang="zh-CN" sz="2600" dirty="0" err="1">
                <a:cs typeface="Times New Roman" panose="02020603050405020304" pitchFamily="18" charset="0"/>
              </a:rPr>
              <a:t>SElemType</a:t>
            </a:r>
            <a:r>
              <a:rPr lang="zh-CN" altLang="en-US" sz="2600" dirty="0">
                <a:cs typeface="Times New Roman" panose="02020603050405020304" pitchFamily="18" charset="0"/>
              </a:rPr>
              <a:t>；</a:t>
            </a:r>
            <a:r>
              <a:rPr lang="en-US" altLang="zh-CN" sz="2600" dirty="0">
                <a:cs typeface="Times New Roman" panose="02020603050405020304" pitchFamily="18" charset="0"/>
              </a:rPr>
              <a:t>//(x, y)</a:t>
            </a:r>
            <a:r>
              <a:rPr lang="zh-CN" altLang="en-US" sz="2600" dirty="0">
                <a:cs typeface="Times New Roman" panose="02020603050405020304" pitchFamily="18" charset="0"/>
              </a:rPr>
              <a:t>表示位置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90193D-9D85-49C6-9CC0-DE67E1CFB772}"/>
              </a:ext>
            </a:extLst>
          </p:cNvPr>
          <p:cNvSpPr/>
          <p:nvPr/>
        </p:nvSpPr>
        <p:spPr>
          <a:xfrm>
            <a:off x="341705" y="2253182"/>
            <a:ext cx="1125326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struct Maze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{   int  m, n;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int a[20][20]; //</a:t>
            </a:r>
            <a:r>
              <a:rPr lang="zh-CN" altLang="en-US" sz="2600" dirty="0">
                <a:cs typeface="Times New Roman" panose="02020603050405020304" pitchFamily="18" charset="0"/>
              </a:rPr>
              <a:t>迷宫中所有方格位置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cs typeface="Times New Roman" panose="02020603050405020304" pitchFamily="18" charset="0"/>
              </a:rPr>
              <a:t>   </a:t>
            </a:r>
            <a:r>
              <a:rPr lang="en-US" altLang="zh-CN" sz="2600" dirty="0">
                <a:cs typeface="Times New Roman" panose="02020603050405020304" pitchFamily="18" charset="0"/>
              </a:rPr>
              <a:t>//</a:t>
            </a:r>
            <a:r>
              <a:rPr lang="zh-CN" altLang="en-US" sz="2600" dirty="0">
                <a:cs typeface="Times New Roman" panose="02020603050405020304" pitchFamily="18" charset="0"/>
              </a:rPr>
              <a:t>元素位置意义约定：</a:t>
            </a:r>
            <a:r>
              <a:rPr lang="en-US" altLang="zh-CN" sz="2600" dirty="0">
                <a:cs typeface="Times New Roman" panose="02020603050405020304" pitchFamily="18" charset="0"/>
              </a:rPr>
              <a:t>0</a:t>
            </a:r>
            <a:r>
              <a:rPr lang="zh-CN" altLang="en-US" sz="2600" dirty="0">
                <a:cs typeface="Times New Roman" panose="02020603050405020304" pitchFamily="18" charset="0"/>
              </a:rPr>
              <a:t>表示可通过，未走过；</a:t>
            </a:r>
            <a:r>
              <a:rPr lang="en-US" altLang="zh-CN" sz="2600" dirty="0">
                <a:cs typeface="Times New Roman" panose="02020603050405020304" pitchFamily="18" charset="0"/>
              </a:rPr>
              <a:t>-1</a:t>
            </a:r>
            <a:r>
              <a:rPr lang="zh-CN" altLang="en-US" sz="2600" dirty="0">
                <a:cs typeface="Times New Roman" panose="02020603050405020304" pitchFamily="18" charset="0"/>
              </a:rPr>
              <a:t>表示墙壁，不允许走；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//-2</a:t>
            </a:r>
            <a:r>
              <a:rPr lang="zh-CN" altLang="en-US" sz="2600" dirty="0">
                <a:cs typeface="Times New Roman" panose="02020603050405020304" pitchFamily="18" charset="0"/>
              </a:rPr>
              <a:t>表示已经走过，不通；正数</a:t>
            </a:r>
            <a:r>
              <a:rPr lang="en-US" altLang="zh-CN" sz="2600" dirty="0">
                <a:cs typeface="Times New Roman" panose="02020603050405020304" pitchFamily="18" charset="0"/>
              </a:rPr>
              <a:t>1,2,3,...</a:t>
            </a:r>
            <a:r>
              <a:rPr lang="zh-CN" altLang="en-US" sz="2600" dirty="0">
                <a:cs typeface="Times New Roman" panose="02020603050405020304" pitchFamily="18" charset="0"/>
              </a:rPr>
              <a:t>表示路径上的方格编号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position start, end;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}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C4E95F-F0CA-4CC9-9AA8-76E87DCAD35E}"/>
              </a:ext>
            </a:extLst>
          </p:cNvPr>
          <p:cNvSpPr/>
          <p:nvPr/>
        </p:nvSpPr>
        <p:spPr>
          <a:xfrm>
            <a:off x="381146" y="5244363"/>
            <a:ext cx="11050509" cy="121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注：</a:t>
            </a:r>
            <a:r>
              <a:rPr lang="en-US" altLang="zh-CN" sz="20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zh-CN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迷宫的位置用结构体 </a:t>
            </a:r>
            <a:r>
              <a:rPr lang="en-US" altLang="zh-CN" sz="2000" dirty="0">
                <a:cs typeface="Times New Roman" panose="02020603050405020304" pitchFamily="18" charset="0"/>
                <a:sym typeface="Wingdings" panose="05000000000000000000" pitchFamily="2" charset="2"/>
              </a:rPr>
              <a:t>position </a:t>
            </a:r>
            <a:r>
              <a:rPr lang="zh-CN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表示。</a:t>
            </a:r>
            <a:endParaRPr lang="en-US" altLang="zh-CN" sz="20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altLang="zh-CN" sz="20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(2) </a:t>
            </a:r>
            <a:r>
              <a:rPr lang="zh-CN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迷宫定义为结构体，包括迷宫的规模、每个位置的情况、起点和重点。</a:t>
            </a:r>
            <a:endParaRPr lang="en-US" altLang="zh-CN" sz="20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altLang="zh-CN" sz="20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(3) </a:t>
            </a:r>
            <a:r>
              <a:rPr lang="zh-CN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算法完成时，形参栈 </a:t>
            </a:r>
            <a:r>
              <a:rPr lang="en-US" altLang="zh-CN" sz="2000" dirty="0"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zh-CN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 记录了迷宫路径；若无路径，则 </a:t>
            </a:r>
            <a:r>
              <a:rPr lang="en-US" altLang="zh-CN" sz="2000" dirty="0">
                <a:cs typeface="Times New Roman" panose="02020603050405020304" pitchFamily="18" charset="0"/>
                <a:sym typeface="Wingdings" panose="05000000000000000000" pitchFamily="2" charset="2"/>
              </a:rPr>
              <a:t>S </a:t>
            </a:r>
            <a:r>
              <a:rPr lang="zh-CN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为空栈。</a:t>
            </a:r>
            <a:endParaRPr lang="en-US" altLang="zh-CN" sz="2000" dirty="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0441FB-924E-4D7F-AB33-F221E48A8ACF}"/>
              </a:ext>
            </a:extLst>
          </p:cNvPr>
          <p:cNvSpPr/>
          <p:nvPr/>
        </p:nvSpPr>
        <p:spPr>
          <a:xfrm>
            <a:off x="817440" y="1201898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2.30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：求出迷宫的一条路径</a:t>
            </a:r>
          </a:p>
        </p:txBody>
      </p:sp>
    </p:spTree>
    <p:extLst>
      <p:ext uri="{BB962C8B-B14F-4D97-AF65-F5344CB8AC3E}">
        <p14:creationId xmlns:p14="http://schemas.microsoft.com/office/powerpoint/2010/main" val="132605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3C865BD-174A-424A-B1B2-157F0438BCA5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8" name="任意多边形 18">
              <a:extLst>
                <a:ext uri="{FF2B5EF4-FFF2-40B4-BE49-F238E27FC236}">
                  <a16:creationId xmlns:a16="http://schemas.microsoft.com/office/drawing/2014/main" id="{AFD7AD98-6D63-4C75-B315-7857E1EF352E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52B28E3-DCEC-4346-97E5-C499BC11DD06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9C41F3-0B97-458F-AF9C-04DDE245C5B3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栈：应用</a:t>
            </a:r>
          </a:p>
        </p:txBody>
      </p:sp>
      <p:grpSp>
        <p:nvGrpSpPr>
          <p:cNvPr id="14" name="Group 23">
            <a:extLst>
              <a:ext uri="{FF2B5EF4-FFF2-40B4-BE49-F238E27FC236}">
                <a16:creationId xmlns:a16="http://schemas.microsoft.com/office/drawing/2014/main" id="{E02E6439-F7C7-41DF-95B9-E5F1D1BE5B2B}"/>
              </a:ext>
            </a:extLst>
          </p:cNvPr>
          <p:cNvGrpSpPr/>
          <p:nvPr/>
        </p:nvGrpSpPr>
        <p:grpSpPr>
          <a:xfrm>
            <a:off x="279769" y="1270016"/>
            <a:ext cx="458390" cy="344014"/>
            <a:chOff x="789999" y="2242985"/>
            <a:chExt cx="504229" cy="378415"/>
          </a:xfrm>
        </p:grpSpPr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E4BB1017-63BB-4562-B480-77DA78F2E766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DC0E3E6-977C-49B5-B762-0F2925E41157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A990193D-9D85-49C6-9CC0-DE67E1CFB772}"/>
              </a:ext>
            </a:extLst>
          </p:cNvPr>
          <p:cNvSpPr/>
          <p:nvPr/>
        </p:nvSpPr>
        <p:spPr>
          <a:xfrm>
            <a:off x="75415" y="1962783"/>
            <a:ext cx="1204117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void </a:t>
            </a:r>
            <a:r>
              <a:rPr lang="en-US" altLang="zh-CN" sz="2600" dirty="0" err="1">
                <a:cs typeface="Times New Roman" panose="02020603050405020304" pitchFamily="18" charset="0"/>
              </a:rPr>
              <a:t>MazePath</a:t>
            </a:r>
            <a:r>
              <a:rPr lang="en-US" altLang="zh-CN" sz="2600" dirty="0">
                <a:cs typeface="Times New Roman" panose="02020603050405020304" pitchFamily="18" charset="0"/>
              </a:rPr>
              <a:t>(Maze &amp;M, </a:t>
            </a:r>
            <a:r>
              <a:rPr lang="en-US" altLang="zh-CN" sz="2600" dirty="0" err="1">
                <a:cs typeface="Times New Roman" panose="02020603050405020304" pitchFamily="18" charset="0"/>
              </a:rPr>
              <a:t>SStack</a:t>
            </a:r>
            <a:r>
              <a:rPr lang="en-US" altLang="zh-CN" sz="2600" dirty="0">
                <a:cs typeface="Times New Roman" panose="02020603050405020304" pitchFamily="18" charset="0"/>
              </a:rPr>
              <a:t> &amp;S)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{ 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const int dx[4] = {0, -1, 0, 1},  </a:t>
            </a:r>
            <a:r>
              <a:rPr lang="en-US" altLang="zh-CN" sz="2600" dirty="0" err="1">
                <a:cs typeface="Times New Roman" panose="02020603050405020304" pitchFamily="18" charset="0"/>
              </a:rPr>
              <a:t>dy</a:t>
            </a:r>
            <a:r>
              <a:rPr lang="en-US" altLang="zh-CN" sz="2600" dirty="0">
                <a:cs typeface="Times New Roman" panose="02020603050405020304" pitchFamily="18" charset="0"/>
              </a:rPr>
              <a:t>[4] = {1,0,-1,0}; 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//</a:t>
            </a:r>
            <a:r>
              <a:rPr lang="zh-CN" altLang="en-US" sz="2600" dirty="0">
                <a:cs typeface="Times New Roman" panose="02020603050405020304" pitchFamily="18" charset="0"/>
              </a:rPr>
              <a:t>依次按照右、上、左、下探索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int d, k;    position P, Q;    bool pass;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</a:t>
            </a:r>
            <a:r>
              <a:rPr lang="en-US" altLang="zh-CN" sz="2600" dirty="0" err="1">
                <a:cs typeface="Times New Roman" panose="02020603050405020304" pitchFamily="18" charset="0"/>
              </a:rPr>
              <a:t>StackInit</a:t>
            </a:r>
            <a:r>
              <a:rPr lang="en-US" altLang="zh-CN" sz="2600" dirty="0">
                <a:cs typeface="Times New Roman" panose="02020603050405020304" pitchFamily="18" charset="0"/>
              </a:rPr>
              <a:t>(S);  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</a:t>
            </a:r>
            <a:r>
              <a:rPr lang="en-US" altLang="zh-CN" sz="2600" dirty="0" err="1">
                <a:cs typeface="Times New Roman" panose="02020603050405020304" pitchFamily="18" charset="0"/>
              </a:rPr>
              <a:t>M.a</a:t>
            </a:r>
            <a:r>
              <a:rPr lang="en-US" altLang="zh-CN" sz="2600" dirty="0"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cs typeface="Times New Roman" panose="02020603050405020304" pitchFamily="18" charset="0"/>
              </a:rPr>
              <a:t>M.start.x</a:t>
            </a:r>
            <a:r>
              <a:rPr lang="en-US" altLang="zh-CN" sz="2600" dirty="0">
                <a:cs typeface="Times New Roman" panose="02020603050405020304" pitchFamily="18" charset="0"/>
              </a:rPr>
              <a:t>][</a:t>
            </a:r>
            <a:r>
              <a:rPr lang="en-US" altLang="zh-CN" sz="2600" dirty="0" err="1">
                <a:cs typeface="Times New Roman" panose="02020603050405020304" pitchFamily="18" charset="0"/>
              </a:rPr>
              <a:t>M.start.y</a:t>
            </a:r>
            <a:r>
              <a:rPr lang="en-US" altLang="zh-CN" sz="2600" dirty="0">
                <a:cs typeface="Times New Roman" panose="02020603050405020304" pitchFamily="18" charset="0"/>
              </a:rPr>
              <a:t>] = 1;//</a:t>
            </a:r>
            <a:r>
              <a:rPr lang="zh-CN" altLang="en-US" sz="2600" dirty="0">
                <a:cs typeface="Times New Roman" panose="02020603050405020304" pitchFamily="18" charset="0"/>
              </a:rPr>
              <a:t>标注路径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Push(S, </a:t>
            </a:r>
            <a:r>
              <a:rPr lang="en-US" altLang="zh-CN" sz="2600" dirty="0" err="1">
                <a:cs typeface="Times New Roman" panose="02020603050405020304" pitchFamily="18" charset="0"/>
              </a:rPr>
              <a:t>M.start</a:t>
            </a:r>
            <a:r>
              <a:rPr lang="en-US" altLang="zh-CN" sz="2600" dirty="0">
                <a:cs typeface="Times New Roman" panose="02020603050405020304" pitchFamily="18" charset="0"/>
              </a:rPr>
              <a:t>);	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k = 1;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    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524265-E159-4831-9793-2ED91F05FE11}"/>
              </a:ext>
            </a:extLst>
          </p:cNvPr>
          <p:cNvSpPr/>
          <p:nvPr/>
        </p:nvSpPr>
        <p:spPr>
          <a:xfrm>
            <a:off x="817440" y="1201898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2.30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：求出迷宫的一条路径</a:t>
            </a:r>
          </a:p>
        </p:txBody>
      </p:sp>
    </p:spTree>
    <p:extLst>
      <p:ext uri="{BB962C8B-B14F-4D97-AF65-F5344CB8AC3E}">
        <p14:creationId xmlns:p14="http://schemas.microsoft.com/office/powerpoint/2010/main" val="354240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3C865BD-174A-424A-B1B2-157F0438BCA5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8" name="任意多边形 18">
              <a:extLst>
                <a:ext uri="{FF2B5EF4-FFF2-40B4-BE49-F238E27FC236}">
                  <a16:creationId xmlns:a16="http://schemas.microsoft.com/office/drawing/2014/main" id="{AFD7AD98-6D63-4C75-B315-7857E1EF352E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52B28E3-DCEC-4346-97E5-C499BC11DD06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9C41F3-0B97-458F-AF9C-04DDE245C5B3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栈：应用</a:t>
            </a:r>
          </a:p>
        </p:txBody>
      </p:sp>
      <p:grpSp>
        <p:nvGrpSpPr>
          <p:cNvPr id="14" name="Group 23">
            <a:extLst>
              <a:ext uri="{FF2B5EF4-FFF2-40B4-BE49-F238E27FC236}">
                <a16:creationId xmlns:a16="http://schemas.microsoft.com/office/drawing/2014/main" id="{E02E6439-F7C7-41DF-95B9-E5F1D1BE5B2B}"/>
              </a:ext>
            </a:extLst>
          </p:cNvPr>
          <p:cNvGrpSpPr/>
          <p:nvPr/>
        </p:nvGrpSpPr>
        <p:grpSpPr>
          <a:xfrm>
            <a:off x="279769" y="1270016"/>
            <a:ext cx="458390" cy="344014"/>
            <a:chOff x="789999" y="2242985"/>
            <a:chExt cx="504229" cy="378415"/>
          </a:xfrm>
        </p:grpSpPr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E4BB1017-63BB-4562-B480-77DA78F2E766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DC0E3E6-977C-49B5-B762-0F2925E41157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5D5DB6-97DF-49C6-AA71-F793FE5D8B7C}"/>
              </a:ext>
            </a:extLst>
          </p:cNvPr>
          <p:cNvSpPr/>
          <p:nvPr/>
        </p:nvSpPr>
        <p:spPr>
          <a:xfrm>
            <a:off x="817440" y="1201898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2.30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：求出迷宫的一条路径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90193D-9D85-49C6-9CC0-DE67E1CFB772}"/>
              </a:ext>
            </a:extLst>
          </p:cNvPr>
          <p:cNvSpPr/>
          <p:nvPr/>
        </p:nvSpPr>
        <p:spPr>
          <a:xfrm>
            <a:off x="150830" y="1606655"/>
            <a:ext cx="1000183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while(</a:t>
            </a:r>
            <a:r>
              <a:rPr lang="en-US" altLang="zh-CN" sz="2600" dirty="0" err="1">
                <a:cs typeface="Times New Roman" panose="02020603050405020304" pitchFamily="18" charset="0"/>
              </a:rPr>
              <a:t>GetTop</a:t>
            </a:r>
            <a:r>
              <a:rPr lang="en-US" altLang="zh-CN" sz="2600" dirty="0">
                <a:cs typeface="Times New Roman" panose="02020603050405020304" pitchFamily="18" charset="0"/>
              </a:rPr>
              <a:t>(S, P))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{   if ((</a:t>
            </a:r>
            <a:r>
              <a:rPr lang="en-US" altLang="zh-CN" sz="2600" dirty="0" err="1">
                <a:cs typeface="Times New Roman" panose="02020603050405020304" pitchFamily="18" charset="0"/>
              </a:rPr>
              <a:t>P.x</a:t>
            </a:r>
            <a:r>
              <a:rPr lang="en-US" altLang="zh-CN" sz="2600" dirty="0">
                <a:cs typeface="Times New Roman" panose="02020603050405020304" pitchFamily="18" charset="0"/>
              </a:rPr>
              <a:t> == </a:t>
            </a:r>
            <a:r>
              <a:rPr lang="en-US" altLang="zh-CN" sz="2600" dirty="0" err="1">
                <a:cs typeface="Times New Roman" panose="02020603050405020304" pitchFamily="18" charset="0"/>
              </a:rPr>
              <a:t>M.end.x</a:t>
            </a:r>
            <a:r>
              <a:rPr lang="en-US" altLang="zh-CN" sz="2600" dirty="0">
                <a:cs typeface="Times New Roman" panose="02020603050405020304" pitchFamily="18" charset="0"/>
              </a:rPr>
              <a:t>)&amp;&amp;(</a:t>
            </a:r>
            <a:r>
              <a:rPr lang="en-US" altLang="zh-CN" sz="2600" dirty="0" err="1">
                <a:cs typeface="Times New Roman" panose="02020603050405020304" pitchFamily="18" charset="0"/>
              </a:rPr>
              <a:t>P.y</a:t>
            </a:r>
            <a:r>
              <a:rPr lang="en-US" altLang="zh-CN" sz="2600" dirty="0">
                <a:cs typeface="Times New Roman" panose="02020603050405020304" pitchFamily="18" charset="0"/>
              </a:rPr>
              <a:t> == </a:t>
            </a:r>
            <a:r>
              <a:rPr lang="en-US" altLang="zh-CN" sz="2600" dirty="0" err="1">
                <a:cs typeface="Times New Roman" panose="02020603050405020304" pitchFamily="18" charset="0"/>
              </a:rPr>
              <a:t>M.end.y</a:t>
            </a:r>
            <a:r>
              <a:rPr lang="en-US" altLang="zh-CN" sz="2600" dirty="0">
                <a:cs typeface="Times New Roman" panose="02020603050405020304" pitchFamily="18" charset="0"/>
              </a:rPr>
              <a:t>))  return; //</a:t>
            </a:r>
            <a:r>
              <a:rPr lang="zh-CN" altLang="en-US" sz="2600" dirty="0">
                <a:cs typeface="Times New Roman" panose="02020603050405020304" pitchFamily="18" charset="0"/>
              </a:rPr>
              <a:t>找到路径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cs typeface="Times New Roman" panose="02020603050405020304" pitchFamily="18" charset="0"/>
              </a:rPr>
              <a:t>      </a:t>
            </a:r>
            <a:r>
              <a:rPr lang="en-US" altLang="zh-CN" sz="2600" dirty="0">
                <a:cs typeface="Times New Roman" panose="02020603050405020304" pitchFamily="18" charset="0"/>
              </a:rPr>
              <a:t>path</a:t>
            </a:r>
            <a:r>
              <a:rPr lang="zh-CN" altLang="en-US" sz="2600" dirty="0"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=</a:t>
            </a:r>
            <a:r>
              <a:rPr lang="zh-CN" altLang="en-US" sz="2600" dirty="0"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false;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for(d = 0; d &lt;= 3; d++)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{  </a:t>
            </a:r>
            <a:r>
              <a:rPr lang="en-US" altLang="zh-CN" sz="2600" dirty="0" err="1">
                <a:cs typeface="Times New Roman" panose="02020603050405020304" pitchFamily="18" charset="0"/>
              </a:rPr>
              <a:t>Q.x</a:t>
            </a:r>
            <a:r>
              <a:rPr lang="en-US" altLang="zh-CN" sz="2600" dirty="0">
                <a:cs typeface="Times New Roman" panose="02020603050405020304" pitchFamily="18" charset="0"/>
              </a:rPr>
              <a:t> = </a:t>
            </a:r>
            <a:r>
              <a:rPr lang="en-US" altLang="zh-CN" sz="2600" dirty="0" err="1">
                <a:cs typeface="Times New Roman" panose="02020603050405020304" pitchFamily="18" charset="0"/>
              </a:rPr>
              <a:t>P.x</a:t>
            </a:r>
            <a:r>
              <a:rPr lang="en-US" altLang="zh-CN" sz="2600" dirty="0">
                <a:cs typeface="Times New Roman" panose="02020603050405020304" pitchFamily="18" charset="0"/>
              </a:rPr>
              <a:t> + dx[d]; </a:t>
            </a:r>
            <a:r>
              <a:rPr lang="en-US" altLang="zh-CN" sz="2600" dirty="0" err="1">
                <a:cs typeface="Times New Roman" panose="02020603050405020304" pitchFamily="18" charset="0"/>
              </a:rPr>
              <a:t>Q.y</a:t>
            </a:r>
            <a:r>
              <a:rPr lang="en-US" altLang="zh-CN" sz="2600" dirty="0">
                <a:cs typeface="Times New Roman" panose="02020603050405020304" pitchFamily="18" charset="0"/>
              </a:rPr>
              <a:t> = </a:t>
            </a:r>
            <a:r>
              <a:rPr lang="en-US" altLang="zh-CN" sz="2600" dirty="0" err="1">
                <a:cs typeface="Times New Roman" panose="02020603050405020304" pitchFamily="18" charset="0"/>
              </a:rPr>
              <a:t>P.y</a:t>
            </a:r>
            <a:r>
              <a:rPr lang="en-US" altLang="zh-CN" sz="2600" dirty="0">
                <a:cs typeface="Times New Roman" panose="02020603050405020304" pitchFamily="18" charset="0"/>
              </a:rPr>
              <a:t> + </a:t>
            </a:r>
            <a:r>
              <a:rPr lang="en-US" altLang="zh-CN" sz="2600" dirty="0" err="1">
                <a:cs typeface="Times New Roman" panose="02020603050405020304" pitchFamily="18" charset="0"/>
              </a:rPr>
              <a:t>dy</a:t>
            </a:r>
            <a:r>
              <a:rPr lang="en-US" altLang="zh-CN" sz="2600" dirty="0">
                <a:cs typeface="Times New Roman" panose="02020603050405020304" pitchFamily="18" charset="0"/>
              </a:rPr>
              <a:t>[d];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   if (</a:t>
            </a:r>
            <a:r>
              <a:rPr lang="en-US" altLang="zh-CN" sz="2600" dirty="0" err="1">
                <a:cs typeface="Times New Roman" panose="02020603050405020304" pitchFamily="18" charset="0"/>
              </a:rPr>
              <a:t>M.a</a:t>
            </a:r>
            <a:r>
              <a:rPr lang="en-US" altLang="zh-CN" sz="2600" dirty="0"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cs typeface="Times New Roman" panose="02020603050405020304" pitchFamily="18" charset="0"/>
              </a:rPr>
              <a:t>Q.x</a:t>
            </a:r>
            <a:r>
              <a:rPr lang="en-US" altLang="zh-CN" sz="2600" dirty="0">
                <a:cs typeface="Times New Roman" panose="02020603050405020304" pitchFamily="18" charset="0"/>
              </a:rPr>
              <a:t>][</a:t>
            </a:r>
            <a:r>
              <a:rPr lang="en-US" altLang="zh-CN" sz="2600" dirty="0" err="1">
                <a:cs typeface="Times New Roman" panose="02020603050405020304" pitchFamily="18" charset="0"/>
              </a:rPr>
              <a:t>Q.y</a:t>
            </a:r>
            <a:r>
              <a:rPr lang="en-US" altLang="zh-CN" sz="2600" dirty="0">
                <a:cs typeface="Times New Roman" panose="02020603050405020304" pitchFamily="18" charset="0"/>
              </a:rPr>
              <a:t>] == 0) { pass = true;  break; }  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 }  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if (pass)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   { Push(S, Q);   k++;   </a:t>
            </a:r>
            <a:r>
              <a:rPr lang="en-US" altLang="zh-CN" sz="2600" dirty="0" err="1">
                <a:cs typeface="Times New Roman" panose="02020603050405020304" pitchFamily="18" charset="0"/>
              </a:rPr>
              <a:t>M.a</a:t>
            </a:r>
            <a:r>
              <a:rPr lang="en-US" altLang="zh-CN" sz="2600" dirty="0"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cs typeface="Times New Roman" panose="02020603050405020304" pitchFamily="18" charset="0"/>
              </a:rPr>
              <a:t>Q.x</a:t>
            </a:r>
            <a:r>
              <a:rPr lang="en-US" altLang="zh-CN" sz="2600" dirty="0">
                <a:cs typeface="Times New Roman" panose="02020603050405020304" pitchFamily="18" charset="0"/>
              </a:rPr>
              <a:t>][</a:t>
            </a:r>
            <a:r>
              <a:rPr lang="en-US" altLang="zh-CN" sz="2600" dirty="0" err="1">
                <a:cs typeface="Times New Roman" panose="02020603050405020304" pitchFamily="18" charset="0"/>
              </a:rPr>
              <a:t>Q.y</a:t>
            </a:r>
            <a:r>
              <a:rPr lang="en-US" altLang="zh-CN" sz="2600" dirty="0">
                <a:cs typeface="Times New Roman" panose="02020603050405020304" pitchFamily="18" charset="0"/>
              </a:rPr>
              <a:t>] = k;  }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else//</a:t>
            </a:r>
            <a:r>
              <a:rPr lang="zh-CN" altLang="en-US" sz="2600" dirty="0">
                <a:cs typeface="Times New Roman" panose="02020603050405020304" pitchFamily="18" charset="0"/>
              </a:rPr>
              <a:t>回退一步，并标注失败路径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   { Pop(S, P);      k--;    </a:t>
            </a:r>
            <a:r>
              <a:rPr lang="en-US" altLang="zh-CN" sz="2600" dirty="0" err="1">
                <a:cs typeface="Times New Roman" panose="02020603050405020304" pitchFamily="18" charset="0"/>
              </a:rPr>
              <a:t>M.a</a:t>
            </a:r>
            <a:r>
              <a:rPr lang="en-US" altLang="zh-CN" sz="2600" dirty="0"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cs typeface="Times New Roman" panose="02020603050405020304" pitchFamily="18" charset="0"/>
              </a:rPr>
              <a:t>P.x</a:t>
            </a:r>
            <a:r>
              <a:rPr lang="en-US" altLang="zh-CN" sz="2600" dirty="0">
                <a:cs typeface="Times New Roman" panose="02020603050405020304" pitchFamily="18" charset="0"/>
              </a:rPr>
              <a:t>][</a:t>
            </a:r>
            <a:r>
              <a:rPr lang="en-US" altLang="zh-CN" sz="2600" dirty="0" err="1">
                <a:cs typeface="Times New Roman" panose="02020603050405020304" pitchFamily="18" charset="0"/>
              </a:rPr>
              <a:t>P.y</a:t>
            </a:r>
            <a:r>
              <a:rPr lang="en-US" altLang="zh-CN" sz="2600" dirty="0">
                <a:cs typeface="Times New Roman" panose="02020603050405020304" pitchFamily="18" charset="0"/>
              </a:rPr>
              <a:t>] = -2;  }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}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}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96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Others_2"/>
          <p:cNvSpPr/>
          <p:nvPr>
            <p:custDataLst>
              <p:tags r:id="rId2"/>
            </p:custDataLst>
          </p:nvPr>
        </p:nvSpPr>
        <p:spPr>
          <a:xfrm>
            <a:off x="335" y="733339"/>
            <a:ext cx="678395" cy="4741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898">
              <a:solidFill>
                <a:srgbClr val="38542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s_1"/>
          <p:cNvSpPr txBox="1"/>
          <p:nvPr>
            <p:custDataLst>
              <p:tags r:id="rId3"/>
            </p:custDataLst>
          </p:nvPr>
        </p:nvSpPr>
        <p:spPr>
          <a:xfrm>
            <a:off x="758857" y="690211"/>
            <a:ext cx="3662314" cy="5835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792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第二章 线性结构</a:t>
            </a:r>
          </a:p>
        </p:txBody>
      </p:sp>
      <p:sp>
        <p:nvSpPr>
          <p:cNvPr id="16" name="MH_Others_2"/>
          <p:cNvSpPr txBox="1"/>
          <p:nvPr>
            <p:custDataLst>
              <p:tags r:id="rId4"/>
            </p:custDataLst>
          </p:nvPr>
        </p:nvSpPr>
        <p:spPr>
          <a:xfrm>
            <a:off x="178885" y="1324978"/>
            <a:ext cx="4822257" cy="46692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034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Chapter 2 Linear Structure</a:t>
            </a:r>
          </a:p>
        </p:txBody>
      </p:sp>
      <p:sp>
        <p:nvSpPr>
          <p:cNvPr id="17" name="MH_Others_2"/>
          <p:cNvSpPr/>
          <p:nvPr>
            <p:custDataLst>
              <p:tags r:id="rId5"/>
            </p:custDataLst>
          </p:nvPr>
        </p:nvSpPr>
        <p:spPr>
          <a:xfrm>
            <a:off x="4501298" y="733339"/>
            <a:ext cx="7690701" cy="4741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8" rIns="91435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898">
              <a:solidFill>
                <a:srgbClr val="38542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C78096A-1B3B-4B8B-AE98-05BEE8EC2F8B}"/>
              </a:ext>
            </a:extLst>
          </p:cNvPr>
          <p:cNvGrpSpPr/>
          <p:nvPr/>
        </p:nvGrpSpPr>
        <p:grpSpPr>
          <a:xfrm>
            <a:off x="2947489" y="2053877"/>
            <a:ext cx="6297021" cy="3771604"/>
            <a:chOff x="2889803" y="2119864"/>
            <a:chExt cx="6297021" cy="3771604"/>
          </a:xfrm>
        </p:grpSpPr>
        <p:sp>
          <p:nvSpPr>
            <p:cNvPr id="40" name="MH_SubTitle_1"/>
            <p:cNvSpPr/>
            <p:nvPr>
              <p:custDataLst>
                <p:tags r:id="rId6"/>
              </p:custDataLst>
            </p:nvPr>
          </p:nvSpPr>
          <p:spPr>
            <a:xfrm>
              <a:off x="3881505" y="2160139"/>
              <a:ext cx="5305319" cy="575724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spcCol="1270" anchor="ctr">
              <a:no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</a:rPr>
                <a:t>线性表的类型定义</a:t>
              </a:r>
            </a:p>
          </p:txBody>
        </p:sp>
        <p:sp>
          <p:nvSpPr>
            <p:cNvPr id="41" name="MH_Other_1"/>
            <p:cNvSpPr/>
            <p:nvPr>
              <p:custDataLst>
                <p:tags r:id="rId7"/>
              </p:custDataLst>
            </p:nvPr>
          </p:nvSpPr>
          <p:spPr>
            <a:xfrm>
              <a:off x="2889803" y="2119864"/>
              <a:ext cx="1171082" cy="660363"/>
            </a:xfrm>
            <a:custGeom>
              <a:avLst/>
              <a:gdLst>
                <a:gd name="connsiteX0" fmla="*/ 0 w 872351"/>
                <a:gd name="connsiteY0" fmla="*/ 0 h 721783"/>
                <a:gd name="connsiteX1" fmla="*/ 697880 w 872351"/>
                <a:gd name="connsiteY1" fmla="*/ 0 h 721783"/>
                <a:gd name="connsiteX2" fmla="*/ 872351 w 872351"/>
                <a:gd name="connsiteY2" fmla="*/ 360892 h 721783"/>
                <a:gd name="connsiteX3" fmla="*/ 697880 w 872351"/>
                <a:gd name="connsiteY3" fmla="*/ 721783 h 721783"/>
                <a:gd name="connsiteX4" fmla="*/ 0 w 872351"/>
                <a:gd name="connsiteY4" fmla="*/ 721783 h 72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351" h="721783">
                  <a:moveTo>
                    <a:pt x="0" y="0"/>
                  </a:moveTo>
                  <a:lnTo>
                    <a:pt x="697880" y="0"/>
                  </a:lnTo>
                  <a:lnTo>
                    <a:pt x="872351" y="360892"/>
                  </a:lnTo>
                  <a:lnTo>
                    <a:pt x="697880" y="721783"/>
                  </a:lnTo>
                  <a:lnTo>
                    <a:pt x="0" y="72178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999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zh-CN" altLang="en-US" sz="399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MH_SubTitle_2"/>
            <p:cNvSpPr/>
            <p:nvPr>
              <p:custDataLst>
                <p:tags r:id="rId8"/>
              </p:custDataLst>
            </p:nvPr>
          </p:nvSpPr>
          <p:spPr>
            <a:xfrm>
              <a:off x="3648749" y="2935084"/>
              <a:ext cx="5538075" cy="580113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spcCol="1270" anchor="ctr">
              <a:noAutofit/>
            </a:bodyPr>
            <a:lstStyle/>
            <a:p>
              <a:pPr lvl="0"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  线性表的顺序表示与实现</a:t>
              </a:r>
            </a:p>
          </p:txBody>
        </p:sp>
        <p:sp>
          <p:nvSpPr>
            <p:cNvPr id="43" name="MH_Other_2"/>
            <p:cNvSpPr/>
            <p:nvPr>
              <p:custDataLst>
                <p:tags r:id="rId9"/>
              </p:custDataLst>
            </p:nvPr>
          </p:nvSpPr>
          <p:spPr>
            <a:xfrm>
              <a:off x="2889803" y="2897695"/>
              <a:ext cx="1171081" cy="658776"/>
            </a:xfrm>
            <a:custGeom>
              <a:avLst/>
              <a:gdLst>
                <a:gd name="connsiteX0" fmla="*/ 0 w 872351"/>
                <a:gd name="connsiteY0" fmla="*/ 0 h 721783"/>
                <a:gd name="connsiteX1" fmla="*/ 697880 w 872351"/>
                <a:gd name="connsiteY1" fmla="*/ 0 h 721783"/>
                <a:gd name="connsiteX2" fmla="*/ 872351 w 872351"/>
                <a:gd name="connsiteY2" fmla="*/ 360892 h 721783"/>
                <a:gd name="connsiteX3" fmla="*/ 697880 w 872351"/>
                <a:gd name="connsiteY3" fmla="*/ 721783 h 721783"/>
                <a:gd name="connsiteX4" fmla="*/ 0 w 872351"/>
                <a:gd name="connsiteY4" fmla="*/ 721783 h 72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351" h="721783">
                  <a:moveTo>
                    <a:pt x="0" y="0"/>
                  </a:moveTo>
                  <a:lnTo>
                    <a:pt x="697880" y="0"/>
                  </a:lnTo>
                  <a:lnTo>
                    <a:pt x="872351" y="360892"/>
                  </a:lnTo>
                  <a:lnTo>
                    <a:pt x="697880" y="721783"/>
                  </a:lnTo>
                  <a:lnTo>
                    <a:pt x="0" y="721783"/>
                  </a:lnTo>
                  <a:close/>
                </a:path>
              </a:pathLst>
            </a:custGeom>
            <a:solidFill>
              <a:srgbClr val="595959"/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999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399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MH_SubTitle_3"/>
            <p:cNvSpPr/>
            <p:nvPr>
              <p:custDataLst>
                <p:tags r:id="rId10"/>
              </p:custDataLst>
            </p:nvPr>
          </p:nvSpPr>
          <p:spPr>
            <a:xfrm>
              <a:off x="3914844" y="3714418"/>
              <a:ext cx="5271980" cy="580114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spcCol="1270" anchor="ctr">
              <a:noAutofit/>
            </a:bodyPr>
            <a:lstStyle/>
            <a:p>
              <a:pPr lvl="0"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线性表的链式表示与实现</a:t>
              </a:r>
            </a:p>
          </p:txBody>
        </p:sp>
        <p:sp>
          <p:nvSpPr>
            <p:cNvPr id="45" name="MH_Other_3"/>
            <p:cNvSpPr/>
            <p:nvPr>
              <p:custDataLst>
                <p:tags r:id="rId11"/>
              </p:custDataLst>
            </p:nvPr>
          </p:nvSpPr>
          <p:spPr>
            <a:xfrm>
              <a:off x="2889803" y="3675527"/>
              <a:ext cx="1171081" cy="658776"/>
            </a:xfrm>
            <a:custGeom>
              <a:avLst/>
              <a:gdLst>
                <a:gd name="connsiteX0" fmla="*/ 0 w 872351"/>
                <a:gd name="connsiteY0" fmla="*/ 0 h 721783"/>
                <a:gd name="connsiteX1" fmla="*/ 697880 w 872351"/>
                <a:gd name="connsiteY1" fmla="*/ 0 h 721783"/>
                <a:gd name="connsiteX2" fmla="*/ 872351 w 872351"/>
                <a:gd name="connsiteY2" fmla="*/ 360892 h 721783"/>
                <a:gd name="connsiteX3" fmla="*/ 697880 w 872351"/>
                <a:gd name="connsiteY3" fmla="*/ 721783 h 721783"/>
                <a:gd name="connsiteX4" fmla="*/ 0 w 872351"/>
                <a:gd name="connsiteY4" fmla="*/ 721783 h 72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351" h="721783">
                  <a:moveTo>
                    <a:pt x="0" y="0"/>
                  </a:moveTo>
                  <a:lnTo>
                    <a:pt x="697880" y="0"/>
                  </a:lnTo>
                  <a:lnTo>
                    <a:pt x="872351" y="360892"/>
                  </a:lnTo>
                  <a:lnTo>
                    <a:pt x="697880" y="721783"/>
                  </a:lnTo>
                  <a:lnTo>
                    <a:pt x="0" y="721783"/>
                  </a:lnTo>
                  <a:close/>
                </a:path>
              </a:pathLst>
            </a:custGeom>
            <a:solidFill>
              <a:srgbClr val="595959"/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999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399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MH_SubTitle_2">
              <a:extLst>
                <a:ext uri="{FF2B5EF4-FFF2-40B4-BE49-F238E27FC236}">
                  <a16:creationId xmlns:a16="http://schemas.microsoft.com/office/drawing/2014/main" id="{62F762AD-52EB-42F3-99A9-1EFAB57B69A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648749" y="4492250"/>
              <a:ext cx="5538075" cy="580113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spcCol="1270" anchor="ctr">
              <a:no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栈</a:t>
              </a:r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E3A62604-B582-45E4-B86A-A8ECDB86EA9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889803" y="4454861"/>
              <a:ext cx="1171081" cy="658776"/>
            </a:xfrm>
            <a:custGeom>
              <a:avLst/>
              <a:gdLst>
                <a:gd name="connsiteX0" fmla="*/ 0 w 872351"/>
                <a:gd name="connsiteY0" fmla="*/ 0 h 721783"/>
                <a:gd name="connsiteX1" fmla="*/ 697880 w 872351"/>
                <a:gd name="connsiteY1" fmla="*/ 0 h 721783"/>
                <a:gd name="connsiteX2" fmla="*/ 872351 w 872351"/>
                <a:gd name="connsiteY2" fmla="*/ 360892 h 721783"/>
                <a:gd name="connsiteX3" fmla="*/ 697880 w 872351"/>
                <a:gd name="connsiteY3" fmla="*/ 721783 h 721783"/>
                <a:gd name="connsiteX4" fmla="*/ 0 w 872351"/>
                <a:gd name="connsiteY4" fmla="*/ 721783 h 72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351" h="721783">
                  <a:moveTo>
                    <a:pt x="0" y="0"/>
                  </a:moveTo>
                  <a:lnTo>
                    <a:pt x="697880" y="0"/>
                  </a:lnTo>
                  <a:lnTo>
                    <a:pt x="872351" y="360892"/>
                  </a:lnTo>
                  <a:lnTo>
                    <a:pt x="697880" y="721783"/>
                  </a:lnTo>
                  <a:lnTo>
                    <a:pt x="0" y="72178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999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399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MH_SubTitle_2">
              <a:extLst>
                <a:ext uri="{FF2B5EF4-FFF2-40B4-BE49-F238E27FC236}">
                  <a16:creationId xmlns:a16="http://schemas.microsoft.com/office/drawing/2014/main" id="{C8BFDD51-13A4-4D9F-8FAB-63622C82B7F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648749" y="5270081"/>
              <a:ext cx="5538075" cy="580113"/>
            </a:xfrm>
            <a:custGeom>
              <a:avLst/>
              <a:gdLst>
                <a:gd name="connsiteX0" fmla="*/ 122108 w 732631"/>
                <a:gd name="connsiteY0" fmla="*/ 0 h 5307012"/>
                <a:gd name="connsiteX1" fmla="*/ 610523 w 732631"/>
                <a:gd name="connsiteY1" fmla="*/ 0 h 5307012"/>
                <a:gd name="connsiteX2" fmla="*/ 732631 w 732631"/>
                <a:gd name="connsiteY2" fmla="*/ 122108 h 5307012"/>
                <a:gd name="connsiteX3" fmla="*/ 732631 w 732631"/>
                <a:gd name="connsiteY3" fmla="*/ 5307012 h 5307012"/>
                <a:gd name="connsiteX4" fmla="*/ 732631 w 732631"/>
                <a:gd name="connsiteY4" fmla="*/ 5307012 h 5307012"/>
                <a:gd name="connsiteX5" fmla="*/ 0 w 732631"/>
                <a:gd name="connsiteY5" fmla="*/ 5307012 h 5307012"/>
                <a:gd name="connsiteX6" fmla="*/ 0 w 732631"/>
                <a:gd name="connsiteY6" fmla="*/ 5307012 h 5307012"/>
                <a:gd name="connsiteX7" fmla="*/ 0 w 732631"/>
                <a:gd name="connsiteY7" fmla="*/ 122108 h 5307012"/>
                <a:gd name="connsiteX8" fmla="*/ 122108 w 732631"/>
                <a:gd name="connsiteY8" fmla="*/ 0 h 530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631" h="5307012">
                  <a:moveTo>
                    <a:pt x="732631" y="884525"/>
                  </a:moveTo>
                  <a:lnTo>
                    <a:pt x="732631" y="4422487"/>
                  </a:lnTo>
                  <a:cubicBezTo>
                    <a:pt x="732631" y="4910992"/>
                    <a:pt x="725084" y="5307008"/>
                    <a:pt x="715774" y="5307008"/>
                  </a:cubicBezTo>
                  <a:lnTo>
                    <a:pt x="0" y="5307008"/>
                  </a:lnTo>
                  <a:lnTo>
                    <a:pt x="0" y="530700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774" y="4"/>
                  </a:lnTo>
                  <a:cubicBezTo>
                    <a:pt x="725084" y="4"/>
                    <a:pt x="732631" y="396020"/>
                    <a:pt x="732631" y="884525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spcCol="1270" anchor="ctr">
              <a:no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队列</a:t>
              </a:r>
            </a:p>
          </p:txBody>
        </p:sp>
        <p:sp>
          <p:nvSpPr>
            <p:cNvPr id="19" name="MH_Other_2">
              <a:extLst>
                <a:ext uri="{FF2B5EF4-FFF2-40B4-BE49-F238E27FC236}">
                  <a16:creationId xmlns:a16="http://schemas.microsoft.com/office/drawing/2014/main" id="{C94B2AF2-84C8-4526-8E2E-D1DFE6404F7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889803" y="5232692"/>
              <a:ext cx="1171081" cy="658776"/>
            </a:xfrm>
            <a:custGeom>
              <a:avLst/>
              <a:gdLst>
                <a:gd name="connsiteX0" fmla="*/ 0 w 872351"/>
                <a:gd name="connsiteY0" fmla="*/ 0 h 721783"/>
                <a:gd name="connsiteX1" fmla="*/ 697880 w 872351"/>
                <a:gd name="connsiteY1" fmla="*/ 0 h 721783"/>
                <a:gd name="connsiteX2" fmla="*/ 872351 w 872351"/>
                <a:gd name="connsiteY2" fmla="*/ 360892 h 721783"/>
                <a:gd name="connsiteX3" fmla="*/ 697880 w 872351"/>
                <a:gd name="connsiteY3" fmla="*/ 721783 h 721783"/>
                <a:gd name="connsiteX4" fmla="*/ 0 w 872351"/>
                <a:gd name="connsiteY4" fmla="*/ 721783 h 72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351" h="721783">
                  <a:moveTo>
                    <a:pt x="0" y="0"/>
                  </a:moveTo>
                  <a:lnTo>
                    <a:pt x="697880" y="0"/>
                  </a:lnTo>
                  <a:lnTo>
                    <a:pt x="872351" y="360892"/>
                  </a:lnTo>
                  <a:lnTo>
                    <a:pt x="697880" y="721783"/>
                  </a:lnTo>
                  <a:lnTo>
                    <a:pt x="0" y="721783"/>
                  </a:lnTo>
                  <a:close/>
                </a:path>
              </a:pathLst>
            </a:custGeom>
            <a:solidFill>
              <a:srgbClr val="002060"/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3999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3999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672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44B128C-620F-4679-A112-DC03825C16E1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8" name="任意多边形 18">
              <a:extLst>
                <a:ext uri="{FF2B5EF4-FFF2-40B4-BE49-F238E27FC236}">
                  <a16:creationId xmlns:a16="http://schemas.microsoft.com/office/drawing/2014/main" id="{4202944D-5DC1-4E98-A994-164D2E7E3EA7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CF6E991-6106-43B0-B53D-AF70F69FE225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4250A76-81BC-4010-885B-08C8EFB3F06A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文本框 1066">
            <a:extLst>
              <a:ext uri="{FF2B5EF4-FFF2-40B4-BE49-F238E27FC236}">
                <a16:creationId xmlns:a16="http://schemas.microsoft.com/office/drawing/2014/main" id="{619EAC09-571A-45F3-AA16-0B1931390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176" y="383761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6F54CE-07E0-43C1-9E6E-A33481D8CE6F}"/>
              </a:ext>
            </a:extLst>
          </p:cNvPr>
          <p:cNvSpPr/>
          <p:nvPr/>
        </p:nvSpPr>
        <p:spPr>
          <a:xfrm>
            <a:off x="422838" y="1201898"/>
            <a:ext cx="11194009" cy="1649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5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栈</a:t>
            </a:r>
            <a:r>
              <a:rPr lang="en-US" altLang="zh-CN" sz="25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(stack)</a:t>
            </a:r>
            <a:r>
              <a:rPr lang="zh-CN" altLang="en-US" sz="2500" dirty="0">
                <a:cs typeface="Times New Roman" panose="02020603050405020304" pitchFamily="18" charset="0"/>
              </a:rPr>
              <a:t>是限定仅在</a:t>
            </a:r>
            <a:r>
              <a:rPr lang="zh-CN" altLang="en-US" sz="2500" b="1" dirty="0">
                <a:cs typeface="Times New Roman" panose="02020603050405020304" pitchFamily="18" charset="0"/>
              </a:rPr>
              <a:t>表尾</a:t>
            </a:r>
            <a:r>
              <a:rPr lang="zh-CN" altLang="en-US" sz="2500" dirty="0">
                <a:cs typeface="Times New Roman" panose="02020603050405020304" pitchFamily="18" charset="0"/>
              </a:rPr>
              <a:t>插入或删除操作的线性表。不含元素的栈称为空栈。表尾端又称为</a:t>
            </a:r>
            <a:r>
              <a:rPr lang="zh-CN" altLang="en-US" sz="25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栈顶</a:t>
            </a:r>
            <a:r>
              <a:rPr lang="en-US" altLang="zh-CN" sz="25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(top)</a:t>
            </a:r>
            <a:r>
              <a:rPr lang="zh-CN" altLang="en-US" sz="2500" dirty="0">
                <a:cs typeface="Times New Roman" panose="02020603050405020304" pitchFamily="18" charset="0"/>
              </a:rPr>
              <a:t>，表头端又称为</a:t>
            </a:r>
            <a:r>
              <a:rPr lang="zh-CN" altLang="en-US" sz="25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栈底</a:t>
            </a:r>
            <a:r>
              <a:rPr lang="en-US" altLang="zh-CN" sz="25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(bottom)</a:t>
            </a:r>
            <a:r>
              <a:rPr lang="zh-CN" altLang="en-US" sz="2500" dirty="0">
                <a:cs typeface="Times New Roman" panose="02020603050405020304" pitchFamily="18" charset="0"/>
              </a:rPr>
              <a:t>。</a:t>
            </a:r>
            <a:endParaRPr lang="en-US" altLang="zh-CN" sz="2500" dirty="0"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500" dirty="0">
                <a:cs typeface="Times New Roman" panose="02020603050405020304" pitchFamily="18" charset="0"/>
              </a:rPr>
              <a:t>插入元素操作称为</a:t>
            </a:r>
            <a:r>
              <a:rPr lang="zh-CN" altLang="en-US" sz="25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入栈</a:t>
            </a:r>
            <a:r>
              <a:rPr lang="zh-CN" altLang="en-US" sz="2500" dirty="0">
                <a:cs typeface="Times New Roman" panose="02020603050405020304" pitchFamily="18" charset="0"/>
              </a:rPr>
              <a:t>或</a:t>
            </a:r>
            <a:r>
              <a:rPr lang="zh-CN" altLang="en-US" sz="25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进栈</a:t>
            </a:r>
            <a:r>
              <a:rPr lang="en-US" altLang="zh-CN" sz="25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(push)</a:t>
            </a:r>
            <a:r>
              <a:rPr lang="zh-CN" altLang="en-US" sz="2500" dirty="0">
                <a:cs typeface="Times New Roman" panose="02020603050405020304" pitchFamily="18" charset="0"/>
              </a:rPr>
              <a:t>，删除元素操作又称为</a:t>
            </a:r>
            <a:r>
              <a:rPr lang="zh-CN" altLang="en-US" sz="25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出栈</a:t>
            </a:r>
            <a:r>
              <a:rPr lang="zh-CN" altLang="en-US" sz="2500" dirty="0">
                <a:cs typeface="Times New Roman" panose="02020603050405020304" pitchFamily="18" charset="0"/>
              </a:rPr>
              <a:t>或</a:t>
            </a:r>
            <a:r>
              <a:rPr lang="zh-CN" altLang="en-US" sz="25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退栈</a:t>
            </a:r>
            <a:r>
              <a:rPr lang="en-US" altLang="zh-CN" sz="25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(pop)</a:t>
            </a:r>
            <a:r>
              <a:rPr lang="zh-CN" altLang="en-US" sz="2500" dirty="0">
                <a:cs typeface="Times New Roman" panose="02020603050405020304" pitchFamily="18" charset="0"/>
              </a:rPr>
              <a:t>。</a:t>
            </a:r>
            <a:endParaRPr lang="en-US" altLang="zh-CN" sz="2500" dirty="0"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7E32A35-6C69-42DA-8DFC-BEE0F156A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83" y="3084429"/>
            <a:ext cx="3776880" cy="3254806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BB8C5AB-04D4-4F7E-82F9-51DAE9AAABEF}"/>
              </a:ext>
            </a:extLst>
          </p:cNvPr>
          <p:cNvSpPr/>
          <p:nvPr/>
        </p:nvSpPr>
        <p:spPr>
          <a:xfrm>
            <a:off x="422837" y="3130160"/>
            <a:ext cx="7316569" cy="313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假设栈 </a:t>
            </a:r>
            <a:r>
              <a:rPr lang="en-US" altLang="zh-CN" sz="2400" dirty="0">
                <a:cs typeface="Times New Roman" panose="02020603050405020304" pitchFamily="18" charset="0"/>
              </a:rPr>
              <a:t>S=(A, B, C, D)</a:t>
            </a:r>
            <a:r>
              <a:rPr lang="zh-CN" altLang="en-US" sz="2400" dirty="0">
                <a:cs typeface="Times New Roman" panose="02020603050405020304" pitchFamily="18" charset="0"/>
              </a:rPr>
              <a:t>，则存储</a:t>
            </a:r>
            <a:r>
              <a:rPr lang="en-US" altLang="zh-CN" sz="2400" dirty="0"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cs typeface="Times New Roman" panose="02020603050405020304" pitchFamily="18" charset="0"/>
              </a:rPr>
              <a:t>的位置为栈底，存储</a:t>
            </a:r>
            <a:r>
              <a:rPr lang="en-US" altLang="zh-CN" sz="2400" dirty="0"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cs typeface="Times New Roman" panose="02020603050405020304" pitchFamily="18" charset="0"/>
              </a:rPr>
              <a:t>的位置为栈顶。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栈中元素按照 </a:t>
            </a:r>
            <a:r>
              <a:rPr lang="en-US" altLang="zh-CN" sz="2400" dirty="0">
                <a:cs typeface="Times New Roman" panose="02020603050405020304" pitchFamily="18" charset="0"/>
              </a:rPr>
              <a:t>A,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B, C, D </a:t>
            </a:r>
            <a:r>
              <a:rPr lang="zh-CN" altLang="en-US" sz="2400" dirty="0">
                <a:cs typeface="Times New Roman" panose="02020603050405020304" pitchFamily="18" charset="0"/>
              </a:rPr>
              <a:t>的顺序入栈，按相反次序出栈，即按照 </a:t>
            </a:r>
            <a:r>
              <a:rPr lang="en-US" altLang="zh-CN" sz="2400" dirty="0">
                <a:cs typeface="Times New Roman" panose="02020603050405020304" pitchFamily="18" charset="0"/>
              </a:rPr>
              <a:t>D, C, B, A </a:t>
            </a:r>
            <a:r>
              <a:rPr lang="zh-CN" altLang="en-US" sz="2400" dirty="0">
                <a:cs typeface="Times New Roman" panose="02020603050405020304" pitchFamily="18" charset="0"/>
              </a:rPr>
              <a:t>的顺序出栈。因此，元素的入栈和出栈是按照</a:t>
            </a:r>
            <a:r>
              <a:rPr lang="zh-CN" altLang="en-US" sz="24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后进先出</a:t>
            </a:r>
            <a:r>
              <a:rPr lang="en-US" altLang="zh-CN" sz="24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(LIFO, last in first out)</a:t>
            </a:r>
            <a:r>
              <a:rPr lang="zh-CN" altLang="en-US" sz="2400" dirty="0">
                <a:cs typeface="Times New Roman" panose="02020603050405020304" pitchFamily="18" charset="0"/>
              </a:rPr>
              <a:t>，因此栈又称</a:t>
            </a:r>
            <a:r>
              <a:rPr lang="zh-CN" altLang="en-US" sz="24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后进先出的线性表</a:t>
            </a:r>
            <a:r>
              <a:rPr lang="zh-CN" altLang="en-US" sz="2400" dirty="0">
                <a:cs typeface="Times New Roman" panose="02020603050405020304" pitchFamily="18" charset="0"/>
              </a:rPr>
              <a:t>。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89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44B128C-620F-4679-A112-DC03825C16E1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8" name="任意多边形 18">
              <a:extLst>
                <a:ext uri="{FF2B5EF4-FFF2-40B4-BE49-F238E27FC236}">
                  <a16:creationId xmlns:a16="http://schemas.microsoft.com/office/drawing/2014/main" id="{4202944D-5DC1-4E98-A994-164D2E7E3EA7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CF6E991-6106-43B0-B53D-AF70F69FE225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4250A76-81BC-4010-885B-08C8EFB3F06A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文本框 1066">
            <a:extLst>
              <a:ext uri="{FF2B5EF4-FFF2-40B4-BE49-F238E27FC236}">
                <a16:creationId xmlns:a16="http://schemas.microsoft.com/office/drawing/2014/main" id="{619EAC09-571A-45F3-AA16-0B1931390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992" y="383761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6F54CE-07E0-43C1-9E6E-A33481D8CE6F}"/>
              </a:ext>
            </a:extLst>
          </p:cNvPr>
          <p:cNvSpPr/>
          <p:nvPr/>
        </p:nvSpPr>
        <p:spPr>
          <a:xfrm>
            <a:off x="422838" y="1144986"/>
            <a:ext cx="11194009" cy="19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队列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(queue)</a:t>
            </a:r>
            <a:r>
              <a:rPr lang="zh-CN" altLang="en-US" sz="2600" dirty="0">
                <a:cs typeface="Times New Roman" panose="02020603050405020304" pitchFamily="18" charset="0"/>
              </a:rPr>
              <a:t>是另一种操作受限的线性表，它只允许在表尾一端插入元素，在表头一端删除元素，表头端又称为</a:t>
            </a: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队列头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(front)</a:t>
            </a:r>
            <a:r>
              <a:rPr lang="zh-CN" altLang="en-US" sz="2600" dirty="0">
                <a:cs typeface="Times New Roman" panose="02020603050405020304" pitchFamily="18" charset="0"/>
              </a:rPr>
              <a:t>，表尾端又称为</a:t>
            </a: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队列尾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(rear)</a:t>
            </a:r>
            <a:r>
              <a:rPr lang="zh-CN" altLang="en-US" sz="2600" dirty="0">
                <a:cs typeface="Times New Roman" panose="02020603050405020304" pitchFamily="18" charset="0"/>
              </a:rPr>
              <a:t>。插入元素操作称为</a:t>
            </a: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入队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(enqueue)</a:t>
            </a:r>
            <a:r>
              <a:rPr lang="zh-CN" altLang="en-US" sz="2600" dirty="0">
                <a:cs typeface="Times New Roman" panose="02020603050405020304" pitchFamily="18" charset="0"/>
              </a:rPr>
              <a:t>，删除元素操作又称为</a:t>
            </a: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出队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(dequeue)</a:t>
            </a:r>
            <a:r>
              <a:rPr lang="zh-CN" altLang="en-US" sz="2600" dirty="0">
                <a:cs typeface="Times New Roman" panose="02020603050405020304" pitchFamily="18" charset="0"/>
              </a:rPr>
              <a:t>。不含元素的队列称为空队列。</a:t>
            </a:r>
            <a:endParaRPr lang="en-US" altLang="zh-CN" sz="2600" dirty="0"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B8C5AB-04D4-4F7E-82F9-51DAE9AAABEF}"/>
              </a:ext>
            </a:extLst>
          </p:cNvPr>
          <p:cNvSpPr/>
          <p:nvPr/>
        </p:nvSpPr>
        <p:spPr>
          <a:xfrm>
            <a:off x="422838" y="3117129"/>
            <a:ext cx="11194009" cy="19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600" dirty="0">
                <a:cs typeface="Times New Roman" panose="02020603050405020304" pitchFamily="18" charset="0"/>
              </a:rPr>
              <a:t>假设队列 </a:t>
            </a:r>
            <a:r>
              <a:rPr lang="en-US" altLang="zh-CN" sz="2600" dirty="0">
                <a:cs typeface="Times New Roman" panose="02020603050405020304" pitchFamily="18" charset="0"/>
              </a:rPr>
              <a:t>q=(A, B, C, D, E)</a:t>
            </a:r>
            <a:r>
              <a:rPr lang="zh-CN" altLang="en-US" sz="2600" dirty="0">
                <a:cs typeface="Times New Roman" panose="02020603050405020304" pitchFamily="18" charset="0"/>
              </a:rPr>
              <a:t>，则</a:t>
            </a:r>
            <a:r>
              <a:rPr lang="en-US" altLang="zh-CN" sz="2600" dirty="0">
                <a:cs typeface="Times New Roman" panose="02020603050405020304" pitchFamily="18" charset="0"/>
              </a:rPr>
              <a:t> A </a:t>
            </a:r>
            <a:r>
              <a:rPr lang="zh-CN" altLang="en-US" sz="2600" dirty="0">
                <a:cs typeface="Times New Roman" panose="02020603050405020304" pitchFamily="18" charset="0"/>
              </a:rPr>
              <a:t>为队头元素，</a:t>
            </a:r>
            <a:r>
              <a:rPr lang="en-US" altLang="zh-CN" sz="2600" dirty="0">
                <a:cs typeface="Times New Roman" panose="02020603050405020304" pitchFamily="18" charset="0"/>
              </a:rPr>
              <a:t>E </a:t>
            </a:r>
            <a:r>
              <a:rPr lang="zh-CN" altLang="en-US" sz="2600" dirty="0">
                <a:cs typeface="Times New Roman" panose="02020603050405020304" pitchFamily="18" charset="0"/>
              </a:rPr>
              <a:t>为队尾元素。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dirty="0">
                <a:cs typeface="Times New Roman" panose="02020603050405020304" pitchFamily="18" charset="0"/>
              </a:rPr>
              <a:t>队列中元素按照 </a:t>
            </a:r>
            <a:r>
              <a:rPr lang="en-US" altLang="zh-CN" sz="2600" dirty="0">
                <a:cs typeface="Times New Roman" panose="02020603050405020304" pitchFamily="18" charset="0"/>
              </a:rPr>
              <a:t>A,</a:t>
            </a:r>
            <a:r>
              <a:rPr lang="zh-CN" altLang="en-US" sz="2600" dirty="0"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B, C, D, E </a:t>
            </a:r>
            <a:r>
              <a:rPr lang="zh-CN" altLang="en-US" sz="2600" dirty="0">
                <a:cs typeface="Times New Roman" panose="02020603050405020304" pitchFamily="18" charset="0"/>
              </a:rPr>
              <a:t>的顺序进入，也只能按照这个顺序依次退出。因此，元素的入队和出队是按照</a:t>
            </a: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先进先出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(FIFO, first in first out)</a:t>
            </a:r>
            <a:r>
              <a:rPr lang="zh-CN" altLang="en-US" sz="2600" dirty="0">
                <a:cs typeface="Times New Roman" panose="02020603050405020304" pitchFamily="18" charset="0"/>
              </a:rPr>
              <a:t>，因此队列又称</a:t>
            </a: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先进先出的线性表</a:t>
            </a:r>
            <a:r>
              <a:rPr lang="zh-CN" altLang="en-US" sz="2600" dirty="0">
                <a:cs typeface="Times New Roman" panose="02020603050405020304" pitchFamily="18" charset="0"/>
              </a:rPr>
              <a:t>。</a:t>
            </a:r>
            <a:endParaRPr lang="en-US" altLang="zh-CN" sz="2600" dirty="0"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62880D-3309-4A2B-AEB9-8328A378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76" y="4857012"/>
            <a:ext cx="7058391" cy="20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2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ECB8106-8336-4F06-A313-83D9A94A9BBB}"/>
                  </a:ext>
                </a:extLst>
              </p:cNvPr>
              <p:cNvSpPr/>
              <p:nvPr/>
            </p:nvSpPr>
            <p:spPr>
              <a:xfrm>
                <a:off x="1073064" y="1245353"/>
                <a:ext cx="10045872" cy="5555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ADT Queue</a:t>
                </a:r>
              </a:p>
              <a:p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{ 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数据对象：𝓓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|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i="1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ElemSet</a:t>
                </a:r>
                <a:r>
                  <a:rPr lang="en-US" altLang="zh-CN" sz="2200" i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=1: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数据关系：𝓡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{&lt;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)&gt;|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zh-CN" altLang="en-US" sz="2200" dirty="0"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𝓓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分别为队列头和队列尾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基本操作：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InitQueue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(&amp;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            		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构造空队列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DestroyQueue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(&amp;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    		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销毁队列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ClearQueue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(&amp;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         		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将队列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清为空队列。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QueueEmpty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           		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判断队列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是否为空队列。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QueueLength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         		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返回队列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的长度，即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的元素数量。 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Enqueue(</a:t>
                </a: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&amp;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200" i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 		           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入队操作，插入元素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e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为新的队尾元素。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Dequeue(&amp;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&amp;</a:t>
                </a:r>
                <a:r>
                  <a:rPr lang="en-US" altLang="zh-CN" sz="2200" i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	                       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出队操作，删除并用 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返回队头元素。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GetHead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&amp;e)                            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 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返回队头元素。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DelHead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(&amp;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                            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若队列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不空，则删除队头元素。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QueueTranverse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visit())           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遍历队列。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 </a:t>
                </a:r>
                <a:r>
                  <a:rPr lang="en-US" altLang="zh-CN" sz="28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ECB8106-8336-4F06-A313-83D9A94A9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64" y="1245353"/>
                <a:ext cx="10045872" cy="5555367"/>
              </a:xfrm>
              <a:prstGeom prst="rect">
                <a:avLst/>
              </a:prstGeom>
              <a:blipFill>
                <a:blip r:embed="rId2"/>
                <a:stretch>
                  <a:fillRect l="-910" t="-768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04544CA7-92C7-47A0-9E94-B5919BC32FDA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11" name="任意多边形 18">
              <a:extLst>
                <a:ext uri="{FF2B5EF4-FFF2-40B4-BE49-F238E27FC236}">
                  <a16:creationId xmlns:a16="http://schemas.microsoft.com/office/drawing/2014/main" id="{920BC723-3BC7-4845-B69E-2D02E33FF41D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E872211-8AD3-4784-882B-8A6C947E2E70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DF45C3D-B674-41DD-84DB-396680D83A85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文本框 1066">
            <a:extLst>
              <a:ext uri="{FF2B5EF4-FFF2-40B4-BE49-F238E27FC236}">
                <a16:creationId xmlns:a16="http://schemas.microsoft.com/office/drawing/2014/main" id="{FD0302CF-04DB-4A9B-8D4D-0A09A8953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992" y="383761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1750958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3BAA6C0-B664-468A-B28C-4768D9040751}"/>
              </a:ext>
            </a:extLst>
          </p:cNvPr>
          <p:cNvSpPr/>
          <p:nvPr/>
        </p:nvSpPr>
        <p:spPr>
          <a:xfrm>
            <a:off x="422838" y="1201898"/>
            <a:ext cx="11194009" cy="171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链队列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(Linked queue)</a:t>
            </a:r>
            <a:r>
              <a:rPr lang="zh-CN" altLang="en-US" sz="2600" dirty="0">
                <a:cs typeface="Times New Roman" panose="02020603050405020304" pitchFamily="18" charset="0"/>
              </a:rPr>
              <a:t>即采用链式结构存储的队列。一个链队列需要头指针和尾指针分别指示队列头和队列尾。为操作方便，也给链队列增加一个头结点，令头指针指向头结点。空的链队列的头指针和尾指针均指向头结点。</a:t>
            </a:r>
            <a:endParaRPr lang="en-US" altLang="zh-CN" sz="2600" dirty="0"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62CF0-82EB-4ABD-A46E-3012E980BCBC}"/>
              </a:ext>
            </a:extLst>
          </p:cNvPr>
          <p:cNvGrpSpPr/>
          <p:nvPr/>
        </p:nvGrpSpPr>
        <p:grpSpPr>
          <a:xfrm>
            <a:off x="1" y="271425"/>
            <a:ext cx="4713403" cy="877513"/>
            <a:chOff x="1" y="271425"/>
            <a:chExt cx="4603119" cy="877513"/>
          </a:xfrm>
        </p:grpSpPr>
        <p:sp>
          <p:nvSpPr>
            <p:cNvPr id="13" name="任意多边形 18">
              <a:extLst>
                <a:ext uri="{FF2B5EF4-FFF2-40B4-BE49-F238E27FC236}">
                  <a16:creationId xmlns:a16="http://schemas.microsoft.com/office/drawing/2014/main" id="{57E15490-1CCC-41C3-954C-6289C4C7EEC8}"/>
                </a:ext>
              </a:extLst>
            </p:cNvPr>
            <p:cNvSpPr/>
            <p:nvPr/>
          </p:nvSpPr>
          <p:spPr>
            <a:xfrm rot="5400000">
              <a:off x="2027693" y="-1606891"/>
              <a:ext cx="547735" cy="4603119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70977BE-3B09-466C-B25A-C99DC9DD6EB5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D18C75-B7D4-4D58-9FBB-8FED45618465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文本框 1066">
            <a:extLst>
              <a:ext uri="{FF2B5EF4-FFF2-40B4-BE49-F238E27FC236}">
                <a16:creationId xmlns:a16="http://schemas.microsoft.com/office/drawing/2014/main" id="{BE39F0BD-2266-47B5-A650-0F45D80F0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7" y="383741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队列：链队列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9795B9-6F1D-467B-BF7D-D75E5FB22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306" y="2932196"/>
            <a:ext cx="3279441" cy="157899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1AA0CBD-8E45-4A82-820E-00CBD6C9E3A2}"/>
              </a:ext>
            </a:extLst>
          </p:cNvPr>
          <p:cNvSpPr/>
          <p:nvPr/>
        </p:nvSpPr>
        <p:spPr>
          <a:xfrm>
            <a:off x="741921" y="3344559"/>
            <a:ext cx="10310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空队列</a:t>
            </a:r>
            <a:endParaRPr lang="zh-CN" altLang="en-US" sz="2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0734B3-2DAE-4CF6-8F5F-79B72D49B9A4}"/>
              </a:ext>
            </a:extLst>
          </p:cNvPr>
          <p:cNvSpPr/>
          <p:nvPr/>
        </p:nvSpPr>
        <p:spPr>
          <a:xfrm>
            <a:off x="741920" y="5338530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非空队列</a:t>
            </a:r>
            <a:endParaRPr lang="zh-CN" altLang="en-US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93B4C7-FA85-4F4D-9538-EA3142B9D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00" y="4984531"/>
            <a:ext cx="9438756" cy="1569772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D99785C-59CA-49DC-B4D0-7FE8A3A54905}"/>
              </a:ext>
            </a:extLst>
          </p:cNvPr>
          <p:cNvCxnSpPr/>
          <p:nvPr/>
        </p:nvCxnSpPr>
        <p:spPr>
          <a:xfrm>
            <a:off x="3310467" y="3892762"/>
            <a:ext cx="0" cy="2438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182D7A6-1A67-4D0F-BA28-180650602E95}"/>
              </a:ext>
            </a:extLst>
          </p:cNvPr>
          <p:cNvCxnSpPr/>
          <p:nvPr/>
        </p:nvCxnSpPr>
        <p:spPr>
          <a:xfrm>
            <a:off x="3243600" y="5935346"/>
            <a:ext cx="0" cy="2438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23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3BAA6C0-B664-468A-B28C-4768D9040751}"/>
              </a:ext>
            </a:extLst>
          </p:cNvPr>
          <p:cNvSpPr/>
          <p:nvPr/>
        </p:nvSpPr>
        <p:spPr>
          <a:xfrm>
            <a:off x="422838" y="1201898"/>
            <a:ext cx="11194009" cy="591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链队列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(Linked queue)</a:t>
            </a:r>
            <a:r>
              <a:rPr lang="zh-CN" altLang="en-US" sz="2600" dirty="0">
                <a:cs typeface="Times New Roman" panose="02020603050405020304" pitchFamily="18" charset="0"/>
              </a:rPr>
              <a:t>是操作受限的单链表，因此两者的存储结构相同。</a:t>
            </a:r>
            <a:endParaRPr lang="en-US" altLang="zh-CN" sz="2600" dirty="0"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856B658-705D-43B8-A734-EFADF6E5012E}"/>
              </a:ext>
            </a:extLst>
          </p:cNvPr>
          <p:cNvSpPr txBox="1">
            <a:spLocks/>
          </p:cNvSpPr>
          <p:nvPr/>
        </p:nvSpPr>
        <p:spPr>
          <a:xfrm>
            <a:off x="2446428" y="1878673"/>
            <a:ext cx="7299144" cy="41639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   链队列</a:t>
            </a:r>
            <a:r>
              <a:rPr lang="zh-CN" altLang="zh-CN" sz="2600" b="1" dirty="0">
                <a:solidFill>
                  <a:schemeClr val="accent2"/>
                </a:solidFill>
              </a:rPr>
              <a:t>的</a:t>
            </a:r>
            <a:r>
              <a:rPr lang="en-US" altLang="zh-CN" sz="2600" b="1" dirty="0">
                <a:solidFill>
                  <a:schemeClr val="accent2"/>
                </a:solidFill>
              </a:rPr>
              <a:t>C++</a:t>
            </a:r>
            <a:r>
              <a:rPr lang="zh-CN" altLang="zh-CN" sz="2600" b="1" dirty="0">
                <a:solidFill>
                  <a:schemeClr val="accent2"/>
                </a:solidFill>
              </a:rPr>
              <a:t>描述如下：</a:t>
            </a:r>
            <a:endParaRPr lang="en-US" altLang="zh-CN" sz="2600" b="1" dirty="0">
              <a:solidFill>
                <a:schemeClr val="accent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600" dirty="0"/>
              <a:t>typedef struct </a:t>
            </a:r>
            <a:r>
              <a:rPr lang="en-US" altLang="zh-CN" sz="2600" dirty="0" err="1"/>
              <a:t>QNode</a:t>
            </a:r>
            <a:endParaRPr lang="zh-CN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{   </a:t>
            </a:r>
          </a:p>
          <a:p>
            <a:pPr marL="457200" lvl="1" indent="0">
              <a:buNone/>
            </a:pPr>
            <a:r>
              <a:rPr lang="en-US" altLang="zh-CN" sz="2600" dirty="0"/>
              <a:t>   </a:t>
            </a:r>
            <a:r>
              <a:rPr lang="en-US" altLang="zh-CN" sz="2600" dirty="0" err="1"/>
              <a:t>QElemType</a:t>
            </a:r>
            <a:r>
              <a:rPr lang="en-US" altLang="zh-CN" sz="2600" dirty="0"/>
              <a:t> data; </a:t>
            </a:r>
            <a:r>
              <a:rPr lang="en-US" altLang="zh-CN" sz="2600" dirty="0" err="1"/>
              <a:t>QNode</a:t>
            </a:r>
            <a:r>
              <a:rPr lang="en-US" altLang="zh-CN" sz="2600" dirty="0"/>
              <a:t> * next; </a:t>
            </a:r>
          </a:p>
          <a:p>
            <a:pPr marL="457200" lvl="1" indent="0">
              <a:buNone/>
            </a:pPr>
            <a:r>
              <a:rPr lang="en-US" altLang="zh-CN" sz="2600" dirty="0"/>
              <a:t>} *</a:t>
            </a:r>
            <a:r>
              <a:rPr lang="en-US" altLang="zh-CN" sz="2600" dirty="0" err="1"/>
              <a:t>LQueuePtr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600" dirty="0"/>
              <a:t>struct </a:t>
            </a:r>
            <a:r>
              <a:rPr lang="en-US" altLang="zh-CN" sz="2600" dirty="0" err="1"/>
              <a:t>LQueue</a:t>
            </a:r>
            <a:endParaRPr lang="zh-CN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{  </a:t>
            </a:r>
          </a:p>
          <a:p>
            <a:pPr marL="457200" lvl="1" indent="0">
              <a:buNone/>
            </a:pPr>
            <a:r>
              <a:rPr lang="en-US" altLang="zh-CN" sz="2600" dirty="0"/>
              <a:t>   </a:t>
            </a:r>
            <a:r>
              <a:rPr lang="en-US" altLang="zh-CN" sz="2600" dirty="0" err="1"/>
              <a:t>LQueuePtr</a:t>
            </a:r>
            <a:r>
              <a:rPr lang="en-US" altLang="zh-CN" sz="2600" dirty="0"/>
              <a:t>  front, rear; </a:t>
            </a:r>
          </a:p>
          <a:p>
            <a:pPr marL="457200" lvl="1" indent="0">
              <a:buNone/>
            </a:pPr>
            <a:r>
              <a:rPr lang="en-US" altLang="zh-CN" sz="2600" dirty="0"/>
              <a:t>} </a:t>
            </a:r>
            <a:r>
              <a:rPr lang="zh-CN" altLang="en-US" sz="2600" dirty="0"/>
              <a:t>；</a:t>
            </a:r>
            <a:endParaRPr lang="zh-CN" altLang="zh-CN" sz="2600" dirty="0"/>
          </a:p>
          <a:p>
            <a:pPr marL="457200" lvl="1" indent="0">
              <a:buNone/>
            </a:pPr>
            <a:endParaRPr lang="zh-CN" altLang="zh-CN" sz="26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62CF0-82EB-4ABD-A46E-3012E980BCBC}"/>
              </a:ext>
            </a:extLst>
          </p:cNvPr>
          <p:cNvGrpSpPr/>
          <p:nvPr/>
        </p:nvGrpSpPr>
        <p:grpSpPr>
          <a:xfrm>
            <a:off x="1" y="271425"/>
            <a:ext cx="4713403" cy="877513"/>
            <a:chOff x="1" y="271425"/>
            <a:chExt cx="4603119" cy="877513"/>
          </a:xfrm>
        </p:grpSpPr>
        <p:sp>
          <p:nvSpPr>
            <p:cNvPr id="13" name="任意多边形 18">
              <a:extLst>
                <a:ext uri="{FF2B5EF4-FFF2-40B4-BE49-F238E27FC236}">
                  <a16:creationId xmlns:a16="http://schemas.microsoft.com/office/drawing/2014/main" id="{57E15490-1CCC-41C3-954C-6289C4C7EEC8}"/>
                </a:ext>
              </a:extLst>
            </p:cNvPr>
            <p:cNvSpPr/>
            <p:nvPr/>
          </p:nvSpPr>
          <p:spPr>
            <a:xfrm rot="5400000">
              <a:off x="2027693" y="-1606891"/>
              <a:ext cx="547735" cy="4603119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70977BE-3B09-466C-B25A-C99DC9DD6EB5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D18C75-B7D4-4D58-9FBB-8FED45618465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文本框 1066">
            <a:extLst>
              <a:ext uri="{FF2B5EF4-FFF2-40B4-BE49-F238E27FC236}">
                <a16:creationId xmlns:a16="http://schemas.microsoft.com/office/drawing/2014/main" id="{BE39F0BD-2266-47B5-A650-0F45D80F0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7" y="383741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队列：链队列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ABA382-3DFC-4251-A598-EF1CCB59B166}"/>
              </a:ext>
            </a:extLst>
          </p:cNvPr>
          <p:cNvSpPr/>
          <p:nvPr/>
        </p:nvSpPr>
        <p:spPr>
          <a:xfrm>
            <a:off x="2238226" y="6216241"/>
            <a:ext cx="5793411" cy="44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注：</a:t>
            </a:r>
            <a:r>
              <a:rPr lang="en-US" altLang="zh-CN" sz="2000" dirty="0">
                <a:cs typeface="Times New Roman" panose="02020603050405020304" pitchFamily="18" charset="0"/>
                <a:sym typeface="Wingdings" panose="05000000000000000000" pitchFamily="2" charset="2"/>
              </a:rPr>
              <a:t>front</a:t>
            </a:r>
            <a:r>
              <a:rPr lang="zh-CN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2000" dirty="0">
                <a:cs typeface="Times New Roman" panose="02020603050405020304" pitchFamily="18" charset="0"/>
                <a:sym typeface="Wingdings" panose="05000000000000000000" pitchFamily="2" charset="2"/>
              </a:rPr>
              <a:t>rear</a:t>
            </a:r>
            <a:r>
              <a:rPr lang="zh-CN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分别为队头指针和队尾指针。</a:t>
            </a:r>
            <a:endParaRPr lang="en-US" altLang="zh-CN" sz="2000" dirty="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3510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>
            <a:extLst>
              <a:ext uri="{FF2B5EF4-FFF2-40B4-BE49-F238E27FC236}">
                <a16:creationId xmlns:a16="http://schemas.microsoft.com/office/drawing/2014/main" id="{CDA8B17E-DE03-43EC-85FF-462357947A9C}"/>
              </a:ext>
            </a:extLst>
          </p:cNvPr>
          <p:cNvGrpSpPr/>
          <p:nvPr/>
        </p:nvGrpSpPr>
        <p:grpSpPr>
          <a:xfrm>
            <a:off x="279769" y="1241195"/>
            <a:ext cx="458390" cy="344014"/>
            <a:chOff x="789999" y="2242985"/>
            <a:chExt cx="504229" cy="378415"/>
          </a:xfrm>
        </p:grpSpPr>
        <p:sp>
          <p:nvSpPr>
            <p:cNvPr id="3" name="Rectangle 24">
              <a:extLst>
                <a:ext uri="{FF2B5EF4-FFF2-40B4-BE49-F238E27FC236}">
                  <a16:creationId xmlns:a16="http://schemas.microsoft.com/office/drawing/2014/main" id="{E08E1D76-66A1-42C3-A6E6-5DC31DCE42EF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4" name="Rectangle 25">
              <a:extLst>
                <a:ext uri="{FF2B5EF4-FFF2-40B4-BE49-F238E27FC236}">
                  <a16:creationId xmlns:a16="http://schemas.microsoft.com/office/drawing/2014/main" id="{F10ED2A0-0553-4D91-8C21-70B4332B637F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E9A2A934-61C4-4EFF-AE82-9A39A810CE42}"/>
              </a:ext>
            </a:extLst>
          </p:cNvPr>
          <p:cNvSpPr/>
          <p:nvPr/>
        </p:nvSpPr>
        <p:spPr>
          <a:xfrm>
            <a:off x="817440" y="1173077"/>
            <a:ext cx="6609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2.31 </a:t>
            </a:r>
            <a:r>
              <a:rPr lang="en-US" altLang="zh-CN" sz="2800" b="1" dirty="0" err="1">
                <a:solidFill>
                  <a:schemeClr val="accent2"/>
                </a:solidFill>
              </a:rPr>
              <a:t>QueueInit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：链队列的初始化。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1D5E0E-7A6C-4F3B-811E-5A824ADDFADC}"/>
              </a:ext>
            </a:extLst>
          </p:cNvPr>
          <p:cNvSpPr/>
          <p:nvPr/>
        </p:nvSpPr>
        <p:spPr>
          <a:xfrm>
            <a:off x="341705" y="1728814"/>
            <a:ext cx="1125326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void </a:t>
            </a:r>
            <a:r>
              <a:rPr lang="en-US" altLang="zh-CN" sz="2600" dirty="0" err="1">
                <a:cs typeface="Times New Roman" panose="02020603050405020304" pitchFamily="18" charset="0"/>
                <a:sym typeface="Wingdings" panose="05000000000000000000" pitchFamily="2" charset="2"/>
              </a:rPr>
              <a:t>QueueInit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LQueue</a:t>
            </a:r>
            <a:r>
              <a:rPr lang="en-US" altLang="zh-CN" sz="2600" dirty="0">
                <a:cs typeface="Times New Roman" panose="02020603050405020304" pitchFamily="18" charset="0"/>
              </a:rPr>
              <a:t> &amp;Q)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{ 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</a:t>
            </a:r>
            <a:r>
              <a:rPr lang="en-US" altLang="zh-CN" sz="2600" dirty="0" err="1">
                <a:cs typeface="Times New Roman" panose="02020603050405020304" pitchFamily="18" charset="0"/>
              </a:rPr>
              <a:t>Q.front</a:t>
            </a:r>
            <a:r>
              <a:rPr lang="en-US" altLang="zh-CN" sz="2600" dirty="0">
                <a:cs typeface="Times New Roman" panose="02020603050405020304" pitchFamily="18" charset="0"/>
              </a:rPr>
              <a:t> = new </a:t>
            </a:r>
            <a:r>
              <a:rPr lang="en-US" altLang="zh-CN" sz="2600" dirty="0" err="1">
                <a:cs typeface="Times New Roman" panose="02020603050405020304" pitchFamily="18" charset="0"/>
              </a:rPr>
              <a:t>QNode</a:t>
            </a:r>
            <a:r>
              <a:rPr lang="en-US" altLang="zh-CN" sz="2600" dirty="0">
                <a:cs typeface="Times New Roman" panose="02020603050405020304" pitchFamily="18" charset="0"/>
              </a:rPr>
              <a:t>; </a:t>
            </a:r>
            <a:r>
              <a:rPr lang="en-US" altLang="zh-CN" sz="2600" dirty="0" err="1">
                <a:cs typeface="Times New Roman" panose="02020603050405020304" pitchFamily="18" charset="0"/>
              </a:rPr>
              <a:t>Q.front</a:t>
            </a:r>
            <a:r>
              <a:rPr lang="en-US" altLang="zh-CN" sz="2600" dirty="0">
                <a:cs typeface="Times New Roman" panose="02020603050405020304" pitchFamily="18" charset="0"/>
              </a:rPr>
              <a:t>-&gt;next = NULL; </a:t>
            </a:r>
            <a:r>
              <a:rPr lang="en-US" altLang="zh-CN" sz="2600" dirty="0" err="1">
                <a:cs typeface="Times New Roman" panose="02020603050405020304" pitchFamily="18" charset="0"/>
              </a:rPr>
              <a:t>Q.rear</a:t>
            </a:r>
            <a:r>
              <a:rPr lang="en-US" altLang="zh-CN" sz="2600" dirty="0">
                <a:cs typeface="Times New Roman" panose="02020603050405020304" pitchFamily="18" charset="0"/>
              </a:rPr>
              <a:t> = </a:t>
            </a:r>
            <a:r>
              <a:rPr lang="en-US" altLang="zh-CN" sz="2600" dirty="0" err="1">
                <a:cs typeface="Times New Roman" panose="02020603050405020304" pitchFamily="18" charset="0"/>
              </a:rPr>
              <a:t>Q.front</a:t>
            </a:r>
            <a:r>
              <a:rPr lang="en-US" altLang="zh-CN" sz="2600" dirty="0"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} 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栈：链栈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384B70FE-5DB9-4BA8-B4B3-B34E71383E65}"/>
              </a:ext>
            </a:extLst>
          </p:cNvPr>
          <p:cNvGrpSpPr/>
          <p:nvPr/>
        </p:nvGrpSpPr>
        <p:grpSpPr>
          <a:xfrm>
            <a:off x="279769" y="3639684"/>
            <a:ext cx="458390" cy="344014"/>
            <a:chOff x="789999" y="2242985"/>
            <a:chExt cx="504229" cy="378415"/>
          </a:xfrm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ADA18E24-DFF3-4DED-8767-C087AE10F601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F5EB1CD-02DA-49D5-BF45-C726BF84B23B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F31506E-D3D4-4404-A9F8-FECCC322288B}"/>
              </a:ext>
            </a:extLst>
          </p:cNvPr>
          <p:cNvSpPr/>
          <p:nvPr/>
        </p:nvSpPr>
        <p:spPr>
          <a:xfrm>
            <a:off x="817440" y="3571566"/>
            <a:ext cx="6888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2.32 </a:t>
            </a:r>
            <a:r>
              <a:rPr lang="en-US" altLang="zh-CN" sz="2800" b="1" dirty="0" err="1">
                <a:solidFill>
                  <a:schemeClr val="accent2"/>
                </a:solidFill>
              </a:rPr>
              <a:t>EnQueue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：链队列的入队操作。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D78780-C9AE-4DA8-B5D0-B1026DAABB0E}"/>
              </a:ext>
            </a:extLst>
          </p:cNvPr>
          <p:cNvSpPr/>
          <p:nvPr/>
        </p:nvSpPr>
        <p:spPr>
          <a:xfrm>
            <a:off x="341705" y="4127303"/>
            <a:ext cx="112532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void </a:t>
            </a:r>
            <a:r>
              <a:rPr lang="en-US" altLang="zh-CN" sz="2600" dirty="0" err="1">
                <a:cs typeface="Times New Roman" panose="02020603050405020304" pitchFamily="18" charset="0"/>
                <a:sym typeface="Wingdings" panose="05000000000000000000" pitchFamily="2" charset="2"/>
              </a:rPr>
              <a:t>EnQueue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LQueue</a:t>
            </a:r>
            <a:r>
              <a:rPr lang="en-US" altLang="zh-CN" sz="2600" dirty="0">
                <a:cs typeface="Times New Roman" panose="02020603050405020304" pitchFamily="18" charset="0"/>
              </a:rPr>
              <a:t> &amp;Q, </a:t>
            </a:r>
            <a:r>
              <a:rPr lang="en-US" altLang="zh-CN" sz="2600" dirty="0" err="1">
                <a:cs typeface="Times New Roman" panose="02020603050405020304" pitchFamily="18" charset="0"/>
              </a:rPr>
              <a:t>QElemType</a:t>
            </a:r>
            <a:r>
              <a:rPr lang="en-US" altLang="zh-CN" sz="2600" dirty="0">
                <a:cs typeface="Times New Roman" panose="02020603050405020304" pitchFamily="18" charset="0"/>
              </a:rPr>
              <a:t> e)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</a:t>
            </a:r>
            <a:r>
              <a:rPr lang="en-US" altLang="zh-CN" sz="2600" dirty="0" err="1">
                <a:cs typeface="Times New Roman" panose="02020603050405020304" pitchFamily="18" charset="0"/>
              </a:rPr>
              <a:t>LQueuePtr</a:t>
            </a:r>
            <a:r>
              <a:rPr lang="en-US" altLang="zh-CN" sz="2600" dirty="0">
                <a:cs typeface="Times New Roman" panose="02020603050405020304" pitchFamily="18" charset="0"/>
              </a:rPr>
              <a:t> p</a:t>
            </a:r>
            <a:r>
              <a:rPr lang="zh-CN" altLang="en-US" sz="2600" dirty="0">
                <a:cs typeface="Times New Roman" panose="02020603050405020304" pitchFamily="18" charset="0"/>
              </a:rPr>
              <a:t>；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p = new </a:t>
            </a:r>
            <a:r>
              <a:rPr lang="en-US" altLang="zh-CN" sz="2600" dirty="0" err="1">
                <a:cs typeface="Times New Roman" panose="02020603050405020304" pitchFamily="18" charset="0"/>
              </a:rPr>
              <a:t>QNode</a:t>
            </a:r>
            <a:r>
              <a:rPr lang="en-US" altLang="zh-CN" sz="2600" dirty="0">
                <a:cs typeface="Times New Roman" panose="02020603050405020304" pitchFamily="18" charset="0"/>
              </a:rPr>
              <a:t>;    p-&gt;data = e;   p-&gt;next = NULL;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</a:t>
            </a:r>
            <a:r>
              <a:rPr lang="en-US" altLang="zh-CN" sz="2600" dirty="0" err="1">
                <a:cs typeface="Times New Roman" panose="02020603050405020304" pitchFamily="18" charset="0"/>
              </a:rPr>
              <a:t>Q.rear</a:t>
            </a:r>
            <a:r>
              <a:rPr lang="en-US" altLang="zh-CN" sz="2600" dirty="0">
                <a:cs typeface="Times New Roman" panose="02020603050405020304" pitchFamily="18" charset="0"/>
              </a:rPr>
              <a:t>-&gt;next = p;   </a:t>
            </a:r>
            <a:r>
              <a:rPr lang="en-US" altLang="zh-CN" sz="2600" dirty="0" err="1">
                <a:cs typeface="Times New Roman" panose="02020603050405020304" pitchFamily="18" charset="0"/>
              </a:rPr>
              <a:t>Q.rear</a:t>
            </a:r>
            <a:r>
              <a:rPr lang="en-US" altLang="zh-CN" sz="2600" dirty="0">
                <a:cs typeface="Times New Roman" panose="02020603050405020304" pitchFamily="18" charset="0"/>
              </a:rPr>
              <a:t> = p;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} 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88C1F72-68FA-4539-A9E3-BFAFD7A12B72}"/>
              </a:ext>
            </a:extLst>
          </p:cNvPr>
          <p:cNvGrpSpPr/>
          <p:nvPr/>
        </p:nvGrpSpPr>
        <p:grpSpPr>
          <a:xfrm>
            <a:off x="1" y="271425"/>
            <a:ext cx="4713403" cy="877513"/>
            <a:chOff x="1" y="271425"/>
            <a:chExt cx="4603119" cy="877513"/>
          </a:xfrm>
        </p:grpSpPr>
        <p:sp>
          <p:nvSpPr>
            <p:cNvPr id="18" name="任意多边形 18">
              <a:extLst>
                <a:ext uri="{FF2B5EF4-FFF2-40B4-BE49-F238E27FC236}">
                  <a16:creationId xmlns:a16="http://schemas.microsoft.com/office/drawing/2014/main" id="{329FFFD9-C542-4832-B0F7-3866845CED0A}"/>
                </a:ext>
              </a:extLst>
            </p:cNvPr>
            <p:cNvSpPr/>
            <p:nvPr/>
          </p:nvSpPr>
          <p:spPr>
            <a:xfrm rot="5400000">
              <a:off x="2027693" y="-1606891"/>
              <a:ext cx="547735" cy="4603119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9F75556-FFD3-4319-AA00-5D545F418281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9A878D2-500B-4B5E-A7A8-E25AF62E814B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文本框 1066">
            <a:extLst>
              <a:ext uri="{FF2B5EF4-FFF2-40B4-BE49-F238E27FC236}">
                <a16:creationId xmlns:a16="http://schemas.microsoft.com/office/drawing/2014/main" id="{AD47A56C-19ED-4CE2-AD21-AB932198F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7" y="383741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队列：链队列</a:t>
            </a:r>
          </a:p>
        </p:txBody>
      </p:sp>
    </p:spTree>
    <p:extLst>
      <p:ext uri="{BB962C8B-B14F-4D97-AF65-F5344CB8AC3E}">
        <p14:creationId xmlns:p14="http://schemas.microsoft.com/office/powerpoint/2010/main" val="963897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栈：链栈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384B70FE-5DB9-4BA8-B4B3-B34E71383E65}"/>
              </a:ext>
            </a:extLst>
          </p:cNvPr>
          <p:cNvGrpSpPr/>
          <p:nvPr/>
        </p:nvGrpSpPr>
        <p:grpSpPr>
          <a:xfrm>
            <a:off x="279769" y="1358395"/>
            <a:ext cx="458390" cy="344014"/>
            <a:chOff x="789999" y="2242985"/>
            <a:chExt cx="504229" cy="378415"/>
          </a:xfrm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ADA18E24-DFF3-4DED-8767-C087AE10F601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F5EB1CD-02DA-49D5-BF45-C726BF84B23B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F31506E-D3D4-4404-A9F8-FECCC322288B}"/>
              </a:ext>
            </a:extLst>
          </p:cNvPr>
          <p:cNvSpPr/>
          <p:nvPr/>
        </p:nvSpPr>
        <p:spPr>
          <a:xfrm>
            <a:off x="817440" y="1290277"/>
            <a:ext cx="6888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2.33 </a:t>
            </a:r>
            <a:r>
              <a:rPr lang="en-US" altLang="zh-CN" sz="2800" b="1" dirty="0" err="1">
                <a:solidFill>
                  <a:schemeClr val="accent2"/>
                </a:solidFill>
              </a:rPr>
              <a:t>DeQueue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：链队列的出队操作。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D78780-C9AE-4DA8-B5D0-B1026DAABB0E}"/>
              </a:ext>
            </a:extLst>
          </p:cNvPr>
          <p:cNvSpPr/>
          <p:nvPr/>
        </p:nvSpPr>
        <p:spPr>
          <a:xfrm>
            <a:off x="1195096" y="1846014"/>
            <a:ext cx="838253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bool </a:t>
            </a:r>
            <a:r>
              <a:rPr lang="en-US" altLang="zh-CN" sz="2600" dirty="0" err="1">
                <a:cs typeface="Times New Roman" panose="02020603050405020304" pitchFamily="18" charset="0"/>
                <a:sym typeface="Wingdings" panose="05000000000000000000" pitchFamily="2" charset="2"/>
              </a:rPr>
              <a:t>DeQueue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LQueue</a:t>
            </a:r>
            <a:r>
              <a:rPr lang="en-US" altLang="zh-CN" sz="2600" dirty="0">
                <a:cs typeface="Times New Roman" panose="02020603050405020304" pitchFamily="18" charset="0"/>
              </a:rPr>
              <a:t> &amp;Q, </a:t>
            </a:r>
            <a:r>
              <a:rPr lang="en-US" altLang="zh-CN" sz="2600" dirty="0" err="1">
                <a:cs typeface="Times New Roman" panose="02020603050405020304" pitchFamily="18" charset="0"/>
              </a:rPr>
              <a:t>QElemType</a:t>
            </a:r>
            <a:r>
              <a:rPr lang="en-US" altLang="zh-CN" sz="2600" dirty="0">
                <a:cs typeface="Times New Roman" panose="02020603050405020304" pitchFamily="18" charset="0"/>
              </a:rPr>
              <a:t> &amp;e)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</a:t>
            </a:r>
            <a:r>
              <a:rPr lang="en-US" altLang="zh-CN" sz="2600" dirty="0" err="1">
                <a:cs typeface="Times New Roman" panose="02020603050405020304" pitchFamily="18" charset="0"/>
              </a:rPr>
              <a:t>LQueuePtr</a:t>
            </a:r>
            <a:r>
              <a:rPr lang="en-US" altLang="zh-CN" sz="2600" dirty="0">
                <a:cs typeface="Times New Roman" panose="02020603050405020304" pitchFamily="18" charset="0"/>
              </a:rPr>
              <a:t> p</a:t>
            </a:r>
            <a:r>
              <a:rPr lang="zh-CN" altLang="en-US" sz="2600" dirty="0">
                <a:cs typeface="Times New Roman" panose="02020603050405020304" pitchFamily="18" charset="0"/>
              </a:rPr>
              <a:t>；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if (</a:t>
            </a:r>
            <a:r>
              <a:rPr lang="en-US" altLang="zh-CN" sz="2600" dirty="0" err="1">
                <a:cs typeface="Times New Roman" panose="02020603050405020304" pitchFamily="18" charset="0"/>
              </a:rPr>
              <a:t>Q.front</a:t>
            </a:r>
            <a:r>
              <a:rPr lang="en-US" altLang="zh-CN" sz="2600" dirty="0">
                <a:cs typeface="Times New Roman" panose="02020603050405020304" pitchFamily="18" charset="0"/>
              </a:rPr>
              <a:t> == </a:t>
            </a:r>
            <a:r>
              <a:rPr lang="en-US" altLang="zh-CN" sz="2600" dirty="0" err="1">
                <a:cs typeface="Times New Roman" panose="02020603050405020304" pitchFamily="18" charset="0"/>
              </a:rPr>
              <a:t>Q.rear</a:t>
            </a:r>
            <a:r>
              <a:rPr lang="en-US" altLang="zh-CN" sz="2600" dirty="0">
                <a:cs typeface="Times New Roman" panose="02020603050405020304" pitchFamily="18" charset="0"/>
              </a:rPr>
              <a:t>)   return false;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p = </a:t>
            </a:r>
            <a:r>
              <a:rPr lang="en-US" altLang="zh-CN" sz="2600" dirty="0" err="1">
                <a:cs typeface="Times New Roman" panose="02020603050405020304" pitchFamily="18" charset="0"/>
              </a:rPr>
              <a:t>Q.front</a:t>
            </a:r>
            <a:r>
              <a:rPr lang="en-US" altLang="zh-CN" sz="2600" dirty="0">
                <a:cs typeface="Times New Roman" panose="02020603050405020304" pitchFamily="18" charset="0"/>
              </a:rPr>
              <a:t>;  </a:t>
            </a:r>
            <a:r>
              <a:rPr lang="en-US" altLang="zh-CN" sz="2600" dirty="0" err="1">
                <a:cs typeface="Times New Roman" panose="02020603050405020304" pitchFamily="18" charset="0"/>
              </a:rPr>
              <a:t>Q.front</a:t>
            </a:r>
            <a:r>
              <a:rPr lang="en-US" altLang="zh-CN" sz="2600" dirty="0">
                <a:cs typeface="Times New Roman" panose="02020603050405020304" pitchFamily="18" charset="0"/>
              </a:rPr>
              <a:t> = p-&gt;next; e = </a:t>
            </a:r>
            <a:r>
              <a:rPr lang="en-US" altLang="zh-CN" sz="2600" dirty="0" err="1">
                <a:cs typeface="Times New Roman" panose="02020603050405020304" pitchFamily="18" charset="0"/>
              </a:rPr>
              <a:t>Q.front</a:t>
            </a:r>
            <a:r>
              <a:rPr lang="en-US" altLang="zh-CN" sz="2600" dirty="0">
                <a:cs typeface="Times New Roman" panose="02020603050405020304" pitchFamily="18" charset="0"/>
              </a:rPr>
              <a:t>-&gt;data;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delete p;   return true;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} 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88C1F72-68FA-4539-A9E3-BFAFD7A12B72}"/>
              </a:ext>
            </a:extLst>
          </p:cNvPr>
          <p:cNvGrpSpPr/>
          <p:nvPr/>
        </p:nvGrpSpPr>
        <p:grpSpPr>
          <a:xfrm>
            <a:off x="1" y="271425"/>
            <a:ext cx="4713403" cy="877513"/>
            <a:chOff x="1" y="271425"/>
            <a:chExt cx="4603119" cy="877513"/>
          </a:xfrm>
        </p:grpSpPr>
        <p:sp>
          <p:nvSpPr>
            <p:cNvPr id="18" name="任意多边形 18">
              <a:extLst>
                <a:ext uri="{FF2B5EF4-FFF2-40B4-BE49-F238E27FC236}">
                  <a16:creationId xmlns:a16="http://schemas.microsoft.com/office/drawing/2014/main" id="{329FFFD9-C542-4832-B0F7-3866845CED0A}"/>
                </a:ext>
              </a:extLst>
            </p:cNvPr>
            <p:cNvSpPr/>
            <p:nvPr/>
          </p:nvSpPr>
          <p:spPr>
            <a:xfrm rot="5400000">
              <a:off x="2027693" y="-1606891"/>
              <a:ext cx="547735" cy="4603119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9F75556-FFD3-4319-AA00-5D545F418281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9A878D2-500B-4B5E-A7A8-E25AF62E814B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文本框 1066">
            <a:extLst>
              <a:ext uri="{FF2B5EF4-FFF2-40B4-BE49-F238E27FC236}">
                <a16:creationId xmlns:a16="http://schemas.microsoft.com/office/drawing/2014/main" id="{AD47A56C-19ED-4CE2-AD21-AB932198F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7" y="383741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队列：链队列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67FC70F-998E-4305-9E8B-F3E3A96E4F98}"/>
              </a:ext>
            </a:extLst>
          </p:cNvPr>
          <p:cNvSpPr/>
          <p:nvPr/>
        </p:nvSpPr>
        <p:spPr>
          <a:xfrm>
            <a:off x="853351" y="4962044"/>
            <a:ext cx="10485298" cy="121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注：</a:t>
            </a:r>
            <a:r>
              <a:rPr lang="en-US" altLang="zh-CN" sz="20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(1)  </a:t>
            </a:r>
            <a:r>
              <a:rPr lang="zh-CN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删除头结点，以第一个元素作为新的头结点；</a:t>
            </a:r>
            <a:endParaRPr lang="en-US" altLang="zh-CN" sz="20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altLang="zh-CN" sz="20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(2) </a:t>
            </a:r>
            <a:r>
              <a:rPr lang="zh-CN" altLang="en-US" sz="2000" dirty="0">
                <a:cs typeface="Times New Roman" panose="02020603050405020304" pitchFamily="18" charset="0"/>
                <a:sym typeface="Wingdings" panose="05000000000000000000" pitchFamily="2" charset="2"/>
              </a:rPr>
              <a:t>另一个思路是：不改变头结点，而是删除第一个元素结点。如果出队以后队列为空，则尾指针需要改变。</a:t>
            </a:r>
            <a:endParaRPr lang="en-US" altLang="zh-CN" sz="2000" dirty="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0801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456918D9-A2EA-42CB-9CE5-E6EF2594612E}"/>
              </a:ext>
            </a:extLst>
          </p:cNvPr>
          <p:cNvGrpSpPr/>
          <p:nvPr/>
        </p:nvGrpSpPr>
        <p:grpSpPr>
          <a:xfrm>
            <a:off x="1" y="271425"/>
            <a:ext cx="4713403" cy="877513"/>
            <a:chOff x="1" y="271425"/>
            <a:chExt cx="4603119" cy="877513"/>
          </a:xfrm>
        </p:grpSpPr>
        <p:sp>
          <p:nvSpPr>
            <p:cNvPr id="80" name="任意多边形 18">
              <a:extLst>
                <a:ext uri="{FF2B5EF4-FFF2-40B4-BE49-F238E27FC236}">
                  <a16:creationId xmlns:a16="http://schemas.microsoft.com/office/drawing/2014/main" id="{F53A1A64-8474-4C99-86C8-194866140C34}"/>
                </a:ext>
              </a:extLst>
            </p:cNvPr>
            <p:cNvSpPr/>
            <p:nvPr/>
          </p:nvSpPr>
          <p:spPr>
            <a:xfrm rot="5400000">
              <a:off x="2027693" y="-1606891"/>
              <a:ext cx="547735" cy="4603119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CB9AF79D-7A6B-4A20-B9D3-2DA3A3BFCD10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0A0AF45-DBED-40FA-9B68-DDA343295360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3" name="文本框 1066">
            <a:extLst>
              <a:ext uri="{FF2B5EF4-FFF2-40B4-BE49-F238E27FC236}">
                <a16:creationId xmlns:a16="http://schemas.microsoft.com/office/drawing/2014/main" id="{EA6FBCDE-C4D6-4866-8D2A-F0B629289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7" y="383741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队列：链队列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80DD206-B80C-46A3-BE1E-1196AEDC7CF6}"/>
              </a:ext>
            </a:extLst>
          </p:cNvPr>
          <p:cNvGrpSpPr/>
          <p:nvPr/>
        </p:nvGrpSpPr>
        <p:grpSpPr>
          <a:xfrm>
            <a:off x="1252392" y="1738561"/>
            <a:ext cx="9251421" cy="3234533"/>
            <a:chOff x="913373" y="1738561"/>
            <a:chExt cx="9251421" cy="3234533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FDE78BE2-8CCC-4024-B878-E768CF2E7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7767" y="1738561"/>
              <a:ext cx="2154237" cy="1157288"/>
              <a:chOff x="480" y="96"/>
              <a:chExt cx="1357" cy="729"/>
            </a:xfrm>
          </p:grpSpPr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F88B75AF-B0BF-4F79-905C-FE7F69734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576"/>
                <a:ext cx="771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2000" b="1"/>
                  <a:t>(a) </a:t>
                </a:r>
                <a:r>
                  <a:rPr lang="zh-CN" altLang="en-US" sz="2000" b="1"/>
                  <a:t>空队列</a:t>
                </a:r>
              </a:p>
            </p:txBody>
          </p:sp>
          <p:grpSp>
            <p:nvGrpSpPr>
              <p:cNvPr id="69" name="Group 6">
                <a:extLst>
                  <a:ext uri="{FF2B5EF4-FFF2-40B4-BE49-F238E27FC236}">
                    <a16:creationId xmlns:a16="http://schemas.microsoft.com/office/drawing/2014/main" id="{119E4B7B-CD99-4DAB-A8E0-DF4DB3AE20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96"/>
                <a:ext cx="771" cy="408"/>
                <a:chOff x="2784" y="3019"/>
                <a:chExt cx="768" cy="453"/>
              </a:xfrm>
            </p:grpSpPr>
            <p:grpSp>
              <p:nvGrpSpPr>
                <p:cNvPr id="73" name="Group 7">
                  <a:extLst>
                    <a:ext uri="{FF2B5EF4-FFF2-40B4-BE49-F238E27FC236}">
                      <a16:creationId xmlns:a16="http://schemas.microsoft.com/office/drawing/2014/main" id="{72E09B9E-4280-4898-9A3D-5A51096E5D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3019"/>
                  <a:ext cx="768" cy="227"/>
                  <a:chOff x="2688" y="336"/>
                  <a:chExt cx="768" cy="227"/>
                </a:xfrm>
              </p:grpSpPr>
              <p:sp>
                <p:nvSpPr>
                  <p:cNvPr id="77" name="Rectangle 8">
                    <a:extLst>
                      <a:ext uri="{FF2B5EF4-FFF2-40B4-BE49-F238E27FC236}">
                        <a16:creationId xmlns:a16="http://schemas.microsoft.com/office/drawing/2014/main" id="{0FD4BB06-B462-47CA-8B10-AB0510933B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zh-CN"/>
                      <a:t>front</a:t>
                    </a:r>
                  </a:p>
                </p:txBody>
              </p:sp>
              <p:sp>
                <p:nvSpPr>
                  <p:cNvPr id="78" name="Line 9">
                    <a:extLst>
                      <a:ext uri="{FF2B5EF4-FFF2-40B4-BE49-F238E27FC236}">
                        <a16:creationId xmlns:a16="http://schemas.microsoft.com/office/drawing/2014/main" id="{192FD389-50F9-4C5B-9E66-E5852D7F85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4" name="Group 10">
                  <a:extLst>
                    <a:ext uri="{FF2B5EF4-FFF2-40B4-BE49-F238E27FC236}">
                      <a16:creationId xmlns:a16="http://schemas.microsoft.com/office/drawing/2014/main" id="{E5EB240B-CB2E-48B3-99CF-C896070855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3245"/>
                  <a:ext cx="768" cy="227"/>
                  <a:chOff x="2688" y="336"/>
                  <a:chExt cx="768" cy="227"/>
                </a:xfrm>
              </p:grpSpPr>
              <p:sp>
                <p:nvSpPr>
                  <p:cNvPr id="75" name="Rectangle 11">
                    <a:extLst>
                      <a:ext uri="{FF2B5EF4-FFF2-40B4-BE49-F238E27FC236}">
                        <a16:creationId xmlns:a16="http://schemas.microsoft.com/office/drawing/2014/main" id="{C386A9B9-52FE-4BB5-8923-ACF53E8C87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rear</a:t>
                    </a:r>
                  </a:p>
                </p:txBody>
              </p:sp>
              <p:sp>
                <p:nvSpPr>
                  <p:cNvPr id="76" name="Line 12">
                    <a:extLst>
                      <a:ext uri="{FF2B5EF4-FFF2-40B4-BE49-F238E27FC236}">
                        <a16:creationId xmlns:a16="http://schemas.microsoft.com/office/drawing/2014/main" id="{FA2F529C-3346-4080-A763-FF48112B93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0" name="Group 13">
                <a:extLst>
                  <a:ext uri="{FF2B5EF4-FFF2-40B4-BE49-F238E27FC236}">
                    <a16:creationId xmlns:a16="http://schemas.microsoft.com/office/drawing/2014/main" id="{E3CEA5C0-AFFD-4D38-9307-23D7A9FAA8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63"/>
                <a:ext cx="589" cy="317"/>
                <a:chOff x="1248" y="163"/>
                <a:chExt cx="589" cy="317"/>
              </a:xfrm>
            </p:grpSpPr>
            <p:sp>
              <p:nvSpPr>
                <p:cNvPr id="71" name="Rectangle 14">
                  <a:extLst>
                    <a:ext uri="{FF2B5EF4-FFF2-40B4-BE49-F238E27FC236}">
                      <a16:creationId xmlns:a16="http://schemas.microsoft.com/office/drawing/2014/main" id="{69D28EA6-57BE-4A6E-90E5-3AC266AFAA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63"/>
                  <a:ext cx="589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r>
                    <a:rPr lang="en-US" altLang="zh-CN" dirty="0">
                      <a:ea typeface="Arial Unicode MS" pitchFamily="34" charset="-122"/>
                    </a:rPr>
                    <a:t>#</a:t>
                  </a:r>
                  <a:endParaRPr lang="zh-CN" altLang="en-US" dirty="0"/>
                </a:p>
              </p:txBody>
            </p:sp>
            <p:sp>
              <p:nvSpPr>
                <p:cNvPr id="72" name="Line 15">
                  <a:extLst>
                    <a:ext uri="{FF2B5EF4-FFF2-40B4-BE49-F238E27FC236}">
                      <a16:creationId xmlns:a16="http://schemas.microsoft.com/office/drawing/2014/main" id="{487A72AF-EFE2-413B-8D37-ADBC363B6A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66" y="16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56">
              <a:extLst>
                <a:ext uri="{FF2B5EF4-FFF2-40B4-BE49-F238E27FC236}">
                  <a16:creationId xmlns:a16="http://schemas.microsoft.com/office/drawing/2014/main" id="{8E7600FB-03F3-4692-B5E3-81A29AB4F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4269" y="3653605"/>
              <a:ext cx="4200525" cy="1255713"/>
              <a:chOff x="2018" y="1933"/>
              <a:chExt cx="2646" cy="791"/>
            </a:xfrm>
          </p:grpSpPr>
          <p:sp>
            <p:nvSpPr>
              <p:cNvPr id="8" name="Rectangle 57">
                <a:extLst>
                  <a:ext uri="{FF2B5EF4-FFF2-40B4-BE49-F238E27FC236}">
                    <a16:creationId xmlns:a16="http://schemas.microsoft.com/office/drawing/2014/main" id="{050D5229-D0AD-4186-945B-397F2725F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" y="2475"/>
                <a:ext cx="861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2000" b="1" dirty="0"/>
                  <a:t>(d) x</a:t>
                </a:r>
                <a:r>
                  <a:rPr lang="zh-CN" altLang="en-US" sz="2000" b="1" dirty="0"/>
                  <a:t>出队</a:t>
                </a:r>
              </a:p>
            </p:txBody>
          </p:sp>
          <p:grpSp>
            <p:nvGrpSpPr>
              <p:cNvPr id="9" name="Group 58">
                <a:extLst>
                  <a:ext uri="{FF2B5EF4-FFF2-40B4-BE49-F238E27FC236}">
                    <a16:creationId xmlns:a16="http://schemas.microsoft.com/office/drawing/2014/main" id="{68B97F53-9B9D-4B64-98D2-9F2B53454D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8" y="1933"/>
                <a:ext cx="2646" cy="504"/>
                <a:chOff x="2819" y="885"/>
                <a:chExt cx="2646" cy="504"/>
              </a:xfrm>
            </p:grpSpPr>
            <p:grpSp>
              <p:nvGrpSpPr>
                <p:cNvPr id="10" name="Group 59">
                  <a:extLst>
                    <a:ext uri="{FF2B5EF4-FFF2-40B4-BE49-F238E27FC236}">
                      <a16:creationId xmlns:a16="http://schemas.microsoft.com/office/drawing/2014/main" id="{50B07C7F-F16D-4CA4-83B3-7CDB56C7E1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25" y="999"/>
                  <a:ext cx="540" cy="227"/>
                  <a:chOff x="4925" y="999"/>
                  <a:chExt cx="540" cy="227"/>
                </a:xfrm>
              </p:grpSpPr>
              <p:sp>
                <p:nvSpPr>
                  <p:cNvPr id="28" name="Rectangle 60">
                    <a:extLst>
                      <a:ext uri="{FF2B5EF4-FFF2-40B4-BE49-F238E27FC236}">
                        <a16:creationId xmlns:a16="http://schemas.microsoft.com/office/drawing/2014/main" id="{59337D67-916F-481C-A955-C4C2D26B93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25" y="999"/>
                    <a:ext cx="540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zh-CN" altLang="en-US" dirty="0">
                        <a:ea typeface="Arial Unicode MS" pitchFamily="34" charset="-122"/>
                      </a:rPr>
                      <a:t>  </a:t>
                    </a:r>
                    <a:r>
                      <a:rPr lang="en-US" altLang="zh-CN" dirty="0">
                        <a:ea typeface="Arial Unicode MS" pitchFamily="34" charset="-122"/>
                      </a:rPr>
                      <a:t>y    #</a:t>
                    </a:r>
                    <a:endParaRPr lang="en-US" altLang="zh-CN" dirty="0"/>
                  </a:p>
                </p:txBody>
              </p:sp>
              <p:sp>
                <p:nvSpPr>
                  <p:cNvPr id="29" name="Line 61">
                    <a:extLst>
                      <a:ext uri="{FF2B5EF4-FFF2-40B4-BE49-F238E27FC236}">
                        <a16:creationId xmlns:a16="http://schemas.microsoft.com/office/drawing/2014/main" id="{4A1BB27D-C517-40AF-AF98-EECF3AF10D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43" y="99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62">
                  <a:extLst>
                    <a:ext uri="{FF2B5EF4-FFF2-40B4-BE49-F238E27FC236}">
                      <a16:creationId xmlns:a16="http://schemas.microsoft.com/office/drawing/2014/main" id="{D02B0E92-0BB3-4A2D-817E-770A0F8E23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40" y="999"/>
                  <a:ext cx="545" cy="231"/>
                  <a:chOff x="720" y="3888"/>
                  <a:chExt cx="499" cy="231"/>
                </a:xfrm>
              </p:grpSpPr>
              <p:sp>
                <p:nvSpPr>
                  <p:cNvPr id="26" name="Rectangle 63">
                    <a:extLst>
                      <a:ext uri="{FF2B5EF4-FFF2-40B4-BE49-F238E27FC236}">
                        <a16:creationId xmlns:a16="http://schemas.microsoft.com/office/drawing/2014/main" id="{DE34F14E-99D8-4C05-8ADE-F9DD27D018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888"/>
                    <a:ext cx="49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zh-CN" altLang="en-US"/>
                      <a:t>  </a:t>
                    </a:r>
                    <a:r>
                      <a:rPr lang="en-US" altLang="zh-CN"/>
                      <a:t>x</a:t>
                    </a:r>
                  </a:p>
                </p:txBody>
              </p:sp>
              <p:sp>
                <p:nvSpPr>
                  <p:cNvPr id="27" name="Line 64">
                    <a:extLst>
                      <a:ext uri="{FF2B5EF4-FFF2-40B4-BE49-F238E27FC236}">
                        <a16:creationId xmlns:a16="http://schemas.microsoft.com/office/drawing/2014/main" id="{BF68965E-9B50-4CEA-9857-9BEC8D3F98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77" y="3892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" name="Group 65">
                  <a:extLst>
                    <a:ext uri="{FF2B5EF4-FFF2-40B4-BE49-F238E27FC236}">
                      <a16:creationId xmlns:a16="http://schemas.microsoft.com/office/drawing/2014/main" id="{46AE2E4D-51D0-46E7-9AF9-18351A3183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19" y="981"/>
                  <a:ext cx="771" cy="204"/>
                  <a:chOff x="2688" y="336"/>
                  <a:chExt cx="768" cy="227"/>
                </a:xfrm>
              </p:grpSpPr>
              <p:sp>
                <p:nvSpPr>
                  <p:cNvPr id="24" name="Rectangle 66">
                    <a:extLst>
                      <a:ext uri="{FF2B5EF4-FFF2-40B4-BE49-F238E27FC236}">
                        <a16:creationId xmlns:a16="http://schemas.microsoft.com/office/drawing/2014/main" id="{A0F595EF-EB54-4E00-BBEF-592DBE2E52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altLang="zh-CN"/>
                      <a:t>front</a:t>
                    </a:r>
                  </a:p>
                </p:txBody>
              </p:sp>
              <p:sp>
                <p:nvSpPr>
                  <p:cNvPr id="25" name="Line 67">
                    <a:extLst>
                      <a:ext uri="{FF2B5EF4-FFF2-40B4-BE49-F238E27FC236}">
                        <a16:creationId xmlns:a16="http://schemas.microsoft.com/office/drawing/2014/main" id="{30419723-24F2-47CA-B6D0-C56683E173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68">
                  <a:extLst>
                    <a:ext uri="{FF2B5EF4-FFF2-40B4-BE49-F238E27FC236}">
                      <a16:creationId xmlns:a16="http://schemas.microsoft.com/office/drawing/2014/main" id="{F79D1B62-0905-4FB0-9D7F-7FDEFDA993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19" y="1185"/>
                  <a:ext cx="2228" cy="204"/>
                  <a:chOff x="2819" y="1185"/>
                  <a:chExt cx="2228" cy="204"/>
                </a:xfrm>
              </p:grpSpPr>
              <p:sp>
                <p:nvSpPr>
                  <p:cNvPr id="21" name="Rectangle 69">
                    <a:extLst>
                      <a:ext uri="{FF2B5EF4-FFF2-40B4-BE49-F238E27FC236}">
                        <a16:creationId xmlns:a16="http://schemas.microsoft.com/office/drawing/2014/main" id="{880A9092-D2AA-4BA1-8667-41116C8EB8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9" y="1185"/>
                    <a:ext cx="58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zh-CN" altLang="en-US"/>
                      <a:t> </a:t>
                    </a:r>
                    <a:r>
                      <a:rPr lang="en-US" altLang="zh-CN"/>
                      <a:t>rear</a:t>
                    </a:r>
                  </a:p>
                </p:txBody>
              </p:sp>
              <p:sp>
                <p:nvSpPr>
                  <p:cNvPr id="22" name="Line 70">
                    <a:extLst>
                      <a:ext uri="{FF2B5EF4-FFF2-40B4-BE49-F238E27FC236}">
                        <a16:creationId xmlns:a16="http://schemas.microsoft.com/office/drawing/2014/main" id="{A208D3B3-2615-4820-A946-26CE784E2B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7" y="1344"/>
                    <a:ext cx="17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71">
                    <a:extLst>
                      <a:ext uri="{FF2B5EF4-FFF2-40B4-BE49-F238E27FC236}">
                        <a16:creationId xmlns:a16="http://schemas.microsoft.com/office/drawing/2014/main" id="{44561B34-3F63-4CC7-B773-A1DB90660F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0" y="1230"/>
                    <a:ext cx="0" cy="11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" name="Group 72">
                  <a:extLst>
                    <a:ext uri="{FF2B5EF4-FFF2-40B4-BE49-F238E27FC236}">
                      <a16:creationId xmlns:a16="http://schemas.microsoft.com/office/drawing/2014/main" id="{D7B3D7FF-F04D-4D66-819E-95F1177358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87" y="885"/>
                  <a:ext cx="1501" cy="332"/>
                  <a:chOff x="3587" y="3534"/>
                  <a:chExt cx="1501" cy="332"/>
                </a:xfrm>
              </p:grpSpPr>
              <p:grpSp>
                <p:nvGrpSpPr>
                  <p:cNvPr id="15" name="Group 73">
                    <a:extLst>
                      <a:ext uri="{FF2B5EF4-FFF2-40B4-BE49-F238E27FC236}">
                        <a16:creationId xmlns:a16="http://schemas.microsoft.com/office/drawing/2014/main" id="{3876366E-1194-41A7-BFC6-D97439B2CF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87" y="3639"/>
                    <a:ext cx="499" cy="227"/>
                    <a:chOff x="864" y="3168"/>
                    <a:chExt cx="499" cy="227"/>
                  </a:xfrm>
                </p:grpSpPr>
                <p:sp>
                  <p:nvSpPr>
                    <p:cNvPr id="19" name="Rectangle 74">
                      <a:extLst>
                        <a:ext uri="{FF2B5EF4-FFF2-40B4-BE49-F238E27FC236}">
                          <a16:creationId xmlns:a16="http://schemas.microsoft.com/office/drawing/2014/main" id="{B3B8B04A-4A9A-474C-A3B1-27CB731CFD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3168"/>
                      <a:ext cx="499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/>
                      <a:endParaRPr lang="zh-CN" altLang="en-US"/>
                    </a:p>
                  </p:txBody>
                </p:sp>
                <p:sp>
                  <p:nvSpPr>
                    <p:cNvPr id="20" name="Line 75">
                      <a:extLst>
                        <a:ext uri="{FF2B5EF4-FFF2-40B4-BE49-F238E27FC236}">
                          <a16:creationId xmlns:a16="http://schemas.microsoft.com/office/drawing/2014/main" id="{7CA5298A-3CD0-48BF-9732-A2E0A6F776C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2" y="3168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" name="Line 76">
                    <a:extLst>
                      <a:ext uri="{FF2B5EF4-FFF2-40B4-BE49-F238E27FC236}">
                        <a16:creationId xmlns:a16="http://schemas.microsoft.com/office/drawing/2014/main" id="{F7C069E6-22E9-40CC-AFD9-9A0354B72C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84" y="3534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Line 77">
                    <a:extLst>
                      <a:ext uri="{FF2B5EF4-FFF2-40B4-BE49-F238E27FC236}">
                        <a16:creationId xmlns:a16="http://schemas.microsoft.com/office/drawing/2014/main" id="{A5576317-6CC2-4CA7-B4EE-1FE0E62DC4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84" y="3534"/>
                    <a:ext cx="11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Line 78">
                    <a:extLst>
                      <a:ext uri="{FF2B5EF4-FFF2-40B4-BE49-F238E27FC236}">
                        <a16:creationId xmlns:a16="http://schemas.microsoft.com/office/drawing/2014/main" id="{18BA8239-B6B8-4A7C-800B-8844E7104A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8" y="3534"/>
                    <a:ext cx="0" cy="11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164E095-D78B-4734-B7DF-DBAAEE323F81}"/>
                </a:ext>
              </a:extLst>
            </p:cNvPr>
            <p:cNvGrpSpPr/>
            <p:nvPr/>
          </p:nvGrpSpPr>
          <p:grpSpPr>
            <a:xfrm>
              <a:off x="6202394" y="1783806"/>
              <a:ext cx="3168650" cy="1081088"/>
              <a:chOff x="6202394" y="1783806"/>
              <a:chExt cx="3168650" cy="1081088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3A9F6080-A836-4F01-8143-AACA0E3A49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02394" y="1783806"/>
                <a:ext cx="3168650" cy="1081088"/>
                <a:chOff x="158" y="981"/>
                <a:chExt cx="1996" cy="681"/>
              </a:xfrm>
            </p:grpSpPr>
            <p:sp>
              <p:nvSpPr>
                <p:cNvPr id="51" name="Rectangle 17">
                  <a:extLst>
                    <a:ext uri="{FF2B5EF4-FFF2-40B4-BE49-F238E27FC236}">
                      <a16:creationId xmlns:a16="http://schemas.microsoft.com/office/drawing/2014/main" id="{CDAFBC08-AE98-4A83-9346-F721C1590F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" y="1413"/>
                  <a:ext cx="771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sz="2000" b="1" dirty="0"/>
                    <a:t>(b) x</a:t>
                  </a:r>
                  <a:r>
                    <a:rPr lang="zh-CN" altLang="en-US" sz="2000" b="1" dirty="0"/>
                    <a:t>入队</a:t>
                  </a:r>
                </a:p>
              </p:txBody>
            </p:sp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26F46CFA-0131-414A-8523-2153A6BA47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" y="981"/>
                  <a:ext cx="1996" cy="408"/>
                  <a:chOff x="158" y="981"/>
                  <a:chExt cx="1996" cy="408"/>
                </a:xfrm>
              </p:grpSpPr>
              <p:grpSp>
                <p:nvGrpSpPr>
                  <p:cNvPr id="53" name="Group 19">
                    <a:extLst>
                      <a:ext uri="{FF2B5EF4-FFF2-40B4-BE49-F238E27FC236}">
                        <a16:creationId xmlns:a16="http://schemas.microsoft.com/office/drawing/2014/main" id="{7EB5CD29-5281-4822-BB44-C4D15795EBC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79" y="999"/>
                    <a:ext cx="575" cy="227"/>
                    <a:chOff x="1579" y="999"/>
                    <a:chExt cx="575" cy="227"/>
                  </a:xfrm>
                </p:grpSpPr>
                <p:sp>
                  <p:nvSpPr>
                    <p:cNvPr id="66" name="Rectangle 20">
                      <a:extLst>
                        <a:ext uri="{FF2B5EF4-FFF2-40B4-BE49-F238E27FC236}">
                          <a16:creationId xmlns:a16="http://schemas.microsoft.com/office/drawing/2014/main" id="{07D8C6FC-98A7-4C9D-A1CA-97AF440C046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79" y="999"/>
                      <a:ext cx="575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x      # </a:t>
                      </a:r>
                      <a:endParaRPr lang="en-US" altLang="zh-CN" dirty="0">
                        <a:ea typeface="Arial Unicode MS" pitchFamily="34" charset="-122"/>
                      </a:endParaRPr>
                    </a:p>
                  </p:txBody>
                </p:sp>
                <p:sp>
                  <p:nvSpPr>
                    <p:cNvPr id="67" name="Line 21">
                      <a:extLst>
                        <a:ext uri="{FF2B5EF4-FFF2-40B4-BE49-F238E27FC236}">
                          <a16:creationId xmlns:a16="http://schemas.microsoft.com/office/drawing/2014/main" id="{0A8469B3-F157-471C-AF20-E6AC1E26D3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6" y="99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dirty="0"/>
                    </a:p>
                  </p:txBody>
                </p:sp>
              </p:grpSp>
              <p:grpSp>
                <p:nvGrpSpPr>
                  <p:cNvPr id="54" name="Group 22">
                    <a:extLst>
                      <a:ext uri="{FF2B5EF4-FFF2-40B4-BE49-F238E27FC236}">
                        <a16:creationId xmlns:a16="http://schemas.microsoft.com/office/drawing/2014/main" id="{99256162-4DDF-4AEB-9328-03E99F6EF6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26" y="990"/>
                    <a:ext cx="645" cy="227"/>
                    <a:chOff x="1872" y="3408"/>
                    <a:chExt cx="645" cy="227"/>
                  </a:xfrm>
                </p:grpSpPr>
                <p:grpSp>
                  <p:nvGrpSpPr>
                    <p:cNvPr id="62" name="Group 23">
                      <a:extLst>
                        <a:ext uri="{FF2B5EF4-FFF2-40B4-BE49-F238E27FC236}">
                          <a16:creationId xmlns:a16="http://schemas.microsoft.com/office/drawing/2014/main" id="{57C1AA4B-F72A-44C9-9BE3-C40A8ABF307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2" y="3408"/>
                      <a:ext cx="499" cy="227"/>
                      <a:chOff x="864" y="3168"/>
                      <a:chExt cx="499" cy="227"/>
                    </a:xfrm>
                  </p:grpSpPr>
                  <p:sp>
                    <p:nvSpPr>
                      <p:cNvPr id="64" name="Rectangle 24">
                        <a:extLst>
                          <a:ext uri="{FF2B5EF4-FFF2-40B4-BE49-F238E27FC236}">
                            <a16:creationId xmlns:a16="http://schemas.microsoft.com/office/drawing/2014/main" id="{D728E93C-7FE4-47E6-9A42-0073D17C63B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3168"/>
                        <a:ext cx="499" cy="22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/>
                        <a:endParaRPr lang="zh-CN" altLang="en-US"/>
                      </a:p>
                    </p:txBody>
                  </p:sp>
                  <p:sp>
                    <p:nvSpPr>
                      <p:cNvPr id="65" name="Line 25">
                        <a:extLst>
                          <a:ext uri="{FF2B5EF4-FFF2-40B4-BE49-F238E27FC236}">
                            <a16:creationId xmlns:a16="http://schemas.microsoft.com/office/drawing/2014/main" id="{C288AB10-012C-414F-9FD4-C818647BFFA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82" y="3168"/>
                        <a:ext cx="0" cy="22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3" name="Line 26">
                      <a:extLst>
                        <a:ext uri="{FF2B5EF4-FFF2-40B4-BE49-F238E27FC236}">
                          <a16:creationId xmlns:a16="http://schemas.microsoft.com/office/drawing/2014/main" id="{A3C92228-3392-479B-8066-D1E6B82E6A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7" y="3522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5" name="Group 27">
                    <a:extLst>
                      <a:ext uri="{FF2B5EF4-FFF2-40B4-BE49-F238E27FC236}">
                        <a16:creationId xmlns:a16="http://schemas.microsoft.com/office/drawing/2014/main" id="{909CF596-A1BC-479D-8698-53C53A0551E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8" y="981"/>
                    <a:ext cx="771" cy="204"/>
                    <a:chOff x="2688" y="336"/>
                    <a:chExt cx="768" cy="227"/>
                  </a:xfrm>
                </p:grpSpPr>
                <p:sp>
                  <p:nvSpPr>
                    <p:cNvPr id="60" name="Rectangle 28">
                      <a:extLst>
                        <a:ext uri="{FF2B5EF4-FFF2-40B4-BE49-F238E27FC236}">
                          <a16:creationId xmlns:a16="http://schemas.microsoft.com/office/drawing/2014/main" id="{9429ECA9-3A77-4D4F-9E2B-4E1214D7831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336"/>
                      <a:ext cx="589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r>
                        <a:rPr lang="en-US" altLang="zh-CN" dirty="0"/>
                        <a:t>front</a:t>
                      </a:r>
                    </a:p>
                  </p:txBody>
                </p:sp>
                <p:sp>
                  <p:nvSpPr>
                    <p:cNvPr id="61" name="Line 29">
                      <a:extLst>
                        <a:ext uri="{FF2B5EF4-FFF2-40B4-BE49-F238E27FC236}">
                          <a16:creationId xmlns:a16="http://schemas.microsoft.com/office/drawing/2014/main" id="{B1821B47-589C-4936-A868-3605F5D7EA5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459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6" name="Group 30">
                    <a:extLst>
                      <a:ext uri="{FF2B5EF4-FFF2-40B4-BE49-F238E27FC236}">
                        <a16:creationId xmlns:a16="http://schemas.microsoft.com/office/drawing/2014/main" id="{29511E98-D198-489E-8A6A-173A4A53A9E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8" y="1185"/>
                    <a:ext cx="1544" cy="204"/>
                    <a:chOff x="158" y="1185"/>
                    <a:chExt cx="1544" cy="204"/>
                  </a:xfrm>
                </p:grpSpPr>
                <p:sp>
                  <p:nvSpPr>
                    <p:cNvPr id="57" name="Rectangle 31">
                      <a:extLst>
                        <a:ext uri="{FF2B5EF4-FFF2-40B4-BE49-F238E27FC236}">
                          <a16:creationId xmlns:a16="http://schemas.microsoft.com/office/drawing/2014/main" id="{8A2903CF-7A51-4A4A-BA55-839AC7C7BA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" y="1185"/>
                      <a:ext cx="591" cy="20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r>
                        <a:rPr lang="zh-CN" altLang="en-US"/>
                        <a:t> </a:t>
                      </a:r>
                      <a:r>
                        <a:rPr lang="en-US" altLang="zh-CN"/>
                        <a:t>rear</a:t>
                      </a:r>
                    </a:p>
                  </p:txBody>
                </p:sp>
                <p:sp>
                  <p:nvSpPr>
                    <p:cNvPr id="58" name="Line 32">
                      <a:extLst>
                        <a:ext uri="{FF2B5EF4-FFF2-40B4-BE49-F238E27FC236}">
                          <a16:creationId xmlns:a16="http://schemas.microsoft.com/office/drawing/2014/main" id="{0F0286E7-0DFF-49C4-A40C-049373B7F4A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7" y="1344"/>
                      <a:ext cx="102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86" name="Line 26">
                <a:extLst>
                  <a:ext uri="{FF2B5EF4-FFF2-40B4-BE49-F238E27FC236}">
                    <a16:creationId xmlns:a16="http://schemas.microsoft.com/office/drawing/2014/main" id="{1409E76E-8111-483C-9C7C-D7DC850E7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36896" y="2265824"/>
                <a:ext cx="20478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BE653D70-56BB-4E6C-927E-C1643C5671FF}"/>
                </a:ext>
              </a:extLst>
            </p:cNvPr>
            <p:cNvGrpSpPr/>
            <p:nvPr/>
          </p:nvGrpSpPr>
          <p:grpSpPr>
            <a:xfrm>
              <a:off x="913373" y="3823744"/>
              <a:ext cx="4167187" cy="1149350"/>
              <a:chOff x="913373" y="3823744"/>
              <a:chExt cx="4167187" cy="1149350"/>
            </a:xfrm>
          </p:grpSpPr>
          <p:grpSp>
            <p:nvGrpSpPr>
              <p:cNvPr id="6" name="Group 34">
                <a:extLst>
                  <a:ext uri="{FF2B5EF4-FFF2-40B4-BE49-F238E27FC236}">
                    <a16:creationId xmlns:a16="http://schemas.microsoft.com/office/drawing/2014/main" id="{A3C0E894-61D0-4E99-A2FF-9B9BC1B487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3373" y="3823744"/>
                <a:ext cx="4167187" cy="1149350"/>
                <a:chOff x="1927" y="845"/>
                <a:chExt cx="2625" cy="724"/>
              </a:xfrm>
            </p:grpSpPr>
            <p:sp>
              <p:nvSpPr>
                <p:cNvPr id="30" name="Rectangle 35">
                  <a:extLst>
                    <a:ext uri="{FF2B5EF4-FFF2-40B4-BE49-F238E27FC236}">
                      <a16:creationId xmlns:a16="http://schemas.microsoft.com/office/drawing/2014/main" id="{BB726B57-2EF7-4E47-8510-8758C10C10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1320"/>
                  <a:ext cx="861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altLang="zh-CN" sz="2000" b="1" dirty="0"/>
                    <a:t>(c) y</a:t>
                  </a:r>
                  <a:r>
                    <a:rPr lang="zh-CN" altLang="en-US" sz="2000" b="1" dirty="0"/>
                    <a:t>入队</a:t>
                  </a:r>
                </a:p>
              </p:txBody>
            </p:sp>
            <p:grpSp>
              <p:nvGrpSpPr>
                <p:cNvPr id="31" name="Group 36">
                  <a:extLst>
                    <a:ext uri="{FF2B5EF4-FFF2-40B4-BE49-F238E27FC236}">
                      <a16:creationId xmlns:a16="http://schemas.microsoft.com/office/drawing/2014/main" id="{43B96129-8672-4BD8-BDD7-944D1F0402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7" y="845"/>
                  <a:ext cx="2625" cy="408"/>
                  <a:chOff x="2024" y="144"/>
                  <a:chExt cx="2625" cy="408"/>
                </a:xfrm>
              </p:grpSpPr>
              <p:grpSp>
                <p:nvGrpSpPr>
                  <p:cNvPr id="32" name="Group 37">
                    <a:extLst>
                      <a:ext uri="{FF2B5EF4-FFF2-40B4-BE49-F238E27FC236}">
                        <a16:creationId xmlns:a16="http://schemas.microsoft.com/office/drawing/2014/main" id="{EFDAF7B7-EB55-47B5-BC76-33C0E920B6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22" y="162"/>
                    <a:ext cx="527" cy="227"/>
                    <a:chOff x="4122" y="162"/>
                    <a:chExt cx="527" cy="227"/>
                  </a:xfrm>
                </p:grpSpPr>
                <p:sp>
                  <p:nvSpPr>
                    <p:cNvPr id="49" name="Rectangle 38">
                      <a:extLst>
                        <a:ext uri="{FF2B5EF4-FFF2-40B4-BE49-F238E27FC236}">
                          <a16:creationId xmlns:a16="http://schemas.microsoft.com/office/drawing/2014/main" id="{0F01C3A4-3C54-450E-926F-D1B056BA40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2" y="162"/>
                      <a:ext cx="527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r>
                        <a:rPr lang="zh-CN" altLang="en-US" dirty="0">
                          <a:ea typeface="Arial Unicode MS" pitchFamily="34" charset="-122"/>
                        </a:rPr>
                        <a:t>  </a:t>
                      </a:r>
                      <a:r>
                        <a:rPr lang="en-US" altLang="zh-CN" dirty="0">
                          <a:ea typeface="Arial Unicode MS" pitchFamily="34" charset="-122"/>
                        </a:rPr>
                        <a:t>y    #</a:t>
                      </a:r>
                      <a:endParaRPr lang="en-US" altLang="zh-CN" dirty="0"/>
                    </a:p>
                  </p:txBody>
                </p:sp>
                <p:sp>
                  <p:nvSpPr>
                    <p:cNvPr id="50" name="Line 39">
                      <a:extLst>
                        <a:ext uri="{FF2B5EF4-FFF2-40B4-BE49-F238E27FC236}">
                          <a16:creationId xmlns:a16="http://schemas.microsoft.com/office/drawing/2014/main" id="{87D60017-A9D6-4AE4-8F8C-BAB7D0D9167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40" y="162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3" name="Group 40">
                    <a:extLst>
                      <a:ext uri="{FF2B5EF4-FFF2-40B4-BE49-F238E27FC236}">
                        <a16:creationId xmlns:a16="http://schemas.microsoft.com/office/drawing/2014/main" id="{CCB1A882-6F4B-4351-B781-ADEEBE52A7A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4" y="153"/>
                    <a:ext cx="645" cy="227"/>
                    <a:chOff x="1872" y="3408"/>
                    <a:chExt cx="645" cy="227"/>
                  </a:xfrm>
                </p:grpSpPr>
                <p:grpSp>
                  <p:nvGrpSpPr>
                    <p:cNvPr id="45" name="Group 41">
                      <a:extLst>
                        <a:ext uri="{FF2B5EF4-FFF2-40B4-BE49-F238E27FC236}">
                          <a16:creationId xmlns:a16="http://schemas.microsoft.com/office/drawing/2014/main" id="{3FBC0E09-E80B-4AF6-85DF-7D130343500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2" y="3408"/>
                      <a:ext cx="499" cy="227"/>
                      <a:chOff x="864" y="3168"/>
                      <a:chExt cx="499" cy="227"/>
                    </a:xfrm>
                  </p:grpSpPr>
                  <p:sp>
                    <p:nvSpPr>
                      <p:cNvPr id="47" name="Rectangle 42">
                        <a:extLst>
                          <a:ext uri="{FF2B5EF4-FFF2-40B4-BE49-F238E27FC236}">
                            <a16:creationId xmlns:a16="http://schemas.microsoft.com/office/drawing/2014/main" id="{DA6DF1E4-CF33-413D-8200-5FEE1EF74F1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3168"/>
                        <a:ext cx="499" cy="22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/>
                        <a:endParaRPr lang="zh-CN" altLang="en-US"/>
                      </a:p>
                    </p:txBody>
                  </p:sp>
                  <p:sp>
                    <p:nvSpPr>
                      <p:cNvPr id="48" name="Line 43">
                        <a:extLst>
                          <a:ext uri="{FF2B5EF4-FFF2-40B4-BE49-F238E27FC236}">
                            <a16:creationId xmlns:a16="http://schemas.microsoft.com/office/drawing/2014/main" id="{D67A41DF-D24F-4A34-BA60-34A30A93B23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82" y="3168"/>
                        <a:ext cx="0" cy="22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6" name="Line 44">
                      <a:extLst>
                        <a:ext uri="{FF2B5EF4-FFF2-40B4-BE49-F238E27FC236}">
                          <a16:creationId xmlns:a16="http://schemas.microsoft.com/office/drawing/2014/main" id="{E7CAFBD1-0758-4F55-8AD9-3E823822EEC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7" y="3522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4" name="Group 45">
                    <a:extLst>
                      <a:ext uri="{FF2B5EF4-FFF2-40B4-BE49-F238E27FC236}">
                        <a16:creationId xmlns:a16="http://schemas.microsoft.com/office/drawing/2014/main" id="{AA2CC4C0-2708-40F3-B8D3-D720F14ABC7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24" y="144"/>
                    <a:ext cx="771" cy="204"/>
                    <a:chOff x="2688" y="336"/>
                    <a:chExt cx="768" cy="227"/>
                  </a:xfrm>
                </p:grpSpPr>
                <p:sp>
                  <p:nvSpPr>
                    <p:cNvPr id="43" name="Rectangle 46">
                      <a:extLst>
                        <a:ext uri="{FF2B5EF4-FFF2-40B4-BE49-F238E27FC236}">
                          <a16:creationId xmlns:a16="http://schemas.microsoft.com/office/drawing/2014/main" id="{E928784C-61CD-4FD6-A442-C5890B8B5C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336"/>
                      <a:ext cx="589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r>
                        <a:rPr lang="en-US" altLang="zh-CN"/>
                        <a:t>front</a:t>
                      </a:r>
                    </a:p>
                  </p:txBody>
                </p:sp>
                <p:sp>
                  <p:nvSpPr>
                    <p:cNvPr id="44" name="Line 47">
                      <a:extLst>
                        <a:ext uri="{FF2B5EF4-FFF2-40B4-BE49-F238E27FC236}">
                          <a16:creationId xmlns:a16="http://schemas.microsoft.com/office/drawing/2014/main" id="{33FAB4AA-4075-4675-8F62-E20DB31D98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459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5" name="Group 48">
                    <a:extLst>
                      <a:ext uri="{FF2B5EF4-FFF2-40B4-BE49-F238E27FC236}">
                        <a16:creationId xmlns:a16="http://schemas.microsoft.com/office/drawing/2014/main" id="{D1E65A6B-E770-4272-B6F6-66B4124C8E6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24" y="348"/>
                    <a:ext cx="2238" cy="204"/>
                    <a:chOff x="2024" y="348"/>
                    <a:chExt cx="2238" cy="204"/>
                  </a:xfrm>
                </p:grpSpPr>
                <p:sp>
                  <p:nvSpPr>
                    <p:cNvPr id="40" name="Rectangle 49">
                      <a:extLst>
                        <a:ext uri="{FF2B5EF4-FFF2-40B4-BE49-F238E27FC236}">
                          <a16:creationId xmlns:a16="http://schemas.microsoft.com/office/drawing/2014/main" id="{9FD2DD42-EE1A-4F59-9EC5-0EDCFD18D4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4" y="348"/>
                      <a:ext cx="589" cy="20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r>
                        <a:rPr lang="zh-CN" altLang="en-US"/>
                        <a:t> </a:t>
                      </a:r>
                      <a:r>
                        <a:rPr lang="en-US" altLang="zh-CN"/>
                        <a:t>rear</a:t>
                      </a:r>
                    </a:p>
                  </p:txBody>
                </p:sp>
                <p:sp>
                  <p:nvSpPr>
                    <p:cNvPr id="41" name="Line 50">
                      <a:extLst>
                        <a:ext uri="{FF2B5EF4-FFF2-40B4-BE49-F238E27FC236}">
                          <a16:creationId xmlns:a16="http://schemas.microsoft.com/office/drawing/2014/main" id="{5F6B539A-D9C0-4B08-94A4-01CDF9C5BB9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62" y="505"/>
                      <a:ext cx="170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6" name="Group 52">
                    <a:extLst>
                      <a:ext uri="{FF2B5EF4-FFF2-40B4-BE49-F238E27FC236}">
                        <a16:creationId xmlns:a16="http://schemas.microsoft.com/office/drawing/2014/main" id="{FF2E1241-345F-413C-B645-1BE95A00FC5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37" y="162"/>
                    <a:ext cx="682" cy="231"/>
                    <a:chOff x="3437" y="162"/>
                    <a:chExt cx="682" cy="231"/>
                  </a:xfrm>
                </p:grpSpPr>
                <p:sp>
                  <p:nvSpPr>
                    <p:cNvPr id="37" name="Rectangle 53">
                      <a:extLst>
                        <a:ext uri="{FF2B5EF4-FFF2-40B4-BE49-F238E27FC236}">
                          <a16:creationId xmlns:a16="http://schemas.microsoft.com/office/drawing/2014/main" id="{17FD11DB-57CF-4AC7-B5BE-FCAC099651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37" y="162"/>
                      <a:ext cx="499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r>
                        <a:rPr lang="zh-CN" altLang="en-US"/>
                        <a:t> </a:t>
                      </a:r>
                      <a:r>
                        <a:rPr lang="en-US" altLang="zh-CN"/>
                        <a:t>x</a:t>
                      </a:r>
                    </a:p>
                  </p:txBody>
                </p:sp>
                <p:sp>
                  <p:nvSpPr>
                    <p:cNvPr id="38" name="Line 54">
                      <a:extLst>
                        <a:ext uri="{FF2B5EF4-FFF2-40B4-BE49-F238E27FC236}">
                          <a16:creationId xmlns:a16="http://schemas.microsoft.com/office/drawing/2014/main" id="{4B4D22CC-4399-46FA-9B3B-13F1EB3EBE6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8" y="166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" name="Line 55">
                      <a:extLst>
                        <a:ext uri="{FF2B5EF4-FFF2-40B4-BE49-F238E27FC236}">
                          <a16:creationId xmlns:a16="http://schemas.microsoft.com/office/drawing/2014/main" id="{6D1C8701-7033-4456-8DE2-E4F2935E42E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79" y="279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88" name="Line 26">
                <a:extLst>
                  <a:ext uri="{FF2B5EF4-FFF2-40B4-BE49-F238E27FC236}">
                    <a16:creationId xmlns:a16="http://schemas.microsoft.com/office/drawing/2014/main" id="{F0F8EF12-75B8-4DCD-AC52-856C9CA09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360764" y="4300788"/>
                <a:ext cx="20478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9821C98A-0642-4F9D-BDDF-96C16B6A9576}"/>
              </a:ext>
            </a:extLst>
          </p:cNvPr>
          <p:cNvSpPr/>
          <p:nvPr/>
        </p:nvSpPr>
        <p:spPr>
          <a:xfrm>
            <a:off x="4271023" y="5431468"/>
            <a:ext cx="3865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 队列操作及指针变化</a:t>
            </a:r>
          </a:p>
        </p:txBody>
      </p:sp>
    </p:spTree>
    <p:extLst>
      <p:ext uri="{BB962C8B-B14F-4D97-AF65-F5344CB8AC3E}">
        <p14:creationId xmlns:p14="http://schemas.microsoft.com/office/powerpoint/2010/main" val="210109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栈：链栈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88C1F72-68FA-4539-A9E3-BFAFD7A12B72}"/>
              </a:ext>
            </a:extLst>
          </p:cNvPr>
          <p:cNvGrpSpPr/>
          <p:nvPr/>
        </p:nvGrpSpPr>
        <p:grpSpPr>
          <a:xfrm>
            <a:off x="0" y="271425"/>
            <a:ext cx="5929459" cy="877513"/>
            <a:chOff x="0" y="271425"/>
            <a:chExt cx="5790722" cy="877513"/>
          </a:xfrm>
        </p:grpSpPr>
        <p:sp>
          <p:nvSpPr>
            <p:cNvPr id="18" name="任意多边形 18">
              <a:extLst>
                <a:ext uri="{FF2B5EF4-FFF2-40B4-BE49-F238E27FC236}">
                  <a16:creationId xmlns:a16="http://schemas.microsoft.com/office/drawing/2014/main" id="{329FFFD9-C542-4832-B0F7-3866845CED0A}"/>
                </a:ext>
              </a:extLst>
            </p:cNvPr>
            <p:cNvSpPr/>
            <p:nvPr/>
          </p:nvSpPr>
          <p:spPr>
            <a:xfrm rot="5400000">
              <a:off x="2621493" y="-2200692"/>
              <a:ext cx="547735" cy="5790722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9F75556-FFD3-4319-AA00-5D545F418281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9A878D2-500B-4B5E-A7A8-E25AF62E814B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文本框 1066">
            <a:extLst>
              <a:ext uri="{FF2B5EF4-FFF2-40B4-BE49-F238E27FC236}">
                <a16:creationId xmlns:a16="http://schemas.microsoft.com/office/drawing/2014/main" id="{A9BB3A01-7591-457C-A76D-19EE64D13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396856"/>
            <a:ext cx="39027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队列：循环顺序队列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0091461-094A-471A-B6D5-DBB0A46BFEE1}"/>
              </a:ext>
            </a:extLst>
          </p:cNvPr>
          <p:cNvSpPr/>
          <p:nvPr/>
        </p:nvSpPr>
        <p:spPr>
          <a:xfrm>
            <a:off x="279769" y="1093826"/>
            <a:ext cx="11624618" cy="1547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顺序队列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(sequential queue)</a:t>
            </a:r>
            <a:r>
              <a:rPr lang="zh-CN" altLang="en-US" sz="2600" dirty="0">
                <a:cs typeface="Times New Roman" panose="02020603050405020304" pitchFamily="18" charset="0"/>
              </a:rPr>
              <a:t>即采用顺序结构存储的队列。顺序队列是用一个地址连续的存储单元存储队列元素，在</a:t>
            </a:r>
            <a:r>
              <a:rPr lang="en-US" altLang="zh-CN" sz="2600" dirty="0">
                <a:cs typeface="Times New Roman" panose="02020603050405020304" pitchFamily="18" charset="0"/>
              </a:rPr>
              <a:t>C++</a:t>
            </a:r>
            <a:r>
              <a:rPr lang="zh-CN" altLang="en-US" sz="2600" dirty="0">
                <a:cs typeface="Times New Roman" panose="02020603050405020304" pitchFamily="18" charset="0"/>
              </a:rPr>
              <a:t>中用数组实现。设数组为 </a:t>
            </a:r>
            <a:r>
              <a:rPr lang="en-US" altLang="zh-CN" sz="2600" dirty="0">
                <a:cs typeface="Times New Roman" panose="02020603050405020304" pitchFamily="18" charset="0"/>
              </a:rPr>
              <a:t>e</a:t>
            </a:r>
            <a:r>
              <a:rPr lang="zh-CN" altLang="en-US" sz="2600" dirty="0">
                <a:cs typeface="Times New Roman" panose="02020603050405020304" pitchFamily="18" charset="0"/>
              </a:rPr>
              <a:t>，容量为 </a:t>
            </a:r>
            <a:r>
              <a:rPr lang="en-US" altLang="zh-CN" sz="2600" dirty="0">
                <a:cs typeface="Times New Roman" panose="02020603050405020304" pitchFamily="18" charset="0"/>
              </a:rPr>
              <a:t>m</a:t>
            </a:r>
            <a:r>
              <a:rPr lang="zh-CN" altLang="en-US" sz="2600" dirty="0">
                <a:cs typeface="Times New Roman" panose="02020603050405020304" pitchFamily="18" charset="0"/>
              </a:rPr>
              <a:t>，则用 </a:t>
            </a:r>
            <a:r>
              <a:rPr lang="en-US" altLang="zh-CN" sz="2600" dirty="0">
                <a:cs typeface="Times New Roman" panose="02020603050405020304" pitchFamily="18" charset="0"/>
              </a:rPr>
              <a:t>e[0],e[1],..., e[m-1] </a:t>
            </a:r>
            <a:r>
              <a:rPr lang="zh-CN" altLang="en-US" sz="2600" dirty="0">
                <a:cs typeface="Times New Roman" panose="02020603050405020304" pitchFamily="18" charset="0"/>
              </a:rPr>
              <a:t>存储队列的元素。有以下 </a:t>
            </a:r>
            <a:r>
              <a:rPr lang="en-US" altLang="zh-CN" sz="2600" dirty="0">
                <a:cs typeface="Times New Roman" panose="02020603050405020304" pitchFamily="18" charset="0"/>
              </a:rPr>
              <a:t>3 </a:t>
            </a:r>
            <a:r>
              <a:rPr lang="zh-CN" altLang="en-US" sz="2600" dirty="0">
                <a:cs typeface="Times New Roman" panose="02020603050405020304" pitchFamily="18" charset="0"/>
              </a:rPr>
              <a:t>种具体存储方式：</a:t>
            </a:r>
            <a:endParaRPr lang="en-US" altLang="zh-CN" sz="2600" dirty="0"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730585E-B29B-442F-847F-C0A4E4F51BA8}"/>
              </a:ext>
            </a:extLst>
          </p:cNvPr>
          <p:cNvSpPr/>
          <p:nvPr/>
        </p:nvSpPr>
        <p:spPr>
          <a:xfrm>
            <a:off x="279769" y="2624075"/>
            <a:ext cx="11632462" cy="126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zh-CN" altLang="en-US" sz="2100" dirty="0">
                <a:cs typeface="Times New Roman" panose="02020603050405020304" pitchFamily="18" charset="0"/>
                <a:sym typeface="Wingdings" panose="05000000000000000000" pitchFamily="2" charset="2"/>
              </a:rPr>
              <a:t>第 </a:t>
            </a:r>
            <a:r>
              <a:rPr lang="en-US" altLang="zh-CN" sz="2100" dirty="0" err="1"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100" dirty="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100" dirty="0">
                <a:cs typeface="Times New Roman" panose="02020603050405020304" pitchFamily="18" charset="0"/>
                <a:sym typeface="Wingdings" panose="05000000000000000000" pitchFamily="2" charset="2"/>
              </a:rPr>
              <a:t>个入队的元素存储在 </a:t>
            </a:r>
            <a:r>
              <a:rPr lang="en-US" altLang="zh-CN" sz="2100" dirty="0">
                <a:cs typeface="Times New Roman" panose="02020603050405020304" pitchFamily="18" charset="0"/>
                <a:sym typeface="Wingdings" panose="05000000000000000000" pitchFamily="2" charset="2"/>
              </a:rPr>
              <a:t>e[i-1]</a:t>
            </a:r>
            <a:r>
              <a:rPr lang="zh-CN" altLang="en-US" sz="2100" dirty="0"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2100" dirty="0" err="1"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100" dirty="0">
                <a:cs typeface="Times New Roman" panose="02020603050405020304" pitchFamily="18" charset="0"/>
                <a:sym typeface="Wingdings" panose="05000000000000000000" pitchFamily="2" charset="2"/>
              </a:rPr>
              <a:t>=1,2,3, ...,</a:t>
            </a:r>
            <a:r>
              <a:rPr lang="zh-CN" altLang="en-US" sz="2100" dirty="0">
                <a:cs typeface="Times New Roman" panose="02020603050405020304" pitchFamily="18" charset="0"/>
                <a:sym typeface="Wingdings" panose="05000000000000000000" pitchFamily="2" charset="2"/>
              </a:rPr>
              <a:t>此存储方式很容易实现队列的基本操作。数组的容量应不小于入队过的元素数量。若在队列的某应用问题中，队列的长度较小，但入过队的元素非常多，则必须为队列分配很大的内存空间。</a:t>
            </a:r>
            <a:r>
              <a:rPr lang="en-US" altLang="zh-CN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内存空间需求过大。</a:t>
            </a:r>
            <a:r>
              <a:rPr lang="en-US" altLang="zh-CN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528ACF-A57A-4A88-882D-F8F4FF580172}"/>
              </a:ext>
            </a:extLst>
          </p:cNvPr>
          <p:cNvSpPr/>
          <p:nvPr/>
        </p:nvSpPr>
        <p:spPr>
          <a:xfrm>
            <a:off x="271925" y="3843506"/>
            <a:ext cx="11632462" cy="126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CN" altLang="en-US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100" dirty="0">
                <a:cs typeface="Times New Roman" panose="02020603050405020304" pitchFamily="18" charset="0"/>
                <a:sym typeface="Wingdings" panose="05000000000000000000" pitchFamily="2" charset="2"/>
              </a:rPr>
              <a:t>用 </a:t>
            </a:r>
            <a:r>
              <a:rPr lang="en-US" altLang="zh-CN" sz="2100" dirty="0">
                <a:cs typeface="Times New Roman" panose="02020603050405020304" pitchFamily="18" charset="0"/>
                <a:sym typeface="Wingdings" panose="05000000000000000000" pitchFamily="2" charset="2"/>
              </a:rPr>
              <a:t>e[i-1] </a:t>
            </a:r>
            <a:r>
              <a:rPr lang="zh-CN" altLang="en-US" sz="2100" dirty="0">
                <a:cs typeface="Times New Roman" panose="02020603050405020304" pitchFamily="18" charset="0"/>
                <a:sym typeface="Wingdings" panose="05000000000000000000" pitchFamily="2" charset="2"/>
              </a:rPr>
              <a:t>存储队列的第 </a:t>
            </a:r>
            <a:r>
              <a:rPr lang="en-US" altLang="zh-CN" sz="2100" dirty="0" err="1"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100" dirty="0"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2100" dirty="0" err="1"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100" dirty="0">
                <a:cs typeface="Times New Roman" panose="02020603050405020304" pitchFamily="18" charset="0"/>
                <a:sym typeface="Wingdings" panose="05000000000000000000" pitchFamily="2" charset="2"/>
              </a:rPr>
              <a:t>=1,2,3,...) </a:t>
            </a:r>
            <a:r>
              <a:rPr lang="zh-CN" altLang="en-US" sz="2100" dirty="0">
                <a:cs typeface="Times New Roman" panose="02020603050405020304" pitchFamily="18" charset="0"/>
                <a:sym typeface="Wingdings" panose="05000000000000000000" pitchFamily="2" charset="2"/>
              </a:rPr>
              <a:t>个元素，执行出队操作时，队列中的元素全部调整位置，充分利用数组</a:t>
            </a:r>
            <a:r>
              <a:rPr lang="en-US" altLang="zh-CN" sz="2100" dirty="0">
                <a:cs typeface="Times New Roman" panose="02020603050405020304" pitchFamily="18" charset="0"/>
                <a:sym typeface="Wingdings" panose="05000000000000000000" pitchFamily="2" charset="2"/>
              </a:rPr>
              <a:t> e </a:t>
            </a:r>
            <a:r>
              <a:rPr lang="zh-CN" altLang="en-US" sz="2100" dirty="0">
                <a:cs typeface="Times New Roman" panose="02020603050405020304" pitchFamily="18" charset="0"/>
                <a:sym typeface="Wingdings" panose="05000000000000000000" pitchFamily="2" charset="2"/>
              </a:rPr>
              <a:t>的空间。数组的容量只要不小于队列长度的最大值即可。</a:t>
            </a:r>
            <a:r>
              <a:rPr lang="en-US" altLang="zh-CN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内存空间需求较小，但出队后需要移动队列中的元素，因此计算量过大。</a:t>
            </a:r>
            <a:r>
              <a:rPr lang="en-US" altLang="zh-CN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0FF361-7391-423D-9E57-5BAB4A1BFC66}"/>
              </a:ext>
            </a:extLst>
          </p:cNvPr>
          <p:cNvSpPr/>
          <p:nvPr/>
        </p:nvSpPr>
        <p:spPr>
          <a:xfrm>
            <a:off x="271925" y="5090439"/>
            <a:ext cx="11632462" cy="167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(3)</a:t>
            </a:r>
            <a:r>
              <a:rPr lang="zh-CN" altLang="en-US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100" dirty="0">
                <a:cs typeface="Times New Roman" panose="02020603050405020304" pitchFamily="18" charset="0"/>
                <a:sym typeface="Wingdings" panose="05000000000000000000" pitchFamily="2" charset="2"/>
              </a:rPr>
              <a:t>当 </a:t>
            </a:r>
            <a:r>
              <a:rPr lang="en-US" altLang="zh-CN" sz="2100" dirty="0">
                <a:cs typeface="Times New Roman" panose="02020603050405020304" pitchFamily="18" charset="0"/>
                <a:sym typeface="Wingdings" panose="05000000000000000000" pitchFamily="2" charset="2"/>
              </a:rPr>
              <a:t>e[m-1] </a:t>
            </a:r>
            <a:r>
              <a:rPr lang="zh-CN" altLang="en-US" sz="2100" dirty="0">
                <a:cs typeface="Times New Roman" panose="02020603050405020304" pitchFamily="18" charset="0"/>
                <a:sym typeface="Wingdings" panose="05000000000000000000" pitchFamily="2" charset="2"/>
              </a:rPr>
              <a:t>已经存储队列元素时，再入队的元素存储在 </a:t>
            </a:r>
            <a:r>
              <a:rPr lang="en-US" altLang="zh-CN" sz="2100" dirty="0">
                <a:cs typeface="Times New Roman" panose="02020603050405020304" pitchFamily="18" charset="0"/>
                <a:sym typeface="Wingdings" panose="05000000000000000000" pitchFamily="2" charset="2"/>
              </a:rPr>
              <a:t>e[0] </a:t>
            </a:r>
            <a:r>
              <a:rPr lang="zh-CN" altLang="en-US" sz="2100" dirty="0">
                <a:cs typeface="Times New Roman" panose="02020603050405020304" pitchFamily="18" charset="0"/>
                <a:sym typeface="Wingdings" panose="05000000000000000000" pitchFamily="2" charset="2"/>
              </a:rPr>
              <a:t>中，即数组元素 </a:t>
            </a:r>
            <a:r>
              <a:rPr lang="en-US" altLang="zh-CN" sz="2100" dirty="0">
                <a:cs typeface="Times New Roman" panose="02020603050405020304" pitchFamily="18" charset="0"/>
                <a:sym typeface="Wingdings" panose="05000000000000000000" pitchFamily="2" charset="2"/>
              </a:rPr>
              <a:t>e[0], e[1],...,e[m-1]</a:t>
            </a:r>
            <a:r>
              <a:rPr lang="zh-CN" altLang="en-US" sz="2100" dirty="0">
                <a:cs typeface="Times New Roman" panose="02020603050405020304" pitchFamily="18" charset="0"/>
                <a:sym typeface="Wingdings" panose="05000000000000000000" pitchFamily="2" charset="2"/>
              </a:rPr>
              <a:t>。此存储方式可以把数组 </a:t>
            </a:r>
            <a:r>
              <a:rPr lang="en-US" altLang="zh-CN" sz="2100" dirty="0">
                <a:cs typeface="Times New Roman" panose="02020603050405020304" pitchFamily="18" charset="0"/>
                <a:sym typeface="Wingdings" panose="05000000000000000000" pitchFamily="2" charset="2"/>
              </a:rPr>
              <a:t>e </a:t>
            </a:r>
            <a:r>
              <a:rPr lang="zh-CN" altLang="en-US" sz="2100" dirty="0">
                <a:cs typeface="Times New Roman" panose="02020603050405020304" pitchFamily="18" charset="0"/>
                <a:sym typeface="Wingdings" panose="05000000000000000000" pitchFamily="2" charset="2"/>
              </a:rPr>
              <a:t>理解为一个圆环，因此相应的顺序队列称为</a:t>
            </a:r>
            <a:r>
              <a:rPr lang="zh-CN" altLang="en-US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循环顺序队列</a:t>
            </a:r>
            <a:r>
              <a:rPr lang="en-US" altLang="zh-CN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(CSQ, cyclic sequential queue)</a:t>
            </a:r>
            <a:r>
              <a:rPr lang="zh-CN" altLang="en-US" sz="2100" dirty="0">
                <a:cs typeface="Times New Roman" panose="02020603050405020304" pitchFamily="18" charset="0"/>
                <a:sym typeface="Wingdings" panose="05000000000000000000" pitchFamily="2" charset="2"/>
              </a:rPr>
              <a:t>。若预先知道队列长度的最大值，则可应用循环顺序队列。</a:t>
            </a:r>
            <a:r>
              <a:rPr lang="en-US" altLang="zh-CN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与前两种比，大幅节约了内存空间和计算量。</a:t>
            </a:r>
            <a:r>
              <a:rPr lang="en-US" altLang="zh-CN" sz="21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0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栈：链栈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88C1F72-68FA-4539-A9E3-BFAFD7A12B72}"/>
              </a:ext>
            </a:extLst>
          </p:cNvPr>
          <p:cNvGrpSpPr/>
          <p:nvPr/>
        </p:nvGrpSpPr>
        <p:grpSpPr>
          <a:xfrm>
            <a:off x="0" y="271425"/>
            <a:ext cx="5929459" cy="877513"/>
            <a:chOff x="0" y="271425"/>
            <a:chExt cx="5790722" cy="877513"/>
          </a:xfrm>
        </p:grpSpPr>
        <p:sp>
          <p:nvSpPr>
            <p:cNvPr id="18" name="任意多边形 18">
              <a:extLst>
                <a:ext uri="{FF2B5EF4-FFF2-40B4-BE49-F238E27FC236}">
                  <a16:creationId xmlns:a16="http://schemas.microsoft.com/office/drawing/2014/main" id="{329FFFD9-C542-4832-B0F7-3866845CED0A}"/>
                </a:ext>
              </a:extLst>
            </p:cNvPr>
            <p:cNvSpPr/>
            <p:nvPr/>
          </p:nvSpPr>
          <p:spPr>
            <a:xfrm rot="5400000">
              <a:off x="2621493" y="-2200692"/>
              <a:ext cx="547735" cy="5790722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9F75556-FFD3-4319-AA00-5D545F418281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9A878D2-500B-4B5E-A7A8-E25AF62E814B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文本框 1066">
            <a:extLst>
              <a:ext uri="{FF2B5EF4-FFF2-40B4-BE49-F238E27FC236}">
                <a16:creationId xmlns:a16="http://schemas.microsoft.com/office/drawing/2014/main" id="{A9BB3A01-7591-457C-A76D-19EE64D13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396856"/>
            <a:ext cx="39027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队列：循环顺序队列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0091461-094A-471A-B6D5-DBB0A46BFEE1}"/>
              </a:ext>
            </a:extLst>
          </p:cNvPr>
          <p:cNvSpPr/>
          <p:nvPr/>
        </p:nvSpPr>
        <p:spPr>
          <a:xfrm>
            <a:off x="279769" y="1183884"/>
            <a:ext cx="11624618" cy="204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600" dirty="0">
                <a:cs typeface="Times New Roman" panose="02020603050405020304" pitchFamily="18" charset="0"/>
              </a:rPr>
              <a:t>设用 </a:t>
            </a:r>
            <a:r>
              <a:rPr lang="en-US" altLang="zh-CN" sz="2600" dirty="0">
                <a:cs typeface="Times New Roman" panose="02020603050405020304" pitchFamily="18" charset="0"/>
              </a:rPr>
              <a:t>front </a:t>
            </a:r>
            <a:r>
              <a:rPr lang="zh-CN" altLang="en-US" sz="2600" dirty="0">
                <a:cs typeface="Times New Roman" panose="02020603050405020304" pitchFamily="18" charset="0"/>
              </a:rPr>
              <a:t>表示队头元素的下标，用 </a:t>
            </a:r>
            <a:r>
              <a:rPr lang="en-US" altLang="zh-CN" sz="2600" dirty="0">
                <a:cs typeface="Times New Roman" panose="02020603050405020304" pitchFamily="18" charset="0"/>
              </a:rPr>
              <a:t>rear </a:t>
            </a:r>
            <a:r>
              <a:rPr lang="zh-CN" altLang="en-US" sz="2600" dirty="0">
                <a:cs typeface="Times New Roman" panose="02020603050405020304" pitchFamily="18" charset="0"/>
              </a:rPr>
              <a:t>表示队尾元素的下标，用 </a:t>
            </a:r>
            <a:r>
              <a:rPr lang="en-US" altLang="zh-CN" sz="2600" dirty="0">
                <a:cs typeface="Times New Roman" panose="02020603050405020304" pitchFamily="18" charset="0"/>
              </a:rPr>
              <a:t>length </a:t>
            </a:r>
            <a:r>
              <a:rPr lang="zh-CN" altLang="en-US" sz="2600" dirty="0">
                <a:cs typeface="Times New Roman" panose="02020603050405020304" pitchFamily="18" charset="0"/>
              </a:rPr>
              <a:t>表示队列的长度。这 </a:t>
            </a:r>
            <a:r>
              <a:rPr lang="en-US" altLang="zh-CN" sz="2600" dirty="0">
                <a:cs typeface="Times New Roman" panose="02020603050405020304" pitchFamily="18" charset="0"/>
              </a:rPr>
              <a:t>3 </a:t>
            </a:r>
            <a:r>
              <a:rPr lang="zh-CN" altLang="en-US" sz="2600" dirty="0">
                <a:cs typeface="Times New Roman" panose="02020603050405020304" pitchFamily="18" charset="0"/>
              </a:rPr>
              <a:t>个变量并非独立的，由任意 </a:t>
            </a:r>
            <a:r>
              <a:rPr lang="en-US" altLang="zh-CN" sz="2600" dirty="0">
                <a:cs typeface="Times New Roman" panose="02020603050405020304" pitchFamily="18" charset="0"/>
              </a:rPr>
              <a:t>2 </a:t>
            </a:r>
            <a:r>
              <a:rPr lang="zh-CN" altLang="en-US" sz="2600" dirty="0">
                <a:cs typeface="Times New Roman" panose="02020603050405020304" pitchFamily="18" charset="0"/>
              </a:rPr>
              <a:t>个可以计算出第 </a:t>
            </a:r>
            <a:r>
              <a:rPr lang="en-US" altLang="zh-CN" sz="2600" dirty="0">
                <a:cs typeface="Times New Roman" panose="02020603050405020304" pitchFamily="18" charset="0"/>
              </a:rPr>
              <a:t>3 </a:t>
            </a:r>
            <a:r>
              <a:rPr lang="zh-CN" altLang="en-US" sz="2600" dirty="0">
                <a:cs typeface="Times New Roman" panose="02020603050405020304" pitchFamily="18" charset="0"/>
              </a:rPr>
              <a:t>个变量。因此，</a:t>
            </a:r>
            <a:r>
              <a:rPr lang="en-US" altLang="zh-CN" sz="2600" dirty="0">
                <a:cs typeface="Times New Roman" panose="02020603050405020304" pitchFamily="18" charset="0"/>
              </a:rPr>
              <a:t>3 </a:t>
            </a:r>
            <a:r>
              <a:rPr lang="zh-CN" altLang="en-US" sz="2600" dirty="0">
                <a:cs typeface="Times New Roman" panose="02020603050405020304" pitchFamily="18" charset="0"/>
              </a:rPr>
              <a:t>个变量只需保留其中 </a:t>
            </a:r>
            <a:r>
              <a:rPr lang="en-US" altLang="zh-CN" sz="2600" dirty="0">
                <a:cs typeface="Times New Roman" panose="02020603050405020304" pitchFamily="18" charset="0"/>
              </a:rPr>
              <a:t>2 </a:t>
            </a:r>
            <a:r>
              <a:rPr lang="zh-CN" altLang="en-US" sz="2600" dirty="0">
                <a:cs typeface="Times New Roman" panose="02020603050405020304" pitchFamily="18" charset="0"/>
              </a:rPr>
              <a:t>个，相应得到 </a:t>
            </a:r>
            <a:r>
              <a:rPr lang="en-US" altLang="zh-CN" sz="2600" dirty="0">
                <a:cs typeface="Times New Roman" panose="02020603050405020304" pitchFamily="18" charset="0"/>
              </a:rPr>
              <a:t>3 </a:t>
            </a:r>
            <a:r>
              <a:rPr lang="zh-CN" altLang="en-US" sz="2600" dirty="0">
                <a:cs typeface="Times New Roman" panose="02020603050405020304" pitchFamily="18" charset="0"/>
              </a:rPr>
              <a:t>种存储结构。</a:t>
            </a: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我们只考虑保留 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front </a:t>
            </a: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和 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rear </a:t>
            </a: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的存储结构。</a:t>
            </a:r>
            <a:endParaRPr lang="en-US" altLang="zh-CN" sz="26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DD1AA8B-8590-4030-A8A1-7688804AE30A}"/>
              </a:ext>
            </a:extLst>
          </p:cNvPr>
          <p:cNvSpPr txBox="1">
            <a:spLocks/>
          </p:cNvSpPr>
          <p:nvPr/>
        </p:nvSpPr>
        <p:spPr>
          <a:xfrm>
            <a:off x="3169891" y="3265993"/>
            <a:ext cx="5844373" cy="326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   循环顺序队列</a:t>
            </a:r>
            <a:r>
              <a:rPr lang="zh-CN" altLang="zh-CN" b="1" dirty="0">
                <a:solidFill>
                  <a:schemeClr val="accent2"/>
                </a:solidFill>
              </a:rPr>
              <a:t>的</a:t>
            </a:r>
            <a:r>
              <a:rPr lang="en-US" altLang="zh-CN" b="1" dirty="0">
                <a:solidFill>
                  <a:schemeClr val="accent2"/>
                </a:solidFill>
              </a:rPr>
              <a:t>C++</a:t>
            </a:r>
            <a:r>
              <a:rPr lang="zh-CN" altLang="zh-CN" b="1" dirty="0">
                <a:solidFill>
                  <a:schemeClr val="accent2"/>
                </a:solidFill>
              </a:rPr>
              <a:t>描述如下：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altLang="zh-CN" sz="2800" dirty="0"/>
              <a:t>const int </a:t>
            </a:r>
            <a:r>
              <a:rPr lang="en-US" altLang="zh-CN" sz="2800" dirty="0" err="1"/>
              <a:t>MaxQSize</a:t>
            </a:r>
            <a:r>
              <a:rPr lang="en-US" altLang="zh-CN" sz="2800" dirty="0"/>
              <a:t> = ...;</a:t>
            </a:r>
          </a:p>
          <a:p>
            <a:pPr marL="457200" lvl="1" indent="0" algn="just">
              <a:spcBef>
                <a:spcPts val="0"/>
              </a:spcBef>
              <a:buNone/>
            </a:pPr>
            <a:r>
              <a:rPr lang="en-US" altLang="zh-CN" sz="2800" dirty="0"/>
              <a:t>struct </a:t>
            </a:r>
            <a:r>
              <a:rPr lang="en-US" altLang="zh-CN" sz="2800" dirty="0" err="1"/>
              <a:t>CSQueue</a:t>
            </a:r>
            <a:endParaRPr lang="zh-CN" altLang="zh-CN" sz="2800" dirty="0"/>
          </a:p>
          <a:p>
            <a:pPr marL="457200" lvl="1" indent="0" algn="just">
              <a:buNone/>
            </a:pPr>
            <a:r>
              <a:rPr lang="en-US" altLang="zh-CN" sz="2800" dirty="0"/>
              <a:t>{  </a:t>
            </a:r>
          </a:p>
          <a:p>
            <a:pPr marL="457200" lvl="1" indent="0" algn="just"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/>
              <a:t>QElemType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elem</a:t>
            </a:r>
            <a:r>
              <a:rPr lang="en-US" altLang="zh-CN" sz="2800" dirty="0"/>
              <a:t>[</a:t>
            </a:r>
            <a:r>
              <a:rPr lang="en-US" altLang="zh-CN" sz="2800" dirty="0" err="1"/>
              <a:t>MaxQSize</a:t>
            </a:r>
            <a:r>
              <a:rPr lang="en-US" altLang="zh-CN" sz="2800" dirty="0"/>
              <a:t>];  </a:t>
            </a:r>
          </a:p>
          <a:p>
            <a:pPr marL="457200" lvl="1" indent="0" algn="just">
              <a:buNone/>
            </a:pPr>
            <a:r>
              <a:rPr lang="en-US" altLang="zh-CN" sz="2800" dirty="0"/>
              <a:t>   int front, rear;</a:t>
            </a:r>
          </a:p>
          <a:p>
            <a:pPr marL="457200" lvl="1" indent="0" algn="just">
              <a:buNone/>
            </a:pPr>
            <a:r>
              <a:rPr lang="en-US" altLang="zh-CN" sz="2800" dirty="0"/>
              <a:t>} </a:t>
            </a:r>
            <a:r>
              <a:rPr lang="zh-CN" altLang="en-US" sz="2800" dirty="0"/>
              <a:t>；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6886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栈：链栈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88C1F72-68FA-4539-A9E3-BFAFD7A12B72}"/>
              </a:ext>
            </a:extLst>
          </p:cNvPr>
          <p:cNvGrpSpPr/>
          <p:nvPr/>
        </p:nvGrpSpPr>
        <p:grpSpPr>
          <a:xfrm>
            <a:off x="0" y="271425"/>
            <a:ext cx="5929459" cy="877513"/>
            <a:chOff x="0" y="271425"/>
            <a:chExt cx="5790722" cy="877513"/>
          </a:xfrm>
        </p:grpSpPr>
        <p:sp>
          <p:nvSpPr>
            <p:cNvPr id="18" name="任意多边形 18">
              <a:extLst>
                <a:ext uri="{FF2B5EF4-FFF2-40B4-BE49-F238E27FC236}">
                  <a16:creationId xmlns:a16="http://schemas.microsoft.com/office/drawing/2014/main" id="{329FFFD9-C542-4832-B0F7-3866845CED0A}"/>
                </a:ext>
              </a:extLst>
            </p:cNvPr>
            <p:cNvSpPr/>
            <p:nvPr/>
          </p:nvSpPr>
          <p:spPr>
            <a:xfrm rot="5400000">
              <a:off x="2621493" y="-2200692"/>
              <a:ext cx="547735" cy="5790722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9F75556-FFD3-4319-AA00-5D545F418281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9A878D2-500B-4B5E-A7A8-E25AF62E814B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文本框 1066">
            <a:extLst>
              <a:ext uri="{FF2B5EF4-FFF2-40B4-BE49-F238E27FC236}">
                <a16:creationId xmlns:a16="http://schemas.microsoft.com/office/drawing/2014/main" id="{A9BB3A01-7591-457C-A76D-19EE64D13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396856"/>
            <a:ext cx="39027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队列：循环顺序队列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ECA911-6EF2-4B5E-B383-20DD4E783E93}"/>
              </a:ext>
            </a:extLst>
          </p:cNvPr>
          <p:cNvSpPr/>
          <p:nvPr/>
        </p:nvSpPr>
        <p:spPr>
          <a:xfrm>
            <a:off x="558482" y="1147482"/>
            <a:ext cx="10074954" cy="204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600" dirty="0" err="1">
                <a:cs typeface="Times New Roman" panose="02020603050405020304" pitchFamily="18" charset="0"/>
              </a:rPr>
              <a:t>CSQueue</a:t>
            </a:r>
            <a:r>
              <a:rPr lang="en-US" altLang="zh-CN" sz="2600" dirty="0"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cs typeface="Times New Roman" panose="02020603050405020304" pitchFamily="18" charset="0"/>
              </a:rPr>
              <a:t>的数据成员 </a:t>
            </a:r>
            <a:r>
              <a:rPr lang="en-US" altLang="zh-CN" sz="2600" dirty="0">
                <a:cs typeface="Times New Roman" panose="02020603050405020304" pitchFamily="18" charset="0"/>
              </a:rPr>
              <a:t>front </a:t>
            </a:r>
            <a:r>
              <a:rPr lang="zh-CN" altLang="en-US" sz="2600" dirty="0">
                <a:cs typeface="Times New Roman" panose="02020603050405020304" pitchFamily="18" charset="0"/>
              </a:rPr>
              <a:t>和 </a:t>
            </a:r>
            <a:r>
              <a:rPr lang="en-US" altLang="zh-CN" sz="2600" dirty="0">
                <a:cs typeface="Times New Roman" panose="02020603050405020304" pitchFamily="18" charset="0"/>
              </a:rPr>
              <a:t>rear </a:t>
            </a:r>
            <a:r>
              <a:rPr lang="zh-CN" altLang="en-US" sz="2600" dirty="0">
                <a:cs typeface="Times New Roman" panose="02020603050405020304" pitchFamily="18" charset="0"/>
              </a:rPr>
              <a:t>的意义可以有 </a:t>
            </a:r>
            <a:r>
              <a:rPr lang="en-US" altLang="zh-CN" sz="2600" dirty="0">
                <a:cs typeface="Times New Roman" panose="02020603050405020304" pitchFamily="18" charset="0"/>
              </a:rPr>
              <a:t>3 </a:t>
            </a:r>
            <a:r>
              <a:rPr lang="zh-CN" altLang="en-US" sz="2600" dirty="0">
                <a:cs typeface="Times New Roman" panose="02020603050405020304" pitchFamily="18" charset="0"/>
              </a:rPr>
              <a:t>种不同的约定：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(1)</a:t>
            </a: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front </a:t>
            </a:r>
            <a:r>
              <a:rPr lang="zh-CN" altLang="en-US" sz="2600" dirty="0">
                <a:cs typeface="Times New Roman" panose="02020603050405020304" pitchFamily="18" charset="0"/>
              </a:rPr>
              <a:t>指向队头元素， </a:t>
            </a:r>
            <a:r>
              <a:rPr lang="en-US" altLang="zh-CN" sz="2600" dirty="0">
                <a:cs typeface="Times New Roman" panose="02020603050405020304" pitchFamily="18" charset="0"/>
              </a:rPr>
              <a:t>rear </a:t>
            </a:r>
            <a:r>
              <a:rPr lang="zh-CN" altLang="en-US" sz="2600" dirty="0">
                <a:cs typeface="Times New Roman" panose="02020603050405020304" pitchFamily="18" charset="0"/>
              </a:rPr>
              <a:t>指向队尾元素；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(2) </a:t>
            </a:r>
            <a:r>
              <a:rPr lang="en-US" altLang="zh-CN" sz="2600" dirty="0">
                <a:cs typeface="Times New Roman" panose="02020603050405020304" pitchFamily="18" charset="0"/>
              </a:rPr>
              <a:t>front </a:t>
            </a:r>
            <a:r>
              <a:rPr lang="zh-CN" altLang="en-US" sz="2600" dirty="0">
                <a:cs typeface="Times New Roman" panose="02020603050405020304" pitchFamily="18" charset="0"/>
              </a:rPr>
              <a:t>指向队头元素的前一个位置， </a:t>
            </a:r>
            <a:r>
              <a:rPr lang="en-US" altLang="zh-CN" sz="2600" dirty="0">
                <a:cs typeface="Times New Roman" panose="02020603050405020304" pitchFamily="18" charset="0"/>
              </a:rPr>
              <a:t>rear </a:t>
            </a:r>
            <a:r>
              <a:rPr lang="zh-CN" altLang="en-US" sz="2600" dirty="0">
                <a:cs typeface="Times New Roman" panose="02020603050405020304" pitchFamily="18" charset="0"/>
              </a:rPr>
              <a:t>指向队尾元素；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(3)</a:t>
            </a: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cs typeface="Times New Roman" panose="02020603050405020304" pitchFamily="18" charset="0"/>
              </a:rPr>
              <a:t>front </a:t>
            </a:r>
            <a:r>
              <a:rPr lang="zh-CN" altLang="en-US" sz="2600" b="1" dirty="0">
                <a:cs typeface="Times New Roman" panose="02020603050405020304" pitchFamily="18" charset="0"/>
              </a:rPr>
              <a:t>指向队头元素，</a:t>
            </a:r>
            <a:r>
              <a:rPr lang="en-US" altLang="zh-CN" sz="2600" b="1" dirty="0">
                <a:cs typeface="Times New Roman" panose="02020603050405020304" pitchFamily="18" charset="0"/>
              </a:rPr>
              <a:t>rear</a:t>
            </a:r>
            <a:r>
              <a:rPr lang="zh-CN" altLang="en-US" sz="2600" b="1" dirty="0">
                <a:cs typeface="Times New Roman" panose="02020603050405020304" pitchFamily="18" charset="0"/>
              </a:rPr>
              <a:t>指向队尾元素的下一个位置。</a:t>
            </a:r>
            <a:endParaRPr lang="en-US" altLang="zh-CN" sz="2600" b="1" dirty="0"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245872-05B2-4FD9-8E05-6B552E14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810" y="3663356"/>
            <a:ext cx="5016298" cy="226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7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ECB8106-8336-4F06-A313-83D9A94A9BBB}"/>
                  </a:ext>
                </a:extLst>
              </p:cNvPr>
              <p:cNvSpPr/>
              <p:nvPr/>
            </p:nvSpPr>
            <p:spPr>
              <a:xfrm>
                <a:off x="741920" y="1243201"/>
                <a:ext cx="10858480" cy="5475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ADT Stack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{ 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数据对象：𝓓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={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|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i="1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ElemSet</a:t>
                </a:r>
                <a:r>
                  <a:rPr lang="en-US" altLang="zh-CN" sz="2200" i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=1: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数据关系：𝓡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{&lt;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)&gt;|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zh-CN" altLang="en-US" sz="2200" dirty="0"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𝓓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分别为栈底和栈顶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基本操作：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InitStack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(&amp;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            		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构造空栈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DestroyStack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(&amp;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    		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销毁栈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ClearStack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(&amp;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         		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清为空栈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StackEmpty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           		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判断栈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是否为空栈。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StackLength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         		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返回栈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的长度，即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的元素数量。 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Push(&amp;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e)     		          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入栈操作，插入元素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e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为新的栈顶元素。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Pop(&amp;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&amp;e) 	                      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出栈操作，若栈非空则用 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返回栈顶元素。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GetTop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&amp;e)                               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 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返回栈顶元素。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DelTop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(&amp;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                               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若栈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不空，则删除栈顶元素。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StackTranverse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visit())              </a:t>
                </a:r>
                <a:r>
                  <a:rPr lang="zh-CN" altLang="en-US" sz="22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从栈底到栈顶依次访问每个元素。</a:t>
                </a:r>
                <a:endParaRPr lang="en-US" altLang="zh-CN" sz="220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 </a:t>
                </a:r>
                <a:r>
                  <a:rPr lang="en-US" altLang="zh-CN" sz="28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ECB8106-8336-4F06-A313-83D9A94A9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20" y="1243201"/>
                <a:ext cx="10858480" cy="5475345"/>
              </a:xfrm>
              <a:prstGeom prst="rect">
                <a:avLst/>
              </a:prstGeom>
              <a:blipFill>
                <a:blip r:embed="rId2"/>
                <a:stretch>
                  <a:fillRect l="-898" t="-780" b="-1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FDC53D61-6546-4D1B-86CC-FE0A78254C98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6" name="任意多边形 18">
              <a:extLst>
                <a:ext uri="{FF2B5EF4-FFF2-40B4-BE49-F238E27FC236}">
                  <a16:creationId xmlns:a16="http://schemas.microsoft.com/office/drawing/2014/main" id="{920BA6D0-0132-4B8D-AE6E-EDC4055649CF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27712CA-039B-4E58-B1FF-C4430839D1D0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9F9697-BBDB-4655-A27B-80B6E81F599C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1066">
            <a:extLst>
              <a:ext uri="{FF2B5EF4-FFF2-40B4-BE49-F238E27FC236}">
                <a16:creationId xmlns:a16="http://schemas.microsoft.com/office/drawing/2014/main" id="{6A27341C-C995-4D00-A5E7-11EAD46A2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176" y="383761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2638629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栈：链栈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88C1F72-68FA-4539-A9E3-BFAFD7A12B72}"/>
              </a:ext>
            </a:extLst>
          </p:cNvPr>
          <p:cNvGrpSpPr/>
          <p:nvPr/>
        </p:nvGrpSpPr>
        <p:grpSpPr>
          <a:xfrm>
            <a:off x="0" y="271425"/>
            <a:ext cx="5929459" cy="877513"/>
            <a:chOff x="0" y="271425"/>
            <a:chExt cx="5790722" cy="877513"/>
          </a:xfrm>
        </p:grpSpPr>
        <p:sp>
          <p:nvSpPr>
            <p:cNvPr id="18" name="任意多边形 18">
              <a:extLst>
                <a:ext uri="{FF2B5EF4-FFF2-40B4-BE49-F238E27FC236}">
                  <a16:creationId xmlns:a16="http://schemas.microsoft.com/office/drawing/2014/main" id="{329FFFD9-C542-4832-B0F7-3866845CED0A}"/>
                </a:ext>
              </a:extLst>
            </p:cNvPr>
            <p:cNvSpPr/>
            <p:nvPr/>
          </p:nvSpPr>
          <p:spPr>
            <a:xfrm rot="5400000">
              <a:off x="2621493" y="-2200692"/>
              <a:ext cx="547735" cy="5790722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9F75556-FFD3-4319-AA00-5D545F418281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9A878D2-500B-4B5E-A7A8-E25AF62E814B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文本框 1066">
            <a:extLst>
              <a:ext uri="{FF2B5EF4-FFF2-40B4-BE49-F238E27FC236}">
                <a16:creationId xmlns:a16="http://schemas.microsoft.com/office/drawing/2014/main" id="{A9BB3A01-7591-457C-A76D-19EE64D13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396856"/>
            <a:ext cx="39027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队列：循环顺序队列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200E5F-1029-48CA-869A-E67FB1DFD7EB}"/>
              </a:ext>
            </a:extLst>
          </p:cNvPr>
          <p:cNvSpPr/>
          <p:nvPr/>
        </p:nvSpPr>
        <p:spPr>
          <a:xfrm>
            <a:off x="908286" y="1103490"/>
            <a:ext cx="10042344" cy="138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设循环顺序队列 </a:t>
            </a:r>
            <a:r>
              <a:rPr lang="en-US" altLang="zh-CN" sz="2400" dirty="0">
                <a:cs typeface="Times New Roman" panose="02020603050405020304" pitchFamily="18" charset="0"/>
              </a:rPr>
              <a:t>q1=(A,B,C,D,E)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front=0, rear=5</a:t>
            </a:r>
            <a:r>
              <a:rPr lang="zh-CN" altLang="en-US" sz="2400" dirty="0">
                <a:cs typeface="Times New Roman" panose="02020603050405020304" pitchFamily="18" charset="0"/>
              </a:rPr>
              <a:t>。设入队元素顺序为 </a:t>
            </a:r>
            <a:r>
              <a:rPr lang="en-US" altLang="zh-CN" sz="2400" dirty="0">
                <a:cs typeface="Times New Roman" panose="02020603050405020304" pitchFamily="18" charset="0"/>
              </a:rPr>
              <a:t>F,G,H,I</a:t>
            </a:r>
            <a:r>
              <a:rPr lang="zh-CN" altLang="en-US" sz="2400" dirty="0">
                <a:cs typeface="Times New Roman" panose="02020603050405020304" pitchFamily="18" charset="0"/>
              </a:rPr>
              <a:t>，则交替执行四次入队操作及四次出队操作后，队列变为 </a:t>
            </a:r>
            <a:r>
              <a:rPr lang="en-US" altLang="zh-CN" sz="2400" dirty="0">
                <a:cs typeface="Times New Roman" panose="02020603050405020304" pitchFamily="18" charset="0"/>
              </a:rPr>
              <a:t>q2=(E,F,G,H,I)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front=4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rear=1</a:t>
            </a:r>
            <a:r>
              <a:rPr lang="zh-CN" altLang="en-US" sz="2400" dirty="0">
                <a:cs typeface="Times New Roman" panose="02020603050405020304" pitchFamily="18" charset="0"/>
              </a:rPr>
              <a:t>。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245872-05B2-4FD9-8E05-6B552E14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66" y="2622156"/>
            <a:ext cx="3273758" cy="1476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11AB0B-0E56-408E-8185-F0C4ABCC8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618" y="2622156"/>
            <a:ext cx="3118927" cy="14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C11E442-8B84-41E2-BE2C-37818DC841A9}"/>
              </a:ext>
            </a:extLst>
          </p:cNvPr>
          <p:cNvSpPr/>
          <p:nvPr/>
        </p:nvSpPr>
        <p:spPr>
          <a:xfrm>
            <a:off x="1202282" y="2655864"/>
            <a:ext cx="1388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示意图 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33C945-CC4C-4BBC-A8CC-5ADEF91DF775}"/>
              </a:ext>
            </a:extLst>
          </p:cNvPr>
          <p:cNvSpPr/>
          <p:nvPr/>
        </p:nvSpPr>
        <p:spPr>
          <a:xfrm>
            <a:off x="1188545" y="4486982"/>
            <a:ext cx="1388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示意图 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F51403-B77B-4A46-9EFA-4C6116976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299" y="4348556"/>
            <a:ext cx="2935255" cy="25094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E687474-0914-4A38-A16B-F58042792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751" y="3968685"/>
            <a:ext cx="3080528" cy="268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76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栈：链栈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384B70FE-5DB9-4BA8-B4B3-B34E71383E65}"/>
              </a:ext>
            </a:extLst>
          </p:cNvPr>
          <p:cNvGrpSpPr/>
          <p:nvPr/>
        </p:nvGrpSpPr>
        <p:grpSpPr>
          <a:xfrm>
            <a:off x="279769" y="1358395"/>
            <a:ext cx="458390" cy="344014"/>
            <a:chOff x="789999" y="2242985"/>
            <a:chExt cx="504229" cy="378415"/>
          </a:xfrm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ADA18E24-DFF3-4DED-8767-C087AE10F601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F5EB1CD-02DA-49D5-BF45-C726BF84B23B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F31506E-D3D4-4404-A9F8-FECCC322288B}"/>
              </a:ext>
            </a:extLst>
          </p:cNvPr>
          <p:cNvSpPr/>
          <p:nvPr/>
        </p:nvSpPr>
        <p:spPr>
          <a:xfrm>
            <a:off x="817440" y="1290277"/>
            <a:ext cx="8404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2.34 </a:t>
            </a:r>
            <a:r>
              <a:rPr lang="en-US" altLang="zh-CN" sz="2800" b="1" dirty="0" err="1">
                <a:solidFill>
                  <a:schemeClr val="accent2"/>
                </a:solidFill>
              </a:rPr>
              <a:t>QueueInit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：循环顺序队列的初始化操作。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D78780-C9AE-4DA8-B5D0-B1026DAABB0E}"/>
              </a:ext>
            </a:extLst>
          </p:cNvPr>
          <p:cNvSpPr/>
          <p:nvPr/>
        </p:nvSpPr>
        <p:spPr>
          <a:xfrm>
            <a:off x="341705" y="1846014"/>
            <a:ext cx="1125326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void </a:t>
            </a:r>
            <a:r>
              <a:rPr lang="en-US" altLang="zh-CN" sz="2600" dirty="0" err="1">
                <a:cs typeface="Times New Roman" panose="02020603050405020304" pitchFamily="18" charset="0"/>
                <a:sym typeface="Wingdings" panose="05000000000000000000" pitchFamily="2" charset="2"/>
              </a:rPr>
              <a:t>QueueInit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CSQueue</a:t>
            </a:r>
            <a:r>
              <a:rPr lang="en-US" altLang="zh-CN" sz="2600" dirty="0">
                <a:cs typeface="Times New Roman" panose="02020603050405020304" pitchFamily="18" charset="0"/>
              </a:rPr>
              <a:t> &amp;Q)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</a:t>
            </a:r>
            <a:r>
              <a:rPr lang="en-US" altLang="zh-CN" sz="2600" dirty="0" err="1">
                <a:cs typeface="Times New Roman" panose="02020603050405020304" pitchFamily="18" charset="0"/>
              </a:rPr>
              <a:t>Q.front</a:t>
            </a:r>
            <a:r>
              <a:rPr lang="en-US" altLang="zh-CN" sz="2600" dirty="0">
                <a:cs typeface="Times New Roman" panose="02020603050405020304" pitchFamily="18" charset="0"/>
              </a:rPr>
              <a:t> = </a:t>
            </a:r>
            <a:r>
              <a:rPr lang="en-US" altLang="zh-CN" sz="2600" dirty="0" err="1">
                <a:cs typeface="Times New Roman" panose="02020603050405020304" pitchFamily="18" charset="0"/>
              </a:rPr>
              <a:t>Q.rear</a:t>
            </a:r>
            <a:r>
              <a:rPr lang="en-US" altLang="zh-CN" sz="2600" dirty="0">
                <a:cs typeface="Times New Roman" panose="02020603050405020304" pitchFamily="18" charset="0"/>
              </a:rPr>
              <a:t> = 0;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} 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E4D6827B-13ED-43A4-9C75-9399AA59715C}"/>
              </a:ext>
            </a:extLst>
          </p:cNvPr>
          <p:cNvGrpSpPr/>
          <p:nvPr/>
        </p:nvGrpSpPr>
        <p:grpSpPr>
          <a:xfrm>
            <a:off x="341705" y="3820362"/>
            <a:ext cx="458390" cy="344014"/>
            <a:chOff x="789999" y="2242985"/>
            <a:chExt cx="504229" cy="378415"/>
          </a:xfrm>
        </p:grpSpPr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60BBE17D-C46D-452F-982D-3A6B3D2EADD8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FFE6148-408E-47B9-88A4-7CDD835388B5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0FB0167-3E11-43DB-B861-524763B705FF}"/>
              </a:ext>
            </a:extLst>
          </p:cNvPr>
          <p:cNvSpPr/>
          <p:nvPr/>
        </p:nvSpPr>
        <p:spPr>
          <a:xfrm>
            <a:off x="879376" y="3752244"/>
            <a:ext cx="834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2.35 </a:t>
            </a:r>
            <a:r>
              <a:rPr lang="en-US" altLang="zh-CN" sz="2800" b="1" dirty="0" err="1">
                <a:solidFill>
                  <a:schemeClr val="accent2"/>
                </a:solidFill>
              </a:rPr>
              <a:t>QueueLength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：求循环顺序队列的长度。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91CD3FE-A4B7-4B90-877E-59D08A23A53C}"/>
              </a:ext>
            </a:extLst>
          </p:cNvPr>
          <p:cNvSpPr/>
          <p:nvPr/>
        </p:nvSpPr>
        <p:spPr>
          <a:xfrm>
            <a:off x="403641" y="4307981"/>
            <a:ext cx="1125326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void </a:t>
            </a:r>
            <a:r>
              <a:rPr lang="en-US" altLang="zh-CN" sz="2600" dirty="0" err="1">
                <a:cs typeface="Times New Roman" panose="02020603050405020304" pitchFamily="18" charset="0"/>
                <a:sym typeface="Wingdings" panose="05000000000000000000" pitchFamily="2" charset="2"/>
              </a:rPr>
              <a:t>QueueLength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CSQueue</a:t>
            </a:r>
            <a:r>
              <a:rPr lang="en-US" altLang="zh-CN" sz="2600" dirty="0">
                <a:cs typeface="Times New Roman" panose="02020603050405020304" pitchFamily="18" charset="0"/>
              </a:rPr>
              <a:t> Q)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return (</a:t>
            </a:r>
            <a:r>
              <a:rPr lang="en-US" altLang="zh-CN" sz="2600" dirty="0" err="1">
                <a:cs typeface="Times New Roman" panose="02020603050405020304" pitchFamily="18" charset="0"/>
              </a:rPr>
              <a:t>Q.rear</a:t>
            </a:r>
            <a:r>
              <a:rPr lang="en-US" altLang="zh-CN" sz="2600" dirty="0">
                <a:cs typeface="Times New Roman" panose="02020603050405020304" pitchFamily="18" charset="0"/>
              </a:rPr>
              <a:t> - </a:t>
            </a:r>
            <a:r>
              <a:rPr lang="en-US" altLang="zh-CN" sz="2600" dirty="0" err="1">
                <a:cs typeface="Times New Roman" panose="02020603050405020304" pitchFamily="18" charset="0"/>
              </a:rPr>
              <a:t>Q.front</a:t>
            </a:r>
            <a:r>
              <a:rPr lang="en-US" altLang="zh-CN" sz="2600" dirty="0">
                <a:cs typeface="Times New Roman" panose="02020603050405020304" pitchFamily="18" charset="0"/>
              </a:rPr>
              <a:t> + </a:t>
            </a:r>
            <a:r>
              <a:rPr lang="en-US" altLang="zh-CN" sz="2600" dirty="0" err="1">
                <a:cs typeface="Times New Roman" panose="02020603050405020304" pitchFamily="18" charset="0"/>
              </a:rPr>
              <a:t>MaxQSize</a:t>
            </a:r>
            <a:r>
              <a:rPr lang="en-US" altLang="zh-CN" sz="2600" dirty="0">
                <a:cs typeface="Times New Roman" panose="02020603050405020304" pitchFamily="18" charset="0"/>
              </a:rPr>
              <a:t>) % </a:t>
            </a:r>
            <a:r>
              <a:rPr lang="en-US" altLang="zh-CN" sz="2600" dirty="0" err="1">
                <a:cs typeface="Times New Roman" panose="02020603050405020304" pitchFamily="18" charset="0"/>
              </a:rPr>
              <a:t>MaxQSize</a:t>
            </a:r>
            <a:r>
              <a:rPr lang="en-US" altLang="zh-CN" sz="2600" dirty="0"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} 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C4E605F-4CB6-49A9-A74D-1761DA3C9F6E}"/>
              </a:ext>
            </a:extLst>
          </p:cNvPr>
          <p:cNvGrpSpPr/>
          <p:nvPr/>
        </p:nvGrpSpPr>
        <p:grpSpPr>
          <a:xfrm>
            <a:off x="0" y="271425"/>
            <a:ext cx="5929459" cy="877513"/>
            <a:chOff x="0" y="271425"/>
            <a:chExt cx="5790722" cy="877513"/>
          </a:xfrm>
        </p:grpSpPr>
        <p:sp>
          <p:nvSpPr>
            <p:cNvPr id="28" name="任意多边形 18">
              <a:extLst>
                <a:ext uri="{FF2B5EF4-FFF2-40B4-BE49-F238E27FC236}">
                  <a16:creationId xmlns:a16="http://schemas.microsoft.com/office/drawing/2014/main" id="{43114821-D350-4EC5-AFBB-23F96491C884}"/>
                </a:ext>
              </a:extLst>
            </p:cNvPr>
            <p:cNvSpPr/>
            <p:nvPr/>
          </p:nvSpPr>
          <p:spPr>
            <a:xfrm rot="5400000">
              <a:off x="2621493" y="-2200692"/>
              <a:ext cx="547735" cy="5790722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DF6D11B-DEC2-46C8-BD89-CD28325E2533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C18771-AA2D-4465-B1C2-2A55EE5B9EEC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1" name="文本框 1066">
            <a:extLst>
              <a:ext uri="{FF2B5EF4-FFF2-40B4-BE49-F238E27FC236}">
                <a16:creationId xmlns:a16="http://schemas.microsoft.com/office/drawing/2014/main" id="{A57C704C-608A-4CA7-9C86-3808795E9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396856"/>
            <a:ext cx="39027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队列：循环顺序队列</a:t>
            </a:r>
          </a:p>
        </p:txBody>
      </p:sp>
    </p:spTree>
    <p:extLst>
      <p:ext uri="{BB962C8B-B14F-4D97-AF65-F5344CB8AC3E}">
        <p14:creationId xmlns:p14="http://schemas.microsoft.com/office/powerpoint/2010/main" val="224266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栈：链栈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9200E5F-1029-48CA-869A-E67FB1DFD7EB}"/>
                  </a:ext>
                </a:extLst>
              </p:cNvPr>
              <p:cNvSpPr/>
              <p:nvPr/>
            </p:nvSpPr>
            <p:spPr>
              <a:xfrm>
                <a:off x="460513" y="1283489"/>
                <a:ext cx="10937890" cy="2358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注：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设给队列分配的内存可以存储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m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个元素，则队列最多可以存储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m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个元素，即队列长度可能为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0, 1, 2, ..., m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，共有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m+1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个可能的值，但是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cs typeface="Times New Roman" panose="02020603050405020304" pitchFamily="18" charset="0"/>
                  </a:rPr>
                  <a:t>rear-front+m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)%m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只有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m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个不同的值，无法区分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m+1 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种情况。为了区分空队列和存储空间满的情况，队列长度不超过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m-1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，也即若已知队列的最大长度</a:t>
                </a:r>
                <a:r>
                  <a:rPr lang="en-US" altLang="zh-CN" sz="2400" dirty="0" err="1">
                    <a:cs typeface="Times New Roman" panose="02020603050405020304" pitchFamily="18" charset="0"/>
                  </a:rPr>
                  <a:t>MaxLength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，则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MaxQSize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zh-CN" sz="2400" dirty="0">
                        <a:cs typeface="Times New Roman" panose="02020603050405020304" pitchFamily="18" charset="0"/>
                      </a:rPr>
                      <m:t>MaxLength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+1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9200E5F-1029-48CA-869A-E67FB1DFD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13" y="1283489"/>
                <a:ext cx="10937890" cy="2358466"/>
              </a:xfrm>
              <a:prstGeom prst="rect">
                <a:avLst/>
              </a:prstGeom>
              <a:blipFill>
                <a:blip r:embed="rId2"/>
                <a:stretch>
                  <a:fillRect l="-892" r="-836" b="-5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C11E442-8B84-41E2-BE2C-37818DC841A9}"/>
              </a:ext>
            </a:extLst>
          </p:cNvPr>
          <p:cNvSpPr/>
          <p:nvPr/>
        </p:nvSpPr>
        <p:spPr>
          <a:xfrm>
            <a:off x="638225" y="3724848"/>
            <a:ext cx="1388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示意图 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E18C49-C90C-459E-9B2D-72065BB6B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52554"/>
            <a:ext cx="3700718" cy="24517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D8C419-0783-49F7-869B-0FEB55A44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731" y="4052554"/>
            <a:ext cx="3780019" cy="2451726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9BCDFB43-26B2-40A0-AE39-6EFD7C3F465D}"/>
              </a:ext>
            </a:extLst>
          </p:cNvPr>
          <p:cNvGrpSpPr/>
          <p:nvPr/>
        </p:nvGrpSpPr>
        <p:grpSpPr>
          <a:xfrm>
            <a:off x="0" y="271425"/>
            <a:ext cx="5929459" cy="877513"/>
            <a:chOff x="0" y="271425"/>
            <a:chExt cx="5790722" cy="877513"/>
          </a:xfrm>
        </p:grpSpPr>
        <p:sp>
          <p:nvSpPr>
            <p:cNvPr id="22" name="任意多边形 18">
              <a:extLst>
                <a:ext uri="{FF2B5EF4-FFF2-40B4-BE49-F238E27FC236}">
                  <a16:creationId xmlns:a16="http://schemas.microsoft.com/office/drawing/2014/main" id="{FAB5E029-477E-4FA3-B90E-F9298D7539BA}"/>
                </a:ext>
              </a:extLst>
            </p:cNvPr>
            <p:cNvSpPr/>
            <p:nvPr/>
          </p:nvSpPr>
          <p:spPr>
            <a:xfrm rot="5400000">
              <a:off x="2621493" y="-2200692"/>
              <a:ext cx="547735" cy="5790722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671F35A-800A-4BF5-89A4-B5F99DCF4B7B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9AB91D7-93BA-4136-A963-FDF10E751F69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文本框 1066">
            <a:extLst>
              <a:ext uri="{FF2B5EF4-FFF2-40B4-BE49-F238E27FC236}">
                <a16:creationId xmlns:a16="http://schemas.microsoft.com/office/drawing/2014/main" id="{2A936539-5D49-4160-AD5D-3B76DEC97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396856"/>
            <a:ext cx="39027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队列：循环顺序队列</a:t>
            </a:r>
          </a:p>
        </p:txBody>
      </p:sp>
    </p:spTree>
    <p:extLst>
      <p:ext uri="{BB962C8B-B14F-4D97-AF65-F5344CB8AC3E}">
        <p14:creationId xmlns:p14="http://schemas.microsoft.com/office/powerpoint/2010/main" val="1694280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栈：链栈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384B70FE-5DB9-4BA8-B4B3-B34E71383E65}"/>
              </a:ext>
            </a:extLst>
          </p:cNvPr>
          <p:cNvGrpSpPr/>
          <p:nvPr/>
        </p:nvGrpSpPr>
        <p:grpSpPr>
          <a:xfrm>
            <a:off x="279769" y="1282979"/>
            <a:ext cx="458390" cy="344014"/>
            <a:chOff x="789999" y="2242985"/>
            <a:chExt cx="504229" cy="378415"/>
          </a:xfrm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ADA18E24-DFF3-4DED-8767-C087AE10F601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F5EB1CD-02DA-49D5-BF45-C726BF84B23B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AF31506E-D3D4-4404-A9F8-FECCC322288B}"/>
              </a:ext>
            </a:extLst>
          </p:cNvPr>
          <p:cNvSpPr/>
          <p:nvPr/>
        </p:nvSpPr>
        <p:spPr>
          <a:xfrm>
            <a:off x="817440" y="1214861"/>
            <a:ext cx="8045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2.36 </a:t>
            </a:r>
            <a:r>
              <a:rPr lang="en-US" altLang="zh-CN" sz="2800" b="1" dirty="0" err="1">
                <a:solidFill>
                  <a:schemeClr val="accent2"/>
                </a:solidFill>
              </a:rPr>
              <a:t>EnQueue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：循环顺序队列的入队操作。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D78780-C9AE-4DA8-B5D0-B1026DAABB0E}"/>
              </a:ext>
            </a:extLst>
          </p:cNvPr>
          <p:cNvSpPr/>
          <p:nvPr/>
        </p:nvSpPr>
        <p:spPr>
          <a:xfrm>
            <a:off x="341705" y="1659408"/>
            <a:ext cx="112532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bool </a:t>
            </a:r>
            <a:r>
              <a:rPr lang="en-US" altLang="zh-CN" sz="2600" dirty="0" err="1">
                <a:cs typeface="Times New Roman" panose="02020603050405020304" pitchFamily="18" charset="0"/>
              </a:rPr>
              <a:t>En</a:t>
            </a:r>
            <a:r>
              <a:rPr lang="en-US" altLang="zh-CN" sz="2600" dirty="0" err="1">
                <a:cs typeface="Times New Roman" panose="02020603050405020304" pitchFamily="18" charset="0"/>
                <a:sym typeface="Wingdings" panose="05000000000000000000" pitchFamily="2" charset="2"/>
              </a:rPr>
              <a:t>Queue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CSQueue</a:t>
            </a:r>
            <a:r>
              <a:rPr lang="en-US" altLang="zh-CN" sz="2600" dirty="0">
                <a:cs typeface="Times New Roman" panose="02020603050405020304" pitchFamily="18" charset="0"/>
              </a:rPr>
              <a:t> &amp;Q, </a:t>
            </a:r>
            <a:r>
              <a:rPr lang="en-US" altLang="zh-CN" sz="2600" dirty="0" err="1">
                <a:cs typeface="Times New Roman" panose="02020603050405020304" pitchFamily="18" charset="0"/>
              </a:rPr>
              <a:t>QElemType</a:t>
            </a:r>
            <a:r>
              <a:rPr lang="en-US" altLang="zh-CN" sz="2600" dirty="0">
                <a:cs typeface="Times New Roman" panose="02020603050405020304" pitchFamily="18" charset="0"/>
              </a:rPr>
              <a:t> e)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if ((Q. rear +1)%</a:t>
            </a:r>
            <a:r>
              <a:rPr lang="en-US" altLang="zh-CN" sz="2600" dirty="0" err="1">
                <a:cs typeface="Times New Roman" panose="02020603050405020304" pitchFamily="18" charset="0"/>
              </a:rPr>
              <a:t>MaxQsize</a:t>
            </a:r>
            <a:r>
              <a:rPr lang="en-US" altLang="zh-CN" sz="2600" dirty="0">
                <a:cs typeface="Times New Roman" panose="02020603050405020304" pitchFamily="18" charset="0"/>
              </a:rPr>
              <a:t> == </a:t>
            </a:r>
            <a:r>
              <a:rPr lang="en-US" altLang="zh-CN" sz="2600" dirty="0" err="1">
                <a:cs typeface="Times New Roman" panose="02020603050405020304" pitchFamily="18" charset="0"/>
              </a:rPr>
              <a:t>Q.front</a:t>
            </a:r>
            <a:r>
              <a:rPr lang="en-US" altLang="zh-CN" sz="2600" dirty="0">
                <a:cs typeface="Times New Roman" panose="02020603050405020304" pitchFamily="18" charset="0"/>
              </a:rPr>
              <a:t>) return false;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</a:t>
            </a:r>
            <a:r>
              <a:rPr lang="en-US" altLang="zh-CN" sz="2600" dirty="0" err="1">
                <a:cs typeface="Times New Roman" panose="02020603050405020304" pitchFamily="18" charset="0"/>
              </a:rPr>
              <a:t>Q.elem</a:t>
            </a:r>
            <a:r>
              <a:rPr lang="en-US" altLang="zh-CN" sz="2600" dirty="0"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cs typeface="Times New Roman" panose="02020603050405020304" pitchFamily="18" charset="0"/>
              </a:rPr>
              <a:t>Q.rear</a:t>
            </a:r>
            <a:r>
              <a:rPr lang="en-US" altLang="zh-CN" sz="2600" dirty="0">
                <a:cs typeface="Times New Roman" panose="02020603050405020304" pitchFamily="18" charset="0"/>
              </a:rPr>
              <a:t>] = e;  </a:t>
            </a:r>
            <a:r>
              <a:rPr lang="en-US" altLang="zh-CN" sz="2600" dirty="0" err="1">
                <a:cs typeface="Times New Roman" panose="02020603050405020304" pitchFamily="18" charset="0"/>
              </a:rPr>
              <a:t>Q.rear</a:t>
            </a:r>
            <a:r>
              <a:rPr lang="en-US" altLang="zh-CN" sz="2600" dirty="0">
                <a:cs typeface="Times New Roman" panose="02020603050405020304" pitchFamily="18" charset="0"/>
              </a:rPr>
              <a:t> = (</a:t>
            </a:r>
            <a:r>
              <a:rPr lang="en-US" altLang="zh-CN" sz="2600" dirty="0" err="1">
                <a:cs typeface="Times New Roman" panose="02020603050405020304" pitchFamily="18" charset="0"/>
              </a:rPr>
              <a:t>Q.rear</a:t>
            </a:r>
            <a:r>
              <a:rPr lang="en-US" altLang="zh-CN" sz="2600" dirty="0">
                <a:cs typeface="Times New Roman" panose="02020603050405020304" pitchFamily="18" charset="0"/>
              </a:rPr>
              <a:t> + 1)%</a:t>
            </a:r>
            <a:r>
              <a:rPr lang="en-US" altLang="zh-CN" sz="2600" dirty="0" err="1">
                <a:cs typeface="Times New Roman" panose="02020603050405020304" pitchFamily="18" charset="0"/>
              </a:rPr>
              <a:t>MaxQSize</a:t>
            </a:r>
            <a:r>
              <a:rPr lang="en-US" altLang="zh-CN" sz="2600" dirty="0"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return true;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} 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  <p:grpSp>
        <p:nvGrpSpPr>
          <p:cNvPr id="22" name="Group 23">
            <a:extLst>
              <a:ext uri="{FF2B5EF4-FFF2-40B4-BE49-F238E27FC236}">
                <a16:creationId xmlns:a16="http://schemas.microsoft.com/office/drawing/2014/main" id="{5B689FBA-7697-402F-8603-60E1E17449F6}"/>
              </a:ext>
            </a:extLst>
          </p:cNvPr>
          <p:cNvGrpSpPr/>
          <p:nvPr/>
        </p:nvGrpSpPr>
        <p:grpSpPr>
          <a:xfrm>
            <a:off x="341705" y="4207924"/>
            <a:ext cx="458390" cy="344014"/>
            <a:chOff x="789999" y="2242985"/>
            <a:chExt cx="504229" cy="378415"/>
          </a:xfrm>
        </p:grpSpPr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7218E502-4644-4F1D-8E09-AFBB999C08A7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7EE710CB-4BCD-457C-A176-B0ACF13794DC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117A6EF-D2B2-4FF6-8EA6-7FD27AD4BB7A}"/>
              </a:ext>
            </a:extLst>
          </p:cNvPr>
          <p:cNvSpPr/>
          <p:nvPr/>
        </p:nvSpPr>
        <p:spPr>
          <a:xfrm>
            <a:off x="879376" y="4139806"/>
            <a:ext cx="7967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2.37 </a:t>
            </a:r>
            <a:r>
              <a:rPr lang="en-US" altLang="zh-CN" sz="2800" b="1" dirty="0" err="1">
                <a:solidFill>
                  <a:schemeClr val="accent2"/>
                </a:solidFill>
              </a:rPr>
              <a:t>DeQueue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：循环顺序队列的出队操作。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CD4B08-2560-47F2-9DEA-CA49D7A1C143}"/>
              </a:ext>
            </a:extLst>
          </p:cNvPr>
          <p:cNvSpPr/>
          <p:nvPr/>
        </p:nvSpPr>
        <p:spPr>
          <a:xfrm>
            <a:off x="403641" y="4658812"/>
            <a:ext cx="1125326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bool </a:t>
            </a:r>
            <a:r>
              <a:rPr lang="en-US" altLang="zh-CN" sz="2600" dirty="0" err="1">
                <a:cs typeface="Times New Roman" panose="02020603050405020304" pitchFamily="18" charset="0"/>
              </a:rPr>
              <a:t>De</a:t>
            </a:r>
            <a:r>
              <a:rPr lang="en-US" altLang="zh-CN" sz="2600" dirty="0" err="1">
                <a:cs typeface="Times New Roman" panose="02020603050405020304" pitchFamily="18" charset="0"/>
                <a:sym typeface="Wingdings" panose="05000000000000000000" pitchFamily="2" charset="2"/>
              </a:rPr>
              <a:t>Queue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CSQueue</a:t>
            </a:r>
            <a:r>
              <a:rPr lang="en-US" altLang="zh-CN" sz="2600" dirty="0">
                <a:cs typeface="Times New Roman" panose="02020603050405020304" pitchFamily="18" charset="0"/>
              </a:rPr>
              <a:t> &amp;Q, </a:t>
            </a:r>
            <a:r>
              <a:rPr lang="en-US" altLang="zh-CN" sz="2600" dirty="0" err="1">
                <a:cs typeface="Times New Roman" panose="02020603050405020304" pitchFamily="18" charset="0"/>
              </a:rPr>
              <a:t>QElemType</a:t>
            </a:r>
            <a:r>
              <a:rPr lang="en-US" altLang="zh-CN" sz="2600" dirty="0">
                <a:cs typeface="Times New Roman" panose="02020603050405020304" pitchFamily="18" charset="0"/>
              </a:rPr>
              <a:t> &amp;e)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if (Q. rear == </a:t>
            </a:r>
            <a:r>
              <a:rPr lang="en-US" altLang="zh-CN" sz="2600" dirty="0" err="1">
                <a:cs typeface="Times New Roman" panose="02020603050405020304" pitchFamily="18" charset="0"/>
              </a:rPr>
              <a:t>Q.front</a:t>
            </a:r>
            <a:r>
              <a:rPr lang="en-US" altLang="zh-CN" sz="2600" dirty="0">
                <a:cs typeface="Times New Roman" panose="02020603050405020304" pitchFamily="18" charset="0"/>
              </a:rPr>
              <a:t>) return false;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e = </a:t>
            </a:r>
            <a:r>
              <a:rPr lang="en-US" altLang="zh-CN" sz="2600" dirty="0" err="1">
                <a:cs typeface="Times New Roman" panose="02020603050405020304" pitchFamily="18" charset="0"/>
              </a:rPr>
              <a:t>Q.elem</a:t>
            </a:r>
            <a:r>
              <a:rPr lang="en-US" altLang="zh-CN" sz="2600" dirty="0"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cs typeface="Times New Roman" panose="02020603050405020304" pitchFamily="18" charset="0"/>
              </a:rPr>
              <a:t>Q.front</a:t>
            </a:r>
            <a:r>
              <a:rPr lang="en-US" altLang="zh-CN" sz="2600" dirty="0">
                <a:cs typeface="Times New Roman" panose="02020603050405020304" pitchFamily="18" charset="0"/>
              </a:rPr>
              <a:t>]; Q. front = (Q. front + 1)%</a:t>
            </a:r>
            <a:r>
              <a:rPr lang="en-US" altLang="zh-CN" sz="2600" dirty="0" err="1">
                <a:cs typeface="Times New Roman" panose="02020603050405020304" pitchFamily="18" charset="0"/>
              </a:rPr>
              <a:t>MaxQSize</a:t>
            </a:r>
            <a:r>
              <a:rPr lang="en-US" altLang="zh-CN" sz="2600" dirty="0">
                <a:cs typeface="Times New Roman" panose="02020603050405020304" pitchFamily="18" charset="0"/>
              </a:rPr>
              <a:t>;   return true;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} 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55E04E-D5AE-4E38-9365-3B6DC4466873}"/>
              </a:ext>
            </a:extLst>
          </p:cNvPr>
          <p:cNvGrpSpPr/>
          <p:nvPr/>
        </p:nvGrpSpPr>
        <p:grpSpPr>
          <a:xfrm>
            <a:off x="0" y="271425"/>
            <a:ext cx="5929459" cy="877513"/>
            <a:chOff x="0" y="271425"/>
            <a:chExt cx="5790722" cy="877513"/>
          </a:xfrm>
        </p:grpSpPr>
        <p:sp>
          <p:nvSpPr>
            <p:cNvPr id="24" name="任意多边形 18">
              <a:extLst>
                <a:ext uri="{FF2B5EF4-FFF2-40B4-BE49-F238E27FC236}">
                  <a16:creationId xmlns:a16="http://schemas.microsoft.com/office/drawing/2014/main" id="{1D7FE216-C5A9-49D7-953F-238DA0222074}"/>
                </a:ext>
              </a:extLst>
            </p:cNvPr>
            <p:cNvSpPr/>
            <p:nvPr/>
          </p:nvSpPr>
          <p:spPr>
            <a:xfrm rot="5400000">
              <a:off x="2621493" y="-2200692"/>
              <a:ext cx="547735" cy="5790722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AD48DAD-6ACE-4810-827B-911688EEBEEA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2E29C78-F7D1-49FC-B706-38EDBC997D07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文本框 1066">
            <a:extLst>
              <a:ext uri="{FF2B5EF4-FFF2-40B4-BE49-F238E27FC236}">
                <a16:creationId xmlns:a16="http://schemas.microsoft.com/office/drawing/2014/main" id="{2742CFE1-86BC-41EF-986A-76D5925CB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396856"/>
            <a:ext cx="39027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队列：循环顺序队列</a:t>
            </a:r>
          </a:p>
        </p:txBody>
      </p:sp>
    </p:spTree>
    <p:extLst>
      <p:ext uri="{BB962C8B-B14F-4D97-AF65-F5344CB8AC3E}">
        <p14:creationId xmlns:p14="http://schemas.microsoft.com/office/powerpoint/2010/main" val="808109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66">
            <a:extLst>
              <a:ext uri="{FF2B5EF4-FFF2-40B4-BE49-F238E27FC236}">
                <a16:creationId xmlns:a16="http://schemas.microsoft.com/office/drawing/2014/main" id="{208CB685-8B30-4F9B-9F60-C81E7712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栈：应用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EC9204B-14B2-41EA-9514-8E278569A671}"/>
              </a:ext>
            </a:extLst>
          </p:cNvPr>
          <p:cNvGrpSpPr/>
          <p:nvPr/>
        </p:nvGrpSpPr>
        <p:grpSpPr>
          <a:xfrm>
            <a:off x="0" y="271425"/>
            <a:ext cx="4383467" cy="877513"/>
            <a:chOff x="0" y="271425"/>
            <a:chExt cx="4280903" cy="877513"/>
          </a:xfrm>
        </p:grpSpPr>
        <p:sp>
          <p:nvSpPr>
            <p:cNvPr id="13" name="任意多边形 18">
              <a:extLst>
                <a:ext uri="{FF2B5EF4-FFF2-40B4-BE49-F238E27FC236}">
                  <a16:creationId xmlns:a16="http://schemas.microsoft.com/office/drawing/2014/main" id="{B8CA6475-CBB9-4C78-B27E-40C35CB9BECD}"/>
                </a:ext>
              </a:extLst>
            </p:cNvPr>
            <p:cNvSpPr/>
            <p:nvPr/>
          </p:nvSpPr>
          <p:spPr>
            <a:xfrm rot="5400000">
              <a:off x="1866584" y="-1445782"/>
              <a:ext cx="547735" cy="4280903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C3AFD68-F7D8-4C96-8BD0-B8B66C0B42D2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4F42734-5A6B-423A-90EC-2EC0EA9B7DC2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文本框 1066">
            <a:extLst>
              <a:ext uri="{FF2B5EF4-FFF2-40B4-BE49-F238E27FC236}">
                <a16:creationId xmlns:a16="http://schemas.microsoft.com/office/drawing/2014/main" id="{C99F77DA-2EF8-4141-B467-02025E9D7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981" y="383741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队列的应用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6EAEBE-4CC4-46BC-9D89-DCA15218B322}"/>
              </a:ext>
            </a:extLst>
          </p:cNvPr>
          <p:cNvSpPr/>
          <p:nvPr/>
        </p:nvSpPr>
        <p:spPr>
          <a:xfrm>
            <a:off x="492493" y="1184841"/>
            <a:ext cx="10970501" cy="404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6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迷宫最短路径：</a:t>
            </a:r>
            <a:r>
              <a:rPr lang="zh-CN" altLang="en-US" sz="2600" dirty="0">
                <a:ea typeface="微软雅黑" panose="020B0503020204020204" pitchFamily="34" charset="-122"/>
                <a:cs typeface="Times New Roman" panose="02020603050405020304" pitchFamily="18" charset="0"/>
              </a:rPr>
              <a:t>应用队列求解。</a:t>
            </a:r>
            <a:endParaRPr lang="en-US" altLang="zh-CN" sz="26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6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思       路：</a:t>
            </a:r>
            <a:r>
              <a:rPr lang="zh-CN" altLang="en-US" sz="2600" dirty="0">
                <a:ea typeface="微软雅黑" panose="020B0503020204020204" pitchFamily="34" charset="-122"/>
                <a:cs typeface="Times New Roman" panose="02020603050405020304" pitchFamily="18" charset="0"/>
              </a:rPr>
              <a:t>从迷宫的起点开始，以广度优先的方式搜索终点，即以起点为中心，由近到远向外扩展搜索，直到遇到终点或者搜索到能走的所有位置。用队列存储已经探索过方格的邻近位置。</a:t>
            </a:r>
            <a:endParaRPr lang="en-US" altLang="zh-CN" sz="26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600" dirty="0">
                <a:ea typeface="微软雅黑" panose="020B0503020204020204" pitchFamily="34" charset="-122"/>
                <a:cs typeface="Times New Roman" panose="02020603050405020304" pitchFamily="18" charset="0"/>
              </a:rPr>
              <a:t>在搜索过程中，取出队头元素，在此位置四周搜索可走的方格，并标注当前方格在当前路径上的序号，删除队头元素，直到遇到终点或队列为空。</a:t>
            </a:r>
            <a:endParaRPr lang="en-US" altLang="zh-CN" sz="26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600" dirty="0">
                <a:ea typeface="微软雅黑" panose="020B0503020204020204" pitchFamily="34" charset="-122"/>
                <a:cs typeface="Times New Roman" panose="02020603050405020304" pitchFamily="18" charset="0"/>
              </a:rPr>
              <a:t>若已经搜索到终点，则说明从起点到终点有路径。根据迷宫中标注的方格序号信息，从终点逆向走回起点，即可求出迷宫的最短路径。</a:t>
            </a:r>
            <a:endParaRPr lang="en-US" altLang="zh-CN" sz="26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08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8815C8C-F249-41ED-8B14-2DA82564B322}"/>
              </a:ext>
            </a:extLst>
          </p:cNvPr>
          <p:cNvSpPr/>
          <p:nvPr/>
        </p:nvSpPr>
        <p:spPr>
          <a:xfrm>
            <a:off x="492493" y="1184841"/>
            <a:ext cx="10970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迷宫路径：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应用队列求解。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6EDD923-A9AE-4E86-AF11-C56FB77E794B}"/>
              </a:ext>
            </a:extLst>
          </p:cNvPr>
          <p:cNvGrpSpPr/>
          <p:nvPr/>
        </p:nvGrpSpPr>
        <p:grpSpPr>
          <a:xfrm>
            <a:off x="0" y="271425"/>
            <a:ext cx="4383467" cy="877513"/>
            <a:chOff x="0" y="271425"/>
            <a:chExt cx="4280903" cy="877513"/>
          </a:xfrm>
        </p:grpSpPr>
        <p:sp>
          <p:nvSpPr>
            <p:cNvPr id="22" name="任意多边形 18">
              <a:extLst>
                <a:ext uri="{FF2B5EF4-FFF2-40B4-BE49-F238E27FC236}">
                  <a16:creationId xmlns:a16="http://schemas.microsoft.com/office/drawing/2014/main" id="{9E3A65F0-44A5-4D74-B079-75FBAEF1403E}"/>
                </a:ext>
              </a:extLst>
            </p:cNvPr>
            <p:cNvSpPr/>
            <p:nvPr/>
          </p:nvSpPr>
          <p:spPr>
            <a:xfrm rot="5400000">
              <a:off x="1866584" y="-1445782"/>
              <a:ext cx="547735" cy="4280903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1307DB1-6137-47A7-98E2-59D3223AFEFD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F5FAFD3-C050-4844-81B3-7875305C1B4B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" name="文本框 1066">
            <a:extLst>
              <a:ext uri="{FF2B5EF4-FFF2-40B4-BE49-F238E27FC236}">
                <a16:creationId xmlns:a16="http://schemas.microsoft.com/office/drawing/2014/main" id="{E61111B8-FFD0-44DC-B3F0-54DB4693C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981" y="383741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队列的应用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A28D3F-B124-4852-AE10-230BB650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0" y="1777733"/>
            <a:ext cx="3962858" cy="193667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2AA3A54-B1B8-43E6-894D-82B0886C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05" y="1776298"/>
            <a:ext cx="3962858" cy="193667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BB6E8C8-93C3-47DB-B22F-D91DF19C8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350" y="1776298"/>
            <a:ext cx="3962859" cy="193667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99A01F0-AB7A-4CC3-A625-1D10C42D8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888" y="4341768"/>
            <a:ext cx="3962858" cy="193667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DCEBE6E-C0A2-405B-98A3-F9D43670A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794" y="4341767"/>
            <a:ext cx="3962860" cy="1936675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B5A5812A-8C55-4C55-BF71-FA0303F3E465}"/>
              </a:ext>
            </a:extLst>
          </p:cNvPr>
          <p:cNvSpPr/>
          <p:nvPr/>
        </p:nvSpPr>
        <p:spPr>
          <a:xfrm>
            <a:off x="5457408" y="4244748"/>
            <a:ext cx="10406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...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19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3">
            <a:extLst>
              <a:ext uri="{FF2B5EF4-FFF2-40B4-BE49-F238E27FC236}">
                <a16:creationId xmlns:a16="http://schemas.microsoft.com/office/drawing/2014/main" id="{E02E6439-F7C7-41DF-95B9-E5F1D1BE5B2B}"/>
              </a:ext>
            </a:extLst>
          </p:cNvPr>
          <p:cNvGrpSpPr/>
          <p:nvPr/>
        </p:nvGrpSpPr>
        <p:grpSpPr>
          <a:xfrm>
            <a:off x="279769" y="1270016"/>
            <a:ext cx="458390" cy="344014"/>
            <a:chOff x="789999" y="2242985"/>
            <a:chExt cx="504229" cy="378415"/>
          </a:xfrm>
        </p:grpSpPr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E4BB1017-63BB-4562-B480-77DA78F2E766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DC0E3E6-977C-49B5-B762-0F2925E41157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A990193D-9D85-49C6-9CC0-DE67E1CFB772}"/>
              </a:ext>
            </a:extLst>
          </p:cNvPr>
          <p:cNvSpPr/>
          <p:nvPr/>
        </p:nvSpPr>
        <p:spPr>
          <a:xfrm>
            <a:off x="-141402" y="1665378"/>
            <a:ext cx="1222656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void </a:t>
            </a:r>
            <a:r>
              <a:rPr lang="en-US" altLang="zh-CN" sz="2600" dirty="0" err="1">
                <a:cs typeface="Times New Roman" panose="02020603050405020304" pitchFamily="18" charset="0"/>
              </a:rPr>
              <a:t>MazePath</a:t>
            </a:r>
            <a:r>
              <a:rPr lang="en-US" altLang="zh-CN" sz="2600" dirty="0">
                <a:cs typeface="Times New Roman" panose="02020603050405020304" pitchFamily="18" charset="0"/>
              </a:rPr>
              <a:t>(Maze &amp;M, </a:t>
            </a:r>
            <a:r>
              <a:rPr lang="en-US" altLang="zh-CN" sz="2600" dirty="0" err="1">
                <a:cs typeface="Times New Roman" panose="02020603050405020304" pitchFamily="18" charset="0"/>
              </a:rPr>
              <a:t>SStack</a:t>
            </a:r>
            <a:r>
              <a:rPr lang="en-US" altLang="zh-CN" sz="2600" dirty="0">
                <a:cs typeface="Times New Roman" panose="02020603050405020304" pitchFamily="18" charset="0"/>
              </a:rPr>
              <a:t> &amp;S)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{  const int dx[4] = {0, -1, 0, 1},</a:t>
            </a:r>
            <a:r>
              <a:rPr lang="zh-CN" altLang="en-US" sz="2600" dirty="0"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cs typeface="Times New Roman" panose="02020603050405020304" pitchFamily="18" charset="0"/>
              </a:rPr>
              <a:t>dy</a:t>
            </a:r>
            <a:r>
              <a:rPr lang="en-US" altLang="zh-CN" sz="2600" dirty="0">
                <a:cs typeface="Times New Roman" panose="02020603050405020304" pitchFamily="18" charset="0"/>
              </a:rPr>
              <a:t>[4] = {1,0,-1,0};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int d, L; Queue q; position P, Q; bool successful;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</a:t>
            </a:r>
            <a:r>
              <a:rPr lang="en-US" altLang="zh-CN" sz="2600" dirty="0" err="1">
                <a:cs typeface="Times New Roman" panose="02020603050405020304" pitchFamily="18" charset="0"/>
              </a:rPr>
              <a:t>QueueInit</a:t>
            </a:r>
            <a:r>
              <a:rPr lang="en-US" altLang="zh-CN" sz="2600" dirty="0">
                <a:cs typeface="Times New Roman" panose="02020603050405020304" pitchFamily="18" charset="0"/>
              </a:rPr>
              <a:t>(q);   successful = false;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</a:t>
            </a:r>
            <a:r>
              <a:rPr lang="en-US" altLang="zh-CN" sz="2600" dirty="0" err="1">
                <a:cs typeface="Times New Roman" panose="02020603050405020304" pitchFamily="18" charset="0"/>
              </a:rPr>
              <a:t>M.a</a:t>
            </a:r>
            <a:r>
              <a:rPr lang="en-US" altLang="zh-CN" sz="2600" dirty="0"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cs typeface="Times New Roman" panose="02020603050405020304" pitchFamily="18" charset="0"/>
              </a:rPr>
              <a:t>M.start.x</a:t>
            </a:r>
            <a:r>
              <a:rPr lang="en-US" altLang="zh-CN" sz="2600" dirty="0">
                <a:cs typeface="Times New Roman" panose="02020603050405020304" pitchFamily="18" charset="0"/>
              </a:rPr>
              <a:t>][</a:t>
            </a:r>
            <a:r>
              <a:rPr lang="en-US" altLang="zh-CN" sz="2600" dirty="0" err="1">
                <a:cs typeface="Times New Roman" panose="02020603050405020304" pitchFamily="18" charset="0"/>
              </a:rPr>
              <a:t>M.start.y</a:t>
            </a:r>
            <a:r>
              <a:rPr lang="en-US" altLang="zh-CN" sz="2600" dirty="0">
                <a:cs typeface="Times New Roman" panose="02020603050405020304" pitchFamily="18" charset="0"/>
              </a:rPr>
              <a:t>] = 1;//</a:t>
            </a:r>
            <a:r>
              <a:rPr lang="zh-CN" altLang="en-US" sz="2600" dirty="0">
                <a:cs typeface="Times New Roman" panose="02020603050405020304" pitchFamily="18" charset="0"/>
              </a:rPr>
              <a:t>标注路径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Enqueue(q, </a:t>
            </a:r>
            <a:r>
              <a:rPr lang="en-US" altLang="zh-CN" sz="2600" dirty="0" err="1">
                <a:cs typeface="Times New Roman" panose="02020603050405020304" pitchFamily="18" charset="0"/>
              </a:rPr>
              <a:t>M.start</a:t>
            </a:r>
            <a:r>
              <a:rPr lang="en-US" altLang="zh-CN" sz="2600" dirty="0">
                <a:cs typeface="Times New Roman" panose="02020603050405020304" pitchFamily="18" charset="0"/>
              </a:rPr>
              <a:t>);//</a:t>
            </a:r>
            <a:r>
              <a:rPr lang="zh-CN" altLang="en-US" sz="2600" dirty="0">
                <a:cs typeface="Times New Roman" panose="02020603050405020304" pitchFamily="18" charset="0"/>
              </a:rPr>
              <a:t>起点入队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while(</a:t>
            </a:r>
            <a:r>
              <a:rPr lang="en-US" altLang="zh-CN" sz="2600" dirty="0" err="1">
                <a:cs typeface="Times New Roman" panose="02020603050405020304" pitchFamily="18" charset="0"/>
              </a:rPr>
              <a:t>DeQueue</a:t>
            </a:r>
            <a:r>
              <a:rPr lang="en-US" altLang="zh-CN" sz="2600" dirty="0">
                <a:cs typeface="Times New Roman" panose="02020603050405020304" pitchFamily="18" charset="0"/>
              </a:rPr>
              <a:t>(q,</a:t>
            </a:r>
            <a:r>
              <a:rPr lang="zh-CN" altLang="en-US" sz="2600" dirty="0"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P))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{   if ((</a:t>
            </a:r>
            <a:r>
              <a:rPr lang="en-US" altLang="zh-CN" sz="2600" dirty="0" err="1">
                <a:cs typeface="Times New Roman" panose="02020603050405020304" pitchFamily="18" charset="0"/>
              </a:rPr>
              <a:t>P.x</a:t>
            </a:r>
            <a:r>
              <a:rPr lang="en-US" altLang="zh-CN" sz="2600" dirty="0">
                <a:cs typeface="Times New Roman" panose="02020603050405020304" pitchFamily="18" charset="0"/>
              </a:rPr>
              <a:t> == </a:t>
            </a:r>
            <a:r>
              <a:rPr lang="en-US" altLang="zh-CN" sz="2600" dirty="0" err="1">
                <a:cs typeface="Times New Roman" panose="02020603050405020304" pitchFamily="18" charset="0"/>
              </a:rPr>
              <a:t>M.end.x</a:t>
            </a:r>
            <a:r>
              <a:rPr lang="en-US" altLang="zh-CN" sz="2600" dirty="0">
                <a:cs typeface="Times New Roman" panose="02020603050405020304" pitchFamily="18" charset="0"/>
              </a:rPr>
              <a:t>)&amp;&amp;(</a:t>
            </a:r>
            <a:r>
              <a:rPr lang="en-US" altLang="zh-CN" sz="2600" dirty="0" err="1">
                <a:cs typeface="Times New Roman" panose="02020603050405020304" pitchFamily="18" charset="0"/>
              </a:rPr>
              <a:t>P.y</a:t>
            </a:r>
            <a:r>
              <a:rPr lang="en-US" altLang="zh-CN" sz="2600" dirty="0">
                <a:cs typeface="Times New Roman" panose="02020603050405020304" pitchFamily="18" charset="0"/>
              </a:rPr>
              <a:t> == </a:t>
            </a:r>
            <a:r>
              <a:rPr lang="en-US" altLang="zh-CN" sz="2600" dirty="0" err="1">
                <a:cs typeface="Times New Roman" panose="02020603050405020304" pitchFamily="18" charset="0"/>
              </a:rPr>
              <a:t>M.end.y</a:t>
            </a:r>
            <a:r>
              <a:rPr lang="en-US" altLang="zh-CN" sz="2600" dirty="0">
                <a:cs typeface="Times New Roman" panose="02020603050405020304" pitchFamily="18" charset="0"/>
              </a:rPr>
              <a:t>)) { successful = true;  break; }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for(d = 0; d &lt;= 3; d++)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{ </a:t>
            </a:r>
            <a:r>
              <a:rPr lang="en-US" altLang="zh-CN" sz="2600" dirty="0" err="1">
                <a:cs typeface="Times New Roman" panose="02020603050405020304" pitchFamily="18" charset="0"/>
              </a:rPr>
              <a:t>Q.x</a:t>
            </a:r>
            <a:r>
              <a:rPr lang="en-US" altLang="zh-CN" sz="2600" dirty="0">
                <a:cs typeface="Times New Roman" panose="02020603050405020304" pitchFamily="18" charset="0"/>
              </a:rPr>
              <a:t> = </a:t>
            </a:r>
            <a:r>
              <a:rPr lang="en-US" altLang="zh-CN" sz="2600" dirty="0" err="1">
                <a:cs typeface="Times New Roman" panose="02020603050405020304" pitchFamily="18" charset="0"/>
              </a:rPr>
              <a:t>P.x</a:t>
            </a:r>
            <a:r>
              <a:rPr lang="en-US" altLang="zh-CN" sz="2600" dirty="0">
                <a:cs typeface="Times New Roman" panose="02020603050405020304" pitchFamily="18" charset="0"/>
              </a:rPr>
              <a:t> + dx[d]; </a:t>
            </a:r>
            <a:r>
              <a:rPr lang="en-US" altLang="zh-CN" sz="2600" dirty="0" err="1">
                <a:cs typeface="Times New Roman" panose="02020603050405020304" pitchFamily="18" charset="0"/>
              </a:rPr>
              <a:t>Q.y</a:t>
            </a:r>
            <a:r>
              <a:rPr lang="en-US" altLang="zh-CN" sz="2600" dirty="0">
                <a:cs typeface="Times New Roman" panose="02020603050405020304" pitchFamily="18" charset="0"/>
              </a:rPr>
              <a:t> = </a:t>
            </a:r>
            <a:r>
              <a:rPr lang="en-US" altLang="zh-CN" sz="2600" dirty="0" err="1">
                <a:cs typeface="Times New Roman" panose="02020603050405020304" pitchFamily="18" charset="0"/>
              </a:rPr>
              <a:t>P.y</a:t>
            </a:r>
            <a:r>
              <a:rPr lang="en-US" altLang="zh-CN" sz="2600" dirty="0">
                <a:cs typeface="Times New Roman" panose="02020603050405020304" pitchFamily="18" charset="0"/>
              </a:rPr>
              <a:t> + </a:t>
            </a:r>
            <a:r>
              <a:rPr lang="en-US" altLang="zh-CN" sz="2600" dirty="0" err="1">
                <a:cs typeface="Times New Roman" panose="02020603050405020304" pitchFamily="18" charset="0"/>
              </a:rPr>
              <a:t>dy</a:t>
            </a:r>
            <a:r>
              <a:rPr lang="en-US" altLang="zh-CN" sz="2600" dirty="0">
                <a:cs typeface="Times New Roman" panose="02020603050405020304" pitchFamily="18" charset="0"/>
              </a:rPr>
              <a:t>[d];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  if (</a:t>
            </a:r>
            <a:r>
              <a:rPr lang="en-US" altLang="zh-CN" sz="2600" dirty="0" err="1">
                <a:cs typeface="Times New Roman" panose="02020603050405020304" pitchFamily="18" charset="0"/>
              </a:rPr>
              <a:t>M.a</a:t>
            </a:r>
            <a:r>
              <a:rPr lang="en-US" altLang="zh-CN" sz="2600" dirty="0"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cs typeface="Times New Roman" panose="02020603050405020304" pitchFamily="18" charset="0"/>
              </a:rPr>
              <a:t>Q.x</a:t>
            </a:r>
            <a:r>
              <a:rPr lang="en-US" altLang="zh-CN" sz="2600" dirty="0">
                <a:cs typeface="Times New Roman" panose="02020603050405020304" pitchFamily="18" charset="0"/>
              </a:rPr>
              <a:t>][</a:t>
            </a:r>
            <a:r>
              <a:rPr lang="en-US" altLang="zh-CN" sz="2600" dirty="0" err="1">
                <a:cs typeface="Times New Roman" panose="02020603050405020304" pitchFamily="18" charset="0"/>
              </a:rPr>
              <a:t>Q.y</a:t>
            </a:r>
            <a:r>
              <a:rPr lang="en-US" altLang="zh-CN" sz="2600" dirty="0">
                <a:cs typeface="Times New Roman" panose="02020603050405020304" pitchFamily="18" charset="0"/>
              </a:rPr>
              <a:t>] == 0) { Enqueue(q, Q); </a:t>
            </a:r>
            <a:r>
              <a:rPr lang="en-US" altLang="zh-CN" sz="2600" dirty="0" err="1">
                <a:cs typeface="Times New Roman" panose="02020603050405020304" pitchFamily="18" charset="0"/>
              </a:rPr>
              <a:t>M.a</a:t>
            </a:r>
            <a:r>
              <a:rPr lang="en-US" altLang="zh-CN" sz="2600" dirty="0"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cs typeface="Times New Roman" panose="02020603050405020304" pitchFamily="18" charset="0"/>
              </a:rPr>
              <a:t>Q.x</a:t>
            </a:r>
            <a:r>
              <a:rPr lang="en-US" altLang="zh-CN" sz="2600" dirty="0">
                <a:cs typeface="Times New Roman" panose="02020603050405020304" pitchFamily="18" charset="0"/>
              </a:rPr>
              <a:t>][</a:t>
            </a:r>
            <a:r>
              <a:rPr lang="en-US" altLang="zh-CN" sz="2600" dirty="0" err="1">
                <a:cs typeface="Times New Roman" panose="02020603050405020304" pitchFamily="18" charset="0"/>
              </a:rPr>
              <a:t>Q.y</a:t>
            </a:r>
            <a:r>
              <a:rPr lang="en-US" altLang="zh-CN" sz="2600" dirty="0">
                <a:cs typeface="Times New Roman" panose="02020603050405020304" pitchFamily="18" charset="0"/>
              </a:rPr>
              <a:t>] = </a:t>
            </a:r>
            <a:r>
              <a:rPr lang="en-US" altLang="zh-CN" sz="2600" dirty="0" err="1">
                <a:cs typeface="Times New Roman" panose="02020603050405020304" pitchFamily="18" charset="0"/>
              </a:rPr>
              <a:t>M.a</a:t>
            </a:r>
            <a:r>
              <a:rPr lang="en-US" altLang="zh-CN" sz="2600" dirty="0"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cs typeface="Times New Roman" panose="02020603050405020304" pitchFamily="18" charset="0"/>
              </a:rPr>
              <a:t>P.x</a:t>
            </a:r>
            <a:r>
              <a:rPr lang="en-US" altLang="zh-CN" sz="2600" dirty="0">
                <a:cs typeface="Times New Roman" panose="02020603050405020304" pitchFamily="18" charset="0"/>
              </a:rPr>
              <a:t>][</a:t>
            </a:r>
            <a:r>
              <a:rPr lang="en-US" altLang="zh-CN" sz="2600" dirty="0" err="1">
                <a:cs typeface="Times New Roman" panose="02020603050405020304" pitchFamily="18" charset="0"/>
              </a:rPr>
              <a:t>P.y</a:t>
            </a:r>
            <a:r>
              <a:rPr lang="en-US" altLang="zh-CN" sz="2600" dirty="0">
                <a:cs typeface="Times New Roman" panose="02020603050405020304" pitchFamily="18" charset="0"/>
              </a:rPr>
              <a:t>] + 1; }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 }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}    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524265-E159-4831-9793-2ED91F05FE11}"/>
              </a:ext>
            </a:extLst>
          </p:cNvPr>
          <p:cNvSpPr/>
          <p:nvPr/>
        </p:nvSpPr>
        <p:spPr>
          <a:xfrm>
            <a:off x="817440" y="1201898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2.38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：求出迷宫的最短路径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B9F25E5-E153-4010-A169-2250B58CEE41}"/>
              </a:ext>
            </a:extLst>
          </p:cNvPr>
          <p:cNvGrpSpPr/>
          <p:nvPr/>
        </p:nvGrpSpPr>
        <p:grpSpPr>
          <a:xfrm>
            <a:off x="0" y="271425"/>
            <a:ext cx="4383467" cy="877513"/>
            <a:chOff x="0" y="271425"/>
            <a:chExt cx="4280903" cy="877513"/>
          </a:xfrm>
        </p:grpSpPr>
        <p:sp>
          <p:nvSpPr>
            <p:cNvPr id="16" name="任意多边形 18">
              <a:extLst>
                <a:ext uri="{FF2B5EF4-FFF2-40B4-BE49-F238E27FC236}">
                  <a16:creationId xmlns:a16="http://schemas.microsoft.com/office/drawing/2014/main" id="{0F6541A7-D31C-43D1-9F9B-E11EF1B9DA6E}"/>
                </a:ext>
              </a:extLst>
            </p:cNvPr>
            <p:cNvSpPr/>
            <p:nvPr/>
          </p:nvSpPr>
          <p:spPr>
            <a:xfrm rot="5400000">
              <a:off x="1866584" y="-1445782"/>
              <a:ext cx="547735" cy="4280903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48C32C9-1B05-4693-BFE0-C3101DA31F91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2DD9DDB-EF8A-4A31-A0F7-6C4F900550CD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文本框 1066">
            <a:extLst>
              <a:ext uri="{FF2B5EF4-FFF2-40B4-BE49-F238E27FC236}">
                <a16:creationId xmlns:a16="http://schemas.microsoft.com/office/drawing/2014/main" id="{D8C553C9-AB00-42F1-B76D-8A4354079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981" y="383741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队列的应用</a:t>
            </a:r>
          </a:p>
        </p:txBody>
      </p:sp>
    </p:spTree>
    <p:extLst>
      <p:ext uri="{BB962C8B-B14F-4D97-AF65-F5344CB8AC3E}">
        <p14:creationId xmlns:p14="http://schemas.microsoft.com/office/powerpoint/2010/main" val="4096243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3">
            <a:extLst>
              <a:ext uri="{FF2B5EF4-FFF2-40B4-BE49-F238E27FC236}">
                <a16:creationId xmlns:a16="http://schemas.microsoft.com/office/drawing/2014/main" id="{E02E6439-F7C7-41DF-95B9-E5F1D1BE5B2B}"/>
              </a:ext>
            </a:extLst>
          </p:cNvPr>
          <p:cNvGrpSpPr/>
          <p:nvPr/>
        </p:nvGrpSpPr>
        <p:grpSpPr>
          <a:xfrm>
            <a:off x="279769" y="1270016"/>
            <a:ext cx="458390" cy="344014"/>
            <a:chOff x="789999" y="2242985"/>
            <a:chExt cx="504229" cy="378415"/>
          </a:xfrm>
        </p:grpSpPr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E4BB1017-63BB-4562-B480-77DA78F2E766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DC0E3E6-977C-49B5-B762-0F2925E41157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65D5DB6-97DF-49C6-AA71-F793FE5D8B7C}"/>
              </a:ext>
            </a:extLst>
          </p:cNvPr>
          <p:cNvSpPr/>
          <p:nvPr/>
        </p:nvSpPr>
        <p:spPr>
          <a:xfrm>
            <a:off x="817440" y="1201898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2.30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：求出迷宫的最短路径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90193D-9D85-49C6-9CC0-DE67E1CFB772}"/>
              </a:ext>
            </a:extLst>
          </p:cNvPr>
          <p:cNvSpPr/>
          <p:nvPr/>
        </p:nvSpPr>
        <p:spPr>
          <a:xfrm>
            <a:off x="0" y="1639968"/>
            <a:ext cx="84087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</a:t>
            </a:r>
            <a:r>
              <a:rPr lang="en-US" altLang="zh-CN" sz="2600" dirty="0" err="1">
                <a:cs typeface="Times New Roman" panose="02020603050405020304" pitchFamily="18" charset="0"/>
              </a:rPr>
              <a:t>StackInit</a:t>
            </a:r>
            <a:r>
              <a:rPr lang="en-US" altLang="zh-CN" sz="2600" dirty="0">
                <a:cs typeface="Times New Roman" panose="02020603050405020304" pitchFamily="18" charset="0"/>
              </a:rPr>
              <a:t>(S);  if( !successful )  return;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P = </a:t>
            </a:r>
            <a:r>
              <a:rPr lang="en-US" altLang="zh-CN" sz="2600" dirty="0" err="1">
                <a:cs typeface="Times New Roman" panose="02020603050405020304" pitchFamily="18" charset="0"/>
              </a:rPr>
              <a:t>M.end</a:t>
            </a:r>
            <a:r>
              <a:rPr lang="en-US" altLang="zh-CN" sz="2600" dirty="0">
                <a:cs typeface="Times New Roman" panose="02020603050405020304" pitchFamily="18" charset="0"/>
              </a:rPr>
              <a:t>;  Push(S, P); //</a:t>
            </a:r>
            <a:r>
              <a:rPr lang="zh-CN" altLang="en-US" sz="2600" dirty="0">
                <a:cs typeface="Times New Roman" panose="02020603050405020304" pitchFamily="18" charset="0"/>
              </a:rPr>
              <a:t>终点入栈</a:t>
            </a:r>
            <a:endParaRPr lang="en-US" altLang="zh-CN" sz="26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for(L = </a:t>
            </a:r>
            <a:r>
              <a:rPr lang="en-US" altLang="zh-CN" sz="2600" dirty="0" err="1">
                <a:cs typeface="Times New Roman" panose="02020603050405020304" pitchFamily="18" charset="0"/>
              </a:rPr>
              <a:t>M.a</a:t>
            </a:r>
            <a:r>
              <a:rPr lang="en-US" altLang="zh-CN" sz="2600" dirty="0"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cs typeface="Times New Roman" panose="02020603050405020304" pitchFamily="18" charset="0"/>
              </a:rPr>
              <a:t>P.x</a:t>
            </a:r>
            <a:r>
              <a:rPr lang="en-US" altLang="zh-CN" sz="2600" dirty="0">
                <a:cs typeface="Times New Roman" panose="02020603050405020304" pitchFamily="18" charset="0"/>
              </a:rPr>
              <a:t>][</a:t>
            </a:r>
            <a:r>
              <a:rPr lang="en-US" altLang="zh-CN" sz="2600" dirty="0" err="1">
                <a:cs typeface="Times New Roman" panose="02020603050405020304" pitchFamily="18" charset="0"/>
              </a:rPr>
              <a:t>P.y</a:t>
            </a:r>
            <a:r>
              <a:rPr lang="en-US" altLang="zh-CN" sz="2600" dirty="0">
                <a:cs typeface="Times New Roman" panose="02020603050405020304" pitchFamily="18" charset="0"/>
              </a:rPr>
              <a:t>] - 1; L &gt;= 1; L--)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{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    for(d = 0; d &lt;= 3; d++)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        {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           </a:t>
            </a:r>
            <a:r>
              <a:rPr lang="en-US" altLang="zh-CN" sz="2600" dirty="0" err="1">
                <a:cs typeface="Times New Roman" panose="02020603050405020304" pitchFamily="18" charset="0"/>
              </a:rPr>
              <a:t>Q.x</a:t>
            </a:r>
            <a:r>
              <a:rPr lang="en-US" altLang="zh-CN" sz="2600" dirty="0">
                <a:cs typeface="Times New Roman" panose="02020603050405020304" pitchFamily="18" charset="0"/>
              </a:rPr>
              <a:t> = </a:t>
            </a:r>
            <a:r>
              <a:rPr lang="en-US" altLang="zh-CN" sz="2600" dirty="0" err="1">
                <a:cs typeface="Times New Roman" panose="02020603050405020304" pitchFamily="18" charset="0"/>
              </a:rPr>
              <a:t>P.x</a:t>
            </a:r>
            <a:r>
              <a:rPr lang="en-US" altLang="zh-CN" sz="2600" dirty="0">
                <a:cs typeface="Times New Roman" panose="02020603050405020304" pitchFamily="18" charset="0"/>
              </a:rPr>
              <a:t> + dx[d];  </a:t>
            </a:r>
            <a:r>
              <a:rPr lang="en-US" altLang="zh-CN" sz="2600" dirty="0" err="1">
                <a:cs typeface="Times New Roman" panose="02020603050405020304" pitchFamily="18" charset="0"/>
              </a:rPr>
              <a:t>Q.y</a:t>
            </a:r>
            <a:r>
              <a:rPr lang="en-US" altLang="zh-CN" sz="2600" dirty="0">
                <a:cs typeface="Times New Roman" panose="02020603050405020304" pitchFamily="18" charset="0"/>
              </a:rPr>
              <a:t> = </a:t>
            </a:r>
            <a:r>
              <a:rPr lang="en-US" altLang="zh-CN" sz="2600" dirty="0" err="1">
                <a:cs typeface="Times New Roman" panose="02020603050405020304" pitchFamily="18" charset="0"/>
              </a:rPr>
              <a:t>P.y</a:t>
            </a:r>
            <a:r>
              <a:rPr lang="en-US" altLang="zh-CN" sz="2600" dirty="0">
                <a:cs typeface="Times New Roman" panose="02020603050405020304" pitchFamily="18" charset="0"/>
              </a:rPr>
              <a:t> + </a:t>
            </a:r>
            <a:r>
              <a:rPr lang="en-US" altLang="zh-CN" sz="2600" dirty="0" err="1">
                <a:cs typeface="Times New Roman" panose="02020603050405020304" pitchFamily="18" charset="0"/>
              </a:rPr>
              <a:t>dy</a:t>
            </a:r>
            <a:r>
              <a:rPr lang="en-US" altLang="zh-CN" sz="2600" dirty="0">
                <a:cs typeface="Times New Roman" panose="02020603050405020304" pitchFamily="18" charset="0"/>
              </a:rPr>
              <a:t>[d];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           if(</a:t>
            </a:r>
            <a:r>
              <a:rPr lang="en-US" altLang="zh-CN" sz="2600" dirty="0" err="1">
                <a:cs typeface="Times New Roman" panose="02020603050405020304" pitchFamily="18" charset="0"/>
              </a:rPr>
              <a:t>M.a</a:t>
            </a:r>
            <a:r>
              <a:rPr lang="en-US" altLang="zh-CN" sz="2600" dirty="0"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cs typeface="Times New Roman" panose="02020603050405020304" pitchFamily="18" charset="0"/>
              </a:rPr>
              <a:t>Q.x</a:t>
            </a:r>
            <a:r>
              <a:rPr lang="en-US" altLang="zh-CN" sz="2600" dirty="0">
                <a:cs typeface="Times New Roman" panose="02020603050405020304" pitchFamily="18" charset="0"/>
              </a:rPr>
              <a:t>][</a:t>
            </a:r>
            <a:r>
              <a:rPr lang="en-US" altLang="zh-CN" sz="2600" dirty="0" err="1">
                <a:cs typeface="Times New Roman" panose="02020603050405020304" pitchFamily="18" charset="0"/>
              </a:rPr>
              <a:t>Q.y</a:t>
            </a:r>
            <a:r>
              <a:rPr lang="en-US" altLang="zh-CN" sz="2600" dirty="0">
                <a:cs typeface="Times New Roman" panose="02020603050405020304" pitchFamily="18" charset="0"/>
              </a:rPr>
              <a:t>] == L) { P = Q;  break; }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         }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     Push(S, P);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    }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}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21B113C-5392-481B-90DC-9548BBA7C70E}"/>
              </a:ext>
            </a:extLst>
          </p:cNvPr>
          <p:cNvGrpSpPr/>
          <p:nvPr/>
        </p:nvGrpSpPr>
        <p:grpSpPr>
          <a:xfrm>
            <a:off x="0" y="271425"/>
            <a:ext cx="4383467" cy="877513"/>
            <a:chOff x="0" y="271425"/>
            <a:chExt cx="4280903" cy="877513"/>
          </a:xfrm>
        </p:grpSpPr>
        <p:sp>
          <p:nvSpPr>
            <p:cNvPr id="13" name="任意多边形 18">
              <a:extLst>
                <a:ext uri="{FF2B5EF4-FFF2-40B4-BE49-F238E27FC236}">
                  <a16:creationId xmlns:a16="http://schemas.microsoft.com/office/drawing/2014/main" id="{07AE1C3F-FBC3-41C5-BBCB-19B0ED13968B}"/>
                </a:ext>
              </a:extLst>
            </p:cNvPr>
            <p:cNvSpPr/>
            <p:nvPr/>
          </p:nvSpPr>
          <p:spPr>
            <a:xfrm rot="5400000">
              <a:off x="1866584" y="-1445782"/>
              <a:ext cx="547735" cy="4280903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55B6903-9B58-4A4F-AECC-22B1A686CA1D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77FFCC3-C0B8-48D2-96E3-7A9EB123CC7E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文本框 1066">
            <a:extLst>
              <a:ext uri="{FF2B5EF4-FFF2-40B4-BE49-F238E27FC236}">
                <a16:creationId xmlns:a16="http://schemas.microsoft.com/office/drawing/2014/main" id="{8B09646D-35C6-4F33-A6EF-4FE42E928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981" y="383741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队列的应用</a:t>
            </a:r>
          </a:p>
        </p:txBody>
      </p:sp>
    </p:spTree>
    <p:extLst>
      <p:ext uri="{BB962C8B-B14F-4D97-AF65-F5344CB8AC3E}">
        <p14:creationId xmlns:p14="http://schemas.microsoft.com/office/powerpoint/2010/main" val="2053842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2"/>
          <p:cNvSpPr txBox="1"/>
          <p:nvPr/>
        </p:nvSpPr>
        <p:spPr>
          <a:xfrm>
            <a:off x="3840991" y="2551859"/>
            <a:ext cx="7948669" cy="99259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粒子群优化算法</a:t>
            </a:r>
          </a:p>
        </p:txBody>
      </p:sp>
      <p:sp>
        <p:nvSpPr>
          <p:cNvPr id="23" name="Rectangle 10"/>
          <p:cNvSpPr/>
          <p:nvPr/>
        </p:nvSpPr>
        <p:spPr>
          <a:xfrm>
            <a:off x="116378" y="2020389"/>
            <a:ext cx="11959244" cy="236002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18284E1A-F75D-4E64-B406-141E56C680CA}"/>
              </a:ext>
            </a:extLst>
          </p:cNvPr>
          <p:cNvSpPr txBox="1"/>
          <p:nvPr/>
        </p:nvSpPr>
        <p:spPr>
          <a:xfrm>
            <a:off x="3840991" y="3593152"/>
            <a:ext cx="7948669" cy="57709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Particle Swarm Optimization </a:t>
            </a:r>
            <a:r>
              <a:rPr kumimoji="0" lang="en-US" altLang="zh-CN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Algorithm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1" y="2219651"/>
            <a:ext cx="12192000" cy="230568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2100555" y="2722310"/>
            <a:ext cx="7529067" cy="1300366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cs typeface="+mn-ea"/>
                <a:sym typeface="+mn-lt"/>
              </a:rPr>
              <a:t>THANK YOU </a:t>
            </a:r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！</a:t>
            </a:r>
            <a:endParaRPr lang="en-US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18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DC53D61-6546-4D1B-86CC-FE0A78254C98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6" name="任意多边形 18">
              <a:extLst>
                <a:ext uri="{FF2B5EF4-FFF2-40B4-BE49-F238E27FC236}">
                  <a16:creationId xmlns:a16="http://schemas.microsoft.com/office/drawing/2014/main" id="{920BA6D0-0132-4B8D-AE6E-EDC4055649CF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27712CA-039B-4E58-B1FF-C4430839D1D0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9F9697-BBDB-4655-A27B-80B6E81F599C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1066">
            <a:extLst>
              <a:ext uri="{FF2B5EF4-FFF2-40B4-BE49-F238E27FC236}">
                <a16:creationId xmlns:a16="http://schemas.microsoft.com/office/drawing/2014/main" id="{6A27341C-C995-4D00-A5E7-11EAD46A2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栈：顺序栈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BAA6C0-B664-468A-B28C-4768D9040751}"/>
              </a:ext>
            </a:extLst>
          </p:cNvPr>
          <p:cNvSpPr/>
          <p:nvPr/>
        </p:nvSpPr>
        <p:spPr>
          <a:xfrm>
            <a:off x="422838" y="1201898"/>
            <a:ext cx="11194009" cy="1151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顺序栈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(sequential stack)</a:t>
            </a:r>
            <a:r>
              <a:rPr lang="zh-CN" altLang="en-US" sz="2600" dirty="0">
                <a:cs typeface="Times New Roman" panose="02020603050405020304" pitchFamily="18" charset="0"/>
              </a:rPr>
              <a:t>即采用顺序结构存储的栈，用一组地址连续的存储单元存放栈的数据元素，是操作受限的顺序表。</a:t>
            </a:r>
            <a:endParaRPr lang="en-US" altLang="zh-CN" sz="2600" dirty="0"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856B658-705D-43B8-A734-EFADF6E5012E}"/>
              </a:ext>
            </a:extLst>
          </p:cNvPr>
          <p:cNvSpPr txBox="1">
            <a:spLocks/>
          </p:cNvSpPr>
          <p:nvPr/>
        </p:nvSpPr>
        <p:spPr>
          <a:xfrm>
            <a:off x="2418148" y="2587178"/>
            <a:ext cx="8300129" cy="3530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600" b="1" dirty="0">
                <a:solidFill>
                  <a:schemeClr val="accent2"/>
                </a:solidFill>
              </a:rPr>
              <a:t>顺序栈</a:t>
            </a:r>
            <a:r>
              <a:rPr lang="zh-CN" altLang="zh-CN" sz="2600" b="1" dirty="0">
                <a:solidFill>
                  <a:schemeClr val="accent2"/>
                </a:solidFill>
              </a:rPr>
              <a:t>的</a:t>
            </a:r>
            <a:r>
              <a:rPr lang="en-US" altLang="zh-CN" sz="2600" b="1" dirty="0">
                <a:solidFill>
                  <a:schemeClr val="accent2"/>
                </a:solidFill>
              </a:rPr>
              <a:t>C++</a:t>
            </a:r>
            <a:r>
              <a:rPr lang="zh-CN" altLang="zh-CN" sz="2600" b="1" dirty="0">
                <a:solidFill>
                  <a:schemeClr val="accent2"/>
                </a:solidFill>
              </a:rPr>
              <a:t>描述如下：</a:t>
            </a:r>
            <a:endParaRPr lang="en-US" altLang="zh-CN" sz="2600" b="1" dirty="0">
              <a:solidFill>
                <a:schemeClr val="accent2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600" b="1" dirty="0">
                <a:solidFill>
                  <a:schemeClr val="accent2"/>
                </a:solidFill>
              </a:rPr>
              <a:t>     </a:t>
            </a:r>
            <a:r>
              <a:rPr lang="en-US" altLang="zh-CN" sz="2600" dirty="0"/>
              <a:t>const int </a:t>
            </a:r>
            <a:r>
              <a:rPr lang="en-US" altLang="zh-CN" sz="2600" dirty="0" err="1"/>
              <a:t>StackInitSize</a:t>
            </a:r>
            <a:r>
              <a:rPr lang="en-US" altLang="zh-CN" sz="2600" dirty="0"/>
              <a:t> = ...;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600" dirty="0"/>
              <a:t>     const int </a:t>
            </a:r>
            <a:r>
              <a:rPr lang="en-US" altLang="zh-CN" sz="2600" dirty="0" err="1"/>
              <a:t>StackInc</a:t>
            </a:r>
            <a:r>
              <a:rPr lang="en-US" altLang="zh-CN" sz="2600" dirty="0"/>
              <a:t> = ...;</a:t>
            </a:r>
            <a:endParaRPr lang="zh-CN" altLang="zh-CN" sz="2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600" dirty="0"/>
              <a:t>struct </a:t>
            </a:r>
            <a:r>
              <a:rPr lang="en-US" altLang="zh-CN" sz="2600" dirty="0" err="1"/>
              <a:t>SStack</a:t>
            </a:r>
            <a:endParaRPr lang="zh-CN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{  </a:t>
            </a:r>
          </a:p>
          <a:p>
            <a:pPr marL="457200" lvl="1" indent="0">
              <a:buNone/>
            </a:pPr>
            <a:r>
              <a:rPr lang="en-US" altLang="zh-CN" sz="2600" dirty="0"/>
              <a:t>    </a:t>
            </a:r>
            <a:r>
              <a:rPr lang="en-US" altLang="zh-CN" sz="2600" dirty="0" err="1"/>
              <a:t>SElemType</a:t>
            </a:r>
            <a:r>
              <a:rPr lang="en-US" altLang="zh-CN" sz="2600" dirty="0"/>
              <a:t>  *base, * top;   //</a:t>
            </a:r>
            <a:r>
              <a:rPr lang="zh-CN" altLang="en-US" sz="2600" dirty="0"/>
              <a:t>栈底和栈顶指针</a:t>
            </a:r>
            <a:endParaRPr lang="zh-CN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  int </a:t>
            </a:r>
            <a:r>
              <a:rPr lang="en-US" altLang="zh-CN" sz="2600" dirty="0" err="1"/>
              <a:t>stacksize</a:t>
            </a:r>
            <a:r>
              <a:rPr lang="en-US" altLang="zh-CN" sz="2600" dirty="0"/>
              <a:t>;                      //</a:t>
            </a:r>
            <a:r>
              <a:rPr lang="zh-CN" altLang="en-US" sz="2600" dirty="0"/>
              <a:t>当前分配的存储容量</a:t>
            </a:r>
            <a:endParaRPr lang="zh-CN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} </a:t>
            </a:r>
            <a:r>
              <a:rPr lang="zh-CN" altLang="en-US" sz="2600" dirty="0"/>
              <a:t>；</a:t>
            </a:r>
            <a:endParaRPr lang="zh-CN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74745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DC53D61-6546-4D1B-86CC-FE0A78254C98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6" name="任意多边形 18">
              <a:extLst>
                <a:ext uri="{FF2B5EF4-FFF2-40B4-BE49-F238E27FC236}">
                  <a16:creationId xmlns:a16="http://schemas.microsoft.com/office/drawing/2014/main" id="{920BA6D0-0132-4B8D-AE6E-EDC4055649CF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27712CA-039B-4E58-B1FF-C4430839D1D0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9F9697-BBDB-4655-A27B-80B6E81F599C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1066">
            <a:extLst>
              <a:ext uri="{FF2B5EF4-FFF2-40B4-BE49-F238E27FC236}">
                <a16:creationId xmlns:a16="http://schemas.microsoft.com/office/drawing/2014/main" id="{6A27341C-C995-4D00-A5E7-11EAD46A2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栈：顺序栈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BAA6C0-B664-468A-B28C-4768D9040751}"/>
              </a:ext>
            </a:extLst>
          </p:cNvPr>
          <p:cNvSpPr/>
          <p:nvPr/>
        </p:nvSpPr>
        <p:spPr>
          <a:xfrm>
            <a:off x="498995" y="1146786"/>
            <a:ext cx="11086547" cy="17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200" dirty="0">
                <a:cs typeface="Times New Roman" panose="02020603050405020304" pitchFamily="18" charset="0"/>
              </a:rPr>
              <a:t>设用 </a:t>
            </a:r>
            <a:r>
              <a:rPr lang="en-US" altLang="zh-CN" sz="2200" dirty="0">
                <a:cs typeface="Times New Roman" panose="02020603050405020304" pitchFamily="18" charset="0"/>
              </a:rPr>
              <a:t>base </a:t>
            </a:r>
            <a:r>
              <a:rPr lang="zh-CN" altLang="en-US" sz="2200" dirty="0">
                <a:cs typeface="Times New Roman" panose="02020603050405020304" pitchFamily="18" charset="0"/>
              </a:rPr>
              <a:t>表示栈底指针，用 </a:t>
            </a:r>
            <a:r>
              <a:rPr lang="en-US" altLang="zh-CN" sz="2200" dirty="0">
                <a:cs typeface="Times New Roman" panose="02020603050405020304" pitchFamily="18" charset="0"/>
              </a:rPr>
              <a:t>top </a:t>
            </a:r>
            <a:r>
              <a:rPr lang="zh-CN" altLang="en-US" sz="2200" dirty="0">
                <a:cs typeface="Times New Roman" panose="02020603050405020304" pitchFamily="18" charset="0"/>
              </a:rPr>
              <a:t>表示栈顶指针，用 </a:t>
            </a:r>
            <a:r>
              <a:rPr lang="en-US" altLang="zh-CN" sz="2200" dirty="0">
                <a:cs typeface="Times New Roman" panose="02020603050405020304" pitchFamily="18" charset="0"/>
              </a:rPr>
              <a:t>length </a:t>
            </a:r>
            <a:r>
              <a:rPr lang="zh-CN" altLang="en-US" sz="2200" dirty="0">
                <a:cs typeface="Times New Roman" panose="02020603050405020304" pitchFamily="18" charset="0"/>
              </a:rPr>
              <a:t>表示栈的长度，这 </a:t>
            </a:r>
            <a:r>
              <a:rPr lang="en-US" altLang="zh-CN" sz="2200" dirty="0">
                <a:cs typeface="Times New Roman" panose="02020603050405020304" pitchFamily="18" charset="0"/>
              </a:rPr>
              <a:t>3 </a:t>
            </a:r>
            <a:r>
              <a:rPr lang="zh-CN" altLang="en-US" sz="2200" dirty="0">
                <a:cs typeface="Times New Roman" panose="02020603050405020304" pitchFamily="18" charset="0"/>
              </a:rPr>
              <a:t>个变量并不相互独立，由其中 </a:t>
            </a:r>
            <a:r>
              <a:rPr lang="en-US" altLang="zh-CN" sz="2200" dirty="0">
                <a:cs typeface="Times New Roman" panose="02020603050405020304" pitchFamily="18" charset="0"/>
              </a:rPr>
              <a:t>2 </a:t>
            </a:r>
            <a:r>
              <a:rPr lang="zh-CN" altLang="en-US" sz="2200" dirty="0">
                <a:cs typeface="Times New Roman" panose="02020603050405020304" pitchFamily="18" charset="0"/>
              </a:rPr>
              <a:t>个变量可以算出第 </a:t>
            </a:r>
            <a:r>
              <a:rPr lang="en-US" altLang="zh-CN" sz="2200" dirty="0">
                <a:cs typeface="Times New Roman" panose="02020603050405020304" pitchFamily="18" charset="0"/>
              </a:rPr>
              <a:t>3 </a:t>
            </a:r>
            <a:r>
              <a:rPr lang="zh-CN" altLang="en-US" sz="2200" dirty="0">
                <a:cs typeface="Times New Roman" panose="02020603050405020304" pitchFamily="18" charset="0"/>
              </a:rPr>
              <a:t>个变量，保留其中两个变量作为结构体 </a:t>
            </a:r>
            <a:r>
              <a:rPr lang="en-US" altLang="zh-CN" sz="2200" dirty="0" err="1">
                <a:cs typeface="Times New Roman" panose="02020603050405020304" pitchFamily="18" charset="0"/>
              </a:rPr>
              <a:t>SStack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cs typeface="Times New Roman" panose="02020603050405020304" pitchFamily="18" charset="0"/>
              </a:rPr>
              <a:t>的成员，相应得到 </a:t>
            </a:r>
            <a:r>
              <a:rPr lang="en-US" altLang="zh-CN" sz="2200" dirty="0">
                <a:cs typeface="Times New Roman" panose="02020603050405020304" pitchFamily="18" charset="0"/>
              </a:rPr>
              <a:t>3 </a:t>
            </a:r>
            <a:r>
              <a:rPr lang="zh-CN" altLang="en-US" sz="2200" dirty="0">
                <a:cs typeface="Times New Roman" panose="02020603050405020304" pitchFamily="18" charset="0"/>
              </a:rPr>
              <a:t>种形式的 </a:t>
            </a:r>
            <a:r>
              <a:rPr lang="en-US" altLang="zh-CN" sz="2200" dirty="0" err="1">
                <a:cs typeface="Times New Roman" panose="02020603050405020304" pitchFamily="18" charset="0"/>
              </a:rPr>
              <a:t>SStack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cs typeface="Times New Roman" panose="02020603050405020304" pitchFamily="18" charset="0"/>
              </a:rPr>
              <a:t>定义。栈的操作的实现也相应不同。</a:t>
            </a:r>
            <a:endParaRPr lang="en-US" altLang="zh-CN" sz="2200" dirty="0"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200" dirty="0" err="1">
                <a:cs typeface="Times New Roman" panose="02020603050405020304" pitchFamily="18" charset="0"/>
              </a:rPr>
              <a:t>SStack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cs typeface="Times New Roman" panose="02020603050405020304" pitchFamily="18" charset="0"/>
              </a:rPr>
              <a:t>的数据成员 </a:t>
            </a:r>
            <a:r>
              <a:rPr lang="en-US" altLang="zh-CN" sz="2200" dirty="0">
                <a:cs typeface="Times New Roman" panose="02020603050405020304" pitchFamily="18" charset="0"/>
              </a:rPr>
              <a:t>base </a:t>
            </a:r>
            <a:r>
              <a:rPr lang="zh-CN" altLang="en-US" sz="2200" dirty="0">
                <a:cs typeface="Times New Roman" panose="02020603050405020304" pitchFamily="18" charset="0"/>
              </a:rPr>
              <a:t>和 </a:t>
            </a:r>
            <a:r>
              <a:rPr lang="en-US" altLang="zh-CN" sz="2200" dirty="0">
                <a:cs typeface="Times New Roman" panose="02020603050405020304" pitchFamily="18" charset="0"/>
              </a:rPr>
              <a:t>top </a:t>
            </a:r>
            <a:r>
              <a:rPr lang="zh-CN" altLang="en-US" sz="2200" dirty="0">
                <a:cs typeface="Times New Roman" panose="02020603050405020304" pitchFamily="18" charset="0"/>
              </a:rPr>
              <a:t>的意义可以有不同约定：</a:t>
            </a:r>
            <a:endParaRPr lang="en-US" altLang="zh-CN" sz="2200" dirty="0"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B6251F-7090-457C-B6E9-6DA0B6D92FA1}"/>
              </a:ext>
            </a:extLst>
          </p:cNvPr>
          <p:cNvSpPr/>
          <p:nvPr/>
        </p:nvSpPr>
        <p:spPr>
          <a:xfrm>
            <a:off x="492493" y="2893226"/>
            <a:ext cx="8030789" cy="1323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en-US" altLang="zh-CN" sz="2200" dirty="0">
                <a:cs typeface="Times New Roman" panose="02020603050405020304" pitchFamily="18" charset="0"/>
                <a:sym typeface="Wingdings" panose="05000000000000000000" pitchFamily="2" charset="2"/>
              </a:rPr>
              <a:t>base </a:t>
            </a:r>
            <a:r>
              <a:rPr lang="zh-CN" altLang="en-US" sz="2200" dirty="0">
                <a:cs typeface="Times New Roman" panose="02020603050405020304" pitchFamily="18" charset="0"/>
                <a:sym typeface="Wingdings" panose="05000000000000000000" pitchFamily="2" charset="2"/>
              </a:rPr>
              <a:t>指向栈底元素，</a:t>
            </a:r>
            <a:r>
              <a:rPr lang="en-US" altLang="zh-CN" sz="2200" dirty="0">
                <a:cs typeface="Times New Roman" panose="02020603050405020304" pitchFamily="18" charset="0"/>
                <a:sym typeface="Wingdings" panose="05000000000000000000" pitchFamily="2" charset="2"/>
              </a:rPr>
              <a:t>top </a:t>
            </a:r>
            <a:r>
              <a:rPr lang="zh-CN" altLang="en-US" sz="2200" dirty="0">
                <a:cs typeface="Times New Roman" panose="02020603050405020304" pitchFamily="18" charset="0"/>
                <a:sym typeface="Wingdings" panose="05000000000000000000" pitchFamily="2" charset="2"/>
              </a:rPr>
              <a:t>指向栈顶元素。</a:t>
            </a:r>
            <a:endParaRPr lang="en-US" altLang="zh-CN" sz="22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(2) </a:t>
            </a:r>
            <a:r>
              <a:rPr lang="en-US" altLang="zh-CN" sz="2200" dirty="0">
                <a:cs typeface="Times New Roman" panose="02020603050405020304" pitchFamily="18" charset="0"/>
                <a:sym typeface="Wingdings" panose="05000000000000000000" pitchFamily="2" charset="2"/>
              </a:rPr>
              <a:t>base </a:t>
            </a:r>
            <a:r>
              <a:rPr lang="zh-CN" altLang="en-US" sz="2200" dirty="0">
                <a:cs typeface="Times New Roman" panose="02020603050405020304" pitchFamily="18" charset="0"/>
                <a:sym typeface="Wingdings" panose="05000000000000000000" pitchFamily="2" charset="2"/>
              </a:rPr>
              <a:t>指向栈底元素的前一个位置，</a:t>
            </a:r>
            <a:r>
              <a:rPr lang="en-US" altLang="zh-CN" sz="2200" dirty="0">
                <a:cs typeface="Times New Roman" panose="02020603050405020304" pitchFamily="18" charset="0"/>
                <a:sym typeface="Wingdings" panose="05000000000000000000" pitchFamily="2" charset="2"/>
              </a:rPr>
              <a:t>top </a:t>
            </a:r>
            <a:r>
              <a:rPr lang="zh-CN" altLang="en-US" sz="2200" dirty="0">
                <a:cs typeface="Times New Roman" panose="02020603050405020304" pitchFamily="18" charset="0"/>
                <a:sym typeface="Wingdings" panose="05000000000000000000" pitchFamily="2" charset="2"/>
              </a:rPr>
              <a:t>指向栈顶元素。</a:t>
            </a:r>
            <a:endParaRPr lang="en-US" altLang="zh-CN" sz="2200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(3) </a:t>
            </a:r>
            <a:r>
              <a:rPr lang="en-US" altLang="zh-CN" sz="2200" dirty="0">
                <a:cs typeface="Times New Roman" panose="02020603050405020304" pitchFamily="18" charset="0"/>
                <a:sym typeface="Wingdings" panose="05000000000000000000" pitchFamily="2" charset="2"/>
              </a:rPr>
              <a:t>base </a:t>
            </a:r>
            <a:r>
              <a:rPr lang="zh-CN" altLang="en-US" sz="2200" dirty="0">
                <a:cs typeface="Times New Roman" panose="02020603050405020304" pitchFamily="18" charset="0"/>
                <a:sym typeface="Wingdings" panose="05000000000000000000" pitchFamily="2" charset="2"/>
              </a:rPr>
              <a:t>指向栈底元素，</a:t>
            </a:r>
            <a:r>
              <a:rPr lang="en-US" altLang="zh-CN" sz="2200" dirty="0">
                <a:cs typeface="Times New Roman" panose="02020603050405020304" pitchFamily="18" charset="0"/>
                <a:sym typeface="Wingdings" panose="05000000000000000000" pitchFamily="2" charset="2"/>
              </a:rPr>
              <a:t>top </a:t>
            </a:r>
            <a:r>
              <a:rPr lang="zh-CN" altLang="en-US" sz="2200" dirty="0">
                <a:cs typeface="Times New Roman" panose="02020603050405020304" pitchFamily="18" charset="0"/>
                <a:sym typeface="Wingdings" panose="05000000000000000000" pitchFamily="2" charset="2"/>
              </a:rPr>
              <a:t>指向栈顶元素的下一个位置。</a:t>
            </a:r>
            <a:endParaRPr lang="en-US" altLang="zh-CN" sz="2200" dirty="0"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415892-88BF-4693-8F3D-CF3AD7C1141E}"/>
              </a:ext>
            </a:extLst>
          </p:cNvPr>
          <p:cNvSpPr/>
          <p:nvPr/>
        </p:nvSpPr>
        <p:spPr>
          <a:xfrm>
            <a:off x="415549" y="5167402"/>
            <a:ext cx="619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endParaRPr lang="zh-CN" altLang="en-US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32A7195-9DA9-4D1B-B0F7-00B7969A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89" y="4293984"/>
            <a:ext cx="2093045" cy="234366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B96ADE3-5822-4883-84B1-2EA6052A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09" y="4293984"/>
            <a:ext cx="2093045" cy="234366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AA02FC2-FFD8-4EDB-B8F2-BA99A97714CE}"/>
              </a:ext>
            </a:extLst>
          </p:cNvPr>
          <p:cNvSpPr/>
          <p:nvPr/>
        </p:nvSpPr>
        <p:spPr>
          <a:xfrm>
            <a:off x="3840014" y="5173013"/>
            <a:ext cx="619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(2) </a:t>
            </a:r>
            <a:endParaRPr lang="zh-CN" altLang="en-US" sz="2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DF0A575-04B2-43E9-9EAC-F70FDF3F9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730" y="4293984"/>
            <a:ext cx="2093045" cy="234366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29903E4-9E88-43B3-BA89-17D5E1869017}"/>
              </a:ext>
            </a:extLst>
          </p:cNvPr>
          <p:cNvSpPr/>
          <p:nvPr/>
        </p:nvSpPr>
        <p:spPr>
          <a:xfrm>
            <a:off x="7910704" y="4982737"/>
            <a:ext cx="699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(3)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id="{25B35578-9C90-43A7-A6E7-D989D6204F47}"/>
              </a:ext>
            </a:extLst>
          </p:cNvPr>
          <p:cNvGrpSpPr>
            <a:grpSpLocks/>
          </p:cNvGrpSpPr>
          <p:nvPr/>
        </p:nvGrpSpPr>
        <p:grpSpPr bwMode="auto">
          <a:xfrm>
            <a:off x="2479314" y="1224008"/>
            <a:ext cx="1682750" cy="2087563"/>
            <a:chOff x="86" y="2030"/>
            <a:chExt cx="1060" cy="1315"/>
          </a:xfrm>
        </p:grpSpPr>
        <p:sp>
          <p:nvSpPr>
            <p:cNvPr id="61" name="Rectangle 6">
              <a:extLst>
                <a:ext uri="{FF2B5EF4-FFF2-40B4-BE49-F238E27FC236}">
                  <a16:creationId xmlns:a16="http://schemas.microsoft.com/office/drawing/2014/main" id="{BB203E5A-892A-4153-B91B-ADFF4BE88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3118"/>
              <a:ext cx="45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/>
                <a:t>空栈</a:t>
              </a:r>
            </a:p>
          </p:txBody>
        </p:sp>
        <p:grpSp>
          <p:nvGrpSpPr>
            <p:cNvPr id="62" name="Group 7">
              <a:extLst>
                <a:ext uri="{FF2B5EF4-FFF2-40B4-BE49-F238E27FC236}">
                  <a16:creationId xmlns:a16="http://schemas.microsoft.com/office/drawing/2014/main" id="{1C416662-998B-4529-A0A4-05057DE5F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2030"/>
              <a:ext cx="1039" cy="1171"/>
              <a:chOff x="86" y="2030"/>
              <a:chExt cx="1039" cy="1171"/>
            </a:xfrm>
          </p:grpSpPr>
          <p:sp>
            <p:nvSpPr>
              <p:cNvPr id="63" name="Rectangle 8">
                <a:extLst>
                  <a:ext uri="{FF2B5EF4-FFF2-40B4-BE49-F238E27FC236}">
                    <a16:creationId xmlns:a16="http://schemas.microsoft.com/office/drawing/2014/main" id="{AE46851D-1380-4FA8-A86C-1A0A4FF1F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844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aseline="-25000"/>
              </a:p>
            </p:txBody>
          </p:sp>
          <p:sp>
            <p:nvSpPr>
              <p:cNvPr id="64" name="Rectangle 9">
                <a:extLst>
                  <a:ext uri="{FF2B5EF4-FFF2-40B4-BE49-F238E27FC236}">
                    <a16:creationId xmlns:a16="http://schemas.microsoft.com/office/drawing/2014/main" id="{C0F6A0EC-AA44-4548-B39F-D01158B58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39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aseline="-25000"/>
              </a:p>
            </p:txBody>
          </p:sp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FE071CB8-2121-4F2F-ABB2-D52C08631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434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aseline="-25000"/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F845FD79-A8EE-4073-9F0A-D78EB6B17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231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aseline="-25000"/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45368512-C511-4D9E-BE3B-335D15210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030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aseline="-25000"/>
              </a:p>
            </p:txBody>
          </p:sp>
          <p:grpSp>
            <p:nvGrpSpPr>
              <p:cNvPr id="68" name="Group 13">
                <a:extLst>
                  <a:ext uri="{FF2B5EF4-FFF2-40B4-BE49-F238E27FC236}">
                    <a16:creationId xmlns:a16="http://schemas.microsoft.com/office/drawing/2014/main" id="{C3CFB485-4495-499C-AC3B-E7365DA8AA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" y="2974"/>
                <a:ext cx="574" cy="227"/>
                <a:chOff x="221" y="1440"/>
                <a:chExt cx="574" cy="227"/>
              </a:xfrm>
            </p:grpSpPr>
            <p:sp>
              <p:nvSpPr>
                <p:cNvPr id="72" name="Rectangle 14">
                  <a:extLst>
                    <a:ext uri="{FF2B5EF4-FFF2-40B4-BE49-F238E27FC236}">
                      <a16:creationId xmlns:a16="http://schemas.microsoft.com/office/drawing/2014/main" id="{D434DAB4-DEF2-4FFA-8FC5-C3B832E4D8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" y="1440"/>
                  <a:ext cx="499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dirty="0"/>
                    <a:t>base</a:t>
                  </a:r>
                </a:p>
              </p:txBody>
            </p:sp>
            <p:sp>
              <p:nvSpPr>
                <p:cNvPr id="73" name="Line 15">
                  <a:extLst>
                    <a:ext uri="{FF2B5EF4-FFF2-40B4-BE49-F238E27FC236}">
                      <a16:creationId xmlns:a16="http://schemas.microsoft.com/office/drawing/2014/main" id="{6C08D2B1-2974-40AD-A5A3-603FB166CB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484"/>
                  <a:ext cx="3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69" name="Group 16">
                <a:extLst>
                  <a:ext uri="{FF2B5EF4-FFF2-40B4-BE49-F238E27FC236}">
                    <a16:creationId xmlns:a16="http://schemas.microsoft.com/office/drawing/2014/main" id="{DF2E30CF-F7AD-4DF8-9009-0DA23DBD51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" y="2760"/>
                <a:ext cx="580" cy="227"/>
                <a:chOff x="355" y="3517"/>
                <a:chExt cx="580" cy="227"/>
              </a:xfrm>
            </p:grpSpPr>
            <p:sp>
              <p:nvSpPr>
                <p:cNvPr id="70" name="Rectangle 17">
                  <a:extLst>
                    <a:ext uri="{FF2B5EF4-FFF2-40B4-BE49-F238E27FC236}">
                      <a16:creationId xmlns:a16="http://schemas.microsoft.com/office/drawing/2014/main" id="{46153D06-E548-43C8-9952-DE8E9FC05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" y="3517"/>
                  <a:ext cx="317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/>
                    <a:t>top</a:t>
                  </a:r>
                </a:p>
              </p:txBody>
            </p:sp>
            <p:sp>
              <p:nvSpPr>
                <p:cNvPr id="71" name="Line 18">
                  <a:extLst>
                    <a:ext uri="{FF2B5EF4-FFF2-40B4-BE49-F238E27FC236}">
                      <a16:creationId xmlns:a16="http://schemas.microsoft.com/office/drawing/2014/main" id="{B4E9EFD9-94B3-4FD6-96AD-0A8974505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5" y="364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AFAB17CE-1CFD-4C49-9915-48208C4F7C99}"/>
              </a:ext>
            </a:extLst>
          </p:cNvPr>
          <p:cNvGrpSpPr>
            <a:grpSpLocks/>
          </p:cNvGrpSpPr>
          <p:nvPr/>
        </p:nvGrpSpPr>
        <p:grpSpPr bwMode="auto">
          <a:xfrm>
            <a:off x="4553780" y="1175758"/>
            <a:ext cx="2022475" cy="2192338"/>
            <a:chOff x="1164" y="2049"/>
            <a:chExt cx="1274" cy="1381"/>
          </a:xfrm>
        </p:grpSpPr>
        <p:sp>
          <p:nvSpPr>
            <p:cNvPr id="48" name="Rectangle 20">
              <a:extLst>
                <a:ext uri="{FF2B5EF4-FFF2-40B4-BE49-F238E27FC236}">
                  <a16:creationId xmlns:a16="http://schemas.microsoft.com/office/drawing/2014/main" id="{70C62869-E383-43C4-83D3-8E13C0B8C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3148"/>
              <a:ext cx="9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/>
                <a:t>元素</a:t>
              </a:r>
              <a:r>
                <a:rPr lang="en-US" altLang="zh-CN" sz="2000" b="1" dirty="0"/>
                <a:t>a</a:t>
              </a:r>
              <a:r>
                <a:rPr lang="zh-CN" altLang="en-US" sz="2000" b="1" dirty="0"/>
                <a:t>进栈</a:t>
              </a:r>
            </a:p>
          </p:txBody>
        </p:sp>
        <p:grpSp>
          <p:nvGrpSpPr>
            <p:cNvPr id="49" name="Group 21">
              <a:extLst>
                <a:ext uri="{FF2B5EF4-FFF2-40B4-BE49-F238E27FC236}">
                  <a16:creationId xmlns:a16="http://schemas.microsoft.com/office/drawing/2014/main" id="{F755E54D-64AD-42D1-82E1-EDC6E2ECFB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4" y="2049"/>
              <a:ext cx="1061" cy="1122"/>
              <a:chOff x="1164" y="2049"/>
              <a:chExt cx="1061" cy="1122"/>
            </a:xfrm>
          </p:grpSpPr>
          <p:grpSp>
            <p:nvGrpSpPr>
              <p:cNvPr id="50" name="Group 22">
                <a:extLst>
                  <a:ext uri="{FF2B5EF4-FFF2-40B4-BE49-F238E27FC236}">
                    <a16:creationId xmlns:a16="http://schemas.microsoft.com/office/drawing/2014/main" id="{582246DF-7408-45F5-9CA9-40FDF8C255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4" y="2944"/>
                <a:ext cx="610" cy="227"/>
                <a:chOff x="1595" y="1410"/>
                <a:chExt cx="610" cy="227"/>
              </a:xfrm>
            </p:grpSpPr>
            <p:sp>
              <p:nvSpPr>
                <p:cNvPr id="59" name="Rectangle 23">
                  <a:extLst>
                    <a:ext uri="{FF2B5EF4-FFF2-40B4-BE49-F238E27FC236}">
                      <a16:creationId xmlns:a16="http://schemas.microsoft.com/office/drawing/2014/main" id="{B723CB51-2AC8-4F6C-95DF-F2E96BA49B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5" y="1410"/>
                  <a:ext cx="499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dirty="0"/>
                    <a:t>base</a:t>
                  </a:r>
                </a:p>
              </p:txBody>
            </p:sp>
            <p:sp>
              <p:nvSpPr>
                <p:cNvPr id="60" name="Line 24">
                  <a:extLst>
                    <a:ext uri="{FF2B5EF4-FFF2-40B4-BE49-F238E27FC236}">
                      <a16:creationId xmlns:a16="http://schemas.microsoft.com/office/drawing/2014/main" id="{BFAE1917-9E59-441F-80D2-E54A1DBCF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2" y="1440"/>
                  <a:ext cx="3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" name="Group 25">
                <a:extLst>
                  <a:ext uri="{FF2B5EF4-FFF2-40B4-BE49-F238E27FC236}">
                    <a16:creationId xmlns:a16="http://schemas.microsoft.com/office/drawing/2014/main" id="{B031A24A-128E-427A-BF1A-2A1013BFDD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3" y="2616"/>
                <a:ext cx="509" cy="227"/>
                <a:chOff x="355" y="3517"/>
                <a:chExt cx="580" cy="227"/>
              </a:xfrm>
            </p:grpSpPr>
            <p:sp>
              <p:nvSpPr>
                <p:cNvPr id="57" name="Rectangle 26">
                  <a:extLst>
                    <a:ext uri="{FF2B5EF4-FFF2-40B4-BE49-F238E27FC236}">
                      <a16:creationId xmlns:a16="http://schemas.microsoft.com/office/drawing/2014/main" id="{9122CD4F-E872-4CC2-B11C-2745FA6E60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" y="3517"/>
                  <a:ext cx="317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/>
                    <a:t>top</a:t>
                  </a:r>
                </a:p>
              </p:txBody>
            </p:sp>
            <p:sp>
              <p:nvSpPr>
                <p:cNvPr id="58" name="Line 27">
                  <a:extLst>
                    <a:ext uri="{FF2B5EF4-FFF2-40B4-BE49-F238E27FC236}">
                      <a16:creationId xmlns:a16="http://schemas.microsoft.com/office/drawing/2014/main" id="{224E01AF-A7A9-41D5-8962-26D5DBA427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5" y="364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2" name="Rectangle 28">
                <a:extLst>
                  <a:ext uri="{FF2B5EF4-FFF2-40B4-BE49-F238E27FC236}">
                    <a16:creationId xmlns:a16="http://schemas.microsoft.com/office/drawing/2014/main" id="{68DC0C21-E96F-424F-BC97-D14074872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2659"/>
                <a:ext cx="438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aseline="-25000"/>
              </a:p>
            </p:txBody>
          </p:sp>
          <p:sp>
            <p:nvSpPr>
              <p:cNvPr id="53" name="Rectangle 29">
                <a:extLst>
                  <a:ext uri="{FF2B5EF4-FFF2-40B4-BE49-F238E27FC236}">
                    <a16:creationId xmlns:a16="http://schemas.microsoft.com/office/drawing/2014/main" id="{64EC07D7-53B1-42CA-AAA0-4860496F8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2455"/>
                <a:ext cx="438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aseline="-25000"/>
              </a:p>
            </p:txBody>
          </p:sp>
          <p:sp>
            <p:nvSpPr>
              <p:cNvPr id="54" name="Rectangle 30">
                <a:extLst>
                  <a:ext uri="{FF2B5EF4-FFF2-40B4-BE49-F238E27FC236}">
                    <a16:creationId xmlns:a16="http://schemas.microsoft.com/office/drawing/2014/main" id="{D5F9C301-BAFD-4E32-837C-DC8D77E43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2251"/>
                <a:ext cx="438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aseline="-25000"/>
              </a:p>
            </p:txBody>
          </p:sp>
          <p:sp>
            <p:nvSpPr>
              <p:cNvPr id="55" name="Rectangle 31">
                <a:extLst>
                  <a:ext uri="{FF2B5EF4-FFF2-40B4-BE49-F238E27FC236}">
                    <a16:creationId xmlns:a16="http://schemas.microsoft.com/office/drawing/2014/main" id="{4DA4DDB7-CE57-4AC7-A4E0-E0E517357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2049"/>
                <a:ext cx="438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aseline="-25000"/>
              </a:p>
            </p:txBody>
          </p:sp>
          <p:sp>
            <p:nvSpPr>
              <p:cNvPr id="56" name="Rectangle 32">
                <a:extLst>
                  <a:ext uri="{FF2B5EF4-FFF2-40B4-BE49-F238E27FC236}">
                    <a16:creationId xmlns:a16="http://schemas.microsoft.com/office/drawing/2014/main" id="{09F1945B-70AA-41E4-9F88-7D7D19BDC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2862"/>
                <a:ext cx="438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a</a:t>
                </a:r>
              </a:p>
            </p:txBody>
          </p:sp>
        </p:grpSp>
      </p:grpSp>
      <p:grpSp>
        <p:nvGrpSpPr>
          <p:cNvPr id="6" name="Group 33">
            <a:extLst>
              <a:ext uri="{FF2B5EF4-FFF2-40B4-BE49-F238E27FC236}">
                <a16:creationId xmlns:a16="http://schemas.microsoft.com/office/drawing/2014/main" id="{D18D7EC6-FB12-461C-A478-F9DDF34F0D56}"/>
              </a:ext>
            </a:extLst>
          </p:cNvPr>
          <p:cNvGrpSpPr>
            <a:grpSpLocks/>
          </p:cNvGrpSpPr>
          <p:nvPr/>
        </p:nvGrpSpPr>
        <p:grpSpPr bwMode="auto">
          <a:xfrm>
            <a:off x="6576255" y="1148938"/>
            <a:ext cx="2087563" cy="2189163"/>
            <a:chOff x="2294" y="2051"/>
            <a:chExt cx="1315" cy="137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82AA52B-C954-4F26-94BD-267068242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3163"/>
              <a:ext cx="952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元素</a:t>
              </a:r>
              <a:r>
                <a:rPr lang="en-US" altLang="zh-CN" sz="2000" b="1"/>
                <a:t>b</a:t>
              </a:r>
              <a:r>
                <a:rPr lang="zh-CN" altLang="en-US" sz="2000" b="1"/>
                <a:t>，</a:t>
              </a:r>
              <a:r>
                <a:rPr lang="en-US" altLang="zh-CN" sz="2000" b="1"/>
                <a:t>c</a:t>
              </a:r>
              <a:r>
                <a:rPr lang="zh-CN" altLang="en-US" sz="2000" b="1"/>
                <a:t>进栈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F589DC1-5EF3-46FB-AD36-266983E3F9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4" y="2051"/>
              <a:ext cx="1063" cy="1133"/>
              <a:chOff x="2294" y="2051"/>
              <a:chExt cx="1063" cy="113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9217DAB-4433-4535-B825-07F6A727E3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4" y="2957"/>
                <a:ext cx="605" cy="227"/>
                <a:chOff x="2237" y="1423"/>
                <a:chExt cx="605" cy="227"/>
              </a:xfrm>
            </p:grpSpPr>
            <p:sp>
              <p:nvSpPr>
                <p:cNvPr id="46" name="Rectangle 37">
                  <a:extLst>
                    <a:ext uri="{FF2B5EF4-FFF2-40B4-BE49-F238E27FC236}">
                      <a16:creationId xmlns:a16="http://schemas.microsoft.com/office/drawing/2014/main" id="{4B5D7BA1-AAA6-494C-ABB3-17EE8C40B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7" y="1423"/>
                  <a:ext cx="499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dirty="0"/>
                    <a:t>base</a:t>
                  </a:r>
                </a:p>
              </p:txBody>
            </p:sp>
            <p:sp>
              <p:nvSpPr>
                <p:cNvPr id="47" name="Line 38">
                  <a:extLst>
                    <a:ext uri="{FF2B5EF4-FFF2-40B4-BE49-F238E27FC236}">
                      <a16:creationId xmlns:a16="http://schemas.microsoft.com/office/drawing/2014/main" id="{6334D77D-BE10-4AB8-820C-20BC1DBA33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9" y="1452"/>
                  <a:ext cx="3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Group 39">
                <a:extLst>
                  <a:ext uri="{FF2B5EF4-FFF2-40B4-BE49-F238E27FC236}">
                    <a16:creationId xmlns:a16="http://schemas.microsoft.com/office/drawing/2014/main" id="{7785FE55-FD1D-4032-8BD0-7724AAFAE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22" y="2219"/>
                <a:ext cx="580" cy="227"/>
                <a:chOff x="355" y="3517"/>
                <a:chExt cx="580" cy="227"/>
              </a:xfrm>
            </p:grpSpPr>
            <p:sp>
              <p:nvSpPr>
                <p:cNvPr id="44" name="Rectangle 40">
                  <a:extLst>
                    <a:ext uri="{FF2B5EF4-FFF2-40B4-BE49-F238E27FC236}">
                      <a16:creationId xmlns:a16="http://schemas.microsoft.com/office/drawing/2014/main" id="{4C7080F7-45E1-4C2E-9DE7-1F88CE8DFC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" y="3517"/>
                  <a:ext cx="317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/>
                    <a:t>top</a:t>
                  </a:r>
                </a:p>
              </p:txBody>
            </p:sp>
            <p:sp>
              <p:nvSpPr>
                <p:cNvPr id="45" name="Line 41">
                  <a:extLst>
                    <a:ext uri="{FF2B5EF4-FFF2-40B4-BE49-F238E27FC236}">
                      <a16:creationId xmlns:a16="http://schemas.microsoft.com/office/drawing/2014/main" id="{E05230E8-56CD-4C0C-9275-F042831FED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5" y="364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Rectangle 42">
                <a:extLst>
                  <a:ext uri="{FF2B5EF4-FFF2-40B4-BE49-F238E27FC236}">
                    <a16:creationId xmlns:a16="http://schemas.microsoft.com/office/drawing/2014/main" id="{8E17B53E-2DF8-4057-BA0A-61CC9455F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2251"/>
                <a:ext cx="451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40" name="Rectangle 43">
                <a:extLst>
                  <a:ext uri="{FF2B5EF4-FFF2-40B4-BE49-F238E27FC236}">
                    <a16:creationId xmlns:a16="http://schemas.microsoft.com/office/drawing/2014/main" id="{ACAB37AF-BA70-445F-889A-0948985D3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5" y="2051"/>
                <a:ext cx="451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aseline="-25000"/>
              </a:p>
            </p:txBody>
          </p:sp>
          <p:sp>
            <p:nvSpPr>
              <p:cNvPr id="41" name="Rectangle 44">
                <a:extLst>
                  <a:ext uri="{FF2B5EF4-FFF2-40B4-BE49-F238E27FC236}">
                    <a16:creationId xmlns:a16="http://schemas.microsoft.com/office/drawing/2014/main" id="{AC4EE6CE-1E68-446D-BE57-F8A49F3CC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863"/>
                <a:ext cx="451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a</a:t>
                </a:r>
              </a:p>
            </p:txBody>
          </p:sp>
          <p:sp>
            <p:nvSpPr>
              <p:cNvPr id="42" name="Rectangle 45">
                <a:extLst>
                  <a:ext uri="{FF2B5EF4-FFF2-40B4-BE49-F238E27FC236}">
                    <a16:creationId xmlns:a16="http://schemas.microsoft.com/office/drawing/2014/main" id="{6B7C84A4-51AC-4F67-B99D-22597AC74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55"/>
                <a:ext cx="451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b</a:t>
                </a:r>
              </a:p>
            </p:txBody>
          </p:sp>
          <p:sp>
            <p:nvSpPr>
              <p:cNvPr id="43" name="Rectangle 46">
                <a:extLst>
                  <a:ext uri="{FF2B5EF4-FFF2-40B4-BE49-F238E27FC236}">
                    <a16:creationId xmlns:a16="http://schemas.microsoft.com/office/drawing/2014/main" id="{D1E42504-0B48-4499-B6EF-BAF5FBABB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448"/>
                <a:ext cx="451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c</a:t>
                </a:r>
              </a:p>
            </p:txBody>
          </p:sp>
        </p:grpSp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1EAE2884-6328-430A-9123-CB7A1BC20E38}"/>
              </a:ext>
            </a:extLst>
          </p:cNvPr>
          <p:cNvGrpSpPr>
            <a:grpSpLocks/>
          </p:cNvGrpSpPr>
          <p:nvPr/>
        </p:nvGrpSpPr>
        <p:grpSpPr bwMode="auto">
          <a:xfrm>
            <a:off x="3360774" y="3740197"/>
            <a:ext cx="1943100" cy="2171700"/>
            <a:chOff x="3470" y="2062"/>
            <a:chExt cx="1224" cy="1368"/>
          </a:xfrm>
        </p:grpSpPr>
        <p:sp>
          <p:nvSpPr>
            <p:cNvPr id="22" name="Rectangle 48">
              <a:extLst>
                <a:ext uri="{FF2B5EF4-FFF2-40B4-BE49-F238E27FC236}">
                  <a16:creationId xmlns:a16="http://schemas.microsoft.com/office/drawing/2014/main" id="{3E159D68-0722-4273-B772-989640478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3181"/>
              <a:ext cx="8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/>
                <a:t>元素</a:t>
              </a:r>
              <a:r>
                <a:rPr lang="en-US" altLang="zh-CN" sz="2000" b="1" dirty="0"/>
                <a:t>c</a:t>
              </a:r>
              <a:r>
                <a:rPr lang="zh-CN" altLang="en-US" sz="2000" b="1" dirty="0"/>
                <a:t>出栈</a:t>
              </a:r>
            </a:p>
          </p:txBody>
        </p:sp>
        <p:grpSp>
          <p:nvGrpSpPr>
            <p:cNvPr id="23" name="Group 49">
              <a:extLst>
                <a:ext uri="{FF2B5EF4-FFF2-40B4-BE49-F238E27FC236}">
                  <a16:creationId xmlns:a16="http://schemas.microsoft.com/office/drawing/2014/main" id="{3DBFEECA-4043-45CC-B9E2-554F89893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2062"/>
              <a:ext cx="1063" cy="1141"/>
              <a:chOff x="3493" y="2062"/>
              <a:chExt cx="1063" cy="1141"/>
            </a:xfrm>
          </p:grpSpPr>
          <p:grpSp>
            <p:nvGrpSpPr>
              <p:cNvPr id="24" name="Group 50">
                <a:extLst>
                  <a:ext uri="{FF2B5EF4-FFF2-40B4-BE49-F238E27FC236}">
                    <a16:creationId xmlns:a16="http://schemas.microsoft.com/office/drawing/2014/main" id="{DBEFD987-A351-4AC3-9998-BC900FF7A3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3" y="2976"/>
                <a:ext cx="605" cy="227"/>
                <a:chOff x="2237" y="1423"/>
                <a:chExt cx="605" cy="227"/>
              </a:xfrm>
            </p:grpSpPr>
            <p:sp>
              <p:nvSpPr>
                <p:cNvPr id="33" name="Rectangle 51">
                  <a:extLst>
                    <a:ext uri="{FF2B5EF4-FFF2-40B4-BE49-F238E27FC236}">
                      <a16:creationId xmlns:a16="http://schemas.microsoft.com/office/drawing/2014/main" id="{D91E4F37-1D49-4EFC-9879-728D50BE8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7" y="1423"/>
                  <a:ext cx="499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dirty="0"/>
                    <a:t>base</a:t>
                  </a:r>
                </a:p>
              </p:txBody>
            </p:sp>
            <p:sp>
              <p:nvSpPr>
                <p:cNvPr id="34" name="Line 52">
                  <a:extLst>
                    <a:ext uri="{FF2B5EF4-FFF2-40B4-BE49-F238E27FC236}">
                      <a16:creationId xmlns:a16="http://schemas.microsoft.com/office/drawing/2014/main" id="{76E48FDA-281C-4AD4-ACCC-40491BEC4F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9" y="1452"/>
                  <a:ext cx="3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53">
                <a:extLst>
                  <a:ext uri="{FF2B5EF4-FFF2-40B4-BE49-F238E27FC236}">
                    <a16:creationId xmlns:a16="http://schemas.microsoft.com/office/drawing/2014/main" id="{729F1F83-D8D5-4CFE-A324-E2E924D673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1" y="2432"/>
                <a:ext cx="580" cy="227"/>
                <a:chOff x="355" y="3517"/>
                <a:chExt cx="580" cy="227"/>
              </a:xfrm>
            </p:grpSpPr>
            <p:sp>
              <p:nvSpPr>
                <p:cNvPr id="31" name="Rectangle 54">
                  <a:extLst>
                    <a:ext uri="{FF2B5EF4-FFF2-40B4-BE49-F238E27FC236}">
                      <a16:creationId xmlns:a16="http://schemas.microsoft.com/office/drawing/2014/main" id="{B5F5D367-1C80-4914-B3F1-ECFAA6E18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" y="3517"/>
                  <a:ext cx="317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/>
                    <a:t>top</a:t>
                  </a:r>
                </a:p>
              </p:txBody>
            </p:sp>
            <p:sp>
              <p:nvSpPr>
                <p:cNvPr id="32" name="Line 55">
                  <a:extLst>
                    <a:ext uri="{FF2B5EF4-FFF2-40B4-BE49-F238E27FC236}">
                      <a16:creationId xmlns:a16="http://schemas.microsoft.com/office/drawing/2014/main" id="{0853DABB-603D-41E4-9FE8-97F5F0203A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5" y="364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Rectangle 56">
                <a:extLst>
                  <a:ext uri="{FF2B5EF4-FFF2-40B4-BE49-F238E27FC236}">
                    <a16:creationId xmlns:a16="http://schemas.microsoft.com/office/drawing/2014/main" id="{FD9C589B-95E8-4122-9941-120562F3C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2271"/>
                <a:ext cx="451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aseline="-25000"/>
              </a:p>
            </p:txBody>
          </p:sp>
          <p:sp>
            <p:nvSpPr>
              <p:cNvPr id="27" name="Rectangle 57">
                <a:extLst>
                  <a:ext uri="{FF2B5EF4-FFF2-40B4-BE49-F238E27FC236}">
                    <a16:creationId xmlns:a16="http://schemas.microsoft.com/office/drawing/2014/main" id="{66719968-082D-4F73-8B00-6EA1879BA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2062"/>
                <a:ext cx="451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aseline="-25000"/>
              </a:p>
            </p:txBody>
          </p:sp>
          <p:sp>
            <p:nvSpPr>
              <p:cNvPr id="28" name="Rectangle 58">
                <a:extLst>
                  <a:ext uri="{FF2B5EF4-FFF2-40B4-BE49-F238E27FC236}">
                    <a16:creationId xmlns:a16="http://schemas.microsoft.com/office/drawing/2014/main" id="{4BAB7F69-8D3B-4116-ABE9-FC6E52D1A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2874"/>
                <a:ext cx="451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a</a:t>
                </a:r>
              </a:p>
            </p:txBody>
          </p:sp>
          <p:sp>
            <p:nvSpPr>
              <p:cNvPr id="29" name="Rectangle 59">
                <a:extLst>
                  <a:ext uri="{FF2B5EF4-FFF2-40B4-BE49-F238E27FC236}">
                    <a16:creationId xmlns:a16="http://schemas.microsoft.com/office/drawing/2014/main" id="{3FE165AC-F92E-4B53-B03D-BB3F06587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2674"/>
                <a:ext cx="451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b</a:t>
                </a:r>
              </a:p>
            </p:txBody>
          </p:sp>
          <p:sp>
            <p:nvSpPr>
              <p:cNvPr id="30" name="Rectangle 60">
                <a:extLst>
                  <a:ext uri="{FF2B5EF4-FFF2-40B4-BE49-F238E27FC236}">
                    <a16:creationId xmlns:a16="http://schemas.microsoft.com/office/drawing/2014/main" id="{B836B67E-7042-4D84-A383-193252994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2475"/>
                <a:ext cx="451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Group 61">
            <a:extLst>
              <a:ext uri="{FF2B5EF4-FFF2-40B4-BE49-F238E27FC236}">
                <a16:creationId xmlns:a16="http://schemas.microsoft.com/office/drawing/2014/main" id="{1847FA85-E25E-4DA4-B777-CE30332FE5D9}"/>
              </a:ext>
            </a:extLst>
          </p:cNvPr>
          <p:cNvGrpSpPr>
            <a:grpSpLocks/>
          </p:cNvGrpSpPr>
          <p:nvPr/>
        </p:nvGrpSpPr>
        <p:grpSpPr bwMode="auto">
          <a:xfrm>
            <a:off x="5811079" y="3742570"/>
            <a:ext cx="2195513" cy="2138363"/>
            <a:chOff x="4195" y="2038"/>
            <a:chExt cx="1383" cy="1347"/>
          </a:xfrm>
        </p:grpSpPr>
        <p:grpSp>
          <p:nvGrpSpPr>
            <p:cNvPr id="9" name="Group 62">
              <a:extLst>
                <a:ext uri="{FF2B5EF4-FFF2-40B4-BE49-F238E27FC236}">
                  <a16:creationId xmlns:a16="http://schemas.microsoft.com/office/drawing/2014/main" id="{97899705-AF1F-4961-A23C-1BE977D85F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2038"/>
              <a:ext cx="1063" cy="1164"/>
              <a:chOff x="4582" y="2038"/>
              <a:chExt cx="1063" cy="1164"/>
            </a:xfrm>
          </p:grpSpPr>
          <p:grpSp>
            <p:nvGrpSpPr>
              <p:cNvPr id="11" name="Group 63">
                <a:extLst>
                  <a:ext uri="{FF2B5EF4-FFF2-40B4-BE49-F238E27FC236}">
                    <a16:creationId xmlns:a16="http://schemas.microsoft.com/office/drawing/2014/main" id="{DF19BA36-359A-4AEC-8B3C-74178A6BB8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2" y="2975"/>
                <a:ext cx="605" cy="227"/>
                <a:chOff x="2237" y="1423"/>
                <a:chExt cx="605" cy="227"/>
              </a:xfrm>
            </p:grpSpPr>
            <p:sp>
              <p:nvSpPr>
                <p:cNvPr id="20" name="Rectangle 64">
                  <a:extLst>
                    <a:ext uri="{FF2B5EF4-FFF2-40B4-BE49-F238E27FC236}">
                      <a16:creationId xmlns:a16="http://schemas.microsoft.com/office/drawing/2014/main" id="{5CD664C9-F04A-43B5-B9CF-9A2A6E83C3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7" y="1423"/>
                  <a:ext cx="499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dirty="0"/>
                    <a:t>base</a:t>
                  </a:r>
                </a:p>
              </p:txBody>
            </p:sp>
            <p:sp>
              <p:nvSpPr>
                <p:cNvPr id="21" name="Line 65">
                  <a:extLst>
                    <a:ext uri="{FF2B5EF4-FFF2-40B4-BE49-F238E27FC236}">
                      <a16:creationId xmlns:a16="http://schemas.microsoft.com/office/drawing/2014/main" id="{1FEB7F2B-4802-480E-90FE-4DCF341014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9" y="1452"/>
                  <a:ext cx="3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66">
                <a:extLst>
                  <a:ext uri="{FF2B5EF4-FFF2-40B4-BE49-F238E27FC236}">
                    <a16:creationId xmlns:a16="http://schemas.microsoft.com/office/drawing/2014/main" id="{C428E419-BB15-4316-B9B6-E25CF6EE4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06" y="2038"/>
                <a:ext cx="557" cy="227"/>
                <a:chOff x="351" y="3713"/>
                <a:chExt cx="557" cy="227"/>
              </a:xfrm>
            </p:grpSpPr>
            <p:sp>
              <p:nvSpPr>
                <p:cNvPr id="18" name="Rectangle 67">
                  <a:extLst>
                    <a:ext uri="{FF2B5EF4-FFF2-40B4-BE49-F238E27FC236}">
                      <a16:creationId xmlns:a16="http://schemas.microsoft.com/office/drawing/2014/main" id="{FF1B0B95-9CEA-4617-AE84-C2B5EE6477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" y="3713"/>
                  <a:ext cx="317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dirty="0"/>
                    <a:t>top</a:t>
                  </a:r>
                </a:p>
              </p:txBody>
            </p:sp>
            <p:sp>
              <p:nvSpPr>
                <p:cNvPr id="19" name="Line 68">
                  <a:extLst>
                    <a:ext uri="{FF2B5EF4-FFF2-40B4-BE49-F238E27FC236}">
                      <a16:creationId xmlns:a16="http://schemas.microsoft.com/office/drawing/2014/main" id="{F0D93355-740D-409F-A0B6-DB323DAC6F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8" y="384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3" name="Rectangle 69">
                <a:extLst>
                  <a:ext uri="{FF2B5EF4-FFF2-40B4-BE49-F238E27FC236}">
                    <a16:creationId xmlns:a16="http://schemas.microsoft.com/office/drawing/2014/main" id="{DA117A29-34A9-4681-BB99-BE868F6C5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873"/>
                <a:ext cx="451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a</a:t>
                </a:r>
              </a:p>
            </p:txBody>
          </p:sp>
          <p:sp>
            <p:nvSpPr>
              <p:cNvPr id="14" name="Rectangle 70">
                <a:extLst>
                  <a:ext uri="{FF2B5EF4-FFF2-40B4-BE49-F238E27FC236}">
                    <a16:creationId xmlns:a16="http://schemas.microsoft.com/office/drawing/2014/main" id="{FBD1A897-DF01-4839-BD2F-82763F2DD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673"/>
                <a:ext cx="451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b</a:t>
                </a:r>
              </a:p>
            </p:txBody>
          </p:sp>
          <p:sp>
            <p:nvSpPr>
              <p:cNvPr id="15" name="Rectangle 71">
                <a:extLst>
                  <a:ext uri="{FF2B5EF4-FFF2-40B4-BE49-F238E27FC236}">
                    <a16:creationId xmlns:a16="http://schemas.microsoft.com/office/drawing/2014/main" id="{3E129CD2-2591-42CC-BBAF-E09C93A5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4" y="2474"/>
                <a:ext cx="451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d</a:t>
                </a:r>
              </a:p>
            </p:txBody>
          </p:sp>
          <p:sp>
            <p:nvSpPr>
              <p:cNvPr id="16" name="Rectangle 72">
                <a:extLst>
                  <a:ext uri="{FF2B5EF4-FFF2-40B4-BE49-F238E27FC236}">
                    <a16:creationId xmlns:a16="http://schemas.microsoft.com/office/drawing/2014/main" id="{BBE41789-F9D8-4B43-A3CD-40326B331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275"/>
                <a:ext cx="451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e</a:t>
                </a:r>
              </a:p>
            </p:txBody>
          </p:sp>
          <p:sp>
            <p:nvSpPr>
              <p:cNvPr id="17" name="Rectangle 73">
                <a:extLst>
                  <a:ext uri="{FF2B5EF4-FFF2-40B4-BE49-F238E27FC236}">
                    <a16:creationId xmlns:a16="http://schemas.microsoft.com/office/drawing/2014/main" id="{8D575059-351D-405C-BA9C-EB3DF5A58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069"/>
                <a:ext cx="451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dirty="0"/>
              </a:p>
            </p:txBody>
          </p:sp>
        </p:grpSp>
        <p:sp>
          <p:nvSpPr>
            <p:cNvPr id="10" name="Rectangle 74">
              <a:extLst>
                <a:ext uri="{FF2B5EF4-FFF2-40B4-BE49-F238E27FC236}">
                  <a16:creationId xmlns:a16="http://schemas.microsoft.com/office/drawing/2014/main" id="{9FDAAB0A-F28D-4E19-B5F8-EF811B8E3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3158"/>
              <a:ext cx="113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/>
                <a:t>元素</a:t>
              </a:r>
              <a:r>
                <a:rPr lang="en-US" altLang="zh-CN" sz="2000" b="1" dirty="0"/>
                <a:t>d</a:t>
              </a:r>
              <a:r>
                <a:rPr lang="zh-CN" altLang="en-US" sz="2000" b="1" dirty="0"/>
                <a:t>，</a:t>
              </a:r>
              <a:r>
                <a:rPr lang="en-US" altLang="zh-CN" sz="2000" b="1" dirty="0"/>
                <a:t>e</a:t>
              </a:r>
              <a:r>
                <a:rPr lang="zh-CN" altLang="en-US" sz="2000" b="1" dirty="0"/>
                <a:t>进栈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97E0630-676C-4416-9378-528800A17A9F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79" name="任意多边形 18">
              <a:extLst>
                <a:ext uri="{FF2B5EF4-FFF2-40B4-BE49-F238E27FC236}">
                  <a16:creationId xmlns:a16="http://schemas.microsoft.com/office/drawing/2014/main" id="{830A8F9F-9303-4D26-9BA4-74628C466DF1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315D2D2-2EA3-4D31-B5AF-6B35E5DC189D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95B1A6A-84FD-40B4-BCF1-9F8171518B18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2" name="文本框 1066">
            <a:extLst>
              <a:ext uri="{FF2B5EF4-FFF2-40B4-BE49-F238E27FC236}">
                <a16:creationId xmlns:a16="http://schemas.microsoft.com/office/drawing/2014/main" id="{BFD60B4A-C354-4D1C-B220-B5E9E797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栈：顺序栈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2CAAAF7-D41E-4A10-B645-987AAA8A0D35}"/>
              </a:ext>
            </a:extLst>
          </p:cNvPr>
          <p:cNvSpPr/>
          <p:nvPr/>
        </p:nvSpPr>
        <p:spPr>
          <a:xfrm>
            <a:off x="4432415" y="6090811"/>
            <a:ext cx="2787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 栈变化示意图</a:t>
            </a:r>
          </a:p>
        </p:txBody>
      </p:sp>
    </p:spTree>
    <p:extLst>
      <p:ext uri="{BB962C8B-B14F-4D97-AF65-F5344CB8AC3E}">
        <p14:creationId xmlns:p14="http://schemas.microsoft.com/office/powerpoint/2010/main" val="245387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>
            <a:extLst>
              <a:ext uri="{FF2B5EF4-FFF2-40B4-BE49-F238E27FC236}">
                <a16:creationId xmlns:a16="http://schemas.microsoft.com/office/drawing/2014/main" id="{C4DA88AA-63A2-4478-8AE1-003B2407920A}"/>
              </a:ext>
            </a:extLst>
          </p:cNvPr>
          <p:cNvGrpSpPr/>
          <p:nvPr/>
        </p:nvGrpSpPr>
        <p:grpSpPr>
          <a:xfrm>
            <a:off x="279769" y="1241195"/>
            <a:ext cx="458390" cy="344014"/>
            <a:chOff x="789999" y="2242985"/>
            <a:chExt cx="504229" cy="378415"/>
          </a:xfrm>
        </p:grpSpPr>
        <p:sp>
          <p:nvSpPr>
            <p:cNvPr id="4" name="Rectangle 24">
              <a:extLst>
                <a:ext uri="{FF2B5EF4-FFF2-40B4-BE49-F238E27FC236}">
                  <a16:creationId xmlns:a16="http://schemas.microsoft.com/office/drawing/2014/main" id="{9A0E7997-3147-4BD2-BE14-C6546EE1884F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5" name="Rectangle 25">
              <a:extLst>
                <a:ext uri="{FF2B5EF4-FFF2-40B4-BE49-F238E27FC236}">
                  <a16:creationId xmlns:a16="http://schemas.microsoft.com/office/drawing/2014/main" id="{033504F9-8A6E-41A8-BBB2-D474290989B0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8603C79-9676-43F5-88DA-7F7D41C46A66}"/>
              </a:ext>
            </a:extLst>
          </p:cNvPr>
          <p:cNvSpPr/>
          <p:nvPr/>
        </p:nvSpPr>
        <p:spPr>
          <a:xfrm>
            <a:off x="817440" y="1173077"/>
            <a:ext cx="9323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2.24 </a:t>
            </a:r>
            <a:r>
              <a:rPr lang="en-US" altLang="zh-CN" sz="2800" b="1" dirty="0" err="1">
                <a:solidFill>
                  <a:schemeClr val="accent2"/>
                </a:solidFill>
              </a:rPr>
              <a:t>StackInit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：顺序栈的初始化操作，即构造空栈。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5FB0E7E-EBB7-4FAA-A24C-77A5C029FBE2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14" name="任意多边形 18">
              <a:extLst>
                <a:ext uri="{FF2B5EF4-FFF2-40B4-BE49-F238E27FC236}">
                  <a16:creationId xmlns:a16="http://schemas.microsoft.com/office/drawing/2014/main" id="{37620AEA-13C8-46BE-91F6-6CCFA6562A3A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8E6595F-0A63-4852-B311-591F3DC3C271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AFF7C19-F479-4DD4-9A58-5382C7E534C8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文本框 1066">
            <a:extLst>
              <a:ext uri="{FF2B5EF4-FFF2-40B4-BE49-F238E27FC236}">
                <a16:creationId xmlns:a16="http://schemas.microsoft.com/office/drawing/2014/main" id="{E5523C0F-86D8-46E4-BE3C-8AB23C6D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栈：顺序栈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E4BF41-6606-411E-B7CA-2AF22941DBBD}"/>
              </a:ext>
            </a:extLst>
          </p:cNvPr>
          <p:cNvSpPr/>
          <p:nvPr/>
        </p:nvSpPr>
        <p:spPr>
          <a:xfrm>
            <a:off x="1548281" y="1782395"/>
            <a:ext cx="909543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bool </a:t>
            </a:r>
            <a:r>
              <a:rPr lang="en-US" altLang="zh-CN" sz="2600" dirty="0" err="1">
                <a:cs typeface="Times New Roman" panose="02020603050405020304" pitchFamily="18" charset="0"/>
                <a:sym typeface="Wingdings" panose="05000000000000000000" pitchFamily="2" charset="2"/>
              </a:rPr>
              <a:t>StackInit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SStack</a:t>
            </a:r>
            <a:r>
              <a:rPr lang="en-US" altLang="zh-CN" sz="2600" dirty="0">
                <a:cs typeface="Times New Roman" panose="02020603050405020304" pitchFamily="18" charset="0"/>
              </a:rPr>
              <a:t> &amp;S)</a:t>
            </a:r>
            <a:endParaRPr lang="zh-CN" altLang="zh-CN" sz="26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{ 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</a:t>
            </a:r>
            <a:r>
              <a:rPr lang="en-US" altLang="zh-CN" sz="2600" dirty="0" err="1">
                <a:cs typeface="Times New Roman" panose="02020603050405020304" pitchFamily="18" charset="0"/>
              </a:rPr>
              <a:t>S.base</a:t>
            </a:r>
            <a:r>
              <a:rPr lang="en-US" altLang="zh-CN" sz="2600" dirty="0">
                <a:cs typeface="Times New Roman" panose="02020603050405020304" pitchFamily="18" charset="0"/>
              </a:rPr>
              <a:t> = new </a:t>
            </a:r>
            <a:r>
              <a:rPr lang="en-US" altLang="zh-CN" sz="2600" dirty="0" err="1">
                <a:cs typeface="Times New Roman" panose="02020603050405020304" pitchFamily="18" charset="0"/>
              </a:rPr>
              <a:t>SElemType</a:t>
            </a:r>
            <a:r>
              <a:rPr lang="en-US" altLang="zh-CN" sz="2600" dirty="0"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cs typeface="Times New Roman" panose="02020603050405020304" pitchFamily="18" charset="0"/>
              </a:rPr>
              <a:t>StackInitSize</a:t>
            </a:r>
            <a:r>
              <a:rPr lang="en-US" altLang="zh-CN" sz="2600" dirty="0">
                <a:cs typeface="Times New Roman" panose="02020603050405020304" pitchFamily="18" charset="0"/>
              </a:rPr>
              <a:t>];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if (!</a:t>
            </a:r>
            <a:r>
              <a:rPr lang="en-US" altLang="zh-CN" sz="2600" dirty="0" err="1">
                <a:cs typeface="Times New Roman" panose="02020603050405020304" pitchFamily="18" charset="0"/>
              </a:rPr>
              <a:t>S.base</a:t>
            </a:r>
            <a:r>
              <a:rPr lang="en-US" altLang="zh-CN" sz="2600" dirty="0">
                <a:cs typeface="Times New Roman" panose="02020603050405020304" pitchFamily="18" charset="0"/>
              </a:rPr>
              <a:t>)  return false;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</a:t>
            </a:r>
            <a:r>
              <a:rPr lang="en-US" altLang="zh-CN" sz="2600" dirty="0" err="1">
                <a:cs typeface="Times New Roman" panose="02020603050405020304" pitchFamily="18" charset="0"/>
              </a:rPr>
              <a:t>S.top</a:t>
            </a:r>
            <a:r>
              <a:rPr lang="en-US" altLang="zh-CN" sz="2600" dirty="0">
                <a:cs typeface="Times New Roman" panose="02020603050405020304" pitchFamily="18" charset="0"/>
              </a:rPr>
              <a:t> = </a:t>
            </a:r>
            <a:r>
              <a:rPr lang="en-US" altLang="zh-CN" sz="2600" dirty="0" err="1">
                <a:cs typeface="Times New Roman" panose="02020603050405020304" pitchFamily="18" charset="0"/>
              </a:rPr>
              <a:t>S.base</a:t>
            </a:r>
            <a:r>
              <a:rPr lang="en-US" altLang="zh-CN" sz="2600" dirty="0"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</a:t>
            </a:r>
            <a:r>
              <a:rPr lang="en-US" altLang="zh-CN" sz="2600" dirty="0" err="1">
                <a:cs typeface="Times New Roman" panose="02020603050405020304" pitchFamily="18" charset="0"/>
              </a:rPr>
              <a:t>S.stacksize</a:t>
            </a:r>
            <a:r>
              <a:rPr lang="en-US" altLang="zh-CN" sz="2600" dirty="0">
                <a:cs typeface="Times New Roman" panose="02020603050405020304" pitchFamily="18" charset="0"/>
              </a:rPr>
              <a:t> = </a:t>
            </a:r>
            <a:r>
              <a:rPr lang="en-US" altLang="zh-CN" sz="2600" dirty="0" err="1">
                <a:cs typeface="Times New Roman" panose="02020603050405020304" pitchFamily="18" charset="0"/>
              </a:rPr>
              <a:t>StackInitSize</a:t>
            </a:r>
            <a:r>
              <a:rPr lang="en-US" altLang="zh-CN" sz="2600" dirty="0"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return true;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}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4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>
            <a:extLst>
              <a:ext uri="{FF2B5EF4-FFF2-40B4-BE49-F238E27FC236}">
                <a16:creationId xmlns:a16="http://schemas.microsoft.com/office/drawing/2014/main" id="{C4DA88AA-63A2-4478-8AE1-003B2407920A}"/>
              </a:ext>
            </a:extLst>
          </p:cNvPr>
          <p:cNvGrpSpPr/>
          <p:nvPr/>
        </p:nvGrpSpPr>
        <p:grpSpPr>
          <a:xfrm>
            <a:off x="279769" y="1241195"/>
            <a:ext cx="458390" cy="344014"/>
            <a:chOff x="789999" y="2242985"/>
            <a:chExt cx="504229" cy="378415"/>
          </a:xfrm>
        </p:grpSpPr>
        <p:sp>
          <p:nvSpPr>
            <p:cNvPr id="4" name="Rectangle 24">
              <a:extLst>
                <a:ext uri="{FF2B5EF4-FFF2-40B4-BE49-F238E27FC236}">
                  <a16:creationId xmlns:a16="http://schemas.microsoft.com/office/drawing/2014/main" id="{9A0E7997-3147-4BD2-BE14-C6546EE1884F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5" name="Rectangle 25">
              <a:extLst>
                <a:ext uri="{FF2B5EF4-FFF2-40B4-BE49-F238E27FC236}">
                  <a16:creationId xmlns:a16="http://schemas.microsoft.com/office/drawing/2014/main" id="{033504F9-8A6E-41A8-BBB2-D474290989B0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8603C79-9676-43F5-88DA-7F7D41C46A66}"/>
              </a:ext>
            </a:extLst>
          </p:cNvPr>
          <p:cNvSpPr/>
          <p:nvPr/>
        </p:nvSpPr>
        <p:spPr>
          <a:xfrm>
            <a:off x="817440" y="1173077"/>
            <a:ext cx="6189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2.25 </a:t>
            </a:r>
            <a:r>
              <a:rPr lang="en-US" altLang="zh-CN" sz="2800" b="1" dirty="0">
                <a:solidFill>
                  <a:schemeClr val="accent2"/>
                </a:solidFill>
              </a:rPr>
              <a:t>Push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：顺序栈的入栈操作。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5FB0E7E-EBB7-4FAA-A24C-77A5C029FBE2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14" name="任意多边形 18">
              <a:extLst>
                <a:ext uri="{FF2B5EF4-FFF2-40B4-BE49-F238E27FC236}">
                  <a16:creationId xmlns:a16="http://schemas.microsoft.com/office/drawing/2014/main" id="{37620AEA-13C8-46BE-91F6-6CCFA6562A3A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8E6595F-0A63-4852-B311-591F3DC3C271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AFF7C19-F479-4DD4-9A58-5382C7E534C8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文本框 1066">
            <a:extLst>
              <a:ext uri="{FF2B5EF4-FFF2-40B4-BE49-F238E27FC236}">
                <a16:creationId xmlns:a16="http://schemas.microsoft.com/office/drawing/2014/main" id="{E5523C0F-86D8-46E4-BE3C-8AB23C6D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栈：顺序栈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E4BF41-6606-411E-B7CA-2AF22941DBBD}"/>
              </a:ext>
            </a:extLst>
          </p:cNvPr>
          <p:cNvSpPr/>
          <p:nvPr/>
        </p:nvSpPr>
        <p:spPr>
          <a:xfrm>
            <a:off x="-33556" y="1686869"/>
            <a:ext cx="116397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altLang="zh-CN" sz="2600" dirty="0">
                <a:cs typeface="Times New Roman" panose="02020603050405020304" pitchFamily="18" charset="0"/>
              </a:rPr>
              <a:t>bool </a:t>
            </a:r>
            <a:r>
              <a:rPr lang="en-US" altLang="zh-CN" sz="2600" dirty="0">
                <a:cs typeface="Times New Roman" panose="02020603050405020304" pitchFamily="18" charset="0"/>
                <a:sym typeface="Wingdings" panose="05000000000000000000" pitchFamily="2" charset="2"/>
              </a:rPr>
              <a:t>Push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SStack</a:t>
            </a:r>
            <a:r>
              <a:rPr lang="en-US" altLang="zh-CN" sz="2600" dirty="0">
                <a:cs typeface="Times New Roman" panose="02020603050405020304" pitchFamily="18" charset="0"/>
              </a:rPr>
              <a:t> &amp;S,</a:t>
            </a:r>
            <a:r>
              <a:rPr lang="zh-CN" altLang="en-US" sz="2600" dirty="0"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cs typeface="Times New Roman" panose="02020603050405020304" pitchFamily="18" charset="0"/>
              </a:rPr>
              <a:t>SElemType</a:t>
            </a:r>
            <a:r>
              <a:rPr lang="en-US" altLang="zh-CN" sz="2600" dirty="0">
                <a:cs typeface="Times New Roman" panose="02020603050405020304" pitchFamily="18" charset="0"/>
              </a:rPr>
              <a:t> e)</a:t>
            </a:r>
            <a:endParaRPr lang="zh-CN" altLang="zh-CN" sz="2600" dirty="0"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600" dirty="0">
                <a:cs typeface="Times New Roman" panose="02020603050405020304" pitchFamily="18" charset="0"/>
              </a:rPr>
              <a:t>{  </a:t>
            </a:r>
          </a:p>
          <a:p>
            <a:pPr lvl="1" algn="just"/>
            <a:r>
              <a:rPr lang="en-US" altLang="zh-CN" sz="2600" dirty="0">
                <a:cs typeface="Times New Roman" panose="02020603050405020304" pitchFamily="18" charset="0"/>
              </a:rPr>
              <a:t>    </a:t>
            </a:r>
            <a:r>
              <a:rPr lang="en-US" altLang="zh-CN" sz="2600" dirty="0" err="1">
                <a:cs typeface="Times New Roman" panose="02020603050405020304" pitchFamily="18" charset="0"/>
              </a:rPr>
              <a:t>SElemType</a:t>
            </a:r>
            <a:r>
              <a:rPr lang="en-US" altLang="zh-CN" sz="2600" dirty="0">
                <a:cs typeface="Times New Roman" panose="02020603050405020304" pitchFamily="18" charset="0"/>
              </a:rPr>
              <a:t> * base;</a:t>
            </a:r>
          </a:p>
          <a:p>
            <a:pPr lvl="1" algn="just"/>
            <a:r>
              <a:rPr lang="en-US" altLang="zh-CN" sz="2600" dirty="0">
                <a:cs typeface="Times New Roman" panose="02020603050405020304" pitchFamily="18" charset="0"/>
              </a:rPr>
              <a:t>    if (</a:t>
            </a:r>
            <a:r>
              <a:rPr lang="en-US" altLang="zh-CN" sz="2600" dirty="0" err="1">
                <a:cs typeface="Times New Roman" panose="02020603050405020304" pitchFamily="18" charset="0"/>
              </a:rPr>
              <a:t>S.top</a:t>
            </a:r>
            <a:r>
              <a:rPr lang="en-US" altLang="zh-CN" sz="2600" dirty="0">
                <a:cs typeface="Times New Roman" panose="02020603050405020304" pitchFamily="18" charset="0"/>
              </a:rPr>
              <a:t> – </a:t>
            </a:r>
            <a:r>
              <a:rPr lang="en-US" altLang="zh-CN" sz="2600" dirty="0" err="1">
                <a:cs typeface="Times New Roman" panose="02020603050405020304" pitchFamily="18" charset="0"/>
              </a:rPr>
              <a:t>S.base</a:t>
            </a:r>
            <a:r>
              <a:rPr lang="en-US" altLang="zh-CN" sz="2600" dirty="0">
                <a:cs typeface="Times New Roman" panose="02020603050405020304" pitchFamily="18" charset="0"/>
              </a:rPr>
              <a:t> == </a:t>
            </a:r>
            <a:r>
              <a:rPr lang="en-US" altLang="zh-CN" sz="2600" dirty="0" err="1">
                <a:cs typeface="Times New Roman" panose="02020603050405020304" pitchFamily="18" charset="0"/>
              </a:rPr>
              <a:t>S.stacksize</a:t>
            </a:r>
            <a:r>
              <a:rPr lang="en-US" altLang="zh-CN" sz="2600" dirty="0"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zh-CN" sz="2600" dirty="0">
                <a:cs typeface="Times New Roman" panose="02020603050405020304" pitchFamily="18" charset="0"/>
              </a:rPr>
              <a:t>    {</a:t>
            </a:r>
          </a:p>
          <a:p>
            <a:pPr lvl="1" algn="just"/>
            <a:r>
              <a:rPr lang="en-US" altLang="zh-CN" sz="2600" dirty="0">
                <a:cs typeface="Times New Roman" panose="02020603050405020304" pitchFamily="18" charset="0"/>
              </a:rPr>
              <a:t>       base = (</a:t>
            </a:r>
            <a:r>
              <a:rPr lang="en-US" altLang="zh-CN" sz="2600" dirty="0" err="1">
                <a:cs typeface="Times New Roman" panose="02020603050405020304" pitchFamily="18" charset="0"/>
              </a:rPr>
              <a:t>SElemType</a:t>
            </a:r>
            <a:r>
              <a:rPr lang="en-US" altLang="zh-CN" sz="2600" dirty="0">
                <a:cs typeface="Times New Roman" panose="02020603050405020304" pitchFamily="18" charset="0"/>
              </a:rPr>
              <a:t>*)   </a:t>
            </a:r>
            <a:r>
              <a:rPr lang="en-US" altLang="zh-CN" sz="2600" dirty="0" err="1">
                <a:cs typeface="Times New Roman" panose="02020603050405020304" pitchFamily="18" charset="0"/>
              </a:rPr>
              <a:t>realloc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S.base</a:t>
            </a:r>
            <a:r>
              <a:rPr lang="en-US" altLang="zh-CN" sz="2600" dirty="0">
                <a:cs typeface="Times New Roman" panose="02020603050405020304" pitchFamily="18" charset="0"/>
              </a:rPr>
              <a:t>,   </a:t>
            </a:r>
          </a:p>
          <a:p>
            <a:pPr lvl="1" algn="just"/>
            <a:r>
              <a:rPr lang="en-US" altLang="zh-CN" sz="2600" dirty="0">
                <a:cs typeface="Times New Roman" panose="02020603050405020304" pitchFamily="18" charset="0"/>
              </a:rPr>
              <a:t>                                                 (</a:t>
            </a:r>
            <a:r>
              <a:rPr lang="en-US" altLang="zh-CN" sz="2600" dirty="0" err="1">
                <a:cs typeface="Times New Roman" panose="02020603050405020304" pitchFamily="18" charset="0"/>
              </a:rPr>
              <a:t>S.stacksize+StackInc</a:t>
            </a:r>
            <a:r>
              <a:rPr lang="en-US" altLang="zh-CN" sz="2600" dirty="0">
                <a:cs typeface="Times New Roman" panose="02020603050405020304" pitchFamily="18" charset="0"/>
              </a:rPr>
              <a:t>)*</a:t>
            </a:r>
            <a:r>
              <a:rPr lang="en-US" altLang="zh-CN" sz="2600" dirty="0" err="1">
                <a:cs typeface="Times New Roman" panose="02020603050405020304" pitchFamily="18" charset="0"/>
              </a:rPr>
              <a:t>sizeof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SElemType</a:t>
            </a:r>
            <a:r>
              <a:rPr lang="en-US" altLang="zh-CN" sz="2600" dirty="0">
                <a:cs typeface="Times New Roman" panose="02020603050405020304" pitchFamily="18" charset="0"/>
              </a:rPr>
              <a:t>));</a:t>
            </a:r>
          </a:p>
          <a:p>
            <a:pPr lvl="1" algn="just"/>
            <a:r>
              <a:rPr lang="en-US" altLang="zh-CN" sz="2600" dirty="0">
                <a:cs typeface="Times New Roman" panose="02020603050405020304" pitchFamily="18" charset="0"/>
              </a:rPr>
              <a:t>       if (!base)   return false;</a:t>
            </a:r>
          </a:p>
          <a:p>
            <a:pPr lvl="1" algn="just"/>
            <a:r>
              <a:rPr lang="en-US" altLang="zh-CN" sz="2600" dirty="0">
                <a:cs typeface="Times New Roman" panose="02020603050405020304" pitchFamily="18" charset="0"/>
              </a:rPr>
              <a:t>       </a:t>
            </a:r>
            <a:r>
              <a:rPr lang="en-US" altLang="zh-CN" sz="2600" dirty="0" err="1">
                <a:cs typeface="Times New Roman" panose="02020603050405020304" pitchFamily="18" charset="0"/>
              </a:rPr>
              <a:t>S.base</a:t>
            </a:r>
            <a:r>
              <a:rPr lang="en-US" altLang="zh-CN" sz="2600" dirty="0">
                <a:cs typeface="Times New Roman" panose="02020603050405020304" pitchFamily="18" charset="0"/>
              </a:rPr>
              <a:t> = base; </a:t>
            </a:r>
            <a:r>
              <a:rPr lang="en-US" altLang="zh-CN" sz="2600" dirty="0" err="1">
                <a:cs typeface="Times New Roman" panose="02020603050405020304" pitchFamily="18" charset="0"/>
              </a:rPr>
              <a:t>S.top</a:t>
            </a:r>
            <a:r>
              <a:rPr lang="en-US" altLang="zh-CN" sz="2600" dirty="0">
                <a:cs typeface="Times New Roman" panose="02020603050405020304" pitchFamily="18" charset="0"/>
              </a:rPr>
              <a:t> = </a:t>
            </a:r>
            <a:r>
              <a:rPr lang="en-US" altLang="zh-CN" sz="2600" dirty="0" err="1">
                <a:cs typeface="Times New Roman" panose="02020603050405020304" pitchFamily="18" charset="0"/>
              </a:rPr>
              <a:t>S.base</a:t>
            </a:r>
            <a:r>
              <a:rPr lang="en-US" altLang="zh-CN" sz="2600" dirty="0">
                <a:cs typeface="Times New Roman" panose="02020603050405020304" pitchFamily="18" charset="0"/>
              </a:rPr>
              <a:t> + </a:t>
            </a:r>
            <a:r>
              <a:rPr lang="en-US" altLang="zh-CN" sz="2600" dirty="0" err="1">
                <a:cs typeface="Times New Roman" panose="02020603050405020304" pitchFamily="18" charset="0"/>
              </a:rPr>
              <a:t>S.stacksize</a:t>
            </a:r>
            <a:r>
              <a:rPr lang="en-US" altLang="zh-CN" sz="2600" dirty="0">
                <a:cs typeface="Times New Roman" panose="02020603050405020304" pitchFamily="18" charset="0"/>
              </a:rPr>
              <a:t>; </a:t>
            </a:r>
            <a:r>
              <a:rPr lang="en-US" altLang="zh-CN" sz="2600" dirty="0" err="1">
                <a:cs typeface="Times New Roman" panose="02020603050405020304" pitchFamily="18" charset="0"/>
              </a:rPr>
              <a:t>S.stacksize</a:t>
            </a:r>
            <a:r>
              <a:rPr lang="en-US" altLang="zh-CN" sz="2600" dirty="0">
                <a:cs typeface="Times New Roman" panose="02020603050405020304" pitchFamily="18" charset="0"/>
              </a:rPr>
              <a:t> += </a:t>
            </a:r>
            <a:r>
              <a:rPr lang="en-US" altLang="zh-CN" sz="2600" dirty="0" err="1">
                <a:cs typeface="Times New Roman" panose="02020603050405020304" pitchFamily="18" charset="0"/>
              </a:rPr>
              <a:t>StackInc</a:t>
            </a:r>
            <a:r>
              <a:rPr lang="en-US" altLang="zh-CN" sz="2600" dirty="0">
                <a:cs typeface="Times New Roman" panose="02020603050405020304" pitchFamily="18" charset="0"/>
              </a:rPr>
              <a:t>;</a:t>
            </a:r>
          </a:p>
          <a:p>
            <a:pPr lvl="1" algn="just"/>
            <a:r>
              <a:rPr lang="en-US" altLang="zh-CN" sz="2600" dirty="0">
                <a:cs typeface="Times New Roman" panose="02020603050405020304" pitchFamily="18" charset="0"/>
              </a:rPr>
              <a:t>     }</a:t>
            </a:r>
          </a:p>
          <a:p>
            <a:pPr lvl="1" algn="just"/>
            <a:r>
              <a:rPr lang="en-US" altLang="zh-CN" sz="2600" dirty="0">
                <a:cs typeface="Times New Roman" panose="02020603050405020304" pitchFamily="18" charset="0"/>
              </a:rPr>
              <a:t>   * </a:t>
            </a:r>
            <a:r>
              <a:rPr lang="en-US" altLang="zh-CN" sz="2600" dirty="0" err="1">
                <a:cs typeface="Times New Roman" panose="02020603050405020304" pitchFamily="18" charset="0"/>
              </a:rPr>
              <a:t>S.top</a:t>
            </a:r>
            <a:r>
              <a:rPr lang="en-US" altLang="zh-CN" sz="2600" dirty="0">
                <a:cs typeface="Times New Roman" panose="02020603050405020304" pitchFamily="18" charset="0"/>
              </a:rPr>
              <a:t> = e;  </a:t>
            </a:r>
            <a:r>
              <a:rPr lang="en-US" altLang="zh-CN" sz="2600" dirty="0" err="1">
                <a:cs typeface="Times New Roman" panose="02020603050405020304" pitchFamily="18" charset="0"/>
              </a:rPr>
              <a:t>S.top</a:t>
            </a:r>
            <a:r>
              <a:rPr lang="en-US" altLang="zh-CN" sz="2600" dirty="0">
                <a:cs typeface="Times New Roman" panose="02020603050405020304" pitchFamily="18" charset="0"/>
              </a:rPr>
              <a:t>++;  return true;</a:t>
            </a:r>
          </a:p>
          <a:p>
            <a:pPr lvl="1" algn="just"/>
            <a:r>
              <a:rPr lang="en-US" altLang="zh-CN" sz="2600" dirty="0">
                <a:cs typeface="Times New Roman" panose="02020603050405020304" pitchFamily="18" charset="0"/>
              </a:rPr>
              <a:t> } 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0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>
            <a:extLst>
              <a:ext uri="{FF2B5EF4-FFF2-40B4-BE49-F238E27FC236}">
                <a16:creationId xmlns:a16="http://schemas.microsoft.com/office/drawing/2014/main" id="{C4DA88AA-63A2-4478-8AE1-003B2407920A}"/>
              </a:ext>
            </a:extLst>
          </p:cNvPr>
          <p:cNvGrpSpPr/>
          <p:nvPr/>
        </p:nvGrpSpPr>
        <p:grpSpPr>
          <a:xfrm>
            <a:off x="279769" y="1241195"/>
            <a:ext cx="458390" cy="344014"/>
            <a:chOff x="789999" y="2242985"/>
            <a:chExt cx="504229" cy="378415"/>
          </a:xfrm>
        </p:grpSpPr>
        <p:sp>
          <p:nvSpPr>
            <p:cNvPr id="4" name="Rectangle 24">
              <a:extLst>
                <a:ext uri="{FF2B5EF4-FFF2-40B4-BE49-F238E27FC236}">
                  <a16:creationId xmlns:a16="http://schemas.microsoft.com/office/drawing/2014/main" id="{9A0E7997-3147-4BD2-BE14-C6546EE1884F}"/>
                </a:ext>
              </a:extLst>
            </p:cNvPr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  <p:sp>
          <p:nvSpPr>
            <p:cNvPr id="5" name="Rectangle 25">
              <a:extLst>
                <a:ext uri="{FF2B5EF4-FFF2-40B4-BE49-F238E27FC236}">
                  <a16:creationId xmlns:a16="http://schemas.microsoft.com/office/drawing/2014/main" id="{033504F9-8A6E-41A8-BBB2-D474290989B0}"/>
                </a:ext>
              </a:extLst>
            </p:cNvPr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endParaRPr lang="en-GB" sz="2800"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8603C79-9676-43F5-88DA-7F7D41C46A66}"/>
              </a:ext>
            </a:extLst>
          </p:cNvPr>
          <p:cNvSpPr/>
          <p:nvPr/>
        </p:nvSpPr>
        <p:spPr>
          <a:xfrm>
            <a:off x="817440" y="1173077"/>
            <a:ext cx="5989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2.26 </a:t>
            </a:r>
            <a:r>
              <a:rPr lang="en-US" altLang="zh-CN" sz="2800" b="1" dirty="0">
                <a:solidFill>
                  <a:schemeClr val="accent2"/>
                </a:solidFill>
              </a:rPr>
              <a:t>Pop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：顺序栈的出栈操作。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5FB0E7E-EBB7-4FAA-A24C-77A5C029FBE2}"/>
              </a:ext>
            </a:extLst>
          </p:cNvPr>
          <p:cNvGrpSpPr/>
          <p:nvPr/>
        </p:nvGrpSpPr>
        <p:grpSpPr>
          <a:xfrm>
            <a:off x="2" y="271425"/>
            <a:ext cx="4225492" cy="877513"/>
            <a:chOff x="2" y="271425"/>
            <a:chExt cx="4126624" cy="877513"/>
          </a:xfrm>
        </p:grpSpPr>
        <p:sp>
          <p:nvSpPr>
            <p:cNvPr id="14" name="任意多边形 18">
              <a:extLst>
                <a:ext uri="{FF2B5EF4-FFF2-40B4-BE49-F238E27FC236}">
                  <a16:creationId xmlns:a16="http://schemas.microsoft.com/office/drawing/2014/main" id="{37620AEA-13C8-46BE-91F6-6CCFA6562A3A}"/>
                </a:ext>
              </a:extLst>
            </p:cNvPr>
            <p:cNvSpPr/>
            <p:nvPr/>
          </p:nvSpPr>
          <p:spPr>
            <a:xfrm rot="5400000">
              <a:off x="1789446" y="-1368644"/>
              <a:ext cx="547735" cy="4126624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8E6595F-0A63-4852-B311-591F3DC3C271}"/>
                </a:ext>
              </a:extLst>
            </p:cNvPr>
            <p:cNvSpPr/>
            <p:nvPr/>
          </p:nvSpPr>
          <p:spPr>
            <a:xfrm>
              <a:off x="273223" y="271425"/>
              <a:ext cx="902677" cy="877513"/>
            </a:xfrm>
            <a:prstGeom prst="ellipse">
              <a:avLst/>
            </a:prstGeom>
            <a:solidFill>
              <a:schemeClr val="bg1"/>
            </a:solidFill>
            <a:ln w="825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1200"/>
                </a:spcBef>
                <a:defRPr/>
              </a:pPr>
              <a:endParaRPr lang="zh-CN" altLang="en-US" noProof="1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AFF7C19-F479-4DD4-9A58-5382C7E534C8}"/>
                </a:ext>
              </a:extLst>
            </p:cNvPr>
            <p:cNvSpPr/>
            <p:nvPr/>
          </p:nvSpPr>
          <p:spPr>
            <a:xfrm>
              <a:off x="480970" y="324385"/>
              <a:ext cx="48718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altLang="zh-CN" sz="4400" b="1" dirty="0">
                  <a:solidFill>
                    <a:srgbClr val="00206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文本框 1066">
            <a:extLst>
              <a:ext uri="{FF2B5EF4-FFF2-40B4-BE49-F238E27FC236}">
                <a16:creationId xmlns:a16="http://schemas.microsoft.com/office/drawing/2014/main" id="{E5523C0F-86D8-46E4-BE3C-8AB23C6D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796" y="402280"/>
            <a:ext cx="2542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栈：顺序栈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E4BF41-6606-411E-B7CA-2AF22941DBBD}"/>
              </a:ext>
            </a:extLst>
          </p:cNvPr>
          <p:cNvSpPr/>
          <p:nvPr/>
        </p:nvSpPr>
        <p:spPr>
          <a:xfrm>
            <a:off x="341705" y="1728814"/>
            <a:ext cx="1125326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bool </a:t>
            </a:r>
            <a:r>
              <a:rPr lang="en-US" altLang="zh-CN" sz="2600" dirty="0">
                <a:cs typeface="Times New Roman" panose="02020603050405020304" pitchFamily="18" charset="0"/>
                <a:sym typeface="Wingdings" panose="05000000000000000000" pitchFamily="2" charset="2"/>
              </a:rPr>
              <a:t>Pop</a:t>
            </a:r>
            <a:r>
              <a:rPr lang="en-US" altLang="zh-CN" sz="26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cs typeface="Times New Roman" panose="02020603050405020304" pitchFamily="18" charset="0"/>
              </a:rPr>
              <a:t>(</a:t>
            </a:r>
            <a:r>
              <a:rPr lang="en-US" altLang="zh-CN" sz="2600" dirty="0" err="1">
                <a:cs typeface="Times New Roman" panose="02020603050405020304" pitchFamily="18" charset="0"/>
              </a:rPr>
              <a:t>SStack</a:t>
            </a:r>
            <a:r>
              <a:rPr lang="en-US" altLang="zh-CN" sz="2600" dirty="0">
                <a:cs typeface="Times New Roman" panose="02020603050405020304" pitchFamily="18" charset="0"/>
              </a:rPr>
              <a:t> &amp;S,</a:t>
            </a:r>
            <a:r>
              <a:rPr lang="zh-CN" altLang="en-US" sz="2600" dirty="0"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cs typeface="Times New Roman" panose="02020603050405020304" pitchFamily="18" charset="0"/>
              </a:rPr>
              <a:t>SElemType</a:t>
            </a:r>
            <a:r>
              <a:rPr lang="en-US" altLang="zh-CN" sz="2600" dirty="0">
                <a:cs typeface="Times New Roman" panose="02020603050405020304" pitchFamily="18" charset="0"/>
              </a:rPr>
              <a:t> &amp;e)</a:t>
            </a:r>
            <a:endParaRPr lang="zh-CN" altLang="zh-CN" sz="26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{ 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if (</a:t>
            </a:r>
            <a:r>
              <a:rPr lang="en-US" altLang="zh-CN" sz="2600" dirty="0" err="1">
                <a:cs typeface="Times New Roman" panose="02020603050405020304" pitchFamily="18" charset="0"/>
              </a:rPr>
              <a:t>S.top</a:t>
            </a:r>
            <a:r>
              <a:rPr lang="en-US" altLang="zh-CN" sz="2600" dirty="0">
                <a:cs typeface="Times New Roman" panose="02020603050405020304" pitchFamily="18" charset="0"/>
              </a:rPr>
              <a:t> == </a:t>
            </a:r>
            <a:r>
              <a:rPr lang="en-US" altLang="zh-CN" sz="2600" dirty="0" err="1">
                <a:cs typeface="Times New Roman" panose="02020603050405020304" pitchFamily="18" charset="0"/>
              </a:rPr>
              <a:t>S.base</a:t>
            </a:r>
            <a:r>
              <a:rPr lang="en-US" altLang="zh-CN" sz="2600" dirty="0">
                <a:cs typeface="Times New Roman" panose="02020603050405020304" pitchFamily="18" charset="0"/>
              </a:rPr>
              <a:t>)   return  false;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</a:t>
            </a:r>
            <a:r>
              <a:rPr lang="en-US" altLang="zh-CN" sz="2600" dirty="0" err="1">
                <a:cs typeface="Times New Roman" panose="02020603050405020304" pitchFamily="18" charset="0"/>
              </a:rPr>
              <a:t>S.top</a:t>
            </a:r>
            <a:r>
              <a:rPr lang="en-US" altLang="zh-CN" sz="2600" dirty="0">
                <a:cs typeface="Times New Roman" panose="02020603050405020304" pitchFamily="18" charset="0"/>
              </a:rPr>
              <a:t>--;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e = * </a:t>
            </a:r>
            <a:r>
              <a:rPr lang="en-US" altLang="zh-CN" sz="2600" dirty="0" err="1">
                <a:cs typeface="Times New Roman" panose="02020603050405020304" pitchFamily="18" charset="0"/>
              </a:rPr>
              <a:t>S.top</a:t>
            </a:r>
            <a:r>
              <a:rPr lang="en-US" altLang="zh-CN" sz="2600" dirty="0">
                <a:cs typeface="Times New Roman" panose="02020603050405020304" pitchFamily="18" charset="0"/>
              </a:rPr>
              <a:t>; 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   return true;</a:t>
            </a:r>
          </a:p>
          <a:p>
            <a:pPr lvl="1"/>
            <a:r>
              <a:rPr lang="en-US" altLang="zh-CN" sz="2600" dirty="0">
                <a:cs typeface="Times New Roman" panose="02020603050405020304" pitchFamily="18" charset="0"/>
              </a:rPr>
              <a:t> } </a:t>
            </a:r>
            <a:endParaRPr lang="zh-CN" altLang="zh-CN" sz="26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6F1937-A4BD-42DF-BFBE-F6911D01BB0F}"/>
                  </a:ext>
                </a:extLst>
              </p:cNvPr>
              <p:cNvSpPr/>
              <p:nvPr/>
            </p:nvSpPr>
            <p:spPr>
              <a:xfrm>
                <a:off x="2112747" y="4820234"/>
                <a:ext cx="9378527" cy="159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DestroyStack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cs typeface="Times New Roman" panose="02020603050405020304" pitchFamily="18" charset="0"/>
                  </a:rPr>
                  <a:t>SStack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&amp;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                </a:t>
                </a:r>
                <a:r>
                  <a:rPr lang="en-US" altLang="zh-CN" sz="24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ClearStack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cs typeface="Times New Roman" panose="02020603050405020304" pitchFamily="18" charset="0"/>
                  </a:rPr>
                  <a:t>SStack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&amp;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</a:t>
                </a:r>
              </a:p>
              <a:p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StackEmpty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cs typeface="Times New Roman" panose="02020603050405020304" pitchFamily="18" charset="0"/>
                      </a:rPr>
                      <m:t>SStack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                         </a:t>
                </a:r>
                <a:r>
                  <a:rPr lang="en-US" altLang="zh-CN" sz="24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StackLength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cs typeface="Times New Roman" panose="02020603050405020304" pitchFamily="18" charset="0"/>
                      </a:rPr>
                      <m:t>SStack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GetTop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cs typeface="Times New Roman" panose="02020603050405020304" pitchFamily="18" charset="0"/>
                  </a:rPr>
                  <a:t>SStack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SElemType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&amp;e)       </a:t>
                </a:r>
                <a:r>
                  <a:rPr lang="en-US" altLang="zh-CN" sz="24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DelTop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(&amp;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StackTranverse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 err="1">
                    <a:cs typeface="Times New Roman" panose="02020603050405020304" pitchFamily="18" charset="0"/>
                  </a:rPr>
                  <a:t>SStack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void visit(</a:t>
                </a:r>
                <a:r>
                  <a:rPr lang="en-US" altLang="zh-CN" sz="2400" dirty="0" err="1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SElemType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6F1937-A4BD-42DF-BFBE-F6911D01B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747" y="4820234"/>
                <a:ext cx="9378527" cy="1591205"/>
              </a:xfrm>
              <a:prstGeom prst="rect">
                <a:avLst/>
              </a:prstGeom>
              <a:blipFill>
                <a:blip r:embed="rId2"/>
                <a:stretch>
                  <a:fillRect t="-2682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AA6BA245-EDAF-4689-9292-9317425B22EE}"/>
              </a:ext>
            </a:extLst>
          </p:cNvPr>
          <p:cNvSpPr/>
          <p:nvPr/>
        </p:nvSpPr>
        <p:spPr>
          <a:xfrm>
            <a:off x="190516" y="4820234"/>
            <a:ext cx="23134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600" b="1" dirty="0">
                <a:solidFill>
                  <a:schemeClr val="accent2"/>
                </a:solidFill>
                <a:latin typeface="Arial (正文)"/>
                <a:cs typeface="Times New Roman" panose="02020603050405020304" pitchFamily="18" charset="0"/>
              </a:rPr>
              <a:t>自己完成：</a:t>
            </a:r>
            <a:endParaRPr lang="en-US" altLang="zh-CN" sz="2600" b="1" dirty="0">
              <a:solidFill>
                <a:schemeClr val="accent2"/>
              </a:solidFill>
              <a:latin typeface="Arial (正文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73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6102220352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61022203525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1.1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27496</TotalTime>
  <Words>4497</Words>
  <Application>Microsoft Office PowerPoint</Application>
  <PresentationFormat>宽屏</PresentationFormat>
  <Paragraphs>432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 (正文)</vt:lpstr>
      <vt:lpstr>Arial Unicode MS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</cp:lastModifiedBy>
  <cp:revision>3265</cp:revision>
  <cp:lastPrinted>2018-10-11T00:26:19Z</cp:lastPrinted>
  <dcterms:created xsi:type="dcterms:W3CDTF">2017-03-06T07:05:10Z</dcterms:created>
  <dcterms:modified xsi:type="dcterms:W3CDTF">2025-03-10T01:45:57Z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