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1.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2.xml" ContentType="application/vnd.openxmlformats-officedocument.presentationml.notesSlide+xml"/>
  <Override PartName="/ppt/tags/tag35.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59"/>
  </p:notesMasterIdLst>
  <p:handoutMasterIdLst>
    <p:handoutMasterId r:id="rId60"/>
  </p:handoutMasterIdLst>
  <p:sldIdLst>
    <p:sldId id="569" r:id="rId2"/>
    <p:sldId id="570" r:id="rId3"/>
    <p:sldId id="604" r:id="rId4"/>
    <p:sldId id="605" r:id="rId5"/>
    <p:sldId id="606" r:id="rId6"/>
    <p:sldId id="607" r:id="rId7"/>
    <p:sldId id="610" r:id="rId8"/>
    <p:sldId id="608" r:id="rId9"/>
    <p:sldId id="609" r:id="rId10"/>
    <p:sldId id="611" r:id="rId11"/>
    <p:sldId id="655" r:id="rId12"/>
    <p:sldId id="656" r:id="rId13"/>
    <p:sldId id="612" r:id="rId14"/>
    <p:sldId id="613" r:id="rId15"/>
    <p:sldId id="657" r:id="rId16"/>
    <p:sldId id="658" r:id="rId17"/>
    <p:sldId id="614" r:id="rId18"/>
    <p:sldId id="615" r:id="rId19"/>
    <p:sldId id="616" r:id="rId20"/>
    <p:sldId id="617" r:id="rId21"/>
    <p:sldId id="618" r:id="rId22"/>
    <p:sldId id="620" r:id="rId23"/>
    <p:sldId id="654" r:id="rId24"/>
    <p:sldId id="641" r:id="rId25"/>
    <p:sldId id="621" r:id="rId26"/>
    <p:sldId id="623" r:id="rId27"/>
    <p:sldId id="622" r:id="rId28"/>
    <p:sldId id="624" r:id="rId29"/>
    <p:sldId id="659" r:id="rId30"/>
    <p:sldId id="660" r:id="rId31"/>
    <p:sldId id="643" r:id="rId32"/>
    <p:sldId id="648" r:id="rId33"/>
    <p:sldId id="644" r:id="rId34"/>
    <p:sldId id="645" r:id="rId35"/>
    <p:sldId id="646" r:id="rId36"/>
    <p:sldId id="649" r:id="rId37"/>
    <p:sldId id="650" r:id="rId38"/>
    <p:sldId id="647" r:id="rId39"/>
    <p:sldId id="625" r:id="rId40"/>
    <p:sldId id="626" r:id="rId41"/>
    <p:sldId id="627" r:id="rId42"/>
    <p:sldId id="628" r:id="rId43"/>
    <p:sldId id="629" r:id="rId44"/>
    <p:sldId id="630" r:id="rId45"/>
    <p:sldId id="631" r:id="rId46"/>
    <p:sldId id="632" r:id="rId47"/>
    <p:sldId id="633" r:id="rId48"/>
    <p:sldId id="634" r:id="rId49"/>
    <p:sldId id="635" r:id="rId50"/>
    <p:sldId id="636" r:id="rId51"/>
    <p:sldId id="637" r:id="rId52"/>
    <p:sldId id="638" r:id="rId53"/>
    <p:sldId id="639" r:id="rId54"/>
    <p:sldId id="652" r:id="rId55"/>
    <p:sldId id="651" r:id="rId56"/>
    <p:sldId id="653" r:id="rId57"/>
    <p:sldId id="283" r:id="rId58"/>
  </p:sldIdLst>
  <p:sldSz cx="12192000" cy="6858000"/>
  <p:notesSz cx="9928225" cy="67976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XL" initials="G" lastIdx="2" clrIdx="0">
    <p:extLst>
      <p:ext uri="{19B8F6BF-5375-455C-9EA6-DF929625EA0E}">
        <p15:presenceInfo xmlns:p15="http://schemas.microsoft.com/office/powerpoint/2012/main" userId="GXL" providerId="None"/>
      </p:ext>
    </p:extLst>
  </p:cmAuthor>
  <p:cmAuthor id="2" name="红霞" initials="红霞" lastIdx="2" clrIdx="1">
    <p:extLst>
      <p:ext uri="{19B8F6BF-5375-455C-9EA6-DF929625EA0E}">
        <p15:presenceInfo xmlns:p15="http://schemas.microsoft.com/office/powerpoint/2012/main" userId="59fb9849a1a1dfc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ED7D31"/>
    <a:srgbClr val="002060"/>
    <a:srgbClr val="595959"/>
    <a:srgbClr val="E9C793"/>
    <a:srgbClr val="CCECFF"/>
    <a:srgbClr val="B7EAFF"/>
    <a:srgbClr val="99CCFF"/>
    <a:srgbClr val="66CCFF"/>
    <a:srgbClr val="D1E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38" autoAdjust="0"/>
    <p:restoredTop sz="96357" autoAdjust="0"/>
  </p:normalViewPr>
  <p:slideViewPr>
    <p:cSldViewPr snapToGrid="0">
      <p:cViewPr varScale="1">
        <p:scale>
          <a:sx n="114" d="100"/>
          <a:sy n="114" d="100"/>
        </p:scale>
        <p:origin x="216" y="10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4301861" cy="340570"/>
          </a:xfrm>
          <a:prstGeom prst="rect">
            <a:avLst/>
          </a:prstGeom>
        </p:spPr>
        <p:txBody>
          <a:bodyPr vert="horz" lIns="88203" tIns="44102" rIns="88203" bIns="44102" rtlCol="0"/>
          <a:lstStyle>
            <a:lvl1pPr algn="l">
              <a:defRPr sz="1200"/>
            </a:lvl1pPr>
          </a:lstStyle>
          <a:p>
            <a:endParaRPr lang="zh-CN" altLang="en-US"/>
          </a:p>
        </p:txBody>
      </p:sp>
      <p:sp>
        <p:nvSpPr>
          <p:cNvPr id="3" name="日期占位符 2"/>
          <p:cNvSpPr>
            <a:spLocks noGrp="1"/>
          </p:cNvSpPr>
          <p:nvPr>
            <p:ph type="dt" sz="quarter" idx="1"/>
          </p:nvPr>
        </p:nvSpPr>
        <p:spPr>
          <a:xfrm>
            <a:off x="5624146" y="0"/>
            <a:ext cx="4301860" cy="340570"/>
          </a:xfrm>
          <a:prstGeom prst="rect">
            <a:avLst/>
          </a:prstGeom>
        </p:spPr>
        <p:txBody>
          <a:bodyPr vert="horz" lIns="88203" tIns="44102" rIns="88203" bIns="44102" rtlCol="0"/>
          <a:lstStyle>
            <a:lvl1pPr algn="r">
              <a:defRPr sz="1200"/>
            </a:lvl1pPr>
          </a:lstStyle>
          <a:p>
            <a:fld id="{978063BD-1DB7-4333-AB51-CF18321AA57E}" type="datetimeFigureOut">
              <a:rPr lang="zh-CN" altLang="en-US" smtClean="0"/>
              <a:t>2025/3/17</a:t>
            </a:fld>
            <a:endParaRPr lang="zh-CN" altLang="en-US"/>
          </a:p>
        </p:txBody>
      </p:sp>
      <p:sp>
        <p:nvSpPr>
          <p:cNvPr id="4" name="页脚占位符 3"/>
          <p:cNvSpPr>
            <a:spLocks noGrp="1"/>
          </p:cNvSpPr>
          <p:nvPr>
            <p:ph type="ftr" sz="quarter" idx="2"/>
          </p:nvPr>
        </p:nvSpPr>
        <p:spPr>
          <a:xfrm>
            <a:off x="1" y="6457106"/>
            <a:ext cx="4301861" cy="340570"/>
          </a:xfrm>
          <a:prstGeom prst="rect">
            <a:avLst/>
          </a:prstGeom>
        </p:spPr>
        <p:txBody>
          <a:bodyPr vert="horz" lIns="88203" tIns="44102" rIns="88203" bIns="44102"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624146" y="6457106"/>
            <a:ext cx="4301860" cy="340570"/>
          </a:xfrm>
          <a:prstGeom prst="rect">
            <a:avLst/>
          </a:prstGeom>
        </p:spPr>
        <p:txBody>
          <a:bodyPr vert="horz" lIns="88203" tIns="44102" rIns="88203" bIns="44102" rtlCol="0" anchor="b"/>
          <a:lstStyle>
            <a:lvl1pPr algn="r">
              <a:defRPr sz="1200"/>
            </a:lvl1pPr>
          </a:lstStyle>
          <a:p>
            <a:fld id="{C0339737-F3DE-4D4E-A327-37F45F0D9DA9}" type="slidenum">
              <a:rPr lang="zh-CN" altLang="en-US" smtClean="0"/>
              <a:t>‹#›</a:t>
            </a:fld>
            <a:endParaRPr lang="zh-CN" altLang="en-US"/>
          </a:p>
        </p:txBody>
      </p:sp>
    </p:spTree>
    <p:extLst>
      <p:ext uri="{BB962C8B-B14F-4D97-AF65-F5344CB8AC3E}">
        <p14:creationId xmlns:p14="http://schemas.microsoft.com/office/powerpoint/2010/main" val="22952278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4301861" cy="339515"/>
          </a:xfrm>
          <a:prstGeom prst="rect">
            <a:avLst/>
          </a:prstGeom>
        </p:spPr>
        <p:txBody>
          <a:bodyPr vert="horz" lIns="88203" tIns="44102" rIns="88203" bIns="44102" rtlCol="0"/>
          <a:lstStyle>
            <a:lvl1pPr algn="l">
              <a:defRPr sz="1200"/>
            </a:lvl1pPr>
          </a:lstStyle>
          <a:p>
            <a:endParaRPr lang="zh-CN" altLang="en-US"/>
          </a:p>
        </p:txBody>
      </p:sp>
      <p:sp>
        <p:nvSpPr>
          <p:cNvPr id="3" name="日期占位符 2"/>
          <p:cNvSpPr>
            <a:spLocks noGrp="1"/>
          </p:cNvSpPr>
          <p:nvPr>
            <p:ph type="dt" idx="1"/>
          </p:nvPr>
        </p:nvSpPr>
        <p:spPr>
          <a:xfrm>
            <a:off x="5624146" y="0"/>
            <a:ext cx="4301860" cy="339515"/>
          </a:xfrm>
          <a:prstGeom prst="rect">
            <a:avLst/>
          </a:prstGeom>
        </p:spPr>
        <p:txBody>
          <a:bodyPr vert="horz" lIns="88203" tIns="44102" rIns="88203" bIns="44102" rtlCol="0"/>
          <a:lstStyle>
            <a:lvl1pPr algn="r">
              <a:defRPr sz="1200"/>
            </a:lvl1pPr>
          </a:lstStyle>
          <a:p>
            <a:fld id="{81AE4AC4-3F26-48FF-BE28-14B57D71E126}" type="datetimeFigureOut">
              <a:rPr lang="zh-CN" altLang="en-US" smtClean="0"/>
              <a:t>2025/3/17</a:t>
            </a:fld>
            <a:endParaRPr lang="zh-CN" altLang="en-US"/>
          </a:p>
        </p:txBody>
      </p:sp>
      <p:sp>
        <p:nvSpPr>
          <p:cNvPr id="4" name="幻灯片图像占位符 3"/>
          <p:cNvSpPr>
            <a:spLocks noGrp="1" noRot="1" noChangeAspect="1"/>
          </p:cNvSpPr>
          <p:nvPr>
            <p:ph type="sldImg" idx="2"/>
          </p:nvPr>
        </p:nvSpPr>
        <p:spPr>
          <a:xfrm>
            <a:off x="2698750" y="511175"/>
            <a:ext cx="4530725" cy="2547938"/>
          </a:xfrm>
          <a:prstGeom prst="rect">
            <a:avLst/>
          </a:prstGeom>
          <a:noFill/>
          <a:ln w="12700">
            <a:solidFill>
              <a:prstClr val="black"/>
            </a:solidFill>
          </a:ln>
        </p:spPr>
        <p:txBody>
          <a:bodyPr vert="horz" lIns="88203" tIns="44102" rIns="88203" bIns="44102" rtlCol="0" anchor="ctr"/>
          <a:lstStyle/>
          <a:p>
            <a:endParaRPr lang="zh-CN" altLang="en-US"/>
          </a:p>
        </p:txBody>
      </p:sp>
      <p:sp>
        <p:nvSpPr>
          <p:cNvPr id="5" name="备注占位符 4"/>
          <p:cNvSpPr>
            <a:spLocks noGrp="1"/>
          </p:cNvSpPr>
          <p:nvPr>
            <p:ph type="body" sz="quarter" idx="3"/>
          </p:nvPr>
        </p:nvSpPr>
        <p:spPr>
          <a:xfrm>
            <a:off x="993932" y="3228553"/>
            <a:ext cx="7942580" cy="3058796"/>
          </a:xfrm>
          <a:prstGeom prst="rect">
            <a:avLst/>
          </a:prstGeom>
        </p:spPr>
        <p:txBody>
          <a:bodyPr vert="horz" lIns="88203" tIns="44102" rIns="88203" bIns="44102"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1" y="6457106"/>
            <a:ext cx="4301861" cy="339515"/>
          </a:xfrm>
          <a:prstGeom prst="rect">
            <a:avLst/>
          </a:prstGeom>
        </p:spPr>
        <p:txBody>
          <a:bodyPr vert="horz" lIns="88203" tIns="44102" rIns="88203" bIns="44102"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624146" y="6457106"/>
            <a:ext cx="4301860" cy="339515"/>
          </a:xfrm>
          <a:prstGeom prst="rect">
            <a:avLst/>
          </a:prstGeom>
        </p:spPr>
        <p:txBody>
          <a:bodyPr vert="horz" lIns="88203" tIns="44102" rIns="88203" bIns="44102" rtlCol="0" anchor="b"/>
          <a:lstStyle>
            <a:lvl1pPr algn="r">
              <a:defRPr sz="1200"/>
            </a:lvl1pPr>
          </a:lstStyle>
          <a:p>
            <a:fld id="{5A04FA34-DDC2-4732-BEE3-5530C8E6A384}" type="slidenum">
              <a:rPr lang="zh-CN" altLang="en-US" smtClean="0"/>
              <a:t>‹#›</a:t>
            </a:fld>
            <a:endParaRPr lang="zh-CN" altLang="en-US"/>
          </a:p>
        </p:txBody>
      </p:sp>
    </p:spTree>
    <p:extLst>
      <p:ext uri="{BB962C8B-B14F-4D97-AF65-F5344CB8AC3E}">
        <p14:creationId xmlns:p14="http://schemas.microsoft.com/office/powerpoint/2010/main" val="3181208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16650" indent="-275634">
              <a:defRPr>
                <a:solidFill>
                  <a:schemeClr val="tx1"/>
                </a:solidFill>
                <a:latin typeface="Arial Narrow" panose="020B0606020202030204" pitchFamily="34" charset="0"/>
                <a:ea typeface="宋体" panose="02010600030101010101" pitchFamily="2" charset="-122"/>
              </a:defRPr>
            </a:lvl2pPr>
            <a:lvl3pPr marL="1102538" indent="-220508">
              <a:defRPr>
                <a:solidFill>
                  <a:schemeClr val="tx1"/>
                </a:solidFill>
                <a:latin typeface="Arial Narrow" panose="020B0606020202030204" pitchFamily="34" charset="0"/>
                <a:ea typeface="宋体" panose="02010600030101010101" pitchFamily="2" charset="-122"/>
              </a:defRPr>
            </a:lvl3pPr>
            <a:lvl4pPr marL="1543553" indent="-220508">
              <a:defRPr>
                <a:solidFill>
                  <a:schemeClr val="tx1"/>
                </a:solidFill>
                <a:latin typeface="Arial Narrow" panose="020B0606020202030204" pitchFamily="34" charset="0"/>
                <a:ea typeface="宋体" panose="02010600030101010101" pitchFamily="2" charset="-122"/>
              </a:defRPr>
            </a:lvl4pPr>
            <a:lvl5pPr marL="1984568" indent="-220508">
              <a:defRPr>
                <a:solidFill>
                  <a:schemeClr val="tx1"/>
                </a:solidFill>
                <a:latin typeface="Arial Narrow" panose="020B0606020202030204" pitchFamily="34" charset="0"/>
                <a:ea typeface="宋体" panose="02010600030101010101" pitchFamily="2" charset="-122"/>
              </a:defRPr>
            </a:lvl5pPr>
            <a:lvl6pPr marL="2425583" indent="-220508"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866598" indent="-220508"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307613" indent="-220508"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748629" indent="-220508"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C0CA029A-C48D-41DA-884C-4A59F17A857D}" type="slidenum">
              <a:rPr lang="zh-CN" altLang="en-US" smtClean="0">
                <a:latin typeface="Calibri" panose="020F0502020204030204" pitchFamily="34" charset="0"/>
              </a:rPr>
              <a:pPr/>
              <a:t>1</a:t>
            </a:fld>
            <a:endParaRPr lang="zh-CN" altLang="en-US">
              <a:latin typeface="Calibri" panose="020F0502020204030204" pitchFamily="34" charset="0"/>
            </a:endParaRPr>
          </a:p>
        </p:txBody>
      </p:sp>
    </p:spTree>
    <p:extLst>
      <p:ext uri="{BB962C8B-B14F-4D97-AF65-F5344CB8AC3E}">
        <p14:creationId xmlns:p14="http://schemas.microsoft.com/office/powerpoint/2010/main" val="749557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16650" indent="-275634">
              <a:defRPr>
                <a:solidFill>
                  <a:schemeClr val="tx1"/>
                </a:solidFill>
                <a:latin typeface="Arial Narrow" panose="020B0606020202030204" pitchFamily="34" charset="0"/>
                <a:ea typeface="宋体" panose="02010600030101010101" pitchFamily="2" charset="-122"/>
              </a:defRPr>
            </a:lvl2pPr>
            <a:lvl3pPr marL="1102538" indent="-220508">
              <a:defRPr>
                <a:solidFill>
                  <a:schemeClr val="tx1"/>
                </a:solidFill>
                <a:latin typeface="Arial Narrow" panose="020B0606020202030204" pitchFamily="34" charset="0"/>
                <a:ea typeface="宋体" panose="02010600030101010101" pitchFamily="2" charset="-122"/>
              </a:defRPr>
            </a:lvl3pPr>
            <a:lvl4pPr marL="1543553" indent="-220508">
              <a:defRPr>
                <a:solidFill>
                  <a:schemeClr val="tx1"/>
                </a:solidFill>
                <a:latin typeface="Arial Narrow" panose="020B0606020202030204" pitchFamily="34" charset="0"/>
                <a:ea typeface="宋体" panose="02010600030101010101" pitchFamily="2" charset="-122"/>
              </a:defRPr>
            </a:lvl4pPr>
            <a:lvl5pPr marL="1984568" indent="-220508">
              <a:defRPr>
                <a:solidFill>
                  <a:schemeClr val="tx1"/>
                </a:solidFill>
                <a:latin typeface="Arial Narrow" panose="020B0606020202030204" pitchFamily="34" charset="0"/>
                <a:ea typeface="宋体" panose="02010600030101010101" pitchFamily="2" charset="-122"/>
              </a:defRPr>
            </a:lvl5pPr>
            <a:lvl6pPr marL="2425583" indent="-220508"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866598" indent="-220508"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307613" indent="-220508"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748629" indent="-220508"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C0CA029A-C48D-41DA-884C-4A59F17A857D}" type="slidenum">
              <a:rPr lang="zh-CN" altLang="en-US" smtClean="0">
                <a:latin typeface="Calibri" panose="020F0502020204030204" pitchFamily="34" charset="0"/>
              </a:rPr>
              <a:pPr/>
              <a:t>25</a:t>
            </a:fld>
            <a:endParaRPr lang="zh-CN" altLang="en-US">
              <a:latin typeface="Calibri" panose="020F0502020204030204" pitchFamily="34" charset="0"/>
            </a:endParaRPr>
          </a:p>
        </p:txBody>
      </p:sp>
    </p:spTree>
    <p:extLst>
      <p:ext uri="{BB962C8B-B14F-4D97-AF65-F5344CB8AC3E}">
        <p14:creationId xmlns:p14="http://schemas.microsoft.com/office/powerpoint/2010/main" val="1591333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A04FA34-DDC2-4732-BEE3-5530C8E6A38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8605737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1">
            <a:extLst>
              <a:ext uri="{FF2B5EF4-FFF2-40B4-BE49-F238E27FC236}">
                <a16:creationId xmlns:a16="http://schemas.microsoft.com/office/drawing/2014/main" id="{853155D5-A8A8-47E3-AE27-8F1E1C8BCDD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478235" y="23813"/>
            <a:ext cx="2713765" cy="746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标题，文本与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7228120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图片 1">
            <a:extLst>
              <a:ext uri="{FF2B5EF4-FFF2-40B4-BE49-F238E27FC236}">
                <a16:creationId xmlns:a16="http://schemas.microsoft.com/office/drawing/2014/main" id="{A03307C1-49C8-40A5-A540-915D468517B8}"/>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9478235" y="23813"/>
            <a:ext cx="2713765" cy="746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5" r:id="rId2"/>
    <p:sldLayoutId id="2147483659"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2.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notesSlide" Target="../notesSlides/notesSlide1.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7.emf"/><Relationship Id="rId1" Type="http://schemas.openxmlformats.org/officeDocument/2006/relationships/slideLayout" Target="../slideLayouts/slideLayout3.xml"/><Relationship Id="rId5" Type="http://schemas.openxmlformats.org/officeDocument/2006/relationships/image" Target="../media/image6.emf"/><Relationship Id="rId4" Type="http://schemas.openxmlformats.org/officeDocument/2006/relationships/image" Target="../media/image8.emf"/></Relationships>
</file>

<file path=ppt/slides/_rels/slide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3.emf"/><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3.em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3.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5.emf"/></Relationships>
</file>

<file path=ppt/slides/_rels/slide2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slideLayout" Target="../slideLayouts/slideLayout2.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 Type="http://schemas.openxmlformats.org/officeDocument/2006/relationships/tags" Target="../tags/tag19.xml"/><Relationship Id="rId16" Type="http://schemas.openxmlformats.org/officeDocument/2006/relationships/tags" Target="../tags/tag33.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tags" Target="../tags/tag32.xml"/><Relationship Id="rId10" Type="http://schemas.openxmlformats.org/officeDocument/2006/relationships/tags" Target="../tags/tag27.xml"/><Relationship Id="rId19" Type="http://schemas.openxmlformats.org/officeDocument/2006/relationships/notesSlide" Target="../notesSlides/notesSlide2.xml"/><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3.xml"/><Relationship Id="rId5" Type="http://schemas.openxmlformats.org/officeDocument/2006/relationships/image" Target="../media/image28.emf"/><Relationship Id="rId4" Type="http://schemas.openxmlformats.org/officeDocument/2006/relationships/image" Target="../media/image27.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3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MH_Others_2"/>
          <p:cNvSpPr/>
          <p:nvPr>
            <p:custDataLst>
              <p:tags r:id="rId2"/>
            </p:custDataLst>
          </p:nvPr>
        </p:nvSpPr>
        <p:spPr>
          <a:xfrm>
            <a:off x="335" y="733339"/>
            <a:ext cx="678395" cy="47417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prstTxWarp prst="textNoShape">
              <a:avLst/>
            </a:prstTxWarp>
            <a:noAutofit/>
          </a:bodyPr>
          <a:lstStyle/>
          <a:p>
            <a:endParaRPr lang="zh-CN" altLang="en-US" sz="1898">
              <a:solidFill>
                <a:srgbClr val="385424"/>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MH_Others_1"/>
          <p:cNvSpPr txBox="1"/>
          <p:nvPr>
            <p:custDataLst>
              <p:tags r:id="rId3"/>
            </p:custDataLst>
          </p:nvPr>
        </p:nvSpPr>
        <p:spPr>
          <a:xfrm>
            <a:off x="758857" y="690211"/>
            <a:ext cx="3662314" cy="583558"/>
          </a:xfrm>
          <a:prstGeom prst="rect">
            <a:avLst/>
          </a:prstGeom>
          <a:noFill/>
        </p:spPr>
        <p:txBody>
          <a:bodyPr vert="horz" wrap="square" lIns="0" tIns="0" rIns="0" bIns="0" rtlCol="0" anchor="ctr" anchorCtr="0">
            <a:spAutoFit/>
          </a:bodyPr>
          <a:lstStyle/>
          <a:p>
            <a:pPr algn="ctr"/>
            <a:r>
              <a:rPr lang="zh-CN" altLang="en-US" sz="3792" b="1" dirty="0">
                <a:solidFill>
                  <a:srgbClr val="002060"/>
                </a:solidFill>
                <a:latin typeface="Arial" panose="020B0604020202020204" pitchFamily="34" charset="0"/>
                <a:ea typeface="微软雅黑" panose="020B0503020204020204" pitchFamily="34" charset="-122"/>
                <a:sym typeface="Arial" panose="020B0604020202020204" pitchFamily="34" charset="0"/>
              </a:rPr>
              <a:t>第三章 树形结构</a:t>
            </a:r>
          </a:p>
        </p:txBody>
      </p:sp>
      <p:sp>
        <p:nvSpPr>
          <p:cNvPr id="16" name="MH_Others_2"/>
          <p:cNvSpPr txBox="1"/>
          <p:nvPr>
            <p:custDataLst>
              <p:tags r:id="rId4"/>
            </p:custDataLst>
          </p:nvPr>
        </p:nvSpPr>
        <p:spPr>
          <a:xfrm>
            <a:off x="178885" y="1324978"/>
            <a:ext cx="4822257" cy="466923"/>
          </a:xfrm>
          <a:prstGeom prst="rect">
            <a:avLst/>
          </a:prstGeom>
          <a:noFill/>
        </p:spPr>
        <p:txBody>
          <a:bodyPr wrap="square" lIns="0" tIns="0" rIns="0" bIns="0">
            <a:spAutoFit/>
          </a:bodyPr>
          <a:lstStyle/>
          <a:p>
            <a:pPr algn="ctr">
              <a:defRPr/>
            </a:pPr>
            <a:r>
              <a:rPr lang="en-US" altLang="zh-CN" sz="3034" dirty="0">
                <a:solidFill>
                  <a:srgbClr val="002060"/>
                </a:solidFill>
                <a:latin typeface="Arial" panose="020B0604020202020204" pitchFamily="34" charset="0"/>
                <a:ea typeface="微软雅黑" panose="020B0503020204020204" pitchFamily="34" charset="-122"/>
                <a:sym typeface="Arial" panose="020B0604020202020204" pitchFamily="34" charset="0"/>
              </a:rPr>
              <a:t>Chapter 3 Tree Structure</a:t>
            </a:r>
          </a:p>
        </p:txBody>
      </p:sp>
      <p:sp>
        <p:nvSpPr>
          <p:cNvPr id="17" name="MH_Others_2"/>
          <p:cNvSpPr/>
          <p:nvPr>
            <p:custDataLst>
              <p:tags r:id="rId5"/>
            </p:custDataLst>
          </p:nvPr>
        </p:nvSpPr>
        <p:spPr>
          <a:xfrm>
            <a:off x="4501298" y="733339"/>
            <a:ext cx="7690701" cy="47417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prstTxWarp prst="textNoShape">
              <a:avLst/>
            </a:prstTxWarp>
            <a:noAutofit/>
          </a:bodyPr>
          <a:lstStyle/>
          <a:p>
            <a:endParaRPr lang="zh-CN" altLang="en-US" sz="1898">
              <a:solidFill>
                <a:srgbClr val="385424"/>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3" name="组合 2">
            <a:extLst>
              <a:ext uri="{FF2B5EF4-FFF2-40B4-BE49-F238E27FC236}">
                <a16:creationId xmlns:a16="http://schemas.microsoft.com/office/drawing/2014/main" id="{658BEAFA-EC87-4AC9-A4F8-3845BA9916AB}"/>
              </a:ext>
            </a:extLst>
          </p:cNvPr>
          <p:cNvGrpSpPr/>
          <p:nvPr/>
        </p:nvGrpSpPr>
        <p:grpSpPr>
          <a:xfrm>
            <a:off x="2947489" y="1909369"/>
            <a:ext cx="6297021" cy="4549435"/>
            <a:chOff x="2947489" y="2053877"/>
            <a:chExt cx="6297021" cy="4549435"/>
          </a:xfrm>
        </p:grpSpPr>
        <p:grpSp>
          <p:nvGrpSpPr>
            <p:cNvPr id="2" name="组合 1">
              <a:extLst>
                <a:ext uri="{FF2B5EF4-FFF2-40B4-BE49-F238E27FC236}">
                  <a16:creationId xmlns:a16="http://schemas.microsoft.com/office/drawing/2014/main" id="{EC78096A-1B3B-4B8B-AE98-05BEE8EC2F8B}"/>
                </a:ext>
              </a:extLst>
            </p:cNvPr>
            <p:cNvGrpSpPr/>
            <p:nvPr/>
          </p:nvGrpSpPr>
          <p:grpSpPr>
            <a:xfrm>
              <a:off x="2947489" y="2053877"/>
              <a:ext cx="6297021" cy="3771604"/>
              <a:chOff x="2889803" y="2119864"/>
              <a:chExt cx="6297021" cy="3771604"/>
            </a:xfrm>
          </p:grpSpPr>
          <p:sp>
            <p:nvSpPr>
              <p:cNvPr id="40" name="MH_SubTitle_1"/>
              <p:cNvSpPr/>
              <p:nvPr>
                <p:custDataLst>
                  <p:tags r:id="rId8"/>
                </p:custDataLst>
              </p:nvPr>
            </p:nvSpPr>
            <p:spPr>
              <a:xfrm>
                <a:off x="3881505" y="2160139"/>
                <a:ext cx="5305319" cy="575724"/>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rgbClr val="002060"/>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algn="ctr"/>
                <a:r>
                  <a:rPr lang="zh-CN" altLang="en-US" sz="2800" b="1" dirty="0">
                    <a:solidFill>
                      <a:schemeClr val="bg1"/>
                    </a:solidFill>
                    <a:cs typeface="+mn-ea"/>
                  </a:rPr>
                  <a:t>二叉树的定义和存储结构</a:t>
                </a:r>
              </a:p>
            </p:txBody>
          </p:sp>
          <p:sp>
            <p:nvSpPr>
              <p:cNvPr id="41" name="MH_Other_1"/>
              <p:cNvSpPr/>
              <p:nvPr>
                <p:custDataLst>
                  <p:tags r:id="rId9"/>
                </p:custDataLst>
              </p:nvPr>
            </p:nvSpPr>
            <p:spPr>
              <a:xfrm>
                <a:off x="2889803" y="2119864"/>
                <a:ext cx="1171082" cy="660363"/>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002060"/>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1</a:t>
                </a:r>
                <a:endPar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MH_SubTitle_2"/>
              <p:cNvSpPr/>
              <p:nvPr>
                <p:custDataLst>
                  <p:tags r:id="rId10"/>
                </p:custDataLst>
              </p:nvPr>
            </p:nvSpPr>
            <p:spPr>
              <a:xfrm>
                <a:off x="3648749" y="2935084"/>
                <a:ext cx="5538075" cy="580113"/>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chemeClr val="tx1">
                  <a:lumMod val="65000"/>
                  <a:lumOff val="35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lvl="0" algn="ctr"/>
                <a:r>
                  <a:rPr lang="zh-CN" altLang="en-US" sz="2800" b="1" dirty="0">
                    <a:solidFill>
                      <a:schemeClr val="bg1"/>
                    </a:solidFill>
                    <a:cs typeface="+mn-ea"/>
                    <a:sym typeface="+mn-lt"/>
                  </a:rPr>
                  <a:t>  遍历二叉树</a:t>
                </a:r>
              </a:p>
            </p:txBody>
          </p:sp>
          <p:sp>
            <p:nvSpPr>
              <p:cNvPr id="43" name="MH_Other_2"/>
              <p:cNvSpPr/>
              <p:nvPr>
                <p:custDataLst>
                  <p:tags r:id="rId11"/>
                </p:custDataLst>
              </p:nvPr>
            </p:nvSpPr>
            <p:spPr>
              <a:xfrm>
                <a:off x="2889803" y="2897695"/>
                <a:ext cx="1171081" cy="658776"/>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595959"/>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2</a:t>
                </a:r>
                <a:endPar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MH_SubTitle_3"/>
              <p:cNvSpPr/>
              <p:nvPr>
                <p:custDataLst>
                  <p:tags r:id="rId12"/>
                </p:custDataLst>
              </p:nvPr>
            </p:nvSpPr>
            <p:spPr>
              <a:xfrm>
                <a:off x="3914844" y="3714418"/>
                <a:ext cx="5271980" cy="580114"/>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rgbClr val="595959"/>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lvl="0" algn="ctr"/>
                <a:r>
                  <a:rPr lang="zh-CN" altLang="en-US" sz="2800" b="1" dirty="0">
                    <a:solidFill>
                      <a:schemeClr val="bg1"/>
                    </a:solidFill>
                    <a:cs typeface="+mn-ea"/>
                    <a:sym typeface="+mn-lt"/>
                  </a:rPr>
                  <a:t>树与森林的定义</a:t>
                </a:r>
              </a:p>
            </p:txBody>
          </p:sp>
          <p:sp>
            <p:nvSpPr>
              <p:cNvPr id="45" name="MH_Other_3"/>
              <p:cNvSpPr/>
              <p:nvPr>
                <p:custDataLst>
                  <p:tags r:id="rId13"/>
                </p:custDataLst>
              </p:nvPr>
            </p:nvSpPr>
            <p:spPr>
              <a:xfrm>
                <a:off x="2889803" y="3675527"/>
                <a:ext cx="1171081" cy="658776"/>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595959"/>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3</a:t>
                </a:r>
                <a:endPar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MH_SubTitle_2">
                <a:extLst>
                  <a:ext uri="{FF2B5EF4-FFF2-40B4-BE49-F238E27FC236}">
                    <a16:creationId xmlns:a16="http://schemas.microsoft.com/office/drawing/2014/main" id="{62F762AD-52EB-42F3-99A9-1EFAB57B69A2}"/>
                  </a:ext>
                </a:extLst>
              </p:cNvPr>
              <p:cNvSpPr/>
              <p:nvPr>
                <p:custDataLst>
                  <p:tags r:id="rId14"/>
                </p:custDataLst>
              </p:nvPr>
            </p:nvSpPr>
            <p:spPr>
              <a:xfrm>
                <a:off x="3648749" y="4492250"/>
                <a:ext cx="5538075" cy="580113"/>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chemeClr val="accent3">
                  <a:lumMod val="50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algn="ctr"/>
                <a:r>
                  <a:rPr lang="zh-CN" altLang="en-US" sz="2800" b="1" dirty="0">
                    <a:solidFill>
                      <a:schemeClr val="bg1"/>
                    </a:solidFill>
                    <a:cs typeface="+mn-ea"/>
                    <a:sym typeface="+mn-lt"/>
                  </a:rPr>
                  <a:t>树与森林的存储结构</a:t>
                </a:r>
              </a:p>
            </p:txBody>
          </p:sp>
          <p:sp>
            <p:nvSpPr>
              <p:cNvPr id="13" name="MH_Other_2">
                <a:extLst>
                  <a:ext uri="{FF2B5EF4-FFF2-40B4-BE49-F238E27FC236}">
                    <a16:creationId xmlns:a16="http://schemas.microsoft.com/office/drawing/2014/main" id="{E3A62604-B582-45E4-B86A-A8ECDB86EA9C}"/>
                  </a:ext>
                </a:extLst>
              </p:cNvPr>
              <p:cNvSpPr/>
              <p:nvPr>
                <p:custDataLst>
                  <p:tags r:id="rId15"/>
                </p:custDataLst>
              </p:nvPr>
            </p:nvSpPr>
            <p:spPr>
              <a:xfrm>
                <a:off x="2889803" y="4454861"/>
                <a:ext cx="1171081" cy="658776"/>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chemeClr val="accent3">
                  <a:lumMod val="50000"/>
                </a:schemeClr>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4</a:t>
                </a:r>
                <a:endPar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MH_SubTitle_2">
                <a:extLst>
                  <a:ext uri="{FF2B5EF4-FFF2-40B4-BE49-F238E27FC236}">
                    <a16:creationId xmlns:a16="http://schemas.microsoft.com/office/drawing/2014/main" id="{C8BFDD51-13A4-4D9F-8FAB-63622C82B7F0}"/>
                  </a:ext>
                </a:extLst>
              </p:cNvPr>
              <p:cNvSpPr/>
              <p:nvPr>
                <p:custDataLst>
                  <p:tags r:id="rId16"/>
                </p:custDataLst>
              </p:nvPr>
            </p:nvSpPr>
            <p:spPr>
              <a:xfrm>
                <a:off x="3648749" y="5270081"/>
                <a:ext cx="5538075" cy="580113"/>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chemeClr val="tx1">
                  <a:lumMod val="65000"/>
                  <a:lumOff val="35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algn="ctr"/>
                <a:r>
                  <a:rPr lang="zh-CN" altLang="en-US" sz="2800" b="1" dirty="0">
                    <a:solidFill>
                      <a:schemeClr val="bg1"/>
                    </a:solidFill>
                    <a:cs typeface="+mn-ea"/>
                    <a:sym typeface="+mn-lt"/>
                  </a:rPr>
                  <a:t>树与森林的遍历</a:t>
                </a:r>
              </a:p>
            </p:txBody>
          </p:sp>
          <p:sp>
            <p:nvSpPr>
              <p:cNvPr id="19" name="MH_Other_2">
                <a:extLst>
                  <a:ext uri="{FF2B5EF4-FFF2-40B4-BE49-F238E27FC236}">
                    <a16:creationId xmlns:a16="http://schemas.microsoft.com/office/drawing/2014/main" id="{C94B2AF2-84C8-4526-8E2E-D1DFE6404F7E}"/>
                  </a:ext>
                </a:extLst>
              </p:cNvPr>
              <p:cNvSpPr/>
              <p:nvPr>
                <p:custDataLst>
                  <p:tags r:id="rId17"/>
                </p:custDataLst>
              </p:nvPr>
            </p:nvSpPr>
            <p:spPr>
              <a:xfrm>
                <a:off x="2889803" y="5232692"/>
                <a:ext cx="1171081" cy="658776"/>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595959"/>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5</a:t>
                </a:r>
                <a:endPar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0" name="MH_SubTitle_2">
              <a:extLst>
                <a:ext uri="{FF2B5EF4-FFF2-40B4-BE49-F238E27FC236}">
                  <a16:creationId xmlns:a16="http://schemas.microsoft.com/office/drawing/2014/main" id="{BE1BAD32-0478-4A17-BAD5-D5271437B3B7}"/>
                </a:ext>
              </a:extLst>
            </p:cNvPr>
            <p:cNvSpPr/>
            <p:nvPr>
              <p:custDataLst>
                <p:tags r:id="rId6"/>
              </p:custDataLst>
            </p:nvPr>
          </p:nvSpPr>
          <p:spPr>
            <a:xfrm>
              <a:off x="3706435" y="5981925"/>
              <a:ext cx="5538075" cy="580113"/>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chemeClr val="tx1">
                <a:lumMod val="65000"/>
                <a:lumOff val="35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algn="ctr"/>
              <a:r>
                <a:rPr lang="en-US" altLang="zh-CN" sz="2800" b="1" dirty="0">
                  <a:solidFill>
                    <a:schemeClr val="bg1"/>
                  </a:solidFill>
                  <a:cs typeface="+mn-ea"/>
                  <a:sym typeface="+mn-lt"/>
                </a:rPr>
                <a:t>Huffman</a:t>
              </a:r>
              <a:r>
                <a:rPr lang="zh-CN" altLang="en-US" sz="2800" b="1" dirty="0">
                  <a:solidFill>
                    <a:schemeClr val="bg1"/>
                  </a:solidFill>
                  <a:cs typeface="+mn-ea"/>
                  <a:sym typeface="+mn-lt"/>
                </a:rPr>
                <a:t>树</a:t>
              </a:r>
            </a:p>
          </p:txBody>
        </p:sp>
        <p:sp>
          <p:nvSpPr>
            <p:cNvPr id="21" name="MH_Other_2">
              <a:extLst>
                <a:ext uri="{FF2B5EF4-FFF2-40B4-BE49-F238E27FC236}">
                  <a16:creationId xmlns:a16="http://schemas.microsoft.com/office/drawing/2014/main" id="{C8CC9333-04D4-4FB6-8928-27D151242DBB}"/>
                </a:ext>
              </a:extLst>
            </p:cNvPr>
            <p:cNvSpPr/>
            <p:nvPr>
              <p:custDataLst>
                <p:tags r:id="rId7"/>
              </p:custDataLst>
            </p:nvPr>
          </p:nvSpPr>
          <p:spPr>
            <a:xfrm>
              <a:off x="2947489" y="5944536"/>
              <a:ext cx="1171081" cy="658776"/>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595959"/>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6</a:t>
              </a:r>
              <a:endPar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Tree>
    <p:custDataLst>
      <p:tags r:id="rId1"/>
    </p:custDataLst>
    <p:extLst>
      <p:ext uri="{BB962C8B-B14F-4D97-AF65-F5344CB8AC3E}">
        <p14:creationId xmlns:p14="http://schemas.microsoft.com/office/powerpoint/2010/main" val="345859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B44B128C-620F-4679-A112-DC03825C16E1}"/>
              </a:ext>
            </a:extLst>
          </p:cNvPr>
          <p:cNvGrpSpPr/>
          <p:nvPr/>
        </p:nvGrpSpPr>
        <p:grpSpPr>
          <a:xfrm>
            <a:off x="0" y="177155"/>
            <a:ext cx="4383466" cy="877513"/>
            <a:chOff x="0" y="271425"/>
            <a:chExt cx="4280901" cy="877513"/>
          </a:xfrm>
        </p:grpSpPr>
        <p:sp>
          <p:nvSpPr>
            <p:cNvPr id="8" name="任意多边形 18">
              <a:extLst>
                <a:ext uri="{FF2B5EF4-FFF2-40B4-BE49-F238E27FC236}">
                  <a16:creationId xmlns:a16="http://schemas.microsoft.com/office/drawing/2014/main" id="{4202944D-5DC1-4E98-A994-164D2E7E3EA7}"/>
                </a:ext>
              </a:extLst>
            </p:cNvPr>
            <p:cNvSpPr/>
            <p:nvPr/>
          </p:nvSpPr>
          <p:spPr>
            <a:xfrm rot="5400000">
              <a:off x="1866583" y="-1445781"/>
              <a:ext cx="547735" cy="4280901"/>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9" name="椭圆 8">
              <a:extLst>
                <a:ext uri="{FF2B5EF4-FFF2-40B4-BE49-F238E27FC236}">
                  <a16:creationId xmlns:a16="http://schemas.microsoft.com/office/drawing/2014/main" id="{2CF6E991-6106-43B0-B53D-AF70F69FE225}"/>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0" name="矩形 9">
              <a:extLst>
                <a:ext uri="{FF2B5EF4-FFF2-40B4-BE49-F238E27FC236}">
                  <a16:creationId xmlns:a16="http://schemas.microsoft.com/office/drawing/2014/main" id="{74250A76-81BC-4010-885B-08C8EFB3F06A}"/>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1</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2" name="矩形 11">
            <a:extLst>
              <a:ext uri="{FF2B5EF4-FFF2-40B4-BE49-F238E27FC236}">
                <a16:creationId xmlns:a16="http://schemas.microsoft.com/office/drawing/2014/main" id="{5D6F54CE-07E0-43C1-9E6E-A33481D8CE6F}"/>
              </a:ext>
            </a:extLst>
          </p:cNvPr>
          <p:cNvSpPr/>
          <p:nvPr/>
        </p:nvSpPr>
        <p:spPr>
          <a:xfrm>
            <a:off x="567908" y="1204044"/>
            <a:ext cx="10862476" cy="1878463"/>
          </a:xfrm>
          <a:prstGeom prst="rect">
            <a:avLst/>
          </a:prstGeom>
        </p:spPr>
        <p:txBody>
          <a:bodyPr wrap="square">
            <a:spAutoFit/>
          </a:bodyPr>
          <a:lstStyle/>
          <a:p>
            <a:pPr algn="just">
              <a:lnSpc>
                <a:spcPct val="110000"/>
              </a:lnSpc>
              <a:spcAft>
                <a:spcPts val="1000"/>
              </a:spcAft>
            </a:pPr>
            <a:r>
              <a:rPr lang="zh-CN" altLang="en-US" sz="2300" dirty="0">
                <a:cs typeface="Times New Roman" panose="02020603050405020304" pitchFamily="18" charset="0"/>
              </a:rPr>
              <a:t>二叉树的定义与遍历是二叉树操作算法的基础。</a:t>
            </a:r>
            <a:endParaRPr lang="en-US" altLang="zh-CN" sz="2300" dirty="0">
              <a:cs typeface="Times New Roman" panose="02020603050405020304" pitchFamily="18" charset="0"/>
            </a:endParaRPr>
          </a:p>
          <a:p>
            <a:pPr algn="just">
              <a:lnSpc>
                <a:spcPct val="110000"/>
              </a:lnSpc>
              <a:spcAft>
                <a:spcPts val="1000"/>
              </a:spcAft>
            </a:pPr>
            <a:r>
              <a:rPr lang="zh-CN" altLang="en-US" sz="2300" dirty="0">
                <a:cs typeface="Times New Roman" panose="02020603050405020304" pitchFamily="18" charset="0"/>
              </a:rPr>
              <a:t>二叉树的定义说明二叉树具有</a:t>
            </a:r>
            <a:r>
              <a:rPr lang="zh-CN" altLang="en-US" sz="2300" b="1" dirty="0">
                <a:solidFill>
                  <a:schemeClr val="accent2"/>
                </a:solidFill>
                <a:cs typeface="Times New Roman" panose="02020603050405020304" pitchFamily="18" charset="0"/>
              </a:rPr>
              <a:t>递归结构</a:t>
            </a:r>
            <a:r>
              <a:rPr lang="zh-CN" altLang="en-US" sz="2300" dirty="0">
                <a:cs typeface="Times New Roman" panose="02020603050405020304" pitchFamily="18" charset="0"/>
              </a:rPr>
              <a:t>，二叉树或者为空二叉树，或者是由根结点与其左子树和右子树组成，且这两棵子树也是二叉树。</a:t>
            </a:r>
            <a:endParaRPr lang="en-US" altLang="zh-CN" sz="2300" dirty="0">
              <a:cs typeface="Times New Roman" panose="02020603050405020304" pitchFamily="18" charset="0"/>
            </a:endParaRPr>
          </a:p>
          <a:p>
            <a:pPr algn="just">
              <a:lnSpc>
                <a:spcPct val="110000"/>
              </a:lnSpc>
              <a:spcAft>
                <a:spcPts val="1000"/>
              </a:spcAft>
            </a:pPr>
            <a:r>
              <a:rPr lang="zh-CN" altLang="en-US" sz="2300" dirty="0">
                <a:cs typeface="Times New Roman" panose="02020603050405020304" pitchFamily="18" charset="0"/>
              </a:rPr>
              <a:t>若二叉树的每个分支结点的度都是 </a:t>
            </a:r>
            <a:r>
              <a:rPr lang="en-US" altLang="zh-CN" sz="2300" dirty="0">
                <a:cs typeface="Times New Roman" panose="02020603050405020304" pitchFamily="18" charset="0"/>
              </a:rPr>
              <a:t>1</a:t>
            </a:r>
            <a:r>
              <a:rPr lang="zh-CN" altLang="en-US" sz="2300" dirty="0">
                <a:cs typeface="Times New Roman" panose="02020603050405020304" pitchFamily="18" charset="0"/>
              </a:rPr>
              <a:t>，则为</a:t>
            </a:r>
            <a:r>
              <a:rPr lang="zh-CN" altLang="en-US" sz="2300" b="1" dirty="0">
                <a:solidFill>
                  <a:schemeClr val="accent2"/>
                </a:solidFill>
                <a:cs typeface="Times New Roman" panose="02020603050405020304" pitchFamily="18" charset="0"/>
              </a:rPr>
              <a:t>单支二叉树</a:t>
            </a:r>
            <a:r>
              <a:rPr lang="en-US" altLang="zh-CN" sz="2300" b="1" dirty="0">
                <a:solidFill>
                  <a:schemeClr val="accent2"/>
                </a:solidFill>
                <a:cs typeface="Times New Roman" panose="02020603050405020304" pitchFamily="18" charset="0"/>
              </a:rPr>
              <a:t>(single branch binary tree)</a:t>
            </a:r>
            <a:r>
              <a:rPr lang="zh-CN" altLang="en-US" sz="2300" dirty="0">
                <a:cs typeface="Times New Roman" panose="02020603050405020304" pitchFamily="18" charset="0"/>
              </a:rPr>
              <a:t>。</a:t>
            </a:r>
            <a:endParaRPr lang="en-US" altLang="zh-CN" sz="2300" dirty="0">
              <a:cs typeface="Times New Roman" panose="02020603050405020304" pitchFamily="18" charset="0"/>
            </a:endParaRPr>
          </a:p>
        </p:txBody>
      </p:sp>
      <p:sp>
        <p:nvSpPr>
          <p:cNvPr id="13" name="文本框 1066">
            <a:extLst>
              <a:ext uri="{FF2B5EF4-FFF2-40B4-BE49-F238E27FC236}">
                <a16:creationId xmlns:a16="http://schemas.microsoft.com/office/drawing/2014/main" id="{F01B984C-16A4-4925-920C-45D3FEA242A1}"/>
              </a:ext>
            </a:extLst>
          </p:cNvPr>
          <p:cNvSpPr txBox="1">
            <a:spLocks noChangeArrowheads="1"/>
          </p:cNvSpPr>
          <p:nvPr/>
        </p:nvSpPr>
        <p:spPr bwMode="auto">
          <a:xfrm>
            <a:off x="1338299" y="326531"/>
            <a:ext cx="264687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二叉树的定义</a:t>
            </a:r>
          </a:p>
        </p:txBody>
      </p:sp>
      <p:pic>
        <p:nvPicPr>
          <p:cNvPr id="15" name="图片 14">
            <a:extLst>
              <a:ext uri="{FF2B5EF4-FFF2-40B4-BE49-F238E27FC236}">
                <a16:creationId xmlns:a16="http://schemas.microsoft.com/office/drawing/2014/main" id="{F9F3FCBA-3845-46D1-8818-05308EE8F973}"/>
              </a:ext>
            </a:extLst>
          </p:cNvPr>
          <p:cNvPicPr>
            <a:picLocks noChangeAspect="1"/>
          </p:cNvPicPr>
          <p:nvPr/>
        </p:nvPicPr>
        <p:blipFill>
          <a:blip r:embed="rId2"/>
          <a:stretch>
            <a:fillRect/>
          </a:stretch>
        </p:blipFill>
        <p:spPr>
          <a:xfrm>
            <a:off x="6096000" y="3426027"/>
            <a:ext cx="1096868" cy="2695751"/>
          </a:xfrm>
          <a:prstGeom prst="rect">
            <a:avLst/>
          </a:prstGeom>
        </p:spPr>
      </p:pic>
      <p:sp>
        <p:nvSpPr>
          <p:cNvPr id="16" name="矩形 15">
            <a:extLst>
              <a:ext uri="{FF2B5EF4-FFF2-40B4-BE49-F238E27FC236}">
                <a16:creationId xmlns:a16="http://schemas.microsoft.com/office/drawing/2014/main" id="{F19BB15D-890A-42F8-ADD8-D9AC6C655FC1}"/>
              </a:ext>
            </a:extLst>
          </p:cNvPr>
          <p:cNvSpPr/>
          <p:nvPr/>
        </p:nvSpPr>
        <p:spPr>
          <a:xfrm>
            <a:off x="3723925" y="3576548"/>
            <a:ext cx="1723549" cy="461665"/>
          </a:xfrm>
          <a:prstGeom prst="rect">
            <a:avLst/>
          </a:prstGeom>
        </p:spPr>
        <p:txBody>
          <a:bodyPr wrap="none">
            <a:spAutoFit/>
          </a:bodyPr>
          <a:lstStyle/>
          <a:p>
            <a:r>
              <a:rPr lang="zh-CN" altLang="en-US" sz="2400" b="1" dirty="0">
                <a:solidFill>
                  <a:schemeClr val="accent2"/>
                </a:solidFill>
                <a:latin typeface="+mn-ea"/>
                <a:cs typeface="Times New Roman" panose="02020603050405020304" pitchFamily="18" charset="0"/>
              </a:rPr>
              <a:t>单支二叉树</a:t>
            </a:r>
            <a:endParaRPr lang="zh-CN" altLang="en-US" sz="2400" b="1" dirty="0">
              <a:solidFill>
                <a:schemeClr val="accent2"/>
              </a:solidFill>
            </a:endParaRPr>
          </a:p>
        </p:txBody>
      </p:sp>
    </p:spTree>
    <p:extLst>
      <p:ext uri="{BB962C8B-B14F-4D97-AF65-F5344CB8AC3E}">
        <p14:creationId xmlns:p14="http://schemas.microsoft.com/office/powerpoint/2010/main" val="2086543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B44B128C-620F-4679-A112-DC03825C16E1}"/>
              </a:ext>
            </a:extLst>
          </p:cNvPr>
          <p:cNvGrpSpPr/>
          <p:nvPr/>
        </p:nvGrpSpPr>
        <p:grpSpPr>
          <a:xfrm>
            <a:off x="0" y="177155"/>
            <a:ext cx="4383466" cy="877513"/>
            <a:chOff x="0" y="271425"/>
            <a:chExt cx="4280901" cy="877513"/>
          </a:xfrm>
        </p:grpSpPr>
        <p:sp>
          <p:nvSpPr>
            <p:cNvPr id="8" name="任意多边形 18">
              <a:extLst>
                <a:ext uri="{FF2B5EF4-FFF2-40B4-BE49-F238E27FC236}">
                  <a16:creationId xmlns:a16="http://schemas.microsoft.com/office/drawing/2014/main" id="{4202944D-5DC1-4E98-A994-164D2E7E3EA7}"/>
                </a:ext>
              </a:extLst>
            </p:cNvPr>
            <p:cNvSpPr/>
            <p:nvPr/>
          </p:nvSpPr>
          <p:spPr>
            <a:xfrm rot="5400000">
              <a:off x="1866583" y="-1445781"/>
              <a:ext cx="547735" cy="4280901"/>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9" name="椭圆 8">
              <a:extLst>
                <a:ext uri="{FF2B5EF4-FFF2-40B4-BE49-F238E27FC236}">
                  <a16:creationId xmlns:a16="http://schemas.microsoft.com/office/drawing/2014/main" id="{2CF6E991-6106-43B0-B53D-AF70F69FE225}"/>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0" name="矩形 9">
              <a:extLst>
                <a:ext uri="{FF2B5EF4-FFF2-40B4-BE49-F238E27FC236}">
                  <a16:creationId xmlns:a16="http://schemas.microsoft.com/office/drawing/2014/main" id="{74250A76-81BC-4010-885B-08C8EFB3F06A}"/>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1</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2" name="矩形 11">
            <a:extLst>
              <a:ext uri="{FF2B5EF4-FFF2-40B4-BE49-F238E27FC236}">
                <a16:creationId xmlns:a16="http://schemas.microsoft.com/office/drawing/2014/main" id="{5D6F54CE-07E0-43C1-9E6E-A33481D8CE6F}"/>
              </a:ext>
            </a:extLst>
          </p:cNvPr>
          <p:cNvSpPr/>
          <p:nvPr/>
        </p:nvSpPr>
        <p:spPr>
          <a:xfrm>
            <a:off x="567908" y="1204044"/>
            <a:ext cx="10862476" cy="1750223"/>
          </a:xfrm>
          <a:prstGeom prst="rect">
            <a:avLst/>
          </a:prstGeom>
        </p:spPr>
        <p:txBody>
          <a:bodyPr wrap="square">
            <a:spAutoFit/>
          </a:bodyPr>
          <a:lstStyle/>
          <a:p>
            <a:pPr algn="just">
              <a:lnSpc>
                <a:spcPct val="110000"/>
              </a:lnSpc>
              <a:spcAft>
                <a:spcPts val="1000"/>
              </a:spcAft>
            </a:pPr>
            <a:r>
              <a:rPr lang="zh-CN" altLang="en-US" sz="2300" dirty="0">
                <a:cs typeface="Times New Roman" panose="02020603050405020304" pitchFamily="18" charset="0"/>
              </a:rPr>
              <a:t>若深度为 </a:t>
            </a:r>
            <a:r>
              <a:rPr lang="en-US" altLang="zh-CN" sz="2300" dirty="0">
                <a:cs typeface="Times New Roman" panose="02020603050405020304" pitchFamily="18" charset="0"/>
              </a:rPr>
              <a:t>k </a:t>
            </a:r>
            <a:r>
              <a:rPr lang="zh-CN" altLang="en-US" sz="2300" dirty="0">
                <a:cs typeface="Times New Roman" panose="02020603050405020304" pitchFamily="18" charset="0"/>
              </a:rPr>
              <a:t>的二叉树，其第 </a:t>
            </a:r>
            <a:r>
              <a:rPr lang="en-US" altLang="zh-CN" sz="2300" dirty="0">
                <a:cs typeface="Times New Roman" panose="02020603050405020304" pitchFamily="18" charset="0"/>
              </a:rPr>
              <a:t>1 </a:t>
            </a:r>
            <a:r>
              <a:rPr lang="zh-CN" altLang="en-US" sz="2300" dirty="0">
                <a:cs typeface="Times New Roman" panose="02020603050405020304" pitchFamily="18" charset="0"/>
              </a:rPr>
              <a:t>层到第 </a:t>
            </a:r>
            <a:r>
              <a:rPr lang="en-US" altLang="zh-CN" sz="2300" dirty="0">
                <a:cs typeface="Times New Roman" panose="02020603050405020304" pitchFamily="18" charset="0"/>
              </a:rPr>
              <a:t>k-1 </a:t>
            </a:r>
            <a:r>
              <a:rPr lang="zh-CN" altLang="en-US" sz="2300" dirty="0">
                <a:cs typeface="Times New Roman" panose="02020603050405020304" pitchFamily="18" charset="0"/>
              </a:rPr>
              <a:t>层都是满的，第 </a:t>
            </a:r>
            <a:r>
              <a:rPr lang="en-US" altLang="zh-CN" sz="2300" dirty="0">
                <a:cs typeface="Times New Roman" panose="02020603050405020304" pitchFamily="18" charset="0"/>
              </a:rPr>
              <a:t>k </a:t>
            </a:r>
            <a:r>
              <a:rPr lang="zh-CN" altLang="en-US" sz="2300" dirty="0">
                <a:cs typeface="Times New Roman" panose="02020603050405020304" pitchFamily="18" charset="0"/>
              </a:rPr>
              <a:t>层的所有叶子结点</a:t>
            </a:r>
            <a:r>
              <a:rPr lang="zh-CN" altLang="en-US" sz="2300" b="1" dirty="0">
                <a:cs typeface="Times New Roman" panose="02020603050405020304" pitchFamily="18" charset="0"/>
              </a:rPr>
              <a:t>连续</a:t>
            </a:r>
            <a:r>
              <a:rPr lang="zh-CN" altLang="en-US" sz="2300" dirty="0">
                <a:cs typeface="Times New Roman" panose="02020603050405020304" pitchFamily="18" charset="0"/>
              </a:rPr>
              <a:t>占据了该层最左边的位置，则称该二叉树为</a:t>
            </a:r>
            <a:r>
              <a:rPr lang="zh-CN" altLang="en-US" sz="2300" b="1" dirty="0">
                <a:solidFill>
                  <a:schemeClr val="accent2"/>
                </a:solidFill>
                <a:cs typeface="Times New Roman" panose="02020603050405020304" pitchFamily="18" charset="0"/>
              </a:rPr>
              <a:t>完全二叉树</a:t>
            </a:r>
            <a:r>
              <a:rPr lang="en-US" altLang="zh-CN" sz="2300" b="1" dirty="0">
                <a:solidFill>
                  <a:schemeClr val="accent2"/>
                </a:solidFill>
                <a:cs typeface="Times New Roman" panose="02020603050405020304" pitchFamily="18" charset="0"/>
              </a:rPr>
              <a:t>(complete binary tree)</a:t>
            </a:r>
            <a:r>
              <a:rPr lang="zh-CN" altLang="en-US" sz="2300" dirty="0">
                <a:cs typeface="Times New Roman" panose="02020603050405020304" pitchFamily="18" charset="0"/>
              </a:rPr>
              <a:t>。</a:t>
            </a:r>
            <a:endParaRPr lang="en-US" altLang="zh-CN" sz="2300" dirty="0">
              <a:cs typeface="Times New Roman" panose="02020603050405020304" pitchFamily="18" charset="0"/>
            </a:endParaRPr>
          </a:p>
          <a:p>
            <a:pPr algn="just">
              <a:lnSpc>
                <a:spcPct val="110000"/>
              </a:lnSpc>
              <a:spcAft>
                <a:spcPts val="1000"/>
              </a:spcAft>
            </a:pPr>
            <a:r>
              <a:rPr lang="zh-CN" altLang="en-US" sz="2300" dirty="0">
                <a:cs typeface="Times New Roman" panose="02020603050405020304" pitchFamily="18" charset="0"/>
              </a:rPr>
              <a:t>完全二叉树的特点是：叶子结点只可能在层次最大的</a:t>
            </a:r>
            <a:r>
              <a:rPr lang="zh-CN" altLang="en-US" sz="2300" b="1" dirty="0">
                <a:cs typeface="Times New Roman" panose="02020603050405020304" pitchFamily="18" charset="0"/>
              </a:rPr>
              <a:t>两层</a:t>
            </a:r>
            <a:r>
              <a:rPr lang="zh-CN" altLang="en-US" sz="2300" dirty="0">
                <a:cs typeface="Times New Roman" panose="02020603050405020304" pitchFamily="18" charset="0"/>
              </a:rPr>
              <a:t>上出现；对任意结点，若其右子树深度为 </a:t>
            </a:r>
            <a:r>
              <a:rPr lang="en-US" altLang="zh-CN" sz="2300" dirty="0">
                <a:cs typeface="Times New Roman" panose="02020603050405020304" pitchFamily="18" charset="0"/>
              </a:rPr>
              <a:t>L</a:t>
            </a:r>
            <a:r>
              <a:rPr lang="zh-CN" altLang="en-US" sz="2300" dirty="0">
                <a:cs typeface="Times New Roman" panose="02020603050405020304" pitchFamily="18" charset="0"/>
              </a:rPr>
              <a:t>，则左子树深度必为 </a:t>
            </a:r>
            <a:r>
              <a:rPr lang="en-US" altLang="zh-CN" sz="2300" dirty="0">
                <a:cs typeface="Times New Roman" panose="02020603050405020304" pitchFamily="18" charset="0"/>
              </a:rPr>
              <a:t>L </a:t>
            </a:r>
            <a:r>
              <a:rPr lang="zh-CN" altLang="en-US" sz="2300" dirty="0">
                <a:cs typeface="Times New Roman" panose="02020603050405020304" pitchFamily="18" charset="0"/>
              </a:rPr>
              <a:t>或 </a:t>
            </a:r>
            <a:r>
              <a:rPr lang="en-US" altLang="zh-CN" sz="2300" dirty="0">
                <a:cs typeface="Times New Roman" panose="02020603050405020304" pitchFamily="18" charset="0"/>
              </a:rPr>
              <a:t>L+1</a:t>
            </a:r>
            <a:r>
              <a:rPr lang="zh-CN" altLang="en-US" sz="2300" dirty="0">
                <a:cs typeface="Times New Roman" panose="02020603050405020304" pitchFamily="18" charset="0"/>
              </a:rPr>
              <a:t>。</a:t>
            </a:r>
            <a:endParaRPr lang="en-US" altLang="zh-CN" sz="2300" dirty="0">
              <a:cs typeface="Times New Roman" panose="02020603050405020304" pitchFamily="18" charset="0"/>
            </a:endParaRPr>
          </a:p>
        </p:txBody>
      </p:sp>
      <p:sp>
        <p:nvSpPr>
          <p:cNvPr id="13" name="文本框 1066">
            <a:extLst>
              <a:ext uri="{FF2B5EF4-FFF2-40B4-BE49-F238E27FC236}">
                <a16:creationId xmlns:a16="http://schemas.microsoft.com/office/drawing/2014/main" id="{F01B984C-16A4-4925-920C-45D3FEA242A1}"/>
              </a:ext>
            </a:extLst>
          </p:cNvPr>
          <p:cNvSpPr txBox="1">
            <a:spLocks noChangeArrowheads="1"/>
          </p:cNvSpPr>
          <p:nvPr/>
        </p:nvSpPr>
        <p:spPr bwMode="auto">
          <a:xfrm>
            <a:off x="1338299" y="326531"/>
            <a:ext cx="264687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二叉树的定义</a:t>
            </a:r>
          </a:p>
        </p:txBody>
      </p:sp>
      <p:pic>
        <p:nvPicPr>
          <p:cNvPr id="11" name="图片 10">
            <a:extLst>
              <a:ext uri="{FF2B5EF4-FFF2-40B4-BE49-F238E27FC236}">
                <a16:creationId xmlns:a16="http://schemas.microsoft.com/office/drawing/2014/main" id="{8C2D6312-E1D9-4F46-BDA9-641D2BECD97B}"/>
              </a:ext>
            </a:extLst>
          </p:cNvPr>
          <p:cNvPicPr>
            <a:picLocks noChangeAspect="1"/>
          </p:cNvPicPr>
          <p:nvPr/>
        </p:nvPicPr>
        <p:blipFill>
          <a:blip r:embed="rId2"/>
          <a:stretch>
            <a:fillRect/>
          </a:stretch>
        </p:blipFill>
        <p:spPr>
          <a:xfrm>
            <a:off x="2696515" y="3104037"/>
            <a:ext cx="2635672" cy="2771460"/>
          </a:xfrm>
          <a:prstGeom prst="rect">
            <a:avLst/>
          </a:prstGeom>
        </p:spPr>
      </p:pic>
      <p:sp>
        <p:nvSpPr>
          <p:cNvPr id="14" name="矩形 13">
            <a:extLst>
              <a:ext uri="{FF2B5EF4-FFF2-40B4-BE49-F238E27FC236}">
                <a16:creationId xmlns:a16="http://schemas.microsoft.com/office/drawing/2014/main" id="{78ED2AD6-0046-403D-A837-AB259D6F827C}"/>
              </a:ext>
            </a:extLst>
          </p:cNvPr>
          <p:cNvSpPr/>
          <p:nvPr/>
        </p:nvSpPr>
        <p:spPr>
          <a:xfrm>
            <a:off x="986840" y="3247005"/>
            <a:ext cx="1723549" cy="461665"/>
          </a:xfrm>
          <a:prstGeom prst="rect">
            <a:avLst/>
          </a:prstGeom>
        </p:spPr>
        <p:txBody>
          <a:bodyPr wrap="none">
            <a:spAutoFit/>
          </a:bodyPr>
          <a:lstStyle/>
          <a:p>
            <a:r>
              <a:rPr lang="zh-CN" altLang="en-US" sz="2400" b="1" dirty="0">
                <a:solidFill>
                  <a:schemeClr val="accent2"/>
                </a:solidFill>
                <a:latin typeface="+mn-ea"/>
                <a:cs typeface="Times New Roman" panose="02020603050405020304" pitchFamily="18" charset="0"/>
              </a:rPr>
              <a:t>完全二叉树</a:t>
            </a:r>
            <a:endParaRPr lang="zh-CN" altLang="en-US" sz="2400" b="1" dirty="0">
              <a:solidFill>
                <a:schemeClr val="accent2"/>
              </a:solidFill>
            </a:endParaRPr>
          </a:p>
        </p:txBody>
      </p:sp>
      <p:pic>
        <p:nvPicPr>
          <p:cNvPr id="15" name="图片 14">
            <a:extLst>
              <a:ext uri="{FF2B5EF4-FFF2-40B4-BE49-F238E27FC236}">
                <a16:creationId xmlns:a16="http://schemas.microsoft.com/office/drawing/2014/main" id="{D3FCD8A8-D8B1-4E38-A44E-79073D60C03D}"/>
              </a:ext>
            </a:extLst>
          </p:cNvPr>
          <p:cNvPicPr>
            <a:picLocks noChangeAspect="1"/>
          </p:cNvPicPr>
          <p:nvPr/>
        </p:nvPicPr>
        <p:blipFill>
          <a:blip r:embed="rId3"/>
          <a:stretch>
            <a:fillRect/>
          </a:stretch>
        </p:blipFill>
        <p:spPr>
          <a:xfrm>
            <a:off x="7492543" y="3103643"/>
            <a:ext cx="3271625" cy="2587801"/>
          </a:xfrm>
          <a:prstGeom prst="rect">
            <a:avLst/>
          </a:prstGeom>
        </p:spPr>
      </p:pic>
      <p:sp>
        <p:nvSpPr>
          <p:cNvPr id="16" name="矩形 15">
            <a:extLst>
              <a:ext uri="{FF2B5EF4-FFF2-40B4-BE49-F238E27FC236}">
                <a16:creationId xmlns:a16="http://schemas.microsoft.com/office/drawing/2014/main" id="{CA65BF0A-D832-4424-AF3F-EAA5AC333497}"/>
              </a:ext>
            </a:extLst>
          </p:cNvPr>
          <p:cNvSpPr/>
          <p:nvPr/>
        </p:nvSpPr>
        <p:spPr>
          <a:xfrm>
            <a:off x="5999146" y="3198167"/>
            <a:ext cx="2031325" cy="461665"/>
          </a:xfrm>
          <a:prstGeom prst="rect">
            <a:avLst/>
          </a:prstGeom>
        </p:spPr>
        <p:txBody>
          <a:bodyPr wrap="none">
            <a:spAutoFit/>
          </a:bodyPr>
          <a:lstStyle/>
          <a:p>
            <a:r>
              <a:rPr lang="zh-CN" altLang="en-US" sz="2400" b="1" dirty="0">
                <a:solidFill>
                  <a:schemeClr val="accent2"/>
                </a:solidFill>
                <a:latin typeface="+mn-ea"/>
                <a:cs typeface="Times New Roman" panose="02020603050405020304" pitchFamily="18" charset="0"/>
              </a:rPr>
              <a:t>非完全二叉树</a:t>
            </a:r>
            <a:endParaRPr lang="zh-CN" altLang="en-US" sz="2400" b="1" dirty="0">
              <a:solidFill>
                <a:schemeClr val="accent2"/>
              </a:solidFill>
            </a:endParaRPr>
          </a:p>
        </p:txBody>
      </p:sp>
    </p:spTree>
    <p:extLst>
      <p:ext uri="{BB962C8B-B14F-4D97-AF65-F5344CB8AC3E}">
        <p14:creationId xmlns:p14="http://schemas.microsoft.com/office/powerpoint/2010/main" val="1765619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B44B128C-620F-4679-A112-DC03825C16E1}"/>
              </a:ext>
            </a:extLst>
          </p:cNvPr>
          <p:cNvGrpSpPr/>
          <p:nvPr/>
        </p:nvGrpSpPr>
        <p:grpSpPr>
          <a:xfrm>
            <a:off x="0" y="177155"/>
            <a:ext cx="4383466" cy="877513"/>
            <a:chOff x="0" y="271425"/>
            <a:chExt cx="4280901" cy="877513"/>
          </a:xfrm>
        </p:grpSpPr>
        <p:sp>
          <p:nvSpPr>
            <p:cNvPr id="8" name="任意多边形 18">
              <a:extLst>
                <a:ext uri="{FF2B5EF4-FFF2-40B4-BE49-F238E27FC236}">
                  <a16:creationId xmlns:a16="http://schemas.microsoft.com/office/drawing/2014/main" id="{4202944D-5DC1-4E98-A994-164D2E7E3EA7}"/>
                </a:ext>
              </a:extLst>
            </p:cNvPr>
            <p:cNvSpPr/>
            <p:nvPr/>
          </p:nvSpPr>
          <p:spPr>
            <a:xfrm rot="5400000">
              <a:off x="1866583" y="-1445781"/>
              <a:ext cx="547735" cy="4280901"/>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9" name="椭圆 8">
              <a:extLst>
                <a:ext uri="{FF2B5EF4-FFF2-40B4-BE49-F238E27FC236}">
                  <a16:creationId xmlns:a16="http://schemas.microsoft.com/office/drawing/2014/main" id="{2CF6E991-6106-43B0-B53D-AF70F69FE225}"/>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0" name="矩形 9">
              <a:extLst>
                <a:ext uri="{FF2B5EF4-FFF2-40B4-BE49-F238E27FC236}">
                  <a16:creationId xmlns:a16="http://schemas.microsoft.com/office/drawing/2014/main" id="{74250A76-81BC-4010-885B-08C8EFB3F06A}"/>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1</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2" name="矩形 11">
            <a:extLst>
              <a:ext uri="{FF2B5EF4-FFF2-40B4-BE49-F238E27FC236}">
                <a16:creationId xmlns:a16="http://schemas.microsoft.com/office/drawing/2014/main" id="{5D6F54CE-07E0-43C1-9E6E-A33481D8CE6F}"/>
              </a:ext>
            </a:extLst>
          </p:cNvPr>
          <p:cNvSpPr/>
          <p:nvPr/>
        </p:nvSpPr>
        <p:spPr>
          <a:xfrm>
            <a:off x="567908" y="1204044"/>
            <a:ext cx="10862476" cy="971548"/>
          </a:xfrm>
          <a:prstGeom prst="rect">
            <a:avLst/>
          </a:prstGeom>
        </p:spPr>
        <p:txBody>
          <a:bodyPr wrap="square">
            <a:spAutoFit/>
          </a:bodyPr>
          <a:lstStyle/>
          <a:p>
            <a:pPr algn="just">
              <a:lnSpc>
                <a:spcPct val="110000"/>
              </a:lnSpc>
              <a:spcAft>
                <a:spcPts val="1000"/>
              </a:spcAft>
            </a:pPr>
            <a:r>
              <a:rPr lang="zh-CN" altLang="en-US" sz="2300" dirty="0">
                <a:cs typeface="Times New Roman" panose="02020603050405020304" pitchFamily="18" charset="0"/>
              </a:rPr>
              <a:t>若二叉树的各层结点数都达到最大结点数，则为</a:t>
            </a:r>
            <a:r>
              <a:rPr lang="zh-CN" altLang="en-US" sz="2300" b="1" dirty="0">
                <a:solidFill>
                  <a:schemeClr val="accent2"/>
                </a:solidFill>
                <a:cs typeface="Times New Roman" panose="02020603050405020304" pitchFamily="18" charset="0"/>
              </a:rPr>
              <a:t>满二叉树</a:t>
            </a:r>
            <a:r>
              <a:rPr lang="en-US" altLang="zh-CN" sz="2300" b="1" dirty="0">
                <a:solidFill>
                  <a:schemeClr val="accent2"/>
                </a:solidFill>
                <a:cs typeface="Times New Roman" panose="02020603050405020304" pitchFamily="18" charset="0"/>
              </a:rPr>
              <a:t>(full binary tree)</a:t>
            </a:r>
            <a:r>
              <a:rPr lang="zh-CN" altLang="en-US" sz="2300" dirty="0">
                <a:cs typeface="Times New Roman" panose="02020603050405020304" pitchFamily="18" charset="0"/>
              </a:rPr>
              <a:t>。</a:t>
            </a:r>
            <a:endParaRPr lang="en-US" altLang="zh-CN" sz="2300" dirty="0">
              <a:cs typeface="Times New Roman" panose="02020603050405020304" pitchFamily="18" charset="0"/>
            </a:endParaRPr>
          </a:p>
          <a:p>
            <a:pPr algn="just">
              <a:lnSpc>
                <a:spcPct val="110000"/>
              </a:lnSpc>
              <a:spcAft>
                <a:spcPts val="1000"/>
              </a:spcAft>
            </a:pPr>
            <a:r>
              <a:rPr lang="zh-CN" altLang="en-US" sz="2300" dirty="0">
                <a:cs typeface="Times New Roman" panose="02020603050405020304" pitchFamily="18" charset="0"/>
              </a:rPr>
              <a:t>满二叉树是完全二叉树。空树既是完全二叉树，也是满二叉树。</a:t>
            </a:r>
          </a:p>
        </p:txBody>
      </p:sp>
      <p:sp>
        <p:nvSpPr>
          <p:cNvPr id="13" name="文本框 1066">
            <a:extLst>
              <a:ext uri="{FF2B5EF4-FFF2-40B4-BE49-F238E27FC236}">
                <a16:creationId xmlns:a16="http://schemas.microsoft.com/office/drawing/2014/main" id="{F01B984C-16A4-4925-920C-45D3FEA242A1}"/>
              </a:ext>
            </a:extLst>
          </p:cNvPr>
          <p:cNvSpPr txBox="1">
            <a:spLocks noChangeArrowheads="1"/>
          </p:cNvSpPr>
          <p:nvPr/>
        </p:nvSpPr>
        <p:spPr bwMode="auto">
          <a:xfrm>
            <a:off x="1338299" y="326531"/>
            <a:ext cx="264687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二叉树的定义</a:t>
            </a:r>
          </a:p>
        </p:txBody>
      </p:sp>
      <p:pic>
        <p:nvPicPr>
          <p:cNvPr id="11" name="图片 10">
            <a:extLst>
              <a:ext uri="{FF2B5EF4-FFF2-40B4-BE49-F238E27FC236}">
                <a16:creationId xmlns:a16="http://schemas.microsoft.com/office/drawing/2014/main" id="{FB93C68D-E7F1-4AD5-95A6-268EE6451278}"/>
              </a:ext>
            </a:extLst>
          </p:cNvPr>
          <p:cNvPicPr>
            <a:picLocks noChangeAspect="1"/>
          </p:cNvPicPr>
          <p:nvPr/>
        </p:nvPicPr>
        <p:blipFill>
          <a:blip r:embed="rId2"/>
          <a:stretch>
            <a:fillRect/>
          </a:stretch>
        </p:blipFill>
        <p:spPr>
          <a:xfrm>
            <a:off x="4325243" y="3016172"/>
            <a:ext cx="3347806" cy="2528871"/>
          </a:xfrm>
          <a:prstGeom prst="rect">
            <a:avLst/>
          </a:prstGeom>
        </p:spPr>
      </p:pic>
      <p:sp>
        <p:nvSpPr>
          <p:cNvPr id="14" name="矩形 13">
            <a:extLst>
              <a:ext uri="{FF2B5EF4-FFF2-40B4-BE49-F238E27FC236}">
                <a16:creationId xmlns:a16="http://schemas.microsoft.com/office/drawing/2014/main" id="{761D7FA9-1D83-49F9-A624-837155C78E35}"/>
              </a:ext>
            </a:extLst>
          </p:cNvPr>
          <p:cNvSpPr/>
          <p:nvPr/>
        </p:nvSpPr>
        <p:spPr>
          <a:xfrm>
            <a:off x="2366948" y="3016172"/>
            <a:ext cx="1415772" cy="461665"/>
          </a:xfrm>
          <a:prstGeom prst="rect">
            <a:avLst/>
          </a:prstGeom>
        </p:spPr>
        <p:txBody>
          <a:bodyPr wrap="none">
            <a:spAutoFit/>
          </a:bodyPr>
          <a:lstStyle/>
          <a:p>
            <a:r>
              <a:rPr lang="zh-CN" altLang="en-US" sz="2400" b="1" dirty="0">
                <a:solidFill>
                  <a:schemeClr val="accent2"/>
                </a:solidFill>
                <a:latin typeface="+mn-ea"/>
                <a:cs typeface="Times New Roman" panose="02020603050405020304" pitchFamily="18" charset="0"/>
              </a:rPr>
              <a:t>满二叉树</a:t>
            </a:r>
            <a:endParaRPr lang="zh-CN" altLang="en-US" sz="2400" b="1" dirty="0">
              <a:solidFill>
                <a:schemeClr val="accent2"/>
              </a:solidFill>
            </a:endParaRPr>
          </a:p>
        </p:txBody>
      </p:sp>
    </p:spTree>
    <p:extLst>
      <p:ext uri="{BB962C8B-B14F-4D97-AF65-F5344CB8AC3E}">
        <p14:creationId xmlns:p14="http://schemas.microsoft.com/office/powerpoint/2010/main" val="756672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2F5DAC29-08A7-4B6C-8594-9977D3516685}"/>
              </a:ext>
            </a:extLst>
          </p:cNvPr>
          <p:cNvGrpSpPr/>
          <p:nvPr/>
        </p:nvGrpSpPr>
        <p:grpSpPr>
          <a:xfrm>
            <a:off x="0" y="177155"/>
            <a:ext cx="4383466" cy="877513"/>
            <a:chOff x="0" y="271425"/>
            <a:chExt cx="4280901" cy="877513"/>
          </a:xfrm>
        </p:grpSpPr>
        <p:sp>
          <p:nvSpPr>
            <p:cNvPr id="3" name="任意多边形 18">
              <a:extLst>
                <a:ext uri="{FF2B5EF4-FFF2-40B4-BE49-F238E27FC236}">
                  <a16:creationId xmlns:a16="http://schemas.microsoft.com/office/drawing/2014/main" id="{A6959CC9-621A-4921-8669-6D9A7DE9327E}"/>
                </a:ext>
              </a:extLst>
            </p:cNvPr>
            <p:cNvSpPr/>
            <p:nvPr/>
          </p:nvSpPr>
          <p:spPr>
            <a:xfrm rot="5400000">
              <a:off x="1866583" y="-1445781"/>
              <a:ext cx="547735" cy="4280901"/>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4" name="椭圆 3">
              <a:extLst>
                <a:ext uri="{FF2B5EF4-FFF2-40B4-BE49-F238E27FC236}">
                  <a16:creationId xmlns:a16="http://schemas.microsoft.com/office/drawing/2014/main" id="{4D99A39D-E7C2-4EE1-B1E6-5BD9C144EC1F}"/>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5" name="矩形 4">
              <a:extLst>
                <a:ext uri="{FF2B5EF4-FFF2-40B4-BE49-F238E27FC236}">
                  <a16:creationId xmlns:a16="http://schemas.microsoft.com/office/drawing/2014/main" id="{D0346CA0-A872-40EE-9EC8-E8C707C1353D}"/>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1</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6" name="文本框 1066">
            <a:extLst>
              <a:ext uri="{FF2B5EF4-FFF2-40B4-BE49-F238E27FC236}">
                <a16:creationId xmlns:a16="http://schemas.microsoft.com/office/drawing/2014/main" id="{62F40EC0-AF27-41CE-AB9E-FDE6DD5C95B3}"/>
              </a:ext>
            </a:extLst>
          </p:cNvPr>
          <p:cNvSpPr txBox="1">
            <a:spLocks noChangeArrowheads="1"/>
          </p:cNvSpPr>
          <p:nvPr/>
        </p:nvSpPr>
        <p:spPr bwMode="auto">
          <a:xfrm>
            <a:off x="1338299" y="326531"/>
            <a:ext cx="264687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二叉树的定义</a:t>
            </a:r>
          </a:p>
        </p:txBody>
      </p:sp>
      <p:pic>
        <p:nvPicPr>
          <p:cNvPr id="9" name="图片 8">
            <a:extLst>
              <a:ext uri="{FF2B5EF4-FFF2-40B4-BE49-F238E27FC236}">
                <a16:creationId xmlns:a16="http://schemas.microsoft.com/office/drawing/2014/main" id="{DC0AB6C5-9EDD-42D7-B28B-B5F3A889939B}"/>
              </a:ext>
            </a:extLst>
          </p:cNvPr>
          <p:cNvPicPr>
            <a:picLocks noChangeAspect="1"/>
          </p:cNvPicPr>
          <p:nvPr/>
        </p:nvPicPr>
        <p:blipFill>
          <a:blip r:embed="rId2"/>
          <a:stretch>
            <a:fillRect/>
          </a:stretch>
        </p:blipFill>
        <p:spPr>
          <a:xfrm>
            <a:off x="8277966" y="1173988"/>
            <a:ext cx="1973857" cy="2075549"/>
          </a:xfrm>
          <a:prstGeom prst="rect">
            <a:avLst/>
          </a:prstGeom>
        </p:spPr>
      </p:pic>
      <p:pic>
        <p:nvPicPr>
          <p:cNvPr id="10" name="图片 9">
            <a:extLst>
              <a:ext uri="{FF2B5EF4-FFF2-40B4-BE49-F238E27FC236}">
                <a16:creationId xmlns:a16="http://schemas.microsoft.com/office/drawing/2014/main" id="{BE381B4A-6E1F-4A67-B193-B788345299AA}"/>
              </a:ext>
            </a:extLst>
          </p:cNvPr>
          <p:cNvPicPr>
            <a:picLocks noChangeAspect="1"/>
          </p:cNvPicPr>
          <p:nvPr/>
        </p:nvPicPr>
        <p:blipFill>
          <a:blip r:embed="rId3"/>
          <a:stretch>
            <a:fillRect/>
          </a:stretch>
        </p:blipFill>
        <p:spPr>
          <a:xfrm>
            <a:off x="3089356" y="3360292"/>
            <a:ext cx="2507175" cy="1893874"/>
          </a:xfrm>
          <a:prstGeom prst="rect">
            <a:avLst/>
          </a:prstGeom>
        </p:spPr>
      </p:pic>
      <p:pic>
        <p:nvPicPr>
          <p:cNvPr id="11" name="图片 10">
            <a:extLst>
              <a:ext uri="{FF2B5EF4-FFF2-40B4-BE49-F238E27FC236}">
                <a16:creationId xmlns:a16="http://schemas.microsoft.com/office/drawing/2014/main" id="{A2EB1B6E-FD5C-4D26-9BBB-823E7D8E9970}"/>
              </a:ext>
            </a:extLst>
          </p:cNvPr>
          <p:cNvPicPr>
            <a:picLocks noChangeAspect="1"/>
          </p:cNvPicPr>
          <p:nvPr/>
        </p:nvPicPr>
        <p:blipFill>
          <a:blip r:embed="rId4"/>
          <a:stretch>
            <a:fillRect/>
          </a:stretch>
        </p:blipFill>
        <p:spPr>
          <a:xfrm>
            <a:off x="8058648" y="3305222"/>
            <a:ext cx="2450124" cy="1938007"/>
          </a:xfrm>
          <a:prstGeom prst="rect">
            <a:avLst/>
          </a:prstGeom>
        </p:spPr>
      </p:pic>
      <p:pic>
        <p:nvPicPr>
          <p:cNvPr id="12" name="图片 11">
            <a:extLst>
              <a:ext uri="{FF2B5EF4-FFF2-40B4-BE49-F238E27FC236}">
                <a16:creationId xmlns:a16="http://schemas.microsoft.com/office/drawing/2014/main" id="{5EB71ED3-F687-4062-8DB8-4EDC6FD3DB04}"/>
              </a:ext>
            </a:extLst>
          </p:cNvPr>
          <p:cNvPicPr>
            <a:picLocks noChangeAspect="1"/>
          </p:cNvPicPr>
          <p:nvPr/>
        </p:nvPicPr>
        <p:blipFill>
          <a:blip r:embed="rId5"/>
          <a:stretch>
            <a:fillRect/>
          </a:stretch>
        </p:blipFill>
        <p:spPr>
          <a:xfrm>
            <a:off x="3856869" y="1139424"/>
            <a:ext cx="821446" cy="2018851"/>
          </a:xfrm>
          <a:prstGeom prst="rect">
            <a:avLst/>
          </a:prstGeom>
        </p:spPr>
      </p:pic>
      <p:sp>
        <p:nvSpPr>
          <p:cNvPr id="13" name="矩形 12">
            <a:extLst>
              <a:ext uri="{FF2B5EF4-FFF2-40B4-BE49-F238E27FC236}">
                <a16:creationId xmlns:a16="http://schemas.microsoft.com/office/drawing/2014/main" id="{8A1164B6-39DF-4729-8589-13C4B9463A9E}"/>
              </a:ext>
            </a:extLst>
          </p:cNvPr>
          <p:cNvSpPr/>
          <p:nvPr/>
        </p:nvSpPr>
        <p:spPr>
          <a:xfrm>
            <a:off x="1541942" y="1299453"/>
            <a:ext cx="1723549" cy="461665"/>
          </a:xfrm>
          <a:prstGeom prst="rect">
            <a:avLst/>
          </a:prstGeom>
        </p:spPr>
        <p:txBody>
          <a:bodyPr wrap="none">
            <a:spAutoFit/>
          </a:bodyPr>
          <a:lstStyle/>
          <a:p>
            <a:r>
              <a:rPr lang="zh-CN" altLang="en-US" sz="2400" b="1" dirty="0">
                <a:solidFill>
                  <a:schemeClr val="accent2"/>
                </a:solidFill>
                <a:latin typeface="+mn-ea"/>
                <a:cs typeface="Times New Roman" panose="02020603050405020304" pitchFamily="18" charset="0"/>
              </a:rPr>
              <a:t>单支二叉树</a:t>
            </a:r>
            <a:endParaRPr lang="zh-CN" altLang="en-US" sz="2400" b="1" dirty="0">
              <a:solidFill>
                <a:schemeClr val="accent2"/>
              </a:solidFill>
            </a:endParaRPr>
          </a:p>
        </p:txBody>
      </p:sp>
      <p:sp>
        <p:nvSpPr>
          <p:cNvPr id="14" name="矩形 13">
            <a:extLst>
              <a:ext uri="{FF2B5EF4-FFF2-40B4-BE49-F238E27FC236}">
                <a16:creationId xmlns:a16="http://schemas.microsoft.com/office/drawing/2014/main" id="{687C45F5-D90A-4E8F-A4A1-E1F8BC6D0392}"/>
              </a:ext>
            </a:extLst>
          </p:cNvPr>
          <p:cNvSpPr/>
          <p:nvPr/>
        </p:nvSpPr>
        <p:spPr>
          <a:xfrm>
            <a:off x="6183057" y="1302653"/>
            <a:ext cx="1723549" cy="461665"/>
          </a:xfrm>
          <a:prstGeom prst="rect">
            <a:avLst/>
          </a:prstGeom>
        </p:spPr>
        <p:txBody>
          <a:bodyPr wrap="none">
            <a:spAutoFit/>
          </a:bodyPr>
          <a:lstStyle/>
          <a:p>
            <a:r>
              <a:rPr lang="zh-CN" altLang="en-US" sz="2400" b="1" dirty="0">
                <a:solidFill>
                  <a:schemeClr val="accent2"/>
                </a:solidFill>
                <a:latin typeface="+mn-ea"/>
                <a:cs typeface="Times New Roman" panose="02020603050405020304" pitchFamily="18" charset="0"/>
              </a:rPr>
              <a:t>完全二叉树</a:t>
            </a:r>
            <a:endParaRPr lang="zh-CN" altLang="en-US" sz="2400" b="1" dirty="0">
              <a:solidFill>
                <a:schemeClr val="accent2"/>
              </a:solidFill>
            </a:endParaRPr>
          </a:p>
        </p:txBody>
      </p:sp>
      <p:sp>
        <p:nvSpPr>
          <p:cNvPr id="15" name="矩形 14">
            <a:extLst>
              <a:ext uri="{FF2B5EF4-FFF2-40B4-BE49-F238E27FC236}">
                <a16:creationId xmlns:a16="http://schemas.microsoft.com/office/drawing/2014/main" id="{F008095C-680B-4D70-BA7E-69183D637CED}"/>
              </a:ext>
            </a:extLst>
          </p:cNvPr>
          <p:cNvSpPr/>
          <p:nvPr/>
        </p:nvSpPr>
        <p:spPr>
          <a:xfrm>
            <a:off x="1655658" y="4103249"/>
            <a:ext cx="1415772" cy="461665"/>
          </a:xfrm>
          <a:prstGeom prst="rect">
            <a:avLst/>
          </a:prstGeom>
        </p:spPr>
        <p:txBody>
          <a:bodyPr wrap="none">
            <a:spAutoFit/>
          </a:bodyPr>
          <a:lstStyle/>
          <a:p>
            <a:r>
              <a:rPr lang="zh-CN" altLang="en-US" sz="2400" b="1" dirty="0">
                <a:solidFill>
                  <a:schemeClr val="accent2"/>
                </a:solidFill>
                <a:latin typeface="+mn-ea"/>
                <a:cs typeface="Times New Roman" panose="02020603050405020304" pitchFamily="18" charset="0"/>
              </a:rPr>
              <a:t>满二叉树</a:t>
            </a:r>
            <a:endParaRPr lang="zh-CN" altLang="en-US" sz="2400" b="1" dirty="0">
              <a:solidFill>
                <a:schemeClr val="accent2"/>
              </a:solidFill>
            </a:endParaRPr>
          </a:p>
        </p:txBody>
      </p:sp>
      <p:sp>
        <p:nvSpPr>
          <p:cNvPr id="16" name="矩形 15">
            <a:extLst>
              <a:ext uri="{FF2B5EF4-FFF2-40B4-BE49-F238E27FC236}">
                <a16:creationId xmlns:a16="http://schemas.microsoft.com/office/drawing/2014/main" id="{A72E118C-74F1-49CA-974D-B3B5BB43BED7}"/>
              </a:ext>
            </a:extLst>
          </p:cNvPr>
          <p:cNvSpPr/>
          <p:nvPr/>
        </p:nvSpPr>
        <p:spPr>
          <a:xfrm>
            <a:off x="6142885" y="4084568"/>
            <a:ext cx="2031325" cy="461665"/>
          </a:xfrm>
          <a:prstGeom prst="rect">
            <a:avLst/>
          </a:prstGeom>
        </p:spPr>
        <p:txBody>
          <a:bodyPr wrap="none">
            <a:spAutoFit/>
          </a:bodyPr>
          <a:lstStyle/>
          <a:p>
            <a:r>
              <a:rPr lang="zh-CN" altLang="en-US" sz="2400" b="1" dirty="0">
                <a:solidFill>
                  <a:schemeClr val="accent2"/>
                </a:solidFill>
                <a:latin typeface="+mn-ea"/>
                <a:cs typeface="Times New Roman" panose="02020603050405020304" pitchFamily="18" charset="0"/>
              </a:rPr>
              <a:t>非完全二叉树</a:t>
            </a:r>
            <a:endParaRPr lang="zh-CN" altLang="en-US" sz="2400" b="1" dirty="0">
              <a:solidFill>
                <a:schemeClr val="accent2"/>
              </a:solidFill>
            </a:endParaRPr>
          </a:p>
        </p:txBody>
      </p:sp>
      <p:sp>
        <p:nvSpPr>
          <p:cNvPr id="17" name="矩形 16">
            <a:extLst>
              <a:ext uri="{FF2B5EF4-FFF2-40B4-BE49-F238E27FC236}">
                <a16:creationId xmlns:a16="http://schemas.microsoft.com/office/drawing/2014/main" id="{4A784DBD-1AED-4149-B663-D52882BE798B}"/>
              </a:ext>
            </a:extLst>
          </p:cNvPr>
          <p:cNvSpPr/>
          <p:nvPr/>
        </p:nvSpPr>
        <p:spPr>
          <a:xfrm>
            <a:off x="580872" y="5644300"/>
            <a:ext cx="10677153" cy="843308"/>
          </a:xfrm>
          <a:prstGeom prst="rect">
            <a:avLst/>
          </a:prstGeom>
        </p:spPr>
        <p:txBody>
          <a:bodyPr wrap="square">
            <a:spAutoFit/>
          </a:bodyPr>
          <a:lstStyle/>
          <a:p>
            <a:pPr algn="just">
              <a:lnSpc>
                <a:spcPct val="110000"/>
              </a:lnSpc>
              <a:spcAft>
                <a:spcPts val="1000"/>
              </a:spcAft>
            </a:pPr>
            <a:r>
              <a:rPr lang="zh-CN" altLang="en-US" sz="2300" dirty="0">
                <a:cs typeface="Times New Roman" panose="02020603050405020304" pitchFamily="18" charset="0"/>
              </a:rPr>
              <a:t>从根结点到二叉树各结点的平均路径长度反映了访问二叉树的效率。</a:t>
            </a:r>
            <a:r>
              <a:rPr lang="zh-CN" altLang="en-US" sz="2300" b="1" dirty="0">
                <a:solidFill>
                  <a:schemeClr val="accent2"/>
                </a:solidFill>
                <a:cs typeface="Times New Roman" panose="02020603050405020304" pitchFamily="18" charset="0"/>
              </a:rPr>
              <a:t>单支二叉树</a:t>
            </a:r>
            <a:r>
              <a:rPr lang="zh-CN" altLang="en-US" sz="2300" dirty="0">
                <a:cs typeface="Times New Roman" panose="02020603050405020304" pitchFamily="18" charset="0"/>
              </a:rPr>
              <a:t>和</a:t>
            </a:r>
            <a:r>
              <a:rPr lang="zh-CN" altLang="en-US" sz="2300" b="1" dirty="0">
                <a:solidFill>
                  <a:schemeClr val="accent2"/>
                </a:solidFill>
                <a:cs typeface="Times New Roman" panose="02020603050405020304" pitchFamily="18" charset="0"/>
              </a:rPr>
              <a:t>完全二叉树</a:t>
            </a:r>
            <a:r>
              <a:rPr lang="zh-CN" altLang="en-US" sz="2300" dirty="0">
                <a:cs typeface="Times New Roman" panose="02020603050405020304" pitchFamily="18" charset="0"/>
              </a:rPr>
              <a:t>是访问效率</a:t>
            </a:r>
            <a:r>
              <a:rPr lang="zh-CN" altLang="en-US" sz="2300" b="1" dirty="0">
                <a:solidFill>
                  <a:schemeClr val="accent2"/>
                </a:solidFill>
                <a:cs typeface="Times New Roman" panose="02020603050405020304" pitchFamily="18" charset="0"/>
              </a:rPr>
              <a:t>最低</a:t>
            </a:r>
            <a:r>
              <a:rPr lang="zh-CN" altLang="en-US" sz="2300" dirty="0">
                <a:cs typeface="Times New Roman" panose="02020603050405020304" pitchFamily="18" charset="0"/>
              </a:rPr>
              <a:t>和</a:t>
            </a:r>
            <a:r>
              <a:rPr lang="zh-CN" altLang="en-US" sz="2300" b="1" dirty="0">
                <a:solidFill>
                  <a:schemeClr val="accent2"/>
                </a:solidFill>
                <a:cs typeface="Times New Roman" panose="02020603050405020304" pitchFamily="18" charset="0"/>
              </a:rPr>
              <a:t>最高</a:t>
            </a:r>
            <a:r>
              <a:rPr lang="zh-CN" altLang="en-US" sz="2300" dirty="0">
                <a:cs typeface="Times New Roman" panose="02020603050405020304" pitchFamily="18" charset="0"/>
              </a:rPr>
              <a:t>的两种极端情况。</a:t>
            </a:r>
            <a:endParaRPr lang="en-US" altLang="zh-CN" sz="2300" dirty="0">
              <a:cs typeface="Times New Roman" panose="02020603050405020304" pitchFamily="18" charset="0"/>
            </a:endParaRPr>
          </a:p>
        </p:txBody>
      </p:sp>
    </p:spTree>
    <p:extLst>
      <p:ext uri="{BB962C8B-B14F-4D97-AF65-F5344CB8AC3E}">
        <p14:creationId xmlns:p14="http://schemas.microsoft.com/office/powerpoint/2010/main" val="3879513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B44B128C-620F-4679-A112-DC03825C16E1}"/>
              </a:ext>
            </a:extLst>
          </p:cNvPr>
          <p:cNvGrpSpPr/>
          <p:nvPr/>
        </p:nvGrpSpPr>
        <p:grpSpPr>
          <a:xfrm>
            <a:off x="0" y="177155"/>
            <a:ext cx="4383466" cy="877513"/>
            <a:chOff x="0" y="271425"/>
            <a:chExt cx="4280901" cy="877513"/>
          </a:xfrm>
        </p:grpSpPr>
        <p:sp>
          <p:nvSpPr>
            <p:cNvPr id="8" name="任意多边形 18">
              <a:extLst>
                <a:ext uri="{FF2B5EF4-FFF2-40B4-BE49-F238E27FC236}">
                  <a16:creationId xmlns:a16="http://schemas.microsoft.com/office/drawing/2014/main" id="{4202944D-5DC1-4E98-A994-164D2E7E3EA7}"/>
                </a:ext>
              </a:extLst>
            </p:cNvPr>
            <p:cNvSpPr/>
            <p:nvPr/>
          </p:nvSpPr>
          <p:spPr>
            <a:xfrm rot="5400000">
              <a:off x="1866583" y="-1445781"/>
              <a:ext cx="547735" cy="4280901"/>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9" name="椭圆 8">
              <a:extLst>
                <a:ext uri="{FF2B5EF4-FFF2-40B4-BE49-F238E27FC236}">
                  <a16:creationId xmlns:a16="http://schemas.microsoft.com/office/drawing/2014/main" id="{2CF6E991-6106-43B0-B53D-AF70F69FE225}"/>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0" name="矩形 9">
              <a:extLst>
                <a:ext uri="{FF2B5EF4-FFF2-40B4-BE49-F238E27FC236}">
                  <a16:creationId xmlns:a16="http://schemas.microsoft.com/office/drawing/2014/main" id="{74250A76-81BC-4010-885B-08C8EFB3F06A}"/>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1</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2" name="矩形 11">
            <a:extLst>
              <a:ext uri="{FF2B5EF4-FFF2-40B4-BE49-F238E27FC236}">
                <a16:creationId xmlns:a16="http://schemas.microsoft.com/office/drawing/2014/main" id="{5D6F54CE-07E0-43C1-9E6E-A33481D8CE6F}"/>
              </a:ext>
            </a:extLst>
          </p:cNvPr>
          <p:cNvSpPr/>
          <p:nvPr/>
        </p:nvSpPr>
        <p:spPr>
          <a:xfrm>
            <a:off x="492493" y="1268490"/>
            <a:ext cx="11126259" cy="1892826"/>
          </a:xfrm>
          <a:prstGeom prst="rect">
            <a:avLst/>
          </a:prstGeom>
        </p:spPr>
        <p:txBody>
          <a:bodyPr wrap="square">
            <a:spAutoFit/>
          </a:bodyPr>
          <a:lstStyle/>
          <a:p>
            <a:pPr algn="just">
              <a:spcAft>
                <a:spcPts val="1000"/>
              </a:spcAft>
            </a:pPr>
            <a:r>
              <a:rPr lang="zh-CN" altLang="en-US" sz="2300" dirty="0">
                <a:cs typeface="Times New Roman" panose="02020603050405020304" pitchFamily="18" charset="0"/>
              </a:rPr>
              <a:t>二叉树的表示形式有多种，任何表示形式都必须表示出二叉树的数据元素和数据结构。</a:t>
            </a:r>
            <a:endParaRPr lang="en-US" altLang="zh-CN" sz="2300" dirty="0">
              <a:cs typeface="Times New Roman" panose="02020603050405020304" pitchFamily="18" charset="0"/>
            </a:endParaRPr>
          </a:p>
          <a:p>
            <a:pPr algn="just">
              <a:spcAft>
                <a:spcPts val="1000"/>
              </a:spcAft>
            </a:pPr>
            <a:r>
              <a:rPr lang="zh-CN" altLang="en-US" sz="2300" dirty="0">
                <a:cs typeface="Times New Roman" panose="02020603050405020304" pitchFamily="18" charset="0"/>
              </a:rPr>
              <a:t>二叉树常用的表示结构有：</a:t>
            </a:r>
            <a:endParaRPr lang="en-US" altLang="zh-CN" sz="2300" dirty="0">
              <a:cs typeface="Times New Roman" panose="02020603050405020304" pitchFamily="18" charset="0"/>
            </a:endParaRPr>
          </a:p>
          <a:p>
            <a:pPr algn="just">
              <a:spcAft>
                <a:spcPts val="1000"/>
              </a:spcAft>
            </a:pPr>
            <a:r>
              <a:rPr lang="en-US" altLang="zh-CN" sz="2300" b="1" dirty="0">
                <a:solidFill>
                  <a:schemeClr val="accent2"/>
                </a:solidFill>
                <a:cs typeface="Times New Roman" panose="02020603050405020304" pitchFamily="18" charset="0"/>
              </a:rPr>
              <a:t>(1) </a:t>
            </a:r>
            <a:r>
              <a:rPr lang="zh-CN" altLang="en-US" sz="2300" dirty="0">
                <a:cs typeface="Times New Roman" panose="02020603050405020304" pitchFamily="18" charset="0"/>
              </a:rPr>
              <a:t>数据结构的</a:t>
            </a:r>
            <a:r>
              <a:rPr lang="zh-CN" altLang="en-US" sz="2300" b="1" dirty="0">
                <a:solidFill>
                  <a:srgbClr val="0000FF"/>
                </a:solidFill>
                <a:cs typeface="Times New Roman" panose="02020603050405020304" pitchFamily="18" charset="0"/>
              </a:rPr>
              <a:t>二元组</a:t>
            </a:r>
            <a:r>
              <a:rPr lang="zh-CN" altLang="en-US" sz="2300" dirty="0">
                <a:cs typeface="Times New Roman" panose="02020603050405020304" pitchFamily="18" charset="0"/>
              </a:rPr>
              <a:t>形式定义。</a:t>
            </a:r>
            <a:endParaRPr lang="en-US" altLang="zh-CN" sz="2300" dirty="0">
              <a:cs typeface="Times New Roman" panose="02020603050405020304" pitchFamily="18" charset="0"/>
            </a:endParaRPr>
          </a:p>
          <a:p>
            <a:pPr algn="just">
              <a:spcAft>
                <a:spcPts val="1000"/>
              </a:spcAft>
            </a:pPr>
            <a:r>
              <a:rPr lang="en-US" altLang="zh-CN" sz="2300" b="1" dirty="0">
                <a:solidFill>
                  <a:schemeClr val="accent2"/>
                </a:solidFill>
                <a:cs typeface="Times New Roman" panose="02020603050405020304" pitchFamily="18" charset="0"/>
              </a:rPr>
              <a:t>(2) </a:t>
            </a:r>
            <a:r>
              <a:rPr lang="zh-CN" altLang="en-US" sz="2300" b="1" dirty="0">
                <a:solidFill>
                  <a:srgbClr val="0000FF"/>
                </a:solidFill>
                <a:cs typeface="Times New Roman" panose="02020603050405020304" pitchFamily="18" charset="0"/>
              </a:rPr>
              <a:t>树形图</a:t>
            </a:r>
            <a:r>
              <a:rPr lang="zh-CN" altLang="en-US" sz="2300" dirty="0">
                <a:cs typeface="Times New Roman" panose="02020603050405020304" pitchFamily="18" charset="0"/>
              </a:rPr>
              <a:t>。树形图可以最直观的表示二叉树的结构，但绘制较难。</a:t>
            </a:r>
            <a:endParaRPr lang="en-US" altLang="zh-CN" sz="2300" dirty="0">
              <a:cs typeface="Times New Roman" panose="02020603050405020304" pitchFamily="18" charset="0"/>
            </a:endParaRPr>
          </a:p>
        </p:txBody>
      </p:sp>
      <p:sp>
        <p:nvSpPr>
          <p:cNvPr id="13" name="文本框 1066">
            <a:extLst>
              <a:ext uri="{FF2B5EF4-FFF2-40B4-BE49-F238E27FC236}">
                <a16:creationId xmlns:a16="http://schemas.microsoft.com/office/drawing/2014/main" id="{F01B984C-16A4-4925-920C-45D3FEA242A1}"/>
              </a:ext>
            </a:extLst>
          </p:cNvPr>
          <p:cNvSpPr txBox="1">
            <a:spLocks noChangeArrowheads="1"/>
          </p:cNvSpPr>
          <p:nvPr/>
        </p:nvSpPr>
        <p:spPr bwMode="auto">
          <a:xfrm>
            <a:off x="1338299" y="326531"/>
            <a:ext cx="264687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二叉树的定义</a:t>
            </a:r>
          </a:p>
        </p:txBody>
      </p:sp>
      <p:pic>
        <p:nvPicPr>
          <p:cNvPr id="11" name="图片 10">
            <a:extLst>
              <a:ext uri="{FF2B5EF4-FFF2-40B4-BE49-F238E27FC236}">
                <a16:creationId xmlns:a16="http://schemas.microsoft.com/office/drawing/2014/main" id="{9D2613C2-C4B7-4997-94D8-B18484F71CBA}"/>
              </a:ext>
            </a:extLst>
          </p:cNvPr>
          <p:cNvPicPr>
            <a:picLocks noChangeAspect="1"/>
          </p:cNvPicPr>
          <p:nvPr/>
        </p:nvPicPr>
        <p:blipFill>
          <a:blip r:embed="rId2"/>
          <a:stretch>
            <a:fillRect/>
          </a:stretch>
        </p:blipFill>
        <p:spPr>
          <a:xfrm>
            <a:off x="4307967" y="3375138"/>
            <a:ext cx="2858675" cy="3267056"/>
          </a:xfrm>
          <a:prstGeom prst="rect">
            <a:avLst/>
          </a:prstGeom>
        </p:spPr>
      </p:pic>
      <p:sp>
        <p:nvSpPr>
          <p:cNvPr id="14" name="矩形 13">
            <a:extLst>
              <a:ext uri="{FF2B5EF4-FFF2-40B4-BE49-F238E27FC236}">
                <a16:creationId xmlns:a16="http://schemas.microsoft.com/office/drawing/2014/main" id="{81A17787-6ABC-4E95-86D8-52F1D5A39D23}"/>
              </a:ext>
            </a:extLst>
          </p:cNvPr>
          <p:cNvSpPr/>
          <p:nvPr/>
        </p:nvSpPr>
        <p:spPr>
          <a:xfrm>
            <a:off x="2520892" y="3471156"/>
            <a:ext cx="1489510" cy="461665"/>
          </a:xfrm>
          <a:prstGeom prst="rect">
            <a:avLst/>
          </a:prstGeom>
        </p:spPr>
        <p:txBody>
          <a:bodyPr wrap="none">
            <a:spAutoFit/>
          </a:bodyPr>
          <a:lstStyle/>
          <a:p>
            <a:r>
              <a:rPr lang="zh-CN" altLang="en-US" sz="2400" b="1" dirty="0">
                <a:solidFill>
                  <a:schemeClr val="accent2"/>
                </a:solidFill>
                <a:latin typeface="+mn-ea"/>
                <a:cs typeface="Times New Roman" panose="02020603050405020304" pitchFamily="18" charset="0"/>
              </a:rPr>
              <a:t>二叉树</a:t>
            </a:r>
            <a:r>
              <a:rPr lang="en-US" altLang="zh-CN" sz="2400" b="1" dirty="0">
                <a:solidFill>
                  <a:schemeClr val="accent2"/>
                </a:solidFill>
                <a:latin typeface="+mn-ea"/>
                <a:cs typeface="Times New Roman" panose="02020603050405020304" pitchFamily="18" charset="0"/>
              </a:rPr>
              <a:t>T1</a:t>
            </a:r>
            <a:endParaRPr lang="zh-CN" altLang="en-US" sz="2400" dirty="0"/>
          </a:p>
        </p:txBody>
      </p:sp>
    </p:spTree>
    <p:extLst>
      <p:ext uri="{BB962C8B-B14F-4D97-AF65-F5344CB8AC3E}">
        <p14:creationId xmlns:p14="http://schemas.microsoft.com/office/powerpoint/2010/main" val="80103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B44B128C-620F-4679-A112-DC03825C16E1}"/>
              </a:ext>
            </a:extLst>
          </p:cNvPr>
          <p:cNvGrpSpPr/>
          <p:nvPr/>
        </p:nvGrpSpPr>
        <p:grpSpPr>
          <a:xfrm>
            <a:off x="0" y="177155"/>
            <a:ext cx="4383466" cy="877513"/>
            <a:chOff x="0" y="271425"/>
            <a:chExt cx="4280901" cy="877513"/>
          </a:xfrm>
        </p:grpSpPr>
        <p:sp>
          <p:nvSpPr>
            <p:cNvPr id="8" name="任意多边形 18">
              <a:extLst>
                <a:ext uri="{FF2B5EF4-FFF2-40B4-BE49-F238E27FC236}">
                  <a16:creationId xmlns:a16="http://schemas.microsoft.com/office/drawing/2014/main" id="{4202944D-5DC1-4E98-A994-164D2E7E3EA7}"/>
                </a:ext>
              </a:extLst>
            </p:cNvPr>
            <p:cNvSpPr/>
            <p:nvPr/>
          </p:nvSpPr>
          <p:spPr>
            <a:xfrm rot="5400000">
              <a:off x="1866583" y="-1445781"/>
              <a:ext cx="547735" cy="4280901"/>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9" name="椭圆 8">
              <a:extLst>
                <a:ext uri="{FF2B5EF4-FFF2-40B4-BE49-F238E27FC236}">
                  <a16:creationId xmlns:a16="http://schemas.microsoft.com/office/drawing/2014/main" id="{2CF6E991-6106-43B0-B53D-AF70F69FE225}"/>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0" name="矩形 9">
              <a:extLst>
                <a:ext uri="{FF2B5EF4-FFF2-40B4-BE49-F238E27FC236}">
                  <a16:creationId xmlns:a16="http://schemas.microsoft.com/office/drawing/2014/main" id="{74250A76-81BC-4010-885B-08C8EFB3F06A}"/>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1</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2" name="矩形 11">
            <a:extLst>
              <a:ext uri="{FF2B5EF4-FFF2-40B4-BE49-F238E27FC236}">
                <a16:creationId xmlns:a16="http://schemas.microsoft.com/office/drawing/2014/main" id="{5D6F54CE-07E0-43C1-9E6E-A33481D8CE6F}"/>
              </a:ext>
            </a:extLst>
          </p:cNvPr>
          <p:cNvSpPr/>
          <p:nvPr/>
        </p:nvSpPr>
        <p:spPr>
          <a:xfrm>
            <a:off x="492493" y="1268490"/>
            <a:ext cx="10960653" cy="2472472"/>
          </a:xfrm>
          <a:prstGeom prst="rect">
            <a:avLst/>
          </a:prstGeom>
        </p:spPr>
        <p:txBody>
          <a:bodyPr wrap="square">
            <a:spAutoFit/>
          </a:bodyPr>
          <a:lstStyle/>
          <a:p>
            <a:pPr algn="just">
              <a:lnSpc>
                <a:spcPts val="2760"/>
              </a:lnSpc>
              <a:spcAft>
                <a:spcPts val="1000"/>
              </a:spcAft>
            </a:pPr>
            <a:r>
              <a:rPr lang="zh-CN" altLang="en-US" sz="2300" dirty="0">
                <a:cs typeface="Times New Roman" panose="02020603050405020304" pitchFamily="18" charset="0"/>
              </a:rPr>
              <a:t>二叉树的表示形式有多种，任何表示形式都必须表示出二叉树的数据元素和数据结构。二叉树常用的表示结构有：</a:t>
            </a:r>
            <a:endParaRPr lang="en-US" altLang="zh-CN" sz="2300" dirty="0">
              <a:cs typeface="Times New Roman" panose="02020603050405020304" pitchFamily="18" charset="0"/>
            </a:endParaRPr>
          </a:p>
          <a:p>
            <a:pPr algn="just">
              <a:lnSpc>
                <a:spcPts val="2760"/>
              </a:lnSpc>
              <a:spcAft>
                <a:spcPts val="1000"/>
              </a:spcAft>
            </a:pPr>
            <a:r>
              <a:rPr lang="en-US" altLang="zh-CN" sz="2300" b="1" dirty="0">
                <a:solidFill>
                  <a:schemeClr val="accent2"/>
                </a:solidFill>
                <a:cs typeface="Times New Roman" panose="02020603050405020304" pitchFamily="18" charset="0"/>
              </a:rPr>
              <a:t>(3) </a:t>
            </a:r>
            <a:r>
              <a:rPr lang="zh-CN" altLang="en-US" sz="2300" b="1" dirty="0">
                <a:solidFill>
                  <a:srgbClr val="0000FF"/>
                </a:solidFill>
                <a:cs typeface="Times New Roman" panose="02020603050405020304" pitchFamily="18" charset="0"/>
              </a:rPr>
              <a:t>广义表形式</a:t>
            </a:r>
            <a:r>
              <a:rPr lang="zh-CN" altLang="en-US" sz="2300" dirty="0">
                <a:cs typeface="Times New Roman" panose="02020603050405020304" pitchFamily="18" charset="0"/>
              </a:rPr>
              <a:t>：若二叉树为空，则用“</a:t>
            </a:r>
            <a:r>
              <a:rPr lang="en-US" altLang="zh-CN" sz="2300" dirty="0">
                <a:cs typeface="Times New Roman" panose="02020603050405020304" pitchFamily="18" charset="0"/>
              </a:rPr>
              <a:t>#</a:t>
            </a:r>
            <a:r>
              <a:rPr lang="zh-CN" altLang="en-US" sz="2300" dirty="0">
                <a:cs typeface="Times New Roman" panose="02020603050405020304" pitchFamily="18" charset="0"/>
              </a:rPr>
              <a:t>”表示；对于非空二叉树，若根结点是叶子，则用“根” 表示，否则用“根</a:t>
            </a:r>
            <a:r>
              <a:rPr lang="en-US" altLang="zh-CN" sz="2300" dirty="0">
                <a:cs typeface="Times New Roman" panose="02020603050405020304" pitchFamily="18" charset="0"/>
              </a:rPr>
              <a:t>(</a:t>
            </a:r>
            <a:r>
              <a:rPr lang="zh-CN" altLang="en-US" sz="2300" dirty="0">
                <a:cs typeface="Times New Roman" panose="02020603050405020304" pitchFamily="18" charset="0"/>
              </a:rPr>
              <a:t>左子树，右子树</a:t>
            </a:r>
            <a:r>
              <a:rPr lang="en-US" altLang="zh-CN" sz="2300" dirty="0">
                <a:cs typeface="Times New Roman" panose="02020603050405020304" pitchFamily="18" charset="0"/>
              </a:rPr>
              <a:t>)</a:t>
            </a:r>
            <a:r>
              <a:rPr lang="zh-CN" altLang="en-US" sz="2300" dirty="0">
                <a:cs typeface="Times New Roman" panose="02020603050405020304" pitchFamily="18" charset="0"/>
              </a:rPr>
              <a:t>”。</a:t>
            </a:r>
            <a:endParaRPr lang="en-US" altLang="zh-CN" sz="2300" dirty="0">
              <a:cs typeface="Times New Roman" panose="02020603050405020304" pitchFamily="18" charset="0"/>
              <a:sym typeface="Wingdings" panose="05000000000000000000" pitchFamily="2" charset="2"/>
            </a:endParaRPr>
          </a:p>
          <a:p>
            <a:pPr algn="just">
              <a:lnSpc>
                <a:spcPts val="2760"/>
              </a:lnSpc>
              <a:spcAft>
                <a:spcPts val="1000"/>
              </a:spcAft>
            </a:pPr>
            <a:r>
              <a:rPr lang="zh-CN" altLang="en-US" sz="2300" dirty="0">
                <a:cs typeface="Times New Roman" panose="02020603050405020304" pitchFamily="18" charset="0"/>
                <a:sym typeface="Wingdings" panose="05000000000000000000" pitchFamily="2" charset="2"/>
              </a:rPr>
              <a:t>       广义表形式是用文本形式表示二叉树，虽直观性不如树形图，但便于编程实现。这是程序输出二叉树的最常用方式。</a:t>
            </a:r>
            <a:endParaRPr lang="en-US" altLang="zh-CN" sz="2300" dirty="0">
              <a:cs typeface="Times New Roman" panose="02020603050405020304" pitchFamily="18" charset="0"/>
              <a:sym typeface="Wingdings" panose="05000000000000000000" pitchFamily="2" charset="2"/>
            </a:endParaRPr>
          </a:p>
        </p:txBody>
      </p:sp>
      <p:sp>
        <p:nvSpPr>
          <p:cNvPr id="13" name="文本框 1066">
            <a:extLst>
              <a:ext uri="{FF2B5EF4-FFF2-40B4-BE49-F238E27FC236}">
                <a16:creationId xmlns:a16="http://schemas.microsoft.com/office/drawing/2014/main" id="{F01B984C-16A4-4925-920C-45D3FEA242A1}"/>
              </a:ext>
            </a:extLst>
          </p:cNvPr>
          <p:cNvSpPr txBox="1">
            <a:spLocks noChangeArrowheads="1"/>
          </p:cNvSpPr>
          <p:nvPr/>
        </p:nvSpPr>
        <p:spPr bwMode="auto">
          <a:xfrm>
            <a:off x="1338299" y="326531"/>
            <a:ext cx="264687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二叉树的定义</a:t>
            </a:r>
          </a:p>
        </p:txBody>
      </p:sp>
      <p:sp>
        <p:nvSpPr>
          <p:cNvPr id="11" name="矩形 10">
            <a:extLst>
              <a:ext uri="{FF2B5EF4-FFF2-40B4-BE49-F238E27FC236}">
                <a16:creationId xmlns:a16="http://schemas.microsoft.com/office/drawing/2014/main" id="{A86AE5FA-785E-4023-B3CC-CA88A3DF9133}"/>
              </a:ext>
            </a:extLst>
          </p:cNvPr>
          <p:cNvSpPr/>
          <p:nvPr/>
        </p:nvSpPr>
        <p:spPr>
          <a:xfrm>
            <a:off x="3659276" y="3867313"/>
            <a:ext cx="3336170" cy="461665"/>
          </a:xfrm>
          <a:prstGeom prst="rect">
            <a:avLst/>
          </a:prstGeom>
        </p:spPr>
        <p:txBody>
          <a:bodyPr wrap="none">
            <a:spAutoFit/>
          </a:bodyPr>
          <a:lstStyle/>
          <a:p>
            <a:r>
              <a:rPr lang="zh-CN" altLang="en-US" sz="2400" b="1" dirty="0">
                <a:solidFill>
                  <a:schemeClr val="accent2"/>
                </a:solidFill>
                <a:latin typeface="+mn-ea"/>
                <a:cs typeface="Times New Roman" panose="02020603050405020304" pitchFamily="18" charset="0"/>
              </a:rPr>
              <a:t>二叉树</a:t>
            </a:r>
            <a:r>
              <a:rPr lang="en-US" altLang="zh-CN" sz="2400" b="1" dirty="0">
                <a:solidFill>
                  <a:schemeClr val="accent2"/>
                </a:solidFill>
                <a:latin typeface="+mn-ea"/>
                <a:cs typeface="Times New Roman" panose="02020603050405020304" pitchFamily="18" charset="0"/>
              </a:rPr>
              <a:t>T1</a:t>
            </a:r>
            <a:r>
              <a:rPr lang="zh-CN" altLang="en-US" sz="2400" b="1" dirty="0">
                <a:solidFill>
                  <a:schemeClr val="accent2"/>
                </a:solidFill>
                <a:latin typeface="+mn-ea"/>
                <a:cs typeface="Times New Roman" panose="02020603050405020304" pitchFamily="18" charset="0"/>
              </a:rPr>
              <a:t>的</a:t>
            </a:r>
            <a:r>
              <a:rPr lang="zh-CN" altLang="en-US" sz="2400" b="1" dirty="0">
                <a:solidFill>
                  <a:schemeClr val="accent2"/>
                </a:solidFill>
                <a:cs typeface="Times New Roman" panose="02020603050405020304" pitchFamily="18" charset="0"/>
              </a:rPr>
              <a:t>广义表形式</a:t>
            </a:r>
            <a:endParaRPr lang="zh-CN" altLang="en-US" sz="2400" b="1" dirty="0">
              <a:solidFill>
                <a:schemeClr val="accent2"/>
              </a:solidFill>
            </a:endParaRPr>
          </a:p>
        </p:txBody>
      </p:sp>
      <p:sp>
        <p:nvSpPr>
          <p:cNvPr id="14" name="矩形 13">
            <a:extLst>
              <a:ext uri="{FF2B5EF4-FFF2-40B4-BE49-F238E27FC236}">
                <a16:creationId xmlns:a16="http://schemas.microsoft.com/office/drawing/2014/main" id="{E61D86AA-AE92-4AB7-9B84-0E12FF20E5BF}"/>
              </a:ext>
            </a:extLst>
          </p:cNvPr>
          <p:cNvSpPr/>
          <p:nvPr/>
        </p:nvSpPr>
        <p:spPr>
          <a:xfrm>
            <a:off x="6911659" y="4328978"/>
            <a:ext cx="3225563" cy="523220"/>
          </a:xfrm>
          <a:prstGeom prst="rect">
            <a:avLst/>
          </a:prstGeom>
        </p:spPr>
        <p:txBody>
          <a:bodyPr wrap="none">
            <a:spAutoFit/>
          </a:bodyPr>
          <a:lstStyle/>
          <a:p>
            <a:r>
              <a:rPr lang="en-US" altLang="zh-CN" sz="2800" dirty="0">
                <a:cs typeface="Times New Roman" panose="02020603050405020304" pitchFamily="18" charset="0"/>
                <a:sym typeface="Wingdings" panose="05000000000000000000" pitchFamily="2" charset="2"/>
              </a:rPr>
              <a:t>a(b(</a:t>
            </a:r>
            <a:r>
              <a:rPr lang="en-US" altLang="zh-CN" sz="2800" dirty="0" err="1">
                <a:cs typeface="Times New Roman" panose="02020603050405020304" pitchFamily="18" charset="0"/>
                <a:sym typeface="Wingdings" panose="05000000000000000000" pitchFamily="2" charset="2"/>
              </a:rPr>
              <a:t>c,d</a:t>
            </a:r>
            <a:r>
              <a:rPr lang="en-US" altLang="zh-CN" sz="2800" dirty="0">
                <a:cs typeface="Times New Roman" panose="02020603050405020304" pitchFamily="18" charset="0"/>
                <a:sym typeface="Wingdings" panose="05000000000000000000" pitchFamily="2" charset="2"/>
              </a:rPr>
              <a:t>(e,#)),f(</a:t>
            </a:r>
            <a:r>
              <a:rPr lang="en-US" altLang="zh-CN" sz="2800" dirty="0" err="1">
                <a:cs typeface="Times New Roman" panose="02020603050405020304" pitchFamily="18" charset="0"/>
                <a:sym typeface="Wingdings" panose="05000000000000000000" pitchFamily="2" charset="2"/>
              </a:rPr>
              <a:t>g,h</a:t>
            </a:r>
            <a:r>
              <a:rPr lang="en-US" altLang="zh-CN" sz="2800" dirty="0">
                <a:cs typeface="Times New Roman" panose="02020603050405020304" pitchFamily="18" charset="0"/>
                <a:sym typeface="Wingdings" panose="05000000000000000000" pitchFamily="2" charset="2"/>
              </a:rPr>
              <a:t>))</a:t>
            </a:r>
            <a:endParaRPr lang="zh-CN" altLang="en-US" sz="2800" dirty="0"/>
          </a:p>
        </p:txBody>
      </p:sp>
      <p:pic>
        <p:nvPicPr>
          <p:cNvPr id="15" name="图片 14">
            <a:extLst>
              <a:ext uri="{FF2B5EF4-FFF2-40B4-BE49-F238E27FC236}">
                <a16:creationId xmlns:a16="http://schemas.microsoft.com/office/drawing/2014/main" id="{76389595-7B06-44B8-AB4F-D177789633CD}"/>
              </a:ext>
            </a:extLst>
          </p:cNvPr>
          <p:cNvPicPr>
            <a:picLocks noChangeAspect="1"/>
          </p:cNvPicPr>
          <p:nvPr/>
        </p:nvPicPr>
        <p:blipFill>
          <a:blip r:embed="rId2"/>
          <a:stretch>
            <a:fillRect/>
          </a:stretch>
        </p:blipFill>
        <p:spPr>
          <a:xfrm>
            <a:off x="1623570" y="3867313"/>
            <a:ext cx="2146313" cy="2452928"/>
          </a:xfrm>
          <a:prstGeom prst="rect">
            <a:avLst/>
          </a:prstGeom>
        </p:spPr>
      </p:pic>
    </p:spTree>
    <p:extLst>
      <p:ext uri="{BB962C8B-B14F-4D97-AF65-F5344CB8AC3E}">
        <p14:creationId xmlns:p14="http://schemas.microsoft.com/office/powerpoint/2010/main" val="3402888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B44B128C-620F-4679-A112-DC03825C16E1}"/>
              </a:ext>
            </a:extLst>
          </p:cNvPr>
          <p:cNvGrpSpPr/>
          <p:nvPr/>
        </p:nvGrpSpPr>
        <p:grpSpPr>
          <a:xfrm>
            <a:off x="0" y="177155"/>
            <a:ext cx="4383466" cy="877513"/>
            <a:chOff x="0" y="271425"/>
            <a:chExt cx="4280901" cy="877513"/>
          </a:xfrm>
        </p:grpSpPr>
        <p:sp>
          <p:nvSpPr>
            <p:cNvPr id="8" name="任意多边形 18">
              <a:extLst>
                <a:ext uri="{FF2B5EF4-FFF2-40B4-BE49-F238E27FC236}">
                  <a16:creationId xmlns:a16="http://schemas.microsoft.com/office/drawing/2014/main" id="{4202944D-5DC1-4E98-A994-164D2E7E3EA7}"/>
                </a:ext>
              </a:extLst>
            </p:cNvPr>
            <p:cNvSpPr/>
            <p:nvPr/>
          </p:nvSpPr>
          <p:spPr>
            <a:xfrm rot="5400000">
              <a:off x="1866583" y="-1445781"/>
              <a:ext cx="547735" cy="4280901"/>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9" name="椭圆 8">
              <a:extLst>
                <a:ext uri="{FF2B5EF4-FFF2-40B4-BE49-F238E27FC236}">
                  <a16:creationId xmlns:a16="http://schemas.microsoft.com/office/drawing/2014/main" id="{2CF6E991-6106-43B0-B53D-AF70F69FE225}"/>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0" name="矩形 9">
              <a:extLst>
                <a:ext uri="{FF2B5EF4-FFF2-40B4-BE49-F238E27FC236}">
                  <a16:creationId xmlns:a16="http://schemas.microsoft.com/office/drawing/2014/main" id="{74250A76-81BC-4010-885B-08C8EFB3F06A}"/>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1</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2" name="矩形 11">
            <a:extLst>
              <a:ext uri="{FF2B5EF4-FFF2-40B4-BE49-F238E27FC236}">
                <a16:creationId xmlns:a16="http://schemas.microsoft.com/office/drawing/2014/main" id="{5D6F54CE-07E0-43C1-9E6E-A33481D8CE6F}"/>
              </a:ext>
            </a:extLst>
          </p:cNvPr>
          <p:cNvSpPr/>
          <p:nvPr/>
        </p:nvSpPr>
        <p:spPr>
          <a:xfrm>
            <a:off x="492493" y="1268490"/>
            <a:ext cx="10960653" cy="2826415"/>
          </a:xfrm>
          <a:prstGeom prst="rect">
            <a:avLst/>
          </a:prstGeom>
        </p:spPr>
        <p:txBody>
          <a:bodyPr wrap="square">
            <a:spAutoFit/>
          </a:bodyPr>
          <a:lstStyle/>
          <a:p>
            <a:pPr algn="just">
              <a:spcAft>
                <a:spcPts val="1000"/>
              </a:spcAft>
            </a:pPr>
            <a:r>
              <a:rPr lang="zh-CN" altLang="en-US" sz="2300" dirty="0">
                <a:cs typeface="Times New Roman" panose="02020603050405020304" pitchFamily="18" charset="0"/>
              </a:rPr>
              <a:t>二叉树的表示形式有多种，任何表示形式都必须表示出二叉树的数据元素和数据结构。二叉树常用的表示结构有：</a:t>
            </a:r>
            <a:endParaRPr lang="en-US" altLang="zh-CN" sz="2300" dirty="0">
              <a:cs typeface="Times New Roman" panose="02020603050405020304" pitchFamily="18" charset="0"/>
            </a:endParaRPr>
          </a:p>
          <a:p>
            <a:pPr algn="just">
              <a:spcAft>
                <a:spcPts val="1000"/>
              </a:spcAft>
            </a:pPr>
            <a:r>
              <a:rPr lang="en-US" altLang="zh-CN" sz="2300" b="1" dirty="0">
                <a:solidFill>
                  <a:schemeClr val="accent2"/>
                </a:solidFill>
                <a:cs typeface="Times New Roman" panose="02020603050405020304" pitchFamily="18" charset="0"/>
              </a:rPr>
              <a:t>(4) </a:t>
            </a:r>
            <a:r>
              <a:rPr lang="zh-CN" altLang="en-US" sz="2300" b="1" dirty="0">
                <a:solidFill>
                  <a:srgbClr val="0000FF"/>
                </a:solidFill>
                <a:cs typeface="Times New Roman" panose="02020603050405020304" pitchFamily="18" charset="0"/>
              </a:rPr>
              <a:t>凹入形式</a:t>
            </a:r>
            <a:r>
              <a:rPr lang="zh-CN" altLang="en-US" sz="2300" dirty="0">
                <a:cs typeface="Times New Roman" panose="02020603050405020304" pitchFamily="18" charset="0"/>
              </a:rPr>
              <a:t>：若二叉树为空，则用“</a:t>
            </a:r>
            <a:r>
              <a:rPr lang="en-US" altLang="zh-CN" sz="2300" dirty="0">
                <a:cs typeface="Times New Roman" panose="02020603050405020304" pitchFamily="18" charset="0"/>
              </a:rPr>
              <a:t>#</a:t>
            </a:r>
            <a:r>
              <a:rPr lang="zh-CN" altLang="en-US" sz="2300" dirty="0">
                <a:cs typeface="Times New Roman" panose="02020603050405020304" pitchFamily="18" charset="0"/>
              </a:rPr>
              <a:t>”表示；对于非空二叉树，若根结点为叶子，则用“根”表示，否则用如下形式：</a:t>
            </a:r>
            <a:endParaRPr lang="en-US" altLang="zh-CN" sz="2300" dirty="0">
              <a:cs typeface="Times New Roman" panose="02020603050405020304" pitchFamily="18" charset="0"/>
            </a:endParaRPr>
          </a:p>
          <a:p>
            <a:pPr algn="just"/>
            <a:r>
              <a:rPr lang="en-US" altLang="zh-CN" sz="2300" dirty="0">
                <a:cs typeface="Times New Roman" panose="02020603050405020304" pitchFamily="18" charset="0"/>
              </a:rPr>
              <a:t>   </a:t>
            </a:r>
            <a:r>
              <a:rPr lang="zh-CN" altLang="en-US" sz="2300" dirty="0">
                <a:solidFill>
                  <a:srgbClr val="0000FF"/>
                </a:solidFill>
                <a:cs typeface="Times New Roman" panose="02020603050405020304" pitchFamily="18" charset="0"/>
              </a:rPr>
              <a:t>根</a:t>
            </a:r>
            <a:endParaRPr lang="en-US" altLang="zh-CN" sz="2300" dirty="0">
              <a:solidFill>
                <a:srgbClr val="0000FF"/>
              </a:solidFill>
              <a:cs typeface="Times New Roman" panose="02020603050405020304" pitchFamily="18" charset="0"/>
            </a:endParaRPr>
          </a:p>
          <a:p>
            <a:pPr algn="just"/>
            <a:r>
              <a:rPr lang="en-US" altLang="zh-CN" sz="2300" dirty="0">
                <a:solidFill>
                  <a:srgbClr val="0000FF"/>
                </a:solidFill>
                <a:cs typeface="Times New Roman" panose="02020603050405020304" pitchFamily="18" charset="0"/>
              </a:rPr>
              <a:t>       </a:t>
            </a:r>
            <a:r>
              <a:rPr lang="zh-CN" altLang="en-US" sz="2300" dirty="0">
                <a:solidFill>
                  <a:srgbClr val="0000FF"/>
                </a:solidFill>
                <a:cs typeface="Times New Roman" panose="02020603050405020304" pitchFamily="18" charset="0"/>
              </a:rPr>
              <a:t>左子树</a:t>
            </a:r>
            <a:endParaRPr lang="en-US" altLang="zh-CN" sz="2300" dirty="0">
              <a:solidFill>
                <a:srgbClr val="0000FF"/>
              </a:solidFill>
              <a:cs typeface="Times New Roman" panose="02020603050405020304" pitchFamily="18" charset="0"/>
            </a:endParaRPr>
          </a:p>
          <a:p>
            <a:pPr algn="just">
              <a:spcAft>
                <a:spcPts val="1000"/>
              </a:spcAft>
            </a:pPr>
            <a:r>
              <a:rPr lang="en-US" altLang="zh-CN" sz="2300" dirty="0">
                <a:solidFill>
                  <a:srgbClr val="0000FF"/>
                </a:solidFill>
                <a:cs typeface="Times New Roman" panose="02020603050405020304" pitchFamily="18" charset="0"/>
              </a:rPr>
              <a:t>       </a:t>
            </a:r>
            <a:r>
              <a:rPr lang="zh-CN" altLang="en-US" sz="2300" dirty="0">
                <a:solidFill>
                  <a:srgbClr val="0000FF"/>
                </a:solidFill>
                <a:cs typeface="Times New Roman" panose="02020603050405020304" pitchFamily="18" charset="0"/>
              </a:rPr>
              <a:t>右子树</a:t>
            </a:r>
            <a:endParaRPr lang="en-US" altLang="zh-CN" sz="2300" dirty="0">
              <a:solidFill>
                <a:srgbClr val="0000FF"/>
              </a:solidFill>
              <a:cs typeface="Times New Roman" panose="02020603050405020304" pitchFamily="18" charset="0"/>
            </a:endParaRPr>
          </a:p>
        </p:txBody>
      </p:sp>
      <p:sp>
        <p:nvSpPr>
          <p:cNvPr id="13" name="文本框 1066">
            <a:extLst>
              <a:ext uri="{FF2B5EF4-FFF2-40B4-BE49-F238E27FC236}">
                <a16:creationId xmlns:a16="http://schemas.microsoft.com/office/drawing/2014/main" id="{F01B984C-16A4-4925-920C-45D3FEA242A1}"/>
              </a:ext>
            </a:extLst>
          </p:cNvPr>
          <p:cNvSpPr txBox="1">
            <a:spLocks noChangeArrowheads="1"/>
          </p:cNvSpPr>
          <p:nvPr/>
        </p:nvSpPr>
        <p:spPr bwMode="auto">
          <a:xfrm>
            <a:off x="1338299" y="326531"/>
            <a:ext cx="264687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二叉树的定义</a:t>
            </a:r>
          </a:p>
        </p:txBody>
      </p:sp>
      <p:pic>
        <p:nvPicPr>
          <p:cNvPr id="11" name="图片 10">
            <a:extLst>
              <a:ext uri="{FF2B5EF4-FFF2-40B4-BE49-F238E27FC236}">
                <a16:creationId xmlns:a16="http://schemas.microsoft.com/office/drawing/2014/main" id="{14E015F3-AC1B-40DD-AFA5-DC2E82C42D2A}"/>
              </a:ext>
            </a:extLst>
          </p:cNvPr>
          <p:cNvPicPr>
            <a:picLocks noChangeAspect="1"/>
          </p:cNvPicPr>
          <p:nvPr/>
        </p:nvPicPr>
        <p:blipFill>
          <a:blip r:embed="rId2"/>
          <a:stretch>
            <a:fillRect/>
          </a:stretch>
        </p:blipFill>
        <p:spPr>
          <a:xfrm>
            <a:off x="1838864" y="4047081"/>
            <a:ext cx="2146313" cy="2452928"/>
          </a:xfrm>
          <a:prstGeom prst="rect">
            <a:avLst/>
          </a:prstGeom>
        </p:spPr>
      </p:pic>
      <p:sp>
        <p:nvSpPr>
          <p:cNvPr id="14" name="矩形 13">
            <a:extLst>
              <a:ext uri="{FF2B5EF4-FFF2-40B4-BE49-F238E27FC236}">
                <a16:creationId xmlns:a16="http://schemas.microsoft.com/office/drawing/2014/main" id="{32F113F9-5F7B-4A17-8362-E8F1C136E3CB}"/>
              </a:ext>
            </a:extLst>
          </p:cNvPr>
          <p:cNvSpPr/>
          <p:nvPr/>
        </p:nvSpPr>
        <p:spPr>
          <a:xfrm>
            <a:off x="4188781" y="4841702"/>
            <a:ext cx="3028393" cy="461665"/>
          </a:xfrm>
          <a:prstGeom prst="rect">
            <a:avLst/>
          </a:prstGeom>
        </p:spPr>
        <p:txBody>
          <a:bodyPr wrap="none">
            <a:spAutoFit/>
          </a:bodyPr>
          <a:lstStyle/>
          <a:p>
            <a:r>
              <a:rPr lang="zh-CN" altLang="en-US" sz="2400" b="1" dirty="0">
                <a:solidFill>
                  <a:schemeClr val="accent2"/>
                </a:solidFill>
                <a:latin typeface="+mn-ea"/>
                <a:cs typeface="Times New Roman" panose="02020603050405020304" pitchFamily="18" charset="0"/>
              </a:rPr>
              <a:t>二叉树</a:t>
            </a:r>
            <a:r>
              <a:rPr lang="en-US" altLang="zh-CN" sz="2400" b="1" dirty="0">
                <a:solidFill>
                  <a:schemeClr val="accent2"/>
                </a:solidFill>
                <a:latin typeface="+mn-ea"/>
                <a:cs typeface="Times New Roman" panose="02020603050405020304" pitchFamily="18" charset="0"/>
              </a:rPr>
              <a:t>T1</a:t>
            </a:r>
            <a:r>
              <a:rPr lang="zh-CN" altLang="en-US" sz="2400" b="1" dirty="0">
                <a:solidFill>
                  <a:schemeClr val="accent2"/>
                </a:solidFill>
                <a:latin typeface="+mn-ea"/>
                <a:cs typeface="Times New Roman" panose="02020603050405020304" pitchFamily="18" charset="0"/>
              </a:rPr>
              <a:t>的凹入形式</a:t>
            </a:r>
            <a:endParaRPr lang="zh-CN" altLang="en-US" sz="2400" b="1" dirty="0">
              <a:solidFill>
                <a:schemeClr val="accent2"/>
              </a:solidFill>
            </a:endParaRPr>
          </a:p>
        </p:txBody>
      </p:sp>
      <p:pic>
        <p:nvPicPr>
          <p:cNvPr id="15" name="图片 14">
            <a:extLst>
              <a:ext uri="{FF2B5EF4-FFF2-40B4-BE49-F238E27FC236}">
                <a16:creationId xmlns:a16="http://schemas.microsoft.com/office/drawing/2014/main" id="{A5E5BD15-3CE0-4084-834C-069BB4D68F40}"/>
              </a:ext>
            </a:extLst>
          </p:cNvPr>
          <p:cNvPicPr>
            <a:picLocks noChangeAspect="1"/>
          </p:cNvPicPr>
          <p:nvPr/>
        </p:nvPicPr>
        <p:blipFill>
          <a:blip r:embed="rId3"/>
          <a:stretch>
            <a:fillRect/>
          </a:stretch>
        </p:blipFill>
        <p:spPr>
          <a:xfrm>
            <a:off x="7469500" y="3138703"/>
            <a:ext cx="2883636" cy="3624111"/>
          </a:xfrm>
          <a:prstGeom prst="rect">
            <a:avLst/>
          </a:prstGeom>
        </p:spPr>
      </p:pic>
    </p:spTree>
    <p:extLst>
      <p:ext uri="{BB962C8B-B14F-4D97-AF65-F5344CB8AC3E}">
        <p14:creationId xmlns:p14="http://schemas.microsoft.com/office/powerpoint/2010/main" val="3197558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B44B128C-620F-4679-A112-DC03825C16E1}"/>
              </a:ext>
            </a:extLst>
          </p:cNvPr>
          <p:cNvGrpSpPr/>
          <p:nvPr/>
        </p:nvGrpSpPr>
        <p:grpSpPr>
          <a:xfrm>
            <a:off x="0" y="177155"/>
            <a:ext cx="4383466" cy="877513"/>
            <a:chOff x="0" y="271425"/>
            <a:chExt cx="4280901" cy="877513"/>
          </a:xfrm>
        </p:grpSpPr>
        <p:sp>
          <p:nvSpPr>
            <p:cNvPr id="8" name="任意多边形 18">
              <a:extLst>
                <a:ext uri="{FF2B5EF4-FFF2-40B4-BE49-F238E27FC236}">
                  <a16:creationId xmlns:a16="http://schemas.microsoft.com/office/drawing/2014/main" id="{4202944D-5DC1-4E98-A994-164D2E7E3EA7}"/>
                </a:ext>
              </a:extLst>
            </p:cNvPr>
            <p:cNvSpPr/>
            <p:nvPr/>
          </p:nvSpPr>
          <p:spPr>
            <a:xfrm rot="5400000">
              <a:off x="1866583" y="-1445781"/>
              <a:ext cx="547735" cy="4280901"/>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9" name="椭圆 8">
              <a:extLst>
                <a:ext uri="{FF2B5EF4-FFF2-40B4-BE49-F238E27FC236}">
                  <a16:creationId xmlns:a16="http://schemas.microsoft.com/office/drawing/2014/main" id="{2CF6E991-6106-43B0-B53D-AF70F69FE225}"/>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0" name="矩形 9">
              <a:extLst>
                <a:ext uri="{FF2B5EF4-FFF2-40B4-BE49-F238E27FC236}">
                  <a16:creationId xmlns:a16="http://schemas.microsoft.com/office/drawing/2014/main" id="{74250A76-81BC-4010-885B-08C8EFB3F06A}"/>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1</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3" name="文本框 1066">
            <a:extLst>
              <a:ext uri="{FF2B5EF4-FFF2-40B4-BE49-F238E27FC236}">
                <a16:creationId xmlns:a16="http://schemas.microsoft.com/office/drawing/2014/main" id="{F01B984C-16A4-4925-920C-45D3FEA242A1}"/>
              </a:ext>
            </a:extLst>
          </p:cNvPr>
          <p:cNvSpPr txBox="1">
            <a:spLocks noChangeArrowheads="1"/>
          </p:cNvSpPr>
          <p:nvPr/>
        </p:nvSpPr>
        <p:spPr bwMode="auto">
          <a:xfrm>
            <a:off x="1338299" y="326531"/>
            <a:ext cx="264687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二叉树的定义</a:t>
            </a:r>
          </a:p>
        </p:txBody>
      </p:sp>
      <p:pic>
        <p:nvPicPr>
          <p:cNvPr id="11" name="图片 10">
            <a:extLst>
              <a:ext uri="{FF2B5EF4-FFF2-40B4-BE49-F238E27FC236}">
                <a16:creationId xmlns:a16="http://schemas.microsoft.com/office/drawing/2014/main" id="{F68F24BA-C0DE-49BD-9651-E38E4B60A20F}"/>
              </a:ext>
            </a:extLst>
          </p:cNvPr>
          <p:cNvPicPr>
            <a:picLocks noChangeAspect="1"/>
          </p:cNvPicPr>
          <p:nvPr/>
        </p:nvPicPr>
        <p:blipFill>
          <a:blip r:embed="rId2"/>
          <a:stretch>
            <a:fillRect/>
          </a:stretch>
        </p:blipFill>
        <p:spPr>
          <a:xfrm>
            <a:off x="275776" y="1823834"/>
            <a:ext cx="3436519" cy="3927449"/>
          </a:xfrm>
          <a:prstGeom prst="rect">
            <a:avLst/>
          </a:prstGeom>
        </p:spPr>
      </p:pic>
      <p:sp>
        <p:nvSpPr>
          <p:cNvPr id="15" name="矩形 14">
            <a:extLst>
              <a:ext uri="{FF2B5EF4-FFF2-40B4-BE49-F238E27FC236}">
                <a16:creationId xmlns:a16="http://schemas.microsoft.com/office/drawing/2014/main" id="{CAC766C1-FD82-45A7-B16F-64E385D6930B}"/>
              </a:ext>
            </a:extLst>
          </p:cNvPr>
          <p:cNvSpPr/>
          <p:nvPr/>
        </p:nvSpPr>
        <p:spPr>
          <a:xfrm>
            <a:off x="4043558" y="4380940"/>
            <a:ext cx="3028393" cy="461665"/>
          </a:xfrm>
          <a:prstGeom prst="rect">
            <a:avLst/>
          </a:prstGeom>
        </p:spPr>
        <p:txBody>
          <a:bodyPr wrap="none">
            <a:spAutoFit/>
          </a:bodyPr>
          <a:lstStyle/>
          <a:p>
            <a:r>
              <a:rPr lang="zh-CN" altLang="en-US" sz="2400" b="1" dirty="0">
                <a:solidFill>
                  <a:schemeClr val="accent2"/>
                </a:solidFill>
                <a:latin typeface="+mn-ea"/>
                <a:cs typeface="Times New Roman" panose="02020603050405020304" pitchFamily="18" charset="0"/>
              </a:rPr>
              <a:t>二叉树</a:t>
            </a:r>
            <a:r>
              <a:rPr lang="en-US" altLang="zh-CN" sz="2400" b="1" dirty="0">
                <a:solidFill>
                  <a:schemeClr val="accent2"/>
                </a:solidFill>
                <a:latin typeface="+mn-ea"/>
                <a:cs typeface="Times New Roman" panose="02020603050405020304" pitchFamily="18" charset="0"/>
              </a:rPr>
              <a:t>T1</a:t>
            </a:r>
            <a:r>
              <a:rPr lang="zh-CN" altLang="en-US" sz="2400" b="1" dirty="0">
                <a:solidFill>
                  <a:schemeClr val="accent2"/>
                </a:solidFill>
                <a:latin typeface="+mn-ea"/>
                <a:cs typeface="Times New Roman" panose="02020603050405020304" pitchFamily="18" charset="0"/>
              </a:rPr>
              <a:t>的凹入形式</a:t>
            </a:r>
            <a:endParaRPr lang="zh-CN" altLang="en-US" sz="2400" b="1" dirty="0">
              <a:solidFill>
                <a:schemeClr val="accent2"/>
              </a:solidFill>
            </a:endParaRPr>
          </a:p>
        </p:txBody>
      </p:sp>
      <p:sp>
        <p:nvSpPr>
          <p:cNvPr id="2" name="矩形 1">
            <a:extLst>
              <a:ext uri="{FF2B5EF4-FFF2-40B4-BE49-F238E27FC236}">
                <a16:creationId xmlns:a16="http://schemas.microsoft.com/office/drawing/2014/main" id="{F2D0D572-3F8B-4194-B11A-424E35E528E9}"/>
              </a:ext>
            </a:extLst>
          </p:cNvPr>
          <p:cNvSpPr/>
          <p:nvPr/>
        </p:nvSpPr>
        <p:spPr>
          <a:xfrm>
            <a:off x="3891661" y="1593002"/>
            <a:ext cx="3336170" cy="461665"/>
          </a:xfrm>
          <a:prstGeom prst="rect">
            <a:avLst/>
          </a:prstGeom>
        </p:spPr>
        <p:txBody>
          <a:bodyPr wrap="none">
            <a:spAutoFit/>
          </a:bodyPr>
          <a:lstStyle/>
          <a:p>
            <a:r>
              <a:rPr lang="zh-CN" altLang="en-US" sz="2400" b="1" dirty="0">
                <a:solidFill>
                  <a:schemeClr val="accent2"/>
                </a:solidFill>
                <a:latin typeface="+mn-ea"/>
                <a:cs typeface="Times New Roman" panose="02020603050405020304" pitchFamily="18" charset="0"/>
              </a:rPr>
              <a:t>二叉树</a:t>
            </a:r>
            <a:r>
              <a:rPr lang="en-US" altLang="zh-CN" sz="2400" b="1" dirty="0">
                <a:solidFill>
                  <a:schemeClr val="accent2"/>
                </a:solidFill>
                <a:latin typeface="+mn-ea"/>
                <a:cs typeface="Times New Roman" panose="02020603050405020304" pitchFamily="18" charset="0"/>
              </a:rPr>
              <a:t>T1</a:t>
            </a:r>
            <a:r>
              <a:rPr lang="zh-CN" altLang="en-US" sz="2400" b="1" dirty="0">
                <a:solidFill>
                  <a:schemeClr val="accent2"/>
                </a:solidFill>
                <a:latin typeface="+mn-ea"/>
                <a:cs typeface="Times New Roman" panose="02020603050405020304" pitchFamily="18" charset="0"/>
              </a:rPr>
              <a:t>的</a:t>
            </a:r>
            <a:r>
              <a:rPr lang="zh-CN" altLang="en-US" sz="2400" b="1" dirty="0">
                <a:solidFill>
                  <a:schemeClr val="accent2"/>
                </a:solidFill>
                <a:cs typeface="Times New Roman" panose="02020603050405020304" pitchFamily="18" charset="0"/>
              </a:rPr>
              <a:t>广义表形式</a:t>
            </a:r>
            <a:endParaRPr lang="zh-CN" altLang="en-US" sz="2400" b="1" dirty="0">
              <a:solidFill>
                <a:schemeClr val="accent2"/>
              </a:solidFill>
            </a:endParaRPr>
          </a:p>
        </p:txBody>
      </p:sp>
      <p:sp>
        <p:nvSpPr>
          <p:cNvPr id="3" name="矩形 2">
            <a:extLst>
              <a:ext uri="{FF2B5EF4-FFF2-40B4-BE49-F238E27FC236}">
                <a16:creationId xmlns:a16="http://schemas.microsoft.com/office/drawing/2014/main" id="{DF76CEBD-3050-4900-96E7-39816E1D1467}"/>
              </a:ext>
            </a:extLst>
          </p:cNvPr>
          <p:cNvSpPr/>
          <p:nvPr/>
        </p:nvSpPr>
        <p:spPr>
          <a:xfrm>
            <a:off x="7403214" y="1531447"/>
            <a:ext cx="3225563" cy="523220"/>
          </a:xfrm>
          <a:prstGeom prst="rect">
            <a:avLst/>
          </a:prstGeom>
        </p:spPr>
        <p:txBody>
          <a:bodyPr wrap="none">
            <a:spAutoFit/>
          </a:bodyPr>
          <a:lstStyle/>
          <a:p>
            <a:r>
              <a:rPr lang="en-US" altLang="zh-CN" sz="2800" dirty="0">
                <a:cs typeface="Times New Roman" panose="02020603050405020304" pitchFamily="18" charset="0"/>
                <a:sym typeface="Wingdings" panose="05000000000000000000" pitchFamily="2" charset="2"/>
              </a:rPr>
              <a:t>a(b(</a:t>
            </a:r>
            <a:r>
              <a:rPr lang="en-US" altLang="zh-CN" sz="2800" dirty="0" err="1">
                <a:cs typeface="Times New Roman" panose="02020603050405020304" pitchFamily="18" charset="0"/>
                <a:sym typeface="Wingdings" panose="05000000000000000000" pitchFamily="2" charset="2"/>
              </a:rPr>
              <a:t>c,d</a:t>
            </a:r>
            <a:r>
              <a:rPr lang="en-US" altLang="zh-CN" sz="2800" dirty="0">
                <a:cs typeface="Times New Roman" panose="02020603050405020304" pitchFamily="18" charset="0"/>
                <a:sym typeface="Wingdings" panose="05000000000000000000" pitchFamily="2" charset="2"/>
              </a:rPr>
              <a:t>(e,#)),f(</a:t>
            </a:r>
            <a:r>
              <a:rPr lang="en-US" altLang="zh-CN" sz="2800" dirty="0" err="1">
                <a:cs typeface="Times New Roman" panose="02020603050405020304" pitchFamily="18" charset="0"/>
                <a:sym typeface="Wingdings" panose="05000000000000000000" pitchFamily="2" charset="2"/>
              </a:rPr>
              <a:t>g,h</a:t>
            </a:r>
            <a:r>
              <a:rPr lang="en-US" altLang="zh-CN" sz="2800" dirty="0">
                <a:cs typeface="Times New Roman" panose="02020603050405020304" pitchFamily="18" charset="0"/>
                <a:sym typeface="Wingdings" panose="05000000000000000000" pitchFamily="2" charset="2"/>
              </a:rPr>
              <a:t>))</a:t>
            </a:r>
            <a:endParaRPr lang="zh-CN" altLang="en-US" sz="2800" dirty="0"/>
          </a:p>
        </p:txBody>
      </p:sp>
      <p:sp>
        <p:nvSpPr>
          <p:cNvPr id="4" name="矩形 3">
            <a:extLst>
              <a:ext uri="{FF2B5EF4-FFF2-40B4-BE49-F238E27FC236}">
                <a16:creationId xmlns:a16="http://schemas.microsoft.com/office/drawing/2014/main" id="{E1CDACBE-E869-416F-90DD-6A7CFF1A11DD}"/>
              </a:ext>
            </a:extLst>
          </p:cNvPr>
          <p:cNvSpPr/>
          <p:nvPr/>
        </p:nvSpPr>
        <p:spPr>
          <a:xfrm>
            <a:off x="1204073" y="5751283"/>
            <a:ext cx="1489510" cy="461665"/>
          </a:xfrm>
          <a:prstGeom prst="rect">
            <a:avLst/>
          </a:prstGeom>
        </p:spPr>
        <p:txBody>
          <a:bodyPr wrap="none">
            <a:spAutoFit/>
          </a:bodyPr>
          <a:lstStyle/>
          <a:p>
            <a:r>
              <a:rPr lang="zh-CN" altLang="en-US" sz="2400" b="1" dirty="0">
                <a:solidFill>
                  <a:schemeClr val="accent2"/>
                </a:solidFill>
                <a:latin typeface="+mn-ea"/>
                <a:cs typeface="Times New Roman" panose="02020603050405020304" pitchFamily="18" charset="0"/>
              </a:rPr>
              <a:t>二叉树</a:t>
            </a:r>
            <a:r>
              <a:rPr lang="en-US" altLang="zh-CN" sz="2400" b="1" dirty="0">
                <a:solidFill>
                  <a:schemeClr val="accent2"/>
                </a:solidFill>
                <a:latin typeface="+mn-ea"/>
                <a:cs typeface="Times New Roman" panose="02020603050405020304" pitchFamily="18" charset="0"/>
              </a:rPr>
              <a:t>T1</a:t>
            </a:r>
            <a:endParaRPr lang="zh-CN" altLang="en-US" sz="2400" dirty="0"/>
          </a:p>
        </p:txBody>
      </p:sp>
      <p:pic>
        <p:nvPicPr>
          <p:cNvPr id="6" name="图片 5">
            <a:extLst>
              <a:ext uri="{FF2B5EF4-FFF2-40B4-BE49-F238E27FC236}">
                <a16:creationId xmlns:a16="http://schemas.microsoft.com/office/drawing/2014/main" id="{BF4AAE3D-B0A1-40B8-B7E0-29947BFC7C59}"/>
              </a:ext>
            </a:extLst>
          </p:cNvPr>
          <p:cNvPicPr>
            <a:picLocks noChangeAspect="1"/>
          </p:cNvPicPr>
          <p:nvPr/>
        </p:nvPicPr>
        <p:blipFill>
          <a:blip r:embed="rId3"/>
          <a:stretch>
            <a:fillRect/>
          </a:stretch>
        </p:blipFill>
        <p:spPr>
          <a:xfrm>
            <a:off x="7227831" y="2272536"/>
            <a:ext cx="3400946" cy="4274258"/>
          </a:xfrm>
          <a:prstGeom prst="rect">
            <a:avLst/>
          </a:prstGeom>
        </p:spPr>
      </p:pic>
    </p:spTree>
    <p:extLst>
      <p:ext uri="{BB962C8B-B14F-4D97-AF65-F5344CB8AC3E}">
        <p14:creationId xmlns:p14="http://schemas.microsoft.com/office/powerpoint/2010/main" val="2772011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B44B128C-620F-4679-A112-DC03825C16E1}"/>
              </a:ext>
            </a:extLst>
          </p:cNvPr>
          <p:cNvGrpSpPr/>
          <p:nvPr/>
        </p:nvGrpSpPr>
        <p:grpSpPr>
          <a:xfrm>
            <a:off x="0" y="177155"/>
            <a:ext cx="4383466" cy="877513"/>
            <a:chOff x="0" y="271425"/>
            <a:chExt cx="4280901" cy="877513"/>
          </a:xfrm>
        </p:grpSpPr>
        <p:sp>
          <p:nvSpPr>
            <p:cNvPr id="8" name="任意多边形 18">
              <a:extLst>
                <a:ext uri="{FF2B5EF4-FFF2-40B4-BE49-F238E27FC236}">
                  <a16:creationId xmlns:a16="http://schemas.microsoft.com/office/drawing/2014/main" id="{4202944D-5DC1-4E98-A994-164D2E7E3EA7}"/>
                </a:ext>
              </a:extLst>
            </p:cNvPr>
            <p:cNvSpPr/>
            <p:nvPr/>
          </p:nvSpPr>
          <p:spPr>
            <a:xfrm rot="5400000">
              <a:off x="1866583" y="-1445781"/>
              <a:ext cx="547735" cy="4280901"/>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9" name="椭圆 8">
              <a:extLst>
                <a:ext uri="{FF2B5EF4-FFF2-40B4-BE49-F238E27FC236}">
                  <a16:creationId xmlns:a16="http://schemas.microsoft.com/office/drawing/2014/main" id="{2CF6E991-6106-43B0-B53D-AF70F69FE225}"/>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0" name="矩形 9">
              <a:extLst>
                <a:ext uri="{FF2B5EF4-FFF2-40B4-BE49-F238E27FC236}">
                  <a16:creationId xmlns:a16="http://schemas.microsoft.com/office/drawing/2014/main" id="{74250A76-81BC-4010-885B-08C8EFB3F06A}"/>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1</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mc:AlternateContent xmlns:mc="http://schemas.openxmlformats.org/markup-compatibility/2006">
        <mc:Choice xmlns:a14="http://schemas.microsoft.com/office/drawing/2010/main" Requires="a14">
          <p:sp>
            <p:nvSpPr>
              <p:cNvPr id="12" name="矩形 11">
                <a:extLst>
                  <a:ext uri="{FF2B5EF4-FFF2-40B4-BE49-F238E27FC236}">
                    <a16:creationId xmlns:a16="http://schemas.microsoft.com/office/drawing/2014/main" id="{5D6F54CE-07E0-43C1-9E6E-A33481D8CE6F}"/>
                  </a:ext>
                </a:extLst>
              </p:cNvPr>
              <p:cNvSpPr/>
              <p:nvPr/>
            </p:nvSpPr>
            <p:spPr>
              <a:xfrm>
                <a:off x="1087732" y="1151084"/>
                <a:ext cx="10149018" cy="5168018"/>
              </a:xfrm>
              <a:prstGeom prst="rect">
                <a:avLst/>
              </a:prstGeom>
            </p:spPr>
            <p:txBody>
              <a:bodyPr wrap="square">
                <a:spAutoFit/>
              </a:bodyPr>
              <a:lstStyle/>
              <a:p>
                <a:pPr algn="just">
                  <a:lnSpc>
                    <a:spcPct val="125000"/>
                  </a:lnSpc>
                </a:pPr>
                <a:r>
                  <a:rPr lang="zh-CN" altLang="en-US" sz="2400" b="1" dirty="0">
                    <a:solidFill>
                      <a:schemeClr val="accent2"/>
                    </a:solidFill>
                    <a:cs typeface="Times New Roman" panose="02020603050405020304" pitchFamily="18" charset="0"/>
                  </a:rPr>
                  <a:t>性质</a:t>
                </a:r>
                <a:r>
                  <a:rPr lang="en-US" altLang="zh-CN" sz="2400" b="1" dirty="0">
                    <a:solidFill>
                      <a:schemeClr val="accent2"/>
                    </a:solidFill>
                    <a:cs typeface="Times New Roman" panose="02020603050405020304" pitchFamily="18" charset="0"/>
                  </a:rPr>
                  <a:t>(1) </a:t>
                </a:r>
                <a:r>
                  <a:rPr lang="zh-CN" altLang="en-US" sz="2400" dirty="0">
                    <a:cs typeface="Times New Roman" panose="02020603050405020304" pitchFamily="18" charset="0"/>
                  </a:rPr>
                  <a:t>二叉树的第 </a:t>
                </a:r>
                <a:r>
                  <a:rPr lang="en-US" altLang="zh-CN" sz="2400" dirty="0" err="1">
                    <a:cs typeface="Times New Roman" panose="02020603050405020304" pitchFamily="18" charset="0"/>
                  </a:rPr>
                  <a:t>i</a:t>
                </a:r>
                <a:r>
                  <a:rPr lang="en-US" altLang="zh-CN" sz="2400" dirty="0">
                    <a:cs typeface="Times New Roman" panose="02020603050405020304" pitchFamily="18" charset="0"/>
                  </a:rPr>
                  <a:t> </a:t>
                </a:r>
                <a:r>
                  <a:rPr lang="zh-CN" altLang="en-US" sz="2400" dirty="0">
                    <a:cs typeface="Times New Roman" panose="02020603050405020304" pitchFamily="18" charset="0"/>
                  </a:rPr>
                  <a:t>层上至多有 </a:t>
                </a:r>
                <a14:m>
                  <m:oMath xmlns:m="http://schemas.openxmlformats.org/officeDocument/2006/math">
                    <m:sSup>
                      <m:sSupPr>
                        <m:ctrlPr>
                          <a:rPr lang="en-US" altLang="zh-CN" sz="2400" b="0" i="1" smtClean="0">
                            <a:latin typeface="Cambria Math" panose="02040503050406030204" pitchFamily="18" charset="0"/>
                            <a:cs typeface="Times New Roman" panose="02020603050405020304" pitchFamily="18" charset="0"/>
                          </a:rPr>
                        </m:ctrlPr>
                      </m:sSupPr>
                      <m:e>
                        <m:r>
                          <a:rPr lang="en-US" altLang="zh-CN" sz="2400" b="0" i="1" smtClean="0">
                            <a:latin typeface="Cambria Math" panose="02040503050406030204" pitchFamily="18" charset="0"/>
                            <a:cs typeface="Times New Roman" panose="02020603050405020304" pitchFamily="18" charset="0"/>
                          </a:rPr>
                          <m:t>2</m:t>
                        </m:r>
                      </m:e>
                      <m:sup>
                        <m:r>
                          <a:rPr lang="en-US" altLang="zh-CN" sz="2400" b="0" i="1" smtClean="0">
                            <a:latin typeface="Cambria Math" panose="02040503050406030204" pitchFamily="18" charset="0"/>
                            <a:cs typeface="Times New Roman" panose="02020603050405020304" pitchFamily="18" charset="0"/>
                          </a:rPr>
                          <m:t>𝑖</m:t>
                        </m:r>
                        <m:r>
                          <a:rPr lang="en-US" altLang="zh-CN" sz="2400" b="0" i="1" smtClean="0">
                            <a:latin typeface="Cambria Math" panose="02040503050406030204" pitchFamily="18" charset="0"/>
                            <a:cs typeface="Times New Roman" panose="02020603050405020304" pitchFamily="18" charset="0"/>
                          </a:rPr>
                          <m:t>−1</m:t>
                        </m:r>
                      </m:sup>
                    </m:sSup>
                    <m:r>
                      <a:rPr lang="zh-CN" altLang="en-US" sz="2400" i="1" smtClean="0">
                        <a:latin typeface="Cambria Math" panose="02040503050406030204" pitchFamily="18" charset="0"/>
                        <a:cs typeface="Times New Roman" panose="02020603050405020304" pitchFamily="18" charset="0"/>
                      </a:rPr>
                      <m:t>个</m:t>
                    </m:r>
                  </m:oMath>
                </a14:m>
                <a:r>
                  <a:rPr lang="zh-CN" altLang="en-US" sz="2400" dirty="0">
                    <a:cs typeface="Times New Roman" panose="02020603050405020304" pitchFamily="18" charset="0"/>
                  </a:rPr>
                  <a:t>结点。</a:t>
                </a:r>
                <a:endParaRPr lang="en-US" altLang="zh-CN" sz="2400" dirty="0">
                  <a:cs typeface="Times New Roman" panose="02020603050405020304" pitchFamily="18" charset="0"/>
                </a:endParaRPr>
              </a:p>
              <a:p>
                <a:pPr algn="just">
                  <a:lnSpc>
                    <a:spcPct val="125000"/>
                  </a:lnSpc>
                </a:pPr>
                <a:r>
                  <a:rPr lang="zh-CN" altLang="en-US" sz="2400" b="1" dirty="0">
                    <a:solidFill>
                      <a:schemeClr val="accent2"/>
                    </a:solidFill>
                    <a:cs typeface="Times New Roman" panose="02020603050405020304" pitchFamily="18" charset="0"/>
                  </a:rPr>
                  <a:t>性质</a:t>
                </a:r>
                <a:r>
                  <a:rPr lang="en-US" altLang="zh-CN" sz="2400" b="1" dirty="0">
                    <a:solidFill>
                      <a:schemeClr val="accent2"/>
                    </a:solidFill>
                    <a:cs typeface="Times New Roman" panose="02020603050405020304" pitchFamily="18" charset="0"/>
                  </a:rPr>
                  <a:t>(2) </a:t>
                </a:r>
                <a:r>
                  <a:rPr lang="zh-CN" altLang="en-US" sz="2400" dirty="0">
                    <a:cs typeface="Times New Roman" panose="02020603050405020304" pitchFamily="18" charset="0"/>
                  </a:rPr>
                  <a:t>深度为 </a:t>
                </a:r>
                <a:r>
                  <a:rPr lang="en-US" altLang="zh-CN" sz="2400" dirty="0">
                    <a:cs typeface="Times New Roman" panose="02020603050405020304" pitchFamily="18" charset="0"/>
                  </a:rPr>
                  <a:t>k </a:t>
                </a:r>
                <a:r>
                  <a:rPr lang="zh-CN" altLang="en-US" sz="2400" dirty="0">
                    <a:cs typeface="Times New Roman" panose="02020603050405020304" pitchFamily="18" charset="0"/>
                  </a:rPr>
                  <a:t>的二叉树至多有 </a:t>
                </a:r>
                <a14:m>
                  <m:oMath xmlns:m="http://schemas.openxmlformats.org/officeDocument/2006/math">
                    <m:sSup>
                      <m:sSupPr>
                        <m:ctrlPr>
                          <a:rPr lang="en-US" altLang="zh-CN" sz="2400" i="1">
                            <a:latin typeface="Cambria Math" panose="02040503050406030204" pitchFamily="18" charset="0"/>
                            <a:cs typeface="Times New Roman" panose="02020603050405020304" pitchFamily="18" charset="0"/>
                          </a:rPr>
                        </m:ctrlPr>
                      </m:sSupPr>
                      <m:e>
                        <m:r>
                          <a:rPr lang="en-US" altLang="zh-CN" sz="2400" i="1">
                            <a:latin typeface="Cambria Math" panose="02040503050406030204" pitchFamily="18" charset="0"/>
                            <a:cs typeface="Times New Roman" panose="02020603050405020304" pitchFamily="18" charset="0"/>
                          </a:rPr>
                          <m:t>2</m:t>
                        </m:r>
                      </m:e>
                      <m:sup>
                        <m:r>
                          <a:rPr lang="en-US" altLang="zh-CN" sz="2400" i="1" smtClean="0">
                            <a:latin typeface="Cambria Math" panose="02040503050406030204" pitchFamily="18" charset="0"/>
                            <a:cs typeface="Times New Roman" panose="02020603050405020304" pitchFamily="18" charset="0"/>
                          </a:rPr>
                          <m:t>𝑘</m:t>
                        </m:r>
                      </m:sup>
                    </m:sSup>
                    <m:r>
                      <a:rPr lang="en-US" altLang="zh-CN" sz="2400" b="0" i="1" smtClean="0">
                        <a:latin typeface="Cambria Math" panose="02040503050406030204" pitchFamily="18" charset="0"/>
                        <a:cs typeface="Times New Roman" panose="02020603050405020304" pitchFamily="18" charset="0"/>
                      </a:rPr>
                      <m:t>−1</m:t>
                    </m:r>
                    <m:r>
                      <a:rPr lang="en-US" altLang="zh-CN" sz="2400" i="1">
                        <a:latin typeface="Cambria Math" panose="02040503050406030204" pitchFamily="18" charset="0"/>
                        <a:cs typeface="Times New Roman" panose="02020603050405020304" pitchFamily="18" charset="0"/>
                      </a:rPr>
                      <m:t> </m:t>
                    </m:r>
                  </m:oMath>
                </a14:m>
                <a:r>
                  <a:rPr lang="zh-CN" altLang="en-US" sz="2400" dirty="0">
                    <a:cs typeface="Times New Roman" panose="02020603050405020304" pitchFamily="18" charset="0"/>
                  </a:rPr>
                  <a:t>个结点。</a:t>
                </a:r>
                <a:endParaRPr lang="en-US" altLang="zh-CN" sz="2400" dirty="0">
                  <a:cs typeface="Times New Roman" panose="02020603050405020304" pitchFamily="18" charset="0"/>
                </a:endParaRPr>
              </a:p>
              <a:p>
                <a:pPr algn="just">
                  <a:lnSpc>
                    <a:spcPct val="125000"/>
                  </a:lnSpc>
                </a:pPr>
                <a:r>
                  <a:rPr lang="zh-CN" altLang="en-US" sz="2400" b="1" dirty="0">
                    <a:solidFill>
                      <a:schemeClr val="accent2"/>
                    </a:solidFill>
                    <a:cs typeface="Times New Roman" panose="02020603050405020304" pitchFamily="18" charset="0"/>
                  </a:rPr>
                  <a:t>性质</a:t>
                </a:r>
                <a:r>
                  <a:rPr lang="en-US" altLang="zh-CN" sz="2400" b="1" dirty="0">
                    <a:solidFill>
                      <a:schemeClr val="accent2"/>
                    </a:solidFill>
                    <a:cs typeface="Times New Roman" panose="02020603050405020304" pitchFamily="18" charset="0"/>
                  </a:rPr>
                  <a:t>(3) </a:t>
                </a:r>
                <a:r>
                  <a:rPr lang="zh-CN" altLang="en-US" sz="2400" dirty="0">
                    <a:cs typeface="Times New Roman" panose="02020603050405020304" pitchFamily="18" charset="0"/>
                  </a:rPr>
                  <a:t>对任何一棵二叉树，设叶子结点数为 </a:t>
                </a:r>
                <a14:m>
                  <m:oMath xmlns:m="http://schemas.openxmlformats.org/officeDocument/2006/math">
                    <m:sSub>
                      <m:sSubPr>
                        <m:ctrlPr>
                          <a:rPr lang="en-US" altLang="zh-CN" sz="2400" b="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𝑛</m:t>
                        </m:r>
                      </m:e>
                      <m:sub>
                        <m:r>
                          <a:rPr lang="en-US" altLang="zh-CN" sz="2400" b="0" i="1" smtClean="0">
                            <a:latin typeface="Cambria Math" panose="02040503050406030204" pitchFamily="18" charset="0"/>
                            <a:cs typeface="Times New Roman" panose="02020603050405020304" pitchFamily="18" charset="0"/>
                          </a:rPr>
                          <m:t>0</m:t>
                        </m:r>
                      </m:sub>
                    </m:sSub>
                    <m:r>
                      <a:rPr lang="zh-CN" altLang="en-US" sz="2400" i="1">
                        <a:latin typeface="Cambria Math" panose="02040503050406030204" pitchFamily="18" charset="0"/>
                        <a:cs typeface="Times New Roman" panose="02020603050405020304" pitchFamily="18" charset="0"/>
                      </a:rPr>
                      <m:t>，</m:t>
                    </m:r>
                  </m:oMath>
                </a14:m>
                <a:r>
                  <a:rPr lang="zh-CN" altLang="en-US" sz="2400" dirty="0">
                    <a:cs typeface="Times New Roman" panose="02020603050405020304" pitchFamily="18" charset="0"/>
                    <a:sym typeface="Wingdings" panose="05000000000000000000" pitchFamily="2" charset="2"/>
                  </a:rPr>
                  <a:t>度为 </a:t>
                </a:r>
                <a:r>
                  <a:rPr lang="en-US" altLang="zh-CN" sz="2400" dirty="0">
                    <a:cs typeface="Times New Roman" panose="02020603050405020304" pitchFamily="18" charset="0"/>
                    <a:sym typeface="Wingdings" panose="05000000000000000000" pitchFamily="2" charset="2"/>
                  </a:rPr>
                  <a:t>2 </a:t>
                </a:r>
                <a:r>
                  <a:rPr lang="zh-CN" altLang="en-US" sz="2400" dirty="0">
                    <a:cs typeface="Times New Roman" panose="02020603050405020304" pitchFamily="18" charset="0"/>
                    <a:sym typeface="Wingdings" panose="05000000000000000000" pitchFamily="2" charset="2"/>
                  </a:rPr>
                  <a:t>的结点数为 </a:t>
                </a:r>
                <a14:m>
                  <m:oMath xmlns:m="http://schemas.openxmlformats.org/officeDocument/2006/math">
                    <m:sSub>
                      <m:sSubPr>
                        <m:ctrlPr>
                          <a:rPr lang="en-US" altLang="zh-CN" sz="2400" b="0" i="1" smtClean="0">
                            <a:latin typeface="Cambria Math" panose="02040503050406030204" pitchFamily="18" charset="0"/>
                            <a:cs typeface="Times New Roman" panose="02020603050405020304" pitchFamily="18" charset="0"/>
                            <a:sym typeface="Wingdings" panose="05000000000000000000" pitchFamily="2" charset="2"/>
                          </a:rPr>
                        </m:ctrlPr>
                      </m:sSubPr>
                      <m:e>
                        <m:r>
                          <a:rPr lang="en-US" altLang="zh-CN" sz="2400" b="0" i="1" smtClean="0">
                            <a:latin typeface="Cambria Math" panose="02040503050406030204" pitchFamily="18" charset="0"/>
                            <a:cs typeface="Times New Roman" panose="02020603050405020304" pitchFamily="18" charset="0"/>
                            <a:sym typeface="Wingdings" panose="05000000000000000000" pitchFamily="2" charset="2"/>
                          </a:rPr>
                          <m:t>𝑛</m:t>
                        </m:r>
                      </m:e>
                      <m:sub>
                        <m:r>
                          <a:rPr lang="en-US" altLang="zh-CN" sz="2400" b="0" i="1" smtClean="0">
                            <a:latin typeface="Cambria Math" panose="02040503050406030204" pitchFamily="18" charset="0"/>
                            <a:cs typeface="Times New Roman" panose="02020603050405020304" pitchFamily="18" charset="0"/>
                            <a:sym typeface="Wingdings" panose="05000000000000000000" pitchFamily="2" charset="2"/>
                          </a:rPr>
                          <m:t>2</m:t>
                        </m:r>
                      </m:sub>
                    </m:sSub>
                  </m:oMath>
                </a14:m>
                <a:r>
                  <a:rPr lang="zh-CN" altLang="en-US" sz="2400" dirty="0">
                    <a:cs typeface="Times New Roman" panose="02020603050405020304" pitchFamily="18" charset="0"/>
                    <a:sym typeface="Wingdings" panose="05000000000000000000" pitchFamily="2" charset="2"/>
                  </a:rPr>
                  <a:t>，则 </a:t>
                </a:r>
                <a14:m>
                  <m:oMath xmlns:m="http://schemas.openxmlformats.org/officeDocument/2006/math">
                    <m:sSub>
                      <m:sSubPr>
                        <m:ctrlPr>
                          <a:rPr lang="en-US" altLang="zh-CN" sz="2400" b="0" i="1" dirty="0" smtClean="0">
                            <a:latin typeface="Cambria Math" panose="02040503050406030204" pitchFamily="18" charset="0"/>
                            <a:cs typeface="Times New Roman" panose="02020603050405020304" pitchFamily="18" charset="0"/>
                            <a:sym typeface="Wingdings" panose="05000000000000000000" pitchFamily="2" charset="2"/>
                          </a:rPr>
                        </m:ctrlPr>
                      </m:sSubPr>
                      <m:e>
                        <m:r>
                          <a:rPr lang="en-US" altLang="zh-CN" sz="2400" b="0" i="1" dirty="0" smtClean="0">
                            <a:latin typeface="Cambria Math" panose="02040503050406030204" pitchFamily="18" charset="0"/>
                            <a:cs typeface="Times New Roman" panose="02020603050405020304" pitchFamily="18" charset="0"/>
                            <a:sym typeface="Wingdings" panose="05000000000000000000" pitchFamily="2" charset="2"/>
                          </a:rPr>
                          <m:t>𝑛</m:t>
                        </m:r>
                      </m:e>
                      <m:sub>
                        <m:r>
                          <a:rPr lang="en-US" altLang="zh-CN" sz="2400" b="0" i="1" dirty="0" smtClean="0">
                            <a:latin typeface="Cambria Math" panose="02040503050406030204" pitchFamily="18" charset="0"/>
                            <a:cs typeface="Times New Roman" panose="02020603050405020304" pitchFamily="18" charset="0"/>
                            <a:sym typeface="Wingdings" panose="05000000000000000000" pitchFamily="2" charset="2"/>
                          </a:rPr>
                          <m:t>0</m:t>
                        </m:r>
                      </m:sub>
                    </m:sSub>
                    <m:r>
                      <a:rPr lang="en-US" altLang="zh-CN" sz="2400" b="0" i="1" dirty="0" smtClean="0">
                        <a:latin typeface="Cambria Math" panose="02040503050406030204" pitchFamily="18" charset="0"/>
                        <a:cs typeface="Times New Roman" panose="02020603050405020304" pitchFamily="18" charset="0"/>
                        <a:sym typeface="Wingdings" panose="05000000000000000000" pitchFamily="2" charset="2"/>
                      </a:rPr>
                      <m:t>=</m:t>
                    </m:r>
                    <m:sSub>
                      <m:sSubPr>
                        <m:ctrlPr>
                          <a:rPr lang="en-US" altLang="zh-CN" sz="2400" b="0" i="1" dirty="0" smtClean="0">
                            <a:latin typeface="Cambria Math" panose="02040503050406030204" pitchFamily="18" charset="0"/>
                            <a:cs typeface="Times New Roman" panose="02020603050405020304" pitchFamily="18" charset="0"/>
                            <a:sym typeface="Wingdings" panose="05000000000000000000" pitchFamily="2" charset="2"/>
                          </a:rPr>
                        </m:ctrlPr>
                      </m:sSubPr>
                      <m:e>
                        <m:r>
                          <a:rPr lang="en-US" altLang="zh-CN" sz="2400" b="0" i="1" dirty="0" smtClean="0">
                            <a:latin typeface="Cambria Math" panose="02040503050406030204" pitchFamily="18" charset="0"/>
                            <a:cs typeface="Times New Roman" panose="02020603050405020304" pitchFamily="18" charset="0"/>
                            <a:sym typeface="Wingdings" panose="05000000000000000000" pitchFamily="2" charset="2"/>
                          </a:rPr>
                          <m:t>𝑛</m:t>
                        </m:r>
                      </m:e>
                      <m:sub>
                        <m:r>
                          <a:rPr lang="en-US" altLang="zh-CN" sz="2400" b="0" i="1" dirty="0" smtClean="0">
                            <a:latin typeface="Cambria Math" panose="02040503050406030204" pitchFamily="18" charset="0"/>
                            <a:cs typeface="Times New Roman" panose="02020603050405020304" pitchFamily="18" charset="0"/>
                            <a:sym typeface="Wingdings" panose="05000000000000000000" pitchFamily="2" charset="2"/>
                          </a:rPr>
                          <m:t>2</m:t>
                        </m:r>
                      </m:sub>
                    </m:sSub>
                    <m:r>
                      <a:rPr lang="en-US" altLang="zh-CN" sz="2400" b="0" i="1" dirty="0" smtClean="0">
                        <a:latin typeface="Cambria Math" panose="02040503050406030204" pitchFamily="18" charset="0"/>
                        <a:cs typeface="Times New Roman" panose="02020603050405020304" pitchFamily="18" charset="0"/>
                        <a:sym typeface="Wingdings" panose="05000000000000000000" pitchFamily="2" charset="2"/>
                      </a:rPr>
                      <m:t>+1</m:t>
                    </m:r>
                  </m:oMath>
                </a14:m>
                <a:r>
                  <a:rPr lang="zh-CN" altLang="en-US" sz="2400" dirty="0">
                    <a:cs typeface="Times New Roman" panose="02020603050405020304" pitchFamily="18" charset="0"/>
                    <a:sym typeface="Wingdings" panose="05000000000000000000" pitchFamily="2" charset="2"/>
                  </a:rPr>
                  <a:t>。</a:t>
                </a:r>
                <a:endParaRPr lang="en-US" altLang="zh-CN" sz="2400" dirty="0">
                  <a:cs typeface="Times New Roman" panose="02020603050405020304" pitchFamily="18" charset="0"/>
                  <a:sym typeface="Wingdings" panose="05000000000000000000" pitchFamily="2" charset="2"/>
                </a:endParaRPr>
              </a:p>
              <a:p>
                <a:pPr algn="just">
                  <a:lnSpc>
                    <a:spcPct val="125000"/>
                  </a:lnSpc>
                </a:pPr>
                <a:r>
                  <a:rPr lang="zh-CN" altLang="en-US" sz="2400" b="1" dirty="0">
                    <a:solidFill>
                      <a:schemeClr val="accent2"/>
                    </a:solidFill>
                    <a:cs typeface="Times New Roman" panose="02020603050405020304" pitchFamily="18" charset="0"/>
                  </a:rPr>
                  <a:t>性质</a:t>
                </a:r>
                <a:r>
                  <a:rPr lang="en-US" altLang="zh-CN" sz="2400" b="1" dirty="0">
                    <a:solidFill>
                      <a:schemeClr val="accent2"/>
                    </a:solidFill>
                    <a:cs typeface="Times New Roman" panose="02020603050405020304" pitchFamily="18" charset="0"/>
                  </a:rPr>
                  <a:t>(4) </a:t>
                </a:r>
                <a:r>
                  <a:rPr lang="zh-CN" altLang="en-US" sz="2400" dirty="0">
                    <a:cs typeface="Times New Roman" panose="02020603050405020304" pitchFamily="18" charset="0"/>
                  </a:rPr>
                  <a:t>深度为 </a:t>
                </a:r>
                <a:r>
                  <a:rPr lang="en-US" altLang="zh-CN" sz="2400" dirty="0">
                    <a:cs typeface="Times New Roman" panose="02020603050405020304" pitchFamily="18" charset="0"/>
                  </a:rPr>
                  <a:t>k </a:t>
                </a:r>
                <a:r>
                  <a:rPr lang="zh-CN" altLang="en-US" sz="2400" dirty="0">
                    <a:cs typeface="Times New Roman" panose="02020603050405020304" pitchFamily="18" charset="0"/>
                  </a:rPr>
                  <a:t>的完全二叉树的结点数为 </a:t>
                </a:r>
                <a14:m>
                  <m:oMath xmlns:m="http://schemas.openxmlformats.org/officeDocument/2006/math">
                    <m:sSup>
                      <m:sSupPr>
                        <m:ctrlPr>
                          <a:rPr lang="en-US" altLang="zh-CN" sz="2400" i="1">
                            <a:latin typeface="Cambria Math" panose="02040503050406030204" pitchFamily="18" charset="0"/>
                            <a:cs typeface="Times New Roman" panose="02020603050405020304" pitchFamily="18" charset="0"/>
                          </a:rPr>
                        </m:ctrlPr>
                      </m:sSupPr>
                      <m:e>
                        <m:r>
                          <a:rPr lang="en-US" altLang="zh-CN" sz="2400" i="1">
                            <a:latin typeface="Cambria Math" panose="02040503050406030204" pitchFamily="18" charset="0"/>
                            <a:cs typeface="Times New Roman" panose="02020603050405020304" pitchFamily="18" charset="0"/>
                          </a:rPr>
                          <m:t>2</m:t>
                        </m:r>
                      </m:e>
                      <m:sup>
                        <m:r>
                          <a:rPr lang="en-US" altLang="zh-CN" sz="2400" i="1">
                            <a:latin typeface="Cambria Math" panose="02040503050406030204" pitchFamily="18" charset="0"/>
                            <a:cs typeface="Times New Roman" panose="02020603050405020304" pitchFamily="18" charset="0"/>
                          </a:rPr>
                          <m:t>𝑘</m:t>
                        </m:r>
                        <m:r>
                          <a:rPr lang="en-US" altLang="zh-CN" sz="2400" i="1">
                            <a:latin typeface="Cambria Math" panose="02040503050406030204" pitchFamily="18" charset="0"/>
                            <a:cs typeface="Times New Roman" panose="02020603050405020304" pitchFamily="18" charset="0"/>
                          </a:rPr>
                          <m:t>−1</m:t>
                        </m:r>
                      </m:sup>
                    </m:sSup>
                    <m:r>
                      <a:rPr lang="en-US" altLang="zh-CN" sz="2400" b="0" i="1" smtClean="0">
                        <a:latin typeface="Cambria Math" panose="02040503050406030204" pitchFamily="18" charset="0"/>
                        <a:cs typeface="Times New Roman" panose="02020603050405020304" pitchFamily="18" charset="0"/>
                      </a:rPr>
                      <m:t>~(</m:t>
                    </m:r>
                    <m:sSup>
                      <m:sSupPr>
                        <m:ctrlPr>
                          <a:rPr lang="en-US" altLang="zh-CN" sz="2400" b="0" i="1" smtClean="0">
                            <a:latin typeface="Cambria Math" panose="02040503050406030204" pitchFamily="18" charset="0"/>
                            <a:cs typeface="Times New Roman" panose="02020603050405020304" pitchFamily="18" charset="0"/>
                          </a:rPr>
                        </m:ctrlPr>
                      </m:sSupPr>
                      <m:e>
                        <m:r>
                          <a:rPr lang="en-US" altLang="zh-CN" sz="2400" b="0" i="1" smtClean="0">
                            <a:latin typeface="Cambria Math" panose="02040503050406030204" pitchFamily="18" charset="0"/>
                            <a:cs typeface="Times New Roman" panose="02020603050405020304" pitchFamily="18" charset="0"/>
                          </a:rPr>
                          <m:t>2</m:t>
                        </m:r>
                      </m:e>
                      <m:sup>
                        <m:r>
                          <a:rPr lang="en-US" altLang="zh-CN" sz="2400" b="0" i="1" smtClean="0">
                            <a:latin typeface="Cambria Math" panose="02040503050406030204" pitchFamily="18" charset="0"/>
                            <a:cs typeface="Times New Roman" panose="02020603050405020304" pitchFamily="18" charset="0"/>
                          </a:rPr>
                          <m:t>𝑘</m:t>
                        </m:r>
                      </m:sup>
                    </m:sSup>
                    <m:r>
                      <a:rPr lang="en-US" altLang="zh-CN" sz="2400" b="0" i="1" smtClean="0">
                        <a:latin typeface="Cambria Math" panose="02040503050406030204" pitchFamily="18" charset="0"/>
                        <a:cs typeface="Times New Roman" panose="02020603050405020304" pitchFamily="18" charset="0"/>
                      </a:rPr>
                      <m:t>−1)</m:t>
                    </m:r>
                    <m:r>
                      <a:rPr lang="en-US" altLang="zh-CN" sz="2400" i="1">
                        <a:latin typeface="Cambria Math" panose="02040503050406030204" pitchFamily="18" charset="0"/>
                        <a:cs typeface="Times New Roman" panose="02020603050405020304" pitchFamily="18" charset="0"/>
                      </a:rPr>
                      <m:t> </m:t>
                    </m:r>
                  </m:oMath>
                </a14:m>
                <a:r>
                  <a:rPr lang="zh-CN" altLang="en-US" sz="2400" dirty="0">
                    <a:cs typeface="Times New Roman" panose="02020603050405020304" pitchFamily="18" charset="0"/>
                  </a:rPr>
                  <a:t>。</a:t>
                </a:r>
                <a:endParaRPr lang="en-US" altLang="zh-CN" sz="2400" dirty="0">
                  <a:cs typeface="Times New Roman" panose="02020603050405020304" pitchFamily="18" charset="0"/>
                </a:endParaRPr>
              </a:p>
              <a:p>
                <a:pPr algn="just">
                  <a:lnSpc>
                    <a:spcPct val="125000"/>
                  </a:lnSpc>
                </a:pPr>
                <a:r>
                  <a:rPr lang="zh-CN" altLang="en-US" sz="2400" b="1" dirty="0">
                    <a:solidFill>
                      <a:schemeClr val="accent2"/>
                    </a:solidFill>
                    <a:cs typeface="Times New Roman" panose="02020603050405020304" pitchFamily="18" charset="0"/>
                  </a:rPr>
                  <a:t>性质</a:t>
                </a:r>
                <a:r>
                  <a:rPr lang="en-US" altLang="zh-CN" sz="2400" b="1" dirty="0">
                    <a:solidFill>
                      <a:schemeClr val="accent2"/>
                    </a:solidFill>
                    <a:cs typeface="Times New Roman" panose="02020603050405020304" pitchFamily="18" charset="0"/>
                  </a:rPr>
                  <a:t>(5) </a:t>
                </a:r>
                <a:r>
                  <a:rPr lang="zh-CN" altLang="en-US" sz="2400" dirty="0">
                    <a:cs typeface="Times New Roman" panose="02020603050405020304" pitchFamily="18" charset="0"/>
                  </a:rPr>
                  <a:t>具有 </a:t>
                </a:r>
                <a14:m>
                  <m:oMath xmlns:m="http://schemas.openxmlformats.org/officeDocument/2006/math">
                    <m:r>
                      <a:rPr lang="en-US" altLang="zh-CN" sz="2400" i="1">
                        <a:latin typeface="Cambria Math" panose="02040503050406030204" pitchFamily="18" charset="0"/>
                        <a:cs typeface="Times New Roman" panose="02020603050405020304" pitchFamily="18" charset="0"/>
                      </a:rPr>
                      <m:t>𝑛</m:t>
                    </m:r>
                    <m:r>
                      <a:rPr lang="en-US" altLang="zh-CN" sz="2400" b="0" i="1" smtClean="0">
                        <a:latin typeface="Cambria Math" panose="02040503050406030204" pitchFamily="18" charset="0"/>
                        <a:cs typeface="Times New Roman" panose="02020603050405020304" pitchFamily="18" charset="0"/>
                      </a:rPr>
                      <m:t> </m:t>
                    </m:r>
                  </m:oMath>
                </a14:m>
                <a:r>
                  <a:rPr lang="zh-CN" altLang="en-US" sz="2400" dirty="0">
                    <a:cs typeface="Times New Roman" panose="02020603050405020304" pitchFamily="18" charset="0"/>
                  </a:rPr>
                  <a:t>个结点的完全二叉树的深度为 </a:t>
                </a:r>
                <a14:m>
                  <m:oMath xmlns:m="http://schemas.openxmlformats.org/officeDocument/2006/math">
                    <m:r>
                      <a:rPr lang="en-US" altLang="zh-CN" sz="2400" i="1">
                        <a:latin typeface="Cambria Math" panose="02040503050406030204" pitchFamily="18" charset="0"/>
                        <a:cs typeface="Times New Roman" panose="02020603050405020304" pitchFamily="18" charset="0"/>
                      </a:rPr>
                      <m:t>⌊</m:t>
                    </m:r>
                    <m:func>
                      <m:funcPr>
                        <m:ctrlPr>
                          <a:rPr lang="en-US" altLang="zh-CN" sz="2400" i="1">
                            <a:latin typeface="Cambria Math" panose="02040503050406030204" pitchFamily="18" charset="0"/>
                            <a:cs typeface="Times New Roman" panose="02020603050405020304" pitchFamily="18" charset="0"/>
                          </a:rPr>
                        </m:ctrlPr>
                      </m:funcPr>
                      <m:fName>
                        <m:sSub>
                          <m:sSubPr>
                            <m:ctrlPr>
                              <a:rPr lang="en-US" altLang="zh-CN" sz="2400" i="1">
                                <a:latin typeface="Cambria Math" panose="02040503050406030204" pitchFamily="18" charset="0"/>
                                <a:cs typeface="Times New Roman" panose="02020603050405020304" pitchFamily="18" charset="0"/>
                              </a:rPr>
                            </m:ctrlPr>
                          </m:sSubPr>
                          <m:e>
                            <m:r>
                              <m:rPr>
                                <m:sty m:val="p"/>
                              </m:rPr>
                              <a:rPr lang="en-US" altLang="zh-CN" sz="2400">
                                <a:latin typeface="Cambria Math" panose="02040503050406030204" pitchFamily="18" charset="0"/>
                                <a:cs typeface="Times New Roman" panose="02020603050405020304" pitchFamily="18" charset="0"/>
                              </a:rPr>
                              <m:t>log</m:t>
                            </m:r>
                          </m:e>
                          <m:sub>
                            <m:r>
                              <a:rPr lang="en-US" altLang="zh-CN" sz="2400" i="1">
                                <a:latin typeface="Cambria Math" panose="02040503050406030204" pitchFamily="18" charset="0"/>
                                <a:cs typeface="Times New Roman" panose="02020603050405020304" pitchFamily="18" charset="0"/>
                              </a:rPr>
                              <m:t>2</m:t>
                            </m:r>
                          </m:sub>
                        </m:sSub>
                      </m:fName>
                      <m:e>
                        <m:r>
                          <a:rPr lang="en-US" altLang="zh-CN" sz="2400" i="1">
                            <a:latin typeface="Cambria Math" panose="02040503050406030204" pitchFamily="18" charset="0"/>
                            <a:cs typeface="Times New Roman" panose="02020603050405020304" pitchFamily="18" charset="0"/>
                          </a:rPr>
                          <m:t>𝑛</m:t>
                        </m:r>
                        <m:r>
                          <a:rPr lang="en-US" altLang="zh-CN" sz="2400" i="1">
                            <a:latin typeface="Cambria Math" panose="02040503050406030204" pitchFamily="18" charset="0"/>
                            <a:cs typeface="Times New Roman" panose="02020603050405020304" pitchFamily="18" charset="0"/>
                          </a:rPr>
                          <m:t>⌋+1=⌈</m:t>
                        </m:r>
                        <m:func>
                          <m:funcPr>
                            <m:ctrlPr>
                              <a:rPr lang="en-US" altLang="zh-CN" sz="2400" i="1">
                                <a:latin typeface="Cambria Math" panose="02040503050406030204" pitchFamily="18" charset="0"/>
                                <a:cs typeface="Times New Roman" panose="02020603050405020304" pitchFamily="18" charset="0"/>
                              </a:rPr>
                            </m:ctrlPr>
                          </m:funcPr>
                          <m:fName>
                            <m:sSub>
                              <m:sSubPr>
                                <m:ctrlPr>
                                  <a:rPr lang="en-US" altLang="zh-CN" sz="2400" i="1">
                                    <a:latin typeface="Cambria Math" panose="02040503050406030204" pitchFamily="18" charset="0"/>
                                    <a:cs typeface="Times New Roman" panose="02020603050405020304" pitchFamily="18" charset="0"/>
                                  </a:rPr>
                                </m:ctrlPr>
                              </m:sSubPr>
                              <m:e>
                                <m:r>
                                  <m:rPr>
                                    <m:sty m:val="p"/>
                                  </m:rPr>
                                  <a:rPr lang="en-US" altLang="zh-CN" sz="2400">
                                    <a:latin typeface="Cambria Math" panose="02040503050406030204" pitchFamily="18" charset="0"/>
                                    <a:cs typeface="Times New Roman" panose="02020603050405020304" pitchFamily="18" charset="0"/>
                                  </a:rPr>
                                  <m:t>log</m:t>
                                </m:r>
                              </m:e>
                              <m:sub>
                                <m:r>
                                  <a:rPr lang="en-US" altLang="zh-CN" sz="2400" i="1">
                                    <a:latin typeface="Cambria Math" panose="02040503050406030204" pitchFamily="18" charset="0"/>
                                    <a:cs typeface="Times New Roman" panose="02020603050405020304" pitchFamily="18" charset="0"/>
                                  </a:rPr>
                                  <m:t>2</m:t>
                                </m:r>
                              </m:sub>
                            </m:sSub>
                          </m:fName>
                          <m:e>
                            <m:r>
                              <a:rPr lang="en-US" altLang="zh-CN" sz="2400" b="0" i="1" smtClean="0">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𝑛</m:t>
                            </m:r>
                            <m:r>
                              <a:rPr lang="en-US" altLang="zh-CN" sz="2400" i="1">
                                <a:latin typeface="Cambria Math" panose="02040503050406030204" pitchFamily="18" charset="0"/>
                                <a:cs typeface="Times New Roman" panose="02020603050405020304" pitchFamily="18" charset="0"/>
                              </a:rPr>
                              <m:t>+1)⌉</m:t>
                            </m:r>
                          </m:e>
                        </m:func>
                      </m:e>
                    </m:func>
                  </m:oMath>
                </a14:m>
                <a:r>
                  <a:rPr lang="zh-CN" altLang="en-US" sz="2400" dirty="0">
                    <a:cs typeface="Times New Roman" panose="02020603050405020304" pitchFamily="18" charset="0"/>
                  </a:rPr>
                  <a:t>。</a:t>
                </a:r>
                <a:endParaRPr lang="en-US" altLang="zh-CN" sz="2400" dirty="0">
                  <a:cs typeface="Times New Roman" panose="02020603050405020304" pitchFamily="18" charset="0"/>
                </a:endParaRPr>
              </a:p>
              <a:p>
                <a:pPr algn="just">
                  <a:lnSpc>
                    <a:spcPct val="125000"/>
                  </a:lnSpc>
                </a:pPr>
                <a:r>
                  <a:rPr lang="en-US" altLang="zh-CN" sz="2400" dirty="0">
                    <a:cs typeface="Times New Roman" panose="02020603050405020304" pitchFamily="18" charset="0"/>
                  </a:rPr>
                  <a:t>       </a:t>
                </a:r>
                <a:r>
                  <a:rPr lang="zh-CN" altLang="en-US" sz="2400" b="1" dirty="0">
                    <a:cs typeface="Times New Roman" panose="02020603050405020304" pitchFamily="18" charset="0"/>
                  </a:rPr>
                  <a:t>证明</a:t>
                </a:r>
                <a:r>
                  <a:rPr lang="zh-CN" altLang="en-US" sz="2400" dirty="0">
                    <a:cs typeface="Times New Roman" panose="02020603050405020304" pitchFamily="18" charset="0"/>
                  </a:rPr>
                  <a:t>：设二叉树深度为 </a:t>
                </a:r>
                <a14:m>
                  <m:oMath xmlns:m="http://schemas.openxmlformats.org/officeDocument/2006/math">
                    <m:r>
                      <a:rPr lang="en-US" altLang="zh-CN" sz="2400" i="1">
                        <a:latin typeface="Cambria Math" panose="02040503050406030204" pitchFamily="18" charset="0"/>
                        <a:cs typeface="Times New Roman" panose="02020603050405020304" pitchFamily="18" charset="0"/>
                      </a:rPr>
                      <m:t>𝑘</m:t>
                    </m:r>
                    <m:r>
                      <a:rPr lang="en-US" altLang="zh-CN" sz="2400" i="1">
                        <a:latin typeface="Cambria Math" panose="02040503050406030204" pitchFamily="18" charset="0"/>
                        <a:cs typeface="Times New Roman" panose="02020603050405020304" pitchFamily="18" charset="0"/>
                      </a:rPr>
                      <m:t> </m:t>
                    </m:r>
                  </m:oMath>
                </a14:m>
                <a:r>
                  <a:rPr lang="zh-CN" altLang="en-US" sz="2400" dirty="0">
                    <a:cs typeface="Times New Roman" panose="02020603050405020304" pitchFamily="18" charset="0"/>
                  </a:rPr>
                  <a:t>，则 </a:t>
                </a:r>
                <a14:m>
                  <m:oMath xmlns:m="http://schemas.openxmlformats.org/officeDocument/2006/math">
                    <m:sSup>
                      <m:sSupPr>
                        <m:ctrlPr>
                          <a:rPr lang="en-US" altLang="zh-CN" sz="2400" b="0" i="1" smtClean="0">
                            <a:latin typeface="Cambria Math" panose="02040503050406030204" pitchFamily="18" charset="0"/>
                            <a:cs typeface="Times New Roman" panose="02020603050405020304" pitchFamily="18" charset="0"/>
                          </a:rPr>
                        </m:ctrlPr>
                      </m:sSupPr>
                      <m:e>
                        <m:r>
                          <a:rPr lang="en-US" altLang="zh-CN" sz="2400" b="0" i="1" smtClean="0">
                            <a:latin typeface="Cambria Math" panose="02040503050406030204" pitchFamily="18" charset="0"/>
                            <a:cs typeface="Times New Roman" panose="02020603050405020304" pitchFamily="18" charset="0"/>
                          </a:rPr>
                          <m:t>2</m:t>
                        </m:r>
                      </m:e>
                      <m:sup>
                        <m:r>
                          <a:rPr lang="en-US" altLang="zh-CN" sz="2400" b="0" i="1" smtClean="0">
                            <a:latin typeface="Cambria Math" panose="02040503050406030204" pitchFamily="18" charset="0"/>
                            <a:cs typeface="Times New Roman" panose="02020603050405020304" pitchFamily="18" charset="0"/>
                          </a:rPr>
                          <m:t>𝑘</m:t>
                        </m:r>
                        <m:r>
                          <a:rPr lang="en-US" altLang="zh-CN" sz="2400" b="0" i="1" smtClean="0">
                            <a:latin typeface="Cambria Math" panose="02040503050406030204" pitchFamily="18" charset="0"/>
                            <a:cs typeface="Times New Roman" panose="02020603050405020304" pitchFamily="18" charset="0"/>
                          </a:rPr>
                          <m:t>−1</m:t>
                        </m:r>
                      </m:sup>
                    </m:sSup>
                    <m:r>
                      <a:rPr lang="en-US" altLang="zh-CN" sz="2400" b="0" i="1" smtClean="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𝑛</m:t>
                    </m:r>
                    <m:r>
                      <a:rPr lang="en-US" altLang="zh-CN" sz="2400" b="0" i="1" smtClean="0">
                        <a:latin typeface="Cambria Math" panose="02040503050406030204" pitchFamily="18" charset="0"/>
                        <a:cs typeface="Times New Roman" panose="02020603050405020304" pitchFamily="18" charset="0"/>
                      </a:rPr>
                      <m:t>≤</m:t>
                    </m:r>
                    <m:sSup>
                      <m:sSupPr>
                        <m:ctrlPr>
                          <a:rPr lang="en-US" altLang="zh-CN" sz="2400" b="0" i="1" smtClean="0">
                            <a:latin typeface="Cambria Math" panose="02040503050406030204" pitchFamily="18" charset="0"/>
                            <a:cs typeface="Times New Roman" panose="02020603050405020304" pitchFamily="18" charset="0"/>
                          </a:rPr>
                        </m:ctrlPr>
                      </m:sSupPr>
                      <m:e>
                        <m:r>
                          <a:rPr lang="en-US" altLang="zh-CN" sz="2400" b="0" i="1" smtClean="0">
                            <a:latin typeface="Cambria Math" panose="02040503050406030204" pitchFamily="18" charset="0"/>
                            <a:cs typeface="Times New Roman" panose="02020603050405020304" pitchFamily="18" charset="0"/>
                          </a:rPr>
                          <m:t>2</m:t>
                        </m:r>
                      </m:e>
                      <m:sup>
                        <m:r>
                          <a:rPr lang="en-US" altLang="zh-CN" sz="2400" b="0" i="1" smtClean="0">
                            <a:latin typeface="Cambria Math" panose="02040503050406030204" pitchFamily="18" charset="0"/>
                            <a:cs typeface="Times New Roman" panose="02020603050405020304" pitchFamily="18" charset="0"/>
                          </a:rPr>
                          <m:t>𝑘</m:t>
                        </m:r>
                      </m:sup>
                    </m:sSup>
                    <m:r>
                      <a:rPr lang="en-US" altLang="zh-CN" sz="2400" b="0" i="1" smtClean="0">
                        <a:latin typeface="Cambria Math" panose="02040503050406030204" pitchFamily="18" charset="0"/>
                        <a:cs typeface="Times New Roman" panose="02020603050405020304" pitchFamily="18" charset="0"/>
                      </a:rPr>
                      <m:t>−1</m:t>
                    </m:r>
                    <m:r>
                      <a:rPr lang="zh-CN" altLang="en-US" sz="2400" i="1">
                        <a:latin typeface="Cambria Math" panose="02040503050406030204" pitchFamily="18" charset="0"/>
                        <a:cs typeface="Times New Roman" panose="02020603050405020304" pitchFamily="18" charset="0"/>
                      </a:rPr>
                      <m:t>，因此</m:t>
                    </m:r>
                  </m:oMath>
                </a14:m>
                <a:r>
                  <a:rPr lang="zh-CN" altLang="en-US" sz="2400" dirty="0">
                    <a:cs typeface="Times New Roman" panose="02020603050405020304" pitchFamily="18" charset="0"/>
                  </a:rPr>
                  <a:t>：</a:t>
                </a:r>
                <a:endParaRPr lang="en-US" altLang="zh-CN" sz="2400" dirty="0">
                  <a:cs typeface="Times New Roman" panose="02020603050405020304" pitchFamily="18" charset="0"/>
                </a:endParaRPr>
              </a:p>
              <a:p>
                <a:pPr algn="ctr">
                  <a:lnSpc>
                    <a:spcPct val="125000"/>
                  </a:lnSpc>
                </a:pPr>
                <a14:m>
                  <m:oMath xmlns:m="http://schemas.openxmlformats.org/officeDocument/2006/math">
                    <m:sSup>
                      <m:sSupPr>
                        <m:ctrlPr>
                          <a:rPr lang="en-US" altLang="zh-CN" sz="2400" i="1">
                            <a:latin typeface="Cambria Math" panose="02040503050406030204" pitchFamily="18" charset="0"/>
                            <a:cs typeface="Times New Roman" panose="02020603050405020304" pitchFamily="18" charset="0"/>
                          </a:rPr>
                        </m:ctrlPr>
                      </m:sSupPr>
                      <m:e>
                        <m:r>
                          <a:rPr lang="en-US" altLang="zh-CN" sz="2400" i="1">
                            <a:latin typeface="Cambria Math" panose="02040503050406030204" pitchFamily="18" charset="0"/>
                            <a:cs typeface="Times New Roman" panose="02020603050405020304" pitchFamily="18" charset="0"/>
                          </a:rPr>
                          <m:t>2</m:t>
                        </m:r>
                      </m:e>
                      <m:sup>
                        <m:r>
                          <a:rPr lang="en-US" altLang="zh-CN" sz="2400" i="1">
                            <a:latin typeface="Cambria Math" panose="02040503050406030204" pitchFamily="18" charset="0"/>
                            <a:cs typeface="Times New Roman" panose="02020603050405020304" pitchFamily="18" charset="0"/>
                          </a:rPr>
                          <m:t>𝑘</m:t>
                        </m:r>
                        <m:r>
                          <a:rPr lang="en-US" altLang="zh-CN" sz="2400" i="1">
                            <a:latin typeface="Cambria Math" panose="02040503050406030204" pitchFamily="18" charset="0"/>
                            <a:cs typeface="Times New Roman" panose="02020603050405020304" pitchFamily="18" charset="0"/>
                          </a:rPr>
                          <m:t>−1</m:t>
                        </m:r>
                      </m:sup>
                    </m:sSup>
                    <m:r>
                      <a:rPr lang="en-US" altLang="zh-CN" sz="2400" i="1">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𝑛</m:t>
                    </m:r>
                    <m:r>
                      <a:rPr lang="en-US" altLang="zh-CN" sz="2400" b="0" i="1" smtClean="0">
                        <a:latin typeface="Cambria Math" panose="02040503050406030204" pitchFamily="18" charset="0"/>
                        <a:cs typeface="Times New Roman" panose="02020603050405020304" pitchFamily="18" charset="0"/>
                      </a:rPr>
                      <m:t>&lt;</m:t>
                    </m:r>
                    <m:sSup>
                      <m:sSupPr>
                        <m:ctrlPr>
                          <a:rPr lang="en-US" altLang="zh-CN" sz="2400" i="1">
                            <a:latin typeface="Cambria Math" panose="02040503050406030204" pitchFamily="18" charset="0"/>
                            <a:cs typeface="Times New Roman" panose="02020603050405020304" pitchFamily="18" charset="0"/>
                          </a:rPr>
                        </m:ctrlPr>
                      </m:sSupPr>
                      <m:e>
                        <m:r>
                          <a:rPr lang="en-US" altLang="zh-CN" sz="2400" i="1">
                            <a:latin typeface="Cambria Math" panose="02040503050406030204" pitchFamily="18" charset="0"/>
                            <a:cs typeface="Times New Roman" panose="02020603050405020304" pitchFamily="18" charset="0"/>
                          </a:rPr>
                          <m:t>2</m:t>
                        </m:r>
                      </m:e>
                      <m:sup>
                        <m:r>
                          <a:rPr lang="en-US" altLang="zh-CN" sz="2400" i="1">
                            <a:latin typeface="Cambria Math" panose="02040503050406030204" pitchFamily="18" charset="0"/>
                            <a:cs typeface="Times New Roman" panose="02020603050405020304" pitchFamily="18" charset="0"/>
                          </a:rPr>
                          <m:t>𝑘</m:t>
                        </m:r>
                      </m:sup>
                    </m:sSup>
                  </m:oMath>
                </a14:m>
                <a:r>
                  <a:rPr lang="zh-CN" altLang="en-US" sz="2400" dirty="0">
                    <a:cs typeface="Times New Roman" panose="02020603050405020304" pitchFamily="18" charset="0"/>
                  </a:rPr>
                  <a:t>，</a:t>
                </a:r>
                <a:r>
                  <a:rPr lang="en-US" altLang="zh-CN" sz="2400" dirty="0">
                    <a:cs typeface="Times New Roman" panose="02020603050405020304" pitchFamily="18" charset="0"/>
                  </a:rPr>
                  <a:t> </a:t>
                </a:r>
                <a14:m>
                  <m:oMath xmlns:m="http://schemas.openxmlformats.org/officeDocument/2006/math">
                    <m:sSup>
                      <m:sSupPr>
                        <m:ctrlPr>
                          <a:rPr lang="en-US" altLang="zh-CN" sz="2400" i="1">
                            <a:latin typeface="Cambria Math" panose="02040503050406030204" pitchFamily="18" charset="0"/>
                            <a:cs typeface="Times New Roman" panose="02020603050405020304" pitchFamily="18" charset="0"/>
                          </a:rPr>
                        </m:ctrlPr>
                      </m:sSupPr>
                      <m:e>
                        <m:r>
                          <a:rPr lang="en-US" altLang="zh-CN" sz="2400" i="1">
                            <a:latin typeface="Cambria Math" panose="02040503050406030204" pitchFamily="18" charset="0"/>
                            <a:cs typeface="Times New Roman" panose="02020603050405020304" pitchFamily="18" charset="0"/>
                          </a:rPr>
                          <m:t>2</m:t>
                        </m:r>
                      </m:e>
                      <m:sup>
                        <m:r>
                          <a:rPr lang="en-US" altLang="zh-CN" sz="2400" i="1">
                            <a:latin typeface="Cambria Math" panose="02040503050406030204" pitchFamily="18" charset="0"/>
                            <a:cs typeface="Times New Roman" panose="02020603050405020304" pitchFamily="18" charset="0"/>
                          </a:rPr>
                          <m:t>𝑘</m:t>
                        </m:r>
                        <m:r>
                          <a:rPr lang="en-US" altLang="zh-CN" sz="2400" i="1">
                            <a:latin typeface="Cambria Math" panose="02040503050406030204" pitchFamily="18" charset="0"/>
                            <a:cs typeface="Times New Roman" panose="02020603050405020304" pitchFamily="18" charset="0"/>
                          </a:rPr>
                          <m:t>−1</m:t>
                        </m:r>
                      </m:sup>
                    </m:sSup>
                    <m:r>
                      <a:rPr lang="en-US" altLang="zh-CN" sz="2400" b="0" i="1" smtClean="0">
                        <a:latin typeface="Cambria Math" panose="02040503050406030204" pitchFamily="18" charset="0"/>
                        <a:cs typeface="Times New Roman" panose="02020603050405020304" pitchFamily="18" charset="0"/>
                      </a:rPr>
                      <m:t>&lt;</m:t>
                    </m:r>
                    <m:r>
                      <a:rPr lang="en-US" altLang="zh-CN" sz="2400" i="1">
                        <a:latin typeface="Cambria Math" panose="02040503050406030204" pitchFamily="18" charset="0"/>
                        <a:cs typeface="Times New Roman" panose="02020603050405020304" pitchFamily="18" charset="0"/>
                      </a:rPr>
                      <m:t>𝑛</m:t>
                    </m:r>
                    <m:r>
                      <a:rPr lang="en-US" altLang="zh-CN" sz="2400" b="0" i="1" smtClean="0">
                        <a:latin typeface="Cambria Math" panose="02040503050406030204" pitchFamily="18" charset="0"/>
                        <a:cs typeface="Times New Roman" panose="02020603050405020304" pitchFamily="18" charset="0"/>
                      </a:rPr>
                      <m:t>+1</m:t>
                    </m:r>
                    <m:r>
                      <a:rPr lang="en-US" altLang="zh-CN" sz="2400" i="1">
                        <a:latin typeface="Cambria Math" panose="02040503050406030204" pitchFamily="18" charset="0"/>
                        <a:cs typeface="Times New Roman" panose="02020603050405020304" pitchFamily="18" charset="0"/>
                      </a:rPr>
                      <m:t>≤</m:t>
                    </m:r>
                    <m:sSup>
                      <m:sSupPr>
                        <m:ctrlPr>
                          <a:rPr lang="en-US" altLang="zh-CN" sz="2400" i="1">
                            <a:latin typeface="Cambria Math" panose="02040503050406030204" pitchFamily="18" charset="0"/>
                            <a:cs typeface="Times New Roman" panose="02020603050405020304" pitchFamily="18" charset="0"/>
                          </a:rPr>
                        </m:ctrlPr>
                      </m:sSupPr>
                      <m:e>
                        <m:r>
                          <a:rPr lang="en-US" altLang="zh-CN" sz="2400" i="1">
                            <a:latin typeface="Cambria Math" panose="02040503050406030204" pitchFamily="18" charset="0"/>
                            <a:cs typeface="Times New Roman" panose="02020603050405020304" pitchFamily="18" charset="0"/>
                          </a:rPr>
                          <m:t>2</m:t>
                        </m:r>
                      </m:e>
                      <m:sup>
                        <m:r>
                          <a:rPr lang="en-US" altLang="zh-CN" sz="2400" i="1">
                            <a:latin typeface="Cambria Math" panose="02040503050406030204" pitchFamily="18" charset="0"/>
                            <a:cs typeface="Times New Roman" panose="02020603050405020304" pitchFamily="18" charset="0"/>
                          </a:rPr>
                          <m:t>𝑘</m:t>
                        </m:r>
                      </m:sup>
                    </m:sSup>
                    <m:r>
                      <a:rPr lang="zh-CN" altLang="en-US" sz="2400" i="1" smtClean="0">
                        <a:latin typeface="Cambria Math" panose="02040503050406030204" pitchFamily="18" charset="0"/>
                        <a:cs typeface="Times New Roman" panose="02020603050405020304" pitchFamily="18" charset="0"/>
                      </a:rPr>
                      <m:t>。</m:t>
                    </m:r>
                  </m:oMath>
                </a14:m>
                <a:endParaRPr lang="en-US" altLang="zh-CN" sz="2400" dirty="0">
                  <a:cs typeface="Times New Roman" panose="02020603050405020304" pitchFamily="18" charset="0"/>
                </a:endParaRPr>
              </a:p>
              <a:p>
                <a:pPr algn="just">
                  <a:lnSpc>
                    <a:spcPct val="125000"/>
                  </a:lnSpc>
                </a:pPr>
                <a:r>
                  <a:rPr lang="en-US" altLang="zh-CN" sz="2400" dirty="0">
                    <a:cs typeface="Times New Roman" panose="02020603050405020304" pitchFamily="18" charset="0"/>
                  </a:rPr>
                  <a:t>                 </a:t>
                </a:r>
                <a:r>
                  <a:rPr lang="zh-CN" altLang="en-US" sz="2400" dirty="0">
                    <a:cs typeface="Times New Roman" panose="02020603050405020304" pitchFamily="18" charset="0"/>
                  </a:rPr>
                  <a:t>对上述两式取对数，则有</a:t>
                </a:r>
                <a:endParaRPr lang="en-US" altLang="zh-CN" sz="2400" dirty="0">
                  <a:cs typeface="Times New Roman" panose="02020603050405020304" pitchFamily="18" charset="0"/>
                </a:endParaRPr>
              </a:p>
              <a:p>
                <a:pPr algn="just">
                  <a:lnSpc>
                    <a:spcPct val="125000"/>
                  </a:lnSpc>
                </a:pPr>
                <a:r>
                  <a:rPr lang="en-US" altLang="zh-CN" sz="2400" dirty="0">
                    <a:cs typeface="Times New Roman" panose="02020603050405020304" pitchFamily="18" charset="0"/>
                  </a:rPr>
                  <a:t>                 </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𝑘</m:t>
                    </m:r>
                    <m:r>
                      <a:rPr lang="en-US" altLang="zh-CN" sz="2400" b="0" i="1" smtClean="0">
                        <a:latin typeface="Cambria Math" panose="02040503050406030204" pitchFamily="18" charset="0"/>
                        <a:cs typeface="Times New Roman" panose="02020603050405020304" pitchFamily="18" charset="0"/>
                      </a:rPr>
                      <m:t>−1≤</m:t>
                    </m:r>
                    <m:func>
                      <m:funcPr>
                        <m:ctrlPr>
                          <a:rPr lang="en-US" altLang="zh-CN" sz="2400" b="0" i="1" smtClean="0">
                            <a:latin typeface="Cambria Math" panose="02040503050406030204" pitchFamily="18" charset="0"/>
                            <a:cs typeface="Times New Roman" panose="02020603050405020304" pitchFamily="18" charset="0"/>
                          </a:rPr>
                        </m:ctrlPr>
                      </m:funcPr>
                      <m:fName>
                        <m:sSub>
                          <m:sSubPr>
                            <m:ctrlPr>
                              <a:rPr lang="en-US" altLang="zh-CN" sz="2400" b="0" i="1" smtClean="0">
                                <a:latin typeface="Cambria Math" panose="02040503050406030204" pitchFamily="18" charset="0"/>
                                <a:cs typeface="Times New Roman" panose="02020603050405020304" pitchFamily="18" charset="0"/>
                              </a:rPr>
                            </m:ctrlPr>
                          </m:sSubPr>
                          <m:e>
                            <m:r>
                              <m:rPr>
                                <m:sty m:val="p"/>
                              </m:rPr>
                              <a:rPr lang="en-US" altLang="zh-CN" sz="2400" b="0" i="0" smtClean="0">
                                <a:latin typeface="Cambria Math" panose="02040503050406030204" pitchFamily="18" charset="0"/>
                                <a:cs typeface="Times New Roman" panose="02020603050405020304" pitchFamily="18" charset="0"/>
                              </a:rPr>
                              <m:t>log</m:t>
                            </m:r>
                          </m:e>
                          <m:sub>
                            <m:r>
                              <a:rPr lang="en-US" altLang="zh-CN" sz="2400" b="0" i="1" smtClean="0">
                                <a:latin typeface="Cambria Math" panose="02040503050406030204" pitchFamily="18" charset="0"/>
                                <a:cs typeface="Times New Roman" panose="02020603050405020304" pitchFamily="18" charset="0"/>
                              </a:rPr>
                              <m:t>2</m:t>
                            </m:r>
                          </m:sub>
                        </m:sSub>
                      </m:fName>
                      <m:e>
                        <m:r>
                          <a:rPr lang="en-US" altLang="zh-CN" sz="2400" b="0" i="1" smtClean="0">
                            <a:latin typeface="Cambria Math" panose="02040503050406030204" pitchFamily="18" charset="0"/>
                            <a:cs typeface="Times New Roman" panose="02020603050405020304" pitchFamily="18" charset="0"/>
                          </a:rPr>
                          <m:t>𝑛</m:t>
                        </m:r>
                      </m:e>
                    </m:func>
                    <m:r>
                      <a:rPr lang="en-US" altLang="zh-CN" sz="2400" b="0" i="1" smtClean="0">
                        <a:latin typeface="Cambria Math" panose="02040503050406030204" pitchFamily="18" charset="0"/>
                        <a:cs typeface="Times New Roman" panose="02020603050405020304" pitchFamily="18" charset="0"/>
                      </a:rPr>
                      <m:t>&lt;</m:t>
                    </m:r>
                    <m:r>
                      <a:rPr lang="en-US" altLang="zh-CN" sz="2400" b="0" i="1" smtClean="0">
                        <a:latin typeface="Cambria Math" panose="02040503050406030204" pitchFamily="18" charset="0"/>
                        <a:cs typeface="Times New Roman" panose="02020603050405020304" pitchFamily="18" charset="0"/>
                      </a:rPr>
                      <m:t>𝑘</m:t>
                    </m:r>
                  </m:oMath>
                </a14:m>
                <a:r>
                  <a:rPr lang="zh-CN" altLang="en-US" sz="2400" dirty="0">
                    <a:cs typeface="Times New Roman" panose="02020603050405020304" pitchFamily="18" charset="0"/>
                  </a:rPr>
                  <a:t>，</a:t>
                </a:r>
                <a14:m>
                  <m:oMath xmlns:m="http://schemas.openxmlformats.org/officeDocument/2006/math">
                    <m:r>
                      <a:rPr lang="en-US" altLang="zh-CN" sz="2400" b="0" i="1" dirty="0" smtClean="0">
                        <a:latin typeface="Cambria Math" panose="02040503050406030204" pitchFamily="18" charset="0"/>
                        <a:cs typeface="Times New Roman" panose="02020603050405020304" pitchFamily="18" charset="0"/>
                      </a:rPr>
                      <m:t>𝑘</m:t>
                    </m:r>
                    <m:r>
                      <a:rPr lang="en-US" altLang="zh-CN" sz="2400" b="0" i="1" dirty="0" smtClean="0">
                        <a:latin typeface="Cambria Math" panose="02040503050406030204" pitchFamily="18" charset="0"/>
                        <a:cs typeface="Times New Roman" panose="02020603050405020304" pitchFamily="18" charset="0"/>
                      </a:rPr>
                      <m:t>−1&lt;</m:t>
                    </m:r>
                    <m:func>
                      <m:funcPr>
                        <m:ctrlPr>
                          <a:rPr lang="en-US" altLang="zh-CN" sz="2400" b="0" i="1" dirty="0" smtClean="0">
                            <a:latin typeface="Cambria Math" panose="02040503050406030204" pitchFamily="18" charset="0"/>
                            <a:cs typeface="Times New Roman" panose="02020603050405020304" pitchFamily="18" charset="0"/>
                          </a:rPr>
                        </m:ctrlPr>
                      </m:funcPr>
                      <m:fName>
                        <m:sSub>
                          <m:sSubPr>
                            <m:ctrlPr>
                              <a:rPr lang="en-US" altLang="zh-CN" sz="2400" b="0" i="1" dirty="0" smtClean="0">
                                <a:latin typeface="Cambria Math" panose="02040503050406030204" pitchFamily="18" charset="0"/>
                                <a:cs typeface="Times New Roman" panose="02020603050405020304" pitchFamily="18" charset="0"/>
                              </a:rPr>
                            </m:ctrlPr>
                          </m:sSubPr>
                          <m:e>
                            <m:r>
                              <m:rPr>
                                <m:sty m:val="p"/>
                              </m:rPr>
                              <a:rPr lang="en-US" altLang="zh-CN" sz="2400" b="0" i="0" dirty="0" smtClean="0">
                                <a:latin typeface="Cambria Math" panose="02040503050406030204" pitchFamily="18" charset="0"/>
                                <a:cs typeface="Times New Roman" panose="02020603050405020304" pitchFamily="18" charset="0"/>
                              </a:rPr>
                              <m:t>log</m:t>
                            </m:r>
                          </m:e>
                          <m:sub>
                            <m:r>
                              <a:rPr lang="en-US" altLang="zh-CN" sz="2400" b="0" i="1" dirty="0" smtClean="0">
                                <a:latin typeface="Cambria Math" panose="02040503050406030204" pitchFamily="18" charset="0"/>
                                <a:cs typeface="Times New Roman" panose="02020603050405020304" pitchFamily="18" charset="0"/>
                              </a:rPr>
                              <m:t>2</m:t>
                            </m:r>
                          </m:sub>
                        </m:sSub>
                      </m:fName>
                      <m:e>
                        <m:r>
                          <a:rPr lang="en-US" altLang="zh-CN" sz="2400" b="0" i="1" dirty="0" smtClean="0">
                            <a:latin typeface="Cambria Math" panose="02040503050406030204" pitchFamily="18" charset="0"/>
                            <a:cs typeface="Times New Roman" panose="02020603050405020304" pitchFamily="18" charset="0"/>
                          </a:rPr>
                          <m:t>(</m:t>
                        </m:r>
                        <m:r>
                          <a:rPr lang="en-US" altLang="zh-CN" sz="2400" b="0" i="1" dirty="0" smtClean="0">
                            <a:latin typeface="Cambria Math" panose="02040503050406030204" pitchFamily="18" charset="0"/>
                            <a:cs typeface="Times New Roman" panose="02020603050405020304" pitchFamily="18" charset="0"/>
                          </a:rPr>
                          <m:t>𝑛</m:t>
                        </m:r>
                        <m:r>
                          <a:rPr lang="en-US" altLang="zh-CN" sz="2400" b="0" i="1" dirty="0" smtClean="0">
                            <a:latin typeface="Cambria Math" panose="02040503050406030204" pitchFamily="18" charset="0"/>
                            <a:cs typeface="Times New Roman" panose="02020603050405020304" pitchFamily="18" charset="0"/>
                          </a:rPr>
                          <m:t>+1)</m:t>
                        </m:r>
                      </m:e>
                    </m:func>
                    <m:r>
                      <a:rPr lang="en-US" altLang="zh-CN" sz="2400" b="0" i="1" dirty="0" smtClean="0">
                        <a:latin typeface="Cambria Math" panose="02040503050406030204" pitchFamily="18" charset="0"/>
                        <a:cs typeface="Times New Roman" panose="02020603050405020304" pitchFamily="18" charset="0"/>
                      </a:rPr>
                      <m:t>≤</m:t>
                    </m:r>
                    <m:r>
                      <a:rPr lang="en-US" altLang="zh-CN" sz="2400" b="0" i="1" dirty="0" smtClean="0">
                        <a:latin typeface="Cambria Math" panose="02040503050406030204" pitchFamily="18" charset="0"/>
                        <a:cs typeface="Times New Roman" panose="02020603050405020304" pitchFamily="18" charset="0"/>
                      </a:rPr>
                      <m:t>𝑘</m:t>
                    </m:r>
                    <m:r>
                      <a:rPr lang="zh-CN" altLang="en-US" sz="2400" i="1" dirty="0">
                        <a:latin typeface="Cambria Math" panose="02040503050406030204" pitchFamily="18" charset="0"/>
                        <a:cs typeface="Times New Roman" panose="02020603050405020304" pitchFamily="18" charset="0"/>
                      </a:rPr>
                      <m:t>。</m:t>
                    </m:r>
                  </m:oMath>
                </a14:m>
                <a:endParaRPr lang="en-US" altLang="zh-CN" sz="2400" dirty="0">
                  <a:cs typeface="Times New Roman" panose="02020603050405020304" pitchFamily="18" charset="0"/>
                </a:endParaRPr>
              </a:p>
              <a:p>
                <a:pPr algn="just">
                  <a:lnSpc>
                    <a:spcPct val="125000"/>
                  </a:lnSpc>
                </a:pPr>
                <a:r>
                  <a:rPr lang="en-US" altLang="zh-CN" sz="2400" dirty="0">
                    <a:cs typeface="Times New Roman" panose="02020603050405020304" pitchFamily="18" charset="0"/>
                  </a:rPr>
                  <a:t>                 </a:t>
                </a:r>
                <a:r>
                  <a:rPr lang="zh-CN" altLang="en-US" sz="2400" dirty="0">
                    <a:cs typeface="Times New Roman" panose="02020603050405020304" pitchFamily="18" charset="0"/>
                  </a:rPr>
                  <a:t>所以</a:t>
                </a:r>
                <a14:m>
                  <m:oMath xmlns:m="http://schemas.openxmlformats.org/officeDocument/2006/math">
                    <m:r>
                      <a:rPr lang="en-US" altLang="zh-CN" sz="2400" b="0" i="1" dirty="0" smtClean="0">
                        <a:latin typeface="Cambria Math" panose="02040503050406030204" pitchFamily="18" charset="0"/>
                        <a:cs typeface="Times New Roman" panose="02020603050405020304" pitchFamily="18" charset="0"/>
                      </a:rPr>
                      <m:t>𝑘</m:t>
                    </m:r>
                    <m:r>
                      <a:rPr lang="en-US" altLang="zh-CN" sz="2400" b="0" i="0" smtClean="0">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m:t>
                    </m:r>
                    <m:func>
                      <m:funcPr>
                        <m:ctrlPr>
                          <a:rPr lang="en-US" altLang="zh-CN" sz="2400" i="1">
                            <a:latin typeface="Cambria Math" panose="02040503050406030204" pitchFamily="18" charset="0"/>
                            <a:cs typeface="Times New Roman" panose="02020603050405020304" pitchFamily="18" charset="0"/>
                          </a:rPr>
                        </m:ctrlPr>
                      </m:funcPr>
                      <m:fName>
                        <m:sSub>
                          <m:sSubPr>
                            <m:ctrlPr>
                              <a:rPr lang="en-US" altLang="zh-CN" sz="2400" i="1">
                                <a:latin typeface="Cambria Math" panose="02040503050406030204" pitchFamily="18" charset="0"/>
                                <a:cs typeface="Times New Roman" panose="02020603050405020304" pitchFamily="18" charset="0"/>
                              </a:rPr>
                            </m:ctrlPr>
                          </m:sSubPr>
                          <m:e>
                            <m:r>
                              <m:rPr>
                                <m:sty m:val="p"/>
                              </m:rPr>
                              <a:rPr lang="en-US" altLang="zh-CN" sz="2400">
                                <a:latin typeface="Cambria Math" panose="02040503050406030204" pitchFamily="18" charset="0"/>
                                <a:cs typeface="Times New Roman" panose="02020603050405020304" pitchFamily="18" charset="0"/>
                              </a:rPr>
                              <m:t>log</m:t>
                            </m:r>
                          </m:e>
                          <m:sub>
                            <m:r>
                              <a:rPr lang="en-US" altLang="zh-CN" sz="2400" i="1">
                                <a:latin typeface="Cambria Math" panose="02040503050406030204" pitchFamily="18" charset="0"/>
                                <a:cs typeface="Times New Roman" panose="02020603050405020304" pitchFamily="18" charset="0"/>
                              </a:rPr>
                              <m:t>2</m:t>
                            </m:r>
                          </m:sub>
                        </m:sSub>
                      </m:fName>
                      <m:e>
                        <m:r>
                          <a:rPr lang="en-US" altLang="zh-CN" sz="2400" i="1">
                            <a:latin typeface="Cambria Math" panose="02040503050406030204" pitchFamily="18" charset="0"/>
                            <a:cs typeface="Times New Roman" panose="02020603050405020304" pitchFamily="18" charset="0"/>
                          </a:rPr>
                          <m:t>𝑛</m:t>
                        </m:r>
                        <m:r>
                          <a:rPr lang="en-US" altLang="zh-CN" sz="2400" i="1">
                            <a:latin typeface="Cambria Math" panose="02040503050406030204" pitchFamily="18" charset="0"/>
                            <a:cs typeface="Times New Roman" panose="02020603050405020304" pitchFamily="18" charset="0"/>
                          </a:rPr>
                          <m:t>⌋+1=⌈</m:t>
                        </m:r>
                        <m:func>
                          <m:funcPr>
                            <m:ctrlPr>
                              <a:rPr lang="en-US" altLang="zh-CN" sz="2400" i="1">
                                <a:latin typeface="Cambria Math" panose="02040503050406030204" pitchFamily="18" charset="0"/>
                                <a:cs typeface="Times New Roman" panose="02020603050405020304" pitchFamily="18" charset="0"/>
                              </a:rPr>
                            </m:ctrlPr>
                          </m:funcPr>
                          <m:fName>
                            <m:sSub>
                              <m:sSubPr>
                                <m:ctrlPr>
                                  <a:rPr lang="en-US" altLang="zh-CN" sz="2400" i="1">
                                    <a:latin typeface="Cambria Math" panose="02040503050406030204" pitchFamily="18" charset="0"/>
                                    <a:cs typeface="Times New Roman" panose="02020603050405020304" pitchFamily="18" charset="0"/>
                                  </a:rPr>
                                </m:ctrlPr>
                              </m:sSubPr>
                              <m:e>
                                <m:r>
                                  <m:rPr>
                                    <m:sty m:val="p"/>
                                  </m:rPr>
                                  <a:rPr lang="en-US" altLang="zh-CN" sz="2400">
                                    <a:latin typeface="Cambria Math" panose="02040503050406030204" pitchFamily="18" charset="0"/>
                                    <a:cs typeface="Times New Roman" panose="02020603050405020304" pitchFamily="18" charset="0"/>
                                  </a:rPr>
                                  <m:t>log</m:t>
                                </m:r>
                              </m:e>
                              <m:sub>
                                <m:r>
                                  <a:rPr lang="en-US" altLang="zh-CN" sz="2400" i="1">
                                    <a:latin typeface="Cambria Math" panose="02040503050406030204" pitchFamily="18" charset="0"/>
                                    <a:cs typeface="Times New Roman" panose="02020603050405020304" pitchFamily="18" charset="0"/>
                                  </a:rPr>
                                  <m:t>2</m:t>
                                </m:r>
                              </m:sub>
                            </m:sSub>
                          </m:fName>
                          <m:e>
                            <m:r>
                              <a:rPr lang="en-US" altLang="zh-CN" sz="2400" b="0" i="1" smtClean="0">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𝑛</m:t>
                            </m:r>
                            <m:r>
                              <a:rPr lang="en-US" altLang="zh-CN" sz="2400" i="1">
                                <a:latin typeface="Cambria Math" panose="02040503050406030204" pitchFamily="18" charset="0"/>
                                <a:cs typeface="Times New Roman" panose="02020603050405020304" pitchFamily="18" charset="0"/>
                              </a:rPr>
                              <m:t>+1)⌉</m:t>
                            </m:r>
                          </m:e>
                        </m:func>
                      </m:e>
                    </m:func>
                  </m:oMath>
                </a14:m>
                <a:r>
                  <a:rPr lang="zh-CN" altLang="en-US" sz="2400" dirty="0">
                    <a:cs typeface="Times New Roman" panose="02020603050405020304" pitchFamily="18" charset="0"/>
                  </a:rPr>
                  <a:t>。</a:t>
                </a:r>
                <a:endParaRPr lang="en-US" altLang="zh-CN" sz="2400" dirty="0">
                  <a:cs typeface="Times New Roman" panose="02020603050405020304" pitchFamily="18" charset="0"/>
                </a:endParaRPr>
              </a:p>
            </p:txBody>
          </p:sp>
        </mc:Choice>
        <mc:Fallback>
          <p:sp>
            <p:nvSpPr>
              <p:cNvPr id="12" name="矩形 11">
                <a:extLst>
                  <a:ext uri="{FF2B5EF4-FFF2-40B4-BE49-F238E27FC236}">
                    <a16:creationId xmlns:a16="http://schemas.microsoft.com/office/drawing/2014/main" id="{5D6F54CE-07E0-43C1-9E6E-A33481D8CE6F}"/>
                  </a:ext>
                </a:extLst>
              </p:cNvPr>
              <p:cNvSpPr>
                <a:spLocks noRot="1" noChangeAspect="1" noMove="1" noResize="1" noEditPoints="1" noAdjustHandles="1" noChangeArrowheads="1" noChangeShapeType="1" noTextEdit="1"/>
              </p:cNvSpPr>
              <p:nvPr/>
            </p:nvSpPr>
            <p:spPr>
              <a:xfrm>
                <a:off x="1087732" y="1151084"/>
                <a:ext cx="10149018" cy="5168018"/>
              </a:xfrm>
              <a:prstGeom prst="rect">
                <a:avLst/>
              </a:prstGeom>
              <a:blipFill>
                <a:blip r:embed="rId2"/>
                <a:stretch>
                  <a:fillRect l="-901" r="-3964" b="-1887"/>
                </a:stretch>
              </a:blipFill>
            </p:spPr>
            <p:txBody>
              <a:bodyPr/>
              <a:lstStyle/>
              <a:p>
                <a:r>
                  <a:rPr lang="zh-CN" altLang="en-US">
                    <a:noFill/>
                  </a:rPr>
                  <a:t> </a:t>
                </a:r>
              </a:p>
            </p:txBody>
          </p:sp>
        </mc:Fallback>
      </mc:AlternateContent>
      <p:sp>
        <p:nvSpPr>
          <p:cNvPr id="13" name="文本框 1066">
            <a:extLst>
              <a:ext uri="{FF2B5EF4-FFF2-40B4-BE49-F238E27FC236}">
                <a16:creationId xmlns:a16="http://schemas.microsoft.com/office/drawing/2014/main" id="{F01B984C-16A4-4925-920C-45D3FEA242A1}"/>
              </a:ext>
            </a:extLst>
          </p:cNvPr>
          <p:cNvSpPr txBox="1">
            <a:spLocks noChangeArrowheads="1"/>
          </p:cNvSpPr>
          <p:nvPr/>
        </p:nvSpPr>
        <p:spPr bwMode="auto">
          <a:xfrm>
            <a:off x="1338299" y="326531"/>
            <a:ext cx="264687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二叉树的性质</a:t>
            </a:r>
          </a:p>
        </p:txBody>
      </p:sp>
    </p:spTree>
    <p:extLst>
      <p:ext uri="{BB962C8B-B14F-4D97-AF65-F5344CB8AC3E}">
        <p14:creationId xmlns:p14="http://schemas.microsoft.com/office/powerpoint/2010/main" val="2073799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B44B128C-620F-4679-A112-DC03825C16E1}"/>
              </a:ext>
            </a:extLst>
          </p:cNvPr>
          <p:cNvGrpSpPr/>
          <p:nvPr/>
        </p:nvGrpSpPr>
        <p:grpSpPr>
          <a:xfrm>
            <a:off x="0" y="177155"/>
            <a:ext cx="4383466" cy="877513"/>
            <a:chOff x="0" y="271425"/>
            <a:chExt cx="4280901" cy="877513"/>
          </a:xfrm>
        </p:grpSpPr>
        <p:sp>
          <p:nvSpPr>
            <p:cNvPr id="8" name="任意多边形 18">
              <a:extLst>
                <a:ext uri="{FF2B5EF4-FFF2-40B4-BE49-F238E27FC236}">
                  <a16:creationId xmlns:a16="http://schemas.microsoft.com/office/drawing/2014/main" id="{4202944D-5DC1-4E98-A994-164D2E7E3EA7}"/>
                </a:ext>
              </a:extLst>
            </p:cNvPr>
            <p:cNvSpPr/>
            <p:nvPr/>
          </p:nvSpPr>
          <p:spPr>
            <a:xfrm rot="5400000">
              <a:off x="1866583" y="-1445781"/>
              <a:ext cx="547735" cy="4280901"/>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9" name="椭圆 8">
              <a:extLst>
                <a:ext uri="{FF2B5EF4-FFF2-40B4-BE49-F238E27FC236}">
                  <a16:creationId xmlns:a16="http://schemas.microsoft.com/office/drawing/2014/main" id="{2CF6E991-6106-43B0-B53D-AF70F69FE225}"/>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0" name="矩形 9">
              <a:extLst>
                <a:ext uri="{FF2B5EF4-FFF2-40B4-BE49-F238E27FC236}">
                  <a16:creationId xmlns:a16="http://schemas.microsoft.com/office/drawing/2014/main" id="{74250A76-81BC-4010-885B-08C8EFB3F06A}"/>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1</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mc:AlternateContent xmlns:mc="http://schemas.openxmlformats.org/markup-compatibility/2006">
        <mc:Choice xmlns:a14="http://schemas.microsoft.com/office/drawing/2010/main" Requires="a14">
          <p:sp>
            <p:nvSpPr>
              <p:cNvPr id="12" name="矩形 11">
                <a:extLst>
                  <a:ext uri="{FF2B5EF4-FFF2-40B4-BE49-F238E27FC236}">
                    <a16:creationId xmlns:a16="http://schemas.microsoft.com/office/drawing/2014/main" id="{5D6F54CE-07E0-43C1-9E6E-A33481D8CE6F}"/>
                  </a:ext>
                </a:extLst>
              </p:cNvPr>
              <p:cNvSpPr/>
              <p:nvPr/>
            </p:nvSpPr>
            <p:spPr>
              <a:xfrm>
                <a:off x="741920" y="1324586"/>
                <a:ext cx="10317847" cy="3660939"/>
              </a:xfrm>
              <a:prstGeom prst="rect">
                <a:avLst/>
              </a:prstGeom>
            </p:spPr>
            <p:txBody>
              <a:bodyPr wrap="square">
                <a:spAutoFit/>
              </a:bodyPr>
              <a:lstStyle/>
              <a:p>
                <a:pPr algn="just">
                  <a:lnSpc>
                    <a:spcPct val="125000"/>
                  </a:lnSpc>
                </a:pPr>
                <a:r>
                  <a:rPr lang="zh-CN" altLang="en-US" sz="2400" b="1" dirty="0">
                    <a:solidFill>
                      <a:schemeClr val="accent2"/>
                    </a:solidFill>
                    <a:cs typeface="Times New Roman" panose="02020603050405020304" pitchFamily="18" charset="0"/>
                  </a:rPr>
                  <a:t>性质</a:t>
                </a:r>
                <a:r>
                  <a:rPr lang="en-US" altLang="zh-CN" sz="2400" b="1" dirty="0">
                    <a:solidFill>
                      <a:schemeClr val="accent2"/>
                    </a:solidFill>
                    <a:cs typeface="Times New Roman" panose="02020603050405020304" pitchFamily="18" charset="0"/>
                  </a:rPr>
                  <a:t>(6) </a:t>
                </a:r>
                <a:r>
                  <a:rPr lang="zh-CN" altLang="en-US" sz="2400" dirty="0">
                    <a:cs typeface="Times New Roman" panose="02020603050405020304" pitchFamily="18" charset="0"/>
                  </a:rPr>
                  <a:t>如果对一棵具有 </a:t>
                </a:r>
                <a:r>
                  <a:rPr lang="en-US" altLang="zh-CN" sz="2400" dirty="0">
                    <a:cs typeface="Times New Roman" panose="02020603050405020304" pitchFamily="18" charset="0"/>
                  </a:rPr>
                  <a:t>n </a:t>
                </a:r>
                <a:r>
                  <a:rPr lang="zh-CN" altLang="en-US" sz="2400" dirty="0">
                    <a:cs typeface="Times New Roman" panose="02020603050405020304" pitchFamily="18" charset="0"/>
                  </a:rPr>
                  <a:t>个结点的完全二叉树的结点按层序</a:t>
                </a:r>
                <a:r>
                  <a:rPr lang="en-US" altLang="zh-CN" sz="2400" dirty="0">
                    <a:cs typeface="Times New Roman" panose="02020603050405020304" pitchFamily="18" charset="0"/>
                  </a:rPr>
                  <a:t>(</a:t>
                </a:r>
                <a:r>
                  <a:rPr lang="zh-CN" altLang="en-US" sz="2400" dirty="0">
                    <a:cs typeface="Times New Roman" panose="02020603050405020304" pitchFamily="18" charset="0"/>
                  </a:rPr>
                  <a:t>从根结点开始，按层由上到下，每层中自左至右</a:t>
                </a:r>
                <a:r>
                  <a:rPr lang="en-US" altLang="zh-CN" sz="2400" dirty="0">
                    <a:cs typeface="Times New Roman" panose="02020603050405020304" pitchFamily="18" charset="0"/>
                  </a:rPr>
                  <a:t>)</a:t>
                </a:r>
                <a:r>
                  <a:rPr lang="zh-CN" altLang="en-US" sz="2400" dirty="0">
                    <a:cs typeface="Times New Roman" panose="02020603050405020304" pitchFamily="18" charset="0"/>
                  </a:rPr>
                  <a:t>进行编号，则对任意一结点 </a:t>
                </a:r>
                <a:r>
                  <a:rPr lang="en-US" altLang="zh-CN" sz="2400" dirty="0" err="1">
                    <a:cs typeface="Times New Roman" panose="02020603050405020304" pitchFamily="18" charset="0"/>
                  </a:rPr>
                  <a:t>i</a:t>
                </a:r>
                <a:r>
                  <a:rPr lang="en-US" altLang="zh-CN" sz="2400" dirty="0">
                    <a:cs typeface="Times New Roman" panose="02020603050405020304" pitchFamily="18" charset="0"/>
                  </a:rPr>
                  <a:t> (</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1≤</m:t>
                    </m:r>
                    <m:r>
                      <a:rPr lang="en-US" altLang="zh-CN" sz="2400" b="0" i="1" smtClean="0">
                        <a:latin typeface="Cambria Math" panose="02040503050406030204" pitchFamily="18" charset="0"/>
                        <a:cs typeface="Times New Roman" panose="02020603050405020304" pitchFamily="18" charset="0"/>
                      </a:rPr>
                      <m:t>𝑖</m:t>
                    </m:r>
                    <m:r>
                      <a:rPr lang="en-US" altLang="zh-CN" sz="2400" b="0" i="1" smtClean="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𝑛</m:t>
                    </m:r>
                  </m:oMath>
                </a14:m>
                <a:r>
                  <a:rPr lang="en-US" altLang="zh-CN" sz="2400" dirty="0">
                    <a:cs typeface="Times New Roman" panose="02020603050405020304" pitchFamily="18" charset="0"/>
                  </a:rPr>
                  <a:t>) </a:t>
                </a:r>
                <a:r>
                  <a:rPr lang="zh-CN" altLang="en-US" sz="2400" dirty="0">
                    <a:cs typeface="Times New Roman" panose="02020603050405020304" pitchFamily="18" charset="0"/>
                  </a:rPr>
                  <a:t>有：</a:t>
                </a:r>
                <a:endParaRPr lang="en-US" altLang="zh-CN" sz="2400" dirty="0">
                  <a:cs typeface="Times New Roman" panose="02020603050405020304" pitchFamily="18" charset="0"/>
                </a:endParaRPr>
              </a:p>
              <a:p>
                <a:pPr algn="just">
                  <a:lnSpc>
                    <a:spcPct val="125000"/>
                  </a:lnSpc>
                </a:pPr>
                <a:r>
                  <a:rPr lang="en-US" altLang="zh-CN" sz="2400" dirty="0">
                    <a:cs typeface="Times New Roman" panose="02020603050405020304" pitchFamily="18" charset="0"/>
                  </a:rPr>
                  <a:t>(a)</a:t>
                </a:r>
                <a:r>
                  <a:rPr lang="zh-CN" altLang="en-US" sz="2400" dirty="0">
                    <a:cs typeface="Times New Roman" panose="02020603050405020304" pitchFamily="18" charset="0"/>
                  </a:rPr>
                  <a:t>如果 </a:t>
                </a:r>
                <a:r>
                  <a:rPr lang="en-US" altLang="zh-CN" sz="2400" dirty="0" err="1">
                    <a:cs typeface="Times New Roman" panose="02020603050405020304" pitchFamily="18" charset="0"/>
                  </a:rPr>
                  <a:t>i</a:t>
                </a:r>
                <a:r>
                  <a:rPr lang="en-US" altLang="zh-CN" sz="2400" dirty="0">
                    <a:cs typeface="Times New Roman" panose="02020603050405020304" pitchFamily="18" charset="0"/>
                  </a:rPr>
                  <a:t>=1</a:t>
                </a:r>
                <a:r>
                  <a:rPr lang="zh-CN" altLang="en-US" sz="2400" dirty="0">
                    <a:cs typeface="Times New Roman" panose="02020603050405020304" pitchFamily="18" charset="0"/>
                  </a:rPr>
                  <a:t>，则结点 </a:t>
                </a:r>
                <a:r>
                  <a:rPr lang="en-US" altLang="zh-CN" sz="2400" dirty="0" err="1">
                    <a:cs typeface="Times New Roman" panose="02020603050405020304" pitchFamily="18" charset="0"/>
                  </a:rPr>
                  <a:t>i</a:t>
                </a:r>
                <a:r>
                  <a:rPr lang="en-US" altLang="zh-CN" sz="2400" dirty="0">
                    <a:cs typeface="Times New Roman" panose="02020603050405020304" pitchFamily="18" charset="0"/>
                  </a:rPr>
                  <a:t> </a:t>
                </a:r>
                <a:r>
                  <a:rPr lang="zh-CN" altLang="en-US" sz="2400" dirty="0">
                    <a:cs typeface="Times New Roman" panose="02020603050405020304" pitchFamily="18" charset="0"/>
                  </a:rPr>
                  <a:t>是二叉树的根，无双亲；若 </a:t>
                </a:r>
                <a:r>
                  <a:rPr lang="en-US" altLang="zh-CN" sz="2400" dirty="0" err="1">
                    <a:cs typeface="Times New Roman" panose="02020603050405020304" pitchFamily="18" charset="0"/>
                  </a:rPr>
                  <a:t>i</a:t>
                </a:r>
                <a:r>
                  <a:rPr lang="en-US" altLang="zh-CN" sz="2400" dirty="0">
                    <a:cs typeface="Times New Roman" panose="02020603050405020304" pitchFamily="18" charset="0"/>
                  </a:rPr>
                  <a:t>&gt;1</a:t>
                </a:r>
                <a:r>
                  <a:rPr lang="zh-CN" altLang="en-US" sz="2400" dirty="0">
                    <a:cs typeface="Times New Roman" panose="02020603050405020304" pitchFamily="18" charset="0"/>
                  </a:rPr>
                  <a:t>，则其双亲结点是 </a:t>
                </a:r>
                <a14:m>
                  <m:oMath xmlns:m="http://schemas.openxmlformats.org/officeDocument/2006/math">
                    <m:d>
                      <m:dPr>
                        <m:begChr m:val="⌊"/>
                        <m:endChr m:val="⌋"/>
                        <m:ctrlPr>
                          <a:rPr lang="en-US" altLang="zh-CN" sz="2400" b="0" i="1" smtClean="0">
                            <a:latin typeface="Cambria Math" panose="02040503050406030204" pitchFamily="18" charset="0"/>
                            <a:cs typeface="Times New Roman" panose="02020603050405020304" pitchFamily="18" charset="0"/>
                          </a:rPr>
                        </m:ctrlPr>
                      </m:dPr>
                      <m:e>
                        <m:f>
                          <m:fPr>
                            <m:ctrlPr>
                              <a:rPr lang="en-US" altLang="zh-CN" sz="2400" b="0" i="1" smtClean="0">
                                <a:latin typeface="Cambria Math" panose="02040503050406030204" pitchFamily="18" charset="0"/>
                                <a:cs typeface="Times New Roman" panose="02020603050405020304" pitchFamily="18" charset="0"/>
                              </a:rPr>
                            </m:ctrlPr>
                          </m:fPr>
                          <m:num>
                            <m:r>
                              <a:rPr lang="en-US" altLang="zh-CN" sz="2400" b="0" i="1" smtClean="0">
                                <a:latin typeface="Cambria Math" panose="02040503050406030204" pitchFamily="18" charset="0"/>
                                <a:cs typeface="Times New Roman" panose="02020603050405020304" pitchFamily="18" charset="0"/>
                              </a:rPr>
                              <m:t>𝑖</m:t>
                            </m:r>
                          </m:num>
                          <m:den>
                            <m:r>
                              <a:rPr lang="en-US" altLang="zh-CN" sz="2400" b="0" i="1" smtClean="0">
                                <a:latin typeface="Cambria Math" panose="02040503050406030204" pitchFamily="18" charset="0"/>
                                <a:cs typeface="Times New Roman" panose="02020603050405020304" pitchFamily="18" charset="0"/>
                              </a:rPr>
                              <m:t>2</m:t>
                            </m:r>
                          </m:den>
                        </m:f>
                      </m:e>
                    </m:d>
                  </m:oMath>
                </a14:m>
                <a:r>
                  <a:rPr lang="zh-CN" altLang="en-US" sz="2400" dirty="0">
                    <a:cs typeface="Times New Roman" panose="02020603050405020304" pitchFamily="18" charset="0"/>
                  </a:rPr>
                  <a:t>；</a:t>
                </a:r>
                <a:endParaRPr lang="en-US" altLang="zh-CN" sz="2400" dirty="0">
                  <a:cs typeface="Times New Roman" panose="02020603050405020304" pitchFamily="18" charset="0"/>
                </a:endParaRPr>
              </a:p>
              <a:p>
                <a:pPr algn="just">
                  <a:lnSpc>
                    <a:spcPct val="125000"/>
                  </a:lnSpc>
                </a:pPr>
                <a:r>
                  <a:rPr lang="en-US" altLang="zh-CN" sz="2400" dirty="0">
                    <a:cs typeface="Times New Roman" panose="02020603050405020304" pitchFamily="18" charset="0"/>
                  </a:rPr>
                  <a:t>(b)</a:t>
                </a:r>
                <a:r>
                  <a:rPr lang="zh-CN" altLang="en-US" sz="2400" dirty="0">
                    <a:cs typeface="Times New Roman" panose="02020603050405020304" pitchFamily="18" charset="0"/>
                  </a:rPr>
                  <a:t>如果 </a:t>
                </a:r>
                <a:r>
                  <a:rPr lang="en-US" altLang="zh-CN" sz="2400" dirty="0">
                    <a:cs typeface="Times New Roman" panose="02020603050405020304" pitchFamily="18" charset="0"/>
                  </a:rPr>
                  <a:t>2i&gt;n</a:t>
                </a:r>
                <a:r>
                  <a:rPr lang="zh-CN" altLang="en-US" sz="2400" dirty="0">
                    <a:cs typeface="Times New Roman" panose="02020603050405020304" pitchFamily="18" charset="0"/>
                  </a:rPr>
                  <a:t>，则 </a:t>
                </a:r>
                <a:r>
                  <a:rPr lang="en-US" altLang="zh-CN" sz="2400" dirty="0" err="1">
                    <a:cs typeface="Times New Roman" panose="02020603050405020304" pitchFamily="18" charset="0"/>
                  </a:rPr>
                  <a:t>i</a:t>
                </a:r>
                <a:r>
                  <a:rPr lang="en-US" altLang="zh-CN" sz="2400" dirty="0">
                    <a:cs typeface="Times New Roman" panose="02020603050405020304" pitchFamily="18" charset="0"/>
                  </a:rPr>
                  <a:t> </a:t>
                </a:r>
                <a:r>
                  <a:rPr lang="zh-CN" altLang="en-US" sz="2400" dirty="0">
                    <a:cs typeface="Times New Roman" panose="02020603050405020304" pitchFamily="18" charset="0"/>
                  </a:rPr>
                  <a:t>为叶子结点；否则其左孩子是结点 </a:t>
                </a:r>
                <a:r>
                  <a:rPr lang="en-US" altLang="zh-CN" sz="2400" dirty="0">
                    <a:cs typeface="Times New Roman" panose="02020603050405020304" pitchFamily="18" charset="0"/>
                  </a:rPr>
                  <a:t>2i</a:t>
                </a:r>
                <a:r>
                  <a:rPr lang="zh-CN" altLang="en-US" sz="2400" dirty="0">
                    <a:cs typeface="Times New Roman" panose="02020603050405020304" pitchFamily="18" charset="0"/>
                  </a:rPr>
                  <a:t>；</a:t>
                </a:r>
                <a:endParaRPr lang="en-US" altLang="zh-CN" sz="2400" dirty="0">
                  <a:cs typeface="Times New Roman" panose="02020603050405020304" pitchFamily="18" charset="0"/>
                </a:endParaRPr>
              </a:p>
              <a:p>
                <a:pPr algn="just">
                  <a:lnSpc>
                    <a:spcPct val="125000"/>
                  </a:lnSpc>
                  <a:spcAft>
                    <a:spcPts val="1200"/>
                  </a:spcAft>
                </a:pPr>
                <a:r>
                  <a:rPr lang="en-US" altLang="zh-CN" sz="2400" dirty="0">
                    <a:cs typeface="Times New Roman" panose="02020603050405020304" pitchFamily="18" charset="0"/>
                  </a:rPr>
                  <a:t>(c)</a:t>
                </a:r>
                <a:r>
                  <a:rPr lang="zh-CN" altLang="en-US" sz="2400" dirty="0">
                    <a:cs typeface="Times New Roman" panose="02020603050405020304" pitchFamily="18" charset="0"/>
                  </a:rPr>
                  <a:t>如果 </a:t>
                </a:r>
                <a:r>
                  <a:rPr lang="en-US" altLang="zh-CN" sz="2400" dirty="0">
                    <a:cs typeface="Times New Roman" panose="02020603050405020304" pitchFamily="18" charset="0"/>
                  </a:rPr>
                  <a:t>2i+1&gt;n</a:t>
                </a:r>
                <a:r>
                  <a:rPr lang="zh-CN" altLang="en-US" sz="2400" dirty="0">
                    <a:cs typeface="Times New Roman" panose="02020603050405020304" pitchFamily="18" charset="0"/>
                  </a:rPr>
                  <a:t>，则结点 </a:t>
                </a:r>
                <a:r>
                  <a:rPr lang="en-US" altLang="zh-CN" sz="2400" dirty="0" err="1">
                    <a:cs typeface="Times New Roman" panose="02020603050405020304" pitchFamily="18" charset="0"/>
                  </a:rPr>
                  <a:t>i</a:t>
                </a:r>
                <a:r>
                  <a:rPr lang="en-US" altLang="zh-CN" sz="2400" dirty="0">
                    <a:cs typeface="Times New Roman" panose="02020603050405020304" pitchFamily="18" charset="0"/>
                  </a:rPr>
                  <a:t> </a:t>
                </a:r>
                <a:r>
                  <a:rPr lang="zh-CN" altLang="en-US" sz="2400" dirty="0">
                    <a:cs typeface="Times New Roman" panose="02020603050405020304" pitchFamily="18" charset="0"/>
                  </a:rPr>
                  <a:t>无右孩子；否则其右孩子是结点 </a:t>
                </a:r>
                <a:r>
                  <a:rPr lang="en-US" altLang="zh-CN" sz="2400" dirty="0">
                    <a:cs typeface="Times New Roman" panose="02020603050405020304" pitchFamily="18" charset="0"/>
                  </a:rPr>
                  <a:t>2i+1</a:t>
                </a:r>
                <a:r>
                  <a:rPr lang="zh-CN" altLang="en-US" sz="2400" dirty="0">
                    <a:cs typeface="Times New Roman" panose="02020603050405020304" pitchFamily="18" charset="0"/>
                  </a:rPr>
                  <a:t>。</a:t>
                </a:r>
                <a:endParaRPr lang="en-US" altLang="zh-CN" sz="2400" dirty="0">
                  <a:cs typeface="Times New Roman" panose="02020603050405020304" pitchFamily="18" charset="0"/>
                </a:endParaRPr>
              </a:p>
              <a:p>
                <a:pPr algn="just">
                  <a:lnSpc>
                    <a:spcPct val="125000"/>
                  </a:lnSpc>
                  <a:spcAft>
                    <a:spcPts val="1200"/>
                  </a:spcAft>
                </a:pPr>
                <a:r>
                  <a:rPr lang="zh-CN" altLang="en-US" sz="2400" b="1" dirty="0">
                    <a:solidFill>
                      <a:schemeClr val="accent2"/>
                    </a:solidFill>
                    <a:cs typeface="Times New Roman" panose="02020603050405020304" pitchFamily="18" charset="0"/>
                  </a:rPr>
                  <a:t>性质</a:t>
                </a:r>
                <a:r>
                  <a:rPr lang="en-US" altLang="zh-CN" sz="2400" b="1" dirty="0">
                    <a:solidFill>
                      <a:schemeClr val="accent2"/>
                    </a:solidFill>
                    <a:cs typeface="Times New Roman" panose="02020603050405020304" pitchFamily="18" charset="0"/>
                  </a:rPr>
                  <a:t>(7) </a:t>
                </a:r>
                <a:r>
                  <a:rPr lang="zh-CN" altLang="en-US" sz="2400" dirty="0">
                    <a:cs typeface="Times New Roman" panose="02020603050405020304" pitchFamily="18" charset="0"/>
                  </a:rPr>
                  <a:t>深度为 </a:t>
                </a:r>
                <a:r>
                  <a:rPr lang="en-US" altLang="zh-CN" sz="2400" dirty="0">
                    <a:cs typeface="Times New Roman" panose="02020603050405020304" pitchFamily="18" charset="0"/>
                  </a:rPr>
                  <a:t>k </a:t>
                </a:r>
                <a:r>
                  <a:rPr lang="zh-CN" altLang="en-US" sz="2400" dirty="0">
                    <a:cs typeface="Times New Roman" panose="02020603050405020304" pitchFamily="18" charset="0"/>
                  </a:rPr>
                  <a:t>且具有 </a:t>
                </a:r>
                <a:r>
                  <a:rPr lang="en-US" altLang="zh-CN" sz="2400" dirty="0">
                    <a:cs typeface="Times New Roman" panose="02020603050405020304" pitchFamily="18" charset="0"/>
                  </a:rPr>
                  <a:t>n </a:t>
                </a:r>
                <a:r>
                  <a:rPr lang="zh-CN" altLang="en-US" sz="2400" dirty="0">
                    <a:cs typeface="Times New Roman" panose="02020603050405020304" pitchFamily="18" charset="0"/>
                  </a:rPr>
                  <a:t>个结点的二叉树为完全二叉树的充要条件是，该二叉树的结点与深度为 </a:t>
                </a:r>
                <a:r>
                  <a:rPr lang="en-US" altLang="zh-CN" sz="2400" dirty="0">
                    <a:cs typeface="Times New Roman" panose="02020603050405020304" pitchFamily="18" charset="0"/>
                  </a:rPr>
                  <a:t>k </a:t>
                </a:r>
                <a:r>
                  <a:rPr lang="zh-CN" altLang="en-US" sz="2400" dirty="0">
                    <a:cs typeface="Times New Roman" panose="02020603050405020304" pitchFamily="18" charset="0"/>
                  </a:rPr>
                  <a:t>的满二叉树中编号为 </a:t>
                </a:r>
                <a:r>
                  <a:rPr lang="en-US" altLang="zh-CN" sz="2400" dirty="0">
                    <a:cs typeface="Times New Roman" panose="02020603050405020304" pitchFamily="18" charset="0"/>
                  </a:rPr>
                  <a:t>1~n </a:t>
                </a:r>
                <a:r>
                  <a:rPr lang="zh-CN" altLang="en-US" sz="2400" dirty="0">
                    <a:cs typeface="Times New Roman" panose="02020603050405020304" pitchFamily="18" charset="0"/>
                  </a:rPr>
                  <a:t>的结点的位置一一对应。</a:t>
                </a:r>
                <a:endParaRPr lang="en-US" altLang="zh-CN" sz="2400" dirty="0">
                  <a:cs typeface="Times New Roman" panose="02020603050405020304" pitchFamily="18" charset="0"/>
                </a:endParaRPr>
              </a:p>
            </p:txBody>
          </p:sp>
        </mc:Choice>
        <mc:Fallback>
          <p:sp>
            <p:nvSpPr>
              <p:cNvPr id="12" name="矩形 11">
                <a:extLst>
                  <a:ext uri="{FF2B5EF4-FFF2-40B4-BE49-F238E27FC236}">
                    <a16:creationId xmlns:a16="http://schemas.microsoft.com/office/drawing/2014/main" id="{5D6F54CE-07E0-43C1-9E6E-A33481D8CE6F}"/>
                  </a:ext>
                </a:extLst>
              </p:cNvPr>
              <p:cNvSpPr>
                <a:spLocks noRot="1" noChangeAspect="1" noMove="1" noResize="1" noEditPoints="1" noAdjustHandles="1" noChangeArrowheads="1" noChangeShapeType="1" noTextEdit="1"/>
              </p:cNvSpPr>
              <p:nvPr/>
            </p:nvSpPr>
            <p:spPr>
              <a:xfrm>
                <a:off x="741920" y="1324586"/>
                <a:ext cx="10317847" cy="3660939"/>
              </a:xfrm>
              <a:prstGeom prst="rect">
                <a:avLst/>
              </a:prstGeom>
              <a:blipFill>
                <a:blip r:embed="rId2"/>
                <a:stretch>
                  <a:fillRect l="-946" r="-3960" b="-2829"/>
                </a:stretch>
              </a:blipFill>
            </p:spPr>
            <p:txBody>
              <a:bodyPr/>
              <a:lstStyle/>
              <a:p>
                <a:r>
                  <a:rPr lang="zh-CN" altLang="en-US">
                    <a:noFill/>
                  </a:rPr>
                  <a:t> </a:t>
                </a:r>
              </a:p>
            </p:txBody>
          </p:sp>
        </mc:Fallback>
      </mc:AlternateContent>
      <p:sp>
        <p:nvSpPr>
          <p:cNvPr id="13" name="文本框 1066">
            <a:extLst>
              <a:ext uri="{FF2B5EF4-FFF2-40B4-BE49-F238E27FC236}">
                <a16:creationId xmlns:a16="http://schemas.microsoft.com/office/drawing/2014/main" id="{F01B984C-16A4-4925-920C-45D3FEA242A1}"/>
              </a:ext>
            </a:extLst>
          </p:cNvPr>
          <p:cNvSpPr txBox="1">
            <a:spLocks noChangeArrowheads="1"/>
          </p:cNvSpPr>
          <p:nvPr/>
        </p:nvSpPr>
        <p:spPr bwMode="auto">
          <a:xfrm>
            <a:off x="1338299" y="326531"/>
            <a:ext cx="264687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二叉树的性质</a:t>
            </a:r>
          </a:p>
        </p:txBody>
      </p:sp>
    </p:spTree>
    <p:extLst>
      <p:ext uri="{BB962C8B-B14F-4D97-AF65-F5344CB8AC3E}">
        <p14:creationId xmlns:p14="http://schemas.microsoft.com/office/powerpoint/2010/main" val="682853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B44B128C-620F-4679-A112-DC03825C16E1}"/>
              </a:ext>
            </a:extLst>
          </p:cNvPr>
          <p:cNvGrpSpPr/>
          <p:nvPr/>
        </p:nvGrpSpPr>
        <p:grpSpPr>
          <a:xfrm>
            <a:off x="0" y="177155"/>
            <a:ext cx="4383466" cy="877513"/>
            <a:chOff x="0" y="271425"/>
            <a:chExt cx="4280901" cy="877513"/>
          </a:xfrm>
        </p:grpSpPr>
        <p:sp>
          <p:nvSpPr>
            <p:cNvPr id="8" name="任意多边形 18">
              <a:extLst>
                <a:ext uri="{FF2B5EF4-FFF2-40B4-BE49-F238E27FC236}">
                  <a16:creationId xmlns:a16="http://schemas.microsoft.com/office/drawing/2014/main" id="{4202944D-5DC1-4E98-A994-164D2E7E3EA7}"/>
                </a:ext>
              </a:extLst>
            </p:cNvPr>
            <p:cNvSpPr/>
            <p:nvPr/>
          </p:nvSpPr>
          <p:spPr>
            <a:xfrm rot="5400000">
              <a:off x="1866583" y="-1445781"/>
              <a:ext cx="547735" cy="4280901"/>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9" name="椭圆 8">
              <a:extLst>
                <a:ext uri="{FF2B5EF4-FFF2-40B4-BE49-F238E27FC236}">
                  <a16:creationId xmlns:a16="http://schemas.microsoft.com/office/drawing/2014/main" id="{2CF6E991-6106-43B0-B53D-AF70F69FE225}"/>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0" name="矩形 9">
              <a:extLst>
                <a:ext uri="{FF2B5EF4-FFF2-40B4-BE49-F238E27FC236}">
                  <a16:creationId xmlns:a16="http://schemas.microsoft.com/office/drawing/2014/main" id="{74250A76-81BC-4010-885B-08C8EFB3F06A}"/>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1</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2" name="矩形 11">
            <a:extLst>
              <a:ext uri="{FF2B5EF4-FFF2-40B4-BE49-F238E27FC236}">
                <a16:creationId xmlns:a16="http://schemas.microsoft.com/office/drawing/2014/main" id="{5D6F54CE-07E0-43C1-9E6E-A33481D8CE6F}"/>
              </a:ext>
            </a:extLst>
          </p:cNvPr>
          <p:cNvSpPr/>
          <p:nvPr/>
        </p:nvSpPr>
        <p:spPr>
          <a:xfrm>
            <a:off x="741920" y="1204044"/>
            <a:ext cx="10465121" cy="5160067"/>
          </a:xfrm>
          <a:prstGeom prst="rect">
            <a:avLst/>
          </a:prstGeom>
        </p:spPr>
        <p:txBody>
          <a:bodyPr wrap="square">
            <a:spAutoFit/>
          </a:bodyPr>
          <a:lstStyle/>
          <a:p>
            <a:pPr algn="just">
              <a:lnSpc>
                <a:spcPct val="120000"/>
              </a:lnSpc>
              <a:spcAft>
                <a:spcPts val="1200"/>
              </a:spcAft>
            </a:pPr>
            <a:r>
              <a:rPr lang="zh-CN" altLang="en-US" sz="2600" b="1" dirty="0">
                <a:solidFill>
                  <a:schemeClr val="accent2"/>
                </a:solidFill>
                <a:cs typeface="Times New Roman" panose="02020603050405020304" pitchFamily="18" charset="0"/>
              </a:rPr>
              <a:t>二叉树</a:t>
            </a:r>
            <a:r>
              <a:rPr lang="en-US" altLang="zh-CN" sz="2600" b="1" dirty="0">
                <a:solidFill>
                  <a:schemeClr val="accent2"/>
                </a:solidFill>
                <a:cs typeface="Times New Roman" panose="02020603050405020304" pitchFamily="18" charset="0"/>
              </a:rPr>
              <a:t>(binary tree)</a:t>
            </a:r>
            <a:r>
              <a:rPr lang="zh-CN" altLang="en-US" sz="2600" dirty="0">
                <a:cs typeface="Times New Roman" panose="02020603050405020304" pitchFamily="18" charset="0"/>
              </a:rPr>
              <a:t>是一类重要的树形结构。与树相比，二叉树具有存储方便、处理方便等优点，且任意树都可以转换为二叉树。</a:t>
            </a:r>
            <a:endParaRPr lang="en-US" altLang="zh-CN" sz="2600" dirty="0">
              <a:cs typeface="Times New Roman" panose="02020603050405020304" pitchFamily="18" charset="0"/>
            </a:endParaRPr>
          </a:p>
          <a:p>
            <a:pPr algn="just">
              <a:lnSpc>
                <a:spcPct val="120000"/>
              </a:lnSpc>
              <a:spcAft>
                <a:spcPts val="1200"/>
              </a:spcAft>
            </a:pPr>
            <a:r>
              <a:rPr lang="zh-CN" altLang="en-US" sz="2600" dirty="0">
                <a:cs typeface="Times New Roman" panose="02020603050405020304" pitchFamily="18" charset="0"/>
              </a:rPr>
              <a:t>二叉树由结点</a:t>
            </a:r>
            <a:r>
              <a:rPr lang="en-US" altLang="zh-CN" sz="2600" dirty="0">
                <a:cs typeface="Times New Roman" panose="02020603050405020304" pitchFamily="18" charset="0"/>
              </a:rPr>
              <a:t>(node)</a:t>
            </a:r>
            <a:r>
              <a:rPr lang="zh-CN" altLang="en-US" sz="2600" dirty="0">
                <a:cs typeface="Times New Roman" panose="02020603050405020304" pitchFamily="18" charset="0"/>
              </a:rPr>
              <a:t>的有限集组成，此集或为空集，此时称为空二叉树；或由一个</a:t>
            </a:r>
            <a:r>
              <a:rPr lang="zh-CN" altLang="en-US" sz="2600" b="1" dirty="0">
                <a:solidFill>
                  <a:schemeClr val="accent2"/>
                </a:solidFill>
                <a:cs typeface="Times New Roman" panose="02020603050405020304" pitchFamily="18" charset="0"/>
              </a:rPr>
              <a:t>根结点</a:t>
            </a:r>
            <a:r>
              <a:rPr lang="en-US" altLang="zh-CN" sz="2600" b="1" dirty="0">
                <a:solidFill>
                  <a:schemeClr val="accent2"/>
                </a:solidFill>
                <a:cs typeface="Times New Roman" panose="02020603050405020304" pitchFamily="18" charset="0"/>
              </a:rPr>
              <a:t>(root node)</a:t>
            </a:r>
            <a:r>
              <a:rPr lang="zh-CN" altLang="en-US" sz="2600" dirty="0">
                <a:cs typeface="Times New Roman" panose="02020603050405020304" pitchFamily="18" charset="0"/>
              </a:rPr>
              <a:t>和分别称为根结点的</a:t>
            </a:r>
            <a:r>
              <a:rPr lang="zh-CN" altLang="en-US" sz="2600" b="1" dirty="0">
                <a:solidFill>
                  <a:schemeClr val="accent2"/>
                </a:solidFill>
                <a:cs typeface="Times New Roman" panose="02020603050405020304" pitchFamily="18" charset="0"/>
              </a:rPr>
              <a:t>左子树</a:t>
            </a:r>
            <a:r>
              <a:rPr lang="en-US" altLang="zh-CN" sz="2600" b="1" dirty="0">
                <a:solidFill>
                  <a:schemeClr val="accent2"/>
                </a:solidFill>
                <a:cs typeface="Times New Roman" panose="02020603050405020304" pitchFamily="18" charset="0"/>
              </a:rPr>
              <a:t>(left subtree)</a:t>
            </a:r>
            <a:r>
              <a:rPr lang="zh-CN" altLang="en-US" sz="2600" dirty="0">
                <a:cs typeface="Times New Roman" panose="02020603050405020304" pitchFamily="18" charset="0"/>
              </a:rPr>
              <a:t>和</a:t>
            </a:r>
            <a:r>
              <a:rPr lang="zh-CN" altLang="en-US" sz="2600" b="1" dirty="0">
                <a:solidFill>
                  <a:schemeClr val="accent2"/>
                </a:solidFill>
                <a:cs typeface="Times New Roman" panose="02020603050405020304" pitchFamily="18" charset="0"/>
              </a:rPr>
              <a:t>右子树</a:t>
            </a:r>
            <a:r>
              <a:rPr lang="en-US" altLang="zh-CN" sz="2600" b="1" dirty="0">
                <a:solidFill>
                  <a:schemeClr val="accent2"/>
                </a:solidFill>
                <a:cs typeface="Times New Roman" panose="02020603050405020304" pitchFamily="18" charset="0"/>
              </a:rPr>
              <a:t>(right subtree)</a:t>
            </a:r>
            <a:r>
              <a:rPr lang="zh-CN" altLang="en-US" sz="2600" dirty="0">
                <a:cs typeface="Times New Roman" panose="02020603050405020304" pitchFamily="18" charset="0"/>
              </a:rPr>
              <a:t>的两棵互不相交的二叉树构成。这两棵子树的根称为此二叉树根结点的</a:t>
            </a:r>
            <a:r>
              <a:rPr lang="zh-CN" altLang="en-US" sz="2600" b="1" dirty="0">
                <a:solidFill>
                  <a:schemeClr val="accent2"/>
                </a:solidFill>
                <a:cs typeface="Times New Roman" panose="02020603050405020304" pitchFamily="18" charset="0"/>
              </a:rPr>
              <a:t>孩子结点</a:t>
            </a:r>
            <a:r>
              <a:rPr lang="en-US" altLang="zh-CN" sz="2600" b="1" dirty="0">
                <a:solidFill>
                  <a:schemeClr val="accent2"/>
                </a:solidFill>
                <a:cs typeface="Times New Roman" panose="02020603050405020304" pitchFamily="18" charset="0"/>
              </a:rPr>
              <a:t>(child node)</a:t>
            </a:r>
            <a:r>
              <a:rPr lang="zh-CN" altLang="en-US" sz="2600" dirty="0">
                <a:cs typeface="Times New Roman" panose="02020603050405020304" pitchFamily="18" charset="0"/>
              </a:rPr>
              <a:t>，二叉树的根称为其孩子结点的</a:t>
            </a:r>
            <a:r>
              <a:rPr lang="zh-CN" altLang="en-US" sz="2600" b="1" dirty="0">
                <a:solidFill>
                  <a:schemeClr val="accent2"/>
                </a:solidFill>
                <a:cs typeface="Times New Roman" panose="02020603050405020304" pitchFamily="18" charset="0"/>
              </a:rPr>
              <a:t>双亲结点或父结点</a:t>
            </a:r>
            <a:r>
              <a:rPr lang="en-US" altLang="zh-CN" sz="2600" b="1" dirty="0">
                <a:solidFill>
                  <a:schemeClr val="accent2"/>
                </a:solidFill>
                <a:cs typeface="Times New Roman" panose="02020603050405020304" pitchFamily="18" charset="0"/>
              </a:rPr>
              <a:t>(parent node)</a:t>
            </a:r>
            <a:r>
              <a:rPr lang="zh-CN" altLang="en-US" sz="2600" dirty="0">
                <a:cs typeface="Times New Roman" panose="02020603050405020304" pitchFamily="18" charset="0"/>
              </a:rPr>
              <a:t>。</a:t>
            </a:r>
            <a:endParaRPr lang="en-US" altLang="zh-CN" sz="2600" dirty="0">
              <a:cs typeface="Times New Roman" panose="02020603050405020304" pitchFamily="18" charset="0"/>
            </a:endParaRPr>
          </a:p>
          <a:p>
            <a:pPr algn="just">
              <a:lnSpc>
                <a:spcPct val="120000"/>
              </a:lnSpc>
              <a:spcAft>
                <a:spcPts val="1200"/>
              </a:spcAft>
            </a:pPr>
            <a:r>
              <a:rPr lang="zh-CN" altLang="en-US" sz="2600" dirty="0">
                <a:cs typeface="Times New Roman" panose="02020603050405020304" pitchFamily="18" charset="0"/>
              </a:rPr>
              <a:t>二叉树中双亲与孩子的关系，即为前驱和后继的关系，在不同的应用问题中具有不同的实际含义，如图书管理系统中，关系是所属类别；行政管辖问题中，关系是行政管辖关系。</a:t>
            </a:r>
            <a:endParaRPr lang="en-US" altLang="zh-CN" sz="2600" dirty="0">
              <a:cs typeface="Times New Roman" panose="02020603050405020304" pitchFamily="18" charset="0"/>
            </a:endParaRPr>
          </a:p>
        </p:txBody>
      </p:sp>
      <p:sp>
        <p:nvSpPr>
          <p:cNvPr id="13" name="文本框 1066">
            <a:extLst>
              <a:ext uri="{FF2B5EF4-FFF2-40B4-BE49-F238E27FC236}">
                <a16:creationId xmlns:a16="http://schemas.microsoft.com/office/drawing/2014/main" id="{F01B984C-16A4-4925-920C-45D3FEA242A1}"/>
              </a:ext>
            </a:extLst>
          </p:cNvPr>
          <p:cNvSpPr txBox="1">
            <a:spLocks noChangeArrowheads="1"/>
          </p:cNvSpPr>
          <p:nvPr/>
        </p:nvSpPr>
        <p:spPr bwMode="auto">
          <a:xfrm>
            <a:off x="1338299" y="326531"/>
            <a:ext cx="264687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二叉树的定义</a:t>
            </a:r>
          </a:p>
        </p:txBody>
      </p:sp>
    </p:spTree>
    <p:extLst>
      <p:ext uri="{BB962C8B-B14F-4D97-AF65-F5344CB8AC3E}">
        <p14:creationId xmlns:p14="http://schemas.microsoft.com/office/powerpoint/2010/main" val="29148898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B44B128C-620F-4679-A112-DC03825C16E1}"/>
              </a:ext>
            </a:extLst>
          </p:cNvPr>
          <p:cNvGrpSpPr/>
          <p:nvPr/>
        </p:nvGrpSpPr>
        <p:grpSpPr>
          <a:xfrm>
            <a:off x="-2" y="177155"/>
            <a:ext cx="8352149" cy="877513"/>
            <a:chOff x="-2" y="271425"/>
            <a:chExt cx="8156724" cy="877513"/>
          </a:xfrm>
        </p:grpSpPr>
        <p:sp>
          <p:nvSpPr>
            <p:cNvPr id="8" name="任意多边形 18">
              <a:extLst>
                <a:ext uri="{FF2B5EF4-FFF2-40B4-BE49-F238E27FC236}">
                  <a16:creationId xmlns:a16="http://schemas.microsoft.com/office/drawing/2014/main" id="{4202944D-5DC1-4E98-A994-164D2E7E3EA7}"/>
                </a:ext>
              </a:extLst>
            </p:cNvPr>
            <p:cNvSpPr/>
            <p:nvPr/>
          </p:nvSpPr>
          <p:spPr>
            <a:xfrm rot="5400000">
              <a:off x="3804492" y="-3383690"/>
              <a:ext cx="547735" cy="8156724"/>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9" name="椭圆 8">
              <a:extLst>
                <a:ext uri="{FF2B5EF4-FFF2-40B4-BE49-F238E27FC236}">
                  <a16:creationId xmlns:a16="http://schemas.microsoft.com/office/drawing/2014/main" id="{2CF6E991-6106-43B0-B53D-AF70F69FE225}"/>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0" name="矩形 9">
              <a:extLst>
                <a:ext uri="{FF2B5EF4-FFF2-40B4-BE49-F238E27FC236}">
                  <a16:creationId xmlns:a16="http://schemas.microsoft.com/office/drawing/2014/main" id="{74250A76-81BC-4010-885B-08C8EFB3F06A}"/>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1</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2" name="矩形 11">
            <a:extLst>
              <a:ext uri="{FF2B5EF4-FFF2-40B4-BE49-F238E27FC236}">
                <a16:creationId xmlns:a16="http://schemas.microsoft.com/office/drawing/2014/main" id="{5D6F54CE-07E0-43C1-9E6E-A33481D8CE6F}"/>
              </a:ext>
            </a:extLst>
          </p:cNvPr>
          <p:cNvSpPr/>
          <p:nvPr/>
        </p:nvSpPr>
        <p:spPr>
          <a:xfrm>
            <a:off x="492493" y="1107628"/>
            <a:ext cx="10424512" cy="973472"/>
          </a:xfrm>
          <a:prstGeom prst="rect">
            <a:avLst/>
          </a:prstGeom>
        </p:spPr>
        <p:txBody>
          <a:bodyPr wrap="square">
            <a:spAutoFit/>
          </a:bodyPr>
          <a:lstStyle/>
          <a:p>
            <a:pPr algn="just">
              <a:lnSpc>
                <a:spcPct val="125000"/>
              </a:lnSpc>
            </a:pPr>
            <a:r>
              <a:rPr lang="zh-CN" altLang="en-US" sz="2400" dirty="0">
                <a:cs typeface="Times New Roman" panose="02020603050405020304" pitchFamily="18" charset="0"/>
              </a:rPr>
              <a:t>二叉树的顺序存储结构是指用一组连续的存储单元存储二叉树的数据元素。用</a:t>
            </a:r>
            <a:r>
              <a:rPr lang="en-US" altLang="zh-CN" sz="2400" dirty="0">
                <a:cs typeface="Times New Roman" panose="02020603050405020304" pitchFamily="18" charset="0"/>
              </a:rPr>
              <a:t>C++</a:t>
            </a:r>
            <a:r>
              <a:rPr lang="zh-CN" altLang="en-US" sz="2400" dirty="0">
                <a:cs typeface="Times New Roman" panose="02020603050405020304" pitchFamily="18" charset="0"/>
              </a:rPr>
              <a:t>语言描述如下：</a:t>
            </a:r>
            <a:endParaRPr lang="en-US" altLang="zh-CN" sz="2400" dirty="0">
              <a:cs typeface="Times New Roman" panose="02020603050405020304" pitchFamily="18" charset="0"/>
            </a:endParaRPr>
          </a:p>
        </p:txBody>
      </p:sp>
      <p:sp>
        <p:nvSpPr>
          <p:cNvPr id="14" name="文本框 1066">
            <a:extLst>
              <a:ext uri="{FF2B5EF4-FFF2-40B4-BE49-F238E27FC236}">
                <a16:creationId xmlns:a16="http://schemas.microsoft.com/office/drawing/2014/main" id="{3C80AFD1-CA8F-414F-BD62-69C0F19653E6}"/>
              </a:ext>
            </a:extLst>
          </p:cNvPr>
          <p:cNvSpPr txBox="1">
            <a:spLocks noChangeArrowheads="1"/>
          </p:cNvSpPr>
          <p:nvPr/>
        </p:nvSpPr>
        <p:spPr bwMode="auto">
          <a:xfrm>
            <a:off x="1085955" y="289494"/>
            <a:ext cx="69541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二叉树的存储结构</a:t>
            </a:r>
            <a:r>
              <a:rPr lang="zh-CN" altLang="en-US" sz="3200" b="1" dirty="0">
                <a:solidFill>
                  <a:schemeClr val="bg1"/>
                </a:solidFill>
                <a:cs typeface="+mn-ea"/>
                <a:sym typeface="Wingdings" panose="05000000000000000000" pitchFamily="2" charset="2"/>
              </a:rPr>
              <a:t>：</a:t>
            </a:r>
            <a:r>
              <a:rPr lang="en-US" altLang="zh-CN" sz="3200" b="1" dirty="0">
                <a:solidFill>
                  <a:schemeClr val="bg1"/>
                </a:solidFill>
                <a:cs typeface="+mn-ea"/>
                <a:sym typeface="Wingdings" panose="05000000000000000000" pitchFamily="2" charset="2"/>
              </a:rPr>
              <a:t>(1)</a:t>
            </a:r>
            <a:r>
              <a:rPr lang="zh-CN" altLang="en-US" sz="3200" b="1" dirty="0">
                <a:solidFill>
                  <a:schemeClr val="bg1"/>
                </a:solidFill>
                <a:cs typeface="+mn-ea"/>
                <a:sym typeface="+mn-lt"/>
              </a:rPr>
              <a:t>顺序存储结构</a:t>
            </a:r>
          </a:p>
        </p:txBody>
      </p:sp>
      <p:sp>
        <p:nvSpPr>
          <p:cNvPr id="15" name="矩形 14">
            <a:extLst>
              <a:ext uri="{FF2B5EF4-FFF2-40B4-BE49-F238E27FC236}">
                <a16:creationId xmlns:a16="http://schemas.microsoft.com/office/drawing/2014/main" id="{BE242D6D-B504-4BF6-9A1E-A062B9BF3045}"/>
              </a:ext>
            </a:extLst>
          </p:cNvPr>
          <p:cNvSpPr/>
          <p:nvPr/>
        </p:nvSpPr>
        <p:spPr>
          <a:xfrm>
            <a:off x="2062094" y="2081100"/>
            <a:ext cx="8701156" cy="1938992"/>
          </a:xfrm>
          <a:prstGeom prst="rect">
            <a:avLst/>
          </a:prstGeom>
        </p:spPr>
        <p:txBody>
          <a:bodyPr wrap="square">
            <a:spAutoFit/>
          </a:bodyPr>
          <a:lstStyle/>
          <a:p>
            <a:pPr lvl="1"/>
            <a:r>
              <a:rPr lang="en-US" altLang="zh-CN" sz="2400" dirty="0">
                <a:cs typeface="Times New Roman" panose="02020603050405020304" pitchFamily="18" charset="0"/>
              </a:rPr>
              <a:t>const int </a:t>
            </a:r>
            <a:r>
              <a:rPr lang="en-US" altLang="zh-CN" sz="2400" dirty="0" err="1">
                <a:cs typeface="Times New Roman" panose="02020603050405020304" pitchFamily="18" charset="0"/>
              </a:rPr>
              <a:t>MaxTreeSize</a:t>
            </a:r>
            <a:r>
              <a:rPr lang="en-US" altLang="zh-CN" sz="2400" dirty="0">
                <a:cs typeface="Times New Roman" panose="02020603050405020304" pitchFamily="18" charset="0"/>
              </a:rPr>
              <a:t> = 100;</a:t>
            </a:r>
          </a:p>
          <a:p>
            <a:pPr lvl="1"/>
            <a:r>
              <a:rPr lang="en-US" altLang="zh-CN" sz="2400" dirty="0">
                <a:cs typeface="Times New Roman" panose="02020603050405020304" pitchFamily="18" charset="0"/>
              </a:rPr>
              <a:t>struct </a:t>
            </a:r>
            <a:r>
              <a:rPr lang="en-US" altLang="zh-CN" sz="2400" dirty="0" err="1">
                <a:cs typeface="Times New Roman" panose="02020603050405020304" pitchFamily="18" charset="0"/>
                <a:sym typeface="Wingdings" panose="05000000000000000000" pitchFamily="2" charset="2"/>
              </a:rPr>
              <a:t>SqTree</a:t>
            </a:r>
            <a:r>
              <a:rPr lang="en-US" altLang="zh-CN" sz="2400" b="1" dirty="0">
                <a:solidFill>
                  <a:schemeClr val="accent2"/>
                </a:solidFill>
                <a:cs typeface="Times New Roman" panose="02020603050405020304" pitchFamily="18" charset="0"/>
              </a:rPr>
              <a:t> </a:t>
            </a:r>
          </a:p>
          <a:p>
            <a:pPr lvl="1"/>
            <a:r>
              <a:rPr lang="en-US" altLang="zh-CN" sz="2400" dirty="0">
                <a:cs typeface="Times New Roman" panose="02020603050405020304" pitchFamily="18" charset="0"/>
              </a:rPr>
              <a:t>{  </a:t>
            </a:r>
            <a:r>
              <a:rPr lang="en-US" altLang="zh-CN" sz="2400" dirty="0" err="1">
                <a:cs typeface="Times New Roman" panose="02020603050405020304" pitchFamily="18" charset="0"/>
              </a:rPr>
              <a:t>TElemType</a:t>
            </a:r>
            <a:r>
              <a:rPr lang="en-US" altLang="zh-CN" sz="2400" dirty="0">
                <a:cs typeface="Times New Roman" panose="02020603050405020304" pitchFamily="18" charset="0"/>
              </a:rPr>
              <a:t>  </a:t>
            </a:r>
            <a:r>
              <a:rPr lang="en-US" altLang="zh-CN" sz="2400" dirty="0" err="1">
                <a:cs typeface="Times New Roman" panose="02020603050405020304" pitchFamily="18" charset="0"/>
              </a:rPr>
              <a:t>bt</a:t>
            </a:r>
            <a:r>
              <a:rPr lang="en-US" altLang="zh-CN" sz="2400" dirty="0">
                <a:cs typeface="Times New Roman" panose="02020603050405020304" pitchFamily="18" charset="0"/>
              </a:rPr>
              <a:t>[MaxTreeSize+1];   </a:t>
            </a:r>
            <a:r>
              <a:rPr lang="en-US" altLang="zh-CN" sz="2400" dirty="0">
                <a:solidFill>
                  <a:srgbClr val="0000FF"/>
                </a:solidFill>
                <a:cs typeface="Times New Roman" panose="02020603050405020304" pitchFamily="18" charset="0"/>
              </a:rPr>
              <a:t>//</a:t>
            </a:r>
            <a:r>
              <a:rPr lang="zh-CN" altLang="en-US" sz="2400" dirty="0">
                <a:solidFill>
                  <a:srgbClr val="0000FF"/>
                </a:solidFill>
                <a:cs typeface="Times New Roman" panose="02020603050405020304" pitchFamily="18" charset="0"/>
              </a:rPr>
              <a:t>存储二叉树的元素</a:t>
            </a:r>
            <a:endParaRPr lang="en-US" altLang="zh-CN" sz="2400" dirty="0">
              <a:solidFill>
                <a:srgbClr val="0000FF"/>
              </a:solidFill>
              <a:cs typeface="Times New Roman" panose="02020603050405020304" pitchFamily="18" charset="0"/>
            </a:endParaRPr>
          </a:p>
          <a:p>
            <a:pPr lvl="1"/>
            <a:r>
              <a:rPr lang="en-US" altLang="zh-CN" sz="2400" dirty="0">
                <a:cs typeface="Times New Roman" panose="02020603050405020304" pitchFamily="18" charset="0"/>
              </a:rPr>
              <a:t>    int n;     </a:t>
            </a:r>
            <a:r>
              <a:rPr lang="en-US" altLang="zh-CN" sz="2400" dirty="0">
                <a:solidFill>
                  <a:srgbClr val="0000FF"/>
                </a:solidFill>
                <a:cs typeface="Times New Roman" panose="02020603050405020304" pitchFamily="18" charset="0"/>
              </a:rPr>
              <a:t>//</a:t>
            </a:r>
            <a:r>
              <a:rPr lang="zh-CN" altLang="en-US" sz="2400" dirty="0">
                <a:solidFill>
                  <a:srgbClr val="0000FF"/>
                </a:solidFill>
                <a:cs typeface="Times New Roman" panose="02020603050405020304" pitchFamily="18" charset="0"/>
              </a:rPr>
              <a:t>二叉树的元素数量</a:t>
            </a:r>
            <a:endParaRPr lang="en-US" altLang="zh-CN" sz="2400" dirty="0">
              <a:solidFill>
                <a:srgbClr val="0000FF"/>
              </a:solidFill>
              <a:cs typeface="Times New Roman" panose="02020603050405020304" pitchFamily="18" charset="0"/>
            </a:endParaRPr>
          </a:p>
          <a:p>
            <a:pPr lvl="1"/>
            <a:r>
              <a:rPr lang="en-US" altLang="zh-CN" sz="2400" dirty="0">
                <a:cs typeface="Times New Roman" panose="02020603050405020304" pitchFamily="18" charset="0"/>
              </a:rPr>
              <a:t> }</a:t>
            </a:r>
            <a:r>
              <a:rPr lang="zh-CN" altLang="en-US" sz="2400" dirty="0">
                <a:cs typeface="Times New Roman" panose="02020603050405020304" pitchFamily="18" charset="0"/>
              </a:rPr>
              <a:t>；</a:t>
            </a:r>
            <a:endParaRPr lang="zh-CN" altLang="zh-CN" sz="2400" dirty="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425D77E6-D419-4647-A48B-080B5D2E16AF}"/>
                  </a:ext>
                </a:extLst>
              </p:cNvPr>
              <p:cNvSpPr/>
              <p:nvPr/>
            </p:nvSpPr>
            <p:spPr>
              <a:xfrm>
                <a:off x="492491" y="4187280"/>
                <a:ext cx="11102478" cy="2369944"/>
              </a:xfrm>
              <a:prstGeom prst="rect">
                <a:avLst/>
              </a:prstGeom>
            </p:spPr>
            <p:txBody>
              <a:bodyPr wrap="square">
                <a:spAutoFit/>
              </a:bodyPr>
              <a:lstStyle/>
              <a:p>
                <a:pPr algn="just">
                  <a:lnSpc>
                    <a:spcPct val="125000"/>
                  </a:lnSpc>
                </a:pPr>
                <a:r>
                  <a:rPr lang="zh-CN" altLang="en-US" sz="2000" b="1" dirty="0">
                    <a:solidFill>
                      <a:schemeClr val="accent2"/>
                    </a:solidFill>
                    <a:cs typeface="Times New Roman" panose="02020603050405020304" pitchFamily="18" charset="0"/>
                  </a:rPr>
                  <a:t>注</a:t>
                </a:r>
                <a:r>
                  <a:rPr lang="en-US" altLang="zh-CN" sz="2000" b="1" dirty="0">
                    <a:solidFill>
                      <a:schemeClr val="accent2"/>
                    </a:solidFill>
                    <a:cs typeface="Times New Roman" panose="02020603050405020304" pitchFamily="18" charset="0"/>
                  </a:rPr>
                  <a:t>(1)</a:t>
                </a:r>
                <a:r>
                  <a:rPr lang="zh-CN" altLang="en-US" sz="2000" b="1" dirty="0">
                    <a:solidFill>
                      <a:schemeClr val="accent2"/>
                    </a:solidFill>
                    <a:cs typeface="Times New Roman" panose="02020603050405020304" pitchFamily="18" charset="0"/>
                  </a:rPr>
                  <a:t> </a:t>
                </a:r>
                <a:r>
                  <a:rPr lang="zh-CN" altLang="en-US" sz="2000" dirty="0">
                    <a:cs typeface="Times New Roman" panose="02020603050405020304" pitchFamily="18" charset="0"/>
                  </a:rPr>
                  <a:t>对二叉树的结点按层序编号，编号为 </a:t>
                </a:r>
                <a:r>
                  <a:rPr lang="en-US" altLang="zh-CN" sz="2000" dirty="0" err="1">
                    <a:cs typeface="Times New Roman" panose="02020603050405020304" pitchFamily="18" charset="0"/>
                  </a:rPr>
                  <a:t>i</a:t>
                </a:r>
                <a:r>
                  <a:rPr lang="en-US" altLang="zh-CN" sz="2000" dirty="0">
                    <a:cs typeface="Times New Roman" panose="02020603050405020304" pitchFamily="18" charset="0"/>
                  </a:rPr>
                  <a:t> </a:t>
                </a:r>
                <a:r>
                  <a:rPr lang="zh-CN" altLang="en-US" sz="2000" dirty="0">
                    <a:cs typeface="Times New Roman" panose="02020603050405020304" pitchFamily="18" charset="0"/>
                  </a:rPr>
                  <a:t>的结点用 </a:t>
                </a:r>
                <a:r>
                  <a:rPr lang="en-US" altLang="zh-CN" sz="2000" dirty="0" err="1">
                    <a:cs typeface="Times New Roman" panose="02020603050405020304" pitchFamily="18" charset="0"/>
                  </a:rPr>
                  <a:t>bt</a:t>
                </a:r>
                <a:r>
                  <a:rPr lang="en-US" altLang="zh-CN" sz="2000" dirty="0">
                    <a:cs typeface="Times New Roman" panose="02020603050405020304" pitchFamily="18" charset="0"/>
                  </a:rPr>
                  <a:t>[</a:t>
                </a:r>
                <a:r>
                  <a:rPr lang="en-US" altLang="zh-CN" sz="2000" dirty="0" err="1">
                    <a:cs typeface="Times New Roman" panose="02020603050405020304" pitchFamily="18" charset="0"/>
                  </a:rPr>
                  <a:t>i</a:t>
                </a:r>
                <a:r>
                  <a:rPr lang="en-US" altLang="zh-CN" sz="2000" dirty="0">
                    <a:cs typeface="Times New Roman" panose="02020603050405020304" pitchFamily="18" charset="0"/>
                  </a:rPr>
                  <a:t>] </a:t>
                </a:r>
                <a:r>
                  <a:rPr lang="zh-CN" altLang="en-US" sz="2000" dirty="0">
                    <a:cs typeface="Times New Roman" panose="02020603050405020304" pitchFamily="18" charset="0"/>
                  </a:rPr>
                  <a:t>存储，结点之间的关系用数组的下标表示。对于非完全二叉树，也可以用类似存储，但由于结点的编号不连续，所以需要增加信息以区分有无结点。</a:t>
                </a:r>
                <a:endParaRPr lang="en-US" altLang="zh-CN" sz="2000" dirty="0">
                  <a:cs typeface="Times New Roman" panose="02020603050405020304" pitchFamily="18" charset="0"/>
                </a:endParaRPr>
              </a:p>
              <a:p>
                <a:pPr algn="just">
                  <a:lnSpc>
                    <a:spcPct val="125000"/>
                  </a:lnSpc>
                </a:pPr>
                <a:r>
                  <a:rPr lang="en-US" altLang="zh-CN" sz="2000" b="1" dirty="0">
                    <a:solidFill>
                      <a:schemeClr val="accent2"/>
                    </a:solidFill>
                    <a:cs typeface="Times New Roman" panose="02020603050405020304" pitchFamily="18" charset="0"/>
                  </a:rPr>
                  <a:t>(2)</a:t>
                </a:r>
                <a:r>
                  <a:rPr lang="zh-CN" altLang="en-US" sz="2000" b="1" dirty="0">
                    <a:solidFill>
                      <a:schemeClr val="accent2"/>
                    </a:solidFill>
                    <a:cs typeface="Times New Roman" panose="02020603050405020304" pitchFamily="18" charset="0"/>
                  </a:rPr>
                  <a:t> </a:t>
                </a:r>
                <a:r>
                  <a:rPr lang="zh-CN" altLang="en-US" sz="2000" dirty="0">
                    <a:cs typeface="Times New Roman" panose="02020603050405020304" pitchFamily="18" charset="0"/>
                  </a:rPr>
                  <a:t>深度为 </a:t>
                </a:r>
                <a:r>
                  <a:rPr lang="en-US" altLang="zh-CN" sz="2000" dirty="0">
                    <a:cs typeface="Times New Roman" panose="02020603050405020304" pitchFamily="18" charset="0"/>
                  </a:rPr>
                  <a:t>k </a:t>
                </a:r>
                <a:r>
                  <a:rPr lang="zh-CN" altLang="en-US" sz="2000" dirty="0">
                    <a:cs typeface="Times New Roman" panose="02020603050405020304" pitchFamily="18" charset="0"/>
                  </a:rPr>
                  <a:t>的二叉树，结点数为 </a:t>
                </a:r>
                <a:r>
                  <a:rPr lang="en-US" altLang="zh-CN" sz="2000" dirty="0">
                    <a:cs typeface="Times New Roman" panose="02020603050405020304" pitchFamily="18" charset="0"/>
                  </a:rPr>
                  <a:t>n</a:t>
                </a:r>
                <a:r>
                  <a:rPr lang="zh-CN" altLang="en-US" sz="2000" dirty="0">
                    <a:cs typeface="Times New Roman" panose="02020603050405020304" pitchFamily="18" charset="0"/>
                  </a:rPr>
                  <a:t>，若二叉树为完全二叉树，则适合采用顺序存储结构；对于非完全二叉树，若用顺序存储结构则会浪费存储空间。</a:t>
                </a:r>
                <a:endParaRPr lang="en-US" altLang="zh-CN" sz="2000" dirty="0">
                  <a:cs typeface="Times New Roman" panose="02020603050405020304" pitchFamily="18" charset="0"/>
                </a:endParaRPr>
              </a:p>
              <a:p>
                <a:pPr algn="just">
                  <a:lnSpc>
                    <a:spcPct val="125000"/>
                  </a:lnSpc>
                </a:pPr>
                <a:r>
                  <a:rPr lang="en-US" altLang="zh-CN" sz="2000" b="1" dirty="0">
                    <a:solidFill>
                      <a:schemeClr val="accent2"/>
                    </a:solidFill>
                    <a:cs typeface="Times New Roman" panose="02020603050405020304" pitchFamily="18" charset="0"/>
                  </a:rPr>
                  <a:t>(3) </a:t>
                </a:r>
                <a:r>
                  <a:rPr lang="zh-CN" altLang="en-US" sz="2000" dirty="0">
                    <a:cs typeface="Times New Roman" panose="02020603050405020304" pitchFamily="18" charset="0"/>
                  </a:rPr>
                  <a:t>若 </a:t>
                </a:r>
                <a:r>
                  <a:rPr lang="en-US" altLang="zh-CN" sz="2000" dirty="0">
                    <a:cs typeface="Times New Roman" panose="02020603050405020304" pitchFamily="18" charset="0"/>
                  </a:rPr>
                  <a:t>n </a:t>
                </a:r>
                <a:r>
                  <a:rPr lang="zh-CN" altLang="en-US" sz="2000" dirty="0">
                    <a:cs typeface="Times New Roman" panose="02020603050405020304" pitchFamily="18" charset="0"/>
                  </a:rPr>
                  <a:t>与 </a:t>
                </a:r>
                <a14:m>
                  <m:oMath xmlns:m="http://schemas.openxmlformats.org/officeDocument/2006/math">
                    <m:sSup>
                      <m:sSupPr>
                        <m:ctrlPr>
                          <a:rPr lang="en-US" altLang="zh-CN" sz="2000" i="1">
                            <a:latin typeface="Cambria Math" panose="02040503050406030204" pitchFamily="18" charset="0"/>
                            <a:cs typeface="Times New Roman" panose="02020603050405020304" pitchFamily="18" charset="0"/>
                          </a:rPr>
                        </m:ctrlPr>
                      </m:sSupPr>
                      <m:e>
                        <m:r>
                          <a:rPr lang="en-US" altLang="zh-CN" sz="2000" i="1">
                            <a:latin typeface="Cambria Math" panose="02040503050406030204" pitchFamily="18" charset="0"/>
                            <a:cs typeface="Times New Roman" panose="02020603050405020304" pitchFamily="18" charset="0"/>
                          </a:rPr>
                          <m:t>2</m:t>
                        </m:r>
                      </m:e>
                      <m:sup>
                        <m:r>
                          <a:rPr lang="en-US" altLang="zh-CN" sz="2000" i="1">
                            <a:latin typeface="Cambria Math" panose="02040503050406030204" pitchFamily="18" charset="0"/>
                            <a:cs typeface="Times New Roman" panose="02020603050405020304" pitchFamily="18" charset="0"/>
                          </a:rPr>
                          <m:t>𝑘</m:t>
                        </m:r>
                      </m:sup>
                    </m:sSup>
                    <m:r>
                      <a:rPr lang="en-US" altLang="zh-CN" sz="2000" b="0" i="1" smtClean="0">
                        <a:latin typeface="Cambria Math" panose="02040503050406030204" pitchFamily="18" charset="0"/>
                        <a:cs typeface="Times New Roman" panose="02020603050405020304" pitchFamily="18" charset="0"/>
                      </a:rPr>
                      <m:t>−1</m:t>
                    </m:r>
                    <m:r>
                      <a:rPr lang="en-US" altLang="zh-CN" sz="2000" i="1">
                        <a:latin typeface="Cambria Math" panose="02040503050406030204" pitchFamily="18" charset="0"/>
                        <a:cs typeface="Times New Roman" panose="02020603050405020304" pitchFamily="18" charset="0"/>
                      </a:rPr>
                      <m:t> </m:t>
                    </m:r>
                  </m:oMath>
                </a14:m>
                <a:r>
                  <a:rPr lang="zh-CN" altLang="en-US" sz="2000" dirty="0">
                    <a:cs typeface="Times New Roman" panose="02020603050405020304" pitchFamily="18" charset="0"/>
                  </a:rPr>
                  <a:t>相差不大，则也可以采取顺序存储结构；否则顺序存储结构会导致内存浪费严重。</a:t>
                </a:r>
                <a:endParaRPr lang="en-US" altLang="zh-CN" sz="2000" dirty="0">
                  <a:cs typeface="Times New Roman" panose="02020603050405020304" pitchFamily="18" charset="0"/>
                </a:endParaRPr>
              </a:p>
            </p:txBody>
          </p:sp>
        </mc:Choice>
        <mc:Fallback xmlns="">
          <p:sp>
            <p:nvSpPr>
              <p:cNvPr id="16" name="矩形 15">
                <a:extLst>
                  <a:ext uri="{FF2B5EF4-FFF2-40B4-BE49-F238E27FC236}">
                    <a16:creationId xmlns:a16="http://schemas.microsoft.com/office/drawing/2014/main" id="{425D77E6-D419-4647-A48B-080B5D2E16AF}"/>
                  </a:ext>
                </a:extLst>
              </p:cNvPr>
              <p:cNvSpPr>
                <a:spLocks noRot="1" noChangeAspect="1" noMove="1" noResize="1" noEditPoints="1" noAdjustHandles="1" noChangeArrowheads="1" noChangeShapeType="1" noTextEdit="1"/>
              </p:cNvSpPr>
              <p:nvPr/>
            </p:nvSpPr>
            <p:spPr>
              <a:xfrm>
                <a:off x="492491" y="4187280"/>
                <a:ext cx="11102478" cy="2369944"/>
              </a:xfrm>
              <a:prstGeom prst="rect">
                <a:avLst/>
              </a:prstGeom>
              <a:blipFill>
                <a:blip r:embed="rId2"/>
                <a:stretch>
                  <a:fillRect l="-604" r="-2801" b="-359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805653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6F35B78-668F-43DE-92A5-50DDF223F7BB}"/>
              </a:ext>
            </a:extLst>
          </p:cNvPr>
          <p:cNvPicPr>
            <a:picLocks noChangeAspect="1"/>
          </p:cNvPicPr>
          <p:nvPr/>
        </p:nvPicPr>
        <p:blipFill>
          <a:blip r:embed="rId2"/>
          <a:stretch>
            <a:fillRect/>
          </a:stretch>
        </p:blipFill>
        <p:spPr>
          <a:xfrm>
            <a:off x="2194776" y="1079174"/>
            <a:ext cx="2656059" cy="1921113"/>
          </a:xfrm>
          <a:prstGeom prst="rect">
            <a:avLst/>
          </a:prstGeom>
        </p:spPr>
      </p:pic>
      <p:pic>
        <p:nvPicPr>
          <p:cNvPr id="3" name="图片 2">
            <a:extLst>
              <a:ext uri="{FF2B5EF4-FFF2-40B4-BE49-F238E27FC236}">
                <a16:creationId xmlns:a16="http://schemas.microsoft.com/office/drawing/2014/main" id="{BD47AF77-2BE1-406C-BD66-660E1F33CB6C}"/>
              </a:ext>
            </a:extLst>
          </p:cNvPr>
          <p:cNvPicPr>
            <a:picLocks noChangeAspect="1"/>
          </p:cNvPicPr>
          <p:nvPr/>
        </p:nvPicPr>
        <p:blipFill>
          <a:blip r:embed="rId3"/>
          <a:stretch>
            <a:fillRect/>
          </a:stretch>
        </p:blipFill>
        <p:spPr>
          <a:xfrm>
            <a:off x="4900258" y="1452269"/>
            <a:ext cx="6845300" cy="971550"/>
          </a:xfrm>
          <a:prstGeom prst="rect">
            <a:avLst/>
          </a:prstGeom>
        </p:spPr>
      </p:pic>
      <p:pic>
        <p:nvPicPr>
          <p:cNvPr id="4" name="图片 3">
            <a:extLst>
              <a:ext uri="{FF2B5EF4-FFF2-40B4-BE49-F238E27FC236}">
                <a16:creationId xmlns:a16="http://schemas.microsoft.com/office/drawing/2014/main" id="{76D689A6-97D1-4305-89CC-B6E371B6A176}"/>
              </a:ext>
            </a:extLst>
          </p:cNvPr>
          <p:cNvPicPr>
            <a:picLocks noChangeAspect="1"/>
          </p:cNvPicPr>
          <p:nvPr/>
        </p:nvPicPr>
        <p:blipFill>
          <a:blip r:embed="rId4"/>
          <a:stretch>
            <a:fillRect/>
          </a:stretch>
        </p:blipFill>
        <p:spPr>
          <a:xfrm>
            <a:off x="2296484" y="3414723"/>
            <a:ext cx="2278122" cy="1672809"/>
          </a:xfrm>
          <a:prstGeom prst="rect">
            <a:avLst/>
          </a:prstGeom>
        </p:spPr>
      </p:pic>
      <p:pic>
        <p:nvPicPr>
          <p:cNvPr id="5" name="图片 4">
            <a:extLst>
              <a:ext uri="{FF2B5EF4-FFF2-40B4-BE49-F238E27FC236}">
                <a16:creationId xmlns:a16="http://schemas.microsoft.com/office/drawing/2014/main" id="{86E2C495-7C93-4AFA-8560-BF9AE09185BE}"/>
              </a:ext>
            </a:extLst>
          </p:cNvPr>
          <p:cNvPicPr>
            <a:picLocks noChangeAspect="1"/>
          </p:cNvPicPr>
          <p:nvPr/>
        </p:nvPicPr>
        <p:blipFill>
          <a:blip r:embed="rId5"/>
          <a:stretch>
            <a:fillRect/>
          </a:stretch>
        </p:blipFill>
        <p:spPr>
          <a:xfrm>
            <a:off x="4953298" y="4352086"/>
            <a:ext cx="6845300" cy="1377950"/>
          </a:xfrm>
          <a:prstGeom prst="rect">
            <a:avLst/>
          </a:prstGeom>
        </p:spPr>
      </p:pic>
      <p:sp>
        <p:nvSpPr>
          <p:cNvPr id="17" name="矩形 16">
            <a:extLst>
              <a:ext uri="{FF2B5EF4-FFF2-40B4-BE49-F238E27FC236}">
                <a16:creationId xmlns:a16="http://schemas.microsoft.com/office/drawing/2014/main" id="{443C768F-4E3D-4759-8C19-5BB92CCFCD3A}"/>
              </a:ext>
            </a:extLst>
          </p:cNvPr>
          <p:cNvSpPr/>
          <p:nvPr/>
        </p:nvSpPr>
        <p:spPr>
          <a:xfrm>
            <a:off x="421805" y="1746760"/>
            <a:ext cx="1723549" cy="461665"/>
          </a:xfrm>
          <a:prstGeom prst="rect">
            <a:avLst/>
          </a:prstGeom>
        </p:spPr>
        <p:txBody>
          <a:bodyPr wrap="none">
            <a:spAutoFit/>
          </a:bodyPr>
          <a:lstStyle/>
          <a:p>
            <a:r>
              <a:rPr lang="zh-CN" altLang="en-US" sz="2400" b="1" dirty="0">
                <a:solidFill>
                  <a:schemeClr val="accent2"/>
                </a:solidFill>
                <a:latin typeface="+mn-ea"/>
                <a:cs typeface="Times New Roman" panose="02020603050405020304" pitchFamily="18" charset="0"/>
              </a:rPr>
              <a:t>完全二叉树</a:t>
            </a:r>
            <a:endParaRPr lang="zh-CN" altLang="en-US" sz="2400" b="1" dirty="0">
              <a:solidFill>
                <a:schemeClr val="accent2"/>
              </a:solidFill>
            </a:endParaRPr>
          </a:p>
        </p:txBody>
      </p:sp>
      <p:sp>
        <p:nvSpPr>
          <p:cNvPr id="18" name="矩形 17">
            <a:extLst>
              <a:ext uri="{FF2B5EF4-FFF2-40B4-BE49-F238E27FC236}">
                <a16:creationId xmlns:a16="http://schemas.microsoft.com/office/drawing/2014/main" id="{6FD84AB4-3224-4555-AB74-23DF89394C72}"/>
              </a:ext>
            </a:extLst>
          </p:cNvPr>
          <p:cNvSpPr/>
          <p:nvPr/>
        </p:nvSpPr>
        <p:spPr>
          <a:xfrm>
            <a:off x="265159" y="4649576"/>
            <a:ext cx="2031325" cy="461665"/>
          </a:xfrm>
          <a:prstGeom prst="rect">
            <a:avLst/>
          </a:prstGeom>
        </p:spPr>
        <p:txBody>
          <a:bodyPr wrap="none">
            <a:spAutoFit/>
          </a:bodyPr>
          <a:lstStyle/>
          <a:p>
            <a:r>
              <a:rPr lang="zh-CN" altLang="en-US" sz="2400" b="1" dirty="0">
                <a:solidFill>
                  <a:schemeClr val="accent2"/>
                </a:solidFill>
                <a:latin typeface="+mn-ea"/>
                <a:cs typeface="Times New Roman" panose="02020603050405020304" pitchFamily="18" charset="0"/>
              </a:rPr>
              <a:t>非完全二叉树</a:t>
            </a:r>
            <a:endParaRPr lang="zh-CN" altLang="en-US" sz="2400" b="1" dirty="0">
              <a:solidFill>
                <a:schemeClr val="accent2"/>
              </a:solidFill>
            </a:endParaRPr>
          </a:p>
        </p:txBody>
      </p:sp>
      <p:pic>
        <p:nvPicPr>
          <p:cNvPr id="11" name="图片 10">
            <a:extLst>
              <a:ext uri="{FF2B5EF4-FFF2-40B4-BE49-F238E27FC236}">
                <a16:creationId xmlns:a16="http://schemas.microsoft.com/office/drawing/2014/main" id="{2A01A60D-A001-4A0C-8856-C784ECAFFBC9}"/>
              </a:ext>
            </a:extLst>
          </p:cNvPr>
          <p:cNvPicPr>
            <a:picLocks noChangeAspect="1"/>
          </p:cNvPicPr>
          <p:nvPr/>
        </p:nvPicPr>
        <p:blipFill>
          <a:blip r:embed="rId6"/>
          <a:stretch>
            <a:fillRect/>
          </a:stretch>
        </p:blipFill>
        <p:spPr>
          <a:xfrm>
            <a:off x="2107138" y="5111241"/>
            <a:ext cx="2656814" cy="1672809"/>
          </a:xfrm>
          <a:prstGeom prst="rect">
            <a:avLst/>
          </a:prstGeom>
        </p:spPr>
      </p:pic>
      <p:grpSp>
        <p:nvGrpSpPr>
          <p:cNvPr id="19" name="组合 18">
            <a:extLst>
              <a:ext uri="{FF2B5EF4-FFF2-40B4-BE49-F238E27FC236}">
                <a16:creationId xmlns:a16="http://schemas.microsoft.com/office/drawing/2014/main" id="{EAFD3B00-7CEE-4D80-A827-6962F56310FE}"/>
              </a:ext>
            </a:extLst>
          </p:cNvPr>
          <p:cNvGrpSpPr/>
          <p:nvPr/>
        </p:nvGrpSpPr>
        <p:grpSpPr>
          <a:xfrm>
            <a:off x="-2" y="177155"/>
            <a:ext cx="8352149" cy="877513"/>
            <a:chOff x="-2" y="271425"/>
            <a:chExt cx="8156724" cy="877513"/>
          </a:xfrm>
        </p:grpSpPr>
        <p:sp>
          <p:nvSpPr>
            <p:cNvPr id="20" name="任意多边形 18">
              <a:extLst>
                <a:ext uri="{FF2B5EF4-FFF2-40B4-BE49-F238E27FC236}">
                  <a16:creationId xmlns:a16="http://schemas.microsoft.com/office/drawing/2014/main" id="{0BC0B998-1C70-4AC7-8240-4B22CB9DD5B2}"/>
                </a:ext>
              </a:extLst>
            </p:cNvPr>
            <p:cNvSpPr/>
            <p:nvPr/>
          </p:nvSpPr>
          <p:spPr>
            <a:xfrm rot="5400000">
              <a:off x="3804492" y="-3383690"/>
              <a:ext cx="547735" cy="8156724"/>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21" name="椭圆 20">
              <a:extLst>
                <a:ext uri="{FF2B5EF4-FFF2-40B4-BE49-F238E27FC236}">
                  <a16:creationId xmlns:a16="http://schemas.microsoft.com/office/drawing/2014/main" id="{F5A83E21-227A-47F5-B8B5-AA4D3EA96461}"/>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22" name="矩形 21">
              <a:extLst>
                <a:ext uri="{FF2B5EF4-FFF2-40B4-BE49-F238E27FC236}">
                  <a16:creationId xmlns:a16="http://schemas.microsoft.com/office/drawing/2014/main" id="{F79F9274-929F-4F06-AEDE-5BF3BAAAF522}"/>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1</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3" name="文本框 1066">
            <a:extLst>
              <a:ext uri="{FF2B5EF4-FFF2-40B4-BE49-F238E27FC236}">
                <a16:creationId xmlns:a16="http://schemas.microsoft.com/office/drawing/2014/main" id="{86340346-5329-4B0A-83D6-5C5F4047C02B}"/>
              </a:ext>
            </a:extLst>
          </p:cNvPr>
          <p:cNvSpPr txBox="1">
            <a:spLocks noChangeArrowheads="1"/>
          </p:cNvSpPr>
          <p:nvPr/>
        </p:nvSpPr>
        <p:spPr bwMode="auto">
          <a:xfrm>
            <a:off x="1076528" y="289494"/>
            <a:ext cx="69541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二叉树的存储结构</a:t>
            </a:r>
            <a:r>
              <a:rPr lang="zh-CN" altLang="en-US" sz="3200" b="1" dirty="0">
                <a:solidFill>
                  <a:schemeClr val="bg1"/>
                </a:solidFill>
                <a:cs typeface="+mn-ea"/>
                <a:sym typeface="Wingdings" panose="05000000000000000000" pitchFamily="2" charset="2"/>
              </a:rPr>
              <a:t>：</a:t>
            </a:r>
            <a:r>
              <a:rPr lang="en-US" altLang="zh-CN" sz="3200" b="1" dirty="0">
                <a:solidFill>
                  <a:schemeClr val="bg1"/>
                </a:solidFill>
                <a:cs typeface="+mn-ea"/>
                <a:sym typeface="Wingdings" panose="05000000000000000000" pitchFamily="2" charset="2"/>
              </a:rPr>
              <a:t>(1)</a:t>
            </a:r>
            <a:r>
              <a:rPr lang="zh-CN" altLang="en-US" sz="3200" b="1" dirty="0">
                <a:solidFill>
                  <a:schemeClr val="bg1"/>
                </a:solidFill>
                <a:cs typeface="+mn-ea"/>
                <a:sym typeface="+mn-lt"/>
              </a:rPr>
              <a:t>顺序存储结构</a:t>
            </a:r>
          </a:p>
        </p:txBody>
      </p:sp>
    </p:spTree>
    <p:extLst>
      <p:ext uri="{BB962C8B-B14F-4D97-AF65-F5344CB8AC3E}">
        <p14:creationId xmlns:p14="http://schemas.microsoft.com/office/powerpoint/2010/main" val="26332947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B44B128C-620F-4679-A112-DC03825C16E1}"/>
              </a:ext>
            </a:extLst>
          </p:cNvPr>
          <p:cNvGrpSpPr/>
          <p:nvPr/>
        </p:nvGrpSpPr>
        <p:grpSpPr>
          <a:xfrm>
            <a:off x="-2" y="177155"/>
            <a:ext cx="8352149" cy="877513"/>
            <a:chOff x="-2" y="271425"/>
            <a:chExt cx="8156724" cy="877513"/>
          </a:xfrm>
        </p:grpSpPr>
        <p:sp>
          <p:nvSpPr>
            <p:cNvPr id="8" name="任意多边形 18">
              <a:extLst>
                <a:ext uri="{FF2B5EF4-FFF2-40B4-BE49-F238E27FC236}">
                  <a16:creationId xmlns:a16="http://schemas.microsoft.com/office/drawing/2014/main" id="{4202944D-5DC1-4E98-A994-164D2E7E3EA7}"/>
                </a:ext>
              </a:extLst>
            </p:cNvPr>
            <p:cNvSpPr/>
            <p:nvPr/>
          </p:nvSpPr>
          <p:spPr>
            <a:xfrm rot="5400000">
              <a:off x="3804492" y="-3383690"/>
              <a:ext cx="547735" cy="8156724"/>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9" name="椭圆 8">
              <a:extLst>
                <a:ext uri="{FF2B5EF4-FFF2-40B4-BE49-F238E27FC236}">
                  <a16:creationId xmlns:a16="http://schemas.microsoft.com/office/drawing/2014/main" id="{2CF6E991-6106-43B0-B53D-AF70F69FE225}"/>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0" name="矩形 9">
              <a:extLst>
                <a:ext uri="{FF2B5EF4-FFF2-40B4-BE49-F238E27FC236}">
                  <a16:creationId xmlns:a16="http://schemas.microsoft.com/office/drawing/2014/main" id="{74250A76-81BC-4010-885B-08C8EFB3F06A}"/>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1</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2" name="矩形 11">
            <a:extLst>
              <a:ext uri="{FF2B5EF4-FFF2-40B4-BE49-F238E27FC236}">
                <a16:creationId xmlns:a16="http://schemas.microsoft.com/office/drawing/2014/main" id="{5D6F54CE-07E0-43C1-9E6E-A33481D8CE6F}"/>
              </a:ext>
            </a:extLst>
          </p:cNvPr>
          <p:cNvSpPr/>
          <p:nvPr/>
        </p:nvSpPr>
        <p:spPr>
          <a:xfrm>
            <a:off x="384843" y="1095975"/>
            <a:ext cx="11017635" cy="2347053"/>
          </a:xfrm>
          <a:prstGeom prst="rect">
            <a:avLst/>
          </a:prstGeom>
        </p:spPr>
        <p:txBody>
          <a:bodyPr wrap="square">
            <a:spAutoFit/>
          </a:bodyPr>
          <a:lstStyle/>
          <a:p>
            <a:pPr algn="just">
              <a:lnSpc>
                <a:spcPct val="120000"/>
              </a:lnSpc>
              <a:spcAft>
                <a:spcPts val="600"/>
              </a:spcAft>
            </a:pPr>
            <a:r>
              <a:rPr lang="zh-CN" altLang="en-US" sz="2400" dirty="0">
                <a:cs typeface="Times New Roman" panose="02020603050405020304" pitchFamily="18" charset="0"/>
              </a:rPr>
              <a:t>二叉树的链式存储结构有</a:t>
            </a:r>
            <a:r>
              <a:rPr lang="zh-CN" altLang="en-US" sz="2400" b="1" dirty="0">
                <a:solidFill>
                  <a:schemeClr val="accent2"/>
                </a:solidFill>
                <a:cs typeface="Times New Roman" panose="02020603050405020304" pitchFamily="18" charset="0"/>
              </a:rPr>
              <a:t>二叉链表</a:t>
            </a:r>
            <a:r>
              <a:rPr lang="en-US" altLang="zh-CN" sz="2400" b="1" dirty="0">
                <a:solidFill>
                  <a:schemeClr val="accent2"/>
                </a:solidFill>
                <a:cs typeface="Times New Roman" panose="02020603050405020304" pitchFamily="18" charset="0"/>
              </a:rPr>
              <a:t>(binary linked list)</a:t>
            </a:r>
            <a:r>
              <a:rPr lang="zh-CN" altLang="en-US" sz="2400" dirty="0">
                <a:cs typeface="Times New Roman" panose="02020603050405020304" pitchFamily="18" charset="0"/>
              </a:rPr>
              <a:t>和</a:t>
            </a:r>
            <a:r>
              <a:rPr lang="zh-CN" altLang="en-US" sz="2400" b="1" dirty="0">
                <a:solidFill>
                  <a:schemeClr val="accent2"/>
                </a:solidFill>
                <a:cs typeface="Times New Roman" panose="02020603050405020304" pitchFamily="18" charset="0"/>
              </a:rPr>
              <a:t>三叉链表</a:t>
            </a:r>
            <a:r>
              <a:rPr lang="en-US" altLang="zh-CN" sz="2400" b="1" dirty="0">
                <a:solidFill>
                  <a:schemeClr val="accent2"/>
                </a:solidFill>
                <a:cs typeface="Times New Roman" panose="02020603050405020304" pitchFamily="18" charset="0"/>
              </a:rPr>
              <a:t>(trigeminal linked list)</a:t>
            </a:r>
            <a:r>
              <a:rPr lang="zh-CN" altLang="en-US" sz="2400" dirty="0">
                <a:cs typeface="Times New Roman" panose="02020603050405020304" pitchFamily="18" charset="0"/>
              </a:rPr>
              <a:t>。</a:t>
            </a:r>
            <a:endParaRPr lang="en-US" altLang="zh-CN" sz="2400" dirty="0">
              <a:cs typeface="Times New Roman" panose="02020603050405020304" pitchFamily="18" charset="0"/>
            </a:endParaRPr>
          </a:p>
          <a:p>
            <a:pPr algn="just">
              <a:lnSpc>
                <a:spcPct val="120000"/>
              </a:lnSpc>
              <a:spcAft>
                <a:spcPts val="600"/>
              </a:spcAft>
            </a:pPr>
            <a:r>
              <a:rPr lang="zh-CN" altLang="en-US" sz="2400" dirty="0">
                <a:cs typeface="Times New Roman" panose="02020603050405020304" pitchFamily="18" charset="0"/>
              </a:rPr>
              <a:t>二叉树的二叉链表的结点包含</a:t>
            </a:r>
            <a:r>
              <a:rPr lang="en-US" altLang="zh-CN" sz="2400" dirty="0">
                <a:cs typeface="Times New Roman" panose="02020603050405020304" pitchFamily="18" charset="0"/>
              </a:rPr>
              <a:t> 3 </a:t>
            </a:r>
            <a:r>
              <a:rPr lang="zh-CN" altLang="en-US" sz="2400" dirty="0">
                <a:cs typeface="Times New Roman" panose="02020603050405020304" pitchFamily="18" charset="0"/>
              </a:rPr>
              <a:t>个域：</a:t>
            </a:r>
            <a:r>
              <a:rPr lang="zh-CN" altLang="en-US" sz="2400" b="1" dirty="0">
                <a:solidFill>
                  <a:schemeClr val="accent2"/>
                </a:solidFill>
                <a:cs typeface="Times New Roman" panose="02020603050405020304" pitchFamily="18" charset="0"/>
              </a:rPr>
              <a:t>数据域、左指针域</a:t>
            </a:r>
            <a:r>
              <a:rPr lang="zh-CN" altLang="en-US" sz="2400" dirty="0">
                <a:cs typeface="Times New Roman" panose="02020603050405020304" pitchFamily="18" charset="0"/>
              </a:rPr>
              <a:t>和</a:t>
            </a:r>
            <a:r>
              <a:rPr lang="zh-CN" altLang="en-US" sz="2400" b="1" dirty="0">
                <a:solidFill>
                  <a:schemeClr val="accent2"/>
                </a:solidFill>
                <a:cs typeface="Times New Roman" panose="02020603050405020304" pitchFamily="18" charset="0"/>
              </a:rPr>
              <a:t>右指针域</a:t>
            </a:r>
            <a:r>
              <a:rPr lang="zh-CN" altLang="en-US" sz="2400" dirty="0">
                <a:cs typeface="Times New Roman" panose="02020603050405020304" pitchFamily="18" charset="0"/>
              </a:rPr>
              <a:t>。两个指针分别指向左孩子和右孩子结点。链表的头指针指向二叉树的根结点。空二叉树的头指针为空。</a:t>
            </a:r>
            <a:endParaRPr lang="en-US" altLang="zh-CN" sz="2400" dirty="0">
              <a:cs typeface="Times New Roman" panose="02020603050405020304" pitchFamily="18" charset="0"/>
            </a:endParaRPr>
          </a:p>
        </p:txBody>
      </p:sp>
      <p:sp>
        <p:nvSpPr>
          <p:cNvPr id="14" name="文本框 1066">
            <a:extLst>
              <a:ext uri="{FF2B5EF4-FFF2-40B4-BE49-F238E27FC236}">
                <a16:creationId xmlns:a16="http://schemas.microsoft.com/office/drawing/2014/main" id="{3C80AFD1-CA8F-414F-BD62-69C0F19653E6}"/>
              </a:ext>
            </a:extLst>
          </p:cNvPr>
          <p:cNvSpPr txBox="1">
            <a:spLocks noChangeArrowheads="1"/>
          </p:cNvSpPr>
          <p:nvPr/>
        </p:nvSpPr>
        <p:spPr bwMode="auto">
          <a:xfrm>
            <a:off x="1104809" y="289494"/>
            <a:ext cx="69541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二叉树的存储结构</a:t>
            </a:r>
            <a:r>
              <a:rPr lang="zh-CN" altLang="en-US" sz="3200" b="1" dirty="0">
                <a:solidFill>
                  <a:schemeClr val="bg1"/>
                </a:solidFill>
                <a:cs typeface="+mn-ea"/>
                <a:sym typeface="Wingdings" panose="05000000000000000000" pitchFamily="2" charset="2"/>
              </a:rPr>
              <a:t>：</a:t>
            </a:r>
            <a:r>
              <a:rPr lang="en-US" altLang="zh-CN" sz="3200" b="1" dirty="0">
                <a:solidFill>
                  <a:schemeClr val="bg1"/>
                </a:solidFill>
                <a:cs typeface="+mn-ea"/>
                <a:sym typeface="Wingdings" panose="05000000000000000000" pitchFamily="2" charset="2"/>
              </a:rPr>
              <a:t>(2)</a:t>
            </a:r>
            <a:r>
              <a:rPr lang="zh-CN" altLang="en-US" sz="3200" b="1" dirty="0">
                <a:solidFill>
                  <a:schemeClr val="bg1"/>
                </a:solidFill>
                <a:cs typeface="+mn-ea"/>
                <a:sym typeface="+mn-lt"/>
              </a:rPr>
              <a:t>链式存储结构</a:t>
            </a:r>
          </a:p>
        </p:txBody>
      </p:sp>
      <p:pic>
        <p:nvPicPr>
          <p:cNvPr id="11" name="图片 10">
            <a:extLst>
              <a:ext uri="{FF2B5EF4-FFF2-40B4-BE49-F238E27FC236}">
                <a16:creationId xmlns:a16="http://schemas.microsoft.com/office/drawing/2014/main" id="{3986BA17-6AB0-4748-8C76-09D7C0947683}"/>
              </a:ext>
            </a:extLst>
          </p:cNvPr>
          <p:cNvPicPr>
            <a:picLocks noChangeAspect="1"/>
          </p:cNvPicPr>
          <p:nvPr/>
        </p:nvPicPr>
        <p:blipFill>
          <a:blip r:embed="rId2"/>
          <a:stretch>
            <a:fillRect/>
          </a:stretch>
        </p:blipFill>
        <p:spPr>
          <a:xfrm>
            <a:off x="6208240" y="3543731"/>
            <a:ext cx="3701433" cy="2987735"/>
          </a:xfrm>
          <a:prstGeom prst="rect">
            <a:avLst/>
          </a:prstGeom>
        </p:spPr>
      </p:pic>
      <p:pic>
        <p:nvPicPr>
          <p:cNvPr id="13" name="图片 12">
            <a:extLst>
              <a:ext uri="{FF2B5EF4-FFF2-40B4-BE49-F238E27FC236}">
                <a16:creationId xmlns:a16="http://schemas.microsoft.com/office/drawing/2014/main" id="{FD9665EF-65FE-4459-8F7D-242F8D93BECE}"/>
              </a:ext>
            </a:extLst>
          </p:cNvPr>
          <p:cNvPicPr>
            <a:picLocks noChangeAspect="1"/>
          </p:cNvPicPr>
          <p:nvPr/>
        </p:nvPicPr>
        <p:blipFill>
          <a:blip r:embed="rId3"/>
          <a:stretch>
            <a:fillRect/>
          </a:stretch>
        </p:blipFill>
        <p:spPr>
          <a:xfrm>
            <a:off x="2282327" y="3664734"/>
            <a:ext cx="2856289" cy="2826484"/>
          </a:xfrm>
          <a:prstGeom prst="rect">
            <a:avLst/>
          </a:prstGeom>
        </p:spPr>
      </p:pic>
    </p:spTree>
    <p:extLst>
      <p:ext uri="{BB962C8B-B14F-4D97-AF65-F5344CB8AC3E}">
        <p14:creationId xmlns:p14="http://schemas.microsoft.com/office/powerpoint/2010/main" val="40794879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B44B128C-620F-4679-A112-DC03825C16E1}"/>
              </a:ext>
            </a:extLst>
          </p:cNvPr>
          <p:cNvGrpSpPr/>
          <p:nvPr/>
        </p:nvGrpSpPr>
        <p:grpSpPr>
          <a:xfrm>
            <a:off x="-2" y="177155"/>
            <a:ext cx="8352149" cy="877513"/>
            <a:chOff x="-2" y="271425"/>
            <a:chExt cx="8156724" cy="877513"/>
          </a:xfrm>
        </p:grpSpPr>
        <p:sp>
          <p:nvSpPr>
            <p:cNvPr id="8" name="任意多边形 18">
              <a:extLst>
                <a:ext uri="{FF2B5EF4-FFF2-40B4-BE49-F238E27FC236}">
                  <a16:creationId xmlns:a16="http://schemas.microsoft.com/office/drawing/2014/main" id="{4202944D-5DC1-4E98-A994-164D2E7E3EA7}"/>
                </a:ext>
              </a:extLst>
            </p:cNvPr>
            <p:cNvSpPr/>
            <p:nvPr/>
          </p:nvSpPr>
          <p:spPr>
            <a:xfrm rot="5400000">
              <a:off x="3804492" y="-3383690"/>
              <a:ext cx="547735" cy="8156724"/>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9" name="椭圆 8">
              <a:extLst>
                <a:ext uri="{FF2B5EF4-FFF2-40B4-BE49-F238E27FC236}">
                  <a16:creationId xmlns:a16="http://schemas.microsoft.com/office/drawing/2014/main" id="{2CF6E991-6106-43B0-B53D-AF70F69FE225}"/>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0" name="矩形 9">
              <a:extLst>
                <a:ext uri="{FF2B5EF4-FFF2-40B4-BE49-F238E27FC236}">
                  <a16:creationId xmlns:a16="http://schemas.microsoft.com/office/drawing/2014/main" id="{74250A76-81BC-4010-885B-08C8EFB3F06A}"/>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1</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2" name="矩形 11">
            <a:extLst>
              <a:ext uri="{FF2B5EF4-FFF2-40B4-BE49-F238E27FC236}">
                <a16:creationId xmlns:a16="http://schemas.microsoft.com/office/drawing/2014/main" id="{5D6F54CE-07E0-43C1-9E6E-A33481D8CE6F}"/>
              </a:ext>
            </a:extLst>
          </p:cNvPr>
          <p:cNvSpPr/>
          <p:nvPr/>
        </p:nvSpPr>
        <p:spPr>
          <a:xfrm>
            <a:off x="384841" y="1204047"/>
            <a:ext cx="11017635" cy="497316"/>
          </a:xfrm>
          <a:prstGeom prst="rect">
            <a:avLst/>
          </a:prstGeom>
        </p:spPr>
        <p:txBody>
          <a:bodyPr wrap="square">
            <a:spAutoFit/>
          </a:bodyPr>
          <a:lstStyle/>
          <a:p>
            <a:pPr algn="just">
              <a:lnSpc>
                <a:spcPct val="120000"/>
              </a:lnSpc>
              <a:spcAft>
                <a:spcPts val="600"/>
              </a:spcAft>
            </a:pPr>
            <a:r>
              <a:rPr lang="zh-CN" altLang="en-US" sz="2400" b="1" dirty="0">
                <a:cs typeface="Times New Roman" panose="02020603050405020304" pitchFamily="18" charset="0"/>
              </a:rPr>
              <a:t>二叉链表</a:t>
            </a:r>
            <a:r>
              <a:rPr lang="zh-CN" altLang="en-US" sz="2400" dirty="0">
                <a:cs typeface="Times New Roman" panose="02020603050405020304" pitchFamily="18" charset="0"/>
              </a:rPr>
              <a:t>是二叉树最常用的存储结构，用</a:t>
            </a:r>
            <a:r>
              <a:rPr lang="en-US" altLang="zh-CN" sz="2400" dirty="0">
                <a:cs typeface="Times New Roman" panose="02020603050405020304" pitchFamily="18" charset="0"/>
              </a:rPr>
              <a:t>C++</a:t>
            </a:r>
            <a:r>
              <a:rPr lang="zh-CN" altLang="en-US" sz="2400" dirty="0">
                <a:cs typeface="Times New Roman" panose="02020603050405020304" pitchFamily="18" charset="0"/>
              </a:rPr>
              <a:t>语言描述如下：</a:t>
            </a:r>
            <a:endParaRPr lang="en-US" altLang="zh-CN" sz="2400" dirty="0">
              <a:cs typeface="Times New Roman" panose="02020603050405020304" pitchFamily="18" charset="0"/>
            </a:endParaRPr>
          </a:p>
        </p:txBody>
      </p:sp>
      <p:sp>
        <p:nvSpPr>
          <p:cNvPr id="14" name="文本框 1066">
            <a:extLst>
              <a:ext uri="{FF2B5EF4-FFF2-40B4-BE49-F238E27FC236}">
                <a16:creationId xmlns:a16="http://schemas.microsoft.com/office/drawing/2014/main" id="{3C80AFD1-CA8F-414F-BD62-69C0F19653E6}"/>
              </a:ext>
            </a:extLst>
          </p:cNvPr>
          <p:cNvSpPr txBox="1">
            <a:spLocks noChangeArrowheads="1"/>
          </p:cNvSpPr>
          <p:nvPr/>
        </p:nvSpPr>
        <p:spPr bwMode="auto">
          <a:xfrm>
            <a:off x="1104809" y="289494"/>
            <a:ext cx="69541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二叉树的存储结构</a:t>
            </a:r>
            <a:r>
              <a:rPr lang="zh-CN" altLang="en-US" sz="3200" b="1" dirty="0">
                <a:solidFill>
                  <a:schemeClr val="bg1"/>
                </a:solidFill>
                <a:cs typeface="+mn-ea"/>
                <a:sym typeface="Wingdings" panose="05000000000000000000" pitchFamily="2" charset="2"/>
              </a:rPr>
              <a:t>：</a:t>
            </a:r>
            <a:r>
              <a:rPr lang="en-US" altLang="zh-CN" sz="3200" b="1" dirty="0">
                <a:solidFill>
                  <a:schemeClr val="bg1"/>
                </a:solidFill>
                <a:cs typeface="+mn-ea"/>
                <a:sym typeface="Wingdings" panose="05000000000000000000" pitchFamily="2" charset="2"/>
              </a:rPr>
              <a:t>(2)</a:t>
            </a:r>
            <a:r>
              <a:rPr lang="zh-CN" altLang="en-US" sz="3200" b="1" dirty="0">
                <a:solidFill>
                  <a:schemeClr val="bg1"/>
                </a:solidFill>
                <a:cs typeface="+mn-ea"/>
                <a:sym typeface="+mn-lt"/>
              </a:rPr>
              <a:t>链式存储结构</a:t>
            </a:r>
          </a:p>
        </p:txBody>
      </p:sp>
      <p:sp>
        <p:nvSpPr>
          <p:cNvPr id="15" name="矩形 14">
            <a:extLst>
              <a:ext uri="{FF2B5EF4-FFF2-40B4-BE49-F238E27FC236}">
                <a16:creationId xmlns:a16="http://schemas.microsoft.com/office/drawing/2014/main" id="{BE242D6D-B504-4BF6-9A1E-A062B9BF3045}"/>
              </a:ext>
            </a:extLst>
          </p:cNvPr>
          <p:cNvSpPr/>
          <p:nvPr/>
        </p:nvSpPr>
        <p:spPr>
          <a:xfrm>
            <a:off x="2386918" y="1715949"/>
            <a:ext cx="7418163" cy="2015936"/>
          </a:xfrm>
          <a:prstGeom prst="rect">
            <a:avLst/>
          </a:prstGeom>
        </p:spPr>
        <p:txBody>
          <a:bodyPr wrap="square">
            <a:spAutoFit/>
          </a:bodyPr>
          <a:lstStyle/>
          <a:p>
            <a:pPr lvl="1"/>
            <a:r>
              <a:rPr lang="en-US" altLang="zh-CN" sz="2500" dirty="0">
                <a:cs typeface="Times New Roman" panose="02020603050405020304" pitchFamily="18" charset="0"/>
              </a:rPr>
              <a:t>typedef struct </a:t>
            </a:r>
            <a:r>
              <a:rPr lang="en-US" altLang="zh-CN" sz="2500" dirty="0" err="1">
                <a:cs typeface="Times New Roman" panose="02020603050405020304" pitchFamily="18" charset="0"/>
                <a:sym typeface="Wingdings" panose="05000000000000000000" pitchFamily="2" charset="2"/>
              </a:rPr>
              <a:t>BiTNode</a:t>
            </a:r>
            <a:r>
              <a:rPr lang="en-US" altLang="zh-CN" sz="2500" b="1" dirty="0">
                <a:solidFill>
                  <a:schemeClr val="accent2"/>
                </a:solidFill>
                <a:cs typeface="Times New Roman" panose="02020603050405020304" pitchFamily="18" charset="0"/>
              </a:rPr>
              <a:t> </a:t>
            </a:r>
          </a:p>
          <a:p>
            <a:pPr lvl="1"/>
            <a:r>
              <a:rPr lang="en-US" altLang="zh-CN" sz="2500" dirty="0">
                <a:cs typeface="Times New Roman" panose="02020603050405020304" pitchFamily="18" charset="0"/>
              </a:rPr>
              <a:t>{  </a:t>
            </a:r>
          </a:p>
          <a:p>
            <a:pPr lvl="1"/>
            <a:r>
              <a:rPr lang="en-US" altLang="zh-CN" sz="2500" dirty="0">
                <a:cs typeface="Times New Roman" panose="02020603050405020304" pitchFamily="18" charset="0"/>
              </a:rPr>
              <a:t>    </a:t>
            </a:r>
            <a:r>
              <a:rPr lang="en-US" altLang="zh-CN" sz="2500" dirty="0" err="1">
                <a:cs typeface="Times New Roman" panose="02020603050405020304" pitchFamily="18" charset="0"/>
              </a:rPr>
              <a:t>TElemType</a:t>
            </a:r>
            <a:r>
              <a:rPr lang="en-US" altLang="zh-CN" sz="2500" dirty="0">
                <a:cs typeface="Times New Roman" panose="02020603050405020304" pitchFamily="18" charset="0"/>
              </a:rPr>
              <a:t> data;  </a:t>
            </a:r>
            <a:r>
              <a:rPr lang="en-US" altLang="zh-CN" sz="2500" dirty="0">
                <a:solidFill>
                  <a:srgbClr val="0000FF"/>
                </a:solidFill>
                <a:cs typeface="Times New Roman" panose="02020603050405020304" pitchFamily="18" charset="0"/>
              </a:rPr>
              <a:t>//</a:t>
            </a:r>
            <a:r>
              <a:rPr lang="zh-CN" altLang="en-US" sz="2500" dirty="0">
                <a:solidFill>
                  <a:srgbClr val="0000FF"/>
                </a:solidFill>
                <a:cs typeface="Times New Roman" panose="02020603050405020304" pitchFamily="18" charset="0"/>
              </a:rPr>
              <a:t>存储数据</a:t>
            </a:r>
            <a:endParaRPr lang="en-US" altLang="zh-CN" sz="2500" dirty="0">
              <a:solidFill>
                <a:srgbClr val="0000FF"/>
              </a:solidFill>
              <a:cs typeface="Times New Roman" panose="02020603050405020304" pitchFamily="18" charset="0"/>
            </a:endParaRPr>
          </a:p>
          <a:p>
            <a:pPr lvl="1"/>
            <a:r>
              <a:rPr lang="en-US" altLang="zh-CN" sz="2500" dirty="0">
                <a:cs typeface="Times New Roman" panose="02020603050405020304" pitchFamily="18" charset="0"/>
              </a:rPr>
              <a:t>    </a:t>
            </a:r>
            <a:r>
              <a:rPr lang="en-US" altLang="zh-CN" sz="2500" dirty="0" err="1">
                <a:cs typeface="Times New Roman" panose="02020603050405020304" pitchFamily="18" charset="0"/>
                <a:sym typeface="Wingdings" panose="05000000000000000000" pitchFamily="2" charset="2"/>
              </a:rPr>
              <a:t>BiTNode</a:t>
            </a:r>
            <a:r>
              <a:rPr lang="en-US" altLang="zh-CN" sz="2500" dirty="0">
                <a:cs typeface="Times New Roman" panose="02020603050405020304" pitchFamily="18" charset="0"/>
                <a:sym typeface="Wingdings" panose="05000000000000000000" pitchFamily="2" charset="2"/>
              </a:rPr>
              <a:t> *</a:t>
            </a:r>
            <a:r>
              <a:rPr lang="en-US" altLang="zh-CN" sz="2500" dirty="0" err="1">
                <a:cs typeface="Times New Roman" panose="02020603050405020304" pitchFamily="18" charset="0"/>
                <a:sym typeface="Wingdings" panose="05000000000000000000" pitchFamily="2" charset="2"/>
              </a:rPr>
              <a:t>lc</a:t>
            </a:r>
            <a:r>
              <a:rPr lang="en-US" altLang="zh-CN" sz="2500" dirty="0">
                <a:cs typeface="Times New Roman" panose="02020603050405020304" pitchFamily="18" charset="0"/>
                <a:sym typeface="Wingdings" panose="05000000000000000000" pitchFamily="2" charset="2"/>
              </a:rPr>
              <a:t>, *</a:t>
            </a:r>
            <a:r>
              <a:rPr lang="en-US" altLang="zh-CN" sz="2500" dirty="0" err="1">
                <a:cs typeface="Times New Roman" panose="02020603050405020304" pitchFamily="18" charset="0"/>
                <a:sym typeface="Wingdings" panose="05000000000000000000" pitchFamily="2" charset="2"/>
              </a:rPr>
              <a:t>rc</a:t>
            </a:r>
            <a:r>
              <a:rPr lang="en-US" altLang="zh-CN" sz="2500" dirty="0">
                <a:cs typeface="Times New Roman" panose="02020603050405020304" pitchFamily="18" charset="0"/>
                <a:sym typeface="Wingdings" panose="05000000000000000000" pitchFamily="2" charset="2"/>
              </a:rPr>
              <a:t>;   </a:t>
            </a:r>
            <a:r>
              <a:rPr lang="en-US" altLang="zh-CN" sz="2500" dirty="0">
                <a:solidFill>
                  <a:srgbClr val="0000FF"/>
                </a:solidFill>
                <a:cs typeface="Times New Roman" panose="02020603050405020304" pitchFamily="18" charset="0"/>
              </a:rPr>
              <a:t>//</a:t>
            </a:r>
            <a:r>
              <a:rPr lang="zh-CN" altLang="en-US" sz="2500" dirty="0">
                <a:solidFill>
                  <a:srgbClr val="0000FF"/>
                </a:solidFill>
                <a:cs typeface="Times New Roman" panose="02020603050405020304" pitchFamily="18" charset="0"/>
              </a:rPr>
              <a:t>二叉树的左孩子和右孩子</a:t>
            </a:r>
            <a:endParaRPr lang="en-US" altLang="zh-CN" sz="2500" dirty="0">
              <a:solidFill>
                <a:srgbClr val="0000FF"/>
              </a:solidFill>
              <a:cs typeface="Times New Roman" panose="02020603050405020304" pitchFamily="18" charset="0"/>
            </a:endParaRPr>
          </a:p>
          <a:p>
            <a:pPr lvl="1"/>
            <a:r>
              <a:rPr lang="en-US" altLang="zh-CN" sz="2500" dirty="0">
                <a:cs typeface="Times New Roman" panose="02020603050405020304" pitchFamily="18" charset="0"/>
              </a:rPr>
              <a:t> }* </a:t>
            </a:r>
            <a:r>
              <a:rPr lang="en-US" altLang="zh-CN" sz="2500" dirty="0" err="1">
                <a:cs typeface="Times New Roman" panose="02020603050405020304" pitchFamily="18" charset="0"/>
              </a:rPr>
              <a:t>BiTree</a:t>
            </a:r>
            <a:r>
              <a:rPr lang="zh-CN" altLang="en-US" sz="2500" dirty="0">
                <a:cs typeface="Times New Roman" panose="02020603050405020304" pitchFamily="18" charset="0"/>
              </a:rPr>
              <a:t>；</a:t>
            </a:r>
            <a:endParaRPr lang="zh-CN" altLang="zh-CN" sz="2500" dirty="0">
              <a:cs typeface="Times New Roman" panose="02020603050405020304" pitchFamily="18" charset="0"/>
            </a:endParaRPr>
          </a:p>
        </p:txBody>
      </p:sp>
      <p:sp>
        <p:nvSpPr>
          <p:cNvPr id="2" name="矩形 1">
            <a:extLst>
              <a:ext uri="{FF2B5EF4-FFF2-40B4-BE49-F238E27FC236}">
                <a16:creationId xmlns:a16="http://schemas.microsoft.com/office/drawing/2014/main" id="{D146D96E-B0F0-406E-9CCE-4234D4F8DCC3}"/>
              </a:ext>
            </a:extLst>
          </p:cNvPr>
          <p:cNvSpPr/>
          <p:nvPr/>
        </p:nvSpPr>
        <p:spPr>
          <a:xfrm>
            <a:off x="1944775" y="3949525"/>
            <a:ext cx="7646099" cy="430887"/>
          </a:xfrm>
          <a:prstGeom prst="rect">
            <a:avLst/>
          </a:prstGeom>
        </p:spPr>
        <p:txBody>
          <a:bodyPr wrap="square">
            <a:spAutoFit/>
          </a:bodyPr>
          <a:lstStyle/>
          <a:p>
            <a:r>
              <a:rPr lang="zh-CN" altLang="en-US" sz="2200" b="1" dirty="0">
                <a:solidFill>
                  <a:schemeClr val="accent2"/>
                </a:solidFill>
              </a:rPr>
              <a:t>注：</a:t>
            </a:r>
            <a:r>
              <a:rPr lang="zh-CN" altLang="en-US" sz="2200" dirty="0"/>
              <a:t>在含有 </a:t>
            </a:r>
            <a:r>
              <a:rPr lang="en-US" altLang="zh-CN" sz="2200" dirty="0"/>
              <a:t>n </a:t>
            </a:r>
            <a:r>
              <a:rPr lang="zh-CN" altLang="en-US" sz="2200" dirty="0"/>
              <a:t>个结点的二叉链表中，空链域的个数为 </a:t>
            </a:r>
            <a:r>
              <a:rPr lang="en-US" altLang="zh-CN" sz="2200" dirty="0"/>
              <a:t>n+1</a:t>
            </a:r>
            <a:r>
              <a:rPr lang="zh-CN" altLang="en-US" sz="2200" dirty="0"/>
              <a:t>。</a:t>
            </a:r>
          </a:p>
        </p:txBody>
      </p:sp>
    </p:spTree>
    <p:extLst>
      <p:ext uri="{BB962C8B-B14F-4D97-AF65-F5344CB8AC3E}">
        <p14:creationId xmlns:p14="http://schemas.microsoft.com/office/powerpoint/2010/main" val="11764308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B44B128C-620F-4679-A112-DC03825C16E1}"/>
              </a:ext>
            </a:extLst>
          </p:cNvPr>
          <p:cNvGrpSpPr/>
          <p:nvPr/>
        </p:nvGrpSpPr>
        <p:grpSpPr>
          <a:xfrm>
            <a:off x="-2" y="177155"/>
            <a:ext cx="8352149" cy="877513"/>
            <a:chOff x="-2" y="271425"/>
            <a:chExt cx="8156724" cy="877513"/>
          </a:xfrm>
        </p:grpSpPr>
        <p:sp>
          <p:nvSpPr>
            <p:cNvPr id="8" name="任意多边形 18">
              <a:extLst>
                <a:ext uri="{FF2B5EF4-FFF2-40B4-BE49-F238E27FC236}">
                  <a16:creationId xmlns:a16="http://schemas.microsoft.com/office/drawing/2014/main" id="{4202944D-5DC1-4E98-A994-164D2E7E3EA7}"/>
                </a:ext>
              </a:extLst>
            </p:cNvPr>
            <p:cNvSpPr/>
            <p:nvPr/>
          </p:nvSpPr>
          <p:spPr>
            <a:xfrm rot="5400000">
              <a:off x="3804492" y="-3383690"/>
              <a:ext cx="547735" cy="8156724"/>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9" name="椭圆 8">
              <a:extLst>
                <a:ext uri="{FF2B5EF4-FFF2-40B4-BE49-F238E27FC236}">
                  <a16:creationId xmlns:a16="http://schemas.microsoft.com/office/drawing/2014/main" id="{2CF6E991-6106-43B0-B53D-AF70F69FE225}"/>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0" name="矩形 9">
              <a:extLst>
                <a:ext uri="{FF2B5EF4-FFF2-40B4-BE49-F238E27FC236}">
                  <a16:creationId xmlns:a16="http://schemas.microsoft.com/office/drawing/2014/main" id="{74250A76-81BC-4010-885B-08C8EFB3F06A}"/>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1</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2" name="矩形 11">
            <a:extLst>
              <a:ext uri="{FF2B5EF4-FFF2-40B4-BE49-F238E27FC236}">
                <a16:creationId xmlns:a16="http://schemas.microsoft.com/office/drawing/2014/main" id="{5D6F54CE-07E0-43C1-9E6E-A33481D8CE6F}"/>
              </a:ext>
            </a:extLst>
          </p:cNvPr>
          <p:cNvSpPr/>
          <p:nvPr/>
        </p:nvSpPr>
        <p:spPr>
          <a:xfrm>
            <a:off x="403696" y="1322218"/>
            <a:ext cx="11017635" cy="1903855"/>
          </a:xfrm>
          <a:prstGeom prst="rect">
            <a:avLst/>
          </a:prstGeom>
        </p:spPr>
        <p:txBody>
          <a:bodyPr wrap="square">
            <a:spAutoFit/>
          </a:bodyPr>
          <a:lstStyle/>
          <a:p>
            <a:pPr algn="just">
              <a:lnSpc>
                <a:spcPct val="120000"/>
              </a:lnSpc>
              <a:spcAft>
                <a:spcPts val="600"/>
              </a:spcAft>
            </a:pPr>
            <a:r>
              <a:rPr lang="zh-CN" altLang="en-US" sz="2400" dirty="0">
                <a:cs typeface="Times New Roman" panose="02020603050405020304" pitchFamily="18" charset="0"/>
              </a:rPr>
              <a:t>某些操作需要查找结点的双亲，因此在二叉链表的基础上增加指向双亲的指针域，则为三叉链表。三叉链表的结点包含</a:t>
            </a:r>
            <a:r>
              <a:rPr lang="en-US" altLang="zh-CN" sz="2400" dirty="0">
                <a:cs typeface="Times New Roman" panose="02020603050405020304" pitchFamily="18" charset="0"/>
              </a:rPr>
              <a:t> 4 </a:t>
            </a:r>
            <a:r>
              <a:rPr lang="zh-CN" altLang="en-US" sz="2400" dirty="0">
                <a:cs typeface="Times New Roman" panose="02020603050405020304" pitchFamily="18" charset="0"/>
              </a:rPr>
              <a:t>个域：</a:t>
            </a:r>
            <a:r>
              <a:rPr lang="zh-CN" altLang="en-US" sz="2400" b="1" dirty="0">
                <a:solidFill>
                  <a:schemeClr val="accent2"/>
                </a:solidFill>
                <a:cs typeface="Times New Roman" panose="02020603050405020304" pitchFamily="18" charset="0"/>
              </a:rPr>
              <a:t>数据域、指向双亲结点的指针域、左指针域</a:t>
            </a:r>
            <a:r>
              <a:rPr lang="zh-CN" altLang="en-US" sz="2400" dirty="0">
                <a:cs typeface="Times New Roman" panose="02020603050405020304" pitchFamily="18" charset="0"/>
              </a:rPr>
              <a:t>和</a:t>
            </a:r>
            <a:r>
              <a:rPr lang="zh-CN" altLang="en-US" sz="2400" b="1" dirty="0">
                <a:solidFill>
                  <a:schemeClr val="accent2"/>
                </a:solidFill>
                <a:cs typeface="Times New Roman" panose="02020603050405020304" pitchFamily="18" charset="0"/>
              </a:rPr>
              <a:t>右指针域</a:t>
            </a:r>
            <a:r>
              <a:rPr lang="zh-CN" altLang="en-US" sz="2400" dirty="0">
                <a:cs typeface="Times New Roman" panose="02020603050405020304" pitchFamily="18" charset="0"/>
              </a:rPr>
              <a:t>。</a:t>
            </a:r>
            <a:endParaRPr lang="en-US" altLang="zh-CN" sz="2400" dirty="0">
              <a:cs typeface="Times New Roman" panose="02020603050405020304" pitchFamily="18" charset="0"/>
            </a:endParaRPr>
          </a:p>
          <a:p>
            <a:pPr algn="just">
              <a:lnSpc>
                <a:spcPct val="120000"/>
              </a:lnSpc>
              <a:spcAft>
                <a:spcPts val="600"/>
              </a:spcAft>
            </a:pPr>
            <a:r>
              <a:rPr lang="zh-CN" altLang="en-US" sz="2400" dirty="0">
                <a:cs typeface="Times New Roman" panose="02020603050405020304" pitchFamily="18" charset="0"/>
              </a:rPr>
              <a:t>三叉链表</a:t>
            </a:r>
            <a:r>
              <a:rPr lang="en-US" altLang="zh-CN" sz="2400" dirty="0">
                <a:cs typeface="Times New Roman" panose="02020603050405020304" pitchFamily="18" charset="0"/>
              </a:rPr>
              <a:t>C++</a:t>
            </a:r>
            <a:r>
              <a:rPr lang="zh-CN" altLang="en-US" sz="2400" dirty="0">
                <a:cs typeface="Times New Roman" panose="02020603050405020304" pitchFamily="18" charset="0"/>
              </a:rPr>
              <a:t>语言描述如下：</a:t>
            </a:r>
            <a:endParaRPr lang="en-US" altLang="zh-CN" sz="2400" dirty="0">
              <a:cs typeface="Times New Roman" panose="02020603050405020304" pitchFamily="18" charset="0"/>
            </a:endParaRPr>
          </a:p>
        </p:txBody>
      </p:sp>
      <p:sp>
        <p:nvSpPr>
          <p:cNvPr id="14" name="文本框 1066">
            <a:extLst>
              <a:ext uri="{FF2B5EF4-FFF2-40B4-BE49-F238E27FC236}">
                <a16:creationId xmlns:a16="http://schemas.microsoft.com/office/drawing/2014/main" id="{3C80AFD1-CA8F-414F-BD62-69C0F19653E6}"/>
              </a:ext>
            </a:extLst>
          </p:cNvPr>
          <p:cNvSpPr txBox="1">
            <a:spLocks noChangeArrowheads="1"/>
          </p:cNvSpPr>
          <p:nvPr/>
        </p:nvSpPr>
        <p:spPr bwMode="auto">
          <a:xfrm>
            <a:off x="1104809" y="289494"/>
            <a:ext cx="69541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二叉树的存储结构</a:t>
            </a:r>
            <a:r>
              <a:rPr lang="zh-CN" altLang="en-US" sz="3200" b="1" dirty="0">
                <a:solidFill>
                  <a:schemeClr val="bg1"/>
                </a:solidFill>
                <a:cs typeface="+mn-ea"/>
                <a:sym typeface="Wingdings" panose="05000000000000000000" pitchFamily="2" charset="2"/>
              </a:rPr>
              <a:t>：</a:t>
            </a:r>
            <a:r>
              <a:rPr lang="en-US" altLang="zh-CN" sz="3200" b="1" dirty="0">
                <a:solidFill>
                  <a:schemeClr val="bg1"/>
                </a:solidFill>
                <a:cs typeface="+mn-ea"/>
                <a:sym typeface="Wingdings" panose="05000000000000000000" pitchFamily="2" charset="2"/>
              </a:rPr>
              <a:t>(2)</a:t>
            </a:r>
            <a:r>
              <a:rPr lang="zh-CN" altLang="en-US" sz="3200" b="1" dirty="0">
                <a:solidFill>
                  <a:schemeClr val="bg1"/>
                </a:solidFill>
                <a:cs typeface="+mn-ea"/>
                <a:sym typeface="+mn-lt"/>
              </a:rPr>
              <a:t>链式存储结构</a:t>
            </a:r>
          </a:p>
        </p:txBody>
      </p:sp>
      <p:sp>
        <p:nvSpPr>
          <p:cNvPr id="15" name="矩形 14">
            <a:extLst>
              <a:ext uri="{FF2B5EF4-FFF2-40B4-BE49-F238E27FC236}">
                <a16:creationId xmlns:a16="http://schemas.microsoft.com/office/drawing/2014/main" id="{BE242D6D-B504-4BF6-9A1E-A062B9BF3045}"/>
              </a:ext>
            </a:extLst>
          </p:cNvPr>
          <p:cNvSpPr/>
          <p:nvPr/>
        </p:nvSpPr>
        <p:spPr>
          <a:xfrm>
            <a:off x="225377" y="3226073"/>
            <a:ext cx="5687136" cy="2400657"/>
          </a:xfrm>
          <a:prstGeom prst="rect">
            <a:avLst/>
          </a:prstGeom>
        </p:spPr>
        <p:txBody>
          <a:bodyPr wrap="square">
            <a:spAutoFit/>
          </a:bodyPr>
          <a:lstStyle/>
          <a:p>
            <a:pPr lvl="1"/>
            <a:r>
              <a:rPr lang="en-US" altLang="zh-CN" sz="2500" dirty="0">
                <a:cs typeface="Times New Roman" panose="02020603050405020304" pitchFamily="18" charset="0"/>
              </a:rPr>
              <a:t>typedef struct </a:t>
            </a:r>
            <a:r>
              <a:rPr lang="en-US" altLang="zh-CN" sz="2500" dirty="0" err="1">
                <a:cs typeface="Times New Roman" panose="02020603050405020304" pitchFamily="18" charset="0"/>
                <a:sym typeface="Wingdings" panose="05000000000000000000" pitchFamily="2" charset="2"/>
              </a:rPr>
              <a:t>BiTNode</a:t>
            </a:r>
            <a:r>
              <a:rPr lang="en-US" altLang="zh-CN" sz="2500" b="1" dirty="0">
                <a:solidFill>
                  <a:schemeClr val="accent2"/>
                </a:solidFill>
                <a:cs typeface="Times New Roman" panose="02020603050405020304" pitchFamily="18" charset="0"/>
              </a:rPr>
              <a:t> </a:t>
            </a:r>
          </a:p>
          <a:p>
            <a:pPr lvl="1"/>
            <a:r>
              <a:rPr lang="en-US" altLang="zh-CN" sz="2500" dirty="0">
                <a:cs typeface="Times New Roman" panose="02020603050405020304" pitchFamily="18" charset="0"/>
              </a:rPr>
              <a:t>{  </a:t>
            </a:r>
          </a:p>
          <a:p>
            <a:pPr lvl="1"/>
            <a:r>
              <a:rPr lang="en-US" altLang="zh-CN" sz="2500" dirty="0">
                <a:cs typeface="Times New Roman" panose="02020603050405020304" pitchFamily="18" charset="0"/>
              </a:rPr>
              <a:t>    </a:t>
            </a:r>
            <a:r>
              <a:rPr lang="en-US" altLang="zh-CN" sz="2500" dirty="0" err="1">
                <a:cs typeface="Times New Roman" panose="02020603050405020304" pitchFamily="18" charset="0"/>
              </a:rPr>
              <a:t>TElemType</a:t>
            </a:r>
            <a:r>
              <a:rPr lang="en-US" altLang="zh-CN" sz="2500" dirty="0">
                <a:cs typeface="Times New Roman" panose="02020603050405020304" pitchFamily="18" charset="0"/>
              </a:rPr>
              <a:t> data;  </a:t>
            </a:r>
            <a:r>
              <a:rPr lang="en-US" altLang="zh-CN" sz="2500" dirty="0">
                <a:solidFill>
                  <a:srgbClr val="0000FF"/>
                </a:solidFill>
                <a:cs typeface="Times New Roman" panose="02020603050405020304" pitchFamily="18" charset="0"/>
              </a:rPr>
              <a:t>//</a:t>
            </a:r>
            <a:r>
              <a:rPr lang="zh-CN" altLang="en-US" sz="2500" dirty="0">
                <a:solidFill>
                  <a:srgbClr val="0000FF"/>
                </a:solidFill>
                <a:cs typeface="Times New Roman" panose="02020603050405020304" pitchFamily="18" charset="0"/>
              </a:rPr>
              <a:t>存储数据</a:t>
            </a:r>
            <a:endParaRPr lang="en-US" altLang="zh-CN" sz="2500" dirty="0">
              <a:solidFill>
                <a:srgbClr val="0000FF"/>
              </a:solidFill>
              <a:cs typeface="Times New Roman" panose="02020603050405020304" pitchFamily="18" charset="0"/>
            </a:endParaRPr>
          </a:p>
          <a:p>
            <a:pPr lvl="1"/>
            <a:r>
              <a:rPr lang="en-US" altLang="zh-CN" sz="2500" dirty="0">
                <a:cs typeface="Times New Roman" panose="02020603050405020304" pitchFamily="18" charset="0"/>
              </a:rPr>
              <a:t>    </a:t>
            </a:r>
            <a:r>
              <a:rPr lang="en-US" altLang="zh-CN" sz="2500" dirty="0" err="1">
                <a:cs typeface="Times New Roman" panose="02020603050405020304" pitchFamily="18" charset="0"/>
                <a:sym typeface="Wingdings" panose="05000000000000000000" pitchFamily="2" charset="2"/>
              </a:rPr>
              <a:t>BiTNode</a:t>
            </a:r>
            <a:r>
              <a:rPr lang="en-US" altLang="zh-CN" sz="2500" dirty="0">
                <a:cs typeface="Times New Roman" panose="02020603050405020304" pitchFamily="18" charset="0"/>
                <a:sym typeface="Wingdings" panose="05000000000000000000" pitchFamily="2" charset="2"/>
              </a:rPr>
              <a:t> *parent, *</a:t>
            </a:r>
            <a:r>
              <a:rPr lang="en-US" altLang="zh-CN" sz="2500" dirty="0" err="1">
                <a:cs typeface="Times New Roman" panose="02020603050405020304" pitchFamily="18" charset="0"/>
                <a:sym typeface="Wingdings" panose="05000000000000000000" pitchFamily="2" charset="2"/>
              </a:rPr>
              <a:t>lc</a:t>
            </a:r>
            <a:r>
              <a:rPr lang="en-US" altLang="zh-CN" sz="2500" dirty="0">
                <a:cs typeface="Times New Roman" panose="02020603050405020304" pitchFamily="18" charset="0"/>
                <a:sym typeface="Wingdings" panose="05000000000000000000" pitchFamily="2" charset="2"/>
              </a:rPr>
              <a:t>, *</a:t>
            </a:r>
            <a:r>
              <a:rPr lang="en-US" altLang="zh-CN" sz="2500" dirty="0" err="1">
                <a:cs typeface="Times New Roman" panose="02020603050405020304" pitchFamily="18" charset="0"/>
                <a:sym typeface="Wingdings" panose="05000000000000000000" pitchFamily="2" charset="2"/>
              </a:rPr>
              <a:t>rc</a:t>
            </a:r>
            <a:r>
              <a:rPr lang="en-US" altLang="zh-CN" sz="2500" dirty="0">
                <a:cs typeface="Times New Roman" panose="02020603050405020304" pitchFamily="18" charset="0"/>
                <a:sym typeface="Wingdings" panose="05000000000000000000" pitchFamily="2" charset="2"/>
              </a:rPr>
              <a:t>;   </a:t>
            </a:r>
          </a:p>
          <a:p>
            <a:pPr lvl="1"/>
            <a:r>
              <a:rPr lang="en-US" altLang="zh-CN" sz="2500" dirty="0">
                <a:cs typeface="Times New Roman" panose="02020603050405020304" pitchFamily="18" charset="0"/>
                <a:sym typeface="Wingdings" panose="05000000000000000000" pitchFamily="2" charset="2"/>
              </a:rPr>
              <a:t>    </a:t>
            </a:r>
            <a:r>
              <a:rPr lang="en-US" altLang="zh-CN" sz="2500" dirty="0">
                <a:solidFill>
                  <a:srgbClr val="0000FF"/>
                </a:solidFill>
                <a:cs typeface="Times New Roman" panose="02020603050405020304" pitchFamily="18" charset="0"/>
              </a:rPr>
              <a:t>//</a:t>
            </a:r>
            <a:r>
              <a:rPr lang="zh-CN" altLang="en-US" sz="2500" dirty="0">
                <a:solidFill>
                  <a:srgbClr val="0000FF"/>
                </a:solidFill>
                <a:cs typeface="Times New Roman" panose="02020603050405020304" pitchFamily="18" charset="0"/>
              </a:rPr>
              <a:t>分别指向双亲、左孩子和右孩子</a:t>
            </a:r>
            <a:endParaRPr lang="en-US" altLang="zh-CN" sz="2500" dirty="0">
              <a:solidFill>
                <a:srgbClr val="0000FF"/>
              </a:solidFill>
              <a:cs typeface="Times New Roman" panose="02020603050405020304" pitchFamily="18" charset="0"/>
            </a:endParaRPr>
          </a:p>
          <a:p>
            <a:pPr lvl="1"/>
            <a:r>
              <a:rPr lang="en-US" altLang="zh-CN" sz="2500" dirty="0">
                <a:cs typeface="Times New Roman" panose="02020603050405020304" pitchFamily="18" charset="0"/>
              </a:rPr>
              <a:t> }* </a:t>
            </a:r>
            <a:r>
              <a:rPr lang="en-US" altLang="zh-CN" sz="2500" dirty="0" err="1">
                <a:cs typeface="Times New Roman" panose="02020603050405020304" pitchFamily="18" charset="0"/>
              </a:rPr>
              <a:t>BiTree</a:t>
            </a:r>
            <a:r>
              <a:rPr lang="zh-CN" altLang="en-US" sz="2500" dirty="0">
                <a:cs typeface="Times New Roman" panose="02020603050405020304" pitchFamily="18" charset="0"/>
              </a:rPr>
              <a:t>；</a:t>
            </a:r>
            <a:endParaRPr lang="zh-CN" altLang="zh-CN" sz="2500" dirty="0">
              <a:cs typeface="Times New Roman" panose="02020603050405020304" pitchFamily="18" charset="0"/>
            </a:endParaRPr>
          </a:p>
        </p:txBody>
      </p:sp>
      <p:pic>
        <p:nvPicPr>
          <p:cNvPr id="3" name="图片 2">
            <a:extLst>
              <a:ext uri="{FF2B5EF4-FFF2-40B4-BE49-F238E27FC236}">
                <a16:creationId xmlns:a16="http://schemas.microsoft.com/office/drawing/2014/main" id="{1AFBE4FB-3DA5-4798-9AAA-B30C94854780}"/>
              </a:ext>
            </a:extLst>
          </p:cNvPr>
          <p:cNvPicPr>
            <a:picLocks noChangeAspect="1"/>
          </p:cNvPicPr>
          <p:nvPr/>
        </p:nvPicPr>
        <p:blipFill>
          <a:blip r:embed="rId2"/>
          <a:stretch>
            <a:fillRect/>
          </a:stretch>
        </p:blipFill>
        <p:spPr>
          <a:xfrm>
            <a:off x="6530123" y="3226073"/>
            <a:ext cx="4744520" cy="3102466"/>
          </a:xfrm>
          <a:prstGeom prst="rect">
            <a:avLst/>
          </a:prstGeom>
        </p:spPr>
      </p:pic>
    </p:spTree>
    <p:extLst>
      <p:ext uri="{BB962C8B-B14F-4D97-AF65-F5344CB8AC3E}">
        <p14:creationId xmlns:p14="http://schemas.microsoft.com/office/powerpoint/2010/main" val="42848369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MH_Others_2"/>
          <p:cNvSpPr/>
          <p:nvPr>
            <p:custDataLst>
              <p:tags r:id="rId2"/>
            </p:custDataLst>
          </p:nvPr>
        </p:nvSpPr>
        <p:spPr>
          <a:xfrm>
            <a:off x="335" y="733339"/>
            <a:ext cx="678395" cy="47417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prstTxWarp prst="textNoShape">
              <a:avLst/>
            </a:prstTxWarp>
            <a:noAutofit/>
          </a:bodyPr>
          <a:lstStyle/>
          <a:p>
            <a:endParaRPr lang="zh-CN" altLang="en-US" sz="1898">
              <a:solidFill>
                <a:srgbClr val="385424"/>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MH_Others_1"/>
          <p:cNvSpPr txBox="1"/>
          <p:nvPr>
            <p:custDataLst>
              <p:tags r:id="rId3"/>
            </p:custDataLst>
          </p:nvPr>
        </p:nvSpPr>
        <p:spPr>
          <a:xfrm>
            <a:off x="758857" y="690211"/>
            <a:ext cx="3662314" cy="583558"/>
          </a:xfrm>
          <a:prstGeom prst="rect">
            <a:avLst/>
          </a:prstGeom>
          <a:noFill/>
        </p:spPr>
        <p:txBody>
          <a:bodyPr vert="horz" wrap="square" lIns="0" tIns="0" rIns="0" bIns="0" rtlCol="0" anchor="ctr" anchorCtr="0">
            <a:spAutoFit/>
          </a:bodyPr>
          <a:lstStyle/>
          <a:p>
            <a:pPr algn="ctr"/>
            <a:r>
              <a:rPr lang="zh-CN" altLang="en-US" sz="3792" b="1" dirty="0">
                <a:solidFill>
                  <a:srgbClr val="002060"/>
                </a:solidFill>
                <a:latin typeface="Arial" panose="020B0604020202020204" pitchFamily="34" charset="0"/>
                <a:ea typeface="微软雅黑" panose="020B0503020204020204" pitchFamily="34" charset="-122"/>
                <a:sym typeface="Arial" panose="020B0604020202020204" pitchFamily="34" charset="0"/>
              </a:rPr>
              <a:t>第三章 树形结构</a:t>
            </a:r>
          </a:p>
        </p:txBody>
      </p:sp>
      <p:sp>
        <p:nvSpPr>
          <p:cNvPr id="16" name="MH_Others_2"/>
          <p:cNvSpPr txBox="1"/>
          <p:nvPr>
            <p:custDataLst>
              <p:tags r:id="rId4"/>
            </p:custDataLst>
          </p:nvPr>
        </p:nvSpPr>
        <p:spPr>
          <a:xfrm>
            <a:off x="178885" y="1324978"/>
            <a:ext cx="4822257" cy="466923"/>
          </a:xfrm>
          <a:prstGeom prst="rect">
            <a:avLst/>
          </a:prstGeom>
          <a:noFill/>
        </p:spPr>
        <p:txBody>
          <a:bodyPr wrap="square" lIns="0" tIns="0" rIns="0" bIns="0">
            <a:spAutoFit/>
          </a:bodyPr>
          <a:lstStyle/>
          <a:p>
            <a:pPr algn="ctr">
              <a:defRPr/>
            </a:pPr>
            <a:r>
              <a:rPr lang="en-US" altLang="zh-CN" sz="3034" dirty="0">
                <a:solidFill>
                  <a:srgbClr val="002060"/>
                </a:solidFill>
                <a:latin typeface="Arial" panose="020B0604020202020204" pitchFamily="34" charset="0"/>
                <a:ea typeface="微软雅黑" panose="020B0503020204020204" pitchFamily="34" charset="-122"/>
                <a:sym typeface="Arial" panose="020B0604020202020204" pitchFamily="34" charset="0"/>
              </a:rPr>
              <a:t>Chapter 3 Tree Structure</a:t>
            </a:r>
          </a:p>
        </p:txBody>
      </p:sp>
      <p:sp>
        <p:nvSpPr>
          <p:cNvPr id="17" name="MH_Others_2"/>
          <p:cNvSpPr/>
          <p:nvPr>
            <p:custDataLst>
              <p:tags r:id="rId5"/>
            </p:custDataLst>
          </p:nvPr>
        </p:nvSpPr>
        <p:spPr>
          <a:xfrm>
            <a:off x="4501298" y="733339"/>
            <a:ext cx="7690701" cy="47417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prstTxWarp prst="textNoShape">
              <a:avLst/>
            </a:prstTxWarp>
            <a:noAutofit/>
          </a:bodyPr>
          <a:lstStyle/>
          <a:p>
            <a:endParaRPr lang="zh-CN" altLang="en-US" sz="1898">
              <a:solidFill>
                <a:srgbClr val="385424"/>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3" name="组合 2">
            <a:extLst>
              <a:ext uri="{FF2B5EF4-FFF2-40B4-BE49-F238E27FC236}">
                <a16:creationId xmlns:a16="http://schemas.microsoft.com/office/drawing/2014/main" id="{658BEAFA-EC87-4AC9-A4F8-3845BA9916AB}"/>
              </a:ext>
            </a:extLst>
          </p:cNvPr>
          <p:cNvGrpSpPr/>
          <p:nvPr/>
        </p:nvGrpSpPr>
        <p:grpSpPr>
          <a:xfrm>
            <a:off x="2947489" y="1909369"/>
            <a:ext cx="6297021" cy="4549435"/>
            <a:chOff x="2947489" y="2053877"/>
            <a:chExt cx="6297021" cy="4549435"/>
          </a:xfrm>
        </p:grpSpPr>
        <p:grpSp>
          <p:nvGrpSpPr>
            <p:cNvPr id="2" name="组合 1">
              <a:extLst>
                <a:ext uri="{FF2B5EF4-FFF2-40B4-BE49-F238E27FC236}">
                  <a16:creationId xmlns:a16="http://schemas.microsoft.com/office/drawing/2014/main" id="{EC78096A-1B3B-4B8B-AE98-05BEE8EC2F8B}"/>
                </a:ext>
              </a:extLst>
            </p:cNvPr>
            <p:cNvGrpSpPr/>
            <p:nvPr/>
          </p:nvGrpSpPr>
          <p:grpSpPr>
            <a:xfrm>
              <a:off x="2947489" y="2053877"/>
              <a:ext cx="6297021" cy="3771604"/>
              <a:chOff x="2889803" y="2119864"/>
              <a:chExt cx="6297021" cy="3771604"/>
            </a:xfrm>
          </p:grpSpPr>
          <p:sp>
            <p:nvSpPr>
              <p:cNvPr id="40" name="MH_SubTitle_1"/>
              <p:cNvSpPr/>
              <p:nvPr>
                <p:custDataLst>
                  <p:tags r:id="rId8"/>
                </p:custDataLst>
              </p:nvPr>
            </p:nvSpPr>
            <p:spPr>
              <a:xfrm>
                <a:off x="3881505" y="2160139"/>
                <a:ext cx="5305319" cy="575724"/>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chemeClr val="accent3">
                  <a:lumMod val="50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algn="ctr"/>
                <a:r>
                  <a:rPr lang="zh-CN" altLang="en-US" sz="2800" b="1" dirty="0">
                    <a:solidFill>
                      <a:schemeClr val="bg1"/>
                    </a:solidFill>
                    <a:cs typeface="+mn-ea"/>
                  </a:rPr>
                  <a:t>二叉树的定义和存储结构</a:t>
                </a:r>
              </a:p>
            </p:txBody>
          </p:sp>
          <p:sp>
            <p:nvSpPr>
              <p:cNvPr id="41" name="MH_Other_1"/>
              <p:cNvSpPr/>
              <p:nvPr>
                <p:custDataLst>
                  <p:tags r:id="rId9"/>
                </p:custDataLst>
              </p:nvPr>
            </p:nvSpPr>
            <p:spPr>
              <a:xfrm>
                <a:off x="2889803" y="2119864"/>
                <a:ext cx="1171082" cy="660363"/>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chemeClr val="accent3">
                  <a:lumMod val="50000"/>
                </a:schemeClr>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1</a:t>
                </a:r>
                <a:endPar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MH_SubTitle_2"/>
              <p:cNvSpPr/>
              <p:nvPr>
                <p:custDataLst>
                  <p:tags r:id="rId10"/>
                </p:custDataLst>
              </p:nvPr>
            </p:nvSpPr>
            <p:spPr>
              <a:xfrm>
                <a:off x="3648749" y="2935084"/>
                <a:ext cx="5538075" cy="580113"/>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rgbClr val="002060"/>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lvl="0" algn="ctr"/>
                <a:r>
                  <a:rPr lang="zh-CN" altLang="en-US" sz="2800" b="1" dirty="0">
                    <a:solidFill>
                      <a:schemeClr val="bg1"/>
                    </a:solidFill>
                    <a:cs typeface="+mn-ea"/>
                    <a:sym typeface="+mn-lt"/>
                  </a:rPr>
                  <a:t>  遍历二叉树</a:t>
                </a:r>
              </a:p>
            </p:txBody>
          </p:sp>
          <p:sp>
            <p:nvSpPr>
              <p:cNvPr id="43" name="MH_Other_2"/>
              <p:cNvSpPr/>
              <p:nvPr>
                <p:custDataLst>
                  <p:tags r:id="rId11"/>
                </p:custDataLst>
              </p:nvPr>
            </p:nvSpPr>
            <p:spPr>
              <a:xfrm>
                <a:off x="2889803" y="2897695"/>
                <a:ext cx="1171081" cy="658776"/>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002060"/>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2</a:t>
                </a:r>
                <a:endPar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MH_SubTitle_3"/>
              <p:cNvSpPr/>
              <p:nvPr>
                <p:custDataLst>
                  <p:tags r:id="rId12"/>
                </p:custDataLst>
              </p:nvPr>
            </p:nvSpPr>
            <p:spPr>
              <a:xfrm>
                <a:off x="3914844" y="3714418"/>
                <a:ext cx="5271980" cy="580114"/>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rgbClr val="595959"/>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lvl="0" algn="ctr"/>
                <a:r>
                  <a:rPr lang="zh-CN" altLang="en-US" sz="2800" b="1" dirty="0">
                    <a:solidFill>
                      <a:schemeClr val="bg1"/>
                    </a:solidFill>
                    <a:cs typeface="+mn-ea"/>
                    <a:sym typeface="+mn-lt"/>
                  </a:rPr>
                  <a:t>树与森林的定义</a:t>
                </a:r>
              </a:p>
            </p:txBody>
          </p:sp>
          <p:sp>
            <p:nvSpPr>
              <p:cNvPr id="45" name="MH_Other_3"/>
              <p:cNvSpPr/>
              <p:nvPr>
                <p:custDataLst>
                  <p:tags r:id="rId13"/>
                </p:custDataLst>
              </p:nvPr>
            </p:nvSpPr>
            <p:spPr>
              <a:xfrm>
                <a:off x="2889803" y="3675527"/>
                <a:ext cx="1171081" cy="658776"/>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595959"/>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3</a:t>
                </a:r>
                <a:endPar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MH_SubTitle_2">
                <a:extLst>
                  <a:ext uri="{FF2B5EF4-FFF2-40B4-BE49-F238E27FC236}">
                    <a16:creationId xmlns:a16="http://schemas.microsoft.com/office/drawing/2014/main" id="{62F762AD-52EB-42F3-99A9-1EFAB57B69A2}"/>
                  </a:ext>
                </a:extLst>
              </p:cNvPr>
              <p:cNvSpPr/>
              <p:nvPr>
                <p:custDataLst>
                  <p:tags r:id="rId14"/>
                </p:custDataLst>
              </p:nvPr>
            </p:nvSpPr>
            <p:spPr>
              <a:xfrm>
                <a:off x="3648749" y="4492250"/>
                <a:ext cx="5538075" cy="580113"/>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chemeClr val="accent3">
                  <a:lumMod val="50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algn="ctr"/>
                <a:r>
                  <a:rPr lang="zh-CN" altLang="en-US" sz="2800" b="1" dirty="0">
                    <a:solidFill>
                      <a:schemeClr val="bg1"/>
                    </a:solidFill>
                    <a:cs typeface="+mn-ea"/>
                    <a:sym typeface="+mn-lt"/>
                  </a:rPr>
                  <a:t>树与森林的存储结构</a:t>
                </a:r>
              </a:p>
            </p:txBody>
          </p:sp>
          <p:sp>
            <p:nvSpPr>
              <p:cNvPr id="13" name="MH_Other_2">
                <a:extLst>
                  <a:ext uri="{FF2B5EF4-FFF2-40B4-BE49-F238E27FC236}">
                    <a16:creationId xmlns:a16="http://schemas.microsoft.com/office/drawing/2014/main" id="{E3A62604-B582-45E4-B86A-A8ECDB86EA9C}"/>
                  </a:ext>
                </a:extLst>
              </p:cNvPr>
              <p:cNvSpPr/>
              <p:nvPr>
                <p:custDataLst>
                  <p:tags r:id="rId15"/>
                </p:custDataLst>
              </p:nvPr>
            </p:nvSpPr>
            <p:spPr>
              <a:xfrm>
                <a:off x="2889803" y="4454861"/>
                <a:ext cx="1171081" cy="658776"/>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chemeClr val="accent3">
                  <a:lumMod val="50000"/>
                </a:schemeClr>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4</a:t>
                </a:r>
                <a:endPar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MH_SubTitle_2">
                <a:extLst>
                  <a:ext uri="{FF2B5EF4-FFF2-40B4-BE49-F238E27FC236}">
                    <a16:creationId xmlns:a16="http://schemas.microsoft.com/office/drawing/2014/main" id="{C8BFDD51-13A4-4D9F-8FAB-63622C82B7F0}"/>
                  </a:ext>
                </a:extLst>
              </p:cNvPr>
              <p:cNvSpPr/>
              <p:nvPr>
                <p:custDataLst>
                  <p:tags r:id="rId16"/>
                </p:custDataLst>
              </p:nvPr>
            </p:nvSpPr>
            <p:spPr>
              <a:xfrm>
                <a:off x="3648749" y="5270081"/>
                <a:ext cx="5538075" cy="580113"/>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chemeClr val="tx1">
                  <a:lumMod val="65000"/>
                  <a:lumOff val="35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algn="ctr"/>
                <a:r>
                  <a:rPr lang="zh-CN" altLang="en-US" sz="2800" b="1" dirty="0">
                    <a:solidFill>
                      <a:schemeClr val="bg1"/>
                    </a:solidFill>
                    <a:cs typeface="+mn-ea"/>
                    <a:sym typeface="+mn-lt"/>
                  </a:rPr>
                  <a:t>树与森林的遍历</a:t>
                </a:r>
              </a:p>
            </p:txBody>
          </p:sp>
          <p:sp>
            <p:nvSpPr>
              <p:cNvPr id="19" name="MH_Other_2">
                <a:extLst>
                  <a:ext uri="{FF2B5EF4-FFF2-40B4-BE49-F238E27FC236}">
                    <a16:creationId xmlns:a16="http://schemas.microsoft.com/office/drawing/2014/main" id="{C94B2AF2-84C8-4526-8E2E-D1DFE6404F7E}"/>
                  </a:ext>
                </a:extLst>
              </p:cNvPr>
              <p:cNvSpPr/>
              <p:nvPr>
                <p:custDataLst>
                  <p:tags r:id="rId17"/>
                </p:custDataLst>
              </p:nvPr>
            </p:nvSpPr>
            <p:spPr>
              <a:xfrm>
                <a:off x="2889803" y="5232692"/>
                <a:ext cx="1171081" cy="658776"/>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595959"/>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5</a:t>
                </a:r>
                <a:endPar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0" name="MH_SubTitle_2">
              <a:extLst>
                <a:ext uri="{FF2B5EF4-FFF2-40B4-BE49-F238E27FC236}">
                  <a16:creationId xmlns:a16="http://schemas.microsoft.com/office/drawing/2014/main" id="{BE1BAD32-0478-4A17-BAD5-D5271437B3B7}"/>
                </a:ext>
              </a:extLst>
            </p:cNvPr>
            <p:cNvSpPr/>
            <p:nvPr>
              <p:custDataLst>
                <p:tags r:id="rId6"/>
              </p:custDataLst>
            </p:nvPr>
          </p:nvSpPr>
          <p:spPr>
            <a:xfrm>
              <a:off x="3706435" y="5981925"/>
              <a:ext cx="5538075" cy="580113"/>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chemeClr val="tx1">
                <a:lumMod val="65000"/>
                <a:lumOff val="35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algn="ctr"/>
              <a:r>
                <a:rPr lang="en-US" altLang="zh-CN" sz="2800" b="1" dirty="0">
                  <a:solidFill>
                    <a:schemeClr val="bg1"/>
                  </a:solidFill>
                  <a:cs typeface="+mn-ea"/>
                  <a:sym typeface="+mn-lt"/>
                </a:rPr>
                <a:t>Huffman</a:t>
              </a:r>
              <a:r>
                <a:rPr lang="zh-CN" altLang="en-US" sz="2800" b="1" dirty="0">
                  <a:solidFill>
                    <a:schemeClr val="bg1"/>
                  </a:solidFill>
                  <a:cs typeface="+mn-ea"/>
                  <a:sym typeface="+mn-lt"/>
                </a:rPr>
                <a:t>树</a:t>
              </a:r>
            </a:p>
          </p:txBody>
        </p:sp>
        <p:sp>
          <p:nvSpPr>
            <p:cNvPr id="21" name="MH_Other_2">
              <a:extLst>
                <a:ext uri="{FF2B5EF4-FFF2-40B4-BE49-F238E27FC236}">
                  <a16:creationId xmlns:a16="http://schemas.microsoft.com/office/drawing/2014/main" id="{C8CC9333-04D4-4FB6-8928-27D151242DBB}"/>
                </a:ext>
              </a:extLst>
            </p:cNvPr>
            <p:cNvSpPr/>
            <p:nvPr>
              <p:custDataLst>
                <p:tags r:id="rId7"/>
              </p:custDataLst>
            </p:nvPr>
          </p:nvSpPr>
          <p:spPr>
            <a:xfrm>
              <a:off x="2947489" y="5944536"/>
              <a:ext cx="1171081" cy="658776"/>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595959"/>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6</a:t>
              </a:r>
              <a:endPar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Tree>
    <p:custDataLst>
      <p:tags r:id="rId1"/>
    </p:custDataLst>
    <p:extLst>
      <p:ext uri="{BB962C8B-B14F-4D97-AF65-F5344CB8AC3E}">
        <p14:creationId xmlns:p14="http://schemas.microsoft.com/office/powerpoint/2010/main" val="30618279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5BD1EDA4-F635-4696-B86A-70F138854165}"/>
              </a:ext>
            </a:extLst>
          </p:cNvPr>
          <p:cNvGrpSpPr/>
          <p:nvPr/>
        </p:nvGrpSpPr>
        <p:grpSpPr>
          <a:xfrm>
            <a:off x="0" y="177155"/>
            <a:ext cx="4383466" cy="877513"/>
            <a:chOff x="0" y="271425"/>
            <a:chExt cx="4280901" cy="877513"/>
          </a:xfrm>
        </p:grpSpPr>
        <p:sp>
          <p:nvSpPr>
            <p:cNvPr id="3" name="任意多边形 18">
              <a:extLst>
                <a:ext uri="{FF2B5EF4-FFF2-40B4-BE49-F238E27FC236}">
                  <a16:creationId xmlns:a16="http://schemas.microsoft.com/office/drawing/2014/main" id="{97F1DE92-D395-4AA0-925D-2E5EF58EF0DE}"/>
                </a:ext>
              </a:extLst>
            </p:cNvPr>
            <p:cNvSpPr/>
            <p:nvPr/>
          </p:nvSpPr>
          <p:spPr>
            <a:xfrm rot="5400000">
              <a:off x="1866583" y="-1445781"/>
              <a:ext cx="547735" cy="4280901"/>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4" name="椭圆 3">
              <a:extLst>
                <a:ext uri="{FF2B5EF4-FFF2-40B4-BE49-F238E27FC236}">
                  <a16:creationId xmlns:a16="http://schemas.microsoft.com/office/drawing/2014/main" id="{92CB88D3-80D4-4536-91ED-FFD827EBFD79}"/>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5" name="矩形 4">
              <a:extLst>
                <a:ext uri="{FF2B5EF4-FFF2-40B4-BE49-F238E27FC236}">
                  <a16:creationId xmlns:a16="http://schemas.microsoft.com/office/drawing/2014/main" id="{1BDE0186-FC77-43EC-9992-AA9C07AB7982}"/>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2</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6" name="文本框 1066">
            <a:extLst>
              <a:ext uri="{FF2B5EF4-FFF2-40B4-BE49-F238E27FC236}">
                <a16:creationId xmlns:a16="http://schemas.microsoft.com/office/drawing/2014/main" id="{23510A64-CA23-4192-A493-81A843414925}"/>
              </a:ext>
            </a:extLst>
          </p:cNvPr>
          <p:cNvSpPr txBox="1">
            <a:spLocks noChangeArrowheads="1"/>
          </p:cNvSpPr>
          <p:nvPr/>
        </p:nvSpPr>
        <p:spPr bwMode="auto">
          <a:xfrm>
            <a:off x="1543482" y="326531"/>
            <a:ext cx="223651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遍历二叉树</a:t>
            </a:r>
          </a:p>
        </p:txBody>
      </p:sp>
      <p:sp>
        <p:nvSpPr>
          <p:cNvPr id="8" name="矩形 7">
            <a:extLst>
              <a:ext uri="{FF2B5EF4-FFF2-40B4-BE49-F238E27FC236}">
                <a16:creationId xmlns:a16="http://schemas.microsoft.com/office/drawing/2014/main" id="{56774B54-D914-44EF-BC93-12526B1B5D63}"/>
              </a:ext>
            </a:extLst>
          </p:cNvPr>
          <p:cNvSpPr/>
          <p:nvPr/>
        </p:nvSpPr>
        <p:spPr>
          <a:xfrm>
            <a:off x="384843" y="1272922"/>
            <a:ext cx="11172420" cy="4739567"/>
          </a:xfrm>
          <a:prstGeom prst="rect">
            <a:avLst/>
          </a:prstGeom>
        </p:spPr>
        <p:txBody>
          <a:bodyPr wrap="square">
            <a:spAutoFit/>
          </a:bodyPr>
          <a:lstStyle/>
          <a:p>
            <a:pPr algn="just">
              <a:lnSpc>
                <a:spcPct val="125000"/>
              </a:lnSpc>
              <a:spcBef>
                <a:spcPts val="600"/>
              </a:spcBef>
              <a:spcAft>
                <a:spcPts val="1200"/>
              </a:spcAft>
            </a:pPr>
            <a:r>
              <a:rPr lang="zh-CN" altLang="en-US" sz="2600" dirty="0">
                <a:cs typeface="Times New Roman" panose="02020603050405020304" pitchFamily="18" charset="0"/>
              </a:rPr>
              <a:t>依次</a:t>
            </a:r>
            <a:r>
              <a:rPr lang="zh-CN" altLang="en-US" sz="2600" b="1" dirty="0">
                <a:solidFill>
                  <a:schemeClr val="accent2"/>
                </a:solidFill>
                <a:cs typeface="Times New Roman" panose="02020603050405020304" pitchFamily="18" charset="0"/>
              </a:rPr>
              <a:t>访问</a:t>
            </a:r>
            <a:r>
              <a:rPr lang="zh-CN" altLang="en-US" sz="2600" dirty="0">
                <a:cs typeface="Times New Roman" panose="02020603050405020304" pitchFamily="18" charset="0"/>
              </a:rPr>
              <a:t>二叉树的每个结点称为二叉树的</a:t>
            </a:r>
            <a:r>
              <a:rPr lang="zh-CN" altLang="en-US" sz="2600" b="1" dirty="0">
                <a:solidFill>
                  <a:schemeClr val="accent2"/>
                </a:solidFill>
                <a:cs typeface="Times New Roman" panose="02020603050405020304" pitchFamily="18" charset="0"/>
              </a:rPr>
              <a:t>遍历</a:t>
            </a:r>
            <a:r>
              <a:rPr lang="en-US" altLang="zh-CN" sz="2600" b="1" dirty="0">
                <a:solidFill>
                  <a:schemeClr val="accent2"/>
                </a:solidFill>
                <a:cs typeface="Times New Roman" panose="02020603050405020304" pitchFamily="18" charset="0"/>
              </a:rPr>
              <a:t>(traversal)</a:t>
            </a:r>
            <a:r>
              <a:rPr lang="zh-CN" altLang="en-US" sz="2600" dirty="0">
                <a:cs typeface="Times New Roman" panose="02020603050405020304" pitchFamily="18" charset="0"/>
              </a:rPr>
              <a:t>。</a:t>
            </a:r>
            <a:endParaRPr lang="en-US" altLang="zh-CN" sz="2600" dirty="0">
              <a:cs typeface="Times New Roman" panose="02020603050405020304" pitchFamily="18" charset="0"/>
            </a:endParaRPr>
          </a:p>
          <a:p>
            <a:pPr algn="just">
              <a:lnSpc>
                <a:spcPct val="125000"/>
              </a:lnSpc>
              <a:spcBef>
                <a:spcPts val="600"/>
              </a:spcBef>
              <a:spcAft>
                <a:spcPts val="1200"/>
              </a:spcAft>
            </a:pPr>
            <a:r>
              <a:rPr lang="zh-CN" altLang="en-US" sz="2600" dirty="0">
                <a:cs typeface="Times New Roman" panose="02020603050405020304" pitchFamily="18" charset="0"/>
              </a:rPr>
              <a:t>遍历是对二叉树最重要的操作，也是二叉树各种算法的基础。访问的含义依赖于具体问题的需要，可以是对结点的各种处理，如建立、删除、赋值、取值、输出等。</a:t>
            </a:r>
            <a:endParaRPr lang="en-US" altLang="zh-CN" sz="2600" dirty="0">
              <a:cs typeface="Times New Roman" panose="02020603050405020304" pitchFamily="18" charset="0"/>
            </a:endParaRPr>
          </a:p>
          <a:p>
            <a:pPr algn="just">
              <a:lnSpc>
                <a:spcPct val="125000"/>
              </a:lnSpc>
              <a:spcBef>
                <a:spcPts val="600"/>
              </a:spcBef>
              <a:spcAft>
                <a:spcPts val="1200"/>
              </a:spcAft>
            </a:pPr>
            <a:r>
              <a:rPr lang="zh-CN" altLang="en-US" sz="2600" dirty="0">
                <a:cs typeface="Times New Roman" panose="02020603050405020304" pitchFamily="18" charset="0"/>
              </a:rPr>
              <a:t>非空二叉树由根结点、根结点的左子树、根结点的右子树组成。若能依次遍历这三个部分，就遍历了整个二叉树。</a:t>
            </a:r>
            <a:endParaRPr lang="en-US" altLang="zh-CN" sz="2600" dirty="0">
              <a:cs typeface="Times New Roman" panose="02020603050405020304" pitchFamily="18" charset="0"/>
            </a:endParaRPr>
          </a:p>
          <a:p>
            <a:pPr algn="just">
              <a:lnSpc>
                <a:spcPct val="125000"/>
              </a:lnSpc>
              <a:spcBef>
                <a:spcPts val="600"/>
              </a:spcBef>
              <a:spcAft>
                <a:spcPts val="1200"/>
              </a:spcAft>
            </a:pPr>
            <a:r>
              <a:rPr lang="zh-CN" altLang="en-US" sz="2600" dirty="0">
                <a:cs typeface="Times New Roman" panose="02020603050405020304" pitchFamily="18" charset="0"/>
              </a:rPr>
              <a:t>设用 </a:t>
            </a:r>
            <a:r>
              <a:rPr lang="en-US" altLang="zh-CN" sz="2600" dirty="0">
                <a:cs typeface="Times New Roman" panose="02020603050405020304" pitchFamily="18" charset="0"/>
              </a:rPr>
              <a:t>D,L,R </a:t>
            </a:r>
            <a:r>
              <a:rPr lang="zh-CN" altLang="en-US" sz="2600" dirty="0">
                <a:cs typeface="Times New Roman" panose="02020603050405020304" pitchFamily="18" charset="0"/>
              </a:rPr>
              <a:t>分别表示访问根结点、遍历根结点的左子树、遍历根结点的右子树，</a:t>
            </a:r>
            <a:r>
              <a:rPr lang="zh-CN" altLang="en-US" sz="2600" b="1" dirty="0">
                <a:solidFill>
                  <a:schemeClr val="accent2"/>
                </a:solidFill>
                <a:cs typeface="Times New Roman" panose="02020603050405020304" pitchFamily="18" charset="0"/>
              </a:rPr>
              <a:t>且限定遍历 </a:t>
            </a:r>
            <a:r>
              <a:rPr lang="en-US" altLang="zh-CN" sz="2600" b="1" dirty="0">
                <a:solidFill>
                  <a:schemeClr val="accent2"/>
                </a:solidFill>
                <a:cs typeface="Times New Roman" panose="02020603050405020304" pitchFamily="18" charset="0"/>
              </a:rPr>
              <a:t>2 </a:t>
            </a:r>
            <a:r>
              <a:rPr lang="zh-CN" altLang="en-US" sz="2600" b="1" dirty="0">
                <a:solidFill>
                  <a:schemeClr val="accent2"/>
                </a:solidFill>
                <a:cs typeface="Times New Roman" panose="02020603050405020304" pitchFamily="18" charset="0"/>
              </a:rPr>
              <a:t>棵子树的次序是先左后右</a:t>
            </a:r>
            <a:r>
              <a:rPr lang="zh-CN" altLang="en-US" sz="2600" dirty="0">
                <a:cs typeface="Times New Roman" panose="02020603050405020304" pitchFamily="18" charset="0"/>
              </a:rPr>
              <a:t>。</a:t>
            </a:r>
            <a:endParaRPr lang="en-US" altLang="zh-CN" sz="2600" dirty="0">
              <a:cs typeface="Times New Roman" panose="02020603050405020304" pitchFamily="18" charset="0"/>
            </a:endParaRPr>
          </a:p>
        </p:txBody>
      </p:sp>
    </p:spTree>
    <p:extLst>
      <p:ext uri="{BB962C8B-B14F-4D97-AF65-F5344CB8AC3E}">
        <p14:creationId xmlns:p14="http://schemas.microsoft.com/office/powerpoint/2010/main" val="31299073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5BD1EDA4-F635-4696-B86A-70F138854165}"/>
              </a:ext>
            </a:extLst>
          </p:cNvPr>
          <p:cNvGrpSpPr/>
          <p:nvPr/>
        </p:nvGrpSpPr>
        <p:grpSpPr>
          <a:xfrm>
            <a:off x="0" y="177155"/>
            <a:ext cx="4383466" cy="877513"/>
            <a:chOff x="0" y="271425"/>
            <a:chExt cx="4280901" cy="877513"/>
          </a:xfrm>
        </p:grpSpPr>
        <p:sp>
          <p:nvSpPr>
            <p:cNvPr id="3" name="任意多边形 18">
              <a:extLst>
                <a:ext uri="{FF2B5EF4-FFF2-40B4-BE49-F238E27FC236}">
                  <a16:creationId xmlns:a16="http://schemas.microsoft.com/office/drawing/2014/main" id="{97F1DE92-D395-4AA0-925D-2E5EF58EF0DE}"/>
                </a:ext>
              </a:extLst>
            </p:cNvPr>
            <p:cNvSpPr/>
            <p:nvPr/>
          </p:nvSpPr>
          <p:spPr>
            <a:xfrm rot="5400000">
              <a:off x="1866583" y="-1445781"/>
              <a:ext cx="547735" cy="4280901"/>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4" name="椭圆 3">
              <a:extLst>
                <a:ext uri="{FF2B5EF4-FFF2-40B4-BE49-F238E27FC236}">
                  <a16:creationId xmlns:a16="http://schemas.microsoft.com/office/drawing/2014/main" id="{92CB88D3-80D4-4536-91ED-FFD827EBFD79}"/>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5" name="矩形 4">
              <a:extLst>
                <a:ext uri="{FF2B5EF4-FFF2-40B4-BE49-F238E27FC236}">
                  <a16:creationId xmlns:a16="http://schemas.microsoft.com/office/drawing/2014/main" id="{1BDE0186-FC77-43EC-9992-AA9C07AB7982}"/>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2</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6" name="文本框 1066">
            <a:extLst>
              <a:ext uri="{FF2B5EF4-FFF2-40B4-BE49-F238E27FC236}">
                <a16:creationId xmlns:a16="http://schemas.microsoft.com/office/drawing/2014/main" id="{23510A64-CA23-4192-A493-81A843414925}"/>
              </a:ext>
            </a:extLst>
          </p:cNvPr>
          <p:cNvSpPr txBox="1">
            <a:spLocks noChangeArrowheads="1"/>
          </p:cNvSpPr>
          <p:nvPr/>
        </p:nvSpPr>
        <p:spPr bwMode="auto">
          <a:xfrm>
            <a:off x="1543482" y="326531"/>
            <a:ext cx="223651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遍历二叉树</a:t>
            </a:r>
          </a:p>
        </p:txBody>
      </p:sp>
      <p:sp>
        <p:nvSpPr>
          <p:cNvPr id="8" name="矩形 7">
            <a:extLst>
              <a:ext uri="{FF2B5EF4-FFF2-40B4-BE49-F238E27FC236}">
                <a16:creationId xmlns:a16="http://schemas.microsoft.com/office/drawing/2014/main" id="{56774B54-D914-44EF-BC93-12526B1B5D63}"/>
              </a:ext>
            </a:extLst>
          </p:cNvPr>
          <p:cNvSpPr/>
          <p:nvPr/>
        </p:nvSpPr>
        <p:spPr>
          <a:xfrm>
            <a:off x="822074" y="1293938"/>
            <a:ext cx="10547851" cy="4475649"/>
          </a:xfrm>
          <a:prstGeom prst="rect">
            <a:avLst/>
          </a:prstGeom>
        </p:spPr>
        <p:txBody>
          <a:bodyPr wrap="square">
            <a:spAutoFit/>
          </a:bodyPr>
          <a:lstStyle/>
          <a:p>
            <a:pPr algn="just">
              <a:lnSpc>
                <a:spcPct val="125000"/>
              </a:lnSpc>
              <a:spcBef>
                <a:spcPts val="600"/>
              </a:spcBef>
            </a:pPr>
            <a:r>
              <a:rPr lang="zh-CN" altLang="en-US" sz="2300" dirty="0">
                <a:cs typeface="Times New Roman" panose="02020603050405020304" pitchFamily="18" charset="0"/>
              </a:rPr>
              <a:t>根据访问根</a:t>
            </a:r>
            <a:r>
              <a:rPr lang="zh-CN" altLang="en-US" sz="2400" dirty="0">
                <a:cs typeface="Times New Roman" panose="02020603050405020304" pitchFamily="18" charset="0"/>
              </a:rPr>
              <a:t>结</a:t>
            </a:r>
            <a:r>
              <a:rPr lang="zh-CN" altLang="en-US" sz="2300" dirty="0">
                <a:cs typeface="Times New Roman" panose="02020603050405020304" pitchFamily="18" charset="0"/>
              </a:rPr>
              <a:t>点的不同次序，得到遍历二叉树的 </a:t>
            </a:r>
            <a:r>
              <a:rPr lang="en-US" altLang="zh-CN" sz="2300" dirty="0">
                <a:cs typeface="Times New Roman" panose="02020603050405020304" pitchFamily="18" charset="0"/>
              </a:rPr>
              <a:t>4 </a:t>
            </a:r>
            <a:r>
              <a:rPr lang="zh-CN" altLang="en-US" sz="2300" dirty="0">
                <a:cs typeface="Times New Roman" panose="02020603050405020304" pitchFamily="18" charset="0"/>
              </a:rPr>
              <a:t>种方式：</a:t>
            </a:r>
            <a:endParaRPr lang="en-US" altLang="zh-CN" sz="2300" dirty="0">
              <a:cs typeface="Times New Roman" panose="02020603050405020304" pitchFamily="18" charset="0"/>
            </a:endParaRPr>
          </a:p>
          <a:p>
            <a:pPr algn="just">
              <a:lnSpc>
                <a:spcPct val="125000"/>
              </a:lnSpc>
              <a:spcBef>
                <a:spcPts val="600"/>
              </a:spcBef>
            </a:pPr>
            <a:r>
              <a:rPr lang="en-US" altLang="zh-CN" sz="2300" b="1" dirty="0">
                <a:cs typeface="Times New Roman" panose="02020603050405020304" pitchFamily="18" charset="0"/>
              </a:rPr>
              <a:t>(1)</a:t>
            </a:r>
            <a:r>
              <a:rPr lang="zh-CN" altLang="en-US" sz="2300" b="1" dirty="0">
                <a:solidFill>
                  <a:schemeClr val="accent2"/>
                </a:solidFill>
                <a:cs typeface="Times New Roman" panose="02020603050405020304" pitchFamily="18" charset="0"/>
              </a:rPr>
              <a:t>先序遍历</a:t>
            </a:r>
            <a:r>
              <a:rPr lang="en-US" altLang="zh-CN" sz="2300" dirty="0">
                <a:cs typeface="Times New Roman" panose="02020603050405020304" pitchFamily="18" charset="0"/>
              </a:rPr>
              <a:t>(preorder</a:t>
            </a:r>
            <a:r>
              <a:rPr lang="zh-CN" altLang="en-US" sz="2300" dirty="0">
                <a:cs typeface="Times New Roman" panose="02020603050405020304" pitchFamily="18" charset="0"/>
              </a:rPr>
              <a:t>，先根次序遍历</a:t>
            </a:r>
            <a:r>
              <a:rPr lang="en-US" altLang="zh-CN" sz="2300" dirty="0">
                <a:cs typeface="Times New Roman" panose="02020603050405020304" pitchFamily="18" charset="0"/>
              </a:rPr>
              <a:t>):DLR</a:t>
            </a:r>
            <a:r>
              <a:rPr lang="zh-CN" altLang="en-US" sz="2300" dirty="0">
                <a:cs typeface="Times New Roman" panose="02020603050405020304" pitchFamily="18" charset="0"/>
              </a:rPr>
              <a:t>。若二叉树为空，则执行空操作；否则访问根结点、</a:t>
            </a:r>
            <a:r>
              <a:rPr lang="zh-CN" altLang="en-US" sz="2300" b="1" dirty="0">
                <a:solidFill>
                  <a:srgbClr val="0000FF"/>
                </a:solidFill>
                <a:cs typeface="Times New Roman" panose="02020603050405020304" pitchFamily="18" charset="0"/>
              </a:rPr>
              <a:t>先序遍历</a:t>
            </a:r>
            <a:r>
              <a:rPr lang="zh-CN" altLang="en-US" sz="2300" dirty="0">
                <a:cs typeface="Times New Roman" panose="02020603050405020304" pitchFamily="18" charset="0"/>
              </a:rPr>
              <a:t>根结点的</a:t>
            </a:r>
            <a:r>
              <a:rPr lang="zh-CN" altLang="en-US" sz="2300" dirty="0">
                <a:solidFill>
                  <a:srgbClr val="ED7D31"/>
                </a:solidFill>
                <a:cs typeface="Times New Roman" panose="02020603050405020304" pitchFamily="18" charset="0"/>
              </a:rPr>
              <a:t>左子树</a:t>
            </a:r>
            <a:r>
              <a:rPr lang="zh-CN" altLang="en-US" sz="2300" dirty="0">
                <a:cs typeface="Times New Roman" panose="02020603050405020304" pitchFamily="18" charset="0"/>
              </a:rPr>
              <a:t>、</a:t>
            </a:r>
            <a:r>
              <a:rPr lang="zh-CN" altLang="en-US" sz="2300" b="1" dirty="0">
                <a:solidFill>
                  <a:srgbClr val="0000FF"/>
                </a:solidFill>
                <a:cs typeface="Times New Roman" panose="02020603050405020304" pitchFamily="18" charset="0"/>
              </a:rPr>
              <a:t>先序遍历</a:t>
            </a:r>
            <a:r>
              <a:rPr lang="zh-CN" altLang="en-US" sz="2300" dirty="0">
                <a:cs typeface="Times New Roman" panose="02020603050405020304" pitchFamily="18" charset="0"/>
              </a:rPr>
              <a:t>根结点的</a:t>
            </a:r>
            <a:r>
              <a:rPr lang="zh-CN" altLang="en-US" sz="2300" dirty="0">
                <a:solidFill>
                  <a:srgbClr val="ED7D31"/>
                </a:solidFill>
                <a:cs typeface="Times New Roman" panose="02020603050405020304" pitchFamily="18" charset="0"/>
              </a:rPr>
              <a:t>右子树</a:t>
            </a:r>
            <a:r>
              <a:rPr lang="zh-CN" altLang="en-US" sz="2300" dirty="0">
                <a:cs typeface="Times New Roman" panose="02020603050405020304" pitchFamily="18" charset="0"/>
              </a:rPr>
              <a:t>。</a:t>
            </a:r>
            <a:endParaRPr lang="en-US" altLang="zh-CN" sz="2300" dirty="0">
              <a:cs typeface="Times New Roman" panose="02020603050405020304" pitchFamily="18" charset="0"/>
            </a:endParaRPr>
          </a:p>
          <a:p>
            <a:pPr algn="just">
              <a:lnSpc>
                <a:spcPct val="125000"/>
              </a:lnSpc>
              <a:spcBef>
                <a:spcPts val="600"/>
              </a:spcBef>
            </a:pPr>
            <a:r>
              <a:rPr lang="en-US" altLang="zh-CN" sz="2300" b="1" dirty="0">
                <a:cs typeface="Times New Roman" panose="02020603050405020304" pitchFamily="18" charset="0"/>
              </a:rPr>
              <a:t>(2)</a:t>
            </a:r>
            <a:r>
              <a:rPr lang="zh-CN" altLang="en-US" sz="2300" b="1" dirty="0">
                <a:solidFill>
                  <a:schemeClr val="accent2"/>
                </a:solidFill>
                <a:cs typeface="Times New Roman" panose="02020603050405020304" pitchFamily="18" charset="0"/>
              </a:rPr>
              <a:t>中序遍历</a:t>
            </a:r>
            <a:r>
              <a:rPr lang="en-US" altLang="zh-CN" sz="2300" dirty="0">
                <a:cs typeface="Times New Roman" panose="02020603050405020304" pitchFamily="18" charset="0"/>
              </a:rPr>
              <a:t>(</a:t>
            </a:r>
            <a:r>
              <a:rPr lang="en-US" altLang="zh-CN" sz="2300" dirty="0" err="1">
                <a:cs typeface="Times New Roman" panose="02020603050405020304" pitchFamily="18" charset="0"/>
              </a:rPr>
              <a:t>inorder</a:t>
            </a:r>
            <a:r>
              <a:rPr lang="zh-CN" altLang="en-US" sz="2300" dirty="0">
                <a:cs typeface="Times New Roman" panose="02020603050405020304" pitchFamily="18" charset="0"/>
              </a:rPr>
              <a:t>，中根次序遍历</a:t>
            </a:r>
            <a:r>
              <a:rPr lang="en-US" altLang="zh-CN" sz="2300" dirty="0">
                <a:cs typeface="Times New Roman" panose="02020603050405020304" pitchFamily="18" charset="0"/>
              </a:rPr>
              <a:t>):LDR</a:t>
            </a:r>
            <a:r>
              <a:rPr lang="zh-CN" altLang="en-US" sz="2300" dirty="0">
                <a:cs typeface="Times New Roman" panose="02020603050405020304" pitchFamily="18" charset="0"/>
              </a:rPr>
              <a:t>。若二叉树为空，则执行空操作；否则</a:t>
            </a:r>
            <a:r>
              <a:rPr lang="zh-CN" altLang="en-US" sz="2300" b="1" dirty="0">
                <a:solidFill>
                  <a:srgbClr val="0000FF"/>
                </a:solidFill>
                <a:cs typeface="Times New Roman" panose="02020603050405020304" pitchFamily="18" charset="0"/>
              </a:rPr>
              <a:t>中序遍历</a:t>
            </a:r>
            <a:r>
              <a:rPr lang="zh-CN" altLang="en-US" sz="2300" dirty="0">
                <a:cs typeface="Times New Roman" panose="02020603050405020304" pitchFamily="18" charset="0"/>
              </a:rPr>
              <a:t>根结点的</a:t>
            </a:r>
            <a:r>
              <a:rPr lang="zh-CN" altLang="en-US" sz="2300" dirty="0">
                <a:solidFill>
                  <a:srgbClr val="ED7D31"/>
                </a:solidFill>
                <a:cs typeface="Times New Roman" panose="02020603050405020304" pitchFamily="18" charset="0"/>
              </a:rPr>
              <a:t>左子树</a:t>
            </a:r>
            <a:r>
              <a:rPr lang="zh-CN" altLang="en-US" sz="2300" dirty="0">
                <a:cs typeface="Times New Roman" panose="02020603050405020304" pitchFamily="18" charset="0"/>
              </a:rPr>
              <a:t>、访问根结点、</a:t>
            </a:r>
            <a:r>
              <a:rPr lang="zh-CN" altLang="en-US" sz="2300" b="1" dirty="0">
                <a:solidFill>
                  <a:srgbClr val="0000FF"/>
                </a:solidFill>
                <a:cs typeface="Times New Roman" panose="02020603050405020304" pitchFamily="18" charset="0"/>
              </a:rPr>
              <a:t>中序遍历</a:t>
            </a:r>
            <a:r>
              <a:rPr lang="zh-CN" altLang="en-US" sz="2300" dirty="0">
                <a:cs typeface="Times New Roman" panose="02020603050405020304" pitchFamily="18" charset="0"/>
              </a:rPr>
              <a:t>根结点的</a:t>
            </a:r>
            <a:r>
              <a:rPr lang="zh-CN" altLang="en-US" sz="2300" dirty="0">
                <a:solidFill>
                  <a:srgbClr val="ED7D31"/>
                </a:solidFill>
                <a:cs typeface="Times New Roman" panose="02020603050405020304" pitchFamily="18" charset="0"/>
              </a:rPr>
              <a:t>右子树</a:t>
            </a:r>
            <a:r>
              <a:rPr lang="zh-CN" altLang="en-US" sz="2300" dirty="0">
                <a:cs typeface="Times New Roman" panose="02020603050405020304" pitchFamily="18" charset="0"/>
              </a:rPr>
              <a:t>。</a:t>
            </a:r>
            <a:endParaRPr lang="en-US" altLang="zh-CN" sz="2300" dirty="0">
              <a:cs typeface="Times New Roman" panose="02020603050405020304" pitchFamily="18" charset="0"/>
            </a:endParaRPr>
          </a:p>
          <a:p>
            <a:pPr algn="just">
              <a:lnSpc>
                <a:spcPct val="125000"/>
              </a:lnSpc>
              <a:spcBef>
                <a:spcPts val="600"/>
              </a:spcBef>
            </a:pPr>
            <a:r>
              <a:rPr lang="en-US" altLang="zh-CN" sz="2300" b="1" dirty="0">
                <a:cs typeface="Times New Roman" panose="02020603050405020304" pitchFamily="18" charset="0"/>
              </a:rPr>
              <a:t>(3)</a:t>
            </a:r>
            <a:r>
              <a:rPr lang="zh-CN" altLang="en-US" sz="2300" b="1" dirty="0">
                <a:solidFill>
                  <a:schemeClr val="accent2"/>
                </a:solidFill>
                <a:cs typeface="Times New Roman" panose="02020603050405020304" pitchFamily="18" charset="0"/>
              </a:rPr>
              <a:t>后序遍历</a:t>
            </a:r>
            <a:r>
              <a:rPr lang="en-US" altLang="zh-CN" sz="2300" dirty="0">
                <a:cs typeface="Times New Roman" panose="02020603050405020304" pitchFamily="18" charset="0"/>
              </a:rPr>
              <a:t>(</a:t>
            </a:r>
            <a:r>
              <a:rPr lang="en-US" altLang="zh-CN" sz="2300" dirty="0" err="1">
                <a:cs typeface="Times New Roman" panose="02020603050405020304" pitchFamily="18" charset="0"/>
              </a:rPr>
              <a:t>postorder</a:t>
            </a:r>
            <a:r>
              <a:rPr lang="zh-CN" altLang="en-US" sz="2300" dirty="0">
                <a:cs typeface="Times New Roman" panose="02020603050405020304" pitchFamily="18" charset="0"/>
              </a:rPr>
              <a:t>，后根次序遍历</a:t>
            </a:r>
            <a:r>
              <a:rPr lang="en-US" altLang="zh-CN" sz="2300" dirty="0">
                <a:cs typeface="Times New Roman" panose="02020603050405020304" pitchFamily="18" charset="0"/>
              </a:rPr>
              <a:t>):LRD</a:t>
            </a:r>
            <a:r>
              <a:rPr lang="zh-CN" altLang="en-US" sz="2300" dirty="0">
                <a:cs typeface="Times New Roman" panose="02020603050405020304" pitchFamily="18" charset="0"/>
              </a:rPr>
              <a:t>。若二叉树为空，则执行空操作；否则</a:t>
            </a:r>
            <a:r>
              <a:rPr lang="zh-CN" altLang="en-US" sz="2300" b="1" dirty="0">
                <a:solidFill>
                  <a:srgbClr val="0000FF"/>
                </a:solidFill>
                <a:cs typeface="Times New Roman" panose="02020603050405020304" pitchFamily="18" charset="0"/>
              </a:rPr>
              <a:t>后序遍历</a:t>
            </a:r>
            <a:r>
              <a:rPr lang="zh-CN" altLang="en-US" sz="2300" dirty="0">
                <a:cs typeface="Times New Roman" panose="02020603050405020304" pitchFamily="18" charset="0"/>
              </a:rPr>
              <a:t>根结点的</a:t>
            </a:r>
            <a:r>
              <a:rPr lang="zh-CN" altLang="en-US" sz="2300" dirty="0">
                <a:solidFill>
                  <a:srgbClr val="ED7D31"/>
                </a:solidFill>
                <a:cs typeface="Times New Roman" panose="02020603050405020304" pitchFamily="18" charset="0"/>
              </a:rPr>
              <a:t>左子树</a:t>
            </a:r>
            <a:r>
              <a:rPr lang="zh-CN" altLang="en-US" sz="2300" dirty="0">
                <a:cs typeface="Times New Roman" panose="02020603050405020304" pitchFamily="18" charset="0"/>
              </a:rPr>
              <a:t>、</a:t>
            </a:r>
            <a:r>
              <a:rPr lang="zh-CN" altLang="en-US" sz="2300" b="1" dirty="0">
                <a:solidFill>
                  <a:srgbClr val="0000FF"/>
                </a:solidFill>
                <a:cs typeface="Times New Roman" panose="02020603050405020304" pitchFamily="18" charset="0"/>
              </a:rPr>
              <a:t>后序遍历</a:t>
            </a:r>
            <a:r>
              <a:rPr lang="zh-CN" altLang="en-US" sz="2300" dirty="0">
                <a:cs typeface="Times New Roman" panose="02020603050405020304" pitchFamily="18" charset="0"/>
              </a:rPr>
              <a:t>根结点的</a:t>
            </a:r>
            <a:r>
              <a:rPr lang="zh-CN" altLang="en-US" sz="2300" dirty="0">
                <a:solidFill>
                  <a:srgbClr val="ED7D31"/>
                </a:solidFill>
                <a:cs typeface="Times New Roman" panose="02020603050405020304" pitchFamily="18" charset="0"/>
              </a:rPr>
              <a:t>右子树</a:t>
            </a:r>
            <a:r>
              <a:rPr lang="zh-CN" altLang="en-US" sz="2300" dirty="0">
                <a:cs typeface="Times New Roman" panose="02020603050405020304" pitchFamily="18" charset="0"/>
              </a:rPr>
              <a:t>、访问根结点。</a:t>
            </a:r>
            <a:endParaRPr lang="en-US" altLang="zh-CN" sz="2300" dirty="0">
              <a:cs typeface="Times New Roman" panose="02020603050405020304" pitchFamily="18" charset="0"/>
            </a:endParaRPr>
          </a:p>
          <a:p>
            <a:pPr algn="just">
              <a:lnSpc>
                <a:spcPct val="125000"/>
              </a:lnSpc>
              <a:spcBef>
                <a:spcPts val="600"/>
              </a:spcBef>
            </a:pPr>
            <a:r>
              <a:rPr lang="en-US" altLang="zh-CN" sz="2300" b="1" dirty="0">
                <a:cs typeface="Times New Roman" panose="02020603050405020304" pitchFamily="18" charset="0"/>
              </a:rPr>
              <a:t>(4)</a:t>
            </a:r>
            <a:r>
              <a:rPr lang="zh-CN" altLang="en-US" sz="2300" b="1" dirty="0">
                <a:solidFill>
                  <a:schemeClr val="accent2"/>
                </a:solidFill>
                <a:cs typeface="Times New Roman" panose="02020603050405020304" pitchFamily="18" charset="0"/>
              </a:rPr>
              <a:t>层序遍历</a:t>
            </a:r>
            <a:r>
              <a:rPr lang="en-US" altLang="zh-CN" sz="2300" dirty="0">
                <a:cs typeface="Times New Roman" panose="02020603050405020304" pitchFamily="18" charset="0"/>
              </a:rPr>
              <a:t>(level order)</a:t>
            </a:r>
            <a:r>
              <a:rPr lang="zh-CN" altLang="en-US" sz="2300" dirty="0">
                <a:cs typeface="Times New Roman" panose="02020603050405020304" pitchFamily="18" charset="0"/>
              </a:rPr>
              <a:t>：根据二叉树结点的层次大小不同，按照层次由小到大</a:t>
            </a:r>
            <a:r>
              <a:rPr lang="en-US" altLang="zh-CN" sz="2300" dirty="0">
                <a:cs typeface="Times New Roman" panose="02020603050405020304" pitchFamily="18" charset="0"/>
              </a:rPr>
              <a:t>(</a:t>
            </a:r>
            <a:r>
              <a:rPr lang="zh-CN" altLang="en-US" sz="2300" dirty="0">
                <a:cs typeface="Times New Roman" panose="02020603050405020304" pitchFamily="18" charset="0"/>
              </a:rPr>
              <a:t>树形示意图中从上到下</a:t>
            </a:r>
            <a:r>
              <a:rPr lang="en-US" altLang="zh-CN" sz="2300" dirty="0">
                <a:cs typeface="Times New Roman" panose="02020603050405020304" pitchFamily="18" charset="0"/>
              </a:rPr>
              <a:t>)</a:t>
            </a:r>
            <a:r>
              <a:rPr lang="zh-CN" altLang="en-US" sz="2300" dirty="0">
                <a:cs typeface="Times New Roman" panose="02020603050405020304" pitchFamily="18" charset="0"/>
              </a:rPr>
              <a:t>，对每层的结点从左到右依次访问。</a:t>
            </a:r>
            <a:endParaRPr lang="en-US" altLang="zh-CN" sz="2300" dirty="0">
              <a:cs typeface="Times New Roman" panose="02020603050405020304" pitchFamily="18" charset="0"/>
            </a:endParaRPr>
          </a:p>
        </p:txBody>
      </p:sp>
    </p:spTree>
    <p:extLst>
      <p:ext uri="{BB962C8B-B14F-4D97-AF65-F5344CB8AC3E}">
        <p14:creationId xmlns:p14="http://schemas.microsoft.com/office/powerpoint/2010/main" val="34758155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FF5B3E78-A690-47C8-B918-14037A8C4615}"/>
              </a:ext>
            </a:extLst>
          </p:cNvPr>
          <p:cNvPicPr>
            <a:picLocks noChangeAspect="1"/>
          </p:cNvPicPr>
          <p:nvPr/>
        </p:nvPicPr>
        <p:blipFill>
          <a:blip r:embed="rId2"/>
          <a:stretch>
            <a:fillRect/>
          </a:stretch>
        </p:blipFill>
        <p:spPr>
          <a:xfrm>
            <a:off x="6381554" y="2437903"/>
            <a:ext cx="4393284" cy="4289753"/>
          </a:xfrm>
          <a:prstGeom prst="rect">
            <a:avLst/>
          </a:prstGeom>
        </p:spPr>
      </p:pic>
      <p:grpSp>
        <p:nvGrpSpPr>
          <p:cNvPr id="7" name="组合 6">
            <a:extLst>
              <a:ext uri="{FF2B5EF4-FFF2-40B4-BE49-F238E27FC236}">
                <a16:creationId xmlns:a16="http://schemas.microsoft.com/office/drawing/2014/main" id="{03BA8973-291E-4671-9A21-E897D7DB4B35}"/>
              </a:ext>
            </a:extLst>
          </p:cNvPr>
          <p:cNvGrpSpPr/>
          <p:nvPr/>
        </p:nvGrpSpPr>
        <p:grpSpPr>
          <a:xfrm>
            <a:off x="0" y="177155"/>
            <a:ext cx="4383466" cy="877513"/>
            <a:chOff x="0" y="271425"/>
            <a:chExt cx="4280901" cy="877513"/>
          </a:xfrm>
        </p:grpSpPr>
        <p:sp>
          <p:nvSpPr>
            <p:cNvPr id="8" name="任意多边形 18">
              <a:extLst>
                <a:ext uri="{FF2B5EF4-FFF2-40B4-BE49-F238E27FC236}">
                  <a16:creationId xmlns:a16="http://schemas.microsoft.com/office/drawing/2014/main" id="{A0244780-480E-4B73-9139-79373A5BF0A9}"/>
                </a:ext>
              </a:extLst>
            </p:cNvPr>
            <p:cNvSpPr/>
            <p:nvPr/>
          </p:nvSpPr>
          <p:spPr>
            <a:xfrm rot="5400000">
              <a:off x="1866583" y="-1445781"/>
              <a:ext cx="547735" cy="4280901"/>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9" name="椭圆 8">
              <a:extLst>
                <a:ext uri="{FF2B5EF4-FFF2-40B4-BE49-F238E27FC236}">
                  <a16:creationId xmlns:a16="http://schemas.microsoft.com/office/drawing/2014/main" id="{4E2E0A2A-FE86-4312-8CBC-80AE1572E7BA}"/>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0" name="矩形 9">
              <a:extLst>
                <a:ext uri="{FF2B5EF4-FFF2-40B4-BE49-F238E27FC236}">
                  <a16:creationId xmlns:a16="http://schemas.microsoft.com/office/drawing/2014/main" id="{4280D561-391D-4C0E-AD5F-DD48623E2270}"/>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2</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文本框 1066">
            <a:extLst>
              <a:ext uri="{FF2B5EF4-FFF2-40B4-BE49-F238E27FC236}">
                <a16:creationId xmlns:a16="http://schemas.microsoft.com/office/drawing/2014/main" id="{2D549928-F5BA-4DCE-BF54-7848473310C6}"/>
              </a:ext>
            </a:extLst>
          </p:cNvPr>
          <p:cNvSpPr txBox="1">
            <a:spLocks noChangeArrowheads="1"/>
          </p:cNvSpPr>
          <p:nvPr/>
        </p:nvSpPr>
        <p:spPr bwMode="auto">
          <a:xfrm>
            <a:off x="1543482" y="326531"/>
            <a:ext cx="223651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遍历二叉树</a:t>
            </a:r>
          </a:p>
        </p:txBody>
      </p:sp>
      <p:pic>
        <p:nvPicPr>
          <p:cNvPr id="12" name="图片 11">
            <a:extLst>
              <a:ext uri="{FF2B5EF4-FFF2-40B4-BE49-F238E27FC236}">
                <a16:creationId xmlns:a16="http://schemas.microsoft.com/office/drawing/2014/main" id="{76DED4BD-DB81-4F5A-8AED-987412F7842F}"/>
              </a:ext>
            </a:extLst>
          </p:cNvPr>
          <p:cNvPicPr>
            <a:picLocks noChangeAspect="1"/>
          </p:cNvPicPr>
          <p:nvPr/>
        </p:nvPicPr>
        <p:blipFill>
          <a:blip r:embed="rId3"/>
          <a:stretch>
            <a:fillRect/>
          </a:stretch>
        </p:blipFill>
        <p:spPr>
          <a:xfrm>
            <a:off x="1417162" y="2437903"/>
            <a:ext cx="3848136" cy="3669265"/>
          </a:xfrm>
          <a:prstGeom prst="rect">
            <a:avLst/>
          </a:prstGeom>
        </p:spPr>
      </p:pic>
      <p:grpSp>
        <p:nvGrpSpPr>
          <p:cNvPr id="14" name="Group 23">
            <a:extLst>
              <a:ext uri="{FF2B5EF4-FFF2-40B4-BE49-F238E27FC236}">
                <a16:creationId xmlns:a16="http://schemas.microsoft.com/office/drawing/2014/main" id="{9355C790-9F6B-481D-B3F5-572F5085A503}"/>
              </a:ext>
            </a:extLst>
          </p:cNvPr>
          <p:cNvGrpSpPr/>
          <p:nvPr/>
        </p:nvGrpSpPr>
        <p:grpSpPr>
          <a:xfrm>
            <a:off x="302765" y="1262680"/>
            <a:ext cx="458390" cy="344014"/>
            <a:chOff x="789999" y="2242985"/>
            <a:chExt cx="504229" cy="378415"/>
          </a:xfrm>
        </p:grpSpPr>
        <p:sp>
          <p:nvSpPr>
            <p:cNvPr id="15" name="Rectangle 24">
              <a:extLst>
                <a:ext uri="{FF2B5EF4-FFF2-40B4-BE49-F238E27FC236}">
                  <a16:creationId xmlns:a16="http://schemas.microsoft.com/office/drawing/2014/main" id="{E5109393-2DEF-448B-9B0B-C9C34C9CC4B8}"/>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16" name="Rectangle 25">
              <a:extLst>
                <a:ext uri="{FF2B5EF4-FFF2-40B4-BE49-F238E27FC236}">
                  <a16:creationId xmlns:a16="http://schemas.microsoft.com/office/drawing/2014/main" id="{ECDB5B12-B051-4F10-AD5E-2357DE267C45}"/>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17" name="矩形 16">
            <a:extLst>
              <a:ext uri="{FF2B5EF4-FFF2-40B4-BE49-F238E27FC236}">
                <a16:creationId xmlns:a16="http://schemas.microsoft.com/office/drawing/2014/main" id="{A1B27519-3579-4174-89AC-3B629382D458}"/>
              </a:ext>
            </a:extLst>
          </p:cNvPr>
          <p:cNvSpPr/>
          <p:nvPr/>
        </p:nvSpPr>
        <p:spPr>
          <a:xfrm>
            <a:off x="817440" y="1173077"/>
            <a:ext cx="10551286" cy="523220"/>
          </a:xfrm>
          <a:prstGeom prst="rect">
            <a:avLst/>
          </a:prstGeom>
        </p:spPr>
        <p:txBody>
          <a:bodyPr wrap="squar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课堂练习</a:t>
            </a:r>
            <a:r>
              <a:rPr lang="en-US" altLang="zh-CN" sz="2800" b="1" dirty="0">
                <a:solidFill>
                  <a:srgbClr val="002060"/>
                </a:solidFill>
                <a:latin typeface="Times New Roman" panose="02020603050405020304" pitchFamily="18" charset="0"/>
                <a:cs typeface="Times New Roman" panose="02020603050405020304" pitchFamily="18" charset="0"/>
              </a:rPr>
              <a:t>1</a:t>
            </a:r>
            <a:r>
              <a:rPr lang="zh-CN" altLang="en-US" sz="2800" b="1" dirty="0">
                <a:solidFill>
                  <a:srgbClr val="002060"/>
                </a:solidFill>
                <a:latin typeface="Times New Roman" panose="02020603050405020304" pitchFamily="18" charset="0"/>
                <a:cs typeface="Times New Roman" panose="02020603050405020304" pitchFamily="18" charset="0"/>
              </a:rPr>
              <a:t>。</a:t>
            </a:r>
          </a:p>
        </p:txBody>
      </p:sp>
      <p:sp>
        <p:nvSpPr>
          <p:cNvPr id="3" name="矩形 2">
            <a:extLst>
              <a:ext uri="{FF2B5EF4-FFF2-40B4-BE49-F238E27FC236}">
                <a16:creationId xmlns:a16="http://schemas.microsoft.com/office/drawing/2014/main" id="{42A1DC50-2F95-436C-A62B-B495A16F0F35}"/>
              </a:ext>
            </a:extLst>
          </p:cNvPr>
          <p:cNvSpPr/>
          <p:nvPr/>
        </p:nvSpPr>
        <p:spPr>
          <a:xfrm>
            <a:off x="458785" y="1763358"/>
            <a:ext cx="10873001" cy="581057"/>
          </a:xfrm>
          <a:prstGeom prst="rect">
            <a:avLst/>
          </a:prstGeom>
        </p:spPr>
        <p:txBody>
          <a:bodyPr wrap="square">
            <a:spAutoFit/>
          </a:bodyPr>
          <a:lstStyle/>
          <a:p>
            <a:pPr algn="just">
              <a:lnSpc>
                <a:spcPct val="125000"/>
              </a:lnSpc>
              <a:spcBef>
                <a:spcPts val="300"/>
              </a:spcBef>
            </a:pPr>
            <a:r>
              <a:rPr lang="zh-CN" altLang="en-US" sz="2800" dirty="0">
                <a:cs typeface="Times New Roman" panose="02020603050405020304" pitchFamily="18" charset="0"/>
              </a:rPr>
              <a:t>写出以下两棵二叉树的先序遍历、中序遍历、后序遍历、及层序遍历。</a:t>
            </a:r>
            <a:endParaRPr lang="en-US" altLang="zh-CN" sz="2800" dirty="0">
              <a:cs typeface="Times New Roman" panose="02020603050405020304" pitchFamily="18" charset="0"/>
            </a:endParaRPr>
          </a:p>
        </p:txBody>
      </p:sp>
    </p:spTree>
    <p:extLst>
      <p:ext uri="{BB962C8B-B14F-4D97-AF65-F5344CB8AC3E}">
        <p14:creationId xmlns:p14="http://schemas.microsoft.com/office/powerpoint/2010/main" val="33899570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03BA8973-291E-4671-9A21-E897D7DB4B35}"/>
              </a:ext>
            </a:extLst>
          </p:cNvPr>
          <p:cNvGrpSpPr/>
          <p:nvPr/>
        </p:nvGrpSpPr>
        <p:grpSpPr>
          <a:xfrm>
            <a:off x="0" y="177155"/>
            <a:ext cx="4383466" cy="877513"/>
            <a:chOff x="0" y="271425"/>
            <a:chExt cx="4280901" cy="877513"/>
          </a:xfrm>
        </p:grpSpPr>
        <p:sp>
          <p:nvSpPr>
            <p:cNvPr id="8" name="任意多边形 18">
              <a:extLst>
                <a:ext uri="{FF2B5EF4-FFF2-40B4-BE49-F238E27FC236}">
                  <a16:creationId xmlns:a16="http://schemas.microsoft.com/office/drawing/2014/main" id="{A0244780-480E-4B73-9139-79373A5BF0A9}"/>
                </a:ext>
              </a:extLst>
            </p:cNvPr>
            <p:cNvSpPr/>
            <p:nvPr/>
          </p:nvSpPr>
          <p:spPr>
            <a:xfrm rot="5400000">
              <a:off x="1866583" y="-1445781"/>
              <a:ext cx="547735" cy="4280901"/>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9" name="椭圆 8">
              <a:extLst>
                <a:ext uri="{FF2B5EF4-FFF2-40B4-BE49-F238E27FC236}">
                  <a16:creationId xmlns:a16="http://schemas.microsoft.com/office/drawing/2014/main" id="{4E2E0A2A-FE86-4312-8CBC-80AE1572E7BA}"/>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0" name="矩形 9">
              <a:extLst>
                <a:ext uri="{FF2B5EF4-FFF2-40B4-BE49-F238E27FC236}">
                  <a16:creationId xmlns:a16="http://schemas.microsoft.com/office/drawing/2014/main" id="{4280D561-391D-4C0E-AD5F-DD48623E2270}"/>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2</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文本框 1066">
            <a:extLst>
              <a:ext uri="{FF2B5EF4-FFF2-40B4-BE49-F238E27FC236}">
                <a16:creationId xmlns:a16="http://schemas.microsoft.com/office/drawing/2014/main" id="{2D549928-F5BA-4DCE-BF54-7848473310C6}"/>
              </a:ext>
            </a:extLst>
          </p:cNvPr>
          <p:cNvSpPr txBox="1">
            <a:spLocks noChangeArrowheads="1"/>
          </p:cNvSpPr>
          <p:nvPr/>
        </p:nvSpPr>
        <p:spPr bwMode="auto">
          <a:xfrm>
            <a:off x="1543482" y="326531"/>
            <a:ext cx="223651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遍历二叉树</a:t>
            </a:r>
          </a:p>
        </p:txBody>
      </p:sp>
      <p:pic>
        <p:nvPicPr>
          <p:cNvPr id="12" name="图片 11">
            <a:extLst>
              <a:ext uri="{FF2B5EF4-FFF2-40B4-BE49-F238E27FC236}">
                <a16:creationId xmlns:a16="http://schemas.microsoft.com/office/drawing/2014/main" id="{76DED4BD-DB81-4F5A-8AED-987412F7842F}"/>
              </a:ext>
            </a:extLst>
          </p:cNvPr>
          <p:cNvPicPr>
            <a:picLocks noChangeAspect="1"/>
          </p:cNvPicPr>
          <p:nvPr/>
        </p:nvPicPr>
        <p:blipFill>
          <a:blip r:embed="rId2"/>
          <a:stretch>
            <a:fillRect/>
          </a:stretch>
        </p:blipFill>
        <p:spPr>
          <a:xfrm>
            <a:off x="1417162" y="2437903"/>
            <a:ext cx="3848136" cy="3669265"/>
          </a:xfrm>
          <a:prstGeom prst="rect">
            <a:avLst/>
          </a:prstGeom>
        </p:spPr>
      </p:pic>
      <p:grpSp>
        <p:nvGrpSpPr>
          <p:cNvPr id="14" name="Group 23">
            <a:extLst>
              <a:ext uri="{FF2B5EF4-FFF2-40B4-BE49-F238E27FC236}">
                <a16:creationId xmlns:a16="http://schemas.microsoft.com/office/drawing/2014/main" id="{9355C790-9F6B-481D-B3F5-572F5085A503}"/>
              </a:ext>
            </a:extLst>
          </p:cNvPr>
          <p:cNvGrpSpPr/>
          <p:nvPr/>
        </p:nvGrpSpPr>
        <p:grpSpPr>
          <a:xfrm>
            <a:off x="302765" y="1262680"/>
            <a:ext cx="458390" cy="344014"/>
            <a:chOff x="789999" y="2242985"/>
            <a:chExt cx="504229" cy="378415"/>
          </a:xfrm>
        </p:grpSpPr>
        <p:sp>
          <p:nvSpPr>
            <p:cNvPr id="15" name="Rectangle 24">
              <a:extLst>
                <a:ext uri="{FF2B5EF4-FFF2-40B4-BE49-F238E27FC236}">
                  <a16:creationId xmlns:a16="http://schemas.microsoft.com/office/drawing/2014/main" id="{E5109393-2DEF-448B-9B0B-C9C34C9CC4B8}"/>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16" name="Rectangle 25">
              <a:extLst>
                <a:ext uri="{FF2B5EF4-FFF2-40B4-BE49-F238E27FC236}">
                  <a16:creationId xmlns:a16="http://schemas.microsoft.com/office/drawing/2014/main" id="{ECDB5B12-B051-4F10-AD5E-2357DE267C45}"/>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17" name="矩形 16">
            <a:extLst>
              <a:ext uri="{FF2B5EF4-FFF2-40B4-BE49-F238E27FC236}">
                <a16:creationId xmlns:a16="http://schemas.microsoft.com/office/drawing/2014/main" id="{A1B27519-3579-4174-89AC-3B629382D458}"/>
              </a:ext>
            </a:extLst>
          </p:cNvPr>
          <p:cNvSpPr/>
          <p:nvPr/>
        </p:nvSpPr>
        <p:spPr>
          <a:xfrm>
            <a:off x="817440" y="1173077"/>
            <a:ext cx="10551286" cy="523220"/>
          </a:xfrm>
          <a:prstGeom prst="rect">
            <a:avLst/>
          </a:prstGeom>
        </p:spPr>
        <p:txBody>
          <a:bodyPr wrap="squar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课堂练习</a:t>
            </a:r>
            <a:r>
              <a:rPr lang="en-US" altLang="zh-CN" sz="2800" b="1" dirty="0">
                <a:solidFill>
                  <a:srgbClr val="002060"/>
                </a:solidFill>
                <a:latin typeface="Times New Roman" panose="02020603050405020304" pitchFamily="18" charset="0"/>
                <a:cs typeface="Times New Roman" panose="02020603050405020304" pitchFamily="18" charset="0"/>
              </a:rPr>
              <a:t>1</a:t>
            </a:r>
            <a:r>
              <a:rPr lang="zh-CN" altLang="en-US" sz="2800" b="1" dirty="0">
                <a:solidFill>
                  <a:srgbClr val="002060"/>
                </a:solidFill>
                <a:latin typeface="Times New Roman" panose="02020603050405020304" pitchFamily="18" charset="0"/>
                <a:cs typeface="Times New Roman" panose="02020603050405020304" pitchFamily="18" charset="0"/>
              </a:rPr>
              <a:t>。</a:t>
            </a:r>
          </a:p>
        </p:txBody>
      </p:sp>
      <p:sp>
        <p:nvSpPr>
          <p:cNvPr id="3" name="矩形 2">
            <a:extLst>
              <a:ext uri="{FF2B5EF4-FFF2-40B4-BE49-F238E27FC236}">
                <a16:creationId xmlns:a16="http://schemas.microsoft.com/office/drawing/2014/main" id="{42A1DC50-2F95-436C-A62B-B495A16F0F35}"/>
              </a:ext>
            </a:extLst>
          </p:cNvPr>
          <p:cNvSpPr/>
          <p:nvPr/>
        </p:nvSpPr>
        <p:spPr>
          <a:xfrm>
            <a:off x="458785" y="1763358"/>
            <a:ext cx="10873001" cy="581057"/>
          </a:xfrm>
          <a:prstGeom prst="rect">
            <a:avLst/>
          </a:prstGeom>
        </p:spPr>
        <p:txBody>
          <a:bodyPr wrap="square">
            <a:spAutoFit/>
          </a:bodyPr>
          <a:lstStyle/>
          <a:p>
            <a:pPr algn="just">
              <a:lnSpc>
                <a:spcPct val="125000"/>
              </a:lnSpc>
              <a:spcBef>
                <a:spcPts val="300"/>
              </a:spcBef>
            </a:pPr>
            <a:r>
              <a:rPr lang="zh-CN" altLang="en-US" sz="2800" dirty="0">
                <a:cs typeface="Times New Roman" panose="02020603050405020304" pitchFamily="18" charset="0"/>
              </a:rPr>
              <a:t>写出以下两棵二叉树的先序遍历、中序遍历、后序遍历、及层序遍历。</a:t>
            </a:r>
            <a:endParaRPr lang="en-US" altLang="zh-CN" sz="2800" dirty="0">
              <a:cs typeface="Times New Roman" panose="02020603050405020304" pitchFamily="18" charset="0"/>
            </a:endParaRPr>
          </a:p>
        </p:txBody>
      </p:sp>
      <p:sp>
        <p:nvSpPr>
          <p:cNvPr id="18" name="矩形 17">
            <a:extLst>
              <a:ext uri="{FF2B5EF4-FFF2-40B4-BE49-F238E27FC236}">
                <a16:creationId xmlns:a16="http://schemas.microsoft.com/office/drawing/2014/main" id="{5ABA766F-0B87-4D2A-A544-53E8BFD32796}"/>
              </a:ext>
            </a:extLst>
          </p:cNvPr>
          <p:cNvSpPr/>
          <p:nvPr/>
        </p:nvSpPr>
        <p:spPr>
          <a:xfrm>
            <a:off x="5752065" y="2692521"/>
            <a:ext cx="4107215" cy="1446550"/>
          </a:xfrm>
          <a:prstGeom prst="rect">
            <a:avLst/>
          </a:prstGeom>
        </p:spPr>
        <p:txBody>
          <a:bodyPr wrap="none">
            <a:spAutoFit/>
          </a:bodyPr>
          <a:lstStyle/>
          <a:p>
            <a:r>
              <a:rPr lang="zh-CN" altLang="en-US" sz="2200" b="1" dirty="0">
                <a:cs typeface="Times New Roman" panose="02020603050405020304" pitchFamily="18" charset="0"/>
              </a:rPr>
              <a:t>（</a:t>
            </a:r>
            <a:r>
              <a:rPr lang="en-US" altLang="zh-CN" sz="2200" b="1" dirty="0">
                <a:cs typeface="Times New Roman" panose="02020603050405020304" pitchFamily="18" charset="0"/>
              </a:rPr>
              <a:t>1</a:t>
            </a:r>
            <a:r>
              <a:rPr lang="zh-CN" altLang="en-US" sz="2200" b="1" dirty="0">
                <a:cs typeface="Times New Roman" panose="02020603050405020304" pitchFamily="18" charset="0"/>
              </a:rPr>
              <a:t>）先序遍历</a:t>
            </a:r>
            <a:r>
              <a:rPr lang="zh-CN" altLang="en-US" sz="2200" dirty="0">
                <a:cs typeface="Times New Roman" panose="02020603050405020304" pitchFamily="18" charset="0"/>
              </a:rPr>
              <a:t>：</a:t>
            </a:r>
            <a:r>
              <a:rPr lang="en-US" altLang="zh-CN" sz="2200" dirty="0">
                <a:cs typeface="Times New Roman" panose="02020603050405020304" pitchFamily="18" charset="0"/>
              </a:rPr>
              <a:t>a c e g b f d h</a:t>
            </a:r>
          </a:p>
          <a:p>
            <a:r>
              <a:rPr lang="zh-CN" altLang="en-US" sz="2200" b="1" dirty="0">
                <a:cs typeface="Times New Roman" panose="02020603050405020304" pitchFamily="18" charset="0"/>
              </a:rPr>
              <a:t>（</a:t>
            </a:r>
            <a:r>
              <a:rPr lang="en-US" altLang="zh-CN" sz="2200" b="1" dirty="0">
                <a:cs typeface="Times New Roman" panose="02020603050405020304" pitchFamily="18" charset="0"/>
              </a:rPr>
              <a:t>2</a:t>
            </a:r>
            <a:r>
              <a:rPr lang="zh-CN" altLang="en-US" sz="2200" b="1" dirty="0">
                <a:cs typeface="Times New Roman" panose="02020603050405020304" pitchFamily="18" charset="0"/>
              </a:rPr>
              <a:t>）中序遍历</a:t>
            </a:r>
            <a:r>
              <a:rPr lang="zh-CN" altLang="en-US" sz="2200" dirty="0">
                <a:cs typeface="Times New Roman" panose="02020603050405020304" pitchFamily="18" charset="0"/>
              </a:rPr>
              <a:t>：</a:t>
            </a:r>
            <a:r>
              <a:rPr lang="en-US" altLang="zh-CN" sz="2200" dirty="0">
                <a:cs typeface="Times New Roman" panose="02020603050405020304" pitchFamily="18" charset="0"/>
              </a:rPr>
              <a:t>c g e a f b h d </a:t>
            </a:r>
          </a:p>
          <a:p>
            <a:r>
              <a:rPr lang="zh-CN" altLang="en-US" sz="2200" b="1" dirty="0">
                <a:cs typeface="Times New Roman" panose="02020603050405020304" pitchFamily="18" charset="0"/>
              </a:rPr>
              <a:t>（</a:t>
            </a:r>
            <a:r>
              <a:rPr lang="en-US" altLang="zh-CN" sz="2200" b="1" dirty="0">
                <a:cs typeface="Times New Roman" panose="02020603050405020304" pitchFamily="18" charset="0"/>
              </a:rPr>
              <a:t>3</a:t>
            </a:r>
            <a:r>
              <a:rPr lang="zh-CN" altLang="en-US" sz="2200" b="1" dirty="0">
                <a:cs typeface="Times New Roman" panose="02020603050405020304" pitchFamily="18" charset="0"/>
              </a:rPr>
              <a:t>）后序遍历</a:t>
            </a:r>
            <a:r>
              <a:rPr lang="zh-CN" altLang="en-US" sz="2200" dirty="0">
                <a:cs typeface="Times New Roman" panose="02020603050405020304" pitchFamily="18" charset="0"/>
              </a:rPr>
              <a:t>：</a:t>
            </a:r>
            <a:r>
              <a:rPr lang="en-US" altLang="zh-CN" sz="2200" dirty="0">
                <a:cs typeface="Times New Roman" panose="02020603050405020304" pitchFamily="18" charset="0"/>
              </a:rPr>
              <a:t>g e c f h d b a</a:t>
            </a:r>
          </a:p>
          <a:p>
            <a:r>
              <a:rPr lang="zh-CN" altLang="en-US" sz="2200" b="1" dirty="0">
                <a:cs typeface="Times New Roman" panose="02020603050405020304" pitchFamily="18" charset="0"/>
              </a:rPr>
              <a:t>（</a:t>
            </a:r>
            <a:r>
              <a:rPr lang="en-US" altLang="zh-CN" sz="2200" b="1" dirty="0">
                <a:cs typeface="Times New Roman" panose="02020603050405020304" pitchFamily="18" charset="0"/>
              </a:rPr>
              <a:t>4</a:t>
            </a:r>
            <a:r>
              <a:rPr lang="zh-CN" altLang="en-US" sz="2200" b="1" dirty="0">
                <a:cs typeface="Times New Roman" panose="02020603050405020304" pitchFamily="18" charset="0"/>
              </a:rPr>
              <a:t>）层序遍历</a:t>
            </a:r>
            <a:r>
              <a:rPr lang="zh-CN" altLang="en-US" sz="2200" dirty="0">
                <a:cs typeface="Times New Roman" panose="02020603050405020304" pitchFamily="18" charset="0"/>
              </a:rPr>
              <a:t>：</a:t>
            </a:r>
            <a:r>
              <a:rPr lang="en-US" altLang="zh-CN" sz="2200" dirty="0">
                <a:cs typeface="Times New Roman" panose="02020603050405020304" pitchFamily="18" charset="0"/>
              </a:rPr>
              <a:t>a c b e f d g h</a:t>
            </a:r>
            <a:endParaRPr lang="zh-CN" altLang="en-US" sz="2200" dirty="0"/>
          </a:p>
        </p:txBody>
      </p:sp>
    </p:spTree>
    <p:extLst>
      <p:ext uri="{BB962C8B-B14F-4D97-AF65-F5344CB8AC3E}">
        <p14:creationId xmlns:p14="http://schemas.microsoft.com/office/powerpoint/2010/main" val="4223619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CE6106F6-C5B9-40F2-AB0F-64B230388C73}"/>
              </a:ext>
            </a:extLst>
          </p:cNvPr>
          <p:cNvGrpSpPr/>
          <p:nvPr/>
        </p:nvGrpSpPr>
        <p:grpSpPr>
          <a:xfrm>
            <a:off x="0" y="177155"/>
            <a:ext cx="4383466" cy="877513"/>
            <a:chOff x="0" y="271425"/>
            <a:chExt cx="4280901" cy="877513"/>
          </a:xfrm>
        </p:grpSpPr>
        <p:sp>
          <p:nvSpPr>
            <p:cNvPr id="3" name="任意多边形 18">
              <a:extLst>
                <a:ext uri="{FF2B5EF4-FFF2-40B4-BE49-F238E27FC236}">
                  <a16:creationId xmlns:a16="http://schemas.microsoft.com/office/drawing/2014/main" id="{90E35563-EAC3-4865-82F7-6282A7D43B3E}"/>
                </a:ext>
              </a:extLst>
            </p:cNvPr>
            <p:cNvSpPr/>
            <p:nvPr/>
          </p:nvSpPr>
          <p:spPr>
            <a:xfrm rot="5400000">
              <a:off x="1866583" y="-1445781"/>
              <a:ext cx="547735" cy="4280901"/>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4" name="椭圆 3">
              <a:extLst>
                <a:ext uri="{FF2B5EF4-FFF2-40B4-BE49-F238E27FC236}">
                  <a16:creationId xmlns:a16="http://schemas.microsoft.com/office/drawing/2014/main" id="{A32BD07D-9BD3-4A89-80A5-1A0EA8DE0928}"/>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5" name="矩形 4">
              <a:extLst>
                <a:ext uri="{FF2B5EF4-FFF2-40B4-BE49-F238E27FC236}">
                  <a16:creationId xmlns:a16="http://schemas.microsoft.com/office/drawing/2014/main" id="{257A1030-B90B-4617-9F79-B1073A773431}"/>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1</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6" name="文本框 1066">
            <a:extLst>
              <a:ext uri="{FF2B5EF4-FFF2-40B4-BE49-F238E27FC236}">
                <a16:creationId xmlns:a16="http://schemas.microsoft.com/office/drawing/2014/main" id="{C10F5982-B1AC-4684-9A6C-6D9AF1003D7F}"/>
              </a:ext>
            </a:extLst>
          </p:cNvPr>
          <p:cNvSpPr txBox="1">
            <a:spLocks noChangeArrowheads="1"/>
          </p:cNvSpPr>
          <p:nvPr/>
        </p:nvSpPr>
        <p:spPr bwMode="auto">
          <a:xfrm>
            <a:off x="1338299" y="326531"/>
            <a:ext cx="264687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二叉树的定义</a:t>
            </a:r>
          </a:p>
        </p:txBody>
      </p:sp>
      <p:sp>
        <p:nvSpPr>
          <p:cNvPr id="9" name="矩形 8">
            <a:extLst>
              <a:ext uri="{FF2B5EF4-FFF2-40B4-BE49-F238E27FC236}">
                <a16:creationId xmlns:a16="http://schemas.microsoft.com/office/drawing/2014/main" id="{9B28E708-81ED-4DB7-9613-69858013EACF}"/>
              </a:ext>
            </a:extLst>
          </p:cNvPr>
          <p:cNvSpPr/>
          <p:nvPr/>
        </p:nvSpPr>
        <p:spPr>
          <a:xfrm>
            <a:off x="548579" y="1935155"/>
            <a:ext cx="4617309" cy="3391891"/>
          </a:xfrm>
          <a:prstGeom prst="rect">
            <a:avLst/>
          </a:prstGeom>
        </p:spPr>
        <p:txBody>
          <a:bodyPr wrap="square">
            <a:spAutoFit/>
          </a:bodyPr>
          <a:lstStyle/>
          <a:p>
            <a:pPr algn="just">
              <a:lnSpc>
                <a:spcPct val="140000"/>
              </a:lnSpc>
            </a:pPr>
            <a:r>
              <a:rPr lang="zh-CN" altLang="en-US" sz="2600" dirty="0">
                <a:cs typeface="Times New Roman" panose="02020603050405020304" pitchFamily="18" charset="0"/>
              </a:rPr>
              <a:t>如右图所示，</a:t>
            </a:r>
            <a:r>
              <a:rPr lang="en-US" altLang="zh-CN" sz="2600" dirty="0">
                <a:cs typeface="Times New Roman" panose="02020603050405020304" pitchFamily="18" charset="0"/>
              </a:rPr>
              <a:t>a </a:t>
            </a:r>
            <a:r>
              <a:rPr lang="zh-CN" altLang="en-US" sz="2600" dirty="0">
                <a:cs typeface="Times New Roman" panose="02020603050405020304" pitchFamily="18" charset="0"/>
              </a:rPr>
              <a:t>是二叉树的根，由结点 </a:t>
            </a:r>
            <a:r>
              <a:rPr lang="en-US" altLang="zh-CN" sz="2600" dirty="0">
                <a:cs typeface="Times New Roman" panose="02020603050405020304" pitchFamily="18" charset="0"/>
              </a:rPr>
              <a:t>b, c, d, e </a:t>
            </a:r>
            <a:r>
              <a:rPr lang="zh-CN" altLang="en-US" sz="2600" dirty="0">
                <a:cs typeface="Times New Roman" panose="02020603050405020304" pitchFamily="18" charset="0"/>
              </a:rPr>
              <a:t>构成的二叉树是 </a:t>
            </a:r>
            <a:r>
              <a:rPr lang="en-US" altLang="zh-CN" sz="2600" dirty="0">
                <a:cs typeface="Times New Roman" panose="02020603050405020304" pitchFamily="18" charset="0"/>
              </a:rPr>
              <a:t>a </a:t>
            </a:r>
            <a:r>
              <a:rPr lang="zh-CN" altLang="en-US" sz="2600" dirty="0">
                <a:cs typeface="Times New Roman" panose="02020603050405020304" pitchFamily="18" charset="0"/>
              </a:rPr>
              <a:t>的左子树，由 </a:t>
            </a:r>
            <a:r>
              <a:rPr lang="en-US" altLang="zh-CN" sz="2600" dirty="0">
                <a:cs typeface="Times New Roman" panose="02020603050405020304" pitchFamily="18" charset="0"/>
              </a:rPr>
              <a:t>f, g, h </a:t>
            </a:r>
            <a:r>
              <a:rPr lang="zh-CN" altLang="en-US" sz="2600" dirty="0">
                <a:cs typeface="Times New Roman" panose="02020603050405020304" pitchFamily="18" charset="0"/>
              </a:rPr>
              <a:t>构成的二叉树是 </a:t>
            </a:r>
            <a:r>
              <a:rPr lang="en-US" altLang="zh-CN" sz="2600" dirty="0">
                <a:cs typeface="Times New Roman" panose="02020603050405020304" pitchFamily="18" charset="0"/>
              </a:rPr>
              <a:t>a </a:t>
            </a:r>
            <a:r>
              <a:rPr lang="zh-CN" altLang="en-US" sz="2600" dirty="0">
                <a:cs typeface="Times New Roman" panose="02020603050405020304" pitchFamily="18" charset="0"/>
              </a:rPr>
              <a:t>的右子树。</a:t>
            </a:r>
            <a:endParaRPr lang="en-US" altLang="zh-CN" sz="2600" dirty="0">
              <a:cs typeface="Times New Roman" panose="02020603050405020304" pitchFamily="18" charset="0"/>
            </a:endParaRPr>
          </a:p>
          <a:p>
            <a:pPr algn="just">
              <a:lnSpc>
                <a:spcPct val="140000"/>
              </a:lnSpc>
            </a:pPr>
            <a:r>
              <a:rPr lang="en-US" altLang="zh-CN" sz="2600" dirty="0">
                <a:cs typeface="Times New Roman" panose="02020603050405020304" pitchFamily="18" charset="0"/>
              </a:rPr>
              <a:t>a </a:t>
            </a:r>
            <a:r>
              <a:rPr lang="zh-CN" altLang="en-US" sz="2600" dirty="0">
                <a:cs typeface="Times New Roman" panose="02020603050405020304" pitchFamily="18" charset="0"/>
              </a:rPr>
              <a:t>是 </a:t>
            </a:r>
            <a:r>
              <a:rPr lang="en-US" altLang="zh-CN" sz="2600" dirty="0">
                <a:cs typeface="Times New Roman" panose="02020603050405020304" pitchFamily="18" charset="0"/>
              </a:rPr>
              <a:t>b </a:t>
            </a:r>
            <a:r>
              <a:rPr lang="zh-CN" altLang="en-US" sz="2600" dirty="0">
                <a:cs typeface="Times New Roman" panose="02020603050405020304" pitchFamily="18" charset="0"/>
              </a:rPr>
              <a:t>和 </a:t>
            </a:r>
            <a:r>
              <a:rPr lang="en-US" altLang="zh-CN" sz="2600" dirty="0">
                <a:cs typeface="Times New Roman" panose="02020603050405020304" pitchFamily="18" charset="0"/>
              </a:rPr>
              <a:t>f </a:t>
            </a:r>
            <a:r>
              <a:rPr lang="zh-CN" altLang="en-US" sz="2600" dirty="0">
                <a:cs typeface="Times New Roman" panose="02020603050405020304" pitchFamily="18" charset="0"/>
              </a:rPr>
              <a:t>的双亲，</a:t>
            </a:r>
            <a:r>
              <a:rPr lang="en-US" altLang="zh-CN" sz="2600" dirty="0">
                <a:cs typeface="Times New Roman" panose="02020603050405020304" pitchFamily="18" charset="0"/>
              </a:rPr>
              <a:t>b </a:t>
            </a:r>
            <a:r>
              <a:rPr lang="zh-CN" altLang="en-US" sz="2600" dirty="0">
                <a:cs typeface="Times New Roman" panose="02020603050405020304" pitchFamily="18" charset="0"/>
              </a:rPr>
              <a:t>是 </a:t>
            </a:r>
            <a:r>
              <a:rPr lang="en-US" altLang="zh-CN" sz="2600" dirty="0">
                <a:cs typeface="Times New Roman" panose="02020603050405020304" pitchFamily="18" charset="0"/>
              </a:rPr>
              <a:t>a </a:t>
            </a:r>
            <a:r>
              <a:rPr lang="zh-CN" altLang="en-US" sz="2600" dirty="0">
                <a:cs typeface="Times New Roman" panose="02020603050405020304" pitchFamily="18" charset="0"/>
              </a:rPr>
              <a:t>的左孩子，</a:t>
            </a:r>
            <a:r>
              <a:rPr lang="en-US" altLang="zh-CN" sz="2600" dirty="0">
                <a:cs typeface="Times New Roman" panose="02020603050405020304" pitchFamily="18" charset="0"/>
              </a:rPr>
              <a:t>f </a:t>
            </a:r>
            <a:r>
              <a:rPr lang="zh-CN" altLang="en-US" sz="2600" dirty="0">
                <a:cs typeface="Times New Roman" panose="02020603050405020304" pitchFamily="18" charset="0"/>
              </a:rPr>
              <a:t>是 </a:t>
            </a:r>
            <a:r>
              <a:rPr lang="en-US" altLang="zh-CN" sz="2600" dirty="0">
                <a:cs typeface="Times New Roman" panose="02020603050405020304" pitchFamily="18" charset="0"/>
              </a:rPr>
              <a:t>a </a:t>
            </a:r>
            <a:r>
              <a:rPr lang="zh-CN" altLang="en-US" sz="2600" dirty="0">
                <a:cs typeface="Times New Roman" panose="02020603050405020304" pitchFamily="18" charset="0"/>
              </a:rPr>
              <a:t>的右孩子。</a:t>
            </a:r>
            <a:endParaRPr lang="en-US" altLang="zh-CN" sz="2600" dirty="0">
              <a:cs typeface="Times New Roman" panose="02020603050405020304" pitchFamily="18" charset="0"/>
            </a:endParaRPr>
          </a:p>
        </p:txBody>
      </p:sp>
      <p:sp>
        <p:nvSpPr>
          <p:cNvPr id="7" name="矩形 6">
            <a:extLst>
              <a:ext uri="{FF2B5EF4-FFF2-40B4-BE49-F238E27FC236}">
                <a16:creationId xmlns:a16="http://schemas.microsoft.com/office/drawing/2014/main" id="{570BB26E-F5CD-431C-91EA-44F0055619B2}"/>
              </a:ext>
            </a:extLst>
          </p:cNvPr>
          <p:cNvSpPr/>
          <p:nvPr/>
        </p:nvSpPr>
        <p:spPr>
          <a:xfrm>
            <a:off x="7922538" y="5978107"/>
            <a:ext cx="1489510" cy="461665"/>
          </a:xfrm>
          <a:prstGeom prst="rect">
            <a:avLst/>
          </a:prstGeom>
        </p:spPr>
        <p:txBody>
          <a:bodyPr wrap="none">
            <a:spAutoFit/>
          </a:bodyPr>
          <a:lstStyle/>
          <a:p>
            <a:r>
              <a:rPr lang="zh-CN" altLang="en-US" sz="2400" b="1" dirty="0">
                <a:solidFill>
                  <a:schemeClr val="accent2"/>
                </a:solidFill>
                <a:latin typeface="+mn-ea"/>
                <a:cs typeface="Times New Roman" panose="02020603050405020304" pitchFamily="18" charset="0"/>
              </a:rPr>
              <a:t>二叉树</a:t>
            </a:r>
            <a:r>
              <a:rPr lang="en-US" altLang="zh-CN" sz="2400" b="1" dirty="0">
                <a:solidFill>
                  <a:schemeClr val="accent2"/>
                </a:solidFill>
                <a:latin typeface="+mn-ea"/>
                <a:cs typeface="Times New Roman" panose="02020603050405020304" pitchFamily="18" charset="0"/>
              </a:rPr>
              <a:t>T1</a:t>
            </a:r>
            <a:endParaRPr lang="zh-CN" altLang="en-US" sz="2400" b="1" dirty="0">
              <a:solidFill>
                <a:schemeClr val="accent2"/>
              </a:solidFill>
            </a:endParaRPr>
          </a:p>
        </p:txBody>
      </p:sp>
      <p:pic>
        <p:nvPicPr>
          <p:cNvPr id="10" name="图片 9">
            <a:extLst>
              <a:ext uri="{FF2B5EF4-FFF2-40B4-BE49-F238E27FC236}">
                <a16:creationId xmlns:a16="http://schemas.microsoft.com/office/drawing/2014/main" id="{FCCA051A-56AE-4C00-9C0D-ABB209D603BE}"/>
              </a:ext>
            </a:extLst>
          </p:cNvPr>
          <p:cNvPicPr>
            <a:picLocks noChangeAspect="1"/>
          </p:cNvPicPr>
          <p:nvPr/>
        </p:nvPicPr>
        <p:blipFill>
          <a:blip r:embed="rId2"/>
          <a:stretch>
            <a:fillRect/>
          </a:stretch>
        </p:blipFill>
        <p:spPr>
          <a:xfrm>
            <a:off x="5441403" y="1062596"/>
            <a:ext cx="6088897" cy="4732807"/>
          </a:xfrm>
          <a:prstGeom prst="rect">
            <a:avLst/>
          </a:prstGeom>
        </p:spPr>
      </p:pic>
    </p:spTree>
    <p:extLst>
      <p:ext uri="{BB962C8B-B14F-4D97-AF65-F5344CB8AC3E}">
        <p14:creationId xmlns:p14="http://schemas.microsoft.com/office/powerpoint/2010/main" val="28688702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FF5B3E78-A690-47C8-B918-14037A8C4615}"/>
              </a:ext>
            </a:extLst>
          </p:cNvPr>
          <p:cNvPicPr>
            <a:picLocks noChangeAspect="1"/>
          </p:cNvPicPr>
          <p:nvPr/>
        </p:nvPicPr>
        <p:blipFill>
          <a:blip r:embed="rId2"/>
          <a:stretch>
            <a:fillRect/>
          </a:stretch>
        </p:blipFill>
        <p:spPr>
          <a:xfrm>
            <a:off x="817440" y="2501079"/>
            <a:ext cx="4393284" cy="4289753"/>
          </a:xfrm>
          <a:prstGeom prst="rect">
            <a:avLst/>
          </a:prstGeom>
        </p:spPr>
      </p:pic>
      <p:grpSp>
        <p:nvGrpSpPr>
          <p:cNvPr id="7" name="组合 6">
            <a:extLst>
              <a:ext uri="{FF2B5EF4-FFF2-40B4-BE49-F238E27FC236}">
                <a16:creationId xmlns:a16="http://schemas.microsoft.com/office/drawing/2014/main" id="{03BA8973-291E-4671-9A21-E897D7DB4B35}"/>
              </a:ext>
            </a:extLst>
          </p:cNvPr>
          <p:cNvGrpSpPr/>
          <p:nvPr/>
        </p:nvGrpSpPr>
        <p:grpSpPr>
          <a:xfrm>
            <a:off x="0" y="177155"/>
            <a:ext cx="4383466" cy="877513"/>
            <a:chOff x="0" y="271425"/>
            <a:chExt cx="4280901" cy="877513"/>
          </a:xfrm>
        </p:grpSpPr>
        <p:sp>
          <p:nvSpPr>
            <p:cNvPr id="8" name="任意多边形 18">
              <a:extLst>
                <a:ext uri="{FF2B5EF4-FFF2-40B4-BE49-F238E27FC236}">
                  <a16:creationId xmlns:a16="http://schemas.microsoft.com/office/drawing/2014/main" id="{A0244780-480E-4B73-9139-79373A5BF0A9}"/>
                </a:ext>
              </a:extLst>
            </p:cNvPr>
            <p:cNvSpPr/>
            <p:nvPr/>
          </p:nvSpPr>
          <p:spPr>
            <a:xfrm rot="5400000">
              <a:off x="1866583" y="-1445781"/>
              <a:ext cx="547735" cy="4280901"/>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9" name="椭圆 8">
              <a:extLst>
                <a:ext uri="{FF2B5EF4-FFF2-40B4-BE49-F238E27FC236}">
                  <a16:creationId xmlns:a16="http://schemas.microsoft.com/office/drawing/2014/main" id="{4E2E0A2A-FE86-4312-8CBC-80AE1572E7BA}"/>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0" name="矩形 9">
              <a:extLst>
                <a:ext uri="{FF2B5EF4-FFF2-40B4-BE49-F238E27FC236}">
                  <a16:creationId xmlns:a16="http://schemas.microsoft.com/office/drawing/2014/main" id="{4280D561-391D-4C0E-AD5F-DD48623E2270}"/>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2</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文本框 1066">
            <a:extLst>
              <a:ext uri="{FF2B5EF4-FFF2-40B4-BE49-F238E27FC236}">
                <a16:creationId xmlns:a16="http://schemas.microsoft.com/office/drawing/2014/main" id="{2D549928-F5BA-4DCE-BF54-7848473310C6}"/>
              </a:ext>
            </a:extLst>
          </p:cNvPr>
          <p:cNvSpPr txBox="1">
            <a:spLocks noChangeArrowheads="1"/>
          </p:cNvSpPr>
          <p:nvPr/>
        </p:nvSpPr>
        <p:spPr bwMode="auto">
          <a:xfrm>
            <a:off x="1543482" y="326531"/>
            <a:ext cx="223651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遍历二叉树</a:t>
            </a:r>
          </a:p>
        </p:txBody>
      </p:sp>
      <p:grpSp>
        <p:nvGrpSpPr>
          <p:cNvPr id="14" name="Group 23">
            <a:extLst>
              <a:ext uri="{FF2B5EF4-FFF2-40B4-BE49-F238E27FC236}">
                <a16:creationId xmlns:a16="http://schemas.microsoft.com/office/drawing/2014/main" id="{9355C790-9F6B-481D-B3F5-572F5085A503}"/>
              </a:ext>
            </a:extLst>
          </p:cNvPr>
          <p:cNvGrpSpPr/>
          <p:nvPr/>
        </p:nvGrpSpPr>
        <p:grpSpPr>
          <a:xfrm>
            <a:off x="302765" y="1262680"/>
            <a:ext cx="458390" cy="344014"/>
            <a:chOff x="789999" y="2242985"/>
            <a:chExt cx="504229" cy="378415"/>
          </a:xfrm>
        </p:grpSpPr>
        <p:sp>
          <p:nvSpPr>
            <p:cNvPr id="15" name="Rectangle 24">
              <a:extLst>
                <a:ext uri="{FF2B5EF4-FFF2-40B4-BE49-F238E27FC236}">
                  <a16:creationId xmlns:a16="http://schemas.microsoft.com/office/drawing/2014/main" id="{E5109393-2DEF-448B-9B0B-C9C34C9CC4B8}"/>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16" name="Rectangle 25">
              <a:extLst>
                <a:ext uri="{FF2B5EF4-FFF2-40B4-BE49-F238E27FC236}">
                  <a16:creationId xmlns:a16="http://schemas.microsoft.com/office/drawing/2014/main" id="{ECDB5B12-B051-4F10-AD5E-2357DE267C45}"/>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17" name="矩形 16">
            <a:extLst>
              <a:ext uri="{FF2B5EF4-FFF2-40B4-BE49-F238E27FC236}">
                <a16:creationId xmlns:a16="http://schemas.microsoft.com/office/drawing/2014/main" id="{A1B27519-3579-4174-89AC-3B629382D458}"/>
              </a:ext>
            </a:extLst>
          </p:cNvPr>
          <p:cNvSpPr/>
          <p:nvPr/>
        </p:nvSpPr>
        <p:spPr>
          <a:xfrm>
            <a:off x="817440" y="1173077"/>
            <a:ext cx="10551286" cy="523220"/>
          </a:xfrm>
          <a:prstGeom prst="rect">
            <a:avLst/>
          </a:prstGeom>
        </p:spPr>
        <p:txBody>
          <a:bodyPr wrap="squar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课堂练习</a:t>
            </a:r>
            <a:r>
              <a:rPr lang="en-US" altLang="zh-CN" sz="2800" b="1" dirty="0">
                <a:solidFill>
                  <a:srgbClr val="002060"/>
                </a:solidFill>
                <a:latin typeface="Times New Roman" panose="02020603050405020304" pitchFamily="18" charset="0"/>
                <a:cs typeface="Times New Roman" panose="02020603050405020304" pitchFamily="18" charset="0"/>
              </a:rPr>
              <a:t>1</a:t>
            </a:r>
            <a:r>
              <a:rPr lang="zh-CN" altLang="en-US" sz="2800" b="1" dirty="0">
                <a:solidFill>
                  <a:srgbClr val="002060"/>
                </a:solidFill>
                <a:latin typeface="Times New Roman" panose="02020603050405020304" pitchFamily="18" charset="0"/>
                <a:cs typeface="Times New Roman" panose="02020603050405020304" pitchFamily="18" charset="0"/>
              </a:rPr>
              <a:t>。</a:t>
            </a:r>
          </a:p>
        </p:txBody>
      </p:sp>
      <p:sp>
        <p:nvSpPr>
          <p:cNvPr id="3" name="矩形 2">
            <a:extLst>
              <a:ext uri="{FF2B5EF4-FFF2-40B4-BE49-F238E27FC236}">
                <a16:creationId xmlns:a16="http://schemas.microsoft.com/office/drawing/2014/main" id="{42A1DC50-2F95-436C-A62B-B495A16F0F35}"/>
              </a:ext>
            </a:extLst>
          </p:cNvPr>
          <p:cNvSpPr/>
          <p:nvPr/>
        </p:nvSpPr>
        <p:spPr>
          <a:xfrm>
            <a:off x="458785" y="1763358"/>
            <a:ext cx="10873001" cy="581057"/>
          </a:xfrm>
          <a:prstGeom prst="rect">
            <a:avLst/>
          </a:prstGeom>
        </p:spPr>
        <p:txBody>
          <a:bodyPr wrap="square">
            <a:spAutoFit/>
          </a:bodyPr>
          <a:lstStyle/>
          <a:p>
            <a:pPr algn="just">
              <a:lnSpc>
                <a:spcPct val="125000"/>
              </a:lnSpc>
              <a:spcBef>
                <a:spcPts val="300"/>
              </a:spcBef>
            </a:pPr>
            <a:r>
              <a:rPr lang="zh-CN" altLang="en-US" sz="2800" dirty="0">
                <a:cs typeface="Times New Roman" panose="02020603050405020304" pitchFamily="18" charset="0"/>
              </a:rPr>
              <a:t>写出以下两棵二叉树的先序遍历、中序遍历、后序遍历、及层序遍历。</a:t>
            </a:r>
            <a:endParaRPr lang="en-US" altLang="zh-CN" sz="2800" dirty="0">
              <a:cs typeface="Times New Roman" panose="02020603050405020304" pitchFamily="18" charset="0"/>
            </a:endParaRPr>
          </a:p>
        </p:txBody>
      </p:sp>
      <p:sp>
        <p:nvSpPr>
          <p:cNvPr id="18" name="矩形 17">
            <a:extLst>
              <a:ext uri="{FF2B5EF4-FFF2-40B4-BE49-F238E27FC236}">
                <a16:creationId xmlns:a16="http://schemas.microsoft.com/office/drawing/2014/main" id="{1ADF3A19-2937-412F-87BD-7357F71A266F}"/>
              </a:ext>
            </a:extLst>
          </p:cNvPr>
          <p:cNvSpPr/>
          <p:nvPr/>
        </p:nvSpPr>
        <p:spPr>
          <a:xfrm>
            <a:off x="5752065" y="2692521"/>
            <a:ext cx="4310795" cy="1446550"/>
          </a:xfrm>
          <a:prstGeom prst="rect">
            <a:avLst/>
          </a:prstGeom>
        </p:spPr>
        <p:txBody>
          <a:bodyPr wrap="none">
            <a:spAutoFit/>
          </a:bodyPr>
          <a:lstStyle/>
          <a:p>
            <a:r>
              <a:rPr lang="zh-CN" altLang="en-US" sz="2200" b="1" dirty="0">
                <a:cs typeface="Times New Roman" panose="02020603050405020304" pitchFamily="18" charset="0"/>
              </a:rPr>
              <a:t>（</a:t>
            </a:r>
            <a:r>
              <a:rPr lang="en-US" altLang="zh-CN" sz="2200" b="1" dirty="0">
                <a:cs typeface="Times New Roman" panose="02020603050405020304" pitchFamily="18" charset="0"/>
              </a:rPr>
              <a:t>1</a:t>
            </a:r>
            <a:r>
              <a:rPr lang="zh-CN" altLang="en-US" sz="2200" b="1" dirty="0">
                <a:cs typeface="Times New Roman" panose="02020603050405020304" pitchFamily="18" charset="0"/>
              </a:rPr>
              <a:t>）先序遍历</a:t>
            </a:r>
            <a:r>
              <a:rPr lang="zh-CN" altLang="en-US" sz="2200" dirty="0">
                <a:cs typeface="Times New Roman" panose="02020603050405020304" pitchFamily="18" charset="0"/>
              </a:rPr>
              <a:t>：</a:t>
            </a:r>
            <a:r>
              <a:rPr lang="en-US" altLang="zh-CN" sz="2200" dirty="0">
                <a:cs typeface="Times New Roman" panose="02020603050405020304" pitchFamily="18" charset="0"/>
              </a:rPr>
              <a:t>a c e </a:t>
            </a:r>
            <a:r>
              <a:rPr lang="en-US" altLang="zh-CN" sz="2200" dirty="0" err="1">
                <a:cs typeface="Times New Roman" panose="02020603050405020304" pitchFamily="18" charset="0"/>
              </a:rPr>
              <a:t>i</a:t>
            </a:r>
            <a:r>
              <a:rPr lang="en-US" altLang="zh-CN" sz="2200" dirty="0">
                <a:cs typeface="Times New Roman" panose="02020603050405020304" pitchFamily="18" charset="0"/>
              </a:rPr>
              <a:t> f j d g b h</a:t>
            </a:r>
          </a:p>
          <a:p>
            <a:r>
              <a:rPr lang="zh-CN" altLang="en-US" sz="2200" b="1" dirty="0">
                <a:cs typeface="Times New Roman" panose="02020603050405020304" pitchFamily="18" charset="0"/>
              </a:rPr>
              <a:t>（</a:t>
            </a:r>
            <a:r>
              <a:rPr lang="en-US" altLang="zh-CN" sz="2200" b="1" dirty="0">
                <a:cs typeface="Times New Roman" panose="02020603050405020304" pitchFamily="18" charset="0"/>
              </a:rPr>
              <a:t>2</a:t>
            </a:r>
            <a:r>
              <a:rPr lang="zh-CN" altLang="en-US" sz="2200" b="1" dirty="0">
                <a:cs typeface="Times New Roman" panose="02020603050405020304" pitchFamily="18" charset="0"/>
              </a:rPr>
              <a:t>）中序遍历</a:t>
            </a:r>
            <a:r>
              <a:rPr lang="zh-CN" altLang="en-US" sz="2200" dirty="0">
                <a:cs typeface="Times New Roman" panose="02020603050405020304" pitchFamily="18" charset="0"/>
              </a:rPr>
              <a:t>：</a:t>
            </a:r>
            <a:r>
              <a:rPr lang="en-US" altLang="zh-CN" sz="2200" dirty="0" err="1">
                <a:cs typeface="Times New Roman" panose="02020603050405020304" pitchFamily="18" charset="0"/>
              </a:rPr>
              <a:t>i</a:t>
            </a:r>
            <a:r>
              <a:rPr lang="en-US" altLang="zh-CN" sz="2200" dirty="0">
                <a:cs typeface="Times New Roman" panose="02020603050405020304" pitchFamily="18" charset="0"/>
              </a:rPr>
              <a:t> e f j c g d a b h</a:t>
            </a:r>
          </a:p>
          <a:p>
            <a:r>
              <a:rPr lang="zh-CN" altLang="en-US" sz="2200" b="1" dirty="0">
                <a:cs typeface="Times New Roman" panose="02020603050405020304" pitchFamily="18" charset="0"/>
              </a:rPr>
              <a:t>（</a:t>
            </a:r>
            <a:r>
              <a:rPr lang="en-US" altLang="zh-CN" sz="2200" b="1" dirty="0">
                <a:cs typeface="Times New Roman" panose="02020603050405020304" pitchFamily="18" charset="0"/>
              </a:rPr>
              <a:t>3</a:t>
            </a:r>
            <a:r>
              <a:rPr lang="zh-CN" altLang="en-US" sz="2200" b="1" dirty="0">
                <a:cs typeface="Times New Roman" panose="02020603050405020304" pitchFamily="18" charset="0"/>
              </a:rPr>
              <a:t>）后序遍历</a:t>
            </a:r>
            <a:r>
              <a:rPr lang="zh-CN" altLang="en-US" sz="2200" dirty="0">
                <a:cs typeface="Times New Roman" panose="02020603050405020304" pitchFamily="18" charset="0"/>
              </a:rPr>
              <a:t>：</a:t>
            </a:r>
            <a:r>
              <a:rPr lang="en-US" altLang="zh-CN" sz="2200" dirty="0" err="1">
                <a:cs typeface="Times New Roman" panose="02020603050405020304" pitchFamily="18" charset="0"/>
              </a:rPr>
              <a:t>i</a:t>
            </a:r>
            <a:r>
              <a:rPr lang="en-US" altLang="zh-CN" sz="2200" dirty="0">
                <a:cs typeface="Times New Roman" panose="02020603050405020304" pitchFamily="18" charset="0"/>
              </a:rPr>
              <a:t> j f e g d c h b a</a:t>
            </a:r>
          </a:p>
          <a:p>
            <a:r>
              <a:rPr lang="zh-CN" altLang="en-US" sz="2200" b="1" dirty="0">
                <a:cs typeface="Times New Roman" panose="02020603050405020304" pitchFamily="18" charset="0"/>
              </a:rPr>
              <a:t>（</a:t>
            </a:r>
            <a:r>
              <a:rPr lang="en-US" altLang="zh-CN" sz="2200" b="1" dirty="0">
                <a:cs typeface="Times New Roman" panose="02020603050405020304" pitchFamily="18" charset="0"/>
              </a:rPr>
              <a:t>4</a:t>
            </a:r>
            <a:r>
              <a:rPr lang="zh-CN" altLang="en-US" sz="2200" b="1" dirty="0">
                <a:cs typeface="Times New Roman" panose="02020603050405020304" pitchFamily="18" charset="0"/>
              </a:rPr>
              <a:t>）层序遍历</a:t>
            </a:r>
            <a:r>
              <a:rPr lang="zh-CN" altLang="en-US" sz="2200" dirty="0">
                <a:cs typeface="Times New Roman" panose="02020603050405020304" pitchFamily="18" charset="0"/>
              </a:rPr>
              <a:t>：</a:t>
            </a:r>
            <a:r>
              <a:rPr lang="en-US" altLang="zh-CN" sz="2200" dirty="0">
                <a:cs typeface="Times New Roman" panose="02020603050405020304" pitchFamily="18" charset="0"/>
              </a:rPr>
              <a:t>a c b e d h </a:t>
            </a:r>
            <a:r>
              <a:rPr lang="en-US" altLang="zh-CN" sz="2200" dirty="0" err="1">
                <a:cs typeface="Times New Roman" panose="02020603050405020304" pitchFamily="18" charset="0"/>
              </a:rPr>
              <a:t>i</a:t>
            </a:r>
            <a:r>
              <a:rPr lang="en-US" altLang="zh-CN" sz="2200" dirty="0">
                <a:cs typeface="Times New Roman" panose="02020603050405020304" pitchFamily="18" charset="0"/>
              </a:rPr>
              <a:t> f g j</a:t>
            </a:r>
            <a:endParaRPr lang="zh-CN" altLang="en-US" sz="2200" dirty="0"/>
          </a:p>
        </p:txBody>
      </p:sp>
    </p:spTree>
    <p:extLst>
      <p:ext uri="{BB962C8B-B14F-4D97-AF65-F5344CB8AC3E}">
        <p14:creationId xmlns:p14="http://schemas.microsoft.com/office/powerpoint/2010/main" val="1230291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03BA8973-291E-4671-9A21-E897D7DB4B35}"/>
              </a:ext>
            </a:extLst>
          </p:cNvPr>
          <p:cNvGrpSpPr/>
          <p:nvPr/>
        </p:nvGrpSpPr>
        <p:grpSpPr>
          <a:xfrm>
            <a:off x="0" y="177155"/>
            <a:ext cx="4383466" cy="877513"/>
            <a:chOff x="0" y="271425"/>
            <a:chExt cx="4280901" cy="877513"/>
          </a:xfrm>
        </p:grpSpPr>
        <p:sp>
          <p:nvSpPr>
            <p:cNvPr id="8" name="任意多边形 18">
              <a:extLst>
                <a:ext uri="{FF2B5EF4-FFF2-40B4-BE49-F238E27FC236}">
                  <a16:creationId xmlns:a16="http://schemas.microsoft.com/office/drawing/2014/main" id="{A0244780-480E-4B73-9139-79373A5BF0A9}"/>
                </a:ext>
              </a:extLst>
            </p:cNvPr>
            <p:cNvSpPr/>
            <p:nvPr/>
          </p:nvSpPr>
          <p:spPr>
            <a:xfrm rot="5400000">
              <a:off x="1866583" y="-1445781"/>
              <a:ext cx="547735" cy="4280901"/>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9" name="椭圆 8">
              <a:extLst>
                <a:ext uri="{FF2B5EF4-FFF2-40B4-BE49-F238E27FC236}">
                  <a16:creationId xmlns:a16="http://schemas.microsoft.com/office/drawing/2014/main" id="{4E2E0A2A-FE86-4312-8CBC-80AE1572E7BA}"/>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0" name="矩形 9">
              <a:extLst>
                <a:ext uri="{FF2B5EF4-FFF2-40B4-BE49-F238E27FC236}">
                  <a16:creationId xmlns:a16="http://schemas.microsoft.com/office/drawing/2014/main" id="{4280D561-391D-4C0E-AD5F-DD48623E2270}"/>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2</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文本框 1066">
            <a:extLst>
              <a:ext uri="{FF2B5EF4-FFF2-40B4-BE49-F238E27FC236}">
                <a16:creationId xmlns:a16="http://schemas.microsoft.com/office/drawing/2014/main" id="{2D549928-F5BA-4DCE-BF54-7848473310C6}"/>
              </a:ext>
            </a:extLst>
          </p:cNvPr>
          <p:cNvSpPr txBox="1">
            <a:spLocks noChangeArrowheads="1"/>
          </p:cNvSpPr>
          <p:nvPr/>
        </p:nvSpPr>
        <p:spPr bwMode="auto">
          <a:xfrm>
            <a:off x="1543482" y="326531"/>
            <a:ext cx="223651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遍历二叉树</a:t>
            </a:r>
          </a:p>
        </p:txBody>
      </p:sp>
      <p:sp>
        <p:nvSpPr>
          <p:cNvPr id="14" name="矩形 13">
            <a:extLst>
              <a:ext uri="{FF2B5EF4-FFF2-40B4-BE49-F238E27FC236}">
                <a16:creationId xmlns:a16="http://schemas.microsoft.com/office/drawing/2014/main" id="{9F90B4A9-8500-4C76-A4E5-410B0BF7F39C}"/>
              </a:ext>
            </a:extLst>
          </p:cNvPr>
          <p:cNvSpPr/>
          <p:nvPr/>
        </p:nvSpPr>
        <p:spPr>
          <a:xfrm>
            <a:off x="1865929" y="1696297"/>
            <a:ext cx="8454308" cy="2574423"/>
          </a:xfrm>
          <a:prstGeom prst="rect">
            <a:avLst/>
          </a:prstGeom>
        </p:spPr>
        <p:txBody>
          <a:bodyPr wrap="square">
            <a:spAutoFit/>
          </a:bodyPr>
          <a:lstStyle/>
          <a:p>
            <a:pPr>
              <a:lnSpc>
                <a:spcPct val="125000"/>
              </a:lnSpc>
              <a:spcBef>
                <a:spcPts val="300"/>
              </a:spcBef>
            </a:pPr>
            <a:r>
              <a:rPr lang="zh-CN" altLang="en-US" sz="3200" dirty="0">
                <a:cs typeface="Times New Roman" panose="02020603050405020304" pitchFamily="18" charset="0"/>
              </a:rPr>
              <a:t>某二叉树的广义表形式为：</a:t>
            </a:r>
            <a:endParaRPr lang="en-US" altLang="zh-CN" sz="3200" dirty="0">
              <a:cs typeface="Times New Roman" panose="02020603050405020304" pitchFamily="18" charset="0"/>
            </a:endParaRPr>
          </a:p>
          <a:p>
            <a:pPr algn="ctr">
              <a:lnSpc>
                <a:spcPct val="125000"/>
              </a:lnSpc>
              <a:spcBef>
                <a:spcPts val="300"/>
              </a:spcBef>
            </a:pPr>
            <a:r>
              <a:rPr lang="en-US" altLang="zh-CN" sz="3200" dirty="0">
                <a:cs typeface="Times New Roman" panose="02020603050405020304" pitchFamily="18" charset="0"/>
              </a:rPr>
              <a:t>a(b(</a:t>
            </a:r>
            <a:r>
              <a:rPr lang="en-US" altLang="zh-CN" sz="3200" dirty="0" err="1">
                <a:cs typeface="Times New Roman" panose="02020603050405020304" pitchFamily="18" charset="0"/>
              </a:rPr>
              <a:t>j,g</a:t>
            </a:r>
            <a:r>
              <a:rPr lang="en-US" altLang="zh-CN" sz="3200" dirty="0">
                <a:cs typeface="Times New Roman" panose="02020603050405020304" pitchFamily="18" charset="0"/>
              </a:rPr>
              <a:t>(h,#)),c(f(</a:t>
            </a:r>
            <a:r>
              <a:rPr lang="en-US" altLang="zh-CN" sz="3200" dirty="0" err="1">
                <a:cs typeface="Times New Roman" panose="02020603050405020304" pitchFamily="18" charset="0"/>
              </a:rPr>
              <a:t>i</a:t>
            </a:r>
            <a:r>
              <a:rPr lang="en-US" altLang="zh-CN" sz="3200" dirty="0">
                <a:cs typeface="Times New Roman" panose="02020603050405020304" pitchFamily="18" charset="0"/>
              </a:rPr>
              <a:t>,#),d(e,#)))</a:t>
            </a:r>
            <a:r>
              <a:rPr lang="zh-CN" altLang="en-US" sz="3200" dirty="0">
                <a:cs typeface="Times New Roman" panose="02020603050405020304" pitchFamily="18" charset="0"/>
              </a:rPr>
              <a:t>。</a:t>
            </a:r>
            <a:endParaRPr lang="en-US" altLang="zh-CN" sz="3200" dirty="0">
              <a:cs typeface="Times New Roman" panose="02020603050405020304" pitchFamily="18" charset="0"/>
            </a:endParaRPr>
          </a:p>
          <a:p>
            <a:pPr algn="just">
              <a:lnSpc>
                <a:spcPct val="125000"/>
              </a:lnSpc>
              <a:spcBef>
                <a:spcPts val="300"/>
              </a:spcBef>
            </a:pPr>
            <a:r>
              <a:rPr lang="zh-CN" altLang="en-US" sz="3200" dirty="0">
                <a:cs typeface="Times New Roman" panose="02020603050405020304" pitchFamily="18" charset="0"/>
              </a:rPr>
              <a:t>绘制其树形图并写出其先序遍历、中序遍历、后序遍历、及层序遍历。</a:t>
            </a:r>
            <a:endParaRPr lang="en-US" altLang="zh-CN" sz="3200" dirty="0">
              <a:cs typeface="Times New Roman" panose="02020603050405020304" pitchFamily="18" charset="0"/>
            </a:endParaRPr>
          </a:p>
        </p:txBody>
      </p:sp>
      <p:grpSp>
        <p:nvGrpSpPr>
          <p:cNvPr id="15" name="Group 23">
            <a:extLst>
              <a:ext uri="{FF2B5EF4-FFF2-40B4-BE49-F238E27FC236}">
                <a16:creationId xmlns:a16="http://schemas.microsoft.com/office/drawing/2014/main" id="{B0883774-EE5C-49AE-8AA4-681ED3538711}"/>
              </a:ext>
            </a:extLst>
          </p:cNvPr>
          <p:cNvGrpSpPr/>
          <p:nvPr/>
        </p:nvGrpSpPr>
        <p:grpSpPr>
          <a:xfrm>
            <a:off x="302765" y="1262680"/>
            <a:ext cx="458390" cy="344014"/>
            <a:chOff x="789999" y="2242985"/>
            <a:chExt cx="504229" cy="378415"/>
          </a:xfrm>
        </p:grpSpPr>
        <p:sp>
          <p:nvSpPr>
            <p:cNvPr id="16" name="Rectangle 24">
              <a:extLst>
                <a:ext uri="{FF2B5EF4-FFF2-40B4-BE49-F238E27FC236}">
                  <a16:creationId xmlns:a16="http://schemas.microsoft.com/office/drawing/2014/main" id="{823ECB3A-51BA-4E7A-A660-3062A21D9C7E}"/>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17" name="Rectangle 25">
              <a:extLst>
                <a:ext uri="{FF2B5EF4-FFF2-40B4-BE49-F238E27FC236}">
                  <a16:creationId xmlns:a16="http://schemas.microsoft.com/office/drawing/2014/main" id="{9FC4C9C6-703A-4C2B-896B-2D4394CC1D07}"/>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18" name="矩形 17">
            <a:extLst>
              <a:ext uri="{FF2B5EF4-FFF2-40B4-BE49-F238E27FC236}">
                <a16:creationId xmlns:a16="http://schemas.microsoft.com/office/drawing/2014/main" id="{983F6E4E-E268-40A3-8C0C-98308BBCFF82}"/>
              </a:ext>
            </a:extLst>
          </p:cNvPr>
          <p:cNvSpPr/>
          <p:nvPr/>
        </p:nvSpPr>
        <p:spPr>
          <a:xfrm>
            <a:off x="817440" y="1173077"/>
            <a:ext cx="10551286" cy="523220"/>
          </a:xfrm>
          <a:prstGeom prst="rect">
            <a:avLst/>
          </a:prstGeom>
        </p:spPr>
        <p:txBody>
          <a:bodyPr wrap="squar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课堂练习</a:t>
            </a:r>
            <a:r>
              <a:rPr lang="en-US" altLang="zh-CN" sz="2800" b="1" dirty="0">
                <a:solidFill>
                  <a:srgbClr val="002060"/>
                </a:solidFill>
                <a:latin typeface="Times New Roman" panose="02020603050405020304" pitchFamily="18" charset="0"/>
                <a:cs typeface="Times New Roman" panose="02020603050405020304" pitchFamily="18" charset="0"/>
              </a:rPr>
              <a:t>2</a:t>
            </a:r>
            <a:r>
              <a:rPr lang="zh-CN" altLang="en-US" sz="2800" b="1" dirty="0">
                <a:solidFill>
                  <a:srgbClr val="00206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371077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5BD1EDA4-F635-4696-B86A-70F138854165}"/>
              </a:ext>
            </a:extLst>
          </p:cNvPr>
          <p:cNvGrpSpPr/>
          <p:nvPr/>
        </p:nvGrpSpPr>
        <p:grpSpPr>
          <a:xfrm>
            <a:off x="0" y="177155"/>
            <a:ext cx="4383466" cy="877513"/>
            <a:chOff x="0" y="271425"/>
            <a:chExt cx="4280901" cy="877513"/>
          </a:xfrm>
        </p:grpSpPr>
        <p:sp>
          <p:nvSpPr>
            <p:cNvPr id="3" name="任意多边形 18">
              <a:extLst>
                <a:ext uri="{FF2B5EF4-FFF2-40B4-BE49-F238E27FC236}">
                  <a16:creationId xmlns:a16="http://schemas.microsoft.com/office/drawing/2014/main" id="{97F1DE92-D395-4AA0-925D-2E5EF58EF0DE}"/>
                </a:ext>
              </a:extLst>
            </p:cNvPr>
            <p:cNvSpPr/>
            <p:nvPr/>
          </p:nvSpPr>
          <p:spPr>
            <a:xfrm rot="5400000">
              <a:off x="1866583" y="-1445781"/>
              <a:ext cx="547735" cy="4280901"/>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4" name="椭圆 3">
              <a:extLst>
                <a:ext uri="{FF2B5EF4-FFF2-40B4-BE49-F238E27FC236}">
                  <a16:creationId xmlns:a16="http://schemas.microsoft.com/office/drawing/2014/main" id="{92CB88D3-80D4-4536-91ED-FFD827EBFD79}"/>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5" name="矩形 4">
              <a:extLst>
                <a:ext uri="{FF2B5EF4-FFF2-40B4-BE49-F238E27FC236}">
                  <a16:creationId xmlns:a16="http://schemas.microsoft.com/office/drawing/2014/main" id="{1BDE0186-FC77-43EC-9992-AA9C07AB7982}"/>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2</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6" name="文本框 1066">
            <a:extLst>
              <a:ext uri="{FF2B5EF4-FFF2-40B4-BE49-F238E27FC236}">
                <a16:creationId xmlns:a16="http://schemas.microsoft.com/office/drawing/2014/main" id="{23510A64-CA23-4192-A493-81A843414925}"/>
              </a:ext>
            </a:extLst>
          </p:cNvPr>
          <p:cNvSpPr txBox="1">
            <a:spLocks noChangeArrowheads="1"/>
          </p:cNvSpPr>
          <p:nvPr/>
        </p:nvSpPr>
        <p:spPr bwMode="auto">
          <a:xfrm>
            <a:off x="1543482" y="326531"/>
            <a:ext cx="223651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遍历二叉树</a:t>
            </a:r>
          </a:p>
        </p:txBody>
      </p:sp>
      <p:sp>
        <p:nvSpPr>
          <p:cNvPr id="8" name="矩形 7">
            <a:extLst>
              <a:ext uri="{FF2B5EF4-FFF2-40B4-BE49-F238E27FC236}">
                <a16:creationId xmlns:a16="http://schemas.microsoft.com/office/drawing/2014/main" id="{56774B54-D914-44EF-BC93-12526B1B5D63}"/>
              </a:ext>
            </a:extLst>
          </p:cNvPr>
          <p:cNvSpPr/>
          <p:nvPr/>
        </p:nvSpPr>
        <p:spPr>
          <a:xfrm>
            <a:off x="565608" y="1154205"/>
            <a:ext cx="10897385" cy="3200684"/>
          </a:xfrm>
          <a:prstGeom prst="rect">
            <a:avLst/>
          </a:prstGeom>
        </p:spPr>
        <p:txBody>
          <a:bodyPr wrap="square">
            <a:spAutoFit/>
          </a:bodyPr>
          <a:lstStyle/>
          <a:p>
            <a:pPr algn="just">
              <a:lnSpc>
                <a:spcPct val="125000"/>
              </a:lnSpc>
              <a:spcBef>
                <a:spcPts val="600"/>
              </a:spcBef>
            </a:pPr>
            <a:r>
              <a:rPr lang="zh-CN" altLang="en-US" sz="2600" b="1" dirty="0">
                <a:solidFill>
                  <a:schemeClr val="accent2"/>
                </a:solidFill>
                <a:cs typeface="Times New Roman" panose="02020603050405020304" pitchFamily="18" charset="0"/>
              </a:rPr>
              <a:t>带有空子树信息的先序遍历</a:t>
            </a:r>
            <a:r>
              <a:rPr lang="zh-CN" altLang="en-US" sz="2600" dirty="0">
                <a:cs typeface="Times New Roman" panose="02020603050405020304" pitchFamily="18" charset="0"/>
              </a:rPr>
              <a:t>：若二叉树的先序遍历序列中包含每个结点的空子树信息，则由此遍历可唯一确定此二叉树。</a:t>
            </a:r>
            <a:endParaRPr lang="en-US" altLang="zh-CN" sz="2600" dirty="0">
              <a:cs typeface="Times New Roman" panose="02020603050405020304" pitchFamily="18" charset="0"/>
            </a:endParaRPr>
          </a:p>
          <a:p>
            <a:pPr algn="just">
              <a:lnSpc>
                <a:spcPct val="125000"/>
              </a:lnSpc>
              <a:spcBef>
                <a:spcPts val="600"/>
              </a:spcBef>
            </a:pPr>
            <a:r>
              <a:rPr lang="zh-CN" altLang="en-US" sz="2600" dirty="0">
                <a:cs typeface="Times New Roman" panose="02020603050405020304" pitchFamily="18" charset="0"/>
              </a:rPr>
              <a:t>例如：二叉树的广义表形式为 </a:t>
            </a:r>
            <a:r>
              <a:rPr lang="en-US" altLang="zh-CN" sz="2600" dirty="0">
                <a:cs typeface="Times New Roman" panose="02020603050405020304" pitchFamily="18" charset="0"/>
              </a:rPr>
              <a:t>A(B(C,#),D(E,F))</a:t>
            </a:r>
            <a:r>
              <a:rPr lang="zh-CN" altLang="en-US" sz="2600" dirty="0">
                <a:cs typeface="Times New Roman" panose="02020603050405020304" pitchFamily="18" charset="0"/>
              </a:rPr>
              <a:t>，则带有空子树信息的先序遍历序列为 </a:t>
            </a:r>
            <a:r>
              <a:rPr lang="en-US" altLang="zh-CN" sz="2600" dirty="0">
                <a:cs typeface="Times New Roman" panose="02020603050405020304" pitchFamily="18" charset="0"/>
              </a:rPr>
              <a:t>A B C # # # D E # # F # #</a:t>
            </a:r>
            <a:r>
              <a:rPr lang="zh-CN" altLang="en-US" sz="2600" dirty="0">
                <a:cs typeface="Times New Roman" panose="02020603050405020304" pitchFamily="18" charset="0"/>
              </a:rPr>
              <a:t>。反之，则可由此序列唯一确定该二叉树。</a:t>
            </a:r>
            <a:endParaRPr lang="en-US" altLang="zh-CN" sz="2600" dirty="0">
              <a:cs typeface="Times New Roman" panose="02020603050405020304" pitchFamily="18" charset="0"/>
            </a:endParaRPr>
          </a:p>
          <a:p>
            <a:pPr algn="just">
              <a:lnSpc>
                <a:spcPct val="125000"/>
              </a:lnSpc>
              <a:spcBef>
                <a:spcPts val="600"/>
              </a:spcBef>
            </a:pPr>
            <a:r>
              <a:rPr lang="en-US" altLang="zh-CN" sz="2600" dirty="0">
                <a:cs typeface="Times New Roman" panose="02020603050405020304" pitchFamily="18" charset="0"/>
              </a:rPr>
              <a:t>(</a:t>
            </a:r>
            <a:r>
              <a:rPr lang="zh-CN" altLang="en-US" sz="2600" dirty="0">
                <a:cs typeface="Times New Roman" panose="02020603050405020304" pitchFamily="18" charset="0"/>
              </a:rPr>
              <a:t>空链域个数比结点个数多一或直接在树形图中添加空指针“</a:t>
            </a:r>
            <a:r>
              <a:rPr lang="en-US" altLang="zh-CN" sz="2600" dirty="0">
                <a:cs typeface="Times New Roman" panose="02020603050405020304" pitchFamily="18" charset="0"/>
              </a:rPr>
              <a:t>#</a:t>
            </a:r>
            <a:r>
              <a:rPr lang="zh-CN" altLang="en-US" sz="2600" dirty="0">
                <a:cs typeface="Times New Roman" panose="02020603050405020304" pitchFamily="18" charset="0"/>
              </a:rPr>
              <a:t>”。</a:t>
            </a:r>
            <a:r>
              <a:rPr lang="en-US" altLang="zh-CN" sz="2600" dirty="0">
                <a:cs typeface="Times New Roman" panose="02020603050405020304" pitchFamily="18" charset="0"/>
              </a:rPr>
              <a:t>)</a:t>
            </a:r>
          </a:p>
        </p:txBody>
      </p:sp>
      <p:pic>
        <p:nvPicPr>
          <p:cNvPr id="7" name="图片 6">
            <a:extLst>
              <a:ext uri="{FF2B5EF4-FFF2-40B4-BE49-F238E27FC236}">
                <a16:creationId xmlns:a16="http://schemas.microsoft.com/office/drawing/2014/main" id="{091B8840-4E2F-46E5-8A1D-045149C0BC49}"/>
              </a:ext>
            </a:extLst>
          </p:cNvPr>
          <p:cNvPicPr>
            <a:picLocks noChangeAspect="1"/>
          </p:cNvPicPr>
          <p:nvPr/>
        </p:nvPicPr>
        <p:blipFill>
          <a:blip r:embed="rId2"/>
          <a:stretch>
            <a:fillRect/>
          </a:stretch>
        </p:blipFill>
        <p:spPr>
          <a:xfrm>
            <a:off x="4263337" y="4314771"/>
            <a:ext cx="3200268" cy="2543229"/>
          </a:xfrm>
          <a:prstGeom prst="rect">
            <a:avLst/>
          </a:prstGeom>
        </p:spPr>
      </p:pic>
    </p:spTree>
    <p:extLst>
      <p:ext uri="{BB962C8B-B14F-4D97-AF65-F5344CB8AC3E}">
        <p14:creationId xmlns:p14="http://schemas.microsoft.com/office/powerpoint/2010/main" val="34713003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03BA8973-291E-4671-9A21-E897D7DB4B35}"/>
              </a:ext>
            </a:extLst>
          </p:cNvPr>
          <p:cNvGrpSpPr/>
          <p:nvPr/>
        </p:nvGrpSpPr>
        <p:grpSpPr>
          <a:xfrm>
            <a:off x="0" y="177155"/>
            <a:ext cx="4383466" cy="877513"/>
            <a:chOff x="0" y="271425"/>
            <a:chExt cx="4280901" cy="877513"/>
          </a:xfrm>
        </p:grpSpPr>
        <p:sp>
          <p:nvSpPr>
            <p:cNvPr id="8" name="任意多边形 18">
              <a:extLst>
                <a:ext uri="{FF2B5EF4-FFF2-40B4-BE49-F238E27FC236}">
                  <a16:creationId xmlns:a16="http://schemas.microsoft.com/office/drawing/2014/main" id="{A0244780-480E-4B73-9139-79373A5BF0A9}"/>
                </a:ext>
              </a:extLst>
            </p:cNvPr>
            <p:cNvSpPr/>
            <p:nvPr/>
          </p:nvSpPr>
          <p:spPr>
            <a:xfrm rot="5400000">
              <a:off x="1866583" y="-1445781"/>
              <a:ext cx="547735" cy="4280901"/>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9" name="椭圆 8">
              <a:extLst>
                <a:ext uri="{FF2B5EF4-FFF2-40B4-BE49-F238E27FC236}">
                  <a16:creationId xmlns:a16="http://schemas.microsoft.com/office/drawing/2014/main" id="{4E2E0A2A-FE86-4312-8CBC-80AE1572E7BA}"/>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0" name="矩形 9">
              <a:extLst>
                <a:ext uri="{FF2B5EF4-FFF2-40B4-BE49-F238E27FC236}">
                  <a16:creationId xmlns:a16="http://schemas.microsoft.com/office/drawing/2014/main" id="{4280D561-391D-4C0E-AD5F-DD48623E2270}"/>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2</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文本框 1066">
            <a:extLst>
              <a:ext uri="{FF2B5EF4-FFF2-40B4-BE49-F238E27FC236}">
                <a16:creationId xmlns:a16="http://schemas.microsoft.com/office/drawing/2014/main" id="{2D549928-F5BA-4DCE-BF54-7848473310C6}"/>
              </a:ext>
            </a:extLst>
          </p:cNvPr>
          <p:cNvSpPr txBox="1">
            <a:spLocks noChangeArrowheads="1"/>
          </p:cNvSpPr>
          <p:nvPr/>
        </p:nvSpPr>
        <p:spPr bwMode="auto">
          <a:xfrm>
            <a:off x="1543482" y="326531"/>
            <a:ext cx="223651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遍历二叉树</a:t>
            </a:r>
          </a:p>
        </p:txBody>
      </p:sp>
      <p:sp>
        <p:nvSpPr>
          <p:cNvPr id="14" name="矩形 13">
            <a:extLst>
              <a:ext uri="{FF2B5EF4-FFF2-40B4-BE49-F238E27FC236}">
                <a16:creationId xmlns:a16="http://schemas.microsoft.com/office/drawing/2014/main" id="{9F90B4A9-8500-4C76-A4E5-410B0BF7F39C}"/>
              </a:ext>
            </a:extLst>
          </p:cNvPr>
          <p:cNvSpPr/>
          <p:nvPr/>
        </p:nvSpPr>
        <p:spPr>
          <a:xfrm>
            <a:off x="1204073" y="1814706"/>
            <a:ext cx="9321575" cy="2612895"/>
          </a:xfrm>
          <a:prstGeom prst="rect">
            <a:avLst/>
          </a:prstGeom>
        </p:spPr>
        <p:txBody>
          <a:bodyPr wrap="square">
            <a:spAutoFit/>
          </a:bodyPr>
          <a:lstStyle/>
          <a:p>
            <a:pPr>
              <a:lnSpc>
                <a:spcPct val="125000"/>
              </a:lnSpc>
              <a:spcBef>
                <a:spcPts val="300"/>
              </a:spcBef>
            </a:pPr>
            <a:r>
              <a:rPr lang="zh-CN" altLang="en-US" sz="3200" dirty="0">
                <a:cs typeface="Times New Roman" panose="02020603050405020304" pitchFamily="18" charset="0"/>
              </a:rPr>
              <a:t>设某二叉树的</a:t>
            </a:r>
            <a:endParaRPr lang="en-US" altLang="zh-CN" sz="3200" dirty="0">
              <a:cs typeface="Times New Roman" panose="02020603050405020304" pitchFamily="18" charset="0"/>
            </a:endParaRPr>
          </a:p>
          <a:p>
            <a:pPr>
              <a:lnSpc>
                <a:spcPct val="125000"/>
              </a:lnSpc>
              <a:spcBef>
                <a:spcPts val="300"/>
              </a:spcBef>
            </a:pPr>
            <a:r>
              <a:rPr lang="zh-CN" altLang="en-US" sz="3200" dirty="0">
                <a:cs typeface="Times New Roman" panose="02020603050405020304" pitchFamily="18" charset="0"/>
              </a:rPr>
              <a:t>先序遍历为：</a:t>
            </a:r>
            <a:r>
              <a:rPr lang="en-US" altLang="zh-CN" sz="3200" dirty="0">
                <a:cs typeface="Times New Roman" panose="02020603050405020304" pitchFamily="18" charset="0"/>
              </a:rPr>
              <a:t>a b c d f e h j g </a:t>
            </a:r>
            <a:r>
              <a:rPr lang="en-US" altLang="zh-CN" sz="3200" dirty="0" err="1">
                <a:cs typeface="Times New Roman" panose="02020603050405020304" pitchFamily="18" charset="0"/>
              </a:rPr>
              <a:t>i</a:t>
            </a:r>
            <a:r>
              <a:rPr lang="zh-CN" altLang="en-US" sz="3200" dirty="0">
                <a:cs typeface="Times New Roman" panose="02020603050405020304" pitchFamily="18" charset="0"/>
              </a:rPr>
              <a:t>，</a:t>
            </a:r>
            <a:endParaRPr lang="en-US" altLang="zh-CN" sz="3200" dirty="0">
              <a:cs typeface="Times New Roman" panose="02020603050405020304" pitchFamily="18" charset="0"/>
            </a:endParaRPr>
          </a:p>
          <a:p>
            <a:pPr>
              <a:lnSpc>
                <a:spcPct val="125000"/>
              </a:lnSpc>
              <a:spcBef>
                <a:spcPts val="300"/>
              </a:spcBef>
            </a:pPr>
            <a:r>
              <a:rPr lang="zh-CN" altLang="en-US" sz="3200" dirty="0">
                <a:cs typeface="Times New Roman" panose="02020603050405020304" pitchFamily="18" charset="0"/>
              </a:rPr>
              <a:t>中序遍历为：</a:t>
            </a:r>
            <a:r>
              <a:rPr lang="en-US" altLang="zh-CN" sz="3200" dirty="0">
                <a:cs typeface="Times New Roman" panose="02020603050405020304" pitchFamily="18" charset="0"/>
              </a:rPr>
              <a:t>c d b f a h j e g </a:t>
            </a:r>
            <a:r>
              <a:rPr lang="en-US" altLang="zh-CN" sz="3200" dirty="0" err="1">
                <a:cs typeface="Times New Roman" panose="02020603050405020304" pitchFamily="18" charset="0"/>
              </a:rPr>
              <a:t>i</a:t>
            </a:r>
            <a:r>
              <a:rPr lang="zh-CN" altLang="en-US" sz="3200" dirty="0">
                <a:cs typeface="Times New Roman" panose="02020603050405020304" pitchFamily="18" charset="0"/>
              </a:rPr>
              <a:t>。</a:t>
            </a:r>
            <a:endParaRPr lang="en-US" altLang="zh-CN" sz="3200" dirty="0">
              <a:cs typeface="Times New Roman" panose="02020603050405020304" pitchFamily="18" charset="0"/>
            </a:endParaRPr>
          </a:p>
          <a:p>
            <a:pPr>
              <a:lnSpc>
                <a:spcPct val="125000"/>
              </a:lnSpc>
              <a:spcBef>
                <a:spcPts val="300"/>
              </a:spcBef>
            </a:pPr>
            <a:r>
              <a:rPr lang="zh-CN" altLang="en-US" sz="3200" dirty="0">
                <a:cs typeface="Times New Roman" panose="02020603050405020304" pitchFamily="18" charset="0"/>
              </a:rPr>
              <a:t>绘制其树形图，写出后序、层序遍历及广义表形式。</a:t>
            </a:r>
            <a:endParaRPr lang="en-US" altLang="zh-CN" sz="3200" dirty="0">
              <a:cs typeface="Times New Roman" panose="02020603050405020304" pitchFamily="18" charset="0"/>
            </a:endParaRPr>
          </a:p>
        </p:txBody>
      </p:sp>
      <p:grpSp>
        <p:nvGrpSpPr>
          <p:cNvPr id="12" name="Group 23">
            <a:extLst>
              <a:ext uri="{FF2B5EF4-FFF2-40B4-BE49-F238E27FC236}">
                <a16:creationId xmlns:a16="http://schemas.microsoft.com/office/drawing/2014/main" id="{4F42ABB1-6631-4467-AE99-0E44C8D6C080}"/>
              </a:ext>
            </a:extLst>
          </p:cNvPr>
          <p:cNvGrpSpPr/>
          <p:nvPr/>
        </p:nvGrpSpPr>
        <p:grpSpPr>
          <a:xfrm>
            <a:off x="302765" y="1262680"/>
            <a:ext cx="458390" cy="344014"/>
            <a:chOff x="789999" y="2242985"/>
            <a:chExt cx="504229" cy="378415"/>
          </a:xfrm>
        </p:grpSpPr>
        <p:sp>
          <p:nvSpPr>
            <p:cNvPr id="13" name="Rectangle 24">
              <a:extLst>
                <a:ext uri="{FF2B5EF4-FFF2-40B4-BE49-F238E27FC236}">
                  <a16:creationId xmlns:a16="http://schemas.microsoft.com/office/drawing/2014/main" id="{D7C195B8-4E5F-4178-899A-04F7690AB236}"/>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15" name="Rectangle 25">
              <a:extLst>
                <a:ext uri="{FF2B5EF4-FFF2-40B4-BE49-F238E27FC236}">
                  <a16:creationId xmlns:a16="http://schemas.microsoft.com/office/drawing/2014/main" id="{A888D7AE-2509-45F5-845D-831828B2BBE0}"/>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16" name="矩形 15">
            <a:extLst>
              <a:ext uri="{FF2B5EF4-FFF2-40B4-BE49-F238E27FC236}">
                <a16:creationId xmlns:a16="http://schemas.microsoft.com/office/drawing/2014/main" id="{6FB27D82-889A-49C1-A20C-3C77EBD25F1A}"/>
              </a:ext>
            </a:extLst>
          </p:cNvPr>
          <p:cNvSpPr/>
          <p:nvPr/>
        </p:nvSpPr>
        <p:spPr>
          <a:xfrm>
            <a:off x="817440" y="1173077"/>
            <a:ext cx="10551286" cy="523220"/>
          </a:xfrm>
          <a:prstGeom prst="rect">
            <a:avLst/>
          </a:prstGeom>
        </p:spPr>
        <p:txBody>
          <a:bodyPr wrap="squar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课堂练习</a:t>
            </a:r>
            <a:r>
              <a:rPr lang="en-US" altLang="zh-CN" sz="2800" b="1" dirty="0">
                <a:solidFill>
                  <a:srgbClr val="002060"/>
                </a:solidFill>
                <a:latin typeface="Times New Roman" panose="02020603050405020304" pitchFamily="18" charset="0"/>
                <a:cs typeface="Times New Roman" panose="02020603050405020304" pitchFamily="18" charset="0"/>
              </a:rPr>
              <a:t>3</a:t>
            </a:r>
            <a:r>
              <a:rPr lang="zh-CN" altLang="en-US" sz="2800" b="1" dirty="0">
                <a:solidFill>
                  <a:srgbClr val="00206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658769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03BA8973-291E-4671-9A21-E897D7DB4B35}"/>
              </a:ext>
            </a:extLst>
          </p:cNvPr>
          <p:cNvGrpSpPr/>
          <p:nvPr/>
        </p:nvGrpSpPr>
        <p:grpSpPr>
          <a:xfrm>
            <a:off x="0" y="177155"/>
            <a:ext cx="4383466" cy="877513"/>
            <a:chOff x="0" y="271425"/>
            <a:chExt cx="4280901" cy="877513"/>
          </a:xfrm>
        </p:grpSpPr>
        <p:sp>
          <p:nvSpPr>
            <p:cNvPr id="8" name="任意多边形 18">
              <a:extLst>
                <a:ext uri="{FF2B5EF4-FFF2-40B4-BE49-F238E27FC236}">
                  <a16:creationId xmlns:a16="http://schemas.microsoft.com/office/drawing/2014/main" id="{A0244780-480E-4B73-9139-79373A5BF0A9}"/>
                </a:ext>
              </a:extLst>
            </p:cNvPr>
            <p:cNvSpPr/>
            <p:nvPr/>
          </p:nvSpPr>
          <p:spPr>
            <a:xfrm rot="5400000">
              <a:off x="1866583" y="-1445781"/>
              <a:ext cx="547735" cy="4280901"/>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9" name="椭圆 8">
              <a:extLst>
                <a:ext uri="{FF2B5EF4-FFF2-40B4-BE49-F238E27FC236}">
                  <a16:creationId xmlns:a16="http://schemas.microsoft.com/office/drawing/2014/main" id="{4E2E0A2A-FE86-4312-8CBC-80AE1572E7BA}"/>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0" name="矩形 9">
              <a:extLst>
                <a:ext uri="{FF2B5EF4-FFF2-40B4-BE49-F238E27FC236}">
                  <a16:creationId xmlns:a16="http://schemas.microsoft.com/office/drawing/2014/main" id="{4280D561-391D-4C0E-AD5F-DD48623E2270}"/>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2</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文本框 1066">
            <a:extLst>
              <a:ext uri="{FF2B5EF4-FFF2-40B4-BE49-F238E27FC236}">
                <a16:creationId xmlns:a16="http://schemas.microsoft.com/office/drawing/2014/main" id="{2D549928-F5BA-4DCE-BF54-7848473310C6}"/>
              </a:ext>
            </a:extLst>
          </p:cNvPr>
          <p:cNvSpPr txBox="1">
            <a:spLocks noChangeArrowheads="1"/>
          </p:cNvSpPr>
          <p:nvPr/>
        </p:nvSpPr>
        <p:spPr bwMode="auto">
          <a:xfrm>
            <a:off x="1543482" y="326531"/>
            <a:ext cx="223651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遍历二叉树</a:t>
            </a:r>
          </a:p>
        </p:txBody>
      </p:sp>
      <p:sp>
        <p:nvSpPr>
          <p:cNvPr id="14" name="矩形 13">
            <a:extLst>
              <a:ext uri="{FF2B5EF4-FFF2-40B4-BE49-F238E27FC236}">
                <a16:creationId xmlns:a16="http://schemas.microsoft.com/office/drawing/2014/main" id="{9F90B4A9-8500-4C76-A4E5-410B0BF7F39C}"/>
              </a:ext>
            </a:extLst>
          </p:cNvPr>
          <p:cNvSpPr/>
          <p:nvPr/>
        </p:nvSpPr>
        <p:spPr>
          <a:xfrm>
            <a:off x="1204073" y="1814706"/>
            <a:ext cx="9321575" cy="2612895"/>
          </a:xfrm>
          <a:prstGeom prst="rect">
            <a:avLst/>
          </a:prstGeom>
        </p:spPr>
        <p:txBody>
          <a:bodyPr wrap="square">
            <a:spAutoFit/>
          </a:bodyPr>
          <a:lstStyle/>
          <a:p>
            <a:pPr>
              <a:lnSpc>
                <a:spcPct val="125000"/>
              </a:lnSpc>
              <a:spcBef>
                <a:spcPts val="300"/>
              </a:spcBef>
            </a:pPr>
            <a:r>
              <a:rPr lang="zh-CN" altLang="en-US" sz="3200" dirty="0">
                <a:cs typeface="Times New Roman" panose="02020603050405020304" pitchFamily="18" charset="0"/>
              </a:rPr>
              <a:t>设某二叉树的</a:t>
            </a:r>
            <a:endParaRPr lang="en-US" altLang="zh-CN" sz="3200" dirty="0">
              <a:cs typeface="Times New Roman" panose="02020603050405020304" pitchFamily="18" charset="0"/>
            </a:endParaRPr>
          </a:p>
          <a:p>
            <a:pPr>
              <a:lnSpc>
                <a:spcPct val="125000"/>
              </a:lnSpc>
              <a:spcBef>
                <a:spcPts val="300"/>
              </a:spcBef>
            </a:pPr>
            <a:r>
              <a:rPr lang="zh-CN" altLang="en-US" sz="3200" dirty="0">
                <a:cs typeface="Times New Roman" panose="02020603050405020304" pitchFamily="18" charset="0"/>
              </a:rPr>
              <a:t>中序遍历为：</a:t>
            </a:r>
            <a:r>
              <a:rPr lang="en-US" altLang="zh-CN" sz="3200" dirty="0">
                <a:cs typeface="Times New Roman" panose="02020603050405020304" pitchFamily="18" charset="0"/>
              </a:rPr>
              <a:t>g c f d a j b h </a:t>
            </a:r>
            <a:r>
              <a:rPr lang="en-US" altLang="zh-CN" sz="3200" dirty="0" err="1">
                <a:cs typeface="Times New Roman" panose="02020603050405020304" pitchFamily="18" charset="0"/>
              </a:rPr>
              <a:t>i</a:t>
            </a:r>
            <a:r>
              <a:rPr lang="en-US" altLang="zh-CN" sz="3200" dirty="0">
                <a:cs typeface="Times New Roman" panose="02020603050405020304" pitchFamily="18" charset="0"/>
              </a:rPr>
              <a:t> e k</a:t>
            </a:r>
            <a:r>
              <a:rPr lang="zh-CN" altLang="en-US" sz="3200" dirty="0">
                <a:cs typeface="Times New Roman" panose="02020603050405020304" pitchFamily="18" charset="0"/>
              </a:rPr>
              <a:t>，</a:t>
            </a:r>
            <a:endParaRPr lang="en-US" altLang="zh-CN" sz="3200" dirty="0">
              <a:cs typeface="Times New Roman" panose="02020603050405020304" pitchFamily="18" charset="0"/>
            </a:endParaRPr>
          </a:p>
          <a:p>
            <a:pPr>
              <a:lnSpc>
                <a:spcPct val="125000"/>
              </a:lnSpc>
              <a:spcBef>
                <a:spcPts val="300"/>
              </a:spcBef>
            </a:pPr>
            <a:r>
              <a:rPr lang="zh-CN" altLang="en-US" sz="3200" dirty="0">
                <a:cs typeface="Times New Roman" panose="02020603050405020304" pitchFamily="18" charset="0"/>
              </a:rPr>
              <a:t>后序遍历为：</a:t>
            </a:r>
            <a:r>
              <a:rPr lang="en-US" altLang="zh-CN" sz="3200" dirty="0">
                <a:cs typeface="Times New Roman" panose="02020603050405020304" pitchFamily="18" charset="0"/>
              </a:rPr>
              <a:t>g f d c j </a:t>
            </a:r>
            <a:r>
              <a:rPr lang="en-US" altLang="zh-CN" sz="3200" dirty="0" err="1">
                <a:cs typeface="Times New Roman" panose="02020603050405020304" pitchFamily="18" charset="0"/>
              </a:rPr>
              <a:t>i</a:t>
            </a:r>
            <a:r>
              <a:rPr lang="en-US" altLang="zh-CN" sz="3200" dirty="0">
                <a:cs typeface="Times New Roman" panose="02020603050405020304" pitchFamily="18" charset="0"/>
              </a:rPr>
              <a:t> h k e b a</a:t>
            </a:r>
            <a:r>
              <a:rPr lang="zh-CN" altLang="en-US" sz="3200" dirty="0">
                <a:cs typeface="Times New Roman" panose="02020603050405020304" pitchFamily="18" charset="0"/>
              </a:rPr>
              <a:t>。</a:t>
            </a:r>
            <a:endParaRPr lang="en-US" altLang="zh-CN" sz="3200" dirty="0">
              <a:cs typeface="Times New Roman" panose="02020603050405020304" pitchFamily="18" charset="0"/>
            </a:endParaRPr>
          </a:p>
          <a:p>
            <a:pPr>
              <a:lnSpc>
                <a:spcPct val="125000"/>
              </a:lnSpc>
              <a:spcBef>
                <a:spcPts val="300"/>
              </a:spcBef>
            </a:pPr>
            <a:r>
              <a:rPr lang="zh-CN" altLang="en-US" sz="3200" dirty="0">
                <a:cs typeface="Times New Roman" panose="02020603050405020304" pitchFamily="18" charset="0"/>
              </a:rPr>
              <a:t>绘制其树形图，写出先序、层序遍历及广义表形式。</a:t>
            </a:r>
            <a:endParaRPr lang="en-US" altLang="zh-CN" sz="3200" dirty="0">
              <a:cs typeface="Times New Roman" panose="02020603050405020304" pitchFamily="18" charset="0"/>
            </a:endParaRPr>
          </a:p>
        </p:txBody>
      </p:sp>
      <p:grpSp>
        <p:nvGrpSpPr>
          <p:cNvPr id="12" name="Group 23">
            <a:extLst>
              <a:ext uri="{FF2B5EF4-FFF2-40B4-BE49-F238E27FC236}">
                <a16:creationId xmlns:a16="http://schemas.microsoft.com/office/drawing/2014/main" id="{4F42ABB1-6631-4467-AE99-0E44C8D6C080}"/>
              </a:ext>
            </a:extLst>
          </p:cNvPr>
          <p:cNvGrpSpPr/>
          <p:nvPr/>
        </p:nvGrpSpPr>
        <p:grpSpPr>
          <a:xfrm>
            <a:off x="302765" y="1262680"/>
            <a:ext cx="458390" cy="344014"/>
            <a:chOff x="789999" y="2242985"/>
            <a:chExt cx="504229" cy="378415"/>
          </a:xfrm>
        </p:grpSpPr>
        <p:sp>
          <p:nvSpPr>
            <p:cNvPr id="13" name="Rectangle 24">
              <a:extLst>
                <a:ext uri="{FF2B5EF4-FFF2-40B4-BE49-F238E27FC236}">
                  <a16:creationId xmlns:a16="http://schemas.microsoft.com/office/drawing/2014/main" id="{D7C195B8-4E5F-4178-899A-04F7690AB236}"/>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15" name="Rectangle 25">
              <a:extLst>
                <a:ext uri="{FF2B5EF4-FFF2-40B4-BE49-F238E27FC236}">
                  <a16:creationId xmlns:a16="http://schemas.microsoft.com/office/drawing/2014/main" id="{A888D7AE-2509-45F5-845D-831828B2BBE0}"/>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16" name="矩形 15">
            <a:extLst>
              <a:ext uri="{FF2B5EF4-FFF2-40B4-BE49-F238E27FC236}">
                <a16:creationId xmlns:a16="http://schemas.microsoft.com/office/drawing/2014/main" id="{6FB27D82-889A-49C1-A20C-3C77EBD25F1A}"/>
              </a:ext>
            </a:extLst>
          </p:cNvPr>
          <p:cNvSpPr/>
          <p:nvPr/>
        </p:nvSpPr>
        <p:spPr>
          <a:xfrm>
            <a:off x="817440" y="1173077"/>
            <a:ext cx="10551286" cy="523220"/>
          </a:xfrm>
          <a:prstGeom prst="rect">
            <a:avLst/>
          </a:prstGeom>
        </p:spPr>
        <p:txBody>
          <a:bodyPr wrap="squar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课堂</a:t>
            </a:r>
            <a:r>
              <a:rPr lang="zh-CN" altLang="en-US" sz="2800" b="1" dirty="0">
                <a:solidFill>
                  <a:srgbClr val="FF0000"/>
                </a:solidFill>
                <a:latin typeface="Times New Roman" panose="02020603050405020304" pitchFamily="18" charset="0"/>
                <a:cs typeface="Times New Roman" panose="02020603050405020304" pitchFamily="18" charset="0"/>
              </a:rPr>
              <a:t>练习</a:t>
            </a:r>
            <a:r>
              <a:rPr lang="en-US" altLang="zh-CN" sz="2800" b="1" dirty="0">
                <a:solidFill>
                  <a:srgbClr val="FF0000"/>
                </a:solidFill>
                <a:latin typeface="Times New Roman" panose="02020603050405020304" pitchFamily="18" charset="0"/>
                <a:cs typeface="Times New Roman" panose="02020603050405020304" pitchFamily="18" charset="0"/>
              </a:rPr>
              <a:t>4</a:t>
            </a:r>
            <a:r>
              <a:rPr lang="zh-CN" altLang="en-US" sz="2800" b="1" dirty="0">
                <a:solidFill>
                  <a:srgbClr val="00206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9012447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03BA8973-291E-4671-9A21-E897D7DB4B35}"/>
              </a:ext>
            </a:extLst>
          </p:cNvPr>
          <p:cNvGrpSpPr/>
          <p:nvPr/>
        </p:nvGrpSpPr>
        <p:grpSpPr>
          <a:xfrm>
            <a:off x="0" y="177155"/>
            <a:ext cx="4383466" cy="877513"/>
            <a:chOff x="0" y="271425"/>
            <a:chExt cx="4280901" cy="877513"/>
          </a:xfrm>
        </p:grpSpPr>
        <p:sp>
          <p:nvSpPr>
            <p:cNvPr id="8" name="任意多边形 18">
              <a:extLst>
                <a:ext uri="{FF2B5EF4-FFF2-40B4-BE49-F238E27FC236}">
                  <a16:creationId xmlns:a16="http://schemas.microsoft.com/office/drawing/2014/main" id="{A0244780-480E-4B73-9139-79373A5BF0A9}"/>
                </a:ext>
              </a:extLst>
            </p:cNvPr>
            <p:cNvSpPr/>
            <p:nvPr/>
          </p:nvSpPr>
          <p:spPr>
            <a:xfrm rot="5400000">
              <a:off x="1866583" y="-1445781"/>
              <a:ext cx="547735" cy="4280901"/>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9" name="椭圆 8">
              <a:extLst>
                <a:ext uri="{FF2B5EF4-FFF2-40B4-BE49-F238E27FC236}">
                  <a16:creationId xmlns:a16="http://schemas.microsoft.com/office/drawing/2014/main" id="{4E2E0A2A-FE86-4312-8CBC-80AE1572E7BA}"/>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0" name="矩形 9">
              <a:extLst>
                <a:ext uri="{FF2B5EF4-FFF2-40B4-BE49-F238E27FC236}">
                  <a16:creationId xmlns:a16="http://schemas.microsoft.com/office/drawing/2014/main" id="{4280D561-391D-4C0E-AD5F-DD48623E2270}"/>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2</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文本框 1066">
            <a:extLst>
              <a:ext uri="{FF2B5EF4-FFF2-40B4-BE49-F238E27FC236}">
                <a16:creationId xmlns:a16="http://schemas.microsoft.com/office/drawing/2014/main" id="{2D549928-F5BA-4DCE-BF54-7848473310C6}"/>
              </a:ext>
            </a:extLst>
          </p:cNvPr>
          <p:cNvSpPr txBox="1">
            <a:spLocks noChangeArrowheads="1"/>
          </p:cNvSpPr>
          <p:nvPr/>
        </p:nvSpPr>
        <p:spPr bwMode="auto">
          <a:xfrm>
            <a:off x="1543482" y="326531"/>
            <a:ext cx="223651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遍历二叉树</a:t>
            </a:r>
          </a:p>
        </p:txBody>
      </p:sp>
      <p:sp>
        <p:nvSpPr>
          <p:cNvPr id="14" name="矩形 13">
            <a:extLst>
              <a:ext uri="{FF2B5EF4-FFF2-40B4-BE49-F238E27FC236}">
                <a16:creationId xmlns:a16="http://schemas.microsoft.com/office/drawing/2014/main" id="{9F90B4A9-8500-4C76-A4E5-410B0BF7F39C}"/>
              </a:ext>
            </a:extLst>
          </p:cNvPr>
          <p:cNvSpPr/>
          <p:nvPr/>
        </p:nvSpPr>
        <p:spPr>
          <a:xfrm>
            <a:off x="1204073" y="1814706"/>
            <a:ext cx="9321575" cy="2612895"/>
          </a:xfrm>
          <a:prstGeom prst="rect">
            <a:avLst/>
          </a:prstGeom>
        </p:spPr>
        <p:txBody>
          <a:bodyPr wrap="square">
            <a:spAutoFit/>
          </a:bodyPr>
          <a:lstStyle/>
          <a:p>
            <a:pPr>
              <a:lnSpc>
                <a:spcPct val="125000"/>
              </a:lnSpc>
              <a:spcBef>
                <a:spcPts val="300"/>
              </a:spcBef>
            </a:pPr>
            <a:r>
              <a:rPr lang="zh-CN" altLang="en-US" sz="3200" dirty="0">
                <a:cs typeface="Times New Roman" panose="02020603050405020304" pitchFamily="18" charset="0"/>
              </a:rPr>
              <a:t>设某二叉树的</a:t>
            </a:r>
            <a:endParaRPr lang="en-US" altLang="zh-CN" sz="3200" dirty="0">
              <a:cs typeface="Times New Roman" panose="02020603050405020304" pitchFamily="18" charset="0"/>
            </a:endParaRPr>
          </a:p>
          <a:p>
            <a:pPr>
              <a:lnSpc>
                <a:spcPct val="125000"/>
              </a:lnSpc>
              <a:spcBef>
                <a:spcPts val="300"/>
              </a:spcBef>
            </a:pPr>
            <a:r>
              <a:rPr lang="zh-CN" altLang="en-US" sz="3200" dirty="0">
                <a:cs typeface="Times New Roman" panose="02020603050405020304" pitchFamily="18" charset="0"/>
              </a:rPr>
              <a:t>中序遍历为：</a:t>
            </a:r>
            <a:r>
              <a:rPr lang="en-US" altLang="zh-CN" sz="3200" dirty="0">
                <a:cs typeface="Times New Roman" panose="02020603050405020304" pitchFamily="18" charset="0"/>
              </a:rPr>
              <a:t>g j c k </a:t>
            </a:r>
            <a:r>
              <a:rPr lang="en-US" altLang="zh-CN" sz="3200" dirty="0" err="1">
                <a:cs typeface="Times New Roman" panose="02020603050405020304" pitchFamily="18" charset="0"/>
              </a:rPr>
              <a:t>i</a:t>
            </a:r>
            <a:r>
              <a:rPr lang="en-US" altLang="zh-CN" sz="3200" dirty="0">
                <a:cs typeface="Times New Roman" panose="02020603050405020304" pitchFamily="18" charset="0"/>
              </a:rPr>
              <a:t> e l a d h b f</a:t>
            </a:r>
            <a:r>
              <a:rPr lang="zh-CN" altLang="en-US" sz="3200" dirty="0">
                <a:cs typeface="Times New Roman" panose="02020603050405020304" pitchFamily="18" charset="0"/>
              </a:rPr>
              <a:t>，</a:t>
            </a:r>
            <a:endParaRPr lang="en-US" altLang="zh-CN" sz="3200" dirty="0">
              <a:cs typeface="Times New Roman" panose="02020603050405020304" pitchFamily="18" charset="0"/>
            </a:endParaRPr>
          </a:p>
          <a:p>
            <a:pPr>
              <a:lnSpc>
                <a:spcPct val="125000"/>
              </a:lnSpc>
              <a:spcBef>
                <a:spcPts val="300"/>
              </a:spcBef>
            </a:pPr>
            <a:r>
              <a:rPr lang="zh-CN" altLang="en-US" sz="3200" dirty="0">
                <a:cs typeface="Times New Roman" panose="02020603050405020304" pitchFamily="18" charset="0"/>
              </a:rPr>
              <a:t>层序遍历为：</a:t>
            </a:r>
            <a:r>
              <a:rPr lang="en-US" altLang="zh-CN" sz="3200" dirty="0">
                <a:cs typeface="Times New Roman" panose="02020603050405020304" pitchFamily="18" charset="0"/>
              </a:rPr>
              <a:t>a c b g e d f j </a:t>
            </a:r>
            <a:r>
              <a:rPr lang="en-US" altLang="zh-CN" sz="3200" dirty="0" err="1">
                <a:cs typeface="Times New Roman" panose="02020603050405020304" pitchFamily="18" charset="0"/>
              </a:rPr>
              <a:t>i</a:t>
            </a:r>
            <a:r>
              <a:rPr lang="en-US" altLang="zh-CN" sz="3200" dirty="0">
                <a:cs typeface="Times New Roman" panose="02020603050405020304" pitchFamily="18" charset="0"/>
              </a:rPr>
              <a:t> l h k</a:t>
            </a:r>
            <a:r>
              <a:rPr lang="zh-CN" altLang="en-US" sz="3200" dirty="0">
                <a:cs typeface="Times New Roman" panose="02020603050405020304" pitchFamily="18" charset="0"/>
              </a:rPr>
              <a:t>。</a:t>
            </a:r>
            <a:endParaRPr lang="en-US" altLang="zh-CN" sz="3200" dirty="0">
              <a:cs typeface="Times New Roman" panose="02020603050405020304" pitchFamily="18" charset="0"/>
            </a:endParaRPr>
          </a:p>
          <a:p>
            <a:pPr>
              <a:lnSpc>
                <a:spcPct val="125000"/>
              </a:lnSpc>
              <a:spcBef>
                <a:spcPts val="300"/>
              </a:spcBef>
            </a:pPr>
            <a:r>
              <a:rPr lang="zh-CN" altLang="en-US" sz="3200" dirty="0">
                <a:cs typeface="Times New Roman" panose="02020603050405020304" pitchFamily="18" charset="0"/>
              </a:rPr>
              <a:t>绘制其树形图，写出先序、后序遍历及广义表形式。</a:t>
            </a:r>
            <a:endParaRPr lang="en-US" altLang="zh-CN" sz="3200" dirty="0">
              <a:cs typeface="Times New Roman" panose="02020603050405020304" pitchFamily="18" charset="0"/>
            </a:endParaRPr>
          </a:p>
        </p:txBody>
      </p:sp>
      <p:grpSp>
        <p:nvGrpSpPr>
          <p:cNvPr id="12" name="Group 23">
            <a:extLst>
              <a:ext uri="{FF2B5EF4-FFF2-40B4-BE49-F238E27FC236}">
                <a16:creationId xmlns:a16="http://schemas.microsoft.com/office/drawing/2014/main" id="{4F42ABB1-6631-4467-AE99-0E44C8D6C080}"/>
              </a:ext>
            </a:extLst>
          </p:cNvPr>
          <p:cNvGrpSpPr/>
          <p:nvPr/>
        </p:nvGrpSpPr>
        <p:grpSpPr>
          <a:xfrm>
            <a:off x="302765" y="1262680"/>
            <a:ext cx="458390" cy="344014"/>
            <a:chOff x="789999" y="2242985"/>
            <a:chExt cx="504229" cy="378415"/>
          </a:xfrm>
        </p:grpSpPr>
        <p:sp>
          <p:nvSpPr>
            <p:cNvPr id="13" name="Rectangle 24">
              <a:extLst>
                <a:ext uri="{FF2B5EF4-FFF2-40B4-BE49-F238E27FC236}">
                  <a16:creationId xmlns:a16="http://schemas.microsoft.com/office/drawing/2014/main" id="{D7C195B8-4E5F-4178-899A-04F7690AB236}"/>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15" name="Rectangle 25">
              <a:extLst>
                <a:ext uri="{FF2B5EF4-FFF2-40B4-BE49-F238E27FC236}">
                  <a16:creationId xmlns:a16="http://schemas.microsoft.com/office/drawing/2014/main" id="{A888D7AE-2509-45F5-845D-831828B2BBE0}"/>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16" name="矩形 15">
            <a:extLst>
              <a:ext uri="{FF2B5EF4-FFF2-40B4-BE49-F238E27FC236}">
                <a16:creationId xmlns:a16="http://schemas.microsoft.com/office/drawing/2014/main" id="{6FB27D82-889A-49C1-A20C-3C77EBD25F1A}"/>
              </a:ext>
            </a:extLst>
          </p:cNvPr>
          <p:cNvSpPr/>
          <p:nvPr/>
        </p:nvSpPr>
        <p:spPr>
          <a:xfrm>
            <a:off x="817440" y="1173077"/>
            <a:ext cx="10551286" cy="523220"/>
          </a:xfrm>
          <a:prstGeom prst="rect">
            <a:avLst/>
          </a:prstGeom>
        </p:spPr>
        <p:txBody>
          <a:bodyPr wrap="squar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课堂</a:t>
            </a:r>
            <a:r>
              <a:rPr lang="zh-CN" altLang="en-US" sz="2800" b="1" dirty="0">
                <a:solidFill>
                  <a:srgbClr val="FF0000"/>
                </a:solidFill>
                <a:latin typeface="Times New Roman" panose="02020603050405020304" pitchFamily="18" charset="0"/>
                <a:cs typeface="Times New Roman" panose="02020603050405020304" pitchFamily="18" charset="0"/>
              </a:rPr>
              <a:t>练习</a:t>
            </a:r>
            <a:r>
              <a:rPr lang="en-US" altLang="zh-CN" sz="2800" b="1" dirty="0">
                <a:solidFill>
                  <a:srgbClr val="FF0000"/>
                </a:solidFill>
                <a:latin typeface="Times New Roman" panose="02020603050405020304" pitchFamily="18" charset="0"/>
                <a:cs typeface="Times New Roman" panose="02020603050405020304" pitchFamily="18" charset="0"/>
              </a:rPr>
              <a:t>5</a:t>
            </a:r>
            <a:r>
              <a:rPr lang="zh-CN" altLang="en-US" sz="2800" b="1" dirty="0">
                <a:solidFill>
                  <a:srgbClr val="00206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118958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03BA8973-291E-4671-9A21-E897D7DB4B35}"/>
              </a:ext>
            </a:extLst>
          </p:cNvPr>
          <p:cNvGrpSpPr/>
          <p:nvPr/>
        </p:nvGrpSpPr>
        <p:grpSpPr>
          <a:xfrm>
            <a:off x="0" y="177155"/>
            <a:ext cx="4383466" cy="877513"/>
            <a:chOff x="0" y="271425"/>
            <a:chExt cx="4280901" cy="877513"/>
          </a:xfrm>
        </p:grpSpPr>
        <p:sp>
          <p:nvSpPr>
            <p:cNvPr id="8" name="任意多边形 18">
              <a:extLst>
                <a:ext uri="{FF2B5EF4-FFF2-40B4-BE49-F238E27FC236}">
                  <a16:creationId xmlns:a16="http://schemas.microsoft.com/office/drawing/2014/main" id="{A0244780-480E-4B73-9139-79373A5BF0A9}"/>
                </a:ext>
              </a:extLst>
            </p:cNvPr>
            <p:cNvSpPr/>
            <p:nvPr/>
          </p:nvSpPr>
          <p:spPr>
            <a:xfrm rot="5400000">
              <a:off x="1866583" y="-1445781"/>
              <a:ext cx="547735" cy="4280901"/>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9" name="椭圆 8">
              <a:extLst>
                <a:ext uri="{FF2B5EF4-FFF2-40B4-BE49-F238E27FC236}">
                  <a16:creationId xmlns:a16="http://schemas.microsoft.com/office/drawing/2014/main" id="{4E2E0A2A-FE86-4312-8CBC-80AE1572E7BA}"/>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0" name="矩形 9">
              <a:extLst>
                <a:ext uri="{FF2B5EF4-FFF2-40B4-BE49-F238E27FC236}">
                  <a16:creationId xmlns:a16="http://schemas.microsoft.com/office/drawing/2014/main" id="{4280D561-391D-4C0E-AD5F-DD48623E2270}"/>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2</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文本框 1066">
            <a:extLst>
              <a:ext uri="{FF2B5EF4-FFF2-40B4-BE49-F238E27FC236}">
                <a16:creationId xmlns:a16="http://schemas.microsoft.com/office/drawing/2014/main" id="{2D549928-F5BA-4DCE-BF54-7848473310C6}"/>
              </a:ext>
            </a:extLst>
          </p:cNvPr>
          <p:cNvSpPr txBox="1">
            <a:spLocks noChangeArrowheads="1"/>
          </p:cNvSpPr>
          <p:nvPr/>
        </p:nvSpPr>
        <p:spPr bwMode="auto">
          <a:xfrm>
            <a:off x="1543482" y="326531"/>
            <a:ext cx="223651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遍历二叉树</a:t>
            </a:r>
          </a:p>
        </p:txBody>
      </p:sp>
      <p:sp>
        <p:nvSpPr>
          <p:cNvPr id="14" name="矩形 13">
            <a:extLst>
              <a:ext uri="{FF2B5EF4-FFF2-40B4-BE49-F238E27FC236}">
                <a16:creationId xmlns:a16="http://schemas.microsoft.com/office/drawing/2014/main" id="{9F90B4A9-8500-4C76-A4E5-410B0BF7F39C}"/>
              </a:ext>
            </a:extLst>
          </p:cNvPr>
          <p:cNvSpPr/>
          <p:nvPr/>
        </p:nvSpPr>
        <p:spPr>
          <a:xfrm>
            <a:off x="1204073" y="1669697"/>
            <a:ext cx="9321575" cy="650819"/>
          </a:xfrm>
          <a:prstGeom prst="rect">
            <a:avLst/>
          </a:prstGeom>
        </p:spPr>
        <p:txBody>
          <a:bodyPr wrap="square">
            <a:spAutoFit/>
          </a:bodyPr>
          <a:lstStyle/>
          <a:p>
            <a:pPr>
              <a:lnSpc>
                <a:spcPct val="125000"/>
              </a:lnSpc>
              <a:spcBef>
                <a:spcPts val="300"/>
              </a:spcBef>
            </a:pPr>
            <a:r>
              <a:rPr lang="zh-CN" altLang="en-US" sz="3200" dirty="0">
                <a:cs typeface="Times New Roman" panose="02020603050405020304" pitchFamily="18" charset="0"/>
              </a:rPr>
              <a:t>写出带有空子树信息的二叉树的先序序列。</a:t>
            </a:r>
            <a:endParaRPr lang="en-US" altLang="zh-CN" sz="3200" dirty="0">
              <a:cs typeface="Times New Roman" panose="02020603050405020304" pitchFamily="18" charset="0"/>
            </a:endParaRPr>
          </a:p>
        </p:txBody>
      </p:sp>
      <p:grpSp>
        <p:nvGrpSpPr>
          <p:cNvPr id="12" name="Group 23">
            <a:extLst>
              <a:ext uri="{FF2B5EF4-FFF2-40B4-BE49-F238E27FC236}">
                <a16:creationId xmlns:a16="http://schemas.microsoft.com/office/drawing/2014/main" id="{4F42ABB1-6631-4467-AE99-0E44C8D6C080}"/>
              </a:ext>
            </a:extLst>
          </p:cNvPr>
          <p:cNvGrpSpPr/>
          <p:nvPr/>
        </p:nvGrpSpPr>
        <p:grpSpPr>
          <a:xfrm>
            <a:off x="302765" y="1262680"/>
            <a:ext cx="458390" cy="344014"/>
            <a:chOff x="789999" y="2242985"/>
            <a:chExt cx="504229" cy="378415"/>
          </a:xfrm>
        </p:grpSpPr>
        <p:sp>
          <p:nvSpPr>
            <p:cNvPr id="13" name="Rectangle 24">
              <a:extLst>
                <a:ext uri="{FF2B5EF4-FFF2-40B4-BE49-F238E27FC236}">
                  <a16:creationId xmlns:a16="http://schemas.microsoft.com/office/drawing/2014/main" id="{D7C195B8-4E5F-4178-899A-04F7690AB236}"/>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15" name="Rectangle 25">
              <a:extLst>
                <a:ext uri="{FF2B5EF4-FFF2-40B4-BE49-F238E27FC236}">
                  <a16:creationId xmlns:a16="http://schemas.microsoft.com/office/drawing/2014/main" id="{A888D7AE-2509-45F5-845D-831828B2BBE0}"/>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16" name="矩形 15">
            <a:extLst>
              <a:ext uri="{FF2B5EF4-FFF2-40B4-BE49-F238E27FC236}">
                <a16:creationId xmlns:a16="http://schemas.microsoft.com/office/drawing/2014/main" id="{6FB27D82-889A-49C1-A20C-3C77EBD25F1A}"/>
              </a:ext>
            </a:extLst>
          </p:cNvPr>
          <p:cNvSpPr/>
          <p:nvPr/>
        </p:nvSpPr>
        <p:spPr>
          <a:xfrm>
            <a:off x="817440" y="1173077"/>
            <a:ext cx="10551286" cy="523220"/>
          </a:xfrm>
          <a:prstGeom prst="rect">
            <a:avLst/>
          </a:prstGeom>
        </p:spPr>
        <p:txBody>
          <a:bodyPr wrap="squar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课堂</a:t>
            </a:r>
            <a:r>
              <a:rPr lang="zh-CN" altLang="en-US" sz="2800" b="1" dirty="0">
                <a:solidFill>
                  <a:srgbClr val="FF0000"/>
                </a:solidFill>
                <a:latin typeface="Times New Roman" panose="02020603050405020304" pitchFamily="18" charset="0"/>
                <a:cs typeface="Times New Roman" panose="02020603050405020304" pitchFamily="18" charset="0"/>
              </a:rPr>
              <a:t>练习</a:t>
            </a:r>
            <a:r>
              <a:rPr lang="en-US" altLang="zh-CN" sz="2800" b="1" dirty="0">
                <a:solidFill>
                  <a:srgbClr val="FF0000"/>
                </a:solidFill>
                <a:latin typeface="Times New Roman" panose="02020603050405020304" pitchFamily="18" charset="0"/>
                <a:cs typeface="Times New Roman" panose="02020603050405020304" pitchFamily="18" charset="0"/>
              </a:rPr>
              <a:t>6</a:t>
            </a:r>
            <a:r>
              <a:rPr lang="zh-CN" altLang="en-US" sz="2800" b="1" dirty="0">
                <a:solidFill>
                  <a:srgbClr val="002060"/>
                </a:solidFill>
                <a:latin typeface="Times New Roman" panose="02020603050405020304" pitchFamily="18" charset="0"/>
                <a:cs typeface="Times New Roman" panose="02020603050405020304" pitchFamily="18" charset="0"/>
              </a:rPr>
              <a:t>。</a:t>
            </a:r>
          </a:p>
        </p:txBody>
      </p:sp>
      <p:pic>
        <p:nvPicPr>
          <p:cNvPr id="2" name="图片 1">
            <a:extLst>
              <a:ext uri="{FF2B5EF4-FFF2-40B4-BE49-F238E27FC236}">
                <a16:creationId xmlns:a16="http://schemas.microsoft.com/office/drawing/2014/main" id="{E0FE6204-E387-4CC3-95E2-0E1E756FE181}"/>
              </a:ext>
            </a:extLst>
          </p:cNvPr>
          <p:cNvPicPr>
            <a:picLocks noChangeAspect="1"/>
          </p:cNvPicPr>
          <p:nvPr/>
        </p:nvPicPr>
        <p:blipFill>
          <a:blip r:embed="rId2"/>
          <a:stretch>
            <a:fillRect/>
          </a:stretch>
        </p:blipFill>
        <p:spPr>
          <a:xfrm>
            <a:off x="3318077" y="2347116"/>
            <a:ext cx="4251645" cy="4054019"/>
          </a:xfrm>
          <a:prstGeom prst="rect">
            <a:avLst/>
          </a:prstGeom>
        </p:spPr>
      </p:pic>
    </p:spTree>
    <p:extLst>
      <p:ext uri="{BB962C8B-B14F-4D97-AF65-F5344CB8AC3E}">
        <p14:creationId xmlns:p14="http://schemas.microsoft.com/office/powerpoint/2010/main" val="34917905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03BA8973-291E-4671-9A21-E897D7DB4B35}"/>
              </a:ext>
            </a:extLst>
          </p:cNvPr>
          <p:cNvGrpSpPr/>
          <p:nvPr/>
        </p:nvGrpSpPr>
        <p:grpSpPr>
          <a:xfrm>
            <a:off x="0" y="177155"/>
            <a:ext cx="4383466" cy="877513"/>
            <a:chOff x="0" y="271425"/>
            <a:chExt cx="4280901" cy="877513"/>
          </a:xfrm>
        </p:grpSpPr>
        <p:sp>
          <p:nvSpPr>
            <p:cNvPr id="8" name="任意多边形 18">
              <a:extLst>
                <a:ext uri="{FF2B5EF4-FFF2-40B4-BE49-F238E27FC236}">
                  <a16:creationId xmlns:a16="http://schemas.microsoft.com/office/drawing/2014/main" id="{A0244780-480E-4B73-9139-79373A5BF0A9}"/>
                </a:ext>
              </a:extLst>
            </p:cNvPr>
            <p:cNvSpPr/>
            <p:nvPr/>
          </p:nvSpPr>
          <p:spPr>
            <a:xfrm rot="5400000">
              <a:off x="1866583" y="-1445781"/>
              <a:ext cx="547735" cy="4280901"/>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9" name="椭圆 8">
              <a:extLst>
                <a:ext uri="{FF2B5EF4-FFF2-40B4-BE49-F238E27FC236}">
                  <a16:creationId xmlns:a16="http://schemas.microsoft.com/office/drawing/2014/main" id="{4E2E0A2A-FE86-4312-8CBC-80AE1572E7BA}"/>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0" name="矩形 9">
              <a:extLst>
                <a:ext uri="{FF2B5EF4-FFF2-40B4-BE49-F238E27FC236}">
                  <a16:creationId xmlns:a16="http://schemas.microsoft.com/office/drawing/2014/main" id="{4280D561-391D-4C0E-AD5F-DD48623E2270}"/>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2</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文本框 1066">
            <a:extLst>
              <a:ext uri="{FF2B5EF4-FFF2-40B4-BE49-F238E27FC236}">
                <a16:creationId xmlns:a16="http://schemas.microsoft.com/office/drawing/2014/main" id="{2D549928-F5BA-4DCE-BF54-7848473310C6}"/>
              </a:ext>
            </a:extLst>
          </p:cNvPr>
          <p:cNvSpPr txBox="1">
            <a:spLocks noChangeArrowheads="1"/>
          </p:cNvSpPr>
          <p:nvPr/>
        </p:nvSpPr>
        <p:spPr bwMode="auto">
          <a:xfrm>
            <a:off x="1543482" y="326531"/>
            <a:ext cx="223651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遍历二叉树</a:t>
            </a:r>
          </a:p>
        </p:txBody>
      </p:sp>
      <p:sp>
        <p:nvSpPr>
          <p:cNvPr id="14" name="矩形 13">
            <a:extLst>
              <a:ext uri="{FF2B5EF4-FFF2-40B4-BE49-F238E27FC236}">
                <a16:creationId xmlns:a16="http://schemas.microsoft.com/office/drawing/2014/main" id="{9F90B4A9-8500-4C76-A4E5-410B0BF7F39C}"/>
              </a:ext>
            </a:extLst>
          </p:cNvPr>
          <p:cNvSpPr/>
          <p:nvPr/>
        </p:nvSpPr>
        <p:spPr>
          <a:xfrm>
            <a:off x="1543482" y="1814706"/>
            <a:ext cx="9080570" cy="2571025"/>
          </a:xfrm>
          <a:prstGeom prst="rect">
            <a:avLst/>
          </a:prstGeom>
        </p:spPr>
        <p:txBody>
          <a:bodyPr wrap="square">
            <a:spAutoFit/>
          </a:bodyPr>
          <a:lstStyle/>
          <a:p>
            <a:pPr>
              <a:lnSpc>
                <a:spcPct val="125000"/>
              </a:lnSpc>
              <a:spcBef>
                <a:spcPts val="300"/>
              </a:spcBef>
            </a:pPr>
            <a:r>
              <a:rPr lang="zh-CN" altLang="en-US" sz="3200" dirty="0">
                <a:cs typeface="Times New Roman" panose="02020603050405020304" pitchFamily="18" charset="0"/>
              </a:rPr>
              <a:t>给定带有空子树信息的二叉树的先序序列，绘制出二叉树示意图：</a:t>
            </a:r>
            <a:endParaRPr lang="en-US" altLang="zh-CN" sz="3200" dirty="0">
              <a:cs typeface="Times New Roman" panose="02020603050405020304" pitchFamily="18" charset="0"/>
            </a:endParaRPr>
          </a:p>
          <a:p>
            <a:pPr>
              <a:lnSpc>
                <a:spcPct val="125000"/>
              </a:lnSpc>
              <a:spcBef>
                <a:spcPts val="300"/>
              </a:spcBef>
            </a:pPr>
            <a:r>
              <a:rPr lang="en-US" altLang="zh-CN" sz="3200" dirty="0">
                <a:solidFill>
                  <a:srgbClr val="FF0000"/>
                </a:solidFill>
                <a:cs typeface="Times New Roman" panose="02020603050405020304" pitchFamily="18" charset="0"/>
              </a:rPr>
              <a:t>(1)</a:t>
            </a:r>
            <a:r>
              <a:rPr lang="en-US" altLang="zh-CN" sz="3200" dirty="0">
                <a:cs typeface="Times New Roman" panose="02020603050405020304" pitchFamily="18" charset="0"/>
              </a:rPr>
              <a:t>a d # h # # b c g # # # e # f # #</a:t>
            </a:r>
            <a:r>
              <a:rPr lang="zh-CN" altLang="en-US" sz="3200" dirty="0">
                <a:cs typeface="Times New Roman" panose="02020603050405020304" pitchFamily="18" charset="0"/>
              </a:rPr>
              <a:t>。</a:t>
            </a:r>
            <a:endParaRPr lang="en-US" altLang="zh-CN" sz="3200" dirty="0">
              <a:cs typeface="Times New Roman" panose="02020603050405020304" pitchFamily="18" charset="0"/>
            </a:endParaRPr>
          </a:p>
          <a:p>
            <a:pPr>
              <a:lnSpc>
                <a:spcPct val="125000"/>
              </a:lnSpc>
              <a:spcBef>
                <a:spcPts val="300"/>
              </a:spcBef>
            </a:pPr>
            <a:r>
              <a:rPr lang="en-US" altLang="zh-CN" sz="3200" dirty="0">
                <a:cs typeface="Times New Roman" panose="02020603050405020304" pitchFamily="18" charset="0"/>
              </a:rPr>
              <a:t>(2)a b c f # # g # k # # </a:t>
            </a:r>
            <a:r>
              <a:rPr lang="en-US" altLang="zh-CN" sz="3200" dirty="0" err="1">
                <a:cs typeface="Times New Roman" panose="02020603050405020304" pitchFamily="18" charset="0"/>
              </a:rPr>
              <a:t>i</a:t>
            </a:r>
            <a:r>
              <a:rPr lang="en-US" altLang="zh-CN" sz="3200" dirty="0">
                <a:cs typeface="Times New Roman" panose="02020603050405020304" pitchFamily="18" charset="0"/>
              </a:rPr>
              <a:t> # # d e # j # # h # #</a:t>
            </a:r>
          </a:p>
        </p:txBody>
      </p:sp>
      <p:grpSp>
        <p:nvGrpSpPr>
          <p:cNvPr id="12" name="Group 23">
            <a:extLst>
              <a:ext uri="{FF2B5EF4-FFF2-40B4-BE49-F238E27FC236}">
                <a16:creationId xmlns:a16="http://schemas.microsoft.com/office/drawing/2014/main" id="{4F42ABB1-6631-4467-AE99-0E44C8D6C080}"/>
              </a:ext>
            </a:extLst>
          </p:cNvPr>
          <p:cNvGrpSpPr/>
          <p:nvPr/>
        </p:nvGrpSpPr>
        <p:grpSpPr>
          <a:xfrm>
            <a:off x="302765" y="1262680"/>
            <a:ext cx="458390" cy="344014"/>
            <a:chOff x="789999" y="2242985"/>
            <a:chExt cx="504229" cy="378415"/>
          </a:xfrm>
        </p:grpSpPr>
        <p:sp>
          <p:nvSpPr>
            <p:cNvPr id="13" name="Rectangle 24">
              <a:extLst>
                <a:ext uri="{FF2B5EF4-FFF2-40B4-BE49-F238E27FC236}">
                  <a16:creationId xmlns:a16="http://schemas.microsoft.com/office/drawing/2014/main" id="{D7C195B8-4E5F-4178-899A-04F7690AB236}"/>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15" name="Rectangle 25">
              <a:extLst>
                <a:ext uri="{FF2B5EF4-FFF2-40B4-BE49-F238E27FC236}">
                  <a16:creationId xmlns:a16="http://schemas.microsoft.com/office/drawing/2014/main" id="{A888D7AE-2509-45F5-845D-831828B2BBE0}"/>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16" name="矩形 15">
            <a:extLst>
              <a:ext uri="{FF2B5EF4-FFF2-40B4-BE49-F238E27FC236}">
                <a16:creationId xmlns:a16="http://schemas.microsoft.com/office/drawing/2014/main" id="{6FB27D82-889A-49C1-A20C-3C77EBD25F1A}"/>
              </a:ext>
            </a:extLst>
          </p:cNvPr>
          <p:cNvSpPr/>
          <p:nvPr/>
        </p:nvSpPr>
        <p:spPr>
          <a:xfrm>
            <a:off x="817440" y="1173077"/>
            <a:ext cx="10551286" cy="523220"/>
          </a:xfrm>
          <a:prstGeom prst="rect">
            <a:avLst/>
          </a:prstGeom>
        </p:spPr>
        <p:txBody>
          <a:bodyPr wrap="squar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课堂</a:t>
            </a:r>
            <a:r>
              <a:rPr lang="zh-CN" altLang="en-US" sz="2800" b="1" dirty="0">
                <a:solidFill>
                  <a:srgbClr val="FF0000"/>
                </a:solidFill>
                <a:latin typeface="Times New Roman" panose="02020603050405020304" pitchFamily="18" charset="0"/>
                <a:cs typeface="Times New Roman" panose="02020603050405020304" pitchFamily="18" charset="0"/>
              </a:rPr>
              <a:t>练习</a:t>
            </a:r>
            <a:r>
              <a:rPr lang="en-US" altLang="zh-CN" sz="2800" b="1" dirty="0">
                <a:solidFill>
                  <a:srgbClr val="FF0000"/>
                </a:solidFill>
                <a:latin typeface="Times New Roman" panose="02020603050405020304" pitchFamily="18" charset="0"/>
                <a:cs typeface="Times New Roman" panose="02020603050405020304" pitchFamily="18" charset="0"/>
              </a:rPr>
              <a:t>7</a:t>
            </a:r>
            <a:r>
              <a:rPr lang="zh-CN" altLang="en-US" sz="2800" b="1" dirty="0">
                <a:solidFill>
                  <a:srgbClr val="00206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618381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03BA8973-291E-4671-9A21-E897D7DB4B35}"/>
              </a:ext>
            </a:extLst>
          </p:cNvPr>
          <p:cNvGrpSpPr/>
          <p:nvPr/>
        </p:nvGrpSpPr>
        <p:grpSpPr>
          <a:xfrm>
            <a:off x="0" y="177155"/>
            <a:ext cx="4383466" cy="877513"/>
            <a:chOff x="0" y="271425"/>
            <a:chExt cx="4280901" cy="877513"/>
          </a:xfrm>
        </p:grpSpPr>
        <p:sp>
          <p:nvSpPr>
            <p:cNvPr id="8" name="任意多边形 18">
              <a:extLst>
                <a:ext uri="{FF2B5EF4-FFF2-40B4-BE49-F238E27FC236}">
                  <a16:creationId xmlns:a16="http://schemas.microsoft.com/office/drawing/2014/main" id="{A0244780-480E-4B73-9139-79373A5BF0A9}"/>
                </a:ext>
              </a:extLst>
            </p:cNvPr>
            <p:cNvSpPr/>
            <p:nvPr/>
          </p:nvSpPr>
          <p:spPr>
            <a:xfrm rot="5400000">
              <a:off x="1866583" y="-1445781"/>
              <a:ext cx="547735" cy="4280901"/>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9" name="椭圆 8">
              <a:extLst>
                <a:ext uri="{FF2B5EF4-FFF2-40B4-BE49-F238E27FC236}">
                  <a16:creationId xmlns:a16="http://schemas.microsoft.com/office/drawing/2014/main" id="{4E2E0A2A-FE86-4312-8CBC-80AE1572E7BA}"/>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0" name="矩形 9">
              <a:extLst>
                <a:ext uri="{FF2B5EF4-FFF2-40B4-BE49-F238E27FC236}">
                  <a16:creationId xmlns:a16="http://schemas.microsoft.com/office/drawing/2014/main" id="{4280D561-391D-4C0E-AD5F-DD48623E2270}"/>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2</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文本框 1066">
            <a:extLst>
              <a:ext uri="{FF2B5EF4-FFF2-40B4-BE49-F238E27FC236}">
                <a16:creationId xmlns:a16="http://schemas.microsoft.com/office/drawing/2014/main" id="{2D549928-F5BA-4DCE-BF54-7848473310C6}"/>
              </a:ext>
            </a:extLst>
          </p:cNvPr>
          <p:cNvSpPr txBox="1">
            <a:spLocks noChangeArrowheads="1"/>
          </p:cNvSpPr>
          <p:nvPr/>
        </p:nvSpPr>
        <p:spPr bwMode="auto">
          <a:xfrm>
            <a:off x="1543482" y="326531"/>
            <a:ext cx="223651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遍历二叉树</a:t>
            </a:r>
          </a:p>
        </p:txBody>
      </p:sp>
      <p:grpSp>
        <p:nvGrpSpPr>
          <p:cNvPr id="12" name="Group 23">
            <a:extLst>
              <a:ext uri="{FF2B5EF4-FFF2-40B4-BE49-F238E27FC236}">
                <a16:creationId xmlns:a16="http://schemas.microsoft.com/office/drawing/2014/main" id="{4F42ABB1-6631-4467-AE99-0E44C8D6C080}"/>
              </a:ext>
            </a:extLst>
          </p:cNvPr>
          <p:cNvGrpSpPr/>
          <p:nvPr/>
        </p:nvGrpSpPr>
        <p:grpSpPr>
          <a:xfrm>
            <a:off x="302765" y="1262680"/>
            <a:ext cx="458390" cy="344014"/>
            <a:chOff x="789999" y="2242985"/>
            <a:chExt cx="504229" cy="378415"/>
          </a:xfrm>
        </p:grpSpPr>
        <p:sp>
          <p:nvSpPr>
            <p:cNvPr id="13" name="Rectangle 24">
              <a:extLst>
                <a:ext uri="{FF2B5EF4-FFF2-40B4-BE49-F238E27FC236}">
                  <a16:creationId xmlns:a16="http://schemas.microsoft.com/office/drawing/2014/main" id="{D7C195B8-4E5F-4178-899A-04F7690AB236}"/>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15" name="Rectangle 25">
              <a:extLst>
                <a:ext uri="{FF2B5EF4-FFF2-40B4-BE49-F238E27FC236}">
                  <a16:creationId xmlns:a16="http://schemas.microsoft.com/office/drawing/2014/main" id="{A888D7AE-2509-45F5-845D-831828B2BBE0}"/>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16" name="矩形 15">
            <a:extLst>
              <a:ext uri="{FF2B5EF4-FFF2-40B4-BE49-F238E27FC236}">
                <a16:creationId xmlns:a16="http://schemas.microsoft.com/office/drawing/2014/main" id="{6FB27D82-889A-49C1-A20C-3C77EBD25F1A}"/>
              </a:ext>
            </a:extLst>
          </p:cNvPr>
          <p:cNvSpPr/>
          <p:nvPr/>
        </p:nvSpPr>
        <p:spPr>
          <a:xfrm>
            <a:off x="817440" y="1173077"/>
            <a:ext cx="10551286" cy="523220"/>
          </a:xfrm>
          <a:prstGeom prst="rect">
            <a:avLst/>
          </a:prstGeom>
        </p:spPr>
        <p:txBody>
          <a:bodyPr wrap="squar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思考</a:t>
            </a:r>
          </a:p>
        </p:txBody>
      </p:sp>
      <p:sp>
        <p:nvSpPr>
          <p:cNvPr id="17" name="矩形 16">
            <a:extLst>
              <a:ext uri="{FF2B5EF4-FFF2-40B4-BE49-F238E27FC236}">
                <a16:creationId xmlns:a16="http://schemas.microsoft.com/office/drawing/2014/main" id="{FEEDFD91-921A-430A-BEEC-EEE8E3E3667F}"/>
              </a:ext>
            </a:extLst>
          </p:cNvPr>
          <p:cNvSpPr/>
          <p:nvPr/>
        </p:nvSpPr>
        <p:spPr>
          <a:xfrm>
            <a:off x="1204073" y="1725103"/>
            <a:ext cx="9321575" cy="650819"/>
          </a:xfrm>
          <a:prstGeom prst="rect">
            <a:avLst/>
          </a:prstGeom>
        </p:spPr>
        <p:txBody>
          <a:bodyPr wrap="square">
            <a:spAutoFit/>
          </a:bodyPr>
          <a:lstStyle/>
          <a:p>
            <a:pPr>
              <a:lnSpc>
                <a:spcPct val="125000"/>
              </a:lnSpc>
              <a:spcBef>
                <a:spcPts val="300"/>
              </a:spcBef>
            </a:pPr>
            <a:r>
              <a:rPr lang="zh-CN" altLang="en-US" sz="3200" dirty="0">
                <a:cs typeface="Times New Roman" panose="02020603050405020304" pitchFamily="18" charset="0"/>
              </a:rPr>
              <a:t>由先序序列和后序序列能否唯一确定二叉树？</a:t>
            </a:r>
            <a:endParaRPr lang="en-US" altLang="zh-CN" sz="3200" dirty="0">
              <a:cs typeface="Times New Roman" panose="02020603050405020304" pitchFamily="18" charset="0"/>
            </a:endParaRPr>
          </a:p>
        </p:txBody>
      </p:sp>
      <p:pic>
        <p:nvPicPr>
          <p:cNvPr id="2" name="图片 1">
            <a:extLst>
              <a:ext uri="{FF2B5EF4-FFF2-40B4-BE49-F238E27FC236}">
                <a16:creationId xmlns:a16="http://schemas.microsoft.com/office/drawing/2014/main" id="{80BE0005-BA89-4F82-B2C3-76D0AB481A9F}"/>
              </a:ext>
            </a:extLst>
          </p:cNvPr>
          <p:cNvPicPr>
            <a:picLocks noChangeAspect="1"/>
          </p:cNvPicPr>
          <p:nvPr/>
        </p:nvPicPr>
        <p:blipFill>
          <a:blip r:embed="rId2"/>
          <a:stretch>
            <a:fillRect/>
          </a:stretch>
        </p:blipFill>
        <p:spPr>
          <a:xfrm>
            <a:off x="1336292" y="2527278"/>
            <a:ext cx="2345104" cy="3081672"/>
          </a:xfrm>
          <a:prstGeom prst="rect">
            <a:avLst/>
          </a:prstGeom>
        </p:spPr>
      </p:pic>
      <p:pic>
        <p:nvPicPr>
          <p:cNvPr id="3" name="图片 2">
            <a:extLst>
              <a:ext uri="{FF2B5EF4-FFF2-40B4-BE49-F238E27FC236}">
                <a16:creationId xmlns:a16="http://schemas.microsoft.com/office/drawing/2014/main" id="{E88A3A7E-9EFB-4D9D-A108-265451652804}"/>
              </a:ext>
            </a:extLst>
          </p:cNvPr>
          <p:cNvPicPr>
            <a:picLocks noChangeAspect="1"/>
          </p:cNvPicPr>
          <p:nvPr/>
        </p:nvPicPr>
        <p:blipFill>
          <a:blip r:embed="rId3"/>
          <a:stretch>
            <a:fillRect/>
          </a:stretch>
        </p:blipFill>
        <p:spPr>
          <a:xfrm>
            <a:off x="3874260" y="2495467"/>
            <a:ext cx="1734688" cy="3391881"/>
          </a:xfrm>
          <a:prstGeom prst="rect">
            <a:avLst/>
          </a:prstGeom>
        </p:spPr>
      </p:pic>
      <p:pic>
        <p:nvPicPr>
          <p:cNvPr id="5" name="图片 4">
            <a:extLst>
              <a:ext uri="{FF2B5EF4-FFF2-40B4-BE49-F238E27FC236}">
                <a16:creationId xmlns:a16="http://schemas.microsoft.com/office/drawing/2014/main" id="{E91168B8-95AA-429A-B3E7-377F061E249C}"/>
              </a:ext>
            </a:extLst>
          </p:cNvPr>
          <p:cNvPicPr>
            <a:picLocks noChangeAspect="1"/>
          </p:cNvPicPr>
          <p:nvPr/>
        </p:nvPicPr>
        <p:blipFill>
          <a:blip r:embed="rId4"/>
          <a:stretch>
            <a:fillRect/>
          </a:stretch>
        </p:blipFill>
        <p:spPr>
          <a:xfrm>
            <a:off x="8297989" y="2495467"/>
            <a:ext cx="2149521" cy="3113482"/>
          </a:xfrm>
          <a:prstGeom prst="rect">
            <a:avLst/>
          </a:prstGeom>
        </p:spPr>
      </p:pic>
      <p:pic>
        <p:nvPicPr>
          <p:cNvPr id="6" name="图片 5">
            <a:extLst>
              <a:ext uri="{FF2B5EF4-FFF2-40B4-BE49-F238E27FC236}">
                <a16:creationId xmlns:a16="http://schemas.microsoft.com/office/drawing/2014/main" id="{F454CAF8-AC78-4814-9613-35FDEE19F3E0}"/>
              </a:ext>
            </a:extLst>
          </p:cNvPr>
          <p:cNvPicPr>
            <a:picLocks noChangeAspect="1"/>
          </p:cNvPicPr>
          <p:nvPr/>
        </p:nvPicPr>
        <p:blipFill>
          <a:blip r:embed="rId5"/>
          <a:stretch>
            <a:fillRect/>
          </a:stretch>
        </p:blipFill>
        <p:spPr>
          <a:xfrm>
            <a:off x="6370437" y="2475295"/>
            <a:ext cx="1660187" cy="3273772"/>
          </a:xfrm>
          <a:prstGeom prst="rect">
            <a:avLst/>
          </a:prstGeom>
        </p:spPr>
      </p:pic>
    </p:spTree>
    <p:extLst>
      <p:ext uri="{BB962C8B-B14F-4D97-AF65-F5344CB8AC3E}">
        <p14:creationId xmlns:p14="http://schemas.microsoft.com/office/powerpoint/2010/main" val="12412283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a:extLst>
              <a:ext uri="{FF2B5EF4-FFF2-40B4-BE49-F238E27FC236}">
                <a16:creationId xmlns:a16="http://schemas.microsoft.com/office/drawing/2014/main" id="{19137254-ADB3-4909-85E6-B7D01C6BB068}"/>
              </a:ext>
            </a:extLst>
          </p:cNvPr>
          <p:cNvGrpSpPr/>
          <p:nvPr/>
        </p:nvGrpSpPr>
        <p:grpSpPr>
          <a:xfrm>
            <a:off x="302765" y="1262680"/>
            <a:ext cx="458390" cy="344014"/>
            <a:chOff x="789999" y="2242985"/>
            <a:chExt cx="504229" cy="378415"/>
          </a:xfrm>
        </p:grpSpPr>
        <p:sp>
          <p:nvSpPr>
            <p:cNvPr id="3" name="Rectangle 24">
              <a:extLst>
                <a:ext uri="{FF2B5EF4-FFF2-40B4-BE49-F238E27FC236}">
                  <a16:creationId xmlns:a16="http://schemas.microsoft.com/office/drawing/2014/main" id="{6251D1C4-52B2-4133-88AF-9F93AF68DA82}"/>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4" name="Rectangle 25">
              <a:extLst>
                <a:ext uri="{FF2B5EF4-FFF2-40B4-BE49-F238E27FC236}">
                  <a16:creationId xmlns:a16="http://schemas.microsoft.com/office/drawing/2014/main" id="{09E00C75-44E0-4DB2-BA4B-B0643AFF04F0}"/>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5" name="矩形 4">
            <a:extLst>
              <a:ext uri="{FF2B5EF4-FFF2-40B4-BE49-F238E27FC236}">
                <a16:creationId xmlns:a16="http://schemas.microsoft.com/office/drawing/2014/main" id="{9617C146-3ADF-44CF-8A77-68F048DB3B2D}"/>
              </a:ext>
            </a:extLst>
          </p:cNvPr>
          <p:cNvSpPr/>
          <p:nvPr/>
        </p:nvSpPr>
        <p:spPr>
          <a:xfrm>
            <a:off x="1543482" y="1726378"/>
            <a:ext cx="7403076" cy="2492990"/>
          </a:xfrm>
          <a:prstGeom prst="rect">
            <a:avLst/>
          </a:prstGeom>
        </p:spPr>
        <p:txBody>
          <a:bodyPr wrap="square">
            <a:spAutoFit/>
          </a:bodyPr>
          <a:lstStyle/>
          <a:p>
            <a:pPr lvl="1"/>
            <a:r>
              <a:rPr lang="en-US" altLang="zh-CN" sz="2600" dirty="0">
                <a:cs typeface="Times New Roman" panose="02020603050405020304" pitchFamily="18" charset="0"/>
              </a:rPr>
              <a:t>void preorder(</a:t>
            </a:r>
            <a:r>
              <a:rPr lang="en-US" altLang="zh-CN" sz="2600" dirty="0" err="1">
                <a:cs typeface="Times New Roman" panose="02020603050405020304" pitchFamily="18" charset="0"/>
              </a:rPr>
              <a:t>BiTree</a:t>
            </a:r>
            <a:r>
              <a:rPr lang="en-US" altLang="zh-CN" sz="2600" dirty="0">
                <a:cs typeface="Times New Roman" panose="02020603050405020304" pitchFamily="18" charset="0"/>
              </a:rPr>
              <a:t> T, void visit(</a:t>
            </a:r>
            <a:r>
              <a:rPr lang="en-US" altLang="zh-CN" sz="2600" dirty="0" err="1">
                <a:cs typeface="Times New Roman" panose="02020603050405020304" pitchFamily="18" charset="0"/>
              </a:rPr>
              <a:t>TElemType</a:t>
            </a:r>
            <a:r>
              <a:rPr lang="en-US" altLang="zh-CN" sz="2600" dirty="0">
                <a:cs typeface="Times New Roman" panose="02020603050405020304" pitchFamily="18" charset="0"/>
              </a:rPr>
              <a:t>))</a:t>
            </a:r>
          </a:p>
          <a:p>
            <a:pPr lvl="1"/>
            <a:r>
              <a:rPr lang="en-US" altLang="zh-CN" sz="2600" dirty="0">
                <a:cs typeface="Times New Roman" panose="02020603050405020304" pitchFamily="18" charset="0"/>
              </a:rPr>
              <a:t>{  </a:t>
            </a:r>
          </a:p>
          <a:p>
            <a:pPr lvl="1"/>
            <a:r>
              <a:rPr lang="en-US" altLang="zh-CN" sz="2600" dirty="0">
                <a:cs typeface="Times New Roman" panose="02020603050405020304" pitchFamily="18" charset="0"/>
              </a:rPr>
              <a:t>   if( !T ) return;  visit(T-&gt;data);</a:t>
            </a:r>
          </a:p>
          <a:p>
            <a:pPr lvl="1"/>
            <a:r>
              <a:rPr lang="en-US" altLang="zh-CN" sz="2600" dirty="0">
                <a:cs typeface="Times New Roman" panose="02020603050405020304" pitchFamily="18" charset="0"/>
              </a:rPr>
              <a:t>   preorder(T-&gt;</a:t>
            </a:r>
            <a:r>
              <a:rPr lang="en-US" altLang="zh-CN" sz="2600" dirty="0" err="1">
                <a:cs typeface="Times New Roman" panose="02020603050405020304" pitchFamily="18" charset="0"/>
              </a:rPr>
              <a:t>lc</a:t>
            </a:r>
            <a:r>
              <a:rPr lang="en-US" altLang="zh-CN" sz="2600" dirty="0">
                <a:cs typeface="Times New Roman" panose="02020603050405020304" pitchFamily="18" charset="0"/>
              </a:rPr>
              <a:t>, visit);</a:t>
            </a:r>
          </a:p>
          <a:p>
            <a:pPr lvl="1"/>
            <a:r>
              <a:rPr lang="en-US" altLang="zh-CN" sz="2600" dirty="0">
                <a:cs typeface="Times New Roman" panose="02020603050405020304" pitchFamily="18" charset="0"/>
              </a:rPr>
              <a:t>   preorder(T-&gt;</a:t>
            </a:r>
            <a:r>
              <a:rPr lang="en-US" altLang="zh-CN" sz="2600" dirty="0" err="1">
                <a:cs typeface="Times New Roman" panose="02020603050405020304" pitchFamily="18" charset="0"/>
              </a:rPr>
              <a:t>rc</a:t>
            </a:r>
            <a:r>
              <a:rPr lang="en-US" altLang="zh-CN" sz="2600" dirty="0">
                <a:cs typeface="Times New Roman" panose="02020603050405020304" pitchFamily="18" charset="0"/>
              </a:rPr>
              <a:t>, visit);</a:t>
            </a:r>
          </a:p>
          <a:p>
            <a:pPr lvl="1"/>
            <a:r>
              <a:rPr lang="en-US" altLang="zh-CN" sz="2600" dirty="0">
                <a:cs typeface="Times New Roman" panose="02020603050405020304" pitchFamily="18" charset="0"/>
              </a:rPr>
              <a:t> }</a:t>
            </a:r>
            <a:endParaRPr lang="zh-CN" altLang="zh-CN" sz="2600" dirty="0">
              <a:cs typeface="Times New Roman" panose="02020603050405020304" pitchFamily="18" charset="0"/>
            </a:endParaRPr>
          </a:p>
        </p:txBody>
      </p:sp>
      <p:grpSp>
        <p:nvGrpSpPr>
          <p:cNvPr id="7" name="组合 6">
            <a:extLst>
              <a:ext uri="{FF2B5EF4-FFF2-40B4-BE49-F238E27FC236}">
                <a16:creationId xmlns:a16="http://schemas.microsoft.com/office/drawing/2014/main" id="{660781FA-46FA-4B29-8440-E1F95B31EFBE}"/>
              </a:ext>
            </a:extLst>
          </p:cNvPr>
          <p:cNvGrpSpPr/>
          <p:nvPr/>
        </p:nvGrpSpPr>
        <p:grpSpPr>
          <a:xfrm>
            <a:off x="0" y="177155"/>
            <a:ext cx="4383466" cy="877513"/>
            <a:chOff x="0" y="271425"/>
            <a:chExt cx="4280901" cy="877513"/>
          </a:xfrm>
        </p:grpSpPr>
        <p:sp>
          <p:nvSpPr>
            <p:cNvPr id="8" name="任意多边形 18">
              <a:extLst>
                <a:ext uri="{FF2B5EF4-FFF2-40B4-BE49-F238E27FC236}">
                  <a16:creationId xmlns:a16="http://schemas.microsoft.com/office/drawing/2014/main" id="{5ECE8CA1-9152-424D-82A4-9AB4E2448EAA}"/>
                </a:ext>
              </a:extLst>
            </p:cNvPr>
            <p:cNvSpPr/>
            <p:nvPr/>
          </p:nvSpPr>
          <p:spPr>
            <a:xfrm rot="5400000">
              <a:off x="1866583" y="-1445781"/>
              <a:ext cx="547735" cy="4280901"/>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9" name="椭圆 8">
              <a:extLst>
                <a:ext uri="{FF2B5EF4-FFF2-40B4-BE49-F238E27FC236}">
                  <a16:creationId xmlns:a16="http://schemas.microsoft.com/office/drawing/2014/main" id="{D02F3A16-B94F-44F9-96CE-A906B66AE419}"/>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0" name="矩形 9">
              <a:extLst>
                <a:ext uri="{FF2B5EF4-FFF2-40B4-BE49-F238E27FC236}">
                  <a16:creationId xmlns:a16="http://schemas.microsoft.com/office/drawing/2014/main" id="{AC5CDA9A-CF55-45F2-AF07-C87AFC7FA559}"/>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2</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文本框 1066">
            <a:extLst>
              <a:ext uri="{FF2B5EF4-FFF2-40B4-BE49-F238E27FC236}">
                <a16:creationId xmlns:a16="http://schemas.microsoft.com/office/drawing/2014/main" id="{2C2FD317-E0AF-43AE-8DBC-6741D8A1A162}"/>
              </a:ext>
            </a:extLst>
          </p:cNvPr>
          <p:cNvSpPr txBox="1">
            <a:spLocks noChangeArrowheads="1"/>
          </p:cNvSpPr>
          <p:nvPr/>
        </p:nvSpPr>
        <p:spPr bwMode="auto">
          <a:xfrm>
            <a:off x="1543482" y="326531"/>
            <a:ext cx="223651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遍历二叉树</a:t>
            </a:r>
          </a:p>
        </p:txBody>
      </p:sp>
      <p:sp>
        <p:nvSpPr>
          <p:cNvPr id="12" name="矩形 11">
            <a:extLst>
              <a:ext uri="{FF2B5EF4-FFF2-40B4-BE49-F238E27FC236}">
                <a16:creationId xmlns:a16="http://schemas.microsoft.com/office/drawing/2014/main" id="{B00B98B7-E376-4BC6-B779-54E58A046D1F}"/>
              </a:ext>
            </a:extLst>
          </p:cNvPr>
          <p:cNvSpPr/>
          <p:nvPr/>
        </p:nvSpPr>
        <p:spPr>
          <a:xfrm>
            <a:off x="817440" y="1173077"/>
            <a:ext cx="6609502" cy="523220"/>
          </a:xfrm>
          <a:prstGeom prst="rect">
            <a:avLst/>
          </a:prstGeom>
        </p:spPr>
        <p:txBody>
          <a:bodyPr wrap="non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算法</a:t>
            </a:r>
            <a:r>
              <a:rPr lang="en-US" altLang="zh-CN" sz="2800" b="1" dirty="0">
                <a:solidFill>
                  <a:srgbClr val="002060"/>
                </a:solidFill>
                <a:latin typeface="Times New Roman" panose="02020603050405020304" pitchFamily="18" charset="0"/>
                <a:cs typeface="Times New Roman" panose="02020603050405020304" pitchFamily="18" charset="0"/>
              </a:rPr>
              <a:t>3.1 </a:t>
            </a:r>
            <a:r>
              <a:rPr lang="en-US" altLang="zh-CN" sz="2800" b="1" dirty="0">
                <a:solidFill>
                  <a:schemeClr val="accent2"/>
                </a:solidFill>
              </a:rPr>
              <a:t>preorder</a:t>
            </a:r>
            <a:r>
              <a:rPr lang="en-US" altLang="zh-CN" sz="2800" dirty="0"/>
              <a:t> </a:t>
            </a:r>
            <a:r>
              <a:rPr lang="zh-CN" altLang="en-US" sz="2800" b="1" dirty="0">
                <a:solidFill>
                  <a:srgbClr val="002060"/>
                </a:solidFill>
                <a:latin typeface="Times New Roman" panose="02020603050405020304" pitchFamily="18" charset="0"/>
                <a:cs typeface="Times New Roman" panose="02020603050405020304" pitchFamily="18" charset="0"/>
              </a:rPr>
              <a:t>：二叉树的先序遍历。</a:t>
            </a:r>
          </a:p>
        </p:txBody>
      </p:sp>
      <p:sp>
        <p:nvSpPr>
          <p:cNvPr id="13" name="矩形 12">
            <a:extLst>
              <a:ext uri="{FF2B5EF4-FFF2-40B4-BE49-F238E27FC236}">
                <a16:creationId xmlns:a16="http://schemas.microsoft.com/office/drawing/2014/main" id="{FBDA2653-135B-430B-9C07-0C8347E5C51E}"/>
              </a:ext>
            </a:extLst>
          </p:cNvPr>
          <p:cNvSpPr/>
          <p:nvPr/>
        </p:nvSpPr>
        <p:spPr>
          <a:xfrm>
            <a:off x="1922231" y="4269456"/>
            <a:ext cx="7881645" cy="892552"/>
          </a:xfrm>
          <a:prstGeom prst="rect">
            <a:avLst/>
          </a:prstGeom>
        </p:spPr>
        <p:txBody>
          <a:bodyPr wrap="square">
            <a:spAutoFit/>
          </a:bodyPr>
          <a:lstStyle/>
          <a:p>
            <a:pPr lvl="1"/>
            <a:r>
              <a:rPr lang="en-US" altLang="zh-CN" sz="2400" dirty="0">
                <a:ea typeface="微软雅黑" panose="020B0503020204020204" pitchFamily="34" charset="-122"/>
                <a:cs typeface="Times New Roman" panose="02020603050405020304" pitchFamily="18" charset="0"/>
              </a:rPr>
              <a:t> </a:t>
            </a:r>
            <a:r>
              <a:rPr lang="en-US" altLang="zh-CN" sz="2600" dirty="0">
                <a:cs typeface="Times New Roman" panose="02020603050405020304" pitchFamily="18" charset="0"/>
              </a:rPr>
              <a:t>void </a:t>
            </a:r>
            <a:r>
              <a:rPr lang="en-US" altLang="zh-CN" sz="2600" dirty="0" err="1">
                <a:cs typeface="Times New Roman" panose="02020603050405020304" pitchFamily="18" charset="0"/>
              </a:rPr>
              <a:t>inorder</a:t>
            </a:r>
            <a:r>
              <a:rPr lang="en-US" altLang="zh-CN" sz="2600" dirty="0">
                <a:cs typeface="Times New Roman" panose="02020603050405020304" pitchFamily="18" charset="0"/>
              </a:rPr>
              <a:t>(</a:t>
            </a:r>
            <a:r>
              <a:rPr lang="en-US" altLang="zh-CN" sz="2600" dirty="0" err="1">
                <a:cs typeface="Times New Roman" panose="02020603050405020304" pitchFamily="18" charset="0"/>
              </a:rPr>
              <a:t>BiTree</a:t>
            </a:r>
            <a:r>
              <a:rPr lang="en-US" altLang="zh-CN" sz="2600" dirty="0">
                <a:cs typeface="Times New Roman" panose="02020603050405020304" pitchFamily="18" charset="0"/>
              </a:rPr>
              <a:t> T, void visit(</a:t>
            </a:r>
            <a:r>
              <a:rPr lang="en-US" altLang="zh-CN" sz="2600" dirty="0" err="1">
                <a:cs typeface="Times New Roman" panose="02020603050405020304" pitchFamily="18" charset="0"/>
              </a:rPr>
              <a:t>TElemType</a:t>
            </a:r>
            <a:r>
              <a:rPr lang="en-US" altLang="zh-CN" sz="2600" dirty="0">
                <a:cs typeface="Times New Roman" panose="02020603050405020304" pitchFamily="18" charset="0"/>
              </a:rPr>
              <a:t>))</a:t>
            </a:r>
          </a:p>
          <a:p>
            <a:pPr lvl="1"/>
            <a:r>
              <a:rPr lang="en-US" altLang="zh-CN" sz="2600" dirty="0">
                <a:cs typeface="Times New Roman" panose="02020603050405020304" pitchFamily="18" charset="0"/>
              </a:rPr>
              <a:t> void </a:t>
            </a:r>
            <a:r>
              <a:rPr lang="en-US" altLang="zh-CN" sz="2600" dirty="0" err="1">
                <a:cs typeface="Times New Roman" panose="02020603050405020304" pitchFamily="18" charset="0"/>
              </a:rPr>
              <a:t>postorder</a:t>
            </a:r>
            <a:r>
              <a:rPr lang="en-US" altLang="zh-CN" sz="2600" dirty="0">
                <a:cs typeface="Times New Roman" panose="02020603050405020304" pitchFamily="18" charset="0"/>
              </a:rPr>
              <a:t>(</a:t>
            </a:r>
            <a:r>
              <a:rPr lang="en-US" altLang="zh-CN" sz="2600" dirty="0" err="1">
                <a:cs typeface="Times New Roman" panose="02020603050405020304" pitchFamily="18" charset="0"/>
              </a:rPr>
              <a:t>BiTree</a:t>
            </a:r>
            <a:r>
              <a:rPr lang="en-US" altLang="zh-CN" sz="2600" dirty="0">
                <a:cs typeface="Times New Roman" panose="02020603050405020304" pitchFamily="18" charset="0"/>
              </a:rPr>
              <a:t> T, void visit(</a:t>
            </a:r>
            <a:r>
              <a:rPr lang="en-US" altLang="zh-CN" sz="2600" dirty="0" err="1">
                <a:cs typeface="Times New Roman" panose="02020603050405020304" pitchFamily="18" charset="0"/>
              </a:rPr>
              <a:t>TElemType</a:t>
            </a:r>
            <a:r>
              <a:rPr lang="en-US" altLang="zh-CN" sz="2600" dirty="0">
                <a:cs typeface="Times New Roman" panose="02020603050405020304" pitchFamily="18" charset="0"/>
              </a:rPr>
              <a:t>))</a:t>
            </a:r>
          </a:p>
        </p:txBody>
      </p:sp>
      <p:sp>
        <p:nvSpPr>
          <p:cNvPr id="14" name="矩形 13">
            <a:extLst>
              <a:ext uri="{FF2B5EF4-FFF2-40B4-BE49-F238E27FC236}">
                <a16:creationId xmlns:a16="http://schemas.microsoft.com/office/drawing/2014/main" id="{F4140C5C-6125-41B8-BB9D-4B39666B69F9}"/>
              </a:ext>
            </a:extLst>
          </p:cNvPr>
          <p:cNvSpPr/>
          <p:nvPr/>
        </p:nvSpPr>
        <p:spPr>
          <a:xfrm>
            <a:off x="447202" y="4269456"/>
            <a:ext cx="2313454" cy="492443"/>
          </a:xfrm>
          <a:prstGeom prst="rect">
            <a:avLst/>
          </a:prstGeom>
        </p:spPr>
        <p:txBody>
          <a:bodyPr wrap="none">
            <a:spAutoFit/>
          </a:bodyPr>
          <a:lstStyle/>
          <a:p>
            <a:pPr lvl="1"/>
            <a:r>
              <a:rPr lang="zh-CN" altLang="en-US" sz="2600" b="1" dirty="0">
                <a:solidFill>
                  <a:schemeClr val="accent2"/>
                </a:solidFill>
                <a:latin typeface="Arial (正文)"/>
                <a:cs typeface="Times New Roman" panose="02020603050405020304" pitchFamily="18" charset="0"/>
              </a:rPr>
              <a:t>自己完成：</a:t>
            </a:r>
            <a:endParaRPr lang="en-US" altLang="zh-CN" sz="2600" b="1" dirty="0">
              <a:solidFill>
                <a:schemeClr val="accent2"/>
              </a:solidFill>
              <a:latin typeface="Arial (正文)"/>
              <a:cs typeface="Times New Roman" panose="02020603050405020304" pitchFamily="18" charset="0"/>
            </a:endParaRPr>
          </a:p>
        </p:txBody>
      </p:sp>
      <p:sp>
        <p:nvSpPr>
          <p:cNvPr id="15" name="矩形 14">
            <a:extLst>
              <a:ext uri="{FF2B5EF4-FFF2-40B4-BE49-F238E27FC236}">
                <a16:creationId xmlns:a16="http://schemas.microsoft.com/office/drawing/2014/main" id="{AA9B8CF8-8062-4408-AA1D-CA33E3237D9A}"/>
              </a:ext>
            </a:extLst>
          </p:cNvPr>
          <p:cNvSpPr/>
          <p:nvPr/>
        </p:nvSpPr>
        <p:spPr>
          <a:xfrm>
            <a:off x="581753" y="5262184"/>
            <a:ext cx="10562599" cy="1107996"/>
          </a:xfrm>
          <a:prstGeom prst="rect">
            <a:avLst/>
          </a:prstGeom>
        </p:spPr>
        <p:txBody>
          <a:bodyPr wrap="square">
            <a:spAutoFit/>
          </a:bodyPr>
          <a:lstStyle/>
          <a:p>
            <a:pPr marL="0" lvl="1"/>
            <a:r>
              <a:rPr lang="zh-CN" altLang="en-US" sz="2200" b="1" dirty="0">
                <a:solidFill>
                  <a:schemeClr val="accent2"/>
                </a:solidFill>
                <a:ea typeface="微软雅黑" panose="020B0503020204020204" pitchFamily="34" charset="-122"/>
                <a:cs typeface="Times New Roman" panose="02020603050405020304" pitchFamily="18" charset="0"/>
              </a:rPr>
              <a:t>注</a:t>
            </a:r>
            <a:r>
              <a:rPr lang="en-US" altLang="zh-CN" sz="2200" b="1" dirty="0">
                <a:solidFill>
                  <a:schemeClr val="accent2"/>
                </a:solidFill>
                <a:ea typeface="微软雅黑" panose="020B0503020204020204" pitchFamily="34" charset="-122"/>
                <a:cs typeface="Times New Roman" panose="02020603050405020304" pitchFamily="18" charset="0"/>
              </a:rPr>
              <a:t>(1)</a:t>
            </a:r>
            <a:r>
              <a:rPr lang="en-US" altLang="zh-CN" sz="2200" dirty="0">
                <a:ea typeface="微软雅黑" panose="020B0503020204020204" pitchFamily="34" charset="-122"/>
                <a:cs typeface="Times New Roman" panose="02020603050405020304" pitchFamily="18" charset="0"/>
              </a:rPr>
              <a:t>: </a:t>
            </a:r>
            <a:r>
              <a:rPr lang="zh-CN" altLang="en-US" sz="2200" dirty="0">
                <a:ea typeface="微软雅黑" panose="020B0503020204020204" pitchFamily="34" charset="-122"/>
                <a:cs typeface="Times New Roman" panose="02020603050405020304" pitchFamily="18" charset="0"/>
              </a:rPr>
              <a:t>遍历二叉树是许多关于二叉树算法的基础，可以在遍历过程中对二叉树进行各种操作，如判定结点所在层次，求结点数量和树的深度、复制二叉树、建立二叉树、删除二叉树等等。</a:t>
            </a:r>
            <a:endParaRPr lang="en-US" altLang="zh-CN" sz="2200" dirty="0">
              <a:cs typeface="Times New Roman" panose="02020603050405020304" pitchFamily="18" charset="0"/>
            </a:endParaRPr>
          </a:p>
        </p:txBody>
      </p:sp>
    </p:spTree>
    <p:extLst>
      <p:ext uri="{BB962C8B-B14F-4D97-AF65-F5344CB8AC3E}">
        <p14:creationId xmlns:p14="http://schemas.microsoft.com/office/powerpoint/2010/main" val="2301669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B44B128C-620F-4679-A112-DC03825C16E1}"/>
              </a:ext>
            </a:extLst>
          </p:cNvPr>
          <p:cNvGrpSpPr/>
          <p:nvPr/>
        </p:nvGrpSpPr>
        <p:grpSpPr>
          <a:xfrm>
            <a:off x="0" y="177155"/>
            <a:ext cx="4383466" cy="877513"/>
            <a:chOff x="0" y="271425"/>
            <a:chExt cx="4280901" cy="877513"/>
          </a:xfrm>
        </p:grpSpPr>
        <p:sp>
          <p:nvSpPr>
            <p:cNvPr id="8" name="任意多边形 18">
              <a:extLst>
                <a:ext uri="{FF2B5EF4-FFF2-40B4-BE49-F238E27FC236}">
                  <a16:creationId xmlns:a16="http://schemas.microsoft.com/office/drawing/2014/main" id="{4202944D-5DC1-4E98-A994-164D2E7E3EA7}"/>
                </a:ext>
              </a:extLst>
            </p:cNvPr>
            <p:cNvSpPr/>
            <p:nvPr/>
          </p:nvSpPr>
          <p:spPr>
            <a:xfrm rot="5400000">
              <a:off x="1866583" y="-1445781"/>
              <a:ext cx="547735" cy="4280901"/>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9" name="椭圆 8">
              <a:extLst>
                <a:ext uri="{FF2B5EF4-FFF2-40B4-BE49-F238E27FC236}">
                  <a16:creationId xmlns:a16="http://schemas.microsoft.com/office/drawing/2014/main" id="{2CF6E991-6106-43B0-B53D-AF70F69FE225}"/>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0" name="矩形 9">
              <a:extLst>
                <a:ext uri="{FF2B5EF4-FFF2-40B4-BE49-F238E27FC236}">
                  <a16:creationId xmlns:a16="http://schemas.microsoft.com/office/drawing/2014/main" id="{74250A76-81BC-4010-885B-08C8EFB3F06A}"/>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1</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2" name="矩形 11">
            <a:extLst>
              <a:ext uri="{FF2B5EF4-FFF2-40B4-BE49-F238E27FC236}">
                <a16:creationId xmlns:a16="http://schemas.microsoft.com/office/drawing/2014/main" id="{5D6F54CE-07E0-43C1-9E6E-A33481D8CE6F}"/>
              </a:ext>
            </a:extLst>
          </p:cNvPr>
          <p:cNvSpPr/>
          <p:nvPr/>
        </p:nvSpPr>
        <p:spPr>
          <a:xfrm>
            <a:off x="379664" y="1204044"/>
            <a:ext cx="8305947" cy="5435591"/>
          </a:xfrm>
          <a:prstGeom prst="rect">
            <a:avLst/>
          </a:prstGeom>
        </p:spPr>
        <p:txBody>
          <a:bodyPr wrap="square">
            <a:spAutoFit/>
          </a:bodyPr>
          <a:lstStyle/>
          <a:p>
            <a:pPr algn="just">
              <a:lnSpc>
                <a:spcPct val="125000"/>
              </a:lnSpc>
              <a:spcAft>
                <a:spcPts val="1200"/>
              </a:spcAft>
            </a:pPr>
            <a:r>
              <a:rPr lang="zh-CN" altLang="en-US" sz="2400" dirty="0">
                <a:cs typeface="Times New Roman" panose="02020603050405020304" pitchFamily="18" charset="0"/>
              </a:rPr>
              <a:t>二叉树的结点应该包含两部分信息：数据元素和指向其子树的指针信息。</a:t>
            </a:r>
            <a:endParaRPr lang="en-US" altLang="zh-CN" sz="2400" dirty="0">
              <a:cs typeface="Times New Roman" panose="02020603050405020304" pitchFamily="18" charset="0"/>
            </a:endParaRPr>
          </a:p>
          <a:p>
            <a:pPr algn="just">
              <a:lnSpc>
                <a:spcPct val="125000"/>
              </a:lnSpc>
              <a:spcAft>
                <a:spcPts val="1200"/>
              </a:spcAft>
            </a:pPr>
            <a:r>
              <a:rPr lang="zh-CN" altLang="en-US" sz="2400" dirty="0">
                <a:cs typeface="Times New Roman" panose="02020603050405020304" pitchFamily="18" charset="0"/>
              </a:rPr>
              <a:t>结点拥有的非空子树数量称为该结点的</a:t>
            </a:r>
            <a:r>
              <a:rPr lang="zh-CN" altLang="en-US" sz="2400" b="1" dirty="0">
                <a:solidFill>
                  <a:schemeClr val="accent2"/>
                </a:solidFill>
                <a:cs typeface="Times New Roman" panose="02020603050405020304" pitchFamily="18" charset="0"/>
              </a:rPr>
              <a:t>度</a:t>
            </a:r>
            <a:r>
              <a:rPr lang="en-US" altLang="zh-CN" sz="2400" b="1" dirty="0">
                <a:solidFill>
                  <a:schemeClr val="accent2"/>
                </a:solidFill>
                <a:cs typeface="Times New Roman" panose="02020603050405020304" pitchFamily="18" charset="0"/>
              </a:rPr>
              <a:t>(degree)</a:t>
            </a:r>
            <a:r>
              <a:rPr lang="zh-CN" altLang="en-US" sz="2400" dirty="0">
                <a:cs typeface="Times New Roman" panose="02020603050405020304" pitchFamily="18" charset="0"/>
              </a:rPr>
              <a:t>。二叉树每个结点的度为</a:t>
            </a:r>
            <a:r>
              <a:rPr lang="en-US" altLang="zh-CN" sz="2400" b="1" dirty="0">
                <a:cs typeface="Times New Roman" panose="02020603050405020304" pitchFamily="18" charset="0"/>
              </a:rPr>
              <a:t>0,1,</a:t>
            </a:r>
            <a:r>
              <a:rPr lang="zh-CN" altLang="en-US" sz="2400" b="1" dirty="0">
                <a:cs typeface="Times New Roman" panose="02020603050405020304" pitchFamily="18" charset="0"/>
              </a:rPr>
              <a:t>或</a:t>
            </a:r>
            <a:r>
              <a:rPr lang="en-US" altLang="zh-CN" sz="2400" b="1" dirty="0">
                <a:cs typeface="Times New Roman" panose="02020603050405020304" pitchFamily="18" charset="0"/>
              </a:rPr>
              <a:t>2</a:t>
            </a:r>
            <a:r>
              <a:rPr lang="zh-CN" altLang="en-US" sz="2400" dirty="0">
                <a:cs typeface="Times New Roman" panose="02020603050405020304" pitchFamily="18" charset="0"/>
              </a:rPr>
              <a:t>。度为</a:t>
            </a:r>
            <a:r>
              <a:rPr lang="en-US" altLang="zh-CN" sz="2400" dirty="0">
                <a:cs typeface="Times New Roman" panose="02020603050405020304" pitchFamily="18" charset="0"/>
              </a:rPr>
              <a:t>0</a:t>
            </a:r>
            <a:r>
              <a:rPr lang="zh-CN" altLang="en-US" sz="2400" dirty="0">
                <a:cs typeface="Times New Roman" panose="02020603050405020304" pitchFamily="18" charset="0"/>
              </a:rPr>
              <a:t>的结点称为</a:t>
            </a:r>
            <a:r>
              <a:rPr lang="zh-CN" altLang="en-US" sz="2400" b="1" dirty="0">
                <a:solidFill>
                  <a:schemeClr val="accent2"/>
                </a:solidFill>
                <a:cs typeface="Times New Roman" panose="02020603050405020304" pitchFamily="18" charset="0"/>
              </a:rPr>
              <a:t>叶子结点</a:t>
            </a:r>
            <a:r>
              <a:rPr lang="en-US" altLang="zh-CN" sz="2400" b="1" dirty="0">
                <a:solidFill>
                  <a:schemeClr val="accent2"/>
                </a:solidFill>
                <a:cs typeface="Times New Roman" panose="02020603050405020304" pitchFamily="18" charset="0"/>
              </a:rPr>
              <a:t>(leaf node)</a:t>
            </a:r>
            <a:r>
              <a:rPr lang="zh-CN" altLang="en-US" sz="2400" dirty="0">
                <a:cs typeface="Times New Roman" panose="02020603050405020304" pitchFamily="18" charset="0"/>
              </a:rPr>
              <a:t>或终端结点</a:t>
            </a:r>
            <a:r>
              <a:rPr lang="en-US" altLang="zh-CN" sz="2400" dirty="0">
                <a:cs typeface="Times New Roman" panose="02020603050405020304" pitchFamily="18" charset="0"/>
              </a:rPr>
              <a:t>(terminal node)</a:t>
            </a:r>
            <a:r>
              <a:rPr lang="zh-CN" altLang="en-US" sz="2400" dirty="0">
                <a:cs typeface="Times New Roman" panose="02020603050405020304" pitchFamily="18" charset="0"/>
              </a:rPr>
              <a:t>，度大于 </a:t>
            </a:r>
            <a:r>
              <a:rPr lang="en-US" altLang="zh-CN" sz="2400" dirty="0">
                <a:cs typeface="Times New Roman" panose="02020603050405020304" pitchFamily="18" charset="0"/>
              </a:rPr>
              <a:t>0 </a:t>
            </a:r>
            <a:r>
              <a:rPr lang="zh-CN" altLang="en-US" sz="2400" dirty="0">
                <a:cs typeface="Times New Roman" panose="02020603050405020304" pitchFamily="18" charset="0"/>
              </a:rPr>
              <a:t>的结点称为</a:t>
            </a:r>
            <a:r>
              <a:rPr lang="zh-CN" altLang="en-US" sz="2400" b="1" dirty="0">
                <a:solidFill>
                  <a:schemeClr val="accent2"/>
                </a:solidFill>
                <a:cs typeface="Times New Roman" panose="02020603050405020304" pitchFamily="18" charset="0"/>
              </a:rPr>
              <a:t>分支结点</a:t>
            </a:r>
            <a:r>
              <a:rPr lang="en-US" altLang="zh-CN" sz="2400" b="1" dirty="0">
                <a:solidFill>
                  <a:schemeClr val="accent2"/>
                </a:solidFill>
                <a:cs typeface="Times New Roman" panose="02020603050405020304" pitchFamily="18" charset="0"/>
              </a:rPr>
              <a:t>(branch node)</a:t>
            </a:r>
            <a:r>
              <a:rPr lang="zh-CN" altLang="en-US" sz="2400" dirty="0">
                <a:cs typeface="Times New Roman" panose="02020603050405020304" pitchFamily="18" charset="0"/>
              </a:rPr>
              <a:t>或非终端结点</a:t>
            </a:r>
            <a:r>
              <a:rPr lang="en-US" altLang="zh-CN" sz="2400" dirty="0">
                <a:cs typeface="Times New Roman" panose="02020603050405020304" pitchFamily="18" charset="0"/>
              </a:rPr>
              <a:t>(nonterminal node)</a:t>
            </a:r>
            <a:r>
              <a:rPr lang="zh-CN" altLang="en-US" sz="2400" dirty="0">
                <a:cs typeface="Times New Roman" panose="02020603050405020304" pitchFamily="18" charset="0"/>
              </a:rPr>
              <a:t>。除根结点以外的分支结点也称为</a:t>
            </a:r>
            <a:r>
              <a:rPr lang="zh-CN" altLang="en-US" sz="2400" b="1" dirty="0">
                <a:solidFill>
                  <a:schemeClr val="accent2"/>
                </a:solidFill>
                <a:cs typeface="Times New Roman" panose="02020603050405020304" pitchFamily="18" charset="0"/>
              </a:rPr>
              <a:t>内部结点</a:t>
            </a:r>
            <a:r>
              <a:rPr lang="zh-CN" altLang="en-US" sz="2400" dirty="0">
                <a:cs typeface="Times New Roman" panose="02020603050405020304" pitchFamily="18" charset="0"/>
              </a:rPr>
              <a:t>。</a:t>
            </a:r>
            <a:endParaRPr lang="en-US" altLang="zh-CN" sz="2400" dirty="0">
              <a:cs typeface="Times New Roman" panose="02020603050405020304" pitchFamily="18" charset="0"/>
            </a:endParaRPr>
          </a:p>
          <a:p>
            <a:pPr algn="just">
              <a:lnSpc>
                <a:spcPct val="125000"/>
              </a:lnSpc>
              <a:spcAft>
                <a:spcPts val="1200"/>
              </a:spcAft>
            </a:pPr>
            <a:r>
              <a:rPr lang="zh-CN" altLang="en-US" sz="2400" dirty="0">
                <a:cs typeface="Times New Roman" panose="02020603050405020304" pitchFamily="18" charset="0"/>
              </a:rPr>
              <a:t>拥有同一个双亲的结点互称</a:t>
            </a:r>
            <a:r>
              <a:rPr lang="zh-CN" altLang="en-US" sz="2400" b="1" dirty="0">
                <a:solidFill>
                  <a:schemeClr val="accent2"/>
                </a:solidFill>
                <a:cs typeface="Times New Roman" panose="02020603050405020304" pitchFamily="18" charset="0"/>
              </a:rPr>
              <a:t>兄弟</a:t>
            </a:r>
            <a:r>
              <a:rPr lang="en-US" altLang="zh-CN" sz="2400" b="1" dirty="0">
                <a:solidFill>
                  <a:schemeClr val="accent2"/>
                </a:solidFill>
                <a:cs typeface="Times New Roman" panose="02020603050405020304" pitchFamily="18" charset="0"/>
              </a:rPr>
              <a:t>(sibling)</a:t>
            </a:r>
            <a:r>
              <a:rPr lang="zh-CN" altLang="en-US" sz="2400" dirty="0">
                <a:cs typeface="Times New Roman" panose="02020603050405020304" pitchFamily="18" charset="0"/>
              </a:rPr>
              <a:t>。一个结点的双亲与双亲的祖先称为该结点的</a:t>
            </a:r>
            <a:r>
              <a:rPr lang="zh-CN" altLang="en-US" sz="2400" b="1" dirty="0">
                <a:solidFill>
                  <a:schemeClr val="accent2"/>
                </a:solidFill>
                <a:cs typeface="Times New Roman" panose="02020603050405020304" pitchFamily="18" charset="0"/>
              </a:rPr>
              <a:t>祖先</a:t>
            </a:r>
            <a:r>
              <a:rPr lang="en-US" altLang="zh-CN" sz="2400" b="1" dirty="0">
                <a:solidFill>
                  <a:schemeClr val="accent2"/>
                </a:solidFill>
                <a:cs typeface="Times New Roman" panose="02020603050405020304" pitchFamily="18" charset="0"/>
              </a:rPr>
              <a:t>(ancestor)</a:t>
            </a:r>
            <a:r>
              <a:rPr lang="zh-CN" altLang="en-US" sz="2400" dirty="0">
                <a:cs typeface="Times New Roman" panose="02020603050405020304" pitchFamily="18" charset="0"/>
              </a:rPr>
              <a:t>。根结点是其他所有结点的祖先。一个结点的孩子与孩子的孩子称为结点的</a:t>
            </a:r>
            <a:r>
              <a:rPr lang="zh-CN" altLang="en-US" sz="2400" b="1" dirty="0">
                <a:solidFill>
                  <a:schemeClr val="accent2"/>
                </a:solidFill>
                <a:cs typeface="Times New Roman" panose="02020603050405020304" pitchFamily="18" charset="0"/>
              </a:rPr>
              <a:t>子孙</a:t>
            </a:r>
            <a:r>
              <a:rPr lang="en-US" altLang="zh-CN" sz="2400" b="1" dirty="0">
                <a:solidFill>
                  <a:schemeClr val="accent2"/>
                </a:solidFill>
                <a:cs typeface="Times New Roman" panose="02020603050405020304" pitchFamily="18" charset="0"/>
              </a:rPr>
              <a:t>(descendant) </a:t>
            </a:r>
            <a:r>
              <a:rPr lang="zh-CN" altLang="en-US" sz="2400" dirty="0">
                <a:cs typeface="Times New Roman" panose="02020603050405020304" pitchFamily="18" charset="0"/>
              </a:rPr>
              <a:t>。</a:t>
            </a:r>
            <a:endParaRPr lang="en-US" altLang="zh-CN" sz="2400" dirty="0">
              <a:cs typeface="Times New Roman" panose="02020603050405020304" pitchFamily="18" charset="0"/>
            </a:endParaRPr>
          </a:p>
        </p:txBody>
      </p:sp>
      <p:sp>
        <p:nvSpPr>
          <p:cNvPr id="13" name="文本框 1066">
            <a:extLst>
              <a:ext uri="{FF2B5EF4-FFF2-40B4-BE49-F238E27FC236}">
                <a16:creationId xmlns:a16="http://schemas.microsoft.com/office/drawing/2014/main" id="{F01B984C-16A4-4925-920C-45D3FEA242A1}"/>
              </a:ext>
            </a:extLst>
          </p:cNvPr>
          <p:cNvSpPr txBox="1">
            <a:spLocks noChangeArrowheads="1"/>
          </p:cNvSpPr>
          <p:nvPr/>
        </p:nvSpPr>
        <p:spPr bwMode="auto">
          <a:xfrm>
            <a:off x="1338299" y="326531"/>
            <a:ext cx="264687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二叉树的定义</a:t>
            </a:r>
          </a:p>
        </p:txBody>
      </p:sp>
      <p:pic>
        <p:nvPicPr>
          <p:cNvPr id="14" name="图片 13">
            <a:extLst>
              <a:ext uri="{FF2B5EF4-FFF2-40B4-BE49-F238E27FC236}">
                <a16:creationId xmlns:a16="http://schemas.microsoft.com/office/drawing/2014/main" id="{45805CA3-E8CB-4DF6-A9ED-C13979395CDC}"/>
              </a:ext>
            </a:extLst>
          </p:cNvPr>
          <p:cNvPicPr>
            <a:picLocks noChangeAspect="1"/>
          </p:cNvPicPr>
          <p:nvPr/>
        </p:nvPicPr>
        <p:blipFill>
          <a:blip r:embed="rId2"/>
          <a:stretch>
            <a:fillRect/>
          </a:stretch>
        </p:blipFill>
        <p:spPr>
          <a:xfrm>
            <a:off x="8889892" y="1293478"/>
            <a:ext cx="2916483" cy="3333123"/>
          </a:xfrm>
          <a:prstGeom prst="rect">
            <a:avLst/>
          </a:prstGeom>
        </p:spPr>
      </p:pic>
      <p:sp>
        <p:nvSpPr>
          <p:cNvPr id="15" name="矩形 14">
            <a:extLst>
              <a:ext uri="{FF2B5EF4-FFF2-40B4-BE49-F238E27FC236}">
                <a16:creationId xmlns:a16="http://schemas.microsoft.com/office/drawing/2014/main" id="{E77B1CE9-70E5-4B01-B5AF-C6EB345716A5}"/>
              </a:ext>
            </a:extLst>
          </p:cNvPr>
          <p:cNvSpPr/>
          <p:nvPr/>
        </p:nvSpPr>
        <p:spPr>
          <a:xfrm>
            <a:off x="9350053" y="4668134"/>
            <a:ext cx="1489510" cy="461665"/>
          </a:xfrm>
          <a:prstGeom prst="rect">
            <a:avLst/>
          </a:prstGeom>
        </p:spPr>
        <p:txBody>
          <a:bodyPr wrap="none">
            <a:spAutoFit/>
          </a:bodyPr>
          <a:lstStyle/>
          <a:p>
            <a:r>
              <a:rPr lang="zh-CN" altLang="en-US" sz="2400" b="1" dirty="0">
                <a:solidFill>
                  <a:schemeClr val="accent2"/>
                </a:solidFill>
                <a:latin typeface="+mn-ea"/>
                <a:cs typeface="Times New Roman" panose="02020603050405020304" pitchFamily="18" charset="0"/>
              </a:rPr>
              <a:t>二叉树</a:t>
            </a:r>
            <a:r>
              <a:rPr lang="en-US" altLang="zh-CN" sz="2400" b="1" dirty="0">
                <a:solidFill>
                  <a:schemeClr val="accent2"/>
                </a:solidFill>
                <a:latin typeface="+mn-ea"/>
                <a:cs typeface="Times New Roman" panose="02020603050405020304" pitchFamily="18" charset="0"/>
              </a:rPr>
              <a:t>T1</a:t>
            </a:r>
            <a:endParaRPr lang="zh-CN" altLang="en-US" sz="2400" b="1" dirty="0">
              <a:solidFill>
                <a:schemeClr val="accent2"/>
              </a:solidFill>
            </a:endParaRPr>
          </a:p>
        </p:txBody>
      </p:sp>
    </p:spTree>
    <p:extLst>
      <p:ext uri="{BB962C8B-B14F-4D97-AF65-F5344CB8AC3E}">
        <p14:creationId xmlns:p14="http://schemas.microsoft.com/office/powerpoint/2010/main" val="6849176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a:extLst>
              <a:ext uri="{FF2B5EF4-FFF2-40B4-BE49-F238E27FC236}">
                <a16:creationId xmlns:a16="http://schemas.microsoft.com/office/drawing/2014/main" id="{19137254-ADB3-4909-85E6-B7D01C6BB068}"/>
              </a:ext>
            </a:extLst>
          </p:cNvPr>
          <p:cNvGrpSpPr/>
          <p:nvPr/>
        </p:nvGrpSpPr>
        <p:grpSpPr>
          <a:xfrm>
            <a:off x="302765" y="1262680"/>
            <a:ext cx="458390" cy="344014"/>
            <a:chOff x="789999" y="2242985"/>
            <a:chExt cx="504229" cy="378415"/>
          </a:xfrm>
        </p:grpSpPr>
        <p:sp>
          <p:nvSpPr>
            <p:cNvPr id="3" name="Rectangle 24">
              <a:extLst>
                <a:ext uri="{FF2B5EF4-FFF2-40B4-BE49-F238E27FC236}">
                  <a16:creationId xmlns:a16="http://schemas.microsoft.com/office/drawing/2014/main" id="{6251D1C4-52B2-4133-88AF-9F93AF68DA82}"/>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4" name="Rectangle 25">
              <a:extLst>
                <a:ext uri="{FF2B5EF4-FFF2-40B4-BE49-F238E27FC236}">
                  <a16:creationId xmlns:a16="http://schemas.microsoft.com/office/drawing/2014/main" id="{09E00C75-44E0-4DB2-BA4B-B0643AFF04F0}"/>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5" name="矩形 4">
            <a:extLst>
              <a:ext uri="{FF2B5EF4-FFF2-40B4-BE49-F238E27FC236}">
                <a16:creationId xmlns:a16="http://schemas.microsoft.com/office/drawing/2014/main" id="{9617C146-3ADF-44CF-8A77-68F048DB3B2D}"/>
              </a:ext>
            </a:extLst>
          </p:cNvPr>
          <p:cNvSpPr/>
          <p:nvPr/>
        </p:nvSpPr>
        <p:spPr>
          <a:xfrm>
            <a:off x="1844884" y="1680035"/>
            <a:ext cx="7808522" cy="3893374"/>
          </a:xfrm>
          <a:prstGeom prst="rect">
            <a:avLst/>
          </a:prstGeom>
        </p:spPr>
        <p:txBody>
          <a:bodyPr wrap="square">
            <a:spAutoFit/>
          </a:bodyPr>
          <a:lstStyle/>
          <a:p>
            <a:pPr lvl="1">
              <a:lnSpc>
                <a:spcPct val="95000"/>
              </a:lnSpc>
            </a:pPr>
            <a:r>
              <a:rPr lang="en-US" altLang="zh-CN" sz="2600" dirty="0">
                <a:cs typeface="Times New Roman" panose="02020603050405020304" pitchFamily="18" charset="0"/>
              </a:rPr>
              <a:t>void </a:t>
            </a:r>
            <a:r>
              <a:rPr lang="en-US" altLang="zh-CN" sz="2600" dirty="0" err="1">
                <a:cs typeface="Times New Roman" panose="02020603050405020304" pitchFamily="18" charset="0"/>
              </a:rPr>
              <a:t>BiTreeLists</a:t>
            </a:r>
            <a:r>
              <a:rPr lang="en-US" altLang="zh-CN" sz="2600" dirty="0">
                <a:cs typeface="Times New Roman" panose="02020603050405020304" pitchFamily="18" charset="0"/>
              </a:rPr>
              <a:t> (</a:t>
            </a:r>
            <a:r>
              <a:rPr lang="en-US" altLang="zh-CN" sz="2600" dirty="0" err="1">
                <a:cs typeface="Times New Roman" panose="02020603050405020304" pitchFamily="18" charset="0"/>
              </a:rPr>
              <a:t>BiTree</a:t>
            </a:r>
            <a:r>
              <a:rPr lang="en-US" altLang="zh-CN" sz="2600" dirty="0">
                <a:cs typeface="Times New Roman" panose="02020603050405020304" pitchFamily="18" charset="0"/>
              </a:rPr>
              <a:t> T, void visit(</a:t>
            </a:r>
            <a:r>
              <a:rPr lang="en-US" altLang="zh-CN" sz="2600" dirty="0" err="1">
                <a:cs typeface="Times New Roman" panose="02020603050405020304" pitchFamily="18" charset="0"/>
              </a:rPr>
              <a:t>TElemType</a:t>
            </a:r>
            <a:r>
              <a:rPr lang="en-US" altLang="zh-CN" sz="2600" dirty="0">
                <a:cs typeface="Times New Roman" panose="02020603050405020304" pitchFamily="18" charset="0"/>
              </a:rPr>
              <a:t>))</a:t>
            </a:r>
          </a:p>
          <a:p>
            <a:pPr lvl="1">
              <a:lnSpc>
                <a:spcPct val="95000"/>
              </a:lnSpc>
            </a:pPr>
            <a:r>
              <a:rPr lang="en-US" altLang="zh-CN" sz="2600" dirty="0">
                <a:cs typeface="Times New Roman" panose="02020603050405020304" pitchFamily="18" charset="0"/>
              </a:rPr>
              <a:t>{  </a:t>
            </a:r>
          </a:p>
          <a:p>
            <a:pPr lvl="1">
              <a:lnSpc>
                <a:spcPct val="95000"/>
              </a:lnSpc>
            </a:pPr>
            <a:r>
              <a:rPr lang="en-US" altLang="zh-CN" sz="2600" dirty="0">
                <a:cs typeface="Times New Roman" panose="02020603050405020304" pitchFamily="18" charset="0"/>
              </a:rPr>
              <a:t>   if( !T )  {</a:t>
            </a:r>
            <a:r>
              <a:rPr lang="en-US" altLang="zh-CN" sz="2600" dirty="0" err="1">
                <a:cs typeface="Times New Roman" panose="02020603050405020304" pitchFamily="18" charset="0"/>
              </a:rPr>
              <a:t>cout</a:t>
            </a:r>
            <a:r>
              <a:rPr lang="en-US" altLang="zh-CN" sz="2600" dirty="0">
                <a:cs typeface="Times New Roman" panose="02020603050405020304" pitchFamily="18" charset="0"/>
              </a:rPr>
              <a:t>&lt;&lt;‘#’; return;}   visit(T-&gt;data);</a:t>
            </a:r>
          </a:p>
          <a:p>
            <a:pPr lvl="1">
              <a:lnSpc>
                <a:spcPct val="95000"/>
              </a:lnSpc>
            </a:pPr>
            <a:r>
              <a:rPr lang="en-US" altLang="zh-CN" sz="2600" dirty="0">
                <a:cs typeface="Times New Roman" panose="02020603050405020304" pitchFamily="18" charset="0"/>
              </a:rPr>
              <a:t>   if( T-&gt;</a:t>
            </a:r>
            <a:r>
              <a:rPr lang="en-US" altLang="zh-CN" sz="2600" dirty="0" err="1">
                <a:cs typeface="Times New Roman" panose="02020603050405020304" pitchFamily="18" charset="0"/>
              </a:rPr>
              <a:t>lc</a:t>
            </a:r>
            <a:r>
              <a:rPr lang="en-US" altLang="zh-CN" sz="2600" dirty="0">
                <a:cs typeface="Times New Roman" panose="02020603050405020304" pitchFamily="18" charset="0"/>
              </a:rPr>
              <a:t> || T-&gt;</a:t>
            </a:r>
            <a:r>
              <a:rPr lang="en-US" altLang="zh-CN" sz="2600" dirty="0" err="1">
                <a:cs typeface="Times New Roman" panose="02020603050405020304" pitchFamily="18" charset="0"/>
              </a:rPr>
              <a:t>rc</a:t>
            </a:r>
            <a:r>
              <a:rPr lang="en-US" altLang="zh-CN" sz="2600" dirty="0">
                <a:cs typeface="Times New Roman" panose="02020603050405020304" pitchFamily="18" charset="0"/>
              </a:rPr>
              <a:t> )</a:t>
            </a:r>
          </a:p>
          <a:p>
            <a:pPr lvl="1">
              <a:lnSpc>
                <a:spcPct val="95000"/>
              </a:lnSpc>
            </a:pPr>
            <a:r>
              <a:rPr lang="en-US" altLang="zh-CN" sz="2600" dirty="0">
                <a:cs typeface="Times New Roman" panose="02020603050405020304" pitchFamily="18" charset="0"/>
              </a:rPr>
              <a:t>     {</a:t>
            </a:r>
          </a:p>
          <a:p>
            <a:pPr lvl="1">
              <a:lnSpc>
                <a:spcPct val="95000"/>
              </a:lnSpc>
            </a:pPr>
            <a:r>
              <a:rPr lang="en-US" altLang="zh-CN" sz="2600" dirty="0">
                <a:cs typeface="Times New Roman" panose="02020603050405020304" pitchFamily="18" charset="0"/>
              </a:rPr>
              <a:t>        </a:t>
            </a:r>
            <a:r>
              <a:rPr lang="en-US" altLang="zh-CN" sz="2600" dirty="0" err="1">
                <a:cs typeface="Times New Roman" panose="02020603050405020304" pitchFamily="18" charset="0"/>
              </a:rPr>
              <a:t>cout</a:t>
            </a:r>
            <a:r>
              <a:rPr lang="en-US" altLang="zh-CN" sz="2600" dirty="0">
                <a:cs typeface="Times New Roman" panose="02020603050405020304" pitchFamily="18" charset="0"/>
              </a:rPr>
              <a:t>&lt;&lt;‘ ( ’;  </a:t>
            </a:r>
            <a:r>
              <a:rPr lang="en-US" altLang="zh-CN" sz="2600" dirty="0" err="1">
                <a:cs typeface="Times New Roman" panose="02020603050405020304" pitchFamily="18" charset="0"/>
              </a:rPr>
              <a:t>BiTreeLists</a:t>
            </a:r>
            <a:r>
              <a:rPr lang="en-US" altLang="zh-CN" sz="2600" dirty="0">
                <a:cs typeface="Times New Roman" panose="02020603050405020304" pitchFamily="18" charset="0"/>
              </a:rPr>
              <a:t>(T-&gt;</a:t>
            </a:r>
            <a:r>
              <a:rPr lang="en-US" altLang="zh-CN" sz="2600" dirty="0" err="1">
                <a:cs typeface="Times New Roman" panose="02020603050405020304" pitchFamily="18" charset="0"/>
              </a:rPr>
              <a:t>lc</a:t>
            </a:r>
            <a:r>
              <a:rPr lang="en-US" altLang="zh-CN" sz="2600" dirty="0">
                <a:cs typeface="Times New Roman" panose="02020603050405020304" pitchFamily="18" charset="0"/>
              </a:rPr>
              <a:t>, visit);</a:t>
            </a:r>
          </a:p>
          <a:p>
            <a:pPr lvl="1">
              <a:lnSpc>
                <a:spcPct val="95000"/>
              </a:lnSpc>
            </a:pPr>
            <a:r>
              <a:rPr lang="en-US" altLang="zh-CN" sz="2600" dirty="0">
                <a:cs typeface="Times New Roman" panose="02020603050405020304" pitchFamily="18" charset="0"/>
              </a:rPr>
              <a:t>        </a:t>
            </a:r>
            <a:r>
              <a:rPr lang="en-US" altLang="zh-CN" sz="2600" dirty="0" err="1">
                <a:cs typeface="Times New Roman" panose="02020603050405020304" pitchFamily="18" charset="0"/>
              </a:rPr>
              <a:t>cout</a:t>
            </a:r>
            <a:r>
              <a:rPr lang="en-US" altLang="zh-CN" sz="2600" dirty="0">
                <a:cs typeface="Times New Roman" panose="02020603050405020304" pitchFamily="18" charset="0"/>
              </a:rPr>
              <a:t>&lt;&lt;‘ , ’;</a:t>
            </a:r>
          </a:p>
          <a:p>
            <a:pPr lvl="1">
              <a:lnSpc>
                <a:spcPct val="95000"/>
              </a:lnSpc>
            </a:pPr>
            <a:r>
              <a:rPr lang="en-US" altLang="zh-CN" sz="2600" dirty="0">
                <a:cs typeface="Times New Roman" panose="02020603050405020304" pitchFamily="18" charset="0"/>
              </a:rPr>
              <a:t>        </a:t>
            </a:r>
            <a:r>
              <a:rPr lang="en-US" altLang="zh-CN" sz="2600" dirty="0" err="1">
                <a:cs typeface="Times New Roman" panose="02020603050405020304" pitchFamily="18" charset="0"/>
              </a:rPr>
              <a:t>BiTreeLists</a:t>
            </a:r>
            <a:r>
              <a:rPr lang="en-US" altLang="zh-CN" sz="2600" dirty="0">
                <a:cs typeface="Times New Roman" panose="02020603050405020304" pitchFamily="18" charset="0"/>
              </a:rPr>
              <a:t>(T-&gt;</a:t>
            </a:r>
            <a:r>
              <a:rPr lang="en-US" altLang="zh-CN" sz="2600" dirty="0" err="1">
                <a:cs typeface="Times New Roman" panose="02020603050405020304" pitchFamily="18" charset="0"/>
              </a:rPr>
              <a:t>rc</a:t>
            </a:r>
            <a:r>
              <a:rPr lang="en-US" altLang="zh-CN" sz="2600" dirty="0">
                <a:cs typeface="Times New Roman" panose="02020603050405020304" pitchFamily="18" charset="0"/>
              </a:rPr>
              <a:t>, visit);  </a:t>
            </a:r>
            <a:r>
              <a:rPr lang="en-US" altLang="zh-CN" sz="2600" dirty="0" err="1">
                <a:cs typeface="Times New Roman" panose="02020603050405020304" pitchFamily="18" charset="0"/>
              </a:rPr>
              <a:t>cout</a:t>
            </a:r>
            <a:r>
              <a:rPr lang="en-US" altLang="zh-CN" sz="2600" dirty="0">
                <a:cs typeface="Times New Roman" panose="02020603050405020304" pitchFamily="18" charset="0"/>
              </a:rPr>
              <a:t>&lt;&lt;‘ ) ’; </a:t>
            </a:r>
          </a:p>
          <a:p>
            <a:pPr lvl="1">
              <a:lnSpc>
                <a:spcPct val="95000"/>
              </a:lnSpc>
            </a:pPr>
            <a:r>
              <a:rPr lang="en-US" altLang="zh-CN" sz="2600" dirty="0">
                <a:cs typeface="Times New Roman" panose="02020603050405020304" pitchFamily="18" charset="0"/>
              </a:rPr>
              <a:t>     }</a:t>
            </a:r>
          </a:p>
          <a:p>
            <a:pPr lvl="1">
              <a:lnSpc>
                <a:spcPct val="95000"/>
              </a:lnSpc>
            </a:pPr>
            <a:r>
              <a:rPr lang="en-US" altLang="zh-CN" sz="2600" dirty="0">
                <a:cs typeface="Times New Roman" panose="02020603050405020304" pitchFamily="18" charset="0"/>
              </a:rPr>
              <a:t> }</a:t>
            </a:r>
            <a:endParaRPr lang="zh-CN" altLang="zh-CN" sz="2600" dirty="0">
              <a:cs typeface="Times New Roman" panose="02020603050405020304" pitchFamily="18" charset="0"/>
            </a:endParaRPr>
          </a:p>
        </p:txBody>
      </p:sp>
      <p:grpSp>
        <p:nvGrpSpPr>
          <p:cNvPr id="7" name="组合 6">
            <a:extLst>
              <a:ext uri="{FF2B5EF4-FFF2-40B4-BE49-F238E27FC236}">
                <a16:creationId xmlns:a16="http://schemas.microsoft.com/office/drawing/2014/main" id="{660781FA-46FA-4B29-8440-E1F95B31EFBE}"/>
              </a:ext>
            </a:extLst>
          </p:cNvPr>
          <p:cNvGrpSpPr/>
          <p:nvPr/>
        </p:nvGrpSpPr>
        <p:grpSpPr>
          <a:xfrm>
            <a:off x="0" y="177155"/>
            <a:ext cx="4383466" cy="877513"/>
            <a:chOff x="0" y="271425"/>
            <a:chExt cx="4280901" cy="877513"/>
          </a:xfrm>
        </p:grpSpPr>
        <p:sp>
          <p:nvSpPr>
            <p:cNvPr id="8" name="任意多边形 18">
              <a:extLst>
                <a:ext uri="{FF2B5EF4-FFF2-40B4-BE49-F238E27FC236}">
                  <a16:creationId xmlns:a16="http://schemas.microsoft.com/office/drawing/2014/main" id="{5ECE8CA1-9152-424D-82A4-9AB4E2448EAA}"/>
                </a:ext>
              </a:extLst>
            </p:cNvPr>
            <p:cNvSpPr/>
            <p:nvPr/>
          </p:nvSpPr>
          <p:spPr>
            <a:xfrm rot="5400000">
              <a:off x="1866583" y="-1445781"/>
              <a:ext cx="547735" cy="4280901"/>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9" name="椭圆 8">
              <a:extLst>
                <a:ext uri="{FF2B5EF4-FFF2-40B4-BE49-F238E27FC236}">
                  <a16:creationId xmlns:a16="http://schemas.microsoft.com/office/drawing/2014/main" id="{D02F3A16-B94F-44F9-96CE-A906B66AE419}"/>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0" name="矩形 9">
              <a:extLst>
                <a:ext uri="{FF2B5EF4-FFF2-40B4-BE49-F238E27FC236}">
                  <a16:creationId xmlns:a16="http://schemas.microsoft.com/office/drawing/2014/main" id="{AC5CDA9A-CF55-45F2-AF07-C87AFC7FA559}"/>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2</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文本框 1066">
            <a:extLst>
              <a:ext uri="{FF2B5EF4-FFF2-40B4-BE49-F238E27FC236}">
                <a16:creationId xmlns:a16="http://schemas.microsoft.com/office/drawing/2014/main" id="{2C2FD317-E0AF-43AE-8DBC-6741D8A1A162}"/>
              </a:ext>
            </a:extLst>
          </p:cNvPr>
          <p:cNvSpPr txBox="1">
            <a:spLocks noChangeArrowheads="1"/>
          </p:cNvSpPr>
          <p:nvPr/>
        </p:nvSpPr>
        <p:spPr bwMode="auto">
          <a:xfrm>
            <a:off x="1543482" y="326531"/>
            <a:ext cx="223651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遍历二叉树</a:t>
            </a:r>
          </a:p>
        </p:txBody>
      </p:sp>
      <p:sp>
        <p:nvSpPr>
          <p:cNvPr id="12" name="矩形 11">
            <a:extLst>
              <a:ext uri="{FF2B5EF4-FFF2-40B4-BE49-F238E27FC236}">
                <a16:creationId xmlns:a16="http://schemas.microsoft.com/office/drawing/2014/main" id="{B00B98B7-E376-4BC6-B779-54E58A046D1F}"/>
              </a:ext>
            </a:extLst>
          </p:cNvPr>
          <p:cNvSpPr/>
          <p:nvPr/>
        </p:nvSpPr>
        <p:spPr>
          <a:xfrm>
            <a:off x="817440" y="1173077"/>
            <a:ext cx="8147808" cy="523220"/>
          </a:xfrm>
          <a:prstGeom prst="rect">
            <a:avLst/>
          </a:prstGeom>
        </p:spPr>
        <p:txBody>
          <a:bodyPr wrap="non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算法</a:t>
            </a:r>
            <a:r>
              <a:rPr lang="en-US" altLang="zh-CN" sz="2800" b="1" dirty="0">
                <a:solidFill>
                  <a:srgbClr val="002060"/>
                </a:solidFill>
                <a:latin typeface="Times New Roman" panose="02020603050405020304" pitchFamily="18" charset="0"/>
                <a:cs typeface="Times New Roman" panose="02020603050405020304" pitchFamily="18" charset="0"/>
              </a:rPr>
              <a:t>3.2 </a:t>
            </a:r>
            <a:r>
              <a:rPr lang="en-US" altLang="zh-CN" sz="2800" b="1" dirty="0" err="1">
                <a:solidFill>
                  <a:schemeClr val="accent2"/>
                </a:solidFill>
              </a:rPr>
              <a:t>BiTreeLists</a:t>
            </a:r>
            <a:r>
              <a:rPr lang="en-US" altLang="zh-CN" sz="2800" dirty="0"/>
              <a:t> </a:t>
            </a:r>
            <a:r>
              <a:rPr lang="zh-CN" altLang="en-US" sz="2800" b="1" dirty="0">
                <a:solidFill>
                  <a:srgbClr val="002060"/>
                </a:solidFill>
                <a:latin typeface="Times New Roman" panose="02020603050405020304" pitchFamily="18" charset="0"/>
                <a:cs typeface="Times New Roman" panose="02020603050405020304" pitchFamily="18" charset="0"/>
              </a:rPr>
              <a:t>：以广义表形式输出二叉树。</a:t>
            </a:r>
          </a:p>
        </p:txBody>
      </p:sp>
      <p:sp>
        <p:nvSpPr>
          <p:cNvPr id="15" name="矩形 14">
            <a:extLst>
              <a:ext uri="{FF2B5EF4-FFF2-40B4-BE49-F238E27FC236}">
                <a16:creationId xmlns:a16="http://schemas.microsoft.com/office/drawing/2014/main" id="{AA9B8CF8-8062-4408-AA1D-CA33E3237D9A}"/>
              </a:ext>
            </a:extLst>
          </p:cNvPr>
          <p:cNvSpPr/>
          <p:nvPr/>
        </p:nvSpPr>
        <p:spPr>
          <a:xfrm>
            <a:off x="1204073" y="5573409"/>
            <a:ext cx="9378527" cy="1107996"/>
          </a:xfrm>
          <a:prstGeom prst="rect">
            <a:avLst/>
          </a:prstGeom>
        </p:spPr>
        <p:txBody>
          <a:bodyPr wrap="square">
            <a:spAutoFit/>
          </a:bodyPr>
          <a:lstStyle/>
          <a:p>
            <a:pPr marL="0" lvl="1"/>
            <a:r>
              <a:rPr lang="zh-CN" altLang="en-US" sz="2200" b="1" dirty="0">
                <a:solidFill>
                  <a:schemeClr val="accent2"/>
                </a:solidFill>
                <a:ea typeface="微软雅黑" panose="020B0503020204020204" pitchFamily="34" charset="-122"/>
                <a:cs typeface="Times New Roman" panose="02020603050405020304" pitchFamily="18" charset="0"/>
              </a:rPr>
              <a:t>注</a:t>
            </a:r>
            <a:r>
              <a:rPr lang="en-US" altLang="zh-CN" sz="2200" b="1" dirty="0">
                <a:solidFill>
                  <a:schemeClr val="accent2"/>
                </a:solidFill>
                <a:ea typeface="微软雅黑" panose="020B0503020204020204" pitchFamily="34" charset="-122"/>
                <a:cs typeface="Times New Roman" panose="02020603050405020304" pitchFamily="18" charset="0"/>
              </a:rPr>
              <a:t>(1)</a:t>
            </a:r>
            <a:r>
              <a:rPr lang="en-US" altLang="zh-CN" sz="2200" dirty="0">
                <a:ea typeface="微软雅黑" panose="020B0503020204020204" pitchFamily="34" charset="-122"/>
                <a:cs typeface="Times New Roman" panose="02020603050405020304" pitchFamily="18" charset="0"/>
              </a:rPr>
              <a:t>: </a:t>
            </a:r>
            <a:r>
              <a:rPr lang="zh-CN" altLang="en-US" sz="2200" dirty="0">
                <a:ea typeface="微软雅黑" panose="020B0503020204020204" pitchFamily="34" charset="-122"/>
                <a:cs typeface="Times New Roman" panose="02020603050405020304" pitchFamily="18" charset="0"/>
              </a:rPr>
              <a:t>若二叉树为空，则输出“</a:t>
            </a:r>
            <a:r>
              <a:rPr lang="en-US" altLang="zh-CN" sz="2200" dirty="0">
                <a:ea typeface="微软雅黑" panose="020B0503020204020204" pitchFamily="34" charset="-122"/>
                <a:cs typeface="Times New Roman" panose="02020603050405020304" pitchFamily="18" charset="0"/>
              </a:rPr>
              <a:t>#</a:t>
            </a:r>
            <a:r>
              <a:rPr lang="zh-CN" altLang="en-US" sz="2200" dirty="0">
                <a:ea typeface="微软雅黑" panose="020B0503020204020204" pitchFamily="34" charset="-122"/>
                <a:cs typeface="Times New Roman" panose="02020603050405020304" pitchFamily="18" charset="0"/>
              </a:rPr>
              <a:t>”，否则输出根。若根的左子树或者右子树非空，输出“</a:t>
            </a:r>
            <a:r>
              <a:rPr lang="en-US" altLang="zh-CN" sz="2200" dirty="0">
                <a:ea typeface="微软雅黑" panose="020B0503020204020204" pitchFamily="34" charset="-122"/>
                <a:cs typeface="Times New Roman" panose="02020603050405020304" pitchFamily="18" charset="0"/>
              </a:rPr>
              <a:t>(</a:t>
            </a:r>
            <a:r>
              <a:rPr lang="zh-CN" altLang="en-US" sz="2200" dirty="0">
                <a:ea typeface="微软雅黑" panose="020B0503020204020204" pitchFamily="34" charset="-122"/>
                <a:cs typeface="Times New Roman" panose="02020603050405020304" pitchFamily="18" charset="0"/>
              </a:rPr>
              <a:t>”；递归输出左子树的广义表形式，输出“</a:t>
            </a:r>
            <a:r>
              <a:rPr lang="en-US" altLang="zh-CN" sz="2200" dirty="0">
                <a:ea typeface="微软雅黑" panose="020B0503020204020204" pitchFamily="34" charset="-122"/>
                <a:cs typeface="Times New Roman" panose="02020603050405020304" pitchFamily="18" charset="0"/>
              </a:rPr>
              <a:t>,</a:t>
            </a:r>
            <a:r>
              <a:rPr lang="zh-CN" altLang="en-US" sz="2200" dirty="0">
                <a:ea typeface="微软雅黑" panose="020B0503020204020204" pitchFamily="34" charset="-122"/>
                <a:cs typeface="Times New Roman" panose="02020603050405020304" pitchFamily="18" charset="0"/>
              </a:rPr>
              <a:t>”；递归输出右子树的广义表形式，输出“</a:t>
            </a:r>
            <a:r>
              <a:rPr lang="en-US" altLang="zh-CN" sz="2200" dirty="0">
                <a:ea typeface="微软雅黑" panose="020B0503020204020204" pitchFamily="34" charset="-122"/>
                <a:cs typeface="Times New Roman" panose="02020603050405020304" pitchFamily="18" charset="0"/>
              </a:rPr>
              <a:t>)</a:t>
            </a:r>
            <a:r>
              <a:rPr lang="zh-CN" altLang="en-US" sz="2200" dirty="0">
                <a:ea typeface="微软雅黑" panose="020B0503020204020204" pitchFamily="34" charset="-122"/>
                <a:cs typeface="Times New Roman" panose="02020603050405020304" pitchFamily="18" charset="0"/>
              </a:rPr>
              <a:t>”。</a:t>
            </a:r>
            <a:endParaRPr lang="en-US" altLang="zh-CN" sz="2200" dirty="0">
              <a:cs typeface="Times New Roman" panose="02020603050405020304" pitchFamily="18" charset="0"/>
            </a:endParaRPr>
          </a:p>
        </p:txBody>
      </p:sp>
    </p:spTree>
    <p:extLst>
      <p:ext uri="{BB962C8B-B14F-4D97-AF65-F5344CB8AC3E}">
        <p14:creationId xmlns:p14="http://schemas.microsoft.com/office/powerpoint/2010/main" val="3202370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a:extLst>
              <a:ext uri="{FF2B5EF4-FFF2-40B4-BE49-F238E27FC236}">
                <a16:creationId xmlns:a16="http://schemas.microsoft.com/office/drawing/2014/main" id="{19137254-ADB3-4909-85E6-B7D01C6BB068}"/>
              </a:ext>
            </a:extLst>
          </p:cNvPr>
          <p:cNvGrpSpPr/>
          <p:nvPr/>
        </p:nvGrpSpPr>
        <p:grpSpPr>
          <a:xfrm>
            <a:off x="302765" y="1262680"/>
            <a:ext cx="458390" cy="344014"/>
            <a:chOff x="789999" y="2242985"/>
            <a:chExt cx="504229" cy="378415"/>
          </a:xfrm>
        </p:grpSpPr>
        <p:sp>
          <p:nvSpPr>
            <p:cNvPr id="3" name="Rectangle 24">
              <a:extLst>
                <a:ext uri="{FF2B5EF4-FFF2-40B4-BE49-F238E27FC236}">
                  <a16:creationId xmlns:a16="http://schemas.microsoft.com/office/drawing/2014/main" id="{6251D1C4-52B2-4133-88AF-9F93AF68DA82}"/>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4" name="Rectangle 25">
              <a:extLst>
                <a:ext uri="{FF2B5EF4-FFF2-40B4-BE49-F238E27FC236}">
                  <a16:creationId xmlns:a16="http://schemas.microsoft.com/office/drawing/2014/main" id="{09E00C75-44E0-4DB2-BA4B-B0643AFF04F0}"/>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5" name="矩形 4">
            <a:extLst>
              <a:ext uri="{FF2B5EF4-FFF2-40B4-BE49-F238E27FC236}">
                <a16:creationId xmlns:a16="http://schemas.microsoft.com/office/drawing/2014/main" id="{9617C146-3ADF-44CF-8A77-68F048DB3B2D}"/>
              </a:ext>
            </a:extLst>
          </p:cNvPr>
          <p:cNvSpPr/>
          <p:nvPr/>
        </p:nvSpPr>
        <p:spPr>
          <a:xfrm>
            <a:off x="1204073" y="2046997"/>
            <a:ext cx="9646391" cy="3133165"/>
          </a:xfrm>
          <a:prstGeom prst="rect">
            <a:avLst/>
          </a:prstGeom>
        </p:spPr>
        <p:txBody>
          <a:bodyPr wrap="square">
            <a:spAutoFit/>
          </a:bodyPr>
          <a:lstStyle/>
          <a:p>
            <a:pPr lvl="1">
              <a:lnSpc>
                <a:spcPct val="95000"/>
              </a:lnSpc>
            </a:pPr>
            <a:r>
              <a:rPr lang="en-US" altLang="zh-CN" sz="2600" dirty="0">
                <a:cs typeface="Times New Roman" panose="02020603050405020304" pitchFamily="18" charset="0"/>
              </a:rPr>
              <a:t>void </a:t>
            </a:r>
            <a:r>
              <a:rPr lang="en-US" altLang="zh-CN" sz="2600" dirty="0" err="1">
                <a:cs typeface="Times New Roman" panose="02020603050405020304" pitchFamily="18" charset="0"/>
              </a:rPr>
              <a:t>CreateBiTree</a:t>
            </a:r>
            <a:r>
              <a:rPr lang="en-US" altLang="zh-CN" sz="2600" dirty="0">
                <a:cs typeface="Times New Roman" panose="02020603050405020304" pitchFamily="18" charset="0"/>
              </a:rPr>
              <a:t> (</a:t>
            </a:r>
            <a:r>
              <a:rPr lang="en-US" altLang="zh-CN" sz="2600" dirty="0" err="1">
                <a:cs typeface="Times New Roman" panose="02020603050405020304" pitchFamily="18" charset="0"/>
              </a:rPr>
              <a:t>BiTree</a:t>
            </a:r>
            <a:r>
              <a:rPr lang="en-US" altLang="zh-CN" sz="2600" dirty="0">
                <a:cs typeface="Times New Roman" panose="02020603050405020304" pitchFamily="18" charset="0"/>
              </a:rPr>
              <a:t> &amp;T, char s[], int &amp;</a:t>
            </a:r>
            <a:r>
              <a:rPr lang="en-US" altLang="zh-CN" sz="2600" dirty="0" err="1">
                <a:cs typeface="Times New Roman" panose="02020603050405020304" pitchFamily="18" charset="0"/>
              </a:rPr>
              <a:t>i</a:t>
            </a:r>
            <a:r>
              <a:rPr lang="en-US" altLang="zh-CN" sz="2600" dirty="0">
                <a:cs typeface="Times New Roman" panose="02020603050405020304" pitchFamily="18" charset="0"/>
              </a:rPr>
              <a:t>)</a:t>
            </a:r>
          </a:p>
          <a:p>
            <a:pPr lvl="1">
              <a:lnSpc>
                <a:spcPct val="95000"/>
              </a:lnSpc>
            </a:pPr>
            <a:r>
              <a:rPr lang="en-US" altLang="zh-CN" sz="2600" dirty="0">
                <a:cs typeface="Times New Roman" panose="02020603050405020304" pitchFamily="18" charset="0"/>
              </a:rPr>
              <a:t>{  </a:t>
            </a:r>
          </a:p>
          <a:p>
            <a:pPr lvl="1">
              <a:lnSpc>
                <a:spcPct val="95000"/>
              </a:lnSpc>
            </a:pPr>
            <a:r>
              <a:rPr lang="en-US" altLang="zh-CN" sz="2600" dirty="0">
                <a:cs typeface="Times New Roman" panose="02020603050405020304" pitchFamily="18" charset="0"/>
              </a:rPr>
              <a:t>    </a:t>
            </a:r>
            <a:r>
              <a:rPr lang="en-US" altLang="zh-CN" sz="2600" dirty="0" err="1">
                <a:cs typeface="Times New Roman" panose="02020603050405020304" pitchFamily="18" charset="0"/>
              </a:rPr>
              <a:t>i</a:t>
            </a:r>
            <a:r>
              <a:rPr lang="en-US" altLang="zh-CN" sz="2600" dirty="0">
                <a:cs typeface="Times New Roman" panose="02020603050405020304" pitchFamily="18" charset="0"/>
              </a:rPr>
              <a:t>++;</a:t>
            </a:r>
          </a:p>
          <a:p>
            <a:pPr lvl="1">
              <a:lnSpc>
                <a:spcPct val="95000"/>
              </a:lnSpc>
            </a:pPr>
            <a:r>
              <a:rPr lang="en-US" altLang="zh-CN" sz="2600" dirty="0">
                <a:cs typeface="Times New Roman" panose="02020603050405020304" pitchFamily="18" charset="0"/>
              </a:rPr>
              <a:t>    if(s[</a:t>
            </a:r>
            <a:r>
              <a:rPr lang="en-US" altLang="zh-CN" sz="2600" dirty="0" err="1">
                <a:cs typeface="Times New Roman" panose="02020603050405020304" pitchFamily="18" charset="0"/>
              </a:rPr>
              <a:t>i</a:t>
            </a:r>
            <a:r>
              <a:rPr lang="en-US" altLang="zh-CN" sz="2600" dirty="0">
                <a:cs typeface="Times New Roman" panose="02020603050405020304" pitchFamily="18" charset="0"/>
              </a:rPr>
              <a:t>] == ‘#’) { T = NULL;  return;}</a:t>
            </a:r>
          </a:p>
          <a:p>
            <a:pPr lvl="1">
              <a:lnSpc>
                <a:spcPct val="95000"/>
              </a:lnSpc>
            </a:pPr>
            <a:r>
              <a:rPr lang="en-US" altLang="zh-CN" sz="2600" dirty="0">
                <a:cs typeface="Times New Roman" panose="02020603050405020304" pitchFamily="18" charset="0"/>
              </a:rPr>
              <a:t>    T = new </a:t>
            </a:r>
            <a:r>
              <a:rPr lang="en-US" altLang="zh-CN" sz="2600" dirty="0" err="1">
                <a:cs typeface="Times New Roman" panose="02020603050405020304" pitchFamily="18" charset="0"/>
              </a:rPr>
              <a:t>BiTNode</a:t>
            </a:r>
            <a:r>
              <a:rPr lang="en-US" altLang="zh-CN" sz="2600" dirty="0">
                <a:cs typeface="Times New Roman" panose="02020603050405020304" pitchFamily="18" charset="0"/>
              </a:rPr>
              <a:t>;    T-&gt;data = s[</a:t>
            </a:r>
            <a:r>
              <a:rPr lang="en-US" altLang="zh-CN" sz="2600" dirty="0" err="1">
                <a:cs typeface="Times New Roman" panose="02020603050405020304" pitchFamily="18" charset="0"/>
              </a:rPr>
              <a:t>i</a:t>
            </a:r>
            <a:r>
              <a:rPr lang="en-US" altLang="zh-CN" sz="2600" dirty="0">
                <a:cs typeface="Times New Roman" panose="02020603050405020304" pitchFamily="18" charset="0"/>
              </a:rPr>
              <a:t>];//</a:t>
            </a:r>
            <a:r>
              <a:rPr lang="zh-CN" altLang="en-US" sz="2600" dirty="0">
                <a:cs typeface="Times New Roman" panose="02020603050405020304" pitchFamily="18" charset="0"/>
              </a:rPr>
              <a:t>建立根结点</a:t>
            </a:r>
            <a:endParaRPr lang="en-US" altLang="zh-CN" sz="2600" dirty="0">
              <a:cs typeface="Times New Roman" panose="02020603050405020304" pitchFamily="18" charset="0"/>
            </a:endParaRPr>
          </a:p>
          <a:p>
            <a:pPr lvl="1">
              <a:lnSpc>
                <a:spcPct val="95000"/>
              </a:lnSpc>
            </a:pPr>
            <a:r>
              <a:rPr lang="en-US" altLang="zh-CN" sz="2600" dirty="0">
                <a:cs typeface="Times New Roman" panose="02020603050405020304" pitchFamily="18" charset="0"/>
              </a:rPr>
              <a:t>    </a:t>
            </a:r>
            <a:r>
              <a:rPr lang="en-US" altLang="zh-CN" sz="2600" dirty="0" err="1">
                <a:cs typeface="Times New Roman" panose="02020603050405020304" pitchFamily="18" charset="0"/>
              </a:rPr>
              <a:t>CreateBiTree</a:t>
            </a:r>
            <a:r>
              <a:rPr lang="en-US" altLang="zh-CN" sz="2600" dirty="0">
                <a:cs typeface="Times New Roman" panose="02020603050405020304" pitchFamily="18" charset="0"/>
              </a:rPr>
              <a:t> (T-&gt;</a:t>
            </a:r>
            <a:r>
              <a:rPr lang="en-US" altLang="zh-CN" sz="2600" dirty="0" err="1">
                <a:cs typeface="Times New Roman" panose="02020603050405020304" pitchFamily="18" charset="0"/>
              </a:rPr>
              <a:t>lc</a:t>
            </a:r>
            <a:r>
              <a:rPr lang="en-US" altLang="zh-CN" sz="2600" dirty="0">
                <a:cs typeface="Times New Roman" panose="02020603050405020304" pitchFamily="18" charset="0"/>
              </a:rPr>
              <a:t>, s, </a:t>
            </a:r>
            <a:r>
              <a:rPr lang="en-US" altLang="zh-CN" sz="2600" dirty="0" err="1">
                <a:cs typeface="Times New Roman" panose="02020603050405020304" pitchFamily="18" charset="0"/>
              </a:rPr>
              <a:t>i</a:t>
            </a:r>
            <a:r>
              <a:rPr lang="en-US" altLang="zh-CN" sz="2600" dirty="0">
                <a:cs typeface="Times New Roman" panose="02020603050405020304" pitchFamily="18" charset="0"/>
              </a:rPr>
              <a:t>);//</a:t>
            </a:r>
            <a:r>
              <a:rPr lang="zh-CN" altLang="en-US" sz="2600" dirty="0">
                <a:cs typeface="Times New Roman" panose="02020603050405020304" pitchFamily="18" charset="0"/>
              </a:rPr>
              <a:t>建立左子树</a:t>
            </a:r>
            <a:endParaRPr lang="en-US" altLang="zh-CN" sz="2600" dirty="0">
              <a:cs typeface="Times New Roman" panose="02020603050405020304" pitchFamily="18" charset="0"/>
            </a:endParaRPr>
          </a:p>
          <a:p>
            <a:pPr lvl="1">
              <a:lnSpc>
                <a:spcPct val="95000"/>
              </a:lnSpc>
            </a:pPr>
            <a:r>
              <a:rPr lang="en-US" altLang="zh-CN" sz="2600" dirty="0">
                <a:cs typeface="Times New Roman" panose="02020603050405020304" pitchFamily="18" charset="0"/>
              </a:rPr>
              <a:t>    </a:t>
            </a:r>
            <a:r>
              <a:rPr lang="en-US" altLang="zh-CN" sz="2600" dirty="0" err="1">
                <a:cs typeface="Times New Roman" panose="02020603050405020304" pitchFamily="18" charset="0"/>
              </a:rPr>
              <a:t>CreateBiTree</a:t>
            </a:r>
            <a:r>
              <a:rPr lang="en-US" altLang="zh-CN" sz="2600" dirty="0">
                <a:cs typeface="Times New Roman" panose="02020603050405020304" pitchFamily="18" charset="0"/>
              </a:rPr>
              <a:t> (T-&gt;</a:t>
            </a:r>
            <a:r>
              <a:rPr lang="en-US" altLang="zh-CN" sz="2600" dirty="0" err="1">
                <a:cs typeface="Times New Roman" panose="02020603050405020304" pitchFamily="18" charset="0"/>
              </a:rPr>
              <a:t>rc</a:t>
            </a:r>
            <a:r>
              <a:rPr lang="en-US" altLang="zh-CN" sz="2600" dirty="0">
                <a:cs typeface="Times New Roman" panose="02020603050405020304" pitchFamily="18" charset="0"/>
              </a:rPr>
              <a:t>, s, </a:t>
            </a:r>
            <a:r>
              <a:rPr lang="en-US" altLang="zh-CN" sz="2600" dirty="0" err="1">
                <a:cs typeface="Times New Roman" panose="02020603050405020304" pitchFamily="18" charset="0"/>
              </a:rPr>
              <a:t>i</a:t>
            </a:r>
            <a:r>
              <a:rPr lang="en-US" altLang="zh-CN" sz="2600" dirty="0">
                <a:cs typeface="Times New Roman" panose="02020603050405020304" pitchFamily="18" charset="0"/>
              </a:rPr>
              <a:t>);//</a:t>
            </a:r>
            <a:r>
              <a:rPr lang="zh-CN" altLang="en-US" sz="2600" dirty="0">
                <a:cs typeface="Times New Roman" panose="02020603050405020304" pitchFamily="18" charset="0"/>
              </a:rPr>
              <a:t>建立右子树</a:t>
            </a:r>
            <a:endParaRPr lang="en-US" altLang="zh-CN" sz="2600" dirty="0">
              <a:cs typeface="Times New Roman" panose="02020603050405020304" pitchFamily="18" charset="0"/>
            </a:endParaRPr>
          </a:p>
          <a:p>
            <a:pPr lvl="1">
              <a:lnSpc>
                <a:spcPct val="95000"/>
              </a:lnSpc>
            </a:pPr>
            <a:r>
              <a:rPr lang="en-US" altLang="zh-CN" sz="2600" dirty="0">
                <a:cs typeface="Times New Roman" panose="02020603050405020304" pitchFamily="18" charset="0"/>
              </a:rPr>
              <a:t> }</a:t>
            </a:r>
            <a:endParaRPr lang="zh-CN" altLang="zh-CN" sz="2600" dirty="0">
              <a:cs typeface="Times New Roman" panose="02020603050405020304" pitchFamily="18" charset="0"/>
            </a:endParaRPr>
          </a:p>
        </p:txBody>
      </p:sp>
      <p:grpSp>
        <p:nvGrpSpPr>
          <p:cNvPr id="7" name="组合 6">
            <a:extLst>
              <a:ext uri="{FF2B5EF4-FFF2-40B4-BE49-F238E27FC236}">
                <a16:creationId xmlns:a16="http://schemas.microsoft.com/office/drawing/2014/main" id="{660781FA-46FA-4B29-8440-E1F95B31EFBE}"/>
              </a:ext>
            </a:extLst>
          </p:cNvPr>
          <p:cNvGrpSpPr/>
          <p:nvPr/>
        </p:nvGrpSpPr>
        <p:grpSpPr>
          <a:xfrm>
            <a:off x="0" y="177155"/>
            <a:ext cx="4383466" cy="877513"/>
            <a:chOff x="0" y="271425"/>
            <a:chExt cx="4280901" cy="877513"/>
          </a:xfrm>
        </p:grpSpPr>
        <p:sp>
          <p:nvSpPr>
            <p:cNvPr id="8" name="任意多边形 18">
              <a:extLst>
                <a:ext uri="{FF2B5EF4-FFF2-40B4-BE49-F238E27FC236}">
                  <a16:creationId xmlns:a16="http://schemas.microsoft.com/office/drawing/2014/main" id="{5ECE8CA1-9152-424D-82A4-9AB4E2448EAA}"/>
                </a:ext>
              </a:extLst>
            </p:cNvPr>
            <p:cNvSpPr/>
            <p:nvPr/>
          </p:nvSpPr>
          <p:spPr>
            <a:xfrm rot="5400000">
              <a:off x="1866583" y="-1445781"/>
              <a:ext cx="547735" cy="4280901"/>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9" name="椭圆 8">
              <a:extLst>
                <a:ext uri="{FF2B5EF4-FFF2-40B4-BE49-F238E27FC236}">
                  <a16:creationId xmlns:a16="http://schemas.microsoft.com/office/drawing/2014/main" id="{D02F3A16-B94F-44F9-96CE-A906B66AE419}"/>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0" name="矩形 9">
              <a:extLst>
                <a:ext uri="{FF2B5EF4-FFF2-40B4-BE49-F238E27FC236}">
                  <a16:creationId xmlns:a16="http://schemas.microsoft.com/office/drawing/2014/main" id="{AC5CDA9A-CF55-45F2-AF07-C87AFC7FA559}"/>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2</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文本框 1066">
            <a:extLst>
              <a:ext uri="{FF2B5EF4-FFF2-40B4-BE49-F238E27FC236}">
                <a16:creationId xmlns:a16="http://schemas.microsoft.com/office/drawing/2014/main" id="{2C2FD317-E0AF-43AE-8DBC-6741D8A1A162}"/>
              </a:ext>
            </a:extLst>
          </p:cNvPr>
          <p:cNvSpPr txBox="1">
            <a:spLocks noChangeArrowheads="1"/>
          </p:cNvSpPr>
          <p:nvPr/>
        </p:nvSpPr>
        <p:spPr bwMode="auto">
          <a:xfrm>
            <a:off x="1543482" y="326531"/>
            <a:ext cx="223651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遍历二叉树</a:t>
            </a:r>
          </a:p>
        </p:txBody>
      </p:sp>
      <p:sp>
        <p:nvSpPr>
          <p:cNvPr id="12" name="矩形 11">
            <a:extLst>
              <a:ext uri="{FF2B5EF4-FFF2-40B4-BE49-F238E27FC236}">
                <a16:creationId xmlns:a16="http://schemas.microsoft.com/office/drawing/2014/main" id="{B00B98B7-E376-4BC6-B779-54E58A046D1F}"/>
              </a:ext>
            </a:extLst>
          </p:cNvPr>
          <p:cNvSpPr/>
          <p:nvPr/>
        </p:nvSpPr>
        <p:spPr>
          <a:xfrm>
            <a:off x="817440" y="1173077"/>
            <a:ext cx="10551286" cy="954107"/>
          </a:xfrm>
          <a:prstGeom prst="rect">
            <a:avLst/>
          </a:prstGeom>
        </p:spPr>
        <p:txBody>
          <a:bodyPr wrap="squar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算法</a:t>
            </a:r>
            <a:r>
              <a:rPr lang="en-US" altLang="zh-CN" sz="2800" b="1" dirty="0">
                <a:solidFill>
                  <a:srgbClr val="002060"/>
                </a:solidFill>
                <a:latin typeface="Times New Roman" panose="02020603050405020304" pitchFamily="18" charset="0"/>
                <a:cs typeface="Times New Roman" panose="02020603050405020304" pitchFamily="18" charset="0"/>
              </a:rPr>
              <a:t>3.3 </a:t>
            </a:r>
            <a:r>
              <a:rPr lang="en-US" altLang="zh-CN" sz="2800" b="1" dirty="0" err="1">
                <a:solidFill>
                  <a:schemeClr val="accent2"/>
                </a:solidFill>
                <a:latin typeface="Times New Roman" panose="02020603050405020304" pitchFamily="18" charset="0"/>
                <a:cs typeface="Times New Roman" panose="02020603050405020304" pitchFamily="18" charset="0"/>
              </a:rPr>
              <a:t>Create</a:t>
            </a:r>
            <a:r>
              <a:rPr lang="en-US" altLang="zh-CN" sz="2800" b="1" dirty="0" err="1">
                <a:solidFill>
                  <a:schemeClr val="accent2"/>
                </a:solidFill>
              </a:rPr>
              <a:t>BiTree</a:t>
            </a:r>
            <a:r>
              <a:rPr lang="en-US" altLang="zh-CN" sz="2800" dirty="0"/>
              <a:t> </a:t>
            </a:r>
            <a:r>
              <a:rPr lang="zh-CN" altLang="en-US" sz="2800" b="1" dirty="0">
                <a:solidFill>
                  <a:srgbClr val="002060"/>
                </a:solidFill>
                <a:latin typeface="Times New Roman" panose="02020603050405020304" pitchFamily="18" charset="0"/>
                <a:cs typeface="Times New Roman" panose="02020603050405020304" pitchFamily="18" charset="0"/>
              </a:rPr>
              <a:t>：由二叉树的带有空子树信息的先序遍历序列建立一棵树。</a:t>
            </a:r>
          </a:p>
        </p:txBody>
      </p:sp>
      <p:sp>
        <p:nvSpPr>
          <p:cNvPr id="13" name="矩形 12">
            <a:extLst>
              <a:ext uri="{FF2B5EF4-FFF2-40B4-BE49-F238E27FC236}">
                <a16:creationId xmlns:a16="http://schemas.microsoft.com/office/drawing/2014/main" id="{3EE5C557-A8BF-47D7-AB24-1A1D7F37B145}"/>
              </a:ext>
            </a:extLst>
          </p:cNvPr>
          <p:cNvSpPr/>
          <p:nvPr/>
        </p:nvSpPr>
        <p:spPr>
          <a:xfrm>
            <a:off x="1341536" y="5180162"/>
            <a:ext cx="7378258" cy="1612749"/>
          </a:xfrm>
          <a:prstGeom prst="rect">
            <a:avLst/>
          </a:prstGeom>
        </p:spPr>
        <p:txBody>
          <a:bodyPr wrap="square">
            <a:spAutoFit/>
          </a:bodyPr>
          <a:lstStyle/>
          <a:p>
            <a:pPr lvl="1">
              <a:lnSpc>
                <a:spcPct val="95000"/>
              </a:lnSpc>
            </a:pPr>
            <a:r>
              <a:rPr lang="en-US" altLang="zh-CN" sz="2600" dirty="0">
                <a:cs typeface="Times New Roman" panose="02020603050405020304" pitchFamily="18" charset="0"/>
              </a:rPr>
              <a:t>void </a:t>
            </a:r>
            <a:r>
              <a:rPr lang="en-US" altLang="zh-CN" sz="2600" dirty="0" err="1">
                <a:cs typeface="Times New Roman" panose="02020603050405020304" pitchFamily="18" charset="0"/>
              </a:rPr>
              <a:t>CreateBiTree</a:t>
            </a:r>
            <a:r>
              <a:rPr lang="en-US" altLang="zh-CN" sz="2600" dirty="0">
                <a:cs typeface="Times New Roman" panose="02020603050405020304" pitchFamily="18" charset="0"/>
              </a:rPr>
              <a:t> (</a:t>
            </a:r>
            <a:r>
              <a:rPr lang="en-US" altLang="zh-CN" sz="2600" dirty="0" err="1">
                <a:cs typeface="Times New Roman" panose="02020603050405020304" pitchFamily="18" charset="0"/>
              </a:rPr>
              <a:t>BiTree</a:t>
            </a:r>
            <a:r>
              <a:rPr lang="en-US" altLang="zh-CN" sz="2600" dirty="0">
                <a:cs typeface="Times New Roman" panose="02020603050405020304" pitchFamily="18" charset="0"/>
              </a:rPr>
              <a:t> &amp;T, char s[])</a:t>
            </a:r>
          </a:p>
          <a:p>
            <a:pPr lvl="1">
              <a:lnSpc>
                <a:spcPct val="95000"/>
              </a:lnSpc>
            </a:pPr>
            <a:r>
              <a:rPr lang="en-US" altLang="zh-CN" sz="2600" dirty="0">
                <a:cs typeface="Times New Roman" panose="02020603050405020304" pitchFamily="18" charset="0"/>
              </a:rPr>
              <a:t>{  </a:t>
            </a:r>
          </a:p>
          <a:p>
            <a:pPr lvl="1">
              <a:lnSpc>
                <a:spcPct val="95000"/>
              </a:lnSpc>
            </a:pPr>
            <a:r>
              <a:rPr lang="en-US" altLang="zh-CN" sz="2600" dirty="0">
                <a:cs typeface="Times New Roman" panose="02020603050405020304" pitchFamily="18" charset="0"/>
              </a:rPr>
              <a:t>   int </a:t>
            </a:r>
            <a:r>
              <a:rPr lang="en-US" altLang="zh-CN" sz="2600" dirty="0" err="1">
                <a:cs typeface="Times New Roman" panose="02020603050405020304" pitchFamily="18" charset="0"/>
              </a:rPr>
              <a:t>i</a:t>
            </a:r>
            <a:r>
              <a:rPr lang="en-US" altLang="zh-CN" sz="2600" dirty="0">
                <a:cs typeface="Times New Roman" panose="02020603050405020304" pitchFamily="18" charset="0"/>
              </a:rPr>
              <a:t> =-1;   </a:t>
            </a:r>
            <a:r>
              <a:rPr lang="en-US" altLang="zh-CN" sz="2600" dirty="0" err="1">
                <a:cs typeface="Times New Roman" panose="02020603050405020304" pitchFamily="18" charset="0"/>
              </a:rPr>
              <a:t>CreateBiTree</a:t>
            </a:r>
            <a:r>
              <a:rPr lang="en-US" altLang="zh-CN" sz="2600" dirty="0">
                <a:cs typeface="Times New Roman" panose="02020603050405020304" pitchFamily="18" charset="0"/>
              </a:rPr>
              <a:t>(T, s, </a:t>
            </a:r>
            <a:r>
              <a:rPr lang="en-US" altLang="zh-CN" sz="2600" dirty="0" err="1">
                <a:cs typeface="Times New Roman" panose="02020603050405020304" pitchFamily="18" charset="0"/>
              </a:rPr>
              <a:t>i</a:t>
            </a:r>
            <a:r>
              <a:rPr lang="en-US" altLang="zh-CN" sz="2600" dirty="0">
                <a:cs typeface="Times New Roman" panose="02020603050405020304" pitchFamily="18" charset="0"/>
              </a:rPr>
              <a:t>);</a:t>
            </a:r>
          </a:p>
          <a:p>
            <a:pPr lvl="1">
              <a:lnSpc>
                <a:spcPct val="95000"/>
              </a:lnSpc>
            </a:pPr>
            <a:r>
              <a:rPr lang="en-US" altLang="zh-CN" sz="2600" dirty="0">
                <a:cs typeface="Times New Roman" panose="02020603050405020304" pitchFamily="18" charset="0"/>
              </a:rPr>
              <a:t>}</a:t>
            </a:r>
            <a:endParaRPr lang="zh-CN" altLang="zh-CN" sz="2600" dirty="0">
              <a:cs typeface="Times New Roman" panose="02020603050405020304" pitchFamily="18" charset="0"/>
            </a:endParaRPr>
          </a:p>
        </p:txBody>
      </p:sp>
    </p:spTree>
    <p:extLst>
      <p:ext uri="{BB962C8B-B14F-4D97-AF65-F5344CB8AC3E}">
        <p14:creationId xmlns:p14="http://schemas.microsoft.com/office/powerpoint/2010/main" val="6425719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a:extLst>
              <a:ext uri="{FF2B5EF4-FFF2-40B4-BE49-F238E27FC236}">
                <a16:creationId xmlns:a16="http://schemas.microsoft.com/office/drawing/2014/main" id="{19137254-ADB3-4909-85E6-B7D01C6BB068}"/>
              </a:ext>
            </a:extLst>
          </p:cNvPr>
          <p:cNvGrpSpPr/>
          <p:nvPr/>
        </p:nvGrpSpPr>
        <p:grpSpPr>
          <a:xfrm>
            <a:off x="302765" y="1262680"/>
            <a:ext cx="458390" cy="344014"/>
            <a:chOff x="789999" y="2242985"/>
            <a:chExt cx="504229" cy="378415"/>
          </a:xfrm>
        </p:grpSpPr>
        <p:sp>
          <p:nvSpPr>
            <p:cNvPr id="3" name="Rectangle 24">
              <a:extLst>
                <a:ext uri="{FF2B5EF4-FFF2-40B4-BE49-F238E27FC236}">
                  <a16:creationId xmlns:a16="http://schemas.microsoft.com/office/drawing/2014/main" id="{6251D1C4-52B2-4133-88AF-9F93AF68DA82}"/>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4" name="Rectangle 25">
              <a:extLst>
                <a:ext uri="{FF2B5EF4-FFF2-40B4-BE49-F238E27FC236}">
                  <a16:creationId xmlns:a16="http://schemas.microsoft.com/office/drawing/2014/main" id="{09E00C75-44E0-4DB2-BA4B-B0643AFF04F0}"/>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grpSp>
        <p:nvGrpSpPr>
          <p:cNvPr id="7" name="组合 6">
            <a:extLst>
              <a:ext uri="{FF2B5EF4-FFF2-40B4-BE49-F238E27FC236}">
                <a16:creationId xmlns:a16="http://schemas.microsoft.com/office/drawing/2014/main" id="{660781FA-46FA-4B29-8440-E1F95B31EFBE}"/>
              </a:ext>
            </a:extLst>
          </p:cNvPr>
          <p:cNvGrpSpPr/>
          <p:nvPr/>
        </p:nvGrpSpPr>
        <p:grpSpPr>
          <a:xfrm>
            <a:off x="0" y="177155"/>
            <a:ext cx="4383466" cy="877513"/>
            <a:chOff x="0" y="271425"/>
            <a:chExt cx="4280901" cy="877513"/>
          </a:xfrm>
        </p:grpSpPr>
        <p:sp>
          <p:nvSpPr>
            <p:cNvPr id="8" name="任意多边形 18">
              <a:extLst>
                <a:ext uri="{FF2B5EF4-FFF2-40B4-BE49-F238E27FC236}">
                  <a16:creationId xmlns:a16="http://schemas.microsoft.com/office/drawing/2014/main" id="{5ECE8CA1-9152-424D-82A4-9AB4E2448EAA}"/>
                </a:ext>
              </a:extLst>
            </p:cNvPr>
            <p:cNvSpPr/>
            <p:nvPr/>
          </p:nvSpPr>
          <p:spPr>
            <a:xfrm rot="5400000">
              <a:off x="1866583" y="-1445781"/>
              <a:ext cx="547735" cy="4280901"/>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9" name="椭圆 8">
              <a:extLst>
                <a:ext uri="{FF2B5EF4-FFF2-40B4-BE49-F238E27FC236}">
                  <a16:creationId xmlns:a16="http://schemas.microsoft.com/office/drawing/2014/main" id="{D02F3A16-B94F-44F9-96CE-A906B66AE419}"/>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0" name="矩形 9">
              <a:extLst>
                <a:ext uri="{FF2B5EF4-FFF2-40B4-BE49-F238E27FC236}">
                  <a16:creationId xmlns:a16="http://schemas.microsoft.com/office/drawing/2014/main" id="{AC5CDA9A-CF55-45F2-AF07-C87AFC7FA559}"/>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2</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文本框 1066">
            <a:extLst>
              <a:ext uri="{FF2B5EF4-FFF2-40B4-BE49-F238E27FC236}">
                <a16:creationId xmlns:a16="http://schemas.microsoft.com/office/drawing/2014/main" id="{2C2FD317-E0AF-43AE-8DBC-6741D8A1A162}"/>
              </a:ext>
            </a:extLst>
          </p:cNvPr>
          <p:cNvSpPr txBox="1">
            <a:spLocks noChangeArrowheads="1"/>
          </p:cNvSpPr>
          <p:nvPr/>
        </p:nvSpPr>
        <p:spPr bwMode="auto">
          <a:xfrm>
            <a:off x="1543482" y="326531"/>
            <a:ext cx="223651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遍历二叉树</a:t>
            </a:r>
          </a:p>
        </p:txBody>
      </p:sp>
      <p:sp>
        <p:nvSpPr>
          <p:cNvPr id="12" name="矩形 11">
            <a:extLst>
              <a:ext uri="{FF2B5EF4-FFF2-40B4-BE49-F238E27FC236}">
                <a16:creationId xmlns:a16="http://schemas.microsoft.com/office/drawing/2014/main" id="{B00B98B7-E376-4BC6-B779-54E58A046D1F}"/>
              </a:ext>
            </a:extLst>
          </p:cNvPr>
          <p:cNvSpPr/>
          <p:nvPr/>
        </p:nvSpPr>
        <p:spPr>
          <a:xfrm>
            <a:off x="817440" y="1173077"/>
            <a:ext cx="10551286" cy="954107"/>
          </a:xfrm>
          <a:prstGeom prst="rect">
            <a:avLst/>
          </a:prstGeom>
        </p:spPr>
        <p:txBody>
          <a:bodyPr wrap="squar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算法</a:t>
            </a:r>
            <a:r>
              <a:rPr lang="en-US" altLang="zh-CN" sz="2800" b="1" dirty="0">
                <a:solidFill>
                  <a:srgbClr val="002060"/>
                </a:solidFill>
                <a:latin typeface="Times New Roman" panose="02020603050405020304" pitchFamily="18" charset="0"/>
                <a:cs typeface="Times New Roman" panose="02020603050405020304" pitchFamily="18" charset="0"/>
              </a:rPr>
              <a:t>3.3 </a:t>
            </a:r>
            <a:r>
              <a:rPr lang="en-US" altLang="zh-CN" sz="2800" b="1" dirty="0" err="1">
                <a:solidFill>
                  <a:schemeClr val="accent2"/>
                </a:solidFill>
                <a:latin typeface="Times New Roman" panose="02020603050405020304" pitchFamily="18" charset="0"/>
                <a:cs typeface="Times New Roman" panose="02020603050405020304" pitchFamily="18" charset="0"/>
              </a:rPr>
              <a:t>Create</a:t>
            </a:r>
            <a:r>
              <a:rPr lang="en-US" altLang="zh-CN" sz="2800" b="1" dirty="0" err="1">
                <a:solidFill>
                  <a:schemeClr val="accent2"/>
                </a:solidFill>
              </a:rPr>
              <a:t>BiTree</a:t>
            </a:r>
            <a:r>
              <a:rPr lang="en-US" altLang="zh-CN" sz="2800" dirty="0"/>
              <a:t> </a:t>
            </a:r>
            <a:r>
              <a:rPr lang="zh-CN" altLang="en-US" sz="2800" b="1" dirty="0">
                <a:solidFill>
                  <a:srgbClr val="002060"/>
                </a:solidFill>
                <a:latin typeface="Times New Roman" panose="02020603050405020304" pitchFamily="18" charset="0"/>
                <a:cs typeface="Times New Roman" panose="02020603050405020304" pitchFamily="18" charset="0"/>
              </a:rPr>
              <a:t>：由二叉树的带有空子树信息的先序遍历序列建立一棵树。</a:t>
            </a:r>
          </a:p>
        </p:txBody>
      </p:sp>
      <p:sp>
        <p:nvSpPr>
          <p:cNvPr id="14" name="矩形 13">
            <a:extLst>
              <a:ext uri="{FF2B5EF4-FFF2-40B4-BE49-F238E27FC236}">
                <a16:creationId xmlns:a16="http://schemas.microsoft.com/office/drawing/2014/main" id="{E9505E28-1D72-4061-B51B-73CE3A5366C0}"/>
              </a:ext>
            </a:extLst>
          </p:cNvPr>
          <p:cNvSpPr/>
          <p:nvPr/>
        </p:nvSpPr>
        <p:spPr>
          <a:xfrm>
            <a:off x="817440" y="2344472"/>
            <a:ext cx="10551286" cy="2169055"/>
          </a:xfrm>
          <a:prstGeom prst="rect">
            <a:avLst/>
          </a:prstGeom>
        </p:spPr>
        <p:txBody>
          <a:bodyPr wrap="square">
            <a:spAutoFit/>
          </a:bodyPr>
          <a:lstStyle/>
          <a:p>
            <a:pPr marL="0" lvl="1">
              <a:lnSpc>
                <a:spcPct val="125000"/>
              </a:lnSpc>
            </a:pPr>
            <a:r>
              <a:rPr lang="zh-CN" altLang="en-US" sz="2200" b="1" dirty="0">
                <a:solidFill>
                  <a:schemeClr val="accent2"/>
                </a:solidFill>
                <a:ea typeface="微软雅黑" panose="020B0503020204020204" pitchFamily="34" charset="-122"/>
                <a:cs typeface="Times New Roman" panose="02020603050405020304" pitchFamily="18" charset="0"/>
              </a:rPr>
              <a:t>注</a:t>
            </a:r>
            <a:r>
              <a:rPr lang="en-US" altLang="zh-CN" sz="2200" b="1" dirty="0">
                <a:solidFill>
                  <a:schemeClr val="accent2"/>
                </a:solidFill>
                <a:ea typeface="微软雅黑" panose="020B0503020204020204" pitchFamily="34" charset="-122"/>
                <a:cs typeface="Times New Roman" panose="02020603050405020304" pitchFamily="18" charset="0"/>
              </a:rPr>
              <a:t>(1)</a:t>
            </a:r>
            <a:r>
              <a:rPr lang="en-US" altLang="zh-CN" sz="2200" dirty="0">
                <a:ea typeface="微软雅黑" panose="020B0503020204020204" pitchFamily="34" charset="-122"/>
                <a:cs typeface="Times New Roman" panose="02020603050405020304" pitchFamily="18" charset="0"/>
              </a:rPr>
              <a:t> </a:t>
            </a:r>
            <a:r>
              <a:rPr lang="zh-CN" altLang="en-US" sz="2200" dirty="0">
                <a:ea typeface="微软雅黑" panose="020B0503020204020204" pitchFamily="34" charset="-122"/>
                <a:cs typeface="Times New Roman" panose="02020603050405020304" pitchFamily="18" charset="0"/>
              </a:rPr>
              <a:t>两个同名函数 </a:t>
            </a:r>
            <a:r>
              <a:rPr lang="en-US" altLang="zh-CN" sz="2200" dirty="0" err="1">
                <a:ea typeface="微软雅黑" panose="020B0503020204020204" pitchFamily="34" charset="-122"/>
                <a:cs typeface="Times New Roman" panose="02020603050405020304" pitchFamily="18" charset="0"/>
              </a:rPr>
              <a:t>CreateBiTree</a:t>
            </a:r>
            <a:r>
              <a:rPr lang="en-US" altLang="zh-CN" sz="2200" dirty="0">
                <a:ea typeface="微软雅黑" panose="020B0503020204020204" pitchFamily="34" charset="-122"/>
                <a:cs typeface="Times New Roman" panose="02020603050405020304" pitchFamily="18" charset="0"/>
              </a:rPr>
              <a:t> </a:t>
            </a:r>
            <a:r>
              <a:rPr lang="zh-CN" altLang="en-US" sz="2200" dirty="0">
                <a:ea typeface="微软雅黑" panose="020B0503020204020204" pitchFamily="34" charset="-122"/>
                <a:cs typeface="Times New Roman" panose="02020603050405020304" pitchFamily="18" charset="0"/>
              </a:rPr>
              <a:t>联合实现建立二叉树的算法。</a:t>
            </a:r>
            <a:endParaRPr lang="en-US" altLang="zh-CN" sz="2200" dirty="0">
              <a:ea typeface="微软雅黑" panose="020B0503020204020204" pitchFamily="34" charset="-122"/>
              <a:cs typeface="Times New Roman" panose="02020603050405020304" pitchFamily="18" charset="0"/>
            </a:endParaRPr>
          </a:p>
          <a:p>
            <a:pPr marL="0" lvl="1">
              <a:lnSpc>
                <a:spcPct val="125000"/>
              </a:lnSpc>
            </a:pPr>
            <a:r>
              <a:rPr lang="en-US" altLang="zh-CN" sz="2200" dirty="0">
                <a:ea typeface="微软雅黑" panose="020B0503020204020204" pitchFamily="34" charset="-122"/>
                <a:cs typeface="Times New Roman" panose="02020603050405020304" pitchFamily="18" charset="0"/>
              </a:rPr>
              <a:t>    </a:t>
            </a:r>
            <a:r>
              <a:rPr lang="en-US" altLang="zh-CN" sz="2200" b="1" dirty="0">
                <a:solidFill>
                  <a:schemeClr val="accent2"/>
                </a:solidFill>
                <a:ea typeface="微软雅黑" panose="020B0503020204020204" pitchFamily="34" charset="-122"/>
                <a:cs typeface="Times New Roman" panose="02020603050405020304" pitchFamily="18" charset="0"/>
              </a:rPr>
              <a:t>(2)</a:t>
            </a:r>
            <a:r>
              <a:rPr lang="en-US" altLang="zh-CN" sz="2200" dirty="0">
                <a:ea typeface="微软雅黑" panose="020B0503020204020204" pitchFamily="34" charset="-122"/>
                <a:cs typeface="Times New Roman" panose="02020603050405020304" pitchFamily="18" charset="0"/>
              </a:rPr>
              <a:t> </a:t>
            </a:r>
            <a:r>
              <a:rPr lang="zh-CN" altLang="en-US" sz="2200" dirty="0">
                <a:ea typeface="微软雅黑" panose="020B0503020204020204" pitchFamily="34" charset="-122"/>
                <a:cs typeface="Times New Roman" panose="02020603050405020304" pitchFamily="18" charset="0"/>
              </a:rPr>
              <a:t>第 </a:t>
            </a:r>
            <a:r>
              <a:rPr lang="en-US" altLang="zh-CN" sz="2200" dirty="0">
                <a:ea typeface="微软雅黑" panose="020B0503020204020204" pitchFamily="34" charset="-122"/>
                <a:cs typeface="Times New Roman" panose="02020603050405020304" pitchFamily="18" charset="0"/>
              </a:rPr>
              <a:t>1 </a:t>
            </a:r>
            <a:r>
              <a:rPr lang="zh-CN" altLang="en-US" sz="2200" dirty="0">
                <a:ea typeface="微软雅黑" panose="020B0503020204020204" pitchFamily="34" charset="-122"/>
                <a:cs typeface="Times New Roman" panose="02020603050405020304" pitchFamily="18" charset="0"/>
              </a:rPr>
              <a:t>个 </a:t>
            </a:r>
            <a:r>
              <a:rPr lang="en-US" altLang="zh-CN" sz="2200" dirty="0" err="1">
                <a:ea typeface="微软雅黑" panose="020B0503020204020204" pitchFamily="34" charset="-122"/>
                <a:cs typeface="Times New Roman" panose="02020603050405020304" pitchFamily="18" charset="0"/>
              </a:rPr>
              <a:t>CreateBiTree</a:t>
            </a:r>
            <a:r>
              <a:rPr lang="en-US" altLang="zh-CN" sz="2200" dirty="0">
                <a:ea typeface="微软雅黑" panose="020B0503020204020204" pitchFamily="34" charset="-122"/>
                <a:cs typeface="Times New Roman" panose="02020603050405020304" pitchFamily="18" charset="0"/>
              </a:rPr>
              <a:t> </a:t>
            </a:r>
            <a:r>
              <a:rPr lang="zh-CN" altLang="en-US" sz="2200" dirty="0">
                <a:ea typeface="微软雅黑" panose="020B0503020204020204" pitchFamily="34" charset="-122"/>
                <a:cs typeface="Times New Roman" panose="02020603050405020304" pitchFamily="18" charset="0"/>
              </a:rPr>
              <a:t>函数是递归算法，若二叉树为空，则建立空二叉树，否则建立根结点，再递归建立根结点的左子树和右子树。</a:t>
            </a:r>
            <a:endParaRPr lang="en-US" altLang="zh-CN" sz="2200" dirty="0">
              <a:ea typeface="微软雅黑" panose="020B0503020204020204" pitchFamily="34" charset="-122"/>
              <a:cs typeface="Times New Roman" panose="02020603050405020304" pitchFamily="18" charset="0"/>
            </a:endParaRPr>
          </a:p>
          <a:p>
            <a:pPr marL="0" lvl="1">
              <a:lnSpc>
                <a:spcPct val="125000"/>
              </a:lnSpc>
            </a:pPr>
            <a:r>
              <a:rPr lang="en-US" altLang="zh-CN" sz="2200" dirty="0">
                <a:ea typeface="微软雅黑" panose="020B0503020204020204" pitchFamily="34" charset="-122"/>
                <a:cs typeface="Times New Roman" panose="02020603050405020304" pitchFamily="18" charset="0"/>
              </a:rPr>
              <a:t>    </a:t>
            </a:r>
            <a:r>
              <a:rPr lang="en-US" altLang="zh-CN" sz="2200" b="1" dirty="0">
                <a:solidFill>
                  <a:schemeClr val="accent2"/>
                </a:solidFill>
                <a:ea typeface="微软雅黑" panose="020B0503020204020204" pitchFamily="34" charset="-122"/>
                <a:cs typeface="Times New Roman" panose="02020603050405020304" pitchFamily="18" charset="0"/>
              </a:rPr>
              <a:t>(3) </a:t>
            </a:r>
            <a:r>
              <a:rPr lang="zh-CN" altLang="en-US" sz="2200" dirty="0">
                <a:ea typeface="微软雅黑" panose="020B0503020204020204" pitchFamily="34" charset="-122"/>
                <a:cs typeface="Times New Roman" panose="02020603050405020304" pitchFamily="18" charset="0"/>
              </a:rPr>
              <a:t>第 </a:t>
            </a:r>
            <a:r>
              <a:rPr lang="en-US" altLang="zh-CN" sz="2200" dirty="0">
                <a:ea typeface="微软雅黑" panose="020B0503020204020204" pitchFamily="34" charset="-122"/>
                <a:cs typeface="Times New Roman" panose="02020603050405020304" pitchFamily="18" charset="0"/>
              </a:rPr>
              <a:t>2 </a:t>
            </a:r>
            <a:r>
              <a:rPr lang="zh-CN" altLang="en-US" sz="2200" dirty="0">
                <a:ea typeface="微软雅黑" panose="020B0503020204020204" pitchFamily="34" charset="-122"/>
                <a:cs typeface="Times New Roman" panose="02020603050405020304" pitchFamily="18" charset="0"/>
              </a:rPr>
              <a:t>个 </a:t>
            </a:r>
            <a:r>
              <a:rPr lang="en-US" altLang="zh-CN" sz="2200" dirty="0" err="1">
                <a:ea typeface="微软雅黑" panose="020B0503020204020204" pitchFamily="34" charset="-122"/>
                <a:cs typeface="Times New Roman" panose="02020603050405020304" pitchFamily="18" charset="0"/>
              </a:rPr>
              <a:t>CreateBiTree</a:t>
            </a:r>
            <a:r>
              <a:rPr lang="en-US" altLang="zh-CN" sz="2200" dirty="0">
                <a:ea typeface="微软雅黑" panose="020B0503020204020204" pitchFamily="34" charset="-122"/>
                <a:cs typeface="Times New Roman" panose="02020603050405020304" pitchFamily="18" charset="0"/>
              </a:rPr>
              <a:t> </a:t>
            </a:r>
            <a:r>
              <a:rPr lang="zh-CN" altLang="en-US" sz="2200" dirty="0">
                <a:ea typeface="微软雅黑" panose="020B0503020204020204" pitchFamily="34" charset="-122"/>
                <a:cs typeface="Times New Roman" panose="02020603050405020304" pitchFamily="18" charset="0"/>
              </a:rPr>
              <a:t>函数调用第 </a:t>
            </a:r>
            <a:r>
              <a:rPr lang="en-US" altLang="zh-CN" sz="2200" dirty="0">
                <a:ea typeface="微软雅黑" panose="020B0503020204020204" pitchFamily="34" charset="-122"/>
                <a:cs typeface="Times New Roman" panose="02020603050405020304" pitchFamily="18" charset="0"/>
              </a:rPr>
              <a:t>1 </a:t>
            </a:r>
            <a:r>
              <a:rPr lang="zh-CN" altLang="en-US" sz="2200" dirty="0">
                <a:ea typeface="微软雅黑" panose="020B0503020204020204" pitchFamily="34" charset="-122"/>
                <a:cs typeface="Times New Roman" panose="02020603050405020304" pitchFamily="18" charset="0"/>
              </a:rPr>
              <a:t>个函数，提供</a:t>
            </a:r>
            <a:r>
              <a:rPr lang="en-US" altLang="zh-CN" sz="2200" dirty="0" err="1">
                <a:ea typeface="微软雅黑" panose="020B0503020204020204" pitchFamily="34" charset="-122"/>
                <a:cs typeface="Times New Roman" panose="02020603050405020304" pitchFamily="18" charset="0"/>
              </a:rPr>
              <a:t>i</a:t>
            </a:r>
            <a:r>
              <a:rPr lang="zh-CN" altLang="en-US" sz="2200" dirty="0">
                <a:ea typeface="微软雅黑" panose="020B0503020204020204" pitchFamily="34" charset="-122"/>
                <a:cs typeface="Times New Roman" panose="02020603050405020304" pitchFamily="18" charset="0"/>
              </a:rPr>
              <a:t>的初值。用户建立二叉树时，仅需要调用第</a:t>
            </a:r>
            <a:r>
              <a:rPr lang="en-US" altLang="zh-CN" sz="2200" dirty="0">
                <a:ea typeface="微软雅黑" panose="020B0503020204020204" pitchFamily="34" charset="-122"/>
                <a:cs typeface="Times New Roman" panose="02020603050405020304" pitchFamily="18" charset="0"/>
              </a:rPr>
              <a:t> 2 </a:t>
            </a:r>
            <a:r>
              <a:rPr lang="zh-CN" altLang="en-US" sz="2200" dirty="0">
                <a:ea typeface="微软雅黑" panose="020B0503020204020204" pitchFamily="34" charset="-122"/>
                <a:cs typeface="Times New Roman" panose="02020603050405020304" pitchFamily="18" charset="0"/>
              </a:rPr>
              <a:t>个函数。</a:t>
            </a:r>
            <a:endParaRPr lang="en-US" altLang="zh-CN" sz="2200" dirty="0">
              <a:cs typeface="Times New Roman" panose="02020603050405020304" pitchFamily="18" charset="0"/>
            </a:endParaRPr>
          </a:p>
        </p:txBody>
      </p:sp>
    </p:spTree>
    <p:extLst>
      <p:ext uri="{BB962C8B-B14F-4D97-AF65-F5344CB8AC3E}">
        <p14:creationId xmlns:p14="http://schemas.microsoft.com/office/powerpoint/2010/main" val="32952391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a:extLst>
              <a:ext uri="{FF2B5EF4-FFF2-40B4-BE49-F238E27FC236}">
                <a16:creationId xmlns:a16="http://schemas.microsoft.com/office/drawing/2014/main" id="{19137254-ADB3-4909-85E6-B7D01C6BB068}"/>
              </a:ext>
            </a:extLst>
          </p:cNvPr>
          <p:cNvGrpSpPr/>
          <p:nvPr/>
        </p:nvGrpSpPr>
        <p:grpSpPr>
          <a:xfrm>
            <a:off x="302765" y="1262680"/>
            <a:ext cx="458390" cy="344014"/>
            <a:chOff x="789999" y="2242985"/>
            <a:chExt cx="504229" cy="378415"/>
          </a:xfrm>
        </p:grpSpPr>
        <p:sp>
          <p:nvSpPr>
            <p:cNvPr id="3" name="Rectangle 24">
              <a:extLst>
                <a:ext uri="{FF2B5EF4-FFF2-40B4-BE49-F238E27FC236}">
                  <a16:creationId xmlns:a16="http://schemas.microsoft.com/office/drawing/2014/main" id="{6251D1C4-52B2-4133-88AF-9F93AF68DA82}"/>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4" name="Rectangle 25">
              <a:extLst>
                <a:ext uri="{FF2B5EF4-FFF2-40B4-BE49-F238E27FC236}">
                  <a16:creationId xmlns:a16="http://schemas.microsoft.com/office/drawing/2014/main" id="{09E00C75-44E0-4DB2-BA4B-B0643AFF04F0}"/>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5" name="矩形 4">
            <a:extLst>
              <a:ext uri="{FF2B5EF4-FFF2-40B4-BE49-F238E27FC236}">
                <a16:creationId xmlns:a16="http://schemas.microsoft.com/office/drawing/2014/main" id="{9617C146-3ADF-44CF-8A77-68F048DB3B2D}"/>
              </a:ext>
            </a:extLst>
          </p:cNvPr>
          <p:cNvSpPr/>
          <p:nvPr/>
        </p:nvSpPr>
        <p:spPr>
          <a:xfrm>
            <a:off x="741920" y="2609420"/>
            <a:ext cx="9646391" cy="1992853"/>
          </a:xfrm>
          <a:prstGeom prst="rect">
            <a:avLst/>
          </a:prstGeom>
        </p:spPr>
        <p:txBody>
          <a:bodyPr wrap="square">
            <a:spAutoFit/>
          </a:bodyPr>
          <a:lstStyle/>
          <a:p>
            <a:pPr lvl="1">
              <a:lnSpc>
                <a:spcPct val="95000"/>
              </a:lnSpc>
            </a:pPr>
            <a:r>
              <a:rPr lang="en-US" altLang="zh-CN" sz="2600" dirty="0">
                <a:cs typeface="Times New Roman" panose="02020603050405020304" pitchFamily="18" charset="0"/>
              </a:rPr>
              <a:t>bool Similar (</a:t>
            </a:r>
            <a:r>
              <a:rPr lang="en-US" altLang="zh-CN" sz="2600" dirty="0" err="1">
                <a:cs typeface="Times New Roman" panose="02020603050405020304" pitchFamily="18" charset="0"/>
              </a:rPr>
              <a:t>BiTree</a:t>
            </a:r>
            <a:r>
              <a:rPr lang="en-US" altLang="zh-CN" sz="2600" dirty="0">
                <a:cs typeface="Times New Roman" panose="02020603050405020304" pitchFamily="18" charset="0"/>
              </a:rPr>
              <a:t> T1, </a:t>
            </a:r>
            <a:r>
              <a:rPr lang="en-US" altLang="zh-CN" sz="2600" dirty="0" err="1">
                <a:cs typeface="Times New Roman" panose="02020603050405020304" pitchFamily="18" charset="0"/>
              </a:rPr>
              <a:t>BiTree</a:t>
            </a:r>
            <a:r>
              <a:rPr lang="en-US" altLang="zh-CN" sz="2600" dirty="0">
                <a:cs typeface="Times New Roman" panose="02020603050405020304" pitchFamily="18" charset="0"/>
              </a:rPr>
              <a:t> T2)</a:t>
            </a:r>
          </a:p>
          <a:p>
            <a:pPr lvl="1">
              <a:lnSpc>
                <a:spcPct val="95000"/>
              </a:lnSpc>
            </a:pPr>
            <a:r>
              <a:rPr lang="en-US" altLang="zh-CN" sz="2600" dirty="0">
                <a:cs typeface="Times New Roman" panose="02020603050405020304" pitchFamily="18" charset="0"/>
              </a:rPr>
              <a:t>{   if( !T1 &amp;&amp; !T2 ) return true;</a:t>
            </a:r>
          </a:p>
          <a:p>
            <a:pPr lvl="1">
              <a:lnSpc>
                <a:spcPct val="95000"/>
              </a:lnSpc>
            </a:pPr>
            <a:r>
              <a:rPr lang="en-US" altLang="zh-CN" sz="2600" dirty="0">
                <a:cs typeface="Times New Roman" panose="02020603050405020304" pitchFamily="18" charset="0"/>
              </a:rPr>
              <a:t>    if( !T1 || !T2 ) return false;</a:t>
            </a:r>
          </a:p>
          <a:p>
            <a:pPr lvl="1">
              <a:lnSpc>
                <a:spcPct val="95000"/>
              </a:lnSpc>
            </a:pPr>
            <a:r>
              <a:rPr lang="en-US" altLang="zh-CN" sz="2600" dirty="0">
                <a:cs typeface="Times New Roman" panose="02020603050405020304" pitchFamily="18" charset="0"/>
              </a:rPr>
              <a:t>    return Similar (T1-&gt;</a:t>
            </a:r>
            <a:r>
              <a:rPr lang="en-US" altLang="zh-CN" sz="2600" dirty="0" err="1">
                <a:cs typeface="Times New Roman" panose="02020603050405020304" pitchFamily="18" charset="0"/>
              </a:rPr>
              <a:t>lc</a:t>
            </a:r>
            <a:r>
              <a:rPr lang="en-US" altLang="zh-CN" sz="2600" dirty="0">
                <a:cs typeface="Times New Roman" panose="02020603050405020304" pitchFamily="18" charset="0"/>
              </a:rPr>
              <a:t>, T2-&gt;</a:t>
            </a:r>
            <a:r>
              <a:rPr lang="en-US" altLang="zh-CN" sz="2600" dirty="0" err="1">
                <a:cs typeface="Times New Roman" panose="02020603050405020304" pitchFamily="18" charset="0"/>
              </a:rPr>
              <a:t>lc</a:t>
            </a:r>
            <a:r>
              <a:rPr lang="en-US" altLang="zh-CN" sz="2600" dirty="0">
                <a:cs typeface="Times New Roman" panose="02020603050405020304" pitchFamily="18" charset="0"/>
              </a:rPr>
              <a:t>) &amp;&amp; Similar (T1-&gt;</a:t>
            </a:r>
            <a:r>
              <a:rPr lang="en-US" altLang="zh-CN" sz="2600" dirty="0" err="1">
                <a:cs typeface="Times New Roman" panose="02020603050405020304" pitchFamily="18" charset="0"/>
              </a:rPr>
              <a:t>rc</a:t>
            </a:r>
            <a:r>
              <a:rPr lang="en-US" altLang="zh-CN" sz="2600" dirty="0">
                <a:cs typeface="Times New Roman" panose="02020603050405020304" pitchFamily="18" charset="0"/>
              </a:rPr>
              <a:t>, T2-&gt;</a:t>
            </a:r>
            <a:r>
              <a:rPr lang="en-US" altLang="zh-CN" sz="2600" dirty="0" err="1">
                <a:cs typeface="Times New Roman" panose="02020603050405020304" pitchFamily="18" charset="0"/>
              </a:rPr>
              <a:t>rc</a:t>
            </a:r>
            <a:r>
              <a:rPr lang="en-US" altLang="zh-CN" sz="2600" dirty="0">
                <a:cs typeface="Times New Roman" panose="02020603050405020304" pitchFamily="18" charset="0"/>
              </a:rPr>
              <a:t>); </a:t>
            </a:r>
          </a:p>
          <a:p>
            <a:pPr lvl="1">
              <a:lnSpc>
                <a:spcPct val="95000"/>
              </a:lnSpc>
            </a:pPr>
            <a:r>
              <a:rPr lang="en-US" altLang="zh-CN" sz="2600" dirty="0">
                <a:cs typeface="Times New Roman" panose="02020603050405020304" pitchFamily="18" charset="0"/>
              </a:rPr>
              <a:t>}</a:t>
            </a:r>
            <a:endParaRPr lang="zh-CN" altLang="zh-CN" sz="2600" dirty="0">
              <a:cs typeface="Times New Roman" panose="02020603050405020304" pitchFamily="18" charset="0"/>
            </a:endParaRPr>
          </a:p>
        </p:txBody>
      </p:sp>
      <p:grpSp>
        <p:nvGrpSpPr>
          <p:cNvPr id="7" name="组合 6">
            <a:extLst>
              <a:ext uri="{FF2B5EF4-FFF2-40B4-BE49-F238E27FC236}">
                <a16:creationId xmlns:a16="http://schemas.microsoft.com/office/drawing/2014/main" id="{660781FA-46FA-4B29-8440-E1F95B31EFBE}"/>
              </a:ext>
            </a:extLst>
          </p:cNvPr>
          <p:cNvGrpSpPr/>
          <p:nvPr/>
        </p:nvGrpSpPr>
        <p:grpSpPr>
          <a:xfrm>
            <a:off x="0" y="177155"/>
            <a:ext cx="4383466" cy="877513"/>
            <a:chOff x="0" y="271425"/>
            <a:chExt cx="4280901" cy="877513"/>
          </a:xfrm>
        </p:grpSpPr>
        <p:sp>
          <p:nvSpPr>
            <p:cNvPr id="8" name="任意多边形 18">
              <a:extLst>
                <a:ext uri="{FF2B5EF4-FFF2-40B4-BE49-F238E27FC236}">
                  <a16:creationId xmlns:a16="http://schemas.microsoft.com/office/drawing/2014/main" id="{5ECE8CA1-9152-424D-82A4-9AB4E2448EAA}"/>
                </a:ext>
              </a:extLst>
            </p:cNvPr>
            <p:cNvSpPr/>
            <p:nvPr/>
          </p:nvSpPr>
          <p:spPr>
            <a:xfrm rot="5400000">
              <a:off x="1866583" y="-1445781"/>
              <a:ext cx="547735" cy="4280901"/>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9" name="椭圆 8">
              <a:extLst>
                <a:ext uri="{FF2B5EF4-FFF2-40B4-BE49-F238E27FC236}">
                  <a16:creationId xmlns:a16="http://schemas.microsoft.com/office/drawing/2014/main" id="{D02F3A16-B94F-44F9-96CE-A906B66AE419}"/>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0" name="矩形 9">
              <a:extLst>
                <a:ext uri="{FF2B5EF4-FFF2-40B4-BE49-F238E27FC236}">
                  <a16:creationId xmlns:a16="http://schemas.microsoft.com/office/drawing/2014/main" id="{AC5CDA9A-CF55-45F2-AF07-C87AFC7FA559}"/>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2</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文本框 1066">
            <a:extLst>
              <a:ext uri="{FF2B5EF4-FFF2-40B4-BE49-F238E27FC236}">
                <a16:creationId xmlns:a16="http://schemas.microsoft.com/office/drawing/2014/main" id="{2C2FD317-E0AF-43AE-8DBC-6741D8A1A162}"/>
              </a:ext>
            </a:extLst>
          </p:cNvPr>
          <p:cNvSpPr txBox="1">
            <a:spLocks noChangeArrowheads="1"/>
          </p:cNvSpPr>
          <p:nvPr/>
        </p:nvSpPr>
        <p:spPr bwMode="auto">
          <a:xfrm>
            <a:off x="1543482" y="326531"/>
            <a:ext cx="223651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遍历二叉树</a:t>
            </a:r>
          </a:p>
        </p:txBody>
      </p:sp>
      <p:sp>
        <p:nvSpPr>
          <p:cNvPr id="12" name="矩形 11">
            <a:extLst>
              <a:ext uri="{FF2B5EF4-FFF2-40B4-BE49-F238E27FC236}">
                <a16:creationId xmlns:a16="http://schemas.microsoft.com/office/drawing/2014/main" id="{B00B98B7-E376-4BC6-B779-54E58A046D1F}"/>
              </a:ext>
            </a:extLst>
          </p:cNvPr>
          <p:cNvSpPr/>
          <p:nvPr/>
        </p:nvSpPr>
        <p:spPr>
          <a:xfrm>
            <a:off x="817440" y="1173077"/>
            <a:ext cx="10551286" cy="1384995"/>
          </a:xfrm>
          <a:prstGeom prst="rect">
            <a:avLst/>
          </a:prstGeom>
        </p:spPr>
        <p:txBody>
          <a:bodyPr wrap="squar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算法</a:t>
            </a:r>
            <a:r>
              <a:rPr lang="en-US" altLang="zh-CN" sz="2800" b="1" dirty="0">
                <a:solidFill>
                  <a:srgbClr val="002060"/>
                </a:solidFill>
                <a:latin typeface="Times New Roman" panose="02020603050405020304" pitchFamily="18" charset="0"/>
                <a:cs typeface="Times New Roman" panose="02020603050405020304" pitchFamily="18" charset="0"/>
              </a:rPr>
              <a:t>3.4 </a:t>
            </a:r>
            <a:r>
              <a:rPr lang="en-US" altLang="zh-CN" sz="2800" b="1" dirty="0">
                <a:solidFill>
                  <a:schemeClr val="accent2"/>
                </a:solidFill>
                <a:latin typeface="Times New Roman" panose="02020603050405020304" pitchFamily="18" charset="0"/>
                <a:cs typeface="Times New Roman" panose="02020603050405020304" pitchFamily="18" charset="0"/>
              </a:rPr>
              <a:t>Similar</a:t>
            </a:r>
            <a:r>
              <a:rPr lang="en-US" altLang="zh-CN" sz="2800" dirty="0"/>
              <a:t> </a:t>
            </a:r>
            <a:r>
              <a:rPr lang="zh-CN" altLang="en-US" sz="2800" b="1" dirty="0">
                <a:solidFill>
                  <a:srgbClr val="002060"/>
                </a:solidFill>
                <a:latin typeface="Times New Roman" panose="02020603050405020304" pitchFamily="18" charset="0"/>
                <a:cs typeface="Times New Roman" panose="02020603050405020304" pitchFamily="18" charset="0"/>
              </a:rPr>
              <a:t>：判断两棵二叉树是否相似。若二叉树都空，或都不空且其中一棵树的根结点的左子树与右子树分别与另一棵树的根结点的左子树和右子树相似，则称这两棵二叉树相似。</a:t>
            </a:r>
            <a:endParaRPr lang="en-US" altLang="zh-CN" sz="2800" b="1" dirty="0">
              <a:solidFill>
                <a:srgbClr val="002060"/>
              </a:solidFill>
              <a:latin typeface="Times New Roman" panose="02020603050405020304" pitchFamily="18" charset="0"/>
              <a:cs typeface="Times New Roman" panose="02020603050405020304" pitchFamily="18" charset="0"/>
            </a:endParaRPr>
          </a:p>
        </p:txBody>
      </p:sp>
      <p:sp>
        <p:nvSpPr>
          <p:cNvPr id="14" name="矩形 13">
            <a:extLst>
              <a:ext uri="{FF2B5EF4-FFF2-40B4-BE49-F238E27FC236}">
                <a16:creationId xmlns:a16="http://schemas.microsoft.com/office/drawing/2014/main" id="{130E48E8-7D09-44F7-ADC2-752D540AAB40}"/>
              </a:ext>
            </a:extLst>
          </p:cNvPr>
          <p:cNvSpPr/>
          <p:nvPr/>
        </p:nvSpPr>
        <p:spPr>
          <a:xfrm>
            <a:off x="761155" y="4687992"/>
            <a:ext cx="9787716" cy="1992853"/>
          </a:xfrm>
          <a:prstGeom prst="rect">
            <a:avLst/>
          </a:prstGeom>
        </p:spPr>
        <p:txBody>
          <a:bodyPr wrap="square">
            <a:spAutoFit/>
          </a:bodyPr>
          <a:lstStyle/>
          <a:p>
            <a:pPr lvl="1">
              <a:lnSpc>
                <a:spcPct val="95000"/>
              </a:lnSpc>
            </a:pPr>
            <a:r>
              <a:rPr lang="en-US" altLang="zh-CN" sz="2600" dirty="0">
                <a:cs typeface="Times New Roman" panose="02020603050405020304" pitchFamily="18" charset="0"/>
              </a:rPr>
              <a:t>bool Similar (</a:t>
            </a:r>
            <a:r>
              <a:rPr lang="en-US" altLang="zh-CN" sz="2600" dirty="0" err="1">
                <a:cs typeface="Times New Roman" panose="02020603050405020304" pitchFamily="18" charset="0"/>
              </a:rPr>
              <a:t>BiTree</a:t>
            </a:r>
            <a:r>
              <a:rPr lang="en-US" altLang="zh-CN" sz="2600" dirty="0">
                <a:cs typeface="Times New Roman" panose="02020603050405020304" pitchFamily="18" charset="0"/>
              </a:rPr>
              <a:t> T1, </a:t>
            </a:r>
            <a:r>
              <a:rPr lang="en-US" altLang="zh-CN" sz="2600" dirty="0" err="1">
                <a:cs typeface="Times New Roman" panose="02020603050405020304" pitchFamily="18" charset="0"/>
              </a:rPr>
              <a:t>BiTree</a:t>
            </a:r>
            <a:r>
              <a:rPr lang="en-US" altLang="zh-CN" sz="2600" dirty="0">
                <a:cs typeface="Times New Roman" panose="02020603050405020304" pitchFamily="18" charset="0"/>
              </a:rPr>
              <a:t> T2)</a:t>
            </a:r>
          </a:p>
          <a:p>
            <a:pPr lvl="1">
              <a:lnSpc>
                <a:spcPct val="95000"/>
              </a:lnSpc>
            </a:pPr>
            <a:r>
              <a:rPr lang="en-US" altLang="zh-CN" sz="2600" dirty="0">
                <a:cs typeface="Times New Roman" panose="02020603050405020304" pitchFamily="18" charset="0"/>
              </a:rPr>
              <a:t>{  </a:t>
            </a:r>
          </a:p>
          <a:p>
            <a:pPr lvl="1">
              <a:lnSpc>
                <a:spcPct val="95000"/>
              </a:lnSpc>
            </a:pPr>
            <a:r>
              <a:rPr lang="en-US" altLang="zh-CN" sz="2600" dirty="0">
                <a:cs typeface="Times New Roman" panose="02020603050405020304" pitchFamily="18" charset="0"/>
              </a:rPr>
              <a:t>    return !T1 &amp;&amp; !T2  ||  T1 &amp;&amp; T2 &amp;&amp; Similar (T1-&gt;</a:t>
            </a:r>
            <a:r>
              <a:rPr lang="en-US" altLang="zh-CN" sz="2600" dirty="0" err="1">
                <a:cs typeface="Times New Roman" panose="02020603050405020304" pitchFamily="18" charset="0"/>
              </a:rPr>
              <a:t>lc</a:t>
            </a:r>
            <a:r>
              <a:rPr lang="en-US" altLang="zh-CN" sz="2600" dirty="0">
                <a:cs typeface="Times New Roman" panose="02020603050405020304" pitchFamily="18" charset="0"/>
              </a:rPr>
              <a:t>, T2-&gt;</a:t>
            </a:r>
            <a:r>
              <a:rPr lang="en-US" altLang="zh-CN" sz="2600" dirty="0" err="1">
                <a:cs typeface="Times New Roman" panose="02020603050405020304" pitchFamily="18" charset="0"/>
              </a:rPr>
              <a:t>lc</a:t>
            </a:r>
            <a:r>
              <a:rPr lang="en-US" altLang="zh-CN" sz="2600" dirty="0">
                <a:cs typeface="Times New Roman" panose="02020603050405020304" pitchFamily="18" charset="0"/>
              </a:rPr>
              <a:t>) &amp;&amp; Similar (T1-&gt;</a:t>
            </a:r>
            <a:r>
              <a:rPr lang="en-US" altLang="zh-CN" sz="2600" dirty="0" err="1">
                <a:cs typeface="Times New Roman" panose="02020603050405020304" pitchFamily="18" charset="0"/>
              </a:rPr>
              <a:t>rc</a:t>
            </a:r>
            <a:r>
              <a:rPr lang="en-US" altLang="zh-CN" sz="2600" dirty="0">
                <a:cs typeface="Times New Roman" panose="02020603050405020304" pitchFamily="18" charset="0"/>
              </a:rPr>
              <a:t>, T2-&gt;</a:t>
            </a:r>
            <a:r>
              <a:rPr lang="en-US" altLang="zh-CN" sz="2600" dirty="0" err="1">
                <a:cs typeface="Times New Roman" panose="02020603050405020304" pitchFamily="18" charset="0"/>
              </a:rPr>
              <a:t>rc</a:t>
            </a:r>
            <a:r>
              <a:rPr lang="en-US" altLang="zh-CN" sz="2600" dirty="0">
                <a:cs typeface="Times New Roman" panose="02020603050405020304" pitchFamily="18" charset="0"/>
              </a:rPr>
              <a:t>); </a:t>
            </a:r>
          </a:p>
          <a:p>
            <a:pPr lvl="1">
              <a:lnSpc>
                <a:spcPct val="95000"/>
              </a:lnSpc>
            </a:pPr>
            <a:r>
              <a:rPr lang="en-US" altLang="zh-CN" sz="2600" dirty="0">
                <a:cs typeface="Times New Roman" panose="02020603050405020304" pitchFamily="18" charset="0"/>
              </a:rPr>
              <a:t>}</a:t>
            </a:r>
            <a:endParaRPr lang="zh-CN" altLang="zh-CN" sz="2600" dirty="0">
              <a:cs typeface="Times New Roman" panose="02020603050405020304" pitchFamily="18" charset="0"/>
            </a:endParaRPr>
          </a:p>
        </p:txBody>
      </p:sp>
    </p:spTree>
    <p:extLst>
      <p:ext uri="{BB962C8B-B14F-4D97-AF65-F5344CB8AC3E}">
        <p14:creationId xmlns:p14="http://schemas.microsoft.com/office/powerpoint/2010/main" val="11763778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a:extLst>
              <a:ext uri="{FF2B5EF4-FFF2-40B4-BE49-F238E27FC236}">
                <a16:creationId xmlns:a16="http://schemas.microsoft.com/office/drawing/2014/main" id="{19137254-ADB3-4909-85E6-B7D01C6BB068}"/>
              </a:ext>
            </a:extLst>
          </p:cNvPr>
          <p:cNvGrpSpPr/>
          <p:nvPr/>
        </p:nvGrpSpPr>
        <p:grpSpPr>
          <a:xfrm>
            <a:off x="302765" y="1262680"/>
            <a:ext cx="458390" cy="344014"/>
            <a:chOff x="789999" y="2242985"/>
            <a:chExt cx="504229" cy="378415"/>
          </a:xfrm>
        </p:grpSpPr>
        <p:sp>
          <p:nvSpPr>
            <p:cNvPr id="3" name="Rectangle 24">
              <a:extLst>
                <a:ext uri="{FF2B5EF4-FFF2-40B4-BE49-F238E27FC236}">
                  <a16:creationId xmlns:a16="http://schemas.microsoft.com/office/drawing/2014/main" id="{6251D1C4-52B2-4133-88AF-9F93AF68DA82}"/>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4" name="Rectangle 25">
              <a:extLst>
                <a:ext uri="{FF2B5EF4-FFF2-40B4-BE49-F238E27FC236}">
                  <a16:creationId xmlns:a16="http://schemas.microsoft.com/office/drawing/2014/main" id="{09E00C75-44E0-4DB2-BA4B-B0643AFF04F0}"/>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5" name="矩形 4">
            <a:extLst>
              <a:ext uri="{FF2B5EF4-FFF2-40B4-BE49-F238E27FC236}">
                <a16:creationId xmlns:a16="http://schemas.microsoft.com/office/drawing/2014/main" id="{9617C146-3ADF-44CF-8A77-68F048DB3B2D}"/>
              </a:ext>
            </a:extLst>
          </p:cNvPr>
          <p:cNvSpPr/>
          <p:nvPr/>
        </p:nvSpPr>
        <p:spPr>
          <a:xfrm>
            <a:off x="902281" y="2081137"/>
            <a:ext cx="9646391" cy="1992853"/>
          </a:xfrm>
          <a:prstGeom prst="rect">
            <a:avLst/>
          </a:prstGeom>
        </p:spPr>
        <p:txBody>
          <a:bodyPr wrap="square">
            <a:spAutoFit/>
          </a:bodyPr>
          <a:lstStyle/>
          <a:p>
            <a:pPr lvl="1">
              <a:lnSpc>
                <a:spcPct val="95000"/>
              </a:lnSpc>
            </a:pPr>
            <a:r>
              <a:rPr lang="en-US" altLang="zh-CN" sz="2600" dirty="0">
                <a:cs typeface="Times New Roman" panose="02020603050405020304" pitchFamily="18" charset="0"/>
              </a:rPr>
              <a:t>int count (</a:t>
            </a:r>
            <a:r>
              <a:rPr lang="en-US" altLang="zh-CN" sz="2600" dirty="0" err="1">
                <a:cs typeface="Times New Roman" panose="02020603050405020304" pitchFamily="18" charset="0"/>
              </a:rPr>
              <a:t>BiTree</a:t>
            </a:r>
            <a:r>
              <a:rPr lang="en-US" altLang="zh-CN" sz="2600" dirty="0">
                <a:cs typeface="Times New Roman" panose="02020603050405020304" pitchFamily="18" charset="0"/>
              </a:rPr>
              <a:t> T)</a:t>
            </a:r>
          </a:p>
          <a:p>
            <a:pPr lvl="1">
              <a:lnSpc>
                <a:spcPct val="95000"/>
              </a:lnSpc>
            </a:pPr>
            <a:r>
              <a:rPr lang="en-US" altLang="zh-CN" sz="2600" dirty="0">
                <a:cs typeface="Times New Roman" panose="02020603050405020304" pitchFamily="18" charset="0"/>
              </a:rPr>
              <a:t>{  </a:t>
            </a:r>
          </a:p>
          <a:p>
            <a:pPr lvl="1">
              <a:lnSpc>
                <a:spcPct val="95000"/>
              </a:lnSpc>
            </a:pPr>
            <a:r>
              <a:rPr lang="en-US" altLang="zh-CN" sz="2600" dirty="0">
                <a:cs typeface="Times New Roman" panose="02020603050405020304" pitchFamily="18" charset="0"/>
              </a:rPr>
              <a:t>    if(!T)  return 0;</a:t>
            </a:r>
          </a:p>
          <a:p>
            <a:pPr lvl="1">
              <a:lnSpc>
                <a:spcPct val="95000"/>
              </a:lnSpc>
            </a:pPr>
            <a:r>
              <a:rPr lang="en-US" altLang="zh-CN" sz="2600" dirty="0">
                <a:cs typeface="Times New Roman" panose="02020603050405020304" pitchFamily="18" charset="0"/>
              </a:rPr>
              <a:t>    return 1+count(T-&gt;</a:t>
            </a:r>
            <a:r>
              <a:rPr lang="en-US" altLang="zh-CN" sz="2600" dirty="0" err="1">
                <a:cs typeface="Times New Roman" panose="02020603050405020304" pitchFamily="18" charset="0"/>
              </a:rPr>
              <a:t>lc</a:t>
            </a:r>
            <a:r>
              <a:rPr lang="en-US" altLang="zh-CN" sz="2600" dirty="0">
                <a:cs typeface="Times New Roman" panose="02020603050405020304" pitchFamily="18" charset="0"/>
              </a:rPr>
              <a:t>)+count(T-&gt;</a:t>
            </a:r>
            <a:r>
              <a:rPr lang="en-US" altLang="zh-CN" sz="2600" dirty="0" err="1">
                <a:cs typeface="Times New Roman" panose="02020603050405020304" pitchFamily="18" charset="0"/>
              </a:rPr>
              <a:t>rc</a:t>
            </a:r>
            <a:r>
              <a:rPr lang="en-US" altLang="zh-CN" sz="2600" dirty="0">
                <a:cs typeface="Times New Roman" panose="02020603050405020304" pitchFamily="18" charset="0"/>
              </a:rPr>
              <a:t>); </a:t>
            </a:r>
          </a:p>
          <a:p>
            <a:pPr lvl="1">
              <a:lnSpc>
                <a:spcPct val="95000"/>
              </a:lnSpc>
            </a:pPr>
            <a:r>
              <a:rPr lang="en-US" altLang="zh-CN" sz="2600" dirty="0">
                <a:cs typeface="Times New Roman" panose="02020603050405020304" pitchFamily="18" charset="0"/>
              </a:rPr>
              <a:t>}</a:t>
            </a:r>
            <a:endParaRPr lang="zh-CN" altLang="zh-CN" sz="2600" dirty="0">
              <a:cs typeface="Times New Roman" panose="02020603050405020304" pitchFamily="18" charset="0"/>
            </a:endParaRPr>
          </a:p>
        </p:txBody>
      </p:sp>
      <p:grpSp>
        <p:nvGrpSpPr>
          <p:cNvPr id="7" name="组合 6">
            <a:extLst>
              <a:ext uri="{FF2B5EF4-FFF2-40B4-BE49-F238E27FC236}">
                <a16:creationId xmlns:a16="http://schemas.microsoft.com/office/drawing/2014/main" id="{660781FA-46FA-4B29-8440-E1F95B31EFBE}"/>
              </a:ext>
            </a:extLst>
          </p:cNvPr>
          <p:cNvGrpSpPr/>
          <p:nvPr/>
        </p:nvGrpSpPr>
        <p:grpSpPr>
          <a:xfrm>
            <a:off x="0" y="177155"/>
            <a:ext cx="4383466" cy="877513"/>
            <a:chOff x="0" y="271425"/>
            <a:chExt cx="4280901" cy="877513"/>
          </a:xfrm>
        </p:grpSpPr>
        <p:sp>
          <p:nvSpPr>
            <p:cNvPr id="8" name="任意多边形 18">
              <a:extLst>
                <a:ext uri="{FF2B5EF4-FFF2-40B4-BE49-F238E27FC236}">
                  <a16:creationId xmlns:a16="http://schemas.microsoft.com/office/drawing/2014/main" id="{5ECE8CA1-9152-424D-82A4-9AB4E2448EAA}"/>
                </a:ext>
              </a:extLst>
            </p:cNvPr>
            <p:cNvSpPr/>
            <p:nvPr/>
          </p:nvSpPr>
          <p:spPr>
            <a:xfrm rot="5400000">
              <a:off x="1866583" y="-1445781"/>
              <a:ext cx="547735" cy="4280901"/>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9" name="椭圆 8">
              <a:extLst>
                <a:ext uri="{FF2B5EF4-FFF2-40B4-BE49-F238E27FC236}">
                  <a16:creationId xmlns:a16="http://schemas.microsoft.com/office/drawing/2014/main" id="{D02F3A16-B94F-44F9-96CE-A906B66AE419}"/>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0" name="矩形 9">
              <a:extLst>
                <a:ext uri="{FF2B5EF4-FFF2-40B4-BE49-F238E27FC236}">
                  <a16:creationId xmlns:a16="http://schemas.microsoft.com/office/drawing/2014/main" id="{AC5CDA9A-CF55-45F2-AF07-C87AFC7FA559}"/>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2</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文本框 1066">
            <a:extLst>
              <a:ext uri="{FF2B5EF4-FFF2-40B4-BE49-F238E27FC236}">
                <a16:creationId xmlns:a16="http://schemas.microsoft.com/office/drawing/2014/main" id="{2C2FD317-E0AF-43AE-8DBC-6741D8A1A162}"/>
              </a:ext>
            </a:extLst>
          </p:cNvPr>
          <p:cNvSpPr txBox="1">
            <a:spLocks noChangeArrowheads="1"/>
          </p:cNvSpPr>
          <p:nvPr/>
        </p:nvSpPr>
        <p:spPr bwMode="auto">
          <a:xfrm>
            <a:off x="1543482" y="326531"/>
            <a:ext cx="223651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遍历二叉树</a:t>
            </a:r>
          </a:p>
        </p:txBody>
      </p:sp>
      <p:sp>
        <p:nvSpPr>
          <p:cNvPr id="12" name="矩形 11">
            <a:extLst>
              <a:ext uri="{FF2B5EF4-FFF2-40B4-BE49-F238E27FC236}">
                <a16:creationId xmlns:a16="http://schemas.microsoft.com/office/drawing/2014/main" id="{B00B98B7-E376-4BC6-B779-54E58A046D1F}"/>
              </a:ext>
            </a:extLst>
          </p:cNvPr>
          <p:cNvSpPr/>
          <p:nvPr/>
        </p:nvSpPr>
        <p:spPr>
          <a:xfrm>
            <a:off x="817440" y="1173077"/>
            <a:ext cx="10551286" cy="523220"/>
          </a:xfrm>
          <a:prstGeom prst="rect">
            <a:avLst/>
          </a:prstGeom>
        </p:spPr>
        <p:txBody>
          <a:bodyPr wrap="squar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算法</a:t>
            </a:r>
            <a:r>
              <a:rPr lang="en-US" altLang="zh-CN" sz="2800" b="1" dirty="0">
                <a:solidFill>
                  <a:srgbClr val="002060"/>
                </a:solidFill>
                <a:latin typeface="Times New Roman" panose="02020603050405020304" pitchFamily="18" charset="0"/>
                <a:cs typeface="Times New Roman" panose="02020603050405020304" pitchFamily="18" charset="0"/>
              </a:rPr>
              <a:t>3.5 </a:t>
            </a:r>
            <a:r>
              <a:rPr lang="en-US" altLang="zh-CN" sz="2800" b="1" dirty="0">
                <a:solidFill>
                  <a:schemeClr val="accent2"/>
                </a:solidFill>
                <a:latin typeface="Times New Roman" panose="02020603050405020304" pitchFamily="18" charset="0"/>
                <a:cs typeface="Times New Roman" panose="02020603050405020304" pitchFamily="18" charset="0"/>
              </a:rPr>
              <a:t>count</a:t>
            </a:r>
            <a:r>
              <a:rPr lang="en-US" altLang="zh-CN" sz="2800" dirty="0"/>
              <a:t> </a:t>
            </a:r>
            <a:r>
              <a:rPr lang="zh-CN" altLang="en-US" sz="2800" b="1" dirty="0">
                <a:solidFill>
                  <a:srgbClr val="002060"/>
                </a:solidFill>
                <a:latin typeface="Times New Roman" panose="02020603050405020304" pitchFamily="18" charset="0"/>
                <a:cs typeface="Times New Roman" panose="02020603050405020304" pitchFamily="18" charset="0"/>
              </a:rPr>
              <a:t>：统计二叉树的结点数。</a:t>
            </a:r>
          </a:p>
        </p:txBody>
      </p:sp>
      <p:sp>
        <p:nvSpPr>
          <p:cNvPr id="13" name="矩形 12">
            <a:extLst>
              <a:ext uri="{FF2B5EF4-FFF2-40B4-BE49-F238E27FC236}">
                <a16:creationId xmlns:a16="http://schemas.microsoft.com/office/drawing/2014/main" id="{0A334648-1510-41EF-B35B-95460BD797D5}"/>
              </a:ext>
            </a:extLst>
          </p:cNvPr>
          <p:cNvSpPr/>
          <p:nvPr/>
        </p:nvSpPr>
        <p:spPr>
          <a:xfrm>
            <a:off x="699219" y="4458830"/>
            <a:ext cx="10551286" cy="899477"/>
          </a:xfrm>
          <a:prstGeom prst="rect">
            <a:avLst/>
          </a:prstGeom>
        </p:spPr>
        <p:txBody>
          <a:bodyPr wrap="square">
            <a:spAutoFit/>
          </a:bodyPr>
          <a:lstStyle/>
          <a:p>
            <a:pPr marL="0" lvl="1">
              <a:lnSpc>
                <a:spcPct val="125000"/>
              </a:lnSpc>
            </a:pPr>
            <a:r>
              <a:rPr lang="zh-CN" altLang="en-US" sz="2200" b="1" dirty="0">
                <a:solidFill>
                  <a:schemeClr val="accent2"/>
                </a:solidFill>
                <a:ea typeface="微软雅黑" panose="020B0503020204020204" pitchFamily="34" charset="-122"/>
                <a:cs typeface="Times New Roman" panose="02020603050405020304" pitchFamily="18" charset="0"/>
              </a:rPr>
              <a:t>注</a:t>
            </a:r>
            <a:r>
              <a:rPr lang="en-US" altLang="zh-CN" sz="2200" b="1" dirty="0">
                <a:solidFill>
                  <a:schemeClr val="accent2"/>
                </a:solidFill>
                <a:ea typeface="微软雅黑" panose="020B0503020204020204" pitchFamily="34" charset="-122"/>
                <a:cs typeface="Times New Roman" panose="02020603050405020304" pitchFamily="18" charset="0"/>
              </a:rPr>
              <a:t>(1)</a:t>
            </a:r>
            <a:r>
              <a:rPr lang="en-US" altLang="zh-CN" sz="2200" dirty="0">
                <a:ea typeface="微软雅黑" panose="020B0503020204020204" pitchFamily="34" charset="-122"/>
                <a:cs typeface="Times New Roman" panose="02020603050405020304" pitchFamily="18" charset="0"/>
              </a:rPr>
              <a:t> </a:t>
            </a:r>
            <a:r>
              <a:rPr lang="zh-CN" altLang="en-US" sz="2200" dirty="0">
                <a:ea typeface="微软雅黑" panose="020B0503020204020204" pitchFamily="34" charset="-122"/>
                <a:cs typeface="Times New Roman" panose="02020603050405020304" pitchFamily="18" charset="0"/>
              </a:rPr>
              <a:t>非空二叉树由根结点、根结点的左子树和右子树构成，统计某类结点的数量本质上是对二叉树的遍历，只需对这三部分统计即可。</a:t>
            </a:r>
            <a:endParaRPr lang="en-US" altLang="zh-CN" sz="2200" dirty="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8773731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a:extLst>
              <a:ext uri="{FF2B5EF4-FFF2-40B4-BE49-F238E27FC236}">
                <a16:creationId xmlns:a16="http://schemas.microsoft.com/office/drawing/2014/main" id="{19137254-ADB3-4909-85E6-B7D01C6BB068}"/>
              </a:ext>
            </a:extLst>
          </p:cNvPr>
          <p:cNvGrpSpPr/>
          <p:nvPr/>
        </p:nvGrpSpPr>
        <p:grpSpPr>
          <a:xfrm>
            <a:off x="302765" y="1262680"/>
            <a:ext cx="458390" cy="344014"/>
            <a:chOff x="789999" y="2242985"/>
            <a:chExt cx="504229" cy="378415"/>
          </a:xfrm>
        </p:grpSpPr>
        <p:sp>
          <p:nvSpPr>
            <p:cNvPr id="3" name="Rectangle 24">
              <a:extLst>
                <a:ext uri="{FF2B5EF4-FFF2-40B4-BE49-F238E27FC236}">
                  <a16:creationId xmlns:a16="http://schemas.microsoft.com/office/drawing/2014/main" id="{6251D1C4-52B2-4133-88AF-9F93AF68DA82}"/>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4" name="Rectangle 25">
              <a:extLst>
                <a:ext uri="{FF2B5EF4-FFF2-40B4-BE49-F238E27FC236}">
                  <a16:creationId xmlns:a16="http://schemas.microsoft.com/office/drawing/2014/main" id="{09E00C75-44E0-4DB2-BA4B-B0643AFF04F0}"/>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5" name="矩形 4">
            <a:extLst>
              <a:ext uri="{FF2B5EF4-FFF2-40B4-BE49-F238E27FC236}">
                <a16:creationId xmlns:a16="http://schemas.microsoft.com/office/drawing/2014/main" id="{9617C146-3ADF-44CF-8A77-68F048DB3B2D}"/>
              </a:ext>
            </a:extLst>
          </p:cNvPr>
          <p:cNvSpPr/>
          <p:nvPr/>
        </p:nvSpPr>
        <p:spPr>
          <a:xfrm>
            <a:off x="902281" y="2089210"/>
            <a:ext cx="9646391" cy="2753061"/>
          </a:xfrm>
          <a:prstGeom prst="rect">
            <a:avLst/>
          </a:prstGeom>
        </p:spPr>
        <p:txBody>
          <a:bodyPr wrap="square">
            <a:spAutoFit/>
          </a:bodyPr>
          <a:lstStyle/>
          <a:p>
            <a:pPr lvl="1">
              <a:lnSpc>
                <a:spcPct val="95000"/>
              </a:lnSpc>
            </a:pPr>
            <a:r>
              <a:rPr lang="en-US" altLang="zh-CN" sz="2600" dirty="0">
                <a:cs typeface="Times New Roman" panose="02020603050405020304" pitchFamily="18" charset="0"/>
              </a:rPr>
              <a:t>int count (</a:t>
            </a:r>
            <a:r>
              <a:rPr lang="en-US" altLang="zh-CN" sz="2600" dirty="0" err="1">
                <a:cs typeface="Times New Roman" panose="02020603050405020304" pitchFamily="18" charset="0"/>
              </a:rPr>
              <a:t>BiTree</a:t>
            </a:r>
            <a:r>
              <a:rPr lang="en-US" altLang="zh-CN" sz="2600" dirty="0">
                <a:cs typeface="Times New Roman" panose="02020603050405020304" pitchFamily="18" charset="0"/>
              </a:rPr>
              <a:t> T,</a:t>
            </a:r>
            <a:r>
              <a:rPr lang="zh-CN" altLang="en-US" sz="2600" dirty="0">
                <a:cs typeface="Times New Roman" panose="02020603050405020304" pitchFamily="18" charset="0"/>
              </a:rPr>
              <a:t> </a:t>
            </a:r>
            <a:r>
              <a:rPr lang="en-US" altLang="zh-CN" sz="2600" dirty="0" err="1">
                <a:cs typeface="Times New Roman" panose="02020603050405020304" pitchFamily="18" charset="0"/>
              </a:rPr>
              <a:t>TElemType</a:t>
            </a:r>
            <a:r>
              <a:rPr lang="zh-CN" altLang="en-US" sz="2600" dirty="0">
                <a:cs typeface="Times New Roman" panose="02020603050405020304" pitchFamily="18" charset="0"/>
              </a:rPr>
              <a:t> </a:t>
            </a:r>
            <a:r>
              <a:rPr lang="en-US" altLang="zh-CN" sz="2600" dirty="0">
                <a:cs typeface="Times New Roman" panose="02020603050405020304" pitchFamily="18" charset="0"/>
              </a:rPr>
              <a:t>a,</a:t>
            </a:r>
            <a:r>
              <a:rPr lang="zh-CN" altLang="en-US" sz="2600" dirty="0">
                <a:cs typeface="Times New Roman" panose="02020603050405020304" pitchFamily="18" charset="0"/>
              </a:rPr>
              <a:t> </a:t>
            </a:r>
            <a:r>
              <a:rPr lang="en-US" altLang="zh-CN" sz="2600" dirty="0" err="1">
                <a:cs typeface="Times New Roman" panose="02020603050405020304" pitchFamily="18" charset="0"/>
              </a:rPr>
              <a:t>TElemType</a:t>
            </a:r>
            <a:r>
              <a:rPr lang="zh-CN" altLang="en-US" sz="2600" dirty="0">
                <a:cs typeface="Times New Roman" panose="02020603050405020304" pitchFamily="18" charset="0"/>
              </a:rPr>
              <a:t> </a:t>
            </a:r>
            <a:r>
              <a:rPr lang="en-US" altLang="zh-CN" sz="2600" dirty="0">
                <a:cs typeface="Times New Roman" panose="02020603050405020304" pitchFamily="18" charset="0"/>
              </a:rPr>
              <a:t>b)</a:t>
            </a:r>
          </a:p>
          <a:p>
            <a:pPr lvl="1">
              <a:lnSpc>
                <a:spcPct val="95000"/>
              </a:lnSpc>
            </a:pPr>
            <a:r>
              <a:rPr lang="en-US" altLang="zh-CN" sz="2600" dirty="0">
                <a:cs typeface="Times New Roman" panose="02020603050405020304" pitchFamily="18" charset="0"/>
              </a:rPr>
              <a:t>{  </a:t>
            </a:r>
          </a:p>
          <a:p>
            <a:pPr lvl="1">
              <a:lnSpc>
                <a:spcPct val="95000"/>
              </a:lnSpc>
            </a:pPr>
            <a:r>
              <a:rPr lang="en-US" altLang="zh-CN" sz="2600" dirty="0">
                <a:cs typeface="Times New Roman" panose="02020603050405020304" pitchFamily="18" charset="0"/>
              </a:rPr>
              <a:t>    int n;</a:t>
            </a:r>
          </a:p>
          <a:p>
            <a:pPr lvl="1">
              <a:lnSpc>
                <a:spcPct val="95000"/>
              </a:lnSpc>
            </a:pPr>
            <a:r>
              <a:rPr lang="en-US" altLang="zh-CN" sz="2600" dirty="0">
                <a:cs typeface="Times New Roman" panose="02020603050405020304" pitchFamily="18" charset="0"/>
              </a:rPr>
              <a:t>    if(!T) return 0;</a:t>
            </a:r>
          </a:p>
          <a:p>
            <a:pPr lvl="1">
              <a:lnSpc>
                <a:spcPct val="95000"/>
              </a:lnSpc>
            </a:pPr>
            <a:r>
              <a:rPr lang="en-US" altLang="zh-CN" sz="2600" dirty="0">
                <a:cs typeface="Times New Roman" panose="02020603050405020304" pitchFamily="18" charset="0"/>
              </a:rPr>
              <a:t>    if(T-&gt;data&gt;a &amp;&amp; T-&gt;data&lt;b)  n = 1;  else  n = 0;</a:t>
            </a:r>
          </a:p>
          <a:p>
            <a:pPr lvl="1">
              <a:lnSpc>
                <a:spcPct val="95000"/>
              </a:lnSpc>
            </a:pPr>
            <a:r>
              <a:rPr lang="en-US" altLang="zh-CN" sz="2600" dirty="0">
                <a:cs typeface="Times New Roman" panose="02020603050405020304" pitchFamily="18" charset="0"/>
              </a:rPr>
              <a:t>    return  </a:t>
            </a:r>
            <a:r>
              <a:rPr lang="en-US" altLang="zh-CN" sz="2600" dirty="0" err="1">
                <a:cs typeface="Times New Roman" panose="02020603050405020304" pitchFamily="18" charset="0"/>
              </a:rPr>
              <a:t>n+count</a:t>
            </a:r>
            <a:r>
              <a:rPr lang="en-US" altLang="zh-CN" sz="2600" dirty="0">
                <a:cs typeface="Times New Roman" panose="02020603050405020304" pitchFamily="18" charset="0"/>
              </a:rPr>
              <a:t>(T-&gt;</a:t>
            </a:r>
            <a:r>
              <a:rPr lang="en-US" altLang="zh-CN" sz="2600" dirty="0" err="1">
                <a:cs typeface="Times New Roman" panose="02020603050405020304" pitchFamily="18" charset="0"/>
              </a:rPr>
              <a:t>lc,a,b</a:t>
            </a:r>
            <a:r>
              <a:rPr lang="en-US" altLang="zh-CN" sz="2600" dirty="0">
                <a:cs typeface="Times New Roman" panose="02020603050405020304" pitchFamily="18" charset="0"/>
              </a:rPr>
              <a:t>)+count(T-&gt;</a:t>
            </a:r>
            <a:r>
              <a:rPr lang="en-US" altLang="zh-CN" sz="2600" dirty="0" err="1">
                <a:cs typeface="Times New Roman" panose="02020603050405020304" pitchFamily="18" charset="0"/>
              </a:rPr>
              <a:t>rc,a,b</a:t>
            </a:r>
            <a:r>
              <a:rPr lang="en-US" altLang="zh-CN" sz="2600" dirty="0">
                <a:cs typeface="Times New Roman" panose="02020603050405020304" pitchFamily="18" charset="0"/>
              </a:rPr>
              <a:t>); </a:t>
            </a:r>
          </a:p>
          <a:p>
            <a:pPr lvl="1">
              <a:lnSpc>
                <a:spcPct val="95000"/>
              </a:lnSpc>
            </a:pPr>
            <a:r>
              <a:rPr lang="en-US" altLang="zh-CN" sz="2600" dirty="0">
                <a:cs typeface="Times New Roman" panose="02020603050405020304" pitchFamily="18" charset="0"/>
              </a:rPr>
              <a:t>}</a:t>
            </a:r>
            <a:endParaRPr lang="zh-CN" altLang="zh-CN" sz="2600" dirty="0">
              <a:cs typeface="Times New Roman" panose="02020603050405020304" pitchFamily="18" charset="0"/>
            </a:endParaRPr>
          </a:p>
        </p:txBody>
      </p:sp>
      <p:grpSp>
        <p:nvGrpSpPr>
          <p:cNvPr id="7" name="组合 6">
            <a:extLst>
              <a:ext uri="{FF2B5EF4-FFF2-40B4-BE49-F238E27FC236}">
                <a16:creationId xmlns:a16="http://schemas.microsoft.com/office/drawing/2014/main" id="{660781FA-46FA-4B29-8440-E1F95B31EFBE}"/>
              </a:ext>
            </a:extLst>
          </p:cNvPr>
          <p:cNvGrpSpPr/>
          <p:nvPr/>
        </p:nvGrpSpPr>
        <p:grpSpPr>
          <a:xfrm>
            <a:off x="0" y="177155"/>
            <a:ext cx="4383466" cy="877513"/>
            <a:chOff x="0" y="271425"/>
            <a:chExt cx="4280901" cy="877513"/>
          </a:xfrm>
        </p:grpSpPr>
        <p:sp>
          <p:nvSpPr>
            <p:cNvPr id="8" name="任意多边形 18">
              <a:extLst>
                <a:ext uri="{FF2B5EF4-FFF2-40B4-BE49-F238E27FC236}">
                  <a16:creationId xmlns:a16="http://schemas.microsoft.com/office/drawing/2014/main" id="{5ECE8CA1-9152-424D-82A4-9AB4E2448EAA}"/>
                </a:ext>
              </a:extLst>
            </p:cNvPr>
            <p:cNvSpPr/>
            <p:nvPr/>
          </p:nvSpPr>
          <p:spPr>
            <a:xfrm rot="5400000">
              <a:off x="1866583" y="-1445781"/>
              <a:ext cx="547735" cy="4280901"/>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9" name="椭圆 8">
              <a:extLst>
                <a:ext uri="{FF2B5EF4-FFF2-40B4-BE49-F238E27FC236}">
                  <a16:creationId xmlns:a16="http://schemas.microsoft.com/office/drawing/2014/main" id="{D02F3A16-B94F-44F9-96CE-A906B66AE419}"/>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0" name="矩形 9">
              <a:extLst>
                <a:ext uri="{FF2B5EF4-FFF2-40B4-BE49-F238E27FC236}">
                  <a16:creationId xmlns:a16="http://schemas.microsoft.com/office/drawing/2014/main" id="{AC5CDA9A-CF55-45F2-AF07-C87AFC7FA559}"/>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2</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文本框 1066">
            <a:extLst>
              <a:ext uri="{FF2B5EF4-FFF2-40B4-BE49-F238E27FC236}">
                <a16:creationId xmlns:a16="http://schemas.microsoft.com/office/drawing/2014/main" id="{2C2FD317-E0AF-43AE-8DBC-6741D8A1A162}"/>
              </a:ext>
            </a:extLst>
          </p:cNvPr>
          <p:cNvSpPr txBox="1">
            <a:spLocks noChangeArrowheads="1"/>
          </p:cNvSpPr>
          <p:nvPr/>
        </p:nvSpPr>
        <p:spPr bwMode="auto">
          <a:xfrm>
            <a:off x="1543482" y="326531"/>
            <a:ext cx="223651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遍历二叉树</a:t>
            </a:r>
          </a:p>
        </p:txBody>
      </p:sp>
      <p:sp>
        <p:nvSpPr>
          <p:cNvPr id="12" name="矩形 11">
            <a:extLst>
              <a:ext uri="{FF2B5EF4-FFF2-40B4-BE49-F238E27FC236}">
                <a16:creationId xmlns:a16="http://schemas.microsoft.com/office/drawing/2014/main" id="{B00B98B7-E376-4BC6-B779-54E58A046D1F}"/>
              </a:ext>
            </a:extLst>
          </p:cNvPr>
          <p:cNvSpPr/>
          <p:nvPr/>
        </p:nvSpPr>
        <p:spPr>
          <a:xfrm>
            <a:off x="817440" y="1173077"/>
            <a:ext cx="10551286" cy="523220"/>
          </a:xfrm>
          <a:prstGeom prst="rect">
            <a:avLst/>
          </a:prstGeom>
        </p:spPr>
        <p:txBody>
          <a:bodyPr wrap="squar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算法</a:t>
            </a:r>
            <a:r>
              <a:rPr lang="en-US" altLang="zh-CN" sz="2800" b="1" dirty="0">
                <a:solidFill>
                  <a:srgbClr val="002060"/>
                </a:solidFill>
                <a:latin typeface="Times New Roman" panose="02020603050405020304" pitchFamily="18" charset="0"/>
                <a:cs typeface="Times New Roman" panose="02020603050405020304" pitchFamily="18" charset="0"/>
              </a:rPr>
              <a:t>3.6 </a:t>
            </a:r>
            <a:r>
              <a:rPr lang="en-US" altLang="zh-CN" sz="2800" b="1" dirty="0">
                <a:solidFill>
                  <a:schemeClr val="accent2"/>
                </a:solidFill>
                <a:latin typeface="Times New Roman" panose="02020603050405020304" pitchFamily="18" charset="0"/>
                <a:cs typeface="Times New Roman" panose="02020603050405020304" pitchFamily="18" charset="0"/>
              </a:rPr>
              <a:t>count</a:t>
            </a:r>
            <a:r>
              <a:rPr lang="en-US" altLang="zh-CN" sz="2800" dirty="0"/>
              <a:t> </a:t>
            </a:r>
            <a:r>
              <a:rPr lang="zh-CN" altLang="en-US" sz="2800" b="1" dirty="0">
                <a:solidFill>
                  <a:srgbClr val="002060"/>
                </a:solidFill>
                <a:latin typeface="Times New Roman" panose="02020603050405020304" pitchFamily="18" charset="0"/>
                <a:cs typeface="Times New Roman" panose="02020603050405020304" pitchFamily="18" charset="0"/>
              </a:rPr>
              <a:t>：统计二叉树中元素的值在</a:t>
            </a:r>
            <a:r>
              <a:rPr lang="en-US" altLang="zh-CN" sz="2800" b="1" dirty="0">
                <a:solidFill>
                  <a:srgbClr val="002060"/>
                </a:solidFill>
                <a:latin typeface="Times New Roman" panose="02020603050405020304" pitchFamily="18" charset="0"/>
                <a:cs typeface="Times New Roman" panose="02020603050405020304" pitchFamily="18" charset="0"/>
              </a:rPr>
              <a:t>(</a:t>
            </a:r>
            <a:r>
              <a:rPr lang="en-US" altLang="zh-CN" sz="2800" b="1" dirty="0" err="1">
                <a:solidFill>
                  <a:srgbClr val="002060"/>
                </a:solidFill>
                <a:latin typeface="Times New Roman" panose="02020603050405020304" pitchFamily="18" charset="0"/>
                <a:cs typeface="Times New Roman" panose="02020603050405020304" pitchFamily="18" charset="0"/>
              </a:rPr>
              <a:t>a,b</a:t>
            </a:r>
            <a:r>
              <a:rPr lang="en-US" altLang="zh-CN" sz="2800" b="1" dirty="0">
                <a:solidFill>
                  <a:srgbClr val="002060"/>
                </a:solidFill>
                <a:latin typeface="Times New Roman" panose="02020603050405020304" pitchFamily="18" charset="0"/>
                <a:cs typeface="Times New Roman" panose="02020603050405020304" pitchFamily="18" charset="0"/>
              </a:rPr>
              <a:t>)</a:t>
            </a:r>
            <a:r>
              <a:rPr lang="zh-CN" altLang="en-US" sz="2800" b="1" dirty="0">
                <a:solidFill>
                  <a:srgbClr val="002060"/>
                </a:solidFill>
                <a:latin typeface="Times New Roman" panose="02020603050405020304" pitchFamily="18" charset="0"/>
                <a:cs typeface="Times New Roman" panose="02020603050405020304" pitchFamily="18" charset="0"/>
              </a:rPr>
              <a:t>区间的结点数量。</a:t>
            </a:r>
          </a:p>
        </p:txBody>
      </p:sp>
      <p:sp>
        <p:nvSpPr>
          <p:cNvPr id="13" name="矩形 12">
            <a:extLst>
              <a:ext uri="{FF2B5EF4-FFF2-40B4-BE49-F238E27FC236}">
                <a16:creationId xmlns:a16="http://schemas.microsoft.com/office/drawing/2014/main" id="{0A334648-1510-41EF-B35B-95460BD797D5}"/>
              </a:ext>
            </a:extLst>
          </p:cNvPr>
          <p:cNvSpPr/>
          <p:nvPr/>
        </p:nvSpPr>
        <p:spPr>
          <a:xfrm>
            <a:off x="902281" y="5235184"/>
            <a:ext cx="10551286" cy="899477"/>
          </a:xfrm>
          <a:prstGeom prst="rect">
            <a:avLst/>
          </a:prstGeom>
        </p:spPr>
        <p:txBody>
          <a:bodyPr wrap="square">
            <a:spAutoFit/>
          </a:bodyPr>
          <a:lstStyle/>
          <a:p>
            <a:pPr marL="0" lvl="1">
              <a:lnSpc>
                <a:spcPct val="125000"/>
              </a:lnSpc>
            </a:pPr>
            <a:r>
              <a:rPr lang="zh-CN" altLang="en-US" sz="2200" b="1" dirty="0">
                <a:solidFill>
                  <a:schemeClr val="accent2"/>
                </a:solidFill>
                <a:ea typeface="微软雅黑" panose="020B0503020204020204" pitchFamily="34" charset="-122"/>
                <a:cs typeface="Times New Roman" panose="02020603050405020304" pitchFamily="18" charset="0"/>
              </a:rPr>
              <a:t>注</a:t>
            </a:r>
            <a:r>
              <a:rPr lang="en-US" altLang="zh-CN" sz="2200" b="1" dirty="0">
                <a:solidFill>
                  <a:schemeClr val="accent2"/>
                </a:solidFill>
                <a:ea typeface="微软雅黑" panose="020B0503020204020204" pitchFamily="34" charset="-122"/>
                <a:cs typeface="Times New Roman" panose="02020603050405020304" pitchFamily="18" charset="0"/>
              </a:rPr>
              <a:t>(1)</a:t>
            </a:r>
            <a:r>
              <a:rPr lang="en-US" altLang="zh-CN" sz="2200" dirty="0">
                <a:ea typeface="微软雅黑" panose="020B0503020204020204" pitchFamily="34" charset="-122"/>
                <a:cs typeface="Times New Roman" panose="02020603050405020304" pitchFamily="18" charset="0"/>
              </a:rPr>
              <a:t> </a:t>
            </a:r>
            <a:r>
              <a:rPr lang="zh-CN" altLang="en-US" sz="2200" dirty="0">
                <a:ea typeface="微软雅黑" panose="020B0503020204020204" pitchFamily="34" charset="-122"/>
                <a:cs typeface="Times New Roman" panose="02020603050405020304" pitchFamily="18" charset="0"/>
              </a:rPr>
              <a:t>若二叉树非空，在递归算法的当前层只需对根结点进行统计，那么满足条件的点的数量只能是</a:t>
            </a:r>
            <a:r>
              <a:rPr lang="en-US" altLang="zh-CN" sz="2200" dirty="0">
                <a:ea typeface="微软雅黑" panose="020B0503020204020204" pitchFamily="34" charset="-122"/>
                <a:cs typeface="Times New Roman" panose="02020603050405020304" pitchFamily="18" charset="0"/>
              </a:rPr>
              <a:t>1 </a:t>
            </a:r>
            <a:r>
              <a:rPr lang="zh-CN" altLang="en-US" sz="2200" dirty="0">
                <a:ea typeface="微软雅黑" panose="020B0503020204020204" pitchFamily="34" charset="-122"/>
                <a:cs typeface="Times New Roman" panose="02020603050405020304" pitchFamily="18" charset="0"/>
              </a:rPr>
              <a:t>或 </a:t>
            </a:r>
            <a:r>
              <a:rPr lang="en-US" altLang="zh-CN" sz="2200" dirty="0">
                <a:ea typeface="微软雅黑" panose="020B0503020204020204" pitchFamily="34" charset="-122"/>
                <a:cs typeface="Times New Roman" panose="02020603050405020304" pitchFamily="18" charset="0"/>
              </a:rPr>
              <a:t>0</a:t>
            </a:r>
            <a:r>
              <a:rPr lang="zh-CN" altLang="en-US" sz="2200" dirty="0">
                <a:ea typeface="微软雅黑" panose="020B0503020204020204" pitchFamily="34" charset="-122"/>
                <a:cs typeface="Times New Roman" panose="02020603050405020304" pitchFamily="18" charset="0"/>
              </a:rPr>
              <a:t>，对根结点的左子树和右子树进行递归统计。</a:t>
            </a:r>
            <a:endParaRPr lang="en-US" altLang="zh-CN" sz="2200" dirty="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7065460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a:extLst>
              <a:ext uri="{FF2B5EF4-FFF2-40B4-BE49-F238E27FC236}">
                <a16:creationId xmlns:a16="http://schemas.microsoft.com/office/drawing/2014/main" id="{19137254-ADB3-4909-85E6-B7D01C6BB068}"/>
              </a:ext>
            </a:extLst>
          </p:cNvPr>
          <p:cNvGrpSpPr/>
          <p:nvPr/>
        </p:nvGrpSpPr>
        <p:grpSpPr>
          <a:xfrm>
            <a:off x="302765" y="1262680"/>
            <a:ext cx="458390" cy="344014"/>
            <a:chOff x="789999" y="2242985"/>
            <a:chExt cx="504229" cy="378415"/>
          </a:xfrm>
        </p:grpSpPr>
        <p:sp>
          <p:nvSpPr>
            <p:cNvPr id="3" name="Rectangle 24">
              <a:extLst>
                <a:ext uri="{FF2B5EF4-FFF2-40B4-BE49-F238E27FC236}">
                  <a16:creationId xmlns:a16="http://schemas.microsoft.com/office/drawing/2014/main" id="{6251D1C4-52B2-4133-88AF-9F93AF68DA82}"/>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4" name="Rectangle 25">
              <a:extLst>
                <a:ext uri="{FF2B5EF4-FFF2-40B4-BE49-F238E27FC236}">
                  <a16:creationId xmlns:a16="http://schemas.microsoft.com/office/drawing/2014/main" id="{09E00C75-44E0-4DB2-BA4B-B0643AFF04F0}"/>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5" name="矩形 4">
            <a:extLst>
              <a:ext uri="{FF2B5EF4-FFF2-40B4-BE49-F238E27FC236}">
                <a16:creationId xmlns:a16="http://schemas.microsoft.com/office/drawing/2014/main" id="{9617C146-3ADF-44CF-8A77-68F048DB3B2D}"/>
              </a:ext>
            </a:extLst>
          </p:cNvPr>
          <p:cNvSpPr/>
          <p:nvPr/>
        </p:nvSpPr>
        <p:spPr>
          <a:xfrm>
            <a:off x="902281" y="1958068"/>
            <a:ext cx="9646391" cy="2753061"/>
          </a:xfrm>
          <a:prstGeom prst="rect">
            <a:avLst/>
          </a:prstGeom>
        </p:spPr>
        <p:txBody>
          <a:bodyPr wrap="square">
            <a:spAutoFit/>
          </a:bodyPr>
          <a:lstStyle/>
          <a:p>
            <a:pPr lvl="1">
              <a:lnSpc>
                <a:spcPct val="95000"/>
              </a:lnSpc>
            </a:pPr>
            <a:r>
              <a:rPr lang="en-US" altLang="zh-CN" sz="2600" dirty="0">
                <a:cs typeface="Times New Roman" panose="02020603050405020304" pitchFamily="18" charset="0"/>
              </a:rPr>
              <a:t>int depth (</a:t>
            </a:r>
            <a:r>
              <a:rPr lang="en-US" altLang="zh-CN" sz="2600" dirty="0" err="1">
                <a:cs typeface="Times New Roman" panose="02020603050405020304" pitchFamily="18" charset="0"/>
              </a:rPr>
              <a:t>BiTree</a:t>
            </a:r>
            <a:r>
              <a:rPr lang="en-US" altLang="zh-CN" sz="2600" dirty="0">
                <a:cs typeface="Times New Roman" panose="02020603050405020304" pitchFamily="18" charset="0"/>
              </a:rPr>
              <a:t> T)</a:t>
            </a:r>
          </a:p>
          <a:p>
            <a:pPr lvl="1">
              <a:lnSpc>
                <a:spcPct val="95000"/>
              </a:lnSpc>
            </a:pPr>
            <a:r>
              <a:rPr lang="en-US" altLang="zh-CN" sz="2600" dirty="0">
                <a:cs typeface="Times New Roman" panose="02020603050405020304" pitchFamily="18" charset="0"/>
              </a:rPr>
              <a:t>{  </a:t>
            </a:r>
          </a:p>
          <a:p>
            <a:pPr lvl="1">
              <a:lnSpc>
                <a:spcPct val="95000"/>
              </a:lnSpc>
            </a:pPr>
            <a:r>
              <a:rPr lang="en-US" altLang="zh-CN" sz="2600" dirty="0">
                <a:cs typeface="Times New Roman" panose="02020603050405020304" pitchFamily="18" charset="0"/>
              </a:rPr>
              <a:t>    int dl, </a:t>
            </a:r>
            <a:r>
              <a:rPr lang="en-US" altLang="zh-CN" sz="2600" dirty="0" err="1">
                <a:cs typeface="Times New Roman" panose="02020603050405020304" pitchFamily="18" charset="0"/>
              </a:rPr>
              <a:t>dr</a:t>
            </a:r>
            <a:r>
              <a:rPr lang="en-US" altLang="zh-CN" sz="2600" dirty="0">
                <a:cs typeface="Times New Roman" panose="02020603050405020304" pitchFamily="18" charset="0"/>
              </a:rPr>
              <a:t>;</a:t>
            </a:r>
          </a:p>
          <a:p>
            <a:pPr lvl="1">
              <a:lnSpc>
                <a:spcPct val="95000"/>
              </a:lnSpc>
            </a:pPr>
            <a:r>
              <a:rPr lang="en-US" altLang="zh-CN" sz="2600" dirty="0">
                <a:cs typeface="Times New Roman" panose="02020603050405020304" pitchFamily="18" charset="0"/>
              </a:rPr>
              <a:t>    if(!T)  return 0;</a:t>
            </a:r>
          </a:p>
          <a:p>
            <a:pPr lvl="1">
              <a:lnSpc>
                <a:spcPct val="95000"/>
              </a:lnSpc>
            </a:pPr>
            <a:r>
              <a:rPr lang="en-US" altLang="zh-CN" sz="2600" dirty="0">
                <a:cs typeface="Times New Roman" panose="02020603050405020304" pitchFamily="18" charset="0"/>
              </a:rPr>
              <a:t>    dl = depth(T-&gt;</a:t>
            </a:r>
            <a:r>
              <a:rPr lang="en-US" altLang="zh-CN" sz="2600" dirty="0" err="1">
                <a:cs typeface="Times New Roman" panose="02020603050405020304" pitchFamily="18" charset="0"/>
              </a:rPr>
              <a:t>lc</a:t>
            </a:r>
            <a:r>
              <a:rPr lang="en-US" altLang="zh-CN" sz="2600" dirty="0">
                <a:cs typeface="Times New Roman" panose="02020603050405020304" pitchFamily="18" charset="0"/>
              </a:rPr>
              <a:t>);   </a:t>
            </a:r>
            <a:r>
              <a:rPr lang="en-US" altLang="zh-CN" sz="2600" dirty="0" err="1">
                <a:cs typeface="Times New Roman" panose="02020603050405020304" pitchFamily="18" charset="0"/>
              </a:rPr>
              <a:t>dr</a:t>
            </a:r>
            <a:r>
              <a:rPr lang="en-US" altLang="zh-CN" sz="2600" dirty="0">
                <a:cs typeface="Times New Roman" panose="02020603050405020304" pitchFamily="18" charset="0"/>
              </a:rPr>
              <a:t>=depth(T-&gt;</a:t>
            </a:r>
            <a:r>
              <a:rPr lang="en-US" altLang="zh-CN" sz="2600" dirty="0" err="1">
                <a:cs typeface="Times New Roman" panose="02020603050405020304" pitchFamily="18" charset="0"/>
              </a:rPr>
              <a:t>rc</a:t>
            </a:r>
            <a:r>
              <a:rPr lang="en-US" altLang="zh-CN" sz="2600" dirty="0">
                <a:cs typeface="Times New Roman" panose="02020603050405020304" pitchFamily="18" charset="0"/>
              </a:rPr>
              <a:t>);</a:t>
            </a:r>
          </a:p>
          <a:p>
            <a:pPr lvl="1">
              <a:lnSpc>
                <a:spcPct val="95000"/>
              </a:lnSpc>
            </a:pPr>
            <a:r>
              <a:rPr lang="en-US" altLang="zh-CN" sz="2600" dirty="0">
                <a:cs typeface="Times New Roman" panose="02020603050405020304" pitchFamily="18" charset="0"/>
              </a:rPr>
              <a:t>    return dl&gt;dr?dl+1:dr+1;</a:t>
            </a:r>
          </a:p>
          <a:p>
            <a:pPr lvl="1">
              <a:lnSpc>
                <a:spcPct val="95000"/>
              </a:lnSpc>
            </a:pPr>
            <a:r>
              <a:rPr lang="en-US" altLang="zh-CN" sz="2600" dirty="0">
                <a:cs typeface="Times New Roman" panose="02020603050405020304" pitchFamily="18" charset="0"/>
              </a:rPr>
              <a:t> }</a:t>
            </a:r>
            <a:endParaRPr lang="zh-CN" altLang="zh-CN" sz="2600" dirty="0">
              <a:cs typeface="Times New Roman" panose="02020603050405020304" pitchFamily="18" charset="0"/>
            </a:endParaRPr>
          </a:p>
        </p:txBody>
      </p:sp>
      <p:grpSp>
        <p:nvGrpSpPr>
          <p:cNvPr id="7" name="组合 6">
            <a:extLst>
              <a:ext uri="{FF2B5EF4-FFF2-40B4-BE49-F238E27FC236}">
                <a16:creationId xmlns:a16="http://schemas.microsoft.com/office/drawing/2014/main" id="{660781FA-46FA-4B29-8440-E1F95B31EFBE}"/>
              </a:ext>
            </a:extLst>
          </p:cNvPr>
          <p:cNvGrpSpPr/>
          <p:nvPr/>
        </p:nvGrpSpPr>
        <p:grpSpPr>
          <a:xfrm>
            <a:off x="0" y="177155"/>
            <a:ext cx="4383466" cy="877513"/>
            <a:chOff x="0" y="271425"/>
            <a:chExt cx="4280901" cy="877513"/>
          </a:xfrm>
        </p:grpSpPr>
        <p:sp>
          <p:nvSpPr>
            <p:cNvPr id="8" name="任意多边形 18">
              <a:extLst>
                <a:ext uri="{FF2B5EF4-FFF2-40B4-BE49-F238E27FC236}">
                  <a16:creationId xmlns:a16="http://schemas.microsoft.com/office/drawing/2014/main" id="{5ECE8CA1-9152-424D-82A4-9AB4E2448EAA}"/>
                </a:ext>
              </a:extLst>
            </p:cNvPr>
            <p:cNvSpPr/>
            <p:nvPr/>
          </p:nvSpPr>
          <p:spPr>
            <a:xfrm rot="5400000">
              <a:off x="1866583" y="-1445781"/>
              <a:ext cx="547735" cy="4280901"/>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9" name="椭圆 8">
              <a:extLst>
                <a:ext uri="{FF2B5EF4-FFF2-40B4-BE49-F238E27FC236}">
                  <a16:creationId xmlns:a16="http://schemas.microsoft.com/office/drawing/2014/main" id="{D02F3A16-B94F-44F9-96CE-A906B66AE419}"/>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0" name="矩形 9">
              <a:extLst>
                <a:ext uri="{FF2B5EF4-FFF2-40B4-BE49-F238E27FC236}">
                  <a16:creationId xmlns:a16="http://schemas.microsoft.com/office/drawing/2014/main" id="{AC5CDA9A-CF55-45F2-AF07-C87AFC7FA559}"/>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2</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文本框 1066">
            <a:extLst>
              <a:ext uri="{FF2B5EF4-FFF2-40B4-BE49-F238E27FC236}">
                <a16:creationId xmlns:a16="http://schemas.microsoft.com/office/drawing/2014/main" id="{2C2FD317-E0AF-43AE-8DBC-6741D8A1A162}"/>
              </a:ext>
            </a:extLst>
          </p:cNvPr>
          <p:cNvSpPr txBox="1">
            <a:spLocks noChangeArrowheads="1"/>
          </p:cNvSpPr>
          <p:nvPr/>
        </p:nvSpPr>
        <p:spPr bwMode="auto">
          <a:xfrm>
            <a:off x="1543482" y="326531"/>
            <a:ext cx="223651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遍历二叉树</a:t>
            </a:r>
          </a:p>
        </p:txBody>
      </p:sp>
      <p:sp>
        <p:nvSpPr>
          <p:cNvPr id="12" name="矩形 11">
            <a:extLst>
              <a:ext uri="{FF2B5EF4-FFF2-40B4-BE49-F238E27FC236}">
                <a16:creationId xmlns:a16="http://schemas.microsoft.com/office/drawing/2014/main" id="{B00B98B7-E376-4BC6-B779-54E58A046D1F}"/>
              </a:ext>
            </a:extLst>
          </p:cNvPr>
          <p:cNvSpPr/>
          <p:nvPr/>
        </p:nvSpPr>
        <p:spPr>
          <a:xfrm>
            <a:off x="817440" y="1173077"/>
            <a:ext cx="10551286" cy="523220"/>
          </a:xfrm>
          <a:prstGeom prst="rect">
            <a:avLst/>
          </a:prstGeom>
        </p:spPr>
        <p:txBody>
          <a:bodyPr wrap="squar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算法</a:t>
            </a:r>
            <a:r>
              <a:rPr lang="en-US" altLang="zh-CN" sz="2800" b="1" dirty="0">
                <a:solidFill>
                  <a:srgbClr val="002060"/>
                </a:solidFill>
                <a:latin typeface="Times New Roman" panose="02020603050405020304" pitchFamily="18" charset="0"/>
                <a:cs typeface="Times New Roman" panose="02020603050405020304" pitchFamily="18" charset="0"/>
              </a:rPr>
              <a:t>3.7 </a:t>
            </a:r>
            <a:r>
              <a:rPr lang="en-US" altLang="zh-CN" sz="2800" b="1" dirty="0">
                <a:solidFill>
                  <a:schemeClr val="accent2"/>
                </a:solidFill>
                <a:latin typeface="Times New Roman" panose="02020603050405020304" pitchFamily="18" charset="0"/>
                <a:cs typeface="Times New Roman" panose="02020603050405020304" pitchFamily="18" charset="0"/>
              </a:rPr>
              <a:t>depth</a:t>
            </a:r>
            <a:r>
              <a:rPr lang="en-US" altLang="zh-CN" sz="2800" dirty="0"/>
              <a:t> </a:t>
            </a:r>
            <a:r>
              <a:rPr lang="zh-CN" altLang="en-US" sz="2800" b="1" dirty="0">
                <a:solidFill>
                  <a:srgbClr val="002060"/>
                </a:solidFill>
                <a:latin typeface="Times New Roman" panose="02020603050405020304" pitchFamily="18" charset="0"/>
                <a:cs typeface="Times New Roman" panose="02020603050405020304" pitchFamily="18" charset="0"/>
              </a:rPr>
              <a:t>：计算二叉树的深度。</a:t>
            </a:r>
          </a:p>
        </p:txBody>
      </p:sp>
      <p:sp>
        <p:nvSpPr>
          <p:cNvPr id="13" name="矩形 12">
            <a:extLst>
              <a:ext uri="{FF2B5EF4-FFF2-40B4-BE49-F238E27FC236}">
                <a16:creationId xmlns:a16="http://schemas.microsoft.com/office/drawing/2014/main" id="{0A334648-1510-41EF-B35B-95460BD797D5}"/>
              </a:ext>
            </a:extLst>
          </p:cNvPr>
          <p:cNvSpPr/>
          <p:nvPr/>
        </p:nvSpPr>
        <p:spPr>
          <a:xfrm>
            <a:off x="817440" y="4972900"/>
            <a:ext cx="10551286" cy="1320298"/>
          </a:xfrm>
          <a:prstGeom prst="rect">
            <a:avLst/>
          </a:prstGeom>
        </p:spPr>
        <p:txBody>
          <a:bodyPr wrap="square">
            <a:spAutoFit/>
          </a:bodyPr>
          <a:lstStyle/>
          <a:p>
            <a:pPr marL="0" lvl="1">
              <a:lnSpc>
                <a:spcPct val="125000"/>
              </a:lnSpc>
            </a:pPr>
            <a:r>
              <a:rPr lang="zh-CN" altLang="en-US" sz="2200" b="1" dirty="0">
                <a:solidFill>
                  <a:schemeClr val="accent2"/>
                </a:solidFill>
                <a:ea typeface="微软雅黑" panose="020B0503020204020204" pitchFamily="34" charset="-122"/>
                <a:cs typeface="Times New Roman" panose="02020603050405020304" pitchFamily="18" charset="0"/>
              </a:rPr>
              <a:t>注</a:t>
            </a:r>
            <a:r>
              <a:rPr lang="en-US" altLang="zh-CN" sz="2200" b="1" dirty="0">
                <a:solidFill>
                  <a:schemeClr val="accent2"/>
                </a:solidFill>
                <a:ea typeface="微软雅黑" panose="020B0503020204020204" pitchFamily="34" charset="-122"/>
                <a:cs typeface="Times New Roman" panose="02020603050405020304" pitchFamily="18" charset="0"/>
              </a:rPr>
              <a:t>(1)</a:t>
            </a:r>
            <a:r>
              <a:rPr lang="en-US" altLang="zh-CN" sz="2200" dirty="0">
                <a:ea typeface="微软雅黑" panose="020B0503020204020204" pitchFamily="34" charset="-122"/>
                <a:cs typeface="Times New Roman" panose="02020603050405020304" pitchFamily="18" charset="0"/>
              </a:rPr>
              <a:t> </a:t>
            </a:r>
            <a:r>
              <a:rPr lang="zh-CN" altLang="en-US" sz="2200" dirty="0">
                <a:ea typeface="微软雅黑" panose="020B0503020204020204" pitchFamily="34" charset="-122"/>
                <a:cs typeface="Times New Roman" panose="02020603050405020304" pitchFamily="18" charset="0"/>
              </a:rPr>
              <a:t>利用二叉树深度的递归定义，若二叉树为空，则深度为 </a:t>
            </a:r>
            <a:r>
              <a:rPr lang="en-US" altLang="zh-CN" sz="2200" dirty="0">
                <a:ea typeface="微软雅黑" panose="020B0503020204020204" pitchFamily="34" charset="-122"/>
                <a:cs typeface="Times New Roman" panose="02020603050405020304" pitchFamily="18" charset="0"/>
              </a:rPr>
              <a:t>0</a:t>
            </a:r>
            <a:r>
              <a:rPr lang="zh-CN" altLang="en-US" sz="2200" dirty="0">
                <a:ea typeface="微软雅黑" panose="020B0503020204020204" pitchFamily="34" charset="-122"/>
                <a:cs typeface="Times New Roman" panose="02020603050405020304" pitchFamily="18" charset="0"/>
              </a:rPr>
              <a:t>，否则深度为根结点的左子树和右子树深度的最大值加 </a:t>
            </a:r>
            <a:r>
              <a:rPr lang="en-US" altLang="zh-CN" sz="2200" dirty="0">
                <a:ea typeface="微软雅黑" panose="020B0503020204020204" pitchFamily="34" charset="-122"/>
                <a:cs typeface="Times New Roman" panose="02020603050405020304" pitchFamily="18" charset="0"/>
              </a:rPr>
              <a:t>1</a:t>
            </a:r>
            <a:r>
              <a:rPr lang="zh-CN" altLang="en-US" sz="2200" dirty="0">
                <a:ea typeface="微软雅黑" panose="020B0503020204020204" pitchFamily="34" charset="-122"/>
                <a:cs typeface="Times New Roman" panose="02020603050405020304" pitchFamily="18" charset="0"/>
              </a:rPr>
              <a:t>。</a:t>
            </a:r>
            <a:endParaRPr lang="en-US" altLang="zh-CN" sz="2200" dirty="0">
              <a:ea typeface="微软雅黑" panose="020B0503020204020204" pitchFamily="34" charset="-122"/>
              <a:cs typeface="Times New Roman" panose="02020603050405020304" pitchFamily="18" charset="0"/>
            </a:endParaRPr>
          </a:p>
          <a:p>
            <a:pPr marL="0" lvl="1">
              <a:lnSpc>
                <a:spcPct val="125000"/>
              </a:lnSpc>
            </a:pPr>
            <a:r>
              <a:rPr lang="zh-CN" altLang="en-US" sz="2200" b="1" dirty="0">
                <a:solidFill>
                  <a:schemeClr val="accent2"/>
                </a:solidFill>
                <a:ea typeface="微软雅黑" panose="020B0503020204020204" pitchFamily="34" charset="-122"/>
                <a:cs typeface="Times New Roman" panose="02020603050405020304" pitchFamily="18" charset="0"/>
              </a:rPr>
              <a:t>   </a:t>
            </a:r>
            <a:r>
              <a:rPr lang="en-US" altLang="zh-CN" sz="2200" b="1" dirty="0">
                <a:solidFill>
                  <a:schemeClr val="accent2"/>
                </a:solidFill>
                <a:ea typeface="微软雅黑" panose="020B0503020204020204" pitchFamily="34" charset="-122"/>
                <a:cs typeface="Times New Roman" panose="02020603050405020304" pitchFamily="18" charset="0"/>
              </a:rPr>
              <a:t>(2) </a:t>
            </a:r>
            <a:r>
              <a:rPr lang="zh-CN" altLang="en-US" sz="2200" dirty="0">
                <a:ea typeface="微软雅黑" panose="020B0503020204020204" pitchFamily="34" charset="-122"/>
                <a:cs typeface="Times New Roman" panose="02020603050405020304" pitchFamily="18" charset="0"/>
              </a:rPr>
              <a:t>若不考虑 </a:t>
            </a:r>
            <a:r>
              <a:rPr lang="en-US" altLang="zh-CN" sz="2200" dirty="0">
                <a:ea typeface="微软雅黑" panose="020B0503020204020204" pitchFamily="34" charset="-122"/>
                <a:cs typeface="Times New Roman" panose="02020603050405020304" pitchFamily="18" charset="0"/>
              </a:rPr>
              <a:t>dl </a:t>
            </a:r>
            <a:r>
              <a:rPr lang="zh-CN" altLang="en-US" sz="2200" dirty="0">
                <a:ea typeface="微软雅黑" panose="020B0503020204020204" pitchFamily="34" charset="-122"/>
                <a:cs typeface="Times New Roman" panose="02020603050405020304" pitchFamily="18" charset="0"/>
              </a:rPr>
              <a:t>和 </a:t>
            </a:r>
            <a:r>
              <a:rPr lang="en-US" altLang="zh-CN" sz="2200" dirty="0" err="1">
                <a:ea typeface="微软雅黑" panose="020B0503020204020204" pitchFamily="34" charset="-122"/>
                <a:cs typeface="Times New Roman" panose="02020603050405020304" pitchFamily="18" charset="0"/>
              </a:rPr>
              <a:t>dr</a:t>
            </a:r>
            <a:r>
              <a:rPr lang="zh-CN" altLang="en-US" sz="2200" dirty="0">
                <a:ea typeface="微软雅黑" panose="020B0503020204020204" pitchFamily="34" charset="-122"/>
                <a:cs typeface="Times New Roman" panose="02020603050405020304" pitchFamily="18" charset="0"/>
              </a:rPr>
              <a:t>，则程序效率如何变化？</a:t>
            </a:r>
            <a:endParaRPr lang="en-US" altLang="zh-CN" sz="2200" dirty="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7900666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a:extLst>
              <a:ext uri="{FF2B5EF4-FFF2-40B4-BE49-F238E27FC236}">
                <a16:creationId xmlns:a16="http://schemas.microsoft.com/office/drawing/2014/main" id="{19137254-ADB3-4909-85E6-B7D01C6BB068}"/>
              </a:ext>
            </a:extLst>
          </p:cNvPr>
          <p:cNvGrpSpPr/>
          <p:nvPr/>
        </p:nvGrpSpPr>
        <p:grpSpPr>
          <a:xfrm>
            <a:off x="302765" y="1262680"/>
            <a:ext cx="458390" cy="344014"/>
            <a:chOff x="789999" y="2242985"/>
            <a:chExt cx="504229" cy="378415"/>
          </a:xfrm>
        </p:grpSpPr>
        <p:sp>
          <p:nvSpPr>
            <p:cNvPr id="3" name="Rectangle 24">
              <a:extLst>
                <a:ext uri="{FF2B5EF4-FFF2-40B4-BE49-F238E27FC236}">
                  <a16:creationId xmlns:a16="http://schemas.microsoft.com/office/drawing/2014/main" id="{6251D1C4-52B2-4133-88AF-9F93AF68DA82}"/>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4" name="Rectangle 25">
              <a:extLst>
                <a:ext uri="{FF2B5EF4-FFF2-40B4-BE49-F238E27FC236}">
                  <a16:creationId xmlns:a16="http://schemas.microsoft.com/office/drawing/2014/main" id="{09E00C75-44E0-4DB2-BA4B-B0643AFF04F0}"/>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5" name="矩形 4">
            <a:extLst>
              <a:ext uri="{FF2B5EF4-FFF2-40B4-BE49-F238E27FC236}">
                <a16:creationId xmlns:a16="http://schemas.microsoft.com/office/drawing/2014/main" id="{9617C146-3ADF-44CF-8A77-68F048DB3B2D}"/>
              </a:ext>
            </a:extLst>
          </p:cNvPr>
          <p:cNvSpPr/>
          <p:nvPr/>
        </p:nvSpPr>
        <p:spPr>
          <a:xfrm>
            <a:off x="991348" y="1696297"/>
            <a:ext cx="9646391" cy="3133165"/>
          </a:xfrm>
          <a:prstGeom prst="rect">
            <a:avLst/>
          </a:prstGeom>
        </p:spPr>
        <p:txBody>
          <a:bodyPr wrap="square">
            <a:spAutoFit/>
          </a:bodyPr>
          <a:lstStyle/>
          <a:p>
            <a:pPr lvl="1">
              <a:lnSpc>
                <a:spcPct val="95000"/>
              </a:lnSpc>
            </a:pPr>
            <a:r>
              <a:rPr lang="en-US" altLang="zh-CN" sz="2600" dirty="0" err="1">
                <a:cs typeface="Times New Roman" panose="02020603050405020304" pitchFamily="18" charset="0"/>
              </a:rPr>
              <a:t>BiTree</a:t>
            </a:r>
            <a:r>
              <a:rPr lang="en-US" altLang="zh-CN" sz="2600" dirty="0">
                <a:cs typeface="Times New Roman" panose="02020603050405020304" pitchFamily="18" charset="0"/>
              </a:rPr>
              <a:t> </a:t>
            </a:r>
            <a:r>
              <a:rPr lang="en-US" altLang="zh-CN" sz="2600" dirty="0" err="1">
                <a:cs typeface="Times New Roman" panose="02020603050405020304" pitchFamily="18" charset="0"/>
              </a:rPr>
              <a:t>CopyBiTree</a:t>
            </a:r>
            <a:r>
              <a:rPr lang="en-US" altLang="zh-CN" sz="2600" dirty="0">
                <a:cs typeface="Times New Roman" panose="02020603050405020304" pitchFamily="18" charset="0"/>
              </a:rPr>
              <a:t> (</a:t>
            </a:r>
            <a:r>
              <a:rPr lang="en-US" altLang="zh-CN" sz="2600" dirty="0" err="1">
                <a:cs typeface="Times New Roman" panose="02020603050405020304" pitchFamily="18" charset="0"/>
              </a:rPr>
              <a:t>BiTree</a:t>
            </a:r>
            <a:r>
              <a:rPr lang="en-US" altLang="zh-CN" sz="2600" dirty="0">
                <a:cs typeface="Times New Roman" panose="02020603050405020304" pitchFamily="18" charset="0"/>
              </a:rPr>
              <a:t> T)</a:t>
            </a:r>
          </a:p>
          <a:p>
            <a:pPr lvl="1">
              <a:lnSpc>
                <a:spcPct val="95000"/>
              </a:lnSpc>
            </a:pPr>
            <a:r>
              <a:rPr lang="en-US" altLang="zh-CN" sz="2600" dirty="0">
                <a:cs typeface="Times New Roman" panose="02020603050405020304" pitchFamily="18" charset="0"/>
              </a:rPr>
              <a:t>{  </a:t>
            </a:r>
          </a:p>
          <a:p>
            <a:pPr lvl="1">
              <a:lnSpc>
                <a:spcPct val="95000"/>
              </a:lnSpc>
            </a:pPr>
            <a:r>
              <a:rPr lang="en-US" altLang="zh-CN" sz="2600" dirty="0">
                <a:cs typeface="Times New Roman" panose="02020603050405020304" pitchFamily="18" charset="0"/>
              </a:rPr>
              <a:t>    </a:t>
            </a:r>
            <a:r>
              <a:rPr lang="en-US" altLang="zh-CN" sz="2600" dirty="0" err="1">
                <a:cs typeface="Times New Roman" panose="02020603050405020304" pitchFamily="18" charset="0"/>
              </a:rPr>
              <a:t>BiTree</a:t>
            </a:r>
            <a:r>
              <a:rPr lang="en-US" altLang="zh-CN" sz="2600" dirty="0">
                <a:cs typeface="Times New Roman" panose="02020603050405020304" pitchFamily="18" charset="0"/>
              </a:rPr>
              <a:t> T2;</a:t>
            </a:r>
          </a:p>
          <a:p>
            <a:pPr lvl="1">
              <a:lnSpc>
                <a:spcPct val="95000"/>
              </a:lnSpc>
            </a:pPr>
            <a:r>
              <a:rPr lang="en-US" altLang="zh-CN" sz="2600" dirty="0">
                <a:cs typeface="Times New Roman" panose="02020603050405020304" pitchFamily="18" charset="0"/>
              </a:rPr>
              <a:t>    if(!T)  return NULL;</a:t>
            </a:r>
          </a:p>
          <a:p>
            <a:pPr lvl="1">
              <a:lnSpc>
                <a:spcPct val="95000"/>
              </a:lnSpc>
            </a:pPr>
            <a:r>
              <a:rPr lang="en-US" altLang="zh-CN" sz="2600" dirty="0">
                <a:cs typeface="Times New Roman" panose="02020603050405020304" pitchFamily="18" charset="0"/>
              </a:rPr>
              <a:t>    T2 = new </a:t>
            </a:r>
            <a:r>
              <a:rPr lang="en-US" altLang="zh-CN" sz="2600" dirty="0" err="1">
                <a:cs typeface="Times New Roman" panose="02020603050405020304" pitchFamily="18" charset="0"/>
              </a:rPr>
              <a:t>BiTNode</a:t>
            </a:r>
            <a:r>
              <a:rPr lang="en-US" altLang="zh-CN" sz="2600" dirty="0">
                <a:cs typeface="Times New Roman" panose="02020603050405020304" pitchFamily="18" charset="0"/>
              </a:rPr>
              <a:t>;   T2-&gt;data = T-&gt;data;</a:t>
            </a:r>
          </a:p>
          <a:p>
            <a:pPr lvl="1">
              <a:lnSpc>
                <a:spcPct val="95000"/>
              </a:lnSpc>
            </a:pPr>
            <a:r>
              <a:rPr lang="en-US" altLang="zh-CN" sz="2600" dirty="0">
                <a:cs typeface="Times New Roman" panose="02020603050405020304" pitchFamily="18" charset="0"/>
              </a:rPr>
              <a:t>    T2-&gt;</a:t>
            </a:r>
            <a:r>
              <a:rPr lang="en-US" altLang="zh-CN" sz="2600" dirty="0" err="1">
                <a:cs typeface="Times New Roman" panose="02020603050405020304" pitchFamily="18" charset="0"/>
              </a:rPr>
              <a:t>lc</a:t>
            </a:r>
            <a:r>
              <a:rPr lang="en-US" altLang="zh-CN" sz="2600" dirty="0">
                <a:cs typeface="Times New Roman" panose="02020603050405020304" pitchFamily="18" charset="0"/>
              </a:rPr>
              <a:t> = </a:t>
            </a:r>
            <a:r>
              <a:rPr lang="en-US" altLang="zh-CN" sz="2600" dirty="0" err="1">
                <a:cs typeface="Times New Roman" panose="02020603050405020304" pitchFamily="18" charset="0"/>
              </a:rPr>
              <a:t>CopyBiTree</a:t>
            </a:r>
            <a:r>
              <a:rPr lang="en-US" altLang="zh-CN" sz="2600" dirty="0">
                <a:cs typeface="Times New Roman" panose="02020603050405020304" pitchFamily="18" charset="0"/>
              </a:rPr>
              <a:t>(T-&gt;</a:t>
            </a:r>
            <a:r>
              <a:rPr lang="en-US" altLang="zh-CN" sz="2600" dirty="0" err="1">
                <a:cs typeface="Times New Roman" panose="02020603050405020304" pitchFamily="18" charset="0"/>
              </a:rPr>
              <a:t>lc</a:t>
            </a:r>
            <a:r>
              <a:rPr lang="en-US" altLang="zh-CN" sz="2600" dirty="0">
                <a:cs typeface="Times New Roman" panose="02020603050405020304" pitchFamily="18" charset="0"/>
              </a:rPr>
              <a:t>); T2-&gt;</a:t>
            </a:r>
            <a:r>
              <a:rPr lang="en-US" altLang="zh-CN" sz="2600" dirty="0" err="1">
                <a:cs typeface="Times New Roman" panose="02020603050405020304" pitchFamily="18" charset="0"/>
              </a:rPr>
              <a:t>rc</a:t>
            </a:r>
            <a:r>
              <a:rPr lang="en-US" altLang="zh-CN" sz="2600" dirty="0">
                <a:cs typeface="Times New Roman" panose="02020603050405020304" pitchFamily="18" charset="0"/>
              </a:rPr>
              <a:t> = </a:t>
            </a:r>
            <a:r>
              <a:rPr lang="en-US" altLang="zh-CN" sz="2600" dirty="0" err="1">
                <a:cs typeface="Times New Roman" panose="02020603050405020304" pitchFamily="18" charset="0"/>
              </a:rPr>
              <a:t>CopyBiTree</a:t>
            </a:r>
            <a:r>
              <a:rPr lang="en-US" altLang="zh-CN" sz="2600" dirty="0">
                <a:cs typeface="Times New Roman" panose="02020603050405020304" pitchFamily="18" charset="0"/>
              </a:rPr>
              <a:t>(T-&gt;</a:t>
            </a:r>
            <a:r>
              <a:rPr lang="en-US" altLang="zh-CN" sz="2600" dirty="0" err="1">
                <a:cs typeface="Times New Roman" panose="02020603050405020304" pitchFamily="18" charset="0"/>
              </a:rPr>
              <a:t>rc</a:t>
            </a:r>
            <a:r>
              <a:rPr lang="en-US" altLang="zh-CN" sz="2600" dirty="0">
                <a:cs typeface="Times New Roman" panose="02020603050405020304" pitchFamily="18" charset="0"/>
              </a:rPr>
              <a:t>); </a:t>
            </a:r>
          </a:p>
          <a:p>
            <a:pPr lvl="1">
              <a:lnSpc>
                <a:spcPct val="95000"/>
              </a:lnSpc>
            </a:pPr>
            <a:r>
              <a:rPr lang="en-US" altLang="zh-CN" sz="2600" dirty="0">
                <a:cs typeface="Times New Roman" panose="02020603050405020304" pitchFamily="18" charset="0"/>
              </a:rPr>
              <a:t>    return T2;</a:t>
            </a:r>
          </a:p>
          <a:p>
            <a:pPr lvl="1">
              <a:lnSpc>
                <a:spcPct val="95000"/>
              </a:lnSpc>
            </a:pPr>
            <a:r>
              <a:rPr lang="en-US" altLang="zh-CN" sz="2600" dirty="0">
                <a:cs typeface="Times New Roman" panose="02020603050405020304" pitchFamily="18" charset="0"/>
              </a:rPr>
              <a:t>}</a:t>
            </a:r>
            <a:endParaRPr lang="zh-CN" altLang="zh-CN" sz="2600" dirty="0">
              <a:cs typeface="Times New Roman" panose="02020603050405020304" pitchFamily="18" charset="0"/>
            </a:endParaRPr>
          </a:p>
        </p:txBody>
      </p:sp>
      <p:grpSp>
        <p:nvGrpSpPr>
          <p:cNvPr id="7" name="组合 6">
            <a:extLst>
              <a:ext uri="{FF2B5EF4-FFF2-40B4-BE49-F238E27FC236}">
                <a16:creationId xmlns:a16="http://schemas.microsoft.com/office/drawing/2014/main" id="{660781FA-46FA-4B29-8440-E1F95B31EFBE}"/>
              </a:ext>
            </a:extLst>
          </p:cNvPr>
          <p:cNvGrpSpPr/>
          <p:nvPr/>
        </p:nvGrpSpPr>
        <p:grpSpPr>
          <a:xfrm>
            <a:off x="0" y="177155"/>
            <a:ext cx="4383466" cy="877513"/>
            <a:chOff x="0" y="271425"/>
            <a:chExt cx="4280901" cy="877513"/>
          </a:xfrm>
        </p:grpSpPr>
        <p:sp>
          <p:nvSpPr>
            <p:cNvPr id="8" name="任意多边形 18">
              <a:extLst>
                <a:ext uri="{FF2B5EF4-FFF2-40B4-BE49-F238E27FC236}">
                  <a16:creationId xmlns:a16="http://schemas.microsoft.com/office/drawing/2014/main" id="{5ECE8CA1-9152-424D-82A4-9AB4E2448EAA}"/>
                </a:ext>
              </a:extLst>
            </p:cNvPr>
            <p:cNvSpPr/>
            <p:nvPr/>
          </p:nvSpPr>
          <p:spPr>
            <a:xfrm rot="5400000">
              <a:off x="1866583" y="-1445781"/>
              <a:ext cx="547735" cy="4280901"/>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9" name="椭圆 8">
              <a:extLst>
                <a:ext uri="{FF2B5EF4-FFF2-40B4-BE49-F238E27FC236}">
                  <a16:creationId xmlns:a16="http://schemas.microsoft.com/office/drawing/2014/main" id="{D02F3A16-B94F-44F9-96CE-A906B66AE419}"/>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0" name="矩形 9">
              <a:extLst>
                <a:ext uri="{FF2B5EF4-FFF2-40B4-BE49-F238E27FC236}">
                  <a16:creationId xmlns:a16="http://schemas.microsoft.com/office/drawing/2014/main" id="{AC5CDA9A-CF55-45F2-AF07-C87AFC7FA559}"/>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2</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文本框 1066">
            <a:extLst>
              <a:ext uri="{FF2B5EF4-FFF2-40B4-BE49-F238E27FC236}">
                <a16:creationId xmlns:a16="http://schemas.microsoft.com/office/drawing/2014/main" id="{2C2FD317-E0AF-43AE-8DBC-6741D8A1A162}"/>
              </a:ext>
            </a:extLst>
          </p:cNvPr>
          <p:cNvSpPr txBox="1">
            <a:spLocks noChangeArrowheads="1"/>
          </p:cNvSpPr>
          <p:nvPr/>
        </p:nvSpPr>
        <p:spPr bwMode="auto">
          <a:xfrm>
            <a:off x="1543482" y="326531"/>
            <a:ext cx="223651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遍历二叉树</a:t>
            </a:r>
          </a:p>
        </p:txBody>
      </p:sp>
      <p:sp>
        <p:nvSpPr>
          <p:cNvPr id="12" name="矩形 11">
            <a:extLst>
              <a:ext uri="{FF2B5EF4-FFF2-40B4-BE49-F238E27FC236}">
                <a16:creationId xmlns:a16="http://schemas.microsoft.com/office/drawing/2014/main" id="{B00B98B7-E376-4BC6-B779-54E58A046D1F}"/>
              </a:ext>
            </a:extLst>
          </p:cNvPr>
          <p:cNvSpPr/>
          <p:nvPr/>
        </p:nvSpPr>
        <p:spPr>
          <a:xfrm>
            <a:off x="817440" y="1173077"/>
            <a:ext cx="10551286" cy="523220"/>
          </a:xfrm>
          <a:prstGeom prst="rect">
            <a:avLst/>
          </a:prstGeom>
        </p:spPr>
        <p:txBody>
          <a:bodyPr wrap="squar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算法</a:t>
            </a:r>
            <a:r>
              <a:rPr lang="en-US" altLang="zh-CN" sz="2800" b="1" dirty="0">
                <a:solidFill>
                  <a:srgbClr val="002060"/>
                </a:solidFill>
                <a:latin typeface="Times New Roman" panose="02020603050405020304" pitchFamily="18" charset="0"/>
                <a:cs typeface="Times New Roman" panose="02020603050405020304" pitchFamily="18" charset="0"/>
              </a:rPr>
              <a:t>3.8 </a:t>
            </a:r>
            <a:r>
              <a:rPr lang="en-US" altLang="zh-CN" sz="2800" b="1" dirty="0" err="1">
                <a:solidFill>
                  <a:schemeClr val="accent2"/>
                </a:solidFill>
                <a:latin typeface="Times New Roman" panose="02020603050405020304" pitchFamily="18" charset="0"/>
                <a:cs typeface="Times New Roman" panose="02020603050405020304" pitchFamily="18" charset="0"/>
              </a:rPr>
              <a:t>CopyBiTree</a:t>
            </a:r>
            <a:r>
              <a:rPr lang="en-US" altLang="zh-CN" sz="2800" dirty="0"/>
              <a:t> </a:t>
            </a:r>
            <a:r>
              <a:rPr lang="zh-CN" altLang="en-US" sz="2800" b="1" dirty="0">
                <a:solidFill>
                  <a:srgbClr val="002060"/>
                </a:solidFill>
                <a:latin typeface="Times New Roman" panose="02020603050405020304" pitchFamily="18" charset="0"/>
                <a:cs typeface="Times New Roman" panose="02020603050405020304" pitchFamily="18" charset="0"/>
              </a:rPr>
              <a:t>：复制二叉树。</a:t>
            </a:r>
          </a:p>
        </p:txBody>
      </p:sp>
      <p:sp>
        <p:nvSpPr>
          <p:cNvPr id="13" name="矩形 12">
            <a:extLst>
              <a:ext uri="{FF2B5EF4-FFF2-40B4-BE49-F238E27FC236}">
                <a16:creationId xmlns:a16="http://schemas.microsoft.com/office/drawing/2014/main" id="{0A334648-1510-41EF-B35B-95460BD797D5}"/>
              </a:ext>
            </a:extLst>
          </p:cNvPr>
          <p:cNvSpPr/>
          <p:nvPr/>
        </p:nvSpPr>
        <p:spPr>
          <a:xfrm>
            <a:off x="921135" y="4829462"/>
            <a:ext cx="10551286" cy="1743491"/>
          </a:xfrm>
          <a:prstGeom prst="rect">
            <a:avLst/>
          </a:prstGeom>
        </p:spPr>
        <p:txBody>
          <a:bodyPr wrap="square">
            <a:spAutoFit/>
          </a:bodyPr>
          <a:lstStyle/>
          <a:p>
            <a:pPr marL="0" lvl="1" algn="just">
              <a:lnSpc>
                <a:spcPct val="125000"/>
              </a:lnSpc>
            </a:pPr>
            <a:r>
              <a:rPr lang="zh-CN" altLang="en-US" sz="2200" b="1" dirty="0">
                <a:solidFill>
                  <a:schemeClr val="accent2"/>
                </a:solidFill>
                <a:ea typeface="微软雅黑" panose="020B0503020204020204" pitchFamily="34" charset="-122"/>
                <a:cs typeface="Times New Roman" panose="02020603050405020304" pitchFamily="18" charset="0"/>
              </a:rPr>
              <a:t>注</a:t>
            </a:r>
            <a:r>
              <a:rPr lang="en-US" altLang="zh-CN" sz="2200" b="1" dirty="0">
                <a:solidFill>
                  <a:schemeClr val="accent2"/>
                </a:solidFill>
                <a:ea typeface="微软雅黑" panose="020B0503020204020204" pitchFamily="34" charset="-122"/>
                <a:cs typeface="Times New Roman" panose="02020603050405020304" pitchFamily="18" charset="0"/>
              </a:rPr>
              <a:t>(1)</a:t>
            </a:r>
            <a:r>
              <a:rPr lang="en-US" altLang="zh-CN" sz="2200" dirty="0">
                <a:ea typeface="微软雅黑" panose="020B0503020204020204" pitchFamily="34" charset="-122"/>
                <a:cs typeface="Times New Roman" panose="02020603050405020304" pitchFamily="18" charset="0"/>
              </a:rPr>
              <a:t> </a:t>
            </a:r>
            <a:r>
              <a:rPr lang="zh-CN" altLang="en-US" sz="2200" dirty="0">
                <a:ea typeface="微软雅黑" panose="020B0503020204020204" pitchFamily="34" charset="-122"/>
                <a:cs typeface="Times New Roman" panose="02020603050405020304" pitchFamily="18" charset="0"/>
              </a:rPr>
              <a:t>对非空二叉树，复制根结点和根结点的左子树和右子树。</a:t>
            </a:r>
            <a:endParaRPr lang="en-US" altLang="zh-CN" sz="2200" dirty="0">
              <a:ea typeface="微软雅黑" panose="020B0503020204020204" pitchFamily="34" charset="-122"/>
              <a:cs typeface="Times New Roman" panose="02020603050405020304" pitchFamily="18" charset="0"/>
            </a:endParaRPr>
          </a:p>
          <a:p>
            <a:pPr marL="0" lvl="1" algn="just">
              <a:lnSpc>
                <a:spcPct val="125000"/>
              </a:lnSpc>
            </a:pPr>
            <a:r>
              <a:rPr lang="zh-CN" altLang="en-US" sz="2200" b="1" dirty="0">
                <a:solidFill>
                  <a:schemeClr val="accent2"/>
                </a:solidFill>
                <a:ea typeface="微软雅黑" panose="020B0503020204020204" pitchFamily="34" charset="-122"/>
                <a:cs typeface="Times New Roman" panose="02020603050405020304" pitchFamily="18" charset="0"/>
              </a:rPr>
              <a:t>   </a:t>
            </a:r>
            <a:r>
              <a:rPr lang="en-US" altLang="zh-CN" sz="2200" b="1" dirty="0">
                <a:solidFill>
                  <a:schemeClr val="accent2"/>
                </a:solidFill>
                <a:ea typeface="微软雅黑" panose="020B0503020204020204" pitchFamily="34" charset="-122"/>
                <a:cs typeface="Times New Roman" panose="02020603050405020304" pitchFamily="18" charset="0"/>
              </a:rPr>
              <a:t>(2) </a:t>
            </a:r>
            <a:r>
              <a:rPr lang="zh-CN" altLang="en-US" sz="2200" dirty="0">
                <a:ea typeface="微软雅黑" panose="020B0503020204020204" pitchFamily="34" charset="-122"/>
                <a:cs typeface="Times New Roman" panose="02020603050405020304" pitchFamily="18" charset="0"/>
              </a:rPr>
              <a:t>复制根结点需要分配新的内存空间，然后复制数据元素。</a:t>
            </a:r>
            <a:endParaRPr lang="en-US" altLang="zh-CN" sz="2200" dirty="0">
              <a:ea typeface="微软雅黑" panose="020B0503020204020204" pitchFamily="34" charset="-122"/>
              <a:cs typeface="Times New Roman" panose="02020603050405020304" pitchFamily="18" charset="0"/>
            </a:endParaRPr>
          </a:p>
          <a:p>
            <a:pPr marL="0" lvl="1" algn="just">
              <a:lnSpc>
                <a:spcPct val="125000"/>
              </a:lnSpc>
            </a:pPr>
            <a:r>
              <a:rPr lang="en-US" altLang="zh-CN" sz="2200" dirty="0">
                <a:ea typeface="微软雅黑" panose="020B0503020204020204" pitchFamily="34" charset="-122"/>
                <a:cs typeface="Times New Roman" panose="02020603050405020304" pitchFamily="18" charset="0"/>
              </a:rPr>
              <a:t>   </a:t>
            </a:r>
            <a:r>
              <a:rPr lang="en-US" altLang="zh-CN" sz="2200" b="1" dirty="0">
                <a:solidFill>
                  <a:schemeClr val="accent2"/>
                </a:solidFill>
                <a:ea typeface="微软雅黑" panose="020B0503020204020204" pitchFamily="34" charset="-122"/>
                <a:cs typeface="Times New Roman" panose="02020603050405020304" pitchFamily="18" charset="0"/>
              </a:rPr>
              <a:t>(3) </a:t>
            </a:r>
            <a:r>
              <a:rPr lang="zh-CN" altLang="en-US" sz="2200" dirty="0">
                <a:ea typeface="微软雅黑" panose="020B0503020204020204" pitchFamily="34" charset="-122"/>
                <a:cs typeface="Times New Roman" panose="02020603050405020304" pitchFamily="18" charset="0"/>
              </a:rPr>
              <a:t>复制根结点的两棵子树，用递归调用实现。</a:t>
            </a:r>
            <a:endParaRPr lang="en-US" altLang="zh-CN" sz="2200" dirty="0">
              <a:ea typeface="微软雅黑" panose="020B0503020204020204" pitchFamily="34" charset="-122"/>
              <a:cs typeface="Times New Roman" panose="02020603050405020304" pitchFamily="18" charset="0"/>
            </a:endParaRPr>
          </a:p>
          <a:p>
            <a:pPr marL="0" lvl="1" algn="just">
              <a:lnSpc>
                <a:spcPct val="125000"/>
              </a:lnSpc>
            </a:pPr>
            <a:r>
              <a:rPr lang="en-US" altLang="zh-CN" sz="2200" dirty="0">
                <a:ea typeface="微软雅黑" panose="020B0503020204020204" pitchFamily="34" charset="-122"/>
                <a:cs typeface="Times New Roman" panose="02020603050405020304" pitchFamily="18" charset="0"/>
              </a:rPr>
              <a:t>   </a:t>
            </a:r>
            <a:r>
              <a:rPr lang="en-US" altLang="zh-CN" sz="2200" b="1" dirty="0">
                <a:solidFill>
                  <a:schemeClr val="accent2"/>
                </a:solidFill>
                <a:ea typeface="微软雅黑" panose="020B0503020204020204" pitchFamily="34" charset="-122"/>
                <a:cs typeface="Times New Roman" panose="02020603050405020304" pitchFamily="18" charset="0"/>
              </a:rPr>
              <a:t>(4)</a:t>
            </a:r>
            <a:r>
              <a:rPr lang="en-US" altLang="zh-CN" sz="2200" dirty="0">
                <a:ea typeface="微软雅黑" panose="020B0503020204020204" pitchFamily="34" charset="-122"/>
                <a:cs typeface="Times New Roman" panose="02020603050405020304" pitchFamily="18" charset="0"/>
              </a:rPr>
              <a:t> </a:t>
            </a:r>
            <a:r>
              <a:rPr lang="zh-CN" altLang="en-US" sz="2200" dirty="0">
                <a:ea typeface="微软雅黑" panose="020B0503020204020204" pitchFamily="34" charset="-122"/>
                <a:cs typeface="Times New Roman" panose="02020603050405020304" pitchFamily="18" charset="0"/>
              </a:rPr>
              <a:t>函数体的第 </a:t>
            </a:r>
            <a:r>
              <a:rPr lang="en-US" altLang="zh-CN" sz="2200" dirty="0">
                <a:ea typeface="微软雅黑" panose="020B0503020204020204" pitchFamily="34" charset="-122"/>
                <a:cs typeface="Times New Roman" panose="02020603050405020304" pitchFamily="18" charset="0"/>
              </a:rPr>
              <a:t>3 </a:t>
            </a:r>
            <a:r>
              <a:rPr lang="zh-CN" altLang="en-US" sz="2200" dirty="0">
                <a:ea typeface="微软雅黑" panose="020B0503020204020204" pitchFamily="34" charset="-122"/>
                <a:cs typeface="Times New Roman" panose="02020603050405020304" pitchFamily="18" charset="0"/>
              </a:rPr>
              <a:t>行的两条语句可否简化为 “</a:t>
            </a:r>
            <a:r>
              <a:rPr lang="en-US" altLang="zh-CN" sz="2200" dirty="0">
                <a:ea typeface="微软雅黑" panose="020B0503020204020204" pitchFamily="34" charset="-122"/>
                <a:cs typeface="Times New Roman" panose="02020603050405020304" pitchFamily="18" charset="0"/>
              </a:rPr>
              <a:t>T2=T</a:t>
            </a:r>
            <a:r>
              <a:rPr lang="zh-CN" altLang="en-US" sz="2200" dirty="0">
                <a:ea typeface="微软雅黑" panose="020B0503020204020204" pitchFamily="34" charset="-122"/>
                <a:cs typeface="Times New Roman" panose="02020603050405020304" pitchFamily="18" charset="0"/>
              </a:rPr>
              <a:t>”？</a:t>
            </a:r>
            <a:endParaRPr lang="en-US" altLang="zh-CN" sz="2200" dirty="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4315617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a:extLst>
              <a:ext uri="{FF2B5EF4-FFF2-40B4-BE49-F238E27FC236}">
                <a16:creationId xmlns:a16="http://schemas.microsoft.com/office/drawing/2014/main" id="{19137254-ADB3-4909-85E6-B7D01C6BB068}"/>
              </a:ext>
            </a:extLst>
          </p:cNvPr>
          <p:cNvGrpSpPr/>
          <p:nvPr/>
        </p:nvGrpSpPr>
        <p:grpSpPr>
          <a:xfrm>
            <a:off x="302765" y="1262680"/>
            <a:ext cx="458390" cy="344014"/>
            <a:chOff x="789999" y="2242985"/>
            <a:chExt cx="504229" cy="378415"/>
          </a:xfrm>
        </p:grpSpPr>
        <p:sp>
          <p:nvSpPr>
            <p:cNvPr id="3" name="Rectangle 24">
              <a:extLst>
                <a:ext uri="{FF2B5EF4-FFF2-40B4-BE49-F238E27FC236}">
                  <a16:creationId xmlns:a16="http://schemas.microsoft.com/office/drawing/2014/main" id="{6251D1C4-52B2-4133-88AF-9F93AF68DA82}"/>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4" name="Rectangle 25">
              <a:extLst>
                <a:ext uri="{FF2B5EF4-FFF2-40B4-BE49-F238E27FC236}">
                  <a16:creationId xmlns:a16="http://schemas.microsoft.com/office/drawing/2014/main" id="{09E00C75-44E0-4DB2-BA4B-B0643AFF04F0}"/>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5" name="矩形 4">
            <a:extLst>
              <a:ext uri="{FF2B5EF4-FFF2-40B4-BE49-F238E27FC236}">
                <a16:creationId xmlns:a16="http://schemas.microsoft.com/office/drawing/2014/main" id="{9617C146-3ADF-44CF-8A77-68F048DB3B2D}"/>
              </a:ext>
            </a:extLst>
          </p:cNvPr>
          <p:cNvSpPr/>
          <p:nvPr/>
        </p:nvSpPr>
        <p:spPr>
          <a:xfrm>
            <a:off x="991348" y="1696297"/>
            <a:ext cx="9646391" cy="2372957"/>
          </a:xfrm>
          <a:prstGeom prst="rect">
            <a:avLst/>
          </a:prstGeom>
        </p:spPr>
        <p:txBody>
          <a:bodyPr wrap="square">
            <a:spAutoFit/>
          </a:bodyPr>
          <a:lstStyle/>
          <a:p>
            <a:pPr lvl="1">
              <a:lnSpc>
                <a:spcPct val="95000"/>
              </a:lnSpc>
            </a:pPr>
            <a:r>
              <a:rPr lang="en-US" altLang="zh-CN" sz="2600" dirty="0">
                <a:cs typeface="Times New Roman" panose="02020603050405020304" pitchFamily="18" charset="0"/>
              </a:rPr>
              <a:t>bool found (</a:t>
            </a:r>
            <a:r>
              <a:rPr lang="en-US" altLang="zh-CN" sz="2600" dirty="0" err="1">
                <a:cs typeface="Times New Roman" panose="02020603050405020304" pitchFamily="18" charset="0"/>
              </a:rPr>
              <a:t>BiTree</a:t>
            </a:r>
            <a:r>
              <a:rPr lang="en-US" altLang="zh-CN" sz="2600" dirty="0">
                <a:cs typeface="Times New Roman" panose="02020603050405020304" pitchFamily="18" charset="0"/>
              </a:rPr>
              <a:t> T, </a:t>
            </a:r>
            <a:r>
              <a:rPr lang="en-US" altLang="zh-CN" sz="2600" dirty="0" err="1">
                <a:cs typeface="Times New Roman" panose="02020603050405020304" pitchFamily="18" charset="0"/>
              </a:rPr>
              <a:t>TElemType</a:t>
            </a:r>
            <a:r>
              <a:rPr lang="en-US" altLang="zh-CN" sz="2600" dirty="0">
                <a:cs typeface="Times New Roman" panose="02020603050405020304" pitchFamily="18" charset="0"/>
              </a:rPr>
              <a:t> x)</a:t>
            </a:r>
          </a:p>
          <a:p>
            <a:pPr lvl="1">
              <a:lnSpc>
                <a:spcPct val="95000"/>
              </a:lnSpc>
            </a:pPr>
            <a:r>
              <a:rPr lang="en-US" altLang="zh-CN" sz="2600" dirty="0">
                <a:cs typeface="Times New Roman" panose="02020603050405020304" pitchFamily="18" charset="0"/>
              </a:rPr>
              <a:t>{  </a:t>
            </a:r>
          </a:p>
          <a:p>
            <a:pPr lvl="1">
              <a:lnSpc>
                <a:spcPct val="95000"/>
              </a:lnSpc>
            </a:pPr>
            <a:r>
              <a:rPr lang="en-US" altLang="zh-CN" sz="2600" dirty="0">
                <a:cs typeface="Times New Roman" panose="02020603050405020304" pitchFamily="18" charset="0"/>
              </a:rPr>
              <a:t>    if(!T)  return false;</a:t>
            </a:r>
          </a:p>
          <a:p>
            <a:pPr lvl="1">
              <a:lnSpc>
                <a:spcPct val="95000"/>
              </a:lnSpc>
            </a:pPr>
            <a:r>
              <a:rPr lang="en-US" altLang="zh-CN" sz="2600" dirty="0">
                <a:cs typeface="Times New Roman" panose="02020603050405020304" pitchFamily="18" charset="0"/>
              </a:rPr>
              <a:t>    if(x == T-&gt;data)  return true;</a:t>
            </a:r>
          </a:p>
          <a:p>
            <a:pPr lvl="1">
              <a:lnSpc>
                <a:spcPct val="95000"/>
              </a:lnSpc>
            </a:pPr>
            <a:r>
              <a:rPr lang="en-US" altLang="zh-CN" sz="2600" dirty="0">
                <a:cs typeface="Times New Roman" panose="02020603050405020304" pitchFamily="18" charset="0"/>
              </a:rPr>
              <a:t>    return found(T-&gt;</a:t>
            </a:r>
            <a:r>
              <a:rPr lang="en-US" altLang="zh-CN" sz="2600" dirty="0" err="1">
                <a:cs typeface="Times New Roman" panose="02020603050405020304" pitchFamily="18" charset="0"/>
              </a:rPr>
              <a:t>lc</a:t>
            </a:r>
            <a:r>
              <a:rPr lang="en-US" altLang="zh-CN" sz="2600" dirty="0">
                <a:cs typeface="Times New Roman" panose="02020603050405020304" pitchFamily="18" charset="0"/>
              </a:rPr>
              <a:t>, x) || found(T-&gt;</a:t>
            </a:r>
            <a:r>
              <a:rPr lang="en-US" altLang="zh-CN" sz="2600" dirty="0" err="1">
                <a:cs typeface="Times New Roman" panose="02020603050405020304" pitchFamily="18" charset="0"/>
              </a:rPr>
              <a:t>rc</a:t>
            </a:r>
            <a:r>
              <a:rPr lang="en-US" altLang="zh-CN" sz="2600" dirty="0">
                <a:cs typeface="Times New Roman" panose="02020603050405020304" pitchFamily="18" charset="0"/>
              </a:rPr>
              <a:t>, x);</a:t>
            </a:r>
          </a:p>
          <a:p>
            <a:pPr lvl="1">
              <a:lnSpc>
                <a:spcPct val="95000"/>
              </a:lnSpc>
            </a:pPr>
            <a:r>
              <a:rPr lang="en-US" altLang="zh-CN" sz="2600" dirty="0">
                <a:cs typeface="Times New Roman" panose="02020603050405020304" pitchFamily="18" charset="0"/>
              </a:rPr>
              <a:t>}</a:t>
            </a:r>
            <a:endParaRPr lang="zh-CN" altLang="zh-CN" sz="2600" dirty="0">
              <a:cs typeface="Times New Roman" panose="02020603050405020304" pitchFamily="18" charset="0"/>
            </a:endParaRPr>
          </a:p>
        </p:txBody>
      </p:sp>
      <p:grpSp>
        <p:nvGrpSpPr>
          <p:cNvPr id="7" name="组合 6">
            <a:extLst>
              <a:ext uri="{FF2B5EF4-FFF2-40B4-BE49-F238E27FC236}">
                <a16:creationId xmlns:a16="http://schemas.microsoft.com/office/drawing/2014/main" id="{660781FA-46FA-4B29-8440-E1F95B31EFBE}"/>
              </a:ext>
            </a:extLst>
          </p:cNvPr>
          <p:cNvGrpSpPr/>
          <p:nvPr/>
        </p:nvGrpSpPr>
        <p:grpSpPr>
          <a:xfrm>
            <a:off x="0" y="177155"/>
            <a:ext cx="4383466" cy="877513"/>
            <a:chOff x="0" y="271425"/>
            <a:chExt cx="4280901" cy="877513"/>
          </a:xfrm>
        </p:grpSpPr>
        <p:sp>
          <p:nvSpPr>
            <p:cNvPr id="8" name="任意多边形 18">
              <a:extLst>
                <a:ext uri="{FF2B5EF4-FFF2-40B4-BE49-F238E27FC236}">
                  <a16:creationId xmlns:a16="http://schemas.microsoft.com/office/drawing/2014/main" id="{5ECE8CA1-9152-424D-82A4-9AB4E2448EAA}"/>
                </a:ext>
              </a:extLst>
            </p:cNvPr>
            <p:cNvSpPr/>
            <p:nvPr/>
          </p:nvSpPr>
          <p:spPr>
            <a:xfrm rot="5400000">
              <a:off x="1866583" y="-1445781"/>
              <a:ext cx="547735" cy="4280901"/>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9" name="椭圆 8">
              <a:extLst>
                <a:ext uri="{FF2B5EF4-FFF2-40B4-BE49-F238E27FC236}">
                  <a16:creationId xmlns:a16="http://schemas.microsoft.com/office/drawing/2014/main" id="{D02F3A16-B94F-44F9-96CE-A906B66AE419}"/>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0" name="矩形 9">
              <a:extLst>
                <a:ext uri="{FF2B5EF4-FFF2-40B4-BE49-F238E27FC236}">
                  <a16:creationId xmlns:a16="http://schemas.microsoft.com/office/drawing/2014/main" id="{AC5CDA9A-CF55-45F2-AF07-C87AFC7FA559}"/>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2</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文本框 1066">
            <a:extLst>
              <a:ext uri="{FF2B5EF4-FFF2-40B4-BE49-F238E27FC236}">
                <a16:creationId xmlns:a16="http://schemas.microsoft.com/office/drawing/2014/main" id="{2C2FD317-E0AF-43AE-8DBC-6741D8A1A162}"/>
              </a:ext>
            </a:extLst>
          </p:cNvPr>
          <p:cNvSpPr txBox="1">
            <a:spLocks noChangeArrowheads="1"/>
          </p:cNvSpPr>
          <p:nvPr/>
        </p:nvSpPr>
        <p:spPr bwMode="auto">
          <a:xfrm>
            <a:off x="1543482" y="326531"/>
            <a:ext cx="223651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遍历二叉树</a:t>
            </a:r>
          </a:p>
        </p:txBody>
      </p:sp>
      <p:sp>
        <p:nvSpPr>
          <p:cNvPr id="12" name="矩形 11">
            <a:extLst>
              <a:ext uri="{FF2B5EF4-FFF2-40B4-BE49-F238E27FC236}">
                <a16:creationId xmlns:a16="http://schemas.microsoft.com/office/drawing/2014/main" id="{B00B98B7-E376-4BC6-B779-54E58A046D1F}"/>
              </a:ext>
            </a:extLst>
          </p:cNvPr>
          <p:cNvSpPr/>
          <p:nvPr/>
        </p:nvSpPr>
        <p:spPr>
          <a:xfrm>
            <a:off x="817439" y="1173077"/>
            <a:ext cx="11009859" cy="523220"/>
          </a:xfrm>
          <a:prstGeom prst="rect">
            <a:avLst/>
          </a:prstGeom>
        </p:spPr>
        <p:txBody>
          <a:bodyPr wrap="squar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算法</a:t>
            </a:r>
            <a:r>
              <a:rPr lang="en-US" altLang="zh-CN" sz="2800" b="1" dirty="0">
                <a:solidFill>
                  <a:srgbClr val="002060"/>
                </a:solidFill>
                <a:latin typeface="Times New Roman" panose="02020603050405020304" pitchFamily="18" charset="0"/>
                <a:cs typeface="Times New Roman" panose="02020603050405020304" pitchFamily="18" charset="0"/>
              </a:rPr>
              <a:t>3.9 </a:t>
            </a:r>
            <a:r>
              <a:rPr lang="en-US" altLang="zh-CN" sz="2800" b="1" dirty="0">
                <a:solidFill>
                  <a:schemeClr val="accent2"/>
                </a:solidFill>
                <a:latin typeface="Times New Roman" panose="02020603050405020304" pitchFamily="18" charset="0"/>
                <a:cs typeface="Times New Roman" panose="02020603050405020304" pitchFamily="18" charset="0"/>
              </a:rPr>
              <a:t>found</a:t>
            </a:r>
            <a:r>
              <a:rPr lang="en-US" altLang="zh-CN" sz="2800" dirty="0"/>
              <a:t> </a:t>
            </a:r>
            <a:r>
              <a:rPr lang="zh-CN" altLang="en-US" sz="2800" b="1" dirty="0">
                <a:solidFill>
                  <a:srgbClr val="002060"/>
                </a:solidFill>
                <a:latin typeface="Times New Roman" panose="02020603050405020304" pitchFamily="18" charset="0"/>
                <a:cs typeface="Times New Roman" panose="02020603050405020304" pitchFamily="18" charset="0"/>
              </a:rPr>
              <a:t>：在二叉树中查找数据元素，返回逻辑值表示是否成功。</a:t>
            </a:r>
          </a:p>
        </p:txBody>
      </p:sp>
      <p:sp>
        <p:nvSpPr>
          <p:cNvPr id="13" name="矩形 12">
            <a:extLst>
              <a:ext uri="{FF2B5EF4-FFF2-40B4-BE49-F238E27FC236}">
                <a16:creationId xmlns:a16="http://schemas.microsoft.com/office/drawing/2014/main" id="{0A334648-1510-41EF-B35B-95460BD797D5}"/>
              </a:ext>
            </a:extLst>
          </p:cNvPr>
          <p:cNvSpPr/>
          <p:nvPr/>
        </p:nvSpPr>
        <p:spPr>
          <a:xfrm>
            <a:off x="986636" y="5781368"/>
            <a:ext cx="10551286" cy="899477"/>
          </a:xfrm>
          <a:prstGeom prst="rect">
            <a:avLst/>
          </a:prstGeom>
        </p:spPr>
        <p:txBody>
          <a:bodyPr wrap="square">
            <a:spAutoFit/>
          </a:bodyPr>
          <a:lstStyle/>
          <a:p>
            <a:pPr marL="0" lvl="1" algn="just">
              <a:lnSpc>
                <a:spcPct val="125000"/>
              </a:lnSpc>
            </a:pPr>
            <a:r>
              <a:rPr lang="zh-CN" altLang="en-US" sz="2200" b="1" dirty="0">
                <a:solidFill>
                  <a:schemeClr val="accent2"/>
                </a:solidFill>
                <a:ea typeface="微软雅黑" panose="020B0503020204020204" pitchFamily="34" charset="-122"/>
                <a:cs typeface="Times New Roman" panose="02020603050405020304" pitchFamily="18" charset="0"/>
              </a:rPr>
              <a:t>注</a:t>
            </a:r>
            <a:r>
              <a:rPr lang="en-US" altLang="zh-CN" sz="2200" b="1" dirty="0">
                <a:solidFill>
                  <a:schemeClr val="accent2"/>
                </a:solidFill>
                <a:ea typeface="微软雅黑" panose="020B0503020204020204" pitchFamily="34" charset="-122"/>
                <a:cs typeface="Times New Roman" panose="02020603050405020304" pitchFamily="18" charset="0"/>
              </a:rPr>
              <a:t>(1)</a:t>
            </a:r>
            <a:r>
              <a:rPr lang="en-US" altLang="zh-CN" sz="2200" dirty="0">
                <a:ea typeface="微软雅黑" panose="020B0503020204020204" pitchFamily="34" charset="-122"/>
                <a:cs typeface="Times New Roman" panose="02020603050405020304" pitchFamily="18" charset="0"/>
              </a:rPr>
              <a:t> </a:t>
            </a:r>
            <a:r>
              <a:rPr lang="zh-CN" altLang="en-US" sz="2200" dirty="0">
                <a:ea typeface="微软雅黑" panose="020B0503020204020204" pitchFamily="34" charset="-122"/>
                <a:cs typeface="Times New Roman" panose="02020603050405020304" pitchFamily="18" charset="0"/>
              </a:rPr>
              <a:t>二叉树中有数据元素</a:t>
            </a:r>
            <a:r>
              <a:rPr lang="en-US" altLang="zh-CN" sz="2200" dirty="0">
                <a:ea typeface="微软雅黑" panose="020B0503020204020204" pitchFamily="34" charset="-122"/>
                <a:cs typeface="Times New Roman" panose="02020603050405020304" pitchFamily="18" charset="0"/>
              </a:rPr>
              <a:t>x</a:t>
            </a:r>
            <a:r>
              <a:rPr lang="zh-CN" altLang="en-US" sz="2200" dirty="0">
                <a:ea typeface="微软雅黑" panose="020B0503020204020204" pitchFamily="34" charset="-122"/>
                <a:cs typeface="Times New Roman" panose="02020603050405020304" pitchFamily="18" charset="0"/>
              </a:rPr>
              <a:t>的充要条件是二叉树非空，并且二叉树的根为</a:t>
            </a:r>
            <a:r>
              <a:rPr lang="en-US" altLang="zh-CN" sz="2200" dirty="0">
                <a:ea typeface="微软雅黑" panose="020B0503020204020204" pitchFamily="34" charset="-122"/>
                <a:cs typeface="Times New Roman" panose="02020603050405020304" pitchFamily="18" charset="0"/>
              </a:rPr>
              <a:t>x</a:t>
            </a:r>
            <a:r>
              <a:rPr lang="zh-CN" altLang="en-US" sz="2200" dirty="0">
                <a:ea typeface="微软雅黑" panose="020B0503020204020204" pitchFamily="34" charset="-122"/>
                <a:cs typeface="Times New Roman" panose="02020603050405020304" pitchFamily="18" charset="0"/>
              </a:rPr>
              <a:t>，或者根的左子树或右子树中含有元素</a:t>
            </a:r>
            <a:r>
              <a:rPr lang="en-US" altLang="zh-CN" sz="2200" dirty="0">
                <a:ea typeface="微软雅黑" panose="020B0503020204020204" pitchFamily="34" charset="-122"/>
                <a:cs typeface="Times New Roman" panose="02020603050405020304" pitchFamily="18" charset="0"/>
              </a:rPr>
              <a:t>x</a:t>
            </a:r>
            <a:r>
              <a:rPr lang="zh-CN" altLang="en-US" sz="2200" dirty="0">
                <a:ea typeface="微软雅黑" panose="020B0503020204020204" pitchFamily="34" charset="-122"/>
                <a:cs typeface="Times New Roman" panose="02020603050405020304" pitchFamily="18" charset="0"/>
              </a:rPr>
              <a:t>。</a:t>
            </a:r>
            <a:endParaRPr lang="en-US" altLang="zh-CN" sz="2200" dirty="0">
              <a:ea typeface="微软雅黑" panose="020B0503020204020204" pitchFamily="34" charset="-122"/>
              <a:cs typeface="Times New Roman" panose="02020603050405020304" pitchFamily="18" charset="0"/>
            </a:endParaRPr>
          </a:p>
        </p:txBody>
      </p:sp>
      <p:sp>
        <p:nvSpPr>
          <p:cNvPr id="14" name="矩形 13">
            <a:extLst>
              <a:ext uri="{FF2B5EF4-FFF2-40B4-BE49-F238E27FC236}">
                <a16:creationId xmlns:a16="http://schemas.microsoft.com/office/drawing/2014/main" id="{E3AA0C7D-4047-4A5F-ABEB-DBD364662A49}"/>
              </a:ext>
            </a:extLst>
          </p:cNvPr>
          <p:cNvSpPr/>
          <p:nvPr/>
        </p:nvSpPr>
        <p:spPr>
          <a:xfrm>
            <a:off x="986636" y="4072174"/>
            <a:ext cx="10405659" cy="1612749"/>
          </a:xfrm>
          <a:prstGeom prst="rect">
            <a:avLst/>
          </a:prstGeom>
        </p:spPr>
        <p:txBody>
          <a:bodyPr wrap="square">
            <a:spAutoFit/>
          </a:bodyPr>
          <a:lstStyle/>
          <a:p>
            <a:pPr lvl="1">
              <a:lnSpc>
                <a:spcPct val="95000"/>
              </a:lnSpc>
            </a:pPr>
            <a:r>
              <a:rPr lang="en-US" altLang="zh-CN" sz="2600" dirty="0">
                <a:cs typeface="Times New Roman" panose="02020603050405020304" pitchFamily="18" charset="0"/>
              </a:rPr>
              <a:t>bool found (</a:t>
            </a:r>
            <a:r>
              <a:rPr lang="en-US" altLang="zh-CN" sz="2600" dirty="0" err="1">
                <a:cs typeface="Times New Roman" panose="02020603050405020304" pitchFamily="18" charset="0"/>
              </a:rPr>
              <a:t>BiTree</a:t>
            </a:r>
            <a:r>
              <a:rPr lang="en-US" altLang="zh-CN" sz="2600" dirty="0">
                <a:cs typeface="Times New Roman" panose="02020603050405020304" pitchFamily="18" charset="0"/>
              </a:rPr>
              <a:t> T, </a:t>
            </a:r>
            <a:r>
              <a:rPr lang="en-US" altLang="zh-CN" sz="2600" dirty="0" err="1">
                <a:cs typeface="Times New Roman" panose="02020603050405020304" pitchFamily="18" charset="0"/>
              </a:rPr>
              <a:t>TElemType</a:t>
            </a:r>
            <a:r>
              <a:rPr lang="en-US" altLang="zh-CN" sz="2600" dirty="0">
                <a:cs typeface="Times New Roman" panose="02020603050405020304" pitchFamily="18" charset="0"/>
              </a:rPr>
              <a:t> x)</a:t>
            </a:r>
          </a:p>
          <a:p>
            <a:pPr lvl="1">
              <a:lnSpc>
                <a:spcPct val="95000"/>
              </a:lnSpc>
            </a:pPr>
            <a:r>
              <a:rPr lang="en-US" altLang="zh-CN" sz="2600" dirty="0">
                <a:cs typeface="Times New Roman" panose="02020603050405020304" pitchFamily="18" charset="0"/>
              </a:rPr>
              <a:t>{  </a:t>
            </a:r>
          </a:p>
          <a:p>
            <a:pPr lvl="1">
              <a:lnSpc>
                <a:spcPct val="95000"/>
              </a:lnSpc>
            </a:pPr>
            <a:r>
              <a:rPr lang="en-US" altLang="zh-CN" sz="2600" dirty="0">
                <a:cs typeface="Times New Roman" panose="02020603050405020304" pitchFamily="18" charset="0"/>
              </a:rPr>
              <a:t>   return T &amp;&amp; ((x == T-&gt;data) || found(T-&gt;</a:t>
            </a:r>
            <a:r>
              <a:rPr lang="en-US" altLang="zh-CN" sz="2600" dirty="0" err="1">
                <a:cs typeface="Times New Roman" panose="02020603050405020304" pitchFamily="18" charset="0"/>
              </a:rPr>
              <a:t>lc</a:t>
            </a:r>
            <a:r>
              <a:rPr lang="en-US" altLang="zh-CN" sz="2600" dirty="0">
                <a:cs typeface="Times New Roman" panose="02020603050405020304" pitchFamily="18" charset="0"/>
              </a:rPr>
              <a:t>, x) || found(T-&gt;</a:t>
            </a:r>
            <a:r>
              <a:rPr lang="en-US" altLang="zh-CN" sz="2600" dirty="0" err="1">
                <a:cs typeface="Times New Roman" panose="02020603050405020304" pitchFamily="18" charset="0"/>
              </a:rPr>
              <a:t>rc</a:t>
            </a:r>
            <a:r>
              <a:rPr lang="en-US" altLang="zh-CN" sz="2600" dirty="0">
                <a:cs typeface="Times New Roman" panose="02020603050405020304" pitchFamily="18" charset="0"/>
              </a:rPr>
              <a:t>, x));</a:t>
            </a:r>
          </a:p>
          <a:p>
            <a:pPr lvl="1">
              <a:lnSpc>
                <a:spcPct val="95000"/>
              </a:lnSpc>
            </a:pPr>
            <a:r>
              <a:rPr lang="en-US" altLang="zh-CN" sz="2600" dirty="0">
                <a:cs typeface="Times New Roman" panose="02020603050405020304" pitchFamily="18" charset="0"/>
              </a:rPr>
              <a:t>}</a:t>
            </a:r>
            <a:endParaRPr lang="zh-CN" altLang="zh-CN" sz="2600" dirty="0">
              <a:cs typeface="Times New Roman" panose="02020603050405020304" pitchFamily="18" charset="0"/>
            </a:endParaRPr>
          </a:p>
        </p:txBody>
      </p:sp>
    </p:spTree>
    <p:extLst>
      <p:ext uri="{BB962C8B-B14F-4D97-AF65-F5344CB8AC3E}">
        <p14:creationId xmlns:p14="http://schemas.microsoft.com/office/powerpoint/2010/main" val="3941749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a:extLst>
              <a:ext uri="{FF2B5EF4-FFF2-40B4-BE49-F238E27FC236}">
                <a16:creationId xmlns:a16="http://schemas.microsoft.com/office/drawing/2014/main" id="{19137254-ADB3-4909-85E6-B7D01C6BB068}"/>
              </a:ext>
            </a:extLst>
          </p:cNvPr>
          <p:cNvGrpSpPr/>
          <p:nvPr/>
        </p:nvGrpSpPr>
        <p:grpSpPr>
          <a:xfrm>
            <a:off x="302765" y="1262680"/>
            <a:ext cx="458390" cy="344014"/>
            <a:chOff x="789999" y="2242985"/>
            <a:chExt cx="504229" cy="378415"/>
          </a:xfrm>
        </p:grpSpPr>
        <p:sp>
          <p:nvSpPr>
            <p:cNvPr id="3" name="Rectangle 24">
              <a:extLst>
                <a:ext uri="{FF2B5EF4-FFF2-40B4-BE49-F238E27FC236}">
                  <a16:creationId xmlns:a16="http://schemas.microsoft.com/office/drawing/2014/main" id="{6251D1C4-52B2-4133-88AF-9F93AF68DA82}"/>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4" name="Rectangle 25">
              <a:extLst>
                <a:ext uri="{FF2B5EF4-FFF2-40B4-BE49-F238E27FC236}">
                  <a16:creationId xmlns:a16="http://schemas.microsoft.com/office/drawing/2014/main" id="{09E00C75-44E0-4DB2-BA4B-B0643AFF04F0}"/>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5" name="矩形 4">
            <a:extLst>
              <a:ext uri="{FF2B5EF4-FFF2-40B4-BE49-F238E27FC236}">
                <a16:creationId xmlns:a16="http://schemas.microsoft.com/office/drawing/2014/main" id="{9617C146-3ADF-44CF-8A77-68F048DB3B2D}"/>
              </a:ext>
            </a:extLst>
          </p:cNvPr>
          <p:cNvSpPr/>
          <p:nvPr/>
        </p:nvSpPr>
        <p:spPr>
          <a:xfrm>
            <a:off x="1065422" y="1696297"/>
            <a:ext cx="9646391" cy="2753061"/>
          </a:xfrm>
          <a:prstGeom prst="rect">
            <a:avLst/>
          </a:prstGeom>
        </p:spPr>
        <p:txBody>
          <a:bodyPr wrap="square">
            <a:spAutoFit/>
          </a:bodyPr>
          <a:lstStyle/>
          <a:p>
            <a:pPr lvl="1">
              <a:lnSpc>
                <a:spcPct val="95000"/>
              </a:lnSpc>
            </a:pPr>
            <a:r>
              <a:rPr lang="en-US" altLang="zh-CN" sz="2600" dirty="0">
                <a:cs typeface="Times New Roman" panose="02020603050405020304" pitchFamily="18" charset="0"/>
              </a:rPr>
              <a:t>void </a:t>
            </a:r>
            <a:r>
              <a:rPr lang="en-US" altLang="zh-CN" sz="2600" dirty="0" err="1">
                <a:cs typeface="Times New Roman" panose="02020603050405020304" pitchFamily="18" charset="0"/>
              </a:rPr>
              <a:t>DeleteBiTree</a:t>
            </a:r>
            <a:r>
              <a:rPr lang="en-US" altLang="zh-CN" sz="2600" dirty="0">
                <a:cs typeface="Times New Roman" panose="02020603050405020304" pitchFamily="18" charset="0"/>
              </a:rPr>
              <a:t> (</a:t>
            </a:r>
            <a:r>
              <a:rPr lang="en-US" altLang="zh-CN" sz="2600" dirty="0" err="1">
                <a:cs typeface="Times New Roman" panose="02020603050405020304" pitchFamily="18" charset="0"/>
              </a:rPr>
              <a:t>BiTree</a:t>
            </a:r>
            <a:r>
              <a:rPr lang="en-US" altLang="zh-CN" sz="2600" dirty="0">
                <a:cs typeface="Times New Roman" panose="02020603050405020304" pitchFamily="18" charset="0"/>
              </a:rPr>
              <a:t> T)</a:t>
            </a:r>
          </a:p>
          <a:p>
            <a:pPr lvl="1">
              <a:lnSpc>
                <a:spcPct val="95000"/>
              </a:lnSpc>
            </a:pPr>
            <a:r>
              <a:rPr lang="en-US" altLang="zh-CN" sz="2600" dirty="0">
                <a:cs typeface="Times New Roman" panose="02020603050405020304" pitchFamily="18" charset="0"/>
              </a:rPr>
              <a:t>{  </a:t>
            </a:r>
          </a:p>
          <a:p>
            <a:pPr lvl="1">
              <a:lnSpc>
                <a:spcPct val="95000"/>
              </a:lnSpc>
            </a:pPr>
            <a:r>
              <a:rPr lang="en-US" altLang="zh-CN" sz="2600" dirty="0">
                <a:cs typeface="Times New Roman" panose="02020603050405020304" pitchFamily="18" charset="0"/>
              </a:rPr>
              <a:t>    if(!T) return;</a:t>
            </a:r>
          </a:p>
          <a:p>
            <a:pPr lvl="1">
              <a:lnSpc>
                <a:spcPct val="95000"/>
              </a:lnSpc>
            </a:pPr>
            <a:r>
              <a:rPr lang="en-US" altLang="zh-CN" sz="2600" dirty="0">
                <a:cs typeface="Times New Roman" panose="02020603050405020304" pitchFamily="18" charset="0"/>
              </a:rPr>
              <a:t>    </a:t>
            </a:r>
            <a:r>
              <a:rPr lang="en-US" altLang="zh-CN" sz="2600" dirty="0" err="1">
                <a:cs typeface="Times New Roman" panose="02020603050405020304" pitchFamily="18" charset="0"/>
              </a:rPr>
              <a:t>DeleteBiTree</a:t>
            </a:r>
            <a:r>
              <a:rPr lang="en-US" altLang="zh-CN" sz="2600" dirty="0">
                <a:cs typeface="Times New Roman" panose="02020603050405020304" pitchFamily="18" charset="0"/>
              </a:rPr>
              <a:t>(T-&gt;</a:t>
            </a:r>
            <a:r>
              <a:rPr lang="en-US" altLang="zh-CN" sz="2600" dirty="0" err="1">
                <a:cs typeface="Times New Roman" panose="02020603050405020304" pitchFamily="18" charset="0"/>
              </a:rPr>
              <a:t>lc</a:t>
            </a:r>
            <a:r>
              <a:rPr lang="en-US" altLang="zh-CN" sz="2600" dirty="0">
                <a:cs typeface="Times New Roman" panose="02020603050405020304" pitchFamily="18" charset="0"/>
              </a:rPr>
              <a:t>);</a:t>
            </a:r>
          </a:p>
          <a:p>
            <a:pPr lvl="1">
              <a:lnSpc>
                <a:spcPct val="95000"/>
              </a:lnSpc>
            </a:pPr>
            <a:r>
              <a:rPr lang="en-US" altLang="zh-CN" sz="2600" dirty="0">
                <a:cs typeface="Times New Roman" panose="02020603050405020304" pitchFamily="18" charset="0"/>
              </a:rPr>
              <a:t>    </a:t>
            </a:r>
            <a:r>
              <a:rPr lang="en-US" altLang="zh-CN" sz="2600" dirty="0" err="1">
                <a:cs typeface="Times New Roman" panose="02020603050405020304" pitchFamily="18" charset="0"/>
              </a:rPr>
              <a:t>DeleteBiTree</a:t>
            </a:r>
            <a:r>
              <a:rPr lang="en-US" altLang="zh-CN" sz="2600" dirty="0">
                <a:cs typeface="Times New Roman" panose="02020603050405020304" pitchFamily="18" charset="0"/>
              </a:rPr>
              <a:t>(T-&gt;</a:t>
            </a:r>
            <a:r>
              <a:rPr lang="en-US" altLang="zh-CN" sz="2600" dirty="0" err="1">
                <a:cs typeface="Times New Roman" panose="02020603050405020304" pitchFamily="18" charset="0"/>
              </a:rPr>
              <a:t>rc</a:t>
            </a:r>
            <a:r>
              <a:rPr lang="en-US" altLang="zh-CN" sz="2600" dirty="0">
                <a:cs typeface="Times New Roman" panose="02020603050405020304" pitchFamily="18" charset="0"/>
              </a:rPr>
              <a:t>);</a:t>
            </a:r>
          </a:p>
          <a:p>
            <a:pPr lvl="1">
              <a:lnSpc>
                <a:spcPct val="95000"/>
              </a:lnSpc>
            </a:pPr>
            <a:r>
              <a:rPr lang="en-US" altLang="zh-CN" sz="2600" dirty="0">
                <a:cs typeface="Times New Roman" panose="02020603050405020304" pitchFamily="18" charset="0"/>
              </a:rPr>
              <a:t>    delete T;</a:t>
            </a:r>
          </a:p>
          <a:p>
            <a:pPr lvl="1">
              <a:lnSpc>
                <a:spcPct val="95000"/>
              </a:lnSpc>
            </a:pPr>
            <a:r>
              <a:rPr lang="en-US" altLang="zh-CN" sz="2600" dirty="0">
                <a:cs typeface="Times New Roman" panose="02020603050405020304" pitchFamily="18" charset="0"/>
              </a:rPr>
              <a:t> }</a:t>
            </a:r>
            <a:endParaRPr lang="zh-CN" altLang="zh-CN" sz="2600" dirty="0">
              <a:cs typeface="Times New Roman" panose="02020603050405020304" pitchFamily="18" charset="0"/>
            </a:endParaRPr>
          </a:p>
        </p:txBody>
      </p:sp>
      <p:grpSp>
        <p:nvGrpSpPr>
          <p:cNvPr id="7" name="组合 6">
            <a:extLst>
              <a:ext uri="{FF2B5EF4-FFF2-40B4-BE49-F238E27FC236}">
                <a16:creationId xmlns:a16="http://schemas.microsoft.com/office/drawing/2014/main" id="{660781FA-46FA-4B29-8440-E1F95B31EFBE}"/>
              </a:ext>
            </a:extLst>
          </p:cNvPr>
          <p:cNvGrpSpPr/>
          <p:nvPr/>
        </p:nvGrpSpPr>
        <p:grpSpPr>
          <a:xfrm>
            <a:off x="0" y="177155"/>
            <a:ext cx="4383466" cy="877513"/>
            <a:chOff x="0" y="271425"/>
            <a:chExt cx="4280901" cy="877513"/>
          </a:xfrm>
        </p:grpSpPr>
        <p:sp>
          <p:nvSpPr>
            <p:cNvPr id="8" name="任意多边形 18">
              <a:extLst>
                <a:ext uri="{FF2B5EF4-FFF2-40B4-BE49-F238E27FC236}">
                  <a16:creationId xmlns:a16="http://schemas.microsoft.com/office/drawing/2014/main" id="{5ECE8CA1-9152-424D-82A4-9AB4E2448EAA}"/>
                </a:ext>
              </a:extLst>
            </p:cNvPr>
            <p:cNvSpPr/>
            <p:nvPr/>
          </p:nvSpPr>
          <p:spPr>
            <a:xfrm rot="5400000">
              <a:off x="1866583" y="-1445781"/>
              <a:ext cx="547735" cy="4280901"/>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9" name="椭圆 8">
              <a:extLst>
                <a:ext uri="{FF2B5EF4-FFF2-40B4-BE49-F238E27FC236}">
                  <a16:creationId xmlns:a16="http://schemas.microsoft.com/office/drawing/2014/main" id="{D02F3A16-B94F-44F9-96CE-A906B66AE419}"/>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0" name="矩形 9">
              <a:extLst>
                <a:ext uri="{FF2B5EF4-FFF2-40B4-BE49-F238E27FC236}">
                  <a16:creationId xmlns:a16="http://schemas.microsoft.com/office/drawing/2014/main" id="{AC5CDA9A-CF55-45F2-AF07-C87AFC7FA559}"/>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2</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文本框 1066">
            <a:extLst>
              <a:ext uri="{FF2B5EF4-FFF2-40B4-BE49-F238E27FC236}">
                <a16:creationId xmlns:a16="http://schemas.microsoft.com/office/drawing/2014/main" id="{2C2FD317-E0AF-43AE-8DBC-6741D8A1A162}"/>
              </a:ext>
            </a:extLst>
          </p:cNvPr>
          <p:cNvSpPr txBox="1">
            <a:spLocks noChangeArrowheads="1"/>
          </p:cNvSpPr>
          <p:nvPr/>
        </p:nvSpPr>
        <p:spPr bwMode="auto">
          <a:xfrm>
            <a:off x="1543482" y="326531"/>
            <a:ext cx="223651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遍历二叉树</a:t>
            </a:r>
          </a:p>
        </p:txBody>
      </p:sp>
      <p:sp>
        <p:nvSpPr>
          <p:cNvPr id="12" name="矩形 11">
            <a:extLst>
              <a:ext uri="{FF2B5EF4-FFF2-40B4-BE49-F238E27FC236}">
                <a16:creationId xmlns:a16="http://schemas.microsoft.com/office/drawing/2014/main" id="{B00B98B7-E376-4BC6-B779-54E58A046D1F}"/>
              </a:ext>
            </a:extLst>
          </p:cNvPr>
          <p:cNvSpPr/>
          <p:nvPr/>
        </p:nvSpPr>
        <p:spPr>
          <a:xfrm>
            <a:off x="817439" y="1173077"/>
            <a:ext cx="11009859" cy="523220"/>
          </a:xfrm>
          <a:prstGeom prst="rect">
            <a:avLst/>
          </a:prstGeom>
        </p:spPr>
        <p:txBody>
          <a:bodyPr wrap="squar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算法</a:t>
            </a:r>
            <a:r>
              <a:rPr lang="en-US" altLang="zh-CN" sz="2800" b="1" dirty="0">
                <a:solidFill>
                  <a:srgbClr val="002060"/>
                </a:solidFill>
                <a:latin typeface="Times New Roman" panose="02020603050405020304" pitchFamily="18" charset="0"/>
                <a:cs typeface="Times New Roman" panose="02020603050405020304" pitchFamily="18" charset="0"/>
              </a:rPr>
              <a:t>3.10 </a:t>
            </a:r>
            <a:r>
              <a:rPr lang="en-US" altLang="zh-CN" sz="2800" b="1" dirty="0" err="1">
                <a:solidFill>
                  <a:schemeClr val="accent2"/>
                </a:solidFill>
                <a:latin typeface="Times New Roman" panose="02020603050405020304" pitchFamily="18" charset="0"/>
                <a:cs typeface="Times New Roman" panose="02020603050405020304" pitchFamily="18" charset="0"/>
              </a:rPr>
              <a:t>DeleteBiTree</a:t>
            </a:r>
            <a:r>
              <a:rPr lang="en-US" altLang="zh-CN" sz="2800" dirty="0"/>
              <a:t> </a:t>
            </a:r>
            <a:r>
              <a:rPr lang="zh-CN" altLang="en-US" sz="2800" b="1" dirty="0">
                <a:solidFill>
                  <a:srgbClr val="002060"/>
                </a:solidFill>
                <a:latin typeface="Times New Roman" panose="02020603050405020304" pitchFamily="18" charset="0"/>
                <a:cs typeface="Times New Roman" panose="02020603050405020304" pitchFamily="18" charset="0"/>
              </a:rPr>
              <a:t>：删除二叉树。</a:t>
            </a:r>
          </a:p>
        </p:txBody>
      </p:sp>
      <p:sp>
        <p:nvSpPr>
          <p:cNvPr id="13" name="矩形 12">
            <a:extLst>
              <a:ext uri="{FF2B5EF4-FFF2-40B4-BE49-F238E27FC236}">
                <a16:creationId xmlns:a16="http://schemas.microsoft.com/office/drawing/2014/main" id="{0A334648-1510-41EF-B35B-95460BD797D5}"/>
              </a:ext>
            </a:extLst>
          </p:cNvPr>
          <p:cNvSpPr/>
          <p:nvPr/>
        </p:nvSpPr>
        <p:spPr>
          <a:xfrm>
            <a:off x="905323" y="4559202"/>
            <a:ext cx="10058050" cy="1743491"/>
          </a:xfrm>
          <a:prstGeom prst="rect">
            <a:avLst/>
          </a:prstGeom>
        </p:spPr>
        <p:txBody>
          <a:bodyPr wrap="square">
            <a:spAutoFit/>
          </a:bodyPr>
          <a:lstStyle/>
          <a:p>
            <a:pPr marL="0" lvl="1" algn="just">
              <a:lnSpc>
                <a:spcPct val="125000"/>
              </a:lnSpc>
            </a:pPr>
            <a:r>
              <a:rPr lang="zh-CN" altLang="en-US" sz="2200" b="1" dirty="0">
                <a:solidFill>
                  <a:schemeClr val="accent2"/>
                </a:solidFill>
                <a:ea typeface="微软雅黑" panose="020B0503020204020204" pitchFamily="34" charset="-122"/>
                <a:cs typeface="Times New Roman" panose="02020603050405020304" pitchFamily="18" charset="0"/>
              </a:rPr>
              <a:t>注</a:t>
            </a:r>
            <a:r>
              <a:rPr lang="en-US" altLang="zh-CN" sz="2200" b="1" dirty="0">
                <a:solidFill>
                  <a:schemeClr val="accent2"/>
                </a:solidFill>
                <a:ea typeface="微软雅黑" panose="020B0503020204020204" pitchFamily="34" charset="-122"/>
                <a:cs typeface="Times New Roman" panose="02020603050405020304" pitchFamily="18" charset="0"/>
              </a:rPr>
              <a:t>(1)</a:t>
            </a:r>
            <a:r>
              <a:rPr lang="en-US" altLang="zh-CN" sz="2200" dirty="0">
                <a:ea typeface="微软雅黑" panose="020B0503020204020204" pitchFamily="34" charset="-122"/>
                <a:cs typeface="Times New Roman" panose="02020603050405020304" pitchFamily="18" charset="0"/>
              </a:rPr>
              <a:t> </a:t>
            </a:r>
            <a:r>
              <a:rPr lang="zh-CN" altLang="en-US" sz="2200" dirty="0">
                <a:ea typeface="微软雅黑" panose="020B0503020204020204" pitchFamily="34" charset="-122"/>
                <a:cs typeface="Times New Roman" panose="02020603050405020304" pitchFamily="18" charset="0"/>
              </a:rPr>
              <a:t>此算法是对二叉树的后序遍历。对非空二叉树，依次删除根结点的</a:t>
            </a:r>
            <a:r>
              <a:rPr lang="en-US" altLang="zh-CN" sz="2200" dirty="0">
                <a:ea typeface="微软雅黑" panose="020B0503020204020204" pitchFamily="34" charset="-122"/>
                <a:cs typeface="Times New Roman" panose="02020603050405020304" pitchFamily="18" charset="0"/>
              </a:rPr>
              <a:t>2</a:t>
            </a:r>
            <a:r>
              <a:rPr lang="zh-CN" altLang="en-US" sz="2200" dirty="0">
                <a:ea typeface="微软雅黑" panose="020B0503020204020204" pitchFamily="34" charset="-122"/>
                <a:cs typeface="Times New Roman" panose="02020603050405020304" pitchFamily="18" charset="0"/>
              </a:rPr>
              <a:t>棵子树和根结点，即删除了二叉树。</a:t>
            </a:r>
            <a:endParaRPr lang="en-US" altLang="zh-CN" sz="2200" dirty="0">
              <a:ea typeface="微软雅黑" panose="020B0503020204020204" pitchFamily="34" charset="-122"/>
              <a:cs typeface="Times New Roman" panose="02020603050405020304" pitchFamily="18" charset="0"/>
            </a:endParaRPr>
          </a:p>
          <a:p>
            <a:pPr marL="0" lvl="1" algn="just">
              <a:lnSpc>
                <a:spcPct val="125000"/>
              </a:lnSpc>
            </a:pPr>
            <a:r>
              <a:rPr lang="en-US" altLang="zh-CN" sz="2200" dirty="0">
                <a:ea typeface="微软雅黑" panose="020B0503020204020204" pitchFamily="34" charset="-122"/>
                <a:cs typeface="Times New Roman" panose="02020603050405020304" pitchFamily="18" charset="0"/>
              </a:rPr>
              <a:t>   </a:t>
            </a:r>
            <a:r>
              <a:rPr lang="en-US" altLang="zh-CN" sz="2200" b="1" dirty="0">
                <a:solidFill>
                  <a:schemeClr val="accent2"/>
                </a:solidFill>
                <a:ea typeface="微软雅黑" panose="020B0503020204020204" pitchFamily="34" charset="-122"/>
                <a:cs typeface="Times New Roman" panose="02020603050405020304" pitchFamily="18" charset="0"/>
              </a:rPr>
              <a:t>(2) </a:t>
            </a:r>
            <a:r>
              <a:rPr lang="zh-CN" altLang="en-US" sz="2200" dirty="0">
                <a:ea typeface="微软雅黑" panose="020B0503020204020204" pitchFamily="34" charset="-122"/>
                <a:cs typeface="Times New Roman" panose="02020603050405020304" pitchFamily="18" charset="0"/>
              </a:rPr>
              <a:t>能否用先序遍历实现算法？</a:t>
            </a:r>
            <a:endParaRPr lang="en-US" altLang="zh-CN" sz="2200" dirty="0">
              <a:ea typeface="微软雅黑" panose="020B0503020204020204" pitchFamily="34" charset="-122"/>
              <a:cs typeface="Times New Roman" panose="02020603050405020304" pitchFamily="18" charset="0"/>
            </a:endParaRPr>
          </a:p>
          <a:p>
            <a:pPr marL="0" lvl="1" algn="just">
              <a:lnSpc>
                <a:spcPct val="125000"/>
              </a:lnSpc>
            </a:pPr>
            <a:r>
              <a:rPr lang="en-US" altLang="zh-CN" sz="2200" dirty="0">
                <a:ea typeface="微软雅黑" panose="020B0503020204020204" pitchFamily="34" charset="-122"/>
                <a:cs typeface="Times New Roman" panose="02020603050405020304" pitchFamily="18" charset="0"/>
              </a:rPr>
              <a:t>   </a:t>
            </a:r>
            <a:r>
              <a:rPr lang="en-US" altLang="zh-CN" sz="2200" b="1" dirty="0">
                <a:solidFill>
                  <a:schemeClr val="accent2"/>
                </a:solidFill>
                <a:ea typeface="微软雅黑" panose="020B0503020204020204" pitchFamily="34" charset="-122"/>
                <a:cs typeface="Times New Roman" panose="02020603050405020304" pitchFamily="18" charset="0"/>
              </a:rPr>
              <a:t>(3)</a:t>
            </a:r>
            <a:r>
              <a:rPr lang="en-US" altLang="zh-CN" sz="2200" dirty="0">
                <a:ea typeface="微软雅黑" panose="020B0503020204020204" pitchFamily="34" charset="-122"/>
                <a:cs typeface="Times New Roman" panose="02020603050405020304" pitchFamily="18" charset="0"/>
              </a:rPr>
              <a:t> </a:t>
            </a:r>
            <a:r>
              <a:rPr lang="zh-CN" altLang="en-US" sz="2200" dirty="0">
                <a:ea typeface="微软雅黑" panose="020B0503020204020204" pitchFamily="34" charset="-122"/>
                <a:cs typeface="Times New Roman" panose="02020603050405020304" pitchFamily="18" charset="0"/>
              </a:rPr>
              <a:t>能否把函数体中的第</a:t>
            </a:r>
            <a:r>
              <a:rPr lang="en-US" altLang="zh-CN" sz="2200" dirty="0">
                <a:ea typeface="微软雅黑" panose="020B0503020204020204" pitchFamily="34" charset="-122"/>
                <a:cs typeface="Times New Roman" panose="02020603050405020304" pitchFamily="18" charset="0"/>
              </a:rPr>
              <a:t>2~4</a:t>
            </a:r>
            <a:r>
              <a:rPr lang="zh-CN" altLang="en-US" sz="2200" dirty="0">
                <a:ea typeface="微软雅黑" panose="020B0503020204020204" pitchFamily="34" charset="-122"/>
                <a:cs typeface="Times New Roman" panose="02020603050405020304" pitchFamily="18" charset="0"/>
              </a:rPr>
              <a:t>行的</a:t>
            </a:r>
            <a:r>
              <a:rPr lang="en-US" altLang="zh-CN" sz="2200" dirty="0">
                <a:ea typeface="微软雅黑" panose="020B0503020204020204" pitchFamily="34" charset="-122"/>
                <a:cs typeface="Times New Roman" panose="02020603050405020304" pitchFamily="18" charset="0"/>
              </a:rPr>
              <a:t>3</a:t>
            </a:r>
            <a:r>
              <a:rPr lang="zh-CN" altLang="en-US" sz="2200" dirty="0">
                <a:ea typeface="微软雅黑" panose="020B0503020204020204" pitchFamily="34" charset="-122"/>
                <a:cs typeface="Times New Roman" panose="02020603050405020304" pitchFamily="18" charset="0"/>
              </a:rPr>
              <a:t>条语句简化为“</a:t>
            </a:r>
            <a:r>
              <a:rPr lang="en-US" altLang="zh-CN" sz="2200" dirty="0">
                <a:ea typeface="微软雅黑" panose="020B0503020204020204" pitchFamily="34" charset="-122"/>
                <a:cs typeface="Times New Roman" panose="02020603050405020304" pitchFamily="18" charset="0"/>
              </a:rPr>
              <a:t>T=NULL</a:t>
            </a:r>
            <a:r>
              <a:rPr lang="zh-CN" altLang="en-US" sz="2200" dirty="0">
                <a:ea typeface="微软雅黑" panose="020B0503020204020204" pitchFamily="34" charset="-122"/>
                <a:cs typeface="Times New Roman" panose="02020603050405020304" pitchFamily="18" charset="0"/>
              </a:rPr>
              <a:t>”？</a:t>
            </a:r>
            <a:endParaRPr lang="en-US" altLang="zh-CN" sz="2200" dirty="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074102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B44B128C-620F-4679-A112-DC03825C16E1}"/>
              </a:ext>
            </a:extLst>
          </p:cNvPr>
          <p:cNvGrpSpPr/>
          <p:nvPr/>
        </p:nvGrpSpPr>
        <p:grpSpPr>
          <a:xfrm>
            <a:off x="0" y="177155"/>
            <a:ext cx="4383466" cy="877513"/>
            <a:chOff x="0" y="271425"/>
            <a:chExt cx="4280901" cy="877513"/>
          </a:xfrm>
        </p:grpSpPr>
        <p:sp>
          <p:nvSpPr>
            <p:cNvPr id="8" name="任意多边形 18">
              <a:extLst>
                <a:ext uri="{FF2B5EF4-FFF2-40B4-BE49-F238E27FC236}">
                  <a16:creationId xmlns:a16="http://schemas.microsoft.com/office/drawing/2014/main" id="{4202944D-5DC1-4E98-A994-164D2E7E3EA7}"/>
                </a:ext>
              </a:extLst>
            </p:cNvPr>
            <p:cNvSpPr/>
            <p:nvPr/>
          </p:nvSpPr>
          <p:spPr>
            <a:xfrm rot="5400000">
              <a:off x="1866583" y="-1445781"/>
              <a:ext cx="547735" cy="4280901"/>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9" name="椭圆 8">
              <a:extLst>
                <a:ext uri="{FF2B5EF4-FFF2-40B4-BE49-F238E27FC236}">
                  <a16:creationId xmlns:a16="http://schemas.microsoft.com/office/drawing/2014/main" id="{2CF6E991-6106-43B0-B53D-AF70F69FE225}"/>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0" name="矩形 9">
              <a:extLst>
                <a:ext uri="{FF2B5EF4-FFF2-40B4-BE49-F238E27FC236}">
                  <a16:creationId xmlns:a16="http://schemas.microsoft.com/office/drawing/2014/main" id="{74250A76-81BC-4010-885B-08C8EFB3F06A}"/>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1</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2" name="矩形 11">
            <a:extLst>
              <a:ext uri="{FF2B5EF4-FFF2-40B4-BE49-F238E27FC236}">
                <a16:creationId xmlns:a16="http://schemas.microsoft.com/office/drawing/2014/main" id="{5D6F54CE-07E0-43C1-9E6E-A33481D8CE6F}"/>
              </a:ext>
            </a:extLst>
          </p:cNvPr>
          <p:cNvSpPr/>
          <p:nvPr/>
        </p:nvSpPr>
        <p:spPr>
          <a:xfrm>
            <a:off x="294090" y="1204044"/>
            <a:ext cx="8420820" cy="5281702"/>
          </a:xfrm>
          <a:prstGeom prst="rect">
            <a:avLst/>
          </a:prstGeom>
        </p:spPr>
        <p:txBody>
          <a:bodyPr wrap="square">
            <a:spAutoFit/>
          </a:bodyPr>
          <a:lstStyle/>
          <a:p>
            <a:pPr algn="just">
              <a:lnSpc>
                <a:spcPct val="125000"/>
              </a:lnSpc>
              <a:spcAft>
                <a:spcPts val="1200"/>
              </a:spcAft>
            </a:pPr>
            <a:r>
              <a:rPr lang="zh-CN" altLang="en-US" sz="2400" dirty="0">
                <a:cs typeface="Times New Roman" panose="02020603050405020304" pitchFamily="18" charset="0"/>
              </a:rPr>
              <a:t>设 </a:t>
            </a:r>
            <a:r>
              <a:rPr lang="en-US" altLang="zh-CN" sz="2400" dirty="0">
                <a:cs typeface="Times New Roman" panose="02020603050405020304" pitchFamily="18" charset="0"/>
              </a:rPr>
              <a:t>a(1),a(2),...,a(n) </a:t>
            </a:r>
            <a:r>
              <a:rPr lang="zh-CN" altLang="en-US" sz="2400" dirty="0">
                <a:cs typeface="Times New Roman" panose="02020603050405020304" pitchFamily="18" charset="0"/>
              </a:rPr>
              <a:t>是二叉树的 </a:t>
            </a:r>
            <a:r>
              <a:rPr lang="en-US" altLang="zh-CN" sz="2400" dirty="0">
                <a:cs typeface="Times New Roman" panose="02020603050405020304" pitchFamily="18" charset="0"/>
              </a:rPr>
              <a:t>n </a:t>
            </a:r>
            <a:r>
              <a:rPr lang="zh-CN" altLang="en-US" sz="2400" dirty="0">
                <a:cs typeface="Times New Roman" panose="02020603050405020304" pitchFamily="18" charset="0"/>
              </a:rPr>
              <a:t>个结点，若 </a:t>
            </a:r>
            <a:r>
              <a:rPr lang="en-US" altLang="zh-CN" sz="2400" dirty="0">
                <a:cs typeface="Times New Roman" panose="02020603050405020304" pitchFamily="18" charset="0"/>
              </a:rPr>
              <a:t>a(</a:t>
            </a:r>
            <a:r>
              <a:rPr lang="en-US" altLang="zh-CN" sz="2400" dirty="0" err="1">
                <a:cs typeface="Times New Roman" panose="02020603050405020304" pitchFamily="18" charset="0"/>
              </a:rPr>
              <a:t>i</a:t>
            </a:r>
            <a:r>
              <a:rPr lang="en-US" altLang="zh-CN" sz="2400" dirty="0">
                <a:cs typeface="Times New Roman" panose="02020603050405020304" pitchFamily="18" charset="0"/>
              </a:rPr>
              <a:t>) </a:t>
            </a:r>
            <a:r>
              <a:rPr lang="zh-CN" altLang="en-US" sz="2400" dirty="0">
                <a:cs typeface="Times New Roman" panose="02020603050405020304" pitchFamily="18" charset="0"/>
              </a:rPr>
              <a:t>是 </a:t>
            </a:r>
            <a:r>
              <a:rPr lang="en-US" altLang="zh-CN" sz="2400" dirty="0">
                <a:cs typeface="Times New Roman" panose="02020603050405020304" pitchFamily="18" charset="0"/>
              </a:rPr>
              <a:t>a(i+1) </a:t>
            </a:r>
            <a:r>
              <a:rPr lang="zh-CN" altLang="en-US" sz="2400" dirty="0">
                <a:cs typeface="Times New Roman" panose="02020603050405020304" pitchFamily="18" charset="0"/>
              </a:rPr>
              <a:t>的双亲结点，</a:t>
            </a:r>
            <a:r>
              <a:rPr lang="en-US" altLang="zh-CN" sz="2400" dirty="0" err="1">
                <a:cs typeface="Times New Roman" panose="02020603050405020304" pitchFamily="18" charset="0"/>
              </a:rPr>
              <a:t>i</a:t>
            </a:r>
            <a:r>
              <a:rPr lang="en-US" altLang="zh-CN" sz="2400" dirty="0">
                <a:cs typeface="Times New Roman" panose="02020603050405020304" pitchFamily="18" charset="0"/>
              </a:rPr>
              <a:t>=1</a:t>
            </a:r>
            <a:r>
              <a:rPr lang="en-US" altLang="zh-CN" sz="2400" dirty="0">
                <a:cs typeface="Times New Roman" panose="02020603050405020304" pitchFamily="18" charset="0"/>
                <a:sym typeface="Wingdings" panose="05000000000000000000" pitchFamily="2" charset="2"/>
              </a:rPr>
              <a:t>:(n-1)</a:t>
            </a:r>
            <a:r>
              <a:rPr lang="zh-CN" altLang="en-US" sz="2400" dirty="0">
                <a:cs typeface="Times New Roman" panose="02020603050405020304" pitchFamily="18" charset="0"/>
                <a:sym typeface="Wingdings" panose="05000000000000000000" pitchFamily="2" charset="2"/>
              </a:rPr>
              <a:t>，则结点序列 </a:t>
            </a:r>
            <a:r>
              <a:rPr lang="en-US" altLang="zh-CN" sz="2400" dirty="0">
                <a:cs typeface="Times New Roman" panose="02020603050405020304" pitchFamily="18" charset="0"/>
              </a:rPr>
              <a:t>a(1),a(2),...,a(n) </a:t>
            </a:r>
            <a:r>
              <a:rPr lang="zh-CN" altLang="en-US" sz="2400" dirty="0">
                <a:cs typeface="Times New Roman" panose="02020603050405020304" pitchFamily="18" charset="0"/>
              </a:rPr>
              <a:t>称为由 </a:t>
            </a:r>
            <a:r>
              <a:rPr lang="en-US" altLang="zh-CN" sz="2400" dirty="0">
                <a:cs typeface="Times New Roman" panose="02020603050405020304" pitchFamily="18" charset="0"/>
              </a:rPr>
              <a:t>a(1) </a:t>
            </a:r>
            <a:r>
              <a:rPr lang="zh-CN" altLang="en-US" sz="2400" dirty="0">
                <a:cs typeface="Times New Roman" panose="02020603050405020304" pitchFamily="18" charset="0"/>
              </a:rPr>
              <a:t>到 </a:t>
            </a:r>
            <a:r>
              <a:rPr lang="en-US" altLang="zh-CN" sz="2400" dirty="0">
                <a:cs typeface="Times New Roman" panose="02020603050405020304" pitchFamily="18" charset="0"/>
              </a:rPr>
              <a:t>a(n) </a:t>
            </a:r>
            <a:r>
              <a:rPr lang="zh-CN" altLang="en-US" sz="2400" dirty="0">
                <a:cs typeface="Times New Roman" panose="02020603050405020304" pitchFamily="18" charset="0"/>
              </a:rPr>
              <a:t>的</a:t>
            </a:r>
            <a:r>
              <a:rPr lang="zh-CN" altLang="en-US" sz="2400" b="1" dirty="0">
                <a:solidFill>
                  <a:schemeClr val="accent2"/>
                </a:solidFill>
                <a:cs typeface="Times New Roman" panose="02020603050405020304" pitchFamily="18" charset="0"/>
              </a:rPr>
              <a:t>路径</a:t>
            </a:r>
            <a:r>
              <a:rPr lang="en-US" altLang="zh-CN" sz="2400" b="1" dirty="0">
                <a:solidFill>
                  <a:schemeClr val="accent2"/>
                </a:solidFill>
                <a:cs typeface="Times New Roman" panose="02020603050405020304" pitchFamily="18" charset="0"/>
              </a:rPr>
              <a:t>(path)</a:t>
            </a:r>
            <a:r>
              <a:rPr lang="zh-CN" altLang="en-US" sz="2400" dirty="0">
                <a:cs typeface="Times New Roman" panose="02020603050405020304" pitchFamily="18" charset="0"/>
              </a:rPr>
              <a:t>，此路径的</a:t>
            </a:r>
            <a:r>
              <a:rPr lang="zh-CN" altLang="en-US" sz="2400" b="1" dirty="0">
                <a:solidFill>
                  <a:schemeClr val="accent2"/>
                </a:solidFill>
                <a:cs typeface="Times New Roman" panose="02020603050405020304" pitchFamily="18" charset="0"/>
              </a:rPr>
              <a:t>长度</a:t>
            </a:r>
            <a:r>
              <a:rPr lang="en-US" altLang="zh-CN" sz="2400" b="1" dirty="0">
                <a:solidFill>
                  <a:schemeClr val="accent2"/>
                </a:solidFill>
                <a:cs typeface="Times New Roman" panose="02020603050405020304" pitchFamily="18" charset="0"/>
              </a:rPr>
              <a:t>(length)</a:t>
            </a:r>
            <a:r>
              <a:rPr lang="zh-CN" altLang="en-US" sz="2400" dirty="0">
                <a:cs typeface="Times New Roman" panose="02020603050405020304" pitchFamily="18" charset="0"/>
              </a:rPr>
              <a:t>为 </a:t>
            </a:r>
            <a:r>
              <a:rPr lang="en-US" altLang="zh-CN" sz="2400" dirty="0">
                <a:cs typeface="Times New Roman" panose="02020603050405020304" pitchFamily="18" charset="0"/>
              </a:rPr>
              <a:t>n-1.</a:t>
            </a:r>
          </a:p>
          <a:p>
            <a:pPr algn="just">
              <a:lnSpc>
                <a:spcPct val="125000"/>
              </a:lnSpc>
              <a:spcAft>
                <a:spcPts val="1200"/>
              </a:spcAft>
            </a:pPr>
            <a:r>
              <a:rPr lang="zh-CN" altLang="en-US" sz="2400" dirty="0">
                <a:cs typeface="Times New Roman" panose="02020603050405020304" pitchFamily="18" charset="0"/>
              </a:rPr>
              <a:t>设 </a:t>
            </a:r>
            <a:r>
              <a:rPr lang="en-US" altLang="zh-CN" sz="2400" dirty="0">
                <a:cs typeface="Times New Roman" panose="02020603050405020304" pitchFamily="18" charset="0"/>
              </a:rPr>
              <a:t>a(1),a(2),...,a(n) </a:t>
            </a:r>
            <a:r>
              <a:rPr lang="zh-CN" altLang="en-US" sz="2400" dirty="0">
                <a:cs typeface="Times New Roman" panose="02020603050405020304" pitchFamily="18" charset="0"/>
              </a:rPr>
              <a:t>是二叉树的一条路径，则 </a:t>
            </a:r>
            <a:r>
              <a:rPr lang="en-US" altLang="zh-CN" sz="2400" dirty="0">
                <a:cs typeface="Times New Roman" panose="02020603050405020304" pitchFamily="18" charset="0"/>
              </a:rPr>
              <a:t>a(1) </a:t>
            </a:r>
            <a:r>
              <a:rPr lang="zh-CN" altLang="en-US" sz="2400" dirty="0">
                <a:cs typeface="Times New Roman" panose="02020603050405020304" pitchFamily="18" charset="0"/>
              </a:rPr>
              <a:t>是 </a:t>
            </a:r>
            <a:r>
              <a:rPr lang="en-US" altLang="zh-CN" sz="2400" dirty="0">
                <a:cs typeface="Times New Roman" panose="02020603050405020304" pitchFamily="18" charset="0"/>
              </a:rPr>
              <a:t>a(n) </a:t>
            </a:r>
            <a:r>
              <a:rPr lang="zh-CN" altLang="en-US" sz="2400" dirty="0">
                <a:cs typeface="Times New Roman" panose="02020603050405020304" pitchFamily="18" charset="0"/>
              </a:rPr>
              <a:t>的祖先，</a:t>
            </a:r>
            <a:r>
              <a:rPr lang="en-US" altLang="zh-CN" sz="2400" dirty="0">
                <a:cs typeface="Times New Roman" panose="02020603050405020304" pitchFamily="18" charset="0"/>
              </a:rPr>
              <a:t>a(n) </a:t>
            </a:r>
            <a:r>
              <a:rPr lang="zh-CN" altLang="en-US" sz="2400" dirty="0">
                <a:cs typeface="Times New Roman" panose="02020603050405020304" pitchFamily="18" charset="0"/>
              </a:rPr>
              <a:t>是 </a:t>
            </a:r>
            <a:r>
              <a:rPr lang="en-US" altLang="zh-CN" sz="2400" dirty="0">
                <a:cs typeface="Times New Roman" panose="02020603050405020304" pitchFamily="18" charset="0"/>
              </a:rPr>
              <a:t>a(1) </a:t>
            </a:r>
            <a:r>
              <a:rPr lang="zh-CN" altLang="en-US" sz="2400" dirty="0">
                <a:cs typeface="Times New Roman" panose="02020603050405020304" pitchFamily="18" charset="0"/>
              </a:rPr>
              <a:t>的子孙。</a:t>
            </a:r>
            <a:endParaRPr lang="en-US" altLang="zh-CN" sz="2400" dirty="0">
              <a:cs typeface="Times New Roman" panose="02020603050405020304" pitchFamily="18" charset="0"/>
            </a:endParaRPr>
          </a:p>
          <a:p>
            <a:pPr algn="just">
              <a:lnSpc>
                <a:spcPct val="125000"/>
              </a:lnSpc>
              <a:spcAft>
                <a:spcPts val="1200"/>
              </a:spcAft>
            </a:pPr>
            <a:r>
              <a:rPr lang="zh-CN" altLang="en-US" sz="2400" dirty="0">
                <a:cs typeface="Times New Roman" panose="02020603050405020304" pitchFamily="18" charset="0"/>
              </a:rPr>
              <a:t>结点的</a:t>
            </a:r>
            <a:r>
              <a:rPr lang="zh-CN" altLang="en-US" sz="2400" b="1" dirty="0">
                <a:solidFill>
                  <a:schemeClr val="accent2"/>
                </a:solidFill>
                <a:cs typeface="Times New Roman" panose="02020603050405020304" pitchFamily="18" charset="0"/>
              </a:rPr>
              <a:t>层次</a:t>
            </a:r>
            <a:r>
              <a:rPr lang="en-US" altLang="zh-CN" sz="2400" b="1" dirty="0">
                <a:solidFill>
                  <a:schemeClr val="accent2"/>
                </a:solidFill>
                <a:cs typeface="Times New Roman" panose="02020603050405020304" pitchFamily="18" charset="0"/>
              </a:rPr>
              <a:t>(level)</a:t>
            </a:r>
            <a:r>
              <a:rPr lang="zh-CN" altLang="en-US" sz="2400" dirty="0">
                <a:cs typeface="Times New Roman" panose="02020603050405020304" pitchFamily="18" charset="0"/>
              </a:rPr>
              <a:t>：根结点的层次是</a:t>
            </a:r>
            <a:r>
              <a:rPr lang="en-US" altLang="zh-CN" sz="2400" dirty="0">
                <a:cs typeface="Times New Roman" panose="02020603050405020304" pitchFamily="18" charset="0"/>
              </a:rPr>
              <a:t>1</a:t>
            </a:r>
            <a:r>
              <a:rPr lang="zh-CN" altLang="en-US" sz="2400" dirty="0">
                <a:cs typeface="Times New Roman" panose="02020603050405020304" pitchFamily="18" charset="0"/>
              </a:rPr>
              <a:t>；某结点的层次为 </a:t>
            </a:r>
            <a:r>
              <a:rPr lang="en-US" altLang="zh-CN" sz="2400" dirty="0">
                <a:cs typeface="Times New Roman" panose="02020603050405020304" pitchFamily="18" charset="0"/>
              </a:rPr>
              <a:t>L </a:t>
            </a:r>
            <a:r>
              <a:rPr lang="zh-CN" altLang="en-US" sz="2400" dirty="0">
                <a:cs typeface="Times New Roman" panose="02020603050405020304" pitchFamily="18" charset="0"/>
              </a:rPr>
              <a:t>，</a:t>
            </a:r>
            <a:r>
              <a:rPr lang="en-US" altLang="zh-CN" sz="2400" dirty="0">
                <a:cs typeface="Times New Roman" panose="02020603050405020304" pitchFamily="18" charset="0"/>
              </a:rPr>
              <a:t> </a:t>
            </a:r>
            <a:r>
              <a:rPr lang="zh-CN" altLang="en-US" sz="2400" dirty="0">
                <a:cs typeface="Times New Roman" panose="02020603050405020304" pitchFamily="18" charset="0"/>
              </a:rPr>
              <a:t>则其孩子结点的层次为 </a:t>
            </a:r>
            <a:r>
              <a:rPr lang="en-US" altLang="zh-CN" sz="2400" dirty="0">
                <a:cs typeface="Times New Roman" panose="02020603050405020304" pitchFamily="18" charset="0"/>
              </a:rPr>
              <a:t>L+1</a:t>
            </a:r>
            <a:r>
              <a:rPr lang="zh-CN" altLang="en-US" sz="2400" dirty="0">
                <a:cs typeface="Times New Roman" panose="02020603050405020304" pitchFamily="18" charset="0"/>
              </a:rPr>
              <a:t>。</a:t>
            </a:r>
            <a:endParaRPr lang="en-US" altLang="zh-CN" sz="2400" dirty="0">
              <a:cs typeface="Times New Roman" panose="02020603050405020304" pitchFamily="18" charset="0"/>
            </a:endParaRPr>
          </a:p>
          <a:p>
            <a:pPr algn="just">
              <a:lnSpc>
                <a:spcPct val="125000"/>
              </a:lnSpc>
              <a:spcAft>
                <a:spcPts val="1200"/>
              </a:spcAft>
            </a:pPr>
            <a:r>
              <a:rPr lang="zh-CN" altLang="en-US" sz="2400" dirty="0">
                <a:cs typeface="Times New Roman" panose="02020603050405020304" pitchFamily="18" charset="0"/>
              </a:rPr>
              <a:t>二叉树中结点的最大层次称为二叉树的</a:t>
            </a:r>
            <a:r>
              <a:rPr lang="zh-CN" altLang="en-US" sz="2400" b="1" dirty="0">
                <a:solidFill>
                  <a:schemeClr val="accent2"/>
                </a:solidFill>
                <a:cs typeface="Times New Roman" panose="02020603050405020304" pitchFamily="18" charset="0"/>
              </a:rPr>
              <a:t>深度</a:t>
            </a:r>
            <a:r>
              <a:rPr lang="en-US" altLang="zh-CN" sz="2400" b="1" dirty="0">
                <a:solidFill>
                  <a:schemeClr val="accent2"/>
                </a:solidFill>
                <a:cs typeface="Times New Roman" panose="02020603050405020304" pitchFamily="18" charset="0"/>
              </a:rPr>
              <a:t>(depth)</a:t>
            </a:r>
            <a:r>
              <a:rPr lang="zh-CN" altLang="en-US" sz="2400" dirty="0">
                <a:cs typeface="Times New Roman" panose="02020603050405020304" pitchFamily="18" charset="0"/>
              </a:rPr>
              <a:t>或高度</a:t>
            </a:r>
            <a:r>
              <a:rPr lang="en-US" altLang="zh-CN" sz="2400" dirty="0">
                <a:cs typeface="Times New Roman" panose="02020603050405020304" pitchFamily="18" charset="0"/>
              </a:rPr>
              <a:t>(height)</a:t>
            </a:r>
            <a:r>
              <a:rPr lang="zh-CN" altLang="en-US" sz="2400" dirty="0">
                <a:cs typeface="Times New Roman" panose="02020603050405020304" pitchFamily="18" charset="0"/>
              </a:rPr>
              <a:t>。空二叉树的深度为</a:t>
            </a:r>
            <a:r>
              <a:rPr lang="en-US" altLang="zh-CN" sz="2400" dirty="0">
                <a:cs typeface="Times New Roman" panose="02020603050405020304" pitchFamily="18" charset="0"/>
              </a:rPr>
              <a:t>0</a:t>
            </a:r>
            <a:r>
              <a:rPr lang="zh-CN" altLang="en-US" sz="2400" dirty="0">
                <a:cs typeface="Times New Roman" panose="02020603050405020304" pitchFamily="18" charset="0"/>
              </a:rPr>
              <a:t>。</a:t>
            </a:r>
            <a:endParaRPr lang="en-US" altLang="zh-CN" sz="2400" dirty="0">
              <a:cs typeface="Times New Roman" panose="02020603050405020304" pitchFamily="18" charset="0"/>
            </a:endParaRPr>
          </a:p>
          <a:p>
            <a:pPr algn="just">
              <a:lnSpc>
                <a:spcPct val="125000"/>
              </a:lnSpc>
              <a:spcAft>
                <a:spcPts val="1200"/>
              </a:spcAft>
            </a:pPr>
            <a:r>
              <a:rPr lang="zh-CN" altLang="en-US" sz="2400" dirty="0">
                <a:cs typeface="Times New Roman" panose="02020603050405020304" pitchFamily="18" charset="0"/>
              </a:rPr>
              <a:t>双亲在同一层次的结点互为</a:t>
            </a:r>
            <a:r>
              <a:rPr lang="zh-CN" altLang="en-US" sz="2400" b="1" dirty="0">
                <a:solidFill>
                  <a:schemeClr val="accent2"/>
                </a:solidFill>
                <a:cs typeface="Times New Roman" panose="02020603050405020304" pitchFamily="18" charset="0"/>
              </a:rPr>
              <a:t>堂兄弟</a:t>
            </a:r>
            <a:r>
              <a:rPr lang="en-US" altLang="zh-CN" sz="2400" b="1" dirty="0">
                <a:solidFill>
                  <a:schemeClr val="accent2"/>
                </a:solidFill>
                <a:cs typeface="Times New Roman" panose="02020603050405020304" pitchFamily="18" charset="0"/>
              </a:rPr>
              <a:t>(cousin)</a:t>
            </a:r>
            <a:r>
              <a:rPr lang="zh-CN" altLang="en-US" sz="2400" dirty="0">
                <a:cs typeface="Times New Roman" panose="02020603050405020304" pitchFamily="18" charset="0"/>
              </a:rPr>
              <a:t>。</a:t>
            </a:r>
            <a:endParaRPr lang="en-US" altLang="zh-CN" sz="2400" dirty="0">
              <a:cs typeface="Times New Roman" panose="02020603050405020304" pitchFamily="18" charset="0"/>
            </a:endParaRPr>
          </a:p>
        </p:txBody>
      </p:sp>
      <p:sp>
        <p:nvSpPr>
          <p:cNvPr id="13" name="文本框 1066">
            <a:extLst>
              <a:ext uri="{FF2B5EF4-FFF2-40B4-BE49-F238E27FC236}">
                <a16:creationId xmlns:a16="http://schemas.microsoft.com/office/drawing/2014/main" id="{F01B984C-16A4-4925-920C-45D3FEA242A1}"/>
              </a:ext>
            </a:extLst>
          </p:cNvPr>
          <p:cNvSpPr txBox="1">
            <a:spLocks noChangeArrowheads="1"/>
          </p:cNvSpPr>
          <p:nvPr/>
        </p:nvSpPr>
        <p:spPr bwMode="auto">
          <a:xfrm>
            <a:off x="1338299" y="326531"/>
            <a:ext cx="264687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二叉树的定义</a:t>
            </a:r>
          </a:p>
        </p:txBody>
      </p:sp>
      <p:pic>
        <p:nvPicPr>
          <p:cNvPr id="16" name="图片 15">
            <a:extLst>
              <a:ext uri="{FF2B5EF4-FFF2-40B4-BE49-F238E27FC236}">
                <a16:creationId xmlns:a16="http://schemas.microsoft.com/office/drawing/2014/main" id="{EC036DD2-8D9E-4EC1-84D6-1BF14440D7E0}"/>
              </a:ext>
            </a:extLst>
          </p:cNvPr>
          <p:cNvPicPr>
            <a:picLocks noChangeAspect="1"/>
          </p:cNvPicPr>
          <p:nvPr/>
        </p:nvPicPr>
        <p:blipFill>
          <a:blip r:embed="rId2"/>
          <a:stretch>
            <a:fillRect/>
          </a:stretch>
        </p:blipFill>
        <p:spPr>
          <a:xfrm>
            <a:off x="8889892" y="1293478"/>
            <a:ext cx="2916483" cy="3333123"/>
          </a:xfrm>
          <a:prstGeom prst="rect">
            <a:avLst/>
          </a:prstGeom>
        </p:spPr>
      </p:pic>
      <p:sp>
        <p:nvSpPr>
          <p:cNvPr id="17" name="矩形 16">
            <a:extLst>
              <a:ext uri="{FF2B5EF4-FFF2-40B4-BE49-F238E27FC236}">
                <a16:creationId xmlns:a16="http://schemas.microsoft.com/office/drawing/2014/main" id="{B7848A36-F194-49C5-BE93-9D699638582C}"/>
              </a:ext>
            </a:extLst>
          </p:cNvPr>
          <p:cNvSpPr/>
          <p:nvPr/>
        </p:nvSpPr>
        <p:spPr>
          <a:xfrm>
            <a:off x="9350053" y="4668134"/>
            <a:ext cx="1489510" cy="461665"/>
          </a:xfrm>
          <a:prstGeom prst="rect">
            <a:avLst/>
          </a:prstGeom>
        </p:spPr>
        <p:txBody>
          <a:bodyPr wrap="none">
            <a:spAutoFit/>
          </a:bodyPr>
          <a:lstStyle/>
          <a:p>
            <a:r>
              <a:rPr lang="zh-CN" altLang="en-US" sz="2400" b="1" dirty="0">
                <a:solidFill>
                  <a:schemeClr val="accent2"/>
                </a:solidFill>
                <a:latin typeface="+mn-ea"/>
                <a:cs typeface="Times New Roman" panose="02020603050405020304" pitchFamily="18" charset="0"/>
              </a:rPr>
              <a:t>二叉树</a:t>
            </a:r>
            <a:r>
              <a:rPr lang="en-US" altLang="zh-CN" sz="2400" b="1" dirty="0">
                <a:solidFill>
                  <a:schemeClr val="accent2"/>
                </a:solidFill>
                <a:latin typeface="+mn-ea"/>
                <a:cs typeface="Times New Roman" panose="02020603050405020304" pitchFamily="18" charset="0"/>
              </a:rPr>
              <a:t>T1</a:t>
            </a:r>
            <a:endParaRPr lang="zh-CN" altLang="en-US" sz="2400" b="1" dirty="0">
              <a:solidFill>
                <a:schemeClr val="accent2"/>
              </a:solidFill>
            </a:endParaRPr>
          </a:p>
        </p:txBody>
      </p:sp>
    </p:spTree>
    <p:extLst>
      <p:ext uri="{BB962C8B-B14F-4D97-AF65-F5344CB8AC3E}">
        <p14:creationId xmlns:p14="http://schemas.microsoft.com/office/powerpoint/2010/main" val="21095853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a:extLst>
              <a:ext uri="{FF2B5EF4-FFF2-40B4-BE49-F238E27FC236}">
                <a16:creationId xmlns:a16="http://schemas.microsoft.com/office/drawing/2014/main" id="{19137254-ADB3-4909-85E6-B7D01C6BB068}"/>
              </a:ext>
            </a:extLst>
          </p:cNvPr>
          <p:cNvGrpSpPr/>
          <p:nvPr/>
        </p:nvGrpSpPr>
        <p:grpSpPr>
          <a:xfrm>
            <a:off x="302765" y="1262680"/>
            <a:ext cx="458390" cy="344014"/>
            <a:chOff x="789999" y="2242985"/>
            <a:chExt cx="504229" cy="378415"/>
          </a:xfrm>
        </p:grpSpPr>
        <p:sp>
          <p:nvSpPr>
            <p:cNvPr id="3" name="Rectangle 24">
              <a:extLst>
                <a:ext uri="{FF2B5EF4-FFF2-40B4-BE49-F238E27FC236}">
                  <a16:creationId xmlns:a16="http://schemas.microsoft.com/office/drawing/2014/main" id="{6251D1C4-52B2-4133-88AF-9F93AF68DA82}"/>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4" name="Rectangle 25">
              <a:extLst>
                <a:ext uri="{FF2B5EF4-FFF2-40B4-BE49-F238E27FC236}">
                  <a16:creationId xmlns:a16="http://schemas.microsoft.com/office/drawing/2014/main" id="{09E00C75-44E0-4DB2-BA4B-B0643AFF04F0}"/>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5" name="矩形 4">
            <a:extLst>
              <a:ext uri="{FF2B5EF4-FFF2-40B4-BE49-F238E27FC236}">
                <a16:creationId xmlns:a16="http://schemas.microsoft.com/office/drawing/2014/main" id="{9617C146-3ADF-44CF-8A77-68F048DB3B2D}"/>
              </a:ext>
            </a:extLst>
          </p:cNvPr>
          <p:cNvSpPr/>
          <p:nvPr/>
        </p:nvSpPr>
        <p:spPr>
          <a:xfrm>
            <a:off x="1112556" y="1696297"/>
            <a:ext cx="9646391" cy="2372957"/>
          </a:xfrm>
          <a:prstGeom prst="rect">
            <a:avLst/>
          </a:prstGeom>
        </p:spPr>
        <p:txBody>
          <a:bodyPr wrap="square">
            <a:spAutoFit/>
          </a:bodyPr>
          <a:lstStyle/>
          <a:p>
            <a:pPr lvl="1">
              <a:lnSpc>
                <a:spcPct val="95000"/>
              </a:lnSpc>
            </a:pPr>
            <a:r>
              <a:rPr lang="en-US" altLang="zh-CN" sz="2600" dirty="0">
                <a:cs typeface="Times New Roman" panose="02020603050405020304" pitchFamily="18" charset="0"/>
              </a:rPr>
              <a:t>void Exchange (</a:t>
            </a:r>
            <a:r>
              <a:rPr lang="en-US" altLang="zh-CN" sz="2600" dirty="0" err="1">
                <a:cs typeface="Times New Roman" panose="02020603050405020304" pitchFamily="18" charset="0"/>
              </a:rPr>
              <a:t>BiTree</a:t>
            </a:r>
            <a:r>
              <a:rPr lang="en-US" altLang="zh-CN" sz="2600" dirty="0">
                <a:cs typeface="Times New Roman" panose="02020603050405020304" pitchFamily="18" charset="0"/>
              </a:rPr>
              <a:t> &amp;T)</a:t>
            </a:r>
          </a:p>
          <a:p>
            <a:pPr lvl="1">
              <a:lnSpc>
                <a:spcPct val="95000"/>
              </a:lnSpc>
            </a:pPr>
            <a:r>
              <a:rPr lang="en-US" altLang="zh-CN" sz="2600" dirty="0">
                <a:cs typeface="Times New Roman" panose="02020603050405020304" pitchFamily="18" charset="0"/>
              </a:rPr>
              <a:t>{   </a:t>
            </a:r>
            <a:r>
              <a:rPr lang="en-US" altLang="zh-CN" sz="2600" dirty="0" err="1">
                <a:cs typeface="Times New Roman" panose="02020603050405020304" pitchFamily="18" charset="0"/>
              </a:rPr>
              <a:t>BiTree</a:t>
            </a:r>
            <a:r>
              <a:rPr lang="en-US" altLang="zh-CN" sz="2600" dirty="0">
                <a:cs typeface="Times New Roman" panose="02020603050405020304" pitchFamily="18" charset="0"/>
              </a:rPr>
              <a:t> P;   </a:t>
            </a:r>
          </a:p>
          <a:p>
            <a:pPr lvl="1">
              <a:lnSpc>
                <a:spcPct val="95000"/>
              </a:lnSpc>
            </a:pPr>
            <a:r>
              <a:rPr lang="en-US" altLang="zh-CN" sz="2600" dirty="0">
                <a:cs typeface="Times New Roman" panose="02020603050405020304" pitchFamily="18" charset="0"/>
              </a:rPr>
              <a:t>    if(!P)</a:t>
            </a:r>
            <a:r>
              <a:rPr lang="zh-CN" altLang="en-US" sz="2600" dirty="0">
                <a:cs typeface="Times New Roman" panose="02020603050405020304" pitchFamily="18" charset="0"/>
              </a:rPr>
              <a:t> </a:t>
            </a:r>
            <a:r>
              <a:rPr lang="en-US" altLang="zh-CN" sz="2600" dirty="0">
                <a:cs typeface="Times New Roman" panose="02020603050405020304" pitchFamily="18" charset="0"/>
              </a:rPr>
              <a:t>return;</a:t>
            </a:r>
          </a:p>
          <a:p>
            <a:pPr lvl="1">
              <a:lnSpc>
                <a:spcPct val="95000"/>
              </a:lnSpc>
            </a:pPr>
            <a:r>
              <a:rPr lang="en-US" altLang="zh-CN" sz="2600" dirty="0">
                <a:cs typeface="Times New Roman" panose="02020603050405020304" pitchFamily="18" charset="0"/>
              </a:rPr>
              <a:t>    Exchange(T-&gt;</a:t>
            </a:r>
            <a:r>
              <a:rPr lang="en-US" altLang="zh-CN" sz="2600" dirty="0" err="1">
                <a:cs typeface="Times New Roman" panose="02020603050405020304" pitchFamily="18" charset="0"/>
              </a:rPr>
              <a:t>lc</a:t>
            </a:r>
            <a:r>
              <a:rPr lang="en-US" altLang="zh-CN" sz="2600" dirty="0">
                <a:cs typeface="Times New Roman" panose="02020603050405020304" pitchFamily="18" charset="0"/>
              </a:rPr>
              <a:t>);    Exchange(T-&gt;</a:t>
            </a:r>
            <a:r>
              <a:rPr lang="en-US" altLang="zh-CN" sz="2600" dirty="0" err="1">
                <a:cs typeface="Times New Roman" panose="02020603050405020304" pitchFamily="18" charset="0"/>
              </a:rPr>
              <a:t>rc</a:t>
            </a:r>
            <a:r>
              <a:rPr lang="en-US" altLang="zh-CN" sz="2600" dirty="0">
                <a:cs typeface="Times New Roman" panose="02020603050405020304" pitchFamily="18" charset="0"/>
              </a:rPr>
              <a:t>);    </a:t>
            </a:r>
            <a:r>
              <a:rPr lang="en-US" altLang="zh-CN" sz="2600" b="1" dirty="0">
                <a:solidFill>
                  <a:schemeClr val="accent2"/>
                </a:solidFill>
                <a:cs typeface="Times New Roman" panose="02020603050405020304" pitchFamily="18" charset="0"/>
              </a:rPr>
              <a:t>———— 3  </a:t>
            </a:r>
          </a:p>
          <a:p>
            <a:pPr lvl="1">
              <a:lnSpc>
                <a:spcPct val="95000"/>
              </a:lnSpc>
            </a:pPr>
            <a:r>
              <a:rPr lang="en-US" altLang="zh-CN" sz="2600" dirty="0">
                <a:cs typeface="Times New Roman" panose="02020603050405020304" pitchFamily="18" charset="0"/>
              </a:rPr>
              <a:t>    P=T-&gt;</a:t>
            </a:r>
            <a:r>
              <a:rPr lang="en-US" altLang="zh-CN" sz="2600" dirty="0" err="1">
                <a:cs typeface="Times New Roman" panose="02020603050405020304" pitchFamily="18" charset="0"/>
              </a:rPr>
              <a:t>lc</a:t>
            </a:r>
            <a:r>
              <a:rPr lang="en-US" altLang="zh-CN" sz="2600" dirty="0">
                <a:cs typeface="Times New Roman" panose="02020603050405020304" pitchFamily="18" charset="0"/>
              </a:rPr>
              <a:t>;  T-&gt;</a:t>
            </a:r>
            <a:r>
              <a:rPr lang="en-US" altLang="zh-CN" sz="2600" dirty="0" err="1">
                <a:cs typeface="Times New Roman" panose="02020603050405020304" pitchFamily="18" charset="0"/>
              </a:rPr>
              <a:t>lc</a:t>
            </a:r>
            <a:r>
              <a:rPr lang="en-US" altLang="zh-CN" sz="2600" dirty="0">
                <a:cs typeface="Times New Roman" panose="02020603050405020304" pitchFamily="18" charset="0"/>
              </a:rPr>
              <a:t> = T-&gt;</a:t>
            </a:r>
            <a:r>
              <a:rPr lang="en-US" altLang="zh-CN" sz="2600" dirty="0" err="1">
                <a:cs typeface="Times New Roman" panose="02020603050405020304" pitchFamily="18" charset="0"/>
              </a:rPr>
              <a:t>rc</a:t>
            </a:r>
            <a:r>
              <a:rPr lang="en-US" altLang="zh-CN" sz="2600" dirty="0">
                <a:cs typeface="Times New Roman" panose="02020603050405020304" pitchFamily="18" charset="0"/>
              </a:rPr>
              <a:t>;  T-&gt;</a:t>
            </a:r>
            <a:r>
              <a:rPr lang="en-US" altLang="zh-CN" sz="2600" dirty="0" err="1">
                <a:cs typeface="Times New Roman" panose="02020603050405020304" pitchFamily="18" charset="0"/>
              </a:rPr>
              <a:t>rc</a:t>
            </a:r>
            <a:r>
              <a:rPr lang="en-US" altLang="zh-CN" sz="2600" dirty="0">
                <a:cs typeface="Times New Roman" panose="02020603050405020304" pitchFamily="18" charset="0"/>
              </a:rPr>
              <a:t> =P;          </a:t>
            </a:r>
            <a:r>
              <a:rPr lang="en-US" altLang="zh-CN" sz="2600" b="1" dirty="0">
                <a:solidFill>
                  <a:schemeClr val="accent2"/>
                </a:solidFill>
                <a:cs typeface="Times New Roman" panose="02020603050405020304" pitchFamily="18" charset="0"/>
              </a:rPr>
              <a:t>———— 4</a:t>
            </a:r>
          </a:p>
          <a:p>
            <a:pPr lvl="1">
              <a:lnSpc>
                <a:spcPct val="95000"/>
              </a:lnSpc>
            </a:pPr>
            <a:r>
              <a:rPr lang="en-US" altLang="zh-CN" sz="2600" dirty="0">
                <a:cs typeface="Times New Roman" panose="02020603050405020304" pitchFamily="18" charset="0"/>
              </a:rPr>
              <a:t> }</a:t>
            </a:r>
            <a:endParaRPr lang="zh-CN" altLang="zh-CN" sz="2600" dirty="0">
              <a:cs typeface="Times New Roman" panose="02020603050405020304" pitchFamily="18" charset="0"/>
            </a:endParaRPr>
          </a:p>
        </p:txBody>
      </p:sp>
      <p:grpSp>
        <p:nvGrpSpPr>
          <p:cNvPr id="7" name="组合 6">
            <a:extLst>
              <a:ext uri="{FF2B5EF4-FFF2-40B4-BE49-F238E27FC236}">
                <a16:creationId xmlns:a16="http://schemas.microsoft.com/office/drawing/2014/main" id="{660781FA-46FA-4B29-8440-E1F95B31EFBE}"/>
              </a:ext>
            </a:extLst>
          </p:cNvPr>
          <p:cNvGrpSpPr/>
          <p:nvPr/>
        </p:nvGrpSpPr>
        <p:grpSpPr>
          <a:xfrm>
            <a:off x="0" y="177155"/>
            <a:ext cx="4383466" cy="877513"/>
            <a:chOff x="0" y="271425"/>
            <a:chExt cx="4280901" cy="877513"/>
          </a:xfrm>
        </p:grpSpPr>
        <p:sp>
          <p:nvSpPr>
            <p:cNvPr id="8" name="任意多边形 18">
              <a:extLst>
                <a:ext uri="{FF2B5EF4-FFF2-40B4-BE49-F238E27FC236}">
                  <a16:creationId xmlns:a16="http://schemas.microsoft.com/office/drawing/2014/main" id="{5ECE8CA1-9152-424D-82A4-9AB4E2448EAA}"/>
                </a:ext>
              </a:extLst>
            </p:cNvPr>
            <p:cNvSpPr/>
            <p:nvPr/>
          </p:nvSpPr>
          <p:spPr>
            <a:xfrm rot="5400000">
              <a:off x="1866583" y="-1445781"/>
              <a:ext cx="547735" cy="4280901"/>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9" name="椭圆 8">
              <a:extLst>
                <a:ext uri="{FF2B5EF4-FFF2-40B4-BE49-F238E27FC236}">
                  <a16:creationId xmlns:a16="http://schemas.microsoft.com/office/drawing/2014/main" id="{D02F3A16-B94F-44F9-96CE-A906B66AE419}"/>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0" name="矩形 9">
              <a:extLst>
                <a:ext uri="{FF2B5EF4-FFF2-40B4-BE49-F238E27FC236}">
                  <a16:creationId xmlns:a16="http://schemas.microsoft.com/office/drawing/2014/main" id="{AC5CDA9A-CF55-45F2-AF07-C87AFC7FA559}"/>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2</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文本框 1066">
            <a:extLst>
              <a:ext uri="{FF2B5EF4-FFF2-40B4-BE49-F238E27FC236}">
                <a16:creationId xmlns:a16="http://schemas.microsoft.com/office/drawing/2014/main" id="{2C2FD317-E0AF-43AE-8DBC-6741D8A1A162}"/>
              </a:ext>
            </a:extLst>
          </p:cNvPr>
          <p:cNvSpPr txBox="1">
            <a:spLocks noChangeArrowheads="1"/>
          </p:cNvSpPr>
          <p:nvPr/>
        </p:nvSpPr>
        <p:spPr bwMode="auto">
          <a:xfrm>
            <a:off x="1543482" y="326531"/>
            <a:ext cx="223651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遍历二叉树</a:t>
            </a:r>
          </a:p>
        </p:txBody>
      </p:sp>
      <p:sp>
        <p:nvSpPr>
          <p:cNvPr id="12" name="矩形 11">
            <a:extLst>
              <a:ext uri="{FF2B5EF4-FFF2-40B4-BE49-F238E27FC236}">
                <a16:creationId xmlns:a16="http://schemas.microsoft.com/office/drawing/2014/main" id="{B00B98B7-E376-4BC6-B779-54E58A046D1F}"/>
              </a:ext>
            </a:extLst>
          </p:cNvPr>
          <p:cNvSpPr/>
          <p:nvPr/>
        </p:nvSpPr>
        <p:spPr>
          <a:xfrm>
            <a:off x="817439" y="1173077"/>
            <a:ext cx="11009859" cy="523220"/>
          </a:xfrm>
          <a:prstGeom prst="rect">
            <a:avLst/>
          </a:prstGeom>
        </p:spPr>
        <p:txBody>
          <a:bodyPr wrap="squar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算法</a:t>
            </a:r>
            <a:r>
              <a:rPr lang="en-US" altLang="zh-CN" sz="2800" b="1" dirty="0">
                <a:solidFill>
                  <a:srgbClr val="002060"/>
                </a:solidFill>
                <a:latin typeface="Times New Roman" panose="02020603050405020304" pitchFamily="18" charset="0"/>
                <a:cs typeface="Times New Roman" panose="02020603050405020304" pitchFamily="18" charset="0"/>
              </a:rPr>
              <a:t>3.11 </a:t>
            </a:r>
            <a:r>
              <a:rPr lang="en-US" altLang="zh-CN" sz="2800" b="1" dirty="0">
                <a:solidFill>
                  <a:schemeClr val="accent2"/>
                </a:solidFill>
                <a:latin typeface="Times New Roman" panose="02020603050405020304" pitchFamily="18" charset="0"/>
                <a:cs typeface="Times New Roman" panose="02020603050405020304" pitchFamily="18" charset="0"/>
              </a:rPr>
              <a:t>Exchange</a:t>
            </a:r>
            <a:r>
              <a:rPr lang="en-US" altLang="zh-CN" sz="2800" dirty="0"/>
              <a:t> </a:t>
            </a:r>
            <a:r>
              <a:rPr lang="zh-CN" altLang="en-US" sz="2800" b="1" dirty="0">
                <a:solidFill>
                  <a:srgbClr val="002060"/>
                </a:solidFill>
                <a:latin typeface="Times New Roman" panose="02020603050405020304" pitchFamily="18" charset="0"/>
                <a:cs typeface="Times New Roman" panose="02020603050405020304" pitchFamily="18" charset="0"/>
              </a:rPr>
              <a:t>：交换二叉树的所有结点的左右子树。</a:t>
            </a:r>
          </a:p>
        </p:txBody>
      </p:sp>
      <p:sp>
        <p:nvSpPr>
          <p:cNvPr id="13" name="矩形 12">
            <a:extLst>
              <a:ext uri="{FF2B5EF4-FFF2-40B4-BE49-F238E27FC236}">
                <a16:creationId xmlns:a16="http://schemas.microsoft.com/office/drawing/2014/main" id="{0A334648-1510-41EF-B35B-95460BD797D5}"/>
              </a:ext>
            </a:extLst>
          </p:cNvPr>
          <p:cNvSpPr/>
          <p:nvPr/>
        </p:nvSpPr>
        <p:spPr>
          <a:xfrm>
            <a:off x="991348" y="4156203"/>
            <a:ext cx="9200211" cy="2375266"/>
          </a:xfrm>
          <a:prstGeom prst="rect">
            <a:avLst/>
          </a:prstGeom>
        </p:spPr>
        <p:txBody>
          <a:bodyPr wrap="square">
            <a:spAutoFit/>
          </a:bodyPr>
          <a:lstStyle/>
          <a:p>
            <a:pPr marL="0" lvl="1" algn="just">
              <a:lnSpc>
                <a:spcPct val="125000"/>
              </a:lnSpc>
            </a:pPr>
            <a:r>
              <a:rPr lang="zh-CN" altLang="en-US" sz="2200" b="1" dirty="0">
                <a:solidFill>
                  <a:schemeClr val="accent2"/>
                </a:solidFill>
                <a:ea typeface="微软雅黑" panose="020B0503020204020204" pitchFamily="34" charset="-122"/>
                <a:cs typeface="Times New Roman" panose="02020603050405020304" pitchFamily="18" charset="0"/>
              </a:rPr>
              <a:t>注</a:t>
            </a:r>
            <a:r>
              <a:rPr lang="en-US" altLang="zh-CN" sz="2200" b="1" dirty="0">
                <a:solidFill>
                  <a:schemeClr val="accent2"/>
                </a:solidFill>
                <a:ea typeface="微软雅黑" panose="020B0503020204020204" pitchFamily="34" charset="-122"/>
                <a:cs typeface="Times New Roman" panose="02020603050405020304" pitchFamily="18" charset="0"/>
              </a:rPr>
              <a:t>(1)</a:t>
            </a:r>
            <a:r>
              <a:rPr lang="en-US" altLang="zh-CN" sz="2200" dirty="0">
                <a:ea typeface="微软雅黑" panose="020B0503020204020204" pitchFamily="34" charset="-122"/>
                <a:cs typeface="Times New Roman" panose="02020603050405020304" pitchFamily="18" charset="0"/>
              </a:rPr>
              <a:t> </a:t>
            </a:r>
            <a:r>
              <a:rPr lang="zh-CN" altLang="en-US" sz="2200" dirty="0">
                <a:ea typeface="微软雅黑" panose="020B0503020204020204" pitchFamily="34" charset="-122"/>
                <a:cs typeface="Times New Roman" panose="02020603050405020304" pitchFamily="18" charset="0"/>
              </a:rPr>
              <a:t>若交换函数体的第 </a:t>
            </a:r>
            <a:r>
              <a:rPr lang="en-US" altLang="zh-CN" sz="2200" dirty="0">
                <a:ea typeface="微软雅黑" panose="020B0503020204020204" pitchFamily="34" charset="-122"/>
                <a:cs typeface="Times New Roman" panose="02020603050405020304" pitchFamily="18" charset="0"/>
              </a:rPr>
              <a:t>3,4 </a:t>
            </a:r>
            <a:r>
              <a:rPr lang="zh-CN" altLang="en-US" sz="2200" dirty="0">
                <a:ea typeface="微软雅黑" panose="020B0503020204020204" pitchFamily="34" charset="-122"/>
                <a:cs typeface="Times New Roman" panose="02020603050405020304" pitchFamily="18" charset="0"/>
              </a:rPr>
              <a:t>行语句，算法是否正确？</a:t>
            </a:r>
            <a:endParaRPr lang="en-US" altLang="zh-CN" sz="2200" dirty="0">
              <a:ea typeface="微软雅黑" panose="020B0503020204020204" pitchFamily="34" charset="-122"/>
              <a:cs typeface="Times New Roman" panose="02020603050405020304" pitchFamily="18" charset="0"/>
            </a:endParaRPr>
          </a:p>
          <a:p>
            <a:pPr marL="0" lvl="1" algn="just">
              <a:lnSpc>
                <a:spcPct val="125000"/>
              </a:lnSpc>
            </a:pPr>
            <a:r>
              <a:rPr lang="en-US" altLang="zh-CN" sz="2200" dirty="0">
                <a:ea typeface="微软雅黑" panose="020B0503020204020204" pitchFamily="34" charset="-122"/>
                <a:cs typeface="Times New Roman" panose="02020603050405020304" pitchFamily="18" charset="0"/>
              </a:rPr>
              <a:t>   </a:t>
            </a:r>
            <a:r>
              <a:rPr lang="en-US" altLang="zh-CN" sz="2200" b="1" dirty="0">
                <a:solidFill>
                  <a:schemeClr val="accent2"/>
                </a:solidFill>
                <a:ea typeface="微软雅黑" panose="020B0503020204020204" pitchFamily="34" charset="-122"/>
                <a:cs typeface="Times New Roman" panose="02020603050405020304" pitchFamily="18" charset="0"/>
              </a:rPr>
              <a:t>(2) </a:t>
            </a:r>
            <a:r>
              <a:rPr lang="zh-CN" altLang="en-US" sz="2200" dirty="0">
                <a:ea typeface="微软雅黑" panose="020B0503020204020204" pitchFamily="34" charset="-122"/>
                <a:cs typeface="Times New Roman" panose="02020603050405020304" pitchFamily="18" charset="0"/>
              </a:rPr>
              <a:t>若函数体的第 </a:t>
            </a:r>
            <a:r>
              <a:rPr lang="en-US" altLang="zh-CN" sz="2200" dirty="0">
                <a:ea typeface="微软雅黑" panose="020B0503020204020204" pitchFamily="34" charset="-122"/>
                <a:cs typeface="Times New Roman" panose="02020603050405020304" pitchFamily="18" charset="0"/>
              </a:rPr>
              <a:t>3,4 </a:t>
            </a:r>
            <a:r>
              <a:rPr lang="zh-CN" altLang="en-US" sz="2200" dirty="0">
                <a:ea typeface="微软雅黑" panose="020B0503020204020204" pitchFamily="34" charset="-122"/>
                <a:cs typeface="Times New Roman" panose="02020603050405020304" pitchFamily="18" charset="0"/>
              </a:rPr>
              <a:t>行语句做如下修改，算法是否正确？</a:t>
            </a:r>
            <a:endParaRPr lang="en-US" altLang="zh-CN" sz="2200" dirty="0">
              <a:ea typeface="微软雅黑" panose="020B0503020204020204" pitchFamily="34" charset="-122"/>
              <a:cs typeface="Times New Roman" panose="02020603050405020304" pitchFamily="18" charset="0"/>
            </a:endParaRPr>
          </a:p>
          <a:p>
            <a:pPr lvl="1">
              <a:lnSpc>
                <a:spcPct val="95000"/>
              </a:lnSpc>
            </a:pPr>
            <a:r>
              <a:rPr lang="en-US" altLang="zh-CN" sz="2200" dirty="0">
                <a:ea typeface="微软雅黑" panose="020B0503020204020204" pitchFamily="34" charset="-122"/>
                <a:cs typeface="Times New Roman" panose="02020603050405020304" pitchFamily="18" charset="0"/>
              </a:rPr>
              <a:t> </a:t>
            </a:r>
            <a:r>
              <a:rPr lang="en-US" altLang="zh-CN" sz="2400" dirty="0">
                <a:cs typeface="Times New Roman" panose="02020603050405020304" pitchFamily="18" charset="0"/>
              </a:rPr>
              <a:t>Exchange(T-&gt;</a:t>
            </a:r>
            <a:r>
              <a:rPr lang="en-US" altLang="zh-CN" sz="2400" dirty="0" err="1">
                <a:cs typeface="Times New Roman" panose="02020603050405020304" pitchFamily="18" charset="0"/>
              </a:rPr>
              <a:t>lc</a:t>
            </a:r>
            <a:r>
              <a:rPr lang="en-US" altLang="zh-CN" sz="2400" dirty="0">
                <a:cs typeface="Times New Roman" panose="02020603050405020304" pitchFamily="18" charset="0"/>
              </a:rPr>
              <a:t>); </a:t>
            </a:r>
          </a:p>
          <a:p>
            <a:pPr lvl="1">
              <a:lnSpc>
                <a:spcPct val="95000"/>
              </a:lnSpc>
            </a:pPr>
            <a:r>
              <a:rPr lang="en-US" altLang="zh-CN" sz="2400" dirty="0">
                <a:cs typeface="Times New Roman" panose="02020603050405020304" pitchFamily="18" charset="0"/>
              </a:rPr>
              <a:t> P=T-&gt;</a:t>
            </a:r>
            <a:r>
              <a:rPr lang="en-US" altLang="zh-CN" sz="2400" dirty="0" err="1">
                <a:cs typeface="Times New Roman" panose="02020603050405020304" pitchFamily="18" charset="0"/>
              </a:rPr>
              <a:t>lc</a:t>
            </a:r>
            <a:r>
              <a:rPr lang="en-US" altLang="zh-CN" sz="2400" dirty="0">
                <a:cs typeface="Times New Roman" panose="02020603050405020304" pitchFamily="18" charset="0"/>
              </a:rPr>
              <a:t>; T-&gt;</a:t>
            </a:r>
            <a:r>
              <a:rPr lang="en-US" altLang="zh-CN" sz="2400" dirty="0" err="1">
                <a:cs typeface="Times New Roman" panose="02020603050405020304" pitchFamily="18" charset="0"/>
              </a:rPr>
              <a:t>lc</a:t>
            </a:r>
            <a:r>
              <a:rPr lang="en-US" altLang="zh-CN" sz="2400" dirty="0">
                <a:cs typeface="Times New Roman" panose="02020603050405020304" pitchFamily="18" charset="0"/>
              </a:rPr>
              <a:t> = T-&gt;</a:t>
            </a:r>
            <a:r>
              <a:rPr lang="en-US" altLang="zh-CN" sz="2400" dirty="0" err="1">
                <a:cs typeface="Times New Roman" panose="02020603050405020304" pitchFamily="18" charset="0"/>
              </a:rPr>
              <a:t>rc</a:t>
            </a:r>
            <a:r>
              <a:rPr lang="en-US" altLang="zh-CN" sz="2400" dirty="0">
                <a:cs typeface="Times New Roman" panose="02020603050405020304" pitchFamily="18" charset="0"/>
              </a:rPr>
              <a:t>; T-&gt;</a:t>
            </a:r>
            <a:r>
              <a:rPr lang="en-US" altLang="zh-CN" sz="2400" dirty="0" err="1">
                <a:cs typeface="Times New Roman" panose="02020603050405020304" pitchFamily="18" charset="0"/>
              </a:rPr>
              <a:t>rc</a:t>
            </a:r>
            <a:r>
              <a:rPr lang="en-US" altLang="zh-CN" sz="2400" dirty="0">
                <a:cs typeface="Times New Roman" panose="02020603050405020304" pitchFamily="18" charset="0"/>
              </a:rPr>
              <a:t> =P;</a:t>
            </a:r>
          </a:p>
          <a:p>
            <a:pPr lvl="1">
              <a:lnSpc>
                <a:spcPct val="95000"/>
              </a:lnSpc>
            </a:pPr>
            <a:r>
              <a:rPr lang="en-US" altLang="zh-CN" sz="2400" dirty="0">
                <a:cs typeface="Times New Roman" panose="02020603050405020304" pitchFamily="18" charset="0"/>
              </a:rPr>
              <a:t> Exchange(T-&gt;</a:t>
            </a:r>
            <a:r>
              <a:rPr lang="en-US" altLang="zh-CN" sz="2400" dirty="0" err="1">
                <a:cs typeface="Times New Roman" panose="02020603050405020304" pitchFamily="18" charset="0"/>
              </a:rPr>
              <a:t>rc</a:t>
            </a:r>
            <a:r>
              <a:rPr lang="en-US" altLang="zh-CN" sz="2400" dirty="0">
                <a:cs typeface="Times New Roman" panose="02020603050405020304" pitchFamily="18" charset="0"/>
              </a:rPr>
              <a:t>);    </a:t>
            </a:r>
            <a:endParaRPr lang="en-US" altLang="zh-CN" sz="2200" dirty="0">
              <a:ea typeface="微软雅黑" panose="020B0503020204020204" pitchFamily="34" charset="-122"/>
              <a:cs typeface="Times New Roman" panose="02020603050405020304" pitchFamily="18" charset="0"/>
            </a:endParaRPr>
          </a:p>
          <a:p>
            <a:pPr marL="0" lvl="1" algn="just">
              <a:lnSpc>
                <a:spcPct val="125000"/>
              </a:lnSpc>
            </a:pPr>
            <a:r>
              <a:rPr lang="en-US" altLang="zh-CN" sz="2200" dirty="0">
                <a:ea typeface="微软雅黑" panose="020B0503020204020204" pitchFamily="34" charset="-122"/>
                <a:cs typeface="Times New Roman" panose="02020603050405020304" pitchFamily="18" charset="0"/>
              </a:rPr>
              <a:t>   </a:t>
            </a:r>
            <a:r>
              <a:rPr lang="en-US" altLang="zh-CN" sz="2200" b="1" dirty="0">
                <a:solidFill>
                  <a:schemeClr val="accent2"/>
                </a:solidFill>
                <a:ea typeface="微软雅黑" panose="020B0503020204020204" pitchFamily="34" charset="-122"/>
                <a:cs typeface="Times New Roman" panose="02020603050405020304" pitchFamily="18" charset="0"/>
              </a:rPr>
              <a:t>(3)</a:t>
            </a:r>
            <a:r>
              <a:rPr lang="en-US" altLang="zh-CN" sz="2200" dirty="0">
                <a:ea typeface="微软雅黑" panose="020B0503020204020204" pitchFamily="34" charset="-122"/>
                <a:cs typeface="Times New Roman" panose="02020603050405020304" pitchFamily="18" charset="0"/>
              </a:rPr>
              <a:t> </a:t>
            </a:r>
            <a:r>
              <a:rPr lang="zh-CN" altLang="en-US" sz="2200" dirty="0">
                <a:ea typeface="微软雅黑" panose="020B0503020204020204" pitchFamily="34" charset="-122"/>
                <a:cs typeface="Times New Roman" panose="02020603050405020304" pitchFamily="18" charset="0"/>
              </a:rPr>
              <a:t>执行算法前后的 </a:t>
            </a:r>
            <a:r>
              <a:rPr lang="en-US" altLang="zh-CN" sz="2200" dirty="0">
                <a:ea typeface="微软雅黑" panose="020B0503020204020204" pitchFamily="34" charset="-122"/>
                <a:cs typeface="Times New Roman" panose="02020603050405020304" pitchFamily="18" charset="0"/>
              </a:rPr>
              <a:t>2 </a:t>
            </a:r>
            <a:r>
              <a:rPr lang="zh-CN" altLang="en-US" sz="2200" dirty="0">
                <a:ea typeface="微软雅黑" panose="020B0503020204020204" pitchFamily="34" charset="-122"/>
                <a:cs typeface="Times New Roman" panose="02020603050405020304" pitchFamily="18" charset="0"/>
              </a:rPr>
              <a:t>棵树的形态有什么关系？</a:t>
            </a:r>
            <a:endParaRPr lang="en-US" altLang="zh-CN" sz="2200" dirty="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0929772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a:extLst>
              <a:ext uri="{FF2B5EF4-FFF2-40B4-BE49-F238E27FC236}">
                <a16:creationId xmlns:a16="http://schemas.microsoft.com/office/drawing/2014/main" id="{19137254-ADB3-4909-85E6-B7D01C6BB068}"/>
              </a:ext>
            </a:extLst>
          </p:cNvPr>
          <p:cNvGrpSpPr/>
          <p:nvPr/>
        </p:nvGrpSpPr>
        <p:grpSpPr>
          <a:xfrm>
            <a:off x="302765" y="1262680"/>
            <a:ext cx="458390" cy="344014"/>
            <a:chOff x="789999" y="2242985"/>
            <a:chExt cx="504229" cy="378415"/>
          </a:xfrm>
        </p:grpSpPr>
        <p:sp>
          <p:nvSpPr>
            <p:cNvPr id="3" name="Rectangle 24">
              <a:extLst>
                <a:ext uri="{FF2B5EF4-FFF2-40B4-BE49-F238E27FC236}">
                  <a16:creationId xmlns:a16="http://schemas.microsoft.com/office/drawing/2014/main" id="{6251D1C4-52B2-4133-88AF-9F93AF68DA82}"/>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4" name="Rectangle 25">
              <a:extLst>
                <a:ext uri="{FF2B5EF4-FFF2-40B4-BE49-F238E27FC236}">
                  <a16:creationId xmlns:a16="http://schemas.microsoft.com/office/drawing/2014/main" id="{09E00C75-44E0-4DB2-BA4B-B0643AFF04F0}"/>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5" name="矩形 4">
            <a:extLst>
              <a:ext uri="{FF2B5EF4-FFF2-40B4-BE49-F238E27FC236}">
                <a16:creationId xmlns:a16="http://schemas.microsoft.com/office/drawing/2014/main" id="{9617C146-3ADF-44CF-8A77-68F048DB3B2D}"/>
              </a:ext>
            </a:extLst>
          </p:cNvPr>
          <p:cNvSpPr/>
          <p:nvPr/>
        </p:nvSpPr>
        <p:spPr>
          <a:xfrm>
            <a:off x="1112556" y="1696297"/>
            <a:ext cx="9646391" cy="4273478"/>
          </a:xfrm>
          <a:prstGeom prst="rect">
            <a:avLst/>
          </a:prstGeom>
        </p:spPr>
        <p:txBody>
          <a:bodyPr wrap="square">
            <a:spAutoFit/>
          </a:bodyPr>
          <a:lstStyle/>
          <a:p>
            <a:pPr lvl="1">
              <a:lnSpc>
                <a:spcPct val="95000"/>
              </a:lnSpc>
            </a:pPr>
            <a:r>
              <a:rPr lang="en-US" altLang="zh-CN" sz="2600" dirty="0">
                <a:cs typeface="Times New Roman" panose="02020603050405020304" pitchFamily="18" charset="0"/>
              </a:rPr>
              <a:t>void </a:t>
            </a:r>
            <a:r>
              <a:rPr lang="en-US" altLang="zh-CN" sz="2600" dirty="0" err="1">
                <a:cs typeface="Times New Roman" panose="02020603050405020304" pitchFamily="18" charset="0"/>
              </a:rPr>
              <a:t>LevelOrder</a:t>
            </a:r>
            <a:r>
              <a:rPr lang="en-US" altLang="zh-CN" sz="2600" dirty="0">
                <a:cs typeface="Times New Roman" panose="02020603050405020304" pitchFamily="18" charset="0"/>
              </a:rPr>
              <a:t> (</a:t>
            </a:r>
            <a:r>
              <a:rPr lang="en-US" altLang="zh-CN" sz="2600" dirty="0" err="1">
                <a:cs typeface="Times New Roman" panose="02020603050405020304" pitchFamily="18" charset="0"/>
              </a:rPr>
              <a:t>BiTree</a:t>
            </a:r>
            <a:r>
              <a:rPr lang="en-US" altLang="zh-CN" sz="2600" dirty="0">
                <a:cs typeface="Times New Roman" panose="02020603050405020304" pitchFamily="18" charset="0"/>
              </a:rPr>
              <a:t> T, void visit(</a:t>
            </a:r>
            <a:r>
              <a:rPr lang="en-US" altLang="zh-CN" sz="2600" dirty="0" err="1">
                <a:cs typeface="Times New Roman" panose="02020603050405020304" pitchFamily="18" charset="0"/>
              </a:rPr>
              <a:t>TElemType</a:t>
            </a:r>
            <a:r>
              <a:rPr lang="en-US" altLang="zh-CN" sz="2600" dirty="0">
                <a:cs typeface="Times New Roman" panose="02020603050405020304" pitchFamily="18" charset="0"/>
              </a:rPr>
              <a:t>))</a:t>
            </a:r>
          </a:p>
          <a:p>
            <a:pPr lvl="1">
              <a:lnSpc>
                <a:spcPct val="95000"/>
              </a:lnSpc>
            </a:pPr>
            <a:r>
              <a:rPr lang="en-US" altLang="zh-CN" sz="2600" dirty="0">
                <a:cs typeface="Times New Roman" panose="02020603050405020304" pitchFamily="18" charset="0"/>
              </a:rPr>
              <a:t>{   </a:t>
            </a:r>
          </a:p>
          <a:p>
            <a:pPr lvl="1">
              <a:lnSpc>
                <a:spcPct val="95000"/>
              </a:lnSpc>
            </a:pPr>
            <a:r>
              <a:rPr lang="en-US" altLang="zh-CN" sz="2600" dirty="0">
                <a:cs typeface="Times New Roman" panose="02020603050405020304" pitchFamily="18" charset="0"/>
              </a:rPr>
              <a:t>    Queue q; </a:t>
            </a:r>
            <a:r>
              <a:rPr lang="en-US" altLang="zh-CN" sz="2600" dirty="0" err="1">
                <a:cs typeface="Times New Roman" panose="02020603050405020304" pitchFamily="18" charset="0"/>
              </a:rPr>
              <a:t>BiTree</a:t>
            </a:r>
            <a:r>
              <a:rPr lang="en-US" altLang="zh-CN" sz="2600" dirty="0">
                <a:cs typeface="Times New Roman" panose="02020603050405020304" pitchFamily="18" charset="0"/>
              </a:rPr>
              <a:t> p;   </a:t>
            </a:r>
          </a:p>
          <a:p>
            <a:pPr lvl="1">
              <a:lnSpc>
                <a:spcPct val="95000"/>
              </a:lnSpc>
            </a:pPr>
            <a:r>
              <a:rPr lang="en-US" altLang="zh-CN" sz="2600" dirty="0">
                <a:cs typeface="Times New Roman" panose="02020603050405020304" pitchFamily="18" charset="0"/>
              </a:rPr>
              <a:t>    if(!T)</a:t>
            </a:r>
            <a:r>
              <a:rPr lang="zh-CN" altLang="en-US" sz="2600" dirty="0">
                <a:cs typeface="Times New Roman" panose="02020603050405020304" pitchFamily="18" charset="0"/>
              </a:rPr>
              <a:t> </a:t>
            </a:r>
            <a:r>
              <a:rPr lang="en-US" altLang="zh-CN" sz="2600" dirty="0">
                <a:cs typeface="Times New Roman" panose="02020603050405020304" pitchFamily="18" charset="0"/>
              </a:rPr>
              <a:t>return;  </a:t>
            </a:r>
            <a:r>
              <a:rPr lang="en-US" altLang="zh-CN" sz="2600" dirty="0" err="1">
                <a:cs typeface="Times New Roman" panose="02020603050405020304" pitchFamily="18" charset="0"/>
              </a:rPr>
              <a:t>QueueInit</a:t>
            </a:r>
            <a:r>
              <a:rPr lang="en-US" altLang="zh-CN" sz="2600" dirty="0">
                <a:cs typeface="Times New Roman" panose="02020603050405020304" pitchFamily="18" charset="0"/>
              </a:rPr>
              <a:t>(q);  </a:t>
            </a:r>
            <a:r>
              <a:rPr lang="en-US" altLang="zh-CN" sz="2600" dirty="0" err="1">
                <a:cs typeface="Times New Roman" panose="02020603050405020304" pitchFamily="18" charset="0"/>
              </a:rPr>
              <a:t>EnQueue</a:t>
            </a:r>
            <a:r>
              <a:rPr lang="en-US" altLang="zh-CN" sz="2600" dirty="0">
                <a:cs typeface="Times New Roman" panose="02020603050405020304" pitchFamily="18" charset="0"/>
              </a:rPr>
              <a:t>(</a:t>
            </a:r>
            <a:r>
              <a:rPr lang="en-US" altLang="zh-CN" sz="2600" dirty="0" err="1">
                <a:cs typeface="Times New Roman" panose="02020603050405020304" pitchFamily="18" charset="0"/>
              </a:rPr>
              <a:t>q,T</a:t>
            </a:r>
            <a:r>
              <a:rPr lang="en-US" altLang="zh-CN" sz="2600" dirty="0">
                <a:cs typeface="Times New Roman" panose="02020603050405020304" pitchFamily="18" charset="0"/>
              </a:rPr>
              <a:t>);</a:t>
            </a:r>
          </a:p>
          <a:p>
            <a:pPr lvl="1">
              <a:lnSpc>
                <a:spcPct val="95000"/>
              </a:lnSpc>
            </a:pPr>
            <a:r>
              <a:rPr lang="en-US" altLang="zh-CN" sz="2600" dirty="0">
                <a:cs typeface="Times New Roman" panose="02020603050405020304" pitchFamily="18" charset="0"/>
              </a:rPr>
              <a:t>    while(</a:t>
            </a:r>
            <a:r>
              <a:rPr lang="en-US" altLang="zh-CN" sz="2600" dirty="0" err="1">
                <a:cs typeface="Times New Roman" panose="02020603050405020304" pitchFamily="18" charset="0"/>
              </a:rPr>
              <a:t>Qequeue</a:t>
            </a:r>
            <a:r>
              <a:rPr lang="en-US" altLang="zh-CN" sz="2600" dirty="0">
                <a:cs typeface="Times New Roman" panose="02020603050405020304" pitchFamily="18" charset="0"/>
              </a:rPr>
              <a:t>(</a:t>
            </a:r>
            <a:r>
              <a:rPr lang="en-US" altLang="zh-CN" sz="2600" dirty="0" err="1">
                <a:cs typeface="Times New Roman" panose="02020603050405020304" pitchFamily="18" charset="0"/>
              </a:rPr>
              <a:t>q,p</a:t>
            </a:r>
            <a:r>
              <a:rPr lang="en-US" altLang="zh-CN" sz="2600" dirty="0">
                <a:cs typeface="Times New Roman" panose="02020603050405020304" pitchFamily="18" charset="0"/>
              </a:rPr>
              <a:t>))</a:t>
            </a:r>
          </a:p>
          <a:p>
            <a:pPr lvl="1">
              <a:lnSpc>
                <a:spcPct val="95000"/>
              </a:lnSpc>
            </a:pPr>
            <a:r>
              <a:rPr lang="en-US" altLang="zh-CN" sz="2600" dirty="0">
                <a:cs typeface="Times New Roman" panose="02020603050405020304" pitchFamily="18" charset="0"/>
              </a:rPr>
              <a:t>     {</a:t>
            </a:r>
          </a:p>
          <a:p>
            <a:pPr lvl="1">
              <a:lnSpc>
                <a:spcPct val="95000"/>
              </a:lnSpc>
            </a:pPr>
            <a:r>
              <a:rPr lang="en-US" altLang="zh-CN" sz="2600" dirty="0">
                <a:cs typeface="Times New Roman" panose="02020603050405020304" pitchFamily="18" charset="0"/>
              </a:rPr>
              <a:t>          visit(p-&gt;data);</a:t>
            </a:r>
          </a:p>
          <a:p>
            <a:pPr lvl="1">
              <a:lnSpc>
                <a:spcPct val="95000"/>
              </a:lnSpc>
            </a:pPr>
            <a:r>
              <a:rPr lang="en-US" altLang="zh-CN" sz="2600" dirty="0">
                <a:cs typeface="Times New Roman" panose="02020603050405020304" pitchFamily="18" charset="0"/>
              </a:rPr>
              <a:t>          if(p-&gt;</a:t>
            </a:r>
            <a:r>
              <a:rPr lang="en-US" altLang="zh-CN" sz="2600" dirty="0" err="1">
                <a:cs typeface="Times New Roman" panose="02020603050405020304" pitchFamily="18" charset="0"/>
              </a:rPr>
              <a:t>lc</a:t>
            </a:r>
            <a:r>
              <a:rPr lang="en-US" altLang="zh-CN" sz="2600" dirty="0">
                <a:cs typeface="Times New Roman" panose="02020603050405020304" pitchFamily="18" charset="0"/>
              </a:rPr>
              <a:t>)  Enqueue(</a:t>
            </a:r>
            <a:r>
              <a:rPr lang="en-US" altLang="zh-CN" sz="2600" dirty="0" err="1">
                <a:cs typeface="Times New Roman" panose="02020603050405020304" pitchFamily="18" charset="0"/>
              </a:rPr>
              <a:t>q,p</a:t>
            </a:r>
            <a:r>
              <a:rPr lang="en-US" altLang="zh-CN" sz="2600" dirty="0">
                <a:cs typeface="Times New Roman" panose="02020603050405020304" pitchFamily="18" charset="0"/>
              </a:rPr>
              <a:t>-&gt;</a:t>
            </a:r>
            <a:r>
              <a:rPr lang="en-US" altLang="zh-CN" sz="2600" dirty="0" err="1">
                <a:cs typeface="Times New Roman" panose="02020603050405020304" pitchFamily="18" charset="0"/>
              </a:rPr>
              <a:t>lc</a:t>
            </a:r>
            <a:r>
              <a:rPr lang="en-US" altLang="zh-CN" sz="2600" dirty="0">
                <a:cs typeface="Times New Roman" panose="02020603050405020304" pitchFamily="18" charset="0"/>
              </a:rPr>
              <a:t>);</a:t>
            </a:r>
          </a:p>
          <a:p>
            <a:pPr lvl="1">
              <a:lnSpc>
                <a:spcPct val="95000"/>
              </a:lnSpc>
            </a:pPr>
            <a:r>
              <a:rPr lang="en-US" altLang="zh-CN" sz="2600" dirty="0">
                <a:cs typeface="Times New Roman" panose="02020603050405020304" pitchFamily="18" charset="0"/>
              </a:rPr>
              <a:t>          if(p-&gt;</a:t>
            </a:r>
            <a:r>
              <a:rPr lang="en-US" altLang="zh-CN" sz="2600" dirty="0" err="1">
                <a:cs typeface="Times New Roman" panose="02020603050405020304" pitchFamily="18" charset="0"/>
              </a:rPr>
              <a:t>rc</a:t>
            </a:r>
            <a:r>
              <a:rPr lang="en-US" altLang="zh-CN" sz="2600" dirty="0">
                <a:cs typeface="Times New Roman" panose="02020603050405020304" pitchFamily="18" charset="0"/>
              </a:rPr>
              <a:t>)  Enqueue(</a:t>
            </a:r>
            <a:r>
              <a:rPr lang="en-US" altLang="zh-CN" sz="2600" dirty="0" err="1">
                <a:cs typeface="Times New Roman" panose="02020603050405020304" pitchFamily="18" charset="0"/>
              </a:rPr>
              <a:t>q,p</a:t>
            </a:r>
            <a:r>
              <a:rPr lang="en-US" altLang="zh-CN" sz="2600" dirty="0">
                <a:cs typeface="Times New Roman" panose="02020603050405020304" pitchFamily="18" charset="0"/>
              </a:rPr>
              <a:t>-&gt;</a:t>
            </a:r>
            <a:r>
              <a:rPr lang="en-US" altLang="zh-CN" sz="2600" dirty="0" err="1">
                <a:cs typeface="Times New Roman" panose="02020603050405020304" pitchFamily="18" charset="0"/>
              </a:rPr>
              <a:t>rc</a:t>
            </a:r>
            <a:r>
              <a:rPr lang="en-US" altLang="zh-CN" sz="2600" dirty="0">
                <a:cs typeface="Times New Roman" panose="02020603050405020304" pitchFamily="18" charset="0"/>
              </a:rPr>
              <a:t>);</a:t>
            </a:r>
          </a:p>
          <a:p>
            <a:pPr lvl="1">
              <a:lnSpc>
                <a:spcPct val="95000"/>
              </a:lnSpc>
            </a:pPr>
            <a:r>
              <a:rPr lang="en-US" altLang="zh-CN" sz="2600" dirty="0">
                <a:cs typeface="Times New Roman" panose="02020603050405020304" pitchFamily="18" charset="0"/>
              </a:rPr>
              <a:t>       }</a:t>
            </a:r>
          </a:p>
          <a:p>
            <a:pPr lvl="1">
              <a:lnSpc>
                <a:spcPct val="95000"/>
              </a:lnSpc>
            </a:pPr>
            <a:r>
              <a:rPr lang="en-US" altLang="zh-CN" sz="2600" dirty="0">
                <a:cs typeface="Times New Roman" panose="02020603050405020304" pitchFamily="18" charset="0"/>
              </a:rPr>
              <a:t> }</a:t>
            </a:r>
            <a:endParaRPr lang="zh-CN" altLang="zh-CN" sz="2600" dirty="0">
              <a:cs typeface="Times New Roman" panose="02020603050405020304" pitchFamily="18" charset="0"/>
            </a:endParaRPr>
          </a:p>
        </p:txBody>
      </p:sp>
      <p:grpSp>
        <p:nvGrpSpPr>
          <p:cNvPr id="7" name="组合 6">
            <a:extLst>
              <a:ext uri="{FF2B5EF4-FFF2-40B4-BE49-F238E27FC236}">
                <a16:creationId xmlns:a16="http://schemas.microsoft.com/office/drawing/2014/main" id="{660781FA-46FA-4B29-8440-E1F95B31EFBE}"/>
              </a:ext>
            </a:extLst>
          </p:cNvPr>
          <p:cNvGrpSpPr/>
          <p:nvPr/>
        </p:nvGrpSpPr>
        <p:grpSpPr>
          <a:xfrm>
            <a:off x="0" y="177155"/>
            <a:ext cx="4383466" cy="877513"/>
            <a:chOff x="0" y="271425"/>
            <a:chExt cx="4280901" cy="877513"/>
          </a:xfrm>
        </p:grpSpPr>
        <p:sp>
          <p:nvSpPr>
            <p:cNvPr id="8" name="任意多边形 18">
              <a:extLst>
                <a:ext uri="{FF2B5EF4-FFF2-40B4-BE49-F238E27FC236}">
                  <a16:creationId xmlns:a16="http://schemas.microsoft.com/office/drawing/2014/main" id="{5ECE8CA1-9152-424D-82A4-9AB4E2448EAA}"/>
                </a:ext>
              </a:extLst>
            </p:cNvPr>
            <p:cNvSpPr/>
            <p:nvPr/>
          </p:nvSpPr>
          <p:spPr>
            <a:xfrm rot="5400000">
              <a:off x="1866583" y="-1445781"/>
              <a:ext cx="547735" cy="4280901"/>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9" name="椭圆 8">
              <a:extLst>
                <a:ext uri="{FF2B5EF4-FFF2-40B4-BE49-F238E27FC236}">
                  <a16:creationId xmlns:a16="http://schemas.microsoft.com/office/drawing/2014/main" id="{D02F3A16-B94F-44F9-96CE-A906B66AE419}"/>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0" name="矩形 9">
              <a:extLst>
                <a:ext uri="{FF2B5EF4-FFF2-40B4-BE49-F238E27FC236}">
                  <a16:creationId xmlns:a16="http://schemas.microsoft.com/office/drawing/2014/main" id="{AC5CDA9A-CF55-45F2-AF07-C87AFC7FA559}"/>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2</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文本框 1066">
            <a:extLst>
              <a:ext uri="{FF2B5EF4-FFF2-40B4-BE49-F238E27FC236}">
                <a16:creationId xmlns:a16="http://schemas.microsoft.com/office/drawing/2014/main" id="{2C2FD317-E0AF-43AE-8DBC-6741D8A1A162}"/>
              </a:ext>
            </a:extLst>
          </p:cNvPr>
          <p:cNvSpPr txBox="1">
            <a:spLocks noChangeArrowheads="1"/>
          </p:cNvSpPr>
          <p:nvPr/>
        </p:nvSpPr>
        <p:spPr bwMode="auto">
          <a:xfrm>
            <a:off x="1543482" y="326531"/>
            <a:ext cx="223651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遍历二叉树</a:t>
            </a:r>
          </a:p>
        </p:txBody>
      </p:sp>
      <p:sp>
        <p:nvSpPr>
          <p:cNvPr id="12" name="矩形 11">
            <a:extLst>
              <a:ext uri="{FF2B5EF4-FFF2-40B4-BE49-F238E27FC236}">
                <a16:creationId xmlns:a16="http://schemas.microsoft.com/office/drawing/2014/main" id="{B00B98B7-E376-4BC6-B779-54E58A046D1F}"/>
              </a:ext>
            </a:extLst>
          </p:cNvPr>
          <p:cNvSpPr/>
          <p:nvPr/>
        </p:nvSpPr>
        <p:spPr>
          <a:xfrm>
            <a:off x="817439" y="1173077"/>
            <a:ext cx="11009859" cy="523220"/>
          </a:xfrm>
          <a:prstGeom prst="rect">
            <a:avLst/>
          </a:prstGeom>
        </p:spPr>
        <p:txBody>
          <a:bodyPr wrap="squar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算法</a:t>
            </a:r>
            <a:r>
              <a:rPr lang="en-US" altLang="zh-CN" sz="2800" b="1" dirty="0">
                <a:solidFill>
                  <a:srgbClr val="002060"/>
                </a:solidFill>
                <a:latin typeface="Times New Roman" panose="02020603050405020304" pitchFamily="18" charset="0"/>
                <a:cs typeface="Times New Roman" panose="02020603050405020304" pitchFamily="18" charset="0"/>
              </a:rPr>
              <a:t>3.12 </a:t>
            </a:r>
            <a:r>
              <a:rPr lang="en-US" altLang="zh-CN" sz="2800" b="1" dirty="0" err="1">
                <a:solidFill>
                  <a:schemeClr val="accent2"/>
                </a:solidFill>
                <a:latin typeface="Times New Roman" panose="02020603050405020304" pitchFamily="18" charset="0"/>
                <a:cs typeface="Times New Roman" panose="02020603050405020304" pitchFamily="18" charset="0"/>
              </a:rPr>
              <a:t>LevelOrder</a:t>
            </a:r>
            <a:r>
              <a:rPr lang="en-US" altLang="zh-CN" sz="2800" dirty="0"/>
              <a:t> </a:t>
            </a:r>
            <a:r>
              <a:rPr lang="zh-CN" altLang="en-US" sz="2800" b="1" dirty="0">
                <a:solidFill>
                  <a:srgbClr val="002060"/>
                </a:solidFill>
                <a:latin typeface="Times New Roman" panose="02020603050405020304" pitchFamily="18" charset="0"/>
                <a:cs typeface="Times New Roman" panose="02020603050405020304" pitchFamily="18" charset="0"/>
              </a:rPr>
              <a:t>：层序遍历二叉树。</a:t>
            </a:r>
          </a:p>
        </p:txBody>
      </p:sp>
      <p:sp>
        <p:nvSpPr>
          <p:cNvPr id="13" name="矩形 12">
            <a:extLst>
              <a:ext uri="{FF2B5EF4-FFF2-40B4-BE49-F238E27FC236}">
                <a16:creationId xmlns:a16="http://schemas.microsoft.com/office/drawing/2014/main" id="{0A334648-1510-41EF-B35B-95460BD797D5}"/>
              </a:ext>
            </a:extLst>
          </p:cNvPr>
          <p:cNvSpPr/>
          <p:nvPr/>
        </p:nvSpPr>
        <p:spPr>
          <a:xfrm>
            <a:off x="1112556" y="6055185"/>
            <a:ext cx="9200211" cy="476284"/>
          </a:xfrm>
          <a:prstGeom prst="rect">
            <a:avLst/>
          </a:prstGeom>
        </p:spPr>
        <p:txBody>
          <a:bodyPr wrap="square">
            <a:spAutoFit/>
          </a:bodyPr>
          <a:lstStyle/>
          <a:p>
            <a:pPr marL="0" lvl="1" algn="just">
              <a:lnSpc>
                <a:spcPct val="125000"/>
              </a:lnSpc>
            </a:pPr>
            <a:r>
              <a:rPr lang="zh-CN" altLang="en-US" sz="2200" b="1" dirty="0">
                <a:solidFill>
                  <a:schemeClr val="accent2"/>
                </a:solidFill>
                <a:ea typeface="微软雅黑" panose="020B0503020204020204" pitchFamily="34" charset="-122"/>
                <a:cs typeface="Times New Roman" panose="02020603050405020304" pitchFamily="18" charset="0"/>
              </a:rPr>
              <a:t>注</a:t>
            </a:r>
            <a:r>
              <a:rPr lang="en-US" altLang="zh-CN" sz="2200" b="1" dirty="0">
                <a:solidFill>
                  <a:schemeClr val="accent2"/>
                </a:solidFill>
                <a:ea typeface="微软雅黑" panose="020B0503020204020204" pitchFamily="34" charset="-122"/>
                <a:cs typeface="Times New Roman" panose="02020603050405020304" pitchFamily="18" charset="0"/>
              </a:rPr>
              <a:t>(1)</a:t>
            </a:r>
            <a:r>
              <a:rPr lang="en-US" altLang="zh-CN" sz="2200" dirty="0">
                <a:ea typeface="微软雅黑" panose="020B0503020204020204" pitchFamily="34" charset="-122"/>
                <a:cs typeface="Times New Roman" panose="02020603050405020304" pitchFamily="18" charset="0"/>
              </a:rPr>
              <a:t> </a:t>
            </a:r>
            <a:r>
              <a:rPr lang="zh-CN" altLang="en-US" sz="2200" dirty="0">
                <a:ea typeface="微软雅黑" panose="020B0503020204020204" pitchFamily="34" charset="-122"/>
                <a:cs typeface="Times New Roman" panose="02020603050405020304" pitchFamily="18" charset="0"/>
              </a:rPr>
              <a:t>能否用递归实现？</a:t>
            </a:r>
            <a:endParaRPr lang="en-US" altLang="zh-CN" sz="2200" dirty="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9194074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a:extLst>
              <a:ext uri="{FF2B5EF4-FFF2-40B4-BE49-F238E27FC236}">
                <a16:creationId xmlns:a16="http://schemas.microsoft.com/office/drawing/2014/main" id="{19137254-ADB3-4909-85E6-B7D01C6BB068}"/>
              </a:ext>
            </a:extLst>
          </p:cNvPr>
          <p:cNvGrpSpPr/>
          <p:nvPr/>
        </p:nvGrpSpPr>
        <p:grpSpPr>
          <a:xfrm>
            <a:off x="302765" y="1262680"/>
            <a:ext cx="458390" cy="344014"/>
            <a:chOff x="789999" y="2242985"/>
            <a:chExt cx="504229" cy="378415"/>
          </a:xfrm>
        </p:grpSpPr>
        <p:sp>
          <p:nvSpPr>
            <p:cNvPr id="3" name="Rectangle 24">
              <a:extLst>
                <a:ext uri="{FF2B5EF4-FFF2-40B4-BE49-F238E27FC236}">
                  <a16:creationId xmlns:a16="http://schemas.microsoft.com/office/drawing/2014/main" id="{6251D1C4-52B2-4133-88AF-9F93AF68DA82}"/>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4" name="Rectangle 25">
              <a:extLst>
                <a:ext uri="{FF2B5EF4-FFF2-40B4-BE49-F238E27FC236}">
                  <a16:creationId xmlns:a16="http://schemas.microsoft.com/office/drawing/2014/main" id="{09E00C75-44E0-4DB2-BA4B-B0643AFF04F0}"/>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5" name="矩形 4">
            <a:extLst>
              <a:ext uri="{FF2B5EF4-FFF2-40B4-BE49-F238E27FC236}">
                <a16:creationId xmlns:a16="http://schemas.microsoft.com/office/drawing/2014/main" id="{9617C146-3ADF-44CF-8A77-68F048DB3B2D}"/>
              </a:ext>
            </a:extLst>
          </p:cNvPr>
          <p:cNvSpPr/>
          <p:nvPr/>
        </p:nvSpPr>
        <p:spPr>
          <a:xfrm>
            <a:off x="404707" y="1690330"/>
            <a:ext cx="9646391" cy="2372957"/>
          </a:xfrm>
          <a:prstGeom prst="rect">
            <a:avLst/>
          </a:prstGeom>
        </p:spPr>
        <p:txBody>
          <a:bodyPr wrap="square">
            <a:spAutoFit/>
          </a:bodyPr>
          <a:lstStyle/>
          <a:p>
            <a:pPr lvl="1">
              <a:lnSpc>
                <a:spcPct val="95000"/>
              </a:lnSpc>
            </a:pPr>
            <a:r>
              <a:rPr lang="en-US" altLang="zh-CN" sz="2600" dirty="0">
                <a:cs typeface="Times New Roman" panose="02020603050405020304" pitchFamily="18" charset="0"/>
              </a:rPr>
              <a:t>bool </a:t>
            </a:r>
            <a:r>
              <a:rPr lang="en-US" altLang="zh-CN" sz="2600" dirty="0" err="1">
                <a:cs typeface="Times New Roman" panose="02020603050405020304" pitchFamily="18" charset="0"/>
              </a:rPr>
              <a:t>PreorderLastElem</a:t>
            </a:r>
            <a:r>
              <a:rPr lang="en-US" altLang="zh-CN" sz="2600" dirty="0">
                <a:cs typeface="Times New Roman" panose="02020603050405020304" pitchFamily="18" charset="0"/>
              </a:rPr>
              <a:t> (</a:t>
            </a:r>
            <a:r>
              <a:rPr lang="en-US" altLang="zh-CN" sz="2600" dirty="0" err="1">
                <a:cs typeface="Times New Roman" panose="02020603050405020304" pitchFamily="18" charset="0"/>
              </a:rPr>
              <a:t>BiTree</a:t>
            </a:r>
            <a:r>
              <a:rPr lang="en-US" altLang="zh-CN" sz="2600" dirty="0">
                <a:cs typeface="Times New Roman" panose="02020603050405020304" pitchFamily="18" charset="0"/>
              </a:rPr>
              <a:t> T, </a:t>
            </a:r>
            <a:r>
              <a:rPr lang="en-US" altLang="zh-CN" sz="2600" dirty="0" err="1">
                <a:cs typeface="Times New Roman" panose="02020603050405020304" pitchFamily="18" charset="0"/>
              </a:rPr>
              <a:t>TElemType</a:t>
            </a:r>
            <a:r>
              <a:rPr lang="en-US" altLang="zh-CN" sz="2600" dirty="0">
                <a:cs typeface="Times New Roman" panose="02020603050405020304" pitchFamily="18" charset="0"/>
              </a:rPr>
              <a:t> &amp;e)</a:t>
            </a:r>
          </a:p>
          <a:p>
            <a:pPr lvl="1">
              <a:lnSpc>
                <a:spcPct val="95000"/>
              </a:lnSpc>
            </a:pPr>
            <a:r>
              <a:rPr lang="en-US" altLang="zh-CN" sz="2600" dirty="0">
                <a:cs typeface="Times New Roman" panose="02020603050405020304" pitchFamily="18" charset="0"/>
              </a:rPr>
              <a:t>{   if(!T)</a:t>
            </a:r>
            <a:r>
              <a:rPr lang="zh-CN" altLang="en-US" sz="2600" dirty="0">
                <a:cs typeface="Times New Roman" panose="02020603050405020304" pitchFamily="18" charset="0"/>
              </a:rPr>
              <a:t> </a:t>
            </a:r>
            <a:r>
              <a:rPr lang="en-US" altLang="zh-CN" sz="2600" dirty="0">
                <a:cs typeface="Times New Roman" panose="02020603050405020304" pitchFamily="18" charset="0"/>
              </a:rPr>
              <a:t>return false; </a:t>
            </a:r>
          </a:p>
          <a:p>
            <a:pPr lvl="1">
              <a:lnSpc>
                <a:spcPct val="95000"/>
              </a:lnSpc>
            </a:pPr>
            <a:r>
              <a:rPr lang="en-US" altLang="zh-CN" sz="2600" dirty="0">
                <a:cs typeface="Times New Roman" panose="02020603050405020304" pitchFamily="18" charset="0"/>
              </a:rPr>
              <a:t>    if(!T-&gt;</a:t>
            </a:r>
            <a:r>
              <a:rPr lang="en-US" altLang="zh-CN" sz="2600" dirty="0" err="1">
                <a:cs typeface="Times New Roman" panose="02020603050405020304" pitchFamily="18" charset="0"/>
              </a:rPr>
              <a:t>lc</a:t>
            </a:r>
            <a:r>
              <a:rPr lang="en-US" altLang="zh-CN" sz="2600" dirty="0">
                <a:cs typeface="Times New Roman" panose="02020603050405020304" pitchFamily="18" charset="0"/>
              </a:rPr>
              <a:t> &amp;&amp; !T-&gt;</a:t>
            </a:r>
            <a:r>
              <a:rPr lang="en-US" altLang="zh-CN" sz="2600" dirty="0" err="1">
                <a:cs typeface="Times New Roman" panose="02020603050405020304" pitchFamily="18" charset="0"/>
              </a:rPr>
              <a:t>rc</a:t>
            </a:r>
            <a:r>
              <a:rPr lang="en-US" altLang="zh-CN" sz="2600" dirty="0">
                <a:cs typeface="Times New Roman" panose="02020603050405020304" pitchFamily="18" charset="0"/>
              </a:rPr>
              <a:t>)  { e = T-&gt;data;  return true; }</a:t>
            </a:r>
          </a:p>
          <a:p>
            <a:pPr lvl="1">
              <a:lnSpc>
                <a:spcPct val="95000"/>
              </a:lnSpc>
            </a:pPr>
            <a:r>
              <a:rPr lang="en-US" altLang="zh-CN" sz="2600" dirty="0">
                <a:cs typeface="Times New Roman" panose="02020603050405020304" pitchFamily="18" charset="0"/>
              </a:rPr>
              <a:t>    if(!T-&gt;</a:t>
            </a:r>
            <a:r>
              <a:rPr lang="en-US" altLang="zh-CN" sz="2600" dirty="0" err="1">
                <a:cs typeface="Times New Roman" panose="02020603050405020304" pitchFamily="18" charset="0"/>
              </a:rPr>
              <a:t>rc</a:t>
            </a:r>
            <a:r>
              <a:rPr lang="en-US" altLang="zh-CN" sz="2600" dirty="0">
                <a:cs typeface="Times New Roman" panose="02020603050405020304" pitchFamily="18" charset="0"/>
              </a:rPr>
              <a:t>)  return </a:t>
            </a:r>
            <a:r>
              <a:rPr lang="en-US" altLang="zh-CN" sz="2600" dirty="0" err="1">
                <a:cs typeface="Times New Roman" panose="02020603050405020304" pitchFamily="18" charset="0"/>
              </a:rPr>
              <a:t>PreorderLastElem</a:t>
            </a:r>
            <a:r>
              <a:rPr lang="en-US" altLang="zh-CN" sz="2600" dirty="0">
                <a:cs typeface="Times New Roman" panose="02020603050405020304" pitchFamily="18" charset="0"/>
              </a:rPr>
              <a:t>(T-&gt;</a:t>
            </a:r>
            <a:r>
              <a:rPr lang="en-US" altLang="zh-CN" sz="2600" dirty="0" err="1">
                <a:cs typeface="Times New Roman" panose="02020603050405020304" pitchFamily="18" charset="0"/>
              </a:rPr>
              <a:t>lc</a:t>
            </a:r>
            <a:r>
              <a:rPr lang="en-US" altLang="zh-CN" sz="2600" dirty="0">
                <a:cs typeface="Times New Roman" panose="02020603050405020304" pitchFamily="18" charset="0"/>
              </a:rPr>
              <a:t>, e);</a:t>
            </a:r>
          </a:p>
          <a:p>
            <a:pPr lvl="1">
              <a:lnSpc>
                <a:spcPct val="95000"/>
              </a:lnSpc>
            </a:pPr>
            <a:r>
              <a:rPr lang="en-US" altLang="zh-CN" sz="2600" dirty="0">
                <a:cs typeface="Times New Roman" panose="02020603050405020304" pitchFamily="18" charset="0"/>
              </a:rPr>
              <a:t>    return  </a:t>
            </a:r>
            <a:r>
              <a:rPr lang="en-US" altLang="zh-CN" sz="2600" dirty="0" err="1">
                <a:cs typeface="Times New Roman" panose="02020603050405020304" pitchFamily="18" charset="0"/>
              </a:rPr>
              <a:t>PreorderLastElem</a:t>
            </a:r>
            <a:r>
              <a:rPr lang="en-US" altLang="zh-CN" sz="2600" dirty="0">
                <a:cs typeface="Times New Roman" panose="02020603050405020304" pitchFamily="18" charset="0"/>
              </a:rPr>
              <a:t>(T-&gt;</a:t>
            </a:r>
            <a:r>
              <a:rPr lang="en-US" altLang="zh-CN" sz="2600" dirty="0" err="1">
                <a:cs typeface="Times New Roman" panose="02020603050405020304" pitchFamily="18" charset="0"/>
              </a:rPr>
              <a:t>rc</a:t>
            </a:r>
            <a:r>
              <a:rPr lang="en-US" altLang="zh-CN" sz="2600" dirty="0">
                <a:cs typeface="Times New Roman" panose="02020603050405020304" pitchFamily="18" charset="0"/>
              </a:rPr>
              <a:t>, e);</a:t>
            </a:r>
          </a:p>
          <a:p>
            <a:pPr lvl="1">
              <a:lnSpc>
                <a:spcPct val="95000"/>
              </a:lnSpc>
            </a:pPr>
            <a:r>
              <a:rPr lang="en-US" altLang="zh-CN" sz="2600" dirty="0">
                <a:cs typeface="Times New Roman" panose="02020603050405020304" pitchFamily="18" charset="0"/>
              </a:rPr>
              <a:t> }</a:t>
            </a:r>
            <a:endParaRPr lang="zh-CN" altLang="zh-CN" sz="2600" dirty="0">
              <a:cs typeface="Times New Roman" panose="02020603050405020304" pitchFamily="18" charset="0"/>
            </a:endParaRPr>
          </a:p>
        </p:txBody>
      </p:sp>
      <p:grpSp>
        <p:nvGrpSpPr>
          <p:cNvPr id="7" name="组合 6">
            <a:extLst>
              <a:ext uri="{FF2B5EF4-FFF2-40B4-BE49-F238E27FC236}">
                <a16:creationId xmlns:a16="http://schemas.microsoft.com/office/drawing/2014/main" id="{660781FA-46FA-4B29-8440-E1F95B31EFBE}"/>
              </a:ext>
            </a:extLst>
          </p:cNvPr>
          <p:cNvGrpSpPr/>
          <p:nvPr/>
        </p:nvGrpSpPr>
        <p:grpSpPr>
          <a:xfrm>
            <a:off x="0" y="177155"/>
            <a:ext cx="4383466" cy="877513"/>
            <a:chOff x="0" y="271425"/>
            <a:chExt cx="4280901" cy="877513"/>
          </a:xfrm>
        </p:grpSpPr>
        <p:sp>
          <p:nvSpPr>
            <p:cNvPr id="8" name="任意多边形 18">
              <a:extLst>
                <a:ext uri="{FF2B5EF4-FFF2-40B4-BE49-F238E27FC236}">
                  <a16:creationId xmlns:a16="http://schemas.microsoft.com/office/drawing/2014/main" id="{5ECE8CA1-9152-424D-82A4-9AB4E2448EAA}"/>
                </a:ext>
              </a:extLst>
            </p:cNvPr>
            <p:cNvSpPr/>
            <p:nvPr/>
          </p:nvSpPr>
          <p:spPr>
            <a:xfrm rot="5400000">
              <a:off x="1866583" y="-1445781"/>
              <a:ext cx="547735" cy="4280901"/>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9" name="椭圆 8">
              <a:extLst>
                <a:ext uri="{FF2B5EF4-FFF2-40B4-BE49-F238E27FC236}">
                  <a16:creationId xmlns:a16="http://schemas.microsoft.com/office/drawing/2014/main" id="{D02F3A16-B94F-44F9-96CE-A906B66AE419}"/>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0" name="矩形 9">
              <a:extLst>
                <a:ext uri="{FF2B5EF4-FFF2-40B4-BE49-F238E27FC236}">
                  <a16:creationId xmlns:a16="http://schemas.microsoft.com/office/drawing/2014/main" id="{AC5CDA9A-CF55-45F2-AF07-C87AFC7FA559}"/>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2</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文本框 1066">
            <a:extLst>
              <a:ext uri="{FF2B5EF4-FFF2-40B4-BE49-F238E27FC236}">
                <a16:creationId xmlns:a16="http://schemas.microsoft.com/office/drawing/2014/main" id="{2C2FD317-E0AF-43AE-8DBC-6741D8A1A162}"/>
              </a:ext>
            </a:extLst>
          </p:cNvPr>
          <p:cNvSpPr txBox="1">
            <a:spLocks noChangeArrowheads="1"/>
          </p:cNvSpPr>
          <p:nvPr/>
        </p:nvSpPr>
        <p:spPr bwMode="auto">
          <a:xfrm>
            <a:off x="1543482" y="326531"/>
            <a:ext cx="223651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遍历二叉树</a:t>
            </a:r>
          </a:p>
        </p:txBody>
      </p:sp>
      <p:sp>
        <p:nvSpPr>
          <p:cNvPr id="12" name="矩形 11">
            <a:extLst>
              <a:ext uri="{FF2B5EF4-FFF2-40B4-BE49-F238E27FC236}">
                <a16:creationId xmlns:a16="http://schemas.microsoft.com/office/drawing/2014/main" id="{B00B98B7-E376-4BC6-B779-54E58A046D1F}"/>
              </a:ext>
            </a:extLst>
          </p:cNvPr>
          <p:cNvSpPr/>
          <p:nvPr/>
        </p:nvSpPr>
        <p:spPr>
          <a:xfrm>
            <a:off x="817439" y="1173077"/>
            <a:ext cx="11009859" cy="523220"/>
          </a:xfrm>
          <a:prstGeom prst="rect">
            <a:avLst/>
          </a:prstGeom>
        </p:spPr>
        <p:txBody>
          <a:bodyPr wrap="squar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算法</a:t>
            </a:r>
            <a:r>
              <a:rPr lang="en-US" altLang="zh-CN" sz="2800" b="1" dirty="0">
                <a:solidFill>
                  <a:srgbClr val="002060"/>
                </a:solidFill>
                <a:latin typeface="Times New Roman" panose="02020603050405020304" pitchFamily="18" charset="0"/>
                <a:cs typeface="Times New Roman" panose="02020603050405020304" pitchFamily="18" charset="0"/>
              </a:rPr>
              <a:t>3.13 </a:t>
            </a:r>
            <a:r>
              <a:rPr lang="en-US" altLang="zh-CN" sz="2800" b="1" dirty="0" err="1">
                <a:solidFill>
                  <a:schemeClr val="accent2"/>
                </a:solidFill>
                <a:latin typeface="Times New Roman" panose="02020603050405020304" pitchFamily="18" charset="0"/>
                <a:cs typeface="Times New Roman" panose="02020603050405020304" pitchFamily="18" charset="0"/>
              </a:rPr>
              <a:t>PreorderLastElem</a:t>
            </a:r>
            <a:r>
              <a:rPr lang="en-US" altLang="zh-CN" sz="2800" dirty="0"/>
              <a:t> </a:t>
            </a:r>
            <a:r>
              <a:rPr lang="zh-CN" altLang="en-US" sz="2800" b="1" dirty="0">
                <a:solidFill>
                  <a:srgbClr val="002060"/>
                </a:solidFill>
                <a:latin typeface="Times New Roman" panose="02020603050405020304" pitchFamily="18" charset="0"/>
                <a:cs typeface="Times New Roman" panose="02020603050405020304" pitchFamily="18" charset="0"/>
              </a:rPr>
              <a:t>：求二叉树先序序列的最后一个元素。</a:t>
            </a:r>
          </a:p>
        </p:txBody>
      </p:sp>
      <p:sp>
        <p:nvSpPr>
          <p:cNvPr id="14" name="矩形 13">
            <a:extLst>
              <a:ext uri="{FF2B5EF4-FFF2-40B4-BE49-F238E27FC236}">
                <a16:creationId xmlns:a16="http://schemas.microsoft.com/office/drawing/2014/main" id="{31D0A074-3233-4255-8F67-920E2AE54E87}"/>
              </a:ext>
            </a:extLst>
          </p:cNvPr>
          <p:cNvSpPr/>
          <p:nvPr/>
        </p:nvSpPr>
        <p:spPr>
          <a:xfrm>
            <a:off x="500993" y="4063287"/>
            <a:ext cx="7822876" cy="2753061"/>
          </a:xfrm>
          <a:prstGeom prst="rect">
            <a:avLst/>
          </a:prstGeom>
        </p:spPr>
        <p:txBody>
          <a:bodyPr wrap="square">
            <a:spAutoFit/>
          </a:bodyPr>
          <a:lstStyle/>
          <a:p>
            <a:pPr lvl="1">
              <a:lnSpc>
                <a:spcPct val="95000"/>
              </a:lnSpc>
            </a:pPr>
            <a:r>
              <a:rPr lang="en-US" altLang="zh-CN" sz="2600" dirty="0">
                <a:cs typeface="Times New Roman" panose="02020603050405020304" pitchFamily="18" charset="0"/>
              </a:rPr>
              <a:t>bool </a:t>
            </a:r>
            <a:r>
              <a:rPr lang="en-US" altLang="zh-CN" sz="2600" dirty="0" err="1">
                <a:cs typeface="Times New Roman" panose="02020603050405020304" pitchFamily="18" charset="0"/>
              </a:rPr>
              <a:t>PreorderLastElem</a:t>
            </a:r>
            <a:r>
              <a:rPr lang="en-US" altLang="zh-CN" sz="2600" dirty="0">
                <a:cs typeface="Times New Roman" panose="02020603050405020304" pitchFamily="18" charset="0"/>
              </a:rPr>
              <a:t> (</a:t>
            </a:r>
            <a:r>
              <a:rPr lang="en-US" altLang="zh-CN" sz="2600" dirty="0" err="1">
                <a:cs typeface="Times New Roman" panose="02020603050405020304" pitchFamily="18" charset="0"/>
              </a:rPr>
              <a:t>BiTree</a:t>
            </a:r>
            <a:r>
              <a:rPr lang="en-US" altLang="zh-CN" sz="2600" dirty="0">
                <a:cs typeface="Times New Roman" panose="02020603050405020304" pitchFamily="18" charset="0"/>
              </a:rPr>
              <a:t> T, </a:t>
            </a:r>
            <a:r>
              <a:rPr lang="en-US" altLang="zh-CN" sz="2600" dirty="0" err="1">
                <a:cs typeface="Times New Roman" panose="02020603050405020304" pitchFamily="18" charset="0"/>
              </a:rPr>
              <a:t>TElemType</a:t>
            </a:r>
            <a:r>
              <a:rPr lang="en-US" altLang="zh-CN" sz="2600" dirty="0">
                <a:cs typeface="Times New Roman" panose="02020603050405020304" pitchFamily="18" charset="0"/>
              </a:rPr>
              <a:t> &amp;e)</a:t>
            </a:r>
          </a:p>
          <a:p>
            <a:pPr lvl="1">
              <a:lnSpc>
                <a:spcPct val="95000"/>
              </a:lnSpc>
            </a:pPr>
            <a:r>
              <a:rPr lang="en-US" altLang="zh-CN" sz="2600" dirty="0">
                <a:cs typeface="Times New Roman" panose="02020603050405020304" pitchFamily="18" charset="0"/>
              </a:rPr>
              <a:t>{   </a:t>
            </a:r>
            <a:r>
              <a:rPr lang="en-US" altLang="zh-CN" sz="2600" dirty="0" err="1">
                <a:cs typeface="Times New Roman" panose="02020603050405020304" pitchFamily="18" charset="0"/>
              </a:rPr>
              <a:t>BiTree</a:t>
            </a:r>
            <a:r>
              <a:rPr lang="en-US" altLang="zh-CN" sz="2600" dirty="0">
                <a:cs typeface="Times New Roman" panose="02020603050405020304" pitchFamily="18" charset="0"/>
              </a:rPr>
              <a:t> p =T;</a:t>
            </a:r>
          </a:p>
          <a:p>
            <a:pPr lvl="1">
              <a:lnSpc>
                <a:spcPct val="95000"/>
              </a:lnSpc>
            </a:pPr>
            <a:r>
              <a:rPr lang="en-US" altLang="zh-CN" sz="2600" dirty="0">
                <a:cs typeface="Times New Roman" panose="02020603050405020304" pitchFamily="18" charset="0"/>
              </a:rPr>
              <a:t>    if(!T)</a:t>
            </a:r>
            <a:r>
              <a:rPr lang="zh-CN" altLang="en-US" sz="2600" dirty="0">
                <a:cs typeface="Times New Roman" panose="02020603050405020304" pitchFamily="18" charset="0"/>
              </a:rPr>
              <a:t> </a:t>
            </a:r>
            <a:r>
              <a:rPr lang="en-US" altLang="zh-CN" sz="2600" dirty="0">
                <a:cs typeface="Times New Roman" panose="02020603050405020304" pitchFamily="18" charset="0"/>
              </a:rPr>
              <a:t>return false; </a:t>
            </a:r>
          </a:p>
          <a:p>
            <a:pPr lvl="1">
              <a:lnSpc>
                <a:spcPct val="95000"/>
              </a:lnSpc>
            </a:pPr>
            <a:r>
              <a:rPr lang="en-US" altLang="zh-CN" sz="2600" dirty="0">
                <a:cs typeface="Times New Roman" panose="02020603050405020304" pitchFamily="18" charset="0"/>
              </a:rPr>
              <a:t>    while(p-&gt;</a:t>
            </a:r>
            <a:r>
              <a:rPr lang="en-US" altLang="zh-CN" sz="2600" dirty="0" err="1">
                <a:cs typeface="Times New Roman" panose="02020603050405020304" pitchFamily="18" charset="0"/>
              </a:rPr>
              <a:t>lc</a:t>
            </a:r>
            <a:r>
              <a:rPr lang="en-US" altLang="zh-CN" sz="2600" dirty="0">
                <a:cs typeface="Times New Roman" panose="02020603050405020304" pitchFamily="18" charset="0"/>
              </a:rPr>
              <a:t> || p-&gt;</a:t>
            </a:r>
            <a:r>
              <a:rPr lang="en-US" altLang="zh-CN" sz="2600" dirty="0" err="1">
                <a:cs typeface="Times New Roman" panose="02020603050405020304" pitchFamily="18" charset="0"/>
              </a:rPr>
              <a:t>rc</a:t>
            </a:r>
            <a:r>
              <a:rPr lang="en-US" altLang="zh-CN" sz="2600" dirty="0">
                <a:cs typeface="Times New Roman" panose="02020603050405020304" pitchFamily="18" charset="0"/>
              </a:rPr>
              <a:t>)</a:t>
            </a:r>
          </a:p>
          <a:p>
            <a:pPr lvl="1">
              <a:lnSpc>
                <a:spcPct val="95000"/>
              </a:lnSpc>
            </a:pPr>
            <a:r>
              <a:rPr lang="en-US" altLang="zh-CN" sz="2600" dirty="0">
                <a:cs typeface="Times New Roman" panose="02020603050405020304" pitchFamily="18" charset="0"/>
              </a:rPr>
              <a:t>          if(p-&gt;</a:t>
            </a:r>
            <a:r>
              <a:rPr lang="en-US" altLang="zh-CN" sz="2600" dirty="0" err="1">
                <a:cs typeface="Times New Roman" panose="02020603050405020304" pitchFamily="18" charset="0"/>
              </a:rPr>
              <a:t>rc</a:t>
            </a:r>
            <a:r>
              <a:rPr lang="en-US" altLang="zh-CN" sz="2600" dirty="0">
                <a:cs typeface="Times New Roman" panose="02020603050405020304" pitchFamily="18" charset="0"/>
              </a:rPr>
              <a:t>)   p=p-&gt;</a:t>
            </a:r>
            <a:r>
              <a:rPr lang="en-US" altLang="zh-CN" sz="2600" dirty="0" err="1">
                <a:cs typeface="Times New Roman" panose="02020603050405020304" pitchFamily="18" charset="0"/>
              </a:rPr>
              <a:t>rc</a:t>
            </a:r>
            <a:r>
              <a:rPr lang="en-US" altLang="zh-CN" sz="2600" dirty="0">
                <a:cs typeface="Times New Roman" panose="02020603050405020304" pitchFamily="18" charset="0"/>
              </a:rPr>
              <a:t>;  else  p =p-&gt;</a:t>
            </a:r>
            <a:r>
              <a:rPr lang="en-US" altLang="zh-CN" sz="2600" dirty="0" err="1">
                <a:cs typeface="Times New Roman" panose="02020603050405020304" pitchFamily="18" charset="0"/>
              </a:rPr>
              <a:t>lc</a:t>
            </a:r>
            <a:r>
              <a:rPr lang="en-US" altLang="zh-CN" sz="2600" dirty="0">
                <a:cs typeface="Times New Roman" panose="02020603050405020304" pitchFamily="18" charset="0"/>
              </a:rPr>
              <a:t>;</a:t>
            </a:r>
          </a:p>
          <a:p>
            <a:pPr lvl="1">
              <a:lnSpc>
                <a:spcPct val="95000"/>
              </a:lnSpc>
            </a:pPr>
            <a:r>
              <a:rPr lang="en-US" altLang="zh-CN" sz="2600" dirty="0">
                <a:cs typeface="Times New Roman" panose="02020603050405020304" pitchFamily="18" charset="0"/>
              </a:rPr>
              <a:t>    e=p-&gt;data;   return true;</a:t>
            </a:r>
          </a:p>
          <a:p>
            <a:pPr lvl="1">
              <a:lnSpc>
                <a:spcPct val="95000"/>
              </a:lnSpc>
            </a:pPr>
            <a:r>
              <a:rPr lang="en-US" altLang="zh-CN" sz="2600" dirty="0">
                <a:cs typeface="Times New Roman" panose="02020603050405020304" pitchFamily="18" charset="0"/>
              </a:rPr>
              <a:t> }</a:t>
            </a:r>
            <a:endParaRPr lang="zh-CN" altLang="zh-CN" sz="2600" dirty="0">
              <a:cs typeface="Times New Roman" panose="02020603050405020304" pitchFamily="18" charset="0"/>
            </a:endParaRPr>
          </a:p>
        </p:txBody>
      </p:sp>
      <p:pic>
        <p:nvPicPr>
          <p:cNvPr id="6" name="图片 5">
            <a:extLst>
              <a:ext uri="{FF2B5EF4-FFF2-40B4-BE49-F238E27FC236}">
                <a16:creationId xmlns:a16="http://schemas.microsoft.com/office/drawing/2014/main" id="{B9AFEA56-7A4C-47A4-BE53-34EFCCB14C5A}"/>
              </a:ext>
            </a:extLst>
          </p:cNvPr>
          <p:cNvPicPr>
            <a:picLocks noChangeAspect="1"/>
          </p:cNvPicPr>
          <p:nvPr/>
        </p:nvPicPr>
        <p:blipFill>
          <a:blip r:embed="rId2"/>
          <a:stretch>
            <a:fillRect/>
          </a:stretch>
        </p:blipFill>
        <p:spPr>
          <a:xfrm>
            <a:off x="8213635" y="2089006"/>
            <a:ext cx="3771212" cy="3595917"/>
          </a:xfrm>
          <a:prstGeom prst="rect">
            <a:avLst/>
          </a:prstGeom>
        </p:spPr>
      </p:pic>
    </p:spTree>
    <p:extLst>
      <p:ext uri="{BB962C8B-B14F-4D97-AF65-F5344CB8AC3E}">
        <p14:creationId xmlns:p14="http://schemas.microsoft.com/office/powerpoint/2010/main" val="14826487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a:extLst>
              <a:ext uri="{FF2B5EF4-FFF2-40B4-BE49-F238E27FC236}">
                <a16:creationId xmlns:a16="http://schemas.microsoft.com/office/drawing/2014/main" id="{19137254-ADB3-4909-85E6-B7D01C6BB068}"/>
              </a:ext>
            </a:extLst>
          </p:cNvPr>
          <p:cNvGrpSpPr/>
          <p:nvPr/>
        </p:nvGrpSpPr>
        <p:grpSpPr>
          <a:xfrm>
            <a:off x="302765" y="1262680"/>
            <a:ext cx="458390" cy="344014"/>
            <a:chOff x="789999" y="2242985"/>
            <a:chExt cx="504229" cy="378415"/>
          </a:xfrm>
        </p:grpSpPr>
        <p:sp>
          <p:nvSpPr>
            <p:cNvPr id="3" name="Rectangle 24">
              <a:extLst>
                <a:ext uri="{FF2B5EF4-FFF2-40B4-BE49-F238E27FC236}">
                  <a16:creationId xmlns:a16="http://schemas.microsoft.com/office/drawing/2014/main" id="{6251D1C4-52B2-4133-88AF-9F93AF68DA82}"/>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4" name="Rectangle 25">
              <a:extLst>
                <a:ext uri="{FF2B5EF4-FFF2-40B4-BE49-F238E27FC236}">
                  <a16:creationId xmlns:a16="http://schemas.microsoft.com/office/drawing/2014/main" id="{09E00C75-44E0-4DB2-BA4B-B0643AFF04F0}"/>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grpSp>
        <p:nvGrpSpPr>
          <p:cNvPr id="7" name="组合 6">
            <a:extLst>
              <a:ext uri="{FF2B5EF4-FFF2-40B4-BE49-F238E27FC236}">
                <a16:creationId xmlns:a16="http://schemas.microsoft.com/office/drawing/2014/main" id="{660781FA-46FA-4B29-8440-E1F95B31EFBE}"/>
              </a:ext>
            </a:extLst>
          </p:cNvPr>
          <p:cNvGrpSpPr/>
          <p:nvPr/>
        </p:nvGrpSpPr>
        <p:grpSpPr>
          <a:xfrm>
            <a:off x="0" y="177155"/>
            <a:ext cx="4383466" cy="877513"/>
            <a:chOff x="0" y="271425"/>
            <a:chExt cx="4280901" cy="877513"/>
          </a:xfrm>
        </p:grpSpPr>
        <p:sp>
          <p:nvSpPr>
            <p:cNvPr id="8" name="任意多边形 18">
              <a:extLst>
                <a:ext uri="{FF2B5EF4-FFF2-40B4-BE49-F238E27FC236}">
                  <a16:creationId xmlns:a16="http://schemas.microsoft.com/office/drawing/2014/main" id="{5ECE8CA1-9152-424D-82A4-9AB4E2448EAA}"/>
                </a:ext>
              </a:extLst>
            </p:cNvPr>
            <p:cNvSpPr/>
            <p:nvPr/>
          </p:nvSpPr>
          <p:spPr>
            <a:xfrm rot="5400000">
              <a:off x="1866583" y="-1445781"/>
              <a:ext cx="547735" cy="4280901"/>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9" name="椭圆 8">
              <a:extLst>
                <a:ext uri="{FF2B5EF4-FFF2-40B4-BE49-F238E27FC236}">
                  <a16:creationId xmlns:a16="http://schemas.microsoft.com/office/drawing/2014/main" id="{D02F3A16-B94F-44F9-96CE-A906B66AE419}"/>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0" name="矩形 9">
              <a:extLst>
                <a:ext uri="{FF2B5EF4-FFF2-40B4-BE49-F238E27FC236}">
                  <a16:creationId xmlns:a16="http://schemas.microsoft.com/office/drawing/2014/main" id="{AC5CDA9A-CF55-45F2-AF07-C87AFC7FA559}"/>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2</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文本框 1066">
            <a:extLst>
              <a:ext uri="{FF2B5EF4-FFF2-40B4-BE49-F238E27FC236}">
                <a16:creationId xmlns:a16="http://schemas.microsoft.com/office/drawing/2014/main" id="{2C2FD317-E0AF-43AE-8DBC-6741D8A1A162}"/>
              </a:ext>
            </a:extLst>
          </p:cNvPr>
          <p:cNvSpPr txBox="1">
            <a:spLocks noChangeArrowheads="1"/>
          </p:cNvSpPr>
          <p:nvPr/>
        </p:nvSpPr>
        <p:spPr bwMode="auto">
          <a:xfrm>
            <a:off x="1543482" y="326531"/>
            <a:ext cx="223651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遍历二叉树</a:t>
            </a:r>
          </a:p>
        </p:txBody>
      </p:sp>
      <p:sp>
        <p:nvSpPr>
          <p:cNvPr id="12" name="矩形 11">
            <a:extLst>
              <a:ext uri="{FF2B5EF4-FFF2-40B4-BE49-F238E27FC236}">
                <a16:creationId xmlns:a16="http://schemas.microsoft.com/office/drawing/2014/main" id="{B00B98B7-E376-4BC6-B779-54E58A046D1F}"/>
              </a:ext>
            </a:extLst>
          </p:cNvPr>
          <p:cNvSpPr/>
          <p:nvPr/>
        </p:nvSpPr>
        <p:spPr>
          <a:xfrm>
            <a:off x="817439" y="1173077"/>
            <a:ext cx="11009859" cy="523220"/>
          </a:xfrm>
          <a:prstGeom prst="rect">
            <a:avLst/>
          </a:prstGeom>
        </p:spPr>
        <p:txBody>
          <a:bodyPr wrap="squar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算法</a:t>
            </a:r>
            <a:r>
              <a:rPr lang="en-US" altLang="zh-CN" sz="2800" b="1" dirty="0">
                <a:solidFill>
                  <a:srgbClr val="002060"/>
                </a:solidFill>
                <a:latin typeface="Times New Roman" panose="02020603050405020304" pitchFamily="18" charset="0"/>
                <a:cs typeface="Times New Roman" panose="02020603050405020304" pitchFamily="18" charset="0"/>
              </a:rPr>
              <a:t>3.13 </a:t>
            </a:r>
            <a:r>
              <a:rPr lang="en-US" altLang="zh-CN" sz="2800" b="1" dirty="0" err="1">
                <a:solidFill>
                  <a:schemeClr val="accent2"/>
                </a:solidFill>
                <a:latin typeface="Times New Roman" panose="02020603050405020304" pitchFamily="18" charset="0"/>
                <a:cs typeface="Times New Roman" panose="02020603050405020304" pitchFamily="18" charset="0"/>
              </a:rPr>
              <a:t>PreorderLastElem</a:t>
            </a:r>
            <a:r>
              <a:rPr lang="en-US" altLang="zh-CN" sz="2800" dirty="0"/>
              <a:t> </a:t>
            </a:r>
            <a:r>
              <a:rPr lang="zh-CN" altLang="en-US" sz="2800" b="1" dirty="0">
                <a:solidFill>
                  <a:srgbClr val="002060"/>
                </a:solidFill>
                <a:latin typeface="Times New Roman" panose="02020603050405020304" pitchFamily="18" charset="0"/>
                <a:cs typeface="Times New Roman" panose="02020603050405020304" pitchFamily="18" charset="0"/>
              </a:rPr>
              <a:t>：求二叉树先序序列的最后一个元素。</a:t>
            </a:r>
          </a:p>
        </p:txBody>
      </p:sp>
      <p:sp>
        <p:nvSpPr>
          <p:cNvPr id="13" name="矩形 12">
            <a:extLst>
              <a:ext uri="{FF2B5EF4-FFF2-40B4-BE49-F238E27FC236}">
                <a16:creationId xmlns:a16="http://schemas.microsoft.com/office/drawing/2014/main" id="{1416895D-74D5-47E4-8EDA-DC778830AA27}"/>
              </a:ext>
            </a:extLst>
          </p:cNvPr>
          <p:cNvSpPr/>
          <p:nvPr/>
        </p:nvSpPr>
        <p:spPr>
          <a:xfrm>
            <a:off x="897080" y="1995107"/>
            <a:ext cx="10038013" cy="2746136"/>
          </a:xfrm>
          <a:prstGeom prst="rect">
            <a:avLst/>
          </a:prstGeom>
        </p:spPr>
        <p:txBody>
          <a:bodyPr wrap="square">
            <a:spAutoFit/>
          </a:bodyPr>
          <a:lstStyle/>
          <a:p>
            <a:pPr marL="0" lvl="1" algn="just">
              <a:lnSpc>
                <a:spcPct val="125000"/>
              </a:lnSpc>
              <a:spcAft>
                <a:spcPts val="1200"/>
              </a:spcAft>
            </a:pPr>
            <a:r>
              <a:rPr lang="zh-CN" altLang="en-US" sz="2200" b="1" dirty="0">
                <a:solidFill>
                  <a:schemeClr val="accent2"/>
                </a:solidFill>
                <a:ea typeface="微软雅黑" panose="020B0503020204020204" pitchFamily="34" charset="-122"/>
                <a:cs typeface="Times New Roman" panose="02020603050405020304" pitchFamily="18" charset="0"/>
              </a:rPr>
              <a:t>注</a:t>
            </a:r>
            <a:r>
              <a:rPr lang="en-US" altLang="zh-CN" sz="2200" b="1" dirty="0">
                <a:solidFill>
                  <a:schemeClr val="accent2"/>
                </a:solidFill>
                <a:ea typeface="微软雅黑" panose="020B0503020204020204" pitchFamily="34" charset="-122"/>
                <a:cs typeface="Times New Roman" panose="02020603050405020304" pitchFamily="18" charset="0"/>
              </a:rPr>
              <a:t>(1)</a:t>
            </a:r>
            <a:r>
              <a:rPr lang="en-US" altLang="zh-CN" sz="2200" dirty="0">
                <a:ea typeface="微软雅黑" panose="020B0503020204020204" pitchFamily="34" charset="-122"/>
                <a:cs typeface="Times New Roman" panose="02020603050405020304" pitchFamily="18" charset="0"/>
              </a:rPr>
              <a:t> </a:t>
            </a:r>
            <a:r>
              <a:rPr lang="zh-CN" altLang="en-US" sz="2200" dirty="0">
                <a:ea typeface="微软雅黑" panose="020B0503020204020204" pitchFamily="34" charset="-122"/>
                <a:cs typeface="Times New Roman" panose="02020603050405020304" pitchFamily="18" charset="0"/>
              </a:rPr>
              <a:t>非空二叉树的先序序列的次序是：根、根的左子树的先序序列、根的右子树的先序序列。若根的左子树和右子树都为空，则所求元素为根；若根的右子树为空，则所求元素在根的左子树中；否则所求元素在根的右子树中。</a:t>
            </a:r>
            <a:endParaRPr lang="en-US" altLang="zh-CN" sz="2200" dirty="0">
              <a:ea typeface="微软雅黑" panose="020B0503020204020204" pitchFamily="34" charset="-122"/>
              <a:cs typeface="Times New Roman" panose="02020603050405020304" pitchFamily="18" charset="0"/>
            </a:endParaRPr>
          </a:p>
          <a:p>
            <a:pPr marL="0" lvl="1" algn="just">
              <a:lnSpc>
                <a:spcPct val="125000"/>
              </a:lnSpc>
              <a:spcAft>
                <a:spcPts val="1200"/>
              </a:spcAft>
            </a:pPr>
            <a:r>
              <a:rPr lang="en-US" altLang="zh-CN" sz="2200" dirty="0">
                <a:ea typeface="微软雅黑" panose="020B0503020204020204" pitchFamily="34" charset="-122"/>
                <a:cs typeface="Times New Roman" panose="02020603050405020304" pitchFamily="18" charset="0"/>
              </a:rPr>
              <a:t>   </a:t>
            </a:r>
            <a:r>
              <a:rPr lang="en-US" altLang="zh-CN" sz="2200" b="1" dirty="0">
                <a:solidFill>
                  <a:schemeClr val="accent2"/>
                </a:solidFill>
                <a:ea typeface="微软雅黑" panose="020B0503020204020204" pitchFamily="34" charset="-122"/>
                <a:cs typeface="Times New Roman" panose="02020603050405020304" pitchFamily="18" charset="0"/>
              </a:rPr>
              <a:t>(2) </a:t>
            </a:r>
            <a:r>
              <a:rPr lang="zh-CN" altLang="en-US" sz="2200" dirty="0">
                <a:ea typeface="微软雅黑" panose="020B0503020204020204" pitchFamily="34" charset="-122"/>
                <a:cs typeface="Times New Roman" panose="02020603050405020304" pitchFamily="18" charset="0"/>
              </a:rPr>
              <a:t>非递归的思路是：指针 </a:t>
            </a:r>
            <a:r>
              <a:rPr lang="en-US" altLang="zh-CN" sz="2200" dirty="0">
                <a:ea typeface="微软雅黑" panose="020B0503020204020204" pitchFamily="34" charset="-122"/>
                <a:cs typeface="Times New Roman" panose="02020603050405020304" pitchFamily="18" charset="0"/>
              </a:rPr>
              <a:t>p </a:t>
            </a:r>
            <a:r>
              <a:rPr lang="zh-CN" altLang="en-US" sz="2200" dirty="0">
                <a:ea typeface="微软雅黑" panose="020B0503020204020204" pitchFamily="34" charset="-122"/>
                <a:cs typeface="Times New Roman" panose="02020603050405020304" pitchFamily="18" charset="0"/>
              </a:rPr>
              <a:t>的初值指向根结点，若 </a:t>
            </a:r>
            <a:r>
              <a:rPr lang="en-US" altLang="zh-CN" sz="2200" dirty="0">
                <a:ea typeface="微软雅黑" panose="020B0503020204020204" pitchFamily="34" charset="-122"/>
                <a:cs typeface="Times New Roman" panose="02020603050405020304" pitchFamily="18" charset="0"/>
              </a:rPr>
              <a:t>p </a:t>
            </a:r>
            <a:r>
              <a:rPr lang="zh-CN" altLang="en-US" sz="2200" dirty="0">
                <a:ea typeface="微软雅黑" panose="020B0503020204020204" pitchFamily="34" charset="-122"/>
                <a:cs typeface="Times New Roman" panose="02020603050405020304" pitchFamily="18" charset="0"/>
              </a:rPr>
              <a:t>的左孩子或右孩子不为空，则执行循环；若 </a:t>
            </a:r>
            <a:r>
              <a:rPr lang="en-US" altLang="zh-CN" sz="2200" dirty="0">
                <a:ea typeface="微软雅黑" panose="020B0503020204020204" pitchFamily="34" charset="-122"/>
                <a:cs typeface="Times New Roman" panose="02020603050405020304" pitchFamily="18" charset="0"/>
              </a:rPr>
              <a:t>p </a:t>
            </a:r>
            <a:r>
              <a:rPr lang="zh-CN" altLang="en-US" sz="2200" dirty="0">
                <a:ea typeface="微软雅黑" panose="020B0503020204020204" pitchFamily="34" charset="-122"/>
                <a:cs typeface="Times New Roman" panose="02020603050405020304" pitchFamily="18" charset="0"/>
              </a:rPr>
              <a:t>指向的结点的右子树不空，则 </a:t>
            </a:r>
            <a:r>
              <a:rPr lang="en-US" altLang="zh-CN" sz="2200" dirty="0">
                <a:ea typeface="微软雅黑" panose="020B0503020204020204" pitchFamily="34" charset="-122"/>
                <a:cs typeface="Times New Roman" panose="02020603050405020304" pitchFamily="18" charset="0"/>
              </a:rPr>
              <a:t>p </a:t>
            </a:r>
            <a:r>
              <a:rPr lang="zh-CN" altLang="en-US" sz="2200" dirty="0">
                <a:ea typeface="微软雅黑" panose="020B0503020204020204" pitchFamily="34" charset="-122"/>
                <a:cs typeface="Times New Roman" panose="02020603050405020304" pitchFamily="18" charset="0"/>
              </a:rPr>
              <a:t>指向 </a:t>
            </a:r>
            <a:r>
              <a:rPr lang="en-US" altLang="zh-CN" sz="2200" dirty="0">
                <a:ea typeface="微软雅黑" panose="020B0503020204020204" pitchFamily="34" charset="-122"/>
                <a:cs typeface="Times New Roman" panose="02020603050405020304" pitchFamily="18" charset="0"/>
              </a:rPr>
              <a:t>p </a:t>
            </a:r>
            <a:r>
              <a:rPr lang="zh-CN" altLang="en-US" sz="2200" dirty="0">
                <a:ea typeface="微软雅黑" panose="020B0503020204020204" pitchFamily="34" charset="-122"/>
                <a:cs typeface="Times New Roman" panose="02020603050405020304" pitchFamily="18" charset="0"/>
              </a:rPr>
              <a:t>的右孩子，否则 </a:t>
            </a:r>
            <a:r>
              <a:rPr lang="en-US" altLang="zh-CN" sz="2200" dirty="0">
                <a:ea typeface="微软雅黑" panose="020B0503020204020204" pitchFamily="34" charset="-122"/>
                <a:cs typeface="Times New Roman" panose="02020603050405020304" pitchFamily="18" charset="0"/>
              </a:rPr>
              <a:t>p </a:t>
            </a:r>
            <a:r>
              <a:rPr lang="zh-CN" altLang="en-US" sz="2200" dirty="0">
                <a:ea typeface="微软雅黑" panose="020B0503020204020204" pitchFamily="34" charset="-122"/>
                <a:cs typeface="Times New Roman" panose="02020603050405020304" pitchFamily="18" charset="0"/>
              </a:rPr>
              <a:t>移动到 </a:t>
            </a:r>
            <a:r>
              <a:rPr lang="en-US" altLang="zh-CN" sz="2200" dirty="0">
                <a:ea typeface="微软雅黑" panose="020B0503020204020204" pitchFamily="34" charset="-122"/>
                <a:cs typeface="Times New Roman" panose="02020603050405020304" pitchFamily="18" charset="0"/>
              </a:rPr>
              <a:t>p </a:t>
            </a:r>
            <a:r>
              <a:rPr lang="zh-CN" altLang="en-US" sz="2200" dirty="0">
                <a:ea typeface="微软雅黑" panose="020B0503020204020204" pitchFamily="34" charset="-122"/>
                <a:cs typeface="Times New Roman" panose="02020603050405020304" pitchFamily="18" charset="0"/>
              </a:rPr>
              <a:t>的左孩子。结束循环时 </a:t>
            </a:r>
            <a:r>
              <a:rPr lang="en-US" altLang="zh-CN" sz="2200" dirty="0">
                <a:ea typeface="微软雅黑" panose="020B0503020204020204" pitchFamily="34" charset="-122"/>
                <a:cs typeface="Times New Roman" panose="02020603050405020304" pitchFamily="18" charset="0"/>
              </a:rPr>
              <a:t>p </a:t>
            </a:r>
            <a:r>
              <a:rPr lang="zh-CN" altLang="en-US" sz="2200" dirty="0">
                <a:ea typeface="微软雅黑" panose="020B0503020204020204" pitchFamily="34" charset="-122"/>
                <a:cs typeface="Times New Roman" panose="02020603050405020304" pitchFamily="18" charset="0"/>
              </a:rPr>
              <a:t>中的元素则为所求元素。</a:t>
            </a:r>
            <a:endParaRPr lang="en-US" altLang="zh-CN" sz="2200" dirty="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7176632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a:extLst>
              <a:ext uri="{FF2B5EF4-FFF2-40B4-BE49-F238E27FC236}">
                <a16:creationId xmlns:a16="http://schemas.microsoft.com/office/drawing/2014/main" id="{19137254-ADB3-4909-85E6-B7D01C6BB068}"/>
              </a:ext>
            </a:extLst>
          </p:cNvPr>
          <p:cNvGrpSpPr/>
          <p:nvPr/>
        </p:nvGrpSpPr>
        <p:grpSpPr>
          <a:xfrm>
            <a:off x="302765" y="1262680"/>
            <a:ext cx="458390" cy="344014"/>
            <a:chOff x="789999" y="2242985"/>
            <a:chExt cx="504229" cy="378415"/>
          </a:xfrm>
        </p:grpSpPr>
        <p:sp>
          <p:nvSpPr>
            <p:cNvPr id="3" name="Rectangle 24">
              <a:extLst>
                <a:ext uri="{FF2B5EF4-FFF2-40B4-BE49-F238E27FC236}">
                  <a16:creationId xmlns:a16="http://schemas.microsoft.com/office/drawing/2014/main" id="{6251D1C4-52B2-4133-88AF-9F93AF68DA82}"/>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4" name="Rectangle 25">
              <a:extLst>
                <a:ext uri="{FF2B5EF4-FFF2-40B4-BE49-F238E27FC236}">
                  <a16:creationId xmlns:a16="http://schemas.microsoft.com/office/drawing/2014/main" id="{09E00C75-44E0-4DB2-BA4B-B0643AFF04F0}"/>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5" name="矩形 4">
            <a:extLst>
              <a:ext uri="{FF2B5EF4-FFF2-40B4-BE49-F238E27FC236}">
                <a16:creationId xmlns:a16="http://schemas.microsoft.com/office/drawing/2014/main" id="{9617C146-3ADF-44CF-8A77-68F048DB3B2D}"/>
              </a:ext>
            </a:extLst>
          </p:cNvPr>
          <p:cNvSpPr/>
          <p:nvPr/>
        </p:nvSpPr>
        <p:spPr>
          <a:xfrm>
            <a:off x="329513" y="1791011"/>
            <a:ext cx="9646391" cy="1992853"/>
          </a:xfrm>
          <a:prstGeom prst="rect">
            <a:avLst/>
          </a:prstGeom>
        </p:spPr>
        <p:txBody>
          <a:bodyPr wrap="square">
            <a:spAutoFit/>
          </a:bodyPr>
          <a:lstStyle/>
          <a:p>
            <a:pPr lvl="1">
              <a:lnSpc>
                <a:spcPct val="95000"/>
              </a:lnSpc>
            </a:pPr>
            <a:r>
              <a:rPr lang="en-US" altLang="zh-CN" sz="2600" dirty="0">
                <a:cs typeface="Times New Roman" panose="02020603050405020304" pitchFamily="18" charset="0"/>
              </a:rPr>
              <a:t>bool </a:t>
            </a:r>
            <a:r>
              <a:rPr lang="en-US" altLang="zh-CN" sz="2600" dirty="0" err="1">
                <a:cs typeface="Times New Roman" panose="02020603050405020304" pitchFamily="18" charset="0"/>
              </a:rPr>
              <a:t>InorderFirstElem</a:t>
            </a:r>
            <a:r>
              <a:rPr lang="en-US" altLang="zh-CN" sz="2600" dirty="0">
                <a:cs typeface="Times New Roman" panose="02020603050405020304" pitchFamily="18" charset="0"/>
              </a:rPr>
              <a:t> (</a:t>
            </a:r>
            <a:r>
              <a:rPr lang="en-US" altLang="zh-CN" sz="2600" dirty="0" err="1">
                <a:cs typeface="Times New Roman" panose="02020603050405020304" pitchFamily="18" charset="0"/>
              </a:rPr>
              <a:t>BiTree</a:t>
            </a:r>
            <a:r>
              <a:rPr lang="en-US" altLang="zh-CN" sz="2600" dirty="0">
                <a:cs typeface="Times New Roman" panose="02020603050405020304" pitchFamily="18" charset="0"/>
              </a:rPr>
              <a:t> T, </a:t>
            </a:r>
            <a:r>
              <a:rPr lang="en-US" altLang="zh-CN" sz="2600" dirty="0" err="1">
                <a:cs typeface="Times New Roman" panose="02020603050405020304" pitchFamily="18" charset="0"/>
              </a:rPr>
              <a:t>TElemType</a:t>
            </a:r>
            <a:r>
              <a:rPr lang="en-US" altLang="zh-CN" sz="2600" dirty="0">
                <a:cs typeface="Times New Roman" panose="02020603050405020304" pitchFamily="18" charset="0"/>
              </a:rPr>
              <a:t> &amp;e)</a:t>
            </a:r>
          </a:p>
          <a:p>
            <a:pPr lvl="1">
              <a:lnSpc>
                <a:spcPct val="95000"/>
              </a:lnSpc>
            </a:pPr>
            <a:r>
              <a:rPr lang="en-US" altLang="zh-CN" sz="2600" dirty="0">
                <a:cs typeface="Times New Roman" panose="02020603050405020304" pitchFamily="18" charset="0"/>
              </a:rPr>
              <a:t>{   if(!T)</a:t>
            </a:r>
            <a:r>
              <a:rPr lang="zh-CN" altLang="en-US" sz="2600" dirty="0">
                <a:cs typeface="Times New Roman" panose="02020603050405020304" pitchFamily="18" charset="0"/>
              </a:rPr>
              <a:t> </a:t>
            </a:r>
            <a:r>
              <a:rPr lang="en-US" altLang="zh-CN" sz="2600" dirty="0">
                <a:cs typeface="Times New Roman" panose="02020603050405020304" pitchFamily="18" charset="0"/>
              </a:rPr>
              <a:t>return false; </a:t>
            </a:r>
          </a:p>
          <a:p>
            <a:pPr lvl="1">
              <a:lnSpc>
                <a:spcPct val="95000"/>
              </a:lnSpc>
            </a:pPr>
            <a:r>
              <a:rPr lang="en-US" altLang="zh-CN" sz="2600" dirty="0">
                <a:cs typeface="Times New Roman" panose="02020603050405020304" pitchFamily="18" charset="0"/>
              </a:rPr>
              <a:t>    if(!T-&gt;</a:t>
            </a:r>
            <a:r>
              <a:rPr lang="en-US" altLang="zh-CN" sz="2600" dirty="0" err="1">
                <a:cs typeface="Times New Roman" panose="02020603050405020304" pitchFamily="18" charset="0"/>
              </a:rPr>
              <a:t>lc</a:t>
            </a:r>
            <a:r>
              <a:rPr lang="en-US" altLang="zh-CN" sz="2600" dirty="0">
                <a:cs typeface="Times New Roman" panose="02020603050405020304" pitchFamily="18" charset="0"/>
              </a:rPr>
              <a:t>)  { e=T-&gt;data;  return true; }</a:t>
            </a:r>
          </a:p>
          <a:p>
            <a:pPr lvl="1">
              <a:lnSpc>
                <a:spcPct val="95000"/>
              </a:lnSpc>
            </a:pPr>
            <a:r>
              <a:rPr lang="en-US" altLang="zh-CN" sz="2600" dirty="0">
                <a:cs typeface="Times New Roman" panose="02020603050405020304" pitchFamily="18" charset="0"/>
              </a:rPr>
              <a:t>    return </a:t>
            </a:r>
            <a:r>
              <a:rPr lang="en-US" altLang="zh-CN" sz="2600" dirty="0" err="1">
                <a:cs typeface="Times New Roman" panose="02020603050405020304" pitchFamily="18" charset="0"/>
              </a:rPr>
              <a:t>InorderFirstElem</a:t>
            </a:r>
            <a:r>
              <a:rPr lang="en-US" altLang="zh-CN" sz="2600" dirty="0">
                <a:cs typeface="Times New Roman" panose="02020603050405020304" pitchFamily="18" charset="0"/>
              </a:rPr>
              <a:t>(T-&gt;</a:t>
            </a:r>
            <a:r>
              <a:rPr lang="en-US" altLang="zh-CN" sz="2600" dirty="0" err="1">
                <a:cs typeface="Times New Roman" panose="02020603050405020304" pitchFamily="18" charset="0"/>
              </a:rPr>
              <a:t>lc</a:t>
            </a:r>
            <a:r>
              <a:rPr lang="en-US" altLang="zh-CN" sz="2600" dirty="0">
                <a:cs typeface="Times New Roman" panose="02020603050405020304" pitchFamily="18" charset="0"/>
              </a:rPr>
              <a:t>, e);</a:t>
            </a:r>
          </a:p>
          <a:p>
            <a:pPr lvl="1">
              <a:lnSpc>
                <a:spcPct val="95000"/>
              </a:lnSpc>
            </a:pPr>
            <a:r>
              <a:rPr lang="en-US" altLang="zh-CN" sz="2600" dirty="0">
                <a:cs typeface="Times New Roman" panose="02020603050405020304" pitchFamily="18" charset="0"/>
              </a:rPr>
              <a:t>}</a:t>
            </a:r>
            <a:endParaRPr lang="zh-CN" altLang="zh-CN" sz="2600" dirty="0">
              <a:cs typeface="Times New Roman" panose="02020603050405020304" pitchFamily="18" charset="0"/>
            </a:endParaRPr>
          </a:p>
        </p:txBody>
      </p:sp>
      <p:grpSp>
        <p:nvGrpSpPr>
          <p:cNvPr id="7" name="组合 6">
            <a:extLst>
              <a:ext uri="{FF2B5EF4-FFF2-40B4-BE49-F238E27FC236}">
                <a16:creationId xmlns:a16="http://schemas.microsoft.com/office/drawing/2014/main" id="{660781FA-46FA-4B29-8440-E1F95B31EFBE}"/>
              </a:ext>
            </a:extLst>
          </p:cNvPr>
          <p:cNvGrpSpPr/>
          <p:nvPr/>
        </p:nvGrpSpPr>
        <p:grpSpPr>
          <a:xfrm>
            <a:off x="0" y="177155"/>
            <a:ext cx="4383466" cy="877513"/>
            <a:chOff x="0" y="271425"/>
            <a:chExt cx="4280901" cy="877513"/>
          </a:xfrm>
        </p:grpSpPr>
        <p:sp>
          <p:nvSpPr>
            <p:cNvPr id="8" name="任意多边形 18">
              <a:extLst>
                <a:ext uri="{FF2B5EF4-FFF2-40B4-BE49-F238E27FC236}">
                  <a16:creationId xmlns:a16="http://schemas.microsoft.com/office/drawing/2014/main" id="{5ECE8CA1-9152-424D-82A4-9AB4E2448EAA}"/>
                </a:ext>
              </a:extLst>
            </p:cNvPr>
            <p:cNvSpPr/>
            <p:nvPr/>
          </p:nvSpPr>
          <p:spPr>
            <a:xfrm rot="5400000">
              <a:off x="1866583" y="-1445781"/>
              <a:ext cx="547735" cy="4280901"/>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9" name="椭圆 8">
              <a:extLst>
                <a:ext uri="{FF2B5EF4-FFF2-40B4-BE49-F238E27FC236}">
                  <a16:creationId xmlns:a16="http://schemas.microsoft.com/office/drawing/2014/main" id="{D02F3A16-B94F-44F9-96CE-A906B66AE419}"/>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0" name="矩形 9">
              <a:extLst>
                <a:ext uri="{FF2B5EF4-FFF2-40B4-BE49-F238E27FC236}">
                  <a16:creationId xmlns:a16="http://schemas.microsoft.com/office/drawing/2014/main" id="{AC5CDA9A-CF55-45F2-AF07-C87AFC7FA559}"/>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2</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文本框 1066">
            <a:extLst>
              <a:ext uri="{FF2B5EF4-FFF2-40B4-BE49-F238E27FC236}">
                <a16:creationId xmlns:a16="http://schemas.microsoft.com/office/drawing/2014/main" id="{2C2FD317-E0AF-43AE-8DBC-6741D8A1A162}"/>
              </a:ext>
            </a:extLst>
          </p:cNvPr>
          <p:cNvSpPr txBox="1">
            <a:spLocks noChangeArrowheads="1"/>
          </p:cNvSpPr>
          <p:nvPr/>
        </p:nvSpPr>
        <p:spPr bwMode="auto">
          <a:xfrm>
            <a:off x="1543482" y="326531"/>
            <a:ext cx="223651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遍历二叉树</a:t>
            </a:r>
          </a:p>
        </p:txBody>
      </p:sp>
      <p:sp>
        <p:nvSpPr>
          <p:cNvPr id="12" name="矩形 11">
            <a:extLst>
              <a:ext uri="{FF2B5EF4-FFF2-40B4-BE49-F238E27FC236}">
                <a16:creationId xmlns:a16="http://schemas.microsoft.com/office/drawing/2014/main" id="{B00B98B7-E376-4BC6-B779-54E58A046D1F}"/>
              </a:ext>
            </a:extLst>
          </p:cNvPr>
          <p:cNvSpPr/>
          <p:nvPr/>
        </p:nvSpPr>
        <p:spPr>
          <a:xfrm>
            <a:off x="817439" y="1173077"/>
            <a:ext cx="11009859" cy="523220"/>
          </a:xfrm>
          <a:prstGeom prst="rect">
            <a:avLst/>
          </a:prstGeom>
        </p:spPr>
        <p:txBody>
          <a:bodyPr wrap="squar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补充算法</a:t>
            </a:r>
            <a:r>
              <a:rPr lang="en-US" altLang="zh-CN" sz="2800" b="1" dirty="0">
                <a:solidFill>
                  <a:srgbClr val="002060"/>
                </a:solidFill>
                <a:latin typeface="Times New Roman" panose="02020603050405020304" pitchFamily="18" charset="0"/>
                <a:cs typeface="Times New Roman" panose="02020603050405020304" pitchFamily="18" charset="0"/>
              </a:rPr>
              <a:t>1 </a:t>
            </a:r>
            <a:r>
              <a:rPr lang="en-US" altLang="zh-CN" sz="2800" b="1" dirty="0" err="1">
                <a:solidFill>
                  <a:schemeClr val="accent2"/>
                </a:solidFill>
                <a:latin typeface="Times New Roman" panose="02020603050405020304" pitchFamily="18" charset="0"/>
                <a:cs typeface="Times New Roman" panose="02020603050405020304" pitchFamily="18" charset="0"/>
              </a:rPr>
              <a:t>InorderFirstElem</a:t>
            </a:r>
            <a:r>
              <a:rPr lang="en-US" altLang="zh-CN" sz="2800" dirty="0"/>
              <a:t> </a:t>
            </a:r>
            <a:r>
              <a:rPr lang="zh-CN" altLang="en-US" sz="2800" b="1" dirty="0">
                <a:solidFill>
                  <a:srgbClr val="002060"/>
                </a:solidFill>
                <a:latin typeface="Times New Roman" panose="02020603050405020304" pitchFamily="18" charset="0"/>
                <a:cs typeface="Times New Roman" panose="02020603050405020304" pitchFamily="18" charset="0"/>
              </a:rPr>
              <a:t>：求二叉树中序序列的第一个元素。</a:t>
            </a:r>
          </a:p>
        </p:txBody>
      </p:sp>
      <p:sp>
        <p:nvSpPr>
          <p:cNvPr id="14" name="矩形 13">
            <a:extLst>
              <a:ext uri="{FF2B5EF4-FFF2-40B4-BE49-F238E27FC236}">
                <a16:creationId xmlns:a16="http://schemas.microsoft.com/office/drawing/2014/main" id="{31D0A074-3233-4255-8F67-920E2AE54E87}"/>
              </a:ext>
            </a:extLst>
          </p:cNvPr>
          <p:cNvSpPr/>
          <p:nvPr/>
        </p:nvSpPr>
        <p:spPr>
          <a:xfrm>
            <a:off x="267578" y="3783864"/>
            <a:ext cx="7747772" cy="2753061"/>
          </a:xfrm>
          <a:prstGeom prst="rect">
            <a:avLst/>
          </a:prstGeom>
        </p:spPr>
        <p:txBody>
          <a:bodyPr wrap="square">
            <a:spAutoFit/>
          </a:bodyPr>
          <a:lstStyle/>
          <a:p>
            <a:pPr lvl="1">
              <a:lnSpc>
                <a:spcPct val="95000"/>
              </a:lnSpc>
            </a:pPr>
            <a:r>
              <a:rPr lang="en-US" altLang="zh-CN" sz="2600" dirty="0">
                <a:cs typeface="Times New Roman" panose="02020603050405020304" pitchFamily="18" charset="0"/>
              </a:rPr>
              <a:t>bool </a:t>
            </a:r>
            <a:r>
              <a:rPr lang="en-US" altLang="zh-CN" sz="2600" dirty="0" err="1">
                <a:cs typeface="Times New Roman" panose="02020603050405020304" pitchFamily="18" charset="0"/>
              </a:rPr>
              <a:t>InorderFirstElem</a:t>
            </a:r>
            <a:r>
              <a:rPr lang="en-US" altLang="zh-CN" sz="2600" dirty="0">
                <a:cs typeface="Times New Roman" panose="02020603050405020304" pitchFamily="18" charset="0"/>
              </a:rPr>
              <a:t> (</a:t>
            </a:r>
            <a:r>
              <a:rPr lang="en-US" altLang="zh-CN" sz="2600" dirty="0" err="1">
                <a:cs typeface="Times New Roman" panose="02020603050405020304" pitchFamily="18" charset="0"/>
              </a:rPr>
              <a:t>BiTree</a:t>
            </a:r>
            <a:r>
              <a:rPr lang="en-US" altLang="zh-CN" sz="2600" dirty="0">
                <a:cs typeface="Times New Roman" panose="02020603050405020304" pitchFamily="18" charset="0"/>
              </a:rPr>
              <a:t> T, </a:t>
            </a:r>
            <a:r>
              <a:rPr lang="en-US" altLang="zh-CN" sz="2600" dirty="0" err="1">
                <a:cs typeface="Times New Roman" panose="02020603050405020304" pitchFamily="18" charset="0"/>
              </a:rPr>
              <a:t>TElemType</a:t>
            </a:r>
            <a:r>
              <a:rPr lang="en-US" altLang="zh-CN" sz="2600" dirty="0">
                <a:cs typeface="Times New Roman" panose="02020603050405020304" pitchFamily="18" charset="0"/>
              </a:rPr>
              <a:t> &amp;e)</a:t>
            </a:r>
          </a:p>
          <a:p>
            <a:pPr lvl="1">
              <a:lnSpc>
                <a:spcPct val="95000"/>
              </a:lnSpc>
            </a:pPr>
            <a:r>
              <a:rPr lang="en-US" altLang="zh-CN" sz="2600" dirty="0">
                <a:cs typeface="Times New Roman" panose="02020603050405020304" pitchFamily="18" charset="0"/>
              </a:rPr>
              <a:t>{   </a:t>
            </a:r>
            <a:r>
              <a:rPr lang="en-US" altLang="zh-CN" sz="2600" dirty="0" err="1">
                <a:cs typeface="Times New Roman" panose="02020603050405020304" pitchFamily="18" charset="0"/>
              </a:rPr>
              <a:t>BiTree</a:t>
            </a:r>
            <a:r>
              <a:rPr lang="en-US" altLang="zh-CN" sz="2600" dirty="0">
                <a:cs typeface="Times New Roman" panose="02020603050405020304" pitchFamily="18" charset="0"/>
              </a:rPr>
              <a:t> p =T;</a:t>
            </a:r>
          </a:p>
          <a:p>
            <a:pPr lvl="1">
              <a:lnSpc>
                <a:spcPct val="95000"/>
              </a:lnSpc>
            </a:pPr>
            <a:r>
              <a:rPr lang="en-US" altLang="zh-CN" sz="2600" dirty="0">
                <a:cs typeface="Times New Roman" panose="02020603050405020304" pitchFamily="18" charset="0"/>
              </a:rPr>
              <a:t>    if(!T)</a:t>
            </a:r>
            <a:r>
              <a:rPr lang="zh-CN" altLang="en-US" sz="2600" dirty="0">
                <a:cs typeface="Times New Roman" panose="02020603050405020304" pitchFamily="18" charset="0"/>
              </a:rPr>
              <a:t> </a:t>
            </a:r>
            <a:r>
              <a:rPr lang="en-US" altLang="zh-CN" sz="2600" dirty="0">
                <a:cs typeface="Times New Roman" panose="02020603050405020304" pitchFamily="18" charset="0"/>
              </a:rPr>
              <a:t>return false; </a:t>
            </a:r>
          </a:p>
          <a:p>
            <a:pPr lvl="1">
              <a:lnSpc>
                <a:spcPct val="95000"/>
              </a:lnSpc>
            </a:pPr>
            <a:r>
              <a:rPr lang="en-US" altLang="zh-CN" sz="2600" dirty="0">
                <a:cs typeface="Times New Roman" panose="02020603050405020304" pitchFamily="18" charset="0"/>
              </a:rPr>
              <a:t>    while(p-&gt;</a:t>
            </a:r>
            <a:r>
              <a:rPr lang="en-US" altLang="zh-CN" sz="2600" dirty="0" err="1">
                <a:cs typeface="Times New Roman" panose="02020603050405020304" pitchFamily="18" charset="0"/>
              </a:rPr>
              <a:t>lc</a:t>
            </a:r>
            <a:r>
              <a:rPr lang="en-US" altLang="zh-CN" sz="2600" dirty="0">
                <a:cs typeface="Times New Roman" panose="02020603050405020304" pitchFamily="18" charset="0"/>
              </a:rPr>
              <a:t>)</a:t>
            </a:r>
          </a:p>
          <a:p>
            <a:pPr lvl="1">
              <a:lnSpc>
                <a:spcPct val="95000"/>
              </a:lnSpc>
            </a:pPr>
            <a:r>
              <a:rPr lang="en-US" altLang="zh-CN" sz="2600" dirty="0">
                <a:cs typeface="Times New Roman" panose="02020603050405020304" pitchFamily="18" charset="0"/>
              </a:rPr>
              <a:t>         p = p-&gt;</a:t>
            </a:r>
            <a:r>
              <a:rPr lang="en-US" altLang="zh-CN" sz="2600" dirty="0" err="1">
                <a:cs typeface="Times New Roman" panose="02020603050405020304" pitchFamily="18" charset="0"/>
              </a:rPr>
              <a:t>lc</a:t>
            </a:r>
            <a:r>
              <a:rPr lang="en-US" altLang="zh-CN" sz="2600" dirty="0">
                <a:cs typeface="Times New Roman" panose="02020603050405020304" pitchFamily="18" charset="0"/>
              </a:rPr>
              <a:t>;</a:t>
            </a:r>
          </a:p>
          <a:p>
            <a:pPr lvl="1">
              <a:lnSpc>
                <a:spcPct val="95000"/>
              </a:lnSpc>
            </a:pPr>
            <a:r>
              <a:rPr lang="en-US" altLang="zh-CN" sz="2600" dirty="0">
                <a:cs typeface="Times New Roman" panose="02020603050405020304" pitchFamily="18" charset="0"/>
              </a:rPr>
              <a:t>    e = p-&gt;data; return true;</a:t>
            </a:r>
          </a:p>
          <a:p>
            <a:pPr lvl="1">
              <a:lnSpc>
                <a:spcPct val="95000"/>
              </a:lnSpc>
            </a:pPr>
            <a:r>
              <a:rPr lang="en-US" altLang="zh-CN" sz="2600" dirty="0">
                <a:cs typeface="Times New Roman" panose="02020603050405020304" pitchFamily="18" charset="0"/>
              </a:rPr>
              <a:t> }</a:t>
            </a:r>
            <a:endParaRPr lang="zh-CN" altLang="zh-CN" sz="2600" dirty="0">
              <a:cs typeface="Times New Roman" panose="02020603050405020304" pitchFamily="18" charset="0"/>
            </a:endParaRPr>
          </a:p>
        </p:txBody>
      </p:sp>
      <p:pic>
        <p:nvPicPr>
          <p:cNvPr id="6" name="图片 5">
            <a:extLst>
              <a:ext uri="{FF2B5EF4-FFF2-40B4-BE49-F238E27FC236}">
                <a16:creationId xmlns:a16="http://schemas.microsoft.com/office/drawing/2014/main" id="{B9AFEA56-7A4C-47A4-BE53-34EFCCB14C5A}"/>
              </a:ext>
            </a:extLst>
          </p:cNvPr>
          <p:cNvPicPr>
            <a:picLocks noChangeAspect="1"/>
          </p:cNvPicPr>
          <p:nvPr/>
        </p:nvPicPr>
        <p:blipFill>
          <a:blip r:embed="rId2"/>
          <a:stretch>
            <a:fillRect/>
          </a:stretch>
        </p:blipFill>
        <p:spPr>
          <a:xfrm>
            <a:off x="8050537" y="2069052"/>
            <a:ext cx="3771212" cy="3595917"/>
          </a:xfrm>
          <a:prstGeom prst="rect">
            <a:avLst/>
          </a:prstGeom>
        </p:spPr>
      </p:pic>
      <p:sp>
        <p:nvSpPr>
          <p:cNvPr id="13" name="矩形 12">
            <a:extLst>
              <a:ext uri="{FF2B5EF4-FFF2-40B4-BE49-F238E27FC236}">
                <a16:creationId xmlns:a16="http://schemas.microsoft.com/office/drawing/2014/main" id="{1BCF8C44-BB8B-43D3-AB54-03578A16FCC2}"/>
              </a:ext>
            </a:extLst>
          </p:cNvPr>
          <p:cNvSpPr/>
          <p:nvPr/>
        </p:nvSpPr>
        <p:spPr>
          <a:xfrm>
            <a:off x="7956685" y="5907087"/>
            <a:ext cx="4555826" cy="461665"/>
          </a:xfrm>
          <a:prstGeom prst="rect">
            <a:avLst/>
          </a:prstGeom>
        </p:spPr>
        <p:txBody>
          <a:bodyPr wrap="square">
            <a:spAutoFit/>
          </a:bodyPr>
          <a:lstStyle/>
          <a:p>
            <a:r>
              <a:rPr lang="en-US" altLang="zh-CN" sz="2400" b="1" dirty="0">
                <a:solidFill>
                  <a:schemeClr val="accent2"/>
                </a:solidFill>
                <a:ea typeface="微软雅黑" panose="020B0503020204020204" pitchFamily="34" charset="-122"/>
                <a:cs typeface="Times New Roman" panose="02020603050405020304" pitchFamily="18" charset="0"/>
              </a:rPr>
              <a:t> </a:t>
            </a:r>
            <a:r>
              <a:rPr lang="zh-CN" altLang="en-US" sz="2400" b="1" dirty="0">
                <a:solidFill>
                  <a:schemeClr val="accent2"/>
                </a:solidFill>
                <a:ea typeface="微软雅黑" panose="020B0503020204020204" pitchFamily="34" charset="-122"/>
                <a:cs typeface="Times New Roman" panose="02020603050405020304" pitchFamily="18" charset="0"/>
              </a:rPr>
              <a:t>注</a:t>
            </a:r>
            <a:r>
              <a:rPr lang="en-US" altLang="zh-CN" sz="2400" b="1" dirty="0">
                <a:solidFill>
                  <a:schemeClr val="accent2"/>
                </a:solidFill>
                <a:ea typeface="微软雅黑" panose="020B0503020204020204" pitchFamily="34" charset="-122"/>
                <a:cs typeface="Times New Roman" panose="02020603050405020304" pitchFamily="18" charset="0"/>
              </a:rPr>
              <a:t> </a:t>
            </a:r>
            <a:r>
              <a:rPr lang="zh-CN" altLang="en-US" sz="2400" dirty="0">
                <a:ea typeface="微软雅黑" panose="020B0503020204020204" pitchFamily="34" charset="-122"/>
                <a:cs typeface="Times New Roman" panose="02020603050405020304" pitchFamily="18" charset="0"/>
              </a:rPr>
              <a:t>中序遍历的最后一个元素。</a:t>
            </a:r>
            <a:endParaRPr lang="zh-CN" altLang="en-US" sz="2400" dirty="0"/>
          </a:p>
        </p:txBody>
      </p:sp>
    </p:spTree>
    <p:extLst>
      <p:ext uri="{BB962C8B-B14F-4D97-AF65-F5344CB8AC3E}">
        <p14:creationId xmlns:p14="http://schemas.microsoft.com/office/powerpoint/2010/main" val="26478343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a:extLst>
              <a:ext uri="{FF2B5EF4-FFF2-40B4-BE49-F238E27FC236}">
                <a16:creationId xmlns:a16="http://schemas.microsoft.com/office/drawing/2014/main" id="{19137254-ADB3-4909-85E6-B7D01C6BB068}"/>
              </a:ext>
            </a:extLst>
          </p:cNvPr>
          <p:cNvGrpSpPr/>
          <p:nvPr/>
        </p:nvGrpSpPr>
        <p:grpSpPr>
          <a:xfrm>
            <a:off x="302765" y="1262680"/>
            <a:ext cx="458390" cy="344014"/>
            <a:chOff x="789999" y="2242985"/>
            <a:chExt cx="504229" cy="378415"/>
          </a:xfrm>
        </p:grpSpPr>
        <p:sp>
          <p:nvSpPr>
            <p:cNvPr id="3" name="Rectangle 24">
              <a:extLst>
                <a:ext uri="{FF2B5EF4-FFF2-40B4-BE49-F238E27FC236}">
                  <a16:creationId xmlns:a16="http://schemas.microsoft.com/office/drawing/2014/main" id="{6251D1C4-52B2-4133-88AF-9F93AF68DA82}"/>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4" name="Rectangle 25">
              <a:extLst>
                <a:ext uri="{FF2B5EF4-FFF2-40B4-BE49-F238E27FC236}">
                  <a16:creationId xmlns:a16="http://schemas.microsoft.com/office/drawing/2014/main" id="{09E00C75-44E0-4DB2-BA4B-B0643AFF04F0}"/>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5" name="矩形 4">
            <a:extLst>
              <a:ext uri="{FF2B5EF4-FFF2-40B4-BE49-F238E27FC236}">
                <a16:creationId xmlns:a16="http://schemas.microsoft.com/office/drawing/2014/main" id="{9617C146-3ADF-44CF-8A77-68F048DB3B2D}"/>
              </a:ext>
            </a:extLst>
          </p:cNvPr>
          <p:cNvSpPr/>
          <p:nvPr/>
        </p:nvSpPr>
        <p:spPr>
          <a:xfrm>
            <a:off x="364702" y="1658042"/>
            <a:ext cx="7808338" cy="2372957"/>
          </a:xfrm>
          <a:prstGeom prst="rect">
            <a:avLst/>
          </a:prstGeom>
        </p:spPr>
        <p:txBody>
          <a:bodyPr wrap="square">
            <a:spAutoFit/>
          </a:bodyPr>
          <a:lstStyle/>
          <a:p>
            <a:pPr lvl="1">
              <a:lnSpc>
                <a:spcPct val="95000"/>
              </a:lnSpc>
            </a:pPr>
            <a:r>
              <a:rPr lang="en-US" altLang="zh-CN" sz="2500" dirty="0">
                <a:cs typeface="Times New Roman" panose="02020603050405020304" pitchFamily="18" charset="0"/>
              </a:rPr>
              <a:t>void </a:t>
            </a:r>
            <a:r>
              <a:rPr lang="en-US" altLang="zh-CN" sz="2500" dirty="0" err="1">
                <a:cs typeface="Times New Roman" panose="02020603050405020304" pitchFamily="18" charset="0"/>
              </a:rPr>
              <a:t>PostorderFirstElem</a:t>
            </a:r>
            <a:r>
              <a:rPr lang="en-US" altLang="zh-CN" sz="2500" dirty="0">
                <a:cs typeface="Times New Roman" panose="02020603050405020304" pitchFamily="18" charset="0"/>
              </a:rPr>
              <a:t> (</a:t>
            </a:r>
            <a:r>
              <a:rPr lang="en-US" altLang="zh-CN" sz="2500" dirty="0" err="1">
                <a:cs typeface="Times New Roman" panose="02020603050405020304" pitchFamily="18" charset="0"/>
              </a:rPr>
              <a:t>BiTree</a:t>
            </a:r>
            <a:r>
              <a:rPr lang="en-US" altLang="zh-CN" sz="2500" dirty="0">
                <a:cs typeface="Times New Roman" panose="02020603050405020304" pitchFamily="18" charset="0"/>
              </a:rPr>
              <a:t> T, </a:t>
            </a:r>
            <a:r>
              <a:rPr lang="en-US" altLang="zh-CN" sz="2500" dirty="0" err="1">
                <a:cs typeface="Times New Roman" panose="02020603050405020304" pitchFamily="18" charset="0"/>
              </a:rPr>
              <a:t>TElemType</a:t>
            </a:r>
            <a:r>
              <a:rPr lang="en-US" altLang="zh-CN" sz="2500" dirty="0">
                <a:cs typeface="Times New Roman" panose="02020603050405020304" pitchFamily="18" charset="0"/>
              </a:rPr>
              <a:t> &amp;e)</a:t>
            </a:r>
          </a:p>
          <a:p>
            <a:pPr lvl="1">
              <a:lnSpc>
                <a:spcPct val="95000"/>
              </a:lnSpc>
            </a:pPr>
            <a:r>
              <a:rPr lang="en-US" altLang="zh-CN" sz="2500" dirty="0">
                <a:cs typeface="Times New Roman" panose="02020603050405020304" pitchFamily="18" charset="0"/>
              </a:rPr>
              <a:t>{   if(!T)</a:t>
            </a:r>
            <a:r>
              <a:rPr lang="zh-CN" altLang="en-US" sz="2500" dirty="0">
                <a:cs typeface="Times New Roman" panose="02020603050405020304" pitchFamily="18" charset="0"/>
              </a:rPr>
              <a:t> </a:t>
            </a:r>
            <a:r>
              <a:rPr lang="en-US" altLang="zh-CN" sz="2500" dirty="0">
                <a:cs typeface="Times New Roman" panose="02020603050405020304" pitchFamily="18" charset="0"/>
              </a:rPr>
              <a:t>return false; </a:t>
            </a:r>
          </a:p>
          <a:p>
            <a:pPr lvl="1">
              <a:lnSpc>
                <a:spcPct val="95000"/>
              </a:lnSpc>
            </a:pPr>
            <a:r>
              <a:rPr lang="en-US" altLang="zh-CN" sz="2500" dirty="0">
                <a:cs typeface="Times New Roman" panose="02020603050405020304" pitchFamily="18" charset="0"/>
              </a:rPr>
              <a:t>    if(!T-&gt;</a:t>
            </a:r>
            <a:r>
              <a:rPr lang="en-US" altLang="zh-CN" sz="2500" dirty="0" err="1">
                <a:cs typeface="Times New Roman" panose="02020603050405020304" pitchFamily="18" charset="0"/>
              </a:rPr>
              <a:t>lc</a:t>
            </a:r>
            <a:r>
              <a:rPr lang="en-US" altLang="zh-CN" sz="2500" dirty="0">
                <a:cs typeface="Times New Roman" panose="02020603050405020304" pitchFamily="18" charset="0"/>
              </a:rPr>
              <a:t> &amp;&amp; !T-&gt;</a:t>
            </a:r>
            <a:r>
              <a:rPr lang="en-US" altLang="zh-CN" sz="2500" dirty="0" err="1">
                <a:cs typeface="Times New Roman" panose="02020603050405020304" pitchFamily="18" charset="0"/>
              </a:rPr>
              <a:t>rc</a:t>
            </a:r>
            <a:r>
              <a:rPr lang="en-US" altLang="zh-CN" sz="2500" dirty="0">
                <a:cs typeface="Times New Roman" panose="02020603050405020304" pitchFamily="18" charset="0"/>
              </a:rPr>
              <a:t>)  { e = T-&gt;data;  return true; }</a:t>
            </a:r>
          </a:p>
          <a:p>
            <a:pPr lvl="1">
              <a:lnSpc>
                <a:spcPct val="95000"/>
              </a:lnSpc>
            </a:pPr>
            <a:r>
              <a:rPr lang="en-US" altLang="zh-CN" sz="2500" dirty="0">
                <a:cs typeface="Times New Roman" panose="02020603050405020304" pitchFamily="18" charset="0"/>
              </a:rPr>
              <a:t>    if(T-&gt;</a:t>
            </a:r>
            <a:r>
              <a:rPr lang="en-US" altLang="zh-CN" sz="2500" dirty="0" err="1">
                <a:cs typeface="Times New Roman" panose="02020603050405020304" pitchFamily="18" charset="0"/>
              </a:rPr>
              <a:t>lc</a:t>
            </a:r>
            <a:r>
              <a:rPr lang="en-US" altLang="zh-CN" sz="2500" dirty="0">
                <a:cs typeface="Times New Roman" panose="02020603050405020304" pitchFamily="18" charset="0"/>
              </a:rPr>
              <a:t>) return </a:t>
            </a:r>
            <a:r>
              <a:rPr lang="en-US" altLang="zh-CN" sz="2500" dirty="0" err="1">
                <a:cs typeface="Times New Roman" panose="02020603050405020304" pitchFamily="18" charset="0"/>
              </a:rPr>
              <a:t>PostorderFirstElem</a:t>
            </a:r>
            <a:r>
              <a:rPr lang="en-US" altLang="zh-CN" sz="2500" dirty="0">
                <a:cs typeface="Times New Roman" panose="02020603050405020304" pitchFamily="18" charset="0"/>
              </a:rPr>
              <a:t>(T-&gt;</a:t>
            </a:r>
            <a:r>
              <a:rPr lang="en-US" altLang="zh-CN" sz="2500" dirty="0" err="1">
                <a:cs typeface="Times New Roman" panose="02020603050405020304" pitchFamily="18" charset="0"/>
              </a:rPr>
              <a:t>lc</a:t>
            </a:r>
            <a:r>
              <a:rPr lang="en-US" altLang="zh-CN" sz="2500" dirty="0">
                <a:cs typeface="Times New Roman" panose="02020603050405020304" pitchFamily="18" charset="0"/>
              </a:rPr>
              <a:t>, e);</a:t>
            </a:r>
          </a:p>
          <a:p>
            <a:pPr lvl="1">
              <a:lnSpc>
                <a:spcPct val="95000"/>
              </a:lnSpc>
            </a:pPr>
            <a:r>
              <a:rPr lang="en-US" altLang="zh-CN" sz="2500" dirty="0">
                <a:cs typeface="Times New Roman" panose="02020603050405020304" pitchFamily="18" charset="0"/>
              </a:rPr>
              <a:t>    return </a:t>
            </a:r>
            <a:r>
              <a:rPr lang="en-US" altLang="zh-CN" sz="2500" dirty="0" err="1">
                <a:cs typeface="Times New Roman" panose="02020603050405020304" pitchFamily="18" charset="0"/>
              </a:rPr>
              <a:t>PostorderFirstElem</a:t>
            </a:r>
            <a:r>
              <a:rPr lang="en-US" altLang="zh-CN" sz="2500" dirty="0">
                <a:cs typeface="Times New Roman" panose="02020603050405020304" pitchFamily="18" charset="0"/>
              </a:rPr>
              <a:t>(T-&gt;</a:t>
            </a:r>
            <a:r>
              <a:rPr lang="en-US" altLang="zh-CN" sz="2500" dirty="0" err="1">
                <a:cs typeface="Times New Roman" panose="02020603050405020304" pitchFamily="18" charset="0"/>
              </a:rPr>
              <a:t>rc</a:t>
            </a:r>
            <a:r>
              <a:rPr lang="en-US" altLang="zh-CN" sz="2500" dirty="0">
                <a:cs typeface="Times New Roman" panose="02020603050405020304" pitchFamily="18" charset="0"/>
              </a:rPr>
              <a:t>, e);</a:t>
            </a:r>
          </a:p>
          <a:p>
            <a:pPr lvl="1">
              <a:lnSpc>
                <a:spcPct val="95000"/>
              </a:lnSpc>
            </a:pPr>
            <a:r>
              <a:rPr lang="en-US" altLang="zh-CN" sz="2500" dirty="0">
                <a:cs typeface="Times New Roman" panose="02020603050405020304" pitchFamily="18" charset="0"/>
              </a:rPr>
              <a:t>}</a:t>
            </a:r>
            <a:endParaRPr lang="zh-CN" altLang="zh-CN" sz="2500" dirty="0">
              <a:cs typeface="Times New Roman" panose="02020603050405020304" pitchFamily="18" charset="0"/>
            </a:endParaRPr>
          </a:p>
        </p:txBody>
      </p:sp>
      <p:grpSp>
        <p:nvGrpSpPr>
          <p:cNvPr id="7" name="组合 6">
            <a:extLst>
              <a:ext uri="{FF2B5EF4-FFF2-40B4-BE49-F238E27FC236}">
                <a16:creationId xmlns:a16="http://schemas.microsoft.com/office/drawing/2014/main" id="{660781FA-46FA-4B29-8440-E1F95B31EFBE}"/>
              </a:ext>
            </a:extLst>
          </p:cNvPr>
          <p:cNvGrpSpPr/>
          <p:nvPr/>
        </p:nvGrpSpPr>
        <p:grpSpPr>
          <a:xfrm>
            <a:off x="0" y="177155"/>
            <a:ext cx="4383466" cy="877513"/>
            <a:chOff x="0" y="271425"/>
            <a:chExt cx="4280901" cy="877513"/>
          </a:xfrm>
        </p:grpSpPr>
        <p:sp>
          <p:nvSpPr>
            <p:cNvPr id="8" name="任意多边形 18">
              <a:extLst>
                <a:ext uri="{FF2B5EF4-FFF2-40B4-BE49-F238E27FC236}">
                  <a16:creationId xmlns:a16="http://schemas.microsoft.com/office/drawing/2014/main" id="{5ECE8CA1-9152-424D-82A4-9AB4E2448EAA}"/>
                </a:ext>
              </a:extLst>
            </p:cNvPr>
            <p:cNvSpPr/>
            <p:nvPr/>
          </p:nvSpPr>
          <p:spPr>
            <a:xfrm rot="5400000">
              <a:off x="1866583" y="-1445781"/>
              <a:ext cx="547735" cy="4280901"/>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9" name="椭圆 8">
              <a:extLst>
                <a:ext uri="{FF2B5EF4-FFF2-40B4-BE49-F238E27FC236}">
                  <a16:creationId xmlns:a16="http://schemas.microsoft.com/office/drawing/2014/main" id="{D02F3A16-B94F-44F9-96CE-A906B66AE419}"/>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0" name="矩形 9">
              <a:extLst>
                <a:ext uri="{FF2B5EF4-FFF2-40B4-BE49-F238E27FC236}">
                  <a16:creationId xmlns:a16="http://schemas.microsoft.com/office/drawing/2014/main" id="{AC5CDA9A-CF55-45F2-AF07-C87AFC7FA559}"/>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2</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文本框 1066">
            <a:extLst>
              <a:ext uri="{FF2B5EF4-FFF2-40B4-BE49-F238E27FC236}">
                <a16:creationId xmlns:a16="http://schemas.microsoft.com/office/drawing/2014/main" id="{2C2FD317-E0AF-43AE-8DBC-6741D8A1A162}"/>
              </a:ext>
            </a:extLst>
          </p:cNvPr>
          <p:cNvSpPr txBox="1">
            <a:spLocks noChangeArrowheads="1"/>
          </p:cNvSpPr>
          <p:nvPr/>
        </p:nvSpPr>
        <p:spPr bwMode="auto">
          <a:xfrm>
            <a:off x="1543482" y="326531"/>
            <a:ext cx="223651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遍历二叉树</a:t>
            </a:r>
          </a:p>
        </p:txBody>
      </p:sp>
      <p:sp>
        <p:nvSpPr>
          <p:cNvPr id="12" name="矩形 11">
            <a:extLst>
              <a:ext uri="{FF2B5EF4-FFF2-40B4-BE49-F238E27FC236}">
                <a16:creationId xmlns:a16="http://schemas.microsoft.com/office/drawing/2014/main" id="{B00B98B7-E376-4BC6-B779-54E58A046D1F}"/>
              </a:ext>
            </a:extLst>
          </p:cNvPr>
          <p:cNvSpPr/>
          <p:nvPr/>
        </p:nvSpPr>
        <p:spPr>
          <a:xfrm>
            <a:off x="817439" y="1173077"/>
            <a:ext cx="11009859" cy="523220"/>
          </a:xfrm>
          <a:prstGeom prst="rect">
            <a:avLst/>
          </a:prstGeom>
        </p:spPr>
        <p:txBody>
          <a:bodyPr wrap="squar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补充算法</a:t>
            </a:r>
            <a:r>
              <a:rPr lang="en-US" altLang="zh-CN" sz="2800" b="1" dirty="0">
                <a:solidFill>
                  <a:srgbClr val="002060"/>
                </a:solidFill>
                <a:latin typeface="Times New Roman" panose="02020603050405020304" pitchFamily="18" charset="0"/>
                <a:cs typeface="Times New Roman" panose="02020603050405020304" pitchFamily="18" charset="0"/>
              </a:rPr>
              <a:t>2 </a:t>
            </a:r>
            <a:r>
              <a:rPr lang="en-US" altLang="zh-CN" sz="2800" b="1" dirty="0" err="1">
                <a:solidFill>
                  <a:schemeClr val="accent2"/>
                </a:solidFill>
                <a:latin typeface="Times New Roman" panose="02020603050405020304" pitchFamily="18" charset="0"/>
                <a:cs typeface="Times New Roman" panose="02020603050405020304" pitchFamily="18" charset="0"/>
              </a:rPr>
              <a:t>PostorderFirstElem</a:t>
            </a:r>
            <a:r>
              <a:rPr lang="en-US" altLang="zh-CN" sz="2800" dirty="0"/>
              <a:t> </a:t>
            </a:r>
            <a:r>
              <a:rPr lang="zh-CN" altLang="en-US" sz="2800" b="1" dirty="0">
                <a:solidFill>
                  <a:srgbClr val="002060"/>
                </a:solidFill>
                <a:latin typeface="Times New Roman" panose="02020603050405020304" pitchFamily="18" charset="0"/>
                <a:cs typeface="Times New Roman" panose="02020603050405020304" pitchFamily="18" charset="0"/>
              </a:rPr>
              <a:t>：求二叉树后序序列的第一个元素。</a:t>
            </a:r>
          </a:p>
        </p:txBody>
      </p:sp>
      <p:sp>
        <p:nvSpPr>
          <p:cNvPr id="14" name="矩形 13">
            <a:extLst>
              <a:ext uri="{FF2B5EF4-FFF2-40B4-BE49-F238E27FC236}">
                <a16:creationId xmlns:a16="http://schemas.microsoft.com/office/drawing/2014/main" id="{31D0A074-3233-4255-8F67-920E2AE54E87}"/>
              </a:ext>
            </a:extLst>
          </p:cNvPr>
          <p:cNvSpPr/>
          <p:nvPr/>
        </p:nvSpPr>
        <p:spPr>
          <a:xfrm>
            <a:off x="343243" y="3886964"/>
            <a:ext cx="7808339" cy="3133165"/>
          </a:xfrm>
          <a:prstGeom prst="rect">
            <a:avLst/>
          </a:prstGeom>
        </p:spPr>
        <p:txBody>
          <a:bodyPr wrap="square">
            <a:spAutoFit/>
          </a:bodyPr>
          <a:lstStyle/>
          <a:p>
            <a:pPr lvl="1">
              <a:lnSpc>
                <a:spcPct val="95000"/>
              </a:lnSpc>
            </a:pPr>
            <a:r>
              <a:rPr lang="en-US" altLang="zh-CN" sz="2500" dirty="0">
                <a:cs typeface="Times New Roman" panose="02020603050405020304" pitchFamily="18" charset="0"/>
              </a:rPr>
              <a:t>void </a:t>
            </a:r>
            <a:r>
              <a:rPr lang="en-US" altLang="zh-CN" sz="2500" dirty="0" err="1">
                <a:cs typeface="Times New Roman" panose="02020603050405020304" pitchFamily="18" charset="0"/>
              </a:rPr>
              <a:t>PostorderFirstElem</a:t>
            </a:r>
            <a:r>
              <a:rPr lang="en-US" altLang="zh-CN" sz="2500" dirty="0">
                <a:cs typeface="Times New Roman" panose="02020603050405020304" pitchFamily="18" charset="0"/>
              </a:rPr>
              <a:t> (</a:t>
            </a:r>
            <a:r>
              <a:rPr lang="en-US" altLang="zh-CN" sz="2500" dirty="0" err="1">
                <a:cs typeface="Times New Roman" panose="02020603050405020304" pitchFamily="18" charset="0"/>
              </a:rPr>
              <a:t>BiTree</a:t>
            </a:r>
            <a:r>
              <a:rPr lang="en-US" altLang="zh-CN" sz="2500" dirty="0">
                <a:cs typeface="Times New Roman" panose="02020603050405020304" pitchFamily="18" charset="0"/>
              </a:rPr>
              <a:t> T, </a:t>
            </a:r>
            <a:r>
              <a:rPr lang="en-US" altLang="zh-CN" sz="2500" dirty="0" err="1">
                <a:cs typeface="Times New Roman" panose="02020603050405020304" pitchFamily="18" charset="0"/>
              </a:rPr>
              <a:t>TElemType</a:t>
            </a:r>
            <a:r>
              <a:rPr lang="en-US" altLang="zh-CN" sz="2500" dirty="0">
                <a:cs typeface="Times New Roman" panose="02020603050405020304" pitchFamily="18" charset="0"/>
              </a:rPr>
              <a:t> &amp;e)</a:t>
            </a:r>
          </a:p>
          <a:p>
            <a:pPr lvl="1">
              <a:lnSpc>
                <a:spcPct val="95000"/>
              </a:lnSpc>
            </a:pPr>
            <a:r>
              <a:rPr lang="en-US" altLang="zh-CN" sz="2500" dirty="0">
                <a:cs typeface="Times New Roman" panose="02020603050405020304" pitchFamily="18" charset="0"/>
              </a:rPr>
              <a:t>{   </a:t>
            </a:r>
            <a:r>
              <a:rPr lang="en-US" altLang="zh-CN" sz="2500" dirty="0" err="1">
                <a:cs typeface="Times New Roman" panose="02020603050405020304" pitchFamily="18" charset="0"/>
              </a:rPr>
              <a:t>BiTree</a:t>
            </a:r>
            <a:r>
              <a:rPr lang="en-US" altLang="zh-CN" sz="2500" dirty="0">
                <a:cs typeface="Times New Roman" panose="02020603050405020304" pitchFamily="18" charset="0"/>
              </a:rPr>
              <a:t> p =T;</a:t>
            </a:r>
          </a:p>
          <a:p>
            <a:pPr lvl="1">
              <a:lnSpc>
                <a:spcPct val="95000"/>
              </a:lnSpc>
            </a:pPr>
            <a:r>
              <a:rPr lang="en-US" altLang="zh-CN" sz="2500" dirty="0">
                <a:cs typeface="Times New Roman" panose="02020603050405020304" pitchFamily="18" charset="0"/>
              </a:rPr>
              <a:t>    if(!T)</a:t>
            </a:r>
            <a:r>
              <a:rPr lang="zh-CN" altLang="en-US" sz="2500" dirty="0">
                <a:cs typeface="Times New Roman" panose="02020603050405020304" pitchFamily="18" charset="0"/>
              </a:rPr>
              <a:t> </a:t>
            </a:r>
            <a:r>
              <a:rPr lang="en-US" altLang="zh-CN" sz="2500" dirty="0">
                <a:cs typeface="Times New Roman" panose="02020603050405020304" pitchFamily="18" charset="0"/>
              </a:rPr>
              <a:t>return false; </a:t>
            </a:r>
          </a:p>
          <a:p>
            <a:pPr lvl="1">
              <a:lnSpc>
                <a:spcPct val="95000"/>
              </a:lnSpc>
            </a:pPr>
            <a:r>
              <a:rPr lang="en-US" altLang="zh-CN" sz="2500" dirty="0">
                <a:cs typeface="Times New Roman" panose="02020603050405020304" pitchFamily="18" charset="0"/>
              </a:rPr>
              <a:t>    while(p-&gt;</a:t>
            </a:r>
            <a:r>
              <a:rPr lang="en-US" altLang="zh-CN" sz="2500" dirty="0" err="1">
                <a:cs typeface="Times New Roman" panose="02020603050405020304" pitchFamily="18" charset="0"/>
              </a:rPr>
              <a:t>lc</a:t>
            </a:r>
            <a:r>
              <a:rPr lang="en-US" altLang="zh-CN" sz="2500" dirty="0">
                <a:cs typeface="Times New Roman" panose="02020603050405020304" pitchFamily="18" charset="0"/>
              </a:rPr>
              <a:t> || p-&gt;</a:t>
            </a:r>
            <a:r>
              <a:rPr lang="en-US" altLang="zh-CN" sz="2500" dirty="0" err="1">
                <a:cs typeface="Times New Roman" panose="02020603050405020304" pitchFamily="18" charset="0"/>
              </a:rPr>
              <a:t>rc</a:t>
            </a:r>
            <a:r>
              <a:rPr lang="en-US" altLang="zh-CN" sz="2500" dirty="0">
                <a:cs typeface="Times New Roman" panose="02020603050405020304" pitchFamily="18" charset="0"/>
              </a:rPr>
              <a:t>)</a:t>
            </a:r>
          </a:p>
          <a:p>
            <a:pPr lvl="1">
              <a:lnSpc>
                <a:spcPct val="95000"/>
              </a:lnSpc>
            </a:pPr>
            <a:r>
              <a:rPr lang="en-US" altLang="zh-CN" sz="2500" dirty="0">
                <a:cs typeface="Times New Roman" panose="02020603050405020304" pitchFamily="18" charset="0"/>
              </a:rPr>
              <a:t>         if(p-&gt;</a:t>
            </a:r>
            <a:r>
              <a:rPr lang="en-US" altLang="zh-CN" sz="2500" dirty="0" err="1">
                <a:cs typeface="Times New Roman" panose="02020603050405020304" pitchFamily="18" charset="0"/>
              </a:rPr>
              <a:t>lc</a:t>
            </a:r>
            <a:r>
              <a:rPr lang="en-US" altLang="zh-CN" sz="2500" dirty="0">
                <a:cs typeface="Times New Roman" panose="02020603050405020304" pitchFamily="18" charset="0"/>
              </a:rPr>
              <a:t>)  p=p-&gt;</a:t>
            </a:r>
            <a:r>
              <a:rPr lang="en-US" altLang="zh-CN" sz="2500" dirty="0" err="1">
                <a:cs typeface="Times New Roman" panose="02020603050405020304" pitchFamily="18" charset="0"/>
              </a:rPr>
              <a:t>lc</a:t>
            </a:r>
            <a:r>
              <a:rPr lang="en-US" altLang="zh-CN" sz="2500" dirty="0">
                <a:cs typeface="Times New Roman" panose="02020603050405020304" pitchFamily="18" charset="0"/>
              </a:rPr>
              <a:t>;</a:t>
            </a:r>
          </a:p>
          <a:p>
            <a:pPr lvl="1">
              <a:lnSpc>
                <a:spcPct val="95000"/>
              </a:lnSpc>
            </a:pPr>
            <a:r>
              <a:rPr lang="en-US" altLang="zh-CN" sz="2500" dirty="0">
                <a:cs typeface="Times New Roman" panose="02020603050405020304" pitchFamily="18" charset="0"/>
              </a:rPr>
              <a:t>         else  p=p-&gt;</a:t>
            </a:r>
            <a:r>
              <a:rPr lang="en-US" altLang="zh-CN" sz="2500" dirty="0" err="1">
                <a:cs typeface="Times New Roman" panose="02020603050405020304" pitchFamily="18" charset="0"/>
              </a:rPr>
              <a:t>rc</a:t>
            </a:r>
            <a:r>
              <a:rPr lang="en-US" altLang="zh-CN" sz="2500" dirty="0">
                <a:cs typeface="Times New Roman" panose="02020603050405020304" pitchFamily="18" charset="0"/>
              </a:rPr>
              <a:t>;</a:t>
            </a:r>
          </a:p>
          <a:p>
            <a:pPr lvl="1">
              <a:lnSpc>
                <a:spcPct val="95000"/>
              </a:lnSpc>
            </a:pPr>
            <a:r>
              <a:rPr lang="en-US" altLang="zh-CN" sz="2500" dirty="0">
                <a:cs typeface="Times New Roman" panose="02020603050405020304" pitchFamily="18" charset="0"/>
              </a:rPr>
              <a:t>    e=p-&gt;data; return true;</a:t>
            </a:r>
          </a:p>
          <a:p>
            <a:pPr lvl="1">
              <a:lnSpc>
                <a:spcPct val="95000"/>
              </a:lnSpc>
            </a:pPr>
            <a:r>
              <a:rPr lang="en-US" altLang="zh-CN" sz="2500" dirty="0">
                <a:cs typeface="Times New Roman" panose="02020603050405020304" pitchFamily="18" charset="0"/>
              </a:rPr>
              <a:t> }</a:t>
            </a:r>
            <a:endParaRPr lang="zh-CN" altLang="zh-CN" sz="2500" dirty="0">
              <a:cs typeface="Times New Roman" panose="02020603050405020304" pitchFamily="18" charset="0"/>
            </a:endParaRPr>
          </a:p>
        </p:txBody>
      </p:sp>
      <p:pic>
        <p:nvPicPr>
          <p:cNvPr id="6" name="图片 5">
            <a:extLst>
              <a:ext uri="{FF2B5EF4-FFF2-40B4-BE49-F238E27FC236}">
                <a16:creationId xmlns:a16="http://schemas.microsoft.com/office/drawing/2014/main" id="{B9AFEA56-7A4C-47A4-BE53-34EFCCB14C5A}"/>
              </a:ext>
            </a:extLst>
          </p:cNvPr>
          <p:cNvPicPr>
            <a:picLocks noChangeAspect="1"/>
          </p:cNvPicPr>
          <p:nvPr/>
        </p:nvPicPr>
        <p:blipFill>
          <a:blip r:embed="rId2"/>
          <a:stretch>
            <a:fillRect/>
          </a:stretch>
        </p:blipFill>
        <p:spPr>
          <a:xfrm>
            <a:off x="8194499" y="2089006"/>
            <a:ext cx="3771212" cy="3595917"/>
          </a:xfrm>
          <a:prstGeom prst="rect">
            <a:avLst/>
          </a:prstGeom>
        </p:spPr>
      </p:pic>
    </p:spTree>
    <p:extLst>
      <p:ext uri="{BB962C8B-B14F-4D97-AF65-F5344CB8AC3E}">
        <p14:creationId xmlns:p14="http://schemas.microsoft.com/office/powerpoint/2010/main" val="10103795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a:extLst>
              <a:ext uri="{FF2B5EF4-FFF2-40B4-BE49-F238E27FC236}">
                <a16:creationId xmlns:a16="http://schemas.microsoft.com/office/drawing/2014/main" id="{19137254-ADB3-4909-85E6-B7D01C6BB068}"/>
              </a:ext>
            </a:extLst>
          </p:cNvPr>
          <p:cNvGrpSpPr/>
          <p:nvPr/>
        </p:nvGrpSpPr>
        <p:grpSpPr>
          <a:xfrm>
            <a:off x="302765" y="1262680"/>
            <a:ext cx="458390" cy="344014"/>
            <a:chOff x="789999" y="2242985"/>
            <a:chExt cx="504229" cy="378415"/>
          </a:xfrm>
        </p:grpSpPr>
        <p:sp>
          <p:nvSpPr>
            <p:cNvPr id="3" name="Rectangle 24">
              <a:extLst>
                <a:ext uri="{FF2B5EF4-FFF2-40B4-BE49-F238E27FC236}">
                  <a16:creationId xmlns:a16="http://schemas.microsoft.com/office/drawing/2014/main" id="{6251D1C4-52B2-4133-88AF-9F93AF68DA82}"/>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4" name="Rectangle 25">
              <a:extLst>
                <a:ext uri="{FF2B5EF4-FFF2-40B4-BE49-F238E27FC236}">
                  <a16:creationId xmlns:a16="http://schemas.microsoft.com/office/drawing/2014/main" id="{09E00C75-44E0-4DB2-BA4B-B0643AFF04F0}"/>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grpSp>
        <p:nvGrpSpPr>
          <p:cNvPr id="7" name="组合 6">
            <a:extLst>
              <a:ext uri="{FF2B5EF4-FFF2-40B4-BE49-F238E27FC236}">
                <a16:creationId xmlns:a16="http://schemas.microsoft.com/office/drawing/2014/main" id="{660781FA-46FA-4B29-8440-E1F95B31EFBE}"/>
              </a:ext>
            </a:extLst>
          </p:cNvPr>
          <p:cNvGrpSpPr/>
          <p:nvPr/>
        </p:nvGrpSpPr>
        <p:grpSpPr>
          <a:xfrm>
            <a:off x="0" y="177155"/>
            <a:ext cx="4383466" cy="877513"/>
            <a:chOff x="0" y="271425"/>
            <a:chExt cx="4280901" cy="877513"/>
          </a:xfrm>
        </p:grpSpPr>
        <p:sp>
          <p:nvSpPr>
            <p:cNvPr id="8" name="任意多边形 18">
              <a:extLst>
                <a:ext uri="{FF2B5EF4-FFF2-40B4-BE49-F238E27FC236}">
                  <a16:creationId xmlns:a16="http://schemas.microsoft.com/office/drawing/2014/main" id="{5ECE8CA1-9152-424D-82A4-9AB4E2448EAA}"/>
                </a:ext>
              </a:extLst>
            </p:cNvPr>
            <p:cNvSpPr/>
            <p:nvPr/>
          </p:nvSpPr>
          <p:spPr>
            <a:xfrm rot="5400000">
              <a:off x="1866583" y="-1445781"/>
              <a:ext cx="547735" cy="4280901"/>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9" name="椭圆 8">
              <a:extLst>
                <a:ext uri="{FF2B5EF4-FFF2-40B4-BE49-F238E27FC236}">
                  <a16:creationId xmlns:a16="http://schemas.microsoft.com/office/drawing/2014/main" id="{D02F3A16-B94F-44F9-96CE-A906B66AE419}"/>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0" name="矩形 9">
              <a:extLst>
                <a:ext uri="{FF2B5EF4-FFF2-40B4-BE49-F238E27FC236}">
                  <a16:creationId xmlns:a16="http://schemas.microsoft.com/office/drawing/2014/main" id="{AC5CDA9A-CF55-45F2-AF07-C87AFC7FA559}"/>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2</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文本框 1066">
            <a:extLst>
              <a:ext uri="{FF2B5EF4-FFF2-40B4-BE49-F238E27FC236}">
                <a16:creationId xmlns:a16="http://schemas.microsoft.com/office/drawing/2014/main" id="{2C2FD317-E0AF-43AE-8DBC-6741D8A1A162}"/>
              </a:ext>
            </a:extLst>
          </p:cNvPr>
          <p:cNvSpPr txBox="1">
            <a:spLocks noChangeArrowheads="1"/>
          </p:cNvSpPr>
          <p:nvPr/>
        </p:nvSpPr>
        <p:spPr bwMode="auto">
          <a:xfrm>
            <a:off x="1543482" y="326531"/>
            <a:ext cx="223651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遍历二叉树</a:t>
            </a:r>
          </a:p>
        </p:txBody>
      </p:sp>
      <p:sp>
        <p:nvSpPr>
          <p:cNvPr id="12" name="矩形 11">
            <a:extLst>
              <a:ext uri="{FF2B5EF4-FFF2-40B4-BE49-F238E27FC236}">
                <a16:creationId xmlns:a16="http://schemas.microsoft.com/office/drawing/2014/main" id="{B00B98B7-E376-4BC6-B779-54E58A046D1F}"/>
              </a:ext>
            </a:extLst>
          </p:cNvPr>
          <p:cNvSpPr/>
          <p:nvPr/>
        </p:nvSpPr>
        <p:spPr>
          <a:xfrm>
            <a:off x="817439" y="1173077"/>
            <a:ext cx="11296004" cy="523220"/>
          </a:xfrm>
          <a:prstGeom prst="rect">
            <a:avLst/>
          </a:prstGeom>
        </p:spPr>
        <p:txBody>
          <a:bodyPr wrap="squar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补充算法</a:t>
            </a:r>
            <a:r>
              <a:rPr lang="en-US" altLang="zh-CN" sz="2800" b="1" dirty="0">
                <a:solidFill>
                  <a:srgbClr val="002060"/>
                </a:solidFill>
                <a:latin typeface="Times New Roman" panose="02020603050405020304" pitchFamily="18" charset="0"/>
                <a:cs typeface="Times New Roman" panose="02020603050405020304" pitchFamily="18" charset="0"/>
              </a:rPr>
              <a:t>3 </a:t>
            </a:r>
            <a:r>
              <a:rPr lang="en-US" altLang="zh-CN" sz="2800" b="1" dirty="0" err="1">
                <a:solidFill>
                  <a:schemeClr val="accent2"/>
                </a:solidFill>
                <a:cs typeface="Times New Roman" panose="02020603050405020304" pitchFamily="18" charset="0"/>
              </a:rPr>
              <a:t>LevelOrderLastElem</a:t>
            </a:r>
            <a:r>
              <a:rPr lang="en-US" altLang="zh-CN" sz="2800" dirty="0"/>
              <a:t> </a:t>
            </a:r>
            <a:r>
              <a:rPr lang="zh-CN" altLang="en-US" sz="2800" b="1" dirty="0">
                <a:solidFill>
                  <a:srgbClr val="002060"/>
                </a:solidFill>
                <a:latin typeface="Times New Roman" panose="02020603050405020304" pitchFamily="18" charset="0"/>
                <a:cs typeface="Times New Roman" panose="02020603050405020304" pitchFamily="18" charset="0"/>
              </a:rPr>
              <a:t>：求二叉树层序序列的最后一个元素。</a:t>
            </a:r>
          </a:p>
        </p:txBody>
      </p:sp>
      <p:sp>
        <p:nvSpPr>
          <p:cNvPr id="15" name="矩形 14">
            <a:extLst>
              <a:ext uri="{FF2B5EF4-FFF2-40B4-BE49-F238E27FC236}">
                <a16:creationId xmlns:a16="http://schemas.microsoft.com/office/drawing/2014/main" id="{CD12640E-9A21-42B8-BFDD-0B44AFCB1A44}"/>
              </a:ext>
            </a:extLst>
          </p:cNvPr>
          <p:cNvSpPr/>
          <p:nvPr/>
        </p:nvSpPr>
        <p:spPr>
          <a:xfrm>
            <a:off x="562928" y="1763358"/>
            <a:ext cx="9646391" cy="4653582"/>
          </a:xfrm>
          <a:prstGeom prst="rect">
            <a:avLst/>
          </a:prstGeom>
        </p:spPr>
        <p:txBody>
          <a:bodyPr wrap="square">
            <a:spAutoFit/>
          </a:bodyPr>
          <a:lstStyle/>
          <a:p>
            <a:pPr lvl="1">
              <a:lnSpc>
                <a:spcPct val="95000"/>
              </a:lnSpc>
            </a:pPr>
            <a:r>
              <a:rPr lang="en-US" altLang="zh-CN" sz="2600" dirty="0">
                <a:cs typeface="Times New Roman" panose="02020603050405020304" pitchFamily="18" charset="0"/>
              </a:rPr>
              <a:t>bool </a:t>
            </a:r>
            <a:r>
              <a:rPr lang="en-US" altLang="zh-CN" sz="2600" dirty="0" err="1">
                <a:cs typeface="Times New Roman" panose="02020603050405020304" pitchFamily="18" charset="0"/>
              </a:rPr>
              <a:t>LevelOrderLastElem</a:t>
            </a:r>
            <a:r>
              <a:rPr lang="en-US" altLang="zh-CN" sz="2600" dirty="0">
                <a:cs typeface="Times New Roman" panose="02020603050405020304" pitchFamily="18" charset="0"/>
              </a:rPr>
              <a:t> (</a:t>
            </a:r>
            <a:r>
              <a:rPr lang="en-US" altLang="zh-CN" sz="2600" dirty="0" err="1">
                <a:cs typeface="Times New Roman" panose="02020603050405020304" pitchFamily="18" charset="0"/>
              </a:rPr>
              <a:t>BiTree</a:t>
            </a:r>
            <a:r>
              <a:rPr lang="en-US" altLang="zh-CN" sz="2600" dirty="0">
                <a:cs typeface="Times New Roman" panose="02020603050405020304" pitchFamily="18" charset="0"/>
              </a:rPr>
              <a:t> T, </a:t>
            </a:r>
            <a:r>
              <a:rPr lang="en-US" altLang="zh-CN" sz="2600" dirty="0" err="1">
                <a:cs typeface="Times New Roman" panose="02020603050405020304" pitchFamily="18" charset="0"/>
              </a:rPr>
              <a:t>TElemType</a:t>
            </a:r>
            <a:r>
              <a:rPr lang="en-US" altLang="zh-CN" sz="2600" dirty="0">
                <a:cs typeface="Times New Roman" panose="02020603050405020304" pitchFamily="18" charset="0"/>
              </a:rPr>
              <a:t> &amp;e)</a:t>
            </a:r>
          </a:p>
          <a:p>
            <a:pPr lvl="1">
              <a:lnSpc>
                <a:spcPct val="95000"/>
              </a:lnSpc>
            </a:pPr>
            <a:r>
              <a:rPr lang="en-US" altLang="zh-CN" sz="2600" dirty="0">
                <a:cs typeface="Times New Roman" panose="02020603050405020304" pitchFamily="18" charset="0"/>
              </a:rPr>
              <a:t>{   </a:t>
            </a:r>
          </a:p>
          <a:p>
            <a:pPr lvl="1">
              <a:lnSpc>
                <a:spcPct val="95000"/>
              </a:lnSpc>
            </a:pPr>
            <a:r>
              <a:rPr lang="en-US" altLang="zh-CN" sz="2600" dirty="0">
                <a:cs typeface="Times New Roman" panose="02020603050405020304" pitchFamily="18" charset="0"/>
              </a:rPr>
              <a:t>    Queue q; </a:t>
            </a:r>
            <a:r>
              <a:rPr lang="en-US" altLang="zh-CN" sz="2600" dirty="0" err="1">
                <a:cs typeface="Times New Roman" panose="02020603050405020304" pitchFamily="18" charset="0"/>
              </a:rPr>
              <a:t>BiTree</a:t>
            </a:r>
            <a:r>
              <a:rPr lang="en-US" altLang="zh-CN" sz="2600" dirty="0">
                <a:cs typeface="Times New Roman" panose="02020603050405020304" pitchFamily="18" charset="0"/>
              </a:rPr>
              <a:t> p;   </a:t>
            </a:r>
          </a:p>
          <a:p>
            <a:pPr lvl="1">
              <a:lnSpc>
                <a:spcPct val="95000"/>
              </a:lnSpc>
            </a:pPr>
            <a:r>
              <a:rPr lang="en-US" altLang="zh-CN" sz="2600" dirty="0">
                <a:cs typeface="Times New Roman" panose="02020603050405020304" pitchFamily="18" charset="0"/>
              </a:rPr>
              <a:t>    if(!T)</a:t>
            </a:r>
            <a:r>
              <a:rPr lang="zh-CN" altLang="en-US" sz="2600" dirty="0">
                <a:cs typeface="Times New Roman" panose="02020603050405020304" pitchFamily="18" charset="0"/>
              </a:rPr>
              <a:t> </a:t>
            </a:r>
            <a:r>
              <a:rPr lang="en-US" altLang="zh-CN" sz="2600" dirty="0">
                <a:cs typeface="Times New Roman" panose="02020603050405020304" pitchFamily="18" charset="0"/>
              </a:rPr>
              <a:t>return false; </a:t>
            </a:r>
            <a:r>
              <a:rPr lang="en-US" altLang="zh-CN" sz="2600" dirty="0" err="1">
                <a:cs typeface="Times New Roman" panose="02020603050405020304" pitchFamily="18" charset="0"/>
              </a:rPr>
              <a:t>QueueInit</a:t>
            </a:r>
            <a:r>
              <a:rPr lang="en-US" altLang="zh-CN" sz="2600" dirty="0">
                <a:cs typeface="Times New Roman" panose="02020603050405020304" pitchFamily="18" charset="0"/>
              </a:rPr>
              <a:t>(q); </a:t>
            </a:r>
            <a:r>
              <a:rPr lang="en-US" altLang="zh-CN" sz="2600" dirty="0" err="1">
                <a:cs typeface="Times New Roman" panose="02020603050405020304" pitchFamily="18" charset="0"/>
              </a:rPr>
              <a:t>EnQueue</a:t>
            </a:r>
            <a:r>
              <a:rPr lang="en-US" altLang="zh-CN" sz="2600" dirty="0">
                <a:cs typeface="Times New Roman" panose="02020603050405020304" pitchFamily="18" charset="0"/>
              </a:rPr>
              <a:t>(</a:t>
            </a:r>
            <a:r>
              <a:rPr lang="en-US" altLang="zh-CN" sz="2600" dirty="0" err="1">
                <a:cs typeface="Times New Roman" panose="02020603050405020304" pitchFamily="18" charset="0"/>
              </a:rPr>
              <a:t>q,T</a:t>
            </a:r>
            <a:r>
              <a:rPr lang="en-US" altLang="zh-CN" sz="2600" dirty="0">
                <a:cs typeface="Times New Roman" panose="02020603050405020304" pitchFamily="18" charset="0"/>
              </a:rPr>
              <a:t>);</a:t>
            </a:r>
          </a:p>
          <a:p>
            <a:pPr lvl="1">
              <a:lnSpc>
                <a:spcPct val="95000"/>
              </a:lnSpc>
            </a:pPr>
            <a:r>
              <a:rPr lang="en-US" altLang="zh-CN" sz="2600" dirty="0">
                <a:cs typeface="Times New Roman" panose="02020603050405020304" pitchFamily="18" charset="0"/>
              </a:rPr>
              <a:t>    while(</a:t>
            </a:r>
            <a:r>
              <a:rPr lang="en-US" altLang="zh-CN" sz="2600" dirty="0" err="1">
                <a:cs typeface="Times New Roman" panose="02020603050405020304" pitchFamily="18" charset="0"/>
              </a:rPr>
              <a:t>Qequeue</a:t>
            </a:r>
            <a:r>
              <a:rPr lang="en-US" altLang="zh-CN" sz="2600" dirty="0">
                <a:cs typeface="Times New Roman" panose="02020603050405020304" pitchFamily="18" charset="0"/>
              </a:rPr>
              <a:t>(</a:t>
            </a:r>
            <a:r>
              <a:rPr lang="en-US" altLang="zh-CN" sz="2600" dirty="0" err="1">
                <a:cs typeface="Times New Roman" panose="02020603050405020304" pitchFamily="18" charset="0"/>
              </a:rPr>
              <a:t>q,p</a:t>
            </a:r>
            <a:r>
              <a:rPr lang="en-US" altLang="zh-CN" sz="2600" dirty="0">
                <a:cs typeface="Times New Roman" panose="02020603050405020304" pitchFamily="18" charset="0"/>
              </a:rPr>
              <a:t>))</a:t>
            </a:r>
          </a:p>
          <a:p>
            <a:pPr lvl="1">
              <a:lnSpc>
                <a:spcPct val="95000"/>
              </a:lnSpc>
            </a:pPr>
            <a:r>
              <a:rPr lang="en-US" altLang="zh-CN" sz="2600" dirty="0">
                <a:cs typeface="Times New Roman" panose="02020603050405020304" pitchFamily="18" charset="0"/>
              </a:rPr>
              <a:t>     {</a:t>
            </a:r>
          </a:p>
          <a:p>
            <a:pPr lvl="1">
              <a:lnSpc>
                <a:spcPct val="95000"/>
              </a:lnSpc>
            </a:pPr>
            <a:r>
              <a:rPr lang="en-US" altLang="zh-CN" sz="2600" dirty="0">
                <a:cs typeface="Times New Roman" panose="02020603050405020304" pitchFamily="18" charset="0"/>
              </a:rPr>
              <a:t>          e = p-&gt;data;</a:t>
            </a:r>
          </a:p>
          <a:p>
            <a:pPr lvl="1">
              <a:lnSpc>
                <a:spcPct val="95000"/>
              </a:lnSpc>
            </a:pPr>
            <a:r>
              <a:rPr lang="en-US" altLang="zh-CN" sz="2600" dirty="0">
                <a:cs typeface="Times New Roman" panose="02020603050405020304" pitchFamily="18" charset="0"/>
              </a:rPr>
              <a:t>          if(p-&gt;</a:t>
            </a:r>
            <a:r>
              <a:rPr lang="en-US" altLang="zh-CN" sz="2600" dirty="0" err="1">
                <a:cs typeface="Times New Roman" panose="02020603050405020304" pitchFamily="18" charset="0"/>
              </a:rPr>
              <a:t>lc</a:t>
            </a:r>
            <a:r>
              <a:rPr lang="en-US" altLang="zh-CN" sz="2600" dirty="0">
                <a:cs typeface="Times New Roman" panose="02020603050405020304" pitchFamily="18" charset="0"/>
              </a:rPr>
              <a:t>) Enqueue(q, p-&gt;</a:t>
            </a:r>
            <a:r>
              <a:rPr lang="en-US" altLang="zh-CN" sz="2600" dirty="0" err="1">
                <a:cs typeface="Times New Roman" panose="02020603050405020304" pitchFamily="18" charset="0"/>
              </a:rPr>
              <a:t>lc</a:t>
            </a:r>
            <a:r>
              <a:rPr lang="en-US" altLang="zh-CN" sz="2600" dirty="0">
                <a:cs typeface="Times New Roman" panose="02020603050405020304" pitchFamily="18" charset="0"/>
              </a:rPr>
              <a:t>);</a:t>
            </a:r>
          </a:p>
          <a:p>
            <a:pPr lvl="1">
              <a:lnSpc>
                <a:spcPct val="95000"/>
              </a:lnSpc>
            </a:pPr>
            <a:r>
              <a:rPr lang="en-US" altLang="zh-CN" sz="2600" dirty="0">
                <a:cs typeface="Times New Roman" panose="02020603050405020304" pitchFamily="18" charset="0"/>
              </a:rPr>
              <a:t>          if(p-&gt;</a:t>
            </a:r>
            <a:r>
              <a:rPr lang="en-US" altLang="zh-CN" sz="2600" dirty="0" err="1">
                <a:cs typeface="Times New Roman" panose="02020603050405020304" pitchFamily="18" charset="0"/>
              </a:rPr>
              <a:t>rc</a:t>
            </a:r>
            <a:r>
              <a:rPr lang="en-US" altLang="zh-CN" sz="2600" dirty="0">
                <a:cs typeface="Times New Roman" panose="02020603050405020304" pitchFamily="18" charset="0"/>
              </a:rPr>
              <a:t>) Enqueue(q, p-&gt;</a:t>
            </a:r>
            <a:r>
              <a:rPr lang="en-US" altLang="zh-CN" sz="2600" dirty="0" err="1">
                <a:cs typeface="Times New Roman" panose="02020603050405020304" pitchFamily="18" charset="0"/>
              </a:rPr>
              <a:t>rc</a:t>
            </a:r>
            <a:r>
              <a:rPr lang="en-US" altLang="zh-CN" sz="2600" dirty="0">
                <a:cs typeface="Times New Roman" panose="02020603050405020304" pitchFamily="18" charset="0"/>
              </a:rPr>
              <a:t>);</a:t>
            </a:r>
          </a:p>
          <a:p>
            <a:pPr lvl="1">
              <a:lnSpc>
                <a:spcPct val="95000"/>
              </a:lnSpc>
            </a:pPr>
            <a:r>
              <a:rPr lang="en-US" altLang="zh-CN" sz="2600" dirty="0">
                <a:cs typeface="Times New Roman" panose="02020603050405020304" pitchFamily="18" charset="0"/>
              </a:rPr>
              <a:t>       }</a:t>
            </a:r>
          </a:p>
          <a:p>
            <a:pPr lvl="1">
              <a:lnSpc>
                <a:spcPct val="95000"/>
              </a:lnSpc>
            </a:pPr>
            <a:r>
              <a:rPr lang="en-US" altLang="zh-CN" sz="2600" dirty="0">
                <a:cs typeface="Times New Roman" panose="02020603050405020304" pitchFamily="18" charset="0"/>
              </a:rPr>
              <a:t>      return true;</a:t>
            </a:r>
          </a:p>
          <a:p>
            <a:pPr lvl="1">
              <a:lnSpc>
                <a:spcPct val="95000"/>
              </a:lnSpc>
            </a:pPr>
            <a:r>
              <a:rPr lang="en-US" altLang="zh-CN" sz="2600" dirty="0">
                <a:cs typeface="Times New Roman" panose="02020603050405020304" pitchFamily="18" charset="0"/>
              </a:rPr>
              <a:t> }</a:t>
            </a:r>
            <a:endParaRPr lang="zh-CN" altLang="zh-CN" sz="2600" dirty="0">
              <a:cs typeface="Times New Roman" panose="02020603050405020304" pitchFamily="18" charset="0"/>
            </a:endParaRPr>
          </a:p>
        </p:txBody>
      </p:sp>
    </p:spTree>
    <p:extLst>
      <p:ext uri="{BB962C8B-B14F-4D97-AF65-F5344CB8AC3E}">
        <p14:creationId xmlns:p14="http://schemas.microsoft.com/office/powerpoint/2010/main" val="742001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2"/>
          <p:cNvSpPr txBox="1"/>
          <p:nvPr/>
        </p:nvSpPr>
        <p:spPr>
          <a:xfrm>
            <a:off x="3840991" y="2551859"/>
            <a:ext cx="7948669" cy="992590"/>
          </a:xfrm>
          <a:prstGeom prst="rect">
            <a:avLst/>
          </a:prstGeom>
          <a:noFill/>
        </p:spPr>
        <p:txBody>
          <a:bodyPr wrap="square" lIns="68589" tIns="34295" rIns="68589" bIns="34295"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6000" b="1" i="0" u="none" strike="noStrike" kern="1200" cap="none" spc="0" normalizeH="0" baseline="0" noProof="0" dirty="0">
                <a:ln>
                  <a:noFill/>
                </a:ln>
                <a:solidFill>
                  <a:prstClr val="white"/>
                </a:solidFill>
                <a:effectLst/>
                <a:uLnTx/>
                <a:uFillTx/>
                <a:latin typeface="Arial"/>
                <a:ea typeface="微软雅黑"/>
                <a:cs typeface="+mn-ea"/>
                <a:sym typeface="+mn-lt"/>
              </a:rPr>
              <a:t>粒子群优化算法</a:t>
            </a:r>
          </a:p>
        </p:txBody>
      </p:sp>
      <p:sp>
        <p:nvSpPr>
          <p:cNvPr id="23" name="Rectangle 10"/>
          <p:cNvSpPr/>
          <p:nvPr/>
        </p:nvSpPr>
        <p:spPr>
          <a:xfrm>
            <a:off x="116378" y="2020389"/>
            <a:ext cx="11959244" cy="2360022"/>
          </a:xfrm>
          <a:prstGeom prst="rect">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a:ea typeface="微软雅黑"/>
              <a:cs typeface="+mn-ea"/>
              <a:sym typeface="+mn-lt"/>
            </a:endParaRPr>
          </a:p>
        </p:txBody>
      </p:sp>
      <p:sp>
        <p:nvSpPr>
          <p:cNvPr id="7" name="TextBox 12">
            <a:extLst>
              <a:ext uri="{FF2B5EF4-FFF2-40B4-BE49-F238E27FC236}">
                <a16:creationId xmlns:a16="http://schemas.microsoft.com/office/drawing/2014/main" id="{18284E1A-F75D-4E64-B406-141E56C680CA}"/>
              </a:ext>
            </a:extLst>
          </p:cNvPr>
          <p:cNvSpPr txBox="1"/>
          <p:nvPr/>
        </p:nvSpPr>
        <p:spPr>
          <a:xfrm>
            <a:off x="3840991" y="3593152"/>
            <a:ext cx="7948669" cy="577091"/>
          </a:xfrm>
          <a:prstGeom prst="rect">
            <a:avLst/>
          </a:prstGeom>
          <a:noFill/>
        </p:spPr>
        <p:txBody>
          <a:bodyPr wrap="none" lIns="68589" tIns="34295" rIns="68589" bIns="34295"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300" b="1" i="0" u="none" strike="noStrike" kern="1200" cap="none" spc="0" normalizeH="0" baseline="0" noProof="0" dirty="0">
                <a:ln>
                  <a:noFill/>
                </a:ln>
                <a:solidFill>
                  <a:prstClr val="white"/>
                </a:solidFill>
                <a:effectLst/>
                <a:uLnTx/>
                <a:uFillTx/>
                <a:latin typeface="Arial"/>
                <a:ea typeface="微软雅黑"/>
                <a:cs typeface="+mn-ea"/>
                <a:sym typeface="+mn-lt"/>
              </a:rPr>
              <a:t>Particle Swarm Optimization </a:t>
            </a:r>
            <a:r>
              <a:rPr kumimoji="0" lang="en-US" altLang="zh-CN" sz="3300" b="1" i="0" u="none" strike="noStrike" kern="1200" cap="none" spc="0" normalizeH="0" baseline="0" noProof="0" dirty="0">
                <a:ln>
                  <a:noFill/>
                </a:ln>
                <a:solidFill>
                  <a:prstClr val="white"/>
                </a:solidFill>
                <a:effectLst/>
                <a:uLnTx/>
                <a:uFillTx/>
                <a:latin typeface="Arial"/>
                <a:ea typeface="微软雅黑"/>
                <a:cs typeface="+mn-ea"/>
                <a:sym typeface="+mn-lt"/>
              </a:rPr>
              <a:t>Algorithm</a:t>
            </a:r>
            <a:endParaRPr kumimoji="0" lang="en-US" sz="3300" b="1" i="0" u="none" strike="noStrike" kern="1200" cap="none" spc="0" normalizeH="0" baseline="0" noProof="0" dirty="0">
              <a:ln>
                <a:noFill/>
              </a:ln>
              <a:solidFill>
                <a:prstClr val="white"/>
              </a:solidFill>
              <a:effectLst/>
              <a:uLnTx/>
              <a:uFillTx/>
              <a:latin typeface="Arial"/>
              <a:ea typeface="微软雅黑"/>
              <a:cs typeface="+mn-ea"/>
              <a:sym typeface="+mn-lt"/>
            </a:endParaRPr>
          </a:p>
        </p:txBody>
      </p:sp>
      <p:sp>
        <p:nvSpPr>
          <p:cNvPr id="10" name="Rectangle 10"/>
          <p:cNvSpPr/>
          <p:nvPr/>
        </p:nvSpPr>
        <p:spPr>
          <a:xfrm>
            <a:off x="1" y="2219651"/>
            <a:ext cx="12192000" cy="23056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cs typeface="+mn-ea"/>
              <a:sym typeface="+mn-lt"/>
            </a:endParaRPr>
          </a:p>
        </p:txBody>
      </p:sp>
      <p:sp>
        <p:nvSpPr>
          <p:cNvPr id="11" name="TextBox 12"/>
          <p:cNvSpPr txBox="1"/>
          <p:nvPr/>
        </p:nvSpPr>
        <p:spPr>
          <a:xfrm>
            <a:off x="2100555" y="2722310"/>
            <a:ext cx="7529067" cy="1300366"/>
          </a:xfrm>
          <a:prstGeom prst="rect">
            <a:avLst/>
          </a:prstGeom>
          <a:noFill/>
        </p:spPr>
        <p:txBody>
          <a:bodyPr wrap="none" lIns="68589" tIns="34295" rIns="68589" bIns="34295" rtlCol="0">
            <a:spAutoFit/>
          </a:bodyPr>
          <a:lstStyle/>
          <a:p>
            <a:pPr algn="ctr"/>
            <a:r>
              <a:rPr lang="en-US" sz="8000" b="1" dirty="0">
                <a:solidFill>
                  <a:schemeClr val="bg1"/>
                </a:solidFill>
                <a:cs typeface="+mn-ea"/>
                <a:sym typeface="+mn-lt"/>
              </a:rPr>
              <a:t>THANK YOU </a:t>
            </a:r>
            <a:r>
              <a:rPr lang="zh-CN" altLang="en-US" sz="8000" b="1" dirty="0">
                <a:solidFill>
                  <a:schemeClr val="bg1"/>
                </a:solidFill>
                <a:cs typeface="+mn-ea"/>
                <a:sym typeface="+mn-lt"/>
              </a:rPr>
              <a:t>！</a:t>
            </a:r>
            <a:endParaRPr lang="en-US" sz="8000" b="1" dirty="0">
              <a:solidFill>
                <a:schemeClr val="bg1"/>
              </a:solidFill>
              <a:cs typeface="+mn-ea"/>
              <a:sym typeface="+mn-lt"/>
            </a:endParaRPr>
          </a:p>
        </p:txBody>
      </p:sp>
    </p:spTree>
    <p:custDataLst>
      <p:tags r:id="rId1"/>
    </p:custDataLst>
    <p:extLst>
      <p:ext uri="{BB962C8B-B14F-4D97-AF65-F5344CB8AC3E}">
        <p14:creationId xmlns:p14="http://schemas.microsoft.com/office/powerpoint/2010/main" val="2367189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5BD1EDA4-F635-4696-B86A-70F138854165}"/>
              </a:ext>
            </a:extLst>
          </p:cNvPr>
          <p:cNvGrpSpPr/>
          <p:nvPr/>
        </p:nvGrpSpPr>
        <p:grpSpPr>
          <a:xfrm>
            <a:off x="0" y="177155"/>
            <a:ext cx="4383466" cy="877513"/>
            <a:chOff x="0" y="271425"/>
            <a:chExt cx="4280901" cy="877513"/>
          </a:xfrm>
        </p:grpSpPr>
        <p:sp>
          <p:nvSpPr>
            <p:cNvPr id="3" name="任意多边形 18">
              <a:extLst>
                <a:ext uri="{FF2B5EF4-FFF2-40B4-BE49-F238E27FC236}">
                  <a16:creationId xmlns:a16="http://schemas.microsoft.com/office/drawing/2014/main" id="{97F1DE92-D395-4AA0-925D-2E5EF58EF0DE}"/>
                </a:ext>
              </a:extLst>
            </p:cNvPr>
            <p:cNvSpPr/>
            <p:nvPr/>
          </p:nvSpPr>
          <p:spPr>
            <a:xfrm rot="5400000">
              <a:off x="1866583" y="-1445781"/>
              <a:ext cx="547735" cy="4280901"/>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4" name="椭圆 3">
              <a:extLst>
                <a:ext uri="{FF2B5EF4-FFF2-40B4-BE49-F238E27FC236}">
                  <a16:creationId xmlns:a16="http://schemas.microsoft.com/office/drawing/2014/main" id="{92CB88D3-80D4-4536-91ED-FFD827EBFD79}"/>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5" name="矩形 4">
              <a:extLst>
                <a:ext uri="{FF2B5EF4-FFF2-40B4-BE49-F238E27FC236}">
                  <a16:creationId xmlns:a16="http://schemas.microsoft.com/office/drawing/2014/main" id="{1BDE0186-FC77-43EC-9992-AA9C07AB7982}"/>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1</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6" name="文本框 1066">
            <a:extLst>
              <a:ext uri="{FF2B5EF4-FFF2-40B4-BE49-F238E27FC236}">
                <a16:creationId xmlns:a16="http://schemas.microsoft.com/office/drawing/2014/main" id="{23510A64-CA23-4192-A493-81A843414925}"/>
              </a:ext>
            </a:extLst>
          </p:cNvPr>
          <p:cNvSpPr txBox="1">
            <a:spLocks noChangeArrowheads="1"/>
          </p:cNvSpPr>
          <p:nvPr/>
        </p:nvSpPr>
        <p:spPr bwMode="auto">
          <a:xfrm>
            <a:off x="1338299" y="326531"/>
            <a:ext cx="264687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二叉树的定义</a:t>
            </a:r>
          </a:p>
        </p:txBody>
      </p:sp>
      <mc:AlternateContent xmlns:mc="http://schemas.openxmlformats.org/markup-compatibility/2006">
        <mc:Choice xmlns:a14="http://schemas.microsoft.com/office/drawing/2010/main" Requires="a14">
          <p:sp>
            <p:nvSpPr>
              <p:cNvPr id="7" name="矩形 6">
                <a:extLst>
                  <a:ext uri="{FF2B5EF4-FFF2-40B4-BE49-F238E27FC236}">
                    <a16:creationId xmlns:a16="http://schemas.microsoft.com/office/drawing/2014/main" id="{119DC203-CB3E-4EAA-A92E-A2C603C98D61}"/>
                  </a:ext>
                </a:extLst>
              </p:cNvPr>
              <p:cNvSpPr/>
              <p:nvPr/>
            </p:nvSpPr>
            <p:spPr>
              <a:xfrm>
                <a:off x="558352" y="1227562"/>
                <a:ext cx="11075296" cy="5340308"/>
              </a:xfrm>
              <a:prstGeom prst="rect">
                <a:avLst/>
              </a:prstGeom>
            </p:spPr>
            <p:txBody>
              <a:bodyPr wrap="square">
                <a:spAutoFit/>
              </a:bodyPr>
              <a:lstStyle/>
              <a:p>
                <a:pPr algn="just"/>
                <a:r>
                  <a:rPr lang="en-US" altLang="zh-CN" sz="2200" dirty="0">
                    <a:cs typeface="Times New Roman" panose="02020603050405020304" pitchFamily="18" charset="0"/>
                  </a:rPr>
                  <a:t>ADT </a:t>
                </a:r>
                <a:r>
                  <a:rPr lang="en-US" altLang="zh-CN" sz="2200" dirty="0" err="1">
                    <a:cs typeface="Times New Roman" panose="02020603050405020304" pitchFamily="18" charset="0"/>
                  </a:rPr>
                  <a:t>BinaryTree</a:t>
                </a:r>
                <a:endParaRPr lang="en-US" altLang="zh-CN" sz="2200" dirty="0">
                  <a:cs typeface="Times New Roman" panose="02020603050405020304" pitchFamily="18" charset="0"/>
                </a:endParaRPr>
              </a:p>
              <a:p>
                <a:pPr algn="just"/>
                <a:r>
                  <a:rPr lang="en-US" altLang="zh-CN" sz="2200" dirty="0">
                    <a:cs typeface="Times New Roman" panose="02020603050405020304" pitchFamily="18" charset="0"/>
                  </a:rPr>
                  <a:t>{  </a:t>
                </a:r>
              </a:p>
              <a:p>
                <a:pPr algn="just">
                  <a:lnSpc>
                    <a:spcPct val="125000"/>
                  </a:lnSpc>
                </a:pPr>
                <a:r>
                  <a:rPr lang="en-US" altLang="zh-CN" sz="2200" dirty="0">
                    <a:cs typeface="Times New Roman" panose="02020603050405020304" pitchFamily="18" charset="0"/>
                  </a:rPr>
                  <a:t>    </a:t>
                </a:r>
                <a:r>
                  <a:rPr lang="zh-CN" altLang="en-US" sz="2200" dirty="0">
                    <a:cs typeface="Times New Roman" panose="02020603050405020304" pitchFamily="18" charset="0"/>
                  </a:rPr>
                  <a:t>数据对象：</a:t>
                </a:r>
                <a14:m>
                  <m:oMath xmlns:m="http://schemas.openxmlformats.org/officeDocument/2006/math">
                    <m:r>
                      <a:rPr lang="en-US" altLang="zh-CN" sz="2200" i="1">
                        <a:latin typeface="Cambria Math" panose="02040503050406030204" pitchFamily="18" charset="0"/>
                        <a:cs typeface="Times New Roman" panose="02020603050405020304" pitchFamily="18" charset="0"/>
                      </a:rPr>
                      <m:t>𝐷</m:t>
                    </m:r>
                  </m:oMath>
                </a14:m>
                <a:r>
                  <a:rPr lang="zh-CN" altLang="en-US" sz="2200" dirty="0">
                    <a:cs typeface="Times New Roman" panose="02020603050405020304" pitchFamily="18" charset="0"/>
                  </a:rPr>
                  <a:t> 是具有相同特性的数据元素的集合</a:t>
                </a:r>
                <a:endParaRPr lang="en-US" altLang="zh-CN" sz="2200" dirty="0">
                  <a:cs typeface="Times New Roman" panose="02020603050405020304" pitchFamily="18" charset="0"/>
                </a:endParaRPr>
              </a:p>
              <a:p>
                <a:pPr algn="just">
                  <a:lnSpc>
                    <a:spcPct val="125000"/>
                  </a:lnSpc>
                </a:pPr>
                <a:r>
                  <a:rPr lang="en-US" altLang="zh-CN" sz="2200" dirty="0">
                    <a:cs typeface="Times New Roman" panose="02020603050405020304" pitchFamily="18" charset="0"/>
                  </a:rPr>
                  <a:t>   </a:t>
                </a:r>
                <a:r>
                  <a:rPr lang="zh-CN" altLang="en-US" sz="2200" dirty="0">
                    <a:cs typeface="Times New Roman" panose="02020603050405020304" pitchFamily="18" charset="0"/>
                  </a:rPr>
                  <a:t> 数据关系：若 </a:t>
                </a:r>
                <a14:m>
                  <m:oMath xmlns:m="http://schemas.openxmlformats.org/officeDocument/2006/math">
                    <m:r>
                      <a:rPr lang="en-US" altLang="zh-CN" sz="2200" i="1">
                        <a:latin typeface="Cambria Math" panose="02040503050406030204" pitchFamily="18" charset="0"/>
                        <a:cs typeface="Times New Roman" panose="02020603050405020304" pitchFamily="18" charset="0"/>
                      </a:rPr>
                      <m:t>𝐷</m:t>
                    </m:r>
                  </m:oMath>
                </a14:m>
                <a:r>
                  <a:rPr lang="en-US" altLang="zh-CN" sz="2200" dirty="0">
                    <a:cs typeface="Times New Roman" panose="02020603050405020304" pitchFamily="18" charset="0"/>
                  </a:rPr>
                  <a:t>= </a:t>
                </a:r>
                <a14:m>
                  <m:oMath xmlns:m="http://schemas.openxmlformats.org/officeDocument/2006/math">
                    <m:r>
                      <a:rPr lang="en-US" altLang="zh-CN" sz="2200" i="1" smtClean="0">
                        <a:latin typeface="Cambria Math" panose="02040503050406030204" pitchFamily="18" charset="0"/>
                        <a:cs typeface="Times New Roman" panose="02020603050405020304" pitchFamily="18" charset="0"/>
                      </a:rPr>
                      <m:t>∅</m:t>
                    </m:r>
                    <m:r>
                      <a:rPr lang="en-US" altLang="zh-CN" sz="2200" b="0" i="0" smtClean="0">
                        <a:latin typeface="Cambria Math" panose="02040503050406030204" pitchFamily="18" charset="0"/>
                        <a:cs typeface="Times New Roman" panose="02020603050405020304" pitchFamily="18" charset="0"/>
                      </a:rPr>
                      <m:t>,</m:t>
                    </m:r>
                  </m:oMath>
                </a14:m>
                <a:r>
                  <a:rPr lang="zh-CN" altLang="en-US" sz="2200" dirty="0">
                    <a:cs typeface="Times New Roman" panose="02020603050405020304" pitchFamily="18" charset="0"/>
                  </a:rPr>
                  <a:t> 则 </a:t>
                </a:r>
                <a14:m>
                  <m:oMath xmlns:m="http://schemas.openxmlformats.org/officeDocument/2006/math">
                    <m:r>
                      <a:rPr lang="en-US" altLang="zh-CN" sz="2200" b="0" i="1" dirty="0">
                        <a:latin typeface="Cambria Math" panose="02040503050406030204" pitchFamily="18" charset="0"/>
                        <a:cs typeface="Times New Roman" panose="02020603050405020304" pitchFamily="18" charset="0"/>
                      </a:rPr>
                      <m:t>𝑅</m:t>
                    </m:r>
                    <m:r>
                      <a:rPr lang="en-US" altLang="zh-CN" sz="2200" b="0" i="0" smtClean="0">
                        <a:latin typeface="Cambria Math" panose="02040503050406030204" pitchFamily="18" charset="0"/>
                        <a:cs typeface="Times New Roman" panose="02020603050405020304" pitchFamily="18" charset="0"/>
                      </a:rPr>
                      <m:t>=</m:t>
                    </m:r>
                    <m:r>
                      <a:rPr lang="en-US" altLang="zh-CN" sz="2200" i="1">
                        <a:latin typeface="Cambria Math" panose="02040503050406030204" pitchFamily="18" charset="0"/>
                        <a:cs typeface="Times New Roman" panose="02020603050405020304" pitchFamily="18" charset="0"/>
                      </a:rPr>
                      <m:t>∅</m:t>
                    </m:r>
                    <m:r>
                      <a:rPr lang="en-US" altLang="zh-CN" sz="2200" b="0" i="0" smtClean="0">
                        <a:latin typeface="Cambria Math" panose="02040503050406030204" pitchFamily="18" charset="0"/>
                        <a:cs typeface="Times New Roman" panose="02020603050405020304" pitchFamily="18" charset="0"/>
                      </a:rPr>
                      <m:t>,</m:t>
                    </m:r>
                  </m:oMath>
                </a14:m>
                <a:r>
                  <a:rPr lang="en-US" altLang="zh-CN" sz="2200" dirty="0">
                    <a:cs typeface="Times New Roman" panose="02020603050405020304" pitchFamily="18" charset="0"/>
                  </a:rPr>
                  <a:t>  </a:t>
                </a:r>
                <a:r>
                  <a:rPr lang="zh-CN" altLang="en-US" sz="2200" dirty="0">
                    <a:cs typeface="Times New Roman" panose="02020603050405020304" pitchFamily="18" charset="0"/>
                  </a:rPr>
                  <a:t>此时</a:t>
                </a:r>
                <a:r>
                  <a:rPr lang="en-US" altLang="zh-CN" sz="2200" dirty="0" err="1">
                    <a:cs typeface="Times New Roman" panose="02020603050405020304" pitchFamily="18" charset="0"/>
                  </a:rPr>
                  <a:t>BinaryTree</a:t>
                </a:r>
                <a:r>
                  <a:rPr lang="zh-CN" altLang="en-US" sz="2200" dirty="0">
                    <a:cs typeface="Times New Roman" panose="02020603050405020304" pitchFamily="18" charset="0"/>
                  </a:rPr>
                  <a:t>为空二叉树；若 </a:t>
                </a:r>
                <a14:m>
                  <m:oMath xmlns:m="http://schemas.openxmlformats.org/officeDocument/2006/math">
                    <m:r>
                      <a:rPr lang="en-US" altLang="zh-CN" sz="2200" i="1">
                        <a:latin typeface="Cambria Math" panose="02040503050406030204" pitchFamily="18" charset="0"/>
                        <a:cs typeface="Times New Roman" panose="02020603050405020304" pitchFamily="18" charset="0"/>
                      </a:rPr>
                      <m:t>𝐷</m:t>
                    </m:r>
                    <m:r>
                      <a:rPr lang="en-US" altLang="zh-CN" sz="2200" i="1" dirty="0">
                        <a:latin typeface="Cambria Math" panose="02040503050406030204" pitchFamily="18" charset="0"/>
                        <a:cs typeface="Times New Roman" panose="02020603050405020304" pitchFamily="18" charset="0"/>
                      </a:rPr>
                      <m:t>≠</m:t>
                    </m:r>
                    <m:r>
                      <a:rPr lang="en-US" altLang="zh-CN" sz="2200" i="1">
                        <a:latin typeface="Cambria Math" panose="02040503050406030204" pitchFamily="18" charset="0"/>
                        <a:cs typeface="Times New Roman" panose="02020603050405020304" pitchFamily="18" charset="0"/>
                      </a:rPr>
                      <m:t>∅</m:t>
                    </m:r>
                    <m:r>
                      <a:rPr lang="en-US" altLang="zh-CN" sz="2200">
                        <a:latin typeface="Cambria Math" panose="02040503050406030204" pitchFamily="18" charset="0"/>
                        <a:cs typeface="Times New Roman" panose="02020603050405020304" pitchFamily="18" charset="0"/>
                      </a:rPr>
                      <m:t>,</m:t>
                    </m:r>
                    <m:r>
                      <a:rPr lang="en-US" altLang="zh-CN" sz="2200" b="0" i="0" smtClean="0">
                        <a:latin typeface="Cambria Math" panose="02040503050406030204" pitchFamily="18" charset="0"/>
                        <a:cs typeface="Times New Roman" panose="02020603050405020304" pitchFamily="18" charset="0"/>
                      </a:rPr>
                      <m:t> </m:t>
                    </m:r>
                  </m:oMath>
                </a14:m>
                <a:r>
                  <a:rPr lang="zh-CN" altLang="en-US" sz="2200" dirty="0">
                    <a:cs typeface="Times New Roman" panose="02020603050405020304" pitchFamily="18" charset="0"/>
                  </a:rPr>
                  <a:t>则 </a:t>
                </a:r>
                <a14:m>
                  <m:oMath xmlns:m="http://schemas.openxmlformats.org/officeDocument/2006/math">
                    <m:r>
                      <a:rPr lang="en-US" altLang="zh-CN" sz="2200" i="1" dirty="0">
                        <a:latin typeface="Cambria Math" panose="02040503050406030204" pitchFamily="18" charset="0"/>
                        <a:cs typeface="Times New Roman" panose="02020603050405020304" pitchFamily="18" charset="0"/>
                      </a:rPr>
                      <m:t>𝑅</m:t>
                    </m:r>
                    <m:r>
                      <a:rPr lang="en-US" altLang="zh-CN" sz="2200">
                        <a:latin typeface="Cambria Math" panose="02040503050406030204" pitchFamily="18" charset="0"/>
                        <a:cs typeface="Times New Roman" panose="02020603050405020304" pitchFamily="18" charset="0"/>
                      </a:rPr>
                      <m:t>=</m:t>
                    </m:r>
                    <m:d>
                      <m:dPr>
                        <m:begChr m:val="{"/>
                        <m:endChr m:val="}"/>
                        <m:ctrlPr>
                          <a:rPr lang="en-US" altLang="zh-CN" sz="2200" b="0" i="1" smtClean="0">
                            <a:latin typeface="Cambria Math" panose="02040503050406030204" pitchFamily="18" charset="0"/>
                            <a:cs typeface="Times New Roman" panose="02020603050405020304" pitchFamily="18" charset="0"/>
                          </a:rPr>
                        </m:ctrlPr>
                      </m:dPr>
                      <m:e>
                        <m:r>
                          <a:rPr lang="en-US" altLang="zh-CN" sz="2200" b="0" i="1" smtClean="0">
                            <a:latin typeface="Cambria Math" panose="02040503050406030204" pitchFamily="18" charset="0"/>
                            <a:cs typeface="Times New Roman" panose="02020603050405020304" pitchFamily="18" charset="0"/>
                          </a:rPr>
                          <m:t>𝐻</m:t>
                        </m:r>
                      </m:e>
                    </m:d>
                    <m:r>
                      <a:rPr lang="en-US" altLang="zh-CN" sz="2200">
                        <a:latin typeface="Cambria Math" panose="02040503050406030204" pitchFamily="18" charset="0"/>
                        <a:cs typeface="Times New Roman" panose="02020603050405020304" pitchFamily="18" charset="0"/>
                      </a:rPr>
                      <m:t>,</m:t>
                    </m:r>
                    <m:r>
                      <a:rPr lang="en-US" altLang="zh-CN" sz="2200" b="0" i="0" smtClean="0">
                        <a:latin typeface="Cambria Math" panose="02040503050406030204" pitchFamily="18" charset="0"/>
                        <a:cs typeface="Times New Roman" panose="02020603050405020304" pitchFamily="18" charset="0"/>
                      </a:rPr>
                      <m:t> </m:t>
                    </m:r>
                  </m:oMath>
                </a14:m>
                <a:r>
                  <a:rPr lang="en-US" altLang="zh-CN" sz="2200" dirty="0">
                    <a:cs typeface="Times New Roman" panose="02020603050405020304" pitchFamily="18" charset="0"/>
                  </a:rPr>
                  <a:t> </a:t>
                </a:r>
                <a14:m>
                  <m:oMath xmlns:m="http://schemas.openxmlformats.org/officeDocument/2006/math">
                    <m:r>
                      <a:rPr lang="en-US" altLang="zh-CN" sz="2200" b="0" i="1" dirty="0" smtClean="0">
                        <a:latin typeface="Cambria Math" panose="02040503050406030204" pitchFamily="18" charset="0"/>
                        <a:cs typeface="Times New Roman" panose="02020603050405020304" pitchFamily="18" charset="0"/>
                      </a:rPr>
                      <m:t>𝐻</m:t>
                    </m:r>
                    <m:r>
                      <a:rPr lang="en-US" altLang="zh-CN" sz="2200" b="0" i="1" dirty="0" smtClean="0">
                        <a:latin typeface="Cambria Math" panose="02040503050406030204" pitchFamily="18" charset="0"/>
                        <a:cs typeface="Times New Roman" panose="02020603050405020304" pitchFamily="18" charset="0"/>
                      </a:rPr>
                      <m:t> </m:t>
                    </m:r>
                  </m:oMath>
                </a14:m>
                <a:r>
                  <a:rPr lang="zh-CN" altLang="en-US" sz="2200" dirty="0">
                    <a:cs typeface="Times New Roman" panose="02020603050405020304" pitchFamily="18" charset="0"/>
                  </a:rPr>
                  <a:t>为如下二元关系：</a:t>
                </a:r>
                <a:endParaRPr lang="en-US" altLang="zh-CN" sz="2200" dirty="0">
                  <a:cs typeface="Times New Roman" panose="02020603050405020304" pitchFamily="18" charset="0"/>
                </a:endParaRPr>
              </a:p>
              <a:p>
                <a:pPr algn="just">
                  <a:lnSpc>
                    <a:spcPct val="125000"/>
                  </a:lnSpc>
                </a:pPr>
                <a:r>
                  <a:rPr lang="en-US" altLang="zh-CN" sz="2200" dirty="0">
                    <a:cs typeface="Times New Roman" panose="02020603050405020304" pitchFamily="18" charset="0"/>
                  </a:rPr>
                  <a:t>     </a:t>
                </a:r>
                <a:r>
                  <a:rPr lang="zh-CN" altLang="en-US" sz="2200" dirty="0">
                    <a:cs typeface="Times New Roman" panose="02020603050405020304" pitchFamily="18" charset="0"/>
                  </a:rPr>
                  <a:t>（</a:t>
                </a:r>
                <a:r>
                  <a:rPr lang="en-US" altLang="zh-CN" sz="2200" dirty="0">
                    <a:cs typeface="Times New Roman" panose="02020603050405020304" pitchFamily="18" charset="0"/>
                  </a:rPr>
                  <a:t>1</a:t>
                </a:r>
                <a:r>
                  <a:rPr lang="zh-CN" altLang="en-US" sz="2200" dirty="0">
                    <a:cs typeface="Times New Roman" panose="02020603050405020304" pitchFamily="18" charset="0"/>
                  </a:rPr>
                  <a:t>）在 </a:t>
                </a:r>
                <a14:m>
                  <m:oMath xmlns:m="http://schemas.openxmlformats.org/officeDocument/2006/math">
                    <m:r>
                      <a:rPr lang="en-US" altLang="zh-CN" sz="2200" i="1">
                        <a:latin typeface="Cambria Math" panose="02040503050406030204" pitchFamily="18" charset="0"/>
                        <a:cs typeface="Times New Roman" panose="02020603050405020304" pitchFamily="18" charset="0"/>
                      </a:rPr>
                      <m:t>𝐷</m:t>
                    </m:r>
                  </m:oMath>
                </a14:m>
                <a:r>
                  <a:rPr lang="zh-CN" altLang="en-US" sz="2200" dirty="0">
                    <a:cs typeface="Times New Roman" panose="02020603050405020304" pitchFamily="18" charset="0"/>
                  </a:rPr>
                  <a:t> 中存在唯一的被称为根的数据元素 </a:t>
                </a:r>
                <a:r>
                  <a:rPr lang="en-US" altLang="zh-CN" sz="2200" dirty="0">
                    <a:cs typeface="Times New Roman" panose="02020603050405020304" pitchFamily="18" charset="0"/>
                  </a:rPr>
                  <a:t>root</a:t>
                </a:r>
                <a:r>
                  <a:rPr lang="zh-CN" altLang="en-US" sz="2200" dirty="0">
                    <a:cs typeface="Times New Roman" panose="02020603050405020304" pitchFamily="18" charset="0"/>
                  </a:rPr>
                  <a:t>，它在关系 </a:t>
                </a:r>
                <a14:m>
                  <m:oMath xmlns:m="http://schemas.openxmlformats.org/officeDocument/2006/math">
                    <m:r>
                      <a:rPr lang="en-US" altLang="zh-CN" sz="2200" i="1" dirty="0">
                        <a:latin typeface="Cambria Math" panose="02040503050406030204" pitchFamily="18" charset="0"/>
                        <a:cs typeface="Times New Roman" panose="02020603050405020304" pitchFamily="18" charset="0"/>
                      </a:rPr>
                      <m:t>𝐻</m:t>
                    </m:r>
                  </m:oMath>
                </a14:m>
                <a:r>
                  <a:rPr lang="zh-CN" altLang="en-US" sz="2200" dirty="0">
                    <a:cs typeface="Times New Roman" panose="02020603050405020304" pitchFamily="18" charset="0"/>
                  </a:rPr>
                  <a:t> 下无前驱。</a:t>
                </a:r>
                <a:endParaRPr lang="en-US" altLang="zh-CN" sz="2200" dirty="0">
                  <a:cs typeface="Times New Roman" panose="02020603050405020304" pitchFamily="18" charset="0"/>
                </a:endParaRPr>
              </a:p>
              <a:p>
                <a:pPr algn="just">
                  <a:lnSpc>
                    <a:spcPct val="125000"/>
                  </a:lnSpc>
                </a:pPr>
                <a:r>
                  <a:rPr lang="en-US" altLang="zh-CN" sz="2200" dirty="0">
                    <a:cs typeface="Times New Roman" panose="02020603050405020304" pitchFamily="18" charset="0"/>
                  </a:rPr>
                  <a:t>     </a:t>
                </a:r>
                <a:r>
                  <a:rPr lang="zh-CN" altLang="en-US" sz="2200" dirty="0">
                    <a:cs typeface="Times New Roman" panose="02020603050405020304" pitchFamily="18" charset="0"/>
                  </a:rPr>
                  <a:t>（</a:t>
                </a:r>
                <a:r>
                  <a:rPr lang="en-US" altLang="zh-CN" sz="2200" dirty="0">
                    <a:cs typeface="Times New Roman" panose="02020603050405020304" pitchFamily="18" charset="0"/>
                  </a:rPr>
                  <a:t>2</a:t>
                </a:r>
                <a:r>
                  <a:rPr lang="zh-CN" altLang="en-US" sz="2200" dirty="0">
                    <a:cs typeface="Times New Roman" panose="02020603050405020304" pitchFamily="18" charset="0"/>
                  </a:rPr>
                  <a:t>）若 </a:t>
                </a:r>
                <a14:m>
                  <m:oMath xmlns:m="http://schemas.openxmlformats.org/officeDocument/2006/math">
                    <m:r>
                      <a:rPr lang="en-US" altLang="zh-CN" sz="2200" i="1">
                        <a:latin typeface="Cambria Math" panose="02040503050406030204" pitchFamily="18" charset="0"/>
                        <a:cs typeface="Times New Roman" panose="02020603050405020304" pitchFamily="18" charset="0"/>
                      </a:rPr>
                      <m:t>𝐷</m:t>
                    </m:r>
                    <m:r>
                      <a:rPr lang="en-US" altLang="zh-CN" sz="2200" b="0" i="1" dirty="0" smtClean="0">
                        <a:latin typeface="Cambria Math" panose="02040503050406030204" pitchFamily="18" charset="0"/>
                        <a:cs typeface="Times New Roman" panose="02020603050405020304" pitchFamily="18" charset="0"/>
                      </a:rPr>
                      <m:t>−{</m:t>
                    </m:r>
                    <m:r>
                      <a:rPr lang="en-US" altLang="zh-CN" sz="2200" b="0" i="1" dirty="0" smtClean="0">
                        <a:latin typeface="Cambria Math" panose="02040503050406030204" pitchFamily="18" charset="0"/>
                        <a:cs typeface="Times New Roman" panose="02020603050405020304" pitchFamily="18" charset="0"/>
                      </a:rPr>
                      <m:t>𝑟𝑜𝑜𝑡</m:t>
                    </m:r>
                    <m:r>
                      <a:rPr lang="en-US" altLang="zh-CN" sz="2200" b="0" i="1" dirty="0" smtClean="0">
                        <a:latin typeface="Cambria Math" panose="02040503050406030204" pitchFamily="18" charset="0"/>
                        <a:cs typeface="Times New Roman" panose="02020603050405020304" pitchFamily="18" charset="0"/>
                      </a:rPr>
                      <m:t>}≠∅</m:t>
                    </m:r>
                    <m:r>
                      <a:rPr lang="zh-CN" altLang="en-US" sz="2200" i="1">
                        <a:latin typeface="Cambria Math" panose="02040503050406030204" pitchFamily="18" charset="0"/>
                        <a:cs typeface="Times New Roman" panose="02020603050405020304" pitchFamily="18" charset="0"/>
                      </a:rPr>
                      <m:t>，</m:t>
                    </m:r>
                  </m:oMath>
                </a14:m>
                <a:r>
                  <a:rPr lang="zh-CN" altLang="en-US" sz="2200" dirty="0">
                    <a:cs typeface="Times New Roman" panose="02020603050405020304" pitchFamily="18" charset="0"/>
                  </a:rPr>
                  <a:t>则存在 </a:t>
                </a:r>
                <a14:m>
                  <m:oMath xmlns:m="http://schemas.openxmlformats.org/officeDocument/2006/math">
                    <m:sSub>
                      <m:sSubPr>
                        <m:ctrlPr>
                          <a:rPr lang="en-US" altLang="zh-CN" sz="2200" b="0" i="1" smtClean="0">
                            <a:latin typeface="Cambria Math" panose="02040503050406030204" pitchFamily="18" charset="0"/>
                            <a:cs typeface="Times New Roman" panose="02020603050405020304" pitchFamily="18" charset="0"/>
                          </a:rPr>
                        </m:ctrlPr>
                      </m:sSubPr>
                      <m:e>
                        <m:r>
                          <a:rPr lang="en-US" altLang="zh-CN" sz="2200" b="0" i="1" smtClean="0">
                            <a:latin typeface="Cambria Math" panose="02040503050406030204" pitchFamily="18" charset="0"/>
                            <a:cs typeface="Times New Roman" panose="02020603050405020304" pitchFamily="18" charset="0"/>
                          </a:rPr>
                          <m:t>𝐷</m:t>
                        </m:r>
                      </m:e>
                      <m:sub>
                        <m:r>
                          <a:rPr lang="en-US" altLang="zh-CN" sz="2200" b="0" i="1" smtClean="0">
                            <a:latin typeface="Cambria Math" panose="02040503050406030204" pitchFamily="18" charset="0"/>
                            <a:cs typeface="Times New Roman" panose="02020603050405020304" pitchFamily="18" charset="0"/>
                          </a:rPr>
                          <m:t>𝐿</m:t>
                        </m:r>
                      </m:sub>
                    </m:sSub>
                  </m:oMath>
                </a14:m>
                <a:r>
                  <a:rPr lang="en-US" altLang="zh-CN" sz="2200" dirty="0">
                    <a:cs typeface="Times New Roman" panose="02020603050405020304" pitchFamily="18" charset="0"/>
                  </a:rPr>
                  <a:t> , </a:t>
                </a:r>
                <a14:m>
                  <m:oMath xmlns:m="http://schemas.openxmlformats.org/officeDocument/2006/math">
                    <m:sSub>
                      <m:sSubPr>
                        <m:ctrlPr>
                          <a:rPr lang="en-US" altLang="zh-CN" sz="2200" i="1" dirty="0" smtClean="0">
                            <a:latin typeface="Cambria Math" panose="02040503050406030204" pitchFamily="18" charset="0"/>
                            <a:cs typeface="Times New Roman" panose="02020603050405020304" pitchFamily="18" charset="0"/>
                          </a:rPr>
                        </m:ctrlPr>
                      </m:sSubPr>
                      <m:e>
                        <m:r>
                          <a:rPr lang="en-US" altLang="zh-CN" sz="2200" i="1" dirty="0">
                            <a:latin typeface="Cambria Math" panose="02040503050406030204" pitchFamily="18" charset="0"/>
                            <a:cs typeface="Times New Roman" panose="02020603050405020304" pitchFamily="18" charset="0"/>
                          </a:rPr>
                          <m:t>𝐷</m:t>
                        </m:r>
                      </m:e>
                      <m:sub>
                        <m:r>
                          <a:rPr lang="en-US" altLang="zh-CN" sz="2200" i="1" dirty="0">
                            <a:latin typeface="Cambria Math" panose="02040503050406030204" pitchFamily="18" charset="0"/>
                            <a:cs typeface="Times New Roman" panose="02020603050405020304" pitchFamily="18" charset="0"/>
                          </a:rPr>
                          <m:t>𝑅</m:t>
                        </m:r>
                      </m:sub>
                    </m:sSub>
                    <m:r>
                      <a:rPr lang="en-US" altLang="zh-CN" sz="2200" b="0" i="1" dirty="0" smtClean="0">
                        <a:latin typeface="Cambria Math" panose="02040503050406030204" pitchFamily="18" charset="0"/>
                        <a:cs typeface="Times New Roman" panose="02020603050405020304" pitchFamily="18" charset="0"/>
                      </a:rPr>
                      <m:t> </m:t>
                    </m:r>
                    <m:r>
                      <a:rPr lang="zh-CN" altLang="en-US" sz="2200" i="1" dirty="0" smtClean="0">
                        <a:latin typeface="Cambria Math" panose="02040503050406030204" pitchFamily="18" charset="0"/>
                        <a:cs typeface="Times New Roman" panose="02020603050405020304" pitchFamily="18" charset="0"/>
                      </a:rPr>
                      <m:t>，</m:t>
                    </m:r>
                  </m:oMath>
                </a14:m>
                <a:r>
                  <a:rPr lang="zh-CN" altLang="en-US" sz="2200" dirty="0">
                    <a:cs typeface="Times New Roman" panose="02020603050405020304" pitchFamily="18" charset="0"/>
                  </a:rPr>
                  <a:t>使 </a:t>
                </a:r>
                <a14:m>
                  <m:oMath xmlns:m="http://schemas.openxmlformats.org/officeDocument/2006/math">
                    <m:r>
                      <a:rPr lang="en-US" altLang="zh-CN" sz="2200" i="1">
                        <a:latin typeface="Cambria Math" panose="02040503050406030204" pitchFamily="18" charset="0"/>
                        <a:cs typeface="Times New Roman" panose="02020603050405020304" pitchFamily="18" charset="0"/>
                      </a:rPr>
                      <m:t>𝐷</m:t>
                    </m:r>
                    <m:r>
                      <a:rPr lang="en-US" altLang="zh-CN" sz="2200" i="1" dirty="0">
                        <a:latin typeface="Cambria Math" panose="02040503050406030204" pitchFamily="18" charset="0"/>
                        <a:cs typeface="Times New Roman" panose="02020603050405020304" pitchFamily="18" charset="0"/>
                      </a:rPr>
                      <m:t>−</m:t>
                    </m:r>
                    <m:d>
                      <m:dPr>
                        <m:begChr m:val="{"/>
                        <m:endChr m:val="}"/>
                        <m:ctrlPr>
                          <a:rPr lang="en-US" altLang="zh-CN" sz="2200" i="1" dirty="0">
                            <a:latin typeface="Cambria Math" panose="02040503050406030204" pitchFamily="18" charset="0"/>
                            <a:cs typeface="Times New Roman" panose="02020603050405020304" pitchFamily="18" charset="0"/>
                          </a:rPr>
                        </m:ctrlPr>
                      </m:dPr>
                      <m:e>
                        <m:r>
                          <a:rPr lang="en-US" altLang="zh-CN" sz="2200" i="1" dirty="0">
                            <a:latin typeface="Cambria Math" panose="02040503050406030204" pitchFamily="18" charset="0"/>
                            <a:cs typeface="Times New Roman" panose="02020603050405020304" pitchFamily="18" charset="0"/>
                          </a:rPr>
                          <m:t>𝑟𝑜𝑜𝑡</m:t>
                        </m:r>
                      </m:e>
                    </m:d>
                    <m:r>
                      <a:rPr lang="en-US" altLang="zh-CN" sz="2200" b="0" i="1" dirty="0" smtClean="0">
                        <a:latin typeface="Cambria Math" panose="02040503050406030204" pitchFamily="18" charset="0"/>
                        <a:cs typeface="Times New Roman" panose="02020603050405020304" pitchFamily="18" charset="0"/>
                      </a:rPr>
                      <m:t>=</m:t>
                    </m:r>
                    <m:sSub>
                      <m:sSubPr>
                        <m:ctrlPr>
                          <a:rPr lang="en-US" altLang="zh-CN" sz="2200" i="1">
                            <a:latin typeface="Cambria Math" panose="02040503050406030204" pitchFamily="18" charset="0"/>
                            <a:cs typeface="Times New Roman" panose="02020603050405020304" pitchFamily="18" charset="0"/>
                          </a:rPr>
                        </m:ctrlPr>
                      </m:sSubPr>
                      <m:e>
                        <m:r>
                          <a:rPr lang="en-US" altLang="zh-CN" sz="2200" i="1">
                            <a:latin typeface="Cambria Math" panose="02040503050406030204" pitchFamily="18" charset="0"/>
                            <a:cs typeface="Times New Roman" panose="02020603050405020304" pitchFamily="18" charset="0"/>
                          </a:rPr>
                          <m:t>𝐷</m:t>
                        </m:r>
                      </m:e>
                      <m:sub>
                        <m:r>
                          <a:rPr lang="en-US" altLang="zh-CN" sz="2200" i="1">
                            <a:latin typeface="Cambria Math" panose="02040503050406030204" pitchFamily="18" charset="0"/>
                            <a:cs typeface="Times New Roman" panose="02020603050405020304" pitchFamily="18" charset="0"/>
                          </a:rPr>
                          <m:t>𝐿</m:t>
                        </m:r>
                      </m:sub>
                    </m:sSub>
                    <m:sSub>
                      <m:sSubPr>
                        <m:ctrlPr>
                          <a:rPr lang="en-US" altLang="zh-CN" sz="2200" i="1" dirty="0">
                            <a:latin typeface="Cambria Math" panose="02040503050406030204" pitchFamily="18" charset="0"/>
                            <a:cs typeface="Times New Roman" panose="02020603050405020304" pitchFamily="18" charset="0"/>
                          </a:rPr>
                        </m:ctrlPr>
                      </m:sSubPr>
                      <m:e>
                        <m:r>
                          <a:rPr lang="en-US" altLang="zh-CN" sz="2200" i="1" dirty="0">
                            <a:latin typeface="Cambria Math" panose="02040503050406030204" pitchFamily="18" charset="0"/>
                            <a:cs typeface="Times New Roman" panose="02020603050405020304" pitchFamily="18" charset="0"/>
                          </a:rPr>
                          <m:t>∪</m:t>
                        </m:r>
                        <m:r>
                          <a:rPr lang="en-US" altLang="zh-CN" sz="2200" i="1" dirty="0">
                            <a:latin typeface="Cambria Math" panose="02040503050406030204" pitchFamily="18" charset="0"/>
                            <a:cs typeface="Times New Roman" panose="02020603050405020304" pitchFamily="18" charset="0"/>
                          </a:rPr>
                          <m:t>𝐷</m:t>
                        </m:r>
                      </m:e>
                      <m:sub>
                        <m:r>
                          <a:rPr lang="en-US" altLang="zh-CN" sz="2200" i="1" dirty="0">
                            <a:latin typeface="Cambria Math" panose="02040503050406030204" pitchFamily="18" charset="0"/>
                            <a:cs typeface="Times New Roman" panose="02020603050405020304" pitchFamily="18" charset="0"/>
                          </a:rPr>
                          <m:t>𝑅</m:t>
                        </m:r>
                      </m:sub>
                    </m:sSub>
                  </m:oMath>
                </a14:m>
                <a:r>
                  <a:rPr lang="zh-CN" altLang="en-US" sz="2200" dirty="0">
                    <a:cs typeface="Times New Roman" panose="02020603050405020304" pitchFamily="18" charset="0"/>
                  </a:rPr>
                  <a:t>，且 </a:t>
                </a:r>
                <a14:m>
                  <m:oMath xmlns:m="http://schemas.openxmlformats.org/officeDocument/2006/math">
                    <m:sSub>
                      <m:sSubPr>
                        <m:ctrlPr>
                          <a:rPr lang="en-US" altLang="zh-CN" sz="2200" i="1">
                            <a:latin typeface="Cambria Math" panose="02040503050406030204" pitchFamily="18" charset="0"/>
                            <a:cs typeface="Times New Roman" panose="02020603050405020304" pitchFamily="18" charset="0"/>
                          </a:rPr>
                        </m:ctrlPr>
                      </m:sSubPr>
                      <m:e>
                        <m:r>
                          <a:rPr lang="en-US" altLang="zh-CN" sz="2200" i="1">
                            <a:latin typeface="Cambria Math" panose="02040503050406030204" pitchFamily="18" charset="0"/>
                            <a:cs typeface="Times New Roman" panose="02020603050405020304" pitchFamily="18" charset="0"/>
                          </a:rPr>
                          <m:t>𝐷</m:t>
                        </m:r>
                      </m:e>
                      <m:sub>
                        <m:r>
                          <a:rPr lang="en-US" altLang="zh-CN" sz="2200" i="1">
                            <a:latin typeface="Cambria Math" panose="02040503050406030204" pitchFamily="18" charset="0"/>
                            <a:cs typeface="Times New Roman" panose="02020603050405020304" pitchFamily="18" charset="0"/>
                          </a:rPr>
                          <m:t>𝐿</m:t>
                        </m:r>
                      </m:sub>
                    </m:sSub>
                    <m:sSub>
                      <m:sSubPr>
                        <m:ctrlPr>
                          <a:rPr lang="en-US" altLang="zh-CN" sz="2200" i="1" dirty="0">
                            <a:latin typeface="Cambria Math" panose="02040503050406030204" pitchFamily="18" charset="0"/>
                            <a:cs typeface="Times New Roman" panose="02020603050405020304" pitchFamily="18" charset="0"/>
                          </a:rPr>
                        </m:ctrlPr>
                      </m:sSubPr>
                      <m:e>
                        <m:r>
                          <a:rPr lang="en-US" altLang="zh-CN" sz="2200" i="1" dirty="0">
                            <a:latin typeface="Cambria Math" panose="02040503050406030204" pitchFamily="18" charset="0"/>
                            <a:cs typeface="Times New Roman" panose="02020603050405020304" pitchFamily="18" charset="0"/>
                          </a:rPr>
                          <m:t>∩</m:t>
                        </m:r>
                        <m:r>
                          <a:rPr lang="en-US" altLang="zh-CN" sz="2200" i="1" dirty="0">
                            <a:latin typeface="Cambria Math" panose="02040503050406030204" pitchFamily="18" charset="0"/>
                            <a:cs typeface="Times New Roman" panose="02020603050405020304" pitchFamily="18" charset="0"/>
                          </a:rPr>
                          <m:t>𝐷</m:t>
                        </m:r>
                      </m:e>
                      <m:sub>
                        <m:r>
                          <a:rPr lang="en-US" altLang="zh-CN" sz="2200" i="1" dirty="0">
                            <a:latin typeface="Cambria Math" panose="02040503050406030204" pitchFamily="18" charset="0"/>
                            <a:cs typeface="Times New Roman" panose="02020603050405020304" pitchFamily="18" charset="0"/>
                          </a:rPr>
                          <m:t>𝑅</m:t>
                        </m:r>
                      </m:sub>
                    </m:sSub>
                    <m:r>
                      <a:rPr lang="en-US" altLang="zh-CN" sz="2200" b="0" i="1" dirty="0" smtClean="0">
                        <a:latin typeface="Cambria Math" panose="02040503050406030204" pitchFamily="18" charset="0"/>
                        <a:cs typeface="Times New Roman" panose="02020603050405020304" pitchFamily="18" charset="0"/>
                      </a:rPr>
                      <m:t>=</m:t>
                    </m:r>
                    <m:r>
                      <a:rPr lang="en-US" altLang="zh-CN" sz="2200" i="1">
                        <a:latin typeface="Cambria Math" panose="02040503050406030204" pitchFamily="18" charset="0"/>
                        <a:cs typeface="Times New Roman" panose="02020603050405020304" pitchFamily="18" charset="0"/>
                      </a:rPr>
                      <m:t>∅</m:t>
                    </m:r>
                  </m:oMath>
                </a14:m>
                <a:r>
                  <a:rPr lang="zh-CN" altLang="en-US" sz="2200" dirty="0">
                    <a:cs typeface="Times New Roman" panose="02020603050405020304" pitchFamily="18" charset="0"/>
                  </a:rPr>
                  <a:t>。</a:t>
                </a:r>
                <a:endParaRPr lang="en-US" altLang="zh-CN" sz="2200" dirty="0">
                  <a:cs typeface="Times New Roman" panose="02020603050405020304" pitchFamily="18" charset="0"/>
                </a:endParaRPr>
              </a:p>
              <a:p>
                <a:pPr algn="just">
                  <a:lnSpc>
                    <a:spcPct val="125000"/>
                  </a:lnSpc>
                </a:pPr>
                <a:r>
                  <a:rPr lang="en-US" altLang="zh-CN" sz="2200" dirty="0">
                    <a:cs typeface="Times New Roman" panose="02020603050405020304" pitchFamily="18" charset="0"/>
                  </a:rPr>
                  <a:t>     </a:t>
                </a:r>
                <a:r>
                  <a:rPr lang="zh-CN" altLang="en-US" sz="2200" dirty="0">
                    <a:cs typeface="Times New Roman" panose="02020603050405020304" pitchFamily="18" charset="0"/>
                  </a:rPr>
                  <a:t>（</a:t>
                </a:r>
                <a:r>
                  <a:rPr lang="en-US" altLang="zh-CN" sz="2200" dirty="0">
                    <a:cs typeface="Times New Roman" panose="02020603050405020304" pitchFamily="18" charset="0"/>
                  </a:rPr>
                  <a:t>3</a:t>
                </a:r>
                <a:r>
                  <a:rPr lang="zh-CN" altLang="en-US" sz="2200" dirty="0">
                    <a:cs typeface="Times New Roman" panose="02020603050405020304" pitchFamily="18" charset="0"/>
                  </a:rPr>
                  <a:t>）若</a:t>
                </a:r>
                <a14:m>
                  <m:oMath xmlns:m="http://schemas.openxmlformats.org/officeDocument/2006/math">
                    <m:r>
                      <a:rPr lang="en-US" altLang="zh-CN" sz="2200" b="0" i="0" smtClean="0">
                        <a:latin typeface="Cambria Math" panose="02040503050406030204" pitchFamily="18" charset="0"/>
                        <a:cs typeface="Times New Roman" panose="02020603050405020304" pitchFamily="18" charset="0"/>
                      </a:rPr>
                      <m:t> </m:t>
                    </m:r>
                    <m:sSub>
                      <m:sSubPr>
                        <m:ctrlPr>
                          <a:rPr lang="en-US" altLang="zh-CN" sz="2200" i="1">
                            <a:latin typeface="Cambria Math" panose="02040503050406030204" pitchFamily="18" charset="0"/>
                            <a:cs typeface="Times New Roman" panose="02020603050405020304" pitchFamily="18" charset="0"/>
                          </a:rPr>
                        </m:ctrlPr>
                      </m:sSubPr>
                      <m:e>
                        <m:r>
                          <a:rPr lang="en-US" altLang="zh-CN" sz="2200" i="1">
                            <a:latin typeface="Cambria Math" panose="02040503050406030204" pitchFamily="18" charset="0"/>
                            <a:cs typeface="Times New Roman" panose="02020603050405020304" pitchFamily="18" charset="0"/>
                          </a:rPr>
                          <m:t>𝐷</m:t>
                        </m:r>
                      </m:e>
                      <m:sub>
                        <m:r>
                          <a:rPr lang="en-US" altLang="zh-CN" sz="2200" i="1">
                            <a:latin typeface="Cambria Math" panose="02040503050406030204" pitchFamily="18" charset="0"/>
                            <a:cs typeface="Times New Roman" panose="02020603050405020304" pitchFamily="18" charset="0"/>
                          </a:rPr>
                          <m:t>𝐿</m:t>
                        </m:r>
                      </m:sub>
                    </m:sSub>
                    <m:r>
                      <a:rPr lang="en-US" altLang="zh-CN" sz="2200" i="1" dirty="0">
                        <a:latin typeface="Cambria Math" panose="02040503050406030204" pitchFamily="18" charset="0"/>
                        <a:cs typeface="Times New Roman" panose="02020603050405020304" pitchFamily="18" charset="0"/>
                      </a:rPr>
                      <m:t>≠</m:t>
                    </m:r>
                    <m:r>
                      <a:rPr lang="en-US" altLang="zh-CN" sz="2200" i="1">
                        <a:latin typeface="Cambria Math" panose="02040503050406030204" pitchFamily="18" charset="0"/>
                        <a:cs typeface="Times New Roman" panose="02020603050405020304" pitchFamily="18" charset="0"/>
                      </a:rPr>
                      <m:t>∅</m:t>
                    </m:r>
                    <m:r>
                      <a:rPr lang="en-US" altLang="zh-CN" sz="2200" b="0" i="0" smtClean="0">
                        <a:latin typeface="Cambria Math" panose="02040503050406030204" pitchFamily="18" charset="0"/>
                        <a:cs typeface="Times New Roman" panose="02020603050405020304" pitchFamily="18" charset="0"/>
                      </a:rPr>
                      <m:t>,</m:t>
                    </m:r>
                    <m:r>
                      <a:rPr lang="zh-CN" altLang="en-US" sz="2200" i="1">
                        <a:latin typeface="Cambria Math" panose="02040503050406030204" pitchFamily="18" charset="0"/>
                        <a:cs typeface="Times New Roman" panose="02020603050405020304" pitchFamily="18" charset="0"/>
                      </a:rPr>
                      <m:t>则</m:t>
                    </m:r>
                    <m:r>
                      <a:rPr lang="en-US" altLang="zh-CN" sz="2200" b="0" i="1" smtClean="0">
                        <a:latin typeface="Cambria Math" panose="02040503050406030204" pitchFamily="18" charset="0"/>
                        <a:cs typeface="Times New Roman" panose="02020603050405020304" pitchFamily="18" charset="0"/>
                      </a:rPr>
                      <m:t> </m:t>
                    </m:r>
                    <m:sSub>
                      <m:sSubPr>
                        <m:ctrlPr>
                          <a:rPr lang="en-US" altLang="zh-CN" sz="2200" i="1">
                            <a:latin typeface="Cambria Math" panose="02040503050406030204" pitchFamily="18" charset="0"/>
                            <a:cs typeface="Times New Roman" panose="02020603050405020304" pitchFamily="18" charset="0"/>
                          </a:rPr>
                        </m:ctrlPr>
                      </m:sSubPr>
                      <m:e>
                        <m:r>
                          <a:rPr lang="en-US" altLang="zh-CN" sz="2200" i="1">
                            <a:latin typeface="Cambria Math" panose="02040503050406030204" pitchFamily="18" charset="0"/>
                            <a:cs typeface="Times New Roman" panose="02020603050405020304" pitchFamily="18" charset="0"/>
                          </a:rPr>
                          <m:t>𝐷</m:t>
                        </m:r>
                      </m:e>
                      <m:sub>
                        <m:r>
                          <a:rPr lang="en-US" altLang="zh-CN" sz="2200" i="1">
                            <a:latin typeface="Cambria Math" panose="02040503050406030204" pitchFamily="18" charset="0"/>
                            <a:cs typeface="Times New Roman" panose="02020603050405020304" pitchFamily="18" charset="0"/>
                          </a:rPr>
                          <m:t>𝐿</m:t>
                        </m:r>
                      </m:sub>
                    </m:sSub>
                  </m:oMath>
                </a14:m>
                <a:r>
                  <a:rPr lang="en-US" altLang="zh-CN" sz="2200" dirty="0">
                    <a:cs typeface="Times New Roman" panose="02020603050405020304" pitchFamily="18" charset="0"/>
                  </a:rPr>
                  <a:t> </a:t>
                </a:r>
                <a:r>
                  <a:rPr lang="zh-CN" altLang="en-US" sz="2200" dirty="0">
                    <a:cs typeface="Times New Roman" panose="02020603050405020304" pitchFamily="18" charset="0"/>
                  </a:rPr>
                  <a:t>中存在唯一的数据元素 </a:t>
                </a:r>
                <a14:m>
                  <m:oMath xmlns:m="http://schemas.openxmlformats.org/officeDocument/2006/math">
                    <m:sSub>
                      <m:sSubPr>
                        <m:ctrlPr>
                          <a:rPr lang="en-US" altLang="zh-CN" sz="2200" b="0" i="1" smtClean="0">
                            <a:latin typeface="Cambria Math" panose="02040503050406030204" pitchFamily="18" charset="0"/>
                            <a:cs typeface="Times New Roman" panose="02020603050405020304" pitchFamily="18" charset="0"/>
                          </a:rPr>
                        </m:ctrlPr>
                      </m:sSubPr>
                      <m:e>
                        <m:r>
                          <a:rPr lang="en-US" altLang="zh-CN" sz="2200" b="0" i="1" smtClean="0">
                            <a:latin typeface="Cambria Math" panose="02040503050406030204" pitchFamily="18" charset="0"/>
                            <a:cs typeface="Times New Roman" panose="02020603050405020304" pitchFamily="18" charset="0"/>
                          </a:rPr>
                          <m:t>𝑥</m:t>
                        </m:r>
                      </m:e>
                      <m:sub>
                        <m:r>
                          <a:rPr lang="en-US" altLang="zh-CN" sz="2200" b="0" i="1" smtClean="0">
                            <a:latin typeface="Cambria Math" panose="02040503050406030204" pitchFamily="18" charset="0"/>
                            <a:cs typeface="Times New Roman" panose="02020603050405020304" pitchFamily="18" charset="0"/>
                          </a:rPr>
                          <m:t>𝐿</m:t>
                        </m:r>
                      </m:sub>
                    </m:sSub>
                    <m:r>
                      <a:rPr lang="en-US" altLang="zh-CN" sz="2200" b="0" i="1" smtClean="0">
                        <a:latin typeface="Cambria Math" panose="02040503050406030204" pitchFamily="18" charset="0"/>
                        <a:cs typeface="Times New Roman" panose="02020603050405020304" pitchFamily="18" charset="0"/>
                      </a:rPr>
                      <m:t> </m:t>
                    </m:r>
                    <m:r>
                      <a:rPr lang="zh-CN" altLang="en-US" sz="2200" i="1">
                        <a:latin typeface="Cambria Math" panose="02040503050406030204" pitchFamily="18" charset="0"/>
                        <a:cs typeface="Times New Roman" panose="02020603050405020304" pitchFamily="18" charset="0"/>
                      </a:rPr>
                      <m:t>使</m:t>
                    </m:r>
                  </m:oMath>
                </a14:m>
                <a:r>
                  <a:rPr lang="en-US" altLang="zh-CN" sz="2200" dirty="0">
                    <a:cs typeface="Times New Roman" panose="02020603050405020304" pitchFamily="18" charset="0"/>
                  </a:rPr>
                  <a:t> </a:t>
                </a:r>
                <a14:m>
                  <m:oMath xmlns:m="http://schemas.openxmlformats.org/officeDocument/2006/math">
                    <m:r>
                      <a:rPr lang="en-US" altLang="zh-CN" sz="2200" b="0" i="1" dirty="0" smtClean="0">
                        <a:latin typeface="Cambria Math" panose="02040503050406030204" pitchFamily="18" charset="0"/>
                        <a:cs typeface="Times New Roman" panose="02020603050405020304" pitchFamily="18" charset="0"/>
                      </a:rPr>
                      <m:t>&lt;</m:t>
                    </m:r>
                    <m:sSub>
                      <m:sSubPr>
                        <m:ctrlPr>
                          <a:rPr lang="en-US" altLang="zh-CN" sz="2200" b="0" i="1" dirty="0" smtClean="0">
                            <a:latin typeface="Cambria Math" panose="02040503050406030204" pitchFamily="18" charset="0"/>
                            <a:cs typeface="Times New Roman" panose="02020603050405020304" pitchFamily="18" charset="0"/>
                          </a:rPr>
                        </m:ctrlPr>
                      </m:sSubPr>
                      <m:e>
                        <m:r>
                          <a:rPr lang="en-US" altLang="zh-CN" sz="2200" b="0" i="1" dirty="0" smtClean="0">
                            <a:latin typeface="Cambria Math" panose="02040503050406030204" pitchFamily="18" charset="0"/>
                            <a:cs typeface="Times New Roman" panose="02020603050405020304" pitchFamily="18" charset="0"/>
                          </a:rPr>
                          <m:t>𝑟𝑜𝑜𝑡</m:t>
                        </m:r>
                        <m:r>
                          <a:rPr lang="en-US" altLang="zh-CN" sz="2200" b="0" i="1" dirty="0" smtClean="0">
                            <a:latin typeface="Cambria Math" panose="02040503050406030204" pitchFamily="18" charset="0"/>
                            <a:cs typeface="Times New Roman" panose="02020603050405020304" pitchFamily="18" charset="0"/>
                          </a:rPr>
                          <m:t>,</m:t>
                        </m:r>
                        <m:r>
                          <a:rPr lang="en-US" altLang="zh-CN" sz="2200" b="0" i="1" dirty="0" smtClean="0">
                            <a:latin typeface="Cambria Math" panose="02040503050406030204" pitchFamily="18" charset="0"/>
                            <a:cs typeface="Times New Roman" panose="02020603050405020304" pitchFamily="18" charset="0"/>
                          </a:rPr>
                          <m:t>𝑥</m:t>
                        </m:r>
                      </m:e>
                      <m:sub>
                        <m:r>
                          <a:rPr lang="en-US" altLang="zh-CN" sz="2200" b="0" i="1" dirty="0" smtClean="0">
                            <a:latin typeface="Cambria Math" panose="02040503050406030204" pitchFamily="18" charset="0"/>
                            <a:cs typeface="Times New Roman" panose="02020603050405020304" pitchFamily="18" charset="0"/>
                          </a:rPr>
                          <m:t>𝐿</m:t>
                        </m:r>
                      </m:sub>
                    </m:sSub>
                    <m:r>
                      <a:rPr lang="en-US" altLang="zh-CN" sz="2200" b="0" i="1" dirty="0" smtClean="0">
                        <a:latin typeface="Cambria Math" panose="02040503050406030204" pitchFamily="18" charset="0"/>
                        <a:cs typeface="Times New Roman" panose="02020603050405020304" pitchFamily="18" charset="0"/>
                      </a:rPr>
                      <m:t>&gt;∈</m:t>
                    </m:r>
                    <m:r>
                      <a:rPr lang="en-US" altLang="zh-CN" sz="2200" b="0" i="1" dirty="0" smtClean="0">
                        <a:latin typeface="Cambria Math" panose="02040503050406030204" pitchFamily="18" charset="0"/>
                        <a:cs typeface="Times New Roman" panose="02020603050405020304" pitchFamily="18" charset="0"/>
                      </a:rPr>
                      <m:t>𝐻</m:t>
                    </m:r>
                    <m:r>
                      <a:rPr lang="zh-CN" altLang="en-US" sz="2200" i="1" dirty="0">
                        <a:latin typeface="Cambria Math" panose="02040503050406030204" pitchFamily="18" charset="0"/>
                        <a:cs typeface="Times New Roman" panose="02020603050405020304" pitchFamily="18" charset="0"/>
                      </a:rPr>
                      <m:t>，</m:t>
                    </m:r>
                  </m:oMath>
                </a14:m>
                <a:r>
                  <a:rPr lang="zh-CN" altLang="en-US" sz="2200" dirty="0">
                    <a:cs typeface="Times New Roman" panose="02020603050405020304" pitchFamily="18" charset="0"/>
                  </a:rPr>
                  <a:t>且存在 </a:t>
                </a:r>
                <a14:m>
                  <m:oMath xmlns:m="http://schemas.openxmlformats.org/officeDocument/2006/math">
                    <m:sSub>
                      <m:sSubPr>
                        <m:ctrlPr>
                          <a:rPr lang="en-US" altLang="zh-CN" sz="2200" i="1">
                            <a:latin typeface="Cambria Math" panose="02040503050406030204" pitchFamily="18" charset="0"/>
                            <a:cs typeface="Times New Roman" panose="02020603050405020304" pitchFamily="18" charset="0"/>
                          </a:rPr>
                        </m:ctrlPr>
                      </m:sSubPr>
                      <m:e>
                        <m:r>
                          <a:rPr lang="en-US" altLang="zh-CN" sz="2200" i="1">
                            <a:latin typeface="Cambria Math" panose="02040503050406030204" pitchFamily="18" charset="0"/>
                            <a:cs typeface="Times New Roman" panose="02020603050405020304" pitchFamily="18" charset="0"/>
                          </a:rPr>
                          <m:t>𝐷</m:t>
                        </m:r>
                      </m:e>
                      <m:sub>
                        <m:r>
                          <a:rPr lang="en-US" altLang="zh-CN" sz="2200" i="1">
                            <a:latin typeface="Cambria Math" panose="02040503050406030204" pitchFamily="18" charset="0"/>
                            <a:cs typeface="Times New Roman" panose="02020603050405020304" pitchFamily="18" charset="0"/>
                          </a:rPr>
                          <m:t>𝐿</m:t>
                        </m:r>
                      </m:sub>
                    </m:sSub>
                    <m:r>
                      <a:rPr lang="en-US" altLang="zh-CN" sz="2200" b="0" i="1" smtClean="0">
                        <a:latin typeface="Cambria Math" panose="02040503050406030204" pitchFamily="18" charset="0"/>
                        <a:cs typeface="Times New Roman" panose="02020603050405020304" pitchFamily="18" charset="0"/>
                      </a:rPr>
                      <m:t> </m:t>
                    </m:r>
                    <m:r>
                      <a:rPr lang="zh-CN" altLang="en-US" sz="2200" i="1">
                        <a:latin typeface="Cambria Math" panose="02040503050406030204" pitchFamily="18" charset="0"/>
                        <a:cs typeface="Times New Roman" panose="02020603050405020304" pitchFamily="18" charset="0"/>
                      </a:rPr>
                      <m:t>上的</m:t>
                    </m:r>
                  </m:oMath>
                </a14:m>
                <a:r>
                  <a:rPr lang="zh-CN" altLang="en-US" sz="2200" dirty="0">
                    <a:cs typeface="Times New Roman" panose="02020603050405020304" pitchFamily="18" charset="0"/>
                  </a:rPr>
                  <a:t>关系 </a:t>
                </a:r>
                <a14:m>
                  <m:oMath xmlns:m="http://schemas.openxmlformats.org/officeDocument/2006/math">
                    <m:sSub>
                      <m:sSubPr>
                        <m:ctrlPr>
                          <a:rPr lang="en-US" altLang="zh-CN" sz="2200" b="0" i="1" dirty="0" smtClean="0">
                            <a:latin typeface="Cambria Math" panose="02040503050406030204" pitchFamily="18" charset="0"/>
                            <a:cs typeface="Times New Roman" panose="02020603050405020304" pitchFamily="18" charset="0"/>
                          </a:rPr>
                        </m:ctrlPr>
                      </m:sSubPr>
                      <m:e>
                        <m:r>
                          <a:rPr lang="en-US" altLang="zh-CN" sz="2200" b="0" i="1" dirty="0" smtClean="0">
                            <a:latin typeface="Cambria Math" panose="02040503050406030204" pitchFamily="18" charset="0"/>
                            <a:cs typeface="Times New Roman" panose="02020603050405020304" pitchFamily="18" charset="0"/>
                          </a:rPr>
                          <m:t>𝐻</m:t>
                        </m:r>
                      </m:e>
                      <m:sub>
                        <m:r>
                          <a:rPr lang="en-US" altLang="zh-CN" sz="2200" b="0" i="1" dirty="0" smtClean="0">
                            <a:latin typeface="Cambria Math" panose="02040503050406030204" pitchFamily="18" charset="0"/>
                            <a:cs typeface="Times New Roman" panose="02020603050405020304" pitchFamily="18" charset="0"/>
                          </a:rPr>
                          <m:t>𝐿</m:t>
                        </m:r>
                      </m:sub>
                    </m:sSub>
                    <m:r>
                      <a:rPr lang="en-US" altLang="zh-CN" sz="2200" i="1" dirty="0">
                        <a:latin typeface="Cambria Math" panose="02040503050406030204" pitchFamily="18" charset="0"/>
                        <a:cs typeface="Times New Roman" panose="02020603050405020304" pitchFamily="18" charset="0"/>
                      </a:rPr>
                      <m:t>⊂</m:t>
                    </m:r>
                    <m:r>
                      <a:rPr lang="en-US" altLang="zh-CN" sz="2200" b="0" i="1" dirty="0" smtClean="0">
                        <a:latin typeface="Cambria Math" panose="02040503050406030204" pitchFamily="18" charset="0"/>
                        <a:cs typeface="Times New Roman" panose="02020603050405020304" pitchFamily="18" charset="0"/>
                      </a:rPr>
                      <m:t>𝐻</m:t>
                    </m:r>
                  </m:oMath>
                </a14:m>
                <a:r>
                  <a:rPr lang="en-US" altLang="zh-CN" sz="2200" b="0" dirty="0">
                    <a:cs typeface="Times New Roman" panose="02020603050405020304" pitchFamily="18" charset="0"/>
                  </a:rPr>
                  <a:t>; </a:t>
                </a:r>
                <a:r>
                  <a:rPr lang="zh-CN" altLang="en-US" sz="2200" dirty="0">
                    <a:cs typeface="Times New Roman" panose="02020603050405020304" pitchFamily="18" charset="0"/>
                  </a:rPr>
                  <a:t>若 </a:t>
                </a:r>
                <a14:m>
                  <m:oMath xmlns:m="http://schemas.openxmlformats.org/officeDocument/2006/math">
                    <m:sSub>
                      <m:sSubPr>
                        <m:ctrlPr>
                          <a:rPr lang="en-US" altLang="zh-CN" sz="2200" i="1">
                            <a:latin typeface="Cambria Math" panose="02040503050406030204" pitchFamily="18" charset="0"/>
                            <a:cs typeface="Times New Roman" panose="02020603050405020304" pitchFamily="18" charset="0"/>
                          </a:rPr>
                        </m:ctrlPr>
                      </m:sSubPr>
                      <m:e>
                        <m:r>
                          <a:rPr lang="en-US" altLang="zh-CN" sz="2200" i="1">
                            <a:latin typeface="Cambria Math" panose="02040503050406030204" pitchFamily="18" charset="0"/>
                            <a:cs typeface="Times New Roman" panose="02020603050405020304" pitchFamily="18" charset="0"/>
                          </a:rPr>
                          <m:t>𝐷</m:t>
                        </m:r>
                      </m:e>
                      <m:sub>
                        <m:r>
                          <a:rPr lang="en-US" altLang="zh-CN" sz="2200" b="0" i="1" smtClean="0">
                            <a:latin typeface="Cambria Math" panose="02040503050406030204" pitchFamily="18" charset="0"/>
                            <a:cs typeface="Times New Roman" panose="02020603050405020304" pitchFamily="18" charset="0"/>
                          </a:rPr>
                          <m:t>𝑅</m:t>
                        </m:r>
                      </m:sub>
                    </m:sSub>
                    <m:r>
                      <a:rPr lang="en-US" altLang="zh-CN" sz="2200" i="1" dirty="0">
                        <a:latin typeface="Cambria Math" panose="02040503050406030204" pitchFamily="18" charset="0"/>
                        <a:cs typeface="Times New Roman" panose="02020603050405020304" pitchFamily="18" charset="0"/>
                      </a:rPr>
                      <m:t>≠</m:t>
                    </m:r>
                    <m:r>
                      <a:rPr lang="en-US" altLang="zh-CN" sz="2200" i="1">
                        <a:latin typeface="Cambria Math" panose="02040503050406030204" pitchFamily="18" charset="0"/>
                        <a:cs typeface="Times New Roman" panose="02020603050405020304" pitchFamily="18" charset="0"/>
                      </a:rPr>
                      <m:t>∅</m:t>
                    </m:r>
                    <m:r>
                      <a:rPr lang="en-US" altLang="zh-CN" sz="2200">
                        <a:latin typeface="Cambria Math" panose="02040503050406030204" pitchFamily="18" charset="0"/>
                        <a:cs typeface="Times New Roman" panose="02020603050405020304" pitchFamily="18" charset="0"/>
                      </a:rPr>
                      <m:t>,</m:t>
                    </m:r>
                    <m:r>
                      <a:rPr lang="en-US" altLang="zh-CN" sz="2200" b="0" i="1" smtClean="0">
                        <a:latin typeface="Cambria Math" panose="02040503050406030204" pitchFamily="18" charset="0"/>
                        <a:cs typeface="Times New Roman" panose="02020603050405020304" pitchFamily="18" charset="0"/>
                      </a:rPr>
                      <m:t>  </m:t>
                    </m:r>
                    <m:r>
                      <a:rPr lang="zh-CN" altLang="en-US" sz="2200" i="1">
                        <a:latin typeface="Cambria Math" panose="02040503050406030204" pitchFamily="18" charset="0"/>
                        <a:cs typeface="Times New Roman" panose="02020603050405020304" pitchFamily="18" charset="0"/>
                      </a:rPr>
                      <m:t>则</m:t>
                    </m:r>
                    <m:r>
                      <a:rPr lang="en-US" altLang="zh-CN" sz="2200" b="0" i="1" smtClean="0">
                        <a:latin typeface="Cambria Math" panose="02040503050406030204" pitchFamily="18" charset="0"/>
                        <a:cs typeface="Times New Roman" panose="02020603050405020304" pitchFamily="18" charset="0"/>
                      </a:rPr>
                      <m:t> </m:t>
                    </m:r>
                    <m:sSub>
                      <m:sSubPr>
                        <m:ctrlPr>
                          <a:rPr lang="en-US" altLang="zh-CN" sz="2200" i="1">
                            <a:latin typeface="Cambria Math" panose="02040503050406030204" pitchFamily="18" charset="0"/>
                            <a:cs typeface="Times New Roman" panose="02020603050405020304" pitchFamily="18" charset="0"/>
                          </a:rPr>
                        </m:ctrlPr>
                      </m:sSubPr>
                      <m:e>
                        <m:r>
                          <a:rPr lang="en-US" altLang="zh-CN" sz="2200" i="1">
                            <a:latin typeface="Cambria Math" panose="02040503050406030204" pitchFamily="18" charset="0"/>
                            <a:cs typeface="Times New Roman" panose="02020603050405020304" pitchFamily="18" charset="0"/>
                          </a:rPr>
                          <m:t>𝐷</m:t>
                        </m:r>
                      </m:e>
                      <m:sub>
                        <m:r>
                          <a:rPr lang="en-US" altLang="zh-CN" sz="2200" b="0" i="1" smtClean="0">
                            <a:latin typeface="Cambria Math" panose="02040503050406030204" pitchFamily="18" charset="0"/>
                            <a:cs typeface="Times New Roman" panose="02020603050405020304" pitchFamily="18" charset="0"/>
                          </a:rPr>
                          <m:t>𝑅</m:t>
                        </m:r>
                      </m:sub>
                    </m:sSub>
                  </m:oMath>
                </a14:m>
                <a:r>
                  <a:rPr lang="en-US" altLang="zh-CN" sz="2200" dirty="0">
                    <a:cs typeface="Times New Roman" panose="02020603050405020304" pitchFamily="18" charset="0"/>
                  </a:rPr>
                  <a:t> </a:t>
                </a:r>
                <a:r>
                  <a:rPr lang="zh-CN" altLang="en-US" sz="2200" dirty="0">
                    <a:cs typeface="Times New Roman" panose="02020603050405020304" pitchFamily="18" charset="0"/>
                  </a:rPr>
                  <a:t>中存在唯一的数据元素</a:t>
                </a:r>
                <a14:m>
                  <m:oMath xmlns:m="http://schemas.openxmlformats.org/officeDocument/2006/math">
                    <m:sSub>
                      <m:sSubPr>
                        <m:ctrlPr>
                          <a:rPr lang="en-US" altLang="zh-CN" sz="2200" i="1" smtClean="0">
                            <a:latin typeface="Cambria Math" panose="02040503050406030204" pitchFamily="18" charset="0"/>
                            <a:cs typeface="Times New Roman" panose="02020603050405020304" pitchFamily="18" charset="0"/>
                          </a:rPr>
                        </m:ctrlPr>
                      </m:sSubPr>
                      <m:e>
                        <m:r>
                          <a:rPr lang="en-US" altLang="zh-CN" sz="2200" b="0" i="1" smtClean="0">
                            <a:latin typeface="Cambria Math" panose="02040503050406030204" pitchFamily="18" charset="0"/>
                            <a:cs typeface="Times New Roman" panose="02020603050405020304" pitchFamily="18" charset="0"/>
                          </a:rPr>
                          <m:t> </m:t>
                        </m:r>
                        <m:r>
                          <a:rPr lang="en-US" altLang="zh-CN" sz="2200" i="1">
                            <a:latin typeface="Cambria Math" panose="02040503050406030204" pitchFamily="18" charset="0"/>
                            <a:cs typeface="Times New Roman" panose="02020603050405020304" pitchFamily="18" charset="0"/>
                          </a:rPr>
                          <m:t>𝑥</m:t>
                        </m:r>
                      </m:e>
                      <m:sub>
                        <m:r>
                          <a:rPr lang="en-US" altLang="zh-CN" sz="2200" b="0" i="1" smtClean="0">
                            <a:latin typeface="Cambria Math" panose="02040503050406030204" pitchFamily="18" charset="0"/>
                            <a:cs typeface="Times New Roman" panose="02020603050405020304" pitchFamily="18" charset="0"/>
                          </a:rPr>
                          <m:t>𝑅</m:t>
                        </m:r>
                      </m:sub>
                    </m:sSub>
                    <m:r>
                      <a:rPr lang="en-US" altLang="zh-CN" sz="2200" b="0" i="1" smtClean="0">
                        <a:latin typeface="Cambria Math" panose="02040503050406030204" pitchFamily="18" charset="0"/>
                        <a:cs typeface="Times New Roman" panose="02020603050405020304" pitchFamily="18" charset="0"/>
                      </a:rPr>
                      <m:t> </m:t>
                    </m:r>
                    <m:r>
                      <a:rPr lang="zh-CN" altLang="en-US" sz="2200" i="1">
                        <a:latin typeface="Cambria Math" panose="02040503050406030204" pitchFamily="18" charset="0"/>
                        <a:cs typeface="Times New Roman" panose="02020603050405020304" pitchFamily="18" charset="0"/>
                      </a:rPr>
                      <m:t>使</m:t>
                    </m:r>
                  </m:oMath>
                </a14:m>
                <a:r>
                  <a:rPr lang="en-US" altLang="zh-CN" sz="2200" dirty="0">
                    <a:cs typeface="Times New Roman" panose="02020603050405020304" pitchFamily="18" charset="0"/>
                  </a:rPr>
                  <a:t> </a:t>
                </a:r>
                <a14:m>
                  <m:oMath xmlns:m="http://schemas.openxmlformats.org/officeDocument/2006/math">
                    <m:r>
                      <a:rPr lang="en-US" altLang="zh-CN" sz="2200" i="1" dirty="0">
                        <a:latin typeface="Cambria Math" panose="02040503050406030204" pitchFamily="18" charset="0"/>
                        <a:cs typeface="Times New Roman" panose="02020603050405020304" pitchFamily="18" charset="0"/>
                      </a:rPr>
                      <m:t>&lt;</m:t>
                    </m:r>
                    <m:sSub>
                      <m:sSubPr>
                        <m:ctrlPr>
                          <a:rPr lang="en-US" altLang="zh-CN" sz="2200" i="1" dirty="0">
                            <a:latin typeface="Cambria Math" panose="02040503050406030204" pitchFamily="18" charset="0"/>
                            <a:cs typeface="Times New Roman" panose="02020603050405020304" pitchFamily="18" charset="0"/>
                          </a:rPr>
                        </m:ctrlPr>
                      </m:sSubPr>
                      <m:e>
                        <m:r>
                          <a:rPr lang="en-US" altLang="zh-CN" sz="2200" i="1" dirty="0">
                            <a:latin typeface="Cambria Math" panose="02040503050406030204" pitchFamily="18" charset="0"/>
                            <a:cs typeface="Times New Roman" panose="02020603050405020304" pitchFamily="18" charset="0"/>
                          </a:rPr>
                          <m:t>𝑟𝑜𝑜𝑡</m:t>
                        </m:r>
                        <m:r>
                          <a:rPr lang="en-US" altLang="zh-CN" sz="2200" i="1" dirty="0">
                            <a:latin typeface="Cambria Math" panose="02040503050406030204" pitchFamily="18" charset="0"/>
                            <a:cs typeface="Times New Roman" panose="02020603050405020304" pitchFamily="18" charset="0"/>
                          </a:rPr>
                          <m:t>,</m:t>
                        </m:r>
                        <m:r>
                          <a:rPr lang="en-US" altLang="zh-CN" sz="2200" i="1" dirty="0">
                            <a:latin typeface="Cambria Math" panose="02040503050406030204" pitchFamily="18" charset="0"/>
                            <a:cs typeface="Times New Roman" panose="02020603050405020304" pitchFamily="18" charset="0"/>
                          </a:rPr>
                          <m:t>𝑥</m:t>
                        </m:r>
                      </m:e>
                      <m:sub>
                        <m:r>
                          <a:rPr lang="en-US" altLang="zh-CN" sz="2200" b="0" i="1" dirty="0" smtClean="0">
                            <a:latin typeface="Cambria Math" panose="02040503050406030204" pitchFamily="18" charset="0"/>
                            <a:cs typeface="Times New Roman" panose="02020603050405020304" pitchFamily="18" charset="0"/>
                          </a:rPr>
                          <m:t>𝑅</m:t>
                        </m:r>
                      </m:sub>
                    </m:sSub>
                    <m:r>
                      <a:rPr lang="en-US" altLang="zh-CN" sz="2200" i="1" dirty="0">
                        <a:latin typeface="Cambria Math" panose="02040503050406030204" pitchFamily="18" charset="0"/>
                        <a:cs typeface="Times New Roman" panose="02020603050405020304" pitchFamily="18" charset="0"/>
                      </a:rPr>
                      <m:t>&gt;∈</m:t>
                    </m:r>
                    <m:r>
                      <a:rPr lang="en-US" altLang="zh-CN" sz="2200" i="1" dirty="0">
                        <a:latin typeface="Cambria Math" panose="02040503050406030204" pitchFamily="18" charset="0"/>
                        <a:cs typeface="Times New Roman" panose="02020603050405020304" pitchFamily="18" charset="0"/>
                      </a:rPr>
                      <m:t>𝐻</m:t>
                    </m:r>
                    <m:r>
                      <a:rPr lang="zh-CN" altLang="en-US" sz="2200" i="1" dirty="0">
                        <a:latin typeface="Cambria Math" panose="02040503050406030204" pitchFamily="18" charset="0"/>
                        <a:cs typeface="Times New Roman" panose="02020603050405020304" pitchFamily="18" charset="0"/>
                      </a:rPr>
                      <m:t>，</m:t>
                    </m:r>
                  </m:oMath>
                </a14:m>
                <a:r>
                  <a:rPr lang="zh-CN" altLang="en-US" sz="2200" dirty="0">
                    <a:cs typeface="Times New Roman" panose="02020603050405020304" pitchFamily="18" charset="0"/>
                  </a:rPr>
                  <a:t>且存在</a:t>
                </a:r>
                <a14:m>
                  <m:oMath xmlns:m="http://schemas.openxmlformats.org/officeDocument/2006/math">
                    <m:r>
                      <a:rPr lang="en-US" altLang="zh-CN" sz="2200" b="0" i="0" smtClean="0">
                        <a:latin typeface="Cambria Math" panose="02040503050406030204" pitchFamily="18" charset="0"/>
                        <a:cs typeface="Times New Roman" panose="02020603050405020304" pitchFamily="18" charset="0"/>
                      </a:rPr>
                      <m:t> </m:t>
                    </m:r>
                    <m:sSub>
                      <m:sSubPr>
                        <m:ctrlPr>
                          <a:rPr lang="en-US" altLang="zh-CN" sz="2200" i="1">
                            <a:latin typeface="Cambria Math" panose="02040503050406030204" pitchFamily="18" charset="0"/>
                            <a:cs typeface="Times New Roman" panose="02020603050405020304" pitchFamily="18" charset="0"/>
                          </a:rPr>
                        </m:ctrlPr>
                      </m:sSubPr>
                      <m:e>
                        <m:r>
                          <a:rPr lang="en-US" altLang="zh-CN" sz="2200" i="1">
                            <a:latin typeface="Cambria Math" panose="02040503050406030204" pitchFamily="18" charset="0"/>
                            <a:cs typeface="Times New Roman" panose="02020603050405020304" pitchFamily="18" charset="0"/>
                          </a:rPr>
                          <m:t>𝐷</m:t>
                        </m:r>
                      </m:e>
                      <m:sub>
                        <m:r>
                          <a:rPr lang="en-US" altLang="zh-CN" sz="2200" b="0" i="1" smtClean="0">
                            <a:latin typeface="Cambria Math" panose="02040503050406030204" pitchFamily="18" charset="0"/>
                            <a:cs typeface="Times New Roman" panose="02020603050405020304" pitchFamily="18" charset="0"/>
                          </a:rPr>
                          <m:t>𝑅</m:t>
                        </m:r>
                      </m:sub>
                    </m:sSub>
                    <m:r>
                      <a:rPr lang="en-US" altLang="zh-CN" sz="2200" b="0" i="1" smtClean="0">
                        <a:latin typeface="Cambria Math" panose="02040503050406030204" pitchFamily="18" charset="0"/>
                        <a:cs typeface="Times New Roman" panose="02020603050405020304" pitchFamily="18" charset="0"/>
                      </a:rPr>
                      <m:t> </m:t>
                    </m:r>
                    <m:r>
                      <a:rPr lang="zh-CN" altLang="en-US" sz="2200" i="1">
                        <a:latin typeface="Cambria Math" panose="02040503050406030204" pitchFamily="18" charset="0"/>
                        <a:cs typeface="Times New Roman" panose="02020603050405020304" pitchFamily="18" charset="0"/>
                      </a:rPr>
                      <m:t>上的</m:t>
                    </m:r>
                  </m:oMath>
                </a14:m>
                <a:r>
                  <a:rPr lang="zh-CN" altLang="en-US" sz="2200" dirty="0">
                    <a:cs typeface="Times New Roman" panose="02020603050405020304" pitchFamily="18" charset="0"/>
                  </a:rPr>
                  <a:t>关系 </a:t>
                </a:r>
                <a14:m>
                  <m:oMath xmlns:m="http://schemas.openxmlformats.org/officeDocument/2006/math">
                    <m:sSub>
                      <m:sSubPr>
                        <m:ctrlPr>
                          <a:rPr lang="en-US" altLang="zh-CN" sz="2200" i="1" dirty="0">
                            <a:latin typeface="Cambria Math" panose="02040503050406030204" pitchFamily="18" charset="0"/>
                            <a:cs typeface="Times New Roman" panose="02020603050405020304" pitchFamily="18" charset="0"/>
                          </a:rPr>
                        </m:ctrlPr>
                      </m:sSubPr>
                      <m:e>
                        <m:r>
                          <a:rPr lang="en-US" altLang="zh-CN" sz="2200" i="1" dirty="0">
                            <a:latin typeface="Cambria Math" panose="02040503050406030204" pitchFamily="18" charset="0"/>
                            <a:cs typeface="Times New Roman" panose="02020603050405020304" pitchFamily="18" charset="0"/>
                          </a:rPr>
                          <m:t>𝐻</m:t>
                        </m:r>
                      </m:e>
                      <m:sub>
                        <m:r>
                          <a:rPr lang="en-US" altLang="zh-CN" sz="2200" b="0" i="1" dirty="0" smtClean="0">
                            <a:latin typeface="Cambria Math" panose="02040503050406030204" pitchFamily="18" charset="0"/>
                            <a:cs typeface="Times New Roman" panose="02020603050405020304" pitchFamily="18" charset="0"/>
                          </a:rPr>
                          <m:t>𝑅</m:t>
                        </m:r>
                      </m:sub>
                    </m:sSub>
                    <m:r>
                      <a:rPr lang="en-US" altLang="zh-CN" sz="2200" i="1" dirty="0">
                        <a:latin typeface="Cambria Math" panose="02040503050406030204" pitchFamily="18" charset="0"/>
                        <a:cs typeface="Times New Roman" panose="02020603050405020304" pitchFamily="18" charset="0"/>
                      </a:rPr>
                      <m:t>⊂</m:t>
                    </m:r>
                    <m:r>
                      <a:rPr lang="en-US" altLang="zh-CN" sz="2200" i="1" dirty="0">
                        <a:latin typeface="Cambria Math" panose="02040503050406030204" pitchFamily="18" charset="0"/>
                        <a:cs typeface="Times New Roman" panose="02020603050405020304" pitchFamily="18" charset="0"/>
                      </a:rPr>
                      <m:t>𝐻</m:t>
                    </m:r>
                  </m:oMath>
                </a14:m>
                <a:r>
                  <a:rPr lang="en-US" altLang="zh-CN" sz="2200" dirty="0">
                    <a:cs typeface="Times New Roman" panose="02020603050405020304" pitchFamily="18" charset="0"/>
                  </a:rPr>
                  <a:t>; </a:t>
                </a:r>
                <a14:m>
                  <m:oMath xmlns:m="http://schemas.openxmlformats.org/officeDocument/2006/math">
                    <m:r>
                      <a:rPr lang="en-US" altLang="zh-CN" sz="2200" b="0" i="0" smtClean="0">
                        <a:latin typeface="Cambria Math" panose="02040503050406030204" pitchFamily="18" charset="0"/>
                        <a:cs typeface="Times New Roman" panose="02020603050405020304" pitchFamily="18" charset="0"/>
                      </a:rPr>
                      <m:t> </m:t>
                    </m:r>
                    <m:r>
                      <a:rPr lang="zh-CN" altLang="en-US" sz="2200" i="1">
                        <a:latin typeface="Cambria Math" panose="02040503050406030204" pitchFamily="18" charset="0"/>
                        <a:cs typeface="Times New Roman" panose="02020603050405020304" pitchFamily="18" charset="0"/>
                      </a:rPr>
                      <m:t>且</m:t>
                    </m:r>
                    <m:r>
                      <a:rPr lang="en-US" altLang="zh-CN" sz="2200" b="0" i="1" smtClean="0">
                        <a:latin typeface="Cambria Math" panose="02040503050406030204" pitchFamily="18" charset="0"/>
                        <a:cs typeface="Times New Roman" panose="02020603050405020304" pitchFamily="18" charset="0"/>
                      </a:rPr>
                      <m:t> </m:t>
                    </m:r>
                    <m:r>
                      <a:rPr lang="en-US" altLang="zh-CN" sz="2200" b="0" i="1" smtClean="0">
                        <a:latin typeface="Cambria Math" panose="02040503050406030204" pitchFamily="18" charset="0"/>
                        <a:cs typeface="Times New Roman" panose="02020603050405020304" pitchFamily="18" charset="0"/>
                      </a:rPr>
                      <m:t>𝐻</m:t>
                    </m:r>
                    <m:r>
                      <a:rPr lang="en-US" altLang="zh-CN" sz="2200" b="0" i="1" smtClean="0">
                        <a:latin typeface="Cambria Math" panose="02040503050406030204" pitchFamily="18" charset="0"/>
                        <a:cs typeface="Times New Roman" panose="02020603050405020304" pitchFamily="18" charset="0"/>
                      </a:rPr>
                      <m:t>={&lt;</m:t>
                    </m:r>
                    <m:sSub>
                      <m:sSubPr>
                        <m:ctrlPr>
                          <a:rPr lang="en-US" altLang="zh-CN" sz="2200" i="1" dirty="0">
                            <a:latin typeface="Cambria Math" panose="02040503050406030204" pitchFamily="18" charset="0"/>
                            <a:cs typeface="Times New Roman" panose="02020603050405020304" pitchFamily="18" charset="0"/>
                          </a:rPr>
                        </m:ctrlPr>
                      </m:sSubPr>
                      <m:e>
                        <m:r>
                          <a:rPr lang="en-US" altLang="zh-CN" sz="2200" i="1" dirty="0">
                            <a:latin typeface="Cambria Math" panose="02040503050406030204" pitchFamily="18" charset="0"/>
                            <a:cs typeface="Times New Roman" panose="02020603050405020304" pitchFamily="18" charset="0"/>
                          </a:rPr>
                          <m:t>𝑟𝑜𝑜𝑡</m:t>
                        </m:r>
                        <m:r>
                          <a:rPr lang="en-US" altLang="zh-CN" sz="2200" i="1" dirty="0">
                            <a:latin typeface="Cambria Math" panose="02040503050406030204" pitchFamily="18" charset="0"/>
                            <a:cs typeface="Times New Roman" panose="02020603050405020304" pitchFamily="18" charset="0"/>
                          </a:rPr>
                          <m:t>,</m:t>
                        </m:r>
                        <m:r>
                          <a:rPr lang="en-US" altLang="zh-CN" sz="2200" i="1" dirty="0">
                            <a:latin typeface="Cambria Math" panose="02040503050406030204" pitchFamily="18" charset="0"/>
                            <a:cs typeface="Times New Roman" panose="02020603050405020304" pitchFamily="18" charset="0"/>
                          </a:rPr>
                          <m:t>𝑥</m:t>
                        </m:r>
                      </m:e>
                      <m:sub>
                        <m:r>
                          <a:rPr lang="en-US" altLang="zh-CN" sz="2200" i="1" dirty="0">
                            <a:latin typeface="Cambria Math" panose="02040503050406030204" pitchFamily="18" charset="0"/>
                            <a:cs typeface="Times New Roman" panose="02020603050405020304" pitchFamily="18" charset="0"/>
                          </a:rPr>
                          <m:t>𝐿</m:t>
                        </m:r>
                      </m:sub>
                    </m:sSub>
                    <m:r>
                      <a:rPr lang="en-US" altLang="zh-CN" sz="2200" b="0" i="1" smtClean="0">
                        <a:latin typeface="Cambria Math" panose="02040503050406030204" pitchFamily="18" charset="0"/>
                        <a:cs typeface="Times New Roman" panose="02020603050405020304" pitchFamily="18" charset="0"/>
                      </a:rPr>
                      <m:t>&gt;,&lt;</m:t>
                    </m:r>
                    <m:sSub>
                      <m:sSubPr>
                        <m:ctrlPr>
                          <a:rPr lang="en-US" altLang="zh-CN" sz="2200" i="1" dirty="0">
                            <a:latin typeface="Cambria Math" panose="02040503050406030204" pitchFamily="18" charset="0"/>
                            <a:cs typeface="Times New Roman" panose="02020603050405020304" pitchFamily="18" charset="0"/>
                          </a:rPr>
                        </m:ctrlPr>
                      </m:sSubPr>
                      <m:e>
                        <m:r>
                          <a:rPr lang="en-US" altLang="zh-CN" sz="2200" i="1" dirty="0">
                            <a:latin typeface="Cambria Math" panose="02040503050406030204" pitchFamily="18" charset="0"/>
                            <a:cs typeface="Times New Roman" panose="02020603050405020304" pitchFamily="18" charset="0"/>
                          </a:rPr>
                          <m:t>𝑟𝑜𝑜𝑡</m:t>
                        </m:r>
                        <m:r>
                          <a:rPr lang="en-US" altLang="zh-CN" sz="2200" i="1" dirty="0">
                            <a:latin typeface="Cambria Math" panose="02040503050406030204" pitchFamily="18" charset="0"/>
                            <a:cs typeface="Times New Roman" panose="02020603050405020304" pitchFamily="18" charset="0"/>
                          </a:rPr>
                          <m:t>,</m:t>
                        </m:r>
                        <m:r>
                          <a:rPr lang="en-US" altLang="zh-CN" sz="2200" i="1" dirty="0">
                            <a:latin typeface="Cambria Math" panose="02040503050406030204" pitchFamily="18" charset="0"/>
                            <a:cs typeface="Times New Roman" panose="02020603050405020304" pitchFamily="18" charset="0"/>
                          </a:rPr>
                          <m:t>𝑥</m:t>
                        </m:r>
                      </m:e>
                      <m:sub>
                        <m:r>
                          <a:rPr lang="en-US" altLang="zh-CN" sz="2200" i="1" dirty="0">
                            <a:latin typeface="Cambria Math" panose="02040503050406030204" pitchFamily="18" charset="0"/>
                            <a:cs typeface="Times New Roman" panose="02020603050405020304" pitchFamily="18" charset="0"/>
                          </a:rPr>
                          <m:t>𝑅</m:t>
                        </m:r>
                      </m:sub>
                    </m:sSub>
                    <m:r>
                      <a:rPr lang="en-US" altLang="zh-CN" sz="2200" b="0" i="1" smtClean="0">
                        <a:latin typeface="Cambria Math" panose="02040503050406030204" pitchFamily="18" charset="0"/>
                        <a:cs typeface="Times New Roman" panose="02020603050405020304" pitchFamily="18" charset="0"/>
                      </a:rPr>
                      <m:t>&gt;}</m:t>
                    </m:r>
                    <m:r>
                      <a:rPr lang="en-US" altLang="zh-CN" sz="2200" i="1" dirty="0">
                        <a:latin typeface="Cambria Math" panose="02040503050406030204" pitchFamily="18" charset="0"/>
                        <a:cs typeface="Times New Roman" panose="02020603050405020304" pitchFamily="18" charset="0"/>
                      </a:rPr>
                      <m:t>∪</m:t>
                    </m:r>
                    <m:sSub>
                      <m:sSubPr>
                        <m:ctrlPr>
                          <a:rPr lang="en-US" altLang="zh-CN" sz="2200" i="1" dirty="0">
                            <a:latin typeface="Cambria Math" panose="02040503050406030204" pitchFamily="18" charset="0"/>
                            <a:cs typeface="Times New Roman" panose="02020603050405020304" pitchFamily="18" charset="0"/>
                          </a:rPr>
                        </m:ctrlPr>
                      </m:sSubPr>
                      <m:e>
                        <m:r>
                          <a:rPr lang="en-US" altLang="zh-CN" sz="2200" i="1" dirty="0">
                            <a:latin typeface="Cambria Math" panose="02040503050406030204" pitchFamily="18" charset="0"/>
                            <a:cs typeface="Times New Roman" panose="02020603050405020304" pitchFamily="18" charset="0"/>
                          </a:rPr>
                          <m:t>𝐻</m:t>
                        </m:r>
                      </m:e>
                      <m:sub>
                        <m:r>
                          <a:rPr lang="en-US" altLang="zh-CN" sz="2200" b="0" i="1" dirty="0" smtClean="0">
                            <a:latin typeface="Cambria Math" panose="02040503050406030204" pitchFamily="18" charset="0"/>
                            <a:cs typeface="Times New Roman" panose="02020603050405020304" pitchFamily="18" charset="0"/>
                          </a:rPr>
                          <m:t>𝐿</m:t>
                        </m:r>
                      </m:sub>
                    </m:sSub>
                    <m:r>
                      <a:rPr lang="en-US" altLang="zh-CN" sz="2200" i="1" dirty="0">
                        <a:latin typeface="Cambria Math" panose="02040503050406030204" pitchFamily="18" charset="0"/>
                        <a:cs typeface="Times New Roman" panose="02020603050405020304" pitchFamily="18" charset="0"/>
                      </a:rPr>
                      <m:t>∪</m:t>
                    </m:r>
                    <m:sSub>
                      <m:sSubPr>
                        <m:ctrlPr>
                          <a:rPr lang="en-US" altLang="zh-CN" sz="2200" i="1" dirty="0">
                            <a:latin typeface="Cambria Math" panose="02040503050406030204" pitchFamily="18" charset="0"/>
                            <a:cs typeface="Times New Roman" panose="02020603050405020304" pitchFamily="18" charset="0"/>
                          </a:rPr>
                        </m:ctrlPr>
                      </m:sSubPr>
                      <m:e>
                        <m:r>
                          <a:rPr lang="en-US" altLang="zh-CN" sz="2200" i="1" dirty="0">
                            <a:latin typeface="Cambria Math" panose="02040503050406030204" pitchFamily="18" charset="0"/>
                            <a:cs typeface="Times New Roman" panose="02020603050405020304" pitchFamily="18" charset="0"/>
                          </a:rPr>
                          <m:t>𝐻</m:t>
                        </m:r>
                      </m:e>
                      <m:sub>
                        <m:r>
                          <a:rPr lang="en-US" altLang="zh-CN" sz="2200" i="1" dirty="0">
                            <a:latin typeface="Cambria Math" panose="02040503050406030204" pitchFamily="18" charset="0"/>
                            <a:cs typeface="Times New Roman" panose="02020603050405020304" pitchFamily="18" charset="0"/>
                          </a:rPr>
                          <m:t>𝑅</m:t>
                        </m:r>
                      </m:sub>
                    </m:sSub>
                    <m:r>
                      <a:rPr lang="zh-CN" altLang="en-US" sz="2200" i="1" dirty="0" smtClean="0">
                        <a:latin typeface="Cambria Math" panose="02040503050406030204" pitchFamily="18" charset="0"/>
                        <a:cs typeface="Times New Roman" panose="02020603050405020304" pitchFamily="18" charset="0"/>
                      </a:rPr>
                      <m:t>。</m:t>
                    </m:r>
                  </m:oMath>
                </a14:m>
                <a:endParaRPr lang="en-US" altLang="zh-CN" sz="2200" dirty="0">
                  <a:cs typeface="Times New Roman" panose="02020603050405020304" pitchFamily="18" charset="0"/>
                </a:endParaRPr>
              </a:p>
              <a:p>
                <a:pPr algn="just">
                  <a:lnSpc>
                    <a:spcPct val="125000"/>
                  </a:lnSpc>
                </a:pPr>
                <a:r>
                  <a:rPr lang="en-US" altLang="zh-CN" sz="2200" dirty="0">
                    <a:cs typeface="Times New Roman" panose="02020603050405020304" pitchFamily="18" charset="0"/>
                  </a:rPr>
                  <a:t>     </a:t>
                </a:r>
                <a:r>
                  <a:rPr lang="zh-CN" altLang="en-US" sz="2200" dirty="0">
                    <a:cs typeface="Times New Roman" panose="02020603050405020304" pitchFamily="18" charset="0"/>
                  </a:rPr>
                  <a:t>（</a:t>
                </a:r>
                <a:r>
                  <a:rPr lang="en-US" altLang="zh-CN" sz="2200" dirty="0">
                    <a:cs typeface="Times New Roman" panose="02020603050405020304" pitchFamily="18" charset="0"/>
                  </a:rPr>
                  <a:t>4</a:t>
                </a:r>
                <a:r>
                  <a:rPr lang="zh-CN" altLang="en-US" sz="2200" dirty="0">
                    <a:cs typeface="Times New Roman" panose="02020603050405020304" pitchFamily="18" charset="0"/>
                  </a:rPr>
                  <a:t>）</a:t>
                </a:r>
                <a14:m>
                  <m:oMath xmlns:m="http://schemas.openxmlformats.org/officeDocument/2006/math">
                    <m:d>
                      <m:dPr>
                        <m:ctrlPr>
                          <a:rPr lang="en-US" altLang="zh-CN" sz="2200" b="0" i="1" smtClean="0">
                            <a:latin typeface="Cambria Math" panose="02040503050406030204" pitchFamily="18" charset="0"/>
                            <a:cs typeface="Times New Roman" panose="02020603050405020304" pitchFamily="18" charset="0"/>
                          </a:rPr>
                        </m:ctrlPr>
                      </m:dPr>
                      <m:e>
                        <m:sSub>
                          <m:sSubPr>
                            <m:ctrlPr>
                              <a:rPr lang="en-US" altLang="zh-CN" sz="2200" i="1">
                                <a:latin typeface="Cambria Math" panose="02040503050406030204" pitchFamily="18" charset="0"/>
                                <a:cs typeface="Times New Roman" panose="02020603050405020304" pitchFamily="18" charset="0"/>
                              </a:rPr>
                            </m:ctrlPr>
                          </m:sSubPr>
                          <m:e>
                            <m:r>
                              <a:rPr lang="en-US" altLang="zh-CN" sz="2200" i="1">
                                <a:latin typeface="Cambria Math" panose="02040503050406030204" pitchFamily="18" charset="0"/>
                                <a:cs typeface="Times New Roman" panose="02020603050405020304" pitchFamily="18" charset="0"/>
                              </a:rPr>
                              <m:t>𝐷</m:t>
                            </m:r>
                          </m:e>
                          <m:sub>
                            <m:r>
                              <a:rPr lang="en-US" altLang="zh-CN" sz="2200" i="1">
                                <a:latin typeface="Cambria Math" panose="02040503050406030204" pitchFamily="18" charset="0"/>
                                <a:cs typeface="Times New Roman" panose="02020603050405020304" pitchFamily="18" charset="0"/>
                              </a:rPr>
                              <m:t>𝐿</m:t>
                            </m:r>
                          </m:sub>
                        </m:sSub>
                        <m:r>
                          <a:rPr lang="en-US" altLang="zh-CN" sz="2200" b="0" i="1" smtClean="0">
                            <a:latin typeface="Cambria Math" panose="02040503050406030204" pitchFamily="18" charset="0"/>
                            <a:cs typeface="Times New Roman" panose="02020603050405020304" pitchFamily="18" charset="0"/>
                          </a:rPr>
                          <m:t>,</m:t>
                        </m:r>
                        <m:d>
                          <m:dPr>
                            <m:begChr m:val="{"/>
                            <m:endChr m:val="}"/>
                            <m:ctrlPr>
                              <a:rPr lang="en-US" altLang="zh-CN" sz="2200" b="0" i="1" smtClean="0">
                                <a:latin typeface="Cambria Math" panose="02040503050406030204" pitchFamily="18" charset="0"/>
                                <a:cs typeface="Times New Roman" panose="02020603050405020304" pitchFamily="18" charset="0"/>
                              </a:rPr>
                            </m:ctrlPr>
                          </m:dPr>
                          <m:e>
                            <m:sSub>
                              <m:sSubPr>
                                <m:ctrlPr>
                                  <a:rPr lang="en-US" altLang="zh-CN" sz="2200" b="0" i="1" smtClean="0">
                                    <a:latin typeface="Cambria Math" panose="02040503050406030204" pitchFamily="18" charset="0"/>
                                    <a:cs typeface="Times New Roman" panose="02020603050405020304" pitchFamily="18" charset="0"/>
                                  </a:rPr>
                                </m:ctrlPr>
                              </m:sSubPr>
                              <m:e>
                                <m:r>
                                  <a:rPr lang="en-US" altLang="zh-CN" sz="2200" b="0" i="1" smtClean="0">
                                    <a:latin typeface="Cambria Math" panose="02040503050406030204" pitchFamily="18" charset="0"/>
                                    <a:cs typeface="Times New Roman" panose="02020603050405020304" pitchFamily="18" charset="0"/>
                                  </a:rPr>
                                  <m:t>𝐻</m:t>
                                </m:r>
                              </m:e>
                              <m:sub>
                                <m:r>
                                  <a:rPr lang="en-US" altLang="zh-CN" sz="2200" b="0" i="1" smtClean="0">
                                    <a:latin typeface="Cambria Math" panose="02040503050406030204" pitchFamily="18" charset="0"/>
                                    <a:cs typeface="Times New Roman" panose="02020603050405020304" pitchFamily="18" charset="0"/>
                                  </a:rPr>
                                  <m:t>𝐿</m:t>
                                </m:r>
                              </m:sub>
                            </m:sSub>
                          </m:e>
                        </m:d>
                      </m:e>
                    </m:d>
                    <m:r>
                      <a:rPr lang="en-US" altLang="zh-CN" sz="2200" b="0" i="1" smtClean="0">
                        <a:latin typeface="Cambria Math" panose="02040503050406030204" pitchFamily="18" charset="0"/>
                        <a:cs typeface="Times New Roman" panose="02020603050405020304" pitchFamily="18" charset="0"/>
                      </a:rPr>
                      <m:t> </m:t>
                    </m:r>
                    <m:r>
                      <a:rPr lang="zh-CN" altLang="en-US" sz="2200" i="1">
                        <a:latin typeface="Cambria Math" panose="02040503050406030204" pitchFamily="18" charset="0"/>
                        <a:cs typeface="Times New Roman" panose="02020603050405020304" pitchFamily="18" charset="0"/>
                      </a:rPr>
                      <m:t>是</m:t>
                    </m:r>
                  </m:oMath>
                </a14:m>
                <a:r>
                  <a:rPr lang="zh-CN" altLang="en-US" sz="2200" dirty="0">
                    <a:cs typeface="Times New Roman" panose="02020603050405020304" pitchFamily="18" charset="0"/>
                  </a:rPr>
                  <a:t>一棵符合本书定义的二叉树，称为根的左子树；</a:t>
                </a:r>
                <a14:m>
                  <m:oMath xmlns:m="http://schemas.openxmlformats.org/officeDocument/2006/math">
                    <m:d>
                      <m:dPr>
                        <m:ctrlPr>
                          <a:rPr lang="en-US" altLang="zh-CN" sz="2200" i="1">
                            <a:latin typeface="Cambria Math" panose="02040503050406030204" pitchFamily="18" charset="0"/>
                            <a:cs typeface="Times New Roman" panose="02020603050405020304" pitchFamily="18" charset="0"/>
                          </a:rPr>
                        </m:ctrlPr>
                      </m:dPr>
                      <m:e>
                        <m:sSub>
                          <m:sSubPr>
                            <m:ctrlPr>
                              <a:rPr lang="en-US" altLang="zh-CN" sz="2200" i="1">
                                <a:latin typeface="Cambria Math" panose="02040503050406030204" pitchFamily="18" charset="0"/>
                                <a:cs typeface="Times New Roman" panose="02020603050405020304" pitchFamily="18" charset="0"/>
                              </a:rPr>
                            </m:ctrlPr>
                          </m:sSubPr>
                          <m:e>
                            <m:r>
                              <a:rPr lang="en-US" altLang="zh-CN" sz="2200" i="1">
                                <a:latin typeface="Cambria Math" panose="02040503050406030204" pitchFamily="18" charset="0"/>
                                <a:cs typeface="Times New Roman" panose="02020603050405020304" pitchFamily="18" charset="0"/>
                              </a:rPr>
                              <m:t>𝐷</m:t>
                            </m:r>
                          </m:e>
                          <m:sub>
                            <m:r>
                              <a:rPr lang="en-US" altLang="zh-CN" sz="2200" b="0" i="1" smtClean="0">
                                <a:latin typeface="Cambria Math" panose="02040503050406030204" pitchFamily="18" charset="0"/>
                                <a:cs typeface="Times New Roman" panose="02020603050405020304" pitchFamily="18" charset="0"/>
                              </a:rPr>
                              <m:t>𝑅</m:t>
                            </m:r>
                          </m:sub>
                        </m:sSub>
                        <m:r>
                          <a:rPr lang="en-US" altLang="zh-CN" sz="2200" i="1">
                            <a:latin typeface="Cambria Math" panose="02040503050406030204" pitchFamily="18" charset="0"/>
                            <a:cs typeface="Times New Roman" panose="02020603050405020304" pitchFamily="18" charset="0"/>
                          </a:rPr>
                          <m:t>,</m:t>
                        </m:r>
                        <m:d>
                          <m:dPr>
                            <m:begChr m:val="{"/>
                            <m:endChr m:val="}"/>
                            <m:ctrlPr>
                              <a:rPr lang="en-US" altLang="zh-CN" sz="2200" i="1">
                                <a:latin typeface="Cambria Math" panose="02040503050406030204" pitchFamily="18" charset="0"/>
                                <a:cs typeface="Times New Roman" panose="02020603050405020304" pitchFamily="18" charset="0"/>
                              </a:rPr>
                            </m:ctrlPr>
                          </m:dPr>
                          <m:e>
                            <m:sSub>
                              <m:sSubPr>
                                <m:ctrlPr>
                                  <a:rPr lang="en-US" altLang="zh-CN" sz="2200" i="1">
                                    <a:latin typeface="Cambria Math" panose="02040503050406030204" pitchFamily="18" charset="0"/>
                                    <a:cs typeface="Times New Roman" panose="02020603050405020304" pitchFamily="18" charset="0"/>
                                  </a:rPr>
                                </m:ctrlPr>
                              </m:sSubPr>
                              <m:e>
                                <m:r>
                                  <a:rPr lang="en-US" altLang="zh-CN" sz="2200" i="1">
                                    <a:latin typeface="Cambria Math" panose="02040503050406030204" pitchFamily="18" charset="0"/>
                                    <a:cs typeface="Times New Roman" panose="02020603050405020304" pitchFamily="18" charset="0"/>
                                  </a:rPr>
                                  <m:t>𝐻</m:t>
                                </m:r>
                              </m:e>
                              <m:sub>
                                <m:r>
                                  <a:rPr lang="en-US" altLang="zh-CN" sz="2200" b="0" i="1" smtClean="0">
                                    <a:latin typeface="Cambria Math" panose="02040503050406030204" pitchFamily="18" charset="0"/>
                                    <a:cs typeface="Times New Roman" panose="02020603050405020304" pitchFamily="18" charset="0"/>
                                  </a:rPr>
                                  <m:t>𝑅</m:t>
                                </m:r>
                              </m:sub>
                            </m:sSub>
                          </m:e>
                        </m:d>
                      </m:e>
                    </m:d>
                  </m:oMath>
                </a14:m>
                <a:r>
                  <a:rPr lang="zh-CN" altLang="en-US" sz="2200" dirty="0">
                    <a:cs typeface="Times New Roman" panose="02020603050405020304" pitchFamily="18" charset="0"/>
                  </a:rPr>
                  <a:t> 是一棵满足本书定义的二叉树，称为根的右子树。</a:t>
                </a:r>
                <a:endParaRPr lang="en-US" altLang="zh-CN" sz="2200" dirty="0">
                  <a:cs typeface="Times New Roman" panose="02020603050405020304" pitchFamily="18" charset="0"/>
                </a:endParaRPr>
              </a:p>
              <a:p>
                <a:pPr algn="just"/>
                <a:r>
                  <a:rPr lang="en-US" altLang="zh-CN" sz="2200" dirty="0">
                    <a:cs typeface="Times New Roman" panose="02020603050405020304" pitchFamily="18" charset="0"/>
                  </a:rPr>
                  <a:t>}   </a:t>
                </a:r>
              </a:p>
            </p:txBody>
          </p:sp>
        </mc:Choice>
        <mc:Fallback>
          <p:sp>
            <p:nvSpPr>
              <p:cNvPr id="7" name="矩形 6">
                <a:extLst>
                  <a:ext uri="{FF2B5EF4-FFF2-40B4-BE49-F238E27FC236}">
                    <a16:creationId xmlns:a16="http://schemas.microsoft.com/office/drawing/2014/main" id="{119DC203-CB3E-4EAA-A92E-A2C603C98D61}"/>
                  </a:ext>
                </a:extLst>
              </p:cNvPr>
              <p:cNvSpPr>
                <a:spLocks noRot="1" noChangeAspect="1" noMove="1" noResize="1" noEditPoints="1" noAdjustHandles="1" noChangeArrowheads="1" noChangeShapeType="1" noTextEdit="1"/>
              </p:cNvSpPr>
              <p:nvPr/>
            </p:nvSpPr>
            <p:spPr>
              <a:xfrm>
                <a:off x="558352" y="1227562"/>
                <a:ext cx="11075296" cy="5340308"/>
              </a:xfrm>
              <a:prstGeom prst="rect">
                <a:avLst/>
              </a:prstGeom>
              <a:blipFill>
                <a:blip r:embed="rId2"/>
                <a:stretch>
                  <a:fillRect l="-716" t="-571" r="-3304" b="-14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04503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B44B128C-620F-4679-A112-DC03825C16E1}"/>
              </a:ext>
            </a:extLst>
          </p:cNvPr>
          <p:cNvGrpSpPr/>
          <p:nvPr/>
        </p:nvGrpSpPr>
        <p:grpSpPr>
          <a:xfrm>
            <a:off x="0" y="177155"/>
            <a:ext cx="4383466" cy="877513"/>
            <a:chOff x="0" y="271425"/>
            <a:chExt cx="4280901" cy="877513"/>
          </a:xfrm>
        </p:grpSpPr>
        <p:sp>
          <p:nvSpPr>
            <p:cNvPr id="8" name="任意多边形 18">
              <a:extLst>
                <a:ext uri="{FF2B5EF4-FFF2-40B4-BE49-F238E27FC236}">
                  <a16:creationId xmlns:a16="http://schemas.microsoft.com/office/drawing/2014/main" id="{4202944D-5DC1-4E98-A994-164D2E7E3EA7}"/>
                </a:ext>
              </a:extLst>
            </p:cNvPr>
            <p:cNvSpPr/>
            <p:nvPr/>
          </p:nvSpPr>
          <p:spPr>
            <a:xfrm rot="5400000">
              <a:off x="1866583" y="-1445781"/>
              <a:ext cx="547735" cy="4280901"/>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9" name="椭圆 8">
              <a:extLst>
                <a:ext uri="{FF2B5EF4-FFF2-40B4-BE49-F238E27FC236}">
                  <a16:creationId xmlns:a16="http://schemas.microsoft.com/office/drawing/2014/main" id="{2CF6E991-6106-43B0-B53D-AF70F69FE225}"/>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0" name="矩形 9">
              <a:extLst>
                <a:ext uri="{FF2B5EF4-FFF2-40B4-BE49-F238E27FC236}">
                  <a16:creationId xmlns:a16="http://schemas.microsoft.com/office/drawing/2014/main" id="{74250A76-81BC-4010-885B-08C8EFB3F06A}"/>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1</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mc:AlternateContent xmlns:mc="http://schemas.openxmlformats.org/markup-compatibility/2006">
        <mc:Choice xmlns:a14="http://schemas.microsoft.com/office/drawing/2010/main" Requires="a14">
          <p:sp>
            <p:nvSpPr>
              <p:cNvPr id="12" name="矩形 11">
                <a:extLst>
                  <a:ext uri="{FF2B5EF4-FFF2-40B4-BE49-F238E27FC236}">
                    <a16:creationId xmlns:a16="http://schemas.microsoft.com/office/drawing/2014/main" id="{5D6F54CE-07E0-43C1-9E6E-A33481D8CE6F}"/>
                  </a:ext>
                </a:extLst>
              </p:cNvPr>
              <p:cNvSpPr/>
              <p:nvPr/>
            </p:nvSpPr>
            <p:spPr>
              <a:xfrm>
                <a:off x="4088549" y="1221429"/>
                <a:ext cx="7299029" cy="4902304"/>
              </a:xfrm>
              <a:prstGeom prst="rect">
                <a:avLst/>
              </a:prstGeom>
            </p:spPr>
            <p:txBody>
              <a:bodyPr wrap="square">
                <a:spAutoFit/>
              </a:bodyPr>
              <a:lstStyle/>
              <a:p>
                <a:pPr algn="just">
                  <a:lnSpc>
                    <a:spcPct val="125000"/>
                  </a:lnSpc>
                  <a:spcAft>
                    <a:spcPts val="1200"/>
                  </a:spcAft>
                </a:pPr>
                <a:r>
                  <a:rPr lang="en-US" altLang="zh-CN" sz="2200" dirty="0">
                    <a:ea typeface="+mj-ea"/>
                    <a:cs typeface="Times New Roman" panose="02020603050405020304" pitchFamily="18" charset="0"/>
                  </a:rPr>
                  <a:t> </a:t>
                </a:r>
                <a:r>
                  <a:rPr lang="zh-CN" altLang="en-US" sz="2200" dirty="0">
                    <a:ea typeface="+mj-ea"/>
                    <a:cs typeface="Times New Roman" panose="02020603050405020304" pitchFamily="18" charset="0"/>
                  </a:rPr>
                  <a:t>二叉树的数据结构为</a:t>
                </a:r>
                <a14:m>
                  <m:oMath xmlns:m="http://schemas.openxmlformats.org/officeDocument/2006/math">
                    <m:r>
                      <a:rPr lang="en-US" altLang="zh-CN" sz="2200" b="0" i="1" smtClean="0">
                        <a:latin typeface="Cambria Math" panose="02040503050406030204" pitchFamily="18" charset="0"/>
                        <a:ea typeface="+mj-ea"/>
                        <a:cs typeface="Times New Roman" panose="02020603050405020304" pitchFamily="18" charset="0"/>
                      </a:rPr>
                      <m:t>(</m:t>
                    </m:r>
                    <m:r>
                      <a:rPr lang="en-US" altLang="zh-CN" sz="2200" b="0" i="1" smtClean="0">
                        <a:latin typeface="Cambria Math" panose="02040503050406030204" pitchFamily="18" charset="0"/>
                        <a:ea typeface="+mj-ea"/>
                        <a:cs typeface="Times New Roman" panose="02020603050405020304" pitchFamily="18" charset="0"/>
                      </a:rPr>
                      <m:t>𝐷</m:t>
                    </m:r>
                    <m:r>
                      <a:rPr lang="en-US" altLang="zh-CN" sz="2200" b="0" i="1" smtClean="0">
                        <a:latin typeface="Cambria Math" panose="02040503050406030204" pitchFamily="18" charset="0"/>
                        <a:ea typeface="+mj-ea"/>
                        <a:cs typeface="Times New Roman" panose="02020603050405020304" pitchFamily="18" charset="0"/>
                      </a:rPr>
                      <m:t>,</m:t>
                    </m:r>
                    <m:r>
                      <a:rPr lang="en-US" altLang="zh-CN" sz="2200" b="0" i="1" smtClean="0">
                        <a:latin typeface="Cambria Math" panose="02040503050406030204" pitchFamily="18" charset="0"/>
                        <a:ea typeface="+mj-ea"/>
                        <a:cs typeface="Times New Roman" panose="02020603050405020304" pitchFamily="18" charset="0"/>
                      </a:rPr>
                      <m:t>𝑅</m:t>
                    </m:r>
                    <m:r>
                      <a:rPr lang="en-US" altLang="zh-CN" sz="2200" b="0" i="1" smtClean="0">
                        <a:latin typeface="Cambria Math" panose="02040503050406030204" pitchFamily="18" charset="0"/>
                        <a:ea typeface="+mj-ea"/>
                        <a:cs typeface="Times New Roman" panose="02020603050405020304" pitchFamily="18" charset="0"/>
                      </a:rPr>
                      <m:t>)</m:t>
                    </m:r>
                  </m:oMath>
                </a14:m>
                <a:r>
                  <a:rPr lang="en-US" altLang="zh-CN" sz="2200" dirty="0">
                    <a:ea typeface="+mj-ea"/>
                    <a:cs typeface="Times New Roman" panose="02020603050405020304" pitchFamily="18" charset="0"/>
                  </a:rPr>
                  <a:t>,</a:t>
                </a:r>
                <a:r>
                  <a:rPr lang="zh-CN" altLang="en-US" sz="2200" dirty="0">
                    <a:ea typeface="+mj-ea"/>
                    <a:cs typeface="Times New Roman" panose="02020603050405020304" pitchFamily="18" charset="0"/>
                  </a:rPr>
                  <a:t>其中数据对象</a:t>
                </a:r>
                <a14:m>
                  <m:oMath xmlns:m="http://schemas.openxmlformats.org/officeDocument/2006/math">
                    <m:r>
                      <a:rPr lang="en-US" altLang="zh-CN" sz="2200" b="0" i="1" smtClean="0">
                        <a:latin typeface="Cambria Math" panose="02040503050406030204" pitchFamily="18" charset="0"/>
                        <a:ea typeface="+mj-ea"/>
                        <a:cs typeface="Times New Roman" panose="02020603050405020304" pitchFamily="18" charset="0"/>
                      </a:rPr>
                      <m:t>𝐷</m:t>
                    </m:r>
                    <m:r>
                      <a:rPr lang="en-US" altLang="zh-CN" sz="2200" b="0" i="1" smtClean="0">
                        <a:latin typeface="Cambria Math" panose="02040503050406030204" pitchFamily="18" charset="0"/>
                        <a:ea typeface="+mj-ea"/>
                        <a:cs typeface="Times New Roman" panose="02020603050405020304" pitchFamily="18" charset="0"/>
                      </a:rPr>
                      <m:t>=</m:t>
                    </m:r>
                    <m:d>
                      <m:dPr>
                        <m:begChr m:val="{"/>
                        <m:endChr m:val="}"/>
                        <m:ctrlPr>
                          <a:rPr lang="en-US" altLang="zh-CN" sz="2200" b="0" i="1" smtClean="0">
                            <a:latin typeface="Cambria Math" panose="02040503050406030204" pitchFamily="18" charset="0"/>
                            <a:ea typeface="+mj-ea"/>
                            <a:cs typeface="Times New Roman" panose="02020603050405020304" pitchFamily="18" charset="0"/>
                          </a:rPr>
                        </m:ctrlPr>
                      </m:dPr>
                      <m:e>
                        <m:r>
                          <a:rPr lang="en-US" altLang="zh-CN" sz="2200" b="0" i="1" smtClean="0">
                            <a:latin typeface="Cambria Math" panose="02040503050406030204" pitchFamily="18" charset="0"/>
                            <a:ea typeface="+mj-ea"/>
                            <a:cs typeface="Times New Roman" panose="02020603050405020304" pitchFamily="18" charset="0"/>
                          </a:rPr>
                          <m:t>𝑎</m:t>
                        </m:r>
                        <m:r>
                          <a:rPr lang="en-US" altLang="zh-CN" sz="2200" b="0" i="1" smtClean="0">
                            <a:latin typeface="Cambria Math" panose="02040503050406030204" pitchFamily="18" charset="0"/>
                            <a:ea typeface="+mj-ea"/>
                            <a:cs typeface="Times New Roman" panose="02020603050405020304" pitchFamily="18" charset="0"/>
                          </a:rPr>
                          <m:t>,</m:t>
                        </m:r>
                        <m:r>
                          <a:rPr lang="en-US" altLang="zh-CN" sz="2200" b="0" i="1" smtClean="0">
                            <a:latin typeface="Cambria Math" panose="02040503050406030204" pitchFamily="18" charset="0"/>
                            <a:ea typeface="+mj-ea"/>
                            <a:cs typeface="Times New Roman" panose="02020603050405020304" pitchFamily="18" charset="0"/>
                          </a:rPr>
                          <m:t>𝑏</m:t>
                        </m:r>
                        <m:r>
                          <a:rPr lang="en-US" altLang="zh-CN" sz="2200" b="0" i="1" smtClean="0">
                            <a:latin typeface="Cambria Math" panose="02040503050406030204" pitchFamily="18" charset="0"/>
                            <a:ea typeface="+mj-ea"/>
                            <a:cs typeface="Times New Roman" panose="02020603050405020304" pitchFamily="18" charset="0"/>
                          </a:rPr>
                          <m:t>,</m:t>
                        </m:r>
                        <m:r>
                          <a:rPr lang="en-US" altLang="zh-CN" sz="2200" b="0" i="1" smtClean="0">
                            <a:latin typeface="Cambria Math" panose="02040503050406030204" pitchFamily="18" charset="0"/>
                            <a:ea typeface="+mj-ea"/>
                            <a:cs typeface="Times New Roman" panose="02020603050405020304" pitchFamily="18" charset="0"/>
                          </a:rPr>
                          <m:t>𝑐</m:t>
                        </m:r>
                        <m:r>
                          <a:rPr lang="en-US" altLang="zh-CN" sz="2200" b="0" i="1" smtClean="0">
                            <a:latin typeface="Cambria Math" panose="02040503050406030204" pitchFamily="18" charset="0"/>
                            <a:ea typeface="+mj-ea"/>
                            <a:cs typeface="Times New Roman" panose="02020603050405020304" pitchFamily="18" charset="0"/>
                          </a:rPr>
                          <m:t>,</m:t>
                        </m:r>
                        <m:r>
                          <a:rPr lang="en-US" altLang="zh-CN" sz="2200" b="0" i="1" smtClean="0">
                            <a:latin typeface="Cambria Math" panose="02040503050406030204" pitchFamily="18" charset="0"/>
                            <a:ea typeface="+mj-ea"/>
                            <a:cs typeface="Times New Roman" panose="02020603050405020304" pitchFamily="18" charset="0"/>
                          </a:rPr>
                          <m:t>𝑑</m:t>
                        </m:r>
                        <m:r>
                          <a:rPr lang="en-US" altLang="zh-CN" sz="2200" b="0" i="1" smtClean="0">
                            <a:latin typeface="Cambria Math" panose="02040503050406030204" pitchFamily="18" charset="0"/>
                            <a:ea typeface="+mj-ea"/>
                            <a:cs typeface="Times New Roman" panose="02020603050405020304" pitchFamily="18" charset="0"/>
                          </a:rPr>
                          <m:t>,</m:t>
                        </m:r>
                        <m:r>
                          <a:rPr lang="en-US" altLang="zh-CN" sz="2200" b="0" i="1" smtClean="0">
                            <a:latin typeface="Cambria Math" panose="02040503050406030204" pitchFamily="18" charset="0"/>
                            <a:ea typeface="+mj-ea"/>
                            <a:cs typeface="Times New Roman" panose="02020603050405020304" pitchFamily="18" charset="0"/>
                          </a:rPr>
                          <m:t>𝑒</m:t>
                        </m:r>
                        <m:r>
                          <a:rPr lang="en-US" altLang="zh-CN" sz="2200" b="0" i="1" smtClean="0">
                            <a:latin typeface="Cambria Math" panose="02040503050406030204" pitchFamily="18" charset="0"/>
                            <a:ea typeface="+mj-ea"/>
                            <a:cs typeface="Times New Roman" panose="02020603050405020304" pitchFamily="18" charset="0"/>
                          </a:rPr>
                          <m:t>,</m:t>
                        </m:r>
                        <m:r>
                          <a:rPr lang="en-US" altLang="zh-CN" sz="2200" b="0" i="1" smtClean="0">
                            <a:latin typeface="Cambria Math" panose="02040503050406030204" pitchFamily="18" charset="0"/>
                            <a:ea typeface="+mj-ea"/>
                            <a:cs typeface="Times New Roman" panose="02020603050405020304" pitchFamily="18" charset="0"/>
                          </a:rPr>
                          <m:t>𝑓</m:t>
                        </m:r>
                        <m:r>
                          <a:rPr lang="en-US" altLang="zh-CN" sz="2200" b="0" i="1" smtClean="0">
                            <a:latin typeface="Cambria Math" panose="02040503050406030204" pitchFamily="18" charset="0"/>
                            <a:ea typeface="+mj-ea"/>
                            <a:cs typeface="Times New Roman" panose="02020603050405020304" pitchFamily="18" charset="0"/>
                          </a:rPr>
                          <m:t>,</m:t>
                        </m:r>
                        <m:r>
                          <a:rPr lang="en-US" altLang="zh-CN" sz="2200" b="0" i="1" smtClean="0">
                            <a:latin typeface="Cambria Math" panose="02040503050406030204" pitchFamily="18" charset="0"/>
                            <a:ea typeface="+mj-ea"/>
                            <a:cs typeface="Times New Roman" panose="02020603050405020304" pitchFamily="18" charset="0"/>
                          </a:rPr>
                          <m:t>𝑔</m:t>
                        </m:r>
                        <m:r>
                          <a:rPr lang="en-US" altLang="zh-CN" sz="2200" b="0" i="1" smtClean="0">
                            <a:latin typeface="Cambria Math" panose="02040503050406030204" pitchFamily="18" charset="0"/>
                            <a:ea typeface="+mj-ea"/>
                            <a:cs typeface="Times New Roman" panose="02020603050405020304" pitchFamily="18" charset="0"/>
                          </a:rPr>
                          <m:t>,</m:t>
                        </m:r>
                        <m:r>
                          <a:rPr lang="en-US" altLang="zh-CN" sz="2200" b="0" i="1" smtClean="0">
                            <a:latin typeface="Cambria Math" panose="02040503050406030204" pitchFamily="18" charset="0"/>
                            <a:ea typeface="+mj-ea"/>
                            <a:cs typeface="Times New Roman" panose="02020603050405020304" pitchFamily="18" charset="0"/>
                          </a:rPr>
                          <m:t>h</m:t>
                        </m:r>
                      </m:e>
                    </m:d>
                    <m:r>
                      <a:rPr lang="zh-CN" altLang="en-US" sz="2200" i="1">
                        <a:latin typeface="Cambria Math" panose="02040503050406030204" pitchFamily="18" charset="0"/>
                        <a:ea typeface="+mj-ea"/>
                        <a:cs typeface="Times New Roman" panose="02020603050405020304" pitchFamily="18" charset="0"/>
                      </a:rPr>
                      <m:t>，</m:t>
                    </m:r>
                  </m:oMath>
                </a14:m>
                <a:r>
                  <a:rPr lang="zh-CN" altLang="en-US" sz="2200" dirty="0">
                    <a:ea typeface="+mj-ea"/>
                    <a:cs typeface="Times New Roman" panose="02020603050405020304" pitchFamily="18" charset="0"/>
                  </a:rPr>
                  <a:t>数据关系为</a:t>
                </a:r>
                <a:r>
                  <a:rPr lang="en-US" altLang="zh-CN" sz="2200" dirty="0">
                    <a:ea typeface="+mj-ea"/>
                    <a:cs typeface="Times New Roman" panose="02020603050405020304" pitchFamily="18" charset="0"/>
                  </a:rPr>
                  <a:t> </a:t>
                </a:r>
                <a14:m>
                  <m:oMath xmlns:m="http://schemas.openxmlformats.org/officeDocument/2006/math">
                    <m:r>
                      <a:rPr lang="en-US" altLang="zh-CN" sz="2200" i="1" dirty="0">
                        <a:latin typeface="Cambria Math" panose="02040503050406030204" pitchFamily="18" charset="0"/>
                        <a:ea typeface="+mj-ea"/>
                        <a:cs typeface="Times New Roman" panose="02020603050405020304" pitchFamily="18" charset="0"/>
                      </a:rPr>
                      <m:t>𝐻</m:t>
                    </m:r>
                    <m:r>
                      <a:rPr lang="en-US" altLang="zh-CN" sz="2200" b="0" i="1" dirty="0" smtClean="0">
                        <a:latin typeface="Cambria Math" panose="02040503050406030204" pitchFamily="18" charset="0"/>
                        <a:ea typeface="+mj-ea"/>
                        <a:cs typeface="Times New Roman" panose="02020603050405020304" pitchFamily="18" charset="0"/>
                      </a:rPr>
                      <m:t>={&lt;</m:t>
                    </m:r>
                    <m:r>
                      <a:rPr lang="en-US" altLang="zh-CN" sz="2200" b="0" i="1" dirty="0" smtClean="0">
                        <a:latin typeface="Cambria Math" panose="02040503050406030204" pitchFamily="18" charset="0"/>
                        <a:ea typeface="+mj-ea"/>
                        <a:cs typeface="Times New Roman" panose="02020603050405020304" pitchFamily="18" charset="0"/>
                      </a:rPr>
                      <m:t>𝑎</m:t>
                    </m:r>
                    <m:r>
                      <a:rPr lang="en-US" altLang="zh-CN" sz="2200" b="0" i="1" dirty="0" smtClean="0">
                        <a:latin typeface="Cambria Math" panose="02040503050406030204" pitchFamily="18" charset="0"/>
                        <a:ea typeface="+mj-ea"/>
                        <a:cs typeface="Times New Roman" panose="02020603050405020304" pitchFamily="18" charset="0"/>
                      </a:rPr>
                      <m:t>,</m:t>
                    </m:r>
                    <m:r>
                      <a:rPr lang="en-US" altLang="zh-CN" sz="2200" b="0" i="1" dirty="0" smtClean="0">
                        <a:latin typeface="Cambria Math" panose="02040503050406030204" pitchFamily="18" charset="0"/>
                        <a:ea typeface="+mj-ea"/>
                        <a:cs typeface="Times New Roman" panose="02020603050405020304" pitchFamily="18" charset="0"/>
                      </a:rPr>
                      <m:t>𝑏</m:t>
                    </m:r>
                    <m:r>
                      <a:rPr lang="en-US" altLang="zh-CN" sz="2200" b="0" i="1" dirty="0" smtClean="0">
                        <a:latin typeface="Cambria Math" panose="02040503050406030204" pitchFamily="18" charset="0"/>
                        <a:ea typeface="+mj-ea"/>
                        <a:cs typeface="Times New Roman" panose="02020603050405020304" pitchFamily="18" charset="0"/>
                      </a:rPr>
                      <m:t>&gt;,&lt;</m:t>
                    </m:r>
                    <m:r>
                      <a:rPr lang="en-US" altLang="zh-CN" sz="2200" b="0" i="1" dirty="0" smtClean="0">
                        <a:latin typeface="Cambria Math" panose="02040503050406030204" pitchFamily="18" charset="0"/>
                        <a:ea typeface="+mj-ea"/>
                        <a:cs typeface="Times New Roman" panose="02020603050405020304" pitchFamily="18" charset="0"/>
                      </a:rPr>
                      <m:t>𝑏</m:t>
                    </m:r>
                    <m:r>
                      <a:rPr lang="en-US" altLang="zh-CN" sz="2200" b="0" i="1" dirty="0" smtClean="0">
                        <a:latin typeface="Cambria Math" panose="02040503050406030204" pitchFamily="18" charset="0"/>
                        <a:ea typeface="+mj-ea"/>
                        <a:cs typeface="Times New Roman" panose="02020603050405020304" pitchFamily="18" charset="0"/>
                      </a:rPr>
                      <m:t>,</m:t>
                    </m:r>
                    <m:r>
                      <a:rPr lang="en-US" altLang="zh-CN" sz="2200" b="0" i="1" dirty="0" smtClean="0">
                        <a:latin typeface="Cambria Math" panose="02040503050406030204" pitchFamily="18" charset="0"/>
                        <a:ea typeface="+mj-ea"/>
                        <a:cs typeface="Times New Roman" panose="02020603050405020304" pitchFamily="18" charset="0"/>
                      </a:rPr>
                      <m:t>𝑐</m:t>
                    </m:r>
                    <m:r>
                      <a:rPr lang="en-US" altLang="zh-CN" sz="2200" b="0" i="1" dirty="0" smtClean="0">
                        <a:latin typeface="Cambria Math" panose="02040503050406030204" pitchFamily="18" charset="0"/>
                        <a:ea typeface="+mj-ea"/>
                        <a:cs typeface="Times New Roman" panose="02020603050405020304" pitchFamily="18" charset="0"/>
                      </a:rPr>
                      <m:t>&gt;,&lt;</m:t>
                    </m:r>
                    <m:r>
                      <a:rPr lang="en-US" altLang="zh-CN" sz="2200" b="0" i="1" dirty="0" smtClean="0">
                        <a:latin typeface="Cambria Math" panose="02040503050406030204" pitchFamily="18" charset="0"/>
                        <a:ea typeface="+mj-ea"/>
                        <a:cs typeface="Times New Roman" panose="02020603050405020304" pitchFamily="18" charset="0"/>
                      </a:rPr>
                      <m:t>𝑏</m:t>
                    </m:r>
                    <m:r>
                      <a:rPr lang="en-US" altLang="zh-CN" sz="2200" b="0" i="1" dirty="0" smtClean="0">
                        <a:latin typeface="Cambria Math" panose="02040503050406030204" pitchFamily="18" charset="0"/>
                        <a:ea typeface="+mj-ea"/>
                        <a:cs typeface="Times New Roman" panose="02020603050405020304" pitchFamily="18" charset="0"/>
                      </a:rPr>
                      <m:t>,</m:t>
                    </m:r>
                    <m:r>
                      <a:rPr lang="en-US" altLang="zh-CN" sz="2200" b="0" i="1" dirty="0" smtClean="0">
                        <a:latin typeface="Cambria Math" panose="02040503050406030204" pitchFamily="18" charset="0"/>
                        <a:ea typeface="+mj-ea"/>
                        <a:cs typeface="Times New Roman" panose="02020603050405020304" pitchFamily="18" charset="0"/>
                      </a:rPr>
                      <m:t>𝑑</m:t>
                    </m:r>
                    <m:r>
                      <a:rPr lang="en-US" altLang="zh-CN" sz="2200" b="0" i="1" dirty="0" smtClean="0">
                        <a:latin typeface="Cambria Math" panose="02040503050406030204" pitchFamily="18" charset="0"/>
                        <a:ea typeface="+mj-ea"/>
                        <a:cs typeface="Times New Roman" panose="02020603050405020304" pitchFamily="18" charset="0"/>
                      </a:rPr>
                      <m:t>&gt;,&lt;</m:t>
                    </m:r>
                    <m:r>
                      <a:rPr lang="en-US" altLang="zh-CN" sz="2200" b="0" i="1" dirty="0" smtClean="0">
                        <a:latin typeface="Cambria Math" panose="02040503050406030204" pitchFamily="18" charset="0"/>
                        <a:ea typeface="+mj-ea"/>
                        <a:cs typeface="Times New Roman" panose="02020603050405020304" pitchFamily="18" charset="0"/>
                      </a:rPr>
                      <m:t>𝑑</m:t>
                    </m:r>
                    <m:r>
                      <a:rPr lang="en-US" altLang="zh-CN" sz="2200" b="0" i="1" dirty="0" smtClean="0">
                        <a:latin typeface="Cambria Math" panose="02040503050406030204" pitchFamily="18" charset="0"/>
                        <a:ea typeface="+mj-ea"/>
                        <a:cs typeface="Times New Roman" panose="02020603050405020304" pitchFamily="18" charset="0"/>
                      </a:rPr>
                      <m:t>,</m:t>
                    </m:r>
                    <m:r>
                      <a:rPr lang="en-US" altLang="zh-CN" sz="2200" b="0" i="1" dirty="0" smtClean="0">
                        <a:latin typeface="Cambria Math" panose="02040503050406030204" pitchFamily="18" charset="0"/>
                        <a:ea typeface="+mj-ea"/>
                        <a:cs typeface="Times New Roman" panose="02020603050405020304" pitchFamily="18" charset="0"/>
                      </a:rPr>
                      <m:t>𝑒</m:t>
                    </m:r>
                    <m:r>
                      <a:rPr lang="en-US" altLang="zh-CN" sz="2200" b="0" i="1" dirty="0" smtClean="0">
                        <a:latin typeface="Cambria Math" panose="02040503050406030204" pitchFamily="18" charset="0"/>
                        <a:ea typeface="+mj-ea"/>
                        <a:cs typeface="Times New Roman" panose="02020603050405020304" pitchFamily="18" charset="0"/>
                      </a:rPr>
                      <m:t>&gt;,&lt;</m:t>
                    </m:r>
                    <m:r>
                      <a:rPr lang="en-US" altLang="zh-CN" sz="2200" b="0" i="1" dirty="0" smtClean="0">
                        <a:latin typeface="Cambria Math" panose="02040503050406030204" pitchFamily="18" charset="0"/>
                        <a:ea typeface="+mj-ea"/>
                        <a:cs typeface="Times New Roman" panose="02020603050405020304" pitchFamily="18" charset="0"/>
                      </a:rPr>
                      <m:t>𝑎</m:t>
                    </m:r>
                    <m:r>
                      <a:rPr lang="en-US" altLang="zh-CN" sz="2200" b="0" i="1" dirty="0" smtClean="0">
                        <a:latin typeface="Cambria Math" panose="02040503050406030204" pitchFamily="18" charset="0"/>
                        <a:ea typeface="+mj-ea"/>
                        <a:cs typeface="Times New Roman" panose="02020603050405020304" pitchFamily="18" charset="0"/>
                      </a:rPr>
                      <m:t>,</m:t>
                    </m:r>
                    <m:r>
                      <a:rPr lang="en-US" altLang="zh-CN" sz="2200" b="0" i="1" dirty="0" smtClean="0">
                        <a:latin typeface="Cambria Math" panose="02040503050406030204" pitchFamily="18" charset="0"/>
                        <a:ea typeface="+mj-ea"/>
                        <a:cs typeface="Times New Roman" panose="02020603050405020304" pitchFamily="18" charset="0"/>
                      </a:rPr>
                      <m:t>𝑓</m:t>
                    </m:r>
                    <m:r>
                      <a:rPr lang="en-US" altLang="zh-CN" sz="2200" b="0" i="1" dirty="0" smtClean="0">
                        <a:latin typeface="Cambria Math" panose="02040503050406030204" pitchFamily="18" charset="0"/>
                        <a:ea typeface="+mj-ea"/>
                        <a:cs typeface="Times New Roman" panose="02020603050405020304" pitchFamily="18" charset="0"/>
                      </a:rPr>
                      <m:t>&gt;,&lt;</m:t>
                    </m:r>
                    <m:r>
                      <a:rPr lang="en-US" altLang="zh-CN" sz="2200" b="0" i="1" dirty="0" smtClean="0">
                        <a:latin typeface="Cambria Math" panose="02040503050406030204" pitchFamily="18" charset="0"/>
                        <a:ea typeface="+mj-ea"/>
                        <a:cs typeface="Times New Roman" panose="02020603050405020304" pitchFamily="18" charset="0"/>
                      </a:rPr>
                      <m:t>𝑓</m:t>
                    </m:r>
                    <m:r>
                      <a:rPr lang="en-US" altLang="zh-CN" sz="2200" b="0" i="1" dirty="0" smtClean="0">
                        <a:latin typeface="Cambria Math" panose="02040503050406030204" pitchFamily="18" charset="0"/>
                        <a:ea typeface="+mj-ea"/>
                        <a:cs typeface="Times New Roman" panose="02020603050405020304" pitchFamily="18" charset="0"/>
                      </a:rPr>
                      <m:t>,</m:t>
                    </m:r>
                    <m:r>
                      <a:rPr lang="en-US" altLang="zh-CN" sz="2200" b="0" i="1" dirty="0" smtClean="0">
                        <a:latin typeface="Cambria Math" panose="02040503050406030204" pitchFamily="18" charset="0"/>
                        <a:ea typeface="+mj-ea"/>
                        <a:cs typeface="Times New Roman" panose="02020603050405020304" pitchFamily="18" charset="0"/>
                      </a:rPr>
                      <m:t>𝑔</m:t>
                    </m:r>
                    <m:r>
                      <a:rPr lang="en-US" altLang="zh-CN" sz="2200" b="0" i="1" dirty="0" smtClean="0">
                        <a:latin typeface="Cambria Math" panose="02040503050406030204" pitchFamily="18" charset="0"/>
                        <a:ea typeface="+mj-ea"/>
                        <a:cs typeface="Times New Roman" panose="02020603050405020304" pitchFamily="18" charset="0"/>
                      </a:rPr>
                      <m:t>&gt;,&lt;</m:t>
                    </m:r>
                    <m:r>
                      <a:rPr lang="en-US" altLang="zh-CN" sz="2200" b="0" i="1" dirty="0" smtClean="0">
                        <a:latin typeface="Cambria Math" panose="02040503050406030204" pitchFamily="18" charset="0"/>
                        <a:ea typeface="+mj-ea"/>
                        <a:cs typeface="Times New Roman" panose="02020603050405020304" pitchFamily="18" charset="0"/>
                      </a:rPr>
                      <m:t>𝑓</m:t>
                    </m:r>
                    <m:r>
                      <a:rPr lang="en-US" altLang="zh-CN" sz="2200" b="0" i="1" dirty="0" smtClean="0">
                        <a:latin typeface="Cambria Math" panose="02040503050406030204" pitchFamily="18" charset="0"/>
                        <a:ea typeface="+mj-ea"/>
                        <a:cs typeface="Times New Roman" panose="02020603050405020304" pitchFamily="18" charset="0"/>
                      </a:rPr>
                      <m:t>,</m:t>
                    </m:r>
                    <m:r>
                      <a:rPr lang="en-US" altLang="zh-CN" sz="2200" b="0" i="1" dirty="0" smtClean="0">
                        <a:latin typeface="Cambria Math" panose="02040503050406030204" pitchFamily="18" charset="0"/>
                        <a:ea typeface="+mj-ea"/>
                        <a:cs typeface="Times New Roman" panose="02020603050405020304" pitchFamily="18" charset="0"/>
                      </a:rPr>
                      <m:t>h</m:t>
                    </m:r>
                    <m:r>
                      <a:rPr lang="en-US" altLang="zh-CN" sz="2200" b="0" i="1" dirty="0" smtClean="0">
                        <a:latin typeface="Cambria Math" panose="02040503050406030204" pitchFamily="18" charset="0"/>
                        <a:ea typeface="+mj-ea"/>
                        <a:cs typeface="Times New Roman" panose="02020603050405020304" pitchFamily="18" charset="0"/>
                      </a:rPr>
                      <m:t>&gt;} </m:t>
                    </m:r>
                  </m:oMath>
                </a14:m>
                <a:r>
                  <a:rPr lang="zh-CN" altLang="en-US" sz="2200" dirty="0">
                    <a:ea typeface="+mj-ea"/>
                    <a:cs typeface="Times New Roman" panose="02020603050405020304" pitchFamily="18" charset="0"/>
                  </a:rPr>
                  <a:t>：</a:t>
                </a:r>
                <a:endParaRPr lang="en-US" altLang="zh-CN" sz="2200" dirty="0">
                  <a:ea typeface="+mj-ea"/>
                  <a:cs typeface="Times New Roman" panose="02020603050405020304" pitchFamily="18" charset="0"/>
                </a:endParaRPr>
              </a:p>
              <a:p>
                <a:pPr algn="just">
                  <a:lnSpc>
                    <a:spcPct val="125000"/>
                  </a:lnSpc>
                  <a:spcAft>
                    <a:spcPts val="1200"/>
                  </a:spcAft>
                </a:pPr>
                <a:r>
                  <a:rPr lang="en-US" altLang="zh-CN" sz="2200" dirty="0">
                    <a:ea typeface="+mj-ea"/>
                    <a:cs typeface="Times New Roman" panose="02020603050405020304" pitchFamily="18" charset="0"/>
                  </a:rPr>
                  <a:t>(1)</a:t>
                </a:r>
                <a:r>
                  <a:rPr lang="zh-CN" altLang="en-US" sz="2200" dirty="0">
                    <a:ea typeface="+mj-ea"/>
                    <a:cs typeface="Times New Roman" panose="02020603050405020304" pitchFamily="18" charset="0"/>
                  </a:rPr>
                  <a:t>二叉树的根为 </a:t>
                </a:r>
                <a14:m>
                  <m:oMath xmlns:m="http://schemas.openxmlformats.org/officeDocument/2006/math">
                    <m:r>
                      <a:rPr lang="en-US" altLang="zh-CN" sz="2200" i="1" dirty="0">
                        <a:latin typeface="Cambria Math" panose="02040503050406030204" pitchFamily="18" charset="0"/>
                        <a:ea typeface="+mj-ea"/>
                        <a:cs typeface="Times New Roman" panose="02020603050405020304" pitchFamily="18" charset="0"/>
                      </a:rPr>
                      <m:t>𝑎</m:t>
                    </m:r>
                    <m:r>
                      <a:rPr lang="en-US" altLang="zh-CN" sz="2200" i="1" dirty="0">
                        <a:latin typeface="Cambria Math" panose="02040503050406030204" pitchFamily="18" charset="0"/>
                        <a:ea typeface="+mj-ea"/>
                        <a:cs typeface="Times New Roman" panose="02020603050405020304" pitchFamily="18" charset="0"/>
                      </a:rPr>
                      <m:t> </m:t>
                    </m:r>
                  </m:oMath>
                </a14:m>
                <a:r>
                  <a:rPr lang="zh-CN" altLang="en-US" sz="2200" dirty="0">
                    <a:ea typeface="+mj-ea"/>
                    <a:cs typeface="Times New Roman" panose="02020603050405020304" pitchFamily="18" charset="0"/>
                  </a:rPr>
                  <a:t>。</a:t>
                </a:r>
                <a:endParaRPr lang="en-US" altLang="zh-CN" sz="2200" dirty="0">
                  <a:ea typeface="+mj-ea"/>
                  <a:cs typeface="Times New Roman" panose="02020603050405020304" pitchFamily="18" charset="0"/>
                </a:endParaRPr>
              </a:p>
              <a:p>
                <a:pPr algn="just">
                  <a:lnSpc>
                    <a:spcPct val="125000"/>
                  </a:lnSpc>
                  <a:spcAft>
                    <a:spcPts val="1200"/>
                  </a:spcAft>
                </a:pPr>
                <a:r>
                  <a:rPr lang="en-US" altLang="zh-CN" sz="2200" dirty="0">
                    <a:ea typeface="+mj-ea"/>
                    <a:cs typeface="Times New Roman" panose="02020603050405020304" pitchFamily="18" charset="0"/>
                  </a:rPr>
                  <a:t>(2)</a:t>
                </a:r>
                <a14:m>
                  <m:oMath xmlns:m="http://schemas.openxmlformats.org/officeDocument/2006/math">
                    <m:r>
                      <a:rPr lang="en-US" altLang="zh-CN" sz="2200" i="1">
                        <a:latin typeface="Cambria Math" panose="02040503050406030204" pitchFamily="18" charset="0"/>
                        <a:ea typeface="+mj-ea"/>
                        <a:cs typeface="Times New Roman" panose="02020603050405020304" pitchFamily="18" charset="0"/>
                      </a:rPr>
                      <m:t>𝐷</m:t>
                    </m:r>
                    <m:r>
                      <a:rPr lang="en-US" altLang="zh-CN" sz="2200" b="0" i="1" dirty="0" smtClean="0">
                        <a:latin typeface="Cambria Math" panose="02040503050406030204" pitchFamily="18" charset="0"/>
                        <a:ea typeface="+mj-ea"/>
                        <a:cs typeface="Times New Roman" panose="02020603050405020304" pitchFamily="18" charset="0"/>
                      </a:rPr>
                      <m:t>=</m:t>
                    </m:r>
                    <m:d>
                      <m:dPr>
                        <m:begChr m:val="{"/>
                        <m:endChr m:val="}"/>
                        <m:ctrlPr>
                          <a:rPr lang="en-US" altLang="zh-CN" sz="2200" b="0" i="1" dirty="0" smtClean="0">
                            <a:latin typeface="Cambria Math" panose="02040503050406030204" pitchFamily="18" charset="0"/>
                            <a:ea typeface="+mj-ea"/>
                            <a:cs typeface="Times New Roman" panose="02020603050405020304" pitchFamily="18" charset="0"/>
                          </a:rPr>
                        </m:ctrlPr>
                      </m:dPr>
                      <m:e>
                        <m:r>
                          <a:rPr lang="en-US" altLang="zh-CN" sz="2200" b="0" i="1" dirty="0" smtClean="0">
                            <a:latin typeface="Cambria Math" panose="02040503050406030204" pitchFamily="18" charset="0"/>
                            <a:ea typeface="+mj-ea"/>
                            <a:cs typeface="Times New Roman" panose="02020603050405020304" pitchFamily="18" charset="0"/>
                          </a:rPr>
                          <m:t>𝑎</m:t>
                        </m:r>
                      </m:e>
                    </m:d>
                    <m:r>
                      <a:rPr lang="en-US" altLang="zh-CN" sz="2200" i="1" dirty="0">
                        <a:latin typeface="Cambria Math" panose="02040503050406030204" pitchFamily="18" charset="0"/>
                        <a:ea typeface="+mj-ea"/>
                        <a:cs typeface="Times New Roman" panose="02020603050405020304" pitchFamily="18" charset="0"/>
                      </a:rPr>
                      <m:t>∪</m:t>
                    </m:r>
                    <m:sSub>
                      <m:sSubPr>
                        <m:ctrlPr>
                          <a:rPr lang="en-US" altLang="zh-CN" sz="2200" i="1">
                            <a:latin typeface="Cambria Math" panose="02040503050406030204" pitchFamily="18" charset="0"/>
                            <a:ea typeface="+mj-ea"/>
                            <a:cs typeface="Times New Roman" panose="02020603050405020304" pitchFamily="18" charset="0"/>
                          </a:rPr>
                        </m:ctrlPr>
                      </m:sSubPr>
                      <m:e>
                        <m:r>
                          <a:rPr lang="en-US" altLang="zh-CN" sz="2200" i="1">
                            <a:latin typeface="Cambria Math" panose="02040503050406030204" pitchFamily="18" charset="0"/>
                            <a:ea typeface="+mj-ea"/>
                            <a:cs typeface="Times New Roman" panose="02020603050405020304" pitchFamily="18" charset="0"/>
                          </a:rPr>
                          <m:t>𝐷</m:t>
                        </m:r>
                      </m:e>
                      <m:sub>
                        <m:r>
                          <a:rPr lang="en-US" altLang="zh-CN" sz="2200" i="1">
                            <a:latin typeface="Cambria Math" panose="02040503050406030204" pitchFamily="18" charset="0"/>
                            <a:ea typeface="+mj-ea"/>
                            <a:cs typeface="Times New Roman" panose="02020603050405020304" pitchFamily="18" charset="0"/>
                          </a:rPr>
                          <m:t>𝐿</m:t>
                        </m:r>
                      </m:sub>
                    </m:sSub>
                    <m:sSub>
                      <m:sSubPr>
                        <m:ctrlPr>
                          <a:rPr lang="en-US" altLang="zh-CN" sz="2200" i="1" dirty="0">
                            <a:latin typeface="Cambria Math" panose="02040503050406030204" pitchFamily="18" charset="0"/>
                            <a:ea typeface="+mj-ea"/>
                            <a:cs typeface="Times New Roman" panose="02020603050405020304" pitchFamily="18" charset="0"/>
                          </a:rPr>
                        </m:ctrlPr>
                      </m:sSubPr>
                      <m:e>
                        <m:r>
                          <a:rPr lang="en-US" altLang="zh-CN" sz="2200" i="1" dirty="0">
                            <a:latin typeface="Cambria Math" panose="02040503050406030204" pitchFamily="18" charset="0"/>
                            <a:ea typeface="+mj-ea"/>
                            <a:cs typeface="Times New Roman" panose="02020603050405020304" pitchFamily="18" charset="0"/>
                          </a:rPr>
                          <m:t>∪</m:t>
                        </m:r>
                        <m:r>
                          <a:rPr lang="en-US" altLang="zh-CN" sz="2200" i="1" dirty="0">
                            <a:latin typeface="Cambria Math" panose="02040503050406030204" pitchFamily="18" charset="0"/>
                            <a:ea typeface="+mj-ea"/>
                            <a:cs typeface="Times New Roman" panose="02020603050405020304" pitchFamily="18" charset="0"/>
                          </a:rPr>
                          <m:t>𝐷</m:t>
                        </m:r>
                      </m:e>
                      <m:sub>
                        <m:r>
                          <a:rPr lang="en-US" altLang="zh-CN" sz="2200" i="1" dirty="0">
                            <a:latin typeface="Cambria Math" panose="02040503050406030204" pitchFamily="18" charset="0"/>
                            <a:ea typeface="+mj-ea"/>
                            <a:cs typeface="Times New Roman" panose="02020603050405020304" pitchFamily="18" charset="0"/>
                          </a:rPr>
                          <m:t>𝑅</m:t>
                        </m:r>
                      </m:sub>
                    </m:sSub>
                  </m:oMath>
                </a14:m>
                <a:r>
                  <a:rPr lang="en-US" altLang="zh-CN" sz="2200" dirty="0">
                    <a:ea typeface="+mj-ea"/>
                    <a:cs typeface="Times New Roman" panose="02020603050405020304" pitchFamily="18" charset="0"/>
                  </a:rPr>
                  <a:t>, </a:t>
                </a:r>
                <a:r>
                  <a:rPr lang="zh-CN" altLang="en-US" sz="2200" dirty="0">
                    <a:ea typeface="+mj-ea"/>
                    <a:cs typeface="Times New Roman" panose="02020603050405020304" pitchFamily="18" charset="0"/>
                  </a:rPr>
                  <a:t>且</a:t>
                </a:r>
                <a14:m>
                  <m:oMath xmlns:m="http://schemas.openxmlformats.org/officeDocument/2006/math">
                    <m:sSub>
                      <m:sSubPr>
                        <m:ctrlPr>
                          <a:rPr lang="en-US" altLang="zh-CN" sz="2200" i="1">
                            <a:latin typeface="Cambria Math" panose="02040503050406030204" pitchFamily="18" charset="0"/>
                            <a:ea typeface="+mj-ea"/>
                            <a:cs typeface="Times New Roman" panose="02020603050405020304" pitchFamily="18" charset="0"/>
                          </a:rPr>
                        </m:ctrlPr>
                      </m:sSubPr>
                      <m:e>
                        <m:r>
                          <a:rPr lang="en-US" altLang="zh-CN" sz="2200" i="1">
                            <a:latin typeface="Cambria Math" panose="02040503050406030204" pitchFamily="18" charset="0"/>
                            <a:ea typeface="+mj-ea"/>
                            <a:cs typeface="Times New Roman" panose="02020603050405020304" pitchFamily="18" charset="0"/>
                          </a:rPr>
                          <m:t>𝐷</m:t>
                        </m:r>
                      </m:e>
                      <m:sub>
                        <m:r>
                          <a:rPr lang="en-US" altLang="zh-CN" sz="2200" i="1">
                            <a:latin typeface="Cambria Math" panose="02040503050406030204" pitchFamily="18" charset="0"/>
                            <a:ea typeface="+mj-ea"/>
                            <a:cs typeface="Times New Roman" panose="02020603050405020304" pitchFamily="18" charset="0"/>
                          </a:rPr>
                          <m:t>𝐿</m:t>
                        </m:r>
                      </m:sub>
                    </m:sSub>
                    <m:sSub>
                      <m:sSubPr>
                        <m:ctrlPr>
                          <a:rPr lang="en-US" altLang="zh-CN" sz="2200" i="1" dirty="0">
                            <a:latin typeface="Cambria Math" panose="02040503050406030204" pitchFamily="18" charset="0"/>
                            <a:ea typeface="+mj-ea"/>
                            <a:cs typeface="Times New Roman" panose="02020603050405020304" pitchFamily="18" charset="0"/>
                          </a:rPr>
                        </m:ctrlPr>
                      </m:sSubPr>
                      <m:e>
                        <m:r>
                          <a:rPr lang="en-US" altLang="zh-CN" sz="2200" i="1" dirty="0">
                            <a:latin typeface="Cambria Math" panose="02040503050406030204" pitchFamily="18" charset="0"/>
                            <a:ea typeface="+mj-ea"/>
                            <a:cs typeface="Times New Roman" panose="02020603050405020304" pitchFamily="18" charset="0"/>
                          </a:rPr>
                          <m:t>∩</m:t>
                        </m:r>
                        <m:r>
                          <a:rPr lang="en-US" altLang="zh-CN" sz="2200" i="1" dirty="0">
                            <a:latin typeface="Cambria Math" panose="02040503050406030204" pitchFamily="18" charset="0"/>
                            <a:ea typeface="+mj-ea"/>
                            <a:cs typeface="Times New Roman" panose="02020603050405020304" pitchFamily="18" charset="0"/>
                          </a:rPr>
                          <m:t>𝐷</m:t>
                        </m:r>
                      </m:e>
                      <m:sub>
                        <m:r>
                          <a:rPr lang="en-US" altLang="zh-CN" sz="2200" i="1" dirty="0">
                            <a:latin typeface="Cambria Math" panose="02040503050406030204" pitchFamily="18" charset="0"/>
                            <a:ea typeface="+mj-ea"/>
                            <a:cs typeface="Times New Roman" panose="02020603050405020304" pitchFamily="18" charset="0"/>
                          </a:rPr>
                          <m:t>𝑅</m:t>
                        </m:r>
                      </m:sub>
                    </m:sSub>
                    <m:r>
                      <a:rPr lang="en-US" altLang="zh-CN" sz="2200" i="1" dirty="0">
                        <a:latin typeface="Cambria Math" panose="02040503050406030204" pitchFamily="18" charset="0"/>
                        <a:ea typeface="+mj-ea"/>
                        <a:cs typeface="Times New Roman" panose="02020603050405020304" pitchFamily="18" charset="0"/>
                      </a:rPr>
                      <m:t>=</m:t>
                    </m:r>
                    <m:r>
                      <a:rPr lang="en-US" altLang="zh-CN" sz="2200" i="1">
                        <a:latin typeface="Cambria Math" panose="02040503050406030204" pitchFamily="18" charset="0"/>
                        <a:ea typeface="+mj-ea"/>
                        <a:cs typeface="Times New Roman" panose="02020603050405020304" pitchFamily="18" charset="0"/>
                      </a:rPr>
                      <m:t>∅</m:t>
                    </m:r>
                    <m:r>
                      <a:rPr lang="zh-CN" altLang="en-US" sz="2200" b="0" i="1">
                        <a:latin typeface="Cambria Math" panose="02040503050406030204" pitchFamily="18" charset="0"/>
                        <a:ea typeface="+mj-ea"/>
                        <a:cs typeface="Times New Roman" panose="02020603050405020304" pitchFamily="18" charset="0"/>
                      </a:rPr>
                      <m:t>，</m:t>
                    </m:r>
                  </m:oMath>
                </a14:m>
                <a:r>
                  <a:rPr lang="zh-CN" altLang="en-US" sz="2200" dirty="0">
                    <a:ea typeface="+mj-ea"/>
                    <a:cs typeface="Times New Roman" panose="02020603050405020304" pitchFamily="18" charset="0"/>
                  </a:rPr>
                  <a:t>其中</a:t>
                </a:r>
                <a14:m>
                  <m:oMath xmlns:m="http://schemas.openxmlformats.org/officeDocument/2006/math">
                    <m:sSub>
                      <m:sSubPr>
                        <m:ctrlPr>
                          <a:rPr lang="en-US" altLang="zh-CN" sz="2200" i="1">
                            <a:latin typeface="Cambria Math" panose="02040503050406030204" pitchFamily="18" charset="0"/>
                            <a:ea typeface="+mj-ea"/>
                            <a:cs typeface="Times New Roman" panose="02020603050405020304" pitchFamily="18" charset="0"/>
                          </a:rPr>
                        </m:ctrlPr>
                      </m:sSubPr>
                      <m:e>
                        <m:r>
                          <a:rPr lang="en-US" altLang="zh-CN" sz="2200" i="1">
                            <a:latin typeface="Cambria Math" panose="02040503050406030204" pitchFamily="18" charset="0"/>
                            <a:ea typeface="+mj-ea"/>
                            <a:cs typeface="Times New Roman" panose="02020603050405020304" pitchFamily="18" charset="0"/>
                          </a:rPr>
                          <m:t>𝐷</m:t>
                        </m:r>
                      </m:e>
                      <m:sub>
                        <m:r>
                          <a:rPr lang="en-US" altLang="zh-CN" sz="2200" i="1">
                            <a:latin typeface="Cambria Math" panose="02040503050406030204" pitchFamily="18" charset="0"/>
                            <a:ea typeface="+mj-ea"/>
                            <a:cs typeface="Times New Roman" panose="02020603050405020304" pitchFamily="18" charset="0"/>
                          </a:rPr>
                          <m:t>𝐿</m:t>
                        </m:r>
                      </m:sub>
                    </m:sSub>
                    <m:r>
                      <a:rPr lang="en-US" altLang="zh-CN" sz="2200" b="0" i="1" smtClean="0">
                        <a:latin typeface="Cambria Math" panose="02040503050406030204" pitchFamily="18" charset="0"/>
                        <a:ea typeface="+mj-ea"/>
                        <a:cs typeface="Times New Roman" panose="02020603050405020304" pitchFamily="18" charset="0"/>
                      </a:rPr>
                      <m:t>=</m:t>
                    </m:r>
                    <m:r>
                      <a:rPr lang="en-US" altLang="zh-CN" sz="2200" i="1">
                        <a:latin typeface="Cambria Math" panose="02040503050406030204" pitchFamily="18" charset="0"/>
                        <a:ea typeface="+mj-ea"/>
                        <a:cs typeface="Times New Roman" panose="02020603050405020304" pitchFamily="18" charset="0"/>
                      </a:rPr>
                      <m:t>{</m:t>
                    </m:r>
                    <m:r>
                      <a:rPr lang="en-US" altLang="zh-CN" sz="2200" b="0" i="1" smtClean="0">
                        <a:latin typeface="Cambria Math" panose="02040503050406030204" pitchFamily="18" charset="0"/>
                        <a:ea typeface="+mj-ea"/>
                        <a:cs typeface="Times New Roman" panose="02020603050405020304" pitchFamily="18" charset="0"/>
                      </a:rPr>
                      <m:t>𝑏</m:t>
                    </m:r>
                    <m:r>
                      <a:rPr lang="en-US" altLang="zh-CN" sz="2200" b="0" i="1" smtClean="0">
                        <a:latin typeface="Cambria Math" panose="02040503050406030204" pitchFamily="18" charset="0"/>
                        <a:ea typeface="+mj-ea"/>
                        <a:cs typeface="Times New Roman" panose="02020603050405020304" pitchFamily="18" charset="0"/>
                      </a:rPr>
                      <m:t>,</m:t>
                    </m:r>
                    <m:r>
                      <a:rPr lang="en-US" altLang="zh-CN" sz="2200" b="0" i="1" smtClean="0">
                        <a:latin typeface="Cambria Math" panose="02040503050406030204" pitchFamily="18" charset="0"/>
                        <a:ea typeface="+mj-ea"/>
                        <a:cs typeface="Times New Roman" panose="02020603050405020304" pitchFamily="18" charset="0"/>
                      </a:rPr>
                      <m:t>𝑐</m:t>
                    </m:r>
                    <m:r>
                      <a:rPr lang="en-US" altLang="zh-CN" sz="2200" b="0" i="1" smtClean="0">
                        <a:latin typeface="Cambria Math" panose="02040503050406030204" pitchFamily="18" charset="0"/>
                        <a:ea typeface="+mj-ea"/>
                        <a:cs typeface="Times New Roman" panose="02020603050405020304" pitchFamily="18" charset="0"/>
                      </a:rPr>
                      <m:t>,</m:t>
                    </m:r>
                    <m:r>
                      <a:rPr lang="en-US" altLang="zh-CN" sz="2200" b="0" i="1" smtClean="0">
                        <a:latin typeface="Cambria Math" panose="02040503050406030204" pitchFamily="18" charset="0"/>
                        <a:ea typeface="+mj-ea"/>
                        <a:cs typeface="Times New Roman" panose="02020603050405020304" pitchFamily="18" charset="0"/>
                      </a:rPr>
                      <m:t>𝑑</m:t>
                    </m:r>
                    <m:r>
                      <a:rPr lang="en-US" altLang="zh-CN" sz="2200" b="0" i="1" smtClean="0">
                        <a:latin typeface="Cambria Math" panose="02040503050406030204" pitchFamily="18" charset="0"/>
                        <a:ea typeface="+mj-ea"/>
                        <a:cs typeface="Times New Roman" panose="02020603050405020304" pitchFamily="18" charset="0"/>
                      </a:rPr>
                      <m:t>,</m:t>
                    </m:r>
                    <m:r>
                      <a:rPr lang="en-US" altLang="zh-CN" sz="2200" b="0" i="1" smtClean="0">
                        <a:latin typeface="Cambria Math" panose="02040503050406030204" pitchFamily="18" charset="0"/>
                        <a:ea typeface="+mj-ea"/>
                        <a:cs typeface="Times New Roman" panose="02020603050405020304" pitchFamily="18" charset="0"/>
                      </a:rPr>
                      <m:t>𝑒</m:t>
                    </m:r>
                    <m:r>
                      <a:rPr lang="en-US" altLang="zh-CN" sz="2200" i="1">
                        <a:latin typeface="Cambria Math" panose="02040503050406030204" pitchFamily="18" charset="0"/>
                        <a:ea typeface="+mj-ea"/>
                        <a:cs typeface="Times New Roman" panose="02020603050405020304" pitchFamily="18" charset="0"/>
                      </a:rPr>
                      <m:t>}</m:t>
                    </m:r>
                  </m:oMath>
                </a14:m>
                <a:r>
                  <a:rPr lang="en-US" altLang="zh-CN" sz="2200" dirty="0">
                    <a:ea typeface="+mj-ea"/>
                    <a:cs typeface="Times New Roman" panose="02020603050405020304" pitchFamily="18" charset="0"/>
                  </a:rPr>
                  <a:t>, </a:t>
                </a:r>
                <a14:m>
                  <m:oMath xmlns:m="http://schemas.openxmlformats.org/officeDocument/2006/math">
                    <m:sSub>
                      <m:sSubPr>
                        <m:ctrlPr>
                          <a:rPr lang="en-US" altLang="zh-CN" sz="2200" i="1" dirty="0">
                            <a:latin typeface="Cambria Math" panose="02040503050406030204" pitchFamily="18" charset="0"/>
                            <a:ea typeface="+mj-ea"/>
                            <a:cs typeface="Times New Roman" panose="02020603050405020304" pitchFamily="18" charset="0"/>
                          </a:rPr>
                        </m:ctrlPr>
                      </m:sSubPr>
                      <m:e>
                        <m:r>
                          <a:rPr lang="en-US" altLang="zh-CN" sz="2200" i="1" dirty="0">
                            <a:latin typeface="Cambria Math" panose="02040503050406030204" pitchFamily="18" charset="0"/>
                            <a:ea typeface="+mj-ea"/>
                            <a:cs typeface="Times New Roman" panose="02020603050405020304" pitchFamily="18" charset="0"/>
                          </a:rPr>
                          <m:t>𝐷</m:t>
                        </m:r>
                      </m:e>
                      <m:sub>
                        <m:r>
                          <a:rPr lang="en-US" altLang="zh-CN" sz="2200" i="1" dirty="0">
                            <a:latin typeface="Cambria Math" panose="02040503050406030204" pitchFamily="18" charset="0"/>
                            <a:ea typeface="+mj-ea"/>
                            <a:cs typeface="Times New Roman" panose="02020603050405020304" pitchFamily="18" charset="0"/>
                          </a:rPr>
                          <m:t>𝑅</m:t>
                        </m:r>
                      </m:sub>
                    </m:sSub>
                    <m:r>
                      <a:rPr lang="en-US" altLang="zh-CN" sz="2200" b="0" i="1" dirty="0" smtClean="0">
                        <a:latin typeface="Cambria Math" panose="02040503050406030204" pitchFamily="18" charset="0"/>
                        <a:ea typeface="+mj-ea"/>
                        <a:cs typeface="Times New Roman" panose="02020603050405020304" pitchFamily="18" charset="0"/>
                      </a:rPr>
                      <m:t>={</m:t>
                    </m:r>
                    <m:r>
                      <a:rPr lang="en-US" altLang="zh-CN" sz="2200" b="0" i="1" dirty="0" smtClean="0">
                        <a:latin typeface="Cambria Math" panose="02040503050406030204" pitchFamily="18" charset="0"/>
                        <a:ea typeface="+mj-ea"/>
                        <a:cs typeface="Times New Roman" panose="02020603050405020304" pitchFamily="18" charset="0"/>
                      </a:rPr>
                      <m:t>𝑓</m:t>
                    </m:r>
                    <m:r>
                      <a:rPr lang="en-US" altLang="zh-CN" sz="2200" b="0" i="1" dirty="0" smtClean="0">
                        <a:latin typeface="Cambria Math" panose="02040503050406030204" pitchFamily="18" charset="0"/>
                        <a:ea typeface="+mj-ea"/>
                        <a:cs typeface="Times New Roman" panose="02020603050405020304" pitchFamily="18" charset="0"/>
                      </a:rPr>
                      <m:t>,</m:t>
                    </m:r>
                    <m:r>
                      <a:rPr lang="en-US" altLang="zh-CN" sz="2200" b="0" i="1" dirty="0" smtClean="0">
                        <a:latin typeface="Cambria Math" panose="02040503050406030204" pitchFamily="18" charset="0"/>
                        <a:ea typeface="+mj-ea"/>
                        <a:cs typeface="Times New Roman" panose="02020603050405020304" pitchFamily="18" charset="0"/>
                      </a:rPr>
                      <m:t>𝑔</m:t>
                    </m:r>
                    <m:r>
                      <a:rPr lang="en-US" altLang="zh-CN" sz="2200" b="0" i="1" dirty="0" smtClean="0">
                        <a:latin typeface="Cambria Math" panose="02040503050406030204" pitchFamily="18" charset="0"/>
                        <a:ea typeface="+mj-ea"/>
                        <a:cs typeface="Times New Roman" panose="02020603050405020304" pitchFamily="18" charset="0"/>
                      </a:rPr>
                      <m:t>,</m:t>
                    </m:r>
                    <m:r>
                      <a:rPr lang="en-US" altLang="zh-CN" sz="2200" b="0" i="1" dirty="0" smtClean="0">
                        <a:latin typeface="Cambria Math" panose="02040503050406030204" pitchFamily="18" charset="0"/>
                        <a:ea typeface="+mj-ea"/>
                        <a:cs typeface="Times New Roman" panose="02020603050405020304" pitchFamily="18" charset="0"/>
                      </a:rPr>
                      <m:t>h</m:t>
                    </m:r>
                    <m:r>
                      <a:rPr lang="en-US" altLang="zh-CN" sz="2200" b="0" i="1" dirty="0" smtClean="0">
                        <a:latin typeface="Cambria Math" panose="02040503050406030204" pitchFamily="18" charset="0"/>
                        <a:ea typeface="+mj-ea"/>
                        <a:cs typeface="Times New Roman" panose="02020603050405020304" pitchFamily="18" charset="0"/>
                      </a:rPr>
                      <m:t>}</m:t>
                    </m:r>
                  </m:oMath>
                </a14:m>
                <a:r>
                  <a:rPr lang="zh-CN" altLang="en-US" sz="2200" dirty="0">
                    <a:ea typeface="+mj-ea"/>
                    <a:cs typeface="Times New Roman" panose="02020603050405020304" pitchFamily="18" charset="0"/>
                  </a:rPr>
                  <a:t>。</a:t>
                </a:r>
                <a:endParaRPr lang="en-US" altLang="zh-CN" sz="2200" dirty="0">
                  <a:ea typeface="+mj-ea"/>
                  <a:cs typeface="Times New Roman" panose="02020603050405020304" pitchFamily="18" charset="0"/>
                </a:endParaRPr>
              </a:p>
              <a:p>
                <a:pPr algn="just">
                  <a:lnSpc>
                    <a:spcPct val="125000"/>
                  </a:lnSpc>
                  <a:spcAft>
                    <a:spcPts val="1200"/>
                  </a:spcAft>
                </a:pPr>
                <a:r>
                  <a:rPr lang="en-US" altLang="zh-CN" sz="2200" dirty="0">
                    <a:ea typeface="+mj-ea"/>
                    <a:cs typeface="Times New Roman" panose="02020603050405020304" pitchFamily="18" charset="0"/>
                  </a:rPr>
                  <a:t>(3)</a:t>
                </a:r>
                <a14:m>
                  <m:oMath xmlns:m="http://schemas.openxmlformats.org/officeDocument/2006/math">
                    <m:sSub>
                      <m:sSubPr>
                        <m:ctrlPr>
                          <a:rPr lang="en-US" altLang="zh-CN" sz="2200" i="1">
                            <a:latin typeface="Cambria Math" panose="02040503050406030204" pitchFamily="18" charset="0"/>
                            <a:ea typeface="+mj-ea"/>
                            <a:cs typeface="Times New Roman" panose="02020603050405020304" pitchFamily="18" charset="0"/>
                          </a:rPr>
                        </m:ctrlPr>
                      </m:sSubPr>
                      <m:e>
                        <m:r>
                          <a:rPr lang="en-US" altLang="zh-CN" sz="2200" i="1">
                            <a:latin typeface="Cambria Math" panose="02040503050406030204" pitchFamily="18" charset="0"/>
                            <a:ea typeface="+mj-ea"/>
                            <a:cs typeface="Times New Roman" panose="02020603050405020304" pitchFamily="18" charset="0"/>
                          </a:rPr>
                          <m:t>𝑥</m:t>
                        </m:r>
                      </m:e>
                      <m:sub>
                        <m:r>
                          <a:rPr lang="en-US" altLang="zh-CN" sz="2200" i="1">
                            <a:latin typeface="Cambria Math" panose="02040503050406030204" pitchFamily="18" charset="0"/>
                            <a:ea typeface="+mj-ea"/>
                            <a:cs typeface="Times New Roman" panose="02020603050405020304" pitchFamily="18" charset="0"/>
                          </a:rPr>
                          <m:t>𝐿</m:t>
                        </m:r>
                      </m:sub>
                    </m:sSub>
                    <m:r>
                      <a:rPr lang="en-US" altLang="zh-CN" sz="2200" b="0" i="1" smtClean="0">
                        <a:latin typeface="Cambria Math" panose="02040503050406030204" pitchFamily="18" charset="0"/>
                        <a:ea typeface="+mj-ea"/>
                        <a:cs typeface="Times New Roman" panose="02020603050405020304" pitchFamily="18" charset="0"/>
                      </a:rPr>
                      <m:t>=</m:t>
                    </m:r>
                    <m:r>
                      <a:rPr lang="en-US" altLang="zh-CN" sz="2200" b="0" i="1" smtClean="0">
                        <a:latin typeface="Cambria Math" panose="02040503050406030204" pitchFamily="18" charset="0"/>
                        <a:ea typeface="+mj-ea"/>
                        <a:cs typeface="Times New Roman" panose="02020603050405020304" pitchFamily="18" charset="0"/>
                      </a:rPr>
                      <m:t>𝑏</m:t>
                    </m:r>
                    <m:r>
                      <a:rPr lang="en-US" altLang="zh-CN" sz="2200" b="0" i="1" smtClean="0">
                        <a:latin typeface="Cambria Math" panose="02040503050406030204" pitchFamily="18" charset="0"/>
                        <a:ea typeface="+mj-ea"/>
                        <a:cs typeface="Times New Roman" panose="02020603050405020304" pitchFamily="18" charset="0"/>
                      </a:rPr>
                      <m:t>,</m:t>
                    </m:r>
                  </m:oMath>
                </a14:m>
                <a:r>
                  <a:rPr lang="en-US" altLang="zh-CN" sz="2200" dirty="0">
                    <a:ea typeface="+mj-ea"/>
                    <a:cs typeface="Times New Roman" panose="02020603050405020304" pitchFamily="18" charset="0"/>
                  </a:rPr>
                  <a:t> </a:t>
                </a:r>
                <a:r>
                  <a:rPr lang="zh-CN" altLang="en-US" sz="2200" dirty="0">
                    <a:ea typeface="+mj-ea"/>
                    <a:cs typeface="Times New Roman" panose="02020603050405020304" pitchFamily="18" charset="0"/>
                  </a:rPr>
                  <a:t>且存在 </a:t>
                </a:r>
                <a14:m>
                  <m:oMath xmlns:m="http://schemas.openxmlformats.org/officeDocument/2006/math">
                    <m:sSub>
                      <m:sSubPr>
                        <m:ctrlPr>
                          <a:rPr lang="en-US" altLang="zh-CN" sz="2200" i="1">
                            <a:latin typeface="Cambria Math" panose="02040503050406030204" pitchFamily="18" charset="0"/>
                            <a:ea typeface="+mj-ea"/>
                            <a:cs typeface="Times New Roman" panose="02020603050405020304" pitchFamily="18" charset="0"/>
                          </a:rPr>
                        </m:ctrlPr>
                      </m:sSubPr>
                      <m:e>
                        <m:r>
                          <a:rPr lang="en-US" altLang="zh-CN" sz="2200" i="1">
                            <a:latin typeface="Cambria Math" panose="02040503050406030204" pitchFamily="18" charset="0"/>
                            <a:ea typeface="+mj-ea"/>
                            <a:cs typeface="Times New Roman" panose="02020603050405020304" pitchFamily="18" charset="0"/>
                          </a:rPr>
                          <m:t>𝐷</m:t>
                        </m:r>
                      </m:e>
                      <m:sub>
                        <m:r>
                          <a:rPr lang="en-US" altLang="zh-CN" sz="2200" i="1">
                            <a:latin typeface="Cambria Math" panose="02040503050406030204" pitchFamily="18" charset="0"/>
                            <a:ea typeface="+mj-ea"/>
                            <a:cs typeface="Times New Roman" panose="02020603050405020304" pitchFamily="18" charset="0"/>
                          </a:rPr>
                          <m:t>𝐿</m:t>
                        </m:r>
                      </m:sub>
                    </m:sSub>
                    <m:r>
                      <a:rPr lang="en-US" altLang="zh-CN" sz="2200" i="1">
                        <a:latin typeface="Cambria Math" panose="02040503050406030204" pitchFamily="18" charset="0"/>
                        <a:ea typeface="+mj-ea"/>
                        <a:cs typeface="Times New Roman" panose="02020603050405020304" pitchFamily="18" charset="0"/>
                      </a:rPr>
                      <m:t> </m:t>
                    </m:r>
                    <m:r>
                      <a:rPr lang="zh-CN" altLang="en-US" sz="2200" i="1">
                        <a:latin typeface="Cambria Math" panose="02040503050406030204" pitchFamily="18" charset="0"/>
                        <a:ea typeface="+mj-ea"/>
                        <a:cs typeface="Times New Roman" panose="02020603050405020304" pitchFamily="18" charset="0"/>
                      </a:rPr>
                      <m:t>上的</m:t>
                    </m:r>
                  </m:oMath>
                </a14:m>
                <a:r>
                  <a:rPr lang="zh-CN" altLang="en-US" sz="2200" dirty="0">
                    <a:ea typeface="+mj-ea"/>
                    <a:cs typeface="Times New Roman" panose="02020603050405020304" pitchFamily="18" charset="0"/>
                  </a:rPr>
                  <a:t>关系</a:t>
                </a:r>
                <a14:m>
                  <m:oMath xmlns:m="http://schemas.openxmlformats.org/officeDocument/2006/math">
                    <m:r>
                      <a:rPr lang="en-US" altLang="zh-CN" sz="2200" b="0" i="0" dirty="0" smtClean="0">
                        <a:latin typeface="Cambria Math" panose="02040503050406030204" pitchFamily="18" charset="0"/>
                        <a:ea typeface="+mj-ea"/>
                        <a:cs typeface="Times New Roman" panose="02020603050405020304" pitchFamily="18" charset="0"/>
                      </a:rPr>
                      <m:t>  </m:t>
                    </m:r>
                    <m:sSub>
                      <m:sSubPr>
                        <m:ctrlPr>
                          <a:rPr lang="en-US" altLang="zh-CN" sz="2200" i="1" dirty="0">
                            <a:latin typeface="Cambria Math" panose="02040503050406030204" pitchFamily="18" charset="0"/>
                            <a:ea typeface="+mj-ea"/>
                            <a:cs typeface="Times New Roman" panose="02020603050405020304" pitchFamily="18" charset="0"/>
                          </a:rPr>
                        </m:ctrlPr>
                      </m:sSubPr>
                      <m:e>
                        <m:r>
                          <a:rPr lang="en-US" altLang="zh-CN" sz="2200" i="1" dirty="0">
                            <a:latin typeface="Cambria Math" panose="02040503050406030204" pitchFamily="18" charset="0"/>
                            <a:ea typeface="+mj-ea"/>
                            <a:cs typeface="Times New Roman" panose="02020603050405020304" pitchFamily="18" charset="0"/>
                          </a:rPr>
                          <m:t>𝐻</m:t>
                        </m:r>
                      </m:e>
                      <m:sub>
                        <m:r>
                          <a:rPr lang="en-US" altLang="zh-CN" sz="2200" i="1" dirty="0">
                            <a:latin typeface="Cambria Math" panose="02040503050406030204" pitchFamily="18" charset="0"/>
                            <a:ea typeface="+mj-ea"/>
                            <a:cs typeface="Times New Roman" panose="02020603050405020304" pitchFamily="18" charset="0"/>
                          </a:rPr>
                          <m:t>𝐿</m:t>
                        </m:r>
                      </m:sub>
                    </m:sSub>
                    <m:r>
                      <a:rPr lang="en-US" altLang="zh-CN" sz="2200" i="1" dirty="0">
                        <a:latin typeface="Cambria Math" panose="02040503050406030204" pitchFamily="18" charset="0"/>
                        <a:ea typeface="+mj-ea"/>
                        <a:cs typeface="Times New Roman" panose="02020603050405020304" pitchFamily="18" charset="0"/>
                      </a:rPr>
                      <m:t>={&lt;</m:t>
                    </m:r>
                    <m:r>
                      <a:rPr lang="en-US" altLang="zh-CN" sz="2200" i="1" dirty="0">
                        <a:latin typeface="Cambria Math" panose="02040503050406030204" pitchFamily="18" charset="0"/>
                        <a:ea typeface="+mj-ea"/>
                        <a:cs typeface="Times New Roman" panose="02020603050405020304" pitchFamily="18" charset="0"/>
                      </a:rPr>
                      <m:t>𝑏</m:t>
                    </m:r>
                    <m:r>
                      <a:rPr lang="en-US" altLang="zh-CN" sz="2200" i="1" dirty="0">
                        <a:latin typeface="Cambria Math" panose="02040503050406030204" pitchFamily="18" charset="0"/>
                        <a:ea typeface="+mj-ea"/>
                        <a:cs typeface="Times New Roman" panose="02020603050405020304" pitchFamily="18" charset="0"/>
                      </a:rPr>
                      <m:t>,</m:t>
                    </m:r>
                    <m:r>
                      <a:rPr lang="en-US" altLang="zh-CN" sz="2200" i="1" dirty="0">
                        <a:latin typeface="Cambria Math" panose="02040503050406030204" pitchFamily="18" charset="0"/>
                        <a:ea typeface="+mj-ea"/>
                        <a:cs typeface="Times New Roman" panose="02020603050405020304" pitchFamily="18" charset="0"/>
                      </a:rPr>
                      <m:t>𝑐</m:t>
                    </m:r>
                    <m:r>
                      <a:rPr lang="en-US" altLang="zh-CN" sz="2200" i="1" dirty="0">
                        <a:latin typeface="Cambria Math" panose="02040503050406030204" pitchFamily="18" charset="0"/>
                        <a:ea typeface="+mj-ea"/>
                        <a:cs typeface="Times New Roman" panose="02020603050405020304" pitchFamily="18" charset="0"/>
                      </a:rPr>
                      <m:t>&gt;,&lt;</m:t>
                    </m:r>
                    <m:r>
                      <a:rPr lang="en-US" altLang="zh-CN" sz="2200" i="1" dirty="0">
                        <a:latin typeface="Cambria Math" panose="02040503050406030204" pitchFamily="18" charset="0"/>
                        <a:ea typeface="+mj-ea"/>
                        <a:cs typeface="Times New Roman" panose="02020603050405020304" pitchFamily="18" charset="0"/>
                      </a:rPr>
                      <m:t>𝑏</m:t>
                    </m:r>
                    <m:r>
                      <a:rPr lang="en-US" altLang="zh-CN" sz="2200" i="1" dirty="0">
                        <a:latin typeface="Cambria Math" panose="02040503050406030204" pitchFamily="18" charset="0"/>
                        <a:ea typeface="+mj-ea"/>
                        <a:cs typeface="Times New Roman" panose="02020603050405020304" pitchFamily="18" charset="0"/>
                      </a:rPr>
                      <m:t>,</m:t>
                    </m:r>
                    <m:r>
                      <a:rPr lang="en-US" altLang="zh-CN" sz="2200" i="1" dirty="0">
                        <a:latin typeface="Cambria Math" panose="02040503050406030204" pitchFamily="18" charset="0"/>
                        <a:ea typeface="+mj-ea"/>
                        <a:cs typeface="Times New Roman" panose="02020603050405020304" pitchFamily="18" charset="0"/>
                      </a:rPr>
                      <m:t>𝑑</m:t>
                    </m:r>
                    <m:r>
                      <a:rPr lang="en-US" altLang="zh-CN" sz="2200" i="1" dirty="0">
                        <a:latin typeface="Cambria Math" panose="02040503050406030204" pitchFamily="18" charset="0"/>
                        <a:ea typeface="+mj-ea"/>
                        <a:cs typeface="Times New Roman" panose="02020603050405020304" pitchFamily="18" charset="0"/>
                      </a:rPr>
                      <m:t>&gt;,&lt;</m:t>
                    </m:r>
                    <m:r>
                      <a:rPr lang="en-US" altLang="zh-CN" sz="2200" i="1" dirty="0">
                        <a:latin typeface="Cambria Math" panose="02040503050406030204" pitchFamily="18" charset="0"/>
                        <a:ea typeface="+mj-ea"/>
                        <a:cs typeface="Times New Roman" panose="02020603050405020304" pitchFamily="18" charset="0"/>
                      </a:rPr>
                      <m:t>𝑑</m:t>
                    </m:r>
                    <m:r>
                      <a:rPr lang="en-US" altLang="zh-CN" sz="2200" i="1" dirty="0">
                        <a:latin typeface="Cambria Math" panose="02040503050406030204" pitchFamily="18" charset="0"/>
                        <a:ea typeface="+mj-ea"/>
                        <a:cs typeface="Times New Roman" panose="02020603050405020304" pitchFamily="18" charset="0"/>
                      </a:rPr>
                      <m:t>,</m:t>
                    </m:r>
                    <m:r>
                      <a:rPr lang="en-US" altLang="zh-CN" sz="2200" i="1" dirty="0">
                        <a:latin typeface="Cambria Math" panose="02040503050406030204" pitchFamily="18" charset="0"/>
                        <a:ea typeface="+mj-ea"/>
                        <a:cs typeface="Times New Roman" panose="02020603050405020304" pitchFamily="18" charset="0"/>
                      </a:rPr>
                      <m:t>𝑒</m:t>
                    </m:r>
                    <m:r>
                      <a:rPr lang="en-US" altLang="zh-CN" sz="2200" i="1" dirty="0">
                        <a:latin typeface="Cambria Math" panose="02040503050406030204" pitchFamily="18" charset="0"/>
                        <a:ea typeface="+mj-ea"/>
                        <a:cs typeface="Times New Roman" panose="02020603050405020304" pitchFamily="18" charset="0"/>
                      </a:rPr>
                      <m:t>&gt;}</m:t>
                    </m:r>
                  </m:oMath>
                </a14:m>
                <a:r>
                  <a:rPr lang="zh-CN" altLang="en-US" sz="2200" dirty="0">
                    <a:cs typeface="Times New Roman" panose="02020603050405020304" pitchFamily="18" charset="0"/>
                  </a:rPr>
                  <a:t> </a:t>
                </a:r>
                <a14:m>
                  <m:oMath xmlns:m="http://schemas.openxmlformats.org/officeDocument/2006/math">
                    <m:r>
                      <a:rPr lang="en-US" altLang="zh-CN" sz="2200" i="1" dirty="0">
                        <a:latin typeface="Cambria Math" panose="02040503050406030204" pitchFamily="18" charset="0"/>
                        <a:cs typeface="Times New Roman" panose="02020603050405020304" pitchFamily="18" charset="0"/>
                      </a:rPr>
                      <m:t>⊂</m:t>
                    </m:r>
                    <m:r>
                      <a:rPr lang="en-US" altLang="zh-CN" sz="2200" i="1" dirty="0">
                        <a:latin typeface="Cambria Math" panose="02040503050406030204" pitchFamily="18" charset="0"/>
                        <a:cs typeface="Times New Roman" panose="02020603050405020304" pitchFamily="18" charset="0"/>
                      </a:rPr>
                      <m:t>𝐻</m:t>
                    </m:r>
                  </m:oMath>
                </a14:m>
                <a:r>
                  <a:rPr lang="en-US" altLang="zh-CN" sz="2200" dirty="0">
                    <a:ea typeface="+mj-ea"/>
                    <a:cs typeface="Times New Roman" panose="02020603050405020304" pitchFamily="18" charset="0"/>
                  </a:rPr>
                  <a:t>; </a:t>
                </a:r>
                <a14:m>
                  <m:oMath xmlns:m="http://schemas.openxmlformats.org/officeDocument/2006/math">
                    <m:sSub>
                      <m:sSubPr>
                        <m:ctrlPr>
                          <a:rPr lang="en-US" altLang="zh-CN" sz="2200" i="1">
                            <a:latin typeface="Cambria Math" panose="02040503050406030204" pitchFamily="18" charset="0"/>
                            <a:ea typeface="+mj-ea"/>
                            <a:cs typeface="Times New Roman" panose="02020603050405020304" pitchFamily="18" charset="0"/>
                          </a:rPr>
                        </m:ctrlPr>
                      </m:sSubPr>
                      <m:e>
                        <m:r>
                          <a:rPr lang="en-US" altLang="zh-CN" sz="2200" i="1">
                            <a:latin typeface="Cambria Math" panose="02040503050406030204" pitchFamily="18" charset="0"/>
                            <a:ea typeface="+mj-ea"/>
                            <a:cs typeface="Times New Roman" panose="02020603050405020304" pitchFamily="18" charset="0"/>
                          </a:rPr>
                          <m:t> </m:t>
                        </m:r>
                        <m:r>
                          <a:rPr lang="en-US" altLang="zh-CN" sz="2200" i="1">
                            <a:latin typeface="Cambria Math" panose="02040503050406030204" pitchFamily="18" charset="0"/>
                            <a:ea typeface="+mj-ea"/>
                            <a:cs typeface="Times New Roman" panose="02020603050405020304" pitchFamily="18" charset="0"/>
                          </a:rPr>
                          <m:t>𝑥</m:t>
                        </m:r>
                      </m:e>
                      <m:sub>
                        <m:r>
                          <a:rPr lang="en-US" altLang="zh-CN" sz="2200" i="1">
                            <a:latin typeface="Cambria Math" panose="02040503050406030204" pitchFamily="18" charset="0"/>
                            <a:ea typeface="+mj-ea"/>
                            <a:cs typeface="Times New Roman" panose="02020603050405020304" pitchFamily="18" charset="0"/>
                          </a:rPr>
                          <m:t>𝑅</m:t>
                        </m:r>
                      </m:sub>
                    </m:sSub>
                    <m:r>
                      <a:rPr lang="en-US" altLang="zh-CN" sz="2200" b="0" i="1" smtClean="0">
                        <a:latin typeface="Cambria Math" panose="02040503050406030204" pitchFamily="18" charset="0"/>
                        <a:ea typeface="+mj-ea"/>
                        <a:cs typeface="Times New Roman" panose="02020603050405020304" pitchFamily="18" charset="0"/>
                      </a:rPr>
                      <m:t>=</m:t>
                    </m:r>
                    <m:r>
                      <a:rPr lang="en-US" altLang="zh-CN" sz="2200" b="0" i="1" smtClean="0">
                        <a:latin typeface="Cambria Math" panose="02040503050406030204" pitchFamily="18" charset="0"/>
                        <a:ea typeface="+mj-ea"/>
                        <a:cs typeface="Times New Roman" panose="02020603050405020304" pitchFamily="18" charset="0"/>
                      </a:rPr>
                      <m:t>𝑓</m:t>
                    </m:r>
                    <m:r>
                      <a:rPr lang="en-US" altLang="zh-CN" sz="2200" b="0" i="1" smtClean="0">
                        <a:latin typeface="Cambria Math" panose="02040503050406030204" pitchFamily="18" charset="0"/>
                        <a:ea typeface="+mj-ea"/>
                        <a:cs typeface="Times New Roman" panose="02020603050405020304" pitchFamily="18" charset="0"/>
                      </a:rPr>
                      <m:t>, </m:t>
                    </m:r>
                  </m:oMath>
                </a14:m>
                <a:r>
                  <a:rPr lang="zh-CN" altLang="en-US" sz="2200" dirty="0">
                    <a:ea typeface="+mj-ea"/>
                    <a:cs typeface="Times New Roman" panose="02020603050405020304" pitchFamily="18" charset="0"/>
                  </a:rPr>
                  <a:t>且存在</a:t>
                </a:r>
                <a14:m>
                  <m:oMath xmlns:m="http://schemas.openxmlformats.org/officeDocument/2006/math">
                    <m:r>
                      <a:rPr lang="en-US" altLang="zh-CN" sz="2200">
                        <a:latin typeface="Cambria Math" panose="02040503050406030204" pitchFamily="18" charset="0"/>
                        <a:ea typeface="+mj-ea"/>
                        <a:cs typeface="Times New Roman" panose="02020603050405020304" pitchFamily="18" charset="0"/>
                      </a:rPr>
                      <m:t> </m:t>
                    </m:r>
                    <m:sSub>
                      <m:sSubPr>
                        <m:ctrlPr>
                          <a:rPr lang="en-US" altLang="zh-CN" sz="2200" i="1">
                            <a:latin typeface="Cambria Math" panose="02040503050406030204" pitchFamily="18" charset="0"/>
                            <a:ea typeface="+mj-ea"/>
                            <a:cs typeface="Times New Roman" panose="02020603050405020304" pitchFamily="18" charset="0"/>
                          </a:rPr>
                        </m:ctrlPr>
                      </m:sSubPr>
                      <m:e>
                        <m:r>
                          <a:rPr lang="en-US" altLang="zh-CN" sz="2200" i="1">
                            <a:latin typeface="Cambria Math" panose="02040503050406030204" pitchFamily="18" charset="0"/>
                            <a:ea typeface="+mj-ea"/>
                            <a:cs typeface="Times New Roman" panose="02020603050405020304" pitchFamily="18" charset="0"/>
                          </a:rPr>
                          <m:t>𝐷</m:t>
                        </m:r>
                      </m:e>
                      <m:sub>
                        <m:r>
                          <a:rPr lang="en-US" altLang="zh-CN" sz="2200" i="1">
                            <a:latin typeface="Cambria Math" panose="02040503050406030204" pitchFamily="18" charset="0"/>
                            <a:ea typeface="+mj-ea"/>
                            <a:cs typeface="Times New Roman" panose="02020603050405020304" pitchFamily="18" charset="0"/>
                          </a:rPr>
                          <m:t>𝑅</m:t>
                        </m:r>
                      </m:sub>
                    </m:sSub>
                    <m:r>
                      <a:rPr lang="en-US" altLang="zh-CN" sz="2200" i="1">
                        <a:latin typeface="Cambria Math" panose="02040503050406030204" pitchFamily="18" charset="0"/>
                        <a:ea typeface="+mj-ea"/>
                        <a:cs typeface="Times New Roman" panose="02020603050405020304" pitchFamily="18" charset="0"/>
                      </a:rPr>
                      <m:t> </m:t>
                    </m:r>
                    <m:r>
                      <a:rPr lang="zh-CN" altLang="en-US" sz="2200" i="1">
                        <a:latin typeface="Cambria Math" panose="02040503050406030204" pitchFamily="18" charset="0"/>
                        <a:ea typeface="+mj-ea"/>
                        <a:cs typeface="Times New Roman" panose="02020603050405020304" pitchFamily="18" charset="0"/>
                      </a:rPr>
                      <m:t>上的</m:t>
                    </m:r>
                  </m:oMath>
                </a14:m>
                <a:r>
                  <a:rPr lang="zh-CN" altLang="en-US" sz="2200" dirty="0">
                    <a:ea typeface="+mj-ea"/>
                    <a:cs typeface="Times New Roman" panose="02020603050405020304" pitchFamily="18" charset="0"/>
                  </a:rPr>
                  <a:t>关系 </a:t>
                </a:r>
                <a14:m>
                  <m:oMath xmlns:m="http://schemas.openxmlformats.org/officeDocument/2006/math">
                    <m:sSub>
                      <m:sSubPr>
                        <m:ctrlPr>
                          <a:rPr lang="en-US" altLang="zh-CN" sz="2200" i="1" dirty="0">
                            <a:latin typeface="Cambria Math" panose="02040503050406030204" pitchFamily="18" charset="0"/>
                            <a:ea typeface="+mj-ea"/>
                            <a:cs typeface="Times New Roman" panose="02020603050405020304" pitchFamily="18" charset="0"/>
                          </a:rPr>
                        </m:ctrlPr>
                      </m:sSubPr>
                      <m:e>
                        <m:r>
                          <a:rPr lang="en-US" altLang="zh-CN" sz="2200" i="1" dirty="0">
                            <a:latin typeface="Cambria Math" panose="02040503050406030204" pitchFamily="18" charset="0"/>
                            <a:ea typeface="+mj-ea"/>
                            <a:cs typeface="Times New Roman" panose="02020603050405020304" pitchFamily="18" charset="0"/>
                          </a:rPr>
                          <m:t>𝐻</m:t>
                        </m:r>
                      </m:e>
                      <m:sub>
                        <m:r>
                          <a:rPr lang="en-US" altLang="zh-CN" sz="2200" i="1" dirty="0">
                            <a:latin typeface="Cambria Math" panose="02040503050406030204" pitchFamily="18" charset="0"/>
                            <a:ea typeface="+mj-ea"/>
                            <a:cs typeface="Times New Roman" panose="02020603050405020304" pitchFamily="18" charset="0"/>
                          </a:rPr>
                          <m:t>𝑅</m:t>
                        </m:r>
                      </m:sub>
                    </m:sSub>
                    <m:r>
                      <a:rPr lang="en-US" altLang="zh-CN" sz="2200" b="0" i="1" dirty="0" smtClean="0">
                        <a:latin typeface="Cambria Math" panose="02040503050406030204" pitchFamily="18" charset="0"/>
                        <a:ea typeface="+mj-ea"/>
                        <a:cs typeface="Times New Roman" panose="02020603050405020304" pitchFamily="18" charset="0"/>
                      </a:rPr>
                      <m:t>=</m:t>
                    </m:r>
                    <m:r>
                      <a:rPr lang="en-US" altLang="zh-CN" sz="2200" i="1" dirty="0">
                        <a:latin typeface="Cambria Math" panose="02040503050406030204" pitchFamily="18" charset="0"/>
                        <a:ea typeface="+mj-ea"/>
                        <a:cs typeface="Times New Roman" panose="02020603050405020304" pitchFamily="18" charset="0"/>
                      </a:rPr>
                      <m:t>{&lt;</m:t>
                    </m:r>
                    <m:r>
                      <a:rPr lang="en-US" altLang="zh-CN" sz="2200" i="1" dirty="0">
                        <a:latin typeface="Cambria Math" panose="02040503050406030204" pitchFamily="18" charset="0"/>
                        <a:ea typeface="+mj-ea"/>
                        <a:cs typeface="Times New Roman" panose="02020603050405020304" pitchFamily="18" charset="0"/>
                      </a:rPr>
                      <m:t>𝑓</m:t>
                    </m:r>
                    <m:r>
                      <a:rPr lang="en-US" altLang="zh-CN" sz="2200" i="1" dirty="0">
                        <a:latin typeface="Cambria Math" panose="02040503050406030204" pitchFamily="18" charset="0"/>
                        <a:ea typeface="+mj-ea"/>
                        <a:cs typeface="Times New Roman" panose="02020603050405020304" pitchFamily="18" charset="0"/>
                      </a:rPr>
                      <m:t>,</m:t>
                    </m:r>
                    <m:r>
                      <a:rPr lang="en-US" altLang="zh-CN" sz="2200" i="1" dirty="0">
                        <a:latin typeface="Cambria Math" panose="02040503050406030204" pitchFamily="18" charset="0"/>
                        <a:ea typeface="+mj-ea"/>
                        <a:cs typeface="Times New Roman" panose="02020603050405020304" pitchFamily="18" charset="0"/>
                      </a:rPr>
                      <m:t>𝑔</m:t>
                    </m:r>
                    <m:r>
                      <a:rPr lang="en-US" altLang="zh-CN" sz="2200" i="1" dirty="0">
                        <a:latin typeface="Cambria Math" panose="02040503050406030204" pitchFamily="18" charset="0"/>
                        <a:ea typeface="+mj-ea"/>
                        <a:cs typeface="Times New Roman" panose="02020603050405020304" pitchFamily="18" charset="0"/>
                      </a:rPr>
                      <m:t>&gt;,&lt;</m:t>
                    </m:r>
                    <m:r>
                      <a:rPr lang="en-US" altLang="zh-CN" sz="2200" i="1" dirty="0">
                        <a:latin typeface="Cambria Math" panose="02040503050406030204" pitchFamily="18" charset="0"/>
                        <a:ea typeface="+mj-ea"/>
                        <a:cs typeface="Times New Roman" panose="02020603050405020304" pitchFamily="18" charset="0"/>
                      </a:rPr>
                      <m:t>𝑓</m:t>
                    </m:r>
                    <m:r>
                      <a:rPr lang="en-US" altLang="zh-CN" sz="2200" i="1" dirty="0">
                        <a:latin typeface="Cambria Math" panose="02040503050406030204" pitchFamily="18" charset="0"/>
                        <a:ea typeface="+mj-ea"/>
                        <a:cs typeface="Times New Roman" panose="02020603050405020304" pitchFamily="18" charset="0"/>
                      </a:rPr>
                      <m:t>,</m:t>
                    </m:r>
                    <m:r>
                      <a:rPr lang="en-US" altLang="zh-CN" sz="2200" i="1" dirty="0">
                        <a:latin typeface="Cambria Math" panose="02040503050406030204" pitchFamily="18" charset="0"/>
                        <a:ea typeface="+mj-ea"/>
                        <a:cs typeface="Times New Roman" panose="02020603050405020304" pitchFamily="18" charset="0"/>
                      </a:rPr>
                      <m:t>h</m:t>
                    </m:r>
                    <m:r>
                      <a:rPr lang="en-US" altLang="zh-CN" sz="2200" i="1" dirty="0">
                        <a:latin typeface="Cambria Math" panose="02040503050406030204" pitchFamily="18" charset="0"/>
                        <a:ea typeface="+mj-ea"/>
                        <a:cs typeface="Times New Roman" panose="02020603050405020304" pitchFamily="18" charset="0"/>
                      </a:rPr>
                      <m:t>&gt;}</m:t>
                    </m:r>
                  </m:oMath>
                </a14:m>
                <a:r>
                  <a:rPr lang="zh-CN" altLang="en-US" sz="2200" dirty="0">
                    <a:ea typeface="+mj-ea"/>
                    <a:cs typeface="Times New Roman" panose="02020603050405020304" pitchFamily="18" charset="0"/>
                  </a:rPr>
                  <a:t> </a:t>
                </a:r>
                <a14:m>
                  <m:oMath xmlns:m="http://schemas.openxmlformats.org/officeDocument/2006/math">
                    <m:r>
                      <a:rPr lang="en-US" altLang="zh-CN" sz="2200" i="1" dirty="0">
                        <a:latin typeface="Cambria Math" panose="02040503050406030204" pitchFamily="18" charset="0"/>
                        <a:cs typeface="Times New Roman" panose="02020603050405020304" pitchFamily="18" charset="0"/>
                      </a:rPr>
                      <m:t>⊂</m:t>
                    </m:r>
                    <m:r>
                      <a:rPr lang="en-US" altLang="zh-CN" sz="2200" i="1" dirty="0">
                        <a:latin typeface="Cambria Math" panose="02040503050406030204" pitchFamily="18" charset="0"/>
                        <a:cs typeface="Times New Roman" panose="02020603050405020304" pitchFamily="18" charset="0"/>
                      </a:rPr>
                      <m:t>𝐻</m:t>
                    </m:r>
                  </m:oMath>
                </a14:m>
                <a:r>
                  <a:rPr lang="en-US" altLang="zh-CN" sz="2200" dirty="0">
                    <a:ea typeface="+mj-ea"/>
                    <a:cs typeface="Times New Roman" panose="02020603050405020304" pitchFamily="18" charset="0"/>
                  </a:rPr>
                  <a:t>; </a:t>
                </a:r>
                <a14:m>
                  <m:oMath xmlns:m="http://schemas.openxmlformats.org/officeDocument/2006/math">
                    <m:r>
                      <a:rPr lang="zh-CN" altLang="en-US" sz="2200" i="1" dirty="0">
                        <a:latin typeface="Cambria Math" panose="02040503050406030204" pitchFamily="18" charset="0"/>
                        <a:ea typeface="+mj-ea"/>
                        <a:cs typeface="Times New Roman" panose="02020603050405020304" pitchFamily="18" charset="0"/>
                      </a:rPr>
                      <m:t>同时</m:t>
                    </m:r>
                    <m:r>
                      <a:rPr lang="en-US" altLang="zh-CN" sz="2200" i="1">
                        <a:latin typeface="Cambria Math" panose="02040503050406030204" pitchFamily="18" charset="0"/>
                        <a:ea typeface="+mj-ea"/>
                        <a:cs typeface="Times New Roman" panose="02020603050405020304" pitchFamily="18" charset="0"/>
                      </a:rPr>
                      <m:t> </m:t>
                    </m:r>
                    <m:r>
                      <a:rPr lang="en-US" altLang="zh-CN" sz="2200" i="1">
                        <a:latin typeface="Cambria Math" panose="02040503050406030204" pitchFamily="18" charset="0"/>
                        <a:ea typeface="+mj-ea"/>
                        <a:cs typeface="Times New Roman" panose="02020603050405020304" pitchFamily="18" charset="0"/>
                      </a:rPr>
                      <m:t>𝐻</m:t>
                    </m:r>
                    <m:r>
                      <a:rPr lang="en-US" altLang="zh-CN" sz="2200" i="1">
                        <a:latin typeface="Cambria Math" panose="02040503050406030204" pitchFamily="18" charset="0"/>
                        <a:ea typeface="+mj-ea"/>
                        <a:cs typeface="Times New Roman" panose="02020603050405020304" pitchFamily="18" charset="0"/>
                      </a:rPr>
                      <m:t>={&lt;</m:t>
                    </m:r>
                    <m:sSub>
                      <m:sSubPr>
                        <m:ctrlPr>
                          <a:rPr lang="en-US" altLang="zh-CN" sz="2200" i="1" dirty="0" smtClean="0">
                            <a:latin typeface="Cambria Math" panose="02040503050406030204" pitchFamily="18" charset="0"/>
                            <a:ea typeface="+mj-ea"/>
                            <a:cs typeface="Times New Roman" panose="02020603050405020304" pitchFamily="18" charset="0"/>
                          </a:rPr>
                        </m:ctrlPr>
                      </m:sSubPr>
                      <m:e>
                        <m:r>
                          <a:rPr lang="en-US" altLang="zh-CN" sz="2200" b="0" i="1" dirty="0" smtClean="0">
                            <a:latin typeface="Cambria Math" panose="02040503050406030204" pitchFamily="18" charset="0"/>
                            <a:ea typeface="+mj-ea"/>
                            <a:cs typeface="Times New Roman" panose="02020603050405020304" pitchFamily="18" charset="0"/>
                          </a:rPr>
                          <m:t>𝑎</m:t>
                        </m:r>
                        <m:r>
                          <a:rPr lang="en-US" altLang="zh-CN" sz="2200" i="1" dirty="0">
                            <a:latin typeface="Cambria Math" panose="02040503050406030204" pitchFamily="18" charset="0"/>
                            <a:ea typeface="+mj-ea"/>
                            <a:cs typeface="Times New Roman" panose="02020603050405020304" pitchFamily="18" charset="0"/>
                          </a:rPr>
                          <m:t>,</m:t>
                        </m:r>
                        <m:r>
                          <a:rPr lang="en-US" altLang="zh-CN" sz="2200" i="1" dirty="0">
                            <a:latin typeface="Cambria Math" panose="02040503050406030204" pitchFamily="18" charset="0"/>
                            <a:ea typeface="+mj-ea"/>
                            <a:cs typeface="Times New Roman" panose="02020603050405020304" pitchFamily="18" charset="0"/>
                          </a:rPr>
                          <m:t>𝑥</m:t>
                        </m:r>
                      </m:e>
                      <m:sub>
                        <m:r>
                          <a:rPr lang="en-US" altLang="zh-CN" sz="2200" i="1" dirty="0">
                            <a:latin typeface="Cambria Math" panose="02040503050406030204" pitchFamily="18" charset="0"/>
                            <a:ea typeface="+mj-ea"/>
                            <a:cs typeface="Times New Roman" panose="02020603050405020304" pitchFamily="18" charset="0"/>
                          </a:rPr>
                          <m:t>𝐿</m:t>
                        </m:r>
                      </m:sub>
                    </m:sSub>
                    <m:r>
                      <a:rPr lang="en-US" altLang="zh-CN" sz="2200" i="1">
                        <a:latin typeface="Cambria Math" panose="02040503050406030204" pitchFamily="18" charset="0"/>
                        <a:ea typeface="+mj-ea"/>
                        <a:cs typeface="Times New Roman" panose="02020603050405020304" pitchFamily="18" charset="0"/>
                      </a:rPr>
                      <m:t>&gt;,&lt;</m:t>
                    </m:r>
                    <m:sSub>
                      <m:sSubPr>
                        <m:ctrlPr>
                          <a:rPr lang="en-US" altLang="zh-CN" sz="2200" i="1" dirty="0">
                            <a:latin typeface="Cambria Math" panose="02040503050406030204" pitchFamily="18" charset="0"/>
                            <a:ea typeface="+mj-ea"/>
                            <a:cs typeface="Times New Roman" panose="02020603050405020304" pitchFamily="18" charset="0"/>
                          </a:rPr>
                        </m:ctrlPr>
                      </m:sSubPr>
                      <m:e>
                        <m:r>
                          <a:rPr lang="en-US" altLang="zh-CN" sz="2200" b="0" i="1" dirty="0" smtClean="0">
                            <a:latin typeface="Cambria Math" panose="02040503050406030204" pitchFamily="18" charset="0"/>
                            <a:ea typeface="+mj-ea"/>
                            <a:cs typeface="Times New Roman" panose="02020603050405020304" pitchFamily="18" charset="0"/>
                          </a:rPr>
                          <m:t>𝑎</m:t>
                        </m:r>
                        <m:r>
                          <a:rPr lang="en-US" altLang="zh-CN" sz="2200" i="1" dirty="0">
                            <a:latin typeface="Cambria Math" panose="02040503050406030204" pitchFamily="18" charset="0"/>
                            <a:ea typeface="+mj-ea"/>
                            <a:cs typeface="Times New Roman" panose="02020603050405020304" pitchFamily="18" charset="0"/>
                          </a:rPr>
                          <m:t>,</m:t>
                        </m:r>
                        <m:r>
                          <a:rPr lang="en-US" altLang="zh-CN" sz="2200" i="1" dirty="0">
                            <a:latin typeface="Cambria Math" panose="02040503050406030204" pitchFamily="18" charset="0"/>
                            <a:ea typeface="+mj-ea"/>
                            <a:cs typeface="Times New Roman" panose="02020603050405020304" pitchFamily="18" charset="0"/>
                          </a:rPr>
                          <m:t>𝑥</m:t>
                        </m:r>
                      </m:e>
                      <m:sub>
                        <m:r>
                          <a:rPr lang="en-US" altLang="zh-CN" sz="2200" i="1" dirty="0">
                            <a:latin typeface="Cambria Math" panose="02040503050406030204" pitchFamily="18" charset="0"/>
                            <a:ea typeface="+mj-ea"/>
                            <a:cs typeface="Times New Roman" panose="02020603050405020304" pitchFamily="18" charset="0"/>
                          </a:rPr>
                          <m:t>𝑅</m:t>
                        </m:r>
                      </m:sub>
                    </m:sSub>
                    <m:r>
                      <a:rPr lang="en-US" altLang="zh-CN" sz="2200" i="1">
                        <a:latin typeface="Cambria Math" panose="02040503050406030204" pitchFamily="18" charset="0"/>
                        <a:ea typeface="+mj-ea"/>
                        <a:cs typeface="Times New Roman" panose="02020603050405020304" pitchFamily="18" charset="0"/>
                      </a:rPr>
                      <m:t>&gt;}</m:t>
                    </m:r>
                    <m:r>
                      <a:rPr lang="en-US" altLang="zh-CN" sz="2200" i="1" dirty="0">
                        <a:latin typeface="Cambria Math" panose="02040503050406030204" pitchFamily="18" charset="0"/>
                        <a:ea typeface="+mj-ea"/>
                        <a:cs typeface="Times New Roman" panose="02020603050405020304" pitchFamily="18" charset="0"/>
                      </a:rPr>
                      <m:t>∪</m:t>
                    </m:r>
                    <m:sSub>
                      <m:sSubPr>
                        <m:ctrlPr>
                          <a:rPr lang="en-US" altLang="zh-CN" sz="2200" i="1" dirty="0">
                            <a:latin typeface="Cambria Math" panose="02040503050406030204" pitchFamily="18" charset="0"/>
                            <a:ea typeface="+mj-ea"/>
                            <a:cs typeface="Times New Roman" panose="02020603050405020304" pitchFamily="18" charset="0"/>
                          </a:rPr>
                        </m:ctrlPr>
                      </m:sSubPr>
                      <m:e>
                        <m:r>
                          <a:rPr lang="en-US" altLang="zh-CN" sz="2200" i="1" dirty="0">
                            <a:latin typeface="Cambria Math" panose="02040503050406030204" pitchFamily="18" charset="0"/>
                            <a:ea typeface="+mj-ea"/>
                            <a:cs typeface="Times New Roman" panose="02020603050405020304" pitchFamily="18" charset="0"/>
                          </a:rPr>
                          <m:t>𝐻</m:t>
                        </m:r>
                      </m:e>
                      <m:sub>
                        <m:r>
                          <a:rPr lang="en-US" altLang="zh-CN" sz="2200" i="1" dirty="0">
                            <a:latin typeface="Cambria Math" panose="02040503050406030204" pitchFamily="18" charset="0"/>
                            <a:ea typeface="+mj-ea"/>
                            <a:cs typeface="Times New Roman" panose="02020603050405020304" pitchFamily="18" charset="0"/>
                          </a:rPr>
                          <m:t>𝐿</m:t>
                        </m:r>
                      </m:sub>
                    </m:sSub>
                    <m:r>
                      <a:rPr lang="en-US" altLang="zh-CN" sz="2200" i="1" dirty="0">
                        <a:latin typeface="Cambria Math" panose="02040503050406030204" pitchFamily="18" charset="0"/>
                        <a:ea typeface="+mj-ea"/>
                        <a:cs typeface="Times New Roman" panose="02020603050405020304" pitchFamily="18" charset="0"/>
                      </a:rPr>
                      <m:t>∪</m:t>
                    </m:r>
                    <m:sSub>
                      <m:sSubPr>
                        <m:ctrlPr>
                          <a:rPr lang="en-US" altLang="zh-CN" sz="2200" i="1" dirty="0">
                            <a:latin typeface="Cambria Math" panose="02040503050406030204" pitchFamily="18" charset="0"/>
                            <a:ea typeface="+mj-ea"/>
                            <a:cs typeface="Times New Roman" panose="02020603050405020304" pitchFamily="18" charset="0"/>
                          </a:rPr>
                        </m:ctrlPr>
                      </m:sSubPr>
                      <m:e>
                        <m:r>
                          <a:rPr lang="en-US" altLang="zh-CN" sz="2200" i="1" dirty="0">
                            <a:latin typeface="Cambria Math" panose="02040503050406030204" pitchFamily="18" charset="0"/>
                            <a:ea typeface="+mj-ea"/>
                            <a:cs typeface="Times New Roman" panose="02020603050405020304" pitchFamily="18" charset="0"/>
                          </a:rPr>
                          <m:t>𝐻</m:t>
                        </m:r>
                      </m:e>
                      <m:sub>
                        <m:r>
                          <a:rPr lang="en-US" altLang="zh-CN" sz="2200" i="1" dirty="0">
                            <a:latin typeface="Cambria Math" panose="02040503050406030204" pitchFamily="18" charset="0"/>
                            <a:ea typeface="+mj-ea"/>
                            <a:cs typeface="Times New Roman" panose="02020603050405020304" pitchFamily="18" charset="0"/>
                          </a:rPr>
                          <m:t>𝑅</m:t>
                        </m:r>
                      </m:sub>
                    </m:sSub>
                    <m:r>
                      <a:rPr lang="zh-CN" altLang="en-US" sz="2200" i="1" dirty="0">
                        <a:latin typeface="Cambria Math" panose="02040503050406030204" pitchFamily="18" charset="0"/>
                        <a:ea typeface="+mj-ea"/>
                        <a:cs typeface="Times New Roman" panose="02020603050405020304" pitchFamily="18" charset="0"/>
                      </a:rPr>
                      <m:t>。</m:t>
                    </m:r>
                  </m:oMath>
                </a14:m>
                <a:endParaRPr lang="en-US" altLang="zh-CN" sz="2200" dirty="0">
                  <a:ea typeface="+mj-ea"/>
                  <a:cs typeface="Times New Roman" panose="02020603050405020304" pitchFamily="18" charset="0"/>
                </a:endParaRPr>
              </a:p>
              <a:p>
                <a:pPr algn="just">
                  <a:lnSpc>
                    <a:spcPct val="125000"/>
                  </a:lnSpc>
                  <a:spcAft>
                    <a:spcPts val="1200"/>
                  </a:spcAft>
                </a:pPr>
                <a:r>
                  <a:rPr lang="en-US" altLang="zh-CN" sz="2200" dirty="0">
                    <a:ea typeface="+mj-ea"/>
                    <a:cs typeface="Times New Roman" panose="02020603050405020304" pitchFamily="18" charset="0"/>
                  </a:rPr>
                  <a:t>(4)</a:t>
                </a:r>
                <a14:m>
                  <m:oMath xmlns:m="http://schemas.openxmlformats.org/officeDocument/2006/math">
                    <m:r>
                      <m:rPr>
                        <m:nor/>
                      </m:rPr>
                      <a:rPr lang="zh-CN" altLang="en-US" sz="2200" dirty="0">
                        <a:ea typeface="+mj-ea"/>
                        <a:cs typeface="Times New Roman" panose="02020603050405020304" pitchFamily="18" charset="0"/>
                      </a:rPr>
                      <m:t>根的左子树</m:t>
                    </m:r>
                    <m:r>
                      <a:rPr lang="zh-CN" altLang="en-US" sz="2200" i="1" dirty="0" smtClean="0">
                        <a:latin typeface="Cambria Math" panose="02040503050406030204" pitchFamily="18" charset="0"/>
                        <a:ea typeface="+mj-ea"/>
                        <a:cs typeface="Times New Roman" panose="02020603050405020304" pitchFamily="18" charset="0"/>
                      </a:rPr>
                      <m:t>为</m:t>
                    </m:r>
                    <m:d>
                      <m:dPr>
                        <m:ctrlPr>
                          <a:rPr lang="en-US" altLang="zh-CN" sz="2200" i="1">
                            <a:latin typeface="Cambria Math" panose="02040503050406030204" pitchFamily="18" charset="0"/>
                            <a:ea typeface="+mj-ea"/>
                            <a:cs typeface="Times New Roman" panose="02020603050405020304" pitchFamily="18" charset="0"/>
                          </a:rPr>
                        </m:ctrlPr>
                      </m:dPr>
                      <m:e>
                        <m:sSub>
                          <m:sSubPr>
                            <m:ctrlPr>
                              <a:rPr lang="en-US" altLang="zh-CN" sz="2200" i="1">
                                <a:latin typeface="Cambria Math" panose="02040503050406030204" pitchFamily="18" charset="0"/>
                                <a:ea typeface="+mj-ea"/>
                                <a:cs typeface="Times New Roman" panose="02020603050405020304" pitchFamily="18" charset="0"/>
                              </a:rPr>
                            </m:ctrlPr>
                          </m:sSubPr>
                          <m:e>
                            <m:r>
                              <a:rPr lang="en-US" altLang="zh-CN" sz="2200" i="1">
                                <a:latin typeface="Cambria Math" panose="02040503050406030204" pitchFamily="18" charset="0"/>
                                <a:ea typeface="+mj-ea"/>
                                <a:cs typeface="Times New Roman" panose="02020603050405020304" pitchFamily="18" charset="0"/>
                              </a:rPr>
                              <m:t>𝐷</m:t>
                            </m:r>
                          </m:e>
                          <m:sub>
                            <m:r>
                              <a:rPr lang="en-US" altLang="zh-CN" sz="2200" i="1">
                                <a:latin typeface="Cambria Math" panose="02040503050406030204" pitchFamily="18" charset="0"/>
                                <a:ea typeface="+mj-ea"/>
                                <a:cs typeface="Times New Roman" panose="02020603050405020304" pitchFamily="18" charset="0"/>
                              </a:rPr>
                              <m:t>𝐿</m:t>
                            </m:r>
                          </m:sub>
                        </m:sSub>
                        <m:r>
                          <a:rPr lang="en-US" altLang="zh-CN" sz="2200" i="1">
                            <a:latin typeface="Cambria Math" panose="02040503050406030204" pitchFamily="18" charset="0"/>
                            <a:ea typeface="+mj-ea"/>
                            <a:cs typeface="Times New Roman" panose="02020603050405020304" pitchFamily="18" charset="0"/>
                          </a:rPr>
                          <m:t>,</m:t>
                        </m:r>
                        <m:d>
                          <m:dPr>
                            <m:begChr m:val="{"/>
                            <m:endChr m:val="}"/>
                            <m:ctrlPr>
                              <a:rPr lang="en-US" altLang="zh-CN" sz="2200" i="1">
                                <a:latin typeface="Cambria Math" panose="02040503050406030204" pitchFamily="18" charset="0"/>
                                <a:ea typeface="+mj-ea"/>
                                <a:cs typeface="Times New Roman" panose="02020603050405020304" pitchFamily="18" charset="0"/>
                              </a:rPr>
                            </m:ctrlPr>
                          </m:dPr>
                          <m:e>
                            <m:sSub>
                              <m:sSubPr>
                                <m:ctrlPr>
                                  <a:rPr lang="en-US" altLang="zh-CN" sz="2200" i="1">
                                    <a:latin typeface="Cambria Math" panose="02040503050406030204" pitchFamily="18" charset="0"/>
                                    <a:ea typeface="+mj-ea"/>
                                    <a:cs typeface="Times New Roman" panose="02020603050405020304" pitchFamily="18" charset="0"/>
                                  </a:rPr>
                                </m:ctrlPr>
                              </m:sSubPr>
                              <m:e>
                                <m:r>
                                  <a:rPr lang="en-US" altLang="zh-CN" sz="2200" i="1">
                                    <a:latin typeface="Cambria Math" panose="02040503050406030204" pitchFamily="18" charset="0"/>
                                    <a:ea typeface="+mj-ea"/>
                                    <a:cs typeface="Times New Roman" panose="02020603050405020304" pitchFamily="18" charset="0"/>
                                  </a:rPr>
                                  <m:t>𝐻</m:t>
                                </m:r>
                              </m:e>
                              <m:sub>
                                <m:r>
                                  <a:rPr lang="en-US" altLang="zh-CN" sz="2200" i="1">
                                    <a:latin typeface="Cambria Math" panose="02040503050406030204" pitchFamily="18" charset="0"/>
                                    <a:ea typeface="+mj-ea"/>
                                    <a:cs typeface="Times New Roman" panose="02020603050405020304" pitchFamily="18" charset="0"/>
                                  </a:rPr>
                                  <m:t>𝐿</m:t>
                                </m:r>
                              </m:sub>
                            </m:sSub>
                          </m:e>
                        </m:d>
                      </m:e>
                    </m:d>
                    <m:r>
                      <a:rPr lang="en-US" altLang="zh-CN" sz="2200" i="1">
                        <a:latin typeface="Cambria Math" panose="02040503050406030204" pitchFamily="18" charset="0"/>
                        <a:ea typeface="+mj-ea"/>
                        <a:cs typeface="Times New Roman" panose="02020603050405020304" pitchFamily="18" charset="0"/>
                      </a:rPr>
                      <m:t> </m:t>
                    </m:r>
                  </m:oMath>
                </a14:m>
                <a:r>
                  <a:rPr lang="zh-CN" altLang="en-US" sz="2200" dirty="0">
                    <a:ea typeface="+mj-ea"/>
                    <a:cs typeface="Times New Roman" panose="02020603050405020304" pitchFamily="18" charset="0"/>
                  </a:rPr>
                  <a:t>；根的右子树</a:t>
                </a:r>
                <a14:m>
                  <m:oMath xmlns:m="http://schemas.openxmlformats.org/officeDocument/2006/math">
                    <m:r>
                      <a:rPr lang="zh-CN" altLang="en-US" sz="2200" i="1" dirty="0" smtClean="0">
                        <a:latin typeface="Cambria Math" panose="02040503050406030204" pitchFamily="18" charset="0"/>
                        <a:ea typeface="+mj-ea"/>
                        <a:cs typeface="Times New Roman" panose="02020603050405020304" pitchFamily="18" charset="0"/>
                      </a:rPr>
                      <m:t>为</m:t>
                    </m:r>
                    <m:d>
                      <m:dPr>
                        <m:ctrlPr>
                          <a:rPr lang="en-US" altLang="zh-CN" sz="2200" i="1" smtClean="0">
                            <a:latin typeface="Cambria Math" panose="02040503050406030204" pitchFamily="18" charset="0"/>
                            <a:ea typeface="+mj-ea"/>
                            <a:cs typeface="Times New Roman" panose="02020603050405020304" pitchFamily="18" charset="0"/>
                          </a:rPr>
                        </m:ctrlPr>
                      </m:dPr>
                      <m:e>
                        <m:sSub>
                          <m:sSubPr>
                            <m:ctrlPr>
                              <a:rPr lang="en-US" altLang="zh-CN" sz="2200" i="1">
                                <a:latin typeface="Cambria Math" panose="02040503050406030204" pitchFamily="18" charset="0"/>
                                <a:ea typeface="+mj-ea"/>
                                <a:cs typeface="Times New Roman" panose="02020603050405020304" pitchFamily="18" charset="0"/>
                              </a:rPr>
                            </m:ctrlPr>
                          </m:sSubPr>
                          <m:e>
                            <m:r>
                              <a:rPr lang="en-US" altLang="zh-CN" sz="2200" i="1">
                                <a:latin typeface="Cambria Math" panose="02040503050406030204" pitchFamily="18" charset="0"/>
                                <a:ea typeface="+mj-ea"/>
                                <a:cs typeface="Times New Roman" panose="02020603050405020304" pitchFamily="18" charset="0"/>
                              </a:rPr>
                              <m:t>𝐷</m:t>
                            </m:r>
                          </m:e>
                          <m:sub>
                            <m:r>
                              <a:rPr lang="en-US" altLang="zh-CN" sz="2200" i="1">
                                <a:latin typeface="Cambria Math" panose="02040503050406030204" pitchFamily="18" charset="0"/>
                                <a:ea typeface="+mj-ea"/>
                                <a:cs typeface="Times New Roman" panose="02020603050405020304" pitchFamily="18" charset="0"/>
                              </a:rPr>
                              <m:t>𝑅</m:t>
                            </m:r>
                          </m:sub>
                        </m:sSub>
                        <m:r>
                          <a:rPr lang="en-US" altLang="zh-CN" sz="2200" i="1">
                            <a:latin typeface="Cambria Math" panose="02040503050406030204" pitchFamily="18" charset="0"/>
                            <a:ea typeface="+mj-ea"/>
                            <a:cs typeface="Times New Roman" panose="02020603050405020304" pitchFamily="18" charset="0"/>
                          </a:rPr>
                          <m:t>,</m:t>
                        </m:r>
                        <m:d>
                          <m:dPr>
                            <m:begChr m:val="{"/>
                            <m:endChr m:val="}"/>
                            <m:ctrlPr>
                              <a:rPr lang="en-US" altLang="zh-CN" sz="2200" i="1">
                                <a:latin typeface="Cambria Math" panose="02040503050406030204" pitchFamily="18" charset="0"/>
                                <a:ea typeface="+mj-ea"/>
                                <a:cs typeface="Times New Roman" panose="02020603050405020304" pitchFamily="18" charset="0"/>
                              </a:rPr>
                            </m:ctrlPr>
                          </m:dPr>
                          <m:e>
                            <m:sSub>
                              <m:sSubPr>
                                <m:ctrlPr>
                                  <a:rPr lang="en-US" altLang="zh-CN" sz="2200" i="1">
                                    <a:latin typeface="Cambria Math" panose="02040503050406030204" pitchFamily="18" charset="0"/>
                                    <a:ea typeface="+mj-ea"/>
                                    <a:cs typeface="Times New Roman" panose="02020603050405020304" pitchFamily="18" charset="0"/>
                                  </a:rPr>
                                </m:ctrlPr>
                              </m:sSubPr>
                              <m:e>
                                <m:r>
                                  <a:rPr lang="en-US" altLang="zh-CN" sz="2200" i="1">
                                    <a:latin typeface="Cambria Math" panose="02040503050406030204" pitchFamily="18" charset="0"/>
                                    <a:ea typeface="+mj-ea"/>
                                    <a:cs typeface="Times New Roman" panose="02020603050405020304" pitchFamily="18" charset="0"/>
                                  </a:rPr>
                                  <m:t>𝐻</m:t>
                                </m:r>
                              </m:e>
                              <m:sub>
                                <m:r>
                                  <a:rPr lang="en-US" altLang="zh-CN" sz="2200" i="1">
                                    <a:latin typeface="Cambria Math" panose="02040503050406030204" pitchFamily="18" charset="0"/>
                                    <a:ea typeface="+mj-ea"/>
                                    <a:cs typeface="Times New Roman" panose="02020603050405020304" pitchFamily="18" charset="0"/>
                                  </a:rPr>
                                  <m:t>𝑅</m:t>
                                </m:r>
                              </m:sub>
                            </m:sSub>
                          </m:e>
                        </m:d>
                      </m:e>
                    </m:d>
                  </m:oMath>
                </a14:m>
                <a:r>
                  <a:rPr lang="zh-CN" altLang="en-US" sz="2200" dirty="0">
                    <a:ea typeface="+mj-ea"/>
                    <a:cs typeface="Times New Roman" panose="02020603050405020304" pitchFamily="18" charset="0"/>
                  </a:rPr>
                  <a:t>。</a:t>
                </a:r>
                <a:endParaRPr lang="en-US" altLang="zh-CN" sz="2200" dirty="0">
                  <a:ea typeface="+mj-ea"/>
                  <a:cs typeface="Times New Roman" panose="02020603050405020304" pitchFamily="18" charset="0"/>
                </a:endParaRPr>
              </a:p>
            </p:txBody>
          </p:sp>
        </mc:Choice>
        <mc:Fallback>
          <p:sp>
            <p:nvSpPr>
              <p:cNvPr id="12" name="矩形 11">
                <a:extLst>
                  <a:ext uri="{FF2B5EF4-FFF2-40B4-BE49-F238E27FC236}">
                    <a16:creationId xmlns:a16="http://schemas.microsoft.com/office/drawing/2014/main" id="{5D6F54CE-07E0-43C1-9E6E-A33481D8CE6F}"/>
                  </a:ext>
                </a:extLst>
              </p:cNvPr>
              <p:cNvSpPr>
                <a:spLocks noRot="1" noChangeAspect="1" noMove="1" noResize="1" noEditPoints="1" noAdjustHandles="1" noChangeArrowheads="1" noChangeShapeType="1" noTextEdit="1"/>
              </p:cNvSpPr>
              <p:nvPr/>
            </p:nvSpPr>
            <p:spPr>
              <a:xfrm>
                <a:off x="4088549" y="1221429"/>
                <a:ext cx="7299029" cy="4902304"/>
              </a:xfrm>
              <a:prstGeom prst="rect">
                <a:avLst/>
              </a:prstGeom>
              <a:blipFill>
                <a:blip r:embed="rId2"/>
                <a:stretch>
                  <a:fillRect l="-1086" r="-2172" b="-1615"/>
                </a:stretch>
              </a:blipFill>
            </p:spPr>
            <p:txBody>
              <a:bodyPr/>
              <a:lstStyle/>
              <a:p>
                <a:r>
                  <a:rPr lang="zh-CN" altLang="en-US">
                    <a:noFill/>
                  </a:rPr>
                  <a:t> </a:t>
                </a:r>
              </a:p>
            </p:txBody>
          </p:sp>
        </mc:Fallback>
      </mc:AlternateContent>
      <p:sp>
        <p:nvSpPr>
          <p:cNvPr id="13" name="文本框 1066">
            <a:extLst>
              <a:ext uri="{FF2B5EF4-FFF2-40B4-BE49-F238E27FC236}">
                <a16:creationId xmlns:a16="http://schemas.microsoft.com/office/drawing/2014/main" id="{F01B984C-16A4-4925-920C-45D3FEA242A1}"/>
              </a:ext>
            </a:extLst>
          </p:cNvPr>
          <p:cNvSpPr txBox="1">
            <a:spLocks noChangeArrowheads="1"/>
          </p:cNvSpPr>
          <p:nvPr/>
        </p:nvSpPr>
        <p:spPr bwMode="auto">
          <a:xfrm>
            <a:off x="1338299" y="326531"/>
            <a:ext cx="264687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二叉树的定义</a:t>
            </a:r>
          </a:p>
        </p:txBody>
      </p:sp>
      <p:pic>
        <p:nvPicPr>
          <p:cNvPr id="2" name="图片 1">
            <a:extLst>
              <a:ext uri="{FF2B5EF4-FFF2-40B4-BE49-F238E27FC236}">
                <a16:creationId xmlns:a16="http://schemas.microsoft.com/office/drawing/2014/main" id="{A7B62B31-EF69-4F67-8B9F-BD7E2DB46BC8}"/>
              </a:ext>
            </a:extLst>
          </p:cNvPr>
          <p:cNvPicPr>
            <a:picLocks noChangeAspect="1"/>
          </p:cNvPicPr>
          <p:nvPr/>
        </p:nvPicPr>
        <p:blipFill>
          <a:blip r:embed="rId3"/>
          <a:stretch>
            <a:fillRect/>
          </a:stretch>
        </p:blipFill>
        <p:spPr>
          <a:xfrm>
            <a:off x="733491" y="1377067"/>
            <a:ext cx="2916483" cy="3333123"/>
          </a:xfrm>
          <a:prstGeom prst="rect">
            <a:avLst/>
          </a:prstGeom>
        </p:spPr>
      </p:pic>
      <p:sp>
        <p:nvSpPr>
          <p:cNvPr id="11" name="矩形 10">
            <a:extLst>
              <a:ext uri="{FF2B5EF4-FFF2-40B4-BE49-F238E27FC236}">
                <a16:creationId xmlns:a16="http://schemas.microsoft.com/office/drawing/2014/main" id="{A75F4411-5D2C-4494-8679-DF224521E279}"/>
              </a:ext>
            </a:extLst>
          </p:cNvPr>
          <p:cNvSpPr/>
          <p:nvPr/>
        </p:nvSpPr>
        <p:spPr>
          <a:xfrm>
            <a:off x="1446977" y="4945118"/>
            <a:ext cx="1489510" cy="461665"/>
          </a:xfrm>
          <a:prstGeom prst="rect">
            <a:avLst/>
          </a:prstGeom>
        </p:spPr>
        <p:txBody>
          <a:bodyPr wrap="none">
            <a:spAutoFit/>
          </a:bodyPr>
          <a:lstStyle/>
          <a:p>
            <a:r>
              <a:rPr lang="zh-CN" altLang="en-US" sz="2400" b="1" dirty="0">
                <a:solidFill>
                  <a:schemeClr val="accent2"/>
                </a:solidFill>
                <a:latin typeface="+mn-ea"/>
                <a:cs typeface="Times New Roman" panose="02020603050405020304" pitchFamily="18" charset="0"/>
              </a:rPr>
              <a:t>二叉树</a:t>
            </a:r>
            <a:r>
              <a:rPr lang="en-US" altLang="zh-CN" sz="2400" b="1" dirty="0">
                <a:solidFill>
                  <a:schemeClr val="accent2"/>
                </a:solidFill>
                <a:latin typeface="+mn-ea"/>
                <a:cs typeface="Times New Roman" panose="02020603050405020304" pitchFamily="18" charset="0"/>
              </a:rPr>
              <a:t>T1</a:t>
            </a:r>
            <a:endParaRPr lang="zh-CN" altLang="en-US" sz="2400" b="1" dirty="0">
              <a:solidFill>
                <a:schemeClr val="accent2"/>
              </a:solidFill>
            </a:endParaRPr>
          </a:p>
        </p:txBody>
      </p:sp>
    </p:spTree>
    <p:extLst>
      <p:ext uri="{BB962C8B-B14F-4D97-AF65-F5344CB8AC3E}">
        <p14:creationId xmlns:p14="http://schemas.microsoft.com/office/powerpoint/2010/main" val="3117258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5BD1EDA4-F635-4696-B86A-70F138854165}"/>
              </a:ext>
            </a:extLst>
          </p:cNvPr>
          <p:cNvGrpSpPr/>
          <p:nvPr/>
        </p:nvGrpSpPr>
        <p:grpSpPr>
          <a:xfrm>
            <a:off x="0" y="177155"/>
            <a:ext cx="4383466" cy="877513"/>
            <a:chOff x="0" y="271425"/>
            <a:chExt cx="4280901" cy="877513"/>
          </a:xfrm>
        </p:grpSpPr>
        <p:sp>
          <p:nvSpPr>
            <p:cNvPr id="3" name="任意多边形 18">
              <a:extLst>
                <a:ext uri="{FF2B5EF4-FFF2-40B4-BE49-F238E27FC236}">
                  <a16:creationId xmlns:a16="http://schemas.microsoft.com/office/drawing/2014/main" id="{97F1DE92-D395-4AA0-925D-2E5EF58EF0DE}"/>
                </a:ext>
              </a:extLst>
            </p:cNvPr>
            <p:cNvSpPr/>
            <p:nvPr/>
          </p:nvSpPr>
          <p:spPr>
            <a:xfrm rot="5400000">
              <a:off x="1866583" y="-1445781"/>
              <a:ext cx="547735" cy="4280901"/>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4" name="椭圆 3">
              <a:extLst>
                <a:ext uri="{FF2B5EF4-FFF2-40B4-BE49-F238E27FC236}">
                  <a16:creationId xmlns:a16="http://schemas.microsoft.com/office/drawing/2014/main" id="{92CB88D3-80D4-4536-91ED-FFD827EBFD79}"/>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5" name="矩形 4">
              <a:extLst>
                <a:ext uri="{FF2B5EF4-FFF2-40B4-BE49-F238E27FC236}">
                  <a16:creationId xmlns:a16="http://schemas.microsoft.com/office/drawing/2014/main" id="{1BDE0186-FC77-43EC-9992-AA9C07AB7982}"/>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1</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6" name="文本框 1066">
            <a:extLst>
              <a:ext uri="{FF2B5EF4-FFF2-40B4-BE49-F238E27FC236}">
                <a16:creationId xmlns:a16="http://schemas.microsoft.com/office/drawing/2014/main" id="{23510A64-CA23-4192-A493-81A843414925}"/>
              </a:ext>
            </a:extLst>
          </p:cNvPr>
          <p:cNvSpPr txBox="1">
            <a:spLocks noChangeArrowheads="1"/>
          </p:cNvSpPr>
          <p:nvPr/>
        </p:nvSpPr>
        <p:spPr bwMode="auto">
          <a:xfrm>
            <a:off x="1338299" y="326531"/>
            <a:ext cx="264687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二叉树的定义</a:t>
            </a:r>
          </a:p>
        </p:txBody>
      </p:sp>
      <p:sp>
        <p:nvSpPr>
          <p:cNvPr id="7" name="矩形 6">
            <a:extLst>
              <a:ext uri="{FF2B5EF4-FFF2-40B4-BE49-F238E27FC236}">
                <a16:creationId xmlns:a16="http://schemas.microsoft.com/office/drawing/2014/main" id="{119DC203-CB3E-4EAA-A92E-A2C603C98D61}"/>
              </a:ext>
            </a:extLst>
          </p:cNvPr>
          <p:cNvSpPr/>
          <p:nvPr/>
        </p:nvSpPr>
        <p:spPr>
          <a:xfrm>
            <a:off x="991348" y="1086015"/>
            <a:ext cx="11075296" cy="5649560"/>
          </a:xfrm>
          <a:prstGeom prst="rect">
            <a:avLst/>
          </a:prstGeom>
        </p:spPr>
        <p:txBody>
          <a:bodyPr wrap="square">
            <a:spAutoFit/>
          </a:bodyPr>
          <a:lstStyle/>
          <a:p>
            <a:pPr algn="just">
              <a:lnSpc>
                <a:spcPct val="110000"/>
              </a:lnSpc>
            </a:pPr>
            <a:r>
              <a:rPr lang="en-US" altLang="zh-CN" sz="2200" dirty="0">
                <a:cs typeface="Times New Roman" panose="02020603050405020304" pitchFamily="18" charset="0"/>
              </a:rPr>
              <a:t>ADT </a:t>
            </a:r>
            <a:r>
              <a:rPr lang="en-US" altLang="zh-CN" sz="2200" dirty="0" err="1">
                <a:cs typeface="Times New Roman" panose="02020603050405020304" pitchFamily="18" charset="0"/>
              </a:rPr>
              <a:t>BinaryTree</a:t>
            </a:r>
            <a:endParaRPr lang="en-US" altLang="zh-CN" sz="2200" dirty="0">
              <a:cs typeface="Times New Roman" panose="02020603050405020304" pitchFamily="18" charset="0"/>
            </a:endParaRPr>
          </a:p>
          <a:p>
            <a:pPr algn="just">
              <a:lnSpc>
                <a:spcPct val="110000"/>
              </a:lnSpc>
            </a:pPr>
            <a:r>
              <a:rPr lang="en-US" altLang="zh-CN" sz="2200" dirty="0">
                <a:cs typeface="Times New Roman" panose="02020603050405020304" pitchFamily="18" charset="0"/>
              </a:rPr>
              <a:t>{  </a:t>
            </a:r>
          </a:p>
          <a:p>
            <a:pPr algn="just">
              <a:lnSpc>
                <a:spcPct val="110000"/>
              </a:lnSpc>
            </a:pPr>
            <a:r>
              <a:rPr lang="en-US" altLang="zh-CN" sz="2200" dirty="0">
                <a:cs typeface="Times New Roman" panose="02020603050405020304" pitchFamily="18" charset="0"/>
              </a:rPr>
              <a:t>   </a:t>
            </a:r>
            <a:r>
              <a:rPr lang="zh-CN" altLang="en-US" sz="2200" dirty="0">
                <a:cs typeface="Times New Roman" panose="02020603050405020304" pitchFamily="18" charset="0"/>
              </a:rPr>
              <a:t>基本操作：</a:t>
            </a:r>
            <a:endParaRPr lang="en-US" altLang="zh-CN" sz="2200" dirty="0">
              <a:cs typeface="Times New Roman" panose="02020603050405020304" pitchFamily="18" charset="0"/>
            </a:endParaRPr>
          </a:p>
          <a:p>
            <a:pPr algn="just">
              <a:lnSpc>
                <a:spcPct val="110000"/>
              </a:lnSpc>
            </a:pPr>
            <a:r>
              <a:rPr lang="en-US" altLang="zh-CN" sz="2200" dirty="0">
                <a:cs typeface="Times New Roman" panose="02020603050405020304" pitchFamily="18" charset="0"/>
              </a:rPr>
              <a:t>   </a:t>
            </a:r>
            <a:r>
              <a:rPr lang="en-US" altLang="zh-CN" sz="2200" dirty="0" err="1">
                <a:cs typeface="Times New Roman" panose="02020603050405020304" pitchFamily="18" charset="0"/>
              </a:rPr>
              <a:t>InitBiTree</a:t>
            </a:r>
            <a:r>
              <a:rPr lang="en-US" altLang="zh-CN" sz="2200" dirty="0">
                <a:cs typeface="Times New Roman" panose="02020603050405020304" pitchFamily="18" charset="0"/>
              </a:rPr>
              <a:t>(&amp;T)                              </a:t>
            </a:r>
            <a:r>
              <a:rPr lang="zh-CN" altLang="en-US" sz="2200" dirty="0">
                <a:cs typeface="Times New Roman" panose="02020603050405020304" pitchFamily="18" charset="0"/>
              </a:rPr>
              <a:t>初始化操作，构造空二叉树</a:t>
            </a:r>
            <a:endParaRPr lang="en-US" altLang="zh-CN" sz="2200" dirty="0">
              <a:cs typeface="Times New Roman" panose="02020603050405020304" pitchFamily="18" charset="0"/>
            </a:endParaRPr>
          </a:p>
          <a:p>
            <a:pPr algn="just">
              <a:lnSpc>
                <a:spcPct val="110000"/>
              </a:lnSpc>
            </a:pPr>
            <a:r>
              <a:rPr lang="en-US" altLang="zh-CN" sz="2200" dirty="0">
                <a:cs typeface="Times New Roman" panose="02020603050405020304" pitchFamily="18" charset="0"/>
              </a:rPr>
              <a:t>   </a:t>
            </a:r>
            <a:r>
              <a:rPr lang="en-US" altLang="zh-CN" sz="2200" dirty="0" err="1">
                <a:cs typeface="Times New Roman" panose="02020603050405020304" pitchFamily="18" charset="0"/>
              </a:rPr>
              <a:t>DestroyTree</a:t>
            </a:r>
            <a:r>
              <a:rPr lang="en-US" altLang="zh-CN" sz="2200" dirty="0">
                <a:cs typeface="Times New Roman" panose="02020603050405020304" pitchFamily="18" charset="0"/>
              </a:rPr>
              <a:t>(&amp;T)                         </a:t>
            </a:r>
            <a:r>
              <a:rPr lang="zh-CN" altLang="en-US" sz="2200" dirty="0">
                <a:cs typeface="Times New Roman" panose="02020603050405020304" pitchFamily="18" charset="0"/>
              </a:rPr>
              <a:t>销毁二叉树</a:t>
            </a:r>
            <a:endParaRPr lang="en-US" altLang="zh-CN" sz="2200" dirty="0">
              <a:cs typeface="Times New Roman" panose="02020603050405020304" pitchFamily="18" charset="0"/>
            </a:endParaRPr>
          </a:p>
          <a:p>
            <a:pPr algn="just">
              <a:lnSpc>
                <a:spcPct val="110000"/>
              </a:lnSpc>
            </a:pPr>
            <a:r>
              <a:rPr lang="en-US" altLang="zh-CN" sz="2200" dirty="0">
                <a:cs typeface="Times New Roman" panose="02020603050405020304" pitchFamily="18" charset="0"/>
              </a:rPr>
              <a:t>   </a:t>
            </a:r>
            <a:r>
              <a:rPr lang="en-US" altLang="zh-CN" sz="2200" dirty="0" err="1">
                <a:cs typeface="Times New Roman" panose="02020603050405020304" pitchFamily="18" charset="0"/>
              </a:rPr>
              <a:t>CreateBiTree</a:t>
            </a:r>
            <a:r>
              <a:rPr lang="en-US" altLang="zh-CN" sz="2200" dirty="0">
                <a:cs typeface="Times New Roman" panose="02020603050405020304" pitchFamily="18" charset="0"/>
              </a:rPr>
              <a:t>(&amp;T, definition)        </a:t>
            </a:r>
            <a:r>
              <a:rPr lang="zh-CN" altLang="en-US" sz="2200" dirty="0">
                <a:cs typeface="Times New Roman" panose="02020603050405020304" pitchFamily="18" charset="0"/>
              </a:rPr>
              <a:t>按照</a:t>
            </a:r>
            <a:r>
              <a:rPr lang="en-US" altLang="zh-CN" sz="2200" dirty="0">
                <a:cs typeface="Times New Roman" panose="02020603050405020304" pitchFamily="18" charset="0"/>
              </a:rPr>
              <a:t>definition</a:t>
            </a:r>
            <a:r>
              <a:rPr lang="zh-CN" altLang="en-US" sz="2200" dirty="0">
                <a:cs typeface="Times New Roman" panose="02020603050405020304" pitchFamily="18" charset="0"/>
              </a:rPr>
              <a:t>给出的定义构造二叉树</a:t>
            </a:r>
            <a:endParaRPr lang="en-US" altLang="zh-CN" sz="2200" dirty="0">
              <a:cs typeface="Times New Roman" panose="02020603050405020304" pitchFamily="18" charset="0"/>
            </a:endParaRPr>
          </a:p>
          <a:p>
            <a:pPr algn="just">
              <a:lnSpc>
                <a:spcPct val="110000"/>
              </a:lnSpc>
            </a:pPr>
            <a:r>
              <a:rPr lang="en-US" altLang="zh-CN" sz="2200" dirty="0">
                <a:cs typeface="Times New Roman" panose="02020603050405020304" pitchFamily="18" charset="0"/>
              </a:rPr>
              <a:t>   </a:t>
            </a:r>
            <a:r>
              <a:rPr lang="en-US" altLang="zh-CN" sz="2200" dirty="0" err="1">
                <a:cs typeface="Times New Roman" panose="02020603050405020304" pitchFamily="18" charset="0"/>
              </a:rPr>
              <a:t>ClearBiTree</a:t>
            </a:r>
            <a:r>
              <a:rPr lang="en-US" altLang="zh-CN" sz="2200" dirty="0">
                <a:cs typeface="Times New Roman" panose="02020603050405020304" pitchFamily="18" charset="0"/>
              </a:rPr>
              <a:t>(&amp;T)                          </a:t>
            </a:r>
            <a:r>
              <a:rPr lang="zh-CN" altLang="en-US" sz="2200" dirty="0">
                <a:cs typeface="Times New Roman" panose="02020603050405020304" pitchFamily="18" charset="0"/>
              </a:rPr>
              <a:t>将</a:t>
            </a:r>
            <a:r>
              <a:rPr lang="en-US" altLang="zh-CN" sz="2200" dirty="0">
                <a:cs typeface="Times New Roman" panose="02020603050405020304" pitchFamily="18" charset="0"/>
              </a:rPr>
              <a:t>T</a:t>
            </a:r>
            <a:r>
              <a:rPr lang="zh-CN" altLang="en-US" sz="2200" dirty="0">
                <a:cs typeface="Times New Roman" panose="02020603050405020304" pitchFamily="18" charset="0"/>
              </a:rPr>
              <a:t>清空为空二叉树</a:t>
            </a:r>
            <a:endParaRPr lang="en-US" altLang="zh-CN" sz="2200" dirty="0">
              <a:cs typeface="Times New Roman" panose="02020603050405020304" pitchFamily="18" charset="0"/>
            </a:endParaRPr>
          </a:p>
          <a:p>
            <a:pPr algn="just">
              <a:lnSpc>
                <a:spcPct val="110000"/>
              </a:lnSpc>
            </a:pPr>
            <a:r>
              <a:rPr lang="en-US" altLang="zh-CN" sz="2200" dirty="0">
                <a:cs typeface="Times New Roman" panose="02020603050405020304" pitchFamily="18" charset="0"/>
              </a:rPr>
              <a:t>   </a:t>
            </a:r>
            <a:r>
              <a:rPr lang="en-US" altLang="zh-CN" sz="2200" dirty="0" err="1">
                <a:cs typeface="Times New Roman" panose="02020603050405020304" pitchFamily="18" charset="0"/>
              </a:rPr>
              <a:t>BiTreeEmpty</a:t>
            </a:r>
            <a:r>
              <a:rPr lang="en-US" altLang="zh-CN" sz="2200" dirty="0">
                <a:cs typeface="Times New Roman" panose="02020603050405020304" pitchFamily="18" charset="0"/>
              </a:rPr>
              <a:t>(T)                           </a:t>
            </a:r>
            <a:r>
              <a:rPr lang="zh-CN" altLang="en-US" sz="2200" dirty="0">
                <a:cs typeface="Times New Roman" panose="02020603050405020304" pitchFamily="18" charset="0"/>
              </a:rPr>
              <a:t>判断二叉树是否为空二叉树</a:t>
            </a:r>
            <a:endParaRPr lang="en-US" altLang="zh-CN" sz="2200" dirty="0">
              <a:cs typeface="Times New Roman" panose="02020603050405020304" pitchFamily="18" charset="0"/>
            </a:endParaRPr>
          </a:p>
          <a:p>
            <a:pPr algn="just">
              <a:lnSpc>
                <a:spcPct val="110000"/>
              </a:lnSpc>
            </a:pPr>
            <a:r>
              <a:rPr lang="en-US" altLang="zh-CN" sz="2200" dirty="0">
                <a:cs typeface="Times New Roman" panose="02020603050405020304" pitchFamily="18" charset="0"/>
              </a:rPr>
              <a:t>   </a:t>
            </a:r>
            <a:r>
              <a:rPr lang="en-US" altLang="zh-CN" sz="2200" dirty="0" err="1">
                <a:cs typeface="Times New Roman" panose="02020603050405020304" pitchFamily="18" charset="0"/>
              </a:rPr>
              <a:t>BiTreeDepth</a:t>
            </a:r>
            <a:r>
              <a:rPr lang="en-US" altLang="zh-CN" sz="2200" dirty="0">
                <a:cs typeface="Times New Roman" panose="02020603050405020304" pitchFamily="18" charset="0"/>
              </a:rPr>
              <a:t>(T)                            </a:t>
            </a:r>
            <a:r>
              <a:rPr lang="zh-CN" altLang="en-US" sz="2200" dirty="0">
                <a:cs typeface="Times New Roman" panose="02020603050405020304" pitchFamily="18" charset="0"/>
              </a:rPr>
              <a:t>判断二叉树深度</a:t>
            </a:r>
            <a:endParaRPr lang="en-US" altLang="zh-CN" sz="2200" dirty="0">
              <a:cs typeface="Times New Roman" panose="02020603050405020304" pitchFamily="18" charset="0"/>
            </a:endParaRPr>
          </a:p>
          <a:p>
            <a:pPr algn="just">
              <a:lnSpc>
                <a:spcPct val="110000"/>
              </a:lnSpc>
            </a:pPr>
            <a:r>
              <a:rPr lang="en-US" altLang="zh-CN" sz="2200" dirty="0">
                <a:cs typeface="Times New Roman" panose="02020603050405020304" pitchFamily="18" charset="0"/>
              </a:rPr>
              <a:t>   root(T)                                         </a:t>
            </a:r>
            <a:r>
              <a:rPr lang="zh-CN" altLang="en-US" sz="2200" dirty="0">
                <a:cs typeface="Times New Roman" panose="02020603050405020304" pitchFamily="18" charset="0"/>
              </a:rPr>
              <a:t>求根函数，返回二叉树</a:t>
            </a:r>
            <a:r>
              <a:rPr lang="en-US" altLang="zh-CN" sz="2200" dirty="0">
                <a:cs typeface="Times New Roman" panose="02020603050405020304" pitchFamily="18" charset="0"/>
              </a:rPr>
              <a:t>T</a:t>
            </a:r>
            <a:r>
              <a:rPr lang="zh-CN" altLang="en-US" sz="2200" dirty="0">
                <a:cs typeface="Times New Roman" panose="02020603050405020304" pitchFamily="18" charset="0"/>
              </a:rPr>
              <a:t>的根结点</a:t>
            </a:r>
            <a:endParaRPr lang="en-US" altLang="zh-CN" sz="2200" dirty="0">
              <a:cs typeface="Times New Roman" panose="02020603050405020304" pitchFamily="18" charset="0"/>
            </a:endParaRPr>
          </a:p>
          <a:p>
            <a:pPr algn="just">
              <a:lnSpc>
                <a:spcPct val="110000"/>
              </a:lnSpc>
            </a:pPr>
            <a:r>
              <a:rPr lang="en-US" altLang="zh-CN" sz="2200" dirty="0">
                <a:cs typeface="Times New Roman" panose="02020603050405020304" pitchFamily="18" charset="0"/>
              </a:rPr>
              <a:t>   value(T, e)                                   </a:t>
            </a:r>
            <a:r>
              <a:rPr lang="zh-CN" altLang="en-US" sz="2200" dirty="0">
                <a:cs typeface="Times New Roman" panose="02020603050405020304" pitchFamily="18" charset="0"/>
              </a:rPr>
              <a:t>返回二叉树</a:t>
            </a:r>
            <a:r>
              <a:rPr lang="en-US" altLang="zh-CN" sz="2200" dirty="0">
                <a:cs typeface="Times New Roman" panose="02020603050405020304" pitchFamily="18" charset="0"/>
              </a:rPr>
              <a:t>T</a:t>
            </a:r>
            <a:r>
              <a:rPr lang="zh-CN" altLang="en-US" sz="2200" dirty="0">
                <a:cs typeface="Times New Roman" panose="02020603050405020304" pitchFamily="18" charset="0"/>
              </a:rPr>
              <a:t>中的结点</a:t>
            </a:r>
            <a:r>
              <a:rPr lang="en-US" altLang="zh-CN" sz="2200" dirty="0">
                <a:cs typeface="Times New Roman" panose="02020603050405020304" pitchFamily="18" charset="0"/>
              </a:rPr>
              <a:t>e</a:t>
            </a:r>
            <a:r>
              <a:rPr lang="zh-CN" altLang="en-US" sz="2200" dirty="0">
                <a:cs typeface="Times New Roman" panose="02020603050405020304" pitchFamily="18" charset="0"/>
              </a:rPr>
              <a:t>的元素值</a:t>
            </a:r>
            <a:endParaRPr lang="en-US" altLang="zh-CN" sz="2200" dirty="0">
              <a:cs typeface="Times New Roman" panose="02020603050405020304" pitchFamily="18" charset="0"/>
            </a:endParaRPr>
          </a:p>
          <a:p>
            <a:pPr algn="just">
              <a:lnSpc>
                <a:spcPct val="110000"/>
              </a:lnSpc>
            </a:pPr>
            <a:r>
              <a:rPr lang="en-US" altLang="zh-CN" sz="2200" dirty="0">
                <a:cs typeface="Times New Roman" panose="02020603050405020304" pitchFamily="18" charset="0"/>
              </a:rPr>
              <a:t>   assign(T, &amp;e, value)                     </a:t>
            </a:r>
            <a:r>
              <a:rPr lang="zh-CN" altLang="en-US" sz="2200" dirty="0">
                <a:cs typeface="Times New Roman" panose="02020603050405020304" pitchFamily="18" charset="0"/>
              </a:rPr>
              <a:t>给二叉树</a:t>
            </a:r>
            <a:r>
              <a:rPr lang="en-US" altLang="zh-CN" sz="2200" dirty="0">
                <a:cs typeface="Times New Roman" panose="02020603050405020304" pitchFamily="18" charset="0"/>
              </a:rPr>
              <a:t>T</a:t>
            </a:r>
            <a:r>
              <a:rPr lang="zh-CN" altLang="en-US" sz="2200" dirty="0">
                <a:cs typeface="Times New Roman" panose="02020603050405020304" pitchFamily="18" charset="0"/>
              </a:rPr>
              <a:t>中的结点</a:t>
            </a:r>
            <a:r>
              <a:rPr lang="en-US" altLang="zh-CN" sz="2200" dirty="0">
                <a:cs typeface="Times New Roman" panose="02020603050405020304" pitchFamily="18" charset="0"/>
              </a:rPr>
              <a:t>e</a:t>
            </a:r>
            <a:r>
              <a:rPr lang="zh-CN" altLang="en-US" sz="2200" dirty="0">
                <a:cs typeface="Times New Roman" panose="02020603050405020304" pitchFamily="18" charset="0"/>
              </a:rPr>
              <a:t>赋值</a:t>
            </a:r>
            <a:r>
              <a:rPr lang="en-US" altLang="zh-CN" sz="2200" dirty="0">
                <a:cs typeface="Times New Roman" panose="02020603050405020304" pitchFamily="18" charset="0"/>
              </a:rPr>
              <a:t>value</a:t>
            </a:r>
          </a:p>
          <a:p>
            <a:pPr algn="just">
              <a:lnSpc>
                <a:spcPct val="110000"/>
              </a:lnSpc>
            </a:pPr>
            <a:r>
              <a:rPr lang="en-US" altLang="zh-CN" sz="2200" dirty="0">
                <a:cs typeface="Times New Roman" panose="02020603050405020304" pitchFamily="18" charset="0"/>
              </a:rPr>
              <a:t>   </a:t>
            </a:r>
            <a:r>
              <a:rPr lang="en-US" altLang="zh-CN" sz="2200" dirty="0" err="1">
                <a:cs typeface="Times New Roman" panose="02020603050405020304" pitchFamily="18" charset="0"/>
              </a:rPr>
              <a:t>InsertChild</a:t>
            </a:r>
            <a:r>
              <a:rPr lang="en-US" altLang="zh-CN" sz="2200" dirty="0">
                <a:cs typeface="Times New Roman" panose="02020603050405020304" pitchFamily="18" charset="0"/>
              </a:rPr>
              <a:t>(&amp;T, &amp;p, LR, c)            </a:t>
            </a:r>
            <a:r>
              <a:rPr lang="zh-CN" altLang="en-US" sz="2200" dirty="0">
                <a:cs typeface="Times New Roman" panose="02020603050405020304" pitchFamily="18" charset="0"/>
              </a:rPr>
              <a:t>插入子二叉树操作</a:t>
            </a:r>
          </a:p>
          <a:p>
            <a:pPr algn="just">
              <a:lnSpc>
                <a:spcPct val="110000"/>
              </a:lnSpc>
            </a:pPr>
            <a:r>
              <a:rPr lang="zh-CN" altLang="en-US" sz="2200" dirty="0">
                <a:cs typeface="Times New Roman" panose="02020603050405020304" pitchFamily="18" charset="0"/>
              </a:rPr>
              <a:t>   </a:t>
            </a:r>
            <a:r>
              <a:rPr lang="en-US" altLang="zh-CN" sz="2200" dirty="0" err="1">
                <a:cs typeface="Times New Roman" panose="02020603050405020304" pitchFamily="18" charset="0"/>
              </a:rPr>
              <a:t>DeleteChild</a:t>
            </a:r>
            <a:r>
              <a:rPr lang="en-US" altLang="zh-CN" sz="2200" dirty="0">
                <a:cs typeface="Times New Roman" panose="02020603050405020304" pitchFamily="18" charset="0"/>
              </a:rPr>
              <a:t>(&amp;T, &amp;p, LR)               </a:t>
            </a:r>
            <a:r>
              <a:rPr lang="zh-CN" altLang="en-US" sz="2200" dirty="0">
                <a:cs typeface="Times New Roman" panose="02020603050405020304" pitchFamily="18" charset="0"/>
              </a:rPr>
              <a:t>删除子二叉树操作</a:t>
            </a:r>
            <a:endParaRPr lang="en-US" altLang="zh-CN" sz="2200" dirty="0">
              <a:cs typeface="Times New Roman" panose="02020603050405020304" pitchFamily="18" charset="0"/>
            </a:endParaRPr>
          </a:p>
          <a:p>
            <a:pPr algn="just">
              <a:lnSpc>
                <a:spcPct val="110000"/>
              </a:lnSpc>
            </a:pPr>
            <a:r>
              <a:rPr lang="en-US" altLang="zh-CN" sz="2200" dirty="0">
                <a:cs typeface="Times New Roman" panose="02020603050405020304" pitchFamily="18" charset="0"/>
              </a:rPr>
              <a:t>}   </a:t>
            </a:r>
          </a:p>
        </p:txBody>
      </p:sp>
    </p:spTree>
    <p:extLst>
      <p:ext uri="{BB962C8B-B14F-4D97-AF65-F5344CB8AC3E}">
        <p14:creationId xmlns:p14="http://schemas.microsoft.com/office/powerpoint/2010/main" val="782338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5BD1EDA4-F635-4696-B86A-70F138854165}"/>
              </a:ext>
            </a:extLst>
          </p:cNvPr>
          <p:cNvGrpSpPr/>
          <p:nvPr/>
        </p:nvGrpSpPr>
        <p:grpSpPr>
          <a:xfrm>
            <a:off x="0" y="177155"/>
            <a:ext cx="4383466" cy="877513"/>
            <a:chOff x="0" y="271425"/>
            <a:chExt cx="4280901" cy="877513"/>
          </a:xfrm>
        </p:grpSpPr>
        <p:sp>
          <p:nvSpPr>
            <p:cNvPr id="3" name="任意多边形 18">
              <a:extLst>
                <a:ext uri="{FF2B5EF4-FFF2-40B4-BE49-F238E27FC236}">
                  <a16:creationId xmlns:a16="http://schemas.microsoft.com/office/drawing/2014/main" id="{97F1DE92-D395-4AA0-925D-2E5EF58EF0DE}"/>
                </a:ext>
              </a:extLst>
            </p:cNvPr>
            <p:cNvSpPr/>
            <p:nvPr/>
          </p:nvSpPr>
          <p:spPr>
            <a:xfrm rot="5400000">
              <a:off x="1866583" y="-1445781"/>
              <a:ext cx="547735" cy="4280901"/>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4" name="椭圆 3">
              <a:extLst>
                <a:ext uri="{FF2B5EF4-FFF2-40B4-BE49-F238E27FC236}">
                  <a16:creationId xmlns:a16="http://schemas.microsoft.com/office/drawing/2014/main" id="{92CB88D3-80D4-4536-91ED-FFD827EBFD79}"/>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5" name="矩形 4">
              <a:extLst>
                <a:ext uri="{FF2B5EF4-FFF2-40B4-BE49-F238E27FC236}">
                  <a16:creationId xmlns:a16="http://schemas.microsoft.com/office/drawing/2014/main" id="{1BDE0186-FC77-43EC-9992-AA9C07AB7982}"/>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1</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6" name="文本框 1066">
            <a:extLst>
              <a:ext uri="{FF2B5EF4-FFF2-40B4-BE49-F238E27FC236}">
                <a16:creationId xmlns:a16="http://schemas.microsoft.com/office/drawing/2014/main" id="{23510A64-CA23-4192-A493-81A843414925}"/>
              </a:ext>
            </a:extLst>
          </p:cNvPr>
          <p:cNvSpPr txBox="1">
            <a:spLocks noChangeArrowheads="1"/>
          </p:cNvSpPr>
          <p:nvPr/>
        </p:nvSpPr>
        <p:spPr bwMode="auto">
          <a:xfrm>
            <a:off x="1338299" y="326531"/>
            <a:ext cx="264687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二叉树的定义</a:t>
            </a:r>
          </a:p>
        </p:txBody>
      </p:sp>
      <p:sp>
        <p:nvSpPr>
          <p:cNvPr id="7" name="矩形 6">
            <a:extLst>
              <a:ext uri="{FF2B5EF4-FFF2-40B4-BE49-F238E27FC236}">
                <a16:creationId xmlns:a16="http://schemas.microsoft.com/office/drawing/2014/main" id="{119DC203-CB3E-4EAA-A92E-A2C603C98D61}"/>
              </a:ext>
            </a:extLst>
          </p:cNvPr>
          <p:cNvSpPr/>
          <p:nvPr/>
        </p:nvSpPr>
        <p:spPr>
          <a:xfrm>
            <a:off x="741920" y="1204044"/>
            <a:ext cx="11260690" cy="5342232"/>
          </a:xfrm>
          <a:prstGeom prst="rect">
            <a:avLst/>
          </a:prstGeom>
        </p:spPr>
        <p:txBody>
          <a:bodyPr wrap="square">
            <a:spAutoFit/>
          </a:bodyPr>
          <a:lstStyle/>
          <a:p>
            <a:pPr algn="just">
              <a:lnSpc>
                <a:spcPct val="110000"/>
              </a:lnSpc>
            </a:pPr>
            <a:r>
              <a:rPr lang="en-US" altLang="zh-CN" sz="2400" dirty="0">
                <a:cs typeface="Times New Roman" panose="02020603050405020304" pitchFamily="18" charset="0"/>
              </a:rPr>
              <a:t>ADT </a:t>
            </a:r>
            <a:r>
              <a:rPr lang="en-US" altLang="zh-CN" sz="2400" dirty="0" err="1">
                <a:cs typeface="Times New Roman" panose="02020603050405020304" pitchFamily="18" charset="0"/>
              </a:rPr>
              <a:t>BinaryTree</a:t>
            </a:r>
            <a:endParaRPr lang="en-US" altLang="zh-CN" sz="2400" dirty="0">
              <a:cs typeface="Times New Roman" panose="02020603050405020304" pitchFamily="18" charset="0"/>
            </a:endParaRPr>
          </a:p>
          <a:p>
            <a:pPr algn="just">
              <a:lnSpc>
                <a:spcPct val="110000"/>
              </a:lnSpc>
            </a:pPr>
            <a:r>
              <a:rPr lang="en-US" altLang="zh-CN" sz="2400" dirty="0">
                <a:cs typeface="Times New Roman" panose="02020603050405020304" pitchFamily="18" charset="0"/>
              </a:rPr>
              <a:t>{  </a:t>
            </a:r>
          </a:p>
          <a:p>
            <a:pPr algn="just">
              <a:lnSpc>
                <a:spcPct val="110000"/>
              </a:lnSpc>
            </a:pPr>
            <a:r>
              <a:rPr lang="en-US" altLang="zh-CN" sz="2400" dirty="0">
                <a:cs typeface="Times New Roman" panose="02020603050405020304" pitchFamily="18" charset="0"/>
              </a:rPr>
              <a:t>   </a:t>
            </a:r>
            <a:r>
              <a:rPr lang="zh-CN" altLang="en-US" sz="2400" dirty="0">
                <a:cs typeface="Times New Roman" panose="02020603050405020304" pitchFamily="18" charset="0"/>
              </a:rPr>
              <a:t>基本操作：</a:t>
            </a:r>
            <a:endParaRPr lang="en-US" altLang="zh-CN" sz="2400" dirty="0">
              <a:cs typeface="Times New Roman" panose="02020603050405020304" pitchFamily="18" charset="0"/>
            </a:endParaRPr>
          </a:p>
          <a:p>
            <a:pPr algn="just">
              <a:lnSpc>
                <a:spcPct val="110000"/>
              </a:lnSpc>
            </a:pPr>
            <a:r>
              <a:rPr lang="en-US" altLang="zh-CN" sz="2400" dirty="0">
                <a:cs typeface="Times New Roman" panose="02020603050405020304" pitchFamily="18" charset="0"/>
              </a:rPr>
              <a:t>   parent(T, e)                                  </a:t>
            </a:r>
            <a:r>
              <a:rPr lang="zh-CN" altLang="en-US" sz="2400" dirty="0">
                <a:cs typeface="Times New Roman" panose="02020603050405020304" pitchFamily="18" charset="0"/>
              </a:rPr>
              <a:t>求双亲函数，求二叉树中结点</a:t>
            </a:r>
            <a:r>
              <a:rPr lang="en-US" altLang="zh-CN" sz="2400" dirty="0">
                <a:cs typeface="Times New Roman" panose="02020603050405020304" pitchFamily="18" charset="0"/>
              </a:rPr>
              <a:t>e</a:t>
            </a:r>
            <a:r>
              <a:rPr lang="zh-CN" altLang="en-US" sz="2400" dirty="0">
                <a:cs typeface="Times New Roman" panose="02020603050405020304" pitchFamily="18" charset="0"/>
              </a:rPr>
              <a:t>的双亲结点</a:t>
            </a:r>
            <a:endParaRPr lang="en-US" altLang="zh-CN" sz="2400" dirty="0">
              <a:cs typeface="Times New Roman" panose="02020603050405020304" pitchFamily="18" charset="0"/>
            </a:endParaRPr>
          </a:p>
          <a:p>
            <a:pPr algn="just">
              <a:lnSpc>
                <a:spcPct val="110000"/>
              </a:lnSpc>
            </a:pPr>
            <a:r>
              <a:rPr lang="en-US" altLang="zh-CN" sz="2400" dirty="0">
                <a:cs typeface="Times New Roman" panose="02020603050405020304" pitchFamily="18" charset="0"/>
              </a:rPr>
              <a:t>   </a:t>
            </a:r>
            <a:r>
              <a:rPr lang="en-US" altLang="zh-CN" sz="2400" dirty="0" err="1">
                <a:cs typeface="Times New Roman" panose="02020603050405020304" pitchFamily="18" charset="0"/>
              </a:rPr>
              <a:t>LeftChild</a:t>
            </a:r>
            <a:r>
              <a:rPr lang="en-US" altLang="zh-CN" sz="2400" dirty="0">
                <a:cs typeface="Times New Roman" panose="02020603050405020304" pitchFamily="18" charset="0"/>
              </a:rPr>
              <a:t>(T, e)                              </a:t>
            </a:r>
            <a:r>
              <a:rPr lang="zh-CN" altLang="en-US" sz="2400" dirty="0">
                <a:cs typeface="Times New Roman" panose="02020603050405020304" pitchFamily="18" charset="0"/>
              </a:rPr>
              <a:t>返回二叉树</a:t>
            </a:r>
            <a:r>
              <a:rPr lang="en-US" altLang="zh-CN" sz="2400" dirty="0">
                <a:cs typeface="Times New Roman" panose="02020603050405020304" pitchFamily="18" charset="0"/>
              </a:rPr>
              <a:t>T</a:t>
            </a:r>
            <a:r>
              <a:rPr lang="zh-CN" altLang="en-US" sz="2400" dirty="0">
                <a:cs typeface="Times New Roman" panose="02020603050405020304" pitchFamily="18" charset="0"/>
              </a:rPr>
              <a:t>的结点</a:t>
            </a:r>
            <a:r>
              <a:rPr lang="en-US" altLang="zh-CN" sz="2400" dirty="0">
                <a:cs typeface="Times New Roman" panose="02020603050405020304" pitchFamily="18" charset="0"/>
              </a:rPr>
              <a:t>e</a:t>
            </a:r>
            <a:r>
              <a:rPr lang="zh-CN" altLang="en-US" sz="2400" dirty="0">
                <a:cs typeface="Times New Roman" panose="02020603050405020304" pitchFamily="18" charset="0"/>
              </a:rPr>
              <a:t>的左孩子</a:t>
            </a:r>
            <a:endParaRPr lang="en-US" altLang="zh-CN" sz="2400" dirty="0">
              <a:cs typeface="Times New Roman" panose="02020603050405020304" pitchFamily="18" charset="0"/>
            </a:endParaRPr>
          </a:p>
          <a:p>
            <a:pPr algn="just">
              <a:lnSpc>
                <a:spcPct val="110000"/>
              </a:lnSpc>
            </a:pPr>
            <a:r>
              <a:rPr lang="en-US" altLang="zh-CN" sz="2400" dirty="0">
                <a:cs typeface="Times New Roman" panose="02020603050405020304" pitchFamily="18" charset="0"/>
              </a:rPr>
              <a:t>   </a:t>
            </a:r>
            <a:r>
              <a:rPr lang="en-US" altLang="zh-CN" sz="2400" dirty="0" err="1">
                <a:cs typeface="Times New Roman" panose="02020603050405020304" pitchFamily="18" charset="0"/>
              </a:rPr>
              <a:t>RightChild</a:t>
            </a:r>
            <a:r>
              <a:rPr lang="en-US" altLang="zh-CN" sz="2400" dirty="0">
                <a:cs typeface="Times New Roman" panose="02020603050405020304" pitchFamily="18" charset="0"/>
              </a:rPr>
              <a:t>(T, e)                            </a:t>
            </a:r>
            <a:r>
              <a:rPr lang="zh-CN" altLang="en-US" sz="2400" dirty="0">
                <a:cs typeface="Times New Roman" panose="02020603050405020304" pitchFamily="18" charset="0"/>
              </a:rPr>
              <a:t>返回二叉树</a:t>
            </a:r>
            <a:r>
              <a:rPr lang="en-US" altLang="zh-CN" sz="2400" dirty="0">
                <a:cs typeface="Times New Roman" panose="02020603050405020304" pitchFamily="18" charset="0"/>
              </a:rPr>
              <a:t>T</a:t>
            </a:r>
            <a:r>
              <a:rPr lang="zh-CN" altLang="en-US" sz="2400" dirty="0">
                <a:cs typeface="Times New Roman" panose="02020603050405020304" pitchFamily="18" charset="0"/>
              </a:rPr>
              <a:t>的结点</a:t>
            </a:r>
            <a:r>
              <a:rPr lang="en-US" altLang="zh-CN" sz="2400" dirty="0">
                <a:cs typeface="Times New Roman" panose="02020603050405020304" pitchFamily="18" charset="0"/>
              </a:rPr>
              <a:t>e</a:t>
            </a:r>
            <a:r>
              <a:rPr lang="zh-CN" altLang="en-US" sz="2400" dirty="0">
                <a:cs typeface="Times New Roman" panose="02020603050405020304" pitchFamily="18" charset="0"/>
              </a:rPr>
              <a:t>的右孩子</a:t>
            </a:r>
            <a:endParaRPr lang="en-US" altLang="zh-CN" sz="2400" dirty="0">
              <a:cs typeface="Times New Roman" panose="02020603050405020304" pitchFamily="18" charset="0"/>
            </a:endParaRPr>
          </a:p>
          <a:p>
            <a:pPr algn="just">
              <a:lnSpc>
                <a:spcPct val="110000"/>
              </a:lnSpc>
            </a:pPr>
            <a:r>
              <a:rPr lang="en-US" altLang="zh-CN" sz="2400" dirty="0">
                <a:cs typeface="Times New Roman" panose="02020603050405020304" pitchFamily="18" charset="0"/>
              </a:rPr>
              <a:t>   </a:t>
            </a:r>
            <a:r>
              <a:rPr lang="en-US" altLang="zh-CN" sz="2400" dirty="0" err="1">
                <a:cs typeface="Times New Roman" panose="02020603050405020304" pitchFamily="18" charset="0"/>
              </a:rPr>
              <a:t>LeftSibling</a:t>
            </a:r>
            <a:r>
              <a:rPr lang="en-US" altLang="zh-CN" sz="2400" dirty="0">
                <a:cs typeface="Times New Roman" panose="02020603050405020304" pitchFamily="18" charset="0"/>
              </a:rPr>
              <a:t>(T, e)                            </a:t>
            </a:r>
            <a:r>
              <a:rPr lang="zh-CN" altLang="en-US" sz="2400" dirty="0">
                <a:cs typeface="Times New Roman" panose="02020603050405020304" pitchFamily="18" charset="0"/>
              </a:rPr>
              <a:t>返回二叉树</a:t>
            </a:r>
            <a:r>
              <a:rPr lang="en-US" altLang="zh-CN" sz="2400" dirty="0">
                <a:cs typeface="Times New Roman" panose="02020603050405020304" pitchFamily="18" charset="0"/>
              </a:rPr>
              <a:t>T</a:t>
            </a:r>
            <a:r>
              <a:rPr lang="zh-CN" altLang="en-US" sz="2400" dirty="0">
                <a:cs typeface="Times New Roman" panose="02020603050405020304" pitchFamily="18" charset="0"/>
              </a:rPr>
              <a:t>的结点</a:t>
            </a:r>
            <a:r>
              <a:rPr lang="en-US" altLang="zh-CN" sz="2400" dirty="0">
                <a:cs typeface="Times New Roman" panose="02020603050405020304" pitchFamily="18" charset="0"/>
              </a:rPr>
              <a:t>e</a:t>
            </a:r>
            <a:r>
              <a:rPr lang="zh-CN" altLang="en-US" sz="2400" dirty="0">
                <a:cs typeface="Times New Roman" panose="02020603050405020304" pitchFamily="18" charset="0"/>
              </a:rPr>
              <a:t>的左兄弟</a:t>
            </a:r>
            <a:endParaRPr lang="en-US" altLang="zh-CN" sz="2400" dirty="0">
              <a:cs typeface="Times New Roman" panose="02020603050405020304" pitchFamily="18" charset="0"/>
            </a:endParaRPr>
          </a:p>
          <a:p>
            <a:pPr algn="just">
              <a:lnSpc>
                <a:spcPct val="110000"/>
              </a:lnSpc>
            </a:pPr>
            <a:r>
              <a:rPr lang="en-US" altLang="zh-CN" sz="2400" dirty="0">
                <a:cs typeface="Times New Roman" panose="02020603050405020304" pitchFamily="18" charset="0"/>
              </a:rPr>
              <a:t>   </a:t>
            </a:r>
            <a:r>
              <a:rPr lang="en-US" altLang="zh-CN" sz="2400" dirty="0" err="1">
                <a:cs typeface="Times New Roman" panose="02020603050405020304" pitchFamily="18" charset="0"/>
              </a:rPr>
              <a:t>RightSibling</a:t>
            </a:r>
            <a:r>
              <a:rPr lang="en-US" altLang="zh-CN" sz="2400" dirty="0">
                <a:cs typeface="Times New Roman" panose="02020603050405020304" pitchFamily="18" charset="0"/>
              </a:rPr>
              <a:t>(T, e)                          </a:t>
            </a:r>
            <a:r>
              <a:rPr lang="zh-CN" altLang="en-US" sz="2400" dirty="0">
                <a:cs typeface="Times New Roman" panose="02020603050405020304" pitchFamily="18" charset="0"/>
              </a:rPr>
              <a:t>返回二叉树</a:t>
            </a:r>
            <a:r>
              <a:rPr lang="en-US" altLang="zh-CN" sz="2400" dirty="0">
                <a:cs typeface="Times New Roman" panose="02020603050405020304" pitchFamily="18" charset="0"/>
              </a:rPr>
              <a:t>T</a:t>
            </a:r>
            <a:r>
              <a:rPr lang="zh-CN" altLang="en-US" sz="2400" dirty="0">
                <a:cs typeface="Times New Roman" panose="02020603050405020304" pitchFamily="18" charset="0"/>
              </a:rPr>
              <a:t>的结点</a:t>
            </a:r>
            <a:r>
              <a:rPr lang="en-US" altLang="zh-CN" sz="2400" dirty="0">
                <a:cs typeface="Times New Roman" panose="02020603050405020304" pitchFamily="18" charset="0"/>
              </a:rPr>
              <a:t>e</a:t>
            </a:r>
            <a:r>
              <a:rPr lang="zh-CN" altLang="en-US" sz="2400" dirty="0">
                <a:cs typeface="Times New Roman" panose="02020603050405020304" pitchFamily="18" charset="0"/>
              </a:rPr>
              <a:t>的右兄弟</a:t>
            </a:r>
            <a:endParaRPr lang="en-US" altLang="zh-CN" sz="2400" dirty="0">
              <a:cs typeface="Times New Roman" panose="02020603050405020304" pitchFamily="18" charset="0"/>
            </a:endParaRPr>
          </a:p>
          <a:p>
            <a:pPr algn="just">
              <a:lnSpc>
                <a:spcPct val="110000"/>
              </a:lnSpc>
            </a:pPr>
            <a:r>
              <a:rPr lang="en-US" altLang="zh-CN" sz="2400" dirty="0">
                <a:cs typeface="Times New Roman" panose="02020603050405020304" pitchFamily="18" charset="0"/>
              </a:rPr>
              <a:t>   preorder(T, visit(</a:t>
            </a:r>
            <a:r>
              <a:rPr lang="en-US" altLang="zh-CN" sz="2400" dirty="0" err="1">
                <a:cs typeface="Times New Roman" panose="02020603050405020304" pitchFamily="18" charset="0"/>
              </a:rPr>
              <a:t>TElemType</a:t>
            </a:r>
            <a:r>
              <a:rPr lang="en-US" altLang="zh-CN" sz="2400" dirty="0">
                <a:cs typeface="Times New Roman" panose="02020603050405020304" pitchFamily="18" charset="0"/>
              </a:rPr>
              <a:t>))       </a:t>
            </a:r>
            <a:r>
              <a:rPr lang="zh-CN" altLang="en-US" sz="2400" dirty="0">
                <a:cs typeface="Times New Roman" panose="02020603050405020304" pitchFamily="18" charset="0"/>
              </a:rPr>
              <a:t>先序遍历二叉树</a:t>
            </a:r>
            <a:endParaRPr lang="en-US" altLang="zh-CN" sz="2400" dirty="0">
              <a:cs typeface="Times New Roman" panose="02020603050405020304" pitchFamily="18" charset="0"/>
            </a:endParaRPr>
          </a:p>
          <a:p>
            <a:pPr algn="just">
              <a:lnSpc>
                <a:spcPct val="110000"/>
              </a:lnSpc>
            </a:pPr>
            <a:r>
              <a:rPr lang="en-US" altLang="zh-CN" sz="2400" dirty="0">
                <a:cs typeface="Times New Roman" panose="02020603050405020304" pitchFamily="18" charset="0"/>
              </a:rPr>
              <a:t>   </a:t>
            </a:r>
            <a:r>
              <a:rPr lang="en-US" altLang="zh-CN" sz="2400" dirty="0" err="1">
                <a:cs typeface="Times New Roman" panose="02020603050405020304" pitchFamily="18" charset="0"/>
              </a:rPr>
              <a:t>inorder</a:t>
            </a:r>
            <a:r>
              <a:rPr lang="en-US" altLang="zh-CN" sz="2400" dirty="0">
                <a:cs typeface="Times New Roman" panose="02020603050405020304" pitchFamily="18" charset="0"/>
              </a:rPr>
              <a:t>(T, visit(</a:t>
            </a:r>
            <a:r>
              <a:rPr lang="en-US" altLang="zh-CN" sz="2400" dirty="0" err="1">
                <a:cs typeface="Times New Roman" panose="02020603050405020304" pitchFamily="18" charset="0"/>
              </a:rPr>
              <a:t>TElemType</a:t>
            </a:r>
            <a:r>
              <a:rPr lang="en-US" altLang="zh-CN" sz="2400" dirty="0">
                <a:cs typeface="Times New Roman" panose="02020603050405020304" pitchFamily="18" charset="0"/>
              </a:rPr>
              <a:t>))          </a:t>
            </a:r>
            <a:r>
              <a:rPr lang="zh-CN" altLang="en-US" sz="2400" dirty="0">
                <a:cs typeface="Times New Roman" panose="02020603050405020304" pitchFamily="18" charset="0"/>
              </a:rPr>
              <a:t>中序遍历二叉树</a:t>
            </a:r>
            <a:endParaRPr lang="en-US" altLang="zh-CN" sz="2400" dirty="0">
              <a:cs typeface="Times New Roman" panose="02020603050405020304" pitchFamily="18" charset="0"/>
            </a:endParaRPr>
          </a:p>
          <a:p>
            <a:pPr algn="just">
              <a:lnSpc>
                <a:spcPct val="110000"/>
              </a:lnSpc>
            </a:pPr>
            <a:r>
              <a:rPr lang="en-US" altLang="zh-CN" sz="2400" dirty="0">
                <a:cs typeface="Times New Roman" panose="02020603050405020304" pitchFamily="18" charset="0"/>
              </a:rPr>
              <a:t>   </a:t>
            </a:r>
            <a:r>
              <a:rPr lang="en-US" altLang="zh-CN" sz="2400" dirty="0" err="1">
                <a:cs typeface="Times New Roman" panose="02020603050405020304" pitchFamily="18" charset="0"/>
              </a:rPr>
              <a:t>postorder</a:t>
            </a:r>
            <a:r>
              <a:rPr lang="en-US" altLang="zh-CN" sz="2400" dirty="0">
                <a:cs typeface="Times New Roman" panose="02020603050405020304" pitchFamily="18" charset="0"/>
              </a:rPr>
              <a:t>(T, visit(</a:t>
            </a:r>
            <a:r>
              <a:rPr lang="en-US" altLang="zh-CN" sz="2400" dirty="0" err="1">
                <a:cs typeface="Times New Roman" panose="02020603050405020304" pitchFamily="18" charset="0"/>
              </a:rPr>
              <a:t>TElemType</a:t>
            </a:r>
            <a:r>
              <a:rPr lang="en-US" altLang="zh-CN" sz="2400" dirty="0">
                <a:cs typeface="Times New Roman" panose="02020603050405020304" pitchFamily="18" charset="0"/>
              </a:rPr>
              <a:t>))      </a:t>
            </a:r>
            <a:r>
              <a:rPr lang="zh-CN" altLang="en-US" sz="2400" dirty="0">
                <a:cs typeface="Times New Roman" panose="02020603050405020304" pitchFamily="18" charset="0"/>
              </a:rPr>
              <a:t>后序遍历二叉树</a:t>
            </a:r>
            <a:endParaRPr lang="en-US" altLang="zh-CN" sz="2400" dirty="0">
              <a:cs typeface="Times New Roman" panose="02020603050405020304" pitchFamily="18" charset="0"/>
            </a:endParaRPr>
          </a:p>
          <a:p>
            <a:pPr algn="just">
              <a:lnSpc>
                <a:spcPct val="110000"/>
              </a:lnSpc>
            </a:pPr>
            <a:r>
              <a:rPr lang="en-US" altLang="zh-CN" sz="2400" dirty="0">
                <a:cs typeface="Times New Roman" panose="02020603050405020304" pitchFamily="18" charset="0"/>
              </a:rPr>
              <a:t>   </a:t>
            </a:r>
            <a:r>
              <a:rPr lang="en-US" altLang="zh-CN" sz="2400" dirty="0" err="1">
                <a:cs typeface="Times New Roman" panose="02020603050405020304" pitchFamily="18" charset="0"/>
              </a:rPr>
              <a:t>Levelorder</a:t>
            </a:r>
            <a:r>
              <a:rPr lang="en-US" altLang="zh-CN" sz="2400" dirty="0">
                <a:cs typeface="Times New Roman" panose="02020603050405020304" pitchFamily="18" charset="0"/>
              </a:rPr>
              <a:t>(T, visit(</a:t>
            </a:r>
            <a:r>
              <a:rPr lang="en-US" altLang="zh-CN" sz="2400" dirty="0" err="1">
                <a:cs typeface="Times New Roman" panose="02020603050405020304" pitchFamily="18" charset="0"/>
              </a:rPr>
              <a:t>TElemType</a:t>
            </a:r>
            <a:r>
              <a:rPr lang="en-US" altLang="zh-CN" sz="2400" dirty="0">
                <a:cs typeface="Times New Roman" panose="02020603050405020304" pitchFamily="18" charset="0"/>
              </a:rPr>
              <a:t>))    </a:t>
            </a:r>
            <a:r>
              <a:rPr lang="zh-CN" altLang="en-US" sz="2400" dirty="0">
                <a:cs typeface="Times New Roman" panose="02020603050405020304" pitchFamily="18" charset="0"/>
              </a:rPr>
              <a:t>层序遍历二叉树</a:t>
            </a:r>
            <a:endParaRPr lang="en-US" altLang="zh-CN" sz="2400" dirty="0">
              <a:cs typeface="Times New Roman" panose="02020603050405020304" pitchFamily="18" charset="0"/>
            </a:endParaRPr>
          </a:p>
          <a:p>
            <a:pPr algn="just">
              <a:lnSpc>
                <a:spcPct val="110000"/>
              </a:lnSpc>
            </a:pPr>
            <a:r>
              <a:rPr lang="en-US" altLang="zh-CN" sz="2400" dirty="0">
                <a:cs typeface="Times New Roman" panose="02020603050405020304" pitchFamily="18" charset="0"/>
              </a:rPr>
              <a:t>}   </a:t>
            </a:r>
          </a:p>
        </p:txBody>
      </p:sp>
    </p:spTree>
    <p:extLst>
      <p:ext uri="{BB962C8B-B14F-4D97-AF65-F5344CB8AC3E}">
        <p14:creationId xmlns:p14="http://schemas.microsoft.com/office/powerpoint/2010/main" val="390999379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BingLLB#"/>
  <p:tag name="MH_LAYOUT" val="SubTitle"/>
  <p:tag name="MH" val="20161022203525"/>
  <p:tag name="MH_LIBRARY" val="GRAPHIC"/>
</p:tagLst>
</file>

<file path=ppt/tags/tag10.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2"/>
</p:tagLst>
</file>

<file path=ppt/tags/tag11.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2"/>
</p:tagLst>
</file>

<file path=ppt/tags/tag12.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3"/>
</p:tagLst>
</file>

<file path=ppt/tags/tag13.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3"/>
</p:tagLst>
</file>

<file path=ppt/tags/tag14.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2"/>
</p:tagLst>
</file>

<file path=ppt/tags/tag15.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2"/>
</p:tagLst>
</file>

<file path=ppt/tags/tag16.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2"/>
</p:tagLst>
</file>

<file path=ppt/tags/tag17.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2"/>
</p:tagLst>
</file>

<file path=ppt/tags/tag18.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BingLLB#"/>
  <p:tag name="MH_LAYOUT" val="SubTitle"/>
  <p:tag name="MH" val="20161022203525"/>
  <p:tag name="MH_LIBRARY" val="GRAPHIC"/>
</p:tagLst>
</file>

<file path=ppt/tags/tag19.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2.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20.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2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22.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23.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2"/>
</p:tagLst>
</file>

<file path=ppt/tags/tag24.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2"/>
</p:tagLst>
</file>

<file path=ppt/tags/tag25.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1"/>
</p:tagLst>
</file>

<file path=ppt/tags/tag27.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2"/>
</p:tagLst>
</file>

<file path=ppt/tags/tag28.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2"/>
</p:tagLst>
</file>

<file path=ppt/tags/tag29.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3"/>
</p:tagLst>
</file>

<file path=ppt/tags/tag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30.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3"/>
</p:tagLst>
</file>

<file path=ppt/tags/tag31.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2"/>
</p:tagLst>
</file>

<file path=ppt/tags/tag32.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2"/>
</p:tagLst>
</file>

<file path=ppt/tags/tag33.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2"/>
</p:tagLst>
</file>

<file path=ppt/tags/tag34.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2"/>
</p:tagLst>
</file>

<file path=ppt/tags/tag35.xml><?xml version="1.0" encoding="utf-8"?>
<p:tagLst xmlns:a="http://schemas.openxmlformats.org/drawingml/2006/main" xmlns:r="http://schemas.openxmlformats.org/officeDocument/2006/relationships" xmlns:p="http://schemas.openxmlformats.org/presentationml/2006/main">
  <p:tag name="TIMING" val="|0.7|1.4|1.1|1"/>
</p:tagLst>
</file>

<file path=ppt/tags/tag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5.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6.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2"/>
</p:tagLst>
</file>

<file path=ppt/tags/tag7.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dirty="0">
            <a:latin typeface="Times New Roman" panose="02020603050405020304" pitchFamily="18"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28206</TotalTime>
  <Words>6356</Words>
  <Application>Microsoft Office PowerPoint</Application>
  <PresentationFormat>宽屏</PresentationFormat>
  <Paragraphs>530</Paragraphs>
  <Slides>57</Slides>
  <Notes>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57</vt:i4>
      </vt:variant>
    </vt:vector>
  </HeadingPairs>
  <TitlesOfParts>
    <vt:vector size="67" baseType="lpstr">
      <vt:lpstr>Arial (正文)</vt:lpstr>
      <vt:lpstr>等线</vt:lpstr>
      <vt:lpstr>宋体</vt:lpstr>
      <vt:lpstr>微软雅黑</vt:lpstr>
      <vt:lpstr>Arial</vt:lpstr>
      <vt:lpstr>Calibri</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cp:lastModifiedBy>
  <cp:revision>4155</cp:revision>
  <cp:lastPrinted>2018-10-11T00:26:19Z</cp:lastPrinted>
  <dcterms:created xsi:type="dcterms:W3CDTF">2017-03-06T07:05:10Z</dcterms:created>
  <dcterms:modified xsi:type="dcterms:W3CDTF">2025-03-17T02:25:13Z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2052-10.1.0.6207</vt:lpwstr>
  </property>
</Properties>
</file>