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notesSlides/notesSlide1.xml" ContentType="application/vnd.openxmlformats-officedocument.presentationml.notesSlide+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notesSlides/notesSlide2.xml" ContentType="application/vnd.openxmlformats-officedocument.presentationml.notesSlide+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52.xml" ContentType="application/vnd.openxmlformats-officedocument.presentationml.tags+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bookmarkIdSeed="2">
  <p:sldMasterIdLst>
    <p:sldMasterId id="2147483648" r:id="rId1"/>
  </p:sldMasterIdLst>
  <p:notesMasterIdLst>
    <p:notesMasterId r:id="rId51"/>
  </p:notesMasterIdLst>
  <p:handoutMasterIdLst>
    <p:handoutMasterId r:id="rId52"/>
  </p:handoutMasterIdLst>
  <p:sldIdLst>
    <p:sldId id="569" r:id="rId2"/>
    <p:sldId id="570" r:id="rId3"/>
    <p:sldId id="607" r:id="rId4"/>
    <p:sldId id="608" r:id="rId5"/>
    <p:sldId id="609" r:id="rId6"/>
    <p:sldId id="611" r:id="rId7"/>
    <p:sldId id="612" r:id="rId8"/>
    <p:sldId id="610" r:id="rId9"/>
    <p:sldId id="651" r:id="rId10"/>
    <p:sldId id="613" r:id="rId11"/>
    <p:sldId id="615" r:id="rId12"/>
    <p:sldId id="614" r:id="rId13"/>
    <p:sldId id="616" r:id="rId14"/>
    <p:sldId id="617" r:id="rId15"/>
    <p:sldId id="618" r:id="rId16"/>
    <p:sldId id="648" r:id="rId17"/>
    <p:sldId id="620" r:id="rId18"/>
    <p:sldId id="619" r:id="rId19"/>
    <p:sldId id="621" r:id="rId20"/>
    <p:sldId id="624" r:id="rId21"/>
    <p:sldId id="649" r:id="rId22"/>
    <p:sldId id="623" r:id="rId23"/>
    <p:sldId id="622" r:id="rId24"/>
    <p:sldId id="652" r:id="rId25"/>
    <p:sldId id="625" r:id="rId26"/>
    <p:sldId id="626" r:id="rId27"/>
    <p:sldId id="650" r:id="rId28"/>
    <p:sldId id="644" r:id="rId29"/>
    <p:sldId id="627" r:id="rId30"/>
    <p:sldId id="628" r:id="rId31"/>
    <p:sldId id="643" r:id="rId32"/>
    <p:sldId id="629" r:id="rId33"/>
    <p:sldId id="645" r:id="rId34"/>
    <p:sldId id="646" r:id="rId35"/>
    <p:sldId id="630" r:id="rId36"/>
    <p:sldId id="633" r:id="rId37"/>
    <p:sldId id="631" r:id="rId38"/>
    <p:sldId id="634" r:id="rId39"/>
    <p:sldId id="632" r:id="rId40"/>
    <p:sldId id="647" r:id="rId41"/>
    <p:sldId id="635" r:id="rId42"/>
    <p:sldId id="636" r:id="rId43"/>
    <p:sldId id="637" r:id="rId44"/>
    <p:sldId id="638" r:id="rId45"/>
    <p:sldId id="639" r:id="rId46"/>
    <p:sldId id="640" r:id="rId47"/>
    <p:sldId id="641" r:id="rId48"/>
    <p:sldId id="642" r:id="rId49"/>
    <p:sldId id="283" r:id="rId50"/>
  </p:sldIdLst>
  <p:sldSz cx="12192000" cy="6858000"/>
  <p:notesSz cx="9928225" cy="679767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XL" initials="G" lastIdx="2" clrIdx="0">
    <p:extLst>
      <p:ext uri="{19B8F6BF-5375-455C-9EA6-DF929625EA0E}">
        <p15:presenceInfo xmlns:p15="http://schemas.microsoft.com/office/powerpoint/2012/main" userId="GXL" providerId="None"/>
      </p:ext>
    </p:extLst>
  </p:cmAuthor>
  <p:cmAuthor id="2" name="红霞" initials="红霞" lastIdx="2" clrIdx="1">
    <p:extLst>
      <p:ext uri="{19B8F6BF-5375-455C-9EA6-DF929625EA0E}">
        <p15:presenceInfo xmlns:p15="http://schemas.microsoft.com/office/powerpoint/2012/main" userId="59fb9849a1a1dfc2"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ED7D31"/>
    <a:srgbClr val="595959"/>
    <a:srgbClr val="002060"/>
    <a:srgbClr val="E9C793"/>
    <a:srgbClr val="CCECFF"/>
    <a:srgbClr val="B7EAFF"/>
    <a:srgbClr val="99CCFF"/>
    <a:srgbClr val="66CCFF"/>
    <a:srgbClr val="D1EE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438" autoAdjust="0"/>
    <p:restoredTop sz="93875" autoAdjust="0"/>
  </p:normalViewPr>
  <p:slideViewPr>
    <p:cSldViewPr snapToGrid="0">
      <p:cViewPr varScale="1">
        <p:scale>
          <a:sx n="107" d="100"/>
          <a:sy n="107" d="100"/>
        </p:scale>
        <p:origin x="498" y="102"/>
      </p:cViewPr>
      <p:guideLst>
        <p:guide orient="horz" pos="2160"/>
        <p:guide pos="3840"/>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commentAuthors" Target="commentAuthor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1" y="0"/>
            <a:ext cx="4301861" cy="340570"/>
          </a:xfrm>
          <a:prstGeom prst="rect">
            <a:avLst/>
          </a:prstGeom>
        </p:spPr>
        <p:txBody>
          <a:bodyPr vert="horz" lIns="88203" tIns="44102" rIns="88203" bIns="44102" rtlCol="0"/>
          <a:lstStyle>
            <a:lvl1pPr algn="l">
              <a:defRPr sz="1200"/>
            </a:lvl1pPr>
          </a:lstStyle>
          <a:p>
            <a:endParaRPr lang="zh-CN" altLang="en-US"/>
          </a:p>
        </p:txBody>
      </p:sp>
      <p:sp>
        <p:nvSpPr>
          <p:cNvPr id="3" name="日期占位符 2"/>
          <p:cNvSpPr>
            <a:spLocks noGrp="1"/>
          </p:cNvSpPr>
          <p:nvPr>
            <p:ph type="dt" sz="quarter" idx="1"/>
          </p:nvPr>
        </p:nvSpPr>
        <p:spPr>
          <a:xfrm>
            <a:off x="5624146" y="0"/>
            <a:ext cx="4301860" cy="340570"/>
          </a:xfrm>
          <a:prstGeom prst="rect">
            <a:avLst/>
          </a:prstGeom>
        </p:spPr>
        <p:txBody>
          <a:bodyPr vert="horz" lIns="88203" tIns="44102" rIns="88203" bIns="44102" rtlCol="0"/>
          <a:lstStyle>
            <a:lvl1pPr algn="r">
              <a:defRPr sz="1200"/>
            </a:lvl1pPr>
          </a:lstStyle>
          <a:p>
            <a:fld id="{978063BD-1DB7-4333-AB51-CF18321AA57E}" type="datetimeFigureOut">
              <a:rPr lang="zh-CN" altLang="en-US" smtClean="0"/>
              <a:t>2025/3/26</a:t>
            </a:fld>
            <a:endParaRPr lang="zh-CN" altLang="en-US"/>
          </a:p>
        </p:txBody>
      </p:sp>
      <p:sp>
        <p:nvSpPr>
          <p:cNvPr id="4" name="页脚占位符 3"/>
          <p:cNvSpPr>
            <a:spLocks noGrp="1"/>
          </p:cNvSpPr>
          <p:nvPr>
            <p:ph type="ftr" sz="quarter" idx="2"/>
          </p:nvPr>
        </p:nvSpPr>
        <p:spPr>
          <a:xfrm>
            <a:off x="1" y="6457106"/>
            <a:ext cx="4301861" cy="340570"/>
          </a:xfrm>
          <a:prstGeom prst="rect">
            <a:avLst/>
          </a:prstGeom>
        </p:spPr>
        <p:txBody>
          <a:bodyPr vert="horz" lIns="88203" tIns="44102" rIns="88203" bIns="44102"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5624146" y="6457106"/>
            <a:ext cx="4301860" cy="340570"/>
          </a:xfrm>
          <a:prstGeom prst="rect">
            <a:avLst/>
          </a:prstGeom>
        </p:spPr>
        <p:txBody>
          <a:bodyPr vert="horz" lIns="88203" tIns="44102" rIns="88203" bIns="44102" rtlCol="0" anchor="b"/>
          <a:lstStyle>
            <a:lvl1pPr algn="r">
              <a:defRPr sz="1200"/>
            </a:lvl1pPr>
          </a:lstStyle>
          <a:p>
            <a:fld id="{C0339737-F3DE-4D4E-A327-37F45F0D9DA9}" type="slidenum">
              <a:rPr lang="zh-CN" altLang="en-US" smtClean="0"/>
              <a:t>‹#›</a:t>
            </a:fld>
            <a:endParaRPr lang="zh-CN" altLang="en-US"/>
          </a:p>
        </p:txBody>
      </p:sp>
    </p:spTree>
    <p:extLst>
      <p:ext uri="{BB962C8B-B14F-4D97-AF65-F5344CB8AC3E}">
        <p14:creationId xmlns:p14="http://schemas.microsoft.com/office/powerpoint/2010/main" val="22952278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1" y="0"/>
            <a:ext cx="4301861" cy="339515"/>
          </a:xfrm>
          <a:prstGeom prst="rect">
            <a:avLst/>
          </a:prstGeom>
        </p:spPr>
        <p:txBody>
          <a:bodyPr vert="horz" lIns="88203" tIns="44102" rIns="88203" bIns="44102" rtlCol="0"/>
          <a:lstStyle>
            <a:lvl1pPr algn="l">
              <a:defRPr sz="1200"/>
            </a:lvl1pPr>
          </a:lstStyle>
          <a:p>
            <a:endParaRPr lang="zh-CN" altLang="en-US"/>
          </a:p>
        </p:txBody>
      </p:sp>
      <p:sp>
        <p:nvSpPr>
          <p:cNvPr id="3" name="日期占位符 2"/>
          <p:cNvSpPr>
            <a:spLocks noGrp="1"/>
          </p:cNvSpPr>
          <p:nvPr>
            <p:ph type="dt" idx="1"/>
          </p:nvPr>
        </p:nvSpPr>
        <p:spPr>
          <a:xfrm>
            <a:off x="5624146" y="0"/>
            <a:ext cx="4301860" cy="339515"/>
          </a:xfrm>
          <a:prstGeom prst="rect">
            <a:avLst/>
          </a:prstGeom>
        </p:spPr>
        <p:txBody>
          <a:bodyPr vert="horz" lIns="88203" tIns="44102" rIns="88203" bIns="44102" rtlCol="0"/>
          <a:lstStyle>
            <a:lvl1pPr algn="r">
              <a:defRPr sz="1200"/>
            </a:lvl1pPr>
          </a:lstStyle>
          <a:p>
            <a:fld id="{81AE4AC4-3F26-48FF-BE28-14B57D71E126}" type="datetimeFigureOut">
              <a:rPr lang="zh-CN" altLang="en-US" smtClean="0"/>
              <a:t>2025/3/26</a:t>
            </a:fld>
            <a:endParaRPr lang="zh-CN" altLang="en-US"/>
          </a:p>
        </p:txBody>
      </p:sp>
      <p:sp>
        <p:nvSpPr>
          <p:cNvPr id="4" name="幻灯片图像占位符 3"/>
          <p:cNvSpPr>
            <a:spLocks noGrp="1" noRot="1" noChangeAspect="1"/>
          </p:cNvSpPr>
          <p:nvPr>
            <p:ph type="sldImg" idx="2"/>
          </p:nvPr>
        </p:nvSpPr>
        <p:spPr>
          <a:xfrm>
            <a:off x="2698750" y="511175"/>
            <a:ext cx="4530725" cy="2547938"/>
          </a:xfrm>
          <a:prstGeom prst="rect">
            <a:avLst/>
          </a:prstGeom>
          <a:noFill/>
          <a:ln w="12700">
            <a:solidFill>
              <a:prstClr val="black"/>
            </a:solidFill>
          </a:ln>
        </p:spPr>
        <p:txBody>
          <a:bodyPr vert="horz" lIns="88203" tIns="44102" rIns="88203" bIns="44102" rtlCol="0" anchor="ctr"/>
          <a:lstStyle/>
          <a:p>
            <a:endParaRPr lang="zh-CN" altLang="en-US"/>
          </a:p>
        </p:txBody>
      </p:sp>
      <p:sp>
        <p:nvSpPr>
          <p:cNvPr id="5" name="备注占位符 4"/>
          <p:cNvSpPr>
            <a:spLocks noGrp="1"/>
          </p:cNvSpPr>
          <p:nvPr>
            <p:ph type="body" sz="quarter" idx="3"/>
          </p:nvPr>
        </p:nvSpPr>
        <p:spPr>
          <a:xfrm>
            <a:off x="993932" y="3228553"/>
            <a:ext cx="7942580" cy="3058796"/>
          </a:xfrm>
          <a:prstGeom prst="rect">
            <a:avLst/>
          </a:prstGeom>
        </p:spPr>
        <p:txBody>
          <a:bodyPr vert="horz" lIns="88203" tIns="44102" rIns="88203" bIns="44102"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1" y="6457106"/>
            <a:ext cx="4301861" cy="339515"/>
          </a:xfrm>
          <a:prstGeom prst="rect">
            <a:avLst/>
          </a:prstGeom>
        </p:spPr>
        <p:txBody>
          <a:bodyPr vert="horz" lIns="88203" tIns="44102" rIns="88203" bIns="44102"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5624146" y="6457106"/>
            <a:ext cx="4301860" cy="339515"/>
          </a:xfrm>
          <a:prstGeom prst="rect">
            <a:avLst/>
          </a:prstGeom>
        </p:spPr>
        <p:txBody>
          <a:bodyPr vert="horz" lIns="88203" tIns="44102" rIns="88203" bIns="44102" rtlCol="0" anchor="b"/>
          <a:lstStyle>
            <a:lvl1pPr algn="r">
              <a:defRPr sz="1200"/>
            </a:lvl1pPr>
          </a:lstStyle>
          <a:p>
            <a:fld id="{5A04FA34-DDC2-4732-BEE3-5530C8E6A384}" type="slidenum">
              <a:rPr lang="zh-CN" altLang="en-US" smtClean="0"/>
              <a:t>‹#›</a:t>
            </a:fld>
            <a:endParaRPr lang="zh-CN" altLang="en-US"/>
          </a:p>
        </p:txBody>
      </p:sp>
    </p:spTree>
    <p:extLst>
      <p:ext uri="{BB962C8B-B14F-4D97-AF65-F5344CB8AC3E}">
        <p14:creationId xmlns:p14="http://schemas.microsoft.com/office/powerpoint/2010/main" val="3181208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Narrow" panose="020B0606020202030204" pitchFamily="34" charset="0"/>
                <a:ea typeface="宋体" panose="02010600030101010101" pitchFamily="2" charset="-122"/>
              </a:defRPr>
            </a:lvl1pPr>
            <a:lvl2pPr marL="716650" indent="-275634">
              <a:defRPr>
                <a:solidFill>
                  <a:schemeClr val="tx1"/>
                </a:solidFill>
                <a:latin typeface="Arial Narrow" panose="020B0606020202030204" pitchFamily="34" charset="0"/>
                <a:ea typeface="宋体" panose="02010600030101010101" pitchFamily="2" charset="-122"/>
              </a:defRPr>
            </a:lvl2pPr>
            <a:lvl3pPr marL="1102538" indent="-220508">
              <a:defRPr>
                <a:solidFill>
                  <a:schemeClr val="tx1"/>
                </a:solidFill>
                <a:latin typeface="Arial Narrow" panose="020B0606020202030204" pitchFamily="34" charset="0"/>
                <a:ea typeface="宋体" panose="02010600030101010101" pitchFamily="2" charset="-122"/>
              </a:defRPr>
            </a:lvl3pPr>
            <a:lvl4pPr marL="1543553" indent="-220508">
              <a:defRPr>
                <a:solidFill>
                  <a:schemeClr val="tx1"/>
                </a:solidFill>
                <a:latin typeface="Arial Narrow" panose="020B0606020202030204" pitchFamily="34" charset="0"/>
                <a:ea typeface="宋体" panose="02010600030101010101" pitchFamily="2" charset="-122"/>
              </a:defRPr>
            </a:lvl4pPr>
            <a:lvl5pPr marL="1984568" indent="-220508">
              <a:defRPr>
                <a:solidFill>
                  <a:schemeClr val="tx1"/>
                </a:solidFill>
                <a:latin typeface="Arial Narrow" panose="020B0606020202030204" pitchFamily="34" charset="0"/>
                <a:ea typeface="宋体" panose="02010600030101010101" pitchFamily="2" charset="-122"/>
              </a:defRPr>
            </a:lvl5pPr>
            <a:lvl6pPr marL="2425583" indent="-220508"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866598" indent="-220508"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307613" indent="-220508"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748629" indent="-220508"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fld id="{C0CA029A-C48D-41DA-884C-4A59F17A857D}" type="slidenum">
              <a:rPr lang="zh-CN" altLang="en-US" smtClean="0">
                <a:latin typeface="Calibri" panose="020F0502020204030204" pitchFamily="34" charset="0"/>
              </a:rPr>
              <a:pPr/>
              <a:t>1</a:t>
            </a:fld>
            <a:endParaRPr lang="zh-CN" altLang="en-US">
              <a:latin typeface="Calibri" panose="020F0502020204030204" pitchFamily="34" charset="0"/>
            </a:endParaRPr>
          </a:p>
        </p:txBody>
      </p:sp>
    </p:spTree>
    <p:extLst>
      <p:ext uri="{BB962C8B-B14F-4D97-AF65-F5344CB8AC3E}">
        <p14:creationId xmlns:p14="http://schemas.microsoft.com/office/powerpoint/2010/main" val="7495579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Narrow" panose="020B0606020202030204" pitchFamily="34" charset="0"/>
                <a:ea typeface="宋体" panose="02010600030101010101" pitchFamily="2" charset="-122"/>
              </a:defRPr>
            </a:lvl1pPr>
            <a:lvl2pPr marL="716650" indent="-275634">
              <a:defRPr>
                <a:solidFill>
                  <a:schemeClr val="tx1"/>
                </a:solidFill>
                <a:latin typeface="Arial Narrow" panose="020B0606020202030204" pitchFamily="34" charset="0"/>
                <a:ea typeface="宋体" panose="02010600030101010101" pitchFamily="2" charset="-122"/>
              </a:defRPr>
            </a:lvl2pPr>
            <a:lvl3pPr marL="1102538" indent="-220508">
              <a:defRPr>
                <a:solidFill>
                  <a:schemeClr val="tx1"/>
                </a:solidFill>
                <a:latin typeface="Arial Narrow" panose="020B0606020202030204" pitchFamily="34" charset="0"/>
                <a:ea typeface="宋体" panose="02010600030101010101" pitchFamily="2" charset="-122"/>
              </a:defRPr>
            </a:lvl3pPr>
            <a:lvl4pPr marL="1543553" indent="-220508">
              <a:defRPr>
                <a:solidFill>
                  <a:schemeClr val="tx1"/>
                </a:solidFill>
                <a:latin typeface="Arial Narrow" panose="020B0606020202030204" pitchFamily="34" charset="0"/>
                <a:ea typeface="宋体" panose="02010600030101010101" pitchFamily="2" charset="-122"/>
              </a:defRPr>
            </a:lvl4pPr>
            <a:lvl5pPr marL="1984568" indent="-220508">
              <a:defRPr>
                <a:solidFill>
                  <a:schemeClr val="tx1"/>
                </a:solidFill>
                <a:latin typeface="Arial Narrow" panose="020B0606020202030204" pitchFamily="34" charset="0"/>
                <a:ea typeface="宋体" panose="02010600030101010101" pitchFamily="2" charset="-122"/>
              </a:defRPr>
            </a:lvl5pPr>
            <a:lvl6pPr marL="2425583" indent="-220508"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866598" indent="-220508"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307613" indent="-220508"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748629" indent="-220508"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fld id="{C0CA029A-C48D-41DA-884C-4A59F17A857D}" type="slidenum">
              <a:rPr lang="zh-CN" altLang="en-US" smtClean="0">
                <a:latin typeface="Calibri" panose="020F0502020204030204" pitchFamily="34" charset="0"/>
              </a:rPr>
              <a:pPr/>
              <a:t>10</a:t>
            </a:fld>
            <a:endParaRPr lang="zh-CN" altLang="en-US">
              <a:latin typeface="Calibri" panose="020F0502020204030204" pitchFamily="34" charset="0"/>
            </a:endParaRPr>
          </a:p>
        </p:txBody>
      </p:sp>
    </p:spTree>
    <p:extLst>
      <p:ext uri="{BB962C8B-B14F-4D97-AF65-F5344CB8AC3E}">
        <p14:creationId xmlns:p14="http://schemas.microsoft.com/office/powerpoint/2010/main" val="15594362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Narrow" panose="020B0606020202030204" pitchFamily="34" charset="0"/>
                <a:ea typeface="宋体" panose="02010600030101010101" pitchFamily="2" charset="-122"/>
              </a:defRPr>
            </a:lvl1pPr>
            <a:lvl2pPr marL="716650" indent="-275634">
              <a:defRPr>
                <a:solidFill>
                  <a:schemeClr val="tx1"/>
                </a:solidFill>
                <a:latin typeface="Arial Narrow" panose="020B0606020202030204" pitchFamily="34" charset="0"/>
                <a:ea typeface="宋体" panose="02010600030101010101" pitchFamily="2" charset="-122"/>
              </a:defRPr>
            </a:lvl2pPr>
            <a:lvl3pPr marL="1102538" indent="-220508">
              <a:defRPr>
                <a:solidFill>
                  <a:schemeClr val="tx1"/>
                </a:solidFill>
                <a:latin typeface="Arial Narrow" panose="020B0606020202030204" pitchFamily="34" charset="0"/>
                <a:ea typeface="宋体" panose="02010600030101010101" pitchFamily="2" charset="-122"/>
              </a:defRPr>
            </a:lvl3pPr>
            <a:lvl4pPr marL="1543553" indent="-220508">
              <a:defRPr>
                <a:solidFill>
                  <a:schemeClr val="tx1"/>
                </a:solidFill>
                <a:latin typeface="Arial Narrow" panose="020B0606020202030204" pitchFamily="34" charset="0"/>
                <a:ea typeface="宋体" panose="02010600030101010101" pitchFamily="2" charset="-122"/>
              </a:defRPr>
            </a:lvl4pPr>
            <a:lvl5pPr marL="1984568" indent="-220508">
              <a:defRPr>
                <a:solidFill>
                  <a:schemeClr val="tx1"/>
                </a:solidFill>
                <a:latin typeface="Arial Narrow" panose="020B0606020202030204" pitchFamily="34" charset="0"/>
                <a:ea typeface="宋体" panose="02010600030101010101" pitchFamily="2" charset="-122"/>
              </a:defRPr>
            </a:lvl5pPr>
            <a:lvl6pPr marL="2425583" indent="-220508"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866598" indent="-220508"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307613" indent="-220508"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748629" indent="-220508"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fld id="{C0CA029A-C48D-41DA-884C-4A59F17A857D}" type="slidenum">
              <a:rPr lang="zh-CN" altLang="en-US" smtClean="0">
                <a:latin typeface="Calibri" panose="020F0502020204030204" pitchFamily="34" charset="0"/>
              </a:rPr>
              <a:pPr/>
              <a:t>25</a:t>
            </a:fld>
            <a:endParaRPr lang="zh-CN" altLang="en-US">
              <a:latin typeface="Calibri" panose="020F0502020204030204" pitchFamily="34" charset="0"/>
            </a:endParaRPr>
          </a:p>
        </p:txBody>
      </p:sp>
    </p:spTree>
    <p:extLst>
      <p:ext uri="{BB962C8B-B14F-4D97-AF65-F5344CB8AC3E}">
        <p14:creationId xmlns:p14="http://schemas.microsoft.com/office/powerpoint/2010/main" val="7741927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A04FA34-DDC2-4732-BEE3-5530C8E6A384}" type="slidenum">
              <a:rPr lang="zh-CN" altLang="en-US" smtClean="0"/>
              <a:t>29</a:t>
            </a:fld>
            <a:endParaRPr lang="zh-CN" altLang="en-US"/>
          </a:p>
        </p:txBody>
      </p:sp>
    </p:spTree>
    <p:extLst>
      <p:ext uri="{BB962C8B-B14F-4D97-AF65-F5344CB8AC3E}">
        <p14:creationId xmlns:p14="http://schemas.microsoft.com/office/powerpoint/2010/main" val="7272969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A04FA34-DDC2-4732-BEE3-5530C8E6A384}"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49</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186057370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7" name="图片 1">
            <a:extLst>
              <a:ext uri="{FF2B5EF4-FFF2-40B4-BE49-F238E27FC236}">
                <a16:creationId xmlns:a16="http://schemas.microsoft.com/office/drawing/2014/main" id="{853155D5-A8A8-47E3-AE27-8F1E1C8BCDDC}"/>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9478235" y="23813"/>
            <a:ext cx="2713765" cy="746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标题，文本与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72281208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图片 1">
            <a:extLst>
              <a:ext uri="{FF2B5EF4-FFF2-40B4-BE49-F238E27FC236}">
                <a16:creationId xmlns:a16="http://schemas.microsoft.com/office/drawing/2014/main" id="{A03307C1-49C8-40A5-A540-915D468517B8}"/>
              </a:ext>
            </a:extLst>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9478235" y="23813"/>
            <a:ext cx="2713765" cy="746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5" r:id="rId2"/>
    <p:sldLayoutId id="2147483659" r:id="rId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tags" Target="../tags/tag13.xml"/><Relationship Id="rId18" Type="http://schemas.openxmlformats.org/officeDocument/2006/relationships/slideLayout" Target="../slideLayouts/slideLayout2.xml"/><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tags" Target="../tags/tag12.xml"/><Relationship Id="rId17" Type="http://schemas.openxmlformats.org/officeDocument/2006/relationships/tags" Target="../tags/tag17.xml"/><Relationship Id="rId2" Type="http://schemas.openxmlformats.org/officeDocument/2006/relationships/tags" Target="../tags/tag2.xml"/><Relationship Id="rId16" Type="http://schemas.openxmlformats.org/officeDocument/2006/relationships/tags" Target="../tags/tag16.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5" Type="http://schemas.openxmlformats.org/officeDocument/2006/relationships/tags" Target="../tags/tag5.xml"/><Relationship Id="rId15" Type="http://schemas.openxmlformats.org/officeDocument/2006/relationships/tags" Target="../tags/tag15.xml"/><Relationship Id="rId10" Type="http://schemas.openxmlformats.org/officeDocument/2006/relationships/tags" Target="../tags/tag10.xml"/><Relationship Id="rId19" Type="http://schemas.openxmlformats.org/officeDocument/2006/relationships/notesSlide" Target="../notesSlides/notesSlide1.xml"/><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tags" Target="../tags/tag14.xml"/></Relationships>
</file>

<file path=ppt/slides/_rels/slide10.xml.rels><?xml version="1.0" encoding="UTF-8" standalone="yes"?>
<Relationships xmlns="http://schemas.openxmlformats.org/package/2006/relationships"><Relationship Id="rId8" Type="http://schemas.openxmlformats.org/officeDocument/2006/relationships/tags" Target="../tags/tag25.xml"/><Relationship Id="rId13" Type="http://schemas.openxmlformats.org/officeDocument/2006/relationships/tags" Target="../tags/tag30.xml"/><Relationship Id="rId18" Type="http://schemas.openxmlformats.org/officeDocument/2006/relationships/slideLayout" Target="../slideLayouts/slideLayout2.xml"/><Relationship Id="rId3" Type="http://schemas.openxmlformats.org/officeDocument/2006/relationships/tags" Target="../tags/tag20.xml"/><Relationship Id="rId7" Type="http://schemas.openxmlformats.org/officeDocument/2006/relationships/tags" Target="../tags/tag24.xml"/><Relationship Id="rId12" Type="http://schemas.openxmlformats.org/officeDocument/2006/relationships/tags" Target="../tags/tag29.xml"/><Relationship Id="rId17" Type="http://schemas.openxmlformats.org/officeDocument/2006/relationships/tags" Target="../tags/tag34.xml"/><Relationship Id="rId2" Type="http://schemas.openxmlformats.org/officeDocument/2006/relationships/tags" Target="../tags/tag19.xml"/><Relationship Id="rId16" Type="http://schemas.openxmlformats.org/officeDocument/2006/relationships/tags" Target="../tags/tag33.xml"/><Relationship Id="rId1" Type="http://schemas.openxmlformats.org/officeDocument/2006/relationships/tags" Target="../tags/tag18.xml"/><Relationship Id="rId6" Type="http://schemas.openxmlformats.org/officeDocument/2006/relationships/tags" Target="../tags/tag23.xml"/><Relationship Id="rId11" Type="http://schemas.openxmlformats.org/officeDocument/2006/relationships/tags" Target="../tags/tag28.xml"/><Relationship Id="rId5" Type="http://schemas.openxmlformats.org/officeDocument/2006/relationships/tags" Target="../tags/tag22.xml"/><Relationship Id="rId15" Type="http://schemas.openxmlformats.org/officeDocument/2006/relationships/tags" Target="../tags/tag32.xml"/><Relationship Id="rId10" Type="http://schemas.openxmlformats.org/officeDocument/2006/relationships/tags" Target="../tags/tag27.xml"/><Relationship Id="rId19" Type="http://schemas.openxmlformats.org/officeDocument/2006/relationships/notesSlide" Target="../notesSlides/notesSlide2.xml"/><Relationship Id="rId4" Type="http://schemas.openxmlformats.org/officeDocument/2006/relationships/tags" Target="../tags/tag21.xml"/><Relationship Id="rId9" Type="http://schemas.openxmlformats.org/officeDocument/2006/relationships/tags" Target="../tags/tag26.xml"/><Relationship Id="rId14" Type="http://schemas.openxmlformats.org/officeDocument/2006/relationships/tags" Target="../tags/tag3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slideLayout" Target="../slideLayouts/slideLayout3.xml"/><Relationship Id="rId4" Type="http://schemas.openxmlformats.org/officeDocument/2006/relationships/image" Target="../media/image6.e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7.emf"/><Relationship Id="rId1" Type="http://schemas.openxmlformats.org/officeDocument/2006/relationships/slideLayout" Target="../slideLayouts/slideLayout3.xml"/><Relationship Id="rId4" Type="http://schemas.openxmlformats.org/officeDocument/2006/relationships/image" Target="../media/image6.e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5.emf"/><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2.png"/><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emf"/><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8" Type="http://schemas.openxmlformats.org/officeDocument/2006/relationships/tags" Target="../tags/tag42.xml"/><Relationship Id="rId13" Type="http://schemas.openxmlformats.org/officeDocument/2006/relationships/tags" Target="../tags/tag47.xml"/><Relationship Id="rId18" Type="http://schemas.openxmlformats.org/officeDocument/2006/relationships/slideLayout" Target="../slideLayouts/slideLayout2.xml"/><Relationship Id="rId3" Type="http://schemas.openxmlformats.org/officeDocument/2006/relationships/tags" Target="../tags/tag37.xml"/><Relationship Id="rId7" Type="http://schemas.openxmlformats.org/officeDocument/2006/relationships/tags" Target="../tags/tag41.xml"/><Relationship Id="rId12" Type="http://schemas.openxmlformats.org/officeDocument/2006/relationships/tags" Target="../tags/tag46.xml"/><Relationship Id="rId17" Type="http://schemas.openxmlformats.org/officeDocument/2006/relationships/tags" Target="../tags/tag51.xml"/><Relationship Id="rId2" Type="http://schemas.openxmlformats.org/officeDocument/2006/relationships/tags" Target="../tags/tag36.xml"/><Relationship Id="rId16" Type="http://schemas.openxmlformats.org/officeDocument/2006/relationships/tags" Target="../tags/tag50.xml"/><Relationship Id="rId1" Type="http://schemas.openxmlformats.org/officeDocument/2006/relationships/tags" Target="../tags/tag35.xml"/><Relationship Id="rId6" Type="http://schemas.openxmlformats.org/officeDocument/2006/relationships/tags" Target="../tags/tag40.xml"/><Relationship Id="rId11" Type="http://schemas.openxmlformats.org/officeDocument/2006/relationships/tags" Target="../tags/tag45.xml"/><Relationship Id="rId5" Type="http://schemas.openxmlformats.org/officeDocument/2006/relationships/tags" Target="../tags/tag39.xml"/><Relationship Id="rId15" Type="http://schemas.openxmlformats.org/officeDocument/2006/relationships/tags" Target="../tags/tag49.xml"/><Relationship Id="rId10" Type="http://schemas.openxmlformats.org/officeDocument/2006/relationships/tags" Target="../tags/tag44.xml"/><Relationship Id="rId19" Type="http://schemas.openxmlformats.org/officeDocument/2006/relationships/notesSlide" Target="../notesSlides/notesSlide3.xml"/><Relationship Id="rId4" Type="http://schemas.openxmlformats.org/officeDocument/2006/relationships/tags" Target="../tags/tag38.xml"/><Relationship Id="rId9" Type="http://schemas.openxmlformats.org/officeDocument/2006/relationships/tags" Target="../tags/tag43.xml"/><Relationship Id="rId14" Type="http://schemas.openxmlformats.org/officeDocument/2006/relationships/tags" Target="../tags/tag4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2.emf"/><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image" Target="../media/image15.emf"/><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image" Target="../media/image18.emf"/><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tags" Target="../tags/tag5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MH_Others_2"/>
          <p:cNvSpPr/>
          <p:nvPr>
            <p:custDataLst>
              <p:tags r:id="rId2"/>
            </p:custDataLst>
          </p:nvPr>
        </p:nvSpPr>
        <p:spPr>
          <a:xfrm>
            <a:off x="335" y="733339"/>
            <a:ext cx="678395" cy="474171"/>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5" tIns="45718" rIns="91435" bIns="45718" numCol="1" spcCol="0" rtlCol="0" fromWordArt="0" anchor="ctr" anchorCtr="0" forceAA="0" compatLnSpc="1">
            <a:prstTxWarp prst="textNoShape">
              <a:avLst/>
            </a:prstTxWarp>
            <a:noAutofit/>
          </a:bodyPr>
          <a:lstStyle/>
          <a:p>
            <a:endParaRPr lang="zh-CN" altLang="en-US" sz="1898">
              <a:solidFill>
                <a:srgbClr val="385424"/>
              </a:solidFill>
              <a:latin typeface="Arial" panose="020B0604020202020204" pitchFamily="34" charset="0"/>
              <a:ea typeface="微软雅黑" panose="020B0503020204020204" pitchFamily="34" charset="-122"/>
              <a:sym typeface="Arial" panose="020B0604020202020204" pitchFamily="34" charset="0"/>
            </a:endParaRPr>
          </a:p>
        </p:txBody>
      </p:sp>
      <p:sp>
        <p:nvSpPr>
          <p:cNvPr id="15" name="MH_Others_1"/>
          <p:cNvSpPr txBox="1"/>
          <p:nvPr>
            <p:custDataLst>
              <p:tags r:id="rId3"/>
            </p:custDataLst>
          </p:nvPr>
        </p:nvSpPr>
        <p:spPr>
          <a:xfrm>
            <a:off x="758857" y="690211"/>
            <a:ext cx="3662314" cy="583558"/>
          </a:xfrm>
          <a:prstGeom prst="rect">
            <a:avLst/>
          </a:prstGeom>
          <a:noFill/>
        </p:spPr>
        <p:txBody>
          <a:bodyPr vert="horz" wrap="square" lIns="0" tIns="0" rIns="0" bIns="0" rtlCol="0" anchor="ctr" anchorCtr="0">
            <a:spAutoFit/>
          </a:bodyPr>
          <a:lstStyle/>
          <a:p>
            <a:pPr algn="ctr"/>
            <a:r>
              <a:rPr lang="zh-CN" altLang="en-US" sz="3792" b="1" dirty="0">
                <a:solidFill>
                  <a:srgbClr val="002060"/>
                </a:solidFill>
                <a:latin typeface="Arial" panose="020B0604020202020204" pitchFamily="34" charset="0"/>
                <a:ea typeface="微软雅黑" panose="020B0503020204020204" pitchFamily="34" charset="-122"/>
                <a:sym typeface="Arial" panose="020B0604020202020204" pitchFamily="34" charset="0"/>
              </a:rPr>
              <a:t>第三章 树形结构</a:t>
            </a:r>
          </a:p>
        </p:txBody>
      </p:sp>
      <p:sp>
        <p:nvSpPr>
          <p:cNvPr id="16" name="MH_Others_2"/>
          <p:cNvSpPr txBox="1"/>
          <p:nvPr>
            <p:custDataLst>
              <p:tags r:id="rId4"/>
            </p:custDataLst>
          </p:nvPr>
        </p:nvSpPr>
        <p:spPr>
          <a:xfrm>
            <a:off x="178885" y="1324978"/>
            <a:ext cx="4822257" cy="466923"/>
          </a:xfrm>
          <a:prstGeom prst="rect">
            <a:avLst/>
          </a:prstGeom>
          <a:noFill/>
        </p:spPr>
        <p:txBody>
          <a:bodyPr wrap="square" lIns="0" tIns="0" rIns="0" bIns="0">
            <a:spAutoFit/>
          </a:bodyPr>
          <a:lstStyle/>
          <a:p>
            <a:pPr algn="ctr">
              <a:defRPr/>
            </a:pPr>
            <a:r>
              <a:rPr lang="en-US" altLang="zh-CN" sz="3034" dirty="0">
                <a:solidFill>
                  <a:srgbClr val="002060"/>
                </a:solidFill>
                <a:latin typeface="Arial" panose="020B0604020202020204" pitchFamily="34" charset="0"/>
                <a:ea typeface="微软雅黑" panose="020B0503020204020204" pitchFamily="34" charset="-122"/>
                <a:sym typeface="Arial" panose="020B0604020202020204" pitchFamily="34" charset="0"/>
              </a:rPr>
              <a:t>Chapter 3 Tree Structure</a:t>
            </a:r>
          </a:p>
        </p:txBody>
      </p:sp>
      <p:sp>
        <p:nvSpPr>
          <p:cNvPr id="17" name="MH_Others_2"/>
          <p:cNvSpPr/>
          <p:nvPr>
            <p:custDataLst>
              <p:tags r:id="rId5"/>
            </p:custDataLst>
          </p:nvPr>
        </p:nvSpPr>
        <p:spPr>
          <a:xfrm>
            <a:off x="4501298" y="733339"/>
            <a:ext cx="7690701" cy="474171"/>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5" tIns="45718" rIns="91435" bIns="45718" numCol="1" spcCol="0" rtlCol="0" fromWordArt="0" anchor="ctr" anchorCtr="0" forceAA="0" compatLnSpc="1">
            <a:prstTxWarp prst="textNoShape">
              <a:avLst/>
            </a:prstTxWarp>
            <a:noAutofit/>
          </a:bodyPr>
          <a:lstStyle/>
          <a:p>
            <a:endParaRPr lang="zh-CN" altLang="en-US" sz="1898">
              <a:solidFill>
                <a:srgbClr val="385424"/>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3" name="组合 2">
            <a:extLst>
              <a:ext uri="{FF2B5EF4-FFF2-40B4-BE49-F238E27FC236}">
                <a16:creationId xmlns:a16="http://schemas.microsoft.com/office/drawing/2014/main" id="{658BEAFA-EC87-4AC9-A4F8-3845BA9916AB}"/>
              </a:ext>
            </a:extLst>
          </p:cNvPr>
          <p:cNvGrpSpPr/>
          <p:nvPr/>
        </p:nvGrpSpPr>
        <p:grpSpPr>
          <a:xfrm>
            <a:off x="2947489" y="1909369"/>
            <a:ext cx="6297021" cy="4549435"/>
            <a:chOff x="2947489" y="2053877"/>
            <a:chExt cx="6297021" cy="4549435"/>
          </a:xfrm>
        </p:grpSpPr>
        <p:grpSp>
          <p:nvGrpSpPr>
            <p:cNvPr id="2" name="组合 1">
              <a:extLst>
                <a:ext uri="{FF2B5EF4-FFF2-40B4-BE49-F238E27FC236}">
                  <a16:creationId xmlns:a16="http://schemas.microsoft.com/office/drawing/2014/main" id="{EC78096A-1B3B-4B8B-AE98-05BEE8EC2F8B}"/>
                </a:ext>
              </a:extLst>
            </p:cNvPr>
            <p:cNvGrpSpPr/>
            <p:nvPr/>
          </p:nvGrpSpPr>
          <p:grpSpPr>
            <a:xfrm>
              <a:off x="2947489" y="2053877"/>
              <a:ext cx="6297021" cy="3771604"/>
              <a:chOff x="2889803" y="2119864"/>
              <a:chExt cx="6297021" cy="3771604"/>
            </a:xfrm>
          </p:grpSpPr>
          <p:sp>
            <p:nvSpPr>
              <p:cNvPr id="40" name="MH_SubTitle_1"/>
              <p:cNvSpPr/>
              <p:nvPr>
                <p:custDataLst>
                  <p:tags r:id="rId8"/>
                </p:custDataLst>
              </p:nvPr>
            </p:nvSpPr>
            <p:spPr>
              <a:xfrm>
                <a:off x="3881505" y="2160139"/>
                <a:ext cx="5305319" cy="575724"/>
              </a:xfrm>
              <a:custGeom>
                <a:avLst/>
                <a:gdLst>
                  <a:gd name="connsiteX0" fmla="*/ 122108 w 732631"/>
                  <a:gd name="connsiteY0" fmla="*/ 0 h 5307012"/>
                  <a:gd name="connsiteX1" fmla="*/ 610523 w 732631"/>
                  <a:gd name="connsiteY1" fmla="*/ 0 h 5307012"/>
                  <a:gd name="connsiteX2" fmla="*/ 732631 w 732631"/>
                  <a:gd name="connsiteY2" fmla="*/ 122108 h 5307012"/>
                  <a:gd name="connsiteX3" fmla="*/ 732631 w 732631"/>
                  <a:gd name="connsiteY3" fmla="*/ 5307012 h 5307012"/>
                  <a:gd name="connsiteX4" fmla="*/ 732631 w 732631"/>
                  <a:gd name="connsiteY4" fmla="*/ 5307012 h 5307012"/>
                  <a:gd name="connsiteX5" fmla="*/ 0 w 732631"/>
                  <a:gd name="connsiteY5" fmla="*/ 5307012 h 5307012"/>
                  <a:gd name="connsiteX6" fmla="*/ 0 w 732631"/>
                  <a:gd name="connsiteY6" fmla="*/ 5307012 h 5307012"/>
                  <a:gd name="connsiteX7" fmla="*/ 0 w 732631"/>
                  <a:gd name="connsiteY7" fmla="*/ 122108 h 5307012"/>
                  <a:gd name="connsiteX8" fmla="*/ 122108 w 732631"/>
                  <a:gd name="connsiteY8" fmla="*/ 0 h 5307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32631" h="5307012">
                    <a:moveTo>
                      <a:pt x="732631" y="884525"/>
                    </a:moveTo>
                    <a:lnTo>
                      <a:pt x="732631" y="4422487"/>
                    </a:lnTo>
                    <a:cubicBezTo>
                      <a:pt x="732631" y="4910992"/>
                      <a:pt x="725084" y="5307008"/>
                      <a:pt x="715774" y="5307008"/>
                    </a:cubicBezTo>
                    <a:lnTo>
                      <a:pt x="0" y="5307008"/>
                    </a:lnTo>
                    <a:lnTo>
                      <a:pt x="0" y="5307008"/>
                    </a:lnTo>
                    <a:lnTo>
                      <a:pt x="0" y="4"/>
                    </a:lnTo>
                    <a:lnTo>
                      <a:pt x="0" y="4"/>
                    </a:lnTo>
                    <a:lnTo>
                      <a:pt x="715774" y="4"/>
                    </a:lnTo>
                    <a:cubicBezTo>
                      <a:pt x="725084" y="4"/>
                      <a:pt x="732631" y="396020"/>
                      <a:pt x="732631" y="884525"/>
                    </a:cubicBezTo>
                    <a:close/>
                  </a:path>
                </a:pathLst>
              </a:custGeom>
              <a:solidFill>
                <a:schemeClr val="accent3">
                  <a:lumMod val="50000"/>
                </a:schemeClr>
              </a:solidFill>
              <a:ln>
                <a:noFill/>
              </a:ln>
              <a:effectLst/>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lIns="0" tIns="0" rIns="0" bIns="0" spcCol="1270" anchor="ctr">
                <a:noAutofit/>
              </a:bodyPr>
              <a:lstStyle/>
              <a:p>
                <a:pPr algn="ctr"/>
                <a:r>
                  <a:rPr lang="zh-CN" altLang="en-US" sz="2800" b="1" dirty="0">
                    <a:solidFill>
                      <a:schemeClr val="bg1"/>
                    </a:solidFill>
                    <a:cs typeface="+mn-ea"/>
                  </a:rPr>
                  <a:t>二叉树的定义和存储结构</a:t>
                </a:r>
              </a:p>
            </p:txBody>
          </p:sp>
          <p:sp>
            <p:nvSpPr>
              <p:cNvPr id="41" name="MH_Other_1"/>
              <p:cNvSpPr/>
              <p:nvPr>
                <p:custDataLst>
                  <p:tags r:id="rId9"/>
                </p:custDataLst>
              </p:nvPr>
            </p:nvSpPr>
            <p:spPr>
              <a:xfrm>
                <a:off x="2889803" y="2119864"/>
                <a:ext cx="1171082" cy="660363"/>
              </a:xfrm>
              <a:custGeom>
                <a:avLst/>
                <a:gdLst>
                  <a:gd name="connsiteX0" fmla="*/ 0 w 872351"/>
                  <a:gd name="connsiteY0" fmla="*/ 0 h 721783"/>
                  <a:gd name="connsiteX1" fmla="*/ 697880 w 872351"/>
                  <a:gd name="connsiteY1" fmla="*/ 0 h 721783"/>
                  <a:gd name="connsiteX2" fmla="*/ 872351 w 872351"/>
                  <a:gd name="connsiteY2" fmla="*/ 360892 h 721783"/>
                  <a:gd name="connsiteX3" fmla="*/ 697880 w 872351"/>
                  <a:gd name="connsiteY3" fmla="*/ 721783 h 721783"/>
                  <a:gd name="connsiteX4" fmla="*/ 0 w 872351"/>
                  <a:gd name="connsiteY4" fmla="*/ 721783 h 7217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2351" h="721783">
                    <a:moveTo>
                      <a:pt x="0" y="0"/>
                    </a:moveTo>
                    <a:lnTo>
                      <a:pt x="697880" y="0"/>
                    </a:lnTo>
                    <a:lnTo>
                      <a:pt x="872351" y="360892"/>
                    </a:lnTo>
                    <a:lnTo>
                      <a:pt x="697880" y="721783"/>
                    </a:lnTo>
                    <a:lnTo>
                      <a:pt x="0" y="721783"/>
                    </a:lnTo>
                    <a:close/>
                  </a:path>
                </a:pathLst>
              </a:custGeom>
              <a:solidFill>
                <a:schemeClr val="accent3">
                  <a:lumMod val="50000"/>
                </a:schemeClr>
              </a:solidFill>
              <a:ln w="762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r>
                  <a:rPr lang="en-US" altLang="zh-CN" sz="3999" dirty="0">
                    <a:solidFill>
                      <a:srgbClr val="FFFFFF"/>
                    </a:solidFill>
                    <a:latin typeface="Arial" panose="020B0604020202020204" pitchFamily="34" charset="0"/>
                    <a:ea typeface="微软雅黑" panose="020B0503020204020204" pitchFamily="34" charset="-122"/>
                    <a:sym typeface="Arial" panose="020B0604020202020204" pitchFamily="34" charset="0"/>
                  </a:rPr>
                  <a:t>1</a:t>
                </a:r>
                <a:endParaRPr lang="zh-CN" altLang="en-US" sz="3999" dirty="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42" name="MH_SubTitle_2"/>
              <p:cNvSpPr/>
              <p:nvPr>
                <p:custDataLst>
                  <p:tags r:id="rId10"/>
                </p:custDataLst>
              </p:nvPr>
            </p:nvSpPr>
            <p:spPr>
              <a:xfrm>
                <a:off x="3648749" y="2935084"/>
                <a:ext cx="5538075" cy="580113"/>
              </a:xfrm>
              <a:custGeom>
                <a:avLst/>
                <a:gdLst>
                  <a:gd name="connsiteX0" fmla="*/ 122108 w 732631"/>
                  <a:gd name="connsiteY0" fmla="*/ 0 h 5307012"/>
                  <a:gd name="connsiteX1" fmla="*/ 610523 w 732631"/>
                  <a:gd name="connsiteY1" fmla="*/ 0 h 5307012"/>
                  <a:gd name="connsiteX2" fmla="*/ 732631 w 732631"/>
                  <a:gd name="connsiteY2" fmla="*/ 122108 h 5307012"/>
                  <a:gd name="connsiteX3" fmla="*/ 732631 w 732631"/>
                  <a:gd name="connsiteY3" fmla="*/ 5307012 h 5307012"/>
                  <a:gd name="connsiteX4" fmla="*/ 732631 w 732631"/>
                  <a:gd name="connsiteY4" fmla="*/ 5307012 h 5307012"/>
                  <a:gd name="connsiteX5" fmla="*/ 0 w 732631"/>
                  <a:gd name="connsiteY5" fmla="*/ 5307012 h 5307012"/>
                  <a:gd name="connsiteX6" fmla="*/ 0 w 732631"/>
                  <a:gd name="connsiteY6" fmla="*/ 5307012 h 5307012"/>
                  <a:gd name="connsiteX7" fmla="*/ 0 w 732631"/>
                  <a:gd name="connsiteY7" fmla="*/ 122108 h 5307012"/>
                  <a:gd name="connsiteX8" fmla="*/ 122108 w 732631"/>
                  <a:gd name="connsiteY8" fmla="*/ 0 h 5307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32631" h="5307012">
                    <a:moveTo>
                      <a:pt x="732631" y="884525"/>
                    </a:moveTo>
                    <a:lnTo>
                      <a:pt x="732631" y="4422487"/>
                    </a:lnTo>
                    <a:cubicBezTo>
                      <a:pt x="732631" y="4910992"/>
                      <a:pt x="725084" y="5307008"/>
                      <a:pt x="715774" y="5307008"/>
                    </a:cubicBezTo>
                    <a:lnTo>
                      <a:pt x="0" y="5307008"/>
                    </a:lnTo>
                    <a:lnTo>
                      <a:pt x="0" y="5307008"/>
                    </a:lnTo>
                    <a:lnTo>
                      <a:pt x="0" y="4"/>
                    </a:lnTo>
                    <a:lnTo>
                      <a:pt x="0" y="4"/>
                    </a:lnTo>
                    <a:lnTo>
                      <a:pt x="715774" y="4"/>
                    </a:lnTo>
                    <a:cubicBezTo>
                      <a:pt x="725084" y="4"/>
                      <a:pt x="732631" y="396020"/>
                      <a:pt x="732631" y="884525"/>
                    </a:cubicBezTo>
                    <a:close/>
                  </a:path>
                </a:pathLst>
              </a:custGeom>
              <a:solidFill>
                <a:schemeClr val="tx1">
                  <a:lumMod val="65000"/>
                  <a:lumOff val="35000"/>
                </a:schemeClr>
              </a:solidFill>
              <a:ln>
                <a:noFill/>
              </a:ln>
              <a:effectLst/>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lIns="0" tIns="0" rIns="0" bIns="0" spcCol="1270" anchor="ctr">
                <a:noAutofit/>
              </a:bodyPr>
              <a:lstStyle/>
              <a:p>
                <a:pPr lvl="0" algn="ctr"/>
                <a:r>
                  <a:rPr lang="zh-CN" altLang="en-US" sz="2800" b="1" dirty="0">
                    <a:solidFill>
                      <a:schemeClr val="bg1"/>
                    </a:solidFill>
                    <a:cs typeface="+mn-ea"/>
                    <a:sym typeface="+mn-lt"/>
                  </a:rPr>
                  <a:t>  遍历二叉树</a:t>
                </a:r>
              </a:p>
            </p:txBody>
          </p:sp>
          <p:sp>
            <p:nvSpPr>
              <p:cNvPr id="43" name="MH_Other_2"/>
              <p:cNvSpPr/>
              <p:nvPr>
                <p:custDataLst>
                  <p:tags r:id="rId11"/>
                </p:custDataLst>
              </p:nvPr>
            </p:nvSpPr>
            <p:spPr>
              <a:xfrm>
                <a:off x="2889803" y="2897695"/>
                <a:ext cx="1171081" cy="658776"/>
              </a:xfrm>
              <a:custGeom>
                <a:avLst/>
                <a:gdLst>
                  <a:gd name="connsiteX0" fmla="*/ 0 w 872351"/>
                  <a:gd name="connsiteY0" fmla="*/ 0 h 721783"/>
                  <a:gd name="connsiteX1" fmla="*/ 697880 w 872351"/>
                  <a:gd name="connsiteY1" fmla="*/ 0 h 721783"/>
                  <a:gd name="connsiteX2" fmla="*/ 872351 w 872351"/>
                  <a:gd name="connsiteY2" fmla="*/ 360892 h 721783"/>
                  <a:gd name="connsiteX3" fmla="*/ 697880 w 872351"/>
                  <a:gd name="connsiteY3" fmla="*/ 721783 h 721783"/>
                  <a:gd name="connsiteX4" fmla="*/ 0 w 872351"/>
                  <a:gd name="connsiteY4" fmla="*/ 721783 h 7217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2351" h="721783">
                    <a:moveTo>
                      <a:pt x="0" y="0"/>
                    </a:moveTo>
                    <a:lnTo>
                      <a:pt x="697880" y="0"/>
                    </a:lnTo>
                    <a:lnTo>
                      <a:pt x="872351" y="360892"/>
                    </a:lnTo>
                    <a:lnTo>
                      <a:pt x="697880" y="721783"/>
                    </a:lnTo>
                    <a:lnTo>
                      <a:pt x="0" y="721783"/>
                    </a:lnTo>
                    <a:close/>
                  </a:path>
                </a:pathLst>
              </a:custGeom>
              <a:solidFill>
                <a:srgbClr val="595959"/>
              </a:solidFill>
              <a:ln w="762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r>
                  <a:rPr lang="en-US" altLang="zh-CN" sz="3999" dirty="0">
                    <a:solidFill>
                      <a:srgbClr val="FFFFFF"/>
                    </a:solidFill>
                    <a:latin typeface="Arial" panose="020B0604020202020204" pitchFamily="34" charset="0"/>
                    <a:ea typeface="微软雅黑" panose="020B0503020204020204" pitchFamily="34" charset="-122"/>
                    <a:sym typeface="Arial" panose="020B0604020202020204" pitchFamily="34" charset="0"/>
                  </a:rPr>
                  <a:t>2</a:t>
                </a:r>
                <a:endParaRPr lang="zh-CN" altLang="en-US" sz="3999" dirty="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44" name="MH_SubTitle_3"/>
              <p:cNvSpPr/>
              <p:nvPr>
                <p:custDataLst>
                  <p:tags r:id="rId12"/>
                </p:custDataLst>
              </p:nvPr>
            </p:nvSpPr>
            <p:spPr>
              <a:xfrm>
                <a:off x="3914844" y="3714418"/>
                <a:ext cx="5271980" cy="580114"/>
              </a:xfrm>
              <a:custGeom>
                <a:avLst/>
                <a:gdLst>
                  <a:gd name="connsiteX0" fmla="*/ 122108 w 732631"/>
                  <a:gd name="connsiteY0" fmla="*/ 0 h 5307012"/>
                  <a:gd name="connsiteX1" fmla="*/ 610523 w 732631"/>
                  <a:gd name="connsiteY1" fmla="*/ 0 h 5307012"/>
                  <a:gd name="connsiteX2" fmla="*/ 732631 w 732631"/>
                  <a:gd name="connsiteY2" fmla="*/ 122108 h 5307012"/>
                  <a:gd name="connsiteX3" fmla="*/ 732631 w 732631"/>
                  <a:gd name="connsiteY3" fmla="*/ 5307012 h 5307012"/>
                  <a:gd name="connsiteX4" fmla="*/ 732631 w 732631"/>
                  <a:gd name="connsiteY4" fmla="*/ 5307012 h 5307012"/>
                  <a:gd name="connsiteX5" fmla="*/ 0 w 732631"/>
                  <a:gd name="connsiteY5" fmla="*/ 5307012 h 5307012"/>
                  <a:gd name="connsiteX6" fmla="*/ 0 w 732631"/>
                  <a:gd name="connsiteY6" fmla="*/ 5307012 h 5307012"/>
                  <a:gd name="connsiteX7" fmla="*/ 0 w 732631"/>
                  <a:gd name="connsiteY7" fmla="*/ 122108 h 5307012"/>
                  <a:gd name="connsiteX8" fmla="*/ 122108 w 732631"/>
                  <a:gd name="connsiteY8" fmla="*/ 0 h 5307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32631" h="5307012">
                    <a:moveTo>
                      <a:pt x="732631" y="884525"/>
                    </a:moveTo>
                    <a:lnTo>
                      <a:pt x="732631" y="4422487"/>
                    </a:lnTo>
                    <a:cubicBezTo>
                      <a:pt x="732631" y="4910992"/>
                      <a:pt x="725084" y="5307008"/>
                      <a:pt x="715774" y="5307008"/>
                    </a:cubicBezTo>
                    <a:lnTo>
                      <a:pt x="0" y="5307008"/>
                    </a:lnTo>
                    <a:lnTo>
                      <a:pt x="0" y="5307008"/>
                    </a:lnTo>
                    <a:lnTo>
                      <a:pt x="0" y="4"/>
                    </a:lnTo>
                    <a:lnTo>
                      <a:pt x="0" y="4"/>
                    </a:lnTo>
                    <a:lnTo>
                      <a:pt x="715774" y="4"/>
                    </a:lnTo>
                    <a:cubicBezTo>
                      <a:pt x="725084" y="4"/>
                      <a:pt x="732631" y="396020"/>
                      <a:pt x="732631" y="884525"/>
                    </a:cubicBezTo>
                    <a:close/>
                  </a:path>
                </a:pathLst>
              </a:custGeom>
              <a:solidFill>
                <a:schemeClr val="accent5">
                  <a:lumMod val="50000"/>
                </a:schemeClr>
              </a:solidFill>
              <a:ln>
                <a:noFill/>
              </a:ln>
              <a:effectLst/>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lIns="0" tIns="0" rIns="0" bIns="0" spcCol="1270" anchor="ctr">
                <a:noAutofit/>
              </a:bodyPr>
              <a:lstStyle/>
              <a:p>
                <a:pPr lvl="0" algn="ctr"/>
                <a:r>
                  <a:rPr lang="zh-CN" altLang="en-US" sz="2800" b="1" dirty="0">
                    <a:solidFill>
                      <a:schemeClr val="bg1"/>
                    </a:solidFill>
                    <a:cs typeface="+mn-ea"/>
                    <a:sym typeface="+mn-lt"/>
                  </a:rPr>
                  <a:t>树与森林的定义</a:t>
                </a:r>
              </a:p>
            </p:txBody>
          </p:sp>
          <p:sp>
            <p:nvSpPr>
              <p:cNvPr id="45" name="MH_Other_3"/>
              <p:cNvSpPr/>
              <p:nvPr>
                <p:custDataLst>
                  <p:tags r:id="rId13"/>
                </p:custDataLst>
              </p:nvPr>
            </p:nvSpPr>
            <p:spPr>
              <a:xfrm>
                <a:off x="2889803" y="3675527"/>
                <a:ext cx="1171081" cy="658776"/>
              </a:xfrm>
              <a:custGeom>
                <a:avLst/>
                <a:gdLst>
                  <a:gd name="connsiteX0" fmla="*/ 0 w 872351"/>
                  <a:gd name="connsiteY0" fmla="*/ 0 h 721783"/>
                  <a:gd name="connsiteX1" fmla="*/ 697880 w 872351"/>
                  <a:gd name="connsiteY1" fmla="*/ 0 h 721783"/>
                  <a:gd name="connsiteX2" fmla="*/ 872351 w 872351"/>
                  <a:gd name="connsiteY2" fmla="*/ 360892 h 721783"/>
                  <a:gd name="connsiteX3" fmla="*/ 697880 w 872351"/>
                  <a:gd name="connsiteY3" fmla="*/ 721783 h 721783"/>
                  <a:gd name="connsiteX4" fmla="*/ 0 w 872351"/>
                  <a:gd name="connsiteY4" fmla="*/ 721783 h 7217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2351" h="721783">
                    <a:moveTo>
                      <a:pt x="0" y="0"/>
                    </a:moveTo>
                    <a:lnTo>
                      <a:pt x="697880" y="0"/>
                    </a:lnTo>
                    <a:lnTo>
                      <a:pt x="872351" y="360892"/>
                    </a:lnTo>
                    <a:lnTo>
                      <a:pt x="697880" y="721783"/>
                    </a:lnTo>
                    <a:lnTo>
                      <a:pt x="0" y="721783"/>
                    </a:lnTo>
                    <a:close/>
                  </a:path>
                </a:pathLst>
              </a:custGeom>
              <a:solidFill>
                <a:schemeClr val="accent5">
                  <a:lumMod val="50000"/>
                </a:schemeClr>
              </a:solidFill>
              <a:ln w="762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r>
                  <a:rPr lang="en-US" altLang="zh-CN" sz="3999" dirty="0">
                    <a:solidFill>
                      <a:srgbClr val="FFFFFF"/>
                    </a:solidFill>
                    <a:latin typeface="Arial" panose="020B0604020202020204" pitchFamily="34" charset="0"/>
                    <a:ea typeface="微软雅黑" panose="020B0503020204020204" pitchFamily="34" charset="-122"/>
                    <a:sym typeface="Arial" panose="020B0604020202020204" pitchFamily="34" charset="0"/>
                  </a:rPr>
                  <a:t>3</a:t>
                </a:r>
                <a:endParaRPr lang="zh-CN" altLang="en-US" sz="3999" dirty="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2" name="MH_SubTitle_2">
                <a:extLst>
                  <a:ext uri="{FF2B5EF4-FFF2-40B4-BE49-F238E27FC236}">
                    <a16:creationId xmlns:a16="http://schemas.microsoft.com/office/drawing/2014/main" id="{62F762AD-52EB-42F3-99A9-1EFAB57B69A2}"/>
                  </a:ext>
                </a:extLst>
              </p:cNvPr>
              <p:cNvSpPr/>
              <p:nvPr>
                <p:custDataLst>
                  <p:tags r:id="rId14"/>
                </p:custDataLst>
              </p:nvPr>
            </p:nvSpPr>
            <p:spPr>
              <a:xfrm>
                <a:off x="3648749" y="4492250"/>
                <a:ext cx="5538075" cy="580113"/>
              </a:xfrm>
              <a:custGeom>
                <a:avLst/>
                <a:gdLst>
                  <a:gd name="connsiteX0" fmla="*/ 122108 w 732631"/>
                  <a:gd name="connsiteY0" fmla="*/ 0 h 5307012"/>
                  <a:gd name="connsiteX1" fmla="*/ 610523 w 732631"/>
                  <a:gd name="connsiteY1" fmla="*/ 0 h 5307012"/>
                  <a:gd name="connsiteX2" fmla="*/ 732631 w 732631"/>
                  <a:gd name="connsiteY2" fmla="*/ 122108 h 5307012"/>
                  <a:gd name="connsiteX3" fmla="*/ 732631 w 732631"/>
                  <a:gd name="connsiteY3" fmla="*/ 5307012 h 5307012"/>
                  <a:gd name="connsiteX4" fmla="*/ 732631 w 732631"/>
                  <a:gd name="connsiteY4" fmla="*/ 5307012 h 5307012"/>
                  <a:gd name="connsiteX5" fmla="*/ 0 w 732631"/>
                  <a:gd name="connsiteY5" fmla="*/ 5307012 h 5307012"/>
                  <a:gd name="connsiteX6" fmla="*/ 0 w 732631"/>
                  <a:gd name="connsiteY6" fmla="*/ 5307012 h 5307012"/>
                  <a:gd name="connsiteX7" fmla="*/ 0 w 732631"/>
                  <a:gd name="connsiteY7" fmla="*/ 122108 h 5307012"/>
                  <a:gd name="connsiteX8" fmla="*/ 122108 w 732631"/>
                  <a:gd name="connsiteY8" fmla="*/ 0 h 5307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32631" h="5307012">
                    <a:moveTo>
                      <a:pt x="732631" y="884525"/>
                    </a:moveTo>
                    <a:lnTo>
                      <a:pt x="732631" y="4422487"/>
                    </a:lnTo>
                    <a:cubicBezTo>
                      <a:pt x="732631" y="4910992"/>
                      <a:pt x="725084" y="5307008"/>
                      <a:pt x="715774" y="5307008"/>
                    </a:cubicBezTo>
                    <a:lnTo>
                      <a:pt x="0" y="5307008"/>
                    </a:lnTo>
                    <a:lnTo>
                      <a:pt x="0" y="5307008"/>
                    </a:lnTo>
                    <a:lnTo>
                      <a:pt x="0" y="4"/>
                    </a:lnTo>
                    <a:lnTo>
                      <a:pt x="0" y="4"/>
                    </a:lnTo>
                    <a:lnTo>
                      <a:pt x="715774" y="4"/>
                    </a:lnTo>
                    <a:cubicBezTo>
                      <a:pt x="725084" y="4"/>
                      <a:pt x="732631" y="396020"/>
                      <a:pt x="732631" y="884525"/>
                    </a:cubicBezTo>
                    <a:close/>
                  </a:path>
                </a:pathLst>
              </a:custGeom>
              <a:solidFill>
                <a:schemeClr val="accent3">
                  <a:lumMod val="50000"/>
                </a:schemeClr>
              </a:solidFill>
              <a:ln>
                <a:noFill/>
              </a:ln>
              <a:effectLst/>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lIns="0" tIns="0" rIns="0" bIns="0" spcCol="1270" anchor="ctr">
                <a:noAutofit/>
              </a:bodyPr>
              <a:lstStyle/>
              <a:p>
                <a:pPr algn="ctr"/>
                <a:r>
                  <a:rPr lang="zh-CN" altLang="en-US" sz="2800" b="1" dirty="0">
                    <a:solidFill>
                      <a:schemeClr val="bg1"/>
                    </a:solidFill>
                    <a:cs typeface="+mn-ea"/>
                    <a:sym typeface="+mn-lt"/>
                  </a:rPr>
                  <a:t>树与森林的存储结构</a:t>
                </a:r>
              </a:p>
            </p:txBody>
          </p:sp>
          <p:sp>
            <p:nvSpPr>
              <p:cNvPr id="13" name="MH_Other_2">
                <a:extLst>
                  <a:ext uri="{FF2B5EF4-FFF2-40B4-BE49-F238E27FC236}">
                    <a16:creationId xmlns:a16="http://schemas.microsoft.com/office/drawing/2014/main" id="{E3A62604-B582-45E4-B86A-A8ECDB86EA9C}"/>
                  </a:ext>
                </a:extLst>
              </p:cNvPr>
              <p:cNvSpPr/>
              <p:nvPr>
                <p:custDataLst>
                  <p:tags r:id="rId15"/>
                </p:custDataLst>
              </p:nvPr>
            </p:nvSpPr>
            <p:spPr>
              <a:xfrm>
                <a:off x="2889803" y="4454861"/>
                <a:ext cx="1171081" cy="658776"/>
              </a:xfrm>
              <a:custGeom>
                <a:avLst/>
                <a:gdLst>
                  <a:gd name="connsiteX0" fmla="*/ 0 w 872351"/>
                  <a:gd name="connsiteY0" fmla="*/ 0 h 721783"/>
                  <a:gd name="connsiteX1" fmla="*/ 697880 w 872351"/>
                  <a:gd name="connsiteY1" fmla="*/ 0 h 721783"/>
                  <a:gd name="connsiteX2" fmla="*/ 872351 w 872351"/>
                  <a:gd name="connsiteY2" fmla="*/ 360892 h 721783"/>
                  <a:gd name="connsiteX3" fmla="*/ 697880 w 872351"/>
                  <a:gd name="connsiteY3" fmla="*/ 721783 h 721783"/>
                  <a:gd name="connsiteX4" fmla="*/ 0 w 872351"/>
                  <a:gd name="connsiteY4" fmla="*/ 721783 h 7217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2351" h="721783">
                    <a:moveTo>
                      <a:pt x="0" y="0"/>
                    </a:moveTo>
                    <a:lnTo>
                      <a:pt x="697880" y="0"/>
                    </a:lnTo>
                    <a:lnTo>
                      <a:pt x="872351" y="360892"/>
                    </a:lnTo>
                    <a:lnTo>
                      <a:pt x="697880" y="721783"/>
                    </a:lnTo>
                    <a:lnTo>
                      <a:pt x="0" y="721783"/>
                    </a:lnTo>
                    <a:close/>
                  </a:path>
                </a:pathLst>
              </a:custGeom>
              <a:solidFill>
                <a:schemeClr val="accent3">
                  <a:lumMod val="50000"/>
                </a:schemeClr>
              </a:solidFill>
              <a:ln w="762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r>
                  <a:rPr lang="en-US" altLang="zh-CN" sz="3999" dirty="0">
                    <a:solidFill>
                      <a:srgbClr val="FFFFFF"/>
                    </a:solidFill>
                    <a:latin typeface="Arial" panose="020B0604020202020204" pitchFamily="34" charset="0"/>
                    <a:ea typeface="微软雅黑" panose="020B0503020204020204" pitchFamily="34" charset="-122"/>
                    <a:sym typeface="Arial" panose="020B0604020202020204" pitchFamily="34" charset="0"/>
                  </a:rPr>
                  <a:t>4</a:t>
                </a:r>
                <a:endParaRPr lang="zh-CN" altLang="en-US" sz="3999" dirty="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8" name="MH_SubTitle_2">
                <a:extLst>
                  <a:ext uri="{FF2B5EF4-FFF2-40B4-BE49-F238E27FC236}">
                    <a16:creationId xmlns:a16="http://schemas.microsoft.com/office/drawing/2014/main" id="{C8BFDD51-13A4-4D9F-8FAB-63622C82B7F0}"/>
                  </a:ext>
                </a:extLst>
              </p:cNvPr>
              <p:cNvSpPr/>
              <p:nvPr>
                <p:custDataLst>
                  <p:tags r:id="rId16"/>
                </p:custDataLst>
              </p:nvPr>
            </p:nvSpPr>
            <p:spPr>
              <a:xfrm>
                <a:off x="3648749" y="5270081"/>
                <a:ext cx="5538075" cy="580113"/>
              </a:xfrm>
              <a:custGeom>
                <a:avLst/>
                <a:gdLst>
                  <a:gd name="connsiteX0" fmla="*/ 122108 w 732631"/>
                  <a:gd name="connsiteY0" fmla="*/ 0 h 5307012"/>
                  <a:gd name="connsiteX1" fmla="*/ 610523 w 732631"/>
                  <a:gd name="connsiteY1" fmla="*/ 0 h 5307012"/>
                  <a:gd name="connsiteX2" fmla="*/ 732631 w 732631"/>
                  <a:gd name="connsiteY2" fmla="*/ 122108 h 5307012"/>
                  <a:gd name="connsiteX3" fmla="*/ 732631 w 732631"/>
                  <a:gd name="connsiteY3" fmla="*/ 5307012 h 5307012"/>
                  <a:gd name="connsiteX4" fmla="*/ 732631 w 732631"/>
                  <a:gd name="connsiteY4" fmla="*/ 5307012 h 5307012"/>
                  <a:gd name="connsiteX5" fmla="*/ 0 w 732631"/>
                  <a:gd name="connsiteY5" fmla="*/ 5307012 h 5307012"/>
                  <a:gd name="connsiteX6" fmla="*/ 0 w 732631"/>
                  <a:gd name="connsiteY6" fmla="*/ 5307012 h 5307012"/>
                  <a:gd name="connsiteX7" fmla="*/ 0 w 732631"/>
                  <a:gd name="connsiteY7" fmla="*/ 122108 h 5307012"/>
                  <a:gd name="connsiteX8" fmla="*/ 122108 w 732631"/>
                  <a:gd name="connsiteY8" fmla="*/ 0 h 5307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32631" h="5307012">
                    <a:moveTo>
                      <a:pt x="732631" y="884525"/>
                    </a:moveTo>
                    <a:lnTo>
                      <a:pt x="732631" y="4422487"/>
                    </a:lnTo>
                    <a:cubicBezTo>
                      <a:pt x="732631" y="4910992"/>
                      <a:pt x="725084" y="5307008"/>
                      <a:pt x="715774" y="5307008"/>
                    </a:cubicBezTo>
                    <a:lnTo>
                      <a:pt x="0" y="5307008"/>
                    </a:lnTo>
                    <a:lnTo>
                      <a:pt x="0" y="5307008"/>
                    </a:lnTo>
                    <a:lnTo>
                      <a:pt x="0" y="4"/>
                    </a:lnTo>
                    <a:lnTo>
                      <a:pt x="0" y="4"/>
                    </a:lnTo>
                    <a:lnTo>
                      <a:pt x="715774" y="4"/>
                    </a:lnTo>
                    <a:cubicBezTo>
                      <a:pt x="725084" y="4"/>
                      <a:pt x="732631" y="396020"/>
                      <a:pt x="732631" y="884525"/>
                    </a:cubicBezTo>
                    <a:close/>
                  </a:path>
                </a:pathLst>
              </a:custGeom>
              <a:solidFill>
                <a:schemeClr val="tx1">
                  <a:lumMod val="65000"/>
                  <a:lumOff val="35000"/>
                </a:schemeClr>
              </a:solidFill>
              <a:ln>
                <a:noFill/>
              </a:ln>
              <a:effectLst/>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lIns="0" tIns="0" rIns="0" bIns="0" spcCol="1270" anchor="ctr">
                <a:noAutofit/>
              </a:bodyPr>
              <a:lstStyle/>
              <a:p>
                <a:pPr algn="ctr"/>
                <a:r>
                  <a:rPr lang="zh-CN" altLang="en-US" sz="2800" b="1" dirty="0">
                    <a:solidFill>
                      <a:schemeClr val="bg1"/>
                    </a:solidFill>
                    <a:cs typeface="+mn-ea"/>
                    <a:sym typeface="+mn-lt"/>
                  </a:rPr>
                  <a:t>树与森林的遍历</a:t>
                </a:r>
              </a:p>
            </p:txBody>
          </p:sp>
          <p:sp>
            <p:nvSpPr>
              <p:cNvPr id="19" name="MH_Other_2">
                <a:extLst>
                  <a:ext uri="{FF2B5EF4-FFF2-40B4-BE49-F238E27FC236}">
                    <a16:creationId xmlns:a16="http://schemas.microsoft.com/office/drawing/2014/main" id="{C94B2AF2-84C8-4526-8E2E-D1DFE6404F7E}"/>
                  </a:ext>
                </a:extLst>
              </p:cNvPr>
              <p:cNvSpPr/>
              <p:nvPr>
                <p:custDataLst>
                  <p:tags r:id="rId17"/>
                </p:custDataLst>
              </p:nvPr>
            </p:nvSpPr>
            <p:spPr>
              <a:xfrm>
                <a:off x="2889803" y="5232692"/>
                <a:ext cx="1171081" cy="658776"/>
              </a:xfrm>
              <a:custGeom>
                <a:avLst/>
                <a:gdLst>
                  <a:gd name="connsiteX0" fmla="*/ 0 w 872351"/>
                  <a:gd name="connsiteY0" fmla="*/ 0 h 721783"/>
                  <a:gd name="connsiteX1" fmla="*/ 697880 w 872351"/>
                  <a:gd name="connsiteY1" fmla="*/ 0 h 721783"/>
                  <a:gd name="connsiteX2" fmla="*/ 872351 w 872351"/>
                  <a:gd name="connsiteY2" fmla="*/ 360892 h 721783"/>
                  <a:gd name="connsiteX3" fmla="*/ 697880 w 872351"/>
                  <a:gd name="connsiteY3" fmla="*/ 721783 h 721783"/>
                  <a:gd name="connsiteX4" fmla="*/ 0 w 872351"/>
                  <a:gd name="connsiteY4" fmla="*/ 721783 h 7217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2351" h="721783">
                    <a:moveTo>
                      <a:pt x="0" y="0"/>
                    </a:moveTo>
                    <a:lnTo>
                      <a:pt x="697880" y="0"/>
                    </a:lnTo>
                    <a:lnTo>
                      <a:pt x="872351" y="360892"/>
                    </a:lnTo>
                    <a:lnTo>
                      <a:pt x="697880" y="721783"/>
                    </a:lnTo>
                    <a:lnTo>
                      <a:pt x="0" y="721783"/>
                    </a:lnTo>
                    <a:close/>
                  </a:path>
                </a:pathLst>
              </a:custGeom>
              <a:solidFill>
                <a:srgbClr val="595959"/>
              </a:solidFill>
              <a:ln w="762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r>
                  <a:rPr lang="en-US" altLang="zh-CN" sz="3999" dirty="0">
                    <a:solidFill>
                      <a:srgbClr val="FFFFFF"/>
                    </a:solidFill>
                    <a:latin typeface="Arial" panose="020B0604020202020204" pitchFamily="34" charset="0"/>
                    <a:ea typeface="微软雅黑" panose="020B0503020204020204" pitchFamily="34" charset="-122"/>
                    <a:sym typeface="Arial" panose="020B0604020202020204" pitchFamily="34" charset="0"/>
                  </a:rPr>
                  <a:t>5</a:t>
                </a:r>
                <a:endParaRPr lang="zh-CN" altLang="en-US" sz="3999" dirty="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20" name="MH_SubTitle_2">
              <a:extLst>
                <a:ext uri="{FF2B5EF4-FFF2-40B4-BE49-F238E27FC236}">
                  <a16:creationId xmlns:a16="http://schemas.microsoft.com/office/drawing/2014/main" id="{BE1BAD32-0478-4A17-BAD5-D5271437B3B7}"/>
                </a:ext>
              </a:extLst>
            </p:cNvPr>
            <p:cNvSpPr/>
            <p:nvPr>
              <p:custDataLst>
                <p:tags r:id="rId6"/>
              </p:custDataLst>
            </p:nvPr>
          </p:nvSpPr>
          <p:spPr>
            <a:xfrm>
              <a:off x="3706435" y="5981925"/>
              <a:ext cx="5538075" cy="580113"/>
            </a:xfrm>
            <a:custGeom>
              <a:avLst/>
              <a:gdLst>
                <a:gd name="connsiteX0" fmla="*/ 122108 w 732631"/>
                <a:gd name="connsiteY0" fmla="*/ 0 h 5307012"/>
                <a:gd name="connsiteX1" fmla="*/ 610523 w 732631"/>
                <a:gd name="connsiteY1" fmla="*/ 0 h 5307012"/>
                <a:gd name="connsiteX2" fmla="*/ 732631 w 732631"/>
                <a:gd name="connsiteY2" fmla="*/ 122108 h 5307012"/>
                <a:gd name="connsiteX3" fmla="*/ 732631 w 732631"/>
                <a:gd name="connsiteY3" fmla="*/ 5307012 h 5307012"/>
                <a:gd name="connsiteX4" fmla="*/ 732631 w 732631"/>
                <a:gd name="connsiteY4" fmla="*/ 5307012 h 5307012"/>
                <a:gd name="connsiteX5" fmla="*/ 0 w 732631"/>
                <a:gd name="connsiteY5" fmla="*/ 5307012 h 5307012"/>
                <a:gd name="connsiteX6" fmla="*/ 0 w 732631"/>
                <a:gd name="connsiteY6" fmla="*/ 5307012 h 5307012"/>
                <a:gd name="connsiteX7" fmla="*/ 0 w 732631"/>
                <a:gd name="connsiteY7" fmla="*/ 122108 h 5307012"/>
                <a:gd name="connsiteX8" fmla="*/ 122108 w 732631"/>
                <a:gd name="connsiteY8" fmla="*/ 0 h 5307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32631" h="5307012">
                  <a:moveTo>
                    <a:pt x="732631" y="884525"/>
                  </a:moveTo>
                  <a:lnTo>
                    <a:pt x="732631" y="4422487"/>
                  </a:lnTo>
                  <a:cubicBezTo>
                    <a:pt x="732631" y="4910992"/>
                    <a:pt x="725084" y="5307008"/>
                    <a:pt x="715774" y="5307008"/>
                  </a:cubicBezTo>
                  <a:lnTo>
                    <a:pt x="0" y="5307008"/>
                  </a:lnTo>
                  <a:lnTo>
                    <a:pt x="0" y="5307008"/>
                  </a:lnTo>
                  <a:lnTo>
                    <a:pt x="0" y="4"/>
                  </a:lnTo>
                  <a:lnTo>
                    <a:pt x="0" y="4"/>
                  </a:lnTo>
                  <a:lnTo>
                    <a:pt x="715774" y="4"/>
                  </a:lnTo>
                  <a:cubicBezTo>
                    <a:pt x="725084" y="4"/>
                    <a:pt x="732631" y="396020"/>
                    <a:pt x="732631" y="884525"/>
                  </a:cubicBezTo>
                  <a:close/>
                </a:path>
              </a:pathLst>
            </a:custGeom>
            <a:solidFill>
              <a:schemeClr val="tx1">
                <a:lumMod val="65000"/>
                <a:lumOff val="35000"/>
              </a:schemeClr>
            </a:solidFill>
            <a:ln>
              <a:noFill/>
            </a:ln>
            <a:effectLst/>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lIns="0" tIns="0" rIns="0" bIns="0" spcCol="1270" anchor="ctr">
              <a:noAutofit/>
            </a:bodyPr>
            <a:lstStyle/>
            <a:p>
              <a:pPr algn="ctr"/>
              <a:r>
                <a:rPr lang="en-US" altLang="zh-CN" sz="2800" b="1" dirty="0">
                  <a:solidFill>
                    <a:schemeClr val="bg1"/>
                  </a:solidFill>
                  <a:cs typeface="+mn-ea"/>
                  <a:sym typeface="+mn-lt"/>
                </a:rPr>
                <a:t>Huffman</a:t>
              </a:r>
              <a:r>
                <a:rPr lang="zh-CN" altLang="en-US" sz="2800" b="1" dirty="0">
                  <a:solidFill>
                    <a:schemeClr val="bg1"/>
                  </a:solidFill>
                  <a:cs typeface="+mn-ea"/>
                  <a:sym typeface="+mn-lt"/>
                </a:rPr>
                <a:t>树</a:t>
              </a:r>
            </a:p>
          </p:txBody>
        </p:sp>
        <p:sp>
          <p:nvSpPr>
            <p:cNvPr id="21" name="MH_Other_2">
              <a:extLst>
                <a:ext uri="{FF2B5EF4-FFF2-40B4-BE49-F238E27FC236}">
                  <a16:creationId xmlns:a16="http://schemas.microsoft.com/office/drawing/2014/main" id="{C8CC9333-04D4-4FB6-8928-27D151242DBB}"/>
                </a:ext>
              </a:extLst>
            </p:cNvPr>
            <p:cNvSpPr/>
            <p:nvPr>
              <p:custDataLst>
                <p:tags r:id="rId7"/>
              </p:custDataLst>
            </p:nvPr>
          </p:nvSpPr>
          <p:spPr>
            <a:xfrm>
              <a:off x="2947489" y="5944536"/>
              <a:ext cx="1171081" cy="658776"/>
            </a:xfrm>
            <a:custGeom>
              <a:avLst/>
              <a:gdLst>
                <a:gd name="connsiteX0" fmla="*/ 0 w 872351"/>
                <a:gd name="connsiteY0" fmla="*/ 0 h 721783"/>
                <a:gd name="connsiteX1" fmla="*/ 697880 w 872351"/>
                <a:gd name="connsiteY1" fmla="*/ 0 h 721783"/>
                <a:gd name="connsiteX2" fmla="*/ 872351 w 872351"/>
                <a:gd name="connsiteY2" fmla="*/ 360892 h 721783"/>
                <a:gd name="connsiteX3" fmla="*/ 697880 w 872351"/>
                <a:gd name="connsiteY3" fmla="*/ 721783 h 721783"/>
                <a:gd name="connsiteX4" fmla="*/ 0 w 872351"/>
                <a:gd name="connsiteY4" fmla="*/ 721783 h 7217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2351" h="721783">
                  <a:moveTo>
                    <a:pt x="0" y="0"/>
                  </a:moveTo>
                  <a:lnTo>
                    <a:pt x="697880" y="0"/>
                  </a:lnTo>
                  <a:lnTo>
                    <a:pt x="872351" y="360892"/>
                  </a:lnTo>
                  <a:lnTo>
                    <a:pt x="697880" y="721783"/>
                  </a:lnTo>
                  <a:lnTo>
                    <a:pt x="0" y="721783"/>
                  </a:lnTo>
                  <a:close/>
                </a:path>
              </a:pathLst>
            </a:custGeom>
            <a:solidFill>
              <a:srgbClr val="595959"/>
            </a:solidFill>
            <a:ln w="762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r>
                <a:rPr lang="en-US" altLang="zh-CN" sz="3999" dirty="0">
                  <a:solidFill>
                    <a:srgbClr val="FFFFFF"/>
                  </a:solidFill>
                  <a:latin typeface="Arial" panose="020B0604020202020204" pitchFamily="34" charset="0"/>
                  <a:ea typeface="微软雅黑" panose="020B0503020204020204" pitchFamily="34" charset="-122"/>
                  <a:sym typeface="Arial" panose="020B0604020202020204" pitchFamily="34" charset="0"/>
                </a:rPr>
                <a:t>6</a:t>
              </a:r>
              <a:endParaRPr lang="zh-CN" altLang="en-US" sz="3999" dirty="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grpSp>
    </p:spTree>
    <p:custDataLst>
      <p:tags r:id="rId1"/>
    </p:custDataLst>
    <p:extLst>
      <p:ext uri="{BB962C8B-B14F-4D97-AF65-F5344CB8AC3E}">
        <p14:creationId xmlns:p14="http://schemas.microsoft.com/office/powerpoint/2010/main" val="3458591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MH_Others_2"/>
          <p:cNvSpPr/>
          <p:nvPr>
            <p:custDataLst>
              <p:tags r:id="rId2"/>
            </p:custDataLst>
          </p:nvPr>
        </p:nvSpPr>
        <p:spPr>
          <a:xfrm>
            <a:off x="335" y="733339"/>
            <a:ext cx="678395" cy="474171"/>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5" tIns="45718" rIns="91435" bIns="45718" numCol="1" spcCol="0" rtlCol="0" fromWordArt="0" anchor="ctr" anchorCtr="0" forceAA="0" compatLnSpc="1">
            <a:prstTxWarp prst="textNoShape">
              <a:avLst/>
            </a:prstTxWarp>
            <a:noAutofit/>
          </a:bodyPr>
          <a:lstStyle/>
          <a:p>
            <a:endParaRPr lang="zh-CN" altLang="en-US" sz="1898">
              <a:solidFill>
                <a:srgbClr val="385424"/>
              </a:solidFill>
              <a:latin typeface="Arial" panose="020B0604020202020204" pitchFamily="34" charset="0"/>
              <a:ea typeface="微软雅黑" panose="020B0503020204020204" pitchFamily="34" charset="-122"/>
              <a:sym typeface="Arial" panose="020B0604020202020204" pitchFamily="34" charset="0"/>
            </a:endParaRPr>
          </a:p>
        </p:txBody>
      </p:sp>
      <p:sp>
        <p:nvSpPr>
          <p:cNvPr id="15" name="MH_Others_1"/>
          <p:cNvSpPr txBox="1"/>
          <p:nvPr>
            <p:custDataLst>
              <p:tags r:id="rId3"/>
            </p:custDataLst>
          </p:nvPr>
        </p:nvSpPr>
        <p:spPr>
          <a:xfrm>
            <a:off x="758857" y="690211"/>
            <a:ext cx="3662314" cy="583558"/>
          </a:xfrm>
          <a:prstGeom prst="rect">
            <a:avLst/>
          </a:prstGeom>
          <a:noFill/>
        </p:spPr>
        <p:txBody>
          <a:bodyPr vert="horz" wrap="square" lIns="0" tIns="0" rIns="0" bIns="0" rtlCol="0" anchor="ctr" anchorCtr="0">
            <a:spAutoFit/>
          </a:bodyPr>
          <a:lstStyle/>
          <a:p>
            <a:pPr algn="ctr"/>
            <a:r>
              <a:rPr lang="zh-CN" altLang="en-US" sz="3792" b="1" dirty="0">
                <a:solidFill>
                  <a:srgbClr val="002060"/>
                </a:solidFill>
                <a:latin typeface="Arial" panose="020B0604020202020204" pitchFamily="34" charset="0"/>
                <a:ea typeface="微软雅黑" panose="020B0503020204020204" pitchFamily="34" charset="-122"/>
                <a:sym typeface="Arial" panose="020B0604020202020204" pitchFamily="34" charset="0"/>
              </a:rPr>
              <a:t>第三章 树形结构</a:t>
            </a:r>
          </a:p>
        </p:txBody>
      </p:sp>
      <p:sp>
        <p:nvSpPr>
          <p:cNvPr id="16" name="MH_Others_2"/>
          <p:cNvSpPr txBox="1"/>
          <p:nvPr>
            <p:custDataLst>
              <p:tags r:id="rId4"/>
            </p:custDataLst>
          </p:nvPr>
        </p:nvSpPr>
        <p:spPr>
          <a:xfrm>
            <a:off x="178885" y="1324978"/>
            <a:ext cx="4822257" cy="466923"/>
          </a:xfrm>
          <a:prstGeom prst="rect">
            <a:avLst/>
          </a:prstGeom>
          <a:noFill/>
        </p:spPr>
        <p:txBody>
          <a:bodyPr wrap="square" lIns="0" tIns="0" rIns="0" bIns="0">
            <a:spAutoFit/>
          </a:bodyPr>
          <a:lstStyle/>
          <a:p>
            <a:pPr algn="ctr">
              <a:defRPr/>
            </a:pPr>
            <a:r>
              <a:rPr lang="en-US" altLang="zh-CN" sz="3034" dirty="0">
                <a:solidFill>
                  <a:srgbClr val="002060"/>
                </a:solidFill>
                <a:latin typeface="Arial" panose="020B0604020202020204" pitchFamily="34" charset="0"/>
                <a:ea typeface="微软雅黑" panose="020B0503020204020204" pitchFamily="34" charset="-122"/>
                <a:sym typeface="Arial" panose="020B0604020202020204" pitchFamily="34" charset="0"/>
              </a:rPr>
              <a:t>Chapter 3 Tree Structure</a:t>
            </a:r>
          </a:p>
        </p:txBody>
      </p:sp>
      <p:sp>
        <p:nvSpPr>
          <p:cNvPr id="17" name="MH_Others_2"/>
          <p:cNvSpPr/>
          <p:nvPr>
            <p:custDataLst>
              <p:tags r:id="rId5"/>
            </p:custDataLst>
          </p:nvPr>
        </p:nvSpPr>
        <p:spPr>
          <a:xfrm>
            <a:off x="4501298" y="733339"/>
            <a:ext cx="7690701" cy="474171"/>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5" tIns="45718" rIns="91435" bIns="45718" numCol="1" spcCol="0" rtlCol="0" fromWordArt="0" anchor="ctr" anchorCtr="0" forceAA="0" compatLnSpc="1">
            <a:prstTxWarp prst="textNoShape">
              <a:avLst/>
            </a:prstTxWarp>
            <a:noAutofit/>
          </a:bodyPr>
          <a:lstStyle/>
          <a:p>
            <a:endParaRPr lang="zh-CN" altLang="en-US" sz="1898">
              <a:solidFill>
                <a:srgbClr val="385424"/>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3" name="组合 2">
            <a:extLst>
              <a:ext uri="{FF2B5EF4-FFF2-40B4-BE49-F238E27FC236}">
                <a16:creationId xmlns:a16="http://schemas.microsoft.com/office/drawing/2014/main" id="{658BEAFA-EC87-4AC9-A4F8-3845BA9916AB}"/>
              </a:ext>
            </a:extLst>
          </p:cNvPr>
          <p:cNvGrpSpPr/>
          <p:nvPr/>
        </p:nvGrpSpPr>
        <p:grpSpPr>
          <a:xfrm>
            <a:off x="2947489" y="1909369"/>
            <a:ext cx="6297021" cy="4549435"/>
            <a:chOff x="2947489" y="2053877"/>
            <a:chExt cx="6297021" cy="4549435"/>
          </a:xfrm>
        </p:grpSpPr>
        <p:grpSp>
          <p:nvGrpSpPr>
            <p:cNvPr id="2" name="组合 1">
              <a:extLst>
                <a:ext uri="{FF2B5EF4-FFF2-40B4-BE49-F238E27FC236}">
                  <a16:creationId xmlns:a16="http://schemas.microsoft.com/office/drawing/2014/main" id="{EC78096A-1B3B-4B8B-AE98-05BEE8EC2F8B}"/>
                </a:ext>
              </a:extLst>
            </p:cNvPr>
            <p:cNvGrpSpPr/>
            <p:nvPr/>
          </p:nvGrpSpPr>
          <p:grpSpPr>
            <a:xfrm>
              <a:off x="2947489" y="2053877"/>
              <a:ext cx="6297021" cy="3771604"/>
              <a:chOff x="2889803" y="2119864"/>
              <a:chExt cx="6297021" cy="3771604"/>
            </a:xfrm>
          </p:grpSpPr>
          <p:sp>
            <p:nvSpPr>
              <p:cNvPr id="40" name="MH_SubTitle_1"/>
              <p:cNvSpPr/>
              <p:nvPr>
                <p:custDataLst>
                  <p:tags r:id="rId8"/>
                </p:custDataLst>
              </p:nvPr>
            </p:nvSpPr>
            <p:spPr>
              <a:xfrm>
                <a:off x="3881505" y="2160139"/>
                <a:ext cx="5305319" cy="575724"/>
              </a:xfrm>
              <a:custGeom>
                <a:avLst/>
                <a:gdLst>
                  <a:gd name="connsiteX0" fmla="*/ 122108 w 732631"/>
                  <a:gd name="connsiteY0" fmla="*/ 0 h 5307012"/>
                  <a:gd name="connsiteX1" fmla="*/ 610523 w 732631"/>
                  <a:gd name="connsiteY1" fmla="*/ 0 h 5307012"/>
                  <a:gd name="connsiteX2" fmla="*/ 732631 w 732631"/>
                  <a:gd name="connsiteY2" fmla="*/ 122108 h 5307012"/>
                  <a:gd name="connsiteX3" fmla="*/ 732631 w 732631"/>
                  <a:gd name="connsiteY3" fmla="*/ 5307012 h 5307012"/>
                  <a:gd name="connsiteX4" fmla="*/ 732631 w 732631"/>
                  <a:gd name="connsiteY4" fmla="*/ 5307012 h 5307012"/>
                  <a:gd name="connsiteX5" fmla="*/ 0 w 732631"/>
                  <a:gd name="connsiteY5" fmla="*/ 5307012 h 5307012"/>
                  <a:gd name="connsiteX6" fmla="*/ 0 w 732631"/>
                  <a:gd name="connsiteY6" fmla="*/ 5307012 h 5307012"/>
                  <a:gd name="connsiteX7" fmla="*/ 0 w 732631"/>
                  <a:gd name="connsiteY7" fmla="*/ 122108 h 5307012"/>
                  <a:gd name="connsiteX8" fmla="*/ 122108 w 732631"/>
                  <a:gd name="connsiteY8" fmla="*/ 0 h 5307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32631" h="5307012">
                    <a:moveTo>
                      <a:pt x="732631" y="884525"/>
                    </a:moveTo>
                    <a:lnTo>
                      <a:pt x="732631" y="4422487"/>
                    </a:lnTo>
                    <a:cubicBezTo>
                      <a:pt x="732631" y="4910992"/>
                      <a:pt x="725084" y="5307008"/>
                      <a:pt x="715774" y="5307008"/>
                    </a:cubicBezTo>
                    <a:lnTo>
                      <a:pt x="0" y="5307008"/>
                    </a:lnTo>
                    <a:lnTo>
                      <a:pt x="0" y="5307008"/>
                    </a:lnTo>
                    <a:lnTo>
                      <a:pt x="0" y="4"/>
                    </a:lnTo>
                    <a:lnTo>
                      <a:pt x="0" y="4"/>
                    </a:lnTo>
                    <a:lnTo>
                      <a:pt x="715774" y="4"/>
                    </a:lnTo>
                    <a:cubicBezTo>
                      <a:pt x="725084" y="4"/>
                      <a:pt x="732631" y="396020"/>
                      <a:pt x="732631" y="884525"/>
                    </a:cubicBezTo>
                    <a:close/>
                  </a:path>
                </a:pathLst>
              </a:custGeom>
              <a:solidFill>
                <a:schemeClr val="accent3">
                  <a:lumMod val="50000"/>
                </a:schemeClr>
              </a:solidFill>
              <a:ln>
                <a:noFill/>
              </a:ln>
              <a:effectLst/>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lIns="0" tIns="0" rIns="0" bIns="0" spcCol="1270" anchor="ctr">
                <a:noAutofit/>
              </a:bodyPr>
              <a:lstStyle/>
              <a:p>
                <a:pPr algn="ctr"/>
                <a:r>
                  <a:rPr lang="zh-CN" altLang="en-US" sz="2800" b="1" dirty="0">
                    <a:solidFill>
                      <a:schemeClr val="bg1"/>
                    </a:solidFill>
                    <a:cs typeface="+mn-ea"/>
                  </a:rPr>
                  <a:t>二叉树的定义和存储结构</a:t>
                </a:r>
              </a:p>
            </p:txBody>
          </p:sp>
          <p:sp>
            <p:nvSpPr>
              <p:cNvPr id="41" name="MH_Other_1"/>
              <p:cNvSpPr/>
              <p:nvPr>
                <p:custDataLst>
                  <p:tags r:id="rId9"/>
                </p:custDataLst>
              </p:nvPr>
            </p:nvSpPr>
            <p:spPr>
              <a:xfrm>
                <a:off x="2889803" y="2119864"/>
                <a:ext cx="1171082" cy="660363"/>
              </a:xfrm>
              <a:custGeom>
                <a:avLst/>
                <a:gdLst>
                  <a:gd name="connsiteX0" fmla="*/ 0 w 872351"/>
                  <a:gd name="connsiteY0" fmla="*/ 0 h 721783"/>
                  <a:gd name="connsiteX1" fmla="*/ 697880 w 872351"/>
                  <a:gd name="connsiteY1" fmla="*/ 0 h 721783"/>
                  <a:gd name="connsiteX2" fmla="*/ 872351 w 872351"/>
                  <a:gd name="connsiteY2" fmla="*/ 360892 h 721783"/>
                  <a:gd name="connsiteX3" fmla="*/ 697880 w 872351"/>
                  <a:gd name="connsiteY3" fmla="*/ 721783 h 721783"/>
                  <a:gd name="connsiteX4" fmla="*/ 0 w 872351"/>
                  <a:gd name="connsiteY4" fmla="*/ 721783 h 7217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2351" h="721783">
                    <a:moveTo>
                      <a:pt x="0" y="0"/>
                    </a:moveTo>
                    <a:lnTo>
                      <a:pt x="697880" y="0"/>
                    </a:lnTo>
                    <a:lnTo>
                      <a:pt x="872351" y="360892"/>
                    </a:lnTo>
                    <a:lnTo>
                      <a:pt x="697880" y="721783"/>
                    </a:lnTo>
                    <a:lnTo>
                      <a:pt x="0" y="721783"/>
                    </a:lnTo>
                    <a:close/>
                  </a:path>
                </a:pathLst>
              </a:custGeom>
              <a:solidFill>
                <a:schemeClr val="accent3">
                  <a:lumMod val="50000"/>
                </a:schemeClr>
              </a:solidFill>
              <a:ln w="762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r>
                  <a:rPr lang="en-US" altLang="zh-CN" sz="3999" dirty="0">
                    <a:solidFill>
                      <a:srgbClr val="FFFFFF"/>
                    </a:solidFill>
                    <a:latin typeface="Arial" panose="020B0604020202020204" pitchFamily="34" charset="0"/>
                    <a:ea typeface="微软雅黑" panose="020B0503020204020204" pitchFamily="34" charset="-122"/>
                    <a:sym typeface="Arial" panose="020B0604020202020204" pitchFamily="34" charset="0"/>
                  </a:rPr>
                  <a:t>1</a:t>
                </a:r>
                <a:endParaRPr lang="zh-CN" altLang="en-US" sz="3999" dirty="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42" name="MH_SubTitle_2"/>
              <p:cNvSpPr/>
              <p:nvPr>
                <p:custDataLst>
                  <p:tags r:id="rId10"/>
                </p:custDataLst>
              </p:nvPr>
            </p:nvSpPr>
            <p:spPr>
              <a:xfrm>
                <a:off x="3648749" y="2935084"/>
                <a:ext cx="5538075" cy="580113"/>
              </a:xfrm>
              <a:custGeom>
                <a:avLst/>
                <a:gdLst>
                  <a:gd name="connsiteX0" fmla="*/ 122108 w 732631"/>
                  <a:gd name="connsiteY0" fmla="*/ 0 h 5307012"/>
                  <a:gd name="connsiteX1" fmla="*/ 610523 w 732631"/>
                  <a:gd name="connsiteY1" fmla="*/ 0 h 5307012"/>
                  <a:gd name="connsiteX2" fmla="*/ 732631 w 732631"/>
                  <a:gd name="connsiteY2" fmla="*/ 122108 h 5307012"/>
                  <a:gd name="connsiteX3" fmla="*/ 732631 w 732631"/>
                  <a:gd name="connsiteY3" fmla="*/ 5307012 h 5307012"/>
                  <a:gd name="connsiteX4" fmla="*/ 732631 w 732631"/>
                  <a:gd name="connsiteY4" fmla="*/ 5307012 h 5307012"/>
                  <a:gd name="connsiteX5" fmla="*/ 0 w 732631"/>
                  <a:gd name="connsiteY5" fmla="*/ 5307012 h 5307012"/>
                  <a:gd name="connsiteX6" fmla="*/ 0 w 732631"/>
                  <a:gd name="connsiteY6" fmla="*/ 5307012 h 5307012"/>
                  <a:gd name="connsiteX7" fmla="*/ 0 w 732631"/>
                  <a:gd name="connsiteY7" fmla="*/ 122108 h 5307012"/>
                  <a:gd name="connsiteX8" fmla="*/ 122108 w 732631"/>
                  <a:gd name="connsiteY8" fmla="*/ 0 h 5307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32631" h="5307012">
                    <a:moveTo>
                      <a:pt x="732631" y="884525"/>
                    </a:moveTo>
                    <a:lnTo>
                      <a:pt x="732631" y="4422487"/>
                    </a:lnTo>
                    <a:cubicBezTo>
                      <a:pt x="732631" y="4910992"/>
                      <a:pt x="725084" y="5307008"/>
                      <a:pt x="715774" y="5307008"/>
                    </a:cubicBezTo>
                    <a:lnTo>
                      <a:pt x="0" y="5307008"/>
                    </a:lnTo>
                    <a:lnTo>
                      <a:pt x="0" y="5307008"/>
                    </a:lnTo>
                    <a:lnTo>
                      <a:pt x="0" y="4"/>
                    </a:lnTo>
                    <a:lnTo>
                      <a:pt x="0" y="4"/>
                    </a:lnTo>
                    <a:lnTo>
                      <a:pt x="715774" y="4"/>
                    </a:lnTo>
                    <a:cubicBezTo>
                      <a:pt x="725084" y="4"/>
                      <a:pt x="732631" y="396020"/>
                      <a:pt x="732631" y="884525"/>
                    </a:cubicBezTo>
                    <a:close/>
                  </a:path>
                </a:pathLst>
              </a:custGeom>
              <a:solidFill>
                <a:schemeClr val="tx1">
                  <a:lumMod val="65000"/>
                  <a:lumOff val="35000"/>
                </a:schemeClr>
              </a:solidFill>
              <a:ln>
                <a:noFill/>
              </a:ln>
              <a:effectLst/>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lIns="0" tIns="0" rIns="0" bIns="0" spcCol="1270" anchor="ctr">
                <a:noAutofit/>
              </a:bodyPr>
              <a:lstStyle/>
              <a:p>
                <a:pPr lvl="0" algn="ctr"/>
                <a:r>
                  <a:rPr lang="zh-CN" altLang="en-US" sz="2800" b="1" dirty="0">
                    <a:solidFill>
                      <a:schemeClr val="bg1"/>
                    </a:solidFill>
                    <a:cs typeface="+mn-ea"/>
                    <a:sym typeface="+mn-lt"/>
                  </a:rPr>
                  <a:t>  遍历二叉树</a:t>
                </a:r>
              </a:p>
            </p:txBody>
          </p:sp>
          <p:sp>
            <p:nvSpPr>
              <p:cNvPr id="43" name="MH_Other_2"/>
              <p:cNvSpPr/>
              <p:nvPr>
                <p:custDataLst>
                  <p:tags r:id="rId11"/>
                </p:custDataLst>
              </p:nvPr>
            </p:nvSpPr>
            <p:spPr>
              <a:xfrm>
                <a:off x="2889803" y="2897695"/>
                <a:ext cx="1171081" cy="658776"/>
              </a:xfrm>
              <a:custGeom>
                <a:avLst/>
                <a:gdLst>
                  <a:gd name="connsiteX0" fmla="*/ 0 w 872351"/>
                  <a:gd name="connsiteY0" fmla="*/ 0 h 721783"/>
                  <a:gd name="connsiteX1" fmla="*/ 697880 w 872351"/>
                  <a:gd name="connsiteY1" fmla="*/ 0 h 721783"/>
                  <a:gd name="connsiteX2" fmla="*/ 872351 w 872351"/>
                  <a:gd name="connsiteY2" fmla="*/ 360892 h 721783"/>
                  <a:gd name="connsiteX3" fmla="*/ 697880 w 872351"/>
                  <a:gd name="connsiteY3" fmla="*/ 721783 h 721783"/>
                  <a:gd name="connsiteX4" fmla="*/ 0 w 872351"/>
                  <a:gd name="connsiteY4" fmla="*/ 721783 h 7217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2351" h="721783">
                    <a:moveTo>
                      <a:pt x="0" y="0"/>
                    </a:moveTo>
                    <a:lnTo>
                      <a:pt x="697880" y="0"/>
                    </a:lnTo>
                    <a:lnTo>
                      <a:pt x="872351" y="360892"/>
                    </a:lnTo>
                    <a:lnTo>
                      <a:pt x="697880" y="721783"/>
                    </a:lnTo>
                    <a:lnTo>
                      <a:pt x="0" y="721783"/>
                    </a:lnTo>
                    <a:close/>
                  </a:path>
                </a:pathLst>
              </a:custGeom>
              <a:solidFill>
                <a:srgbClr val="595959"/>
              </a:solidFill>
              <a:ln w="762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r>
                  <a:rPr lang="en-US" altLang="zh-CN" sz="3999" dirty="0">
                    <a:solidFill>
                      <a:srgbClr val="FFFFFF"/>
                    </a:solidFill>
                    <a:latin typeface="Arial" panose="020B0604020202020204" pitchFamily="34" charset="0"/>
                    <a:ea typeface="微软雅黑" panose="020B0503020204020204" pitchFamily="34" charset="-122"/>
                    <a:sym typeface="Arial" panose="020B0604020202020204" pitchFamily="34" charset="0"/>
                  </a:rPr>
                  <a:t>2</a:t>
                </a:r>
                <a:endParaRPr lang="zh-CN" altLang="en-US" sz="3999" dirty="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44" name="MH_SubTitle_3"/>
              <p:cNvSpPr/>
              <p:nvPr>
                <p:custDataLst>
                  <p:tags r:id="rId12"/>
                </p:custDataLst>
              </p:nvPr>
            </p:nvSpPr>
            <p:spPr>
              <a:xfrm>
                <a:off x="3914844" y="3714418"/>
                <a:ext cx="5271980" cy="580114"/>
              </a:xfrm>
              <a:custGeom>
                <a:avLst/>
                <a:gdLst>
                  <a:gd name="connsiteX0" fmla="*/ 122108 w 732631"/>
                  <a:gd name="connsiteY0" fmla="*/ 0 h 5307012"/>
                  <a:gd name="connsiteX1" fmla="*/ 610523 w 732631"/>
                  <a:gd name="connsiteY1" fmla="*/ 0 h 5307012"/>
                  <a:gd name="connsiteX2" fmla="*/ 732631 w 732631"/>
                  <a:gd name="connsiteY2" fmla="*/ 122108 h 5307012"/>
                  <a:gd name="connsiteX3" fmla="*/ 732631 w 732631"/>
                  <a:gd name="connsiteY3" fmla="*/ 5307012 h 5307012"/>
                  <a:gd name="connsiteX4" fmla="*/ 732631 w 732631"/>
                  <a:gd name="connsiteY4" fmla="*/ 5307012 h 5307012"/>
                  <a:gd name="connsiteX5" fmla="*/ 0 w 732631"/>
                  <a:gd name="connsiteY5" fmla="*/ 5307012 h 5307012"/>
                  <a:gd name="connsiteX6" fmla="*/ 0 w 732631"/>
                  <a:gd name="connsiteY6" fmla="*/ 5307012 h 5307012"/>
                  <a:gd name="connsiteX7" fmla="*/ 0 w 732631"/>
                  <a:gd name="connsiteY7" fmla="*/ 122108 h 5307012"/>
                  <a:gd name="connsiteX8" fmla="*/ 122108 w 732631"/>
                  <a:gd name="connsiteY8" fmla="*/ 0 h 5307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32631" h="5307012">
                    <a:moveTo>
                      <a:pt x="732631" y="884525"/>
                    </a:moveTo>
                    <a:lnTo>
                      <a:pt x="732631" y="4422487"/>
                    </a:lnTo>
                    <a:cubicBezTo>
                      <a:pt x="732631" y="4910992"/>
                      <a:pt x="725084" y="5307008"/>
                      <a:pt x="715774" y="5307008"/>
                    </a:cubicBezTo>
                    <a:lnTo>
                      <a:pt x="0" y="5307008"/>
                    </a:lnTo>
                    <a:lnTo>
                      <a:pt x="0" y="5307008"/>
                    </a:lnTo>
                    <a:lnTo>
                      <a:pt x="0" y="4"/>
                    </a:lnTo>
                    <a:lnTo>
                      <a:pt x="0" y="4"/>
                    </a:lnTo>
                    <a:lnTo>
                      <a:pt x="715774" y="4"/>
                    </a:lnTo>
                    <a:cubicBezTo>
                      <a:pt x="725084" y="4"/>
                      <a:pt x="732631" y="396020"/>
                      <a:pt x="732631" y="884525"/>
                    </a:cubicBezTo>
                    <a:close/>
                  </a:path>
                </a:pathLst>
              </a:custGeom>
              <a:solidFill>
                <a:schemeClr val="accent3">
                  <a:lumMod val="50000"/>
                </a:schemeClr>
              </a:solidFill>
              <a:ln>
                <a:noFill/>
              </a:ln>
              <a:effectLst/>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lIns="0" tIns="0" rIns="0" bIns="0" spcCol="1270" anchor="ctr">
                <a:noAutofit/>
              </a:bodyPr>
              <a:lstStyle/>
              <a:p>
                <a:pPr lvl="0" algn="ctr"/>
                <a:r>
                  <a:rPr lang="zh-CN" altLang="en-US" sz="2800" b="1" dirty="0">
                    <a:solidFill>
                      <a:schemeClr val="bg1"/>
                    </a:solidFill>
                    <a:cs typeface="+mn-ea"/>
                    <a:sym typeface="+mn-lt"/>
                  </a:rPr>
                  <a:t>树与森林的定义</a:t>
                </a:r>
              </a:p>
            </p:txBody>
          </p:sp>
          <p:sp>
            <p:nvSpPr>
              <p:cNvPr id="45" name="MH_Other_3"/>
              <p:cNvSpPr/>
              <p:nvPr>
                <p:custDataLst>
                  <p:tags r:id="rId13"/>
                </p:custDataLst>
              </p:nvPr>
            </p:nvSpPr>
            <p:spPr>
              <a:xfrm>
                <a:off x="2889803" y="3675527"/>
                <a:ext cx="1171081" cy="658776"/>
              </a:xfrm>
              <a:custGeom>
                <a:avLst/>
                <a:gdLst>
                  <a:gd name="connsiteX0" fmla="*/ 0 w 872351"/>
                  <a:gd name="connsiteY0" fmla="*/ 0 h 721783"/>
                  <a:gd name="connsiteX1" fmla="*/ 697880 w 872351"/>
                  <a:gd name="connsiteY1" fmla="*/ 0 h 721783"/>
                  <a:gd name="connsiteX2" fmla="*/ 872351 w 872351"/>
                  <a:gd name="connsiteY2" fmla="*/ 360892 h 721783"/>
                  <a:gd name="connsiteX3" fmla="*/ 697880 w 872351"/>
                  <a:gd name="connsiteY3" fmla="*/ 721783 h 721783"/>
                  <a:gd name="connsiteX4" fmla="*/ 0 w 872351"/>
                  <a:gd name="connsiteY4" fmla="*/ 721783 h 7217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2351" h="721783">
                    <a:moveTo>
                      <a:pt x="0" y="0"/>
                    </a:moveTo>
                    <a:lnTo>
                      <a:pt x="697880" y="0"/>
                    </a:lnTo>
                    <a:lnTo>
                      <a:pt x="872351" y="360892"/>
                    </a:lnTo>
                    <a:lnTo>
                      <a:pt x="697880" y="721783"/>
                    </a:lnTo>
                    <a:lnTo>
                      <a:pt x="0" y="721783"/>
                    </a:lnTo>
                    <a:close/>
                  </a:path>
                </a:pathLst>
              </a:custGeom>
              <a:solidFill>
                <a:schemeClr val="accent3">
                  <a:lumMod val="50000"/>
                </a:schemeClr>
              </a:solidFill>
              <a:ln w="762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r>
                  <a:rPr lang="en-US" altLang="zh-CN" sz="3999" dirty="0">
                    <a:solidFill>
                      <a:srgbClr val="FFFFFF"/>
                    </a:solidFill>
                    <a:latin typeface="Arial" panose="020B0604020202020204" pitchFamily="34" charset="0"/>
                    <a:ea typeface="微软雅黑" panose="020B0503020204020204" pitchFamily="34" charset="-122"/>
                    <a:sym typeface="Arial" panose="020B0604020202020204" pitchFamily="34" charset="0"/>
                  </a:rPr>
                  <a:t>3</a:t>
                </a:r>
                <a:endParaRPr lang="zh-CN" altLang="en-US" sz="3999" dirty="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2" name="MH_SubTitle_2">
                <a:extLst>
                  <a:ext uri="{FF2B5EF4-FFF2-40B4-BE49-F238E27FC236}">
                    <a16:creationId xmlns:a16="http://schemas.microsoft.com/office/drawing/2014/main" id="{62F762AD-52EB-42F3-99A9-1EFAB57B69A2}"/>
                  </a:ext>
                </a:extLst>
              </p:cNvPr>
              <p:cNvSpPr/>
              <p:nvPr>
                <p:custDataLst>
                  <p:tags r:id="rId14"/>
                </p:custDataLst>
              </p:nvPr>
            </p:nvSpPr>
            <p:spPr>
              <a:xfrm>
                <a:off x="3648749" y="4492250"/>
                <a:ext cx="5538075" cy="580113"/>
              </a:xfrm>
              <a:custGeom>
                <a:avLst/>
                <a:gdLst>
                  <a:gd name="connsiteX0" fmla="*/ 122108 w 732631"/>
                  <a:gd name="connsiteY0" fmla="*/ 0 h 5307012"/>
                  <a:gd name="connsiteX1" fmla="*/ 610523 w 732631"/>
                  <a:gd name="connsiteY1" fmla="*/ 0 h 5307012"/>
                  <a:gd name="connsiteX2" fmla="*/ 732631 w 732631"/>
                  <a:gd name="connsiteY2" fmla="*/ 122108 h 5307012"/>
                  <a:gd name="connsiteX3" fmla="*/ 732631 w 732631"/>
                  <a:gd name="connsiteY3" fmla="*/ 5307012 h 5307012"/>
                  <a:gd name="connsiteX4" fmla="*/ 732631 w 732631"/>
                  <a:gd name="connsiteY4" fmla="*/ 5307012 h 5307012"/>
                  <a:gd name="connsiteX5" fmla="*/ 0 w 732631"/>
                  <a:gd name="connsiteY5" fmla="*/ 5307012 h 5307012"/>
                  <a:gd name="connsiteX6" fmla="*/ 0 w 732631"/>
                  <a:gd name="connsiteY6" fmla="*/ 5307012 h 5307012"/>
                  <a:gd name="connsiteX7" fmla="*/ 0 w 732631"/>
                  <a:gd name="connsiteY7" fmla="*/ 122108 h 5307012"/>
                  <a:gd name="connsiteX8" fmla="*/ 122108 w 732631"/>
                  <a:gd name="connsiteY8" fmla="*/ 0 h 5307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32631" h="5307012">
                    <a:moveTo>
                      <a:pt x="732631" y="884525"/>
                    </a:moveTo>
                    <a:lnTo>
                      <a:pt x="732631" y="4422487"/>
                    </a:lnTo>
                    <a:cubicBezTo>
                      <a:pt x="732631" y="4910992"/>
                      <a:pt x="725084" y="5307008"/>
                      <a:pt x="715774" y="5307008"/>
                    </a:cubicBezTo>
                    <a:lnTo>
                      <a:pt x="0" y="5307008"/>
                    </a:lnTo>
                    <a:lnTo>
                      <a:pt x="0" y="5307008"/>
                    </a:lnTo>
                    <a:lnTo>
                      <a:pt x="0" y="4"/>
                    </a:lnTo>
                    <a:lnTo>
                      <a:pt x="0" y="4"/>
                    </a:lnTo>
                    <a:lnTo>
                      <a:pt x="715774" y="4"/>
                    </a:lnTo>
                    <a:cubicBezTo>
                      <a:pt x="725084" y="4"/>
                      <a:pt x="732631" y="396020"/>
                      <a:pt x="732631" y="884525"/>
                    </a:cubicBezTo>
                    <a:close/>
                  </a:path>
                </a:pathLst>
              </a:custGeom>
              <a:solidFill>
                <a:srgbClr val="002060"/>
              </a:solidFill>
              <a:ln>
                <a:noFill/>
              </a:ln>
              <a:effectLst/>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lIns="0" tIns="0" rIns="0" bIns="0" spcCol="1270" anchor="ctr">
                <a:noAutofit/>
              </a:bodyPr>
              <a:lstStyle/>
              <a:p>
                <a:pPr algn="ctr"/>
                <a:r>
                  <a:rPr lang="zh-CN" altLang="en-US" sz="2800" b="1" dirty="0">
                    <a:solidFill>
                      <a:schemeClr val="bg1"/>
                    </a:solidFill>
                    <a:cs typeface="+mn-ea"/>
                    <a:sym typeface="+mn-lt"/>
                  </a:rPr>
                  <a:t>树与森林的存储结构</a:t>
                </a:r>
              </a:p>
            </p:txBody>
          </p:sp>
          <p:sp>
            <p:nvSpPr>
              <p:cNvPr id="13" name="MH_Other_2">
                <a:extLst>
                  <a:ext uri="{FF2B5EF4-FFF2-40B4-BE49-F238E27FC236}">
                    <a16:creationId xmlns:a16="http://schemas.microsoft.com/office/drawing/2014/main" id="{E3A62604-B582-45E4-B86A-A8ECDB86EA9C}"/>
                  </a:ext>
                </a:extLst>
              </p:cNvPr>
              <p:cNvSpPr/>
              <p:nvPr>
                <p:custDataLst>
                  <p:tags r:id="rId15"/>
                </p:custDataLst>
              </p:nvPr>
            </p:nvSpPr>
            <p:spPr>
              <a:xfrm>
                <a:off x="2889803" y="4454861"/>
                <a:ext cx="1171081" cy="658776"/>
              </a:xfrm>
              <a:custGeom>
                <a:avLst/>
                <a:gdLst>
                  <a:gd name="connsiteX0" fmla="*/ 0 w 872351"/>
                  <a:gd name="connsiteY0" fmla="*/ 0 h 721783"/>
                  <a:gd name="connsiteX1" fmla="*/ 697880 w 872351"/>
                  <a:gd name="connsiteY1" fmla="*/ 0 h 721783"/>
                  <a:gd name="connsiteX2" fmla="*/ 872351 w 872351"/>
                  <a:gd name="connsiteY2" fmla="*/ 360892 h 721783"/>
                  <a:gd name="connsiteX3" fmla="*/ 697880 w 872351"/>
                  <a:gd name="connsiteY3" fmla="*/ 721783 h 721783"/>
                  <a:gd name="connsiteX4" fmla="*/ 0 w 872351"/>
                  <a:gd name="connsiteY4" fmla="*/ 721783 h 7217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2351" h="721783">
                    <a:moveTo>
                      <a:pt x="0" y="0"/>
                    </a:moveTo>
                    <a:lnTo>
                      <a:pt x="697880" y="0"/>
                    </a:lnTo>
                    <a:lnTo>
                      <a:pt x="872351" y="360892"/>
                    </a:lnTo>
                    <a:lnTo>
                      <a:pt x="697880" y="721783"/>
                    </a:lnTo>
                    <a:lnTo>
                      <a:pt x="0" y="721783"/>
                    </a:lnTo>
                    <a:close/>
                  </a:path>
                </a:pathLst>
              </a:custGeom>
              <a:solidFill>
                <a:srgbClr val="002060"/>
              </a:solidFill>
              <a:ln w="762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r>
                  <a:rPr lang="en-US" altLang="zh-CN" sz="3999" dirty="0">
                    <a:solidFill>
                      <a:srgbClr val="FFFFFF"/>
                    </a:solidFill>
                    <a:latin typeface="Arial" panose="020B0604020202020204" pitchFamily="34" charset="0"/>
                    <a:ea typeface="微软雅黑" panose="020B0503020204020204" pitchFamily="34" charset="-122"/>
                    <a:sym typeface="Arial" panose="020B0604020202020204" pitchFamily="34" charset="0"/>
                  </a:rPr>
                  <a:t>4</a:t>
                </a:r>
                <a:endParaRPr lang="zh-CN" altLang="en-US" sz="3999" dirty="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8" name="MH_SubTitle_2">
                <a:extLst>
                  <a:ext uri="{FF2B5EF4-FFF2-40B4-BE49-F238E27FC236}">
                    <a16:creationId xmlns:a16="http://schemas.microsoft.com/office/drawing/2014/main" id="{C8BFDD51-13A4-4D9F-8FAB-63622C82B7F0}"/>
                  </a:ext>
                </a:extLst>
              </p:cNvPr>
              <p:cNvSpPr/>
              <p:nvPr>
                <p:custDataLst>
                  <p:tags r:id="rId16"/>
                </p:custDataLst>
              </p:nvPr>
            </p:nvSpPr>
            <p:spPr>
              <a:xfrm>
                <a:off x="3648749" y="5270081"/>
                <a:ext cx="5538075" cy="580113"/>
              </a:xfrm>
              <a:custGeom>
                <a:avLst/>
                <a:gdLst>
                  <a:gd name="connsiteX0" fmla="*/ 122108 w 732631"/>
                  <a:gd name="connsiteY0" fmla="*/ 0 h 5307012"/>
                  <a:gd name="connsiteX1" fmla="*/ 610523 w 732631"/>
                  <a:gd name="connsiteY1" fmla="*/ 0 h 5307012"/>
                  <a:gd name="connsiteX2" fmla="*/ 732631 w 732631"/>
                  <a:gd name="connsiteY2" fmla="*/ 122108 h 5307012"/>
                  <a:gd name="connsiteX3" fmla="*/ 732631 w 732631"/>
                  <a:gd name="connsiteY3" fmla="*/ 5307012 h 5307012"/>
                  <a:gd name="connsiteX4" fmla="*/ 732631 w 732631"/>
                  <a:gd name="connsiteY4" fmla="*/ 5307012 h 5307012"/>
                  <a:gd name="connsiteX5" fmla="*/ 0 w 732631"/>
                  <a:gd name="connsiteY5" fmla="*/ 5307012 h 5307012"/>
                  <a:gd name="connsiteX6" fmla="*/ 0 w 732631"/>
                  <a:gd name="connsiteY6" fmla="*/ 5307012 h 5307012"/>
                  <a:gd name="connsiteX7" fmla="*/ 0 w 732631"/>
                  <a:gd name="connsiteY7" fmla="*/ 122108 h 5307012"/>
                  <a:gd name="connsiteX8" fmla="*/ 122108 w 732631"/>
                  <a:gd name="connsiteY8" fmla="*/ 0 h 5307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32631" h="5307012">
                    <a:moveTo>
                      <a:pt x="732631" y="884525"/>
                    </a:moveTo>
                    <a:lnTo>
                      <a:pt x="732631" y="4422487"/>
                    </a:lnTo>
                    <a:cubicBezTo>
                      <a:pt x="732631" y="4910992"/>
                      <a:pt x="725084" y="5307008"/>
                      <a:pt x="715774" y="5307008"/>
                    </a:cubicBezTo>
                    <a:lnTo>
                      <a:pt x="0" y="5307008"/>
                    </a:lnTo>
                    <a:lnTo>
                      <a:pt x="0" y="5307008"/>
                    </a:lnTo>
                    <a:lnTo>
                      <a:pt x="0" y="4"/>
                    </a:lnTo>
                    <a:lnTo>
                      <a:pt x="0" y="4"/>
                    </a:lnTo>
                    <a:lnTo>
                      <a:pt x="715774" y="4"/>
                    </a:lnTo>
                    <a:cubicBezTo>
                      <a:pt x="725084" y="4"/>
                      <a:pt x="732631" y="396020"/>
                      <a:pt x="732631" y="884525"/>
                    </a:cubicBezTo>
                    <a:close/>
                  </a:path>
                </a:pathLst>
              </a:custGeom>
              <a:solidFill>
                <a:schemeClr val="tx1">
                  <a:lumMod val="65000"/>
                  <a:lumOff val="35000"/>
                </a:schemeClr>
              </a:solidFill>
              <a:ln>
                <a:noFill/>
              </a:ln>
              <a:effectLst/>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lIns="0" tIns="0" rIns="0" bIns="0" spcCol="1270" anchor="ctr">
                <a:noAutofit/>
              </a:bodyPr>
              <a:lstStyle/>
              <a:p>
                <a:pPr algn="ctr"/>
                <a:r>
                  <a:rPr lang="zh-CN" altLang="en-US" sz="2800" b="1" dirty="0">
                    <a:solidFill>
                      <a:schemeClr val="bg1"/>
                    </a:solidFill>
                    <a:cs typeface="+mn-ea"/>
                    <a:sym typeface="+mn-lt"/>
                  </a:rPr>
                  <a:t>树与森林的遍历</a:t>
                </a:r>
              </a:p>
            </p:txBody>
          </p:sp>
          <p:sp>
            <p:nvSpPr>
              <p:cNvPr id="19" name="MH_Other_2">
                <a:extLst>
                  <a:ext uri="{FF2B5EF4-FFF2-40B4-BE49-F238E27FC236}">
                    <a16:creationId xmlns:a16="http://schemas.microsoft.com/office/drawing/2014/main" id="{C94B2AF2-84C8-4526-8E2E-D1DFE6404F7E}"/>
                  </a:ext>
                </a:extLst>
              </p:cNvPr>
              <p:cNvSpPr/>
              <p:nvPr>
                <p:custDataLst>
                  <p:tags r:id="rId17"/>
                </p:custDataLst>
              </p:nvPr>
            </p:nvSpPr>
            <p:spPr>
              <a:xfrm>
                <a:off x="2889803" y="5232692"/>
                <a:ext cx="1171081" cy="658776"/>
              </a:xfrm>
              <a:custGeom>
                <a:avLst/>
                <a:gdLst>
                  <a:gd name="connsiteX0" fmla="*/ 0 w 872351"/>
                  <a:gd name="connsiteY0" fmla="*/ 0 h 721783"/>
                  <a:gd name="connsiteX1" fmla="*/ 697880 w 872351"/>
                  <a:gd name="connsiteY1" fmla="*/ 0 h 721783"/>
                  <a:gd name="connsiteX2" fmla="*/ 872351 w 872351"/>
                  <a:gd name="connsiteY2" fmla="*/ 360892 h 721783"/>
                  <a:gd name="connsiteX3" fmla="*/ 697880 w 872351"/>
                  <a:gd name="connsiteY3" fmla="*/ 721783 h 721783"/>
                  <a:gd name="connsiteX4" fmla="*/ 0 w 872351"/>
                  <a:gd name="connsiteY4" fmla="*/ 721783 h 7217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2351" h="721783">
                    <a:moveTo>
                      <a:pt x="0" y="0"/>
                    </a:moveTo>
                    <a:lnTo>
                      <a:pt x="697880" y="0"/>
                    </a:lnTo>
                    <a:lnTo>
                      <a:pt x="872351" y="360892"/>
                    </a:lnTo>
                    <a:lnTo>
                      <a:pt x="697880" y="721783"/>
                    </a:lnTo>
                    <a:lnTo>
                      <a:pt x="0" y="721783"/>
                    </a:lnTo>
                    <a:close/>
                  </a:path>
                </a:pathLst>
              </a:custGeom>
              <a:solidFill>
                <a:srgbClr val="595959"/>
              </a:solidFill>
              <a:ln w="762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r>
                  <a:rPr lang="en-US" altLang="zh-CN" sz="3999" dirty="0">
                    <a:solidFill>
                      <a:srgbClr val="FFFFFF"/>
                    </a:solidFill>
                    <a:latin typeface="Arial" panose="020B0604020202020204" pitchFamily="34" charset="0"/>
                    <a:ea typeface="微软雅黑" panose="020B0503020204020204" pitchFamily="34" charset="-122"/>
                    <a:sym typeface="Arial" panose="020B0604020202020204" pitchFamily="34" charset="0"/>
                  </a:rPr>
                  <a:t>5</a:t>
                </a:r>
                <a:endParaRPr lang="zh-CN" altLang="en-US" sz="3999" dirty="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20" name="MH_SubTitle_2">
              <a:extLst>
                <a:ext uri="{FF2B5EF4-FFF2-40B4-BE49-F238E27FC236}">
                  <a16:creationId xmlns:a16="http://schemas.microsoft.com/office/drawing/2014/main" id="{BE1BAD32-0478-4A17-BAD5-D5271437B3B7}"/>
                </a:ext>
              </a:extLst>
            </p:cNvPr>
            <p:cNvSpPr/>
            <p:nvPr>
              <p:custDataLst>
                <p:tags r:id="rId6"/>
              </p:custDataLst>
            </p:nvPr>
          </p:nvSpPr>
          <p:spPr>
            <a:xfrm>
              <a:off x="3706435" y="5981925"/>
              <a:ext cx="5538075" cy="580113"/>
            </a:xfrm>
            <a:custGeom>
              <a:avLst/>
              <a:gdLst>
                <a:gd name="connsiteX0" fmla="*/ 122108 w 732631"/>
                <a:gd name="connsiteY0" fmla="*/ 0 h 5307012"/>
                <a:gd name="connsiteX1" fmla="*/ 610523 w 732631"/>
                <a:gd name="connsiteY1" fmla="*/ 0 h 5307012"/>
                <a:gd name="connsiteX2" fmla="*/ 732631 w 732631"/>
                <a:gd name="connsiteY2" fmla="*/ 122108 h 5307012"/>
                <a:gd name="connsiteX3" fmla="*/ 732631 w 732631"/>
                <a:gd name="connsiteY3" fmla="*/ 5307012 h 5307012"/>
                <a:gd name="connsiteX4" fmla="*/ 732631 w 732631"/>
                <a:gd name="connsiteY4" fmla="*/ 5307012 h 5307012"/>
                <a:gd name="connsiteX5" fmla="*/ 0 w 732631"/>
                <a:gd name="connsiteY5" fmla="*/ 5307012 h 5307012"/>
                <a:gd name="connsiteX6" fmla="*/ 0 w 732631"/>
                <a:gd name="connsiteY6" fmla="*/ 5307012 h 5307012"/>
                <a:gd name="connsiteX7" fmla="*/ 0 w 732631"/>
                <a:gd name="connsiteY7" fmla="*/ 122108 h 5307012"/>
                <a:gd name="connsiteX8" fmla="*/ 122108 w 732631"/>
                <a:gd name="connsiteY8" fmla="*/ 0 h 5307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32631" h="5307012">
                  <a:moveTo>
                    <a:pt x="732631" y="884525"/>
                  </a:moveTo>
                  <a:lnTo>
                    <a:pt x="732631" y="4422487"/>
                  </a:lnTo>
                  <a:cubicBezTo>
                    <a:pt x="732631" y="4910992"/>
                    <a:pt x="725084" y="5307008"/>
                    <a:pt x="715774" y="5307008"/>
                  </a:cubicBezTo>
                  <a:lnTo>
                    <a:pt x="0" y="5307008"/>
                  </a:lnTo>
                  <a:lnTo>
                    <a:pt x="0" y="5307008"/>
                  </a:lnTo>
                  <a:lnTo>
                    <a:pt x="0" y="4"/>
                  </a:lnTo>
                  <a:lnTo>
                    <a:pt x="0" y="4"/>
                  </a:lnTo>
                  <a:lnTo>
                    <a:pt x="715774" y="4"/>
                  </a:lnTo>
                  <a:cubicBezTo>
                    <a:pt x="725084" y="4"/>
                    <a:pt x="732631" y="396020"/>
                    <a:pt x="732631" y="884525"/>
                  </a:cubicBezTo>
                  <a:close/>
                </a:path>
              </a:pathLst>
            </a:custGeom>
            <a:solidFill>
              <a:schemeClr val="tx1">
                <a:lumMod val="65000"/>
                <a:lumOff val="35000"/>
              </a:schemeClr>
            </a:solidFill>
            <a:ln>
              <a:noFill/>
            </a:ln>
            <a:effectLst/>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lIns="0" tIns="0" rIns="0" bIns="0" spcCol="1270" anchor="ctr">
              <a:noAutofit/>
            </a:bodyPr>
            <a:lstStyle/>
            <a:p>
              <a:pPr algn="ctr"/>
              <a:r>
                <a:rPr lang="en-US" altLang="zh-CN" sz="2800" b="1" dirty="0">
                  <a:solidFill>
                    <a:schemeClr val="bg1"/>
                  </a:solidFill>
                  <a:cs typeface="+mn-ea"/>
                  <a:sym typeface="+mn-lt"/>
                </a:rPr>
                <a:t>Huffman</a:t>
              </a:r>
              <a:r>
                <a:rPr lang="zh-CN" altLang="en-US" sz="2800" b="1" dirty="0">
                  <a:solidFill>
                    <a:schemeClr val="bg1"/>
                  </a:solidFill>
                  <a:cs typeface="+mn-ea"/>
                  <a:sym typeface="+mn-lt"/>
                </a:rPr>
                <a:t>树</a:t>
              </a:r>
            </a:p>
          </p:txBody>
        </p:sp>
        <p:sp>
          <p:nvSpPr>
            <p:cNvPr id="21" name="MH_Other_2">
              <a:extLst>
                <a:ext uri="{FF2B5EF4-FFF2-40B4-BE49-F238E27FC236}">
                  <a16:creationId xmlns:a16="http://schemas.microsoft.com/office/drawing/2014/main" id="{C8CC9333-04D4-4FB6-8928-27D151242DBB}"/>
                </a:ext>
              </a:extLst>
            </p:cNvPr>
            <p:cNvSpPr/>
            <p:nvPr>
              <p:custDataLst>
                <p:tags r:id="rId7"/>
              </p:custDataLst>
            </p:nvPr>
          </p:nvSpPr>
          <p:spPr>
            <a:xfrm>
              <a:off x="2947489" y="5944536"/>
              <a:ext cx="1171081" cy="658776"/>
            </a:xfrm>
            <a:custGeom>
              <a:avLst/>
              <a:gdLst>
                <a:gd name="connsiteX0" fmla="*/ 0 w 872351"/>
                <a:gd name="connsiteY0" fmla="*/ 0 h 721783"/>
                <a:gd name="connsiteX1" fmla="*/ 697880 w 872351"/>
                <a:gd name="connsiteY1" fmla="*/ 0 h 721783"/>
                <a:gd name="connsiteX2" fmla="*/ 872351 w 872351"/>
                <a:gd name="connsiteY2" fmla="*/ 360892 h 721783"/>
                <a:gd name="connsiteX3" fmla="*/ 697880 w 872351"/>
                <a:gd name="connsiteY3" fmla="*/ 721783 h 721783"/>
                <a:gd name="connsiteX4" fmla="*/ 0 w 872351"/>
                <a:gd name="connsiteY4" fmla="*/ 721783 h 7217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2351" h="721783">
                  <a:moveTo>
                    <a:pt x="0" y="0"/>
                  </a:moveTo>
                  <a:lnTo>
                    <a:pt x="697880" y="0"/>
                  </a:lnTo>
                  <a:lnTo>
                    <a:pt x="872351" y="360892"/>
                  </a:lnTo>
                  <a:lnTo>
                    <a:pt x="697880" y="721783"/>
                  </a:lnTo>
                  <a:lnTo>
                    <a:pt x="0" y="721783"/>
                  </a:lnTo>
                  <a:close/>
                </a:path>
              </a:pathLst>
            </a:custGeom>
            <a:solidFill>
              <a:srgbClr val="595959"/>
            </a:solidFill>
            <a:ln w="762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r>
                <a:rPr lang="en-US" altLang="zh-CN" sz="3999" dirty="0">
                  <a:solidFill>
                    <a:srgbClr val="FFFFFF"/>
                  </a:solidFill>
                  <a:latin typeface="Arial" panose="020B0604020202020204" pitchFamily="34" charset="0"/>
                  <a:ea typeface="微软雅黑" panose="020B0503020204020204" pitchFamily="34" charset="-122"/>
                  <a:sym typeface="Arial" panose="020B0604020202020204" pitchFamily="34" charset="0"/>
                </a:rPr>
                <a:t>6</a:t>
              </a:r>
              <a:endParaRPr lang="zh-CN" altLang="en-US" sz="3999" dirty="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grpSp>
    </p:spTree>
    <p:custDataLst>
      <p:tags r:id="rId1"/>
    </p:custDataLst>
    <p:extLst>
      <p:ext uri="{BB962C8B-B14F-4D97-AF65-F5344CB8AC3E}">
        <p14:creationId xmlns:p14="http://schemas.microsoft.com/office/powerpoint/2010/main" val="19722610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a:extLst>
              <a:ext uri="{FF2B5EF4-FFF2-40B4-BE49-F238E27FC236}">
                <a16:creationId xmlns:a16="http://schemas.microsoft.com/office/drawing/2014/main" id="{1A2EAEDE-6963-46FF-A3C1-1B9BFAE38409}"/>
              </a:ext>
            </a:extLst>
          </p:cNvPr>
          <p:cNvGrpSpPr/>
          <p:nvPr/>
        </p:nvGrpSpPr>
        <p:grpSpPr>
          <a:xfrm>
            <a:off x="-1" y="177155"/>
            <a:ext cx="5674941" cy="877513"/>
            <a:chOff x="-1" y="271425"/>
            <a:chExt cx="5542158" cy="877513"/>
          </a:xfrm>
        </p:grpSpPr>
        <p:sp>
          <p:nvSpPr>
            <p:cNvPr id="15" name="任意多边形 18">
              <a:extLst>
                <a:ext uri="{FF2B5EF4-FFF2-40B4-BE49-F238E27FC236}">
                  <a16:creationId xmlns:a16="http://schemas.microsoft.com/office/drawing/2014/main" id="{4C9AAE2C-0BE4-4D86-BD16-A95EC58701DA}"/>
                </a:ext>
              </a:extLst>
            </p:cNvPr>
            <p:cNvSpPr/>
            <p:nvPr/>
          </p:nvSpPr>
          <p:spPr>
            <a:xfrm rot="5400000">
              <a:off x="2497210" y="-2076409"/>
              <a:ext cx="547735" cy="5542158"/>
            </a:xfrm>
            <a:custGeom>
              <a:avLst/>
              <a:gdLst>
                <a:gd name="connsiteX0" fmla="*/ 0 w 990604"/>
                <a:gd name="connsiteY0" fmla="*/ 5956738 h 5956738"/>
                <a:gd name="connsiteX1" fmla="*/ 0 w 990604"/>
                <a:gd name="connsiteY1" fmla="*/ 317938 h 5956738"/>
                <a:gd name="connsiteX2" fmla="*/ 6 w 990604"/>
                <a:gd name="connsiteY2" fmla="*/ 317938 h 5956738"/>
                <a:gd name="connsiteX3" fmla="*/ 495305 w 990604"/>
                <a:gd name="connsiteY3" fmla="*/ 0 h 5956738"/>
                <a:gd name="connsiteX4" fmla="*/ 990604 w 990604"/>
                <a:gd name="connsiteY4" fmla="*/ 317938 h 5956738"/>
                <a:gd name="connsiteX5" fmla="*/ 990601 w 990604"/>
                <a:gd name="connsiteY5" fmla="*/ 317938 h 5956738"/>
                <a:gd name="connsiteX6" fmla="*/ 990601 w 990604"/>
                <a:gd name="connsiteY6" fmla="*/ 5956738 h 5956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0604" h="5956738">
                  <a:moveTo>
                    <a:pt x="0" y="5956738"/>
                  </a:moveTo>
                  <a:lnTo>
                    <a:pt x="0" y="317938"/>
                  </a:lnTo>
                  <a:lnTo>
                    <a:pt x="6" y="317938"/>
                  </a:lnTo>
                  <a:lnTo>
                    <a:pt x="495305" y="0"/>
                  </a:lnTo>
                  <a:lnTo>
                    <a:pt x="990604" y="317938"/>
                  </a:lnTo>
                  <a:lnTo>
                    <a:pt x="990601" y="317938"/>
                  </a:lnTo>
                  <a:lnTo>
                    <a:pt x="990601" y="5956738"/>
                  </a:lnTo>
                  <a:close/>
                </a:path>
              </a:pathLst>
            </a:cu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1200"/>
                </a:spcBef>
                <a:defRPr/>
              </a:pPr>
              <a:endParaRPr lang="zh-CN" altLang="en-US" noProof="1"/>
            </a:p>
          </p:txBody>
        </p:sp>
        <p:sp>
          <p:nvSpPr>
            <p:cNvPr id="16" name="椭圆 15">
              <a:extLst>
                <a:ext uri="{FF2B5EF4-FFF2-40B4-BE49-F238E27FC236}">
                  <a16:creationId xmlns:a16="http://schemas.microsoft.com/office/drawing/2014/main" id="{CE6C2097-8C7F-45F1-B166-6688B76DB335}"/>
                </a:ext>
              </a:extLst>
            </p:cNvPr>
            <p:cNvSpPr/>
            <p:nvPr/>
          </p:nvSpPr>
          <p:spPr>
            <a:xfrm>
              <a:off x="273223" y="271425"/>
              <a:ext cx="902677" cy="877513"/>
            </a:xfrm>
            <a:prstGeom prst="ellipse">
              <a:avLst/>
            </a:prstGeom>
            <a:solidFill>
              <a:schemeClr val="bg1"/>
            </a:solidFill>
            <a:ln w="825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1200"/>
                </a:spcBef>
                <a:defRPr/>
              </a:pPr>
              <a:endParaRPr lang="zh-CN" altLang="en-US" noProof="1"/>
            </a:p>
          </p:txBody>
        </p:sp>
        <p:sp>
          <p:nvSpPr>
            <p:cNvPr id="17" name="矩形 16">
              <a:extLst>
                <a:ext uri="{FF2B5EF4-FFF2-40B4-BE49-F238E27FC236}">
                  <a16:creationId xmlns:a16="http://schemas.microsoft.com/office/drawing/2014/main" id="{166F3534-913F-48DD-8377-EE5D1E8377B6}"/>
                </a:ext>
              </a:extLst>
            </p:cNvPr>
            <p:cNvSpPr/>
            <p:nvPr/>
          </p:nvSpPr>
          <p:spPr>
            <a:xfrm>
              <a:off x="480970" y="324385"/>
              <a:ext cx="487183" cy="769441"/>
            </a:xfrm>
            <a:prstGeom prst="rect">
              <a:avLst/>
            </a:prstGeom>
          </p:spPr>
          <p:txBody>
            <a:bodyPr wrap="none">
              <a:spAutoFit/>
            </a:bodyPr>
            <a:lstStyle/>
            <a:p>
              <a:pPr algn="ctr">
                <a:spcBef>
                  <a:spcPts val="1200"/>
                </a:spcBef>
                <a:defRPr/>
              </a:pPr>
              <a:r>
                <a:rPr lang="en-US" altLang="zh-CN" sz="4400" b="1" dirty="0">
                  <a:solidFill>
                    <a:srgbClr val="002060"/>
                  </a:solidFill>
                  <a:latin typeface="Arial" panose="020B0604020202020204" pitchFamily="34" charset="0"/>
                  <a:ea typeface="微软雅黑" panose="020B0503020204020204" pitchFamily="34" charset="-122"/>
                  <a:sym typeface="Arial" panose="020B0604020202020204" pitchFamily="34" charset="0"/>
                </a:rPr>
                <a:t>4</a:t>
              </a:r>
              <a:endParaRPr lang="zh-CN" altLang="en-US" sz="4400" b="1" dirty="0">
                <a:solidFill>
                  <a:srgbClr val="002060"/>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18" name="文本框 1066">
            <a:extLst>
              <a:ext uri="{FF2B5EF4-FFF2-40B4-BE49-F238E27FC236}">
                <a16:creationId xmlns:a16="http://schemas.microsoft.com/office/drawing/2014/main" id="{908E9D88-11BD-4710-9E48-A52EB0FC5223}"/>
              </a:ext>
            </a:extLst>
          </p:cNvPr>
          <p:cNvSpPr txBox="1">
            <a:spLocks noChangeArrowheads="1"/>
          </p:cNvSpPr>
          <p:nvPr/>
        </p:nvSpPr>
        <p:spPr bwMode="auto">
          <a:xfrm>
            <a:off x="1303676" y="287068"/>
            <a:ext cx="3877986"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lvl="0" algn="ctr"/>
            <a:r>
              <a:rPr lang="zh-CN" altLang="en-US" sz="3200" b="1" dirty="0">
                <a:solidFill>
                  <a:schemeClr val="bg1"/>
                </a:solidFill>
                <a:cs typeface="+mn-ea"/>
                <a:sym typeface="+mn-lt"/>
              </a:rPr>
              <a:t>树与森林的存储结构</a:t>
            </a:r>
          </a:p>
        </p:txBody>
      </p:sp>
      <p:grpSp>
        <p:nvGrpSpPr>
          <p:cNvPr id="8" name="Group 23">
            <a:extLst>
              <a:ext uri="{FF2B5EF4-FFF2-40B4-BE49-F238E27FC236}">
                <a16:creationId xmlns:a16="http://schemas.microsoft.com/office/drawing/2014/main" id="{BDEC5A0F-88CF-444C-9AEC-6E5EB410E2E5}"/>
              </a:ext>
            </a:extLst>
          </p:cNvPr>
          <p:cNvGrpSpPr/>
          <p:nvPr/>
        </p:nvGrpSpPr>
        <p:grpSpPr>
          <a:xfrm>
            <a:off x="302765" y="1196691"/>
            <a:ext cx="458390" cy="344014"/>
            <a:chOff x="789999" y="2242985"/>
            <a:chExt cx="504229" cy="378415"/>
          </a:xfrm>
        </p:grpSpPr>
        <p:sp>
          <p:nvSpPr>
            <p:cNvPr id="9" name="Rectangle 24">
              <a:extLst>
                <a:ext uri="{FF2B5EF4-FFF2-40B4-BE49-F238E27FC236}">
                  <a16:creationId xmlns:a16="http://schemas.microsoft.com/office/drawing/2014/main" id="{6F6AB10E-1714-46B9-B16D-051630F6FB64}"/>
                </a:ext>
              </a:extLst>
            </p:cNvPr>
            <p:cNvSpPr/>
            <p:nvPr/>
          </p:nvSpPr>
          <p:spPr>
            <a:xfrm>
              <a:off x="858129" y="2299468"/>
              <a:ext cx="436099" cy="321932"/>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1200"/>
                </a:spcBef>
              </a:pPr>
              <a:endParaRPr lang="en-GB" sz="2800">
                <a:cs typeface="+mn-ea"/>
                <a:sym typeface="+mn-lt"/>
              </a:endParaRPr>
            </a:p>
          </p:txBody>
        </p:sp>
        <p:sp>
          <p:nvSpPr>
            <p:cNvPr id="10" name="Rectangle 25">
              <a:extLst>
                <a:ext uri="{FF2B5EF4-FFF2-40B4-BE49-F238E27FC236}">
                  <a16:creationId xmlns:a16="http://schemas.microsoft.com/office/drawing/2014/main" id="{D280873B-861F-44B3-A8BC-CA65B2ECE398}"/>
                </a:ext>
              </a:extLst>
            </p:cNvPr>
            <p:cNvSpPr/>
            <p:nvPr/>
          </p:nvSpPr>
          <p:spPr>
            <a:xfrm>
              <a:off x="789999" y="2242985"/>
              <a:ext cx="436099" cy="321932"/>
            </a:xfrm>
            <a:prstGeom prst="rect">
              <a:avLst/>
            </a:prstGeom>
            <a:solidFill>
              <a:srgbClr val="BDD7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1200"/>
                </a:spcBef>
              </a:pPr>
              <a:endParaRPr lang="en-GB" sz="2800">
                <a:cs typeface="+mn-ea"/>
                <a:sym typeface="+mn-lt"/>
              </a:endParaRPr>
            </a:p>
          </p:txBody>
        </p:sp>
      </p:grpSp>
      <p:sp>
        <p:nvSpPr>
          <p:cNvPr id="11" name="矩形 10">
            <a:extLst>
              <a:ext uri="{FF2B5EF4-FFF2-40B4-BE49-F238E27FC236}">
                <a16:creationId xmlns:a16="http://schemas.microsoft.com/office/drawing/2014/main" id="{2FEB0514-89EE-4C34-AFDB-3EF38BB4CF33}"/>
              </a:ext>
            </a:extLst>
          </p:cNvPr>
          <p:cNvSpPr/>
          <p:nvPr/>
        </p:nvSpPr>
        <p:spPr>
          <a:xfrm>
            <a:off x="817440" y="1107088"/>
            <a:ext cx="3246402" cy="523220"/>
          </a:xfrm>
          <a:prstGeom prst="rect">
            <a:avLst/>
          </a:prstGeom>
        </p:spPr>
        <p:txBody>
          <a:bodyPr wrap="none">
            <a:spAutoFit/>
          </a:bodyPr>
          <a:lstStyle/>
          <a:p>
            <a:pPr>
              <a:spcBef>
                <a:spcPts val="1200"/>
              </a:spcBef>
            </a:pPr>
            <a:r>
              <a:rPr lang="en-US" altLang="zh-CN" sz="2800" b="1" dirty="0">
                <a:solidFill>
                  <a:srgbClr val="002060"/>
                </a:solidFill>
                <a:latin typeface="Times New Roman" panose="02020603050405020304" pitchFamily="18" charset="0"/>
                <a:cs typeface="Times New Roman" panose="02020603050405020304" pitchFamily="18" charset="0"/>
              </a:rPr>
              <a:t>4.1</a:t>
            </a:r>
            <a:r>
              <a:rPr lang="en-US" altLang="zh-CN" sz="2800" b="1" dirty="0">
                <a:solidFill>
                  <a:schemeClr val="accent2"/>
                </a:solidFill>
              </a:rPr>
              <a:t> </a:t>
            </a:r>
            <a:r>
              <a:rPr lang="zh-CN" altLang="en-US" sz="2800" b="1" dirty="0">
                <a:solidFill>
                  <a:schemeClr val="accent2"/>
                </a:solidFill>
              </a:rPr>
              <a:t>双亲孩子表示法</a:t>
            </a:r>
            <a:endParaRPr lang="zh-CN" altLang="en-US" sz="2800" b="1" dirty="0">
              <a:solidFill>
                <a:srgbClr val="002060"/>
              </a:solidFill>
              <a:latin typeface="Times New Roman" panose="02020603050405020304" pitchFamily="18" charset="0"/>
              <a:cs typeface="Times New Roman" panose="02020603050405020304" pitchFamily="18" charset="0"/>
            </a:endParaRPr>
          </a:p>
        </p:txBody>
      </p:sp>
      <p:sp>
        <p:nvSpPr>
          <p:cNvPr id="12" name="矩形 11">
            <a:extLst>
              <a:ext uri="{FF2B5EF4-FFF2-40B4-BE49-F238E27FC236}">
                <a16:creationId xmlns:a16="http://schemas.microsoft.com/office/drawing/2014/main" id="{F18281E5-B569-46A2-9E13-DE54BC7BD06E}"/>
              </a:ext>
            </a:extLst>
          </p:cNvPr>
          <p:cNvSpPr/>
          <p:nvPr/>
        </p:nvSpPr>
        <p:spPr>
          <a:xfrm>
            <a:off x="432032" y="1696297"/>
            <a:ext cx="11025907" cy="3504934"/>
          </a:xfrm>
          <a:prstGeom prst="rect">
            <a:avLst/>
          </a:prstGeom>
        </p:spPr>
        <p:txBody>
          <a:bodyPr wrap="square">
            <a:spAutoFit/>
          </a:bodyPr>
          <a:lstStyle/>
          <a:p>
            <a:pPr algn="just">
              <a:lnSpc>
                <a:spcPct val="125000"/>
              </a:lnSpc>
              <a:spcAft>
                <a:spcPts val="1800"/>
              </a:spcAft>
            </a:pPr>
            <a:r>
              <a:rPr lang="zh-CN" altLang="en-US" sz="2800" dirty="0">
                <a:cs typeface="Times New Roman" panose="02020603050405020304" pitchFamily="18" charset="0"/>
              </a:rPr>
              <a:t>对树和森林的每个结点来说，与其关系最近的结点是</a:t>
            </a:r>
            <a:r>
              <a:rPr lang="zh-CN" altLang="en-US" sz="2800" b="1" dirty="0">
                <a:cs typeface="Times New Roman" panose="02020603050405020304" pitchFamily="18" charset="0"/>
              </a:rPr>
              <a:t>其双亲与孩子</a:t>
            </a:r>
            <a:r>
              <a:rPr lang="zh-CN" altLang="en-US" sz="2800" dirty="0">
                <a:cs typeface="Times New Roman" panose="02020603050405020304" pitchFamily="18" charset="0"/>
              </a:rPr>
              <a:t>，而与其他结点的关系是间接的。因此，若存储每个结点双亲和孩子的位置，就能够找到其他结点，此表示方法称为</a:t>
            </a:r>
            <a:r>
              <a:rPr lang="zh-CN" altLang="en-US" sz="2800" b="1" dirty="0">
                <a:solidFill>
                  <a:srgbClr val="0000FF"/>
                </a:solidFill>
                <a:cs typeface="Times New Roman" panose="02020603050405020304" pitchFamily="18" charset="0"/>
              </a:rPr>
              <a:t>双亲孩子表示法</a:t>
            </a:r>
            <a:r>
              <a:rPr lang="zh-CN" altLang="en-US" sz="2800" dirty="0">
                <a:cs typeface="Times New Roman" panose="02020603050405020304" pitchFamily="18" charset="0"/>
              </a:rPr>
              <a:t>。根据实际问题的需要，双亲孩子法可以简化为双亲表示法与孩子表示法。</a:t>
            </a:r>
            <a:endParaRPr lang="en-US" altLang="zh-CN" sz="2800" dirty="0">
              <a:cs typeface="Times New Roman" panose="02020603050405020304" pitchFamily="18" charset="0"/>
            </a:endParaRPr>
          </a:p>
          <a:p>
            <a:pPr algn="just">
              <a:lnSpc>
                <a:spcPct val="125000"/>
              </a:lnSpc>
              <a:spcAft>
                <a:spcPts val="1200"/>
              </a:spcAft>
            </a:pPr>
            <a:r>
              <a:rPr lang="zh-CN" altLang="en-US" sz="2800" dirty="0">
                <a:cs typeface="Times New Roman" panose="02020603050405020304" pitchFamily="18" charset="0"/>
              </a:rPr>
              <a:t>设用顺序表存储树的结点，每个结点存储</a:t>
            </a:r>
            <a:r>
              <a:rPr lang="zh-CN" altLang="en-US" sz="2800" b="1" dirty="0">
                <a:solidFill>
                  <a:srgbClr val="0000FF"/>
                </a:solidFill>
                <a:cs typeface="Times New Roman" panose="02020603050405020304" pitchFamily="18" charset="0"/>
              </a:rPr>
              <a:t>数据元素</a:t>
            </a:r>
            <a:r>
              <a:rPr lang="zh-CN" altLang="en-US" sz="2800" dirty="0">
                <a:cs typeface="Times New Roman" panose="02020603050405020304" pitchFamily="18" charset="0"/>
              </a:rPr>
              <a:t>、</a:t>
            </a:r>
            <a:r>
              <a:rPr lang="zh-CN" altLang="en-US" sz="2800" b="1" dirty="0">
                <a:solidFill>
                  <a:srgbClr val="0000FF"/>
                </a:solidFill>
                <a:cs typeface="Times New Roman" panose="02020603050405020304" pitchFamily="18" charset="0"/>
              </a:rPr>
              <a:t>双亲位置</a:t>
            </a:r>
            <a:r>
              <a:rPr lang="zh-CN" altLang="en-US" sz="2800" dirty="0">
                <a:cs typeface="Times New Roman" panose="02020603050405020304" pitchFamily="18" charset="0"/>
              </a:rPr>
              <a:t>、</a:t>
            </a:r>
            <a:r>
              <a:rPr lang="zh-CN" altLang="en-US" sz="2800" b="1" dirty="0">
                <a:solidFill>
                  <a:srgbClr val="0000FF"/>
                </a:solidFill>
                <a:cs typeface="Times New Roman" panose="02020603050405020304" pitchFamily="18" charset="0"/>
              </a:rPr>
              <a:t>结点的度</a:t>
            </a:r>
            <a:r>
              <a:rPr lang="zh-CN" altLang="en-US" sz="2800" dirty="0">
                <a:cs typeface="Times New Roman" panose="02020603050405020304" pitchFamily="18" charset="0"/>
              </a:rPr>
              <a:t>和</a:t>
            </a:r>
            <a:r>
              <a:rPr lang="zh-CN" altLang="en-US" sz="2800" b="1" dirty="0">
                <a:solidFill>
                  <a:srgbClr val="0000FF"/>
                </a:solidFill>
                <a:cs typeface="Times New Roman" panose="02020603050405020304" pitchFamily="18" charset="0"/>
              </a:rPr>
              <a:t>所有孩子的位置</a:t>
            </a:r>
            <a:r>
              <a:rPr lang="zh-CN" altLang="en-US" sz="2800" dirty="0">
                <a:cs typeface="Times New Roman" panose="02020603050405020304" pitchFamily="18" charset="0"/>
              </a:rPr>
              <a:t>。</a:t>
            </a:r>
            <a:endParaRPr lang="en-US" altLang="zh-CN" sz="2800" dirty="0">
              <a:cs typeface="Times New Roman" panose="02020603050405020304" pitchFamily="18" charset="0"/>
            </a:endParaRPr>
          </a:p>
        </p:txBody>
      </p:sp>
    </p:spTree>
    <p:extLst>
      <p:ext uri="{BB962C8B-B14F-4D97-AF65-F5344CB8AC3E}">
        <p14:creationId xmlns:p14="http://schemas.microsoft.com/office/powerpoint/2010/main" val="42917985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a:extLst>
              <a:ext uri="{FF2B5EF4-FFF2-40B4-BE49-F238E27FC236}">
                <a16:creationId xmlns:a16="http://schemas.microsoft.com/office/drawing/2014/main" id="{1A2EAEDE-6963-46FF-A3C1-1B9BFAE38409}"/>
              </a:ext>
            </a:extLst>
          </p:cNvPr>
          <p:cNvGrpSpPr/>
          <p:nvPr/>
        </p:nvGrpSpPr>
        <p:grpSpPr>
          <a:xfrm>
            <a:off x="-1" y="177155"/>
            <a:ext cx="5674941" cy="877513"/>
            <a:chOff x="-1" y="271425"/>
            <a:chExt cx="5542158" cy="877513"/>
          </a:xfrm>
        </p:grpSpPr>
        <p:sp>
          <p:nvSpPr>
            <p:cNvPr id="15" name="任意多边形 18">
              <a:extLst>
                <a:ext uri="{FF2B5EF4-FFF2-40B4-BE49-F238E27FC236}">
                  <a16:creationId xmlns:a16="http://schemas.microsoft.com/office/drawing/2014/main" id="{4C9AAE2C-0BE4-4D86-BD16-A95EC58701DA}"/>
                </a:ext>
              </a:extLst>
            </p:cNvPr>
            <p:cNvSpPr/>
            <p:nvPr/>
          </p:nvSpPr>
          <p:spPr>
            <a:xfrm rot="5400000">
              <a:off x="2497210" y="-2076409"/>
              <a:ext cx="547735" cy="5542158"/>
            </a:xfrm>
            <a:custGeom>
              <a:avLst/>
              <a:gdLst>
                <a:gd name="connsiteX0" fmla="*/ 0 w 990604"/>
                <a:gd name="connsiteY0" fmla="*/ 5956738 h 5956738"/>
                <a:gd name="connsiteX1" fmla="*/ 0 w 990604"/>
                <a:gd name="connsiteY1" fmla="*/ 317938 h 5956738"/>
                <a:gd name="connsiteX2" fmla="*/ 6 w 990604"/>
                <a:gd name="connsiteY2" fmla="*/ 317938 h 5956738"/>
                <a:gd name="connsiteX3" fmla="*/ 495305 w 990604"/>
                <a:gd name="connsiteY3" fmla="*/ 0 h 5956738"/>
                <a:gd name="connsiteX4" fmla="*/ 990604 w 990604"/>
                <a:gd name="connsiteY4" fmla="*/ 317938 h 5956738"/>
                <a:gd name="connsiteX5" fmla="*/ 990601 w 990604"/>
                <a:gd name="connsiteY5" fmla="*/ 317938 h 5956738"/>
                <a:gd name="connsiteX6" fmla="*/ 990601 w 990604"/>
                <a:gd name="connsiteY6" fmla="*/ 5956738 h 5956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0604" h="5956738">
                  <a:moveTo>
                    <a:pt x="0" y="5956738"/>
                  </a:moveTo>
                  <a:lnTo>
                    <a:pt x="0" y="317938"/>
                  </a:lnTo>
                  <a:lnTo>
                    <a:pt x="6" y="317938"/>
                  </a:lnTo>
                  <a:lnTo>
                    <a:pt x="495305" y="0"/>
                  </a:lnTo>
                  <a:lnTo>
                    <a:pt x="990604" y="317938"/>
                  </a:lnTo>
                  <a:lnTo>
                    <a:pt x="990601" y="317938"/>
                  </a:lnTo>
                  <a:lnTo>
                    <a:pt x="990601" y="5956738"/>
                  </a:lnTo>
                  <a:close/>
                </a:path>
              </a:pathLst>
            </a:cu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1200"/>
                </a:spcBef>
                <a:defRPr/>
              </a:pPr>
              <a:endParaRPr lang="zh-CN" altLang="en-US" noProof="1"/>
            </a:p>
          </p:txBody>
        </p:sp>
        <p:sp>
          <p:nvSpPr>
            <p:cNvPr id="16" name="椭圆 15">
              <a:extLst>
                <a:ext uri="{FF2B5EF4-FFF2-40B4-BE49-F238E27FC236}">
                  <a16:creationId xmlns:a16="http://schemas.microsoft.com/office/drawing/2014/main" id="{CE6C2097-8C7F-45F1-B166-6688B76DB335}"/>
                </a:ext>
              </a:extLst>
            </p:cNvPr>
            <p:cNvSpPr/>
            <p:nvPr/>
          </p:nvSpPr>
          <p:spPr>
            <a:xfrm>
              <a:off x="273223" y="271425"/>
              <a:ext cx="902677" cy="877513"/>
            </a:xfrm>
            <a:prstGeom prst="ellipse">
              <a:avLst/>
            </a:prstGeom>
            <a:solidFill>
              <a:schemeClr val="bg1"/>
            </a:solidFill>
            <a:ln w="825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1200"/>
                </a:spcBef>
                <a:defRPr/>
              </a:pPr>
              <a:endParaRPr lang="zh-CN" altLang="en-US" noProof="1"/>
            </a:p>
          </p:txBody>
        </p:sp>
        <p:sp>
          <p:nvSpPr>
            <p:cNvPr id="17" name="矩形 16">
              <a:extLst>
                <a:ext uri="{FF2B5EF4-FFF2-40B4-BE49-F238E27FC236}">
                  <a16:creationId xmlns:a16="http://schemas.microsoft.com/office/drawing/2014/main" id="{166F3534-913F-48DD-8377-EE5D1E8377B6}"/>
                </a:ext>
              </a:extLst>
            </p:cNvPr>
            <p:cNvSpPr/>
            <p:nvPr/>
          </p:nvSpPr>
          <p:spPr>
            <a:xfrm>
              <a:off x="480970" y="324385"/>
              <a:ext cx="487183" cy="769441"/>
            </a:xfrm>
            <a:prstGeom prst="rect">
              <a:avLst/>
            </a:prstGeom>
          </p:spPr>
          <p:txBody>
            <a:bodyPr wrap="none">
              <a:spAutoFit/>
            </a:bodyPr>
            <a:lstStyle/>
            <a:p>
              <a:pPr algn="ctr">
                <a:spcBef>
                  <a:spcPts val="1200"/>
                </a:spcBef>
                <a:defRPr/>
              </a:pPr>
              <a:r>
                <a:rPr lang="en-US" altLang="zh-CN" sz="4400" b="1" dirty="0">
                  <a:solidFill>
                    <a:srgbClr val="002060"/>
                  </a:solidFill>
                  <a:latin typeface="Arial" panose="020B0604020202020204" pitchFamily="34" charset="0"/>
                  <a:ea typeface="微软雅黑" panose="020B0503020204020204" pitchFamily="34" charset="-122"/>
                  <a:sym typeface="Arial" panose="020B0604020202020204" pitchFamily="34" charset="0"/>
                </a:rPr>
                <a:t>4</a:t>
              </a:r>
              <a:endParaRPr lang="zh-CN" altLang="en-US" sz="4400" b="1" dirty="0">
                <a:solidFill>
                  <a:srgbClr val="002060"/>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18" name="文本框 1066">
            <a:extLst>
              <a:ext uri="{FF2B5EF4-FFF2-40B4-BE49-F238E27FC236}">
                <a16:creationId xmlns:a16="http://schemas.microsoft.com/office/drawing/2014/main" id="{908E9D88-11BD-4710-9E48-A52EB0FC5223}"/>
              </a:ext>
            </a:extLst>
          </p:cNvPr>
          <p:cNvSpPr txBox="1">
            <a:spLocks noChangeArrowheads="1"/>
          </p:cNvSpPr>
          <p:nvPr/>
        </p:nvSpPr>
        <p:spPr bwMode="auto">
          <a:xfrm>
            <a:off x="1303676" y="287068"/>
            <a:ext cx="3877986"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lvl="0" algn="ctr"/>
            <a:r>
              <a:rPr lang="zh-CN" altLang="en-US" sz="3200" b="1" dirty="0">
                <a:solidFill>
                  <a:schemeClr val="bg1"/>
                </a:solidFill>
                <a:cs typeface="+mn-ea"/>
                <a:sym typeface="+mn-lt"/>
              </a:rPr>
              <a:t>树与森林的存储结构</a:t>
            </a:r>
          </a:p>
        </p:txBody>
      </p:sp>
      <p:pic>
        <p:nvPicPr>
          <p:cNvPr id="2" name="图片 1">
            <a:extLst>
              <a:ext uri="{FF2B5EF4-FFF2-40B4-BE49-F238E27FC236}">
                <a16:creationId xmlns:a16="http://schemas.microsoft.com/office/drawing/2014/main" id="{57A1BDF8-B791-4461-8C01-E16252587578}"/>
              </a:ext>
            </a:extLst>
          </p:cNvPr>
          <p:cNvPicPr>
            <a:picLocks noChangeAspect="1"/>
          </p:cNvPicPr>
          <p:nvPr/>
        </p:nvPicPr>
        <p:blipFill>
          <a:blip r:embed="rId2"/>
          <a:stretch>
            <a:fillRect/>
          </a:stretch>
        </p:blipFill>
        <p:spPr>
          <a:xfrm>
            <a:off x="6692370" y="1764187"/>
            <a:ext cx="4952152" cy="4615896"/>
          </a:xfrm>
          <a:prstGeom prst="rect">
            <a:avLst/>
          </a:prstGeom>
        </p:spPr>
      </p:pic>
      <p:pic>
        <p:nvPicPr>
          <p:cNvPr id="3" name="图片 2">
            <a:extLst>
              <a:ext uri="{FF2B5EF4-FFF2-40B4-BE49-F238E27FC236}">
                <a16:creationId xmlns:a16="http://schemas.microsoft.com/office/drawing/2014/main" id="{483B804A-6CA1-43D0-8B7F-8BDD8B789088}"/>
              </a:ext>
            </a:extLst>
          </p:cNvPr>
          <p:cNvPicPr>
            <a:picLocks noChangeAspect="1"/>
          </p:cNvPicPr>
          <p:nvPr/>
        </p:nvPicPr>
        <p:blipFill>
          <a:blip r:embed="rId3"/>
          <a:stretch>
            <a:fillRect/>
          </a:stretch>
        </p:blipFill>
        <p:spPr>
          <a:xfrm>
            <a:off x="302765" y="1940634"/>
            <a:ext cx="2947459" cy="3916277"/>
          </a:xfrm>
          <a:prstGeom prst="rect">
            <a:avLst/>
          </a:prstGeom>
        </p:spPr>
      </p:pic>
      <p:grpSp>
        <p:nvGrpSpPr>
          <p:cNvPr id="20" name="Group 23">
            <a:extLst>
              <a:ext uri="{FF2B5EF4-FFF2-40B4-BE49-F238E27FC236}">
                <a16:creationId xmlns:a16="http://schemas.microsoft.com/office/drawing/2014/main" id="{8AF6A1B3-E0CB-4882-A16E-7A1858E00FB9}"/>
              </a:ext>
            </a:extLst>
          </p:cNvPr>
          <p:cNvGrpSpPr/>
          <p:nvPr/>
        </p:nvGrpSpPr>
        <p:grpSpPr>
          <a:xfrm>
            <a:off x="302765" y="1196691"/>
            <a:ext cx="458390" cy="344014"/>
            <a:chOff x="789999" y="2242985"/>
            <a:chExt cx="504229" cy="378415"/>
          </a:xfrm>
        </p:grpSpPr>
        <p:sp>
          <p:nvSpPr>
            <p:cNvPr id="21" name="Rectangle 24">
              <a:extLst>
                <a:ext uri="{FF2B5EF4-FFF2-40B4-BE49-F238E27FC236}">
                  <a16:creationId xmlns:a16="http://schemas.microsoft.com/office/drawing/2014/main" id="{CA6E9221-4DD7-428C-ADCC-FAC2DE8353F9}"/>
                </a:ext>
              </a:extLst>
            </p:cNvPr>
            <p:cNvSpPr/>
            <p:nvPr/>
          </p:nvSpPr>
          <p:spPr>
            <a:xfrm>
              <a:off x="858129" y="2299468"/>
              <a:ext cx="436099" cy="321932"/>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1200"/>
                </a:spcBef>
              </a:pPr>
              <a:endParaRPr lang="en-GB" sz="2800">
                <a:cs typeface="+mn-ea"/>
                <a:sym typeface="+mn-lt"/>
              </a:endParaRPr>
            </a:p>
          </p:txBody>
        </p:sp>
        <p:sp>
          <p:nvSpPr>
            <p:cNvPr id="22" name="Rectangle 25">
              <a:extLst>
                <a:ext uri="{FF2B5EF4-FFF2-40B4-BE49-F238E27FC236}">
                  <a16:creationId xmlns:a16="http://schemas.microsoft.com/office/drawing/2014/main" id="{310370A6-60BD-46C8-821E-6A127D2742FA}"/>
                </a:ext>
              </a:extLst>
            </p:cNvPr>
            <p:cNvSpPr/>
            <p:nvPr/>
          </p:nvSpPr>
          <p:spPr>
            <a:xfrm>
              <a:off x="789999" y="2242985"/>
              <a:ext cx="436099" cy="321932"/>
            </a:xfrm>
            <a:prstGeom prst="rect">
              <a:avLst/>
            </a:prstGeom>
            <a:solidFill>
              <a:srgbClr val="BDD7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1200"/>
                </a:spcBef>
              </a:pPr>
              <a:endParaRPr lang="en-GB" sz="2800">
                <a:cs typeface="+mn-ea"/>
                <a:sym typeface="+mn-lt"/>
              </a:endParaRPr>
            </a:p>
          </p:txBody>
        </p:sp>
      </p:grpSp>
      <p:sp>
        <p:nvSpPr>
          <p:cNvPr id="23" name="矩形 22">
            <a:extLst>
              <a:ext uri="{FF2B5EF4-FFF2-40B4-BE49-F238E27FC236}">
                <a16:creationId xmlns:a16="http://schemas.microsoft.com/office/drawing/2014/main" id="{8E0AF0D7-C0C0-4366-B4C1-4E91E4008F0C}"/>
              </a:ext>
            </a:extLst>
          </p:cNvPr>
          <p:cNvSpPr/>
          <p:nvPr/>
        </p:nvSpPr>
        <p:spPr>
          <a:xfrm>
            <a:off x="817440" y="1107088"/>
            <a:ext cx="3246402" cy="523220"/>
          </a:xfrm>
          <a:prstGeom prst="rect">
            <a:avLst/>
          </a:prstGeom>
        </p:spPr>
        <p:txBody>
          <a:bodyPr wrap="none">
            <a:spAutoFit/>
          </a:bodyPr>
          <a:lstStyle/>
          <a:p>
            <a:pPr>
              <a:spcBef>
                <a:spcPts val="1200"/>
              </a:spcBef>
            </a:pPr>
            <a:r>
              <a:rPr lang="en-US" altLang="zh-CN" sz="2800" b="1" dirty="0">
                <a:solidFill>
                  <a:srgbClr val="002060"/>
                </a:solidFill>
                <a:latin typeface="Times New Roman" panose="02020603050405020304" pitchFamily="18" charset="0"/>
                <a:cs typeface="Times New Roman" panose="02020603050405020304" pitchFamily="18" charset="0"/>
              </a:rPr>
              <a:t>4.1</a:t>
            </a:r>
            <a:r>
              <a:rPr lang="en-US" altLang="zh-CN" sz="2800" b="1" dirty="0">
                <a:solidFill>
                  <a:schemeClr val="accent2"/>
                </a:solidFill>
              </a:rPr>
              <a:t> </a:t>
            </a:r>
            <a:r>
              <a:rPr lang="zh-CN" altLang="en-US" sz="2800" b="1" dirty="0">
                <a:solidFill>
                  <a:schemeClr val="accent2"/>
                </a:solidFill>
              </a:rPr>
              <a:t>双亲孩子表示法</a:t>
            </a:r>
            <a:endParaRPr lang="zh-CN" altLang="en-US" sz="2800" b="1" dirty="0">
              <a:solidFill>
                <a:srgbClr val="002060"/>
              </a:solidFill>
              <a:latin typeface="Times New Roman" panose="02020603050405020304" pitchFamily="18" charset="0"/>
              <a:cs typeface="Times New Roman" panose="02020603050405020304" pitchFamily="18" charset="0"/>
            </a:endParaRPr>
          </a:p>
        </p:txBody>
      </p:sp>
      <p:pic>
        <p:nvPicPr>
          <p:cNvPr id="5" name="图片 4">
            <a:extLst>
              <a:ext uri="{FF2B5EF4-FFF2-40B4-BE49-F238E27FC236}">
                <a16:creationId xmlns:a16="http://schemas.microsoft.com/office/drawing/2014/main" id="{A24CA4AF-632E-4952-984B-396D4BDD9EE0}"/>
              </a:ext>
            </a:extLst>
          </p:cNvPr>
          <p:cNvPicPr>
            <a:picLocks noChangeAspect="1"/>
          </p:cNvPicPr>
          <p:nvPr/>
        </p:nvPicPr>
        <p:blipFill>
          <a:blip r:embed="rId4"/>
          <a:stretch>
            <a:fillRect/>
          </a:stretch>
        </p:blipFill>
        <p:spPr>
          <a:xfrm>
            <a:off x="3392655" y="1940634"/>
            <a:ext cx="2916660" cy="3875353"/>
          </a:xfrm>
          <a:prstGeom prst="rect">
            <a:avLst/>
          </a:prstGeom>
        </p:spPr>
      </p:pic>
    </p:spTree>
    <p:extLst>
      <p:ext uri="{BB962C8B-B14F-4D97-AF65-F5344CB8AC3E}">
        <p14:creationId xmlns:p14="http://schemas.microsoft.com/office/powerpoint/2010/main" val="38675088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a:extLst>
              <a:ext uri="{FF2B5EF4-FFF2-40B4-BE49-F238E27FC236}">
                <a16:creationId xmlns:a16="http://schemas.microsoft.com/office/drawing/2014/main" id="{1A2EAEDE-6963-46FF-A3C1-1B9BFAE38409}"/>
              </a:ext>
            </a:extLst>
          </p:cNvPr>
          <p:cNvGrpSpPr/>
          <p:nvPr/>
        </p:nvGrpSpPr>
        <p:grpSpPr>
          <a:xfrm>
            <a:off x="-1" y="177155"/>
            <a:ext cx="5674941" cy="877513"/>
            <a:chOff x="-1" y="271425"/>
            <a:chExt cx="5542158" cy="877513"/>
          </a:xfrm>
        </p:grpSpPr>
        <p:sp>
          <p:nvSpPr>
            <p:cNvPr id="15" name="任意多边形 18">
              <a:extLst>
                <a:ext uri="{FF2B5EF4-FFF2-40B4-BE49-F238E27FC236}">
                  <a16:creationId xmlns:a16="http://schemas.microsoft.com/office/drawing/2014/main" id="{4C9AAE2C-0BE4-4D86-BD16-A95EC58701DA}"/>
                </a:ext>
              </a:extLst>
            </p:cNvPr>
            <p:cNvSpPr/>
            <p:nvPr/>
          </p:nvSpPr>
          <p:spPr>
            <a:xfrm rot="5400000">
              <a:off x="2497210" y="-2076409"/>
              <a:ext cx="547735" cy="5542158"/>
            </a:xfrm>
            <a:custGeom>
              <a:avLst/>
              <a:gdLst>
                <a:gd name="connsiteX0" fmla="*/ 0 w 990604"/>
                <a:gd name="connsiteY0" fmla="*/ 5956738 h 5956738"/>
                <a:gd name="connsiteX1" fmla="*/ 0 w 990604"/>
                <a:gd name="connsiteY1" fmla="*/ 317938 h 5956738"/>
                <a:gd name="connsiteX2" fmla="*/ 6 w 990604"/>
                <a:gd name="connsiteY2" fmla="*/ 317938 h 5956738"/>
                <a:gd name="connsiteX3" fmla="*/ 495305 w 990604"/>
                <a:gd name="connsiteY3" fmla="*/ 0 h 5956738"/>
                <a:gd name="connsiteX4" fmla="*/ 990604 w 990604"/>
                <a:gd name="connsiteY4" fmla="*/ 317938 h 5956738"/>
                <a:gd name="connsiteX5" fmla="*/ 990601 w 990604"/>
                <a:gd name="connsiteY5" fmla="*/ 317938 h 5956738"/>
                <a:gd name="connsiteX6" fmla="*/ 990601 w 990604"/>
                <a:gd name="connsiteY6" fmla="*/ 5956738 h 5956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0604" h="5956738">
                  <a:moveTo>
                    <a:pt x="0" y="5956738"/>
                  </a:moveTo>
                  <a:lnTo>
                    <a:pt x="0" y="317938"/>
                  </a:lnTo>
                  <a:lnTo>
                    <a:pt x="6" y="317938"/>
                  </a:lnTo>
                  <a:lnTo>
                    <a:pt x="495305" y="0"/>
                  </a:lnTo>
                  <a:lnTo>
                    <a:pt x="990604" y="317938"/>
                  </a:lnTo>
                  <a:lnTo>
                    <a:pt x="990601" y="317938"/>
                  </a:lnTo>
                  <a:lnTo>
                    <a:pt x="990601" y="5956738"/>
                  </a:lnTo>
                  <a:close/>
                </a:path>
              </a:pathLst>
            </a:cu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1200"/>
                </a:spcBef>
                <a:defRPr/>
              </a:pPr>
              <a:endParaRPr lang="zh-CN" altLang="en-US" noProof="1"/>
            </a:p>
          </p:txBody>
        </p:sp>
        <p:sp>
          <p:nvSpPr>
            <p:cNvPr id="16" name="椭圆 15">
              <a:extLst>
                <a:ext uri="{FF2B5EF4-FFF2-40B4-BE49-F238E27FC236}">
                  <a16:creationId xmlns:a16="http://schemas.microsoft.com/office/drawing/2014/main" id="{CE6C2097-8C7F-45F1-B166-6688B76DB335}"/>
                </a:ext>
              </a:extLst>
            </p:cNvPr>
            <p:cNvSpPr/>
            <p:nvPr/>
          </p:nvSpPr>
          <p:spPr>
            <a:xfrm>
              <a:off x="273223" y="271425"/>
              <a:ext cx="902677" cy="877513"/>
            </a:xfrm>
            <a:prstGeom prst="ellipse">
              <a:avLst/>
            </a:prstGeom>
            <a:solidFill>
              <a:schemeClr val="bg1"/>
            </a:solidFill>
            <a:ln w="825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1200"/>
                </a:spcBef>
                <a:defRPr/>
              </a:pPr>
              <a:endParaRPr lang="zh-CN" altLang="en-US" noProof="1"/>
            </a:p>
          </p:txBody>
        </p:sp>
        <p:sp>
          <p:nvSpPr>
            <p:cNvPr id="17" name="矩形 16">
              <a:extLst>
                <a:ext uri="{FF2B5EF4-FFF2-40B4-BE49-F238E27FC236}">
                  <a16:creationId xmlns:a16="http://schemas.microsoft.com/office/drawing/2014/main" id="{166F3534-913F-48DD-8377-EE5D1E8377B6}"/>
                </a:ext>
              </a:extLst>
            </p:cNvPr>
            <p:cNvSpPr/>
            <p:nvPr/>
          </p:nvSpPr>
          <p:spPr>
            <a:xfrm>
              <a:off x="480970" y="324385"/>
              <a:ext cx="487183" cy="769441"/>
            </a:xfrm>
            <a:prstGeom prst="rect">
              <a:avLst/>
            </a:prstGeom>
          </p:spPr>
          <p:txBody>
            <a:bodyPr wrap="none">
              <a:spAutoFit/>
            </a:bodyPr>
            <a:lstStyle/>
            <a:p>
              <a:pPr algn="ctr">
                <a:spcBef>
                  <a:spcPts val="1200"/>
                </a:spcBef>
                <a:defRPr/>
              </a:pPr>
              <a:r>
                <a:rPr lang="en-US" altLang="zh-CN" sz="4400" b="1" dirty="0">
                  <a:solidFill>
                    <a:srgbClr val="002060"/>
                  </a:solidFill>
                  <a:latin typeface="Arial" panose="020B0604020202020204" pitchFamily="34" charset="0"/>
                  <a:ea typeface="微软雅黑" panose="020B0503020204020204" pitchFamily="34" charset="-122"/>
                  <a:sym typeface="Arial" panose="020B0604020202020204" pitchFamily="34" charset="0"/>
                </a:rPr>
                <a:t>4</a:t>
              </a:r>
              <a:endParaRPr lang="zh-CN" altLang="en-US" sz="4400" b="1" dirty="0">
                <a:solidFill>
                  <a:srgbClr val="002060"/>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18" name="文本框 1066">
            <a:extLst>
              <a:ext uri="{FF2B5EF4-FFF2-40B4-BE49-F238E27FC236}">
                <a16:creationId xmlns:a16="http://schemas.microsoft.com/office/drawing/2014/main" id="{908E9D88-11BD-4710-9E48-A52EB0FC5223}"/>
              </a:ext>
            </a:extLst>
          </p:cNvPr>
          <p:cNvSpPr txBox="1">
            <a:spLocks noChangeArrowheads="1"/>
          </p:cNvSpPr>
          <p:nvPr/>
        </p:nvSpPr>
        <p:spPr bwMode="auto">
          <a:xfrm>
            <a:off x="1303676" y="287068"/>
            <a:ext cx="3877986"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lvl="0" algn="ctr"/>
            <a:r>
              <a:rPr lang="zh-CN" altLang="en-US" sz="3200" b="1" dirty="0">
                <a:solidFill>
                  <a:schemeClr val="bg1"/>
                </a:solidFill>
                <a:cs typeface="+mn-ea"/>
                <a:sym typeface="+mn-lt"/>
              </a:rPr>
              <a:t>树与森林的存储结构</a:t>
            </a:r>
          </a:p>
        </p:txBody>
      </p:sp>
      <p:sp>
        <p:nvSpPr>
          <p:cNvPr id="13" name="内容占位符 2">
            <a:extLst>
              <a:ext uri="{FF2B5EF4-FFF2-40B4-BE49-F238E27FC236}">
                <a16:creationId xmlns:a16="http://schemas.microsoft.com/office/drawing/2014/main" id="{EED60E6B-6992-44B4-B165-DE75F97E7168}"/>
              </a:ext>
            </a:extLst>
          </p:cNvPr>
          <p:cNvSpPr txBox="1">
            <a:spLocks/>
          </p:cNvSpPr>
          <p:nvPr/>
        </p:nvSpPr>
        <p:spPr>
          <a:xfrm>
            <a:off x="2227413" y="1624856"/>
            <a:ext cx="7526187" cy="515585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None/>
            </a:pPr>
            <a:r>
              <a:rPr lang="zh-CN" altLang="en-US" sz="2600" b="1" dirty="0">
                <a:solidFill>
                  <a:schemeClr val="accent2"/>
                </a:solidFill>
              </a:rPr>
              <a:t>树的双亲孩子表示法</a:t>
            </a:r>
            <a:r>
              <a:rPr lang="zh-CN" altLang="zh-CN" sz="2600" b="1" dirty="0">
                <a:solidFill>
                  <a:schemeClr val="accent2"/>
                </a:solidFill>
              </a:rPr>
              <a:t>的</a:t>
            </a:r>
            <a:r>
              <a:rPr lang="en-US" altLang="zh-CN" sz="2600" b="1" dirty="0">
                <a:solidFill>
                  <a:schemeClr val="accent2"/>
                </a:solidFill>
              </a:rPr>
              <a:t>C++</a:t>
            </a:r>
            <a:r>
              <a:rPr lang="zh-CN" altLang="zh-CN" sz="2600" b="1" dirty="0">
                <a:solidFill>
                  <a:schemeClr val="accent2"/>
                </a:solidFill>
              </a:rPr>
              <a:t>描述如下：</a:t>
            </a:r>
            <a:endParaRPr lang="en-US" altLang="zh-CN" sz="2600" b="1" dirty="0">
              <a:solidFill>
                <a:schemeClr val="accent2"/>
              </a:solidFill>
            </a:endParaRPr>
          </a:p>
          <a:p>
            <a:pPr marL="0" indent="0">
              <a:lnSpc>
                <a:spcPct val="100000"/>
              </a:lnSpc>
              <a:spcBef>
                <a:spcPts val="600"/>
              </a:spcBef>
              <a:buNone/>
            </a:pPr>
            <a:r>
              <a:rPr lang="en-US" altLang="zh-CN" sz="2600" b="1" dirty="0">
                <a:solidFill>
                  <a:schemeClr val="accent2"/>
                </a:solidFill>
              </a:rPr>
              <a:t>     </a:t>
            </a:r>
            <a:r>
              <a:rPr lang="en-US" altLang="zh-CN" sz="2600" dirty="0"/>
              <a:t>const  int  </a:t>
            </a:r>
            <a:r>
              <a:rPr lang="en-US" altLang="zh-CN" sz="2600" dirty="0" err="1"/>
              <a:t>MaxTreeSize</a:t>
            </a:r>
            <a:r>
              <a:rPr lang="en-US" altLang="zh-CN" sz="2600" dirty="0"/>
              <a:t> = ...;</a:t>
            </a:r>
          </a:p>
          <a:p>
            <a:pPr marL="0" indent="0">
              <a:lnSpc>
                <a:spcPct val="100000"/>
              </a:lnSpc>
              <a:spcBef>
                <a:spcPts val="0"/>
              </a:spcBef>
              <a:spcAft>
                <a:spcPts val="600"/>
              </a:spcAft>
              <a:buNone/>
            </a:pPr>
            <a:r>
              <a:rPr lang="en-US" altLang="zh-CN" sz="2600" dirty="0"/>
              <a:t>     struct  </a:t>
            </a:r>
            <a:r>
              <a:rPr lang="en-US" altLang="zh-CN" sz="2600" dirty="0" err="1"/>
              <a:t>TNode</a:t>
            </a:r>
            <a:endParaRPr lang="zh-CN" altLang="zh-CN" sz="2600" dirty="0"/>
          </a:p>
          <a:p>
            <a:pPr marL="457200" lvl="1" indent="0">
              <a:lnSpc>
                <a:spcPct val="100000"/>
              </a:lnSpc>
              <a:buNone/>
            </a:pPr>
            <a:r>
              <a:rPr lang="en-US" altLang="zh-CN" sz="2600" dirty="0"/>
              <a:t>{   </a:t>
            </a:r>
            <a:r>
              <a:rPr lang="en-US" altLang="zh-CN" sz="2600" dirty="0" err="1"/>
              <a:t>TElemType</a:t>
            </a:r>
            <a:r>
              <a:rPr lang="en-US" altLang="zh-CN" sz="2600" dirty="0"/>
              <a:t>  data;   </a:t>
            </a:r>
            <a:r>
              <a:rPr lang="en-US" altLang="zh-CN" sz="2600" dirty="0">
                <a:solidFill>
                  <a:srgbClr val="0000FF"/>
                </a:solidFill>
              </a:rPr>
              <a:t>//</a:t>
            </a:r>
            <a:r>
              <a:rPr lang="zh-CN" altLang="en-US" sz="2600" dirty="0">
                <a:solidFill>
                  <a:srgbClr val="0000FF"/>
                </a:solidFill>
              </a:rPr>
              <a:t>数据元素</a:t>
            </a:r>
            <a:endParaRPr lang="zh-CN" altLang="zh-CN" sz="2600" dirty="0">
              <a:solidFill>
                <a:srgbClr val="0000FF"/>
              </a:solidFill>
            </a:endParaRPr>
          </a:p>
          <a:p>
            <a:pPr marL="457200" lvl="1" indent="0">
              <a:lnSpc>
                <a:spcPct val="100000"/>
              </a:lnSpc>
              <a:buNone/>
            </a:pPr>
            <a:r>
              <a:rPr lang="en-US" altLang="zh-CN" sz="2600" dirty="0"/>
              <a:t>    int parent;               </a:t>
            </a:r>
            <a:r>
              <a:rPr lang="en-US" altLang="zh-CN" sz="2600" dirty="0">
                <a:solidFill>
                  <a:srgbClr val="0000FF"/>
                </a:solidFill>
              </a:rPr>
              <a:t>//</a:t>
            </a:r>
            <a:r>
              <a:rPr lang="zh-CN" altLang="en-US" sz="2600" dirty="0">
                <a:solidFill>
                  <a:srgbClr val="0000FF"/>
                </a:solidFill>
              </a:rPr>
              <a:t>双亲位置</a:t>
            </a:r>
            <a:endParaRPr lang="en-US" altLang="zh-CN" sz="2600" dirty="0">
              <a:solidFill>
                <a:srgbClr val="0000FF"/>
              </a:solidFill>
            </a:endParaRPr>
          </a:p>
          <a:p>
            <a:pPr marL="457200" lvl="1" indent="0">
              <a:lnSpc>
                <a:spcPct val="100000"/>
              </a:lnSpc>
              <a:buNone/>
            </a:pPr>
            <a:r>
              <a:rPr lang="zh-CN" altLang="en-US" sz="2600" dirty="0"/>
              <a:t>    </a:t>
            </a:r>
            <a:r>
              <a:rPr lang="zh-CN" altLang="en-US" sz="2600" b="1" dirty="0">
                <a:solidFill>
                  <a:srgbClr val="0000FF"/>
                </a:solidFill>
              </a:rPr>
              <a:t>孩子信息</a:t>
            </a:r>
            <a:r>
              <a:rPr lang="en-US" altLang="zh-CN" sz="2600" b="1" dirty="0">
                <a:solidFill>
                  <a:srgbClr val="0000FF"/>
                </a:solidFill>
              </a:rPr>
              <a:t>;               //</a:t>
            </a:r>
            <a:r>
              <a:rPr lang="zh-CN" altLang="en-US" sz="2600" b="1" dirty="0">
                <a:solidFill>
                  <a:srgbClr val="0000FF"/>
                </a:solidFill>
              </a:rPr>
              <a:t>有不同的表示方法</a:t>
            </a:r>
            <a:endParaRPr lang="zh-CN" altLang="zh-CN" sz="2600" b="1" dirty="0">
              <a:solidFill>
                <a:srgbClr val="0000FF"/>
              </a:solidFill>
            </a:endParaRPr>
          </a:p>
          <a:p>
            <a:pPr marL="457200" lvl="1" indent="0">
              <a:lnSpc>
                <a:spcPct val="100000"/>
              </a:lnSpc>
              <a:buNone/>
            </a:pPr>
            <a:r>
              <a:rPr lang="en-US" altLang="zh-CN" sz="2600" dirty="0"/>
              <a:t> } </a:t>
            </a:r>
            <a:r>
              <a:rPr lang="zh-CN" altLang="en-US" sz="2600" dirty="0"/>
              <a:t>；</a:t>
            </a:r>
            <a:endParaRPr lang="en-US" altLang="zh-CN" sz="2600" dirty="0"/>
          </a:p>
          <a:p>
            <a:pPr marL="457200" lvl="1" indent="0">
              <a:lnSpc>
                <a:spcPct val="100000"/>
              </a:lnSpc>
              <a:buNone/>
            </a:pPr>
            <a:r>
              <a:rPr lang="en-US" altLang="zh-CN" sz="2600" dirty="0"/>
              <a:t>struct tree</a:t>
            </a:r>
          </a:p>
          <a:p>
            <a:pPr marL="457200" lvl="1" indent="0">
              <a:lnSpc>
                <a:spcPct val="100000"/>
              </a:lnSpc>
              <a:buNone/>
            </a:pPr>
            <a:r>
              <a:rPr lang="en-US" altLang="zh-CN" sz="2600" dirty="0"/>
              <a:t>{   </a:t>
            </a:r>
            <a:r>
              <a:rPr lang="en-US" altLang="zh-CN" sz="2600" dirty="0" err="1"/>
              <a:t>TNode</a:t>
            </a:r>
            <a:r>
              <a:rPr lang="en-US" altLang="zh-CN" sz="2600" dirty="0"/>
              <a:t> nodes[MaxTreeSize+1];  </a:t>
            </a:r>
            <a:r>
              <a:rPr lang="en-US" altLang="zh-CN" sz="2600" dirty="0">
                <a:solidFill>
                  <a:srgbClr val="0000FF"/>
                </a:solidFill>
              </a:rPr>
              <a:t>//</a:t>
            </a:r>
            <a:r>
              <a:rPr lang="zh-CN" altLang="en-US" sz="2600" dirty="0">
                <a:solidFill>
                  <a:srgbClr val="0000FF"/>
                </a:solidFill>
              </a:rPr>
              <a:t>全部结点</a:t>
            </a:r>
            <a:endParaRPr lang="en-US" altLang="zh-CN" sz="2600" dirty="0">
              <a:solidFill>
                <a:srgbClr val="0000FF"/>
              </a:solidFill>
            </a:endParaRPr>
          </a:p>
          <a:p>
            <a:pPr marL="457200" lvl="1" indent="0">
              <a:lnSpc>
                <a:spcPct val="100000"/>
              </a:lnSpc>
              <a:buNone/>
            </a:pPr>
            <a:r>
              <a:rPr lang="en-US" altLang="zh-CN" sz="2600" dirty="0"/>
              <a:t>    int n, r;  </a:t>
            </a:r>
            <a:r>
              <a:rPr lang="en-US" altLang="zh-CN" sz="2600" dirty="0">
                <a:solidFill>
                  <a:srgbClr val="0000FF"/>
                </a:solidFill>
              </a:rPr>
              <a:t>//</a:t>
            </a:r>
            <a:r>
              <a:rPr lang="zh-CN" altLang="en-US" sz="2600" dirty="0">
                <a:solidFill>
                  <a:srgbClr val="0000FF"/>
                </a:solidFill>
              </a:rPr>
              <a:t>结点数与根的位置</a:t>
            </a:r>
            <a:endParaRPr lang="en-US" altLang="zh-CN" sz="2600" dirty="0">
              <a:solidFill>
                <a:srgbClr val="0000FF"/>
              </a:solidFill>
            </a:endParaRPr>
          </a:p>
          <a:p>
            <a:pPr marL="457200" lvl="1" indent="0">
              <a:lnSpc>
                <a:spcPct val="100000"/>
              </a:lnSpc>
              <a:buNone/>
            </a:pPr>
            <a:r>
              <a:rPr lang="en-US" altLang="zh-CN" sz="2600" dirty="0"/>
              <a:t>}</a:t>
            </a:r>
            <a:endParaRPr lang="zh-CN" altLang="zh-CN" sz="2600" dirty="0"/>
          </a:p>
        </p:txBody>
      </p:sp>
      <p:grpSp>
        <p:nvGrpSpPr>
          <p:cNvPr id="19" name="Group 23">
            <a:extLst>
              <a:ext uri="{FF2B5EF4-FFF2-40B4-BE49-F238E27FC236}">
                <a16:creationId xmlns:a16="http://schemas.microsoft.com/office/drawing/2014/main" id="{14490AB4-43D4-4D4B-B30C-6C14E7C42C20}"/>
              </a:ext>
            </a:extLst>
          </p:cNvPr>
          <p:cNvGrpSpPr/>
          <p:nvPr/>
        </p:nvGrpSpPr>
        <p:grpSpPr>
          <a:xfrm>
            <a:off x="302765" y="1196691"/>
            <a:ext cx="458390" cy="344014"/>
            <a:chOff x="789999" y="2242985"/>
            <a:chExt cx="504229" cy="378415"/>
          </a:xfrm>
        </p:grpSpPr>
        <p:sp>
          <p:nvSpPr>
            <p:cNvPr id="20" name="Rectangle 24">
              <a:extLst>
                <a:ext uri="{FF2B5EF4-FFF2-40B4-BE49-F238E27FC236}">
                  <a16:creationId xmlns:a16="http://schemas.microsoft.com/office/drawing/2014/main" id="{C920A278-169D-4347-9CEC-170B05020DD1}"/>
                </a:ext>
              </a:extLst>
            </p:cNvPr>
            <p:cNvSpPr/>
            <p:nvPr/>
          </p:nvSpPr>
          <p:spPr>
            <a:xfrm>
              <a:off x="858129" y="2299468"/>
              <a:ext cx="436099" cy="321932"/>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1200"/>
                </a:spcBef>
              </a:pPr>
              <a:endParaRPr lang="en-GB" sz="2800">
                <a:cs typeface="+mn-ea"/>
                <a:sym typeface="+mn-lt"/>
              </a:endParaRPr>
            </a:p>
          </p:txBody>
        </p:sp>
        <p:sp>
          <p:nvSpPr>
            <p:cNvPr id="21" name="Rectangle 25">
              <a:extLst>
                <a:ext uri="{FF2B5EF4-FFF2-40B4-BE49-F238E27FC236}">
                  <a16:creationId xmlns:a16="http://schemas.microsoft.com/office/drawing/2014/main" id="{32801C99-CD3D-426C-B562-B9F075C17265}"/>
                </a:ext>
              </a:extLst>
            </p:cNvPr>
            <p:cNvSpPr/>
            <p:nvPr/>
          </p:nvSpPr>
          <p:spPr>
            <a:xfrm>
              <a:off x="789999" y="2242985"/>
              <a:ext cx="436099" cy="321932"/>
            </a:xfrm>
            <a:prstGeom prst="rect">
              <a:avLst/>
            </a:prstGeom>
            <a:solidFill>
              <a:srgbClr val="BDD7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1200"/>
                </a:spcBef>
              </a:pPr>
              <a:endParaRPr lang="en-GB" sz="2800">
                <a:cs typeface="+mn-ea"/>
                <a:sym typeface="+mn-lt"/>
              </a:endParaRPr>
            </a:p>
          </p:txBody>
        </p:sp>
      </p:grpSp>
      <p:sp>
        <p:nvSpPr>
          <p:cNvPr id="22" name="矩形 21">
            <a:extLst>
              <a:ext uri="{FF2B5EF4-FFF2-40B4-BE49-F238E27FC236}">
                <a16:creationId xmlns:a16="http://schemas.microsoft.com/office/drawing/2014/main" id="{4AE1A4F8-3A7D-4129-AF82-5520D59D69F9}"/>
              </a:ext>
            </a:extLst>
          </p:cNvPr>
          <p:cNvSpPr/>
          <p:nvPr/>
        </p:nvSpPr>
        <p:spPr>
          <a:xfrm>
            <a:off x="817440" y="1107088"/>
            <a:ext cx="3246402" cy="523220"/>
          </a:xfrm>
          <a:prstGeom prst="rect">
            <a:avLst/>
          </a:prstGeom>
        </p:spPr>
        <p:txBody>
          <a:bodyPr wrap="none">
            <a:spAutoFit/>
          </a:bodyPr>
          <a:lstStyle/>
          <a:p>
            <a:pPr>
              <a:spcBef>
                <a:spcPts val="1200"/>
              </a:spcBef>
            </a:pPr>
            <a:r>
              <a:rPr lang="en-US" altLang="zh-CN" sz="2800" b="1" dirty="0">
                <a:solidFill>
                  <a:srgbClr val="002060"/>
                </a:solidFill>
                <a:latin typeface="Times New Roman" panose="02020603050405020304" pitchFamily="18" charset="0"/>
                <a:cs typeface="Times New Roman" panose="02020603050405020304" pitchFamily="18" charset="0"/>
              </a:rPr>
              <a:t>4.1</a:t>
            </a:r>
            <a:r>
              <a:rPr lang="en-US" altLang="zh-CN" sz="2800" b="1" dirty="0">
                <a:solidFill>
                  <a:schemeClr val="accent2"/>
                </a:solidFill>
              </a:rPr>
              <a:t> </a:t>
            </a:r>
            <a:r>
              <a:rPr lang="zh-CN" altLang="en-US" sz="2800" b="1" dirty="0">
                <a:solidFill>
                  <a:schemeClr val="accent2"/>
                </a:solidFill>
              </a:rPr>
              <a:t>双亲孩子表示法</a:t>
            </a:r>
            <a:endParaRPr lang="zh-CN" altLang="en-US" sz="2800" b="1"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422606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a:extLst>
              <a:ext uri="{FF2B5EF4-FFF2-40B4-BE49-F238E27FC236}">
                <a16:creationId xmlns:a16="http://schemas.microsoft.com/office/drawing/2014/main" id="{1A2EAEDE-6963-46FF-A3C1-1B9BFAE38409}"/>
              </a:ext>
            </a:extLst>
          </p:cNvPr>
          <p:cNvGrpSpPr/>
          <p:nvPr/>
        </p:nvGrpSpPr>
        <p:grpSpPr>
          <a:xfrm>
            <a:off x="-1" y="177155"/>
            <a:ext cx="5674941" cy="877513"/>
            <a:chOff x="-1" y="271425"/>
            <a:chExt cx="5542158" cy="877513"/>
          </a:xfrm>
        </p:grpSpPr>
        <p:sp>
          <p:nvSpPr>
            <p:cNvPr id="15" name="任意多边形 18">
              <a:extLst>
                <a:ext uri="{FF2B5EF4-FFF2-40B4-BE49-F238E27FC236}">
                  <a16:creationId xmlns:a16="http://schemas.microsoft.com/office/drawing/2014/main" id="{4C9AAE2C-0BE4-4D86-BD16-A95EC58701DA}"/>
                </a:ext>
              </a:extLst>
            </p:cNvPr>
            <p:cNvSpPr/>
            <p:nvPr/>
          </p:nvSpPr>
          <p:spPr>
            <a:xfrm rot="5400000">
              <a:off x="2497210" y="-2076409"/>
              <a:ext cx="547735" cy="5542158"/>
            </a:xfrm>
            <a:custGeom>
              <a:avLst/>
              <a:gdLst>
                <a:gd name="connsiteX0" fmla="*/ 0 w 990604"/>
                <a:gd name="connsiteY0" fmla="*/ 5956738 h 5956738"/>
                <a:gd name="connsiteX1" fmla="*/ 0 w 990604"/>
                <a:gd name="connsiteY1" fmla="*/ 317938 h 5956738"/>
                <a:gd name="connsiteX2" fmla="*/ 6 w 990604"/>
                <a:gd name="connsiteY2" fmla="*/ 317938 h 5956738"/>
                <a:gd name="connsiteX3" fmla="*/ 495305 w 990604"/>
                <a:gd name="connsiteY3" fmla="*/ 0 h 5956738"/>
                <a:gd name="connsiteX4" fmla="*/ 990604 w 990604"/>
                <a:gd name="connsiteY4" fmla="*/ 317938 h 5956738"/>
                <a:gd name="connsiteX5" fmla="*/ 990601 w 990604"/>
                <a:gd name="connsiteY5" fmla="*/ 317938 h 5956738"/>
                <a:gd name="connsiteX6" fmla="*/ 990601 w 990604"/>
                <a:gd name="connsiteY6" fmla="*/ 5956738 h 5956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0604" h="5956738">
                  <a:moveTo>
                    <a:pt x="0" y="5956738"/>
                  </a:moveTo>
                  <a:lnTo>
                    <a:pt x="0" y="317938"/>
                  </a:lnTo>
                  <a:lnTo>
                    <a:pt x="6" y="317938"/>
                  </a:lnTo>
                  <a:lnTo>
                    <a:pt x="495305" y="0"/>
                  </a:lnTo>
                  <a:lnTo>
                    <a:pt x="990604" y="317938"/>
                  </a:lnTo>
                  <a:lnTo>
                    <a:pt x="990601" y="317938"/>
                  </a:lnTo>
                  <a:lnTo>
                    <a:pt x="990601" y="5956738"/>
                  </a:lnTo>
                  <a:close/>
                </a:path>
              </a:pathLst>
            </a:cu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1200"/>
                </a:spcBef>
                <a:defRPr/>
              </a:pPr>
              <a:endParaRPr lang="zh-CN" altLang="en-US" noProof="1"/>
            </a:p>
          </p:txBody>
        </p:sp>
        <p:sp>
          <p:nvSpPr>
            <p:cNvPr id="16" name="椭圆 15">
              <a:extLst>
                <a:ext uri="{FF2B5EF4-FFF2-40B4-BE49-F238E27FC236}">
                  <a16:creationId xmlns:a16="http://schemas.microsoft.com/office/drawing/2014/main" id="{CE6C2097-8C7F-45F1-B166-6688B76DB335}"/>
                </a:ext>
              </a:extLst>
            </p:cNvPr>
            <p:cNvSpPr/>
            <p:nvPr/>
          </p:nvSpPr>
          <p:spPr>
            <a:xfrm>
              <a:off x="273223" y="271425"/>
              <a:ext cx="902677" cy="877513"/>
            </a:xfrm>
            <a:prstGeom prst="ellipse">
              <a:avLst/>
            </a:prstGeom>
            <a:solidFill>
              <a:schemeClr val="bg1"/>
            </a:solidFill>
            <a:ln w="825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1200"/>
                </a:spcBef>
                <a:defRPr/>
              </a:pPr>
              <a:endParaRPr lang="zh-CN" altLang="en-US" noProof="1"/>
            </a:p>
          </p:txBody>
        </p:sp>
        <p:sp>
          <p:nvSpPr>
            <p:cNvPr id="17" name="矩形 16">
              <a:extLst>
                <a:ext uri="{FF2B5EF4-FFF2-40B4-BE49-F238E27FC236}">
                  <a16:creationId xmlns:a16="http://schemas.microsoft.com/office/drawing/2014/main" id="{166F3534-913F-48DD-8377-EE5D1E8377B6}"/>
                </a:ext>
              </a:extLst>
            </p:cNvPr>
            <p:cNvSpPr/>
            <p:nvPr/>
          </p:nvSpPr>
          <p:spPr>
            <a:xfrm>
              <a:off x="480970" y="324385"/>
              <a:ext cx="487183" cy="769441"/>
            </a:xfrm>
            <a:prstGeom prst="rect">
              <a:avLst/>
            </a:prstGeom>
          </p:spPr>
          <p:txBody>
            <a:bodyPr wrap="none">
              <a:spAutoFit/>
            </a:bodyPr>
            <a:lstStyle/>
            <a:p>
              <a:pPr algn="ctr">
                <a:spcBef>
                  <a:spcPts val="1200"/>
                </a:spcBef>
                <a:defRPr/>
              </a:pPr>
              <a:r>
                <a:rPr lang="en-US" altLang="zh-CN" sz="4400" b="1" dirty="0">
                  <a:solidFill>
                    <a:srgbClr val="002060"/>
                  </a:solidFill>
                  <a:latin typeface="Arial" panose="020B0604020202020204" pitchFamily="34" charset="0"/>
                  <a:ea typeface="微软雅黑" panose="020B0503020204020204" pitchFamily="34" charset="-122"/>
                  <a:sym typeface="Arial" panose="020B0604020202020204" pitchFamily="34" charset="0"/>
                </a:rPr>
                <a:t>4</a:t>
              </a:r>
              <a:endParaRPr lang="zh-CN" altLang="en-US" sz="4400" b="1" dirty="0">
                <a:solidFill>
                  <a:srgbClr val="002060"/>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18" name="文本框 1066">
            <a:extLst>
              <a:ext uri="{FF2B5EF4-FFF2-40B4-BE49-F238E27FC236}">
                <a16:creationId xmlns:a16="http://schemas.microsoft.com/office/drawing/2014/main" id="{908E9D88-11BD-4710-9E48-A52EB0FC5223}"/>
              </a:ext>
            </a:extLst>
          </p:cNvPr>
          <p:cNvSpPr txBox="1">
            <a:spLocks noChangeArrowheads="1"/>
          </p:cNvSpPr>
          <p:nvPr/>
        </p:nvSpPr>
        <p:spPr bwMode="auto">
          <a:xfrm>
            <a:off x="1303676" y="287068"/>
            <a:ext cx="3877986"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lvl="0" algn="ctr"/>
            <a:r>
              <a:rPr lang="zh-CN" altLang="en-US" sz="3200" b="1" dirty="0">
                <a:solidFill>
                  <a:schemeClr val="bg1"/>
                </a:solidFill>
                <a:cs typeface="+mn-ea"/>
                <a:sym typeface="+mn-lt"/>
              </a:rPr>
              <a:t>树与森林的存储结构</a:t>
            </a:r>
          </a:p>
        </p:txBody>
      </p:sp>
      <p:sp>
        <p:nvSpPr>
          <p:cNvPr id="13" name="内容占位符 2">
            <a:extLst>
              <a:ext uri="{FF2B5EF4-FFF2-40B4-BE49-F238E27FC236}">
                <a16:creationId xmlns:a16="http://schemas.microsoft.com/office/drawing/2014/main" id="{EED60E6B-6992-44B4-B165-DE75F97E7168}"/>
              </a:ext>
            </a:extLst>
          </p:cNvPr>
          <p:cNvSpPr txBox="1">
            <a:spLocks/>
          </p:cNvSpPr>
          <p:nvPr/>
        </p:nvSpPr>
        <p:spPr>
          <a:xfrm>
            <a:off x="817440" y="2990937"/>
            <a:ext cx="10390754" cy="357999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20000"/>
              </a:lnSpc>
              <a:spcBef>
                <a:spcPts val="0"/>
              </a:spcBef>
              <a:buNone/>
            </a:pPr>
            <a:r>
              <a:rPr lang="en-US" altLang="zh-CN" sz="2400" b="1" dirty="0">
                <a:solidFill>
                  <a:srgbClr val="0000FF"/>
                </a:solidFill>
              </a:rPr>
              <a:t>(a) </a:t>
            </a:r>
            <a:r>
              <a:rPr lang="en-US" altLang="zh-CN" sz="2400" dirty="0"/>
              <a:t>int </a:t>
            </a:r>
            <a:r>
              <a:rPr lang="en-US" altLang="zh-CN" sz="2400" dirty="0" err="1"/>
              <a:t>NodeDegree</a:t>
            </a:r>
            <a:r>
              <a:rPr lang="en-US" altLang="zh-CN" sz="2400" dirty="0"/>
              <a:t>, Children[</a:t>
            </a:r>
            <a:r>
              <a:rPr lang="en-US" altLang="zh-CN" sz="2400" b="1" dirty="0" err="1">
                <a:solidFill>
                  <a:srgbClr val="0000FF"/>
                </a:solidFill>
              </a:rPr>
              <a:t>TreeDegree</a:t>
            </a:r>
            <a:r>
              <a:rPr lang="en-US" altLang="zh-CN" sz="2400" dirty="0"/>
              <a:t>];</a:t>
            </a:r>
          </a:p>
          <a:p>
            <a:pPr marL="0" indent="0" algn="just">
              <a:lnSpc>
                <a:spcPct val="120000"/>
              </a:lnSpc>
              <a:spcBef>
                <a:spcPts val="0"/>
              </a:spcBef>
              <a:buNone/>
            </a:pPr>
            <a:r>
              <a:rPr lang="en-US" altLang="zh-CN" sz="2400" dirty="0"/>
              <a:t>      </a:t>
            </a:r>
            <a:r>
              <a:rPr lang="zh-CN" altLang="en-US" sz="2400" dirty="0"/>
              <a:t>用 </a:t>
            </a:r>
            <a:r>
              <a:rPr lang="en-US" altLang="zh-CN" sz="2400" dirty="0" err="1"/>
              <a:t>NodeDegree</a:t>
            </a:r>
            <a:r>
              <a:rPr lang="en-US" altLang="zh-CN" sz="2400" dirty="0"/>
              <a:t> </a:t>
            </a:r>
            <a:r>
              <a:rPr lang="zh-CN" altLang="en-US" sz="2400" dirty="0"/>
              <a:t>表示结点的度，即孩子数量，用数组 </a:t>
            </a:r>
            <a:r>
              <a:rPr lang="en-US" altLang="zh-CN" sz="2400" dirty="0"/>
              <a:t>Children </a:t>
            </a:r>
            <a:r>
              <a:rPr lang="zh-CN" altLang="en-US" sz="2400" dirty="0"/>
              <a:t>表示孩子的位置。此表格会浪费太多存储空间。在一棵具有 </a:t>
            </a:r>
            <a:r>
              <a:rPr lang="en-US" altLang="zh-CN" sz="2400" dirty="0"/>
              <a:t>n </a:t>
            </a:r>
            <a:r>
              <a:rPr lang="zh-CN" altLang="en-US" sz="2400" dirty="0"/>
              <a:t>个结点、度为 </a:t>
            </a:r>
            <a:r>
              <a:rPr lang="en-US" altLang="zh-CN" sz="2400" dirty="0"/>
              <a:t>k </a:t>
            </a:r>
            <a:r>
              <a:rPr lang="zh-CN" altLang="en-US" sz="2400" dirty="0"/>
              <a:t>的树中有 </a:t>
            </a:r>
            <a:r>
              <a:rPr lang="en-US" altLang="zh-CN" sz="2400" dirty="0"/>
              <a:t>n(k-1)+1 </a:t>
            </a:r>
            <a:r>
              <a:rPr lang="zh-CN" altLang="en-US" sz="2400" dirty="0"/>
              <a:t>个空链域。</a:t>
            </a:r>
            <a:endParaRPr lang="en-US" altLang="zh-CN" sz="2400" dirty="0"/>
          </a:p>
          <a:p>
            <a:pPr marL="0" indent="0" algn="just">
              <a:lnSpc>
                <a:spcPct val="120000"/>
              </a:lnSpc>
              <a:spcBef>
                <a:spcPts val="0"/>
              </a:spcBef>
              <a:buNone/>
            </a:pPr>
            <a:r>
              <a:rPr lang="en-US" altLang="zh-CN" sz="2400" b="1" dirty="0">
                <a:solidFill>
                  <a:srgbClr val="0000FF"/>
                </a:solidFill>
              </a:rPr>
              <a:t>(b) </a:t>
            </a:r>
            <a:r>
              <a:rPr lang="en-US" altLang="zh-CN" sz="2400" dirty="0"/>
              <a:t>int</a:t>
            </a:r>
            <a:r>
              <a:rPr lang="zh-CN" altLang="en-US" sz="2400" dirty="0"/>
              <a:t> </a:t>
            </a:r>
            <a:r>
              <a:rPr lang="en-US" altLang="zh-CN" sz="2400" dirty="0"/>
              <a:t>Children[</a:t>
            </a:r>
            <a:r>
              <a:rPr lang="en-US" altLang="zh-CN" sz="2400" b="1" dirty="0">
                <a:solidFill>
                  <a:srgbClr val="0000FF"/>
                </a:solidFill>
              </a:rPr>
              <a:t>TreeDegree+1</a:t>
            </a:r>
            <a:r>
              <a:rPr lang="en-US" altLang="zh-CN" sz="2400" dirty="0"/>
              <a:t>];</a:t>
            </a:r>
          </a:p>
          <a:p>
            <a:pPr marL="0" indent="0" algn="just">
              <a:lnSpc>
                <a:spcPct val="120000"/>
              </a:lnSpc>
              <a:spcBef>
                <a:spcPts val="0"/>
              </a:spcBef>
              <a:buNone/>
            </a:pPr>
            <a:r>
              <a:rPr lang="en-US" altLang="zh-CN" sz="2400" dirty="0"/>
              <a:t>      </a:t>
            </a:r>
            <a:r>
              <a:rPr lang="zh-CN" altLang="en-US" sz="2400" dirty="0"/>
              <a:t>略去 </a:t>
            </a:r>
            <a:r>
              <a:rPr lang="en-US" altLang="zh-CN" sz="2400" dirty="0" err="1"/>
              <a:t>NodeDegree</a:t>
            </a:r>
            <a:r>
              <a:rPr lang="en-US" altLang="zh-CN" sz="2400" dirty="0"/>
              <a:t> </a:t>
            </a:r>
            <a:r>
              <a:rPr lang="zh-CN" altLang="en-US" sz="2400" dirty="0"/>
              <a:t>，用 </a:t>
            </a:r>
            <a:r>
              <a:rPr lang="en-US" altLang="zh-CN" sz="2400" dirty="0"/>
              <a:t>Children[</a:t>
            </a:r>
            <a:r>
              <a:rPr lang="en-US" altLang="zh-CN" sz="2400" dirty="0" err="1"/>
              <a:t>NodeDegree</a:t>
            </a:r>
            <a:r>
              <a:rPr lang="en-US" altLang="zh-CN" sz="2400" dirty="0"/>
              <a:t>] </a:t>
            </a:r>
            <a:r>
              <a:rPr lang="zh-CN" altLang="en-US" sz="2400" dirty="0"/>
              <a:t>为 </a:t>
            </a:r>
            <a:r>
              <a:rPr lang="en-US" altLang="zh-CN" sz="2400" b="1" dirty="0">
                <a:solidFill>
                  <a:srgbClr val="0000FF"/>
                </a:solidFill>
              </a:rPr>
              <a:t>-1 </a:t>
            </a:r>
            <a:r>
              <a:rPr lang="zh-CN" altLang="en-US" sz="2400" dirty="0"/>
              <a:t>作为标志。</a:t>
            </a:r>
            <a:endParaRPr lang="en-US" altLang="zh-CN" sz="2400" dirty="0"/>
          </a:p>
          <a:p>
            <a:pPr marL="0" indent="0" algn="just">
              <a:lnSpc>
                <a:spcPct val="120000"/>
              </a:lnSpc>
              <a:spcBef>
                <a:spcPts val="0"/>
              </a:spcBef>
              <a:buNone/>
            </a:pPr>
            <a:r>
              <a:rPr lang="en-US" altLang="zh-CN" sz="2400" b="1" dirty="0">
                <a:solidFill>
                  <a:srgbClr val="0000FF"/>
                </a:solidFill>
              </a:rPr>
              <a:t>(c) </a:t>
            </a:r>
            <a:r>
              <a:rPr lang="en-US" altLang="zh-CN" sz="2400" dirty="0"/>
              <a:t>int </a:t>
            </a:r>
            <a:r>
              <a:rPr lang="en-US" altLang="zh-CN" sz="2400" dirty="0" err="1"/>
              <a:t>NodeDegree</a:t>
            </a:r>
            <a:r>
              <a:rPr lang="en-US" altLang="zh-CN" sz="2400" dirty="0"/>
              <a:t>, *Children;</a:t>
            </a:r>
          </a:p>
          <a:p>
            <a:pPr marL="0" indent="0" algn="just">
              <a:lnSpc>
                <a:spcPct val="120000"/>
              </a:lnSpc>
              <a:spcBef>
                <a:spcPts val="0"/>
              </a:spcBef>
              <a:buNone/>
            </a:pPr>
            <a:r>
              <a:rPr lang="en-US" altLang="zh-CN" sz="2400" dirty="0"/>
              <a:t>      </a:t>
            </a:r>
            <a:r>
              <a:rPr lang="zh-CN" altLang="en-US" sz="2400" dirty="0"/>
              <a:t>用动态数组 </a:t>
            </a:r>
            <a:r>
              <a:rPr lang="en-US" altLang="zh-CN" sz="2400" dirty="0"/>
              <a:t>Children </a:t>
            </a:r>
            <a:r>
              <a:rPr lang="zh-CN" altLang="en-US" sz="2400" dirty="0"/>
              <a:t>表示孩子。</a:t>
            </a:r>
            <a:endParaRPr lang="en-US" altLang="zh-CN" sz="2400" dirty="0"/>
          </a:p>
        </p:txBody>
      </p:sp>
      <p:grpSp>
        <p:nvGrpSpPr>
          <p:cNvPr id="19" name="Group 23">
            <a:extLst>
              <a:ext uri="{FF2B5EF4-FFF2-40B4-BE49-F238E27FC236}">
                <a16:creationId xmlns:a16="http://schemas.microsoft.com/office/drawing/2014/main" id="{14490AB4-43D4-4D4B-B30C-6C14E7C42C20}"/>
              </a:ext>
            </a:extLst>
          </p:cNvPr>
          <p:cNvGrpSpPr/>
          <p:nvPr/>
        </p:nvGrpSpPr>
        <p:grpSpPr>
          <a:xfrm>
            <a:off x="302765" y="1196691"/>
            <a:ext cx="458390" cy="344014"/>
            <a:chOff x="789999" y="2242985"/>
            <a:chExt cx="504229" cy="378415"/>
          </a:xfrm>
        </p:grpSpPr>
        <p:sp>
          <p:nvSpPr>
            <p:cNvPr id="20" name="Rectangle 24">
              <a:extLst>
                <a:ext uri="{FF2B5EF4-FFF2-40B4-BE49-F238E27FC236}">
                  <a16:creationId xmlns:a16="http://schemas.microsoft.com/office/drawing/2014/main" id="{C920A278-169D-4347-9CEC-170B05020DD1}"/>
                </a:ext>
              </a:extLst>
            </p:cNvPr>
            <p:cNvSpPr/>
            <p:nvPr/>
          </p:nvSpPr>
          <p:spPr>
            <a:xfrm>
              <a:off x="858129" y="2299468"/>
              <a:ext cx="436099" cy="321932"/>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1200"/>
                </a:spcBef>
              </a:pPr>
              <a:endParaRPr lang="en-GB" sz="2800">
                <a:cs typeface="+mn-ea"/>
                <a:sym typeface="+mn-lt"/>
              </a:endParaRPr>
            </a:p>
          </p:txBody>
        </p:sp>
        <p:sp>
          <p:nvSpPr>
            <p:cNvPr id="21" name="Rectangle 25">
              <a:extLst>
                <a:ext uri="{FF2B5EF4-FFF2-40B4-BE49-F238E27FC236}">
                  <a16:creationId xmlns:a16="http://schemas.microsoft.com/office/drawing/2014/main" id="{32801C99-CD3D-426C-B562-B9F075C17265}"/>
                </a:ext>
              </a:extLst>
            </p:cNvPr>
            <p:cNvSpPr/>
            <p:nvPr/>
          </p:nvSpPr>
          <p:spPr>
            <a:xfrm>
              <a:off x="789999" y="2242985"/>
              <a:ext cx="436099" cy="321932"/>
            </a:xfrm>
            <a:prstGeom prst="rect">
              <a:avLst/>
            </a:prstGeom>
            <a:solidFill>
              <a:srgbClr val="BDD7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1200"/>
                </a:spcBef>
              </a:pPr>
              <a:endParaRPr lang="en-GB" sz="2800">
                <a:cs typeface="+mn-ea"/>
                <a:sym typeface="+mn-lt"/>
              </a:endParaRPr>
            </a:p>
          </p:txBody>
        </p:sp>
      </p:grpSp>
      <p:sp>
        <p:nvSpPr>
          <p:cNvPr id="22" name="矩形 21">
            <a:extLst>
              <a:ext uri="{FF2B5EF4-FFF2-40B4-BE49-F238E27FC236}">
                <a16:creationId xmlns:a16="http://schemas.microsoft.com/office/drawing/2014/main" id="{4AE1A4F8-3A7D-4129-AF82-5520D59D69F9}"/>
              </a:ext>
            </a:extLst>
          </p:cNvPr>
          <p:cNvSpPr/>
          <p:nvPr/>
        </p:nvSpPr>
        <p:spPr>
          <a:xfrm>
            <a:off x="817440" y="1107088"/>
            <a:ext cx="3246402" cy="523220"/>
          </a:xfrm>
          <a:prstGeom prst="rect">
            <a:avLst/>
          </a:prstGeom>
        </p:spPr>
        <p:txBody>
          <a:bodyPr wrap="none">
            <a:spAutoFit/>
          </a:bodyPr>
          <a:lstStyle/>
          <a:p>
            <a:pPr>
              <a:spcBef>
                <a:spcPts val="1200"/>
              </a:spcBef>
            </a:pPr>
            <a:r>
              <a:rPr lang="en-US" altLang="zh-CN" sz="2800" b="1" dirty="0">
                <a:solidFill>
                  <a:srgbClr val="002060"/>
                </a:solidFill>
                <a:latin typeface="Times New Roman" panose="02020603050405020304" pitchFamily="18" charset="0"/>
                <a:cs typeface="Times New Roman" panose="02020603050405020304" pitchFamily="18" charset="0"/>
              </a:rPr>
              <a:t>4.1</a:t>
            </a:r>
            <a:r>
              <a:rPr lang="en-US" altLang="zh-CN" sz="2800" b="1" dirty="0">
                <a:solidFill>
                  <a:schemeClr val="accent2"/>
                </a:solidFill>
              </a:rPr>
              <a:t> </a:t>
            </a:r>
            <a:r>
              <a:rPr lang="zh-CN" altLang="en-US" sz="2800" b="1" dirty="0">
                <a:solidFill>
                  <a:schemeClr val="accent2"/>
                </a:solidFill>
              </a:rPr>
              <a:t>双亲孩子表示法</a:t>
            </a:r>
            <a:endParaRPr lang="zh-CN" altLang="en-US" sz="2800" b="1" dirty="0">
              <a:solidFill>
                <a:srgbClr val="002060"/>
              </a:solidFill>
              <a:latin typeface="Times New Roman" panose="02020603050405020304" pitchFamily="18" charset="0"/>
              <a:cs typeface="Times New Roman" panose="02020603050405020304" pitchFamily="18" charset="0"/>
            </a:endParaRPr>
          </a:p>
        </p:txBody>
      </p:sp>
      <p:sp>
        <p:nvSpPr>
          <p:cNvPr id="2" name="矩形 1">
            <a:extLst>
              <a:ext uri="{FF2B5EF4-FFF2-40B4-BE49-F238E27FC236}">
                <a16:creationId xmlns:a16="http://schemas.microsoft.com/office/drawing/2014/main" id="{4EA006ED-2A12-4A09-8E6C-078006FB288C}"/>
              </a:ext>
            </a:extLst>
          </p:cNvPr>
          <p:cNvSpPr/>
          <p:nvPr/>
        </p:nvSpPr>
        <p:spPr>
          <a:xfrm>
            <a:off x="442801" y="1678462"/>
            <a:ext cx="11246436" cy="892552"/>
          </a:xfrm>
          <a:prstGeom prst="rect">
            <a:avLst/>
          </a:prstGeom>
        </p:spPr>
        <p:txBody>
          <a:bodyPr wrap="square">
            <a:spAutoFit/>
          </a:bodyPr>
          <a:lstStyle/>
          <a:p>
            <a:pPr algn="just"/>
            <a:r>
              <a:rPr lang="zh-CN" altLang="en-US" sz="2600" dirty="0">
                <a:cs typeface="Times New Roman" panose="02020603050405020304" pitchFamily="18" charset="0"/>
              </a:rPr>
              <a:t>一个结点的所有孩子构成了</a:t>
            </a:r>
            <a:r>
              <a:rPr lang="zh-CN" altLang="en-US" sz="2600" b="1" dirty="0">
                <a:solidFill>
                  <a:srgbClr val="0000FF"/>
                </a:solidFill>
                <a:cs typeface="Times New Roman" panose="02020603050405020304" pitchFamily="18" charset="0"/>
              </a:rPr>
              <a:t>线性表</a:t>
            </a:r>
            <a:r>
              <a:rPr lang="zh-CN" altLang="en-US" sz="2600" dirty="0">
                <a:cs typeface="Times New Roman" panose="02020603050405020304" pitchFamily="18" charset="0"/>
              </a:rPr>
              <a:t>，因此涉及孩子的操作实际上是对线性表的操作，便于实现算法。表示孩子信息的方法有</a:t>
            </a:r>
            <a:r>
              <a:rPr lang="zh-CN" altLang="en-US" sz="2600" b="1" dirty="0">
                <a:solidFill>
                  <a:schemeClr val="accent2"/>
                </a:solidFill>
                <a:cs typeface="Times New Roman" panose="02020603050405020304" pitchFamily="18" charset="0"/>
              </a:rPr>
              <a:t>顺序表表示法</a:t>
            </a:r>
            <a:r>
              <a:rPr lang="zh-CN" altLang="en-US" sz="2600" dirty="0">
                <a:cs typeface="Times New Roman" panose="02020603050405020304" pitchFamily="18" charset="0"/>
              </a:rPr>
              <a:t>和</a:t>
            </a:r>
            <a:r>
              <a:rPr lang="zh-CN" altLang="en-US" sz="2600" b="1" dirty="0">
                <a:solidFill>
                  <a:schemeClr val="accent2"/>
                </a:solidFill>
                <a:cs typeface="Times New Roman" panose="02020603050405020304" pitchFamily="18" charset="0"/>
              </a:rPr>
              <a:t>链式表示法</a:t>
            </a:r>
            <a:r>
              <a:rPr lang="zh-CN" altLang="en-US" sz="2600" dirty="0">
                <a:cs typeface="Times New Roman" panose="02020603050405020304" pitchFamily="18" charset="0"/>
              </a:rPr>
              <a:t>：</a:t>
            </a:r>
            <a:endParaRPr lang="en-US" altLang="zh-CN" sz="2600" dirty="0">
              <a:cs typeface="Times New Roman" panose="02020603050405020304" pitchFamily="18" charset="0"/>
            </a:endParaRPr>
          </a:p>
        </p:txBody>
      </p:sp>
      <p:sp>
        <p:nvSpPr>
          <p:cNvPr id="3" name="矩形 2">
            <a:extLst>
              <a:ext uri="{FF2B5EF4-FFF2-40B4-BE49-F238E27FC236}">
                <a16:creationId xmlns:a16="http://schemas.microsoft.com/office/drawing/2014/main" id="{A1412AEF-3ECA-482E-846B-4B512DE5C16B}"/>
              </a:ext>
            </a:extLst>
          </p:cNvPr>
          <p:cNvSpPr/>
          <p:nvPr/>
        </p:nvSpPr>
        <p:spPr>
          <a:xfrm>
            <a:off x="279769" y="2571014"/>
            <a:ext cx="5144357" cy="461665"/>
          </a:xfrm>
          <a:prstGeom prst="rect">
            <a:avLst/>
          </a:prstGeom>
        </p:spPr>
        <p:txBody>
          <a:bodyPr wrap="none">
            <a:spAutoFit/>
          </a:bodyPr>
          <a:lstStyle/>
          <a:p>
            <a:r>
              <a:rPr lang="zh-CN" altLang="en-US" sz="2400" b="1" dirty="0">
                <a:solidFill>
                  <a:schemeClr val="accent2"/>
                </a:solidFill>
                <a:cs typeface="Times New Roman" panose="02020603050405020304" pitchFamily="18" charset="0"/>
              </a:rPr>
              <a:t>（</a:t>
            </a:r>
            <a:r>
              <a:rPr lang="en-US" altLang="zh-CN" sz="2400" b="1" dirty="0">
                <a:solidFill>
                  <a:schemeClr val="accent2"/>
                </a:solidFill>
                <a:cs typeface="Times New Roman" panose="02020603050405020304" pitchFamily="18" charset="0"/>
              </a:rPr>
              <a:t>1</a:t>
            </a:r>
            <a:r>
              <a:rPr lang="zh-CN" altLang="en-US" sz="2400" b="1" dirty="0">
                <a:solidFill>
                  <a:schemeClr val="accent2"/>
                </a:solidFill>
                <a:cs typeface="Times New Roman" panose="02020603050405020304" pitchFamily="18" charset="0"/>
              </a:rPr>
              <a:t>）用顺序表表示孩子的方法：</a:t>
            </a:r>
            <a:r>
              <a:rPr lang="en-US" altLang="zh-CN" sz="2400" b="1" dirty="0">
                <a:solidFill>
                  <a:srgbClr val="0000FF"/>
                </a:solidFill>
                <a:cs typeface="Times New Roman" panose="02020603050405020304" pitchFamily="18" charset="0"/>
              </a:rPr>
              <a:t>3</a:t>
            </a:r>
            <a:r>
              <a:rPr lang="zh-CN" altLang="en-US" sz="2400" b="1" dirty="0">
                <a:solidFill>
                  <a:srgbClr val="0000FF"/>
                </a:solidFill>
                <a:cs typeface="Times New Roman" panose="02020603050405020304" pitchFamily="18" charset="0"/>
              </a:rPr>
              <a:t>种</a:t>
            </a:r>
            <a:endParaRPr lang="zh-CN" altLang="en-US" sz="2400" b="1" dirty="0">
              <a:solidFill>
                <a:srgbClr val="0000FF"/>
              </a:solidFill>
            </a:endParaRPr>
          </a:p>
        </p:txBody>
      </p:sp>
    </p:spTree>
    <p:extLst>
      <p:ext uri="{BB962C8B-B14F-4D97-AF65-F5344CB8AC3E}">
        <p14:creationId xmlns:p14="http://schemas.microsoft.com/office/powerpoint/2010/main" val="26200928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a:extLst>
              <a:ext uri="{FF2B5EF4-FFF2-40B4-BE49-F238E27FC236}">
                <a16:creationId xmlns:a16="http://schemas.microsoft.com/office/drawing/2014/main" id="{1A2EAEDE-6963-46FF-A3C1-1B9BFAE38409}"/>
              </a:ext>
            </a:extLst>
          </p:cNvPr>
          <p:cNvGrpSpPr/>
          <p:nvPr/>
        </p:nvGrpSpPr>
        <p:grpSpPr>
          <a:xfrm>
            <a:off x="-1" y="177155"/>
            <a:ext cx="5674941" cy="877513"/>
            <a:chOff x="-1" y="271425"/>
            <a:chExt cx="5542158" cy="877513"/>
          </a:xfrm>
        </p:grpSpPr>
        <p:sp>
          <p:nvSpPr>
            <p:cNvPr id="15" name="任意多边形 18">
              <a:extLst>
                <a:ext uri="{FF2B5EF4-FFF2-40B4-BE49-F238E27FC236}">
                  <a16:creationId xmlns:a16="http://schemas.microsoft.com/office/drawing/2014/main" id="{4C9AAE2C-0BE4-4D86-BD16-A95EC58701DA}"/>
                </a:ext>
              </a:extLst>
            </p:cNvPr>
            <p:cNvSpPr/>
            <p:nvPr/>
          </p:nvSpPr>
          <p:spPr>
            <a:xfrm rot="5400000">
              <a:off x="2497210" y="-2076409"/>
              <a:ext cx="547735" cy="5542158"/>
            </a:xfrm>
            <a:custGeom>
              <a:avLst/>
              <a:gdLst>
                <a:gd name="connsiteX0" fmla="*/ 0 w 990604"/>
                <a:gd name="connsiteY0" fmla="*/ 5956738 h 5956738"/>
                <a:gd name="connsiteX1" fmla="*/ 0 w 990604"/>
                <a:gd name="connsiteY1" fmla="*/ 317938 h 5956738"/>
                <a:gd name="connsiteX2" fmla="*/ 6 w 990604"/>
                <a:gd name="connsiteY2" fmla="*/ 317938 h 5956738"/>
                <a:gd name="connsiteX3" fmla="*/ 495305 w 990604"/>
                <a:gd name="connsiteY3" fmla="*/ 0 h 5956738"/>
                <a:gd name="connsiteX4" fmla="*/ 990604 w 990604"/>
                <a:gd name="connsiteY4" fmla="*/ 317938 h 5956738"/>
                <a:gd name="connsiteX5" fmla="*/ 990601 w 990604"/>
                <a:gd name="connsiteY5" fmla="*/ 317938 h 5956738"/>
                <a:gd name="connsiteX6" fmla="*/ 990601 w 990604"/>
                <a:gd name="connsiteY6" fmla="*/ 5956738 h 5956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0604" h="5956738">
                  <a:moveTo>
                    <a:pt x="0" y="5956738"/>
                  </a:moveTo>
                  <a:lnTo>
                    <a:pt x="0" y="317938"/>
                  </a:lnTo>
                  <a:lnTo>
                    <a:pt x="6" y="317938"/>
                  </a:lnTo>
                  <a:lnTo>
                    <a:pt x="495305" y="0"/>
                  </a:lnTo>
                  <a:lnTo>
                    <a:pt x="990604" y="317938"/>
                  </a:lnTo>
                  <a:lnTo>
                    <a:pt x="990601" y="317938"/>
                  </a:lnTo>
                  <a:lnTo>
                    <a:pt x="990601" y="5956738"/>
                  </a:lnTo>
                  <a:close/>
                </a:path>
              </a:pathLst>
            </a:cu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1200"/>
                </a:spcBef>
                <a:defRPr/>
              </a:pPr>
              <a:endParaRPr lang="zh-CN" altLang="en-US" noProof="1"/>
            </a:p>
          </p:txBody>
        </p:sp>
        <p:sp>
          <p:nvSpPr>
            <p:cNvPr id="16" name="椭圆 15">
              <a:extLst>
                <a:ext uri="{FF2B5EF4-FFF2-40B4-BE49-F238E27FC236}">
                  <a16:creationId xmlns:a16="http://schemas.microsoft.com/office/drawing/2014/main" id="{CE6C2097-8C7F-45F1-B166-6688B76DB335}"/>
                </a:ext>
              </a:extLst>
            </p:cNvPr>
            <p:cNvSpPr/>
            <p:nvPr/>
          </p:nvSpPr>
          <p:spPr>
            <a:xfrm>
              <a:off x="273223" y="271425"/>
              <a:ext cx="902677" cy="877513"/>
            </a:xfrm>
            <a:prstGeom prst="ellipse">
              <a:avLst/>
            </a:prstGeom>
            <a:solidFill>
              <a:schemeClr val="bg1"/>
            </a:solidFill>
            <a:ln w="825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1200"/>
                </a:spcBef>
                <a:defRPr/>
              </a:pPr>
              <a:endParaRPr lang="zh-CN" altLang="en-US" noProof="1"/>
            </a:p>
          </p:txBody>
        </p:sp>
        <p:sp>
          <p:nvSpPr>
            <p:cNvPr id="17" name="矩形 16">
              <a:extLst>
                <a:ext uri="{FF2B5EF4-FFF2-40B4-BE49-F238E27FC236}">
                  <a16:creationId xmlns:a16="http://schemas.microsoft.com/office/drawing/2014/main" id="{166F3534-913F-48DD-8377-EE5D1E8377B6}"/>
                </a:ext>
              </a:extLst>
            </p:cNvPr>
            <p:cNvSpPr/>
            <p:nvPr/>
          </p:nvSpPr>
          <p:spPr>
            <a:xfrm>
              <a:off x="480970" y="324385"/>
              <a:ext cx="487183" cy="769441"/>
            </a:xfrm>
            <a:prstGeom prst="rect">
              <a:avLst/>
            </a:prstGeom>
          </p:spPr>
          <p:txBody>
            <a:bodyPr wrap="none">
              <a:spAutoFit/>
            </a:bodyPr>
            <a:lstStyle/>
            <a:p>
              <a:pPr algn="ctr">
                <a:spcBef>
                  <a:spcPts val="1200"/>
                </a:spcBef>
                <a:defRPr/>
              </a:pPr>
              <a:r>
                <a:rPr lang="en-US" altLang="zh-CN" sz="4400" b="1" dirty="0">
                  <a:solidFill>
                    <a:srgbClr val="002060"/>
                  </a:solidFill>
                  <a:latin typeface="Arial" panose="020B0604020202020204" pitchFamily="34" charset="0"/>
                  <a:ea typeface="微软雅黑" panose="020B0503020204020204" pitchFamily="34" charset="-122"/>
                  <a:sym typeface="Arial" panose="020B0604020202020204" pitchFamily="34" charset="0"/>
                </a:rPr>
                <a:t>4</a:t>
              </a:r>
              <a:endParaRPr lang="zh-CN" altLang="en-US" sz="4400" b="1" dirty="0">
                <a:solidFill>
                  <a:srgbClr val="002060"/>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18" name="文本框 1066">
            <a:extLst>
              <a:ext uri="{FF2B5EF4-FFF2-40B4-BE49-F238E27FC236}">
                <a16:creationId xmlns:a16="http://schemas.microsoft.com/office/drawing/2014/main" id="{908E9D88-11BD-4710-9E48-A52EB0FC5223}"/>
              </a:ext>
            </a:extLst>
          </p:cNvPr>
          <p:cNvSpPr txBox="1">
            <a:spLocks noChangeArrowheads="1"/>
          </p:cNvSpPr>
          <p:nvPr/>
        </p:nvSpPr>
        <p:spPr bwMode="auto">
          <a:xfrm>
            <a:off x="1303676" y="287068"/>
            <a:ext cx="3877986"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lvl="0" algn="ctr"/>
            <a:r>
              <a:rPr lang="zh-CN" altLang="en-US" sz="3200" b="1" dirty="0">
                <a:solidFill>
                  <a:schemeClr val="bg1"/>
                </a:solidFill>
                <a:cs typeface="+mn-ea"/>
                <a:sym typeface="+mn-lt"/>
              </a:rPr>
              <a:t>树与森林的存储结构</a:t>
            </a:r>
          </a:p>
        </p:txBody>
      </p:sp>
      <p:grpSp>
        <p:nvGrpSpPr>
          <p:cNvPr id="19" name="Group 23">
            <a:extLst>
              <a:ext uri="{FF2B5EF4-FFF2-40B4-BE49-F238E27FC236}">
                <a16:creationId xmlns:a16="http://schemas.microsoft.com/office/drawing/2014/main" id="{14490AB4-43D4-4D4B-B30C-6C14E7C42C20}"/>
              </a:ext>
            </a:extLst>
          </p:cNvPr>
          <p:cNvGrpSpPr/>
          <p:nvPr/>
        </p:nvGrpSpPr>
        <p:grpSpPr>
          <a:xfrm>
            <a:off x="302765" y="1196691"/>
            <a:ext cx="458390" cy="344014"/>
            <a:chOff x="789999" y="2242985"/>
            <a:chExt cx="504229" cy="378415"/>
          </a:xfrm>
        </p:grpSpPr>
        <p:sp>
          <p:nvSpPr>
            <p:cNvPr id="20" name="Rectangle 24">
              <a:extLst>
                <a:ext uri="{FF2B5EF4-FFF2-40B4-BE49-F238E27FC236}">
                  <a16:creationId xmlns:a16="http://schemas.microsoft.com/office/drawing/2014/main" id="{C920A278-169D-4347-9CEC-170B05020DD1}"/>
                </a:ext>
              </a:extLst>
            </p:cNvPr>
            <p:cNvSpPr/>
            <p:nvPr/>
          </p:nvSpPr>
          <p:spPr>
            <a:xfrm>
              <a:off x="858129" y="2299468"/>
              <a:ext cx="436099" cy="321932"/>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1200"/>
                </a:spcBef>
              </a:pPr>
              <a:endParaRPr lang="en-GB" sz="2800">
                <a:cs typeface="+mn-ea"/>
                <a:sym typeface="+mn-lt"/>
              </a:endParaRPr>
            </a:p>
          </p:txBody>
        </p:sp>
        <p:sp>
          <p:nvSpPr>
            <p:cNvPr id="21" name="Rectangle 25">
              <a:extLst>
                <a:ext uri="{FF2B5EF4-FFF2-40B4-BE49-F238E27FC236}">
                  <a16:creationId xmlns:a16="http://schemas.microsoft.com/office/drawing/2014/main" id="{32801C99-CD3D-426C-B562-B9F075C17265}"/>
                </a:ext>
              </a:extLst>
            </p:cNvPr>
            <p:cNvSpPr/>
            <p:nvPr/>
          </p:nvSpPr>
          <p:spPr>
            <a:xfrm>
              <a:off x="789999" y="2242985"/>
              <a:ext cx="436099" cy="321932"/>
            </a:xfrm>
            <a:prstGeom prst="rect">
              <a:avLst/>
            </a:prstGeom>
            <a:solidFill>
              <a:srgbClr val="BDD7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1200"/>
                </a:spcBef>
              </a:pPr>
              <a:endParaRPr lang="en-GB" sz="2800">
                <a:cs typeface="+mn-ea"/>
                <a:sym typeface="+mn-lt"/>
              </a:endParaRPr>
            </a:p>
          </p:txBody>
        </p:sp>
      </p:grpSp>
      <p:sp>
        <p:nvSpPr>
          <p:cNvPr id="22" name="矩形 21">
            <a:extLst>
              <a:ext uri="{FF2B5EF4-FFF2-40B4-BE49-F238E27FC236}">
                <a16:creationId xmlns:a16="http://schemas.microsoft.com/office/drawing/2014/main" id="{4AE1A4F8-3A7D-4129-AF82-5520D59D69F9}"/>
              </a:ext>
            </a:extLst>
          </p:cNvPr>
          <p:cNvSpPr/>
          <p:nvPr/>
        </p:nvSpPr>
        <p:spPr>
          <a:xfrm>
            <a:off x="817440" y="1107088"/>
            <a:ext cx="3246402" cy="523220"/>
          </a:xfrm>
          <a:prstGeom prst="rect">
            <a:avLst/>
          </a:prstGeom>
        </p:spPr>
        <p:txBody>
          <a:bodyPr wrap="none">
            <a:spAutoFit/>
          </a:bodyPr>
          <a:lstStyle/>
          <a:p>
            <a:pPr>
              <a:spcBef>
                <a:spcPts val="1200"/>
              </a:spcBef>
            </a:pPr>
            <a:r>
              <a:rPr lang="en-US" altLang="zh-CN" sz="2800" b="1" dirty="0">
                <a:solidFill>
                  <a:srgbClr val="002060"/>
                </a:solidFill>
                <a:latin typeface="Times New Roman" panose="02020603050405020304" pitchFamily="18" charset="0"/>
                <a:cs typeface="Times New Roman" panose="02020603050405020304" pitchFamily="18" charset="0"/>
              </a:rPr>
              <a:t>4.1</a:t>
            </a:r>
            <a:r>
              <a:rPr lang="en-US" altLang="zh-CN" sz="2800" b="1" dirty="0">
                <a:solidFill>
                  <a:schemeClr val="accent2"/>
                </a:solidFill>
              </a:rPr>
              <a:t> </a:t>
            </a:r>
            <a:r>
              <a:rPr lang="zh-CN" altLang="en-US" sz="2800" b="1" dirty="0">
                <a:solidFill>
                  <a:schemeClr val="accent2"/>
                </a:solidFill>
              </a:rPr>
              <a:t>双亲孩子表示法</a:t>
            </a:r>
            <a:endParaRPr lang="zh-CN" altLang="en-US" sz="2800" b="1" dirty="0">
              <a:solidFill>
                <a:srgbClr val="002060"/>
              </a:solidFill>
              <a:latin typeface="Times New Roman" panose="02020603050405020304" pitchFamily="18" charset="0"/>
              <a:cs typeface="Times New Roman" panose="02020603050405020304" pitchFamily="18" charset="0"/>
            </a:endParaRPr>
          </a:p>
        </p:txBody>
      </p:sp>
      <p:sp>
        <p:nvSpPr>
          <p:cNvPr id="3" name="矩形 2">
            <a:extLst>
              <a:ext uri="{FF2B5EF4-FFF2-40B4-BE49-F238E27FC236}">
                <a16:creationId xmlns:a16="http://schemas.microsoft.com/office/drawing/2014/main" id="{A1412AEF-3ECA-482E-846B-4B512DE5C16B}"/>
              </a:ext>
            </a:extLst>
          </p:cNvPr>
          <p:cNvSpPr/>
          <p:nvPr/>
        </p:nvSpPr>
        <p:spPr>
          <a:xfrm>
            <a:off x="279769" y="1646062"/>
            <a:ext cx="4357283" cy="461665"/>
          </a:xfrm>
          <a:prstGeom prst="rect">
            <a:avLst/>
          </a:prstGeom>
        </p:spPr>
        <p:txBody>
          <a:bodyPr wrap="none">
            <a:spAutoFit/>
          </a:bodyPr>
          <a:lstStyle/>
          <a:p>
            <a:r>
              <a:rPr lang="zh-CN" altLang="en-US" sz="2400" b="1" dirty="0">
                <a:solidFill>
                  <a:schemeClr val="accent2"/>
                </a:solidFill>
                <a:cs typeface="Times New Roman" panose="02020603050405020304" pitchFamily="18" charset="0"/>
              </a:rPr>
              <a:t>（</a:t>
            </a:r>
            <a:r>
              <a:rPr lang="en-US" altLang="zh-CN" sz="2400" b="1" dirty="0">
                <a:solidFill>
                  <a:schemeClr val="accent2"/>
                </a:solidFill>
                <a:cs typeface="Times New Roman" panose="02020603050405020304" pitchFamily="18" charset="0"/>
              </a:rPr>
              <a:t>2</a:t>
            </a:r>
            <a:r>
              <a:rPr lang="zh-CN" altLang="en-US" sz="2400" b="1" dirty="0">
                <a:solidFill>
                  <a:schemeClr val="accent2"/>
                </a:solidFill>
                <a:cs typeface="Times New Roman" panose="02020603050405020304" pitchFamily="18" charset="0"/>
              </a:rPr>
              <a:t>）用单链表表示孩子的方法</a:t>
            </a:r>
            <a:endParaRPr lang="zh-CN" altLang="en-US" sz="2400" b="1" dirty="0"/>
          </a:p>
        </p:txBody>
      </p:sp>
      <p:sp>
        <p:nvSpPr>
          <p:cNvPr id="23" name="内容占位符 2">
            <a:extLst>
              <a:ext uri="{FF2B5EF4-FFF2-40B4-BE49-F238E27FC236}">
                <a16:creationId xmlns:a16="http://schemas.microsoft.com/office/drawing/2014/main" id="{8ECE8F26-CA3B-4ABA-A169-170116A0FDC3}"/>
              </a:ext>
            </a:extLst>
          </p:cNvPr>
          <p:cNvSpPr txBox="1">
            <a:spLocks/>
          </p:cNvSpPr>
          <p:nvPr/>
        </p:nvSpPr>
        <p:spPr>
          <a:xfrm>
            <a:off x="991348" y="2148441"/>
            <a:ext cx="9237381" cy="229395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None/>
            </a:pPr>
            <a:r>
              <a:rPr lang="en-US" altLang="zh-CN" sz="2400" b="1" dirty="0">
                <a:solidFill>
                  <a:schemeClr val="accent2"/>
                </a:solidFill>
              </a:rPr>
              <a:t>C++</a:t>
            </a:r>
            <a:r>
              <a:rPr lang="zh-CN" altLang="zh-CN" sz="2400" b="1" dirty="0">
                <a:solidFill>
                  <a:schemeClr val="accent2"/>
                </a:solidFill>
              </a:rPr>
              <a:t>描述如下：</a:t>
            </a:r>
            <a:endParaRPr lang="en-US" altLang="zh-CN" sz="2400" b="1" dirty="0">
              <a:solidFill>
                <a:schemeClr val="accent2"/>
              </a:solidFill>
            </a:endParaRPr>
          </a:p>
          <a:p>
            <a:pPr marL="0" indent="0">
              <a:spcBef>
                <a:spcPts val="600"/>
              </a:spcBef>
              <a:buNone/>
            </a:pPr>
            <a:r>
              <a:rPr lang="en-US" altLang="zh-CN" sz="2400" b="1" dirty="0">
                <a:solidFill>
                  <a:schemeClr val="accent2"/>
                </a:solidFill>
              </a:rPr>
              <a:t>     </a:t>
            </a:r>
            <a:r>
              <a:rPr lang="en-US" altLang="zh-CN" sz="2400" dirty="0"/>
              <a:t>typedef</a:t>
            </a:r>
            <a:r>
              <a:rPr lang="en-US" altLang="zh-CN" sz="2400" b="1" dirty="0"/>
              <a:t> </a:t>
            </a:r>
            <a:r>
              <a:rPr lang="en-US" altLang="zh-CN" sz="2400" dirty="0"/>
              <a:t>struct </a:t>
            </a:r>
            <a:r>
              <a:rPr lang="en-US" altLang="zh-CN" sz="2400" dirty="0" err="1"/>
              <a:t>CTNode</a:t>
            </a:r>
            <a:r>
              <a:rPr lang="en-US" altLang="zh-CN" sz="2400" dirty="0"/>
              <a:t> {  int child;   </a:t>
            </a:r>
            <a:r>
              <a:rPr lang="en-US" altLang="zh-CN" sz="2400" dirty="0" err="1"/>
              <a:t>CTNode</a:t>
            </a:r>
            <a:r>
              <a:rPr lang="en-US" altLang="zh-CN" sz="2400" dirty="0"/>
              <a:t> *next;  }* </a:t>
            </a:r>
            <a:r>
              <a:rPr lang="en-US" altLang="zh-CN" sz="2400" dirty="0" err="1"/>
              <a:t>ChildPtr</a:t>
            </a:r>
            <a:r>
              <a:rPr lang="zh-CN" altLang="en-US" sz="2400" dirty="0"/>
              <a:t>；</a:t>
            </a:r>
            <a:endParaRPr lang="en-US" altLang="zh-CN" sz="2400" dirty="0"/>
          </a:p>
          <a:p>
            <a:pPr marL="0" indent="0">
              <a:spcBef>
                <a:spcPts val="600"/>
              </a:spcBef>
              <a:buNone/>
            </a:pPr>
            <a:r>
              <a:rPr lang="zh-CN" altLang="en-US" sz="2400" b="1" dirty="0">
                <a:solidFill>
                  <a:srgbClr val="0000FF"/>
                </a:solidFill>
              </a:rPr>
              <a:t>孩子信息则为</a:t>
            </a:r>
            <a:r>
              <a:rPr lang="zh-CN" altLang="en-US" sz="2400" b="1" dirty="0"/>
              <a:t>：</a:t>
            </a:r>
            <a:r>
              <a:rPr lang="en-US" altLang="zh-CN" sz="2400" b="1" dirty="0"/>
              <a:t>     </a:t>
            </a:r>
          </a:p>
          <a:p>
            <a:pPr marL="0" indent="0">
              <a:spcBef>
                <a:spcPts val="600"/>
              </a:spcBef>
              <a:buNone/>
            </a:pPr>
            <a:r>
              <a:rPr lang="en-US" altLang="zh-CN" sz="2400" dirty="0"/>
              <a:t>     </a:t>
            </a:r>
            <a:r>
              <a:rPr lang="en-US" altLang="zh-CN" sz="2400" dirty="0" err="1"/>
              <a:t>ChildPtr</a:t>
            </a:r>
            <a:r>
              <a:rPr lang="en-US" altLang="zh-CN" sz="2400" dirty="0"/>
              <a:t>  </a:t>
            </a:r>
            <a:r>
              <a:rPr lang="en-US" altLang="zh-CN" sz="2400" dirty="0" err="1"/>
              <a:t>firstchild</a:t>
            </a:r>
            <a:r>
              <a:rPr lang="en-US" altLang="zh-CN" sz="2400" dirty="0"/>
              <a:t>; </a:t>
            </a:r>
          </a:p>
          <a:p>
            <a:pPr marL="0" indent="0">
              <a:spcBef>
                <a:spcPts val="600"/>
              </a:spcBef>
              <a:buNone/>
            </a:pPr>
            <a:r>
              <a:rPr lang="en-US" altLang="zh-CN" sz="2400" dirty="0"/>
              <a:t>     int  </a:t>
            </a:r>
            <a:r>
              <a:rPr lang="en-US" altLang="zh-CN" sz="2400" dirty="0" err="1"/>
              <a:t>NodeDegree</a:t>
            </a:r>
            <a:r>
              <a:rPr lang="en-US" altLang="zh-CN" sz="2400" dirty="0"/>
              <a:t>;   </a:t>
            </a:r>
            <a:r>
              <a:rPr lang="en-US" altLang="zh-CN" sz="2400" dirty="0">
                <a:solidFill>
                  <a:srgbClr val="0000FF"/>
                </a:solidFill>
              </a:rPr>
              <a:t>//</a:t>
            </a:r>
            <a:r>
              <a:rPr lang="zh-CN" altLang="en-US" sz="2400" dirty="0">
                <a:solidFill>
                  <a:srgbClr val="0000FF"/>
                </a:solidFill>
              </a:rPr>
              <a:t>可选成员</a:t>
            </a:r>
            <a:endParaRPr lang="en-US" altLang="zh-CN" sz="2400" dirty="0">
              <a:solidFill>
                <a:srgbClr val="0000FF"/>
              </a:solidFill>
            </a:endParaRPr>
          </a:p>
        </p:txBody>
      </p:sp>
      <p:pic>
        <p:nvPicPr>
          <p:cNvPr id="4" name="图片 3">
            <a:extLst>
              <a:ext uri="{FF2B5EF4-FFF2-40B4-BE49-F238E27FC236}">
                <a16:creationId xmlns:a16="http://schemas.microsoft.com/office/drawing/2014/main" id="{D919228C-A89D-4004-BD5F-2786938B6BA1}"/>
              </a:ext>
            </a:extLst>
          </p:cNvPr>
          <p:cNvPicPr>
            <a:picLocks noChangeAspect="1"/>
          </p:cNvPicPr>
          <p:nvPr/>
        </p:nvPicPr>
        <p:blipFill>
          <a:blip r:embed="rId2"/>
          <a:stretch>
            <a:fillRect/>
          </a:stretch>
        </p:blipFill>
        <p:spPr>
          <a:xfrm>
            <a:off x="5798333" y="3593055"/>
            <a:ext cx="5890904" cy="3063814"/>
          </a:xfrm>
          <a:prstGeom prst="rect">
            <a:avLst/>
          </a:prstGeom>
        </p:spPr>
      </p:pic>
      <p:pic>
        <p:nvPicPr>
          <p:cNvPr id="24" name="图片 23">
            <a:extLst>
              <a:ext uri="{FF2B5EF4-FFF2-40B4-BE49-F238E27FC236}">
                <a16:creationId xmlns:a16="http://schemas.microsoft.com/office/drawing/2014/main" id="{9DF5207B-B47C-45EF-9BEC-183F7FB345F7}"/>
              </a:ext>
            </a:extLst>
          </p:cNvPr>
          <p:cNvPicPr>
            <a:picLocks noChangeAspect="1"/>
          </p:cNvPicPr>
          <p:nvPr/>
        </p:nvPicPr>
        <p:blipFill>
          <a:blip r:embed="rId3"/>
          <a:stretch>
            <a:fillRect/>
          </a:stretch>
        </p:blipFill>
        <p:spPr>
          <a:xfrm>
            <a:off x="1204073" y="4261997"/>
            <a:ext cx="1669485" cy="2218237"/>
          </a:xfrm>
          <a:prstGeom prst="rect">
            <a:avLst/>
          </a:prstGeom>
        </p:spPr>
      </p:pic>
      <p:pic>
        <p:nvPicPr>
          <p:cNvPr id="26" name="图片 25">
            <a:extLst>
              <a:ext uri="{FF2B5EF4-FFF2-40B4-BE49-F238E27FC236}">
                <a16:creationId xmlns:a16="http://schemas.microsoft.com/office/drawing/2014/main" id="{799164F7-3D71-4B7F-ADD3-A598E8255BBE}"/>
              </a:ext>
            </a:extLst>
          </p:cNvPr>
          <p:cNvPicPr>
            <a:picLocks noChangeAspect="1"/>
          </p:cNvPicPr>
          <p:nvPr/>
        </p:nvPicPr>
        <p:blipFill>
          <a:blip r:embed="rId4"/>
          <a:stretch>
            <a:fillRect/>
          </a:stretch>
        </p:blipFill>
        <p:spPr>
          <a:xfrm>
            <a:off x="3229099" y="4261996"/>
            <a:ext cx="1669485" cy="2218237"/>
          </a:xfrm>
          <a:prstGeom prst="rect">
            <a:avLst/>
          </a:prstGeom>
        </p:spPr>
      </p:pic>
    </p:spTree>
    <p:extLst>
      <p:ext uri="{BB962C8B-B14F-4D97-AF65-F5344CB8AC3E}">
        <p14:creationId xmlns:p14="http://schemas.microsoft.com/office/powerpoint/2010/main" val="40943419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a:extLst>
              <a:ext uri="{FF2B5EF4-FFF2-40B4-BE49-F238E27FC236}">
                <a16:creationId xmlns:a16="http://schemas.microsoft.com/office/drawing/2014/main" id="{1A2EAEDE-6963-46FF-A3C1-1B9BFAE38409}"/>
              </a:ext>
            </a:extLst>
          </p:cNvPr>
          <p:cNvGrpSpPr/>
          <p:nvPr/>
        </p:nvGrpSpPr>
        <p:grpSpPr>
          <a:xfrm>
            <a:off x="-1" y="177155"/>
            <a:ext cx="5674941" cy="877513"/>
            <a:chOff x="-1" y="271425"/>
            <a:chExt cx="5542158" cy="877513"/>
          </a:xfrm>
        </p:grpSpPr>
        <p:sp>
          <p:nvSpPr>
            <p:cNvPr id="15" name="任意多边形 18">
              <a:extLst>
                <a:ext uri="{FF2B5EF4-FFF2-40B4-BE49-F238E27FC236}">
                  <a16:creationId xmlns:a16="http://schemas.microsoft.com/office/drawing/2014/main" id="{4C9AAE2C-0BE4-4D86-BD16-A95EC58701DA}"/>
                </a:ext>
              </a:extLst>
            </p:cNvPr>
            <p:cNvSpPr/>
            <p:nvPr/>
          </p:nvSpPr>
          <p:spPr>
            <a:xfrm rot="5400000">
              <a:off x="2497210" y="-2076409"/>
              <a:ext cx="547735" cy="5542158"/>
            </a:xfrm>
            <a:custGeom>
              <a:avLst/>
              <a:gdLst>
                <a:gd name="connsiteX0" fmla="*/ 0 w 990604"/>
                <a:gd name="connsiteY0" fmla="*/ 5956738 h 5956738"/>
                <a:gd name="connsiteX1" fmla="*/ 0 w 990604"/>
                <a:gd name="connsiteY1" fmla="*/ 317938 h 5956738"/>
                <a:gd name="connsiteX2" fmla="*/ 6 w 990604"/>
                <a:gd name="connsiteY2" fmla="*/ 317938 h 5956738"/>
                <a:gd name="connsiteX3" fmla="*/ 495305 w 990604"/>
                <a:gd name="connsiteY3" fmla="*/ 0 h 5956738"/>
                <a:gd name="connsiteX4" fmla="*/ 990604 w 990604"/>
                <a:gd name="connsiteY4" fmla="*/ 317938 h 5956738"/>
                <a:gd name="connsiteX5" fmla="*/ 990601 w 990604"/>
                <a:gd name="connsiteY5" fmla="*/ 317938 h 5956738"/>
                <a:gd name="connsiteX6" fmla="*/ 990601 w 990604"/>
                <a:gd name="connsiteY6" fmla="*/ 5956738 h 5956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0604" h="5956738">
                  <a:moveTo>
                    <a:pt x="0" y="5956738"/>
                  </a:moveTo>
                  <a:lnTo>
                    <a:pt x="0" y="317938"/>
                  </a:lnTo>
                  <a:lnTo>
                    <a:pt x="6" y="317938"/>
                  </a:lnTo>
                  <a:lnTo>
                    <a:pt x="495305" y="0"/>
                  </a:lnTo>
                  <a:lnTo>
                    <a:pt x="990604" y="317938"/>
                  </a:lnTo>
                  <a:lnTo>
                    <a:pt x="990601" y="317938"/>
                  </a:lnTo>
                  <a:lnTo>
                    <a:pt x="990601" y="5956738"/>
                  </a:lnTo>
                  <a:close/>
                </a:path>
              </a:pathLst>
            </a:cu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1200"/>
                </a:spcBef>
                <a:defRPr/>
              </a:pPr>
              <a:endParaRPr lang="zh-CN" altLang="en-US" noProof="1"/>
            </a:p>
          </p:txBody>
        </p:sp>
        <p:sp>
          <p:nvSpPr>
            <p:cNvPr id="16" name="椭圆 15">
              <a:extLst>
                <a:ext uri="{FF2B5EF4-FFF2-40B4-BE49-F238E27FC236}">
                  <a16:creationId xmlns:a16="http://schemas.microsoft.com/office/drawing/2014/main" id="{CE6C2097-8C7F-45F1-B166-6688B76DB335}"/>
                </a:ext>
              </a:extLst>
            </p:cNvPr>
            <p:cNvSpPr/>
            <p:nvPr/>
          </p:nvSpPr>
          <p:spPr>
            <a:xfrm>
              <a:off x="273223" y="271425"/>
              <a:ext cx="902677" cy="877513"/>
            </a:xfrm>
            <a:prstGeom prst="ellipse">
              <a:avLst/>
            </a:prstGeom>
            <a:solidFill>
              <a:schemeClr val="bg1"/>
            </a:solidFill>
            <a:ln w="825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1200"/>
                </a:spcBef>
                <a:defRPr/>
              </a:pPr>
              <a:endParaRPr lang="zh-CN" altLang="en-US" noProof="1"/>
            </a:p>
          </p:txBody>
        </p:sp>
        <p:sp>
          <p:nvSpPr>
            <p:cNvPr id="17" name="矩形 16">
              <a:extLst>
                <a:ext uri="{FF2B5EF4-FFF2-40B4-BE49-F238E27FC236}">
                  <a16:creationId xmlns:a16="http://schemas.microsoft.com/office/drawing/2014/main" id="{166F3534-913F-48DD-8377-EE5D1E8377B6}"/>
                </a:ext>
              </a:extLst>
            </p:cNvPr>
            <p:cNvSpPr/>
            <p:nvPr/>
          </p:nvSpPr>
          <p:spPr>
            <a:xfrm>
              <a:off x="480970" y="324385"/>
              <a:ext cx="487183" cy="769441"/>
            </a:xfrm>
            <a:prstGeom prst="rect">
              <a:avLst/>
            </a:prstGeom>
          </p:spPr>
          <p:txBody>
            <a:bodyPr wrap="none">
              <a:spAutoFit/>
            </a:bodyPr>
            <a:lstStyle/>
            <a:p>
              <a:pPr algn="ctr">
                <a:spcBef>
                  <a:spcPts val="1200"/>
                </a:spcBef>
                <a:defRPr/>
              </a:pPr>
              <a:r>
                <a:rPr lang="en-US" altLang="zh-CN" sz="4400" b="1" dirty="0">
                  <a:solidFill>
                    <a:srgbClr val="002060"/>
                  </a:solidFill>
                  <a:latin typeface="Arial" panose="020B0604020202020204" pitchFamily="34" charset="0"/>
                  <a:ea typeface="微软雅黑" panose="020B0503020204020204" pitchFamily="34" charset="-122"/>
                  <a:sym typeface="Arial" panose="020B0604020202020204" pitchFamily="34" charset="0"/>
                </a:rPr>
                <a:t>4</a:t>
              </a:r>
              <a:endParaRPr lang="zh-CN" altLang="en-US" sz="4400" b="1" dirty="0">
                <a:solidFill>
                  <a:srgbClr val="002060"/>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18" name="文本框 1066">
            <a:extLst>
              <a:ext uri="{FF2B5EF4-FFF2-40B4-BE49-F238E27FC236}">
                <a16:creationId xmlns:a16="http://schemas.microsoft.com/office/drawing/2014/main" id="{908E9D88-11BD-4710-9E48-A52EB0FC5223}"/>
              </a:ext>
            </a:extLst>
          </p:cNvPr>
          <p:cNvSpPr txBox="1">
            <a:spLocks noChangeArrowheads="1"/>
          </p:cNvSpPr>
          <p:nvPr/>
        </p:nvSpPr>
        <p:spPr bwMode="auto">
          <a:xfrm>
            <a:off x="1303676" y="287068"/>
            <a:ext cx="3877986"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lvl="0" algn="ctr"/>
            <a:r>
              <a:rPr lang="zh-CN" altLang="en-US" sz="3200" b="1" dirty="0">
                <a:solidFill>
                  <a:schemeClr val="bg1"/>
                </a:solidFill>
                <a:cs typeface="+mn-ea"/>
                <a:sym typeface="+mn-lt"/>
              </a:rPr>
              <a:t>树与森林的存储结构</a:t>
            </a:r>
          </a:p>
        </p:txBody>
      </p:sp>
      <p:grpSp>
        <p:nvGrpSpPr>
          <p:cNvPr id="19" name="Group 23">
            <a:extLst>
              <a:ext uri="{FF2B5EF4-FFF2-40B4-BE49-F238E27FC236}">
                <a16:creationId xmlns:a16="http://schemas.microsoft.com/office/drawing/2014/main" id="{14490AB4-43D4-4D4B-B30C-6C14E7C42C20}"/>
              </a:ext>
            </a:extLst>
          </p:cNvPr>
          <p:cNvGrpSpPr/>
          <p:nvPr/>
        </p:nvGrpSpPr>
        <p:grpSpPr>
          <a:xfrm>
            <a:off x="302765" y="1196691"/>
            <a:ext cx="458390" cy="344014"/>
            <a:chOff x="789999" y="2242985"/>
            <a:chExt cx="504229" cy="378415"/>
          </a:xfrm>
        </p:grpSpPr>
        <p:sp>
          <p:nvSpPr>
            <p:cNvPr id="20" name="Rectangle 24">
              <a:extLst>
                <a:ext uri="{FF2B5EF4-FFF2-40B4-BE49-F238E27FC236}">
                  <a16:creationId xmlns:a16="http://schemas.microsoft.com/office/drawing/2014/main" id="{C920A278-169D-4347-9CEC-170B05020DD1}"/>
                </a:ext>
              </a:extLst>
            </p:cNvPr>
            <p:cNvSpPr/>
            <p:nvPr/>
          </p:nvSpPr>
          <p:spPr>
            <a:xfrm>
              <a:off x="858129" y="2299468"/>
              <a:ext cx="436099" cy="321932"/>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1200"/>
                </a:spcBef>
              </a:pPr>
              <a:endParaRPr lang="en-GB" sz="2800">
                <a:cs typeface="+mn-ea"/>
                <a:sym typeface="+mn-lt"/>
              </a:endParaRPr>
            </a:p>
          </p:txBody>
        </p:sp>
        <p:sp>
          <p:nvSpPr>
            <p:cNvPr id="21" name="Rectangle 25">
              <a:extLst>
                <a:ext uri="{FF2B5EF4-FFF2-40B4-BE49-F238E27FC236}">
                  <a16:creationId xmlns:a16="http://schemas.microsoft.com/office/drawing/2014/main" id="{32801C99-CD3D-426C-B562-B9F075C17265}"/>
                </a:ext>
              </a:extLst>
            </p:cNvPr>
            <p:cNvSpPr/>
            <p:nvPr/>
          </p:nvSpPr>
          <p:spPr>
            <a:xfrm>
              <a:off x="789999" y="2242985"/>
              <a:ext cx="436099" cy="321932"/>
            </a:xfrm>
            <a:prstGeom prst="rect">
              <a:avLst/>
            </a:prstGeom>
            <a:solidFill>
              <a:srgbClr val="BDD7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1200"/>
                </a:spcBef>
              </a:pPr>
              <a:endParaRPr lang="en-GB" sz="2800">
                <a:cs typeface="+mn-ea"/>
                <a:sym typeface="+mn-lt"/>
              </a:endParaRPr>
            </a:p>
          </p:txBody>
        </p:sp>
      </p:grpSp>
      <p:sp>
        <p:nvSpPr>
          <p:cNvPr id="22" name="矩形 21">
            <a:extLst>
              <a:ext uri="{FF2B5EF4-FFF2-40B4-BE49-F238E27FC236}">
                <a16:creationId xmlns:a16="http://schemas.microsoft.com/office/drawing/2014/main" id="{4AE1A4F8-3A7D-4129-AF82-5520D59D69F9}"/>
              </a:ext>
            </a:extLst>
          </p:cNvPr>
          <p:cNvSpPr/>
          <p:nvPr/>
        </p:nvSpPr>
        <p:spPr>
          <a:xfrm>
            <a:off x="817440" y="1107088"/>
            <a:ext cx="2887329" cy="523220"/>
          </a:xfrm>
          <a:prstGeom prst="rect">
            <a:avLst/>
          </a:prstGeom>
        </p:spPr>
        <p:txBody>
          <a:bodyPr wrap="none">
            <a:spAutoFit/>
          </a:bodyPr>
          <a:lstStyle/>
          <a:p>
            <a:pPr>
              <a:spcBef>
                <a:spcPts val="1200"/>
              </a:spcBef>
            </a:pPr>
            <a:r>
              <a:rPr lang="en-US" altLang="zh-CN" sz="2800" b="1" dirty="0">
                <a:solidFill>
                  <a:srgbClr val="002060"/>
                </a:solidFill>
                <a:latin typeface="Times New Roman" panose="02020603050405020304" pitchFamily="18" charset="0"/>
                <a:cs typeface="Times New Roman" panose="02020603050405020304" pitchFamily="18" charset="0"/>
              </a:rPr>
              <a:t>4.2</a:t>
            </a:r>
            <a:r>
              <a:rPr lang="en-US" altLang="zh-CN" sz="2800" b="1" dirty="0">
                <a:solidFill>
                  <a:schemeClr val="accent2"/>
                </a:solidFill>
              </a:rPr>
              <a:t> </a:t>
            </a:r>
            <a:r>
              <a:rPr lang="zh-CN" altLang="en-US" sz="2800" b="1" dirty="0">
                <a:solidFill>
                  <a:schemeClr val="accent2"/>
                </a:solidFill>
              </a:rPr>
              <a:t>二叉树表示法</a:t>
            </a:r>
            <a:endParaRPr lang="zh-CN" altLang="en-US" sz="2800" b="1" dirty="0">
              <a:solidFill>
                <a:srgbClr val="002060"/>
              </a:solidFill>
              <a:latin typeface="Times New Roman" panose="02020603050405020304" pitchFamily="18" charset="0"/>
              <a:cs typeface="Times New Roman" panose="02020603050405020304" pitchFamily="18" charset="0"/>
            </a:endParaRPr>
          </a:p>
        </p:txBody>
      </p:sp>
      <p:sp>
        <p:nvSpPr>
          <p:cNvPr id="2" name="矩形 1">
            <a:extLst>
              <a:ext uri="{FF2B5EF4-FFF2-40B4-BE49-F238E27FC236}">
                <a16:creationId xmlns:a16="http://schemas.microsoft.com/office/drawing/2014/main" id="{4EA006ED-2A12-4A09-8E6C-078006FB288C}"/>
              </a:ext>
            </a:extLst>
          </p:cNvPr>
          <p:cNvSpPr/>
          <p:nvPr/>
        </p:nvSpPr>
        <p:spPr>
          <a:xfrm>
            <a:off x="396264" y="1722458"/>
            <a:ext cx="11399471" cy="2837700"/>
          </a:xfrm>
          <a:prstGeom prst="rect">
            <a:avLst/>
          </a:prstGeom>
        </p:spPr>
        <p:txBody>
          <a:bodyPr wrap="square">
            <a:spAutoFit/>
          </a:bodyPr>
          <a:lstStyle/>
          <a:p>
            <a:pPr algn="just">
              <a:lnSpc>
                <a:spcPct val="150000"/>
              </a:lnSpc>
              <a:spcAft>
                <a:spcPts val="1200"/>
              </a:spcAft>
            </a:pPr>
            <a:r>
              <a:rPr lang="zh-CN" altLang="en-US" sz="2300" dirty="0">
                <a:cs typeface="Times New Roman" panose="02020603050405020304" pitchFamily="18" charset="0"/>
              </a:rPr>
              <a:t>用二叉树表示法存储树，树的每个结点中</a:t>
            </a:r>
            <a:r>
              <a:rPr lang="zh-CN" altLang="en-US" sz="2300" b="1" dirty="0">
                <a:solidFill>
                  <a:srgbClr val="ED7D31"/>
                </a:solidFill>
                <a:cs typeface="Times New Roman" panose="02020603050405020304" pitchFamily="18" charset="0"/>
              </a:rPr>
              <a:t>不存储全部孩子的位置，转而存储其第一个孩子及其右兄弟的位置</a:t>
            </a:r>
            <a:r>
              <a:rPr lang="zh-CN" altLang="en-US" sz="2300" dirty="0">
                <a:cs typeface="Times New Roman" panose="02020603050405020304" pitchFamily="18" charset="0"/>
              </a:rPr>
              <a:t>。这样可以间接的表示每个结点孩子的位置，同时简化了结点的结构，也容易实现查找孩子的操作。这是最常用的表示方法。</a:t>
            </a:r>
            <a:endParaRPr lang="en-US" altLang="zh-CN" sz="2300" dirty="0">
              <a:cs typeface="Times New Roman" panose="02020603050405020304" pitchFamily="18" charset="0"/>
            </a:endParaRPr>
          </a:p>
          <a:p>
            <a:pPr algn="just">
              <a:lnSpc>
                <a:spcPct val="150000"/>
              </a:lnSpc>
              <a:spcAft>
                <a:spcPts val="1200"/>
              </a:spcAft>
            </a:pPr>
            <a:r>
              <a:rPr lang="zh-CN" altLang="en-US" sz="2300" dirty="0">
                <a:cs typeface="Times New Roman" panose="02020603050405020304" pitchFamily="18" charset="0"/>
              </a:rPr>
              <a:t>此表示方法的本质是把树转化为二叉树，树结点的“第一个孩子”就是二叉树结点的“左孩子”，树结点的“右兄弟”就是二叉树结点的“右孩子”。</a:t>
            </a:r>
            <a:endParaRPr lang="en-US" altLang="zh-CN" sz="2300" dirty="0">
              <a:cs typeface="Times New Roman" panose="02020603050405020304" pitchFamily="18" charset="0"/>
            </a:endParaRPr>
          </a:p>
        </p:txBody>
      </p:sp>
    </p:spTree>
    <p:extLst>
      <p:ext uri="{BB962C8B-B14F-4D97-AF65-F5344CB8AC3E}">
        <p14:creationId xmlns:p14="http://schemas.microsoft.com/office/powerpoint/2010/main" val="3156105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5DA474F4-330C-4A0B-AB00-9BC36D72AE7B}"/>
              </a:ext>
            </a:extLst>
          </p:cNvPr>
          <p:cNvPicPr>
            <a:picLocks noChangeAspect="1"/>
          </p:cNvPicPr>
          <p:nvPr/>
        </p:nvPicPr>
        <p:blipFill>
          <a:blip r:embed="rId2"/>
          <a:stretch>
            <a:fillRect/>
          </a:stretch>
        </p:blipFill>
        <p:spPr>
          <a:xfrm>
            <a:off x="1303676" y="2087076"/>
            <a:ext cx="2738351" cy="3638436"/>
          </a:xfrm>
          <a:prstGeom prst="rect">
            <a:avLst/>
          </a:prstGeom>
        </p:spPr>
      </p:pic>
      <p:grpSp>
        <p:nvGrpSpPr>
          <p:cNvPr id="3" name="组合 2">
            <a:extLst>
              <a:ext uri="{FF2B5EF4-FFF2-40B4-BE49-F238E27FC236}">
                <a16:creationId xmlns:a16="http://schemas.microsoft.com/office/drawing/2014/main" id="{A62EA139-F858-40C8-9758-3B1A592E6013}"/>
              </a:ext>
            </a:extLst>
          </p:cNvPr>
          <p:cNvGrpSpPr/>
          <p:nvPr/>
        </p:nvGrpSpPr>
        <p:grpSpPr>
          <a:xfrm>
            <a:off x="-1" y="177155"/>
            <a:ext cx="5674941" cy="877513"/>
            <a:chOff x="-1" y="271425"/>
            <a:chExt cx="5542158" cy="877513"/>
          </a:xfrm>
        </p:grpSpPr>
        <p:sp>
          <p:nvSpPr>
            <p:cNvPr id="4" name="任意多边形 18">
              <a:extLst>
                <a:ext uri="{FF2B5EF4-FFF2-40B4-BE49-F238E27FC236}">
                  <a16:creationId xmlns:a16="http://schemas.microsoft.com/office/drawing/2014/main" id="{D138AABB-9F02-4C88-AD86-1F233AA19331}"/>
                </a:ext>
              </a:extLst>
            </p:cNvPr>
            <p:cNvSpPr/>
            <p:nvPr/>
          </p:nvSpPr>
          <p:spPr>
            <a:xfrm rot="5400000">
              <a:off x="2497210" y="-2076409"/>
              <a:ext cx="547735" cy="5542158"/>
            </a:xfrm>
            <a:custGeom>
              <a:avLst/>
              <a:gdLst>
                <a:gd name="connsiteX0" fmla="*/ 0 w 990604"/>
                <a:gd name="connsiteY0" fmla="*/ 5956738 h 5956738"/>
                <a:gd name="connsiteX1" fmla="*/ 0 w 990604"/>
                <a:gd name="connsiteY1" fmla="*/ 317938 h 5956738"/>
                <a:gd name="connsiteX2" fmla="*/ 6 w 990604"/>
                <a:gd name="connsiteY2" fmla="*/ 317938 h 5956738"/>
                <a:gd name="connsiteX3" fmla="*/ 495305 w 990604"/>
                <a:gd name="connsiteY3" fmla="*/ 0 h 5956738"/>
                <a:gd name="connsiteX4" fmla="*/ 990604 w 990604"/>
                <a:gd name="connsiteY4" fmla="*/ 317938 h 5956738"/>
                <a:gd name="connsiteX5" fmla="*/ 990601 w 990604"/>
                <a:gd name="connsiteY5" fmla="*/ 317938 h 5956738"/>
                <a:gd name="connsiteX6" fmla="*/ 990601 w 990604"/>
                <a:gd name="connsiteY6" fmla="*/ 5956738 h 5956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0604" h="5956738">
                  <a:moveTo>
                    <a:pt x="0" y="5956738"/>
                  </a:moveTo>
                  <a:lnTo>
                    <a:pt x="0" y="317938"/>
                  </a:lnTo>
                  <a:lnTo>
                    <a:pt x="6" y="317938"/>
                  </a:lnTo>
                  <a:lnTo>
                    <a:pt x="495305" y="0"/>
                  </a:lnTo>
                  <a:lnTo>
                    <a:pt x="990604" y="317938"/>
                  </a:lnTo>
                  <a:lnTo>
                    <a:pt x="990601" y="317938"/>
                  </a:lnTo>
                  <a:lnTo>
                    <a:pt x="990601" y="5956738"/>
                  </a:lnTo>
                  <a:close/>
                </a:path>
              </a:pathLst>
            </a:cu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1200"/>
                </a:spcBef>
                <a:defRPr/>
              </a:pPr>
              <a:endParaRPr lang="zh-CN" altLang="en-US" noProof="1"/>
            </a:p>
          </p:txBody>
        </p:sp>
        <p:sp>
          <p:nvSpPr>
            <p:cNvPr id="5" name="椭圆 4">
              <a:extLst>
                <a:ext uri="{FF2B5EF4-FFF2-40B4-BE49-F238E27FC236}">
                  <a16:creationId xmlns:a16="http://schemas.microsoft.com/office/drawing/2014/main" id="{1588A8CB-EEE0-402A-91FC-BB763504F613}"/>
                </a:ext>
              </a:extLst>
            </p:cNvPr>
            <p:cNvSpPr/>
            <p:nvPr/>
          </p:nvSpPr>
          <p:spPr>
            <a:xfrm>
              <a:off x="273223" y="271425"/>
              <a:ext cx="902677" cy="877513"/>
            </a:xfrm>
            <a:prstGeom prst="ellipse">
              <a:avLst/>
            </a:prstGeom>
            <a:solidFill>
              <a:schemeClr val="bg1"/>
            </a:solidFill>
            <a:ln w="825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1200"/>
                </a:spcBef>
                <a:defRPr/>
              </a:pPr>
              <a:endParaRPr lang="zh-CN" altLang="en-US" noProof="1"/>
            </a:p>
          </p:txBody>
        </p:sp>
        <p:sp>
          <p:nvSpPr>
            <p:cNvPr id="6" name="矩形 5">
              <a:extLst>
                <a:ext uri="{FF2B5EF4-FFF2-40B4-BE49-F238E27FC236}">
                  <a16:creationId xmlns:a16="http://schemas.microsoft.com/office/drawing/2014/main" id="{66E81741-537C-4353-9A56-0221B90592C5}"/>
                </a:ext>
              </a:extLst>
            </p:cNvPr>
            <p:cNvSpPr/>
            <p:nvPr/>
          </p:nvSpPr>
          <p:spPr>
            <a:xfrm>
              <a:off x="480970" y="324385"/>
              <a:ext cx="487183" cy="769441"/>
            </a:xfrm>
            <a:prstGeom prst="rect">
              <a:avLst/>
            </a:prstGeom>
          </p:spPr>
          <p:txBody>
            <a:bodyPr wrap="none">
              <a:spAutoFit/>
            </a:bodyPr>
            <a:lstStyle/>
            <a:p>
              <a:pPr algn="ctr">
                <a:spcBef>
                  <a:spcPts val="1200"/>
                </a:spcBef>
                <a:defRPr/>
              </a:pPr>
              <a:r>
                <a:rPr lang="en-US" altLang="zh-CN" sz="4400" b="1" dirty="0">
                  <a:solidFill>
                    <a:srgbClr val="002060"/>
                  </a:solidFill>
                  <a:latin typeface="Arial" panose="020B0604020202020204" pitchFamily="34" charset="0"/>
                  <a:ea typeface="微软雅黑" panose="020B0503020204020204" pitchFamily="34" charset="-122"/>
                  <a:sym typeface="Arial" panose="020B0604020202020204" pitchFamily="34" charset="0"/>
                </a:rPr>
                <a:t>4</a:t>
              </a:r>
              <a:endParaRPr lang="zh-CN" altLang="en-US" sz="4400" b="1" dirty="0">
                <a:solidFill>
                  <a:srgbClr val="002060"/>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7" name="文本框 1066">
            <a:extLst>
              <a:ext uri="{FF2B5EF4-FFF2-40B4-BE49-F238E27FC236}">
                <a16:creationId xmlns:a16="http://schemas.microsoft.com/office/drawing/2014/main" id="{1F9EFCBC-3DF9-43A8-839E-D98DE23AB954}"/>
              </a:ext>
            </a:extLst>
          </p:cNvPr>
          <p:cNvSpPr txBox="1">
            <a:spLocks noChangeArrowheads="1"/>
          </p:cNvSpPr>
          <p:nvPr/>
        </p:nvSpPr>
        <p:spPr bwMode="auto">
          <a:xfrm>
            <a:off x="1303676" y="287068"/>
            <a:ext cx="3877986"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lvl="0" algn="ctr"/>
            <a:r>
              <a:rPr lang="zh-CN" altLang="en-US" sz="3200" b="1" dirty="0">
                <a:solidFill>
                  <a:schemeClr val="bg1"/>
                </a:solidFill>
                <a:cs typeface="+mn-ea"/>
                <a:sym typeface="+mn-lt"/>
              </a:rPr>
              <a:t>树与森林的存储结构</a:t>
            </a:r>
          </a:p>
        </p:txBody>
      </p:sp>
      <p:grpSp>
        <p:nvGrpSpPr>
          <p:cNvPr id="8" name="Group 23">
            <a:extLst>
              <a:ext uri="{FF2B5EF4-FFF2-40B4-BE49-F238E27FC236}">
                <a16:creationId xmlns:a16="http://schemas.microsoft.com/office/drawing/2014/main" id="{057E5F6D-9CEA-4839-BD38-2FFAFA853C65}"/>
              </a:ext>
            </a:extLst>
          </p:cNvPr>
          <p:cNvGrpSpPr/>
          <p:nvPr/>
        </p:nvGrpSpPr>
        <p:grpSpPr>
          <a:xfrm>
            <a:off x="302765" y="1196691"/>
            <a:ext cx="458390" cy="344014"/>
            <a:chOff x="789999" y="2242985"/>
            <a:chExt cx="504229" cy="378415"/>
          </a:xfrm>
        </p:grpSpPr>
        <p:sp>
          <p:nvSpPr>
            <p:cNvPr id="9" name="Rectangle 24">
              <a:extLst>
                <a:ext uri="{FF2B5EF4-FFF2-40B4-BE49-F238E27FC236}">
                  <a16:creationId xmlns:a16="http://schemas.microsoft.com/office/drawing/2014/main" id="{7E5BD24B-E6E1-4784-B64B-B6FC4E89B80D}"/>
                </a:ext>
              </a:extLst>
            </p:cNvPr>
            <p:cNvSpPr/>
            <p:nvPr/>
          </p:nvSpPr>
          <p:spPr>
            <a:xfrm>
              <a:off x="858129" y="2299468"/>
              <a:ext cx="436099" cy="321932"/>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1200"/>
                </a:spcBef>
              </a:pPr>
              <a:endParaRPr lang="en-GB" sz="2800">
                <a:cs typeface="+mn-ea"/>
                <a:sym typeface="+mn-lt"/>
              </a:endParaRPr>
            </a:p>
          </p:txBody>
        </p:sp>
        <p:sp>
          <p:nvSpPr>
            <p:cNvPr id="10" name="Rectangle 25">
              <a:extLst>
                <a:ext uri="{FF2B5EF4-FFF2-40B4-BE49-F238E27FC236}">
                  <a16:creationId xmlns:a16="http://schemas.microsoft.com/office/drawing/2014/main" id="{C02FD867-8172-4D5E-9E29-DD2A674CD498}"/>
                </a:ext>
              </a:extLst>
            </p:cNvPr>
            <p:cNvSpPr/>
            <p:nvPr/>
          </p:nvSpPr>
          <p:spPr>
            <a:xfrm>
              <a:off x="789999" y="2242985"/>
              <a:ext cx="436099" cy="321932"/>
            </a:xfrm>
            <a:prstGeom prst="rect">
              <a:avLst/>
            </a:prstGeom>
            <a:solidFill>
              <a:srgbClr val="BDD7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1200"/>
                </a:spcBef>
              </a:pPr>
              <a:endParaRPr lang="en-GB" sz="2800">
                <a:cs typeface="+mn-ea"/>
                <a:sym typeface="+mn-lt"/>
              </a:endParaRPr>
            </a:p>
          </p:txBody>
        </p:sp>
      </p:grpSp>
      <p:sp>
        <p:nvSpPr>
          <p:cNvPr id="11" name="矩形 10">
            <a:extLst>
              <a:ext uri="{FF2B5EF4-FFF2-40B4-BE49-F238E27FC236}">
                <a16:creationId xmlns:a16="http://schemas.microsoft.com/office/drawing/2014/main" id="{DFEA8066-6439-4E2A-846F-FF274BE3D656}"/>
              </a:ext>
            </a:extLst>
          </p:cNvPr>
          <p:cNvSpPr/>
          <p:nvPr/>
        </p:nvSpPr>
        <p:spPr>
          <a:xfrm>
            <a:off x="817440" y="1107088"/>
            <a:ext cx="2887329" cy="523220"/>
          </a:xfrm>
          <a:prstGeom prst="rect">
            <a:avLst/>
          </a:prstGeom>
        </p:spPr>
        <p:txBody>
          <a:bodyPr wrap="none">
            <a:spAutoFit/>
          </a:bodyPr>
          <a:lstStyle/>
          <a:p>
            <a:pPr>
              <a:spcBef>
                <a:spcPts val="1200"/>
              </a:spcBef>
            </a:pPr>
            <a:r>
              <a:rPr lang="en-US" altLang="zh-CN" sz="2800" b="1" dirty="0">
                <a:solidFill>
                  <a:srgbClr val="002060"/>
                </a:solidFill>
                <a:latin typeface="Times New Roman" panose="02020603050405020304" pitchFamily="18" charset="0"/>
                <a:cs typeface="Times New Roman" panose="02020603050405020304" pitchFamily="18" charset="0"/>
              </a:rPr>
              <a:t>4.2</a:t>
            </a:r>
            <a:r>
              <a:rPr lang="en-US" altLang="zh-CN" sz="2800" b="1" dirty="0">
                <a:solidFill>
                  <a:schemeClr val="accent2"/>
                </a:solidFill>
              </a:rPr>
              <a:t> </a:t>
            </a:r>
            <a:r>
              <a:rPr lang="zh-CN" altLang="en-US" sz="2800" b="1" dirty="0">
                <a:solidFill>
                  <a:schemeClr val="accent2"/>
                </a:solidFill>
              </a:rPr>
              <a:t>二叉树表示法</a:t>
            </a:r>
            <a:endParaRPr lang="zh-CN" altLang="en-US" sz="2800" b="1" dirty="0">
              <a:solidFill>
                <a:srgbClr val="002060"/>
              </a:solidFill>
              <a:latin typeface="Times New Roman" panose="02020603050405020304" pitchFamily="18" charset="0"/>
              <a:cs typeface="Times New Roman" panose="02020603050405020304" pitchFamily="18" charset="0"/>
            </a:endParaRPr>
          </a:p>
        </p:txBody>
      </p:sp>
      <p:pic>
        <p:nvPicPr>
          <p:cNvPr id="16" name="图片 15">
            <a:extLst>
              <a:ext uri="{FF2B5EF4-FFF2-40B4-BE49-F238E27FC236}">
                <a16:creationId xmlns:a16="http://schemas.microsoft.com/office/drawing/2014/main" id="{77F57A48-1C9D-428F-AB2D-448059338C9F}"/>
              </a:ext>
            </a:extLst>
          </p:cNvPr>
          <p:cNvPicPr>
            <a:picLocks noChangeAspect="1"/>
          </p:cNvPicPr>
          <p:nvPr/>
        </p:nvPicPr>
        <p:blipFill>
          <a:blip r:embed="rId3"/>
          <a:stretch>
            <a:fillRect/>
          </a:stretch>
        </p:blipFill>
        <p:spPr>
          <a:xfrm>
            <a:off x="6766560" y="1950267"/>
            <a:ext cx="3017190" cy="4053891"/>
          </a:xfrm>
          <a:prstGeom prst="rect">
            <a:avLst/>
          </a:prstGeom>
        </p:spPr>
      </p:pic>
      <p:cxnSp>
        <p:nvCxnSpPr>
          <p:cNvPr id="14" name="直接箭头连接符 13">
            <a:extLst>
              <a:ext uri="{FF2B5EF4-FFF2-40B4-BE49-F238E27FC236}">
                <a16:creationId xmlns:a16="http://schemas.microsoft.com/office/drawing/2014/main" id="{9758B07F-3D16-469D-A7D9-D7E0213D490C}"/>
              </a:ext>
            </a:extLst>
          </p:cNvPr>
          <p:cNvCxnSpPr>
            <a:cxnSpLocks/>
          </p:cNvCxnSpPr>
          <p:nvPr/>
        </p:nvCxnSpPr>
        <p:spPr>
          <a:xfrm>
            <a:off x="4804262" y="3641232"/>
            <a:ext cx="1291738" cy="0"/>
          </a:xfrm>
          <a:prstGeom prst="straightConnector1">
            <a:avLst/>
          </a:prstGeom>
          <a:ln w="73025">
            <a:solidFill>
              <a:srgbClr val="ED7D31"/>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042222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par>
                          <p:cTn id="7" fill="hold">
                            <p:stCondLst>
                              <p:cond delay="0"/>
                            </p:stCondLst>
                            <p:childTnLst>
                              <p:par>
                                <p:cTn id="8" presetID="6" presetClass="entr" presetSubtype="16" fill="hold" nodeType="after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circle(in)">
                                      <p:cBhvr>
                                        <p:cTn id="10" dur="2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a:extLst>
              <a:ext uri="{FF2B5EF4-FFF2-40B4-BE49-F238E27FC236}">
                <a16:creationId xmlns:a16="http://schemas.microsoft.com/office/drawing/2014/main" id="{1A2EAEDE-6963-46FF-A3C1-1B9BFAE38409}"/>
              </a:ext>
            </a:extLst>
          </p:cNvPr>
          <p:cNvGrpSpPr/>
          <p:nvPr/>
        </p:nvGrpSpPr>
        <p:grpSpPr>
          <a:xfrm>
            <a:off x="-1" y="177155"/>
            <a:ext cx="5674941" cy="877513"/>
            <a:chOff x="-1" y="271425"/>
            <a:chExt cx="5542158" cy="877513"/>
          </a:xfrm>
        </p:grpSpPr>
        <p:sp>
          <p:nvSpPr>
            <p:cNvPr id="15" name="任意多边形 18">
              <a:extLst>
                <a:ext uri="{FF2B5EF4-FFF2-40B4-BE49-F238E27FC236}">
                  <a16:creationId xmlns:a16="http://schemas.microsoft.com/office/drawing/2014/main" id="{4C9AAE2C-0BE4-4D86-BD16-A95EC58701DA}"/>
                </a:ext>
              </a:extLst>
            </p:cNvPr>
            <p:cNvSpPr/>
            <p:nvPr/>
          </p:nvSpPr>
          <p:spPr>
            <a:xfrm rot="5400000">
              <a:off x="2497210" y="-2076409"/>
              <a:ext cx="547735" cy="5542158"/>
            </a:xfrm>
            <a:custGeom>
              <a:avLst/>
              <a:gdLst>
                <a:gd name="connsiteX0" fmla="*/ 0 w 990604"/>
                <a:gd name="connsiteY0" fmla="*/ 5956738 h 5956738"/>
                <a:gd name="connsiteX1" fmla="*/ 0 w 990604"/>
                <a:gd name="connsiteY1" fmla="*/ 317938 h 5956738"/>
                <a:gd name="connsiteX2" fmla="*/ 6 w 990604"/>
                <a:gd name="connsiteY2" fmla="*/ 317938 h 5956738"/>
                <a:gd name="connsiteX3" fmla="*/ 495305 w 990604"/>
                <a:gd name="connsiteY3" fmla="*/ 0 h 5956738"/>
                <a:gd name="connsiteX4" fmla="*/ 990604 w 990604"/>
                <a:gd name="connsiteY4" fmla="*/ 317938 h 5956738"/>
                <a:gd name="connsiteX5" fmla="*/ 990601 w 990604"/>
                <a:gd name="connsiteY5" fmla="*/ 317938 h 5956738"/>
                <a:gd name="connsiteX6" fmla="*/ 990601 w 990604"/>
                <a:gd name="connsiteY6" fmla="*/ 5956738 h 5956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0604" h="5956738">
                  <a:moveTo>
                    <a:pt x="0" y="5956738"/>
                  </a:moveTo>
                  <a:lnTo>
                    <a:pt x="0" y="317938"/>
                  </a:lnTo>
                  <a:lnTo>
                    <a:pt x="6" y="317938"/>
                  </a:lnTo>
                  <a:lnTo>
                    <a:pt x="495305" y="0"/>
                  </a:lnTo>
                  <a:lnTo>
                    <a:pt x="990604" y="317938"/>
                  </a:lnTo>
                  <a:lnTo>
                    <a:pt x="990601" y="317938"/>
                  </a:lnTo>
                  <a:lnTo>
                    <a:pt x="990601" y="5956738"/>
                  </a:lnTo>
                  <a:close/>
                </a:path>
              </a:pathLst>
            </a:cu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1200"/>
                </a:spcBef>
                <a:defRPr/>
              </a:pPr>
              <a:endParaRPr lang="zh-CN" altLang="en-US" noProof="1"/>
            </a:p>
          </p:txBody>
        </p:sp>
        <p:sp>
          <p:nvSpPr>
            <p:cNvPr id="16" name="椭圆 15">
              <a:extLst>
                <a:ext uri="{FF2B5EF4-FFF2-40B4-BE49-F238E27FC236}">
                  <a16:creationId xmlns:a16="http://schemas.microsoft.com/office/drawing/2014/main" id="{CE6C2097-8C7F-45F1-B166-6688B76DB335}"/>
                </a:ext>
              </a:extLst>
            </p:cNvPr>
            <p:cNvSpPr/>
            <p:nvPr/>
          </p:nvSpPr>
          <p:spPr>
            <a:xfrm>
              <a:off x="273223" y="271425"/>
              <a:ext cx="902677" cy="877513"/>
            </a:xfrm>
            <a:prstGeom prst="ellipse">
              <a:avLst/>
            </a:prstGeom>
            <a:solidFill>
              <a:schemeClr val="bg1"/>
            </a:solidFill>
            <a:ln w="825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1200"/>
                </a:spcBef>
                <a:defRPr/>
              </a:pPr>
              <a:endParaRPr lang="zh-CN" altLang="en-US" noProof="1"/>
            </a:p>
          </p:txBody>
        </p:sp>
        <p:sp>
          <p:nvSpPr>
            <p:cNvPr id="17" name="矩形 16">
              <a:extLst>
                <a:ext uri="{FF2B5EF4-FFF2-40B4-BE49-F238E27FC236}">
                  <a16:creationId xmlns:a16="http://schemas.microsoft.com/office/drawing/2014/main" id="{166F3534-913F-48DD-8377-EE5D1E8377B6}"/>
                </a:ext>
              </a:extLst>
            </p:cNvPr>
            <p:cNvSpPr/>
            <p:nvPr/>
          </p:nvSpPr>
          <p:spPr>
            <a:xfrm>
              <a:off x="480970" y="324385"/>
              <a:ext cx="487183" cy="769441"/>
            </a:xfrm>
            <a:prstGeom prst="rect">
              <a:avLst/>
            </a:prstGeom>
          </p:spPr>
          <p:txBody>
            <a:bodyPr wrap="none">
              <a:spAutoFit/>
            </a:bodyPr>
            <a:lstStyle/>
            <a:p>
              <a:pPr algn="ctr">
                <a:spcBef>
                  <a:spcPts val="1200"/>
                </a:spcBef>
                <a:defRPr/>
              </a:pPr>
              <a:r>
                <a:rPr lang="en-US" altLang="zh-CN" sz="4400" b="1" dirty="0">
                  <a:solidFill>
                    <a:srgbClr val="002060"/>
                  </a:solidFill>
                  <a:latin typeface="Arial" panose="020B0604020202020204" pitchFamily="34" charset="0"/>
                  <a:ea typeface="微软雅黑" panose="020B0503020204020204" pitchFamily="34" charset="-122"/>
                  <a:sym typeface="Arial" panose="020B0604020202020204" pitchFamily="34" charset="0"/>
                </a:rPr>
                <a:t>4</a:t>
              </a:r>
              <a:endParaRPr lang="zh-CN" altLang="en-US" sz="4400" b="1" dirty="0">
                <a:solidFill>
                  <a:srgbClr val="002060"/>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18" name="文本框 1066">
            <a:extLst>
              <a:ext uri="{FF2B5EF4-FFF2-40B4-BE49-F238E27FC236}">
                <a16:creationId xmlns:a16="http://schemas.microsoft.com/office/drawing/2014/main" id="{908E9D88-11BD-4710-9E48-A52EB0FC5223}"/>
              </a:ext>
            </a:extLst>
          </p:cNvPr>
          <p:cNvSpPr txBox="1">
            <a:spLocks noChangeArrowheads="1"/>
          </p:cNvSpPr>
          <p:nvPr/>
        </p:nvSpPr>
        <p:spPr bwMode="auto">
          <a:xfrm>
            <a:off x="1303676" y="287068"/>
            <a:ext cx="3877986"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lvl="0" algn="ctr"/>
            <a:r>
              <a:rPr lang="zh-CN" altLang="en-US" sz="3200" b="1" dirty="0">
                <a:solidFill>
                  <a:schemeClr val="bg1"/>
                </a:solidFill>
                <a:cs typeface="+mn-ea"/>
                <a:sym typeface="+mn-lt"/>
              </a:rPr>
              <a:t>树与森林的存储结构</a:t>
            </a:r>
          </a:p>
        </p:txBody>
      </p:sp>
      <p:grpSp>
        <p:nvGrpSpPr>
          <p:cNvPr id="19" name="Group 23">
            <a:extLst>
              <a:ext uri="{FF2B5EF4-FFF2-40B4-BE49-F238E27FC236}">
                <a16:creationId xmlns:a16="http://schemas.microsoft.com/office/drawing/2014/main" id="{14490AB4-43D4-4D4B-B30C-6C14E7C42C20}"/>
              </a:ext>
            </a:extLst>
          </p:cNvPr>
          <p:cNvGrpSpPr/>
          <p:nvPr/>
        </p:nvGrpSpPr>
        <p:grpSpPr>
          <a:xfrm>
            <a:off x="302765" y="1196691"/>
            <a:ext cx="458390" cy="344014"/>
            <a:chOff x="789999" y="2242985"/>
            <a:chExt cx="504229" cy="378415"/>
          </a:xfrm>
        </p:grpSpPr>
        <p:sp>
          <p:nvSpPr>
            <p:cNvPr id="20" name="Rectangle 24">
              <a:extLst>
                <a:ext uri="{FF2B5EF4-FFF2-40B4-BE49-F238E27FC236}">
                  <a16:creationId xmlns:a16="http://schemas.microsoft.com/office/drawing/2014/main" id="{C920A278-169D-4347-9CEC-170B05020DD1}"/>
                </a:ext>
              </a:extLst>
            </p:cNvPr>
            <p:cNvSpPr/>
            <p:nvPr/>
          </p:nvSpPr>
          <p:spPr>
            <a:xfrm>
              <a:off x="858129" y="2299468"/>
              <a:ext cx="436099" cy="321932"/>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1200"/>
                </a:spcBef>
              </a:pPr>
              <a:endParaRPr lang="en-GB" sz="2800">
                <a:cs typeface="+mn-ea"/>
                <a:sym typeface="+mn-lt"/>
              </a:endParaRPr>
            </a:p>
          </p:txBody>
        </p:sp>
        <p:sp>
          <p:nvSpPr>
            <p:cNvPr id="21" name="Rectangle 25">
              <a:extLst>
                <a:ext uri="{FF2B5EF4-FFF2-40B4-BE49-F238E27FC236}">
                  <a16:creationId xmlns:a16="http://schemas.microsoft.com/office/drawing/2014/main" id="{32801C99-CD3D-426C-B562-B9F075C17265}"/>
                </a:ext>
              </a:extLst>
            </p:cNvPr>
            <p:cNvSpPr/>
            <p:nvPr/>
          </p:nvSpPr>
          <p:spPr>
            <a:xfrm>
              <a:off x="789999" y="2242985"/>
              <a:ext cx="436099" cy="321932"/>
            </a:xfrm>
            <a:prstGeom prst="rect">
              <a:avLst/>
            </a:prstGeom>
            <a:solidFill>
              <a:srgbClr val="BDD7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1200"/>
                </a:spcBef>
              </a:pPr>
              <a:endParaRPr lang="en-GB" sz="2800">
                <a:cs typeface="+mn-ea"/>
                <a:sym typeface="+mn-lt"/>
              </a:endParaRPr>
            </a:p>
          </p:txBody>
        </p:sp>
      </p:grpSp>
      <p:sp>
        <p:nvSpPr>
          <p:cNvPr id="22" name="矩形 21">
            <a:extLst>
              <a:ext uri="{FF2B5EF4-FFF2-40B4-BE49-F238E27FC236}">
                <a16:creationId xmlns:a16="http://schemas.microsoft.com/office/drawing/2014/main" id="{4AE1A4F8-3A7D-4129-AF82-5520D59D69F9}"/>
              </a:ext>
            </a:extLst>
          </p:cNvPr>
          <p:cNvSpPr/>
          <p:nvPr/>
        </p:nvSpPr>
        <p:spPr>
          <a:xfrm>
            <a:off x="817440" y="1107088"/>
            <a:ext cx="2887329" cy="523220"/>
          </a:xfrm>
          <a:prstGeom prst="rect">
            <a:avLst/>
          </a:prstGeom>
        </p:spPr>
        <p:txBody>
          <a:bodyPr wrap="none">
            <a:spAutoFit/>
          </a:bodyPr>
          <a:lstStyle/>
          <a:p>
            <a:pPr>
              <a:spcBef>
                <a:spcPts val="1200"/>
              </a:spcBef>
            </a:pPr>
            <a:r>
              <a:rPr lang="en-US" altLang="zh-CN" sz="2800" b="1" dirty="0">
                <a:solidFill>
                  <a:srgbClr val="002060"/>
                </a:solidFill>
                <a:latin typeface="Times New Roman" panose="02020603050405020304" pitchFamily="18" charset="0"/>
                <a:cs typeface="Times New Roman" panose="02020603050405020304" pitchFamily="18" charset="0"/>
              </a:rPr>
              <a:t>4.2</a:t>
            </a:r>
            <a:r>
              <a:rPr lang="en-US" altLang="zh-CN" sz="2800" b="1" dirty="0">
                <a:solidFill>
                  <a:schemeClr val="accent2"/>
                </a:solidFill>
              </a:rPr>
              <a:t> </a:t>
            </a:r>
            <a:r>
              <a:rPr lang="zh-CN" altLang="en-US" sz="2800" b="1" dirty="0">
                <a:solidFill>
                  <a:schemeClr val="accent2"/>
                </a:solidFill>
              </a:rPr>
              <a:t>二叉树表示法</a:t>
            </a:r>
            <a:endParaRPr lang="zh-CN" altLang="en-US" sz="2800" b="1" dirty="0">
              <a:solidFill>
                <a:srgbClr val="002060"/>
              </a:solidFill>
              <a:latin typeface="Times New Roman" panose="02020603050405020304" pitchFamily="18" charset="0"/>
              <a:cs typeface="Times New Roman" panose="02020603050405020304" pitchFamily="18" charset="0"/>
            </a:endParaRPr>
          </a:p>
        </p:txBody>
      </p:sp>
      <p:sp>
        <p:nvSpPr>
          <p:cNvPr id="2" name="矩形 1">
            <a:extLst>
              <a:ext uri="{FF2B5EF4-FFF2-40B4-BE49-F238E27FC236}">
                <a16:creationId xmlns:a16="http://schemas.microsoft.com/office/drawing/2014/main" id="{4EA006ED-2A12-4A09-8E6C-078006FB288C}"/>
              </a:ext>
            </a:extLst>
          </p:cNvPr>
          <p:cNvSpPr/>
          <p:nvPr/>
        </p:nvSpPr>
        <p:spPr>
          <a:xfrm>
            <a:off x="396264" y="1734076"/>
            <a:ext cx="11399471" cy="4212179"/>
          </a:xfrm>
          <a:prstGeom prst="rect">
            <a:avLst/>
          </a:prstGeom>
        </p:spPr>
        <p:txBody>
          <a:bodyPr wrap="square">
            <a:spAutoFit/>
          </a:bodyPr>
          <a:lstStyle/>
          <a:p>
            <a:pPr algn="just">
              <a:lnSpc>
                <a:spcPct val="150000"/>
              </a:lnSpc>
              <a:spcAft>
                <a:spcPts val="1200"/>
              </a:spcAft>
            </a:pPr>
            <a:r>
              <a:rPr lang="zh-CN" altLang="en-US" sz="2400" dirty="0">
                <a:cs typeface="Times New Roman" panose="02020603050405020304" pitchFamily="18" charset="0"/>
              </a:rPr>
              <a:t>给定一棵树，有唯一的二叉树与之对应。若树不空，则二叉树根结点的右子树为空；反之，给定一棵空二叉树或根结点的右子树为空的二叉树，则有唯一树与之对应。因此：</a:t>
            </a:r>
            <a:endParaRPr lang="en-US" altLang="zh-CN" sz="2400" dirty="0">
              <a:cs typeface="Times New Roman" panose="02020603050405020304" pitchFamily="18" charset="0"/>
            </a:endParaRPr>
          </a:p>
          <a:p>
            <a:pPr algn="ctr">
              <a:lnSpc>
                <a:spcPct val="150000"/>
              </a:lnSpc>
              <a:spcAft>
                <a:spcPts val="1200"/>
              </a:spcAft>
            </a:pPr>
            <a:r>
              <a:rPr lang="zh-CN" altLang="en-US" sz="2400" b="1" dirty="0">
                <a:cs typeface="Times New Roman" panose="02020603050405020304" pitchFamily="18" charset="0"/>
              </a:rPr>
              <a:t>集合 </a:t>
            </a:r>
            <a:r>
              <a:rPr lang="en-US" altLang="zh-CN" sz="2400" b="1" dirty="0">
                <a:solidFill>
                  <a:srgbClr val="0000FF"/>
                </a:solidFill>
                <a:cs typeface="Times New Roman" panose="02020603050405020304" pitchFamily="18" charset="0"/>
              </a:rPr>
              <a:t>{</a:t>
            </a:r>
            <a:r>
              <a:rPr lang="zh-CN" altLang="en-US" sz="2400" b="1" dirty="0">
                <a:solidFill>
                  <a:srgbClr val="0000FF"/>
                </a:solidFill>
                <a:cs typeface="Times New Roman" panose="02020603050405020304" pitchFamily="18" charset="0"/>
              </a:rPr>
              <a:t>树</a:t>
            </a:r>
            <a:r>
              <a:rPr lang="en-US" altLang="zh-CN" sz="2400" b="1" dirty="0">
                <a:solidFill>
                  <a:srgbClr val="0000FF"/>
                </a:solidFill>
                <a:cs typeface="Times New Roman" panose="02020603050405020304" pitchFamily="18" charset="0"/>
              </a:rPr>
              <a:t>} </a:t>
            </a:r>
            <a:r>
              <a:rPr lang="zh-CN" altLang="en-US" sz="2400" b="1" dirty="0">
                <a:cs typeface="Times New Roman" panose="02020603050405020304" pitchFamily="18" charset="0"/>
              </a:rPr>
              <a:t>与集合 </a:t>
            </a:r>
            <a:r>
              <a:rPr lang="en-US" altLang="zh-CN" sz="2400" b="1" dirty="0">
                <a:solidFill>
                  <a:srgbClr val="0000FF"/>
                </a:solidFill>
                <a:cs typeface="Times New Roman" panose="02020603050405020304" pitchFamily="18" charset="0"/>
              </a:rPr>
              <a:t>{</a:t>
            </a:r>
            <a:r>
              <a:rPr lang="zh-CN" altLang="en-US" sz="2400" b="1" dirty="0">
                <a:solidFill>
                  <a:srgbClr val="0000FF"/>
                </a:solidFill>
                <a:cs typeface="Times New Roman" panose="02020603050405020304" pitchFamily="18" charset="0"/>
              </a:rPr>
              <a:t>空二叉树，根结点的右子树为空的非空二叉树</a:t>
            </a:r>
            <a:r>
              <a:rPr lang="en-US" altLang="zh-CN" sz="2400" b="1" dirty="0">
                <a:solidFill>
                  <a:srgbClr val="0000FF"/>
                </a:solidFill>
                <a:cs typeface="Times New Roman" panose="02020603050405020304" pitchFamily="18" charset="0"/>
              </a:rPr>
              <a:t>} </a:t>
            </a:r>
            <a:r>
              <a:rPr lang="zh-CN" altLang="en-US" sz="2400" b="1" dirty="0">
                <a:cs typeface="Times New Roman" panose="02020603050405020304" pitchFamily="18" charset="0"/>
              </a:rPr>
              <a:t>有一一对应关系。</a:t>
            </a:r>
            <a:endParaRPr lang="en-US" altLang="zh-CN" sz="2400" b="1" dirty="0">
              <a:cs typeface="Times New Roman" panose="02020603050405020304" pitchFamily="18" charset="0"/>
            </a:endParaRPr>
          </a:p>
          <a:p>
            <a:pPr algn="just">
              <a:lnSpc>
                <a:spcPct val="150000"/>
              </a:lnSpc>
            </a:pPr>
            <a:r>
              <a:rPr lang="zh-CN" altLang="en-US" sz="2400" dirty="0">
                <a:cs typeface="Times New Roman" panose="02020603050405020304" pitchFamily="18" charset="0"/>
              </a:rPr>
              <a:t>在每个结点中，如果也存储双亲的位置，则二叉树表示法也称为</a:t>
            </a:r>
            <a:r>
              <a:rPr lang="zh-CN" altLang="en-US" sz="2400" b="1" dirty="0">
                <a:solidFill>
                  <a:schemeClr val="accent2"/>
                </a:solidFill>
                <a:cs typeface="Times New Roman" panose="02020603050405020304" pitchFamily="18" charset="0"/>
              </a:rPr>
              <a:t>双亲孩子兄弟表示法</a:t>
            </a:r>
            <a:r>
              <a:rPr lang="zh-CN" altLang="en-US" sz="2400" dirty="0">
                <a:cs typeface="Times New Roman" panose="02020603050405020304" pitchFamily="18" charset="0"/>
              </a:rPr>
              <a:t>或</a:t>
            </a:r>
            <a:r>
              <a:rPr lang="zh-CN" altLang="en-US" sz="2400" b="1" dirty="0">
                <a:solidFill>
                  <a:schemeClr val="accent2"/>
                </a:solidFill>
                <a:cs typeface="Times New Roman" panose="02020603050405020304" pitchFamily="18" charset="0"/>
              </a:rPr>
              <a:t>三叉表表示法</a:t>
            </a:r>
            <a:r>
              <a:rPr lang="zh-CN" altLang="en-US" sz="2400" dirty="0">
                <a:cs typeface="Times New Roman" panose="02020603050405020304" pitchFamily="18" charset="0"/>
              </a:rPr>
              <a:t>。若不存储双亲位置，则二叉树表示法也称为</a:t>
            </a:r>
            <a:r>
              <a:rPr lang="zh-CN" altLang="en-US" sz="2400" b="1" dirty="0">
                <a:solidFill>
                  <a:schemeClr val="accent2"/>
                </a:solidFill>
                <a:cs typeface="Times New Roman" panose="02020603050405020304" pitchFamily="18" charset="0"/>
              </a:rPr>
              <a:t>长子右兄弟表示法</a:t>
            </a:r>
            <a:r>
              <a:rPr lang="zh-CN" altLang="en-US" sz="2400" dirty="0">
                <a:cs typeface="Times New Roman" panose="02020603050405020304" pitchFamily="18" charset="0"/>
              </a:rPr>
              <a:t>、</a:t>
            </a:r>
            <a:r>
              <a:rPr lang="zh-CN" altLang="en-US" sz="2400" b="1" dirty="0">
                <a:solidFill>
                  <a:schemeClr val="accent2"/>
                </a:solidFill>
                <a:cs typeface="Times New Roman" panose="02020603050405020304" pitchFamily="18" charset="0"/>
              </a:rPr>
              <a:t>孩子兄弟表示法</a:t>
            </a:r>
            <a:r>
              <a:rPr lang="zh-CN" altLang="en-US" sz="2400" dirty="0">
                <a:cs typeface="Times New Roman" panose="02020603050405020304" pitchFamily="18" charset="0"/>
              </a:rPr>
              <a:t>或者</a:t>
            </a:r>
            <a:r>
              <a:rPr lang="zh-CN" altLang="en-US" sz="2400" b="1" dirty="0">
                <a:solidFill>
                  <a:schemeClr val="accent2"/>
                </a:solidFill>
                <a:cs typeface="Times New Roman" panose="02020603050405020304" pitchFamily="18" charset="0"/>
              </a:rPr>
              <a:t>二叉树表示法</a:t>
            </a:r>
            <a:r>
              <a:rPr lang="zh-CN" altLang="en-US" sz="2400" dirty="0">
                <a:cs typeface="Times New Roman" panose="02020603050405020304" pitchFamily="18" charset="0"/>
              </a:rPr>
              <a:t>。</a:t>
            </a:r>
            <a:endParaRPr lang="en-US" altLang="zh-CN" sz="2400" dirty="0">
              <a:cs typeface="Times New Roman" panose="02020603050405020304" pitchFamily="18" charset="0"/>
            </a:endParaRPr>
          </a:p>
        </p:txBody>
      </p:sp>
    </p:spTree>
    <p:extLst>
      <p:ext uri="{BB962C8B-B14F-4D97-AF65-F5344CB8AC3E}">
        <p14:creationId xmlns:p14="http://schemas.microsoft.com/office/powerpoint/2010/main" val="24531085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a:extLst>
              <a:ext uri="{FF2B5EF4-FFF2-40B4-BE49-F238E27FC236}">
                <a16:creationId xmlns:a16="http://schemas.microsoft.com/office/drawing/2014/main" id="{1A2EAEDE-6963-46FF-A3C1-1B9BFAE38409}"/>
              </a:ext>
            </a:extLst>
          </p:cNvPr>
          <p:cNvGrpSpPr/>
          <p:nvPr/>
        </p:nvGrpSpPr>
        <p:grpSpPr>
          <a:xfrm>
            <a:off x="-1" y="177155"/>
            <a:ext cx="5674941" cy="877513"/>
            <a:chOff x="-1" y="271425"/>
            <a:chExt cx="5542158" cy="877513"/>
          </a:xfrm>
        </p:grpSpPr>
        <p:sp>
          <p:nvSpPr>
            <p:cNvPr id="15" name="任意多边形 18">
              <a:extLst>
                <a:ext uri="{FF2B5EF4-FFF2-40B4-BE49-F238E27FC236}">
                  <a16:creationId xmlns:a16="http://schemas.microsoft.com/office/drawing/2014/main" id="{4C9AAE2C-0BE4-4D86-BD16-A95EC58701DA}"/>
                </a:ext>
              </a:extLst>
            </p:cNvPr>
            <p:cNvSpPr/>
            <p:nvPr/>
          </p:nvSpPr>
          <p:spPr>
            <a:xfrm rot="5400000">
              <a:off x="2497210" y="-2076409"/>
              <a:ext cx="547735" cy="5542158"/>
            </a:xfrm>
            <a:custGeom>
              <a:avLst/>
              <a:gdLst>
                <a:gd name="connsiteX0" fmla="*/ 0 w 990604"/>
                <a:gd name="connsiteY0" fmla="*/ 5956738 h 5956738"/>
                <a:gd name="connsiteX1" fmla="*/ 0 w 990604"/>
                <a:gd name="connsiteY1" fmla="*/ 317938 h 5956738"/>
                <a:gd name="connsiteX2" fmla="*/ 6 w 990604"/>
                <a:gd name="connsiteY2" fmla="*/ 317938 h 5956738"/>
                <a:gd name="connsiteX3" fmla="*/ 495305 w 990604"/>
                <a:gd name="connsiteY3" fmla="*/ 0 h 5956738"/>
                <a:gd name="connsiteX4" fmla="*/ 990604 w 990604"/>
                <a:gd name="connsiteY4" fmla="*/ 317938 h 5956738"/>
                <a:gd name="connsiteX5" fmla="*/ 990601 w 990604"/>
                <a:gd name="connsiteY5" fmla="*/ 317938 h 5956738"/>
                <a:gd name="connsiteX6" fmla="*/ 990601 w 990604"/>
                <a:gd name="connsiteY6" fmla="*/ 5956738 h 5956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0604" h="5956738">
                  <a:moveTo>
                    <a:pt x="0" y="5956738"/>
                  </a:moveTo>
                  <a:lnTo>
                    <a:pt x="0" y="317938"/>
                  </a:lnTo>
                  <a:lnTo>
                    <a:pt x="6" y="317938"/>
                  </a:lnTo>
                  <a:lnTo>
                    <a:pt x="495305" y="0"/>
                  </a:lnTo>
                  <a:lnTo>
                    <a:pt x="990604" y="317938"/>
                  </a:lnTo>
                  <a:lnTo>
                    <a:pt x="990601" y="317938"/>
                  </a:lnTo>
                  <a:lnTo>
                    <a:pt x="990601" y="5956738"/>
                  </a:lnTo>
                  <a:close/>
                </a:path>
              </a:pathLst>
            </a:cu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1200"/>
                </a:spcBef>
                <a:defRPr/>
              </a:pPr>
              <a:endParaRPr lang="zh-CN" altLang="en-US" noProof="1"/>
            </a:p>
          </p:txBody>
        </p:sp>
        <p:sp>
          <p:nvSpPr>
            <p:cNvPr id="16" name="椭圆 15">
              <a:extLst>
                <a:ext uri="{FF2B5EF4-FFF2-40B4-BE49-F238E27FC236}">
                  <a16:creationId xmlns:a16="http://schemas.microsoft.com/office/drawing/2014/main" id="{CE6C2097-8C7F-45F1-B166-6688B76DB335}"/>
                </a:ext>
              </a:extLst>
            </p:cNvPr>
            <p:cNvSpPr/>
            <p:nvPr/>
          </p:nvSpPr>
          <p:spPr>
            <a:xfrm>
              <a:off x="273223" y="271425"/>
              <a:ext cx="902677" cy="877513"/>
            </a:xfrm>
            <a:prstGeom prst="ellipse">
              <a:avLst/>
            </a:prstGeom>
            <a:solidFill>
              <a:schemeClr val="bg1"/>
            </a:solidFill>
            <a:ln w="825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1200"/>
                </a:spcBef>
                <a:defRPr/>
              </a:pPr>
              <a:endParaRPr lang="zh-CN" altLang="en-US" noProof="1"/>
            </a:p>
          </p:txBody>
        </p:sp>
        <p:sp>
          <p:nvSpPr>
            <p:cNvPr id="17" name="矩形 16">
              <a:extLst>
                <a:ext uri="{FF2B5EF4-FFF2-40B4-BE49-F238E27FC236}">
                  <a16:creationId xmlns:a16="http://schemas.microsoft.com/office/drawing/2014/main" id="{166F3534-913F-48DD-8377-EE5D1E8377B6}"/>
                </a:ext>
              </a:extLst>
            </p:cNvPr>
            <p:cNvSpPr/>
            <p:nvPr/>
          </p:nvSpPr>
          <p:spPr>
            <a:xfrm>
              <a:off x="480970" y="324385"/>
              <a:ext cx="487183" cy="769441"/>
            </a:xfrm>
            <a:prstGeom prst="rect">
              <a:avLst/>
            </a:prstGeom>
          </p:spPr>
          <p:txBody>
            <a:bodyPr wrap="none">
              <a:spAutoFit/>
            </a:bodyPr>
            <a:lstStyle/>
            <a:p>
              <a:pPr algn="ctr">
                <a:spcBef>
                  <a:spcPts val="1200"/>
                </a:spcBef>
                <a:defRPr/>
              </a:pPr>
              <a:r>
                <a:rPr lang="en-US" altLang="zh-CN" sz="4400" b="1" dirty="0">
                  <a:solidFill>
                    <a:srgbClr val="002060"/>
                  </a:solidFill>
                  <a:latin typeface="Arial" panose="020B0604020202020204" pitchFamily="34" charset="0"/>
                  <a:ea typeface="微软雅黑" panose="020B0503020204020204" pitchFamily="34" charset="-122"/>
                  <a:sym typeface="Arial" panose="020B0604020202020204" pitchFamily="34" charset="0"/>
                </a:rPr>
                <a:t>4</a:t>
              </a:r>
              <a:endParaRPr lang="zh-CN" altLang="en-US" sz="4400" b="1" dirty="0">
                <a:solidFill>
                  <a:srgbClr val="002060"/>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18" name="文本框 1066">
            <a:extLst>
              <a:ext uri="{FF2B5EF4-FFF2-40B4-BE49-F238E27FC236}">
                <a16:creationId xmlns:a16="http://schemas.microsoft.com/office/drawing/2014/main" id="{908E9D88-11BD-4710-9E48-A52EB0FC5223}"/>
              </a:ext>
            </a:extLst>
          </p:cNvPr>
          <p:cNvSpPr txBox="1">
            <a:spLocks noChangeArrowheads="1"/>
          </p:cNvSpPr>
          <p:nvPr/>
        </p:nvSpPr>
        <p:spPr bwMode="auto">
          <a:xfrm>
            <a:off x="1303676" y="287068"/>
            <a:ext cx="3877986"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lvl="0" algn="ctr"/>
            <a:r>
              <a:rPr lang="zh-CN" altLang="en-US" sz="3200" b="1" dirty="0">
                <a:solidFill>
                  <a:schemeClr val="bg1"/>
                </a:solidFill>
                <a:cs typeface="+mn-ea"/>
                <a:sym typeface="+mn-lt"/>
              </a:rPr>
              <a:t>树与森林的存储结构</a:t>
            </a:r>
          </a:p>
        </p:txBody>
      </p:sp>
      <p:grpSp>
        <p:nvGrpSpPr>
          <p:cNvPr id="19" name="Group 23">
            <a:extLst>
              <a:ext uri="{FF2B5EF4-FFF2-40B4-BE49-F238E27FC236}">
                <a16:creationId xmlns:a16="http://schemas.microsoft.com/office/drawing/2014/main" id="{14490AB4-43D4-4D4B-B30C-6C14E7C42C20}"/>
              </a:ext>
            </a:extLst>
          </p:cNvPr>
          <p:cNvGrpSpPr/>
          <p:nvPr/>
        </p:nvGrpSpPr>
        <p:grpSpPr>
          <a:xfrm>
            <a:off x="302765" y="1196691"/>
            <a:ext cx="458390" cy="344014"/>
            <a:chOff x="789999" y="2242985"/>
            <a:chExt cx="504229" cy="378415"/>
          </a:xfrm>
        </p:grpSpPr>
        <p:sp>
          <p:nvSpPr>
            <p:cNvPr id="20" name="Rectangle 24">
              <a:extLst>
                <a:ext uri="{FF2B5EF4-FFF2-40B4-BE49-F238E27FC236}">
                  <a16:creationId xmlns:a16="http://schemas.microsoft.com/office/drawing/2014/main" id="{C920A278-169D-4347-9CEC-170B05020DD1}"/>
                </a:ext>
              </a:extLst>
            </p:cNvPr>
            <p:cNvSpPr/>
            <p:nvPr/>
          </p:nvSpPr>
          <p:spPr>
            <a:xfrm>
              <a:off x="858129" y="2299468"/>
              <a:ext cx="436099" cy="321932"/>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1200"/>
                </a:spcBef>
              </a:pPr>
              <a:endParaRPr lang="en-GB" sz="2800">
                <a:cs typeface="+mn-ea"/>
                <a:sym typeface="+mn-lt"/>
              </a:endParaRPr>
            </a:p>
          </p:txBody>
        </p:sp>
        <p:sp>
          <p:nvSpPr>
            <p:cNvPr id="21" name="Rectangle 25">
              <a:extLst>
                <a:ext uri="{FF2B5EF4-FFF2-40B4-BE49-F238E27FC236}">
                  <a16:creationId xmlns:a16="http://schemas.microsoft.com/office/drawing/2014/main" id="{32801C99-CD3D-426C-B562-B9F075C17265}"/>
                </a:ext>
              </a:extLst>
            </p:cNvPr>
            <p:cNvSpPr/>
            <p:nvPr/>
          </p:nvSpPr>
          <p:spPr>
            <a:xfrm>
              <a:off x="789999" y="2242985"/>
              <a:ext cx="436099" cy="321932"/>
            </a:xfrm>
            <a:prstGeom prst="rect">
              <a:avLst/>
            </a:prstGeom>
            <a:solidFill>
              <a:srgbClr val="BDD7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1200"/>
                </a:spcBef>
              </a:pPr>
              <a:endParaRPr lang="en-GB" sz="2800">
                <a:cs typeface="+mn-ea"/>
                <a:sym typeface="+mn-lt"/>
              </a:endParaRPr>
            </a:p>
          </p:txBody>
        </p:sp>
      </p:grpSp>
      <p:sp>
        <p:nvSpPr>
          <p:cNvPr id="22" name="矩形 21">
            <a:extLst>
              <a:ext uri="{FF2B5EF4-FFF2-40B4-BE49-F238E27FC236}">
                <a16:creationId xmlns:a16="http://schemas.microsoft.com/office/drawing/2014/main" id="{4AE1A4F8-3A7D-4129-AF82-5520D59D69F9}"/>
              </a:ext>
            </a:extLst>
          </p:cNvPr>
          <p:cNvSpPr/>
          <p:nvPr/>
        </p:nvSpPr>
        <p:spPr>
          <a:xfrm>
            <a:off x="817440" y="1107088"/>
            <a:ext cx="2887329" cy="523220"/>
          </a:xfrm>
          <a:prstGeom prst="rect">
            <a:avLst/>
          </a:prstGeom>
        </p:spPr>
        <p:txBody>
          <a:bodyPr wrap="none">
            <a:spAutoFit/>
          </a:bodyPr>
          <a:lstStyle/>
          <a:p>
            <a:pPr>
              <a:spcBef>
                <a:spcPts val="1200"/>
              </a:spcBef>
            </a:pPr>
            <a:r>
              <a:rPr lang="en-US" altLang="zh-CN" sz="2800" b="1" dirty="0">
                <a:solidFill>
                  <a:srgbClr val="002060"/>
                </a:solidFill>
                <a:latin typeface="Times New Roman" panose="02020603050405020304" pitchFamily="18" charset="0"/>
                <a:cs typeface="Times New Roman" panose="02020603050405020304" pitchFamily="18" charset="0"/>
              </a:rPr>
              <a:t>4.2</a:t>
            </a:r>
            <a:r>
              <a:rPr lang="en-US" altLang="zh-CN" sz="2800" b="1" dirty="0">
                <a:solidFill>
                  <a:schemeClr val="accent2"/>
                </a:solidFill>
              </a:rPr>
              <a:t> </a:t>
            </a:r>
            <a:r>
              <a:rPr lang="zh-CN" altLang="en-US" sz="2800" b="1" dirty="0">
                <a:solidFill>
                  <a:schemeClr val="accent2"/>
                </a:solidFill>
              </a:rPr>
              <a:t>二叉树表示法</a:t>
            </a:r>
            <a:endParaRPr lang="zh-CN" altLang="en-US" sz="2800" b="1" dirty="0">
              <a:solidFill>
                <a:srgbClr val="002060"/>
              </a:solidFill>
              <a:latin typeface="Times New Roman" panose="02020603050405020304" pitchFamily="18" charset="0"/>
              <a:cs typeface="Times New Roman" panose="02020603050405020304" pitchFamily="18" charset="0"/>
            </a:endParaRPr>
          </a:p>
        </p:txBody>
      </p:sp>
      <p:sp>
        <p:nvSpPr>
          <p:cNvPr id="12" name="内容占位符 2">
            <a:extLst>
              <a:ext uri="{FF2B5EF4-FFF2-40B4-BE49-F238E27FC236}">
                <a16:creationId xmlns:a16="http://schemas.microsoft.com/office/drawing/2014/main" id="{EE49CC13-3CDA-4300-B305-46D2A82952A3}"/>
              </a:ext>
            </a:extLst>
          </p:cNvPr>
          <p:cNvSpPr txBox="1">
            <a:spLocks/>
          </p:cNvSpPr>
          <p:nvPr/>
        </p:nvSpPr>
        <p:spPr>
          <a:xfrm>
            <a:off x="1924419" y="1814254"/>
            <a:ext cx="7665425" cy="393665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None/>
            </a:pPr>
            <a:r>
              <a:rPr lang="zh-CN" altLang="en-US" sz="2600" b="1" dirty="0">
                <a:solidFill>
                  <a:schemeClr val="accent2"/>
                </a:solidFill>
              </a:rPr>
              <a:t>树的二叉树表示法</a:t>
            </a:r>
            <a:r>
              <a:rPr lang="zh-CN" altLang="zh-CN" sz="2600" b="1" dirty="0">
                <a:solidFill>
                  <a:schemeClr val="accent2"/>
                </a:solidFill>
              </a:rPr>
              <a:t>的</a:t>
            </a:r>
            <a:r>
              <a:rPr lang="en-US" altLang="zh-CN" sz="2600" b="1" dirty="0">
                <a:solidFill>
                  <a:schemeClr val="accent2"/>
                </a:solidFill>
              </a:rPr>
              <a:t>C++</a:t>
            </a:r>
            <a:r>
              <a:rPr lang="zh-CN" altLang="zh-CN" sz="2600" b="1" dirty="0">
                <a:solidFill>
                  <a:schemeClr val="accent2"/>
                </a:solidFill>
              </a:rPr>
              <a:t>描述如下：</a:t>
            </a:r>
            <a:endParaRPr lang="en-US" altLang="zh-CN" sz="2600" b="1" dirty="0">
              <a:solidFill>
                <a:schemeClr val="accent2"/>
              </a:solidFill>
            </a:endParaRPr>
          </a:p>
          <a:p>
            <a:pPr marL="0" indent="0">
              <a:lnSpc>
                <a:spcPct val="100000"/>
              </a:lnSpc>
              <a:spcBef>
                <a:spcPts val="600"/>
              </a:spcBef>
              <a:buNone/>
            </a:pPr>
            <a:r>
              <a:rPr lang="en-US" altLang="zh-CN" sz="2600" b="1" dirty="0">
                <a:solidFill>
                  <a:schemeClr val="accent2"/>
                </a:solidFill>
              </a:rPr>
              <a:t>     </a:t>
            </a:r>
            <a:r>
              <a:rPr lang="en-US" altLang="zh-CN" sz="2600" dirty="0"/>
              <a:t>typedef struct </a:t>
            </a:r>
            <a:r>
              <a:rPr lang="en-US" altLang="zh-CN" sz="2600" dirty="0" err="1"/>
              <a:t>TNode</a:t>
            </a:r>
            <a:endParaRPr lang="zh-CN" altLang="zh-CN" sz="2600" dirty="0"/>
          </a:p>
          <a:p>
            <a:pPr marL="457200" lvl="1" indent="0">
              <a:lnSpc>
                <a:spcPct val="100000"/>
              </a:lnSpc>
              <a:buNone/>
            </a:pPr>
            <a:r>
              <a:rPr lang="en-US" altLang="zh-CN" sz="2600" dirty="0"/>
              <a:t>{  </a:t>
            </a:r>
          </a:p>
          <a:p>
            <a:pPr marL="457200" lvl="1" indent="0">
              <a:lnSpc>
                <a:spcPct val="100000"/>
              </a:lnSpc>
              <a:buNone/>
            </a:pPr>
            <a:r>
              <a:rPr lang="en-US" altLang="zh-CN" sz="2600" dirty="0"/>
              <a:t>    </a:t>
            </a:r>
            <a:r>
              <a:rPr lang="en-US" altLang="zh-CN" sz="2600" dirty="0" err="1"/>
              <a:t>TElemType</a:t>
            </a:r>
            <a:r>
              <a:rPr lang="en-US" altLang="zh-CN" sz="2600" dirty="0"/>
              <a:t> data;   </a:t>
            </a:r>
            <a:r>
              <a:rPr lang="en-US" altLang="zh-CN" sz="2600" dirty="0">
                <a:solidFill>
                  <a:srgbClr val="0000FF"/>
                </a:solidFill>
              </a:rPr>
              <a:t>//</a:t>
            </a:r>
            <a:r>
              <a:rPr lang="zh-CN" altLang="en-US" sz="2600" dirty="0">
                <a:solidFill>
                  <a:srgbClr val="0000FF"/>
                </a:solidFill>
              </a:rPr>
              <a:t>数据元素</a:t>
            </a:r>
            <a:endParaRPr lang="zh-CN" altLang="zh-CN" sz="2600" dirty="0">
              <a:solidFill>
                <a:srgbClr val="0000FF"/>
              </a:solidFill>
            </a:endParaRPr>
          </a:p>
          <a:p>
            <a:pPr marL="457200" lvl="1" indent="0">
              <a:lnSpc>
                <a:spcPct val="100000"/>
              </a:lnSpc>
              <a:buNone/>
            </a:pPr>
            <a:r>
              <a:rPr lang="en-US" altLang="zh-CN" sz="2600" dirty="0"/>
              <a:t>    </a:t>
            </a:r>
            <a:r>
              <a:rPr lang="en-US" altLang="zh-CN" sz="2600" dirty="0" err="1"/>
              <a:t>TNode</a:t>
            </a:r>
            <a:r>
              <a:rPr lang="en-US" altLang="zh-CN" sz="2600" dirty="0"/>
              <a:t> * parent,     </a:t>
            </a:r>
            <a:r>
              <a:rPr lang="en-US" altLang="zh-CN" sz="2600" dirty="0">
                <a:solidFill>
                  <a:srgbClr val="0000FF"/>
                </a:solidFill>
              </a:rPr>
              <a:t>//</a:t>
            </a:r>
            <a:r>
              <a:rPr lang="zh-CN" altLang="en-US" sz="2600" dirty="0">
                <a:solidFill>
                  <a:srgbClr val="0000FF"/>
                </a:solidFill>
              </a:rPr>
              <a:t>双亲位置</a:t>
            </a:r>
            <a:endParaRPr lang="en-US" altLang="zh-CN" sz="2600" dirty="0">
              <a:solidFill>
                <a:srgbClr val="0000FF"/>
              </a:solidFill>
            </a:endParaRPr>
          </a:p>
          <a:p>
            <a:pPr marL="457200" lvl="1" indent="0">
              <a:lnSpc>
                <a:spcPct val="100000"/>
              </a:lnSpc>
              <a:buNone/>
            </a:pPr>
            <a:r>
              <a:rPr lang="zh-CN" altLang="en-US" sz="2600" dirty="0"/>
              <a:t>                </a:t>
            </a:r>
            <a:r>
              <a:rPr lang="en-US" altLang="zh-CN" sz="2600" dirty="0"/>
              <a:t>* fc,            </a:t>
            </a:r>
            <a:r>
              <a:rPr lang="en-US" altLang="zh-CN" sz="2600" dirty="0">
                <a:solidFill>
                  <a:srgbClr val="0000FF"/>
                </a:solidFill>
              </a:rPr>
              <a:t>//first child: </a:t>
            </a:r>
            <a:r>
              <a:rPr lang="zh-CN" altLang="en-US" sz="2600" dirty="0">
                <a:solidFill>
                  <a:srgbClr val="0000FF"/>
                </a:solidFill>
              </a:rPr>
              <a:t>第一个孩子</a:t>
            </a:r>
            <a:endParaRPr lang="en-US" altLang="zh-CN" sz="2600" dirty="0">
              <a:solidFill>
                <a:srgbClr val="0000FF"/>
              </a:solidFill>
            </a:endParaRPr>
          </a:p>
          <a:p>
            <a:pPr marL="457200" lvl="1" indent="0">
              <a:lnSpc>
                <a:spcPct val="100000"/>
              </a:lnSpc>
              <a:buNone/>
            </a:pPr>
            <a:r>
              <a:rPr lang="en-US" altLang="zh-CN" sz="2600" dirty="0"/>
              <a:t>                * ns;           </a:t>
            </a:r>
            <a:r>
              <a:rPr lang="en-US" altLang="zh-CN" sz="2600" dirty="0">
                <a:solidFill>
                  <a:srgbClr val="0000FF"/>
                </a:solidFill>
              </a:rPr>
              <a:t>//next sibling: </a:t>
            </a:r>
            <a:r>
              <a:rPr lang="zh-CN" altLang="en-US" sz="2600" dirty="0">
                <a:solidFill>
                  <a:srgbClr val="0000FF"/>
                </a:solidFill>
              </a:rPr>
              <a:t>右兄弟</a:t>
            </a:r>
            <a:endParaRPr lang="zh-CN" altLang="zh-CN" sz="2600" dirty="0">
              <a:solidFill>
                <a:srgbClr val="0000FF"/>
              </a:solidFill>
            </a:endParaRPr>
          </a:p>
          <a:p>
            <a:pPr marL="457200" lvl="1" indent="0">
              <a:lnSpc>
                <a:spcPct val="100000"/>
              </a:lnSpc>
              <a:buNone/>
            </a:pPr>
            <a:r>
              <a:rPr lang="en-US" altLang="zh-CN" sz="2600" dirty="0"/>
              <a:t> } *tree</a:t>
            </a:r>
            <a:r>
              <a:rPr lang="zh-CN" altLang="en-US" sz="2600" dirty="0"/>
              <a:t>；</a:t>
            </a:r>
            <a:endParaRPr lang="en-US" altLang="zh-CN" sz="2600" dirty="0"/>
          </a:p>
        </p:txBody>
      </p:sp>
    </p:spTree>
    <p:extLst>
      <p:ext uri="{BB962C8B-B14F-4D97-AF65-F5344CB8AC3E}">
        <p14:creationId xmlns:p14="http://schemas.microsoft.com/office/powerpoint/2010/main" val="17724395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a:extLst>
              <a:ext uri="{FF2B5EF4-FFF2-40B4-BE49-F238E27FC236}">
                <a16:creationId xmlns:a16="http://schemas.microsoft.com/office/drawing/2014/main" id="{B44B128C-620F-4679-A112-DC03825C16E1}"/>
              </a:ext>
            </a:extLst>
          </p:cNvPr>
          <p:cNvGrpSpPr/>
          <p:nvPr/>
        </p:nvGrpSpPr>
        <p:grpSpPr>
          <a:xfrm>
            <a:off x="0" y="177155"/>
            <a:ext cx="5081049" cy="877513"/>
            <a:chOff x="0" y="271425"/>
            <a:chExt cx="4962162" cy="877513"/>
          </a:xfrm>
        </p:grpSpPr>
        <p:sp>
          <p:nvSpPr>
            <p:cNvPr id="8" name="任意多边形 18">
              <a:extLst>
                <a:ext uri="{FF2B5EF4-FFF2-40B4-BE49-F238E27FC236}">
                  <a16:creationId xmlns:a16="http://schemas.microsoft.com/office/drawing/2014/main" id="{4202944D-5DC1-4E98-A994-164D2E7E3EA7}"/>
                </a:ext>
              </a:extLst>
            </p:cNvPr>
            <p:cNvSpPr/>
            <p:nvPr/>
          </p:nvSpPr>
          <p:spPr>
            <a:xfrm rot="5400000">
              <a:off x="2207213" y="-1786411"/>
              <a:ext cx="547735" cy="4962162"/>
            </a:xfrm>
            <a:custGeom>
              <a:avLst/>
              <a:gdLst>
                <a:gd name="connsiteX0" fmla="*/ 0 w 990604"/>
                <a:gd name="connsiteY0" fmla="*/ 5956738 h 5956738"/>
                <a:gd name="connsiteX1" fmla="*/ 0 w 990604"/>
                <a:gd name="connsiteY1" fmla="*/ 317938 h 5956738"/>
                <a:gd name="connsiteX2" fmla="*/ 6 w 990604"/>
                <a:gd name="connsiteY2" fmla="*/ 317938 h 5956738"/>
                <a:gd name="connsiteX3" fmla="*/ 495305 w 990604"/>
                <a:gd name="connsiteY3" fmla="*/ 0 h 5956738"/>
                <a:gd name="connsiteX4" fmla="*/ 990604 w 990604"/>
                <a:gd name="connsiteY4" fmla="*/ 317938 h 5956738"/>
                <a:gd name="connsiteX5" fmla="*/ 990601 w 990604"/>
                <a:gd name="connsiteY5" fmla="*/ 317938 h 5956738"/>
                <a:gd name="connsiteX6" fmla="*/ 990601 w 990604"/>
                <a:gd name="connsiteY6" fmla="*/ 5956738 h 5956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0604" h="5956738">
                  <a:moveTo>
                    <a:pt x="0" y="5956738"/>
                  </a:moveTo>
                  <a:lnTo>
                    <a:pt x="0" y="317938"/>
                  </a:lnTo>
                  <a:lnTo>
                    <a:pt x="6" y="317938"/>
                  </a:lnTo>
                  <a:lnTo>
                    <a:pt x="495305" y="0"/>
                  </a:lnTo>
                  <a:lnTo>
                    <a:pt x="990604" y="317938"/>
                  </a:lnTo>
                  <a:lnTo>
                    <a:pt x="990601" y="317938"/>
                  </a:lnTo>
                  <a:lnTo>
                    <a:pt x="990601" y="5956738"/>
                  </a:lnTo>
                  <a:close/>
                </a:path>
              </a:pathLst>
            </a:cu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1200"/>
                </a:spcBef>
                <a:defRPr/>
              </a:pPr>
              <a:endParaRPr lang="zh-CN" altLang="en-US" noProof="1"/>
            </a:p>
          </p:txBody>
        </p:sp>
        <p:sp>
          <p:nvSpPr>
            <p:cNvPr id="9" name="椭圆 8">
              <a:extLst>
                <a:ext uri="{FF2B5EF4-FFF2-40B4-BE49-F238E27FC236}">
                  <a16:creationId xmlns:a16="http://schemas.microsoft.com/office/drawing/2014/main" id="{2CF6E991-6106-43B0-B53D-AF70F69FE225}"/>
                </a:ext>
              </a:extLst>
            </p:cNvPr>
            <p:cNvSpPr/>
            <p:nvPr/>
          </p:nvSpPr>
          <p:spPr>
            <a:xfrm>
              <a:off x="273223" y="271425"/>
              <a:ext cx="902677" cy="877513"/>
            </a:xfrm>
            <a:prstGeom prst="ellipse">
              <a:avLst/>
            </a:prstGeom>
            <a:solidFill>
              <a:schemeClr val="bg1"/>
            </a:solidFill>
            <a:ln w="825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1200"/>
                </a:spcBef>
                <a:defRPr/>
              </a:pPr>
              <a:endParaRPr lang="zh-CN" altLang="en-US" noProof="1"/>
            </a:p>
          </p:txBody>
        </p:sp>
        <p:sp>
          <p:nvSpPr>
            <p:cNvPr id="10" name="矩形 9">
              <a:extLst>
                <a:ext uri="{FF2B5EF4-FFF2-40B4-BE49-F238E27FC236}">
                  <a16:creationId xmlns:a16="http://schemas.microsoft.com/office/drawing/2014/main" id="{74250A76-81BC-4010-885B-08C8EFB3F06A}"/>
                </a:ext>
              </a:extLst>
            </p:cNvPr>
            <p:cNvSpPr/>
            <p:nvPr/>
          </p:nvSpPr>
          <p:spPr>
            <a:xfrm>
              <a:off x="480970" y="324385"/>
              <a:ext cx="487183" cy="769441"/>
            </a:xfrm>
            <a:prstGeom prst="rect">
              <a:avLst/>
            </a:prstGeom>
          </p:spPr>
          <p:txBody>
            <a:bodyPr wrap="none">
              <a:spAutoFit/>
            </a:bodyPr>
            <a:lstStyle/>
            <a:p>
              <a:pPr algn="ctr">
                <a:spcBef>
                  <a:spcPts val="1200"/>
                </a:spcBef>
                <a:defRPr/>
              </a:pPr>
              <a:r>
                <a:rPr lang="en-US" altLang="zh-CN" sz="4400" b="1" dirty="0">
                  <a:solidFill>
                    <a:srgbClr val="002060"/>
                  </a:solidFill>
                  <a:latin typeface="Arial" panose="020B0604020202020204" pitchFamily="34" charset="0"/>
                  <a:ea typeface="微软雅黑" panose="020B0503020204020204" pitchFamily="34" charset="-122"/>
                  <a:sym typeface="Arial" panose="020B0604020202020204" pitchFamily="34" charset="0"/>
                </a:rPr>
                <a:t>3</a:t>
              </a:r>
              <a:endParaRPr lang="zh-CN" altLang="en-US" sz="4400" b="1" dirty="0">
                <a:solidFill>
                  <a:srgbClr val="002060"/>
                </a:solidFill>
                <a:latin typeface="Arial" panose="020B0604020202020204" pitchFamily="34" charset="0"/>
                <a:ea typeface="微软雅黑" panose="020B0503020204020204" pitchFamily="34" charset="-122"/>
                <a:sym typeface="Arial" panose="020B0604020202020204" pitchFamily="34" charset="0"/>
              </a:endParaRPr>
            </a:p>
          </p:txBody>
        </p:sp>
      </p:grpSp>
      <mc:AlternateContent xmlns:mc="http://schemas.openxmlformats.org/markup-compatibility/2006" xmlns:a14="http://schemas.microsoft.com/office/drawing/2010/main">
        <mc:Choice Requires="a14">
          <p:sp>
            <p:nvSpPr>
              <p:cNvPr id="12" name="矩形 11">
                <a:extLst>
                  <a:ext uri="{FF2B5EF4-FFF2-40B4-BE49-F238E27FC236}">
                    <a16:creationId xmlns:a16="http://schemas.microsoft.com/office/drawing/2014/main" id="{5D6F54CE-07E0-43C1-9E6E-A33481D8CE6F}"/>
                  </a:ext>
                </a:extLst>
              </p:cNvPr>
              <p:cNvSpPr/>
              <p:nvPr/>
            </p:nvSpPr>
            <p:spPr>
              <a:xfrm>
                <a:off x="562025" y="1107628"/>
                <a:ext cx="10954335" cy="2272225"/>
              </a:xfrm>
              <a:prstGeom prst="rect">
                <a:avLst/>
              </a:prstGeom>
            </p:spPr>
            <p:txBody>
              <a:bodyPr wrap="square">
                <a:spAutoFit/>
              </a:bodyPr>
              <a:lstStyle/>
              <a:p>
                <a:pPr algn="just">
                  <a:lnSpc>
                    <a:spcPct val="140000"/>
                  </a:lnSpc>
                </a:pPr>
                <a:r>
                  <a:rPr lang="zh-CN" altLang="en-US" sz="2600" b="1" dirty="0">
                    <a:solidFill>
                      <a:schemeClr val="accent2"/>
                    </a:solidFill>
                    <a:cs typeface="Times New Roman" panose="02020603050405020304" pitchFamily="18" charset="0"/>
                  </a:rPr>
                  <a:t>树</a:t>
                </a:r>
                <a:r>
                  <a:rPr lang="en-US" altLang="zh-CN" sz="2600" b="1" dirty="0">
                    <a:solidFill>
                      <a:schemeClr val="accent2"/>
                    </a:solidFill>
                    <a:cs typeface="Times New Roman" panose="02020603050405020304" pitchFamily="18" charset="0"/>
                  </a:rPr>
                  <a:t>(tree)</a:t>
                </a:r>
                <a:r>
                  <a:rPr lang="zh-CN" altLang="en-US" sz="2600" dirty="0">
                    <a:cs typeface="Times New Roman" panose="02020603050405020304" pitchFamily="18" charset="0"/>
                  </a:rPr>
                  <a:t>是 </a:t>
                </a:r>
                <a14:m>
                  <m:oMath xmlns:m="http://schemas.openxmlformats.org/officeDocument/2006/math">
                    <m:r>
                      <a:rPr lang="en-US" altLang="zh-CN" sz="2600" b="0" i="1" smtClean="0">
                        <a:latin typeface="Cambria Math" panose="02040503050406030204" pitchFamily="18" charset="0"/>
                        <a:cs typeface="Times New Roman" panose="02020603050405020304" pitchFamily="18" charset="0"/>
                      </a:rPr>
                      <m:t>𝑛</m:t>
                    </m:r>
                    <m:d>
                      <m:dPr>
                        <m:ctrlPr>
                          <a:rPr lang="en-US" altLang="zh-CN" sz="2600" b="0" i="1" smtClean="0">
                            <a:latin typeface="Cambria Math" panose="02040503050406030204" pitchFamily="18" charset="0"/>
                            <a:cs typeface="Times New Roman" panose="02020603050405020304" pitchFamily="18" charset="0"/>
                          </a:rPr>
                        </m:ctrlPr>
                      </m:dPr>
                      <m:e>
                        <m:r>
                          <a:rPr lang="en-US" altLang="zh-CN" sz="2600" b="0" i="1" smtClean="0">
                            <a:latin typeface="Cambria Math" panose="02040503050406030204" pitchFamily="18" charset="0"/>
                            <a:cs typeface="Times New Roman" panose="02020603050405020304" pitchFamily="18" charset="0"/>
                          </a:rPr>
                          <m:t>𝑛</m:t>
                        </m:r>
                        <m:r>
                          <a:rPr lang="en-US" altLang="zh-CN" sz="2600" b="0" i="1" smtClean="0">
                            <a:latin typeface="Cambria Math" panose="02040503050406030204" pitchFamily="18" charset="0"/>
                            <a:cs typeface="Times New Roman" panose="02020603050405020304" pitchFamily="18" charset="0"/>
                          </a:rPr>
                          <m:t>≥0</m:t>
                        </m:r>
                      </m:e>
                    </m:d>
                    <m:r>
                      <a:rPr lang="en-US" altLang="zh-CN" sz="2600" b="0" i="1" smtClean="0">
                        <a:latin typeface="Cambria Math" panose="02040503050406030204" pitchFamily="18" charset="0"/>
                        <a:cs typeface="Times New Roman" panose="02020603050405020304" pitchFamily="18" charset="0"/>
                      </a:rPr>
                      <m:t>  </m:t>
                    </m:r>
                    <m:r>
                      <a:rPr lang="zh-CN" altLang="en-US" sz="2600" i="1">
                        <a:latin typeface="Cambria Math" panose="02040503050406030204" pitchFamily="18" charset="0"/>
                        <a:cs typeface="Times New Roman" panose="02020603050405020304" pitchFamily="18" charset="0"/>
                      </a:rPr>
                      <m:t>个</m:t>
                    </m:r>
                  </m:oMath>
                </a14:m>
                <a:r>
                  <a:rPr lang="zh-CN" altLang="en-US" sz="2600" dirty="0">
                    <a:cs typeface="Times New Roman" panose="02020603050405020304" pitchFamily="18" charset="0"/>
                  </a:rPr>
                  <a:t>结点的有限集。在任意一棵非空树中：</a:t>
                </a:r>
                <a:r>
                  <a:rPr lang="en-US" altLang="zh-CN" sz="2600" b="1" dirty="0">
                    <a:solidFill>
                      <a:srgbClr val="0000FF"/>
                    </a:solidFill>
                    <a:cs typeface="Times New Roman" panose="02020603050405020304" pitchFamily="18" charset="0"/>
                  </a:rPr>
                  <a:t>(1)</a:t>
                </a:r>
                <a:r>
                  <a:rPr lang="zh-CN" altLang="en-US" sz="2600" dirty="0">
                    <a:cs typeface="Times New Roman" panose="02020603050405020304" pitchFamily="18" charset="0"/>
                  </a:rPr>
                  <a:t>有且仅有一个特定的称为</a:t>
                </a:r>
                <a:r>
                  <a:rPr lang="zh-CN" altLang="en-US" sz="2600" b="1" dirty="0">
                    <a:solidFill>
                      <a:schemeClr val="accent2"/>
                    </a:solidFill>
                    <a:cs typeface="Times New Roman" panose="02020603050405020304" pitchFamily="18" charset="0"/>
                  </a:rPr>
                  <a:t>根</a:t>
                </a:r>
                <a:r>
                  <a:rPr lang="en-US" altLang="zh-CN" sz="2600" b="1" dirty="0">
                    <a:solidFill>
                      <a:schemeClr val="accent2"/>
                    </a:solidFill>
                    <a:cs typeface="Times New Roman" panose="02020603050405020304" pitchFamily="18" charset="0"/>
                  </a:rPr>
                  <a:t>(root)</a:t>
                </a:r>
                <a:r>
                  <a:rPr lang="zh-CN" altLang="en-US" sz="2600" dirty="0">
                    <a:cs typeface="Times New Roman" panose="02020603050405020304" pitchFamily="18" charset="0"/>
                  </a:rPr>
                  <a:t>的结点；</a:t>
                </a:r>
                <a:r>
                  <a:rPr lang="en-US" altLang="zh-CN" sz="2600" b="1" dirty="0">
                    <a:solidFill>
                      <a:srgbClr val="0000FF"/>
                    </a:solidFill>
                    <a:cs typeface="Times New Roman" panose="02020603050405020304" pitchFamily="18" charset="0"/>
                  </a:rPr>
                  <a:t>(2)</a:t>
                </a:r>
                <a:r>
                  <a:rPr lang="zh-CN" altLang="en-US" sz="2600" dirty="0">
                    <a:cs typeface="Times New Roman" panose="02020603050405020304" pitchFamily="18" charset="0"/>
                  </a:rPr>
                  <a:t>当</a:t>
                </a:r>
                <a14:m>
                  <m:oMath xmlns:m="http://schemas.openxmlformats.org/officeDocument/2006/math">
                    <m:r>
                      <a:rPr lang="en-US" altLang="zh-CN" sz="2600" b="0" i="1" smtClean="0">
                        <a:latin typeface="Cambria Math" panose="02040503050406030204" pitchFamily="18" charset="0"/>
                        <a:cs typeface="Times New Roman" panose="02020603050405020304" pitchFamily="18" charset="0"/>
                      </a:rPr>
                      <m:t>𝑛</m:t>
                    </m:r>
                    <m:r>
                      <a:rPr lang="en-US" altLang="zh-CN" sz="2600" b="0" i="1" smtClean="0">
                        <a:latin typeface="Cambria Math" panose="02040503050406030204" pitchFamily="18" charset="0"/>
                        <a:cs typeface="Times New Roman" panose="02020603050405020304" pitchFamily="18" charset="0"/>
                      </a:rPr>
                      <m:t>&gt;1</m:t>
                    </m:r>
                  </m:oMath>
                </a14:m>
                <a:r>
                  <a:rPr lang="zh-CN" altLang="en-US" sz="2600" dirty="0">
                    <a:cs typeface="Times New Roman" panose="02020603050405020304" pitchFamily="18" charset="0"/>
                  </a:rPr>
                  <a:t>时，其余结点可分为</a:t>
                </a:r>
                <a14:m>
                  <m:oMath xmlns:m="http://schemas.openxmlformats.org/officeDocument/2006/math">
                    <m:r>
                      <a:rPr lang="en-US" altLang="zh-CN" sz="2600" b="0" i="0" smtClean="0">
                        <a:latin typeface="Cambria Math" panose="02040503050406030204" pitchFamily="18" charset="0"/>
                        <a:cs typeface="Times New Roman" panose="02020603050405020304" pitchFamily="18" charset="0"/>
                      </a:rPr>
                      <m:t> </m:t>
                    </m:r>
                    <m:r>
                      <a:rPr lang="en-US" altLang="zh-CN" sz="2600" b="0" i="1" smtClean="0">
                        <a:latin typeface="Cambria Math" panose="02040503050406030204" pitchFamily="18" charset="0"/>
                        <a:cs typeface="Times New Roman" panose="02020603050405020304" pitchFamily="18" charset="0"/>
                      </a:rPr>
                      <m:t>𝑚</m:t>
                    </m:r>
                    <m:r>
                      <a:rPr lang="en-US" altLang="zh-CN" sz="2600" b="0" i="1" smtClean="0">
                        <a:latin typeface="Cambria Math" panose="02040503050406030204" pitchFamily="18" charset="0"/>
                        <a:cs typeface="Times New Roman" panose="02020603050405020304" pitchFamily="18" charset="0"/>
                      </a:rPr>
                      <m:t>(</m:t>
                    </m:r>
                    <m:r>
                      <a:rPr lang="en-US" altLang="zh-CN" sz="2600" b="0" i="1" smtClean="0">
                        <a:latin typeface="Cambria Math" panose="02040503050406030204" pitchFamily="18" charset="0"/>
                        <a:cs typeface="Times New Roman" panose="02020603050405020304" pitchFamily="18" charset="0"/>
                      </a:rPr>
                      <m:t>𝑚</m:t>
                    </m:r>
                    <m:r>
                      <a:rPr lang="en-US" altLang="zh-CN" sz="2600" b="0" i="1" smtClean="0">
                        <a:latin typeface="Cambria Math" panose="02040503050406030204" pitchFamily="18" charset="0"/>
                        <a:cs typeface="Times New Roman" panose="02020603050405020304" pitchFamily="18" charset="0"/>
                      </a:rPr>
                      <m:t>&gt;0)</m:t>
                    </m:r>
                  </m:oMath>
                </a14:m>
                <a:r>
                  <a:rPr lang="zh-CN" altLang="en-US" sz="2600" dirty="0">
                    <a:cs typeface="Times New Roman" panose="02020603050405020304" pitchFamily="18" charset="0"/>
                  </a:rPr>
                  <a:t> 个互不相交的有限集 </a:t>
                </a:r>
                <a14:m>
                  <m:oMath xmlns:m="http://schemas.openxmlformats.org/officeDocument/2006/math">
                    <m:sSub>
                      <m:sSubPr>
                        <m:ctrlPr>
                          <a:rPr lang="en-US" altLang="zh-CN" sz="2600" b="0" i="1" smtClean="0">
                            <a:latin typeface="Cambria Math" panose="02040503050406030204" pitchFamily="18" charset="0"/>
                            <a:cs typeface="Times New Roman" panose="02020603050405020304" pitchFamily="18" charset="0"/>
                          </a:rPr>
                        </m:ctrlPr>
                      </m:sSubPr>
                      <m:e>
                        <m:r>
                          <a:rPr lang="en-US" altLang="zh-CN" sz="2600" b="0" i="1" smtClean="0">
                            <a:latin typeface="Cambria Math" panose="02040503050406030204" pitchFamily="18" charset="0"/>
                            <a:cs typeface="Times New Roman" panose="02020603050405020304" pitchFamily="18" charset="0"/>
                          </a:rPr>
                          <m:t>𝑇</m:t>
                        </m:r>
                      </m:e>
                      <m:sub>
                        <m:r>
                          <a:rPr lang="en-US" altLang="zh-CN" sz="2600" b="0" i="1" smtClean="0">
                            <a:latin typeface="Cambria Math" panose="02040503050406030204" pitchFamily="18" charset="0"/>
                            <a:cs typeface="Times New Roman" panose="02020603050405020304" pitchFamily="18" charset="0"/>
                          </a:rPr>
                          <m:t>1</m:t>
                        </m:r>
                      </m:sub>
                    </m:sSub>
                    <m:r>
                      <a:rPr lang="en-US" altLang="zh-CN" sz="2600" b="0" i="1" smtClean="0">
                        <a:latin typeface="Cambria Math" panose="02040503050406030204" pitchFamily="18" charset="0"/>
                        <a:cs typeface="Times New Roman" panose="02020603050405020304" pitchFamily="18" charset="0"/>
                      </a:rPr>
                      <m:t>, </m:t>
                    </m:r>
                    <m:sSub>
                      <m:sSubPr>
                        <m:ctrlPr>
                          <a:rPr lang="en-US" altLang="zh-CN" sz="2600" b="0" i="1" smtClean="0">
                            <a:latin typeface="Cambria Math" panose="02040503050406030204" pitchFamily="18" charset="0"/>
                            <a:cs typeface="Times New Roman" panose="02020603050405020304" pitchFamily="18" charset="0"/>
                          </a:rPr>
                        </m:ctrlPr>
                      </m:sSubPr>
                      <m:e>
                        <m:r>
                          <a:rPr lang="en-US" altLang="zh-CN" sz="2600" b="0" i="1" smtClean="0">
                            <a:latin typeface="Cambria Math" panose="02040503050406030204" pitchFamily="18" charset="0"/>
                            <a:cs typeface="Times New Roman" panose="02020603050405020304" pitchFamily="18" charset="0"/>
                          </a:rPr>
                          <m:t>𝑇</m:t>
                        </m:r>
                      </m:e>
                      <m:sub>
                        <m:r>
                          <a:rPr lang="en-US" altLang="zh-CN" sz="2600" b="0" i="1" smtClean="0">
                            <a:latin typeface="Cambria Math" panose="02040503050406030204" pitchFamily="18" charset="0"/>
                            <a:cs typeface="Times New Roman" panose="02020603050405020304" pitchFamily="18" charset="0"/>
                          </a:rPr>
                          <m:t>2</m:t>
                        </m:r>
                      </m:sub>
                    </m:sSub>
                    <m:r>
                      <a:rPr lang="en-US" altLang="zh-CN" sz="2600" b="0" i="1" smtClean="0">
                        <a:latin typeface="Cambria Math" panose="02040503050406030204" pitchFamily="18" charset="0"/>
                        <a:cs typeface="Times New Roman" panose="02020603050405020304" pitchFamily="18" charset="0"/>
                      </a:rPr>
                      <m:t>, …, </m:t>
                    </m:r>
                    <m:sSub>
                      <m:sSubPr>
                        <m:ctrlPr>
                          <a:rPr lang="en-US" altLang="zh-CN" sz="2600" b="0" i="1" smtClean="0">
                            <a:latin typeface="Cambria Math" panose="02040503050406030204" pitchFamily="18" charset="0"/>
                            <a:cs typeface="Times New Roman" panose="02020603050405020304" pitchFamily="18" charset="0"/>
                          </a:rPr>
                        </m:ctrlPr>
                      </m:sSubPr>
                      <m:e>
                        <m:r>
                          <a:rPr lang="en-US" altLang="zh-CN" sz="2600" b="0" i="1" smtClean="0">
                            <a:latin typeface="Cambria Math" panose="02040503050406030204" pitchFamily="18" charset="0"/>
                            <a:cs typeface="Times New Roman" panose="02020603050405020304" pitchFamily="18" charset="0"/>
                          </a:rPr>
                          <m:t>𝑇</m:t>
                        </m:r>
                      </m:e>
                      <m:sub>
                        <m:r>
                          <a:rPr lang="en-US" altLang="zh-CN" sz="2600" b="0" i="1" smtClean="0">
                            <a:latin typeface="Cambria Math" panose="02040503050406030204" pitchFamily="18" charset="0"/>
                            <a:cs typeface="Times New Roman" panose="02020603050405020304" pitchFamily="18" charset="0"/>
                          </a:rPr>
                          <m:t>𝑚</m:t>
                        </m:r>
                      </m:sub>
                    </m:sSub>
                  </m:oMath>
                </a14:m>
                <a:r>
                  <a:rPr lang="zh-CN" altLang="en-US" sz="2600" dirty="0">
                    <a:cs typeface="Times New Roman" panose="02020603050405020304" pitchFamily="18" charset="0"/>
                  </a:rPr>
                  <a:t>，其中每一个集合本身又是一棵树，称为根的</a:t>
                </a:r>
                <a:r>
                  <a:rPr lang="zh-CN" altLang="en-US" sz="2600" b="1" dirty="0">
                    <a:solidFill>
                      <a:schemeClr val="accent2"/>
                    </a:solidFill>
                    <a:cs typeface="Times New Roman" panose="02020603050405020304" pitchFamily="18" charset="0"/>
                  </a:rPr>
                  <a:t>子树</a:t>
                </a:r>
                <a:r>
                  <a:rPr lang="en-US" altLang="zh-CN" sz="2600" b="1" dirty="0">
                    <a:solidFill>
                      <a:schemeClr val="accent2"/>
                    </a:solidFill>
                    <a:cs typeface="Times New Roman" panose="02020603050405020304" pitchFamily="18" charset="0"/>
                  </a:rPr>
                  <a:t>(subtree)</a:t>
                </a:r>
                <a:r>
                  <a:rPr lang="zh-CN" altLang="en-US" sz="2600" dirty="0">
                    <a:cs typeface="Times New Roman" panose="02020603050405020304" pitchFamily="18" charset="0"/>
                  </a:rPr>
                  <a:t>。</a:t>
                </a:r>
                <a:endParaRPr lang="en-US" altLang="zh-CN" sz="2600" dirty="0">
                  <a:cs typeface="Times New Roman" panose="02020603050405020304" pitchFamily="18" charset="0"/>
                </a:endParaRPr>
              </a:p>
            </p:txBody>
          </p:sp>
        </mc:Choice>
        <mc:Fallback xmlns="">
          <p:sp>
            <p:nvSpPr>
              <p:cNvPr id="12" name="矩形 11">
                <a:extLst>
                  <a:ext uri="{FF2B5EF4-FFF2-40B4-BE49-F238E27FC236}">
                    <a16:creationId xmlns:a16="http://schemas.microsoft.com/office/drawing/2014/main" id="{5D6F54CE-07E0-43C1-9E6E-A33481D8CE6F}"/>
                  </a:ext>
                </a:extLst>
              </p:cNvPr>
              <p:cNvSpPr>
                <a:spLocks noRot="1" noChangeAspect="1" noMove="1" noResize="1" noEditPoints="1" noAdjustHandles="1" noChangeArrowheads="1" noChangeShapeType="1" noTextEdit="1"/>
              </p:cNvSpPr>
              <p:nvPr/>
            </p:nvSpPr>
            <p:spPr>
              <a:xfrm>
                <a:off x="562025" y="1107628"/>
                <a:ext cx="10954335" cy="2272225"/>
              </a:xfrm>
              <a:prstGeom prst="rect">
                <a:avLst/>
              </a:prstGeom>
              <a:blipFill>
                <a:blip r:embed="rId2"/>
                <a:stretch>
                  <a:fillRect l="-1002" r="-1002" b="-5914"/>
                </a:stretch>
              </a:blipFill>
            </p:spPr>
            <p:txBody>
              <a:bodyPr/>
              <a:lstStyle/>
              <a:p>
                <a:r>
                  <a:rPr lang="zh-CN" altLang="en-US">
                    <a:noFill/>
                  </a:rPr>
                  <a:t> </a:t>
                </a:r>
              </a:p>
            </p:txBody>
          </p:sp>
        </mc:Fallback>
      </mc:AlternateContent>
      <p:sp>
        <p:nvSpPr>
          <p:cNvPr id="13" name="文本框 1066">
            <a:extLst>
              <a:ext uri="{FF2B5EF4-FFF2-40B4-BE49-F238E27FC236}">
                <a16:creationId xmlns:a16="http://schemas.microsoft.com/office/drawing/2014/main" id="{F01B984C-16A4-4925-920C-45D3FEA242A1}"/>
              </a:ext>
            </a:extLst>
          </p:cNvPr>
          <p:cNvSpPr txBox="1">
            <a:spLocks noChangeArrowheads="1"/>
          </p:cNvSpPr>
          <p:nvPr/>
        </p:nvSpPr>
        <p:spPr bwMode="auto">
          <a:xfrm>
            <a:off x="1416797" y="308011"/>
            <a:ext cx="305724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lvl="0" algn="ctr"/>
            <a:r>
              <a:rPr lang="zh-CN" altLang="en-US" sz="3200" b="1" dirty="0">
                <a:solidFill>
                  <a:schemeClr val="bg1"/>
                </a:solidFill>
                <a:cs typeface="+mn-ea"/>
                <a:sym typeface="+mn-lt"/>
              </a:rPr>
              <a:t>树与森林的定义</a:t>
            </a:r>
          </a:p>
        </p:txBody>
      </p:sp>
      <p:pic>
        <p:nvPicPr>
          <p:cNvPr id="3" name="图片 2">
            <a:extLst>
              <a:ext uri="{FF2B5EF4-FFF2-40B4-BE49-F238E27FC236}">
                <a16:creationId xmlns:a16="http://schemas.microsoft.com/office/drawing/2014/main" id="{B830CC52-D57A-4296-84FA-F63138A699FB}"/>
              </a:ext>
            </a:extLst>
          </p:cNvPr>
          <p:cNvPicPr>
            <a:picLocks noChangeAspect="1"/>
          </p:cNvPicPr>
          <p:nvPr/>
        </p:nvPicPr>
        <p:blipFill>
          <a:blip r:embed="rId3"/>
          <a:stretch>
            <a:fillRect/>
          </a:stretch>
        </p:blipFill>
        <p:spPr>
          <a:xfrm>
            <a:off x="7931491" y="2890145"/>
            <a:ext cx="3698484" cy="3905102"/>
          </a:xfrm>
          <a:prstGeom prst="rect">
            <a:avLst/>
          </a:prstGeom>
        </p:spPr>
      </p:pic>
      <mc:AlternateContent xmlns:mc="http://schemas.openxmlformats.org/markup-compatibility/2006" xmlns:a14="http://schemas.microsoft.com/office/drawing/2010/main">
        <mc:Choice Requires="a14">
          <p:sp>
            <p:nvSpPr>
              <p:cNvPr id="11" name="矩形 10">
                <a:extLst>
                  <a:ext uri="{FF2B5EF4-FFF2-40B4-BE49-F238E27FC236}">
                    <a16:creationId xmlns:a16="http://schemas.microsoft.com/office/drawing/2014/main" id="{72C09ED0-4029-46BD-8A33-694F1CD336F6}"/>
                  </a:ext>
                </a:extLst>
              </p:cNvPr>
              <p:cNvSpPr/>
              <p:nvPr/>
            </p:nvSpPr>
            <p:spPr>
              <a:xfrm>
                <a:off x="665720" y="3701570"/>
                <a:ext cx="6801880" cy="2271584"/>
              </a:xfrm>
              <a:prstGeom prst="rect">
                <a:avLst/>
              </a:prstGeom>
            </p:spPr>
            <p:txBody>
              <a:bodyPr wrap="square">
                <a:spAutoFit/>
              </a:bodyPr>
              <a:lstStyle/>
              <a:p>
                <a:pPr algn="just">
                  <a:lnSpc>
                    <a:spcPct val="140000"/>
                  </a:lnSpc>
                </a:pPr>
                <a:r>
                  <a:rPr lang="zh-CN" altLang="en-US" sz="2600" b="0" dirty="0">
                    <a:cs typeface="Times New Roman" panose="02020603050405020304" pitchFamily="18" charset="0"/>
                  </a:rPr>
                  <a:t>右图是一棵具有 </a:t>
                </a:r>
                <a:r>
                  <a:rPr lang="en-US" altLang="zh-CN" sz="2600" b="0" dirty="0">
                    <a:cs typeface="Times New Roman" panose="02020603050405020304" pitchFamily="18" charset="0"/>
                  </a:rPr>
                  <a:t>10 </a:t>
                </a:r>
                <a:r>
                  <a:rPr lang="zh-CN" altLang="en-US" sz="2600" b="0" dirty="0">
                    <a:cs typeface="Times New Roman" panose="02020603050405020304" pitchFamily="18" charset="0"/>
                  </a:rPr>
                  <a:t>个结点的树，其中 </a:t>
                </a:r>
                <a:r>
                  <a:rPr lang="en-US" altLang="zh-CN" sz="2600" b="0" dirty="0">
                    <a:cs typeface="Times New Roman" panose="02020603050405020304" pitchFamily="18" charset="0"/>
                  </a:rPr>
                  <a:t>a </a:t>
                </a:r>
                <a:r>
                  <a:rPr lang="zh-CN" altLang="en-US" sz="2600" b="0" dirty="0">
                    <a:cs typeface="Times New Roman" panose="02020603050405020304" pitchFamily="18" charset="0"/>
                  </a:rPr>
                  <a:t>是根结点，其余结点分成</a:t>
                </a:r>
                <a:r>
                  <a:rPr lang="zh-CN" altLang="en-US" sz="2600" dirty="0">
                    <a:cs typeface="Times New Roman" panose="02020603050405020304" pitchFamily="18" charset="0"/>
                  </a:rPr>
                  <a:t>三个互不相交的子集：</a:t>
                </a:r>
                <a:endParaRPr lang="en-US" altLang="zh-CN" sz="2600" b="0" dirty="0">
                  <a:cs typeface="Times New Roman" panose="02020603050405020304" pitchFamily="18" charset="0"/>
                </a:endParaRPr>
              </a:p>
              <a:p>
                <a:pPr algn="just">
                  <a:lnSpc>
                    <a:spcPct val="140000"/>
                  </a:lnSpc>
                </a:pPr>
                <a14:m>
                  <m:oMath xmlns:m="http://schemas.openxmlformats.org/officeDocument/2006/math">
                    <m:sSub>
                      <m:sSubPr>
                        <m:ctrlPr>
                          <a:rPr lang="en-US" altLang="zh-CN" sz="2600" b="0" i="1" smtClean="0">
                            <a:latin typeface="Cambria Math" panose="02040503050406030204" pitchFamily="18" charset="0"/>
                            <a:cs typeface="Times New Roman" panose="02020603050405020304" pitchFamily="18" charset="0"/>
                          </a:rPr>
                        </m:ctrlPr>
                      </m:sSubPr>
                      <m:e>
                        <m:r>
                          <a:rPr lang="en-US" altLang="zh-CN" sz="2600" b="0" i="1" smtClean="0">
                            <a:latin typeface="Cambria Math" panose="02040503050406030204" pitchFamily="18" charset="0"/>
                            <a:cs typeface="Times New Roman" panose="02020603050405020304" pitchFamily="18" charset="0"/>
                          </a:rPr>
                          <m:t>𝑇</m:t>
                        </m:r>
                      </m:e>
                      <m:sub>
                        <m:r>
                          <a:rPr lang="en-US" altLang="zh-CN" sz="2600" b="0" i="1" smtClean="0">
                            <a:latin typeface="Cambria Math" panose="02040503050406030204" pitchFamily="18" charset="0"/>
                            <a:cs typeface="Times New Roman" panose="02020603050405020304" pitchFamily="18" charset="0"/>
                          </a:rPr>
                          <m:t>1</m:t>
                        </m:r>
                      </m:sub>
                    </m:sSub>
                    <m:r>
                      <a:rPr lang="en-US" altLang="zh-CN" sz="2600" b="0" i="1" smtClean="0">
                        <a:latin typeface="Cambria Math" panose="02040503050406030204" pitchFamily="18" charset="0"/>
                        <a:cs typeface="Times New Roman" panose="02020603050405020304" pitchFamily="18" charset="0"/>
                      </a:rPr>
                      <m:t>={</m:t>
                    </m:r>
                    <m:r>
                      <a:rPr lang="en-US" altLang="zh-CN" sz="2600" b="0" i="1" smtClean="0">
                        <a:latin typeface="Cambria Math" panose="02040503050406030204" pitchFamily="18" charset="0"/>
                        <a:cs typeface="Times New Roman" panose="02020603050405020304" pitchFamily="18" charset="0"/>
                      </a:rPr>
                      <m:t>𝑏</m:t>
                    </m:r>
                    <m:r>
                      <a:rPr lang="en-US" altLang="zh-CN" sz="2600" b="0" i="1" smtClean="0">
                        <a:latin typeface="Cambria Math" panose="02040503050406030204" pitchFamily="18" charset="0"/>
                        <a:cs typeface="Times New Roman" panose="02020603050405020304" pitchFamily="18" charset="0"/>
                      </a:rPr>
                      <m:t>,</m:t>
                    </m:r>
                    <m:r>
                      <a:rPr lang="en-US" altLang="zh-CN" sz="2600" b="0" i="1" smtClean="0">
                        <a:latin typeface="Cambria Math" panose="02040503050406030204" pitchFamily="18" charset="0"/>
                        <a:cs typeface="Times New Roman" panose="02020603050405020304" pitchFamily="18" charset="0"/>
                      </a:rPr>
                      <m:t>𝑔</m:t>
                    </m:r>
                    <m:r>
                      <a:rPr lang="en-US" altLang="zh-CN" sz="2600" b="0" i="1" smtClean="0">
                        <a:latin typeface="Cambria Math" panose="02040503050406030204" pitchFamily="18" charset="0"/>
                        <a:cs typeface="Times New Roman" panose="02020603050405020304" pitchFamily="18" charset="0"/>
                      </a:rPr>
                      <m:t>}</m:t>
                    </m:r>
                  </m:oMath>
                </a14:m>
                <a:r>
                  <a:rPr lang="zh-CN" altLang="en-US" sz="2600" dirty="0">
                    <a:cs typeface="Times New Roman" panose="02020603050405020304" pitchFamily="18" charset="0"/>
                  </a:rPr>
                  <a:t>，</a:t>
                </a:r>
                <a14:m>
                  <m:oMath xmlns:m="http://schemas.openxmlformats.org/officeDocument/2006/math">
                    <m:sSub>
                      <m:sSubPr>
                        <m:ctrlPr>
                          <a:rPr lang="en-US" altLang="zh-CN" sz="2600" b="0" i="1" dirty="0" smtClean="0">
                            <a:latin typeface="Cambria Math" panose="02040503050406030204" pitchFamily="18" charset="0"/>
                            <a:cs typeface="Times New Roman" panose="02020603050405020304" pitchFamily="18" charset="0"/>
                          </a:rPr>
                        </m:ctrlPr>
                      </m:sSubPr>
                      <m:e>
                        <m:r>
                          <a:rPr lang="en-US" altLang="zh-CN" sz="2600" b="0" i="1" dirty="0" smtClean="0">
                            <a:latin typeface="Cambria Math" panose="02040503050406030204" pitchFamily="18" charset="0"/>
                            <a:cs typeface="Times New Roman" panose="02020603050405020304" pitchFamily="18" charset="0"/>
                          </a:rPr>
                          <m:t>𝑇</m:t>
                        </m:r>
                      </m:e>
                      <m:sub>
                        <m:r>
                          <a:rPr lang="en-US" altLang="zh-CN" sz="2600" b="0" i="1" dirty="0" smtClean="0">
                            <a:latin typeface="Cambria Math" panose="02040503050406030204" pitchFamily="18" charset="0"/>
                            <a:cs typeface="Times New Roman" panose="02020603050405020304" pitchFamily="18" charset="0"/>
                          </a:rPr>
                          <m:t>2</m:t>
                        </m:r>
                      </m:sub>
                    </m:sSub>
                    <m:r>
                      <a:rPr lang="en-US" altLang="zh-CN" sz="2600" b="0" i="1" dirty="0" smtClean="0">
                        <a:latin typeface="Cambria Math" panose="02040503050406030204" pitchFamily="18" charset="0"/>
                        <a:cs typeface="Times New Roman" panose="02020603050405020304" pitchFamily="18" charset="0"/>
                      </a:rPr>
                      <m:t>=</m:t>
                    </m:r>
                    <m:d>
                      <m:dPr>
                        <m:begChr m:val="{"/>
                        <m:endChr m:val="}"/>
                        <m:ctrlPr>
                          <a:rPr lang="en-US" altLang="zh-CN" sz="2600" b="0" i="1" dirty="0" smtClean="0">
                            <a:latin typeface="Cambria Math" panose="02040503050406030204" pitchFamily="18" charset="0"/>
                            <a:cs typeface="Times New Roman" panose="02020603050405020304" pitchFamily="18" charset="0"/>
                          </a:rPr>
                        </m:ctrlPr>
                      </m:dPr>
                      <m:e>
                        <m:r>
                          <a:rPr lang="en-US" altLang="zh-CN" sz="2600" b="0" i="1" dirty="0" smtClean="0">
                            <a:latin typeface="Cambria Math" panose="02040503050406030204" pitchFamily="18" charset="0"/>
                            <a:cs typeface="Times New Roman" panose="02020603050405020304" pitchFamily="18" charset="0"/>
                          </a:rPr>
                          <m:t>𝑐</m:t>
                        </m:r>
                        <m:r>
                          <a:rPr lang="en-US" altLang="zh-CN" sz="2600" b="0" i="1" dirty="0" smtClean="0">
                            <a:latin typeface="Cambria Math" panose="02040503050406030204" pitchFamily="18" charset="0"/>
                            <a:cs typeface="Times New Roman" panose="02020603050405020304" pitchFamily="18" charset="0"/>
                          </a:rPr>
                          <m:t>,</m:t>
                        </m:r>
                        <m:r>
                          <a:rPr lang="en-US" altLang="zh-CN" sz="2600" b="0" i="1" dirty="0" smtClean="0">
                            <a:latin typeface="Cambria Math" panose="02040503050406030204" pitchFamily="18" charset="0"/>
                            <a:cs typeface="Times New Roman" panose="02020603050405020304" pitchFamily="18" charset="0"/>
                          </a:rPr>
                          <m:t>𝑓</m:t>
                        </m:r>
                        <m:r>
                          <a:rPr lang="en-US" altLang="zh-CN" sz="2600" b="0" i="1" dirty="0" smtClean="0">
                            <a:latin typeface="Cambria Math" panose="02040503050406030204" pitchFamily="18" charset="0"/>
                            <a:cs typeface="Times New Roman" panose="02020603050405020304" pitchFamily="18" charset="0"/>
                          </a:rPr>
                          <m:t>,</m:t>
                        </m:r>
                        <m:r>
                          <a:rPr lang="en-US" altLang="zh-CN" sz="2600" b="0" i="1" dirty="0" smtClean="0">
                            <a:latin typeface="Cambria Math" panose="02040503050406030204" pitchFamily="18" charset="0"/>
                            <a:cs typeface="Times New Roman" panose="02020603050405020304" pitchFamily="18" charset="0"/>
                          </a:rPr>
                          <m:t>h</m:t>
                        </m:r>
                        <m:r>
                          <a:rPr lang="en-US" altLang="zh-CN" sz="2600" b="0" i="1" dirty="0" smtClean="0">
                            <a:latin typeface="Cambria Math" panose="02040503050406030204" pitchFamily="18" charset="0"/>
                            <a:cs typeface="Times New Roman" panose="02020603050405020304" pitchFamily="18" charset="0"/>
                          </a:rPr>
                          <m:t>,</m:t>
                        </m:r>
                        <m:r>
                          <a:rPr lang="en-US" altLang="zh-CN" sz="2600" b="0" i="1" dirty="0" smtClean="0">
                            <a:latin typeface="Cambria Math" panose="02040503050406030204" pitchFamily="18" charset="0"/>
                            <a:cs typeface="Times New Roman" panose="02020603050405020304" pitchFamily="18" charset="0"/>
                          </a:rPr>
                          <m:t>𝑖</m:t>
                        </m:r>
                        <m:r>
                          <a:rPr lang="en-US" altLang="zh-CN" sz="2600" b="0" i="1" dirty="0" smtClean="0">
                            <a:latin typeface="Cambria Math" panose="02040503050406030204" pitchFamily="18" charset="0"/>
                            <a:cs typeface="Times New Roman" panose="02020603050405020304" pitchFamily="18" charset="0"/>
                          </a:rPr>
                          <m:t>,</m:t>
                        </m:r>
                        <m:r>
                          <a:rPr lang="en-US" altLang="zh-CN" sz="2600" b="0" i="1" dirty="0" smtClean="0">
                            <a:latin typeface="Cambria Math" panose="02040503050406030204" pitchFamily="18" charset="0"/>
                            <a:cs typeface="Times New Roman" panose="02020603050405020304" pitchFamily="18" charset="0"/>
                          </a:rPr>
                          <m:t>𝑗</m:t>
                        </m:r>
                      </m:e>
                    </m:d>
                    <m:r>
                      <a:rPr lang="zh-CN" altLang="en-US" sz="2600" i="1" dirty="0">
                        <a:latin typeface="Cambria Math" panose="02040503050406030204" pitchFamily="18" charset="0"/>
                        <a:cs typeface="Times New Roman" panose="02020603050405020304" pitchFamily="18" charset="0"/>
                      </a:rPr>
                      <m:t>，</m:t>
                    </m:r>
                    <m:sSub>
                      <m:sSubPr>
                        <m:ctrlPr>
                          <a:rPr lang="en-US" altLang="zh-CN" sz="2600" b="0" i="1" dirty="0" smtClean="0">
                            <a:latin typeface="Cambria Math" panose="02040503050406030204" pitchFamily="18" charset="0"/>
                            <a:cs typeface="Times New Roman" panose="02020603050405020304" pitchFamily="18" charset="0"/>
                          </a:rPr>
                        </m:ctrlPr>
                      </m:sSubPr>
                      <m:e>
                        <m:r>
                          <a:rPr lang="en-US" altLang="zh-CN" sz="2600" b="0" i="1" dirty="0" smtClean="0">
                            <a:latin typeface="Cambria Math" panose="02040503050406030204" pitchFamily="18" charset="0"/>
                            <a:cs typeface="Times New Roman" panose="02020603050405020304" pitchFamily="18" charset="0"/>
                          </a:rPr>
                          <m:t>𝑇</m:t>
                        </m:r>
                      </m:e>
                      <m:sub>
                        <m:r>
                          <a:rPr lang="en-US" altLang="zh-CN" sz="2600" b="0" i="1" dirty="0" smtClean="0">
                            <a:latin typeface="Cambria Math" panose="02040503050406030204" pitchFamily="18" charset="0"/>
                            <a:cs typeface="Times New Roman" panose="02020603050405020304" pitchFamily="18" charset="0"/>
                          </a:rPr>
                          <m:t>3</m:t>
                        </m:r>
                      </m:sub>
                    </m:sSub>
                    <m:r>
                      <a:rPr lang="en-US" altLang="zh-CN" sz="2600" b="0" i="1" dirty="0" smtClean="0">
                        <a:latin typeface="Cambria Math" panose="02040503050406030204" pitchFamily="18" charset="0"/>
                        <a:cs typeface="Times New Roman" panose="02020603050405020304" pitchFamily="18" charset="0"/>
                      </a:rPr>
                      <m:t>={</m:t>
                    </m:r>
                    <m:r>
                      <a:rPr lang="en-US" altLang="zh-CN" sz="2600" b="0" i="1" dirty="0" smtClean="0">
                        <a:latin typeface="Cambria Math" panose="02040503050406030204" pitchFamily="18" charset="0"/>
                        <a:cs typeface="Times New Roman" panose="02020603050405020304" pitchFamily="18" charset="0"/>
                      </a:rPr>
                      <m:t>𝑑</m:t>
                    </m:r>
                    <m:r>
                      <a:rPr lang="en-US" altLang="zh-CN" sz="2600" b="0" i="1" dirty="0" smtClean="0">
                        <a:latin typeface="Cambria Math" panose="02040503050406030204" pitchFamily="18" charset="0"/>
                        <a:cs typeface="Times New Roman" panose="02020603050405020304" pitchFamily="18" charset="0"/>
                      </a:rPr>
                      <m:t>,</m:t>
                    </m:r>
                    <m:r>
                      <a:rPr lang="en-US" altLang="zh-CN" sz="2600" b="0" i="1" dirty="0" smtClean="0">
                        <a:latin typeface="Cambria Math" panose="02040503050406030204" pitchFamily="18" charset="0"/>
                        <a:cs typeface="Times New Roman" panose="02020603050405020304" pitchFamily="18" charset="0"/>
                      </a:rPr>
                      <m:t>𝑒</m:t>
                    </m:r>
                    <m:r>
                      <a:rPr lang="en-US" altLang="zh-CN" sz="2600" b="0" i="1" dirty="0" smtClean="0">
                        <a:latin typeface="Cambria Math" panose="02040503050406030204" pitchFamily="18" charset="0"/>
                        <a:cs typeface="Times New Roman" panose="02020603050405020304" pitchFamily="18" charset="0"/>
                      </a:rPr>
                      <m:t>}</m:t>
                    </m:r>
                  </m:oMath>
                </a14:m>
                <a:r>
                  <a:rPr lang="zh-CN" altLang="en-US" sz="2600" dirty="0">
                    <a:cs typeface="Times New Roman" panose="02020603050405020304" pitchFamily="18" charset="0"/>
                  </a:rPr>
                  <a:t>。</a:t>
                </a:r>
                <a:r>
                  <a:rPr lang="en-US" altLang="zh-CN" sz="2600" dirty="0">
                    <a:cs typeface="Times New Roman" panose="02020603050405020304" pitchFamily="18" charset="0"/>
                  </a:rPr>
                  <a:t> </a:t>
                </a:r>
                <a14:m>
                  <m:oMath xmlns:m="http://schemas.openxmlformats.org/officeDocument/2006/math">
                    <m:sSub>
                      <m:sSubPr>
                        <m:ctrlPr>
                          <a:rPr lang="en-US" altLang="zh-CN" sz="2600" i="1">
                            <a:latin typeface="Cambria Math" panose="02040503050406030204" pitchFamily="18" charset="0"/>
                            <a:cs typeface="Times New Roman" panose="02020603050405020304" pitchFamily="18" charset="0"/>
                          </a:rPr>
                        </m:ctrlPr>
                      </m:sSubPr>
                      <m:e>
                        <m:r>
                          <a:rPr lang="en-US" altLang="zh-CN" sz="2600" i="1">
                            <a:latin typeface="Cambria Math" panose="02040503050406030204" pitchFamily="18" charset="0"/>
                            <a:cs typeface="Times New Roman" panose="02020603050405020304" pitchFamily="18" charset="0"/>
                          </a:rPr>
                          <m:t>𝑇</m:t>
                        </m:r>
                      </m:e>
                      <m:sub>
                        <m:r>
                          <a:rPr lang="en-US" altLang="zh-CN" sz="2600" i="1">
                            <a:latin typeface="Cambria Math" panose="02040503050406030204" pitchFamily="18" charset="0"/>
                            <a:cs typeface="Times New Roman" panose="02020603050405020304" pitchFamily="18" charset="0"/>
                          </a:rPr>
                          <m:t>1</m:t>
                        </m:r>
                      </m:sub>
                    </m:sSub>
                    <m:r>
                      <a:rPr lang="en-US" altLang="zh-CN" sz="2600" i="1">
                        <a:latin typeface="Cambria Math" panose="02040503050406030204" pitchFamily="18" charset="0"/>
                        <a:cs typeface="Times New Roman" panose="02020603050405020304" pitchFamily="18" charset="0"/>
                      </a:rPr>
                      <m:t>, </m:t>
                    </m:r>
                    <m:sSub>
                      <m:sSubPr>
                        <m:ctrlPr>
                          <a:rPr lang="en-US" altLang="zh-CN" sz="2600" i="1">
                            <a:latin typeface="Cambria Math" panose="02040503050406030204" pitchFamily="18" charset="0"/>
                            <a:cs typeface="Times New Roman" panose="02020603050405020304" pitchFamily="18" charset="0"/>
                          </a:rPr>
                        </m:ctrlPr>
                      </m:sSubPr>
                      <m:e>
                        <m:r>
                          <a:rPr lang="en-US" altLang="zh-CN" sz="2600" i="1">
                            <a:latin typeface="Cambria Math" panose="02040503050406030204" pitchFamily="18" charset="0"/>
                            <a:cs typeface="Times New Roman" panose="02020603050405020304" pitchFamily="18" charset="0"/>
                          </a:rPr>
                          <m:t>𝑇</m:t>
                        </m:r>
                      </m:e>
                      <m:sub>
                        <m:r>
                          <a:rPr lang="en-US" altLang="zh-CN" sz="2600" i="1">
                            <a:latin typeface="Cambria Math" panose="02040503050406030204" pitchFamily="18" charset="0"/>
                            <a:cs typeface="Times New Roman" panose="02020603050405020304" pitchFamily="18" charset="0"/>
                          </a:rPr>
                          <m:t>2</m:t>
                        </m:r>
                      </m:sub>
                    </m:sSub>
                    <m:r>
                      <a:rPr lang="en-US" altLang="zh-CN" sz="2600" i="1">
                        <a:latin typeface="Cambria Math" panose="02040503050406030204" pitchFamily="18" charset="0"/>
                        <a:cs typeface="Times New Roman" panose="02020603050405020304" pitchFamily="18" charset="0"/>
                      </a:rPr>
                      <m:t>,</m:t>
                    </m:r>
                    <m:sSub>
                      <m:sSubPr>
                        <m:ctrlPr>
                          <a:rPr lang="en-US" altLang="zh-CN" sz="2600" i="1">
                            <a:latin typeface="Cambria Math" panose="02040503050406030204" pitchFamily="18" charset="0"/>
                            <a:cs typeface="Times New Roman" panose="02020603050405020304" pitchFamily="18" charset="0"/>
                          </a:rPr>
                        </m:ctrlPr>
                      </m:sSubPr>
                      <m:e>
                        <m:r>
                          <a:rPr lang="en-US" altLang="zh-CN" sz="2600" i="1">
                            <a:latin typeface="Cambria Math" panose="02040503050406030204" pitchFamily="18" charset="0"/>
                            <a:cs typeface="Times New Roman" panose="02020603050405020304" pitchFamily="18" charset="0"/>
                          </a:rPr>
                          <m:t>𝑇</m:t>
                        </m:r>
                      </m:e>
                      <m:sub>
                        <m:r>
                          <a:rPr lang="en-US" altLang="zh-CN" sz="2600" b="0" i="1" smtClean="0">
                            <a:latin typeface="Cambria Math" panose="02040503050406030204" pitchFamily="18" charset="0"/>
                            <a:cs typeface="Times New Roman" panose="02020603050405020304" pitchFamily="18" charset="0"/>
                          </a:rPr>
                          <m:t>3</m:t>
                        </m:r>
                      </m:sub>
                    </m:sSub>
                  </m:oMath>
                </a14:m>
                <a:r>
                  <a:rPr lang="zh-CN" altLang="en-US" sz="2600" dirty="0">
                    <a:cs typeface="Times New Roman" panose="02020603050405020304" pitchFamily="18" charset="0"/>
                  </a:rPr>
                  <a:t> 都是根 </a:t>
                </a:r>
                <a:r>
                  <a:rPr lang="en-US" altLang="zh-CN" sz="2600" dirty="0">
                    <a:cs typeface="Times New Roman" panose="02020603050405020304" pitchFamily="18" charset="0"/>
                  </a:rPr>
                  <a:t>a </a:t>
                </a:r>
                <a:r>
                  <a:rPr lang="zh-CN" altLang="en-US" sz="2600" dirty="0">
                    <a:cs typeface="Times New Roman" panose="02020603050405020304" pitchFamily="18" charset="0"/>
                  </a:rPr>
                  <a:t>的子树，其本身也是一棵树。</a:t>
                </a:r>
                <a:endParaRPr lang="en-US" altLang="zh-CN" sz="2600" dirty="0">
                  <a:cs typeface="Times New Roman" panose="02020603050405020304" pitchFamily="18" charset="0"/>
                </a:endParaRPr>
              </a:p>
            </p:txBody>
          </p:sp>
        </mc:Choice>
        <mc:Fallback xmlns="">
          <p:sp>
            <p:nvSpPr>
              <p:cNvPr id="11" name="矩形 10">
                <a:extLst>
                  <a:ext uri="{FF2B5EF4-FFF2-40B4-BE49-F238E27FC236}">
                    <a16:creationId xmlns:a16="http://schemas.microsoft.com/office/drawing/2014/main" id="{72C09ED0-4029-46BD-8A33-694F1CD336F6}"/>
                  </a:ext>
                </a:extLst>
              </p:cNvPr>
              <p:cNvSpPr>
                <a:spLocks noRot="1" noChangeAspect="1" noMove="1" noResize="1" noEditPoints="1" noAdjustHandles="1" noChangeArrowheads="1" noChangeShapeType="1" noTextEdit="1"/>
              </p:cNvSpPr>
              <p:nvPr/>
            </p:nvSpPr>
            <p:spPr>
              <a:xfrm>
                <a:off x="665720" y="3701570"/>
                <a:ext cx="6801880" cy="2271584"/>
              </a:xfrm>
              <a:prstGeom prst="rect">
                <a:avLst/>
              </a:prstGeom>
              <a:blipFill>
                <a:blip r:embed="rId4"/>
                <a:stretch>
                  <a:fillRect l="-1613" r="-6541" b="-589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9148898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a:extLst>
              <a:ext uri="{FF2B5EF4-FFF2-40B4-BE49-F238E27FC236}">
                <a16:creationId xmlns:a16="http://schemas.microsoft.com/office/drawing/2014/main" id="{1A2EAEDE-6963-46FF-A3C1-1B9BFAE38409}"/>
              </a:ext>
            </a:extLst>
          </p:cNvPr>
          <p:cNvGrpSpPr/>
          <p:nvPr/>
        </p:nvGrpSpPr>
        <p:grpSpPr>
          <a:xfrm>
            <a:off x="-1" y="177155"/>
            <a:ext cx="5674941" cy="877513"/>
            <a:chOff x="-1" y="271425"/>
            <a:chExt cx="5542158" cy="877513"/>
          </a:xfrm>
        </p:grpSpPr>
        <p:sp>
          <p:nvSpPr>
            <p:cNvPr id="15" name="任意多边形 18">
              <a:extLst>
                <a:ext uri="{FF2B5EF4-FFF2-40B4-BE49-F238E27FC236}">
                  <a16:creationId xmlns:a16="http://schemas.microsoft.com/office/drawing/2014/main" id="{4C9AAE2C-0BE4-4D86-BD16-A95EC58701DA}"/>
                </a:ext>
              </a:extLst>
            </p:cNvPr>
            <p:cNvSpPr/>
            <p:nvPr/>
          </p:nvSpPr>
          <p:spPr>
            <a:xfrm rot="5400000">
              <a:off x="2497210" y="-2076409"/>
              <a:ext cx="547735" cy="5542158"/>
            </a:xfrm>
            <a:custGeom>
              <a:avLst/>
              <a:gdLst>
                <a:gd name="connsiteX0" fmla="*/ 0 w 990604"/>
                <a:gd name="connsiteY0" fmla="*/ 5956738 h 5956738"/>
                <a:gd name="connsiteX1" fmla="*/ 0 w 990604"/>
                <a:gd name="connsiteY1" fmla="*/ 317938 h 5956738"/>
                <a:gd name="connsiteX2" fmla="*/ 6 w 990604"/>
                <a:gd name="connsiteY2" fmla="*/ 317938 h 5956738"/>
                <a:gd name="connsiteX3" fmla="*/ 495305 w 990604"/>
                <a:gd name="connsiteY3" fmla="*/ 0 h 5956738"/>
                <a:gd name="connsiteX4" fmla="*/ 990604 w 990604"/>
                <a:gd name="connsiteY4" fmla="*/ 317938 h 5956738"/>
                <a:gd name="connsiteX5" fmla="*/ 990601 w 990604"/>
                <a:gd name="connsiteY5" fmla="*/ 317938 h 5956738"/>
                <a:gd name="connsiteX6" fmla="*/ 990601 w 990604"/>
                <a:gd name="connsiteY6" fmla="*/ 5956738 h 5956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0604" h="5956738">
                  <a:moveTo>
                    <a:pt x="0" y="5956738"/>
                  </a:moveTo>
                  <a:lnTo>
                    <a:pt x="0" y="317938"/>
                  </a:lnTo>
                  <a:lnTo>
                    <a:pt x="6" y="317938"/>
                  </a:lnTo>
                  <a:lnTo>
                    <a:pt x="495305" y="0"/>
                  </a:lnTo>
                  <a:lnTo>
                    <a:pt x="990604" y="317938"/>
                  </a:lnTo>
                  <a:lnTo>
                    <a:pt x="990601" y="317938"/>
                  </a:lnTo>
                  <a:lnTo>
                    <a:pt x="990601" y="5956738"/>
                  </a:lnTo>
                  <a:close/>
                </a:path>
              </a:pathLst>
            </a:cu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1200"/>
                </a:spcBef>
                <a:defRPr/>
              </a:pPr>
              <a:endParaRPr lang="zh-CN" altLang="en-US" noProof="1"/>
            </a:p>
          </p:txBody>
        </p:sp>
        <p:sp>
          <p:nvSpPr>
            <p:cNvPr id="16" name="椭圆 15">
              <a:extLst>
                <a:ext uri="{FF2B5EF4-FFF2-40B4-BE49-F238E27FC236}">
                  <a16:creationId xmlns:a16="http://schemas.microsoft.com/office/drawing/2014/main" id="{CE6C2097-8C7F-45F1-B166-6688B76DB335}"/>
                </a:ext>
              </a:extLst>
            </p:cNvPr>
            <p:cNvSpPr/>
            <p:nvPr/>
          </p:nvSpPr>
          <p:spPr>
            <a:xfrm>
              <a:off x="273223" y="271425"/>
              <a:ext cx="902677" cy="877513"/>
            </a:xfrm>
            <a:prstGeom prst="ellipse">
              <a:avLst/>
            </a:prstGeom>
            <a:solidFill>
              <a:schemeClr val="bg1"/>
            </a:solidFill>
            <a:ln w="825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1200"/>
                </a:spcBef>
                <a:defRPr/>
              </a:pPr>
              <a:endParaRPr lang="zh-CN" altLang="en-US" noProof="1"/>
            </a:p>
          </p:txBody>
        </p:sp>
        <p:sp>
          <p:nvSpPr>
            <p:cNvPr id="17" name="矩形 16">
              <a:extLst>
                <a:ext uri="{FF2B5EF4-FFF2-40B4-BE49-F238E27FC236}">
                  <a16:creationId xmlns:a16="http://schemas.microsoft.com/office/drawing/2014/main" id="{166F3534-913F-48DD-8377-EE5D1E8377B6}"/>
                </a:ext>
              </a:extLst>
            </p:cNvPr>
            <p:cNvSpPr/>
            <p:nvPr/>
          </p:nvSpPr>
          <p:spPr>
            <a:xfrm>
              <a:off x="480970" y="324385"/>
              <a:ext cx="487183" cy="769441"/>
            </a:xfrm>
            <a:prstGeom prst="rect">
              <a:avLst/>
            </a:prstGeom>
          </p:spPr>
          <p:txBody>
            <a:bodyPr wrap="none">
              <a:spAutoFit/>
            </a:bodyPr>
            <a:lstStyle/>
            <a:p>
              <a:pPr algn="ctr">
                <a:spcBef>
                  <a:spcPts val="1200"/>
                </a:spcBef>
                <a:defRPr/>
              </a:pPr>
              <a:r>
                <a:rPr lang="en-US" altLang="zh-CN" sz="4400" b="1" dirty="0">
                  <a:solidFill>
                    <a:srgbClr val="002060"/>
                  </a:solidFill>
                  <a:latin typeface="Arial" panose="020B0604020202020204" pitchFamily="34" charset="0"/>
                  <a:ea typeface="微软雅黑" panose="020B0503020204020204" pitchFamily="34" charset="-122"/>
                  <a:sym typeface="Arial" panose="020B0604020202020204" pitchFamily="34" charset="0"/>
                </a:rPr>
                <a:t>4</a:t>
              </a:r>
              <a:endParaRPr lang="zh-CN" altLang="en-US" sz="4400" b="1" dirty="0">
                <a:solidFill>
                  <a:srgbClr val="002060"/>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18" name="文本框 1066">
            <a:extLst>
              <a:ext uri="{FF2B5EF4-FFF2-40B4-BE49-F238E27FC236}">
                <a16:creationId xmlns:a16="http://schemas.microsoft.com/office/drawing/2014/main" id="{908E9D88-11BD-4710-9E48-A52EB0FC5223}"/>
              </a:ext>
            </a:extLst>
          </p:cNvPr>
          <p:cNvSpPr txBox="1">
            <a:spLocks noChangeArrowheads="1"/>
          </p:cNvSpPr>
          <p:nvPr/>
        </p:nvSpPr>
        <p:spPr bwMode="auto">
          <a:xfrm>
            <a:off x="1303676" y="287068"/>
            <a:ext cx="3877986"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lvl="0" algn="ctr"/>
            <a:r>
              <a:rPr lang="zh-CN" altLang="en-US" sz="3200" b="1" dirty="0">
                <a:solidFill>
                  <a:schemeClr val="bg1"/>
                </a:solidFill>
                <a:cs typeface="+mn-ea"/>
                <a:sym typeface="+mn-lt"/>
              </a:rPr>
              <a:t>树与森林的存储结构</a:t>
            </a:r>
          </a:p>
        </p:txBody>
      </p:sp>
      <p:grpSp>
        <p:nvGrpSpPr>
          <p:cNvPr id="19" name="Group 23">
            <a:extLst>
              <a:ext uri="{FF2B5EF4-FFF2-40B4-BE49-F238E27FC236}">
                <a16:creationId xmlns:a16="http://schemas.microsoft.com/office/drawing/2014/main" id="{14490AB4-43D4-4D4B-B30C-6C14E7C42C20}"/>
              </a:ext>
            </a:extLst>
          </p:cNvPr>
          <p:cNvGrpSpPr/>
          <p:nvPr/>
        </p:nvGrpSpPr>
        <p:grpSpPr>
          <a:xfrm>
            <a:off x="302765" y="1196691"/>
            <a:ext cx="458390" cy="344014"/>
            <a:chOff x="789999" y="2242985"/>
            <a:chExt cx="504229" cy="378415"/>
          </a:xfrm>
        </p:grpSpPr>
        <p:sp>
          <p:nvSpPr>
            <p:cNvPr id="20" name="Rectangle 24">
              <a:extLst>
                <a:ext uri="{FF2B5EF4-FFF2-40B4-BE49-F238E27FC236}">
                  <a16:creationId xmlns:a16="http://schemas.microsoft.com/office/drawing/2014/main" id="{C920A278-169D-4347-9CEC-170B05020DD1}"/>
                </a:ext>
              </a:extLst>
            </p:cNvPr>
            <p:cNvSpPr/>
            <p:nvPr/>
          </p:nvSpPr>
          <p:spPr>
            <a:xfrm>
              <a:off x="858129" y="2299468"/>
              <a:ext cx="436099" cy="321932"/>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1200"/>
                </a:spcBef>
              </a:pPr>
              <a:endParaRPr lang="en-GB" sz="2800">
                <a:cs typeface="+mn-ea"/>
                <a:sym typeface="+mn-lt"/>
              </a:endParaRPr>
            </a:p>
          </p:txBody>
        </p:sp>
        <p:sp>
          <p:nvSpPr>
            <p:cNvPr id="21" name="Rectangle 25">
              <a:extLst>
                <a:ext uri="{FF2B5EF4-FFF2-40B4-BE49-F238E27FC236}">
                  <a16:creationId xmlns:a16="http://schemas.microsoft.com/office/drawing/2014/main" id="{32801C99-CD3D-426C-B562-B9F075C17265}"/>
                </a:ext>
              </a:extLst>
            </p:cNvPr>
            <p:cNvSpPr/>
            <p:nvPr/>
          </p:nvSpPr>
          <p:spPr>
            <a:xfrm>
              <a:off x="789999" y="2242985"/>
              <a:ext cx="436099" cy="321932"/>
            </a:xfrm>
            <a:prstGeom prst="rect">
              <a:avLst/>
            </a:prstGeom>
            <a:solidFill>
              <a:srgbClr val="BDD7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1200"/>
                </a:spcBef>
              </a:pPr>
              <a:endParaRPr lang="en-GB" sz="2800">
                <a:cs typeface="+mn-ea"/>
                <a:sym typeface="+mn-lt"/>
              </a:endParaRPr>
            </a:p>
          </p:txBody>
        </p:sp>
      </p:grpSp>
      <p:sp>
        <p:nvSpPr>
          <p:cNvPr id="22" name="矩形 21">
            <a:extLst>
              <a:ext uri="{FF2B5EF4-FFF2-40B4-BE49-F238E27FC236}">
                <a16:creationId xmlns:a16="http://schemas.microsoft.com/office/drawing/2014/main" id="{4AE1A4F8-3A7D-4129-AF82-5520D59D69F9}"/>
              </a:ext>
            </a:extLst>
          </p:cNvPr>
          <p:cNvSpPr/>
          <p:nvPr/>
        </p:nvSpPr>
        <p:spPr>
          <a:xfrm>
            <a:off x="817440" y="1107088"/>
            <a:ext cx="3964547" cy="523220"/>
          </a:xfrm>
          <a:prstGeom prst="rect">
            <a:avLst/>
          </a:prstGeom>
        </p:spPr>
        <p:txBody>
          <a:bodyPr wrap="none">
            <a:spAutoFit/>
          </a:bodyPr>
          <a:lstStyle/>
          <a:p>
            <a:pPr>
              <a:spcBef>
                <a:spcPts val="1200"/>
              </a:spcBef>
            </a:pPr>
            <a:r>
              <a:rPr lang="en-US" altLang="zh-CN" sz="2800" b="1" dirty="0">
                <a:solidFill>
                  <a:srgbClr val="002060"/>
                </a:solidFill>
                <a:latin typeface="Times New Roman" panose="02020603050405020304" pitchFamily="18" charset="0"/>
                <a:cs typeface="Times New Roman" panose="02020603050405020304" pitchFamily="18" charset="0"/>
              </a:rPr>
              <a:t>4.3</a:t>
            </a:r>
            <a:r>
              <a:rPr lang="en-US" altLang="zh-CN" sz="2800" b="1" dirty="0">
                <a:solidFill>
                  <a:schemeClr val="accent2"/>
                </a:solidFill>
              </a:rPr>
              <a:t> </a:t>
            </a:r>
            <a:r>
              <a:rPr lang="zh-CN" altLang="en-US" sz="2800" b="1" dirty="0">
                <a:solidFill>
                  <a:schemeClr val="accent2"/>
                </a:solidFill>
              </a:rPr>
              <a:t>森林与二叉树的转换</a:t>
            </a:r>
            <a:endParaRPr lang="zh-CN" altLang="en-US" sz="2800" b="1" dirty="0">
              <a:solidFill>
                <a:srgbClr val="002060"/>
              </a:solidFill>
              <a:latin typeface="Times New Roman" panose="02020603050405020304" pitchFamily="18" charset="0"/>
              <a:cs typeface="Times New Roman" panose="02020603050405020304" pitchFamily="18" charset="0"/>
            </a:endParaRPr>
          </a:p>
        </p:txBody>
      </p:sp>
      <p:sp>
        <p:nvSpPr>
          <p:cNvPr id="13" name="矩形 12">
            <a:extLst>
              <a:ext uri="{FF2B5EF4-FFF2-40B4-BE49-F238E27FC236}">
                <a16:creationId xmlns:a16="http://schemas.microsoft.com/office/drawing/2014/main" id="{1EFF2BBC-0101-43DC-AB3E-0A0A0CEF76E8}"/>
              </a:ext>
            </a:extLst>
          </p:cNvPr>
          <p:cNvSpPr/>
          <p:nvPr/>
        </p:nvSpPr>
        <p:spPr>
          <a:xfrm>
            <a:off x="492493" y="1629049"/>
            <a:ext cx="11062083" cy="3504293"/>
          </a:xfrm>
          <a:prstGeom prst="rect">
            <a:avLst/>
          </a:prstGeom>
        </p:spPr>
        <p:txBody>
          <a:bodyPr wrap="square">
            <a:spAutoFit/>
          </a:bodyPr>
          <a:lstStyle/>
          <a:p>
            <a:pPr algn="just">
              <a:lnSpc>
                <a:spcPct val="150000"/>
              </a:lnSpc>
            </a:pPr>
            <a:r>
              <a:rPr lang="zh-CN" altLang="en-US" sz="2400" dirty="0">
                <a:cs typeface="Times New Roman" panose="02020603050405020304" pitchFamily="18" charset="0"/>
              </a:rPr>
              <a:t>森林与二叉树的相互转换关系如下：</a:t>
            </a:r>
            <a:endParaRPr lang="en-US" altLang="zh-CN" sz="2400" dirty="0">
              <a:cs typeface="Times New Roman" panose="02020603050405020304" pitchFamily="18" charset="0"/>
            </a:endParaRPr>
          </a:p>
          <a:p>
            <a:pPr algn="just">
              <a:lnSpc>
                <a:spcPct val="150000"/>
              </a:lnSpc>
            </a:pPr>
            <a:r>
              <a:rPr lang="zh-CN" altLang="en-US" sz="2400" b="1" dirty="0">
                <a:solidFill>
                  <a:srgbClr val="0000FF"/>
                </a:solidFill>
                <a:cs typeface="Times New Roman" panose="02020603050405020304" pitchFamily="18" charset="0"/>
              </a:rPr>
              <a:t>（</a:t>
            </a:r>
            <a:r>
              <a:rPr lang="en-US" altLang="zh-CN" sz="2400" b="1" dirty="0">
                <a:solidFill>
                  <a:srgbClr val="0000FF"/>
                </a:solidFill>
                <a:cs typeface="Times New Roman" panose="02020603050405020304" pitchFamily="18" charset="0"/>
              </a:rPr>
              <a:t>1</a:t>
            </a:r>
            <a:r>
              <a:rPr lang="zh-CN" altLang="en-US" sz="2400" b="1" dirty="0">
                <a:solidFill>
                  <a:srgbClr val="0000FF"/>
                </a:solidFill>
                <a:cs typeface="Times New Roman" panose="02020603050405020304" pitchFamily="18" charset="0"/>
              </a:rPr>
              <a:t>）</a:t>
            </a:r>
            <a:r>
              <a:rPr lang="zh-CN" altLang="en-US" sz="2400" dirty="0">
                <a:cs typeface="Times New Roman" panose="02020603050405020304" pitchFamily="18" charset="0"/>
              </a:rPr>
              <a:t>空森林对应空二叉树；</a:t>
            </a:r>
            <a:endParaRPr lang="en-US" altLang="zh-CN" sz="2400" dirty="0">
              <a:cs typeface="Times New Roman" panose="02020603050405020304" pitchFamily="18" charset="0"/>
            </a:endParaRPr>
          </a:p>
          <a:p>
            <a:pPr algn="just">
              <a:lnSpc>
                <a:spcPct val="150000"/>
              </a:lnSpc>
            </a:pPr>
            <a:r>
              <a:rPr lang="zh-CN" altLang="en-US" sz="2400" b="1" dirty="0">
                <a:solidFill>
                  <a:srgbClr val="0000FF"/>
                </a:solidFill>
                <a:cs typeface="Times New Roman" panose="02020603050405020304" pitchFamily="18" charset="0"/>
              </a:rPr>
              <a:t>（</a:t>
            </a:r>
            <a:r>
              <a:rPr lang="en-US" altLang="zh-CN" sz="2400" b="1" dirty="0">
                <a:solidFill>
                  <a:srgbClr val="0000FF"/>
                </a:solidFill>
                <a:cs typeface="Times New Roman" panose="02020603050405020304" pitchFamily="18" charset="0"/>
              </a:rPr>
              <a:t>2</a:t>
            </a:r>
            <a:r>
              <a:rPr lang="zh-CN" altLang="en-US" sz="2400" b="1" dirty="0">
                <a:solidFill>
                  <a:srgbClr val="0000FF"/>
                </a:solidFill>
                <a:cs typeface="Times New Roman" panose="02020603050405020304" pitchFamily="18" charset="0"/>
              </a:rPr>
              <a:t>）</a:t>
            </a:r>
            <a:r>
              <a:rPr lang="zh-CN" altLang="en-US" sz="2400" dirty="0">
                <a:cs typeface="Times New Roman" panose="02020603050405020304" pitchFamily="18" charset="0"/>
              </a:rPr>
              <a:t>若森林不空，则森林的第一棵树的根对应二叉树的根；森林第一棵树的根的子树森林对应二叉树根结点的左子树；森林除了第一棵树之外的树构成森林对应二叉树根结点的右子树。</a:t>
            </a:r>
            <a:endParaRPr lang="en-US" altLang="zh-CN" sz="2400" dirty="0">
              <a:cs typeface="Times New Roman" panose="02020603050405020304" pitchFamily="18" charset="0"/>
            </a:endParaRPr>
          </a:p>
          <a:p>
            <a:pPr algn="just">
              <a:lnSpc>
                <a:spcPct val="150000"/>
              </a:lnSpc>
              <a:spcBef>
                <a:spcPts val="1200"/>
              </a:spcBef>
            </a:pPr>
            <a:r>
              <a:rPr lang="zh-CN" altLang="en-US" sz="2400" dirty="0">
                <a:cs typeface="Times New Roman" panose="02020603050405020304" pitchFamily="18" charset="0"/>
              </a:rPr>
              <a:t>此方法实际将森林转化为二叉树。</a:t>
            </a:r>
            <a:endParaRPr lang="en-US" altLang="zh-CN" sz="2400" dirty="0">
              <a:cs typeface="Times New Roman" panose="02020603050405020304" pitchFamily="18" charset="0"/>
            </a:endParaRPr>
          </a:p>
        </p:txBody>
      </p:sp>
    </p:spTree>
    <p:extLst>
      <p:ext uri="{BB962C8B-B14F-4D97-AF65-F5344CB8AC3E}">
        <p14:creationId xmlns:p14="http://schemas.microsoft.com/office/powerpoint/2010/main" val="39810238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a:extLst>
              <a:ext uri="{FF2B5EF4-FFF2-40B4-BE49-F238E27FC236}">
                <a16:creationId xmlns:a16="http://schemas.microsoft.com/office/drawing/2014/main" id="{1A2EAEDE-6963-46FF-A3C1-1B9BFAE38409}"/>
              </a:ext>
            </a:extLst>
          </p:cNvPr>
          <p:cNvGrpSpPr/>
          <p:nvPr/>
        </p:nvGrpSpPr>
        <p:grpSpPr>
          <a:xfrm>
            <a:off x="-1" y="177155"/>
            <a:ext cx="5674941" cy="877513"/>
            <a:chOff x="-1" y="271425"/>
            <a:chExt cx="5542158" cy="877513"/>
          </a:xfrm>
        </p:grpSpPr>
        <p:sp>
          <p:nvSpPr>
            <p:cNvPr id="15" name="任意多边形 18">
              <a:extLst>
                <a:ext uri="{FF2B5EF4-FFF2-40B4-BE49-F238E27FC236}">
                  <a16:creationId xmlns:a16="http://schemas.microsoft.com/office/drawing/2014/main" id="{4C9AAE2C-0BE4-4D86-BD16-A95EC58701DA}"/>
                </a:ext>
              </a:extLst>
            </p:cNvPr>
            <p:cNvSpPr/>
            <p:nvPr/>
          </p:nvSpPr>
          <p:spPr>
            <a:xfrm rot="5400000">
              <a:off x="2497210" y="-2076409"/>
              <a:ext cx="547735" cy="5542158"/>
            </a:xfrm>
            <a:custGeom>
              <a:avLst/>
              <a:gdLst>
                <a:gd name="connsiteX0" fmla="*/ 0 w 990604"/>
                <a:gd name="connsiteY0" fmla="*/ 5956738 h 5956738"/>
                <a:gd name="connsiteX1" fmla="*/ 0 w 990604"/>
                <a:gd name="connsiteY1" fmla="*/ 317938 h 5956738"/>
                <a:gd name="connsiteX2" fmla="*/ 6 w 990604"/>
                <a:gd name="connsiteY2" fmla="*/ 317938 h 5956738"/>
                <a:gd name="connsiteX3" fmla="*/ 495305 w 990604"/>
                <a:gd name="connsiteY3" fmla="*/ 0 h 5956738"/>
                <a:gd name="connsiteX4" fmla="*/ 990604 w 990604"/>
                <a:gd name="connsiteY4" fmla="*/ 317938 h 5956738"/>
                <a:gd name="connsiteX5" fmla="*/ 990601 w 990604"/>
                <a:gd name="connsiteY5" fmla="*/ 317938 h 5956738"/>
                <a:gd name="connsiteX6" fmla="*/ 990601 w 990604"/>
                <a:gd name="connsiteY6" fmla="*/ 5956738 h 5956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0604" h="5956738">
                  <a:moveTo>
                    <a:pt x="0" y="5956738"/>
                  </a:moveTo>
                  <a:lnTo>
                    <a:pt x="0" y="317938"/>
                  </a:lnTo>
                  <a:lnTo>
                    <a:pt x="6" y="317938"/>
                  </a:lnTo>
                  <a:lnTo>
                    <a:pt x="495305" y="0"/>
                  </a:lnTo>
                  <a:lnTo>
                    <a:pt x="990604" y="317938"/>
                  </a:lnTo>
                  <a:lnTo>
                    <a:pt x="990601" y="317938"/>
                  </a:lnTo>
                  <a:lnTo>
                    <a:pt x="990601" y="5956738"/>
                  </a:lnTo>
                  <a:close/>
                </a:path>
              </a:pathLst>
            </a:cu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1200"/>
                </a:spcBef>
                <a:defRPr/>
              </a:pPr>
              <a:endParaRPr lang="zh-CN" altLang="en-US" noProof="1"/>
            </a:p>
          </p:txBody>
        </p:sp>
        <p:sp>
          <p:nvSpPr>
            <p:cNvPr id="16" name="椭圆 15">
              <a:extLst>
                <a:ext uri="{FF2B5EF4-FFF2-40B4-BE49-F238E27FC236}">
                  <a16:creationId xmlns:a16="http://schemas.microsoft.com/office/drawing/2014/main" id="{CE6C2097-8C7F-45F1-B166-6688B76DB335}"/>
                </a:ext>
              </a:extLst>
            </p:cNvPr>
            <p:cNvSpPr/>
            <p:nvPr/>
          </p:nvSpPr>
          <p:spPr>
            <a:xfrm>
              <a:off x="273223" y="271425"/>
              <a:ext cx="902677" cy="877513"/>
            </a:xfrm>
            <a:prstGeom prst="ellipse">
              <a:avLst/>
            </a:prstGeom>
            <a:solidFill>
              <a:schemeClr val="bg1"/>
            </a:solidFill>
            <a:ln w="825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1200"/>
                </a:spcBef>
                <a:defRPr/>
              </a:pPr>
              <a:endParaRPr lang="zh-CN" altLang="en-US" noProof="1"/>
            </a:p>
          </p:txBody>
        </p:sp>
        <p:sp>
          <p:nvSpPr>
            <p:cNvPr id="17" name="矩形 16">
              <a:extLst>
                <a:ext uri="{FF2B5EF4-FFF2-40B4-BE49-F238E27FC236}">
                  <a16:creationId xmlns:a16="http://schemas.microsoft.com/office/drawing/2014/main" id="{166F3534-913F-48DD-8377-EE5D1E8377B6}"/>
                </a:ext>
              </a:extLst>
            </p:cNvPr>
            <p:cNvSpPr/>
            <p:nvPr/>
          </p:nvSpPr>
          <p:spPr>
            <a:xfrm>
              <a:off x="480970" y="324385"/>
              <a:ext cx="487183" cy="769441"/>
            </a:xfrm>
            <a:prstGeom prst="rect">
              <a:avLst/>
            </a:prstGeom>
          </p:spPr>
          <p:txBody>
            <a:bodyPr wrap="none">
              <a:spAutoFit/>
            </a:bodyPr>
            <a:lstStyle/>
            <a:p>
              <a:pPr algn="ctr">
                <a:spcBef>
                  <a:spcPts val="1200"/>
                </a:spcBef>
                <a:defRPr/>
              </a:pPr>
              <a:r>
                <a:rPr lang="en-US" altLang="zh-CN" sz="4400" b="1" dirty="0">
                  <a:solidFill>
                    <a:srgbClr val="002060"/>
                  </a:solidFill>
                  <a:latin typeface="Arial" panose="020B0604020202020204" pitchFamily="34" charset="0"/>
                  <a:ea typeface="微软雅黑" panose="020B0503020204020204" pitchFamily="34" charset="-122"/>
                  <a:sym typeface="Arial" panose="020B0604020202020204" pitchFamily="34" charset="0"/>
                </a:rPr>
                <a:t>4</a:t>
              </a:r>
              <a:endParaRPr lang="zh-CN" altLang="en-US" sz="4400" b="1" dirty="0">
                <a:solidFill>
                  <a:srgbClr val="002060"/>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18" name="文本框 1066">
            <a:extLst>
              <a:ext uri="{FF2B5EF4-FFF2-40B4-BE49-F238E27FC236}">
                <a16:creationId xmlns:a16="http://schemas.microsoft.com/office/drawing/2014/main" id="{908E9D88-11BD-4710-9E48-A52EB0FC5223}"/>
              </a:ext>
            </a:extLst>
          </p:cNvPr>
          <p:cNvSpPr txBox="1">
            <a:spLocks noChangeArrowheads="1"/>
          </p:cNvSpPr>
          <p:nvPr/>
        </p:nvSpPr>
        <p:spPr bwMode="auto">
          <a:xfrm>
            <a:off x="1303676" y="287068"/>
            <a:ext cx="3877986"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lvl="0" algn="ctr"/>
            <a:r>
              <a:rPr lang="zh-CN" altLang="en-US" sz="3200" b="1" dirty="0">
                <a:solidFill>
                  <a:schemeClr val="bg1"/>
                </a:solidFill>
                <a:cs typeface="+mn-ea"/>
                <a:sym typeface="+mn-lt"/>
              </a:rPr>
              <a:t>树与森林的存储结构</a:t>
            </a:r>
          </a:p>
        </p:txBody>
      </p:sp>
      <p:grpSp>
        <p:nvGrpSpPr>
          <p:cNvPr id="19" name="Group 23">
            <a:extLst>
              <a:ext uri="{FF2B5EF4-FFF2-40B4-BE49-F238E27FC236}">
                <a16:creationId xmlns:a16="http://schemas.microsoft.com/office/drawing/2014/main" id="{14490AB4-43D4-4D4B-B30C-6C14E7C42C20}"/>
              </a:ext>
            </a:extLst>
          </p:cNvPr>
          <p:cNvGrpSpPr/>
          <p:nvPr/>
        </p:nvGrpSpPr>
        <p:grpSpPr>
          <a:xfrm>
            <a:off x="302765" y="1196691"/>
            <a:ext cx="458390" cy="344014"/>
            <a:chOff x="789999" y="2242985"/>
            <a:chExt cx="504229" cy="378415"/>
          </a:xfrm>
        </p:grpSpPr>
        <p:sp>
          <p:nvSpPr>
            <p:cNvPr id="20" name="Rectangle 24">
              <a:extLst>
                <a:ext uri="{FF2B5EF4-FFF2-40B4-BE49-F238E27FC236}">
                  <a16:creationId xmlns:a16="http://schemas.microsoft.com/office/drawing/2014/main" id="{C920A278-169D-4347-9CEC-170B05020DD1}"/>
                </a:ext>
              </a:extLst>
            </p:cNvPr>
            <p:cNvSpPr/>
            <p:nvPr/>
          </p:nvSpPr>
          <p:spPr>
            <a:xfrm>
              <a:off x="858129" y="2299468"/>
              <a:ext cx="436099" cy="321932"/>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1200"/>
                </a:spcBef>
              </a:pPr>
              <a:endParaRPr lang="en-GB" sz="2800">
                <a:cs typeface="+mn-ea"/>
                <a:sym typeface="+mn-lt"/>
              </a:endParaRPr>
            </a:p>
          </p:txBody>
        </p:sp>
        <p:sp>
          <p:nvSpPr>
            <p:cNvPr id="21" name="Rectangle 25">
              <a:extLst>
                <a:ext uri="{FF2B5EF4-FFF2-40B4-BE49-F238E27FC236}">
                  <a16:creationId xmlns:a16="http://schemas.microsoft.com/office/drawing/2014/main" id="{32801C99-CD3D-426C-B562-B9F075C17265}"/>
                </a:ext>
              </a:extLst>
            </p:cNvPr>
            <p:cNvSpPr/>
            <p:nvPr/>
          </p:nvSpPr>
          <p:spPr>
            <a:xfrm>
              <a:off x="789999" y="2242985"/>
              <a:ext cx="436099" cy="321932"/>
            </a:xfrm>
            <a:prstGeom prst="rect">
              <a:avLst/>
            </a:prstGeom>
            <a:solidFill>
              <a:srgbClr val="BDD7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1200"/>
                </a:spcBef>
              </a:pPr>
              <a:endParaRPr lang="en-GB" sz="2800">
                <a:cs typeface="+mn-ea"/>
                <a:sym typeface="+mn-lt"/>
              </a:endParaRPr>
            </a:p>
          </p:txBody>
        </p:sp>
      </p:grpSp>
      <p:sp>
        <p:nvSpPr>
          <p:cNvPr id="22" name="矩形 21">
            <a:extLst>
              <a:ext uri="{FF2B5EF4-FFF2-40B4-BE49-F238E27FC236}">
                <a16:creationId xmlns:a16="http://schemas.microsoft.com/office/drawing/2014/main" id="{4AE1A4F8-3A7D-4129-AF82-5520D59D69F9}"/>
              </a:ext>
            </a:extLst>
          </p:cNvPr>
          <p:cNvSpPr/>
          <p:nvPr/>
        </p:nvSpPr>
        <p:spPr>
          <a:xfrm>
            <a:off x="817440" y="1107088"/>
            <a:ext cx="3964547" cy="523220"/>
          </a:xfrm>
          <a:prstGeom prst="rect">
            <a:avLst/>
          </a:prstGeom>
        </p:spPr>
        <p:txBody>
          <a:bodyPr wrap="none">
            <a:spAutoFit/>
          </a:bodyPr>
          <a:lstStyle/>
          <a:p>
            <a:pPr>
              <a:spcBef>
                <a:spcPts val="1200"/>
              </a:spcBef>
            </a:pPr>
            <a:r>
              <a:rPr lang="en-US" altLang="zh-CN" sz="2800" b="1" dirty="0">
                <a:solidFill>
                  <a:srgbClr val="002060"/>
                </a:solidFill>
                <a:latin typeface="Times New Roman" panose="02020603050405020304" pitchFamily="18" charset="0"/>
                <a:cs typeface="Times New Roman" panose="02020603050405020304" pitchFamily="18" charset="0"/>
              </a:rPr>
              <a:t>4.3</a:t>
            </a:r>
            <a:r>
              <a:rPr lang="en-US" altLang="zh-CN" sz="2800" b="1" dirty="0">
                <a:solidFill>
                  <a:schemeClr val="accent2"/>
                </a:solidFill>
              </a:rPr>
              <a:t> </a:t>
            </a:r>
            <a:r>
              <a:rPr lang="zh-CN" altLang="en-US" sz="2800" b="1" dirty="0">
                <a:solidFill>
                  <a:schemeClr val="accent2"/>
                </a:solidFill>
              </a:rPr>
              <a:t>森林与二叉树的转换</a:t>
            </a:r>
            <a:endParaRPr lang="zh-CN" altLang="en-US" sz="2800" b="1" dirty="0">
              <a:solidFill>
                <a:srgbClr val="002060"/>
              </a:solidFill>
              <a:latin typeface="Times New Roman" panose="02020603050405020304" pitchFamily="18" charset="0"/>
              <a:cs typeface="Times New Roman" panose="02020603050405020304" pitchFamily="18" charset="0"/>
            </a:endParaRPr>
          </a:p>
        </p:txBody>
      </p:sp>
      <p:pic>
        <p:nvPicPr>
          <p:cNvPr id="3" name="图片 2">
            <a:extLst>
              <a:ext uri="{FF2B5EF4-FFF2-40B4-BE49-F238E27FC236}">
                <a16:creationId xmlns:a16="http://schemas.microsoft.com/office/drawing/2014/main" id="{12782069-9092-4EE5-B20B-603E82C60E1C}"/>
              </a:ext>
            </a:extLst>
          </p:cNvPr>
          <p:cNvPicPr>
            <a:picLocks noChangeAspect="1"/>
          </p:cNvPicPr>
          <p:nvPr/>
        </p:nvPicPr>
        <p:blipFill>
          <a:blip r:embed="rId2"/>
          <a:stretch>
            <a:fillRect/>
          </a:stretch>
        </p:blipFill>
        <p:spPr>
          <a:xfrm>
            <a:off x="1110017" y="2229023"/>
            <a:ext cx="4081311" cy="3004225"/>
          </a:xfrm>
          <a:prstGeom prst="rect">
            <a:avLst/>
          </a:prstGeom>
        </p:spPr>
      </p:pic>
      <p:cxnSp>
        <p:nvCxnSpPr>
          <p:cNvPr id="6" name="直接箭头连接符 5">
            <a:extLst>
              <a:ext uri="{FF2B5EF4-FFF2-40B4-BE49-F238E27FC236}">
                <a16:creationId xmlns:a16="http://schemas.microsoft.com/office/drawing/2014/main" id="{219D08B7-0ABB-4315-AF67-4C8E9A330130}"/>
              </a:ext>
            </a:extLst>
          </p:cNvPr>
          <p:cNvCxnSpPr>
            <a:cxnSpLocks/>
          </p:cNvCxnSpPr>
          <p:nvPr/>
        </p:nvCxnSpPr>
        <p:spPr>
          <a:xfrm>
            <a:off x="5602350" y="3539781"/>
            <a:ext cx="1291738" cy="0"/>
          </a:xfrm>
          <a:prstGeom prst="straightConnector1">
            <a:avLst/>
          </a:prstGeom>
          <a:ln w="73025">
            <a:solidFill>
              <a:srgbClr val="ED7D31"/>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2" name="图片 1">
            <a:extLst>
              <a:ext uri="{FF2B5EF4-FFF2-40B4-BE49-F238E27FC236}">
                <a16:creationId xmlns:a16="http://schemas.microsoft.com/office/drawing/2014/main" id="{7F83E7B5-8FB7-4023-A782-7267B5D9AEA5}"/>
              </a:ext>
            </a:extLst>
          </p:cNvPr>
          <p:cNvPicPr>
            <a:picLocks noChangeAspect="1"/>
          </p:cNvPicPr>
          <p:nvPr/>
        </p:nvPicPr>
        <p:blipFill>
          <a:blip r:embed="rId3"/>
          <a:stretch>
            <a:fillRect/>
          </a:stretch>
        </p:blipFill>
        <p:spPr>
          <a:xfrm>
            <a:off x="6913138" y="2112661"/>
            <a:ext cx="4037453" cy="3208535"/>
          </a:xfrm>
          <a:prstGeom prst="rect">
            <a:avLst/>
          </a:prstGeom>
        </p:spPr>
      </p:pic>
    </p:spTree>
    <p:extLst>
      <p:ext uri="{BB962C8B-B14F-4D97-AF65-F5344CB8AC3E}">
        <p14:creationId xmlns:p14="http://schemas.microsoft.com/office/powerpoint/2010/main" val="3222089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8"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left)">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a:extLst>
              <a:ext uri="{FF2B5EF4-FFF2-40B4-BE49-F238E27FC236}">
                <a16:creationId xmlns:a16="http://schemas.microsoft.com/office/drawing/2014/main" id="{1A2EAEDE-6963-46FF-A3C1-1B9BFAE38409}"/>
              </a:ext>
            </a:extLst>
          </p:cNvPr>
          <p:cNvGrpSpPr/>
          <p:nvPr/>
        </p:nvGrpSpPr>
        <p:grpSpPr>
          <a:xfrm>
            <a:off x="-1" y="177155"/>
            <a:ext cx="5674941" cy="877513"/>
            <a:chOff x="-1" y="271425"/>
            <a:chExt cx="5542158" cy="877513"/>
          </a:xfrm>
        </p:grpSpPr>
        <p:sp>
          <p:nvSpPr>
            <p:cNvPr id="15" name="任意多边形 18">
              <a:extLst>
                <a:ext uri="{FF2B5EF4-FFF2-40B4-BE49-F238E27FC236}">
                  <a16:creationId xmlns:a16="http://schemas.microsoft.com/office/drawing/2014/main" id="{4C9AAE2C-0BE4-4D86-BD16-A95EC58701DA}"/>
                </a:ext>
              </a:extLst>
            </p:cNvPr>
            <p:cNvSpPr/>
            <p:nvPr/>
          </p:nvSpPr>
          <p:spPr>
            <a:xfrm rot="5400000">
              <a:off x="2497210" y="-2076409"/>
              <a:ext cx="547735" cy="5542158"/>
            </a:xfrm>
            <a:custGeom>
              <a:avLst/>
              <a:gdLst>
                <a:gd name="connsiteX0" fmla="*/ 0 w 990604"/>
                <a:gd name="connsiteY0" fmla="*/ 5956738 h 5956738"/>
                <a:gd name="connsiteX1" fmla="*/ 0 w 990604"/>
                <a:gd name="connsiteY1" fmla="*/ 317938 h 5956738"/>
                <a:gd name="connsiteX2" fmla="*/ 6 w 990604"/>
                <a:gd name="connsiteY2" fmla="*/ 317938 h 5956738"/>
                <a:gd name="connsiteX3" fmla="*/ 495305 w 990604"/>
                <a:gd name="connsiteY3" fmla="*/ 0 h 5956738"/>
                <a:gd name="connsiteX4" fmla="*/ 990604 w 990604"/>
                <a:gd name="connsiteY4" fmla="*/ 317938 h 5956738"/>
                <a:gd name="connsiteX5" fmla="*/ 990601 w 990604"/>
                <a:gd name="connsiteY5" fmla="*/ 317938 h 5956738"/>
                <a:gd name="connsiteX6" fmla="*/ 990601 w 990604"/>
                <a:gd name="connsiteY6" fmla="*/ 5956738 h 5956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0604" h="5956738">
                  <a:moveTo>
                    <a:pt x="0" y="5956738"/>
                  </a:moveTo>
                  <a:lnTo>
                    <a:pt x="0" y="317938"/>
                  </a:lnTo>
                  <a:lnTo>
                    <a:pt x="6" y="317938"/>
                  </a:lnTo>
                  <a:lnTo>
                    <a:pt x="495305" y="0"/>
                  </a:lnTo>
                  <a:lnTo>
                    <a:pt x="990604" y="317938"/>
                  </a:lnTo>
                  <a:lnTo>
                    <a:pt x="990601" y="317938"/>
                  </a:lnTo>
                  <a:lnTo>
                    <a:pt x="990601" y="5956738"/>
                  </a:lnTo>
                  <a:close/>
                </a:path>
              </a:pathLst>
            </a:cu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1200"/>
                </a:spcBef>
                <a:defRPr/>
              </a:pPr>
              <a:endParaRPr lang="zh-CN" altLang="en-US" noProof="1"/>
            </a:p>
          </p:txBody>
        </p:sp>
        <p:sp>
          <p:nvSpPr>
            <p:cNvPr id="16" name="椭圆 15">
              <a:extLst>
                <a:ext uri="{FF2B5EF4-FFF2-40B4-BE49-F238E27FC236}">
                  <a16:creationId xmlns:a16="http://schemas.microsoft.com/office/drawing/2014/main" id="{CE6C2097-8C7F-45F1-B166-6688B76DB335}"/>
                </a:ext>
              </a:extLst>
            </p:cNvPr>
            <p:cNvSpPr/>
            <p:nvPr/>
          </p:nvSpPr>
          <p:spPr>
            <a:xfrm>
              <a:off x="273223" y="271425"/>
              <a:ext cx="902677" cy="877513"/>
            </a:xfrm>
            <a:prstGeom prst="ellipse">
              <a:avLst/>
            </a:prstGeom>
            <a:solidFill>
              <a:schemeClr val="bg1"/>
            </a:solidFill>
            <a:ln w="825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1200"/>
                </a:spcBef>
                <a:defRPr/>
              </a:pPr>
              <a:endParaRPr lang="zh-CN" altLang="en-US" noProof="1"/>
            </a:p>
          </p:txBody>
        </p:sp>
        <p:sp>
          <p:nvSpPr>
            <p:cNvPr id="17" name="矩形 16">
              <a:extLst>
                <a:ext uri="{FF2B5EF4-FFF2-40B4-BE49-F238E27FC236}">
                  <a16:creationId xmlns:a16="http://schemas.microsoft.com/office/drawing/2014/main" id="{166F3534-913F-48DD-8377-EE5D1E8377B6}"/>
                </a:ext>
              </a:extLst>
            </p:cNvPr>
            <p:cNvSpPr/>
            <p:nvPr/>
          </p:nvSpPr>
          <p:spPr>
            <a:xfrm>
              <a:off x="480970" y="324385"/>
              <a:ext cx="487183" cy="769441"/>
            </a:xfrm>
            <a:prstGeom prst="rect">
              <a:avLst/>
            </a:prstGeom>
          </p:spPr>
          <p:txBody>
            <a:bodyPr wrap="none">
              <a:spAutoFit/>
            </a:bodyPr>
            <a:lstStyle/>
            <a:p>
              <a:pPr algn="ctr">
                <a:spcBef>
                  <a:spcPts val="1200"/>
                </a:spcBef>
                <a:defRPr/>
              </a:pPr>
              <a:r>
                <a:rPr lang="en-US" altLang="zh-CN" sz="4400" b="1" dirty="0">
                  <a:solidFill>
                    <a:srgbClr val="002060"/>
                  </a:solidFill>
                  <a:latin typeface="Arial" panose="020B0604020202020204" pitchFamily="34" charset="0"/>
                  <a:ea typeface="微软雅黑" panose="020B0503020204020204" pitchFamily="34" charset="-122"/>
                  <a:sym typeface="Arial" panose="020B0604020202020204" pitchFamily="34" charset="0"/>
                </a:rPr>
                <a:t>4</a:t>
              </a:r>
              <a:endParaRPr lang="zh-CN" altLang="en-US" sz="4400" b="1" dirty="0">
                <a:solidFill>
                  <a:srgbClr val="002060"/>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18" name="文本框 1066">
            <a:extLst>
              <a:ext uri="{FF2B5EF4-FFF2-40B4-BE49-F238E27FC236}">
                <a16:creationId xmlns:a16="http://schemas.microsoft.com/office/drawing/2014/main" id="{908E9D88-11BD-4710-9E48-A52EB0FC5223}"/>
              </a:ext>
            </a:extLst>
          </p:cNvPr>
          <p:cNvSpPr txBox="1">
            <a:spLocks noChangeArrowheads="1"/>
          </p:cNvSpPr>
          <p:nvPr/>
        </p:nvSpPr>
        <p:spPr bwMode="auto">
          <a:xfrm>
            <a:off x="1303676" y="287068"/>
            <a:ext cx="3877986"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lvl="0" algn="ctr"/>
            <a:r>
              <a:rPr lang="zh-CN" altLang="en-US" sz="3200" b="1" dirty="0">
                <a:solidFill>
                  <a:schemeClr val="bg1"/>
                </a:solidFill>
                <a:cs typeface="+mn-ea"/>
                <a:sym typeface="+mn-lt"/>
              </a:rPr>
              <a:t>树与森林的存储结构</a:t>
            </a:r>
          </a:p>
        </p:txBody>
      </p:sp>
      <p:grpSp>
        <p:nvGrpSpPr>
          <p:cNvPr id="19" name="Group 23">
            <a:extLst>
              <a:ext uri="{FF2B5EF4-FFF2-40B4-BE49-F238E27FC236}">
                <a16:creationId xmlns:a16="http://schemas.microsoft.com/office/drawing/2014/main" id="{14490AB4-43D4-4D4B-B30C-6C14E7C42C20}"/>
              </a:ext>
            </a:extLst>
          </p:cNvPr>
          <p:cNvGrpSpPr/>
          <p:nvPr/>
        </p:nvGrpSpPr>
        <p:grpSpPr>
          <a:xfrm>
            <a:off x="302765" y="1196691"/>
            <a:ext cx="458390" cy="344014"/>
            <a:chOff x="789999" y="2242985"/>
            <a:chExt cx="504229" cy="378415"/>
          </a:xfrm>
        </p:grpSpPr>
        <p:sp>
          <p:nvSpPr>
            <p:cNvPr id="20" name="Rectangle 24">
              <a:extLst>
                <a:ext uri="{FF2B5EF4-FFF2-40B4-BE49-F238E27FC236}">
                  <a16:creationId xmlns:a16="http://schemas.microsoft.com/office/drawing/2014/main" id="{C920A278-169D-4347-9CEC-170B05020DD1}"/>
                </a:ext>
              </a:extLst>
            </p:cNvPr>
            <p:cNvSpPr/>
            <p:nvPr/>
          </p:nvSpPr>
          <p:spPr>
            <a:xfrm>
              <a:off x="858129" y="2299468"/>
              <a:ext cx="436099" cy="321932"/>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1200"/>
                </a:spcBef>
              </a:pPr>
              <a:endParaRPr lang="en-GB" sz="2800">
                <a:cs typeface="+mn-ea"/>
                <a:sym typeface="+mn-lt"/>
              </a:endParaRPr>
            </a:p>
          </p:txBody>
        </p:sp>
        <p:sp>
          <p:nvSpPr>
            <p:cNvPr id="21" name="Rectangle 25">
              <a:extLst>
                <a:ext uri="{FF2B5EF4-FFF2-40B4-BE49-F238E27FC236}">
                  <a16:creationId xmlns:a16="http://schemas.microsoft.com/office/drawing/2014/main" id="{32801C99-CD3D-426C-B562-B9F075C17265}"/>
                </a:ext>
              </a:extLst>
            </p:cNvPr>
            <p:cNvSpPr/>
            <p:nvPr/>
          </p:nvSpPr>
          <p:spPr>
            <a:xfrm>
              <a:off x="789999" y="2242985"/>
              <a:ext cx="436099" cy="321932"/>
            </a:xfrm>
            <a:prstGeom prst="rect">
              <a:avLst/>
            </a:prstGeom>
            <a:solidFill>
              <a:srgbClr val="BDD7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1200"/>
                </a:spcBef>
              </a:pPr>
              <a:endParaRPr lang="en-GB" sz="2800">
                <a:cs typeface="+mn-ea"/>
                <a:sym typeface="+mn-lt"/>
              </a:endParaRPr>
            </a:p>
          </p:txBody>
        </p:sp>
      </p:grpSp>
      <p:sp>
        <p:nvSpPr>
          <p:cNvPr id="22" name="矩形 21">
            <a:extLst>
              <a:ext uri="{FF2B5EF4-FFF2-40B4-BE49-F238E27FC236}">
                <a16:creationId xmlns:a16="http://schemas.microsoft.com/office/drawing/2014/main" id="{4AE1A4F8-3A7D-4129-AF82-5520D59D69F9}"/>
              </a:ext>
            </a:extLst>
          </p:cNvPr>
          <p:cNvSpPr/>
          <p:nvPr/>
        </p:nvSpPr>
        <p:spPr>
          <a:xfrm>
            <a:off x="817440" y="1107088"/>
            <a:ext cx="3964547" cy="523220"/>
          </a:xfrm>
          <a:prstGeom prst="rect">
            <a:avLst/>
          </a:prstGeom>
        </p:spPr>
        <p:txBody>
          <a:bodyPr wrap="none">
            <a:spAutoFit/>
          </a:bodyPr>
          <a:lstStyle/>
          <a:p>
            <a:pPr>
              <a:spcBef>
                <a:spcPts val="1200"/>
              </a:spcBef>
            </a:pPr>
            <a:r>
              <a:rPr lang="en-US" altLang="zh-CN" sz="2800" b="1" dirty="0">
                <a:solidFill>
                  <a:srgbClr val="002060"/>
                </a:solidFill>
                <a:latin typeface="Times New Roman" panose="02020603050405020304" pitchFamily="18" charset="0"/>
                <a:cs typeface="Times New Roman" panose="02020603050405020304" pitchFamily="18" charset="0"/>
              </a:rPr>
              <a:t>4.3</a:t>
            </a:r>
            <a:r>
              <a:rPr lang="en-US" altLang="zh-CN" sz="2800" b="1" dirty="0">
                <a:solidFill>
                  <a:schemeClr val="accent2"/>
                </a:solidFill>
              </a:rPr>
              <a:t> </a:t>
            </a:r>
            <a:r>
              <a:rPr lang="zh-CN" altLang="en-US" sz="2800" b="1" dirty="0">
                <a:solidFill>
                  <a:schemeClr val="accent2"/>
                </a:solidFill>
              </a:rPr>
              <a:t>森林与二叉树的转换</a:t>
            </a:r>
            <a:endParaRPr lang="zh-CN" altLang="en-US" sz="2800" b="1" dirty="0">
              <a:solidFill>
                <a:srgbClr val="002060"/>
              </a:solidFill>
              <a:latin typeface="Times New Roman" panose="02020603050405020304" pitchFamily="18" charset="0"/>
              <a:cs typeface="Times New Roman" panose="02020603050405020304" pitchFamily="18" charset="0"/>
            </a:endParaRPr>
          </a:p>
        </p:txBody>
      </p:sp>
      <p:sp>
        <p:nvSpPr>
          <p:cNvPr id="13" name="矩形 12">
            <a:extLst>
              <a:ext uri="{FF2B5EF4-FFF2-40B4-BE49-F238E27FC236}">
                <a16:creationId xmlns:a16="http://schemas.microsoft.com/office/drawing/2014/main" id="{1EFF2BBC-0101-43DC-AB3E-0A0A0CEF76E8}"/>
              </a:ext>
            </a:extLst>
          </p:cNvPr>
          <p:cNvSpPr/>
          <p:nvPr/>
        </p:nvSpPr>
        <p:spPr>
          <a:xfrm>
            <a:off x="492493" y="1715026"/>
            <a:ext cx="11204207" cy="3929730"/>
          </a:xfrm>
          <a:prstGeom prst="rect">
            <a:avLst/>
          </a:prstGeom>
        </p:spPr>
        <p:txBody>
          <a:bodyPr wrap="square">
            <a:spAutoFit/>
          </a:bodyPr>
          <a:lstStyle/>
          <a:p>
            <a:pPr algn="just">
              <a:lnSpc>
                <a:spcPct val="150000"/>
              </a:lnSpc>
              <a:spcAft>
                <a:spcPts val="1200"/>
              </a:spcAft>
            </a:pPr>
            <a:r>
              <a:rPr lang="zh-CN" altLang="en-US" sz="2600" dirty="0">
                <a:cs typeface="Times New Roman" panose="02020603050405020304" pitchFamily="18" charset="0"/>
              </a:rPr>
              <a:t>给定一个森林，有唯一的二叉树与之对应；反之，给定一棵二叉树，也必有唯一的森林与之对应。因此：</a:t>
            </a:r>
            <a:endParaRPr lang="en-US" altLang="zh-CN" sz="2600" dirty="0">
              <a:cs typeface="Times New Roman" panose="02020603050405020304" pitchFamily="18" charset="0"/>
            </a:endParaRPr>
          </a:p>
          <a:p>
            <a:pPr algn="ctr">
              <a:lnSpc>
                <a:spcPct val="150000"/>
              </a:lnSpc>
              <a:spcAft>
                <a:spcPts val="1200"/>
              </a:spcAft>
            </a:pPr>
            <a:r>
              <a:rPr lang="zh-CN" altLang="en-US" sz="2600" b="1" dirty="0">
                <a:cs typeface="Times New Roman" panose="02020603050405020304" pitchFamily="18" charset="0"/>
              </a:rPr>
              <a:t>集合 </a:t>
            </a:r>
            <a:r>
              <a:rPr lang="en-US" altLang="zh-CN" sz="2600" b="1" dirty="0">
                <a:solidFill>
                  <a:srgbClr val="0000FF"/>
                </a:solidFill>
                <a:cs typeface="Times New Roman" panose="02020603050405020304" pitchFamily="18" charset="0"/>
              </a:rPr>
              <a:t>{</a:t>
            </a:r>
            <a:r>
              <a:rPr lang="zh-CN" altLang="en-US" sz="2600" b="1" dirty="0">
                <a:solidFill>
                  <a:srgbClr val="0000FF"/>
                </a:solidFill>
                <a:cs typeface="Times New Roman" panose="02020603050405020304" pitchFamily="18" charset="0"/>
              </a:rPr>
              <a:t>森林</a:t>
            </a:r>
            <a:r>
              <a:rPr lang="en-US" altLang="zh-CN" sz="2600" b="1" dirty="0">
                <a:solidFill>
                  <a:srgbClr val="0000FF"/>
                </a:solidFill>
                <a:cs typeface="Times New Roman" panose="02020603050405020304" pitchFamily="18" charset="0"/>
              </a:rPr>
              <a:t>} </a:t>
            </a:r>
            <a:r>
              <a:rPr lang="zh-CN" altLang="en-US" sz="2600" b="1" dirty="0">
                <a:cs typeface="Times New Roman" panose="02020603050405020304" pitchFamily="18" charset="0"/>
              </a:rPr>
              <a:t>与集合 </a:t>
            </a:r>
            <a:r>
              <a:rPr lang="en-US" altLang="zh-CN" sz="2600" b="1" dirty="0">
                <a:solidFill>
                  <a:srgbClr val="0000FF"/>
                </a:solidFill>
                <a:cs typeface="Times New Roman" panose="02020603050405020304" pitchFamily="18" charset="0"/>
              </a:rPr>
              <a:t>{</a:t>
            </a:r>
            <a:r>
              <a:rPr lang="zh-CN" altLang="en-US" sz="2600" b="1" dirty="0">
                <a:solidFill>
                  <a:srgbClr val="0000FF"/>
                </a:solidFill>
                <a:cs typeface="Times New Roman" panose="02020603050405020304" pitchFamily="18" charset="0"/>
              </a:rPr>
              <a:t>二叉树</a:t>
            </a:r>
            <a:r>
              <a:rPr lang="en-US" altLang="zh-CN" sz="2600" b="1" dirty="0">
                <a:solidFill>
                  <a:srgbClr val="0000FF"/>
                </a:solidFill>
                <a:cs typeface="Times New Roman" panose="02020603050405020304" pitchFamily="18" charset="0"/>
              </a:rPr>
              <a:t>} </a:t>
            </a:r>
            <a:r>
              <a:rPr lang="zh-CN" altLang="en-US" sz="2600" b="1" dirty="0">
                <a:cs typeface="Times New Roman" panose="02020603050405020304" pitchFamily="18" charset="0"/>
              </a:rPr>
              <a:t>有一一对应的关系。</a:t>
            </a:r>
            <a:endParaRPr lang="en-US" altLang="zh-CN" sz="2600" b="1" dirty="0">
              <a:cs typeface="Times New Roman" panose="02020603050405020304" pitchFamily="18" charset="0"/>
            </a:endParaRPr>
          </a:p>
          <a:p>
            <a:pPr algn="just">
              <a:lnSpc>
                <a:spcPct val="150000"/>
              </a:lnSpc>
              <a:spcAft>
                <a:spcPts val="1200"/>
              </a:spcAft>
            </a:pPr>
            <a:r>
              <a:rPr lang="zh-CN" altLang="en-US" sz="2600" dirty="0">
                <a:cs typeface="Times New Roman" panose="02020603050405020304" pitchFamily="18" charset="0"/>
              </a:rPr>
              <a:t>若森林和树采用二叉树存储结构，则森林和树的操作也可以转换成二叉树的操作。二叉树中指向左孩子的指针对应森林中指向第一个孩子的指针，而指向右孩子的指针对应森林中指向右兄弟的指针。</a:t>
            </a:r>
            <a:endParaRPr lang="en-US" altLang="zh-CN" sz="2600" dirty="0">
              <a:cs typeface="Times New Roman" panose="02020603050405020304" pitchFamily="18" charset="0"/>
            </a:endParaRPr>
          </a:p>
        </p:txBody>
      </p:sp>
    </p:spTree>
    <p:extLst>
      <p:ext uri="{BB962C8B-B14F-4D97-AF65-F5344CB8AC3E}">
        <p14:creationId xmlns:p14="http://schemas.microsoft.com/office/powerpoint/2010/main" val="24687064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a:extLst>
              <a:ext uri="{FF2B5EF4-FFF2-40B4-BE49-F238E27FC236}">
                <a16:creationId xmlns:a16="http://schemas.microsoft.com/office/drawing/2014/main" id="{1A2EAEDE-6963-46FF-A3C1-1B9BFAE38409}"/>
              </a:ext>
            </a:extLst>
          </p:cNvPr>
          <p:cNvGrpSpPr/>
          <p:nvPr/>
        </p:nvGrpSpPr>
        <p:grpSpPr>
          <a:xfrm>
            <a:off x="-1" y="177155"/>
            <a:ext cx="5674941" cy="877513"/>
            <a:chOff x="-1" y="271425"/>
            <a:chExt cx="5542158" cy="877513"/>
          </a:xfrm>
        </p:grpSpPr>
        <p:sp>
          <p:nvSpPr>
            <p:cNvPr id="15" name="任意多边形 18">
              <a:extLst>
                <a:ext uri="{FF2B5EF4-FFF2-40B4-BE49-F238E27FC236}">
                  <a16:creationId xmlns:a16="http://schemas.microsoft.com/office/drawing/2014/main" id="{4C9AAE2C-0BE4-4D86-BD16-A95EC58701DA}"/>
                </a:ext>
              </a:extLst>
            </p:cNvPr>
            <p:cNvSpPr/>
            <p:nvPr/>
          </p:nvSpPr>
          <p:spPr>
            <a:xfrm rot="5400000">
              <a:off x="2497210" y="-2076409"/>
              <a:ext cx="547735" cy="5542158"/>
            </a:xfrm>
            <a:custGeom>
              <a:avLst/>
              <a:gdLst>
                <a:gd name="connsiteX0" fmla="*/ 0 w 990604"/>
                <a:gd name="connsiteY0" fmla="*/ 5956738 h 5956738"/>
                <a:gd name="connsiteX1" fmla="*/ 0 w 990604"/>
                <a:gd name="connsiteY1" fmla="*/ 317938 h 5956738"/>
                <a:gd name="connsiteX2" fmla="*/ 6 w 990604"/>
                <a:gd name="connsiteY2" fmla="*/ 317938 h 5956738"/>
                <a:gd name="connsiteX3" fmla="*/ 495305 w 990604"/>
                <a:gd name="connsiteY3" fmla="*/ 0 h 5956738"/>
                <a:gd name="connsiteX4" fmla="*/ 990604 w 990604"/>
                <a:gd name="connsiteY4" fmla="*/ 317938 h 5956738"/>
                <a:gd name="connsiteX5" fmla="*/ 990601 w 990604"/>
                <a:gd name="connsiteY5" fmla="*/ 317938 h 5956738"/>
                <a:gd name="connsiteX6" fmla="*/ 990601 w 990604"/>
                <a:gd name="connsiteY6" fmla="*/ 5956738 h 5956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0604" h="5956738">
                  <a:moveTo>
                    <a:pt x="0" y="5956738"/>
                  </a:moveTo>
                  <a:lnTo>
                    <a:pt x="0" y="317938"/>
                  </a:lnTo>
                  <a:lnTo>
                    <a:pt x="6" y="317938"/>
                  </a:lnTo>
                  <a:lnTo>
                    <a:pt x="495305" y="0"/>
                  </a:lnTo>
                  <a:lnTo>
                    <a:pt x="990604" y="317938"/>
                  </a:lnTo>
                  <a:lnTo>
                    <a:pt x="990601" y="317938"/>
                  </a:lnTo>
                  <a:lnTo>
                    <a:pt x="990601" y="5956738"/>
                  </a:lnTo>
                  <a:close/>
                </a:path>
              </a:pathLst>
            </a:cu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1200"/>
                </a:spcBef>
                <a:defRPr/>
              </a:pPr>
              <a:endParaRPr lang="zh-CN" altLang="en-US" noProof="1"/>
            </a:p>
          </p:txBody>
        </p:sp>
        <p:sp>
          <p:nvSpPr>
            <p:cNvPr id="16" name="椭圆 15">
              <a:extLst>
                <a:ext uri="{FF2B5EF4-FFF2-40B4-BE49-F238E27FC236}">
                  <a16:creationId xmlns:a16="http://schemas.microsoft.com/office/drawing/2014/main" id="{CE6C2097-8C7F-45F1-B166-6688B76DB335}"/>
                </a:ext>
              </a:extLst>
            </p:cNvPr>
            <p:cNvSpPr/>
            <p:nvPr/>
          </p:nvSpPr>
          <p:spPr>
            <a:xfrm>
              <a:off x="273223" y="271425"/>
              <a:ext cx="902677" cy="877513"/>
            </a:xfrm>
            <a:prstGeom prst="ellipse">
              <a:avLst/>
            </a:prstGeom>
            <a:solidFill>
              <a:schemeClr val="bg1"/>
            </a:solidFill>
            <a:ln w="825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1200"/>
                </a:spcBef>
                <a:defRPr/>
              </a:pPr>
              <a:endParaRPr lang="zh-CN" altLang="en-US" noProof="1"/>
            </a:p>
          </p:txBody>
        </p:sp>
        <p:sp>
          <p:nvSpPr>
            <p:cNvPr id="17" name="矩形 16">
              <a:extLst>
                <a:ext uri="{FF2B5EF4-FFF2-40B4-BE49-F238E27FC236}">
                  <a16:creationId xmlns:a16="http://schemas.microsoft.com/office/drawing/2014/main" id="{166F3534-913F-48DD-8377-EE5D1E8377B6}"/>
                </a:ext>
              </a:extLst>
            </p:cNvPr>
            <p:cNvSpPr/>
            <p:nvPr/>
          </p:nvSpPr>
          <p:spPr>
            <a:xfrm>
              <a:off x="480970" y="324385"/>
              <a:ext cx="487183" cy="769441"/>
            </a:xfrm>
            <a:prstGeom prst="rect">
              <a:avLst/>
            </a:prstGeom>
          </p:spPr>
          <p:txBody>
            <a:bodyPr wrap="none">
              <a:spAutoFit/>
            </a:bodyPr>
            <a:lstStyle/>
            <a:p>
              <a:pPr algn="ctr">
                <a:spcBef>
                  <a:spcPts val="1200"/>
                </a:spcBef>
                <a:defRPr/>
              </a:pPr>
              <a:r>
                <a:rPr lang="en-US" altLang="zh-CN" sz="4400" b="1" dirty="0">
                  <a:solidFill>
                    <a:srgbClr val="002060"/>
                  </a:solidFill>
                  <a:latin typeface="Arial" panose="020B0604020202020204" pitchFamily="34" charset="0"/>
                  <a:ea typeface="微软雅黑" panose="020B0503020204020204" pitchFamily="34" charset="-122"/>
                  <a:sym typeface="Arial" panose="020B0604020202020204" pitchFamily="34" charset="0"/>
                </a:rPr>
                <a:t>4</a:t>
              </a:r>
              <a:endParaRPr lang="zh-CN" altLang="en-US" sz="4400" b="1" dirty="0">
                <a:solidFill>
                  <a:srgbClr val="002060"/>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18" name="文本框 1066">
            <a:extLst>
              <a:ext uri="{FF2B5EF4-FFF2-40B4-BE49-F238E27FC236}">
                <a16:creationId xmlns:a16="http://schemas.microsoft.com/office/drawing/2014/main" id="{908E9D88-11BD-4710-9E48-A52EB0FC5223}"/>
              </a:ext>
            </a:extLst>
          </p:cNvPr>
          <p:cNvSpPr txBox="1">
            <a:spLocks noChangeArrowheads="1"/>
          </p:cNvSpPr>
          <p:nvPr/>
        </p:nvSpPr>
        <p:spPr bwMode="auto">
          <a:xfrm>
            <a:off x="1303676" y="287068"/>
            <a:ext cx="3877986"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lvl="0" algn="ctr"/>
            <a:r>
              <a:rPr lang="zh-CN" altLang="en-US" sz="3200" b="1" dirty="0">
                <a:solidFill>
                  <a:schemeClr val="bg1"/>
                </a:solidFill>
                <a:cs typeface="+mn-ea"/>
                <a:sym typeface="+mn-lt"/>
              </a:rPr>
              <a:t>树与森林的存储结构</a:t>
            </a:r>
          </a:p>
        </p:txBody>
      </p:sp>
      <p:grpSp>
        <p:nvGrpSpPr>
          <p:cNvPr id="19" name="Group 23">
            <a:extLst>
              <a:ext uri="{FF2B5EF4-FFF2-40B4-BE49-F238E27FC236}">
                <a16:creationId xmlns:a16="http://schemas.microsoft.com/office/drawing/2014/main" id="{14490AB4-43D4-4D4B-B30C-6C14E7C42C20}"/>
              </a:ext>
            </a:extLst>
          </p:cNvPr>
          <p:cNvGrpSpPr/>
          <p:nvPr/>
        </p:nvGrpSpPr>
        <p:grpSpPr>
          <a:xfrm>
            <a:off x="302765" y="1196691"/>
            <a:ext cx="458390" cy="344014"/>
            <a:chOff x="789999" y="2242985"/>
            <a:chExt cx="504229" cy="378415"/>
          </a:xfrm>
        </p:grpSpPr>
        <p:sp>
          <p:nvSpPr>
            <p:cNvPr id="20" name="Rectangle 24">
              <a:extLst>
                <a:ext uri="{FF2B5EF4-FFF2-40B4-BE49-F238E27FC236}">
                  <a16:creationId xmlns:a16="http://schemas.microsoft.com/office/drawing/2014/main" id="{C920A278-169D-4347-9CEC-170B05020DD1}"/>
                </a:ext>
              </a:extLst>
            </p:cNvPr>
            <p:cNvSpPr/>
            <p:nvPr/>
          </p:nvSpPr>
          <p:spPr>
            <a:xfrm>
              <a:off x="858129" y="2299468"/>
              <a:ext cx="436099" cy="321932"/>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1200"/>
                </a:spcBef>
              </a:pPr>
              <a:endParaRPr lang="en-GB" sz="2800">
                <a:cs typeface="+mn-ea"/>
                <a:sym typeface="+mn-lt"/>
              </a:endParaRPr>
            </a:p>
          </p:txBody>
        </p:sp>
        <p:sp>
          <p:nvSpPr>
            <p:cNvPr id="21" name="Rectangle 25">
              <a:extLst>
                <a:ext uri="{FF2B5EF4-FFF2-40B4-BE49-F238E27FC236}">
                  <a16:creationId xmlns:a16="http://schemas.microsoft.com/office/drawing/2014/main" id="{32801C99-CD3D-426C-B562-B9F075C17265}"/>
                </a:ext>
              </a:extLst>
            </p:cNvPr>
            <p:cNvSpPr/>
            <p:nvPr/>
          </p:nvSpPr>
          <p:spPr>
            <a:xfrm>
              <a:off x="789999" y="2242985"/>
              <a:ext cx="436099" cy="321932"/>
            </a:xfrm>
            <a:prstGeom prst="rect">
              <a:avLst/>
            </a:prstGeom>
            <a:solidFill>
              <a:srgbClr val="BDD7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1200"/>
                </a:spcBef>
              </a:pPr>
              <a:endParaRPr lang="en-GB" sz="2800">
                <a:cs typeface="+mn-ea"/>
                <a:sym typeface="+mn-lt"/>
              </a:endParaRPr>
            </a:p>
          </p:txBody>
        </p:sp>
      </p:grpSp>
      <p:sp>
        <p:nvSpPr>
          <p:cNvPr id="22" name="矩形 21">
            <a:extLst>
              <a:ext uri="{FF2B5EF4-FFF2-40B4-BE49-F238E27FC236}">
                <a16:creationId xmlns:a16="http://schemas.microsoft.com/office/drawing/2014/main" id="{4AE1A4F8-3A7D-4129-AF82-5520D59D69F9}"/>
              </a:ext>
            </a:extLst>
          </p:cNvPr>
          <p:cNvSpPr/>
          <p:nvPr/>
        </p:nvSpPr>
        <p:spPr>
          <a:xfrm>
            <a:off x="817440" y="1107088"/>
            <a:ext cx="3964547" cy="523220"/>
          </a:xfrm>
          <a:prstGeom prst="rect">
            <a:avLst/>
          </a:prstGeom>
        </p:spPr>
        <p:txBody>
          <a:bodyPr wrap="none">
            <a:spAutoFit/>
          </a:bodyPr>
          <a:lstStyle/>
          <a:p>
            <a:pPr>
              <a:spcBef>
                <a:spcPts val="1200"/>
              </a:spcBef>
            </a:pPr>
            <a:r>
              <a:rPr lang="en-US" altLang="zh-CN" sz="2800" b="1" dirty="0">
                <a:solidFill>
                  <a:srgbClr val="002060"/>
                </a:solidFill>
                <a:latin typeface="Times New Roman" panose="02020603050405020304" pitchFamily="18" charset="0"/>
                <a:cs typeface="Times New Roman" panose="02020603050405020304" pitchFamily="18" charset="0"/>
              </a:rPr>
              <a:t>4.3</a:t>
            </a:r>
            <a:r>
              <a:rPr lang="en-US" altLang="zh-CN" sz="2800" b="1" dirty="0">
                <a:solidFill>
                  <a:schemeClr val="accent2"/>
                </a:solidFill>
              </a:rPr>
              <a:t> </a:t>
            </a:r>
            <a:r>
              <a:rPr lang="zh-CN" altLang="en-US" sz="2800" b="1" dirty="0">
                <a:solidFill>
                  <a:schemeClr val="accent2"/>
                </a:solidFill>
              </a:rPr>
              <a:t>森林的二叉树表示法</a:t>
            </a:r>
            <a:endParaRPr lang="zh-CN" altLang="en-US" sz="2800" b="1" dirty="0">
              <a:solidFill>
                <a:srgbClr val="002060"/>
              </a:solidFill>
              <a:latin typeface="Times New Roman" panose="02020603050405020304" pitchFamily="18" charset="0"/>
              <a:cs typeface="Times New Roman" panose="02020603050405020304" pitchFamily="18" charset="0"/>
            </a:endParaRPr>
          </a:p>
        </p:txBody>
      </p:sp>
      <p:sp>
        <p:nvSpPr>
          <p:cNvPr id="12" name="内容占位符 2">
            <a:extLst>
              <a:ext uri="{FF2B5EF4-FFF2-40B4-BE49-F238E27FC236}">
                <a16:creationId xmlns:a16="http://schemas.microsoft.com/office/drawing/2014/main" id="{EE49CC13-3CDA-4300-B305-46D2A82952A3}"/>
              </a:ext>
            </a:extLst>
          </p:cNvPr>
          <p:cNvSpPr txBox="1">
            <a:spLocks/>
          </p:cNvSpPr>
          <p:nvPr/>
        </p:nvSpPr>
        <p:spPr>
          <a:xfrm>
            <a:off x="1990756" y="2934376"/>
            <a:ext cx="7665425" cy="232380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None/>
            </a:pPr>
            <a:r>
              <a:rPr lang="en-US" altLang="zh-CN" sz="2600" b="1" dirty="0">
                <a:solidFill>
                  <a:schemeClr val="accent2"/>
                </a:solidFill>
              </a:rPr>
              <a:t>C++</a:t>
            </a:r>
            <a:r>
              <a:rPr lang="zh-CN" altLang="zh-CN" sz="2600" b="1" dirty="0">
                <a:solidFill>
                  <a:schemeClr val="accent2"/>
                </a:solidFill>
              </a:rPr>
              <a:t>描述如下：</a:t>
            </a:r>
            <a:endParaRPr lang="en-US" altLang="zh-CN" sz="2600" b="1" dirty="0">
              <a:solidFill>
                <a:schemeClr val="accent2"/>
              </a:solidFill>
            </a:endParaRPr>
          </a:p>
          <a:p>
            <a:pPr marL="0" indent="0">
              <a:lnSpc>
                <a:spcPct val="100000"/>
              </a:lnSpc>
              <a:spcBef>
                <a:spcPts val="600"/>
              </a:spcBef>
              <a:buNone/>
            </a:pPr>
            <a:r>
              <a:rPr lang="en-US" altLang="zh-CN" sz="2600" b="1" dirty="0">
                <a:solidFill>
                  <a:schemeClr val="accent2"/>
                </a:solidFill>
              </a:rPr>
              <a:t>     </a:t>
            </a:r>
            <a:r>
              <a:rPr lang="en-US" altLang="zh-CN" sz="2600" dirty="0"/>
              <a:t>typedef struct </a:t>
            </a:r>
            <a:r>
              <a:rPr lang="en-US" altLang="zh-CN" sz="2600" dirty="0" err="1"/>
              <a:t>TNode</a:t>
            </a:r>
            <a:endParaRPr lang="zh-CN" altLang="zh-CN" sz="2600" dirty="0"/>
          </a:p>
          <a:p>
            <a:pPr marL="457200" lvl="1" indent="0">
              <a:lnSpc>
                <a:spcPct val="100000"/>
              </a:lnSpc>
              <a:buNone/>
            </a:pPr>
            <a:r>
              <a:rPr lang="en-US" altLang="zh-CN" sz="2600" dirty="0"/>
              <a:t>{   </a:t>
            </a:r>
          </a:p>
          <a:p>
            <a:pPr marL="457200" lvl="1" indent="0">
              <a:lnSpc>
                <a:spcPct val="100000"/>
              </a:lnSpc>
              <a:buNone/>
            </a:pPr>
            <a:r>
              <a:rPr lang="en-US" altLang="zh-CN" sz="2600" dirty="0"/>
              <a:t>    </a:t>
            </a:r>
            <a:r>
              <a:rPr lang="en-US" altLang="zh-CN" sz="2600" dirty="0" err="1"/>
              <a:t>TElemType</a:t>
            </a:r>
            <a:r>
              <a:rPr lang="en-US" altLang="zh-CN" sz="2600" dirty="0"/>
              <a:t> data;   //</a:t>
            </a:r>
            <a:r>
              <a:rPr lang="zh-CN" altLang="en-US" sz="2600" dirty="0"/>
              <a:t>数据元素</a:t>
            </a:r>
            <a:endParaRPr lang="zh-CN" altLang="zh-CN" sz="2600" dirty="0"/>
          </a:p>
          <a:p>
            <a:pPr marL="457200" lvl="1" indent="0">
              <a:lnSpc>
                <a:spcPct val="100000"/>
              </a:lnSpc>
              <a:buNone/>
            </a:pPr>
            <a:r>
              <a:rPr lang="en-US" altLang="zh-CN" sz="2600" dirty="0"/>
              <a:t>    </a:t>
            </a:r>
            <a:r>
              <a:rPr lang="en-US" altLang="zh-CN" sz="2600" dirty="0" err="1"/>
              <a:t>TNode</a:t>
            </a:r>
            <a:r>
              <a:rPr lang="en-US" altLang="zh-CN" sz="2600" dirty="0"/>
              <a:t>* parent, * fc,* ns;</a:t>
            </a:r>
          </a:p>
          <a:p>
            <a:pPr marL="457200" lvl="1" indent="0">
              <a:lnSpc>
                <a:spcPct val="100000"/>
              </a:lnSpc>
              <a:buNone/>
            </a:pPr>
            <a:r>
              <a:rPr lang="en-US" altLang="zh-CN" sz="2600" dirty="0"/>
              <a:t>} </a:t>
            </a:r>
            <a:r>
              <a:rPr lang="en-US" altLang="zh-CN" sz="2600" dirty="0" err="1"/>
              <a:t>FNode</a:t>
            </a:r>
            <a:r>
              <a:rPr lang="en-US" altLang="zh-CN" sz="2600" dirty="0"/>
              <a:t>, *tree, *forest</a:t>
            </a:r>
            <a:r>
              <a:rPr lang="zh-CN" altLang="en-US" sz="2600" dirty="0"/>
              <a:t>；</a:t>
            </a:r>
            <a:endParaRPr lang="en-US" altLang="zh-CN" sz="2600" dirty="0"/>
          </a:p>
        </p:txBody>
      </p:sp>
      <p:sp>
        <p:nvSpPr>
          <p:cNvPr id="13" name="矩形 12">
            <a:extLst>
              <a:ext uri="{FF2B5EF4-FFF2-40B4-BE49-F238E27FC236}">
                <a16:creationId xmlns:a16="http://schemas.microsoft.com/office/drawing/2014/main" id="{1EFF2BBC-0101-43DC-AB3E-0A0A0CEF76E8}"/>
              </a:ext>
            </a:extLst>
          </p:cNvPr>
          <p:cNvSpPr/>
          <p:nvPr/>
        </p:nvSpPr>
        <p:spPr>
          <a:xfrm>
            <a:off x="516345" y="1653147"/>
            <a:ext cx="11062083" cy="1282146"/>
          </a:xfrm>
          <a:prstGeom prst="rect">
            <a:avLst/>
          </a:prstGeom>
        </p:spPr>
        <p:txBody>
          <a:bodyPr wrap="square">
            <a:spAutoFit/>
          </a:bodyPr>
          <a:lstStyle/>
          <a:p>
            <a:pPr algn="just">
              <a:lnSpc>
                <a:spcPct val="110000"/>
              </a:lnSpc>
              <a:spcAft>
                <a:spcPts val="1200"/>
              </a:spcAft>
            </a:pPr>
            <a:r>
              <a:rPr lang="zh-CN" altLang="en-US" sz="2400" dirty="0">
                <a:cs typeface="Times New Roman" panose="02020603050405020304" pitchFamily="18" charset="0"/>
              </a:rPr>
              <a:t>森林的二叉树表示法与树的二叉树表示法一致，可以类似定义森林结点 </a:t>
            </a:r>
            <a:r>
              <a:rPr lang="en-US" altLang="zh-CN" sz="2400" dirty="0" err="1">
                <a:cs typeface="Times New Roman" panose="02020603050405020304" pitchFamily="18" charset="0"/>
              </a:rPr>
              <a:t>FNode</a:t>
            </a:r>
            <a:r>
              <a:rPr lang="en-US" altLang="zh-CN" sz="2400" dirty="0">
                <a:cs typeface="Times New Roman" panose="02020603050405020304" pitchFamily="18" charset="0"/>
              </a:rPr>
              <a:t> </a:t>
            </a:r>
            <a:r>
              <a:rPr lang="zh-CN" altLang="en-US" sz="2400" dirty="0">
                <a:cs typeface="Times New Roman" panose="02020603050405020304" pitchFamily="18" charset="0"/>
              </a:rPr>
              <a:t>与指向森林结点的指针类型 </a:t>
            </a:r>
            <a:r>
              <a:rPr lang="en-US" altLang="zh-CN" sz="2400" dirty="0">
                <a:cs typeface="Times New Roman" panose="02020603050405020304" pitchFamily="18" charset="0"/>
              </a:rPr>
              <a:t>forest</a:t>
            </a:r>
            <a:r>
              <a:rPr lang="zh-CN" altLang="en-US" sz="2400" dirty="0">
                <a:cs typeface="Times New Roman" panose="02020603050405020304" pitchFamily="18" charset="0"/>
              </a:rPr>
              <a:t>。由于 </a:t>
            </a:r>
            <a:r>
              <a:rPr lang="en-US" altLang="zh-CN" sz="2400" dirty="0" err="1">
                <a:cs typeface="Times New Roman" panose="02020603050405020304" pitchFamily="18" charset="0"/>
              </a:rPr>
              <a:t>FNode</a:t>
            </a:r>
            <a:r>
              <a:rPr lang="en-US" altLang="zh-CN" sz="2400" dirty="0">
                <a:cs typeface="Times New Roman" panose="02020603050405020304" pitchFamily="18" charset="0"/>
              </a:rPr>
              <a:t> </a:t>
            </a:r>
            <a:r>
              <a:rPr lang="zh-CN" altLang="en-US" sz="2400" dirty="0">
                <a:cs typeface="Times New Roman" panose="02020603050405020304" pitchFamily="18" charset="0"/>
              </a:rPr>
              <a:t>和 </a:t>
            </a:r>
            <a:r>
              <a:rPr lang="en-US" altLang="zh-CN" sz="2400" dirty="0">
                <a:cs typeface="Times New Roman" panose="02020603050405020304" pitchFamily="18" charset="0"/>
              </a:rPr>
              <a:t>forest </a:t>
            </a:r>
            <a:r>
              <a:rPr lang="zh-CN" altLang="en-US" sz="2400" dirty="0">
                <a:cs typeface="Times New Roman" panose="02020603050405020304" pitchFamily="18" charset="0"/>
              </a:rPr>
              <a:t>与 </a:t>
            </a:r>
            <a:r>
              <a:rPr lang="en-US" altLang="zh-CN" sz="2400" dirty="0" err="1">
                <a:cs typeface="Times New Roman" panose="02020603050405020304" pitchFamily="18" charset="0"/>
              </a:rPr>
              <a:t>TNode</a:t>
            </a:r>
            <a:r>
              <a:rPr lang="en-US" altLang="zh-CN" sz="2400" dirty="0">
                <a:cs typeface="Times New Roman" panose="02020603050405020304" pitchFamily="18" charset="0"/>
              </a:rPr>
              <a:t> </a:t>
            </a:r>
            <a:r>
              <a:rPr lang="zh-CN" altLang="en-US" sz="2400" dirty="0">
                <a:cs typeface="Times New Roman" panose="02020603050405020304" pitchFamily="18" charset="0"/>
              </a:rPr>
              <a:t>和 </a:t>
            </a:r>
            <a:r>
              <a:rPr lang="en-US" altLang="zh-CN" sz="2400" dirty="0">
                <a:cs typeface="Times New Roman" panose="02020603050405020304" pitchFamily="18" charset="0"/>
              </a:rPr>
              <a:t>tree </a:t>
            </a:r>
            <a:r>
              <a:rPr lang="zh-CN" altLang="en-US" sz="2400" dirty="0">
                <a:cs typeface="Times New Roman" panose="02020603050405020304" pitchFamily="18" charset="0"/>
              </a:rPr>
              <a:t>的定义实际上分别相同，因此也可以对这些类型同时定义：</a:t>
            </a:r>
            <a:endParaRPr lang="en-US" altLang="zh-CN" sz="2400" dirty="0">
              <a:cs typeface="Times New Roman" panose="02020603050405020304" pitchFamily="18" charset="0"/>
            </a:endParaRPr>
          </a:p>
        </p:txBody>
      </p:sp>
    </p:spTree>
    <p:extLst>
      <p:ext uri="{BB962C8B-B14F-4D97-AF65-F5344CB8AC3E}">
        <p14:creationId xmlns:p14="http://schemas.microsoft.com/office/powerpoint/2010/main" val="3124089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a:extLst>
              <a:ext uri="{FF2B5EF4-FFF2-40B4-BE49-F238E27FC236}">
                <a16:creationId xmlns:a16="http://schemas.microsoft.com/office/drawing/2014/main" id="{1A2EAEDE-6963-46FF-A3C1-1B9BFAE38409}"/>
              </a:ext>
            </a:extLst>
          </p:cNvPr>
          <p:cNvGrpSpPr/>
          <p:nvPr/>
        </p:nvGrpSpPr>
        <p:grpSpPr>
          <a:xfrm>
            <a:off x="-1" y="177155"/>
            <a:ext cx="5674941" cy="877513"/>
            <a:chOff x="-1" y="271425"/>
            <a:chExt cx="5542158" cy="877513"/>
          </a:xfrm>
        </p:grpSpPr>
        <p:sp>
          <p:nvSpPr>
            <p:cNvPr id="15" name="任意多边形 18">
              <a:extLst>
                <a:ext uri="{FF2B5EF4-FFF2-40B4-BE49-F238E27FC236}">
                  <a16:creationId xmlns:a16="http://schemas.microsoft.com/office/drawing/2014/main" id="{4C9AAE2C-0BE4-4D86-BD16-A95EC58701DA}"/>
                </a:ext>
              </a:extLst>
            </p:cNvPr>
            <p:cNvSpPr/>
            <p:nvPr/>
          </p:nvSpPr>
          <p:spPr>
            <a:xfrm rot="5400000">
              <a:off x="2497210" y="-2076409"/>
              <a:ext cx="547735" cy="5542158"/>
            </a:xfrm>
            <a:custGeom>
              <a:avLst/>
              <a:gdLst>
                <a:gd name="connsiteX0" fmla="*/ 0 w 990604"/>
                <a:gd name="connsiteY0" fmla="*/ 5956738 h 5956738"/>
                <a:gd name="connsiteX1" fmla="*/ 0 w 990604"/>
                <a:gd name="connsiteY1" fmla="*/ 317938 h 5956738"/>
                <a:gd name="connsiteX2" fmla="*/ 6 w 990604"/>
                <a:gd name="connsiteY2" fmla="*/ 317938 h 5956738"/>
                <a:gd name="connsiteX3" fmla="*/ 495305 w 990604"/>
                <a:gd name="connsiteY3" fmla="*/ 0 h 5956738"/>
                <a:gd name="connsiteX4" fmla="*/ 990604 w 990604"/>
                <a:gd name="connsiteY4" fmla="*/ 317938 h 5956738"/>
                <a:gd name="connsiteX5" fmla="*/ 990601 w 990604"/>
                <a:gd name="connsiteY5" fmla="*/ 317938 h 5956738"/>
                <a:gd name="connsiteX6" fmla="*/ 990601 w 990604"/>
                <a:gd name="connsiteY6" fmla="*/ 5956738 h 5956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0604" h="5956738">
                  <a:moveTo>
                    <a:pt x="0" y="5956738"/>
                  </a:moveTo>
                  <a:lnTo>
                    <a:pt x="0" y="317938"/>
                  </a:lnTo>
                  <a:lnTo>
                    <a:pt x="6" y="317938"/>
                  </a:lnTo>
                  <a:lnTo>
                    <a:pt x="495305" y="0"/>
                  </a:lnTo>
                  <a:lnTo>
                    <a:pt x="990604" y="317938"/>
                  </a:lnTo>
                  <a:lnTo>
                    <a:pt x="990601" y="317938"/>
                  </a:lnTo>
                  <a:lnTo>
                    <a:pt x="990601" y="5956738"/>
                  </a:lnTo>
                  <a:close/>
                </a:path>
              </a:pathLst>
            </a:cu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1200"/>
                </a:spcBef>
                <a:defRPr/>
              </a:pPr>
              <a:endParaRPr lang="zh-CN" altLang="en-US" noProof="1"/>
            </a:p>
          </p:txBody>
        </p:sp>
        <p:sp>
          <p:nvSpPr>
            <p:cNvPr id="16" name="椭圆 15">
              <a:extLst>
                <a:ext uri="{FF2B5EF4-FFF2-40B4-BE49-F238E27FC236}">
                  <a16:creationId xmlns:a16="http://schemas.microsoft.com/office/drawing/2014/main" id="{CE6C2097-8C7F-45F1-B166-6688B76DB335}"/>
                </a:ext>
              </a:extLst>
            </p:cNvPr>
            <p:cNvSpPr/>
            <p:nvPr/>
          </p:nvSpPr>
          <p:spPr>
            <a:xfrm>
              <a:off x="273223" y="271425"/>
              <a:ext cx="902677" cy="877513"/>
            </a:xfrm>
            <a:prstGeom prst="ellipse">
              <a:avLst/>
            </a:prstGeom>
            <a:solidFill>
              <a:schemeClr val="bg1"/>
            </a:solidFill>
            <a:ln w="825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1200"/>
                </a:spcBef>
                <a:defRPr/>
              </a:pPr>
              <a:endParaRPr lang="zh-CN" altLang="en-US" noProof="1"/>
            </a:p>
          </p:txBody>
        </p:sp>
        <p:sp>
          <p:nvSpPr>
            <p:cNvPr id="17" name="矩形 16">
              <a:extLst>
                <a:ext uri="{FF2B5EF4-FFF2-40B4-BE49-F238E27FC236}">
                  <a16:creationId xmlns:a16="http://schemas.microsoft.com/office/drawing/2014/main" id="{166F3534-913F-48DD-8377-EE5D1E8377B6}"/>
                </a:ext>
              </a:extLst>
            </p:cNvPr>
            <p:cNvSpPr/>
            <p:nvPr/>
          </p:nvSpPr>
          <p:spPr>
            <a:xfrm>
              <a:off x="480970" y="324385"/>
              <a:ext cx="487183" cy="769441"/>
            </a:xfrm>
            <a:prstGeom prst="rect">
              <a:avLst/>
            </a:prstGeom>
          </p:spPr>
          <p:txBody>
            <a:bodyPr wrap="none">
              <a:spAutoFit/>
            </a:bodyPr>
            <a:lstStyle/>
            <a:p>
              <a:pPr algn="ctr">
                <a:spcBef>
                  <a:spcPts val="1200"/>
                </a:spcBef>
                <a:defRPr/>
              </a:pPr>
              <a:r>
                <a:rPr lang="en-US" altLang="zh-CN" sz="4400" b="1" dirty="0">
                  <a:solidFill>
                    <a:srgbClr val="002060"/>
                  </a:solidFill>
                  <a:latin typeface="Arial" panose="020B0604020202020204" pitchFamily="34" charset="0"/>
                  <a:ea typeface="微软雅黑" panose="020B0503020204020204" pitchFamily="34" charset="-122"/>
                  <a:sym typeface="Arial" panose="020B0604020202020204" pitchFamily="34" charset="0"/>
                </a:rPr>
                <a:t>4</a:t>
              </a:r>
              <a:endParaRPr lang="zh-CN" altLang="en-US" sz="4400" b="1" dirty="0">
                <a:solidFill>
                  <a:srgbClr val="002060"/>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18" name="文本框 1066">
            <a:extLst>
              <a:ext uri="{FF2B5EF4-FFF2-40B4-BE49-F238E27FC236}">
                <a16:creationId xmlns:a16="http://schemas.microsoft.com/office/drawing/2014/main" id="{908E9D88-11BD-4710-9E48-A52EB0FC5223}"/>
              </a:ext>
            </a:extLst>
          </p:cNvPr>
          <p:cNvSpPr txBox="1">
            <a:spLocks noChangeArrowheads="1"/>
          </p:cNvSpPr>
          <p:nvPr/>
        </p:nvSpPr>
        <p:spPr bwMode="auto">
          <a:xfrm>
            <a:off x="1303676" y="287068"/>
            <a:ext cx="3877986"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lvl="0" algn="ctr"/>
            <a:r>
              <a:rPr lang="zh-CN" altLang="en-US" sz="3200" b="1" dirty="0">
                <a:solidFill>
                  <a:schemeClr val="bg1"/>
                </a:solidFill>
                <a:cs typeface="+mn-ea"/>
                <a:sym typeface="+mn-lt"/>
              </a:rPr>
              <a:t>树与森林的存储结构</a:t>
            </a:r>
          </a:p>
        </p:txBody>
      </p:sp>
      <p:grpSp>
        <p:nvGrpSpPr>
          <p:cNvPr id="19" name="Group 23">
            <a:extLst>
              <a:ext uri="{FF2B5EF4-FFF2-40B4-BE49-F238E27FC236}">
                <a16:creationId xmlns:a16="http://schemas.microsoft.com/office/drawing/2014/main" id="{14490AB4-43D4-4D4B-B30C-6C14E7C42C20}"/>
              </a:ext>
            </a:extLst>
          </p:cNvPr>
          <p:cNvGrpSpPr/>
          <p:nvPr/>
        </p:nvGrpSpPr>
        <p:grpSpPr>
          <a:xfrm>
            <a:off x="302765" y="1196691"/>
            <a:ext cx="458390" cy="344014"/>
            <a:chOff x="789999" y="2242985"/>
            <a:chExt cx="504229" cy="378415"/>
          </a:xfrm>
        </p:grpSpPr>
        <p:sp>
          <p:nvSpPr>
            <p:cNvPr id="20" name="Rectangle 24">
              <a:extLst>
                <a:ext uri="{FF2B5EF4-FFF2-40B4-BE49-F238E27FC236}">
                  <a16:creationId xmlns:a16="http://schemas.microsoft.com/office/drawing/2014/main" id="{C920A278-169D-4347-9CEC-170B05020DD1}"/>
                </a:ext>
              </a:extLst>
            </p:cNvPr>
            <p:cNvSpPr/>
            <p:nvPr/>
          </p:nvSpPr>
          <p:spPr>
            <a:xfrm>
              <a:off x="858129" y="2299468"/>
              <a:ext cx="436099" cy="321932"/>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1200"/>
                </a:spcBef>
              </a:pPr>
              <a:endParaRPr lang="en-GB" sz="2800">
                <a:cs typeface="+mn-ea"/>
                <a:sym typeface="+mn-lt"/>
              </a:endParaRPr>
            </a:p>
          </p:txBody>
        </p:sp>
        <p:sp>
          <p:nvSpPr>
            <p:cNvPr id="21" name="Rectangle 25">
              <a:extLst>
                <a:ext uri="{FF2B5EF4-FFF2-40B4-BE49-F238E27FC236}">
                  <a16:creationId xmlns:a16="http://schemas.microsoft.com/office/drawing/2014/main" id="{32801C99-CD3D-426C-B562-B9F075C17265}"/>
                </a:ext>
              </a:extLst>
            </p:cNvPr>
            <p:cNvSpPr/>
            <p:nvPr/>
          </p:nvSpPr>
          <p:spPr>
            <a:xfrm>
              <a:off x="789999" y="2242985"/>
              <a:ext cx="436099" cy="321932"/>
            </a:xfrm>
            <a:prstGeom prst="rect">
              <a:avLst/>
            </a:prstGeom>
            <a:solidFill>
              <a:srgbClr val="BDD7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1200"/>
                </a:spcBef>
              </a:pPr>
              <a:endParaRPr lang="en-GB" sz="2800">
                <a:cs typeface="+mn-ea"/>
                <a:sym typeface="+mn-lt"/>
              </a:endParaRPr>
            </a:p>
          </p:txBody>
        </p:sp>
      </p:grpSp>
      <p:sp>
        <p:nvSpPr>
          <p:cNvPr id="22" name="矩形 21">
            <a:extLst>
              <a:ext uri="{FF2B5EF4-FFF2-40B4-BE49-F238E27FC236}">
                <a16:creationId xmlns:a16="http://schemas.microsoft.com/office/drawing/2014/main" id="{4AE1A4F8-3A7D-4129-AF82-5520D59D69F9}"/>
              </a:ext>
            </a:extLst>
          </p:cNvPr>
          <p:cNvSpPr/>
          <p:nvPr/>
        </p:nvSpPr>
        <p:spPr>
          <a:xfrm>
            <a:off x="817440" y="1107088"/>
            <a:ext cx="3964547" cy="523220"/>
          </a:xfrm>
          <a:prstGeom prst="rect">
            <a:avLst/>
          </a:prstGeom>
        </p:spPr>
        <p:txBody>
          <a:bodyPr wrap="none">
            <a:spAutoFit/>
          </a:bodyPr>
          <a:lstStyle/>
          <a:p>
            <a:pPr>
              <a:spcBef>
                <a:spcPts val="1200"/>
              </a:spcBef>
            </a:pPr>
            <a:r>
              <a:rPr lang="en-US" altLang="zh-CN" sz="2800" b="1" dirty="0">
                <a:solidFill>
                  <a:srgbClr val="002060"/>
                </a:solidFill>
                <a:latin typeface="Times New Roman" panose="02020603050405020304" pitchFamily="18" charset="0"/>
                <a:cs typeface="Times New Roman" panose="02020603050405020304" pitchFamily="18" charset="0"/>
              </a:rPr>
              <a:t>4.3</a:t>
            </a:r>
            <a:r>
              <a:rPr lang="en-US" altLang="zh-CN" sz="2800" b="1" dirty="0">
                <a:solidFill>
                  <a:schemeClr val="accent2"/>
                </a:solidFill>
              </a:rPr>
              <a:t> </a:t>
            </a:r>
            <a:r>
              <a:rPr lang="zh-CN" altLang="en-US" sz="2800" b="1" dirty="0">
                <a:solidFill>
                  <a:schemeClr val="accent2"/>
                </a:solidFill>
              </a:rPr>
              <a:t>森林的二叉树表示法</a:t>
            </a:r>
            <a:endParaRPr lang="zh-CN" altLang="en-US" sz="2800" b="1" dirty="0">
              <a:solidFill>
                <a:srgbClr val="002060"/>
              </a:solidFill>
              <a:latin typeface="Times New Roman" panose="02020603050405020304" pitchFamily="18" charset="0"/>
              <a:cs typeface="Times New Roman" panose="02020603050405020304" pitchFamily="18" charset="0"/>
            </a:endParaRPr>
          </a:p>
        </p:txBody>
      </p:sp>
      <p:sp>
        <p:nvSpPr>
          <p:cNvPr id="12" name="内容占位符 2">
            <a:extLst>
              <a:ext uri="{FF2B5EF4-FFF2-40B4-BE49-F238E27FC236}">
                <a16:creationId xmlns:a16="http://schemas.microsoft.com/office/drawing/2014/main" id="{EE49CC13-3CDA-4300-B305-46D2A82952A3}"/>
              </a:ext>
            </a:extLst>
          </p:cNvPr>
          <p:cNvSpPr txBox="1">
            <a:spLocks/>
          </p:cNvSpPr>
          <p:nvPr/>
        </p:nvSpPr>
        <p:spPr>
          <a:xfrm>
            <a:off x="1990756" y="2997657"/>
            <a:ext cx="7665425" cy="320644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None/>
            </a:pPr>
            <a:r>
              <a:rPr lang="en-US" altLang="zh-CN" sz="2600" b="1" dirty="0">
                <a:solidFill>
                  <a:schemeClr val="accent2"/>
                </a:solidFill>
              </a:rPr>
              <a:t>C++</a:t>
            </a:r>
            <a:r>
              <a:rPr lang="zh-CN" altLang="zh-CN" sz="2600" b="1" dirty="0">
                <a:solidFill>
                  <a:schemeClr val="accent2"/>
                </a:solidFill>
              </a:rPr>
              <a:t>描述如下：</a:t>
            </a:r>
            <a:endParaRPr lang="en-US" altLang="zh-CN" sz="2600" b="1" dirty="0">
              <a:solidFill>
                <a:schemeClr val="accent2"/>
              </a:solidFill>
            </a:endParaRPr>
          </a:p>
          <a:p>
            <a:pPr marL="0" indent="0">
              <a:lnSpc>
                <a:spcPct val="100000"/>
              </a:lnSpc>
              <a:spcBef>
                <a:spcPts val="600"/>
              </a:spcBef>
              <a:buNone/>
            </a:pPr>
            <a:r>
              <a:rPr lang="en-US" altLang="zh-CN" sz="2600" b="1" dirty="0">
                <a:solidFill>
                  <a:schemeClr val="accent2"/>
                </a:solidFill>
              </a:rPr>
              <a:t>     </a:t>
            </a:r>
            <a:r>
              <a:rPr lang="en-US" altLang="zh-CN" sz="2600" dirty="0"/>
              <a:t>typedef struct </a:t>
            </a:r>
            <a:r>
              <a:rPr lang="en-US" altLang="zh-CN" sz="2600" dirty="0" err="1"/>
              <a:t>TNode</a:t>
            </a:r>
            <a:endParaRPr lang="zh-CN" altLang="zh-CN" sz="2600" dirty="0"/>
          </a:p>
          <a:p>
            <a:pPr marL="457200" lvl="1" indent="0">
              <a:lnSpc>
                <a:spcPct val="100000"/>
              </a:lnSpc>
              <a:buNone/>
            </a:pPr>
            <a:r>
              <a:rPr lang="en-US" altLang="zh-CN" sz="2600" dirty="0"/>
              <a:t>{   </a:t>
            </a:r>
          </a:p>
          <a:p>
            <a:pPr marL="457200" lvl="1" indent="0">
              <a:lnSpc>
                <a:spcPct val="100000"/>
              </a:lnSpc>
              <a:buNone/>
            </a:pPr>
            <a:r>
              <a:rPr lang="en-US" altLang="zh-CN" sz="2600" dirty="0"/>
              <a:t>    </a:t>
            </a:r>
            <a:r>
              <a:rPr lang="en-US" altLang="zh-CN" sz="2600" dirty="0" err="1"/>
              <a:t>TElemType</a:t>
            </a:r>
            <a:r>
              <a:rPr lang="en-US" altLang="zh-CN" sz="2600" dirty="0"/>
              <a:t> data;   //</a:t>
            </a:r>
            <a:r>
              <a:rPr lang="zh-CN" altLang="en-US" sz="2600" dirty="0"/>
              <a:t>数据元素</a:t>
            </a:r>
            <a:endParaRPr lang="zh-CN" altLang="zh-CN" sz="2600" dirty="0"/>
          </a:p>
          <a:p>
            <a:pPr marL="457200" lvl="1" indent="0">
              <a:lnSpc>
                <a:spcPct val="100000"/>
              </a:lnSpc>
              <a:buNone/>
            </a:pPr>
            <a:r>
              <a:rPr lang="en-US" altLang="zh-CN" sz="2600" dirty="0"/>
              <a:t>    </a:t>
            </a:r>
            <a:r>
              <a:rPr lang="en-US" altLang="zh-CN" sz="2600" dirty="0" err="1"/>
              <a:t>TNode</a:t>
            </a:r>
            <a:r>
              <a:rPr lang="en-US" altLang="zh-CN" sz="2600" dirty="0"/>
              <a:t>* parent, * fc,* ns;</a:t>
            </a:r>
          </a:p>
          <a:p>
            <a:pPr marL="457200" lvl="1" indent="0">
              <a:lnSpc>
                <a:spcPct val="100000"/>
              </a:lnSpc>
              <a:buNone/>
            </a:pPr>
            <a:r>
              <a:rPr lang="en-US" altLang="zh-CN" sz="2600" dirty="0"/>
              <a:t>} </a:t>
            </a:r>
            <a:r>
              <a:rPr lang="en-US" altLang="zh-CN" sz="2600" dirty="0" err="1"/>
              <a:t>FNode</a:t>
            </a:r>
            <a:r>
              <a:rPr lang="en-US" altLang="zh-CN" sz="2600" dirty="0"/>
              <a:t>,</a:t>
            </a:r>
            <a:r>
              <a:rPr lang="en-US" altLang="zh-CN" sz="2800" dirty="0">
                <a:cs typeface="Times New Roman" panose="02020603050405020304" pitchFamily="18" charset="0"/>
              </a:rPr>
              <a:t> </a:t>
            </a:r>
            <a:r>
              <a:rPr lang="en-US" altLang="zh-CN" sz="2600" dirty="0" err="1"/>
              <a:t>BiTNode</a:t>
            </a:r>
            <a:r>
              <a:rPr lang="en-US" altLang="zh-CN" sz="2600" dirty="0"/>
              <a:t>, * </a:t>
            </a:r>
            <a:r>
              <a:rPr lang="en-US" altLang="zh-CN" sz="2600" dirty="0" err="1"/>
              <a:t>BiTree</a:t>
            </a:r>
            <a:r>
              <a:rPr lang="en-US" altLang="zh-CN" sz="2600" dirty="0"/>
              <a:t>, * tree, * forest</a:t>
            </a:r>
            <a:r>
              <a:rPr lang="zh-CN" altLang="en-US" sz="2600" dirty="0"/>
              <a:t>；</a:t>
            </a:r>
            <a:endParaRPr lang="en-US" altLang="zh-CN" sz="2600" dirty="0"/>
          </a:p>
        </p:txBody>
      </p:sp>
      <p:sp>
        <p:nvSpPr>
          <p:cNvPr id="23" name="矩形 22">
            <a:extLst>
              <a:ext uri="{FF2B5EF4-FFF2-40B4-BE49-F238E27FC236}">
                <a16:creationId xmlns:a16="http://schemas.microsoft.com/office/drawing/2014/main" id="{B17B9850-DB05-4AC3-809E-7B6E85CE6024}"/>
              </a:ext>
            </a:extLst>
          </p:cNvPr>
          <p:cNvSpPr/>
          <p:nvPr/>
        </p:nvSpPr>
        <p:spPr>
          <a:xfrm>
            <a:off x="553032" y="1681656"/>
            <a:ext cx="11085935" cy="1316001"/>
          </a:xfrm>
          <a:prstGeom prst="rect">
            <a:avLst/>
          </a:prstGeom>
        </p:spPr>
        <p:txBody>
          <a:bodyPr wrap="square">
            <a:spAutoFit/>
          </a:bodyPr>
          <a:lstStyle/>
          <a:p>
            <a:pPr algn="just">
              <a:lnSpc>
                <a:spcPct val="110000"/>
              </a:lnSpc>
              <a:spcAft>
                <a:spcPts val="1200"/>
              </a:spcAft>
            </a:pPr>
            <a:r>
              <a:rPr lang="zh-CN" altLang="en-US" sz="2400" dirty="0">
                <a:cs typeface="Times New Roman" panose="02020603050405020304" pitchFamily="18" charset="0"/>
              </a:rPr>
              <a:t>二叉树、树和森林都可以用二叉链表作为存储结构，这些二叉链表的物理结构是相同的，仅仅是对指针含义的解释不同。因此，也可以把类型 </a:t>
            </a:r>
            <a:r>
              <a:rPr lang="en-US" altLang="zh-CN" sz="2400" dirty="0" err="1"/>
              <a:t>BiTNode</a:t>
            </a:r>
            <a:r>
              <a:rPr lang="en-US" altLang="zh-CN" sz="2400" dirty="0"/>
              <a:t>, </a:t>
            </a:r>
            <a:r>
              <a:rPr lang="en-US" altLang="zh-CN" sz="2400" dirty="0" err="1">
                <a:cs typeface="Times New Roman" panose="02020603050405020304" pitchFamily="18" charset="0"/>
              </a:rPr>
              <a:t>BiTree</a:t>
            </a:r>
            <a:r>
              <a:rPr lang="en-US" altLang="zh-CN" sz="2400" dirty="0">
                <a:cs typeface="Times New Roman" panose="02020603050405020304" pitchFamily="18" charset="0"/>
              </a:rPr>
              <a:t> </a:t>
            </a:r>
            <a:r>
              <a:rPr lang="zh-CN" altLang="en-US" sz="2400" dirty="0">
                <a:cs typeface="Times New Roman" panose="02020603050405020304" pitchFamily="18" charset="0"/>
              </a:rPr>
              <a:t>与 </a:t>
            </a:r>
            <a:r>
              <a:rPr lang="en-US" altLang="zh-CN" sz="2400" dirty="0" err="1">
                <a:cs typeface="Times New Roman" panose="02020603050405020304" pitchFamily="18" charset="0"/>
              </a:rPr>
              <a:t>TNode</a:t>
            </a:r>
            <a:r>
              <a:rPr lang="en-US" altLang="zh-CN" sz="2400" dirty="0">
                <a:cs typeface="Times New Roman" panose="02020603050405020304" pitchFamily="18" charset="0"/>
              </a:rPr>
              <a:t>,</a:t>
            </a:r>
            <a:r>
              <a:rPr lang="zh-CN" altLang="en-US" sz="2400" dirty="0">
                <a:cs typeface="Times New Roman" panose="02020603050405020304" pitchFamily="18" charset="0"/>
              </a:rPr>
              <a:t> </a:t>
            </a:r>
            <a:r>
              <a:rPr lang="en-US" altLang="zh-CN" sz="2400" dirty="0" err="1">
                <a:cs typeface="Times New Roman" panose="02020603050405020304" pitchFamily="18" charset="0"/>
              </a:rPr>
              <a:t>FNode</a:t>
            </a:r>
            <a:r>
              <a:rPr lang="zh-CN" altLang="en-US" sz="2400" dirty="0">
                <a:cs typeface="Times New Roman" panose="02020603050405020304" pitchFamily="18" charset="0"/>
              </a:rPr>
              <a:t>，</a:t>
            </a:r>
            <a:r>
              <a:rPr lang="en-US" altLang="zh-CN" sz="2400" dirty="0">
                <a:cs typeface="Times New Roman" panose="02020603050405020304" pitchFamily="18" charset="0"/>
              </a:rPr>
              <a:t>tree</a:t>
            </a:r>
            <a:r>
              <a:rPr lang="zh-CN" altLang="en-US" sz="2400" dirty="0">
                <a:cs typeface="Times New Roman" panose="02020603050405020304" pitchFamily="18" charset="0"/>
              </a:rPr>
              <a:t>，</a:t>
            </a:r>
            <a:r>
              <a:rPr lang="en-US" altLang="zh-CN" sz="2400" dirty="0">
                <a:cs typeface="Times New Roman" panose="02020603050405020304" pitchFamily="18" charset="0"/>
              </a:rPr>
              <a:t>forest </a:t>
            </a:r>
            <a:r>
              <a:rPr lang="zh-CN" altLang="en-US" sz="2400" dirty="0">
                <a:cs typeface="Times New Roman" panose="02020603050405020304" pitchFamily="18" charset="0"/>
              </a:rPr>
              <a:t>同时定义。</a:t>
            </a:r>
            <a:endParaRPr lang="en-US" altLang="zh-CN" sz="2400" dirty="0">
              <a:cs typeface="Times New Roman" panose="02020603050405020304" pitchFamily="18" charset="0"/>
            </a:endParaRPr>
          </a:p>
        </p:txBody>
      </p:sp>
    </p:spTree>
    <p:extLst>
      <p:ext uri="{BB962C8B-B14F-4D97-AF65-F5344CB8AC3E}">
        <p14:creationId xmlns:p14="http://schemas.microsoft.com/office/powerpoint/2010/main" val="27897694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MH_Others_2"/>
          <p:cNvSpPr/>
          <p:nvPr>
            <p:custDataLst>
              <p:tags r:id="rId2"/>
            </p:custDataLst>
          </p:nvPr>
        </p:nvSpPr>
        <p:spPr>
          <a:xfrm>
            <a:off x="335" y="733339"/>
            <a:ext cx="678395" cy="474171"/>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5" tIns="45718" rIns="91435" bIns="45718" numCol="1" spcCol="0" rtlCol="0" fromWordArt="0" anchor="ctr" anchorCtr="0" forceAA="0" compatLnSpc="1">
            <a:prstTxWarp prst="textNoShape">
              <a:avLst/>
            </a:prstTxWarp>
            <a:noAutofit/>
          </a:bodyPr>
          <a:lstStyle/>
          <a:p>
            <a:endParaRPr lang="zh-CN" altLang="en-US" sz="1898">
              <a:solidFill>
                <a:srgbClr val="385424"/>
              </a:solidFill>
              <a:latin typeface="Arial" panose="020B0604020202020204" pitchFamily="34" charset="0"/>
              <a:ea typeface="微软雅黑" panose="020B0503020204020204" pitchFamily="34" charset="-122"/>
              <a:sym typeface="Arial" panose="020B0604020202020204" pitchFamily="34" charset="0"/>
            </a:endParaRPr>
          </a:p>
        </p:txBody>
      </p:sp>
      <p:sp>
        <p:nvSpPr>
          <p:cNvPr id="15" name="MH_Others_1"/>
          <p:cNvSpPr txBox="1"/>
          <p:nvPr>
            <p:custDataLst>
              <p:tags r:id="rId3"/>
            </p:custDataLst>
          </p:nvPr>
        </p:nvSpPr>
        <p:spPr>
          <a:xfrm>
            <a:off x="758857" y="690211"/>
            <a:ext cx="3662314" cy="583558"/>
          </a:xfrm>
          <a:prstGeom prst="rect">
            <a:avLst/>
          </a:prstGeom>
          <a:noFill/>
        </p:spPr>
        <p:txBody>
          <a:bodyPr vert="horz" wrap="square" lIns="0" tIns="0" rIns="0" bIns="0" rtlCol="0" anchor="ctr" anchorCtr="0">
            <a:spAutoFit/>
          </a:bodyPr>
          <a:lstStyle/>
          <a:p>
            <a:pPr algn="ctr"/>
            <a:r>
              <a:rPr lang="zh-CN" altLang="en-US" sz="3792" b="1" dirty="0">
                <a:solidFill>
                  <a:srgbClr val="002060"/>
                </a:solidFill>
                <a:latin typeface="Arial" panose="020B0604020202020204" pitchFamily="34" charset="0"/>
                <a:ea typeface="微软雅黑" panose="020B0503020204020204" pitchFamily="34" charset="-122"/>
                <a:sym typeface="Arial" panose="020B0604020202020204" pitchFamily="34" charset="0"/>
              </a:rPr>
              <a:t>第三章 树形结构</a:t>
            </a:r>
          </a:p>
        </p:txBody>
      </p:sp>
      <p:sp>
        <p:nvSpPr>
          <p:cNvPr id="16" name="MH_Others_2"/>
          <p:cNvSpPr txBox="1"/>
          <p:nvPr>
            <p:custDataLst>
              <p:tags r:id="rId4"/>
            </p:custDataLst>
          </p:nvPr>
        </p:nvSpPr>
        <p:spPr>
          <a:xfrm>
            <a:off x="178885" y="1324978"/>
            <a:ext cx="4822257" cy="466923"/>
          </a:xfrm>
          <a:prstGeom prst="rect">
            <a:avLst/>
          </a:prstGeom>
          <a:noFill/>
        </p:spPr>
        <p:txBody>
          <a:bodyPr wrap="square" lIns="0" tIns="0" rIns="0" bIns="0">
            <a:spAutoFit/>
          </a:bodyPr>
          <a:lstStyle/>
          <a:p>
            <a:pPr algn="ctr">
              <a:defRPr/>
            </a:pPr>
            <a:r>
              <a:rPr lang="en-US" altLang="zh-CN" sz="3034" dirty="0">
                <a:solidFill>
                  <a:srgbClr val="002060"/>
                </a:solidFill>
                <a:latin typeface="Arial" panose="020B0604020202020204" pitchFamily="34" charset="0"/>
                <a:ea typeface="微软雅黑" panose="020B0503020204020204" pitchFamily="34" charset="-122"/>
                <a:sym typeface="Arial" panose="020B0604020202020204" pitchFamily="34" charset="0"/>
              </a:rPr>
              <a:t>Chapter 3 Tree Structure</a:t>
            </a:r>
          </a:p>
        </p:txBody>
      </p:sp>
      <p:sp>
        <p:nvSpPr>
          <p:cNvPr id="17" name="MH_Others_2"/>
          <p:cNvSpPr/>
          <p:nvPr>
            <p:custDataLst>
              <p:tags r:id="rId5"/>
            </p:custDataLst>
          </p:nvPr>
        </p:nvSpPr>
        <p:spPr>
          <a:xfrm>
            <a:off x="4501298" y="733339"/>
            <a:ext cx="7690701" cy="474171"/>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5" tIns="45718" rIns="91435" bIns="45718" numCol="1" spcCol="0" rtlCol="0" fromWordArt="0" anchor="ctr" anchorCtr="0" forceAA="0" compatLnSpc="1">
            <a:prstTxWarp prst="textNoShape">
              <a:avLst/>
            </a:prstTxWarp>
            <a:noAutofit/>
          </a:bodyPr>
          <a:lstStyle/>
          <a:p>
            <a:endParaRPr lang="zh-CN" altLang="en-US" sz="1898">
              <a:solidFill>
                <a:srgbClr val="385424"/>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3" name="组合 2">
            <a:extLst>
              <a:ext uri="{FF2B5EF4-FFF2-40B4-BE49-F238E27FC236}">
                <a16:creationId xmlns:a16="http://schemas.microsoft.com/office/drawing/2014/main" id="{658BEAFA-EC87-4AC9-A4F8-3845BA9916AB}"/>
              </a:ext>
            </a:extLst>
          </p:cNvPr>
          <p:cNvGrpSpPr/>
          <p:nvPr/>
        </p:nvGrpSpPr>
        <p:grpSpPr>
          <a:xfrm>
            <a:off x="2947489" y="1909369"/>
            <a:ext cx="6297021" cy="4549435"/>
            <a:chOff x="2947489" y="2053877"/>
            <a:chExt cx="6297021" cy="4549435"/>
          </a:xfrm>
        </p:grpSpPr>
        <p:grpSp>
          <p:nvGrpSpPr>
            <p:cNvPr id="2" name="组合 1">
              <a:extLst>
                <a:ext uri="{FF2B5EF4-FFF2-40B4-BE49-F238E27FC236}">
                  <a16:creationId xmlns:a16="http://schemas.microsoft.com/office/drawing/2014/main" id="{EC78096A-1B3B-4B8B-AE98-05BEE8EC2F8B}"/>
                </a:ext>
              </a:extLst>
            </p:cNvPr>
            <p:cNvGrpSpPr/>
            <p:nvPr/>
          </p:nvGrpSpPr>
          <p:grpSpPr>
            <a:xfrm>
              <a:off x="2947489" y="2053877"/>
              <a:ext cx="6297021" cy="3771604"/>
              <a:chOff x="2889803" y="2119864"/>
              <a:chExt cx="6297021" cy="3771604"/>
            </a:xfrm>
          </p:grpSpPr>
          <p:sp>
            <p:nvSpPr>
              <p:cNvPr id="40" name="MH_SubTitle_1"/>
              <p:cNvSpPr/>
              <p:nvPr>
                <p:custDataLst>
                  <p:tags r:id="rId8"/>
                </p:custDataLst>
              </p:nvPr>
            </p:nvSpPr>
            <p:spPr>
              <a:xfrm>
                <a:off x="3881505" y="2160139"/>
                <a:ext cx="5305319" cy="575724"/>
              </a:xfrm>
              <a:custGeom>
                <a:avLst/>
                <a:gdLst>
                  <a:gd name="connsiteX0" fmla="*/ 122108 w 732631"/>
                  <a:gd name="connsiteY0" fmla="*/ 0 h 5307012"/>
                  <a:gd name="connsiteX1" fmla="*/ 610523 w 732631"/>
                  <a:gd name="connsiteY1" fmla="*/ 0 h 5307012"/>
                  <a:gd name="connsiteX2" fmla="*/ 732631 w 732631"/>
                  <a:gd name="connsiteY2" fmla="*/ 122108 h 5307012"/>
                  <a:gd name="connsiteX3" fmla="*/ 732631 w 732631"/>
                  <a:gd name="connsiteY3" fmla="*/ 5307012 h 5307012"/>
                  <a:gd name="connsiteX4" fmla="*/ 732631 w 732631"/>
                  <a:gd name="connsiteY4" fmla="*/ 5307012 h 5307012"/>
                  <a:gd name="connsiteX5" fmla="*/ 0 w 732631"/>
                  <a:gd name="connsiteY5" fmla="*/ 5307012 h 5307012"/>
                  <a:gd name="connsiteX6" fmla="*/ 0 w 732631"/>
                  <a:gd name="connsiteY6" fmla="*/ 5307012 h 5307012"/>
                  <a:gd name="connsiteX7" fmla="*/ 0 w 732631"/>
                  <a:gd name="connsiteY7" fmla="*/ 122108 h 5307012"/>
                  <a:gd name="connsiteX8" fmla="*/ 122108 w 732631"/>
                  <a:gd name="connsiteY8" fmla="*/ 0 h 5307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32631" h="5307012">
                    <a:moveTo>
                      <a:pt x="732631" y="884525"/>
                    </a:moveTo>
                    <a:lnTo>
                      <a:pt x="732631" y="4422487"/>
                    </a:lnTo>
                    <a:cubicBezTo>
                      <a:pt x="732631" y="4910992"/>
                      <a:pt x="725084" y="5307008"/>
                      <a:pt x="715774" y="5307008"/>
                    </a:cubicBezTo>
                    <a:lnTo>
                      <a:pt x="0" y="5307008"/>
                    </a:lnTo>
                    <a:lnTo>
                      <a:pt x="0" y="5307008"/>
                    </a:lnTo>
                    <a:lnTo>
                      <a:pt x="0" y="4"/>
                    </a:lnTo>
                    <a:lnTo>
                      <a:pt x="0" y="4"/>
                    </a:lnTo>
                    <a:lnTo>
                      <a:pt x="715774" y="4"/>
                    </a:lnTo>
                    <a:cubicBezTo>
                      <a:pt x="725084" y="4"/>
                      <a:pt x="732631" y="396020"/>
                      <a:pt x="732631" y="884525"/>
                    </a:cubicBezTo>
                    <a:close/>
                  </a:path>
                </a:pathLst>
              </a:custGeom>
              <a:solidFill>
                <a:schemeClr val="accent3">
                  <a:lumMod val="50000"/>
                </a:schemeClr>
              </a:solidFill>
              <a:ln>
                <a:noFill/>
              </a:ln>
              <a:effectLst/>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lIns="0" tIns="0" rIns="0" bIns="0" spcCol="1270" anchor="ctr">
                <a:noAutofit/>
              </a:bodyPr>
              <a:lstStyle/>
              <a:p>
                <a:pPr algn="ctr"/>
                <a:r>
                  <a:rPr lang="zh-CN" altLang="en-US" sz="2800" b="1" dirty="0">
                    <a:solidFill>
                      <a:schemeClr val="bg1"/>
                    </a:solidFill>
                    <a:cs typeface="+mn-ea"/>
                  </a:rPr>
                  <a:t>二叉树的定义和存储结构</a:t>
                </a:r>
              </a:p>
            </p:txBody>
          </p:sp>
          <p:sp>
            <p:nvSpPr>
              <p:cNvPr id="41" name="MH_Other_1"/>
              <p:cNvSpPr/>
              <p:nvPr>
                <p:custDataLst>
                  <p:tags r:id="rId9"/>
                </p:custDataLst>
              </p:nvPr>
            </p:nvSpPr>
            <p:spPr>
              <a:xfrm>
                <a:off x="2889803" y="2119864"/>
                <a:ext cx="1171082" cy="660363"/>
              </a:xfrm>
              <a:custGeom>
                <a:avLst/>
                <a:gdLst>
                  <a:gd name="connsiteX0" fmla="*/ 0 w 872351"/>
                  <a:gd name="connsiteY0" fmla="*/ 0 h 721783"/>
                  <a:gd name="connsiteX1" fmla="*/ 697880 w 872351"/>
                  <a:gd name="connsiteY1" fmla="*/ 0 h 721783"/>
                  <a:gd name="connsiteX2" fmla="*/ 872351 w 872351"/>
                  <a:gd name="connsiteY2" fmla="*/ 360892 h 721783"/>
                  <a:gd name="connsiteX3" fmla="*/ 697880 w 872351"/>
                  <a:gd name="connsiteY3" fmla="*/ 721783 h 721783"/>
                  <a:gd name="connsiteX4" fmla="*/ 0 w 872351"/>
                  <a:gd name="connsiteY4" fmla="*/ 721783 h 7217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2351" h="721783">
                    <a:moveTo>
                      <a:pt x="0" y="0"/>
                    </a:moveTo>
                    <a:lnTo>
                      <a:pt x="697880" y="0"/>
                    </a:lnTo>
                    <a:lnTo>
                      <a:pt x="872351" y="360892"/>
                    </a:lnTo>
                    <a:lnTo>
                      <a:pt x="697880" y="721783"/>
                    </a:lnTo>
                    <a:lnTo>
                      <a:pt x="0" y="721783"/>
                    </a:lnTo>
                    <a:close/>
                  </a:path>
                </a:pathLst>
              </a:custGeom>
              <a:solidFill>
                <a:schemeClr val="accent3">
                  <a:lumMod val="50000"/>
                </a:schemeClr>
              </a:solidFill>
              <a:ln w="762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r>
                  <a:rPr lang="en-US" altLang="zh-CN" sz="3999" dirty="0">
                    <a:solidFill>
                      <a:srgbClr val="FFFFFF"/>
                    </a:solidFill>
                    <a:latin typeface="Arial" panose="020B0604020202020204" pitchFamily="34" charset="0"/>
                    <a:ea typeface="微软雅黑" panose="020B0503020204020204" pitchFamily="34" charset="-122"/>
                    <a:sym typeface="Arial" panose="020B0604020202020204" pitchFamily="34" charset="0"/>
                  </a:rPr>
                  <a:t>1</a:t>
                </a:r>
                <a:endParaRPr lang="zh-CN" altLang="en-US" sz="3999" dirty="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42" name="MH_SubTitle_2"/>
              <p:cNvSpPr/>
              <p:nvPr>
                <p:custDataLst>
                  <p:tags r:id="rId10"/>
                </p:custDataLst>
              </p:nvPr>
            </p:nvSpPr>
            <p:spPr>
              <a:xfrm>
                <a:off x="3648749" y="2935084"/>
                <a:ext cx="5538075" cy="580113"/>
              </a:xfrm>
              <a:custGeom>
                <a:avLst/>
                <a:gdLst>
                  <a:gd name="connsiteX0" fmla="*/ 122108 w 732631"/>
                  <a:gd name="connsiteY0" fmla="*/ 0 h 5307012"/>
                  <a:gd name="connsiteX1" fmla="*/ 610523 w 732631"/>
                  <a:gd name="connsiteY1" fmla="*/ 0 h 5307012"/>
                  <a:gd name="connsiteX2" fmla="*/ 732631 w 732631"/>
                  <a:gd name="connsiteY2" fmla="*/ 122108 h 5307012"/>
                  <a:gd name="connsiteX3" fmla="*/ 732631 w 732631"/>
                  <a:gd name="connsiteY3" fmla="*/ 5307012 h 5307012"/>
                  <a:gd name="connsiteX4" fmla="*/ 732631 w 732631"/>
                  <a:gd name="connsiteY4" fmla="*/ 5307012 h 5307012"/>
                  <a:gd name="connsiteX5" fmla="*/ 0 w 732631"/>
                  <a:gd name="connsiteY5" fmla="*/ 5307012 h 5307012"/>
                  <a:gd name="connsiteX6" fmla="*/ 0 w 732631"/>
                  <a:gd name="connsiteY6" fmla="*/ 5307012 h 5307012"/>
                  <a:gd name="connsiteX7" fmla="*/ 0 w 732631"/>
                  <a:gd name="connsiteY7" fmla="*/ 122108 h 5307012"/>
                  <a:gd name="connsiteX8" fmla="*/ 122108 w 732631"/>
                  <a:gd name="connsiteY8" fmla="*/ 0 h 5307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32631" h="5307012">
                    <a:moveTo>
                      <a:pt x="732631" y="884525"/>
                    </a:moveTo>
                    <a:lnTo>
                      <a:pt x="732631" y="4422487"/>
                    </a:lnTo>
                    <a:cubicBezTo>
                      <a:pt x="732631" y="4910992"/>
                      <a:pt x="725084" y="5307008"/>
                      <a:pt x="715774" y="5307008"/>
                    </a:cubicBezTo>
                    <a:lnTo>
                      <a:pt x="0" y="5307008"/>
                    </a:lnTo>
                    <a:lnTo>
                      <a:pt x="0" y="5307008"/>
                    </a:lnTo>
                    <a:lnTo>
                      <a:pt x="0" y="4"/>
                    </a:lnTo>
                    <a:lnTo>
                      <a:pt x="0" y="4"/>
                    </a:lnTo>
                    <a:lnTo>
                      <a:pt x="715774" y="4"/>
                    </a:lnTo>
                    <a:cubicBezTo>
                      <a:pt x="725084" y="4"/>
                      <a:pt x="732631" y="396020"/>
                      <a:pt x="732631" y="884525"/>
                    </a:cubicBezTo>
                    <a:close/>
                  </a:path>
                </a:pathLst>
              </a:custGeom>
              <a:solidFill>
                <a:schemeClr val="tx1">
                  <a:lumMod val="65000"/>
                  <a:lumOff val="35000"/>
                </a:schemeClr>
              </a:solidFill>
              <a:ln>
                <a:noFill/>
              </a:ln>
              <a:effectLst/>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lIns="0" tIns="0" rIns="0" bIns="0" spcCol="1270" anchor="ctr">
                <a:noAutofit/>
              </a:bodyPr>
              <a:lstStyle/>
              <a:p>
                <a:pPr lvl="0" algn="ctr"/>
                <a:r>
                  <a:rPr lang="zh-CN" altLang="en-US" sz="2800" b="1" dirty="0">
                    <a:solidFill>
                      <a:schemeClr val="bg1"/>
                    </a:solidFill>
                    <a:cs typeface="+mn-ea"/>
                    <a:sym typeface="+mn-lt"/>
                  </a:rPr>
                  <a:t>  遍历二叉树</a:t>
                </a:r>
              </a:p>
            </p:txBody>
          </p:sp>
          <p:sp>
            <p:nvSpPr>
              <p:cNvPr id="43" name="MH_Other_2"/>
              <p:cNvSpPr/>
              <p:nvPr>
                <p:custDataLst>
                  <p:tags r:id="rId11"/>
                </p:custDataLst>
              </p:nvPr>
            </p:nvSpPr>
            <p:spPr>
              <a:xfrm>
                <a:off x="2889803" y="2897695"/>
                <a:ext cx="1171081" cy="658776"/>
              </a:xfrm>
              <a:custGeom>
                <a:avLst/>
                <a:gdLst>
                  <a:gd name="connsiteX0" fmla="*/ 0 w 872351"/>
                  <a:gd name="connsiteY0" fmla="*/ 0 h 721783"/>
                  <a:gd name="connsiteX1" fmla="*/ 697880 w 872351"/>
                  <a:gd name="connsiteY1" fmla="*/ 0 h 721783"/>
                  <a:gd name="connsiteX2" fmla="*/ 872351 w 872351"/>
                  <a:gd name="connsiteY2" fmla="*/ 360892 h 721783"/>
                  <a:gd name="connsiteX3" fmla="*/ 697880 w 872351"/>
                  <a:gd name="connsiteY3" fmla="*/ 721783 h 721783"/>
                  <a:gd name="connsiteX4" fmla="*/ 0 w 872351"/>
                  <a:gd name="connsiteY4" fmla="*/ 721783 h 7217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2351" h="721783">
                    <a:moveTo>
                      <a:pt x="0" y="0"/>
                    </a:moveTo>
                    <a:lnTo>
                      <a:pt x="697880" y="0"/>
                    </a:lnTo>
                    <a:lnTo>
                      <a:pt x="872351" y="360892"/>
                    </a:lnTo>
                    <a:lnTo>
                      <a:pt x="697880" y="721783"/>
                    </a:lnTo>
                    <a:lnTo>
                      <a:pt x="0" y="721783"/>
                    </a:lnTo>
                    <a:close/>
                  </a:path>
                </a:pathLst>
              </a:custGeom>
              <a:solidFill>
                <a:srgbClr val="595959"/>
              </a:solidFill>
              <a:ln w="762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r>
                  <a:rPr lang="en-US" altLang="zh-CN" sz="3999" dirty="0">
                    <a:solidFill>
                      <a:srgbClr val="FFFFFF"/>
                    </a:solidFill>
                    <a:latin typeface="Arial" panose="020B0604020202020204" pitchFamily="34" charset="0"/>
                    <a:ea typeface="微软雅黑" panose="020B0503020204020204" pitchFamily="34" charset="-122"/>
                    <a:sym typeface="Arial" panose="020B0604020202020204" pitchFamily="34" charset="0"/>
                  </a:rPr>
                  <a:t>2</a:t>
                </a:r>
                <a:endParaRPr lang="zh-CN" altLang="en-US" sz="3999" dirty="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44" name="MH_SubTitle_3"/>
              <p:cNvSpPr/>
              <p:nvPr>
                <p:custDataLst>
                  <p:tags r:id="rId12"/>
                </p:custDataLst>
              </p:nvPr>
            </p:nvSpPr>
            <p:spPr>
              <a:xfrm>
                <a:off x="3914844" y="3714418"/>
                <a:ext cx="5271980" cy="580114"/>
              </a:xfrm>
              <a:custGeom>
                <a:avLst/>
                <a:gdLst>
                  <a:gd name="connsiteX0" fmla="*/ 122108 w 732631"/>
                  <a:gd name="connsiteY0" fmla="*/ 0 h 5307012"/>
                  <a:gd name="connsiteX1" fmla="*/ 610523 w 732631"/>
                  <a:gd name="connsiteY1" fmla="*/ 0 h 5307012"/>
                  <a:gd name="connsiteX2" fmla="*/ 732631 w 732631"/>
                  <a:gd name="connsiteY2" fmla="*/ 122108 h 5307012"/>
                  <a:gd name="connsiteX3" fmla="*/ 732631 w 732631"/>
                  <a:gd name="connsiteY3" fmla="*/ 5307012 h 5307012"/>
                  <a:gd name="connsiteX4" fmla="*/ 732631 w 732631"/>
                  <a:gd name="connsiteY4" fmla="*/ 5307012 h 5307012"/>
                  <a:gd name="connsiteX5" fmla="*/ 0 w 732631"/>
                  <a:gd name="connsiteY5" fmla="*/ 5307012 h 5307012"/>
                  <a:gd name="connsiteX6" fmla="*/ 0 w 732631"/>
                  <a:gd name="connsiteY6" fmla="*/ 5307012 h 5307012"/>
                  <a:gd name="connsiteX7" fmla="*/ 0 w 732631"/>
                  <a:gd name="connsiteY7" fmla="*/ 122108 h 5307012"/>
                  <a:gd name="connsiteX8" fmla="*/ 122108 w 732631"/>
                  <a:gd name="connsiteY8" fmla="*/ 0 h 5307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32631" h="5307012">
                    <a:moveTo>
                      <a:pt x="732631" y="884525"/>
                    </a:moveTo>
                    <a:lnTo>
                      <a:pt x="732631" y="4422487"/>
                    </a:lnTo>
                    <a:cubicBezTo>
                      <a:pt x="732631" y="4910992"/>
                      <a:pt x="725084" y="5307008"/>
                      <a:pt x="715774" y="5307008"/>
                    </a:cubicBezTo>
                    <a:lnTo>
                      <a:pt x="0" y="5307008"/>
                    </a:lnTo>
                    <a:lnTo>
                      <a:pt x="0" y="5307008"/>
                    </a:lnTo>
                    <a:lnTo>
                      <a:pt x="0" y="4"/>
                    </a:lnTo>
                    <a:lnTo>
                      <a:pt x="0" y="4"/>
                    </a:lnTo>
                    <a:lnTo>
                      <a:pt x="715774" y="4"/>
                    </a:lnTo>
                    <a:cubicBezTo>
                      <a:pt x="725084" y="4"/>
                      <a:pt x="732631" y="396020"/>
                      <a:pt x="732631" y="884525"/>
                    </a:cubicBezTo>
                    <a:close/>
                  </a:path>
                </a:pathLst>
              </a:custGeom>
              <a:solidFill>
                <a:schemeClr val="accent3">
                  <a:lumMod val="50000"/>
                </a:schemeClr>
              </a:solidFill>
              <a:ln>
                <a:noFill/>
              </a:ln>
              <a:effectLst/>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lIns="0" tIns="0" rIns="0" bIns="0" spcCol="1270" anchor="ctr">
                <a:noAutofit/>
              </a:bodyPr>
              <a:lstStyle/>
              <a:p>
                <a:pPr lvl="0" algn="ctr"/>
                <a:r>
                  <a:rPr lang="zh-CN" altLang="en-US" sz="2800" b="1" dirty="0">
                    <a:solidFill>
                      <a:schemeClr val="bg1"/>
                    </a:solidFill>
                    <a:cs typeface="+mn-ea"/>
                    <a:sym typeface="+mn-lt"/>
                  </a:rPr>
                  <a:t>树与森林的定义</a:t>
                </a:r>
              </a:p>
            </p:txBody>
          </p:sp>
          <p:sp>
            <p:nvSpPr>
              <p:cNvPr id="45" name="MH_Other_3"/>
              <p:cNvSpPr/>
              <p:nvPr>
                <p:custDataLst>
                  <p:tags r:id="rId13"/>
                </p:custDataLst>
              </p:nvPr>
            </p:nvSpPr>
            <p:spPr>
              <a:xfrm>
                <a:off x="2889803" y="3675527"/>
                <a:ext cx="1171081" cy="658776"/>
              </a:xfrm>
              <a:custGeom>
                <a:avLst/>
                <a:gdLst>
                  <a:gd name="connsiteX0" fmla="*/ 0 w 872351"/>
                  <a:gd name="connsiteY0" fmla="*/ 0 h 721783"/>
                  <a:gd name="connsiteX1" fmla="*/ 697880 w 872351"/>
                  <a:gd name="connsiteY1" fmla="*/ 0 h 721783"/>
                  <a:gd name="connsiteX2" fmla="*/ 872351 w 872351"/>
                  <a:gd name="connsiteY2" fmla="*/ 360892 h 721783"/>
                  <a:gd name="connsiteX3" fmla="*/ 697880 w 872351"/>
                  <a:gd name="connsiteY3" fmla="*/ 721783 h 721783"/>
                  <a:gd name="connsiteX4" fmla="*/ 0 w 872351"/>
                  <a:gd name="connsiteY4" fmla="*/ 721783 h 7217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2351" h="721783">
                    <a:moveTo>
                      <a:pt x="0" y="0"/>
                    </a:moveTo>
                    <a:lnTo>
                      <a:pt x="697880" y="0"/>
                    </a:lnTo>
                    <a:lnTo>
                      <a:pt x="872351" y="360892"/>
                    </a:lnTo>
                    <a:lnTo>
                      <a:pt x="697880" y="721783"/>
                    </a:lnTo>
                    <a:lnTo>
                      <a:pt x="0" y="721783"/>
                    </a:lnTo>
                    <a:close/>
                  </a:path>
                </a:pathLst>
              </a:custGeom>
              <a:solidFill>
                <a:schemeClr val="accent3">
                  <a:lumMod val="50000"/>
                </a:schemeClr>
              </a:solidFill>
              <a:ln w="762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r>
                  <a:rPr lang="en-US" altLang="zh-CN" sz="3999" dirty="0">
                    <a:solidFill>
                      <a:srgbClr val="FFFFFF"/>
                    </a:solidFill>
                    <a:latin typeface="Arial" panose="020B0604020202020204" pitchFamily="34" charset="0"/>
                    <a:ea typeface="微软雅黑" panose="020B0503020204020204" pitchFamily="34" charset="-122"/>
                    <a:sym typeface="Arial" panose="020B0604020202020204" pitchFamily="34" charset="0"/>
                  </a:rPr>
                  <a:t>3</a:t>
                </a:r>
                <a:endParaRPr lang="zh-CN" altLang="en-US" sz="3999" dirty="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2" name="MH_SubTitle_2">
                <a:extLst>
                  <a:ext uri="{FF2B5EF4-FFF2-40B4-BE49-F238E27FC236}">
                    <a16:creationId xmlns:a16="http://schemas.microsoft.com/office/drawing/2014/main" id="{62F762AD-52EB-42F3-99A9-1EFAB57B69A2}"/>
                  </a:ext>
                </a:extLst>
              </p:cNvPr>
              <p:cNvSpPr/>
              <p:nvPr>
                <p:custDataLst>
                  <p:tags r:id="rId14"/>
                </p:custDataLst>
              </p:nvPr>
            </p:nvSpPr>
            <p:spPr>
              <a:xfrm>
                <a:off x="3648749" y="4492250"/>
                <a:ext cx="5538075" cy="580113"/>
              </a:xfrm>
              <a:custGeom>
                <a:avLst/>
                <a:gdLst>
                  <a:gd name="connsiteX0" fmla="*/ 122108 w 732631"/>
                  <a:gd name="connsiteY0" fmla="*/ 0 h 5307012"/>
                  <a:gd name="connsiteX1" fmla="*/ 610523 w 732631"/>
                  <a:gd name="connsiteY1" fmla="*/ 0 h 5307012"/>
                  <a:gd name="connsiteX2" fmla="*/ 732631 w 732631"/>
                  <a:gd name="connsiteY2" fmla="*/ 122108 h 5307012"/>
                  <a:gd name="connsiteX3" fmla="*/ 732631 w 732631"/>
                  <a:gd name="connsiteY3" fmla="*/ 5307012 h 5307012"/>
                  <a:gd name="connsiteX4" fmla="*/ 732631 w 732631"/>
                  <a:gd name="connsiteY4" fmla="*/ 5307012 h 5307012"/>
                  <a:gd name="connsiteX5" fmla="*/ 0 w 732631"/>
                  <a:gd name="connsiteY5" fmla="*/ 5307012 h 5307012"/>
                  <a:gd name="connsiteX6" fmla="*/ 0 w 732631"/>
                  <a:gd name="connsiteY6" fmla="*/ 5307012 h 5307012"/>
                  <a:gd name="connsiteX7" fmla="*/ 0 w 732631"/>
                  <a:gd name="connsiteY7" fmla="*/ 122108 h 5307012"/>
                  <a:gd name="connsiteX8" fmla="*/ 122108 w 732631"/>
                  <a:gd name="connsiteY8" fmla="*/ 0 h 5307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32631" h="5307012">
                    <a:moveTo>
                      <a:pt x="732631" y="884525"/>
                    </a:moveTo>
                    <a:lnTo>
                      <a:pt x="732631" y="4422487"/>
                    </a:lnTo>
                    <a:cubicBezTo>
                      <a:pt x="732631" y="4910992"/>
                      <a:pt x="725084" y="5307008"/>
                      <a:pt x="715774" y="5307008"/>
                    </a:cubicBezTo>
                    <a:lnTo>
                      <a:pt x="0" y="5307008"/>
                    </a:lnTo>
                    <a:lnTo>
                      <a:pt x="0" y="5307008"/>
                    </a:lnTo>
                    <a:lnTo>
                      <a:pt x="0" y="4"/>
                    </a:lnTo>
                    <a:lnTo>
                      <a:pt x="0" y="4"/>
                    </a:lnTo>
                    <a:lnTo>
                      <a:pt x="715774" y="4"/>
                    </a:lnTo>
                    <a:cubicBezTo>
                      <a:pt x="725084" y="4"/>
                      <a:pt x="732631" y="396020"/>
                      <a:pt x="732631" y="884525"/>
                    </a:cubicBezTo>
                    <a:close/>
                  </a:path>
                </a:pathLst>
              </a:custGeom>
              <a:solidFill>
                <a:srgbClr val="595959"/>
              </a:solidFill>
              <a:ln>
                <a:noFill/>
              </a:ln>
              <a:effectLst/>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lIns="0" tIns="0" rIns="0" bIns="0" spcCol="1270" anchor="ctr">
                <a:noAutofit/>
              </a:bodyPr>
              <a:lstStyle/>
              <a:p>
                <a:pPr algn="ctr"/>
                <a:r>
                  <a:rPr lang="zh-CN" altLang="en-US" sz="2800" b="1" dirty="0">
                    <a:solidFill>
                      <a:schemeClr val="bg1"/>
                    </a:solidFill>
                    <a:cs typeface="+mn-ea"/>
                    <a:sym typeface="+mn-lt"/>
                  </a:rPr>
                  <a:t>树与森林的存储结构</a:t>
                </a:r>
              </a:p>
            </p:txBody>
          </p:sp>
          <p:sp>
            <p:nvSpPr>
              <p:cNvPr id="13" name="MH_Other_2">
                <a:extLst>
                  <a:ext uri="{FF2B5EF4-FFF2-40B4-BE49-F238E27FC236}">
                    <a16:creationId xmlns:a16="http://schemas.microsoft.com/office/drawing/2014/main" id="{E3A62604-B582-45E4-B86A-A8ECDB86EA9C}"/>
                  </a:ext>
                </a:extLst>
              </p:cNvPr>
              <p:cNvSpPr/>
              <p:nvPr>
                <p:custDataLst>
                  <p:tags r:id="rId15"/>
                </p:custDataLst>
              </p:nvPr>
            </p:nvSpPr>
            <p:spPr>
              <a:xfrm>
                <a:off x="2889803" y="4454861"/>
                <a:ext cx="1171081" cy="658776"/>
              </a:xfrm>
              <a:custGeom>
                <a:avLst/>
                <a:gdLst>
                  <a:gd name="connsiteX0" fmla="*/ 0 w 872351"/>
                  <a:gd name="connsiteY0" fmla="*/ 0 h 721783"/>
                  <a:gd name="connsiteX1" fmla="*/ 697880 w 872351"/>
                  <a:gd name="connsiteY1" fmla="*/ 0 h 721783"/>
                  <a:gd name="connsiteX2" fmla="*/ 872351 w 872351"/>
                  <a:gd name="connsiteY2" fmla="*/ 360892 h 721783"/>
                  <a:gd name="connsiteX3" fmla="*/ 697880 w 872351"/>
                  <a:gd name="connsiteY3" fmla="*/ 721783 h 721783"/>
                  <a:gd name="connsiteX4" fmla="*/ 0 w 872351"/>
                  <a:gd name="connsiteY4" fmla="*/ 721783 h 7217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2351" h="721783">
                    <a:moveTo>
                      <a:pt x="0" y="0"/>
                    </a:moveTo>
                    <a:lnTo>
                      <a:pt x="697880" y="0"/>
                    </a:lnTo>
                    <a:lnTo>
                      <a:pt x="872351" y="360892"/>
                    </a:lnTo>
                    <a:lnTo>
                      <a:pt x="697880" y="721783"/>
                    </a:lnTo>
                    <a:lnTo>
                      <a:pt x="0" y="721783"/>
                    </a:lnTo>
                    <a:close/>
                  </a:path>
                </a:pathLst>
              </a:custGeom>
              <a:solidFill>
                <a:srgbClr val="595959"/>
              </a:solidFill>
              <a:ln w="762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r>
                  <a:rPr lang="en-US" altLang="zh-CN" sz="3999" dirty="0">
                    <a:solidFill>
                      <a:srgbClr val="FFFFFF"/>
                    </a:solidFill>
                    <a:latin typeface="Arial" panose="020B0604020202020204" pitchFamily="34" charset="0"/>
                    <a:ea typeface="微软雅黑" panose="020B0503020204020204" pitchFamily="34" charset="-122"/>
                    <a:sym typeface="Arial" panose="020B0604020202020204" pitchFamily="34" charset="0"/>
                  </a:rPr>
                  <a:t>4</a:t>
                </a:r>
                <a:endParaRPr lang="zh-CN" altLang="en-US" sz="3999" dirty="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8" name="MH_SubTitle_2">
                <a:extLst>
                  <a:ext uri="{FF2B5EF4-FFF2-40B4-BE49-F238E27FC236}">
                    <a16:creationId xmlns:a16="http://schemas.microsoft.com/office/drawing/2014/main" id="{C8BFDD51-13A4-4D9F-8FAB-63622C82B7F0}"/>
                  </a:ext>
                </a:extLst>
              </p:cNvPr>
              <p:cNvSpPr/>
              <p:nvPr>
                <p:custDataLst>
                  <p:tags r:id="rId16"/>
                </p:custDataLst>
              </p:nvPr>
            </p:nvSpPr>
            <p:spPr>
              <a:xfrm>
                <a:off x="3648749" y="5270081"/>
                <a:ext cx="5538075" cy="580113"/>
              </a:xfrm>
              <a:custGeom>
                <a:avLst/>
                <a:gdLst>
                  <a:gd name="connsiteX0" fmla="*/ 122108 w 732631"/>
                  <a:gd name="connsiteY0" fmla="*/ 0 h 5307012"/>
                  <a:gd name="connsiteX1" fmla="*/ 610523 w 732631"/>
                  <a:gd name="connsiteY1" fmla="*/ 0 h 5307012"/>
                  <a:gd name="connsiteX2" fmla="*/ 732631 w 732631"/>
                  <a:gd name="connsiteY2" fmla="*/ 122108 h 5307012"/>
                  <a:gd name="connsiteX3" fmla="*/ 732631 w 732631"/>
                  <a:gd name="connsiteY3" fmla="*/ 5307012 h 5307012"/>
                  <a:gd name="connsiteX4" fmla="*/ 732631 w 732631"/>
                  <a:gd name="connsiteY4" fmla="*/ 5307012 h 5307012"/>
                  <a:gd name="connsiteX5" fmla="*/ 0 w 732631"/>
                  <a:gd name="connsiteY5" fmla="*/ 5307012 h 5307012"/>
                  <a:gd name="connsiteX6" fmla="*/ 0 w 732631"/>
                  <a:gd name="connsiteY6" fmla="*/ 5307012 h 5307012"/>
                  <a:gd name="connsiteX7" fmla="*/ 0 w 732631"/>
                  <a:gd name="connsiteY7" fmla="*/ 122108 h 5307012"/>
                  <a:gd name="connsiteX8" fmla="*/ 122108 w 732631"/>
                  <a:gd name="connsiteY8" fmla="*/ 0 h 5307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32631" h="5307012">
                    <a:moveTo>
                      <a:pt x="732631" y="884525"/>
                    </a:moveTo>
                    <a:lnTo>
                      <a:pt x="732631" y="4422487"/>
                    </a:lnTo>
                    <a:cubicBezTo>
                      <a:pt x="732631" y="4910992"/>
                      <a:pt x="725084" y="5307008"/>
                      <a:pt x="715774" y="5307008"/>
                    </a:cubicBezTo>
                    <a:lnTo>
                      <a:pt x="0" y="5307008"/>
                    </a:lnTo>
                    <a:lnTo>
                      <a:pt x="0" y="5307008"/>
                    </a:lnTo>
                    <a:lnTo>
                      <a:pt x="0" y="4"/>
                    </a:lnTo>
                    <a:lnTo>
                      <a:pt x="0" y="4"/>
                    </a:lnTo>
                    <a:lnTo>
                      <a:pt x="715774" y="4"/>
                    </a:lnTo>
                    <a:cubicBezTo>
                      <a:pt x="725084" y="4"/>
                      <a:pt x="732631" y="396020"/>
                      <a:pt x="732631" y="884525"/>
                    </a:cubicBezTo>
                    <a:close/>
                  </a:path>
                </a:pathLst>
              </a:custGeom>
              <a:solidFill>
                <a:schemeClr val="accent5">
                  <a:lumMod val="50000"/>
                </a:schemeClr>
              </a:solidFill>
              <a:ln>
                <a:noFill/>
              </a:ln>
              <a:effectLst/>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lIns="0" tIns="0" rIns="0" bIns="0" spcCol="1270" anchor="ctr">
                <a:noAutofit/>
              </a:bodyPr>
              <a:lstStyle/>
              <a:p>
                <a:pPr algn="ctr"/>
                <a:r>
                  <a:rPr lang="zh-CN" altLang="en-US" sz="2800" b="1" dirty="0">
                    <a:solidFill>
                      <a:schemeClr val="bg1"/>
                    </a:solidFill>
                    <a:cs typeface="+mn-ea"/>
                    <a:sym typeface="+mn-lt"/>
                  </a:rPr>
                  <a:t>树与森林的遍历</a:t>
                </a:r>
              </a:p>
            </p:txBody>
          </p:sp>
          <p:sp>
            <p:nvSpPr>
              <p:cNvPr id="19" name="MH_Other_2">
                <a:extLst>
                  <a:ext uri="{FF2B5EF4-FFF2-40B4-BE49-F238E27FC236}">
                    <a16:creationId xmlns:a16="http://schemas.microsoft.com/office/drawing/2014/main" id="{C94B2AF2-84C8-4526-8E2E-D1DFE6404F7E}"/>
                  </a:ext>
                </a:extLst>
              </p:cNvPr>
              <p:cNvSpPr/>
              <p:nvPr>
                <p:custDataLst>
                  <p:tags r:id="rId17"/>
                </p:custDataLst>
              </p:nvPr>
            </p:nvSpPr>
            <p:spPr>
              <a:xfrm>
                <a:off x="2889803" y="5232692"/>
                <a:ext cx="1171081" cy="658776"/>
              </a:xfrm>
              <a:custGeom>
                <a:avLst/>
                <a:gdLst>
                  <a:gd name="connsiteX0" fmla="*/ 0 w 872351"/>
                  <a:gd name="connsiteY0" fmla="*/ 0 h 721783"/>
                  <a:gd name="connsiteX1" fmla="*/ 697880 w 872351"/>
                  <a:gd name="connsiteY1" fmla="*/ 0 h 721783"/>
                  <a:gd name="connsiteX2" fmla="*/ 872351 w 872351"/>
                  <a:gd name="connsiteY2" fmla="*/ 360892 h 721783"/>
                  <a:gd name="connsiteX3" fmla="*/ 697880 w 872351"/>
                  <a:gd name="connsiteY3" fmla="*/ 721783 h 721783"/>
                  <a:gd name="connsiteX4" fmla="*/ 0 w 872351"/>
                  <a:gd name="connsiteY4" fmla="*/ 721783 h 7217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2351" h="721783">
                    <a:moveTo>
                      <a:pt x="0" y="0"/>
                    </a:moveTo>
                    <a:lnTo>
                      <a:pt x="697880" y="0"/>
                    </a:lnTo>
                    <a:lnTo>
                      <a:pt x="872351" y="360892"/>
                    </a:lnTo>
                    <a:lnTo>
                      <a:pt x="697880" y="721783"/>
                    </a:lnTo>
                    <a:lnTo>
                      <a:pt x="0" y="721783"/>
                    </a:lnTo>
                    <a:close/>
                  </a:path>
                </a:pathLst>
              </a:custGeom>
              <a:solidFill>
                <a:schemeClr val="accent5">
                  <a:lumMod val="50000"/>
                </a:schemeClr>
              </a:solidFill>
              <a:ln w="762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r>
                  <a:rPr lang="en-US" altLang="zh-CN" sz="3999" dirty="0">
                    <a:solidFill>
                      <a:srgbClr val="FFFFFF"/>
                    </a:solidFill>
                    <a:latin typeface="Arial" panose="020B0604020202020204" pitchFamily="34" charset="0"/>
                    <a:ea typeface="微软雅黑" panose="020B0503020204020204" pitchFamily="34" charset="-122"/>
                    <a:sym typeface="Arial" panose="020B0604020202020204" pitchFamily="34" charset="0"/>
                  </a:rPr>
                  <a:t>5</a:t>
                </a:r>
                <a:endParaRPr lang="zh-CN" altLang="en-US" sz="3999" dirty="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20" name="MH_SubTitle_2">
              <a:extLst>
                <a:ext uri="{FF2B5EF4-FFF2-40B4-BE49-F238E27FC236}">
                  <a16:creationId xmlns:a16="http://schemas.microsoft.com/office/drawing/2014/main" id="{BE1BAD32-0478-4A17-BAD5-D5271437B3B7}"/>
                </a:ext>
              </a:extLst>
            </p:cNvPr>
            <p:cNvSpPr/>
            <p:nvPr>
              <p:custDataLst>
                <p:tags r:id="rId6"/>
              </p:custDataLst>
            </p:nvPr>
          </p:nvSpPr>
          <p:spPr>
            <a:xfrm>
              <a:off x="3706435" y="5981925"/>
              <a:ext cx="5538075" cy="580113"/>
            </a:xfrm>
            <a:custGeom>
              <a:avLst/>
              <a:gdLst>
                <a:gd name="connsiteX0" fmla="*/ 122108 w 732631"/>
                <a:gd name="connsiteY0" fmla="*/ 0 h 5307012"/>
                <a:gd name="connsiteX1" fmla="*/ 610523 w 732631"/>
                <a:gd name="connsiteY1" fmla="*/ 0 h 5307012"/>
                <a:gd name="connsiteX2" fmla="*/ 732631 w 732631"/>
                <a:gd name="connsiteY2" fmla="*/ 122108 h 5307012"/>
                <a:gd name="connsiteX3" fmla="*/ 732631 w 732631"/>
                <a:gd name="connsiteY3" fmla="*/ 5307012 h 5307012"/>
                <a:gd name="connsiteX4" fmla="*/ 732631 w 732631"/>
                <a:gd name="connsiteY4" fmla="*/ 5307012 h 5307012"/>
                <a:gd name="connsiteX5" fmla="*/ 0 w 732631"/>
                <a:gd name="connsiteY5" fmla="*/ 5307012 h 5307012"/>
                <a:gd name="connsiteX6" fmla="*/ 0 w 732631"/>
                <a:gd name="connsiteY6" fmla="*/ 5307012 h 5307012"/>
                <a:gd name="connsiteX7" fmla="*/ 0 w 732631"/>
                <a:gd name="connsiteY7" fmla="*/ 122108 h 5307012"/>
                <a:gd name="connsiteX8" fmla="*/ 122108 w 732631"/>
                <a:gd name="connsiteY8" fmla="*/ 0 h 5307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32631" h="5307012">
                  <a:moveTo>
                    <a:pt x="732631" y="884525"/>
                  </a:moveTo>
                  <a:lnTo>
                    <a:pt x="732631" y="4422487"/>
                  </a:lnTo>
                  <a:cubicBezTo>
                    <a:pt x="732631" y="4910992"/>
                    <a:pt x="725084" y="5307008"/>
                    <a:pt x="715774" y="5307008"/>
                  </a:cubicBezTo>
                  <a:lnTo>
                    <a:pt x="0" y="5307008"/>
                  </a:lnTo>
                  <a:lnTo>
                    <a:pt x="0" y="5307008"/>
                  </a:lnTo>
                  <a:lnTo>
                    <a:pt x="0" y="4"/>
                  </a:lnTo>
                  <a:lnTo>
                    <a:pt x="0" y="4"/>
                  </a:lnTo>
                  <a:lnTo>
                    <a:pt x="715774" y="4"/>
                  </a:lnTo>
                  <a:cubicBezTo>
                    <a:pt x="725084" y="4"/>
                    <a:pt x="732631" y="396020"/>
                    <a:pt x="732631" y="884525"/>
                  </a:cubicBezTo>
                  <a:close/>
                </a:path>
              </a:pathLst>
            </a:custGeom>
            <a:solidFill>
              <a:schemeClr val="tx1">
                <a:lumMod val="65000"/>
                <a:lumOff val="35000"/>
              </a:schemeClr>
            </a:solidFill>
            <a:ln>
              <a:noFill/>
            </a:ln>
            <a:effectLst/>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lIns="0" tIns="0" rIns="0" bIns="0" spcCol="1270" anchor="ctr">
              <a:noAutofit/>
            </a:bodyPr>
            <a:lstStyle/>
            <a:p>
              <a:pPr algn="ctr"/>
              <a:r>
                <a:rPr lang="en-US" altLang="zh-CN" sz="2800" b="1" dirty="0" err="1">
                  <a:solidFill>
                    <a:schemeClr val="bg1"/>
                  </a:solidFill>
                  <a:cs typeface="+mn-ea"/>
                  <a:sym typeface="+mn-lt"/>
                </a:rPr>
                <a:t>Huffma</a:t>
              </a:r>
              <a:r>
                <a:rPr lang="zh-CN" altLang="en-US" sz="2800" b="1" dirty="0">
                  <a:solidFill>
                    <a:schemeClr val="bg1"/>
                  </a:solidFill>
                  <a:cs typeface="+mn-ea"/>
                  <a:sym typeface="+mn-lt"/>
                </a:rPr>
                <a:t>树</a:t>
              </a:r>
            </a:p>
          </p:txBody>
        </p:sp>
        <p:sp>
          <p:nvSpPr>
            <p:cNvPr id="21" name="MH_Other_2">
              <a:extLst>
                <a:ext uri="{FF2B5EF4-FFF2-40B4-BE49-F238E27FC236}">
                  <a16:creationId xmlns:a16="http://schemas.microsoft.com/office/drawing/2014/main" id="{C8CC9333-04D4-4FB6-8928-27D151242DBB}"/>
                </a:ext>
              </a:extLst>
            </p:cNvPr>
            <p:cNvSpPr/>
            <p:nvPr>
              <p:custDataLst>
                <p:tags r:id="rId7"/>
              </p:custDataLst>
            </p:nvPr>
          </p:nvSpPr>
          <p:spPr>
            <a:xfrm>
              <a:off x="2947489" y="5944536"/>
              <a:ext cx="1171081" cy="658776"/>
            </a:xfrm>
            <a:custGeom>
              <a:avLst/>
              <a:gdLst>
                <a:gd name="connsiteX0" fmla="*/ 0 w 872351"/>
                <a:gd name="connsiteY0" fmla="*/ 0 h 721783"/>
                <a:gd name="connsiteX1" fmla="*/ 697880 w 872351"/>
                <a:gd name="connsiteY1" fmla="*/ 0 h 721783"/>
                <a:gd name="connsiteX2" fmla="*/ 872351 w 872351"/>
                <a:gd name="connsiteY2" fmla="*/ 360892 h 721783"/>
                <a:gd name="connsiteX3" fmla="*/ 697880 w 872351"/>
                <a:gd name="connsiteY3" fmla="*/ 721783 h 721783"/>
                <a:gd name="connsiteX4" fmla="*/ 0 w 872351"/>
                <a:gd name="connsiteY4" fmla="*/ 721783 h 7217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2351" h="721783">
                  <a:moveTo>
                    <a:pt x="0" y="0"/>
                  </a:moveTo>
                  <a:lnTo>
                    <a:pt x="697880" y="0"/>
                  </a:lnTo>
                  <a:lnTo>
                    <a:pt x="872351" y="360892"/>
                  </a:lnTo>
                  <a:lnTo>
                    <a:pt x="697880" y="721783"/>
                  </a:lnTo>
                  <a:lnTo>
                    <a:pt x="0" y="721783"/>
                  </a:lnTo>
                  <a:close/>
                </a:path>
              </a:pathLst>
            </a:custGeom>
            <a:solidFill>
              <a:srgbClr val="595959"/>
            </a:solidFill>
            <a:ln w="762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r>
                <a:rPr lang="en-US" altLang="zh-CN" sz="3999" dirty="0">
                  <a:solidFill>
                    <a:srgbClr val="FFFFFF"/>
                  </a:solidFill>
                  <a:latin typeface="Arial" panose="020B0604020202020204" pitchFamily="34" charset="0"/>
                  <a:ea typeface="微软雅黑" panose="020B0503020204020204" pitchFamily="34" charset="-122"/>
                  <a:sym typeface="Arial" panose="020B0604020202020204" pitchFamily="34" charset="0"/>
                </a:rPr>
                <a:t>6</a:t>
              </a:r>
              <a:endParaRPr lang="zh-CN" altLang="en-US" sz="3999" dirty="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grpSp>
    </p:spTree>
    <p:custDataLst>
      <p:tags r:id="rId1"/>
    </p:custDataLst>
    <p:extLst>
      <p:ext uri="{BB962C8B-B14F-4D97-AF65-F5344CB8AC3E}">
        <p14:creationId xmlns:p14="http://schemas.microsoft.com/office/powerpoint/2010/main" val="27469756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a:extLst>
              <a:ext uri="{FF2B5EF4-FFF2-40B4-BE49-F238E27FC236}">
                <a16:creationId xmlns:a16="http://schemas.microsoft.com/office/drawing/2014/main" id="{1A2EAEDE-6963-46FF-A3C1-1B9BFAE38409}"/>
              </a:ext>
            </a:extLst>
          </p:cNvPr>
          <p:cNvGrpSpPr/>
          <p:nvPr/>
        </p:nvGrpSpPr>
        <p:grpSpPr>
          <a:xfrm>
            <a:off x="-1" y="177155"/>
            <a:ext cx="5674941" cy="877513"/>
            <a:chOff x="-1" y="271425"/>
            <a:chExt cx="5542158" cy="877513"/>
          </a:xfrm>
        </p:grpSpPr>
        <p:sp>
          <p:nvSpPr>
            <p:cNvPr id="15" name="任意多边形 18">
              <a:extLst>
                <a:ext uri="{FF2B5EF4-FFF2-40B4-BE49-F238E27FC236}">
                  <a16:creationId xmlns:a16="http://schemas.microsoft.com/office/drawing/2014/main" id="{4C9AAE2C-0BE4-4D86-BD16-A95EC58701DA}"/>
                </a:ext>
              </a:extLst>
            </p:cNvPr>
            <p:cNvSpPr/>
            <p:nvPr/>
          </p:nvSpPr>
          <p:spPr>
            <a:xfrm rot="5400000">
              <a:off x="2497210" y="-2076409"/>
              <a:ext cx="547735" cy="5542158"/>
            </a:xfrm>
            <a:custGeom>
              <a:avLst/>
              <a:gdLst>
                <a:gd name="connsiteX0" fmla="*/ 0 w 990604"/>
                <a:gd name="connsiteY0" fmla="*/ 5956738 h 5956738"/>
                <a:gd name="connsiteX1" fmla="*/ 0 w 990604"/>
                <a:gd name="connsiteY1" fmla="*/ 317938 h 5956738"/>
                <a:gd name="connsiteX2" fmla="*/ 6 w 990604"/>
                <a:gd name="connsiteY2" fmla="*/ 317938 h 5956738"/>
                <a:gd name="connsiteX3" fmla="*/ 495305 w 990604"/>
                <a:gd name="connsiteY3" fmla="*/ 0 h 5956738"/>
                <a:gd name="connsiteX4" fmla="*/ 990604 w 990604"/>
                <a:gd name="connsiteY4" fmla="*/ 317938 h 5956738"/>
                <a:gd name="connsiteX5" fmla="*/ 990601 w 990604"/>
                <a:gd name="connsiteY5" fmla="*/ 317938 h 5956738"/>
                <a:gd name="connsiteX6" fmla="*/ 990601 w 990604"/>
                <a:gd name="connsiteY6" fmla="*/ 5956738 h 5956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0604" h="5956738">
                  <a:moveTo>
                    <a:pt x="0" y="5956738"/>
                  </a:moveTo>
                  <a:lnTo>
                    <a:pt x="0" y="317938"/>
                  </a:lnTo>
                  <a:lnTo>
                    <a:pt x="6" y="317938"/>
                  </a:lnTo>
                  <a:lnTo>
                    <a:pt x="495305" y="0"/>
                  </a:lnTo>
                  <a:lnTo>
                    <a:pt x="990604" y="317938"/>
                  </a:lnTo>
                  <a:lnTo>
                    <a:pt x="990601" y="317938"/>
                  </a:lnTo>
                  <a:lnTo>
                    <a:pt x="990601" y="5956738"/>
                  </a:lnTo>
                  <a:close/>
                </a:path>
              </a:pathLst>
            </a:cu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1200"/>
                </a:spcBef>
                <a:defRPr/>
              </a:pPr>
              <a:endParaRPr lang="zh-CN" altLang="en-US" noProof="1"/>
            </a:p>
          </p:txBody>
        </p:sp>
        <p:sp>
          <p:nvSpPr>
            <p:cNvPr id="16" name="椭圆 15">
              <a:extLst>
                <a:ext uri="{FF2B5EF4-FFF2-40B4-BE49-F238E27FC236}">
                  <a16:creationId xmlns:a16="http://schemas.microsoft.com/office/drawing/2014/main" id="{CE6C2097-8C7F-45F1-B166-6688B76DB335}"/>
                </a:ext>
              </a:extLst>
            </p:cNvPr>
            <p:cNvSpPr/>
            <p:nvPr/>
          </p:nvSpPr>
          <p:spPr>
            <a:xfrm>
              <a:off x="273223" y="271425"/>
              <a:ext cx="902677" cy="877513"/>
            </a:xfrm>
            <a:prstGeom prst="ellipse">
              <a:avLst/>
            </a:prstGeom>
            <a:solidFill>
              <a:schemeClr val="bg1"/>
            </a:solidFill>
            <a:ln w="825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1200"/>
                </a:spcBef>
                <a:defRPr/>
              </a:pPr>
              <a:endParaRPr lang="zh-CN" altLang="en-US" noProof="1"/>
            </a:p>
          </p:txBody>
        </p:sp>
        <p:sp>
          <p:nvSpPr>
            <p:cNvPr id="17" name="矩形 16">
              <a:extLst>
                <a:ext uri="{FF2B5EF4-FFF2-40B4-BE49-F238E27FC236}">
                  <a16:creationId xmlns:a16="http://schemas.microsoft.com/office/drawing/2014/main" id="{166F3534-913F-48DD-8377-EE5D1E8377B6}"/>
                </a:ext>
              </a:extLst>
            </p:cNvPr>
            <p:cNvSpPr/>
            <p:nvPr/>
          </p:nvSpPr>
          <p:spPr>
            <a:xfrm>
              <a:off x="480970" y="324385"/>
              <a:ext cx="487183" cy="769441"/>
            </a:xfrm>
            <a:prstGeom prst="rect">
              <a:avLst/>
            </a:prstGeom>
          </p:spPr>
          <p:txBody>
            <a:bodyPr wrap="none">
              <a:spAutoFit/>
            </a:bodyPr>
            <a:lstStyle/>
            <a:p>
              <a:pPr algn="ctr">
                <a:spcBef>
                  <a:spcPts val="1200"/>
                </a:spcBef>
                <a:defRPr/>
              </a:pPr>
              <a:r>
                <a:rPr lang="en-US" altLang="zh-CN" sz="4400" b="1" dirty="0">
                  <a:solidFill>
                    <a:srgbClr val="002060"/>
                  </a:solidFill>
                  <a:latin typeface="Arial" panose="020B0604020202020204" pitchFamily="34" charset="0"/>
                  <a:ea typeface="微软雅黑" panose="020B0503020204020204" pitchFamily="34" charset="-122"/>
                  <a:sym typeface="Arial" panose="020B0604020202020204" pitchFamily="34" charset="0"/>
                </a:rPr>
                <a:t>5</a:t>
              </a:r>
              <a:endParaRPr lang="zh-CN" altLang="en-US" sz="4400" b="1" dirty="0">
                <a:solidFill>
                  <a:srgbClr val="002060"/>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18" name="文本框 1066">
            <a:extLst>
              <a:ext uri="{FF2B5EF4-FFF2-40B4-BE49-F238E27FC236}">
                <a16:creationId xmlns:a16="http://schemas.microsoft.com/office/drawing/2014/main" id="{908E9D88-11BD-4710-9E48-A52EB0FC5223}"/>
              </a:ext>
            </a:extLst>
          </p:cNvPr>
          <p:cNvSpPr txBox="1">
            <a:spLocks noChangeArrowheads="1"/>
          </p:cNvSpPr>
          <p:nvPr/>
        </p:nvSpPr>
        <p:spPr bwMode="auto">
          <a:xfrm>
            <a:off x="1714045" y="287068"/>
            <a:ext cx="305724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lvl="0" algn="ctr"/>
            <a:r>
              <a:rPr lang="zh-CN" altLang="en-US" sz="3200" b="1" dirty="0">
                <a:solidFill>
                  <a:schemeClr val="bg1"/>
                </a:solidFill>
                <a:cs typeface="+mn-ea"/>
                <a:sym typeface="+mn-lt"/>
              </a:rPr>
              <a:t>树与森林的遍历</a:t>
            </a:r>
          </a:p>
        </p:txBody>
      </p:sp>
      <p:sp>
        <p:nvSpPr>
          <p:cNvPr id="13" name="矩形 12">
            <a:extLst>
              <a:ext uri="{FF2B5EF4-FFF2-40B4-BE49-F238E27FC236}">
                <a16:creationId xmlns:a16="http://schemas.microsoft.com/office/drawing/2014/main" id="{1EFF2BBC-0101-43DC-AB3E-0A0A0CEF76E8}"/>
              </a:ext>
            </a:extLst>
          </p:cNvPr>
          <p:cNvSpPr/>
          <p:nvPr/>
        </p:nvSpPr>
        <p:spPr>
          <a:xfrm>
            <a:off x="380733" y="1164260"/>
            <a:ext cx="11062083" cy="3976473"/>
          </a:xfrm>
          <a:prstGeom prst="rect">
            <a:avLst/>
          </a:prstGeom>
        </p:spPr>
        <p:txBody>
          <a:bodyPr wrap="square">
            <a:spAutoFit/>
          </a:bodyPr>
          <a:lstStyle/>
          <a:p>
            <a:pPr algn="just">
              <a:lnSpc>
                <a:spcPct val="150000"/>
              </a:lnSpc>
              <a:spcAft>
                <a:spcPts val="600"/>
              </a:spcAft>
            </a:pPr>
            <a:r>
              <a:rPr lang="zh-CN" altLang="en-US" sz="2300" dirty="0">
                <a:cs typeface="Times New Roman" panose="02020603050405020304" pitchFamily="18" charset="0"/>
              </a:rPr>
              <a:t>树的遍历有：</a:t>
            </a:r>
            <a:endParaRPr lang="en-US" altLang="zh-CN" sz="2300" dirty="0">
              <a:cs typeface="Times New Roman" panose="02020603050405020304" pitchFamily="18" charset="0"/>
            </a:endParaRPr>
          </a:p>
          <a:p>
            <a:pPr algn="just">
              <a:lnSpc>
                <a:spcPct val="150000"/>
              </a:lnSpc>
              <a:spcAft>
                <a:spcPts val="600"/>
              </a:spcAft>
            </a:pPr>
            <a:r>
              <a:rPr lang="zh-CN" altLang="en-US" sz="2300" b="1" dirty="0">
                <a:solidFill>
                  <a:schemeClr val="accent2"/>
                </a:solidFill>
                <a:cs typeface="Times New Roman" panose="02020603050405020304" pitchFamily="18" charset="0"/>
              </a:rPr>
              <a:t>（</a:t>
            </a:r>
            <a:r>
              <a:rPr lang="en-US" altLang="zh-CN" sz="2300" b="1" dirty="0">
                <a:solidFill>
                  <a:schemeClr val="accent2"/>
                </a:solidFill>
                <a:cs typeface="Times New Roman" panose="02020603050405020304" pitchFamily="18" charset="0"/>
              </a:rPr>
              <a:t>1</a:t>
            </a:r>
            <a:r>
              <a:rPr lang="zh-CN" altLang="en-US" sz="2300" b="1" dirty="0">
                <a:solidFill>
                  <a:schemeClr val="accent2"/>
                </a:solidFill>
                <a:cs typeface="Times New Roman" panose="02020603050405020304" pitchFamily="18" charset="0"/>
              </a:rPr>
              <a:t>）先序遍历</a:t>
            </a:r>
            <a:r>
              <a:rPr lang="zh-CN" altLang="en-US" sz="2300" dirty="0">
                <a:cs typeface="Times New Roman" panose="02020603050405020304" pitchFamily="18" charset="0"/>
              </a:rPr>
              <a:t>：若树为空，则执行空操作；否则先访问树的根结点，然后依次</a:t>
            </a:r>
            <a:r>
              <a:rPr lang="zh-CN" altLang="en-US" sz="2300" b="1" dirty="0">
                <a:solidFill>
                  <a:srgbClr val="0000FF"/>
                </a:solidFill>
                <a:cs typeface="Times New Roman" panose="02020603050405020304" pitchFamily="18" charset="0"/>
              </a:rPr>
              <a:t>先序遍历</a:t>
            </a:r>
            <a:r>
              <a:rPr lang="zh-CN" altLang="en-US" sz="2300" dirty="0">
                <a:cs typeface="Times New Roman" panose="02020603050405020304" pitchFamily="18" charset="0"/>
              </a:rPr>
              <a:t>根结点的每棵子树。</a:t>
            </a:r>
            <a:endParaRPr lang="en-US" altLang="zh-CN" sz="2300" dirty="0">
              <a:cs typeface="Times New Roman" panose="02020603050405020304" pitchFamily="18" charset="0"/>
            </a:endParaRPr>
          </a:p>
          <a:p>
            <a:pPr algn="just">
              <a:lnSpc>
                <a:spcPct val="150000"/>
              </a:lnSpc>
              <a:spcAft>
                <a:spcPts val="600"/>
              </a:spcAft>
            </a:pPr>
            <a:r>
              <a:rPr lang="zh-CN" altLang="en-US" sz="2300" b="1" dirty="0">
                <a:solidFill>
                  <a:schemeClr val="accent2"/>
                </a:solidFill>
                <a:cs typeface="Times New Roman" panose="02020603050405020304" pitchFamily="18" charset="0"/>
              </a:rPr>
              <a:t>（</a:t>
            </a:r>
            <a:r>
              <a:rPr lang="en-US" altLang="zh-CN" sz="2300" b="1" dirty="0">
                <a:solidFill>
                  <a:schemeClr val="accent2"/>
                </a:solidFill>
                <a:cs typeface="Times New Roman" panose="02020603050405020304" pitchFamily="18" charset="0"/>
              </a:rPr>
              <a:t>2</a:t>
            </a:r>
            <a:r>
              <a:rPr lang="zh-CN" altLang="en-US" sz="2300" b="1" dirty="0">
                <a:solidFill>
                  <a:schemeClr val="accent2"/>
                </a:solidFill>
                <a:cs typeface="Times New Roman" panose="02020603050405020304" pitchFamily="18" charset="0"/>
              </a:rPr>
              <a:t>）后序遍历：</a:t>
            </a:r>
            <a:r>
              <a:rPr lang="zh-CN" altLang="en-US" sz="2300" dirty="0">
                <a:cs typeface="Times New Roman" panose="02020603050405020304" pitchFamily="18" charset="0"/>
              </a:rPr>
              <a:t>若树为空，则执行空操作；否则先依次</a:t>
            </a:r>
            <a:r>
              <a:rPr lang="zh-CN" altLang="en-US" sz="2300" b="1" dirty="0">
                <a:solidFill>
                  <a:srgbClr val="0000FF"/>
                </a:solidFill>
                <a:cs typeface="Times New Roman" panose="02020603050405020304" pitchFamily="18" charset="0"/>
              </a:rPr>
              <a:t>后序遍历</a:t>
            </a:r>
            <a:r>
              <a:rPr lang="zh-CN" altLang="en-US" sz="2300" dirty="0">
                <a:cs typeface="Times New Roman" panose="02020603050405020304" pitchFamily="18" charset="0"/>
              </a:rPr>
              <a:t>根结点的每棵子树，最后访问根结点。</a:t>
            </a:r>
            <a:endParaRPr lang="en-US" altLang="zh-CN" sz="2300" dirty="0">
              <a:cs typeface="Times New Roman" panose="02020603050405020304" pitchFamily="18" charset="0"/>
            </a:endParaRPr>
          </a:p>
          <a:p>
            <a:pPr algn="just">
              <a:lnSpc>
                <a:spcPct val="150000"/>
              </a:lnSpc>
              <a:spcAft>
                <a:spcPts val="600"/>
              </a:spcAft>
            </a:pPr>
            <a:r>
              <a:rPr lang="zh-CN" altLang="en-US" sz="2300" b="1" dirty="0">
                <a:solidFill>
                  <a:schemeClr val="accent2"/>
                </a:solidFill>
                <a:cs typeface="Times New Roman" panose="02020603050405020304" pitchFamily="18" charset="0"/>
              </a:rPr>
              <a:t>（</a:t>
            </a:r>
            <a:r>
              <a:rPr lang="en-US" altLang="zh-CN" sz="2300" b="1" dirty="0">
                <a:solidFill>
                  <a:schemeClr val="accent2"/>
                </a:solidFill>
                <a:cs typeface="Times New Roman" panose="02020603050405020304" pitchFamily="18" charset="0"/>
              </a:rPr>
              <a:t>3</a:t>
            </a:r>
            <a:r>
              <a:rPr lang="zh-CN" altLang="en-US" sz="2300" b="1" dirty="0">
                <a:solidFill>
                  <a:schemeClr val="accent2"/>
                </a:solidFill>
                <a:cs typeface="Times New Roman" panose="02020603050405020304" pitchFamily="18" charset="0"/>
              </a:rPr>
              <a:t>）层序遍历：</a:t>
            </a:r>
            <a:r>
              <a:rPr lang="zh-CN" altLang="en-US" sz="2300" dirty="0">
                <a:cs typeface="Times New Roman" panose="02020603050405020304" pitchFamily="18" charset="0"/>
              </a:rPr>
              <a:t>按照根的层次由小到大（树形示意图中从上到下），对每层的结点从左到右依次访问树的每个结点。</a:t>
            </a:r>
            <a:endParaRPr lang="en-US" altLang="zh-CN" sz="2300" dirty="0">
              <a:cs typeface="Times New Roman" panose="02020603050405020304" pitchFamily="18" charset="0"/>
            </a:endParaRPr>
          </a:p>
        </p:txBody>
      </p:sp>
    </p:spTree>
    <p:extLst>
      <p:ext uri="{BB962C8B-B14F-4D97-AF65-F5344CB8AC3E}">
        <p14:creationId xmlns:p14="http://schemas.microsoft.com/office/powerpoint/2010/main" val="4622535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a:extLst>
              <a:ext uri="{FF2B5EF4-FFF2-40B4-BE49-F238E27FC236}">
                <a16:creationId xmlns:a16="http://schemas.microsoft.com/office/drawing/2014/main" id="{1A2EAEDE-6963-46FF-A3C1-1B9BFAE38409}"/>
              </a:ext>
            </a:extLst>
          </p:cNvPr>
          <p:cNvGrpSpPr/>
          <p:nvPr/>
        </p:nvGrpSpPr>
        <p:grpSpPr>
          <a:xfrm>
            <a:off x="-1" y="177155"/>
            <a:ext cx="5674941" cy="877513"/>
            <a:chOff x="-1" y="271425"/>
            <a:chExt cx="5542158" cy="877513"/>
          </a:xfrm>
        </p:grpSpPr>
        <p:sp>
          <p:nvSpPr>
            <p:cNvPr id="15" name="任意多边形 18">
              <a:extLst>
                <a:ext uri="{FF2B5EF4-FFF2-40B4-BE49-F238E27FC236}">
                  <a16:creationId xmlns:a16="http://schemas.microsoft.com/office/drawing/2014/main" id="{4C9AAE2C-0BE4-4D86-BD16-A95EC58701DA}"/>
                </a:ext>
              </a:extLst>
            </p:cNvPr>
            <p:cNvSpPr/>
            <p:nvPr/>
          </p:nvSpPr>
          <p:spPr>
            <a:xfrm rot="5400000">
              <a:off x="2497210" y="-2076409"/>
              <a:ext cx="547735" cy="5542158"/>
            </a:xfrm>
            <a:custGeom>
              <a:avLst/>
              <a:gdLst>
                <a:gd name="connsiteX0" fmla="*/ 0 w 990604"/>
                <a:gd name="connsiteY0" fmla="*/ 5956738 h 5956738"/>
                <a:gd name="connsiteX1" fmla="*/ 0 w 990604"/>
                <a:gd name="connsiteY1" fmla="*/ 317938 h 5956738"/>
                <a:gd name="connsiteX2" fmla="*/ 6 w 990604"/>
                <a:gd name="connsiteY2" fmla="*/ 317938 h 5956738"/>
                <a:gd name="connsiteX3" fmla="*/ 495305 w 990604"/>
                <a:gd name="connsiteY3" fmla="*/ 0 h 5956738"/>
                <a:gd name="connsiteX4" fmla="*/ 990604 w 990604"/>
                <a:gd name="connsiteY4" fmla="*/ 317938 h 5956738"/>
                <a:gd name="connsiteX5" fmla="*/ 990601 w 990604"/>
                <a:gd name="connsiteY5" fmla="*/ 317938 h 5956738"/>
                <a:gd name="connsiteX6" fmla="*/ 990601 w 990604"/>
                <a:gd name="connsiteY6" fmla="*/ 5956738 h 5956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0604" h="5956738">
                  <a:moveTo>
                    <a:pt x="0" y="5956738"/>
                  </a:moveTo>
                  <a:lnTo>
                    <a:pt x="0" y="317938"/>
                  </a:lnTo>
                  <a:lnTo>
                    <a:pt x="6" y="317938"/>
                  </a:lnTo>
                  <a:lnTo>
                    <a:pt x="495305" y="0"/>
                  </a:lnTo>
                  <a:lnTo>
                    <a:pt x="990604" y="317938"/>
                  </a:lnTo>
                  <a:lnTo>
                    <a:pt x="990601" y="317938"/>
                  </a:lnTo>
                  <a:lnTo>
                    <a:pt x="990601" y="5956738"/>
                  </a:lnTo>
                  <a:close/>
                </a:path>
              </a:pathLst>
            </a:cu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1200"/>
                </a:spcBef>
                <a:defRPr/>
              </a:pPr>
              <a:endParaRPr lang="zh-CN" altLang="en-US" noProof="1"/>
            </a:p>
          </p:txBody>
        </p:sp>
        <p:sp>
          <p:nvSpPr>
            <p:cNvPr id="16" name="椭圆 15">
              <a:extLst>
                <a:ext uri="{FF2B5EF4-FFF2-40B4-BE49-F238E27FC236}">
                  <a16:creationId xmlns:a16="http://schemas.microsoft.com/office/drawing/2014/main" id="{CE6C2097-8C7F-45F1-B166-6688B76DB335}"/>
                </a:ext>
              </a:extLst>
            </p:cNvPr>
            <p:cNvSpPr/>
            <p:nvPr/>
          </p:nvSpPr>
          <p:spPr>
            <a:xfrm>
              <a:off x="273223" y="271425"/>
              <a:ext cx="902677" cy="877513"/>
            </a:xfrm>
            <a:prstGeom prst="ellipse">
              <a:avLst/>
            </a:prstGeom>
            <a:solidFill>
              <a:schemeClr val="bg1"/>
            </a:solidFill>
            <a:ln w="825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1200"/>
                </a:spcBef>
                <a:defRPr/>
              </a:pPr>
              <a:endParaRPr lang="zh-CN" altLang="en-US" noProof="1"/>
            </a:p>
          </p:txBody>
        </p:sp>
        <p:sp>
          <p:nvSpPr>
            <p:cNvPr id="17" name="矩形 16">
              <a:extLst>
                <a:ext uri="{FF2B5EF4-FFF2-40B4-BE49-F238E27FC236}">
                  <a16:creationId xmlns:a16="http://schemas.microsoft.com/office/drawing/2014/main" id="{166F3534-913F-48DD-8377-EE5D1E8377B6}"/>
                </a:ext>
              </a:extLst>
            </p:cNvPr>
            <p:cNvSpPr/>
            <p:nvPr/>
          </p:nvSpPr>
          <p:spPr>
            <a:xfrm>
              <a:off x="480970" y="324385"/>
              <a:ext cx="487183" cy="769441"/>
            </a:xfrm>
            <a:prstGeom prst="rect">
              <a:avLst/>
            </a:prstGeom>
          </p:spPr>
          <p:txBody>
            <a:bodyPr wrap="none">
              <a:spAutoFit/>
            </a:bodyPr>
            <a:lstStyle/>
            <a:p>
              <a:pPr algn="ctr">
                <a:spcBef>
                  <a:spcPts val="1200"/>
                </a:spcBef>
                <a:defRPr/>
              </a:pPr>
              <a:r>
                <a:rPr lang="en-US" altLang="zh-CN" sz="4400" b="1" dirty="0">
                  <a:solidFill>
                    <a:srgbClr val="002060"/>
                  </a:solidFill>
                  <a:latin typeface="Arial" panose="020B0604020202020204" pitchFamily="34" charset="0"/>
                  <a:ea typeface="微软雅黑" panose="020B0503020204020204" pitchFamily="34" charset="-122"/>
                  <a:sym typeface="Arial" panose="020B0604020202020204" pitchFamily="34" charset="0"/>
                </a:rPr>
                <a:t>5</a:t>
              </a:r>
              <a:endParaRPr lang="zh-CN" altLang="en-US" sz="4400" b="1" dirty="0">
                <a:solidFill>
                  <a:srgbClr val="002060"/>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18" name="文本框 1066">
            <a:extLst>
              <a:ext uri="{FF2B5EF4-FFF2-40B4-BE49-F238E27FC236}">
                <a16:creationId xmlns:a16="http://schemas.microsoft.com/office/drawing/2014/main" id="{908E9D88-11BD-4710-9E48-A52EB0FC5223}"/>
              </a:ext>
            </a:extLst>
          </p:cNvPr>
          <p:cNvSpPr txBox="1">
            <a:spLocks noChangeArrowheads="1"/>
          </p:cNvSpPr>
          <p:nvPr/>
        </p:nvSpPr>
        <p:spPr bwMode="auto">
          <a:xfrm>
            <a:off x="1714045" y="287068"/>
            <a:ext cx="305724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lvl="0" algn="ctr"/>
            <a:r>
              <a:rPr lang="zh-CN" altLang="en-US" sz="3200" b="1" dirty="0">
                <a:solidFill>
                  <a:schemeClr val="bg1"/>
                </a:solidFill>
                <a:cs typeface="+mn-ea"/>
                <a:sym typeface="+mn-lt"/>
              </a:rPr>
              <a:t>树与森林的遍历</a:t>
            </a:r>
          </a:p>
        </p:txBody>
      </p:sp>
      <p:pic>
        <p:nvPicPr>
          <p:cNvPr id="2" name="图片 1">
            <a:extLst>
              <a:ext uri="{FF2B5EF4-FFF2-40B4-BE49-F238E27FC236}">
                <a16:creationId xmlns:a16="http://schemas.microsoft.com/office/drawing/2014/main" id="{C1EF4149-C1D3-43CB-B4FF-519B54BA7152}"/>
              </a:ext>
            </a:extLst>
          </p:cNvPr>
          <p:cNvPicPr>
            <a:picLocks noChangeAspect="1"/>
          </p:cNvPicPr>
          <p:nvPr/>
        </p:nvPicPr>
        <p:blipFill>
          <a:blip r:embed="rId2"/>
          <a:stretch>
            <a:fillRect/>
          </a:stretch>
        </p:blipFill>
        <p:spPr>
          <a:xfrm>
            <a:off x="4095962" y="1378298"/>
            <a:ext cx="3157954" cy="3020827"/>
          </a:xfrm>
          <a:prstGeom prst="rect">
            <a:avLst/>
          </a:prstGeom>
        </p:spPr>
      </p:pic>
      <p:sp>
        <p:nvSpPr>
          <p:cNvPr id="5" name="矩形 4">
            <a:extLst>
              <a:ext uri="{FF2B5EF4-FFF2-40B4-BE49-F238E27FC236}">
                <a16:creationId xmlns:a16="http://schemas.microsoft.com/office/drawing/2014/main" id="{FFF05898-D5A0-4A2A-A2E3-19AFD7CCD4D6}"/>
              </a:ext>
            </a:extLst>
          </p:cNvPr>
          <p:cNvSpPr/>
          <p:nvPr/>
        </p:nvSpPr>
        <p:spPr>
          <a:xfrm>
            <a:off x="3435852" y="4925704"/>
            <a:ext cx="4793748" cy="1107996"/>
          </a:xfrm>
          <a:prstGeom prst="rect">
            <a:avLst/>
          </a:prstGeom>
        </p:spPr>
        <p:txBody>
          <a:bodyPr wrap="none">
            <a:spAutoFit/>
          </a:bodyPr>
          <a:lstStyle/>
          <a:p>
            <a:r>
              <a:rPr lang="zh-CN" altLang="en-US" sz="2200" b="1" dirty="0">
                <a:cs typeface="Times New Roman" panose="02020603050405020304" pitchFamily="18" charset="0"/>
              </a:rPr>
              <a:t>（</a:t>
            </a:r>
            <a:r>
              <a:rPr lang="en-US" altLang="zh-CN" sz="2200" b="1" dirty="0">
                <a:cs typeface="Times New Roman" panose="02020603050405020304" pitchFamily="18" charset="0"/>
              </a:rPr>
              <a:t>1</a:t>
            </a:r>
            <a:r>
              <a:rPr lang="zh-CN" altLang="en-US" sz="2200" b="1" dirty="0">
                <a:cs typeface="Times New Roman" panose="02020603050405020304" pitchFamily="18" charset="0"/>
              </a:rPr>
              <a:t>）先序遍历</a:t>
            </a:r>
            <a:r>
              <a:rPr lang="zh-CN" altLang="en-US" sz="2200" dirty="0">
                <a:cs typeface="Times New Roman" panose="02020603050405020304" pitchFamily="18" charset="0"/>
              </a:rPr>
              <a:t>：</a:t>
            </a:r>
            <a:r>
              <a:rPr lang="en-US" altLang="zh-CN" sz="2200" dirty="0">
                <a:cs typeface="Times New Roman" panose="02020603050405020304" pitchFamily="18" charset="0"/>
              </a:rPr>
              <a:t>A B C F J D H I E G</a:t>
            </a:r>
          </a:p>
          <a:p>
            <a:r>
              <a:rPr lang="zh-CN" altLang="en-US" sz="2200" b="1" dirty="0">
                <a:cs typeface="Times New Roman" panose="02020603050405020304" pitchFamily="18" charset="0"/>
              </a:rPr>
              <a:t>（</a:t>
            </a:r>
            <a:r>
              <a:rPr lang="en-US" altLang="zh-CN" sz="2200" b="1" dirty="0">
                <a:cs typeface="Times New Roman" panose="02020603050405020304" pitchFamily="18" charset="0"/>
              </a:rPr>
              <a:t>2</a:t>
            </a:r>
            <a:r>
              <a:rPr lang="zh-CN" altLang="en-US" sz="2200" b="1" dirty="0">
                <a:cs typeface="Times New Roman" panose="02020603050405020304" pitchFamily="18" charset="0"/>
              </a:rPr>
              <a:t>）后序遍历</a:t>
            </a:r>
            <a:r>
              <a:rPr lang="zh-CN" altLang="en-US" sz="2200" dirty="0">
                <a:cs typeface="Times New Roman" panose="02020603050405020304" pitchFamily="18" charset="0"/>
              </a:rPr>
              <a:t>：</a:t>
            </a:r>
            <a:r>
              <a:rPr lang="en-US" altLang="zh-CN" sz="2200" dirty="0">
                <a:cs typeface="Times New Roman" panose="02020603050405020304" pitchFamily="18" charset="0"/>
              </a:rPr>
              <a:t>F J C B H I D G E A</a:t>
            </a:r>
          </a:p>
          <a:p>
            <a:r>
              <a:rPr lang="zh-CN" altLang="en-US" sz="2200" b="1" dirty="0">
                <a:cs typeface="Times New Roman" panose="02020603050405020304" pitchFamily="18" charset="0"/>
              </a:rPr>
              <a:t>（</a:t>
            </a:r>
            <a:r>
              <a:rPr lang="en-US" altLang="zh-CN" sz="2200" b="1" dirty="0">
                <a:cs typeface="Times New Roman" panose="02020603050405020304" pitchFamily="18" charset="0"/>
              </a:rPr>
              <a:t>3</a:t>
            </a:r>
            <a:r>
              <a:rPr lang="zh-CN" altLang="en-US" sz="2200" b="1" dirty="0">
                <a:cs typeface="Times New Roman" panose="02020603050405020304" pitchFamily="18" charset="0"/>
              </a:rPr>
              <a:t>）层序遍历</a:t>
            </a:r>
            <a:r>
              <a:rPr lang="zh-CN" altLang="en-US" sz="2200" dirty="0">
                <a:cs typeface="Times New Roman" panose="02020603050405020304" pitchFamily="18" charset="0"/>
              </a:rPr>
              <a:t>：</a:t>
            </a:r>
            <a:r>
              <a:rPr lang="en-US" altLang="zh-CN" sz="2200" dirty="0">
                <a:cs typeface="Times New Roman" panose="02020603050405020304" pitchFamily="18" charset="0"/>
              </a:rPr>
              <a:t>A B D E C H I G F J</a:t>
            </a:r>
            <a:endParaRPr lang="zh-CN" altLang="en-US" sz="2200" dirty="0"/>
          </a:p>
        </p:txBody>
      </p:sp>
    </p:spTree>
    <p:extLst>
      <p:ext uri="{BB962C8B-B14F-4D97-AF65-F5344CB8AC3E}">
        <p14:creationId xmlns:p14="http://schemas.microsoft.com/office/powerpoint/2010/main" val="17024457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a:extLst>
              <a:ext uri="{FF2B5EF4-FFF2-40B4-BE49-F238E27FC236}">
                <a16:creationId xmlns:a16="http://schemas.microsoft.com/office/drawing/2014/main" id="{1A2EAEDE-6963-46FF-A3C1-1B9BFAE38409}"/>
              </a:ext>
            </a:extLst>
          </p:cNvPr>
          <p:cNvGrpSpPr/>
          <p:nvPr/>
        </p:nvGrpSpPr>
        <p:grpSpPr>
          <a:xfrm>
            <a:off x="-1" y="177155"/>
            <a:ext cx="5674941" cy="877513"/>
            <a:chOff x="-1" y="271425"/>
            <a:chExt cx="5542158" cy="877513"/>
          </a:xfrm>
        </p:grpSpPr>
        <p:sp>
          <p:nvSpPr>
            <p:cNvPr id="15" name="任意多边形 18">
              <a:extLst>
                <a:ext uri="{FF2B5EF4-FFF2-40B4-BE49-F238E27FC236}">
                  <a16:creationId xmlns:a16="http://schemas.microsoft.com/office/drawing/2014/main" id="{4C9AAE2C-0BE4-4D86-BD16-A95EC58701DA}"/>
                </a:ext>
              </a:extLst>
            </p:cNvPr>
            <p:cNvSpPr/>
            <p:nvPr/>
          </p:nvSpPr>
          <p:spPr>
            <a:xfrm rot="5400000">
              <a:off x="2497210" y="-2076409"/>
              <a:ext cx="547735" cy="5542158"/>
            </a:xfrm>
            <a:custGeom>
              <a:avLst/>
              <a:gdLst>
                <a:gd name="connsiteX0" fmla="*/ 0 w 990604"/>
                <a:gd name="connsiteY0" fmla="*/ 5956738 h 5956738"/>
                <a:gd name="connsiteX1" fmla="*/ 0 w 990604"/>
                <a:gd name="connsiteY1" fmla="*/ 317938 h 5956738"/>
                <a:gd name="connsiteX2" fmla="*/ 6 w 990604"/>
                <a:gd name="connsiteY2" fmla="*/ 317938 h 5956738"/>
                <a:gd name="connsiteX3" fmla="*/ 495305 w 990604"/>
                <a:gd name="connsiteY3" fmla="*/ 0 h 5956738"/>
                <a:gd name="connsiteX4" fmla="*/ 990604 w 990604"/>
                <a:gd name="connsiteY4" fmla="*/ 317938 h 5956738"/>
                <a:gd name="connsiteX5" fmla="*/ 990601 w 990604"/>
                <a:gd name="connsiteY5" fmla="*/ 317938 h 5956738"/>
                <a:gd name="connsiteX6" fmla="*/ 990601 w 990604"/>
                <a:gd name="connsiteY6" fmla="*/ 5956738 h 5956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0604" h="5956738">
                  <a:moveTo>
                    <a:pt x="0" y="5956738"/>
                  </a:moveTo>
                  <a:lnTo>
                    <a:pt x="0" y="317938"/>
                  </a:lnTo>
                  <a:lnTo>
                    <a:pt x="6" y="317938"/>
                  </a:lnTo>
                  <a:lnTo>
                    <a:pt x="495305" y="0"/>
                  </a:lnTo>
                  <a:lnTo>
                    <a:pt x="990604" y="317938"/>
                  </a:lnTo>
                  <a:lnTo>
                    <a:pt x="990601" y="317938"/>
                  </a:lnTo>
                  <a:lnTo>
                    <a:pt x="990601" y="5956738"/>
                  </a:lnTo>
                  <a:close/>
                </a:path>
              </a:pathLst>
            </a:cu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1200"/>
                </a:spcBef>
                <a:defRPr/>
              </a:pPr>
              <a:endParaRPr lang="zh-CN" altLang="en-US" noProof="1"/>
            </a:p>
          </p:txBody>
        </p:sp>
        <p:sp>
          <p:nvSpPr>
            <p:cNvPr id="16" name="椭圆 15">
              <a:extLst>
                <a:ext uri="{FF2B5EF4-FFF2-40B4-BE49-F238E27FC236}">
                  <a16:creationId xmlns:a16="http://schemas.microsoft.com/office/drawing/2014/main" id="{CE6C2097-8C7F-45F1-B166-6688B76DB335}"/>
                </a:ext>
              </a:extLst>
            </p:cNvPr>
            <p:cNvSpPr/>
            <p:nvPr/>
          </p:nvSpPr>
          <p:spPr>
            <a:xfrm>
              <a:off x="273223" y="271425"/>
              <a:ext cx="902677" cy="877513"/>
            </a:xfrm>
            <a:prstGeom prst="ellipse">
              <a:avLst/>
            </a:prstGeom>
            <a:solidFill>
              <a:schemeClr val="bg1"/>
            </a:solidFill>
            <a:ln w="825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1200"/>
                </a:spcBef>
                <a:defRPr/>
              </a:pPr>
              <a:endParaRPr lang="zh-CN" altLang="en-US" noProof="1"/>
            </a:p>
          </p:txBody>
        </p:sp>
        <p:sp>
          <p:nvSpPr>
            <p:cNvPr id="17" name="矩形 16">
              <a:extLst>
                <a:ext uri="{FF2B5EF4-FFF2-40B4-BE49-F238E27FC236}">
                  <a16:creationId xmlns:a16="http://schemas.microsoft.com/office/drawing/2014/main" id="{166F3534-913F-48DD-8377-EE5D1E8377B6}"/>
                </a:ext>
              </a:extLst>
            </p:cNvPr>
            <p:cNvSpPr/>
            <p:nvPr/>
          </p:nvSpPr>
          <p:spPr>
            <a:xfrm>
              <a:off x="480970" y="324385"/>
              <a:ext cx="487183" cy="769441"/>
            </a:xfrm>
            <a:prstGeom prst="rect">
              <a:avLst/>
            </a:prstGeom>
          </p:spPr>
          <p:txBody>
            <a:bodyPr wrap="none">
              <a:spAutoFit/>
            </a:bodyPr>
            <a:lstStyle/>
            <a:p>
              <a:pPr algn="ctr">
                <a:spcBef>
                  <a:spcPts val="1200"/>
                </a:spcBef>
                <a:defRPr/>
              </a:pPr>
              <a:r>
                <a:rPr lang="en-US" altLang="zh-CN" sz="4400" b="1" dirty="0">
                  <a:solidFill>
                    <a:srgbClr val="002060"/>
                  </a:solidFill>
                  <a:latin typeface="Arial" panose="020B0604020202020204" pitchFamily="34" charset="0"/>
                  <a:ea typeface="微软雅黑" panose="020B0503020204020204" pitchFamily="34" charset="-122"/>
                  <a:sym typeface="Arial" panose="020B0604020202020204" pitchFamily="34" charset="0"/>
                </a:rPr>
                <a:t>5</a:t>
              </a:r>
              <a:endParaRPr lang="zh-CN" altLang="en-US" sz="4400" b="1" dirty="0">
                <a:solidFill>
                  <a:srgbClr val="002060"/>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18" name="文本框 1066">
            <a:extLst>
              <a:ext uri="{FF2B5EF4-FFF2-40B4-BE49-F238E27FC236}">
                <a16:creationId xmlns:a16="http://schemas.microsoft.com/office/drawing/2014/main" id="{908E9D88-11BD-4710-9E48-A52EB0FC5223}"/>
              </a:ext>
            </a:extLst>
          </p:cNvPr>
          <p:cNvSpPr txBox="1">
            <a:spLocks noChangeArrowheads="1"/>
          </p:cNvSpPr>
          <p:nvPr/>
        </p:nvSpPr>
        <p:spPr bwMode="auto">
          <a:xfrm>
            <a:off x="1714045" y="287068"/>
            <a:ext cx="305724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lvl="0" algn="ctr"/>
            <a:r>
              <a:rPr lang="zh-CN" altLang="en-US" sz="3200" b="1" dirty="0">
                <a:solidFill>
                  <a:schemeClr val="bg1"/>
                </a:solidFill>
                <a:cs typeface="+mn-ea"/>
                <a:sym typeface="+mn-lt"/>
              </a:rPr>
              <a:t>树与森林的遍历</a:t>
            </a:r>
          </a:p>
        </p:txBody>
      </p:sp>
      <p:sp>
        <p:nvSpPr>
          <p:cNvPr id="3" name="矩形 2">
            <a:extLst>
              <a:ext uri="{FF2B5EF4-FFF2-40B4-BE49-F238E27FC236}">
                <a16:creationId xmlns:a16="http://schemas.microsoft.com/office/drawing/2014/main" id="{001B1294-997C-4002-A14B-F64C8916CBB8}"/>
              </a:ext>
            </a:extLst>
          </p:cNvPr>
          <p:cNvSpPr/>
          <p:nvPr/>
        </p:nvSpPr>
        <p:spPr>
          <a:xfrm>
            <a:off x="424046" y="1294495"/>
            <a:ext cx="11343907" cy="1246495"/>
          </a:xfrm>
          <a:prstGeom prst="rect">
            <a:avLst/>
          </a:prstGeom>
        </p:spPr>
        <p:txBody>
          <a:bodyPr wrap="square">
            <a:spAutoFit/>
          </a:bodyPr>
          <a:lstStyle/>
          <a:p>
            <a:pPr algn="just"/>
            <a:r>
              <a:rPr lang="zh-CN" altLang="en-US" sz="2500" b="1" dirty="0">
                <a:solidFill>
                  <a:schemeClr val="accent2"/>
                </a:solidFill>
                <a:cs typeface="Times New Roman" panose="02020603050405020304" pitchFamily="18" charset="0"/>
              </a:rPr>
              <a:t>课堂练习</a:t>
            </a:r>
            <a:r>
              <a:rPr lang="en-US" altLang="zh-CN" sz="2500" b="1" dirty="0">
                <a:solidFill>
                  <a:schemeClr val="accent2"/>
                </a:solidFill>
                <a:cs typeface="Times New Roman" panose="02020603050405020304" pitchFamily="18" charset="0"/>
              </a:rPr>
              <a:t>1 </a:t>
            </a:r>
            <a:r>
              <a:rPr lang="zh-CN" altLang="en-US" sz="2500" dirty="0">
                <a:cs typeface="Times New Roman" panose="02020603050405020304" pitchFamily="18" charset="0"/>
              </a:rPr>
              <a:t>写出下列树的先序、后序、层序遍历序列，将它们转换为二叉树并写出对应二叉树的先序、中序、后序、以及层序遍历序列，观察树和其对应二叉树的遍历序列有何规律。</a:t>
            </a:r>
            <a:endParaRPr lang="zh-CN" altLang="en-US" sz="2500" dirty="0"/>
          </a:p>
        </p:txBody>
      </p:sp>
      <p:sp>
        <p:nvSpPr>
          <p:cNvPr id="6" name="矩形 5">
            <a:extLst>
              <a:ext uri="{FF2B5EF4-FFF2-40B4-BE49-F238E27FC236}">
                <a16:creationId xmlns:a16="http://schemas.microsoft.com/office/drawing/2014/main" id="{FC6CE10D-9E86-4AC2-AF80-3E18EA4A0964}"/>
              </a:ext>
            </a:extLst>
          </p:cNvPr>
          <p:cNvSpPr/>
          <p:nvPr/>
        </p:nvSpPr>
        <p:spPr>
          <a:xfrm>
            <a:off x="2998788" y="5955901"/>
            <a:ext cx="744114" cy="523220"/>
          </a:xfrm>
          <a:prstGeom prst="rect">
            <a:avLst/>
          </a:prstGeom>
        </p:spPr>
        <p:txBody>
          <a:bodyPr wrap="none">
            <a:spAutoFit/>
          </a:bodyPr>
          <a:lstStyle/>
          <a:p>
            <a:r>
              <a:rPr lang="zh-CN" altLang="en-US" sz="2800" b="1" dirty="0">
                <a:solidFill>
                  <a:schemeClr val="accent2"/>
                </a:solidFill>
                <a:cs typeface="Times New Roman" panose="02020603050405020304" pitchFamily="18" charset="0"/>
              </a:rPr>
              <a:t>树</a:t>
            </a:r>
            <a:r>
              <a:rPr lang="en-US" altLang="zh-CN" sz="2800" b="1" dirty="0">
                <a:solidFill>
                  <a:schemeClr val="accent2"/>
                </a:solidFill>
                <a:cs typeface="Times New Roman" panose="02020603050405020304" pitchFamily="18" charset="0"/>
              </a:rPr>
              <a:t>1</a:t>
            </a:r>
            <a:endParaRPr lang="zh-CN" altLang="en-US" sz="2800" dirty="0"/>
          </a:p>
        </p:txBody>
      </p:sp>
      <p:sp>
        <p:nvSpPr>
          <p:cNvPr id="13" name="矩形 12">
            <a:extLst>
              <a:ext uri="{FF2B5EF4-FFF2-40B4-BE49-F238E27FC236}">
                <a16:creationId xmlns:a16="http://schemas.microsoft.com/office/drawing/2014/main" id="{25CFAE2B-3739-46B3-86A9-34197EA45F15}"/>
              </a:ext>
            </a:extLst>
          </p:cNvPr>
          <p:cNvSpPr/>
          <p:nvPr/>
        </p:nvSpPr>
        <p:spPr>
          <a:xfrm>
            <a:off x="8616029" y="5955901"/>
            <a:ext cx="744114" cy="523220"/>
          </a:xfrm>
          <a:prstGeom prst="rect">
            <a:avLst/>
          </a:prstGeom>
        </p:spPr>
        <p:txBody>
          <a:bodyPr wrap="none">
            <a:spAutoFit/>
          </a:bodyPr>
          <a:lstStyle/>
          <a:p>
            <a:r>
              <a:rPr lang="zh-CN" altLang="en-US" sz="2800" b="1" dirty="0">
                <a:solidFill>
                  <a:schemeClr val="accent2"/>
                </a:solidFill>
                <a:cs typeface="Times New Roman" panose="02020603050405020304" pitchFamily="18" charset="0"/>
              </a:rPr>
              <a:t>树</a:t>
            </a:r>
            <a:r>
              <a:rPr lang="en-US" altLang="zh-CN" sz="2800" b="1" dirty="0">
                <a:solidFill>
                  <a:schemeClr val="accent2"/>
                </a:solidFill>
                <a:cs typeface="Times New Roman" panose="02020603050405020304" pitchFamily="18" charset="0"/>
              </a:rPr>
              <a:t>2</a:t>
            </a:r>
            <a:endParaRPr lang="zh-CN" altLang="en-US" sz="2800" dirty="0"/>
          </a:p>
        </p:txBody>
      </p:sp>
      <p:pic>
        <p:nvPicPr>
          <p:cNvPr id="10" name="图片 9">
            <a:extLst>
              <a:ext uri="{FF2B5EF4-FFF2-40B4-BE49-F238E27FC236}">
                <a16:creationId xmlns:a16="http://schemas.microsoft.com/office/drawing/2014/main" id="{47E04C26-0128-4F4B-B294-84D1121EFE3D}"/>
              </a:ext>
            </a:extLst>
          </p:cNvPr>
          <p:cNvPicPr>
            <a:picLocks noChangeAspect="1"/>
          </p:cNvPicPr>
          <p:nvPr/>
        </p:nvPicPr>
        <p:blipFill>
          <a:blip r:embed="rId2"/>
          <a:stretch>
            <a:fillRect/>
          </a:stretch>
        </p:blipFill>
        <p:spPr>
          <a:xfrm>
            <a:off x="2195902" y="2835041"/>
            <a:ext cx="2349886" cy="3120860"/>
          </a:xfrm>
          <a:prstGeom prst="rect">
            <a:avLst/>
          </a:prstGeom>
        </p:spPr>
      </p:pic>
      <p:pic>
        <p:nvPicPr>
          <p:cNvPr id="11" name="图片 10">
            <a:extLst>
              <a:ext uri="{FF2B5EF4-FFF2-40B4-BE49-F238E27FC236}">
                <a16:creationId xmlns:a16="http://schemas.microsoft.com/office/drawing/2014/main" id="{715757C2-3B97-479D-A99D-8A64B5960AAF}"/>
              </a:ext>
            </a:extLst>
          </p:cNvPr>
          <p:cNvPicPr>
            <a:picLocks noChangeAspect="1"/>
          </p:cNvPicPr>
          <p:nvPr/>
        </p:nvPicPr>
        <p:blipFill>
          <a:blip r:embed="rId3"/>
          <a:stretch>
            <a:fillRect/>
          </a:stretch>
        </p:blipFill>
        <p:spPr>
          <a:xfrm>
            <a:off x="5908919" y="2407920"/>
            <a:ext cx="5270958" cy="3749217"/>
          </a:xfrm>
          <a:prstGeom prst="rect">
            <a:avLst/>
          </a:prstGeom>
        </p:spPr>
      </p:pic>
    </p:spTree>
    <p:extLst>
      <p:ext uri="{BB962C8B-B14F-4D97-AF65-F5344CB8AC3E}">
        <p14:creationId xmlns:p14="http://schemas.microsoft.com/office/powerpoint/2010/main" val="39778670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a:extLst>
              <a:ext uri="{FF2B5EF4-FFF2-40B4-BE49-F238E27FC236}">
                <a16:creationId xmlns:a16="http://schemas.microsoft.com/office/drawing/2014/main" id="{1A2EAEDE-6963-46FF-A3C1-1B9BFAE38409}"/>
              </a:ext>
            </a:extLst>
          </p:cNvPr>
          <p:cNvGrpSpPr/>
          <p:nvPr/>
        </p:nvGrpSpPr>
        <p:grpSpPr>
          <a:xfrm>
            <a:off x="-1" y="177155"/>
            <a:ext cx="5674941" cy="877513"/>
            <a:chOff x="-1" y="271425"/>
            <a:chExt cx="5542158" cy="877513"/>
          </a:xfrm>
        </p:grpSpPr>
        <p:sp>
          <p:nvSpPr>
            <p:cNvPr id="15" name="任意多边形 18">
              <a:extLst>
                <a:ext uri="{FF2B5EF4-FFF2-40B4-BE49-F238E27FC236}">
                  <a16:creationId xmlns:a16="http://schemas.microsoft.com/office/drawing/2014/main" id="{4C9AAE2C-0BE4-4D86-BD16-A95EC58701DA}"/>
                </a:ext>
              </a:extLst>
            </p:cNvPr>
            <p:cNvSpPr/>
            <p:nvPr/>
          </p:nvSpPr>
          <p:spPr>
            <a:xfrm rot="5400000">
              <a:off x="2497210" y="-2076409"/>
              <a:ext cx="547735" cy="5542158"/>
            </a:xfrm>
            <a:custGeom>
              <a:avLst/>
              <a:gdLst>
                <a:gd name="connsiteX0" fmla="*/ 0 w 990604"/>
                <a:gd name="connsiteY0" fmla="*/ 5956738 h 5956738"/>
                <a:gd name="connsiteX1" fmla="*/ 0 w 990604"/>
                <a:gd name="connsiteY1" fmla="*/ 317938 h 5956738"/>
                <a:gd name="connsiteX2" fmla="*/ 6 w 990604"/>
                <a:gd name="connsiteY2" fmla="*/ 317938 h 5956738"/>
                <a:gd name="connsiteX3" fmla="*/ 495305 w 990604"/>
                <a:gd name="connsiteY3" fmla="*/ 0 h 5956738"/>
                <a:gd name="connsiteX4" fmla="*/ 990604 w 990604"/>
                <a:gd name="connsiteY4" fmla="*/ 317938 h 5956738"/>
                <a:gd name="connsiteX5" fmla="*/ 990601 w 990604"/>
                <a:gd name="connsiteY5" fmla="*/ 317938 h 5956738"/>
                <a:gd name="connsiteX6" fmla="*/ 990601 w 990604"/>
                <a:gd name="connsiteY6" fmla="*/ 5956738 h 5956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0604" h="5956738">
                  <a:moveTo>
                    <a:pt x="0" y="5956738"/>
                  </a:moveTo>
                  <a:lnTo>
                    <a:pt x="0" y="317938"/>
                  </a:lnTo>
                  <a:lnTo>
                    <a:pt x="6" y="317938"/>
                  </a:lnTo>
                  <a:lnTo>
                    <a:pt x="495305" y="0"/>
                  </a:lnTo>
                  <a:lnTo>
                    <a:pt x="990604" y="317938"/>
                  </a:lnTo>
                  <a:lnTo>
                    <a:pt x="990601" y="317938"/>
                  </a:lnTo>
                  <a:lnTo>
                    <a:pt x="990601" y="5956738"/>
                  </a:lnTo>
                  <a:close/>
                </a:path>
              </a:pathLst>
            </a:cu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1200"/>
                </a:spcBef>
                <a:defRPr/>
              </a:pPr>
              <a:endParaRPr lang="zh-CN" altLang="en-US" noProof="1"/>
            </a:p>
          </p:txBody>
        </p:sp>
        <p:sp>
          <p:nvSpPr>
            <p:cNvPr id="16" name="椭圆 15">
              <a:extLst>
                <a:ext uri="{FF2B5EF4-FFF2-40B4-BE49-F238E27FC236}">
                  <a16:creationId xmlns:a16="http://schemas.microsoft.com/office/drawing/2014/main" id="{CE6C2097-8C7F-45F1-B166-6688B76DB335}"/>
                </a:ext>
              </a:extLst>
            </p:cNvPr>
            <p:cNvSpPr/>
            <p:nvPr/>
          </p:nvSpPr>
          <p:spPr>
            <a:xfrm>
              <a:off x="273223" y="271425"/>
              <a:ext cx="902677" cy="877513"/>
            </a:xfrm>
            <a:prstGeom prst="ellipse">
              <a:avLst/>
            </a:prstGeom>
            <a:solidFill>
              <a:schemeClr val="bg1"/>
            </a:solidFill>
            <a:ln w="825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1200"/>
                </a:spcBef>
                <a:defRPr/>
              </a:pPr>
              <a:endParaRPr lang="zh-CN" altLang="en-US" noProof="1"/>
            </a:p>
          </p:txBody>
        </p:sp>
        <p:sp>
          <p:nvSpPr>
            <p:cNvPr id="17" name="矩形 16">
              <a:extLst>
                <a:ext uri="{FF2B5EF4-FFF2-40B4-BE49-F238E27FC236}">
                  <a16:creationId xmlns:a16="http://schemas.microsoft.com/office/drawing/2014/main" id="{166F3534-913F-48DD-8377-EE5D1E8377B6}"/>
                </a:ext>
              </a:extLst>
            </p:cNvPr>
            <p:cNvSpPr/>
            <p:nvPr/>
          </p:nvSpPr>
          <p:spPr>
            <a:xfrm>
              <a:off x="480970" y="324385"/>
              <a:ext cx="487183" cy="769441"/>
            </a:xfrm>
            <a:prstGeom prst="rect">
              <a:avLst/>
            </a:prstGeom>
          </p:spPr>
          <p:txBody>
            <a:bodyPr wrap="none">
              <a:spAutoFit/>
            </a:bodyPr>
            <a:lstStyle/>
            <a:p>
              <a:pPr algn="ctr">
                <a:spcBef>
                  <a:spcPts val="1200"/>
                </a:spcBef>
                <a:defRPr/>
              </a:pPr>
              <a:r>
                <a:rPr lang="en-US" altLang="zh-CN" sz="4400" b="1" dirty="0">
                  <a:solidFill>
                    <a:srgbClr val="002060"/>
                  </a:solidFill>
                  <a:latin typeface="Arial" panose="020B0604020202020204" pitchFamily="34" charset="0"/>
                  <a:ea typeface="微软雅黑" panose="020B0503020204020204" pitchFamily="34" charset="-122"/>
                  <a:sym typeface="Arial" panose="020B0604020202020204" pitchFamily="34" charset="0"/>
                </a:rPr>
                <a:t>5</a:t>
              </a:r>
              <a:endParaRPr lang="zh-CN" altLang="en-US" sz="4400" b="1" dirty="0">
                <a:solidFill>
                  <a:srgbClr val="002060"/>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18" name="文本框 1066">
            <a:extLst>
              <a:ext uri="{FF2B5EF4-FFF2-40B4-BE49-F238E27FC236}">
                <a16:creationId xmlns:a16="http://schemas.microsoft.com/office/drawing/2014/main" id="{908E9D88-11BD-4710-9E48-A52EB0FC5223}"/>
              </a:ext>
            </a:extLst>
          </p:cNvPr>
          <p:cNvSpPr txBox="1">
            <a:spLocks noChangeArrowheads="1"/>
          </p:cNvSpPr>
          <p:nvPr/>
        </p:nvSpPr>
        <p:spPr bwMode="auto">
          <a:xfrm>
            <a:off x="1714045" y="287068"/>
            <a:ext cx="305724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lvl="0" algn="ctr"/>
            <a:r>
              <a:rPr lang="zh-CN" altLang="en-US" sz="3200" b="1" dirty="0">
                <a:solidFill>
                  <a:schemeClr val="bg1"/>
                </a:solidFill>
                <a:cs typeface="+mn-ea"/>
                <a:sym typeface="+mn-lt"/>
              </a:rPr>
              <a:t>树与森林的遍历</a:t>
            </a:r>
          </a:p>
        </p:txBody>
      </p:sp>
      <p:sp>
        <p:nvSpPr>
          <p:cNvPr id="13" name="矩形 12">
            <a:extLst>
              <a:ext uri="{FF2B5EF4-FFF2-40B4-BE49-F238E27FC236}">
                <a16:creationId xmlns:a16="http://schemas.microsoft.com/office/drawing/2014/main" id="{1EFF2BBC-0101-43DC-AB3E-0A0A0CEF76E8}"/>
              </a:ext>
            </a:extLst>
          </p:cNvPr>
          <p:cNvSpPr/>
          <p:nvPr/>
        </p:nvSpPr>
        <p:spPr>
          <a:xfrm>
            <a:off x="492493" y="1159948"/>
            <a:ext cx="11130547" cy="5510739"/>
          </a:xfrm>
          <a:prstGeom prst="rect">
            <a:avLst/>
          </a:prstGeom>
        </p:spPr>
        <p:txBody>
          <a:bodyPr wrap="square">
            <a:spAutoFit/>
          </a:bodyPr>
          <a:lstStyle/>
          <a:p>
            <a:pPr algn="just">
              <a:lnSpc>
                <a:spcPct val="110000"/>
              </a:lnSpc>
              <a:spcAft>
                <a:spcPts val="600"/>
              </a:spcAft>
            </a:pPr>
            <a:r>
              <a:rPr lang="zh-CN" altLang="en-US" sz="2300" dirty="0">
                <a:cs typeface="Times New Roman" panose="02020603050405020304" pitchFamily="18" charset="0"/>
              </a:rPr>
              <a:t>森林的遍历有：</a:t>
            </a:r>
            <a:endParaRPr lang="en-US" altLang="zh-CN" sz="2300" dirty="0">
              <a:cs typeface="Times New Roman" panose="02020603050405020304" pitchFamily="18" charset="0"/>
            </a:endParaRPr>
          </a:p>
          <a:p>
            <a:pPr algn="just">
              <a:lnSpc>
                <a:spcPct val="110000"/>
              </a:lnSpc>
              <a:spcAft>
                <a:spcPts val="600"/>
              </a:spcAft>
            </a:pPr>
            <a:r>
              <a:rPr lang="zh-CN" altLang="en-US" sz="2300" b="1" dirty="0">
                <a:solidFill>
                  <a:schemeClr val="accent2"/>
                </a:solidFill>
                <a:cs typeface="Times New Roman" panose="02020603050405020304" pitchFamily="18" charset="0"/>
              </a:rPr>
              <a:t>（</a:t>
            </a:r>
            <a:r>
              <a:rPr lang="en-US" altLang="zh-CN" sz="2300" b="1" dirty="0">
                <a:solidFill>
                  <a:schemeClr val="accent2"/>
                </a:solidFill>
                <a:cs typeface="Times New Roman" panose="02020603050405020304" pitchFamily="18" charset="0"/>
              </a:rPr>
              <a:t>1</a:t>
            </a:r>
            <a:r>
              <a:rPr lang="zh-CN" altLang="en-US" sz="2300" b="1" dirty="0">
                <a:solidFill>
                  <a:schemeClr val="accent2"/>
                </a:solidFill>
                <a:cs typeface="Times New Roman" panose="02020603050405020304" pitchFamily="18" charset="0"/>
              </a:rPr>
              <a:t>）先序遍历</a:t>
            </a:r>
            <a:r>
              <a:rPr lang="zh-CN" altLang="en-US" sz="2300" dirty="0">
                <a:cs typeface="Times New Roman" panose="02020603050405020304" pitchFamily="18" charset="0"/>
              </a:rPr>
              <a:t>：若森林为空，则执行空操作；否则依次执行的操作为：访问森林中第一棵树的根结点，</a:t>
            </a:r>
            <a:r>
              <a:rPr lang="zh-CN" altLang="en-US" sz="2300" b="1" dirty="0">
                <a:solidFill>
                  <a:srgbClr val="0000FF"/>
                </a:solidFill>
                <a:cs typeface="Times New Roman" panose="02020603050405020304" pitchFamily="18" charset="0"/>
              </a:rPr>
              <a:t>先序遍历</a:t>
            </a:r>
            <a:r>
              <a:rPr lang="zh-CN" altLang="en-US" sz="2300" dirty="0">
                <a:cs typeface="Times New Roman" panose="02020603050405020304" pitchFamily="18" charset="0"/>
              </a:rPr>
              <a:t>第一棵树的根结点的子树森林，</a:t>
            </a:r>
            <a:r>
              <a:rPr lang="zh-CN" altLang="en-US" sz="2300" b="1" dirty="0">
                <a:solidFill>
                  <a:srgbClr val="0000FF"/>
                </a:solidFill>
                <a:cs typeface="Times New Roman" panose="02020603050405020304" pitchFamily="18" charset="0"/>
              </a:rPr>
              <a:t>先序遍历</a:t>
            </a:r>
            <a:r>
              <a:rPr lang="zh-CN" altLang="en-US" sz="2300" dirty="0">
                <a:cs typeface="Times New Roman" panose="02020603050405020304" pitchFamily="18" charset="0"/>
              </a:rPr>
              <a:t>除去第一棵树之后剩余的树构成的森林。</a:t>
            </a:r>
            <a:endParaRPr lang="en-US" altLang="zh-CN" sz="2300" dirty="0">
              <a:cs typeface="Times New Roman" panose="02020603050405020304" pitchFamily="18" charset="0"/>
            </a:endParaRPr>
          </a:p>
          <a:p>
            <a:pPr algn="just">
              <a:lnSpc>
                <a:spcPct val="110000"/>
              </a:lnSpc>
              <a:spcAft>
                <a:spcPts val="600"/>
              </a:spcAft>
            </a:pPr>
            <a:r>
              <a:rPr lang="zh-CN" altLang="en-US" sz="2300" dirty="0">
                <a:cs typeface="Times New Roman" panose="02020603050405020304" pitchFamily="18" charset="0"/>
              </a:rPr>
              <a:t>       利用树与森林的关系和树的先序遍历的定义，森林的先序遍历也可以定义为：</a:t>
            </a:r>
            <a:r>
              <a:rPr lang="zh-CN" altLang="en-US" sz="2300" b="1" dirty="0">
                <a:cs typeface="Times New Roman" panose="02020603050405020304" pitchFamily="18" charset="0"/>
              </a:rPr>
              <a:t>若森林为空，则执行空操作；否则依次先序遍历森林中的每棵树。</a:t>
            </a:r>
            <a:endParaRPr lang="en-US" altLang="zh-CN" sz="2300" b="1" dirty="0">
              <a:cs typeface="Times New Roman" panose="02020603050405020304" pitchFamily="18" charset="0"/>
            </a:endParaRPr>
          </a:p>
          <a:p>
            <a:pPr algn="just">
              <a:lnSpc>
                <a:spcPct val="110000"/>
              </a:lnSpc>
              <a:spcAft>
                <a:spcPts val="600"/>
              </a:spcAft>
            </a:pPr>
            <a:r>
              <a:rPr lang="zh-CN" altLang="en-US" sz="2300" b="1" dirty="0">
                <a:solidFill>
                  <a:schemeClr val="accent2"/>
                </a:solidFill>
                <a:cs typeface="Times New Roman" panose="02020603050405020304" pitchFamily="18" charset="0"/>
              </a:rPr>
              <a:t>（</a:t>
            </a:r>
            <a:r>
              <a:rPr lang="en-US" altLang="zh-CN" sz="2300" b="1" dirty="0">
                <a:solidFill>
                  <a:schemeClr val="accent2"/>
                </a:solidFill>
                <a:cs typeface="Times New Roman" panose="02020603050405020304" pitchFamily="18" charset="0"/>
              </a:rPr>
              <a:t>2</a:t>
            </a:r>
            <a:r>
              <a:rPr lang="zh-CN" altLang="en-US" sz="2300" b="1" dirty="0">
                <a:solidFill>
                  <a:schemeClr val="accent2"/>
                </a:solidFill>
                <a:cs typeface="Times New Roman" panose="02020603050405020304" pitchFamily="18" charset="0"/>
              </a:rPr>
              <a:t>）中序遍历：</a:t>
            </a:r>
            <a:r>
              <a:rPr lang="zh-CN" altLang="en-US" sz="2300" dirty="0">
                <a:cs typeface="Times New Roman" panose="02020603050405020304" pitchFamily="18" charset="0"/>
              </a:rPr>
              <a:t>若森林为空，则执行空操作；否则依次执行的操作为：</a:t>
            </a:r>
            <a:r>
              <a:rPr lang="zh-CN" altLang="en-US" sz="2300" b="1" dirty="0">
                <a:solidFill>
                  <a:srgbClr val="0000FF"/>
                </a:solidFill>
                <a:cs typeface="Times New Roman" panose="02020603050405020304" pitchFamily="18" charset="0"/>
              </a:rPr>
              <a:t>中序遍历</a:t>
            </a:r>
            <a:r>
              <a:rPr lang="zh-CN" altLang="en-US" sz="2300" dirty="0">
                <a:cs typeface="Times New Roman" panose="02020603050405020304" pitchFamily="18" charset="0"/>
              </a:rPr>
              <a:t>森林中第一棵树的根结点的子树森林，访问第一棵树的根结点，</a:t>
            </a:r>
            <a:r>
              <a:rPr lang="zh-CN" altLang="en-US" sz="2300" b="1" dirty="0">
                <a:solidFill>
                  <a:srgbClr val="0000FF"/>
                </a:solidFill>
                <a:cs typeface="Times New Roman" panose="02020603050405020304" pitchFamily="18" charset="0"/>
              </a:rPr>
              <a:t>中序遍历</a:t>
            </a:r>
            <a:r>
              <a:rPr lang="zh-CN" altLang="en-US" sz="2300" dirty="0">
                <a:cs typeface="Times New Roman" panose="02020603050405020304" pitchFamily="18" charset="0"/>
              </a:rPr>
              <a:t>除去第一棵树之后剩余的树构成的森林。</a:t>
            </a:r>
            <a:endParaRPr lang="en-US" altLang="zh-CN" sz="2300" dirty="0">
              <a:cs typeface="Times New Roman" panose="02020603050405020304" pitchFamily="18" charset="0"/>
            </a:endParaRPr>
          </a:p>
          <a:p>
            <a:pPr algn="just">
              <a:lnSpc>
                <a:spcPct val="110000"/>
              </a:lnSpc>
              <a:spcAft>
                <a:spcPts val="600"/>
              </a:spcAft>
            </a:pPr>
            <a:r>
              <a:rPr lang="en-US" altLang="zh-CN" sz="2300" dirty="0">
                <a:cs typeface="Times New Roman" panose="02020603050405020304" pitchFamily="18" charset="0"/>
              </a:rPr>
              <a:t>        </a:t>
            </a:r>
            <a:r>
              <a:rPr lang="zh-CN" altLang="en-US" sz="2300" dirty="0">
                <a:cs typeface="Times New Roman" panose="02020603050405020304" pitchFamily="18" charset="0"/>
              </a:rPr>
              <a:t>利用树与森林的关系和树的后序遍历的定义，森林的中序遍历也可以定义为：</a:t>
            </a:r>
            <a:r>
              <a:rPr lang="zh-CN" altLang="en-US" sz="2300" b="1" dirty="0">
                <a:cs typeface="Times New Roman" panose="02020603050405020304" pitchFamily="18" charset="0"/>
              </a:rPr>
              <a:t>若森林为空，则执行空操作；否则依次后序遍历森林中的每棵树。</a:t>
            </a:r>
            <a:endParaRPr lang="en-US" altLang="zh-CN" sz="2300" b="1" dirty="0">
              <a:cs typeface="Times New Roman" panose="02020603050405020304" pitchFamily="18" charset="0"/>
            </a:endParaRPr>
          </a:p>
          <a:p>
            <a:pPr algn="just">
              <a:lnSpc>
                <a:spcPct val="110000"/>
              </a:lnSpc>
              <a:spcAft>
                <a:spcPts val="600"/>
              </a:spcAft>
            </a:pPr>
            <a:r>
              <a:rPr lang="zh-CN" altLang="en-US" sz="2300" b="1" dirty="0">
                <a:solidFill>
                  <a:schemeClr val="accent2"/>
                </a:solidFill>
                <a:cs typeface="Times New Roman" panose="02020603050405020304" pitchFamily="18" charset="0"/>
              </a:rPr>
              <a:t>（</a:t>
            </a:r>
            <a:r>
              <a:rPr lang="en-US" altLang="zh-CN" sz="2300" b="1" dirty="0">
                <a:solidFill>
                  <a:schemeClr val="accent2"/>
                </a:solidFill>
                <a:cs typeface="Times New Roman" panose="02020603050405020304" pitchFamily="18" charset="0"/>
              </a:rPr>
              <a:t>3</a:t>
            </a:r>
            <a:r>
              <a:rPr lang="zh-CN" altLang="en-US" sz="2300" b="1" dirty="0">
                <a:solidFill>
                  <a:schemeClr val="accent2"/>
                </a:solidFill>
                <a:cs typeface="Times New Roman" panose="02020603050405020304" pitchFamily="18" charset="0"/>
              </a:rPr>
              <a:t>）层序遍历：</a:t>
            </a:r>
            <a:r>
              <a:rPr lang="zh-CN" altLang="en-US" sz="2300" dirty="0">
                <a:cs typeface="Times New Roman" panose="02020603050405020304" pitchFamily="18" charset="0"/>
              </a:rPr>
              <a:t>按照森林的层次由小到大（树形示意图中从上到下），每层从左到右依次访问森林的每个结点。</a:t>
            </a:r>
            <a:endParaRPr lang="en-US" altLang="zh-CN" sz="2300" dirty="0">
              <a:cs typeface="Times New Roman" panose="02020603050405020304" pitchFamily="18" charset="0"/>
            </a:endParaRPr>
          </a:p>
        </p:txBody>
      </p:sp>
    </p:spTree>
    <p:extLst>
      <p:ext uri="{BB962C8B-B14F-4D97-AF65-F5344CB8AC3E}">
        <p14:creationId xmlns:p14="http://schemas.microsoft.com/office/powerpoint/2010/main" val="17658681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7" name="矩形 6">
                <a:extLst>
                  <a:ext uri="{FF2B5EF4-FFF2-40B4-BE49-F238E27FC236}">
                    <a16:creationId xmlns:a16="http://schemas.microsoft.com/office/drawing/2014/main" id="{119DC203-CB3E-4EAA-A92E-A2C603C98D61}"/>
                  </a:ext>
                </a:extLst>
              </p:cNvPr>
              <p:cNvSpPr/>
              <p:nvPr/>
            </p:nvSpPr>
            <p:spPr>
              <a:xfrm>
                <a:off x="741920" y="1052516"/>
                <a:ext cx="10386168" cy="5647700"/>
              </a:xfrm>
              <a:prstGeom prst="rect">
                <a:avLst/>
              </a:prstGeom>
            </p:spPr>
            <p:txBody>
              <a:bodyPr wrap="square">
                <a:spAutoFit/>
              </a:bodyPr>
              <a:lstStyle/>
              <a:p>
                <a:pPr algn="just">
                  <a:spcAft>
                    <a:spcPts val="600"/>
                  </a:spcAft>
                </a:pPr>
                <a:r>
                  <a:rPr lang="en-US" altLang="zh-CN" sz="2400" dirty="0">
                    <a:cs typeface="Times New Roman" panose="02020603050405020304" pitchFamily="18" charset="0"/>
                  </a:rPr>
                  <a:t>ADT Tree</a:t>
                </a:r>
              </a:p>
              <a:p>
                <a:pPr algn="just">
                  <a:spcAft>
                    <a:spcPts val="600"/>
                  </a:spcAft>
                </a:pPr>
                <a:r>
                  <a:rPr lang="en-US" altLang="zh-CN" sz="2400" dirty="0">
                    <a:cs typeface="Times New Roman" panose="02020603050405020304" pitchFamily="18" charset="0"/>
                  </a:rPr>
                  <a:t>{  </a:t>
                </a:r>
              </a:p>
              <a:p>
                <a:pPr algn="just">
                  <a:lnSpc>
                    <a:spcPct val="125000"/>
                  </a:lnSpc>
                  <a:spcAft>
                    <a:spcPts val="600"/>
                  </a:spcAft>
                </a:pPr>
                <a:r>
                  <a:rPr lang="en-US" altLang="zh-CN" sz="2400" dirty="0">
                    <a:cs typeface="Times New Roman" panose="02020603050405020304" pitchFamily="18" charset="0"/>
                  </a:rPr>
                  <a:t>   </a:t>
                </a:r>
                <a:r>
                  <a:rPr lang="en-US" altLang="zh-CN" sz="2200" dirty="0">
                    <a:cs typeface="Times New Roman" panose="02020603050405020304" pitchFamily="18" charset="0"/>
                  </a:rPr>
                  <a:t> </a:t>
                </a:r>
                <a:r>
                  <a:rPr lang="zh-CN" altLang="en-US" sz="2200" dirty="0">
                    <a:cs typeface="Times New Roman" panose="02020603050405020304" pitchFamily="18" charset="0"/>
                  </a:rPr>
                  <a:t>数据对象：</a:t>
                </a:r>
                <a14:m>
                  <m:oMath xmlns:m="http://schemas.openxmlformats.org/officeDocument/2006/math">
                    <m:r>
                      <a:rPr lang="en-US" altLang="zh-CN" sz="2200" i="1">
                        <a:latin typeface="Cambria Math" panose="02040503050406030204" pitchFamily="18" charset="0"/>
                        <a:cs typeface="Times New Roman" panose="02020603050405020304" pitchFamily="18" charset="0"/>
                      </a:rPr>
                      <m:t>𝐷</m:t>
                    </m:r>
                  </m:oMath>
                </a14:m>
                <a:r>
                  <a:rPr lang="zh-CN" altLang="en-US" sz="2200" dirty="0">
                    <a:cs typeface="Times New Roman" panose="02020603050405020304" pitchFamily="18" charset="0"/>
                  </a:rPr>
                  <a:t> 是具有相同特性的数据元素的集合</a:t>
                </a:r>
                <a:endParaRPr lang="en-US" altLang="zh-CN" sz="2200" dirty="0">
                  <a:cs typeface="Times New Roman" panose="02020603050405020304" pitchFamily="18" charset="0"/>
                </a:endParaRPr>
              </a:p>
              <a:p>
                <a:pPr algn="just">
                  <a:lnSpc>
                    <a:spcPct val="125000"/>
                  </a:lnSpc>
                  <a:spcAft>
                    <a:spcPts val="600"/>
                  </a:spcAft>
                </a:pPr>
                <a:r>
                  <a:rPr lang="en-US" altLang="zh-CN" sz="2200" dirty="0">
                    <a:cs typeface="Times New Roman" panose="02020603050405020304" pitchFamily="18" charset="0"/>
                  </a:rPr>
                  <a:t>   </a:t>
                </a:r>
                <a:r>
                  <a:rPr lang="zh-CN" altLang="en-US" sz="2200" dirty="0">
                    <a:cs typeface="Times New Roman" panose="02020603050405020304" pitchFamily="18" charset="0"/>
                  </a:rPr>
                  <a:t> 数据关系：若 </a:t>
                </a:r>
                <a14:m>
                  <m:oMath xmlns:m="http://schemas.openxmlformats.org/officeDocument/2006/math">
                    <m:r>
                      <a:rPr lang="en-US" altLang="zh-CN" sz="2200" i="1">
                        <a:latin typeface="Cambria Math" panose="02040503050406030204" pitchFamily="18" charset="0"/>
                        <a:cs typeface="Times New Roman" panose="02020603050405020304" pitchFamily="18" charset="0"/>
                      </a:rPr>
                      <m:t>𝐷</m:t>
                    </m:r>
                  </m:oMath>
                </a14:m>
                <a:r>
                  <a:rPr lang="zh-CN" altLang="en-US" sz="2200" dirty="0">
                    <a:cs typeface="Times New Roman" panose="02020603050405020304" pitchFamily="18" charset="0"/>
                  </a:rPr>
                  <a:t> 只含有 </a:t>
                </a:r>
                <a:r>
                  <a:rPr lang="en-US" altLang="zh-CN" sz="2200" dirty="0">
                    <a:cs typeface="Times New Roman" panose="02020603050405020304" pitchFamily="18" charset="0"/>
                  </a:rPr>
                  <a:t>1 </a:t>
                </a:r>
                <a:r>
                  <a:rPr lang="zh-CN" altLang="en-US" sz="2200" dirty="0">
                    <a:cs typeface="Times New Roman" panose="02020603050405020304" pitchFamily="18" charset="0"/>
                  </a:rPr>
                  <a:t>个或</a:t>
                </a:r>
                <a:r>
                  <a:rPr lang="en-US" altLang="zh-CN" sz="2200" dirty="0">
                    <a:cs typeface="Times New Roman" panose="02020603050405020304" pitchFamily="18" charset="0"/>
                  </a:rPr>
                  <a:t> 0 </a:t>
                </a:r>
                <a:r>
                  <a:rPr lang="zh-CN" altLang="en-US" sz="2200" dirty="0">
                    <a:cs typeface="Times New Roman" panose="02020603050405020304" pitchFamily="18" charset="0"/>
                  </a:rPr>
                  <a:t>个数据元素，则 </a:t>
                </a:r>
                <a14:m>
                  <m:oMath xmlns:m="http://schemas.openxmlformats.org/officeDocument/2006/math">
                    <m:r>
                      <a:rPr lang="en-US" altLang="zh-CN" sz="2200" i="1" dirty="0">
                        <a:latin typeface="Cambria Math" panose="02040503050406030204" pitchFamily="18" charset="0"/>
                        <a:cs typeface="Times New Roman" panose="02020603050405020304" pitchFamily="18" charset="0"/>
                      </a:rPr>
                      <m:t>𝑅</m:t>
                    </m:r>
                  </m:oMath>
                </a14:m>
                <a:r>
                  <a:rPr lang="zh-CN" altLang="en-US" sz="2200" dirty="0">
                    <a:cs typeface="Times New Roman" panose="02020603050405020304" pitchFamily="18" charset="0"/>
                  </a:rPr>
                  <a:t> 为空集；否则 </a:t>
                </a:r>
                <a14:m>
                  <m:oMath xmlns:m="http://schemas.openxmlformats.org/officeDocument/2006/math">
                    <m:r>
                      <a:rPr lang="en-US" altLang="zh-CN" sz="2200" i="1" dirty="0">
                        <a:latin typeface="Cambria Math" panose="02040503050406030204" pitchFamily="18" charset="0"/>
                        <a:cs typeface="Times New Roman" panose="02020603050405020304" pitchFamily="18" charset="0"/>
                      </a:rPr>
                      <m:t>𝑅</m:t>
                    </m:r>
                    <m:r>
                      <a:rPr lang="en-US" altLang="zh-CN" sz="2200" b="0" i="1" dirty="0" smtClean="0">
                        <a:latin typeface="Cambria Math" panose="02040503050406030204" pitchFamily="18" charset="0"/>
                        <a:cs typeface="Times New Roman" panose="02020603050405020304" pitchFamily="18" charset="0"/>
                      </a:rPr>
                      <m:t>=</m:t>
                    </m:r>
                    <m:d>
                      <m:dPr>
                        <m:begChr m:val="{"/>
                        <m:endChr m:val="}"/>
                        <m:ctrlPr>
                          <a:rPr lang="en-US" altLang="zh-CN" sz="2200" b="0" i="1" smtClean="0">
                            <a:latin typeface="Cambria Math" panose="02040503050406030204" pitchFamily="18" charset="0"/>
                            <a:cs typeface="Times New Roman" panose="02020603050405020304" pitchFamily="18" charset="0"/>
                          </a:rPr>
                        </m:ctrlPr>
                      </m:dPr>
                      <m:e>
                        <m:r>
                          <a:rPr lang="en-US" altLang="zh-CN" sz="2200" b="0" i="1" smtClean="0">
                            <a:latin typeface="Cambria Math" panose="02040503050406030204" pitchFamily="18" charset="0"/>
                            <a:cs typeface="Times New Roman" panose="02020603050405020304" pitchFamily="18" charset="0"/>
                          </a:rPr>
                          <m:t>𝐻</m:t>
                        </m:r>
                      </m:e>
                    </m:d>
                    <m:r>
                      <a:rPr lang="en-US" altLang="zh-CN" sz="2200">
                        <a:latin typeface="Cambria Math" panose="02040503050406030204" pitchFamily="18" charset="0"/>
                        <a:cs typeface="Times New Roman" panose="02020603050405020304" pitchFamily="18" charset="0"/>
                      </a:rPr>
                      <m:t>,</m:t>
                    </m:r>
                    <m:r>
                      <a:rPr lang="en-US" altLang="zh-CN" sz="2200" b="0" i="0" smtClean="0">
                        <a:latin typeface="Cambria Math" panose="02040503050406030204" pitchFamily="18" charset="0"/>
                        <a:cs typeface="Times New Roman" panose="02020603050405020304" pitchFamily="18" charset="0"/>
                      </a:rPr>
                      <m:t> </m:t>
                    </m:r>
                  </m:oMath>
                </a14:m>
                <a:r>
                  <a:rPr lang="en-US" altLang="zh-CN" sz="2200" dirty="0">
                    <a:cs typeface="Times New Roman" panose="02020603050405020304" pitchFamily="18" charset="0"/>
                  </a:rPr>
                  <a:t> </a:t>
                </a:r>
                <a14:m>
                  <m:oMath xmlns:m="http://schemas.openxmlformats.org/officeDocument/2006/math">
                    <m:r>
                      <a:rPr lang="en-US" altLang="zh-CN" sz="2200" b="0" i="1" dirty="0" smtClean="0">
                        <a:latin typeface="Cambria Math" panose="02040503050406030204" pitchFamily="18" charset="0"/>
                        <a:cs typeface="Times New Roman" panose="02020603050405020304" pitchFamily="18" charset="0"/>
                      </a:rPr>
                      <m:t>𝐻</m:t>
                    </m:r>
                    <m:r>
                      <a:rPr lang="en-US" altLang="zh-CN" sz="2200" b="0" i="1" dirty="0" smtClean="0">
                        <a:latin typeface="Cambria Math" panose="02040503050406030204" pitchFamily="18" charset="0"/>
                        <a:cs typeface="Times New Roman" panose="02020603050405020304" pitchFamily="18" charset="0"/>
                      </a:rPr>
                      <m:t> </m:t>
                    </m:r>
                  </m:oMath>
                </a14:m>
                <a:r>
                  <a:rPr lang="zh-CN" altLang="en-US" sz="2200" dirty="0">
                    <a:cs typeface="Times New Roman" panose="02020603050405020304" pitchFamily="18" charset="0"/>
                  </a:rPr>
                  <a:t>为如下二元关系：</a:t>
                </a:r>
                <a:endParaRPr lang="en-US" altLang="zh-CN" sz="2200" dirty="0">
                  <a:cs typeface="Times New Roman" panose="02020603050405020304" pitchFamily="18" charset="0"/>
                </a:endParaRPr>
              </a:p>
              <a:p>
                <a:pPr algn="just">
                  <a:lnSpc>
                    <a:spcPct val="125000"/>
                  </a:lnSpc>
                  <a:spcAft>
                    <a:spcPts val="600"/>
                  </a:spcAft>
                </a:pPr>
                <a:r>
                  <a:rPr lang="en-US" altLang="zh-CN" sz="2200" dirty="0">
                    <a:cs typeface="Times New Roman" panose="02020603050405020304" pitchFamily="18" charset="0"/>
                  </a:rPr>
                  <a:t>     </a:t>
                </a:r>
                <a:r>
                  <a:rPr lang="zh-CN" altLang="en-US" sz="2200" b="1" dirty="0">
                    <a:solidFill>
                      <a:srgbClr val="0000FF"/>
                    </a:solidFill>
                    <a:cs typeface="Times New Roman" panose="02020603050405020304" pitchFamily="18" charset="0"/>
                  </a:rPr>
                  <a:t>（</a:t>
                </a:r>
                <a:r>
                  <a:rPr lang="en-US" altLang="zh-CN" sz="2200" b="1" dirty="0">
                    <a:solidFill>
                      <a:srgbClr val="0000FF"/>
                    </a:solidFill>
                    <a:cs typeface="Times New Roman" panose="02020603050405020304" pitchFamily="18" charset="0"/>
                  </a:rPr>
                  <a:t>1</a:t>
                </a:r>
                <a:r>
                  <a:rPr lang="zh-CN" altLang="en-US" sz="2200" b="1" dirty="0">
                    <a:solidFill>
                      <a:srgbClr val="0000FF"/>
                    </a:solidFill>
                    <a:cs typeface="Times New Roman" panose="02020603050405020304" pitchFamily="18" charset="0"/>
                  </a:rPr>
                  <a:t>）</a:t>
                </a:r>
                <a:r>
                  <a:rPr lang="zh-CN" altLang="en-US" sz="2200" dirty="0">
                    <a:cs typeface="Times New Roman" panose="02020603050405020304" pitchFamily="18" charset="0"/>
                  </a:rPr>
                  <a:t>在 </a:t>
                </a:r>
                <a14:m>
                  <m:oMath xmlns:m="http://schemas.openxmlformats.org/officeDocument/2006/math">
                    <m:r>
                      <a:rPr lang="en-US" altLang="zh-CN" sz="2200" i="1">
                        <a:latin typeface="Cambria Math" panose="02040503050406030204" pitchFamily="18" charset="0"/>
                        <a:cs typeface="Times New Roman" panose="02020603050405020304" pitchFamily="18" charset="0"/>
                      </a:rPr>
                      <m:t>𝐷</m:t>
                    </m:r>
                  </m:oMath>
                </a14:m>
                <a:r>
                  <a:rPr lang="zh-CN" altLang="en-US" sz="2200" dirty="0">
                    <a:cs typeface="Times New Roman" panose="02020603050405020304" pitchFamily="18" charset="0"/>
                  </a:rPr>
                  <a:t> 中存在唯一被称为根的数据元素 </a:t>
                </a:r>
                <a:r>
                  <a:rPr lang="en-US" altLang="zh-CN" sz="2200" dirty="0">
                    <a:cs typeface="Times New Roman" panose="02020603050405020304" pitchFamily="18" charset="0"/>
                  </a:rPr>
                  <a:t>root</a:t>
                </a:r>
                <a:r>
                  <a:rPr lang="zh-CN" altLang="en-US" sz="2200" dirty="0">
                    <a:cs typeface="Times New Roman" panose="02020603050405020304" pitchFamily="18" charset="0"/>
                  </a:rPr>
                  <a:t>，它在关系 </a:t>
                </a:r>
                <a14:m>
                  <m:oMath xmlns:m="http://schemas.openxmlformats.org/officeDocument/2006/math">
                    <m:r>
                      <a:rPr lang="en-US" altLang="zh-CN" sz="2200" i="1" dirty="0">
                        <a:latin typeface="Cambria Math" panose="02040503050406030204" pitchFamily="18" charset="0"/>
                        <a:cs typeface="Times New Roman" panose="02020603050405020304" pitchFamily="18" charset="0"/>
                      </a:rPr>
                      <m:t>𝐻</m:t>
                    </m:r>
                  </m:oMath>
                </a14:m>
                <a:r>
                  <a:rPr lang="zh-CN" altLang="en-US" sz="2200" dirty="0">
                    <a:cs typeface="Times New Roman" panose="02020603050405020304" pitchFamily="18" charset="0"/>
                  </a:rPr>
                  <a:t> 下无前驱。</a:t>
                </a:r>
                <a:endParaRPr lang="en-US" altLang="zh-CN" sz="2200" dirty="0">
                  <a:cs typeface="Times New Roman" panose="02020603050405020304" pitchFamily="18" charset="0"/>
                </a:endParaRPr>
              </a:p>
              <a:p>
                <a:pPr algn="just">
                  <a:lnSpc>
                    <a:spcPct val="125000"/>
                  </a:lnSpc>
                  <a:spcAft>
                    <a:spcPts val="600"/>
                  </a:spcAft>
                </a:pPr>
                <a:r>
                  <a:rPr lang="en-US" altLang="zh-CN" sz="2200" dirty="0">
                    <a:cs typeface="Times New Roman" panose="02020603050405020304" pitchFamily="18" charset="0"/>
                  </a:rPr>
                  <a:t>     </a:t>
                </a:r>
                <a:r>
                  <a:rPr lang="zh-CN" altLang="en-US" sz="2200" b="1" dirty="0">
                    <a:solidFill>
                      <a:srgbClr val="0000FF"/>
                    </a:solidFill>
                    <a:cs typeface="Times New Roman" panose="02020603050405020304" pitchFamily="18" charset="0"/>
                  </a:rPr>
                  <a:t>（</a:t>
                </a:r>
                <a:r>
                  <a:rPr lang="en-US" altLang="zh-CN" sz="2200" b="1" dirty="0">
                    <a:solidFill>
                      <a:srgbClr val="0000FF"/>
                    </a:solidFill>
                    <a:cs typeface="Times New Roman" panose="02020603050405020304" pitchFamily="18" charset="0"/>
                  </a:rPr>
                  <a:t>2</a:t>
                </a:r>
                <a:r>
                  <a:rPr lang="zh-CN" altLang="en-US" sz="2200" b="1" dirty="0">
                    <a:solidFill>
                      <a:srgbClr val="0000FF"/>
                    </a:solidFill>
                    <a:cs typeface="Times New Roman" panose="02020603050405020304" pitchFamily="18" charset="0"/>
                  </a:rPr>
                  <a:t>）</a:t>
                </a:r>
                <a:r>
                  <a:rPr lang="zh-CN" altLang="en-US" sz="2200" dirty="0">
                    <a:cs typeface="Times New Roman" panose="02020603050405020304" pitchFamily="18" charset="0"/>
                  </a:rPr>
                  <a:t>若 </a:t>
                </a:r>
                <a14:m>
                  <m:oMath xmlns:m="http://schemas.openxmlformats.org/officeDocument/2006/math">
                    <m:r>
                      <a:rPr lang="en-US" altLang="zh-CN" sz="2200" i="1">
                        <a:latin typeface="Cambria Math" panose="02040503050406030204" pitchFamily="18" charset="0"/>
                        <a:cs typeface="Times New Roman" panose="02020603050405020304" pitchFamily="18" charset="0"/>
                      </a:rPr>
                      <m:t>𝐷</m:t>
                    </m:r>
                    <m:r>
                      <a:rPr lang="en-US" altLang="zh-CN" sz="2200" b="0" i="1" dirty="0" smtClean="0">
                        <a:latin typeface="Cambria Math" panose="02040503050406030204" pitchFamily="18" charset="0"/>
                        <a:cs typeface="Times New Roman" panose="02020603050405020304" pitchFamily="18" charset="0"/>
                      </a:rPr>
                      <m:t>−{</m:t>
                    </m:r>
                    <m:r>
                      <a:rPr lang="en-US" altLang="zh-CN" sz="2200" b="0" i="1" dirty="0" smtClean="0">
                        <a:latin typeface="Cambria Math" panose="02040503050406030204" pitchFamily="18" charset="0"/>
                        <a:cs typeface="Times New Roman" panose="02020603050405020304" pitchFamily="18" charset="0"/>
                      </a:rPr>
                      <m:t>𝑟𝑜𝑜𝑡</m:t>
                    </m:r>
                    <m:r>
                      <a:rPr lang="en-US" altLang="zh-CN" sz="2200" b="0" i="1" dirty="0" smtClean="0">
                        <a:latin typeface="Cambria Math" panose="02040503050406030204" pitchFamily="18" charset="0"/>
                        <a:cs typeface="Times New Roman" panose="02020603050405020304" pitchFamily="18" charset="0"/>
                      </a:rPr>
                      <m:t>}≠∅</m:t>
                    </m:r>
                    <m:r>
                      <a:rPr lang="zh-CN" altLang="en-US" sz="2200" i="1">
                        <a:latin typeface="Cambria Math" panose="02040503050406030204" pitchFamily="18" charset="0"/>
                        <a:cs typeface="Times New Roman" panose="02020603050405020304" pitchFamily="18" charset="0"/>
                      </a:rPr>
                      <m:t>，</m:t>
                    </m:r>
                  </m:oMath>
                </a14:m>
                <a:r>
                  <a:rPr lang="zh-CN" altLang="en-US" sz="2200" dirty="0">
                    <a:cs typeface="Times New Roman" panose="02020603050405020304" pitchFamily="18" charset="0"/>
                  </a:rPr>
                  <a:t>则存在 </a:t>
                </a:r>
                <a14:m>
                  <m:oMath xmlns:m="http://schemas.openxmlformats.org/officeDocument/2006/math">
                    <m:r>
                      <a:rPr lang="en-US" altLang="zh-CN" sz="2200" i="1">
                        <a:latin typeface="Cambria Math" panose="02040503050406030204" pitchFamily="18" charset="0"/>
                        <a:cs typeface="Times New Roman" panose="02020603050405020304" pitchFamily="18" charset="0"/>
                      </a:rPr>
                      <m:t>𝐷</m:t>
                    </m:r>
                    <m:r>
                      <a:rPr lang="en-US" altLang="zh-CN" sz="2200" i="1" dirty="0">
                        <a:latin typeface="Cambria Math" panose="02040503050406030204" pitchFamily="18" charset="0"/>
                        <a:cs typeface="Times New Roman" panose="02020603050405020304" pitchFamily="18" charset="0"/>
                      </a:rPr>
                      <m:t>−</m:t>
                    </m:r>
                    <m:d>
                      <m:dPr>
                        <m:begChr m:val="{"/>
                        <m:endChr m:val="}"/>
                        <m:ctrlPr>
                          <a:rPr lang="en-US" altLang="zh-CN" sz="2200" i="1" dirty="0">
                            <a:latin typeface="Cambria Math" panose="02040503050406030204" pitchFamily="18" charset="0"/>
                            <a:cs typeface="Times New Roman" panose="02020603050405020304" pitchFamily="18" charset="0"/>
                          </a:rPr>
                        </m:ctrlPr>
                      </m:dPr>
                      <m:e>
                        <m:r>
                          <a:rPr lang="en-US" altLang="zh-CN" sz="2200" i="1" dirty="0">
                            <a:latin typeface="Cambria Math" panose="02040503050406030204" pitchFamily="18" charset="0"/>
                            <a:cs typeface="Times New Roman" panose="02020603050405020304" pitchFamily="18" charset="0"/>
                          </a:rPr>
                          <m:t>𝑟𝑜𝑜𝑡</m:t>
                        </m:r>
                      </m:e>
                    </m:d>
                  </m:oMath>
                </a14:m>
                <a:r>
                  <a:rPr lang="zh-CN" altLang="en-US" sz="2200" dirty="0">
                    <a:cs typeface="Times New Roman" panose="02020603050405020304" pitchFamily="18" charset="0"/>
                  </a:rPr>
                  <a:t> 的一个划分 </a:t>
                </a:r>
                <a14:m>
                  <m:oMath xmlns:m="http://schemas.openxmlformats.org/officeDocument/2006/math">
                    <m:sSub>
                      <m:sSubPr>
                        <m:ctrlPr>
                          <a:rPr lang="en-US" altLang="zh-CN" sz="2200" i="1">
                            <a:latin typeface="Cambria Math" panose="02040503050406030204" pitchFamily="18" charset="0"/>
                            <a:cs typeface="Times New Roman" panose="02020603050405020304" pitchFamily="18" charset="0"/>
                          </a:rPr>
                        </m:ctrlPr>
                      </m:sSubPr>
                      <m:e>
                        <m:r>
                          <a:rPr lang="en-US" altLang="zh-CN" sz="2200" i="1">
                            <a:latin typeface="Cambria Math" panose="02040503050406030204" pitchFamily="18" charset="0"/>
                            <a:cs typeface="Times New Roman" panose="02020603050405020304" pitchFamily="18" charset="0"/>
                          </a:rPr>
                          <m:t>𝐷</m:t>
                        </m:r>
                      </m:e>
                      <m:sub>
                        <m:r>
                          <a:rPr lang="en-US" altLang="zh-CN" sz="2200" b="0" i="1" smtClean="0">
                            <a:latin typeface="Cambria Math" panose="02040503050406030204" pitchFamily="18" charset="0"/>
                            <a:cs typeface="Times New Roman" panose="02020603050405020304" pitchFamily="18" charset="0"/>
                          </a:rPr>
                          <m:t>1</m:t>
                        </m:r>
                      </m:sub>
                    </m:sSub>
                  </m:oMath>
                </a14:m>
                <a:r>
                  <a:rPr lang="en-US" altLang="zh-CN" sz="2200" dirty="0">
                    <a:cs typeface="Times New Roman" panose="02020603050405020304" pitchFamily="18" charset="0"/>
                  </a:rPr>
                  <a:t>, </a:t>
                </a:r>
                <a14:m>
                  <m:oMath xmlns:m="http://schemas.openxmlformats.org/officeDocument/2006/math">
                    <m:sSub>
                      <m:sSubPr>
                        <m:ctrlPr>
                          <a:rPr lang="en-US" altLang="zh-CN" sz="2200" i="1">
                            <a:latin typeface="Cambria Math" panose="02040503050406030204" pitchFamily="18" charset="0"/>
                            <a:cs typeface="Times New Roman" panose="02020603050405020304" pitchFamily="18" charset="0"/>
                          </a:rPr>
                        </m:ctrlPr>
                      </m:sSubPr>
                      <m:e>
                        <m:r>
                          <a:rPr lang="en-US" altLang="zh-CN" sz="2200" i="1">
                            <a:latin typeface="Cambria Math" panose="02040503050406030204" pitchFamily="18" charset="0"/>
                            <a:cs typeface="Times New Roman" panose="02020603050405020304" pitchFamily="18" charset="0"/>
                          </a:rPr>
                          <m:t>𝐷</m:t>
                        </m:r>
                      </m:e>
                      <m:sub>
                        <m:r>
                          <a:rPr lang="en-US" altLang="zh-CN" sz="2200" b="0" i="1" smtClean="0">
                            <a:latin typeface="Cambria Math" panose="02040503050406030204" pitchFamily="18" charset="0"/>
                            <a:cs typeface="Times New Roman" panose="02020603050405020304" pitchFamily="18" charset="0"/>
                          </a:rPr>
                          <m:t>2</m:t>
                        </m:r>
                      </m:sub>
                    </m:sSub>
                    <m:r>
                      <a:rPr lang="en-US" altLang="zh-CN" sz="2200" i="1">
                        <a:latin typeface="Cambria Math" panose="02040503050406030204" pitchFamily="18" charset="0"/>
                        <a:cs typeface="Times New Roman" panose="02020603050405020304" pitchFamily="18" charset="0"/>
                      </a:rPr>
                      <m:t> </m:t>
                    </m:r>
                  </m:oMath>
                </a14:m>
                <a:r>
                  <a:rPr lang="en-US" altLang="zh-CN" sz="2200" dirty="0">
                    <a:cs typeface="Times New Roman" panose="02020603050405020304" pitchFamily="18" charset="0"/>
                  </a:rPr>
                  <a:t>, ..., </a:t>
                </a:r>
                <a14:m>
                  <m:oMath xmlns:m="http://schemas.openxmlformats.org/officeDocument/2006/math">
                    <m:sSub>
                      <m:sSubPr>
                        <m:ctrlPr>
                          <a:rPr lang="en-US" altLang="zh-CN" sz="2200" i="1">
                            <a:latin typeface="Cambria Math" panose="02040503050406030204" pitchFamily="18" charset="0"/>
                            <a:cs typeface="Times New Roman" panose="02020603050405020304" pitchFamily="18" charset="0"/>
                          </a:rPr>
                        </m:ctrlPr>
                      </m:sSubPr>
                      <m:e>
                        <m:r>
                          <a:rPr lang="en-US" altLang="zh-CN" sz="2200" i="1">
                            <a:latin typeface="Cambria Math" panose="02040503050406030204" pitchFamily="18" charset="0"/>
                            <a:cs typeface="Times New Roman" panose="02020603050405020304" pitchFamily="18" charset="0"/>
                          </a:rPr>
                          <m:t>𝐷</m:t>
                        </m:r>
                      </m:e>
                      <m:sub>
                        <m:r>
                          <a:rPr lang="en-US" altLang="zh-CN" sz="2200" b="0" i="1" smtClean="0">
                            <a:latin typeface="Cambria Math" panose="02040503050406030204" pitchFamily="18" charset="0"/>
                            <a:cs typeface="Times New Roman" panose="02020603050405020304" pitchFamily="18" charset="0"/>
                          </a:rPr>
                          <m:t>𝑚</m:t>
                        </m:r>
                      </m:sub>
                    </m:sSub>
                  </m:oMath>
                </a14:m>
                <a:r>
                  <a:rPr lang="zh-CN" altLang="en-US" sz="2200" dirty="0">
                    <a:cs typeface="Times New Roman" panose="02020603050405020304" pitchFamily="18" charset="0"/>
                  </a:rPr>
                  <a:t> </a:t>
                </a:r>
                <a:r>
                  <a:rPr lang="en-US" altLang="zh-CN" sz="2200" dirty="0">
                    <a:cs typeface="Times New Roman" panose="02020603050405020304" pitchFamily="18" charset="0"/>
                  </a:rPr>
                  <a:t>(</a:t>
                </a:r>
                <a14:m>
                  <m:oMath xmlns:m="http://schemas.openxmlformats.org/officeDocument/2006/math">
                    <m:r>
                      <a:rPr lang="en-US" altLang="zh-CN" sz="2200" i="1" dirty="0">
                        <a:latin typeface="Cambria Math" panose="02040503050406030204" pitchFamily="18" charset="0"/>
                        <a:cs typeface="Times New Roman" panose="02020603050405020304" pitchFamily="18" charset="0"/>
                      </a:rPr>
                      <m:t>𝑚</m:t>
                    </m:r>
                    <m:r>
                      <a:rPr lang="en-US" altLang="zh-CN" sz="2200" i="1" dirty="0">
                        <a:latin typeface="Cambria Math" panose="02040503050406030204" pitchFamily="18" charset="0"/>
                        <a:cs typeface="Times New Roman" panose="02020603050405020304" pitchFamily="18" charset="0"/>
                      </a:rPr>
                      <m:t> </m:t>
                    </m:r>
                  </m:oMath>
                </a14:m>
                <a:r>
                  <a:rPr lang="en-US" altLang="zh-CN" sz="2200" dirty="0">
                    <a:cs typeface="Times New Roman" panose="02020603050405020304" pitchFamily="18" charset="0"/>
                  </a:rPr>
                  <a:t>&gt;0)</a:t>
                </a:r>
                <a:r>
                  <a:rPr lang="zh-CN" altLang="en-US" sz="2200" dirty="0">
                    <a:cs typeface="Times New Roman" panose="02020603050405020304" pitchFamily="18" charset="0"/>
                  </a:rPr>
                  <a:t>，且每个 </a:t>
                </a:r>
                <a14:m>
                  <m:oMath xmlns:m="http://schemas.openxmlformats.org/officeDocument/2006/math">
                    <m:sSub>
                      <m:sSubPr>
                        <m:ctrlPr>
                          <a:rPr lang="en-US" altLang="zh-CN" sz="2200" i="1" dirty="0">
                            <a:latin typeface="Cambria Math" panose="02040503050406030204" pitchFamily="18" charset="0"/>
                            <a:cs typeface="Times New Roman" panose="02020603050405020304" pitchFamily="18" charset="0"/>
                          </a:rPr>
                        </m:ctrlPr>
                      </m:sSubPr>
                      <m:e>
                        <m:r>
                          <a:rPr lang="en-US" altLang="zh-CN" sz="2200" b="0" i="1" dirty="0" smtClean="0">
                            <a:latin typeface="Cambria Math" panose="02040503050406030204" pitchFamily="18" charset="0"/>
                            <a:cs typeface="Times New Roman" panose="02020603050405020304" pitchFamily="18" charset="0"/>
                          </a:rPr>
                          <m:t>𝐷</m:t>
                        </m:r>
                      </m:e>
                      <m:sub>
                        <m:r>
                          <a:rPr lang="en-US" altLang="zh-CN" sz="2200" i="1" dirty="0">
                            <a:latin typeface="Cambria Math" panose="02040503050406030204" pitchFamily="18" charset="0"/>
                            <a:cs typeface="Times New Roman" panose="02020603050405020304" pitchFamily="18" charset="0"/>
                          </a:rPr>
                          <m:t>𝑖</m:t>
                        </m:r>
                      </m:sub>
                    </m:sSub>
                    <m:r>
                      <a:rPr lang="en-US" altLang="zh-CN" sz="2200" i="1" dirty="0">
                        <a:latin typeface="Cambria Math" panose="02040503050406030204" pitchFamily="18" charset="0"/>
                        <a:cs typeface="Times New Roman" panose="02020603050405020304" pitchFamily="18" charset="0"/>
                      </a:rPr>
                      <m:t> </m:t>
                    </m:r>
                  </m:oMath>
                </a14:m>
                <a:r>
                  <a:rPr lang="zh-CN" altLang="en-US" sz="2200" dirty="0">
                    <a:cs typeface="Times New Roman" panose="02020603050405020304" pitchFamily="18" charset="0"/>
                  </a:rPr>
                  <a:t>中存在唯一数据元素 </a:t>
                </a:r>
                <a14:m>
                  <m:oMath xmlns:m="http://schemas.openxmlformats.org/officeDocument/2006/math">
                    <m:sSub>
                      <m:sSubPr>
                        <m:ctrlPr>
                          <a:rPr lang="en-US" altLang="zh-CN" sz="2200" b="0" i="1" smtClean="0">
                            <a:latin typeface="Cambria Math" panose="02040503050406030204" pitchFamily="18" charset="0"/>
                            <a:cs typeface="Times New Roman" panose="02020603050405020304" pitchFamily="18" charset="0"/>
                          </a:rPr>
                        </m:ctrlPr>
                      </m:sSubPr>
                      <m:e>
                        <m:r>
                          <a:rPr lang="en-US" altLang="zh-CN" sz="2200" b="0" i="1" smtClean="0">
                            <a:latin typeface="Cambria Math" panose="02040503050406030204" pitchFamily="18" charset="0"/>
                            <a:cs typeface="Times New Roman" panose="02020603050405020304" pitchFamily="18" charset="0"/>
                          </a:rPr>
                          <m:t>𝑥</m:t>
                        </m:r>
                      </m:e>
                      <m:sub>
                        <m:r>
                          <a:rPr lang="en-US" altLang="zh-CN" sz="2200" b="0" i="1" smtClean="0">
                            <a:latin typeface="Cambria Math" panose="02040503050406030204" pitchFamily="18" charset="0"/>
                            <a:cs typeface="Times New Roman" panose="02020603050405020304" pitchFamily="18" charset="0"/>
                          </a:rPr>
                          <m:t>𝑖</m:t>
                        </m:r>
                      </m:sub>
                    </m:sSub>
                  </m:oMath>
                </a14:m>
                <a:r>
                  <a:rPr lang="zh-CN" altLang="en-US" sz="2200" dirty="0">
                    <a:cs typeface="Times New Roman" panose="02020603050405020304" pitchFamily="18" charset="0"/>
                  </a:rPr>
                  <a:t>，使</a:t>
                </a:r>
                <a14:m>
                  <m:oMath xmlns:m="http://schemas.openxmlformats.org/officeDocument/2006/math">
                    <m:r>
                      <a:rPr lang="en-US" altLang="zh-CN" sz="2200" i="1" dirty="0">
                        <a:latin typeface="Cambria Math" panose="02040503050406030204" pitchFamily="18" charset="0"/>
                        <a:cs typeface="Times New Roman" panose="02020603050405020304" pitchFamily="18" charset="0"/>
                      </a:rPr>
                      <m:t>&lt;</m:t>
                    </m:r>
                    <m:sSub>
                      <m:sSubPr>
                        <m:ctrlPr>
                          <a:rPr lang="en-US" altLang="zh-CN" sz="2200" i="1" dirty="0">
                            <a:latin typeface="Cambria Math" panose="02040503050406030204" pitchFamily="18" charset="0"/>
                            <a:cs typeface="Times New Roman" panose="02020603050405020304" pitchFamily="18" charset="0"/>
                          </a:rPr>
                        </m:ctrlPr>
                      </m:sSubPr>
                      <m:e>
                        <m:r>
                          <a:rPr lang="en-US" altLang="zh-CN" sz="2200" i="1" dirty="0">
                            <a:latin typeface="Cambria Math" panose="02040503050406030204" pitchFamily="18" charset="0"/>
                            <a:cs typeface="Times New Roman" panose="02020603050405020304" pitchFamily="18" charset="0"/>
                          </a:rPr>
                          <m:t>𝑟𝑜𝑜𝑡</m:t>
                        </m:r>
                        <m:r>
                          <a:rPr lang="en-US" altLang="zh-CN" sz="2200" i="1" dirty="0">
                            <a:latin typeface="Cambria Math" panose="02040503050406030204" pitchFamily="18" charset="0"/>
                            <a:cs typeface="Times New Roman" panose="02020603050405020304" pitchFamily="18" charset="0"/>
                          </a:rPr>
                          <m:t>,</m:t>
                        </m:r>
                        <m:r>
                          <a:rPr lang="en-US" altLang="zh-CN" sz="2200" i="1" dirty="0">
                            <a:latin typeface="Cambria Math" panose="02040503050406030204" pitchFamily="18" charset="0"/>
                            <a:cs typeface="Times New Roman" panose="02020603050405020304" pitchFamily="18" charset="0"/>
                          </a:rPr>
                          <m:t>𝑥</m:t>
                        </m:r>
                      </m:e>
                      <m:sub>
                        <m:r>
                          <a:rPr lang="en-US" altLang="zh-CN" sz="2200" i="1" dirty="0" smtClean="0">
                            <a:latin typeface="Cambria Math" panose="02040503050406030204" pitchFamily="18" charset="0"/>
                            <a:cs typeface="Times New Roman" panose="02020603050405020304" pitchFamily="18" charset="0"/>
                          </a:rPr>
                          <m:t>𝑖</m:t>
                        </m:r>
                      </m:sub>
                    </m:sSub>
                    <m:r>
                      <a:rPr lang="en-US" altLang="zh-CN" sz="2200" i="1" dirty="0">
                        <a:latin typeface="Cambria Math" panose="02040503050406030204" pitchFamily="18" charset="0"/>
                        <a:cs typeface="Times New Roman" panose="02020603050405020304" pitchFamily="18" charset="0"/>
                      </a:rPr>
                      <m:t>&gt;∈</m:t>
                    </m:r>
                    <m:r>
                      <a:rPr lang="en-US" altLang="zh-CN" sz="2200" i="1" dirty="0">
                        <a:latin typeface="Cambria Math" panose="02040503050406030204" pitchFamily="18" charset="0"/>
                        <a:cs typeface="Times New Roman" panose="02020603050405020304" pitchFamily="18" charset="0"/>
                      </a:rPr>
                      <m:t>𝐻</m:t>
                    </m:r>
                    <m:r>
                      <a:rPr lang="zh-CN" altLang="en-US" sz="2200" i="1" dirty="0" smtClean="0">
                        <a:latin typeface="Cambria Math" panose="02040503050406030204" pitchFamily="18" charset="0"/>
                        <a:cs typeface="Times New Roman" panose="02020603050405020304" pitchFamily="18" charset="0"/>
                      </a:rPr>
                      <m:t>，</m:t>
                    </m:r>
                    <m:r>
                      <a:rPr lang="en-US" altLang="zh-CN" sz="2200" b="0" i="1" dirty="0" smtClean="0">
                        <a:latin typeface="Cambria Math" panose="02040503050406030204" pitchFamily="18" charset="0"/>
                        <a:cs typeface="Times New Roman" panose="02020603050405020304" pitchFamily="18" charset="0"/>
                      </a:rPr>
                      <m:t>𝑖</m:t>
                    </m:r>
                    <m:r>
                      <a:rPr lang="en-US" altLang="zh-CN" sz="2200" b="0" i="1" dirty="0" smtClean="0">
                        <a:latin typeface="Cambria Math" panose="02040503050406030204" pitchFamily="18" charset="0"/>
                        <a:cs typeface="Times New Roman" panose="02020603050405020304" pitchFamily="18" charset="0"/>
                      </a:rPr>
                      <m:t>=1,…,</m:t>
                    </m:r>
                    <m:r>
                      <a:rPr lang="en-US" altLang="zh-CN" sz="2200" b="0" i="1" dirty="0" smtClean="0">
                        <a:latin typeface="Cambria Math" panose="02040503050406030204" pitchFamily="18" charset="0"/>
                        <a:cs typeface="Times New Roman" panose="02020603050405020304" pitchFamily="18" charset="0"/>
                      </a:rPr>
                      <m:t>𝑚</m:t>
                    </m:r>
                  </m:oMath>
                </a14:m>
                <a:r>
                  <a:rPr lang="zh-CN" altLang="en-US" sz="2200" dirty="0">
                    <a:cs typeface="Times New Roman" panose="02020603050405020304" pitchFamily="18" charset="0"/>
                  </a:rPr>
                  <a:t>。</a:t>
                </a:r>
                <a:endParaRPr lang="en-US" altLang="zh-CN" sz="2200" dirty="0">
                  <a:cs typeface="Times New Roman" panose="02020603050405020304" pitchFamily="18" charset="0"/>
                </a:endParaRPr>
              </a:p>
              <a:p>
                <a:pPr algn="just">
                  <a:lnSpc>
                    <a:spcPct val="125000"/>
                  </a:lnSpc>
                  <a:spcAft>
                    <a:spcPts val="600"/>
                  </a:spcAft>
                </a:pPr>
                <a:r>
                  <a:rPr lang="en-US" altLang="zh-CN" sz="2200" dirty="0">
                    <a:cs typeface="Times New Roman" panose="02020603050405020304" pitchFamily="18" charset="0"/>
                  </a:rPr>
                  <a:t>     </a:t>
                </a:r>
                <a:r>
                  <a:rPr lang="zh-CN" altLang="en-US" sz="2200" b="1" dirty="0">
                    <a:solidFill>
                      <a:srgbClr val="0000FF"/>
                    </a:solidFill>
                    <a:cs typeface="Times New Roman" panose="02020603050405020304" pitchFamily="18" charset="0"/>
                  </a:rPr>
                  <a:t>（</a:t>
                </a:r>
                <a:r>
                  <a:rPr lang="en-US" altLang="zh-CN" sz="2200" b="1" dirty="0">
                    <a:solidFill>
                      <a:srgbClr val="0000FF"/>
                    </a:solidFill>
                    <a:cs typeface="Times New Roman" panose="02020603050405020304" pitchFamily="18" charset="0"/>
                  </a:rPr>
                  <a:t>3</a:t>
                </a:r>
                <a:r>
                  <a:rPr lang="zh-CN" altLang="en-US" sz="2200" b="1" dirty="0">
                    <a:solidFill>
                      <a:srgbClr val="0000FF"/>
                    </a:solidFill>
                    <a:cs typeface="Times New Roman" panose="02020603050405020304" pitchFamily="18" charset="0"/>
                  </a:rPr>
                  <a:t>）</a:t>
                </a:r>
                <a:r>
                  <a:rPr lang="zh-CN" altLang="en-US" sz="2200" dirty="0">
                    <a:cs typeface="Times New Roman" panose="02020603050405020304" pitchFamily="18" charset="0"/>
                  </a:rPr>
                  <a:t>对应于 </a:t>
                </a:r>
                <a14:m>
                  <m:oMath xmlns:m="http://schemas.openxmlformats.org/officeDocument/2006/math">
                    <m:r>
                      <a:rPr lang="en-US" altLang="zh-CN" sz="2200" i="1">
                        <a:latin typeface="Cambria Math" panose="02040503050406030204" pitchFamily="18" charset="0"/>
                        <a:cs typeface="Times New Roman" panose="02020603050405020304" pitchFamily="18" charset="0"/>
                      </a:rPr>
                      <m:t>𝐷</m:t>
                    </m:r>
                    <m:r>
                      <a:rPr lang="en-US" altLang="zh-CN" sz="2200" i="1" dirty="0">
                        <a:latin typeface="Cambria Math" panose="02040503050406030204" pitchFamily="18" charset="0"/>
                        <a:cs typeface="Times New Roman" panose="02020603050405020304" pitchFamily="18" charset="0"/>
                      </a:rPr>
                      <m:t>−{</m:t>
                    </m:r>
                    <m:r>
                      <a:rPr lang="en-US" altLang="zh-CN" sz="2200" i="1" dirty="0">
                        <a:latin typeface="Cambria Math" panose="02040503050406030204" pitchFamily="18" charset="0"/>
                        <a:cs typeface="Times New Roman" panose="02020603050405020304" pitchFamily="18" charset="0"/>
                      </a:rPr>
                      <m:t>𝑟𝑜𝑜𝑡</m:t>
                    </m:r>
                    <m:r>
                      <a:rPr lang="en-US" altLang="zh-CN" sz="2200" i="1" dirty="0">
                        <a:latin typeface="Cambria Math" panose="02040503050406030204" pitchFamily="18" charset="0"/>
                        <a:cs typeface="Times New Roman" panose="02020603050405020304" pitchFamily="18" charset="0"/>
                      </a:rPr>
                      <m:t>}</m:t>
                    </m:r>
                  </m:oMath>
                </a14:m>
                <a:r>
                  <a:rPr lang="zh-CN" altLang="en-US" sz="2200" dirty="0">
                    <a:cs typeface="Times New Roman" panose="02020603050405020304" pitchFamily="18" charset="0"/>
                  </a:rPr>
                  <a:t> 的划分，</a:t>
                </a:r>
                <a14:m>
                  <m:oMath xmlns:m="http://schemas.openxmlformats.org/officeDocument/2006/math">
                    <m:r>
                      <a:rPr lang="en-US" altLang="zh-CN" sz="2200" b="0" i="1" dirty="0" smtClean="0">
                        <a:latin typeface="Cambria Math" panose="02040503050406030204" pitchFamily="18" charset="0"/>
                        <a:cs typeface="Times New Roman" panose="02020603050405020304" pitchFamily="18" charset="0"/>
                      </a:rPr>
                      <m:t>𝐻</m:t>
                    </m:r>
                    <m:r>
                      <a:rPr lang="en-US" altLang="zh-CN" sz="2200" b="0" i="0" dirty="0" smtClean="0">
                        <a:latin typeface="Cambria Math" panose="02040503050406030204" pitchFamily="18" charset="0"/>
                        <a:cs typeface="Times New Roman" panose="02020603050405020304" pitchFamily="18" charset="0"/>
                      </a:rPr>
                      <m:t>−{</m:t>
                    </m:r>
                    <m:r>
                      <a:rPr lang="en-US" altLang="zh-CN" sz="2200" i="1" dirty="0">
                        <a:latin typeface="Cambria Math" panose="02040503050406030204" pitchFamily="18" charset="0"/>
                        <a:cs typeface="Times New Roman" panose="02020603050405020304" pitchFamily="18" charset="0"/>
                      </a:rPr>
                      <m:t>&lt;</m:t>
                    </m:r>
                    <m:sSub>
                      <m:sSubPr>
                        <m:ctrlPr>
                          <a:rPr lang="en-US" altLang="zh-CN" sz="2200" i="1" dirty="0">
                            <a:latin typeface="Cambria Math" panose="02040503050406030204" pitchFamily="18" charset="0"/>
                            <a:cs typeface="Times New Roman" panose="02020603050405020304" pitchFamily="18" charset="0"/>
                          </a:rPr>
                        </m:ctrlPr>
                      </m:sSubPr>
                      <m:e>
                        <m:r>
                          <a:rPr lang="en-US" altLang="zh-CN" sz="2200" i="1" dirty="0">
                            <a:latin typeface="Cambria Math" panose="02040503050406030204" pitchFamily="18" charset="0"/>
                            <a:cs typeface="Times New Roman" panose="02020603050405020304" pitchFamily="18" charset="0"/>
                          </a:rPr>
                          <m:t>𝑟𝑜𝑜𝑡</m:t>
                        </m:r>
                        <m:r>
                          <a:rPr lang="en-US" altLang="zh-CN" sz="2200" i="1" dirty="0">
                            <a:latin typeface="Cambria Math" panose="02040503050406030204" pitchFamily="18" charset="0"/>
                            <a:cs typeface="Times New Roman" panose="02020603050405020304" pitchFamily="18" charset="0"/>
                          </a:rPr>
                          <m:t>,</m:t>
                        </m:r>
                        <m:r>
                          <a:rPr lang="en-US" altLang="zh-CN" sz="2200" i="1" dirty="0">
                            <a:latin typeface="Cambria Math" panose="02040503050406030204" pitchFamily="18" charset="0"/>
                            <a:cs typeface="Times New Roman" panose="02020603050405020304" pitchFamily="18" charset="0"/>
                          </a:rPr>
                          <m:t>𝑥</m:t>
                        </m:r>
                      </m:e>
                      <m:sub>
                        <m:r>
                          <a:rPr lang="en-US" altLang="zh-CN" sz="2200" b="0" i="1" dirty="0" smtClean="0">
                            <a:latin typeface="Cambria Math" panose="02040503050406030204" pitchFamily="18" charset="0"/>
                            <a:cs typeface="Times New Roman" panose="02020603050405020304" pitchFamily="18" charset="0"/>
                          </a:rPr>
                          <m:t>1</m:t>
                        </m:r>
                      </m:sub>
                    </m:sSub>
                    <m:r>
                      <a:rPr lang="en-US" altLang="zh-CN" sz="2200" i="1" dirty="0">
                        <a:latin typeface="Cambria Math" panose="02040503050406030204" pitchFamily="18" charset="0"/>
                        <a:cs typeface="Times New Roman" panose="02020603050405020304" pitchFamily="18" charset="0"/>
                      </a:rPr>
                      <m:t>&gt;</m:t>
                    </m:r>
                    <m:r>
                      <a:rPr lang="en-US" altLang="zh-CN" sz="2200" b="0" i="1" dirty="0" smtClean="0">
                        <a:latin typeface="Cambria Math" panose="02040503050406030204" pitchFamily="18" charset="0"/>
                        <a:cs typeface="Times New Roman" panose="02020603050405020304" pitchFamily="18" charset="0"/>
                      </a:rPr>
                      <m:t>,…,</m:t>
                    </m:r>
                    <m:r>
                      <a:rPr lang="en-US" altLang="zh-CN" sz="2200" i="1" dirty="0">
                        <a:latin typeface="Cambria Math" panose="02040503050406030204" pitchFamily="18" charset="0"/>
                        <a:cs typeface="Times New Roman" panose="02020603050405020304" pitchFamily="18" charset="0"/>
                      </a:rPr>
                      <m:t>&lt;</m:t>
                    </m:r>
                    <m:sSub>
                      <m:sSubPr>
                        <m:ctrlPr>
                          <a:rPr lang="en-US" altLang="zh-CN" sz="2200" i="1" dirty="0">
                            <a:latin typeface="Cambria Math" panose="02040503050406030204" pitchFamily="18" charset="0"/>
                            <a:cs typeface="Times New Roman" panose="02020603050405020304" pitchFamily="18" charset="0"/>
                          </a:rPr>
                        </m:ctrlPr>
                      </m:sSubPr>
                      <m:e>
                        <m:r>
                          <a:rPr lang="en-US" altLang="zh-CN" sz="2200" i="1" dirty="0">
                            <a:latin typeface="Cambria Math" panose="02040503050406030204" pitchFamily="18" charset="0"/>
                            <a:cs typeface="Times New Roman" panose="02020603050405020304" pitchFamily="18" charset="0"/>
                          </a:rPr>
                          <m:t>𝑟𝑜𝑜𝑡</m:t>
                        </m:r>
                        <m:r>
                          <a:rPr lang="en-US" altLang="zh-CN" sz="2200" i="1" dirty="0">
                            <a:latin typeface="Cambria Math" panose="02040503050406030204" pitchFamily="18" charset="0"/>
                            <a:cs typeface="Times New Roman" panose="02020603050405020304" pitchFamily="18" charset="0"/>
                          </a:rPr>
                          <m:t>,</m:t>
                        </m:r>
                        <m:r>
                          <a:rPr lang="en-US" altLang="zh-CN" sz="2200" i="1" dirty="0">
                            <a:latin typeface="Cambria Math" panose="02040503050406030204" pitchFamily="18" charset="0"/>
                            <a:cs typeface="Times New Roman" panose="02020603050405020304" pitchFamily="18" charset="0"/>
                          </a:rPr>
                          <m:t>𝑥</m:t>
                        </m:r>
                      </m:e>
                      <m:sub>
                        <m:r>
                          <a:rPr lang="en-US" altLang="zh-CN" sz="2200" i="1" dirty="0">
                            <a:latin typeface="Cambria Math" panose="02040503050406030204" pitchFamily="18" charset="0"/>
                            <a:cs typeface="Times New Roman" panose="02020603050405020304" pitchFamily="18" charset="0"/>
                          </a:rPr>
                          <m:t>𝑚</m:t>
                        </m:r>
                      </m:sub>
                    </m:sSub>
                    <m:r>
                      <a:rPr lang="en-US" altLang="zh-CN" sz="2200" i="1" dirty="0">
                        <a:latin typeface="Cambria Math" panose="02040503050406030204" pitchFamily="18" charset="0"/>
                        <a:cs typeface="Times New Roman" panose="02020603050405020304" pitchFamily="18" charset="0"/>
                      </a:rPr>
                      <m:t>&gt;</m:t>
                    </m:r>
                    <m:r>
                      <a:rPr lang="en-US" altLang="zh-CN" sz="2200" b="0" i="1" dirty="0" smtClean="0">
                        <a:latin typeface="Cambria Math" panose="02040503050406030204" pitchFamily="18" charset="0"/>
                        <a:cs typeface="Times New Roman" panose="02020603050405020304" pitchFamily="18" charset="0"/>
                      </a:rPr>
                      <m:t>}</m:t>
                    </m:r>
                  </m:oMath>
                </a14:m>
                <a:r>
                  <a:rPr lang="zh-CN" altLang="en-US" sz="2200" dirty="0">
                    <a:cs typeface="Times New Roman" panose="02020603050405020304" pitchFamily="18" charset="0"/>
                  </a:rPr>
                  <a:t> 有唯一的划分 </a:t>
                </a:r>
                <a14:m>
                  <m:oMath xmlns:m="http://schemas.openxmlformats.org/officeDocument/2006/math">
                    <m:sSub>
                      <m:sSubPr>
                        <m:ctrlPr>
                          <a:rPr lang="en-US" altLang="zh-CN" sz="2200" b="0" i="1" dirty="0" smtClean="0">
                            <a:latin typeface="Cambria Math" panose="02040503050406030204" pitchFamily="18" charset="0"/>
                            <a:cs typeface="Times New Roman" panose="02020603050405020304" pitchFamily="18" charset="0"/>
                          </a:rPr>
                        </m:ctrlPr>
                      </m:sSubPr>
                      <m:e>
                        <m:r>
                          <a:rPr lang="en-US" altLang="zh-CN" sz="2200" i="1" dirty="0">
                            <a:latin typeface="Cambria Math" panose="02040503050406030204" pitchFamily="18" charset="0"/>
                            <a:cs typeface="Times New Roman" panose="02020603050405020304" pitchFamily="18" charset="0"/>
                          </a:rPr>
                          <m:t>𝐻</m:t>
                        </m:r>
                      </m:e>
                      <m:sub>
                        <m:r>
                          <a:rPr lang="en-US" altLang="zh-CN" sz="2200" b="0" i="1" dirty="0" smtClean="0">
                            <a:latin typeface="Cambria Math" panose="02040503050406030204" pitchFamily="18" charset="0"/>
                            <a:cs typeface="Times New Roman" panose="02020603050405020304" pitchFamily="18" charset="0"/>
                          </a:rPr>
                          <m:t>1</m:t>
                        </m:r>
                      </m:sub>
                    </m:sSub>
                    <m:r>
                      <a:rPr lang="en-US" altLang="zh-CN" sz="2200" b="0" i="1" dirty="0" smtClean="0">
                        <a:latin typeface="Cambria Math" panose="02040503050406030204" pitchFamily="18" charset="0"/>
                        <a:cs typeface="Times New Roman" panose="02020603050405020304" pitchFamily="18" charset="0"/>
                      </a:rPr>
                      <m:t>,…,</m:t>
                    </m:r>
                    <m:sSub>
                      <m:sSubPr>
                        <m:ctrlPr>
                          <a:rPr lang="en-US" altLang="zh-CN" sz="2200" b="0" i="1" dirty="0" smtClean="0">
                            <a:latin typeface="Cambria Math" panose="02040503050406030204" pitchFamily="18" charset="0"/>
                            <a:cs typeface="Times New Roman" panose="02020603050405020304" pitchFamily="18" charset="0"/>
                          </a:rPr>
                        </m:ctrlPr>
                      </m:sSubPr>
                      <m:e>
                        <m:r>
                          <a:rPr lang="en-US" altLang="zh-CN" sz="2200" b="0" i="1" dirty="0" smtClean="0">
                            <a:latin typeface="Cambria Math" panose="02040503050406030204" pitchFamily="18" charset="0"/>
                            <a:cs typeface="Times New Roman" panose="02020603050405020304" pitchFamily="18" charset="0"/>
                          </a:rPr>
                          <m:t>𝐻</m:t>
                        </m:r>
                      </m:e>
                      <m:sub>
                        <m:r>
                          <a:rPr lang="en-US" altLang="zh-CN" sz="2200" b="0" i="1" dirty="0" smtClean="0">
                            <a:latin typeface="Cambria Math" panose="02040503050406030204" pitchFamily="18" charset="0"/>
                            <a:cs typeface="Times New Roman" panose="02020603050405020304" pitchFamily="18" charset="0"/>
                          </a:rPr>
                          <m:t>𝑚</m:t>
                        </m:r>
                      </m:sub>
                    </m:sSub>
                    <m:r>
                      <a:rPr lang="zh-CN" altLang="en-US" sz="2200" i="1" dirty="0">
                        <a:latin typeface="Cambria Math" panose="02040503050406030204" pitchFamily="18" charset="0"/>
                        <a:cs typeface="Times New Roman" panose="02020603050405020304" pitchFamily="18" charset="0"/>
                      </a:rPr>
                      <m:t>，</m:t>
                    </m:r>
                  </m:oMath>
                </a14:m>
                <a:r>
                  <a:rPr lang="zh-CN" altLang="en-US" sz="2200" dirty="0">
                    <a:cs typeface="Times New Roman" panose="02020603050405020304" pitchFamily="18" charset="0"/>
                  </a:rPr>
                  <a:t>使对于每个 </a:t>
                </a:r>
                <a14:m>
                  <m:oMath xmlns:m="http://schemas.openxmlformats.org/officeDocument/2006/math">
                    <m:r>
                      <a:rPr lang="en-US" altLang="zh-CN" sz="2200" b="0" i="1" smtClean="0">
                        <a:latin typeface="Cambria Math" panose="02040503050406030204" pitchFamily="18" charset="0"/>
                        <a:cs typeface="Times New Roman" panose="02020603050405020304" pitchFamily="18" charset="0"/>
                      </a:rPr>
                      <m:t>𝑖</m:t>
                    </m:r>
                    <m:d>
                      <m:dPr>
                        <m:ctrlPr>
                          <a:rPr lang="en-US" altLang="zh-CN" sz="2200" b="0" i="1" smtClean="0">
                            <a:latin typeface="Cambria Math" panose="02040503050406030204" pitchFamily="18" charset="0"/>
                            <a:cs typeface="Times New Roman" panose="02020603050405020304" pitchFamily="18" charset="0"/>
                          </a:rPr>
                        </m:ctrlPr>
                      </m:dPr>
                      <m:e>
                        <m:r>
                          <a:rPr lang="en-US" altLang="zh-CN" sz="2200" b="0" i="1" smtClean="0">
                            <a:latin typeface="Cambria Math" panose="02040503050406030204" pitchFamily="18" charset="0"/>
                            <a:cs typeface="Times New Roman" panose="02020603050405020304" pitchFamily="18" charset="0"/>
                          </a:rPr>
                          <m:t>1≤</m:t>
                        </m:r>
                        <m:r>
                          <a:rPr lang="en-US" altLang="zh-CN" sz="2200" b="0" i="1" smtClean="0">
                            <a:latin typeface="Cambria Math" panose="02040503050406030204" pitchFamily="18" charset="0"/>
                            <a:cs typeface="Times New Roman" panose="02020603050405020304" pitchFamily="18" charset="0"/>
                          </a:rPr>
                          <m:t>𝑖</m:t>
                        </m:r>
                        <m:r>
                          <a:rPr lang="en-US" altLang="zh-CN" sz="2200" b="0" i="1" smtClean="0">
                            <a:latin typeface="Cambria Math" panose="02040503050406030204" pitchFamily="18" charset="0"/>
                            <a:cs typeface="Times New Roman" panose="02020603050405020304" pitchFamily="18" charset="0"/>
                          </a:rPr>
                          <m:t>≤</m:t>
                        </m:r>
                        <m:r>
                          <m:rPr>
                            <m:sty m:val="p"/>
                          </m:rPr>
                          <a:rPr lang="en-US" altLang="zh-CN" sz="2200" b="0" i="1" smtClean="0">
                            <a:latin typeface="Cambria Math" panose="02040503050406030204" pitchFamily="18" charset="0"/>
                            <a:cs typeface="Times New Roman" panose="02020603050405020304" pitchFamily="18" charset="0"/>
                          </a:rPr>
                          <m:t>m</m:t>
                        </m:r>
                      </m:e>
                    </m:d>
                    <m:r>
                      <a:rPr lang="en-US" altLang="zh-CN" sz="2200" b="0" i="1" smtClean="0">
                        <a:latin typeface="Cambria Math" panose="02040503050406030204" pitchFamily="18" charset="0"/>
                        <a:cs typeface="Times New Roman" panose="02020603050405020304" pitchFamily="18" charset="0"/>
                      </a:rPr>
                      <m:t> </m:t>
                    </m:r>
                  </m:oMath>
                </a14:m>
                <a:r>
                  <a:rPr lang="en-US" altLang="zh-CN" sz="2200" dirty="0">
                    <a:cs typeface="Times New Roman" panose="02020603050405020304" pitchFamily="18" charset="0"/>
                  </a:rPr>
                  <a:t>, </a:t>
                </a:r>
                <a14:m>
                  <m:oMath xmlns:m="http://schemas.openxmlformats.org/officeDocument/2006/math">
                    <m:sSub>
                      <m:sSubPr>
                        <m:ctrlPr>
                          <a:rPr lang="en-US" altLang="zh-CN" sz="2200" b="0" i="1" smtClean="0">
                            <a:latin typeface="Cambria Math" panose="02040503050406030204" pitchFamily="18" charset="0"/>
                            <a:cs typeface="Times New Roman" panose="02020603050405020304" pitchFamily="18" charset="0"/>
                          </a:rPr>
                        </m:ctrlPr>
                      </m:sSubPr>
                      <m:e>
                        <m:r>
                          <a:rPr lang="en-US" altLang="zh-CN" sz="2200" b="0" i="1" smtClean="0">
                            <a:latin typeface="Cambria Math" panose="02040503050406030204" pitchFamily="18" charset="0"/>
                            <a:cs typeface="Times New Roman" panose="02020603050405020304" pitchFamily="18" charset="0"/>
                          </a:rPr>
                          <m:t>𝐻</m:t>
                        </m:r>
                      </m:e>
                      <m:sub>
                        <m:r>
                          <a:rPr lang="en-US" altLang="zh-CN" sz="2200" b="0" i="1" smtClean="0">
                            <a:latin typeface="Cambria Math" panose="02040503050406030204" pitchFamily="18" charset="0"/>
                            <a:cs typeface="Times New Roman" panose="02020603050405020304" pitchFamily="18" charset="0"/>
                          </a:rPr>
                          <m:t>𝑖</m:t>
                        </m:r>
                      </m:sub>
                    </m:sSub>
                  </m:oMath>
                </a14:m>
                <a:r>
                  <a:rPr lang="zh-CN" altLang="en-US" sz="2200" dirty="0">
                    <a:cs typeface="Times New Roman" panose="02020603050405020304" pitchFamily="18" charset="0"/>
                  </a:rPr>
                  <a:t> 是 </a:t>
                </a:r>
                <a14:m>
                  <m:oMath xmlns:m="http://schemas.openxmlformats.org/officeDocument/2006/math">
                    <m:sSub>
                      <m:sSubPr>
                        <m:ctrlPr>
                          <a:rPr lang="en-US" altLang="zh-CN" sz="2200" i="1" dirty="0">
                            <a:latin typeface="Cambria Math" panose="02040503050406030204" pitchFamily="18" charset="0"/>
                            <a:cs typeface="Times New Roman" panose="02020603050405020304" pitchFamily="18" charset="0"/>
                          </a:rPr>
                        </m:ctrlPr>
                      </m:sSubPr>
                      <m:e>
                        <m:r>
                          <a:rPr lang="en-US" altLang="zh-CN" sz="2200" i="1" dirty="0">
                            <a:latin typeface="Cambria Math" panose="02040503050406030204" pitchFamily="18" charset="0"/>
                            <a:cs typeface="Times New Roman" panose="02020603050405020304" pitchFamily="18" charset="0"/>
                          </a:rPr>
                          <m:t>𝐷</m:t>
                        </m:r>
                      </m:e>
                      <m:sub>
                        <m:r>
                          <a:rPr lang="en-US" altLang="zh-CN" sz="2200" i="1" dirty="0">
                            <a:latin typeface="Cambria Math" panose="02040503050406030204" pitchFamily="18" charset="0"/>
                            <a:cs typeface="Times New Roman" panose="02020603050405020304" pitchFamily="18" charset="0"/>
                          </a:rPr>
                          <m:t>𝑖</m:t>
                        </m:r>
                      </m:sub>
                    </m:sSub>
                  </m:oMath>
                </a14:m>
                <a:r>
                  <a:rPr lang="zh-CN" altLang="en-US" sz="2200" dirty="0">
                    <a:cs typeface="Times New Roman" panose="02020603050405020304" pitchFamily="18" charset="0"/>
                  </a:rPr>
                  <a:t> 上的二元关系，且</a:t>
                </a:r>
                <a14:m>
                  <m:oMath xmlns:m="http://schemas.openxmlformats.org/officeDocument/2006/math">
                    <m:r>
                      <a:rPr lang="zh-CN" altLang="en-US" sz="2200" i="1" dirty="0">
                        <a:latin typeface="Cambria Math" panose="02040503050406030204" pitchFamily="18" charset="0"/>
                        <a:cs typeface="Times New Roman" panose="02020603050405020304" pitchFamily="18" charset="0"/>
                      </a:rPr>
                      <m:t>（</m:t>
                    </m:r>
                    <m:sSub>
                      <m:sSubPr>
                        <m:ctrlPr>
                          <a:rPr lang="en-US" altLang="zh-CN" sz="2200" i="1" dirty="0">
                            <a:latin typeface="Cambria Math" panose="02040503050406030204" pitchFamily="18" charset="0"/>
                            <a:cs typeface="Times New Roman" panose="02020603050405020304" pitchFamily="18" charset="0"/>
                          </a:rPr>
                        </m:ctrlPr>
                      </m:sSubPr>
                      <m:e>
                        <m:r>
                          <a:rPr lang="en-US" altLang="zh-CN" sz="2200" i="1" dirty="0">
                            <a:latin typeface="Cambria Math" panose="02040503050406030204" pitchFamily="18" charset="0"/>
                            <a:cs typeface="Times New Roman" panose="02020603050405020304" pitchFamily="18" charset="0"/>
                          </a:rPr>
                          <m:t>𝐷</m:t>
                        </m:r>
                      </m:e>
                      <m:sub>
                        <m:r>
                          <a:rPr lang="en-US" altLang="zh-CN" sz="2200" i="1" dirty="0">
                            <a:latin typeface="Cambria Math" panose="02040503050406030204" pitchFamily="18" charset="0"/>
                            <a:cs typeface="Times New Roman" panose="02020603050405020304" pitchFamily="18" charset="0"/>
                          </a:rPr>
                          <m:t>𝑖</m:t>
                        </m:r>
                      </m:sub>
                    </m:sSub>
                    <m:r>
                      <a:rPr lang="en-US" altLang="zh-CN" sz="2200" b="0" i="1" dirty="0" smtClean="0">
                        <a:latin typeface="Cambria Math" panose="02040503050406030204" pitchFamily="18" charset="0"/>
                        <a:cs typeface="Times New Roman" panose="02020603050405020304" pitchFamily="18" charset="0"/>
                      </a:rPr>
                      <m:t>,</m:t>
                    </m:r>
                    <m:r>
                      <a:rPr lang="en-US" altLang="zh-CN" sz="2200" b="0" i="1" smtClean="0">
                        <a:latin typeface="Cambria Math" panose="02040503050406030204" pitchFamily="18" charset="0"/>
                        <a:cs typeface="Times New Roman" panose="02020603050405020304" pitchFamily="18" charset="0"/>
                      </a:rPr>
                      <m:t>{</m:t>
                    </m:r>
                    <m:sSub>
                      <m:sSubPr>
                        <m:ctrlPr>
                          <a:rPr lang="en-US" altLang="zh-CN" sz="2200" i="1">
                            <a:latin typeface="Cambria Math" panose="02040503050406030204" pitchFamily="18" charset="0"/>
                            <a:cs typeface="Times New Roman" panose="02020603050405020304" pitchFamily="18" charset="0"/>
                          </a:rPr>
                        </m:ctrlPr>
                      </m:sSubPr>
                      <m:e>
                        <m:r>
                          <a:rPr lang="en-US" altLang="zh-CN" sz="2200" i="1">
                            <a:latin typeface="Cambria Math" panose="02040503050406030204" pitchFamily="18" charset="0"/>
                            <a:cs typeface="Times New Roman" panose="02020603050405020304" pitchFamily="18" charset="0"/>
                          </a:rPr>
                          <m:t>𝐻</m:t>
                        </m:r>
                      </m:e>
                      <m:sub>
                        <m:r>
                          <a:rPr lang="en-US" altLang="zh-CN" sz="2200" i="1">
                            <a:latin typeface="Cambria Math" panose="02040503050406030204" pitchFamily="18" charset="0"/>
                            <a:cs typeface="Times New Roman" panose="02020603050405020304" pitchFamily="18" charset="0"/>
                          </a:rPr>
                          <m:t>𝑖</m:t>
                        </m:r>
                      </m:sub>
                    </m:sSub>
                    <m:r>
                      <a:rPr lang="en-US" altLang="zh-CN" sz="2200" b="0" i="1" smtClean="0">
                        <a:latin typeface="Cambria Math" panose="02040503050406030204" pitchFamily="18" charset="0"/>
                        <a:cs typeface="Times New Roman" panose="02020603050405020304" pitchFamily="18" charset="0"/>
                      </a:rPr>
                      <m:t>}</m:t>
                    </m:r>
                    <m:r>
                      <a:rPr lang="zh-CN" altLang="en-US" sz="2200" i="1" dirty="0">
                        <a:latin typeface="Cambria Math" panose="02040503050406030204" pitchFamily="18" charset="0"/>
                        <a:cs typeface="Times New Roman" panose="02020603050405020304" pitchFamily="18" charset="0"/>
                      </a:rPr>
                      <m:t>）</m:t>
                    </m:r>
                  </m:oMath>
                </a14:m>
                <a:r>
                  <a:rPr lang="zh-CN" altLang="en-US" sz="2200" dirty="0">
                    <a:cs typeface="Times New Roman" panose="02020603050405020304" pitchFamily="18" charset="0"/>
                  </a:rPr>
                  <a:t>是一棵符合本定义的树，称为 </a:t>
                </a:r>
                <a:r>
                  <a:rPr lang="en-US" altLang="zh-CN" sz="2200" dirty="0">
                    <a:cs typeface="Times New Roman" panose="02020603050405020304" pitchFamily="18" charset="0"/>
                  </a:rPr>
                  <a:t>root </a:t>
                </a:r>
                <a:r>
                  <a:rPr lang="zh-CN" altLang="en-US" sz="2200" dirty="0">
                    <a:cs typeface="Times New Roman" panose="02020603050405020304" pitchFamily="18" charset="0"/>
                  </a:rPr>
                  <a:t>的第 </a:t>
                </a:r>
                <a14:m>
                  <m:oMath xmlns:m="http://schemas.openxmlformats.org/officeDocument/2006/math">
                    <m:r>
                      <a:rPr lang="en-US" altLang="zh-CN" sz="2200" b="0" i="1" smtClean="0">
                        <a:latin typeface="Cambria Math" panose="02040503050406030204" pitchFamily="18" charset="0"/>
                        <a:cs typeface="Times New Roman" panose="02020603050405020304" pitchFamily="18" charset="0"/>
                      </a:rPr>
                      <m:t>𝑖</m:t>
                    </m:r>
                  </m:oMath>
                </a14:m>
                <a:r>
                  <a:rPr lang="en-US" altLang="zh-CN" sz="2200" dirty="0">
                    <a:cs typeface="Times New Roman" panose="02020603050405020304" pitchFamily="18" charset="0"/>
                  </a:rPr>
                  <a:t> </a:t>
                </a:r>
                <a:r>
                  <a:rPr lang="zh-CN" altLang="en-US" sz="2200" dirty="0">
                    <a:cs typeface="Times New Roman" panose="02020603050405020304" pitchFamily="18" charset="0"/>
                  </a:rPr>
                  <a:t>棵子树。</a:t>
                </a:r>
                <a:endParaRPr lang="en-US" altLang="zh-CN" sz="2200" dirty="0">
                  <a:cs typeface="Times New Roman" panose="02020603050405020304" pitchFamily="18" charset="0"/>
                </a:endParaRPr>
              </a:p>
              <a:p>
                <a:pPr algn="just">
                  <a:spcAft>
                    <a:spcPts val="600"/>
                  </a:spcAft>
                </a:pPr>
                <a:r>
                  <a:rPr lang="en-US" altLang="zh-CN" sz="2400" dirty="0">
                    <a:cs typeface="Times New Roman" panose="02020603050405020304" pitchFamily="18" charset="0"/>
                  </a:rPr>
                  <a:t>} </a:t>
                </a:r>
                <a:r>
                  <a:rPr lang="en-US" altLang="zh-CN" sz="2800" dirty="0">
                    <a:cs typeface="Times New Roman" panose="02020603050405020304" pitchFamily="18" charset="0"/>
                  </a:rPr>
                  <a:t>  </a:t>
                </a:r>
              </a:p>
            </p:txBody>
          </p:sp>
        </mc:Choice>
        <mc:Fallback xmlns="">
          <p:sp>
            <p:nvSpPr>
              <p:cNvPr id="7" name="矩形 6">
                <a:extLst>
                  <a:ext uri="{FF2B5EF4-FFF2-40B4-BE49-F238E27FC236}">
                    <a16:creationId xmlns:a16="http://schemas.microsoft.com/office/drawing/2014/main" id="{119DC203-CB3E-4EAA-A92E-A2C603C98D61}"/>
                  </a:ext>
                </a:extLst>
              </p:cNvPr>
              <p:cNvSpPr>
                <a:spLocks noRot="1" noChangeAspect="1" noMove="1" noResize="1" noEditPoints="1" noAdjustHandles="1" noChangeArrowheads="1" noChangeShapeType="1" noTextEdit="1"/>
              </p:cNvSpPr>
              <p:nvPr/>
            </p:nvSpPr>
            <p:spPr>
              <a:xfrm>
                <a:off x="741920" y="1052516"/>
                <a:ext cx="10386168" cy="5647700"/>
              </a:xfrm>
              <a:prstGeom prst="rect">
                <a:avLst/>
              </a:prstGeom>
              <a:blipFill>
                <a:blip r:embed="rId2"/>
                <a:stretch>
                  <a:fillRect l="-940" t="-756" r="-3464" b="-1404"/>
                </a:stretch>
              </a:blipFill>
            </p:spPr>
            <p:txBody>
              <a:bodyPr/>
              <a:lstStyle/>
              <a:p>
                <a:r>
                  <a:rPr lang="zh-CN" altLang="en-US">
                    <a:noFill/>
                  </a:rPr>
                  <a:t> </a:t>
                </a:r>
              </a:p>
            </p:txBody>
          </p:sp>
        </mc:Fallback>
      </mc:AlternateContent>
      <p:grpSp>
        <p:nvGrpSpPr>
          <p:cNvPr id="13" name="组合 12">
            <a:extLst>
              <a:ext uri="{FF2B5EF4-FFF2-40B4-BE49-F238E27FC236}">
                <a16:creationId xmlns:a16="http://schemas.microsoft.com/office/drawing/2014/main" id="{08AF2797-64C1-4D80-ABDC-2EBF0A82788F}"/>
              </a:ext>
            </a:extLst>
          </p:cNvPr>
          <p:cNvGrpSpPr/>
          <p:nvPr/>
        </p:nvGrpSpPr>
        <p:grpSpPr>
          <a:xfrm>
            <a:off x="0" y="177155"/>
            <a:ext cx="5081049" cy="877513"/>
            <a:chOff x="0" y="271425"/>
            <a:chExt cx="4962162" cy="877513"/>
          </a:xfrm>
        </p:grpSpPr>
        <p:sp>
          <p:nvSpPr>
            <p:cNvPr id="14" name="任意多边形 18">
              <a:extLst>
                <a:ext uri="{FF2B5EF4-FFF2-40B4-BE49-F238E27FC236}">
                  <a16:creationId xmlns:a16="http://schemas.microsoft.com/office/drawing/2014/main" id="{A6008562-4C40-45AA-AC68-720AE7EF8345}"/>
                </a:ext>
              </a:extLst>
            </p:cNvPr>
            <p:cNvSpPr/>
            <p:nvPr/>
          </p:nvSpPr>
          <p:spPr>
            <a:xfrm rot="5400000">
              <a:off x="2207213" y="-1786411"/>
              <a:ext cx="547735" cy="4962162"/>
            </a:xfrm>
            <a:custGeom>
              <a:avLst/>
              <a:gdLst>
                <a:gd name="connsiteX0" fmla="*/ 0 w 990604"/>
                <a:gd name="connsiteY0" fmla="*/ 5956738 h 5956738"/>
                <a:gd name="connsiteX1" fmla="*/ 0 w 990604"/>
                <a:gd name="connsiteY1" fmla="*/ 317938 h 5956738"/>
                <a:gd name="connsiteX2" fmla="*/ 6 w 990604"/>
                <a:gd name="connsiteY2" fmla="*/ 317938 h 5956738"/>
                <a:gd name="connsiteX3" fmla="*/ 495305 w 990604"/>
                <a:gd name="connsiteY3" fmla="*/ 0 h 5956738"/>
                <a:gd name="connsiteX4" fmla="*/ 990604 w 990604"/>
                <a:gd name="connsiteY4" fmla="*/ 317938 h 5956738"/>
                <a:gd name="connsiteX5" fmla="*/ 990601 w 990604"/>
                <a:gd name="connsiteY5" fmla="*/ 317938 h 5956738"/>
                <a:gd name="connsiteX6" fmla="*/ 990601 w 990604"/>
                <a:gd name="connsiteY6" fmla="*/ 5956738 h 5956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0604" h="5956738">
                  <a:moveTo>
                    <a:pt x="0" y="5956738"/>
                  </a:moveTo>
                  <a:lnTo>
                    <a:pt x="0" y="317938"/>
                  </a:lnTo>
                  <a:lnTo>
                    <a:pt x="6" y="317938"/>
                  </a:lnTo>
                  <a:lnTo>
                    <a:pt x="495305" y="0"/>
                  </a:lnTo>
                  <a:lnTo>
                    <a:pt x="990604" y="317938"/>
                  </a:lnTo>
                  <a:lnTo>
                    <a:pt x="990601" y="317938"/>
                  </a:lnTo>
                  <a:lnTo>
                    <a:pt x="990601" y="5956738"/>
                  </a:lnTo>
                  <a:close/>
                </a:path>
              </a:pathLst>
            </a:cu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1200"/>
                </a:spcBef>
                <a:defRPr/>
              </a:pPr>
              <a:endParaRPr lang="zh-CN" altLang="en-US" noProof="1"/>
            </a:p>
          </p:txBody>
        </p:sp>
        <p:sp>
          <p:nvSpPr>
            <p:cNvPr id="15" name="椭圆 14">
              <a:extLst>
                <a:ext uri="{FF2B5EF4-FFF2-40B4-BE49-F238E27FC236}">
                  <a16:creationId xmlns:a16="http://schemas.microsoft.com/office/drawing/2014/main" id="{DCF3E999-B9A5-466E-952F-DF5765A0E5F3}"/>
                </a:ext>
              </a:extLst>
            </p:cNvPr>
            <p:cNvSpPr/>
            <p:nvPr/>
          </p:nvSpPr>
          <p:spPr>
            <a:xfrm>
              <a:off x="273223" y="271425"/>
              <a:ext cx="902677" cy="877513"/>
            </a:xfrm>
            <a:prstGeom prst="ellipse">
              <a:avLst/>
            </a:prstGeom>
            <a:solidFill>
              <a:schemeClr val="bg1"/>
            </a:solidFill>
            <a:ln w="825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1200"/>
                </a:spcBef>
                <a:defRPr/>
              </a:pPr>
              <a:endParaRPr lang="zh-CN" altLang="en-US" noProof="1"/>
            </a:p>
          </p:txBody>
        </p:sp>
        <p:sp>
          <p:nvSpPr>
            <p:cNvPr id="16" name="矩形 15">
              <a:extLst>
                <a:ext uri="{FF2B5EF4-FFF2-40B4-BE49-F238E27FC236}">
                  <a16:creationId xmlns:a16="http://schemas.microsoft.com/office/drawing/2014/main" id="{AF90CEEA-07AE-4D00-BAEC-EAC6FA5640BD}"/>
                </a:ext>
              </a:extLst>
            </p:cNvPr>
            <p:cNvSpPr/>
            <p:nvPr/>
          </p:nvSpPr>
          <p:spPr>
            <a:xfrm>
              <a:off x="480970" y="324385"/>
              <a:ext cx="487183" cy="769441"/>
            </a:xfrm>
            <a:prstGeom prst="rect">
              <a:avLst/>
            </a:prstGeom>
          </p:spPr>
          <p:txBody>
            <a:bodyPr wrap="none">
              <a:spAutoFit/>
            </a:bodyPr>
            <a:lstStyle/>
            <a:p>
              <a:pPr algn="ctr">
                <a:spcBef>
                  <a:spcPts val="1200"/>
                </a:spcBef>
                <a:defRPr/>
              </a:pPr>
              <a:r>
                <a:rPr lang="en-US" altLang="zh-CN" sz="4400" b="1" dirty="0">
                  <a:solidFill>
                    <a:srgbClr val="002060"/>
                  </a:solidFill>
                  <a:latin typeface="Arial" panose="020B0604020202020204" pitchFamily="34" charset="0"/>
                  <a:ea typeface="微软雅黑" panose="020B0503020204020204" pitchFamily="34" charset="-122"/>
                  <a:sym typeface="Arial" panose="020B0604020202020204" pitchFamily="34" charset="0"/>
                </a:rPr>
                <a:t>3</a:t>
              </a:r>
              <a:endParaRPr lang="zh-CN" altLang="en-US" sz="4400" b="1" dirty="0">
                <a:solidFill>
                  <a:srgbClr val="002060"/>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17" name="文本框 1066">
            <a:extLst>
              <a:ext uri="{FF2B5EF4-FFF2-40B4-BE49-F238E27FC236}">
                <a16:creationId xmlns:a16="http://schemas.microsoft.com/office/drawing/2014/main" id="{A6066485-0696-460A-9103-64FF5E2C643E}"/>
              </a:ext>
            </a:extLst>
          </p:cNvPr>
          <p:cNvSpPr txBox="1">
            <a:spLocks noChangeArrowheads="1"/>
          </p:cNvSpPr>
          <p:nvPr/>
        </p:nvSpPr>
        <p:spPr bwMode="auto">
          <a:xfrm>
            <a:off x="1416797" y="308011"/>
            <a:ext cx="305724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lvl="0" algn="ctr"/>
            <a:r>
              <a:rPr lang="zh-CN" altLang="en-US" sz="3200" b="1" dirty="0">
                <a:solidFill>
                  <a:schemeClr val="bg1"/>
                </a:solidFill>
                <a:cs typeface="+mn-ea"/>
                <a:sym typeface="+mn-lt"/>
              </a:rPr>
              <a:t>树与森林的定义</a:t>
            </a:r>
          </a:p>
        </p:txBody>
      </p:sp>
    </p:spTree>
    <p:extLst>
      <p:ext uri="{BB962C8B-B14F-4D97-AF65-F5344CB8AC3E}">
        <p14:creationId xmlns:p14="http://schemas.microsoft.com/office/powerpoint/2010/main" val="240450372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a:extLst>
              <a:ext uri="{FF2B5EF4-FFF2-40B4-BE49-F238E27FC236}">
                <a16:creationId xmlns:a16="http://schemas.microsoft.com/office/drawing/2014/main" id="{1A2EAEDE-6963-46FF-A3C1-1B9BFAE38409}"/>
              </a:ext>
            </a:extLst>
          </p:cNvPr>
          <p:cNvGrpSpPr/>
          <p:nvPr/>
        </p:nvGrpSpPr>
        <p:grpSpPr>
          <a:xfrm>
            <a:off x="-1" y="177155"/>
            <a:ext cx="5674941" cy="877513"/>
            <a:chOff x="-1" y="271425"/>
            <a:chExt cx="5542158" cy="877513"/>
          </a:xfrm>
        </p:grpSpPr>
        <p:sp>
          <p:nvSpPr>
            <p:cNvPr id="15" name="任意多边形 18">
              <a:extLst>
                <a:ext uri="{FF2B5EF4-FFF2-40B4-BE49-F238E27FC236}">
                  <a16:creationId xmlns:a16="http://schemas.microsoft.com/office/drawing/2014/main" id="{4C9AAE2C-0BE4-4D86-BD16-A95EC58701DA}"/>
                </a:ext>
              </a:extLst>
            </p:cNvPr>
            <p:cNvSpPr/>
            <p:nvPr/>
          </p:nvSpPr>
          <p:spPr>
            <a:xfrm rot="5400000">
              <a:off x="2497210" y="-2076409"/>
              <a:ext cx="547735" cy="5542158"/>
            </a:xfrm>
            <a:custGeom>
              <a:avLst/>
              <a:gdLst>
                <a:gd name="connsiteX0" fmla="*/ 0 w 990604"/>
                <a:gd name="connsiteY0" fmla="*/ 5956738 h 5956738"/>
                <a:gd name="connsiteX1" fmla="*/ 0 w 990604"/>
                <a:gd name="connsiteY1" fmla="*/ 317938 h 5956738"/>
                <a:gd name="connsiteX2" fmla="*/ 6 w 990604"/>
                <a:gd name="connsiteY2" fmla="*/ 317938 h 5956738"/>
                <a:gd name="connsiteX3" fmla="*/ 495305 w 990604"/>
                <a:gd name="connsiteY3" fmla="*/ 0 h 5956738"/>
                <a:gd name="connsiteX4" fmla="*/ 990604 w 990604"/>
                <a:gd name="connsiteY4" fmla="*/ 317938 h 5956738"/>
                <a:gd name="connsiteX5" fmla="*/ 990601 w 990604"/>
                <a:gd name="connsiteY5" fmla="*/ 317938 h 5956738"/>
                <a:gd name="connsiteX6" fmla="*/ 990601 w 990604"/>
                <a:gd name="connsiteY6" fmla="*/ 5956738 h 5956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0604" h="5956738">
                  <a:moveTo>
                    <a:pt x="0" y="5956738"/>
                  </a:moveTo>
                  <a:lnTo>
                    <a:pt x="0" y="317938"/>
                  </a:lnTo>
                  <a:lnTo>
                    <a:pt x="6" y="317938"/>
                  </a:lnTo>
                  <a:lnTo>
                    <a:pt x="495305" y="0"/>
                  </a:lnTo>
                  <a:lnTo>
                    <a:pt x="990604" y="317938"/>
                  </a:lnTo>
                  <a:lnTo>
                    <a:pt x="990601" y="317938"/>
                  </a:lnTo>
                  <a:lnTo>
                    <a:pt x="990601" y="5956738"/>
                  </a:lnTo>
                  <a:close/>
                </a:path>
              </a:pathLst>
            </a:cu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1200"/>
                </a:spcBef>
                <a:defRPr/>
              </a:pPr>
              <a:endParaRPr lang="zh-CN" altLang="en-US" noProof="1"/>
            </a:p>
          </p:txBody>
        </p:sp>
        <p:sp>
          <p:nvSpPr>
            <p:cNvPr id="16" name="椭圆 15">
              <a:extLst>
                <a:ext uri="{FF2B5EF4-FFF2-40B4-BE49-F238E27FC236}">
                  <a16:creationId xmlns:a16="http://schemas.microsoft.com/office/drawing/2014/main" id="{CE6C2097-8C7F-45F1-B166-6688B76DB335}"/>
                </a:ext>
              </a:extLst>
            </p:cNvPr>
            <p:cNvSpPr/>
            <p:nvPr/>
          </p:nvSpPr>
          <p:spPr>
            <a:xfrm>
              <a:off x="273223" y="271425"/>
              <a:ext cx="902677" cy="877513"/>
            </a:xfrm>
            <a:prstGeom prst="ellipse">
              <a:avLst/>
            </a:prstGeom>
            <a:solidFill>
              <a:schemeClr val="bg1"/>
            </a:solidFill>
            <a:ln w="825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1200"/>
                </a:spcBef>
                <a:defRPr/>
              </a:pPr>
              <a:endParaRPr lang="zh-CN" altLang="en-US" noProof="1"/>
            </a:p>
          </p:txBody>
        </p:sp>
        <p:sp>
          <p:nvSpPr>
            <p:cNvPr id="17" name="矩形 16">
              <a:extLst>
                <a:ext uri="{FF2B5EF4-FFF2-40B4-BE49-F238E27FC236}">
                  <a16:creationId xmlns:a16="http://schemas.microsoft.com/office/drawing/2014/main" id="{166F3534-913F-48DD-8377-EE5D1E8377B6}"/>
                </a:ext>
              </a:extLst>
            </p:cNvPr>
            <p:cNvSpPr/>
            <p:nvPr/>
          </p:nvSpPr>
          <p:spPr>
            <a:xfrm>
              <a:off x="480970" y="324385"/>
              <a:ext cx="487183" cy="769441"/>
            </a:xfrm>
            <a:prstGeom prst="rect">
              <a:avLst/>
            </a:prstGeom>
          </p:spPr>
          <p:txBody>
            <a:bodyPr wrap="none">
              <a:spAutoFit/>
            </a:bodyPr>
            <a:lstStyle/>
            <a:p>
              <a:pPr algn="ctr">
                <a:spcBef>
                  <a:spcPts val="1200"/>
                </a:spcBef>
                <a:defRPr/>
              </a:pPr>
              <a:r>
                <a:rPr lang="en-US" altLang="zh-CN" sz="4400" b="1" dirty="0">
                  <a:solidFill>
                    <a:srgbClr val="002060"/>
                  </a:solidFill>
                  <a:latin typeface="Arial" panose="020B0604020202020204" pitchFamily="34" charset="0"/>
                  <a:ea typeface="微软雅黑" panose="020B0503020204020204" pitchFamily="34" charset="-122"/>
                  <a:sym typeface="Arial" panose="020B0604020202020204" pitchFamily="34" charset="0"/>
                </a:rPr>
                <a:t>5</a:t>
              </a:r>
              <a:endParaRPr lang="zh-CN" altLang="en-US" sz="4400" b="1" dirty="0">
                <a:solidFill>
                  <a:srgbClr val="002060"/>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18" name="文本框 1066">
            <a:extLst>
              <a:ext uri="{FF2B5EF4-FFF2-40B4-BE49-F238E27FC236}">
                <a16:creationId xmlns:a16="http://schemas.microsoft.com/office/drawing/2014/main" id="{908E9D88-11BD-4710-9E48-A52EB0FC5223}"/>
              </a:ext>
            </a:extLst>
          </p:cNvPr>
          <p:cNvSpPr txBox="1">
            <a:spLocks noChangeArrowheads="1"/>
          </p:cNvSpPr>
          <p:nvPr/>
        </p:nvSpPr>
        <p:spPr bwMode="auto">
          <a:xfrm>
            <a:off x="1714045" y="287068"/>
            <a:ext cx="305724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lvl="0" algn="ctr"/>
            <a:r>
              <a:rPr lang="zh-CN" altLang="en-US" sz="3200" b="1" dirty="0">
                <a:solidFill>
                  <a:schemeClr val="bg1"/>
                </a:solidFill>
                <a:cs typeface="+mn-ea"/>
                <a:sym typeface="+mn-lt"/>
              </a:rPr>
              <a:t>树与森林的遍历</a:t>
            </a:r>
          </a:p>
        </p:txBody>
      </p:sp>
      <p:sp>
        <p:nvSpPr>
          <p:cNvPr id="12" name="矩形 11">
            <a:extLst>
              <a:ext uri="{FF2B5EF4-FFF2-40B4-BE49-F238E27FC236}">
                <a16:creationId xmlns:a16="http://schemas.microsoft.com/office/drawing/2014/main" id="{2CB33652-DC13-4418-AA84-9297AD113F02}"/>
              </a:ext>
            </a:extLst>
          </p:cNvPr>
          <p:cNvSpPr/>
          <p:nvPr/>
        </p:nvSpPr>
        <p:spPr>
          <a:xfrm>
            <a:off x="3453481" y="5074994"/>
            <a:ext cx="5285037" cy="1107996"/>
          </a:xfrm>
          <a:prstGeom prst="rect">
            <a:avLst/>
          </a:prstGeom>
        </p:spPr>
        <p:txBody>
          <a:bodyPr wrap="none">
            <a:spAutoFit/>
          </a:bodyPr>
          <a:lstStyle/>
          <a:p>
            <a:r>
              <a:rPr lang="zh-CN" altLang="en-US" sz="2200" b="1" dirty="0">
                <a:cs typeface="Times New Roman" panose="02020603050405020304" pitchFamily="18" charset="0"/>
              </a:rPr>
              <a:t>（</a:t>
            </a:r>
            <a:r>
              <a:rPr lang="en-US" altLang="zh-CN" sz="2200" b="1" dirty="0">
                <a:cs typeface="Times New Roman" panose="02020603050405020304" pitchFamily="18" charset="0"/>
              </a:rPr>
              <a:t>1</a:t>
            </a:r>
            <a:r>
              <a:rPr lang="zh-CN" altLang="en-US" sz="2200" b="1" dirty="0">
                <a:cs typeface="Times New Roman" panose="02020603050405020304" pitchFamily="18" charset="0"/>
              </a:rPr>
              <a:t>）先序遍历</a:t>
            </a:r>
            <a:r>
              <a:rPr lang="zh-CN" altLang="en-US" sz="2200" dirty="0">
                <a:cs typeface="Times New Roman" panose="02020603050405020304" pitchFamily="18" charset="0"/>
              </a:rPr>
              <a:t>：</a:t>
            </a:r>
            <a:r>
              <a:rPr lang="en-US" altLang="zh-CN" sz="2200" dirty="0">
                <a:cs typeface="Times New Roman" panose="02020603050405020304" pitchFamily="18" charset="0"/>
              </a:rPr>
              <a:t>A E L J B F H K I C D G</a:t>
            </a:r>
          </a:p>
          <a:p>
            <a:r>
              <a:rPr lang="zh-CN" altLang="en-US" sz="2200" b="1" dirty="0">
                <a:cs typeface="Times New Roman" panose="02020603050405020304" pitchFamily="18" charset="0"/>
              </a:rPr>
              <a:t>（</a:t>
            </a:r>
            <a:r>
              <a:rPr lang="en-US" altLang="zh-CN" sz="2200" b="1" dirty="0">
                <a:cs typeface="Times New Roman" panose="02020603050405020304" pitchFamily="18" charset="0"/>
              </a:rPr>
              <a:t>2</a:t>
            </a:r>
            <a:r>
              <a:rPr lang="zh-CN" altLang="en-US" sz="2200" b="1" dirty="0">
                <a:cs typeface="Times New Roman" panose="02020603050405020304" pitchFamily="18" charset="0"/>
              </a:rPr>
              <a:t>）中序遍历</a:t>
            </a:r>
            <a:r>
              <a:rPr lang="zh-CN" altLang="en-US" sz="2200" dirty="0">
                <a:cs typeface="Times New Roman" panose="02020603050405020304" pitchFamily="18" charset="0"/>
              </a:rPr>
              <a:t>：</a:t>
            </a:r>
            <a:r>
              <a:rPr lang="en-US" altLang="zh-CN" sz="2200" dirty="0">
                <a:cs typeface="Times New Roman" panose="02020603050405020304" pitchFamily="18" charset="0"/>
              </a:rPr>
              <a:t>L E J A H K F I B D G C</a:t>
            </a:r>
          </a:p>
          <a:p>
            <a:r>
              <a:rPr lang="zh-CN" altLang="en-US" sz="2200" b="1" dirty="0">
                <a:cs typeface="Times New Roman" panose="02020603050405020304" pitchFamily="18" charset="0"/>
              </a:rPr>
              <a:t>（</a:t>
            </a:r>
            <a:r>
              <a:rPr lang="en-US" altLang="zh-CN" sz="2200" b="1" dirty="0">
                <a:cs typeface="Times New Roman" panose="02020603050405020304" pitchFamily="18" charset="0"/>
              </a:rPr>
              <a:t>3</a:t>
            </a:r>
            <a:r>
              <a:rPr lang="zh-CN" altLang="en-US" sz="2200" b="1" dirty="0">
                <a:cs typeface="Times New Roman" panose="02020603050405020304" pitchFamily="18" charset="0"/>
              </a:rPr>
              <a:t>）层序遍历</a:t>
            </a:r>
            <a:r>
              <a:rPr lang="zh-CN" altLang="en-US" sz="2200" dirty="0">
                <a:cs typeface="Times New Roman" panose="02020603050405020304" pitchFamily="18" charset="0"/>
              </a:rPr>
              <a:t>：</a:t>
            </a:r>
            <a:r>
              <a:rPr lang="en-US" altLang="zh-CN" sz="2200" dirty="0">
                <a:cs typeface="Times New Roman" panose="02020603050405020304" pitchFamily="18" charset="0"/>
              </a:rPr>
              <a:t>A B C E J F I D G L H K</a:t>
            </a:r>
            <a:endParaRPr lang="zh-CN" altLang="en-US" sz="2200" dirty="0"/>
          </a:p>
        </p:txBody>
      </p:sp>
      <p:pic>
        <p:nvPicPr>
          <p:cNvPr id="2" name="图片 1">
            <a:extLst>
              <a:ext uri="{FF2B5EF4-FFF2-40B4-BE49-F238E27FC236}">
                <a16:creationId xmlns:a16="http://schemas.microsoft.com/office/drawing/2014/main" id="{77580FEC-FAFF-483F-B87B-BA5F0E706659}"/>
              </a:ext>
            </a:extLst>
          </p:cNvPr>
          <p:cNvPicPr>
            <a:picLocks noChangeAspect="1"/>
          </p:cNvPicPr>
          <p:nvPr/>
        </p:nvPicPr>
        <p:blipFill>
          <a:blip r:embed="rId2"/>
          <a:stretch>
            <a:fillRect/>
          </a:stretch>
        </p:blipFill>
        <p:spPr>
          <a:xfrm>
            <a:off x="1560461" y="1420080"/>
            <a:ext cx="9071075" cy="3104252"/>
          </a:xfrm>
          <a:prstGeom prst="rect">
            <a:avLst/>
          </a:prstGeom>
        </p:spPr>
      </p:pic>
    </p:spTree>
    <p:extLst>
      <p:ext uri="{BB962C8B-B14F-4D97-AF65-F5344CB8AC3E}">
        <p14:creationId xmlns:p14="http://schemas.microsoft.com/office/powerpoint/2010/main" val="36690415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a:extLst>
              <a:ext uri="{FF2B5EF4-FFF2-40B4-BE49-F238E27FC236}">
                <a16:creationId xmlns:a16="http://schemas.microsoft.com/office/drawing/2014/main" id="{1A2EAEDE-6963-46FF-A3C1-1B9BFAE38409}"/>
              </a:ext>
            </a:extLst>
          </p:cNvPr>
          <p:cNvGrpSpPr/>
          <p:nvPr/>
        </p:nvGrpSpPr>
        <p:grpSpPr>
          <a:xfrm>
            <a:off x="-1" y="177155"/>
            <a:ext cx="5674941" cy="877513"/>
            <a:chOff x="-1" y="271425"/>
            <a:chExt cx="5542158" cy="877513"/>
          </a:xfrm>
        </p:grpSpPr>
        <p:sp>
          <p:nvSpPr>
            <p:cNvPr id="15" name="任意多边形 18">
              <a:extLst>
                <a:ext uri="{FF2B5EF4-FFF2-40B4-BE49-F238E27FC236}">
                  <a16:creationId xmlns:a16="http://schemas.microsoft.com/office/drawing/2014/main" id="{4C9AAE2C-0BE4-4D86-BD16-A95EC58701DA}"/>
                </a:ext>
              </a:extLst>
            </p:cNvPr>
            <p:cNvSpPr/>
            <p:nvPr/>
          </p:nvSpPr>
          <p:spPr>
            <a:xfrm rot="5400000">
              <a:off x="2497210" y="-2076409"/>
              <a:ext cx="547735" cy="5542158"/>
            </a:xfrm>
            <a:custGeom>
              <a:avLst/>
              <a:gdLst>
                <a:gd name="connsiteX0" fmla="*/ 0 w 990604"/>
                <a:gd name="connsiteY0" fmla="*/ 5956738 h 5956738"/>
                <a:gd name="connsiteX1" fmla="*/ 0 w 990604"/>
                <a:gd name="connsiteY1" fmla="*/ 317938 h 5956738"/>
                <a:gd name="connsiteX2" fmla="*/ 6 w 990604"/>
                <a:gd name="connsiteY2" fmla="*/ 317938 h 5956738"/>
                <a:gd name="connsiteX3" fmla="*/ 495305 w 990604"/>
                <a:gd name="connsiteY3" fmla="*/ 0 h 5956738"/>
                <a:gd name="connsiteX4" fmla="*/ 990604 w 990604"/>
                <a:gd name="connsiteY4" fmla="*/ 317938 h 5956738"/>
                <a:gd name="connsiteX5" fmla="*/ 990601 w 990604"/>
                <a:gd name="connsiteY5" fmla="*/ 317938 h 5956738"/>
                <a:gd name="connsiteX6" fmla="*/ 990601 w 990604"/>
                <a:gd name="connsiteY6" fmla="*/ 5956738 h 5956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0604" h="5956738">
                  <a:moveTo>
                    <a:pt x="0" y="5956738"/>
                  </a:moveTo>
                  <a:lnTo>
                    <a:pt x="0" y="317938"/>
                  </a:lnTo>
                  <a:lnTo>
                    <a:pt x="6" y="317938"/>
                  </a:lnTo>
                  <a:lnTo>
                    <a:pt x="495305" y="0"/>
                  </a:lnTo>
                  <a:lnTo>
                    <a:pt x="990604" y="317938"/>
                  </a:lnTo>
                  <a:lnTo>
                    <a:pt x="990601" y="317938"/>
                  </a:lnTo>
                  <a:lnTo>
                    <a:pt x="990601" y="5956738"/>
                  </a:lnTo>
                  <a:close/>
                </a:path>
              </a:pathLst>
            </a:cu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1200"/>
                </a:spcBef>
                <a:defRPr/>
              </a:pPr>
              <a:endParaRPr lang="zh-CN" altLang="en-US" noProof="1"/>
            </a:p>
          </p:txBody>
        </p:sp>
        <p:sp>
          <p:nvSpPr>
            <p:cNvPr id="16" name="椭圆 15">
              <a:extLst>
                <a:ext uri="{FF2B5EF4-FFF2-40B4-BE49-F238E27FC236}">
                  <a16:creationId xmlns:a16="http://schemas.microsoft.com/office/drawing/2014/main" id="{CE6C2097-8C7F-45F1-B166-6688B76DB335}"/>
                </a:ext>
              </a:extLst>
            </p:cNvPr>
            <p:cNvSpPr/>
            <p:nvPr/>
          </p:nvSpPr>
          <p:spPr>
            <a:xfrm>
              <a:off x="273223" y="271425"/>
              <a:ext cx="902677" cy="877513"/>
            </a:xfrm>
            <a:prstGeom prst="ellipse">
              <a:avLst/>
            </a:prstGeom>
            <a:solidFill>
              <a:schemeClr val="bg1"/>
            </a:solidFill>
            <a:ln w="825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1200"/>
                </a:spcBef>
                <a:defRPr/>
              </a:pPr>
              <a:endParaRPr lang="zh-CN" altLang="en-US" noProof="1"/>
            </a:p>
          </p:txBody>
        </p:sp>
        <p:sp>
          <p:nvSpPr>
            <p:cNvPr id="17" name="矩形 16">
              <a:extLst>
                <a:ext uri="{FF2B5EF4-FFF2-40B4-BE49-F238E27FC236}">
                  <a16:creationId xmlns:a16="http://schemas.microsoft.com/office/drawing/2014/main" id="{166F3534-913F-48DD-8377-EE5D1E8377B6}"/>
                </a:ext>
              </a:extLst>
            </p:cNvPr>
            <p:cNvSpPr/>
            <p:nvPr/>
          </p:nvSpPr>
          <p:spPr>
            <a:xfrm>
              <a:off x="480970" y="324385"/>
              <a:ext cx="487183" cy="769441"/>
            </a:xfrm>
            <a:prstGeom prst="rect">
              <a:avLst/>
            </a:prstGeom>
          </p:spPr>
          <p:txBody>
            <a:bodyPr wrap="none">
              <a:spAutoFit/>
            </a:bodyPr>
            <a:lstStyle/>
            <a:p>
              <a:pPr algn="ctr">
                <a:spcBef>
                  <a:spcPts val="1200"/>
                </a:spcBef>
                <a:defRPr/>
              </a:pPr>
              <a:r>
                <a:rPr lang="en-US" altLang="zh-CN" sz="4400" b="1" dirty="0">
                  <a:solidFill>
                    <a:srgbClr val="002060"/>
                  </a:solidFill>
                  <a:latin typeface="Arial" panose="020B0604020202020204" pitchFamily="34" charset="0"/>
                  <a:ea typeface="微软雅黑" panose="020B0503020204020204" pitchFamily="34" charset="-122"/>
                  <a:sym typeface="Arial" panose="020B0604020202020204" pitchFamily="34" charset="0"/>
                </a:rPr>
                <a:t>5</a:t>
              </a:r>
              <a:endParaRPr lang="zh-CN" altLang="en-US" sz="4400" b="1" dirty="0">
                <a:solidFill>
                  <a:srgbClr val="002060"/>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18" name="文本框 1066">
            <a:extLst>
              <a:ext uri="{FF2B5EF4-FFF2-40B4-BE49-F238E27FC236}">
                <a16:creationId xmlns:a16="http://schemas.microsoft.com/office/drawing/2014/main" id="{908E9D88-11BD-4710-9E48-A52EB0FC5223}"/>
              </a:ext>
            </a:extLst>
          </p:cNvPr>
          <p:cNvSpPr txBox="1">
            <a:spLocks noChangeArrowheads="1"/>
          </p:cNvSpPr>
          <p:nvPr/>
        </p:nvSpPr>
        <p:spPr bwMode="auto">
          <a:xfrm>
            <a:off x="1714045" y="287068"/>
            <a:ext cx="305724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lvl="0" algn="ctr"/>
            <a:r>
              <a:rPr lang="zh-CN" altLang="en-US" sz="3200" b="1" dirty="0">
                <a:solidFill>
                  <a:schemeClr val="bg1"/>
                </a:solidFill>
                <a:cs typeface="+mn-ea"/>
                <a:sym typeface="+mn-lt"/>
              </a:rPr>
              <a:t>树与森林的遍历</a:t>
            </a:r>
          </a:p>
        </p:txBody>
      </p:sp>
      <p:sp>
        <p:nvSpPr>
          <p:cNvPr id="3" name="矩形 2">
            <a:extLst>
              <a:ext uri="{FF2B5EF4-FFF2-40B4-BE49-F238E27FC236}">
                <a16:creationId xmlns:a16="http://schemas.microsoft.com/office/drawing/2014/main" id="{001B1294-997C-4002-A14B-F64C8916CBB8}"/>
              </a:ext>
            </a:extLst>
          </p:cNvPr>
          <p:cNvSpPr/>
          <p:nvPr/>
        </p:nvSpPr>
        <p:spPr>
          <a:xfrm>
            <a:off x="424046" y="1294495"/>
            <a:ext cx="11343907" cy="1246495"/>
          </a:xfrm>
          <a:prstGeom prst="rect">
            <a:avLst/>
          </a:prstGeom>
        </p:spPr>
        <p:txBody>
          <a:bodyPr wrap="square">
            <a:spAutoFit/>
          </a:bodyPr>
          <a:lstStyle/>
          <a:p>
            <a:pPr algn="just"/>
            <a:r>
              <a:rPr lang="zh-CN" altLang="en-US" sz="2500" b="1" dirty="0">
                <a:solidFill>
                  <a:schemeClr val="accent2"/>
                </a:solidFill>
                <a:cs typeface="Times New Roman" panose="02020603050405020304" pitchFamily="18" charset="0"/>
              </a:rPr>
              <a:t>课堂练习</a:t>
            </a:r>
            <a:r>
              <a:rPr lang="en-US" altLang="zh-CN" sz="2500" b="1" dirty="0">
                <a:solidFill>
                  <a:schemeClr val="accent2"/>
                </a:solidFill>
                <a:cs typeface="Times New Roman" panose="02020603050405020304" pitchFamily="18" charset="0"/>
              </a:rPr>
              <a:t>2 </a:t>
            </a:r>
            <a:r>
              <a:rPr lang="zh-CN" altLang="en-US" sz="2500" dirty="0">
                <a:cs typeface="Times New Roman" panose="02020603050405020304" pitchFamily="18" charset="0"/>
              </a:rPr>
              <a:t>写出下列森林的先序、中序、层序遍历序列，将它们转换为二叉树并写出对应二叉树的先序、中序、后序、以及层序遍历序列，观察森林和其对应二叉树的遍历序列有何规律。</a:t>
            </a:r>
            <a:endParaRPr lang="zh-CN" altLang="en-US" sz="2500" dirty="0"/>
          </a:p>
        </p:txBody>
      </p:sp>
      <p:pic>
        <p:nvPicPr>
          <p:cNvPr id="4" name="图片 3">
            <a:extLst>
              <a:ext uri="{FF2B5EF4-FFF2-40B4-BE49-F238E27FC236}">
                <a16:creationId xmlns:a16="http://schemas.microsoft.com/office/drawing/2014/main" id="{F1B79506-2D50-42AA-A3F1-97B4A43D2F22}"/>
              </a:ext>
            </a:extLst>
          </p:cNvPr>
          <p:cNvPicPr>
            <a:picLocks noChangeAspect="1"/>
          </p:cNvPicPr>
          <p:nvPr/>
        </p:nvPicPr>
        <p:blipFill>
          <a:blip r:embed="rId2"/>
          <a:stretch>
            <a:fillRect/>
          </a:stretch>
        </p:blipFill>
        <p:spPr>
          <a:xfrm>
            <a:off x="621629" y="2966067"/>
            <a:ext cx="4841507" cy="2522253"/>
          </a:xfrm>
          <a:prstGeom prst="rect">
            <a:avLst/>
          </a:prstGeom>
        </p:spPr>
      </p:pic>
      <p:sp>
        <p:nvSpPr>
          <p:cNvPr id="6" name="矩形 5">
            <a:extLst>
              <a:ext uri="{FF2B5EF4-FFF2-40B4-BE49-F238E27FC236}">
                <a16:creationId xmlns:a16="http://schemas.microsoft.com/office/drawing/2014/main" id="{FC6CE10D-9E86-4AC2-AF80-3E18EA4A0964}"/>
              </a:ext>
            </a:extLst>
          </p:cNvPr>
          <p:cNvSpPr/>
          <p:nvPr/>
        </p:nvSpPr>
        <p:spPr>
          <a:xfrm>
            <a:off x="2490788" y="5646980"/>
            <a:ext cx="1103187" cy="523220"/>
          </a:xfrm>
          <a:prstGeom prst="rect">
            <a:avLst/>
          </a:prstGeom>
        </p:spPr>
        <p:txBody>
          <a:bodyPr wrap="none">
            <a:spAutoFit/>
          </a:bodyPr>
          <a:lstStyle/>
          <a:p>
            <a:r>
              <a:rPr lang="zh-CN" altLang="en-US" sz="2800" b="1" dirty="0">
                <a:solidFill>
                  <a:schemeClr val="accent2"/>
                </a:solidFill>
                <a:cs typeface="Times New Roman" panose="02020603050405020304" pitchFamily="18" charset="0"/>
              </a:rPr>
              <a:t>森林</a:t>
            </a:r>
            <a:r>
              <a:rPr lang="en-US" altLang="zh-CN" sz="2800" b="1" dirty="0">
                <a:solidFill>
                  <a:schemeClr val="accent2"/>
                </a:solidFill>
                <a:cs typeface="Times New Roman" panose="02020603050405020304" pitchFamily="18" charset="0"/>
              </a:rPr>
              <a:t>1</a:t>
            </a:r>
            <a:endParaRPr lang="zh-CN" altLang="en-US" sz="2800" dirty="0"/>
          </a:p>
        </p:txBody>
      </p:sp>
      <p:sp>
        <p:nvSpPr>
          <p:cNvPr id="13" name="矩形 12">
            <a:extLst>
              <a:ext uri="{FF2B5EF4-FFF2-40B4-BE49-F238E27FC236}">
                <a16:creationId xmlns:a16="http://schemas.microsoft.com/office/drawing/2014/main" id="{25CFAE2B-3739-46B3-86A9-34197EA45F15}"/>
              </a:ext>
            </a:extLst>
          </p:cNvPr>
          <p:cNvSpPr/>
          <p:nvPr/>
        </p:nvSpPr>
        <p:spPr>
          <a:xfrm>
            <a:off x="9360250" y="5646980"/>
            <a:ext cx="1103187" cy="523220"/>
          </a:xfrm>
          <a:prstGeom prst="rect">
            <a:avLst/>
          </a:prstGeom>
        </p:spPr>
        <p:txBody>
          <a:bodyPr wrap="none">
            <a:spAutoFit/>
          </a:bodyPr>
          <a:lstStyle/>
          <a:p>
            <a:r>
              <a:rPr lang="zh-CN" altLang="en-US" sz="2800" b="1" dirty="0">
                <a:solidFill>
                  <a:schemeClr val="accent2"/>
                </a:solidFill>
                <a:cs typeface="Times New Roman" panose="02020603050405020304" pitchFamily="18" charset="0"/>
              </a:rPr>
              <a:t>森林</a:t>
            </a:r>
            <a:r>
              <a:rPr lang="en-US" altLang="zh-CN" sz="2800" b="1" dirty="0">
                <a:solidFill>
                  <a:schemeClr val="accent2"/>
                </a:solidFill>
                <a:cs typeface="Times New Roman" panose="02020603050405020304" pitchFamily="18" charset="0"/>
              </a:rPr>
              <a:t>2</a:t>
            </a:r>
            <a:endParaRPr lang="zh-CN" altLang="en-US" sz="2800" dirty="0"/>
          </a:p>
        </p:txBody>
      </p:sp>
      <p:pic>
        <p:nvPicPr>
          <p:cNvPr id="5" name="图片 4">
            <a:extLst>
              <a:ext uri="{FF2B5EF4-FFF2-40B4-BE49-F238E27FC236}">
                <a16:creationId xmlns:a16="http://schemas.microsoft.com/office/drawing/2014/main" id="{D8BB6248-269A-4866-88B2-BE6C24519E2F}"/>
              </a:ext>
            </a:extLst>
          </p:cNvPr>
          <p:cNvPicPr>
            <a:picLocks noChangeAspect="1"/>
          </p:cNvPicPr>
          <p:nvPr/>
        </p:nvPicPr>
        <p:blipFill>
          <a:blip r:embed="rId3"/>
          <a:stretch>
            <a:fillRect/>
          </a:stretch>
        </p:blipFill>
        <p:spPr>
          <a:xfrm>
            <a:off x="6899540" y="2714754"/>
            <a:ext cx="4670831" cy="3024878"/>
          </a:xfrm>
          <a:prstGeom prst="rect">
            <a:avLst/>
          </a:prstGeom>
        </p:spPr>
      </p:pic>
    </p:spTree>
    <p:extLst>
      <p:ext uri="{BB962C8B-B14F-4D97-AF65-F5344CB8AC3E}">
        <p14:creationId xmlns:p14="http://schemas.microsoft.com/office/powerpoint/2010/main" val="307854946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a:extLst>
              <a:ext uri="{FF2B5EF4-FFF2-40B4-BE49-F238E27FC236}">
                <a16:creationId xmlns:a16="http://schemas.microsoft.com/office/drawing/2014/main" id="{1A2EAEDE-6963-46FF-A3C1-1B9BFAE38409}"/>
              </a:ext>
            </a:extLst>
          </p:cNvPr>
          <p:cNvGrpSpPr/>
          <p:nvPr/>
        </p:nvGrpSpPr>
        <p:grpSpPr>
          <a:xfrm>
            <a:off x="-1" y="177155"/>
            <a:ext cx="5674941" cy="877513"/>
            <a:chOff x="-1" y="271425"/>
            <a:chExt cx="5542158" cy="877513"/>
          </a:xfrm>
        </p:grpSpPr>
        <p:sp>
          <p:nvSpPr>
            <p:cNvPr id="15" name="任意多边形 18">
              <a:extLst>
                <a:ext uri="{FF2B5EF4-FFF2-40B4-BE49-F238E27FC236}">
                  <a16:creationId xmlns:a16="http://schemas.microsoft.com/office/drawing/2014/main" id="{4C9AAE2C-0BE4-4D86-BD16-A95EC58701DA}"/>
                </a:ext>
              </a:extLst>
            </p:cNvPr>
            <p:cNvSpPr/>
            <p:nvPr/>
          </p:nvSpPr>
          <p:spPr>
            <a:xfrm rot="5400000">
              <a:off x="2497210" y="-2076409"/>
              <a:ext cx="547735" cy="5542158"/>
            </a:xfrm>
            <a:custGeom>
              <a:avLst/>
              <a:gdLst>
                <a:gd name="connsiteX0" fmla="*/ 0 w 990604"/>
                <a:gd name="connsiteY0" fmla="*/ 5956738 h 5956738"/>
                <a:gd name="connsiteX1" fmla="*/ 0 w 990604"/>
                <a:gd name="connsiteY1" fmla="*/ 317938 h 5956738"/>
                <a:gd name="connsiteX2" fmla="*/ 6 w 990604"/>
                <a:gd name="connsiteY2" fmla="*/ 317938 h 5956738"/>
                <a:gd name="connsiteX3" fmla="*/ 495305 w 990604"/>
                <a:gd name="connsiteY3" fmla="*/ 0 h 5956738"/>
                <a:gd name="connsiteX4" fmla="*/ 990604 w 990604"/>
                <a:gd name="connsiteY4" fmla="*/ 317938 h 5956738"/>
                <a:gd name="connsiteX5" fmla="*/ 990601 w 990604"/>
                <a:gd name="connsiteY5" fmla="*/ 317938 h 5956738"/>
                <a:gd name="connsiteX6" fmla="*/ 990601 w 990604"/>
                <a:gd name="connsiteY6" fmla="*/ 5956738 h 5956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0604" h="5956738">
                  <a:moveTo>
                    <a:pt x="0" y="5956738"/>
                  </a:moveTo>
                  <a:lnTo>
                    <a:pt x="0" y="317938"/>
                  </a:lnTo>
                  <a:lnTo>
                    <a:pt x="6" y="317938"/>
                  </a:lnTo>
                  <a:lnTo>
                    <a:pt x="495305" y="0"/>
                  </a:lnTo>
                  <a:lnTo>
                    <a:pt x="990604" y="317938"/>
                  </a:lnTo>
                  <a:lnTo>
                    <a:pt x="990601" y="317938"/>
                  </a:lnTo>
                  <a:lnTo>
                    <a:pt x="990601" y="5956738"/>
                  </a:lnTo>
                  <a:close/>
                </a:path>
              </a:pathLst>
            </a:cu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1200"/>
                </a:spcBef>
                <a:defRPr/>
              </a:pPr>
              <a:endParaRPr lang="zh-CN" altLang="en-US" noProof="1"/>
            </a:p>
          </p:txBody>
        </p:sp>
        <p:sp>
          <p:nvSpPr>
            <p:cNvPr id="16" name="椭圆 15">
              <a:extLst>
                <a:ext uri="{FF2B5EF4-FFF2-40B4-BE49-F238E27FC236}">
                  <a16:creationId xmlns:a16="http://schemas.microsoft.com/office/drawing/2014/main" id="{CE6C2097-8C7F-45F1-B166-6688B76DB335}"/>
                </a:ext>
              </a:extLst>
            </p:cNvPr>
            <p:cNvSpPr/>
            <p:nvPr/>
          </p:nvSpPr>
          <p:spPr>
            <a:xfrm>
              <a:off x="273223" y="271425"/>
              <a:ext cx="902677" cy="877513"/>
            </a:xfrm>
            <a:prstGeom prst="ellipse">
              <a:avLst/>
            </a:prstGeom>
            <a:solidFill>
              <a:schemeClr val="bg1"/>
            </a:solidFill>
            <a:ln w="825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1200"/>
                </a:spcBef>
                <a:defRPr/>
              </a:pPr>
              <a:endParaRPr lang="zh-CN" altLang="en-US" noProof="1"/>
            </a:p>
          </p:txBody>
        </p:sp>
        <p:sp>
          <p:nvSpPr>
            <p:cNvPr id="17" name="矩形 16">
              <a:extLst>
                <a:ext uri="{FF2B5EF4-FFF2-40B4-BE49-F238E27FC236}">
                  <a16:creationId xmlns:a16="http://schemas.microsoft.com/office/drawing/2014/main" id="{166F3534-913F-48DD-8377-EE5D1E8377B6}"/>
                </a:ext>
              </a:extLst>
            </p:cNvPr>
            <p:cNvSpPr/>
            <p:nvPr/>
          </p:nvSpPr>
          <p:spPr>
            <a:xfrm>
              <a:off x="480970" y="324385"/>
              <a:ext cx="487183" cy="769441"/>
            </a:xfrm>
            <a:prstGeom prst="rect">
              <a:avLst/>
            </a:prstGeom>
          </p:spPr>
          <p:txBody>
            <a:bodyPr wrap="none">
              <a:spAutoFit/>
            </a:bodyPr>
            <a:lstStyle/>
            <a:p>
              <a:pPr algn="ctr">
                <a:spcBef>
                  <a:spcPts val="1200"/>
                </a:spcBef>
                <a:defRPr/>
              </a:pPr>
              <a:r>
                <a:rPr lang="en-US" altLang="zh-CN" sz="4400" b="1" dirty="0">
                  <a:solidFill>
                    <a:srgbClr val="002060"/>
                  </a:solidFill>
                  <a:latin typeface="Arial" panose="020B0604020202020204" pitchFamily="34" charset="0"/>
                  <a:ea typeface="微软雅黑" panose="020B0503020204020204" pitchFamily="34" charset="-122"/>
                  <a:sym typeface="Arial" panose="020B0604020202020204" pitchFamily="34" charset="0"/>
                </a:rPr>
                <a:t>5</a:t>
              </a:r>
              <a:endParaRPr lang="zh-CN" altLang="en-US" sz="4400" b="1" dirty="0">
                <a:solidFill>
                  <a:srgbClr val="002060"/>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18" name="文本框 1066">
            <a:extLst>
              <a:ext uri="{FF2B5EF4-FFF2-40B4-BE49-F238E27FC236}">
                <a16:creationId xmlns:a16="http://schemas.microsoft.com/office/drawing/2014/main" id="{908E9D88-11BD-4710-9E48-A52EB0FC5223}"/>
              </a:ext>
            </a:extLst>
          </p:cNvPr>
          <p:cNvSpPr txBox="1">
            <a:spLocks noChangeArrowheads="1"/>
          </p:cNvSpPr>
          <p:nvPr/>
        </p:nvSpPr>
        <p:spPr bwMode="auto">
          <a:xfrm>
            <a:off x="1714045" y="287068"/>
            <a:ext cx="305724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lvl="0" algn="ctr"/>
            <a:r>
              <a:rPr lang="zh-CN" altLang="en-US" sz="3200" b="1" dirty="0">
                <a:solidFill>
                  <a:schemeClr val="bg1"/>
                </a:solidFill>
                <a:cs typeface="+mn-ea"/>
                <a:sym typeface="+mn-lt"/>
              </a:rPr>
              <a:t>树与森林的遍历</a:t>
            </a:r>
          </a:p>
        </p:txBody>
      </p:sp>
      <p:sp>
        <p:nvSpPr>
          <p:cNvPr id="13" name="矩形 12">
            <a:extLst>
              <a:ext uri="{FF2B5EF4-FFF2-40B4-BE49-F238E27FC236}">
                <a16:creationId xmlns:a16="http://schemas.microsoft.com/office/drawing/2014/main" id="{1EFF2BBC-0101-43DC-AB3E-0A0A0CEF76E8}"/>
              </a:ext>
            </a:extLst>
          </p:cNvPr>
          <p:cNvSpPr/>
          <p:nvPr/>
        </p:nvSpPr>
        <p:spPr>
          <a:xfrm>
            <a:off x="492493" y="1295486"/>
            <a:ext cx="11069587" cy="5009192"/>
          </a:xfrm>
          <a:prstGeom prst="rect">
            <a:avLst/>
          </a:prstGeom>
        </p:spPr>
        <p:txBody>
          <a:bodyPr wrap="square">
            <a:spAutoFit/>
          </a:bodyPr>
          <a:lstStyle/>
          <a:p>
            <a:pPr algn="just">
              <a:lnSpc>
                <a:spcPct val="120000"/>
              </a:lnSpc>
              <a:spcAft>
                <a:spcPts val="1200"/>
              </a:spcAft>
            </a:pPr>
            <a:r>
              <a:rPr lang="zh-CN" altLang="en-US" sz="2800" b="1" dirty="0">
                <a:solidFill>
                  <a:schemeClr val="accent2"/>
                </a:solidFill>
                <a:cs typeface="Times New Roman" panose="02020603050405020304" pitchFamily="18" charset="0"/>
              </a:rPr>
              <a:t>树的遍历序列与二叉树的遍历序列的关系</a:t>
            </a:r>
            <a:r>
              <a:rPr lang="zh-CN" altLang="en-US" sz="2800" dirty="0">
                <a:cs typeface="Times New Roman" panose="02020603050405020304" pitchFamily="18" charset="0"/>
              </a:rPr>
              <a:t>：设一棵树 </a:t>
            </a:r>
            <a:r>
              <a:rPr lang="en-US" altLang="zh-CN" sz="2800" dirty="0">
                <a:cs typeface="Times New Roman" panose="02020603050405020304" pitchFamily="18" charset="0"/>
              </a:rPr>
              <a:t>T </a:t>
            </a:r>
            <a:r>
              <a:rPr lang="zh-CN" altLang="en-US" sz="2800" dirty="0">
                <a:cs typeface="Times New Roman" panose="02020603050405020304" pitchFamily="18" charset="0"/>
              </a:rPr>
              <a:t>转为二叉树</a:t>
            </a:r>
            <a:r>
              <a:rPr lang="en-US" altLang="zh-CN" sz="2800" dirty="0">
                <a:cs typeface="Times New Roman" panose="02020603050405020304" pitchFamily="18" charset="0"/>
              </a:rPr>
              <a:t>B</a:t>
            </a:r>
            <a:r>
              <a:rPr lang="zh-CN" altLang="en-US" sz="2800" dirty="0">
                <a:cs typeface="Times New Roman" panose="02020603050405020304" pitchFamily="18" charset="0"/>
              </a:rPr>
              <a:t>，由树与二叉树之间的对应关系可知， </a:t>
            </a:r>
            <a:r>
              <a:rPr lang="en-US" altLang="zh-CN" sz="2800" dirty="0">
                <a:cs typeface="Times New Roman" panose="02020603050405020304" pitchFamily="18" charset="0"/>
              </a:rPr>
              <a:t>T </a:t>
            </a:r>
            <a:r>
              <a:rPr lang="zh-CN" altLang="en-US" sz="2800" dirty="0">
                <a:cs typeface="Times New Roman" panose="02020603050405020304" pitchFamily="18" charset="0"/>
              </a:rPr>
              <a:t>的先序序列与 </a:t>
            </a:r>
            <a:r>
              <a:rPr lang="en-US" altLang="zh-CN" sz="2800" dirty="0">
                <a:cs typeface="Times New Roman" panose="02020603050405020304" pitchFamily="18" charset="0"/>
              </a:rPr>
              <a:t>B </a:t>
            </a:r>
            <a:r>
              <a:rPr lang="zh-CN" altLang="en-US" sz="2800" dirty="0">
                <a:cs typeface="Times New Roman" panose="02020603050405020304" pitchFamily="18" charset="0"/>
              </a:rPr>
              <a:t>的先序序列相同；</a:t>
            </a:r>
            <a:r>
              <a:rPr lang="en-US" altLang="zh-CN" sz="2800" dirty="0">
                <a:cs typeface="Times New Roman" panose="02020603050405020304" pitchFamily="18" charset="0"/>
              </a:rPr>
              <a:t>T </a:t>
            </a:r>
            <a:r>
              <a:rPr lang="zh-CN" altLang="en-US" sz="2800" dirty="0">
                <a:cs typeface="Times New Roman" panose="02020603050405020304" pitchFamily="18" charset="0"/>
              </a:rPr>
              <a:t>的后序序列与 </a:t>
            </a:r>
            <a:r>
              <a:rPr lang="en-US" altLang="zh-CN" sz="2800" dirty="0">
                <a:cs typeface="Times New Roman" panose="02020603050405020304" pitchFamily="18" charset="0"/>
              </a:rPr>
              <a:t>B </a:t>
            </a:r>
            <a:r>
              <a:rPr lang="zh-CN" altLang="en-US" sz="2800" dirty="0">
                <a:cs typeface="Times New Roman" panose="02020603050405020304" pitchFamily="18" charset="0"/>
              </a:rPr>
              <a:t>的中序序列相同。</a:t>
            </a:r>
            <a:endParaRPr lang="en-US" altLang="zh-CN" sz="2800" dirty="0">
              <a:cs typeface="Times New Roman" panose="02020603050405020304" pitchFamily="18" charset="0"/>
            </a:endParaRPr>
          </a:p>
          <a:p>
            <a:pPr algn="just">
              <a:lnSpc>
                <a:spcPct val="120000"/>
              </a:lnSpc>
              <a:spcAft>
                <a:spcPts val="1200"/>
              </a:spcAft>
            </a:pPr>
            <a:r>
              <a:rPr lang="zh-CN" altLang="en-US" sz="2800" b="1" dirty="0">
                <a:solidFill>
                  <a:schemeClr val="accent2"/>
                </a:solidFill>
                <a:cs typeface="Times New Roman" panose="02020603050405020304" pitchFamily="18" charset="0"/>
              </a:rPr>
              <a:t>森林的遍历序列与二叉树的遍历序列的关系</a:t>
            </a:r>
            <a:r>
              <a:rPr lang="zh-CN" altLang="en-US" sz="2800" dirty="0">
                <a:cs typeface="Times New Roman" panose="02020603050405020304" pitchFamily="18" charset="0"/>
              </a:rPr>
              <a:t>：设森林 </a:t>
            </a:r>
            <a:r>
              <a:rPr lang="en-US" altLang="zh-CN" sz="2800" dirty="0">
                <a:cs typeface="Times New Roman" panose="02020603050405020304" pitchFamily="18" charset="0"/>
              </a:rPr>
              <a:t>F </a:t>
            </a:r>
            <a:r>
              <a:rPr lang="zh-CN" altLang="en-US" sz="2800" dirty="0">
                <a:cs typeface="Times New Roman" panose="02020603050405020304" pitchFamily="18" charset="0"/>
              </a:rPr>
              <a:t>转为二叉树 </a:t>
            </a:r>
            <a:r>
              <a:rPr lang="en-US" altLang="zh-CN" sz="2800" dirty="0">
                <a:cs typeface="Times New Roman" panose="02020603050405020304" pitchFamily="18" charset="0"/>
              </a:rPr>
              <a:t>B</a:t>
            </a:r>
            <a:r>
              <a:rPr lang="zh-CN" altLang="en-US" sz="2800" dirty="0">
                <a:cs typeface="Times New Roman" panose="02020603050405020304" pitchFamily="18" charset="0"/>
              </a:rPr>
              <a:t>，由森林与二叉树之间的对应关系可知，</a:t>
            </a:r>
            <a:r>
              <a:rPr lang="en-US" altLang="zh-CN" sz="2800" dirty="0">
                <a:cs typeface="Times New Roman" panose="02020603050405020304" pitchFamily="18" charset="0"/>
              </a:rPr>
              <a:t>F </a:t>
            </a:r>
            <a:r>
              <a:rPr lang="zh-CN" altLang="en-US" sz="2800" dirty="0">
                <a:cs typeface="Times New Roman" panose="02020603050405020304" pitchFamily="18" charset="0"/>
              </a:rPr>
              <a:t>的先序遍历与 </a:t>
            </a:r>
            <a:r>
              <a:rPr lang="en-US" altLang="zh-CN" sz="2800" dirty="0">
                <a:cs typeface="Times New Roman" panose="02020603050405020304" pitchFamily="18" charset="0"/>
              </a:rPr>
              <a:t>B </a:t>
            </a:r>
            <a:r>
              <a:rPr lang="zh-CN" altLang="en-US" sz="2800" dirty="0">
                <a:cs typeface="Times New Roman" panose="02020603050405020304" pitchFamily="18" charset="0"/>
              </a:rPr>
              <a:t>的先序序列相同，</a:t>
            </a:r>
            <a:r>
              <a:rPr lang="en-US" altLang="zh-CN" sz="2800" dirty="0">
                <a:cs typeface="Times New Roman" panose="02020603050405020304" pitchFamily="18" charset="0"/>
              </a:rPr>
              <a:t>F </a:t>
            </a:r>
            <a:r>
              <a:rPr lang="zh-CN" altLang="en-US" sz="2800" dirty="0">
                <a:cs typeface="Times New Roman" panose="02020603050405020304" pitchFamily="18" charset="0"/>
              </a:rPr>
              <a:t>的中序序列与 </a:t>
            </a:r>
            <a:r>
              <a:rPr lang="en-US" altLang="zh-CN" sz="2800" dirty="0">
                <a:cs typeface="Times New Roman" panose="02020603050405020304" pitchFamily="18" charset="0"/>
              </a:rPr>
              <a:t>B </a:t>
            </a:r>
            <a:r>
              <a:rPr lang="zh-CN" altLang="en-US" sz="2800" dirty="0">
                <a:cs typeface="Times New Roman" panose="02020603050405020304" pitchFamily="18" charset="0"/>
              </a:rPr>
              <a:t>的中序序列相同。</a:t>
            </a:r>
            <a:endParaRPr lang="en-US" altLang="zh-CN" sz="2800" dirty="0">
              <a:cs typeface="Times New Roman" panose="02020603050405020304" pitchFamily="18" charset="0"/>
            </a:endParaRPr>
          </a:p>
          <a:p>
            <a:pPr algn="just">
              <a:lnSpc>
                <a:spcPct val="120000"/>
              </a:lnSpc>
              <a:spcAft>
                <a:spcPts val="1200"/>
              </a:spcAft>
            </a:pPr>
            <a:r>
              <a:rPr lang="zh-CN" altLang="en-US" sz="2800" b="1" dirty="0">
                <a:solidFill>
                  <a:schemeClr val="accent2"/>
                </a:solidFill>
                <a:cs typeface="Times New Roman" panose="02020603050405020304" pitchFamily="18" charset="0"/>
              </a:rPr>
              <a:t>森林的</a:t>
            </a:r>
            <a:r>
              <a:rPr lang="en-US" altLang="zh-CN" sz="2800" b="1" dirty="0">
                <a:solidFill>
                  <a:schemeClr val="accent2"/>
                </a:solidFill>
                <a:cs typeface="Times New Roman" panose="02020603050405020304" pitchFamily="18" charset="0"/>
              </a:rPr>
              <a:t>3</a:t>
            </a:r>
            <a:r>
              <a:rPr lang="zh-CN" altLang="en-US" sz="2800" b="1" dirty="0">
                <a:solidFill>
                  <a:schemeClr val="accent2"/>
                </a:solidFill>
                <a:cs typeface="Times New Roman" panose="02020603050405020304" pitchFamily="18" charset="0"/>
              </a:rPr>
              <a:t>种遍历与树的</a:t>
            </a:r>
            <a:r>
              <a:rPr lang="en-US" altLang="zh-CN" sz="2800" b="1" dirty="0">
                <a:solidFill>
                  <a:schemeClr val="accent2"/>
                </a:solidFill>
                <a:cs typeface="Times New Roman" panose="02020603050405020304" pitchFamily="18" charset="0"/>
              </a:rPr>
              <a:t>3</a:t>
            </a:r>
            <a:r>
              <a:rPr lang="zh-CN" altLang="en-US" sz="2800" b="1" dirty="0">
                <a:solidFill>
                  <a:schemeClr val="accent2"/>
                </a:solidFill>
                <a:cs typeface="Times New Roman" panose="02020603050405020304" pitchFamily="18" charset="0"/>
              </a:rPr>
              <a:t>种遍历是一致的</a:t>
            </a:r>
            <a:r>
              <a:rPr lang="zh-CN" altLang="en-US" sz="2800" dirty="0">
                <a:cs typeface="Times New Roman" panose="02020603050405020304" pitchFamily="18" charset="0"/>
              </a:rPr>
              <a:t>：树的先序遍历对应森林的先序遍历，树的后序遍历对应森林的中序遍历，树的层序遍历对应森林的层序遍历。</a:t>
            </a:r>
            <a:endParaRPr lang="en-US" altLang="zh-CN" sz="2800" dirty="0">
              <a:cs typeface="Times New Roman" panose="02020603050405020304" pitchFamily="18" charset="0"/>
            </a:endParaRPr>
          </a:p>
        </p:txBody>
      </p:sp>
    </p:spTree>
    <p:extLst>
      <p:ext uri="{BB962C8B-B14F-4D97-AF65-F5344CB8AC3E}">
        <p14:creationId xmlns:p14="http://schemas.microsoft.com/office/powerpoint/2010/main" val="5930069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a:extLst>
              <a:ext uri="{FF2B5EF4-FFF2-40B4-BE49-F238E27FC236}">
                <a16:creationId xmlns:a16="http://schemas.microsoft.com/office/drawing/2014/main" id="{1A2EAEDE-6963-46FF-A3C1-1B9BFAE38409}"/>
              </a:ext>
            </a:extLst>
          </p:cNvPr>
          <p:cNvGrpSpPr/>
          <p:nvPr/>
        </p:nvGrpSpPr>
        <p:grpSpPr>
          <a:xfrm>
            <a:off x="-1" y="177155"/>
            <a:ext cx="5674941" cy="877513"/>
            <a:chOff x="-1" y="271425"/>
            <a:chExt cx="5542158" cy="877513"/>
          </a:xfrm>
        </p:grpSpPr>
        <p:sp>
          <p:nvSpPr>
            <p:cNvPr id="15" name="任意多边形 18">
              <a:extLst>
                <a:ext uri="{FF2B5EF4-FFF2-40B4-BE49-F238E27FC236}">
                  <a16:creationId xmlns:a16="http://schemas.microsoft.com/office/drawing/2014/main" id="{4C9AAE2C-0BE4-4D86-BD16-A95EC58701DA}"/>
                </a:ext>
              </a:extLst>
            </p:cNvPr>
            <p:cNvSpPr/>
            <p:nvPr/>
          </p:nvSpPr>
          <p:spPr>
            <a:xfrm rot="5400000">
              <a:off x="2497210" y="-2076409"/>
              <a:ext cx="547735" cy="5542158"/>
            </a:xfrm>
            <a:custGeom>
              <a:avLst/>
              <a:gdLst>
                <a:gd name="connsiteX0" fmla="*/ 0 w 990604"/>
                <a:gd name="connsiteY0" fmla="*/ 5956738 h 5956738"/>
                <a:gd name="connsiteX1" fmla="*/ 0 w 990604"/>
                <a:gd name="connsiteY1" fmla="*/ 317938 h 5956738"/>
                <a:gd name="connsiteX2" fmla="*/ 6 w 990604"/>
                <a:gd name="connsiteY2" fmla="*/ 317938 h 5956738"/>
                <a:gd name="connsiteX3" fmla="*/ 495305 w 990604"/>
                <a:gd name="connsiteY3" fmla="*/ 0 h 5956738"/>
                <a:gd name="connsiteX4" fmla="*/ 990604 w 990604"/>
                <a:gd name="connsiteY4" fmla="*/ 317938 h 5956738"/>
                <a:gd name="connsiteX5" fmla="*/ 990601 w 990604"/>
                <a:gd name="connsiteY5" fmla="*/ 317938 h 5956738"/>
                <a:gd name="connsiteX6" fmla="*/ 990601 w 990604"/>
                <a:gd name="connsiteY6" fmla="*/ 5956738 h 5956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0604" h="5956738">
                  <a:moveTo>
                    <a:pt x="0" y="5956738"/>
                  </a:moveTo>
                  <a:lnTo>
                    <a:pt x="0" y="317938"/>
                  </a:lnTo>
                  <a:lnTo>
                    <a:pt x="6" y="317938"/>
                  </a:lnTo>
                  <a:lnTo>
                    <a:pt x="495305" y="0"/>
                  </a:lnTo>
                  <a:lnTo>
                    <a:pt x="990604" y="317938"/>
                  </a:lnTo>
                  <a:lnTo>
                    <a:pt x="990601" y="317938"/>
                  </a:lnTo>
                  <a:lnTo>
                    <a:pt x="990601" y="5956738"/>
                  </a:lnTo>
                  <a:close/>
                </a:path>
              </a:pathLst>
            </a:cu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1200"/>
                </a:spcBef>
                <a:defRPr/>
              </a:pPr>
              <a:endParaRPr lang="zh-CN" altLang="en-US" noProof="1"/>
            </a:p>
          </p:txBody>
        </p:sp>
        <p:sp>
          <p:nvSpPr>
            <p:cNvPr id="16" name="椭圆 15">
              <a:extLst>
                <a:ext uri="{FF2B5EF4-FFF2-40B4-BE49-F238E27FC236}">
                  <a16:creationId xmlns:a16="http://schemas.microsoft.com/office/drawing/2014/main" id="{CE6C2097-8C7F-45F1-B166-6688B76DB335}"/>
                </a:ext>
              </a:extLst>
            </p:cNvPr>
            <p:cNvSpPr/>
            <p:nvPr/>
          </p:nvSpPr>
          <p:spPr>
            <a:xfrm>
              <a:off x="273223" y="271425"/>
              <a:ext cx="902677" cy="877513"/>
            </a:xfrm>
            <a:prstGeom prst="ellipse">
              <a:avLst/>
            </a:prstGeom>
            <a:solidFill>
              <a:schemeClr val="bg1"/>
            </a:solidFill>
            <a:ln w="825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1200"/>
                </a:spcBef>
                <a:defRPr/>
              </a:pPr>
              <a:endParaRPr lang="zh-CN" altLang="en-US" noProof="1"/>
            </a:p>
          </p:txBody>
        </p:sp>
        <p:sp>
          <p:nvSpPr>
            <p:cNvPr id="17" name="矩形 16">
              <a:extLst>
                <a:ext uri="{FF2B5EF4-FFF2-40B4-BE49-F238E27FC236}">
                  <a16:creationId xmlns:a16="http://schemas.microsoft.com/office/drawing/2014/main" id="{166F3534-913F-48DD-8377-EE5D1E8377B6}"/>
                </a:ext>
              </a:extLst>
            </p:cNvPr>
            <p:cNvSpPr/>
            <p:nvPr/>
          </p:nvSpPr>
          <p:spPr>
            <a:xfrm>
              <a:off x="480970" y="324385"/>
              <a:ext cx="487183" cy="769441"/>
            </a:xfrm>
            <a:prstGeom prst="rect">
              <a:avLst/>
            </a:prstGeom>
          </p:spPr>
          <p:txBody>
            <a:bodyPr wrap="none">
              <a:spAutoFit/>
            </a:bodyPr>
            <a:lstStyle/>
            <a:p>
              <a:pPr algn="ctr">
                <a:spcBef>
                  <a:spcPts val="1200"/>
                </a:spcBef>
                <a:defRPr/>
              </a:pPr>
              <a:r>
                <a:rPr lang="en-US" altLang="zh-CN" sz="4400" b="1" dirty="0">
                  <a:solidFill>
                    <a:srgbClr val="002060"/>
                  </a:solidFill>
                  <a:latin typeface="Arial" panose="020B0604020202020204" pitchFamily="34" charset="0"/>
                  <a:ea typeface="微软雅黑" panose="020B0503020204020204" pitchFamily="34" charset="-122"/>
                  <a:sym typeface="Arial" panose="020B0604020202020204" pitchFamily="34" charset="0"/>
                </a:rPr>
                <a:t>5</a:t>
              </a:r>
              <a:endParaRPr lang="zh-CN" altLang="en-US" sz="4400" b="1" dirty="0">
                <a:solidFill>
                  <a:srgbClr val="002060"/>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18" name="文本框 1066">
            <a:extLst>
              <a:ext uri="{FF2B5EF4-FFF2-40B4-BE49-F238E27FC236}">
                <a16:creationId xmlns:a16="http://schemas.microsoft.com/office/drawing/2014/main" id="{908E9D88-11BD-4710-9E48-A52EB0FC5223}"/>
              </a:ext>
            </a:extLst>
          </p:cNvPr>
          <p:cNvSpPr txBox="1">
            <a:spLocks noChangeArrowheads="1"/>
          </p:cNvSpPr>
          <p:nvPr/>
        </p:nvSpPr>
        <p:spPr bwMode="auto">
          <a:xfrm>
            <a:off x="1714045" y="287068"/>
            <a:ext cx="305724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lvl="0" algn="ctr"/>
            <a:r>
              <a:rPr lang="zh-CN" altLang="en-US" sz="3200" b="1" dirty="0">
                <a:solidFill>
                  <a:schemeClr val="bg1"/>
                </a:solidFill>
                <a:cs typeface="+mn-ea"/>
                <a:sym typeface="+mn-lt"/>
              </a:rPr>
              <a:t>树与森林的遍历</a:t>
            </a:r>
          </a:p>
        </p:txBody>
      </p:sp>
      <p:sp>
        <p:nvSpPr>
          <p:cNvPr id="3" name="矩形 2">
            <a:extLst>
              <a:ext uri="{FF2B5EF4-FFF2-40B4-BE49-F238E27FC236}">
                <a16:creationId xmlns:a16="http://schemas.microsoft.com/office/drawing/2014/main" id="{001B1294-997C-4002-A14B-F64C8916CBB8}"/>
              </a:ext>
            </a:extLst>
          </p:cNvPr>
          <p:cNvSpPr/>
          <p:nvPr/>
        </p:nvSpPr>
        <p:spPr>
          <a:xfrm>
            <a:off x="424046" y="1375775"/>
            <a:ext cx="11161027" cy="861774"/>
          </a:xfrm>
          <a:prstGeom prst="rect">
            <a:avLst/>
          </a:prstGeom>
        </p:spPr>
        <p:txBody>
          <a:bodyPr wrap="square">
            <a:spAutoFit/>
          </a:bodyPr>
          <a:lstStyle/>
          <a:p>
            <a:pPr algn="just"/>
            <a:r>
              <a:rPr lang="zh-CN" altLang="en-US" sz="2500" b="1" dirty="0">
                <a:solidFill>
                  <a:schemeClr val="accent2"/>
                </a:solidFill>
                <a:cs typeface="Times New Roman" panose="02020603050405020304" pitchFamily="18" charset="0"/>
              </a:rPr>
              <a:t>课堂练习</a:t>
            </a:r>
            <a:r>
              <a:rPr lang="en-US" altLang="zh-CN" sz="2500" b="1" dirty="0">
                <a:solidFill>
                  <a:schemeClr val="accent2"/>
                </a:solidFill>
                <a:cs typeface="Times New Roman" panose="02020603050405020304" pitchFamily="18" charset="0"/>
              </a:rPr>
              <a:t>3 </a:t>
            </a:r>
            <a:r>
              <a:rPr lang="zh-CN" altLang="en-US" sz="2500" dirty="0">
                <a:cs typeface="Times New Roman" panose="02020603050405020304" pitchFamily="18" charset="0"/>
              </a:rPr>
              <a:t>设树的先序遍历为 </a:t>
            </a:r>
            <a:r>
              <a:rPr lang="en-US" altLang="zh-CN" sz="2500" dirty="0">
                <a:cs typeface="Times New Roman" panose="02020603050405020304" pitchFamily="18" charset="0"/>
              </a:rPr>
              <a:t>a b f c d g h e</a:t>
            </a:r>
            <a:r>
              <a:rPr lang="zh-CN" altLang="en-US" sz="2500" dirty="0">
                <a:cs typeface="Times New Roman" panose="02020603050405020304" pitchFamily="18" charset="0"/>
              </a:rPr>
              <a:t>，后序遍历为 </a:t>
            </a:r>
            <a:r>
              <a:rPr lang="en-US" altLang="zh-CN" sz="2500" dirty="0">
                <a:cs typeface="Times New Roman" panose="02020603050405020304" pitchFamily="18" charset="0"/>
              </a:rPr>
              <a:t>f b d g h c e a</a:t>
            </a:r>
            <a:r>
              <a:rPr lang="zh-CN" altLang="en-US" sz="2500" dirty="0">
                <a:cs typeface="Times New Roman" panose="02020603050405020304" pitchFamily="18" charset="0"/>
              </a:rPr>
              <a:t>，画出这棵树。</a:t>
            </a:r>
            <a:endParaRPr lang="zh-CN" altLang="en-US" sz="2500" dirty="0"/>
          </a:p>
        </p:txBody>
      </p:sp>
      <p:sp>
        <p:nvSpPr>
          <p:cNvPr id="12" name="矩形 11">
            <a:extLst>
              <a:ext uri="{FF2B5EF4-FFF2-40B4-BE49-F238E27FC236}">
                <a16:creationId xmlns:a16="http://schemas.microsoft.com/office/drawing/2014/main" id="{0518754F-E5DA-4DF0-AEDA-2CED56730670}"/>
              </a:ext>
            </a:extLst>
          </p:cNvPr>
          <p:cNvSpPr/>
          <p:nvPr/>
        </p:nvSpPr>
        <p:spPr>
          <a:xfrm>
            <a:off x="424046" y="3839958"/>
            <a:ext cx="11161027" cy="861774"/>
          </a:xfrm>
          <a:prstGeom prst="rect">
            <a:avLst/>
          </a:prstGeom>
        </p:spPr>
        <p:txBody>
          <a:bodyPr wrap="square">
            <a:spAutoFit/>
          </a:bodyPr>
          <a:lstStyle/>
          <a:p>
            <a:pPr algn="just"/>
            <a:r>
              <a:rPr lang="zh-CN" altLang="en-US" sz="2500" b="1" dirty="0">
                <a:solidFill>
                  <a:schemeClr val="accent2"/>
                </a:solidFill>
                <a:cs typeface="Times New Roman" panose="02020603050405020304" pitchFamily="18" charset="0"/>
              </a:rPr>
              <a:t>课堂练习</a:t>
            </a:r>
            <a:r>
              <a:rPr lang="en-US" altLang="zh-CN" sz="2500" b="1" dirty="0">
                <a:solidFill>
                  <a:schemeClr val="accent2"/>
                </a:solidFill>
                <a:cs typeface="Times New Roman" panose="02020603050405020304" pitchFamily="18" charset="0"/>
              </a:rPr>
              <a:t>4 </a:t>
            </a:r>
            <a:r>
              <a:rPr lang="zh-CN" altLang="en-US" sz="2500" dirty="0">
                <a:cs typeface="Times New Roman" panose="02020603050405020304" pitchFamily="18" charset="0"/>
              </a:rPr>
              <a:t>设森林的先序遍历为 </a:t>
            </a:r>
            <a:r>
              <a:rPr lang="en-US" altLang="zh-CN" sz="2500" dirty="0">
                <a:cs typeface="Times New Roman" panose="02020603050405020304" pitchFamily="18" charset="0"/>
              </a:rPr>
              <a:t>a e j f b c d g </a:t>
            </a:r>
            <a:r>
              <a:rPr lang="en-US" altLang="zh-CN" sz="2500" dirty="0" err="1">
                <a:cs typeface="Times New Roman" panose="02020603050405020304" pitchFamily="18" charset="0"/>
              </a:rPr>
              <a:t>i</a:t>
            </a:r>
            <a:r>
              <a:rPr lang="en-US" altLang="zh-CN" sz="2500" dirty="0">
                <a:cs typeface="Times New Roman" panose="02020603050405020304" pitchFamily="18" charset="0"/>
              </a:rPr>
              <a:t> h</a:t>
            </a:r>
            <a:r>
              <a:rPr lang="zh-CN" altLang="en-US" sz="2500" dirty="0">
                <a:cs typeface="Times New Roman" panose="02020603050405020304" pitchFamily="18" charset="0"/>
              </a:rPr>
              <a:t>，中序遍历为 </a:t>
            </a:r>
            <a:r>
              <a:rPr lang="en-US" altLang="zh-CN" sz="2500" dirty="0">
                <a:cs typeface="Times New Roman" panose="02020603050405020304" pitchFamily="18" charset="0"/>
              </a:rPr>
              <a:t>j e f a c d </a:t>
            </a:r>
            <a:r>
              <a:rPr lang="en-US" altLang="zh-CN" sz="2500" dirty="0" err="1">
                <a:cs typeface="Times New Roman" panose="02020603050405020304" pitchFamily="18" charset="0"/>
              </a:rPr>
              <a:t>i</a:t>
            </a:r>
            <a:r>
              <a:rPr lang="en-US" altLang="zh-CN" sz="2500" dirty="0">
                <a:cs typeface="Times New Roman" panose="02020603050405020304" pitchFamily="18" charset="0"/>
              </a:rPr>
              <a:t> g b h</a:t>
            </a:r>
            <a:r>
              <a:rPr lang="zh-CN" altLang="en-US" sz="2500" dirty="0">
                <a:cs typeface="Times New Roman" panose="02020603050405020304" pitchFamily="18" charset="0"/>
              </a:rPr>
              <a:t>，画出该森林。</a:t>
            </a:r>
            <a:endParaRPr lang="zh-CN" altLang="en-US" sz="2500" dirty="0"/>
          </a:p>
        </p:txBody>
      </p:sp>
    </p:spTree>
    <p:extLst>
      <p:ext uri="{BB962C8B-B14F-4D97-AF65-F5344CB8AC3E}">
        <p14:creationId xmlns:p14="http://schemas.microsoft.com/office/powerpoint/2010/main" val="71697593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a:extLst>
              <a:ext uri="{FF2B5EF4-FFF2-40B4-BE49-F238E27FC236}">
                <a16:creationId xmlns:a16="http://schemas.microsoft.com/office/drawing/2014/main" id="{1A2EAEDE-6963-46FF-A3C1-1B9BFAE38409}"/>
              </a:ext>
            </a:extLst>
          </p:cNvPr>
          <p:cNvGrpSpPr/>
          <p:nvPr/>
        </p:nvGrpSpPr>
        <p:grpSpPr>
          <a:xfrm>
            <a:off x="-1" y="177155"/>
            <a:ext cx="5674941" cy="877513"/>
            <a:chOff x="-1" y="271425"/>
            <a:chExt cx="5542158" cy="877513"/>
          </a:xfrm>
        </p:grpSpPr>
        <p:sp>
          <p:nvSpPr>
            <p:cNvPr id="15" name="任意多边形 18">
              <a:extLst>
                <a:ext uri="{FF2B5EF4-FFF2-40B4-BE49-F238E27FC236}">
                  <a16:creationId xmlns:a16="http://schemas.microsoft.com/office/drawing/2014/main" id="{4C9AAE2C-0BE4-4D86-BD16-A95EC58701DA}"/>
                </a:ext>
              </a:extLst>
            </p:cNvPr>
            <p:cNvSpPr/>
            <p:nvPr/>
          </p:nvSpPr>
          <p:spPr>
            <a:xfrm rot="5400000">
              <a:off x="2497210" y="-2076409"/>
              <a:ext cx="547735" cy="5542158"/>
            </a:xfrm>
            <a:custGeom>
              <a:avLst/>
              <a:gdLst>
                <a:gd name="connsiteX0" fmla="*/ 0 w 990604"/>
                <a:gd name="connsiteY0" fmla="*/ 5956738 h 5956738"/>
                <a:gd name="connsiteX1" fmla="*/ 0 w 990604"/>
                <a:gd name="connsiteY1" fmla="*/ 317938 h 5956738"/>
                <a:gd name="connsiteX2" fmla="*/ 6 w 990604"/>
                <a:gd name="connsiteY2" fmla="*/ 317938 h 5956738"/>
                <a:gd name="connsiteX3" fmla="*/ 495305 w 990604"/>
                <a:gd name="connsiteY3" fmla="*/ 0 h 5956738"/>
                <a:gd name="connsiteX4" fmla="*/ 990604 w 990604"/>
                <a:gd name="connsiteY4" fmla="*/ 317938 h 5956738"/>
                <a:gd name="connsiteX5" fmla="*/ 990601 w 990604"/>
                <a:gd name="connsiteY5" fmla="*/ 317938 h 5956738"/>
                <a:gd name="connsiteX6" fmla="*/ 990601 w 990604"/>
                <a:gd name="connsiteY6" fmla="*/ 5956738 h 5956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0604" h="5956738">
                  <a:moveTo>
                    <a:pt x="0" y="5956738"/>
                  </a:moveTo>
                  <a:lnTo>
                    <a:pt x="0" y="317938"/>
                  </a:lnTo>
                  <a:lnTo>
                    <a:pt x="6" y="317938"/>
                  </a:lnTo>
                  <a:lnTo>
                    <a:pt x="495305" y="0"/>
                  </a:lnTo>
                  <a:lnTo>
                    <a:pt x="990604" y="317938"/>
                  </a:lnTo>
                  <a:lnTo>
                    <a:pt x="990601" y="317938"/>
                  </a:lnTo>
                  <a:lnTo>
                    <a:pt x="990601" y="5956738"/>
                  </a:lnTo>
                  <a:close/>
                </a:path>
              </a:pathLst>
            </a:cu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1200"/>
                </a:spcBef>
                <a:defRPr/>
              </a:pPr>
              <a:endParaRPr lang="zh-CN" altLang="en-US" noProof="1"/>
            </a:p>
          </p:txBody>
        </p:sp>
        <p:sp>
          <p:nvSpPr>
            <p:cNvPr id="16" name="椭圆 15">
              <a:extLst>
                <a:ext uri="{FF2B5EF4-FFF2-40B4-BE49-F238E27FC236}">
                  <a16:creationId xmlns:a16="http://schemas.microsoft.com/office/drawing/2014/main" id="{CE6C2097-8C7F-45F1-B166-6688B76DB335}"/>
                </a:ext>
              </a:extLst>
            </p:cNvPr>
            <p:cNvSpPr/>
            <p:nvPr/>
          </p:nvSpPr>
          <p:spPr>
            <a:xfrm>
              <a:off x="273223" y="271425"/>
              <a:ext cx="902677" cy="877513"/>
            </a:xfrm>
            <a:prstGeom prst="ellipse">
              <a:avLst/>
            </a:prstGeom>
            <a:solidFill>
              <a:schemeClr val="bg1"/>
            </a:solidFill>
            <a:ln w="825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1200"/>
                </a:spcBef>
                <a:defRPr/>
              </a:pPr>
              <a:endParaRPr lang="zh-CN" altLang="en-US" noProof="1"/>
            </a:p>
          </p:txBody>
        </p:sp>
        <p:sp>
          <p:nvSpPr>
            <p:cNvPr id="17" name="矩形 16">
              <a:extLst>
                <a:ext uri="{FF2B5EF4-FFF2-40B4-BE49-F238E27FC236}">
                  <a16:creationId xmlns:a16="http://schemas.microsoft.com/office/drawing/2014/main" id="{166F3534-913F-48DD-8377-EE5D1E8377B6}"/>
                </a:ext>
              </a:extLst>
            </p:cNvPr>
            <p:cNvSpPr/>
            <p:nvPr/>
          </p:nvSpPr>
          <p:spPr>
            <a:xfrm>
              <a:off x="480970" y="324385"/>
              <a:ext cx="487183" cy="769441"/>
            </a:xfrm>
            <a:prstGeom prst="rect">
              <a:avLst/>
            </a:prstGeom>
          </p:spPr>
          <p:txBody>
            <a:bodyPr wrap="none">
              <a:spAutoFit/>
            </a:bodyPr>
            <a:lstStyle/>
            <a:p>
              <a:pPr algn="ctr">
                <a:spcBef>
                  <a:spcPts val="1200"/>
                </a:spcBef>
                <a:defRPr/>
              </a:pPr>
              <a:r>
                <a:rPr lang="en-US" altLang="zh-CN" sz="4400" b="1" dirty="0">
                  <a:solidFill>
                    <a:srgbClr val="002060"/>
                  </a:solidFill>
                  <a:latin typeface="Arial" panose="020B0604020202020204" pitchFamily="34" charset="0"/>
                  <a:ea typeface="微软雅黑" panose="020B0503020204020204" pitchFamily="34" charset="-122"/>
                  <a:sym typeface="Arial" panose="020B0604020202020204" pitchFamily="34" charset="0"/>
                </a:rPr>
                <a:t>5</a:t>
              </a:r>
              <a:endParaRPr lang="zh-CN" altLang="en-US" sz="4400" b="1" dirty="0">
                <a:solidFill>
                  <a:srgbClr val="002060"/>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18" name="文本框 1066">
            <a:extLst>
              <a:ext uri="{FF2B5EF4-FFF2-40B4-BE49-F238E27FC236}">
                <a16:creationId xmlns:a16="http://schemas.microsoft.com/office/drawing/2014/main" id="{908E9D88-11BD-4710-9E48-A52EB0FC5223}"/>
              </a:ext>
            </a:extLst>
          </p:cNvPr>
          <p:cNvSpPr txBox="1">
            <a:spLocks noChangeArrowheads="1"/>
          </p:cNvSpPr>
          <p:nvPr/>
        </p:nvSpPr>
        <p:spPr bwMode="auto">
          <a:xfrm>
            <a:off x="1714045" y="287068"/>
            <a:ext cx="305724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lvl="0" algn="ctr"/>
            <a:r>
              <a:rPr lang="zh-CN" altLang="en-US" sz="3200" b="1" dirty="0">
                <a:solidFill>
                  <a:schemeClr val="bg1"/>
                </a:solidFill>
                <a:cs typeface="+mn-ea"/>
                <a:sym typeface="+mn-lt"/>
              </a:rPr>
              <a:t>树与森林的遍历</a:t>
            </a:r>
          </a:p>
        </p:txBody>
      </p:sp>
      <p:sp>
        <p:nvSpPr>
          <p:cNvPr id="13" name="矩形 12">
            <a:extLst>
              <a:ext uri="{FF2B5EF4-FFF2-40B4-BE49-F238E27FC236}">
                <a16:creationId xmlns:a16="http://schemas.microsoft.com/office/drawing/2014/main" id="{1EFF2BBC-0101-43DC-AB3E-0A0A0CEF76E8}"/>
              </a:ext>
            </a:extLst>
          </p:cNvPr>
          <p:cNvSpPr/>
          <p:nvPr/>
        </p:nvSpPr>
        <p:spPr>
          <a:xfrm>
            <a:off x="492493" y="1285326"/>
            <a:ext cx="10937507" cy="4128951"/>
          </a:xfrm>
          <a:prstGeom prst="rect">
            <a:avLst/>
          </a:prstGeom>
        </p:spPr>
        <p:txBody>
          <a:bodyPr wrap="square">
            <a:spAutoFit/>
          </a:bodyPr>
          <a:lstStyle/>
          <a:p>
            <a:pPr algn="just">
              <a:lnSpc>
                <a:spcPct val="120000"/>
              </a:lnSpc>
              <a:spcAft>
                <a:spcPts val="1200"/>
              </a:spcAft>
            </a:pPr>
            <a:r>
              <a:rPr lang="zh-CN" altLang="en-US" sz="2800" dirty="0">
                <a:cs typeface="Times New Roman" panose="02020603050405020304" pitchFamily="18" charset="0"/>
              </a:rPr>
              <a:t>树和森林的所有算法都是对树和森林的遍历，所以树和森林的递归结构和遍历概念是有关树和森林的递归算法设计的基础。</a:t>
            </a:r>
            <a:endParaRPr lang="en-US" altLang="zh-CN" sz="2800" dirty="0">
              <a:cs typeface="Times New Roman" panose="02020603050405020304" pitchFamily="18" charset="0"/>
            </a:endParaRPr>
          </a:p>
          <a:p>
            <a:pPr algn="just">
              <a:lnSpc>
                <a:spcPct val="120000"/>
              </a:lnSpc>
              <a:spcAft>
                <a:spcPts val="1200"/>
              </a:spcAft>
            </a:pPr>
            <a:r>
              <a:rPr lang="zh-CN" altLang="en-US" sz="2800" dirty="0">
                <a:cs typeface="Times New Roman" panose="02020603050405020304" pitchFamily="18" charset="0"/>
              </a:rPr>
              <a:t>树和森林的不同形式的递归定义对应有遍历的不同算法。由于树可以看成森林，因此</a:t>
            </a:r>
            <a:endParaRPr lang="en-US" altLang="zh-CN" sz="2800" dirty="0">
              <a:cs typeface="Times New Roman" panose="02020603050405020304" pitchFamily="18" charset="0"/>
            </a:endParaRPr>
          </a:p>
          <a:p>
            <a:pPr algn="ctr">
              <a:lnSpc>
                <a:spcPct val="120000"/>
              </a:lnSpc>
              <a:spcAft>
                <a:spcPts val="1200"/>
              </a:spcAft>
            </a:pPr>
            <a:r>
              <a:rPr lang="zh-CN" altLang="en-US" sz="2800" b="1" dirty="0">
                <a:solidFill>
                  <a:schemeClr val="accent2"/>
                </a:solidFill>
                <a:cs typeface="Times New Roman" panose="02020603050405020304" pitchFamily="18" charset="0"/>
              </a:rPr>
              <a:t>有关森林的算法也适合树</a:t>
            </a:r>
            <a:r>
              <a:rPr lang="zh-CN" altLang="en-US" sz="2800" b="1" dirty="0">
                <a:cs typeface="Times New Roman" panose="02020603050405020304" pitchFamily="18" charset="0"/>
              </a:rPr>
              <a:t>。</a:t>
            </a:r>
            <a:r>
              <a:rPr lang="zh-CN" altLang="en-US" sz="2800" b="1" dirty="0">
                <a:solidFill>
                  <a:srgbClr val="0000FF"/>
                </a:solidFill>
                <a:cs typeface="Times New Roman" panose="02020603050405020304" pitchFamily="18" charset="0"/>
              </a:rPr>
              <a:t>但反之不然！</a:t>
            </a:r>
            <a:endParaRPr lang="en-US" altLang="zh-CN" sz="2800" dirty="0">
              <a:cs typeface="Times New Roman" panose="02020603050405020304" pitchFamily="18" charset="0"/>
            </a:endParaRPr>
          </a:p>
          <a:p>
            <a:pPr algn="just">
              <a:lnSpc>
                <a:spcPct val="120000"/>
              </a:lnSpc>
              <a:spcAft>
                <a:spcPts val="1200"/>
              </a:spcAft>
            </a:pPr>
            <a:r>
              <a:rPr lang="zh-CN" altLang="en-US" sz="2800" dirty="0">
                <a:cs typeface="Times New Roman" panose="02020603050405020304" pitchFamily="18" charset="0"/>
              </a:rPr>
              <a:t>森林和树的层序遍历算法与二叉树的层序遍历算法相似，需要借助队列实现。</a:t>
            </a:r>
            <a:endParaRPr lang="en-US" altLang="zh-CN" sz="2800" dirty="0">
              <a:cs typeface="Times New Roman" panose="02020603050405020304" pitchFamily="18" charset="0"/>
            </a:endParaRPr>
          </a:p>
        </p:txBody>
      </p:sp>
    </p:spTree>
    <p:extLst>
      <p:ext uri="{BB962C8B-B14F-4D97-AF65-F5344CB8AC3E}">
        <p14:creationId xmlns:p14="http://schemas.microsoft.com/office/powerpoint/2010/main" val="171183910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a:extLst>
              <a:ext uri="{FF2B5EF4-FFF2-40B4-BE49-F238E27FC236}">
                <a16:creationId xmlns:a16="http://schemas.microsoft.com/office/drawing/2014/main" id="{1A2EAEDE-6963-46FF-A3C1-1B9BFAE38409}"/>
              </a:ext>
            </a:extLst>
          </p:cNvPr>
          <p:cNvGrpSpPr/>
          <p:nvPr/>
        </p:nvGrpSpPr>
        <p:grpSpPr>
          <a:xfrm>
            <a:off x="-1" y="177155"/>
            <a:ext cx="5674941" cy="877513"/>
            <a:chOff x="-1" y="271425"/>
            <a:chExt cx="5542158" cy="877513"/>
          </a:xfrm>
        </p:grpSpPr>
        <p:sp>
          <p:nvSpPr>
            <p:cNvPr id="15" name="任意多边形 18">
              <a:extLst>
                <a:ext uri="{FF2B5EF4-FFF2-40B4-BE49-F238E27FC236}">
                  <a16:creationId xmlns:a16="http://schemas.microsoft.com/office/drawing/2014/main" id="{4C9AAE2C-0BE4-4D86-BD16-A95EC58701DA}"/>
                </a:ext>
              </a:extLst>
            </p:cNvPr>
            <p:cNvSpPr/>
            <p:nvPr/>
          </p:nvSpPr>
          <p:spPr>
            <a:xfrm rot="5400000">
              <a:off x="2497210" y="-2076409"/>
              <a:ext cx="547735" cy="5542158"/>
            </a:xfrm>
            <a:custGeom>
              <a:avLst/>
              <a:gdLst>
                <a:gd name="connsiteX0" fmla="*/ 0 w 990604"/>
                <a:gd name="connsiteY0" fmla="*/ 5956738 h 5956738"/>
                <a:gd name="connsiteX1" fmla="*/ 0 w 990604"/>
                <a:gd name="connsiteY1" fmla="*/ 317938 h 5956738"/>
                <a:gd name="connsiteX2" fmla="*/ 6 w 990604"/>
                <a:gd name="connsiteY2" fmla="*/ 317938 h 5956738"/>
                <a:gd name="connsiteX3" fmla="*/ 495305 w 990604"/>
                <a:gd name="connsiteY3" fmla="*/ 0 h 5956738"/>
                <a:gd name="connsiteX4" fmla="*/ 990604 w 990604"/>
                <a:gd name="connsiteY4" fmla="*/ 317938 h 5956738"/>
                <a:gd name="connsiteX5" fmla="*/ 990601 w 990604"/>
                <a:gd name="connsiteY5" fmla="*/ 317938 h 5956738"/>
                <a:gd name="connsiteX6" fmla="*/ 990601 w 990604"/>
                <a:gd name="connsiteY6" fmla="*/ 5956738 h 5956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0604" h="5956738">
                  <a:moveTo>
                    <a:pt x="0" y="5956738"/>
                  </a:moveTo>
                  <a:lnTo>
                    <a:pt x="0" y="317938"/>
                  </a:lnTo>
                  <a:lnTo>
                    <a:pt x="6" y="317938"/>
                  </a:lnTo>
                  <a:lnTo>
                    <a:pt x="495305" y="0"/>
                  </a:lnTo>
                  <a:lnTo>
                    <a:pt x="990604" y="317938"/>
                  </a:lnTo>
                  <a:lnTo>
                    <a:pt x="990601" y="317938"/>
                  </a:lnTo>
                  <a:lnTo>
                    <a:pt x="990601" y="5956738"/>
                  </a:lnTo>
                  <a:close/>
                </a:path>
              </a:pathLst>
            </a:cu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1200"/>
                </a:spcBef>
                <a:defRPr/>
              </a:pPr>
              <a:endParaRPr lang="zh-CN" altLang="en-US" noProof="1"/>
            </a:p>
          </p:txBody>
        </p:sp>
        <p:sp>
          <p:nvSpPr>
            <p:cNvPr id="16" name="椭圆 15">
              <a:extLst>
                <a:ext uri="{FF2B5EF4-FFF2-40B4-BE49-F238E27FC236}">
                  <a16:creationId xmlns:a16="http://schemas.microsoft.com/office/drawing/2014/main" id="{CE6C2097-8C7F-45F1-B166-6688B76DB335}"/>
                </a:ext>
              </a:extLst>
            </p:cNvPr>
            <p:cNvSpPr/>
            <p:nvPr/>
          </p:nvSpPr>
          <p:spPr>
            <a:xfrm>
              <a:off x="273223" y="271425"/>
              <a:ext cx="902677" cy="877513"/>
            </a:xfrm>
            <a:prstGeom prst="ellipse">
              <a:avLst/>
            </a:prstGeom>
            <a:solidFill>
              <a:schemeClr val="bg1"/>
            </a:solidFill>
            <a:ln w="825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1200"/>
                </a:spcBef>
                <a:defRPr/>
              </a:pPr>
              <a:endParaRPr lang="zh-CN" altLang="en-US" noProof="1"/>
            </a:p>
          </p:txBody>
        </p:sp>
        <p:sp>
          <p:nvSpPr>
            <p:cNvPr id="17" name="矩形 16">
              <a:extLst>
                <a:ext uri="{FF2B5EF4-FFF2-40B4-BE49-F238E27FC236}">
                  <a16:creationId xmlns:a16="http://schemas.microsoft.com/office/drawing/2014/main" id="{166F3534-913F-48DD-8377-EE5D1E8377B6}"/>
                </a:ext>
              </a:extLst>
            </p:cNvPr>
            <p:cNvSpPr/>
            <p:nvPr/>
          </p:nvSpPr>
          <p:spPr>
            <a:xfrm>
              <a:off x="480970" y="324385"/>
              <a:ext cx="487183" cy="769441"/>
            </a:xfrm>
            <a:prstGeom prst="rect">
              <a:avLst/>
            </a:prstGeom>
          </p:spPr>
          <p:txBody>
            <a:bodyPr wrap="none">
              <a:spAutoFit/>
            </a:bodyPr>
            <a:lstStyle/>
            <a:p>
              <a:pPr algn="ctr">
                <a:spcBef>
                  <a:spcPts val="1200"/>
                </a:spcBef>
                <a:defRPr/>
              </a:pPr>
              <a:r>
                <a:rPr lang="en-US" altLang="zh-CN" sz="4400" b="1" dirty="0">
                  <a:solidFill>
                    <a:srgbClr val="002060"/>
                  </a:solidFill>
                  <a:latin typeface="Arial" panose="020B0604020202020204" pitchFamily="34" charset="0"/>
                  <a:ea typeface="微软雅黑" panose="020B0503020204020204" pitchFamily="34" charset="-122"/>
                  <a:sym typeface="Arial" panose="020B0604020202020204" pitchFamily="34" charset="0"/>
                </a:rPr>
                <a:t>5</a:t>
              </a:r>
              <a:endParaRPr lang="zh-CN" altLang="en-US" sz="4400" b="1" dirty="0">
                <a:solidFill>
                  <a:srgbClr val="002060"/>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18" name="文本框 1066">
            <a:extLst>
              <a:ext uri="{FF2B5EF4-FFF2-40B4-BE49-F238E27FC236}">
                <a16:creationId xmlns:a16="http://schemas.microsoft.com/office/drawing/2014/main" id="{908E9D88-11BD-4710-9E48-A52EB0FC5223}"/>
              </a:ext>
            </a:extLst>
          </p:cNvPr>
          <p:cNvSpPr txBox="1">
            <a:spLocks noChangeArrowheads="1"/>
          </p:cNvSpPr>
          <p:nvPr/>
        </p:nvSpPr>
        <p:spPr bwMode="auto">
          <a:xfrm>
            <a:off x="1714045" y="287068"/>
            <a:ext cx="305724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lvl="0" algn="ctr"/>
            <a:r>
              <a:rPr lang="zh-CN" altLang="en-US" sz="3200" b="1" dirty="0">
                <a:solidFill>
                  <a:schemeClr val="bg1"/>
                </a:solidFill>
                <a:cs typeface="+mn-ea"/>
                <a:sym typeface="+mn-lt"/>
              </a:rPr>
              <a:t>树与森林的遍历</a:t>
            </a:r>
          </a:p>
        </p:txBody>
      </p:sp>
      <p:sp>
        <p:nvSpPr>
          <p:cNvPr id="13" name="矩形 12">
            <a:extLst>
              <a:ext uri="{FF2B5EF4-FFF2-40B4-BE49-F238E27FC236}">
                <a16:creationId xmlns:a16="http://schemas.microsoft.com/office/drawing/2014/main" id="{1EFF2BBC-0101-43DC-AB3E-0A0A0CEF76E8}"/>
              </a:ext>
            </a:extLst>
          </p:cNvPr>
          <p:cNvSpPr/>
          <p:nvPr/>
        </p:nvSpPr>
        <p:spPr>
          <a:xfrm>
            <a:off x="563613" y="1204046"/>
            <a:ext cx="10754627" cy="1980799"/>
          </a:xfrm>
          <a:prstGeom prst="rect">
            <a:avLst/>
          </a:prstGeom>
        </p:spPr>
        <p:txBody>
          <a:bodyPr wrap="square">
            <a:spAutoFit/>
          </a:bodyPr>
          <a:lstStyle/>
          <a:p>
            <a:pPr algn="just">
              <a:lnSpc>
                <a:spcPct val="120000"/>
              </a:lnSpc>
              <a:spcAft>
                <a:spcPts val="1200"/>
              </a:spcAft>
            </a:pPr>
            <a:r>
              <a:rPr lang="zh-CN" altLang="en-US" sz="2400" dirty="0">
                <a:cs typeface="Times New Roman" panose="02020603050405020304" pitchFamily="18" charset="0"/>
              </a:rPr>
              <a:t>以先序遍历为例说明树和森林的结构与递归算法设计思想：</a:t>
            </a:r>
            <a:endParaRPr lang="en-US" altLang="zh-CN" sz="2400" dirty="0">
              <a:cs typeface="Times New Roman" panose="02020603050405020304" pitchFamily="18" charset="0"/>
            </a:endParaRPr>
          </a:p>
          <a:p>
            <a:pPr algn="just">
              <a:lnSpc>
                <a:spcPct val="120000"/>
              </a:lnSpc>
              <a:spcAft>
                <a:spcPts val="1200"/>
              </a:spcAft>
            </a:pPr>
            <a:r>
              <a:rPr lang="zh-CN" altLang="en-US" sz="2400" b="1" dirty="0">
                <a:solidFill>
                  <a:srgbClr val="FF0000"/>
                </a:solidFill>
                <a:cs typeface="Times New Roman" panose="02020603050405020304" pitchFamily="18" charset="0"/>
              </a:rPr>
              <a:t>（</a:t>
            </a:r>
            <a:r>
              <a:rPr lang="en-US" altLang="zh-CN" sz="2400" b="1" dirty="0">
                <a:solidFill>
                  <a:srgbClr val="FF0000"/>
                </a:solidFill>
                <a:cs typeface="Times New Roman" panose="02020603050405020304" pitchFamily="18" charset="0"/>
              </a:rPr>
              <a:t>1</a:t>
            </a:r>
            <a:r>
              <a:rPr lang="zh-CN" altLang="en-US" sz="2400" b="1" dirty="0">
                <a:solidFill>
                  <a:srgbClr val="FF0000"/>
                </a:solidFill>
                <a:cs typeface="Times New Roman" panose="02020603050405020304" pitchFamily="18" charset="0"/>
              </a:rPr>
              <a:t>）</a:t>
            </a:r>
            <a:r>
              <a:rPr lang="zh-CN" altLang="en-US" sz="2400" dirty="0">
                <a:cs typeface="Times New Roman" panose="02020603050405020304" pitchFamily="18" charset="0"/>
              </a:rPr>
              <a:t>非空树是由根结点与根结点的所有子树构成的，树的结构如下图所示。树的先序遍历算法的思路是：先访问根结点，然后利用循环结构递归遍历根结点的所有子树。</a:t>
            </a:r>
            <a:endParaRPr lang="en-US" altLang="zh-CN" sz="2400" dirty="0">
              <a:cs typeface="Times New Roman" panose="02020603050405020304" pitchFamily="18" charset="0"/>
            </a:endParaRPr>
          </a:p>
        </p:txBody>
      </p:sp>
      <p:pic>
        <p:nvPicPr>
          <p:cNvPr id="2" name="图片 1">
            <a:extLst>
              <a:ext uri="{FF2B5EF4-FFF2-40B4-BE49-F238E27FC236}">
                <a16:creationId xmlns:a16="http://schemas.microsoft.com/office/drawing/2014/main" id="{3EB260A7-AFF5-4559-8A40-DB99A0BE2B75}"/>
              </a:ext>
            </a:extLst>
          </p:cNvPr>
          <p:cNvPicPr>
            <a:picLocks noChangeAspect="1"/>
          </p:cNvPicPr>
          <p:nvPr/>
        </p:nvPicPr>
        <p:blipFill>
          <a:blip r:embed="rId2"/>
          <a:stretch>
            <a:fillRect/>
          </a:stretch>
        </p:blipFill>
        <p:spPr>
          <a:xfrm>
            <a:off x="2397728" y="3389535"/>
            <a:ext cx="7086395" cy="3141932"/>
          </a:xfrm>
          <a:prstGeom prst="rect">
            <a:avLst/>
          </a:prstGeom>
        </p:spPr>
      </p:pic>
    </p:spTree>
    <p:extLst>
      <p:ext uri="{BB962C8B-B14F-4D97-AF65-F5344CB8AC3E}">
        <p14:creationId xmlns:p14="http://schemas.microsoft.com/office/powerpoint/2010/main" val="181658762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3">
            <a:extLst>
              <a:ext uri="{FF2B5EF4-FFF2-40B4-BE49-F238E27FC236}">
                <a16:creationId xmlns:a16="http://schemas.microsoft.com/office/drawing/2014/main" id="{19137254-ADB3-4909-85E6-B7D01C6BB068}"/>
              </a:ext>
            </a:extLst>
          </p:cNvPr>
          <p:cNvGrpSpPr/>
          <p:nvPr/>
        </p:nvGrpSpPr>
        <p:grpSpPr>
          <a:xfrm>
            <a:off x="302765" y="1262680"/>
            <a:ext cx="458390" cy="344014"/>
            <a:chOff x="789999" y="2242985"/>
            <a:chExt cx="504229" cy="378415"/>
          </a:xfrm>
        </p:grpSpPr>
        <p:sp>
          <p:nvSpPr>
            <p:cNvPr id="3" name="Rectangle 24">
              <a:extLst>
                <a:ext uri="{FF2B5EF4-FFF2-40B4-BE49-F238E27FC236}">
                  <a16:creationId xmlns:a16="http://schemas.microsoft.com/office/drawing/2014/main" id="{6251D1C4-52B2-4133-88AF-9F93AF68DA82}"/>
                </a:ext>
              </a:extLst>
            </p:cNvPr>
            <p:cNvSpPr/>
            <p:nvPr/>
          </p:nvSpPr>
          <p:spPr>
            <a:xfrm>
              <a:off x="858129" y="2299468"/>
              <a:ext cx="436099" cy="321932"/>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1200"/>
                </a:spcBef>
              </a:pPr>
              <a:endParaRPr lang="en-GB" sz="2800">
                <a:cs typeface="+mn-ea"/>
                <a:sym typeface="+mn-lt"/>
              </a:endParaRPr>
            </a:p>
          </p:txBody>
        </p:sp>
        <p:sp>
          <p:nvSpPr>
            <p:cNvPr id="4" name="Rectangle 25">
              <a:extLst>
                <a:ext uri="{FF2B5EF4-FFF2-40B4-BE49-F238E27FC236}">
                  <a16:creationId xmlns:a16="http://schemas.microsoft.com/office/drawing/2014/main" id="{09E00C75-44E0-4DB2-BA4B-B0643AFF04F0}"/>
                </a:ext>
              </a:extLst>
            </p:cNvPr>
            <p:cNvSpPr/>
            <p:nvPr/>
          </p:nvSpPr>
          <p:spPr>
            <a:xfrm>
              <a:off x="789999" y="2242985"/>
              <a:ext cx="436099" cy="321932"/>
            </a:xfrm>
            <a:prstGeom prst="rect">
              <a:avLst/>
            </a:prstGeom>
            <a:solidFill>
              <a:srgbClr val="BDD7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1200"/>
                </a:spcBef>
              </a:pPr>
              <a:endParaRPr lang="en-GB" sz="2800">
                <a:cs typeface="+mn-ea"/>
                <a:sym typeface="+mn-lt"/>
              </a:endParaRPr>
            </a:p>
          </p:txBody>
        </p:sp>
      </p:grpSp>
      <p:sp>
        <p:nvSpPr>
          <p:cNvPr id="5" name="矩形 4">
            <a:extLst>
              <a:ext uri="{FF2B5EF4-FFF2-40B4-BE49-F238E27FC236}">
                <a16:creationId xmlns:a16="http://schemas.microsoft.com/office/drawing/2014/main" id="{9617C146-3ADF-44CF-8A77-68F048DB3B2D}"/>
              </a:ext>
            </a:extLst>
          </p:cNvPr>
          <p:cNvSpPr/>
          <p:nvPr/>
        </p:nvSpPr>
        <p:spPr>
          <a:xfrm>
            <a:off x="991348" y="1814706"/>
            <a:ext cx="8959959" cy="3293209"/>
          </a:xfrm>
          <a:prstGeom prst="rect">
            <a:avLst/>
          </a:prstGeom>
        </p:spPr>
        <p:txBody>
          <a:bodyPr wrap="square">
            <a:spAutoFit/>
          </a:bodyPr>
          <a:lstStyle/>
          <a:p>
            <a:pPr lvl="1"/>
            <a:r>
              <a:rPr lang="en-US" altLang="zh-CN" sz="2600" dirty="0">
                <a:cs typeface="Times New Roman" panose="02020603050405020304" pitchFamily="18" charset="0"/>
              </a:rPr>
              <a:t>void </a:t>
            </a:r>
            <a:r>
              <a:rPr lang="en-US" altLang="zh-CN" sz="2600" dirty="0" err="1">
                <a:cs typeface="Times New Roman" panose="02020603050405020304" pitchFamily="18" charset="0"/>
              </a:rPr>
              <a:t>treepreorder</a:t>
            </a:r>
            <a:r>
              <a:rPr lang="en-US" altLang="zh-CN" sz="2600" dirty="0">
                <a:cs typeface="Times New Roman" panose="02020603050405020304" pitchFamily="18" charset="0"/>
              </a:rPr>
              <a:t>(tree T, void visit(</a:t>
            </a:r>
            <a:r>
              <a:rPr lang="en-US" altLang="zh-CN" sz="2600" dirty="0" err="1">
                <a:cs typeface="Times New Roman" panose="02020603050405020304" pitchFamily="18" charset="0"/>
              </a:rPr>
              <a:t>TElemType</a:t>
            </a:r>
            <a:r>
              <a:rPr lang="en-US" altLang="zh-CN" sz="2600" dirty="0">
                <a:cs typeface="Times New Roman" panose="02020603050405020304" pitchFamily="18" charset="0"/>
              </a:rPr>
              <a:t>))</a:t>
            </a:r>
          </a:p>
          <a:p>
            <a:pPr lvl="1"/>
            <a:r>
              <a:rPr lang="en-US" altLang="zh-CN" sz="2600" dirty="0">
                <a:cs typeface="Times New Roman" panose="02020603050405020304" pitchFamily="18" charset="0"/>
              </a:rPr>
              <a:t>{  </a:t>
            </a:r>
          </a:p>
          <a:p>
            <a:pPr lvl="1"/>
            <a:r>
              <a:rPr lang="en-US" altLang="zh-CN" sz="2600" dirty="0">
                <a:cs typeface="Times New Roman" panose="02020603050405020304" pitchFamily="18" charset="0"/>
              </a:rPr>
              <a:t>    tree p;</a:t>
            </a:r>
          </a:p>
          <a:p>
            <a:pPr lvl="1"/>
            <a:r>
              <a:rPr lang="en-US" altLang="zh-CN" sz="2600" dirty="0">
                <a:cs typeface="Times New Roman" panose="02020603050405020304" pitchFamily="18" charset="0"/>
              </a:rPr>
              <a:t>    if(!T)   return ; </a:t>
            </a:r>
          </a:p>
          <a:p>
            <a:pPr lvl="1"/>
            <a:r>
              <a:rPr lang="en-US" altLang="zh-CN" sz="2600" dirty="0">
                <a:cs typeface="Times New Roman" panose="02020603050405020304" pitchFamily="18" charset="0"/>
              </a:rPr>
              <a:t>    visit(T-&gt;data);</a:t>
            </a:r>
          </a:p>
          <a:p>
            <a:pPr lvl="1"/>
            <a:r>
              <a:rPr lang="en-US" altLang="zh-CN" sz="2600" dirty="0">
                <a:cs typeface="Times New Roman" panose="02020603050405020304" pitchFamily="18" charset="0"/>
              </a:rPr>
              <a:t>    for(p = T-&gt;fc; p; p = p-&gt;ns)</a:t>
            </a:r>
          </a:p>
          <a:p>
            <a:pPr lvl="1"/>
            <a:r>
              <a:rPr lang="en-US" altLang="zh-CN" sz="2600" dirty="0">
                <a:cs typeface="Times New Roman" panose="02020603050405020304" pitchFamily="18" charset="0"/>
              </a:rPr>
              <a:t>         </a:t>
            </a:r>
            <a:r>
              <a:rPr lang="en-US" altLang="zh-CN" sz="2600" dirty="0" err="1">
                <a:cs typeface="Times New Roman" panose="02020603050405020304" pitchFamily="18" charset="0"/>
              </a:rPr>
              <a:t>treepreorder</a:t>
            </a:r>
            <a:r>
              <a:rPr lang="en-US" altLang="zh-CN" sz="2600" dirty="0">
                <a:cs typeface="Times New Roman" panose="02020603050405020304" pitchFamily="18" charset="0"/>
              </a:rPr>
              <a:t>(p, visit);</a:t>
            </a:r>
          </a:p>
          <a:p>
            <a:pPr lvl="1"/>
            <a:r>
              <a:rPr lang="en-US" altLang="zh-CN" sz="2600" dirty="0">
                <a:cs typeface="Times New Roman" panose="02020603050405020304" pitchFamily="18" charset="0"/>
              </a:rPr>
              <a:t>}</a:t>
            </a:r>
            <a:endParaRPr lang="zh-CN" altLang="zh-CN" sz="2600" dirty="0">
              <a:cs typeface="Times New Roman" panose="02020603050405020304" pitchFamily="18" charset="0"/>
            </a:endParaRPr>
          </a:p>
        </p:txBody>
      </p:sp>
      <p:sp>
        <p:nvSpPr>
          <p:cNvPr id="12" name="矩形 11">
            <a:extLst>
              <a:ext uri="{FF2B5EF4-FFF2-40B4-BE49-F238E27FC236}">
                <a16:creationId xmlns:a16="http://schemas.microsoft.com/office/drawing/2014/main" id="{B00B98B7-E376-4BC6-B779-54E58A046D1F}"/>
              </a:ext>
            </a:extLst>
          </p:cNvPr>
          <p:cNvSpPr/>
          <p:nvPr/>
        </p:nvSpPr>
        <p:spPr>
          <a:xfrm>
            <a:off x="817440" y="1173077"/>
            <a:ext cx="6731330" cy="523220"/>
          </a:xfrm>
          <a:prstGeom prst="rect">
            <a:avLst/>
          </a:prstGeom>
        </p:spPr>
        <p:txBody>
          <a:bodyPr wrap="none">
            <a:spAutoFit/>
          </a:bodyPr>
          <a:lstStyle/>
          <a:p>
            <a:pPr>
              <a:spcBef>
                <a:spcPts val="1200"/>
              </a:spcBef>
            </a:pPr>
            <a:r>
              <a:rPr lang="zh-CN" altLang="en-US" sz="2800" b="1" dirty="0">
                <a:solidFill>
                  <a:srgbClr val="002060"/>
                </a:solidFill>
                <a:latin typeface="Times New Roman" panose="02020603050405020304" pitchFamily="18" charset="0"/>
                <a:cs typeface="Times New Roman" panose="02020603050405020304" pitchFamily="18" charset="0"/>
              </a:rPr>
              <a:t>算法</a:t>
            </a:r>
            <a:r>
              <a:rPr lang="en-US" altLang="zh-CN" sz="2800" b="1" dirty="0">
                <a:solidFill>
                  <a:srgbClr val="002060"/>
                </a:solidFill>
                <a:latin typeface="Times New Roman" panose="02020603050405020304" pitchFamily="18" charset="0"/>
                <a:cs typeface="Times New Roman" panose="02020603050405020304" pitchFamily="18" charset="0"/>
              </a:rPr>
              <a:t>3.14 </a:t>
            </a:r>
            <a:r>
              <a:rPr lang="en-US" altLang="zh-CN" sz="2800" b="1" dirty="0" err="1">
                <a:solidFill>
                  <a:schemeClr val="accent2"/>
                </a:solidFill>
              </a:rPr>
              <a:t>treepreorder</a:t>
            </a:r>
            <a:r>
              <a:rPr lang="en-US" altLang="zh-CN" sz="2800" dirty="0"/>
              <a:t> </a:t>
            </a:r>
            <a:r>
              <a:rPr lang="zh-CN" altLang="en-US" sz="2800" b="1" dirty="0">
                <a:solidFill>
                  <a:srgbClr val="002060"/>
                </a:solidFill>
                <a:latin typeface="Times New Roman" panose="02020603050405020304" pitchFamily="18" charset="0"/>
                <a:cs typeface="Times New Roman" panose="02020603050405020304" pitchFamily="18" charset="0"/>
              </a:rPr>
              <a:t>：树的先序遍历。</a:t>
            </a:r>
          </a:p>
        </p:txBody>
      </p:sp>
      <p:grpSp>
        <p:nvGrpSpPr>
          <p:cNvPr id="16" name="组合 15">
            <a:extLst>
              <a:ext uri="{FF2B5EF4-FFF2-40B4-BE49-F238E27FC236}">
                <a16:creationId xmlns:a16="http://schemas.microsoft.com/office/drawing/2014/main" id="{3FA8C186-CFD4-4236-9200-6E5FC8559B16}"/>
              </a:ext>
            </a:extLst>
          </p:cNvPr>
          <p:cNvGrpSpPr/>
          <p:nvPr/>
        </p:nvGrpSpPr>
        <p:grpSpPr>
          <a:xfrm>
            <a:off x="-1" y="177155"/>
            <a:ext cx="5674941" cy="877513"/>
            <a:chOff x="-1" y="271425"/>
            <a:chExt cx="5542158" cy="877513"/>
          </a:xfrm>
        </p:grpSpPr>
        <p:sp>
          <p:nvSpPr>
            <p:cNvPr id="17" name="任意多边形 18">
              <a:extLst>
                <a:ext uri="{FF2B5EF4-FFF2-40B4-BE49-F238E27FC236}">
                  <a16:creationId xmlns:a16="http://schemas.microsoft.com/office/drawing/2014/main" id="{BF8D7DBA-7719-4650-8F41-FC6484C1C5C3}"/>
                </a:ext>
              </a:extLst>
            </p:cNvPr>
            <p:cNvSpPr/>
            <p:nvPr/>
          </p:nvSpPr>
          <p:spPr>
            <a:xfrm rot="5400000">
              <a:off x="2497210" y="-2076409"/>
              <a:ext cx="547735" cy="5542158"/>
            </a:xfrm>
            <a:custGeom>
              <a:avLst/>
              <a:gdLst>
                <a:gd name="connsiteX0" fmla="*/ 0 w 990604"/>
                <a:gd name="connsiteY0" fmla="*/ 5956738 h 5956738"/>
                <a:gd name="connsiteX1" fmla="*/ 0 w 990604"/>
                <a:gd name="connsiteY1" fmla="*/ 317938 h 5956738"/>
                <a:gd name="connsiteX2" fmla="*/ 6 w 990604"/>
                <a:gd name="connsiteY2" fmla="*/ 317938 h 5956738"/>
                <a:gd name="connsiteX3" fmla="*/ 495305 w 990604"/>
                <a:gd name="connsiteY3" fmla="*/ 0 h 5956738"/>
                <a:gd name="connsiteX4" fmla="*/ 990604 w 990604"/>
                <a:gd name="connsiteY4" fmla="*/ 317938 h 5956738"/>
                <a:gd name="connsiteX5" fmla="*/ 990601 w 990604"/>
                <a:gd name="connsiteY5" fmla="*/ 317938 h 5956738"/>
                <a:gd name="connsiteX6" fmla="*/ 990601 w 990604"/>
                <a:gd name="connsiteY6" fmla="*/ 5956738 h 5956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0604" h="5956738">
                  <a:moveTo>
                    <a:pt x="0" y="5956738"/>
                  </a:moveTo>
                  <a:lnTo>
                    <a:pt x="0" y="317938"/>
                  </a:lnTo>
                  <a:lnTo>
                    <a:pt x="6" y="317938"/>
                  </a:lnTo>
                  <a:lnTo>
                    <a:pt x="495305" y="0"/>
                  </a:lnTo>
                  <a:lnTo>
                    <a:pt x="990604" y="317938"/>
                  </a:lnTo>
                  <a:lnTo>
                    <a:pt x="990601" y="317938"/>
                  </a:lnTo>
                  <a:lnTo>
                    <a:pt x="990601" y="5956738"/>
                  </a:lnTo>
                  <a:close/>
                </a:path>
              </a:pathLst>
            </a:cu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1200"/>
                </a:spcBef>
                <a:defRPr/>
              </a:pPr>
              <a:endParaRPr lang="zh-CN" altLang="en-US" noProof="1"/>
            </a:p>
          </p:txBody>
        </p:sp>
        <p:sp>
          <p:nvSpPr>
            <p:cNvPr id="18" name="椭圆 17">
              <a:extLst>
                <a:ext uri="{FF2B5EF4-FFF2-40B4-BE49-F238E27FC236}">
                  <a16:creationId xmlns:a16="http://schemas.microsoft.com/office/drawing/2014/main" id="{3F05F16D-21A3-438D-8C25-2BF0A9A63596}"/>
                </a:ext>
              </a:extLst>
            </p:cNvPr>
            <p:cNvSpPr/>
            <p:nvPr/>
          </p:nvSpPr>
          <p:spPr>
            <a:xfrm>
              <a:off x="273223" y="271425"/>
              <a:ext cx="902677" cy="877513"/>
            </a:xfrm>
            <a:prstGeom prst="ellipse">
              <a:avLst/>
            </a:prstGeom>
            <a:solidFill>
              <a:schemeClr val="bg1"/>
            </a:solidFill>
            <a:ln w="825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1200"/>
                </a:spcBef>
                <a:defRPr/>
              </a:pPr>
              <a:endParaRPr lang="zh-CN" altLang="en-US" noProof="1"/>
            </a:p>
          </p:txBody>
        </p:sp>
        <p:sp>
          <p:nvSpPr>
            <p:cNvPr id="19" name="矩形 18">
              <a:extLst>
                <a:ext uri="{FF2B5EF4-FFF2-40B4-BE49-F238E27FC236}">
                  <a16:creationId xmlns:a16="http://schemas.microsoft.com/office/drawing/2014/main" id="{7485ED20-EE5A-4AF1-AB25-4C114F7A7AED}"/>
                </a:ext>
              </a:extLst>
            </p:cNvPr>
            <p:cNvSpPr/>
            <p:nvPr/>
          </p:nvSpPr>
          <p:spPr>
            <a:xfrm>
              <a:off x="480970" y="324385"/>
              <a:ext cx="487183" cy="769441"/>
            </a:xfrm>
            <a:prstGeom prst="rect">
              <a:avLst/>
            </a:prstGeom>
          </p:spPr>
          <p:txBody>
            <a:bodyPr wrap="none">
              <a:spAutoFit/>
            </a:bodyPr>
            <a:lstStyle/>
            <a:p>
              <a:pPr algn="ctr">
                <a:spcBef>
                  <a:spcPts val="1200"/>
                </a:spcBef>
                <a:defRPr/>
              </a:pPr>
              <a:r>
                <a:rPr lang="en-US" altLang="zh-CN" sz="4400" b="1" dirty="0">
                  <a:solidFill>
                    <a:srgbClr val="002060"/>
                  </a:solidFill>
                  <a:latin typeface="Arial" panose="020B0604020202020204" pitchFamily="34" charset="0"/>
                  <a:ea typeface="微软雅黑" panose="020B0503020204020204" pitchFamily="34" charset="-122"/>
                  <a:sym typeface="Arial" panose="020B0604020202020204" pitchFamily="34" charset="0"/>
                </a:rPr>
                <a:t>5</a:t>
              </a:r>
              <a:endParaRPr lang="zh-CN" altLang="en-US" sz="4400" b="1" dirty="0">
                <a:solidFill>
                  <a:srgbClr val="002060"/>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20" name="文本框 1066">
            <a:extLst>
              <a:ext uri="{FF2B5EF4-FFF2-40B4-BE49-F238E27FC236}">
                <a16:creationId xmlns:a16="http://schemas.microsoft.com/office/drawing/2014/main" id="{C2EFA620-0403-4BF6-AF31-10B66186A00E}"/>
              </a:ext>
            </a:extLst>
          </p:cNvPr>
          <p:cNvSpPr txBox="1">
            <a:spLocks noChangeArrowheads="1"/>
          </p:cNvSpPr>
          <p:nvPr/>
        </p:nvSpPr>
        <p:spPr bwMode="auto">
          <a:xfrm>
            <a:off x="1714045" y="287068"/>
            <a:ext cx="305724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lvl="0" algn="ctr"/>
            <a:r>
              <a:rPr lang="zh-CN" altLang="en-US" sz="3200" b="1" dirty="0">
                <a:solidFill>
                  <a:schemeClr val="bg1"/>
                </a:solidFill>
                <a:cs typeface="+mn-ea"/>
                <a:sym typeface="+mn-lt"/>
              </a:rPr>
              <a:t>树与森林的遍历</a:t>
            </a:r>
          </a:p>
        </p:txBody>
      </p:sp>
    </p:spTree>
    <p:extLst>
      <p:ext uri="{BB962C8B-B14F-4D97-AF65-F5344CB8AC3E}">
        <p14:creationId xmlns:p14="http://schemas.microsoft.com/office/powerpoint/2010/main" val="230166988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a:extLst>
              <a:ext uri="{FF2B5EF4-FFF2-40B4-BE49-F238E27FC236}">
                <a16:creationId xmlns:a16="http://schemas.microsoft.com/office/drawing/2014/main" id="{1A2EAEDE-6963-46FF-A3C1-1B9BFAE38409}"/>
              </a:ext>
            </a:extLst>
          </p:cNvPr>
          <p:cNvGrpSpPr/>
          <p:nvPr/>
        </p:nvGrpSpPr>
        <p:grpSpPr>
          <a:xfrm>
            <a:off x="-1" y="177155"/>
            <a:ext cx="5674941" cy="877513"/>
            <a:chOff x="-1" y="271425"/>
            <a:chExt cx="5542158" cy="877513"/>
          </a:xfrm>
        </p:grpSpPr>
        <p:sp>
          <p:nvSpPr>
            <p:cNvPr id="15" name="任意多边形 18">
              <a:extLst>
                <a:ext uri="{FF2B5EF4-FFF2-40B4-BE49-F238E27FC236}">
                  <a16:creationId xmlns:a16="http://schemas.microsoft.com/office/drawing/2014/main" id="{4C9AAE2C-0BE4-4D86-BD16-A95EC58701DA}"/>
                </a:ext>
              </a:extLst>
            </p:cNvPr>
            <p:cNvSpPr/>
            <p:nvPr/>
          </p:nvSpPr>
          <p:spPr>
            <a:xfrm rot="5400000">
              <a:off x="2497210" y="-2076409"/>
              <a:ext cx="547735" cy="5542158"/>
            </a:xfrm>
            <a:custGeom>
              <a:avLst/>
              <a:gdLst>
                <a:gd name="connsiteX0" fmla="*/ 0 w 990604"/>
                <a:gd name="connsiteY0" fmla="*/ 5956738 h 5956738"/>
                <a:gd name="connsiteX1" fmla="*/ 0 w 990604"/>
                <a:gd name="connsiteY1" fmla="*/ 317938 h 5956738"/>
                <a:gd name="connsiteX2" fmla="*/ 6 w 990604"/>
                <a:gd name="connsiteY2" fmla="*/ 317938 h 5956738"/>
                <a:gd name="connsiteX3" fmla="*/ 495305 w 990604"/>
                <a:gd name="connsiteY3" fmla="*/ 0 h 5956738"/>
                <a:gd name="connsiteX4" fmla="*/ 990604 w 990604"/>
                <a:gd name="connsiteY4" fmla="*/ 317938 h 5956738"/>
                <a:gd name="connsiteX5" fmla="*/ 990601 w 990604"/>
                <a:gd name="connsiteY5" fmla="*/ 317938 h 5956738"/>
                <a:gd name="connsiteX6" fmla="*/ 990601 w 990604"/>
                <a:gd name="connsiteY6" fmla="*/ 5956738 h 5956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0604" h="5956738">
                  <a:moveTo>
                    <a:pt x="0" y="5956738"/>
                  </a:moveTo>
                  <a:lnTo>
                    <a:pt x="0" y="317938"/>
                  </a:lnTo>
                  <a:lnTo>
                    <a:pt x="6" y="317938"/>
                  </a:lnTo>
                  <a:lnTo>
                    <a:pt x="495305" y="0"/>
                  </a:lnTo>
                  <a:lnTo>
                    <a:pt x="990604" y="317938"/>
                  </a:lnTo>
                  <a:lnTo>
                    <a:pt x="990601" y="317938"/>
                  </a:lnTo>
                  <a:lnTo>
                    <a:pt x="990601" y="5956738"/>
                  </a:lnTo>
                  <a:close/>
                </a:path>
              </a:pathLst>
            </a:cu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1200"/>
                </a:spcBef>
                <a:defRPr/>
              </a:pPr>
              <a:endParaRPr lang="zh-CN" altLang="en-US" noProof="1"/>
            </a:p>
          </p:txBody>
        </p:sp>
        <p:sp>
          <p:nvSpPr>
            <p:cNvPr id="16" name="椭圆 15">
              <a:extLst>
                <a:ext uri="{FF2B5EF4-FFF2-40B4-BE49-F238E27FC236}">
                  <a16:creationId xmlns:a16="http://schemas.microsoft.com/office/drawing/2014/main" id="{CE6C2097-8C7F-45F1-B166-6688B76DB335}"/>
                </a:ext>
              </a:extLst>
            </p:cNvPr>
            <p:cNvSpPr/>
            <p:nvPr/>
          </p:nvSpPr>
          <p:spPr>
            <a:xfrm>
              <a:off x="273223" y="271425"/>
              <a:ext cx="902677" cy="877513"/>
            </a:xfrm>
            <a:prstGeom prst="ellipse">
              <a:avLst/>
            </a:prstGeom>
            <a:solidFill>
              <a:schemeClr val="bg1"/>
            </a:solidFill>
            <a:ln w="825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1200"/>
                </a:spcBef>
                <a:defRPr/>
              </a:pPr>
              <a:endParaRPr lang="zh-CN" altLang="en-US" noProof="1"/>
            </a:p>
          </p:txBody>
        </p:sp>
        <p:sp>
          <p:nvSpPr>
            <p:cNvPr id="17" name="矩形 16">
              <a:extLst>
                <a:ext uri="{FF2B5EF4-FFF2-40B4-BE49-F238E27FC236}">
                  <a16:creationId xmlns:a16="http://schemas.microsoft.com/office/drawing/2014/main" id="{166F3534-913F-48DD-8377-EE5D1E8377B6}"/>
                </a:ext>
              </a:extLst>
            </p:cNvPr>
            <p:cNvSpPr/>
            <p:nvPr/>
          </p:nvSpPr>
          <p:spPr>
            <a:xfrm>
              <a:off x="480970" y="324385"/>
              <a:ext cx="487183" cy="769441"/>
            </a:xfrm>
            <a:prstGeom prst="rect">
              <a:avLst/>
            </a:prstGeom>
          </p:spPr>
          <p:txBody>
            <a:bodyPr wrap="none">
              <a:spAutoFit/>
            </a:bodyPr>
            <a:lstStyle/>
            <a:p>
              <a:pPr algn="ctr">
                <a:spcBef>
                  <a:spcPts val="1200"/>
                </a:spcBef>
                <a:defRPr/>
              </a:pPr>
              <a:r>
                <a:rPr lang="en-US" altLang="zh-CN" sz="4400" b="1" dirty="0">
                  <a:solidFill>
                    <a:srgbClr val="002060"/>
                  </a:solidFill>
                  <a:latin typeface="Arial" panose="020B0604020202020204" pitchFamily="34" charset="0"/>
                  <a:ea typeface="微软雅黑" panose="020B0503020204020204" pitchFamily="34" charset="-122"/>
                  <a:sym typeface="Arial" panose="020B0604020202020204" pitchFamily="34" charset="0"/>
                </a:rPr>
                <a:t>5</a:t>
              </a:r>
              <a:endParaRPr lang="zh-CN" altLang="en-US" sz="4400" b="1" dirty="0">
                <a:solidFill>
                  <a:srgbClr val="002060"/>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18" name="文本框 1066">
            <a:extLst>
              <a:ext uri="{FF2B5EF4-FFF2-40B4-BE49-F238E27FC236}">
                <a16:creationId xmlns:a16="http://schemas.microsoft.com/office/drawing/2014/main" id="{908E9D88-11BD-4710-9E48-A52EB0FC5223}"/>
              </a:ext>
            </a:extLst>
          </p:cNvPr>
          <p:cNvSpPr txBox="1">
            <a:spLocks noChangeArrowheads="1"/>
          </p:cNvSpPr>
          <p:nvPr/>
        </p:nvSpPr>
        <p:spPr bwMode="auto">
          <a:xfrm>
            <a:off x="1714045" y="287068"/>
            <a:ext cx="305724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lvl="0" algn="ctr"/>
            <a:r>
              <a:rPr lang="zh-CN" altLang="en-US" sz="3200" b="1" dirty="0">
                <a:solidFill>
                  <a:schemeClr val="bg1"/>
                </a:solidFill>
                <a:cs typeface="+mn-ea"/>
                <a:sym typeface="+mn-lt"/>
              </a:rPr>
              <a:t>树与森林的遍历</a:t>
            </a:r>
          </a:p>
        </p:txBody>
      </p:sp>
      <p:sp>
        <p:nvSpPr>
          <p:cNvPr id="13" name="矩形 12">
            <a:extLst>
              <a:ext uri="{FF2B5EF4-FFF2-40B4-BE49-F238E27FC236}">
                <a16:creationId xmlns:a16="http://schemas.microsoft.com/office/drawing/2014/main" id="{1EFF2BBC-0101-43DC-AB3E-0A0A0CEF76E8}"/>
              </a:ext>
            </a:extLst>
          </p:cNvPr>
          <p:cNvSpPr/>
          <p:nvPr/>
        </p:nvSpPr>
        <p:spPr>
          <a:xfrm>
            <a:off x="563613" y="1204046"/>
            <a:ext cx="10754627" cy="1383712"/>
          </a:xfrm>
          <a:prstGeom prst="rect">
            <a:avLst/>
          </a:prstGeom>
        </p:spPr>
        <p:txBody>
          <a:bodyPr wrap="square">
            <a:spAutoFit/>
          </a:bodyPr>
          <a:lstStyle/>
          <a:p>
            <a:pPr algn="just">
              <a:lnSpc>
                <a:spcPct val="120000"/>
              </a:lnSpc>
              <a:spcAft>
                <a:spcPts val="1200"/>
              </a:spcAft>
            </a:pPr>
            <a:r>
              <a:rPr lang="zh-CN" altLang="en-US" sz="2400" b="1" dirty="0">
                <a:solidFill>
                  <a:srgbClr val="FF0000"/>
                </a:solidFill>
                <a:cs typeface="Times New Roman" panose="02020603050405020304" pitchFamily="18" charset="0"/>
              </a:rPr>
              <a:t>（</a:t>
            </a:r>
            <a:r>
              <a:rPr lang="en-US" altLang="zh-CN" sz="2400" b="1" dirty="0">
                <a:solidFill>
                  <a:srgbClr val="FF0000"/>
                </a:solidFill>
                <a:cs typeface="Times New Roman" panose="02020603050405020304" pitchFamily="18" charset="0"/>
              </a:rPr>
              <a:t>2</a:t>
            </a:r>
            <a:r>
              <a:rPr lang="zh-CN" altLang="en-US" sz="2400" b="1" dirty="0">
                <a:solidFill>
                  <a:srgbClr val="FF0000"/>
                </a:solidFill>
                <a:cs typeface="Times New Roman" panose="02020603050405020304" pitchFamily="18" charset="0"/>
              </a:rPr>
              <a:t>）</a:t>
            </a:r>
            <a:r>
              <a:rPr lang="zh-CN" altLang="en-US" sz="2400" dirty="0">
                <a:cs typeface="Times New Roman" panose="02020603050405020304" pitchFamily="18" charset="0"/>
              </a:rPr>
              <a:t>非空森林是由第</a:t>
            </a:r>
            <a:r>
              <a:rPr lang="en-US" altLang="zh-CN" sz="2400" dirty="0">
                <a:cs typeface="Times New Roman" panose="02020603050405020304" pitchFamily="18" charset="0"/>
              </a:rPr>
              <a:t>1</a:t>
            </a:r>
            <a:r>
              <a:rPr lang="zh-CN" altLang="en-US" sz="2400" dirty="0">
                <a:cs typeface="Times New Roman" panose="02020603050405020304" pitchFamily="18" charset="0"/>
              </a:rPr>
              <a:t>棵树的根、第一棵树的根结点的子树森林与其余的树构成的森林所构成的。森林的先序遍历算法思路是：先访问第</a:t>
            </a:r>
            <a:r>
              <a:rPr lang="en-US" altLang="zh-CN" sz="2400" dirty="0">
                <a:cs typeface="Times New Roman" panose="02020603050405020304" pitchFamily="18" charset="0"/>
              </a:rPr>
              <a:t>1</a:t>
            </a:r>
            <a:r>
              <a:rPr lang="zh-CN" altLang="en-US" sz="2400" dirty="0">
                <a:cs typeface="Times New Roman" panose="02020603050405020304" pitchFamily="18" charset="0"/>
              </a:rPr>
              <a:t>棵树的根结点，然后依次递归遍历整个森林。</a:t>
            </a:r>
            <a:endParaRPr lang="en-US" altLang="zh-CN" sz="2400" dirty="0">
              <a:cs typeface="Times New Roman" panose="02020603050405020304" pitchFamily="18" charset="0"/>
            </a:endParaRPr>
          </a:p>
        </p:txBody>
      </p:sp>
      <p:pic>
        <p:nvPicPr>
          <p:cNvPr id="3" name="图片 2">
            <a:extLst>
              <a:ext uri="{FF2B5EF4-FFF2-40B4-BE49-F238E27FC236}">
                <a16:creationId xmlns:a16="http://schemas.microsoft.com/office/drawing/2014/main" id="{98C04E3E-A0A1-4C78-B58A-D449C0EEFDDC}"/>
              </a:ext>
            </a:extLst>
          </p:cNvPr>
          <p:cNvPicPr>
            <a:picLocks noChangeAspect="1"/>
          </p:cNvPicPr>
          <p:nvPr/>
        </p:nvPicPr>
        <p:blipFill>
          <a:blip r:embed="rId2"/>
          <a:stretch>
            <a:fillRect/>
          </a:stretch>
        </p:blipFill>
        <p:spPr>
          <a:xfrm>
            <a:off x="4324561" y="3158738"/>
            <a:ext cx="7599680" cy="1699219"/>
          </a:xfrm>
          <a:prstGeom prst="rect">
            <a:avLst/>
          </a:prstGeom>
        </p:spPr>
      </p:pic>
      <p:pic>
        <p:nvPicPr>
          <p:cNvPr id="4" name="图片 3">
            <a:extLst>
              <a:ext uri="{FF2B5EF4-FFF2-40B4-BE49-F238E27FC236}">
                <a16:creationId xmlns:a16="http://schemas.microsoft.com/office/drawing/2014/main" id="{845CA5E2-5BD2-4DA8-A275-0E230DDA0D4E}"/>
              </a:ext>
            </a:extLst>
          </p:cNvPr>
          <p:cNvPicPr>
            <a:picLocks noChangeAspect="1"/>
          </p:cNvPicPr>
          <p:nvPr/>
        </p:nvPicPr>
        <p:blipFill>
          <a:blip r:embed="rId3"/>
          <a:stretch>
            <a:fillRect/>
          </a:stretch>
        </p:blipFill>
        <p:spPr>
          <a:xfrm>
            <a:off x="469210" y="3114803"/>
            <a:ext cx="3855351" cy="1715717"/>
          </a:xfrm>
          <a:prstGeom prst="rect">
            <a:avLst/>
          </a:prstGeom>
        </p:spPr>
      </p:pic>
    </p:spTree>
    <p:extLst>
      <p:ext uri="{BB962C8B-B14F-4D97-AF65-F5344CB8AC3E}">
        <p14:creationId xmlns:p14="http://schemas.microsoft.com/office/powerpoint/2010/main" val="73774628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3">
            <a:extLst>
              <a:ext uri="{FF2B5EF4-FFF2-40B4-BE49-F238E27FC236}">
                <a16:creationId xmlns:a16="http://schemas.microsoft.com/office/drawing/2014/main" id="{19137254-ADB3-4909-85E6-B7D01C6BB068}"/>
              </a:ext>
            </a:extLst>
          </p:cNvPr>
          <p:cNvGrpSpPr/>
          <p:nvPr/>
        </p:nvGrpSpPr>
        <p:grpSpPr>
          <a:xfrm>
            <a:off x="302765" y="1262680"/>
            <a:ext cx="458390" cy="344014"/>
            <a:chOff x="789999" y="2242985"/>
            <a:chExt cx="504229" cy="378415"/>
          </a:xfrm>
        </p:grpSpPr>
        <p:sp>
          <p:nvSpPr>
            <p:cNvPr id="3" name="Rectangle 24">
              <a:extLst>
                <a:ext uri="{FF2B5EF4-FFF2-40B4-BE49-F238E27FC236}">
                  <a16:creationId xmlns:a16="http://schemas.microsoft.com/office/drawing/2014/main" id="{6251D1C4-52B2-4133-88AF-9F93AF68DA82}"/>
                </a:ext>
              </a:extLst>
            </p:cNvPr>
            <p:cNvSpPr/>
            <p:nvPr/>
          </p:nvSpPr>
          <p:spPr>
            <a:xfrm>
              <a:off x="858129" y="2299468"/>
              <a:ext cx="436099" cy="321932"/>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1200"/>
                </a:spcBef>
              </a:pPr>
              <a:endParaRPr lang="en-GB" sz="2800">
                <a:cs typeface="+mn-ea"/>
                <a:sym typeface="+mn-lt"/>
              </a:endParaRPr>
            </a:p>
          </p:txBody>
        </p:sp>
        <p:sp>
          <p:nvSpPr>
            <p:cNvPr id="4" name="Rectangle 25">
              <a:extLst>
                <a:ext uri="{FF2B5EF4-FFF2-40B4-BE49-F238E27FC236}">
                  <a16:creationId xmlns:a16="http://schemas.microsoft.com/office/drawing/2014/main" id="{09E00C75-44E0-4DB2-BA4B-B0643AFF04F0}"/>
                </a:ext>
              </a:extLst>
            </p:cNvPr>
            <p:cNvSpPr/>
            <p:nvPr/>
          </p:nvSpPr>
          <p:spPr>
            <a:xfrm>
              <a:off x="789999" y="2242985"/>
              <a:ext cx="436099" cy="321932"/>
            </a:xfrm>
            <a:prstGeom prst="rect">
              <a:avLst/>
            </a:prstGeom>
            <a:solidFill>
              <a:srgbClr val="BDD7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1200"/>
                </a:spcBef>
              </a:pPr>
              <a:endParaRPr lang="en-GB" sz="2800">
                <a:cs typeface="+mn-ea"/>
                <a:sym typeface="+mn-lt"/>
              </a:endParaRPr>
            </a:p>
          </p:txBody>
        </p:sp>
      </p:grpSp>
      <p:sp>
        <p:nvSpPr>
          <p:cNvPr id="5" name="矩形 4">
            <a:extLst>
              <a:ext uri="{FF2B5EF4-FFF2-40B4-BE49-F238E27FC236}">
                <a16:creationId xmlns:a16="http://schemas.microsoft.com/office/drawing/2014/main" id="{9617C146-3ADF-44CF-8A77-68F048DB3B2D}"/>
              </a:ext>
            </a:extLst>
          </p:cNvPr>
          <p:cNvSpPr/>
          <p:nvPr/>
        </p:nvSpPr>
        <p:spPr>
          <a:xfrm>
            <a:off x="991348" y="1696297"/>
            <a:ext cx="8959959" cy="2893100"/>
          </a:xfrm>
          <a:prstGeom prst="rect">
            <a:avLst/>
          </a:prstGeom>
        </p:spPr>
        <p:txBody>
          <a:bodyPr wrap="square">
            <a:spAutoFit/>
          </a:bodyPr>
          <a:lstStyle/>
          <a:p>
            <a:pPr lvl="1"/>
            <a:r>
              <a:rPr lang="en-US" altLang="zh-CN" sz="2600" dirty="0">
                <a:cs typeface="Times New Roman" panose="02020603050405020304" pitchFamily="18" charset="0"/>
              </a:rPr>
              <a:t>void </a:t>
            </a:r>
            <a:r>
              <a:rPr lang="en-US" altLang="zh-CN" sz="2600" dirty="0" err="1">
                <a:cs typeface="Times New Roman" panose="02020603050405020304" pitchFamily="18" charset="0"/>
              </a:rPr>
              <a:t>forestpreorder</a:t>
            </a:r>
            <a:r>
              <a:rPr lang="en-US" altLang="zh-CN" sz="2600" dirty="0">
                <a:cs typeface="Times New Roman" panose="02020603050405020304" pitchFamily="18" charset="0"/>
              </a:rPr>
              <a:t>(forest T, void visit(</a:t>
            </a:r>
            <a:r>
              <a:rPr lang="en-US" altLang="zh-CN" sz="2600" dirty="0" err="1">
                <a:cs typeface="Times New Roman" panose="02020603050405020304" pitchFamily="18" charset="0"/>
              </a:rPr>
              <a:t>TElemType</a:t>
            </a:r>
            <a:r>
              <a:rPr lang="en-US" altLang="zh-CN" sz="2600" dirty="0">
                <a:cs typeface="Times New Roman" panose="02020603050405020304" pitchFamily="18" charset="0"/>
              </a:rPr>
              <a:t>))</a:t>
            </a:r>
          </a:p>
          <a:p>
            <a:pPr lvl="1"/>
            <a:r>
              <a:rPr lang="en-US" altLang="zh-CN" sz="2600" dirty="0">
                <a:cs typeface="Times New Roman" panose="02020603050405020304" pitchFamily="18" charset="0"/>
              </a:rPr>
              <a:t>{  </a:t>
            </a:r>
          </a:p>
          <a:p>
            <a:pPr lvl="1"/>
            <a:r>
              <a:rPr lang="en-US" altLang="zh-CN" sz="2600" dirty="0">
                <a:cs typeface="Times New Roman" panose="02020603050405020304" pitchFamily="18" charset="0"/>
              </a:rPr>
              <a:t>   if(!T)  return ;   </a:t>
            </a:r>
          </a:p>
          <a:p>
            <a:pPr lvl="1"/>
            <a:r>
              <a:rPr lang="en-US" altLang="zh-CN" sz="2600" dirty="0">
                <a:cs typeface="Times New Roman" panose="02020603050405020304" pitchFamily="18" charset="0"/>
              </a:rPr>
              <a:t>   visit(T-&gt;data);</a:t>
            </a:r>
          </a:p>
          <a:p>
            <a:pPr lvl="1"/>
            <a:r>
              <a:rPr lang="en-US" altLang="zh-CN" sz="2600" dirty="0">
                <a:cs typeface="Times New Roman" panose="02020603050405020304" pitchFamily="18" charset="0"/>
              </a:rPr>
              <a:t>   </a:t>
            </a:r>
            <a:r>
              <a:rPr lang="en-US" altLang="zh-CN" sz="2600" dirty="0" err="1">
                <a:cs typeface="Times New Roman" panose="02020603050405020304" pitchFamily="18" charset="0"/>
              </a:rPr>
              <a:t>forestpreorder</a:t>
            </a:r>
            <a:r>
              <a:rPr lang="en-US" altLang="zh-CN" sz="2600" dirty="0">
                <a:cs typeface="Times New Roman" panose="02020603050405020304" pitchFamily="18" charset="0"/>
              </a:rPr>
              <a:t>(T-&gt;fc, visit);</a:t>
            </a:r>
          </a:p>
          <a:p>
            <a:pPr lvl="1"/>
            <a:r>
              <a:rPr lang="en-US" altLang="zh-CN" sz="2600" dirty="0">
                <a:cs typeface="Times New Roman" panose="02020603050405020304" pitchFamily="18" charset="0"/>
              </a:rPr>
              <a:t>   </a:t>
            </a:r>
            <a:r>
              <a:rPr lang="en-US" altLang="zh-CN" sz="2600" dirty="0" err="1">
                <a:cs typeface="Times New Roman" panose="02020603050405020304" pitchFamily="18" charset="0"/>
              </a:rPr>
              <a:t>forestpreorder</a:t>
            </a:r>
            <a:r>
              <a:rPr lang="en-US" altLang="zh-CN" sz="2600" dirty="0">
                <a:cs typeface="Times New Roman" panose="02020603050405020304" pitchFamily="18" charset="0"/>
              </a:rPr>
              <a:t>(T-&gt;ns, visit);</a:t>
            </a:r>
          </a:p>
          <a:p>
            <a:pPr lvl="1"/>
            <a:r>
              <a:rPr lang="en-US" altLang="zh-CN" sz="2600" dirty="0">
                <a:cs typeface="Times New Roman" panose="02020603050405020304" pitchFamily="18" charset="0"/>
              </a:rPr>
              <a:t>}</a:t>
            </a:r>
            <a:endParaRPr lang="zh-CN" altLang="zh-CN" sz="2600" dirty="0">
              <a:cs typeface="Times New Roman" panose="02020603050405020304" pitchFamily="18" charset="0"/>
            </a:endParaRPr>
          </a:p>
        </p:txBody>
      </p:sp>
      <p:sp>
        <p:nvSpPr>
          <p:cNvPr id="12" name="矩形 11">
            <a:extLst>
              <a:ext uri="{FF2B5EF4-FFF2-40B4-BE49-F238E27FC236}">
                <a16:creationId xmlns:a16="http://schemas.microsoft.com/office/drawing/2014/main" id="{B00B98B7-E376-4BC6-B779-54E58A046D1F}"/>
              </a:ext>
            </a:extLst>
          </p:cNvPr>
          <p:cNvSpPr/>
          <p:nvPr/>
        </p:nvSpPr>
        <p:spPr>
          <a:xfrm>
            <a:off x="817440" y="1173077"/>
            <a:ext cx="7609776" cy="523220"/>
          </a:xfrm>
          <a:prstGeom prst="rect">
            <a:avLst/>
          </a:prstGeom>
        </p:spPr>
        <p:txBody>
          <a:bodyPr wrap="none">
            <a:spAutoFit/>
          </a:bodyPr>
          <a:lstStyle/>
          <a:p>
            <a:pPr>
              <a:spcBef>
                <a:spcPts val="1200"/>
              </a:spcBef>
            </a:pPr>
            <a:r>
              <a:rPr lang="zh-CN" altLang="en-US" sz="2800" b="1" dirty="0">
                <a:solidFill>
                  <a:srgbClr val="002060"/>
                </a:solidFill>
                <a:latin typeface="Times New Roman" panose="02020603050405020304" pitchFamily="18" charset="0"/>
                <a:cs typeface="Times New Roman" panose="02020603050405020304" pitchFamily="18" charset="0"/>
              </a:rPr>
              <a:t>算法</a:t>
            </a:r>
            <a:r>
              <a:rPr lang="en-US" altLang="zh-CN" sz="2800" b="1" dirty="0">
                <a:solidFill>
                  <a:srgbClr val="002060"/>
                </a:solidFill>
                <a:latin typeface="Times New Roman" panose="02020603050405020304" pitchFamily="18" charset="0"/>
                <a:cs typeface="Times New Roman" panose="02020603050405020304" pitchFamily="18" charset="0"/>
              </a:rPr>
              <a:t>3.15 </a:t>
            </a:r>
            <a:r>
              <a:rPr lang="en-US" altLang="zh-CN" sz="2800" b="1" dirty="0" err="1">
                <a:solidFill>
                  <a:schemeClr val="accent2"/>
                </a:solidFill>
              </a:rPr>
              <a:t>forestpreorder</a:t>
            </a:r>
            <a:r>
              <a:rPr lang="en-US" altLang="zh-CN" sz="2800" dirty="0"/>
              <a:t> </a:t>
            </a:r>
            <a:r>
              <a:rPr lang="zh-CN" altLang="en-US" sz="2800" b="1" dirty="0">
                <a:solidFill>
                  <a:srgbClr val="002060"/>
                </a:solidFill>
                <a:latin typeface="Times New Roman" panose="02020603050405020304" pitchFamily="18" charset="0"/>
                <a:cs typeface="Times New Roman" panose="02020603050405020304" pitchFamily="18" charset="0"/>
              </a:rPr>
              <a:t>：森林的先序遍历</a:t>
            </a:r>
            <a:r>
              <a:rPr lang="en-US" altLang="zh-CN" sz="2800" b="1" dirty="0">
                <a:solidFill>
                  <a:srgbClr val="002060"/>
                </a:solidFill>
                <a:latin typeface="Times New Roman" panose="02020603050405020304" pitchFamily="18" charset="0"/>
                <a:cs typeface="Times New Roman" panose="02020603050405020304" pitchFamily="18" charset="0"/>
              </a:rPr>
              <a:t>1</a:t>
            </a:r>
            <a:r>
              <a:rPr lang="zh-CN" altLang="en-US" sz="2800" b="1" dirty="0">
                <a:solidFill>
                  <a:srgbClr val="002060"/>
                </a:solidFill>
                <a:latin typeface="Times New Roman" panose="02020603050405020304" pitchFamily="18" charset="0"/>
                <a:cs typeface="Times New Roman" panose="02020603050405020304" pitchFamily="18" charset="0"/>
              </a:rPr>
              <a:t>。</a:t>
            </a:r>
          </a:p>
        </p:txBody>
      </p:sp>
      <p:grpSp>
        <p:nvGrpSpPr>
          <p:cNvPr id="16" name="组合 15">
            <a:extLst>
              <a:ext uri="{FF2B5EF4-FFF2-40B4-BE49-F238E27FC236}">
                <a16:creationId xmlns:a16="http://schemas.microsoft.com/office/drawing/2014/main" id="{3FA8C186-CFD4-4236-9200-6E5FC8559B16}"/>
              </a:ext>
            </a:extLst>
          </p:cNvPr>
          <p:cNvGrpSpPr/>
          <p:nvPr/>
        </p:nvGrpSpPr>
        <p:grpSpPr>
          <a:xfrm>
            <a:off x="-1" y="177155"/>
            <a:ext cx="5674941" cy="877513"/>
            <a:chOff x="-1" y="271425"/>
            <a:chExt cx="5542158" cy="877513"/>
          </a:xfrm>
        </p:grpSpPr>
        <p:sp>
          <p:nvSpPr>
            <p:cNvPr id="17" name="任意多边形 18">
              <a:extLst>
                <a:ext uri="{FF2B5EF4-FFF2-40B4-BE49-F238E27FC236}">
                  <a16:creationId xmlns:a16="http://schemas.microsoft.com/office/drawing/2014/main" id="{BF8D7DBA-7719-4650-8F41-FC6484C1C5C3}"/>
                </a:ext>
              </a:extLst>
            </p:cNvPr>
            <p:cNvSpPr/>
            <p:nvPr/>
          </p:nvSpPr>
          <p:spPr>
            <a:xfrm rot="5400000">
              <a:off x="2497210" y="-2076409"/>
              <a:ext cx="547735" cy="5542158"/>
            </a:xfrm>
            <a:custGeom>
              <a:avLst/>
              <a:gdLst>
                <a:gd name="connsiteX0" fmla="*/ 0 w 990604"/>
                <a:gd name="connsiteY0" fmla="*/ 5956738 h 5956738"/>
                <a:gd name="connsiteX1" fmla="*/ 0 w 990604"/>
                <a:gd name="connsiteY1" fmla="*/ 317938 h 5956738"/>
                <a:gd name="connsiteX2" fmla="*/ 6 w 990604"/>
                <a:gd name="connsiteY2" fmla="*/ 317938 h 5956738"/>
                <a:gd name="connsiteX3" fmla="*/ 495305 w 990604"/>
                <a:gd name="connsiteY3" fmla="*/ 0 h 5956738"/>
                <a:gd name="connsiteX4" fmla="*/ 990604 w 990604"/>
                <a:gd name="connsiteY4" fmla="*/ 317938 h 5956738"/>
                <a:gd name="connsiteX5" fmla="*/ 990601 w 990604"/>
                <a:gd name="connsiteY5" fmla="*/ 317938 h 5956738"/>
                <a:gd name="connsiteX6" fmla="*/ 990601 w 990604"/>
                <a:gd name="connsiteY6" fmla="*/ 5956738 h 5956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0604" h="5956738">
                  <a:moveTo>
                    <a:pt x="0" y="5956738"/>
                  </a:moveTo>
                  <a:lnTo>
                    <a:pt x="0" y="317938"/>
                  </a:lnTo>
                  <a:lnTo>
                    <a:pt x="6" y="317938"/>
                  </a:lnTo>
                  <a:lnTo>
                    <a:pt x="495305" y="0"/>
                  </a:lnTo>
                  <a:lnTo>
                    <a:pt x="990604" y="317938"/>
                  </a:lnTo>
                  <a:lnTo>
                    <a:pt x="990601" y="317938"/>
                  </a:lnTo>
                  <a:lnTo>
                    <a:pt x="990601" y="5956738"/>
                  </a:lnTo>
                  <a:close/>
                </a:path>
              </a:pathLst>
            </a:cu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1200"/>
                </a:spcBef>
                <a:defRPr/>
              </a:pPr>
              <a:endParaRPr lang="zh-CN" altLang="en-US" noProof="1"/>
            </a:p>
          </p:txBody>
        </p:sp>
        <p:sp>
          <p:nvSpPr>
            <p:cNvPr id="18" name="椭圆 17">
              <a:extLst>
                <a:ext uri="{FF2B5EF4-FFF2-40B4-BE49-F238E27FC236}">
                  <a16:creationId xmlns:a16="http://schemas.microsoft.com/office/drawing/2014/main" id="{3F05F16D-21A3-438D-8C25-2BF0A9A63596}"/>
                </a:ext>
              </a:extLst>
            </p:cNvPr>
            <p:cNvSpPr/>
            <p:nvPr/>
          </p:nvSpPr>
          <p:spPr>
            <a:xfrm>
              <a:off x="273223" y="271425"/>
              <a:ext cx="902677" cy="877513"/>
            </a:xfrm>
            <a:prstGeom prst="ellipse">
              <a:avLst/>
            </a:prstGeom>
            <a:solidFill>
              <a:schemeClr val="bg1"/>
            </a:solidFill>
            <a:ln w="825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1200"/>
                </a:spcBef>
                <a:defRPr/>
              </a:pPr>
              <a:endParaRPr lang="zh-CN" altLang="en-US" noProof="1"/>
            </a:p>
          </p:txBody>
        </p:sp>
        <p:sp>
          <p:nvSpPr>
            <p:cNvPr id="19" name="矩形 18">
              <a:extLst>
                <a:ext uri="{FF2B5EF4-FFF2-40B4-BE49-F238E27FC236}">
                  <a16:creationId xmlns:a16="http://schemas.microsoft.com/office/drawing/2014/main" id="{7485ED20-EE5A-4AF1-AB25-4C114F7A7AED}"/>
                </a:ext>
              </a:extLst>
            </p:cNvPr>
            <p:cNvSpPr/>
            <p:nvPr/>
          </p:nvSpPr>
          <p:spPr>
            <a:xfrm>
              <a:off x="480970" y="324385"/>
              <a:ext cx="487183" cy="769441"/>
            </a:xfrm>
            <a:prstGeom prst="rect">
              <a:avLst/>
            </a:prstGeom>
          </p:spPr>
          <p:txBody>
            <a:bodyPr wrap="none">
              <a:spAutoFit/>
            </a:bodyPr>
            <a:lstStyle/>
            <a:p>
              <a:pPr algn="ctr">
                <a:spcBef>
                  <a:spcPts val="1200"/>
                </a:spcBef>
                <a:defRPr/>
              </a:pPr>
              <a:r>
                <a:rPr lang="en-US" altLang="zh-CN" sz="4400" b="1" dirty="0">
                  <a:solidFill>
                    <a:srgbClr val="002060"/>
                  </a:solidFill>
                  <a:latin typeface="Arial" panose="020B0604020202020204" pitchFamily="34" charset="0"/>
                  <a:ea typeface="微软雅黑" panose="020B0503020204020204" pitchFamily="34" charset="-122"/>
                  <a:sym typeface="Arial" panose="020B0604020202020204" pitchFamily="34" charset="0"/>
                </a:rPr>
                <a:t>5</a:t>
              </a:r>
              <a:endParaRPr lang="zh-CN" altLang="en-US" sz="4400" b="1" dirty="0">
                <a:solidFill>
                  <a:srgbClr val="002060"/>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20" name="文本框 1066">
            <a:extLst>
              <a:ext uri="{FF2B5EF4-FFF2-40B4-BE49-F238E27FC236}">
                <a16:creationId xmlns:a16="http://schemas.microsoft.com/office/drawing/2014/main" id="{C2EFA620-0403-4BF6-AF31-10B66186A00E}"/>
              </a:ext>
            </a:extLst>
          </p:cNvPr>
          <p:cNvSpPr txBox="1">
            <a:spLocks noChangeArrowheads="1"/>
          </p:cNvSpPr>
          <p:nvPr/>
        </p:nvSpPr>
        <p:spPr bwMode="auto">
          <a:xfrm>
            <a:off x="1714045" y="287068"/>
            <a:ext cx="305724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lvl="0" algn="ctr"/>
            <a:r>
              <a:rPr lang="zh-CN" altLang="en-US" sz="3200" b="1" dirty="0">
                <a:solidFill>
                  <a:schemeClr val="bg1"/>
                </a:solidFill>
                <a:cs typeface="+mn-ea"/>
                <a:sym typeface="+mn-lt"/>
              </a:rPr>
              <a:t>树与森林的遍历</a:t>
            </a:r>
          </a:p>
        </p:txBody>
      </p:sp>
    </p:spTree>
    <p:extLst>
      <p:ext uri="{BB962C8B-B14F-4D97-AF65-F5344CB8AC3E}">
        <p14:creationId xmlns:p14="http://schemas.microsoft.com/office/powerpoint/2010/main" val="279896187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a:extLst>
              <a:ext uri="{FF2B5EF4-FFF2-40B4-BE49-F238E27FC236}">
                <a16:creationId xmlns:a16="http://schemas.microsoft.com/office/drawing/2014/main" id="{1A2EAEDE-6963-46FF-A3C1-1B9BFAE38409}"/>
              </a:ext>
            </a:extLst>
          </p:cNvPr>
          <p:cNvGrpSpPr/>
          <p:nvPr/>
        </p:nvGrpSpPr>
        <p:grpSpPr>
          <a:xfrm>
            <a:off x="-1" y="177155"/>
            <a:ext cx="5674941" cy="877513"/>
            <a:chOff x="-1" y="271425"/>
            <a:chExt cx="5542158" cy="877513"/>
          </a:xfrm>
        </p:grpSpPr>
        <p:sp>
          <p:nvSpPr>
            <p:cNvPr id="15" name="任意多边形 18">
              <a:extLst>
                <a:ext uri="{FF2B5EF4-FFF2-40B4-BE49-F238E27FC236}">
                  <a16:creationId xmlns:a16="http://schemas.microsoft.com/office/drawing/2014/main" id="{4C9AAE2C-0BE4-4D86-BD16-A95EC58701DA}"/>
                </a:ext>
              </a:extLst>
            </p:cNvPr>
            <p:cNvSpPr/>
            <p:nvPr/>
          </p:nvSpPr>
          <p:spPr>
            <a:xfrm rot="5400000">
              <a:off x="2497210" y="-2076409"/>
              <a:ext cx="547735" cy="5542158"/>
            </a:xfrm>
            <a:custGeom>
              <a:avLst/>
              <a:gdLst>
                <a:gd name="connsiteX0" fmla="*/ 0 w 990604"/>
                <a:gd name="connsiteY0" fmla="*/ 5956738 h 5956738"/>
                <a:gd name="connsiteX1" fmla="*/ 0 w 990604"/>
                <a:gd name="connsiteY1" fmla="*/ 317938 h 5956738"/>
                <a:gd name="connsiteX2" fmla="*/ 6 w 990604"/>
                <a:gd name="connsiteY2" fmla="*/ 317938 h 5956738"/>
                <a:gd name="connsiteX3" fmla="*/ 495305 w 990604"/>
                <a:gd name="connsiteY3" fmla="*/ 0 h 5956738"/>
                <a:gd name="connsiteX4" fmla="*/ 990604 w 990604"/>
                <a:gd name="connsiteY4" fmla="*/ 317938 h 5956738"/>
                <a:gd name="connsiteX5" fmla="*/ 990601 w 990604"/>
                <a:gd name="connsiteY5" fmla="*/ 317938 h 5956738"/>
                <a:gd name="connsiteX6" fmla="*/ 990601 w 990604"/>
                <a:gd name="connsiteY6" fmla="*/ 5956738 h 5956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0604" h="5956738">
                  <a:moveTo>
                    <a:pt x="0" y="5956738"/>
                  </a:moveTo>
                  <a:lnTo>
                    <a:pt x="0" y="317938"/>
                  </a:lnTo>
                  <a:lnTo>
                    <a:pt x="6" y="317938"/>
                  </a:lnTo>
                  <a:lnTo>
                    <a:pt x="495305" y="0"/>
                  </a:lnTo>
                  <a:lnTo>
                    <a:pt x="990604" y="317938"/>
                  </a:lnTo>
                  <a:lnTo>
                    <a:pt x="990601" y="317938"/>
                  </a:lnTo>
                  <a:lnTo>
                    <a:pt x="990601" y="5956738"/>
                  </a:lnTo>
                  <a:close/>
                </a:path>
              </a:pathLst>
            </a:cu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1200"/>
                </a:spcBef>
                <a:defRPr/>
              </a:pPr>
              <a:endParaRPr lang="zh-CN" altLang="en-US" noProof="1"/>
            </a:p>
          </p:txBody>
        </p:sp>
        <p:sp>
          <p:nvSpPr>
            <p:cNvPr id="16" name="椭圆 15">
              <a:extLst>
                <a:ext uri="{FF2B5EF4-FFF2-40B4-BE49-F238E27FC236}">
                  <a16:creationId xmlns:a16="http://schemas.microsoft.com/office/drawing/2014/main" id="{CE6C2097-8C7F-45F1-B166-6688B76DB335}"/>
                </a:ext>
              </a:extLst>
            </p:cNvPr>
            <p:cNvSpPr/>
            <p:nvPr/>
          </p:nvSpPr>
          <p:spPr>
            <a:xfrm>
              <a:off x="273223" y="271425"/>
              <a:ext cx="902677" cy="877513"/>
            </a:xfrm>
            <a:prstGeom prst="ellipse">
              <a:avLst/>
            </a:prstGeom>
            <a:solidFill>
              <a:schemeClr val="bg1"/>
            </a:solidFill>
            <a:ln w="825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1200"/>
                </a:spcBef>
                <a:defRPr/>
              </a:pPr>
              <a:endParaRPr lang="zh-CN" altLang="en-US" noProof="1"/>
            </a:p>
          </p:txBody>
        </p:sp>
        <p:sp>
          <p:nvSpPr>
            <p:cNvPr id="17" name="矩形 16">
              <a:extLst>
                <a:ext uri="{FF2B5EF4-FFF2-40B4-BE49-F238E27FC236}">
                  <a16:creationId xmlns:a16="http://schemas.microsoft.com/office/drawing/2014/main" id="{166F3534-913F-48DD-8377-EE5D1E8377B6}"/>
                </a:ext>
              </a:extLst>
            </p:cNvPr>
            <p:cNvSpPr/>
            <p:nvPr/>
          </p:nvSpPr>
          <p:spPr>
            <a:xfrm>
              <a:off x="480970" y="324385"/>
              <a:ext cx="487183" cy="769441"/>
            </a:xfrm>
            <a:prstGeom prst="rect">
              <a:avLst/>
            </a:prstGeom>
          </p:spPr>
          <p:txBody>
            <a:bodyPr wrap="none">
              <a:spAutoFit/>
            </a:bodyPr>
            <a:lstStyle/>
            <a:p>
              <a:pPr algn="ctr">
                <a:spcBef>
                  <a:spcPts val="1200"/>
                </a:spcBef>
                <a:defRPr/>
              </a:pPr>
              <a:r>
                <a:rPr lang="en-US" altLang="zh-CN" sz="4400" b="1" dirty="0">
                  <a:solidFill>
                    <a:srgbClr val="002060"/>
                  </a:solidFill>
                  <a:latin typeface="Arial" panose="020B0604020202020204" pitchFamily="34" charset="0"/>
                  <a:ea typeface="微软雅黑" panose="020B0503020204020204" pitchFamily="34" charset="-122"/>
                  <a:sym typeface="Arial" panose="020B0604020202020204" pitchFamily="34" charset="0"/>
                </a:rPr>
                <a:t>5</a:t>
              </a:r>
              <a:endParaRPr lang="zh-CN" altLang="en-US" sz="4400" b="1" dirty="0">
                <a:solidFill>
                  <a:srgbClr val="002060"/>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18" name="文本框 1066">
            <a:extLst>
              <a:ext uri="{FF2B5EF4-FFF2-40B4-BE49-F238E27FC236}">
                <a16:creationId xmlns:a16="http://schemas.microsoft.com/office/drawing/2014/main" id="{908E9D88-11BD-4710-9E48-A52EB0FC5223}"/>
              </a:ext>
            </a:extLst>
          </p:cNvPr>
          <p:cNvSpPr txBox="1">
            <a:spLocks noChangeArrowheads="1"/>
          </p:cNvSpPr>
          <p:nvPr/>
        </p:nvSpPr>
        <p:spPr bwMode="auto">
          <a:xfrm>
            <a:off x="1714045" y="287068"/>
            <a:ext cx="305724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lvl="0" algn="ctr"/>
            <a:r>
              <a:rPr lang="zh-CN" altLang="en-US" sz="3200" b="1" dirty="0">
                <a:solidFill>
                  <a:schemeClr val="bg1"/>
                </a:solidFill>
                <a:cs typeface="+mn-ea"/>
                <a:sym typeface="+mn-lt"/>
              </a:rPr>
              <a:t>树与森林的遍历</a:t>
            </a:r>
          </a:p>
        </p:txBody>
      </p:sp>
      <p:sp>
        <p:nvSpPr>
          <p:cNvPr id="13" name="矩形 12">
            <a:extLst>
              <a:ext uri="{FF2B5EF4-FFF2-40B4-BE49-F238E27FC236}">
                <a16:creationId xmlns:a16="http://schemas.microsoft.com/office/drawing/2014/main" id="{1EFF2BBC-0101-43DC-AB3E-0A0A0CEF76E8}"/>
              </a:ext>
            </a:extLst>
          </p:cNvPr>
          <p:cNvSpPr/>
          <p:nvPr/>
        </p:nvSpPr>
        <p:spPr>
          <a:xfrm>
            <a:off x="563613" y="1204046"/>
            <a:ext cx="10754627" cy="1383712"/>
          </a:xfrm>
          <a:prstGeom prst="rect">
            <a:avLst/>
          </a:prstGeom>
        </p:spPr>
        <p:txBody>
          <a:bodyPr wrap="square">
            <a:spAutoFit/>
          </a:bodyPr>
          <a:lstStyle/>
          <a:p>
            <a:pPr algn="just">
              <a:lnSpc>
                <a:spcPct val="120000"/>
              </a:lnSpc>
              <a:spcAft>
                <a:spcPts val="1200"/>
              </a:spcAft>
            </a:pPr>
            <a:r>
              <a:rPr lang="zh-CN" altLang="en-US" sz="2400" b="1" dirty="0">
                <a:solidFill>
                  <a:srgbClr val="FF0000"/>
                </a:solidFill>
                <a:cs typeface="Times New Roman" panose="02020603050405020304" pitchFamily="18" charset="0"/>
              </a:rPr>
              <a:t>（</a:t>
            </a:r>
            <a:r>
              <a:rPr lang="en-US" altLang="zh-CN" sz="2400" b="1" dirty="0">
                <a:solidFill>
                  <a:srgbClr val="FF0000"/>
                </a:solidFill>
                <a:cs typeface="Times New Roman" panose="02020603050405020304" pitchFamily="18" charset="0"/>
              </a:rPr>
              <a:t>3</a:t>
            </a:r>
            <a:r>
              <a:rPr lang="zh-CN" altLang="en-US" sz="2400" b="1" dirty="0">
                <a:solidFill>
                  <a:srgbClr val="FF0000"/>
                </a:solidFill>
                <a:cs typeface="Times New Roman" panose="02020603050405020304" pitchFamily="18" charset="0"/>
              </a:rPr>
              <a:t>）</a:t>
            </a:r>
            <a:r>
              <a:rPr lang="zh-CN" altLang="en-US" sz="2400" dirty="0">
                <a:cs typeface="Times New Roman" panose="02020603050405020304" pitchFamily="18" charset="0"/>
              </a:rPr>
              <a:t>非空森林是若干棵树的序列，每棵树是由根结点与根结点的子树森林构成的。森林的先序遍历算法思路是：用循环结构对森林的每棵树依次执行先访问根结点，再递归遍历整个子树森林。</a:t>
            </a:r>
            <a:endParaRPr lang="en-US" altLang="zh-CN" sz="2400" dirty="0">
              <a:cs typeface="Times New Roman" panose="02020603050405020304" pitchFamily="18" charset="0"/>
            </a:endParaRPr>
          </a:p>
        </p:txBody>
      </p:sp>
      <p:pic>
        <p:nvPicPr>
          <p:cNvPr id="4" name="图片 3">
            <a:extLst>
              <a:ext uri="{FF2B5EF4-FFF2-40B4-BE49-F238E27FC236}">
                <a16:creationId xmlns:a16="http://schemas.microsoft.com/office/drawing/2014/main" id="{CB7730BE-3DD0-4C65-B2C5-2BFFF18A5BAE}"/>
              </a:ext>
            </a:extLst>
          </p:cNvPr>
          <p:cNvPicPr>
            <a:picLocks noChangeAspect="1"/>
          </p:cNvPicPr>
          <p:nvPr/>
        </p:nvPicPr>
        <p:blipFill>
          <a:blip r:embed="rId2"/>
          <a:stretch>
            <a:fillRect/>
          </a:stretch>
        </p:blipFill>
        <p:spPr>
          <a:xfrm>
            <a:off x="797560" y="2836836"/>
            <a:ext cx="10596880" cy="2379134"/>
          </a:xfrm>
          <a:prstGeom prst="rect">
            <a:avLst/>
          </a:prstGeom>
        </p:spPr>
      </p:pic>
    </p:spTree>
    <p:extLst>
      <p:ext uri="{BB962C8B-B14F-4D97-AF65-F5344CB8AC3E}">
        <p14:creationId xmlns:p14="http://schemas.microsoft.com/office/powerpoint/2010/main" val="6693490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119DC203-CB3E-4EAA-A92E-A2C603C98D61}"/>
              </a:ext>
            </a:extLst>
          </p:cNvPr>
          <p:cNvSpPr/>
          <p:nvPr/>
        </p:nvSpPr>
        <p:spPr>
          <a:xfrm>
            <a:off x="558352" y="1138199"/>
            <a:ext cx="11075296" cy="5512856"/>
          </a:xfrm>
          <a:prstGeom prst="rect">
            <a:avLst/>
          </a:prstGeom>
        </p:spPr>
        <p:txBody>
          <a:bodyPr wrap="square">
            <a:spAutoFit/>
          </a:bodyPr>
          <a:lstStyle/>
          <a:p>
            <a:pPr algn="just">
              <a:lnSpc>
                <a:spcPct val="110000"/>
              </a:lnSpc>
            </a:pPr>
            <a:r>
              <a:rPr lang="en-US" altLang="zh-CN" sz="2300" dirty="0">
                <a:cs typeface="Times New Roman" panose="02020603050405020304" pitchFamily="18" charset="0"/>
              </a:rPr>
              <a:t>ADT Tree</a:t>
            </a:r>
          </a:p>
          <a:p>
            <a:pPr algn="just">
              <a:lnSpc>
                <a:spcPct val="110000"/>
              </a:lnSpc>
            </a:pPr>
            <a:r>
              <a:rPr lang="en-US" altLang="zh-CN" sz="2300" dirty="0">
                <a:cs typeface="Times New Roman" panose="02020603050405020304" pitchFamily="18" charset="0"/>
              </a:rPr>
              <a:t>{  </a:t>
            </a:r>
          </a:p>
          <a:p>
            <a:pPr algn="just">
              <a:lnSpc>
                <a:spcPct val="110000"/>
              </a:lnSpc>
            </a:pPr>
            <a:r>
              <a:rPr lang="en-US" altLang="zh-CN" sz="2300" dirty="0">
                <a:cs typeface="Times New Roman" panose="02020603050405020304" pitchFamily="18" charset="0"/>
              </a:rPr>
              <a:t>   </a:t>
            </a:r>
            <a:r>
              <a:rPr lang="zh-CN" altLang="en-US" sz="2300" dirty="0">
                <a:cs typeface="Times New Roman" panose="02020603050405020304" pitchFamily="18" charset="0"/>
              </a:rPr>
              <a:t>基本操作：</a:t>
            </a:r>
            <a:endParaRPr lang="en-US" altLang="zh-CN" sz="2300" dirty="0">
              <a:cs typeface="Times New Roman" panose="02020603050405020304" pitchFamily="18" charset="0"/>
            </a:endParaRPr>
          </a:p>
          <a:p>
            <a:pPr algn="just">
              <a:lnSpc>
                <a:spcPct val="110000"/>
              </a:lnSpc>
            </a:pPr>
            <a:r>
              <a:rPr lang="en-US" altLang="zh-CN" sz="2300" dirty="0">
                <a:cs typeface="Times New Roman" panose="02020603050405020304" pitchFamily="18" charset="0"/>
              </a:rPr>
              <a:t>   </a:t>
            </a:r>
            <a:r>
              <a:rPr lang="en-US" altLang="zh-CN" sz="2300" dirty="0" err="1">
                <a:cs typeface="Times New Roman" panose="02020603050405020304" pitchFamily="18" charset="0"/>
              </a:rPr>
              <a:t>InitTree</a:t>
            </a:r>
            <a:r>
              <a:rPr lang="en-US" altLang="zh-CN" sz="2300" dirty="0">
                <a:cs typeface="Times New Roman" panose="02020603050405020304" pitchFamily="18" charset="0"/>
              </a:rPr>
              <a:t>(&amp;T)                                 </a:t>
            </a:r>
            <a:r>
              <a:rPr lang="zh-CN" altLang="en-US" sz="2300" dirty="0">
                <a:cs typeface="Times New Roman" panose="02020603050405020304" pitchFamily="18" charset="0"/>
              </a:rPr>
              <a:t>初始化操作，构造空树</a:t>
            </a:r>
            <a:endParaRPr lang="en-US" altLang="zh-CN" sz="2300" dirty="0">
              <a:cs typeface="Times New Roman" panose="02020603050405020304" pitchFamily="18" charset="0"/>
            </a:endParaRPr>
          </a:p>
          <a:p>
            <a:pPr algn="just">
              <a:lnSpc>
                <a:spcPct val="110000"/>
              </a:lnSpc>
            </a:pPr>
            <a:r>
              <a:rPr lang="en-US" altLang="zh-CN" sz="2300" dirty="0">
                <a:cs typeface="Times New Roman" panose="02020603050405020304" pitchFamily="18" charset="0"/>
              </a:rPr>
              <a:t>   </a:t>
            </a:r>
            <a:r>
              <a:rPr lang="en-US" altLang="zh-CN" sz="2300" dirty="0" err="1">
                <a:cs typeface="Times New Roman" panose="02020603050405020304" pitchFamily="18" charset="0"/>
              </a:rPr>
              <a:t>DestroyTree</a:t>
            </a:r>
            <a:r>
              <a:rPr lang="en-US" altLang="zh-CN" sz="2300" dirty="0">
                <a:cs typeface="Times New Roman" panose="02020603050405020304" pitchFamily="18" charset="0"/>
              </a:rPr>
              <a:t>(&amp;T)                         </a:t>
            </a:r>
            <a:r>
              <a:rPr lang="zh-CN" altLang="en-US" sz="2300" dirty="0">
                <a:cs typeface="Times New Roman" panose="02020603050405020304" pitchFamily="18" charset="0"/>
              </a:rPr>
              <a:t>销毁树</a:t>
            </a:r>
            <a:endParaRPr lang="en-US" altLang="zh-CN" sz="2300" dirty="0">
              <a:cs typeface="Times New Roman" panose="02020603050405020304" pitchFamily="18" charset="0"/>
            </a:endParaRPr>
          </a:p>
          <a:p>
            <a:pPr algn="just">
              <a:lnSpc>
                <a:spcPct val="110000"/>
              </a:lnSpc>
            </a:pPr>
            <a:r>
              <a:rPr lang="en-US" altLang="zh-CN" sz="2300" dirty="0">
                <a:cs typeface="Times New Roman" panose="02020603050405020304" pitchFamily="18" charset="0"/>
              </a:rPr>
              <a:t>   </a:t>
            </a:r>
            <a:r>
              <a:rPr lang="en-US" altLang="zh-CN" sz="2300" dirty="0" err="1">
                <a:cs typeface="Times New Roman" panose="02020603050405020304" pitchFamily="18" charset="0"/>
              </a:rPr>
              <a:t>CreateTree</a:t>
            </a:r>
            <a:r>
              <a:rPr lang="en-US" altLang="zh-CN" sz="2300" dirty="0">
                <a:cs typeface="Times New Roman" panose="02020603050405020304" pitchFamily="18" charset="0"/>
              </a:rPr>
              <a:t>(&amp;T, definition)           </a:t>
            </a:r>
            <a:r>
              <a:rPr lang="zh-CN" altLang="en-US" sz="2300" dirty="0">
                <a:cs typeface="Times New Roman" panose="02020603050405020304" pitchFamily="18" charset="0"/>
              </a:rPr>
              <a:t>按照 </a:t>
            </a:r>
            <a:r>
              <a:rPr lang="en-US" altLang="zh-CN" sz="2300" dirty="0">
                <a:cs typeface="Times New Roman" panose="02020603050405020304" pitchFamily="18" charset="0"/>
              </a:rPr>
              <a:t>definition </a:t>
            </a:r>
            <a:r>
              <a:rPr lang="zh-CN" altLang="en-US" sz="2300" dirty="0">
                <a:cs typeface="Times New Roman" panose="02020603050405020304" pitchFamily="18" charset="0"/>
              </a:rPr>
              <a:t>给出的定义构造叉树</a:t>
            </a:r>
            <a:endParaRPr lang="en-US" altLang="zh-CN" sz="2300" dirty="0">
              <a:cs typeface="Times New Roman" panose="02020603050405020304" pitchFamily="18" charset="0"/>
            </a:endParaRPr>
          </a:p>
          <a:p>
            <a:pPr algn="just">
              <a:lnSpc>
                <a:spcPct val="110000"/>
              </a:lnSpc>
            </a:pPr>
            <a:r>
              <a:rPr lang="en-US" altLang="zh-CN" sz="2300" dirty="0">
                <a:cs typeface="Times New Roman" panose="02020603050405020304" pitchFamily="18" charset="0"/>
              </a:rPr>
              <a:t>   </a:t>
            </a:r>
            <a:r>
              <a:rPr lang="en-US" altLang="zh-CN" sz="2300" dirty="0" err="1">
                <a:cs typeface="Times New Roman" panose="02020603050405020304" pitchFamily="18" charset="0"/>
              </a:rPr>
              <a:t>ClearTree</a:t>
            </a:r>
            <a:r>
              <a:rPr lang="en-US" altLang="zh-CN" sz="2300" dirty="0">
                <a:cs typeface="Times New Roman" panose="02020603050405020304" pitchFamily="18" charset="0"/>
              </a:rPr>
              <a:t>(&amp;T)                             </a:t>
            </a:r>
            <a:r>
              <a:rPr lang="zh-CN" altLang="en-US" sz="2300" dirty="0">
                <a:cs typeface="Times New Roman" panose="02020603050405020304" pitchFamily="18" charset="0"/>
              </a:rPr>
              <a:t>将 </a:t>
            </a:r>
            <a:r>
              <a:rPr lang="en-US" altLang="zh-CN" sz="2300" dirty="0">
                <a:cs typeface="Times New Roman" panose="02020603050405020304" pitchFamily="18" charset="0"/>
              </a:rPr>
              <a:t>T </a:t>
            </a:r>
            <a:r>
              <a:rPr lang="zh-CN" altLang="en-US" sz="2300" dirty="0">
                <a:cs typeface="Times New Roman" panose="02020603050405020304" pitchFamily="18" charset="0"/>
              </a:rPr>
              <a:t>清空为空树</a:t>
            </a:r>
            <a:endParaRPr lang="en-US" altLang="zh-CN" sz="2300" dirty="0">
              <a:cs typeface="Times New Roman" panose="02020603050405020304" pitchFamily="18" charset="0"/>
            </a:endParaRPr>
          </a:p>
          <a:p>
            <a:pPr algn="just">
              <a:lnSpc>
                <a:spcPct val="110000"/>
              </a:lnSpc>
            </a:pPr>
            <a:r>
              <a:rPr lang="en-US" altLang="zh-CN" sz="2300" dirty="0">
                <a:cs typeface="Times New Roman" panose="02020603050405020304" pitchFamily="18" charset="0"/>
              </a:rPr>
              <a:t>   </a:t>
            </a:r>
            <a:r>
              <a:rPr lang="en-US" altLang="zh-CN" sz="2300" dirty="0" err="1">
                <a:cs typeface="Times New Roman" panose="02020603050405020304" pitchFamily="18" charset="0"/>
              </a:rPr>
              <a:t>TreeEmpty</a:t>
            </a:r>
            <a:r>
              <a:rPr lang="en-US" altLang="zh-CN" sz="2300" dirty="0">
                <a:cs typeface="Times New Roman" panose="02020603050405020304" pitchFamily="18" charset="0"/>
              </a:rPr>
              <a:t>(T)                              </a:t>
            </a:r>
            <a:r>
              <a:rPr lang="zh-CN" altLang="en-US" sz="2300" dirty="0">
                <a:cs typeface="Times New Roman" panose="02020603050405020304" pitchFamily="18" charset="0"/>
              </a:rPr>
              <a:t>判断树是否为空树</a:t>
            </a:r>
            <a:endParaRPr lang="en-US" altLang="zh-CN" sz="2300" dirty="0">
              <a:cs typeface="Times New Roman" panose="02020603050405020304" pitchFamily="18" charset="0"/>
            </a:endParaRPr>
          </a:p>
          <a:p>
            <a:pPr algn="just">
              <a:lnSpc>
                <a:spcPct val="110000"/>
              </a:lnSpc>
            </a:pPr>
            <a:r>
              <a:rPr lang="en-US" altLang="zh-CN" sz="2300" dirty="0">
                <a:cs typeface="Times New Roman" panose="02020603050405020304" pitchFamily="18" charset="0"/>
              </a:rPr>
              <a:t>   </a:t>
            </a:r>
            <a:r>
              <a:rPr lang="en-US" altLang="zh-CN" sz="2300" dirty="0" err="1">
                <a:cs typeface="Times New Roman" panose="02020603050405020304" pitchFamily="18" charset="0"/>
              </a:rPr>
              <a:t>TreeDepth</a:t>
            </a:r>
            <a:r>
              <a:rPr lang="en-US" altLang="zh-CN" sz="2300" dirty="0">
                <a:cs typeface="Times New Roman" panose="02020603050405020304" pitchFamily="18" charset="0"/>
              </a:rPr>
              <a:t>(T)                               </a:t>
            </a:r>
            <a:r>
              <a:rPr lang="zh-CN" altLang="en-US" sz="2300" dirty="0">
                <a:cs typeface="Times New Roman" panose="02020603050405020304" pitchFamily="18" charset="0"/>
              </a:rPr>
              <a:t>判断树深度</a:t>
            </a:r>
            <a:endParaRPr lang="en-US" altLang="zh-CN" sz="2300" dirty="0">
              <a:cs typeface="Times New Roman" panose="02020603050405020304" pitchFamily="18" charset="0"/>
            </a:endParaRPr>
          </a:p>
          <a:p>
            <a:pPr algn="just">
              <a:lnSpc>
                <a:spcPct val="110000"/>
              </a:lnSpc>
            </a:pPr>
            <a:r>
              <a:rPr lang="en-US" altLang="zh-CN" sz="2300" dirty="0">
                <a:cs typeface="Times New Roman" panose="02020603050405020304" pitchFamily="18" charset="0"/>
              </a:rPr>
              <a:t>   Root(T)                                        </a:t>
            </a:r>
            <a:r>
              <a:rPr lang="zh-CN" altLang="en-US" sz="2300" dirty="0">
                <a:cs typeface="Times New Roman" panose="02020603050405020304" pitchFamily="18" charset="0"/>
              </a:rPr>
              <a:t>求根函数，返回树 </a:t>
            </a:r>
            <a:r>
              <a:rPr lang="en-US" altLang="zh-CN" sz="2300" dirty="0">
                <a:cs typeface="Times New Roman" panose="02020603050405020304" pitchFamily="18" charset="0"/>
              </a:rPr>
              <a:t>T </a:t>
            </a:r>
            <a:r>
              <a:rPr lang="zh-CN" altLang="en-US" sz="2300" dirty="0">
                <a:cs typeface="Times New Roman" panose="02020603050405020304" pitchFamily="18" charset="0"/>
              </a:rPr>
              <a:t>的根结点</a:t>
            </a:r>
            <a:endParaRPr lang="en-US" altLang="zh-CN" sz="2300" dirty="0">
              <a:cs typeface="Times New Roman" panose="02020603050405020304" pitchFamily="18" charset="0"/>
            </a:endParaRPr>
          </a:p>
          <a:p>
            <a:pPr algn="just">
              <a:lnSpc>
                <a:spcPct val="110000"/>
              </a:lnSpc>
            </a:pPr>
            <a:r>
              <a:rPr lang="en-US" altLang="zh-CN" sz="2300" dirty="0">
                <a:cs typeface="Times New Roman" panose="02020603050405020304" pitchFamily="18" charset="0"/>
              </a:rPr>
              <a:t>   Value(T, e)                                   </a:t>
            </a:r>
            <a:r>
              <a:rPr lang="zh-CN" altLang="en-US" sz="2300" dirty="0">
                <a:cs typeface="Times New Roman" panose="02020603050405020304" pitchFamily="18" charset="0"/>
              </a:rPr>
              <a:t>返回树 </a:t>
            </a:r>
            <a:r>
              <a:rPr lang="en-US" altLang="zh-CN" sz="2300" dirty="0">
                <a:cs typeface="Times New Roman" panose="02020603050405020304" pitchFamily="18" charset="0"/>
              </a:rPr>
              <a:t>T </a:t>
            </a:r>
            <a:r>
              <a:rPr lang="zh-CN" altLang="en-US" sz="2300" dirty="0">
                <a:cs typeface="Times New Roman" panose="02020603050405020304" pitchFamily="18" charset="0"/>
              </a:rPr>
              <a:t>中结点 </a:t>
            </a:r>
            <a:r>
              <a:rPr lang="en-US" altLang="zh-CN" sz="2300" dirty="0">
                <a:cs typeface="Times New Roman" panose="02020603050405020304" pitchFamily="18" charset="0"/>
              </a:rPr>
              <a:t>e </a:t>
            </a:r>
            <a:r>
              <a:rPr lang="zh-CN" altLang="en-US" sz="2300" dirty="0">
                <a:cs typeface="Times New Roman" panose="02020603050405020304" pitchFamily="18" charset="0"/>
              </a:rPr>
              <a:t>的元素值</a:t>
            </a:r>
            <a:endParaRPr lang="en-US" altLang="zh-CN" sz="2300" dirty="0">
              <a:cs typeface="Times New Roman" panose="02020603050405020304" pitchFamily="18" charset="0"/>
            </a:endParaRPr>
          </a:p>
          <a:p>
            <a:pPr algn="just">
              <a:lnSpc>
                <a:spcPct val="110000"/>
              </a:lnSpc>
            </a:pPr>
            <a:r>
              <a:rPr lang="en-US" altLang="zh-CN" sz="2300" dirty="0">
                <a:cs typeface="Times New Roman" panose="02020603050405020304" pitchFamily="18" charset="0"/>
              </a:rPr>
              <a:t>   Assign(T, &amp;e, value)                    </a:t>
            </a:r>
            <a:r>
              <a:rPr lang="zh-CN" altLang="en-US" sz="2300" dirty="0">
                <a:cs typeface="Times New Roman" panose="02020603050405020304" pitchFamily="18" charset="0"/>
              </a:rPr>
              <a:t>给树 </a:t>
            </a:r>
            <a:r>
              <a:rPr lang="en-US" altLang="zh-CN" sz="2300" dirty="0">
                <a:cs typeface="Times New Roman" panose="02020603050405020304" pitchFamily="18" charset="0"/>
              </a:rPr>
              <a:t>T </a:t>
            </a:r>
            <a:r>
              <a:rPr lang="zh-CN" altLang="en-US" sz="2300" dirty="0">
                <a:cs typeface="Times New Roman" panose="02020603050405020304" pitchFamily="18" charset="0"/>
              </a:rPr>
              <a:t>的结点 </a:t>
            </a:r>
            <a:r>
              <a:rPr lang="en-US" altLang="zh-CN" sz="2300" dirty="0">
                <a:cs typeface="Times New Roman" panose="02020603050405020304" pitchFamily="18" charset="0"/>
              </a:rPr>
              <a:t>e </a:t>
            </a:r>
            <a:r>
              <a:rPr lang="zh-CN" altLang="en-US" sz="2300" dirty="0">
                <a:cs typeface="Times New Roman" panose="02020603050405020304" pitchFamily="18" charset="0"/>
              </a:rPr>
              <a:t>赋值 </a:t>
            </a:r>
            <a:r>
              <a:rPr lang="en-US" altLang="zh-CN" sz="2300" dirty="0">
                <a:cs typeface="Times New Roman" panose="02020603050405020304" pitchFamily="18" charset="0"/>
              </a:rPr>
              <a:t>value</a:t>
            </a:r>
          </a:p>
          <a:p>
            <a:pPr algn="just">
              <a:lnSpc>
                <a:spcPct val="110000"/>
              </a:lnSpc>
            </a:pPr>
            <a:r>
              <a:rPr lang="en-US" altLang="zh-CN" sz="2300" dirty="0">
                <a:cs typeface="Times New Roman" panose="02020603050405020304" pitchFamily="18" charset="0"/>
              </a:rPr>
              <a:t>   Parent(T, e)                                 </a:t>
            </a:r>
            <a:r>
              <a:rPr lang="zh-CN" altLang="en-US" sz="2300" dirty="0">
                <a:cs typeface="Times New Roman" panose="02020603050405020304" pitchFamily="18" charset="0"/>
              </a:rPr>
              <a:t>求双亲函数，求树中结点 </a:t>
            </a:r>
            <a:r>
              <a:rPr lang="en-US" altLang="zh-CN" sz="2300" dirty="0">
                <a:cs typeface="Times New Roman" panose="02020603050405020304" pitchFamily="18" charset="0"/>
              </a:rPr>
              <a:t>e </a:t>
            </a:r>
            <a:r>
              <a:rPr lang="zh-CN" altLang="en-US" sz="2300" dirty="0">
                <a:cs typeface="Times New Roman" panose="02020603050405020304" pitchFamily="18" charset="0"/>
              </a:rPr>
              <a:t>的双亲结点</a:t>
            </a:r>
            <a:endParaRPr lang="en-US" altLang="zh-CN" sz="2300" dirty="0">
              <a:cs typeface="Times New Roman" panose="02020603050405020304" pitchFamily="18" charset="0"/>
            </a:endParaRPr>
          </a:p>
          <a:p>
            <a:pPr algn="just">
              <a:lnSpc>
                <a:spcPct val="110000"/>
              </a:lnSpc>
            </a:pPr>
            <a:r>
              <a:rPr lang="en-US" altLang="zh-CN" sz="2300" dirty="0">
                <a:cs typeface="Times New Roman" panose="02020603050405020304" pitchFamily="18" charset="0"/>
              </a:rPr>
              <a:t>}   </a:t>
            </a:r>
          </a:p>
        </p:txBody>
      </p:sp>
      <p:grpSp>
        <p:nvGrpSpPr>
          <p:cNvPr id="8" name="组合 7">
            <a:extLst>
              <a:ext uri="{FF2B5EF4-FFF2-40B4-BE49-F238E27FC236}">
                <a16:creationId xmlns:a16="http://schemas.microsoft.com/office/drawing/2014/main" id="{7C822B40-CF55-46B0-9B90-554B40B332D0}"/>
              </a:ext>
            </a:extLst>
          </p:cNvPr>
          <p:cNvGrpSpPr/>
          <p:nvPr/>
        </p:nvGrpSpPr>
        <p:grpSpPr>
          <a:xfrm>
            <a:off x="0" y="177155"/>
            <a:ext cx="5081049" cy="877513"/>
            <a:chOff x="0" y="271425"/>
            <a:chExt cx="4962162" cy="877513"/>
          </a:xfrm>
        </p:grpSpPr>
        <p:sp>
          <p:nvSpPr>
            <p:cNvPr id="9" name="任意多边形 18">
              <a:extLst>
                <a:ext uri="{FF2B5EF4-FFF2-40B4-BE49-F238E27FC236}">
                  <a16:creationId xmlns:a16="http://schemas.microsoft.com/office/drawing/2014/main" id="{974B4A5B-6EF1-4DF2-8832-B87FC348D0C5}"/>
                </a:ext>
              </a:extLst>
            </p:cNvPr>
            <p:cNvSpPr/>
            <p:nvPr/>
          </p:nvSpPr>
          <p:spPr>
            <a:xfrm rot="5400000">
              <a:off x="2207213" y="-1786411"/>
              <a:ext cx="547735" cy="4962162"/>
            </a:xfrm>
            <a:custGeom>
              <a:avLst/>
              <a:gdLst>
                <a:gd name="connsiteX0" fmla="*/ 0 w 990604"/>
                <a:gd name="connsiteY0" fmla="*/ 5956738 h 5956738"/>
                <a:gd name="connsiteX1" fmla="*/ 0 w 990604"/>
                <a:gd name="connsiteY1" fmla="*/ 317938 h 5956738"/>
                <a:gd name="connsiteX2" fmla="*/ 6 w 990604"/>
                <a:gd name="connsiteY2" fmla="*/ 317938 h 5956738"/>
                <a:gd name="connsiteX3" fmla="*/ 495305 w 990604"/>
                <a:gd name="connsiteY3" fmla="*/ 0 h 5956738"/>
                <a:gd name="connsiteX4" fmla="*/ 990604 w 990604"/>
                <a:gd name="connsiteY4" fmla="*/ 317938 h 5956738"/>
                <a:gd name="connsiteX5" fmla="*/ 990601 w 990604"/>
                <a:gd name="connsiteY5" fmla="*/ 317938 h 5956738"/>
                <a:gd name="connsiteX6" fmla="*/ 990601 w 990604"/>
                <a:gd name="connsiteY6" fmla="*/ 5956738 h 5956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0604" h="5956738">
                  <a:moveTo>
                    <a:pt x="0" y="5956738"/>
                  </a:moveTo>
                  <a:lnTo>
                    <a:pt x="0" y="317938"/>
                  </a:lnTo>
                  <a:lnTo>
                    <a:pt x="6" y="317938"/>
                  </a:lnTo>
                  <a:lnTo>
                    <a:pt x="495305" y="0"/>
                  </a:lnTo>
                  <a:lnTo>
                    <a:pt x="990604" y="317938"/>
                  </a:lnTo>
                  <a:lnTo>
                    <a:pt x="990601" y="317938"/>
                  </a:lnTo>
                  <a:lnTo>
                    <a:pt x="990601" y="5956738"/>
                  </a:lnTo>
                  <a:close/>
                </a:path>
              </a:pathLst>
            </a:cu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1200"/>
                </a:spcBef>
                <a:defRPr/>
              </a:pPr>
              <a:endParaRPr lang="zh-CN" altLang="en-US" noProof="1"/>
            </a:p>
          </p:txBody>
        </p:sp>
        <p:sp>
          <p:nvSpPr>
            <p:cNvPr id="10" name="椭圆 9">
              <a:extLst>
                <a:ext uri="{FF2B5EF4-FFF2-40B4-BE49-F238E27FC236}">
                  <a16:creationId xmlns:a16="http://schemas.microsoft.com/office/drawing/2014/main" id="{B4D1786F-767F-45CD-B57F-9F1358B34E3C}"/>
                </a:ext>
              </a:extLst>
            </p:cNvPr>
            <p:cNvSpPr/>
            <p:nvPr/>
          </p:nvSpPr>
          <p:spPr>
            <a:xfrm>
              <a:off x="273223" y="271425"/>
              <a:ext cx="902677" cy="877513"/>
            </a:xfrm>
            <a:prstGeom prst="ellipse">
              <a:avLst/>
            </a:prstGeom>
            <a:solidFill>
              <a:schemeClr val="bg1"/>
            </a:solidFill>
            <a:ln w="825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1200"/>
                </a:spcBef>
                <a:defRPr/>
              </a:pPr>
              <a:endParaRPr lang="zh-CN" altLang="en-US" noProof="1"/>
            </a:p>
          </p:txBody>
        </p:sp>
        <p:sp>
          <p:nvSpPr>
            <p:cNvPr id="11" name="矩形 10">
              <a:extLst>
                <a:ext uri="{FF2B5EF4-FFF2-40B4-BE49-F238E27FC236}">
                  <a16:creationId xmlns:a16="http://schemas.microsoft.com/office/drawing/2014/main" id="{85353498-E6F0-4AFE-9A51-DEA2F9C6522B}"/>
                </a:ext>
              </a:extLst>
            </p:cNvPr>
            <p:cNvSpPr/>
            <p:nvPr/>
          </p:nvSpPr>
          <p:spPr>
            <a:xfrm>
              <a:off x="480970" y="324385"/>
              <a:ext cx="487183" cy="769441"/>
            </a:xfrm>
            <a:prstGeom prst="rect">
              <a:avLst/>
            </a:prstGeom>
          </p:spPr>
          <p:txBody>
            <a:bodyPr wrap="none">
              <a:spAutoFit/>
            </a:bodyPr>
            <a:lstStyle/>
            <a:p>
              <a:pPr algn="ctr">
                <a:spcBef>
                  <a:spcPts val="1200"/>
                </a:spcBef>
                <a:defRPr/>
              </a:pPr>
              <a:r>
                <a:rPr lang="en-US" altLang="zh-CN" sz="4400" b="1" dirty="0">
                  <a:solidFill>
                    <a:srgbClr val="002060"/>
                  </a:solidFill>
                  <a:latin typeface="Arial" panose="020B0604020202020204" pitchFamily="34" charset="0"/>
                  <a:ea typeface="微软雅黑" panose="020B0503020204020204" pitchFamily="34" charset="-122"/>
                  <a:sym typeface="Arial" panose="020B0604020202020204" pitchFamily="34" charset="0"/>
                </a:rPr>
                <a:t>3</a:t>
              </a:r>
              <a:endParaRPr lang="zh-CN" altLang="en-US" sz="4400" b="1" dirty="0">
                <a:solidFill>
                  <a:srgbClr val="002060"/>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12" name="文本框 1066">
            <a:extLst>
              <a:ext uri="{FF2B5EF4-FFF2-40B4-BE49-F238E27FC236}">
                <a16:creationId xmlns:a16="http://schemas.microsoft.com/office/drawing/2014/main" id="{F09C53CB-F607-4495-8983-92207521CF71}"/>
              </a:ext>
            </a:extLst>
          </p:cNvPr>
          <p:cNvSpPr txBox="1">
            <a:spLocks noChangeArrowheads="1"/>
          </p:cNvSpPr>
          <p:nvPr/>
        </p:nvSpPr>
        <p:spPr bwMode="auto">
          <a:xfrm>
            <a:off x="1416797" y="308011"/>
            <a:ext cx="305724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lvl="0" algn="ctr"/>
            <a:r>
              <a:rPr lang="zh-CN" altLang="en-US" sz="3200" b="1" dirty="0">
                <a:solidFill>
                  <a:schemeClr val="bg1"/>
                </a:solidFill>
                <a:cs typeface="+mn-ea"/>
                <a:sym typeface="+mn-lt"/>
              </a:rPr>
              <a:t>树与森林的定义</a:t>
            </a:r>
          </a:p>
        </p:txBody>
      </p:sp>
    </p:spTree>
    <p:extLst>
      <p:ext uri="{BB962C8B-B14F-4D97-AF65-F5344CB8AC3E}">
        <p14:creationId xmlns:p14="http://schemas.microsoft.com/office/powerpoint/2010/main" val="78233861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组合 15">
            <a:extLst>
              <a:ext uri="{FF2B5EF4-FFF2-40B4-BE49-F238E27FC236}">
                <a16:creationId xmlns:a16="http://schemas.microsoft.com/office/drawing/2014/main" id="{3FA8C186-CFD4-4236-9200-6E5FC8559B16}"/>
              </a:ext>
            </a:extLst>
          </p:cNvPr>
          <p:cNvGrpSpPr/>
          <p:nvPr/>
        </p:nvGrpSpPr>
        <p:grpSpPr>
          <a:xfrm>
            <a:off x="-1" y="177155"/>
            <a:ext cx="5674941" cy="877513"/>
            <a:chOff x="-1" y="271425"/>
            <a:chExt cx="5542158" cy="877513"/>
          </a:xfrm>
        </p:grpSpPr>
        <p:sp>
          <p:nvSpPr>
            <p:cNvPr id="17" name="任意多边形 18">
              <a:extLst>
                <a:ext uri="{FF2B5EF4-FFF2-40B4-BE49-F238E27FC236}">
                  <a16:creationId xmlns:a16="http://schemas.microsoft.com/office/drawing/2014/main" id="{BF8D7DBA-7719-4650-8F41-FC6484C1C5C3}"/>
                </a:ext>
              </a:extLst>
            </p:cNvPr>
            <p:cNvSpPr/>
            <p:nvPr/>
          </p:nvSpPr>
          <p:spPr>
            <a:xfrm rot="5400000">
              <a:off x="2497210" y="-2076409"/>
              <a:ext cx="547735" cy="5542158"/>
            </a:xfrm>
            <a:custGeom>
              <a:avLst/>
              <a:gdLst>
                <a:gd name="connsiteX0" fmla="*/ 0 w 990604"/>
                <a:gd name="connsiteY0" fmla="*/ 5956738 h 5956738"/>
                <a:gd name="connsiteX1" fmla="*/ 0 w 990604"/>
                <a:gd name="connsiteY1" fmla="*/ 317938 h 5956738"/>
                <a:gd name="connsiteX2" fmla="*/ 6 w 990604"/>
                <a:gd name="connsiteY2" fmla="*/ 317938 h 5956738"/>
                <a:gd name="connsiteX3" fmla="*/ 495305 w 990604"/>
                <a:gd name="connsiteY3" fmla="*/ 0 h 5956738"/>
                <a:gd name="connsiteX4" fmla="*/ 990604 w 990604"/>
                <a:gd name="connsiteY4" fmla="*/ 317938 h 5956738"/>
                <a:gd name="connsiteX5" fmla="*/ 990601 w 990604"/>
                <a:gd name="connsiteY5" fmla="*/ 317938 h 5956738"/>
                <a:gd name="connsiteX6" fmla="*/ 990601 w 990604"/>
                <a:gd name="connsiteY6" fmla="*/ 5956738 h 5956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0604" h="5956738">
                  <a:moveTo>
                    <a:pt x="0" y="5956738"/>
                  </a:moveTo>
                  <a:lnTo>
                    <a:pt x="0" y="317938"/>
                  </a:lnTo>
                  <a:lnTo>
                    <a:pt x="6" y="317938"/>
                  </a:lnTo>
                  <a:lnTo>
                    <a:pt x="495305" y="0"/>
                  </a:lnTo>
                  <a:lnTo>
                    <a:pt x="990604" y="317938"/>
                  </a:lnTo>
                  <a:lnTo>
                    <a:pt x="990601" y="317938"/>
                  </a:lnTo>
                  <a:lnTo>
                    <a:pt x="990601" y="5956738"/>
                  </a:lnTo>
                  <a:close/>
                </a:path>
              </a:pathLst>
            </a:cu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1200"/>
                </a:spcBef>
                <a:defRPr/>
              </a:pPr>
              <a:endParaRPr lang="zh-CN" altLang="en-US" noProof="1"/>
            </a:p>
          </p:txBody>
        </p:sp>
        <p:sp>
          <p:nvSpPr>
            <p:cNvPr id="18" name="椭圆 17">
              <a:extLst>
                <a:ext uri="{FF2B5EF4-FFF2-40B4-BE49-F238E27FC236}">
                  <a16:creationId xmlns:a16="http://schemas.microsoft.com/office/drawing/2014/main" id="{3F05F16D-21A3-438D-8C25-2BF0A9A63596}"/>
                </a:ext>
              </a:extLst>
            </p:cNvPr>
            <p:cNvSpPr/>
            <p:nvPr/>
          </p:nvSpPr>
          <p:spPr>
            <a:xfrm>
              <a:off x="273223" y="271425"/>
              <a:ext cx="902677" cy="877513"/>
            </a:xfrm>
            <a:prstGeom prst="ellipse">
              <a:avLst/>
            </a:prstGeom>
            <a:solidFill>
              <a:schemeClr val="bg1"/>
            </a:solidFill>
            <a:ln w="825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1200"/>
                </a:spcBef>
                <a:defRPr/>
              </a:pPr>
              <a:endParaRPr lang="zh-CN" altLang="en-US" noProof="1"/>
            </a:p>
          </p:txBody>
        </p:sp>
        <p:sp>
          <p:nvSpPr>
            <p:cNvPr id="19" name="矩形 18">
              <a:extLst>
                <a:ext uri="{FF2B5EF4-FFF2-40B4-BE49-F238E27FC236}">
                  <a16:creationId xmlns:a16="http://schemas.microsoft.com/office/drawing/2014/main" id="{7485ED20-EE5A-4AF1-AB25-4C114F7A7AED}"/>
                </a:ext>
              </a:extLst>
            </p:cNvPr>
            <p:cNvSpPr/>
            <p:nvPr/>
          </p:nvSpPr>
          <p:spPr>
            <a:xfrm>
              <a:off x="480970" y="324385"/>
              <a:ext cx="487183" cy="769441"/>
            </a:xfrm>
            <a:prstGeom prst="rect">
              <a:avLst/>
            </a:prstGeom>
          </p:spPr>
          <p:txBody>
            <a:bodyPr wrap="none">
              <a:spAutoFit/>
            </a:bodyPr>
            <a:lstStyle/>
            <a:p>
              <a:pPr algn="ctr">
                <a:spcBef>
                  <a:spcPts val="1200"/>
                </a:spcBef>
                <a:defRPr/>
              </a:pPr>
              <a:r>
                <a:rPr lang="en-US" altLang="zh-CN" sz="4400" b="1" dirty="0">
                  <a:solidFill>
                    <a:srgbClr val="002060"/>
                  </a:solidFill>
                  <a:latin typeface="Arial" panose="020B0604020202020204" pitchFamily="34" charset="0"/>
                  <a:ea typeface="微软雅黑" panose="020B0503020204020204" pitchFamily="34" charset="-122"/>
                  <a:sym typeface="Arial" panose="020B0604020202020204" pitchFamily="34" charset="0"/>
                </a:rPr>
                <a:t>5</a:t>
              </a:r>
              <a:endParaRPr lang="zh-CN" altLang="en-US" sz="4400" b="1" dirty="0">
                <a:solidFill>
                  <a:srgbClr val="002060"/>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20" name="文本框 1066">
            <a:extLst>
              <a:ext uri="{FF2B5EF4-FFF2-40B4-BE49-F238E27FC236}">
                <a16:creationId xmlns:a16="http://schemas.microsoft.com/office/drawing/2014/main" id="{C2EFA620-0403-4BF6-AF31-10B66186A00E}"/>
              </a:ext>
            </a:extLst>
          </p:cNvPr>
          <p:cNvSpPr txBox="1">
            <a:spLocks noChangeArrowheads="1"/>
          </p:cNvSpPr>
          <p:nvPr/>
        </p:nvSpPr>
        <p:spPr bwMode="auto">
          <a:xfrm>
            <a:off x="1714045" y="287068"/>
            <a:ext cx="305724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lvl="0" algn="ctr"/>
            <a:r>
              <a:rPr lang="zh-CN" altLang="en-US" sz="3200" b="1" dirty="0">
                <a:solidFill>
                  <a:schemeClr val="bg1"/>
                </a:solidFill>
                <a:cs typeface="+mn-ea"/>
                <a:sym typeface="+mn-lt"/>
              </a:rPr>
              <a:t>树与森林的遍历</a:t>
            </a:r>
          </a:p>
        </p:txBody>
      </p:sp>
      <p:grpSp>
        <p:nvGrpSpPr>
          <p:cNvPr id="13" name="Group 23">
            <a:extLst>
              <a:ext uri="{FF2B5EF4-FFF2-40B4-BE49-F238E27FC236}">
                <a16:creationId xmlns:a16="http://schemas.microsoft.com/office/drawing/2014/main" id="{7B5DA3E6-0DF7-41F8-924D-EC3CF6B08C4D}"/>
              </a:ext>
            </a:extLst>
          </p:cNvPr>
          <p:cNvGrpSpPr/>
          <p:nvPr/>
        </p:nvGrpSpPr>
        <p:grpSpPr>
          <a:xfrm>
            <a:off x="302765" y="1344180"/>
            <a:ext cx="458390" cy="344014"/>
            <a:chOff x="789999" y="2242985"/>
            <a:chExt cx="504229" cy="378415"/>
          </a:xfrm>
        </p:grpSpPr>
        <p:sp>
          <p:nvSpPr>
            <p:cNvPr id="14" name="Rectangle 24">
              <a:extLst>
                <a:ext uri="{FF2B5EF4-FFF2-40B4-BE49-F238E27FC236}">
                  <a16:creationId xmlns:a16="http://schemas.microsoft.com/office/drawing/2014/main" id="{C21A56AE-D362-460D-9902-EBE02B9C10DA}"/>
                </a:ext>
              </a:extLst>
            </p:cNvPr>
            <p:cNvSpPr/>
            <p:nvPr/>
          </p:nvSpPr>
          <p:spPr>
            <a:xfrm>
              <a:off x="858129" y="2299468"/>
              <a:ext cx="436099" cy="321932"/>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1200"/>
                </a:spcBef>
              </a:pPr>
              <a:endParaRPr lang="en-GB" sz="2800">
                <a:cs typeface="+mn-ea"/>
                <a:sym typeface="+mn-lt"/>
              </a:endParaRPr>
            </a:p>
          </p:txBody>
        </p:sp>
        <p:sp>
          <p:nvSpPr>
            <p:cNvPr id="15" name="Rectangle 25">
              <a:extLst>
                <a:ext uri="{FF2B5EF4-FFF2-40B4-BE49-F238E27FC236}">
                  <a16:creationId xmlns:a16="http://schemas.microsoft.com/office/drawing/2014/main" id="{A3F0967F-1E38-43D6-A8A9-C7DE6BA82D01}"/>
                </a:ext>
              </a:extLst>
            </p:cNvPr>
            <p:cNvSpPr/>
            <p:nvPr/>
          </p:nvSpPr>
          <p:spPr>
            <a:xfrm>
              <a:off x="789999" y="2242985"/>
              <a:ext cx="436099" cy="321932"/>
            </a:xfrm>
            <a:prstGeom prst="rect">
              <a:avLst/>
            </a:prstGeom>
            <a:solidFill>
              <a:srgbClr val="BDD7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1200"/>
                </a:spcBef>
              </a:pPr>
              <a:endParaRPr lang="en-GB" sz="2800">
                <a:cs typeface="+mn-ea"/>
                <a:sym typeface="+mn-lt"/>
              </a:endParaRPr>
            </a:p>
          </p:txBody>
        </p:sp>
      </p:grpSp>
      <p:sp>
        <p:nvSpPr>
          <p:cNvPr id="21" name="矩形 20">
            <a:extLst>
              <a:ext uri="{FF2B5EF4-FFF2-40B4-BE49-F238E27FC236}">
                <a16:creationId xmlns:a16="http://schemas.microsoft.com/office/drawing/2014/main" id="{FC20D68D-4EC1-4F89-B2F1-4BD968327184}"/>
              </a:ext>
            </a:extLst>
          </p:cNvPr>
          <p:cNvSpPr/>
          <p:nvPr/>
        </p:nvSpPr>
        <p:spPr>
          <a:xfrm>
            <a:off x="991349" y="1777797"/>
            <a:ext cx="8437132" cy="3693319"/>
          </a:xfrm>
          <a:prstGeom prst="rect">
            <a:avLst/>
          </a:prstGeom>
        </p:spPr>
        <p:txBody>
          <a:bodyPr wrap="square">
            <a:spAutoFit/>
          </a:bodyPr>
          <a:lstStyle/>
          <a:p>
            <a:pPr lvl="1"/>
            <a:r>
              <a:rPr lang="en-US" altLang="zh-CN" sz="2600" dirty="0">
                <a:cs typeface="Times New Roman" panose="02020603050405020304" pitchFamily="18" charset="0"/>
              </a:rPr>
              <a:t>void </a:t>
            </a:r>
            <a:r>
              <a:rPr lang="en-US" altLang="zh-CN" sz="2600" dirty="0" err="1">
                <a:cs typeface="Times New Roman" panose="02020603050405020304" pitchFamily="18" charset="0"/>
              </a:rPr>
              <a:t>forestpreorder</a:t>
            </a:r>
            <a:r>
              <a:rPr lang="en-US" altLang="zh-CN" sz="2600" dirty="0">
                <a:cs typeface="Times New Roman" panose="02020603050405020304" pitchFamily="18" charset="0"/>
              </a:rPr>
              <a:t>(forest T, void visit(</a:t>
            </a:r>
            <a:r>
              <a:rPr lang="en-US" altLang="zh-CN" sz="2600" dirty="0" err="1">
                <a:cs typeface="Times New Roman" panose="02020603050405020304" pitchFamily="18" charset="0"/>
              </a:rPr>
              <a:t>TElemType</a:t>
            </a:r>
            <a:r>
              <a:rPr lang="en-US" altLang="zh-CN" sz="2600" dirty="0">
                <a:cs typeface="Times New Roman" panose="02020603050405020304" pitchFamily="18" charset="0"/>
              </a:rPr>
              <a:t>))</a:t>
            </a:r>
          </a:p>
          <a:p>
            <a:pPr lvl="1"/>
            <a:r>
              <a:rPr lang="en-US" altLang="zh-CN" sz="2600" dirty="0">
                <a:cs typeface="Times New Roman" panose="02020603050405020304" pitchFamily="18" charset="0"/>
              </a:rPr>
              <a:t>{   </a:t>
            </a:r>
          </a:p>
          <a:p>
            <a:pPr lvl="1"/>
            <a:r>
              <a:rPr lang="en-US" altLang="zh-CN" sz="2600" dirty="0">
                <a:cs typeface="Times New Roman" panose="02020603050405020304" pitchFamily="18" charset="0"/>
              </a:rPr>
              <a:t>    forest p;</a:t>
            </a:r>
          </a:p>
          <a:p>
            <a:pPr lvl="1"/>
            <a:r>
              <a:rPr lang="en-US" altLang="zh-CN" sz="2600" dirty="0">
                <a:cs typeface="Times New Roman" panose="02020603050405020304" pitchFamily="18" charset="0"/>
              </a:rPr>
              <a:t>    for(p = T; p; p = p-&gt;ns)</a:t>
            </a:r>
          </a:p>
          <a:p>
            <a:pPr lvl="1"/>
            <a:r>
              <a:rPr lang="en-US" altLang="zh-CN" sz="2600" dirty="0">
                <a:cs typeface="Times New Roman" panose="02020603050405020304" pitchFamily="18" charset="0"/>
              </a:rPr>
              <a:t>    {   </a:t>
            </a:r>
          </a:p>
          <a:p>
            <a:pPr lvl="1"/>
            <a:r>
              <a:rPr lang="en-US" altLang="zh-CN" sz="2600" dirty="0">
                <a:cs typeface="Times New Roman" panose="02020603050405020304" pitchFamily="18" charset="0"/>
              </a:rPr>
              <a:t>        visit(p-&gt;data); </a:t>
            </a:r>
          </a:p>
          <a:p>
            <a:pPr lvl="1"/>
            <a:r>
              <a:rPr lang="en-US" altLang="zh-CN" sz="2600" dirty="0">
                <a:cs typeface="Times New Roman" panose="02020603050405020304" pitchFamily="18" charset="0"/>
              </a:rPr>
              <a:t>        </a:t>
            </a:r>
            <a:r>
              <a:rPr lang="en-US" altLang="zh-CN" sz="2600" dirty="0" err="1">
                <a:cs typeface="Times New Roman" panose="02020603050405020304" pitchFamily="18" charset="0"/>
              </a:rPr>
              <a:t>forestpreorder</a:t>
            </a:r>
            <a:r>
              <a:rPr lang="en-US" altLang="zh-CN" sz="2600" dirty="0">
                <a:cs typeface="Times New Roman" panose="02020603050405020304" pitchFamily="18" charset="0"/>
              </a:rPr>
              <a:t>(p-&gt;fc, visit);</a:t>
            </a:r>
          </a:p>
          <a:p>
            <a:pPr lvl="1"/>
            <a:r>
              <a:rPr lang="en-US" altLang="zh-CN" sz="2600" dirty="0">
                <a:cs typeface="Times New Roman" panose="02020603050405020304" pitchFamily="18" charset="0"/>
              </a:rPr>
              <a:t>     }</a:t>
            </a:r>
          </a:p>
          <a:p>
            <a:pPr lvl="1"/>
            <a:r>
              <a:rPr lang="en-US" altLang="zh-CN" sz="2600" dirty="0">
                <a:cs typeface="Times New Roman" panose="02020603050405020304" pitchFamily="18" charset="0"/>
              </a:rPr>
              <a:t>}</a:t>
            </a:r>
            <a:endParaRPr lang="zh-CN" altLang="zh-CN" sz="2600" dirty="0">
              <a:cs typeface="Times New Roman" panose="02020603050405020304" pitchFamily="18" charset="0"/>
            </a:endParaRPr>
          </a:p>
        </p:txBody>
      </p:sp>
      <p:sp>
        <p:nvSpPr>
          <p:cNvPr id="22" name="矩形 21">
            <a:extLst>
              <a:ext uri="{FF2B5EF4-FFF2-40B4-BE49-F238E27FC236}">
                <a16:creationId xmlns:a16="http://schemas.microsoft.com/office/drawing/2014/main" id="{D82BC88B-4792-4219-9C70-3A3F7642E3CA}"/>
              </a:ext>
            </a:extLst>
          </p:cNvPr>
          <p:cNvSpPr/>
          <p:nvPr/>
        </p:nvSpPr>
        <p:spPr>
          <a:xfrm>
            <a:off x="817440" y="1254577"/>
            <a:ext cx="7609776" cy="523220"/>
          </a:xfrm>
          <a:prstGeom prst="rect">
            <a:avLst/>
          </a:prstGeom>
        </p:spPr>
        <p:txBody>
          <a:bodyPr wrap="none">
            <a:spAutoFit/>
          </a:bodyPr>
          <a:lstStyle/>
          <a:p>
            <a:pPr>
              <a:spcBef>
                <a:spcPts val="1200"/>
              </a:spcBef>
            </a:pPr>
            <a:r>
              <a:rPr lang="zh-CN" altLang="en-US" sz="2800" b="1" dirty="0">
                <a:solidFill>
                  <a:srgbClr val="002060"/>
                </a:solidFill>
                <a:latin typeface="Times New Roman" panose="02020603050405020304" pitchFamily="18" charset="0"/>
                <a:cs typeface="Times New Roman" panose="02020603050405020304" pitchFamily="18" charset="0"/>
              </a:rPr>
              <a:t>算法</a:t>
            </a:r>
            <a:r>
              <a:rPr lang="en-US" altLang="zh-CN" sz="2800" b="1" dirty="0">
                <a:solidFill>
                  <a:srgbClr val="002060"/>
                </a:solidFill>
                <a:latin typeface="Times New Roman" panose="02020603050405020304" pitchFamily="18" charset="0"/>
                <a:cs typeface="Times New Roman" panose="02020603050405020304" pitchFamily="18" charset="0"/>
              </a:rPr>
              <a:t>3.16 </a:t>
            </a:r>
            <a:r>
              <a:rPr lang="en-US" altLang="zh-CN" sz="2800" b="1" dirty="0" err="1">
                <a:solidFill>
                  <a:schemeClr val="accent2"/>
                </a:solidFill>
              </a:rPr>
              <a:t>forestpreorder</a:t>
            </a:r>
            <a:r>
              <a:rPr lang="en-US" altLang="zh-CN" sz="2800" dirty="0"/>
              <a:t> </a:t>
            </a:r>
            <a:r>
              <a:rPr lang="zh-CN" altLang="en-US" sz="2800" b="1" dirty="0">
                <a:solidFill>
                  <a:srgbClr val="002060"/>
                </a:solidFill>
                <a:latin typeface="Times New Roman" panose="02020603050405020304" pitchFamily="18" charset="0"/>
                <a:cs typeface="Times New Roman" panose="02020603050405020304" pitchFamily="18" charset="0"/>
              </a:rPr>
              <a:t>：森林的先序遍历</a:t>
            </a:r>
            <a:r>
              <a:rPr lang="en-US" altLang="zh-CN" sz="2800" b="1" dirty="0">
                <a:solidFill>
                  <a:srgbClr val="002060"/>
                </a:solidFill>
                <a:latin typeface="Times New Roman" panose="02020603050405020304" pitchFamily="18" charset="0"/>
                <a:cs typeface="Times New Roman" panose="02020603050405020304" pitchFamily="18" charset="0"/>
              </a:rPr>
              <a:t>2</a:t>
            </a:r>
            <a:r>
              <a:rPr lang="zh-CN" altLang="en-US" sz="2800" b="1" dirty="0">
                <a:solidFill>
                  <a:srgbClr val="002060"/>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49858505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3">
            <a:extLst>
              <a:ext uri="{FF2B5EF4-FFF2-40B4-BE49-F238E27FC236}">
                <a16:creationId xmlns:a16="http://schemas.microsoft.com/office/drawing/2014/main" id="{19137254-ADB3-4909-85E6-B7D01C6BB068}"/>
              </a:ext>
            </a:extLst>
          </p:cNvPr>
          <p:cNvGrpSpPr/>
          <p:nvPr/>
        </p:nvGrpSpPr>
        <p:grpSpPr>
          <a:xfrm>
            <a:off x="302765" y="1262680"/>
            <a:ext cx="458390" cy="344014"/>
            <a:chOff x="789999" y="2242985"/>
            <a:chExt cx="504229" cy="378415"/>
          </a:xfrm>
        </p:grpSpPr>
        <p:sp>
          <p:nvSpPr>
            <p:cNvPr id="3" name="Rectangle 24">
              <a:extLst>
                <a:ext uri="{FF2B5EF4-FFF2-40B4-BE49-F238E27FC236}">
                  <a16:creationId xmlns:a16="http://schemas.microsoft.com/office/drawing/2014/main" id="{6251D1C4-52B2-4133-88AF-9F93AF68DA82}"/>
                </a:ext>
              </a:extLst>
            </p:cNvPr>
            <p:cNvSpPr/>
            <p:nvPr/>
          </p:nvSpPr>
          <p:spPr>
            <a:xfrm>
              <a:off x="858129" y="2299468"/>
              <a:ext cx="436099" cy="321932"/>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1200"/>
                </a:spcBef>
              </a:pPr>
              <a:endParaRPr lang="en-GB" sz="2800">
                <a:cs typeface="+mn-ea"/>
                <a:sym typeface="+mn-lt"/>
              </a:endParaRPr>
            </a:p>
          </p:txBody>
        </p:sp>
        <p:sp>
          <p:nvSpPr>
            <p:cNvPr id="4" name="Rectangle 25">
              <a:extLst>
                <a:ext uri="{FF2B5EF4-FFF2-40B4-BE49-F238E27FC236}">
                  <a16:creationId xmlns:a16="http://schemas.microsoft.com/office/drawing/2014/main" id="{09E00C75-44E0-4DB2-BA4B-B0643AFF04F0}"/>
                </a:ext>
              </a:extLst>
            </p:cNvPr>
            <p:cNvSpPr/>
            <p:nvPr/>
          </p:nvSpPr>
          <p:spPr>
            <a:xfrm>
              <a:off x="789999" y="2242985"/>
              <a:ext cx="436099" cy="321932"/>
            </a:xfrm>
            <a:prstGeom prst="rect">
              <a:avLst/>
            </a:prstGeom>
            <a:solidFill>
              <a:srgbClr val="BDD7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1200"/>
                </a:spcBef>
              </a:pPr>
              <a:endParaRPr lang="en-GB" sz="2800">
                <a:cs typeface="+mn-ea"/>
                <a:sym typeface="+mn-lt"/>
              </a:endParaRPr>
            </a:p>
          </p:txBody>
        </p:sp>
      </p:grpSp>
      <p:sp>
        <p:nvSpPr>
          <p:cNvPr id="5" name="矩形 4">
            <a:extLst>
              <a:ext uri="{FF2B5EF4-FFF2-40B4-BE49-F238E27FC236}">
                <a16:creationId xmlns:a16="http://schemas.microsoft.com/office/drawing/2014/main" id="{9617C146-3ADF-44CF-8A77-68F048DB3B2D}"/>
              </a:ext>
            </a:extLst>
          </p:cNvPr>
          <p:cNvSpPr/>
          <p:nvPr/>
        </p:nvSpPr>
        <p:spPr>
          <a:xfrm>
            <a:off x="991348" y="1696297"/>
            <a:ext cx="8959959" cy="4893647"/>
          </a:xfrm>
          <a:prstGeom prst="rect">
            <a:avLst/>
          </a:prstGeom>
        </p:spPr>
        <p:txBody>
          <a:bodyPr wrap="square">
            <a:spAutoFit/>
          </a:bodyPr>
          <a:lstStyle/>
          <a:p>
            <a:pPr lvl="1"/>
            <a:r>
              <a:rPr lang="en-US" altLang="zh-CN" sz="2600" dirty="0">
                <a:cs typeface="Times New Roman" panose="02020603050405020304" pitchFamily="18" charset="0"/>
              </a:rPr>
              <a:t>void </a:t>
            </a:r>
            <a:r>
              <a:rPr lang="en-US" altLang="zh-CN" sz="2600" dirty="0" err="1">
                <a:cs typeface="Times New Roman" panose="02020603050405020304" pitchFamily="18" charset="0"/>
              </a:rPr>
              <a:t>treelists</a:t>
            </a:r>
            <a:r>
              <a:rPr lang="en-US" altLang="zh-CN" sz="2600" dirty="0">
                <a:cs typeface="Times New Roman" panose="02020603050405020304" pitchFamily="18" charset="0"/>
              </a:rPr>
              <a:t> (tree T, void visit(</a:t>
            </a:r>
            <a:r>
              <a:rPr lang="en-US" altLang="zh-CN" sz="2600" dirty="0" err="1">
                <a:cs typeface="Times New Roman" panose="02020603050405020304" pitchFamily="18" charset="0"/>
              </a:rPr>
              <a:t>TElemType</a:t>
            </a:r>
            <a:r>
              <a:rPr lang="en-US" altLang="zh-CN" sz="2600" dirty="0">
                <a:cs typeface="Times New Roman" panose="02020603050405020304" pitchFamily="18" charset="0"/>
              </a:rPr>
              <a:t>))</a:t>
            </a:r>
          </a:p>
          <a:p>
            <a:pPr lvl="1"/>
            <a:r>
              <a:rPr lang="en-US" altLang="zh-CN" sz="2600" dirty="0">
                <a:cs typeface="Times New Roman" panose="02020603050405020304" pitchFamily="18" charset="0"/>
              </a:rPr>
              <a:t>{   tree p;</a:t>
            </a:r>
          </a:p>
          <a:p>
            <a:pPr lvl="1"/>
            <a:r>
              <a:rPr lang="en-US" altLang="zh-CN" sz="2600" dirty="0">
                <a:cs typeface="Times New Roman" panose="02020603050405020304" pitchFamily="18" charset="0"/>
              </a:rPr>
              <a:t>    if (!T)  { </a:t>
            </a:r>
            <a:r>
              <a:rPr lang="en-US" altLang="zh-CN" sz="2600" dirty="0" err="1">
                <a:cs typeface="Times New Roman" panose="02020603050405020304" pitchFamily="18" charset="0"/>
              </a:rPr>
              <a:t>cout</a:t>
            </a:r>
            <a:r>
              <a:rPr lang="en-US" altLang="zh-CN" sz="2600" dirty="0">
                <a:cs typeface="Times New Roman" panose="02020603050405020304" pitchFamily="18" charset="0"/>
              </a:rPr>
              <a:t>&lt;&lt;‘#’;  return ; }</a:t>
            </a:r>
          </a:p>
          <a:p>
            <a:pPr lvl="1"/>
            <a:r>
              <a:rPr lang="en-US" altLang="zh-CN" sz="2600" dirty="0">
                <a:cs typeface="Times New Roman" panose="02020603050405020304" pitchFamily="18" charset="0"/>
              </a:rPr>
              <a:t>    visit(T-&gt;data);</a:t>
            </a:r>
          </a:p>
          <a:p>
            <a:pPr lvl="1"/>
            <a:r>
              <a:rPr lang="en-US" altLang="zh-CN" sz="2600" dirty="0">
                <a:cs typeface="Times New Roman" panose="02020603050405020304" pitchFamily="18" charset="0"/>
              </a:rPr>
              <a:t>    p = T-&gt;fc;   if (!p)  return ;</a:t>
            </a:r>
          </a:p>
          <a:p>
            <a:pPr lvl="1"/>
            <a:r>
              <a:rPr lang="en-US" altLang="zh-CN" sz="2600" dirty="0">
                <a:cs typeface="Times New Roman" panose="02020603050405020304" pitchFamily="18" charset="0"/>
              </a:rPr>
              <a:t>    </a:t>
            </a:r>
            <a:r>
              <a:rPr lang="en-US" altLang="zh-CN" sz="2600" dirty="0" err="1">
                <a:cs typeface="Times New Roman" panose="02020603050405020304" pitchFamily="18" charset="0"/>
              </a:rPr>
              <a:t>cout</a:t>
            </a:r>
            <a:r>
              <a:rPr lang="en-US" altLang="zh-CN" sz="2600" dirty="0">
                <a:cs typeface="Times New Roman" panose="02020603050405020304" pitchFamily="18" charset="0"/>
              </a:rPr>
              <a:t>&lt;&lt;‘(’;</a:t>
            </a:r>
          </a:p>
          <a:p>
            <a:pPr lvl="1"/>
            <a:r>
              <a:rPr lang="en-US" altLang="zh-CN" sz="2600" dirty="0">
                <a:cs typeface="Times New Roman" panose="02020603050405020304" pitchFamily="18" charset="0"/>
              </a:rPr>
              <a:t>    while (p)</a:t>
            </a:r>
          </a:p>
          <a:p>
            <a:pPr lvl="1"/>
            <a:r>
              <a:rPr lang="en-US" altLang="zh-CN" sz="2600" dirty="0">
                <a:cs typeface="Times New Roman" panose="02020603050405020304" pitchFamily="18" charset="0"/>
              </a:rPr>
              <a:t>    {    </a:t>
            </a:r>
            <a:r>
              <a:rPr lang="en-US" altLang="zh-CN" sz="2600" dirty="0" err="1">
                <a:cs typeface="Times New Roman" panose="02020603050405020304" pitchFamily="18" charset="0"/>
              </a:rPr>
              <a:t>treelists</a:t>
            </a:r>
            <a:r>
              <a:rPr lang="en-US" altLang="zh-CN" sz="2600" dirty="0">
                <a:cs typeface="Times New Roman" panose="02020603050405020304" pitchFamily="18" charset="0"/>
              </a:rPr>
              <a:t>(p, visit);  p = p-&gt;ns;</a:t>
            </a:r>
          </a:p>
          <a:p>
            <a:pPr lvl="1"/>
            <a:r>
              <a:rPr lang="en-US" altLang="zh-CN" sz="2600" dirty="0">
                <a:cs typeface="Times New Roman" panose="02020603050405020304" pitchFamily="18" charset="0"/>
              </a:rPr>
              <a:t>         if(p) </a:t>
            </a:r>
            <a:r>
              <a:rPr lang="en-US" altLang="zh-CN" sz="2600" dirty="0" err="1">
                <a:cs typeface="Times New Roman" panose="02020603050405020304" pitchFamily="18" charset="0"/>
              </a:rPr>
              <a:t>cout</a:t>
            </a:r>
            <a:r>
              <a:rPr lang="en-US" altLang="zh-CN" sz="2600" dirty="0">
                <a:cs typeface="Times New Roman" panose="02020603050405020304" pitchFamily="18" charset="0"/>
              </a:rPr>
              <a:t>&lt;&lt;‘,’;</a:t>
            </a:r>
          </a:p>
          <a:p>
            <a:pPr lvl="1"/>
            <a:r>
              <a:rPr lang="en-US" altLang="zh-CN" sz="2600" dirty="0">
                <a:cs typeface="Times New Roman" panose="02020603050405020304" pitchFamily="18" charset="0"/>
              </a:rPr>
              <a:t>     }</a:t>
            </a:r>
          </a:p>
          <a:p>
            <a:pPr lvl="1"/>
            <a:r>
              <a:rPr lang="en-US" altLang="zh-CN" sz="2600" dirty="0">
                <a:cs typeface="Times New Roman" panose="02020603050405020304" pitchFamily="18" charset="0"/>
              </a:rPr>
              <a:t>    </a:t>
            </a:r>
            <a:r>
              <a:rPr lang="en-US" altLang="zh-CN" sz="2600" dirty="0" err="1">
                <a:cs typeface="Times New Roman" panose="02020603050405020304" pitchFamily="18" charset="0"/>
              </a:rPr>
              <a:t>cout</a:t>
            </a:r>
            <a:r>
              <a:rPr lang="en-US" altLang="zh-CN" sz="2600" dirty="0">
                <a:cs typeface="Times New Roman" panose="02020603050405020304" pitchFamily="18" charset="0"/>
              </a:rPr>
              <a:t>&lt;&lt;‘)’;</a:t>
            </a:r>
          </a:p>
          <a:p>
            <a:pPr lvl="1"/>
            <a:r>
              <a:rPr lang="en-US" altLang="zh-CN" sz="2600" dirty="0">
                <a:cs typeface="Times New Roman" panose="02020603050405020304" pitchFamily="18" charset="0"/>
              </a:rPr>
              <a:t>}</a:t>
            </a:r>
            <a:endParaRPr lang="zh-CN" altLang="zh-CN" sz="2600" dirty="0">
              <a:cs typeface="Times New Roman" panose="02020603050405020304" pitchFamily="18" charset="0"/>
            </a:endParaRPr>
          </a:p>
        </p:txBody>
      </p:sp>
      <p:sp>
        <p:nvSpPr>
          <p:cNvPr id="12" name="矩形 11">
            <a:extLst>
              <a:ext uri="{FF2B5EF4-FFF2-40B4-BE49-F238E27FC236}">
                <a16:creationId xmlns:a16="http://schemas.microsoft.com/office/drawing/2014/main" id="{B00B98B7-E376-4BC6-B779-54E58A046D1F}"/>
              </a:ext>
            </a:extLst>
          </p:cNvPr>
          <p:cNvSpPr/>
          <p:nvPr/>
        </p:nvSpPr>
        <p:spPr>
          <a:xfrm>
            <a:off x="817440" y="1173077"/>
            <a:ext cx="7050328" cy="523220"/>
          </a:xfrm>
          <a:prstGeom prst="rect">
            <a:avLst/>
          </a:prstGeom>
        </p:spPr>
        <p:txBody>
          <a:bodyPr wrap="none">
            <a:spAutoFit/>
          </a:bodyPr>
          <a:lstStyle/>
          <a:p>
            <a:pPr>
              <a:spcBef>
                <a:spcPts val="1200"/>
              </a:spcBef>
            </a:pPr>
            <a:r>
              <a:rPr lang="zh-CN" altLang="en-US" sz="2800" b="1" dirty="0">
                <a:solidFill>
                  <a:srgbClr val="002060"/>
                </a:solidFill>
                <a:latin typeface="Times New Roman" panose="02020603050405020304" pitchFamily="18" charset="0"/>
                <a:cs typeface="Times New Roman" panose="02020603050405020304" pitchFamily="18" charset="0"/>
              </a:rPr>
              <a:t>算法</a:t>
            </a:r>
            <a:r>
              <a:rPr lang="en-US" altLang="zh-CN" sz="2800" b="1" dirty="0">
                <a:solidFill>
                  <a:srgbClr val="002060"/>
                </a:solidFill>
                <a:latin typeface="Times New Roman" panose="02020603050405020304" pitchFamily="18" charset="0"/>
                <a:cs typeface="Times New Roman" panose="02020603050405020304" pitchFamily="18" charset="0"/>
              </a:rPr>
              <a:t>3.17 </a:t>
            </a:r>
            <a:r>
              <a:rPr lang="en-US" altLang="zh-CN" sz="2800" b="1" dirty="0" err="1">
                <a:solidFill>
                  <a:schemeClr val="accent2"/>
                </a:solidFill>
              </a:rPr>
              <a:t>treelists</a:t>
            </a:r>
            <a:r>
              <a:rPr lang="en-US" altLang="zh-CN" sz="2800" dirty="0"/>
              <a:t> </a:t>
            </a:r>
            <a:r>
              <a:rPr lang="zh-CN" altLang="en-US" sz="2800" b="1" dirty="0">
                <a:solidFill>
                  <a:srgbClr val="002060"/>
                </a:solidFill>
                <a:latin typeface="Times New Roman" panose="02020603050405020304" pitchFamily="18" charset="0"/>
                <a:cs typeface="Times New Roman" panose="02020603050405020304" pitchFamily="18" charset="0"/>
              </a:rPr>
              <a:t>：树的广义表形式输出。</a:t>
            </a:r>
          </a:p>
        </p:txBody>
      </p:sp>
      <p:grpSp>
        <p:nvGrpSpPr>
          <p:cNvPr id="16" name="组合 15">
            <a:extLst>
              <a:ext uri="{FF2B5EF4-FFF2-40B4-BE49-F238E27FC236}">
                <a16:creationId xmlns:a16="http://schemas.microsoft.com/office/drawing/2014/main" id="{3FA8C186-CFD4-4236-9200-6E5FC8559B16}"/>
              </a:ext>
            </a:extLst>
          </p:cNvPr>
          <p:cNvGrpSpPr/>
          <p:nvPr/>
        </p:nvGrpSpPr>
        <p:grpSpPr>
          <a:xfrm>
            <a:off x="-1" y="177155"/>
            <a:ext cx="5674941" cy="877513"/>
            <a:chOff x="-1" y="271425"/>
            <a:chExt cx="5542158" cy="877513"/>
          </a:xfrm>
        </p:grpSpPr>
        <p:sp>
          <p:nvSpPr>
            <p:cNvPr id="17" name="任意多边形 18">
              <a:extLst>
                <a:ext uri="{FF2B5EF4-FFF2-40B4-BE49-F238E27FC236}">
                  <a16:creationId xmlns:a16="http://schemas.microsoft.com/office/drawing/2014/main" id="{BF8D7DBA-7719-4650-8F41-FC6484C1C5C3}"/>
                </a:ext>
              </a:extLst>
            </p:cNvPr>
            <p:cNvSpPr/>
            <p:nvPr/>
          </p:nvSpPr>
          <p:spPr>
            <a:xfrm rot="5400000">
              <a:off x="2497210" y="-2076409"/>
              <a:ext cx="547735" cy="5542158"/>
            </a:xfrm>
            <a:custGeom>
              <a:avLst/>
              <a:gdLst>
                <a:gd name="connsiteX0" fmla="*/ 0 w 990604"/>
                <a:gd name="connsiteY0" fmla="*/ 5956738 h 5956738"/>
                <a:gd name="connsiteX1" fmla="*/ 0 w 990604"/>
                <a:gd name="connsiteY1" fmla="*/ 317938 h 5956738"/>
                <a:gd name="connsiteX2" fmla="*/ 6 w 990604"/>
                <a:gd name="connsiteY2" fmla="*/ 317938 h 5956738"/>
                <a:gd name="connsiteX3" fmla="*/ 495305 w 990604"/>
                <a:gd name="connsiteY3" fmla="*/ 0 h 5956738"/>
                <a:gd name="connsiteX4" fmla="*/ 990604 w 990604"/>
                <a:gd name="connsiteY4" fmla="*/ 317938 h 5956738"/>
                <a:gd name="connsiteX5" fmla="*/ 990601 w 990604"/>
                <a:gd name="connsiteY5" fmla="*/ 317938 h 5956738"/>
                <a:gd name="connsiteX6" fmla="*/ 990601 w 990604"/>
                <a:gd name="connsiteY6" fmla="*/ 5956738 h 5956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0604" h="5956738">
                  <a:moveTo>
                    <a:pt x="0" y="5956738"/>
                  </a:moveTo>
                  <a:lnTo>
                    <a:pt x="0" y="317938"/>
                  </a:lnTo>
                  <a:lnTo>
                    <a:pt x="6" y="317938"/>
                  </a:lnTo>
                  <a:lnTo>
                    <a:pt x="495305" y="0"/>
                  </a:lnTo>
                  <a:lnTo>
                    <a:pt x="990604" y="317938"/>
                  </a:lnTo>
                  <a:lnTo>
                    <a:pt x="990601" y="317938"/>
                  </a:lnTo>
                  <a:lnTo>
                    <a:pt x="990601" y="5956738"/>
                  </a:lnTo>
                  <a:close/>
                </a:path>
              </a:pathLst>
            </a:cu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1200"/>
                </a:spcBef>
                <a:defRPr/>
              </a:pPr>
              <a:endParaRPr lang="zh-CN" altLang="en-US" noProof="1"/>
            </a:p>
          </p:txBody>
        </p:sp>
        <p:sp>
          <p:nvSpPr>
            <p:cNvPr id="18" name="椭圆 17">
              <a:extLst>
                <a:ext uri="{FF2B5EF4-FFF2-40B4-BE49-F238E27FC236}">
                  <a16:creationId xmlns:a16="http://schemas.microsoft.com/office/drawing/2014/main" id="{3F05F16D-21A3-438D-8C25-2BF0A9A63596}"/>
                </a:ext>
              </a:extLst>
            </p:cNvPr>
            <p:cNvSpPr/>
            <p:nvPr/>
          </p:nvSpPr>
          <p:spPr>
            <a:xfrm>
              <a:off x="273223" y="271425"/>
              <a:ext cx="902677" cy="877513"/>
            </a:xfrm>
            <a:prstGeom prst="ellipse">
              <a:avLst/>
            </a:prstGeom>
            <a:solidFill>
              <a:schemeClr val="bg1"/>
            </a:solidFill>
            <a:ln w="825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1200"/>
                </a:spcBef>
                <a:defRPr/>
              </a:pPr>
              <a:endParaRPr lang="zh-CN" altLang="en-US" noProof="1"/>
            </a:p>
          </p:txBody>
        </p:sp>
        <p:sp>
          <p:nvSpPr>
            <p:cNvPr id="19" name="矩形 18">
              <a:extLst>
                <a:ext uri="{FF2B5EF4-FFF2-40B4-BE49-F238E27FC236}">
                  <a16:creationId xmlns:a16="http://schemas.microsoft.com/office/drawing/2014/main" id="{7485ED20-EE5A-4AF1-AB25-4C114F7A7AED}"/>
                </a:ext>
              </a:extLst>
            </p:cNvPr>
            <p:cNvSpPr/>
            <p:nvPr/>
          </p:nvSpPr>
          <p:spPr>
            <a:xfrm>
              <a:off x="480970" y="324385"/>
              <a:ext cx="487183" cy="769441"/>
            </a:xfrm>
            <a:prstGeom prst="rect">
              <a:avLst/>
            </a:prstGeom>
          </p:spPr>
          <p:txBody>
            <a:bodyPr wrap="none">
              <a:spAutoFit/>
            </a:bodyPr>
            <a:lstStyle/>
            <a:p>
              <a:pPr algn="ctr">
                <a:spcBef>
                  <a:spcPts val="1200"/>
                </a:spcBef>
                <a:defRPr/>
              </a:pPr>
              <a:r>
                <a:rPr lang="en-US" altLang="zh-CN" sz="4400" b="1" dirty="0">
                  <a:solidFill>
                    <a:srgbClr val="002060"/>
                  </a:solidFill>
                  <a:latin typeface="Arial" panose="020B0604020202020204" pitchFamily="34" charset="0"/>
                  <a:ea typeface="微软雅黑" panose="020B0503020204020204" pitchFamily="34" charset="-122"/>
                  <a:sym typeface="Arial" panose="020B0604020202020204" pitchFamily="34" charset="0"/>
                </a:rPr>
                <a:t>5</a:t>
              </a:r>
              <a:endParaRPr lang="zh-CN" altLang="en-US" sz="4400" b="1" dirty="0">
                <a:solidFill>
                  <a:srgbClr val="002060"/>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20" name="文本框 1066">
            <a:extLst>
              <a:ext uri="{FF2B5EF4-FFF2-40B4-BE49-F238E27FC236}">
                <a16:creationId xmlns:a16="http://schemas.microsoft.com/office/drawing/2014/main" id="{C2EFA620-0403-4BF6-AF31-10B66186A00E}"/>
              </a:ext>
            </a:extLst>
          </p:cNvPr>
          <p:cNvSpPr txBox="1">
            <a:spLocks noChangeArrowheads="1"/>
          </p:cNvSpPr>
          <p:nvPr/>
        </p:nvSpPr>
        <p:spPr bwMode="auto">
          <a:xfrm>
            <a:off x="1714045" y="287068"/>
            <a:ext cx="305724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lvl="0" algn="ctr"/>
            <a:r>
              <a:rPr lang="zh-CN" altLang="en-US" sz="3200" b="1" dirty="0">
                <a:solidFill>
                  <a:schemeClr val="bg1"/>
                </a:solidFill>
                <a:cs typeface="+mn-ea"/>
                <a:sym typeface="+mn-lt"/>
              </a:rPr>
              <a:t>树与森林的遍历</a:t>
            </a:r>
          </a:p>
        </p:txBody>
      </p:sp>
    </p:spTree>
    <p:extLst>
      <p:ext uri="{BB962C8B-B14F-4D97-AF65-F5344CB8AC3E}">
        <p14:creationId xmlns:p14="http://schemas.microsoft.com/office/powerpoint/2010/main" val="231928874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3">
            <a:extLst>
              <a:ext uri="{FF2B5EF4-FFF2-40B4-BE49-F238E27FC236}">
                <a16:creationId xmlns:a16="http://schemas.microsoft.com/office/drawing/2014/main" id="{19137254-ADB3-4909-85E6-B7D01C6BB068}"/>
              </a:ext>
            </a:extLst>
          </p:cNvPr>
          <p:cNvGrpSpPr/>
          <p:nvPr/>
        </p:nvGrpSpPr>
        <p:grpSpPr>
          <a:xfrm>
            <a:off x="302765" y="1262680"/>
            <a:ext cx="458390" cy="344014"/>
            <a:chOff x="789999" y="2242985"/>
            <a:chExt cx="504229" cy="378415"/>
          </a:xfrm>
        </p:grpSpPr>
        <p:sp>
          <p:nvSpPr>
            <p:cNvPr id="3" name="Rectangle 24">
              <a:extLst>
                <a:ext uri="{FF2B5EF4-FFF2-40B4-BE49-F238E27FC236}">
                  <a16:creationId xmlns:a16="http://schemas.microsoft.com/office/drawing/2014/main" id="{6251D1C4-52B2-4133-88AF-9F93AF68DA82}"/>
                </a:ext>
              </a:extLst>
            </p:cNvPr>
            <p:cNvSpPr/>
            <p:nvPr/>
          </p:nvSpPr>
          <p:spPr>
            <a:xfrm>
              <a:off x="858129" y="2299468"/>
              <a:ext cx="436099" cy="321932"/>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1200"/>
                </a:spcBef>
              </a:pPr>
              <a:endParaRPr lang="en-GB" sz="2800">
                <a:cs typeface="+mn-ea"/>
                <a:sym typeface="+mn-lt"/>
              </a:endParaRPr>
            </a:p>
          </p:txBody>
        </p:sp>
        <p:sp>
          <p:nvSpPr>
            <p:cNvPr id="4" name="Rectangle 25">
              <a:extLst>
                <a:ext uri="{FF2B5EF4-FFF2-40B4-BE49-F238E27FC236}">
                  <a16:creationId xmlns:a16="http://schemas.microsoft.com/office/drawing/2014/main" id="{09E00C75-44E0-4DB2-BA4B-B0643AFF04F0}"/>
                </a:ext>
              </a:extLst>
            </p:cNvPr>
            <p:cNvSpPr/>
            <p:nvPr/>
          </p:nvSpPr>
          <p:spPr>
            <a:xfrm>
              <a:off x="789999" y="2242985"/>
              <a:ext cx="436099" cy="321932"/>
            </a:xfrm>
            <a:prstGeom prst="rect">
              <a:avLst/>
            </a:prstGeom>
            <a:solidFill>
              <a:srgbClr val="BDD7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1200"/>
                </a:spcBef>
              </a:pPr>
              <a:endParaRPr lang="en-GB" sz="2800">
                <a:cs typeface="+mn-ea"/>
                <a:sym typeface="+mn-lt"/>
              </a:endParaRPr>
            </a:p>
          </p:txBody>
        </p:sp>
      </p:grpSp>
      <p:sp>
        <p:nvSpPr>
          <p:cNvPr id="5" name="矩形 4">
            <a:extLst>
              <a:ext uri="{FF2B5EF4-FFF2-40B4-BE49-F238E27FC236}">
                <a16:creationId xmlns:a16="http://schemas.microsoft.com/office/drawing/2014/main" id="{9617C146-3ADF-44CF-8A77-68F048DB3B2D}"/>
              </a:ext>
            </a:extLst>
          </p:cNvPr>
          <p:cNvSpPr/>
          <p:nvPr/>
        </p:nvSpPr>
        <p:spPr>
          <a:xfrm>
            <a:off x="991348" y="1696297"/>
            <a:ext cx="8959959" cy="4493538"/>
          </a:xfrm>
          <a:prstGeom prst="rect">
            <a:avLst/>
          </a:prstGeom>
        </p:spPr>
        <p:txBody>
          <a:bodyPr wrap="square">
            <a:spAutoFit/>
          </a:bodyPr>
          <a:lstStyle/>
          <a:p>
            <a:pPr lvl="1"/>
            <a:r>
              <a:rPr lang="en-US" altLang="zh-CN" sz="2600" dirty="0">
                <a:cs typeface="Times New Roman" panose="02020603050405020304" pitchFamily="18" charset="0"/>
              </a:rPr>
              <a:t>int count (tree T)</a:t>
            </a:r>
          </a:p>
          <a:p>
            <a:pPr lvl="1"/>
            <a:r>
              <a:rPr lang="en-US" altLang="zh-CN" sz="2600" dirty="0">
                <a:cs typeface="Times New Roman" panose="02020603050405020304" pitchFamily="18" charset="0"/>
              </a:rPr>
              <a:t>{  </a:t>
            </a:r>
          </a:p>
          <a:p>
            <a:pPr lvl="1"/>
            <a:r>
              <a:rPr lang="en-US" altLang="zh-CN" sz="2600" dirty="0">
                <a:cs typeface="Times New Roman" panose="02020603050405020304" pitchFamily="18" charset="0"/>
              </a:rPr>
              <a:t>    int n;    tree p;</a:t>
            </a:r>
          </a:p>
          <a:p>
            <a:pPr lvl="1"/>
            <a:r>
              <a:rPr lang="en-US" altLang="zh-CN" sz="2600" dirty="0">
                <a:cs typeface="Times New Roman" panose="02020603050405020304" pitchFamily="18" charset="0"/>
              </a:rPr>
              <a:t>    if (!T)   return 0;</a:t>
            </a:r>
          </a:p>
          <a:p>
            <a:pPr lvl="1"/>
            <a:r>
              <a:rPr lang="en-US" altLang="zh-CN" sz="2600" dirty="0">
                <a:cs typeface="Times New Roman" panose="02020603050405020304" pitchFamily="18" charset="0"/>
              </a:rPr>
              <a:t>    p = T-&gt;fc;   </a:t>
            </a:r>
          </a:p>
          <a:p>
            <a:pPr lvl="1"/>
            <a:r>
              <a:rPr lang="en-US" altLang="zh-CN" sz="2600" dirty="0">
                <a:cs typeface="Times New Roman" panose="02020603050405020304" pitchFamily="18" charset="0"/>
              </a:rPr>
              <a:t>    if (!p)  return 1;</a:t>
            </a:r>
          </a:p>
          <a:p>
            <a:pPr lvl="1"/>
            <a:r>
              <a:rPr lang="en-US" altLang="zh-CN" sz="2600" dirty="0">
                <a:cs typeface="Times New Roman" panose="02020603050405020304" pitchFamily="18" charset="0"/>
              </a:rPr>
              <a:t>    n = 0;</a:t>
            </a:r>
          </a:p>
          <a:p>
            <a:pPr lvl="1"/>
            <a:r>
              <a:rPr lang="en-US" altLang="zh-CN" sz="2600" dirty="0">
                <a:cs typeface="Times New Roman" panose="02020603050405020304" pitchFamily="18" charset="0"/>
              </a:rPr>
              <a:t>    while (p)</a:t>
            </a:r>
          </a:p>
          <a:p>
            <a:pPr lvl="1"/>
            <a:r>
              <a:rPr lang="en-US" altLang="zh-CN" sz="2600" dirty="0">
                <a:cs typeface="Times New Roman" panose="02020603050405020304" pitchFamily="18" charset="0"/>
              </a:rPr>
              <a:t>    {   n += count(p);   p = p-&gt;ns;  }</a:t>
            </a:r>
          </a:p>
          <a:p>
            <a:pPr lvl="1"/>
            <a:r>
              <a:rPr lang="en-US" altLang="zh-CN" sz="2600" dirty="0">
                <a:cs typeface="Times New Roman" panose="02020603050405020304" pitchFamily="18" charset="0"/>
              </a:rPr>
              <a:t>     return n;</a:t>
            </a:r>
          </a:p>
          <a:p>
            <a:pPr lvl="1"/>
            <a:r>
              <a:rPr lang="en-US" altLang="zh-CN" sz="2600" dirty="0">
                <a:cs typeface="Times New Roman" panose="02020603050405020304" pitchFamily="18" charset="0"/>
              </a:rPr>
              <a:t>}</a:t>
            </a:r>
            <a:endParaRPr lang="zh-CN" altLang="zh-CN" sz="2600" dirty="0">
              <a:cs typeface="Times New Roman" panose="02020603050405020304" pitchFamily="18" charset="0"/>
            </a:endParaRPr>
          </a:p>
        </p:txBody>
      </p:sp>
      <p:sp>
        <p:nvSpPr>
          <p:cNvPr id="12" name="矩形 11">
            <a:extLst>
              <a:ext uri="{FF2B5EF4-FFF2-40B4-BE49-F238E27FC236}">
                <a16:creationId xmlns:a16="http://schemas.microsoft.com/office/drawing/2014/main" id="{B00B98B7-E376-4BC6-B779-54E58A046D1F}"/>
              </a:ext>
            </a:extLst>
          </p:cNvPr>
          <p:cNvSpPr/>
          <p:nvPr/>
        </p:nvSpPr>
        <p:spPr>
          <a:xfrm>
            <a:off x="817440" y="1173077"/>
            <a:ext cx="10301218" cy="523220"/>
          </a:xfrm>
          <a:prstGeom prst="rect">
            <a:avLst/>
          </a:prstGeom>
        </p:spPr>
        <p:txBody>
          <a:bodyPr wrap="none">
            <a:spAutoFit/>
          </a:bodyPr>
          <a:lstStyle/>
          <a:p>
            <a:pPr>
              <a:spcBef>
                <a:spcPts val="1200"/>
              </a:spcBef>
            </a:pPr>
            <a:r>
              <a:rPr lang="zh-CN" altLang="en-US" sz="2800" b="1" dirty="0">
                <a:solidFill>
                  <a:srgbClr val="002060"/>
                </a:solidFill>
                <a:latin typeface="Times New Roman" panose="02020603050405020304" pitchFamily="18" charset="0"/>
                <a:cs typeface="Times New Roman" panose="02020603050405020304" pitchFamily="18" charset="0"/>
              </a:rPr>
              <a:t>算法</a:t>
            </a:r>
            <a:r>
              <a:rPr lang="en-US" altLang="zh-CN" sz="2800" b="1" dirty="0">
                <a:solidFill>
                  <a:srgbClr val="002060"/>
                </a:solidFill>
                <a:latin typeface="Times New Roman" panose="02020603050405020304" pitchFamily="18" charset="0"/>
                <a:cs typeface="Times New Roman" panose="02020603050405020304" pitchFamily="18" charset="0"/>
              </a:rPr>
              <a:t>3.18 </a:t>
            </a:r>
            <a:r>
              <a:rPr lang="en-US" altLang="zh-CN" sz="2800" b="1" dirty="0">
                <a:solidFill>
                  <a:schemeClr val="accent2"/>
                </a:solidFill>
              </a:rPr>
              <a:t>count</a:t>
            </a:r>
            <a:r>
              <a:rPr lang="en-US" altLang="zh-CN" sz="2800" dirty="0"/>
              <a:t> </a:t>
            </a:r>
            <a:r>
              <a:rPr lang="zh-CN" altLang="en-US" sz="2800" b="1" dirty="0">
                <a:solidFill>
                  <a:srgbClr val="002060"/>
                </a:solidFill>
                <a:latin typeface="Times New Roman" panose="02020603050405020304" pitchFamily="18" charset="0"/>
                <a:cs typeface="Times New Roman" panose="02020603050405020304" pitchFamily="18" charset="0"/>
              </a:rPr>
              <a:t>：统计树的叶子数量的算法</a:t>
            </a:r>
            <a:r>
              <a:rPr lang="en-US" altLang="zh-CN" sz="2800" b="1" dirty="0">
                <a:solidFill>
                  <a:srgbClr val="002060"/>
                </a:solidFill>
                <a:latin typeface="Times New Roman" panose="02020603050405020304" pitchFamily="18" charset="0"/>
                <a:cs typeface="Times New Roman" panose="02020603050405020304" pitchFamily="18" charset="0"/>
              </a:rPr>
              <a:t>1(</a:t>
            </a:r>
            <a:r>
              <a:rPr lang="zh-CN" altLang="en-US" sz="2800" b="1" dirty="0">
                <a:solidFill>
                  <a:srgbClr val="002060"/>
                </a:solidFill>
                <a:latin typeface="Times New Roman" panose="02020603050405020304" pitchFamily="18" charset="0"/>
                <a:cs typeface="Times New Roman" panose="02020603050405020304" pitchFamily="18" charset="0"/>
              </a:rPr>
              <a:t>用树的先序遍历</a:t>
            </a:r>
            <a:r>
              <a:rPr lang="en-US" altLang="zh-CN" sz="2800" b="1" dirty="0">
                <a:solidFill>
                  <a:srgbClr val="002060"/>
                </a:solidFill>
                <a:latin typeface="Times New Roman" panose="02020603050405020304" pitchFamily="18" charset="0"/>
                <a:cs typeface="Times New Roman" panose="02020603050405020304" pitchFamily="18" charset="0"/>
              </a:rPr>
              <a:t>)</a:t>
            </a:r>
            <a:r>
              <a:rPr lang="zh-CN" altLang="en-US" sz="2800" b="1" dirty="0">
                <a:solidFill>
                  <a:srgbClr val="002060"/>
                </a:solidFill>
                <a:latin typeface="Times New Roman" panose="02020603050405020304" pitchFamily="18" charset="0"/>
                <a:cs typeface="Times New Roman" panose="02020603050405020304" pitchFamily="18" charset="0"/>
              </a:rPr>
              <a:t>。</a:t>
            </a:r>
          </a:p>
        </p:txBody>
      </p:sp>
      <p:grpSp>
        <p:nvGrpSpPr>
          <p:cNvPr id="16" name="组合 15">
            <a:extLst>
              <a:ext uri="{FF2B5EF4-FFF2-40B4-BE49-F238E27FC236}">
                <a16:creationId xmlns:a16="http://schemas.microsoft.com/office/drawing/2014/main" id="{3FA8C186-CFD4-4236-9200-6E5FC8559B16}"/>
              </a:ext>
            </a:extLst>
          </p:cNvPr>
          <p:cNvGrpSpPr/>
          <p:nvPr/>
        </p:nvGrpSpPr>
        <p:grpSpPr>
          <a:xfrm>
            <a:off x="-1" y="177155"/>
            <a:ext cx="5674941" cy="877513"/>
            <a:chOff x="-1" y="271425"/>
            <a:chExt cx="5542158" cy="877513"/>
          </a:xfrm>
        </p:grpSpPr>
        <p:sp>
          <p:nvSpPr>
            <p:cNvPr id="17" name="任意多边形 18">
              <a:extLst>
                <a:ext uri="{FF2B5EF4-FFF2-40B4-BE49-F238E27FC236}">
                  <a16:creationId xmlns:a16="http://schemas.microsoft.com/office/drawing/2014/main" id="{BF8D7DBA-7719-4650-8F41-FC6484C1C5C3}"/>
                </a:ext>
              </a:extLst>
            </p:cNvPr>
            <p:cNvSpPr/>
            <p:nvPr/>
          </p:nvSpPr>
          <p:spPr>
            <a:xfrm rot="5400000">
              <a:off x="2497210" y="-2076409"/>
              <a:ext cx="547735" cy="5542158"/>
            </a:xfrm>
            <a:custGeom>
              <a:avLst/>
              <a:gdLst>
                <a:gd name="connsiteX0" fmla="*/ 0 w 990604"/>
                <a:gd name="connsiteY0" fmla="*/ 5956738 h 5956738"/>
                <a:gd name="connsiteX1" fmla="*/ 0 w 990604"/>
                <a:gd name="connsiteY1" fmla="*/ 317938 h 5956738"/>
                <a:gd name="connsiteX2" fmla="*/ 6 w 990604"/>
                <a:gd name="connsiteY2" fmla="*/ 317938 h 5956738"/>
                <a:gd name="connsiteX3" fmla="*/ 495305 w 990604"/>
                <a:gd name="connsiteY3" fmla="*/ 0 h 5956738"/>
                <a:gd name="connsiteX4" fmla="*/ 990604 w 990604"/>
                <a:gd name="connsiteY4" fmla="*/ 317938 h 5956738"/>
                <a:gd name="connsiteX5" fmla="*/ 990601 w 990604"/>
                <a:gd name="connsiteY5" fmla="*/ 317938 h 5956738"/>
                <a:gd name="connsiteX6" fmla="*/ 990601 w 990604"/>
                <a:gd name="connsiteY6" fmla="*/ 5956738 h 5956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0604" h="5956738">
                  <a:moveTo>
                    <a:pt x="0" y="5956738"/>
                  </a:moveTo>
                  <a:lnTo>
                    <a:pt x="0" y="317938"/>
                  </a:lnTo>
                  <a:lnTo>
                    <a:pt x="6" y="317938"/>
                  </a:lnTo>
                  <a:lnTo>
                    <a:pt x="495305" y="0"/>
                  </a:lnTo>
                  <a:lnTo>
                    <a:pt x="990604" y="317938"/>
                  </a:lnTo>
                  <a:lnTo>
                    <a:pt x="990601" y="317938"/>
                  </a:lnTo>
                  <a:lnTo>
                    <a:pt x="990601" y="5956738"/>
                  </a:lnTo>
                  <a:close/>
                </a:path>
              </a:pathLst>
            </a:cu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1200"/>
                </a:spcBef>
                <a:defRPr/>
              </a:pPr>
              <a:endParaRPr lang="zh-CN" altLang="en-US" noProof="1"/>
            </a:p>
          </p:txBody>
        </p:sp>
        <p:sp>
          <p:nvSpPr>
            <p:cNvPr id="18" name="椭圆 17">
              <a:extLst>
                <a:ext uri="{FF2B5EF4-FFF2-40B4-BE49-F238E27FC236}">
                  <a16:creationId xmlns:a16="http://schemas.microsoft.com/office/drawing/2014/main" id="{3F05F16D-21A3-438D-8C25-2BF0A9A63596}"/>
                </a:ext>
              </a:extLst>
            </p:cNvPr>
            <p:cNvSpPr/>
            <p:nvPr/>
          </p:nvSpPr>
          <p:spPr>
            <a:xfrm>
              <a:off x="273223" y="271425"/>
              <a:ext cx="902677" cy="877513"/>
            </a:xfrm>
            <a:prstGeom prst="ellipse">
              <a:avLst/>
            </a:prstGeom>
            <a:solidFill>
              <a:schemeClr val="bg1"/>
            </a:solidFill>
            <a:ln w="825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1200"/>
                </a:spcBef>
                <a:defRPr/>
              </a:pPr>
              <a:endParaRPr lang="zh-CN" altLang="en-US" noProof="1"/>
            </a:p>
          </p:txBody>
        </p:sp>
        <p:sp>
          <p:nvSpPr>
            <p:cNvPr id="19" name="矩形 18">
              <a:extLst>
                <a:ext uri="{FF2B5EF4-FFF2-40B4-BE49-F238E27FC236}">
                  <a16:creationId xmlns:a16="http://schemas.microsoft.com/office/drawing/2014/main" id="{7485ED20-EE5A-4AF1-AB25-4C114F7A7AED}"/>
                </a:ext>
              </a:extLst>
            </p:cNvPr>
            <p:cNvSpPr/>
            <p:nvPr/>
          </p:nvSpPr>
          <p:spPr>
            <a:xfrm>
              <a:off x="480970" y="324385"/>
              <a:ext cx="487183" cy="769441"/>
            </a:xfrm>
            <a:prstGeom prst="rect">
              <a:avLst/>
            </a:prstGeom>
          </p:spPr>
          <p:txBody>
            <a:bodyPr wrap="none">
              <a:spAutoFit/>
            </a:bodyPr>
            <a:lstStyle/>
            <a:p>
              <a:pPr algn="ctr">
                <a:spcBef>
                  <a:spcPts val="1200"/>
                </a:spcBef>
                <a:defRPr/>
              </a:pPr>
              <a:r>
                <a:rPr lang="en-US" altLang="zh-CN" sz="4400" b="1" dirty="0">
                  <a:solidFill>
                    <a:srgbClr val="002060"/>
                  </a:solidFill>
                  <a:latin typeface="Arial" panose="020B0604020202020204" pitchFamily="34" charset="0"/>
                  <a:ea typeface="微软雅黑" panose="020B0503020204020204" pitchFamily="34" charset="-122"/>
                  <a:sym typeface="Arial" panose="020B0604020202020204" pitchFamily="34" charset="0"/>
                </a:rPr>
                <a:t>5</a:t>
              </a:r>
              <a:endParaRPr lang="zh-CN" altLang="en-US" sz="4400" b="1" dirty="0">
                <a:solidFill>
                  <a:srgbClr val="002060"/>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20" name="文本框 1066">
            <a:extLst>
              <a:ext uri="{FF2B5EF4-FFF2-40B4-BE49-F238E27FC236}">
                <a16:creationId xmlns:a16="http://schemas.microsoft.com/office/drawing/2014/main" id="{C2EFA620-0403-4BF6-AF31-10B66186A00E}"/>
              </a:ext>
            </a:extLst>
          </p:cNvPr>
          <p:cNvSpPr txBox="1">
            <a:spLocks noChangeArrowheads="1"/>
          </p:cNvSpPr>
          <p:nvPr/>
        </p:nvSpPr>
        <p:spPr bwMode="auto">
          <a:xfrm>
            <a:off x="1714045" y="287068"/>
            <a:ext cx="305724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lvl="0" algn="ctr"/>
            <a:r>
              <a:rPr lang="zh-CN" altLang="en-US" sz="3200" b="1" dirty="0">
                <a:solidFill>
                  <a:schemeClr val="bg1"/>
                </a:solidFill>
                <a:cs typeface="+mn-ea"/>
                <a:sym typeface="+mn-lt"/>
              </a:rPr>
              <a:t>树与森林的遍历</a:t>
            </a:r>
          </a:p>
        </p:txBody>
      </p:sp>
    </p:spTree>
    <p:extLst>
      <p:ext uri="{BB962C8B-B14F-4D97-AF65-F5344CB8AC3E}">
        <p14:creationId xmlns:p14="http://schemas.microsoft.com/office/powerpoint/2010/main" val="88859072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3">
            <a:extLst>
              <a:ext uri="{FF2B5EF4-FFF2-40B4-BE49-F238E27FC236}">
                <a16:creationId xmlns:a16="http://schemas.microsoft.com/office/drawing/2014/main" id="{19137254-ADB3-4909-85E6-B7D01C6BB068}"/>
              </a:ext>
            </a:extLst>
          </p:cNvPr>
          <p:cNvGrpSpPr/>
          <p:nvPr/>
        </p:nvGrpSpPr>
        <p:grpSpPr>
          <a:xfrm>
            <a:off x="302765" y="1262680"/>
            <a:ext cx="458390" cy="344014"/>
            <a:chOff x="789999" y="2242985"/>
            <a:chExt cx="504229" cy="378415"/>
          </a:xfrm>
        </p:grpSpPr>
        <p:sp>
          <p:nvSpPr>
            <p:cNvPr id="3" name="Rectangle 24">
              <a:extLst>
                <a:ext uri="{FF2B5EF4-FFF2-40B4-BE49-F238E27FC236}">
                  <a16:creationId xmlns:a16="http://schemas.microsoft.com/office/drawing/2014/main" id="{6251D1C4-52B2-4133-88AF-9F93AF68DA82}"/>
                </a:ext>
              </a:extLst>
            </p:cNvPr>
            <p:cNvSpPr/>
            <p:nvPr/>
          </p:nvSpPr>
          <p:spPr>
            <a:xfrm>
              <a:off x="858129" y="2299468"/>
              <a:ext cx="436099" cy="321932"/>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1200"/>
                </a:spcBef>
              </a:pPr>
              <a:endParaRPr lang="en-GB" sz="2800">
                <a:cs typeface="+mn-ea"/>
                <a:sym typeface="+mn-lt"/>
              </a:endParaRPr>
            </a:p>
          </p:txBody>
        </p:sp>
        <p:sp>
          <p:nvSpPr>
            <p:cNvPr id="4" name="Rectangle 25">
              <a:extLst>
                <a:ext uri="{FF2B5EF4-FFF2-40B4-BE49-F238E27FC236}">
                  <a16:creationId xmlns:a16="http://schemas.microsoft.com/office/drawing/2014/main" id="{09E00C75-44E0-4DB2-BA4B-B0643AFF04F0}"/>
                </a:ext>
              </a:extLst>
            </p:cNvPr>
            <p:cNvSpPr/>
            <p:nvPr/>
          </p:nvSpPr>
          <p:spPr>
            <a:xfrm>
              <a:off x="789999" y="2242985"/>
              <a:ext cx="436099" cy="321932"/>
            </a:xfrm>
            <a:prstGeom prst="rect">
              <a:avLst/>
            </a:prstGeom>
            <a:solidFill>
              <a:srgbClr val="BDD7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1200"/>
                </a:spcBef>
              </a:pPr>
              <a:endParaRPr lang="en-GB" sz="2800">
                <a:cs typeface="+mn-ea"/>
                <a:sym typeface="+mn-lt"/>
              </a:endParaRPr>
            </a:p>
          </p:txBody>
        </p:sp>
      </p:grpSp>
      <p:sp>
        <p:nvSpPr>
          <p:cNvPr id="5" name="矩形 4">
            <a:extLst>
              <a:ext uri="{FF2B5EF4-FFF2-40B4-BE49-F238E27FC236}">
                <a16:creationId xmlns:a16="http://schemas.microsoft.com/office/drawing/2014/main" id="{9617C146-3ADF-44CF-8A77-68F048DB3B2D}"/>
              </a:ext>
            </a:extLst>
          </p:cNvPr>
          <p:cNvSpPr/>
          <p:nvPr/>
        </p:nvSpPr>
        <p:spPr>
          <a:xfrm>
            <a:off x="991348" y="1696297"/>
            <a:ext cx="8959959" cy="3693319"/>
          </a:xfrm>
          <a:prstGeom prst="rect">
            <a:avLst/>
          </a:prstGeom>
        </p:spPr>
        <p:txBody>
          <a:bodyPr wrap="square">
            <a:spAutoFit/>
          </a:bodyPr>
          <a:lstStyle/>
          <a:p>
            <a:pPr lvl="1"/>
            <a:r>
              <a:rPr lang="en-US" altLang="zh-CN" sz="2600" dirty="0">
                <a:cs typeface="Times New Roman" panose="02020603050405020304" pitchFamily="18" charset="0"/>
              </a:rPr>
              <a:t>int count (tree T)</a:t>
            </a:r>
          </a:p>
          <a:p>
            <a:pPr lvl="1"/>
            <a:r>
              <a:rPr lang="en-US" altLang="zh-CN" sz="2600" dirty="0">
                <a:cs typeface="Times New Roman" panose="02020603050405020304" pitchFamily="18" charset="0"/>
              </a:rPr>
              <a:t>{  </a:t>
            </a:r>
          </a:p>
          <a:p>
            <a:pPr lvl="1"/>
            <a:r>
              <a:rPr lang="en-US" altLang="zh-CN" sz="2600" dirty="0">
                <a:cs typeface="Times New Roman" panose="02020603050405020304" pitchFamily="18" charset="0"/>
              </a:rPr>
              <a:t>    if (!T) </a:t>
            </a:r>
          </a:p>
          <a:p>
            <a:pPr lvl="1"/>
            <a:r>
              <a:rPr lang="en-US" altLang="zh-CN" sz="2600" dirty="0">
                <a:cs typeface="Times New Roman" panose="02020603050405020304" pitchFamily="18" charset="0"/>
              </a:rPr>
              <a:t>       return 0;</a:t>
            </a:r>
          </a:p>
          <a:p>
            <a:pPr lvl="1"/>
            <a:r>
              <a:rPr lang="en-US" altLang="zh-CN" sz="2600" dirty="0">
                <a:cs typeface="Times New Roman" panose="02020603050405020304" pitchFamily="18" charset="0"/>
              </a:rPr>
              <a:t>    if (! T-&gt;fc) </a:t>
            </a:r>
          </a:p>
          <a:p>
            <a:pPr lvl="1"/>
            <a:r>
              <a:rPr lang="en-US" altLang="zh-CN" sz="2600" dirty="0">
                <a:cs typeface="Times New Roman" panose="02020603050405020304" pitchFamily="18" charset="0"/>
              </a:rPr>
              <a:t>       return 1 + count(T-&gt;ns)</a:t>
            </a:r>
          </a:p>
          <a:p>
            <a:pPr lvl="1"/>
            <a:r>
              <a:rPr lang="en-US" altLang="zh-CN" sz="2600" dirty="0">
                <a:cs typeface="Times New Roman" panose="02020603050405020304" pitchFamily="18" charset="0"/>
              </a:rPr>
              <a:t>    else </a:t>
            </a:r>
          </a:p>
          <a:p>
            <a:pPr lvl="1"/>
            <a:r>
              <a:rPr lang="en-US" altLang="zh-CN" sz="2600" dirty="0">
                <a:cs typeface="Times New Roman" panose="02020603050405020304" pitchFamily="18" charset="0"/>
              </a:rPr>
              <a:t>       return count(T-&gt;fc) + count(T-&gt;ns);</a:t>
            </a:r>
          </a:p>
          <a:p>
            <a:pPr lvl="1"/>
            <a:r>
              <a:rPr lang="en-US" altLang="zh-CN" sz="2600" dirty="0">
                <a:cs typeface="Times New Roman" panose="02020603050405020304" pitchFamily="18" charset="0"/>
              </a:rPr>
              <a:t>}</a:t>
            </a:r>
            <a:endParaRPr lang="zh-CN" altLang="zh-CN" sz="2600" dirty="0">
              <a:cs typeface="Times New Roman" panose="02020603050405020304" pitchFamily="18" charset="0"/>
            </a:endParaRPr>
          </a:p>
        </p:txBody>
      </p:sp>
      <p:sp>
        <p:nvSpPr>
          <p:cNvPr id="12" name="矩形 11">
            <a:extLst>
              <a:ext uri="{FF2B5EF4-FFF2-40B4-BE49-F238E27FC236}">
                <a16:creationId xmlns:a16="http://schemas.microsoft.com/office/drawing/2014/main" id="{B00B98B7-E376-4BC6-B779-54E58A046D1F}"/>
              </a:ext>
            </a:extLst>
          </p:cNvPr>
          <p:cNvSpPr/>
          <p:nvPr/>
        </p:nvSpPr>
        <p:spPr>
          <a:xfrm>
            <a:off x="817440" y="1173077"/>
            <a:ext cx="10660291" cy="523220"/>
          </a:xfrm>
          <a:prstGeom prst="rect">
            <a:avLst/>
          </a:prstGeom>
        </p:spPr>
        <p:txBody>
          <a:bodyPr wrap="none">
            <a:spAutoFit/>
          </a:bodyPr>
          <a:lstStyle/>
          <a:p>
            <a:pPr>
              <a:spcBef>
                <a:spcPts val="1200"/>
              </a:spcBef>
            </a:pPr>
            <a:r>
              <a:rPr lang="zh-CN" altLang="en-US" sz="2800" b="1" dirty="0">
                <a:solidFill>
                  <a:srgbClr val="002060"/>
                </a:solidFill>
                <a:latin typeface="Times New Roman" panose="02020603050405020304" pitchFamily="18" charset="0"/>
                <a:cs typeface="Times New Roman" panose="02020603050405020304" pitchFamily="18" charset="0"/>
              </a:rPr>
              <a:t>算法</a:t>
            </a:r>
            <a:r>
              <a:rPr lang="en-US" altLang="zh-CN" sz="2800" b="1" dirty="0">
                <a:solidFill>
                  <a:srgbClr val="002060"/>
                </a:solidFill>
                <a:latin typeface="Times New Roman" panose="02020603050405020304" pitchFamily="18" charset="0"/>
                <a:cs typeface="Times New Roman" panose="02020603050405020304" pitchFamily="18" charset="0"/>
              </a:rPr>
              <a:t>3.19 </a:t>
            </a:r>
            <a:r>
              <a:rPr lang="en-US" altLang="zh-CN" sz="2800" b="1" dirty="0">
                <a:solidFill>
                  <a:schemeClr val="accent2"/>
                </a:solidFill>
              </a:rPr>
              <a:t>count</a:t>
            </a:r>
            <a:r>
              <a:rPr lang="en-US" altLang="zh-CN" sz="2800" dirty="0"/>
              <a:t> </a:t>
            </a:r>
            <a:r>
              <a:rPr lang="zh-CN" altLang="en-US" sz="2800" b="1" dirty="0">
                <a:solidFill>
                  <a:srgbClr val="002060"/>
                </a:solidFill>
                <a:latin typeface="Times New Roman" panose="02020603050405020304" pitchFamily="18" charset="0"/>
                <a:cs typeface="Times New Roman" panose="02020603050405020304" pitchFamily="18" charset="0"/>
              </a:rPr>
              <a:t>：统计树的叶子数量的算法</a:t>
            </a:r>
            <a:r>
              <a:rPr lang="en-US" altLang="zh-CN" sz="2800" b="1" dirty="0">
                <a:solidFill>
                  <a:srgbClr val="002060"/>
                </a:solidFill>
                <a:latin typeface="Times New Roman" panose="02020603050405020304" pitchFamily="18" charset="0"/>
                <a:cs typeface="Times New Roman" panose="02020603050405020304" pitchFamily="18" charset="0"/>
              </a:rPr>
              <a:t>2(</a:t>
            </a:r>
            <a:r>
              <a:rPr lang="zh-CN" altLang="en-US" sz="2800" b="1" dirty="0">
                <a:solidFill>
                  <a:srgbClr val="002060"/>
                </a:solidFill>
                <a:latin typeface="Times New Roman" panose="02020603050405020304" pitchFamily="18" charset="0"/>
                <a:cs typeface="Times New Roman" panose="02020603050405020304" pitchFamily="18" charset="0"/>
              </a:rPr>
              <a:t>用森林的先序遍历</a:t>
            </a:r>
            <a:r>
              <a:rPr lang="en-US" altLang="zh-CN" sz="2800" b="1" dirty="0">
                <a:solidFill>
                  <a:srgbClr val="002060"/>
                </a:solidFill>
                <a:latin typeface="Times New Roman" panose="02020603050405020304" pitchFamily="18" charset="0"/>
                <a:cs typeface="Times New Roman" panose="02020603050405020304" pitchFamily="18" charset="0"/>
              </a:rPr>
              <a:t>)</a:t>
            </a:r>
            <a:r>
              <a:rPr lang="zh-CN" altLang="en-US" sz="2800" b="1" dirty="0">
                <a:solidFill>
                  <a:srgbClr val="002060"/>
                </a:solidFill>
                <a:latin typeface="Times New Roman" panose="02020603050405020304" pitchFamily="18" charset="0"/>
                <a:cs typeface="Times New Roman" panose="02020603050405020304" pitchFamily="18" charset="0"/>
              </a:rPr>
              <a:t>。</a:t>
            </a:r>
          </a:p>
        </p:txBody>
      </p:sp>
      <p:grpSp>
        <p:nvGrpSpPr>
          <p:cNvPr id="16" name="组合 15">
            <a:extLst>
              <a:ext uri="{FF2B5EF4-FFF2-40B4-BE49-F238E27FC236}">
                <a16:creationId xmlns:a16="http://schemas.microsoft.com/office/drawing/2014/main" id="{3FA8C186-CFD4-4236-9200-6E5FC8559B16}"/>
              </a:ext>
            </a:extLst>
          </p:cNvPr>
          <p:cNvGrpSpPr/>
          <p:nvPr/>
        </p:nvGrpSpPr>
        <p:grpSpPr>
          <a:xfrm>
            <a:off x="-1" y="177155"/>
            <a:ext cx="5674941" cy="877513"/>
            <a:chOff x="-1" y="271425"/>
            <a:chExt cx="5542158" cy="877513"/>
          </a:xfrm>
        </p:grpSpPr>
        <p:sp>
          <p:nvSpPr>
            <p:cNvPr id="17" name="任意多边形 18">
              <a:extLst>
                <a:ext uri="{FF2B5EF4-FFF2-40B4-BE49-F238E27FC236}">
                  <a16:creationId xmlns:a16="http://schemas.microsoft.com/office/drawing/2014/main" id="{BF8D7DBA-7719-4650-8F41-FC6484C1C5C3}"/>
                </a:ext>
              </a:extLst>
            </p:cNvPr>
            <p:cNvSpPr/>
            <p:nvPr/>
          </p:nvSpPr>
          <p:spPr>
            <a:xfrm rot="5400000">
              <a:off x="2497210" y="-2076409"/>
              <a:ext cx="547735" cy="5542158"/>
            </a:xfrm>
            <a:custGeom>
              <a:avLst/>
              <a:gdLst>
                <a:gd name="connsiteX0" fmla="*/ 0 w 990604"/>
                <a:gd name="connsiteY0" fmla="*/ 5956738 h 5956738"/>
                <a:gd name="connsiteX1" fmla="*/ 0 w 990604"/>
                <a:gd name="connsiteY1" fmla="*/ 317938 h 5956738"/>
                <a:gd name="connsiteX2" fmla="*/ 6 w 990604"/>
                <a:gd name="connsiteY2" fmla="*/ 317938 h 5956738"/>
                <a:gd name="connsiteX3" fmla="*/ 495305 w 990604"/>
                <a:gd name="connsiteY3" fmla="*/ 0 h 5956738"/>
                <a:gd name="connsiteX4" fmla="*/ 990604 w 990604"/>
                <a:gd name="connsiteY4" fmla="*/ 317938 h 5956738"/>
                <a:gd name="connsiteX5" fmla="*/ 990601 w 990604"/>
                <a:gd name="connsiteY5" fmla="*/ 317938 h 5956738"/>
                <a:gd name="connsiteX6" fmla="*/ 990601 w 990604"/>
                <a:gd name="connsiteY6" fmla="*/ 5956738 h 5956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0604" h="5956738">
                  <a:moveTo>
                    <a:pt x="0" y="5956738"/>
                  </a:moveTo>
                  <a:lnTo>
                    <a:pt x="0" y="317938"/>
                  </a:lnTo>
                  <a:lnTo>
                    <a:pt x="6" y="317938"/>
                  </a:lnTo>
                  <a:lnTo>
                    <a:pt x="495305" y="0"/>
                  </a:lnTo>
                  <a:lnTo>
                    <a:pt x="990604" y="317938"/>
                  </a:lnTo>
                  <a:lnTo>
                    <a:pt x="990601" y="317938"/>
                  </a:lnTo>
                  <a:lnTo>
                    <a:pt x="990601" y="5956738"/>
                  </a:lnTo>
                  <a:close/>
                </a:path>
              </a:pathLst>
            </a:cu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1200"/>
                </a:spcBef>
                <a:defRPr/>
              </a:pPr>
              <a:endParaRPr lang="zh-CN" altLang="en-US" noProof="1"/>
            </a:p>
          </p:txBody>
        </p:sp>
        <p:sp>
          <p:nvSpPr>
            <p:cNvPr id="18" name="椭圆 17">
              <a:extLst>
                <a:ext uri="{FF2B5EF4-FFF2-40B4-BE49-F238E27FC236}">
                  <a16:creationId xmlns:a16="http://schemas.microsoft.com/office/drawing/2014/main" id="{3F05F16D-21A3-438D-8C25-2BF0A9A63596}"/>
                </a:ext>
              </a:extLst>
            </p:cNvPr>
            <p:cNvSpPr/>
            <p:nvPr/>
          </p:nvSpPr>
          <p:spPr>
            <a:xfrm>
              <a:off x="273223" y="271425"/>
              <a:ext cx="902677" cy="877513"/>
            </a:xfrm>
            <a:prstGeom prst="ellipse">
              <a:avLst/>
            </a:prstGeom>
            <a:solidFill>
              <a:schemeClr val="bg1"/>
            </a:solidFill>
            <a:ln w="825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1200"/>
                </a:spcBef>
                <a:defRPr/>
              </a:pPr>
              <a:endParaRPr lang="zh-CN" altLang="en-US" noProof="1"/>
            </a:p>
          </p:txBody>
        </p:sp>
        <p:sp>
          <p:nvSpPr>
            <p:cNvPr id="19" name="矩形 18">
              <a:extLst>
                <a:ext uri="{FF2B5EF4-FFF2-40B4-BE49-F238E27FC236}">
                  <a16:creationId xmlns:a16="http://schemas.microsoft.com/office/drawing/2014/main" id="{7485ED20-EE5A-4AF1-AB25-4C114F7A7AED}"/>
                </a:ext>
              </a:extLst>
            </p:cNvPr>
            <p:cNvSpPr/>
            <p:nvPr/>
          </p:nvSpPr>
          <p:spPr>
            <a:xfrm>
              <a:off x="480970" y="324385"/>
              <a:ext cx="487183" cy="769441"/>
            </a:xfrm>
            <a:prstGeom prst="rect">
              <a:avLst/>
            </a:prstGeom>
          </p:spPr>
          <p:txBody>
            <a:bodyPr wrap="none">
              <a:spAutoFit/>
            </a:bodyPr>
            <a:lstStyle/>
            <a:p>
              <a:pPr algn="ctr">
                <a:spcBef>
                  <a:spcPts val="1200"/>
                </a:spcBef>
                <a:defRPr/>
              </a:pPr>
              <a:r>
                <a:rPr lang="en-US" altLang="zh-CN" sz="4400" b="1" dirty="0">
                  <a:solidFill>
                    <a:srgbClr val="002060"/>
                  </a:solidFill>
                  <a:latin typeface="Arial" panose="020B0604020202020204" pitchFamily="34" charset="0"/>
                  <a:ea typeface="微软雅黑" panose="020B0503020204020204" pitchFamily="34" charset="-122"/>
                  <a:sym typeface="Arial" panose="020B0604020202020204" pitchFamily="34" charset="0"/>
                </a:rPr>
                <a:t>5</a:t>
              </a:r>
              <a:endParaRPr lang="zh-CN" altLang="en-US" sz="4400" b="1" dirty="0">
                <a:solidFill>
                  <a:srgbClr val="002060"/>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20" name="文本框 1066">
            <a:extLst>
              <a:ext uri="{FF2B5EF4-FFF2-40B4-BE49-F238E27FC236}">
                <a16:creationId xmlns:a16="http://schemas.microsoft.com/office/drawing/2014/main" id="{C2EFA620-0403-4BF6-AF31-10B66186A00E}"/>
              </a:ext>
            </a:extLst>
          </p:cNvPr>
          <p:cNvSpPr txBox="1">
            <a:spLocks noChangeArrowheads="1"/>
          </p:cNvSpPr>
          <p:nvPr/>
        </p:nvSpPr>
        <p:spPr bwMode="auto">
          <a:xfrm>
            <a:off x="1714045" y="287068"/>
            <a:ext cx="305724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lvl="0" algn="ctr"/>
            <a:r>
              <a:rPr lang="zh-CN" altLang="en-US" sz="3200" b="1" dirty="0">
                <a:solidFill>
                  <a:schemeClr val="bg1"/>
                </a:solidFill>
                <a:cs typeface="+mn-ea"/>
                <a:sym typeface="+mn-lt"/>
              </a:rPr>
              <a:t>树与森林的遍历</a:t>
            </a:r>
          </a:p>
        </p:txBody>
      </p:sp>
    </p:spTree>
    <p:extLst>
      <p:ext uri="{BB962C8B-B14F-4D97-AF65-F5344CB8AC3E}">
        <p14:creationId xmlns:p14="http://schemas.microsoft.com/office/powerpoint/2010/main" val="201927420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3">
            <a:extLst>
              <a:ext uri="{FF2B5EF4-FFF2-40B4-BE49-F238E27FC236}">
                <a16:creationId xmlns:a16="http://schemas.microsoft.com/office/drawing/2014/main" id="{19137254-ADB3-4909-85E6-B7D01C6BB068}"/>
              </a:ext>
            </a:extLst>
          </p:cNvPr>
          <p:cNvGrpSpPr/>
          <p:nvPr/>
        </p:nvGrpSpPr>
        <p:grpSpPr>
          <a:xfrm>
            <a:off x="302765" y="1262680"/>
            <a:ext cx="458390" cy="344014"/>
            <a:chOff x="789999" y="2242985"/>
            <a:chExt cx="504229" cy="378415"/>
          </a:xfrm>
        </p:grpSpPr>
        <p:sp>
          <p:nvSpPr>
            <p:cNvPr id="3" name="Rectangle 24">
              <a:extLst>
                <a:ext uri="{FF2B5EF4-FFF2-40B4-BE49-F238E27FC236}">
                  <a16:creationId xmlns:a16="http://schemas.microsoft.com/office/drawing/2014/main" id="{6251D1C4-52B2-4133-88AF-9F93AF68DA82}"/>
                </a:ext>
              </a:extLst>
            </p:cNvPr>
            <p:cNvSpPr/>
            <p:nvPr/>
          </p:nvSpPr>
          <p:spPr>
            <a:xfrm>
              <a:off x="858129" y="2299468"/>
              <a:ext cx="436099" cy="321932"/>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1200"/>
                </a:spcBef>
              </a:pPr>
              <a:endParaRPr lang="en-GB" sz="2800">
                <a:cs typeface="+mn-ea"/>
                <a:sym typeface="+mn-lt"/>
              </a:endParaRPr>
            </a:p>
          </p:txBody>
        </p:sp>
        <p:sp>
          <p:nvSpPr>
            <p:cNvPr id="4" name="Rectangle 25">
              <a:extLst>
                <a:ext uri="{FF2B5EF4-FFF2-40B4-BE49-F238E27FC236}">
                  <a16:creationId xmlns:a16="http://schemas.microsoft.com/office/drawing/2014/main" id="{09E00C75-44E0-4DB2-BA4B-B0643AFF04F0}"/>
                </a:ext>
              </a:extLst>
            </p:cNvPr>
            <p:cNvSpPr/>
            <p:nvPr/>
          </p:nvSpPr>
          <p:spPr>
            <a:xfrm>
              <a:off x="789999" y="2242985"/>
              <a:ext cx="436099" cy="321932"/>
            </a:xfrm>
            <a:prstGeom prst="rect">
              <a:avLst/>
            </a:prstGeom>
            <a:solidFill>
              <a:srgbClr val="BDD7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1200"/>
                </a:spcBef>
              </a:pPr>
              <a:endParaRPr lang="en-GB" sz="2800">
                <a:cs typeface="+mn-ea"/>
                <a:sym typeface="+mn-lt"/>
              </a:endParaRPr>
            </a:p>
          </p:txBody>
        </p:sp>
      </p:grpSp>
      <p:sp>
        <p:nvSpPr>
          <p:cNvPr id="5" name="矩形 4">
            <a:extLst>
              <a:ext uri="{FF2B5EF4-FFF2-40B4-BE49-F238E27FC236}">
                <a16:creationId xmlns:a16="http://schemas.microsoft.com/office/drawing/2014/main" id="{9617C146-3ADF-44CF-8A77-68F048DB3B2D}"/>
              </a:ext>
            </a:extLst>
          </p:cNvPr>
          <p:cNvSpPr/>
          <p:nvPr/>
        </p:nvSpPr>
        <p:spPr>
          <a:xfrm>
            <a:off x="1194959" y="1677285"/>
            <a:ext cx="5388721" cy="4893647"/>
          </a:xfrm>
          <a:prstGeom prst="rect">
            <a:avLst/>
          </a:prstGeom>
        </p:spPr>
        <p:txBody>
          <a:bodyPr wrap="square">
            <a:spAutoFit/>
          </a:bodyPr>
          <a:lstStyle/>
          <a:p>
            <a:pPr lvl="1"/>
            <a:r>
              <a:rPr lang="en-US" altLang="zh-CN" sz="2600" dirty="0">
                <a:cs typeface="Times New Roman" panose="02020603050405020304" pitchFamily="18" charset="0"/>
              </a:rPr>
              <a:t>int count (tree T)</a:t>
            </a:r>
          </a:p>
          <a:p>
            <a:pPr lvl="1"/>
            <a:r>
              <a:rPr lang="en-US" altLang="zh-CN" sz="2600" dirty="0">
                <a:cs typeface="Times New Roman" panose="02020603050405020304" pitchFamily="18" charset="0"/>
              </a:rPr>
              <a:t>{  </a:t>
            </a:r>
          </a:p>
          <a:p>
            <a:pPr lvl="1"/>
            <a:r>
              <a:rPr lang="en-US" altLang="zh-CN" sz="2600" dirty="0">
                <a:cs typeface="Times New Roman" panose="02020603050405020304" pitchFamily="18" charset="0"/>
              </a:rPr>
              <a:t>    int n = 0;   tree p;</a:t>
            </a:r>
          </a:p>
          <a:p>
            <a:pPr lvl="1"/>
            <a:r>
              <a:rPr lang="en-US" altLang="zh-CN" sz="2600" dirty="0">
                <a:cs typeface="Times New Roman" panose="02020603050405020304" pitchFamily="18" charset="0"/>
              </a:rPr>
              <a:t>    for(p = T; p; p-&gt;ns)</a:t>
            </a:r>
          </a:p>
          <a:p>
            <a:pPr lvl="1"/>
            <a:r>
              <a:rPr lang="en-US" altLang="zh-CN" sz="2600" dirty="0">
                <a:cs typeface="Times New Roman" panose="02020603050405020304" pitchFamily="18" charset="0"/>
              </a:rPr>
              <a:t>    {    </a:t>
            </a:r>
          </a:p>
          <a:p>
            <a:pPr lvl="1"/>
            <a:r>
              <a:rPr lang="en-US" altLang="zh-CN" sz="2600" dirty="0">
                <a:cs typeface="Times New Roman" panose="02020603050405020304" pitchFamily="18" charset="0"/>
              </a:rPr>
              <a:t>         if(!p-&gt;fc) </a:t>
            </a:r>
          </a:p>
          <a:p>
            <a:pPr lvl="1"/>
            <a:r>
              <a:rPr lang="en-US" altLang="zh-CN" sz="2600" dirty="0">
                <a:cs typeface="Times New Roman" panose="02020603050405020304" pitchFamily="18" charset="0"/>
              </a:rPr>
              <a:t>            n++;</a:t>
            </a:r>
          </a:p>
          <a:p>
            <a:pPr lvl="1"/>
            <a:r>
              <a:rPr lang="en-US" altLang="zh-CN" sz="2600" dirty="0">
                <a:cs typeface="Times New Roman" panose="02020603050405020304" pitchFamily="18" charset="0"/>
              </a:rPr>
              <a:t>         else </a:t>
            </a:r>
          </a:p>
          <a:p>
            <a:pPr lvl="1"/>
            <a:r>
              <a:rPr lang="en-US" altLang="zh-CN" sz="2600" dirty="0">
                <a:cs typeface="Times New Roman" panose="02020603050405020304" pitchFamily="18" charset="0"/>
              </a:rPr>
              <a:t>            n += count(p-&gt;fc);</a:t>
            </a:r>
          </a:p>
          <a:p>
            <a:pPr lvl="1"/>
            <a:r>
              <a:rPr lang="en-US" altLang="zh-CN" sz="2600" dirty="0">
                <a:cs typeface="Times New Roman" panose="02020603050405020304" pitchFamily="18" charset="0"/>
              </a:rPr>
              <a:t>     }</a:t>
            </a:r>
          </a:p>
          <a:p>
            <a:pPr lvl="1"/>
            <a:r>
              <a:rPr lang="en-US" altLang="zh-CN" sz="2600" dirty="0">
                <a:cs typeface="Times New Roman" panose="02020603050405020304" pitchFamily="18" charset="0"/>
              </a:rPr>
              <a:t>    return n;</a:t>
            </a:r>
          </a:p>
          <a:p>
            <a:pPr lvl="1"/>
            <a:r>
              <a:rPr lang="en-US" altLang="zh-CN" sz="2600" dirty="0">
                <a:cs typeface="Times New Roman" panose="02020603050405020304" pitchFamily="18" charset="0"/>
              </a:rPr>
              <a:t>}</a:t>
            </a:r>
            <a:endParaRPr lang="zh-CN" altLang="zh-CN" sz="2600" dirty="0">
              <a:cs typeface="Times New Roman" panose="02020603050405020304" pitchFamily="18" charset="0"/>
            </a:endParaRPr>
          </a:p>
        </p:txBody>
      </p:sp>
      <p:sp>
        <p:nvSpPr>
          <p:cNvPr id="12" name="矩形 11">
            <a:extLst>
              <a:ext uri="{FF2B5EF4-FFF2-40B4-BE49-F238E27FC236}">
                <a16:creationId xmlns:a16="http://schemas.microsoft.com/office/drawing/2014/main" id="{B00B98B7-E376-4BC6-B779-54E58A046D1F}"/>
              </a:ext>
            </a:extLst>
          </p:cNvPr>
          <p:cNvSpPr/>
          <p:nvPr/>
        </p:nvSpPr>
        <p:spPr>
          <a:xfrm>
            <a:off x="817440" y="1173077"/>
            <a:ext cx="10660291" cy="523220"/>
          </a:xfrm>
          <a:prstGeom prst="rect">
            <a:avLst/>
          </a:prstGeom>
        </p:spPr>
        <p:txBody>
          <a:bodyPr wrap="none">
            <a:spAutoFit/>
          </a:bodyPr>
          <a:lstStyle/>
          <a:p>
            <a:pPr>
              <a:spcBef>
                <a:spcPts val="1200"/>
              </a:spcBef>
            </a:pPr>
            <a:r>
              <a:rPr lang="zh-CN" altLang="en-US" sz="2800" b="1" dirty="0">
                <a:solidFill>
                  <a:srgbClr val="002060"/>
                </a:solidFill>
                <a:latin typeface="Times New Roman" panose="02020603050405020304" pitchFamily="18" charset="0"/>
                <a:cs typeface="Times New Roman" panose="02020603050405020304" pitchFamily="18" charset="0"/>
              </a:rPr>
              <a:t>算法</a:t>
            </a:r>
            <a:r>
              <a:rPr lang="en-US" altLang="zh-CN" sz="2800" b="1" dirty="0">
                <a:solidFill>
                  <a:srgbClr val="002060"/>
                </a:solidFill>
                <a:latin typeface="Times New Roman" panose="02020603050405020304" pitchFamily="18" charset="0"/>
                <a:cs typeface="Times New Roman" panose="02020603050405020304" pitchFamily="18" charset="0"/>
              </a:rPr>
              <a:t>3.20 </a:t>
            </a:r>
            <a:r>
              <a:rPr lang="en-US" altLang="zh-CN" sz="2800" b="1" dirty="0">
                <a:solidFill>
                  <a:schemeClr val="accent2"/>
                </a:solidFill>
              </a:rPr>
              <a:t>count</a:t>
            </a:r>
            <a:r>
              <a:rPr lang="en-US" altLang="zh-CN" sz="2800" dirty="0"/>
              <a:t> </a:t>
            </a:r>
            <a:r>
              <a:rPr lang="zh-CN" altLang="en-US" sz="2800" b="1" dirty="0">
                <a:solidFill>
                  <a:srgbClr val="002060"/>
                </a:solidFill>
                <a:latin typeface="Times New Roman" panose="02020603050405020304" pitchFamily="18" charset="0"/>
                <a:cs typeface="Times New Roman" panose="02020603050405020304" pitchFamily="18" charset="0"/>
              </a:rPr>
              <a:t>：统计树的叶子数量的算法</a:t>
            </a:r>
            <a:r>
              <a:rPr lang="en-US" altLang="zh-CN" sz="2800" b="1" dirty="0">
                <a:solidFill>
                  <a:srgbClr val="002060"/>
                </a:solidFill>
                <a:latin typeface="Times New Roman" panose="02020603050405020304" pitchFamily="18" charset="0"/>
                <a:cs typeface="Times New Roman" panose="02020603050405020304" pitchFamily="18" charset="0"/>
              </a:rPr>
              <a:t>3(</a:t>
            </a:r>
            <a:r>
              <a:rPr lang="zh-CN" altLang="en-US" sz="2800" b="1" dirty="0">
                <a:solidFill>
                  <a:srgbClr val="002060"/>
                </a:solidFill>
                <a:latin typeface="Times New Roman" panose="02020603050405020304" pitchFamily="18" charset="0"/>
                <a:cs typeface="Times New Roman" panose="02020603050405020304" pitchFamily="18" charset="0"/>
              </a:rPr>
              <a:t>用森林的先序遍历</a:t>
            </a:r>
            <a:r>
              <a:rPr lang="en-US" altLang="zh-CN" sz="2800" b="1" dirty="0">
                <a:solidFill>
                  <a:srgbClr val="002060"/>
                </a:solidFill>
                <a:latin typeface="Times New Roman" panose="02020603050405020304" pitchFamily="18" charset="0"/>
                <a:cs typeface="Times New Roman" panose="02020603050405020304" pitchFamily="18" charset="0"/>
              </a:rPr>
              <a:t>)</a:t>
            </a:r>
            <a:r>
              <a:rPr lang="zh-CN" altLang="en-US" sz="2800" b="1" dirty="0">
                <a:solidFill>
                  <a:srgbClr val="002060"/>
                </a:solidFill>
                <a:latin typeface="Times New Roman" panose="02020603050405020304" pitchFamily="18" charset="0"/>
                <a:cs typeface="Times New Roman" panose="02020603050405020304" pitchFamily="18" charset="0"/>
              </a:rPr>
              <a:t>。</a:t>
            </a:r>
          </a:p>
        </p:txBody>
      </p:sp>
      <p:grpSp>
        <p:nvGrpSpPr>
          <p:cNvPr id="16" name="组合 15">
            <a:extLst>
              <a:ext uri="{FF2B5EF4-FFF2-40B4-BE49-F238E27FC236}">
                <a16:creationId xmlns:a16="http://schemas.microsoft.com/office/drawing/2014/main" id="{3FA8C186-CFD4-4236-9200-6E5FC8559B16}"/>
              </a:ext>
            </a:extLst>
          </p:cNvPr>
          <p:cNvGrpSpPr/>
          <p:nvPr/>
        </p:nvGrpSpPr>
        <p:grpSpPr>
          <a:xfrm>
            <a:off x="-1" y="177155"/>
            <a:ext cx="5674941" cy="877513"/>
            <a:chOff x="-1" y="271425"/>
            <a:chExt cx="5542158" cy="877513"/>
          </a:xfrm>
        </p:grpSpPr>
        <p:sp>
          <p:nvSpPr>
            <p:cNvPr id="17" name="任意多边形 18">
              <a:extLst>
                <a:ext uri="{FF2B5EF4-FFF2-40B4-BE49-F238E27FC236}">
                  <a16:creationId xmlns:a16="http://schemas.microsoft.com/office/drawing/2014/main" id="{BF8D7DBA-7719-4650-8F41-FC6484C1C5C3}"/>
                </a:ext>
              </a:extLst>
            </p:cNvPr>
            <p:cNvSpPr/>
            <p:nvPr/>
          </p:nvSpPr>
          <p:spPr>
            <a:xfrm rot="5400000">
              <a:off x="2497210" y="-2076409"/>
              <a:ext cx="547735" cy="5542158"/>
            </a:xfrm>
            <a:custGeom>
              <a:avLst/>
              <a:gdLst>
                <a:gd name="connsiteX0" fmla="*/ 0 w 990604"/>
                <a:gd name="connsiteY0" fmla="*/ 5956738 h 5956738"/>
                <a:gd name="connsiteX1" fmla="*/ 0 w 990604"/>
                <a:gd name="connsiteY1" fmla="*/ 317938 h 5956738"/>
                <a:gd name="connsiteX2" fmla="*/ 6 w 990604"/>
                <a:gd name="connsiteY2" fmla="*/ 317938 h 5956738"/>
                <a:gd name="connsiteX3" fmla="*/ 495305 w 990604"/>
                <a:gd name="connsiteY3" fmla="*/ 0 h 5956738"/>
                <a:gd name="connsiteX4" fmla="*/ 990604 w 990604"/>
                <a:gd name="connsiteY4" fmla="*/ 317938 h 5956738"/>
                <a:gd name="connsiteX5" fmla="*/ 990601 w 990604"/>
                <a:gd name="connsiteY5" fmla="*/ 317938 h 5956738"/>
                <a:gd name="connsiteX6" fmla="*/ 990601 w 990604"/>
                <a:gd name="connsiteY6" fmla="*/ 5956738 h 5956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0604" h="5956738">
                  <a:moveTo>
                    <a:pt x="0" y="5956738"/>
                  </a:moveTo>
                  <a:lnTo>
                    <a:pt x="0" y="317938"/>
                  </a:lnTo>
                  <a:lnTo>
                    <a:pt x="6" y="317938"/>
                  </a:lnTo>
                  <a:lnTo>
                    <a:pt x="495305" y="0"/>
                  </a:lnTo>
                  <a:lnTo>
                    <a:pt x="990604" y="317938"/>
                  </a:lnTo>
                  <a:lnTo>
                    <a:pt x="990601" y="317938"/>
                  </a:lnTo>
                  <a:lnTo>
                    <a:pt x="990601" y="5956738"/>
                  </a:lnTo>
                  <a:close/>
                </a:path>
              </a:pathLst>
            </a:cu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1200"/>
                </a:spcBef>
                <a:defRPr/>
              </a:pPr>
              <a:endParaRPr lang="zh-CN" altLang="en-US" noProof="1"/>
            </a:p>
          </p:txBody>
        </p:sp>
        <p:sp>
          <p:nvSpPr>
            <p:cNvPr id="18" name="椭圆 17">
              <a:extLst>
                <a:ext uri="{FF2B5EF4-FFF2-40B4-BE49-F238E27FC236}">
                  <a16:creationId xmlns:a16="http://schemas.microsoft.com/office/drawing/2014/main" id="{3F05F16D-21A3-438D-8C25-2BF0A9A63596}"/>
                </a:ext>
              </a:extLst>
            </p:cNvPr>
            <p:cNvSpPr/>
            <p:nvPr/>
          </p:nvSpPr>
          <p:spPr>
            <a:xfrm>
              <a:off x="273223" y="271425"/>
              <a:ext cx="902677" cy="877513"/>
            </a:xfrm>
            <a:prstGeom prst="ellipse">
              <a:avLst/>
            </a:prstGeom>
            <a:solidFill>
              <a:schemeClr val="bg1"/>
            </a:solidFill>
            <a:ln w="825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1200"/>
                </a:spcBef>
                <a:defRPr/>
              </a:pPr>
              <a:endParaRPr lang="zh-CN" altLang="en-US" noProof="1"/>
            </a:p>
          </p:txBody>
        </p:sp>
        <p:sp>
          <p:nvSpPr>
            <p:cNvPr id="19" name="矩形 18">
              <a:extLst>
                <a:ext uri="{FF2B5EF4-FFF2-40B4-BE49-F238E27FC236}">
                  <a16:creationId xmlns:a16="http://schemas.microsoft.com/office/drawing/2014/main" id="{7485ED20-EE5A-4AF1-AB25-4C114F7A7AED}"/>
                </a:ext>
              </a:extLst>
            </p:cNvPr>
            <p:cNvSpPr/>
            <p:nvPr/>
          </p:nvSpPr>
          <p:spPr>
            <a:xfrm>
              <a:off x="480970" y="324385"/>
              <a:ext cx="487183" cy="769441"/>
            </a:xfrm>
            <a:prstGeom prst="rect">
              <a:avLst/>
            </a:prstGeom>
          </p:spPr>
          <p:txBody>
            <a:bodyPr wrap="none">
              <a:spAutoFit/>
            </a:bodyPr>
            <a:lstStyle/>
            <a:p>
              <a:pPr algn="ctr">
                <a:spcBef>
                  <a:spcPts val="1200"/>
                </a:spcBef>
                <a:defRPr/>
              </a:pPr>
              <a:r>
                <a:rPr lang="en-US" altLang="zh-CN" sz="4400" b="1" dirty="0">
                  <a:solidFill>
                    <a:srgbClr val="002060"/>
                  </a:solidFill>
                  <a:latin typeface="Arial" panose="020B0604020202020204" pitchFamily="34" charset="0"/>
                  <a:ea typeface="微软雅黑" panose="020B0503020204020204" pitchFamily="34" charset="-122"/>
                  <a:sym typeface="Arial" panose="020B0604020202020204" pitchFamily="34" charset="0"/>
                </a:rPr>
                <a:t>5</a:t>
              </a:r>
              <a:endParaRPr lang="zh-CN" altLang="en-US" sz="4400" b="1" dirty="0">
                <a:solidFill>
                  <a:srgbClr val="002060"/>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20" name="文本框 1066">
            <a:extLst>
              <a:ext uri="{FF2B5EF4-FFF2-40B4-BE49-F238E27FC236}">
                <a16:creationId xmlns:a16="http://schemas.microsoft.com/office/drawing/2014/main" id="{C2EFA620-0403-4BF6-AF31-10B66186A00E}"/>
              </a:ext>
            </a:extLst>
          </p:cNvPr>
          <p:cNvSpPr txBox="1">
            <a:spLocks noChangeArrowheads="1"/>
          </p:cNvSpPr>
          <p:nvPr/>
        </p:nvSpPr>
        <p:spPr bwMode="auto">
          <a:xfrm>
            <a:off x="1714045" y="287068"/>
            <a:ext cx="305724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lvl="0" algn="ctr"/>
            <a:r>
              <a:rPr lang="zh-CN" altLang="en-US" sz="3200" b="1" dirty="0">
                <a:solidFill>
                  <a:schemeClr val="bg1"/>
                </a:solidFill>
                <a:cs typeface="+mn-ea"/>
                <a:sym typeface="+mn-lt"/>
              </a:rPr>
              <a:t>树与森林的遍历</a:t>
            </a:r>
          </a:p>
        </p:txBody>
      </p:sp>
    </p:spTree>
    <p:extLst>
      <p:ext uri="{BB962C8B-B14F-4D97-AF65-F5344CB8AC3E}">
        <p14:creationId xmlns:p14="http://schemas.microsoft.com/office/powerpoint/2010/main" val="362350662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3">
            <a:extLst>
              <a:ext uri="{FF2B5EF4-FFF2-40B4-BE49-F238E27FC236}">
                <a16:creationId xmlns:a16="http://schemas.microsoft.com/office/drawing/2014/main" id="{19137254-ADB3-4909-85E6-B7D01C6BB068}"/>
              </a:ext>
            </a:extLst>
          </p:cNvPr>
          <p:cNvGrpSpPr/>
          <p:nvPr/>
        </p:nvGrpSpPr>
        <p:grpSpPr>
          <a:xfrm>
            <a:off x="302765" y="1262680"/>
            <a:ext cx="458390" cy="344014"/>
            <a:chOff x="789999" y="2242985"/>
            <a:chExt cx="504229" cy="378415"/>
          </a:xfrm>
        </p:grpSpPr>
        <p:sp>
          <p:nvSpPr>
            <p:cNvPr id="3" name="Rectangle 24">
              <a:extLst>
                <a:ext uri="{FF2B5EF4-FFF2-40B4-BE49-F238E27FC236}">
                  <a16:creationId xmlns:a16="http://schemas.microsoft.com/office/drawing/2014/main" id="{6251D1C4-52B2-4133-88AF-9F93AF68DA82}"/>
                </a:ext>
              </a:extLst>
            </p:cNvPr>
            <p:cNvSpPr/>
            <p:nvPr/>
          </p:nvSpPr>
          <p:spPr>
            <a:xfrm>
              <a:off x="858129" y="2299468"/>
              <a:ext cx="436099" cy="321932"/>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1200"/>
                </a:spcBef>
              </a:pPr>
              <a:endParaRPr lang="en-GB" sz="2800">
                <a:cs typeface="+mn-ea"/>
                <a:sym typeface="+mn-lt"/>
              </a:endParaRPr>
            </a:p>
          </p:txBody>
        </p:sp>
        <p:sp>
          <p:nvSpPr>
            <p:cNvPr id="4" name="Rectangle 25">
              <a:extLst>
                <a:ext uri="{FF2B5EF4-FFF2-40B4-BE49-F238E27FC236}">
                  <a16:creationId xmlns:a16="http://schemas.microsoft.com/office/drawing/2014/main" id="{09E00C75-44E0-4DB2-BA4B-B0643AFF04F0}"/>
                </a:ext>
              </a:extLst>
            </p:cNvPr>
            <p:cNvSpPr/>
            <p:nvPr/>
          </p:nvSpPr>
          <p:spPr>
            <a:xfrm>
              <a:off x="789999" y="2242985"/>
              <a:ext cx="436099" cy="321932"/>
            </a:xfrm>
            <a:prstGeom prst="rect">
              <a:avLst/>
            </a:prstGeom>
            <a:solidFill>
              <a:srgbClr val="BDD7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1200"/>
                </a:spcBef>
              </a:pPr>
              <a:endParaRPr lang="en-GB" sz="2800">
                <a:cs typeface="+mn-ea"/>
                <a:sym typeface="+mn-lt"/>
              </a:endParaRPr>
            </a:p>
          </p:txBody>
        </p:sp>
      </p:grpSp>
      <p:sp>
        <p:nvSpPr>
          <p:cNvPr id="5" name="矩形 4">
            <a:extLst>
              <a:ext uri="{FF2B5EF4-FFF2-40B4-BE49-F238E27FC236}">
                <a16:creationId xmlns:a16="http://schemas.microsoft.com/office/drawing/2014/main" id="{9617C146-3ADF-44CF-8A77-68F048DB3B2D}"/>
              </a:ext>
            </a:extLst>
          </p:cNvPr>
          <p:cNvSpPr/>
          <p:nvPr/>
        </p:nvSpPr>
        <p:spPr>
          <a:xfrm>
            <a:off x="1202578" y="1696297"/>
            <a:ext cx="8944721" cy="4093428"/>
          </a:xfrm>
          <a:prstGeom prst="rect">
            <a:avLst/>
          </a:prstGeom>
        </p:spPr>
        <p:txBody>
          <a:bodyPr wrap="square">
            <a:spAutoFit/>
          </a:bodyPr>
          <a:lstStyle/>
          <a:p>
            <a:pPr lvl="1"/>
            <a:r>
              <a:rPr lang="en-US" altLang="zh-CN" sz="2600" dirty="0">
                <a:cs typeface="Times New Roman" panose="02020603050405020304" pitchFamily="18" charset="0"/>
              </a:rPr>
              <a:t>void </a:t>
            </a:r>
            <a:r>
              <a:rPr lang="en-US" altLang="zh-CN" sz="2600" dirty="0" err="1">
                <a:cs typeface="Times New Roman" panose="02020603050405020304" pitchFamily="18" charset="0"/>
              </a:rPr>
              <a:t>PrintTree</a:t>
            </a:r>
            <a:r>
              <a:rPr lang="en-US" altLang="zh-CN" sz="2600" dirty="0">
                <a:cs typeface="Times New Roman" panose="02020603050405020304" pitchFamily="18" charset="0"/>
              </a:rPr>
              <a:t> (tree T,</a:t>
            </a:r>
            <a:r>
              <a:rPr lang="zh-CN" altLang="en-US" sz="2600" dirty="0">
                <a:cs typeface="Times New Roman" panose="02020603050405020304" pitchFamily="18" charset="0"/>
              </a:rPr>
              <a:t> </a:t>
            </a:r>
            <a:r>
              <a:rPr lang="en-US" altLang="zh-CN" sz="2600" dirty="0">
                <a:cs typeface="Times New Roman" panose="02020603050405020304" pitchFamily="18" charset="0"/>
              </a:rPr>
              <a:t>int</a:t>
            </a:r>
            <a:r>
              <a:rPr lang="zh-CN" altLang="en-US" sz="2600" dirty="0">
                <a:cs typeface="Times New Roman" panose="02020603050405020304" pitchFamily="18" charset="0"/>
              </a:rPr>
              <a:t> </a:t>
            </a:r>
            <a:r>
              <a:rPr lang="en-US" altLang="zh-CN" sz="2600" dirty="0">
                <a:cs typeface="Times New Roman" panose="02020603050405020304" pitchFamily="18" charset="0"/>
              </a:rPr>
              <a:t>k=0)</a:t>
            </a:r>
          </a:p>
          <a:p>
            <a:pPr lvl="1"/>
            <a:r>
              <a:rPr lang="en-US" altLang="zh-CN" sz="2600" dirty="0">
                <a:cs typeface="Times New Roman" panose="02020603050405020304" pitchFamily="18" charset="0"/>
              </a:rPr>
              <a:t>{  </a:t>
            </a:r>
          </a:p>
          <a:p>
            <a:pPr lvl="1"/>
            <a:r>
              <a:rPr lang="en-US" altLang="zh-CN" sz="2600" dirty="0">
                <a:cs typeface="Times New Roman" panose="02020603050405020304" pitchFamily="18" charset="0"/>
              </a:rPr>
              <a:t>    tree p;</a:t>
            </a:r>
          </a:p>
          <a:p>
            <a:pPr lvl="1"/>
            <a:r>
              <a:rPr lang="en-US" altLang="zh-CN" sz="2600" dirty="0">
                <a:cs typeface="Times New Roman" panose="02020603050405020304" pitchFamily="18" charset="0"/>
              </a:rPr>
              <a:t>    if (!T)   return  ;</a:t>
            </a:r>
          </a:p>
          <a:p>
            <a:pPr lvl="1"/>
            <a:r>
              <a:rPr lang="en-US" altLang="zh-CN" sz="2600" dirty="0">
                <a:cs typeface="Times New Roman" panose="02020603050405020304" pitchFamily="18" charset="0"/>
              </a:rPr>
              <a:t>    </a:t>
            </a:r>
            <a:r>
              <a:rPr lang="en-US" altLang="zh-CN" sz="2600" dirty="0" err="1">
                <a:cs typeface="Times New Roman" panose="02020603050405020304" pitchFamily="18" charset="0"/>
              </a:rPr>
              <a:t>cout.width</a:t>
            </a:r>
            <a:r>
              <a:rPr lang="en-US" altLang="zh-CN" sz="2600" dirty="0">
                <a:cs typeface="Times New Roman" panose="02020603050405020304" pitchFamily="18" charset="0"/>
              </a:rPr>
              <a:t>(k + 1);  </a:t>
            </a:r>
          </a:p>
          <a:p>
            <a:pPr lvl="1"/>
            <a:r>
              <a:rPr lang="en-US" altLang="zh-CN" sz="2600" dirty="0">
                <a:cs typeface="Times New Roman" panose="02020603050405020304" pitchFamily="18" charset="0"/>
              </a:rPr>
              <a:t>    </a:t>
            </a:r>
            <a:r>
              <a:rPr lang="en-US" altLang="zh-CN" sz="2600" dirty="0" err="1">
                <a:cs typeface="Times New Roman" panose="02020603050405020304" pitchFamily="18" charset="0"/>
              </a:rPr>
              <a:t>cout</a:t>
            </a:r>
            <a:r>
              <a:rPr lang="en-US" altLang="zh-CN" sz="2600" dirty="0">
                <a:cs typeface="Times New Roman" panose="02020603050405020304" pitchFamily="18" charset="0"/>
              </a:rPr>
              <a:t>&lt;&lt;‘ ’;</a:t>
            </a:r>
          </a:p>
          <a:p>
            <a:pPr lvl="1"/>
            <a:r>
              <a:rPr lang="en-US" altLang="zh-CN" sz="2600" dirty="0">
                <a:cs typeface="Times New Roman" panose="02020603050405020304" pitchFamily="18" charset="0"/>
              </a:rPr>
              <a:t>    </a:t>
            </a:r>
            <a:r>
              <a:rPr lang="en-US" altLang="zh-CN" sz="2600" dirty="0" err="1">
                <a:cs typeface="Times New Roman" panose="02020603050405020304" pitchFamily="18" charset="0"/>
              </a:rPr>
              <a:t>cout</a:t>
            </a:r>
            <a:r>
              <a:rPr lang="en-US" altLang="zh-CN" sz="2600" dirty="0">
                <a:cs typeface="Times New Roman" panose="02020603050405020304" pitchFamily="18" charset="0"/>
              </a:rPr>
              <a:t>&lt;&lt;T-&gt;data&lt;&lt;</a:t>
            </a:r>
            <a:r>
              <a:rPr lang="en-US" altLang="zh-CN" sz="2600" dirty="0" err="1">
                <a:cs typeface="Times New Roman" panose="02020603050405020304" pitchFamily="18" charset="0"/>
              </a:rPr>
              <a:t>endl</a:t>
            </a:r>
            <a:r>
              <a:rPr lang="en-US" altLang="zh-CN" sz="2600" dirty="0">
                <a:cs typeface="Times New Roman" panose="02020603050405020304" pitchFamily="18" charset="0"/>
              </a:rPr>
              <a:t>;</a:t>
            </a:r>
          </a:p>
          <a:p>
            <a:pPr lvl="1"/>
            <a:r>
              <a:rPr lang="en-US" altLang="zh-CN" sz="2600" dirty="0">
                <a:cs typeface="Times New Roman" panose="02020603050405020304" pitchFamily="18" charset="0"/>
              </a:rPr>
              <a:t>    for(p = T-&gt;fc; p; p-&gt;ns)</a:t>
            </a:r>
          </a:p>
          <a:p>
            <a:pPr lvl="1"/>
            <a:r>
              <a:rPr lang="en-US" altLang="zh-CN" sz="2600" dirty="0">
                <a:cs typeface="Times New Roman" panose="02020603050405020304" pitchFamily="18" charset="0"/>
              </a:rPr>
              <a:t>        </a:t>
            </a:r>
            <a:r>
              <a:rPr lang="en-US" altLang="zh-CN" sz="2600" dirty="0" err="1">
                <a:cs typeface="Times New Roman" panose="02020603050405020304" pitchFamily="18" charset="0"/>
              </a:rPr>
              <a:t>PrintTree</a:t>
            </a:r>
            <a:r>
              <a:rPr lang="en-US" altLang="zh-CN" sz="2600" dirty="0">
                <a:cs typeface="Times New Roman" panose="02020603050405020304" pitchFamily="18" charset="0"/>
              </a:rPr>
              <a:t> (p,</a:t>
            </a:r>
            <a:r>
              <a:rPr lang="zh-CN" altLang="en-US" sz="2600" dirty="0">
                <a:cs typeface="Times New Roman" panose="02020603050405020304" pitchFamily="18" charset="0"/>
              </a:rPr>
              <a:t> </a:t>
            </a:r>
            <a:r>
              <a:rPr lang="en-US" altLang="zh-CN" sz="2600" dirty="0">
                <a:cs typeface="Times New Roman" panose="02020603050405020304" pitchFamily="18" charset="0"/>
              </a:rPr>
              <a:t>k+3)</a:t>
            </a:r>
          </a:p>
          <a:p>
            <a:pPr lvl="1"/>
            <a:r>
              <a:rPr lang="en-US" altLang="zh-CN" sz="2600" dirty="0">
                <a:cs typeface="Times New Roman" panose="02020603050405020304" pitchFamily="18" charset="0"/>
              </a:rPr>
              <a:t>}</a:t>
            </a:r>
            <a:endParaRPr lang="zh-CN" altLang="zh-CN" sz="2600" dirty="0">
              <a:cs typeface="Times New Roman" panose="02020603050405020304" pitchFamily="18" charset="0"/>
            </a:endParaRPr>
          </a:p>
        </p:txBody>
      </p:sp>
      <p:sp>
        <p:nvSpPr>
          <p:cNvPr id="12" name="矩形 11">
            <a:extLst>
              <a:ext uri="{FF2B5EF4-FFF2-40B4-BE49-F238E27FC236}">
                <a16:creationId xmlns:a16="http://schemas.microsoft.com/office/drawing/2014/main" id="{B00B98B7-E376-4BC6-B779-54E58A046D1F}"/>
              </a:ext>
            </a:extLst>
          </p:cNvPr>
          <p:cNvSpPr/>
          <p:nvPr/>
        </p:nvSpPr>
        <p:spPr>
          <a:xfrm>
            <a:off x="817440" y="1173077"/>
            <a:ext cx="8125366" cy="523220"/>
          </a:xfrm>
          <a:prstGeom prst="rect">
            <a:avLst/>
          </a:prstGeom>
        </p:spPr>
        <p:txBody>
          <a:bodyPr wrap="none">
            <a:spAutoFit/>
          </a:bodyPr>
          <a:lstStyle/>
          <a:p>
            <a:pPr>
              <a:spcBef>
                <a:spcPts val="1200"/>
              </a:spcBef>
            </a:pPr>
            <a:r>
              <a:rPr lang="zh-CN" altLang="en-US" sz="2800" b="1" dirty="0">
                <a:solidFill>
                  <a:srgbClr val="002060"/>
                </a:solidFill>
                <a:latin typeface="Times New Roman" panose="02020603050405020304" pitchFamily="18" charset="0"/>
                <a:cs typeface="Times New Roman" panose="02020603050405020304" pitchFamily="18" charset="0"/>
              </a:rPr>
              <a:t>算法</a:t>
            </a:r>
            <a:r>
              <a:rPr lang="en-US" altLang="zh-CN" sz="2800" b="1" dirty="0">
                <a:solidFill>
                  <a:srgbClr val="002060"/>
                </a:solidFill>
                <a:latin typeface="Times New Roman" panose="02020603050405020304" pitchFamily="18" charset="0"/>
                <a:cs typeface="Times New Roman" panose="02020603050405020304" pitchFamily="18" charset="0"/>
              </a:rPr>
              <a:t>3.21 </a:t>
            </a:r>
            <a:r>
              <a:rPr lang="en-US" altLang="zh-CN" sz="2800" b="1" dirty="0" err="1">
                <a:solidFill>
                  <a:schemeClr val="accent2"/>
                </a:solidFill>
              </a:rPr>
              <a:t>PrintTree</a:t>
            </a:r>
            <a:r>
              <a:rPr lang="en-US" altLang="zh-CN" sz="2800" dirty="0"/>
              <a:t> </a:t>
            </a:r>
            <a:r>
              <a:rPr lang="zh-CN" altLang="en-US" sz="2800" b="1" dirty="0">
                <a:solidFill>
                  <a:srgbClr val="002060"/>
                </a:solidFill>
                <a:latin typeface="Times New Roman" panose="02020603050405020304" pitchFamily="18" charset="0"/>
                <a:cs typeface="Times New Roman" panose="02020603050405020304" pitchFamily="18" charset="0"/>
              </a:rPr>
              <a:t>：以目录形式输出树的算法</a:t>
            </a:r>
            <a:r>
              <a:rPr lang="en-US" altLang="zh-CN" sz="2800" b="1" dirty="0">
                <a:solidFill>
                  <a:srgbClr val="002060"/>
                </a:solidFill>
                <a:latin typeface="Times New Roman" panose="02020603050405020304" pitchFamily="18" charset="0"/>
                <a:cs typeface="Times New Roman" panose="02020603050405020304" pitchFamily="18" charset="0"/>
              </a:rPr>
              <a:t>1</a:t>
            </a:r>
            <a:r>
              <a:rPr lang="zh-CN" altLang="en-US" sz="2800" b="1" dirty="0">
                <a:solidFill>
                  <a:srgbClr val="002060"/>
                </a:solidFill>
                <a:latin typeface="Times New Roman" panose="02020603050405020304" pitchFamily="18" charset="0"/>
                <a:cs typeface="Times New Roman" panose="02020603050405020304" pitchFamily="18" charset="0"/>
              </a:rPr>
              <a:t>。</a:t>
            </a:r>
          </a:p>
        </p:txBody>
      </p:sp>
      <p:grpSp>
        <p:nvGrpSpPr>
          <p:cNvPr id="16" name="组合 15">
            <a:extLst>
              <a:ext uri="{FF2B5EF4-FFF2-40B4-BE49-F238E27FC236}">
                <a16:creationId xmlns:a16="http://schemas.microsoft.com/office/drawing/2014/main" id="{3FA8C186-CFD4-4236-9200-6E5FC8559B16}"/>
              </a:ext>
            </a:extLst>
          </p:cNvPr>
          <p:cNvGrpSpPr/>
          <p:nvPr/>
        </p:nvGrpSpPr>
        <p:grpSpPr>
          <a:xfrm>
            <a:off x="-1" y="177155"/>
            <a:ext cx="5674941" cy="877513"/>
            <a:chOff x="-1" y="271425"/>
            <a:chExt cx="5542158" cy="877513"/>
          </a:xfrm>
        </p:grpSpPr>
        <p:sp>
          <p:nvSpPr>
            <p:cNvPr id="17" name="任意多边形 18">
              <a:extLst>
                <a:ext uri="{FF2B5EF4-FFF2-40B4-BE49-F238E27FC236}">
                  <a16:creationId xmlns:a16="http://schemas.microsoft.com/office/drawing/2014/main" id="{BF8D7DBA-7719-4650-8F41-FC6484C1C5C3}"/>
                </a:ext>
              </a:extLst>
            </p:cNvPr>
            <p:cNvSpPr/>
            <p:nvPr/>
          </p:nvSpPr>
          <p:spPr>
            <a:xfrm rot="5400000">
              <a:off x="2497210" y="-2076409"/>
              <a:ext cx="547735" cy="5542158"/>
            </a:xfrm>
            <a:custGeom>
              <a:avLst/>
              <a:gdLst>
                <a:gd name="connsiteX0" fmla="*/ 0 w 990604"/>
                <a:gd name="connsiteY0" fmla="*/ 5956738 h 5956738"/>
                <a:gd name="connsiteX1" fmla="*/ 0 w 990604"/>
                <a:gd name="connsiteY1" fmla="*/ 317938 h 5956738"/>
                <a:gd name="connsiteX2" fmla="*/ 6 w 990604"/>
                <a:gd name="connsiteY2" fmla="*/ 317938 h 5956738"/>
                <a:gd name="connsiteX3" fmla="*/ 495305 w 990604"/>
                <a:gd name="connsiteY3" fmla="*/ 0 h 5956738"/>
                <a:gd name="connsiteX4" fmla="*/ 990604 w 990604"/>
                <a:gd name="connsiteY4" fmla="*/ 317938 h 5956738"/>
                <a:gd name="connsiteX5" fmla="*/ 990601 w 990604"/>
                <a:gd name="connsiteY5" fmla="*/ 317938 h 5956738"/>
                <a:gd name="connsiteX6" fmla="*/ 990601 w 990604"/>
                <a:gd name="connsiteY6" fmla="*/ 5956738 h 5956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0604" h="5956738">
                  <a:moveTo>
                    <a:pt x="0" y="5956738"/>
                  </a:moveTo>
                  <a:lnTo>
                    <a:pt x="0" y="317938"/>
                  </a:lnTo>
                  <a:lnTo>
                    <a:pt x="6" y="317938"/>
                  </a:lnTo>
                  <a:lnTo>
                    <a:pt x="495305" y="0"/>
                  </a:lnTo>
                  <a:lnTo>
                    <a:pt x="990604" y="317938"/>
                  </a:lnTo>
                  <a:lnTo>
                    <a:pt x="990601" y="317938"/>
                  </a:lnTo>
                  <a:lnTo>
                    <a:pt x="990601" y="5956738"/>
                  </a:lnTo>
                  <a:close/>
                </a:path>
              </a:pathLst>
            </a:cu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1200"/>
                </a:spcBef>
                <a:defRPr/>
              </a:pPr>
              <a:endParaRPr lang="zh-CN" altLang="en-US" noProof="1"/>
            </a:p>
          </p:txBody>
        </p:sp>
        <p:sp>
          <p:nvSpPr>
            <p:cNvPr id="18" name="椭圆 17">
              <a:extLst>
                <a:ext uri="{FF2B5EF4-FFF2-40B4-BE49-F238E27FC236}">
                  <a16:creationId xmlns:a16="http://schemas.microsoft.com/office/drawing/2014/main" id="{3F05F16D-21A3-438D-8C25-2BF0A9A63596}"/>
                </a:ext>
              </a:extLst>
            </p:cNvPr>
            <p:cNvSpPr/>
            <p:nvPr/>
          </p:nvSpPr>
          <p:spPr>
            <a:xfrm>
              <a:off x="273223" y="271425"/>
              <a:ext cx="902677" cy="877513"/>
            </a:xfrm>
            <a:prstGeom prst="ellipse">
              <a:avLst/>
            </a:prstGeom>
            <a:solidFill>
              <a:schemeClr val="bg1"/>
            </a:solidFill>
            <a:ln w="825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1200"/>
                </a:spcBef>
                <a:defRPr/>
              </a:pPr>
              <a:endParaRPr lang="zh-CN" altLang="en-US" noProof="1"/>
            </a:p>
          </p:txBody>
        </p:sp>
        <p:sp>
          <p:nvSpPr>
            <p:cNvPr id="19" name="矩形 18">
              <a:extLst>
                <a:ext uri="{FF2B5EF4-FFF2-40B4-BE49-F238E27FC236}">
                  <a16:creationId xmlns:a16="http://schemas.microsoft.com/office/drawing/2014/main" id="{7485ED20-EE5A-4AF1-AB25-4C114F7A7AED}"/>
                </a:ext>
              </a:extLst>
            </p:cNvPr>
            <p:cNvSpPr/>
            <p:nvPr/>
          </p:nvSpPr>
          <p:spPr>
            <a:xfrm>
              <a:off x="480970" y="324385"/>
              <a:ext cx="487183" cy="769441"/>
            </a:xfrm>
            <a:prstGeom prst="rect">
              <a:avLst/>
            </a:prstGeom>
          </p:spPr>
          <p:txBody>
            <a:bodyPr wrap="none">
              <a:spAutoFit/>
            </a:bodyPr>
            <a:lstStyle/>
            <a:p>
              <a:pPr algn="ctr">
                <a:spcBef>
                  <a:spcPts val="1200"/>
                </a:spcBef>
                <a:defRPr/>
              </a:pPr>
              <a:r>
                <a:rPr lang="en-US" altLang="zh-CN" sz="4400" b="1" dirty="0">
                  <a:solidFill>
                    <a:srgbClr val="002060"/>
                  </a:solidFill>
                  <a:latin typeface="Arial" panose="020B0604020202020204" pitchFamily="34" charset="0"/>
                  <a:ea typeface="微软雅黑" panose="020B0503020204020204" pitchFamily="34" charset="-122"/>
                  <a:sym typeface="Arial" panose="020B0604020202020204" pitchFamily="34" charset="0"/>
                </a:rPr>
                <a:t>5</a:t>
              </a:r>
              <a:endParaRPr lang="zh-CN" altLang="en-US" sz="4400" b="1" dirty="0">
                <a:solidFill>
                  <a:srgbClr val="002060"/>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20" name="文本框 1066">
            <a:extLst>
              <a:ext uri="{FF2B5EF4-FFF2-40B4-BE49-F238E27FC236}">
                <a16:creationId xmlns:a16="http://schemas.microsoft.com/office/drawing/2014/main" id="{C2EFA620-0403-4BF6-AF31-10B66186A00E}"/>
              </a:ext>
            </a:extLst>
          </p:cNvPr>
          <p:cNvSpPr txBox="1">
            <a:spLocks noChangeArrowheads="1"/>
          </p:cNvSpPr>
          <p:nvPr/>
        </p:nvSpPr>
        <p:spPr bwMode="auto">
          <a:xfrm>
            <a:off x="1714045" y="287068"/>
            <a:ext cx="305724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lvl="0" algn="ctr"/>
            <a:r>
              <a:rPr lang="zh-CN" altLang="en-US" sz="3200" b="1" dirty="0">
                <a:solidFill>
                  <a:schemeClr val="bg1"/>
                </a:solidFill>
                <a:cs typeface="+mn-ea"/>
                <a:sym typeface="+mn-lt"/>
              </a:rPr>
              <a:t>树与森林的遍历</a:t>
            </a:r>
          </a:p>
        </p:txBody>
      </p:sp>
    </p:spTree>
    <p:extLst>
      <p:ext uri="{BB962C8B-B14F-4D97-AF65-F5344CB8AC3E}">
        <p14:creationId xmlns:p14="http://schemas.microsoft.com/office/powerpoint/2010/main" val="299318549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3">
            <a:extLst>
              <a:ext uri="{FF2B5EF4-FFF2-40B4-BE49-F238E27FC236}">
                <a16:creationId xmlns:a16="http://schemas.microsoft.com/office/drawing/2014/main" id="{19137254-ADB3-4909-85E6-B7D01C6BB068}"/>
              </a:ext>
            </a:extLst>
          </p:cNvPr>
          <p:cNvGrpSpPr/>
          <p:nvPr/>
        </p:nvGrpSpPr>
        <p:grpSpPr>
          <a:xfrm>
            <a:off x="302765" y="1262680"/>
            <a:ext cx="458390" cy="344014"/>
            <a:chOff x="789999" y="2242985"/>
            <a:chExt cx="504229" cy="378415"/>
          </a:xfrm>
        </p:grpSpPr>
        <p:sp>
          <p:nvSpPr>
            <p:cNvPr id="3" name="Rectangle 24">
              <a:extLst>
                <a:ext uri="{FF2B5EF4-FFF2-40B4-BE49-F238E27FC236}">
                  <a16:creationId xmlns:a16="http://schemas.microsoft.com/office/drawing/2014/main" id="{6251D1C4-52B2-4133-88AF-9F93AF68DA82}"/>
                </a:ext>
              </a:extLst>
            </p:cNvPr>
            <p:cNvSpPr/>
            <p:nvPr/>
          </p:nvSpPr>
          <p:spPr>
            <a:xfrm>
              <a:off x="858129" y="2299468"/>
              <a:ext cx="436099" cy="321932"/>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1200"/>
                </a:spcBef>
              </a:pPr>
              <a:endParaRPr lang="en-GB" sz="2800">
                <a:cs typeface="+mn-ea"/>
                <a:sym typeface="+mn-lt"/>
              </a:endParaRPr>
            </a:p>
          </p:txBody>
        </p:sp>
        <p:sp>
          <p:nvSpPr>
            <p:cNvPr id="4" name="Rectangle 25">
              <a:extLst>
                <a:ext uri="{FF2B5EF4-FFF2-40B4-BE49-F238E27FC236}">
                  <a16:creationId xmlns:a16="http://schemas.microsoft.com/office/drawing/2014/main" id="{09E00C75-44E0-4DB2-BA4B-B0643AFF04F0}"/>
                </a:ext>
              </a:extLst>
            </p:cNvPr>
            <p:cNvSpPr/>
            <p:nvPr/>
          </p:nvSpPr>
          <p:spPr>
            <a:xfrm>
              <a:off x="789999" y="2242985"/>
              <a:ext cx="436099" cy="321932"/>
            </a:xfrm>
            <a:prstGeom prst="rect">
              <a:avLst/>
            </a:prstGeom>
            <a:solidFill>
              <a:srgbClr val="BDD7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1200"/>
                </a:spcBef>
              </a:pPr>
              <a:endParaRPr lang="en-GB" sz="2800">
                <a:cs typeface="+mn-ea"/>
                <a:sym typeface="+mn-lt"/>
              </a:endParaRPr>
            </a:p>
          </p:txBody>
        </p:sp>
      </p:grpSp>
      <p:sp>
        <p:nvSpPr>
          <p:cNvPr id="5" name="矩形 4">
            <a:extLst>
              <a:ext uri="{FF2B5EF4-FFF2-40B4-BE49-F238E27FC236}">
                <a16:creationId xmlns:a16="http://schemas.microsoft.com/office/drawing/2014/main" id="{9617C146-3ADF-44CF-8A77-68F048DB3B2D}"/>
              </a:ext>
            </a:extLst>
          </p:cNvPr>
          <p:cNvSpPr/>
          <p:nvPr/>
        </p:nvSpPr>
        <p:spPr>
          <a:xfrm>
            <a:off x="1202578" y="1696297"/>
            <a:ext cx="8944721" cy="3693319"/>
          </a:xfrm>
          <a:prstGeom prst="rect">
            <a:avLst/>
          </a:prstGeom>
        </p:spPr>
        <p:txBody>
          <a:bodyPr wrap="square">
            <a:spAutoFit/>
          </a:bodyPr>
          <a:lstStyle/>
          <a:p>
            <a:pPr lvl="1"/>
            <a:r>
              <a:rPr lang="en-US" altLang="zh-CN" sz="2600" dirty="0">
                <a:cs typeface="Times New Roman" panose="02020603050405020304" pitchFamily="18" charset="0"/>
              </a:rPr>
              <a:t>void </a:t>
            </a:r>
            <a:r>
              <a:rPr lang="en-US" altLang="zh-CN" sz="2600" dirty="0" err="1">
                <a:cs typeface="Times New Roman" panose="02020603050405020304" pitchFamily="18" charset="0"/>
              </a:rPr>
              <a:t>PrintTree</a:t>
            </a:r>
            <a:r>
              <a:rPr lang="en-US" altLang="zh-CN" sz="2600" dirty="0">
                <a:cs typeface="Times New Roman" panose="02020603050405020304" pitchFamily="18" charset="0"/>
              </a:rPr>
              <a:t> (tree T,</a:t>
            </a:r>
            <a:r>
              <a:rPr lang="zh-CN" altLang="en-US" sz="2600" dirty="0">
                <a:cs typeface="Times New Roman" panose="02020603050405020304" pitchFamily="18" charset="0"/>
              </a:rPr>
              <a:t> </a:t>
            </a:r>
            <a:r>
              <a:rPr lang="en-US" altLang="zh-CN" sz="2600" dirty="0">
                <a:cs typeface="Times New Roman" panose="02020603050405020304" pitchFamily="18" charset="0"/>
              </a:rPr>
              <a:t>int</a:t>
            </a:r>
            <a:r>
              <a:rPr lang="zh-CN" altLang="en-US" sz="2600" dirty="0">
                <a:cs typeface="Times New Roman" panose="02020603050405020304" pitchFamily="18" charset="0"/>
              </a:rPr>
              <a:t> </a:t>
            </a:r>
            <a:r>
              <a:rPr lang="en-US" altLang="zh-CN" sz="2600" dirty="0">
                <a:cs typeface="Times New Roman" panose="02020603050405020304" pitchFamily="18" charset="0"/>
              </a:rPr>
              <a:t>k=0)</a:t>
            </a:r>
          </a:p>
          <a:p>
            <a:pPr lvl="1"/>
            <a:r>
              <a:rPr lang="en-US" altLang="zh-CN" sz="2600" dirty="0">
                <a:cs typeface="Times New Roman" panose="02020603050405020304" pitchFamily="18" charset="0"/>
              </a:rPr>
              <a:t>{  </a:t>
            </a:r>
          </a:p>
          <a:p>
            <a:pPr lvl="1"/>
            <a:r>
              <a:rPr lang="en-US" altLang="zh-CN" sz="2600" dirty="0">
                <a:cs typeface="Times New Roman" panose="02020603050405020304" pitchFamily="18" charset="0"/>
              </a:rPr>
              <a:t>    if (!T)  return  ;</a:t>
            </a:r>
          </a:p>
          <a:p>
            <a:pPr lvl="1"/>
            <a:r>
              <a:rPr lang="en-US" altLang="zh-CN" sz="2600" dirty="0">
                <a:cs typeface="Times New Roman" panose="02020603050405020304" pitchFamily="18" charset="0"/>
              </a:rPr>
              <a:t>    </a:t>
            </a:r>
            <a:r>
              <a:rPr lang="en-US" altLang="zh-CN" sz="2600" dirty="0" err="1">
                <a:cs typeface="Times New Roman" panose="02020603050405020304" pitchFamily="18" charset="0"/>
              </a:rPr>
              <a:t>cout.width</a:t>
            </a:r>
            <a:r>
              <a:rPr lang="en-US" altLang="zh-CN" sz="2600" dirty="0">
                <a:cs typeface="Times New Roman" panose="02020603050405020304" pitchFamily="18" charset="0"/>
              </a:rPr>
              <a:t>(k+1);  </a:t>
            </a:r>
          </a:p>
          <a:p>
            <a:pPr lvl="1"/>
            <a:r>
              <a:rPr lang="en-US" altLang="zh-CN" sz="2600" dirty="0">
                <a:cs typeface="Times New Roman" panose="02020603050405020304" pitchFamily="18" charset="0"/>
              </a:rPr>
              <a:t>    </a:t>
            </a:r>
            <a:r>
              <a:rPr lang="en-US" altLang="zh-CN" sz="2600" dirty="0" err="1">
                <a:cs typeface="Times New Roman" panose="02020603050405020304" pitchFamily="18" charset="0"/>
              </a:rPr>
              <a:t>cout</a:t>
            </a:r>
            <a:r>
              <a:rPr lang="en-US" altLang="zh-CN" sz="2600" dirty="0">
                <a:cs typeface="Times New Roman" panose="02020603050405020304" pitchFamily="18" charset="0"/>
              </a:rPr>
              <a:t>&lt;&lt;‘ ’;</a:t>
            </a:r>
          </a:p>
          <a:p>
            <a:pPr lvl="1"/>
            <a:r>
              <a:rPr lang="en-US" altLang="zh-CN" sz="2600" dirty="0">
                <a:cs typeface="Times New Roman" panose="02020603050405020304" pitchFamily="18" charset="0"/>
              </a:rPr>
              <a:t>    </a:t>
            </a:r>
            <a:r>
              <a:rPr lang="en-US" altLang="zh-CN" sz="2600" dirty="0" err="1">
                <a:cs typeface="Times New Roman" panose="02020603050405020304" pitchFamily="18" charset="0"/>
              </a:rPr>
              <a:t>cout</a:t>
            </a:r>
            <a:r>
              <a:rPr lang="en-US" altLang="zh-CN" sz="2600" dirty="0">
                <a:cs typeface="Times New Roman" panose="02020603050405020304" pitchFamily="18" charset="0"/>
              </a:rPr>
              <a:t>&lt;&lt;T-&gt;data&lt;&lt;</a:t>
            </a:r>
            <a:r>
              <a:rPr lang="en-US" altLang="zh-CN" sz="2600" dirty="0" err="1">
                <a:cs typeface="Times New Roman" panose="02020603050405020304" pitchFamily="18" charset="0"/>
              </a:rPr>
              <a:t>endl</a:t>
            </a:r>
            <a:r>
              <a:rPr lang="en-US" altLang="zh-CN" sz="2600" dirty="0">
                <a:cs typeface="Times New Roman" panose="02020603050405020304" pitchFamily="18" charset="0"/>
              </a:rPr>
              <a:t>;</a:t>
            </a:r>
          </a:p>
          <a:p>
            <a:pPr lvl="1"/>
            <a:r>
              <a:rPr lang="en-US" altLang="zh-CN" sz="2600" dirty="0">
                <a:cs typeface="Times New Roman" panose="02020603050405020304" pitchFamily="18" charset="0"/>
              </a:rPr>
              <a:t>    </a:t>
            </a:r>
            <a:r>
              <a:rPr lang="en-US" altLang="zh-CN" sz="2600" dirty="0" err="1">
                <a:cs typeface="Times New Roman" panose="02020603050405020304" pitchFamily="18" charset="0"/>
              </a:rPr>
              <a:t>PrintTree</a:t>
            </a:r>
            <a:r>
              <a:rPr lang="en-US" altLang="zh-CN" sz="2600" dirty="0">
                <a:cs typeface="Times New Roman" panose="02020603050405020304" pitchFamily="18" charset="0"/>
              </a:rPr>
              <a:t> (T-&gt;fc,</a:t>
            </a:r>
            <a:r>
              <a:rPr lang="zh-CN" altLang="en-US" sz="2600" dirty="0">
                <a:cs typeface="Times New Roman" panose="02020603050405020304" pitchFamily="18" charset="0"/>
              </a:rPr>
              <a:t> </a:t>
            </a:r>
            <a:r>
              <a:rPr lang="en-US" altLang="zh-CN" sz="2600" dirty="0">
                <a:cs typeface="Times New Roman" panose="02020603050405020304" pitchFamily="18" charset="0"/>
              </a:rPr>
              <a:t>k+3);</a:t>
            </a:r>
          </a:p>
          <a:p>
            <a:pPr lvl="1"/>
            <a:r>
              <a:rPr lang="en-US" altLang="zh-CN" sz="2600" dirty="0">
                <a:cs typeface="Times New Roman" panose="02020603050405020304" pitchFamily="18" charset="0"/>
              </a:rPr>
              <a:t>    </a:t>
            </a:r>
            <a:r>
              <a:rPr lang="en-US" altLang="zh-CN" sz="2600" dirty="0" err="1">
                <a:cs typeface="Times New Roman" panose="02020603050405020304" pitchFamily="18" charset="0"/>
              </a:rPr>
              <a:t>PrintTree</a:t>
            </a:r>
            <a:r>
              <a:rPr lang="en-US" altLang="zh-CN" sz="2600" dirty="0">
                <a:cs typeface="Times New Roman" panose="02020603050405020304" pitchFamily="18" charset="0"/>
              </a:rPr>
              <a:t> (T-&gt;ns,</a:t>
            </a:r>
            <a:r>
              <a:rPr lang="zh-CN" altLang="en-US" sz="2600" dirty="0">
                <a:cs typeface="Times New Roman" panose="02020603050405020304" pitchFamily="18" charset="0"/>
              </a:rPr>
              <a:t> </a:t>
            </a:r>
            <a:r>
              <a:rPr lang="en-US" altLang="zh-CN" sz="2600" dirty="0">
                <a:cs typeface="Times New Roman" panose="02020603050405020304" pitchFamily="18" charset="0"/>
              </a:rPr>
              <a:t>k);</a:t>
            </a:r>
          </a:p>
          <a:p>
            <a:pPr lvl="1"/>
            <a:r>
              <a:rPr lang="en-US" altLang="zh-CN" sz="2600" dirty="0">
                <a:cs typeface="Times New Roman" panose="02020603050405020304" pitchFamily="18" charset="0"/>
              </a:rPr>
              <a:t>}</a:t>
            </a:r>
            <a:endParaRPr lang="zh-CN" altLang="zh-CN" sz="2600" dirty="0">
              <a:cs typeface="Times New Roman" panose="02020603050405020304" pitchFamily="18" charset="0"/>
            </a:endParaRPr>
          </a:p>
        </p:txBody>
      </p:sp>
      <p:sp>
        <p:nvSpPr>
          <p:cNvPr id="12" name="矩形 11">
            <a:extLst>
              <a:ext uri="{FF2B5EF4-FFF2-40B4-BE49-F238E27FC236}">
                <a16:creationId xmlns:a16="http://schemas.microsoft.com/office/drawing/2014/main" id="{B00B98B7-E376-4BC6-B779-54E58A046D1F}"/>
              </a:ext>
            </a:extLst>
          </p:cNvPr>
          <p:cNvSpPr/>
          <p:nvPr/>
        </p:nvSpPr>
        <p:spPr>
          <a:xfrm>
            <a:off x="817440" y="1173077"/>
            <a:ext cx="8125366" cy="523220"/>
          </a:xfrm>
          <a:prstGeom prst="rect">
            <a:avLst/>
          </a:prstGeom>
        </p:spPr>
        <p:txBody>
          <a:bodyPr wrap="none">
            <a:spAutoFit/>
          </a:bodyPr>
          <a:lstStyle/>
          <a:p>
            <a:pPr>
              <a:spcBef>
                <a:spcPts val="1200"/>
              </a:spcBef>
            </a:pPr>
            <a:r>
              <a:rPr lang="zh-CN" altLang="en-US" sz="2800" b="1" dirty="0">
                <a:solidFill>
                  <a:srgbClr val="002060"/>
                </a:solidFill>
                <a:latin typeface="Times New Roman" panose="02020603050405020304" pitchFamily="18" charset="0"/>
                <a:cs typeface="Times New Roman" panose="02020603050405020304" pitchFamily="18" charset="0"/>
              </a:rPr>
              <a:t>算法</a:t>
            </a:r>
            <a:r>
              <a:rPr lang="en-US" altLang="zh-CN" sz="2800" b="1" dirty="0">
                <a:solidFill>
                  <a:srgbClr val="002060"/>
                </a:solidFill>
                <a:latin typeface="Times New Roman" panose="02020603050405020304" pitchFamily="18" charset="0"/>
                <a:cs typeface="Times New Roman" panose="02020603050405020304" pitchFamily="18" charset="0"/>
              </a:rPr>
              <a:t>3.22 </a:t>
            </a:r>
            <a:r>
              <a:rPr lang="en-US" altLang="zh-CN" sz="2800" b="1" dirty="0" err="1">
                <a:solidFill>
                  <a:schemeClr val="accent2"/>
                </a:solidFill>
              </a:rPr>
              <a:t>PrintTree</a:t>
            </a:r>
            <a:r>
              <a:rPr lang="en-US" altLang="zh-CN" sz="2800" dirty="0"/>
              <a:t> </a:t>
            </a:r>
            <a:r>
              <a:rPr lang="zh-CN" altLang="en-US" sz="2800" b="1" dirty="0">
                <a:solidFill>
                  <a:srgbClr val="002060"/>
                </a:solidFill>
                <a:latin typeface="Times New Roman" panose="02020603050405020304" pitchFamily="18" charset="0"/>
                <a:cs typeface="Times New Roman" panose="02020603050405020304" pitchFamily="18" charset="0"/>
              </a:rPr>
              <a:t>：以目录形式输出树的算法</a:t>
            </a:r>
            <a:r>
              <a:rPr lang="en-US" altLang="zh-CN" sz="2800" b="1" dirty="0">
                <a:solidFill>
                  <a:srgbClr val="002060"/>
                </a:solidFill>
                <a:latin typeface="Times New Roman" panose="02020603050405020304" pitchFamily="18" charset="0"/>
                <a:cs typeface="Times New Roman" panose="02020603050405020304" pitchFamily="18" charset="0"/>
              </a:rPr>
              <a:t>2</a:t>
            </a:r>
            <a:r>
              <a:rPr lang="zh-CN" altLang="en-US" sz="2800" b="1" dirty="0">
                <a:solidFill>
                  <a:srgbClr val="002060"/>
                </a:solidFill>
                <a:latin typeface="Times New Roman" panose="02020603050405020304" pitchFamily="18" charset="0"/>
                <a:cs typeface="Times New Roman" panose="02020603050405020304" pitchFamily="18" charset="0"/>
              </a:rPr>
              <a:t>。</a:t>
            </a:r>
          </a:p>
        </p:txBody>
      </p:sp>
      <p:grpSp>
        <p:nvGrpSpPr>
          <p:cNvPr id="16" name="组合 15">
            <a:extLst>
              <a:ext uri="{FF2B5EF4-FFF2-40B4-BE49-F238E27FC236}">
                <a16:creationId xmlns:a16="http://schemas.microsoft.com/office/drawing/2014/main" id="{3FA8C186-CFD4-4236-9200-6E5FC8559B16}"/>
              </a:ext>
            </a:extLst>
          </p:cNvPr>
          <p:cNvGrpSpPr/>
          <p:nvPr/>
        </p:nvGrpSpPr>
        <p:grpSpPr>
          <a:xfrm>
            <a:off x="-1" y="177155"/>
            <a:ext cx="5674941" cy="877513"/>
            <a:chOff x="-1" y="271425"/>
            <a:chExt cx="5542158" cy="877513"/>
          </a:xfrm>
        </p:grpSpPr>
        <p:sp>
          <p:nvSpPr>
            <p:cNvPr id="17" name="任意多边形 18">
              <a:extLst>
                <a:ext uri="{FF2B5EF4-FFF2-40B4-BE49-F238E27FC236}">
                  <a16:creationId xmlns:a16="http://schemas.microsoft.com/office/drawing/2014/main" id="{BF8D7DBA-7719-4650-8F41-FC6484C1C5C3}"/>
                </a:ext>
              </a:extLst>
            </p:cNvPr>
            <p:cNvSpPr/>
            <p:nvPr/>
          </p:nvSpPr>
          <p:spPr>
            <a:xfrm rot="5400000">
              <a:off x="2497210" y="-2076409"/>
              <a:ext cx="547735" cy="5542158"/>
            </a:xfrm>
            <a:custGeom>
              <a:avLst/>
              <a:gdLst>
                <a:gd name="connsiteX0" fmla="*/ 0 w 990604"/>
                <a:gd name="connsiteY0" fmla="*/ 5956738 h 5956738"/>
                <a:gd name="connsiteX1" fmla="*/ 0 w 990604"/>
                <a:gd name="connsiteY1" fmla="*/ 317938 h 5956738"/>
                <a:gd name="connsiteX2" fmla="*/ 6 w 990604"/>
                <a:gd name="connsiteY2" fmla="*/ 317938 h 5956738"/>
                <a:gd name="connsiteX3" fmla="*/ 495305 w 990604"/>
                <a:gd name="connsiteY3" fmla="*/ 0 h 5956738"/>
                <a:gd name="connsiteX4" fmla="*/ 990604 w 990604"/>
                <a:gd name="connsiteY4" fmla="*/ 317938 h 5956738"/>
                <a:gd name="connsiteX5" fmla="*/ 990601 w 990604"/>
                <a:gd name="connsiteY5" fmla="*/ 317938 h 5956738"/>
                <a:gd name="connsiteX6" fmla="*/ 990601 w 990604"/>
                <a:gd name="connsiteY6" fmla="*/ 5956738 h 5956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0604" h="5956738">
                  <a:moveTo>
                    <a:pt x="0" y="5956738"/>
                  </a:moveTo>
                  <a:lnTo>
                    <a:pt x="0" y="317938"/>
                  </a:lnTo>
                  <a:lnTo>
                    <a:pt x="6" y="317938"/>
                  </a:lnTo>
                  <a:lnTo>
                    <a:pt x="495305" y="0"/>
                  </a:lnTo>
                  <a:lnTo>
                    <a:pt x="990604" y="317938"/>
                  </a:lnTo>
                  <a:lnTo>
                    <a:pt x="990601" y="317938"/>
                  </a:lnTo>
                  <a:lnTo>
                    <a:pt x="990601" y="5956738"/>
                  </a:lnTo>
                  <a:close/>
                </a:path>
              </a:pathLst>
            </a:cu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1200"/>
                </a:spcBef>
                <a:defRPr/>
              </a:pPr>
              <a:endParaRPr lang="zh-CN" altLang="en-US" noProof="1"/>
            </a:p>
          </p:txBody>
        </p:sp>
        <p:sp>
          <p:nvSpPr>
            <p:cNvPr id="18" name="椭圆 17">
              <a:extLst>
                <a:ext uri="{FF2B5EF4-FFF2-40B4-BE49-F238E27FC236}">
                  <a16:creationId xmlns:a16="http://schemas.microsoft.com/office/drawing/2014/main" id="{3F05F16D-21A3-438D-8C25-2BF0A9A63596}"/>
                </a:ext>
              </a:extLst>
            </p:cNvPr>
            <p:cNvSpPr/>
            <p:nvPr/>
          </p:nvSpPr>
          <p:spPr>
            <a:xfrm>
              <a:off x="273223" y="271425"/>
              <a:ext cx="902677" cy="877513"/>
            </a:xfrm>
            <a:prstGeom prst="ellipse">
              <a:avLst/>
            </a:prstGeom>
            <a:solidFill>
              <a:schemeClr val="bg1"/>
            </a:solidFill>
            <a:ln w="825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1200"/>
                </a:spcBef>
                <a:defRPr/>
              </a:pPr>
              <a:endParaRPr lang="zh-CN" altLang="en-US" noProof="1"/>
            </a:p>
          </p:txBody>
        </p:sp>
        <p:sp>
          <p:nvSpPr>
            <p:cNvPr id="19" name="矩形 18">
              <a:extLst>
                <a:ext uri="{FF2B5EF4-FFF2-40B4-BE49-F238E27FC236}">
                  <a16:creationId xmlns:a16="http://schemas.microsoft.com/office/drawing/2014/main" id="{7485ED20-EE5A-4AF1-AB25-4C114F7A7AED}"/>
                </a:ext>
              </a:extLst>
            </p:cNvPr>
            <p:cNvSpPr/>
            <p:nvPr/>
          </p:nvSpPr>
          <p:spPr>
            <a:xfrm>
              <a:off x="480970" y="324385"/>
              <a:ext cx="487183" cy="769441"/>
            </a:xfrm>
            <a:prstGeom prst="rect">
              <a:avLst/>
            </a:prstGeom>
          </p:spPr>
          <p:txBody>
            <a:bodyPr wrap="none">
              <a:spAutoFit/>
            </a:bodyPr>
            <a:lstStyle/>
            <a:p>
              <a:pPr algn="ctr">
                <a:spcBef>
                  <a:spcPts val="1200"/>
                </a:spcBef>
                <a:defRPr/>
              </a:pPr>
              <a:r>
                <a:rPr lang="en-US" altLang="zh-CN" sz="4400" b="1" dirty="0">
                  <a:solidFill>
                    <a:srgbClr val="002060"/>
                  </a:solidFill>
                  <a:latin typeface="Arial" panose="020B0604020202020204" pitchFamily="34" charset="0"/>
                  <a:ea typeface="微软雅黑" panose="020B0503020204020204" pitchFamily="34" charset="-122"/>
                  <a:sym typeface="Arial" panose="020B0604020202020204" pitchFamily="34" charset="0"/>
                </a:rPr>
                <a:t>5</a:t>
              </a:r>
              <a:endParaRPr lang="zh-CN" altLang="en-US" sz="4400" b="1" dirty="0">
                <a:solidFill>
                  <a:srgbClr val="002060"/>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20" name="文本框 1066">
            <a:extLst>
              <a:ext uri="{FF2B5EF4-FFF2-40B4-BE49-F238E27FC236}">
                <a16:creationId xmlns:a16="http://schemas.microsoft.com/office/drawing/2014/main" id="{C2EFA620-0403-4BF6-AF31-10B66186A00E}"/>
              </a:ext>
            </a:extLst>
          </p:cNvPr>
          <p:cNvSpPr txBox="1">
            <a:spLocks noChangeArrowheads="1"/>
          </p:cNvSpPr>
          <p:nvPr/>
        </p:nvSpPr>
        <p:spPr bwMode="auto">
          <a:xfrm>
            <a:off x="1714045" y="287068"/>
            <a:ext cx="305724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lvl="0" algn="ctr"/>
            <a:r>
              <a:rPr lang="zh-CN" altLang="en-US" sz="3200" b="1" dirty="0">
                <a:solidFill>
                  <a:schemeClr val="bg1"/>
                </a:solidFill>
                <a:cs typeface="+mn-ea"/>
                <a:sym typeface="+mn-lt"/>
              </a:rPr>
              <a:t>树与森林的遍历</a:t>
            </a:r>
          </a:p>
        </p:txBody>
      </p:sp>
    </p:spTree>
    <p:extLst>
      <p:ext uri="{BB962C8B-B14F-4D97-AF65-F5344CB8AC3E}">
        <p14:creationId xmlns:p14="http://schemas.microsoft.com/office/powerpoint/2010/main" val="197640165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3">
            <a:extLst>
              <a:ext uri="{FF2B5EF4-FFF2-40B4-BE49-F238E27FC236}">
                <a16:creationId xmlns:a16="http://schemas.microsoft.com/office/drawing/2014/main" id="{19137254-ADB3-4909-85E6-B7D01C6BB068}"/>
              </a:ext>
            </a:extLst>
          </p:cNvPr>
          <p:cNvGrpSpPr/>
          <p:nvPr/>
        </p:nvGrpSpPr>
        <p:grpSpPr>
          <a:xfrm>
            <a:off x="302765" y="1262680"/>
            <a:ext cx="458390" cy="344014"/>
            <a:chOff x="789999" y="2242985"/>
            <a:chExt cx="504229" cy="378415"/>
          </a:xfrm>
        </p:grpSpPr>
        <p:sp>
          <p:nvSpPr>
            <p:cNvPr id="3" name="Rectangle 24">
              <a:extLst>
                <a:ext uri="{FF2B5EF4-FFF2-40B4-BE49-F238E27FC236}">
                  <a16:creationId xmlns:a16="http://schemas.microsoft.com/office/drawing/2014/main" id="{6251D1C4-52B2-4133-88AF-9F93AF68DA82}"/>
                </a:ext>
              </a:extLst>
            </p:cNvPr>
            <p:cNvSpPr/>
            <p:nvPr/>
          </p:nvSpPr>
          <p:spPr>
            <a:xfrm>
              <a:off x="858129" y="2299468"/>
              <a:ext cx="436099" cy="321932"/>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1200"/>
                </a:spcBef>
              </a:pPr>
              <a:endParaRPr lang="en-GB" sz="2800">
                <a:cs typeface="+mn-ea"/>
                <a:sym typeface="+mn-lt"/>
              </a:endParaRPr>
            </a:p>
          </p:txBody>
        </p:sp>
        <p:sp>
          <p:nvSpPr>
            <p:cNvPr id="4" name="Rectangle 25">
              <a:extLst>
                <a:ext uri="{FF2B5EF4-FFF2-40B4-BE49-F238E27FC236}">
                  <a16:creationId xmlns:a16="http://schemas.microsoft.com/office/drawing/2014/main" id="{09E00C75-44E0-4DB2-BA4B-B0643AFF04F0}"/>
                </a:ext>
              </a:extLst>
            </p:cNvPr>
            <p:cNvSpPr/>
            <p:nvPr/>
          </p:nvSpPr>
          <p:spPr>
            <a:xfrm>
              <a:off x="789999" y="2242985"/>
              <a:ext cx="436099" cy="321932"/>
            </a:xfrm>
            <a:prstGeom prst="rect">
              <a:avLst/>
            </a:prstGeom>
            <a:solidFill>
              <a:srgbClr val="BDD7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1200"/>
                </a:spcBef>
              </a:pPr>
              <a:endParaRPr lang="en-GB" sz="2800">
                <a:cs typeface="+mn-ea"/>
                <a:sym typeface="+mn-lt"/>
              </a:endParaRPr>
            </a:p>
          </p:txBody>
        </p:sp>
      </p:grpSp>
      <p:sp>
        <p:nvSpPr>
          <p:cNvPr id="5" name="矩形 4">
            <a:extLst>
              <a:ext uri="{FF2B5EF4-FFF2-40B4-BE49-F238E27FC236}">
                <a16:creationId xmlns:a16="http://schemas.microsoft.com/office/drawing/2014/main" id="{9617C146-3ADF-44CF-8A77-68F048DB3B2D}"/>
              </a:ext>
            </a:extLst>
          </p:cNvPr>
          <p:cNvSpPr/>
          <p:nvPr/>
        </p:nvSpPr>
        <p:spPr>
          <a:xfrm>
            <a:off x="1202578" y="1696297"/>
            <a:ext cx="8944721" cy="4893647"/>
          </a:xfrm>
          <a:prstGeom prst="rect">
            <a:avLst/>
          </a:prstGeom>
        </p:spPr>
        <p:txBody>
          <a:bodyPr wrap="square">
            <a:spAutoFit/>
          </a:bodyPr>
          <a:lstStyle/>
          <a:p>
            <a:pPr lvl="1"/>
            <a:r>
              <a:rPr lang="en-US" altLang="zh-CN" sz="2600" dirty="0">
                <a:cs typeface="Times New Roman" panose="02020603050405020304" pitchFamily="18" charset="0"/>
              </a:rPr>
              <a:t>void </a:t>
            </a:r>
            <a:r>
              <a:rPr lang="en-US" altLang="zh-CN" sz="2600" dirty="0" err="1">
                <a:cs typeface="Times New Roman" panose="02020603050405020304" pitchFamily="18" charset="0"/>
              </a:rPr>
              <a:t>TreeLevelOrder</a:t>
            </a:r>
            <a:r>
              <a:rPr lang="en-US" altLang="zh-CN" sz="2600" dirty="0">
                <a:cs typeface="Times New Roman" panose="02020603050405020304" pitchFamily="18" charset="0"/>
              </a:rPr>
              <a:t> (tree T,</a:t>
            </a:r>
            <a:r>
              <a:rPr lang="zh-CN" altLang="en-US" sz="2600" dirty="0">
                <a:cs typeface="Times New Roman" panose="02020603050405020304" pitchFamily="18" charset="0"/>
              </a:rPr>
              <a:t> </a:t>
            </a:r>
            <a:r>
              <a:rPr lang="en-US" altLang="zh-CN" sz="2600" dirty="0">
                <a:cs typeface="Times New Roman" panose="02020603050405020304" pitchFamily="18" charset="0"/>
              </a:rPr>
              <a:t>void visit(</a:t>
            </a:r>
            <a:r>
              <a:rPr lang="en-US" altLang="zh-CN" sz="2600" dirty="0" err="1">
                <a:cs typeface="Times New Roman" panose="02020603050405020304" pitchFamily="18" charset="0"/>
              </a:rPr>
              <a:t>TElemType</a:t>
            </a:r>
            <a:r>
              <a:rPr lang="en-US" altLang="zh-CN" sz="2600" dirty="0">
                <a:cs typeface="Times New Roman" panose="02020603050405020304" pitchFamily="18" charset="0"/>
              </a:rPr>
              <a:t>))</a:t>
            </a:r>
          </a:p>
          <a:p>
            <a:pPr lvl="1"/>
            <a:r>
              <a:rPr lang="en-US" altLang="zh-CN" sz="2600" dirty="0">
                <a:cs typeface="Times New Roman" panose="02020603050405020304" pitchFamily="18" charset="0"/>
              </a:rPr>
              <a:t>{  </a:t>
            </a:r>
          </a:p>
          <a:p>
            <a:pPr lvl="1"/>
            <a:r>
              <a:rPr lang="en-US" altLang="zh-CN" sz="2600" dirty="0">
                <a:cs typeface="Times New Roman" panose="02020603050405020304" pitchFamily="18" charset="0"/>
              </a:rPr>
              <a:t>    Queue q;</a:t>
            </a:r>
          </a:p>
          <a:p>
            <a:pPr lvl="1"/>
            <a:r>
              <a:rPr lang="en-US" altLang="zh-CN" sz="2600" dirty="0">
                <a:cs typeface="Times New Roman" panose="02020603050405020304" pitchFamily="18" charset="0"/>
              </a:rPr>
              <a:t>    tree x, y;</a:t>
            </a:r>
          </a:p>
          <a:p>
            <a:pPr lvl="1"/>
            <a:r>
              <a:rPr lang="en-US" altLang="zh-CN" sz="2600" dirty="0">
                <a:cs typeface="Times New Roman" panose="02020603050405020304" pitchFamily="18" charset="0"/>
              </a:rPr>
              <a:t>    if(!T)  return  ; </a:t>
            </a:r>
          </a:p>
          <a:p>
            <a:pPr lvl="1"/>
            <a:r>
              <a:rPr lang="en-US" altLang="zh-CN" sz="2600" dirty="0">
                <a:cs typeface="Times New Roman" panose="02020603050405020304" pitchFamily="18" charset="0"/>
              </a:rPr>
              <a:t>    </a:t>
            </a:r>
            <a:r>
              <a:rPr lang="en-US" altLang="zh-CN" sz="2600" dirty="0" err="1">
                <a:cs typeface="Times New Roman" panose="02020603050405020304" pitchFamily="18" charset="0"/>
              </a:rPr>
              <a:t>QueueInit</a:t>
            </a:r>
            <a:r>
              <a:rPr lang="en-US" altLang="zh-CN" sz="2600" dirty="0">
                <a:cs typeface="Times New Roman" panose="02020603050405020304" pitchFamily="18" charset="0"/>
              </a:rPr>
              <a:t>(q);   Enqueue(T);</a:t>
            </a:r>
          </a:p>
          <a:p>
            <a:pPr lvl="1"/>
            <a:r>
              <a:rPr lang="en-US" altLang="zh-CN" sz="2600" dirty="0">
                <a:cs typeface="Times New Roman" panose="02020603050405020304" pitchFamily="18" charset="0"/>
              </a:rPr>
              <a:t>    while(Dequeue(q, x))</a:t>
            </a:r>
          </a:p>
          <a:p>
            <a:pPr lvl="1"/>
            <a:r>
              <a:rPr lang="en-US" altLang="zh-CN" sz="2600" dirty="0">
                <a:cs typeface="Times New Roman" panose="02020603050405020304" pitchFamily="18" charset="0"/>
              </a:rPr>
              <a:t>    {    visit(x-&gt;data);</a:t>
            </a:r>
          </a:p>
          <a:p>
            <a:pPr lvl="1"/>
            <a:r>
              <a:rPr lang="en-US" altLang="zh-CN" sz="2600" dirty="0">
                <a:cs typeface="Times New Roman" panose="02020603050405020304" pitchFamily="18" charset="0"/>
              </a:rPr>
              <a:t>         for(y = x-&gt;fc; y; y = y-&gt;ns)</a:t>
            </a:r>
          </a:p>
          <a:p>
            <a:pPr lvl="1"/>
            <a:r>
              <a:rPr lang="en-US" altLang="zh-CN" sz="2600" dirty="0">
                <a:cs typeface="Times New Roman" panose="02020603050405020304" pitchFamily="18" charset="0"/>
              </a:rPr>
              <a:t>              Enqueue(q, y);</a:t>
            </a:r>
          </a:p>
          <a:p>
            <a:pPr lvl="1"/>
            <a:r>
              <a:rPr lang="en-US" altLang="zh-CN" sz="2600" dirty="0">
                <a:cs typeface="Times New Roman" panose="02020603050405020304" pitchFamily="18" charset="0"/>
              </a:rPr>
              <a:t>    }</a:t>
            </a:r>
          </a:p>
          <a:p>
            <a:pPr lvl="1"/>
            <a:r>
              <a:rPr lang="en-US" altLang="zh-CN" sz="2600" dirty="0">
                <a:cs typeface="Times New Roman" panose="02020603050405020304" pitchFamily="18" charset="0"/>
              </a:rPr>
              <a:t>}</a:t>
            </a:r>
            <a:endParaRPr lang="zh-CN" altLang="zh-CN" sz="2600" dirty="0">
              <a:cs typeface="Times New Roman" panose="02020603050405020304" pitchFamily="18" charset="0"/>
            </a:endParaRPr>
          </a:p>
        </p:txBody>
      </p:sp>
      <p:sp>
        <p:nvSpPr>
          <p:cNvPr id="12" name="矩形 11">
            <a:extLst>
              <a:ext uri="{FF2B5EF4-FFF2-40B4-BE49-F238E27FC236}">
                <a16:creationId xmlns:a16="http://schemas.microsoft.com/office/drawing/2014/main" id="{B00B98B7-E376-4BC6-B779-54E58A046D1F}"/>
              </a:ext>
            </a:extLst>
          </p:cNvPr>
          <p:cNvSpPr/>
          <p:nvPr/>
        </p:nvSpPr>
        <p:spPr>
          <a:xfrm>
            <a:off x="817440" y="1173077"/>
            <a:ext cx="7230890" cy="523220"/>
          </a:xfrm>
          <a:prstGeom prst="rect">
            <a:avLst/>
          </a:prstGeom>
        </p:spPr>
        <p:txBody>
          <a:bodyPr wrap="none">
            <a:spAutoFit/>
          </a:bodyPr>
          <a:lstStyle/>
          <a:p>
            <a:pPr>
              <a:spcBef>
                <a:spcPts val="1200"/>
              </a:spcBef>
            </a:pPr>
            <a:r>
              <a:rPr lang="zh-CN" altLang="en-US" sz="2800" b="1" dirty="0">
                <a:solidFill>
                  <a:srgbClr val="002060"/>
                </a:solidFill>
                <a:latin typeface="Times New Roman" panose="02020603050405020304" pitchFamily="18" charset="0"/>
                <a:cs typeface="Times New Roman" panose="02020603050405020304" pitchFamily="18" charset="0"/>
              </a:rPr>
              <a:t>算法</a:t>
            </a:r>
            <a:r>
              <a:rPr lang="en-US" altLang="zh-CN" sz="2800" b="1" dirty="0">
                <a:solidFill>
                  <a:srgbClr val="002060"/>
                </a:solidFill>
                <a:latin typeface="Times New Roman" panose="02020603050405020304" pitchFamily="18" charset="0"/>
                <a:cs typeface="Times New Roman" panose="02020603050405020304" pitchFamily="18" charset="0"/>
              </a:rPr>
              <a:t>3.23 </a:t>
            </a:r>
            <a:r>
              <a:rPr lang="en-US" altLang="zh-CN" sz="2800" b="1" dirty="0" err="1">
                <a:solidFill>
                  <a:schemeClr val="accent2"/>
                </a:solidFill>
              </a:rPr>
              <a:t>TreeLevelOrder</a:t>
            </a:r>
            <a:r>
              <a:rPr lang="en-US" altLang="zh-CN" sz="2800" dirty="0"/>
              <a:t> </a:t>
            </a:r>
            <a:r>
              <a:rPr lang="zh-CN" altLang="en-US" sz="2800" b="1" dirty="0">
                <a:solidFill>
                  <a:srgbClr val="002060"/>
                </a:solidFill>
                <a:latin typeface="Times New Roman" panose="02020603050405020304" pitchFamily="18" charset="0"/>
                <a:cs typeface="Times New Roman" panose="02020603050405020304" pitchFamily="18" charset="0"/>
              </a:rPr>
              <a:t>：树的层序遍历。</a:t>
            </a:r>
          </a:p>
        </p:txBody>
      </p:sp>
      <p:grpSp>
        <p:nvGrpSpPr>
          <p:cNvPr id="16" name="组合 15">
            <a:extLst>
              <a:ext uri="{FF2B5EF4-FFF2-40B4-BE49-F238E27FC236}">
                <a16:creationId xmlns:a16="http://schemas.microsoft.com/office/drawing/2014/main" id="{3FA8C186-CFD4-4236-9200-6E5FC8559B16}"/>
              </a:ext>
            </a:extLst>
          </p:cNvPr>
          <p:cNvGrpSpPr/>
          <p:nvPr/>
        </p:nvGrpSpPr>
        <p:grpSpPr>
          <a:xfrm>
            <a:off x="-1" y="177155"/>
            <a:ext cx="5674941" cy="877513"/>
            <a:chOff x="-1" y="271425"/>
            <a:chExt cx="5542158" cy="877513"/>
          </a:xfrm>
        </p:grpSpPr>
        <p:sp>
          <p:nvSpPr>
            <p:cNvPr id="17" name="任意多边形 18">
              <a:extLst>
                <a:ext uri="{FF2B5EF4-FFF2-40B4-BE49-F238E27FC236}">
                  <a16:creationId xmlns:a16="http://schemas.microsoft.com/office/drawing/2014/main" id="{BF8D7DBA-7719-4650-8F41-FC6484C1C5C3}"/>
                </a:ext>
              </a:extLst>
            </p:cNvPr>
            <p:cNvSpPr/>
            <p:nvPr/>
          </p:nvSpPr>
          <p:spPr>
            <a:xfrm rot="5400000">
              <a:off x="2497210" y="-2076409"/>
              <a:ext cx="547735" cy="5542158"/>
            </a:xfrm>
            <a:custGeom>
              <a:avLst/>
              <a:gdLst>
                <a:gd name="connsiteX0" fmla="*/ 0 w 990604"/>
                <a:gd name="connsiteY0" fmla="*/ 5956738 h 5956738"/>
                <a:gd name="connsiteX1" fmla="*/ 0 w 990604"/>
                <a:gd name="connsiteY1" fmla="*/ 317938 h 5956738"/>
                <a:gd name="connsiteX2" fmla="*/ 6 w 990604"/>
                <a:gd name="connsiteY2" fmla="*/ 317938 h 5956738"/>
                <a:gd name="connsiteX3" fmla="*/ 495305 w 990604"/>
                <a:gd name="connsiteY3" fmla="*/ 0 h 5956738"/>
                <a:gd name="connsiteX4" fmla="*/ 990604 w 990604"/>
                <a:gd name="connsiteY4" fmla="*/ 317938 h 5956738"/>
                <a:gd name="connsiteX5" fmla="*/ 990601 w 990604"/>
                <a:gd name="connsiteY5" fmla="*/ 317938 h 5956738"/>
                <a:gd name="connsiteX6" fmla="*/ 990601 w 990604"/>
                <a:gd name="connsiteY6" fmla="*/ 5956738 h 5956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0604" h="5956738">
                  <a:moveTo>
                    <a:pt x="0" y="5956738"/>
                  </a:moveTo>
                  <a:lnTo>
                    <a:pt x="0" y="317938"/>
                  </a:lnTo>
                  <a:lnTo>
                    <a:pt x="6" y="317938"/>
                  </a:lnTo>
                  <a:lnTo>
                    <a:pt x="495305" y="0"/>
                  </a:lnTo>
                  <a:lnTo>
                    <a:pt x="990604" y="317938"/>
                  </a:lnTo>
                  <a:lnTo>
                    <a:pt x="990601" y="317938"/>
                  </a:lnTo>
                  <a:lnTo>
                    <a:pt x="990601" y="5956738"/>
                  </a:lnTo>
                  <a:close/>
                </a:path>
              </a:pathLst>
            </a:cu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1200"/>
                </a:spcBef>
                <a:defRPr/>
              </a:pPr>
              <a:endParaRPr lang="zh-CN" altLang="en-US" noProof="1"/>
            </a:p>
          </p:txBody>
        </p:sp>
        <p:sp>
          <p:nvSpPr>
            <p:cNvPr id="18" name="椭圆 17">
              <a:extLst>
                <a:ext uri="{FF2B5EF4-FFF2-40B4-BE49-F238E27FC236}">
                  <a16:creationId xmlns:a16="http://schemas.microsoft.com/office/drawing/2014/main" id="{3F05F16D-21A3-438D-8C25-2BF0A9A63596}"/>
                </a:ext>
              </a:extLst>
            </p:cNvPr>
            <p:cNvSpPr/>
            <p:nvPr/>
          </p:nvSpPr>
          <p:spPr>
            <a:xfrm>
              <a:off x="273223" y="271425"/>
              <a:ext cx="902677" cy="877513"/>
            </a:xfrm>
            <a:prstGeom prst="ellipse">
              <a:avLst/>
            </a:prstGeom>
            <a:solidFill>
              <a:schemeClr val="bg1"/>
            </a:solidFill>
            <a:ln w="825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1200"/>
                </a:spcBef>
                <a:defRPr/>
              </a:pPr>
              <a:endParaRPr lang="zh-CN" altLang="en-US" noProof="1"/>
            </a:p>
          </p:txBody>
        </p:sp>
        <p:sp>
          <p:nvSpPr>
            <p:cNvPr id="19" name="矩形 18">
              <a:extLst>
                <a:ext uri="{FF2B5EF4-FFF2-40B4-BE49-F238E27FC236}">
                  <a16:creationId xmlns:a16="http://schemas.microsoft.com/office/drawing/2014/main" id="{7485ED20-EE5A-4AF1-AB25-4C114F7A7AED}"/>
                </a:ext>
              </a:extLst>
            </p:cNvPr>
            <p:cNvSpPr/>
            <p:nvPr/>
          </p:nvSpPr>
          <p:spPr>
            <a:xfrm>
              <a:off x="480970" y="324385"/>
              <a:ext cx="487183" cy="769441"/>
            </a:xfrm>
            <a:prstGeom prst="rect">
              <a:avLst/>
            </a:prstGeom>
          </p:spPr>
          <p:txBody>
            <a:bodyPr wrap="none">
              <a:spAutoFit/>
            </a:bodyPr>
            <a:lstStyle/>
            <a:p>
              <a:pPr algn="ctr">
                <a:spcBef>
                  <a:spcPts val="1200"/>
                </a:spcBef>
                <a:defRPr/>
              </a:pPr>
              <a:r>
                <a:rPr lang="en-US" altLang="zh-CN" sz="4400" b="1" dirty="0">
                  <a:solidFill>
                    <a:srgbClr val="002060"/>
                  </a:solidFill>
                  <a:latin typeface="Arial" panose="020B0604020202020204" pitchFamily="34" charset="0"/>
                  <a:ea typeface="微软雅黑" panose="020B0503020204020204" pitchFamily="34" charset="-122"/>
                  <a:sym typeface="Arial" panose="020B0604020202020204" pitchFamily="34" charset="0"/>
                </a:rPr>
                <a:t>5</a:t>
              </a:r>
              <a:endParaRPr lang="zh-CN" altLang="en-US" sz="4400" b="1" dirty="0">
                <a:solidFill>
                  <a:srgbClr val="002060"/>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20" name="文本框 1066">
            <a:extLst>
              <a:ext uri="{FF2B5EF4-FFF2-40B4-BE49-F238E27FC236}">
                <a16:creationId xmlns:a16="http://schemas.microsoft.com/office/drawing/2014/main" id="{C2EFA620-0403-4BF6-AF31-10B66186A00E}"/>
              </a:ext>
            </a:extLst>
          </p:cNvPr>
          <p:cNvSpPr txBox="1">
            <a:spLocks noChangeArrowheads="1"/>
          </p:cNvSpPr>
          <p:nvPr/>
        </p:nvSpPr>
        <p:spPr bwMode="auto">
          <a:xfrm>
            <a:off x="1714045" y="287068"/>
            <a:ext cx="305724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lvl="0" algn="ctr"/>
            <a:r>
              <a:rPr lang="zh-CN" altLang="en-US" sz="3200" b="1" dirty="0">
                <a:solidFill>
                  <a:schemeClr val="bg1"/>
                </a:solidFill>
                <a:cs typeface="+mn-ea"/>
                <a:sym typeface="+mn-lt"/>
              </a:rPr>
              <a:t>树与森林的遍历</a:t>
            </a:r>
          </a:p>
        </p:txBody>
      </p:sp>
    </p:spTree>
    <p:extLst>
      <p:ext uri="{BB962C8B-B14F-4D97-AF65-F5344CB8AC3E}">
        <p14:creationId xmlns:p14="http://schemas.microsoft.com/office/powerpoint/2010/main" val="30425155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3">
            <a:extLst>
              <a:ext uri="{FF2B5EF4-FFF2-40B4-BE49-F238E27FC236}">
                <a16:creationId xmlns:a16="http://schemas.microsoft.com/office/drawing/2014/main" id="{19137254-ADB3-4909-85E6-B7D01C6BB068}"/>
              </a:ext>
            </a:extLst>
          </p:cNvPr>
          <p:cNvGrpSpPr/>
          <p:nvPr/>
        </p:nvGrpSpPr>
        <p:grpSpPr>
          <a:xfrm>
            <a:off x="302765" y="1262680"/>
            <a:ext cx="458390" cy="344014"/>
            <a:chOff x="789999" y="2242985"/>
            <a:chExt cx="504229" cy="378415"/>
          </a:xfrm>
        </p:grpSpPr>
        <p:sp>
          <p:nvSpPr>
            <p:cNvPr id="3" name="Rectangle 24">
              <a:extLst>
                <a:ext uri="{FF2B5EF4-FFF2-40B4-BE49-F238E27FC236}">
                  <a16:creationId xmlns:a16="http://schemas.microsoft.com/office/drawing/2014/main" id="{6251D1C4-52B2-4133-88AF-9F93AF68DA82}"/>
                </a:ext>
              </a:extLst>
            </p:cNvPr>
            <p:cNvSpPr/>
            <p:nvPr/>
          </p:nvSpPr>
          <p:spPr>
            <a:xfrm>
              <a:off x="858129" y="2299468"/>
              <a:ext cx="436099" cy="321932"/>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1200"/>
                </a:spcBef>
              </a:pPr>
              <a:endParaRPr lang="en-GB" sz="2800">
                <a:cs typeface="+mn-ea"/>
                <a:sym typeface="+mn-lt"/>
              </a:endParaRPr>
            </a:p>
          </p:txBody>
        </p:sp>
        <p:sp>
          <p:nvSpPr>
            <p:cNvPr id="4" name="Rectangle 25">
              <a:extLst>
                <a:ext uri="{FF2B5EF4-FFF2-40B4-BE49-F238E27FC236}">
                  <a16:creationId xmlns:a16="http://schemas.microsoft.com/office/drawing/2014/main" id="{09E00C75-44E0-4DB2-BA4B-B0643AFF04F0}"/>
                </a:ext>
              </a:extLst>
            </p:cNvPr>
            <p:cNvSpPr/>
            <p:nvPr/>
          </p:nvSpPr>
          <p:spPr>
            <a:xfrm>
              <a:off x="789999" y="2242985"/>
              <a:ext cx="436099" cy="321932"/>
            </a:xfrm>
            <a:prstGeom prst="rect">
              <a:avLst/>
            </a:prstGeom>
            <a:solidFill>
              <a:srgbClr val="BDD7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1200"/>
                </a:spcBef>
              </a:pPr>
              <a:endParaRPr lang="en-GB" sz="2800">
                <a:cs typeface="+mn-ea"/>
                <a:sym typeface="+mn-lt"/>
              </a:endParaRPr>
            </a:p>
          </p:txBody>
        </p:sp>
      </p:grpSp>
      <p:sp>
        <p:nvSpPr>
          <p:cNvPr id="12" name="矩形 11">
            <a:extLst>
              <a:ext uri="{FF2B5EF4-FFF2-40B4-BE49-F238E27FC236}">
                <a16:creationId xmlns:a16="http://schemas.microsoft.com/office/drawing/2014/main" id="{B00B98B7-E376-4BC6-B779-54E58A046D1F}"/>
              </a:ext>
            </a:extLst>
          </p:cNvPr>
          <p:cNvSpPr/>
          <p:nvPr/>
        </p:nvSpPr>
        <p:spPr>
          <a:xfrm>
            <a:off x="817440" y="1173077"/>
            <a:ext cx="9583073" cy="523220"/>
          </a:xfrm>
          <a:prstGeom prst="rect">
            <a:avLst/>
          </a:prstGeom>
        </p:spPr>
        <p:txBody>
          <a:bodyPr wrap="none">
            <a:spAutoFit/>
          </a:bodyPr>
          <a:lstStyle/>
          <a:p>
            <a:pPr>
              <a:spcBef>
                <a:spcPts val="1200"/>
              </a:spcBef>
            </a:pPr>
            <a:r>
              <a:rPr lang="zh-CN" altLang="en-US" sz="2800" b="1" dirty="0">
                <a:solidFill>
                  <a:srgbClr val="002060"/>
                </a:solidFill>
                <a:latin typeface="Times New Roman" panose="02020603050405020304" pitchFamily="18" charset="0"/>
                <a:cs typeface="Times New Roman" panose="02020603050405020304" pitchFamily="18" charset="0"/>
              </a:rPr>
              <a:t>算法</a:t>
            </a:r>
            <a:r>
              <a:rPr lang="en-US" altLang="zh-CN" sz="2800" b="1" dirty="0">
                <a:solidFill>
                  <a:srgbClr val="002060"/>
                </a:solidFill>
                <a:latin typeface="Times New Roman" panose="02020603050405020304" pitchFamily="18" charset="0"/>
                <a:cs typeface="Times New Roman" panose="02020603050405020304" pitchFamily="18" charset="0"/>
              </a:rPr>
              <a:t>3.24 </a:t>
            </a:r>
            <a:r>
              <a:rPr lang="en-US" altLang="zh-CN" sz="2800" b="1" dirty="0">
                <a:solidFill>
                  <a:schemeClr val="accent2"/>
                </a:solidFill>
              </a:rPr>
              <a:t>count</a:t>
            </a:r>
            <a:r>
              <a:rPr lang="en-US" altLang="zh-CN" sz="2800" dirty="0"/>
              <a:t> </a:t>
            </a:r>
            <a:r>
              <a:rPr lang="zh-CN" altLang="en-US" sz="2800" b="1" dirty="0">
                <a:solidFill>
                  <a:srgbClr val="002060"/>
                </a:solidFill>
                <a:latin typeface="Times New Roman" panose="02020603050405020304" pitchFamily="18" charset="0"/>
                <a:cs typeface="Times New Roman" panose="02020603050405020304" pitchFamily="18" charset="0"/>
              </a:rPr>
              <a:t>：统计树的叶子数量的算法</a:t>
            </a:r>
            <a:r>
              <a:rPr lang="en-US" altLang="zh-CN" sz="2800" b="1" dirty="0">
                <a:solidFill>
                  <a:srgbClr val="002060"/>
                </a:solidFill>
                <a:latin typeface="Times New Roman" panose="02020603050405020304" pitchFamily="18" charset="0"/>
                <a:cs typeface="Times New Roman" panose="02020603050405020304" pitchFamily="18" charset="0"/>
              </a:rPr>
              <a:t>4(</a:t>
            </a:r>
            <a:r>
              <a:rPr lang="zh-CN" altLang="en-US" sz="2800" b="1" dirty="0">
                <a:solidFill>
                  <a:srgbClr val="002060"/>
                </a:solidFill>
                <a:latin typeface="Times New Roman" panose="02020603050405020304" pitchFamily="18" charset="0"/>
                <a:cs typeface="Times New Roman" panose="02020603050405020304" pitchFamily="18" charset="0"/>
              </a:rPr>
              <a:t>用层序遍历</a:t>
            </a:r>
            <a:r>
              <a:rPr lang="en-US" altLang="zh-CN" sz="2800" b="1" dirty="0">
                <a:solidFill>
                  <a:srgbClr val="002060"/>
                </a:solidFill>
                <a:latin typeface="Times New Roman" panose="02020603050405020304" pitchFamily="18" charset="0"/>
                <a:cs typeface="Times New Roman" panose="02020603050405020304" pitchFamily="18" charset="0"/>
              </a:rPr>
              <a:t>)</a:t>
            </a:r>
            <a:r>
              <a:rPr lang="zh-CN" altLang="en-US" sz="2800" b="1" dirty="0">
                <a:solidFill>
                  <a:srgbClr val="002060"/>
                </a:solidFill>
                <a:latin typeface="Times New Roman" panose="02020603050405020304" pitchFamily="18" charset="0"/>
                <a:cs typeface="Times New Roman" panose="02020603050405020304" pitchFamily="18" charset="0"/>
              </a:rPr>
              <a:t>。</a:t>
            </a:r>
          </a:p>
        </p:txBody>
      </p:sp>
      <p:grpSp>
        <p:nvGrpSpPr>
          <p:cNvPr id="16" name="组合 15">
            <a:extLst>
              <a:ext uri="{FF2B5EF4-FFF2-40B4-BE49-F238E27FC236}">
                <a16:creationId xmlns:a16="http://schemas.microsoft.com/office/drawing/2014/main" id="{3FA8C186-CFD4-4236-9200-6E5FC8559B16}"/>
              </a:ext>
            </a:extLst>
          </p:cNvPr>
          <p:cNvGrpSpPr/>
          <p:nvPr/>
        </p:nvGrpSpPr>
        <p:grpSpPr>
          <a:xfrm>
            <a:off x="-1" y="177155"/>
            <a:ext cx="5674941" cy="877513"/>
            <a:chOff x="-1" y="271425"/>
            <a:chExt cx="5542158" cy="877513"/>
          </a:xfrm>
        </p:grpSpPr>
        <p:sp>
          <p:nvSpPr>
            <p:cNvPr id="17" name="任意多边形 18">
              <a:extLst>
                <a:ext uri="{FF2B5EF4-FFF2-40B4-BE49-F238E27FC236}">
                  <a16:creationId xmlns:a16="http://schemas.microsoft.com/office/drawing/2014/main" id="{BF8D7DBA-7719-4650-8F41-FC6484C1C5C3}"/>
                </a:ext>
              </a:extLst>
            </p:cNvPr>
            <p:cNvSpPr/>
            <p:nvPr/>
          </p:nvSpPr>
          <p:spPr>
            <a:xfrm rot="5400000">
              <a:off x="2497210" y="-2076409"/>
              <a:ext cx="547735" cy="5542158"/>
            </a:xfrm>
            <a:custGeom>
              <a:avLst/>
              <a:gdLst>
                <a:gd name="connsiteX0" fmla="*/ 0 w 990604"/>
                <a:gd name="connsiteY0" fmla="*/ 5956738 h 5956738"/>
                <a:gd name="connsiteX1" fmla="*/ 0 w 990604"/>
                <a:gd name="connsiteY1" fmla="*/ 317938 h 5956738"/>
                <a:gd name="connsiteX2" fmla="*/ 6 w 990604"/>
                <a:gd name="connsiteY2" fmla="*/ 317938 h 5956738"/>
                <a:gd name="connsiteX3" fmla="*/ 495305 w 990604"/>
                <a:gd name="connsiteY3" fmla="*/ 0 h 5956738"/>
                <a:gd name="connsiteX4" fmla="*/ 990604 w 990604"/>
                <a:gd name="connsiteY4" fmla="*/ 317938 h 5956738"/>
                <a:gd name="connsiteX5" fmla="*/ 990601 w 990604"/>
                <a:gd name="connsiteY5" fmla="*/ 317938 h 5956738"/>
                <a:gd name="connsiteX6" fmla="*/ 990601 w 990604"/>
                <a:gd name="connsiteY6" fmla="*/ 5956738 h 5956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0604" h="5956738">
                  <a:moveTo>
                    <a:pt x="0" y="5956738"/>
                  </a:moveTo>
                  <a:lnTo>
                    <a:pt x="0" y="317938"/>
                  </a:lnTo>
                  <a:lnTo>
                    <a:pt x="6" y="317938"/>
                  </a:lnTo>
                  <a:lnTo>
                    <a:pt x="495305" y="0"/>
                  </a:lnTo>
                  <a:lnTo>
                    <a:pt x="990604" y="317938"/>
                  </a:lnTo>
                  <a:lnTo>
                    <a:pt x="990601" y="317938"/>
                  </a:lnTo>
                  <a:lnTo>
                    <a:pt x="990601" y="5956738"/>
                  </a:lnTo>
                  <a:close/>
                </a:path>
              </a:pathLst>
            </a:cu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1200"/>
                </a:spcBef>
                <a:defRPr/>
              </a:pPr>
              <a:endParaRPr lang="zh-CN" altLang="en-US" noProof="1"/>
            </a:p>
          </p:txBody>
        </p:sp>
        <p:sp>
          <p:nvSpPr>
            <p:cNvPr id="18" name="椭圆 17">
              <a:extLst>
                <a:ext uri="{FF2B5EF4-FFF2-40B4-BE49-F238E27FC236}">
                  <a16:creationId xmlns:a16="http://schemas.microsoft.com/office/drawing/2014/main" id="{3F05F16D-21A3-438D-8C25-2BF0A9A63596}"/>
                </a:ext>
              </a:extLst>
            </p:cNvPr>
            <p:cNvSpPr/>
            <p:nvPr/>
          </p:nvSpPr>
          <p:spPr>
            <a:xfrm>
              <a:off x="273223" y="271425"/>
              <a:ext cx="902677" cy="877513"/>
            </a:xfrm>
            <a:prstGeom prst="ellipse">
              <a:avLst/>
            </a:prstGeom>
            <a:solidFill>
              <a:schemeClr val="bg1"/>
            </a:solidFill>
            <a:ln w="825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1200"/>
                </a:spcBef>
                <a:defRPr/>
              </a:pPr>
              <a:endParaRPr lang="zh-CN" altLang="en-US" noProof="1"/>
            </a:p>
          </p:txBody>
        </p:sp>
        <p:sp>
          <p:nvSpPr>
            <p:cNvPr id="19" name="矩形 18">
              <a:extLst>
                <a:ext uri="{FF2B5EF4-FFF2-40B4-BE49-F238E27FC236}">
                  <a16:creationId xmlns:a16="http://schemas.microsoft.com/office/drawing/2014/main" id="{7485ED20-EE5A-4AF1-AB25-4C114F7A7AED}"/>
                </a:ext>
              </a:extLst>
            </p:cNvPr>
            <p:cNvSpPr/>
            <p:nvPr/>
          </p:nvSpPr>
          <p:spPr>
            <a:xfrm>
              <a:off x="480970" y="324385"/>
              <a:ext cx="487183" cy="769441"/>
            </a:xfrm>
            <a:prstGeom prst="rect">
              <a:avLst/>
            </a:prstGeom>
          </p:spPr>
          <p:txBody>
            <a:bodyPr wrap="none">
              <a:spAutoFit/>
            </a:bodyPr>
            <a:lstStyle/>
            <a:p>
              <a:pPr algn="ctr">
                <a:spcBef>
                  <a:spcPts val="1200"/>
                </a:spcBef>
                <a:defRPr/>
              </a:pPr>
              <a:r>
                <a:rPr lang="en-US" altLang="zh-CN" sz="4400" b="1" dirty="0">
                  <a:solidFill>
                    <a:srgbClr val="002060"/>
                  </a:solidFill>
                  <a:latin typeface="Arial" panose="020B0604020202020204" pitchFamily="34" charset="0"/>
                  <a:ea typeface="微软雅黑" panose="020B0503020204020204" pitchFamily="34" charset="-122"/>
                  <a:sym typeface="Arial" panose="020B0604020202020204" pitchFamily="34" charset="0"/>
                </a:rPr>
                <a:t>5</a:t>
              </a:r>
              <a:endParaRPr lang="zh-CN" altLang="en-US" sz="4400" b="1" dirty="0">
                <a:solidFill>
                  <a:srgbClr val="002060"/>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20" name="文本框 1066">
            <a:extLst>
              <a:ext uri="{FF2B5EF4-FFF2-40B4-BE49-F238E27FC236}">
                <a16:creationId xmlns:a16="http://schemas.microsoft.com/office/drawing/2014/main" id="{C2EFA620-0403-4BF6-AF31-10B66186A00E}"/>
              </a:ext>
            </a:extLst>
          </p:cNvPr>
          <p:cNvSpPr txBox="1">
            <a:spLocks noChangeArrowheads="1"/>
          </p:cNvSpPr>
          <p:nvPr/>
        </p:nvSpPr>
        <p:spPr bwMode="auto">
          <a:xfrm>
            <a:off x="1714045" y="287068"/>
            <a:ext cx="305724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lvl="0" algn="ctr"/>
            <a:r>
              <a:rPr lang="zh-CN" altLang="en-US" sz="3200" b="1" dirty="0">
                <a:solidFill>
                  <a:schemeClr val="bg1"/>
                </a:solidFill>
                <a:cs typeface="+mn-ea"/>
                <a:sym typeface="+mn-lt"/>
              </a:rPr>
              <a:t>树与森林的遍历</a:t>
            </a:r>
          </a:p>
        </p:txBody>
      </p:sp>
      <p:sp>
        <p:nvSpPr>
          <p:cNvPr id="13" name="矩形 12">
            <a:extLst>
              <a:ext uri="{FF2B5EF4-FFF2-40B4-BE49-F238E27FC236}">
                <a16:creationId xmlns:a16="http://schemas.microsoft.com/office/drawing/2014/main" id="{3E78558F-04C6-4051-8991-44CE3D1959FE}"/>
              </a:ext>
            </a:extLst>
          </p:cNvPr>
          <p:cNvSpPr/>
          <p:nvPr/>
        </p:nvSpPr>
        <p:spPr>
          <a:xfrm>
            <a:off x="1194959" y="1677285"/>
            <a:ext cx="8020161" cy="4893647"/>
          </a:xfrm>
          <a:prstGeom prst="rect">
            <a:avLst/>
          </a:prstGeom>
        </p:spPr>
        <p:txBody>
          <a:bodyPr wrap="square">
            <a:spAutoFit/>
          </a:bodyPr>
          <a:lstStyle/>
          <a:p>
            <a:pPr lvl="1"/>
            <a:r>
              <a:rPr lang="en-US" altLang="zh-CN" sz="2600" dirty="0">
                <a:cs typeface="Times New Roman" panose="02020603050405020304" pitchFamily="18" charset="0"/>
              </a:rPr>
              <a:t>int count (tree T)</a:t>
            </a:r>
          </a:p>
          <a:p>
            <a:pPr lvl="1"/>
            <a:r>
              <a:rPr lang="en-US" altLang="zh-CN" sz="2600" dirty="0">
                <a:cs typeface="Times New Roman" panose="02020603050405020304" pitchFamily="18" charset="0"/>
              </a:rPr>
              <a:t>{  int n = 0;  tree x, y;   Queue q;</a:t>
            </a:r>
          </a:p>
          <a:p>
            <a:pPr lvl="1"/>
            <a:r>
              <a:rPr lang="en-US" altLang="zh-CN" sz="2600" dirty="0">
                <a:cs typeface="Times New Roman" panose="02020603050405020304" pitchFamily="18" charset="0"/>
              </a:rPr>
              <a:t>    if(!T)  return  ;</a:t>
            </a:r>
          </a:p>
          <a:p>
            <a:pPr lvl="1"/>
            <a:r>
              <a:rPr lang="en-US" altLang="zh-CN" sz="2600" dirty="0">
                <a:cs typeface="Times New Roman" panose="02020603050405020304" pitchFamily="18" charset="0"/>
              </a:rPr>
              <a:t>    </a:t>
            </a:r>
            <a:r>
              <a:rPr lang="en-US" altLang="zh-CN" sz="2600" dirty="0" err="1">
                <a:cs typeface="Times New Roman" panose="02020603050405020304" pitchFamily="18" charset="0"/>
              </a:rPr>
              <a:t>QueueInit</a:t>
            </a:r>
            <a:r>
              <a:rPr lang="en-US" altLang="zh-CN" sz="2600" dirty="0">
                <a:cs typeface="Times New Roman" panose="02020603050405020304" pitchFamily="18" charset="0"/>
              </a:rPr>
              <a:t>(q);    Enqueue(T);</a:t>
            </a:r>
          </a:p>
          <a:p>
            <a:pPr lvl="1"/>
            <a:r>
              <a:rPr lang="en-US" altLang="zh-CN" sz="2600" dirty="0">
                <a:cs typeface="Times New Roman" panose="02020603050405020304" pitchFamily="18" charset="0"/>
              </a:rPr>
              <a:t>    while(Dequeue(q, x))</a:t>
            </a:r>
          </a:p>
          <a:p>
            <a:pPr lvl="1"/>
            <a:r>
              <a:rPr lang="en-US" altLang="zh-CN" sz="2600" dirty="0">
                <a:cs typeface="Times New Roman" panose="02020603050405020304" pitchFamily="18" charset="0"/>
              </a:rPr>
              <a:t>    {    </a:t>
            </a:r>
          </a:p>
          <a:p>
            <a:pPr lvl="1"/>
            <a:r>
              <a:rPr lang="en-US" altLang="zh-CN" sz="2600" dirty="0">
                <a:cs typeface="Times New Roman" panose="02020603050405020304" pitchFamily="18" charset="0"/>
              </a:rPr>
              <a:t>	    if(!x-&gt;fc)   n++;</a:t>
            </a:r>
          </a:p>
          <a:p>
            <a:pPr lvl="1"/>
            <a:r>
              <a:rPr lang="en-US" altLang="zh-CN" sz="2600" dirty="0">
                <a:cs typeface="Times New Roman" panose="02020603050405020304" pitchFamily="18" charset="0"/>
              </a:rPr>
              <a:t>         for(y = x-&gt;fc; y; y = y-&gt;ns)</a:t>
            </a:r>
          </a:p>
          <a:p>
            <a:pPr lvl="1"/>
            <a:r>
              <a:rPr lang="en-US" altLang="zh-CN" sz="2600" dirty="0">
                <a:cs typeface="Times New Roman" panose="02020603050405020304" pitchFamily="18" charset="0"/>
              </a:rPr>
              <a:t>              Enqueue(q, y);</a:t>
            </a:r>
          </a:p>
          <a:p>
            <a:pPr lvl="1"/>
            <a:r>
              <a:rPr lang="en-US" altLang="zh-CN" sz="2600" dirty="0">
                <a:cs typeface="Times New Roman" panose="02020603050405020304" pitchFamily="18" charset="0"/>
              </a:rPr>
              <a:t>    }</a:t>
            </a:r>
          </a:p>
          <a:p>
            <a:pPr lvl="1"/>
            <a:r>
              <a:rPr lang="en-US" altLang="zh-CN" sz="2600" dirty="0">
                <a:cs typeface="Times New Roman" panose="02020603050405020304" pitchFamily="18" charset="0"/>
              </a:rPr>
              <a:t>    return n;</a:t>
            </a:r>
          </a:p>
          <a:p>
            <a:pPr lvl="1"/>
            <a:r>
              <a:rPr lang="en-US" altLang="zh-CN" sz="2600" dirty="0">
                <a:cs typeface="Times New Roman" panose="02020603050405020304" pitchFamily="18" charset="0"/>
              </a:rPr>
              <a:t>}</a:t>
            </a:r>
            <a:endParaRPr lang="zh-CN" altLang="zh-CN" sz="2600" dirty="0">
              <a:cs typeface="Times New Roman" panose="02020603050405020304" pitchFamily="18" charset="0"/>
            </a:endParaRPr>
          </a:p>
        </p:txBody>
      </p:sp>
    </p:spTree>
    <p:extLst>
      <p:ext uri="{BB962C8B-B14F-4D97-AF65-F5344CB8AC3E}">
        <p14:creationId xmlns:p14="http://schemas.microsoft.com/office/powerpoint/2010/main" val="334679585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2"/>
          <p:cNvSpPr txBox="1"/>
          <p:nvPr/>
        </p:nvSpPr>
        <p:spPr>
          <a:xfrm>
            <a:off x="3840991" y="2551859"/>
            <a:ext cx="7948669" cy="992590"/>
          </a:xfrm>
          <a:prstGeom prst="rect">
            <a:avLst/>
          </a:prstGeom>
          <a:noFill/>
        </p:spPr>
        <p:txBody>
          <a:bodyPr wrap="square" lIns="68589" tIns="34295" rIns="68589" bIns="34295" rtlCol="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zh-CN" altLang="en-US" sz="6000" b="1" i="0" u="none" strike="noStrike" kern="1200" cap="none" spc="0" normalizeH="0" baseline="0" noProof="0" dirty="0">
                <a:ln>
                  <a:noFill/>
                </a:ln>
                <a:solidFill>
                  <a:prstClr val="white"/>
                </a:solidFill>
                <a:effectLst/>
                <a:uLnTx/>
                <a:uFillTx/>
                <a:latin typeface="Arial"/>
                <a:ea typeface="微软雅黑"/>
                <a:cs typeface="+mn-ea"/>
                <a:sym typeface="+mn-lt"/>
              </a:rPr>
              <a:t>粒子群优化算法</a:t>
            </a:r>
          </a:p>
        </p:txBody>
      </p:sp>
      <p:sp>
        <p:nvSpPr>
          <p:cNvPr id="23" name="Rectangle 10"/>
          <p:cNvSpPr/>
          <p:nvPr/>
        </p:nvSpPr>
        <p:spPr>
          <a:xfrm>
            <a:off x="116378" y="2020389"/>
            <a:ext cx="11959244" cy="2360022"/>
          </a:xfrm>
          <a:prstGeom prst="rect">
            <a:avLst/>
          </a:prstGeom>
          <a:noFill/>
          <a:ln w="317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a:ea typeface="微软雅黑"/>
              <a:cs typeface="+mn-ea"/>
              <a:sym typeface="+mn-lt"/>
            </a:endParaRPr>
          </a:p>
        </p:txBody>
      </p:sp>
      <p:sp>
        <p:nvSpPr>
          <p:cNvPr id="7" name="TextBox 12">
            <a:extLst>
              <a:ext uri="{FF2B5EF4-FFF2-40B4-BE49-F238E27FC236}">
                <a16:creationId xmlns:a16="http://schemas.microsoft.com/office/drawing/2014/main" id="{18284E1A-F75D-4E64-B406-141E56C680CA}"/>
              </a:ext>
            </a:extLst>
          </p:cNvPr>
          <p:cNvSpPr txBox="1"/>
          <p:nvPr/>
        </p:nvSpPr>
        <p:spPr>
          <a:xfrm>
            <a:off x="3840991" y="3593152"/>
            <a:ext cx="7948669" cy="577091"/>
          </a:xfrm>
          <a:prstGeom prst="rect">
            <a:avLst/>
          </a:prstGeom>
          <a:noFill/>
        </p:spPr>
        <p:txBody>
          <a:bodyPr wrap="none" lIns="68589" tIns="34295" rIns="68589" bIns="34295"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300" b="1" i="0" u="none" strike="noStrike" kern="1200" cap="none" spc="0" normalizeH="0" baseline="0" noProof="0" dirty="0">
                <a:ln>
                  <a:noFill/>
                </a:ln>
                <a:solidFill>
                  <a:prstClr val="white"/>
                </a:solidFill>
                <a:effectLst/>
                <a:uLnTx/>
                <a:uFillTx/>
                <a:latin typeface="Arial"/>
                <a:ea typeface="微软雅黑"/>
                <a:cs typeface="+mn-ea"/>
                <a:sym typeface="+mn-lt"/>
              </a:rPr>
              <a:t>Particle Swarm Optimization </a:t>
            </a:r>
            <a:r>
              <a:rPr kumimoji="0" lang="en-US" altLang="zh-CN" sz="3300" b="1" i="0" u="none" strike="noStrike" kern="1200" cap="none" spc="0" normalizeH="0" baseline="0" noProof="0" dirty="0">
                <a:ln>
                  <a:noFill/>
                </a:ln>
                <a:solidFill>
                  <a:prstClr val="white"/>
                </a:solidFill>
                <a:effectLst/>
                <a:uLnTx/>
                <a:uFillTx/>
                <a:latin typeface="Arial"/>
                <a:ea typeface="微软雅黑"/>
                <a:cs typeface="+mn-ea"/>
                <a:sym typeface="+mn-lt"/>
              </a:rPr>
              <a:t>Algorithm</a:t>
            </a:r>
            <a:endParaRPr kumimoji="0" lang="en-US" sz="3300" b="1" i="0" u="none" strike="noStrike" kern="1200" cap="none" spc="0" normalizeH="0" baseline="0" noProof="0" dirty="0">
              <a:ln>
                <a:noFill/>
              </a:ln>
              <a:solidFill>
                <a:prstClr val="white"/>
              </a:solidFill>
              <a:effectLst/>
              <a:uLnTx/>
              <a:uFillTx/>
              <a:latin typeface="Arial"/>
              <a:ea typeface="微软雅黑"/>
              <a:cs typeface="+mn-ea"/>
              <a:sym typeface="+mn-lt"/>
            </a:endParaRPr>
          </a:p>
        </p:txBody>
      </p:sp>
      <p:sp>
        <p:nvSpPr>
          <p:cNvPr id="10" name="Rectangle 10"/>
          <p:cNvSpPr/>
          <p:nvPr/>
        </p:nvSpPr>
        <p:spPr>
          <a:xfrm>
            <a:off x="1" y="2219651"/>
            <a:ext cx="12192000" cy="2305685"/>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cs typeface="+mn-ea"/>
              <a:sym typeface="+mn-lt"/>
            </a:endParaRPr>
          </a:p>
        </p:txBody>
      </p:sp>
      <p:sp>
        <p:nvSpPr>
          <p:cNvPr id="11" name="TextBox 12"/>
          <p:cNvSpPr txBox="1"/>
          <p:nvPr/>
        </p:nvSpPr>
        <p:spPr>
          <a:xfrm>
            <a:off x="2100555" y="2722310"/>
            <a:ext cx="7529067" cy="1300366"/>
          </a:xfrm>
          <a:prstGeom prst="rect">
            <a:avLst/>
          </a:prstGeom>
          <a:noFill/>
        </p:spPr>
        <p:txBody>
          <a:bodyPr wrap="none" lIns="68589" tIns="34295" rIns="68589" bIns="34295" rtlCol="0">
            <a:spAutoFit/>
          </a:bodyPr>
          <a:lstStyle/>
          <a:p>
            <a:pPr algn="ctr"/>
            <a:r>
              <a:rPr lang="en-US" sz="8000" b="1" dirty="0">
                <a:solidFill>
                  <a:schemeClr val="bg1"/>
                </a:solidFill>
                <a:cs typeface="+mn-ea"/>
                <a:sym typeface="+mn-lt"/>
              </a:rPr>
              <a:t>THANK YOU </a:t>
            </a:r>
            <a:r>
              <a:rPr lang="zh-CN" altLang="en-US" sz="8000" b="1" dirty="0">
                <a:solidFill>
                  <a:schemeClr val="bg1"/>
                </a:solidFill>
                <a:cs typeface="+mn-ea"/>
                <a:sym typeface="+mn-lt"/>
              </a:rPr>
              <a:t>！</a:t>
            </a:r>
            <a:endParaRPr lang="en-US" sz="8000" b="1" dirty="0">
              <a:solidFill>
                <a:schemeClr val="bg1"/>
              </a:solidFill>
              <a:cs typeface="+mn-ea"/>
              <a:sym typeface="+mn-lt"/>
            </a:endParaRPr>
          </a:p>
        </p:txBody>
      </p:sp>
    </p:spTree>
    <p:custDataLst>
      <p:tags r:id="rId1"/>
    </p:custDataLst>
    <p:extLst>
      <p:ext uri="{BB962C8B-B14F-4D97-AF65-F5344CB8AC3E}">
        <p14:creationId xmlns:p14="http://schemas.microsoft.com/office/powerpoint/2010/main" val="23671895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119DC203-CB3E-4EAA-A92E-A2C603C98D61}"/>
              </a:ext>
            </a:extLst>
          </p:cNvPr>
          <p:cNvSpPr/>
          <p:nvPr/>
        </p:nvSpPr>
        <p:spPr>
          <a:xfrm>
            <a:off x="558352" y="1204044"/>
            <a:ext cx="11074324" cy="3955506"/>
          </a:xfrm>
          <a:prstGeom prst="rect">
            <a:avLst/>
          </a:prstGeom>
        </p:spPr>
        <p:txBody>
          <a:bodyPr wrap="square">
            <a:spAutoFit/>
          </a:bodyPr>
          <a:lstStyle/>
          <a:p>
            <a:pPr algn="just">
              <a:lnSpc>
                <a:spcPct val="110000"/>
              </a:lnSpc>
            </a:pPr>
            <a:r>
              <a:rPr lang="en-US" altLang="zh-CN" sz="2300" dirty="0">
                <a:cs typeface="Times New Roman" panose="02020603050405020304" pitchFamily="18" charset="0"/>
              </a:rPr>
              <a:t>ADT Tree</a:t>
            </a:r>
          </a:p>
          <a:p>
            <a:pPr algn="just">
              <a:lnSpc>
                <a:spcPct val="110000"/>
              </a:lnSpc>
            </a:pPr>
            <a:r>
              <a:rPr lang="en-US" altLang="zh-CN" sz="2300" dirty="0">
                <a:cs typeface="Times New Roman" panose="02020603050405020304" pitchFamily="18" charset="0"/>
              </a:rPr>
              <a:t>{  </a:t>
            </a:r>
          </a:p>
          <a:p>
            <a:pPr algn="just">
              <a:lnSpc>
                <a:spcPct val="110000"/>
              </a:lnSpc>
            </a:pPr>
            <a:r>
              <a:rPr lang="en-US" altLang="zh-CN" sz="2300" dirty="0">
                <a:cs typeface="Times New Roman" panose="02020603050405020304" pitchFamily="18" charset="0"/>
              </a:rPr>
              <a:t>   </a:t>
            </a:r>
            <a:r>
              <a:rPr lang="zh-CN" altLang="en-US" sz="2300" dirty="0">
                <a:cs typeface="Times New Roman" panose="02020603050405020304" pitchFamily="18" charset="0"/>
              </a:rPr>
              <a:t>基本操作：</a:t>
            </a:r>
            <a:endParaRPr lang="en-US" altLang="zh-CN" sz="2300" dirty="0">
              <a:cs typeface="Times New Roman" panose="02020603050405020304" pitchFamily="18" charset="0"/>
            </a:endParaRPr>
          </a:p>
          <a:p>
            <a:pPr algn="just">
              <a:lnSpc>
                <a:spcPct val="110000"/>
              </a:lnSpc>
            </a:pPr>
            <a:r>
              <a:rPr lang="en-US" altLang="zh-CN" sz="2300" dirty="0">
                <a:cs typeface="Times New Roman" panose="02020603050405020304" pitchFamily="18" charset="0"/>
              </a:rPr>
              <a:t>   </a:t>
            </a:r>
            <a:r>
              <a:rPr lang="en-US" altLang="zh-CN" sz="2300" dirty="0" err="1">
                <a:cs typeface="Times New Roman" panose="02020603050405020304" pitchFamily="18" charset="0"/>
              </a:rPr>
              <a:t>FirstChild</a:t>
            </a:r>
            <a:r>
              <a:rPr lang="en-US" altLang="zh-CN" sz="2300" dirty="0">
                <a:cs typeface="Times New Roman" panose="02020603050405020304" pitchFamily="18" charset="0"/>
              </a:rPr>
              <a:t>(T, e)                                  </a:t>
            </a:r>
            <a:r>
              <a:rPr lang="zh-CN" altLang="en-US" sz="2300" dirty="0">
                <a:cs typeface="Times New Roman" panose="02020603050405020304" pitchFamily="18" charset="0"/>
              </a:rPr>
              <a:t>返回树</a:t>
            </a:r>
            <a:r>
              <a:rPr lang="en-US" altLang="zh-CN" sz="2300" dirty="0">
                <a:cs typeface="Times New Roman" panose="02020603050405020304" pitchFamily="18" charset="0"/>
              </a:rPr>
              <a:t>T</a:t>
            </a:r>
            <a:r>
              <a:rPr lang="zh-CN" altLang="en-US" sz="2300" dirty="0">
                <a:cs typeface="Times New Roman" panose="02020603050405020304" pitchFamily="18" charset="0"/>
              </a:rPr>
              <a:t>的结点 </a:t>
            </a:r>
            <a:r>
              <a:rPr lang="en-US" altLang="zh-CN" sz="2300" dirty="0">
                <a:cs typeface="Times New Roman" panose="02020603050405020304" pitchFamily="18" charset="0"/>
              </a:rPr>
              <a:t>e </a:t>
            </a:r>
            <a:r>
              <a:rPr lang="zh-CN" altLang="en-US" sz="2300" dirty="0">
                <a:cs typeface="Times New Roman" panose="02020603050405020304" pitchFamily="18" charset="0"/>
              </a:rPr>
              <a:t>的第一个孩子</a:t>
            </a:r>
            <a:endParaRPr lang="en-US" altLang="zh-CN" sz="2300" dirty="0">
              <a:cs typeface="Times New Roman" panose="02020603050405020304" pitchFamily="18" charset="0"/>
            </a:endParaRPr>
          </a:p>
          <a:p>
            <a:pPr algn="just">
              <a:lnSpc>
                <a:spcPct val="110000"/>
              </a:lnSpc>
            </a:pPr>
            <a:r>
              <a:rPr lang="en-US" altLang="zh-CN" sz="2300" dirty="0">
                <a:cs typeface="Times New Roman" panose="02020603050405020304" pitchFamily="18" charset="0"/>
              </a:rPr>
              <a:t>   </a:t>
            </a:r>
            <a:r>
              <a:rPr lang="en-US" altLang="zh-CN" sz="2300" dirty="0" err="1">
                <a:cs typeface="Times New Roman" panose="02020603050405020304" pitchFamily="18" charset="0"/>
              </a:rPr>
              <a:t>NextSibling</a:t>
            </a:r>
            <a:r>
              <a:rPr lang="en-US" altLang="zh-CN" sz="2300" dirty="0">
                <a:cs typeface="Times New Roman" panose="02020603050405020304" pitchFamily="18" charset="0"/>
              </a:rPr>
              <a:t>(T, e)                               </a:t>
            </a:r>
            <a:r>
              <a:rPr lang="zh-CN" altLang="en-US" sz="2300" dirty="0">
                <a:cs typeface="Times New Roman" panose="02020603050405020304" pitchFamily="18" charset="0"/>
              </a:rPr>
              <a:t>返回树</a:t>
            </a:r>
            <a:r>
              <a:rPr lang="en-US" altLang="zh-CN" sz="2300" dirty="0">
                <a:cs typeface="Times New Roman" panose="02020603050405020304" pitchFamily="18" charset="0"/>
              </a:rPr>
              <a:t>T</a:t>
            </a:r>
            <a:r>
              <a:rPr lang="zh-CN" altLang="en-US" sz="2300" dirty="0">
                <a:cs typeface="Times New Roman" panose="02020603050405020304" pitchFamily="18" charset="0"/>
              </a:rPr>
              <a:t>的结点 </a:t>
            </a:r>
            <a:r>
              <a:rPr lang="en-US" altLang="zh-CN" sz="2300" dirty="0">
                <a:cs typeface="Times New Roman" panose="02020603050405020304" pitchFamily="18" charset="0"/>
              </a:rPr>
              <a:t>e </a:t>
            </a:r>
            <a:r>
              <a:rPr lang="zh-CN" altLang="en-US" sz="2300" dirty="0">
                <a:cs typeface="Times New Roman" panose="02020603050405020304" pitchFamily="18" charset="0"/>
              </a:rPr>
              <a:t>的右兄弟</a:t>
            </a:r>
            <a:endParaRPr lang="en-US" altLang="zh-CN" sz="2300" dirty="0">
              <a:cs typeface="Times New Roman" panose="02020603050405020304" pitchFamily="18" charset="0"/>
            </a:endParaRPr>
          </a:p>
          <a:p>
            <a:pPr algn="just">
              <a:lnSpc>
                <a:spcPct val="110000"/>
              </a:lnSpc>
            </a:pPr>
            <a:r>
              <a:rPr lang="en-US" altLang="zh-CN" sz="2300" dirty="0">
                <a:cs typeface="Times New Roman" panose="02020603050405020304" pitchFamily="18" charset="0"/>
              </a:rPr>
              <a:t>   </a:t>
            </a:r>
            <a:r>
              <a:rPr lang="en-US" altLang="zh-CN" sz="2300" dirty="0" err="1">
                <a:cs typeface="Times New Roman" panose="02020603050405020304" pitchFamily="18" charset="0"/>
              </a:rPr>
              <a:t>InsertChild</a:t>
            </a:r>
            <a:r>
              <a:rPr lang="en-US" altLang="zh-CN" sz="2300" dirty="0">
                <a:cs typeface="Times New Roman" panose="02020603050405020304" pitchFamily="18" charset="0"/>
              </a:rPr>
              <a:t>(&amp;T, &amp;p, </a:t>
            </a:r>
            <a:r>
              <a:rPr lang="en-US" altLang="zh-CN" sz="2300" dirty="0" err="1">
                <a:cs typeface="Times New Roman" panose="02020603050405020304" pitchFamily="18" charset="0"/>
              </a:rPr>
              <a:t>i</a:t>
            </a:r>
            <a:r>
              <a:rPr lang="en-US" altLang="zh-CN" sz="2300" dirty="0">
                <a:cs typeface="Times New Roman" panose="02020603050405020304" pitchFamily="18" charset="0"/>
              </a:rPr>
              <a:t>, c)                    </a:t>
            </a:r>
            <a:r>
              <a:rPr lang="zh-CN" altLang="en-US" sz="2300" dirty="0">
                <a:cs typeface="Times New Roman" panose="02020603050405020304" pitchFamily="18" charset="0"/>
              </a:rPr>
              <a:t>插入子树操作，把以结点</a:t>
            </a:r>
            <a:r>
              <a:rPr lang="en-US" altLang="zh-CN" sz="2300" dirty="0">
                <a:cs typeface="Times New Roman" panose="02020603050405020304" pitchFamily="18" charset="0"/>
              </a:rPr>
              <a:t> c </a:t>
            </a:r>
            <a:r>
              <a:rPr lang="zh-CN" altLang="en-US" sz="2300" dirty="0">
                <a:cs typeface="Times New Roman" panose="02020603050405020304" pitchFamily="18" charset="0"/>
              </a:rPr>
              <a:t>为根的树插入</a:t>
            </a:r>
            <a:r>
              <a:rPr lang="en-US" altLang="zh-CN" sz="2300" dirty="0">
                <a:cs typeface="Times New Roman" panose="02020603050405020304" pitchFamily="18" charset="0"/>
              </a:rPr>
              <a:t>T</a:t>
            </a:r>
            <a:r>
              <a:rPr lang="zh-CN" altLang="en-US" sz="2300" dirty="0">
                <a:cs typeface="Times New Roman" panose="02020603050405020304" pitchFamily="18" charset="0"/>
              </a:rPr>
              <a:t>中，</a:t>
            </a:r>
            <a:endParaRPr lang="en-US" altLang="zh-CN" sz="2300" dirty="0">
              <a:cs typeface="Times New Roman" panose="02020603050405020304" pitchFamily="18" charset="0"/>
            </a:endParaRPr>
          </a:p>
          <a:p>
            <a:pPr algn="just">
              <a:lnSpc>
                <a:spcPct val="110000"/>
              </a:lnSpc>
            </a:pPr>
            <a:r>
              <a:rPr lang="en-US" altLang="zh-CN" sz="2300" dirty="0">
                <a:cs typeface="Times New Roman" panose="02020603050405020304" pitchFamily="18" charset="0"/>
              </a:rPr>
              <a:t>                                                            </a:t>
            </a:r>
            <a:r>
              <a:rPr lang="zh-CN" altLang="en-US" sz="2300" dirty="0">
                <a:cs typeface="Times New Roman" panose="02020603050405020304" pitchFamily="18" charset="0"/>
              </a:rPr>
              <a:t>作为结点 </a:t>
            </a:r>
            <a:r>
              <a:rPr lang="en-US" altLang="zh-CN" sz="2300" dirty="0">
                <a:cs typeface="Times New Roman" panose="02020603050405020304" pitchFamily="18" charset="0"/>
              </a:rPr>
              <a:t>p </a:t>
            </a:r>
            <a:r>
              <a:rPr lang="zh-CN" altLang="en-US" sz="2300" dirty="0">
                <a:cs typeface="Times New Roman" panose="02020603050405020304" pitchFamily="18" charset="0"/>
              </a:rPr>
              <a:t>的第 </a:t>
            </a:r>
            <a:r>
              <a:rPr lang="en-US" altLang="zh-CN" sz="2300" dirty="0" err="1">
                <a:cs typeface="Times New Roman" panose="02020603050405020304" pitchFamily="18" charset="0"/>
              </a:rPr>
              <a:t>i</a:t>
            </a:r>
            <a:r>
              <a:rPr lang="en-US" altLang="zh-CN" sz="2300" dirty="0">
                <a:cs typeface="Times New Roman" panose="02020603050405020304" pitchFamily="18" charset="0"/>
              </a:rPr>
              <a:t> </a:t>
            </a:r>
            <a:r>
              <a:rPr lang="zh-CN" altLang="en-US" sz="2300" dirty="0">
                <a:cs typeface="Times New Roman" panose="02020603050405020304" pitchFamily="18" charset="0"/>
              </a:rPr>
              <a:t>棵子树</a:t>
            </a:r>
            <a:endParaRPr lang="en-US" altLang="zh-CN" sz="2300" dirty="0">
              <a:cs typeface="Times New Roman" panose="02020603050405020304" pitchFamily="18" charset="0"/>
            </a:endParaRPr>
          </a:p>
          <a:p>
            <a:pPr algn="just">
              <a:lnSpc>
                <a:spcPct val="110000"/>
              </a:lnSpc>
            </a:pPr>
            <a:r>
              <a:rPr lang="en-US" altLang="zh-CN" sz="2300" dirty="0">
                <a:cs typeface="Times New Roman" panose="02020603050405020304" pitchFamily="18" charset="0"/>
              </a:rPr>
              <a:t>   </a:t>
            </a:r>
            <a:r>
              <a:rPr lang="en-US" altLang="zh-CN" sz="2300" dirty="0" err="1">
                <a:cs typeface="Times New Roman" panose="02020603050405020304" pitchFamily="18" charset="0"/>
              </a:rPr>
              <a:t>DeleteChild</a:t>
            </a:r>
            <a:r>
              <a:rPr lang="en-US" altLang="zh-CN" sz="2300" dirty="0">
                <a:cs typeface="Times New Roman" panose="02020603050405020304" pitchFamily="18" charset="0"/>
              </a:rPr>
              <a:t>(&amp;T, &amp;p, LR)                   </a:t>
            </a:r>
            <a:r>
              <a:rPr lang="zh-CN" altLang="en-US" sz="2300" dirty="0">
                <a:cs typeface="Times New Roman" panose="02020603050405020304" pitchFamily="18" charset="0"/>
              </a:rPr>
              <a:t>删除子树操作，删除结点 </a:t>
            </a:r>
            <a:r>
              <a:rPr lang="en-US" altLang="zh-CN" sz="2300" dirty="0">
                <a:cs typeface="Times New Roman" panose="02020603050405020304" pitchFamily="18" charset="0"/>
              </a:rPr>
              <a:t>p </a:t>
            </a:r>
            <a:r>
              <a:rPr lang="zh-CN" altLang="en-US" sz="2300" dirty="0">
                <a:cs typeface="Times New Roman" panose="02020603050405020304" pitchFamily="18" charset="0"/>
              </a:rPr>
              <a:t>的第 </a:t>
            </a:r>
            <a:r>
              <a:rPr lang="en-US" altLang="zh-CN" sz="2300" dirty="0" err="1">
                <a:cs typeface="Times New Roman" panose="02020603050405020304" pitchFamily="18" charset="0"/>
              </a:rPr>
              <a:t>i</a:t>
            </a:r>
            <a:r>
              <a:rPr lang="en-US" altLang="zh-CN" sz="2300" dirty="0">
                <a:cs typeface="Times New Roman" panose="02020603050405020304" pitchFamily="18" charset="0"/>
              </a:rPr>
              <a:t> </a:t>
            </a:r>
            <a:r>
              <a:rPr lang="zh-CN" altLang="en-US" sz="2300" dirty="0">
                <a:cs typeface="Times New Roman" panose="02020603050405020304" pitchFamily="18" charset="0"/>
              </a:rPr>
              <a:t>棵子树</a:t>
            </a:r>
            <a:endParaRPr lang="en-US" altLang="zh-CN" sz="2300" dirty="0">
              <a:cs typeface="Times New Roman" panose="02020603050405020304" pitchFamily="18" charset="0"/>
            </a:endParaRPr>
          </a:p>
          <a:p>
            <a:pPr algn="just">
              <a:lnSpc>
                <a:spcPct val="110000"/>
              </a:lnSpc>
            </a:pPr>
            <a:r>
              <a:rPr lang="en-US" altLang="zh-CN" sz="2300" dirty="0">
                <a:cs typeface="Times New Roman" panose="02020603050405020304" pitchFamily="18" charset="0"/>
              </a:rPr>
              <a:t>   </a:t>
            </a:r>
            <a:r>
              <a:rPr lang="en-US" altLang="zh-CN" sz="2300" dirty="0" err="1">
                <a:cs typeface="Times New Roman" panose="02020603050405020304" pitchFamily="18" charset="0"/>
              </a:rPr>
              <a:t>TraverseTree</a:t>
            </a:r>
            <a:r>
              <a:rPr lang="en-US" altLang="zh-CN" sz="2300" dirty="0">
                <a:cs typeface="Times New Roman" panose="02020603050405020304" pitchFamily="18" charset="0"/>
              </a:rPr>
              <a:t>(T, visit(</a:t>
            </a:r>
            <a:r>
              <a:rPr lang="en-US" altLang="zh-CN" sz="2300" dirty="0" err="1">
                <a:cs typeface="Times New Roman" panose="02020603050405020304" pitchFamily="18" charset="0"/>
              </a:rPr>
              <a:t>LElemType</a:t>
            </a:r>
            <a:r>
              <a:rPr lang="en-US" altLang="zh-CN" sz="2300" dirty="0">
                <a:cs typeface="Times New Roman" panose="02020603050405020304" pitchFamily="18" charset="0"/>
              </a:rPr>
              <a:t>))   </a:t>
            </a:r>
            <a:r>
              <a:rPr lang="zh-CN" altLang="en-US" sz="2300" dirty="0">
                <a:cs typeface="Times New Roman" panose="02020603050405020304" pitchFamily="18" charset="0"/>
              </a:rPr>
              <a:t>遍历操作</a:t>
            </a:r>
            <a:endParaRPr lang="en-US" altLang="zh-CN" sz="2300" dirty="0">
              <a:cs typeface="Times New Roman" panose="02020603050405020304" pitchFamily="18" charset="0"/>
            </a:endParaRPr>
          </a:p>
          <a:p>
            <a:pPr algn="just">
              <a:lnSpc>
                <a:spcPct val="110000"/>
              </a:lnSpc>
            </a:pPr>
            <a:r>
              <a:rPr lang="en-US" altLang="zh-CN" sz="2300" dirty="0">
                <a:cs typeface="Times New Roman" panose="02020603050405020304" pitchFamily="18" charset="0"/>
              </a:rPr>
              <a:t>}   </a:t>
            </a:r>
          </a:p>
        </p:txBody>
      </p:sp>
      <p:grpSp>
        <p:nvGrpSpPr>
          <p:cNvPr id="8" name="组合 7">
            <a:extLst>
              <a:ext uri="{FF2B5EF4-FFF2-40B4-BE49-F238E27FC236}">
                <a16:creationId xmlns:a16="http://schemas.microsoft.com/office/drawing/2014/main" id="{F28AEC62-9D6E-4BB6-B2E0-F969496E45EE}"/>
              </a:ext>
            </a:extLst>
          </p:cNvPr>
          <p:cNvGrpSpPr/>
          <p:nvPr/>
        </p:nvGrpSpPr>
        <p:grpSpPr>
          <a:xfrm>
            <a:off x="0" y="177155"/>
            <a:ext cx="5081049" cy="877513"/>
            <a:chOff x="0" y="271425"/>
            <a:chExt cx="4962162" cy="877513"/>
          </a:xfrm>
        </p:grpSpPr>
        <p:sp>
          <p:nvSpPr>
            <p:cNvPr id="9" name="任意多边形 18">
              <a:extLst>
                <a:ext uri="{FF2B5EF4-FFF2-40B4-BE49-F238E27FC236}">
                  <a16:creationId xmlns:a16="http://schemas.microsoft.com/office/drawing/2014/main" id="{73AF3595-DAC7-4E2F-BB7C-8CFF1ADF460D}"/>
                </a:ext>
              </a:extLst>
            </p:cNvPr>
            <p:cNvSpPr/>
            <p:nvPr/>
          </p:nvSpPr>
          <p:spPr>
            <a:xfrm rot="5400000">
              <a:off x="2207213" y="-1786411"/>
              <a:ext cx="547735" cy="4962162"/>
            </a:xfrm>
            <a:custGeom>
              <a:avLst/>
              <a:gdLst>
                <a:gd name="connsiteX0" fmla="*/ 0 w 990604"/>
                <a:gd name="connsiteY0" fmla="*/ 5956738 h 5956738"/>
                <a:gd name="connsiteX1" fmla="*/ 0 w 990604"/>
                <a:gd name="connsiteY1" fmla="*/ 317938 h 5956738"/>
                <a:gd name="connsiteX2" fmla="*/ 6 w 990604"/>
                <a:gd name="connsiteY2" fmla="*/ 317938 h 5956738"/>
                <a:gd name="connsiteX3" fmla="*/ 495305 w 990604"/>
                <a:gd name="connsiteY3" fmla="*/ 0 h 5956738"/>
                <a:gd name="connsiteX4" fmla="*/ 990604 w 990604"/>
                <a:gd name="connsiteY4" fmla="*/ 317938 h 5956738"/>
                <a:gd name="connsiteX5" fmla="*/ 990601 w 990604"/>
                <a:gd name="connsiteY5" fmla="*/ 317938 h 5956738"/>
                <a:gd name="connsiteX6" fmla="*/ 990601 w 990604"/>
                <a:gd name="connsiteY6" fmla="*/ 5956738 h 5956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0604" h="5956738">
                  <a:moveTo>
                    <a:pt x="0" y="5956738"/>
                  </a:moveTo>
                  <a:lnTo>
                    <a:pt x="0" y="317938"/>
                  </a:lnTo>
                  <a:lnTo>
                    <a:pt x="6" y="317938"/>
                  </a:lnTo>
                  <a:lnTo>
                    <a:pt x="495305" y="0"/>
                  </a:lnTo>
                  <a:lnTo>
                    <a:pt x="990604" y="317938"/>
                  </a:lnTo>
                  <a:lnTo>
                    <a:pt x="990601" y="317938"/>
                  </a:lnTo>
                  <a:lnTo>
                    <a:pt x="990601" y="5956738"/>
                  </a:lnTo>
                  <a:close/>
                </a:path>
              </a:pathLst>
            </a:cu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1200"/>
                </a:spcBef>
                <a:defRPr/>
              </a:pPr>
              <a:endParaRPr lang="zh-CN" altLang="en-US" noProof="1"/>
            </a:p>
          </p:txBody>
        </p:sp>
        <p:sp>
          <p:nvSpPr>
            <p:cNvPr id="10" name="椭圆 9">
              <a:extLst>
                <a:ext uri="{FF2B5EF4-FFF2-40B4-BE49-F238E27FC236}">
                  <a16:creationId xmlns:a16="http://schemas.microsoft.com/office/drawing/2014/main" id="{5993091B-4045-4862-BDD0-817D173D94C5}"/>
                </a:ext>
              </a:extLst>
            </p:cNvPr>
            <p:cNvSpPr/>
            <p:nvPr/>
          </p:nvSpPr>
          <p:spPr>
            <a:xfrm>
              <a:off x="273223" y="271425"/>
              <a:ext cx="902677" cy="877513"/>
            </a:xfrm>
            <a:prstGeom prst="ellipse">
              <a:avLst/>
            </a:prstGeom>
            <a:solidFill>
              <a:schemeClr val="bg1"/>
            </a:solidFill>
            <a:ln w="825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1200"/>
                </a:spcBef>
                <a:defRPr/>
              </a:pPr>
              <a:endParaRPr lang="zh-CN" altLang="en-US" noProof="1"/>
            </a:p>
          </p:txBody>
        </p:sp>
        <p:sp>
          <p:nvSpPr>
            <p:cNvPr id="11" name="矩形 10">
              <a:extLst>
                <a:ext uri="{FF2B5EF4-FFF2-40B4-BE49-F238E27FC236}">
                  <a16:creationId xmlns:a16="http://schemas.microsoft.com/office/drawing/2014/main" id="{F0176863-F821-4880-A463-2BF627C210B5}"/>
                </a:ext>
              </a:extLst>
            </p:cNvPr>
            <p:cNvSpPr/>
            <p:nvPr/>
          </p:nvSpPr>
          <p:spPr>
            <a:xfrm>
              <a:off x="480970" y="324385"/>
              <a:ext cx="487183" cy="769441"/>
            </a:xfrm>
            <a:prstGeom prst="rect">
              <a:avLst/>
            </a:prstGeom>
          </p:spPr>
          <p:txBody>
            <a:bodyPr wrap="none">
              <a:spAutoFit/>
            </a:bodyPr>
            <a:lstStyle/>
            <a:p>
              <a:pPr algn="ctr">
                <a:spcBef>
                  <a:spcPts val="1200"/>
                </a:spcBef>
                <a:defRPr/>
              </a:pPr>
              <a:r>
                <a:rPr lang="en-US" altLang="zh-CN" sz="4400" b="1" dirty="0">
                  <a:solidFill>
                    <a:srgbClr val="002060"/>
                  </a:solidFill>
                  <a:latin typeface="Arial" panose="020B0604020202020204" pitchFamily="34" charset="0"/>
                  <a:ea typeface="微软雅黑" panose="020B0503020204020204" pitchFamily="34" charset="-122"/>
                  <a:sym typeface="Arial" panose="020B0604020202020204" pitchFamily="34" charset="0"/>
                </a:rPr>
                <a:t>3</a:t>
              </a:r>
              <a:endParaRPr lang="zh-CN" altLang="en-US" sz="4400" b="1" dirty="0">
                <a:solidFill>
                  <a:srgbClr val="002060"/>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12" name="文本框 1066">
            <a:extLst>
              <a:ext uri="{FF2B5EF4-FFF2-40B4-BE49-F238E27FC236}">
                <a16:creationId xmlns:a16="http://schemas.microsoft.com/office/drawing/2014/main" id="{6E3DBC88-6FAA-4E11-9DE5-F4C30D51B237}"/>
              </a:ext>
            </a:extLst>
          </p:cNvPr>
          <p:cNvSpPr txBox="1">
            <a:spLocks noChangeArrowheads="1"/>
          </p:cNvSpPr>
          <p:nvPr/>
        </p:nvSpPr>
        <p:spPr bwMode="auto">
          <a:xfrm>
            <a:off x="1416797" y="308011"/>
            <a:ext cx="305724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lvl="0" algn="ctr"/>
            <a:r>
              <a:rPr lang="zh-CN" altLang="en-US" sz="3200" b="1" dirty="0">
                <a:solidFill>
                  <a:schemeClr val="bg1"/>
                </a:solidFill>
                <a:cs typeface="+mn-ea"/>
                <a:sym typeface="+mn-lt"/>
              </a:rPr>
              <a:t>树与森林的定义</a:t>
            </a:r>
          </a:p>
        </p:txBody>
      </p:sp>
      <p:sp>
        <p:nvSpPr>
          <p:cNvPr id="2" name="矩形 1">
            <a:extLst>
              <a:ext uri="{FF2B5EF4-FFF2-40B4-BE49-F238E27FC236}">
                <a16:creationId xmlns:a16="http://schemas.microsoft.com/office/drawing/2014/main" id="{074397C1-52B8-400C-82F5-1FAAE55BAA51}"/>
              </a:ext>
            </a:extLst>
          </p:cNvPr>
          <p:cNvSpPr/>
          <p:nvPr/>
        </p:nvSpPr>
        <p:spPr>
          <a:xfrm>
            <a:off x="741920" y="5249238"/>
            <a:ext cx="10759798" cy="1378647"/>
          </a:xfrm>
          <a:prstGeom prst="rect">
            <a:avLst/>
          </a:prstGeom>
        </p:spPr>
        <p:txBody>
          <a:bodyPr wrap="square">
            <a:spAutoFit/>
          </a:bodyPr>
          <a:lstStyle/>
          <a:p>
            <a:pPr algn="just">
              <a:lnSpc>
                <a:spcPct val="125000"/>
              </a:lnSpc>
            </a:pPr>
            <a:r>
              <a:rPr lang="zh-CN" altLang="en-US" sz="2300" b="1" dirty="0">
                <a:solidFill>
                  <a:schemeClr val="accent2"/>
                </a:solidFill>
                <a:cs typeface="Times New Roman" panose="02020603050405020304" pitchFamily="18" charset="0"/>
              </a:rPr>
              <a:t>注 </a:t>
            </a:r>
            <a:r>
              <a:rPr lang="en-US" altLang="zh-CN" sz="2300" b="1" dirty="0">
                <a:solidFill>
                  <a:schemeClr val="accent2"/>
                </a:solidFill>
                <a:cs typeface="Times New Roman" panose="02020603050405020304" pitchFamily="18" charset="0"/>
              </a:rPr>
              <a:t>(1)</a:t>
            </a:r>
            <a:r>
              <a:rPr lang="zh-CN" altLang="en-US" sz="2300" dirty="0">
                <a:cs typeface="Times New Roman" panose="02020603050405020304" pitchFamily="18" charset="0"/>
              </a:rPr>
              <a:t>树的定义反映出树是一种递归的数据结构。</a:t>
            </a:r>
            <a:endParaRPr lang="en-US" altLang="zh-CN" sz="2300" dirty="0">
              <a:cs typeface="Times New Roman" panose="02020603050405020304" pitchFamily="18" charset="0"/>
            </a:endParaRPr>
          </a:p>
          <a:p>
            <a:pPr algn="just">
              <a:lnSpc>
                <a:spcPct val="125000"/>
              </a:lnSpc>
            </a:pPr>
            <a:r>
              <a:rPr lang="en-US" altLang="zh-CN" sz="2300" b="1" dirty="0">
                <a:solidFill>
                  <a:schemeClr val="accent2"/>
                </a:solidFill>
                <a:cs typeface="Times New Roman" panose="02020603050405020304" pitchFamily="18" charset="0"/>
              </a:rPr>
              <a:t>     (2)</a:t>
            </a:r>
            <a:r>
              <a:rPr lang="zh-CN" altLang="en-US" sz="2300" dirty="0">
                <a:cs typeface="Times New Roman" panose="02020603050405020304" pitchFamily="18" charset="0"/>
              </a:rPr>
              <a:t>树结构的应用十分广泛，在不同的应用问题中树的基本操作不尽相同，在具体应用中应按照需要补充操作。</a:t>
            </a:r>
            <a:endParaRPr lang="en-US" altLang="zh-CN" sz="2300" dirty="0">
              <a:cs typeface="Times New Roman" panose="02020603050405020304" pitchFamily="18" charset="0"/>
            </a:endParaRPr>
          </a:p>
        </p:txBody>
      </p:sp>
    </p:spTree>
    <p:extLst>
      <p:ext uri="{BB962C8B-B14F-4D97-AF65-F5344CB8AC3E}">
        <p14:creationId xmlns:p14="http://schemas.microsoft.com/office/powerpoint/2010/main" val="39099937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id="{5D6F54CE-07E0-43C1-9E6E-A33481D8CE6F}"/>
              </a:ext>
            </a:extLst>
          </p:cNvPr>
          <p:cNvSpPr/>
          <p:nvPr/>
        </p:nvSpPr>
        <p:spPr>
          <a:xfrm>
            <a:off x="492493" y="1148933"/>
            <a:ext cx="10862476" cy="5193986"/>
          </a:xfrm>
          <a:prstGeom prst="rect">
            <a:avLst/>
          </a:prstGeom>
        </p:spPr>
        <p:txBody>
          <a:bodyPr wrap="square">
            <a:spAutoFit/>
          </a:bodyPr>
          <a:lstStyle/>
          <a:p>
            <a:pPr algn="just">
              <a:lnSpc>
                <a:spcPct val="125000"/>
              </a:lnSpc>
              <a:spcAft>
                <a:spcPts val="600"/>
              </a:spcAft>
            </a:pPr>
            <a:r>
              <a:rPr lang="zh-CN" altLang="en-US" sz="2400" dirty="0">
                <a:cs typeface="Times New Roman" panose="02020603050405020304" pitchFamily="18" charset="0"/>
              </a:rPr>
              <a:t>树的</a:t>
            </a:r>
            <a:r>
              <a:rPr lang="zh-CN" altLang="en-US" sz="2400" b="1" dirty="0">
                <a:solidFill>
                  <a:srgbClr val="ED7D31"/>
                </a:solidFill>
                <a:cs typeface="Times New Roman" panose="02020603050405020304" pitchFamily="18" charset="0"/>
              </a:rPr>
              <a:t>常用</a:t>
            </a:r>
            <a:r>
              <a:rPr lang="zh-CN" altLang="en-US" sz="2400" dirty="0">
                <a:cs typeface="Times New Roman" panose="02020603050405020304" pitchFamily="18" charset="0"/>
              </a:rPr>
              <a:t>表示形式有 </a:t>
            </a:r>
            <a:r>
              <a:rPr lang="en-US" altLang="zh-CN" sz="2400" dirty="0">
                <a:cs typeface="Times New Roman" panose="02020603050405020304" pitchFamily="18" charset="0"/>
              </a:rPr>
              <a:t>3 </a:t>
            </a:r>
            <a:r>
              <a:rPr lang="zh-CN" altLang="en-US" sz="2400" dirty="0">
                <a:cs typeface="Times New Roman" panose="02020603050405020304" pitchFamily="18" charset="0"/>
              </a:rPr>
              <a:t>种：</a:t>
            </a:r>
            <a:endParaRPr lang="en-US" altLang="zh-CN" sz="2400" dirty="0">
              <a:cs typeface="Times New Roman" panose="02020603050405020304" pitchFamily="18" charset="0"/>
            </a:endParaRPr>
          </a:p>
          <a:p>
            <a:pPr algn="just">
              <a:lnSpc>
                <a:spcPct val="125000"/>
              </a:lnSpc>
              <a:spcAft>
                <a:spcPts val="600"/>
              </a:spcAft>
            </a:pPr>
            <a:r>
              <a:rPr lang="zh-CN" altLang="en-US" sz="2400" dirty="0">
                <a:cs typeface="Times New Roman" panose="02020603050405020304" pitchFamily="18" charset="0"/>
              </a:rPr>
              <a:t>（</a:t>
            </a:r>
            <a:r>
              <a:rPr lang="en-US" altLang="zh-CN" sz="2400" dirty="0">
                <a:cs typeface="Times New Roman" panose="02020603050405020304" pitchFamily="18" charset="0"/>
              </a:rPr>
              <a:t>1</a:t>
            </a:r>
            <a:r>
              <a:rPr lang="zh-CN" altLang="en-US" sz="2400" dirty="0">
                <a:cs typeface="Times New Roman" panose="02020603050405020304" pitchFamily="18" charset="0"/>
              </a:rPr>
              <a:t>）</a:t>
            </a:r>
            <a:r>
              <a:rPr lang="zh-CN" altLang="en-US" sz="2400" b="1" dirty="0">
                <a:solidFill>
                  <a:srgbClr val="0000FF"/>
                </a:solidFill>
                <a:cs typeface="Times New Roman" panose="02020603050405020304" pitchFamily="18" charset="0"/>
              </a:rPr>
              <a:t>树形式示意图</a:t>
            </a:r>
            <a:r>
              <a:rPr lang="zh-CN" altLang="en-US" sz="2400" dirty="0">
                <a:cs typeface="Times New Roman" panose="02020603050405020304" pitchFamily="18" charset="0"/>
              </a:rPr>
              <a:t>。</a:t>
            </a:r>
            <a:endParaRPr lang="en-US" altLang="zh-CN" sz="2400" dirty="0">
              <a:cs typeface="Times New Roman" panose="02020603050405020304" pitchFamily="18" charset="0"/>
            </a:endParaRPr>
          </a:p>
          <a:p>
            <a:pPr algn="just">
              <a:lnSpc>
                <a:spcPct val="125000"/>
              </a:lnSpc>
              <a:spcAft>
                <a:spcPts val="600"/>
              </a:spcAft>
            </a:pPr>
            <a:r>
              <a:rPr lang="zh-CN" altLang="en-US" sz="2400" dirty="0">
                <a:cs typeface="Times New Roman" panose="02020603050405020304" pitchFamily="18" charset="0"/>
              </a:rPr>
              <a:t>（</a:t>
            </a:r>
            <a:r>
              <a:rPr lang="en-US" altLang="zh-CN" sz="2400" dirty="0">
                <a:cs typeface="Times New Roman" panose="02020603050405020304" pitchFamily="18" charset="0"/>
              </a:rPr>
              <a:t>2</a:t>
            </a:r>
            <a:r>
              <a:rPr lang="zh-CN" altLang="en-US" sz="2400" dirty="0">
                <a:cs typeface="Times New Roman" panose="02020603050405020304" pitchFamily="18" charset="0"/>
              </a:rPr>
              <a:t>）</a:t>
            </a:r>
            <a:r>
              <a:rPr lang="zh-CN" altLang="en-US" sz="2400" b="1" dirty="0">
                <a:solidFill>
                  <a:srgbClr val="0000FF"/>
                </a:solidFill>
                <a:cs typeface="Times New Roman" panose="02020603050405020304" pitchFamily="18" charset="0"/>
              </a:rPr>
              <a:t>广义表形式</a:t>
            </a:r>
            <a:r>
              <a:rPr lang="zh-CN" altLang="en-US" sz="2400" dirty="0">
                <a:cs typeface="Times New Roman" panose="02020603050405020304" pitchFamily="18" charset="0"/>
              </a:rPr>
              <a:t>，又分为</a:t>
            </a:r>
            <a:r>
              <a:rPr lang="en-US" altLang="zh-CN" sz="2400" dirty="0">
                <a:cs typeface="Times New Roman" panose="02020603050405020304" pitchFamily="18" charset="0"/>
              </a:rPr>
              <a:t> 3 </a:t>
            </a:r>
            <a:r>
              <a:rPr lang="zh-CN" altLang="en-US" sz="2400" dirty="0">
                <a:cs typeface="Times New Roman" panose="02020603050405020304" pitchFamily="18" charset="0"/>
              </a:rPr>
              <a:t>种情况：若树为空，则用 </a:t>
            </a:r>
            <a:r>
              <a:rPr lang="en-US" altLang="zh-CN" sz="2400" dirty="0">
                <a:cs typeface="Times New Roman" panose="02020603050405020304" pitchFamily="18" charset="0"/>
              </a:rPr>
              <a:t>“#” </a:t>
            </a:r>
            <a:r>
              <a:rPr lang="zh-CN" altLang="en-US" sz="2400" dirty="0">
                <a:cs typeface="Times New Roman" panose="02020603050405020304" pitchFamily="18" charset="0"/>
              </a:rPr>
              <a:t>表示；若树非空，若根结点是叶子，则用“根”表示，否则用“根</a:t>
            </a:r>
            <a:r>
              <a:rPr lang="en-US" altLang="zh-CN" sz="2400" dirty="0">
                <a:cs typeface="Times New Roman" panose="02020603050405020304" pitchFamily="18" charset="0"/>
              </a:rPr>
              <a:t>(</a:t>
            </a:r>
            <a:r>
              <a:rPr lang="zh-CN" altLang="en-US" sz="2400" dirty="0">
                <a:cs typeface="Times New Roman" panose="02020603050405020304" pitchFamily="18" charset="0"/>
              </a:rPr>
              <a:t>子树</a:t>
            </a:r>
            <a:r>
              <a:rPr lang="en-US" altLang="zh-CN" sz="2400" dirty="0">
                <a:cs typeface="Times New Roman" panose="02020603050405020304" pitchFamily="18" charset="0"/>
              </a:rPr>
              <a:t>, ..., </a:t>
            </a:r>
            <a:r>
              <a:rPr lang="zh-CN" altLang="en-US" sz="2400" dirty="0">
                <a:cs typeface="Times New Roman" panose="02020603050405020304" pitchFamily="18" charset="0"/>
              </a:rPr>
              <a:t>子树</a:t>
            </a:r>
            <a:r>
              <a:rPr lang="en-US" altLang="zh-CN" sz="2400" dirty="0">
                <a:cs typeface="Times New Roman" panose="02020603050405020304" pitchFamily="18" charset="0"/>
              </a:rPr>
              <a:t>)</a:t>
            </a:r>
            <a:r>
              <a:rPr lang="zh-CN" altLang="en-US" sz="2400" dirty="0">
                <a:cs typeface="Times New Roman" panose="02020603050405020304" pitchFamily="18" charset="0"/>
              </a:rPr>
              <a:t>”表示。</a:t>
            </a:r>
            <a:endParaRPr lang="en-US" altLang="zh-CN" sz="2400" dirty="0">
              <a:cs typeface="Times New Roman" panose="02020603050405020304" pitchFamily="18" charset="0"/>
            </a:endParaRPr>
          </a:p>
          <a:p>
            <a:pPr algn="just">
              <a:lnSpc>
                <a:spcPct val="125000"/>
              </a:lnSpc>
              <a:spcAft>
                <a:spcPts val="600"/>
              </a:spcAft>
            </a:pPr>
            <a:r>
              <a:rPr lang="zh-CN" altLang="en-US" sz="2400" dirty="0">
                <a:cs typeface="Times New Roman" panose="02020603050405020304" pitchFamily="18" charset="0"/>
              </a:rPr>
              <a:t>（</a:t>
            </a:r>
            <a:r>
              <a:rPr lang="en-US" altLang="zh-CN" sz="2400" dirty="0">
                <a:cs typeface="Times New Roman" panose="02020603050405020304" pitchFamily="18" charset="0"/>
              </a:rPr>
              <a:t>3</a:t>
            </a:r>
            <a:r>
              <a:rPr lang="zh-CN" altLang="en-US" sz="2400" dirty="0">
                <a:cs typeface="Times New Roman" panose="02020603050405020304" pitchFamily="18" charset="0"/>
              </a:rPr>
              <a:t>）</a:t>
            </a:r>
            <a:r>
              <a:rPr lang="zh-CN" altLang="en-US" sz="2400" b="1" dirty="0">
                <a:solidFill>
                  <a:srgbClr val="0000FF"/>
                </a:solidFill>
                <a:cs typeface="Times New Roman" panose="02020603050405020304" pitchFamily="18" charset="0"/>
              </a:rPr>
              <a:t>凹入形式</a:t>
            </a:r>
            <a:r>
              <a:rPr lang="zh-CN" altLang="en-US" sz="2400" dirty="0">
                <a:cs typeface="Times New Roman" panose="02020603050405020304" pitchFamily="18" charset="0"/>
              </a:rPr>
              <a:t>（目录形式）：</a:t>
            </a:r>
            <a:endParaRPr lang="en-US" altLang="zh-CN" sz="2400" dirty="0">
              <a:cs typeface="Times New Roman" panose="02020603050405020304" pitchFamily="18" charset="0"/>
            </a:endParaRPr>
          </a:p>
          <a:p>
            <a:pPr algn="just">
              <a:lnSpc>
                <a:spcPct val="120000"/>
              </a:lnSpc>
              <a:spcAft>
                <a:spcPts val="600"/>
              </a:spcAft>
            </a:pPr>
            <a:r>
              <a:rPr lang="en-US" altLang="zh-CN" sz="2400" dirty="0">
                <a:cs typeface="Times New Roman" panose="02020603050405020304" pitchFamily="18" charset="0"/>
              </a:rPr>
              <a:t>        </a:t>
            </a:r>
            <a:r>
              <a:rPr lang="zh-CN" altLang="en-US" sz="2400" dirty="0">
                <a:cs typeface="Times New Roman" panose="02020603050405020304" pitchFamily="18" charset="0"/>
              </a:rPr>
              <a:t>根</a:t>
            </a:r>
            <a:endParaRPr lang="en-US" altLang="zh-CN" sz="2400" dirty="0">
              <a:cs typeface="Times New Roman" panose="02020603050405020304" pitchFamily="18" charset="0"/>
            </a:endParaRPr>
          </a:p>
          <a:p>
            <a:pPr algn="just">
              <a:lnSpc>
                <a:spcPct val="120000"/>
              </a:lnSpc>
              <a:spcAft>
                <a:spcPts val="600"/>
              </a:spcAft>
            </a:pPr>
            <a:r>
              <a:rPr lang="en-US" altLang="zh-CN" sz="2400" dirty="0">
                <a:cs typeface="Times New Roman" panose="02020603050405020304" pitchFamily="18" charset="0"/>
              </a:rPr>
              <a:t>	</a:t>
            </a:r>
            <a:r>
              <a:rPr lang="zh-CN" altLang="en-US" sz="2400" dirty="0">
                <a:cs typeface="Times New Roman" panose="02020603050405020304" pitchFamily="18" charset="0"/>
              </a:rPr>
              <a:t>子树</a:t>
            </a:r>
            <a:r>
              <a:rPr lang="en-US" altLang="zh-CN" sz="2400" dirty="0">
                <a:cs typeface="Times New Roman" panose="02020603050405020304" pitchFamily="18" charset="0"/>
              </a:rPr>
              <a:t>1</a:t>
            </a:r>
          </a:p>
          <a:p>
            <a:pPr algn="just">
              <a:lnSpc>
                <a:spcPct val="120000"/>
              </a:lnSpc>
              <a:spcAft>
                <a:spcPts val="600"/>
              </a:spcAft>
            </a:pPr>
            <a:r>
              <a:rPr lang="en-US" altLang="zh-CN" sz="2400" dirty="0">
                <a:cs typeface="Times New Roman" panose="02020603050405020304" pitchFamily="18" charset="0"/>
              </a:rPr>
              <a:t>	</a:t>
            </a:r>
            <a:r>
              <a:rPr lang="zh-CN" altLang="en-US" sz="2400" dirty="0">
                <a:cs typeface="Times New Roman" panose="02020603050405020304" pitchFamily="18" charset="0"/>
              </a:rPr>
              <a:t>子树</a:t>
            </a:r>
            <a:r>
              <a:rPr lang="en-US" altLang="zh-CN" sz="2400" dirty="0">
                <a:cs typeface="Times New Roman" panose="02020603050405020304" pitchFamily="18" charset="0"/>
              </a:rPr>
              <a:t>2</a:t>
            </a:r>
          </a:p>
          <a:p>
            <a:pPr algn="just">
              <a:lnSpc>
                <a:spcPct val="120000"/>
              </a:lnSpc>
              <a:spcAft>
                <a:spcPts val="600"/>
              </a:spcAft>
            </a:pPr>
            <a:r>
              <a:rPr lang="en-US" altLang="zh-CN" sz="2400" dirty="0">
                <a:cs typeface="Times New Roman" panose="02020603050405020304" pitchFamily="18" charset="0"/>
              </a:rPr>
              <a:t>	......</a:t>
            </a:r>
          </a:p>
          <a:p>
            <a:pPr algn="just">
              <a:lnSpc>
                <a:spcPct val="120000"/>
              </a:lnSpc>
              <a:spcAft>
                <a:spcPts val="600"/>
              </a:spcAft>
            </a:pPr>
            <a:r>
              <a:rPr lang="en-US" altLang="zh-CN" sz="2400" dirty="0">
                <a:cs typeface="Times New Roman" panose="02020603050405020304" pitchFamily="18" charset="0"/>
              </a:rPr>
              <a:t>	</a:t>
            </a:r>
            <a:r>
              <a:rPr lang="zh-CN" altLang="en-US" sz="2400" dirty="0">
                <a:cs typeface="Times New Roman" panose="02020603050405020304" pitchFamily="18" charset="0"/>
              </a:rPr>
              <a:t>子树</a:t>
            </a:r>
            <a:r>
              <a:rPr lang="en-US" altLang="zh-CN" sz="2400" dirty="0">
                <a:cs typeface="Times New Roman" panose="02020603050405020304" pitchFamily="18" charset="0"/>
              </a:rPr>
              <a:t>m</a:t>
            </a:r>
          </a:p>
        </p:txBody>
      </p:sp>
      <p:grpSp>
        <p:nvGrpSpPr>
          <p:cNvPr id="11" name="组合 10">
            <a:extLst>
              <a:ext uri="{FF2B5EF4-FFF2-40B4-BE49-F238E27FC236}">
                <a16:creationId xmlns:a16="http://schemas.microsoft.com/office/drawing/2014/main" id="{C26F5DF3-EBE8-4F65-AA3C-43AE1341915D}"/>
              </a:ext>
            </a:extLst>
          </p:cNvPr>
          <p:cNvGrpSpPr/>
          <p:nvPr/>
        </p:nvGrpSpPr>
        <p:grpSpPr>
          <a:xfrm>
            <a:off x="0" y="177155"/>
            <a:ext cx="5081049" cy="877513"/>
            <a:chOff x="0" y="271425"/>
            <a:chExt cx="4962162" cy="877513"/>
          </a:xfrm>
        </p:grpSpPr>
        <p:sp>
          <p:nvSpPr>
            <p:cNvPr id="14" name="任意多边形 18">
              <a:extLst>
                <a:ext uri="{FF2B5EF4-FFF2-40B4-BE49-F238E27FC236}">
                  <a16:creationId xmlns:a16="http://schemas.microsoft.com/office/drawing/2014/main" id="{A2D96B44-09E9-439B-868D-EE38C6CCB9AD}"/>
                </a:ext>
              </a:extLst>
            </p:cNvPr>
            <p:cNvSpPr/>
            <p:nvPr/>
          </p:nvSpPr>
          <p:spPr>
            <a:xfrm rot="5400000">
              <a:off x="2207213" y="-1786411"/>
              <a:ext cx="547735" cy="4962162"/>
            </a:xfrm>
            <a:custGeom>
              <a:avLst/>
              <a:gdLst>
                <a:gd name="connsiteX0" fmla="*/ 0 w 990604"/>
                <a:gd name="connsiteY0" fmla="*/ 5956738 h 5956738"/>
                <a:gd name="connsiteX1" fmla="*/ 0 w 990604"/>
                <a:gd name="connsiteY1" fmla="*/ 317938 h 5956738"/>
                <a:gd name="connsiteX2" fmla="*/ 6 w 990604"/>
                <a:gd name="connsiteY2" fmla="*/ 317938 h 5956738"/>
                <a:gd name="connsiteX3" fmla="*/ 495305 w 990604"/>
                <a:gd name="connsiteY3" fmla="*/ 0 h 5956738"/>
                <a:gd name="connsiteX4" fmla="*/ 990604 w 990604"/>
                <a:gd name="connsiteY4" fmla="*/ 317938 h 5956738"/>
                <a:gd name="connsiteX5" fmla="*/ 990601 w 990604"/>
                <a:gd name="connsiteY5" fmla="*/ 317938 h 5956738"/>
                <a:gd name="connsiteX6" fmla="*/ 990601 w 990604"/>
                <a:gd name="connsiteY6" fmla="*/ 5956738 h 5956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0604" h="5956738">
                  <a:moveTo>
                    <a:pt x="0" y="5956738"/>
                  </a:moveTo>
                  <a:lnTo>
                    <a:pt x="0" y="317938"/>
                  </a:lnTo>
                  <a:lnTo>
                    <a:pt x="6" y="317938"/>
                  </a:lnTo>
                  <a:lnTo>
                    <a:pt x="495305" y="0"/>
                  </a:lnTo>
                  <a:lnTo>
                    <a:pt x="990604" y="317938"/>
                  </a:lnTo>
                  <a:lnTo>
                    <a:pt x="990601" y="317938"/>
                  </a:lnTo>
                  <a:lnTo>
                    <a:pt x="990601" y="5956738"/>
                  </a:lnTo>
                  <a:close/>
                </a:path>
              </a:pathLst>
            </a:cu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1200"/>
                </a:spcBef>
                <a:defRPr/>
              </a:pPr>
              <a:endParaRPr lang="zh-CN" altLang="en-US" noProof="1"/>
            </a:p>
          </p:txBody>
        </p:sp>
        <p:sp>
          <p:nvSpPr>
            <p:cNvPr id="15" name="椭圆 14">
              <a:extLst>
                <a:ext uri="{FF2B5EF4-FFF2-40B4-BE49-F238E27FC236}">
                  <a16:creationId xmlns:a16="http://schemas.microsoft.com/office/drawing/2014/main" id="{0AE1390A-0AF1-4C80-9E5D-5E9026303E1C}"/>
                </a:ext>
              </a:extLst>
            </p:cNvPr>
            <p:cNvSpPr/>
            <p:nvPr/>
          </p:nvSpPr>
          <p:spPr>
            <a:xfrm>
              <a:off x="273223" y="271425"/>
              <a:ext cx="902677" cy="877513"/>
            </a:xfrm>
            <a:prstGeom prst="ellipse">
              <a:avLst/>
            </a:prstGeom>
            <a:solidFill>
              <a:schemeClr val="bg1"/>
            </a:solidFill>
            <a:ln w="825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1200"/>
                </a:spcBef>
                <a:defRPr/>
              </a:pPr>
              <a:endParaRPr lang="zh-CN" altLang="en-US" noProof="1"/>
            </a:p>
          </p:txBody>
        </p:sp>
        <p:sp>
          <p:nvSpPr>
            <p:cNvPr id="16" name="矩形 15">
              <a:extLst>
                <a:ext uri="{FF2B5EF4-FFF2-40B4-BE49-F238E27FC236}">
                  <a16:creationId xmlns:a16="http://schemas.microsoft.com/office/drawing/2014/main" id="{02CD9267-8D71-40F4-B8A5-D09C67482CB8}"/>
                </a:ext>
              </a:extLst>
            </p:cNvPr>
            <p:cNvSpPr/>
            <p:nvPr/>
          </p:nvSpPr>
          <p:spPr>
            <a:xfrm>
              <a:off x="480970" y="324385"/>
              <a:ext cx="487183" cy="769441"/>
            </a:xfrm>
            <a:prstGeom prst="rect">
              <a:avLst/>
            </a:prstGeom>
          </p:spPr>
          <p:txBody>
            <a:bodyPr wrap="none">
              <a:spAutoFit/>
            </a:bodyPr>
            <a:lstStyle/>
            <a:p>
              <a:pPr algn="ctr">
                <a:spcBef>
                  <a:spcPts val="1200"/>
                </a:spcBef>
                <a:defRPr/>
              </a:pPr>
              <a:r>
                <a:rPr lang="en-US" altLang="zh-CN" sz="4400" b="1" dirty="0">
                  <a:solidFill>
                    <a:srgbClr val="002060"/>
                  </a:solidFill>
                  <a:latin typeface="Arial" panose="020B0604020202020204" pitchFamily="34" charset="0"/>
                  <a:ea typeface="微软雅黑" panose="020B0503020204020204" pitchFamily="34" charset="-122"/>
                  <a:sym typeface="Arial" panose="020B0604020202020204" pitchFamily="34" charset="0"/>
                </a:rPr>
                <a:t>3</a:t>
              </a:r>
              <a:endParaRPr lang="zh-CN" altLang="en-US" sz="4400" b="1" dirty="0">
                <a:solidFill>
                  <a:srgbClr val="002060"/>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17" name="文本框 1066">
            <a:extLst>
              <a:ext uri="{FF2B5EF4-FFF2-40B4-BE49-F238E27FC236}">
                <a16:creationId xmlns:a16="http://schemas.microsoft.com/office/drawing/2014/main" id="{F6FE9422-A1A7-4799-9F6E-C3D3F2E1B9DF}"/>
              </a:ext>
            </a:extLst>
          </p:cNvPr>
          <p:cNvSpPr txBox="1">
            <a:spLocks noChangeArrowheads="1"/>
          </p:cNvSpPr>
          <p:nvPr/>
        </p:nvSpPr>
        <p:spPr bwMode="auto">
          <a:xfrm>
            <a:off x="1416797" y="308011"/>
            <a:ext cx="305724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lvl="0" algn="ctr"/>
            <a:r>
              <a:rPr lang="zh-CN" altLang="en-US" sz="3200" b="1" dirty="0">
                <a:solidFill>
                  <a:schemeClr val="bg1"/>
                </a:solidFill>
                <a:cs typeface="+mn-ea"/>
                <a:sym typeface="+mn-lt"/>
              </a:rPr>
              <a:t>树与森林的定义</a:t>
            </a:r>
          </a:p>
        </p:txBody>
      </p:sp>
    </p:spTree>
    <p:extLst>
      <p:ext uri="{BB962C8B-B14F-4D97-AF65-F5344CB8AC3E}">
        <p14:creationId xmlns:p14="http://schemas.microsoft.com/office/powerpoint/2010/main" val="20865431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9CB1CAEB-C733-477A-8C96-C3A1A9D02688}"/>
              </a:ext>
            </a:extLst>
          </p:cNvPr>
          <p:cNvSpPr/>
          <p:nvPr/>
        </p:nvSpPr>
        <p:spPr>
          <a:xfrm>
            <a:off x="1767571" y="5143430"/>
            <a:ext cx="4229043" cy="647421"/>
          </a:xfrm>
          <a:prstGeom prst="rect">
            <a:avLst/>
          </a:prstGeom>
        </p:spPr>
        <p:txBody>
          <a:bodyPr wrap="none">
            <a:spAutoFit/>
          </a:bodyPr>
          <a:lstStyle/>
          <a:p>
            <a:pPr algn="just">
              <a:lnSpc>
                <a:spcPct val="125000"/>
              </a:lnSpc>
            </a:pPr>
            <a:r>
              <a:rPr lang="en-US" altLang="zh-CN" sz="2800" dirty="0">
                <a:cs typeface="Times New Roman" panose="02020603050405020304" pitchFamily="18" charset="0"/>
              </a:rPr>
              <a:t>a(b(g), c(f, h, </a:t>
            </a:r>
            <a:r>
              <a:rPr lang="en-US" altLang="zh-CN" sz="2800" dirty="0" err="1">
                <a:cs typeface="Times New Roman" panose="02020603050405020304" pitchFamily="18" charset="0"/>
              </a:rPr>
              <a:t>i</a:t>
            </a:r>
            <a:r>
              <a:rPr lang="en-US" altLang="zh-CN" sz="2800" dirty="0">
                <a:cs typeface="Times New Roman" panose="02020603050405020304" pitchFamily="18" charset="0"/>
              </a:rPr>
              <a:t>(j</a:t>
            </a:r>
            <a:r>
              <a:rPr lang="en-US" altLang="zh-CN" sz="3200" dirty="0">
                <a:cs typeface="Times New Roman" panose="02020603050405020304" pitchFamily="18" charset="0"/>
              </a:rPr>
              <a:t>)),</a:t>
            </a:r>
            <a:r>
              <a:rPr lang="en-US" altLang="zh-CN" sz="2800" dirty="0">
                <a:cs typeface="Times New Roman" panose="02020603050405020304" pitchFamily="18" charset="0"/>
              </a:rPr>
              <a:t> d(e))</a:t>
            </a:r>
            <a:r>
              <a:rPr lang="zh-CN" altLang="en-US" sz="2800" dirty="0">
                <a:cs typeface="Times New Roman" panose="02020603050405020304" pitchFamily="18" charset="0"/>
              </a:rPr>
              <a:t>。</a:t>
            </a:r>
            <a:endParaRPr lang="en-US" altLang="zh-CN" sz="2800" dirty="0">
              <a:cs typeface="Times New Roman" panose="02020603050405020304" pitchFamily="18" charset="0"/>
            </a:endParaRPr>
          </a:p>
        </p:txBody>
      </p:sp>
      <p:pic>
        <p:nvPicPr>
          <p:cNvPr id="3" name="图片 2">
            <a:extLst>
              <a:ext uri="{FF2B5EF4-FFF2-40B4-BE49-F238E27FC236}">
                <a16:creationId xmlns:a16="http://schemas.microsoft.com/office/drawing/2014/main" id="{5211ABB5-5FFE-4765-8121-9F5275E553D1}"/>
              </a:ext>
            </a:extLst>
          </p:cNvPr>
          <p:cNvPicPr>
            <a:picLocks noChangeAspect="1"/>
          </p:cNvPicPr>
          <p:nvPr/>
        </p:nvPicPr>
        <p:blipFill>
          <a:blip r:embed="rId2"/>
          <a:stretch>
            <a:fillRect/>
          </a:stretch>
        </p:blipFill>
        <p:spPr>
          <a:xfrm>
            <a:off x="1993751" y="971262"/>
            <a:ext cx="3410600" cy="3601135"/>
          </a:xfrm>
          <a:prstGeom prst="rect">
            <a:avLst/>
          </a:prstGeom>
        </p:spPr>
      </p:pic>
      <p:pic>
        <p:nvPicPr>
          <p:cNvPr id="4" name="图片 3">
            <a:extLst>
              <a:ext uri="{FF2B5EF4-FFF2-40B4-BE49-F238E27FC236}">
                <a16:creationId xmlns:a16="http://schemas.microsoft.com/office/drawing/2014/main" id="{AC8CEC64-2630-4BF2-B33E-0E65BFFFCFF6}"/>
              </a:ext>
            </a:extLst>
          </p:cNvPr>
          <p:cNvPicPr>
            <a:picLocks noChangeAspect="1"/>
          </p:cNvPicPr>
          <p:nvPr/>
        </p:nvPicPr>
        <p:blipFill>
          <a:blip r:embed="rId3"/>
          <a:stretch>
            <a:fillRect/>
          </a:stretch>
        </p:blipFill>
        <p:spPr>
          <a:xfrm>
            <a:off x="6634103" y="1235689"/>
            <a:ext cx="3438394" cy="4766375"/>
          </a:xfrm>
          <a:prstGeom prst="rect">
            <a:avLst/>
          </a:prstGeom>
        </p:spPr>
      </p:pic>
      <p:sp>
        <p:nvSpPr>
          <p:cNvPr id="5" name="矩形 4">
            <a:extLst>
              <a:ext uri="{FF2B5EF4-FFF2-40B4-BE49-F238E27FC236}">
                <a16:creationId xmlns:a16="http://schemas.microsoft.com/office/drawing/2014/main" id="{F23C6E15-173E-4015-8F8F-2AB76AE65018}"/>
              </a:ext>
            </a:extLst>
          </p:cNvPr>
          <p:cNvSpPr/>
          <p:nvPr/>
        </p:nvSpPr>
        <p:spPr>
          <a:xfrm>
            <a:off x="2550476" y="4481109"/>
            <a:ext cx="2031325" cy="461665"/>
          </a:xfrm>
          <a:prstGeom prst="rect">
            <a:avLst/>
          </a:prstGeom>
        </p:spPr>
        <p:txBody>
          <a:bodyPr wrap="none">
            <a:spAutoFit/>
          </a:bodyPr>
          <a:lstStyle/>
          <a:p>
            <a:r>
              <a:rPr lang="zh-CN" altLang="en-US" sz="2400" b="1" dirty="0">
                <a:solidFill>
                  <a:schemeClr val="accent2"/>
                </a:solidFill>
                <a:cs typeface="Times New Roman" panose="02020603050405020304" pitchFamily="18" charset="0"/>
              </a:rPr>
              <a:t>树形式示意图</a:t>
            </a:r>
            <a:endParaRPr lang="zh-CN" altLang="en-US" sz="2400" b="1" dirty="0">
              <a:solidFill>
                <a:schemeClr val="accent2"/>
              </a:solidFill>
            </a:endParaRPr>
          </a:p>
        </p:txBody>
      </p:sp>
      <p:sp>
        <p:nvSpPr>
          <p:cNvPr id="7" name="矩形 6">
            <a:extLst>
              <a:ext uri="{FF2B5EF4-FFF2-40B4-BE49-F238E27FC236}">
                <a16:creationId xmlns:a16="http://schemas.microsoft.com/office/drawing/2014/main" id="{17D18331-CD9D-4B44-B182-B00BE44F6697}"/>
              </a:ext>
            </a:extLst>
          </p:cNvPr>
          <p:cNvSpPr/>
          <p:nvPr/>
        </p:nvSpPr>
        <p:spPr>
          <a:xfrm>
            <a:off x="7855017" y="6002062"/>
            <a:ext cx="1415772" cy="461665"/>
          </a:xfrm>
          <a:prstGeom prst="rect">
            <a:avLst/>
          </a:prstGeom>
        </p:spPr>
        <p:txBody>
          <a:bodyPr wrap="none">
            <a:spAutoFit/>
          </a:bodyPr>
          <a:lstStyle/>
          <a:p>
            <a:r>
              <a:rPr lang="zh-CN" altLang="en-US" sz="2400" b="1" dirty="0">
                <a:solidFill>
                  <a:schemeClr val="accent2"/>
                </a:solidFill>
                <a:cs typeface="Times New Roman" panose="02020603050405020304" pitchFamily="18" charset="0"/>
              </a:rPr>
              <a:t>凹入形式</a:t>
            </a:r>
            <a:endParaRPr lang="zh-CN" altLang="en-US" sz="2400" b="1" dirty="0">
              <a:solidFill>
                <a:schemeClr val="accent2"/>
              </a:solidFill>
            </a:endParaRPr>
          </a:p>
        </p:txBody>
      </p:sp>
      <p:sp>
        <p:nvSpPr>
          <p:cNvPr id="8" name="矩形 7">
            <a:extLst>
              <a:ext uri="{FF2B5EF4-FFF2-40B4-BE49-F238E27FC236}">
                <a16:creationId xmlns:a16="http://schemas.microsoft.com/office/drawing/2014/main" id="{C9F8F8D3-DE2B-497A-8FD4-072BA7AA9DBC}"/>
              </a:ext>
            </a:extLst>
          </p:cNvPr>
          <p:cNvSpPr/>
          <p:nvPr/>
        </p:nvSpPr>
        <p:spPr>
          <a:xfrm>
            <a:off x="2750496" y="6002063"/>
            <a:ext cx="1723549" cy="461665"/>
          </a:xfrm>
          <a:prstGeom prst="rect">
            <a:avLst/>
          </a:prstGeom>
        </p:spPr>
        <p:txBody>
          <a:bodyPr wrap="none">
            <a:spAutoFit/>
          </a:bodyPr>
          <a:lstStyle/>
          <a:p>
            <a:r>
              <a:rPr lang="zh-CN" altLang="en-US" sz="2400" b="1" dirty="0">
                <a:solidFill>
                  <a:schemeClr val="accent2"/>
                </a:solidFill>
                <a:cs typeface="Times New Roman" panose="02020603050405020304" pitchFamily="18" charset="0"/>
              </a:rPr>
              <a:t>广义表形式</a:t>
            </a:r>
            <a:endParaRPr lang="zh-CN" altLang="en-US" sz="2400" b="1" dirty="0">
              <a:solidFill>
                <a:schemeClr val="accent2"/>
              </a:solidFill>
            </a:endParaRPr>
          </a:p>
        </p:txBody>
      </p:sp>
      <p:grpSp>
        <p:nvGrpSpPr>
          <p:cNvPr id="9" name="组合 8">
            <a:extLst>
              <a:ext uri="{FF2B5EF4-FFF2-40B4-BE49-F238E27FC236}">
                <a16:creationId xmlns:a16="http://schemas.microsoft.com/office/drawing/2014/main" id="{2A1780DE-C132-4638-A94D-B144F56D30E0}"/>
              </a:ext>
            </a:extLst>
          </p:cNvPr>
          <p:cNvGrpSpPr/>
          <p:nvPr/>
        </p:nvGrpSpPr>
        <p:grpSpPr>
          <a:xfrm>
            <a:off x="0" y="177155"/>
            <a:ext cx="5081049" cy="877513"/>
            <a:chOff x="0" y="271425"/>
            <a:chExt cx="4962162" cy="877513"/>
          </a:xfrm>
        </p:grpSpPr>
        <p:sp>
          <p:nvSpPr>
            <p:cNvPr id="10" name="任意多边形 18">
              <a:extLst>
                <a:ext uri="{FF2B5EF4-FFF2-40B4-BE49-F238E27FC236}">
                  <a16:creationId xmlns:a16="http://schemas.microsoft.com/office/drawing/2014/main" id="{17EA862D-B7A5-4DF7-81BC-F11A17FFF487}"/>
                </a:ext>
              </a:extLst>
            </p:cNvPr>
            <p:cNvSpPr/>
            <p:nvPr/>
          </p:nvSpPr>
          <p:spPr>
            <a:xfrm rot="5400000">
              <a:off x="2207213" y="-1786411"/>
              <a:ext cx="547735" cy="4962162"/>
            </a:xfrm>
            <a:custGeom>
              <a:avLst/>
              <a:gdLst>
                <a:gd name="connsiteX0" fmla="*/ 0 w 990604"/>
                <a:gd name="connsiteY0" fmla="*/ 5956738 h 5956738"/>
                <a:gd name="connsiteX1" fmla="*/ 0 w 990604"/>
                <a:gd name="connsiteY1" fmla="*/ 317938 h 5956738"/>
                <a:gd name="connsiteX2" fmla="*/ 6 w 990604"/>
                <a:gd name="connsiteY2" fmla="*/ 317938 h 5956738"/>
                <a:gd name="connsiteX3" fmla="*/ 495305 w 990604"/>
                <a:gd name="connsiteY3" fmla="*/ 0 h 5956738"/>
                <a:gd name="connsiteX4" fmla="*/ 990604 w 990604"/>
                <a:gd name="connsiteY4" fmla="*/ 317938 h 5956738"/>
                <a:gd name="connsiteX5" fmla="*/ 990601 w 990604"/>
                <a:gd name="connsiteY5" fmla="*/ 317938 h 5956738"/>
                <a:gd name="connsiteX6" fmla="*/ 990601 w 990604"/>
                <a:gd name="connsiteY6" fmla="*/ 5956738 h 5956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0604" h="5956738">
                  <a:moveTo>
                    <a:pt x="0" y="5956738"/>
                  </a:moveTo>
                  <a:lnTo>
                    <a:pt x="0" y="317938"/>
                  </a:lnTo>
                  <a:lnTo>
                    <a:pt x="6" y="317938"/>
                  </a:lnTo>
                  <a:lnTo>
                    <a:pt x="495305" y="0"/>
                  </a:lnTo>
                  <a:lnTo>
                    <a:pt x="990604" y="317938"/>
                  </a:lnTo>
                  <a:lnTo>
                    <a:pt x="990601" y="317938"/>
                  </a:lnTo>
                  <a:lnTo>
                    <a:pt x="990601" y="5956738"/>
                  </a:lnTo>
                  <a:close/>
                </a:path>
              </a:pathLst>
            </a:cu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1200"/>
                </a:spcBef>
                <a:defRPr/>
              </a:pPr>
              <a:endParaRPr lang="zh-CN" altLang="en-US" noProof="1"/>
            </a:p>
          </p:txBody>
        </p:sp>
        <p:sp>
          <p:nvSpPr>
            <p:cNvPr id="11" name="椭圆 10">
              <a:extLst>
                <a:ext uri="{FF2B5EF4-FFF2-40B4-BE49-F238E27FC236}">
                  <a16:creationId xmlns:a16="http://schemas.microsoft.com/office/drawing/2014/main" id="{6E8181C7-DB5B-4879-A5B0-E5D923660C9A}"/>
                </a:ext>
              </a:extLst>
            </p:cNvPr>
            <p:cNvSpPr/>
            <p:nvPr/>
          </p:nvSpPr>
          <p:spPr>
            <a:xfrm>
              <a:off x="273223" y="271425"/>
              <a:ext cx="902677" cy="877513"/>
            </a:xfrm>
            <a:prstGeom prst="ellipse">
              <a:avLst/>
            </a:prstGeom>
            <a:solidFill>
              <a:schemeClr val="bg1"/>
            </a:solidFill>
            <a:ln w="825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1200"/>
                </a:spcBef>
                <a:defRPr/>
              </a:pPr>
              <a:endParaRPr lang="zh-CN" altLang="en-US" noProof="1"/>
            </a:p>
          </p:txBody>
        </p:sp>
        <p:sp>
          <p:nvSpPr>
            <p:cNvPr id="12" name="矩形 11">
              <a:extLst>
                <a:ext uri="{FF2B5EF4-FFF2-40B4-BE49-F238E27FC236}">
                  <a16:creationId xmlns:a16="http://schemas.microsoft.com/office/drawing/2014/main" id="{6A37DAC7-4F53-4B66-9A09-E737AB71C386}"/>
                </a:ext>
              </a:extLst>
            </p:cNvPr>
            <p:cNvSpPr/>
            <p:nvPr/>
          </p:nvSpPr>
          <p:spPr>
            <a:xfrm>
              <a:off x="480970" y="324385"/>
              <a:ext cx="487183" cy="769441"/>
            </a:xfrm>
            <a:prstGeom prst="rect">
              <a:avLst/>
            </a:prstGeom>
          </p:spPr>
          <p:txBody>
            <a:bodyPr wrap="none">
              <a:spAutoFit/>
            </a:bodyPr>
            <a:lstStyle/>
            <a:p>
              <a:pPr algn="ctr">
                <a:spcBef>
                  <a:spcPts val="1200"/>
                </a:spcBef>
                <a:defRPr/>
              </a:pPr>
              <a:r>
                <a:rPr lang="en-US" altLang="zh-CN" sz="4400" b="1" dirty="0">
                  <a:solidFill>
                    <a:srgbClr val="002060"/>
                  </a:solidFill>
                  <a:latin typeface="Arial" panose="020B0604020202020204" pitchFamily="34" charset="0"/>
                  <a:ea typeface="微软雅黑" panose="020B0503020204020204" pitchFamily="34" charset="-122"/>
                  <a:sym typeface="Arial" panose="020B0604020202020204" pitchFamily="34" charset="0"/>
                </a:rPr>
                <a:t>3</a:t>
              </a:r>
              <a:endParaRPr lang="zh-CN" altLang="en-US" sz="4400" b="1" dirty="0">
                <a:solidFill>
                  <a:srgbClr val="002060"/>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13" name="文本框 1066">
            <a:extLst>
              <a:ext uri="{FF2B5EF4-FFF2-40B4-BE49-F238E27FC236}">
                <a16:creationId xmlns:a16="http://schemas.microsoft.com/office/drawing/2014/main" id="{A3058CA3-B49A-46D3-96E4-11E04710F0E5}"/>
              </a:ext>
            </a:extLst>
          </p:cNvPr>
          <p:cNvSpPr txBox="1">
            <a:spLocks noChangeArrowheads="1"/>
          </p:cNvSpPr>
          <p:nvPr/>
        </p:nvSpPr>
        <p:spPr bwMode="auto">
          <a:xfrm>
            <a:off x="1416797" y="308011"/>
            <a:ext cx="305724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lvl="0" algn="ctr"/>
            <a:r>
              <a:rPr lang="zh-CN" altLang="en-US" sz="3200" b="1" dirty="0">
                <a:solidFill>
                  <a:schemeClr val="bg1"/>
                </a:solidFill>
                <a:cs typeface="+mn-ea"/>
                <a:sym typeface="+mn-lt"/>
              </a:rPr>
              <a:t>树与森林的定义</a:t>
            </a:r>
          </a:p>
        </p:txBody>
      </p:sp>
    </p:spTree>
    <p:extLst>
      <p:ext uri="{BB962C8B-B14F-4D97-AF65-F5344CB8AC3E}">
        <p14:creationId xmlns:p14="http://schemas.microsoft.com/office/powerpoint/2010/main" val="1463092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a:extLst>
              <a:ext uri="{FF2B5EF4-FFF2-40B4-BE49-F238E27FC236}">
                <a16:creationId xmlns:a16="http://schemas.microsoft.com/office/drawing/2014/main" id="{1A2EAEDE-6963-46FF-A3C1-1B9BFAE38409}"/>
              </a:ext>
            </a:extLst>
          </p:cNvPr>
          <p:cNvGrpSpPr/>
          <p:nvPr/>
        </p:nvGrpSpPr>
        <p:grpSpPr>
          <a:xfrm>
            <a:off x="0" y="177155"/>
            <a:ext cx="5081049" cy="877513"/>
            <a:chOff x="0" y="271425"/>
            <a:chExt cx="4962162" cy="877513"/>
          </a:xfrm>
        </p:grpSpPr>
        <p:sp>
          <p:nvSpPr>
            <p:cNvPr id="15" name="任意多边形 18">
              <a:extLst>
                <a:ext uri="{FF2B5EF4-FFF2-40B4-BE49-F238E27FC236}">
                  <a16:creationId xmlns:a16="http://schemas.microsoft.com/office/drawing/2014/main" id="{4C9AAE2C-0BE4-4D86-BD16-A95EC58701DA}"/>
                </a:ext>
              </a:extLst>
            </p:cNvPr>
            <p:cNvSpPr/>
            <p:nvPr/>
          </p:nvSpPr>
          <p:spPr>
            <a:xfrm rot="5400000">
              <a:off x="2207213" y="-1786411"/>
              <a:ext cx="547735" cy="4962162"/>
            </a:xfrm>
            <a:custGeom>
              <a:avLst/>
              <a:gdLst>
                <a:gd name="connsiteX0" fmla="*/ 0 w 990604"/>
                <a:gd name="connsiteY0" fmla="*/ 5956738 h 5956738"/>
                <a:gd name="connsiteX1" fmla="*/ 0 w 990604"/>
                <a:gd name="connsiteY1" fmla="*/ 317938 h 5956738"/>
                <a:gd name="connsiteX2" fmla="*/ 6 w 990604"/>
                <a:gd name="connsiteY2" fmla="*/ 317938 h 5956738"/>
                <a:gd name="connsiteX3" fmla="*/ 495305 w 990604"/>
                <a:gd name="connsiteY3" fmla="*/ 0 h 5956738"/>
                <a:gd name="connsiteX4" fmla="*/ 990604 w 990604"/>
                <a:gd name="connsiteY4" fmla="*/ 317938 h 5956738"/>
                <a:gd name="connsiteX5" fmla="*/ 990601 w 990604"/>
                <a:gd name="connsiteY5" fmla="*/ 317938 h 5956738"/>
                <a:gd name="connsiteX6" fmla="*/ 990601 w 990604"/>
                <a:gd name="connsiteY6" fmla="*/ 5956738 h 5956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0604" h="5956738">
                  <a:moveTo>
                    <a:pt x="0" y="5956738"/>
                  </a:moveTo>
                  <a:lnTo>
                    <a:pt x="0" y="317938"/>
                  </a:lnTo>
                  <a:lnTo>
                    <a:pt x="6" y="317938"/>
                  </a:lnTo>
                  <a:lnTo>
                    <a:pt x="495305" y="0"/>
                  </a:lnTo>
                  <a:lnTo>
                    <a:pt x="990604" y="317938"/>
                  </a:lnTo>
                  <a:lnTo>
                    <a:pt x="990601" y="317938"/>
                  </a:lnTo>
                  <a:lnTo>
                    <a:pt x="990601" y="5956738"/>
                  </a:lnTo>
                  <a:close/>
                </a:path>
              </a:pathLst>
            </a:cu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1200"/>
                </a:spcBef>
                <a:defRPr/>
              </a:pPr>
              <a:endParaRPr lang="zh-CN" altLang="en-US" noProof="1"/>
            </a:p>
          </p:txBody>
        </p:sp>
        <p:sp>
          <p:nvSpPr>
            <p:cNvPr id="16" name="椭圆 15">
              <a:extLst>
                <a:ext uri="{FF2B5EF4-FFF2-40B4-BE49-F238E27FC236}">
                  <a16:creationId xmlns:a16="http://schemas.microsoft.com/office/drawing/2014/main" id="{CE6C2097-8C7F-45F1-B166-6688B76DB335}"/>
                </a:ext>
              </a:extLst>
            </p:cNvPr>
            <p:cNvSpPr/>
            <p:nvPr/>
          </p:nvSpPr>
          <p:spPr>
            <a:xfrm>
              <a:off x="273223" y="271425"/>
              <a:ext cx="902677" cy="877513"/>
            </a:xfrm>
            <a:prstGeom prst="ellipse">
              <a:avLst/>
            </a:prstGeom>
            <a:solidFill>
              <a:schemeClr val="bg1"/>
            </a:solidFill>
            <a:ln w="825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1200"/>
                </a:spcBef>
                <a:defRPr/>
              </a:pPr>
              <a:endParaRPr lang="zh-CN" altLang="en-US" noProof="1"/>
            </a:p>
          </p:txBody>
        </p:sp>
        <p:sp>
          <p:nvSpPr>
            <p:cNvPr id="17" name="矩形 16">
              <a:extLst>
                <a:ext uri="{FF2B5EF4-FFF2-40B4-BE49-F238E27FC236}">
                  <a16:creationId xmlns:a16="http://schemas.microsoft.com/office/drawing/2014/main" id="{166F3534-913F-48DD-8377-EE5D1E8377B6}"/>
                </a:ext>
              </a:extLst>
            </p:cNvPr>
            <p:cNvSpPr/>
            <p:nvPr/>
          </p:nvSpPr>
          <p:spPr>
            <a:xfrm>
              <a:off x="480970" y="324385"/>
              <a:ext cx="487183" cy="769441"/>
            </a:xfrm>
            <a:prstGeom prst="rect">
              <a:avLst/>
            </a:prstGeom>
          </p:spPr>
          <p:txBody>
            <a:bodyPr wrap="none">
              <a:spAutoFit/>
            </a:bodyPr>
            <a:lstStyle/>
            <a:p>
              <a:pPr algn="ctr">
                <a:spcBef>
                  <a:spcPts val="1200"/>
                </a:spcBef>
                <a:defRPr/>
              </a:pPr>
              <a:r>
                <a:rPr lang="en-US" altLang="zh-CN" sz="4400" b="1" dirty="0">
                  <a:solidFill>
                    <a:srgbClr val="002060"/>
                  </a:solidFill>
                  <a:latin typeface="Arial" panose="020B0604020202020204" pitchFamily="34" charset="0"/>
                  <a:ea typeface="微软雅黑" panose="020B0503020204020204" pitchFamily="34" charset="-122"/>
                  <a:sym typeface="Arial" panose="020B0604020202020204" pitchFamily="34" charset="0"/>
                </a:rPr>
                <a:t>3</a:t>
              </a:r>
              <a:endParaRPr lang="zh-CN" altLang="en-US" sz="4400" b="1" dirty="0">
                <a:solidFill>
                  <a:srgbClr val="002060"/>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18" name="文本框 1066">
            <a:extLst>
              <a:ext uri="{FF2B5EF4-FFF2-40B4-BE49-F238E27FC236}">
                <a16:creationId xmlns:a16="http://schemas.microsoft.com/office/drawing/2014/main" id="{908E9D88-11BD-4710-9E48-A52EB0FC5223}"/>
              </a:ext>
            </a:extLst>
          </p:cNvPr>
          <p:cNvSpPr txBox="1">
            <a:spLocks noChangeArrowheads="1"/>
          </p:cNvSpPr>
          <p:nvPr/>
        </p:nvSpPr>
        <p:spPr bwMode="auto">
          <a:xfrm>
            <a:off x="1416797" y="308011"/>
            <a:ext cx="305724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lvl="0" algn="ctr"/>
            <a:r>
              <a:rPr lang="zh-CN" altLang="en-US" sz="3200" b="1" dirty="0">
                <a:solidFill>
                  <a:schemeClr val="bg1"/>
                </a:solidFill>
                <a:cs typeface="+mn-ea"/>
                <a:sym typeface="+mn-lt"/>
              </a:rPr>
              <a:t>树与森林的定义</a:t>
            </a:r>
          </a:p>
        </p:txBody>
      </p:sp>
      <p:sp>
        <p:nvSpPr>
          <p:cNvPr id="19" name="矩形 18">
            <a:extLst>
              <a:ext uri="{FF2B5EF4-FFF2-40B4-BE49-F238E27FC236}">
                <a16:creationId xmlns:a16="http://schemas.microsoft.com/office/drawing/2014/main" id="{65C4C4A4-2F97-4B94-993F-93497261C27F}"/>
              </a:ext>
            </a:extLst>
          </p:cNvPr>
          <p:cNvSpPr/>
          <p:nvPr/>
        </p:nvSpPr>
        <p:spPr>
          <a:xfrm>
            <a:off x="578218" y="1178316"/>
            <a:ext cx="10862476" cy="1645259"/>
          </a:xfrm>
          <a:prstGeom prst="rect">
            <a:avLst/>
          </a:prstGeom>
        </p:spPr>
        <p:txBody>
          <a:bodyPr wrap="square">
            <a:spAutoFit/>
          </a:bodyPr>
          <a:lstStyle/>
          <a:p>
            <a:pPr algn="just">
              <a:lnSpc>
                <a:spcPct val="120000"/>
              </a:lnSpc>
              <a:spcAft>
                <a:spcPts val="1200"/>
              </a:spcAft>
            </a:pPr>
            <a:r>
              <a:rPr lang="zh-CN" altLang="en-US" sz="2600" b="1" dirty="0">
                <a:solidFill>
                  <a:schemeClr val="accent2"/>
                </a:solidFill>
                <a:cs typeface="Times New Roman" panose="02020603050405020304" pitchFamily="18" charset="0"/>
              </a:rPr>
              <a:t>树的一些基本术语</a:t>
            </a:r>
            <a:r>
              <a:rPr lang="zh-CN" altLang="en-US" sz="2600" dirty="0">
                <a:cs typeface="Times New Roman" panose="02020603050405020304" pitchFamily="18" charset="0"/>
              </a:rPr>
              <a:t>，例如结点、叶子、兄弟、祖先、子孙、路径、路径长度、层次、深度等，</a:t>
            </a:r>
            <a:r>
              <a:rPr lang="zh-CN" altLang="en-US" sz="2600" b="1" dirty="0">
                <a:solidFill>
                  <a:schemeClr val="accent2"/>
                </a:solidFill>
                <a:cs typeface="Times New Roman" panose="02020603050405020304" pitchFamily="18" charset="0"/>
              </a:rPr>
              <a:t>与二叉树中的同名术语意义一致</a:t>
            </a:r>
            <a:r>
              <a:rPr lang="zh-CN" altLang="en-US" sz="2600" dirty="0">
                <a:cs typeface="Times New Roman" panose="02020603050405020304" pitchFamily="18" charset="0"/>
              </a:rPr>
              <a:t>。</a:t>
            </a:r>
            <a:endParaRPr lang="en-US" altLang="zh-CN" sz="2600" dirty="0">
              <a:cs typeface="Times New Roman" panose="02020603050405020304" pitchFamily="18" charset="0"/>
            </a:endParaRPr>
          </a:p>
          <a:p>
            <a:pPr algn="just">
              <a:lnSpc>
                <a:spcPct val="120000"/>
              </a:lnSpc>
              <a:spcAft>
                <a:spcPts val="1200"/>
              </a:spcAft>
            </a:pPr>
            <a:r>
              <a:rPr lang="zh-CN" altLang="en-US" sz="2600" dirty="0">
                <a:cs typeface="Times New Roman" panose="02020603050405020304" pitchFamily="18" charset="0"/>
              </a:rPr>
              <a:t>非空树所有结点的度的最大值称为</a:t>
            </a:r>
            <a:r>
              <a:rPr lang="zh-CN" altLang="en-US" sz="2600" b="1" dirty="0">
                <a:solidFill>
                  <a:schemeClr val="accent2"/>
                </a:solidFill>
                <a:cs typeface="Times New Roman" panose="02020603050405020304" pitchFamily="18" charset="0"/>
              </a:rPr>
              <a:t>树的度</a:t>
            </a:r>
            <a:r>
              <a:rPr lang="zh-CN" altLang="en-US" sz="2600" dirty="0">
                <a:cs typeface="Times New Roman" panose="02020603050405020304" pitchFamily="18" charset="0"/>
              </a:rPr>
              <a:t>。</a:t>
            </a:r>
            <a:endParaRPr lang="en-US" altLang="zh-CN" sz="2600" dirty="0">
              <a:cs typeface="Times New Roman" panose="02020603050405020304" pitchFamily="18" charset="0"/>
            </a:endParaRPr>
          </a:p>
        </p:txBody>
      </p:sp>
      <p:pic>
        <p:nvPicPr>
          <p:cNvPr id="8" name="图片 7">
            <a:extLst>
              <a:ext uri="{FF2B5EF4-FFF2-40B4-BE49-F238E27FC236}">
                <a16:creationId xmlns:a16="http://schemas.microsoft.com/office/drawing/2014/main" id="{8C4D76ED-5C2E-49E2-A14E-A9EBE6716DE7}"/>
              </a:ext>
            </a:extLst>
          </p:cNvPr>
          <p:cNvPicPr>
            <a:picLocks noChangeAspect="1"/>
          </p:cNvPicPr>
          <p:nvPr/>
        </p:nvPicPr>
        <p:blipFill>
          <a:blip r:embed="rId2"/>
          <a:stretch>
            <a:fillRect/>
          </a:stretch>
        </p:blipFill>
        <p:spPr>
          <a:xfrm>
            <a:off x="4243891" y="2947223"/>
            <a:ext cx="3223708" cy="3403802"/>
          </a:xfrm>
          <a:prstGeom prst="rect">
            <a:avLst/>
          </a:prstGeom>
        </p:spPr>
      </p:pic>
    </p:spTree>
    <p:extLst>
      <p:ext uri="{BB962C8B-B14F-4D97-AF65-F5344CB8AC3E}">
        <p14:creationId xmlns:p14="http://schemas.microsoft.com/office/powerpoint/2010/main" val="31172584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a:extLst>
              <a:ext uri="{FF2B5EF4-FFF2-40B4-BE49-F238E27FC236}">
                <a16:creationId xmlns:a16="http://schemas.microsoft.com/office/drawing/2014/main" id="{1A2EAEDE-6963-46FF-A3C1-1B9BFAE38409}"/>
              </a:ext>
            </a:extLst>
          </p:cNvPr>
          <p:cNvGrpSpPr/>
          <p:nvPr/>
        </p:nvGrpSpPr>
        <p:grpSpPr>
          <a:xfrm>
            <a:off x="0" y="177155"/>
            <a:ext cx="5081049" cy="877513"/>
            <a:chOff x="0" y="271425"/>
            <a:chExt cx="4962162" cy="877513"/>
          </a:xfrm>
        </p:grpSpPr>
        <p:sp>
          <p:nvSpPr>
            <p:cNvPr id="15" name="任意多边形 18">
              <a:extLst>
                <a:ext uri="{FF2B5EF4-FFF2-40B4-BE49-F238E27FC236}">
                  <a16:creationId xmlns:a16="http://schemas.microsoft.com/office/drawing/2014/main" id="{4C9AAE2C-0BE4-4D86-BD16-A95EC58701DA}"/>
                </a:ext>
              </a:extLst>
            </p:cNvPr>
            <p:cNvSpPr/>
            <p:nvPr/>
          </p:nvSpPr>
          <p:spPr>
            <a:xfrm rot="5400000">
              <a:off x="2207213" y="-1786411"/>
              <a:ext cx="547735" cy="4962162"/>
            </a:xfrm>
            <a:custGeom>
              <a:avLst/>
              <a:gdLst>
                <a:gd name="connsiteX0" fmla="*/ 0 w 990604"/>
                <a:gd name="connsiteY0" fmla="*/ 5956738 h 5956738"/>
                <a:gd name="connsiteX1" fmla="*/ 0 w 990604"/>
                <a:gd name="connsiteY1" fmla="*/ 317938 h 5956738"/>
                <a:gd name="connsiteX2" fmla="*/ 6 w 990604"/>
                <a:gd name="connsiteY2" fmla="*/ 317938 h 5956738"/>
                <a:gd name="connsiteX3" fmla="*/ 495305 w 990604"/>
                <a:gd name="connsiteY3" fmla="*/ 0 h 5956738"/>
                <a:gd name="connsiteX4" fmla="*/ 990604 w 990604"/>
                <a:gd name="connsiteY4" fmla="*/ 317938 h 5956738"/>
                <a:gd name="connsiteX5" fmla="*/ 990601 w 990604"/>
                <a:gd name="connsiteY5" fmla="*/ 317938 h 5956738"/>
                <a:gd name="connsiteX6" fmla="*/ 990601 w 990604"/>
                <a:gd name="connsiteY6" fmla="*/ 5956738 h 5956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0604" h="5956738">
                  <a:moveTo>
                    <a:pt x="0" y="5956738"/>
                  </a:moveTo>
                  <a:lnTo>
                    <a:pt x="0" y="317938"/>
                  </a:lnTo>
                  <a:lnTo>
                    <a:pt x="6" y="317938"/>
                  </a:lnTo>
                  <a:lnTo>
                    <a:pt x="495305" y="0"/>
                  </a:lnTo>
                  <a:lnTo>
                    <a:pt x="990604" y="317938"/>
                  </a:lnTo>
                  <a:lnTo>
                    <a:pt x="990601" y="317938"/>
                  </a:lnTo>
                  <a:lnTo>
                    <a:pt x="990601" y="5956738"/>
                  </a:lnTo>
                  <a:close/>
                </a:path>
              </a:pathLst>
            </a:cu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1200"/>
                </a:spcBef>
                <a:defRPr/>
              </a:pPr>
              <a:endParaRPr lang="zh-CN" altLang="en-US" noProof="1"/>
            </a:p>
          </p:txBody>
        </p:sp>
        <p:sp>
          <p:nvSpPr>
            <p:cNvPr id="16" name="椭圆 15">
              <a:extLst>
                <a:ext uri="{FF2B5EF4-FFF2-40B4-BE49-F238E27FC236}">
                  <a16:creationId xmlns:a16="http://schemas.microsoft.com/office/drawing/2014/main" id="{CE6C2097-8C7F-45F1-B166-6688B76DB335}"/>
                </a:ext>
              </a:extLst>
            </p:cNvPr>
            <p:cNvSpPr/>
            <p:nvPr/>
          </p:nvSpPr>
          <p:spPr>
            <a:xfrm>
              <a:off x="273223" y="271425"/>
              <a:ext cx="902677" cy="877513"/>
            </a:xfrm>
            <a:prstGeom prst="ellipse">
              <a:avLst/>
            </a:prstGeom>
            <a:solidFill>
              <a:schemeClr val="bg1"/>
            </a:solidFill>
            <a:ln w="825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1200"/>
                </a:spcBef>
                <a:defRPr/>
              </a:pPr>
              <a:endParaRPr lang="zh-CN" altLang="en-US" noProof="1"/>
            </a:p>
          </p:txBody>
        </p:sp>
        <p:sp>
          <p:nvSpPr>
            <p:cNvPr id="17" name="矩形 16">
              <a:extLst>
                <a:ext uri="{FF2B5EF4-FFF2-40B4-BE49-F238E27FC236}">
                  <a16:creationId xmlns:a16="http://schemas.microsoft.com/office/drawing/2014/main" id="{166F3534-913F-48DD-8377-EE5D1E8377B6}"/>
                </a:ext>
              </a:extLst>
            </p:cNvPr>
            <p:cNvSpPr/>
            <p:nvPr/>
          </p:nvSpPr>
          <p:spPr>
            <a:xfrm>
              <a:off x="480970" y="324385"/>
              <a:ext cx="487183" cy="769441"/>
            </a:xfrm>
            <a:prstGeom prst="rect">
              <a:avLst/>
            </a:prstGeom>
          </p:spPr>
          <p:txBody>
            <a:bodyPr wrap="none">
              <a:spAutoFit/>
            </a:bodyPr>
            <a:lstStyle/>
            <a:p>
              <a:pPr algn="ctr">
                <a:spcBef>
                  <a:spcPts val="1200"/>
                </a:spcBef>
                <a:defRPr/>
              </a:pPr>
              <a:r>
                <a:rPr lang="en-US" altLang="zh-CN" sz="4400" b="1" dirty="0">
                  <a:solidFill>
                    <a:srgbClr val="002060"/>
                  </a:solidFill>
                  <a:latin typeface="Arial" panose="020B0604020202020204" pitchFamily="34" charset="0"/>
                  <a:ea typeface="微软雅黑" panose="020B0503020204020204" pitchFamily="34" charset="-122"/>
                  <a:sym typeface="Arial" panose="020B0604020202020204" pitchFamily="34" charset="0"/>
                </a:rPr>
                <a:t>3</a:t>
              </a:r>
              <a:endParaRPr lang="zh-CN" altLang="en-US" sz="4400" b="1" dirty="0">
                <a:solidFill>
                  <a:srgbClr val="002060"/>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18" name="文本框 1066">
            <a:extLst>
              <a:ext uri="{FF2B5EF4-FFF2-40B4-BE49-F238E27FC236}">
                <a16:creationId xmlns:a16="http://schemas.microsoft.com/office/drawing/2014/main" id="{908E9D88-11BD-4710-9E48-A52EB0FC5223}"/>
              </a:ext>
            </a:extLst>
          </p:cNvPr>
          <p:cNvSpPr txBox="1">
            <a:spLocks noChangeArrowheads="1"/>
          </p:cNvSpPr>
          <p:nvPr/>
        </p:nvSpPr>
        <p:spPr bwMode="auto">
          <a:xfrm>
            <a:off x="1416797" y="308011"/>
            <a:ext cx="305724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lvl="0" algn="ctr"/>
            <a:r>
              <a:rPr lang="zh-CN" altLang="en-US" sz="3200" b="1" dirty="0">
                <a:solidFill>
                  <a:schemeClr val="bg1"/>
                </a:solidFill>
                <a:cs typeface="+mn-ea"/>
                <a:sym typeface="+mn-lt"/>
              </a:rPr>
              <a:t>树与森林的定义</a:t>
            </a:r>
          </a:p>
        </p:txBody>
      </p:sp>
      <p:sp>
        <p:nvSpPr>
          <p:cNvPr id="19" name="矩形 18">
            <a:extLst>
              <a:ext uri="{FF2B5EF4-FFF2-40B4-BE49-F238E27FC236}">
                <a16:creationId xmlns:a16="http://schemas.microsoft.com/office/drawing/2014/main" id="{65C4C4A4-2F97-4B94-993F-93497261C27F}"/>
              </a:ext>
            </a:extLst>
          </p:cNvPr>
          <p:cNvSpPr/>
          <p:nvPr/>
        </p:nvSpPr>
        <p:spPr>
          <a:xfrm>
            <a:off x="664762" y="1204045"/>
            <a:ext cx="10862476" cy="4215257"/>
          </a:xfrm>
          <a:prstGeom prst="rect">
            <a:avLst/>
          </a:prstGeom>
        </p:spPr>
        <p:txBody>
          <a:bodyPr wrap="square">
            <a:spAutoFit/>
          </a:bodyPr>
          <a:lstStyle/>
          <a:p>
            <a:pPr algn="just">
              <a:lnSpc>
                <a:spcPct val="120000"/>
              </a:lnSpc>
              <a:spcAft>
                <a:spcPts val="1200"/>
              </a:spcAft>
            </a:pPr>
            <a:r>
              <a:rPr lang="zh-CN" altLang="en-US" sz="2400" b="1" dirty="0">
                <a:solidFill>
                  <a:schemeClr val="accent2"/>
                </a:solidFill>
                <a:cs typeface="Times New Roman" panose="02020603050405020304" pitchFamily="18" charset="0"/>
              </a:rPr>
              <a:t>森林</a:t>
            </a:r>
            <a:r>
              <a:rPr lang="en-US" altLang="zh-CN" sz="2400" b="1" dirty="0">
                <a:solidFill>
                  <a:schemeClr val="accent2"/>
                </a:solidFill>
                <a:cs typeface="Times New Roman" panose="02020603050405020304" pitchFamily="18" charset="0"/>
              </a:rPr>
              <a:t>(forest) </a:t>
            </a:r>
            <a:r>
              <a:rPr lang="zh-CN" altLang="en-US" sz="2400" dirty="0">
                <a:cs typeface="Times New Roman" panose="02020603050405020304" pitchFamily="18" charset="0"/>
              </a:rPr>
              <a:t>是有限棵互不相交的树的集合，空集称为空森林。</a:t>
            </a:r>
            <a:endParaRPr lang="en-US" altLang="zh-CN" sz="2400" dirty="0">
              <a:cs typeface="Times New Roman" panose="02020603050405020304" pitchFamily="18" charset="0"/>
            </a:endParaRPr>
          </a:p>
          <a:p>
            <a:pPr algn="just">
              <a:lnSpc>
                <a:spcPct val="120000"/>
              </a:lnSpc>
              <a:spcAft>
                <a:spcPts val="1200"/>
              </a:spcAft>
            </a:pPr>
            <a:r>
              <a:rPr lang="zh-CN" altLang="en-US" sz="2400" dirty="0">
                <a:cs typeface="Times New Roman" panose="02020603050405020304" pitchFamily="18" charset="0"/>
              </a:rPr>
              <a:t>非空森林中的树若有次序，则森林为</a:t>
            </a:r>
            <a:r>
              <a:rPr lang="zh-CN" altLang="en-US" sz="2400" b="1" dirty="0">
                <a:solidFill>
                  <a:schemeClr val="accent2"/>
                </a:solidFill>
                <a:cs typeface="Times New Roman" panose="02020603050405020304" pitchFamily="18" charset="0"/>
              </a:rPr>
              <a:t>有序森林</a:t>
            </a:r>
            <a:r>
              <a:rPr lang="zh-CN" altLang="en-US" sz="2400" dirty="0">
                <a:cs typeface="Times New Roman" panose="02020603050405020304" pitchFamily="18" charset="0"/>
              </a:rPr>
              <a:t>，否则为</a:t>
            </a:r>
            <a:r>
              <a:rPr lang="zh-CN" altLang="en-US" sz="2400" b="1" dirty="0">
                <a:solidFill>
                  <a:schemeClr val="accent2"/>
                </a:solidFill>
                <a:cs typeface="Times New Roman" panose="02020603050405020304" pitchFamily="18" charset="0"/>
              </a:rPr>
              <a:t>无序森林</a:t>
            </a:r>
            <a:r>
              <a:rPr lang="zh-CN" altLang="en-US" sz="2400" dirty="0">
                <a:cs typeface="Times New Roman" panose="02020603050405020304" pitchFamily="18" charset="0"/>
              </a:rPr>
              <a:t>。有序森林中的每棵树都有序号。类似于有序树和无序树的概念。</a:t>
            </a:r>
            <a:endParaRPr lang="en-US" altLang="zh-CN" sz="2400" dirty="0">
              <a:cs typeface="Times New Roman" panose="02020603050405020304" pitchFamily="18" charset="0"/>
            </a:endParaRPr>
          </a:p>
          <a:p>
            <a:pPr algn="just">
              <a:lnSpc>
                <a:spcPct val="120000"/>
              </a:lnSpc>
              <a:spcAft>
                <a:spcPts val="1200"/>
              </a:spcAft>
            </a:pPr>
            <a:r>
              <a:rPr lang="zh-CN" altLang="en-US" sz="2400" dirty="0">
                <a:cs typeface="Times New Roman" panose="02020603050405020304" pitchFamily="18" charset="0"/>
              </a:rPr>
              <a:t>在实际应用中，通常人为规定森林中所有树的次序，无序森林就转为有序森林，因此只需研究有序森林。</a:t>
            </a:r>
            <a:endParaRPr lang="en-US" altLang="zh-CN" sz="2400" dirty="0">
              <a:cs typeface="Times New Roman" panose="02020603050405020304" pitchFamily="18" charset="0"/>
            </a:endParaRPr>
          </a:p>
          <a:p>
            <a:pPr algn="just">
              <a:lnSpc>
                <a:spcPct val="120000"/>
              </a:lnSpc>
              <a:spcAft>
                <a:spcPts val="1200"/>
              </a:spcAft>
            </a:pPr>
            <a:r>
              <a:rPr lang="zh-CN" altLang="en-US" sz="2400" dirty="0">
                <a:cs typeface="Times New Roman" panose="02020603050405020304" pitchFamily="18" charset="0"/>
              </a:rPr>
              <a:t>非空树根结点的所有子树构成森林，称为</a:t>
            </a:r>
            <a:r>
              <a:rPr lang="zh-CN" altLang="en-US" sz="2400" b="1" dirty="0">
                <a:solidFill>
                  <a:schemeClr val="accent2"/>
                </a:solidFill>
                <a:cs typeface="Times New Roman" panose="02020603050405020304" pitchFamily="18" charset="0"/>
              </a:rPr>
              <a:t>根结点的子树森林</a:t>
            </a:r>
            <a:r>
              <a:rPr lang="zh-CN" altLang="en-US" sz="2400" dirty="0">
                <a:cs typeface="Times New Roman" panose="02020603050405020304" pitchFamily="18" charset="0"/>
              </a:rPr>
              <a:t>。</a:t>
            </a:r>
            <a:endParaRPr lang="en-US" altLang="zh-CN" sz="2400" dirty="0">
              <a:cs typeface="Times New Roman" panose="02020603050405020304" pitchFamily="18" charset="0"/>
            </a:endParaRPr>
          </a:p>
          <a:p>
            <a:pPr algn="just">
              <a:lnSpc>
                <a:spcPct val="120000"/>
              </a:lnSpc>
              <a:spcAft>
                <a:spcPts val="1200"/>
              </a:spcAft>
            </a:pPr>
            <a:r>
              <a:rPr lang="zh-CN" altLang="en-US" sz="2400" dirty="0">
                <a:cs typeface="Times New Roman" panose="02020603050405020304" pitchFamily="18" charset="0"/>
              </a:rPr>
              <a:t>由树和森林的结构可以得到森林和树相互递归的定义：</a:t>
            </a:r>
            <a:r>
              <a:rPr lang="zh-CN" altLang="en-US" sz="2400" b="1" dirty="0">
                <a:solidFill>
                  <a:srgbClr val="0000FF"/>
                </a:solidFill>
                <a:cs typeface="Times New Roman" panose="02020603050405020304" pitchFamily="18" charset="0"/>
              </a:rPr>
              <a:t>树</a:t>
            </a:r>
            <a:r>
              <a:rPr lang="zh-CN" altLang="en-US" sz="2400" b="1" dirty="0">
                <a:cs typeface="Times New Roman" panose="02020603050405020304" pitchFamily="18" charset="0"/>
              </a:rPr>
              <a:t>或为结点的空集，或由根结点与其子树森林构成；</a:t>
            </a:r>
            <a:r>
              <a:rPr lang="zh-CN" altLang="en-US" sz="2400" b="1" dirty="0">
                <a:solidFill>
                  <a:srgbClr val="0000FF"/>
                </a:solidFill>
                <a:cs typeface="Times New Roman" panose="02020603050405020304" pitchFamily="18" charset="0"/>
              </a:rPr>
              <a:t>森林</a:t>
            </a:r>
            <a:r>
              <a:rPr lang="zh-CN" altLang="en-US" sz="2400" b="1" dirty="0">
                <a:cs typeface="Times New Roman" panose="02020603050405020304" pitchFamily="18" charset="0"/>
              </a:rPr>
              <a:t>为有限棵互不相交的树的序列</a:t>
            </a:r>
            <a:r>
              <a:rPr lang="zh-CN" altLang="en-US" sz="2400" dirty="0">
                <a:cs typeface="Times New Roman" panose="02020603050405020304" pitchFamily="18" charset="0"/>
              </a:rPr>
              <a:t>。</a:t>
            </a:r>
            <a:endParaRPr lang="en-US" altLang="zh-CN" sz="2400" dirty="0">
              <a:cs typeface="Times New Roman" panose="02020603050405020304" pitchFamily="18" charset="0"/>
            </a:endParaRPr>
          </a:p>
        </p:txBody>
      </p:sp>
    </p:spTree>
    <p:extLst>
      <p:ext uri="{BB962C8B-B14F-4D97-AF65-F5344CB8AC3E}">
        <p14:creationId xmlns:p14="http://schemas.microsoft.com/office/powerpoint/2010/main" val="382866299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H_TYPE" val="#NeiR#"/>
  <p:tag name="MH_NUMBER" val="5"/>
  <p:tag name="MH_CATEGORY" val="#BingLLB#"/>
  <p:tag name="MH_LAYOUT" val="SubTitle"/>
  <p:tag name="MH" val="20161022203525"/>
  <p:tag name="MH_LIBRARY" val="GRAPHIC"/>
</p:tagLst>
</file>

<file path=ppt/tags/tag10.xml><?xml version="1.0" encoding="utf-8"?>
<p:tagLst xmlns:a="http://schemas.openxmlformats.org/drawingml/2006/main" xmlns:r="http://schemas.openxmlformats.org/officeDocument/2006/relationships" xmlns:p="http://schemas.openxmlformats.org/presentationml/2006/main">
  <p:tag name="MH" val="20161022203525"/>
  <p:tag name="MH_LIBRARY" val="GRAPHIC"/>
  <p:tag name="MH_TYPE" val="SubTitle"/>
  <p:tag name="MH_ORDER" val="2"/>
</p:tagLst>
</file>

<file path=ppt/tags/tag11.xml><?xml version="1.0" encoding="utf-8"?>
<p:tagLst xmlns:a="http://schemas.openxmlformats.org/drawingml/2006/main" xmlns:r="http://schemas.openxmlformats.org/officeDocument/2006/relationships" xmlns:p="http://schemas.openxmlformats.org/presentationml/2006/main">
  <p:tag name="MH" val="20161022203525"/>
  <p:tag name="MH_LIBRARY" val="GRAPHIC"/>
  <p:tag name="MH_TYPE" val="Other"/>
  <p:tag name="MH_ORDER" val="2"/>
</p:tagLst>
</file>

<file path=ppt/tags/tag12.xml><?xml version="1.0" encoding="utf-8"?>
<p:tagLst xmlns:a="http://schemas.openxmlformats.org/drawingml/2006/main" xmlns:r="http://schemas.openxmlformats.org/officeDocument/2006/relationships" xmlns:p="http://schemas.openxmlformats.org/presentationml/2006/main">
  <p:tag name="MH" val="20161022203525"/>
  <p:tag name="MH_LIBRARY" val="GRAPHIC"/>
  <p:tag name="MH_TYPE" val="SubTitle"/>
  <p:tag name="MH_ORDER" val="3"/>
</p:tagLst>
</file>

<file path=ppt/tags/tag13.xml><?xml version="1.0" encoding="utf-8"?>
<p:tagLst xmlns:a="http://schemas.openxmlformats.org/drawingml/2006/main" xmlns:r="http://schemas.openxmlformats.org/officeDocument/2006/relationships" xmlns:p="http://schemas.openxmlformats.org/presentationml/2006/main">
  <p:tag name="MH" val="20161022203525"/>
  <p:tag name="MH_LIBRARY" val="GRAPHIC"/>
  <p:tag name="MH_TYPE" val="Other"/>
  <p:tag name="MH_ORDER" val="3"/>
</p:tagLst>
</file>

<file path=ppt/tags/tag14.xml><?xml version="1.0" encoding="utf-8"?>
<p:tagLst xmlns:a="http://schemas.openxmlformats.org/drawingml/2006/main" xmlns:r="http://schemas.openxmlformats.org/officeDocument/2006/relationships" xmlns:p="http://schemas.openxmlformats.org/presentationml/2006/main">
  <p:tag name="MH" val="20161022203525"/>
  <p:tag name="MH_LIBRARY" val="GRAPHIC"/>
  <p:tag name="MH_TYPE" val="SubTitle"/>
  <p:tag name="MH_ORDER" val="2"/>
</p:tagLst>
</file>

<file path=ppt/tags/tag15.xml><?xml version="1.0" encoding="utf-8"?>
<p:tagLst xmlns:a="http://schemas.openxmlformats.org/drawingml/2006/main" xmlns:r="http://schemas.openxmlformats.org/officeDocument/2006/relationships" xmlns:p="http://schemas.openxmlformats.org/presentationml/2006/main">
  <p:tag name="MH" val="20161022203525"/>
  <p:tag name="MH_LIBRARY" val="GRAPHIC"/>
  <p:tag name="MH_TYPE" val="Other"/>
  <p:tag name="MH_ORDER" val="2"/>
</p:tagLst>
</file>

<file path=ppt/tags/tag16.xml><?xml version="1.0" encoding="utf-8"?>
<p:tagLst xmlns:a="http://schemas.openxmlformats.org/drawingml/2006/main" xmlns:r="http://schemas.openxmlformats.org/officeDocument/2006/relationships" xmlns:p="http://schemas.openxmlformats.org/presentationml/2006/main">
  <p:tag name="MH" val="20161022203525"/>
  <p:tag name="MH_LIBRARY" val="GRAPHIC"/>
  <p:tag name="MH_TYPE" val="SubTitle"/>
  <p:tag name="MH_ORDER" val="2"/>
</p:tagLst>
</file>

<file path=ppt/tags/tag17.xml><?xml version="1.0" encoding="utf-8"?>
<p:tagLst xmlns:a="http://schemas.openxmlformats.org/drawingml/2006/main" xmlns:r="http://schemas.openxmlformats.org/officeDocument/2006/relationships" xmlns:p="http://schemas.openxmlformats.org/presentationml/2006/main">
  <p:tag name="MH" val="20161022203525"/>
  <p:tag name="MH_LIBRARY" val="GRAPHIC"/>
  <p:tag name="MH_TYPE" val="Other"/>
  <p:tag name="MH_ORDER" val="2"/>
</p:tagLst>
</file>

<file path=ppt/tags/tag18.xml><?xml version="1.0" encoding="utf-8"?>
<p:tagLst xmlns:a="http://schemas.openxmlformats.org/drawingml/2006/main" xmlns:r="http://schemas.openxmlformats.org/officeDocument/2006/relationships" xmlns:p="http://schemas.openxmlformats.org/presentationml/2006/main">
  <p:tag name="MH_TYPE" val="#NeiR#"/>
  <p:tag name="MH_NUMBER" val="5"/>
  <p:tag name="MH_CATEGORY" val="#BingLLB#"/>
  <p:tag name="MH_LAYOUT" val="SubTitle"/>
  <p:tag name="MH" val="20161022203525"/>
  <p:tag name="MH_LIBRARY" val="GRAPHIC"/>
</p:tagLst>
</file>

<file path=ppt/tags/tag19.xml><?xml version="1.0" encoding="utf-8"?>
<p:tagLst xmlns:a="http://schemas.openxmlformats.org/drawingml/2006/main" xmlns:r="http://schemas.openxmlformats.org/officeDocument/2006/relationships" xmlns:p="http://schemas.openxmlformats.org/presentationml/2006/main">
  <p:tag name="MH" val="20160830110855"/>
  <p:tag name="MH_LIBRARY" val="CONTENTS"/>
  <p:tag name="MH_TYPE" val="OTHERS"/>
  <p:tag name="ID" val="545820"/>
</p:tagLst>
</file>

<file path=ppt/tags/tag2.xml><?xml version="1.0" encoding="utf-8"?>
<p:tagLst xmlns:a="http://schemas.openxmlformats.org/drawingml/2006/main" xmlns:r="http://schemas.openxmlformats.org/officeDocument/2006/relationships" xmlns:p="http://schemas.openxmlformats.org/presentationml/2006/main">
  <p:tag name="MH" val="20160830110855"/>
  <p:tag name="MH_LIBRARY" val="CONTENTS"/>
  <p:tag name="MH_TYPE" val="OTHERS"/>
  <p:tag name="ID" val="545820"/>
</p:tagLst>
</file>

<file path=ppt/tags/tag20.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OTHERS"/>
  <p:tag name="ID" val="553512"/>
</p:tagLst>
</file>

<file path=ppt/tags/tag21.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OTHERS"/>
  <p:tag name="ID" val="553512"/>
</p:tagLst>
</file>

<file path=ppt/tags/tag22.xml><?xml version="1.0" encoding="utf-8"?>
<p:tagLst xmlns:a="http://schemas.openxmlformats.org/drawingml/2006/main" xmlns:r="http://schemas.openxmlformats.org/officeDocument/2006/relationships" xmlns:p="http://schemas.openxmlformats.org/presentationml/2006/main">
  <p:tag name="MH" val="20160830110855"/>
  <p:tag name="MH_LIBRARY" val="CONTENTS"/>
  <p:tag name="MH_TYPE" val="OTHERS"/>
  <p:tag name="ID" val="545820"/>
</p:tagLst>
</file>

<file path=ppt/tags/tag23.xml><?xml version="1.0" encoding="utf-8"?>
<p:tagLst xmlns:a="http://schemas.openxmlformats.org/drawingml/2006/main" xmlns:r="http://schemas.openxmlformats.org/officeDocument/2006/relationships" xmlns:p="http://schemas.openxmlformats.org/presentationml/2006/main">
  <p:tag name="MH" val="20161022203525"/>
  <p:tag name="MH_LIBRARY" val="GRAPHIC"/>
  <p:tag name="MH_TYPE" val="SubTitle"/>
  <p:tag name="MH_ORDER" val="2"/>
</p:tagLst>
</file>

<file path=ppt/tags/tag24.xml><?xml version="1.0" encoding="utf-8"?>
<p:tagLst xmlns:a="http://schemas.openxmlformats.org/drawingml/2006/main" xmlns:r="http://schemas.openxmlformats.org/officeDocument/2006/relationships" xmlns:p="http://schemas.openxmlformats.org/presentationml/2006/main">
  <p:tag name="MH" val="20161022203525"/>
  <p:tag name="MH_LIBRARY" val="GRAPHIC"/>
  <p:tag name="MH_TYPE" val="Other"/>
  <p:tag name="MH_ORDER" val="2"/>
</p:tagLst>
</file>

<file path=ppt/tags/tag25.xml><?xml version="1.0" encoding="utf-8"?>
<p:tagLst xmlns:a="http://schemas.openxmlformats.org/drawingml/2006/main" xmlns:r="http://schemas.openxmlformats.org/officeDocument/2006/relationships" xmlns:p="http://schemas.openxmlformats.org/presentationml/2006/main">
  <p:tag name="MH" val="20161022203525"/>
  <p:tag name="MH_LIBRARY" val="GRAPHIC"/>
  <p:tag name="MH_TYPE" val="SubTitle"/>
  <p:tag name="MH_ORDER" val="1"/>
</p:tagLst>
</file>

<file path=ppt/tags/tag26.xml><?xml version="1.0" encoding="utf-8"?>
<p:tagLst xmlns:a="http://schemas.openxmlformats.org/drawingml/2006/main" xmlns:r="http://schemas.openxmlformats.org/officeDocument/2006/relationships" xmlns:p="http://schemas.openxmlformats.org/presentationml/2006/main">
  <p:tag name="MH" val="20161022203525"/>
  <p:tag name="MH_LIBRARY" val="GRAPHIC"/>
  <p:tag name="MH_TYPE" val="Other"/>
  <p:tag name="MH_ORDER" val="1"/>
</p:tagLst>
</file>

<file path=ppt/tags/tag27.xml><?xml version="1.0" encoding="utf-8"?>
<p:tagLst xmlns:a="http://schemas.openxmlformats.org/drawingml/2006/main" xmlns:r="http://schemas.openxmlformats.org/officeDocument/2006/relationships" xmlns:p="http://schemas.openxmlformats.org/presentationml/2006/main">
  <p:tag name="MH" val="20161022203525"/>
  <p:tag name="MH_LIBRARY" val="GRAPHIC"/>
  <p:tag name="MH_TYPE" val="SubTitle"/>
  <p:tag name="MH_ORDER" val="2"/>
</p:tagLst>
</file>

<file path=ppt/tags/tag28.xml><?xml version="1.0" encoding="utf-8"?>
<p:tagLst xmlns:a="http://schemas.openxmlformats.org/drawingml/2006/main" xmlns:r="http://schemas.openxmlformats.org/officeDocument/2006/relationships" xmlns:p="http://schemas.openxmlformats.org/presentationml/2006/main">
  <p:tag name="MH" val="20161022203525"/>
  <p:tag name="MH_LIBRARY" val="GRAPHIC"/>
  <p:tag name="MH_TYPE" val="Other"/>
  <p:tag name="MH_ORDER" val="2"/>
</p:tagLst>
</file>

<file path=ppt/tags/tag29.xml><?xml version="1.0" encoding="utf-8"?>
<p:tagLst xmlns:a="http://schemas.openxmlformats.org/drawingml/2006/main" xmlns:r="http://schemas.openxmlformats.org/officeDocument/2006/relationships" xmlns:p="http://schemas.openxmlformats.org/presentationml/2006/main">
  <p:tag name="MH" val="20161022203525"/>
  <p:tag name="MH_LIBRARY" val="GRAPHIC"/>
  <p:tag name="MH_TYPE" val="SubTitle"/>
  <p:tag name="MH_ORDER" val="3"/>
</p:tagLst>
</file>

<file path=ppt/tags/tag3.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OTHERS"/>
  <p:tag name="ID" val="553512"/>
</p:tagLst>
</file>

<file path=ppt/tags/tag30.xml><?xml version="1.0" encoding="utf-8"?>
<p:tagLst xmlns:a="http://schemas.openxmlformats.org/drawingml/2006/main" xmlns:r="http://schemas.openxmlformats.org/officeDocument/2006/relationships" xmlns:p="http://schemas.openxmlformats.org/presentationml/2006/main">
  <p:tag name="MH" val="20161022203525"/>
  <p:tag name="MH_LIBRARY" val="GRAPHIC"/>
  <p:tag name="MH_TYPE" val="Other"/>
  <p:tag name="MH_ORDER" val="3"/>
</p:tagLst>
</file>

<file path=ppt/tags/tag31.xml><?xml version="1.0" encoding="utf-8"?>
<p:tagLst xmlns:a="http://schemas.openxmlformats.org/drawingml/2006/main" xmlns:r="http://schemas.openxmlformats.org/officeDocument/2006/relationships" xmlns:p="http://schemas.openxmlformats.org/presentationml/2006/main">
  <p:tag name="MH" val="20161022203525"/>
  <p:tag name="MH_LIBRARY" val="GRAPHIC"/>
  <p:tag name="MH_TYPE" val="SubTitle"/>
  <p:tag name="MH_ORDER" val="2"/>
</p:tagLst>
</file>

<file path=ppt/tags/tag32.xml><?xml version="1.0" encoding="utf-8"?>
<p:tagLst xmlns:a="http://schemas.openxmlformats.org/drawingml/2006/main" xmlns:r="http://schemas.openxmlformats.org/officeDocument/2006/relationships" xmlns:p="http://schemas.openxmlformats.org/presentationml/2006/main">
  <p:tag name="MH" val="20161022203525"/>
  <p:tag name="MH_LIBRARY" val="GRAPHIC"/>
  <p:tag name="MH_TYPE" val="Other"/>
  <p:tag name="MH_ORDER" val="2"/>
</p:tagLst>
</file>

<file path=ppt/tags/tag33.xml><?xml version="1.0" encoding="utf-8"?>
<p:tagLst xmlns:a="http://schemas.openxmlformats.org/drawingml/2006/main" xmlns:r="http://schemas.openxmlformats.org/officeDocument/2006/relationships" xmlns:p="http://schemas.openxmlformats.org/presentationml/2006/main">
  <p:tag name="MH" val="20161022203525"/>
  <p:tag name="MH_LIBRARY" val="GRAPHIC"/>
  <p:tag name="MH_TYPE" val="SubTitle"/>
  <p:tag name="MH_ORDER" val="2"/>
</p:tagLst>
</file>

<file path=ppt/tags/tag34.xml><?xml version="1.0" encoding="utf-8"?>
<p:tagLst xmlns:a="http://schemas.openxmlformats.org/drawingml/2006/main" xmlns:r="http://schemas.openxmlformats.org/officeDocument/2006/relationships" xmlns:p="http://schemas.openxmlformats.org/presentationml/2006/main">
  <p:tag name="MH" val="20161022203525"/>
  <p:tag name="MH_LIBRARY" val="GRAPHIC"/>
  <p:tag name="MH_TYPE" val="Other"/>
  <p:tag name="MH_ORDER" val="2"/>
</p:tagLst>
</file>

<file path=ppt/tags/tag35.xml><?xml version="1.0" encoding="utf-8"?>
<p:tagLst xmlns:a="http://schemas.openxmlformats.org/drawingml/2006/main" xmlns:r="http://schemas.openxmlformats.org/officeDocument/2006/relationships" xmlns:p="http://schemas.openxmlformats.org/presentationml/2006/main">
  <p:tag name="MH_TYPE" val="#NeiR#"/>
  <p:tag name="MH_NUMBER" val="5"/>
  <p:tag name="MH_CATEGORY" val="#BingLLB#"/>
  <p:tag name="MH_LAYOUT" val="SubTitle"/>
  <p:tag name="MH" val="20161022203525"/>
  <p:tag name="MH_LIBRARY" val="GRAPHIC"/>
</p:tagLst>
</file>

<file path=ppt/tags/tag36.xml><?xml version="1.0" encoding="utf-8"?>
<p:tagLst xmlns:a="http://schemas.openxmlformats.org/drawingml/2006/main" xmlns:r="http://schemas.openxmlformats.org/officeDocument/2006/relationships" xmlns:p="http://schemas.openxmlformats.org/presentationml/2006/main">
  <p:tag name="MH" val="20160830110855"/>
  <p:tag name="MH_LIBRARY" val="CONTENTS"/>
  <p:tag name="MH_TYPE" val="OTHERS"/>
  <p:tag name="ID" val="545820"/>
</p:tagLst>
</file>

<file path=ppt/tags/tag37.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OTHERS"/>
  <p:tag name="ID" val="553512"/>
</p:tagLst>
</file>

<file path=ppt/tags/tag38.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OTHERS"/>
  <p:tag name="ID" val="553512"/>
</p:tagLst>
</file>

<file path=ppt/tags/tag39.xml><?xml version="1.0" encoding="utf-8"?>
<p:tagLst xmlns:a="http://schemas.openxmlformats.org/drawingml/2006/main" xmlns:r="http://schemas.openxmlformats.org/officeDocument/2006/relationships" xmlns:p="http://schemas.openxmlformats.org/presentationml/2006/main">
  <p:tag name="MH" val="20160830110855"/>
  <p:tag name="MH_LIBRARY" val="CONTENTS"/>
  <p:tag name="MH_TYPE" val="OTHERS"/>
  <p:tag name="ID" val="545820"/>
</p:tagLst>
</file>

<file path=ppt/tags/tag4.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OTHERS"/>
  <p:tag name="ID" val="553512"/>
</p:tagLst>
</file>

<file path=ppt/tags/tag40.xml><?xml version="1.0" encoding="utf-8"?>
<p:tagLst xmlns:a="http://schemas.openxmlformats.org/drawingml/2006/main" xmlns:r="http://schemas.openxmlformats.org/officeDocument/2006/relationships" xmlns:p="http://schemas.openxmlformats.org/presentationml/2006/main">
  <p:tag name="MH" val="20161022203525"/>
  <p:tag name="MH_LIBRARY" val="GRAPHIC"/>
  <p:tag name="MH_TYPE" val="SubTitle"/>
  <p:tag name="MH_ORDER" val="2"/>
</p:tagLst>
</file>

<file path=ppt/tags/tag41.xml><?xml version="1.0" encoding="utf-8"?>
<p:tagLst xmlns:a="http://schemas.openxmlformats.org/drawingml/2006/main" xmlns:r="http://schemas.openxmlformats.org/officeDocument/2006/relationships" xmlns:p="http://schemas.openxmlformats.org/presentationml/2006/main">
  <p:tag name="MH" val="20161022203525"/>
  <p:tag name="MH_LIBRARY" val="GRAPHIC"/>
  <p:tag name="MH_TYPE" val="Other"/>
  <p:tag name="MH_ORDER" val="2"/>
</p:tagLst>
</file>

<file path=ppt/tags/tag42.xml><?xml version="1.0" encoding="utf-8"?>
<p:tagLst xmlns:a="http://schemas.openxmlformats.org/drawingml/2006/main" xmlns:r="http://schemas.openxmlformats.org/officeDocument/2006/relationships" xmlns:p="http://schemas.openxmlformats.org/presentationml/2006/main">
  <p:tag name="MH" val="20161022203525"/>
  <p:tag name="MH_LIBRARY" val="GRAPHIC"/>
  <p:tag name="MH_TYPE" val="SubTitle"/>
  <p:tag name="MH_ORDER" val="1"/>
</p:tagLst>
</file>

<file path=ppt/tags/tag43.xml><?xml version="1.0" encoding="utf-8"?>
<p:tagLst xmlns:a="http://schemas.openxmlformats.org/drawingml/2006/main" xmlns:r="http://schemas.openxmlformats.org/officeDocument/2006/relationships" xmlns:p="http://schemas.openxmlformats.org/presentationml/2006/main">
  <p:tag name="MH" val="20161022203525"/>
  <p:tag name="MH_LIBRARY" val="GRAPHIC"/>
  <p:tag name="MH_TYPE" val="Other"/>
  <p:tag name="MH_ORDER" val="1"/>
</p:tagLst>
</file>

<file path=ppt/tags/tag44.xml><?xml version="1.0" encoding="utf-8"?>
<p:tagLst xmlns:a="http://schemas.openxmlformats.org/drawingml/2006/main" xmlns:r="http://schemas.openxmlformats.org/officeDocument/2006/relationships" xmlns:p="http://schemas.openxmlformats.org/presentationml/2006/main">
  <p:tag name="MH" val="20161022203525"/>
  <p:tag name="MH_LIBRARY" val="GRAPHIC"/>
  <p:tag name="MH_TYPE" val="SubTitle"/>
  <p:tag name="MH_ORDER" val="2"/>
</p:tagLst>
</file>

<file path=ppt/tags/tag45.xml><?xml version="1.0" encoding="utf-8"?>
<p:tagLst xmlns:a="http://schemas.openxmlformats.org/drawingml/2006/main" xmlns:r="http://schemas.openxmlformats.org/officeDocument/2006/relationships" xmlns:p="http://schemas.openxmlformats.org/presentationml/2006/main">
  <p:tag name="MH" val="20161022203525"/>
  <p:tag name="MH_LIBRARY" val="GRAPHIC"/>
  <p:tag name="MH_TYPE" val="Other"/>
  <p:tag name="MH_ORDER" val="2"/>
</p:tagLst>
</file>

<file path=ppt/tags/tag46.xml><?xml version="1.0" encoding="utf-8"?>
<p:tagLst xmlns:a="http://schemas.openxmlformats.org/drawingml/2006/main" xmlns:r="http://schemas.openxmlformats.org/officeDocument/2006/relationships" xmlns:p="http://schemas.openxmlformats.org/presentationml/2006/main">
  <p:tag name="MH" val="20161022203525"/>
  <p:tag name="MH_LIBRARY" val="GRAPHIC"/>
  <p:tag name="MH_TYPE" val="SubTitle"/>
  <p:tag name="MH_ORDER" val="3"/>
</p:tagLst>
</file>

<file path=ppt/tags/tag47.xml><?xml version="1.0" encoding="utf-8"?>
<p:tagLst xmlns:a="http://schemas.openxmlformats.org/drawingml/2006/main" xmlns:r="http://schemas.openxmlformats.org/officeDocument/2006/relationships" xmlns:p="http://schemas.openxmlformats.org/presentationml/2006/main">
  <p:tag name="MH" val="20161022203525"/>
  <p:tag name="MH_LIBRARY" val="GRAPHIC"/>
  <p:tag name="MH_TYPE" val="Other"/>
  <p:tag name="MH_ORDER" val="3"/>
</p:tagLst>
</file>

<file path=ppt/tags/tag48.xml><?xml version="1.0" encoding="utf-8"?>
<p:tagLst xmlns:a="http://schemas.openxmlformats.org/drawingml/2006/main" xmlns:r="http://schemas.openxmlformats.org/officeDocument/2006/relationships" xmlns:p="http://schemas.openxmlformats.org/presentationml/2006/main">
  <p:tag name="MH" val="20161022203525"/>
  <p:tag name="MH_LIBRARY" val="GRAPHIC"/>
  <p:tag name="MH_TYPE" val="SubTitle"/>
  <p:tag name="MH_ORDER" val="2"/>
</p:tagLst>
</file>

<file path=ppt/tags/tag49.xml><?xml version="1.0" encoding="utf-8"?>
<p:tagLst xmlns:a="http://schemas.openxmlformats.org/drawingml/2006/main" xmlns:r="http://schemas.openxmlformats.org/officeDocument/2006/relationships" xmlns:p="http://schemas.openxmlformats.org/presentationml/2006/main">
  <p:tag name="MH" val="20161022203525"/>
  <p:tag name="MH_LIBRARY" val="GRAPHIC"/>
  <p:tag name="MH_TYPE" val="Other"/>
  <p:tag name="MH_ORDER" val="2"/>
</p:tagLst>
</file>

<file path=ppt/tags/tag5.xml><?xml version="1.0" encoding="utf-8"?>
<p:tagLst xmlns:a="http://schemas.openxmlformats.org/drawingml/2006/main" xmlns:r="http://schemas.openxmlformats.org/officeDocument/2006/relationships" xmlns:p="http://schemas.openxmlformats.org/presentationml/2006/main">
  <p:tag name="MH" val="20160830110855"/>
  <p:tag name="MH_LIBRARY" val="CONTENTS"/>
  <p:tag name="MH_TYPE" val="OTHERS"/>
  <p:tag name="ID" val="545820"/>
</p:tagLst>
</file>

<file path=ppt/tags/tag50.xml><?xml version="1.0" encoding="utf-8"?>
<p:tagLst xmlns:a="http://schemas.openxmlformats.org/drawingml/2006/main" xmlns:r="http://schemas.openxmlformats.org/officeDocument/2006/relationships" xmlns:p="http://schemas.openxmlformats.org/presentationml/2006/main">
  <p:tag name="MH" val="20161022203525"/>
  <p:tag name="MH_LIBRARY" val="GRAPHIC"/>
  <p:tag name="MH_TYPE" val="SubTitle"/>
  <p:tag name="MH_ORDER" val="2"/>
</p:tagLst>
</file>

<file path=ppt/tags/tag51.xml><?xml version="1.0" encoding="utf-8"?>
<p:tagLst xmlns:a="http://schemas.openxmlformats.org/drawingml/2006/main" xmlns:r="http://schemas.openxmlformats.org/officeDocument/2006/relationships" xmlns:p="http://schemas.openxmlformats.org/presentationml/2006/main">
  <p:tag name="MH" val="20161022203525"/>
  <p:tag name="MH_LIBRARY" val="GRAPHIC"/>
  <p:tag name="MH_TYPE" val="Other"/>
  <p:tag name="MH_ORDER" val="2"/>
</p:tagLst>
</file>

<file path=ppt/tags/tag52.xml><?xml version="1.0" encoding="utf-8"?>
<p:tagLst xmlns:a="http://schemas.openxmlformats.org/drawingml/2006/main" xmlns:r="http://schemas.openxmlformats.org/officeDocument/2006/relationships" xmlns:p="http://schemas.openxmlformats.org/presentationml/2006/main">
  <p:tag name="TIMING" val="|0.7|1.4|1.1|1"/>
</p:tagLst>
</file>

<file path=ppt/tags/tag6.xml><?xml version="1.0" encoding="utf-8"?>
<p:tagLst xmlns:a="http://schemas.openxmlformats.org/drawingml/2006/main" xmlns:r="http://schemas.openxmlformats.org/officeDocument/2006/relationships" xmlns:p="http://schemas.openxmlformats.org/presentationml/2006/main">
  <p:tag name="MH" val="20161022203525"/>
  <p:tag name="MH_LIBRARY" val="GRAPHIC"/>
  <p:tag name="MH_TYPE" val="SubTitle"/>
  <p:tag name="MH_ORDER" val="2"/>
</p:tagLst>
</file>

<file path=ppt/tags/tag7.xml><?xml version="1.0" encoding="utf-8"?>
<p:tagLst xmlns:a="http://schemas.openxmlformats.org/drawingml/2006/main" xmlns:r="http://schemas.openxmlformats.org/officeDocument/2006/relationships" xmlns:p="http://schemas.openxmlformats.org/presentationml/2006/main">
  <p:tag name="MH" val="20161022203525"/>
  <p:tag name="MH_LIBRARY" val="GRAPHIC"/>
  <p:tag name="MH_TYPE" val="Other"/>
  <p:tag name="MH_ORDER" val="2"/>
</p:tagLst>
</file>

<file path=ppt/tags/tag8.xml><?xml version="1.0" encoding="utf-8"?>
<p:tagLst xmlns:a="http://schemas.openxmlformats.org/drawingml/2006/main" xmlns:r="http://schemas.openxmlformats.org/officeDocument/2006/relationships" xmlns:p="http://schemas.openxmlformats.org/presentationml/2006/main">
  <p:tag name="MH" val="20161022203525"/>
  <p:tag name="MH_LIBRARY" val="GRAPHIC"/>
  <p:tag name="MH_TYPE" val="SubTitle"/>
  <p:tag name="MH_ORDER" val="1"/>
</p:tagLst>
</file>

<file path=ppt/tags/tag9.xml><?xml version="1.0" encoding="utf-8"?>
<p:tagLst xmlns:a="http://schemas.openxmlformats.org/drawingml/2006/main" xmlns:r="http://schemas.openxmlformats.org/officeDocument/2006/relationships" xmlns:p="http://schemas.openxmlformats.org/presentationml/2006/main">
  <p:tag name="MH" val="20161022203525"/>
  <p:tag name="MH_LIBRARY" val="GRAPHIC"/>
  <p:tag name="MH_TYPE" val="Other"/>
  <p:tag name="MH_ORDER" val="1"/>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emp">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defRPr dirty="0">
            <a:latin typeface="Times New Roman" panose="02020603050405020304" pitchFamily="18" charset="0"/>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28736</TotalTime>
  <Words>4496</Words>
  <Application>Microsoft Office PowerPoint</Application>
  <PresentationFormat>宽屏</PresentationFormat>
  <Paragraphs>429</Paragraphs>
  <Slides>49</Slides>
  <Notes>5</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49</vt:i4>
      </vt:variant>
    </vt:vector>
  </HeadingPairs>
  <TitlesOfParts>
    <vt:vector size="57" baseType="lpstr">
      <vt:lpstr>等线</vt:lpstr>
      <vt:lpstr>宋体</vt:lpstr>
      <vt:lpstr>微软雅黑</vt:lpstr>
      <vt:lpstr>Arial</vt:lpstr>
      <vt:lpstr>Calibri</vt:lpstr>
      <vt:lpstr>Cambria Math</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A</cp:lastModifiedBy>
  <cp:revision>4467</cp:revision>
  <cp:lastPrinted>2018-10-11T00:26:19Z</cp:lastPrinted>
  <dcterms:created xsi:type="dcterms:W3CDTF">2017-03-06T07:05:10Z</dcterms:created>
  <dcterms:modified xsi:type="dcterms:W3CDTF">2025-03-26T02:21:02Z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2052-10.1.0.6207</vt:lpwstr>
  </property>
</Properties>
</file>