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8.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2"/>
  </p:notesMasterIdLst>
  <p:handoutMasterIdLst>
    <p:handoutMasterId r:id="rId23"/>
  </p:handoutMasterIdLst>
  <p:sldIdLst>
    <p:sldId id="643" r:id="rId2"/>
    <p:sldId id="644" r:id="rId3"/>
    <p:sldId id="645" r:id="rId4"/>
    <p:sldId id="646" r:id="rId5"/>
    <p:sldId id="647" r:id="rId6"/>
    <p:sldId id="648" r:id="rId7"/>
    <p:sldId id="649" r:id="rId8"/>
    <p:sldId id="650" r:id="rId9"/>
    <p:sldId id="651" r:id="rId10"/>
    <p:sldId id="658" r:id="rId11"/>
    <p:sldId id="653" r:id="rId12"/>
    <p:sldId id="652" r:id="rId13"/>
    <p:sldId id="654" r:id="rId14"/>
    <p:sldId id="659" r:id="rId15"/>
    <p:sldId id="642" r:id="rId16"/>
    <p:sldId id="655" r:id="rId17"/>
    <p:sldId id="656" r:id="rId18"/>
    <p:sldId id="657" r:id="rId19"/>
    <p:sldId id="660" r:id="rId20"/>
    <p:sldId id="283" r:id="rId21"/>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XL" initials="G" lastIdx="2" clrIdx="0">
    <p:extLst>
      <p:ext uri="{19B8F6BF-5375-455C-9EA6-DF929625EA0E}">
        <p15:presenceInfo xmlns:p15="http://schemas.microsoft.com/office/powerpoint/2012/main" userId="GXL" providerId="None"/>
      </p:ext>
    </p:extLst>
  </p:cmAuthor>
  <p:cmAuthor id="2" name="红霞" initials="红霞" lastIdx="2" clrIdx="1">
    <p:extLst>
      <p:ext uri="{19B8F6BF-5375-455C-9EA6-DF929625EA0E}">
        <p15:presenceInfo xmlns:p15="http://schemas.microsoft.com/office/powerpoint/2012/main" userId="59fb9849a1a1d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7D31"/>
    <a:srgbClr val="595959"/>
    <a:srgbClr val="002060"/>
    <a:srgbClr val="E9C793"/>
    <a:srgbClr val="CCECFF"/>
    <a:srgbClr val="B7EAFF"/>
    <a:srgbClr val="99CCFF"/>
    <a:srgbClr val="66CCFF"/>
    <a:srgbClr val="D1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3875" autoAdjust="0"/>
  </p:normalViewPr>
  <p:slideViewPr>
    <p:cSldViewPr snapToGrid="0">
      <p:cViewPr varScale="1">
        <p:scale>
          <a:sx n="107" d="100"/>
          <a:sy n="107" d="100"/>
        </p:scale>
        <p:origin x="558"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40570"/>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sz="quarter" idx="1"/>
          </p:nvPr>
        </p:nvSpPr>
        <p:spPr>
          <a:xfrm>
            <a:off x="5624146" y="0"/>
            <a:ext cx="4301860" cy="340570"/>
          </a:xfrm>
          <a:prstGeom prst="rect">
            <a:avLst/>
          </a:prstGeom>
        </p:spPr>
        <p:txBody>
          <a:bodyPr vert="horz" lIns="88203" tIns="44102" rIns="88203" bIns="44102" rtlCol="0"/>
          <a:lstStyle>
            <a:lvl1pPr algn="r">
              <a:defRPr sz="1200"/>
            </a:lvl1pPr>
          </a:lstStyle>
          <a:p>
            <a:fld id="{978063BD-1DB7-4333-AB51-CF18321AA57E}" type="datetimeFigureOut">
              <a:rPr lang="zh-CN" altLang="en-US" smtClean="0"/>
              <a:t>2025/4/7</a:t>
            </a:fld>
            <a:endParaRPr lang="zh-CN" altLang="en-US"/>
          </a:p>
        </p:txBody>
      </p:sp>
      <p:sp>
        <p:nvSpPr>
          <p:cNvPr id="4" name="页脚占位符 3"/>
          <p:cNvSpPr>
            <a:spLocks noGrp="1"/>
          </p:cNvSpPr>
          <p:nvPr>
            <p:ph type="ftr" sz="quarter" idx="2"/>
          </p:nvPr>
        </p:nvSpPr>
        <p:spPr>
          <a:xfrm>
            <a:off x="1" y="6457106"/>
            <a:ext cx="4301861" cy="340570"/>
          </a:xfrm>
          <a:prstGeom prst="rect">
            <a:avLst/>
          </a:prstGeom>
        </p:spPr>
        <p:txBody>
          <a:bodyPr vert="horz" lIns="88203" tIns="44102" rIns="88203" bIns="44102"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4146" y="6457106"/>
            <a:ext cx="4301860" cy="340570"/>
          </a:xfrm>
          <a:prstGeom prst="rect">
            <a:avLst/>
          </a:prstGeom>
        </p:spPr>
        <p:txBody>
          <a:bodyPr vert="horz" lIns="88203" tIns="44102" rIns="88203" bIns="44102" rtlCol="0" anchor="b"/>
          <a:lstStyle>
            <a:lvl1pPr algn="r">
              <a:defRPr sz="1200"/>
            </a:lvl1pPr>
          </a:lstStyle>
          <a:p>
            <a:fld id="{C0339737-F3DE-4D4E-A327-37F45F0D9DA9}" type="slidenum">
              <a:rPr lang="zh-CN" altLang="en-US" smtClean="0"/>
              <a:t>‹#›</a:t>
            </a:fld>
            <a:endParaRPr lang="zh-CN" altLang="en-US"/>
          </a:p>
        </p:txBody>
      </p:sp>
    </p:spTree>
    <p:extLst>
      <p:ext uri="{BB962C8B-B14F-4D97-AF65-F5344CB8AC3E}">
        <p14:creationId xmlns:p14="http://schemas.microsoft.com/office/powerpoint/2010/main" val="2295227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39515"/>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idx="1"/>
          </p:nvPr>
        </p:nvSpPr>
        <p:spPr>
          <a:xfrm>
            <a:off x="5624146" y="0"/>
            <a:ext cx="4301860" cy="339515"/>
          </a:xfrm>
          <a:prstGeom prst="rect">
            <a:avLst/>
          </a:prstGeom>
        </p:spPr>
        <p:txBody>
          <a:bodyPr vert="horz" lIns="88203" tIns="44102" rIns="88203" bIns="44102" rtlCol="0"/>
          <a:lstStyle>
            <a:lvl1pPr algn="r">
              <a:defRPr sz="1200"/>
            </a:lvl1pPr>
          </a:lstStyle>
          <a:p>
            <a:fld id="{81AE4AC4-3F26-48FF-BE28-14B57D71E126}" type="datetimeFigureOut">
              <a:rPr lang="zh-CN" altLang="en-US" smtClean="0"/>
              <a:t>2025/4/7</a:t>
            </a:fld>
            <a:endParaRPr lang="zh-CN" altLang="en-US"/>
          </a:p>
        </p:txBody>
      </p:sp>
      <p:sp>
        <p:nvSpPr>
          <p:cNvPr id="4" name="幻灯片图像占位符 3"/>
          <p:cNvSpPr>
            <a:spLocks noGrp="1" noRot="1" noChangeAspect="1"/>
          </p:cNvSpPr>
          <p:nvPr>
            <p:ph type="sldImg" idx="2"/>
          </p:nvPr>
        </p:nvSpPr>
        <p:spPr>
          <a:xfrm>
            <a:off x="2698750" y="511175"/>
            <a:ext cx="4530725" cy="2547938"/>
          </a:xfrm>
          <a:prstGeom prst="rect">
            <a:avLst/>
          </a:prstGeom>
          <a:noFill/>
          <a:ln w="12700">
            <a:solidFill>
              <a:prstClr val="black"/>
            </a:solidFill>
          </a:ln>
        </p:spPr>
        <p:txBody>
          <a:bodyPr vert="horz" lIns="88203" tIns="44102" rIns="88203" bIns="44102" rtlCol="0" anchor="ctr"/>
          <a:lstStyle/>
          <a:p>
            <a:endParaRPr lang="zh-CN" altLang="en-US"/>
          </a:p>
        </p:txBody>
      </p:sp>
      <p:sp>
        <p:nvSpPr>
          <p:cNvPr id="5" name="备注占位符 4"/>
          <p:cNvSpPr>
            <a:spLocks noGrp="1"/>
          </p:cNvSpPr>
          <p:nvPr>
            <p:ph type="body" sz="quarter" idx="3"/>
          </p:nvPr>
        </p:nvSpPr>
        <p:spPr>
          <a:xfrm>
            <a:off x="993932" y="3228553"/>
            <a:ext cx="7942580" cy="3058796"/>
          </a:xfrm>
          <a:prstGeom prst="rect">
            <a:avLst/>
          </a:prstGeom>
        </p:spPr>
        <p:txBody>
          <a:bodyPr vert="horz" lIns="88203" tIns="44102" rIns="88203" bIns="4410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7106"/>
            <a:ext cx="4301861" cy="339515"/>
          </a:xfrm>
          <a:prstGeom prst="rect">
            <a:avLst/>
          </a:prstGeom>
        </p:spPr>
        <p:txBody>
          <a:bodyPr vert="horz" lIns="88203" tIns="44102" rIns="88203" bIns="44102"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146" y="6457106"/>
            <a:ext cx="4301860" cy="339515"/>
          </a:xfrm>
          <a:prstGeom prst="rect">
            <a:avLst/>
          </a:prstGeom>
        </p:spPr>
        <p:txBody>
          <a:bodyPr vert="horz" lIns="88203" tIns="44102" rIns="88203" bIns="44102" rtlCol="0" anchor="b"/>
          <a:lstStyle>
            <a:lvl1pPr algn="r">
              <a:defRPr sz="1200"/>
            </a:lvl1pPr>
          </a:lstStyle>
          <a:p>
            <a:fld id="{5A04FA34-DDC2-4732-BEE3-5530C8E6A384}" type="slidenum">
              <a:rPr lang="zh-CN" altLang="en-US" smtClean="0"/>
              <a:t>‹#›</a:t>
            </a:fld>
            <a:endParaRPr lang="zh-CN" altLang="en-US"/>
          </a:p>
        </p:txBody>
      </p:sp>
    </p:spTree>
    <p:extLst>
      <p:ext uri="{BB962C8B-B14F-4D97-AF65-F5344CB8AC3E}">
        <p14:creationId xmlns:p14="http://schemas.microsoft.com/office/powerpoint/2010/main" val="318120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a:t>
            </a:fld>
            <a:endParaRPr lang="zh-CN" altLang="en-US">
              <a:latin typeface="Calibri" panose="020F0502020204030204" pitchFamily="34" charset="0"/>
            </a:endParaRPr>
          </a:p>
        </p:txBody>
      </p:sp>
    </p:spTree>
    <p:extLst>
      <p:ext uri="{BB962C8B-B14F-4D97-AF65-F5344CB8AC3E}">
        <p14:creationId xmlns:p14="http://schemas.microsoft.com/office/powerpoint/2010/main" val="781903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A04FA34-DDC2-4732-BEE3-5530C8E6A384}" type="slidenum">
              <a:rPr lang="zh-CN" altLang="en-US" smtClean="0"/>
              <a:t>6</a:t>
            </a:fld>
            <a:endParaRPr lang="zh-CN" altLang="en-US"/>
          </a:p>
        </p:txBody>
      </p:sp>
    </p:spTree>
    <p:extLst>
      <p:ext uri="{BB962C8B-B14F-4D97-AF65-F5344CB8AC3E}">
        <p14:creationId xmlns:p14="http://schemas.microsoft.com/office/powerpoint/2010/main" val="553778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4FA34-DDC2-4732-BEE3-5530C8E6A38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057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853155D5-A8A8-47E3-AE27-8F1E1C8BCD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812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A03307C1-49C8-40A5-A540-915D468517B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3.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第三章 树形结构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3 Tree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3" name="组合 2">
            <a:extLst>
              <a:ext uri="{FF2B5EF4-FFF2-40B4-BE49-F238E27FC236}">
                <a16:creationId xmlns:a16="http://schemas.microsoft.com/office/drawing/2014/main" id="{658BEAFA-EC87-4AC9-A4F8-3845BA9916AB}"/>
              </a:ext>
            </a:extLst>
          </p:cNvPr>
          <p:cNvGrpSpPr/>
          <p:nvPr/>
        </p:nvGrpSpPr>
        <p:grpSpPr>
          <a:xfrm>
            <a:off x="2947489" y="1909369"/>
            <a:ext cx="6297021" cy="4549435"/>
            <a:chOff x="2947489" y="2053877"/>
            <a:chExt cx="6297021" cy="4549435"/>
          </a:xfrm>
        </p:grpSpPr>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8"/>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二叉树的定义和存储结构</a:t>
                </a:r>
              </a:p>
            </p:txBody>
          </p:sp>
          <p:sp>
            <p:nvSpPr>
              <p:cNvPr id="41" name="MH_Other_1"/>
              <p:cNvSpPr/>
              <p:nvPr>
                <p:custDataLst>
                  <p:tags r:id="rId9"/>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10"/>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遍历二叉树</a:t>
                </a:r>
              </a:p>
            </p:txBody>
          </p:sp>
          <p:sp>
            <p:nvSpPr>
              <p:cNvPr id="43" name="MH_Other_2"/>
              <p:cNvSpPr/>
              <p:nvPr>
                <p:custDataLst>
                  <p:tags r:id="rId11"/>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2"/>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树与森林的定义</a:t>
                </a:r>
              </a:p>
            </p:txBody>
          </p:sp>
          <p:sp>
            <p:nvSpPr>
              <p:cNvPr id="45" name="MH_Other_3"/>
              <p:cNvSpPr/>
              <p:nvPr>
                <p:custDataLst>
                  <p:tags r:id="rId13"/>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4"/>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树与森林的存储结构</a:t>
                </a:r>
              </a:p>
            </p:txBody>
          </p:sp>
          <p:sp>
            <p:nvSpPr>
              <p:cNvPr id="13" name="MH_Other_2">
                <a:extLst>
                  <a:ext uri="{FF2B5EF4-FFF2-40B4-BE49-F238E27FC236}">
                    <a16:creationId xmlns:a16="http://schemas.microsoft.com/office/drawing/2014/main" id="{E3A62604-B582-45E4-B86A-A8ECDB86EA9C}"/>
                  </a:ext>
                </a:extLst>
              </p:cNvPr>
              <p:cNvSpPr/>
              <p:nvPr>
                <p:custDataLst>
                  <p:tags r:id="rId15"/>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6"/>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树与森林的遍历</a:t>
                </a:r>
              </a:p>
            </p:txBody>
          </p:sp>
          <p:sp>
            <p:nvSpPr>
              <p:cNvPr id="19" name="MH_Other_2">
                <a:extLst>
                  <a:ext uri="{FF2B5EF4-FFF2-40B4-BE49-F238E27FC236}">
                    <a16:creationId xmlns:a16="http://schemas.microsoft.com/office/drawing/2014/main" id="{C94B2AF2-84C8-4526-8E2E-D1DFE6404F7E}"/>
                  </a:ext>
                </a:extLst>
              </p:cNvPr>
              <p:cNvSpPr/>
              <p:nvPr>
                <p:custDataLst>
                  <p:tags r:id="rId17"/>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MH_SubTitle_2">
              <a:extLst>
                <a:ext uri="{FF2B5EF4-FFF2-40B4-BE49-F238E27FC236}">
                  <a16:creationId xmlns:a16="http://schemas.microsoft.com/office/drawing/2014/main" id="{BE1BAD32-0478-4A17-BAD5-D5271437B3B7}"/>
                </a:ext>
              </a:extLst>
            </p:cNvPr>
            <p:cNvSpPr/>
            <p:nvPr>
              <p:custDataLst>
                <p:tags r:id="rId6"/>
              </p:custDataLst>
            </p:nvPr>
          </p:nvSpPr>
          <p:spPr>
            <a:xfrm>
              <a:off x="3706435" y="5981925"/>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1">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en-US" altLang="zh-CN" sz="2800" b="1" dirty="0">
                  <a:solidFill>
                    <a:schemeClr val="bg1"/>
                  </a:solidFill>
                  <a:cs typeface="+mn-ea"/>
                  <a:sym typeface="+mn-lt"/>
                </a:rPr>
                <a:t>Huffman</a:t>
              </a:r>
              <a:r>
                <a:rPr lang="zh-CN" altLang="en-US" sz="2800" b="1" dirty="0">
                  <a:solidFill>
                    <a:schemeClr val="bg1"/>
                  </a:solidFill>
                  <a:cs typeface="+mn-ea"/>
                  <a:sym typeface="+mn-lt"/>
                </a:rPr>
                <a:t>树</a:t>
              </a:r>
            </a:p>
          </p:txBody>
        </p:sp>
        <p:sp>
          <p:nvSpPr>
            <p:cNvPr id="21" name="MH_Other_2">
              <a:extLst>
                <a:ext uri="{FF2B5EF4-FFF2-40B4-BE49-F238E27FC236}">
                  <a16:creationId xmlns:a16="http://schemas.microsoft.com/office/drawing/2014/main" id="{C8CC9333-04D4-4FB6-8928-27D151242DBB}"/>
                </a:ext>
              </a:extLst>
            </p:cNvPr>
            <p:cNvSpPr/>
            <p:nvPr>
              <p:custDataLst>
                <p:tags r:id="rId7"/>
              </p:custDataLst>
            </p:nvPr>
          </p:nvSpPr>
          <p:spPr>
            <a:xfrm>
              <a:off x="2947489" y="5944536"/>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1">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6</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46159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862263" y="1204046"/>
            <a:ext cx="10467474" cy="1437573"/>
          </a:xfrm>
          <a:prstGeom prst="rect">
            <a:avLst/>
          </a:prstGeom>
        </p:spPr>
        <p:txBody>
          <a:bodyPr wrap="square">
            <a:spAutoFit/>
          </a:bodyPr>
          <a:lstStyle/>
          <a:p>
            <a:pPr algn="just">
              <a:lnSpc>
                <a:spcPct val="120000"/>
              </a:lnSpc>
            </a:pPr>
            <a:r>
              <a:rPr lang="zh-CN" altLang="en-US" sz="2500" b="1" dirty="0">
                <a:solidFill>
                  <a:schemeClr val="accent2"/>
                </a:solidFill>
                <a:cs typeface="Times New Roman" panose="02020603050405020304" pitchFamily="18" charset="0"/>
              </a:rPr>
              <a:t>课堂练习：</a:t>
            </a:r>
            <a:r>
              <a:rPr lang="zh-CN" altLang="en-US" sz="2500" dirty="0">
                <a:cs typeface="Times New Roman" panose="02020603050405020304" pitchFamily="18" charset="0"/>
              </a:rPr>
              <a:t>设某信息系统具有 </a:t>
            </a:r>
            <a:r>
              <a:rPr lang="en-US" altLang="zh-CN" sz="2500" dirty="0">
                <a:cs typeface="Times New Roman" panose="02020603050405020304" pitchFamily="18" charset="0"/>
              </a:rPr>
              <a:t>7 </a:t>
            </a:r>
            <a:r>
              <a:rPr lang="zh-CN" altLang="en-US" sz="2500" dirty="0">
                <a:cs typeface="Times New Roman" panose="02020603050405020304" pitchFamily="18" charset="0"/>
              </a:rPr>
              <a:t>个元素 </a:t>
            </a:r>
            <a:r>
              <a:rPr lang="en-US" altLang="zh-CN" sz="2500" dirty="0">
                <a:cs typeface="Times New Roman" panose="02020603050405020304" pitchFamily="18" charset="0"/>
              </a:rPr>
              <a:t>A, B, C, D, E, F, G, </a:t>
            </a:r>
            <a:r>
              <a:rPr lang="zh-CN" altLang="en-US" sz="2500" dirty="0">
                <a:cs typeface="Times New Roman" panose="02020603050405020304" pitchFamily="18" charset="0"/>
              </a:rPr>
              <a:t>这些元素对应的权值分别为 </a:t>
            </a:r>
            <a:r>
              <a:rPr lang="en-US" altLang="zh-CN" sz="2500" dirty="0">
                <a:cs typeface="Times New Roman" panose="02020603050405020304" pitchFamily="18" charset="0"/>
              </a:rPr>
              <a:t>6, 2, 3, 4, 7, 1, 5</a:t>
            </a:r>
            <a:r>
              <a:rPr lang="zh-CN" altLang="en-US" sz="2500" dirty="0">
                <a:cs typeface="Times New Roman" panose="02020603050405020304" pitchFamily="18" charset="0"/>
              </a:rPr>
              <a:t>。构造相应</a:t>
            </a:r>
            <a:r>
              <a:rPr lang="en-US" altLang="zh-CN" sz="2500" dirty="0">
                <a:cs typeface="Times New Roman" panose="02020603050405020304" pitchFamily="18" charset="0"/>
              </a:rPr>
              <a:t>Huffman</a:t>
            </a:r>
            <a:r>
              <a:rPr lang="zh-CN" altLang="en-US" sz="2500" dirty="0">
                <a:cs typeface="Times New Roman" panose="02020603050405020304" pitchFamily="18" charset="0"/>
              </a:rPr>
              <a:t>树，对这些元素进行编码，并求出加权平均编码长度。</a:t>
            </a:r>
            <a:endParaRPr lang="en-US" altLang="zh-CN" sz="2500" dirty="0">
              <a:cs typeface="Times New Roman" panose="02020603050405020304" pitchFamily="18" charset="0"/>
            </a:endParaRPr>
          </a:p>
        </p:txBody>
      </p:sp>
      <p:grpSp>
        <p:nvGrpSpPr>
          <p:cNvPr id="8" name="组合 7">
            <a:extLst>
              <a:ext uri="{FF2B5EF4-FFF2-40B4-BE49-F238E27FC236}">
                <a16:creationId xmlns:a16="http://schemas.microsoft.com/office/drawing/2014/main" id="{8E9AAD75-E534-4370-80EB-2EABCB5C9B47}"/>
              </a:ext>
            </a:extLst>
          </p:cNvPr>
          <p:cNvGrpSpPr/>
          <p:nvPr/>
        </p:nvGrpSpPr>
        <p:grpSpPr>
          <a:xfrm>
            <a:off x="-2" y="177155"/>
            <a:ext cx="4141696" cy="877513"/>
            <a:chOff x="-2" y="271425"/>
            <a:chExt cx="4044788" cy="877513"/>
          </a:xfrm>
        </p:grpSpPr>
        <p:sp>
          <p:nvSpPr>
            <p:cNvPr id="9" name="任意多边形 18">
              <a:extLst>
                <a:ext uri="{FF2B5EF4-FFF2-40B4-BE49-F238E27FC236}">
                  <a16:creationId xmlns:a16="http://schemas.microsoft.com/office/drawing/2014/main" id="{92D1D65A-2F86-41BA-8C84-254AFA06677A}"/>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6714BF53-8789-4606-8996-8829A7220BB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8E299CCE-3D59-4EEB-9D44-C214862D325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5581F76A-5450-4B3B-9FD3-936A5739E642}"/>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131315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859131" y="1204046"/>
            <a:ext cx="10348227" cy="1899238"/>
          </a:xfrm>
          <a:prstGeom prst="rect">
            <a:avLst/>
          </a:prstGeom>
        </p:spPr>
        <p:txBody>
          <a:bodyPr wrap="square">
            <a:spAutoFit/>
          </a:bodyPr>
          <a:lstStyle/>
          <a:p>
            <a:pPr algn="just">
              <a:lnSpc>
                <a:spcPct val="120000"/>
              </a:lnSpc>
            </a:pPr>
            <a:r>
              <a:rPr lang="en-US" altLang="zh-CN" sz="2500" b="1" dirty="0">
                <a:solidFill>
                  <a:srgbClr val="0000FF"/>
                </a:solidFill>
                <a:cs typeface="Times New Roman" panose="02020603050405020304" pitchFamily="18" charset="0"/>
              </a:rPr>
              <a:t>Huffman</a:t>
            </a:r>
            <a:r>
              <a:rPr lang="zh-CN" altLang="en-US" sz="2500" b="1" dirty="0">
                <a:solidFill>
                  <a:srgbClr val="0000FF"/>
                </a:solidFill>
                <a:cs typeface="Times New Roman" panose="02020603050405020304" pitchFamily="18" charset="0"/>
              </a:rPr>
              <a:t>树的特点：</a:t>
            </a:r>
            <a:r>
              <a:rPr lang="en-US" altLang="zh-CN" sz="2500" dirty="0">
                <a:cs typeface="Times New Roman" panose="02020603050405020304" pitchFamily="18" charset="0"/>
              </a:rPr>
              <a:t>Huffman</a:t>
            </a:r>
            <a:r>
              <a:rPr lang="zh-CN" altLang="en-US" sz="2500" dirty="0">
                <a:cs typeface="Times New Roman" panose="02020603050405020304" pitchFamily="18" charset="0"/>
              </a:rPr>
              <a:t>树不存在度为 </a:t>
            </a:r>
            <a:r>
              <a:rPr lang="en-US" altLang="zh-CN" sz="2500" dirty="0">
                <a:cs typeface="Times New Roman" panose="02020603050405020304" pitchFamily="18" charset="0"/>
              </a:rPr>
              <a:t>1 </a:t>
            </a:r>
            <a:r>
              <a:rPr lang="zh-CN" altLang="en-US" sz="2500" dirty="0">
                <a:cs typeface="Times New Roman" panose="02020603050405020304" pitchFamily="18" charset="0"/>
              </a:rPr>
              <a:t>的结点，即它或为空二叉树，或每个结点的度都是</a:t>
            </a:r>
            <a:r>
              <a:rPr lang="en-US" altLang="zh-CN" sz="2500" dirty="0">
                <a:cs typeface="Times New Roman" panose="02020603050405020304" pitchFamily="18" charset="0"/>
              </a:rPr>
              <a:t> 0 </a:t>
            </a:r>
            <a:r>
              <a:rPr lang="zh-CN" altLang="en-US" sz="2500" dirty="0">
                <a:cs typeface="Times New Roman" panose="02020603050405020304" pitchFamily="18" charset="0"/>
              </a:rPr>
              <a:t>或 </a:t>
            </a:r>
            <a:r>
              <a:rPr lang="en-US" altLang="zh-CN" sz="2500" dirty="0">
                <a:cs typeface="Times New Roman" panose="02020603050405020304" pitchFamily="18" charset="0"/>
              </a:rPr>
              <a:t>2</a:t>
            </a:r>
            <a:r>
              <a:rPr lang="zh-CN" altLang="en-US" sz="2500" dirty="0">
                <a:cs typeface="Times New Roman" panose="02020603050405020304" pitchFamily="18" charset="0"/>
              </a:rPr>
              <a:t>。我们把这类二叉树称为</a:t>
            </a:r>
            <a:r>
              <a:rPr lang="zh-CN" altLang="en-US" sz="2500" b="1" dirty="0">
                <a:solidFill>
                  <a:schemeClr val="accent2"/>
                </a:solidFill>
                <a:cs typeface="Times New Roman" panose="02020603050405020304" pitchFamily="18" charset="0"/>
              </a:rPr>
              <a:t>严格二叉树</a:t>
            </a:r>
            <a:r>
              <a:rPr lang="en-US" altLang="zh-CN" sz="2500" b="1" dirty="0">
                <a:solidFill>
                  <a:schemeClr val="accent2"/>
                </a:solidFill>
                <a:cs typeface="Times New Roman" panose="02020603050405020304" pitchFamily="18" charset="0"/>
              </a:rPr>
              <a:t>(strict binary tree)</a:t>
            </a:r>
            <a:r>
              <a:rPr lang="zh-CN" altLang="en-US" sz="2500" dirty="0">
                <a:cs typeface="Times New Roman" panose="02020603050405020304" pitchFamily="18" charset="0"/>
              </a:rPr>
              <a:t>。若严格二叉树共有 </a:t>
            </a:r>
            <a:r>
              <a:rPr lang="en-US" altLang="zh-CN" sz="2500" dirty="0">
                <a:cs typeface="Times New Roman" panose="02020603050405020304" pitchFamily="18" charset="0"/>
              </a:rPr>
              <a:t>n </a:t>
            </a:r>
            <a:r>
              <a:rPr lang="zh-CN" altLang="en-US" sz="2500" dirty="0">
                <a:cs typeface="Times New Roman" panose="02020603050405020304" pitchFamily="18" charset="0"/>
              </a:rPr>
              <a:t>个叶子结点，则该二叉树共有 </a:t>
            </a:r>
            <a:r>
              <a:rPr lang="en-US" altLang="zh-CN" sz="2500" dirty="0">
                <a:cs typeface="Times New Roman" panose="02020603050405020304" pitchFamily="18" charset="0"/>
              </a:rPr>
              <a:t>(2n-1) </a:t>
            </a:r>
            <a:r>
              <a:rPr lang="zh-CN" altLang="en-US" sz="2500" dirty="0">
                <a:cs typeface="Times New Roman" panose="02020603050405020304" pitchFamily="18" charset="0"/>
              </a:rPr>
              <a:t>个结点。</a:t>
            </a:r>
            <a:endParaRPr lang="en-US" altLang="zh-CN" sz="2500" dirty="0">
              <a:cs typeface="Times New Roman" panose="02020603050405020304" pitchFamily="18" charset="0"/>
            </a:endParaRPr>
          </a:p>
        </p:txBody>
      </p:sp>
      <p:pic>
        <p:nvPicPr>
          <p:cNvPr id="10" name="图片 9">
            <a:extLst>
              <a:ext uri="{FF2B5EF4-FFF2-40B4-BE49-F238E27FC236}">
                <a16:creationId xmlns:a16="http://schemas.microsoft.com/office/drawing/2014/main" id="{C453CDDC-B608-4ABA-956E-F03833625649}"/>
              </a:ext>
            </a:extLst>
          </p:cNvPr>
          <p:cNvPicPr>
            <a:picLocks noChangeAspect="1"/>
          </p:cNvPicPr>
          <p:nvPr/>
        </p:nvPicPr>
        <p:blipFill>
          <a:blip r:embed="rId2"/>
          <a:stretch>
            <a:fillRect/>
          </a:stretch>
        </p:blipFill>
        <p:spPr>
          <a:xfrm>
            <a:off x="4467462" y="2989273"/>
            <a:ext cx="3131564" cy="3542194"/>
          </a:xfrm>
          <a:prstGeom prst="rect">
            <a:avLst/>
          </a:prstGeom>
        </p:spPr>
      </p:pic>
      <p:grpSp>
        <p:nvGrpSpPr>
          <p:cNvPr id="9" name="组合 8">
            <a:extLst>
              <a:ext uri="{FF2B5EF4-FFF2-40B4-BE49-F238E27FC236}">
                <a16:creationId xmlns:a16="http://schemas.microsoft.com/office/drawing/2014/main" id="{CE546993-EB5C-4420-951A-1606BDDF3943}"/>
              </a:ext>
            </a:extLst>
          </p:cNvPr>
          <p:cNvGrpSpPr/>
          <p:nvPr/>
        </p:nvGrpSpPr>
        <p:grpSpPr>
          <a:xfrm>
            <a:off x="-2" y="177155"/>
            <a:ext cx="4141696" cy="877513"/>
            <a:chOff x="-2" y="271425"/>
            <a:chExt cx="4044788" cy="877513"/>
          </a:xfrm>
        </p:grpSpPr>
        <p:sp>
          <p:nvSpPr>
            <p:cNvPr id="11" name="任意多边形 18">
              <a:extLst>
                <a:ext uri="{FF2B5EF4-FFF2-40B4-BE49-F238E27FC236}">
                  <a16:creationId xmlns:a16="http://schemas.microsoft.com/office/drawing/2014/main" id="{03AC3DF0-471B-4F66-AA9B-C2F10DD1702B}"/>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椭圆 11">
              <a:extLst>
                <a:ext uri="{FF2B5EF4-FFF2-40B4-BE49-F238E27FC236}">
                  <a16:creationId xmlns:a16="http://schemas.microsoft.com/office/drawing/2014/main" id="{1F699979-DE83-46DF-AF37-00CD3E39214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47741828-FA78-44BE-A5D4-C7034917FD03}"/>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94007391-E065-421E-8911-21B3F961C59B}"/>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311463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492493" y="1186116"/>
            <a:ext cx="11008507" cy="940514"/>
          </a:xfrm>
          <a:prstGeom prst="rect">
            <a:avLst/>
          </a:prstGeom>
        </p:spPr>
        <p:txBody>
          <a:bodyPr wrap="square">
            <a:spAutoFit/>
          </a:bodyPr>
          <a:lstStyle/>
          <a:p>
            <a:pPr algn="just">
              <a:lnSpc>
                <a:spcPct val="120000"/>
              </a:lnSpc>
              <a:spcAft>
                <a:spcPts val="1200"/>
              </a:spcAft>
            </a:pPr>
            <a:r>
              <a:rPr lang="zh-CN" altLang="en-US" sz="2400" dirty="0">
                <a:cs typeface="Times New Roman" panose="02020603050405020304" pitchFamily="18" charset="0"/>
              </a:rPr>
              <a:t>确定</a:t>
            </a:r>
            <a:r>
              <a:rPr lang="en-US" altLang="zh-CN" sz="2400" dirty="0">
                <a:cs typeface="Times New Roman" panose="02020603050405020304" pitchFamily="18" charset="0"/>
              </a:rPr>
              <a:t>Huffman</a:t>
            </a:r>
            <a:r>
              <a:rPr lang="zh-CN" altLang="en-US" sz="2400" dirty="0">
                <a:cs typeface="Times New Roman" panose="02020603050405020304" pitchFamily="18" charset="0"/>
              </a:rPr>
              <a:t>树后即可进行编码和译码。</a:t>
            </a:r>
            <a:r>
              <a:rPr lang="zh-CN" altLang="en-US" sz="2400" b="1" dirty="0">
                <a:solidFill>
                  <a:schemeClr val="accent2"/>
                </a:solidFill>
                <a:cs typeface="Times New Roman" panose="02020603050405020304" pitchFamily="18" charset="0"/>
              </a:rPr>
              <a:t>编码</a:t>
            </a:r>
            <a:r>
              <a:rPr lang="zh-CN" altLang="en-US" sz="2400" dirty="0">
                <a:cs typeface="Times New Roman" panose="02020603050405020304" pitchFamily="18" charset="0"/>
              </a:rPr>
              <a:t>是由数据元素序列转换为编码序列的过程，而</a:t>
            </a:r>
            <a:r>
              <a:rPr lang="zh-CN" altLang="en-US" sz="2400" b="1" dirty="0">
                <a:solidFill>
                  <a:schemeClr val="accent2"/>
                </a:solidFill>
                <a:cs typeface="Times New Roman" panose="02020603050405020304" pitchFamily="18" charset="0"/>
              </a:rPr>
              <a:t>译码</a:t>
            </a:r>
            <a:r>
              <a:rPr lang="zh-CN" altLang="en-US" sz="2400" dirty="0">
                <a:cs typeface="Times New Roman" panose="02020603050405020304" pitchFamily="18" charset="0"/>
              </a:rPr>
              <a:t>则是编码序列转换为数据元素序列的过程。</a:t>
            </a:r>
            <a:endParaRPr lang="en-US" altLang="zh-CN" sz="2400" dirty="0">
              <a:cs typeface="Times New Roman" panose="02020603050405020304" pitchFamily="18" charset="0"/>
            </a:endParaRPr>
          </a:p>
        </p:txBody>
      </p:sp>
      <p:grpSp>
        <p:nvGrpSpPr>
          <p:cNvPr id="8" name="组合 7">
            <a:extLst>
              <a:ext uri="{FF2B5EF4-FFF2-40B4-BE49-F238E27FC236}">
                <a16:creationId xmlns:a16="http://schemas.microsoft.com/office/drawing/2014/main" id="{192E67EF-5DE5-4664-BDCD-5CDA60C3C357}"/>
              </a:ext>
            </a:extLst>
          </p:cNvPr>
          <p:cNvGrpSpPr/>
          <p:nvPr/>
        </p:nvGrpSpPr>
        <p:grpSpPr>
          <a:xfrm>
            <a:off x="-2" y="177155"/>
            <a:ext cx="4141696" cy="877513"/>
            <a:chOff x="-2" y="271425"/>
            <a:chExt cx="4044788" cy="877513"/>
          </a:xfrm>
        </p:grpSpPr>
        <p:sp>
          <p:nvSpPr>
            <p:cNvPr id="9" name="任意多边形 18">
              <a:extLst>
                <a:ext uri="{FF2B5EF4-FFF2-40B4-BE49-F238E27FC236}">
                  <a16:creationId xmlns:a16="http://schemas.microsoft.com/office/drawing/2014/main" id="{28936BAB-4A9E-495D-89DB-9BE62A02081A}"/>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2C11548F-03C6-49A4-939B-7B04F3687B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2F263458-4E07-4116-A341-5CD6A3694AE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DCE3E958-890F-4933-A0D6-21919B60FEC9}"/>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4" name="矩形 13">
            <a:extLst>
              <a:ext uri="{FF2B5EF4-FFF2-40B4-BE49-F238E27FC236}">
                <a16:creationId xmlns:a16="http://schemas.microsoft.com/office/drawing/2014/main" id="{1EFF2BBC-0101-43DC-AB3E-0A0A0CEF76E8}"/>
              </a:ext>
            </a:extLst>
          </p:cNvPr>
          <p:cNvSpPr/>
          <p:nvPr/>
        </p:nvSpPr>
        <p:spPr>
          <a:xfrm>
            <a:off x="492492" y="2228623"/>
            <a:ext cx="11008507" cy="18269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400" dirty="0">
                <a:cs typeface="Times New Roman" panose="02020603050405020304" pitchFamily="18" charset="0"/>
              </a:rPr>
              <a:t>对数据元素序列进行编码即对序列中的每个数据元素进行编码。</a:t>
            </a:r>
            <a:endParaRPr lang="en-US" altLang="zh-CN" sz="2400" dirty="0">
              <a:cs typeface="Times New Roman" panose="02020603050405020304" pitchFamily="18" charset="0"/>
            </a:endParaRPr>
          </a:p>
          <a:p>
            <a:pPr algn="just">
              <a:lnSpc>
                <a:spcPct val="120000"/>
              </a:lnSpc>
            </a:pPr>
            <a:r>
              <a:rPr lang="zh-CN" altLang="en-US" sz="2400" b="1" dirty="0">
                <a:solidFill>
                  <a:srgbClr val="0000FF"/>
                </a:solidFill>
                <a:cs typeface="Times New Roman" panose="02020603050405020304" pitchFamily="18" charset="0"/>
              </a:rPr>
              <a:t>编码：</a:t>
            </a:r>
            <a:endParaRPr lang="en-US" altLang="zh-CN" sz="2400" dirty="0">
              <a:cs typeface="Times New Roman" panose="02020603050405020304" pitchFamily="18" charset="0"/>
            </a:endParaRPr>
          </a:p>
          <a:p>
            <a:pPr algn="just">
              <a:lnSpc>
                <a:spcPct val="120000"/>
              </a:lnSpc>
              <a:spcAft>
                <a:spcPts val="1200"/>
              </a:spcAft>
            </a:pPr>
            <a:r>
              <a:rPr lang="zh-CN" altLang="en-US" sz="2400" dirty="0">
                <a:cs typeface="Times New Roman" panose="02020603050405020304" pitchFamily="18" charset="0"/>
              </a:rPr>
              <a:t>从根结点开始走到叶子结点，约定走到左孩子的编码是 </a:t>
            </a:r>
            <a:r>
              <a:rPr lang="en-US" altLang="zh-CN" sz="2400" dirty="0">
                <a:cs typeface="Times New Roman" panose="02020603050405020304" pitchFamily="18" charset="0"/>
              </a:rPr>
              <a:t>0</a:t>
            </a:r>
            <a:r>
              <a:rPr lang="zh-CN" altLang="en-US" sz="2400" dirty="0">
                <a:cs typeface="Times New Roman" panose="02020603050405020304" pitchFamily="18" charset="0"/>
              </a:rPr>
              <a:t>，走到右孩子的编码是 </a:t>
            </a:r>
            <a:r>
              <a:rPr lang="en-US" altLang="zh-CN" sz="2400" dirty="0">
                <a:cs typeface="Times New Roman" panose="02020603050405020304" pitchFamily="18" charset="0"/>
              </a:rPr>
              <a:t>1</a:t>
            </a:r>
            <a:r>
              <a:rPr lang="zh-CN" altLang="en-US" sz="2400" dirty="0">
                <a:cs typeface="Times New Roman" panose="02020603050405020304" pitchFamily="18" charset="0"/>
              </a:rPr>
              <a:t>，则整个路径的二进制代码就是该叶子结点的</a:t>
            </a:r>
            <a:r>
              <a:rPr lang="en-US" altLang="zh-CN" sz="2400" dirty="0">
                <a:cs typeface="Times New Roman" panose="02020603050405020304" pitchFamily="18" charset="0"/>
              </a:rPr>
              <a:t>Huffman</a:t>
            </a:r>
            <a:r>
              <a:rPr lang="zh-CN" altLang="en-US" sz="2400" dirty="0">
                <a:cs typeface="Times New Roman" panose="02020603050405020304" pitchFamily="18" charset="0"/>
              </a:rPr>
              <a:t>编码。</a:t>
            </a:r>
            <a:endParaRPr lang="en-US" altLang="zh-CN" sz="2400" dirty="0">
              <a:cs typeface="Times New Roman" panose="02020603050405020304" pitchFamily="18" charset="0"/>
            </a:endParaRPr>
          </a:p>
        </p:txBody>
      </p:sp>
      <p:sp>
        <p:nvSpPr>
          <p:cNvPr id="15" name="矩形 14">
            <a:extLst>
              <a:ext uri="{FF2B5EF4-FFF2-40B4-BE49-F238E27FC236}">
                <a16:creationId xmlns:a16="http://schemas.microsoft.com/office/drawing/2014/main" id="{1EFF2BBC-0101-43DC-AB3E-0A0A0CEF76E8}"/>
              </a:ext>
            </a:extLst>
          </p:cNvPr>
          <p:cNvSpPr/>
          <p:nvPr/>
        </p:nvSpPr>
        <p:spPr>
          <a:xfrm>
            <a:off x="498901" y="4175456"/>
            <a:ext cx="11008507" cy="227010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2400" dirty="0">
                <a:cs typeface="Times New Roman" panose="02020603050405020304" pitchFamily="18" charset="0"/>
              </a:rPr>
              <a:t>对编码序列进行译码的过程是对编码序列的每位数字依次进行译码操作。</a:t>
            </a:r>
            <a:endParaRPr lang="en-US" altLang="zh-CN" sz="2400" dirty="0">
              <a:cs typeface="Times New Roman" panose="02020603050405020304" pitchFamily="18" charset="0"/>
            </a:endParaRPr>
          </a:p>
          <a:p>
            <a:pPr algn="just">
              <a:lnSpc>
                <a:spcPct val="120000"/>
              </a:lnSpc>
            </a:pPr>
            <a:r>
              <a:rPr lang="zh-CN" altLang="en-US" sz="2400" b="1" dirty="0">
                <a:solidFill>
                  <a:srgbClr val="0000FF"/>
                </a:solidFill>
                <a:cs typeface="Times New Roman" panose="02020603050405020304" pitchFamily="18" charset="0"/>
              </a:rPr>
              <a:t>译码：</a:t>
            </a:r>
            <a:endParaRPr lang="en-US" altLang="zh-CN" sz="2400" dirty="0">
              <a:cs typeface="Times New Roman" panose="02020603050405020304" pitchFamily="18" charset="0"/>
            </a:endParaRPr>
          </a:p>
          <a:p>
            <a:pPr algn="just">
              <a:lnSpc>
                <a:spcPct val="120000"/>
              </a:lnSpc>
              <a:spcAft>
                <a:spcPts val="1200"/>
              </a:spcAft>
            </a:pPr>
            <a:r>
              <a:rPr lang="zh-CN" altLang="en-US" sz="2400" dirty="0">
                <a:cs typeface="Times New Roman" panose="02020603050405020304" pitchFamily="18" charset="0"/>
              </a:rPr>
              <a:t>从</a:t>
            </a:r>
            <a:r>
              <a:rPr lang="en-US" altLang="zh-CN" sz="2400" dirty="0">
                <a:cs typeface="Times New Roman" panose="02020603050405020304" pitchFamily="18" charset="0"/>
              </a:rPr>
              <a:t>Huffman</a:t>
            </a:r>
            <a:r>
              <a:rPr lang="zh-CN" altLang="en-US" sz="2400" dirty="0">
                <a:cs typeface="Times New Roman" panose="02020603050405020304" pitchFamily="18" charset="0"/>
              </a:rPr>
              <a:t>树的根结点出发，若当前位的编码为 </a:t>
            </a:r>
            <a:r>
              <a:rPr lang="en-US" altLang="zh-CN" sz="2400" dirty="0">
                <a:cs typeface="Times New Roman" panose="02020603050405020304" pitchFamily="18" charset="0"/>
              </a:rPr>
              <a:t>0 </a:t>
            </a:r>
            <a:r>
              <a:rPr lang="zh-CN" altLang="en-US" sz="2400" dirty="0">
                <a:cs typeface="Times New Roman" panose="02020603050405020304" pitchFamily="18" charset="0"/>
              </a:rPr>
              <a:t>则走到左孩子，若编码为 </a:t>
            </a:r>
            <a:r>
              <a:rPr lang="en-US" altLang="zh-CN" sz="2400" dirty="0">
                <a:cs typeface="Times New Roman" panose="02020603050405020304" pitchFamily="18" charset="0"/>
              </a:rPr>
              <a:t>1 </a:t>
            </a:r>
            <a:r>
              <a:rPr lang="zh-CN" altLang="en-US" sz="2400" dirty="0">
                <a:cs typeface="Times New Roman" panose="02020603050405020304" pitchFamily="18" charset="0"/>
              </a:rPr>
              <a:t>则走到右孩子；然后根据下一位编码继续走，直到走到叶子结点，就确定出相应的数据元素；最后再回到根结点。重复上述步骤，直到完成对编码序列的译码。</a:t>
            </a:r>
            <a:endParaRPr lang="en-US" altLang="zh-CN" sz="2400" dirty="0">
              <a:cs typeface="Times New Roman" panose="02020603050405020304" pitchFamily="18" charset="0"/>
            </a:endParaRPr>
          </a:p>
        </p:txBody>
      </p:sp>
    </p:spTree>
    <p:extLst>
      <p:ext uri="{BB962C8B-B14F-4D97-AF65-F5344CB8AC3E}">
        <p14:creationId xmlns:p14="http://schemas.microsoft.com/office/powerpoint/2010/main" val="3879704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492493" y="1204046"/>
            <a:ext cx="11008507" cy="975908"/>
          </a:xfrm>
          <a:prstGeom prst="rect">
            <a:avLst/>
          </a:prstGeom>
        </p:spPr>
        <p:txBody>
          <a:bodyPr wrap="square">
            <a:spAutoFit/>
          </a:bodyPr>
          <a:lstStyle/>
          <a:p>
            <a:pPr algn="just">
              <a:lnSpc>
                <a:spcPct val="120000"/>
              </a:lnSpc>
              <a:spcAft>
                <a:spcPts val="1200"/>
              </a:spcAft>
            </a:pPr>
            <a:r>
              <a:rPr lang="en-US" altLang="zh-CN" sz="2500" dirty="0">
                <a:cs typeface="Times New Roman" panose="02020603050405020304" pitchFamily="18" charset="0"/>
              </a:rPr>
              <a:t>Huffman</a:t>
            </a:r>
            <a:r>
              <a:rPr lang="zh-CN" altLang="en-US" sz="2500" dirty="0">
                <a:cs typeface="Times New Roman" panose="02020603050405020304" pitchFamily="18" charset="0"/>
              </a:rPr>
              <a:t>树是严格二叉树，可用静态三叉链表存储，也可用数组存储二叉树，每个结点中需存储双亲和孩子结点的位置。</a:t>
            </a:r>
            <a:endParaRPr lang="en-US" altLang="zh-CN" sz="2500" dirty="0">
              <a:cs typeface="Times New Roman" panose="02020603050405020304" pitchFamily="18" charset="0"/>
            </a:endParaRPr>
          </a:p>
        </p:txBody>
      </p:sp>
      <p:sp>
        <p:nvSpPr>
          <p:cNvPr id="8" name="内容占位符 2">
            <a:extLst>
              <a:ext uri="{FF2B5EF4-FFF2-40B4-BE49-F238E27FC236}">
                <a16:creationId xmlns:a16="http://schemas.microsoft.com/office/drawing/2014/main" id="{20FE7025-165D-4944-83D0-636F6FF28FA7}"/>
              </a:ext>
            </a:extLst>
          </p:cNvPr>
          <p:cNvSpPr txBox="1">
            <a:spLocks/>
          </p:cNvSpPr>
          <p:nvPr/>
        </p:nvSpPr>
        <p:spPr>
          <a:xfrm>
            <a:off x="2070845" y="2329332"/>
            <a:ext cx="7665425" cy="288274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altLang="zh-CN" sz="2600" b="1" dirty="0">
                <a:solidFill>
                  <a:schemeClr val="accent2"/>
                </a:solidFill>
              </a:rPr>
              <a:t>Huffman</a:t>
            </a:r>
            <a:r>
              <a:rPr lang="zh-CN" altLang="en-US" sz="2600" b="1" dirty="0">
                <a:solidFill>
                  <a:schemeClr val="accent2"/>
                </a:solidFill>
              </a:rPr>
              <a:t>树的存储结构用</a:t>
            </a:r>
            <a:r>
              <a:rPr lang="en-US" altLang="zh-CN" sz="2600" b="1" dirty="0">
                <a:solidFill>
                  <a:schemeClr val="accent2"/>
                </a:solidFill>
              </a:rPr>
              <a:t>C++</a:t>
            </a:r>
            <a:r>
              <a:rPr lang="zh-CN" altLang="zh-CN" sz="2600" b="1" dirty="0">
                <a:solidFill>
                  <a:schemeClr val="accent2"/>
                </a:solidFill>
              </a:rPr>
              <a:t>描述如下：</a:t>
            </a:r>
            <a:endParaRPr lang="en-US" altLang="zh-CN" sz="2600" b="1" dirty="0">
              <a:solidFill>
                <a:schemeClr val="accent2"/>
              </a:solidFill>
            </a:endParaRPr>
          </a:p>
          <a:p>
            <a:pPr marL="0" indent="0">
              <a:lnSpc>
                <a:spcPct val="100000"/>
              </a:lnSpc>
              <a:spcBef>
                <a:spcPts val="600"/>
              </a:spcBef>
              <a:buNone/>
            </a:pPr>
            <a:r>
              <a:rPr lang="en-US" altLang="zh-CN" sz="2600" b="1" dirty="0">
                <a:solidFill>
                  <a:schemeClr val="accent2"/>
                </a:solidFill>
              </a:rPr>
              <a:t>     </a:t>
            </a:r>
            <a:r>
              <a:rPr lang="en-US" altLang="zh-CN" sz="2600" dirty="0"/>
              <a:t>typedef struct </a:t>
            </a:r>
            <a:r>
              <a:rPr lang="en-US" altLang="zh-CN" sz="2600" dirty="0" err="1"/>
              <a:t>HTNode</a:t>
            </a:r>
            <a:endParaRPr lang="zh-CN" altLang="zh-CN" sz="2600" dirty="0"/>
          </a:p>
          <a:p>
            <a:pPr marL="457200" lvl="1" indent="0">
              <a:lnSpc>
                <a:spcPct val="100000"/>
              </a:lnSpc>
              <a:buNone/>
            </a:pPr>
            <a:r>
              <a:rPr lang="en-US" altLang="zh-CN" sz="2600" dirty="0"/>
              <a:t>{  </a:t>
            </a:r>
          </a:p>
          <a:p>
            <a:pPr marL="457200" lvl="1" indent="0">
              <a:lnSpc>
                <a:spcPct val="100000"/>
              </a:lnSpc>
              <a:buNone/>
            </a:pPr>
            <a:r>
              <a:rPr lang="en-US" altLang="zh-CN" sz="2600" dirty="0"/>
              <a:t>    int weight; </a:t>
            </a:r>
          </a:p>
          <a:p>
            <a:pPr marL="457200" lvl="1" indent="0">
              <a:lnSpc>
                <a:spcPct val="100000"/>
              </a:lnSpc>
              <a:buNone/>
            </a:pPr>
            <a:r>
              <a:rPr lang="en-US" altLang="zh-CN" sz="2600" dirty="0"/>
              <a:t>    int parent, </a:t>
            </a:r>
            <a:r>
              <a:rPr lang="en-US" altLang="zh-CN" sz="2600" dirty="0" err="1"/>
              <a:t>lc</a:t>
            </a:r>
            <a:r>
              <a:rPr lang="en-US" altLang="zh-CN" sz="2600" dirty="0"/>
              <a:t>, </a:t>
            </a:r>
            <a:r>
              <a:rPr lang="en-US" altLang="zh-CN" sz="2600" dirty="0" err="1"/>
              <a:t>rc</a:t>
            </a:r>
            <a:r>
              <a:rPr lang="en-US" altLang="zh-CN" sz="2600" dirty="0"/>
              <a:t>;</a:t>
            </a:r>
            <a:endParaRPr lang="zh-CN" altLang="zh-CN" sz="2600" dirty="0"/>
          </a:p>
          <a:p>
            <a:pPr marL="457200" lvl="1" indent="0">
              <a:lnSpc>
                <a:spcPct val="100000"/>
              </a:lnSpc>
              <a:buNone/>
            </a:pPr>
            <a:r>
              <a:rPr lang="en-US" altLang="zh-CN" sz="2600" dirty="0"/>
              <a:t> } *</a:t>
            </a:r>
            <a:r>
              <a:rPr lang="en-US" altLang="zh-CN" sz="2600" dirty="0" err="1"/>
              <a:t>Huffmantree</a:t>
            </a:r>
            <a:r>
              <a:rPr lang="zh-CN" altLang="en-US" sz="2600" dirty="0"/>
              <a:t>；</a:t>
            </a:r>
            <a:endParaRPr lang="en-US" altLang="zh-CN" sz="2600" dirty="0"/>
          </a:p>
        </p:txBody>
      </p:sp>
      <p:grpSp>
        <p:nvGrpSpPr>
          <p:cNvPr id="9" name="组合 8">
            <a:extLst>
              <a:ext uri="{FF2B5EF4-FFF2-40B4-BE49-F238E27FC236}">
                <a16:creationId xmlns:a16="http://schemas.microsoft.com/office/drawing/2014/main" id="{6A7F4544-7B30-4982-B362-9256CB4B9ECF}"/>
              </a:ext>
            </a:extLst>
          </p:cNvPr>
          <p:cNvGrpSpPr/>
          <p:nvPr/>
        </p:nvGrpSpPr>
        <p:grpSpPr>
          <a:xfrm>
            <a:off x="-2" y="177155"/>
            <a:ext cx="4141696" cy="877513"/>
            <a:chOff x="-2" y="271425"/>
            <a:chExt cx="4044788" cy="877513"/>
          </a:xfrm>
        </p:grpSpPr>
        <p:sp>
          <p:nvSpPr>
            <p:cNvPr id="10" name="任意多边形 18">
              <a:extLst>
                <a:ext uri="{FF2B5EF4-FFF2-40B4-BE49-F238E27FC236}">
                  <a16:creationId xmlns:a16="http://schemas.microsoft.com/office/drawing/2014/main" id="{73B6FFC2-752C-4B29-B242-DD23A1F37233}"/>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3C82705A-ABC3-44B9-88B9-1B005FC0E802}"/>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D5F61130-E4C5-4285-AD29-A3CE920836D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EF2BCA1E-113D-4787-9B15-B2132D0CD418}"/>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903412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492493" y="1123620"/>
            <a:ext cx="11008507" cy="1437573"/>
          </a:xfrm>
          <a:prstGeom prst="rect">
            <a:avLst/>
          </a:prstGeom>
        </p:spPr>
        <p:txBody>
          <a:bodyPr wrap="square">
            <a:spAutoFit/>
          </a:bodyPr>
          <a:lstStyle/>
          <a:p>
            <a:pPr algn="just">
              <a:lnSpc>
                <a:spcPct val="120000"/>
              </a:lnSpc>
              <a:spcAft>
                <a:spcPts val="1200"/>
              </a:spcAft>
            </a:pPr>
            <a:r>
              <a:rPr lang="zh-CN" altLang="en-US" sz="2500" b="1" dirty="0">
                <a:cs typeface="Times New Roman" panose="02020603050405020304" pitchFamily="18" charset="0"/>
              </a:rPr>
              <a:t>例：</a:t>
            </a:r>
            <a:r>
              <a:rPr lang="zh-CN" altLang="en-US" sz="2500" dirty="0">
                <a:cs typeface="Times New Roman" panose="02020603050405020304" pitchFamily="18" charset="0"/>
              </a:rPr>
              <a:t>假设给定 </a:t>
            </a:r>
            <a:r>
              <a:rPr lang="en-US" altLang="zh-CN" sz="2500" dirty="0">
                <a:cs typeface="Times New Roman" panose="02020603050405020304" pitchFamily="18" charset="0"/>
              </a:rPr>
              <a:t>4 </a:t>
            </a:r>
            <a:r>
              <a:rPr lang="zh-CN" altLang="en-US" sz="2500" dirty="0">
                <a:cs typeface="Times New Roman" panose="02020603050405020304" pitchFamily="18" charset="0"/>
              </a:rPr>
              <a:t>个元素 </a:t>
            </a:r>
            <a:r>
              <a:rPr lang="en-US" altLang="zh-CN" sz="2500" dirty="0">
                <a:cs typeface="Times New Roman" panose="02020603050405020304" pitchFamily="18" charset="0"/>
              </a:rPr>
              <a:t>A,B,C,D </a:t>
            </a:r>
            <a:r>
              <a:rPr lang="zh-CN" altLang="en-US" sz="2500" dirty="0">
                <a:cs typeface="Times New Roman" panose="02020603050405020304" pitchFamily="18" charset="0"/>
              </a:rPr>
              <a:t>。它们的权值分别为</a:t>
            </a:r>
            <a:r>
              <a:rPr lang="en-US" altLang="zh-CN" sz="2500" dirty="0">
                <a:cs typeface="Times New Roman" panose="02020603050405020304" pitchFamily="18" charset="0"/>
              </a:rPr>
              <a:t>1,2,4,8</a:t>
            </a:r>
            <a:r>
              <a:rPr lang="zh-CN" altLang="en-US" sz="2500" dirty="0">
                <a:cs typeface="Times New Roman" panose="02020603050405020304" pitchFamily="18" charset="0"/>
              </a:rPr>
              <a:t>，则可得相应的</a:t>
            </a:r>
            <a:r>
              <a:rPr lang="en-US" altLang="zh-CN" sz="2500" dirty="0">
                <a:cs typeface="Times New Roman" panose="02020603050405020304" pitchFamily="18" charset="0"/>
              </a:rPr>
              <a:t>Huffman</a:t>
            </a:r>
            <a:r>
              <a:rPr lang="zh-CN" altLang="en-US" sz="2500" dirty="0">
                <a:cs typeface="Times New Roman" panose="02020603050405020304" pitchFamily="18" charset="0"/>
              </a:rPr>
              <a:t>树如下图所示，图中标注了每个元素在数组中的下标，二叉树的平均编码长度为</a:t>
            </a:r>
            <a:r>
              <a:rPr lang="en-US" altLang="zh-CN" sz="2500" dirty="0">
                <a:cs typeface="Times New Roman" panose="02020603050405020304" pitchFamily="18" charset="0"/>
              </a:rPr>
              <a:t>1.667</a:t>
            </a:r>
            <a:r>
              <a:rPr lang="zh-CN" altLang="en-US" sz="2500" dirty="0">
                <a:cs typeface="Times New Roman" panose="02020603050405020304" pitchFamily="18" charset="0"/>
              </a:rPr>
              <a:t>。二叉树的存储结构如下表所示。</a:t>
            </a:r>
            <a:endParaRPr lang="en-US" altLang="zh-CN" sz="2500" dirty="0">
              <a:cs typeface="Times New Roman" panose="02020603050405020304" pitchFamily="18" charset="0"/>
            </a:endParaRPr>
          </a:p>
        </p:txBody>
      </p:sp>
      <p:pic>
        <p:nvPicPr>
          <p:cNvPr id="2" name="图片 1">
            <a:extLst>
              <a:ext uri="{FF2B5EF4-FFF2-40B4-BE49-F238E27FC236}">
                <a16:creationId xmlns:a16="http://schemas.microsoft.com/office/drawing/2014/main" id="{43D7DD79-A417-450C-9CBB-17BDF2379B83}"/>
              </a:ext>
            </a:extLst>
          </p:cNvPr>
          <p:cNvPicPr>
            <a:picLocks noChangeAspect="1"/>
          </p:cNvPicPr>
          <p:nvPr/>
        </p:nvPicPr>
        <p:blipFill>
          <a:blip r:embed="rId2"/>
          <a:stretch>
            <a:fillRect/>
          </a:stretch>
        </p:blipFill>
        <p:spPr>
          <a:xfrm>
            <a:off x="5750632" y="2561193"/>
            <a:ext cx="5442479" cy="3918585"/>
          </a:xfrm>
          <a:prstGeom prst="rect">
            <a:avLst/>
          </a:prstGeom>
        </p:spPr>
      </p:pic>
      <p:pic>
        <p:nvPicPr>
          <p:cNvPr id="3" name="图片 2">
            <a:extLst>
              <a:ext uri="{FF2B5EF4-FFF2-40B4-BE49-F238E27FC236}">
                <a16:creationId xmlns:a16="http://schemas.microsoft.com/office/drawing/2014/main" id="{C6630B36-0DF9-4224-8339-1266CCA48F4B}"/>
              </a:ext>
            </a:extLst>
          </p:cNvPr>
          <p:cNvPicPr>
            <a:picLocks noChangeAspect="1"/>
          </p:cNvPicPr>
          <p:nvPr/>
        </p:nvPicPr>
        <p:blipFill>
          <a:blip r:embed="rId3"/>
          <a:stretch>
            <a:fillRect/>
          </a:stretch>
        </p:blipFill>
        <p:spPr>
          <a:xfrm>
            <a:off x="1417134" y="2630145"/>
            <a:ext cx="3860089" cy="4043637"/>
          </a:xfrm>
          <a:prstGeom prst="rect">
            <a:avLst/>
          </a:prstGeom>
        </p:spPr>
      </p:pic>
      <p:grpSp>
        <p:nvGrpSpPr>
          <p:cNvPr id="10" name="组合 9">
            <a:extLst>
              <a:ext uri="{FF2B5EF4-FFF2-40B4-BE49-F238E27FC236}">
                <a16:creationId xmlns:a16="http://schemas.microsoft.com/office/drawing/2014/main" id="{A0234CDD-3927-4859-9517-F39B9999E349}"/>
              </a:ext>
            </a:extLst>
          </p:cNvPr>
          <p:cNvGrpSpPr/>
          <p:nvPr/>
        </p:nvGrpSpPr>
        <p:grpSpPr>
          <a:xfrm>
            <a:off x="-2" y="177155"/>
            <a:ext cx="4141696" cy="877513"/>
            <a:chOff x="-2" y="271425"/>
            <a:chExt cx="4044788" cy="877513"/>
          </a:xfrm>
        </p:grpSpPr>
        <p:sp>
          <p:nvSpPr>
            <p:cNvPr id="11" name="任意多边形 18">
              <a:extLst>
                <a:ext uri="{FF2B5EF4-FFF2-40B4-BE49-F238E27FC236}">
                  <a16:creationId xmlns:a16="http://schemas.microsoft.com/office/drawing/2014/main" id="{1F5F21B1-EAC5-4639-AB3C-80DE1BDCFEDA}"/>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椭圆 11">
              <a:extLst>
                <a:ext uri="{FF2B5EF4-FFF2-40B4-BE49-F238E27FC236}">
                  <a16:creationId xmlns:a16="http://schemas.microsoft.com/office/drawing/2014/main" id="{BE0A7B54-2CF0-4108-9DAA-BD7F0F9ABC6E}"/>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77C9BE36-BE22-46FB-80CA-6760073836F9}"/>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33220832-7EAC-4AF0-9D94-64757214937C}"/>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114628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2" name="矩形 11">
            <a:extLst>
              <a:ext uri="{FF2B5EF4-FFF2-40B4-BE49-F238E27FC236}">
                <a16:creationId xmlns:a16="http://schemas.microsoft.com/office/drawing/2014/main" id="{B00B98B7-E376-4BC6-B779-54E58A046D1F}"/>
              </a:ext>
            </a:extLst>
          </p:cNvPr>
          <p:cNvSpPr/>
          <p:nvPr/>
        </p:nvSpPr>
        <p:spPr>
          <a:xfrm>
            <a:off x="817440" y="1173077"/>
            <a:ext cx="931158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3.25 </a:t>
            </a:r>
            <a:r>
              <a:rPr lang="en-US" altLang="zh-CN" sz="2800" b="1" dirty="0" err="1">
                <a:solidFill>
                  <a:schemeClr val="accent2"/>
                </a:solidFill>
              </a:rPr>
              <a:t>CreateHuffmanTree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：建立</a:t>
            </a:r>
            <a:r>
              <a:rPr lang="en-US" altLang="zh-CN" sz="2800" b="1" dirty="0">
                <a:solidFill>
                  <a:srgbClr val="002060"/>
                </a:solidFill>
                <a:latin typeface="Times New Roman" panose="02020603050405020304" pitchFamily="18" charset="0"/>
                <a:cs typeface="Times New Roman" panose="02020603050405020304" pitchFamily="18" charset="0"/>
              </a:rPr>
              <a:t>Huffman</a:t>
            </a:r>
            <a:r>
              <a:rPr lang="zh-CN" altLang="en-US" sz="2800" b="1" dirty="0">
                <a:solidFill>
                  <a:srgbClr val="002060"/>
                </a:solidFill>
                <a:latin typeface="Times New Roman" panose="02020603050405020304" pitchFamily="18" charset="0"/>
                <a:cs typeface="Times New Roman" panose="02020603050405020304" pitchFamily="18" charset="0"/>
              </a:rPr>
              <a:t>树的算法。</a:t>
            </a:r>
          </a:p>
        </p:txBody>
      </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3E78558F-04C6-4051-8991-44CE3D1959FE}"/>
              </a:ext>
            </a:extLst>
          </p:cNvPr>
          <p:cNvSpPr/>
          <p:nvPr/>
        </p:nvSpPr>
        <p:spPr>
          <a:xfrm>
            <a:off x="166474" y="1658042"/>
            <a:ext cx="10725841" cy="4893647"/>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CreateHuffmanTree</a:t>
            </a:r>
            <a:r>
              <a:rPr lang="en-US" altLang="zh-CN" sz="2600" dirty="0">
                <a:cs typeface="Times New Roman" panose="02020603050405020304" pitchFamily="18" charset="0"/>
              </a:rPr>
              <a:t> (</a:t>
            </a:r>
            <a:r>
              <a:rPr lang="en-US" altLang="zh-CN" sz="2600" dirty="0" err="1">
                <a:cs typeface="Times New Roman" panose="02020603050405020304" pitchFamily="18" charset="0"/>
              </a:rPr>
              <a:t>HuffmanTree</a:t>
            </a:r>
            <a:r>
              <a:rPr lang="en-US" altLang="zh-CN" sz="2600" dirty="0">
                <a:cs typeface="Times New Roman" panose="02020603050405020304" pitchFamily="18" charset="0"/>
              </a:rPr>
              <a:t> &amp;HT, float * w, int n)</a:t>
            </a:r>
          </a:p>
          <a:p>
            <a:pPr lvl="1"/>
            <a:r>
              <a:rPr lang="en-US" altLang="zh-CN" sz="2600" dirty="0">
                <a:cs typeface="Times New Roman" panose="02020603050405020304" pitchFamily="18" charset="0"/>
              </a:rPr>
              <a:t>{   int k, s1, s2;      HT = new </a:t>
            </a:r>
            <a:r>
              <a:rPr lang="en-US" altLang="zh-CN" sz="2600" dirty="0" err="1">
                <a:cs typeface="Times New Roman" panose="02020603050405020304" pitchFamily="18" charset="0"/>
              </a:rPr>
              <a:t>HTNode</a:t>
            </a:r>
            <a:r>
              <a:rPr lang="en-US" altLang="zh-CN" sz="2600" dirty="0">
                <a:cs typeface="Times New Roman" panose="02020603050405020304" pitchFamily="18" charset="0"/>
              </a:rPr>
              <a:t>[2*n]; </a:t>
            </a:r>
            <a:r>
              <a:rPr lang="en-US" altLang="zh-CN" sz="2600" dirty="0">
                <a:solidFill>
                  <a:srgbClr val="0000FF"/>
                </a:solidFill>
                <a:cs typeface="Times New Roman" panose="02020603050405020304" pitchFamily="18" charset="0"/>
              </a:rPr>
              <a:t>//HT[0]</a:t>
            </a:r>
            <a:r>
              <a:rPr lang="zh-CN" altLang="en-US" sz="2600" dirty="0">
                <a:solidFill>
                  <a:srgbClr val="0000FF"/>
                </a:solidFill>
                <a:cs typeface="Times New Roman" panose="02020603050405020304" pitchFamily="18" charset="0"/>
              </a:rPr>
              <a:t>不用</a:t>
            </a:r>
            <a:endParaRPr lang="en-US" altLang="zh-CN" sz="2600" dirty="0">
              <a:solidFill>
                <a:srgbClr val="0000FF"/>
              </a:solidFill>
              <a:cs typeface="Times New Roman" panose="02020603050405020304" pitchFamily="18" charset="0"/>
            </a:endParaRPr>
          </a:p>
          <a:p>
            <a:pPr lvl="1"/>
            <a:r>
              <a:rPr lang="en-US" altLang="zh-CN" sz="2600" dirty="0">
                <a:cs typeface="Times New Roman" panose="02020603050405020304" pitchFamily="18" charset="0"/>
              </a:rPr>
              <a:t>    for(k = 1; k &lt;= n; k++)</a:t>
            </a:r>
          </a:p>
          <a:p>
            <a:pPr lvl="1"/>
            <a:r>
              <a:rPr lang="en-US" altLang="zh-CN" sz="2600" dirty="0">
                <a:cs typeface="Times New Roman" panose="02020603050405020304" pitchFamily="18" charset="0"/>
              </a:rPr>
              <a:t>     {  HT[k].parent = HT[k].</a:t>
            </a:r>
            <a:r>
              <a:rPr lang="en-US" altLang="zh-CN" sz="2600" dirty="0" err="1">
                <a:cs typeface="Times New Roman" panose="02020603050405020304" pitchFamily="18" charset="0"/>
              </a:rPr>
              <a:t>lc</a:t>
            </a:r>
            <a:r>
              <a:rPr lang="en-US" altLang="zh-CN" sz="2600" dirty="0">
                <a:cs typeface="Times New Roman" panose="02020603050405020304" pitchFamily="18" charset="0"/>
              </a:rPr>
              <a:t> = HT[k].</a:t>
            </a:r>
            <a:r>
              <a:rPr lang="en-US" altLang="zh-CN" sz="2600" dirty="0" err="1">
                <a:cs typeface="Times New Roman" panose="02020603050405020304" pitchFamily="18" charset="0"/>
              </a:rPr>
              <a:t>rc</a:t>
            </a:r>
            <a:r>
              <a:rPr lang="en-US" altLang="zh-CN" sz="2600" dirty="0">
                <a:cs typeface="Times New Roman" panose="02020603050405020304" pitchFamily="18" charset="0"/>
              </a:rPr>
              <a:t> = 0;  HT[k].weight = w[k-1];  }</a:t>
            </a:r>
          </a:p>
          <a:p>
            <a:pPr lvl="1"/>
            <a:r>
              <a:rPr lang="en-US" altLang="zh-CN" sz="2600" dirty="0">
                <a:cs typeface="Times New Roman" panose="02020603050405020304" pitchFamily="18" charset="0"/>
              </a:rPr>
              <a:t>    for(k = n+1; k &lt;= 2*n-1; k++)</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select(HT, k-1, s1, s2);</a:t>
            </a:r>
          </a:p>
          <a:p>
            <a:pPr lvl="1"/>
            <a:r>
              <a:rPr lang="en-US" altLang="zh-CN" sz="2600" dirty="0">
                <a:cs typeface="Times New Roman" panose="02020603050405020304" pitchFamily="18" charset="0"/>
              </a:rPr>
              <a:t>       HT[s1].parent = HT[s2].parent = k;</a:t>
            </a:r>
          </a:p>
          <a:p>
            <a:pPr lvl="1"/>
            <a:r>
              <a:rPr lang="en-US" altLang="zh-CN" sz="2600" dirty="0">
                <a:cs typeface="Times New Roman" panose="02020603050405020304" pitchFamily="18" charset="0"/>
              </a:rPr>
              <a:t>       HT[k].</a:t>
            </a:r>
            <a:r>
              <a:rPr lang="en-US" altLang="zh-CN" sz="2600" dirty="0" err="1">
                <a:cs typeface="Times New Roman" panose="02020603050405020304" pitchFamily="18" charset="0"/>
              </a:rPr>
              <a:t>lc</a:t>
            </a:r>
            <a:r>
              <a:rPr lang="en-US" altLang="zh-CN" sz="2600" dirty="0">
                <a:cs typeface="Times New Roman" panose="02020603050405020304" pitchFamily="18" charset="0"/>
              </a:rPr>
              <a:t> = s1;      HT[k].</a:t>
            </a:r>
            <a:r>
              <a:rPr lang="en-US" altLang="zh-CN" sz="2600" dirty="0" err="1">
                <a:cs typeface="Times New Roman" panose="02020603050405020304" pitchFamily="18" charset="0"/>
              </a:rPr>
              <a:t>rc</a:t>
            </a:r>
            <a:r>
              <a:rPr lang="en-US" altLang="zh-CN" sz="2600" dirty="0">
                <a:cs typeface="Times New Roman" panose="02020603050405020304" pitchFamily="18" charset="0"/>
              </a:rPr>
              <a:t> = s2;      HT[k].parent = 0;</a:t>
            </a:r>
          </a:p>
          <a:p>
            <a:pPr lvl="1"/>
            <a:r>
              <a:rPr lang="en-US" altLang="zh-CN" sz="2600" dirty="0">
                <a:cs typeface="Times New Roman" panose="02020603050405020304" pitchFamily="18" charset="0"/>
              </a:rPr>
              <a:t>       HT[k].weight = HT[s1].weight + HT[s2].weight;</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27" name="文本框 1066">
            <a:extLst>
              <a:ext uri="{FF2B5EF4-FFF2-40B4-BE49-F238E27FC236}">
                <a16:creationId xmlns:a16="http://schemas.microsoft.com/office/drawing/2014/main" id="{EF93BC35-3BCE-414F-9F21-5B1F5CA7D12E}"/>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grpSp>
        <p:nvGrpSpPr>
          <p:cNvPr id="14" name="组合 13">
            <a:extLst>
              <a:ext uri="{FF2B5EF4-FFF2-40B4-BE49-F238E27FC236}">
                <a16:creationId xmlns:a16="http://schemas.microsoft.com/office/drawing/2014/main" id="{F8A05D37-89CB-4475-9B09-3996E92A81C8}"/>
              </a:ext>
            </a:extLst>
          </p:cNvPr>
          <p:cNvGrpSpPr/>
          <p:nvPr/>
        </p:nvGrpSpPr>
        <p:grpSpPr>
          <a:xfrm>
            <a:off x="-2" y="177155"/>
            <a:ext cx="4141696" cy="877513"/>
            <a:chOff x="-2" y="271425"/>
            <a:chExt cx="4044788" cy="877513"/>
          </a:xfrm>
        </p:grpSpPr>
        <p:sp>
          <p:nvSpPr>
            <p:cNvPr id="15" name="任意多边形 18">
              <a:extLst>
                <a:ext uri="{FF2B5EF4-FFF2-40B4-BE49-F238E27FC236}">
                  <a16:creationId xmlns:a16="http://schemas.microsoft.com/office/drawing/2014/main" id="{12B62E56-D75C-4CDC-8B1C-745C618E01DE}"/>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5D11A61A-BFB2-4133-B481-9F2F89B686A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EFF41AF0-0899-42B3-86DA-F41E8D03309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107FAC38-93D0-4646-ABAB-EA46A4EDD174}"/>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pic>
        <p:nvPicPr>
          <p:cNvPr id="19" name="图片 18">
            <a:extLst>
              <a:ext uri="{FF2B5EF4-FFF2-40B4-BE49-F238E27FC236}">
                <a16:creationId xmlns:a16="http://schemas.microsoft.com/office/drawing/2014/main" id="{BB8D14FF-51EF-4065-9732-EF5A083C233B}"/>
              </a:ext>
            </a:extLst>
          </p:cNvPr>
          <p:cNvPicPr>
            <a:picLocks noChangeAspect="1"/>
          </p:cNvPicPr>
          <p:nvPr/>
        </p:nvPicPr>
        <p:blipFill>
          <a:blip r:embed="rId2"/>
          <a:stretch>
            <a:fillRect/>
          </a:stretch>
        </p:blipFill>
        <p:spPr>
          <a:xfrm>
            <a:off x="9253461" y="3456323"/>
            <a:ext cx="2517198" cy="2636891"/>
          </a:xfrm>
          <a:prstGeom prst="rect">
            <a:avLst/>
          </a:prstGeom>
        </p:spPr>
      </p:pic>
    </p:spTree>
    <p:extLst>
      <p:ext uri="{BB962C8B-B14F-4D97-AF65-F5344CB8AC3E}">
        <p14:creationId xmlns:p14="http://schemas.microsoft.com/office/powerpoint/2010/main" val="334679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59050" y="1136808"/>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2" name="矩形 11">
            <a:extLst>
              <a:ext uri="{FF2B5EF4-FFF2-40B4-BE49-F238E27FC236}">
                <a16:creationId xmlns:a16="http://schemas.microsoft.com/office/drawing/2014/main" id="{B00B98B7-E376-4BC6-B779-54E58A046D1F}"/>
              </a:ext>
            </a:extLst>
          </p:cNvPr>
          <p:cNvSpPr/>
          <p:nvPr/>
        </p:nvSpPr>
        <p:spPr>
          <a:xfrm>
            <a:off x="817440" y="1039990"/>
            <a:ext cx="11009859" cy="954107"/>
          </a:xfrm>
          <a:prstGeom prst="rect">
            <a:avLst/>
          </a:prstGeom>
        </p:spPr>
        <p:txBody>
          <a:bodyPr wrap="squar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3.26 </a:t>
            </a:r>
            <a:r>
              <a:rPr lang="en-US" altLang="zh-CN" sz="2800" b="1" dirty="0">
                <a:solidFill>
                  <a:schemeClr val="accent2"/>
                </a:solidFill>
              </a:rPr>
              <a:t>select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：从</a:t>
            </a:r>
            <a:r>
              <a:rPr lang="en-US" altLang="zh-CN" sz="2800" b="1" dirty="0">
                <a:solidFill>
                  <a:srgbClr val="002060"/>
                </a:solidFill>
                <a:latin typeface="Times New Roman" panose="02020603050405020304" pitchFamily="18" charset="0"/>
                <a:cs typeface="Times New Roman" panose="02020603050405020304" pitchFamily="18" charset="0"/>
              </a:rPr>
              <a:t>HT[1]</a:t>
            </a:r>
            <a:r>
              <a:rPr lang="zh-CN" altLang="en-US" sz="2800" b="1" dirty="0">
                <a:solidFill>
                  <a:srgbClr val="002060"/>
                </a:solidFill>
                <a:latin typeface="Times New Roman" panose="02020603050405020304" pitchFamily="18" charset="0"/>
                <a:cs typeface="Times New Roman" panose="02020603050405020304" pitchFamily="18" charset="0"/>
              </a:rPr>
              <a:t>到</a:t>
            </a:r>
            <a:r>
              <a:rPr lang="en-US" altLang="zh-CN" sz="2800" b="1" dirty="0">
                <a:solidFill>
                  <a:srgbClr val="002060"/>
                </a:solidFill>
                <a:latin typeface="Times New Roman" panose="02020603050405020304" pitchFamily="18" charset="0"/>
                <a:cs typeface="Times New Roman" panose="02020603050405020304" pitchFamily="18" charset="0"/>
              </a:rPr>
              <a:t>HT[j]</a:t>
            </a:r>
            <a:r>
              <a:rPr lang="zh-CN" altLang="en-US" sz="2800" b="1" dirty="0">
                <a:solidFill>
                  <a:srgbClr val="002060"/>
                </a:solidFill>
                <a:latin typeface="Times New Roman" panose="02020603050405020304" pitchFamily="18" charset="0"/>
                <a:cs typeface="Times New Roman" panose="02020603050405020304" pitchFamily="18" charset="0"/>
              </a:rPr>
              <a:t>中选择根结点权值最小的两棵二叉树，设这两棵二叉树的根结点为</a:t>
            </a:r>
            <a:r>
              <a:rPr lang="en-US" altLang="zh-CN" sz="2800" b="1" dirty="0">
                <a:solidFill>
                  <a:srgbClr val="002060"/>
                </a:solidFill>
                <a:latin typeface="Times New Roman" panose="02020603050405020304" pitchFamily="18" charset="0"/>
                <a:cs typeface="Times New Roman" panose="02020603050405020304" pitchFamily="18" charset="0"/>
              </a:rPr>
              <a:t>HT[s1]</a:t>
            </a:r>
            <a:r>
              <a:rPr lang="zh-CN" altLang="en-US" sz="2800" b="1" dirty="0">
                <a:solidFill>
                  <a:srgbClr val="002060"/>
                </a:solidFill>
                <a:latin typeface="Times New Roman" panose="02020603050405020304" pitchFamily="18" charset="0"/>
                <a:cs typeface="Times New Roman" panose="02020603050405020304" pitchFamily="18" charset="0"/>
              </a:rPr>
              <a:t>和</a:t>
            </a:r>
            <a:r>
              <a:rPr lang="en-US" altLang="zh-CN" sz="2800" b="1" dirty="0">
                <a:solidFill>
                  <a:srgbClr val="002060"/>
                </a:solidFill>
                <a:latin typeface="Times New Roman" panose="02020603050405020304" pitchFamily="18" charset="0"/>
                <a:cs typeface="Times New Roman" panose="02020603050405020304" pitchFamily="18" charset="0"/>
              </a:rPr>
              <a:t>HT[s2]</a:t>
            </a:r>
            <a:r>
              <a:rPr lang="zh-CN" altLang="en-US" sz="2800" b="1" dirty="0">
                <a:solidFill>
                  <a:srgbClr val="002060"/>
                </a:solidFill>
                <a:latin typeface="Times New Roman" panose="02020603050405020304" pitchFamily="18" charset="0"/>
                <a:cs typeface="Times New Roman" panose="02020603050405020304" pitchFamily="18" charset="0"/>
              </a:rPr>
              <a:t>，函数返回</a:t>
            </a:r>
            <a:r>
              <a:rPr lang="en-US" altLang="zh-CN" sz="2800" b="1" dirty="0">
                <a:solidFill>
                  <a:srgbClr val="002060"/>
                </a:solidFill>
                <a:latin typeface="Times New Roman" panose="02020603050405020304" pitchFamily="18" charset="0"/>
                <a:cs typeface="Times New Roman" panose="02020603050405020304" pitchFamily="18" charset="0"/>
              </a:rPr>
              <a:t>s1</a:t>
            </a:r>
            <a:r>
              <a:rPr lang="zh-CN" altLang="en-US" sz="2800" b="1" dirty="0">
                <a:solidFill>
                  <a:srgbClr val="002060"/>
                </a:solidFill>
                <a:latin typeface="Times New Roman" panose="02020603050405020304" pitchFamily="18" charset="0"/>
                <a:cs typeface="Times New Roman" panose="02020603050405020304" pitchFamily="18" charset="0"/>
              </a:rPr>
              <a:t>和</a:t>
            </a:r>
            <a:r>
              <a:rPr lang="en-US" altLang="zh-CN" sz="2800" b="1" dirty="0">
                <a:solidFill>
                  <a:srgbClr val="002060"/>
                </a:solidFill>
                <a:latin typeface="Times New Roman" panose="02020603050405020304" pitchFamily="18" charset="0"/>
                <a:cs typeface="Times New Roman" panose="02020603050405020304" pitchFamily="18" charset="0"/>
              </a:rPr>
              <a:t>s2 </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4" name="矩形 13">
            <a:extLst>
              <a:ext uri="{FF2B5EF4-FFF2-40B4-BE49-F238E27FC236}">
                <a16:creationId xmlns:a16="http://schemas.microsoft.com/office/drawing/2014/main" id="{8A4D067A-36FD-4C0E-A02E-97655CBFBEF9}"/>
              </a:ext>
            </a:extLst>
          </p:cNvPr>
          <p:cNvSpPr/>
          <p:nvPr/>
        </p:nvSpPr>
        <p:spPr>
          <a:xfrm>
            <a:off x="548490" y="1926450"/>
            <a:ext cx="10876720" cy="4893647"/>
          </a:xfrm>
          <a:prstGeom prst="rect">
            <a:avLst/>
          </a:prstGeom>
        </p:spPr>
        <p:txBody>
          <a:bodyPr wrap="square">
            <a:spAutoFit/>
          </a:bodyPr>
          <a:lstStyle/>
          <a:p>
            <a:pPr lvl="1"/>
            <a:r>
              <a:rPr lang="en-US" altLang="zh-CN" sz="2600" dirty="0">
                <a:cs typeface="Times New Roman" panose="02020603050405020304" pitchFamily="18" charset="0"/>
              </a:rPr>
              <a:t>void select (</a:t>
            </a:r>
            <a:r>
              <a:rPr lang="en-US" altLang="zh-CN" sz="2600" dirty="0" err="1">
                <a:cs typeface="Times New Roman" panose="02020603050405020304" pitchFamily="18" charset="0"/>
              </a:rPr>
              <a:t>HuffmanTree</a:t>
            </a:r>
            <a:r>
              <a:rPr lang="en-US" altLang="zh-CN" sz="2600" dirty="0">
                <a:cs typeface="Times New Roman" panose="02020603050405020304" pitchFamily="18" charset="0"/>
              </a:rPr>
              <a:t> HT, int j, int &amp;s1, int &amp;s2)</a:t>
            </a:r>
          </a:p>
          <a:p>
            <a:pPr lvl="1"/>
            <a:r>
              <a:rPr lang="en-US" altLang="zh-CN" sz="2600" dirty="0">
                <a:cs typeface="Times New Roman" panose="02020603050405020304" pitchFamily="18" charset="0"/>
              </a:rPr>
              <a:t>{   int k;     s1=0;    s2=0;</a:t>
            </a:r>
          </a:p>
          <a:p>
            <a:pPr lvl="1"/>
            <a:r>
              <a:rPr lang="en-US" altLang="zh-CN" sz="2600" dirty="0">
                <a:cs typeface="Times New Roman" panose="02020603050405020304" pitchFamily="18" charset="0"/>
              </a:rPr>
              <a:t>    for(k = 1; k &lt;= j; k++)</a:t>
            </a:r>
          </a:p>
          <a:p>
            <a:pPr lvl="1"/>
            <a:r>
              <a:rPr lang="en-US" altLang="zh-CN" sz="2600" dirty="0">
                <a:cs typeface="Times New Roman" panose="02020603050405020304" pitchFamily="18" charset="0"/>
              </a:rPr>
              <a:t>    {  if (HT[k].parent == 0 &amp;&amp; (s1 == 0 || HT[k].weight &lt; HT[s1].weight))</a:t>
            </a:r>
          </a:p>
          <a:p>
            <a:pPr lvl="1"/>
            <a:r>
              <a:rPr lang="en-US" altLang="zh-CN" sz="2600" dirty="0">
                <a:cs typeface="Times New Roman" panose="02020603050405020304" pitchFamily="18" charset="0"/>
              </a:rPr>
              <a:t>          s1 = k;</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for(k = 1; k &lt;= j; k++)</a:t>
            </a:r>
          </a:p>
          <a:p>
            <a:pPr lvl="1"/>
            <a:r>
              <a:rPr lang="en-US" altLang="zh-CN" sz="2600" dirty="0">
                <a:cs typeface="Times New Roman" panose="02020603050405020304" pitchFamily="18" charset="0"/>
              </a:rPr>
              <a:t>    {  if (k != s1 &amp;&amp; HT[k].parent == 0 &amp;&amp; </a:t>
            </a:r>
          </a:p>
          <a:p>
            <a:pPr lvl="1"/>
            <a:r>
              <a:rPr lang="en-US" altLang="zh-CN" sz="2600" dirty="0">
                <a:cs typeface="Times New Roman" panose="02020603050405020304" pitchFamily="18" charset="0"/>
              </a:rPr>
              <a:t>                                            (s2 == 0 || HT[k].weight &lt; HT[s2].weight))</a:t>
            </a:r>
          </a:p>
          <a:p>
            <a:pPr lvl="1"/>
            <a:r>
              <a:rPr lang="en-US" altLang="zh-CN" sz="2600" dirty="0">
                <a:cs typeface="Times New Roman" panose="02020603050405020304" pitchFamily="18" charset="0"/>
              </a:rPr>
              <a:t>          s2 = k;</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16" name="组合 15">
            <a:extLst>
              <a:ext uri="{FF2B5EF4-FFF2-40B4-BE49-F238E27FC236}">
                <a16:creationId xmlns:a16="http://schemas.microsoft.com/office/drawing/2014/main" id="{ECE28943-20AF-43B7-85B1-8492E39F5AF2}"/>
              </a:ext>
            </a:extLst>
          </p:cNvPr>
          <p:cNvGrpSpPr/>
          <p:nvPr/>
        </p:nvGrpSpPr>
        <p:grpSpPr>
          <a:xfrm>
            <a:off x="-2" y="177155"/>
            <a:ext cx="4141696" cy="877513"/>
            <a:chOff x="-2" y="271425"/>
            <a:chExt cx="4044788" cy="877513"/>
          </a:xfrm>
        </p:grpSpPr>
        <p:sp>
          <p:nvSpPr>
            <p:cNvPr id="17" name="任意多边形 18">
              <a:extLst>
                <a:ext uri="{FF2B5EF4-FFF2-40B4-BE49-F238E27FC236}">
                  <a16:creationId xmlns:a16="http://schemas.microsoft.com/office/drawing/2014/main" id="{C9E0D143-13AC-4A9F-8254-375C6739F959}"/>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75390B6F-9B2F-4D3F-A1F1-4E1138FCEB9D}"/>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22CF0DC1-3B2D-43D5-B41A-D96DFD65750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文本框 1066">
            <a:extLst>
              <a:ext uri="{FF2B5EF4-FFF2-40B4-BE49-F238E27FC236}">
                <a16:creationId xmlns:a16="http://schemas.microsoft.com/office/drawing/2014/main" id="{C2E9288C-5197-4796-913F-4B4351BB6F8E}"/>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1338142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199925"/>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2" name="矩形 11">
            <a:extLst>
              <a:ext uri="{FF2B5EF4-FFF2-40B4-BE49-F238E27FC236}">
                <a16:creationId xmlns:a16="http://schemas.microsoft.com/office/drawing/2014/main" id="{B00B98B7-E376-4BC6-B779-54E58A046D1F}"/>
              </a:ext>
            </a:extLst>
          </p:cNvPr>
          <p:cNvSpPr/>
          <p:nvPr/>
        </p:nvSpPr>
        <p:spPr>
          <a:xfrm>
            <a:off x="817440" y="1110322"/>
            <a:ext cx="1121653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3.27 </a:t>
            </a:r>
            <a:r>
              <a:rPr lang="en-US" altLang="zh-CN" sz="2800" b="1" dirty="0">
                <a:solidFill>
                  <a:schemeClr val="accent2"/>
                </a:solidFill>
              </a:rPr>
              <a:t>Coding</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：假设数据元素是大写英语字母，求字符串的编码。</a:t>
            </a:r>
          </a:p>
        </p:txBody>
      </p:sp>
      <p:sp>
        <p:nvSpPr>
          <p:cNvPr id="13" name="矩形 12">
            <a:extLst>
              <a:ext uri="{FF2B5EF4-FFF2-40B4-BE49-F238E27FC236}">
                <a16:creationId xmlns:a16="http://schemas.microsoft.com/office/drawing/2014/main" id="{3E78558F-04C6-4051-8991-44CE3D1959FE}"/>
              </a:ext>
            </a:extLst>
          </p:cNvPr>
          <p:cNvSpPr/>
          <p:nvPr/>
        </p:nvSpPr>
        <p:spPr>
          <a:xfrm>
            <a:off x="364701" y="1576430"/>
            <a:ext cx="7236249" cy="5293757"/>
          </a:xfrm>
          <a:prstGeom prst="rect">
            <a:avLst/>
          </a:prstGeom>
        </p:spPr>
        <p:txBody>
          <a:bodyPr wrap="square">
            <a:spAutoFit/>
          </a:bodyPr>
          <a:lstStyle/>
          <a:p>
            <a:pPr lvl="1"/>
            <a:r>
              <a:rPr lang="en-US" altLang="zh-CN" sz="2600" dirty="0">
                <a:cs typeface="Times New Roman" panose="02020603050405020304" pitchFamily="18" charset="0"/>
              </a:rPr>
              <a:t>string Coding (</a:t>
            </a:r>
            <a:r>
              <a:rPr lang="en-US" altLang="zh-CN" sz="2600" dirty="0" err="1">
                <a:cs typeface="Times New Roman" panose="02020603050405020304" pitchFamily="18" charset="0"/>
              </a:rPr>
              <a:t>HuffmanTree</a:t>
            </a:r>
            <a:r>
              <a:rPr lang="en-US" altLang="zh-CN" sz="2600" dirty="0">
                <a:cs typeface="Times New Roman" panose="02020603050405020304" pitchFamily="18" charset="0"/>
              </a:rPr>
              <a:t>  HT, string s)</a:t>
            </a:r>
          </a:p>
          <a:p>
            <a:pPr lvl="1"/>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string HC;    string cd;    int c, f;</a:t>
            </a:r>
          </a:p>
          <a:p>
            <a:pPr lvl="1"/>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=0; s[</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   cd = “”;   c = s[</a:t>
            </a:r>
            <a:r>
              <a:rPr lang="en-US" altLang="zh-CN" sz="2600" dirty="0" err="1">
                <a:cs typeface="Times New Roman" panose="02020603050405020304" pitchFamily="18" charset="0"/>
              </a:rPr>
              <a:t>i</a:t>
            </a:r>
            <a:r>
              <a:rPr lang="en-US" altLang="zh-CN" sz="2600" dirty="0">
                <a:cs typeface="Times New Roman" panose="02020603050405020304" pitchFamily="18" charset="0"/>
              </a:rPr>
              <a:t>]-64;   f = HT[c].parent;</a:t>
            </a:r>
          </a:p>
          <a:p>
            <a:pPr lvl="1"/>
            <a:r>
              <a:rPr lang="en-US" altLang="zh-CN" sz="2600" dirty="0">
                <a:cs typeface="Times New Roman" panose="02020603050405020304" pitchFamily="18" charset="0"/>
              </a:rPr>
              <a:t>         while(f)</a:t>
            </a:r>
          </a:p>
          <a:p>
            <a:pPr lvl="1"/>
            <a:r>
              <a:rPr lang="en-US" altLang="zh-CN" sz="2600" dirty="0">
                <a:cs typeface="Times New Roman" panose="02020603050405020304" pitchFamily="18" charset="0"/>
              </a:rPr>
              <a:t>           {   if (HT[f].</a:t>
            </a:r>
            <a:r>
              <a:rPr lang="en-US" altLang="zh-CN" sz="2600" dirty="0" err="1">
                <a:cs typeface="Times New Roman" panose="02020603050405020304" pitchFamily="18" charset="0"/>
              </a:rPr>
              <a:t>lc</a:t>
            </a:r>
            <a:r>
              <a:rPr lang="en-US" altLang="zh-CN" sz="2600" dirty="0">
                <a:cs typeface="Times New Roman" panose="02020603050405020304" pitchFamily="18" charset="0"/>
              </a:rPr>
              <a:t> == c)   cd = ‘0’+cd;   </a:t>
            </a:r>
          </a:p>
          <a:p>
            <a:pPr lvl="1"/>
            <a:r>
              <a:rPr lang="en-US" altLang="zh-CN" sz="2600" dirty="0">
                <a:cs typeface="Times New Roman" panose="02020603050405020304" pitchFamily="18" charset="0"/>
              </a:rPr>
              <a:t>               else   cd = ‘1’+cd;</a:t>
            </a:r>
          </a:p>
          <a:p>
            <a:pPr lvl="1"/>
            <a:r>
              <a:rPr lang="en-US" altLang="zh-CN" sz="2600" dirty="0">
                <a:cs typeface="Times New Roman" panose="02020603050405020304" pitchFamily="18" charset="0"/>
              </a:rPr>
              <a:t>               c = f;     f = HT[f].parent;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HC += cd;</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return HC;</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16" name="组合 15">
            <a:extLst>
              <a:ext uri="{FF2B5EF4-FFF2-40B4-BE49-F238E27FC236}">
                <a16:creationId xmlns:a16="http://schemas.microsoft.com/office/drawing/2014/main" id="{5A9473A8-8D92-49B3-BED6-EE4948D7C7C2}"/>
              </a:ext>
            </a:extLst>
          </p:cNvPr>
          <p:cNvGrpSpPr/>
          <p:nvPr/>
        </p:nvGrpSpPr>
        <p:grpSpPr>
          <a:xfrm>
            <a:off x="-2" y="177155"/>
            <a:ext cx="4141696" cy="877513"/>
            <a:chOff x="-2" y="271425"/>
            <a:chExt cx="4044788" cy="877513"/>
          </a:xfrm>
        </p:grpSpPr>
        <p:sp>
          <p:nvSpPr>
            <p:cNvPr id="17" name="任意多边形 18">
              <a:extLst>
                <a:ext uri="{FF2B5EF4-FFF2-40B4-BE49-F238E27FC236}">
                  <a16:creationId xmlns:a16="http://schemas.microsoft.com/office/drawing/2014/main" id="{0373F6F8-0F3F-4246-A6CB-25883564DFC2}"/>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6D1D829C-15D6-4D75-B7F3-DADD734F8EA7}"/>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459E30CF-E9FC-4721-9226-080A02B76C2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5A394B73-B27F-47B5-A911-D6E27EBED240}"/>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pic>
        <p:nvPicPr>
          <p:cNvPr id="14" name="图片 13">
            <a:extLst>
              <a:ext uri="{FF2B5EF4-FFF2-40B4-BE49-F238E27FC236}">
                <a16:creationId xmlns:a16="http://schemas.microsoft.com/office/drawing/2014/main" id="{90E9279F-914F-4037-AA35-F0490565F272}"/>
              </a:ext>
            </a:extLst>
          </p:cNvPr>
          <p:cNvPicPr>
            <a:picLocks noChangeAspect="1"/>
          </p:cNvPicPr>
          <p:nvPr/>
        </p:nvPicPr>
        <p:blipFill>
          <a:blip r:embed="rId2"/>
          <a:stretch>
            <a:fillRect/>
          </a:stretch>
        </p:blipFill>
        <p:spPr>
          <a:xfrm>
            <a:off x="8700986" y="2193404"/>
            <a:ext cx="2517198" cy="2636891"/>
          </a:xfrm>
          <a:prstGeom prst="rect">
            <a:avLst/>
          </a:prstGeom>
        </p:spPr>
      </p:pic>
    </p:spTree>
    <p:extLst>
      <p:ext uri="{BB962C8B-B14F-4D97-AF65-F5344CB8AC3E}">
        <p14:creationId xmlns:p14="http://schemas.microsoft.com/office/powerpoint/2010/main" val="311740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4236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2" name="矩形 11">
            <a:extLst>
              <a:ext uri="{FF2B5EF4-FFF2-40B4-BE49-F238E27FC236}">
                <a16:creationId xmlns:a16="http://schemas.microsoft.com/office/drawing/2014/main" id="{B00B98B7-E376-4BC6-B779-54E58A046D1F}"/>
              </a:ext>
            </a:extLst>
          </p:cNvPr>
          <p:cNvSpPr/>
          <p:nvPr/>
        </p:nvSpPr>
        <p:spPr>
          <a:xfrm>
            <a:off x="817440" y="1152757"/>
            <a:ext cx="11617283"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3.28 </a:t>
            </a:r>
            <a:r>
              <a:rPr lang="en-US" altLang="zh-CN" sz="2800" b="1" dirty="0">
                <a:solidFill>
                  <a:schemeClr val="accent2"/>
                </a:solidFill>
              </a:rPr>
              <a:t>Decoding</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：假设数据元素是大写英语字母，对编码进行译码。</a:t>
            </a:r>
          </a:p>
        </p:txBody>
      </p:sp>
      <p:sp>
        <p:nvSpPr>
          <p:cNvPr id="20" name="文本框 1066">
            <a:extLst>
              <a:ext uri="{FF2B5EF4-FFF2-40B4-BE49-F238E27FC236}">
                <a16:creationId xmlns:a16="http://schemas.microsoft.com/office/drawing/2014/main" id="{C2EFA620-0403-4BF6-AF31-10B66186A00E}"/>
              </a:ext>
            </a:extLst>
          </p:cNvPr>
          <p:cNvSpPr txBox="1">
            <a:spLocks noChangeArrowheads="1"/>
          </p:cNvSpPr>
          <p:nvPr/>
        </p:nvSpPr>
        <p:spPr bwMode="auto">
          <a:xfrm>
            <a:off x="1714045" y="287068"/>
            <a:ext cx="305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树与森林的遍历</a:t>
            </a:r>
          </a:p>
        </p:txBody>
      </p:sp>
      <p:sp>
        <p:nvSpPr>
          <p:cNvPr id="13" name="矩形 12">
            <a:extLst>
              <a:ext uri="{FF2B5EF4-FFF2-40B4-BE49-F238E27FC236}">
                <a16:creationId xmlns:a16="http://schemas.microsoft.com/office/drawing/2014/main" id="{3E78558F-04C6-4051-8991-44CE3D1959FE}"/>
              </a:ext>
            </a:extLst>
          </p:cNvPr>
          <p:cNvSpPr/>
          <p:nvPr/>
        </p:nvSpPr>
        <p:spPr>
          <a:xfrm>
            <a:off x="546281" y="1722718"/>
            <a:ext cx="8408983" cy="4493538"/>
          </a:xfrm>
          <a:prstGeom prst="rect">
            <a:avLst/>
          </a:prstGeom>
        </p:spPr>
        <p:txBody>
          <a:bodyPr wrap="square">
            <a:spAutoFit/>
          </a:bodyPr>
          <a:lstStyle/>
          <a:p>
            <a:pPr lvl="1"/>
            <a:r>
              <a:rPr lang="en-US" altLang="zh-CN" sz="2600" dirty="0">
                <a:cs typeface="Times New Roman" panose="02020603050405020304" pitchFamily="18" charset="0"/>
              </a:rPr>
              <a:t>string Decoding (</a:t>
            </a:r>
            <a:r>
              <a:rPr lang="en-US" altLang="zh-CN" sz="2600" dirty="0" err="1">
                <a:cs typeface="Times New Roman" panose="02020603050405020304" pitchFamily="18" charset="0"/>
              </a:rPr>
              <a:t>HuffmanTree</a:t>
            </a:r>
            <a:r>
              <a:rPr lang="en-US" altLang="zh-CN" sz="2600" dirty="0">
                <a:cs typeface="Times New Roman" panose="02020603050405020304" pitchFamily="18" charset="0"/>
              </a:rPr>
              <a:t>  HT, string HC, int n)</a:t>
            </a:r>
          </a:p>
          <a:p>
            <a:pPr lvl="1"/>
            <a:r>
              <a:rPr lang="en-US" altLang="zh-CN" sz="2600" dirty="0">
                <a:cs typeface="Times New Roman" panose="02020603050405020304" pitchFamily="18" charset="0"/>
              </a:rPr>
              <a:t>{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k;   string s;</a:t>
            </a:r>
          </a:p>
          <a:p>
            <a:pPr lvl="1"/>
            <a:r>
              <a:rPr lang="en-US" altLang="zh-CN" sz="2600" dirty="0">
                <a:cs typeface="Times New Roman" panose="02020603050405020304" pitchFamily="18" charset="0"/>
              </a:rPr>
              <a:t>    for(k = 0; HC[k]; s += i+64)</a:t>
            </a:r>
          </a:p>
          <a:p>
            <a:pPr lvl="1"/>
            <a:r>
              <a:rPr lang="en-US" altLang="zh-CN" sz="2600" dirty="0">
                <a:cs typeface="Times New Roman" panose="02020603050405020304" pitchFamily="18" charset="0"/>
              </a:rPr>
              <a:t>    {     for(</a:t>
            </a:r>
            <a:r>
              <a:rPr lang="en-US" altLang="zh-CN" sz="2600" dirty="0" err="1">
                <a:cs typeface="Times New Roman" panose="02020603050405020304" pitchFamily="18" charset="0"/>
              </a:rPr>
              <a:t>i</a:t>
            </a:r>
            <a:r>
              <a:rPr lang="en-US" altLang="zh-CN" sz="2600" dirty="0">
                <a:cs typeface="Times New Roman" panose="02020603050405020304" pitchFamily="18" charset="0"/>
              </a:rPr>
              <a:t> = 2*n-1; HT[</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r>
              <a:rPr lang="en-US" altLang="zh-CN" sz="2600" dirty="0" err="1">
                <a:cs typeface="Times New Roman" panose="02020603050405020304" pitchFamily="18" charset="0"/>
              </a:rPr>
              <a:t>lc</a:t>
            </a:r>
            <a:r>
              <a:rPr lang="en-US" altLang="zh-CN" sz="2600" dirty="0">
                <a:cs typeface="Times New Roman" panose="02020603050405020304" pitchFamily="18" charset="0"/>
              </a:rPr>
              <a:t>; k++)</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if (HC[k] == ‘0’)   </a:t>
            </a:r>
            <a:r>
              <a:rPr lang="en-US" altLang="zh-CN" sz="2600" dirty="0" err="1">
                <a:cs typeface="Times New Roman" panose="02020603050405020304" pitchFamily="18" charset="0"/>
              </a:rPr>
              <a:t>i</a:t>
            </a:r>
            <a:r>
              <a:rPr lang="en-US" altLang="zh-CN" sz="2600" dirty="0">
                <a:cs typeface="Times New Roman" panose="02020603050405020304" pitchFamily="18" charset="0"/>
              </a:rPr>
              <a:t> = HT[</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r>
              <a:rPr lang="en-US" altLang="zh-CN" sz="2600" dirty="0" err="1">
                <a:cs typeface="Times New Roman" panose="02020603050405020304" pitchFamily="18" charset="0"/>
              </a:rPr>
              <a:t>lc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else                    </a:t>
            </a:r>
            <a:r>
              <a:rPr lang="en-US" altLang="zh-CN" sz="2600" dirty="0" err="1">
                <a:cs typeface="Times New Roman" panose="02020603050405020304" pitchFamily="18" charset="0"/>
              </a:rPr>
              <a:t>i</a:t>
            </a:r>
            <a:r>
              <a:rPr lang="en-US" altLang="zh-CN" sz="2600" dirty="0">
                <a:cs typeface="Times New Roman" panose="02020603050405020304" pitchFamily="18" charset="0"/>
              </a:rPr>
              <a:t> = HC[</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r>
              <a:rPr lang="en-US" altLang="zh-CN" sz="2600" dirty="0" err="1">
                <a:cs typeface="Times New Roman" panose="02020603050405020304" pitchFamily="18" charset="0"/>
              </a:rPr>
              <a:t>rc</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return s;</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16" name="组合 15">
            <a:extLst>
              <a:ext uri="{FF2B5EF4-FFF2-40B4-BE49-F238E27FC236}">
                <a16:creationId xmlns:a16="http://schemas.microsoft.com/office/drawing/2014/main" id="{E7F66A95-BF28-4EF3-83B7-8977CACB099E}"/>
              </a:ext>
            </a:extLst>
          </p:cNvPr>
          <p:cNvGrpSpPr/>
          <p:nvPr/>
        </p:nvGrpSpPr>
        <p:grpSpPr>
          <a:xfrm>
            <a:off x="-2" y="177155"/>
            <a:ext cx="4141696" cy="877513"/>
            <a:chOff x="-2" y="271425"/>
            <a:chExt cx="4044788" cy="877513"/>
          </a:xfrm>
        </p:grpSpPr>
        <p:sp>
          <p:nvSpPr>
            <p:cNvPr id="17" name="任意多边形 18">
              <a:extLst>
                <a:ext uri="{FF2B5EF4-FFF2-40B4-BE49-F238E27FC236}">
                  <a16:creationId xmlns:a16="http://schemas.microsoft.com/office/drawing/2014/main" id="{FF266975-7553-4E61-9A08-259A8BC38307}"/>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E7CAE3FD-C011-402D-892C-7B4E1445C9A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682DC747-D3AF-4934-BF31-07C20E0EE153}"/>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文本框 1066">
            <a:extLst>
              <a:ext uri="{FF2B5EF4-FFF2-40B4-BE49-F238E27FC236}">
                <a16:creationId xmlns:a16="http://schemas.microsoft.com/office/drawing/2014/main" id="{720A932D-BF75-4316-AA6C-8896E11ED11A}"/>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pic>
        <p:nvPicPr>
          <p:cNvPr id="15" name="图片 14">
            <a:extLst>
              <a:ext uri="{FF2B5EF4-FFF2-40B4-BE49-F238E27FC236}">
                <a16:creationId xmlns:a16="http://schemas.microsoft.com/office/drawing/2014/main" id="{1611796C-5EE1-4E19-B2FA-4C0BD821C0CC}"/>
              </a:ext>
            </a:extLst>
          </p:cNvPr>
          <p:cNvPicPr>
            <a:picLocks noChangeAspect="1"/>
          </p:cNvPicPr>
          <p:nvPr/>
        </p:nvPicPr>
        <p:blipFill>
          <a:blip r:embed="rId2"/>
          <a:stretch>
            <a:fillRect/>
          </a:stretch>
        </p:blipFill>
        <p:spPr>
          <a:xfrm>
            <a:off x="8700986" y="2193404"/>
            <a:ext cx="2517198" cy="2636891"/>
          </a:xfrm>
          <a:prstGeom prst="rect">
            <a:avLst/>
          </a:prstGeom>
        </p:spPr>
      </p:pic>
    </p:spTree>
    <p:extLst>
      <p:ext uri="{BB962C8B-B14F-4D97-AF65-F5344CB8AC3E}">
        <p14:creationId xmlns:p14="http://schemas.microsoft.com/office/powerpoint/2010/main" val="3577598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a:extLst>
              <a:ext uri="{FF2B5EF4-FFF2-40B4-BE49-F238E27FC236}">
                <a16:creationId xmlns:a16="http://schemas.microsoft.com/office/drawing/2014/main" id="{19137254-ADB3-4909-85E6-B7D01C6BB068}"/>
              </a:ext>
            </a:extLst>
          </p:cNvPr>
          <p:cNvGrpSpPr/>
          <p:nvPr/>
        </p:nvGrpSpPr>
        <p:grpSpPr>
          <a:xfrm>
            <a:off x="302765" y="1262680"/>
            <a:ext cx="458390" cy="344014"/>
            <a:chOff x="789999" y="2242985"/>
            <a:chExt cx="504229" cy="378415"/>
          </a:xfrm>
        </p:grpSpPr>
        <p:sp>
          <p:nvSpPr>
            <p:cNvPr id="3" name="Rectangle 24">
              <a:extLst>
                <a:ext uri="{FF2B5EF4-FFF2-40B4-BE49-F238E27FC236}">
                  <a16:creationId xmlns:a16="http://schemas.microsoft.com/office/drawing/2014/main" id="{6251D1C4-52B2-4133-88AF-9F93AF68DA8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4" name="Rectangle 25">
              <a:extLst>
                <a:ext uri="{FF2B5EF4-FFF2-40B4-BE49-F238E27FC236}">
                  <a16:creationId xmlns:a16="http://schemas.microsoft.com/office/drawing/2014/main" id="{09E00C75-44E0-4DB2-BA4B-B0643AFF04F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2" name="矩形 11">
            <a:extLst>
              <a:ext uri="{FF2B5EF4-FFF2-40B4-BE49-F238E27FC236}">
                <a16:creationId xmlns:a16="http://schemas.microsoft.com/office/drawing/2014/main" id="{B00B98B7-E376-4BC6-B779-54E58A046D1F}"/>
              </a:ext>
            </a:extLst>
          </p:cNvPr>
          <p:cNvSpPr/>
          <p:nvPr/>
        </p:nvSpPr>
        <p:spPr>
          <a:xfrm>
            <a:off x="817440" y="1173077"/>
            <a:ext cx="931376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补充算法</a:t>
            </a:r>
            <a:r>
              <a:rPr lang="en-US" altLang="zh-CN" sz="2800" b="1" dirty="0">
                <a:solidFill>
                  <a:srgbClr val="002060"/>
                </a:solidFill>
                <a:latin typeface="Times New Roman" panose="02020603050405020304" pitchFamily="18" charset="0"/>
                <a:cs typeface="Times New Roman" panose="02020603050405020304" pitchFamily="18" charset="0"/>
              </a:rPr>
              <a:t> </a:t>
            </a:r>
            <a:r>
              <a:rPr lang="en-US" altLang="zh-CN" sz="2800" b="1" dirty="0">
                <a:solidFill>
                  <a:schemeClr val="accent2"/>
                </a:solidFill>
              </a:rPr>
              <a:t>APL</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：计算</a:t>
            </a:r>
            <a:r>
              <a:rPr lang="en-US" altLang="zh-CN" sz="2800" b="1" dirty="0">
                <a:solidFill>
                  <a:srgbClr val="002060"/>
                </a:solidFill>
                <a:latin typeface="Times New Roman" panose="02020603050405020304" pitchFamily="18" charset="0"/>
                <a:cs typeface="Times New Roman" panose="02020603050405020304" pitchFamily="18" charset="0"/>
              </a:rPr>
              <a:t>Huffman</a:t>
            </a:r>
            <a:r>
              <a:rPr lang="zh-CN" altLang="en-US" sz="2800" b="1" dirty="0">
                <a:solidFill>
                  <a:srgbClr val="002060"/>
                </a:solidFill>
                <a:latin typeface="Times New Roman" panose="02020603050405020304" pitchFamily="18" charset="0"/>
                <a:cs typeface="Times New Roman" panose="02020603050405020304" pitchFamily="18" charset="0"/>
              </a:rPr>
              <a:t>编码的加权平均编码长度。</a:t>
            </a:r>
          </a:p>
        </p:txBody>
      </p:sp>
      <p:sp>
        <p:nvSpPr>
          <p:cNvPr id="13" name="矩形 12">
            <a:extLst>
              <a:ext uri="{FF2B5EF4-FFF2-40B4-BE49-F238E27FC236}">
                <a16:creationId xmlns:a16="http://schemas.microsoft.com/office/drawing/2014/main" id="{3E78558F-04C6-4051-8991-44CE3D1959FE}"/>
              </a:ext>
            </a:extLst>
          </p:cNvPr>
          <p:cNvSpPr/>
          <p:nvPr/>
        </p:nvSpPr>
        <p:spPr>
          <a:xfrm>
            <a:off x="1112352" y="1696297"/>
            <a:ext cx="8723943" cy="4493538"/>
          </a:xfrm>
          <a:prstGeom prst="rect">
            <a:avLst/>
          </a:prstGeom>
        </p:spPr>
        <p:txBody>
          <a:bodyPr wrap="square">
            <a:spAutoFit/>
          </a:bodyPr>
          <a:lstStyle/>
          <a:p>
            <a:pPr lvl="1"/>
            <a:r>
              <a:rPr lang="en-US" altLang="zh-CN" sz="2600" dirty="0">
                <a:cs typeface="Times New Roman" panose="02020603050405020304" pitchFamily="18" charset="0"/>
              </a:rPr>
              <a:t>float APL (</a:t>
            </a:r>
            <a:r>
              <a:rPr lang="en-US" altLang="zh-CN" sz="2600" dirty="0" err="1">
                <a:cs typeface="Times New Roman" panose="02020603050405020304" pitchFamily="18" charset="0"/>
              </a:rPr>
              <a:t>HuffmanTree</a:t>
            </a:r>
            <a:r>
              <a:rPr lang="en-US" altLang="zh-CN" sz="2600" dirty="0">
                <a:cs typeface="Times New Roman" panose="02020603050405020304" pitchFamily="18" charset="0"/>
              </a:rPr>
              <a:t>  HT, float *w, int n)</a:t>
            </a:r>
          </a:p>
          <a:p>
            <a:pPr lvl="1"/>
            <a:r>
              <a:rPr lang="en-US" altLang="zh-CN" sz="2600" dirty="0">
                <a:cs typeface="Times New Roman" panose="02020603050405020304" pitchFamily="18" charset="0"/>
              </a:rPr>
              <a:t>{   int L, </a:t>
            </a:r>
            <a:r>
              <a:rPr lang="en-US" altLang="zh-CN" sz="2600" dirty="0" err="1">
                <a:cs typeface="Times New Roman" panose="02020603050405020304" pitchFamily="18" charset="0"/>
              </a:rPr>
              <a:t>i</a:t>
            </a:r>
            <a:r>
              <a:rPr lang="en-US" altLang="zh-CN" sz="2600" dirty="0">
                <a:cs typeface="Times New Roman" panose="02020603050405020304" pitchFamily="18" charset="0"/>
              </a:rPr>
              <a:t>, f;   float WL = 0, W = 0;</a:t>
            </a:r>
          </a:p>
          <a:p>
            <a:pPr lvl="1"/>
            <a:r>
              <a:rPr lang="en-US" altLang="zh-CN" sz="2600" dirty="0">
                <a:cs typeface="Times New Roman" panose="02020603050405020304" pitchFamily="18" charset="0"/>
              </a:rPr>
              <a:t>    for(</a:t>
            </a:r>
            <a:r>
              <a:rPr lang="en-US" altLang="zh-CN" sz="2600" dirty="0" err="1">
                <a:cs typeface="Times New Roman" panose="02020603050405020304" pitchFamily="18" charset="0"/>
              </a:rPr>
              <a:t>i</a:t>
            </a:r>
            <a:r>
              <a:rPr lang="en-US" altLang="zh-CN" sz="2600" dirty="0">
                <a:cs typeface="Times New Roman" panose="02020603050405020304" pitchFamily="18" charset="0"/>
              </a:rPr>
              <a:t> = 1; </a:t>
            </a:r>
            <a:r>
              <a:rPr lang="en-US" altLang="zh-CN" sz="2600" dirty="0" err="1">
                <a:cs typeface="Times New Roman" panose="02020603050405020304" pitchFamily="18" charset="0"/>
              </a:rPr>
              <a:t>i</a:t>
            </a:r>
            <a:r>
              <a:rPr lang="en-US" altLang="zh-CN" sz="2600" dirty="0">
                <a:cs typeface="Times New Roman" panose="02020603050405020304" pitchFamily="18" charset="0"/>
              </a:rPr>
              <a:t> &lt;= n;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L = 0;  f = HT[</a:t>
            </a:r>
            <a:r>
              <a:rPr lang="en-US" altLang="zh-CN" sz="2600" dirty="0" err="1">
                <a:cs typeface="Times New Roman" panose="02020603050405020304" pitchFamily="18" charset="0"/>
              </a:rPr>
              <a:t>i</a:t>
            </a:r>
            <a:r>
              <a:rPr lang="en-US" altLang="zh-CN" sz="2600" dirty="0">
                <a:cs typeface="Times New Roman" panose="02020603050405020304" pitchFamily="18" charset="0"/>
              </a:rPr>
              <a:t>].parent;</a:t>
            </a:r>
          </a:p>
          <a:p>
            <a:pPr lvl="1"/>
            <a:r>
              <a:rPr lang="en-US" altLang="zh-CN" sz="2600" dirty="0">
                <a:cs typeface="Times New Roman" panose="02020603050405020304" pitchFamily="18" charset="0"/>
              </a:rPr>
              <a:t>       while(f)  </a:t>
            </a:r>
          </a:p>
          <a:p>
            <a:pPr lvl="1"/>
            <a:r>
              <a:rPr lang="en-US" altLang="zh-CN" sz="2600" dirty="0">
                <a:cs typeface="Times New Roman" panose="02020603050405020304" pitchFamily="18" charset="0"/>
              </a:rPr>
              <a:t>       {   L++;    f = HT[f].parent;  }</a:t>
            </a:r>
          </a:p>
          <a:p>
            <a:pPr lvl="1"/>
            <a:r>
              <a:rPr lang="en-US" altLang="zh-CN" sz="2600" dirty="0">
                <a:cs typeface="Times New Roman" panose="02020603050405020304" pitchFamily="18" charset="0"/>
              </a:rPr>
              <a:t>       WL += w[i-1]*L;  W += w[i-1]</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return WL/W;</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grpSp>
        <p:nvGrpSpPr>
          <p:cNvPr id="16" name="组合 15">
            <a:extLst>
              <a:ext uri="{FF2B5EF4-FFF2-40B4-BE49-F238E27FC236}">
                <a16:creationId xmlns:a16="http://schemas.microsoft.com/office/drawing/2014/main" id="{7ECFE19F-225D-4493-BFC0-3D28D57D047B}"/>
              </a:ext>
            </a:extLst>
          </p:cNvPr>
          <p:cNvGrpSpPr/>
          <p:nvPr/>
        </p:nvGrpSpPr>
        <p:grpSpPr>
          <a:xfrm>
            <a:off x="-2" y="177155"/>
            <a:ext cx="4141696" cy="877513"/>
            <a:chOff x="-2" y="271425"/>
            <a:chExt cx="4044788" cy="877513"/>
          </a:xfrm>
        </p:grpSpPr>
        <p:sp>
          <p:nvSpPr>
            <p:cNvPr id="17" name="任意多边形 18">
              <a:extLst>
                <a:ext uri="{FF2B5EF4-FFF2-40B4-BE49-F238E27FC236}">
                  <a16:creationId xmlns:a16="http://schemas.microsoft.com/office/drawing/2014/main" id="{D6809CA4-096B-43AD-8FE8-48099E63346B}"/>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8" name="椭圆 17">
              <a:extLst>
                <a:ext uri="{FF2B5EF4-FFF2-40B4-BE49-F238E27FC236}">
                  <a16:creationId xmlns:a16="http://schemas.microsoft.com/office/drawing/2014/main" id="{AD914AE2-E7D9-470E-A21B-ED7D0D41383E}"/>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208250EA-A072-40E4-BFAD-289CA5BAC47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文本框 1066">
            <a:extLst>
              <a:ext uri="{FF2B5EF4-FFF2-40B4-BE49-F238E27FC236}">
                <a16:creationId xmlns:a16="http://schemas.microsoft.com/office/drawing/2014/main" id="{156B8939-136C-46B9-82DB-75EE8B111456}"/>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pic>
        <p:nvPicPr>
          <p:cNvPr id="14" name="图片 13">
            <a:extLst>
              <a:ext uri="{FF2B5EF4-FFF2-40B4-BE49-F238E27FC236}">
                <a16:creationId xmlns:a16="http://schemas.microsoft.com/office/drawing/2014/main" id="{D5EA3494-6CC9-4B3F-A962-E708CE5B5CC3}"/>
              </a:ext>
            </a:extLst>
          </p:cNvPr>
          <p:cNvPicPr>
            <a:picLocks noChangeAspect="1"/>
          </p:cNvPicPr>
          <p:nvPr/>
        </p:nvPicPr>
        <p:blipFill>
          <a:blip r:embed="rId2"/>
          <a:stretch>
            <a:fillRect/>
          </a:stretch>
        </p:blipFill>
        <p:spPr>
          <a:xfrm>
            <a:off x="8700986" y="2193404"/>
            <a:ext cx="2517198" cy="2636891"/>
          </a:xfrm>
          <a:prstGeom prst="rect">
            <a:avLst/>
          </a:prstGeom>
        </p:spPr>
      </p:pic>
    </p:spTree>
    <p:extLst>
      <p:ext uri="{BB962C8B-B14F-4D97-AF65-F5344CB8AC3E}">
        <p14:creationId xmlns:p14="http://schemas.microsoft.com/office/powerpoint/2010/main" val="232302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1A2EAEDE-6963-46FF-A3C1-1B9BFAE38409}"/>
              </a:ext>
            </a:extLst>
          </p:cNvPr>
          <p:cNvGrpSpPr/>
          <p:nvPr/>
        </p:nvGrpSpPr>
        <p:grpSpPr>
          <a:xfrm>
            <a:off x="-2" y="177155"/>
            <a:ext cx="4141696" cy="877513"/>
            <a:chOff x="-2" y="271425"/>
            <a:chExt cx="4044788" cy="877513"/>
          </a:xfrm>
        </p:grpSpPr>
        <p:sp>
          <p:nvSpPr>
            <p:cNvPr id="15" name="任意多边形 18">
              <a:extLst>
                <a:ext uri="{FF2B5EF4-FFF2-40B4-BE49-F238E27FC236}">
                  <a16:creationId xmlns:a16="http://schemas.microsoft.com/office/drawing/2014/main" id="{4C9AAE2C-0BE4-4D86-BD16-A95EC58701DA}"/>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CE6C2097-8C7F-45F1-B166-6688B76DB33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矩形 16">
              <a:extLst>
                <a:ext uri="{FF2B5EF4-FFF2-40B4-BE49-F238E27FC236}">
                  <a16:creationId xmlns:a16="http://schemas.microsoft.com/office/drawing/2014/main" id="{166F3534-913F-48DD-8377-EE5D1E8377B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EFF2BBC-0101-43DC-AB3E-0A0A0CEF76E8}"/>
                  </a:ext>
                </a:extLst>
              </p:cNvPr>
              <p:cNvSpPr/>
              <p:nvPr/>
            </p:nvSpPr>
            <p:spPr>
              <a:xfrm>
                <a:off x="583933" y="1356446"/>
                <a:ext cx="10622547" cy="3821174"/>
              </a:xfrm>
              <a:prstGeom prst="rect">
                <a:avLst/>
              </a:prstGeom>
            </p:spPr>
            <p:txBody>
              <a:bodyPr wrap="square">
                <a:spAutoFit/>
              </a:bodyPr>
              <a:lstStyle/>
              <a:p>
                <a:pPr algn="just">
                  <a:lnSpc>
                    <a:spcPct val="120000"/>
                  </a:lnSpc>
                  <a:spcAft>
                    <a:spcPts val="1200"/>
                  </a:spcAft>
                </a:pPr>
                <a:r>
                  <a:rPr lang="zh-CN" altLang="en-US" sz="2800" b="1" dirty="0">
                    <a:solidFill>
                      <a:schemeClr val="accent2"/>
                    </a:solidFill>
                    <a:cs typeface="Times New Roman" panose="02020603050405020304" pitchFamily="18" charset="0"/>
                  </a:rPr>
                  <a:t>引例</a:t>
                </a:r>
                <a:r>
                  <a:rPr lang="en-US" altLang="zh-CN" sz="2800" b="1" dirty="0">
                    <a:solidFill>
                      <a:schemeClr val="accent2"/>
                    </a:solidFill>
                    <a:cs typeface="Times New Roman" panose="02020603050405020304" pitchFamily="18" charset="0"/>
                  </a:rPr>
                  <a:t>1 </a:t>
                </a:r>
                <a:r>
                  <a:rPr lang="zh-CN" altLang="en-US" sz="2800" dirty="0">
                    <a:cs typeface="Times New Roman" panose="02020603050405020304" pitchFamily="18" charset="0"/>
                  </a:rPr>
                  <a:t>标准的</a:t>
                </a:r>
                <a:r>
                  <a:rPr lang="en-US" altLang="zh-CN" sz="2800" dirty="0">
                    <a:cs typeface="Times New Roman" panose="02020603050405020304" pitchFamily="18" charset="0"/>
                  </a:rPr>
                  <a:t>ASCII</a:t>
                </a:r>
                <a:r>
                  <a:rPr lang="zh-CN" altLang="en-US" sz="2800" dirty="0">
                    <a:cs typeface="Times New Roman" panose="02020603050405020304" pitchFamily="18" charset="0"/>
                  </a:rPr>
                  <a:t>码需要用 </a:t>
                </a:r>
                <a:r>
                  <a:rPr lang="en-US" altLang="zh-CN" sz="2800" dirty="0">
                    <a:cs typeface="Times New Roman" panose="02020603050405020304" pitchFamily="18" charset="0"/>
                  </a:rPr>
                  <a:t>8 </a:t>
                </a:r>
                <a:r>
                  <a:rPr lang="zh-CN" altLang="en-US" sz="2800" dirty="0">
                    <a:cs typeface="Times New Roman" panose="02020603050405020304" pitchFamily="18" charset="0"/>
                  </a:rPr>
                  <a:t>位二进制数表示每个字符。所有代码的长度都相等，这种编码方式称为</a:t>
                </a:r>
                <a:r>
                  <a:rPr lang="zh-CN" altLang="en-US" sz="2800" b="1" dirty="0">
                    <a:solidFill>
                      <a:schemeClr val="accent2"/>
                    </a:solidFill>
                    <a:cs typeface="Times New Roman" panose="02020603050405020304" pitchFamily="18" charset="0"/>
                  </a:rPr>
                  <a:t>等长编码</a:t>
                </a:r>
                <a:r>
                  <a:rPr lang="en-US" altLang="zh-CN" sz="2800" b="1" dirty="0">
                    <a:solidFill>
                      <a:schemeClr val="accent2"/>
                    </a:solidFill>
                    <a:cs typeface="Times New Roman" panose="02020603050405020304" pitchFamily="18" charset="0"/>
                  </a:rPr>
                  <a:t>(equal length coding)</a:t>
                </a:r>
                <a:r>
                  <a:rPr lang="zh-CN" altLang="en-US" sz="2800" dirty="0">
                    <a:cs typeface="Times New Roman" panose="02020603050405020304" pitchFamily="18" charset="0"/>
                  </a:rPr>
                  <a:t>。</a:t>
                </a:r>
                <a:endParaRPr lang="en-US" altLang="zh-CN" sz="2800" dirty="0">
                  <a:cs typeface="Times New Roman" panose="02020603050405020304" pitchFamily="18" charset="0"/>
                </a:endParaRPr>
              </a:p>
              <a:p>
                <a:pPr algn="just">
                  <a:lnSpc>
                    <a:spcPct val="120000"/>
                  </a:lnSpc>
                  <a:spcAft>
                    <a:spcPts val="1200"/>
                  </a:spcAft>
                </a:pPr>
                <a:r>
                  <a:rPr lang="zh-CN" altLang="en-US" sz="2800" dirty="0">
                    <a:cs typeface="Times New Roman" panose="02020603050405020304" pitchFamily="18" charset="0"/>
                  </a:rPr>
                  <a:t>假设某信息传输系统仅需要 </a:t>
                </a:r>
                <a:r>
                  <a:rPr lang="en-US" altLang="zh-CN" sz="2800" dirty="0">
                    <a:cs typeface="Times New Roman" panose="02020603050405020304" pitchFamily="18" charset="0"/>
                  </a:rPr>
                  <a:t>26 </a:t>
                </a:r>
                <a:r>
                  <a:rPr lang="zh-CN" altLang="en-US" sz="2800" dirty="0">
                    <a:cs typeface="Times New Roman" panose="02020603050405020304" pitchFamily="18" charset="0"/>
                  </a:rPr>
                  <a:t>个英文字母，则可以用 </a:t>
                </a:r>
                <a:r>
                  <a:rPr lang="en-US" altLang="zh-CN" sz="2800" dirty="0">
                    <a:cs typeface="Times New Roman" panose="02020603050405020304" pitchFamily="18" charset="0"/>
                  </a:rPr>
                  <a:t>5 </a:t>
                </a:r>
                <a:r>
                  <a:rPr lang="zh-CN" altLang="en-US" sz="2800" dirty="0">
                    <a:cs typeface="Times New Roman" panose="02020603050405020304" pitchFamily="18" charset="0"/>
                  </a:rPr>
                  <a:t>位二进制数对这 </a:t>
                </a:r>
                <a:r>
                  <a:rPr lang="en-US" altLang="zh-CN" sz="2800" dirty="0">
                    <a:cs typeface="Times New Roman" panose="02020603050405020304" pitchFamily="18" charset="0"/>
                  </a:rPr>
                  <a:t>26</a:t>
                </a:r>
                <a:r>
                  <a:rPr lang="zh-CN" altLang="en-US" sz="2800" dirty="0">
                    <a:cs typeface="Times New Roman" panose="02020603050405020304" pitchFamily="18" charset="0"/>
                  </a:rPr>
                  <a:t> 个字母进行编码。如果用等长编码方法对包括汉字在内的 </a:t>
                </a:r>
                <a:r>
                  <a:rPr lang="en-US" altLang="zh-CN" sz="2800" dirty="0">
                    <a:cs typeface="Times New Roman" panose="02020603050405020304" pitchFamily="18" charset="0"/>
                  </a:rPr>
                  <a:t>100, 000 </a:t>
                </a:r>
                <a:r>
                  <a:rPr lang="zh-CN" altLang="en-US" sz="2800" dirty="0">
                    <a:cs typeface="Times New Roman" panose="02020603050405020304" pitchFamily="18" charset="0"/>
                  </a:rPr>
                  <a:t>个字符编码，则至少需要 </a:t>
                </a:r>
                <a:r>
                  <a:rPr lang="en-US" altLang="zh-CN" sz="2800" dirty="0">
                    <a:cs typeface="Times New Roman" panose="02020603050405020304" pitchFamily="18" charset="0"/>
                  </a:rPr>
                  <a:t>17 </a:t>
                </a:r>
                <a:r>
                  <a:rPr lang="zh-CN" altLang="en-US" sz="2800" dirty="0">
                    <a:cs typeface="Times New Roman" panose="02020603050405020304" pitchFamily="18" charset="0"/>
                  </a:rPr>
                  <a:t>位二进制数。一般地，对 </a:t>
                </a:r>
                <a:r>
                  <a:rPr lang="en-US" altLang="zh-CN" sz="2800" dirty="0">
                    <a:cs typeface="Times New Roman" panose="02020603050405020304" pitchFamily="18" charset="0"/>
                  </a:rPr>
                  <a:t>n </a:t>
                </a:r>
                <a:r>
                  <a:rPr lang="zh-CN" altLang="en-US" sz="2800" dirty="0">
                    <a:cs typeface="Times New Roman" panose="02020603050405020304" pitchFamily="18" charset="0"/>
                  </a:rPr>
                  <a:t>个数据元素进行等长编码，则需要</a:t>
                </a:r>
                <a14:m>
                  <m:oMath xmlns:m="http://schemas.openxmlformats.org/officeDocument/2006/math">
                    <m:r>
                      <a:rPr lang="en-US" altLang="zh-CN" sz="2800" i="1">
                        <a:latin typeface="Cambria Math" panose="02040503050406030204" pitchFamily="18" charset="0"/>
                        <a:cs typeface="Times New Roman" panose="02020603050405020304" pitchFamily="18" charset="0"/>
                      </a:rPr>
                      <m:t>⌈</m:t>
                    </m:r>
                    <m:func>
                      <m:funcPr>
                        <m:ctrlPr>
                          <a:rPr lang="en-US" altLang="zh-CN" sz="2800" i="1">
                            <a:latin typeface="Cambria Math" panose="02040503050406030204" pitchFamily="18" charset="0"/>
                            <a:cs typeface="Times New Roman" panose="02020603050405020304" pitchFamily="18" charset="0"/>
                          </a:rPr>
                        </m:ctrlPr>
                      </m:funcPr>
                      <m:fName>
                        <m:sSub>
                          <m:sSubPr>
                            <m:ctrlPr>
                              <a:rPr lang="en-US" altLang="zh-CN" sz="2800" i="1">
                                <a:latin typeface="Cambria Math" panose="02040503050406030204" pitchFamily="18" charset="0"/>
                                <a:cs typeface="Times New Roman" panose="02020603050405020304" pitchFamily="18" charset="0"/>
                              </a:rPr>
                            </m:ctrlPr>
                          </m:sSubPr>
                          <m:e>
                            <m:r>
                              <m:rPr>
                                <m:sty m:val="p"/>
                              </m:rPr>
                              <a:rPr lang="en-US" altLang="zh-CN" sz="2800">
                                <a:latin typeface="Cambria Math" panose="02040503050406030204" pitchFamily="18" charset="0"/>
                                <a:cs typeface="Times New Roman" panose="02020603050405020304" pitchFamily="18" charset="0"/>
                              </a:rPr>
                              <m:t>log</m:t>
                            </m:r>
                          </m:e>
                          <m:sub>
                            <m:r>
                              <a:rPr lang="en-US" altLang="zh-CN" sz="2800" i="1">
                                <a:latin typeface="Cambria Math" panose="02040503050406030204" pitchFamily="18" charset="0"/>
                                <a:cs typeface="Times New Roman" panose="02020603050405020304" pitchFamily="18" charset="0"/>
                              </a:rPr>
                              <m:t>2</m:t>
                            </m:r>
                          </m:sub>
                        </m:sSub>
                      </m:fName>
                      <m:e>
                        <m:r>
                          <a:rPr lang="en-US" altLang="zh-CN" sz="2800" i="1">
                            <a:latin typeface="Cambria Math" panose="02040503050406030204" pitchFamily="18" charset="0"/>
                            <a:cs typeface="Times New Roman" panose="02020603050405020304" pitchFamily="18" charset="0"/>
                          </a:rPr>
                          <m:t>𝑛</m:t>
                        </m:r>
                        <m:r>
                          <a:rPr lang="en-US" altLang="zh-CN" sz="2800" i="1">
                            <a:latin typeface="Cambria Math" panose="02040503050406030204" pitchFamily="18" charset="0"/>
                            <a:cs typeface="Times New Roman" panose="02020603050405020304" pitchFamily="18" charset="0"/>
                          </a:rPr>
                          <m:t>⌉</m:t>
                        </m:r>
                      </m:e>
                    </m:func>
                  </m:oMath>
                </a14:m>
                <a:r>
                  <a:rPr lang="en-US" altLang="zh-CN" sz="2800" dirty="0">
                    <a:cs typeface="Times New Roman" panose="02020603050405020304" pitchFamily="18" charset="0"/>
                  </a:rPr>
                  <a:t> </a:t>
                </a:r>
                <a:r>
                  <a:rPr lang="zh-CN" altLang="en-US" sz="2800" dirty="0">
                    <a:cs typeface="Times New Roman" panose="02020603050405020304" pitchFamily="18" charset="0"/>
                  </a:rPr>
                  <a:t>位二进制数。</a:t>
                </a:r>
                <a:endParaRPr lang="en-US" altLang="zh-CN" sz="2800" dirty="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1EFF2BBC-0101-43DC-AB3E-0A0A0CEF76E8}"/>
                  </a:ext>
                </a:extLst>
              </p:cNvPr>
              <p:cNvSpPr>
                <a:spLocks noRot="1" noChangeAspect="1" noMove="1" noResize="1" noEditPoints="1" noAdjustHandles="1" noChangeArrowheads="1" noChangeShapeType="1" noTextEdit="1"/>
              </p:cNvSpPr>
              <p:nvPr/>
            </p:nvSpPr>
            <p:spPr>
              <a:xfrm>
                <a:off x="583933" y="1356446"/>
                <a:ext cx="10622547" cy="3821174"/>
              </a:xfrm>
              <a:prstGeom prst="rect">
                <a:avLst/>
              </a:prstGeom>
              <a:blipFill>
                <a:blip r:embed="rId2"/>
                <a:stretch>
                  <a:fillRect l="-1206" t="-799" r="-1206" b="-36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560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2"/>
          <p:cNvSpPr txBox="1"/>
          <p:nvPr/>
        </p:nvSpPr>
        <p:spPr>
          <a:xfrm>
            <a:off x="3840991" y="2551859"/>
            <a:ext cx="7948669" cy="992590"/>
          </a:xfrm>
          <a:prstGeom prst="rect">
            <a:avLst/>
          </a:prstGeom>
          <a:noFill/>
        </p:spPr>
        <p:txBody>
          <a:bodyPr wrap="square" lIns="68589" tIns="34295" rIns="68589" bIns="34295"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uLnTx/>
                <a:uFillTx/>
                <a:latin typeface="Arial"/>
                <a:ea typeface="微软雅黑"/>
                <a:cs typeface="+mn-ea"/>
                <a:sym typeface="+mn-lt"/>
              </a:rPr>
              <a:t>粒子群优化算法</a:t>
            </a:r>
          </a:p>
        </p:txBody>
      </p:sp>
      <p:sp>
        <p:nvSpPr>
          <p:cNvPr id="23" name="Rectangle 10"/>
          <p:cNvSpPr/>
          <p:nvPr/>
        </p:nvSpPr>
        <p:spPr>
          <a:xfrm>
            <a:off x="116378" y="2020389"/>
            <a:ext cx="11959244" cy="236002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7" name="TextBox 12">
            <a:extLst>
              <a:ext uri="{FF2B5EF4-FFF2-40B4-BE49-F238E27FC236}">
                <a16:creationId xmlns:a16="http://schemas.microsoft.com/office/drawing/2014/main" id="{18284E1A-F75D-4E64-B406-141E56C680CA}"/>
              </a:ext>
            </a:extLst>
          </p:cNvPr>
          <p:cNvSpPr txBox="1"/>
          <p:nvPr/>
        </p:nvSpPr>
        <p:spPr>
          <a:xfrm>
            <a:off x="3840991" y="3593152"/>
            <a:ext cx="7948669" cy="577091"/>
          </a:xfrm>
          <a:prstGeom prst="rect">
            <a:avLst/>
          </a:prstGeom>
          <a:noFill/>
        </p:spPr>
        <p:txBody>
          <a:bodyPr wrap="non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rPr>
              <a:t>Particle Swarm Optimization </a:t>
            </a:r>
            <a:r>
              <a:rPr kumimoji="0" lang="en-US" altLang="zh-CN" sz="3300" b="1" i="0" u="none" strike="noStrike" kern="1200" cap="none" spc="0" normalizeH="0" baseline="0" noProof="0" dirty="0">
                <a:ln>
                  <a:noFill/>
                </a:ln>
                <a:solidFill>
                  <a:prstClr val="white"/>
                </a:solidFill>
                <a:effectLst/>
                <a:uLnTx/>
                <a:uFillTx/>
                <a:latin typeface="Arial"/>
                <a:ea typeface="微软雅黑"/>
                <a:cs typeface="+mn-ea"/>
                <a:sym typeface="+mn-lt"/>
              </a:rPr>
              <a:t>Algorithm</a:t>
            </a:r>
            <a:endPar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0" name="Rectangle 10"/>
          <p:cNvSpPr/>
          <p:nvPr/>
        </p:nvSpPr>
        <p:spPr>
          <a:xfrm>
            <a:off x="1" y="2219651"/>
            <a:ext cx="12192000" cy="2305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1" name="TextBox 12"/>
          <p:cNvSpPr txBox="1"/>
          <p:nvPr/>
        </p:nvSpPr>
        <p:spPr>
          <a:xfrm>
            <a:off x="2100555" y="2722310"/>
            <a:ext cx="7529067" cy="1300366"/>
          </a:xfrm>
          <a:prstGeom prst="rect">
            <a:avLst/>
          </a:prstGeom>
          <a:noFill/>
        </p:spPr>
        <p:txBody>
          <a:bodyPr wrap="none" lIns="68589" tIns="34295" rIns="68589" bIns="34295" rtlCol="0">
            <a:spAutoFit/>
          </a:bodyPr>
          <a:lstStyle/>
          <a:p>
            <a:pPr algn="ctr"/>
            <a:r>
              <a:rPr lang="en-US" sz="8000" b="1" dirty="0">
                <a:solidFill>
                  <a:schemeClr val="bg1"/>
                </a:solidFill>
                <a:cs typeface="+mn-ea"/>
                <a:sym typeface="+mn-lt"/>
              </a:rPr>
              <a:t>THANK YOU </a:t>
            </a:r>
            <a:r>
              <a:rPr lang="zh-CN" altLang="en-US" sz="8000" b="1" dirty="0">
                <a:solidFill>
                  <a:schemeClr val="bg1"/>
                </a:solidFill>
                <a:cs typeface="+mn-ea"/>
                <a:sym typeface="+mn-lt"/>
              </a:rPr>
              <a:t>！</a:t>
            </a:r>
            <a:endParaRPr lang="en-US" sz="8000" b="1"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236718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622484" y="1148934"/>
            <a:ext cx="10947031" cy="2713307"/>
          </a:xfrm>
          <a:prstGeom prst="rect">
            <a:avLst/>
          </a:prstGeom>
        </p:spPr>
        <p:txBody>
          <a:bodyPr wrap="square">
            <a:spAutoFit/>
          </a:bodyPr>
          <a:lstStyle/>
          <a:p>
            <a:pPr algn="just">
              <a:lnSpc>
                <a:spcPct val="120000"/>
              </a:lnSpc>
              <a:spcAft>
                <a:spcPts val="1200"/>
              </a:spcAft>
            </a:pPr>
            <a:r>
              <a:rPr lang="zh-CN" altLang="en-US" sz="2400" b="1" dirty="0">
                <a:solidFill>
                  <a:schemeClr val="accent2"/>
                </a:solidFill>
                <a:cs typeface="Times New Roman" panose="02020603050405020304" pitchFamily="18" charset="0"/>
              </a:rPr>
              <a:t>引例</a:t>
            </a:r>
            <a:r>
              <a:rPr lang="en-US" altLang="zh-CN" sz="2400" b="1" dirty="0">
                <a:solidFill>
                  <a:schemeClr val="accent2"/>
                </a:solidFill>
                <a:cs typeface="Times New Roman" panose="02020603050405020304" pitchFamily="18" charset="0"/>
              </a:rPr>
              <a:t>2 </a:t>
            </a:r>
            <a:r>
              <a:rPr lang="zh-CN" altLang="en-US" sz="2400" dirty="0">
                <a:cs typeface="Times New Roman" panose="02020603050405020304" pitchFamily="18" charset="0"/>
              </a:rPr>
              <a:t>假设某地区的天气情况有晴天、少云、多云、阴天、小雨、中雨、大雨等 </a:t>
            </a:r>
            <a:r>
              <a:rPr lang="en-US" altLang="zh-CN" sz="2400" dirty="0">
                <a:cs typeface="Times New Roman" panose="02020603050405020304" pitchFamily="18" charset="0"/>
              </a:rPr>
              <a:t>7 </a:t>
            </a:r>
            <a:r>
              <a:rPr lang="zh-CN" altLang="en-US" sz="2400" dirty="0">
                <a:cs typeface="Times New Roman" panose="02020603050405020304" pitchFamily="18" charset="0"/>
              </a:rPr>
              <a:t>种。为记录该地区每天的天气，对这 </a:t>
            </a:r>
            <a:r>
              <a:rPr lang="en-US" altLang="zh-CN" sz="2400" dirty="0">
                <a:cs typeface="Times New Roman" panose="02020603050405020304" pitchFamily="18" charset="0"/>
              </a:rPr>
              <a:t>7 </a:t>
            </a:r>
            <a:r>
              <a:rPr lang="zh-CN" altLang="en-US" sz="2400" dirty="0">
                <a:cs typeface="Times New Roman" panose="02020603050405020304" pitchFamily="18" charset="0"/>
              </a:rPr>
              <a:t>种天气情况用二进制编码。这种编码可以用如下二叉树表示。从根结点开始，向左孩子走用 </a:t>
            </a:r>
            <a:r>
              <a:rPr lang="en-US" altLang="zh-CN" sz="2400" dirty="0">
                <a:cs typeface="Times New Roman" panose="02020603050405020304" pitchFamily="18" charset="0"/>
              </a:rPr>
              <a:t>0 </a:t>
            </a:r>
            <a:r>
              <a:rPr lang="zh-CN" altLang="en-US" sz="2400" dirty="0">
                <a:cs typeface="Times New Roman" panose="02020603050405020304" pitchFamily="18" charset="0"/>
              </a:rPr>
              <a:t>表示，向右孩子走用 </a:t>
            </a:r>
            <a:r>
              <a:rPr lang="en-US" altLang="zh-CN" sz="2400" dirty="0">
                <a:cs typeface="Times New Roman" panose="02020603050405020304" pitchFamily="18" charset="0"/>
              </a:rPr>
              <a:t>1 </a:t>
            </a:r>
            <a:r>
              <a:rPr lang="zh-CN" altLang="en-US" sz="2400" dirty="0">
                <a:cs typeface="Times New Roman" panose="02020603050405020304" pitchFamily="18" charset="0"/>
              </a:rPr>
              <a:t>表示，走到叶子节点时，得到相应的编码。该问题的 </a:t>
            </a:r>
            <a:r>
              <a:rPr lang="en-US" altLang="zh-CN" sz="2400" dirty="0">
                <a:cs typeface="Times New Roman" panose="02020603050405020304" pitchFamily="18" charset="0"/>
              </a:rPr>
              <a:t>7 </a:t>
            </a:r>
            <a:r>
              <a:rPr lang="zh-CN" altLang="en-US" sz="2400" dirty="0">
                <a:cs typeface="Times New Roman" panose="02020603050405020304" pitchFamily="18" charset="0"/>
              </a:rPr>
              <a:t>种天气的编码对应二叉树中的 </a:t>
            </a:r>
            <a:r>
              <a:rPr lang="en-US" altLang="zh-CN" sz="2400" dirty="0">
                <a:cs typeface="Times New Roman" panose="02020603050405020304" pitchFamily="18" charset="0"/>
              </a:rPr>
              <a:t>7 </a:t>
            </a:r>
            <a:r>
              <a:rPr lang="zh-CN" altLang="en-US" sz="2400" dirty="0">
                <a:cs typeface="Times New Roman" panose="02020603050405020304" pitchFamily="18" charset="0"/>
              </a:rPr>
              <a:t>个叶子结点。若用等长编码，则 </a:t>
            </a:r>
            <a:r>
              <a:rPr lang="en-US" altLang="zh-CN" sz="2400" dirty="0">
                <a:cs typeface="Times New Roman" panose="02020603050405020304" pitchFamily="18" charset="0"/>
              </a:rPr>
              <a:t>7 </a:t>
            </a:r>
            <a:r>
              <a:rPr lang="zh-CN" altLang="en-US" sz="2400" dirty="0">
                <a:cs typeface="Times New Roman" panose="02020603050405020304" pitchFamily="18" charset="0"/>
              </a:rPr>
              <a:t>种天气情况分别可以用 </a:t>
            </a:r>
            <a:r>
              <a:rPr lang="en-US" altLang="zh-CN" sz="2400" dirty="0">
                <a:cs typeface="Times New Roman" panose="02020603050405020304" pitchFamily="18" charset="0"/>
              </a:rPr>
              <a:t>000, 001, 010, 011, 100, 101, 110</a:t>
            </a:r>
            <a:r>
              <a:rPr lang="zh-CN" altLang="en-US" sz="2400" dirty="0">
                <a:cs typeface="Times New Roman" panose="02020603050405020304" pitchFamily="18" charset="0"/>
              </a:rPr>
              <a:t> 表示。</a:t>
            </a:r>
            <a:endParaRPr lang="en-US" altLang="zh-CN" sz="2400" dirty="0">
              <a:cs typeface="Times New Roman" panose="02020603050405020304" pitchFamily="18" charset="0"/>
            </a:endParaRPr>
          </a:p>
        </p:txBody>
      </p:sp>
      <p:grpSp>
        <p:nvGrpSpPr>
          <p:cNvPr id="9" name="组合 8">
            <a:extLst>
              <a:ext uri="{FF2B5EF4-FFF2-40B4-BE49-F238E27FC236}">
                <a16:creationId xmlns:a16="http://schemas.microsoft.com/office/drawing/2014/main" id="{8DEF08A6-1E25-485C-A5D9-563B0FE5A385}"/>
              </a:ext>
            </a:extLst>
          </p:cNvPr>
          <p:cNvGrpSpPr/>
          <p:nvPr/>
        </p:nvGrpSpPr>
        <p:grpSpPr>
          <a:xfrm>
            <a:off x="-2" y="177155"/>
            <a:ext cx="4141696" cy="877513"/>
            <a:chOff x="-2" y="271425"/>
            <a:chExt cx="4044788" cy="877513"/>
          </a:xfrm>
        </p:grpSpPr>
        <p:sp>
          <p:nvSpPr>
            <p:cNvPr id="10" name="任意多边形 18">
              <a:extLst>
                <a:ext uri="{FF2B5EF4-FFF2-40B4-BE49-F238E27FC236}">
                  <a16:creationId xmlns:a16="http://schemas.microsoft.com/office/drawing/2014/main" id="{AB913B0D-BA53-44EC-B1B7-2098662063FC}"/>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椭圆 10">
              <a:extLst>
                <a:ext uri="{FF2B5EF4-FFF2-40B4-BE49-F238E27FC236}">
                  <a16:creationId xmlns:a16="http://schemas.microsoft.com/office/drawing/2014/main" id="{333A5D93-53CB-42E5-874D-56CB2031F83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矩形 11">
              <a:extLst>
                <a:ext uri="{FF2B5EF4-FFF2-40B4-BE49-F238E27FC236}">
                  <a16:creationId xmlns:a16="http://schemas.microsoft.com/office/drawing/2014/main" id="{209039F0-2424-4EA6-8B16-3B537880C5E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文本框 1066">
            <a:extLst>
              <a:ext uri="{FF2B5EF4-FFF2-40B4-BE49-F238E27FC236}">
                <a16:creationId xmlns:a16="http://schemas.microsoft.com/office/drawing/2014/main" id="{7504695B-8564-4051-9D9A-6366824EE321}"/>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grpSp>
        <p:nvGrpSpPr>
          <p:cNvPr id="14" name="组合 13">
            <a:extLst>
              <a:ext uri="{FF2B5EF4-FFF2-40B4-BE49-F238E27FC236}">
                <a16:creationId xmlns:a16="http://schemas.microsoft.com/office/drawing/2014/main" id="{D7E3EF57-A21D-44CB-9FAE-8D9A4B684731}"/>
              </a:ext>
            </a:extLst>
          </p:cNvPr>
          <p:cNvGrpSpPr/>
          <p:nvPr/>
        </p:nvGrpSpPr>
        <p:grpSpPr>
          <a:xfrm>
            <a:off x="3500685" y="3754664"/>
            <a:ext cx="5190627" cy="2708691"/>
            <a:chOff x="3500685" y="3754664"/>
            <a:chExt cx="5190627" cy="2708691"/>
          </a:xfrm>
        </p:grpSpPr>
        <p:pic>
          <p:nvPicPr>
            <p:cNvPr id="4" name="图片 3">
              <a:extLst>
                <a:ext uri="{FF2B5EF4-FFF2-40B4-BE49-F238E27FC236}">
                  <a16:creationId xmlns:a16="http://schemas.microsoft.com/office/drawing/2014/main" id="{362FF71F-4795-4ACC-935F-BA224301E537}"/>
                </a:ext>
              </a:extLst>
            </p:cNvPr>
            <p:cNvPicPr>
              <a:picLocks noChangeAspect="1"/>
            </p:cNvPicPr>
            <p:nvPr/>
          </p:nvPicPr>
          <p:blipFill>
            <a:blip r:embed="rId2"/>
            <a:stretch>
              <a:fillRect/>
            </a:stretch>
          </p:blipFill>
          <p:spPr>
            <a:xfrm>
              <a:off x="3500685" y="3754664"/>
              <a:ext cx="5190627" cy="2708691"/>
            </a:xfrm>
            <a:prstGeom prst="rect">
              <a:avLst/>
            </a:prstGeom>
          </p:spPr>
        </p:pic>
        <p:pic>
          <p:nvPicPr>
            <p:cNvPr id="8" name="图片 7">
              <a:extLst>
                <a:ext uri="{FF2B5EF4-FFF2-40B4-BE49-F238E27FC236}">
                  <a16:creationId xmlns:a16="http://schemas.microsoft.com/office/drawing/2014/main" id="{66C9532D-7F3C-4B48-9E38-B8E876411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696" y="6137276"/>
              <a:ext cx="197600" cy="174624"/>
            </a:xfrm>
            <a:prstGeom prst="rect">
              <a:avLst/>
            </a:prstGeom>
          </p:spPr>
        </p:pic>
      </p:grpSp>
    </p:spTree>
    <p:extLst>
      <p:ext uri="{BB962C8B-B14F-4D97-AF65-F5344CB8AC3E}">
        <p14:creationId xmlns:p14="http://schemas.microsoft.com/office/powerpoint/2010/main" val="154421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622484" y="1148934"/>
            <a:ext cx="10947031" cy="1971502"/>
          </a:xfrm>
          <a:prstGeom prst="rect">
            <a:avLst/>
          </a:prstGeom>
        </p:spPr>
        <p:txBody>
          <a:bodyPr wrap="square">
            <a:spAutoFit/>
          </a:bodyPr>
          <a:lstStyle/>
          <a:p>
            <a:pPr algn="just">
              <a:lnSpc>
                <a:spcPct val="120000"/>
              </a:lnSpc>
              <a:spcAft>
                <a:spcPts val="1200"/>
              </a:spcAft>
            </a:pPr>
            <a:r>
              <a:rPr lang="zh-CN" altLang="en-US" sz="2600" b="1" dirty="0">
                <a:solidFill>
                  <a:schemeClr val="accent2"/>
                </a:solidFill>
                <a:cs typeface="Times New Roman" panose="02020603050405020304" pitchFamily="18" charset="0"/>
              </a:rPr>
              <a:t>引例</a:t>
            </a:r>
            <a:r>
              <a:rPr lang="en-US" altLang="zh-CN" sz="2600" b="1" dirty="0">
                <a:solidFill>
                  <a:schemeClr val="accent2"/>
                </a:solidFill>
                <a:cs typeface="Times New Roman" panose="02020603050405020304" pitchFamily="18" charset="0"/>
              </a:rPr>
              <a:t>3 </a:t>
            </a:r>
            <a:r>
              <a:rPr lang="zh-CN" altLang="en-US" sz="2600" dirty="0">
                <a:cs typeface="Times New Roman" panose="02020603050405020304" pitchFamily="18" charset="0"/>
              </a:rPr>
              <a:t>设某系统有 </a:t>
            </a:r>
            <a:r>
              <a:rPr lang="en-US" altLang="zh-CN" sz="2600" dirty="0">
                <a:cs typeface="Times New Roman" panose="02020603050405020304" pitchFamily="18" charset="0"/>
              </a:rPr>
              <a:t>4 </a:t>
            </a:r>
            <a:r>
              <a:rPr lang="zh-CN" altLang="en-US" sz="2600" dirty="0">
                <a:cs typeface="Times New Roman" panose="02020603050405020304" pitchFamily="18" charset="0"/>
              </a:rPr>
              <a:t>个元素 </a:t>
            </a:r>
            <a:r>
              <a:rPr lang="en-US" altLang="zh-CN" sz="2600" dirty="0">
                <a:cs typeface="Times New Roman" panose="02020603050405020304" pitchFamily="18" charset="0"/>
              </a:rPr>
              <a:t>A, B, C, D</a:t>
            </a:r>
            <a:r>
              <a:rPr lang="zh-CN" altLang="en-US" sz="2600" dirty="0">
                <a:cs typeface="Times New Roman" panose="02020603050405020304" pitchFamily="18" charset="0"/>
              </a:rPr>
              <a:t>，对这 </a:t>
            </a:r>
            <a:r>
              <a:rPr lang="en-US" altLang="zh-CN" sz="2600" dirty="0">
                <a:cs typeface="Times New Roman" panose="02020603050405020304" pitchFamily="18" charset="0"/>
              </a:rPr>
              <a:t>4 </a:t>
            </a:r>
            <a:r>
              <a:rPr lang="zh-CN" altLang="en-US" sz="2600" dirty="0">
                <a:cs typeface="Times New Roman" panose="02020603050405020304" pitchFamily="18" charset="0"/>
              </a:rPr>
              <a:t>个元素进行编码。若这 </a:t>
            </a:r>
            <a:r>
              <a:rPr lang="en-US" altLang="zh-CN" sz="2600" dirty="0">
                <a:cs typeface="Times New Roman" panose="02020603050405020304" pitchFamily="18" charset="0"/>
              </a:rPr>
              <a:t>4 </a:t>
            </a:r>
            <a:r>
              <a:rPr lang="zh-CN" altLang="en-US" sz="2600" dirty="0">
                <a:cs typeface="Times New Roman" panose="02020603050405020304" pitchFamily="18" charset="0"/>
              </a:rPr>
              <a:t>个元素出现的概率都是 </a:t>
            </a:r>
            <a:r>
              <a:rPr lang="en-US" altLang="zh-CN" sz="2600" dirty="0">
                <a:cs typeface="Times New Roman" panose="02020603050405020304" pitchFamily="18" charset="0"/>
              </a:rPr>
              <a:t>0.25</a:t>
            </a:r>
            <a:r>
              <a:rPr lang="zh-CN" altLang="en-US" sz="2600" dirty="0">
                <a:cs typeface="Times New Roman" panose="02020603050405020304" pitchFamily="18" charset="0"/>
              </a:rPr>
              <a:t>，则其编码可以取为 </a:t>
            </a:r>
            <a:r>
              <a:rPr lang="en-US" altLang="zh-CN" sz="2600" dirty="0">
                <a:cs typeface="Times New Roman" panose="02020603050405020304" pitchFamily="18" charset="0"/>
              </a:rPr>
              <a:t>00, 01, 10, 11</a:t>
            </a:r>
            <a:r>
              <a:rPr lang="zh-CN" altLang="en-US" sz="2600" dirty="0">
                <a:cs typeface="Times New Roman" panose="02020603050405020304" pitchFamily="18" charset="0"/>
              </a:rPr>
              <a:t>，平均编码长度为 </a:t>
            </a:r>
            <a:r>
              <a:rPr lang="en-US" altLang="zh-CN" sz="2600" dirty="0">
                <a:cs typeface="Times New Roman" panose="02020603050405020304" pitchFamily="18" charset="0"/>
              </a:rPr>
              <a:t>2</a:t>
            </a:r>
            <a:r>
              <a:rPr lang="zh-CN" altLang="en-US" sz="2600" dirty="0">
                <a:cs typeface="Times New Roman" panose="02020603050405020304" pitchFamily="18" charset="0"/>
              </a:rPr>
              <a:t>。若这 </a:t>
            </a:r>
            <a:r>
              <a:rPr lang="en-US" altLang="zh-CN" sz="2600" dirty="0">
                <a:cs typeface="Times New Roman" panose="02020603050405020304" pitchFamily="18" charset="0"/>
              </a:rPr>
              <a:t>4 </a:t>
            </a:r>
            <a:r>
              <a:rPr lang="zh-CN" altLang="en-US" sz="2600" dirty="0">
                <a:cs typeface="Times New Roman" panose="02020603050405020304" pitchFamily="18" charset="0"/>
              </a:rPr>
              <a:t>个元素出现的概率分别为 </a:t>
            </a:r>
            <a:r>
              <a:rPr lang="en-US" altLang="zh-CN" sz="2600" dirty="0">
                <a:cs typeface="Times New Roman" panose="02020603050405020304" pitchFamily="18" charset="0"/>
              </a:rPr>
              <a:t>0.6, 0.2, 0.1, 0.1</a:t>
            </a:r>
            <a:r>
              <a:rPr lang="zh-CN" altLang="en-US" sz="2600" dirty="0">
                <a:cs typeface="Times New Roman" panose="02020603050405020304" pitchFamily="18" charset="0"/>
              </a:rPr>
              <a:t>，用不等长编码分别取为 </a:t>
            </a:r>
            <a:r>
              <a:rPr lang="en-US" altLang="zh-CN" sz="2600" dirty="0">
                <a:cs typeface="Times New Roman" panose="02020603050405020304" pitchFamily="18" charset="0"/>
              </a:rPr>
              <a:t>0, 10, 110, 111</a:t>
            </a:r>
            <a:r>
              <a:rPr lang="zh-CN" altLang="en-US" sz="2600" dirty="0">
                <a:cs typeface="Times New Roman" panose="02020603050405020304" pitchFamily="18" charset="0"/>
              </a:rPr>
              <a:t>，则加权平均编码长度为 </a:t>
            </a:r>
            <a:r>
              <a:rPr lang="en-US" altLang="zh-CN" sz="2600" dirty="0">
                <a:cs typeface="Times New Roman" panose="02020603050405020304" pitchFamily="18" charset="0"/>
              </a:rPr>
              <a:t>1.6</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p:txBody>
      </p:sp>
      <p:grpSp>
        <p:nvGrpSpPr>
          <p:cNvPr id="7" name="组合 6">
            <a:extLst>
              <a:ext uri="{FF2B5EF4-FFF2-40B4-BE49-F238E27FC236}">
                <a16:creationId xmlns:a16="http://schemas.microsoft.com/office/drawing/2014/main" id="{DECD5B13-D956-44C6-8565-117819B303FD}"/>
              </a:ext>
            </a:extLst>
          </p:cNvPr>
          <p:cNvGrpSpPr/>
          <p:nvPr/>
        </p:nvGrpSpPr>
        <p:grpSpPr>
          <a:xfrm>
            <a:off x="1806832" y="3271948"/>
            <a:ext cx="3065415" cy="2714404"/>
            <a:chOff x="1806832" y="3310048"/>
            <a:chExt cx="3065415" cy="2714404"/>
          </a:xfrm>
        </p:grpSpPr>
        <p:pic>
          <p:nvPicPr>
            <p:cNvPr id="9" name="图片 8">
              <a:extLst>
                <a:ext uri="{FF2B5EF4-FFF2-40B4-BE49-F238E27FC236}">
                  <a16:creationId xmlns:a16="http://schemas.microsoft.com/office/drawing/2014/main" id="{1EDCAA83-38EB-4279-ADD7-4C58A54B105F}"/>
                </a:ext>
              </a:extLst>
            </p:cNvPr>
            <p:cNvPicPr>
              <a:picLocks noChangeAspect="1"/>
            </p:cNvPicPr>
            <p:nvPr/>
          </p:nvPicPr>
          <p:blipFill>
            <a:blip r:embed="rId2"/>
            <a:stretch>
              <a:fillRect/>
            </a:stretch>
          </p:blipFill>
          <p:spPr>
            <a:xfrm>
              <a:off x="1806832" y="3310048"/>
              <a:ext cx="3065415" cy="2206035"/>
            </a:xfrm>
            <a:prstGeom prst="rect">
              <a:avLst/>
            </a:prstGeom>
          </p:spPr>
        </p:pic>
        <p:pic>
          <p:nvPicPr>
            <p:cNvPr id="2" name="图片 1">
              <a:extLst>
                <a:ext uri="{FF2B5EF4-FFF2-40B4-BE49-F238E27FC236}">
                  <a16:creationId xmlns:a16="http://schemas.microsoft.com/office/drawing/2014/main" id="{C29B6CBB-3AFA-4565-BCC9-134AD1F46159}"/>
                </a:ext>
              </a:extLst>
            </p:cNvPr>
            <p:cNvPicPr>
              <a:picLocks noChangeAspect="1"/>
            </p:cNvPicPr>
            <p:nvPr/>
          </p:nvPicPr>
          <p:blipFill>
            <a:blip r:embed="rId3"/>
            <a:stretch>
              <a:fillRect/>
            </a:stretch>
          </p:blipFill>
          <p:spPr>
            <a:xfrm>
              <a:off x="1829771" y="5455272"/>
              <a:ext cx="463232" cy="537846"/>
            </a:xfrm>
            <a:prstGeom prst="rect">
              <a:avLst/>
            </a:prstGeom>
          </p:spPr>
        </p:pic>
        <p:pic>
          <p:nvPicPr>
            <p:cNvPr id="3" name="图片 2">
              <a:extLst>
                <a:ext uri="{FF2B5EF4-FFF2-40B4-BE49-F238E27FC236}">
                  <a16:creationId xmlns:a16="http://schemas.microsoft.com/office/drawing/2014/main" id="{E8FC485D-F0E7-4D5E-81B0-354F623A8D3B}"/>
                </a:ext>
              </a:extLst>
            </p:cNvPr>
            <p:cNvPicPr>
              <a:picLocks noChangeAspect="1"/>
            </p:cNvPicPr>
            <p:nvPr/>
          </p:nvPicPr>
          <p:blipFill>
            <a:blip r:embed="rId4"/>
            <a:stretch>
              <a:fillRect/>
            </a:stretch>
          </p:blipFill>
          <p:spPr>
            <a:xfrm>
              <a:off x="2814940" y="5457128"/>
              <a:ext cx="463232" cy="537846"/>
            </a:xfrm>
            <a:prstGeom prst="rect">
              <a:avLst/>
            </a:prstGeom>
          </p:spPr>
        </p:pic>
        <p:pic>
          <p:nvPicPr>
            <p:cNvPr id="4" name="图片 3">
              <a:extLst>
                <a:ext uri="{FF2B5EF4-FFF2-40B4-BE49-F238E27FC236}">
                  <a16:creationId xmlns:a16="http://schemas.microsoft.com/office/drawing/2014/main" id="{FA0C02AB-7CDC-48DE-AF01-0965AE27DE87}"/>
                </a:ext>
              </a:extLst>
            </p:cNvPr>
            <p:cNvPicPr>
              <a:picLocks noChangeAspect="1"/>
            </p:cNvPicPr>
            <p:nvPr/>
          </p:nvPicPr>
          <p:blipFill>
            <a:blip r:embed="rId5"/>
            <a:stretch>
              <a:fillRect/>
            </a:stretch>
          </p:blipFill>
          <p:spPr>
            <a:xfrm>
              <a:off x="3438960" y="5457128"/>
              <a:ext cx="463232" cy="537846"/>
            </a:xfrm>
            <a:prstGeom prst="rect">
              <a:avLst/>
            </a:prstGeom>
          </p:spPr>
        </p:pic>
        <p:pic>
          <p:nvPicPr>
            <p:cNvPr id="5" name="图片 4">
              <a:extLst>
                <a:ext uri="{FF2B5EF4-FFF2-40B4-BE49-F238E27FC236}">
                  <a16:creationId xmlns:a16="http://schemas.microsoft.com/office/drawing/2014/main" id="{52060A89-A204-4126-9D96-1F8F903A32BA}"/>
                </a:ext>
              </a:extLst>
            </p:cNvPr>
            <p:cNvPicPr>
              <a:picLocks noChangeAspect="1"/>
            </p:cNvPicPr>
            <p:nvPr/>
          </p:nvPicPr>
          <p:blipFill>
            <a:blip r:embed="rId6"/>
            <a:stretch>
              <a:fillRect/>
            </a:stretch>
          </p:blipFill>
          <p:spPr>
            <a:xfrm>
              <a:off x="4393101" y="5486606"/>
              <a:ext cx="463232" cy="537846"/>
            </a:xfrm>
            <a:prstGeom prst="rect">
              <a:avLst/>
            </a:prstGeom>
          </p:spPr>
        </p:pic>
      </p:grpSp>
      <p:grpSp>
        <p:nvGrpSpPr>
          <p:cNvPr id="8" name="组合 7">
            <a:extLst>
              <a:ext uri="{FF2B5EF4-FFF2-40B4-BE49-F238E27FC236}">
                <a16:creationId xmlns:a16="http://schemas.microsoft.com/office/drawing/2014/main" id="{C880113D-2DE4-46E6-BC18-6C723E317C2A}"/>
              </a:ext>
            </a:extLst>
          </p:cNvPr>
          <p:cNvGrpSpPr/>
          <p:nvPr/>
        </p:nvGrpSpPr>
        <p:grpSpPr>
          <a:xfrm>
            <a:off x="6778918" y="3271948"/>
            <a:ext cx="3162527" cy="3444643"/>
            <a:chOff x="6778918" y="3310048"/>
            <a:chExt cx="3162527" cy="3444643"/>
          </a:xfrm>
        </p:grpSpPr>
        <p:pic>
          <p:nvPicPr>
            <p:cNvPr id="6" name="图片 5">
              <a:extLst>
                <a:ext uri="{FF2B5EF4-FFF2-40B4-BE49-F238E27FC236}">
                  <a16:creationId xmlns:a16="http://schemas.microsoft.com/office/drawing/2014/main" id="{713C3B2A-3565-4E22-88ED-E63E3A606321}"/>
                </a:ext>
              </a:extLst>
            </p:cNvPr>
            <p:cNvPicPr>
              <a:picLocks noChangeAspect="1"/>
            </p:cNvPicPr>
            <p:nvPr/>
          </p:nvPicPr>
          <p:blipFill>
            <a:blip r:embed="rId7"/>
            <a:stretch>
              <a:fillRect/>
            </a:stretch>
          </p:blipFill>
          <p:spPr>
            <a:xfrm>
              <a:off x="6778918" y="3310048"/>
              <a:ext cx="3162527" cy="2906797"/>
            </a:xfrm>
            <a:prstGeom prst="rect">
              <a:avLst/>
            </a:prstGeom>
          </p:spPr>
        </p:pic>
        <p:pic>
          <p:nvPicPr>
            <p:cNvPr id="19" name="图片 18">
              <a:extLst>
                <a:ext uri="{FF2B5EF4-FFF2-40B4-BE49-F238E27FC236}">
                  <a16:creationId xmlns:a16="http://schemas.microsoft.com/office/drawing/2014/main" id="{2FA7D235-C302-44E6-9FAD-302C11411338}"/>
                </a:ext>
              </a:extLst>
            </p:cNvPr>
            <p:cNvPicPr>
              <a:picLocks noChangeAspect="1"/>
            </p:cNvPicPr>
            <p:nvPr/>
          </p:nvPicPr>
          <p:blipFill>
            <a:blip r:embed="rId3"/>
            <a:stretch>
              <a:fillRect/>
            </a:stretch>
          </p:blipFill>
          <p:spPr>
            <a:xfrm>
              <a:off x="6778918" y="4661846"/>
              <a:ext cx="463232" cy="537846"/>
            </a:xfrm>
            <a:prstGeom prst="rect">
              <a:avLst/>
            </a:prstGeom>
          </p:spPr>
        </p:pic>
        <p:pic>
          <p:nvPicPr>
            <p:cNvPr id="20" name="图片 19">
              <a:extLst>
                <a:ext uri="{FF2B5EF4-FFF2-40B4-BE49-F238E27FC236}">
                  <a16:creationId xmlns:a16="http://schemas.microsoft.com/office/drawing/2014/main" id="{7EFAE9B9-9F02-464F-9D34-2ABFE134576D}"/>
                </a:ext>
              </a:extLst>
            </p:cNvPr>
            <p:cNvPicPr>
              <a:picLocks noChangeAspect="1"/>
            </p:cNvPicPr>
            <p:nvPr/>
          </p:nvPicPr>
          <p:blipFill>
            <a:blip r:embed="rId4"/>
            <a:stretch>
              <a:fillRect/>
            </a:stretch>
          </p:blipFill>
          <p:spPr>
            <a:xfrm>
              <a:off x="7730850" y="5526817"/>
              <a:ext cx="463232" cy="537846"/>
            </a:xfrm>
            <a:prstGeom prst="rect">
              <a:avLst/>
            </a:prstGeom>
          </p:spPr>
        </p:pic>
        <p:pic>
          <p:nvPicPr>
            <p:cNvPr id="21" name="图片 20">
              <a:extLst>
                <a:ext uri="{FF2B5EF4-FFF2-40B4-BE49-F238E27FC236}">
                  <a16:creationId xmlns:a16="http://schemas.microsoft.com/office/drawing/2014/main" id="{3514E761-E7AD-4542-B853-C28FC214D6F3}"/>
                </a:ext>
              </a:extLst>
            </p:cNvPr>
            <p:cNvPicPr>
              <a:picLocks noChangeAspect="1"/>
            </p:cNvPicPr>
            <p:nvPr/>
          </p:nvPicPr>
          <p:blipFill>
            <a:blip r:embed="rId5"/>
            <a:stretch>
              <a:fillRect/>
            </a:stretch>
          </p:blipFill>
          <p:spPr>
            <a:xfrm>
              <a:off x="8463537" y="6207320"/>
              <a:ext cx="463232" cy="537846"/>
            </a:xfrm>
            <a:prstGeom prst="rect">
              <a:avLst/>
            </a:prstGeom>
          </p:spPr>
        </p:pic>
        <p:pic>
          <p:nvPicPr>
            <p:cNvPr id="22" name="图片 21">
              <a:extLst>
                <a:ext uri="{FF2B5EF4-FFF2-40B4-BE49-F238E27FC236}">
                  <a16:creationId xmlns:a16="http://schemas.microsoft.com/office/drawing/2014/main" id="{09AB40CD-530A-4174-877D-F17AC481D424}"/>
                </a:ext>
              </a:extLst>
            </p:cNvPr>
            <p:cNvPicPr>
              <a:picLocks noChangeAspect="1"/>
            </p:cNvPicPr>
            <p:nvPr/>
          </p:nvPicPr>
          <p:blipFill>
            <a:blip r:embed="rId6"/>
            <a:stretch>
              <a:fillRect/>
            </a:stretch>
          </p:blipFill>
          <p:spPr>
            <a:xfrm>
              <a:off x="9478213" y="6216845"/>
              <a:ext cx="463232" cy="537846"/>
            </a:xfrm>
            <a:prstGeom prst="rect">
              <a:avLst/>
            </a:prstGeom>
          </p:spPr>
        </p:pic>
      </p:grpSp>
      <p:grpSp>
        <p:nvGrpSpPr>
          <p:cNvPr id="23" name="组合 22">
            <a:extLst>
              <a:ext uri="{FF2B5EF4-FFF2-40B4-BE49-F238E27FC236}">
                <a16:creationId xmlns:a16="http://schemas.microsoft.com/office/drawing/2014/main" id="{4A699E5C-34B2-4DE7-A724-19F3334E0EDA}"/>
              </a:ext>
            </a:extLst>
          </p:cNvPr>
          <p:cNvGrpSpPr/>
          <p:nvPr/>
        </p:nvGrpSpPr>
        <p:grpSpPr>
          <a:xfrm>
            <a:off x="-2" y="177155"/>
            <a:ext cx="4141696" cy="877513"/>
            <a:chOff x="-2" y="271425"/>
            <a:chExt cx="4044788" cy="877513"/>
          </a:xfrm>
        </p:grpSpPr>
        <p:sp>
          <p:nvSpPr>
            <p:cNvPr id="24" name="任意多边形 18">
              <a:extLst>
                <a:ext uri="{FF2B5EF4-FFF2-40B4-BE49-F238E27FC236}">
                  <a16:creationId xmlns:a16="http://schemas.microsoft.com/office/drawing/2014/main" id="{71BF5D59-E38F-437A-A24D-1FCCD93DB93B}"/>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椭圆 24">
              <a:extLst>
                <a:ext uri="{FF2B5EF4-FFF2-40B4-BE49-F238E27FC236}">
                  <a16:creationId xmlns:a16="http://schemas.microsoft.com/office/drawing/2014/main" id="{01CBA9BC-D88B-4BD0-A646-69447400C0D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6" name="矩形 25">
              <a:extLst>
                <a:ext uri="{FF2B5EF4-FFF2-40B4-BE49-F238E27FC236}">
                  <a16:creationId xmlns:a16="http://schemas.microsoft.com/office/drawing/2014/main" id="{D6FA3CB9-3CE9-44F7-978F-9C82E0067AE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7" name="文本框 1066">
            <a:extLst>
              <a:ext uri="{FF2B5EF4-FFF2-40B4-BE49-F238E27FC236}">
                <a16:creationId xmlns:a16="http://schemas.microsoft.com/office/drawing/2014/main" id="{C0CD1F19-7398-4308-918E-AE3C8C15045B}"/>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34989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683791" y="1275166"/>
            <a:ext cx="10788558" cy="1899238"/>
          </a:xfrm>
          <a:prstGeom prst="rect">
            <a:avLst/>
          </a:prstGeom>
        </p:spPr>
        <p:txBody>
          <a:bodyPr wrap="square">
            <a:spAutoFit/>
          </a:bodyPr>
          <a:lstStyle/>
          <a:p>
            <a:pPr algn="just">
              <a:lnSpc>
                <a:spcPct val="120000"/>
              </a:lnSpc>
              <a:spcAft>
                <a:spcPts val="1200"/>
              </a:spcAft>
            </a:pPr>
            <a:r>
              <a:rPr lang="zh-CN" altLang="en-US" sz="2500" dirty="0">
                <a:cs typeface="Times New Roman" panose="02020603050405020304" pitchFamily="18" charset="0"/>
              </a:rPr>
              <a:t>若要编码的数据元素不是 </a:t>
            </a:r>
            <a:r>
              <a:rPr lang="en-US" altLang="zh-CN" sz="2500" dirty="0">
                <a:cs typeface="Times New Roman" panose="02020603050405020304" pitchFamily="18" charset="0"/>
              </a:rPr>
              <a:t>2 </a:t>
            </a:r>
            <a:r>
              <a:rPr lang="zh-CN" altLang="en-US" sz="2500" dirty="0">
                <a:cs typeface="Times New Roman" panose="02020603050405020304" pitchFamily="18" charset="0"/>
              </a:rPr>
              <a:t>的幂，或者数据元素出现的概率不相等，那么等长编码未必是最优编码。若采用不等长编码，让出现概率较大的元素用较短的编码，出现概率较小的元素用较长的编码，则可能使得所有元素的加权平均编码长度更小。</a:t>
            </a:r>
            <a:endParaRPr lang="en-US" altLang="zh-CN" sz="2500" dirty="0">
              <a:cs typeface="Times New Roman" panose="02020603050405020304" pitchFamily="18" charset="0"/>
            </a:endParaRPr>
          </a:p>
        </p:txBody>
      </p:sp>
      <p:grpSp>
        <p:nvGrpSpPr>
          <p:cNvPr id="8" name="组合 7">
            <a:extLst>
              <a:ext uri="{FF2B5EF4-FFF2-40B4-BE49-F238E27FC236}">
                <a16:creationId xmlns:a16="http://schemas.microsoft.com/office/drawing/2014/main" id="{9F65B982-EFC7-4E04-8E6D-FEE59A9D159A}"/>
              </a:ext>
            </a:extLst>
          </p:cNvPr>
          <p:cNvGrpSpPr/>
          <p:nvPr/>
        </p:nvGrpSpPr>
        <p:grpSpPr>
          <a:xfrm>
            <a:off x="-2" y="177155"/>
            <a:ext cx="4141696" cy="877513"/>
            <a:chOff x="-2" y="271425"/>
            <a:chExt cx="4044788" cy="877513"/>
          </a:xfrm>
        </p:grpSpPr>
        <p:sp>
          <p:nvSpPr>
            <p:cNvPr id="9" name="任意多边形 18">
              <a:extLst>
                <a:ext uri="{FF2B5EF4-FFF2-40B4-BE49-F238E27FC236}">
                  <a16:creationId xmlns:a16="http://schemas.microsoft.com/office/drawing/2014/main" id="{BE120270-36CA-45F5-A901-F9611762AB40}"/>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BFC78B14-9EBB-4C5F-AD02-B6C11E60D57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461EE311-81BF-423C-99CE-5E77CABC5A1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050E11B7-82E3-46A1-9D51-E2F7E53DEACE}"/>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5" name="矩形 14">
            <a:extLst>
              <a:ext uri="{FF2B5EF4-FFF2-40B4-BE49-F238E27FC236}">
                <a16:creationId xmlns:a16="http://schemas.microsoft.com/office/drawing/2014/main" id="{1EFF2BBC-0101-43DC-AB3E-0A0A0CEF76E8}"/>
              </a:ext>
            </a:extLst>
          </p:cNvPr>
          <p:cNvSpPr/>
          <p:nvPr/>
        </p:nvSpPr>
        <p:spPr>
          <a:xfrm>
            <a:off x="653535" y="3394902"/>
            <a:ext cx="10788558" cy="236090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spcAft>
                <a:spcPts val="1200"/>
              </a:spcAft>
            </a:pPr>
            <a:r>
              <a:rPr lang="zh-CN" altLang="en-US" sz="2500" b="1" dirty="0">
                <a:solidFill>
                  <a:schemeClr val="accent2"/>
                </a:solidFill>
                <a:cs typeface="Times New Roman" panose="02020603050405020304" pitchFamily="18" charset="0"/>
              </a:rPr>
              <a:t>引例</a:t>
            </a:r>
            <a:r>
              <a:rPr lang="en-US" altLang="zh-CN" sz="2500" b="1" dirty="0">
                <a:solidFill>
                  <a:schemeClr val="accent2"/>
                </a:solidFill>
                <a:cs typeface="Times New Roman" panose="02020603050405020304" pitchFamily="18" charset="0"/>
              </a:rPr>
              <a:t>4 </a:t>
            </a:r>
            <a:r>
              <a:rPr lang="zh-CN" altLang="en-US" sz="2500" dirty="0">
                <a:cs typeface="Times New Roman" panose="02020603050405020304" pitchFamily="18" charset="0"/>
              </a:rPr>
              <a:t>足球赛冠军队猜测问题。假设有</a:t>
            </a:r>
            <a:r>
              <a:rPr lang="en-US" altLang="zh-CN" sz="2500" dirty="0">
                <a:cs typeface="Times New Roman" panose="02020603050405020304" pitchFamily="18" charset="0"/>
              </a:rPr>
              <a:t> 8 </a:t>
            </a:r>
            <a:r>
              <a:rPr lang="zh-CN" altLang="en-US" sz="2500" dirty="0">
                <a:cs typeface="Times New Roman" panose="02020603050405020304" pitchFamily="18" charset="0"/>
              </a:rPr>
              <a:t>个足球队进行比赛，水平各不相同，按比赛结果排出名次。假设甲了解比赛排名情况，而乙对这些足球队的水平完全不了解</a:t>
            </a:r>
            <a:r>
              <a:rPr lang="en-US" altLang="zh-CN" sz="2500" dirty="0">
                <a:cs typeface="Times New Roman" panose="02020603050405020304" pitchFamily="18" charset="0"/>
              </a:rPr>
              <a:t>(</a:t>
            </a:r>
            <a:r>
              <a:rPr lang="zh-CN" altLang="en-US" sz="2500" dirty="0">
                <a:cs typeface="Times New Roman" panose="02020603050405020304" pitchFamily="18" charset="0"/>
              </a:rPr>
              <a:t>假设各个队获得冠军的概率相同</a:t>
            </a:r>
            <a:r>
              <a:rPr lang="en-US" altLang="zh-CN" sz="2500" dirty="0">
                <a:cs typeface="Times New Roman" panose="02020603050405020304" pitchFamily="18" charset="0"/>
              </a:rPr>
              <a:t>)</a:t>
            </a:r>
            <a:r>
              <a:rPr lang="zh-CN" altLang="en-US" sz="2500" dirty="0">
                <a:cs typeface="Times New Roman" panose="02020603050405020304" pitchFamily="18" charset="0"/>
              </a:rPr>
              <a:t>，乙想知道哪个队是冠军，于是询问甲。甲的条件是：只回答“是”或者“否”，每次回答收费 </a:t>
            </a:r>
            <a:r>
              <a:rPr lang="en-US" altLang="zh-CN" sz="2500" dirty="0">
                <a:cs typeface="Times New Roman" panose="02020603050405020304" pitchFamily="18" charset="0"/>
              </a:rPr>
              <a:t>1 </a:t>
            </a:r>
            <a:r>
              <a:rPr lang="zh-CN" altLang="en-US" sz="2500" dirty="0">
                <a:cs typeface="Times New Roman" panose="02020603050405020304" pitchFamily="18" charset="0"/>
              </a:rPr>
              <a:t>元。乙考虑尽量节省费用，即至少花费 </a:t>
            </a:r>
            <a:r>
              <a:rPr lang="en-US" altLang="zh-CN" sz="2500" dirty="0">
                <a:cs typeface="Times New Roman" panose="02020603050405020304" pitchFamily="18" charset="0"/>
              </a:rPr>
              <a:t>3 </a:t>
            </a:r>
            <a:r>
              <a:rPr lang="zh-CN" altLang="en-US" sz="2500" dirty="0">
                <a:cs typeface="Times New Roman" panose="02020603050405020304" pitchFamily="18" charset="0"/>
              </a:rPr>
              <a:t>元钱才可以得到答案。</a:t>
            </a:r>
            <a:endParaRPr lang="en-US" altLang="zh-CN" sz="2500" dirty="0">
              <a:cs typeface="Times New Roman" panose="02020603050405020304" pitchFamily="18" charset="0"/>
            </a:endParaRPr>
          </a:p>
        </p:txBody>
      </p:sp>
    </p:spTree>
    <p:extLst>
      <p:ext uri="{BB962C8B-B14F-4D97-AF65-F5344CB8AC3E}">
        <p14:creationId xmlns:p14="http://schemas.microsoft.com/office/powerpoint/2010/main" val="372420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EFF2BBC-0101-43DC-AB3E-0A0A0CEF76E8}"/>
                  </a:ext>
                </a:extLst>
              </p:cNvPr>
              <p:cNvSpPr/>
              <p:nvPr/>
            </p:nvSpPr>
            <p:spPr>
              <a:xfrm>
                <a:off x="701721" y="1356446"/>
                <a:ext cx="10788558" cy="4414350"/>
              </a:xfrm>
              <a:prstGeom prst="rect">
                <a:avLst/>
              </a:prstGeom>
            </p:spPr>
            <p:txBody>
              <a:bodyPr wrap="square">
                <a:spAutoFit/>
              </a:bodyPr>
              <a:lstStyle/>
              <a:p>
                <a:pPr algn="just">
                  <a:lnSpc>
                    <a:spcPct val="120000"/>
                  </a:lnSpc>
                  <a:spcAft>
                    <a:spcPts val="1200"/>
                  </a:spcAft>
                </a:pPr>
                <a:r>
                  <a:rPr lang="zh-CN" altLang="en-US" sz="2600" b="1" dirty="0">
                    <a:solidFill>
                      <a:schemeClr val="accent2"/>
                    </a:solidFill>
                    <a:cs typeface="Times New Roman" panose="02020603050405020304" pitchFamily="18" charset="0"/>
                  </a:rPr>
                  <a:t>信息熵</a:t>
                </a:r>
                <a:r>
                  <a:rPr lang="en-US" altLang="zh-CN" sz="2600" b="1" dirty="0">
                    <a:solidFill>
                      <a:schemeClr val="accent2"/>
                    </a:solidFill>
                    <a:cs typeface="Times New Roman" panose="02020603050405020304" pitchFamily="18" charset="0"/>
                  </a:rPr>
                  <a:t>(information entropy)</a:t>
                </a:r>
                <a:r>
                  <a:rPr lang="zh-CN" altLang="en-US" sz="2600" b="1" dirty="0">
                    <a:solidFill>
                      <a:schemeClr val="accent2"/>
                    </a:solidFill>
                    <a:cs typeface="Times New Roman" panose="02020603050405020304" pitchFamily="18" charset="0"/>
                  </a:rPr>
                  <a:t>：</a:t>
                </a:r>
                <a:r>
                  <a:rPr lang="zh-CN" altLang="en-US" sz="2600" dirty="0">
                    <a:cs typeface="Times New Roman" panose="02020603050405020304" pitchFamily="18" charset="0"/>
                  </a:rPr>
                  <a:t>设系统 </a:t>
                </a:r>
                <a:r>
                  <a:rPr lang="en-US" altLang="zh-CN" sz="2600" dirty="0">
                    <a:cs typeface="Times New Roman" panose="02020603050405020304" pitchFamily="18" charset="0"/>
                  </a:rPr>
                  <a:t>S={</a:t>
                </a:r>
                <a14:m>
                  <m:oMath xmlns:m="http://schemas.openxmlformats.org/officeDocument/2006/math">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𝐸</m:t>
                        </m:r>
                      </m:e>
                      <m:sub>
                        <m:r>
                          <a:rPr lang="en-US" altLang="zh-CN" sz="2600" b="0" i="1" smtClean="0">
                            <a:latin typeface="Cambria Math" panose="02040503050406030204" pitchFamily="18" charset="0"/>
                            <a:cs typeface="Times New Roman" panose="02020603050405020304" pitchFamily="18" charset="0"/>
                          </a:rPr>
                          <m:t>1</m:t>
                        </m:r>
                      </m:sub>
                    </m:sSub>
                    <m:r>
                      <a:rPr lang="en-US" altLang="zh-CN" sz="2600" b="0" i="1" smtClean="0">
                        <a:latin typeface="Cambria Math" panose="02040503050406030204" pitchFamily="18" charset="0"/>
                        <a:cs typeface="Times New Roman" panose="02020603050405020304" pitchFamily="18" charset="0"/>
                      </a:rPr>
                      <m:t>, …, </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𝐸</m:t>
                        </m:r>
                      </m:e>
                      <m:sub>
                        <m:r>
                          <a:rPr lang="en-US" altLang="zh-CN" sz="2600" b="0" i="1" smtClean="0">
                            <a:latin typeface="Cambria Math" panose="02040503050406030204" pitchFamily="18" charset="0"/>
                            <a:cs typeface="Times New Roman" panose="02020603050405020304" pitchFamily="18" charset="0"/>
                          </a:rPr>
                          <m:t>𝑛</m:t>
                        </m:r>
                      </m:sub>
                    </m:sSub>
                  </m:oMath>
                </a14:m>
                <a:r>
                  <a:rPr lang="en-US" altLang="zh-CN" sz="2600" dirty="0">
                    <a:cs typeface="Times New Roman" panose="02020603050405020304" pitchFamily="18" charset="0"/>
                  </a:rPr>
                  <a:t>}</a:t>
                </a:r>
                <a:r>
                  <a:rPr lang="zh-CN" altLang="en-US" sz="2600" dirty="0">
                    <a:cs typeface="Times New Roman" panose="02020603050405020304" pitchFamily="18" charset="0"/>
                  </a:rPr>
                  <a:t> 是 </a:t>
                </a:r>
                <a:r>
                  <a:rPr lang="en-US" altLang="zh-CN" sz="2600" dirty="0">
                    <a:cs typeface="Times New Roman" panose="02020603050405020304" pitchFamily="18" charset="0"/>
                  </a:rPr>
                  <a:t>n </a:t>
                </a:r>
                <a:r>
                  <a:rPr lang="zh-CN" altLang="en-US" sz="2600" dirty="0">
                    <a:cs typeface="Times New Roman" panose="02020603050405020304" pitchFamily="18" charset="0"/>
                  </a:rPr>
                  <a:t>个事件的集合，事件 </a:t>
                </a:r>
                <a14:m>
                  <m:oMath xmlns:m="http://schemas.openxmlformats.org/officeDocument/2006/math">
                    <m:sSub>
                      <m:sSubPr>
                        <m:ctrlPr>
                          <a:rPr lang="en-US" altLang="zh-CN" sz="2600" b="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𝐸</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zh-CN" altLang="en-US" sz="2600" dirty="0">
                    <a:cs typeface="Times New Roman" panose="02020603050405020304" pitchFamily="18" charset="0"/>
                  </a:rPr>
                  <a:t> 发生的概率为 </a:t>
                </a:r>
                <a14:m>
                  <m:oMath xmlns:m="http://schemas.openxmlformats.org/officeDocument/2006/math">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𝑝</m:t>
                        </m:r>
                      </m:e>
                      <m:sub>
                        <m:r>
                          <a:rPr lang="en-US" altLang="zh-CN" sz="2600" i="1">
                            <a:latin typeface="Cambria Math" panose="02040503050406030204" pitchFamily="18" charset="0"/>
                            <a:cs typeface="Times New Roman" panose="02020603050405020304" pitchFamily="18" charset="0"/>
                          </a:rPr>
                          <m:t>𝑖</m:t>
                        </m:r>
                      </m:sub>
                    </m:sSub>
                    <m:r>
                      <a:rPr lang="en-US" altLang="zh-CN" sz="2600" i="1">
                        <a:latin typeface="Cambria Math" panose="02040503050406030204" pitchFamily="18" charset="0"/>
                        <a:cs typeface="Times New Roman" panose="02020603050405020304" pitchFamily="18" charset="0"/>
                      </a:rPr>
                      <m:t> </m:t>
                    </m:r>
                  </m:oMath>
                </a14:m>
                <a:r>
                  <a:rPr lang="en-US" altLang="zh-CN" sz="2600" dirty="0">
                    <a:cs typeface="Times New Roman" panose="02020603050405020304" pitchFamily="18" charset="0"/>
                  </a:rPr>
                  <a:t>,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1=1,…,</m:t>
                    </m:r>
                    <m:r>
                      <a:rPr lang="en-US" altLang="zh-CN" sz="2600" b="0" i="1" smtClean="0">
                        <a:latin typeface="Cambria Math" panose="02040503050406030204" pitchFamily="18" charset="0"/>
                        <a:cs typeface="Times New Roman" panose="02020603050405020304" pitchFamily="18" charset="0"/>
                      </a:rPr>
                      <m:t>𝑛</m:t>
                    </m:r>
                  </m:oMath>
                </a14:m>
                <a:r>
                  <a:rPr lang="zh-CN" altLang="en-US" sz="2600" dirty="0">
                    <a:cs typeface="Times New Roman" panose="02020603050405020304" pitchFamily="18" charset="0"/>
                  </a:rPr>
                  <a:t>。每个事件的信息为 </a:t>
                </a:r>
                <a14:m>
                  <m:oMath xmlns:m="http://schemas.openxmlformats.org/officeDocument/2006/math">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𝐼</m:t>
                        </m:r>
                      </m:e>
                      <m:sub>
                        <m:r>
                          <a:rPr lang="en-US" altLang="zh-CN" sz="2600" b="0" i="1" smtClean="0">
                            <a:latin typeface="Cambria Math" panose="02040503050406030204" pitchFamily="18" charset="0"/>
                            <a:cs typeface="Times New Roman" panose="02020603050405020304" pitchFamily="18" charset="0"/>
                          </a:rPr>
                          <m:t>𝑖</m:t>
                        </m:r>
                      </m:sub>
                    </m:sSub>
                    <m:r>
                      <a:rPr lang="en-US" altLang="zh-CN" sz="2600" b="0" i="1" smtClean="0">
                        <a:latin typeface="Cambria Math" panose="02040503050406030204" pitchFamily="18" charset="0"/>
                        <a:cs typeface="Times New Roman" panose="02020603050405020304" pitchFamily="18" charset="0"/>
                      </a:rPr>
                      <m:t>=−</m:t>
                    </m:r>
                    <m:func>
                      <m:funcPr>
                        <m:ctrlPr>
                          <a:rPr lang="en-US" altLang="zh-CN" sz="2600" b="0" i="1" smtClean="0">
                            <a:latin typeface="Cambria Math" panose="02040503050406030204" pitchFamily="18" charset="0"/>
                            <a:cs typeface="Times New Roman" panose="02020603050405020304" pitchFamily="18" charset="0"/>
                          </a:rPr>
                        </m:ctrlPr>
                      </m:funcPr>
                      <m:fName>
                        <m:sSub>
                          <m:sSubPr>
                            <m:ctrlPr>
                              <a:rPr lang="en-US" altLang="zh-CN" sz="2600" b="0" i="1" smtClean="0">
                                <a:latin typeface="Cambria Math" panose="02040503050406030204" pitchFamily="18" charset="0"/>
                                <a:cs typeface="Times New Roman" panose="02020603050405020304" pitchFamily="18" charset="0"/>
                              </a:rPr>
                            </m:ctrlPr>
                          </m:sSubPr>
                          <m:e>
                            <m:r>
                              <m:rPr>
                                <m:sty m:val="p"/>
                              </m:rPr>
                              <a:rPr lang="en-US" altLang="zh-CN" sz="2600" b="0" i="0" smtClean="0">
                                <a:latin typeface="Cambria Math" panose="02040503050406030204" pitchFamily="18" charset="0"/>
                                <a:cs typeface="Times New Roman" panose="02020603050405020304" pitchFamily="18" charset="0"/>
                              </a:rPr>
                              <m:t>log</m:t>
                            </m:r>
                          </m:e>
                          <m:sub>
                            <m:r>
                              <a:rPr lang="en-US" altLang="zh-CN" sz="2600" b="0" i="1" smtClean="0">
                                <a:latin typeface="Cambria Math" panose="02040503050406030204" pitchFamily="18" charset="0"/>
                                <a:cs typeface="Times New Roman" panose="02020603050405020304" pitchFamily="18" charset="0"/>
                              </a:rPr>
                              <m:t>2</m:t>
                            </m:r>
                          </m:sub>
                        </m:sSub>
                      </m:fName>
                      <m:e>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𝑝</m:t>
                            </m:r>
                          </m:e>
                          <m:sub>
                            <m:r>
                              <a:rPr lang="en-US" altLang="zh-CN" sz="2600" b="0" i="1" smtClean="0">
                                <a:latin typeface="Cambria Math" panose="02040503050406030204" pitchFamily="18" charset="0"/>
                                <a:cs typeface="Times New Roman" panose="02020603050405020304" pitchFamily="18" charset="0"/>
                              </a:rPr>
                              <m:t>𝑖</m:t>
                            </m:r>
                          </m:sub>
                        </m:sSub>
                      </m:e>
                    </m:func>
                  </m:oMath>
                </a14:m>
                <a:r>
                  <a:rPr lang="zh-CN" altLang="en-US" sz="2600" dirty="0">
                    <a:cs typeface="Times New Roman" panose="02020603050405020304" pitchFamily="18" charset="0"/>
                  </a:rPr>
                  <a:t>。则该系统的平均信息为 </a:t>
                </a:r>
                <a14:m>
                  <m:oMath xmlns:m="http://schemas.openxmlformats.org/officeDocument/2006/math">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𝐻</m:t>
                        </m:r>
                      </m:e>
                      <m:sub>
                        <m:r>
                          <a:rPr lang="en-US" altLang="zh-CN" sz="2600" b="0" i="1" smtClean="0">
                            <a:latin typeface="Cambria Math" panose="02040503050406030204" pitchFamily="18" charset="0"/>
                            <a:cs typeface="Times New Roman" panose="02020603050405020304" pitchFamily="18" charset="0"/>
                          </a:rPr>
                          <m:t>𝑠</m:t>
                        </m:r>
                      </m:sub>
                    </m:sSub>
                    <m:r>
                      <a:rPr lang="en-US" altLang="zh-CN" sz="2600" b="0" i="1" smtClean="0">
                        <a:latin typeface="Cambria Math" panose="02040503050406030204" pitchFamily="18" charset="0"/>
                        <a:cs typeface="Times New Roman" panose="02020603050405020304" pitchFamily="18" charset="0"/>
                      </a:rPr>
                      <m:t>=−</m:t>
                    </m:r>
                    <m:nary>
                      <m:naryPr>
                        <m:chr m:val="∑"/>
                        <m:ctrlPr>
                          <a:rPr lang="en-US" altLang="zh-CN" sz="2600" b="0" i="1" smtClean="0">
                            <a:latin typeface="Cambria Math" panose="02040503050406030204" pitchFamily="18" charset="0"/>
                            <a:cs typeface="Times New Roman" panose="02020603050405020304" pitchFamily="18" charset="0"/>
                          </a:rPr>
                        </m:ctrlPr>
                      </m:naryPr>
                      <m:sub>
                        <m:d>
                          <m:dPr>
                            <m:begChr m:val="{"/>
                            <m:endChr m:val="}"/>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=1</m:t>
                            </m:r>
                          </m:e>
                        </m:d>
                      </m:sub>
                      <m:sup>
                        <m:r>
                          <a:rPr lang="en-US" altLang="zh-CN" sz="2600" b="0" i="1" smtClean="0">
                            <a:latin typeface="Cambria Math" panose="02040503050406030204" pitchFamily="18" charset="0"/>
                            <a:cs typeface="Times New Roman" panose="02020603050405020304" pitchFamily="18" charset="0"/>
                          </a:rPr>
                          <m:t>𝑛</m:t>
                        </m:r>
                      </m:sup>
                      <m:e>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𝑝</m:t>
                            </m:r>
                          </m:e>
                          <m:sub>
                            <m:r>
                              <a:rPr lang="en-US" altLang="zh-CN" sz="2600" b="0" i="1" smtClean="0">
                                <a:latin typeface="Cambria Math" panose="02040503050406030204" pitchFamily="18" charset="0"/>
                                <a:cs typeface="Times New Roman" panose="02020603050405020304" pitchFamily="18" charset="0"/>
                              </a:rPr>
                              <m:t>𝑖</m:t>
                            </m:r>
                          </m:sub>
                        </m:sSub>
                        <m:func>
                          <m:funcPr>
                            <m:ctrlPr>
                              <a:rPr lang="en-US" altLang="zh-CN" sz="2600" b="0" i="1" smtClean="0">
                                <a:latin typeface="Cambria Math" panose="02040503050406030204" pitchFamily="18" charset="0"/>
                                <a:cs typeface="Times New Roman" panose="02020603050405020304" pitchFamily="18" charset="0"/>
                              </a:rPr>
                            </m:ctrlPr>
                          </m:funcPr>
                          <m:fName>
                            <m:sSub>
                              <m:sSubPr>
                                <m:ctrlPr>
                                  <a:rPr lang="en-US" altLang="zh-CN" sz="2600" b="0" i="1" smtClean="0">
                                    <a:latin typeface="Cambria Math" panose="02040503050406030204" pitchFamily="18" charset="0"/>
                                    <a:cs typeface="Times New Roman" panose="02020603050405020304" pitchFamily="18" charset="0"/>
                                  </a:rPr>
                                </m:ctrlPr>
                              </m:sSubPr>
                              <m:e>
                                <m:r>
                                  <m:rPr>
                                    <m:sty m:val="p"/>
                                  </m:rPr>
                                  <a:rPr lang="en-US" altLang="zh-CN" sz="2600" b="0" i="0" smtClean="0">
                                    <a:latin typeface="Cambria Math" panose="02040503050406030204" pitchFamily="18" charset="0"/>
                                    <a:cs typeface="Times New Roman" panose="02020603050405020304" pitchFamily="18" charset="0"/>
                                  </a:rPr>
                                  <m:t>log</m:t>
                                </m:r>
                              </m:e>
                              <m:sub>
                                <m:r>
                                  <a:rPr lang="en-US" altLang="zh-CN" sz="2600" b="0" i="1" smtClean="0">
                                    <a:latin typeface="Cambria Math" panose="02040503050406030204" pitchFamily="18" charset="0"/>
                                    <a:cs typeface="Times New Roman" panose="02020603050405020304" pitchFamily="18" charset="0"/>
                                  </a:rPr>
                                  <m:t>2</m:t>
                                </m:r>
                              </m:sub>
                            </m:sSub>
                          </m:fName>
                          <m:e>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𝑝</m:t>
                                </m:r>
                              </m:e>
                              <m:sub>
                                <m:r>
                                  <a:rPr lang="en-US" altLang="zh-CN" sz="2600" b="0" i="1" smtClean="0">
                                    <a:latin typeface="Cambria Math" panose="02040503050406030204" pitchFamily="18" charset="0"/>
                                    <a:cs typeface="Times New Roman" panose="02020603050405020304" pitchFamily="18" charset="0"/>
                                  </a:rPr>
                                  <m:t>𝑖</m:t>
                                </m:r>
                              </m:sub>
                            </m:sSub>
                          </m:e>
                        </m:func>
                      </m:e>
                    </m:nary>
                    <m:r>
                      <a:rPr lang="zh-CN" altLang="en-US" sz="2600" i="1">
                        <a:latin typeface="Cambria Math" panose="02040503050406030204" pitchFamily="18" charset="0"/>
                        <a:cs typeface="Times New Roman" panose="02020603050405020304" pitchFamily="18" charset="0"/>
                      </a:rPr>
                      <m:t>，</m:t>
                    </m:r>
                    <m:sSub>
                      <m:sSubPr>
                        <m:ctrlPr>
                          <a:rPr lang="en-US" altLang="zh-CN" sz="2600" i="1">
                            <a:latin typeface="Cambria Math" panose="02040503050406030204" pitchFamily="18" charset="0"/>
                            <a:cs typeface="Times New Roman" panose="02020603050405020304" pitchFamily="18" charset="0"/>
                          </a:rPr>
                        </m:ctrlPr>
                      </m:sSubPr>
                      <m:e>
                        <m:r>
                          <a:rPr lang="en-US" altLang="zh-CN" sz="2600" i="1">
                            <a:latin typeface="Cambria Math" panose="02040503050406030204" pitchFamily="18" charset="0"/>
                            <a:cs typeface="Times New Roman" panose="02020603050405020304" pitchFamily="18" charset="0"/>
                          </a:rPr>
                          <m:t>𝐻</m:t>
                        </m:r>
                      </m:e>
                      <m:sub>
                        <m:r>
                          <a:rPr lang="en-US" altLang="zh-CN" sz="2600" i="1">
                            <a:latin typeface="Cambria Math" panose="02040503050406030204" pitchFamily="18" charset="0"/>
                            <a:cs typeface="Times New Roman" panose="02020603050405020304" pitchFamily="18" charset="0"/>
                          </a:rPr>
                          <m:t>𝑠</m:t>
                        </m:r>
                      </m:sub>
                    </m:sSub>
                  </m:oMath>
                </a14:m>
                <a:r>
                  <a:rPr lang="zh-CN" altLang="en-US" sz="2600" dirty="0">
                    <a:cs typeface="Times New Roman" panose="02020603050405020304" pitchFamily="18" charset="0"/>
                  </a:rPr>
                  <a:t> 即为系统 </a:t>
                </a:r>
                <a:r>
                  <a:rPr lang="en-US" altLang="zh-CN" sz="2600" dirty="0">
                    <a:cs typeface="Times New Roman" panose="02020603050405020304" pitchFamily="18" charset="0"/>
                  </a:rPr>
                  <a:t>S </a:t>
                </a:r>
                <a:r>
                  <a:rPr lang="zh-CN" altLang="en-US" sz="2600" dirty="0">
                    <a:cs typeface="Times New Roman" panose="02020603050405020304" pitchFamily="18" charset="0"/>
                  </a:rPr>
                  <a:t>的信息熵。</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引例</a:t>
                </a:r>
                <a:r>
                  <a:rPr lang="en-US" altLang="zh-CN" sz="2600" dirty="0">
                    <a:cs typeface="Times New Roman" panose="02020603050405020304" pitchFamily="18" charset="0"/>
                  </a:rPr>
                  <a:t>4</a:t>
                </a:r>
                <a:r>
                  <a:rPr lang="zh-CN" altLang="en-US" sz="2600" dirty="0">
                    <a:cs typeface="Times New Roman" panose="02020603050405020304" pitchFamily="18" charset="0"/>
                  </a:rPr>
                  <a:t>中每个足球获得冠军的概率相等，则系统的信息熵为 </a:t>
                </a:r>
                <a:r>
                  <a:rPr lang="en-US" altLang="zh-CN" sz="2600" dirty="0">
                    <a:cs typeface="Times New Roman" panose="02020603050405020304" pitchFamily="18" charset="0"/>
                  </a:rPr>
                  <a:t>3</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理想的编码方案使得每个元素的编码长度为这个元素的</a:t>
                </a:r>
                <a:r>
                  <a:rPr lang="zh-CN" altLang="en-US" sz="2600" b="1" dirty="0">
                    <a:solidFill>
                      <a:srgbClr val="ED7D31"/>
                    </a:solidFill>
                    <a:cs typeface="Times New Roman" panose="02020603050405020304" pitchFamily="18" charset="0"/>
                  </a:rPr>
                  <a:t>信息熵</a:t>
                </a:r>
                <a:r>
                  <a:rPr lang="zh-CN" altLang="en-US" sz="2600" dirty="0">
                    <a:cs typeface="Times New Roman" panose="02020603050405020304" pitchFamily="18" charset="0"/>
                  </a:rPr>
                  <a:t>，所有元素的加权平均编码长度为系统的信息熵。若每个元素的编码长度是整数，则所有元素的加权平均编码长度大于或等于系统的信息熵。</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若限制编码长度为整数，则可利用二叉树来寻求最优编码方案！</a:t>
                </a:r>
                <a:endParaRPr lang="en-US" altLang="zh-CN" sz="2600" dirty="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1EFF2BBC-0101-43DC-AB3E-0A0A0CEF76E8}"/>
                  </a:ext>
                </a:extLst>
              </p:cNvPr>
              <p:cNvSpPr>
                <a:spLocks noRot="1" noChangeAspect="1" noMove="1" noResize="1" noEditPoints="1" noAdjustHandles="1" noChangeArrowheads="1" noChangeShapeType="1" noTextEdit="1"/>
              </p:cNvSpPr>
              <p:nvPr/>
            </p:nvSpPr>
            <p:spPr>
              <a:xfrm>
                <a:off x="701721" y="1356446"/>
                <a:ext cx="10788558" cy="4414350"/>
              </a:xfrm>
              <a:prstGeom prst="rect">
                <a:avLst/>
              </a:prstGeom>
              <a:blipFill>
                <a:blip r:embed="rId3"/>
                <a:stretch>
                  <a:fillRect l="-1017" t="-552" r="-4124" b="-2486"/>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BABDF228-D84A-483F-B8D4-CC4EC9903BC7}"/>
              </a:ext>
            </a:extLst>
          </p:cNvPr>
          <p:cNvGrpSpPr/>
          <p:nvPr/>
        </p:nvGrpSpPr>
        <p:grpSpPr>
          <a:xfrm>
            <a:off x="-2" y="177155"/>
            <a:ext cx="4141696" cy="877513"/>
            <a:chOff x="-2" y="271425"/>
            <a:chExt cx="4044788" cy="877513"/>
          </a:xfrm>
        </p:grpSpPr>
        <p:sp>
          <p:nvSpPr>
            <p:cNvPr id="9" name="任意多边形 18">
              <a:extLst>
                <a:ext uri="{FF2B5EF4-FFF2-40B4-BE49-F238E27FC236}">
                  <a16:creationId xmlns:a16="http://schemas.microsoft.com/office/drawing/2014/main" id="{92642D7D-866E-4F31-855B-938B399F60B2}"/>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AA61494F-C5C8-4D2C-9A8F-C5448F0C4877}"/>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D72B0890-788F-4B81-BF14-DDCCE01D460F}"/>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079B97F5-C661-4A76-BBF5-586C7ECF5380}"/>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557261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EFF2BBC-0101-43DC-AB3E-0A0A0CEF76E8}"/>
                  </a:ext>
                </a:extLst>
              </p:cNvPr>
              <p:cNvSpPr/>
              <p:nvPr/>
            </p:nvSpPr>
            <p:spPr>
              <a:xfrm>
                <a:off x="600121" y="1291174"/>
                <a:ext cx="10788558" cy="4831066"/>
              </a:xfrm>
              <a:prstGeom prst="rect">
                <a:avLst/>
              </a:prstGeom>
            </p:spPr>
            <p:txBody>
              <a:bodyPr wrap="square">
                <a:spAutoFit/>
              </a:bodyPr>
              <a:lstStyle/>
              <a:p>
                <a:pPr algn="just">
                  <a:lnSpc>
                    <a:spcPct val="120000"/>
                  </a:lnSpc>
                  <a:spcAft>
                    <a:spcPts val="1200"/>
                  </a:spcAft>
                </a:pPr>
                <a:r>
                  <a:rPr lang="zh-CN" altLang="en-US" sz="2600" dirty="0">
                    <a:cs typeface="Times New Roman" panose="02020603050405020304" pitchFamily="18" charset="0"/>
                  </a:rPr>
                  <a:t>设二叉树的每个结点有权值。从根到某结点的路径长度与该结点的权的乘积称为</a:t>
                </a:r>
                <a:r>
                  <a:rPr lang="zh-CN" altLang="en-US" sz="2600" b="1" dirty="0">
                    <a:solidFill>
                      <a:srgbClr val="ED7D31"/>
                    </a:solidFill>
                    <a:cs typeface="Times New Roman" panose="02020603050405020304" pitchFamily="18" charset="0"/>
                  </a:rPr>
                  <a:t>该结点的</a:t>
                </a:r>
                <a:r>
                  <a:rPr lang="zh-CN" altLang="en-US" sz="2600" b="1" dirty="0">
                    <a:solidFill>
                      <a:schemeClr val="accent2"/>
                    </a:solidFill>
                    <a:cs typeface="Times New Roman" panose="02020603050405020304" pitchFamily="18" charset="0"/>
                  </a:rPr>
                  <a:t>带权路径长度</a:t>
                </a:r>
                <a:r>
                  <a:rPr lang="en-US" altLang="zh-CN" sz="2600" b="1" dirty="0">
                    <a:solidFill>
                      <a:schemeClr val="accent2"/>
                    </a:solidFill>
                    <a:cs typeface="Times New Roman" panose="02020603050405020304" pitchFamily="18" charset="0"/>
                  </a:rPr>
                  <a:t>(WPL</a:t>
                </a:r>
                <a:r>
                  <a:rPr lang="zh-CN" altLang="en-US" sz="2600" b="1" dirty="0">
                    <a:solidFill>
                      <a:schemeClr val="accent2"/>
                    </a:solidFill>
                    <a:cs typeface="Times New Roman" panose="02020603050405020304" pitchFamily="18" charset="0"/>
                  </a:rPr>
                  <a:t>，</a:t>
                </a:r>
                <a:r>
                  <a:rPr lang="en-US" altLang="zh-CN" sz="2600" b="1" dirty="0">
                    <a:solidFill>
                      <a:schemeClr val="accent2"/>
                    </a:solidFill>
                    <a:cs typeface="Times New Roman" panose="02020603050405020304" pitchFamily="18" charset="0"/>
                  </a:rPr>
                  <a:t>weighted path length)</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二叉树所有</a:t>
                </a:r>
                <a:r>
                  <a:rPr lang="zh-CN" altLang="en-US" sz="2600" b="1" dirty="0">
                    <a:solidFill>
                      <a:schemeClr val="accent2"/>
                    </a:solidFill>
                    <a:cs typeface="Times New Roman" panose="02020603050405020304" pitchFamily="18" charset="0"/>
                  </a:rPr>
                  <a:t>叶子结点</a:t>
                </a:r>
                <a:r>
                  <a:rPr lang="zh-CN" altLang="en-US" sz="2600" dirty="0">
                    <a:cs typeface="Times New Roman" panose="02020603050405020304" pitchFamily="18" charset="0"/>
                  </a:rPr>
                  <a:t>的带权路径长度之和称为</a:t>
                </a:r>
                <a:r>
                  <a:rPr lang="zh-CN" altLang="en-US" sz="2600" b="1" dirty="0">
                    <a:solidFill>
                      <a:schemeClr val="accent2"/>
                    </a:solidFill>
                    <a:cs typeface="Times New Roman" panose="02020603050405020304" pitchFamily="18" charset="0"/>
                  </a:rPr>
                  <a:t>二叉树的带权路径长度</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若二叉树的全部叶子结点对应信息系统的所有元素，叶子结点的权是元素出现的</a:t>
                </a:r>
                <a:r>
                  <a:rPr lang="zh-CN" altLang="en-US" sz="2600" b="1" dirty="0">
                    <a:solidFill>
                      <a:srgbClr val="0000FF"/>
                    </a:solidFill>
                    <a:cs typeface="Times New Roman" panose="02020603050405020304" pitchFamily="18" charset="0"/>
                  </a:rPr>
                  <a:t>概率</a:t>
                </a:r>
                <a:r>
                  <a:rPr lang="zh-CN" altLang="en-US" sz="2600" dirty="0">
                    <a:cs typeface="Times New Roman" panose="02020603050405020304" pitchFamily="18" charset="0"/>
                  </a:rPr>
                  <a:t>，则二叉树的带权路径长度即为</a:t>
                </a:r>
                <a:r>
                  <a:rPr lang="zh-CN" altLang="en-US" sz="2600" b="1" dirty="0">
                    <a:solidFill>
                      <a:schemeClr val="accent2"/>
                    </a:solidFill>
                    <a:cs typeface="Times New Roman" panose="02020603050405020304" pitchFamily="18" charset="0"/>
                  </a:rPr>
                  <a:t>加权平均编码长度</a:t>
                </a:r>
                <a:r>
                  <a:rPr lang="zh-CN" altLang="en-US" sz="2600" dirty="0">
                    <a:cs typeface="Times New Roman" panose="02020603050405020304" pitchFamily="18" charset="0"/>
                  </a:rPr>
                  <a:t>。</a:t>
                </a:r>
                <a:endParaRPr lang="en-US" altLang="zh-CN" sz="2600" dirty="0">
                  <a:cs typeface="Times New Roman" panose="02020603050405020304" pitchFamily="18" charset="0"/>
                </a:endParaRPr>
              </a:p>
              <a:p>
                <a:pPr algn="just">
                  <a:lnSpc>
                    <a:spcPct val="120000"/>
                  </a:lnSpc>
                  <a:spcAft>
                    <a:spcPts val="1200"/>
                  </a:spcAft>
                </a:pPr>
                <a:r>
                  <a:rPr lang="zh-CN" altLang="en-US" sz="2600" dirty="0">
                    <a:cs typeface="Times New Roman" panose="02020603050405020304" pitchFamily="18" charset="0"/>
                  </a:rPr>
                  <a:t>给定</a:t>
                </a:r>
                <a:r>
                  <a:rPr lang="en-US" altLang="zh-CN" sz="2600" dirty="0">
                    <a:cs typeface="Times New Roman" panose="02020603050405020304" pitchFamily="18" charset="0"/>
                  </a:rPr>
                  <a:t>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𝑛</m:t>
                    </m:r>
                  </m:oMath>
                </a14:m>
                <a:r>
                  <a:rPr lang="en-US" altLang="zh-CN" sz="2600" dirty="0">
                    <a:cs typeface="Times New Roman" panose="02020603050405020304" pitchFamily="18" charset="0"/>
                  </a:rPr>
                  <a:t> </a:t>
                </a:r>
                <a:r>
                  <a:rPr lang="zh-CN" altLang="en-US" sz="2600" dirty="0">
                    <a:cs typeface="Times New Roman" panose="02020603050405020304" pitchFamily="18" charset="0"/>
                  </a:rPr>
                  <a:t>个权值</a:t>
                </a:r>
                <a14:m>
                  <m:oMath xmlns:m="http://schemas.openxmlformats.org/officeDocument/2006/math">
                    <m:r>
                      <a:rPr lang="en-US" altLang="zh-CN" sz="2600" b="0" i="0" smtClean="0">
                        <a:latin typeface="Cambria Math" panose="02040503050406030204" pitchFamily="18" charset="0"/>
                        <a:cs typeface="Times New Roman" panose="02020603050405020304" pitchFamily="18" charset="0"/>
                      </a:rPr>
                      <m:t> </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𝑤</m:t>
                        </m:r>
                      </m:e>
                      <m:sub>
                        <m:r>
                          <a:rPr lang="en-US" altLang="zh-CN" sz="2600" b="0" i="1" smtClean="0">
                            <a:latin typeface="Cambria Math" panose="02040503050406030204" pitchFamily="18" charset="0"/>
                            <a:cs typeface="Times New Roman" panose="02020603050405020304" pitchFamily="18" charset="0"/>
                          </a:rPr>
                          <m:t>1</m:t>
                        </m:r>
                      </m:sub>
                    </m:sSub>
                    <m:r>
                      <a:rPr lang="en-US" altLang="zh-CN" sz="2600" b="0" i="1" smtClean="0">
                        <a:latin typeface="Cambria Math" panose="02040503050406030204" pitchFamily="18" charset="0"/>
                        <a:cs typeface="Times New Roman" panose="02020603050405020304" pitchFamily="18" charset="0"/>
                      </a:rPr>
                      <m:t>,…,</m:t>
                    </m:r>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𝑤</m:t>
                        </m:r>
                      </m:e>
                      <m:sub>
                        <m:r>
                          <a:rPr lang="en-US" altLang="zh-CN" sz="2600" b="0" i="1" smtClean="0">
                            <a:latin typeface="Cambria Math" panose="02040503050406030204" pitchFamily="18" charset="0"/>
                            <a:cs typeface="Times New Roman" panose="02020603050405020304" pitchFamily="18" charset="0"/>
                          </a:rPr>
                          <m:t>𝑛</m:t>
                        </m:r>
                      </m:sub>
                    </m:sSub>
                  </m:oMath>
                </a14:m>
                <a:r>
                  <a:rPr lang="en-US" altLang="zh-CN" sz="2600" i="1" dirty="0">
                    <a:cs typeface="Times New Roman" panose="02020603050405020304" pitchFamily="18" charset="0"/>
                  </a:rPr>
                  <a:t> </a:t>
                </a:r>
                <a:r>
                  <a:rPr lang="zh-CN" altLang="en-US" sz="2600" dirty="0">
                    <a:cs typeface="Times New Roman" panose="02020603050405020304" pitchFamily="18" charset="0"/>
                  </a:rPr>
                  <a:t>构造一棵具有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𝑛</m:t>
                    </m:r>
                  </m:oMath>
                </a14:m>
                <a:r>
                  <a:rPr lang="en-US" altLang="zh-CN" sz="2600" dirty="0">
                    <a:cs typeface="Times New Roman" panose="02020603050405020304" pitchFamily="18" charset="0"/>
                  </a:rPr>
                  <a:t> </a:t>
                </a:r>
                <a:r>
                  <a:rPr lang="zh-CN" altLang="en-US" sz="2600" dirty="0">
                    <a:cs typeface="Times New Roman" panose="02020603050405020304" pitchFamily="18" charset="0"/>
                  </a:rPr>
                  <a:t>个叶子结点的二叉树，第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zh-CN" altLang="en-US" sz="2600" dirty="0">
                    <a:cs typeface="Times New Roman" panose="02020603050405020304" pitchFamily="18" charset="0"/>
                  </a:rPr>
                  <a:t>个叶子结点的权为 </a:t>
                </a:r>
                <a14:m>
                  <m:oMath xmlns:m="http://schemas.openxmlformats.org/officeDocument/2006/math">
                    <m:sSub>
                      <m:sSubPr>
                        <m:ctrlPr>
                          <a:rPr lang="en-US" altLang="zh-CN" sz="2600" b="0" i="1" smtClean="0">
                            <a:latin typeface="Cambria Math" panose="02040503050406030204" pitchFamily="18" charset="0"/>
                            <a:cs typeface="Times New Roman" panose="02020603050405020304" pitchFamily="18" charset="0"/>
                          </a:rPr>
                        </m:ctrlPr>
                      </m:sSubPr>
                      <m:e>
                        <m:r>
                          <a:rPr lang="en-US" altLang="zh-CN" sz="2600" b="0" i="1" smtClean="0">
                            <a:latin typeface="Cambria Math" panose="02040503050406030204" pitchFamily="18" charset="0"/>
                            <a:cs typeface="Times New Roman" panose="02020603050405020304" pitchFamily="18" charset="0"/>
                          </a:rPr>
                          <m:t>𝑤</m:t>
                        </m:r>
                      </m:e>
                      <m:sub>
                        <m:r>
                          <a:rPr lang="en-US" altLang="zh-CN" sz="2600" b="0" i="1" smtClean="0">
                            <a:latin typeface="Cambria Math" panose="02040503050406030204" pitchFamily="18" charset="0"/>
                            <a:cs typeface="Times New Roman" panose="02020603050405020304" pitchFamily="18" charset="0"/>
                          </a:rPr>
                          <m:t>𝑖</m:t>
                        </m:r>
                      </m:sub>
                    </m:sSub>
                  </m:oMath>
                </a14:m>
                <a:r>
                  <a:rPr lang="zh-CN" altLang="en-US" sz="2600" dirty="0">
                    <a:cs typeface="Times New Roman" panose="02020603050405020304" pitchFamily="18" charset="0"/>
                  </a:rPr>
                  <a:t>，使带权路径长度最小的二叉树称为对应于这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𝑛</m:t>
                    </m:r>
                  </m:oMath>
                </a14:m>
                <a:r>
                  <a:rPr lang="en-US" altLang="zh-CN" sz="2600" dirty="0">
                    <a:cs typeface="Times New Roman" panose="02020603050405020304" pitchFamily="18" charset="0"/>
                  </a:rPr>
                  <a:t> </a:t>
                </a:r>
                <a:r>
                  <a:rPr lang="zh-CN" altLang="en-US" sz="2600" dirty="0">
                    <a:cs typeface="Times New Roman" panose="02020603050405020304" pitchFamily="18" charset="0"/>
                  </a:rPr>
                  <a:t>个权值的</a:t>
                </a:r>
                <a:r>
                  <a:rPr lang="zh-CN" altLang="en-US" sz="2600" b="1" dirty="0">
                    <a:solidFill>
                      <a:srgbClr val="ED7D31"/>
                    </a:solidFill>
                    <a:cs typeface="Times New Roman" panose="02020603050405020304" pitchFamily="18" charset="0"/>
                  </a:rPr>
                  <a:t>最优二叉树</a:t>
                </a:r>
                <a:r>
                  <a:rPr lang="zh-CN" altLang="en-US" sz="2600" dirty="0">
                    <a:cs typeface="Times New Roman" panose="02020603050405020304" pitchFamily="18" charset="0"/>
                  </a:rPr>
                  <a:t>或</a:t>
                </a:r>
                <a:r>
                  <a:rPr lang="en-US" altLang="zh-CN" sz="2600" b="1" dirty="0">
                    <a:solidFill>
                      <a:schemeClr val="accent2"/>
                    </a:solidFill>
                    <a:cs typeface="Times New Roman" panose="02020603050405020304" pitchFamily="18" charset="0"/>
                  </a:rPr>
                  <a:t>Huffman</a:t>
                </a:r>
                <a:r>
                  <a:rPr lang="zh-CN" altLang="en-US" sz="2600" b="1" dirty="0">
                    <a:solidFill>
                      <a:schemeClr val="accent2"/>
                    </a:solidFill>
                    <a:cs typeface="Times New Roman" panose="02020603050405020304" pitchFamily="18" charset="0"/>
                  </a:rPr>
                  <a:t>树</a:t>
                </a:r>
                <a:r>
                  <a:rPr lang="en-US" altLang="zh-CN" sz="2600" b="1" dirty="0">
                    <a:solidFill>
                      <a:schemeClr val="accent2"/>
                    </a:solidFill>
                    <a:cs typeface="Times New Roman" panose="02020603050405020304" pitchFamily="18" charset="0"/>
                  </a:rPr>
                  <a:t>(Huffman tree)</a:t>
                </a:r>
                <a:r>
                  <a:rPr lang="zh-CN" altLang="en-US" sz="2600" dirty="0">
                    <a:cs typeface="Times New Roman" panose="02020603050405020304" pitchFamily="18" charset="0"/>
                  </a:rPr>
                  <a:t>。与</a:t>
                </a:r>
                <a:r>
                  <a:rPr lang="en-US" altLang="zh-CN" sz="2600" dirty="0">
                    <a:cs typeface="Times New Roman" panose="02020603050405020304" pitchFamily="18" charset="0"/>
                  </a:rPr>
                  <a:t>Huffman</a:t>
                </a:r>
                <a:r>
                  <a:rPr lang="zh-CN" altLang="en-US" sz="2600" dirty="0">
                    <a:cs typeface="Times New Roman" panose="02020603050405020304" pitchFamily="18" charset="0"/>
                  </a:rPr>
                  <a:t>树对应的编码称为</a:t>
                </a:r>
                <a:r>
                  <a:rPr lang="en-US" altLang="zh-CN" sz="2600" dirty="0">
                    <a:cs typeface="Times New Roman" panose="02020603050405020304" pitchFamily="18" charset="0"/>
                  </a:rPr>
                  <a:t>Huffman</a:t>
                </a:r>
                <a:r>
                  <a:rPr lang="zh-CN" altLang="en-US" sz="2600" dirty="0">
                    <a:cs typeface="Times New Roman" panose="02020603050405020304" pitchFamily="18" charset="0"/>
                  </a:rPr>
                  <a:t>编码。</a:t>
                </a:r>
                <a:endParaRPr lang="en-US" altLang="zh-CN" sz="2600" dirty="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1EFF2BBC-0101-43DC-AB3E-0A0A0CEF76E8}"/>
                  </a:ext>
                </a:extLst>
              </p:cNvPr>
              <p:cNvSpPr>
                <a:spLocks noRot="1" noChangeAspect="1" noMove="1" noResize="1" noEditPoints="1" noAdjustHandles="1" noChangeArrowheads="1" noChangeShapeType="1" noTextEdit="1"/>
              </p:cNvSpPr>
              <p:nvPr/>
            </p:nvSpPr>
            <p:spPr>
              <a:xfrm>
                <a:off x="600121" y="1291174"/>
                <a:ext cx="10788558" cy="4831066"/>
              </a:xfrm>
              <a:prstGeom prst="rect">
                <a:avLst/>
              </a:prstGeom>
              <a:blipFill>
                <a:blip r:embed="rId2"/>
                <a:stretch>
                  <a:fillRect l="-1017" t="-253" r="-1017" b="-2399"/>
                </a:stretch>
              </a:blipFill>
            </p:spPr>
            <p:txBody>
              <a:bodyPr/>
              <a:lstStyle/>
              <a:p>
                <a:r>
                  <a:rPr lang="zh-CN" altLang="en-US">
                    <a:noFill/>
                  </a:rPr>
                  <a:t> </a:t>
                </a:r>
              </a:p>
            </p:txBody>
          </p:sp>
        </mc:Fallback>
      </mc:AlternateContent>
      <p:grpSp>
        <p:nvGrpSpPr>
          <p:cNvPr id="8" name="组合 7">
            <a:extLst>
              <a:ext uri="{FF2B5EF4-FFF2-40B4-BE49-F238E27FC236}">
                <a16:creationId xmlns:a16="http://schemas.microsoft.com/office/drawing/2014/main" id="{03B056AB-E829-4483-B0B8-98A25334BBF3}"/>
              </a:ext>
            </a:extLst>
          </p:cNvPr>
          <p:cNvGrpSpPr/>
          <p:nvPr/>
        </p:nvGrpSpPr>
        <p:grpSpPr>
          <a:xfrm>
            <a:off x="-2" y="177155"/>
            <a:ext cx="4141696" cy="877513"/>
            <a:chOff x="-2" y="271425"/>
            <a:chExt cx="4044788" cy="877513"/>
          </a:xfrm>
        </p:grpSpPr>
        <p:sp>
          <p:nvSpPr>
            <p:cNvPr id="9" name="任意多边形 18">
              <a:extLst>
                <a:ext uri="{FF2B5EF4-FFF2-40B4-BE49-F238E27FC236}">
                  <a16:creationId xmlns:a16="http://schemas.microsoft.com/office/drawing/2014/main" id="{F0A1AD88-8099-4440-B431-67384C957662}"/>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6FC7F0C4-70FE-42A2-965E-907BCF00BFF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矩形 10">
              <a:extLst>
                <a:ext uri="{FF2B5EF4-FFF2-40B4-BE49-F238E27FC236}">
                  <a16:creationId xmlns:a16="http://schemas.microsoft.com/office/drawing/2014/main" id="{D6675ADD-F763-4D35-B0D8-4C52E12EDE8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066">
            <a:extLst>
              <a:ext uri="{FF2B5EF4-FFF2-40B4-BE49-F238E27FC236}">
                <a16:creationId xmlns:a16="http://schemas.microsoft.com/office/drawing/2014/main" id="{44E9A040-D8DC-4EC1-B558-A839B5D1478F}"/>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239617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
        <p:nvSpPr>
          <p:cNvPr id="13" name="矩形 12">
            <a:extLst>
              <a:ext uri="{FF2B5EF4-FFF2-40B4-BE49-F238E27FC236}">
                <a16:creationId xmlns:a16="http://schemas.microsoft.com/office/drawing/2014/main" id="{1EFF2BBC-0101-43DC-AB3E-0A0A0CEF76E8}"/>
              </a:ext>
            </a:extLst>
          </p:cNvPr>
          <p:cNvSpPr/>
          <p:nvPr/>
        </p:nvSpPr>
        <p:spPr>
          <a:xfrm>
            <a:off x="701721" y="1039021"/>
            <a:ext cx="10788558" cy="2270109"/>
          </a:xfrm>
          <a:prstGeom prst="rect">
            <a:avLst/>
          </a:prstGeom>
        </p:spPr>
        <p:txBody>
          <a:bodyPr wrap="square">
            <a:spAutoFit/>
          </a:bodyPr>
          <a:lstStyle/>
          <a:p>
            <a:pPr algn="just">
              <a:lnSpc>
                <a:spcPct val="120000"/>
              </a:lnSpc>
              <a:spcAft>
                <a:spcPts val="1200"/>
              </a:spcAft>
            </a:pPr>
            <a:r>
              <a:rPr lang="zh-CN" altLang="en-US" sz="2400" b="1" dirty="0">
                <a:cs typeface="Times New Roman" panose="02020603050405020304" pitchFamily="18" charset="0"/>
              </a:rPr>
              <a:t>例：</a:t>
            </a:r>
            <a:r>
              <a:rPr lang="zh-CN" altLang="en-US" sz="2400" dirty="0">
                <a:cs typeface="Times New Roman" panose="02020603050405020304" pitchFamily="18" charset="0"/>
              </a:rPr>
              <a:t>给定 </a:t>
            </a:r>
            <a:r>
              <a:rPr lang="en-US" altLang="zh-CN" sz="2400" dirty="0">
                <a:cs typeface="Times New Roman" panose="02020603050405020304" pitchFamily="18" charset="0"/>
              </a:rPr>
              <a:t>5 </a:t>
            </a:r>
            <a:r>
              <a:rPr lang="zh-CN" altLang="en-US" sz="2400" dirty="0">
                <a:cs typeface="Times New Roman" panose="02020603050405020304" pitchFamily="18" charset="0"/>
              </a:rPr>
              <a:t>个权值 </a:t>
            </a:r>
            <a:r>
              <a:rPr lang="en-US" altLang="zh-CN" sz="2400" dirty="0">
                <a:cs typeface="Times New Roman" panose="02020603050405020304" pitchFamily="18" charset="0"/>
              </a:rPr>
              <a:t>1,3,5,10,18</a:t>
            </a:r>
            <a:r>
              <a:rPr lang="zh-CN" altLang="en-US" sz="2400" dirty="0">
                <a:cs typeface="Times New Roman" panose="02020603050405020304" pitchFamily="18" charset="0"/>
              </a:rPr>
              <a:t>。构造 </a:t>
            </a:r>
            <a:r>
              <a:rPr lang="en-US" altLang="zh-CN" sz="2400" dirty="0">
                <a:cs typeface="Times New Roman" panose="02020603050405020304" pitchFamily="18" charset="0"/>
              </a:rPr>
              <a:t>3 </a:t>
            </a:r>
            <a:r>
              <a:rPr lang="zh-CN" altLang="en-US" sz="2400" dirty="0">
                <a:cs typeface="Times New Roman" panose="02020603050405020304" pitchFamily="18" charset="0"/>
              </a:rPr>
              <a:t>棵二叉树，其中叶子结点中标注的数字是权值，分支结点中标注的数字是它的左孩子和右孩子的权值之和。它们的带权路径长度分别为 </a:t>
            </a:r>
            <a:r>
              <a:rPr lang="en-US" altLang="zh-CN" sz="2400" dirty="0">
                <a:cs typeface="Times New Roman" panose="02020603050405020304" pitchFamily="18" charset="0"/>
              </a:rPr>
              <a:t>95,</a:t>
            </a:r>
            <a:r>
              <a:rPr lang="zh-CN" altLang="en-US" sz="2400" dirty="0">
                <a:cs typeface="Times New Roman" panose="02020603050405020304" pitchFamily="18" charset="0"/>
              </a:rPr>
              <a:t> </a:t>
            </a:r>
            <a:r>
              <a:rPr lang="en-US" altLang="zh-CN" sz="2400" dirty="0">
                <a:cs typeface="Times New Roman" panose="02020603050405020304" pitchFamily="18" charset="0"/>
              </a:rPr>
              <a:t>134, 69</a:t>
            </a:r>
            <a:r>
              <a:rPr lang="zh-CN" altLang="en-US" sz="2400" dirty="0">
                <a:cs typeface="Times New Roman" panose="02020603050405020304" pitchFamily="18" charset="0"/>
              </a:rPr>
              <a:t>。其中，第 </a:t>
            </a:r>
            <a:r>
              <a:rPr lang="en-US" altLang="zh-CN" sz="2400" dirty="0">
                <a:cs typeface="Times New Roman" panose="02020603050405020304" pitchFamily="18" charset="0"/>
              </a:rPr>
              <a:t>3 </a:t>
            </a:r>
            <a:r>
              <a:rPr lang="zh-CN" altLang="en-US" sz="2400" dirty="0">
                <a:cs typeface="Times New Roman" panose="02020603050405020304" pitchFamily="18" charset="0"/>
              </a:rPr>
              <a:t>棵二叉树的带权路径长度最小，它是对应于这</a:t>
            </a:r>
            <a:r>
              <a:rPr lang="en-US" altLang="zh-CN" sz="2400" dirty="0">
                <a:cs typeface="Times New Roman" panose="02020603050405020304" pitchFamily="18" charset="0"/>
              </a:rPr>
              <a:t> 5 </a:t>
            </a:r>
            <a:r>
              <a:rPr lang="zh-CN" altLang="en-US" sz="2400" dirty="0">
                <a:cs typeface="Times New Roman" panose="02020603050405020304" pitchFamily="18" charset="0"/>
              </a:rPr>
              <a:t>个权值的</a:t>
            </a:r>
            <a:r>
              <a:rPr lang="en-US" altLang="zh-CN" sz="2400" dirty="0">
                <a:cs typeface="Times New Roman" panose="02020603050405020304" pitchFamily="18" charset="0"/>
              </a:rPr>
              <a:t>Huffman</a:t>
            </a:r>
            <a:r>
              <a:rPr lang="zh-CN" altLang="en-US" sz="2400" dirty="0">
                <a:cs typeface="Times New Roman" panose="02020603050405020304" pitchFamily="18" charset="0"/>
              </a:rPr>
              <a:t>树。另外，它们对应编码方案的加权平均编码长度分别是 </a:t>
            </a:r>
            <a:r>
              <a:rPr lang="en-US" altLang="zh-CN" sz="2400" dirty="0">
                <a:cs typeface="Times New Roman" panose="02020603050405020304" pitchFamily="18" charset="0"/>
              </a:rPr>
              <a:t>2.568, 3.622, 1.865</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p:txBody>
      </p:sp>
      <p:pic>
        <p:nvPicPr>
          <p:cNvPr id="2" name="图片 1">
            <a:extLst>
              <a:ext uri="{FF2B5EF4-FFF2-40B4-BE49-F238E27FC236}">
                <a16:creationId xmlns:a16="http://schemas.microsoft.com/office/drawing/2014/main" id="{6C886086-A35E-4432-98FD-2F4619E235DC}"/>
              </a:ext>
            </a:extLst>
          </p:cNvPr>
          <p:cNvPicPr>
            <a:picLocks noChangeAspect="1"/>
          </p:cNvPicPr>
          <p:nvPr/>
        </p:nvPicPr>
        <p:blipFill>
          <a:blip r:embed="rId2"/>
          <a:stretch>
            <a:fillRect/>
          </a:stretch>
        </p:blipFill>
        <p:spPr>
          <a:xfrm>
            <a:off x="1204073" y="3473882"/>
            <a:ext cx="3439047" cy="2603572"/>
          </a:xfrm>
          <a:prstGeom prst="rect">
            <a:avLst/>
          </a:prstGeom>
        </p:spPr>
      </p:pic>
      <p:pic>
        <p:nvPicPr>
          <p:cNvPr id="3" name="图片 2">
            <a:extLst>
              <a:ext uri="{FF2B5EF4-FFF2-40B4-BE49-F238E27FC236}">
                <a16:creationId xmlns:a16="http://schemas.microsoft.com/office/drawing/2014/main" id="{7CDB0ADF-39CF-44B1-892A-0EA1A15790C0}"/>
              </a:ext>
            </a:extLst>
          </p:cNvPr>
          <p:cNvPicPr>
            <a:picLocks noChangeAspect="1"/>
          </p:cNvPicPr>
          <p:nvPr/>
        </p:nvPicPr>
        <p:blipFill>
          <a:blip r:embed="rId3"/>
          <a:stretch>
            <a:fillRect/>
          </a:stretch>
        </p:blipFill>
        <p:spPr>
          <a:xfrm>
            <a:off x="8283545" y="3473883"/>
            <a:ext cx="2704382" cy="3058997"/>
          </a:xfrm>
          <a:prstGeom prst="rect">
            <a:avLst/>
          </a:prstGeom>
        </p:spPr>
      </p:pic>
      <p:pic>
        <p:nvPicPr>
          <p:cNvPr id="4" name="图片 3">
            <a:extLst>
              <a:ext uri="{FF2B5EF4-FFF2-40B4-BE49-F238E27FC236}">
                <a16:creationId xmlns:a16="http://schemas.microsoft.com/office/drawing/2014/main" id="{0FF470EE-7CBB-453F-A880-39B7AD26BC57}"/>
              </a:ext>
            </a:extLst>
          </p:cNvPr>
          <p:cNvPicPr>
            <a:picLocks noChangeAspect="1"/>
          </p:cNvPicPr>
          <p:nvPr/>
        </p:nvPicPr>
        <p:blipFill>
          <a:blip r:embed="rId4"/>
          <a:stretch>
            <a:fillRect/>
          </a:stretch>
        </p:blipFill>
        <p:spPr>
          <a:xfrm>
            <a:off x="5420585" y="3314048"/>
            <a:ext cx="2085494" cy="3378665"/>
          </a:xfrm>
          <a:prstGeom prst="rect">
            <a:avLst/>
          </a:prstGeom>
        </p:spPr>
      </p:pic>
      <p:grpSp>
        <p:nvGrpSpPr>
          <p:cNvPr id="11" name="组合 10">
            <a:extLst>
              <a:ext uri="{FF2B5EF4-FFF2-40B4-BE49-F238E27FC236}">
                <a16:creationId xmlns:a16="http://schemas.microsoft.com/office/drawing/2014/main" id="{CA9A2652-7F7D-4017-B4BA-2F0F99F87B56}"/>
              </a:ext>
            </a:extLst>
          </p:cNvPr>
          <p:cNvGrpSpPr/>
          <p:nvPr/>
        </p:nvGrpSpPr>
        <p:grpSpPr>
          <a:xfrm>
            <a:off x="-2" y="177155"/>
            <a:ext cx="4141696" cy="877513"/>
            <a:chOff x="-2" y="271425"/>
            <a:chExt cx="4044788" cy="877513"/>
          </a:xfrm>
        </p:grpSpPr>
        <p:sp>
          <p:nvSpPr>
            <p:cNvPr id="12" name="任意多边形 18">
              <a:extLst>
                <a:ext uri="{FF2B5EF4-FFF2-40B4-BE49-F238E27FC236}">
                  <a16:creationId xmlns:a16="http://schemas.microsoft.com/office/drawing/2014/main" id="{66919F27-FC1C-48DC-BF36-92F763ED4F37}"/>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椭圆 18">
              <a:extLst>
                <a:ext uri="{FF2B5EF4-FFF2-40B4-BE49-F238E27FC236}">
                  <a16:creationId xmlns:a16="http://schemas.microsoft.com/office/drawing/2014/main" id="{51687308-5294-4F8E-B58C-8080EC0E92D4}"/>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矩形 19">
              <a:extLst>
                <a:ext uri="{FF2B5EF4-FFF2-40B4-BE49-F238E27FC236}">
                  <a16:creationId xmlns:a16="http://schemas.microsoft.com/office/drawing/2014/main" id="{95F9FC50-A232-476D-810D-5FBCE97B19CD}"/>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文本框 1066">
            <a:extLst>
              <a:ext uri="{FF2B5EF4-FFF2-40B4-BE49-F238E27FC236}">
                <a16:creationId xmlns:a16="http://schemas.microsoft.com/office/drawing/2014/main" id="{4EE1E858-BEB7-4128-BB56-4C1A820995C4}"/>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232038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066">
            <a:extLst>
              <a:ext uri="{FF2B5EF4-FFF2-40B4-BE49-F238E27FC236}">
                <a16:creationId xmlns:a16="http://schemas.microsoft.com/office/drawing/2014/main" id="{908E9D88-11BD-4710-9E48-A52EB0FC5223}"/>
              </a:ext>
            </a:extLst>
          </p:cNvPr>
          <p:cNvSpPr txBox="1">
            <a:spLocks noChangeArrowheads="1"/>
          </p:cNvSpPr>
          <p:nvPr/>
        </p:nvSpPr>
        <p:spPr bwMode="auto">
          <a:xfrm>
            <a:off x="2113994"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EFF2BBC-0101-43DC-AB3E-0A0A0CEF76E8}"/>
                  </a:ext>
                </a:extLst>
              </p:cNvPr>
              <p:cNvSpPr/>
              <p:nvPr/>
            </p:nvSpPr>
            <p:spPr>
              <a:xfrm>
                <a:off x="492493" y="1204046"/>
                <a:ext cx="11008507" cy="1437573"/>
              </a:xfrm>
              <a:prstGeom prst="rect">
                <a:avLst/>
              </a:prstGeom>
            </p:spPr>
            <p:txBody>
              <a:bodyPr wrap="square">
                <a:spAutoFit/>
              </a:bodyPr>
              <a:lstStyle/>
              <a:p>
                <a:pPr algn="just">
                  <a:lnSpc>
                    <a:spcPct val="120000"/>
                  </a:lnSpc>
                </a:pPr>
                <a:r>
                  <a:rPr lang="en-US" altLang="zh-CN" sz="2500" dirty="0">
                    <a:cs typeface="Times New Roman" panose="02020603050405020304" pitchFamily="18" charset="0"/>
                  </a:rPr>
                  <a:t>1952</a:t>
                </a:r>
                <a:r>
                  <a:rPr lang="zh-CN" altLang="en-US" sz="2500" dirty="0">
                    <a:cs typeface="Times New Roman" panose="02020603050405020304" pitchFamily="18" charset="0"/>
                  </a:rPr>
                  <a:t>年</a:t>
                </a:r>
                <a:r>
                  <a:rPr lang="en-US" altLang="zh-CN" sz="2500" dirty="0">
                    <a:cs typeface="Times New Roman" panose="02020603050405020304" pitchFamily="18" charset="0"/>
                  </a:rPr>
                  <a:t>Huffman</a:t>
                </a:r>
                <a:r>
                  <a:rPr lang="zh-CN" altLang="en-US" sz="2500" dirty="0">
                    <a:cs typeface="Times New Roman" panose="02020603050405020304" pitchFamily="18" charset="0"/>
                  </a:rPr>
                  <a:t>提出的构造</a:t>
                </a:r>
                <a:r>
                  <a:rPr lang="en-US" altLang="zh-CN" sz="2500" dirty="0">
                    <a:cs typeface="Times New Roman" panose="02020603050405020304" pitchFamily="18" charset="0"/>
                  </a:rPr>
                  <a:t>Huffman</a:t>
                </a:r>
                <a:r>
                  <a:rPr lang="zh-CN" altLang="en-US" sz="2500" dirty="0">
                    <a:cs typeface="Times New Roman" panose="02020603050405020304" pitchFamily="18" charset="0"/>
                  </a:rPr>
                  <a:t>树的算法被称为</a:t>
                </a:r>
                <a:r>
                  <a:rPr lang="en-US" altLang="zh-CN" sz="2500" dirty="0">
                    <a:cs typeface="Times New Roman" panose="02020603050405020304" pitchFamily="18" charset="0"/>
                  </a:rPr>
                  <a:t>Huffman</a:t>
                </a:r>
                <a:r>
                  <a:rPr lang="zh-CN" altLang="en-US" sz="2500" dirty="0">
                    <a:cs typeface="Times New Roman" panose="02020603050405020304" pitchFamily="18" charset="0"/>
                  </a:rPr>
                  <a:t>算法，步骤如下：</a:t>
                </a:r>
                <a:endParaRPr lang="en-US" altLang="zh-CN" sz="2500" dirty="0">
                  <a:cs typeface="Times New Roman" panose="02020603050405020304" pitchFamily="18" charset="0"/>
                </a:endParaRPr>
              </a:p>
              <a:p>
                <a:pPr algn="just">
                  <a:lnSpc>
                    <a:spcPct val="120000"/>
                  </a:lnSpc>
                  <a:spcAft>
                    <a:spcPts val="1200"/>
                  </a:spcAft>
                </a:pPr>
                <a:r>
                  <a:rPr lang="zh-CN" altLang="en-US" sz="2500" dirty="0">
                    <a:cs typeface="Times New Roman" panose="02020603050405020304" pitchFamily="18" charset="0"/>
                  </a:rPr>
                  <a:t>给定</a:t>
                </a:r>
                <a:r>
                  <a:rPr lang="en-US" altLang="zh-CN" sz="2500" dirty="0">
                    <a:cs typeface="Times New Roman" panose="02020603050405020304" pitchFamily="18" charset="0"/>
                  </a:rPr>
                  <a:t> </a:t>
                </a:r>
                <a14:m>
                  <m:oMath xmlns:m="http://schemas.openxmlformats.org/officeDocument/2006/math">
                    <m:r>
                      <a:rPr lang="en-US" altLang="zh-CN" sz="2500" i="1">
                        <a:latin typeface="Cambria Math" panose="02040503050406030204" pitchFamily="18" charset="0"/>
                        <a:cs typeface="Times New Roman" panose="02020603050405020304" pitchFamily="18" charset="0"/>
                      </a:rPr>
                      <m:t>𝑛</m:t>
                    </m:r>
                  </m:oMath>
                </a14:m>
                <a:r>
                  <a:rPr lang="en-US" altLang="zh-CN" sz="2500" dirty="0">
                    <a:cs typeface="Times New Roman" panose="02020603050405020304" pitchFamily="18" charset="0"/>
                  </a:rPr>
                  <a:t> </a:t>
                </a:r>
                <a:r>
                  <a:rPr lang="zh-CN" altLang="en-US" sz="2500" dirty="0">
                    <a:cs typeface="Times New Roman" panose="02020603050405020304" pitchFamily="18" charset="0"/>
                  </a:rPr>
                  <a:t>个权值</a:t>
                </a:r>
                <a14:m>
                  <m:oMath xmlns:m="http://schemas.openxmlformats.org/officeDocument/2006/math">
                    <m:r>
                      <a:rPr lang="en-US" altLang="zh-CN" sz="2500">
                        <a:latin typeface="Cambria Math" panose="02040503050406030204" pitchFamily="18" charset="0"/>
                        <a:cs typeface="Times New Roman" panose="02020603050405020304" pitchFamily="18" charset="0"/>
                      </a:rPr>
                      <m:t> </m:t>
                    </m:r>
                    <m:sSub>
                      <m:sSubPr>
                        <m:ctrlPr>
                          <a:rPr lang="en-US" altLang="zh-CN" sz="2500" i="1">
                            <a:latin typeface="Cambria Math" panose="02040503050406030204" pitchFamily="18" charset="0"/>
                            <a:cs typeface="Times New Roman" panose="02020603050405020304" pitchFamily="18" charset="0"/>
                          </a:rPr>
                        </m:ctrlPr>
                      </m:sSubPr>
                      <m:e>
                        <m:r>
                          <a:rPr lang="en-US" altLang="zh-CN" sz="2500" i="1">
                            <a:latin typeface="Cambria Math" panose="02040503050406030204" pitchFamily="18" charset="0"/>
                            <a:cs typeface="Times New Roman" panose="02020603050405020304" pitchFamily="18" charset="0"/>
                          </a:rPr>
                          <m:t>𝑤</m:t>
                        </m:r>
                      </m:e>
                      <m:sub>
                        <m:r>
                          <a:rPr lang="en-US" altLang="zh-CN" sz="2500" i="1">
                            <a:latin typeface="Cambria Math" panose="02040503050406030204" pitchFamily="18" charset="0"/>
                            <a:cs typeface="Times New Roman" panose="02020603050405020304" pitchFamily="18" charset="0"/>
                          </a:rPr>
                          <m:t>1</m:t>
                        </m:r>
                      </m:sub>
                    </m:sSub>
                    <m:r>
                      <a:rPr lang="en-US" altLang="zh-CN" sz="2500" i="1">
                        <a:latin typeface="Cambria Math" panose="02040503050406030204" pitchFamily="18" charset="0"/>
                        <a:cs typeface="Times New Roman" panose="02020603050405020304" pitchFamily="18" charset="0"/>
                      </a:rPr>
                      <m:t>,…,</m:t>
                    </m:r>
                    <m:sSub>
                      <m:sSubPr>
                        <m:ctrlPr>
                          <a:rPr lang="en-US" altLang="zh-CN" sz="2500" i="1">
                            <a:latin typeface="Cambria Math" panose="02040503050406030204" pitchFamily="18" charset="0"/>
                            <a:cs typeface="Times New Roman" panose="02020603050405020304" pitchFamily="18" charset="0"/>
                          </a:rPr>
                        </m:ctrlPr>
                      </m:sSubPr>
                      <m:e>
                        <m:r>
                          <a:rPr lang="en-US" altLang="zh-CN" sz="2500" i="1">
                            <a:latin typeface="Cambria Math" panose="02040503050406030204" pitchFamily="18" charset="0"/>
                            <a:cs typeface="Times New Roman" panose="02020603050405020304" pitchFamily="18" charset="0"/>
                          </a:rPr>
                          <m:t>𝑤</m:t>
                        </m:r>
                      </m:e>
                      <m:sub>
                        <m:r>
                          <a:rPr lang="en-US" altLang="zh-CN" sz="2500" i="1">
                            <a:latin typeface="Cambria Math" panose="02040503050406030204" pitchFamily="18" charset="0"/>
                            <a:cs typeface="Times New Roman" panose="02020603050405020304" pitchFamily="18" charset="0"/>
                          </a:rPr>
                          <m:t>𝑛</m:t>
                        </m:r>
                      </m:sub>
                    </m:sSub>
                  </m:oMath>
                </a14:m>
                <a:r>
                  <a:rPr lang="zh-CN" altLang="en-US" sz="2500" dirty="0">
                    <a:cs typeface="Times New Roman" panose="02020603050405020304" pitchFamily="18" charset="0"/>
                  </a:rPr>
                  <a:t>，构造 </a:t>
                </a:r>
                <a14:m>
                  <m:oMath xmlns:m="http://schemas.openxmlformats.org/officeDocument/2006/math">
                    <m:r>
                      <a:rPr lang="en-US" altLang="zh-CN" sz="2500" i="1">
                        <a:latin typeface="Cambria Math" panose="02040503050406030204" pitchFamily="18" charset="0"/>
                        <a:cs typeface="Times New Roman" panose="02020603050405020304" pitchFamily="18" charset="0"/>
                      </a:rPr>
                      <m:t>𝑛</m:t>
                    </m:r>
                  </m:oMath>
                </a14:m>
                <a:r>
                  <a:rPr lang="en-US" altLang="zh-CN" sz="2500" dirty="0">
                    <a:cs typeface="Times New Roman" panose="02020603050405020304" pitchFamily="18" charset="0"/>
                  </a:rPr>
                  <a:t> </a:t>
                </a:r>
                <a:r>
                  <a:rPr lang="zh-CN" altLang="en-US" sz="2500" dirty="0">
                    <a:cs typeface="Times New Roman" panose="02020603050405020304" pitchFamily="18" charset="0"/>
                  </a:rPr>
                  <a:t>棵二叉树构成的森林 </a:t>
                </a:r>
                <a14:m>
                  <m:oMath xmlns:m="http://schemas.openxmlformats.org/officeDocument/2006/math">
                    <m:r>
                      <a:rPr lang="en-US" altLang="zh-CN" sz="2500" b="0" i="1" dirty="0" smtClean="0">
                        <a:latin typeface="Cambria Math" panose="02040503050406030204" pitchFamily="18" charset="0"/>
                        <a:cs typeface="Times New Roman" panose="02020603050405020304" pitchFamily="18" charset="0"/>
                      </a:rPr>
                      <m:t>𝐹</m:t>
                    </m:r>
                    <m:r>
                      <a:rPr lang="en-US" altLang="zh-CN" sz="2500" b="0" i="1" dirty="0" smtClean="0">
                        <a:latin typeface="Cambria Math" panose="02040503050406030204" pitchFamily="18" charset="0"/>
                        <a:cs typeface="Times New Roman" panose="02020603050405020304" pitchFamily="18" charset="0"/>
                      </a:rPr>
                      <m:t>={</m:t>
                    </m:r>
                    <m:sSub>
                      <m:sSubPr>
                        <m:ctrlPr>
                          <a:rPr lang="en-US" altLang="zh-CN" sz="2500" b="0" i="1" dirty="0" smtClean="0">
                            <a:latin typeface="Cambria Math" panose="02040503050406030204" pitchFamily="18" charset="0"/>
                            <a:cs typeface="Times New Roman" panose="02020603050405020304" pitchFamily="18" charset="0"/>
                          </a:rPr>
                        </m:ctrlPr>
                      </m:sSubPr>
                      <m:e>
                        <m:r>
                          <a:rPr lang="en-US" altLang="zh-CN" sz="2500" b="0" i="1" dirty="0" smtClean="0">
                            <a:latin typeface="Cambria Math" panose="02040503050406030204" pitchFamily="18" charset="0"/>
                            <a:cs typeface="Times New Roman" panose="02020603050405020304" pitchFamily="18" charset="0"/>
                          </a:rPr>
                          <m:t>𝑇</m:t>
                        </m:r>
                      </m:e>
                      <m:sub>
                        <m:r>
                          <a:rPr lang="en-US" altLang="zh-CN" sz="2500" b="0" i="1" dirty="0" smtClean="0">
                            <a:latin typeface="Cambria Math" panose="02040503050406030204" pitchFamily="18" charset="0"/>
                            <a:cs typeface="Times New Roman" panose="02020603050405020304" pitchFamily="18" charset="0"/>
                          </a:rPr>
                          <m:t>1</m:t>
                        </m:r>
                      </m:sub>
                    </m:sSub>
                    <m:r>
                      <a:rPr lang="en-US" altLang="zh-CN" sz="2500" b="0" i="1" dirty="0" smtClean="0">
                        <a:latin typeface="Cambria Math" panose="02040503050406030204" pitchFamily="18" charset="0"/>
                        <a:cs typeface="Times New Roman" panose="02020603050405020304" pitchFamily="18" charset="0"/>
                      </a:rPr>
                      <m:t>,…</m:t>
                    </m:r>
                    <m:sSub>
                      <m:sSubPr>
                        <m:ctrlPr>
                          <a:rPr lang="en-US" altLang="zh-CN" sz="2500" b="0" i="1" dirty="0" smtClean="0">
                            <a:latin typeface="Cambria Math" panose="02040503050406030204" pitchFamily="18" charset="0"/>
                            <a:cs typeface="Times New Roman" panose="02020603050405020304" pitchFamily="18" charset="0"/>
                          </a:rPr>
                        </m:ctrlPr>
                      </m:sSubPr>
                      <m:e>
                        <m:r>
                          <a:rPr lang="en-US" altLang="zh-CN" sz="2500" b="0" i="1" dirty="0" smtClean="0">
                            <a:latin typeface="Cambria Math" panose="02040503050406030204" pitchFamily="18" charset="0"/>
                            <a:cs typeface="Times New Roman" panose="02020603050405020304" pitchFamily="18" charset="0"/>
                          </a:rPr>
                          <m:t>𝑇</m:t>
                        </m:r>
                      </m:e>
                      <m:sub>
                        <m:r>
                          <a:rPr lang="en-US" altLang="zh-CN" sz="2500" b="0" i="1" dirty="0" smtClean="0">
                            <a:latin typeface="Cambria Math" panose="02040503050406030204" pitchFamily="18" charset="0"/>
                            <a:cs typeface="Times New Roman" panose="02020603050405020304" pitchFamily="18" charset="0"/>
                          </a:rPr>
                          <m:t>𝑛</m:t>
                        </m:r>
                      </m:sub>
                    </m:sSub>
                    <m:r>
                      <a:rPr lang="en-US" altLang="zh-CN" sz="2500" b="0" i="1" dirty="0" smtClean="0">
                        <a:latin typeface="Cambria Math" panose="02040503050406030204" pitchFamily="18" charset="0"/>
                        <a:cs typeface="Times New Roman" panose="02020603050405020304" pitchFamily="18" charset="0"/>
                      </a:rPr>
                      <m:t>}</m:t>
                    </m:r>
                  </m:oMath>
                </a14:m>
                <a:r>
                  <a:rPr lang="zh-CN" altLang="en-US" sz="2500" dirty="0">
                    <a:cs typeface="Times New Roman" panose="02020603050405020304" pitchFamily="18" charset="0"/>
                  </a:rPr>
                  <a:t>，其中每棵二叉树</a:t>
                </a:r>
                <a:r>
                  <a:rPr lang="zh-CN" altLang="en-US" sz="2500" i="1" dirty="0">
                    <a:cs typeface="Times New Roman" panose="02020603050405020304" pitchFamily="18" charset="0"/>
                  </a:rPr>
                  <a:t> </a:t>
                </a:r>
                <a14:m>
                  <m:oMath xmlns:m="http://schemas.openxmlformats.org/officeDocument/2006/math">
                    <m:sSub>
                      <m:sSubPr>
                        <m:ctrlPr>
                          <a:rPr lang="en-US" altLang="zh-CN" sz="2500" b="0" i="1" smtClean="0">
                            <a:latin typeface="Cambria Math" panose="02040503050406030204" pitchFamily="18" charset="0"/>
                            <a:cs typeface="Times New Roman" panose="02020603050405020304" pitchFamily="18" charset="0"/>
                          </a:rPr>
                        </m:ctrlPr>
                      </m:sSubPr>
                      <m:e>
                        <m:r>
                          <a:rPr lang="en-US" altLang="zh-CN" sz="2500" b="0" i="1" smtClean="0">
                            <a:latin typeface="Cambria Math" panose="02040503050406030204" pitchFamily="18" charset="0"/>
                            <a:cs typeface="Times New Roman" panose="02020603050405020304" pitchFamily="18" charset="0"/>
                          </a:rPr>
                          <m:t>𝑇</m:t>
                        </m:r>
                      </m:e>
                      <m:sub>
                        <m:r>
                          <a:rPr lang="en-US" altLang="zh-CN" sz="2500" b="0" i="1" smtClean="0">
                            <a:latin typeface="Cambria Math" panose="02040503050406030204" pitchFamily="18" charset="0"/>
                            <a:cs typeface="Times New Roman" panose="02020603050405020304" pitchFamily="18" charset="0"/>
                          </a:rPr>
                          <m:t>𝑖</m:t>
                        </m:r>
                      </m:sub>
                    </m:sSub>
                  </m:oMath>
                </a14:m>
                <a:r>
                  <a:rPr lang="en-US" altLang="zh-CN" sz="2500" i="1" dirty="0">
                    <a:cs typeface="Times New Roman" panose="02020603050405020304" pitchFamily="18" charset="0"/>
                  </a:rPr>
                  <a:t> </a:t>
                </a:r>
                <a:r>
                  <a:rPr lang="zh-CN" altLang="en-US" sz="2500" dirty="0">
                    <a:cs typeface="Times New Roman" panose="02020603050405020304" pitchFamily="18" charset="0"/>
                  </a:rPr>
                  <a:t>中只有一个带权为 </a:t>
                </a:r>
                <a14:m>
                  <m:oMath xmlns:m="http://schemas.openxmlformats.org/officeDocument/2006/math">
                    <m:sSub>
                      <m:sSubPr>
                        <m:ctrlPr>
                          <a:rPr lang="en-US" altLang="zh-CN" sz="2500" b="0" i="1" smtClean="0">
                            <a:latin typeface="Cambria Math" panose="02040503050406030204" pitchFamily="18" charset="0"/>
                            <a:cs typeface="Times New Roman" panose="02020603050405020304" pitchFamily="18" charset="0"/>
                          </a:rPr>
                        </m:ctrlPr>
                      </m:sSubPr>
                      <m:e>
                        <m:r>
                          <a:rPr lang="en-US" altLang="zh-CN" sz="2500" b="0" i="1" smtClean="0">
                            <a:latin typeface="Cambria Math" panose="02040503050406030204" pitchFamily="18" charset="0"/>
                            <a:cs typeface="Times New Roman" panose="02020603050405020304" pitchFamily="18" charset="0"/>
                          </a:rPr>
                          <m:t>𝑤</m:t>
                        </m:r>
                      </m:e>
                      <m:sub>
                        <m:r>
                          <a:rPr lang="en-US" altLang="zh-CN" sz="2500" b="0" i="1" smtClean="0">
                            <a:latin typeface="Cambria Math" panose="02040503050406030204" pitchFamily="18" charset="0"/>
                            <a:cs typeface="Times New Roman" panose="02020603050405020304" pitchFamily="18" charset="0"/>
                          </a:rPr>
                          <m:t>𝑖</m:t>
                        </m:r>
                      </m:sub>
                    </m:sSub>
                  </m:oMath>
                </a14:m>
                <a:r>
                  <a:rPr lang="en-US" altLang="zh-CN" sz="2500" i="1" dirty="0">
                    <a:cs typeface="Times New Roman" panose="02020603050405020304" pitchFamily="18" charset="0"/>
                  </a:rPr>
                  <a:t> </a:t>
                </a:r>
                <a:r>
                  <a:rPr lang="zh-CN" altLang="en-US" sz="2500" dirty="0">
                    <a:cs typeface="Times New Roman" panose="02020603050405020304" pitchFamily="18" charset="0"/>
                  </a:rPr>
                  <a:t>的根结点，其左子树和右子树均为空。</a:t>
                </a:r>
                <a:endParaRPr lang="en-US" altLang="zh-CN" sz="2500" dirty="0">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1EFF2BBC-0101-43DC-AB3E-0A0A0CEF76E8}"/>
                  </a:ext>
                </a:extLst>
              </p:cNvPr>
              <p:cNvSpPr>
                <a:spLocks noRot="1" noChangeAspect="1" noMove="1" noResize="1" noEditPoints="1" noAdjustHandles="1" noChangeArrowheads="1" noChangeShapeType="1" noTextEdit="1"/>
              </p:cNvSpPr>
              <p:nvPr/>
            </p:nvSpPr>
            <p:spPr>
              <a:xfrm>
                <a:off x="492493" y="1204046"/>
                <a:ext cx="11008507" cy="1437573"/>
              </a:xfrm>
              <a:prstGeom prst="rect">
                <a:avLst/>
              </a:prstGeom>
              <a:blipFill>
                <a:blip r:embed="rId2"/>
                <a:stretch>
                  <a:fillRect l="-941" t="-1277" r="-3821" b="-978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EDD566D3-09B7-42AC-A559-FD3A4960910C}"/>
              </a:ext>
            </a:extLst>
          </p:cNvPr>
          <p:cNvSpPr/>
          <p:nvPr/>
        </p:nvSpPr>
        <p:spPr>
          <a:xfrm>
            <a:off x="553393" y="2601921"/>
            <a:ext cx="10947607" cy="2819939"/>
          </a:xfrm>
          <a:prstGeom prst="rect">
            <a:avLst/>
          </a:prstGeom>
        </p:spPr>
        <p:txBody>
          <a:bodyPr wrap="square">
            <a:spAutoFit/>
          </a:bodyPr>
          <a:lstStyle/>
          <a:p>
            <a:pPr algn="just">
              <a:lnSpc>
                <a:spcPct val="120000"/>
              </a:lnSpc>
            </a:pPr>
            <a:r>
              <a:rPr lang="en-US" altLang="zh-CN" sz="2500" dirty="0">
                <a:cs typeface="Times New Roman" panose="02020603050405020304" pitchFamily="18" charset="0"/>
              </a:rPr>
              <a:t>for (</a:t>
            </a:r>
            <a:r>
              <a:rPr lang="en-US" altLang="zh-CN" sz="2500" dirty="0" err="1">
                <a:cs typeface="Times New Roman" panose="02020603050405020304" pitchFamily="18" charset="0"/>
              </a:rPr>
              <a:t>i</a:t>
            </a:r>
            <a:r>
              <a:rPr lang="en-US" altLang="zh-CN" sz="2500" dirty="0">
                <a:cs typeface="Times New Roman" panose="02020603050405020304" pitchFamily="18" charset="0"/>
              </a:rPr>
              <a:t>=1; </a:t>
            </a:r>
            <a:r>
              <a:rPr lang="en-US" altLang="zh-CN" sz="2500" dirty="0" err="1">
                <a:cs typeface="Times New Roman" panose="02020603050405020304" pitchFamily="18" charset="0"/>
              </a:rPr>
              <a:t>i</a:t>
            </a:r>
            <a:r>
              <a:rPr lang="en-US" altLang="zh-CN" sz="2500" dirty="0">
                <a:cs typeface="Times New Roman" panose="02020603050405020304" pitchFamily="18" charset="0"/>
              </a:rPr>
              <a:t>&lt;=n-1; </a:t>
            </a:r>
            <a:r>
              <a:rPr lang="en-US" altLang="zh-CN" sz="2500" dirty="0" err="1">
                <a:cs typeface="Times New Roman" panose="02020603050405020304" pitchFamily="18" charset="0"/>
              </a:rPr>
              <a:t>i</a:t>
            </a:r>
            <a:r>
              <a:rPr lang="en-US" altLang="zh-CN" sz="2500" dirty="0">
                <a:cs typeface="Times New Roman" panose="02020603050405020304" pitchFamily="18" charset="0"/>
              </a:rPr>
              <a:t>++)</a:t>
            </a:r>
          </a:p>
          <a:p>
            <a:pPr algn="just">
              <a:lnSpc>
                <a:spcPct val="120000"/>
              </a:lnSpc>
            </a:pPr>
            <a:r>
              <a:rPr lang="en-US" altLang="zh-CN" sz="2500" dirty="0">
                <a:cs typeface="Times New Roman" panose="02020603050405020304" pitchFamily="18" charset="0"/>
              </a:rPr>
              <a:t>{</a:t>
            </a:r>
          </a:p>
          <a:p>
            <a:pPr algn="just">
              <a:lnSpc>
                <a:spcPct val="120000"/>
              </a:lnSpc>
            </a:pPr>
            <a:r>
              <a:rPr lang="zh-CN" altLang="en-US" sz="2500" dirty="0">
                <a:cs typeface="Times New Roman" panose="02020603050405020304" pitchFamily="18" charset="0"/>
              </a:rPr>
              <a:t> 在 </a:t>
            </a:r>
            <a:r>
              <a:rPr lang="en-US" altLang="zh-CN" sz="2500" dirty="0">
                <a:cs typeface="Times New Roman" panose="02020603050405020304" pitchFamily="18" charset="0"/>
              </a:rPr>
              <a:t>F </a:t>
            </a:r>
            <a:r>
              <a:rPr lang="zh-CN" altLang="en-US" sz="2500" dirty="0">
                <a:cs typeface="Times New Roman" panose="02020603050405020304" pitchFamily="18" charset="0"/>
              </a:rPr>
              <a:t>中选取两棵</a:t>
            </a:r>
            <a:r>
              <a:rPr lang="zh-CN" altLang="en-US" sz="2500" b="1" dirty="0">
                <a:solidFill>
                  <a:srgbClr val="ED7D31"/>
                </a:solidFill>
                <a:cs typeface="Times New Roman" panose="02020603050405020304" pitchFamily="18" charset="0"/>
              </a:rPr>
              <a:t>根结点权值最小</a:t>
            </a:r>
            <a:r>
              <a:rPr lang="zh-CN" altLang="en-US" sz="2500" dirty="0">
                <a:cs typeface="Times New Roman" panose="02020603050405020304" pitchFamily="18" charset="0"/>
              </a:rPr>
              <a:t>的二叉树 </a:t>
            </a:r>
            <a:r>
              <a:rPr lang="en-US" altLang="zh-CN" sz="2500" dirty="0">
                <a:cs typeface="Times New Roman" panose="02020603050405020304" pitchFamily="18" charset="0"/>
              </a:rPr>
              <a:t>A </a:t>
            </a:r>
            <a:r>
              <a:rPr lang="zh-CN" altLang="en-US" sz="2500" dirty="0">
                <a:cs typeface="Times New Roman" panose="02020603050405020304" pitchFamily="18" charset="0"/>
              </a:rPr>
              <a:t>和 </a:t>
            </a:r>
            <a:r>
              <a:rPr lang="en-US" altLang="zh-CN" sz="2500" dirty="0">
                <a:cs typeface="Times New Roman" panose="02020603050405020304" pitchFamily="18" charset="0"/>
              </a:rPr>
              <a:t>B</a:t>
            </a:r>
            <a:r>
              <a:rPr lang="zh-CN" altLang="en-US" sz="2500" dirty="0">
                <a:cs typeface="Times New Roman" panose="02020603050405020304" pitchFamily="18" charset="0"/>
              </a:rPr>
              <a:t>，构造一棵新的二叉树 </a:t>
            </a:r>
            <a:r>
              <a:rPr lang="en-US" altLang="zh-CN" sz="2500" dirty="0">
                <a:cs typeface="Times New Roman" panose="02020603050405020304" pitchFamily="18" charset="0"/>
              </a:rPr>
              <a:t>C</a:t>
            </a:r>
            <a:r>
              <a:rPr lang="zh-CN" altLang="en-US" sz="2500" dirty="0">
                <a:cs typeface="Times New Roman" panose="02020603050405020304" pitchFamily="18" charset="0"/>
              </a:rPr>
              <a:t>， 且其根结点的左子树和右子树分别为 </a:t>
            </a:r>
            <a:r>
              <a:rPr lang="en-US" altLang="zh-CN" sz="2500" dirty="0">
                <a:cs typeface="Times New Roman" panose="02020603050405020304" pitchFamily="18" charset="0"/>
              </a:rPr>
              <a:t>A </a:t>
            </a:r>
            <a:r>
              <a:rPr lang="zh-CN" altLang="en-US" sz="2500" dirty="0">
                <a:cs typeface="Times New Roman" panose="02020603050405020304" pitchFamily="18" charset="0"/>
              </a:rPr>
              <a:t>和 </a:t>
            </a:r>
            <a:r>
              <a:rPr lang="en-US" altLang="zh-CN" sz="2500" dirty="0">
                <a:cs typeface="Times New Roman" panose="02020603050405020304" pitchFamily="18" charset="0"/>
              </a:rPr>
              <a:t>B</a:t>
            </a:r>
            <a:r>
              <a:rPr lang="zh-CN" altLang="en-US" sz="2500" dirty="0">
                <a:cs typeface="Times New Roman" panose="02020603050405020304" pitchFamily="18" charset="0"/>
              </a:rPr>
              <a:t>，</a:t>
            </a:r>
            <a:r>
              <a:rPr lang="en-US" altLang="zh-CN" sz="2500" dirty="0">
                <a:cs typeface="Times New Roman" panose="02020603050405020304" pitchFamily="18" charset="0"/>
              </a:rPr>
              <a:t>C </a:t>
            </a:r>
            <a:r>
              <a:rPr lang="zh-CN" altLang="en-US" sz="2500" dirty="0">
                <a:cs typeface="Times New Roman" panose="02020603050405020304" pitchFamily="18" charset="0"/>
              </a:rPr>
              <a:t>根结点的权值为 </a:t>
            </a:r>
            <a:r>
              <a:rPr lang="en-US" altLang="zh-CN" sz="2500" dirty="0">
                <a:cs typeface="Times New Roman" panose="02020603050405020304" pitchFamily="18" charset="0"/>
              </a:rPr>
              <a:t>A </a:t>
            </a:r>
            <a:r>
              <a:rPr lang="zh-CN" altLang="en-US" sz="2500" dirty="0">
                <a:cs typeface="Times New Roman" panose="02020603050405020304" pitchFamily="18" charset="0"/>
              </a:rPr>
              <a:t>和 </a:t>
            </a:r>
            <a:r>
              <a:rPr lang="en-US" altLang="zh-CN" sz="2500" dirty="0">
                <a:cs typeface="Times New Roman" panose="02020603050405020304" pitchFamily="18" charset="0"/>
              </a:rPr>
              <a:t>B</a:t>
            </a:r>
            <a:r>
              <a:rPr lang="zh-CN" altLang="en-US" sz="2500" dirty="0">
                <a:cs typeface="Times New Roman" panose="02020603050405020304" pitchFamily="18" charset="0"/>
              </a:rPr>
              <a:t>根结点的权值之和。在 </a:t>
            </a:r>
            <a:r>
              <a:rPr lang="en-US" altLang="zh-CN" sz="2500" dirty="0">
                <a:cs typeface="Times New Roman" panose="02020603050405020304" pitchFamily="18" charset="0"/>
              </a:rPr>
              <a:t>F </a:t>
            </a:r>
            <a:r>
              <a:rPr lang="zh-CN" altLang="en-US" sz="2500" dirty="0">
                <a:cs typeface="Times New Roman" panose="02020603050405020304" pitchFamily="18" charset="0"/>
              </a:rPr>
              <a:t>中删除二叉树 </a:t>
            </a:r>
            <a:r>
              <a:rPr lang="en-US" altLang="zh-CN" sz="2500" dirty="0">
                <a:cs typeface="Times New Roman" panose="02020603050405020304" pitchFamily="18" charset="0"/>
              </a:rPr>
              <a:t>A </a:t>
            </a:r>
            <a:r>
              <a:rPr lang="zh-CN" altLang="en-US" sz="2500" dirty="0">
                <a:cs typeface="Times New Roman" panose="02020603050405020304" pitchFamily="18" charset="0"/>
              </a:rPr>
              <a:t>和 </a:t>
            </a:r>
            <a:r>
              <a:rPr lang="en-US" altLang="zh-CN" sz="2500" dirty="0">
                <a:cs typeface="Times New Roman" panose="02020603050405020304" pitchFamily="18" charset="0"/>
              </a:rPr>
              <a:t>B</a:t>
            </a:r>
            <a:r>
              <a:rPr lang="zh-CN" altLang="en-US" sz="2500" dirty="0">
                <a:cs typeface="Times New Roman" panose="02020603050405020304" pitchFamily="18" charset="0"/>
              </a:rPr>
              <a:t>，把二叉树 </a:t>
            </a:r>
            <a:r>
              <a:rPr lang="en-US" altLang="zh-CN" sz="2500" dirty="0">
                <a:cs typeface="Times New Roman" panose="02020603050405020304" pitchFamily="18" charset="0"/>
              </a:rPr>
              <a:t>C </a:t>
            </a:r>
            <a:r>
              <a:rPr lang="zh-CN" altLang="en-US" sz="2500" dirty="0">
                <a:cs typeface="Times New Roman" panose="02020603050405020304" pitchFamily="18" charset="0"/>
              </a:rPr>
              <a:t>加入到 </a:t>
            </a:r>
            <a:r>
              <a:rPr lang="en-US" altLang="zh-CN" sz="2500" dirty="0">
                <a:cs typeface="Times New Roman" panose="02020603050405020304" pitchFamily="18" charset="0"/>
              </a:rPr>
              <a:t>F </a:t>
            </a:r>
            <a:r>
              <a:rPr lang="zh-CN" altLang="en-US" sz="2500" dirty="0">
                <a:cs typeface="Times New Roman" panose="02020603050405020304" pitchFamily="18" charset="0"/>
              </a:rPr>
              <a:t>中。</a:t>
            </a:r>
            <a:endParaRPr lang="en-US" altLang="zh-CN" sz="2500" dirty="0">
              <a:cs typeface="Times New Roman" panose="02020603050405020304" pitchFamily="18" charset="0"/>
            </a:endParaRPr>
          </a:p>
          <a:p>
            <a:pPr algn="just">
              <a:lnSpc>
                <a:spcPct val="120000"/>
              </a:lnSpc>
            </a:pPr>
            <a:r>
              <a:rPr lang="en-US" altLang="zh-CN" sz="2500" dirty="0">
                <a:cs typeface="Times New Roman" panose="02020603050405020304" pitchFamily="18" charset="0"/>
              </a:rPr>
              <a:t>}</a:t>
            </a:r>
          </a:p>
        </p:txBody>
      </p:sp>
      <p:sp>
        <p:nvSpPr>
          <p:cNvPr id="20" name="矩形 19">
            <a:extLst>
              <a:ext uri="{FF2B5EF4-FFF2-40B4-BE49-F238E27FC236}">
                <a16:creationId xmlns:a16="http://schemas.microsoft.com/office/drawing/2014/main" id="{36C6F468-78F8-40F5-A684-F1B6E609259A}"/>
              </a:ext>
            </a:extLst>
          </p:cNvPr>
          <p:cNvSpPr/>
          <p:nvPr/>
        </p:nvSpPr>
        <p:spPr>
          <a:xfrm>
            <a:off x="522942" y="5537413"/>
            <a:ext cx="11008507" cy="514243"/>
          </a:xfrm>
          <a:prstGeom prst="rect">
            <a:avLst/>
          </a:prstGeom>
        </p:spPr>
        <p:txBody>
          <a:bodyPr wrap="square">
            <a:spAutoFit/>
          </a:bodyPr>
          <a:lstStyle/>
          <a:p>
            <a:pPr algn="just">
              <a:lnSpc>
                <a:spcPct val="120000"/>
              </a:lnSpc>
              <a:spcAft>
                <a:spcPts val="1200"/>
              </a:spcAft>
            </a:pPr>
            <a:r>
              <a:rPr lang="zh-CN" altLang="en-US" sz="2500" dirty="0">
                <a:cs typeface="Times New Roman" panose="02020603050405020304" pitchFamily="18" charset="0"/>
              </a:rPr>
              <a:t>当循环结束时，</a:t>
            </a:r>
            <a:r>
              <a:rPr lang="en-US" altLang="zh-CN" sz="2500" dirty="0">
                <a:cs typeface="Times New Roman" panose="02020603050405020304" pitchFamily="18" charset="0"/>
              </a:rPr>
              <a:t>F </a:t>
            </a:r>
            <a:r>
              <a:rPr lang="zh-CN" altLang="en-US" sz="2500" dirty="0">
                <a:cs typeface="Times New Roman" panose="02020603050405020304" pitchFamily="18" charset="0"/>
              </a:rPr>
              <a:t>中所剩的唯一二叉树就是给定权值所对应的</a:t>
            </a:r>
            <a:r>
              <a:rPr lang="en-US" altLang="zh-CN" sz="2500" dirty="0">
                <a:cs typeface="Times New Roman" panose="02020603050405020304" pitchFamily="18" charset="0"/>
              </a:rPr>
              <a:t>Huffman</a:t>
            </a:r>
            <a:r>
              <a:rPr lang="zh-CN" altLang="en-US" sz="2500" dirty="0">
                <a:cs typeface="Times New Roman" panose="02020603050405020304" pitchFamily="18" charset="0"/>
              </a:rPr>
              <a:t>树。</a:t>
            </a:r>
            <a:endParaRPr lang="en-US" altLang="zh-CN" sz="2500" dirty="0">
              <a:cs typeface="Times New Roman" panose="02020603050405020304" pitchFamily="18" charset="0"/>
            </a:endParaRPr>
          </a:p>
        </p:txBody>
      </p:sp>
      <p:grpSp>
        <p:nvGrpSpPr>
          <p:cNvPr id="10" name="组合 9">
            <a:extLst>
              <a:ext uri="{FF2B5EF4-FFF2-40B4-BE49-F238E27FC236}">
                <a16:creationId xmlns:a16="http://schemas.microsoft.com/office/drawing/2014/main" id="{8BCF4FA4-5204-4823-93B9-AF021B740378}"/>
              </a:ext>
            </a:extLst>
          </p:cNvPr>
          <p:cNvGrpSpPr/>
          <p:nvPr/>
        </p:nvGrpSpPr>
        <p:grpSpPr>
          <a:xfrm>
            <a:off x="-2" y="177155"/>
            <a:ext cx="4141696" cy="877513"/>
            <a:chOff x="-2" y="271425"/>
            <a:chExt cx="4044788" cy="877513"/>
          </a:xfrm>
        </p:grpSpPr>
        <p:sp>
          <p:nvSpPr>
            <p:cNvPr id="11" name="任意多边形 18">
              <a:extLst>
                <a:ext uri="{FF2B5EF4-FFF2-40B4-BE49-F238E27FC236}">
                  <a16:creationId xmlns:a16="http://schemas.microsoft.com/office/drawing/2014/main" id="{3727D025-E4CA-492E-AFEE-578CD6F1D098}"/>
                </a:ext>
              </a:extLst>
            </p:cNvPr>
            <p:cNvSpPr/>
            <p:nvPr/>
          </p:nvSpPr>
          <p:spPr>
            <a:xfrm rot="5400000">
              <a:off x="1748524" y="-1327723"/>
              <a:ext cx="547735" cy="404478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椭圆 11">
              <a:extLst>
                <a:ext uri="{FF2B5EF4-FFF2-40B4-BE49-F238E27FC236}">
                  <a16:creationId xmlns:a16="http://schemas.microsoft.com/office/drawing/2014/main" id="{C00280F3-5638-40F4-98BA-2F7303DB630F}"/>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9" name="矩形 18">
              <a:extLst>
                <a:ext uri="{FF2B5EF4-FFF2-40B4-BE49-F238E27FC236}">
                  <a16:creationId xmlns:a16="http://schemas.microsoft.com/office/drawing/2014/main" id="{6C5155AF-64C3-452B-ADA0-5DA6DF238A9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6</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文本框 1066">
            <a:extLst>
              <a:ext uri="{FF2B5EF4-FFF2-40B4-BE49-F238E27FC236}">
                <a16:creationId xmlns:a16="http://schemas.microsoft.com/office/drawing/2014/main" id="{F99313AD-E3C6-49E3-ABE5-6F4F69408545}"/>
              </a:ext>
            </a:extLst>
          </p:cNvPr>
          <p:cNvSpPr txBox="1">
            <a:spLocks noChangeArrowheads="1"/>
          </p:cNvSpPr>
          <p:nvPr/>
        </p:nvSpPr>
        <p:spPr bwMode="auto">
          <a:xfrm>
            <a:off x="1522319" y="287068"/>
            <a:ext cx="22573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en-US" altLang="zh-CN" sz="3200" b="1" dirty="0">
                <a:solidFill>
                  <a:schemeClr val="bg1"/>
                </a:solidFill>
                <a:cs typeface="+mn-ea"/>
                <a:sym typeface="+mn-lt"/>
              </a:rPr>
              <a:t>Huffman</a:t>
            </a:r>
            <a:r>
              <a:rPr lang="zh-CN" altLang="en-US" sz="3200" b="1" dirty="0">
                <a:solidFill>
                  <a:schemeClr val="bg1"/>
                </a:solidFill>
                <a:cs typeface="+mn-ea"/>
                <a:sym typeface="+mn-lt"/>
              </a:rPr>
              <a:t>树</a:t>
            </a:r>
          </a:p>
        </p:txBody>
      </p:sp>
    </p:spTree>
    <p:extLst>
      <p:ext uri="{BB962C8B-B14F-4D97-AF65-F5344CB8AC3E}">
        <p14:creationId xmlns:p14="http://schemas.microsoft.com/office/powerpoint/2010/main" val="18309191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TIMING" val="|0.7|1.4|1.1|1"/>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28061</TotalTime>
  <Words>2405</Words>
  <Application>Microsoft Office PowerPoint</Application>
  <PresentationFormat>宽屏</PresentationFormat>
  <Paragraphs>175</Paragraphs>
  <Slides>20</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宋体</vt:lpstr>
      <vt:lpstr>微软雅黑</vt:lpstr>
      <vt:lpstr>Arial</vt:lpstr>
      <vt:lpstr>Calibri</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p:lastModifiedBy>
  <cp:revision>4364</cp:revision>
  <cp:lastPrinted>2018-10-11T00:26:19Z</cp:lastPrinted>
  <dcterms:created xsi:type="dcterms:W3CDTF">2017-03-06T07:05:10Z</dcterms:created>
  <dcterms:modified xsi:type="dcterms:W3CDTF">2025-04-07T02:25:26Z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