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5.xml" ContentType="application/vnd.openxmlformats-officedocument.presentationml.notesSlide+xml"/>
  <Override PartName="/ppt/tags/tag46.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45"/>
  </p:notesMasterIdLst>
  <p:handoutMasterIdLst>
    <p:handoutMasterId r:id="rId46"/>
  </p:handoutMasterIdLst>
  <p:sldIdLst>
    <p:sldId id="643" r:id="rId2"/>
    <p:sldId id="644" r:id="rId3"/>
    <p:sldId id="645" r:id="rId4"/>
    <p:sldId id="696" r:id="rId5"/>
    <p:sldId id="658" r:id="rId6"/>
    <p:sldId id="659" r:id="rId7"/>
    <p:sldId id="660" r:id="rId8"/>
    <p:sldId id="694" r:id="rId9"/>
    <p:sldId id="661" r:id="rId10"/>
    <p:sldId id="662" r:id="rId11"/>
    <p:sldId id="663" r:id="rId12"/>
    <p:sldId id="664" r:id="rId13"/>
    <p:sldId id="665" r:id="rId14"/>
    <p:sldId id="666" r:id="rId15"/>
    <p:sldId id="667" r:id="rId16"/>
    <p:sldId id="669" r:id="rId17"/>
    <p:sldId id="668" r:id="rId18"/>
    <p:sldId id="670" r:id="rId19"/>
    <p:sldId id="695" r:id="rId20"/>
    <p:sldId id="691" r:id="rId21"/>
    <p:sldId id="671" r:id="rId22"/>
    <p:sldId id="672" r:id="rId23"/>
    <p:sldId id="697" r:id="rId24"/>
    <p:sldId id="673" r:id="rId25"/>
    <p:sldId id="698" r:id="rId26"/>
    <p:sldId id="699" r:id="rId27"/>
    <p:sldId id="700" r:id="rId28"/>
    <p:sldId id="675" r:id="rId29"/>
    <p:sldId id="676" r:id="rId30"/>
    <p:sldId id="677" r:id="rId31"/>
    <p:sldId id="679" r:id="rId32"/>
    <p:sldId id="678" r:id="rId33"/>
    <p:sldId id="680" r:id="rId34"/>
    <p:sldId id="681" r:id="rId35"/>
    <p:sldId id="682" r:id="rId36"/>
    <p:sldId id="683" r:id="rId37"/>
    <p:sldId id="693" r:id="rId38"/>
    <p:sldId id="684" r:id="rId39"/>
    <p:sldId id="686" r:id="rId40"/>
    <p:sldId id="687" r:id="rId41"/>
    <p:sldId id="688" r:id="rId42"/>
    <p:sldId id="689" r:id="rId43"/>
    <p:sldId id="283" r:id="rId44"/>
  </p:sldIdLst>
  <p:sldSz cx="12192000" cy="6858000"/>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XL" initials="G" lastIdx="2" clrIdx="0">
    <p:extLst>
      <p:ext uri="{19B8F6BF-5375-455C-9EA6-DF929625EA0E}">
        <p15:presenceInfo xmlns:p15="http://schemas.microsoft.com/office/powerpoint/2012/main" userId="GXL" providerId="None"/>
      </p:ext>
    </p:extLst>
  </p:cmAuthor>
  <p:cmAuthor id="2" name="红霞" initials="红霞" lastIdx="2" clrIdx="1">
    <p:extLst>
      <p:ext uri="{19B8F6BF-5375-455C-9EA6-DF929625EA0E}">
        <p15:presenceInfo xmlns:p15="http://schemas.microsoft.com/office/powerpoint/2012/main" userId="59fb9849a1a1df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D7D31"/>
    <a:srgbClr val="595959"/>
    <a:srgbClr val="002060"/>
    <a:srgbClr val="E9C793"/>
    <a:srgbClr val="CCECFF"/>
    <a:srgbClr val="B7EAFF"/>
    <a:srgbClr val="99CCFF"/>
    <a:srgbClr val="66CCFF"/>
    <a:srgbClr val="D1E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91" autoAdjust="0"/>
    <p:restoredTop sz="93875" autoAdjust="0"/>
  </p:normalViewPr>
  <p:slideViewPr>
    <p:cSldViewPr snapToGrid="0">
      <p:cViewPr varScale="1">
        <p:scale>
          <a:sx n="107" d="100"/>
          <a:sy n="107" d="100"/>
        </p:scale>
        <p:origin x="558" y="10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4301861" cy="340570"/>
          </a:xfrm>
          <a:prstGeom prst="rect">
            <a:avLst/>
          </a:prstGeom>
        </p:spPr>
        <p:txBody>
          <a:bodyPr vert="horz" lIns="88203" tIns="44102" rIns="88203" bIns="44102" rtlCol="0"/>
          <a:lstStyle>
            <a:lvl1pPr algn="l">
              <a:defRPr sz="1200"/>
            </a:lvl1pPr>
          </a:lstStyle>
          <a:p>
            <a:endParaRPr lang="zh-CN" altLang="en-US"/>
          </a:p>
        </p:txBody>
      </p:sp>
      <p:sp>
        <p:nvSpPr>
          <p:cNvPr id="3" name="日期占位符 2"/>
          <p:cNvSpPr>
            <a:spLocks noGrp="1"/>
          </p:cNvSpPr>
          <p:nvPr>
            <p:ph type="dt" sz="quarter" idx="1"/>
          </p:nvPr>
        </p:nvSpPr>
        <p:spPr>
          <a:xfrm>
            <a:off x="5624146" y="0"/>
            <a:ext cx="4301860" cy="340570"/>
          </a:xfrm>
          <a:prstGeom prst="rect">
            <a:avLst/>
          </a:prstGeom>
        </p:spPr>
        <p:txBody>
          <a:bodyPr vert="horz" lIns="88203" tIns="44102" rIns="88203" bIns="44102" rtlCol="0"/>
          <a:lstStyle>
            <a:lvl1pPr algn="r">
              <a:defRPr sz="1200"/>
            </a:lvl1pPr>
          </a:lstStyle>
          <a:p>
            <a:fld id="{978063BD-1DB7-4333-AB51-CF18321AA57E}" type="datetimeFigureOut">
              <a:rPr lang="zh-CN" altLang="en-US" smtClean="0"/>
              <a:t>2025/4/8</a:t>
            </a:fld>
            <a:endParaRPr lang="zh-CN" altLang="en-US"/>
          </a:p>
        </p:txBody>
      </p:sp>
      <p:sp>
        <p:nvSpPr>
          <p:cNvPr id="4" name="页脚占位符 3"/>
          <p:cNvSpPr>
            <a:spLocks noGrp="1"/>
          </p:cNvSpPr>
          <p:nvPr>
            <p:ph type="ftr" sz="quarter" idx="2"/>
          </p:nvPr>
        </p:nvSpPr>
        <p:spPr>
          <a:xfrm>
            <a:off x="1" y="6457106"/>
            <a:ext cx="4301861" cy="340570"/>
          </a:xfrm>
          <a:prstGeom prst="rect">
            <a:avLst/>
          </a:prstGeom>
        </p:spPr>
        <p:txBody>
          <a:bodyPr vert="horz" lIns="88203" tIns="44102" rIns="88203" bIns="44102"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4146" y="6457106"/>
            <a:ext cx="4301860" cy="340570"/>
          </a:xfrm>
          <a:prstGeom prst="rect">
            <a:avLst/>
          </a:prstGeom>
        </p:spPr>
        <p:txBody>
          <a:bodyPr vert="horz" lIns="88203" tIns="44102" rIns="88203" bIns="44102" rtlCol="0" anchor="b"/>
          <a:lstStyle>
            <a:lvl1pPr algn="r">
              <a:defRPr sz="1200"/>
            </a:lvl1pPr>
          </a:lstStyle>
          <a:p>
            <a:fld id="{C0339737-F3DE-4D4E-A327-37F45F0D9DA9}" type="slidenum">
              <a:rPr lang="zh-CN" altLang="en-US" smtClean="0"/>
              <a:t>‹#›</a:t>
            </a:fld>
            <a:endParaRPr lang="zh-CN" altLang="en-US"/>
          </a:p>
        </p:txBody>
      </p:sp>
    </p:spTree>
    <p:extLst>
      <p:ext uri="{BB962C8B-B14F-4D97-AF65-F5344CB8AC3E}">
        <p14:creationId xmlns:p14="http://schemas.microsoft.com/office/powerpoint/2010/main" val="22952278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4301861" cy="339515"/>
          </a:xfrm>
          <a:prstGeom prst="rect">
            <a:avLst/>
          </a:prstGeom>
        </p:spPr>
        <p:txBody>
          <a:bodyPr vert="horz" lIns="88203" tIns="44102" rIns="88203" bIns="44102" rtlCol="0"/>
          <a:lstStyle>
            <a:lvl1pPr algn="l">
              <a:defRPr sz="1200"/>
            </a:lvl1pPr>
          </a:lstStyle>
          <a:p>
            <a:endParaRPr lang="zh-CN" altLang="en-US"/>
          </a:p>
        </p:txBody>
      </p:sp>
      <p:sp>
        <p:nvSpPr>
          <p:cNvPr id="3" name="日期占位符 2"/>
          <p:cNvSpPr>
            <a:spLocks noGrp="1"/>
          </p:cNvSpPr>
          <p:nvPr>
            <p:ph type="dt" idx="1"/>
          </p:nvPr>
        </p:nvSpPr>
        <p:spPr>
          <a:xfrm>
            <a:off x="5624146" y="0"/>
            <a:ext cx="4301860" cy="339515"/>
          </a:xfrm>
          <a:prstGeom prst="rect">
            <a:avLst/>
          </a:prstGeom>
        </p:spPr>
        <p:txBody>
          <a:bodyPr vert="horz" lIns="88203" tIns="44102" rIns="88203" bIns="44102" rtlCol="0"/>
          <a:lstStyle>
            <a:lvl1pPr algn="r">
              <a:defRPr sz="1200"/>
            </a:lvl1pPr>
          </a:lstStyle>
          <a:p>
            <a:fld id="{81AE4AC4-3F26-48FF-BE28-14B57D71E126}" type="datetimeFigureOut">
              <a:rPr lang="zh-CN" altLang="en-US" smtClean="0"/>
              <a:t>2025/4/8</a:t>
            </a:fld>
            <a:endParaRPr lang="zh-CN" altLang="en-US"/>
          </a:p>
        </p:txBody>
      </p:sp>
      <p:sp>
        <p:nvSpPr>
          <p:cNvPr id="4" name="幻灯片图像占位符 3"/>
          <p:cNvSpPr>
            <a:spLocks noGrp="1" noRot="1" noChangeAspect="1"/>
          </p:cNvSpPr>
          <p:nvPr>
            <p:ph type="sldImg" idx="2"/>
          </p:nvPr>
        </p:nvSpPr>
        <p:spPr>
          <a:xfrm>
            <a:off x="2698750" y="511175"/>
            <a:ext cx="4530725" cy="2547938"/>
          </a:xfrm>
          <a:prstGeom prst="rect">
            <a:avLst/>
          </a:prstGeom>
          <a:noFill/>
          <a:ln w="12700">
            <a:solidFill>
              <a:prstClr val="black"/>
            </a:solidFill>
          </a:ln>
        </p:spPr>
        <p:txBody>
          <a:bodyPr vert="horz" lIns="88203" tIns="44102" rIns="88203" bIns="44102" rtlCol="0" anchor="ctr"/>
          <a:lstStyle/>
          <a:p>
            <a:endParaRPr lang="zh-CN" altLang="en-US"/>
          </a:p>
        </p:txBody>
      </p:sp>
      <p:sp>
        <p:nvSpPr>
          <p:cNvPr id="5" name="备注占位符 4"/>
          <p:cNvSpPr>
            <a:spLocks noGrp="1"/>
          </p:cNvSpPr>
          <p:nvPr>
            <p:ph type="body" sz="quarter" idx="3"/>
          </p:nvPr>
        </p:nvSpPr>
        <p:spPr>
          <a:xfrm>
            <a:off x="993932" y="3228553"/>
            <a:ext cx="7942580" cy="3058796"/>
          </a:xfrm>
          <a:prstGeom prst="rect">
            <a:avLst/>
          </a:prstGeom>
        </p:spPr>
        <p:txBody>
          <a:bodyPr vert="horz" lIns="88203" tIns="44102" rIns="88203" bIns="44102"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1" y="6457106"/>
            <a:ext cx="4301861" cy="339515"/>
          </a:xfrm>
          <a:prstGeom prst="rect">
            <a:avLst/>
          </a:prstGeom>
        </p:spPr>
        <p:txBody>
          <a:bodyPr vert="horz" lIns="88203" tIns="44102" rIns="88203" bIns="44102"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4146" y="6457106"/>
            <a:ext cx="4301860" cy="339515"/>
          </a:xfrm>
          <a:prstGeom prst="rect">
            <a:avLst/>
          </a:prstGeom>
        </p:spPr>
        <p:txBody>
          <a:bodyPr vert="horz" lIns="88203" tIns="44102" rIns="88203" bIns="44102" rtlCol="0" anchor="b"/>
          <a:lstStyle>
            <a:lvl1pPr algn="r">
              <a:defRPr sz="1200"/>
            </a:lvl1pPr>
          </a:lstStyle>
          <a:p>
            <a:fld id="{5A04FA34-DDC2-4732-BEE3-5530C8E6A384}" type="slidenum">
              <a:rPr lang="zh-CN" altLang="en-US" smtClean="0"/>
              <a:t>‹#›</a:t>
            </a:fld>
            <a:endParaRPr lang="zh-CN" altLang="en-US"/>
          </a:p>
        </p:txBody>
      </p:sp>
    </p:spTree>
    <p:extLst>
      <p:ext uri="{BB962C8B-B14F-4D97-AF65-F5344CB8AC3E}">
        <p14:creationId xmlns:p14="http://schemas.microsoft.com/office/powerpoint/2010/main" val="3181208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16650" indent="-275634">
              <a:defRPr>
                <a:solidFill>
                  <a:schemeClr val="tx1"/>
                </a:solidFill>
                <a:latin typeface="Arial Narrow" panose="020B0606020202030204" pitchFamily="34" charset="0"/>
                <a:ea typeface="宋体" panose="02010600030101010101" pitchFamily="2" charset="-122"/>
              </a:defRPr>
            </a:lvl2pPr>
            <a:lvl3pPr marL="1102538" indent="-220508">
              <a:defRPr>
                <a:solidFill>
                  <a:schemeClr val="tx1"/>
                </a:solidFill>
                <a:latin typeface="Arial Narrow" panose="020B0606020202030204" pitchFamily="34" charset="0"/>
                <a:ea typeface="宋体" panose="02010600030101010101" pitchFamily="2" charset="-122"/>
              </a:defRPr>
            </a:lvl3pPr>
            <a:lvl4pPr marL="1543553" indent="-220508">
              <a:defRPr>
                <a:solidFill>
                  <a:schemeClr val="tx1"/>
                </a:solidFill>
                <a:latin typeface="Arial Narrow" panose="020B0606020202030204" pitchFamily="34" charset="0"/>
                <a:ea typeface="宋体" panose="02010600030101010101" pitchFamily="2" charset="-122"/>
              </a:defRPr>
            </a:lvl4pPr>
            <a:lvl5pPr marL="1984568" indent="-220508">
              <a:defRPr>
                <a:solidFill>
                  <a:schemeClr val="tx1"/>
                </a:solidFill>
                <a:latin typeface="Arial Narrow" panose="020B0606020202030204" pitchFamily="34" charset="0"/>
                <a:ea typeface="宋体" panose="02010600030101010101" pitchFamily="2" charset="-122"/>
              </a:defRPr>
            </a:lvl5pPr>
            <a:lvl6pPr marL="242558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866598"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30761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748629"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0CA029A-C48D-41DA-884C-4A59F17A857D}" type="slidenum">
              <a:rPr lang="zh-CN" altLang="en-US" smtClean="0">
                <a:latin typeface="Calibri" panose="020F0502020204030204" pitchFamily="34" charset="0"/>
              </a:rPr>
              <a:pPr/>
              <a:t>1</a:t>
            </a:fld>
            <a:endParaRPr lang="zh-CN" altLang="en-US">
              <a:latin typeface="Calibri" panose="020F0502020204030204" pitchFamily="34" charset="0"/>
            </a:endParaRPr>
          </a:p>
        </p:txBody>
      </p:sp>
    </p:spTree>
    <p:extLst>
      <p:ext uri="{BB962C8B-B14F-4D97-AF65-F5344CB8AC3E}">
        <p14:creationId xmlns:p14="http://schemas.microsoft.com/office/powerpoint/2010/main" val="781903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04FA34-DDC2-4732-BEE3-5530C8E6A384}" type="slidenum">
              <a:rPr lang="zh-CN" altLang="en-US" smtClean="0"/>
              <a:t>4</a:t>
            </a:fld>
            <a:endParaRPr lang="zh-CN" altLang="en-US"/>
          </a:p>
        </p:txBody>
      </p:sp>
    </p:spTree>
    <p:extLst>
      <p:ext uri="{BB962C8B-B14F-4D97-AF65-F5344CB8AC3E}">
        <p14:creationId xmlns:p14="http://schemas.microsoft.com/office/powerpoint/2010/main" val="1167528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04FA34-DDC2-4732-BEE3-5530C8E6A384}" type="slidenum">
              <a:rPr lang="zh-CN" altLang="en-US" smtClean="0"/>
              <a:t>10</a:t>
            </a:fld>
            <a:endParaRPr lang="zh-CN" altLang="en-US"/>
          </a:p>
        </p:txBody>
      </p:sp>
    </p:spTree>
    <p:extLst>
      <p:ext uri="{BB962C8B-B14F-4D97-AF65-F5344CB8AC3E}">
        <p14:creationId xmlns:p14="http://schemas.microsoft.com/office/powerpoint/2010/main" val="1280135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16650" indent="-275634">
              <a:defRPr>
                <a:solidFill>
                  <a:schemeClr val="tx1"/>
                </a:solidFill>
                <a:latin typeface="Arial Narrow" panose="020B0606020202030204" pitchFamily="34" charset="0"/>
                <a:ea typeface="宋体" panose="02010600030101010101" pitchFamily="2" charset="-122"/>
              </a:defRPr>
            </a:lvl2pPr>
            <a:lvl3pPr marL="1102538" indent="-220508">
              <a:defRPr>
                <a:solidFill>
                  <a:schemeClr val="tx1"/>
                </a:solidFill>
                <a:latin typeface="Arial Narrow" panose="020B0606020202030204" pitchFamily="34" charset="0"/>
                <a:ea typeface="宋体" panose="02010600030101010101" pitchFamily="2" charset="-122"/>
              </a:defRPr>
            </a:lvl3pPr>
            <a:lvl4pPr marL="1543553" indent="-220508">
              <a:defRPr>
                <a:solidFill>
                  <a:schemeClr val="tx1"/>
                </a:solidFill>
                <a:latin typeface="Arial Narrow" panose="020B0606020202030204" pitchFamily="34" charset="0"/>
                <a:ea typeface="宋体" panose="02010600030101010101" pitchFamily="2" charset="-122"/>
              </a:defRPr>
            </a:lvl4pPr>
            <a:lvl5pPr marL="1984568" indent="-220508">
              <a:defRPr>
                <a:solidFill>
                  <a:schemeClr val="tx1"/>
                </a:solidFill>
                <a:latin typeface="Arial Narrow" panose="020B0606020202030204" pitchFamily="34" charset="0"/>
                <a:ea typeface="宋体" panose="02010600030101010101" pitchFamily="2" charset="-122"/>
              </a:defRPr>
            </a:lvl5pPr>
            <a:lvl6pPr marL="242558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866598"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30761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748629"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0CA029A-C48D-41DA-884C-4A59F17A857D}" type="slidenum">
              <a:rPr lang="zh-CN" altLang="en-US" smtClean="0">
                <a:latin typeface="Calibri" panose="020F0502020204030204" pitchFamily="34" charset="0"/>
              </a:rPr>
              <a:pPr/>
              <a:t>11</a:t>
            </a:fld>
            <a:endParaRPr lang="zh-CN" altLang="en-US">
              <a:latin typeface="Calibri" panose="020F0502020204030204" pitchFamily="34" charset="0"/>
            </a:endParaRPr>
          </a:p>
        </p:txBody>
      </p:sp>
    </p:spTree>
    <p:extLst>
      <p:ext uri="{BB962C8B-B14F-4D97-AF65-F5344CB8AC3E}">
        <p14:creationId xmlns:p14="http://schemas.microsoft.com/office/powerpoint/2010/main" val="2540594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16650" indent="-275634">
              <a:defRPr>
                <a:solidFill>
                  <a:schemeClr val="tx1"/>
                </a:solidFill>
                <a:latin typeface="Arial Narrow" panose="020B0606020202030204" pitchFamily="34" charset="0"/>
                <a:ea typeface="宋体" panose="02010600030101010101" pitchFamily="2" charset="-122"/>
              </a:defRPr>
            </a:lvl2pPr>
            <a:lvl3pPr marL="1102538" indent="-220508">
              <a:defRPr>
                <a:solidFill>
                  <a:schemeClr val="tx1"/>
                </a:solidFill>
                <a:latin typeface="Arial Narrow" panose="020B0606020202030204" pitchFamily="34" charset="0"/>
                <a:ea typeface="宋体" panose="02010600030101010101" pitchFamily="2" charset="-122"/>
              </a:defRPr>
            </a:lvl3pPr>
            <a:lvl4pPr marL="1543553" indent="-220508">
              <a:defRPr>
                <a:solidFill>
                  <a:schemeClr val="tx1"/>
                </a:solidFill>
                <a:latin typeface="Arial Narrow" panose="020B0606020202030204" pitchFamily="34" charset="0"/>
                <a:ea typeface="宋体" panose="02010600030101010101" pitchFamily="2" charset="-122"/>
              </a:defRPr>
            </a:lvl4pPr>
            <a:lvl5pPr marL="1984568" indent="-220508">
              <a:defRPr>
                <a:solidFill>
                  <a:schemeClr val="tx1"/>
                </a:solidFill>
                <a:latin typeface="Arial Narrow" panose="020B0606020202030204" pitchFamily="34" charset="0"/>
                <a:ea typeface="宋体" panose="02010600030101010101" pitchFamily="2" charset="-122"/>
              </a:defRPr>
            </a:lvl5pPr>
            <a:lvl6pPr marL="242558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866598"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30761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748629"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0CA029A-C48D-41DA-884C-4A59F17A857D}" type="slidenum">
              <a:rPr lang="zh-CN" altLang="en-US" smtClean="0">
                <a:latin typeface="Calibri" panose="020F0502020204030204" pitchFamily="34" charset="0"/>
              </a:rPr>
              <a:pPr/>
              <a:t>21</a:t>
            </a:fld>
            <a:endParaRPr lang="zh-CN" altLang="en-US">
              <a:latin typeface="Calibri" panose="020F0502020204030204" pitchFamily="34" charset="0"/>
            </a:endParaRPr>
          </a:p>
        </p:txBody>
      </p:sp>
    </p:spTree>
    <p:extLst>
      <p:ext uri="{BB962C8B-B14F-4D97-AF65-F5344CB8AC3E}">
        <p14:creationId xmlns:p14="http://schemas.microsoft.com/office/powerpoint/2010/main" val="962311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04FA34-DDC2-4732-BEE3-5530C8E6A38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605737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1">
            <a:extLst>
              <a:ext uri="{FF2B5EF4-FFF2-40B4-BE49-F238E27FC236}">
                <a16:creationId xmlns:a16="http://schemas.microsoft.com/office/drawing/2014/main" id="{853155D5-A8A8-47E3-AE27-8F1E1C8BCDD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478235" y="23813"/>
            <a:ext cx="2713765" cy="74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文本与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8120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1">
            <a:extLst>
              <a:ext uri="{FF2B5EF4-FFF2-40B4-BE49-F238E27FC236}">
                <a16:creationId xmlns:a16="http://schemas.microsoft.com/office/drawing/2014/main" id="{A03307C1-49C8-40A5-A540-915D468517B8}"/>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478235" y="23813"/>
            <a:ext cx="2713765" cy="74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5" r:id="rId2"/>
    <p:sldLayoutId id="2147483659"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notesSlide" Target="../notesSlides/notesSlide1.xml"/><Relationship Id="rId2" Type="http://schemas.openxmlformats.org/officeDocument/2006/relationships/tags" Target="../tags/tag2.xml"/><Relationship Id="rId16"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notesSlide" Target="../notesSlides/notesSlide4.xml"/><Relationship Id="rId2" Type="http://schemas.openxmlformats.org/officeDocument/2006/relationships/tags" Target="../tags/tag17.xml"/><Relationship Id="rId16"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5" Type="http://schemas.openxmlformats.org/officeDocument/2006/relationships/tags" Target="../tags/tag3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notesSlide" Target="../notesSlides/notesSlide5.xml"/><Relationship Id="rId2" Type="http://schemas.openxmlformats.org/officeDocument/2006/relationships/tags" Target="../tags/tag32.xml"/><Relationship Id="rId16"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5" Type="http://schemas.openxmlformats.org/officeDocument/2006/relationships/tags" Target="../tags/tag45.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image" Target="../media/image5.emf"/><Relationship Id="rId1" Type="http://schemas.openxmlformats.org/officeDocument/2006/relationships/slideLayout" Target="../slideLayouts/slideLayout3.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4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H_Others_2"/>
          <p:cNvSpPr/>
          <p:nvPr>
            <p:custDataLst>
              <p:tags r:id="rId2"/>
            </p:custDataLst>
          </p:nvPr>
        </p:nvSpPr>
        <p:spPr>
          <a:xfrm>
            <a:off x="335" y="733339"/>
            <a:ext cx="678395"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Others_1"/>
          <p:cNvSpPr txBox="1"/>
          <p:nvPr>
            <p:custDataLst>
              <p:tags r:id="rId3"/>
            </p:custDataLst>
          </p:nvPr>
        </p:nvSpPr>
        <p:spPr>
          <a:xfrm>
            <a:off x="758856" y="690211"/>
            <a:ext cx="4036663" cy="583558"/>
          </a:xfrm>
          <a:prstGeom prst="rect">
            <a:avLst/>
          </a:prstGeom>
          <a:noFill/>
        </p:spPr>
        <p:txBody>
          <a:bodyPr vert="horz" wrap="square" lIns="0" tIns="0" rIns="0" bIns="0" rtlCol="0" anchor="ctr" anchorCtr="0">
            <a:spAutoFit/>
          </a:bodyPr>
          <a:lstStyle/>
          <a:p>
            <a:pPr algn="ctr"/>
            <a:r>
              <a:rPr lang="zh-CN" altLang="en-US" sz="3792" b="1" dirty="0">
                <a:solidFill>
                  <a:srgbClr val="002060"/>
                </a:solidFill>
                <a:latin typeface="Arial" panose="020B0604020202020204" pitchFamily="34" charset="0"/>
                <a:ea typeface="微软雅黑" panose="020B0503020204020204" pitchFamily="34" charset="-122"/>
                <a:sym typeface="Arial" panose="020B0604020202020204" pitchFamily="34" charset="0"/>
              </a:rPr>
              <a:t>第四章 查找与排序</a:t>
            </a:r>
          </a:p>
        </p:txBody>
      </p:sp>
      <p:sp>
        <p:nvSpPr>
          <p:cNvPr id="16" name="MH_Others_2"/>
          <p:cNvSpPr txBox="1"/>
          <p:nvPr>
            <p:custDataLst>
              <p:tags r:id="rId4"/>
            </p:custDataLst>
          </p:nvPr>
        </p:nvSpPr>
        <p:spPr>
          <a:xfrm>
            <a:off x="178885" y="1324978"/>
            <a:ext cx="4822257" cy="466923"/>
          </a:xfrm>
          <a:prstGeom prst="rect">
            <a:avLst/>
          </a:prstGeom>
          <a:noFill/>
        </p:spPr>
        <p:txBody>
          <a:bodyPr wrap="square" lIns="0" tIns="0" rIns="0" bIns="0">
            <a:spAutoFit/>
          </a:bodyPr>
          <a:lstStyle/>
          <a:p>
            <a:pPr algn="ctr">
              <a:defRPr/>
            </a:pPr>
            <a:r>
              <a:rPr lang="en-US" altLang="zh-CN" sz="3034" dirty="0">
                <a:solidFill>
                  <a:srgbClr val="002060"/>
                </a:solidFill>
                <a:latin typeface="Arial" panose="020B0604020202020204" pitchFamily="34" charset="0"/>
                <a:ea typeface="微软雅黑" panose="020B0503020204020204" pitchFamily="34" charset="-122"/>
                <a:sym typeface="Arial" panose="020B0604020202020204" pitchFamily="34" charset="0"/>
              </a:rPr>
              <a:t>Chapter 4 Search and Sort</a:t>
            </a:r>
          </a:p>
        </p:txBody>
      </p:sp>
      <p:sp>
        <p:nvSpPr>
          <p:cNvPr id="17" name="MH_Others_2"/>
          <p:cNvSpPr/>
          <p:nvPr>
            <p:custDataLst>
              <p:tags r:id="rId5"/>
            </p:custDataLst>
          </p:nvPr>
        </p:nvSpPr>
        <p:spPr>
          <a:xfrm>
            <a:off x="4897120" y="733339"/>
            <a:ext cx="7294879"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1">
            <a:extLst>
              <a:ext uri="{FF2B5EF4-FFF2-40B4-BE49-F238E27FC236}">
                <a16:creationId xmlns:a16="http://schemas.microsoft.com/office/drawing/2014/main" id="{EC78096A-1B3B-4B8B-AE98-05BEE8EC2F8B}"/>
              </a:ext>
            </a:extLst>
          </p:cNvPr>
          <p:cNvGrpSpPr/>
          <p:nvPr/>
        </p:nvGrpSpPr>
        <p:grpSpPr>
          <a:xfrm>
            <a:off x="2947489" y="1909369"/>
            <a:ext cx="6297021" cy="3771604"/>
            <a:chOff x="2889803" y="2119864"/>
            <a:chExt cx="6297021" cy="3771604"/>
          </a:xfrm>
        </p:grpSpPr>
        <p:sp>
          <p:nvSpPr>
            <p:cNvPr id="40" name="MH_SubTitle_1"/>
            <p:cNvSpPr/>
            <p:nvPr>
              <p:custDataLst>
                <p:tags r:id="rId6"/>
              </p:custDataLst>
            </p:nvPr>
          </p:nvSpPr>
          <p:spPr>
            <a:xfrm>
              <a:off x="3881505" y="2160139"/>
              <a:ext cx="5305319" cy="57572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5">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rPr>
                <a:t>概述</a:t>
              </a:r>
            </a:p>
          </p:txBody>
        </p:sp>
        <p:sp>
          <p:nvSpPr>
            <p:cNvPr id="41" name="MH_Other_1"/>
            <p:cNvSpPr/>
            <p:nvPr>
              <p:custDataLst>
                <p:tags r:id="rId7"/>
              </p:custDataLst>
            </p:nvPr>
          </p:nvSpPr>
          <p:spPr>
            <a:xfrm>
              <a:off x="2889803" y="2119864"/>
              <a:ext cx="1171082" cy="6603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5">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1</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MH_SubTitle_2"/>
            <p:cNvSpPr/>
            <p:nvPr>
              <p:custDataLst>
                <p:tags r:id="rId8"/>
              </p:custDataLst>
            </p:nvPr>
          </p:nvSpPr>
          <p:spPr>
            <a:xfrm>
              <a:off x="3648749" y="2935084"/>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lvl="0" algn="ctr"/>
              <a:r>
                <a:rPr lang="zh-CN" altLang="en-US" sz="2800" b="1" dirty="0">
                  <a:solidFill>
                    <a:schemeClr val="bg1"/>
                  </a:solidFill>
                  <a:cs typeface="+mn-ea"/>
                  <a:sym typeface="+mn-lt"/>
                </a:rPr>
                <a:t>  静态查找表</a:t>
              </a:r>
            </a:p>
          </p:txBody>
        </p:sp>
        <p:sp>
          <p:nvSpPr>
            <p:cNvPr id="43" name="MH_Other_2"/>
            <p:cNvSpPr/>
            <p:nvPr>
              <p:custDataLst>
                <p:tags r:id="rId9"/>
              </p:custDataLst>
            </p:nvPr>
          </p:nvSpPr>
          <p:spPr>
            <a:xfrm>
              <a:off x="2889803" y="2897695"/>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2</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MH_SubTitle_3"/>
            <p:cNvSpPr/>
            <p:nvPr>
              <p:custDataLst>
                <p:tags r:id="rId10"/>
              </p:custDataLst>
            </p:nvPr>
          </p:nvSpPr>
          <p:spPr>
            <a:xfrm>
              <a:off x="3914844" y="3714418"/>
              <a:ext cx="5271980" cy="58011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3">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lvl="0" algn="ctr"/>
              <a:r>
                <a:rPr lang="zh-CN" altLang="en-US" sz="2800" b="1" dirty="0">
                  <a:solidFill>
                    <a:schemeClr val="bg1"/>
                  </a:solidFill>
                  <a:cs typeface="+mn-ea"/>
                  <a:sym typeface="+mn-lt"/>
                </a:rPr>
                <a:t>动态查找表</a:t>
              </a:r>
            </a:p>
          </p:txBody>
        </p:sp>
        <p:sp>
          <p:nvSpPr>
            <p:cNvPr id="45" name="MH_Other_3"/>
            <p:cNvSpPr/>
            <p:nvPr>
              <p:custDataLst>
                <p:tags r:id="rId11"/>
              </p:custDataLst>
            </p:nvPr>
          </p:nvSpPr>
          <p:spPr>
            <a:xfrm>
              <a:off x="2889803" y="3675527"/>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3">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3</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MH_SubTitle_2">
              <a:extLst>
                <a:ext uri="{FF2B5EF4-FFF2-40B4-BE49-F238E27FC236}">
                  <a16:creationId xmlns:a16="http://schemas.microsoft.com/office/drawing/2014/main" id="{62F762AD-52EB-42F3-99A9-1EFAB57B69A2}"/>
                </a:ext>
              </a:extLst>
            </p:cNvPr>
            <p:cNvSpPr/>
            <p:nvPr>
              <p:custDataLst>
                <p:tags r:id="rId12"/>
              </p:custDataLst>
            </p:nvPr>
          </p:nvSpPr>
          <p:spPr>
            <a:xfrm>
              <a:off x="3648749" y="4492250"/>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3">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sym typeface="+mn-lt"/>
                </a:rPr>
                <a:t>简单排序</a:t>
              </a:r>
            </a:p>
          </p:txBody>
        </p:sp>
        <p:sp>
          <p:nvSpPr>
            <p:cNvPr id="13" name="MH_Other_2">
              <a:extLst>
                <a:ext uri="{FF2B5EF4-FFF2-40B4-BE49-F238E27FC236}">
                  <a16:creationId xmlns:a16="http://schemas.microsoft.com/office/drawing/2014/main" id="{E3A62604-B582-45E4-B86A-A8ECDB86EA9C}"/>
                </a:ext>
              </a:extLst>
            </p:cNvPr>
            <p:cNvSpPr/>
            <p:nvPr>
              <p:custDataLst>
                <p:tags r:id="rId13"/>
              </p:custDataLst>
            </p:nvPr>
          </p:nvSpPr>
          <p:spPr>
            <a:xfrm>
              <a:off x="2889803" y="4454861"/>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3">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4</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SubTitle_2">
              <a:extLst>
                <a:ext uri="{FF2B5EF4-FFF2-40B4-BE49-F238E27FC236}">
                  <a16:creationId xmlns:a16="http://schemas.microsoft.com/office/drawing/2014/main" id="{C8BFDD51-13A4-4D9F-8FAB-63622C82B7F0}"/>
                </a:ext>
              </a:extLst>
            </p:cNvPr>
            <p:cNvSpPr/>
            <p:nvPr>
              <p:custDataLst>
                <p:tags r:id="rId14"/>
              </p:custDataLst>
            </p:nvPr>
          </p:nvSpPr>
          <p:spPr>
            <a:xfrm>
              <a:off x="3648749" y="5270081"/>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sym typeface="+mn-lt"/>
                </a:rPr>
                <a:t>先进排序</a:t>
              </a:r>
            </a:p>
          </p:txBody>
        </p:sp>
        <p:sp>
          <p:nvSpPr>
            <p:cNvPr id="19" name="MH_Other_2">
              <a:extLst>
                <a:ext uri="{FF2B5EF4-FFF2-40B4-BE49-F238E27FC236}">
                  <a16:creationId xmlns:a16="http://schemas.microsoft.com/office/drawing/2014/main" id="{C94B2AF2-84C8-4526-8E2E-D1DFE6404F7E}"/>
                </a:ext>
              </a:extLst>
            </p:cNvPr>
            <p:cNvSpPr/>
            <p:nvPr>
              <p:custDataLst>
                <p:tags r:id="rId15"/>
              </p:custDataLst>
            </p:nvPr>
          </p:nvSpPr>
          <p:spPr>
            <a:xfrm>
              <a:off x="2889803" y="5232692"/>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5</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extLst>
      <p:ext uri="{BB962C8B-B14F-4D97-AF65-F5344CB8AC3E}">
        <p14:creationId xmlns:p14="http://schemas.microsoft.com/office/powerpoint/2010/main" val="2461598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1EFF2BBC-0101-43DC-AB3E-0A0A0CEF76E8}"/>
              </a:ext>
            </a:extLst>
          </p:cNvPr>
          <p:cNvSpPr/>
          <p:nvPr/>
        </p:nvSpPr>
        <p:spPr>
          <a:xfrm>
            <a:off x="579801" y="1194208"/>
            <a:ext cx="11235598" cy="3476593"/>
          </a:xfrm>
          <a:prstGeom prst="rect">
            <a:avLst/>
          </a:prstGeom>
        </p:spPr>
        <p:txBody>
          <a:bodyPr wrap="square">
            <a:spAutoFit/>
          </a:bodyPr>
          <a:lstStyle/>
          <a:p>
            <a:pPr algn="just">
              <a:lnSpc>
                <a:spcPct val="114000"/>
              </a:lnSpc>
              <a:spcAft>
                <a:spcPts val="600"/>
              </a:spcAft>
            </a:pPr>
            <a:r>
              <a:rPr lang="zh-CN" altLang="en-US" sz="2500" dirty="0">
                <a:cs typeface="Times New Roman" panose="02020603050405020304" pitchFamily="18" charset="0"/>
              </a:rPr>
              <a:t>在本章讨论的算法中，数据元素的关键字与数据元素的类型定义如下：</a:t>
            </a:r>
            <a:endParaRPr lang="en-US" altLang="zh-CN" sz="2500" dirty="0">
              <a:cs typeface="Times New Roman" panose="02020603050405020304" pitchFamily="18" charset="0"/>
            </a:endParaRPr>
          </a:p>
          <a:p>
            <a:pPr algn="just">
              <a:lnSpc>
                <a:spcPct val="114000"/>
              </a:lnSpc>
            </a:pPr>
            <a:endParaRPr lang="en-US" altLang="zh-CN" sz="2500" dirty="0">
              <a:cs typeface="Times New Roman" panose="02020603050405020304" pitchFamily="18" charset="0"/>
            </a:endParaRPr>
          </a:p>
          <a:p>
            <a:pPr algn="just">
              <a:lnSpc>
                <a:spcPct val="114000"/>
              </a:lnSpc>
            </a:pPr>
            <a:endParaRPr lang="en-US" altLang="zh-CN" sz="2500" dirty="0">
              <a:cs typeface="Times New Roman" panose="02020603050405020304" pitchFamily="18" charset="0"/>
            </a:endParaRPr>
          </a:p>
          <a:p>
            <a:pPr algn="just">
              <a:lnSpc>
                <a:spcPct val="114000"/>
              </a:lnSpc>
            </a:pPr>
            <a:endParaRPr lang="en-US" altLang="zh-CN" sz="2500" dirty="0">
              <a:cs typeface="Times New Roman" panose="02020603050405020304" pitchFamily="18" charset="0"/>
            </a:endParaRPr>
          </a:p>
          <a:p>
            <a:pPr algn="just">
              <a:lnSpc>
                <a:spcPct val="114000"/>
              </a:lnSpc>
            </a:pPr>
            <a:endParaRPr lang="en-US" altLang="zh-CN" sz="2500" dirty="0">
              <a:cs typeface="Times New Roman" panose="02020603050405020304" pitchFamily="18" charset="0"/>
            </a:endParaRPr>
          </a:p>
          <a:p>
            <a:pPr algn="just">
              <a:lnSpc>
                <a:spcPct val="200000"/>
              </a:lnSpc>
              <a:spcBef>
                <a:spcPts val="3000"/>
              </a:spcBef>
              <a:spcAft>
                <a:spcPts val="1200"/>
              </a:spcAft>
            </a:pPr>
            <a:r>
              <a:rPr lang="zh-CN" altLang="en-US" sz="2500" dirty="0">
                <a:cs typeface="Times New Roman" panose="02020603050405020304" pitchFamily="18" charset="0"/>
              </a:rPr>
              <a:t>静态查找表和待排序的数据元素序列都用</a:t>
            </a:r>
            <a:r>
              <a:rPr lang="zh-CN" altLang="en-US" sz="2500" b="1" dirty="0">
                <a:solidFill>
                  <a:srgbClr val="0000FF"/>
                </a:solidFill>
                <a:cs typeface="Times New Roman" panose="02020603050405020304" pitchFamily="18" charset="0"/>
              </a:rPr>
              <a:t>顺序表存储</a:t>
            </a:r>
            <a:r>
              <a:rPr lang="zh-CN" altLang="en-US" sz="2500" dirty="0">
                <a:cs typeface="Times New Roman" panose="02020603050405020304" pitchFamily="18" charset="0"/>
              </a:rPr>
              <a:t>，数据类型定义为：</a:t>
            </a:r>
            <a:endParaRPr lang="en-US" altLang="zh-CN" sz="2500" dirty="0">
              <a:cs typeface="Times New Roman" panose="02020603050405020304" pitchFamily="18" charset="0"/>
            </a:endParaRPr>
          </a:p>
        </p:txBody>
      </p:sp>
      <p:grpSp>
        <p:nvGrpSpPr>
          <p:cNvPr id="9" name="组合 8">
            <a:extLst>
              <a:ext uri="{FF2B5EF4-FFF2-40B4-BE49-F238E27FC236}">
                <a16:creationId xmlns:a16="http://schemas.microsoft.com/office/drawing/2014/main" id="{FC7880ED-A392-4EF1-A4DE-690207D426EF}"/>
              </a:ext>
            </a:extLst>
          </p:cNvPr>
          <p:cNvGrpSpPr/>
          <p:nvPr/>
        </p:nvGrpSpPr>
        <p:grpSpPr>
          <a:xfrm>
            <a:off x="-2" y="177155"/>
            <a:ext cx="3576325" cy="877513"/>
            <a:chOff x="-2" y="271425"/>
            <a:chExt cx="3492646" cy="877513"/>
          </a:xfrm>
        </p:grpSpPr>
        <p:sp>
          <p:nvSpPr>
            <p:cNvPr id="10" name="任意多边形 18">
              <a:extLst>
                <a:ext uri="{FF2B5EF4-FFF2-40B4-BE49-F238E27FC236}">
                  <a16:creationId xmlns:a16="http://schemas.microsoft.com/office/drawing/2014/main" id="{8C6909EF-977C-4BC3-AFB6-82140E27A0D2}"/>
                </a:ext>
              </a:extLst>
            </p:cNvPr>
            <p:cNvSpPr/>
            <p:nvPr/>
          </p:nvSpPr>
          <p:spPr>
            <a:xfrm rot="5400000">
              <a:off x="1472453" y="-1051651"/>
              <a:ext cx="547735" cy="349264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1" name="椭圆 10">
              <a:extLst>
                <a:ext uri="{FF2B5EF4-FFF2-40B4-BE49-F238E27FC236}">
                  <a16:creationId xmlns:a16="http://schemas.microsoft.com/office/drawing/2014/main" id="{96412C40-0263-44D8-8482-03ED6BE8EF6B}"/>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2" name="矩形 11">
              <a:extLst>
                <a:ext uri="{FF2B5EF4-FFF2-40B4-BE49-F238E27FC236}">
                  <a16:creationId xmlns:a16="http://schemas.microsoft.com/office/drawing/2014/main" id="{DBED55FD-B01B-4079-9B10-E527A4FA1D15}"/>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9" name="文本框 1066">
            <a:extLst>
              <a:ext uri="{FF2B5EF4-FFF2-40B4-BE49-F238E27FC236}">
                <a16:creationId xmlns:a16="http://schemas.microsoft.com/office/drawing/2014/main" id="{B4DD828C-C2C9-4731-88FA-B6175D843C0A}"/>
              </a:ext>
            </a:extLst>
          </p:cNvPr>
          <p:cNvSpPr txBox="1">
            <a:spLocks noChangeArrowheads="1"/>
          </p:cNvSpPr>
          <p:nvPr/>
        </p:nvSpPr>
        <p:spPr bwMode="auto">
          <a:xfrm>
            <a:off x="1788159" y="308014"/>
            <a:ext cx="10054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rPr>
              <a:t>概述</a:t>
            </a:r>
            <a:endParaRPr lang="zh-CN" altLang="en-US" sz="3200" b="1" dirty="0">
              <a:solidFill>
                <a:schemeClr val="bg1"/>
              </a:solidFill>
              <a:cs typeface="+mn-ea"/>
              <a:sym typeface="+mn-lt"/>
            </a:endParaRPr>
          </a:p>
        </p:txBody>
      </p:sp>
      <p:sp>
        <p:nvSpPr>
          <p:cNvPr id="14" name="矩形 13">
            <a:extLst>
              <a:ext uri="{FF2B5EF4-FFF2-40B4-BE49-F238E27FC236}">
                <a16:creationId xmlns:a16="http://schemas.microsoft.com/office/drawing/2014/main" id="{82113AFF-5035-4B5D-B6AF-7B90B752751E}"/>
              </a:ext>
            </a:extLst>
          </p:cNvPr>
          <p:cNvSpPr/>
          <p:nvPr/>
        </p:nvSpPr>
        <p:spPr>
          <a:xfrm>
            <a:off x="3881120" y="1657463"/>
            <a:ext cx="3464560" cy="2400657"/>
          </a:xfrm>
          <a:prstGeom prst="rect">
            <a:avLst/>
          </a:prstGeom>
        </p:spPr>
        <p:txBody>
          <a:bodyPr wrap="square">
            <a:spAutoFit/>
          </a:bodyPr>
          <a:lstStyle/>
          <a:p>
            <a:pPr algn="just"/>
            <a:r>
              <a:rPr lang="en-US" altLang="zh-CN" sz="2500" dirty="0">
                <a:cs typeface="Times New Roman" panose="02020603050405020304" pitchFamily="18" charset="0"/>
              </a:rPr>
              <a:t>typedef int </a:t>
            </a:r>
            <a:r>
              <a:rPr lang="en-US" altLang="zh-CN" sz="2500" dirty="0" err="1">
                <a:cs typeface="Times New Roman" panose="02020603050405020304" pitchFamily="18" charset="0"/>
              </a:rPr>
              <a:t>KeyType</a:t>
            </a:r>
            <a:r>
              <a:rPr lang="en-US" altLang="zh-CN" sz="2500" dirty="0">
                <a:cs typeface="Times New Roman" panose="02020603050405020304" pitchFamily="18" charset="0"/>
              </a:rPr>
              <a:t>;</a:t>
            </a:r>
          </a:p>
          <a:p>
            <a:pPr algn="just"/>
            <a:r>
              <a:rPr lang="en-US" altLang="zh-CN" sz="2500" dirty="0">
                <a:cs typeface="Times New Roman" panose="02020603050405020304" pitchFamily="18" charset="0"/>
              </a:rPr>
              <a:t>struct </a:t>
            </a:r>
            <a:r>
              <a:rPr lang="en-US" altLang="zh-CN" sz="2500" dirty="0" err="1">
                <a:cs typeface="Times New Roman" panose="02020603050405020304" pitchFamily="18" charset="0"/>
              </a:rPr>
              <a:t>ElemType</a:t>
            </a:r>
            <a:endParaRPr lang="en-US" altLang="zh-CN" sz="2500" dirty="0">
              <a:cs typeface="Times New Roman" panose="02020603050405020304" pitchFamily="18" charset="0"/>
            </a:endParaRPr>
          </a:p>
          <a:p>
            <a:pPr algn="just"/>
            <a:r>
              <a:rPr lang="en-US" altLang="zh-CN" sz="2500" dirty="0">
                <a:cs typeface="Times New Roman" panose="02020603050405020304" pitchFamily="18" charset="0"/>
              </a:rPr>
              <a:t>{</a:t>
            </a:r>
          </a:p>
          <a:p>
            <a:pPr algn="just"/>
            <a:r>
              <a:rPr lang="en-US" altLang="zh-CN" sz="2500" dirty="0">
                <a:cs typeface="Times New Roman" panose="02020603050405020304" pitchFamily="18" charset="0"/>
              </a:rPr>
              <a:t>    </a:t>
            </a:r>
            <a:r>
              <a:rPr lang="en-US" altLang="zh-CN" sz="2500" dirty="0" err="1">
                <a:cs typeface="Times New Roman" panose="02020603050405020304" pitchFamily="18" charset="0"/>
              </a:rPr>
              <a:t>KeyType</a:t>
            </a:r>
            <a:r>
              <a:rPr lang="en-US" altLang="zh-CN" sz="2500" dirty="0">
                <a:cs typeface="Times New Roman" panose="02020603050405020304" pitchFamily="18" charset="0"/>
              </a:rPr>
              <a:t> key; </a:t>
            </a:r>
          </a:p>
          <a:p>
            <a:pPr algn="just"/>
            <a:r>
              <a:rPr lang="en-US" altLang="zh-CN" sz="2500" dirty="0">
                <a:cs typeface="Times New Roman" panose="02020603050405020304" pitchFamily="18" charset="0"/>
              </a:rPr>
              <a:t>   /*</a:t>
            </a:r>
            <a:r>
              <a:rPr lang="zh-CN" altLang="en-US" sz="2500" dirty="0">
                <a:cs typeface="Times New Roman" panose="02020603050405020304" pitchFamily="18" charset="0"/>
              </a:rPr>
              <a:t>其他成员</a:t>
            </a:r>
            <a:r>
              <a:rPr lang="en-US" altLang="zh-CN" sz="2500" dirty="0">
                <a:cs typeface="Times New Roman" panose="02020603050405020304" pitchFamily="18" charset="0"/>
              </a:rPr>
              <a:t>...*/</a:t>
            </a:r>
          </a:p>
          <a:p>
            <a:pPr algn="just"/>
            <a:r>
              <a:rPr lang="en-US" altLang="zh-CN" sz="2500" dirty="0">
                <a:cs typeface="Times New Roman" panose="02020603050405020304" pitchFamily="18" charset="0"/>
              </a:rPr>
              <a:t>}</a:t>
            </a:r>
            <a:r>
              <a:rPr lang="zh-CN" altLang="en-US" sz="2500" dirty="0">
                <a:cs typeface="Times New Roman" panose="02020603050405020304" pitchFamily="18" charset="0"/>
              </a:rPr>
              <a:t>；</a:t>
            </a:r>
            <a:endParaRPr lang="en-US" altLang="zh-CN" sz="2500" dirty="0">
              <a:cs typeface="Times New Roman" panose="02020603050405020304" pitchFamily="18" charset="0"/>
            </a:endParaRPr>
          </a:p>
        </p:txBody>
      </p:sp>
      <p:sp>
        <p:nvSpPr>
          <p:cNvPr id="3" name="矩形 2">
            <a:extLst>
              <a:ext uri="{FF2B5EF4-FFF2-40B4-BE49-F238E27FC236}">
                <a16:creationId xmlns:a16="http://schemas.microsoft.com/office/drawing/2014/main" id="{87C019DF-E272-48B1-8F01-F6AA7D247132}"/>
              </a:ext>
            </a:extLst>
          </p:cNvPr>
          <p:cNvSpPr/>
          <p:nvPr/>
        </p:nvSpPr>
        <p:spPr>
          <a:xfrm>
            <a:off x="3881119" y="4483137"/>
            <a:ext cx="6500009" cy="2015936"/>
          </a:xfrm>
          <a:prstGeom prst="rect">
            <a:avLst/>
          </a:prstGeom>
        </p:spPr>
        <p:txBody>
          <a:bodyPr wrap="square">
            <a:spAutoFit/>
          </a:bodyPr>
          <a:lstStyle/>
          <a:p>
            <a:r>
              <a:rPr lang="en-US" altLang="zh-CN" sz="2500" dirty="0">
                <a:cs typeface="Times New Roman" panose="02020603050405020304" pitchFamily="18" charset="0"/>
              </a:rPr>
              <a:t>struct </a:t>
            </a:r>
            <a:r>
              <a:rPr lang="en-US" altLang="zh-CN" sz="2500" dirty="0" err="1">
                <a:cs typeface="Times New Roman" panose="02020603050405020304" pitchFamily="18" charset="0"/>
              </a:rPr>
              <a:t>SList</a:t>
            </a:r>
            <a:r>
              <a:rPr lang="en-US" altLang="zh-CN" sz="2500" dirty="0">
                <a:cs typeface="Times New Roman" panose="02020603050405020304" pitchFamily="18" charset="0"/>
              </a:rPr>
              <a:t> </a:t>
            </a:r>
          </a:p>
          <a:p>
            <a:r>
              <a:rPr lang="en-US" altLang="zh-CN" sz="2500" dirty="0">
                <a:cs typeface="Times New Roman" panose="02020603050405020304" pitchFamily="18" charset="0"/>
              </a:rPr>
              <a:t>{</a:t>
            </a:r>
          </a:p>
          <a:p>
            <a:r>
              <a:rPr lang="en-US" altLang="zh-CN" sz="2500" dirty="0">
                <a:cs typeface="Times New Roman" panose="02020603050405020304" pitchFamily="18" charset="0"/>
              </a:rPr>
              <a:t>   </a:t>
            </a:r>
            <a:r>
              <a:rPr lang="en-US" altLang="zh-CN" sz="2500" dirty="0" err="1">
                <a:cs typeface="Times New Roman" panose="02020603050405020304" pitchFamily="18" charset="0"/>
              </a:rPr>
              <a:t>ElemType</a:t>
            </a:r>
            <a:r>
              <a:rPr lang="en-US" altLang="zh-CN" sz="2500" dirty="0">
                <a:cs typeface="Times New Roman" panose="02020603050405020304" pitchFamily="18" charset="0"/>
              </a:rPr>
              <a:t>  * r; </a:t>
            </a:r>
            <a:r>
              <a:rPr lang="en-US" altLang="zh-CN" sz="2500" dirty="0">
                <a:solidFill>
                  <a:srgbClr val="0000FF"/>
                </a:solidFill>
                <a:cs typeface="Times New Roman" panose="02020603050405020304" pitchFamily="18" charset="0"/>
              </a:rPr>
              <a:t>//</a:t>
            </a:r>
            <a:r>
              <a:rPr lang="zh-CN" altLang="en-US" sz="2500" dirty="0">
                <a:solidFill>
                  <a:srgbClr val="0000FF"/>
                </a:solidFill>
                <a:cs typeface="Times New Roman" panose="02020603050405020304" pitchFamily="18" charset="0"/>
              </a:rPr>
              <a:t>元素从下标</a:t>
            </a:r>
            <a:r>
              <a:rPr lang="en-US" altLang="zh-CN" sz="2500" dirty="0">
                <a:solidFill>
                  <a:srgbClr val="0000FF"/>
                </a:solidFill>
                <a:cs typeface="Times New Roman" panose="02020603050405020304" pitchFamily="18" charset="0"/>
              </a:rPr>
              <a:t>1</a:t>
            </a:r>
            <a:r>
              <a:rPr lang="zh-CN" altLang="en-US" sz="2500" dirty="0">
                <a:solidFill>
                  <a:srgbClr val="0000FF"/>
                </a:solidFill>
                <a:cs typeface="Times New Roman" panose="02020603050405020304" pitchFamily="18" charset="0"/>
              </a:rPr>
              <a:t>开始存储</a:t>
            </a:r>
            <a:r>
              <a:rPr lang="en-US" altLang="zh-CN" sz="2500" dirty="0">
                <a:cs typeface="Times New Roman" panose="02020603050405020304" pitchFamily="18" charset="0"/>
              </a:rPr>
              <a:t> </a:t>
            </a:r>
          </a:p>
          <a:p>
            <a:r>
              <a:rPr lang="en-US" altLang="zh-CN" sz="2500" dirty="0">
                <a:cs typeface="Times New Roman" panose="02020603050405020304" pitchFamily="18" charset="0"/>
              </a:rPr>
              <a:t>   int length;</a:t>
            </a:r>
          </a:p>
          <a:p>
            <a:r>
              <a:rPr lang="en-US" altLang="zh-CN" sz="2500" dirty="0">
                <a:cs typeface="Times New Roman" panose="02020603050405020304" pitchFamily="18" charset="0"/>
              </a:rPr>
              <a:t>}</a:t>
            </a:r>
          </a:p>
        </p:txBody>
      </p:sp>
    </p:spTree>
    <p:extLst>
      <p:ext uri="{BB962C8B-B14F-4D97-AF65-F5344CB8AC3E}">
        <p14:creationId xmlns:p14="http://schemas.microsoft.com/office/powerpoint/2010/main" val="2529966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C78096A-1B3B-4B8B-AE98-05BEE8EC2F8B}"/>
              </a:ext>
            </a:extLst>
          </p:cNvPr>
          <p:cNvGrpSpPr/>
          <p:nvPr/>
        </p:nvGrpSpPr>
        <p:grpSpPr>
          <a:xfrm>
            <a:off x="2947489" y="1909369"/>
            <a:ext cx="6297021" cy="3771604"/>
            <a:chOff x="2889803" y="2119864"/>
            <a:chExt cx="6297021" cy="3771604"/>
          </a:xfrm>
        </p:grpSpPr>
        <p:sp>
          <p:nvSpPr>
            <p:cNvPr id="40" name="MH_SubTitle_1"/>
            <p:cNvSpPr/>
            <p:nvPr>
              <p:custDataLst>
                <p:tags r:id="rId6"/>
              </p:custDataLst>
            </p:nvPr>
          </p:nvSpPr>
          <p:spPr>
            <a:xfrm>
              <a:off x="3881505" y="2160139"/>
              <a:ext cx="5305319" cy="57572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3">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rPr>
                <a:t>概述</a:t>
              </a:r>
            </a:p>
          </p:txBody>
        </p:sp>
        <p:sp>
          <p:nvSpPr>
            <p:cNvPr id="41" name="MH_Other_1"/>
            <p:cNvSpPr/>
            <p:nvPr>
              <p:custDataLst>
                <p:tags r:id="rId7"/>
              </p:custDataLst>
            </p:nvPr>
          </p:nvSpPr>
          <p:spPr>
            <a:xfrm>
              <a:off x="2889803" y="2119864"/>
              <a:ext cx="1171082" cy="6603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3">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1</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MH_SubTitle_2"/>
            <p:cNvSpPr/>
            <p:nvPr>
              <p:custDataLst>
                <p:tags r:id="rId8"/>
              </p:custDataLst>
            </p:nvPr>
          </p:nvSpPr>
          <p:spPr>
            <a:xfrm>
              <a:off x="3648749" y="2935084"/>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5">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lvl="0" algn="ctr"/>
              <a:r>
                <a:rPr lang="zh-CN" altLang="en-US" sz="2800" b="1" dirty="0">
                  <a:solidFill>
                    <a:schemeClr val="bg1"/>
                  </a:solidFill>
                  <a:cs typeface="+mn-ea"/>
                  <a:sym typeface="+mn-lt"/>
                </a:rPr>
                <a:t>  静态查找表</a:t>
              </a:r>
            </a:p>
          </p:txBody>
        </p:sp>
        <p:sp>
          <p:nvSpPr>
            <p:cNvPr id="43" name="MH_Other_2"/>
            <p:cNvSpPr/>
            <p:nvPr>
              <p:custDataLst>
                <p:tags r:id="rId9"/>
              </p:custDataLst>
            </p:nvPr>
          </p:nvSpPr>
          <p:spPr>
            <a:xfrm>
              <a:off x="2889803" y="2897695"/>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5">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2</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MH_SubTitle_3"/>
            <p:cNvSpPr/>
            <p:nvPr>
              <p:custDataLst>
                <p:tags r:id="rId10"/>
              </p:custDataLst>
            </p:nvPr>
          </p:nvSpPr>
          <p:spPr>
            <a:xfrm>
              <a:off x="3914844" y="3714418"/>
              <a:ext cx="5271980" cy="58011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3">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lvl="0" algn="ctr"/>
              <a:r>
                <a:rPr lang="zh-CN" altLang="en-US" sz="2800" b="1" dirty="0">
                  <a:solidFill>
                    <a:schemeClr val="bg1"/>
                  </a:solidFill>
                  <a:cs typeface="+mn-ea"/>
                  <a:sym typeface="+mn-lt"/>
                </a:rPr>
                <a:t>动态查找表</a:t>
              </a:r>
            </a:p>
          </p:txBody>
        </p:sp>
        <p:sp>
          <p:nvSpPr>
            <p:cNvPr id="45" name="MH_Other_3"/>
            <p:cNvSpPr/>
            <p:nvPr>
              <p:custDataLst>
                <p:tags r:id="rId11"/>
              </p:custDataLst>
            </p:nvPr>
          </p:nvSpPr>
          <p:spPr>
            <a:xfrm>
              <a:off x="2889803" y="3675527"/>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3">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3</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MH_SubTitle_2">
              <a:extLst>
                <a:ext uri="{FF2B5EF4-FFF2-40B4-BE49-F238E27FC236}">
                  <a16:creationId xmlns:a16="http://schemas.microsoft.com/office/drawing/2014/main" id="{62F762AD-52EB-42F3-99A9-1EFAB57B69A2}"/>
                </a:ext>
              </a:extLst>
            </p:cNvPr>
            <p:cNvSpPr/>
            <p:nvPr>
              <p:custDataLst>
                <p:tags r:id="rId12"/>
              </p:custDataLst>
            </p:nvPr>
          </p:nvSpPr>
          <p:spPr>
            <a:xfrm>
              <a:off x="3648749" y="4492250"/>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3">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sym typeface="+mn-lt"/>
                </a:rPr>
                <a:t>简单排序</a:t>
              </a:r>
            </a:p>
          </p:txBody>
        </p:sp>
        <p:sp>
          <p:nvSpPr>
            <p:cNvPr id="13" name="MH_Other_2">
              <a:extLst>
                <a:ext uri="{FF2B5EF4-FFF2-40B4-BE49-F238E27FC236}">
                  <a16:creationId xmlns:a16="http://schemas.microsoft.com/office/drawing/2014/main" id="{E3A62604-B582-45E4-B86A-A8ECDB86EA9C}"/>
                </a:ext>
              </a:extLst>
            </p:cNvPr>
            <p:cNvSpPr/>
            <p:nvPr>
              <p:custDataLst>
                <p:tags r:id="rId13"/>
              </p:custDataLst>
            </p:nvPr>
          </p:nvSpPr>
          <p:spPr>
            <a:xfrm>
              <a:off x="2889803" y="4454861"/>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3">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4</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SubTitle_2">
              <a:extLst>
                <a:ext uri="{FF2B5EF4-FFF2-40B4-BE49-F238E27FC236}">
                  <a16:creationId xmlns:a16="http://schemas.microsoft.com/office/drawing/2014/main" id="{C8BFDD51-13A4-4D9F-8FAB-63622C82B7F0}"/>
                </a:ext>
              </a:extLst>
            </p:cNvPr>
            <p:cNvSpPr/>
            <p:nvPr>
              <p:custDataLst>
                <p:tags r:id="rId14"/>
              </p:custDataLst>
            </p:nvPr>
          </p:nvSpPr>
          <p:spPr>
            <a:xfrm>
              <a:off x="3648749" y="5270081"/>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sym typeface="+mn-lt"/>
                </a:rPr>
                <a:t>先进排序</a:t>
              </a:r>
            </a:p>
          </p:txBody>
        </p:sp>
        <p:sp>
          <p:nvSpPr>
            <p:cNvPr id="19" name="MH_Other_2">
              <a:extLst>
                <a:ext uri="{FF2B5EF4-FFF2-40B4-BE49-F238E27FC236}">
                  <a16:creationId xmlns:a16="http://schemas.microsoft.com/office/drawing/2014/main" id="{C94B2AF2-84C8-4526-8E2E-D1DFE6404F7E}"/>
                </a:ext>
              </a:extLst>
            </p:cNvPr>
            <p:cNvSpPr/>
            <p:nvPr>
              <p:custDataLst>
                <p:tags r:id="rId15"/>
              </p:custDataLst>
            </p:nvPr>
          </p:nvSpPr>
          <p:spPr>
            <a:xfrm>
              <a:off x="2889803" y="5232692"/>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5</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MH_Others_2">
            <a:extLst>
              <a:ext uri="{FF2B5EF4-FFF2-40B4-BE49-F238E27FC236}">
                <a16:creationId xmlns:a16="http://schemas.microsoft.com/office/drawing/2014/main" id="{1504DC75-8FB5-44BE-91FF-1EE6A787ADE6}"/>
              </a:ext>
            </a:extLst>
          </p:cNvPr>
          <p:cNvSpPr/>
          <p:nvPr>
            <p:custDataLst>
              <p:tags r:id="rId2"/>
            </p:custDataLst>
          </p:nvPr>
        </p:nvSpPr>
        <p:spPr>
          <a:xfrm>
            <a:off x="335" y="733339"/>
            <a:ext cx="678395"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MH_Others_1">
            <a:extLst>
              <a:ext uri="{FF2B5EF4-FFF2-40B4-BE49-F238E27FC236}">
                <a16:creationId xmlns:a16="http://schemas.microsoft.com/office/drawing/2014/main" id="{0DCA6C8E-5432-4013-AA46-635397C85343}"/>
              </a:ext>
            </a:extLst>
          </p:cNvPr>
          <p:cNvSpPr txBox="1"/>
          <p:nvPr>
            <p:custDataLst>
              <p:tags r:id="rId3"/>
            </p:custDataLst>
          </p:nvPr>
        </p:nvSpPr>
        <p:spPr>
          <a:xfrm>
            <a:off x="758856" y="690211"/>
            <a:ext cx="4036663" cy="583558"/>
          </a:xfrm>
          <a:prstGeom prst="rect">
            <a:avLst/>
          </a:prstGeom>
          <a:noFill/>
        </p:spPr>
        <p:txBody>
          <a:bodyPr vert="horz" wrap="square" lIns="0" tIns="0" rIns="0" bIns="0" rtlCol="0" anchor="ctr" anchorCtr="0">
            <a:spAutoFit/>
          </a:bodyPr>
          <a:lstStyle/>
          <a:p>
            <a:pPr algn="ctr"/>
            <a:r>
              <a:rPr lang="zh-CN" altLang="en-US" sz="3792" b="1" dirty="0">
                <a:solidFill>
                  <a:srgbClr val="002060"/>
                </a:solidFill>
                <a:latin typeface="Arial" panose="020B0604020202020204" pitchFamily="34" charset="0"/>
                <a:ea typeface="微软雅黑" panose="020B0503020204020204" pitchFamily="34" charset="-122"/>
                <a:sym typeface="Arial" panose="020B0604020202020204" pitchFamily="34" charset="0"/>
              </a:rPr>
              <a:t>第四章 查找与排序</a:t>
            </a:r>
          </a:p>
        </p:txBody>
      </p:sp>
      <p:sp>
        <p:nvSpPr>
          <p:cNvPr id="22" name="MH_Others_2">
            <a:extLst>
              <a:ext uri="{FF2B5EF4-FFF2-40B4-BE49-F238E27FC236}">
                <a16:creationId xmlns:a16="http://schemas.microsoft.com/office/drawing/2014/main" id="{FACD4086-C096-4418-B22F-554D17737009}"/>
              </a:ext>
            </a:extLst>
          </p:cNvPr>
          <p:cNvSpPr txBox="1"/>
          <p:nvPr>
            <p:custDataLst>
              <p:tags r:id="rId4"/>
            </p:custDataLst>
          </p:nvPr>
        </p:nvSpPr>
        <p:spPr>
          <a:xfrm>
            <a:off x="178885" y="1324978"/>
            <a:ext cx="4822257" cy="466923"/>
          </a:xfrm>
          <a:prstGeom prst="rect">
            <a:avLst/>
          </a:prstGeom>
          <a:noFill/>
        </p:spPr>
        <p:txBody>
          <a:bodyPr wrap="square" lIns="0" tIns="0" rIns="0" bIns="0">
            <a:spAutoFit/>
          </a:bodyPr>
          <a:lstStyle/>
          <a:p>
            <a:pPr algn="ctr">
              <a:defRPr/>
            </a:pPr>
            <a:r>
              <a:rPr lang="en-US" altLang="zh-CN" sz="3034" dirty="0">
                <a:solidFill>
                  <a:srgbClr val="002060"/>
                </a:solidFill>
                <a:latin typeface="Arial" panose="020B0604020202020204" pitchFamily="34" charset="0"/>
                <a:ea typeface="微软雅黑" panose="020B0503020204020204" pitchFamily="34" charset="-122"/>
                <a:sym typeface="Arial" panose="020B0604020202020204" pitchFamily="34" charset="0"/>
              </a:rPr>
              <a:t>Chapter 4 Search and Sort</a:t>
            </a:r>
          </a:p>
        </p:txBody>
      </p:sp>
      <p:sp>
        <p:nvSpPr>
          <p:cNvPr id="23" name="MH_Others_2">
            <a:extLst>
              <a:ext uri="{FF2B5EF4-FFF2-40B4-BE49-F238E27FC236}">
                <a16:creationId xmlns:a16="http://schemas.microsoft.com/office/drawing/2014/main" id="{261B05A5-7E34-41C3-A3E8-50110680B35B}"/>
              </a:ext>
            </a:extLst>
          </p:cNvPr>
          <p:cNvSpPr/>
          <p:nvPr>
            <p:custDataLst>
              <p:tags r:id="rId5"/>
            </p:custDataLst>
          </p:nvPr>
        </p:nvSpPr>
        <p:spPr>
          <a:xfrm>
            <a:off x="4897120" y="733339"/>
            <a:ext cx="7294879"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557617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EC6E23B-B235-4D78-971B-10BE73DFFB30}"/>
              </a:ext>
            </a:extLst>
          </p:cNvPr>
          <p:cNvGrpSpPr/>
          <p:nvPr/>
        </p:nvGrpSpPr>
        <p:grpSpPr>
          <a:xfrm>
            <a:off x="302765" y="1196691"/>
            <a:ext cx="458390" cy="344014"/>
            <a:chOff x="789999" y="2242985"/>
            <a:chExt cx="504229" cy="378415"/>
          </a:xfrm>
        </p:grpSpPr>
        <p:sp>
          <p:nvSpPr>
            <p:cNvPr id="3" name="Rectangle 24">
              <a:extLst>
                <a:ext uri="{FF2B5EF4-FFF2-40B4-BE49-F238E27FC236}">
                  <a16:creationId xmlns:a16="http://schemas.microsoft.com/office/drawing/2014/main" id="{55D2752B-97FB-480F-8ED4-BB6F3E45D187}"/>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190F5B3E-EB67-4485-9410-F91874E9AE25}"/>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5" name="矩形 4">
            <a:extLst>
              <a:ext uri="{FF2B5EF4-FFF2-40B4-BE49-F238E27FC236}">
                <a16:creationId xmlns:a16="http://schemas.microsoft.com/office/drawing/2014/main" id="{5544291C-A08D-4B9C-9FED-4DD6F6F5B7DD}"/>
              </a:ext>
            </a:extLst>
          </p:cNvPr>
          <p:cNvSpPr/>
          <p:nvPr/>
        </p:nvSpPr>
        <p:spPr>
          <a:xfrm>
            <a:off x="817440" y="1107088"/>
            <a:ext cx="4323620" cy="523220"/>
          </a:xfrm>
          <a:prstGeom prst="rect">
            <a:avLst/>
          </a:prstGeom>
        </p:spPr>
        <p:txBody>
          <a:bodyPr wrap="none">
            <a:spAutoFit/>
          </a:bodyPr>
          <a:lstStyle/>
          <a:p>
            <a:pPr>
              <a:spcBef>
                <a:spcPts val="1200"/>
              </a:spcBef>
            </a:pPr>
            <a:r>
              <a:rPr lang="en-US" altLang="zh-CN" sz="2800" b="1" dirty="0">
                <a:solidFill>
                  <a:schemeClr val="accent5">
                    <a:lumMod val="50000"/>
                  </a:schemeClr>
                </a:solidFill>
                <a:latin typeface="Times New Roman" panose="02020603050405020304" pitchFamily="18" charset="0"/>
                <a:cs typeface="Times New Roman" panose="02020603050405020304" pitchFamily="18" charset="0"/>
              </a:rPr>
              <a:t>2.1</a:t>
            </a:r>
            <a:r>
              <a:rPr lang="en-US" altLang="zh-CN" sz="2800" b="1" dirty="0">
                <a:solidFill>
                  <a:schemeClr val="accent5">
                    <a:lumMod val="50000"/>
                  </a:schemeClr>
                </a:solidFill>
              </a:rPr>
              <a:t> </a:t>
            </a:r>
            <a:r>
              <a:rPr lang="zh-CN" altLang="en-US" sz="2800" b="1" dirty="0">
                <a:solidFill>
                  <a:schemeClr val="accent5">
                    <a:lumMod val="50000"/>
                  </a:schemeClr>
                </a:solidFill>
              </a:rPr>
              <a:t>顺序表的顺序查找方法</a:t>
            </a:r>
            <a:endParaRPr lang="zh-CN" altLang="en-US" sz="2800" b="1" dirty="0">
              <a:solidFill>
                <a:schemeClr val="accent5">
                  <a:lumMod val="50000"/>
                </a:schemeClr>
              </a:solidFill>
              <a:latin typeface="Times New Roman" panose="02020603050405020304" pitchFamily="18" charset="0"/>
              <a:cs typeface="Times New Roman" panose="02020603050405020304" pitchFamily="18" charset="0"/>
            </a:endParaRPr>
          </a:p>
        </p:txBody>
      </p:sp>
      <p:grpSp>
        <p:nvGrpSpPr>
          <p:cNvPr id="6" name="组合 5">
            <a:extLst>
              <a:ext uri="{FF2B5EF4-FFF2-40B4-BE49-F238E27FC236}">
                <a16:creationId xmlns:a16="http://schemas.microsoft.com/office/drawing/2014/main" id="{A589493C-EBF7-4AA4-8CA8-8A6E58F575B8}"/>
              </a:ext>
            </a:extLst>
          </p:cNvPr>
          <p:cNvGrpSpPr/>
          <p:nvPr/>
        </p:nvGrpSpPr>
        <p:grpSpPr>
          <a:xfrm>
            <a:off x="-5" y="177155"/>
            <a:ext cx="4552756" cy="877513"/>
            <a:chOff x="-5" y="271425"/>
            <a:chExt cx="4446231" cy="877513"/>
          </a:xfrm>
        </p:grpSpPr>
        <p:sp>
          <p:nvSpPr>
            <p:cNvPr id="7" name="任意多边形 18">
              <a:extLst>
                <a:ext uri="{FF2B5EF4-FFF2-40B4-BE49-F238E27FC236}">
                  <a16:creationId xmlns:a16="http://schemas.microsoft.com/office/drawing/2014/main" id="{405CA699-FC4E-4803-B2AF-4DEE861583AA}"/>
                </a:ext>
              </a:extLst>
            </p:cNvPr>
            <p:cNvSpPr/>
            <p:nvPr/>
          </p:nvSpPr>
          <p:spPr>
            <a:xfrm rot="5400000">
              <a:off x="1949243" y="-1528442"/>
              <a:ext cx="547735" cy="444623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8" name="椭圆 7">
              <a:extLst>
                <a:ext uri="{FF2B5EF4-FFF2-40B4-BE49-F238E27FC236}">
                  <a16:creationId xmlns:a16="http://schemas.microsoft.com/office/drawing/2014/main" id="{7FB90697-DE13-4A28-AA20-50B096D15490}"/>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矩形 8">
              <a:extLst>
                <a:ext uri="{FF2B5EF4-FFF2-40B4-BE49-F238E27FC236}">
                  <a16:creationId xmlns:a16="http://schemas.microsoft.com/office/drawing/2014/main" id="{E9051D6D-5185-44F0-9A75-B3B14436BFDB}"/>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992C46A3-4894-456E-986B-E8974C4203B4}"/>
              </a:ext>
            </a:extLst>
          </p:cNvPr>
          <p:cNvSpPr txBox="1">
            <a:spLocks noChangeArrowheads="1"/>
          </p:cNvSpPr>
          <p:nvPr/>
        </p:nvSpPr>
        <p:spPr bwMode="auto">
          <a:xfrm>
            <a:off x="1483847" y="289496"/>
            <a:ext cx="2350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静态查找表</a:t>
            </a:r>
          </a:p>
        </p:txBody>
      </p:sp>
      <p:sp>
        <p:nvSpPr>
          <p:cNvPr id="12" name="矩形 11">
            <a:extLst>
              <a:ext uri="{FF2B5EF4-FFF2-40B4-BE49-F238E27FC236}">
                <a16:creationId xmlns:a16="http://schemas.microsoft.com/office/drawing/2014/main" id="{BED9455D-D6CD-46E0-837D-1AB335B18412}"/>
              </a:ext>
            </a:extLst>
          </p:cNvPr>
          <p:cNvSpPr/>
          <p:nvPr/>
        </p:nvSpPr>
        <p:spPr>
          <a:xfrm>
            <a:off x="562928" y="1614740"/>
            <a:ext cx="11002599" cy="1881605"/>
          </a:xfrm>
          <a:prstGeom prst="rect">
            <a:avLst/>
          </a:prstGeom>
        </p:spPr>
        <p:txBody>
          <a:bodyPr wrap="square">
            <a:spAutoFit/>
          </a:bodyPr>
          <a:lstStyle/>
          <a:p>
            <a:pPr algn="just">
              <a:lnSpc>
                <a:spcPct val="114000"/>
              </a:lnSpc>
              <a:spcAft>
                <a:spcPts val="1200"/>
              </a:spcAft>
            </a:pPr>
            <a:r>
              <a:rPr lang="zh-CN" altLang="en-US" sz="2600" dirty="0">
                <a:cs typeface="Times New Roman" panose="02020603050405020304" pitchFamily="18" charset="0"/>
              </a:rPr>
              <a:t>顺序查找方法的查找过程：从表的最后一个</a:t>
            </a:r>
            <a:r>
              <a:rPr lang="en-US" altLang="zh-CN" sz="2600" dirty="0">
                <a:cs typeface="Times New Roman" panose="02020603050405020304" pitchFamily="18" charset="0"/>
              </a:rPr>
              <a:t>(</a:t>
            </a:r>
            <a:r>
              <a:rPr lang="zh-CN" altLang="en-US" sz="2600" dirty="0">
                <a:cs typeface="Times New Roman" panose="02020603050405020304" pitchFamily="18" charset="0"/>
              </a:rPr>
              <a:t>第一个元素</a:t>
            </a:r>
            <a:r>
              <a:rPr lang="en-US" altLang="zh-CN" sz="2600" dirty="0">
                <a:cs typeface="Times New Roman" panose="02020603050405020304" pitchFamily="18" charset="0"/>
              </a:rPr>
              <a:t>)</a:t>
            </a:r>
            <a:r>
              <a:rPr lang="zh-CN" altLang="en-US" sz="2600" dirty="0">
                <a:cs typeface="Times New Roman" panose="02020603050405020304" pitchFamily="18" charset="0"/>
              </a:rPr>
              <a:t>开始，逐个将元素的关键字和给定值进行比较，若某个元素的关键字和给定值相等，则查找成功；若直至第一个</a:t>
            </a:r>
            <a:r>
              <a:rPr lang="en-US" altLang="zh-CN" sz="2600" dirty="0">
                <a:cs typeface="Times New Roman" panose="02020603050405020304" pitchFamily="18" charset="0"/>
              </a:rPr>
              <a:t>(</a:t>
            </a:r>
            <a:r>
              <a:rPr lang="zh-CN" altLang="en-US" sz="2600" dirty="0">
                <a:cs typeface="Times New Roman" panose="02020603050405020304" pitchFamily="18" charset="0"/>
              </a:rPr>
              <a:t>最后一个元素</a:t>
            </a:r>
            <a:r>
              <a:rPr lang="en-US" altLang="zh-CN" sz="2600" dirty="0">
                <a:cs typeface="Times New Roman" panose="02020603050405020304" pitchFamily="18" charset="0"/>
              </a:rPr>
              <a:t>)</a:t>
            </a:r>
            <a:r>
              <a:rPr lang="zh-CN" altLang="en-US" sz="2600" dirty="0">
                <a:cs typeface="Times New Roman" panose="02020603050405020304" pitchFamily="18" charset="0"/>
              </a:rPr>
              <a:t>，其关键字和给定值都不相等，则查找失败。</a:t>
            </a:r>
            <a:endParaRPr lang="en-US" altLang="zh-CN" sz="2600" dirty="0">
              <a:cs typeface="Times New Roman" panose="02020603050405020304" pitchFamily="18" charset="0"/>
            </a:endParaRPr>
          </a:p>
        </p:txBody>
      </p:sp>
      <p:grpSp>
        <p:nvGrpSpPr>
          <p:cNvPr id="13" name="Group 23">
            <a:extLst>
              <a:ext uri="{FF2B5EF4-FFF2-40B4-BE49-F238E27FC236}">
                <a16:creationId xmlns:a16="http://schemas.microsoft.com/office/drawing/2014/main" id="{92706F68-3577-4B0B-9157-83BA043A01F7}"/>
              </a:ext>
            </a:extLst>
          </p:cNvPr>
          <p:cNvGrpSpPr/>
          <p:nvPr/>
        </p:nvGrpSpPr>
        <p:grpSpPr>
          <a:xfrm>
            <a:off x="302765" y="3668305"/>
            <a:ext cx="458390" cy="344014"/>
            <a:chOff x="789999" y="2242985"/>
            <a:chExt cx="504229" cy="378415"/>
          </a:xfrm>
        </p:grpSpPr>
        <p:sp>
          <p:nvSpPr>
            <p:cNvPr id="14" name="Rectangle 24">
              <a:extLst>
                <a:ext uri="{FF2B5EF4-FFF2-40B4-BE49-F238E27FC236}">
                  <a16:creationId xmlns:a16="http://schemas.microsoft.com/office/drawing/2014/main" id="{81190466-5C0C-4398-903F-0EC658CE9E6F}"/>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5" name="Rectangle 25">
              <a:extLst>
                <a:ext uri="{FF2B5EF4-FFF2-40B4-BE49-F238E27FC236}">
                  <a16:creationId xmlns:a16="http://schemas.microsoft.com/office/drawing/2014/main" id="{3C5E8BEC-9726-4699-94D4-0DB61BC40CC5}"/>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16" name="矩形 15">
            <a:extLst>
              <a:ext uri="{FF2B5EF4-FFF2-40B4-BE49-F238E27FC236}">
                <a16:creationId xmlns:a16="http://schemas.microsoft.com/office/drawing/2014/main" id="{8F5F344C-CFA0-42A6-82B4-3BD8C54DF2BC}"/>
              </a:ext>
            </a:extLst>
          </p:cNvPr>
          <p:cNvSpPr/>
          <p:nvPr/>
        </p:nvSpPr>
        <p:spPr>
          <a:xfrm>
            <a:off x="991348" y="4083991"/>
            <a:ext cx="7939291" cy="2492990"/>
          </a:xfrm>
          <a:prstGeom prst="rect">
            <a:avLst/>
          </a:prstGeom>
        </p:spPr>
        <p:txBody>
          <a:bodyPr wrap="square">
            <a:spAutoFit/>
          </a:bodyPr>
          <a:lstStyle/>
          <a:p>
            <a:pPr lvl="1"/>
            <a:r>
              <a:rPr lang="en-US" altLang="zh-CN" sz="2600" dirty="0">
                <a:cs typeface="Times New Roman" panose="02020603050405020304" pitchFamily="18" charset="0"/>
              </a:rPr>
              <a:t>int  </a:t>
            </a:r>
            <a:r>
              <a:rPr lang="en-US" altLang="zh-CN" sz="2600" dirty="0" err="1">
                <a:cs typeface="Times New Roman" panose="02020603050405020304" pitchFamily="18" charset="0"/>
              </a:rPr>
              <a:t>Search_Seq</a:t>
            </a:r>
            <a:r>
              <a:rPr lang="en-US" altLang="zh-CN" sz="2600" dirty="0">
                <a:cs typeface="Times New Roman" panose="02020603050405020304" pitchFamily="18" charset="0"/>
              </a:rPr>
              <a:t> (</a:t>
            </a:r>
            <a:r>
              <a:rPr lang="en-US" altLang="zh-CN" sz="2600" dirty="0" err="1">
                <a:cs typeface="Times New Roman" panose="02020603050405020304" pitchFamily="18" charset="0"/>
              </a:rPr>
              <a:t>SList</a:t>
            </a:r>
            <a:r>
              <a:rPr lang="en-US" altLang="zh-CN" sz="2600" dirty="0">
                <a:cs typeface="Times New Roman" panose="02020603050405020304" pitchFamily="18" charset="0"/>
              </a:rPr>
              <a:t> &amp;L, </a:t>
            </a:r>
            <a:r>
              <a:rPr lang="en-US" altLang="zh-CN" sz="2600" dirty="0" err="1">
                <a:cs typeface="Times New Roman" panose="02020603050405020304" pitchFamily="18" charset="0"/>
              </a:rPr>
              <a:t>KeyType</a:t>
            </a:r>
            <a:r>
              <a:rPr lang="en-US" altLang="zh-CN" sz="2600" dirty="0">
                <a:cs typeface="Times New Roman" panose="02020603050405020304" pitchFamily="18" charset="0"/>
              </a:rPr>
              <a:t> k)</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int </a:t>
            </a:r>
            <a:r>
              <a:rPr lang="en-US" altLang="zh-CN" sz="2600" dirty="0" err="1">
                <a:cs typeface="Times New Roman" panose="02020603050405020304" pitchFamily="18" charset="0"/>
              </a:rPr>
              <a:t>i</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for( </a:t>
            </a:r>
            <a:r>
              <a:rPr lang="en-US" altLang="zh-CN" sz="2600" dirty="0" err="1">
                <a:cs typeface="Times New Roman" panose="02020603050405020304" pitchFamily="18" charset="0"/>
              </a:rPr>
              <a:t>i</a:t>
            </a:r>
            <a:r>
              <a:rPr lang="en-US" altLang="zh-CN" sz="2600" dirty="0">
                <a:cs typeface="Times New Roman" panose="02020603050405020304" pitchFamily="18" charset="0"/>
              </a:rPr>
              <a:t> = </a:t>
            </a:r>
            <a:r>
              <a:rPr lang="en-US" altLang="zh-CN" sz="2600" dirty="0" err="1">
                <a:cs typeface="Times New Roman" panose="02020603050405020304" pitchFamily="18" charset="0"/>
              </a:rPr>
              <a:t>L.length</a:t>
            </a:r>
            <a:r>
              <a:rPr lang="en-US" altLang="zh-CN" sz="2600" dirty="0">
                <a:cs typeface="Times New Roman" panose="02020603050405020304" pitchFamily="18" charset="0"/>
              </a:rPr>
              <a:t>; </a:t>
            </a:r>
            <a:r>
              <a:rPr lang="en-US" altLang="zh-CN" sz="2600" dirty="0" err="1">
                <a:cs typeface="Times New Roman" panose="02020603050405020304" pitchFamily="18" charset="0"/>
              </a:rPr>
              <a:t>i</a:t>
            </a:r>
            <a:r>
              <a:rPr lang="en-US" altLang="zh-CN" sz="2600" dirty="0">
                <a:cs typeface="Times New Roman" panose="02020603050405020304" pitchFamily="18" charset="0"/>
              </a:rPr>
              <a:t> &gt;0 &amp;&amp; </a:t>
            </a:r>
            <a:r>
              <a:rPr lang="en-US" altLang="zh-CN" sz="2600" dirty="0" err="1">
                <a:cs typeface="Times New Roman" panose="02020603050405020304" pitchFamily="18" charset="0"/>
              </a:rPr>
              <a:t>L.r</a:t>
            </a:r>
            <a:r>
              <a:rPr lang="en-US" altLang="zh-CN" sz="2600" dirty="0">
                <a:cs typeface="Times New Roman" panose="02020603050405020304" pitchFamily="18" charset="0"/>
              </a:rPr>
              <a:t>[</a:t>
            </a:r>
            <a:r>
              <a:rPr lang="en-US" altLang="zh-CN" sz="2600" dirty="0" err="1">
                <a:cs typeface="Times New Roman" panose="02020603050405020304" pitchFamily="18" charset="0"/>
              </a:rPr>
              <a:t>i</a:t>
            </a:r>
            <a:r>
              <a:rPr lang="en-US" altLang="zh-CN" sz="2600" dirty="0">
                <a:cs typeface="Times New Roman" panose="02020603050405020304" pitchFamily="18" charset="0"/>
              </a:rPr>
              <a:t>].key != k; </a:t>
            </a:r>
            <a:r>
              <a:rPr lang="en-US" altLang="zh-CN" sz="2600" dirty="0" err="1">
                <a:cs typeface="Times New Roman" panose="02020603050405020304" pitchFamily="18" charset="0"/>
              </a:rPr>
              <a:t>i</a:t>
            </a:r>
            <a:r>
              <a:rPr lang="en-US" altLang="zh-CN" sz="2600" dirty="0">
                <a:cs typeface="Times New Roman" panose="02020603050405020304" pitchFamily="18" charset="0"/>
              </a:rPr>
              <a:t>--)      </a:t>
            </a:r>
            <a:r>
              <a:rPr lang="en-US" altLang="zh-CN" sz="2600" b="1" dirty="0">
                <a:cs typeface="Times New Roman" panose="02020603050405020304" pitchFamily="18" charset="0"/>
              </a:rPr>
              <a:t>;</a:t>
            </a:r>
          </a:p>
          <a:p>
            <a:pPr lvl="1"/>
            <a:r>
              <a:rPr lang="en-US" altLang="zh-CN" sz="2600" dirty="0">
                <a:cs typeface="Times New Roman" panose="02020603050405020304" pitchFamily="18" charset="0"/>
              </a:rPr>
              <a:t>    return </a:t>
            </a:r>
            <a:r>
              <a:rPr lang="en-US" altLang="zh-CN" sz="2600" dirty="0" err="1">
                <a:cs typeface="Times New Roman" panose="02020603050405020304" pitchFamily="18" charset="0"/>
              </a:rPr>
              <a:t>i</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sp>
        <p:nvSpPr>
          <p:cNvPr id="17" name="矩形 16">
            <a:extLst>
              <a:ext uri="{FF2B5EF4-FFF2-40B4-BE49-F238E27FC236}">
                <a16:creationId xmlns:a16="http://schemas.microsoft.com/office/drawing/2014/main" id="{8A8A5A68-8A50-4987-846C-C2377BA66A00}"/>
              </a:ext>
            </a:extLst>
          </p:cNvPr>
          <p:cNvSpPr/>
          <p:nvPr/>
        </p:nvSpPr>
        <p:spPr>
          <a:xfrm>
            <a:off x="817440" y="3578702"/>
            <a:ext cx="6372257"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4.1 </a:t>
            </a:r>
            <a:r>
              <a:rPr lang="en-US" altLang="zh-CN" sz="2800" b="1" dirty="0" err="1">
                <a:solidFill>
                  <a:schemeClr val="accent2"/>
                </a:solidFill>
              </a:rPr>
              <a:t>Search_Seq</a:t>
            </a:r>
            <a:r>
              <a:rPr lang="zh-CN" altLang="en-US" sz="2800" b="1" dirty="0">
                <a:solidFill>
                  <a:srgbClr val="002060"/>
                </a:solidFill>
                <a:latin typeface="Times New Roman" panose="02020603050405020304" pitchFamily="18" charset="0"/>
                <a:cs typeface="Times New Roman" panose="02020603050405020304" pitchFamily="18" charset="0"/>
              </a:rPr>
              <a:t>：顺序查找方法。</a:t>
            </a:r>
          </a:p>
        </p:txBody>
      </p:sp>
    </p:spTree>
    <p:extLst>
      <p:ext uri="{BB962C8B-B14F-4D97-AF65-F5344CB8AC3E}">
        <p14:creationId xmlns:p14="http://schemas.microsoft.com/office/powerpoint/2010/main" val="1068957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EC6E23B-B235-4D78-971B-10BE73DFFB30}"/>
              </a:ext>
            </a:extLst>
          </p:cNvPr>
          <p:cNvGrpSpPr/>
          <p:nvPr/>
        </p:nvGrpSpPr>
        <p:grpSpPr>
          <a:xfrm>
            <a:off x="302765" y="1196691"/>
            <a:ext cx="458390" cy="344014"/>
            <a:chOff x="789999" y="2242985"/>
            <a:chExt cx="504229" cy="378415"/>
          </a:xfrm>
        </p:grpSpPr>
        <p:sp>
          <p:nvSpPr>
            <p:cNvPr id="3" name="Rectangle 24">
              <a:extLst>
                <a:ext uri="{FF2B5EF4-FFF2-40B4-BE49-F238E27FC236}">
                  <a16:creationId xmlns:a16="http://schemas.microsoft.com/office/drawing/2014/main" id="{55D2752B-97FB-480F-8ED4-BB6F3E45D187}"/>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190F5B3E-EB67-4485-9410-F91874E9AE25}"/>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5" name="矩形 4">
            <a:extLst>
              <a:ext uri="{FF2B5EF4-FFF2-40B4-BE49-F238E27FC236}">
                <a16:creationId xmlns:a16="http://schemas.microsoft.com/office/drawing/2014/main" id="{5544291C-A08D-4B9C-9FED-4DD6F6F5B7DD}"/>
              </a:ext>
            </a:extLst>
          </p:cNvPr>
          <p:cNvSpPr/>
          <p:nvPr/>
        </p:nvSpPr>
        <p:spPr>
          <a:xfrm>
            <a:off x="817440" y="1107088"/>
            <a:ext cx="4323620" cy="523220"/>
          </a:xfrm>
          <a:prstGeom prst="rect">
            <a:avLst/>
          </a:prstGeom>
        </p:spPr>
        <p:txBody>
          <a:bodyPr wrap="none">
            <a:spAutoFit/>
          </a:bodyPr>
          <a:lstStyle/>
          <a:p>
            <a:pPr>
              <a:spcBef>
                <a:spcPts val="1200"/>
              </a:spcBef>
            </a:pPr>
            <a:r>
              <a:rPr lang="en-US" altLang="zh-CN" sz="2800" b="1" dirty="0">
                <a:solidFill>
                  <a:schemeClr val="accent5">
                    <a:lumMod val="50000"/>
                  </a:schemeClr>
                </a:solidFill>
                <a:latin typeface="Times New Roman" panose="02020603050405020304" pitchFamily="18" charset="0"/>
                <a:cs typeface="Times New Roman" panose="02020603050405020304" pitchFamily="18" charset="0"/>
              </a:rPr>
              <a:t>2.2</a:t>
            </a:r>
            <a:r>
              <a:rPr lang="en-US" altLang="zh-CN" sz="2800" b="1" dirty="0">
                <a:solidFill>
                  <a:schemeClr val="accent5">
                    <a:lumMod val="50000"/>
                  </a:schemeClr>
                </a:solidFill>
              </a:rPr>
              <a:t> </a:t>
            </a:r>
            <a:r>
              <a:rPr lang="zh-CN" altLang="en-US" sz="2800" b="1" dirty="0">
                <a:solidFill>
                  <a:schemeClr val="accent5">
                    <a:lumMod val="50000"/>
                  </a:schemeClr>
                </a:solidFill>
              </a:rPr>
              <a:t>有序表的折半查找方法</a:t>
            </a:r>
            <a:endParaRPr lang="zh-CN" altLang="en-US" sz="2800" b="1" dirty="0">
              <a:solidFill>
                <a:schemeClr val="accent5">
                  <a:lumMod val="50000"/>
                </a:schemeClr>
              </a:solidFill>
              <a:latin typeface="Times New Roman" panose="02020603050405020304" pitchFamily="18" charset="0"/>
              <a:cs typeface="Times New Roman" panose="02020603050405020304" pitchFamily="18" charset="0"/>
            </a:endParaRPr>
          </a:p>
        </p:txBody>
      </p:sp>
      <p:grpSp>
        <p:nvGrpSpPr>
          <p:cNvPr id="6" name="组合 5">
            <a:extLst>
              <a:ext uri="{FF2B5EF4-FFF2-40B4-BE49-F238E27FC236}">
                <a16:creationId xmlns:a16="http://schemas.microsoft.com/office/drawing/2014/main" id="{A589493C-EBF7-4AA4-8CA8-8A6E58F575B8}"/>
              </a:ext>
            </a:extLst>
          </p:cNvPr>
          <p:cNvGrpSpPr/>
          <p:nvPr/>
        </p:nvGrpSpPr>
        <p:grpSpPr>
          <a:xfrm>
            <a:off x="-5" y="177155"/>
            <a:ext cx="4552756" cy="877513"/>
            <a:chOff x="-5" y="271425"/>
            <a:chExt cx="4446231" cy="877513"/>
          </a:xfrm>
        </p:grpSpPr>
        <p:sp>
          <p:nvSpPr>
            <p:cNvPr id="7" name="任意多边形 18">
              <a:extLst>
                <a:ext uri="{FF2B5EF4-FFF2-40B4-BE49-F238E27FC236}">
                  <a16:creationId xmlns:a16="http://schemas.microsoft.com/office/drawing/2014/main" id="{405CA699-FC4E-4803-B2AF-4DEE861583AA}"/>
                </a:ext>
              </a:extLst>
            </p:cNvPr>
            <p:cNvSpPr/>
            <p:nvPr/>
          </p:nvSpPr>
          <p:spPr>
            <a:xfrm rot="5400000">
              <a:off x="1949243" y="-1528442"/>
              <a:ext cx="547735" cy="444623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8" name="椭圆 7">
              <a:extLst>
                <a:ext uri="{FF2B5EF4-FFF2-40B4-BE49-F238E27FC236}">
                  <a16:creationId xmlns:a16="http://schemas.microsoft.com/office/drawing/2014/main" id="{7FB90697-DE13-4A28-AA20-50B096D15490}"/>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矩形 8">
              <a:extLst>
                <a:ext uri="{FF2B5EF4-FFF2-40B4-BE49-F238E27FC236}">
                  <a16:creationId xmlns:a16="http://schemas.microsoft.com/office/drawing/2014/main" id="{E9051D6D-5185-44F0-9A75-B3B14436BFDB}"/>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992C46A3-4894-456E-986B-E8974C4203B4}"/>
              </a:ext>
            </a:extLst>
          </p:cNvPr>
          <p:cNvSpPr txBox="1">
            <a:spLocks noChangeArrowheads="1"/>
          </p:cNvSpPr>
          <p:nvPr/>
        </p:nvSpPr>
        <p:spPr bwMode="auto">
          <a:xfrm>
            <a:off x="1483847" y="289496"/>
            <a:ext cx="2350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静态查找表</a:t>
            </a:r>
          </a:p>
        </p:txBody>
      </p:sp>
      <p:sp>
        <p:nvSpPr>
          <p:cNvPr id="12" name="矩形 11">
            <a:extLst>
              <a:ext uri="{FF2B5EF4-FFF2-40B4-BE49-F238E27FC236}">
                <a16:creationId xmlns:a16="http://schemas.microsoft.com/office/drawing/2014/main" id="{BED9455D-D6CD-46E0-837D-1AB335B18412}"/>
              </a:ext>
            </a:extLst>
          </p:cNvPr>
          <p:cNvSpPr/>
          <p:nvPr/>
        </p:nvSpPr>
        <p:spPr>
          <a:xfrm>
            <a:off x="562928" y="1636831"/>
            <a:ext cx="10900999" cy="2947795"/>
          </a:xfrm>
          <a:prstGeom prst="rect">
            <a:avLst/>
          </a:prstGeom>
        </p:spPr>
        <p:txBody>
          <a:bodyPr wrap="square">
            <a:spAutoFit/>
          </a:bodyPr>
          <a:lstStyle/>
          <a:p>
            <a:pPr algn="just">
              <a:lnSpc>
                <a:spcPct val="114000"/>
              </a:lnSpc>
              <a:spcAft>
                <a:spcPts val="1200"/>
              </a:spcAft>
            </a:pPr>
            <a:r>
              <a:rPr lang="zh-CN" altLang="en-US" sz="2600" dirty="0">
                <a:cs typeface="Times New Roman" panose="02020603050405020304" pitchFamily="18" charset="0"/>
              </a:rPr>
              <a:t>设查找表已经按照关键字排序，则可用</a:t>
            </a:r>
            <a:r>
              <a:rPr lang="zh-CN" altLang="en-US" sz="2600" b="1" dirty="0">
                <a:solidFill>
                  <a:schemeClr val="accent2"/>
                </a:solidFill>
                <a:cs typeface="Times New Roman" panose="02020603050405020304" pitchFamily="18" charset="0"/>
              </a:rPr>
              <a:t>折半查找</a:t>
            </a:r>
            <a:r>
              <a:rPr lang="en-US" altLang="zh-CN" sz="2600" b="1" dirty="0">
                <a:solidFill>
                  <a:schemeClr val="accent2"/>
                </a:solidFill>
                <a:cs typeface="Times New Roman" panose="02020603050405020304" pitchFamily="18" charset="0"/>
              </a:rPr>
              <a:t>(binary search, </a:t>
            </a:r>
            <a:r>
              <a:rPr lang="zh-CN" altLang="en-US" sz="2600" b="1" dirty="0">
                <a:solidFill>
                  <a:schemeClr val="accent2"/>
                </a:solidFill>
                <a:cs typeface="Times New Roman" panose="02020603050405020304" pitchFamily="18" charset="0"/>
              </a:rPr>
              <a:t>又叫二分查找</a:t>
            </a:r>
            <a:r>
              <a:rPr lang="en-US" altLang="zh-CN" sz="2600" b="1" dirty="0">
                <a:solidFill>
                  <a:schemeClr val="accent2"/>
                </a:solidFill>
                <a:cs typeface="Times New Roman" panose="02020603050405020304" pitchFamily="18" charset="0"/>
              </a:rPr>
              <a:t>)</a:t>
            </a:r>
            <a:r>
              <a:rPr lang="zh-CN" altLang="en-US" sz="2600" dirty="0">
                <a:cs typeface="Times New Roman" panose="02020603050405020304" pitchFamily="18" charset="0"/>
              </a:rPr>
              <a:t>方法实现查找。</a:t>
            </a:r>
          </a:p>
          <a:p>
            <a:pPr algn="just">
              <a:lnSpc>
                <a:spcPct val="114000"/>
              </a:lnSpc>
            </a:pPr>
            <a:r>
              <a:rPr lang="zh-CN" altLang="en-US" sz="2600" b="1" dirty="0">
                <a:solidFill>
                  <a:srgbClr val="0000FF"/>
                </a:solidFill>
                <a:cs typeface="Times New Roman" panose="02020603050405020304" pitchFamily="18" charset="0"/>
              </a:rPr>
              <a:t>算法思路是：</a:t>
            </a:r>
            <a:endParaRPr lang="en-US" altLang="zh-CN" sz="2600" b="1" dirty="0">
              <a:solidFill>
                <a:srgbClr val="0000FF"/>
              </a:solidFill>
              <a:cs typeface="Times New Roman" panose="02020603050405020304" pitchFamily="18" charset="0"/>
            </a:endParaRPr>
          </a:p>
          <a:p>
            <a:pPr algn="just">
              <a:lnSpc>
                <a:spcPct val="114000"/>
              </a:lnSpc>
              <a:spcAft>
                <a:spcPts val="1200"/>
              </a:spcAft>
            </a:pPr>
            <a:r>
              <a:rPr lang="zh-CN" altLang="en-US" sz="2600" dirty="0">
                <a:cs typeface="Times New Roman" panose="02020603050405020304" pitchFamily="18" charset="0"/>
              </a:rPr>
              <a:t>先将查找的关键字与中间位置元素的关键字比较，若相等则查找成功。若不相等则缩小查找范围，在中间位置元素的左侧子表或右侧子表中查找，直到找到元素或查找范围缩小为空。</a:t>
            </a:r>
          </a:p>
        </p:txBody>
      </p:sp>
      <p:sp>
        <p:nvSpPr>
          <p:cNvPr id="14" name="矩形 13">
            <a:extLst>
              <a:ext uri="{FF2B5EF4-FFF2-40B4-BE49-F238E27FC236}">
                <a16:creationId xmlns:a16="http://schemas.microsoft.com/office/drawing/2014/main" id="{BED9455D-D6CD-46E0-837D-1AB335B18412}"/>
              </a:ext>
            </a:extLst>
          </p:cNvPr>
          <p:cNvSpPr/>
          <p:nvPr/>
        </p:nvSpPr>
        <p:spPr>
          <a:xfrm>
            <a:off x="562928" y="4680799"/>
            <a:ext cx="10900999" cy="17332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14000"/>
              </a:lnSpc>
              <a:spcAft>
                <a:spcPts val="1200"/>
              </a:spcAft>
            </a:pPr>
            <a:r>
              <a:rPr lang="zh-CN" altLang="en-US" sz="2600" dirty="0">
                <a:cs typeface="Times New Roman" panose="02020603050405020304" pitchFamily="18" charset="0"/>
              </a:rPr>
              <a:t>例如，在有序表 </a:t>
            </a:r>
            <a:r>
              <a:rPr lang="en-US" altLang="zh-CN" sz="2600" dirty="0">
                <a:cs typeface="Times New Roman" panose="02020603050405020304" pitchFamily="18" charset="0"/>
              </a:rPr>
              <a:t>L={1, 3,11,15,17, 26, 33, 45, 53, 67, 72} </a:t>
            </a:r>
            <a:r>
              <a:rPr lang="zh-CN" altLang="en-US" sz="2600" dirty="0">
                <a:cs typeface="Times New Roman" panose="02020603050405020304" pitchFamily="18" charset="0"/>
              </a:rPr>
              <a:t>中，</a:t>
            </a:r>
            <a:endParaRPr lang="en-US" altLang="zh-CN" sz="2600" dirty="0">
              <a:cs typeface="Times New Roman" panose="02020603050405020304" pitchFamily="18" charset="0"/>
            </a:endParaRPr>
          </a:p>
          <a:p>
            <a:pPr algn="just">
              <a:lnSpc>
                <a:spcPct val="114000"/>
              </a:lnSpc>
              <a:spcAft>
                <a:spcPts val="1200"/>
              </a:spcAft>
            </a:pPr>
            <a:r>
              <a:rPr lang="zh-CN" altLang="en-US" sz="2600" dirty="0">
                <a:cs typeface="Times New Roman" panose="02020603050405020304" pitchFamily="18" charset="0"/>
              </a:rPr>
              <a:t>查找元素 </a:t>
            </a:r>
            <a:r>
              <a:rPr lang="en-US" altLang="zh-CN" sz="2600" dirty="0">
                <a:cs typeface="Times New Roman" panose="02020603050405020304" pitchFamily="18" charset="0"/>
              </a:rPr>
              <a:t>15 </a:t>
            </a:r>
            <a:r>
              <a:rPr lang="zh-CN" altLang="en-US" sz="2600" dirty="0">
                <a:cs typeface="Times New Roman" panose="02020603050405020304" pitchFamily="18" charset="0"/>
              </a:rPr>
              <a:t>的过程是：将 </a:t>
            </a:r>
            <a:r>
              <a:rPr lang="en-US" altLang="zh-CN" sz="2600" dirty="0">
                <a:cs typeface="Times New Roman" panose="02020603050405020304" pitchFamily="18" charset="0"/>
              </a:rPr>
              <a:t>15 </a:t>
            </a:r>
            <a:r>
              <a:rPr lang="zh-CN" altLang="en-US" sz="2600" dirty="0">
                <a:cs typeface="Times New Roman" panose="02020603050405020304" pitchFamily="18" charset="0"/>
              </a:rPr>
              <a:t>依次与表中元素 </a:t>
            </a:r>
            <a:r>
              <a:rPr lang="en-US" altLang="zh-CN" sz="2600" dirty="0">
                <a:cs typeface="Times New Roman" panose="02020603050405020304" pitchFamily="18" charset="0"/>
              </a:rPr>
              <a:t>26,11,15 </a:t>
            </a:r>
            <a:r>
              <a:rPr lang="zh-CN" altLang="en-US" sz="2600" dirty="0">
                <a:cs typeface="Times New Roman" panose="02020603050405020304" pitchFamily="18" charset="0"/>
              </a:rPr>
              <a:t>比较。</a:t>
            </a:r>
            <a:endParaRPr lang="en-US" altLang="zh-CN" sz="2600" dirty="0">
              <a:cs typeface="Times New Roman" panose="02020603050405020304" pitchFamily="18" charset="0"/>
            </a:endParaRPr>
          </a:p>
          <a:p>
            <a:pPr algn="just">
              <a:lnSpc>
                <a:spcPct val="114000"/>
              </a:lnSpc>
              <a:spcAft>
                <a:spcPts val="1200"/>
              </a:spcAft>
            </a:pPr>
            <a:r>
              <a:rPr lang="zh-CN" altLang="en-US" sz="2600" dirty="0">
                <a:cs typeface="Times New Roman" panose="02020603050405020304" pitchFamily="18" charset="0"/>
              </a:rPr>
              <a:t>查找元素 </a:t>
            </a:r>
            <a:r>
              <a:rPr lang="en-US" altLang="zh-CN" sz="2600" dirty="0">
                <a:cs typeface="Times New Roman" panose="02020603050405020304" pitchFamily="18" charset="0"/>
              </a:rPr>
              <a:t>70 </a:t>
            </a:r>
            <a:r>
              <a:rPr lang="zh-CN" altLang="en-US" sz="2600" dirty="0">
                <a:cs typeface="Times New Roman" panose="02020603050405020304" pitchFamily="18" charset="0"/>
              </a:rPr>
              <a:t>的过程是：将 </a:t>
            </a:r>
            <a:r>
              <a:rPr lang="en-US" altLang="zh-CN" sz="2600" dirty="0">
                <a:cs typeface="Times New Roman" panose="02020603050405020304" pitchFamily="18" charset="0"/>
              </a:rPr>
              <a:t>70 </a:t>
            </a:r>
            <a:r>
              <a:rPr lang="zh-CN" altLang="en-US" sz="2600" dirty="0">
                <a:cs typeface="Times New Roman" panose="02020603050405020304" pitchFamily="18" charset="0"/>
              </a:rPr>
              <a:t>依次与表中元素 </a:t>
            </a:r>
            <a:r>
              <a:rPr lang="en-US" altLang="zh-CN" sz="2600" dirty="0">
                <a:cs typeface="Times New Roman" panose="02020603050405020304" pitchFamily="18" charset="0"/>
              </a:rPr>
              <a:t>26,53,67,72 </a:t>
            </a:r>
            <a:r>
              <a:rPr lang="zh-CN" altLang="en-US" sz="2600" dirty="0">
                <a:cs typeface="Times New Roman" panose="02020603050405020304" pitchFamily="18" charset="0"/>
              </a:rPr>
              <a:t>比较。</a:t>
            </a:r>
            <a:endParaRPr lang="en-US" altLang="zh-CN" sz="2600" dirty="0">
              <a:cs typeface="Times New Roman" panose="02020603050405020304" pitchFamily="18" charset="0"/>
            </a:endParaRPr>
          </a:p>
        </p:txBody>
      </p:sp>
    </p:spTree>
    <p:extLst>
      <p:ext uri="{BB962C8B-B14F-4D97-AF65-F5344CB8AC3E}">
        <p14:creationId xmlns:p14="http://schemas.microsoft.com/office/powerpoint/2010/main" val="45865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A589493C-EBF7-4AA4-8CA8-8A6E58F575B8}"/>
              </a:ext>
            </a:extLst>
          </p:cNvPr>
          <p:cNvGrpSpPr/>
          <p:nvPr/>
        </p:nvGrpSpPr>
        <p:grpSpPr>
          <a:xfrm>
            <a:off x="-5" y="177155"/>
            <a:ext cx="4552756" cy="877513"/>
            <a:chOff x="-5" y="271425"/>
            <a:chExt cx="4446231" cy="877513"/>
          </a:xfrm>
        </p:grpSpPr>
        <p:sp>
          <p:nvSpPr>
            <p:cNvPr id="7" name="任意多边形 18">
              <a:extLst>
                <a:ext uri="{FF2B5EF4-FFF2-40B4-BE49-F238E27FC236}">
                  <a16:creationId xmlns:a16="http://schemas.microsoft.com/office/drawing/2014/main" id="{405CA699-FC4E-4803-B2AF-4DEE861583AA}"/>
                </a:ext>
              </a:extLst>
            </p:cNvPr>
            <p:cNvSpPr/>
            <p:nvPr/>
          </p:nvSpPr>
          <p:spPr>
            <a:xfrm rot="5400000">
              <a:off x="1949243" y="-1528442"/>
              <a:ext cx="547735" cy="444623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8" name="椭圆 7">
              <a:extLst>
                <a:ext uri="{FF2B5EF4-FFF2-40B4-BE49-F238E27FC236}">
                  <a16:creationId xmlns:a16="http://schemas.microsoft.com/office/drawing/2014/main" id="{7FB90697-DE13-4A28-AA20-50B096D15490}"/>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矩形 8">
              <a:extLst>
                <a:ext uri="{FF2B5EF4-FFF2-40B4-BE49-F238E27FC236}">
                  <a16:creationId xmlns:a16="http://schemas.microsoft.com/office/drawing/2014/main" id="{E9051D6D-5185-44F0-9A75-B3B14436BFDB}"/>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992C46A3-4894-456E-986B-E8974C4203B4}"/>
              </a:ext>
            </a:extLst>
          </p:cNvPr>
          <p:cNvSpPr txBox="1">
            <a:spLocks noChangeArrowheads="1"/>
          </p:cNvSpPr>
          <p:nvPr/>
        </p:nvSpPr>
        <p:spPr bwMode="auto">
          <a:xfrm>
            <a:off x="1483847" y="289496"/>
            <a:ext cx="2350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静态查找表</a:t>
            </a:r>
          </a:p>
        </p:txBody>
      </p:sp>
      <p:sp>
        <p:nvSpPr>
          <p:cNvPr id="16" name="矩形 15">
            <a:extLst>
              <a:ext uri="{FF2B5EF4-FFF2-40B4-BE49-F238E27FC236}">
                <a16:creationId xmlns:a16="http://schemas.microsoft.com/office/drawing/2014/main" id="{8F5F344C-CFA0-42A6-82B4-3BD8C54DF2BC}"/>
              </a:ext>
            </a:extLst>
          </p:cNvPr>
          <p:cNvSpPr/>
          <p:nvPr/>
        </p:nvSpPr>
        <p:spPr>
          <a:xfrm>
            <a:off x="794444" y="1620210"/>
            <a:ext cx="6669292" cy="4893647"/>
          </a:xfrm>
          <a:prstGeom prst="rect">
            <a:avLst/>
          </a:prstGeom>
        </p:spPr>
        <p:txBody>
          <a:bodyPr wrap="square">
            <a:spAutoFit/>
          </a:bodyPr>
          <a:lstStyle/>
          <a:p>
            <a:pPr lvl="1"/>
            <a:r>
              <a:rPr lang="en-US" altLang="zh-CN" sz="2600" dirty="0">
                <a:cs typeface="Times New Roman" panose="02020603050405020304" pitchFamily="18" charset="0"/>
              </a:rPr>
              <a:t>int  </a:t>
            </a:r>
            <a:r>
              <a:rPr lang="en-US" altLang="zh-CN" sz="2600" dirty="0" err="1">
                <a:cs typeface="Times New Roman" panose="02020603050405020304" pitchFamily="18" charset="0"/>
              </a:rPr>
              <a:t>Search_Bin</a:t>
            </a:r>
            <a:r>
              <a:rPr lang="en-US" altLang="zh-CN" sz="2600" dirty="0">
                <a:cs typeface="Times New Roman" panose="02020603050405020304" pitchFamily="18" charset="0"/>
              </a:rPr>
              <a:t> (</a:t>
            </a:r>
            <a:r>
              <a:rPr lang="en-US" altLang="zh-CN" sz="2600" dirty="0" err="1">
                <a:cs typeface="Times New Roman" panose="02020603050405020304" pitchFamily="18" charset="0"/>
              </a:rPr>
              <a:t>SList</a:t>
            </a:r>
            <a:r>
              <a:rPr lang="en-US" altLang="zh-CN" sz="2600" dirty="0">
                <a:cs typeface="Times New Roman" panose="02020603050405020304" pitchFamily="18" charset="0"/>
              </a:rPr>
              <a:t> &amp;L, </a:t>
            </a:r>
            <a:r>
              <a:rPr lang="en-US" altLang="zh-CN" sz="2600" dirty="0" err="1">
                <a:cs typeface="Times New Roman" panose="02020603050405020304" pitchFamily="18" charset="0"/>
              </a:rPr>
              <a:t>KeyType</a:t>
            </a:r>
            <a:r>
              <a:rPr lang="en-US" altLang="zh-CN" sz="2600" dirty="0">
                <a:cs typeface="Times New Roman" panose="02020603050405020304" pitchFamily="18" charset="0"/>
              </a:rPr>
              <a:t> k)</a:t>
            </a:r>
          </a:p>
          <a:p>
            <a:pPr lvl="1"/>
            <a:r>
              <a:rPr lang="en-US" altLang="zh-CN" sz="2600" dirty="0">
                <a:cs typeface="Times New Roman" panose="02020603050405020304" pitchFamily="18" charset="0"/>
              </a:rPr>
              <a:t>{   int a, m, b;</a:t>
            </a:r>
          </a:p>
          <a:p>
            <a:pPr lvl="1"/>
            <a:r>
              <a:rPr lang="en-US" altLang="zh-CN" sz="2600" dirty="0">
                <a:cs typeface="Times New Roman" panose="02020603050405020304" pitchFamily="18" charset="0"/>
              </a:rPr>
              <a:t>    a = 1; b = </a:t>
            </a:r>
            <a:r>
              <a:rPr lang="en-US" altLang="zh-CN" sz="2600" dirty="0" err="1">
                <a:cs typeface="Times New Roman" panose="02020603050405020304" pitchFamily="18" charset="0"/>
              </a:rPr>
              <a:t>L.length</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while(a &lt;= b)</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m = (</a:t>
            </a:r>
            <a:r>
              <a:rPr lang="en-US" altLang="zh-CN" sz="2600" dirty="0" err="1">
                <a:cs typeface="Times New Roman" panose="02020603050405020304" pitchFamily="18" charset="0"/>
              </a:rPr>
              <a:t>a+b</a:t>
            </a:r>
            <a:r>
              <a:rPr lang="en-US" altLang="zh-CN" sz="2600" dirty="0">
                <a:cs typeface="Times New Roman" panose="02020603050405020304" pitchFamily="18" charset="0"/>
              </a:rPr>
              <a:t>)/2;</a:t>
            </a:r>
          </a:p>
          <a:p>
            <a:pPr lvl="1"/>
            <a:r>
              <a:rPr lang="en-US" altLang="zh-CN" sz="2600" dirty="0">
                <a:cs typeface="Times New Roman" panose="02020603050405020304" pitchFamily="18" charset="0"/>
              </a:rPr>
              <a:t>        if (</a:t>
            </a:r>
            <a:r>
              <a:rPr lang="en-US" altLang="zh-CN" sz="2600" dirty="0" err="1">
                <a:cs typeface="Times New Roman" panose="02020603050405020304" pitchFamily="18" charset="0"/>
              </a:rPr>
              <a:t>L.r</a:t>
            </a:r>
            <a:r>
              <a:rPr lang="en-US" altLang="zh-CN" sz="2600" dirty="0">
                <a:cs typeface="Times New Roman" panose="02020603050405020304" pitchFamily="18" charset="0"/>
              </a:rPr>
              <a:t>[m].key == k)    return m;</a:t>
            </a:r>
          </a:p>
          <a:p>
            <a:pPr lvl="1"/>
            <a:r>
              <a:rPr lang="en-US" altLang="zh-CN" sz="2600" dirty="0">
                <a:cs typeface="Times New Roman" panose="02020603050405020304" pitchFamily="18" charset="0"/>
              </a:rPr>
              <a:t>        else if (</a:t>
            </a:r>
            <a:r>
              <a:rPr lang="en-US" altLang="zh-CN" sz="2600" dirty="0" err="1">
                <a:cs typeface="Times New Roman" panose="02020603050405020304" pitchFamily="18" charset="0"/>
              </a:rPr>
              <a:t>L.r</a:t>
            </a:r>
            <a:r>
              <a:rPr lang="en-US" altLang="zh-CN" sz="2600" dirty="0">
                <a:cs typeface="Times New Roman" panose="02020603050405020304" pitchFamily="18" charset="0"/>
              </a:rPr>
              <a:t>[m].key &lt; k)    a = m+1</a:t>
            </a:r>
            <a:r>
              <a:rPr lang="zh-CN" altLang="en-US" sz="2600" dirty="0">
                <a:cs typeface="Times New Roman" panose="02020603050405020304" pitchFamily="18" charset="0"/>
              </a:rPr>
              <a:t>；</a:t>
            </a:r>
            <a:endParaRPr lang="en-US" altLang="zh-CN" sz="2600" dirty="0">
              <a:cs typeface="Times New Roman" panose="02020603050405020304" pitchFamily="18" charset="0"/>
            </a:endParaRPr>
          </a:p>
          <a:p>
            <a:pPr lvl="1"/>
            <a:r>
              <a:rPr lang="en-US" altLang="zh-CN" sz="2600" dirty="0">
                <a:cs typeface="Times New Roman" panose="02020603050405020304" pitchFamily="18" charset="0"/>
              </a:rPr>
              <a:t>        else    b = m-1;     </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return 0;</a:t>
            </a:r>
          </a:p>
          <a:p>
            <a:pPr lvl="1"/>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sp>
        <p:nvSpPr>
          <p:cNvPr id="17" name="矩形 16">
            <a:extLst>
              <a:ext uri="{FF2B5EF4-FFF2-40B4-BE49-F238E27FC236}">
                <a16:creationId xmlns:a16="http://schemas.microsoft.com/office/drawing/2014/main" id="{8A8A5A68-8A50-4987-846C-C2377BA66A00}"/>
              </a:ext>
            </a:extLst>
          </p:cNvPr>
          <p:cNvSpPr/>
          <p:nvPr/>
        </p:nvSpPr>
        <p:spPr>
          <a:xfrm>
            <a:off x="794444" y="1127048"/>
            <a:ext cx="7827784"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4.2 </a:t>
            </a:r>
            <a:r>
              <a:rPr lang="en-US" altLang="zh-CN" sz="2800" b="1" dirty="0" err="1">
                <a:solidFill>
                  <a:schemeClr val="accent2"/>
                </a:solidFill>
              </a:rPr>
              <a:t>Search_Bin</a:t>
            </a:r>
            <a:r>
              <a:rPr lang="zh-CN" altLang="en-US" sz="2800" b="1" dirty="0">
                <a:solidFill>
                  <a:srgbClr val="002060"/>
                </a:solidFill>
                <a:latin typeface="Times New Roman" panose="02020603050405020304" pitchFamily="18" charset="0"/>
                <a:cs typeface="Times New Roman" panose="02020603050405020304" pitchFamily="18" charset="0"/>
              </a:rPr>
              <a:t>：有序表的折半查找方法。</a:t>
            </a:r>
          </a:p>
        </p:txBody>
      </p:sp>
      <p:grpSp>
        <p:nvGrpSpPr>
          <p:cNvPr id="12" name="Group 23">
            <a:extLst>
              <a:ext uri="{FF2B5EF4-FFF2-40B4-BE49-F238E27FC236}">
                <a16:creationId xmlns:a16="http://schemas.microsoft.com/office/drawing/2014/main" id="{AAD85AF3-742C-4B5E-A4E7-523C752AD8F9}"/>
              </a:ext>
            </a:extLst>
          </p:cNvPr>
          <p:cNvGrpSpPr/>
          <p:nvPr/>
        </p:nvGrpSpPr>
        <p:grpSpPr>
          <a:xfrm>
            <a:off x="302765" y="1196691"/>
            <a:ext cx="458390" cy="344014"/>
            <a:chOff x="789999" y="2242985"/>
            <a:chExt cx="504229" cy="378415"/>
          </a:xfrm>
        </p:grpSpPr>
        <p:sp>
          <p:nvSpPr>
            <p:cNvPr id="18" name="Rectangle 24">
              <a:extLst>
                <a:ext uri="{FF2B5EF4-FFF2-40B4-BE49-F238E27FC236}">
                  <a16:creationId xmlns:a16="http://schemas.microsoft.com/office/drawing/2014/main" id="{EF73C35D-4C64-4C1D-A2D3-A2F35E07DAA4}"/>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9" name="Rectangle 25">
              <a:extLst>
                <a:ext uri="{FF2B5EF4-FFF2-40B4-BE49-F238E27FC236}">
                  <a16:creationId xmlns:a16="http://schemas.microsoft.com/office/drawing/2014/main" id="{0F96897A-C418-4B04-A2F4-90C48F6FC0C1}"/>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Tree>
    <p:extLst>
      <p:ext uri="{BB962C8B-B14F-4D97-AF65-F5344CB8AC3E}">
        <p14:creationId xmlns:p14="http://schemas.microsoft.com/office/powerpoint/2010/main" val="3508806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EC6E23B-B235-4D78-971B-10BE73DFFB30}"/>
              </a:ext>
            </a:extLst>
          </p:cNvPr>
          <p:cNvGrpSpPr/>
          <p:nvPr/>
        </p:nvGrpSpPr>
        <p:grpSpPr>
          <a:xfrm>
            <a:off x="302765" y="1196691"/>
            <a:ext cx="458390" cy="344014"/>
            <a:chOff x="789999" y="2242985"/>
            <a:chExt cx="504229" cy="378415"/>
          </a:xfrm>
        </p:grpSpPr>
        <p:sp>
          <p:nvSpPr>
            <p:cNvPr id="3" name="Rectangle 24">
              <a:extLst>
                <a:ext uri="{FF2B5EF4-FFF2-40B4-BE49-F238E27FC236}">
                  <a16:creationId xmlns:a16="http://schemas.microsoft.com/office/drawing/2014/main" id="{55D2752B-97FB-480F-8ED4-BB6F3E45D187}"/>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190F5B3E-EB67-4485-9410-F91874E9AE25}"/>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5" name="矩形 4">
            <a:extLst>
              <a:ext uri="{FF2B5EF4-FFF2-40B4-BE49-F238E27FC236}">
                <a16:creationId xmlns:a16="http://schemas.microsoft.com/office/drawing/2014/main" id="{5544291C-A08D-4B9C-9FED-4DD6F6F5B7DD}"/>
              </a:ext>
            </a:extLst>
          </p:cNvPr>
          <p:cNvSpPr/>
          <p:nvPr/>
        </p:nvSpPr>
        <p:spPr>
          <a:xfrm>
            <a:off x="817440" y="1107088"/>
            <a:ext cx="4323620" cy="523220"/>
          </a:xfrm>
          <a:prstGeom prst="rect">
            <a:avLst/>
          </a:prstGeom>
        </p:spPr>
        <p:txBody>
          <a:bodyPr wrap="none">
            <a:spAutoFit/>
          </a:bodyPr>
          <a:lstStyle/>
          <a:p>
            <a:pPr>
              <a:spcBef>
                <a:spcPts val="1200"/>
              </a:spcBef>
            </a:pPr>
            <a:r>
              <a:rPr lang="en-US" altLang="zh-CN" sz="2800" b="1" dirty="0">
                <a:solidFill>
                  <a:schemeClr val="accent5">
                    <a:lumMod val="50000"/>
                  </a:schemeClr>
                </a:solidFill>
                <a:latin typeface="Times New Roman" panose="02020603050405020304" pitchFamily="18" charset="0"/>
                <a:cs typeface="Times New Roman" panose="02020603050405020304" pitchFamily="18" charset="0"/>
              </a:rPr>
              <a:t>2.2</a:t>
            </a:r>
            <a:r>
              <a:rPr lang="en-US" altLang="zh-CN" sz="2800" b="1" dirty="0">
                <a:solidFill>
                  <a:schemeClr val="accent5">
                    <a:lumMod val="50000"/>
                  </a:schemeClr>
                </a:solidFill>
              </a:rPr>
              <a:t> </a:t>
            </a:r>
            <a:r>
              <a:rPr lang="zh-CN" altLang="en-US" sz="2800" b="1" dirty="0">
                <a:solidFill>
                  <a:schemeClr val="accent5">
                    <a:lumMod val="50000"/>
                  </a:schemeClr>
                </a:solidFill>
              </a:rPr>
              <a:t>有序表的折半查找方法</a:t>
            </a:r>
            <a:endParaRPr lang="zh-CN" altLang="en-US" sz="2800" b="1" dirty="0">
              <a:solidFill>
                <a:schemeClr val="accent5">
                  <a:lumMod val="50000"/>
                </a:schemeClr>
              </a:solidFill>
              <a:latin typeface="Times New Roman" panose="02020603050405020304" pitchFamily="18" charset="0"/>
              <a:cs typeface="Times New Roman" panose="02020603050405020304" pitchFamily="18" charset="0"/>
            </a:endParaRPr>
          </a:p>
        </p:txBody>
      </p:sp>
      <p:grpSp>
        <p:nvGrpSpPr>
          <p:cNvPr id="6" name="组合 5">
            <a:extLst>
              <a:ext uri="{FF2B5EF4-FFF2-40B4-BE49-F238E27FC236}">
                <a16:creationId xmlns:a16="http://schemas.microsoft.com/office/drawing/2014/main" id="{A589493C-EBF7-4AA4-8CA8-8A6E58F575B8}"/>
              </a:ext>
            </a:extLst>
          </p:cNvPr>
          <p:cNvGrpSpPr/>
          <p:nvPr/>
        </p:nvGrpSpPr>
        <p:grpSpPr>
          <a:xfrm>
            <a:off x="-5" y="177155"/>
            <a:ext cx="4552756" cy="877513"/>
            <a:chOff x="-5" y="271425"/>
            <a:chExt cx="4446231" cy="877513"/>
          </a:xfrm>
        </p:grpSpPr>
        <p:sp>
          <p:nvSpPr>
            <p:cNvPr id="7" name="任意多边形 18">
              <a:extLst>
                <a:ext uri="{FF2B5EF4-FFF2-40B4-BE49-F238E27FC236}">
                  <a16:creationId xmlns:a16="http://schemas.microsoft.com/office/drawing/2014/main" id="{405CA699-FC4E-4803-B2AF-4DEE861583AA}"/>
                </a:ext>
              </a:extLst>
            </p:cNvPr>
            <p:cNvSpPr/>
            <p:nvPr/>
          </p:nvSpPr>
          <p:spPr>
            <a:xfrm rot="5400000">
              <a:off x="1949243" y="-1528442"/>
              <a:ext cx="547735" cy="444623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8" name="椭圆 7">
              <a:extLst>
                <a:ext uri="{FF2B5EF4-FFF2-40B4-BE49-F238E27FC236}">
                  <a16:creationId xmlns:a16="http://schemas.microsoft.com/office/drawing/2014/main" id="{7FB90697-DE13-4A28-AA20-50B096D15490}"/>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矩形 8">
              <a:extLst>
                <a:ext uri="{FF2B5EF4-FFF2-40B4-BE49-F238E27FC236}">
                  <a16:creationId xmlns:a16="http://schemas.microsoft.com/office/drawing/2014/main" id="{E9051D6D-5185-44F0-9A75-B3B14436BFDB}"/>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992C46A3-4894-456E-986B-E8974C4203B4}"/>
              </a:ext>
            </a:extLst>
          </p:cNvPr>
          <p:cNvSpPr txBox="1">
            <a:spLocks noChangeArrowheads="1"/>
          </p:cNvSpPr>
          <p:nvPr/>
        </p:nvSpPr>
        <p:spPr bwMode="auto">
          <a:xfrm>
            <a:off x="1483847" y="289496"/>
            <a:ext cx="2350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静态查找表</a:t>
            </a: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BED9455D-D6CD-46E0-837D-1AB335B18412}"/>
                  </a:ext>
                </a:extLst>
              </p:cNvPr>
              <p:cNvSpPr/>
              <p:nvPr/>
            </p:nvSpPr>
            <p:spPr>
              <a:xfrm>
                <a:off x="478201" y="1681656"/>
                <a:ext cx="11110616" cy="2947795"/>
              </a:xfrm>
              <a:prstGeom prst="rect">
                <a:avLst/>
              </a:prstGeom>
            </p:spPr>
            <p:txBody>
              <a:bodyPr wrap="square">
                <a:spAutoFit/>
              </a:bodyPr>
              <a:lstStyle/>
              <a:p>
                <a:pPr algn="just">
                  <a:lnSpc>
                    <a:spcPct val="114000"/>
                  </a:lnSpc>
                </a:pPr>
                <a:r>
                  <a:rPr lang="zh-CN" altLang="en-US" sz="2600" b="1" dirty="0">
                    <a:solidFill>
                      <a:schemeClr val="accent2"/>
                    </a:solidFill>
                    <a:cs typeface="Times New Roman" panose="02020603050405020304" pitchFamily="18" charset="0"/>
                  </a:rPr>
                  <a:t>算法效率</a:t>
                </a:r>
                <a:r>
                  <a:rPr lang="zh-CN" altLang="en-US" sz="2600" dirty="0">
                    <a:cs typeface="Times New Roman" panose="02020603050405020304" pitchFamily="18" charset="0"/>
                  </a:rPr>
                  <a:t>分析：</a:t>
                </a:r>
                <a:endParaRPr lang="en-US" altLang="zh-CN" sz="2600" dirty="0">
                  <a:cs typeface="Times New Roman" panose="02020603050405020304" pitchFamily="18" charset="0"/>
                </a:endParaRPr>
              </a:p>
              <a:p>
                <a:pPr algn="just">
                  <a:lnSpc>
                    <a:spcPct val="114000"/>
                  </a:lnSpc>
                  <a:spcAft>
                    <a:spcPts val="1200"/>
                  </a:spcAft>
                </a:pPr>
                <a:r>
                  <a:rPr lang="zh-CN" altLang="en-US" sz="2600" dirty="0">
                    <a:cs typeface="Times New Roman" panose="02020603050405020304" pitchFamily="18" charset="0"/>
                  </a:rPr>
                  <a:t>对于具有 </a:t>
                </a:r>
                <a:r>
                  <a:rPr lang="en-US" altLang="zh-CN" sz="2600" dirty="0">
                    <a:cs typeface="Times New Roman" panose="02020603050405020304" pitchFamily="18" charset="0"/>
                  </a:rPr>
                  <a:t>11 </a:t>
                </a:r>
                <a:r>
                  <a:rPr lang="zh-CN" altLang="en-US" sz="2600" dirty="0">
                    <a:cs typeface="Times New Roman" panose="02020603050405020304" pitchFamily="18" charset="0"/>
                  </a:rPr>
                  <a:t>个元素的有序表，找到第 </a:t>
                </a:r>
                <a:r>
                  <a:rPr lang="en-US" altLang="zh-CN" sz="2600" dirty="0">
                    <a:cs typeface="Times New Roman" panose="02020603050405020304" pitchFamily="18" charset="0"/>
                  </a:rPr>
                  <a:t>6 </a:t>
                </a:r>
                <a:r>
                  <a:rPr lang="zh-CN" altLang="en-US" sz="2600" dirty="0">
                    <a:cs typeface="Times New Roman" panose="02020603050405020304" pitchFamily="18" charset="0"/>
                  </a:rPr>
                  <a:t>个元素仅需比较一个元素；找到第 </a:t>
                </a:r>
                <a:r>
                  <a:rPr lang="en-US" altLang="zh-CN" sz="2600" dirty="0">
                    <a:cs typeface="Times New Roman" panose="02020603050405020304" pitchFamily="18" charset="0"/>
                  </a:rPr>
                  <a:t>3 </a:t>
                </a:r>
                <a:r>
                  <a:rPr lang="zh-CN" altLang="en-US" sz="2600" dirty="0">
                    <a:cs typeface="Times New Roman" panose="02020603050405020304" pitchFamily="18" charset="0"/>
                  </a:rPr>
                  <a:t>或 </a:t>
                </a:r>
                <a:r>
                  <a:rPr lang="en-US" altLang="zh-CN" sz="2600" dirty="0">
                    <a:cs typeface="Times New Roman" panose="02020603050405020304" pitchFamily="18" charset="0"/>
                  </a:rPr>
                  <a:t>9 </a:t>
                </a:r>
                <a:r>
                  <a:rPr lang="zh-CN" altLang="en-US" sz="2600" dirty="0">
                    <a:cs typeface="Times New Roman" panose="02020603050405020304" pitchFamily="18" charset="0"/>
                  </a:rPr>
                  <a:t>个元素分别需比较 </a:t>
                </a:r>
                <a:r>
                  <a:rPr lang="en-US" altLang="zh-CN" sz="2600" dirty="0">
                    <a:cs typeface="Times New Roman" panose="02020603050405020304" pitchFamily="18" charset="0"/>
                  </a:rPr>
                  <a:t>2 </a:t>
                </a:r>
                <a:r>
                  <a:rPr lang="zh-CN" altLang="en-US" sz="2600" dirty="0">
                    <a:cs typeface="Times New Roman" panose="02020603050405020304" pitchFamily="18" charset="0"/>
                  </a:rPr>
                  <a:t>个元素；找到第 </a:t>
                </a:r>
                <a:r>
                  <a:rPr lang="en-US" altLang="zh-CN" sz="2600" dirty="0">
                    <a:cs typeface="Times New Roman" panose="02020603050405020304" pitchFamily="18" charset="0"/>
                  </a:rPr>
                  <a:t>1,4,7,10 </a:t>
                </a:r>
                <a:r>
                  <a:rPr lang="zh-CN" altLang="en-US" sz="2600" dirty="0">
                    <a:cs typeface="Times New Roman" panose="02020603050405020304" pitchFamily="18" charset="0"/>
                  </a:rPr>
                  <a:t>个元素分别需要比较 </a:t>
                </a:r>
                <a:r>
                  <a:rPr lang="en-US" altLang="zh-CN" sz="2600" dirty="0">
                    <a:cs typeface="Times New Roman" panose="02020603050405020304" pitchFamily="18" charset="0"/>
                  </a:rPr>
                  <a:t>3 </a:t>
                </a:r>
                <a:r>
                  <a:rPr lang="zh-CN" altLang="en-US" sz="2600" dirty="0">
                    <a:cs typeface="Times New Roman" panose="02020603050405020304" pitchFamily="18" charset="0"/>
                  </a:rPr>
                  <a:t>个元素；找到第 </a:t>
                </a:r>
                <a:r>
                  <a:rPr lang="en-US" altLang="zh-CN" sz="2600" dirty="0">
                    <a:cs typeface="Times New Roman" panose="02020603050405020304" pitchFamily="18" charset="0"/>
                  </a:rPr>
                  <a:t>2,5,8,11</a:t>
                </a:r>
                <a:r>
                  <a:rPr lang="zh-CN" altLang="en-US" sz="2600" dirty="0">
                    <a:cs typeface="Times New Roman" panose="02020603050405020304" pitchFamily="18" charset="0"/>
                  </a:rPr>
                  <a:t> 个元素分别需要比较 </a:t>
                </a:r>
                <a:r>
                  <a:rPr lang="en-US" altLang="zh-CN" sz="2600" dirty="0">
                    <a:cs typeface="Times New Roman" panose="02020603050405020304" pitchFamily="18" charset="0"/>
                  </a:rPr>
                  <a:t>4 </a:t>
                </a:r>
                <a:r>
                  <a:rPr lang="zh-CN" altLang="en-US" sz="2600" dirty="0">
                    <a:cs typeface="Times New Roman" panose="02020603050405020304" pitchFamily="18" charset="0"/>
                  </a:rPr>
                  <a:t>个元素。</a:t>
                </a:r>
                <a:endParaRPr lang="en-US" altLang="zh-CN" sz="2600" dirty="0">
                  <a:cs typeface="Times New Roman" panose="02020603050405020304" pitchFamily="18" charset="0"/>
                </a:endParaRPr>
              </a:p>
              <a:p>
                <a:pPr algn="just">
                  <a:lnSpc>
                    <a:spcPct val="114000"/>
                  </a:lnSpc>
                </a:pPr>
                <a:r>
                  <a:rPr lang="zh-CN" altLang="en-US" sz="2600" b="1" dirty="0">
                    <a:cs typeface="Times New Roman" panose="02020603050405020304" pitchFamily="18" charset="0"/>
                  </a:rPr>
                  <a:t>查找成功的平均查找长度</a:t>
                </a:r>
                <a:r>
                  <a:rPr lang="zh-CN" altLang="en-US" sz="2600" dirty="0">
                    <a:cs typeface="Times New Roman" panose="02020603050405020304" pitchFamily="18" charset="0"/>
                  </a:rPr>
                  <a:t>为：</a:t>
                </a:r>
                <a:endParaRPr lang="en-US" altLang="zh-CN" sz="2600" dirty="0">
                  <a:cs typeface="Times New Roman" panose="02020603050405020304" pitchFamily="18" charset="0"/>
                </a:endParaRPr>
              </a:p>
              <a:p>
                <a:pPr algn="ctr">
                  <a:lnSpc>
                    <a:spcPct val="114000"/>
                  </a:lnSpc>
                  <a:spcAft>
                    <a:spcPts val="600"/>
                  </a:spcAft>
                </a:pPr>
                <a:r>
                  <a:rPr lang="en-US" altLang="zh-CN" sz="2600" dirty="0">
                    <a:cs typeface="Times New Roman" panose="02020603050405020304" pitchFamily="18" charset="0"/>
                  </a:rPr>
                  <a:t>(1</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m:t>
                    </m:r>
                  </m:oMath>
                </a14:m>
                <a:r>
                  <a:rPr lang="en-US" altLang="zh-CN" sz="2600" dirty="0">
                    <a:cs typeface="Times New Roman" panose="02020603050405020304" pitchFamily="18" charset="0"/>
                  </a:rPr>
                  <a:t>1+2</a:t>
                </a:r>
                <a14:m>
                  <m:oMath xmlns:m="http://schemas.openxmlformats.org/officeDocument/2006/math">
                    <m:r>
                      <a:rPr lang="en-US" altLang="zh-CN" sz="2600" i="1">
                        <a:latin typeface="Cambria Math" panose="02040503050406030204" pitchFamily="18" charset="0"/>
                        <a:cs typeface="Times New Roman" panose="02020603050405020304" pitchFamily="18" charset="0"/>
                      </a:rPr>
                      <m:t>×</m:t>
                    </m:r>
                  </m:oMath>
                </a14:m>
                <a:r>
                  <a:rPr lang="en-US" altLang="zh-CN" sz="2600" dirty="0">
                    <a:cs typeface="Times New Roman" panose="02020603050405020304" pitchFamily="18" charset="0"/>
                  </a:rPr>
                  <a:t>2+4</a:t>
                </a:r>
                <a14:m>
                  <m:oMath xmlns:m="http://schemas.openxmlformats.org/officeDocument/2006/math">
                    <m:r>
                      <a:rPr lang="en-US" altLang="zh-CN" sz="2600" i="1">
                        <a:latin typeface="Cambria Math" panose="02040503050406030204" pitchFamily="18" charset="0"/>
                        <a:cs typeface="Times New Roman" panose="02020603050405020304" pitchFamily="18" charset="0"/>
                      </a:rPr>
                      <m:t>×</m:t>
                    </m:r>
                  </m:oMath>
                </a14:m>
                <a:r>
                  <a:rPr lang="en-US" altLang="zh-CN" sz="2600" dirty="0">
                    <a:cs typeface="Times New Roman" panose="02020603050405020304" pitchFamily="18" charset="0"/>
                  </a:rPr>
                  <a:t>3+4</a:t>
                </a:r>
                <a14:m>
                  <m:oMath xmlns:m="http://schemas.openxmlformats.org/officeDocument/2006/math">
                    <m:r>
                      <a:rPr lang="en-US" altLang="zh-CN" sz="2600" i="1">
                        <a:latin typeface="Cambria Math" panose="02040503050406030204" pitchFamily="18" charset="0"/>
                        <a:cs typeface="Times New Roman" panose="02020603050405020304" pitchFamily="18" charset="0"/>
                      </a:rPr>
                      <m:t>×</m:t>
                    </m:r>
                  </m:oMath>
                </a14:m>
                <a:r>
                  <a:rPr lang="en-US" altLang="zh-CN" sz="2600" dirty="0">
                    <a:cs typeface="Times New Roman" panose="02020603050405020304" pitchFamily="18" charset="0"/>
                  </a:rPr>
                  <a:t>4)/11=3</a:t>
                </a:r>
                <a:r>
                  <a:rPr lang="zh-CN" altLang="en-US" sz="2600" dirty="0">
                    <a:cs typeface="Times New Roman" panose="02020603050405020304" pitchFamily="18" charset="0"/>
                  </a:rPr>
                  <a:t>。</a:t>
                </a:r>
              </a:p>
            </p:txBody>
          </p:sp>
        </mc:Choice>
        <mc:Fallback xmlns="">
          <p:sp>
            <p:nvSpPr>
              <p:cNvPr id="12" name="矩形 11">
                <a:extLst>
                  <a:ext uri="{FF2B5EF4-FFF2-40B4-BE49-F238E27FC236}">
                    <a16:creationId xmlns:a16="http://schemas.microsoft.com/office/drawing/2014/main" id="{BED9455D-D6CD-46E0-837D-1AB335B18412}"/>
                  </a:ext>
                </a:extLst>
              </p:cNvPr>
              <p:cNvSpPr>
                <a:spLocks noRot="1" noChangeAspect="1" noMove="1" noResize="1" noEditPoints="1" noAdjustHandles="1" noChangeArrowheads="1" noChangeShapeType="1" noTextEdit="1"/>
              </p:cNvSpPr>
              <p:nvPr/>
            </p:nvSpPr>
            <p:spPr>
              <a:xfrm>
                <a:off x="478201" y="1681656"/>
                <a:ext cx="11110616" cy="2947795"/>
              </a:xfrm>
              <a:prstGeom prst="rect">
                <a:avLst/>
              </a:prstGeom>
              <a:blipFill>
                <a:blip r:embed="rId2"/>
                <a:stretch>
                  <a:fillRect l="-987" t="-1035" r="-933" b="-4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5175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EC6E23B-B235-4D78-971B-10BE73DFFB30}"/>
              </a:ext>
            </a:extLst>
          </p:cNvPr>
          <p:cNvGrpSpPr/>
          <p:nvPr/>
        </p:nvGrpSpPr>
        <p:grpSpPr>
          <a:xfrm>
            <a:off x="302765" y="1196691"/>
            <a:ext cx="458390" cy="344014"/>
            <a:chOff x="789999" y="2242985"/>
            <a:chExt cx="504229" cy="378415"/>
          </a:xfrm>
        </p:grpSpPr>
        <p:sp>
          <p:nvSpPr>
            <p:cNvPr id="3" name="Rectangle 24">
              <a:extLst>
                <a:ext uri="{FF2B5EF4-FFF2-40B4-BE49-F238E27FC236}">
                  <a16:creationId xmlns:a16="http://schemas.microsoft.com/office/drawing/2014/main" id="{55D2752B-97FB-480F-8ED4-BB6F3E45D187}"/>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190F5B3E-EB67-4485-9410-F91874E9AE25}"/>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5" name="矩形 4">
            <a:extLst>
              <a:ext uri="{FF2B5EF4-FFF2-40B4-BE49-F238E27FC236}">
                <a16:creationId xmlns:a16="http://schemas.microsoft.com/office/drawing/2014/main" id="{5544291C-A08D-4B9C-9FED-4DD6F6F5B7DD}"/>
              </a:ext>
            </a:extLst>
          </p:cNvPr>
          <p:cNvSpPr/>
          <p:nvPr/>
        </p:nvSpPr>
        <p:spPr>
          <a:xfrm>
            <a:off x="817440" y="1107088"/>
            <a:ext cx="4323620" cy="523220"/>
          </a:xfrm>
          <a:prstGeom prst="rect">
            <a:avLst/>
          </a:prstGeom>
        </p:spPr>
        <p:txBody>
          <a:bodyPr wrap="none">
            <a:spAutoFit/>
          </a:bodyPr>
          <a:lstStyle/>
          <a:p>
            <a:pPr>
              <a:spcBef>
                <a:spcPts val="1200"/>
              </a:spcBef>
            </a:pPr>
            <a:r>
              <a:rPr lang="en-US" altLang="zh-CN" sz="2800" b="1" dirty="0">
                <a:solidFill>
                  <a:schemeClr val="accent5">
                    <a:lumMod val="50000"/>
                  </a:schemeClr>
                </a:solidFill>
                <a:latin typeface="Times New Roman" panose="02020603050405020304" pitchFamily="18" charset="0"/>
                <a:cs typeface="Times New Roman" panose="02020603050405020304" pitchFamily="18" charset="0"/>
              </a:rPr>
              <a:t>2.2</a:t>
            </a:r>
            <a:r>
              <a:rPr lang="en-US" altLang="zh-CN" sz="2800" b="1" dirty="0">
                <a:solidFill>
                  <a:schemeClr val="accent5">
                    <a:lumMod val="50000"/>
                  </a:schemeClr>
                </a:solidFill>
              </a:rPr>
              <a:t> </a:t>
            </a:r>
            <a:r>
              <a:rPr lang="zh-CN" altLang="en-US" sz="2800" b="1" dirty="0">
                <a:solidFill>
                  <a:schemeClr val="accent5">
                    <a:lumMod val="50000"/>
                  </a:schemeClr>
                </a:solidFill>
              </a:rPr>
              <a:t>有序表的折半查找方法</a:t>
            </a:r>
            <a:endParaRPr lang="zh-CN" altLang="en-US" sz="2800" b="1" dirty="0">
              <a:solidFill>
                <a:schemeClr val="accent5">
                  <a:lumMod val="50000"/>
                </a:schemeClr>
              </a:solidFill>
              <a:latin typeface="Times New Roman" panose="02020603050405020304" pitchFamily="18" charset="0"/>
              <a:cs typeface="Times New Roman" panose="02020603050405020304" pitchFamily="18" charset="0"/>
            </a:endParaRPr>
          </a:p>
        </p:txBody>
      </p:sp>
      <p:grpSp>
        <p:nvGrpSpPr>
          <p:cNvPr id="6" name="组合 5">
            <a:extLst>
              <a:ext uri="{FF2B5EF4-FFF2-40B4-BE49-F238E27FC236}">
                <a16:creationId xmlns:a16="http://schemas.microsoft.com/office/drawing/2014/main" id="{A589493C-EBF7-4AA4-8CA8-8A6E58F575B8}"/>
              </a:ext>
            </a:extLst>
          </p:cNvPr>
          <p:cNvGrpSpPr/>
          <p:nvPr/>
        </p:nvGrpSpPr>
        <p:grpSpPr>
          <a:xfrm>
            <a:off x="-5" y="177155"/>
            <a:ext cx="4552756" cy="877513"/>
            <a:chOff x="-5" y="271425"/>
            <a:chExt cx="4446231" cy="877513"/>
          </a:xfrm>
        </p:grpSpPr>
        <p:sp>
          <p:nvSpPr>
            <p:cNvPr id="7" name="任意多边形 18">
              <a:extLst>
                <a:ext uri="{FF2B5EF4-FFF2-40B4-BE49-F238E27FC236}">
                  <a16:creationId xmlns:a16="http://schemas.microsoft.com/office/drawing/2014/main" id="{405CA699-FC4E-4803-B2AF-4DEE861583AA}"/>
                </a:ext>
              </a:extLst>
            </p:cNvPr>
            <p:cNvSpPr/>
            <p:nvPr/>
          </p:nvSpPr>
          <p:spPr>
            <a:xfrm rot="5400000">
              <a:off x="1949243" y="-1528442"/>
              <a:ext cx="547735" cy="444623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8" name="椭圆 7">
              <a:extLst>
                <a:ext uri="{FF2B5EF4-FFF2-40B4-BE49-F238E27FC236}">
                  <a16:creationId xmlns:a16="http://schemas.microsoft.com/office/drawing/2014/main" id="{7FB90697-DE13-4A28-AA20-50B096D15490}"/>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矩形 8">
              <a:extLst>
                <a:ext uri="{FF2B5EF4-FFF2-40B4-BE49-F238E27FC236}">
                  <a16:creationId xmlns:a16="http://schemas.microsoft.com/office/drawing/2014/main" id="{E9051D6D-5185-44F0-9A75-B3B14436BFDB}"/>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992C46A3-4894-456E-986B-E8974C4203B4}"/>
              </a:ext>
            </a:extLst>
          </p:cNvPr>
          <p:cNvSpPr txBox="1">
            <a:spLocks noChangeArrowheads="1"/>
          </p:cNvSpPr>
          <p:nvPr/>
        </p:nvSpPr>
        <p:spPr bwMode="auto">
          <a:xfrm>
            <a:off x="1483847" y="289496"/>
            <a:ext cx="2350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静态查找表</a:t>
            </a:r>
          </a:p>
        </p:txBody>
      </p:sp>
      <p:pic>
        <p:nvPicPr>
          <p:cNvPr id="10" name="图片 9">
            <a:extLst>
              <a:ext uri="{FF2B5EF4-FFF2-40B4-BE49-F238E27FC236}">
                <a16:creationId xmlns:a16="http://schemas.microsoft.com/office/drawing/2014/main" id="{7AB88D28-FCB7-424F-9AE0-F8A69F3F6C2D}"/>
              </a:ext>
            </a:extLst>
          </p:cNvPr>
          <p:cNvPicPr>
            <a:picLocks noChangeAspect="1"/>
          </p:cNvPicPr>
          <p:nvPr/>
        </p:nvPicPr>
        <p:blipFill>
          <a:blip r:embed="rId2"/>
          <a:stretch>
            <a:fillRect/>
          </a:stretch>
        </p:blipFill>
        <p:spPr>
          <a:xfrm>
            <a:off x="6475416" y="1912775"/>
            <a:ext cx="5450966" cy="3032449"/>
          </a:xfrm>
          <a:prstGeom prst="rect">
            <a:avLst/>
          </a:prstGeom>
        </p:spPr>
      </p:pic>
      <p:sp>
        <p:nvSpPr>
          <p:cNvPr id="13" name="矩形 12">
            <a:extLst>
              <a:ext uri="{FF2B5EF4-FFF2-40B4-BE49-F238E27FC236}">
                <a16:creationId xmlns:a16="http://schemas.microsoft.com/office/drawing/2014/main" id="{97D22A8D-C2DC-49C1-A06E-F6AC109A59DE}"/>
              </a:ext>
            </a:extLst>
          </p:cNvPr>
          <p:cNvSpPr/>
          <p:nvPr/>
        </p:nvSpPr>
        <p:spPr>
          <a:xfrm>
            <a:off x="364701" y="1700410"/>
            <a:ext cx="5924339" cy="2164760"/>
          </a:xfrm>
          <a:prstGeom prst="rect">
            <a:avLst/>
          </a:prstGeom>
        </p:spPr>
        <p:txBody>
          <a:bodyPr wrap="square">
            <a:spAutoFit/>
          </a:bodyPr>
          <a:lstStyle/>
          <a:p>
            <a:pPr algn="just">
              <a:lnSpc>
                <a:spcPct val="114000"/>
              </a:lnSpc>
            </a:pPr>
            <a:r>
              <a:rPr lang="zh-CN" altLang="en-US" sz="2400" b="1" dirty="0">
                <a:solidFill>
                  <a:schemeClr val="accent2"/>
                </a:solidFill>
                <a:cs typeface="Times New Roman" panose="02020603050405020304" pitchFamily="18" charset="0"/>
              </a:rPr>
              <a:t>算法效率</a:t>
            </a:r>
            <a:r>
              <a:rPr lang="zh-CN" altLang="en-US" sz="2400" dirty="0">
                <a:cs typeface="Times New Roman" panose="02020603050405020304" pitchFamily="18" charset="0"/>
              </a:rPr>
              <a:t>分析：</a:t>
            </a:r>
            <a:endParaRPr lang="en-US" altLang="zh-CN" sz="2400" dirty="0">
              <a:cs typeface="Times New Roman" panose="02020603050405020304" pitchFamily="18" charset="0"/>
            </a:endParaRPr>
          </a:p>
          <a:p>
            <a:pPr algn="just">
              <a:lnSpc>
                <a:spcPct val="114000"/>
              </a:lnSpc>
            </a:pPr>
            <a:r>
              <a:rPr lang="zh-CN" altLang="en-US" sz="2400" dirty="0">
                <a:cs typeface="Times New Roman" panose="02020603050405020304" pitchFamily="18" charset="0"/>
              </a:rPr>
              <a:t>查找过程可用二叉树来描述，二叉树的数据元素是在查找表中与查找元素相比较的元素的位序，此二叉树称为</a:t>
            </a:r>
            <a:r>
              <a:rPr lang="zh-CN" altLang="en-US" sz="2400" b="1" dirty="0">
                <a:solidFill>
                  <a:schemeClr val="accent2"/>
                </a:solidFill>
                <a:cs typeface="Times New Roman" panose="02020603050405020304" pitchFamily="18" charset="0"/>
              </a:rPr>
              <a:t>判定树</a:t>
            </a:r>
            <a:r>
              <a:rPr lang="en-US" altLang="zh-CN" sz="2400" b="1" dirty="0">
                <a:solidFill>
                  <a:schemeClr val="accent2"/>
                </a:solidFill>
                <a:cs typeface="Times New Roman" panose="02020603050405020304" pitchFamily="18" charset="0"/>
              </a:rPr>
              <a:t>(decision tree)</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p:txBody>
      </p:sp>
      <p:sp>
        <p:nvSpPr>
          <p:cNvPr id="14" name="矩形 13">
            <a:extLst>
              <a:ext uri="{FF2B5EF4-FFF2-40B4-BE49-F238E27FC236}">
                <a16:creationId xmlns:a16="http://schemas.microsoft.com/office/drawing/2014/main" id="{97D22A8D-C2DC-49C1-A06E-F6AC109A59DE}"/>
              </a:ext>
            </a:extLst>
          </p:cNvPr>
          <p:cNvSpPr/>
          <p:nvPr/>
        </p:nvSpPr>
        <p:spPr>
          <a:xfrm>
            <a:off x="364701" y="3865170"/>
            <a:ext cx="5924339" cy="258577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14000"/>
              </a:lnSpc>
            </a:pPr>
            <a:r>
              <a:rPr lang="zh-CN" altLang="en-US" sz="2400" dirty="0">
                <a:cs typeface="Times New Roman" panose="02020603050405020304" pitchFamily="18" charset="0"/>
              </a:rPr>
              <a:t>在查找成功时，查找过程就对应</a:t>
            </a:r>
            <a:r>
              <a:rPr lang="zh-CN" altLang="en-US" sz="2400" b="1" dirty="0">
                <a:cs typeface="Times New Roman" panose="02020603050405020304" pitchFamily="18" charset="0"/>
              </a:rPr>
              <a:t>一条从判定树的根结点到与给定元素所对应结点的路径</a:t>
            </a:r>
            <a:r>
              <a:rPr lang="zh-CN" altLang="en-US" sz="2400" dirty="0">
                <a:cs typeface="Times New Roman" panose="02020603050405020304" pitchFamily="18" charset="0"/>
              </a:rPr>
              <a:t>，查找长度为该结点在判定树中的层次。</a:t>
            </a:r>
            <a:endParaRPr lang="en-US" altLang="zh-CN" sz="2400" dirty="0">
              <a:cs typeface="Times New Roman" panose="02020603050405020304" pitchFamily="18" charset="0"/>
            </a:endParaRPr>
          </a:p>
          <a:p>
            <a:pPr algn="just">
              <a:lnSpc>
                <a:spcPct val="114000"/>
              </a:lnSpc>
            </a:pPr>
            <a:r>
              <a:rPr lang="zh-CN" altLang="en-US" sz="2400" dirty="0">
                <a:cs typeface="Times New Roman" panose="02020603050405020304" pitchFamily="18" charset="0"/>
              </a:rPr>
              <a:t>对比判定树与完全二叉树可知，折半查找的效率与完全二叉树的查找效率相同。</a:t>
            </a:r>
            <a:endParaRPr lang="en-US" altLang="zh-CN" sz="2400" dirty="0">
              <a:cs typeface="Times New Roman" panose="02020603050405020304" pitchFamily="18" charset="0"/>
            </a:endParaRPr>
          </a:p>
        </p:txBody>
      </p:sp>
    </p:spTree>
    <p:extLst>
      <p:ext uri="{BB962C8B-B14F-4D97-AF65-F5344CB8AC3E}">
        <p14:creationId xmlns:p14="http://schemas.microsoft.com/office/powerpoint/2010/main" val="11127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A589493C-EBF7-4AA4-8CA8-8A6E58F575B8}"/>
              </a:ext>
            </a:extLst>
          </p:cNvPr>
          <p:cNvGrpSpPr/>
          <p:nvPr/>
        </p:nvGrpSpPr>
        <p:grpSpPr>
          <a:xfrm>
            <a:off x="-5" y="177155"/>
            <a:ext cx="4552756" cy="877513"/>
            <a:chOff x="-5" y="271425"/>
            <a:chExt cx="4446231" cy="877513"/>
          </a:xfrm>
        </p:grpSpPr>
        <p:sp>
          <p:nvSpPr>
            <p:cNvPr id="7" name="任意多边形 18">
              <a:extLst>
                <a:ext uri="{FF2B5EF4-FFF2-40B4-BE49-F238E27FC236}">
                  <a16:creationId xmlns:a16="http://schemas.microsoft.com/office/drawing/2014/main" id="{405CA699-FC4E-4803-B2AF-4DEE861583AA}"/>
                </a:ext>
              </a:extLst>
            </p:cNvPr>
            <p:cNvSpPr/>
            <p:nvPr/>
          </p:nvSpPr>
          <p:spPr>
            <a:xfrm rot="5400000">
              <a:off x="1949243" y="-1528442"/>
              <a:ext cx="547735" cy="444623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8" name="椭圆 7">
              <a:extLst>
                <a:ext uri="{FF2B5EF4-FFF2-40B4-BE49-F238E27FC236}">
                  <a16:creationId xmlns:a16="http://schemas.microsoft.com/office/drawing/2014/main" id="{7FB90697-DE13-4A28-AA20-50B096D15490}"/>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矩形 8">
              <a:extLst>
                <a:ext uri="{FF2B5EF4-FFF2-40B4-BE49-F238E27FC236}">
                  <a16:creationId xmlns:a16="http://schemas.microsoft.com/office/drawing/2014/main" id="{E9051D6D-5185-44F0-9A75-B3B14436BFDB}"/>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992C46A3-4894-456E-986B-E8974C4203B4}"/>
              </a:ext>
            </a:extLst>
          </p:cNvPr>
          <p:cNvSpPr txBox="1">
            <a:spLocks noChangeArrowheads="1"/>
          </p:cNvSpPr>
          <p:nvPr/>
        </p:nvSpPr>
        <p:spPr bwMode="auto">
          <a:xfrm>
            <a:off x="1483847" y="289496"/>
            <a:ext cx="2350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静态查找表</a:t>
            </a:r>
          </a:p>
        </p:txBody>
      </p:sp>
      <p:sp>
        <p:nvSpPr>
          <p:cNvPr id="12" name="矩形 11">
            <a:extLst>
              <a:ext uri="{FF2B5EF4-FFF2-40B4-BE49-F238E27FC236}">
                <a16:creationId xmlns:a16="http://schemas.microsoft.com/office/drawing/2014/main" id="{BED9455D-D6CD-46E0-837D-1AB335B18412}"/>
              </a:ext>
            </a:extLst>
          </p:cNvPr>
          <p:cNvSpPr/>
          <p:nvPr/>
        </p:nvSpPr>
        <p:spPr>
          <a:xfrm>
            <a:off x="324259" y="1763462"/>
            <a:ext cx="5034547" cy="4002699"/>
          </a:xfrm>
          <a:prstGeom prst="rect">
            <a:avLst/>
          </a:prstGeom>
        </p:spPr>
        <p:txBody>
          <a:bodyPr wrap="square">
            <a:spAutoFit/>
          </a:bodyPr>
          <a:lstStyle/>
          <a:p>
            <a:pPr algn="just">
              <a:lnSpc>
                <a:spcPct val="114000"/>
              </a:lnSpc>
              <a:spcAft>
                <a:spcPts val="600"/>
              </a:spcAft>
            </a:pPr>
            <a:r>
              <a:rPr lang="zh-CN" altLang="en-US" sz="2400" dirty="0">
                <a:cs typeface="Times New Roman" panose="02020603050405020304" pitchFamily="18" charset="0"/>
              </a:rPr>
              <a:t>在该</a:t>
            </a:r>
            <a:r>
              <a:rPr lang="zh-CN" altLang="en-US" sz="2400" b="1" dirty="0">
                <a:solidFill>
                  <a:schemeClr val="accent2"/>
                </a:solidFill>
                <a:cs typeface="Times New Roman" panose="02020603050405020304" pitchFamily="18" charset="0"/>
              </a:rPr>
              <a:t>判定树</a:t>
            </a:r>
            <a:r>
              <a:rPr lang="zh-CN" altLang="en-US" sz="2400" dirty="0">
                <a:cs typeface="Times New Roman" panose="02020603050405020304" pitchFamily="18" charset="0"/>
              </a:rPr>
              <a:t>的基础上增加一些外部结点表示查找失败的情况，则得到新的判定树。</a:t>
            </a:r>
            <a:endParaRPr lang="en-US" altLang="zh-CN" sz="2400" dirty="0">
              <a:cs typeface="Times New Roman" panose="02020603050405020304" pitchFamily="18" charset="0"/>
            </a:endParaRPr>
          </a:p>
          <a:p>
            <a:pPr algn="just">
              <a:lnSpc>
                <a:spcPct val="114000"/>
              </a:lnSpc>
              <a:spcAft>
                <a:spcPts val="600"/>
              </a:spcAft>
            </a:pPr>
            <a:r>
              <a:rPr lang="zh-CN" altLang="en-US" sz="2400" dirty="0">
                <a:cs typeface="Times New Roman" panose="02020603050405020304" pitchFamily="18" charset="0"/>
              </a:rPr>
              <a:t>外部节点</a:t>
            </a:r>
            <a:r>
              <a:rPr lang="en-US" altLang="zh-CN" sz="2400" dirty="0">
                <a:cs typeface="Times New Roman" panose="02020603050405020304" pitchFamily="18" charset="0"/>
              </a:rPr>
              <a:t> “1-2” </a:t>
            </a:r>
            <a:r>
              <a:rPr lang="zh-CN" altLang="en-US" sz="2400" dirty="0">
                <a:cs typeface="Times New Roman" panose="02020603050405020304" pitchFamily="18" charset="0"/>
              </a:rPr>
              <a:t>表示查找的关键字大于第 </a:t>
            </a:r>
            <a:r>
              <a:rPr lang="en-US" altLang="zh-CN" sz="2400" dirty="0">
                <a:cs typeface="Times New Roman" panose="02020603050405020304" pitchFamily="18" charset="0"/>
              </a:rPr>
              <a:t>1 </a:t>
            </a:r>
            <a:r>
              <a:rPr lang="zh-CN" altLang="en-US" sz="2400" dirty="0">
                <a:cs typeface="Times New Roman" panose="02020603050405020304" pitchFamily="18" charset="0"/>
              </a:rPr>
              <a:t>个元素的关键字并且小于第 </a:t>
            </a:r>
            <a:r>
              <a:rPr lang="en-US" altLang="zh-CN" sz="2400" dirty="0">
                <a:cs typeface="Times New Roman" panose="02020603050405020304" pitchFamily="18" charset="0"/>
              </a:rPr>
              <a:t>2 </a:t>
            </a:r>
            <a:r>
              <a:rPr lang="zh-CN" altLang="en-US" sz="2400" dirty="0">
                <a:cs typeface="Times New Roman" panose="02020603050405020304" pitchFamily="18" charset="0"/>
              </a:rPr>
              <a:t>个元素的关键字，其他外部结点的含义类似。</a:t>
            </a:r>
            <a:endParaRPr lang="en-US" altLang="zh-CN" sz="2400" dirty="0">
              <a:cs typeface="Times New Roman" panose="02020603050405020304" pitchFamily="18" charset="0"/>
            </a:endParaRPr>
          </a:p>
          <a:p>
            <a:pPr algn="just">
              <a:lnSpc>
                <a:spcPct val="114000"/>
              </a:lnSpc>
            </a:pPr>
            <a:r>
              <a:rPr lang="zh-CN" altLang="en-US" sz="2400" b="1" dirty="0">
                <a:cs typeface="Times New Roman" panose="02020603050405020304" pitchFamily="18" charset="0"/>
              </a:rPr>
              <a:t>查找失败时</a:t>
            </a:r>
            <a:r>
              <a:rPr lang="zh-CN" altLang="en-US" sz="2400" dirty="0">
                <a:cs typeface="Times New Roman" panose="02020603050405020304" pitchFamily="18" charset="0"/>
              </a:rPr>
              <a:t>的折半查找过程就对应一条从根结点到外部结点的路径。</a:t>
            </a:r>
            <a:endParaRPr lang="en-US" altLang="zh-CN" sz="2400" dirty="0">
              <a:cs typeface="Times New Roman" panose="02020603050405020304" pitchFamily="18" charset="0"/>
            </a:endParaRPr>
          </a:p>
        </p:txBody>
      </p:sp>
      <p:pic>
        <p:nvPicPr>
          <p:cNvPr id="10" name="图片 9">
            <a:extLst>
              <a:ext uri="{FF2B5EF4-FFF2-40B4-BE49-F238E27FC236}">
                <a16:creationId xmlns:a16="http://schemas.microsoft.com/office/drawing/2014/main" id="{E05A7B25-9096-4BD8-87D4-F2423ECF943C}"/>
              </a:ext>
            </a:extLst>
          </p:cNvPr>
          <p:cNvPicPr>
            <a:picLocks noChangeAspect="1"/>
          </p:cNvPicPr>
          <p:nvPr/>
        </p:nvPicPr>
        <p:blipFill>
          <a:blip r:embed="rId2"/>
          <a:stretch>
            <a:fillRect/>
          </a:stretch>
        </p:blipFill>
        <p:spPr>
          <a:xfrm>
            <a:off x="5554004" y="1829763"/>
            <a:ext cx="6313737" cy="3839517"/>
          </a:xfrm>
          <a:prstGeom prst="rect">
            <a:avLst/>
          </a:prstGeom>
        </p:spPr>
      </p:pic>
      <p:grpSp>
        <p:nvGrpSpPr>
          <p:cNvPr id="16" name="Group 23">
            <a:extLst>
              <a:ext uri="{FF2B5EF4-FFF2-40B4-BE49-F238E27FC236}">
                <a16:creationId xmlns:a16="http://schemas.microsoft.com/office/drawing/2014/main" id="{DD1000B0-F6FD-4999-8DC6-120760543EA4}"/>
              </a:ext>
            </a:extLst>
          </p:cNvPr>
          <p:cNvGrpSpPr/>
          <p:nvPr/>
        </p:nvGrpSpPr>
        <p:grpSpPr>
          <a:xfrm>
            <a:off x="302765" y="1196691"/>
            <a:ext cx="458390" cy="344014"/>
            <a:chOff x="789999" y="2242985"/>
            <a:chExt cx="504229" cy="378415"/>
          </a:xfrm>
        </p:grpSpPr>
        <p:sp>
          <p:nvSpPr>
            <p:cNvPr id="17" name="Rectangle 24">
              <a:extLst>
                <a:ext uri="{FF2B5EF4-FFF2-40B4-BE49-F238E27FC236}">
                  <a16:creationId xmlns:a16="http://schemas.microsoft.com/office/drawing/2014/main" id="{8EB89E1E-DBB1-4E0F-A760-F27E63DB190E}"/>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8" name="Rectangle 25">
              <a:extLst>
                <a:ext uri="{FF2B5EF4-FFF2-40B4-BE49-F238E27FC236}">
                  <a16:creationId xmlns:a16="http://schemas.microsoft.com/office/drawing/2014/main" id="{E9D95704-5084-4D15-88BF-63B3D0C67F23}"/>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19" name="矩形 18">
            <a:extLst>
              <a:ext uri="{FF2B5EF4-FFF2-40B4-BE49-F238E27FC236}">
                <a16:creationId xmlns:a16="http://schemas.microsoft.com/office/drawing/2014/main" id="{48BF0C80-8FBD-4119-BE42-A0D603F96A31}"/>
              </a:ext>
            </a:extLst>
          </p:cNvPr>
          <p:cNvSpPr/>
          <p:nvPr/>
        </p:nvSpPr>
        <p:spPr>
          <a:xfrm>
            <a:off x="817440" y="1107088"/>
            <a:ext cx="4323620" cy="523220"/>
          </a:xfrm>
          <a:prstGeom prst="rect">
            <a:avLst/>
          </a:prstGeom>
        </p:spPr>
        <p:txBody>
          <a:bodyPr wrap="none">
            <a:spAutoFit/>
          </a:bodyPr>
          <a:lstStyle/>
          <a:p>
            <a:pPr>
              <a:spcBef>
                <a:spcPts val="1200"/>
              </a:spcBef>
            </a:pPr>
            <a:r>
              <a:rPr lang="en-US" altLang="zh-CN" sz="2800" b="1" dirty="0">
                <a:solidFill>
                  <a:schemeClr val="accent5">
                    <a:lumMod val="50000"/>
                  </a:schemeClr>
                </a:solidFill>
                <a:latin typeface="Times New Roman" panose="02020603050405020304" pitchFamily="18" charset="0"/>
                <a:cs typeface="Times New Roman" panose="02020603050405020304" pitchFamily="18" charset="0"/>
              </a:rPr>
              <a:t>2.2</a:t>
            </a:r>
            <a:r>
              <a:rPr lang="en-US" altLang="zh-CN" sz="2800" b="1" dirty="0">
                <a:solidFill>
                  <a:schemeClr val="accent5">
                    <a:lumMod val="50000"/>
                  </a:schemeClr>
                </a:solidFill>
              </a:rPr>
              <a:t> </a:t>
            </a:r>
            <a:r>
              <a:rPr lang="zh-CN" altLang="en-US" sz="2800" b="1" dirty="0">
                <a:solidFill>
                  <a:schemeClr val="accent5">
                    <a:lumMod val="50000"/>
                  </a:schemeClr>
                </a:solidFill>
              </a:rPr>
              <a:t>有序表的折半查找方法</a:t>
            </a:r>
            <a:endParaRPr lang="zh-CN" altLang="en-US" sz="2800" b="1"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1518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EC6E23B-B235-4D78-971B-10BE73DFFB30}"/>
              </a:ext>
            </a:extLst>
          </p:cNvPr>
          <p:cNvGrpSpPr/>
          <p:nvPr/>
        </p:nvGrpSpPr>
        <p:grpSpPr>
          <a:xfrm>
            <a:off x="302765" y="1196691"/>
            <a:ext cx="458390" cy="344014"/>
            <a:chOff x="789999" y="2242985"/>
            <a:chExt cx="504229" cy="378415"/>
          </a:xfrm>
        </p:grpSpPr>
        <p:sp>
          <p:nvSpPr>
            <p:cNvPr id="3" name="Rectangle 24">
              <a:extLst>
                <a:ext uri="{FF2B5EF4-FFF2-40B4-BE49-F238E27FC236}">
                  <a16:creationId xmlns:a16="http://schemas.microsoft.com/office/drawing/2014/main" id="{55D2752B-97FB-480F-8ED4-BB6F3E45D187}"/>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190F5B3E-EB67-4485-9410-F91874E9AE25}"/>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5" name="矩形 4">
            <a:extLst>
              <a:ext uri="{FF2B5EF4-FFF2-40B4-BE49-F238E27FC236}">
                <a16:creationId xmlns:a16="http://schemas.microsoft.com/office/drawing/2014/main" id="{5544291C-A08D-4B9C-9FED-4DD6F6F5B7DD}"/>
              </a:ext>
            </a:extLst>
          </p:cNvPr>
          <p:cNvSpPr/>
          <p:nvPr/>
        </p:nvSpPr>
        <p:spPr>
          <a:xfrm>
            <a:off x="817440" y="1107088"/>
            <a:ext cx="4323620" cy="523220"/>
          </a:xfrm>
          <a:prstGeom prst="rect">
            <a:avLst/>
          </a:prstGeom>
        </p:spPr>
        <p:txBody>
          <a:bodyPr wrap="none">
            <a:spAutoFit/>
          </a:bodyPr>
          <a:lstStyle/>
          <a:p>
            <a:pPr>
              <a:spcBef>
                <a:spcPts val="1200"/>
              </a:spcBef>
            </a:pPr>
            <a:r>
              <a:rPr lang="en-US" altLang="zh-CN" sz="2800" b="1" dirty="0">
                <a:solidFill>
                  <a:schemeClr val="accent5">
                    <a:lumMod val="50000"/>
                  </a:schemeClr>
                </a:solidFill>
                <a:latin typeface="Times New Roman" panose="02020603050405020304" pitchFamily="18" charset="0"/>
                <a:cs typeface="Times New Roman" panose="02020603050405020304" pitchFamily="18" charset="0"/>
              </a:rPr>
              <a:t>2.2</a:t>
            </a:r>
            <a:r>
              <a:rPr lang="en-US" altLang="zh-CN" sz="2800" b="1" dirty="0">
                <a:solidFill>
                  <a:schemeClr val="accent5">
                    <a:lumMod val="50000"/>
                  </a:schemeClr>
                </a:solidFill>
              </a:rPr>
              <a:t> </a:t>
            </a:r>
            <a:r>
              <a:rPr lang="zh-CN" altLang="en-US" sz="2800" b="1" dirty="0">
                <a:solidFill>
                  <a:schemeClr val="accent5">
                    <a:lumMod val="50000"/>
                  </a:schemeClr>
                </a:solidFill>
              </a:rPr>
              <a:t>有序表的折半查找方法</a:t>
            </a:r>
            <a:endParaRPr lang="zh-CN" altLang="en-US" sz="2800" b="1" dirty="0">
              <a:solidFill>
                <a:schemeClr val="accent5">
                  <a:lumMod val="50000"/>
                </a:schemeClr>
              </a:solidFill>
              <a:latin typeface="Times New Roman" panose="02020603050405020304" pitchFamily="18" charset="0"/>
              <a:cs typeface="Times New Roman" panose="02020603050405020304" pitchFamily="18" charset="0"/>
            </a:endParaRPr>
          </a:p>
        </p:txBody>
      </p:sp>
      <p:grpSp>
        <p:nvGrpSpPr>
          <p:cNvPr id="6" name="组合 5">
            <a:extLst>
              <a:ext uri="{FF2B5EF4-FFF2-40B4-BE49-F238E27FC236}">
                <a16:creationId xmlns:a16="http://schemas.microsoft.com/office/drawing/2014/main" id="{A589493C-EBF7-4AA4-8CA8-8A6E58F575B8}"/>
              </a:ext>
            </a:extLst>
          </p:cNvPr>
          <p:cNvGrpSpPr/>
          <p:nvPr/>
        </p:nvGrpSpPr>
        <p:grpSpPr>
          <a:xfrm>
            <a:off x="-5" y="177155"/>
            <a:ext cx="4552756" cy="877513"/>
            <a:chOff x="-5" y="271425"/>
            <a:chExt cx="4446231" cy="877513"/>
          </a:xfrm>
        </p:grpSpPr>
        <p:sp>
          <p:nvSpPr>
            <p:cNvPr id="7" name="任意多边形 18">
              <a:extLst>
                <a:ext uri="{FF2B5EF4-FFF2-40B4-BE49-F238E27FC236}">
                  <a16:creationId xmlns:a16="http://schemas.microsoft.com/office/drawing/2014/main" id="{405CA699-FC4E-4803-B2AF-4DEE861583AA}"/>
                </a:ext>
              </a:extLst>
            </p:cNvPr>
            <p:cNvSpPr/>
            <p:nvPr/>
          </p:nvSpPr>
          <p:spPr>
            <a:xfrm rot="5400000">
              <a:off x="1949243" y="-1528442"/>
              <a:ext cx="547735" cy="444623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8" name="椭圆 7">
              <a:extLst>
                <a:ext uri="{FF2B5EF4-FFF2-40B4-BE49-F238E27FC236}">
                  <a16:creationId xmlns:a16="http://schemas.microsoft.com/office/drawing/2014/main" id="{7FB90697-DE13-4A28-AA20-50B096D15490}"/>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矩形 8">
              <a:extLst>
                <a:ext uri="{FF2B5EF4-FFF2-40B4-BE49-F238E27FC236}">
                  <a16:creationId xmlns:a16="http://schemas.microsoft.com/office/drawing/2014/main" id="{E9051D6D-5185-44F0-9A75-B3B14436BFDB}"/>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992C46A3-4894-456E-986B-E8974C4203B4}"/>
              </a:ext>
            </a:extLst>
          </p:cNvPr>
          <p:cNvSpPr txBox="1">
            <a:spLocks noChangeArrowheads="1"/>
          </p:cNvSpPr>
          <p:nvPr/>
        </p:nvSpPr>
        <p:spPr bwMode="auto">
          <a:xfrm>
            <a:off x="1483847" y="289496"/>
            <a:ext cx="2350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静态查找表</a:t>
            </a: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BED9455D-D6CD-46E0-837D-1AB335B18412}"/>
                  </a:ext>
                </a:extLst>
              </p:cNvPr>
              <p:cNvSpPr/>
              <p:nvPr/>
            </p:nvSpPr>
            <p:spPr>
              <a:xfrm>
                <a:off x="482333" y="1668516"/>
                <a:ext cx="11120387" cy="4547783"/>
              </a:xfrm>
              <a:prstGeom prst="rect">
                <a:avLst/>
              </a:prstGeom>
            </p:spPr>
            <p:txBody>
              <a:bodyPr wrap="square">
                <a:spAutoFit/>
              </a:bodyPr>
              <a:lstStyle/>
              <a:p>
                <a:pPr algn="just">
                  <a:lnSpc>
                    <a:spcPct val="114000"/>
                  </a:lnSpc>
                </a:pPr>
                <a:r>
                  <a:rPr lang="zh-CN" altLang="en-US" sz="2400" dirty="0">
                    <a:cs typeface="Times New Roman" panose="02020603050405020304" pitchFamily="18" charset="0"/>
                  </a:rPr>
                  <a:t>每个元素的查找长度都不超过判定树的深度。设查找表的长度为 </a:t>
                </a:r>
                <a:r>
                  <a:rPr lang="en-US" altLang="zh-CN" sz="2400" dirty="0">
                    <a:cs typeface="Times New Roman" panose="02020603050405020304" pitchFamily="18" charset="0"/>
                  </a:rPr>
                  <a:t>n </a:t>
                </a:r>
                <a:r>
                  <a:rPr lang="zh-CN" altLang="en-US" sz="2400" dirty="0">
                    <a:cs typeface="Times New Roman" panose="02020603050405020304" pitchFamily="18" charset="0"/>
                  </a:rPr>
                  <a:t>，则判定树的深度为</a:t>
                </a:r>
                <a14:m>
                  <m:oMath xmlns:m="http://schemas.openxmlformats.org/officeDocument/2006/math">
                    <m:r>
                      <a:rPr lang="en-US" altLang="zh-CN" sz="2400" b="0" i="0" smtClean="0">
                        <a:latin typeface="Cambria Math" panose="02040503050406030204" pitchFamily="18" charset="0"/>
                        <a:cs typeface="Times New Roman" panose="02020603050405020304" pitchFamily="18" charset="0"/>
                      </a:rPr>
                      <m:t> </m:t>
                    </m:r>
                    <m:r>
                      <a:rPr lang="en-US" altLang="zh-CN" sz="2400" b="0" i="1" smtClean="0">
                        <a:latin typeface="Cambria Math" panose="02040503050406030204" pitchFamily="18" charset="0"/>
                        <a:cs typeface="Times New Roman" panose="02020603050405020304" pitchFamily="18" charset="0"/>
                      </a:rPr>
                      <m:t>h</m:t>
                    </m:r>
                    <m:r>
                      <a:rPr lang="en-US" altLang="zh-CN" sz="2400" b="0" i="0" smtClean="0">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m:t>
                    </m:r>
                    <m:func>
                      <m:funcPr>
                        <m:ctrlPr>
                          <a:rPr lang="en-US" altLang="zh-CN" sz="2400" i="1">
                            <a:latin typeface="Cambria Math" panose="02040503050406030204" pitchFamily="18" charset="0"/>
                            <a:cs typeface="Times New Roman" panose="02020603050405020304" pitchFamily="18" charset="0"/>
                          </a:rPr>
                        </m:ctrlPr>
                      </m:funcPr>
                      <m:fName>
                        <m:sSub>
                          <m:sSubPr>
                            <m:ctrlPr>
                              <a:rPr lang="en-US" altLang="zh-CN" sz="2400" i="1">
                                <a:latin typeface="Cambria Math" panose="02040503050406030204" pitchFamily="18" charset="0"/>
                                <a:cs typeface="Times New Roman" panose="02020603050405020304" pitchFamily="18" charset="0"/>
                              </a:rPr>
                            </m:ctrlPr>
                          </m:sSubPr>
                          <m:e>
                            <m:r>
                              <m:rPr>
                                <m:sty m:val="p"/>
                              </m:rPr>
                              <a:rPr lang="en-US" altLang="zh-CN" sz="2400">
                                <a:latin typeface="Cambria Math" panose="02040503050406030204" pitchFamily="18" charset="0"/>
                                <a:cs typeface="Times New Roman" panose="02020603050405020304" pitchFamily="18" charset="0"/>
                              </a:rPr>
                              <m:t>log</m:t>
                            </m:r>
                          </m:e>
                          <m:sub>
                            <m:r>
                              <a:rPr lang="en-US" altLang="zh-CN" sz="2400" i="1">
                                <a:latin typeface="Cambria Math" panose="02040503050406030204" pitchFamily="18" charset="0"/>
                                <a:cs typeface="Times New Roman" panose="02020603050405020304" pitchFamily="18" charset="0"/>
                              </a:rPr>
                              <m:t>2</m:t>
                            </m:r>
                          </m:sub>
                        </m:sSub>
                      </m:fName>
                      <m:e>
                        <m:r>
                          <a:rPr lang="en-US" altLang="zh-CN" sz="2400" i="1">
                            <a:latin typeface="Cambria Math" panose="02040503050406030204" pitchFamily="18" charset="0"/>
                            <a:cs typeface="Times New Roman" panose="02020603050405020304" pitchFamily="18" charset="0"/>
                          </a:rPr>
                          <m:t>𝑛</m:t>
                        </m:r>
                        <m:r>
                          <a:rPr lang="en-US" altLang="zh-CN" sz="2400" i="1">
                            <a:latin typeface="Cambria Math" panose="02040503050406030204" pitchFamily="18" charset="0"/>
                            <a:cs typeface="Times New Roman" panose="02020603050405020304" pitchFamily="18" charset="0"/>
                          </a:rPr>
                          <m:t>⌋+1=⌈</m:t>
                        </m:r>
                        <m:func>
                          <m:funcPr>
                            <m:ctrlPr>
                              <a:rPr lang="en-US" altLang="zh-CN" sz="2400" i="1">
                                <a:latin typeface="Cambria Math" panose="02040503050406030204" pitchFamily="18" charset="0"/>
                                <a:cs typeface="Times New Roman" panose="02020603050405020304" pitchFamily="18" charset="0"/>
                              </a:rPr>
                            </m:ctrlPr>
                          </m:funcPr>
                          <m:fName>
                            <m:sSub>
                              <m:sSubPr>
                                <m:ctrlPr>
                                  <a:rPr lang="en-US" altLang="zh-CN" sz="2400" i="1">
                                    <a:latin typeface="Cambria Math" panose="02040503050406030204" pitchFamily="18" charset="0"/>
                                    <a:cs typeface="Times New Roman" panose="02020603050405020304" pitchFamily="18" charset="0"/>
                                  </a:rPr>
                                </m:ctrlPr>
                              </m:sSubPr>
                              <m:e>
                                <m:r>
                                  <m:rPr>
                                    <m:sty m:val="p"/>
                                  </m:rPr>
                                  <a:rPr lang="en-US" altLang="zh-CN" sz="2400">
                                    <a:latin typeface="Cambria Math" panose="02040503050406030204" pitchFamily="18" charset="0"/>
                                    <a:cs typeface="Times New Roman" panose="02020603050405020304" pitchFamily="18" charset="0"/>
                                  </a:rPr>
                                  <m:t>log</m:t>
                                </m:r>
                              </m:e>
                              <m:sub>
                                <m:r>
                                  <a:rPr lang="en-US" altLang="zh-CN" sz="2400" i="1">
                                    <a:latin typeface="Cambria Math" panose="02040503050406030204" pitchFamily="18" charset="0"/>
                                    <a:cs typeface="Times New Roman" panose="02020603050405020304" pitchFamily="18" charset="0"/>
                                  </a:rPr>
                                  <m:t>2</m:t>
                                </m:r>
                              </m:sub>
                            </m:sSub>
                          </m:fName>
                          <m:e>
                            <m:r>
                              <a:rPr lang="en-US" altLang="zh-CN" sz="2400" i="1">
                                <a:latin typeface="Cambria Math" panose="02040503050406030204" pitchFamily="18" charset="0"/>
                                <a:cs typeface="Times New Roman" panose="02020603050405020304" pitchFamily="18" charset="0"/>
                              </a:rPr>
                              <m:t>𝑛</m:t>
                            </m:r>
                            <m:r>
                              <a:rPr lang="en-US" altLang="zh-CN" sz="2400" i="1">
                                <a:latin typeface="Cambria Math" panose="02040503050406030204" pitchFamily="18" charset="0"/>
                                <a:cs typeface="Times New Roman" panose="02020603050405020304" pitchFamily="18" charset="0"/>
                              </a:rPr>
                              <m:t>+1⌉</m:t>
                            </m:r>
                          </m:e>
                        </m:func>
                      </m:e>
                    </m:func>
                  </m:oMath>
                </a14:m>
                <a:r>
                  <a:rPr lang="zh-CN" altLang="en-US" sz="2400" dirty="0">
                    <a:cs typeface="Times New Roman" panose="02020603050405020304" pitchFamily="18" charset="0"/>
                  </a:rPr>
                  <a:t>，因此查找长度不超过 </a:t>
                </a:r>
                <a14:m>
                  <m:oMath xmlns:m="http://schemas.openxmlformats.org/officeDocument/2006/math">
                    <m:r>
                      <a:rPr lang="en-US" altLang="zh-CN" sz="2400" i="1">
                        <a:latin typeface="Cambria Math" panose="02040503050406030204" pitchFamily="18" charset="0"/>
                        <a:cs typeface="Times New Roman" panose="02020603050405020304" pitchFamily="18" charset="0"/>
                      </a:rPr>
                      <m:t>h</m:t>
                    </m:r>
                  </m:oMath>
                </a14:m>
                <a:r>
                  <a:rPr lang="zh-CN" altLang="en-US" sz="2400" dirty="0">
                    <a:cs typeface="Times New Roman" panose="02020603050405020304" pitchFamily="18" charset="0"/>
                  </a:rPr>
                  <a:t> 。</a:t>
                </a:r>
                <a:endParaRPr lang="en-US" altLang="zh-CN" sz="2400" dirty="0">
                  <a:cs typeface="Times New Roman" panose="02020603050405020304" pitchFamily="18" charset="0"/>
                </a:endParaRPr>
              </a:p>
              <a:p>
                <a:pPr algn="just">
                  <a:lnSpc>
                    <a:spcPct val="114000"/>
                  </a:lnSpc>
                  <a:spcAft>
                    <a:spcPts val="600"/>
                  </a:spcAft>
                </a:pPr>
                <a:r>
                  <a:rPr lang="zh-CN" altLang="en-US" sz="2400" dirty="0">
                    <a:cs typeface="Times New Roman" panose="02020603050405020304" pitchFamily="18" charset="0"/>
                  </a:rPr>
                  <a:t>假设表中每个元素的查找概率相等，则在查找成功时折半查找的平均查找长度为：</a:t>
                </a:r>
                <a:endParaRPr lang="en-US" altLang="zh-CN" sz="2400" dirty="0">
                  <a:cs typeface="Times New Roman" panose="02020603050405020304" pitchFamily="18" charset="0"/>
                </a:endParaRPr>
              </a:p>
              <a:p>
                <a:pPr algn="just">
                  <a:spcAft>
                    <a:spcPts val="600"/>
                  </a:spcAft>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𝐴𝑆</m:t>
                      </m:r>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𝐿</m:t>
                          </m:r>
                        </m:e>
                        <m:sub>
                          <m:r>
                            <a:rPr lang="en-US" altLang="zh-CN" sz="2400" b="0" i="1" smtClean="0">
                              <a:latin typeface="Cambria Math" panose="02040503050406030204" pitchFamily="18" charset="0"/>
                              <a:cs typeface="Times New Roman" panose="02020603050405020304" pitchFamily="18" charset="0"/>
                            </a:rPr>
                            <m:t>𝑏𝑠</m:t>
                          </m:r>
                        </m:sub>
                      </m:sSub>
                      <m:r>
                        <a:rPr lang="en-US" altLang="zh-CN" sz="2400" b="0" i="1" smtClean="0">
                          <a:latin typeface="Cambria Math" panose="02040503050406030204" pitchFamily="18" charset="0"/>
                          <a:cs typeface="Times New Roman" panose="02020603050405020304" pitchFamily="18" charset="0"/>
                        </a:rPr>
                        <m:t>=</m:t>
                      </m:r>
                      <m:f>
                        <m:fPr>
                          <m:ctrlPr>
                            <a:rPr lang="en-US" altLang="zh-CN" sz="2400" b="0" i="1" smtClean="0">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1</m:t>
                          </m:r>
                        </m:num>
                        <m:den>
                          <m:r>
                            <a:rPr lang="en-US" altLang="zh-CN" sz="2400" b="0" i="1" smtClean="0">
                              <a:latin typeface="Cambria Math" panose="02040503050406030204" pitchFamily="18" charset="0"/>
                              <a:cs typeface="Times New Roman" panose="02020603050405020304" pitchFamily="18" charset="0"/>
                            </a:rPr>
                            <m:t>𝑛</m:t>
                          </m:r>
                        </m:den>
                      </m:f>
                      <m:d>
                        <m:dPr>
                          <m:begChr m:val="["/>
                          <m:endChr m:val="]"/>
                          <m:ctrlPr>
                            <a:rPr lang="en-US" altLang="zh-CN" sz="2400" b="0" i="1" smtClean="0">
                              <a:latin typeface="Cambria Math" panose="02040503050406030204" pitchFamily="18" charset="0"/>
                              <a:cs typeface="Times New Roman" panose="02020603050405020304" pitchFamily="18" charset="0"/>
                            </a:rPr>
                          </m:ctrlPr>
                        </m:dPr>
                        <m:e>
                          <m:nary>
                            <m:naryPr>
                              <m:chr m:val="∑"/>
                              <m:ctrlPr>
                                <a:rPr lang="en-US" altLang="zh-CN" sz="2400" b="0" i="1" smtClean="0">
                                  <a:latin typeface="Cambria Math" panose="02040503050406030204" pitchFamily="18" charset="0"/>
                                  <a:cs typeface="Times New Roman" panose="02020603050405020304" pitchFamily="18" charset="0"/>
                                </a:rPr>
                              </m:ctrlPr>
                            </m:naryPr>
                            <m:sub>
                              <m:r>
                                <m:rPr>
                                  <m:brk m:alnAt="23"/>
                                </m:rPr>
                                <a:rPr lang="en-US" altLang="zh-CN" sz="2400" b="0" i="1" smtClean="0">
                                  <a:latin typeface="Cambria Math" panose="02040503050406030204" pitchFamily="18" charset="0"/>
                                  <a:cs typeface="Times New Roman" panose="02020603050405020304" pitchFamily="18" charset="0"/>
                                </a:rPr>
                                <m:t>𝑗</m:t>
                              </m:r>
                              <m:r>
                                <a:rPr lang="en-US" altLang="zh-CN" sz="2400" b="0" i="1" smtClean="0">
                                  <a:latin typeface="Cambria Math" panose="02040503050406030204" pitchFamily="18" charset="0"/>
                                  <a:cs typeface="Times New Roman" panose="02020603050405020304" pitchFamily="18" charset="0"/>
                                </a:rPr>
                                <m:t>=1</m:t>
                              </m:r>
                            </m:sub>
                            <m:sup>
                              <m:r>
                                <a:rPr lang="en-US" altLang="zh-CN" sz="2400" b="0" i="1" smtClean="0">
                                  <a:latin typeface="Cambria Math" panose="02040503050406030204" pitchFamily="18" charset="0"/>
                                  <a:cs typeface="Times New Roman" panose="02020603050405020304" pitchFamily="18" charset="0"/>
                                </a:rPr>
                                <m:t>h</m:t>
                              </m:r>
                              <m:r>
                                <a:rPr lang="en-US" altLang="zh-CN" sz="2400" b="0" i="1" smtClean="0">
                                  <a:latin typeface="Cambria Math" panose="02040503050406030204" pitchFamily="18" charset="0"/>
                                  <a:cs typeface="Times New Roman" panose="02020603050405020304" pitchFamily="18" charset="0"/>
                                </a:rPr>
                                <m:t>−1</m:t>
                              </m:r>
                            </m:sup>
                            <m:e>
                              <m:sSup>
                                <m:sSupPr>
                                  <m:ctrlPr>
                                    <a:rPr lang="en-US" altLang="zh-CN" sz="2400" i="1">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𝑗</m:t>
                                  </m:r>
                                  <m:r>
                                    <a:rPr lang="en-US" altLang="zh-CN" sz="2400" i="1">
                                      <a:latin typeface="Cambria Math" panose="02040503050406030204" pitchFamily="18" charset="0"/>
                                      <a:cs typeface="Times New Roman" panose="02020603050405020304" pitchFamily="18" charset="0"/>
                                    </a:rPr>
                                    <m:t>2</m:t>
                                  </m:r>
                                </m:e>
                                <m:sup>
                                  <m:r>
                                    <a:rPr lang="en-US" altLang="zh-CN" sz="2400" b="0" i="1" smtClean="0">
                                      <a:latin typeface="Cambria Math" panose="02040503050406030204" pitchFamily="18" charset="0"/>
                                      <a:cs typeface="Times New Roman" panose="02020603050405020304" pitchFamily="18" charset="0"/>
                                    </a:rPr>
                                    <m:t>𝑗</m:t>
                                  </m:r>
                                  <m:r>
                                    <a:rPr lang="en-US" altLang="zh-CN" sz="2400" b="0" i="1" smtClean="0">
                                      <a:latin typeface="Cambria Math" panose="02040503050406030204" pitchFamily="18" charset="0"/>
                                      <a:cs typeface="Times New Roman" panose="02020603050405020304" pitchFamily="18" charset="0"/>
                                    </a:rPr>
                                    <m:t>−1</m:t>
                                  </m:r>
                                </m:sup>
                              </m:sSup>
                            </m:e>
                          </m:nary>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h</m:t>
                          </m:r>
                          <m:d>
                            <m:dPr>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𝑛</m:t>
                              </m:r>
                              <m:r>
                                <a:rPr lang="en-US" altLang="zh-CN" sz="2400" b="0" i="1" smtClean="0">
                                  <a:latin typeface="Cambria Math" panose="02040503050406030204" pitchFamily="18" charset="0"/>
                                  <a:cs typeface="Times New Roman" panose="02020603050405020304" pitchFamily="18" charset="0"/>
                                </a:rPr>
                                <m:t>−</m:t>
                              </m:r>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2</m:t>
                                  </m:r>
                                </m:e>
                                <m:sup>
                                  <m:r>
                                    <a:rPr lang="en-US" altLang="zh-CN" sz="2400" i="1">
                                      <a:latin typeface="Cambria Math" panose="02040503050406030204" pitchFamily="18" charset="0"/>
                                      <a:cs typeface="Times New Roman" panose="02020603050405020304" pitchFamily="18" charset="0"/>
                                    </a:rPr>
                                    <m:t>h</m:t>
                                  </m:r>
                                  <m:r>
                                    <a:rPr lang="en-US" altLang="zh-CN" sz="2400" i="1">
                                      <a:latin typeface="Cambria Math" panose="02040503050406030204" pitchFamily="18" charset="0"/>
                                      <a:cs typeface="Times New Roman" panose="02020603050405020304" pitchFamily="18" charset="0"/>
                                    </a:rPr>
                                    <m:t>−1</m:t>
                                  </m:r>
                                </m:sup>
                              </m:sSup>
                              <m:r>
                                <a:rPr lang="en-US" altLang="zh-CN" sz="2400" b="0" i="1" smtClean="0">
                                  <a:latin typeface="Cambria Math" panose="02040503050406030204" pitchFamily="18" charset="0"/>
                                  <a:cs typeface="Times New Roman" panose="02020603050405020304" pitchFamily="18" charset="0"/>
                                </a:rPr>
                                <m:t>+1</m:t>
                              </m:r>
                            </m:e>
                          </m:d>
                        </m:e>
                      </m:d>
                    </m:oMath>
                  </m:oMathPara>
                </a14:m>
                <a:endParaRPr lang="en-US" altLang="zh-CN" sz="2400" b="0" i="1" dirty="0">
                  <a:latin typeface="Cambria Math" panose="02040503050406030204" pitchFamily="18" charset="0"/>
                  <a:cs typeface="Times New Roman" panose="02020603050405020304" pitchFamily="18" charset="0"/>
                </a:endParaRPr>
              </a:p>
              <a:p>
                <a:pPr algn="just">
                  <a:spcAft>
                    <a:spcPts val="600"/>
                  </a:spcAft>
                </a:pPr>
                <a:r>
                  <a:rPr lang="en-US" altLang="zh-CN" sz="2400" dirty="0">
                    <a:cs typeface="Times New Roman" panose="02020603050405020304" pitchFamily="18" charset="0"/>
                  </a:rPr>
                  <a:t>                                           </a:t>
                </a:r>
                <a14:m>
                  <m:oMath xmlns:m="http://schemas.openxmlformats.org/officeDocument/2006/math">
                    <m:r>
                      <a:rPr lang="en-US" altLang="zh-CN" sz="2400" i="1">
                        <a:latin typeface="Cambria Math" panose="02040503050406030204" pitchFamily="18" charset="0"/>
                        <a:cs typeface="Times New Roman" panose="02020603050405020304" pitchFamily="18" charset="0"/>
                      </a:rPr>
                      <m:t>=</m:t>
                    </m:r>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1</m:t>
                        </m:r>
                      </m:num>
                      <m:den>
                        <m:r>
                          <a:rPr lang="en-US" altLang="zh-CN" sz="2400" i="1">
                            <a:latin typeface="Cambria Math" panose="02040503050406030204" pitchFamily="18" charset="0"/>
                            <a:cs typeface="Times New Roman" panose="02020603050405020304" pitchFamily="18" charset="0"/>
                          </a:rPr>
                          <m:t>𝑛</m:t>
                        </m:r>
                      </m:den>
                    </m:f>
                    <m:d>
                      <m:dPr>
                        <m:begChr m:val="["/>
                        <m:endChr m:val="]"/>
                        <m:ctrlPr>
                          <a:rPr lang="en-US" altLang="zh-CN" sz="2400" i="1">
                            <a:latin typeface="Cambria Math" panose="02040503050406030204" pitchFamily="18" charset="0"/>
                            <a:cs typeface="Times New Roman" panose="02020603050405020304" pitchFamily="18" charset="0"/>
                          </a:rPr>
                        </m:ctrlPr>
                      </m:dPr>
                      <m:e>
                        <m:sSup>
                          <m:sSupPr>
                            <m:ctrlPr>
                              <a:rPr lang="en-US" altLang="zh-CN" sz="2400" i="1">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h</m:t>
                            </m:r>
                            <m:r>
                              <a:rPr lang="en-US" altLang="zh-CN" sz="2400" b="0" i="1" smtClean="0">
                                <a:latin typeface="Cambria Math" panose="02040503050406030204" pitchFamily="18" charset="0"/>
                                <a:cs typeface="Times New Roman" panose="02020603050405020304" pitchFamily="18" charset="0"/>
                              </a:rPr>
                              <m:t>−2)2</m:t>
                            </m:r>
                          </m:e>
                          <m:sup>
                            <m:r>
                              <a:rPr lang="en-US" altLang="zh-CN" sz="2400" i="1">
                                <a:latin typeface="Cambria Math" panose="02040503050406030204" pitchFamily="18" charset="0"/>
                                <a:cs typeface="Times New Roman" panose="02020603050405020304" pitchFamily="18" charset="0"/>
                              </a:rPr>
                              <m:t>h</m:t>
                            </m:r>
                            <m:r>
                              <a:rPr lang="en-US" altLang="zh-CN" sz="2400" i="1">
                                <a:latin typeface="Cambria Math" panose="02040503050406030204" pitchFamily="18" charset="0"/>
                                <a:cs typeface="Times New Roman" panose="02020603050405020304" pitchFamily="18" charset="0"/>
                              </a:rPr>
                              <m:t>−1</m:t>
                            </m:r>
                          </m:sup>
                        </m:sSup>
                        <m:r>
                          <a:rPr lang="en-US" altLang="zh-CN" sz="2400" b="0" i="1" smtClean="0">
                            <a:latin typeface="Cambria Math" panose="02040503050406030204" pitchFamily="18" charset="0"/>
                            <a:cs typeface="Times New Roman" panose="02020603050405020304" pitchFamily="18" charset="0"/>
                          </a:rPr>
                          <m:t>+1</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h</m:t>
                        </m:r>
                        <m:d>
                          <m:dPr>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𝑛</m:t>
                            </m:r>
                            <m:r>
                              <a:rPr lang="en-US" altLang="zh-CN" sz="2400" i="1">
                                <a:latin typeface="Cambria Math" panose="02040503050406030204" pitchFamily="18" charset="0"/>
                                <a:cs typeface="Times New Roman" panose="02020603050405020304" pitchFamily="18" charset="0"/>
                              </a:rPr>
                              <m:t>−</m:t>
                            </m:r>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2</m:t>
                                </m:r>
                              </m:e>
                              <m:sup>
                                <m:r>
                                  <a:rPr lang="en-US" altLang="zh-CN" sz="2400" i="1">
                                    <a:latin typeface="Cambria Math" panose="02040503050406030204" pitchFamily="18" charset="0"/>
                                    <a:cs typeface="Times New Roman" panose="02020603050405020304" pitchFamily="18" charset="0"/>
                                  </a:rPr>
                                  <m:t>h</m:t>
                                </m:r>
                                <m:r>
                                  <a:rPr lang="en-US" altLang="zh-CN" sz="2400" i="1">
                                    <a:latin typeface="Cambria Math" panose="02040503050406030204" pitchFamily="18" charset="0"/>
                                    <a:cs typeface="Times New Roman" panose="02020603050405020304" pitchFamily="18" charset="0"/>
                                  </a:rPr>
                                  <m:t>−1</m:t>
                                </m:r>
                              </m:sup>
                            </m:sSup>
                            <m:r>
                              <a:rPr lang="en-US" altLang="zh-CN" sz="2400" i="1">
                                <a:latin typeface="Cambria Math" panose="02040503050406030204" pitchFamily="18" charset="0"/>
                                <a:cs typeface="Times New Roman" panose="02020603050405020304" pitchFamily="18" charset="0"/>
                              </a:rPr>
                              <m:t>+1</m:t>
                            </m:r>
                          </m:e>
                        </m:d>
                      </m:e>
                    </m:d>
                  </m:oMath>
                </a14:m>
                <a:endParaRPr lang="en-US" altLang="zh-CN" sz="2400" i="1" dirty="0">
                  <a:latin typeface="Cambria Math" panose="02040503050406030204" pitchFamily="18" charset="0"/>
                  <a:cs typeface="Times New Roman" panose="02020603050405020304" pitchFamily="18" charset="0"/>
                </a:endParaRPr>
              </a:p>
              <a:p>
                <a:pPr algn="just">
                  <a:spcAft>
                    <a:spcPts val="2400"/>
                  </a:spcAft>
                </a:pPr>
                <a:r>
                  <a:rPr lang="en-US" altLang="zh-CN" sz="2400" b="0" dirty="0">
                    <a:cs typeface="Times New Roman" panose="02020603050405020304" pitchFamily="18" charset="0"/>
                  </a:rPr>
                  <a:t>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h</m:t>
                    </m:r>
                    <m:r>
                      <a:rPr lang="en-US" altLang="zh-CN" sz="2400" b="0" i="1" smtClean="0">
                        <a:latin typeface="Cambria Math" panose="02040503050406030204" pitchFamily="18" charset="0"/>
                        <a:cs typeface="Times New Roman" panose="02020603050405020304" pitchFamily="18" charset="0"/>
                      </a:rPr>
                      <m:t>+</m:t>
                    </m:r>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1</m:t>
                        </m:r>
                      </m:num>
                      <m:den>
                        <m:r>
                          <a:rPr lang="en-US" altLang="zh-CN" sz="2400" i="1">
                            <a:latin typeface="Cambria Math" panose="02040503050406030204" pitchFamily="18" charset="0"/>
                            <a:cs typeface="Times New Roman" panose="02020603050405020304" pitchFamily="18" charset="0"/>
                          </a:rPr>
                          <m:t>𝑛</m:t>
                        </m:r>
                      </m:den>
                    </m:f>
                    <m:d>
                      <m:dPr>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h</m:t>
                        </m:r>
                        <m:r>
                          <a:rPr lang="en-US" altLang="zh-CN" sz="2400" b="0" i="1" smtClean="0">
                            <a:latin typeface="Cambria Math" panose="02040503050406030204" pitchFamily="18" charset="0"/>
                            <a:cs typeface="Times New Roman" panose="02020603050405020304" pitchFamily="18" charset="0"/>
                          </a:rPr>
                          <m:t>+1−</m:t>
                        </m:r>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2</m:t>
                            </m:r>
                          </m:e>
                          <m:sup>
                            <m:r>
                              <a:rPr lang="en-US" altLang="zh-CN" sz="2400" b="0" i="1" smtClean="0">
                                <a:latin typeface="Cambria Math" panose="02040503050406030204" pitchFamily="18" charset="0"/>
                                <a:cs typeface="Times New Roman" panose="02020603050405020304" pitchFamily="18" charset="0"/>
                              </a:rPr>
                              <m:t>h</m:t>
                            </m:r>
                          </m:sup>
                        </m:sSup>
                      </m:e>
                    </m:d>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𝑂</m:t>
                    </m:r>
                    <m:r>
                      <a:rPr lang="en-US" altLang="zh-CN" sz="2400" i="1">
                        <a:latin typeface="Cambria Math" panose="02040503050406030204" pitchFamily="18" charset="0"/>
                        <a:cs typeface="Times New Roman" panose="02020603050405020304" pitchFamily="18" charset="0"/>
                      </a:rPr>
                      <m:t>(</m:t>
                    </m:r>
                    <m:func>
                      <m:funcPr>
                        <m:ctrlPr>
                          <a:rPr lang="en-US" altLang="zh-CN" sz="2400" i="1">
                            <a:latin typeface="Cambria Math" panose="02040503050406030204" pitchFamily="18" charset="0"/>
                            <a:cs typeface="Times New Roman" panose="02020603050405020304" pitchFamily="18" charset="0"/>
                          </a:rPr>
                        </m:ctrlPr>
                      </m:funcPr>
                      <m:fName>
                        <m:sSub>
                          <m:sSubPr>
                            <m:ctrlPr>
                              <a:rPr lang="en-US" altLang="zh-CN" sz="2400" i="1">
                                <a:latin typeface="Cambria Math" panose="02040503050406030204" pitchFamily="18" charset="0"/>
                                <a:cs typeface="Times New Roman" panose="02020603050405020304" pitchFamily="18" charset="0"/>
                              </a:rPr>
                            </m:ctrlPr>
                          </m:sSubPr>
                          <m:e>
                            <m:r>
                              <m:rPr>
                                <m:sty m:val="p"/>
                              </m:rPr>
                              <a:rPr lang="en-US" altLang="zh-CN" sz="2400">
                                <a:latin typeface="Cambria Math" panose="02040503050406030204" pitchFamily="18" charset="0"/>
                                <a:cs typeface="Times New Roman" panose="02020603050405020304" pitchFamily="18" charset="0"/>
                              </a:rPr>
                              <m:t>log</m:t>
                            </m:r>
                          </m:e>
                          <m:sub>
                            <m:r>
                              <a:rPr lang="en-US" altLang="zh-CN" sz="2400" i="1">
                                <a:latin typeface="Cambria Math" panose="02040503050406030204" pitchFamily="18" charset="0"/>
                                <a:cs typeface="Times New Roman" panose="02020603050405020304" pitchFamily="18" charset="0"/>
                              </a:rPr>
                              <m:t>2</m:t>
                            </m:r>
                          </m:sub>
                        </m:sSub>
                      </m:fName>
                      <m:e>
                        <m:r>
                          <a:rPr lang="en-US" altLang="zh-CN" sz="2400" i="1">
                            <a:latin typeface="Cambria Math" panose="02040503050406030204" pitchFamily="18" charset="0"/>
                            <a:cs typeface="Times New Roman" panose="02020603050405020304" pitchFamily="18" charset="0"/>
                          </a:rPr>
                          <m:t>𝑛</m:t>
                        </m:r>
                      </m:e>
                    </m:func>
                    <m:r>
                      <a:rPr lang="en-US" altLang="zh-CN" sz="2400" i="1">
                        <a:latin typeface="Cambria Math" panose="02040503050406030204" pitchFamily="18" charset="0"/>
                        <a:cs typeface="Times New Roman" panose="02020603050405020304" pitchFamily="18" charset="0"/>
                      </a:rPr>
                      <m:t>)</m:t>
                    </m:r>
                  </m:oMath>
                </a14:m>
                <a:endParaRPr lang="en-US" altLang="zh-CN" sz="2400" i="1" dirty="0">
                  <a:cs typeface="Times New Roman" panose="02020603050405020304" pitchFamily="18" charset="0"/>
                </a:endParaRPr>
              </a:p>
              <a:p>
                <a:pPr algn="just"/>
                <a:r>
                  <a:rPr lang="zh-CN" altLang="en-US" sz="2400" b="1" dirty="0">
                    <a:solidFill>
                      <a:srgbClr val="ED7D31"/>
                    </a:solidFill>
                    <a:cs typeface="Times New Roman" panose="02020603050405020304" pitchFamily="18" charset="0"/>
                  </a:rPr>
                  <a:t>注：</a:t>
                </a:r>
                <a:r>
                  <a:rPr lang="en-US" altLang="zh-CN" sz="2400" b="1" dirty="0">
                    <a:solidFill>
                      <a:srgbClr val="ED7D31"/>
                    </a:solidFill>
                    <a:cs typeface="Times New Roman" panose="02020603050405020304" pitchFamily="18" charset="0"/>
                  </a:rPr>
                  <a:t> </a:t>
                </a:r>
                <a14:m>
                  <m:oMath xmlns:m="http://schemas.openxmlformats.org/officeDocument/2006/math">
                    <m:nary>
                      <m:naryPr>
                        <m:chr m:val="∑"/>
                        <m:ctrlPr>
                          <a:rPr lang="en-US" altLang="zh-CN" sz="2400" i="1">
                            <a:latin typeface="Cambria Math" panose="02040503050406030204" pitchFamily="18" charset="0"/>
                            <a:cs typeface="Times New Roman" panose="02020603050405020304" pitchFamily="18" charset="0"/>
                          </a:rPr>
                        </m:ctrlPr>
                      </m:naryPr>
                      <m:sub>
                        <m:r>
                          <m:rPr>
                            <m:brk m:alnAt="23"/>
                          </m:rPr>
                          <a:rPr lang="en-US" altLang="zh-CN" sz="2400" i="1">
                            <a:latin typeface="Cambria Math" panose="02040503050406030204" pitchFamily="18" charset="0"/>
                            <a:cs typeface="Times New Roman" panose="02020603050405020304" pitchFamily="18" charset="0"/>
                          </a:rPr>
                          <m:t>𝑗</m:t>
                        </m:r>
                        <m:r>
                          <a:rPr lang="en-US" altLang="zh-CN" sz="2400" i="1">
                            <a:latin typeface="Cambria Math" panose="02040503050406030204" pitchFamily="18" charset="0"/>
                            <a:cs typeface="Times New Roman" panose="02020603050405020304" pitchFamily="18" charset="0"/>
                          </a:rPr>
                          <m:t>=1</m:t>
                        </m:r>
                      </m:sub>
                      <m:sup>
                        <m:r>
                          <a:rPr lang="en-US" altLang="zh-CN" sz="2400" b="0" i="1" smtClean="0">
                            <a:latin typeface="Cambria Math" panose="02040503050406030204" pitchFamily="18" charset="0"/>
                            <a:cs typeface="Times New Roman" panose="02020603050405020304" pitchFamily="18" charset="0"/>
                          </a:rPr>
                          <m:t>𝑛</m:t>
                        </m:r>
                      </m:sup>
                      <m:e>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𝑗</m:t>
                            </m:r>
                            <m:r>
                              <a:rPr lang="en-US" altLang="zh-CN" sz="2400" i="1">
                                <a:latin typeface="Cambria Math" panose="02040503050406030204" pitchFamily="18" charset="0"/>
                                <a:cs typeface="Times New Roman" panose="02020603050405020304" pitchFamily="18" charset="0"/>
                              </a:rPr>
                              <m:t>2</m:t>
                            </m:r>
                          </m:e>
                          <m:sup>
                            <m:r>
                              <a:rPr lang="en-US" altLang="zh-CN" sz="2400" i="1">
                                <a:latin typeface="Cambria Math" panose="02040503050406030204" pitchFamily="18" charset="0"/>
                                <a:cs typeface="Times New Roman" panose="02020603050405020304" pitchFamily="18" charset="0"/>
                              </a:rPr>
                              <m:t>𝑗</m:t>
                            </m:r>
                            <m:r>
                              <a:rPr lang="en-US" altLang="zh-CN" sz="2400" i="1">
                                <a:latin typeface="Cambria Math" panose="02040503050406030204" pitchFamily="18" charset="0"/>
                                <a:cs typeface="Times New Roman" panose="02020603050405020304" pitchFamily="18" charset="0"/>
                              </a:rPr>
                              <m:t>−1</m:t>
                            </m:r>
                          </m:sup>
                        </m:sSup>
                        <m:r>
                          <a:rPr lang="en-US" altLang="zh-CN" sz="2400" b="0" i="1" smtClean="0">
                            <a:latin typeface="Cambria Math" panose="02040503050406030204" pitchFamily="18" charset="0"/>
                            <a:cs typeface="Times New Roman" panose="02020603050405020304" pitchFamily="18" charset="0"/>
                          </a:rPr>
                          <m:t>=</m:t>
                        </m:r>
                        <m:d>
                          <m:dPr>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𝑛</m:t>
                            </m:r>
                            <m:r>
                              <a:rPr lang="en-US" altLang="zh-CN" sz="2400" b="0" i="1" smtClean="0">
                                <a:latin typeface="Cambria Math" panose="02040503050406030204" pitchFamily="18" charset="0"/>
                                <a:cs typeface="Times New Roman" panose="02020603050405020304" pitchFamily="18" charset="0"/>
                              </a:rPr>
                              <m:t>−1</m:t>
                            </m:r>
                          </m:e>
                        </m:d>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2</m:t>
                            </m:r>
                          </m:e>
                          <m:sup>
                            <m:r>
                              <a:rPr lang="en-US" altLang="zh-CN" sz="2400" b="0" i="1" smtClean="0">
                                <a:latin typeface="Cambria Math" panose="02040503050406030204" pitchFamily="18" charset="0"/>
                                <a:cs typeface="Times New Roman" panose="02020603050405020304" pitchFamily="18" charset="0"/>
                              </a:rPr>
                              <m:t>𝑛</m:t>
                            </m:r>
                          </m:sup>
                        </m:sSup>
                        <m:r>
                          <a:rPr lang="en-US" altLang="zh-CN" sz="2400" b="0" i="1" smtClean="0">
                            <a:latin typeface="Cambria Math" panose="02040503050406030204" pitchFamily="18" charset="0"/>
                            <a:cs typeface="Times New Roman" panose="02020603050405020304" pitchFamily="18" charset="0"/>
                          </a:rPr>
                          <m:t>+1</m:t>
                        </m:r>
                      </m:e>
                    </m:nary>
                  </m:oMath>
                </a14:m>
                <a:r>
                  <a:rPr lang="en-US" altLang="zh-CN" sz="2400" dirty="0">
                    <a:cs typeface="Times New Roman" panose="02020603050405020304" pitchFamily="18" charset="0"/>
                  </a:rPr>
                  <a:t> </a:t>
                </a:r>
                <a:r>
                  <a:rPr lang="zh-CN" altLang="en-US" sz="2400" dirty="0">
                    <a:cs typeface="Times New Roman" panose="02020603050405020304" pitchFamily="18" charset="0"/>
                  </a:rPr>
                  <a:t>差比数列</a:t>
                </a:r>
                <a:endParaRPr lang="en-US" altLang="zh-CN" sz="2400" i="1" dirty="0">
                  <a:cs typeface="Times New Roman" panose="02020603050405020304" pitchFamily="18" charset="0"/>
                </a:endParaRPr>
              </a:p>
            </p:txBody>
          </p:sp>
        </mc:Choice>
        <mc:Fallback xmlns="">
          <p:sp>
            <p:nvSpPr>
              <p:cNvPr id="12" name="矩形 11">
                <a:extLst>
                  <a:ext uri="{FF2B5EF4-FFF2-40B4-BE49-F238E27FC236}">
                    <a16:creationId xmlns:a16="http://schemas.microsoft.com/office/drawing/2014/main" id="{BED9455D-D6CD-46E0-837D-1AB335B18412}"/>
                  </a:ext>
                </a:extLst>
              </p:cNvPr>
              <p:cNvSpPr>
                <a:spLocks noRot="1" noChangeAspect="1" noMove="1" noResize="1" noEditPoints="1" noAdjustHandles="1" noChangeArrowheads="1" noChangeShapeType="1" noTextEdit="1"/>
              </p:cNvSpPr>
              <p:nvPr/>
            </p:nvSpPr>
            <p:spPr>
              <a:xfrm>
                <a:off x="482333" y="1668516"/>
                <a:ext cx="11120387" cy="4547783"/>
              </a:xfrm>
              <a:prstGeom prst="rect">
                <a:avLst/>
              </a:prstGeom>
              <a:blipFill>
                <a:blip r:embed="rId2"/>
                <a:stretch>
                  <a:fillRect l="-822" t="-670" r="-3673" b="-10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1161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EC6E23B-B235-4D78-971B-10BE73DFFB30}"/>
              </a:ext>
            </a:extLst>
          </p:cNvPr>
          <p:cNvGrpSpPr/>
          <p:nvPr/>
        </p:nvGrpSpPr>
        <p:grpSpPr>
          <a:xfrm>
            <a:off x="302765" y="1196691"/>
            <a:ext cx="458390" cy="344014"/>
            <a:chOff x="789999" y="2242985"/>
            <a:chExt cx="504229" cy="378415"/>
          </a:xfrm>
        </p:grpSpPr>
        <p:sp>
          <p:nvSpPr>
            <p:cNvPr id="3" name="Rectangle 24">
              <a:extLst>
                <a:ext uri="{FF2B5EF4-FFF2-40B4-BE49-F238E27FC236}">
                  <a16:creationId xmlns:a16="http://schemas.microsoft.com/office/drawing/2014/main" id="{55D2752B-97FB-480F-8ED4-BB6F3E45D187}"/>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190F5B3E-EB67-4485-9410-F91874E9AE25}"/>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5" name="矩形 4">
            <a:extLst>
              <a:ext uri="{FF2B5EF4-FFF2-40B4-BE49-F238E27FC236}">
                <a16:creationId xmlns:a16="http://schemas.microsoft.com/office/drawing/2014/main" id="{5544291C-A08D-4B9C-9FED-4DD6F6F5B7DD}"/>
              </a:ext>
            </a:extLst>
          </p:cNvPr>
          <p:cNvSpPr/>
          <p:nvPr/>
        </p:nvSpPr>
        <p:spPr>
          <a:xfrm>
            <a:off x="817440" y="1107088"/>
            <a:ext cx="4323620" cy="523220"/>
          </a:xfrm>
          <a:prstGeom prst="rect">
            <a:avLst/>
          </a:prstGeom>
        </p:spPr>
        <p:txBody>
          <a:bodyPr wrap="none">
            <a:spAutoFit/>
          </a:bodyPr>
          <a:lstStyle/>
          <a:p>
            <a:pPr>
              <a:spcBef>
                <a:spcPts val="1200"/>
              </a:spcBef>
            </a:pPr>
            <a:r>
              <a:rPr lang="en-US" altLang="zh-CN" sz="2800" b="1" dirty="0">
                <a:solidFill>
                  <a:schemeClr val="accent5">
                    <a:lumMod val="50000"/>
                  </a:schemeClr>
                </a:solidFill>
                <a:latin typeface="Times New Roman" panose="02020603050405020304" pitchFamily="18" charset="0"/>
                <a:cs typeface="Times New Roman" panose="02020603050405020304" pitchFamily="18" charset="0"/>
              </a:rPr>
              <a:t>2.2</a:t>
            </a:r>
            <a:r>
              <a:rPr lang="en-US" altLang="zh-CN" sz="2800" b="1" dirty="0">
                <a:solidFill>
                  <a:schemeClr val="accent5">
                    <a:lumMod val="50000"/>
                  </a:schemeClr>
                </a:solidFill>
              </a:rPr>
              <a:t> </a:t>
            </a:r>
            <a:r>
              <a:rPr lang="zh-CN" altLang="en-US" sz="2800" b="1" dirty="0">
                <a:solidFill>
                  <a:schemeClr val="accent5">
                    <a:lumMod val="50000"/>
                  </a:schemeClr>
                </a:solidFill>
              </a:rPr>
              <a:t>有序表的折半查找方法</a:t>
            </a:r>
            <a:endParaRPr lang="zh-CN" altLang="en-US" sz="2800" b="1" dirty="0">
              <a:solidFill>
                <a:schemeClr val="accent5">
                  <a:lumMod val="50000"/>
                </a:schemeClr>
              </a:solidFill>
              <a:latin typeface="Times New Roman" panose="02020603050405020304" pitchFamily="18" charset="0"/>
              <a:cs typeface="Times New Roman" panose="02020603050405020304" pitchFamily="18" charset="0"/>
            </a:endParaRPr>
          </a:p>
        </p:txBody>
      </p:sp>
      <p:grpSp>
        <p:nvGrpSpPr>
          <p:cNvPr id="6" name="组合 5">
            <a:extLst>
              <a:ext uri="{FF2B5EF4-FFF2-40B4-BE49-F238E27FC236}">
                <a16:creationId xmlns:a16="http://schemas.microsoft.com/office/drawing/2014/main" id="{A589493C-EBF7-4AA4-8CA8-8A6E58F575B8}"/>
              </a:ext>
            </a:extLst>
          </p:cNvPr>
          <p:cNvGrpSpPr/>
          <p:nvPr/>
        </p:nvGrpSpPr>
        <p:grpSpPr>
          <a:xfrm>
            <a:off x="-5" y="177155"/>
            <a:ext cx="4552756" cy="877513"/>
            <a:chOff x="-5" y="271425"/>
            <a:chExt cx="4446231" cy="877513"/>
          </a:xfrm>
        </p:grpSpPr>
        <p:sp>
          <p:nvSpPr>
            <p:cNvPr id="7" name="任意多边形 18">
              <a:extLst>
                <a:ext uri="{FF2B5EF4-FFF2-40B4-BE49-F238E27FC236}">
                  <a16:creationId xmlns:a16="http://schemas.microsoft.com/office/drawing/2014/main" id="{405CA699-FC4E-4803-B2AF-4DEE861583AA}"/>
                </a:ext>
              </a:extLst>
            </p:cNvPr>
            <p:cNvSpPr/>
            <p:nvPr/>
          </p:nvSpPr>
          <p:spPr>
            <a:xfrm rot="5400000">
              <a:off x="1949243" y="-1528442"/>
              <a:ext cx="547735" cy="444623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8" name="椭圆 7">
              <a:extLst>
                <a:ext uri="{FF2B5EF4-FFF2-40B4-BE49-F238E27FC236}">
                  <a16:creationId xmlns:a16="http://schemas.microsoft.com/office/drawing/2014/main" id="{7FB90697-DE13-4A28-AA20-50B096D15490}"/>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矩形 8">
              <a:extLst>
                <a:ext uri="{FF2B5EF4-FFF2-40B4-BE49-F238E27FC236}">
                  <a16:creationId xmlns:a16="http://schemas.microsoft.com/office/drawing/2014/main" id="{E9051D6D-5185-44F0-9A75-B3B14436BFDB}"/>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992C46A3-4894-456E-986B-E8974C4203B4}"/>
              </a:ext>
            </a:extLst>
          </p:cNvPr>
          <p:cNvSpPr txBox="1">
            <a:spLocks noChangeArrowheads="1"/>
          </p:cNvSpPr>
          <p:nvPr/>
        </p:nvSpPr>
        <p:spPr bwMode="auto">
          <a:xfrm>
            <a:off x="1483847" y="289496"/>
            <a:ext cx="2350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静态查找表</a:t>
            </a:r>
          </a:p>
        </p:txBody>
      </p:sp>
      <mc:AlternateContent xmlns:mc="http://schemas.openxmlformats.org/markup-compatibility/2006" xmlns:a14="http://schemas.microsoft.com/office/drawing/2010/main">
        <mc:Choice Requires="a14">
          <p:graphicFrame>
            <p:nvGraphicFramePr>
              <p:cNvPr id="10" name="表格 9">
                <a:extLst>
                  <a:ext uri="{FF2B5EF4-FFF2-40B4-BE49-F238E27FC236}">
                    <a16:creationId xmlns:a16="http://schemas.microsoft.com/office/drawing/2014/main" id="{0D97EC42-55AF-4B2F-BA91-2C7F923C26AA}"/>
                  </a:ext>
                </a:extLst>
              </p:cNvPr>
              <p:cNvGraphicFramePr>
                <a:graphicFrameLocks noGrp="1"/>
              </p:cNvGraphicFramePr>
              <p:nvPr>
                <p:extLst>
                  <p:ext uri="{D42A27DB-BD31-4B8C-83A1-F6EECF244321}">
                    <p14:modId xmlns:p14="http://schemas.microsoft.com/office/powerpoint/2010/main" val="3846141145"/>
                  </p:ext>
                </p:extLst>
              </p:nvPr>
            </p:nvGraphicFramePr>
            <p:xfrm>
              <a:off x="991348" y="2804093"/>
              <a:ext cx="10393752" cy="1379855"/>
            </p:xfrm>
            <a:graphic>
              <a:graphicData uri="http://schemas.openxmlformats.org/drawingml/2006/table">
                <a:tbl>
                  <a:tblPr firstRow="1" bandRow="1">
                    <a:tableStyleId>{5C22544A-7EE6-4342-B048-85BDC9FD1C3A}</a:tableStyleId>
                  </a:tblPr>
                  <a:tblGrid>
                    <a:gridCol w="2387066">
                      <a:extLst>
                        <a:ext uri="{9D8B030D-6E8A-4147-A177-3AD203B41FA5}">
                          <a16:colId xmlns:a16="http://schemas.microsoft.com/office/drawing/2014/main" val="1814659802"/>
                        </a:ext>
                      </a:extLst>
                    </a:gridCol>
                    <a:gridCol w="1077518">
                      <a:extLst>
                        <a:ext uri="{9D8B030D-6E8A-4147-A177-3AD203B41FA5}">
                          <a16:colId xmlns:a16="http://schemas.microsoft.com/office/drawing/2014/main" val="3016413688"/>
                        </a:ext>
                      </a:extLst>
                    </a:gridCol>
                    <a:gridCol w="1732292">
                      <a:extLst>
                        <a:ext uri="{9D8B030D-6E8A-4147-A177-3AD203B41FA5}">
                          <a16:colId xmlns:a16="http://schemas.microsoft.com/office/drawing/2014/main" val="2030213672"/>
                        </a:ext>
                      </a:extLst>
                    </a:gridCol>
                    <a:gridCol w="1732292">
                      <a:extLst>
                        <a:ext uri="{9D8B030D-6E8A-4147-A177-3AD203B41FA5}">
                          <a16:colId xmlns:a16="http://schemas.microsoft.com/office/drawing/2014/main" val="2464134224"/>
                        </a:ext>
                      </a:extLst>
                    </a:gridCol>
                    <a:gridCol w="1732292">
                      <a:extLst>
                        <a:ext uri="{9D8B030D-6E8A-4147-A177-3AD203B41FA5}">
                          <a16:colId xmlns:a16="http://schemas.microsoft.com/office/drawing/2014/main" val="744683187"/>
                        </a:ext>
                      </a:extLst>
                    </a:gridCol>
                    <a:gridCol w="1732292">
                      <a:extLst>
                        <a:ext uri="{9D8B030D-6E8A-4147-A177-3AD203B41FA5}">
                          <a16:colId xmlns:a16="http://schemas.microsoft.com/office/drawing/2014/main" val="3235234213"/>
                        </a:ext>
                      </a:extLst>
                    </a:gridCol>
                  </a:tblGrid>
                  <a:tr h="370840">
                    <a:tc>
                      <a:txBody>
                        <a:bodyPr/>
                        <a:lstStyle/>
                        <a:p>
                          <a:pPr algn="ctr"/>
                          <a:r>
                            <a:rPr lang="zh-CN" altLang="en-US" sz="2400" b="1" dirty="0"/>
                            <a:t>表的长度</a:t>
                          </a: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cs typeface="Times New Roman" panose="02020603050405020304" pitchFamily="18" charset="0"/>
                                      </a:rPr>
                                    </m:ctrlPr>
                                  </m:sSupPr>
                                  <m:e>
                                    <m:r>
                                      <a:rPr lang="en-US" altLang="zh-CN" sz="2400" b="1" i="1" smtClean="0">
                                        <a:latin typeface="Cambria Math" panose="02040503050406030204" pitchFamily="18" charset="0"/>
                                        <a:cs typeface="Times New Roman" panose="02020603050405020304" pitchFamily="18" charset="0"/>
                                      </a:rPr>
                                      <m:t>𝟏𝟎</m:t>
                                    </m:r>
                                  </m:e>
                                  <m:sup>
                                    <m:r>
                                      <a:rPr lang="en-US" altLang="zh-CN" sz="2400" b="1" i="1" smtClean="0">
                                        <a:latin typeface="Cambria Math" panose="02040503050406030204" pitchFamily="18" charset="0"/>
                                        <a:cs typeface="Times New Roman" panose="02020603050405020304" pitchFamily="18" charset="0"/>
                                      </a:rPr>
                                      <m:t>𝟐</m:t>
                                    </m:r>
                                  </m:sup>
                                </m:sSup>
                              </m:oMath>
                            </m:oMathPara>
                          </a14:m>
                          <a:endParaRPr lang="zh-CN" altLang="en-US" sz="2400" b="1"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cs typeface="Times New Roman" panose="02020603050405020304" pitchFamily="18" charset="0"/>
                                      </a:rPr>
                                    </m:ctrlPr>
                                  </m:sSupPr>
                                  <m:e>
                                    <m:r>
                                      <a:rPr lang="en-US" altLang="zh-CN" sz="2400" b="1" i="1" smtClean="0">
                                        <a:latin typeface="Cambria Math" panose="02040503050406030204" pitchFamily="18" charset="0"/>
                                        <a:cs typeface="Times New Roman" panose="02020603050405020304" pitchFamily="18" charset="0"/>
                                      </a:rPr>
                                      <m:t>𝟏𝟎</m:t>
                                    </m:r>
                                  </m:e>
                                  <m:sup>
                                    <m:r>
                                      <a:rPr lang="en-US" altLang="zh-CN" sz="2400" b="1" i="1" smtClean="0">
                                        <a:latin typeface="Cambria Math" panose="02040503050406030204" pitchFamily="18" charset="0"/>
                                        <a:cs typeface="Times New Roman" panose="02020603050405020304" pitchFamily="18" charset="0"/>
                                      </a:rPr>
                                      <m:t>𝟒</m:t>
                                    </m:r>
                                  </m:sup>
                                </m:sSup>
                              </m:oMath>
                            </m:oMathPara>
                          </a14:m>
                          <a:endParaRPr lang="zh-CN" altLang="en-US" sz="2400" b="1"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cs typeface="Times New Roman" panose="02020603050405020304" pitchFamily="18" charset="0"/>
                                      </a:rPr>
                                    </m:ctrlPr>
                                  </m:sSupPr>
                                  <m:e>
                                    <m:r>
                                      <a:rPr lang="en-US" altLang="zh-CN" sz="2400" b="1" i="1" smtClean="0">
                                        <a:latin typeface="Cambria Math" panose="02040503050406030204" pitchFamily="18" charset="0"/>
                                        <a:cs typeface="Times New Roman" panose="02020603050405020304" pitchFamily="18" charset="0"/>
                                      </a:rPr>
                                      <m:t>𝟏𝟎</m:t>
                                    </m:r>
                                  </m:e>
                                  <m:sup>
                                    <m:r>
                                      <a:rPr lang="en-US" altLang="zh-CN" sz="2400" b="1" i="1" smtClean="0">
                                        <a:latin typeface="Cambria Math" panose="02040503050406030204" pitchFamily="18" charset="0"/>
                                        <a:cs typeface="Times New Roman" panose="02020603050405020304" pitchFamily="18" charset="0"/>
                                      </a:rPr>
                                      <m:t>𝟔</m:t>
                                    </m:r>
                                  </m:sup>
                                </m:sSup>
                              </m:oMath>
                            </m:oMathPara>
                          </a14:m>
                          <a:endParaRPr lang="zh-CN" altLang="en-US" sz="2400" b="1"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cs typeface="Times New Roman" panose="02020603050405020304" pitchFamily="18" charset="0"/>
                                      </a:rPr>
                                    </m:ctrlPr>
                                  </m:sSupPr>
                                  <m:e>
                                    <m:r>
                                      <a:rPr lang="en-US" altLang="zh-CN" sz="2400" b="1" i="1" smtClean="0">
                                        <a:latin typeface="Cambria Math" panose="02040503050406030204" pitchFamily="18" charset="0"/>
                                        <a:cs typeface="Times New Roman" panose="02020603050405020304" pitchFamily="18" charset="0"/>
                                      </a:rPr>
                                      <m:t>𝟏𝟎</m:t>
                                    </m:r>
                                  </m:e>
                                  <m:sup>
                                    <m:r>
                                      <a:rPr lang="en-US" altLang="zh-CN" sz="2400" b="1" i="1" smtClean="0">
                                        <a:latin typeface="Cambria Math" panose="02040503050406030204" pitchFamily="18" charset="0"/>
                                        <a:cs typeface="Times New Roman" panose="02020603050405020304" pitchFamily="18" charset="0"/>
                                      </a:rPr>
                                      <m:t>𝟖</m:t>
                                    </m:r>
                                  </m:sup>
                                </m:sSup>
                              </m:oMath>
                            </m:oMathPara>
                          </a14:m>
                          <a:endParaRPr lang="zh-CN" altLang="en-US" sz="2400" b="1"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cs typeface="Times New Roman" panose="02020603050405020304" pitchFamily="18" charset="0"/>
                                      </a:rPr>
                                    </m:ctrlPr>
                                  </m:sSupPr>
                                  <m:e>
                                    <m:r>
                                      <a:rPr lang="en-US" altLang="zh-CN" sz="2400" b="1" i="1" smtClean="0">
                                        <a:latin typeface="Cambria Math" panose="02040503050406030204" pitchFamily="18" charset="0"/>
                                        <a:cs typeface="Times New Roman" panose="02020603050405020304" pitchFamily="18" charset="0"/>
                                      </a:rPr>
                                      <m:t>𝟏𝟎</m:t>
                                    </m:r>
                                  </m:e>
                                  <m:sup>
                                    <m:r>
                                      <a:rPr lang="en-US" altLang="zh-CN" sz="2400" b="1" i="1" smtClean="0">
                                        <a:latin typeface="Cambria Math" panose="02040503050406030204" pitchFamily="18" charset="0"/>
                                        <a:cs typeface="Times New Roman" panose="02020603050405020304" pitchFamily="18" charset="0"/>
                                      </a:rPr>
                                      <m:t>𝟏𝟎</m:t>
                                    </m:r>
                                  </m:sup>
                                </m:sSup>
                              </m:oMath>
                            </m:oMathPara>
                          </a14:m>
                          <a:endParaRPr lang="zh-CN" altLang="en-US" sz="2400" b="1" dirty="0"/>
                        </a:p>
                      </a:txBody>
                      <a:tcPr/>
                    </a:tc>
                    <a:extLst>
                      <a:ext uri="{0D108BD9-81ED-4DB2-BD59-A6C34878D82A}">
                        <a16:rowId xmlns:a16="http://schemas.microsoft.com/office/drawing/2014/main" val="1904002292"/>
                      </a:ext>
                    </a:extLst>
                  </a:tr>
                  <a:tr h="370840">
                    <a:tc>
                      <a:txBody>
                        <a:bodyPr/>
                        <a:lstStyle/>
                        <a:p>
                          <a:pPr algn="ctr"/>
                          <a:r>
                            <a:rPr lang="zh-CN" altLang="en-US" sz="2400" dirty="0"/>
                            <a:t>平均查找长度</a:t>
                          </a:r>
                        </a:p>
                      </a:txBody>
                      <a:tcPr/>
                    </a:tc>
                    <a:tc>
                      <a:txBody>
                        <a:bodyPr/>
                        <a:lstStyle/>
                        <a:p>
                          <a:pPr algn="ctr"/>
                          <a:r>
                            <a:rPr lang="en-US" altLang="zh-CN" sz="2400" dirty="0"/>
                            <a:t>5.800</a:t>
                          </a:r>
                          <a:endParaRPr lang="zh-CN" altLang="en-US" sz="2400" dirty="0"/>
                        </a:p>
                      </a:txBody>
                      <a:tcPr/>
                    </a:tc>
                    <a:tc>
                      <a:txBody>
                        <a:bodyPr/>
                        <a:lstStyle/>
                        <a:p>
                          <a:pPr algn="ctr"/>
                          <a:r>
                            <a:rPr lang="en-US" altLang="zh-CN" sz="2400" dirty="0"/>
                            <a:t>12.3631</a:t>
                          </a:r>
                          <a:endParaRPr lang="zh-CN" altLang="en-US" sz="2400" dirty="0"/>
                        </a:p>
                      </a:txBody>
                      <a:tcPr/>
                    </a:tc>
                    <a:tc>
                      <a:txBody>
                        <a:bodyPr/>
                        <a:lstStyle/>
                        <a:p>
                          <a:pPr algn="ctr"/>
                          <a:r>
                            <a:rPr lang="en-US" altLang="zh-CN" sz="2400" dirty="0"/>
                            <a:t>18.9514</a:t>
                          </a:r>
                          <a:endParaRPr lang="zh-CN" altLang="en-US" sz="2400" dirty="0"/>
                        </a:p>
                      </a:txBody>
                      <a:tcPr/>
                    </a:tc>
                    <a:tc>
                      <a:txBody>
                        <a:bodyPr/>
                        <a:lstStyle/>
                        <a:p>
                          <a:pPr algn="ctr"/>
                          <a:r>
                            <a:rPr lang="en-US" altLang="zh-CN" sz="2400" dirty="0"/>
                            <a:t>25.6578</a:t>
                          </a:r>
                          <a:endParaRPr lang="zh-CN" altLang="en-US" sz="2400" dirty="0"/>
                        </a:p>
                      </a:txBody>
                      <a:tcPr/>
                    </a:tc>
                    <a:tc>
                      <a:txBody>
                        <a:bodyPr/>
                        <a:lstStyle/>
                        <a:p>
                          <a:pPr algn="ctr"/>
                          <a:r>
                            <a:rPr lang="en-US" altLang="zh-CN" sz="2400" dirty="0"/>
                            <a:t>32.2820</a:t>
                          </a:r>
                          <a:endParaRPr lang="zh-CN" altLang="en-US" sz="2400" dirty="0"/>
                        </a:p>
                      </a:txBody>
                      <a:tcPr/>
                    </a:tc>
                    <a:extLst>
                      <a:ext uri="{0D108BD9-81ED-4DB2-BD59-A6C34878D82A}">
                        <a16:rowId xmlns:a16="http://schemas.microsoft.com/office/drawing/2014/main" val="264925258"/>
                      </a:ext>
                    </a:extLst>
                  </a:tr>
                  <a:tr h="370840">
                    <a:tc>
                      <a:txBody>
                        <a:bodyPr/>
                        <a:lstStyle/>
                        <a:p>
                          <a:pPr algn="ctr"/>
                          <a:r>
                            <a:rPr lang="zh-CN" altLang="en-US" sz="2400" dirty="0"/>
                            <a:t>最大查找长度</a:t>
                          </a:r>
                        </a:p>
                      </a:txBody>
                      <a:tcPr/>
                    </a:tc>
                    <a:tc>
                      <a:txBody>
                        <a:bodyPr/>
                        <a:lstStyle/>
                        <a:p>
                          <a:pPr algn="ctr"/>
                          <a:r>
                            <a:rPr lang="en-US" altLang="zh-CN" sz="2400" dirty="0"/>
                            <a:t>7</a:t>
                          </a:r>
                          <a:endParaRPr lang="zh-CN" altLang="en-US" sz="2400" dirty="0"/>
                        </a:p>
                      </a:txBody>
                      <a:tcPr/>
                    </a:tc>
                    <a:tc>
                      <a:txBody>
                        <a:bodyPr/>
                        <a:lstStyle/>
                        <a:p>
                          <a:pPr algn="ctr"/>
                          <a:r>
                            <a:rPr lang="en-US" altLang="zh-CN" sz="2400" dirty="0"/>
                            <a:t>14</a:t>
                          </a:r>
                          <a:endParaRPr lang="zh-CN" altLang="en-US" sz="2400" dirty="0"/>
                        </a:p>
                      </a:txBody>
                      <a:tcPr/>
                    </a:tc>
                    <a:tc>
                      <a:txBody>
                        <a:bodyPr/>
                        <a:lstStyle/>
                        <a:p>
                          <a:pPr algn="ctr"/>
                          <a:r>
                            <a:rPr lang="en-US" altLang="zh-CN" sz="2400" dirty="0"/>
                            <a:t>20</a:t>
                          </a:r>
                          <a:endParaRPr lang="zh-CN" altLang="en-US" sz="2400" dirty="0"/>
                        </a:p>
                      </a:txBody>
                      <a:tcPr/>
                    </a:tc>
                    <a:tc>
                      <a:txBody>
                        <a:bodyPr/>
                        <a:lstStyle/>
                        <a:p>
                          <a:pPr algn="ctr"/>
                          <a:r>
                            <a:rPr lang="en-US" altLang="zh-CN" sz="2400" dirty="0"/>
                            <a:t>27</a:t>
                          </a:r>
                          <a:endParaRPr lang="zh-CN" altLang="en-US" sz="2400" dirty="0"/>
                        </a:p>
                      </a:txBody>
                      <a:tcPr/>
                    </a:tc>
                    <a:tc>
                      <a:txBody>
                        <a:bodyPr/>
                        <a:lstStyle/>
                        <a:p>
                          <a:pPr algn="ctr"/>
                          <a:r>
                            <a:rPr lang="en-US" altLang="zh-CN" sz="2400" dirty="0"/>
                            <a:t>34</a:t>
                          </a:r>
                          <a:endParaRPr lang="zh-CN" altLang="en-US" sz="2400" dirty="0"/>
                        </a:p>
                      </a:txBody>
                      <a:tcPr/>
                    </a:tc>
                    <a:extLst>
                      <a:ext uri="{0D108BD9-81ED-4DB2-BD59-A6C34878D82A}">
                        <a16:rowId xmlns:a16="http://schemas.microsoft.com/office/drawing/2014/main" val="3993614962"/>
                      </a:ext>
                    </a:extLst>
                  </a:tr>
                </a:tbl>
              </a:graphicData>
            </a:graphic>
          </p:graphicFrame>
        </mc:Choice>
        <mc:Fallback xmlns="">
          <p:graphicFrame>
            <p:nvGraphicFramePr>
              <p:cNvPr id="10" name="表格 9">
                <a:extLst>
                  <a:ext uri="{FF2B5EF4-FFF2-40B4-BE49-F238E27FC236}">
                    <a16:creationId xmlns:a16="http://schemas.microsoft.com/office/drawing/2014/main" id="{0D97EC42-55AF-4B2F-BA91-2C7F923C26AA}"/>
                  </a:ext>
                </a:extLst>
              </p:cNvPr>
              <p:cNvGraphicFramePr>
                <a:graphicFrameLocks noGrp="1"/>
              </p:cNvGraphicFramePr>
              <p:nvPr>
                <p:extLst>
                  <p:ext uri="{D42A27DB-BD31-4B8C-83A1-F6EECF244321}">
                    <p14:modId xmlns:p14="http://schemas.microsoft.com/office/powerpoint/2010/main" val="3846141145"/>
                  </p:ext>
                </p:extLst>
              </p:nvPr>
            </p:nvGraphicFramePr>
            <p:xfrm>
              <a:off x="991348" y="2804093"/>
              <a:ext cx="10393752" cy="1379855"/>
            </p:xfrm>
            <a:graphic>
              <a:graphicData uri="http://schemas.openxmlformats.org/drawingml/2006/table">
                <a:tbl>
                  <a:tblPr firstRow="1" bandRow="1">
                    <a:tableStyleId>{5C22544A-7EE6-4342-B048-85BDC9FD1C3A}</a:tableStyleId>
                  </a:tblPr>
                  <a:tblGrid>
                    <a:gridCol w="2387066">
                      <a:extLst>
                        <a:ext uri="{9D8B030D-6E8A-4147-A177-3AD203B41FA5}">
                          <a16:colId xmlns:a16="http://schemas.microsoft.com/office/drawing/2014/main" val="1814659802"/>
                        </a:ext>
                      </a:extLst>
                    </a:gridCol>
                    <a:gridCol w="1077518">
                      <a:extLst>
                        <a:ext uri="{9D8B030D-6E8A-4147-A177-3AD203B41FA5}">
                          <a16:colId xmlns:a16="http://schemas.microsoft.com/office/drawing/2014/main" val="3016413688"/>
                        </a:ext>
                      </a:extLst>
                    </a:gridCol>
                    <a:gridCol w="1732292">
                      <a:extLst>
                        <a:ext uri="{9D8B030D-6E8A-4147-A177-3AD203B41FA5}">
                          <a16:colId xmlns:a16="http://schemas.microsoft.com/office/drawing/2014/main" val="2030213672"/>
                        </a:ext>
                      </a:extLst>
                    </a:gridCol>
                    <a:gridCol w="1732292">
                      <a:extLst>
                        <a:ext uri="{9D8B030D-6E8A-4147-A177-3AD203B41FA5}">
                          <a16:colId xmlns:a16="http://schemas.microsoft.com/office/drawing/2014/main" val="2464134224"/>
                        </a:ext>
                      </a:extLst>
                    </a:gridCol>
                    <a:gridCol w="1732292">
                      <a:extLst>
                        <a:ext uri="{9D8B030D-6E8A-4147-A177-3AD203B41FA5}">
                          <a16:colId xmlns:a16="http://schemas.microsoft.com/office/drawing/2014/main" val="744683187"/>
                        </a:ext>
                      </a:extLst>
                    </a:gridCol>
                    <a:gridCol w="1732292">
                      <a:extLst>
                        <a:ext uri="{9D8B030D-6E8A-4147-A177-3AD203B41FA5}">
                          <a16:colId xmlns:a16="http://schemas.microsoft.com/office/drawing/2014/main" val="3235234213"/>
                        </a:ext>
                      </a:extLst>
                    </a:gridCol>
                  </a:tblGrid>
                  <a:tr h="465455">
                    <a:tc>
                      <a:txBody>
                        <a:bodyPr/>
                        <a:lstStyle/>
                        <a:p>
                          <a:pPr algn="ctr"/>
                          <a:r>
                            <a:rPr lang="zh-CN" altLang="en-US" sz="2400" b="1" dirty="0"/>
                            <a:t>表的长度</a:t>
                          </a:r>
                        </a:p>
                      </a:txBody>
                      <a:tcPr/>
                    </a:tc>
                    <a:tc>
                      <a:txBody>
                        <a:bodyPr/>
                        <a:lstStyle/>
                        <a:p>
                          <a:endParaRPr lang="zh-CN"/>
                        </a:p>
                      </a:txBody>
                      <a:tcPr>
                        <a:blipFill>
                          <a:blip r:embed="rId2"/>
                          <a:stretch>
                            <a:fillRect l="-222034" t="-9091" r="-644633" b="-225974"/>
                          </a:stretch>
                        </a:blipFill>
                      </a:tcPr>
                    </a:tc>
                    <a:tc>
                      <a:txBody>
                        <a:bodyPr/>
                        <a:lstStyle/>
                        <a:p>
                          <a:endParaRPr lang="zh-CN"/>
                        </a:p>
                      </a:txBody>
                      <a:tcPr>
                        <a:blipFill>
                          <a:blip r:embed="rId2"/>
                          <a:stretch>
                            <a:fillRect l="-200704" t="-9091" r="-301761" b="-225974"/>
                          </a:stretch>
                        </a:blipFill>
                      </a:tcPr>
                    </a:tc>
                    <a:tc>
                      <a:txBody>
                        <a:bodyPr/>
                        <a:lstStyle/>
                        <a:p>
                          <a:endParaRPr lang="zh-CN"/>
                        </a:p>
                      </a:txBody>
                      <a:tcPr>
                        <a:blipFill>
                          <a:blip r:embed="rId2"/>
                          <a:stretch>
                            <a:fillRect l="-300704" t="-9091" r="-201761" b="-225974"/>
                          </a:stretch>
                        </a:blipFill>
                      </a:tcPr>
                    </a:tc>
                    <a:tc>
                      <a:txBody>
                        <a:bodyPr/>
                        <a:lstStyle/>
                        <a:p>
                          <a:endParaRPr lang="zh-CN"/>
                        </a:p>
                      </a:txBody>
                      <a:tcPr>
                        <a:blipFill>
                          <a:blip r:embed="rId2"/>
                          <a:stretch>
                            <a:fillRect l="-399298" t="-9091" r="-101053" b="-225974"/>
                          </a:stretch>
                        </a:blipFill>
                      </a:tcPr>
                    </a:tc>
                    <a:tc>
                      <a:txBody>
                        <a:bodyPr/>
                        <a:lstStyle/>
                        <a:p>
                          <a:endParaRPr lang="zh-CN"/>
                        </a:p>
                      </a:txBody>
                      <a:tcPr>
                        <a:blipFill>
                          <a:blip r:embed="rId2"/>
                          <a:stretch>
                            <a:fillRect l="-501056" t="-9091" r="-1408" b="-225974"/>
                          </a:stretch>
                        </a:blipFill>
                      </a:tcPr>
                    </a:tc>
                    <a:extLst>
                      <a:ext uri="{0D108BD9-81ED-4DB2-BD59-A6C34878D82A}">
                        <a16:rowId xmlns:a16="http://schemas.microsoft.com/office/drawing/2014/main" val="1904002292"/>
                      </a:ext>
                    </a:extLst>
                  </a:tr>
                  <a:tr h="457200">
                    <a:tc>
                      <a:txBody>
                        <a:bodyPr/>
                        <a:lstStyle/>
                        <a:p>
                          <a:pPr algn="ctr"/>
                          <a:r>
                            <a:rPr lang="zh-CN" altLang="en-US" sz="2400" dirty="0"/>
                            <a:t>平均查找长度</a:t>
                          </a:r>
                        </a:p>
                      </a:txBody>
                      <a:tcPr/>
                    </a:tc>
                    <a:tc>
                      <a:txBody>
                        <a:bodyPr/>
                        <a:lstStyle/>
                        <a:p>
                          <a:pPr algn="ctr"/>
                          <a:r>
                            <a:rPr lang="en-US" altLang="zh-CN" sz="2400" dirty="0"/>
                            <a:t>5.800</a:t>
                          </a:r>
                          <a:endParaRPr lang="zh-CN" altLang="en-US" sz="2400" dirty="0"/>
                        </a:p>
                      </a:txBody>
                      <a:tcPr/>
                    </a:tc>
                    <a:tc>
                      <a:txBody>
                        <a:bodyPr/>
                        <a:lstStyle/>
                        <a:p>
                          <a:pPr algn="ctr"/>
                          <a:r>
                            <a:rPr lang="en-US" altLang="zh-CN" sz="2400" dirty="0"/>
                            <a:t>12.3631</a:t>
                          </a:r>
                          <a:endParaRPr lang="zh-CN" altLang="en-US" sz="2400" dirty="0"/>
                        </a:p>
                      </a:txBody>
                      <a:tcPr/>
                    </a:tc>
                    <a:tc>
                      <a:txBody>
                        <a:bodyPr/>
                        <a:lstStyle/>
                        <a:p>
                          <a:pPr algn="ctr"/>
                          <a:r>
                            <a:rPr lang="en-US" altLang="zh-CN" sz="2400" dirty="0"/>
                            <a:t>18.9514</a:t>
                          </a:r>
                          <a:endParaRPr lang="zh-CN" altLang="en-US" sz="2400" dirty="0"/>
                        </a:p>
                      </a:txBody>
                      <a:tcPr/>
                    </a:tc>
                    <a:tc>
                      <a:txBody>
                        <a:bodyPr/>
                        <a:lstStyle/>
                        <a:p>
                          <a:pPr algn="ctr"/>
                          <a:r>
                            <a:rPr lang="en-US" altLang="zh-CN" sz="2400" dirty="0"/>
                            <a:t>25.6578</a:t>
                          </a:r>
                          <a:endParaRPr lang="zh-CN" altLang="en-US" sz="2400" dirty="0"/>
                        </a:p>
                      </a:txBody>
                      <a:tcPr/>
                    </a:tc>
                    <a:tc>
                      <a:txBody>
                        <a:bodyPr/>
                        <a:lstStyle/>
                        <a:p>
                          <a:pPr algn="ctr"/>
                          <a:r>
                            <a:rPr lang="en-US" altLang="zh-CN" sz="2400" dirty="0"/>
                            <a:t>32.2820</a:t>
                          </a:r>
                          <a:endParaRPr lang="zh-CN" altLang="en-US" sz="2400" dirty="0"/>
                        </a:p>
                      </a:txBody>
                      <a:tcPr/>
                    </a:tc>
                    <a:extLst>
                      <a:ext uri="{0D108BD9-81ED-4DB2-BD59-A6C34878D82A}">
                        <a16:rowId xmlns:a16="http://schemas.microsoft.com/office/drawing/2014/main" val="264925258"/>
                      </a:ext>
                    </a:extLst>
                  </a:tr>
                  <a:tr h="457200">
                    <a:tc>
                      <a:txBody>
                        <a:bodyPr/>
                        <a:lstStyle/>
                        <a:p>
                          <a:pPr algn="ctr"/>
                          <a:r>
                            <a:rPr lang="zh-CN" altLang="en-US" sz="2400" dirty="0"/>
                            <a:t>最大查找长度</a:t>
                          </a:r>
                        </a:p>
                      </a:txBody>
                      <a:tcPr/>
                    </a:tc>
                    <a:tc>
                      <a:txBody>
                        <a:bodyPr/>
                        <a:lstStyle/>
                        <a:p>
                          <a:pPr algn="ctr"/>
                          <a:r>
                            <a:rPr lang="en-US" altLang="zh-CN" sz="2400" dirty="0"/>
                            <a:t>7</a:t>
                          </a:r>
                          <a:endParaRPr lang="zh-CN" altLang="en-US" sz="2400" dirty="0"/>
                        </a:p>
                      </a:txBody>
                      <a:tcPr/>
                    </a:tc>
                    <a:tc>
                      <a:txBody>
                        <a:bodyPr/>
                        <a:lstStyle/>
                        <a:p>
                          <a:pPr algn="ctr"/>
                          <a:r>
                            <a:rPr lang="en-US" altLang="zh-CN" sz="2400" dirty="0"/>
                            <a:t>14</a:t>
                          </a:r>
                          <a:endParaRPr lang="zh-CN" altLang="en-US" sz="2400" dirty="0"/>
                        </a:p>
                      </a:txBody>
                      <a:tcPr/>
                    </a:tc>
                    <a:tc>
                      <a:txBody>
                        <a:bodyPr/>
                        <a:lstStyle/>
                        <a:p>
                          <a:pPr algn="ctr"/>
                          <a:r>
                            <a:rPr lang="en-US" altLang="zh-CN" sz="2400" dirty="0"/>
                            <a:t>20</a:t>
                          </a:r>
                          <a:endParaRPr lang="zh-CN" altLang="en-US" sz="2400" dirty="0"/>
                        </a:p>
                      </a:txBody>
                      <a:tcPr/>
                    </a:tc>
                    <a:tc>
                      <a:txBody>
                        <a:bodyPr/>
                        <a:lstStyle/>
                        <a:p>
                          <a:pPr algn="ctr"/>
                          <a:r>
                            <a:rPr lang="en-US" altLang="zh-CN" sz="2400" dirty="0"/>
                            <a:t>27</a:t>
                          </a:r>
                          <a:endParaRPr lang="zh-CN" altLang="en-US" sz="2400" dirty="0"/>
                        </a:p>
                      </a:txBody>
                      <a:tcPr/>
                    </a:tc>
                    <a:tc>
                      <a:txBody>
                        <a:bodyPr/>
                        <a:lstStyle/>
                        <a:p>
                          <a:pPr algn="ctr"/>
                          <a:r>
                            <a:rPr lang="en-US" altLang="zh-CN" sz="2400" dirty="0"/>
                            <a:t>34</a:t>
                          </a:r>
                          <a:endParaRPr lang="zh-CN" altLang="en-US" sz="2400" dirty="0"/>
                        </a:p>
                      </a:txBody>
                      <a:tcPr/>
                    </a:tc>
                    <a:extLst>
                      <a:ext uri="{0D108BD9-81ED-4DB2-BD59-A6C34878D82A}">
                        <a16:rowId xmlns:a16="http://schemas.microsoft.com/office/drawing/2014/main" val="3993614962"/>
                      </a:ext>
                    </a:extLst>
                  </a:tr>
                </a:tbl>
              </a:graphicData>
            </a:graphic>
          </p:graphicFrame>
        </mc:Fallback>
      </mc:AlternateContent>
      <p:sp>
        <p:nvSpPr>
          <p:cNvPr id="13" name="矩形 12">
            <a:extLst>
              <a:ext uri="{FF2B5EF4-FFF2-40B4-BE49-F238E27FC236}">
                <a16:creationId xmlns:a16="http://schemas.microsoft.com/office/drawing/2014/main" id="{BED9455D-D6CD-46E0-837D-1AB335B18412}"/>
              </a:ext>
            </a:extLst>
          </p:cNvPr>
          <p:cNvSpPr/>
          <p:nvPr/>
        </p:nvSpPr>
        <p:spPr>
          <a:xfrm>
            <a:off x="535806" y="1772331"/>
            <a:ext cx="11120387" cy="90172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14000"/>
              </a:lnSpc>
              <a:spcBef>
                <a:spcPts val="600"/>
              </a:spcBef>
            </a:pPr>
            <a:r>
              <a:rPr lang="zh-CN" altLang="en-US" sz="2400" dirty="0">
                <a:cs typeface="Times New Roman" panose="02020603050405020304" pitchFamily="18" charset="0"/>
              </a:rPr>
              <a:t>对于以下不同的查找表长度，计算出查找成功时的平均查找长度与最大查找长度，则可看出折半查找的效率很高。</a:t>
            </a:r>
            <a:endParaRPr lang="en-US" altLang="zh-CN" sz="2400" dirty="0">
              <a:cs typeface="Times New Roman" panose="02020603050405020304" pitchFamily="18" charset="0"/>
            </a:endParaRPr>
          </a:p>
        </p:txBody>
      </p:sp>
    </p:spTree>
    <p:extLst>
      <p:ext uri="{BB962C8B-B14F-4D97-AF65-F5344CB8AC3E}">
        <p14:creationId xmlns:p14="http://schemas.microsoft.com/office/powerpoint/2010/main" val="2876400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2" y="177155"/>
            <a:ext cx="3576325" cy="877513"/>
            <a:chOff x="-2" y="271425"/>
            <a:chExt cx="3492646"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1472453" y="-1051651"/>
              <a:ext cx="547735" cy="349264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788159" y="308014"/>
            <a:ext cx="10054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rPr>
              <a:t>概述</a:t>
            </a:r>
            <a:endParaRPr lang="zh-CN" altLang="en-US" sz="3200" b="1" dirty="0">
              <a:solidFill>
                <a:schemeClr val="bg1"/>
              </a:solidFill>
              <a:cs typeface="+mn-ea"/>
              <a:sym typeface="+mn-lt"/>
            </a:endParaRPr>
          </a:p>
        </p:txBody>
      </p:sp>
      <p:sp>
        <p:nvSpPr>
          <p:cNvPr id="13" name="矩形 12">
            <a:extLst>
              <a:ext uri="{FF2B5EF4-FFF2-40B4-BE49-F238E27FC236}">
                <a16:creationId xmlns:a16="http://schemas.microsoft.com/office/drawing/2014/main" id="{1EFF2BBC-0101-43DC-AB3E-0A0A0CEF76E8}"/>
              </a:ext>
            </a:extLst>
          </p:cNvPr>
          <p:cNvSpPr/>
          <p:nvPr/>
        </p:nvSpPr>
        <p:spPr>
          <a:xfrm>
            <a:off x="679167" y="1192239"/>
            <a:ext cx="10622547" cy="2976456"/>
          </a:xfrm>
          <a:prstGeom prst="rect">
            <a:avLst/>
          </a:prstGeom>
        </p:spPr>
        <p:txBody>
          <a:bodyPr wrap="square">
            <a:spAutoFit/>
          </a:bodyPr>
          <a:lstStyle/>
          <a:p>
            <a:pPr algn="just">
              <a:lnSpc>
                <a:spcPct val="120000"/>
              </a:lnSpc>
              <a:spcAft>
                <a:spcPts val="300"/>
              </a:spcAft>
            </a:pPr>
            <a:r>
              <a:rPr lang="zh-CN" altLang="en-US" sz="2500" b="1" dirty="0">
                <a:solidFill>
                  <a:srgbClr val="0000FF"/>
                </a:solidFill>
                <a:cs typeface="Times New Roman" panose="02020603050405020304" pitchFamily="18" charset="0"/>
              </a:rPr>
              <a:t>查找</a:t>
            </a:r>
            <a:r>
              <a:rPr lang="en-US" altLang="zh-CN" sz="2500" b="1" dirty="0">
                <a:solidFill>
                  <a:srgbClr val="0000FF"/>
                </a:solidFill>
                <a:cs typeface="Times New Roman" panose="02020603050405020304" pitchFamily="18" charset="0"/>
              </a:rPr>
              <a:t>(search)</a:t>
            </a:r>
            <a:r>
              <a:rPr lang="zh-CN" altLang="en-US" sz="2500" dirty="0">
                <a:cs typeface="Times New Roman" panose="02020603050405020304" pitchFamily="18" charset="0"/>
              </a:rPr>
              <a:t>与</a:t>
            </a:r>
            <a:r>
              <a:rPr lang="zh-CN" altLang="en-US" sz="2500" b="1" dirty="0">
                <a:solidFill>
                  <a:srgbClr val="0000FF"/>
                </a:solidFill>
                <a:cs typeface="Times New Roman" panose="02020603050405020304" pitchFamily="18" charset="0"/>
              </a:rPr>
              <a:t>排序</a:t>
            </a:r>
            <a:r>
              <a:rPr lang="en-US" altLang="zh-CN" sz="2500" b="1" dirty="0">
                <a:solidFill>
                  <a:srgbClr val="0000FF"/>
                </a:solidFill>
                <a:cs typeface="Times New Roman" panose="02020603050405020304" pitchFamily="18" charset="0"/>
              </a:rPr>
              <a:t>(sort)</a:t>
            </a:r>
            <a:r>
              <a:rPr lang="zh-CN" altLang="en-US" sz="2500" dirty="0">
                <a:cs typeface="Times New Roman" panose="02020603050405020304" pitchFamily="18" charset="0"/>
              </a:rPr>
              <a:t>是计算机程序设计中的重要操作。</a:t>
            </a:r>
          </a:p>
          <a:p>
            <a:pPr algn="just">
              <a:lnSpc>
                <a:spcPct val="120000"/>
              </a:lnSpc>
              <a:spcAft>
                <a:spcPts val="300"/>
              </a:spcAft>
            </a:pPr>
            <a:r>
              <a:rPr lang="zh-CN" altLang="en-US" sz="2500" b="1" dirty="0">
                <a:solidFill>
                  <a:schemeClr val="accent2"/>
                </a:solidFill>
                <a:cs typeface="Times New Roman" panose="02020603050405020304" pitchFamily="18" charset="0"/>
              </a:rPr>
              <a:t>查找表</a:t>
            </a:r>
            <a:r>
              <a:rPr lang="en-US" altLang="zh-CN" sz="2500" b="1" dirty="0">
                <a:solidFill>
                  <a:schemeClr val="accent2"/>
                </a:solidFill>
                <a:cs typeface="Times New Roman" panose="02020603050405020304" pitchFamily="18" charset="0"/>
              </a:rPr>
              <a:t>(search table)</a:t>
            </a:r>
            <a:r>
              <a:rPr lang="zh-CN" altLang="en-US" sz="2500" dirty="0">
                <a:cs typeface="Times New Roman" panose="02020603050405020304" pitchFamily="18" charset="0"/>
              </a:rPr>
              <a:t>是由同一类型的数据元素</a:t>
            </a:r>
            <a:r>
              <a:rPr lang="en-US" altLang="zh-CN" sz="2500" dirty="0">
                <a:cs typeface="Times New Roman" panose="02020603050405020304" pitchFamily="18" charset="0"/>
              </a:rPr>
              <a:t>(</a:t>
            </a:r>
            <a:r>
              <a:rPr lang="zh-CN" altLang="en-US" sz="2500" dirty="0">
                <a:cs typeface="Times New Roman" panose="02020603050405020304" pitchFamily="18" charset="0"/>
              </a:rPr>
              <a:t>或称为记录</a:t>
            </a:r>
            <a:r>
              <a:rPr lang="en-US" altLang="zh-CN" sz="2500" dirty="0">
                <a:cs typeface="Times New Roman" panose="02020603050405020304" pitchFamily="18" charset="0"/>
              </a:rPr>
              <a:t>)</a:t>
            </a:r>
            <a:r>
              <a:rPr lang="zh-CN" altLang="en-US" sz="2500" dirty="0">
                <a:cs typeface="Times New Roman" panose="02020603050405020304" pitchFamily="18" charset="0"/>
              </a:rPr>
              <a:t>构成的集合。数据元素包括几个数据项，其中有一个数据项是查找所依据的数据项，称为</a:t>
            </a:r>
            <a:r>
              <a:rPr lang="zh-CN" altLang="en-US" sz="2500" b="1" dirty="0">
                <a:solidFill>
                  <a:schemeClr val="accent2"/>
                </a:solidFill>
                <a:cs typeface="Times New Roman" panose="02020603050405020304" pitchFamily="18" charset="0"/>
              </a:rPr>
              <a:t>关键字</a:t>
            </a:r>
            <a:r>
              <a:rPr lang="en-US" altLang="zh-CN" sz="2500" b="1" dirty="0">
                <a:solidFill>
                  <a:schemeClr val="accent2"/>
                </a:solidFill>
                <a:cs typeface="Times New Roman" panose="02020603050405020304" pitchFamily="18" charset="0"/>
              </a:rPr>
              <a:t>(key)</a:t>
            </a:r>
            <a:r>
              <a:rPr lang="zh-CN" altLang="en-US" sz="2500" dirty="0">
                <a:cs typeface="Times New Roman" panose="02020603050405020304" pitchFamily="18" charset="0"/>
              </a:rPr>
              <a:t>。</a:t>
            </a:r>
            <a:endParaRPr lang="en-US" altLang="zh-CN" sz="2500" dirty="0">
              <a:cs typeface="Times New Roman" panose="02020603050405020304" pitchFamily="18" charset="0"/>
            </a:endParaRPr>
          </a:p>
          <a:p>
            <a:pPr algn="just">
              <a:lnSpc>
                <a:spcPct val="120000"/>
              </a:lnSpc>
              <a:spcAft>
                <a:spcPts val="300"/>
              </a:spcAft>
            </a:pPr>
            <a:r>
              <a:rPr lang="zh-CN" altLang="en-US" sz="2500" b="1" dirty="0">
                <a:solidFill>
                  <a:srgbClr val="ED7D31"/>
                </a:solidFill>
                <a:cs typeface="Times New Roman" panose="02020603050405020304" pitchFamily="18" charset="0"/>
              </a:rPr>
              <a:t>查找</a:t>
            </a:r>
            <a:r>
              <a:rPr lang="zh-CN" altLang="en-US" sz="2500" dirty="0">
                <a:cs typeface="Times New Roman" panose="02020603050405020304" pitchFamily="18" charset="0"/>
              </a:rPr>
              <a:t>就是在查找表中找出一个关键字等于给定元素的操作。若表中存在这样一个元素，则</a:t>
            </a:r>
            <a:r>
              <a:rPr lang="zh-CN" altLang="en-US" sz="2500" b="1" dirty="0">
                <a:solidFill>
                  <a:schemeClr val="accent2"/>
                </a:solidFill>
                <a:cs typeface="Times New Roman" panose="02020603050405020304" pitchFamily="18" charset="0"/>
              </a:rPr>
              <a:t>查找成功</a:t>
            </a:r>
            <a:r>
              <a:rPr lang="zh-CN" altLang="en-US" sz="2500" dirty="0">
                <a:cs typeface="Times New Roman" panose="02020603050405020304" pitchFamily="18" charset="0"/>
              </a:rPr>
              <a:t>，否则</a:t>
            </a:r>
            <a:r>
              <a:rPr lang="zh-CN" altLang="en-US" sz="2500" b="1" dirty="0">
                <a:solidFill>
                  <a:schemeClr val="accent2"/>
                </a:solidFill>
                <a:cs typeface="Times New Roman" panose="02020603050405020304" pitchFamily="18" charset="0"/>
              </a:rPr>
              <a:t>查找失败</a:t>
            </a:r>
            <a:r>
              <a:rPr lang="zh-CN" altLang="en-US" sz="2500" dirty="0">
                <a:cs typeface="Times New Roman" panose="02020603050405020304" pitchFamily="18" charset="0"/>
              </a:rPr>
              <a:t>。</a:t>
            </a:r>
            <a:endParaRPr lang="en-US" altLang="zh-CN" sz="2500" dirty="0">
              <a:cs typeface="Times New Roman" panose="02020603050405020304" pitchFamily="18" charset="0"/>
            </a:endParaRPr>
          </a:p>
        </p:txBody>
      </p:sp>
      <p:sp>
        <p:nvSpPr>
          <p:cNvPr id="9" name="矩形 8">
            <a:extLst>
              <a:ext uri="{FF2B5EF4-FFF2-40B4-BE49-F238E27FC236}">
                <a16:creationId xmlns:a16="http://schemas.microsoft.com/office/drawing/2014/main" id="{1EFF2BBC-0101-43DC-AB3E-0A0A0CEF76E8}"/>
              </a:ext>
            </a:extLst>
          </p:cNvPr>
          <p:cNvSpPr/>
          <p:nvPr/>
        </p:nvSpPr>
        <p:spPr>
          <a:xfrm>
            <a:off x="679167" y="4130194"/>
            <a:ext cx="10622547" cy="243784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spcAft>
                <a:spcPts val="300"/>
              </a:spcAft>
            </a:pPr>
            <a:r>
              <a:rPr lang="zh-CN" altLang="en-US" sz="2500" b="1" dirty="0">
                <a:solidFill>
                  <a:schemeClr val="accent2"/>
                </a:solidFill>
                <a:cs typeface="Times New Roman" panose="02020603050405020304" pitchFamily="18" charset="0"/>
              </a:rPr>
              <a:t>关键字</a:t>
            </a:r>
            <a:r>
              <a:rPr lang="zh-CN" altLang="en-US" sz="2500" dirty="0">
                <a:cs typeface="Times New Roman" panose="02020603050405020304" pitchFamily="18" charset="0"/>
              </a:rPr>
              <a:t>用来标识数据元素，是查找和排序的依据：</a:t>
            </a:r>
            <a:endParaRPr lang="en-US" altLang="zh-CN" sz="2500" dirty="0">
              <a:cs typeface="Times New Roman" panose="02020603050405020304" pitchFamily="18" charset="0"/>
            </a:endParaRPr>
          </a:p>
          <a:p>
            <a:pPr algn="just">
              <a:lnSpc>
                <a:spcPct val="120000"/>
              </a:lnSpc>
              <a:spcAft>
                <a:spcPts val="300"/>
              </a:spcAft>
            </a:pPr>
            <a:r>
              <a:rPr lang="zh-CN" altLang="en-US" sz="2500" dirty="0">
                <a:cs typeface="Times New Roman" panose="02020603050405020304" pitchFamily="18" charset="0"/>
              </a:rPr>
              <a:t>若某关键字可</a:t>
            </a:r>
            <a:r>
              <a:rPr lang="zh-CN" altLang="en-US" sz="2500" b="1" dirty="0">
                <a:solidFill>
                  <a:srgbClr val="0000FF"/>
                </a:solidFill>
                <a:cs typeface="Times New Roman" panose="02020603050405020304" pitchFamily="18" charset="0"/>
              </a:rPr>
              <a:t>唯一</a:t>
            </a:r>
            <a:r>
              <a:rPr lang="zh-CN" altLang="en-US" sz="2500" dirty="0">
                <a:cs typeface="Times New Roman" panose="02020603050405020304" pitchFamily="18" charset="0"/>
              </a:rPr>
              <a:t>标识一个元素，则称该关键字为</a:t>
            </a:r>
            <a:r>
              <a:rPr lang="zh-CN" altLang="en-US" sz="2500" b="1" dirty="0">
                <a:solidFill>
                  <a:schemeClr val="accent2"/>
                </a:solidFill>
                <a:cs typeface="Times New Roman" panose="02020603050405020304" pitchFamily="18" charset="0"/>
              </a:rPr>
              <a:t>主关键字</a:t>
            </a:r>
            <a:r>
              <a:rPr lang="en-US" altLang="zh-CN" sz="2500" b="1" dirty="0">
                <a:solidFill>
                  <a:schemeClr val="accent2"/>
                </a:solidFill>
                <a:cs typeface="Times New Roman" panose="02020603050405020304" pitchFamily="18" charset="0"/>
              </a:rPr>
              <a:t>(primary key)</a:t>
            </a:r>
            <a:r>
              <a:rPr lang="zh-CN" altLang="en-US" sz="2500" dirty="0">
                <a:cs typeface="Times New Roman" panose="02020603050405020304" pitchFamily="18" charset="0"/>
              </a:rPr>
              <a:t>，即不同元素主关键字都不相同。</a:t>
            </a:r>
            <a:endParaRPr lang="en-US" altLang="zh-CN" sz="2500" dirty="0">
              <a:cs typeface="Times New Roman" panose="02020603050405020304" pitchFamily="18" charset="0"/>
            </a:endParaRPr>
          </a:p>
          <a:p>
            <a:pPr algn="just">
              <a:lnSpc>
                <a:spcPct val="120000"/>
              </a:lnSpc>
              <a:spcAft>
                <a:spcPts val="300"/>
              </a:spcAft>
            </a:pPr>
            <a:r>
              <a:rPr lang="zh-CN" altLang="en-US" sz="2500" dirty="0">
                <a:cs typeface="Times New Roman" panose="02020603050405020304" pitchFamily="18" charset="0"/>
              </a:rPr>
              <a:t>若某关键字可识别</a:t>
            </a:r>
            <a:r>
              <a:rPr lang="zh-CN" altLang="en-US" sz="2500" b="1" dirty="0">
                <a:solidFill>
                  <a:srgbClr val="0000FF"/>
                </a:solidFill>
                <a:cs typeface="Times New Roman" panose="02020603050405020304" pitchFamily="18" charset="0"/>
              </a:rPr>
              <a:t>若干</a:t>
            </a:r>
            <a:r>
              <a:rPr lang="zh-CN" altLang="en-US" sz="2500" dirty="0">
                <a:cs typeface="Times New Roman" panose="02020603050405020304" pitchFamily="18" charset="0"/>
              </a:rPr>
              <a:t>数据元素，则称该关键字为</a:t>
            </a:r>
            <a:r>
              <a:rPr lang="zh-CN" altLang="en-US" sz="2500" b="1" dirty="0">
                <a:solidFill>
                  <a:schemeClr val="accent2"/>
                </a:solidFill>
                <a:cs typeface="Times New Roman" panose="02020603050405020304" pitchFamily="18" charset="0"/>
              </a:rPr>
              <a:t>次关键字</a:t>
            </a:r>
            <a:r>
              <a:rPr lang="en-US" altLang="zh-CN" sz="2500" b="1" dirty="0">
                <a:solidFill>
                  <a:schemeClr val="accent2"/>
                </a:solidFill>
                <a:cs typeface="Times New Roman" panose="02020603050405020304" pitchFamily="18" charset="0"/>
              </a:rPr>
              <a:t>(secondary key)</a:t>
            </a:r>
            <a:r>
              <a:rPr lang="zh-CN" altLang="en-US" sz="2500" dirty="0">
                <a:cs typeface="Times New Roman" panose="02020603050405020304" pitchFamily="18" charset="0"/>
              </a:rPr>
              <a:t>，即不同元素次关键字的值可能相同。</a:t>
            </a:r>
            <a:endParaRPr lang="en-US" altLang="zh-CN" sz="2500" dirty="0">
              <a:cs typeface="Times New Roman" panose="02020603050405020304" pitchFamily="18" charset="0"/>
            </a:endParaRPr>
          </a:p>
        </p:txBody>
      </p:sp>
    </p:spTree>
    <p:extLst>
      <p:ext uri="{BB962C8B-B14F-4D97-AF65-F5344CB8AC3E}">
        <p14:creationId xmlns:p14="http://schemas.microsoft.com/office/powerpoint/2010/main" val="1265607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E5A3758-AC4D-43F1-9C6E-CCBAAF8BF6EF}"/>
              </a:ext>
            </a:extLst>
          </p:cNvPr>
          <p:cNvGrpSpPr/>
          <p:nvPr/>
        </p:nvGrpSpPr>
        <p:grpSpPr>
          <a:xfrm>
            <a:off x="-5" y="177155"/>
            <a:ext cx="4552756" cy="877513"/>
            <a:chOff x="-5" y="271425"/>
            <a:chExt cx="4446231" cy="877513"/>
          </a:xfrm>
        </p:grpSpPr>
        <p:sp>
          <p:nvSpPr>
            <p:cNvPr id="3" name="任意多边形 18">
              <a:extLst>
                <a:ext uri="{FF2B5EF4-FFF2-40B4-BE49-F238E27FC236}">
                  <a16:creationId xmlns:a16="http://schemas.microsoft.com/office/drawing/2014/main" id="{A3E491C4-E7B8-472E-B7A0-44B07A738729}"/>
                </a:ext>
              </a:extLst>
            </p:cNvPr>
            <p:cNvSpPr/>
            <p:nvPr/>
          </p:nvSpPr>
          <p:spPr>
            <a:xfrm rot="5400000">
              <a:off x="1949243" y="-1528442"/>
              <a:ext cx="547735" cy="444623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 name="椭圆 3">
              <a:extLst>
                <a:ext uri="{FF2B5EF4-FFF2-40B4-BE49-F238E27FC236}">
                  <a16:creationId xmlns:a16="http://schemas.microsoft.com/office/drawing/2014/main" id="{9726B083-0C58-4FCB-829E-CFA6CEC95731}"/>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5" name="矩形 4">
              <a:extLst>
                <a:ext uri="{FF2B5EF4-FFF2-40B4-BE49-F238E27FC236}">
                  <a16:creationId xmlns:a16="http://schemas.microsoft.com/office/drawing/2014/main" id="{0C1231D9-52B0-45BB-BAD4-9CD5DDAA29CF}"/>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 name="文本框 1066">
            <a:extLst>
              <a:ext uri="{FF2B5EF4-FFF2-40B4-BE49-F238E27FC236}">
                <a16:creationId xmlns:a16="http://schemas.microsoft.com/office/drawing/2014/main" id="{C559FE55-8425-4C97-85F3-969D2D0BE94C}"/>
              </a:ext>
            </a:extLst>
          </p:cNvPr>
          <p:cNvSpPr txBox="1">
            <a:spLocks noChangeArrowheads="1"/>
          </p:cNvSpPr>
          <p:nvPr/>
        </p:nvSpPr>
        <p:spPr bwMode="auto">
          <a:xfrm>
            <a:off x="1483847" y="289496"/>
            <a:ext cx="2350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静态查找表</a:t>
            </a:r>
          </a:p>
        </p:txBody>
      </p:sp>
      <p:sp>
        <p:nvSpPr>
          <p:cNvPr id="7" name="矩形 6">
            <a:extLst>
              <a:ext uri="{FF2B5EF4-FFF2-40B4-BE49-F238E27FC236}">
                <a16:creationId xmlns:a16="http://schemas.microsoft.com/office/drawing/2014/main" id="{FE5E979B-3101-428D-BDF2-FFB44D64B825}"/>
              </a:ext>
            </a:extLst>
          </p:cNvPr>
          <p:cNvSpPr/>
          <p:nvPr/>
        </p:nvSpPr>
        <p:spPr>
          <a:xfrm>
            <a:off x="741920" y="1204048"/>
            <a:ext cx="10509826" cy="2546659"/>
          </a:xfrm>
          <a:prstGeom prst="rect">
            <a:avLst/>
          </a:prstGeom>
        </p:spPr>
        <p:txBody>
          <a:bodyPr wrap="square">
            <a:spAutoFit/>
          </a:bodyPr>
          <a:lstStyle/>
          <a:p>
            <a:pPr algn="just">
              <a:lnSpc>
                <a:spcPct val="125000"/>
              </a:lnSpc>
            </a:pPr>
            <a:r>
              <a:rPr lang="zh-CN" altLang="en-US" sz="2600" b="1" dirty="0">
                <a:solidFill>
                  <a:schemeClr val="accent2"/>
                </a:solidFill>
                <a:cs typeface="Times New Roman" panose="02020603050405020304" pitchFamily="18" charset="0"/>
                <a:sym typeface="Wingdings" panose="05000000000000000000" pitchFamily="2" charset="2"/>
              </a:rPr>
              <a:t>课堂练习</a:t>
            </a:r>
            <a:r>
              <a:rPr lang="en-US" altLang="zh-CN" sz="2600" b="1" dirty="0">
                <a:solidFill>
                  <a:schemeClr val="accent2"/>
                </a:solidFill>
                <a:cs typeface="Times New Roman" panose="02020603050405020304" pitchFamily="18" charset="0"/>
                <a:sym typeface="Wingdings" panose="05000000000000000000" pitchFamily="2" charset="2"/>
              </a:rPr>
              <a:t>1</a:t>
            </a:r>
            <a:r>
              <a:rPr lang="zh-CN" altLang="en-US" sz="2600" b="1" dirty="0">
                <a:solidFill>
                  <a:schemeClr val="accent2"/>
                </a:solidFill>
                <a:cs typeface="Times New Roman" panose="02020603050405020304" pitchFamily="18" charset="0"/>
                <a:sym typeface="Wingdings" panose="05000000000000000000" pitchFamily="2" charset="2"/>
              </a:rPr>
              <a:t>：</a:t>
            </a:r>
            <a:endParaRPr lang="en-US" altLang="zh-CN" sz="2600" b="1" dirty="0">
              <a:solidFill>
                <a:schemeClr val="accent2"/>
              </a:solidFill>
              <a:cs typeface="Times New Roman" panose="02020603050405020304" pitchFamily="18" charset="0"/>
              <a:sym typeface="Wingdings" panose="05000000000000000000" pitchFamily="2" charset="2"/>
            </a:endParaRPr>
          </a:p>
          <a:p>
            <a:pPr marL="457200" indent="-457200" algn="just">
              <a:lnSpc>
                <a:spcPct val="125000"/>
              </a:lnSpc>
              <a:buAutoNum type="arabicParenBoth"/>
            </a:pPr>
            <a:r>
              <a:rPr lang="zh-CN" altLang="en-US" sz="2600" dirty="0">
                <a:cs typeface="Times New Roman" panose="02020603050405020304" pitchFamily="18" charset="0"/>
                <a:sym typeface="Wingdings" panose="05000000000000000000" pitchFamily="2" charset="2"/>
              </a:rPr>
              <a:t>用折半查找算法在线性表 </a:t>
            </a:r>
            <a:r>
              <a:rPr lang="en-US" altLang="zh-CN" sz="2600" dirty="0">
                <a:cs typeface="Times New Roman" panose="02020603050405020304" pitchFamily="18" charset="0"/>
                <a:sym typeface="Wingdings" panose="05000000000000000000" pitchFamily="2" charset="2"/>
              </a:rPr>
              <a:t>(1,2,3,4,5,6,7) </a:t>
            </a:r>
            <a:r>
              <a:rPr lang="zh-CN" altLang="en-US" sz="2600" dirty="0">
                <a:cs typeface="Times New Roman" panose="02020603050405020304" pitchFamily="18" charset="0"/>
                <a:sym typeface="Wingdings" panose="05000000000000000000" pitchFamily="2" charset="2"/>
              </a:rPr>
              <a:t>中分别查找 </a:t>
            </a:r>
            <a:r>
              <a:rPr lang="en-US" altLang="zh-CN" sz="2600" dirty="0">
                <a:cs typeface="Times New Roman" panose="02020603050405020304" pitchFamily="18" charset="0"/>
                <a:sym typeface="Wingdings" panose="05000000000000000000" pitchFamily="2" charset="2"/>
              </a:rPr>
              <a:t>3,6,7</a:t>
            </a:r>
            <a:r>
              <a:rPr lang="zh-CN" altLang="en-US" sz="2600" dirty="0">
                <a:cs typeface="Times New Roman" panose="02020603050405020304" pitchFamily="18" charset="0"/>
                <a:sym typeface="Wingdings" panose="05000000000000000000" pitchFamily="2" charset="2"/>
              </a:rPr>
              <a:t>，并写出查找过程。</a:t>
            </a:r>
            <a:endParaRPr lang="en-US" altLang="zh-CN" sz="2600" dirty="0">
              <a:cs typeface="Times New Roman" panose="02020603050405020304" pitchFamily="18" charset="0"/>
              <a:sym typeface="Wingdings" panose="05000000000000000000" pitchFamily="2" charset="2"/>
            </a:endParaRPr>
          </a:p>
          <a:p>
            <a:pPr marL="457200" indent="-457200" algn="just">
              <a:lnSpc>
                <a:spcPct val="125000"/>
              </a:lnSpc>
              <a:buAutoNum type="arabicParenBoth"/>
            </a:pPr>
            <a:r>
              <a:rPr lang="zh-CN" altLang="en-US" sz="2600" dirty="0">
                <a:cs typeface="Times New Roman" panose="02020603050405020304" pitchFamily="18" charset="0"/>
                <a:sym typeface="Wingdings" panose="05000000000000000000" pitchFamily="2" charset="2"/>
              </a:rPr>
              <a:t>画出对长度为 </a:t>
            </a:r>
            <a:r>
              <a:rPr lang="en-US" altLang="zh-CN" sz="2600" dirty="0">
                <a:cs typeface="Times New Roman" panose="02020603050405020304" pitchFamily="18" charset="0"/>
                <a:sym typeface="Wingdings" panose="05000000000000000000" pitchFamily="2" charset="2"/>
              </a:rPr>
              <a:t>10 </a:t>
            </a:r>
            <a:r>
              <a:rPr lang="zh-CN" altLang="en-US" sz="2600" dirty="0">
                <a:cs typeface="Times New Roman" panose="02020603050405020304" pitchFamily="18" charset="0"/>
                <a:sym typeface="Wingdings" panose="05000000000000000000" pitchFamily="2" charset="2"/>
              </a:rPr>
              <a:t>的有序表进行折半查找时的判定树，并求出在查找每个元素概率相等的情况下查找成功时的平均查找长度。</a:t>
            </a:r>
            <a:endParaRPr lang="en-US" altLang="zh-CN" sz="2600" dirty="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1642921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C78096A-1B3B-4B8B-AE98-05BEE8EC2F8B}"/>
              </a:ext>
            </a:extLst>
          </p:cNvPr>
          <p:cNvGrpSpPr/>
          <p:nvPr/>
        </p:nvGrpSpPr>
        <p:grpSpPr>
          <a:xfrm>
            <a:off x="2947489" y="1909369"/>
            <a:ext cx="6297021" cy="3771604"/>
            <a:chOff x="2889803" y="2119864"/>
            <a:chExt cx="6297021" cy="3771604"/>
          </a:xfrm>
        </p:grpSpPr>
        <p:sp>
          <p:nvSpPr>
            <p:cNvPr id="40" name="MH_SubTitle_1"/>
            <p:cNvSpPr/>
            <p:nvPr>
              <p:custDataLst>
                <p:tags r:id="rId6"/>
              </p:custDataLst>
            </p:nvPr>
          </p:nvSpPr>
          <p:spPr>
            <a:xfrm>
              <a:off x="3881505" y="2160139"/>
              <a:ext cx="5305319" cy="57572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3">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rPr>
                <a:t>概述</a:t>
              </a:r>
            </a:p>
          </p:txBody>
        </p:sp>
        <p:sp>
          <p:nvSpPr>
            <p:cNvPr id="41" name="MH_Other_1"/>
            <p:cNvSpPr/>
            <p:nvPr>
              <p:custDataLst>
                <p:tags r:id="rId7"/>
              </p:custDataLst>
            </p:nvPr>
          </p:nvSpPr>
          <p:spPr>
            <a:xfrm>
              <a:off x="2889803" y="2119864"/>
              <a:ext cx="1171082" cy="6603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3">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1</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MH_SubTitle_2"/>
            <p:cNvSpPr/>
            <p:nvPr>
              <p:custDataLst>
                <p:tags r:id="rId8"/>
              </p:custDataLst>
            </p:nvPr>
          </p:nvSpPr>
          <p:spPr>
            <a:xfrm>
              <a:off x="3648749" y="2935084"/>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3">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lvl="0" algn="ctr"/>
              <a:r>
                <a:rPr lang="zh-CN" altLang="en-US" sz="2800" b="1" dirty="0">
                  <a:solidFill>
                    <a:schemeClr val="bg1"/>
                  </a:solidFill>
                  <a:cs typeface="+mn-ea"/>
                  <a:sym typeface="+mn-lt"/>
                </a:rPr>
                <a:t>  静态查找表</a:t>
              </a:r>
            </a:p>
          </p:txBody>
        </p:sp>
        <p:sp>
          <p:nvSpPr>
            <p:cNvPr id="43" name="MH_Other_2"/>
            <p:cNvSpPr/>
            <p:nvPr>
              <p:custDataLst>
                <p:tags r:id="rId9"/>
              </p:custDataLst>
            </p:nvPr>
          </p:nvSpPr>
          <p:spPr>
            <a:xfrm>
              <a:off x="2889803" y="2897695"/>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3">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2</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MH_SubTitle_3"/>
            <p:cNvSpPr/>
            <p:nvPr>
              <p:custDataLst>
                <p:tags r:id="rId10"/>
              </p:custDataLst>
            </p:nvPr>
          </p:nvSpPr>
          <p:spPr>
            <a:xfrm>
              <a:off x="3914844" y="3714418"/>
              <a:ext cx="5271980" cy="58011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5">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lvl="0" algn="ctr"/>
              <a:r>
                <a:rPr lang="zh-CN" altLang="en-US" sz="2800" b="1" dirty="0">
                  <a:solidFill>
                    <a:schemeClr val="bg1"/>
                  </a:solidFill>
                  <a:cs typeface="+mn-ea"/>
                  <a:sym typeface="+mn-lt"/>
                </a:rPr>
                <a:t>动态查找表</a:t>
              </a:r>
            </a:p>
          </p:txBody>
        </p:sp>
        <p:sp>
          <p:nvSpPr>
            <p:cNvPr id="45" name="MH_Other_3"/>
            <p:cNvSpPr/>
            <p:nvPr>
              <p:custDataLst>
                <p:tags r:id="rId11"/>
              </p:custDataLst>
            </p:nvPr>
          </p:nvSpPr>
          <p:spPr>
            <a:xfrm>
              <a:off x="2889803" y="3675527"/>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5">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3</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MH_SubTitle_2">
              <a:extLst>
                <a:ext uri="{FF2B5EF4-FFF2-40B4-BE49-F238E27FC236}">
                  <a16:creationId xmlns:a16="http://schemas.microsoft.com/office/drawing/2014/main" id="{62F762AD-52EB-42F3-99A9-1EFAB57B69A2}"/>
                </a:ext>
              </a:extLst>
            </p:cNvPr>
            <p:cNvSpPr/>
            <p:nvPr>
              <p:custDataLst>
                <p:tags r:id="rId12"/>
              </p:custDataLst>
            </p:nvPr>
          </p:nvSpPr>
          <p:spPr>
            <a:xfrm>
              <a:off x="3648749" y="4492250"/>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3">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sym typeface="+mn-lt"/>
                </a:rPr>
                <a:t>简单排序</a:t>
              </a:r>
            </a:p>
          </p:txBody>
        </p:sp>
        <p:sp>
          <p:nvSpPr>
            <p:cNvPr id="13" name="MH_Other_2">
              <a:extLst>
                <a:ext uri="{FF2B5EF4-FFF2-40B4-BE49-F238E27FC236}">
                  <a16:creationId xmlns:a16="http://schemas.microsoft.com/office/drawing/2014/main" id="{E3A62604-B582-45E4-B86A-A8ECDB86EA9C}"/>
                </a:ext>
              </a:extLst>
            </p:cNvPr>
            <p:cNvSpPr/>
            <p:nvPr>
              <p:custDataLst>
                <p:tags r:id="rId13"/>
              </p:custDataLst>
            </p:nvPr>
          </p:nvSpPr>
          <p:spPr>
            <a:xfrm>
              <a:off x="2889803" y="4454861"/>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3">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4</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SubTitle_2">
              <a:extLst>
                <a:ext uri="{FF2B5EF4-FFF2-40B4-BE49-F238E27FC236}">
                  <a16:creationId xmlns:a16="http://schemas.microsoft.com/office/drawing/2014/main" id="{C8BFDD51-13A4-4D9F-8FAB-63622C82B7F0}"/>
                </a:ext>
              </a:extLst>
            </p:cNvPr>
            <p:cNvSpPr/>
            <p:nvPr>
              <p:custDataLst>
                <p:tags r:id="rId14"/>
              </p:custDataLst>
            </p:nvPr>
          </p:nvSpPr>
          <p:spPr>
            <a:xfrm>
              <a:off x="3648749" y="5270081"/>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sym typeface="+mn-lt"/>
                </a:rPr>
                <a:t>先进排序</a:t>
              </a:r>
            </a:p>
          </p:txBody>
        </p:sp>
        <p:sp>
          <p:nvSpPr>
            <p:cNvPr id="19" name="MH_Other_2">
              <a:extLst>
                <a:ext uri="{FF2B5EF4-FFF2-40B4-BE49-F238E27FC236}">
                  <a16:creationId xmlns:a16="http://schemas.microsoft.com/office/drawing/2014/main" id="{C94B2AF2-84C8-4526-8E2E-D1DFE6404F7E}"/>
                </a:ext>
              </a:extLst>
            </p:cNvPr>
            <p:cNvSpPr/>
            <p:nvPr>
              <p:custDataLst>
                <p:tags r:id="rId15"/>
              </p:custDataLst>
            </p:nvPr>
          </p:nvSpPr>
          <p:spPr>
            <a:xfrm>
              <a:off x="2889803" y="5232692"/>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5</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MH_Others_2">
            <a:extLst>
              <a:ext uri="{FF2B5EF4-FFF2-40B4-BE49-F238E27FC236}">
                <a16:creationId xmlns:a16="http://schemas.microsoft.com/office/drawing/2014/main" id="{AAFFBF34-ED88-47F4-BABE-32C8765FEBF2}"/>
              </a:ext>
            </a:extLst>
          </p:cNvPr>
          <p:cNvSpPr/>
          <p:nvPr>
            <p:custDataLst>
              <p:tags r:id="rId2"/>
            </p:custDataLst>
          </p:nvPr>
        </p:nvSpPr>
        <p:spPr>
          <a:xfrm>
            <a:off x="335" y="733339"/>
            <a:ext cx="678395"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MH_Others_1">
            <a:extLst>
              <a:ext uri="{FF2B5EF4-FFF2-40B4-BE49-F238E27FC236}">
                <a16:creationId xmlns:a16="http://schemas.microsoft.com/office/drawing/2014/main" id="{7753FBF5-C3F2-414B-A1F8-934718CB4354}"/>
              </a:ext>
            </a:extLst>
          </p:cNvPr>
          <p:cNvSpPr txBox="1"/>
          <p:nvPr>
            <p:custDataLst>
              <p:tags r:id="rId3"/>
            </p:custDataLst>
          </p:nvPr>
        </p:nvSpPr>
        <p:spPr>
          <a:xfrm>
            <a:off x="758856" y="690211"/>
            <a:ext cx="4036663" cy="583558"/>
          </a:xfrm>
          <a:prstGeom prst="rect">
            <a:avLst/>
          </a:prstGeom>
          <a:noFill/>
        </p:spPr>
        <p:txBody>
          <a:bodyPr vert="horz" wrap="square" lIns="0" tIns="0" rIns="0" bIns="0" rtlCol="0" anchor="ctr" anchorCtr="0">
            <a:spAutoFit/>
          </a:bodyPr>
          <a:lstStyle/>
          <a:p>
            <a:pPr algn="ctr"/>
            <a:r>
              <a:rPr lang="zh-CN" altLang="en-US" sz="3792" b="1" dirty="0">
                <a:solidFill>
                  <a:srgbClr val="002060"/>
                </a:solidFill>
                <a:latin typeface="Arial" panose="020B0604020202020204" pitchFamily="34" charset="0"/>
                <a:ea typeface="微软雅黑" panose="020B0503020204020204" pitchFamily="34" charset="-122"/>
                <a:sym typeface="Arial" panose="020B0604020202020204" pitchFamily="34" charset="0"/>
              </a:rPr>
              <a:t>第四章 查找与排序</a:t>
            </a:r>
          </a:p>
        </p:txBody>
      </p:sp>
      <p:sp>
        <p:nvSpPr>
          <p:cNvPr id="22" name="MH_Others_2">
            <a:extLst>
              <a:ext uri="{FF2B5EF4-FFF2-40B4-BE49-F238E27FC236}">
                <a16:creationId xmlns:a16="http://schemas.microsoft.com/office/drawing/2014/main" id="{EC09759A-BA47-4EE2-ACDF-82F32223BD7A}"/>
              </a:ext>
            </a:extLst>
          </p:cNvPr>
          <p:cNvSpPr txBox="1"/>
          <p:nvPr>
            <p:custDataLst>
              <p:tags r:id="rId4"/>
            </p:custDataLst>
          </p:nvPr>
        </p:nvSpPr>
        <p:spPr>
          <a:xfrm>
            <a:off x="178885" y="1324978"/>
            <a:ext cx="4822257" cy="466923"/>
          </a:xfrm>
          <a:prstGeom prst="rect">
            <a:avLst/>
          </a:prstGeom>
          <a:noFill/>
        </p:spPr>
        <p:txBody>
          <a:bodyPr wrap="square" lIns="0" tIns="0" rIns="0" bIns="0">
            <a:spAutoFit/>
          </a:bodyPr>
          <a:lstStyle/>
          <a:p>
            <a:pPr algn="ctr">
              <a:defRPr/>
            </a:pPr>
            <a:r>
              <a:rPr lang="en-US" altLang="zh-CN" sz="3034" dirty="0">
                <a:solidFill>
                  <a:srgbClr val="002060"/>
                </a:solidFill>
                <a:latin typeface="Arial" panose="020B0604020202020204" pitchFamily="34" charset="0"/>
                <a:ea typeface="微软雅黑" panose="020B0503020204020204" pitchFamily="34" charset="-122"/>
                <a:sym typeface="Arial" panose="020B0604020202020204" pitchFamily="34" charset="0"/>
              </a:rPr>
              <a:t>Chapter 4 Search and Sort</a:t>
            </a:r>
          </a:p>
        </p:txBody>
      </p:sp>
      <p:sp>
        <p:nvSpPr>
          <p:cNvPr id="23" name="MH_Others_2">
            <a:extLst>
              <a:ext uri="{FF2B5EF4-FFF2-40B4-BE49-F238E27FC236}">
                <a16:creationId xmlns:a16="http://schemas.microsoft.com/office/drawing/2014/main" id="{11B31611-D4E6-4532-A9DD-F15F8FB8263D}"/>
              </a:ext>
            </a:extLst>
          </p:cNvPr>
          <p:cNvSpPr/>
          <p:nvPr>
            <p:custDataLst>
              <p:tags r:id="rId5"/>
            </p:custDataLst>
          </p:nvPr>
        </p:nvSpPr>
        <p:spPr>
          <a:xfrm>
            <a:off x="4897120" y="733339"/>
            <a:ext cx="7294879"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172440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1EFF2BBC-0101-43DC-AB3E-0A0A0CEF76E8}"/>
              </a:ext>
            </a:extLst>
          </p:cNvPr>
          <p:cNvSpPr/>
          <p:nvPr/>
        </p:nvSpPr>
        <p:spPr>
          <a:xfrm>
            <a:off x="476248" y="1174303"/>
            <a:ext cx="11239504" cy="3138039"/>
          </a:xfrm>
          <a:prstGeom prst="rect">
            <a:avLst/>
          </a:prstGeom>
        </p:spPr>
        <p:txBody>
          <a:bodyPr wrap="square">
            <a:spAutoFit/>
          </a:bodyPr>
          <a:lstStyle/>
          <a:p>
            <a:pPr algn="just">
              <a:lnSpc>
                <a:spcPct val="110000"/>
              </a:lnSpc>
              <a:spcAft>
                <a:spcPts val="600"/>
              </a:spcAft>
            </a:pPr>
            <a:r>
              <a:rPr lang="zh-CN" altLang="en-US" sz="2400" b="1" dirty="0">
                <a:solidFill>
                  <a:schemeClr val="accent2"/>
                </a:solidFill>
                <a:cs typeface="Times New Roman" panose="02020603050405020304" pitchFamily="18" charset="0"/>
              </a:rPr>
              <a:t>动态查找</a:t>
            </a:r>
            <a:r>
              <a:rPr lang="zh-CN" altLang="en-US" sz="2400" b="1" dirty="0">
                <a:solidFill>
                  <a:srgbClr val="ED7D31"/>
                </a:solidFill>
                <a:cs typeface="Times New Roman" panose="02020603050405020304" pitchFamily="18" charset="0"/>
              </a:rPr>
              <a:t>表</a:t>
            </a:r>
            <a:r>
              <a:rPr lang="zh-CN" altLang="en-US" sz="2400" dirty="0">
                <a:cs typeface="Times New Roman" panose="02020603050405020304" pitchFamily="18" charset="0"/>
              </a:rPr>
              <a:t>的特点是在查找过程中插入或删除元素，即表本身就是在查找过程中动态生成的。</a:t>
            </a:r>
            <a:endParaRPr lang="en-US" altLang="zh-CN" sz="2400" dirty="0">
              <a:cs typeface="Times New Roman" panose="02020603050405020304" pitchFamily="18" charset="0"/>
            </a:endParaRPr>
          </a:p>
          <a:p>
            <a:pPr algn="just">
              <a:lnSpc>
                <a:spcPct val="110000"/>
              </a:lnSpc>
              <a:spcAft>
                <a:spcPts val="600"/>
              </a:spcAft>
            </a:pPr>
            <a:r>
              <a:rPr lang="zh-CN" altLang="en-US" sz="2400" b="1" dirty="0">
                <a:solidFill>
                  <a:srgbClr val="ED7D31"/>
                </a:solidFill>
                <a:cs typeface="Times New Roman" panose="02020603050405020304" pitchFamily="18" charset="0"/>
              </a:rPr>
              <a:t>动态查找表表示方法：</a:t>
            </a:r>
            <a:endParaRPr lang="en-US" altLang="zh-CN" sz="2400" b="1" dirty="0">
              <a:solidFill>
                <a:srgbClr val="ED7D31"/>
              </a:solidFill>
              <a:cs typeface="Times New Roman" panose="02020603050405020304" pitchFamily="18" charset="0"/>
            </a:endParaRPr>
          </a:p>
          <a:p>
            <a:pPr algn="just">
              <a:lnSpc>
                <a:spcPct val="110000"/>
              </a:lnSpc>
              <a:spcAft>
                <a:spcPts val="600"/>
              </a:spcAft>
            </a:pPr>
            <a:r>
              <a:rPr lang="zh-CN" altLang="en-US" sz="2400" dirty="0">
                <a:cs typeface="Times New Roman" panose="02020603050405020304" pitchFamily="18" charset="0"/>
              </a:rPr>
              <a:t>线性表</a:t>
            </a:r>
            <a:r>
              <a:rPr lang="en-US" altLang="zh-CN" sz="2400" dirty="0">
                <a:cs typeface="Times New Roman" panose="02020603050405020304" pitchFamily="18" charset="0"/>
              </a:rPr>
              <a:t>(</a:t>
            </a:r>
            <a:r>
              <a:rPr lang="zh-CN" altLang="en-US" sz="2400" dirty="0">
                <a:cs typeface="Times New Roman" panose="02020603050405020304" pitchFamily="18" charset="0"/>
              </a:rPr>
              <a:t>顺序表、链表</a:t>
            </a:r>
            <a:r>
              <a:rPr lang="en-US" altLang="zh-CN" sz="2400" dirty="0">
                <a:cs typeface="Times New Roman" panose="02020603050405020304" pitchFamily="18" charset="0"/>
              </a:rPr>
              <a:t>)</a:t>
            </a:r>
            <a:r>
              <a:rPr lang="zh-CN" altLang="en-US" sz="2400" dirty="0">
                <a:cs typeface="Times New Roman" panose="02020603050405020304" pitchFamily="18" charset="0"/>
              </a:rPr>
              <a:t>、二叉树</a:t>
            </a:r>
            <a:r>
              <a:rPr lang="en-US" altLang="zh-CN" sz="2400" dirty="0">
                <a:cs typeface="Times New Roman" panose="02020603050405020304" pitchFamily="18" charset="0"/>
              </a:rPr>
              <a:t>(</a:t>
            </a:r>
            <a:r>
              <a:rPr lang="zh-CN" altLang="en-US" sz="2400" dirty="0">
                <a:cs typeface="Times New Roman" panose="02020603050405020304" pitchFamily="18" charset="0"/>
              </a:rPr>
              <a:t>二叉排序树、平衡二叉树</a:t>
            </a:r>
            <a:r>
              <a:rPr lang="en-US" altLang="zh-CN" sz="2400" dirty="0">
                <a:cs typeface="Times New Roman" panose="02020603050405020304" pitchFamily="18" charset="0"/>
              </a:rPr>
              <a:t>)</a:t>
            </a:r>
            <a:r>
              <a:rPr lang="zh-CN" altLang="en-US" sz="2400" dirty="0">
                <a:cs typeface="Times New Roman" panose="02020603050405020304" pitchFamily="18" charset="0"/>
              </a:rPr>
              <a:t>、平衡多路查找树</a:t>
            </a:r>
            <a:r>
              <a:rPr lang="en-US" altLang="zh-CN" sz="2400" dirty="0">
                <a:cs typeface="Times New Roman" panose="02020603050405020304" pitchFamily="18" charset="0"/>
              </a:rPr>
              <a:t>(B-</a:t>
            </a:r>
            <a:r>
              <a:rPr lang="zh-CN" altLang="en-US" sz="2400" dirty="0">
                <a:cs typeface="Times New Roman" panose="02020603050405020304" pitchFamily="18" charset="0"/>
              </a:rPr>
              <a:t>树、</a:t>
            </a:r>
            <a:r>
              <a:rPr lang="en-US" altLang="zh-CN" sz="2400" dirty="0">
                <a:cs typeface="Times New Roman" panose="02020603050405020304" pitchFamily="18" charset="0"/>
              </a:rPr>
              <a:t>B+</a:t>
            </a:r>
            <a:r>
              <a:rPr lang="zh-CN" altLang="en-US" sz="2400" dirty="0">
                <a:cs typeface="Times New Roman" panose="02020603050405020304" pitchFamily="18" charset="0"/>
              </a:rPr>
              <a:t>树</a:t>
            </a:r>
            <a:r>
              <a:rPr lang="en-US" altLang="zh-CN" sz="2400" dirty="0">
                <a:cs typeface="Times New Roman" panose="02020603050405020304" pitchFamily="18" charset="0"/>
              </a:rPr>
              <a:t>)</a:t>
            </a:r>
            <a:r>
              <a:rPr lang="zh-CN" altLang="en-US" sz="2400" dirty="0">
                <a:cs typeface="Times New Roman" panose="02020603050405020304" pitchFamily="18" charset="0"/>
              </a:rPr>
              <a:t>、键树等。</a:t>
            </a:r>
            <a:endParaRPr lang="en-US" altLang="zh-CN" sz="2400" dirty="0">
              <a:cs typeface="Times New Roman" panose="02020603050405020304" pitchFamily="18" charset="0"/>
            </a:endParaRPr>
          </a:p>
          <a:p>
            <a:pPr algn="just">
              <a:lnSpc>
                <a:spcPct val="110000"/>
              </a:lnSpc>
              <a:spcAft>
                <a:spcPts val="600"/>
              </a:spcAft>
            </a:pPr>
            <a:r>
              <a:rPr lang="zh-CN" altLang="en-US" sz="2400" dirty="0">
                <a:cs typeface="Times New Roman" panose="02020603050405020304" pitchFamily="18" charset="0"/>
              </a:rPr>
              <a:t>本节简要介绍用顺序表表示动态查找表的思想，主要介绍用</a:t>
            </a:r>
            <a:r>
              <a:rPr lang="zh-CN" altLang="en-US" sz="2400" b="1" dirty="0">
                <a:solidFill>
                  <a:srgbClr val="ED7D31"/>
                </a:solidFill>
                <a:cs typeface="Times New Roman" panose="02020603050405020304" pitchFamily="18" charset="0"/>
              </a:rPr>
              <a:t>二叉排序树</a:t>
            </a:r>
            <a:r>
              <a:rPr lang="zh-CN" altLang="en-US" sz="2400" dirty="0">
                <a:cs typeface="Times New Roman" panose="02020603050405020304" pitchFamily="18" charset="0"/>
              </a:rPr>
              <a:t>表示动态查找表的实现方法。</a:t>
            </a:r>
            <a:endParaRPr lang="en-US" altLang="zh-CN" sz="2400" dirty="0">
              <a:cs typeface="Times New Roman" panose="02020603050405020304" pitchFamily="18" charset="0"/>
            </a:endParaRPr>
          </a:p>
        </p:txBody>
      </p:sp>
      <p:grpSp>
        <p:nvGrpSpPr>
          <p:cNvPr id="8" name="组合 7">
            <a:extLst>
              <a:ext uri="{FF2B5EF4-FFF2-40B4-BE49-F238E27FC236}">
                <a16:creationId xmlns:a16="http://schemas.microsoft.com/office/drawing/2014/main" id="{338285F7-DA8C-4E38-83CF-A1FDC3CA3642}"/>
              </a:ext>
            </a:extLst>
          </p:cNvPr>
          <p:cNvGrpSpPr/>
          <p:nvPr/>
        </p:nvGrpSpPr>
        <p:grpSpPr>
          <a:xfrm>
            <a:off x="-5" y="177155"/>
            <a:ext cx="4552756" cy="877513"/>
            <a:chOff x="-5" y="271425"/>
            <a:chExt cx="4446231" cy="877513"/>
          </a:xfrm>
        </p:grpSpPr>
        <p:sp>
          <p:nvSpPr>
            <p:cNvPr id="9" name="任意多边形 18">
              <a:extLst>
                <a:ext uri="{FF2B5EF4-FFF2-40B4-BE49-F238E27FC236}">
                  <a16:creationId xmlns:a16="http://schemas.microsoft.com/office/drawing/2014/main" id="{AFB49054-1519-4513-AAB1-E5FE65AD124A}"/>
                </a:ext>
              </a:extLst>
            </p:cNvPr>
            <p:cNvSpPr/>
            <p:nvPr/>
          </p:nvSpPr>
          <p:spPr>
            <a:xfrm rot="5400000">
              <a:off x="1949243" y="-1528442"/>
              <a:ext cx="547735" cy="444623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椭圆 9">
              <a:extLst>
                <a:ext uri="{FF2B5EF4-FFF2-40B4-BE49-F238E27FC236}">
                  <a16:creationId xmlns:a16="http://schemas.microsoft.com/office/drawing/2014/main" id="{EBA31ED5-04A9-4082-B2B7-A8F6B9B635C6}"/>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1" name="矩形 10">
              <a:extLst>
                <a:ext uri="{FF2B5EF4-FFF2-40B4-BE49-F238E27FC236}">
                  <a16:creationId xmlns:a16="http://schemas.microsoft.com/office/drawing/2014/main" id="{8748DDAC-A630-4946-ACC9-96AE8E79E9EB}"/>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066">
            <a:extLst>
              <a:ext uri="{FF2B5EF4-FFF2-40B4-BE49-F238E27FC236}">
                <a16:creationId xmlns:a16="http://schemas.microsoft.com/office/drawing/2014/main" id="{3E8090AB-54F7-4F2D-94C7-B527A6F8773C}"/>
              </a:ext>
            </a:extLst>
          </p:cNvPr>
          <p:cNvSpPr txBox="1">
            <a:spLocks noChangeArrowheads="1"/>
          </p:cNvSpPr>
          <p:nvPr/>
        </p:nvSpPr>
        <p:spPr bwMode="auto">
          <a:xfrm>
            <a:off x="1483847" y="289496"/>
            <a:ext cx="2350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动态查找表</a:t>
            </a:r>
          </a:p>
        </p:txBody>
      </p:sp>
    </p:spTree>
    <p:extLst>
      <p:ext uri="{BB962C8B-B14F-4D97-AF65-F5344CB8AC3E}">
        <p14:creationId xmlns:p14="http://schemas.microsoft.com/office/powerpoint/2010/main" val="3935916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1EFF2BBC-0101-43DC-AB3E-0A0A0CEF76E8}"/>
              </a:ext>
            </a:extLst>
          </p:cNvPr>
          <p:cNvSpPr/>
          <p:nvPr/>
        </p:nvSpPr>
        <p:spPr>
          <a:xfrm>
            <a:off x="492493" y="1200638"/>
            <a:ext cx="11239504" cy="2325508"/>
          </a:xfrm>
          <a:prstGeom prst="rect">
            <a:avLst/>
          </a:prstGeom>
        </p:spPr>
        <p:txBody>
          <a:bodyPr wrap="square">
            <a:spAutoFit/>
          </a:bodyPr>
          <a:lstStyle/>
          <a:p>
            <a:pPr algn="just">
              <a:lnSpc>
                <a:spcPct val="110000"/>
              </a:lnSpc>
              <a:spcAft>
                <a:spcPts val="600"/>
              </a:spcAft>
            </a:pPr>
            <a:r>
              <a:rPr lang="zh-CN" altLang="en-US" sz="2400" dirty="0">
                <a:cs typeface="Times New Roman" panose="02020603050405020304" pitchFamily="18" charset="0"/>
              </a:rPr>
              <a:t>用顺序表存储动态查找表时，元素排列方式有如下两种可能，算法则相应不同：</a:t>
            </a:r>
            <a:endParaRPr lang="en-US" altLang="zh-CN" sz="2400" dirty="0">
              <a:cs typeface="Times New Roman" panose="02020603050405020304" pitchFamily="18" charset="0"/>
            </a:endParaRPr>
          </a:p>
          <a:p>
            <a:pPr algn="just">
              <a:lnSpc>
                <a:spcPct val="110000"/>
              </a:lnSpc>
              <a:spcAft>
                <a:spcPts val="600"/>
              </a:spcAft>
            </a:pPr>
            <a:r>
              <a:rPr lang="en-US" altLang="zh-CN" sz="2400" b="1" dirty="0">
                <a:solidFill>
                  <a:srgbClr val="0000FF"/>
                </a:solidFill>
                <a:cs typeface="Times New Roman" panose="02020603050405020304" pitchFamily="18" charset="0"/>
              </a:rPr>
              <a:t>(1)</a:t>
            </a:r>
            <a:r>
              <a:rPr lang="zh-CN" altLang="en-US" sz="2400" b="1" dirty="0">
                <a:solidFill>
                  <a:schemeClr val="accent2"/>
                </a:solidFill>
                <a:cs typeface="Times New Roman" panose="02020603050405020304" pitchFamily="18" charset="0"/>
              </a:rPr>
              <a:t>表中元素无序</a:t>
            </a:r>
            <a:endParaRPr lang="en-US" altLang="zh-CN" sz="2400" dirty="0">
              <a:cs typeface="Times New Roman" panose="02020603050405020304" pitchFamily="18" charset="0"/>
            </a:endParaRPr>
          </a:p>
          <a:p>
            <a:pPr algn="just">
              <a:lnSpc>
                <a:spcPct val="110000"/>
              </a:lnSpc>
              <a:spcAft>
                <a:spcPts val="600"/>
              </a:spcAft>
            </a:pPr>
            <a:r>
              <a:rPr lang="zh-CN" altLang="en-US" sz="2400" b="1" dirty="0">
                <a:cs typeface="Times New Roman" panose="02020603050405020304" pitchFamily="18" charset="0"/>
              </a:rPr>
              <a:t>插入元素的思路</a:t>
            </a:r>
            <a:r>
              <a:rPr lang="zh-CN" altLang="en-US" sz="2400" dirty="0">
                <a:cs typeface="Times New Roman" panose="02020603050405020304" pitchFamily="18" charset="0"/>
              </a:rPr>
              <a:t>：用顺序查找方法查找元素，若元素不存在，则把元素插到表尾。</a:t>
            </a:r>
            <a:endParaRPr lang="en-US" altLang="zh-CN" sz="2400" dirty="0">
              <a:cs typeface="Times New Roman" panose="02020603050405020304" pitchFamily="18" charset="0"/>
            </a:endParaRPr>
          </a:p>
          <a:p>
            <a:pPr algn="just">
              <a:lnSpc>
                <a:spcPct val="110000"/>
              </a:lnSpc>
              <a:spcAft>
                <a:spcPts val="600"/>
              </a:spcAft>
            </a:pPr>
            <a:r>
              <a:rPr lang="zh-CN" altLang="en-US" sz="2400" b="1" dirty="0">
                <a:cs typeface="Times New Roman" panose="02020603050405020304" pitchFamily="18" charset="0"/>
              </a:rPr>
              <a:t>删除元素的思路</a:t>
            </a:r>
            <a:r>
              <a:rPr lang="zh-CN" altLang="en-US" sz="2400" dirty="0">
                <a:cs typeface="Times New Roman" panose="02020603050405020304" pitchFamily="18" charset="0"/>
              </a:rPr>
              <a:t>：用顺序查找方法查找元素，若元素存在，则把表尾元素移到该元素的位置。</a:t>
            </a:r>
            <a:endParaRPr lang="en-US" altLang="zh-CN" sz="2400" dirty="0">
              <a:cs typeface="Times New Roman" panose="02020603050405020304" pitchFamily="18" charset="0"/>
            </a:endParaRPr>
          </a:p>
        </p:txBody>
      </p:sp>
      <p:grpSp>
        <p:nvGrpSpPr>
          <p:cNvPr id="8" name="组合 7">
            <a:extLst>
              <a:ext uri="{FF2B5EF4-FFF2-40B4-BE49-F238E27FC236}">
                <a16:creationId xmlns:a16="http://schemas.microsoft.com/office/drawing/2014/main" id="{338285F7-DA8C-4E38-83CF-A1FDC3CA3642}"/>
              </a:ext>
            </a:extLst>
          </p:cNvPr>
          <p:cNvGrpSpPr/>
          <p:nvPr/>
        </p:nvGrpSpPr>
        <p:grpSpPr>
          <a:xfrm>
            <a:off x="-5" y="177155"/>
            <a:ext cx="4552756" cy="877513"/>
            <a:chOff x="-5" y="271425"/>
            <a:chExt cx="4446231" cy="877513"/>
          </a:xfrm>
        </p:grpSpPr>
        <p:sp>
          <p:nvSpPr>
            <p:cNvPr id="9" name="任意多边形 18">
              <a:extLst>
                <a:ext uri="{FF2B5EF4-FFF2-40B4-BE49-F238E27FC236}">
                  <a16:creationId xmlns:a16="http://schemas.microsoft.com/office/drawing/2014/main" id="{AFB49054-1519-4513-AAB1-E5FE65AD124A}"/>
                </a:ext>
              </a:extLst>
            </p:cNvPr>
            <p:cNvSpPr/>
            <p:nvPr/>
          </p:nvSpPr>
          <p:spPr>
            <a:xfrm rot="5400000">
              <a:off x="1949243" y="-1528442"/>
              <a:ext cx="547735" cy="444623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椭圆 9">
              <a:extLst>
                <a:ext uri="{FF2B5EF4-FFF2-40B4-BE49-F238E27FC236}">
                  <a16:creationId xmlns:a16="http://schemas.microsoft.com/office/drawing/2014/main" id="{EBA31ED5-04A9-4082-B2B7-A8F6B9B635C6}"/>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1" name="矩形 10">
              <a:extLst>
                <a:ext uri="{FF2B5EF4-FFF2-40B4-BE49-F238E27FC236}">
                  <a16:creationId xmlns:a16="http://schemas.microsoft.com/office/drawing/2014/main" id="{8748DDAC-A630-4946-ACC9-96AE8E79E9EB}"/>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066">
            <a:extLst>
              <a:ext uri="{FF2B5EF4-FFF2-40B4-BE49-F238E27FC236}">
                <a16:creationId xmlns:a16="http://schemas.microsoft.com/office/drawing/2014/main" id="{3E8090AB-54F7-4F2D-94C7-B527A6F8773C}"/>
              </a:ext>
            </a:extLst>
          </p:cNvPr>
          <p:cNvSpPr txBox="1">
            <a:spLocks noChangeArrowheads="1"/>
          </p:cNvSpPr>
          <p:nvPr/>
        </p:nvSpPr>
        <p:spPr bwMode="auto">
          <a:xfrm>
            <a:off x="1483847" y="289496"/>
            <a:ext cx="2350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动态查找表</a:t>
            </a:r>
          </a:p>
        </p:txBody>
      </p:sp>
      <p:sp>
        <p:nvSpPr>
          <p:cNvPr id="15" name="矩形 14">
            <a:extLst>
              <a:ext uri="{FF2B5EF4-FFF2-40B4-BE49-F238E27FC236}">
                <a16:creationId xmlns:a16="http://schemas.microsoft.com/office/drawing/2014/main" id="{1EFF2BBC-0101-43DC-AB3E-0A0A0CEF76E8}"/>
              </a:ext>
            </a:extLst>
          </p:cNvPr>
          <p:cNvSpPr/>
          <p:nvPr/>
        </p:nvSpPr>
        <p:spPr>
          <a:xfrm>
            <a:off x="513793" y="3530975"/>
            <a:ext cx="11239504" cy="224856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10000"/>
              </a:lnSpc>
              <a:spcAft>
                <a:spcPts val="600"/>
              </a:spcAft>
            </a:pPr>
            <a:r>
              <a:rPr lang="en-US" altLang="zh-CN" sz="2400" b="1" dirty="0">
                <a:solidFill>
                  <a:srgbClr val="0000FF"/>
                </a:solidFill>
                <a:cs typeface="Times New Roman" panose="02020603050405020304" pitchFamily="18" charset="0"/>
              </a:rPr>
              <a:t>(2)</a:t>
            </a:r>
            <a:r>
              <a:rPr lang="zh-CN" altLang="en-US" sz="2400" b="1" dirty="0">
                <a:solidFill>
                  <a:schemeClr val="accent2"/>
                </a:solidFill>
                <a:cs typeface="Times New Roman" panose="02020603050405020304" pitchFamily="18" charset="0"/>
              </a:rPr>
              <a:t>表中元素有序</a:t>
            </a:r>
            <a:endParaRPr lang="en-US" altLang="zh-CN" sz="2400" dirty="0">
              <a:cs typeface="Times New Roman" panose="02020603050405020304" pitchFamily="18" charset="0"/>
            </a:endParaRPr>
          </a:p>
          <a:p>
            <a:pPr algn="just">
              <a:lnSpc>
                <a:spcPct val="110000"/>
              </a:lnSpc>
              <a:spcAft>
                <a:spcPts val="600"/>
              </a:spcAft>
            </a:pPr>
            <a:r>
              <a:rPr lang="zh-CN" altLang="en-US" sz="2400" b="1" dirty="0">
                <a:cs typeface="Times New Roman" panose="02020603050405020304" pitchFamily="18" charset="0"/>
              </a:rPr>
              <a:t>插入元素的思路</a:t>
            </a:r>
            <a:r>
              <a:rPr lang="zh-CN" altLang="en-US" sz="2400" dirty="0">
                <a:cs typeface="Times New Roman" panose="02020603050405020304" pitchFamily="18" charset="0"/>
              </a:rPr>
              <a:t>：用折半查找方法查找元素，若元素不存在，则把元素插到适当位置，保持表的有序性。</a:t>
            </a:r>
            <a:endParaRPr lang="en-US" altLang="zh-CN" sz="2400" dirty="0">
              <a:cs typeface="Times New Roman" panose="02020603050405020304" pitchFamily="18" charset="0"/>
            </a:endParaRPr>
          </a:p>
          <a:p>
            <a:pPr algn="just">
              <a:lnSpc>
                <a:spcPct val="110000"/>
              </a:lnSpc>
              <a:spcAft>
                <a:spcPts val="600"/>
              </a:spcAft>
            </a:pPr>
            <a:r>
              <a:rPr lang="zh-CN" altLang="en-US" sz="2400" b="1" dirty="0">
                <a:cs typeface="Times New Roman" panose="02020603050405020304" pitchFamily="18" charset="0"/>
              </a:rPr>
              <a:t>删除元素的思路</a:t>
            </a:r>
            <a:r>
              <a:rPr lang="zh-CN" altLang="en-US" sz="2400" dirty="0">
                <a:cs typeface="Times New Roman" panose="02020603050405020304" pitchFamily="18" charset="0"/>
              </a:rPr>
              <a:t>：用折半查找方法查找元素，若元素存在，则把该元素后面的元素全部向前移动一个位置。</a:t>
            </a:r>
            <a:endParaRPr lang="en-US" altLang="zh-CN" sz="2400" dirty="0">
              <a:cs typeface="Times New Roman" panose="02020603050405020304" pitchFamily="18" charset="0"/>
            </a:endParaRPr>
          </a:p>
        </p:txBody>
      </p:sp>
    </p:spTree>
    <p:extLst>
      <p:ext uri="{BB962C8B-B14F-4D97-AF65-F5344CB8AC3E}">
        <p14:creationId xmlns:p14="http://schemas.microsoft.com/office/powerpoint/2010/main" val="213474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362">
                                          <p:stCondLst>
                                            <p:cond delay="0"/>
                                          </p:stCondLst>
                                        </p:cTn>
                                        <p:tgtEl>
                                          <p:spTgt spid="15"/>
                                        </p:tgtEl>
                                      </p:cBhvr>
                                    </p:animEffect>
                                    <p:anim calcmode="lin" valueType="num">
                                      <p:cBhvr>
                                        <p:cTn id="8" dur="1139"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15"/>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15"/>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15"/>
                                        </p:tgtEl>
                                        <p:attrNameLst>
                                          <p:attrName>ppt_y</p:attrName>
                                        </p:attrNameLst>
                                      </p:cBhvr>
                                      <p:tavLst>
                                        <p:tav tm="0" fmla="#ppt_y-sin(pi*$)/81">
                                          <p:val>
                                            <p:fltVal val="0"/>
                                          </p:val>
                                        </p:tav>
                                        <p:tav tm="100000">
                                          <p:val>
                                            <p:fltVal val="1"/>
                                          </p:val>
                                        </p:tav>
                                      </p:tavLst>
                                    </p:anim>
                                    <p:animScale>
                                      <p:cBhvr>
                                        <p:cTn id="13" dur="16">
                                          <p:stCondLst>
                                            <p:cond delay="406"/>
                                          </p:stCondLst>
                                        </p:cTn>
                                        <p:tgtEl>
                                          <p:spTgt spid="15"/>
                                        </p:tgtEl>
                                      </p:cBhvr>
                                      <p:to x="100000" y="60000"/>
                                    </p:animScale>
                                    <p:animScale>
                                      <p:cBhvr>
                                        <p:cTn id="14" dur="104" decel="50000">
                                          <p:stCondLst>
                                            <p:cond delay="423"/>
                                          </p:stCondLst>
                                        </p:cTn>
                                        <p:tgtEl>
                                          <p:spTgt spid="15"/>
                                        </p:tgtEl>
                                      </p:cBhvr>
                                      <p:to x="100000" y="100000"/>
                                    </p:animScale>
                                    <p:animScale>
                                      <p:cBhvr>
                                        <p:cTn id="15" dur="16">
                                          <p:stCondLst>
                                            <p:cond delay="820"/>
                                          </p:stCondLst>
                                        </p:cTn>
                                        <p:tgtEl>
                                          <p:spTgt spid="15"/>
                                        </p:tgtEl>
                                      </p:cBhvr>
                                      <p:to x="100000" y="80000"/>
                                    </p:animScale>
                                    <p:animScale>
                                      <p:cBhvr>
                                        <p:cTn id="16" dur="104" decel="50000">
                                          <p:stCondLst>
                                            <p:cond delay="836"/>
                                          </p:stCondLst>
                                        </p:cTn>
                                        <p:tgtEl>
                                          <p:spTgt spid="15"/>
                                        </p:tgtEl>
                                      </p:cBhvr>
                                      <p:to x="100000" y="100000"/>
                                    </p:animScale>
                                    <p:animScale>
                                      <p:cBhvr>
                                        <p:cTn id="17" dur="16">
                                          <p:stCondLst>
                                            <p:cond delay="1026"/>
                                          </p:stCondLst>
                                        </p:cTn>
                                        <p:tgtEl>
                                          <p:spTgt spid="15"/>
                                        </p:tgtEl>
                                      </p:cBhvr>
                                      <p:to x="100000" y="90000"/>
                                    </p:animScale>
                                    <p:animScale>
                                      <p:cBhvr>
                                        <p:cTn id="18" dur="104" decel="50000">
                                          <p:stCondLst>
                                            <p:cond delay="1042"/>
                                          </p:stCondLst>
                                        </p:cTn>
                                        <p:tgtEl>
                                          <p:spTgt spid="15"/>
                                        </p:tgtEl>
                                      </p:cBhvr>
                                      <p:to x="100000" y="100000"/>
                                    </p:animScale>
                                    <p:animScale>
                                      <p:cBhvr>
                                        <p:cTn id="19" dur="16">
                                          <p:stCondLst>
                                            <p:cond delay="1130"/>
                                          </p:stCondLst>
                                        </p:cTn>
                                        <p:tgtEl>
                                          <p:spTgt spid="15"/>
                                        </p:tgtEl>
                                      </p:cBhvr>
                                      <p:to x="100000" y="95000"/>
                                    </p:animScale>
                                    <p:animScale>
                                      <p:cBhvr>
                                        <p:cTn id="20" dur="104" decel="50000">
                                          <p:stCondLst>
                                            <p:cond delay="1146"/>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1EFF2BBC-0101-43DC-AB3E-0A0A0CEF76E8}"/>
              </a:ext>
            </a:extLst>
          </p:cNvPr>
          <p:cNvSpPr/>
          <p:nvPr/>
        </p:nvSpPr>
        <p:spPr>
          <a:xfrm>
            <a:off x="608964" y="1114746"/>
            <a:ext cx="10974072" cy="2357825"/>
          </a:xfrm>
          <a:prstGeom prst="rect">
            <a:avLst/>
          </a:prstGeom>
        </p:spPr>
        <p:txBody>
          <a:bodyPr wrap="square">
            <a:spAutoFit/>
          </a:bodyPr>
          <a:lstStyle/>
          <a:p>
            <a:pPr algn="just">
              <a:lnSpc>
                <a:spcPct val="125000"/>
              </a:lnSpc>
            </a:pPr>
            <a:r>
              <a:rPr lang="zh-CN" altLang="en-US" sz="2400" b="1" dirty="0">
                <a:solidFill>
                  <a:schemeClr val="accent2"/>
                </a:solidFill>
                <a:cs typeface="Times New Roman" panose="02020603050405020304" pitchFamily="18" charset="0"/>
              </a:rPr>
              <a:t>二叉排序树</a:t>
            </a:r>
            <a:r>
              <a:rPr lang="en-US" altLang="zh-CN" sz="2400" b="1" dirty="0">
                <a:solidFill>
                  <a:schemeClr val="accent2"/>
                </a:solidFill>
                <a:cs typeface="Times New Roman" panose="02020603050405020304" pitchFamily="18" charset="0"/>
              </a:rPr>
              <a:t>(binary sort tree, </a:t>
            </a:r>
            <a:r>
              <a:rPr lang="zh-CN" altLang="en-US" sz="2400" b="1" dirty="0">
                <a:solidFill>
                  <a:schemeClr val="accent2"/>
                </a:solidFill>
                <a:cs typeface="Times New Roman" panose="02020603050405020304" pitchFamily="18" charset="0"/>
              </a:rPr>
              <a:t>又叫二叉查找树</a:t>
            </a:r>
            <a:r>
              <a:rPr lang="en-US" altLang="zh-CN" sz="2400" b="1" dirty="0">
                <a:solidFill>
                  <a:schemeClr val="accent2"/>
                </a:solidFill>
                <a:cs typeface="Times New Roman" panose="02020603050405020304" pitchFamily="18" charset="0"/>
              </a:rPr>
              <a:t>)</a:t>
            </a:r>
            <a:r>
              <a:rPr lang="zh-CN" altLang="en-US" sz="2400" dirty="0">
                <a:cs typeface="Times New Roman" panose="02020603050405020304" pitchFamily="18" charset="0"/>
              </a:rPr>
              <a:t>是动态查找表最常用的表示方法之一，它或为一棵空树，或为具有下列特征的二叉树</a:t>
            </a:r>
            <a:r>
              <a:rPr lang="zh-CN" altLang="en-US" sz="2400" dirty="0">
                <a:cs typeface="Times New Roman" panose="02020603050405020304" pitchFamily="18" charset="0"/>
                <a:sym typeface="Wingdings" panose="05000000000000000000" pitchFamily="2" charset="2"/>
              </a:rPr>
              <a:t>：</a:t>
            </a:r>
            <a:endParaRPr lang="en-US" altLang="zh-CN" sz="2400" dirty="0">
              <a:cs typeface="Times New Roman" panose="02020603050405020304" pitchFamily="18" charset="0"/>
              <a:sym typeface="Wingdings" panose="05000000000000000000" pitchFamily="2" charset="2"/>
            </a:endParaRPr>
          </a:p>
          <a:p>
            <a:pPr algn="just">
              <a:lnSpc>
                <a:spcPct val="125000"/>
              </a:lnSpc>
              <a:spcAft>
                <a:spcPts val="1200"/>
              </a:spcAft>
            </a:pPr>
            <a:r>
              <a:rPr lang="en-US" altLang="zh-CN" sz="2400" b="1" dirty="0">
                <a:solidFill>
                  <a:srgbClr val="0000FF"/>
                </a:solidFill>
                <a:cs typeface="Times New Roman" panose="02020603050405020304" pitchFamily="18" charset="0"/>
                <a:sym typeface="Wingdings" panose="05000000000000000000" pitchFamily="2" charset="2"/>
              </a:rPr>
              <a:t>(1)</a:t>
            </a:r>
            <a:r>
              <a:rPr lang="zh-CN" altLang="en-US" sz="2400" dirty="0">
                <a:cs typeface="Times New Roman" panose="02020603050405020304" pitchFamily="18" charset="0"/>
                <a:sym typeface="Wingdings" panose="05000000000000000000" pitchFamily="2" charset="2"/>
              </a:rPr>
              <a:t>若根结点的左子树不空，则左子树的所有结点的关键字均小于根结点的关键字；</a:t>
            </a:r>
            <a:r>
              <a:rPr lang="en-US" altLang="zh-CN" sz="2400" b="1" dirty="0">
                <a:solidFill>
                  <a:srgbClr val="0000FF"/>
                </a:solidFill>
                <a:cs typeface="Times New Roman" panose="02020603050405020304" pitchFamily="18" charset="0"/>
                <a:sym typeface="Wingdings" panose="05000000000000000000" pitchFamily="2" charset="2"/>
              </a:rPr>
              <a:t>(2)</a:t>
            </a:r>
            <a:r>
              <a:rPr lang="zh-CN" altLang="en-US" sz="2400" dirty="0">
                <a:cs typeface="Times New Roman" panose="02020603050405020304" pitchFamily="18" charset="0"/>
                <a:sym typeface="Wingdings" panose="05000000000000000000" pitchFamily="2" charset="2"/>
              </a:rPr>
              <a:t>若根结点的右子树不空，则右子树的所有结点的关键字均大于根结点的关键字；</a:t>
            </a:r>
            <a:r>
              <a:rPr lang="en-US" altLang="zh-CN" sz="2400" b="1" dirty="0">
                <a:solidFill>
                  <a:srgbClr val="0000FF"/>
                </a:solidFill>
                <a:cs typeface="Times New Roman" panose="02020603050405020304" pitchFamily="18" charset="0"/>
                <a:sym typeface="Wingdings" panose="05000000000000000000" pitchFamily="2" charset="2"/>
              </a:rPr>
              <a:t>(3)</a:t>
            </a:r>
            <a:r>
              <a:rPr lang="zh-CN" altLang="en-US" sz="2400" dirty="0">
                <a:cs typeface="Times New Roman" panose="02020603050405020304" pitchFamily="18" charset="0"/>
                <a:sym typeface="Wingdings" panose="05000000000000000000" pitchFamily="2" charset="2"/>
              </a:rPr>
              <a:t>根结点的左子树和右子树也分别为二叉排序树。</a:t>
            </a:r>
            <a:endParaRPr lang="en-US" altLang="zh-CN" sz="2400" dirty="0">
              <a:cs typeface="Times New Roman" panose="02020603050405020304" pitchFamily="18" charset="0"/>
            </a:endParaRPr>
          </a:p>
        </p:txBody>
      </p:sp>
      <p:grpSp>
        <p:nvGrpSpPr>
          <p:cNvPr id="14" name="组合 13">
            <a:extLst>
              <a:ext uri="{FF2B5EF4-FFF2-40B4-BE49-F238E27FC236}">
                <a16:creationId xmlns:a16="http://schemas.microsoft.com/office/drawing/2014/main" id="{AE3031E3-6F7D-4A8C-BB4A-422EB8CD7D59}"/>
              </a:ext>
            </a:extLst>
          </p:cNvPr>
          <p:cNvGrpSpPr/>
          <p:nvPr/>
        </p:nvGrpSpPr>
        <p:grpSpPr>
          <a:xfrm>
            <a:off x="-5" y="177155"/>
            <a:ext cx="4552756" cy="877513"/>
            <a:chOff x="-5" y="271425"/>
            <a:chExt cx="4446231" cy="877513"/>
          </a:xfrm>
        </p:grpSpPr>
        <p:sp>
          <p:nvSpPr>
            <p:cNvPr id="15" name="任意多边形 18">
              <a:extLst>
                <a:ext uri="{FF2B5EF4-FFF2-40B4-BE49-F238E27FC236}">
                  <a16:creationId xmlns:a16="http://schemas.microsoft.com/office/drawing/2014/main" id="{293C5BA6-5323-4B4C-88BB-92B5C47641FF}"/>
                </a:ext>
              </a:extLst>
            </p:cNvPr>
            <p:cNvSpPr/>
            <p:nvPr/>
          </p:nvSpPr>
          <p:spPr>
            <a:xfrm rot="5400000">
              <a:off x="1949243" y="-1528442"/>
              <a:ext cx="547735" cy="444623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8912CD81-9478-4CF0-B9D7-516DA02FCE0A}"/>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7D4FD067-6B01-4616-8FA5-2F177D259A01}"/>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0A7ABFB1-AE67-4792-BCD1-3F023071EBD2}"/>
              </a:ext>
            </a:extLst>
          </p:cNvPr>
          <p:cNvSpPr txBox="1">
            <a:spLocks noChangeArrowheads="1"/>
          </p:cNvSpPr>
          <p:nvPr/>
        </p:nvSpPr>
        <p:spPr bwMode="auto">
          <a:xfrm>
            <a:off x="1483847" y="289496"/>
            <a:ext cx="2350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动态查找表</a:t>
            </a:r>
          </a:p>
        </p:txBody>
      </p:sp>
      <p:pic>
        <p:nvPicPr>
          <p:cNvPr id="9" name="图片 8">
            <a:extLst>
              <a:ext uri="{FF2B5EF4-FFF2-40B4-BE49-F238E27FC236}">
                <a16:creationId xmlns:a16="http://schemas.microsoft.com/office/drawing/2014/main" id="{FA3AD9D3-96C3-44FA-B33A-FEC0A8E7D7FB}"/>
              </a:ext>
            </a:extLst>
          </p:cNvPr>
          <p:cNvPicPr>
            <a:picLocks noChangeAspect="1"/>
          </p:cNvPicPr>
          <p:nvPr/>
        </p:nvPicPr>
        <p:blipFill>
          <a:blip r:embed="rId2"/>
          <a:stretch>
            <a:fillRect/>
          </a:stretch>
        </p:blipFill>
        <p:spPr>
          <a:xfrm>
            <a:off x="4344503" y="3542275"/>
            <a:ext cx="3320114" cy="3253521"/>
          </a:xfrm>
          <a:prstGeom prst="rect">
            <a:avLst/>
          </a:prstGeom>
        </p:spPr>
      </p:pic>
    </p:spTree>
    <p:extLst>
      <p:ext uri="{BB962C8B-B14F-4D97-AF65-F5344CB8AC3E}">
        <p14:creationId xmlns:p14="http://schemas.microsoft.com/office/powerpoint/2010/main" val="2263582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AE3031E3-6F7D-4A8C-BB4A-422EB8CD7D59}"/>
              </a:ext>
            </a:extLst>
          </p:cNvPr>
          <p:cNvGrpSpPr/>
          <p:nvPr/>
        </p:nvGrpSpPr>
        <p:grpSpPr>
          <a:xfrm>
            <a:off x="-5" y="177155"/>
            <a:ext cx="4552756" cy="877513"/>
            <a:chOff x="-5" y="271425"/>
            <a:chExt cx="4446231" cy="877513"/>
          </a:xfrm>
        </p:grpSpPr>
        <p:sp>
          <p:nvSpPr>
            <p:cNvPr id="15" name="任意多边形 18">
              <a:extLst>
                <a:ext uri="{FF2B5EF4-FFF2-40B4-BE49-F238E27FC236}">
                  <a16:creationId xmlns:a16="http://schemas.microsoft.com/office/drawing/2014/main" id="{293C5BA6-5323-4B4C-88BB-92B5C47641FF}"/>
                </a:ext>
              </a:extLst>
            </p:cNvPr>
            <p:cNvSpPr/>
            <p:nvPr/>
          </p:nvSpPr>
          <p:spPr>
            <a:xfrm rot="5400000">
              <a:off x="1949243" y="-1528442"/>
              <a:ext cx="547735" cy="444623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8912CD81-9478-4CF0-B9D7-516DA02FCE0A}"/>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7D4FD067-6B01-4616-8FA5-2F177D259A01}"/>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0A7ABFB1-AE67-4792-BCD1-3F023071EBD2}"/>
              </a:ext>
            </a:extLst>
          </p:cNvPr>
          <p:cNvSpPr txBox="1">
            <a:spLocks noChangeArrowheads="1"/>
          </p:cNvSpPr>
          <p:nvPr/>
        </p:nvSpPr>
        <p:spPr bwMode="auto">
          <a:xfrm>
            <a:off x="1483847" y="289496"/>
            <a:ext cx="2350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动态查找表</a:t>
            </a:r>
          </a:p>
        </p:txBody>
      </p:sp>
      <p:sp>
        <p:nvSpPr>
          <p:cNvPr id="10" name="矩形 9">
            <a:extLst>
              <a:ext uri="{FF2B5EF4-FFF2-40B4-BE49-F238E27FC236}">
                <a16:creationId xmlns:a16="http://schemas.microsoft.com/office/drawing/2014/main" id="{4246E3B2-7DF2-47EF-A138-BB48CD8C3A33}"/>
              </a:ext>
            </a:extLst>
          </p:cNvPr>
          <p:cNvSpPr/>
          <p:nvPr/>
        </p:nvSpPr>
        <p:spPr>
          <a:xfrm>
            <a:off x="674303" y="1148935"/>
            <a:ext cx="10843393" cy="2123466"/>
          </a:xfrm>
          <a:prstGeom prst="rect">
            <a:avLst/>
          </a:prstGeom>
        </p:spPr>
        <p:txBody>
          <a:bodyPr wrap="square">
            <a:spAutoFit/>
          </a:bodyPr>
          <a:lstStyle/>
          <a:p>
            <a:pPr algn="just">
              <a:lnSpc>
                <a:spcPct val="125000"/>
              </a:lnSpc>
            </a:pPr>
            <a:r>
              <a:rPr lang="zh-CN" altLang="en-US" sz="2600" dirty="0">
                <a:cs typeface="Times New Roman" panose="02020603050405020304" pitchFamily="18" charset="0"/>
              </a:rPr>
              <a:t>二叉排序树有如下性质</a:t>
            </a:r>
            <a:r>
              <a:rPr lang="zh-CN" altLang="en-US" sz="2600" dirty="0">
                <a:cs typeface="Times New Roman" panose="02020603050405020304" pitchFamily="18" charset="0"/>
                <a:sym typeface="Wingdings" panose="05000000000000000000" pitchFamily="2" charset="2"/>
              </a:rPr>
              <a:t>：</a:t>
            </a:r>
            <a:endParaRPr lang="en-US" altLang="zh-CN" sz="2600" dirty="0">
              <a:cs typeface="Times New Roman" panose="02020603050405020304" pitchFamily="18" charset="0"/>
              <a:sym typeface="Wingdings" panose="05000000000000000000" pitchFamily="2" charset="2"/>
            </a:endParaRPr>
          </a:p>
          <a:p>
            <a:pPr algn="just">
              <a:lnSpc>
                <a:spcPct val="125000"/>
              </a:lnSpc>
              <a:spcAft>
                <a:spcPts val="600"/>
              </a:spcAft>
            </a:pPr>
            <a:r>
              <a:rPr lang="en-US" altLang="zh-CN" sz="2600" b="1" dirty="0">
                <a:solidFill>
                  <a:srgbClr val="0000FF"/>
                </a:solidFill>
                <a:cs typeface="Times New Roman" panose="02020603050405020304" pitchFamily="18" charset="0"/>
                <a:sym typeface="Wingdings" panose="05000000000000000000" pitchFamily="2" charset="2"/>
              </a:rPr>
              <a:t>(1)</a:t>
            </a:r>
            <a:r>
              <a:rPr lang="zh-CN" altLang="en-US" sz="2600" dirty="0">
                <a:cs typeface="Times New Roman" panose="02020603050405020304" pitchFamily="18" charset="0"/>
                <a:sym typeface="Wingdings" panose="05000000000000000000" pitchFamily="2" charset="2"/>
              </a:rPr>
              <a:t>二叉排序树中，各结点的关键字是唯一的；</a:t>
            </a:r>
            <a:endParaRPr lang="en-US" altLang="zh-CN" sz="2600" dirty="0">
              <a:cs typeface="Times New Roman" panose="02020603050405020304" pitchFamily="18" charset="0"/>
              <a:sym typeface="Wingdings" panose="05000000000000000000" pitchFamily="2" charset="2"/>
            </a:endParaRPr>
          </a:p>
          <a:p>
            <a:pPr algn="just">
              <a:lnSpc>
                <a:spcPct val="125000"/>
              </a:lnSpc>
              <a:spcAft>
                <a:spcPts val="600"/>
              </a:spcAft>
            </a:pPr>
            <a:r>
              <a:rPr lang="en-US" altLang="zh-CN" sz="2600" b="1" dirty="0">
                <a:solidFill>
                  <a:srgbClr val="0000FF"/>
                </a:solidFill>
                <a:cs typeface="Times New Roman" panose="02020603050405020304" pitchFamily="18" charset="0"/>
                <a:sym typeface="Wingdings" panose="05000000000000000000" pitchFamily="2" charset="2"/>
              </a:rPr>
              <a:t>(2)</a:t>
            </a:r>
            <a:r>
              <a:rPr lang="zh-CN" altLang="en-US" sz="2600" dirty="0">
                <a:cs typeface="Times New Roman" panose="02020603050405020304" pitchFamily="18" charset="0"/>
                <a:sym typeface="Wingdings" panose="05000000000000000000" pitchFamily="2" charset="2"/>
              </a:rPr>
              <a:t>二叉树为二叉排序树的</a:t>
            </a:r>
            <a:r>
              <a:rPr lang="zh-CN" altLang="en-US" sz="2600" b="1" dirty="0">
                <a:solidFill>
                  <a:srgbClr val="ED7D31"/>
                </a:solidFill>
                <a:cs typeface="Times New Roman" panose="02020603050405020304" pitchFamily="18" charset="0"/>
                <a:sym typeface="Wingdings" panose="05000000000000000000" pitchFamily="2" charset="2"/>
              </a:rPr>
              <a:t>充要条件</a:t>
            </a:r>
            <a:r>
              <a:rPr lang="zh-CN" altLang="en-US" sz="2600" dirty="0">
                <a:cs typeface="Times New Roman" panose="02020603050405020304" pitchFamily="18" charset="0"/>
                <a:sym typeface="Wingdings" panose="05000000000000000000" pitchFamily="2" charset="2"/>
              </a:rPr>
              <a:t>为其中序遍历序列是一个严格递增的有序序列。</a:t>
            </a:r>
            <a:endParaRPr lang="en-US" altLang="zh-CN" sz="2600" dirty="0">
              <a:cs typeface="Times New Roman" panose="02020603050405020304" pitchFamily="18" charset="0"/>
              <a:sym typeface="Wingdings" panose="05000000000000000000" pitchFamily="2" charset="2"/>
            </a:endParaRPr>
          </a:p>
        </p:txBody>
      </p:sp>
      <p:pic>
        <p:nvPicPr>
          <p:cNvPr id="11" name="图片 10">
            <a:extLst>
              <a:ext uri="{FF2B5EF4-FFF2-40B4-BE49-F238E27FC236}">
                <a16:creationId xmlns:a16="http://schemas.microsoft.com/office/drawing/2014/main" id="{486C48A1-C58C-4BC3-91DF-AC1534A93E8B}"/>
              </a:ext>
            </a:extLst>
          </p:cNvPr>
          <p:cNvPicPr>
            <a:picLocks noChangeAspect="1"/>
          </p:cNvPicPr>
          <p:nvPr/>
        </p:nvPicPr>
        <p:blipFill>
          <a:blip r:embed="rId2"/>
          <a:stretch>
            <a:fillRect/>
          </a:stretch>
        </p:blipFill>
        <p:spPr>
          <a:xfrm>
            <a:off x="4435943" y="3325361"/>
            <a:ext cx="3320114" cy="3253521"/>
          </a:xfrm>
          <a:prstGeom prst="rect">
            <a:avLst/>
          </a:prstGeom>
        </p:spPr>
      </p:pic>
    </p:spTree>
    <p:extLst>
      <p:ext uri="{BB962C8B-B14F-4D97-AF65-F5344CB8AC3E}">
        <p14:creationId xmlns:p14="http://schemas.microsoft.com/office/powerpoint/2010/main" val="838248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AE3031E3-6F7D-4A8C-BB4A-422EB8CD7D59}"/>
              </a:ext>
            </a:extLst>
          </p:cNvPr>
          <p:cNvGrpSpPr/>
          <p:nvPr/>
        </p:nvGrpSpPr>
        <p:grpSpPr>
          <a:xfrm>
            <a:off x="-5" y="177155"/>
            <a:ext cx="4552756" cy="877513"/>
            <a:chOff x="-5" y="271425"/>
            <a:chExt cx="4446231" cy="877513"/>
          </a:xfrm>
        </p:grpSpPr>
        <p:sp>
          <p:nvSpPr>
            <p:cNvPr id="15" name="任意多边形 18">
              <a:extLst>
                <a:ext uri="{FF2B5EF4-FFF2-40B4-BE49-F238E27FC236}">
                  <a16:creationId xmlns:a16="http://schemas.microsoft.com/office/drawing/2014/main" id="{293C5BA6-5323-4B4C-88BB-92B5C47641FF}"/>
                </a:ext>
              </a:extLst>
            </p:cNvPr>
            <p:cNvSpPr/>
            <p:nvPr/>
          </p:nvSpPr>
          <p:spPr>
            <a:xfrm rot="5400000">
              <a:off x="1949243" y="-1528442"/>
              <a:ext cx="547735" cy="444623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8912CD81-9478-4CF0-B9D7-516DA02FCE0A}"/>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7D4FD067-6B01-4616-8FA5-2F177D259A01}"/>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0A7ABFB1-AE67-4792-BCD1-3F023071EBD2}"/>
              </a:ext>
            </a:extLst>
          </p:cNvPr>
          <p:cNvSpPr txBox="1">
            <a:spLocks noChangeArrowheads="1"/>
          </p:cNvSpPr>
          <p:nvPr/>
        </p:nvSpPr>
        <p:spPr bwMode="auto">
          <a:xfrm>
            <a:off x="1483847" y="289496"/>
            <a:ext cx="2350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动态查找表</a:t>
            </a:r>
          </a:p>
        </p:txBody>
      </p:sp>
      <p:pic>
        <p:nvPicPr>
          <p:cNvPr id="7" name="图片 6">
            <a:extLst>
              <a:ext uri="{FF2B5EF4-FFF2-40B4-BE49-F238E27FC236}">
                <a16:creationId xmlns:a16="http://schemas.microsoft.com/office/drawing/2014/main" id="{233185E7-FE48-4C28-AFF5-957819705D44}"/>
              </a:ext>
            </a:extLst>
          </p:cNvPr>
          <p:cNvPicPr>
            <a:picLocks noChangeAspect="1"/>
          </p:cNvPicPr>
          <p:nvPr/>
        </p:nvPicPr>
        <p:blipFill>
          <a:blip r:embed="rId2"/>
          <a:stretch>
            <a:fillRect/>
          </a:stretch>
        </p:blipFill>
        <p:spPr>
          <a:xfrm>
            <a:off x="2024818" y="2107640"/>
            <a:ext cx="503119" cy="583449"/>
          </a:xfrm>
          <a:prstGeom prst="rect">
            <a:avLst/>
          </a:prstGeom>
        </p:spPr>
      </p:pic>
      <p:pic>
        <p:nvPicPr>
          <p:cNvPr id="8" name="图片 7">
            <a:extLst>
              <a:ext uri="{FF2B5EF4-FFF2-40B4-BE49-F238E27FC236}">
                <a16:creationId xmlns:a16="http://schemas.microsoft.com/office/drawing/2014/main" id="{C4B28BFF-67C8-4B1F-AAD1-59F2347AB71D}"/>
              </a:ext>
            </a:extLst>
          </p:cNvPr>
          <p:cNvPicPr>
            <a:picLocks noChangeAspect="1"/>
          </p:cNvPicPr>
          <p:nvPr/>
        </p:nvPicPr>
        <p:blipFill>
          <a:blip r:embed="rId3"/>
          <a:stretch>
            <a:fillRect/>
          </a:stretch>
        </p:blipFill>
        <p:spPr>
          <a:xfrm>
            <a:off x="4956587" y="1999556"/>
            <a:ext cx="1221859" cy="1281049"/>
          </a:xfrm>
          <a:prstGeom prst="rect">
            <a:avLst/>
          </a:prstGeom>
        </p:spPr>
      </p:pic>
      <p:pic>
        <p:nvPicPr>
          <p:cNvPr id="9" name="图片 8">
            <a:extLst>
              <a:ext uri="{FF2B5EF4-FFF2-40B4-BE49-F238E27FC236}">
                <a16:creationId xmlns:a16="http://schemas.microsoft.com/office/drawing/2014/main" id="{D3B6F68B-DBD1-404E-8961-4D8A5C43AFF0}"/>
              </a:ext>
            </a:extLst>
          </p:cNvPr>
          <p:cNvPicPr>
            <a:picLocks noChangeAspect="1"/>
          </p:cNvPicPr>
          <p:nvPr/>
        </p:nvPicPr>
        <p:blipFill>
          <a:blip r:embed="rId4"/>
          <a:stretch>
            <a:fillRect/>
          </a:stretch>
        </p:blipFill>
        <p:spPr>
          <a:xfrm>
            <a:off x="8212208" y="1990271"/>
            <a:ext cx="1906775" cy="1281048"/>
          </a:xfrm>
          <a:prstGeom prst="rect">
            <a:avLst/>
          </a:prstGeom>
        </p:spPr>
      </p:pic>
      <p:pic>
        <p:nvPicPr>
          <p:cNvPr id="10" name="图片 9">
            <a:extLst>
              <a:ext uri="{FF2B5EF4-FFF2-40B4-BE49-F238E27FC236}">
                <a16:creationId xmlns:a16="http://schemas.microsoft.com/office/drawing/2014/main" id="{8745971F-0671-4F6B-AE6D-FCFAB62CEEDF}"/>
              </a:ext>
            </a:extLst>
          </p:cNvPr>
          <p:cNvPicPr>
            <a:picLocks noChangeAspect="1"/>
          </p:cNvPicPr>
          <p:nvPr/>
        </p:nvPicPr>
        <p:blipFill>
          <a:blip r:embed="rId5"/>
          <a:stretch>
            <a:fillRect/>
          </a:stretch>
        </p:blipFill>
        <p:spPr>
          <a:xfrm>
            <a:off x="960152" y="4037267"/>
            <a:ext cx="2384528" cy="2101260"/>
          </a:xfrm>
          <a:prstGeom prst="rect">
            <a:avLst/>
          </a:prstGeom>
        </p:spPr>
      </p:pic>
      <p:pic>
        <p:nvPicPr>
          <p:cNvPr id="11" name="图片 10">
            <a:extLst>
              <a:ext uri="{FF2B5EF4-FFF2-40B4-BE49-F238E27FC236}">
                <a16:creationId xmlns:a16="http://schemas.microsoft.com/office/drawing/2014/main" id="{17267B42-D216-47CF-A3D3-5C0C21C32EBA}"/>
              </a:ext>
            </a:extLst>
          </p:cNvPr>
          <p:cNvPicPr>
            <a:picLocks noChangeAspect="1"/>
          </p:cNvPicPr>
          <p:nvPr/>
        </p:nvPicPr>
        <p:blipFill>
          <a:blip r:embed="rId6"/>
          <a:stretch>
            <a:fillRect/>
          </a:stretch>
        </p:blipFill>
        <p:spPr>
          <a:xfrm>
            <a:off x="4085418" y="3999190"/>
            <a:ext cx="2384528" cy="2101260"/>
          </a:xfrm>
          <a:prstGeom prst="rect">
            <a:avLst/>
          </a:prstGeom>
        </p:spPr>
      </p:pic>
      <p:pic>
        <p:nvPicPr>
          <p:cNvPr id="12" name="图片 11">
            <a:extLst>
              <a:ext uri="{FF2B5EF4-FFF2-40B4-BE49-F238E27FC236}">
                <a16:creationId xmlns:a16="http://schemas.microsoft.com/office/drawing/2014/main" id="{107EF83F-1390-43E9-86BD-8A4B53446CD2}"/>
              </a:ext>
            </a:extLst>
          </p:cNvPr>
          <p:cNvPicPr>
            <a:picLocks noChangeAspect="1"/>
          </p:cNvPicPr>
          <p:nvPr/>
        </p:nvPicPr>
        <p:blipFill>
          <a:blip r:embed="rId7"/>
          <a:stretch>
            <a:fillRect/>
          </a:stretch>
        </p:blipFill>
        <p:spPr>
          <a:xfrm>
            <a:off x="7715431" y="3965372"/>
            <a:ext cx="2900330" cy="2101259"/>
          </a:xfrm>
          <a:prstGeom prst="rect">
            <a:avLst/>
          </a:prstGeom>
        </p:spPr>
      </p:pic>
      <p:sp>
        <p:nvSpPr>
          <p:cNvPr id="13" name="矩形 12">
            <a:extLst>
              <a:ext uri="{FF2B5EF4-FFF2-40B4-BE49-F238E27FC236}">
                <a16:creationId xmlns:a16="http://schemas.microsoft.com/office/drawing/2014/main" id="{ED9BDB1B-1613-4B6F-BC80-EC0FDC14BC60}"/>
              </a:ext>
            </a:extLst>
          </p:cNvPr>
          <p:cNvSpPr/>
          <p:nvPr/>
        </p:nvSpPr>
        <p:spPr>
          <a:xfrm>
            <a:off x="741925" y="1336822"/>
            <a:ext cx="10841429" cy="492443"/>
          </a:xfrm>
          <a:prstGeom prst="rect">
            <a:avLst/>
          </a:prstGeom>
        </p:spPr>
        <p:txBody>
          <a:bodyPr wrap="none">
            <a:spAutoFit/>
          </a:bodyPr>
          <a:lstStyle/>
          <a:p>
            <a:r>
              <a:rPr lang="zh-CN" altLang="en-US" sz="2600" dirty="0">
                <a:cs typeface="Times New Roman" panose="02020603050405020304" pitchFamily="18" charset="0"/>
                <a:sym typeface="Wingdings" panose="05000000000000000000" pitchFamily="2" charset="2"/>
              </a:rPr>
              <a:t>给定序列 </a:t>
            </a:r>
            <a:r>
              <a:rPr lang="en-US" altLang="zh-CN" sz="2600" dirty="0">
                <a:cs typeface="Times New Roman" panose="02020603050405020304" pitchFamily="18" charset="0"/>
                <a:sym typeface="Wingdings" panose="05000000000000000000" pitchFamily="2" charset="2"/>
              </a:rPr>
              <a:t>{4,6,2,1,5,7} </a:t>
            </a:r>
            <a:r>
              <a:rPr lang="zh-CN" altLang="en-US" sz="2600" dirty="0">
                <a:cs typeface="Times New Roman" panose="02020603050405020304" pitchFamily="18" charset="0"/>
                <a:sym typeface="Wingdings" panose="05000000000000000000" pitchFamily="2" charset="2"/>
              </a:rPr>
              <a:t>，在动态查找过程中建立二叉排序树的过程如下：</a:t>
            </a:r>
            <a:endParaRPr lang="zh-CN" altLang="en-US" sz="2600" dirty="0"/>
          </a:p>
        </p:txBody>
      </p:sp>
      <p:sp>
        <p:nvSpPr>
          <p:cNvPr id="19" name="矩形 18">
            <a:extLst>
              <a:ext uri="{FF2B5EF4-FFF2-40B4-BE49-F238E27FC236}">
                <a16:creationId xmlns:a16="http://schemas.microsoft.com/office/drawing/2014/main" id="{52C8B751-D1FD-4956-9CCE-939530D0F61B}"/>
              </a:ext>
            </a:extLst>
          </p:cNvPr>
          <p:cNvSpPr/>
          <p:nvPr/>
        </p:nvSpPr>
        <p:spPr>
          <a:xfrm>
            <a:off x="1995692" y="3245458"/>
            <a:ext cx="561372" cy="461665"/>
          </a:xfrm>
          <a:prstGeom prst="rect">
            <a:avLst/>
          </a:prstGeom>
        </p:spPr>
        <p:txBody>
          <a:bodyPr wrap="none">
            <a:spAutoFit/>
          </a:bodyPr>
          <a:lstStyle/>
          <a:p>
            <a:r>
              <a:rPr lang="en-US" altLang="zh-CN" sz="2400" b="1" dirty="0">
                <a:solidFill>
                  <a:srgbClr val="0000FF"/>
                </a:solidFill>
              </a:rPr>
              <a:t>(1)</a:t>
            </a:r>
            <a:endParaRPr lang="zh-CN" altLang="en-US" sz="2400" b="1" dirty="0">
              <a:solidFill>
                <a:srgbClr val="0000FF"/>
              </a:solidFill>
            </a:endParaRPr>
          </a:p>
        </p:txBody>
      </p:sp>
      <p:sp>
        <p:nvSpPr>
          <p:cNvPr id="20" name="矩形 19">
            <a:extLst>
              <a:ext uri="{FF2B5EF4-FFF2-40B4-BE49-F238E27FC236}">
                <a16:creationId xmlns:a16="http://schemas.microsoft.com/office/drawing/2014/main" id="{19F062B9-EE43-4B6B-B074-060F2D64850E}"/>
              </a:ext>
            </a:extLst>
          </p:cNvPr>
          <p:cNvSpPr/>
          <p:nvPr/>
        </p:nvSpPr>
        <p:spPr>
          <a:xfrm>
            <a:off x="5109184" y="3244994"/>
            <a:ext cx="561372" cy="461665"/>
          </a:xfrm>
          <a:prstGeom prst="rect">
            <a:avLst/>
          </a:prstGeom>
        </p:spPr>
        <p:txBody>
          <a:bodyPr wrap="none">
            <a:spAutoFit/>
          </a:bodyPr>
          <a:lstStyle/>
          <a:p>
            <a:r>
              <a:rPr lang="en-US" altLang="zh-CN" sz="2400" b="1" dirty="0">
                <a:solidFill>
                  <a:srgbClr val="0000FF"/>
                </a:solidFill>
              </a:rPr>
              <a:t>(2)</a:t>
            </a:r>
            <a:endParaRPr lang="zh-CN" altLang="en-US" sz="2400" b="1" dirty="0">
              <a:solidFill>
                <a:srgbClr val="0000FF"/>
              </a:solidFill>
            </a:endParaRPr>
          </a:p>
        </p:txBody>
      </p:sp>
      <p:sp>
        <p:nvSpPr>
          <p:cNvPr id="21" name="矩形 20">
            <a:extLst>
              <a:ext uri="{FF2B5EF4-FFF2-40B4-BE49-F238E27FC236}">
                <a16:creationId xmlns:a16="http://schemas.microsoft.com/office/drawing/2014/main" id="{1EEAD93D-7C1A-484D-AC74-FF4FA25ADBF4}"/>
              </a:ext>
            </a:extLst>
          </p:cNvPr>
          <p:cNvSpPr/>
          <p:nvPr/>
        </p:nvSpPr>
        <p:spPr>
          <a:xfrm>
            <a:off x="8884910" y="3244994"/>
            <a:ext cx="561372" cy="461665"/>
          </a:xfrm>
          <a:prstGeom prst="rect">
            <a:avLst/>
          </a:prstGeom>
        </p:spPr>
        <p:txBody>
          <a:bodyPr wrap="square">
            <a:spAutoFit/>
          </a:bodyPr>
          <a:lstStyle/>
          <a:p>
            <a:r>
              <a:rPr lang="en-US" altLang="zh-CN" sz="2400" b="1" dirty="0">
                <a:solidFill>
                  <a:srgbClr val="0000FF"/>
                </a:solidFill>
              </a:rPr>
              <a:t>(3)</a:t>
            </a:r>
            <a:endParaRPr lang="zh-CN" altLang="en-US" sz="2400" b="1" dirty="0">
              <a:solidFill>
                <a:srgbClr val="0000FF"/>
              </a:solidFill>
            </a:endParaRPr>
          </a:p>
        </p:txBody>
      </p:sp>
      <p:sp>
        <p:nvSpPr>
          <p:cNvPr id="22" name="矩形 21">
            <a:extLst>
              <a:ext uri="{FF2B5EF4-FFF2-40B4-BE49-F238E27FC236}">
                <a16:creationId xmlns:a16="http://schemas.microsoft.com/office/drawing/2014/main" id="{9D28641E-FDB8-49FC-B020-BA6EBDF5AF13}"/>
              </a:ext>
            </a:extLst>
          </p:cNvPr>
          <p:cNvSpPr/>
          <p:nvPr/>
        </p:nvSpPr>
        <p:spPr>
          <a:xfrm>
            <a:off x="1966564" y="6026008"/>
            <a:ext cx="561372" cy="461665"/>
          </a:xfrm>
          <a:prstGeom prst="rect">
            <a:avLst/>
          </a:prstGeom>
        </p:spPr>
        <p:txBody>
          <a:bodyPr wrap="none">
            <a:spAutoFit/>
          </a:bodyPr>
          <a:lstStyle/>
          <a:p>
            <a:r>
              <a:rPr lang="en-US" altLang="zh-CN" sz="2400" b="1" dirty="0">
                <a:solidFill>
                  <a:srgbClr val="0000FF"/>
                </a:solidFill>
              </a:rPr>
              <a:t>(4)</a:t>
            </a:r>
            <a:endParaRPr lang="zh-CN" altLang="en-US" sz="2400" b="1" dirty="0">
              <a:solidFill>
                <a:srgbClr val="0000FF"/>
              </a:solidFill>
            </a:endParaRPr>
          </a:p>
        </p:txBody>
      </p:sp>
      <p:sp>
        <p:nvSpPr>
          <p:cNvPr id="23" name="矩形 22">
            <a:extLst>
              <a:ext uri="{FF2B5EF4-FFF2-40B4-BE49-F238E27FC236}">
                <a16:creationId xmlns:a16="http://schemas.microsoft.com/office/drawing/2014/main" id="{EEF58923-1033-4C2A-AA36-DD8A3A13B82B}"/>
              </a:ext>
            </a:extLst>
          </p:cNvPr>
          <p:cNvSpPr/>
          <p:nvPr/>
        </p:nvSpPr>
        <p:spPr>
          <a:xfrm>
            <a:off x="5145051" y="6026008"/>
            <a:ext cx="561372" cy="461665"/>
          </a:xfrm>
          <a:prstGeom prst="rect">
            <a:avLst/>
          </a:prstGeom>
        </p:spPr>
        <p:txBody>
          <a:bodyPr wrap="none">
            <a:spAutoFit/>
          </a:bodyPr>
          <a:lstStyle/>
          <a:p>
            <a:r>
              <a:rPr lang="en-US" altLang="zh-CN" sz="2400" b="1" dirty="0">
                <a:solidFill>
                  <a:srgbClr val="0000FF"/>
                </a:solidFill>
              </a:rPr>
              <a:t>(5)</a:t>
            </a:r>
            <a:endParaRPr lang="zh-CN" altLang="en-US" sz="2400" b="1" dirty="0">
              <a:solidFill>
                <a:srgbClr val="0000FF"/>
              </a:solidFill>
            </a:endParaRPr>
          </a:p>
        </p:txBody>
      </p:sp>
      <p:sp>
        <p:nvSpPr>
          <p:cNvPr id="24" name="矩形 23">
            <a:extLst>
              <a:ext uri="{FF2B5EF4-FFF2-40B4-BE49-F238E27FC236}">
                <a16:creationId xmlns:a16="http://schemas.microsoft.com/office/drawing/2014/main" id="{3E372654-BE1E-4FDC-A5F0-336F32DC5B76}"/>
              </a:ext>
            </a:extLst>
          </p:cNvPr>
          <p:cNvSpPr/>
          <p:nvPr/>
        </p:nvSpPr>
        <p:spPr>
          <a:xfrm>
            <a:off x="8884910" y="6026009"/>
            <a:ext cx="561372" cy="461665"/>
          </a:xfrm>
          <a:prstGeom prst="rect">
            <a:avLst/>
          </a:prstGeom>
        </p:spPr>
        <p:txBody>
          <a:bodyPr wrap="none">
            <a:spAutoFit/>
          </a:bodyPr>
          <a:lstStyle/>
          <a:p>
            <a:r>
              <a:rPr lang="en-US" altLang="zh-CN" sz="2400" b="1" dirty="0">
                <a:solidFill>
                  <a:srgbClr val="0000FF"/>
                </a:solidFill>
              </a:rPr>
              <a:t>(6)</a:t>
            </a:r>
            <a:endParaRPr lang="zh-CN" altLang="en-US" sz="2400" b="1" dirty="0">
              <a:solidFill>
                <a:srgbClr val="0000FF"/>
              </a:solidFill>
            </a:endParaRPr>
          </a:p>
        </p:txBody>
      </p:sp>
    </p:spTree>
    <p:extLst>
      <p:ext uri="{BB962C8B-B14F-4D97-AF65-F5344CB8AC3E}">
        <p14:creationId xmlns:p14="http://schemas.microsoft.com/office/powerpoint/2010/main" val="105830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AE3031E3-6F7D-4A8C-BB4A-422EB8CD7D59}"/>
              </a:ext>
            </a:extLst>
          </p:cNvPr>
          <p:cNvGrpSpPr/>
          <p:nvPr/>
        </p:nvGrpSpPr>
        <p:grpSpPr>
          <a:xfrm>
            <a:off x="-5" y="177155"/>
            <a:ext cx="4552756" cy="877513"/>
            <a:chOff x="-5" y="271425"/>
            <a:chExt cx="4446231" cy="877513"/>
          </a:xfrm>
        </p:grpSpPr>
        <p:sp>
          <p:nvSpPr>
            <p:cNvPr id="15" name="任意多边形 18">
              <a:extLst>
                <a:ext uri="{FF2B5EF4-FFF2-40B4-BE49-F238E27FC236}">
                  <a16:creationId xmlns:a16="http://schemas.microsoft.com/office/drawing/2014/main" id="{293C5BA6-5323-4B4C-88BB-92B5C47641FF}"/>
                </a:ext>
              </a:extLst>
            </p:cNvPr>
            <p:cNvSpPr/>
            <p:nvPr/>
          </p:nvSpPr>
          <p:spPr>
            <a:xfrm rot="5400000">
              <a:off x="1949243" y="-1528442"/>
              <a:ext cx="547735" cy="444623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8912CD81-9478-4CF0-B9D7-516DA02FCE0A}"/>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7D4FD067-6B01-4616-8FA5-2F177D259A01}"/>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0A7ABFB1-AE67-4792-BCD1-3F023071EBD2}"/>
              </a:ext>
            </a:extLst>
          </p:cNvPr>
          <p:cNvSpPr txBox="1">
            <a:spLocks noChangeArrowheads="1"/>
          </p:cNvSpPr>
          <p:nvPr/>
        </p:nvSpPr>
        <p:spPr bwMode="auto">
          <a:xfrm>
            <a:off x="1483847" y="289496"/>
            <a:ext cx="2350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动态查找表</a:t>
            </a:r>
          </a:p>
        </p:txBody>
      </p:sp>
      <p:sp>
        <p:nvSpPr>
          <p:cNvPr id="7" name="矩形 6">
            <a:extLst>
              <a:ext uri="{FF2B5EF4-FFF2-40B4-BE49-F238E27FC236}">
                <a16:creationId xmlns:a16="http://schemas.microsoft.com/office/drawing/2014/main" id="{3C035E51-7ABE-4F29-94E7-8EEF12A9D80E}"/>
              </a:ext>
            </a:extLst>
          </p:cNvPr>
          <p:cNvSpPr/>
          <p:nvPr/>
        </p:nvSpPr>
        <p:spPr>
          <a:xfrm>
            <a:off x="841087" y="1245355"/>
            <a:ext cx="10509826" cy="2546659"/>
          </a:xfrm>
          <a:prstGeom prst="rect">
            <a:avLst/>
          </a:prstGeom>
        </p:spPr>
        <p:txBody>
          <a:bodyPr wrap="square">
            <a:spAutoFit/>
          </a:bodyPr>
          <a:lstStyle/>
          <a:p>
            <a:pPr algn="just">
              <a:lnSpc>
                <a:spcPct val="125000"/>
              </a:lnSpc>
            </a:pPr>
            <a:r>
              <a:rPr lang="zh-CN" altLang="en-US" sz="2600" b="1" dirty="0">
                <a:solidFill>
                  <a:schemeClr val="accent2"/>
                </a:solidFill>
                <a:cs typeface="Times New Roman" panose="02020603050405020304" pitchFamily="18" charset="0"/>
                <a:sym typeface="Wingdings" panose="05000000000000000000" pitchFamily="2" charset="2"/>
              </a:rPr>
              <a:t>课堂练习</a:t>
            </a:r>
            <a:r>
              <a:rPr lang="en-US" altLang="zh-CN" sz="2600" b="1" dirty="0">
                <a:solidFill>
                  <a:schemeClr val="accent2"/>
                </a:solidFill>
                <a:cs typeface="Times New Roman" panose="02020603050405020304" pitchFamily="18" charset="0"/>
                <a:sym typeface="Wingdings" panose="05000000000000000000" pitchFamily="2" charset="2"/>
              </a:rPr>
              <a:t>2</a:t>
            </a:r>
            <a:r>
              <a:rPr lang="zh-CN" altLang="en-US" sz="2600" b="1" dirty="0">
                <a:solidFill>
                  <a:schemeClr val="accent2"/>
                </a:solidFill>
                <a:cs typeface="Times New Roman" panose="02020603050405020304" pitchFamily="18" charset="0"/>
                <a:sym typeface="Wingdings" panose="05000000000000000000" pitchFamily="2" charset="2"/>
              </a:rPr>
              <a:t>：</a:t>
            </a:r>
            <a:endParaRPr lang="en-US" altLang="zh-CN" sz="2600" b="1" dirty="0">
              <a:solidFill>
                <a:schemeClr val="accent2"/>
              </a:solidFill>
              <a:cs typeface="Times New Roman" panose="02020603050405020304" pitchFamily="18" charset="0"/>
              <a:sym typeface="Wingdings" panose="05000000000000000000" pitchFamily="2" charset="2"/>
            </a:endParaRPr>
          </a:p>
          <a:p>
            <a:pPr algn="just">
              <a:lnSpc>
                <a:spcPct val="125000"/>
              </a:lnSpc>
            </a:pPr>
            <a:r>
              <a:rPr lang="zh-CN" altLang="en-US" sz="2600" dirty="0">
                <a:cs typeface="Times New Roman" panose="02020603050405020304" pitchFamily="18" charset="0"/>
                <a:sym typeface="Wingdings" panose="05000000000000000000" pitchFamily="2" charset="2"/>
              </a:rPr>
              <a:t>由给定的关键字，构造二叉排序树：</a:t>
            </a:r>
            <a:endParaRPr lang="en-US" altLang="zh-CN" sz="2600" dirty="0">
              <a:cs typeface="Times New Roman" panose="02020603050405020304" pitchFamily="18" charset="0"/>
              <a:sym typeface="Wingdings" panose="05000000000000000000" pitchFamily="2" charset="2"/>
            </a:endParaRPr>
          </a:p>
          <a:p>
            <a:pPr marL="457200" indent="-457200" algn="just">
              <a:lnSpc>
                <a:spcPct val="125000"/>
              </a:lnSpc>
              <a:buAutoNum type="arabicParenBoth"/>
            </a:pPr>
            <a:r>
              <a:rPr lang="en-US" altLang="zh-CN" sz="2600" dirty="0">
                <a:cs typeface="Times New Roman" panose="02020603050405020304" pitchFamily="18" charset="0"/>
                <a:sym typeface="Wingdings" panose="05000000000000000000" pitchFamily="2" charset="2"/>
              </a:rPr>
              <a:t>4,8,5,2,6,1,3,7</a:t>
            </a:r>
          </a:p>
          <a:p>
            <a:pPr marL="457200" indent="-457200" algn="just">
              <a:lnSpc>
                <a:spcPct val="125000"/>
              </a:lnSpc>
              <a:buAutoNum type="arabicParenBoth"/>
            </a:pPr>
            <a:r>
              <a:rPr lang="en-US" altLang="zh-CN" sz="2600" dirty="0">
                <a:cs typeface="Times New Roman" panose="02020603050405020304" pitchFamily="18" charset="0"/>
                <a:sym typeface="Wingdings" panose="05000000000000000000" pitchFamily="2" charset="2"/>
              </a:rPr>
              <a:t>4,8,10,9,6,4,3,2,5,10,1,6,3,7</a:t>
            </a:r>
          </a:p>
          <a:p>
            <a:pPr marL="457200" indent="-457200" algn="just">
              <a:lnSpc>
                <a:spcPct val="125000"/>
              </a:lnSpc>
              <a:buAutoNum type="arabicParenBoth"/>
            </a:pPr>
            <a:r>
              <a:rPr lang="zh-CN" altLang="en-US" sz="2600" dirty="0">
                <a:cs typeface="Times New Roman" panose="02020603050405020304" pitchFamily="18" charset="0"/>
                <a:sym typeface="Wingdings" panose="05000000000000000000" pitchFamily="2" charset="2"/>
              </a:rPr>
              <a:t>对于</a:t>
            </a:r>
            <a:r>
              <a:rPr lang="en-US" altLang="zh-CN" sz="2600" dirty="0">
                <a:cs typeface="Times New Roman" panose="02020603050405020304" pitchFamily="18" charset="0"/>
                <a:sym typeface="Wingdings" panose="05000000000000000000" pitchFamily="2" charset="2"/>
              </a:rPr>
              <a:t>(2)</a:t>
            </a:r>
            <a:r>
              <a:rPr lang="zh-CN" altLang="en-US" sz="2600" dirty="0">
                <a:cs typeface="Times New Roman" panose="02020603050405020304" pitchFamily="18" charset="0"/>
                <a:sym typeface="Wingdings" panose="05000000000000000000" pitchFamily="2" charset="2"/>
              </a:rPr>
              <a:t>中序列，构建二叉排序树的同时统计各个元素出现的频数。</a:t>
            </a:r>
            <a:endParaRPr lang="en-US" altLang="zh-CN" sz="2600" dirty="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4005952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6C71F5C-10E7-40B6-A339-C78D29D8C010}"/>
              </a:ext>
            </a:extLst>
          </p:cNvPr>
          <p:cNvSpPr/>
          <p:nvPr/>
        </p:nvSpPr>
        <p:spPr>
          <a:xfrm>
            <a:off x="849600" y="1177200"/>
            <a:ext cx="11115543" cy="492443"/>
          </a:xfrm>
          <a:prstGeom prst="rect">
            <a:avLst/>
          </a:prstGeom>
        </p:spPr>
        <p:txBody>
          <a:bodyPr wrap="none">
            <a:spAutoFit/>
          </a:bodyPr>
          <a:lstStyle/>
          <a:p>
            <a:pPr>
              <a:spcBef>
                <a:spcPts val="1200"/>
              </a:spcBef>
            </a:pPr>
            <a:r>
              <a:rPr lang="zh-CN" altLang="en-US" sz="2600" b="1" dirty="0">
                <a:solidFill>
                  <a:srgbClr val="002060"/>
                </a:solidFill>
                <a:latin typeface="Times New Roman" panose="02020603050405020304" pitchFamily="18" charset="0"/>
                <a:cs typeface="Times New Roman" panose="02020603050405020304" pitchFamily="18" charset="0"/>
              </a:rPr>
              <a:t>算法</a:t>
            </a:r>
            <a:r>
              <a:rPr lang="en-US" altLang="zh-CN" sz="2600" b="1" dirty="0">
                <a:solidFill>
                  <a:srgbClr val="002060"/>
                </a:solidFill>
                <a:latin typeface="Times New Roman" panose="02020603050405020304" pitchFamily="18" charset="0"/>
                <a:cs typeface="Times New Roman" panose="02020603050405020304" pitchFamily="18" charset="0"/>
              </a:rPr>
              <a:t>4.3 </a:t>
            </a:r>
            <a:r>
              <a:rPr lang="en-US" altLang="zh-CN" sz="2600" b="1" dirty="0" err="1">
                <a:solidFill>
                  <a:schemeClr val="accent2"/>
                </a:solidFill>
              </a:rPr>
              <a:t>SearchBST</a:t>
            </a:r>
            <a:r>
              <a:rPr lang="zh-CN" altLang="en-US" sz="2600" b="1" dirty="0">
                <a:solidFill>
                  <a:srgbClr val="002060"/>
                </a:solidFill>
                <a:latin typeface="Times New Roman" panose="02020603050405020304" pitchFamily="18" charset="0"/>
                <a:cs typeface="Times New Roman" panose="02020603050405020304" pitchFamily="18" charset="0"/>
              </a:rPr>
              <a:t>：二叉排序树查找结点的算法</a:t>
            </a:r>
            <a:r>
              <a:rPr lang="en-US" altLang="zh-CN" sz="2600" b="1" dirty="0">
                <a:solidFill>
                  <a:srgbClr val="002060"/>
                </a:solidFill>
                <a:latin typeface="Times New Roman" panose="02020603050405020304" pitchFamily="18" charset="0"/>
                <a:cs typeface="Times New Roman" panose="02020603050405020304" pitchFamily="18" charset="0"/>
              </a:rPr>
              <a:t>(</a:t>
            </a:r>
            <a:r>
              <a:rPr lang="zh-CN" altLang="en-US" sz="2600" b="1" dirty="0">
                <a:solidFill>
                  <a:srgbClr val="002060"/>
                </a:solidFill>
                <a:latin typeface="Times New Roman" panose="02020603050405020304" pitchFamily="18" charset="0"/>
                <a:cs typeface="Times New Roman" panose="02020603050405020304" pitchFamily="18" charset="0"/>
              </a:rPr>
              <a:t>递归算法，返回指针</a:t>
            </a:r>
            <a:r>
              <a:rPr lang="en-US" altLang="zh-CN" sz="2600" b="1" dirty="0">
                <a:solidFill>
                  <a:srgbClr val="002060"/>
                </a:solidFill>
                <a:latin typeface="Times New Roman" panose="02020603050405020304" pitchFamily="18" charset="0"/>
                <a:cs typeface="Times New Roman" panose="02020603050405020304" pitchFamily="18" charset="0"/>
              </a:rPr>
              <a:t>)</a:t>
            </a:r>
            <a:r>
              <a:rPr lang="zh-CN" altLang="en-US" sz="2600" b="1" dirty="0">
                <a:solidFill>
                  <a:srgbClr val="002060"/>
                </a:solidFill>
                <a:latin typeface="Times New Roman" panose="02020603050405020304" pitchFamily="18" charset="0"/>
                <a:cs typeface="Times New Roman" panose="02020603050405020304" pitchFamily="18" charset="0"/>
              </a:rPr>
              <a:t>。</a:t>
            </a:r>
          </a:p>
        </p:txBody>
      </p:sp>
      <p:sp>
        <p:nvSpPr>
          <p:cNvPr id="6" name="矩形 5">
            <a:extLst>
              <a:ext uri="{FF2B5EF4-FFF2-40B4-BE49-F238E27FC236}">
                <a16:creationId xmlns:a16="http://schemas.microsoft.com/office/drawing/2014/main" id="{C6BAA7C4-5176-4DAC-8FFB-FB1CF2A714B4}"/>
              </a:ext>
            </a:extLst>
          </p:cNvPr>
          <p:cNvSpPr/>
          <p:nvPr/>
        </p:nvSpPr>
        <p:spPr>
          <a:xfrm>
            <a:off x="628785" y="1722797"/>
            <a:ext cx="7245216" cy="3831818"/>
          </a:xfrm>
          <a:prstGeom prst="rect">
            <a:avLst/>
          </a:prstGeom>
        </p:spPr>
        <p:txBody>
          <a:bodyPr wrap="square">
            <a:spAutoFit/>
          </a:bodyPr>
          <a:lstStyle/>
          <a:p>
            <a:pPr lvl="1">
              <a:spcAft>
                <a:spcPts val="600"/>
              </a:spcAft>
            </a:pPr>
            <a:r>
              <a:rPr lang="en-US" altLang="zh-CN" sz="2600" dirty="0" err="1">
                <a:cs typeface="Times New Roman" panose="02020603050405020304" pitchFamily="18" charset="0"/>
              </a:rPr>
              <a:t>BiTree</a:t>
            </a:r>
            <a:r>
              <a:rPr lang="en-US" altLang="zh-CN" sz="2600" dirty="0">
                <a:cs typeface="Times New Roman" panose="02020603050405020304" pitchFamily="18" charset="0"/>
              </a:rPr>
              <a:t> </a:t>
            </a:r>
            <a:r>
              <a:rPr lang="en-US" altLang="zh-CN" sz="2600" dirty="0" err="1">
                <a:cs typeface="Times New Roman" panose="02020603050405020304" pitchFamily="18" charset="0"/>
              </a:rPr>
              <a:t>SearchBST</a:t>
            </a:r>
            <a:r>
              <a:rPr lang="en-US" altLang="zh-CN" sz="2600" dirty="0">
                <a:cs typeface="Times New Roman" panose="02020603050405020304" pitchFamily="18" charset="0"/>
              </a:rPr>
              <a:t>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&amp;T, </a:t>
            </a:r>
            <a:r>
              <a:rPr lang="en-US" altLang="zh-CN" sz="2600" dirty="0" err="1">
                <a:cs typeface="Times New Roman" panose="02020603050405020304" pitchFamily="18" charset="0"/>
              </a:rPr>
              <a:t>KeyType</a:t>
            </a:r>
            <a:r>
              <a:rPr lang="en-US" altLang="zh-CN" sz="2600" dirty="0">
                <a:cs typeface="Times New Roman" panose="02020603050405020304" pitchFamily="18" charset="0"/>
              </a:rPr>
              <a:t> k)</a:t>
            </a:r>
          </a:p>
          <a:p>
            <a:pPr lvl="1">
              <a:spcAft>
                <a:spcPts val="600"/>
              </a:spcAft>
            </a:pPr>
            <a:r>
              <a:rPr lang="en-US" altLang="zh-CN" sz="2600" dirty="0">
                <a:cs typeface="Times New Roman" panose="02020603050405020304" pitchFamily="18" charset="0"/>
              </a:rPr>
              <a:t> {  </a:t>
            </a:r>
          </a:p>
          <a:p>
            <a:pPr lvl="1">
              <a:spcAft>
                <a:spcPts val="600"/>
              </a:spcAft>
            </a:pPr>
            <a:r>
              <a:rPr lang="en-US" altLang="zh-CN" sz="2600" dirty="0">
                <a:cs typeface="Times New Roman" panose="02020603050405020304" pitchFamily="18" charset="0"/>
              </a:rPr>
              <a:t>     if(!T || T-&gt;</a:t>
            </a:r>
            <a:r>
              <a:rPr lang="en-US" altLang="zh-CN" sz="2600" dirty="0" err="1">
                <a:cs typeface="Times New Roman" panose="02020603050405020304" pitchFamily="18" charset="0"/>
              </a:rPr>
              <a:t>data.key</a:t>
            </a:r>
            <a:r>
              <a:rPr lang="en-US" altLang="zh-CN" sz="2600" dirty="0">
                <a:cs typeface="Times New Roman" panose="02020603050405020304" pitchFamily="18" charset="0"/>
              </a:rPr>
              <a:t> == k) </a:t>
            </a:r>
          </a:p>
          <a:p>
            <a:pPr lvl="1">
              <a:spcAft>
                <a:spcPts val="600"/>
              </a:spcAft>
            </a:pPr>
            <a:r>
              <a:rPr lang="en-US" altLang="zh-CN" sz="2600" dirty="0">
                <a:cs typeface="Times New Roman" panose="02020603050405020304" pitchFamily="18" charset="0"/>
              </a:rPr>
              <a:t>         return T;</a:t>
            </a:r>
          </a:p>
          <a:p>
            <a:pPr lvl="1">
              <a:spcAft>
                <a:spcPts val="600"/>
              </a:spcAft>
            </a:pPr>
            <a:r>
              <a:rPr lang="en-US" altLang="zh-CN" sz="2600" dirty="0">
                <a:cs typeface="Times New Roman" panose="02020603050405020304" pitchFamily="18" charset="0"/>
              </a:rPr>
              <a:t>     if(k &lt; T-&gt;</a:t>
            </a:r>
            <a:r>
              <a:rPr lang="en-US" altLang="zh-CN" sz="2600" dirty="0" err="1">
                <a:cs typeface="Times New Roman" panose="02020603050405020304" pitchFamily="18" charset="0"/>
              </a:rPr>
              <a:t>data.key</a:t>
            </a:r>
            <a:r>
              <a:rPr lang="en-US" altLang="zh-CN" sz="2600" dirty="0">
                <a:cs typeface="Times New Roman" panose="02020603050405020304" pitchFamily="18" charset="0"/>
              </a:rPr>
              <a:t>) </a:t>
            </a:r>
          </a:p>
          <a:p>
            <a:pPr lvl="1">
              <a:spcAft>
                <a:spcPts val="600"/>
              </a:spcAft>
            </a:pPr>
            <a:r>
              <a:rPr lang="en-US" altLang="zh-CN" sz="2600" dirty="0">
                <a:cs typeface="Times New Roman" panose="02020603050405020304" pitchFamily="18" charset="0"/>
              </a:rPr>
              <a:t>         return </a:t>
            </a:r>
            <a:r>
              <a:rPr lang="en-US" altLang="zh-CN" sz="2600" dirty="0" err="1">
                <a:cs typeface="Times New Roman" panose="02020603050405020304" pitchFamily="18" charset="0"/>
              </a:rPr>
              <a:t>SearchBST</a:t>
            </a:r>
            <a:r>
              <a:rPr lang="en-US" altLang="zh-CN" sz="2600" dirty="0">
                <a:cs typeface="Times New Roman" panose="02020603050405020304" pitchFamily="18" charset="0"/>
              </a:rPr>
              <a:t> (T-&gt;</a:t>
            </a:r>
            <a:r>
              <a:rPr lang="en-US" altLang="zh-CN" sz="2600" dirty="0" err="1">
                <a:cs typeface="Times New Roman" panose="02020603050405020304" pitchFamily="18" charset="0"/>
              </a:rPr>
              <a:t>lc</a:t>
            </a:r>
            <a:r>
              <a:rPr lang="en-US" altLang="zh-CN" sz="2600" dirty="0">
                <a:cs typeface="Times New Roman" panose="02020603050405020304" pitchFamily="18" charset="0"/>
              </a:rPr>
              <a:t>, k);</a:t>
            </a:r>
          </a:p>
          <a:p>
            <a:pPr lvl="1">
              <a:spcAft>
                <a:spcPts val="600"/>
              </a:spcAft>
            </a:pPr>
            <a:r>
              <a:rPr lang="en-US" altLang="zh-CN" sz="2600" dirty="0">
                <a:cs typeface="Times New Roman" panose="02020603050405020304" pitchFamily="18" charset="0"/>
              </a:rPr>
              <a:t>     return </a:t>
            </a:r>
            <a:r>
              <a:rPr lang="en-US" altLang="zh-CN" sz="2600" dirty="0" err="1">
                <a:cs typeface="Times New Roman" panose="02020603050405020304" pitchFamily="18" charset="0"/>
              </a:rPr>
              <a:t>SearchBST</a:t>
            </a:r>
            <a:r>
              <a:rPr lang="en-US" altLang="zh-CN" sz="2600" dirty="0">
                <a:cs typeface="Times New Roman" panose="02020603050405020304" pitchFamily="18" charset="0"/>
              </a:rPr>
              <a:t> (T-&gt;</a:t>
            </a:r>
            <a:r>
              <a:rPr lang="en-US" altLang="zh-CN" sz="2600" dirty="0" err="1">
                <a:cs typeface="Times New Roman" panose="02020603050405020304" pitchFamily="18" charset="0"/>
              </a:rPr>
              <a:t>rc</a:t>
            </a:r>
            <a:r>
              <a:rPr lang="en-US" altLang="zh-CN" sz="2600" dirty="0">
                <a:cs typeface="Times New Roman" panose="02020603050405020304" pitchFamily="18" charset="0"/>
              </a:rPr>
              <a:t>, k);</a:t>
            </a:r>
          </a:p>
          <a:p>
            <a:pPr lvl="1">
              <a:spcAft>
                <a:spcPts val="600"/>
              </a:spcAft>
            </a:pPr>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grpSp>
        <p:nvGrpSpPr>
          <p:cNvPr id="12" name="组合 11">
            <a:extLst>
              <a:ext uri="{FF2B5EF4-FFF2-40B4-BE49-F238E27FC236}">
                <a16:creationId xmlns:a16="http://schemas.microsoft.com/office/drawing/2014/main" id="{71253D5C-9519-4C9B-B5B5-F15983BEC3F4}"/>
              </a:ext>
            </a:extLst>
          </p:cNvPr>
          <p:cNvGrpSpPr/>
          <p:nvPr/>
        </p:nvGrpSpPr>
        <p:grpSpPr>
          <a:xfrm>
            <a:off x="-5" y="177155"/>
            <a:ext cx="4552756" cy="877513"/>
            <a:chOff x="-5" y="271425"/>
            <a:chExt cx="4446231" cy="877513"/>
          </a:xfrm>
        </p:grpSpPr>
        <p:sp>
          <p:nvSpPr>
            <p:cNvPr id="13" name="任意多边形 18">
              <a:extLst>
                <a:ext uri="{FF2B5EF4-FFF2-40B4-BE49-F238E27FC236}">
                  <a16:creationId xmlns:a16="http://schemas.microsoft.com/office/drawing/2014/main" id="{8FD60841-A576-4CEC-8429-B2126B175938}"/>
                </a:ext>
              </a:extLst>
            </p:cNvPr>
            <p:cNvSpPr/>
            <p:nvPr/>
          </p:nvSpPr>
          <p:spPr>
            <a:xfrm rot="5400000">
              <a:off x="1949243" y="-1528442"/>
              <a:ext cx="547735" cy="444623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4" name="椭圆 13">
              <a:extLst>
                <a:ext uri="{FF2B5EF4-FFF2-40B4-BE49-F238E27FC236}">
                  <a16:creationId xmlns:a16="http://schemas.microsoft.com/office/drawing/2014/main" id="{68F72A83-9BB0-4652-816B-366776660ABC}"/>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5" name="矩形 14">
              <a:extLst>
                <a:ext uri="{FF2B5EF4-FFF2-40B4-BE49-F238E27FC236}">
                  <a16:creationId xmlns:a16="http://schemas.microsoft.com/office/drawing/2014/main" id="{937ACC9D-9C7F-4D29-907B-3810A0F21797}"/>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6" name="文本框 1066">
            <a:extLst>
              <a:ext uri="{FF2B5EF4-FFF2-40B4-BE49-F238E27FC236}">
                <a16:creationId xmlns:a16="http://schemas.microsoft.com/office/drawing/2014/main" id="{B0192F6E-8914-43AB-9FF5-B2C4694A973B}"/>
              </a:ext>
            </a:extLst>
          </p:cNvPr>
          <p:cNvSpPr txBox="1">
            <a:spLocks noChangeArrowheads="1"/>
          </p:cNvSpPr>
          <p:nvPr/>
        </p:nvSpPr>
        <p:spPr bwMode="auto">
          <a:xfrm>
            <a:off x="1483847" y="289496"/>
            <a:ext cx="2350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动态查找表</a:t>
            </a:r>
          </a:p>
        </p:txBody>
      </p:sp>
      <p:pic>
        <p:nvPicPr>
          <p:cNvPr id="17" name="图片 16">
            <a:extLst>
              <a:ext uri="{FF2B5EF4-FFF2-40B4-BE49-F238E27FC236}">
                <a16:creationId xmlns:a16="http://schemas.microsoft.com/office/drawing/2014/main" id="{02EE20B6-C0B1-4FF8-AE2D-C9C688E71841}"/>
              </a:ext>
            </a:extLst>
          </p:cNvPr>
          <p:cNvPicPr>
            <a:picLocks noChangeAspect="1"/>
          </p:cNvPicPr>
          <p:nvPr/>
        </p:nvPicPr>
        <p:blipFill>
          <a:blip r:embed="rId2"/>
          <a:stretch>
            <a:fillRect/>
          </a:stretch>
        </p:blipFill>
        <p:spPr>
          <a:xfrm>
            <a:off x="8464455" y="2378370"/>
            <a:ext cx="2900330" cy="2101259"/>
          </a:xfrm>
          <a:prstGeom prst="rect">
            <a:avLst/>
          </a:prstGeom>
        </p:spPr>
      </p:pic>
      <p:grpSp>
        <p:nvGrpSpPr>
          <p:cNvPr id="18" name="Group 23">
            <a:extLst>
              <a:ext uri="{FF2B5EF4-FFF2-40B4-BE49-F238E27FC236}">
                <a16:creationId xmlns:a16="http://schemas.microsoft.com/office/drawing/2014/main" id="{0581A7AB-B980-4EFB-BA76-5B64EDBC83C2}"/>
              </a:ext>
            </a:extLst>
          </p:cNvPr>
          <p:cNvGrpSpPr/>
          <p:nvPr/>
        </p:nvGrpSpPr>
        <p:grpSpPr>
          <a:xfrm>
            <a:off x="302765" y="1259446"/>
            <a:ext cx="458390" cy="344014"/>
            <a:chOff x="789999" y="2242985"/>
            <a:chExt cx="504229" cy="378415"/>
          </a:xfrm>
        </p:grpSpPr>
        <p:sp>
          <p:nvSpPr>
            <p:cNvPr id="19" name="Rectangle 24">
              <a:extLst>
                <a:ext uri="{FF2B5EF4-FFF2-40B4-BE49-F238E27FC236}">
                  <a16:creationId xmlns:a16="http://schemas.microsoft.com/office/drawing/2014/main" id="{4225F7EC-BE1F-480C-9560-D4E42461A1BF}"/>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0" name="Rectangle 25">
              <a:extLst>
                <a:ext uri="{FF2B5EF4-FFF2-40B4-BE49-F238E27FC236}">
                  <a16:creationId xmlns:a16="http://schemas.microsoft.com/office/drawing/2014/main" id="{9F06F52D-6C4F-48F6-8B9B-BB0028C10FB5}"/>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Tree>
    <p:extLst>
      <p:ext uri="{BB962C8B-B14F-4D97-AF65-F5344CB8AC3E}">
        <p14:creationId xmlns:p14="http://schemas.microsoft.com/office/powerpoint/2010/main" val="3059274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CFE85C1C-569C-46B6-85C9-6BD90ADE88DC}"/>
              </a:ext>
            </a:extLst>
          </p:cNvPr>
          <p:cNvSpPr/>
          <p:nvPr/>
        </p:nvSpPr>
        <p:spPr>
          <a:xfrm>
            <a:off x="849094" y="1177673"/>
            <a:ext cx="11448968" cy="492443"/>
          </a:xfrm>
          <a:prstGeom prst="rect">
            <a:avLst/>
          </a:prstGeom>
        </p:spPr>
        <p:txBody>
          <a:bodyPr wrap="none">
            <a:spAutoFit/>
          </a:bodyPr>
          <a:lstStyle/>
          <a:p>
            <a:pPr>
              <a:spcBef>
                <a:spcPts val="1200"/>
              </a:spcBef>
            </a:pPr>
            <a:r>
              <a:rPr lang="zh-CN" altLang="en-US" sz="2600" b="1" dirty="0">
                <a:solidFill>
                  <a:srgbClr val="002060"/>
                </a:solidFill>
                <a:latin typeface="Times New Roman" panose="02020603050405020304" pitchFamily="18" charset="0"/>
                <a:cs typeface="Times New Roman" panose="02020603050405020304" pitchFamily="18" charset="0"/>
              </a:rPr>
              <a:t>算法</a:t>
            </a:r>
            <a:r>
              <a:rPr lang="en-US" altLang="zh-CN" sz="2600" b="1" dirty="0">
                <a:solidFill>
                  <a:srgbClr val="002060"/>
                </a:solidFill>
                <a:latin typeface="Times New Roman" panose="02020603050405020304" pitchFamily="18" charset="0"/>
                <a:cs typeface="Times New Roman" panose="02020603050405020304" pitchFamily="18" charset="0"/>
              </a:rPr>
              <a:t>4.4 </a:t>
            </a:r>
            <a:r>
              <a:rPr lang="en-US" altLang="zh-CN" sz="2600" b="1" dirty="0" err="1">
                <a:solidFill>
                  <a:schemeClr val="accent2"/>
                </a:solidFill>
              </a:rPr>
              <a:t>SearchBST</a:t>
            </a:r>
            <a:r>
              <a:rPr lang="zh-CN" altLang="en-US" sz="2600" b="1" dirty="0">
                <a:solidFill>
                  <a:srgbClr val="002060"/>
                </a:solidFill>
                <a:latin typeface="Times New Roman" panose="02020603050405020304" pitchFamily="18" charset="0"/>
                <a:cs typeface="Times New Roman" panose="02020603050405020304" pitchFamily="18" charset="0"/>
              </a:rPr>
              <a:t>：二叉排序树查找结点的算法</a:t>
            </a:r>
            <a:r>
              <a:rPr lang="en-US" altLang="zh-CN" sz="2600" b="1" dirty="0">
                <a:solidFill>
                  <a:srgbClr val="002060"/>
                </a:solidFill>
                <a:latin typeface="Times New Roman" panose="02020603050405020304" pitchFamily="18" charset="0"/>
                <a:cs typeface="Times New Roman" panose="02020603050405020304" pitchFamily="18" charset="0"/>
              </a:rPr>
              <a:t>(</a:t>
            </a:r>
            <a:r>
              <a:rPr lang="zh-CN" altLang="en-US" sz="2600" b="1" dirty="0">
                <a:solidFill>
                  <a:srgbClr val="002060"/>
                </a:solidFill>
                <a:latin typeface="Times New Roman" panose="02020603050405020304" pitchFamily="18" charset="0"/>
                <a:cs typeface="Times New Roman" panose="02020603050405020304" pitchFamily="18" charset="0"/>
              </a:rPr>
              <a:t>递归算法，返回布尔值</a:t>
            </a:r>
            <a:r>
              <a:rPr lang="en-US" altLang="zh-CN" sz="2600" b="1" dirty="0">
                <a:solidFill>
                  <a:srgbClr val="002060"/>
                </a:solidFill>
                <a:latin typeface="Times New Roman" panose="02020603050405020304" pitchFamily="18" charset="0"/>
                <a:cs typeface="Times New Roman" panose="02020603050405020304" pitchFamily="18" charset="0"/>
              </a:rPr>
              <a:t>)</a:t>
            </a:r>
            <a:r>
              <a:rPr lang="zh-CN" altLang="en-US" sz="2600" b="1" dirty="0">
                <a:solidFill>
                  <a:srgbClr val="002060"/>
                </a:solidFill>
                <a:latin typeface="Times New Roman" panose="02020603050405020304" pitchFamily="18" charset="0"/>
                <a:cs typeface="Times New Roman" panose="02020603050405020304" pitchFamily="18" charset="0"/>
              </a:rPr>
              <a:t>。</a:t>
            </a:r>
          </a:p>
        </p:txBody>
      </p:sp>
      <p:sp>
        <p:nvSpPr>
          <p:cNvPr id="16" name="矩形 15">
            <a:extLst>
              <a:ext uri="{FF2B5EF4-FFF2-40B4-BE49-F238E27FC236}">
                <a16:creationId xmlns:a16="http://schemas.microsoft.com/office/drawing/2014/main" id="{A3E7BD95-2D9D-4C9B-93B2-373C4B4491C6}"/>
              </a:ext>
            </a:extLst>
          </p:cNvPr>
          <p:cNvSpPr/>
          <p:nvPr/>
        </p:nvSpPr>
        <p:spPr>
          <a:xfrm>
            <a:off x="716723" y="1680447"/>
            <a:ext cx="6791517" cy="4785926"/>
          </a:xfrm>
          <a:prstGeom prst="rect">
            <a:avLst/>
          </a:prstGeom>
        </p:spPr>
        <p:txBody>
          <a:bodyPr wrap="square">
            <a:spAutoFit/>
          </a:bodyPr>
          <a:lstStyle/>
          <a:p>
            <a:pPr lvl="1">
              <a:spcAft>
                <a:spcPts val="600"/>
              </a:spcAft>
            </a:pPr>
            <a:r>
              <a:rPr lang="en-US" altLang="zh-CN" sz="2600" dirty="0">
                <a:cs typeface="Times New Roman" panose="02020603050405020304" pitchFamily="18" charset="0"/>
              </a:rPr>
              <a:t>bool </a:t>
            </a:r>
            <a:r>
              <a:rPr lang="en-US" altLang="zh-CN" sz="2600" dirty="0" err="1">
                <a:cs typeface="Times New Roman" panose="02020603050405020304" pitchFamily="18" charset="0"/>
              </a:rPr>
              <a:t>SearchBST</a:t>
            </a:r>
            <a:r>
              <a:rPr lang="en-US" altLang="zh-CN" sz="2600" dirty="0">
                <a:cs typeface="Times New Roman" panose="02020603050405020304" pitchFamily="18" charset="0"/>
              </a:rPr>
              <a:t>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&amp;T, </a:t>
            </a:r>
            <a:r>
              <a:rPr lang="en-US" altLang="zh-CN" sz="2600" dirty="0" err="1">
                <a:cs typeface="Times New Roman" panose="02020603050405020304" pitchFamily="18" charset="0"/>
              </a:rPr>
              <a:t>KeyType</a:t>
            </a:r>
            <a:r>
              <a:rPr lang="en-US" altLang="zh-CN" sz="2600" dirty="0">
                <a:cs typeface="Times New Roman" panose="02020603050405020304" pitchFamily="18" charset="0"/>
              </a:rPr>
              <a:t> k)</a:t>
            </a:r>
          </a:p>
          <a:p>
            <a:pPr lvl="1">
              <a:spcAft>
                <a:spcPts val="600"/>
              </a:spcAft>
            </a:pPr>
            <a:r>
              <a:rPr lang="en-US" altLang="zh-CN" sz="2600" dirty="0">
                <a:cs typeface="Times New Roman" panose="02020603050405020304" pitchFamily="18" charset="0"/>
              </a:rPr>
              <a:t> {  </a:t>
            </a:r>
          </a:p>
          <a:p>
            <a:pPr lvl="1">
              <a:spcAft>
                <a:spcPts val="600"/>
              </a:spcAft>
            </a:pPr>
            <a:r>
              <a:rPr lang="en-US" altLang="zh-CN" sz="2600" dirty="0">
                <a:cs typeface="Times New Roman" panose="02020603050405020304" pitchFamily="18" charset="0"/>
              </a:rPr>
              <a:t>      if(!T) </a:t>
            </a:r>
          </a:p>
          <a:p>
            <a:pPr lvl="1">
              <a:spcAft>
                <a:spcPts val="600"/>
              </a:spcAft>
            </a:pPr>
            <a:r>
              <a:rPr lang="en-US" altLang="zh-CN" sz="2600" dirty="0">
                <a:cs typeface="Times New Roman" panose="02020603050405020304" pitchFamily="18" charset="0"/>
              </a:rPr>
              <a:t>         return false;</a:t>
            </a:r>
          </a:p>
          <a:p>
            <a:pPr lvl="1">
              <a:spcAft>
                <a:spcPts val="600"/>
              </a:spcAft>
            </a:pPr>
            <a:r>
              <a:rPr lang="en-US" altLang="zh-CN" sz="2600" dirty="0">
                <a:cs typeface="Times New Roman" panose="02020603050405020304" pitchFamily="18" charset="0"/>
              </a:rPr>
              <a:t>      if(T-&gt;</a:t>
            </a:r>
            <a:r>
              <a:rPr lang="en-US" altLang="zh-CN" sz="2600" dirty="0" err="1">
                <a:cs typeface="Times New Roman" panose="02020603050405020304" pitchFamily="18" charset="0"/>
              </a:rPr>
              <a:t>data.key</a:t>
            </a:r>
            <a:r>
              <a:rPr lang="en-US" altLang="zh-CN" sz="2600" dirty="0">
                <a:cs typeface="Times New Roman" panose="02020603050405020304" pitchFamily="18" charset="0"/>
              </a:rPr>
              <a:t> == k) </a:t>
            </a:r>
          </a:p>
          <a:p>
            <a:pPr lvl="1">
              <a:spcAft>
                <a:spcPts val="600"/>
              </a:spcAft>
            </a:pPr>
            <a:r>
              <a:rPr lang="en-US" altLang="zh-CN" sz="2600" dirty="0">
                <a:cs typeface="Times New Roman" panose="02020603050405020304" pitchFamily="18" charset="0"/>
              </a:rPr>
              <a:t>         return true;</a:t>
            </a:r>
          </a:p>
          <a:p>
            <a:pPr lvl="1">
              <a:spcAft>
                <a:spcPts val="600"/>
              </a:spcAft>
            </a:pPr>
            <a:r>
              <a:rPr lang="en-US" altLang="zh-CN" sz="2600" dirty="0">
                <a:cs typeface="Times New Roman" panose="02020603050405020304" pitchFamily="18" charset="0"/>
              </a:rPr>
              <a:t>      if(k &lt; T-&gt;</a:t>
            </a:r>
            <a:r>
              <a:rPr lang="en-US" altLang="zh-CN" sz="2600" dirty="0" err="1">
                <a:cs typeface="Times New Roman" panose="02020603050405020304" pitchFamily="18" charset="0"/>
              </a:rPr>
              <a:t>data.key</a:t>
            </a:r>
            <a:r>
              <a:rPr lang="en-US" altLang="zh-CN" sz="2600" dirty="0">
                <a:cs typeface="Times New Roman" panose="02020603050405020304" pitchFamily="18" charset="0"/>
              </a:rPr>
              <a:t>) </a:t>
            </a:r>
          </a:p>
          <a:p>
            <a:pPr lvl="1">
              <a:spcAft>
                <a:spcPts val="600"/>
              </a:spcAft>
            </a:pPr>
            <a:r>
              <a:rPr lang="en-US" altLang="zh-CN" sz="2600" dirty="0">
                <a:cs typeface="Times New Roman" panose="02020603050405020304" pitchFamily="18" charset="0"/>
              </a:rPr>
              <a:t>         return </a:t>
            </a:r>
            <a:r>
              <a:rPr lang="en-US" altLang="zh-CN" sz="2600" dirty="0" err="1">
                <a:cs typeface="Times New Roman" panose="02020603050405020304" pitchFamily="18" charset="0"/>
              </a:rPr>
              <a:t>SearchBST</a:t>
            </a:r>
            <a:r>
              <a:rPr lang="en-US" altLang="zh-CN" sz="2600" dirty="0">
                <a:cs typeface="Times New Roman" panose="02020603050405020304" pitchFamily="18" charset="0"/>
              </a:rPr>
              <a:t> (T-&gt;</a:t>
            </a:r>
            <a:r>
              <a:rPr lang="en-US" altLang="zh-CN" sz="2600" dirty="0" err="1">
                <a:cs typeface="Times New Roman" panose="02020603050405020304" pitchFamily="18" charset="0"/>
              </a:rPr>
              <a:t>lc</a:t>
            </a:r>
            <a:r>
              <a:rPr lang="en-US" altLang="zh-CN" sz="2600" dirty="0">
                <a:cs typeface="Times New Roman" panose="02020603050405020304" pitchFamily="18" charset="0"/>
              </a:rPr>
              <a:t>, k);</a:t>
            </a:r>
          </a:p>
          <a:p>
            <a:pPr lvl="1">
              <a:spcAft>
                <a:spcPts val="600"/>
              </a:spcAft>
            </a:pPr>
            <a:r>
              <a:rPr lang="en-US" altLang="zh-CN" sz="2600" dirty="0">
                <a:cs typeface="Times New Roman" panose="02020603050405020304" pitchFamily="18" charset="0"/>
              </a:rPr>
              <a:t>      return </a:t>
            </a:r>
            <a:r>
              <a:rPr lang="en-US" altLang="zh-CN" sz="2600" dirty="0" err="1">
                <a:cs typeface="Times New Roman" panose="02020603050405020304" pitchFamily="18" charset="0"/>
              </a:rPr>
              <a:t>SearchBST</a:t>
            </a:r>
            <a:r>
              <a:rPr lang="en-US" altLang="zh-CN" sz="2600" dirty="0">
                <a:cs typeface="Times New Roman" panose="02020603050405020304" pitchFamily="18" charset="0"/>
              </a:rPr>
              <a:t> (T-&gt;</a:t>
            </a:r>
            <a:r>
              <a:rPr lang="en-US" altLang="zh-CN" sz="2600" dirty="0" err="1">
                <a:cs typeface="Times New Roman" panose="02020603050405020304" pitchFamily="18" charset="0"/>
              </a:rPr>
              <a:t>rc</a:t>
            </a:r>
            <a:r>
              <a:rPr lang="en-US" altLang="zh-CN" sz="2600" dirty="0">
                <a:cs typeface="Times New Roman" panose="02020603050405020304" pitchFamily="18" charset="0"/>
              </a:rPr>
              <a:t>, k);</a:t>
            </a:r>
          </a:p>
          <a:p>
            <a:pPr lvl="1">
              <a:spcAft>
                <a:spcPts val="600"/>
              </a:spcAft>
            </a:pPr>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grpSp>
        <p:nvGrpSpPr>
          <p:cNvPr id="17" name="组合 16">
            <a:extLst>
              <a:ext uri="{FF2B5EF4-FFF2-40B4-BE49-F238E27FC236}">
                <a16:creationId xmlns:a16="http://schemas.microsoft.com/office/drawing/2014/main" id="{7383EE35-250A-404B-AE05-856B772194FD}"/>
              </a:ext>
            </a:extLst>
          </p:cNvPr>
          <p:cNvGrpSpPr/>
          <p:nvPr/>
        </p:nvGrpSpPr>
        <p:grpSpPr>
          <a:xfrm>
            <a:off x="-5" y="177155"/>
            <a:ext cx="4552756" cy="877513"/>
            <a:chOff x="-5" y="271425"/>
            <a:chExt cx="4446231" cy="877513"/>
          </a:xfrm>
        </p:grpSpPr>
        <p:sp>
          <p:nvSpPr>
            <p:cNvPr id="18" name="任意多边形 18">
              <a:extLst>
                <a:ext uri="{FF2B5EF4-FFF2-40B4-BE49-F238E27FC236}">
                  <a16:creationId xmlns:a16="http://schemas.microsoft.com/office/drawing/2014/main" id="{DBB1B8F0-07A6-42E8-9866-78081E293303}"/>
                </a:ext>
              </a:extLst>
            </p:cNvPr>
            <p:cNvSpPr/>
            <p:nvPr/>
          </p:nvSpPr>
          <p:spPr>
            <a:xfrm rot="5400000">
              <a:off x="1949243" y="-1528442"/>
              <a:ext cx="547735" cy="444623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9" name="椭圆 18">
              <a:extLst>
                <a:ext uri="{FF2B5EF4-FFF2-40B4-BE49-F238E27FC236}">
                  <a16:creationId xmlns:a16="http://schemas.microsoft.com/office/drawing/2014/main" id="{4D8C6661-342D-4648-AB5A-A746268ACF38}"/>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0" name="矩形 19">
              <a:extLst>
                <a:ext uri="{FF2B5EF4-FFF2-40B4-BE49-F238E27FC236}">
                  <a16:creationId xmlns:a16="http://schemas.microsoft.com/office/drawing/2014/main" id="{B37FF5B8-2D15-4EDB-AFF8-19C740F4ADB5}"/>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文本框 1066">
            <a:extLst>
              <a:ext uri="{FF2B5EF4-FFF2-40B4-BE49-F238E27FC236}">
                <a16:creationId xmlns:a16="http://schemas.microsoft.com/office/drawing/2014/main" id="{6B504CD0-E545-482F-BF3D-F1ABA491CE23}"/>
              </a:ext>
            </a:extLst>
          </p:cNvPr>
          <p:cNvSpPr txBox="1">
            <a:spLocks noChangeArrowheads="1"/>
          </p:cNvSpPr>
          <p:nvPr/>
        </p:nvSpPr>
        <p:spPr bwMode="auto">
          <a:xfrm>
            <a:off x="1483847" y="289496"/>
            <a:ext cx="2350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动态查找表</a:t>
            </a:r>
          </a:p>
        </p:txBody>
      </p:sp>
      <p:pic>
        <p:nvPicPr>
          <p:cNvPr id="22" name="图片 21">
            <a:extLst>
              <a:ext uri="{FF2B5EF4-FFF2-40B4-BE49-F238E27FC236}">
                <a16:creationId xmlns:a16="http://schemas.microsoft.com/office/drawing/2014/main" id="{FFACEFD0-C248-44D9-AD5D-7659F036C478}"/>
              </a:ext>
            </a:extLst>
          </p:cNvPr>
          <p:cNvPicPr>
            <a:picLocks noChangeAspect="1"/>
          </p:cNvPicPr>
          <p:nvPr/>
        </p:nvPicPr>
        <p:blipFill>
          <a:blip r:embed="rId2"/>
          <a:stretch>
            <a:fillRect/>
          </a:stretch>
        </p:blipFill>
        <p:spPr>
          <a:xfrm>
            <a:off x="8278074" y="2378370"/>
            <a:ext cx="2900330" cy="2101259"/>
          </a:xfrm>
          <a:prstGeom prst="rect">
            <a:avLst/>
          </a:prstGeom>
        </p:spPr>
      </p:pic>
      <p:grpSp>
        <p:nvGrpSpPr>
          <p:cNvPr id="13" name="Group 23">
            <a:extLst>
              <a:ext uri="{FF2B5EF4-FFF2-40B4-BE49-F238E27FC236}">
                <a16:creationId xmlns:a16="http://schemas.microsoft.com/office/drawing/2014/main" id="{45947223-A3A7-4C21-9223-A1EFD8EA3C92}"/>
              </a:ext>
            </a:extLst>
          </p:cNvPr>
          <p:cNvGrpSpPr/>
          <p:nvPr/>
        </p:nvGrpSpPr>
        <p:grpSpPr>
          <a:xfrm>
            <a:off x="302765" y="1259446"/>
            <a:ext cx="458390" cy="344014"/>
            <a:chOff x="789999" y="2242985"/>
            <a:chExt cx="504229" cy="378415"/>
          </a:xfrm>
        </p:grpSpPr>
        <p:sp>
          <p:nvSpPr>
            <p:cNvPr id="14" name="Rectangle 24">
              <a:extLst>
                <a:ext uri="{FF2B5EF4-FFF2-40B4-BE49-F238E27FC236}">
                  <a16:creationId xmlns:a16="http://schemas.microsoft.com/office/drawing/2014/main" id="{E3316559-9E7B-4F3D-BFA6-043599D6DAD9}"/>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6" name="Rectangle 25">
              <a:extLst>
                <a:ext uri="{FF2B5EF4-FFF2-40B4-BE49-F238E27FC236}">
                  <a16:creationId xmlns:a16="http://schemas.microsoft.com/office/drawing/2014/main" id="{87DB3D39-7C58-4AA5-BB93-EABB86DFFDDD}"/>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Tree>
    <p:extLst>
      <p:ext uri="{BB962C8B-B14F-4D97-AF65-F5344CB8AC3E}">
        <p14:creationId xmlns:p14="http://schemas.microsoft.com/office/powerpoint/2010/main" val="2974162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1EFF2BBC-0101-43DC-AB3E-0A0A0CEF76E8}"/>
              </a:ext>
            </a:extLst>
          </p:cNvPr>
          <p:cNvSpPr/>
          <p:nvPr/>
        </p:nvSpPr>
        <p:spPr>
          <a:xfrm>
            <a:off x="651060" y="1297280"/>
            <a:ext cx="8772528" cy="2678297"/>
          </a:xfrm>
          <a:prstGeom prst="rect">
            <a:avLst/>
          </a:prstGeom>
        </p:spPr>
        <p:txBody>
          <a:bodyPr wrap="square">
            <a:spAutoFit/>
          </a:bodyPr>
          <a:lstStyle/>
          <a:p>
            <a:pPr algn="just">
              <a:lnSpc>
                <a:spcPct val="110000"/>
              </a:lnSpc>
            </a:pPr>
            <a:r>
              <a:rPr lang="zh-CN" altLang="en-US" sz="2500" dirty="0">
                <a:cs typeface="Times New Roman" panose="02020603050405020304" pitchFamily="18" charset="0"/>
              </a:rPr>
              <a:t>按照查找过程中是否增删数据，可把</a:t>
            </a:r>
            <a:r>
              <a:rPr lang="zh-CN" altLang="en-US" sz="2500" b="1" dirty="0">
                <a:cs typeface="Times New Roman" panose="02020603050405020304" pitchFamily="18" charset="0"/>
              </a:rPr>
              <a:t>查找表</a:t>
            </a:r>
            <a:r>
              <a:rPr lang="zh-CN" altLang="en-US" sz="2500" dirty="0">
                <a:cs typeface="Times New Roman" panose="02020603050405020304" pitchFamily="18" charset="0"/>
              </a:rPr>
              <a:t>分为两种：</a:t>
            </a:r>
            <a:endParaRPr lang="en-US" altLang="zh-CN" sz="2500" dirty="0">
              <a:cs typeface="Times New Roman" panose="02020603050405020304" pitchFamily="18" charset="0"/>
            </a:endParaRPr>
          </a:p>
          <a:p>
            <a:pPr algn="just">
              <a:lnSpc>
                <a:spcPct val="110000"/>
              </a:lnSpc>
            </a:pPr>
            <a:r>
              <a:rPr lang="en-US" altLang="zh-CN" sz="2500" b="1" dirty="0">
                <a:solidFill>
                  <a:srgbClr val="0000FF"/>
                </a:solidFill>
                <a:cs typeface="Times New Roman" panose="02020603050405020304" pitchFamily="18" charset="0"/>
              </a:rPr>
              <a:t>(1)</a:t>
            </a:r>
            <a:r>
              <a:rPr lang="zh-CN" altLang="en-US" sz="2500" b="1" dirty="0">
                <a:solidFill>
                  <a:schemeClr val="accent2"/>
                </a:solidFill>
                <a:cs typeface="Times New Roman" panose="02020603050405020304" pitchFamily="18" charset="0"/>
              </a:rPr>
              <a:t>静态查找表</a:t>
            </a:r>
            <a:r>
              <a:rPr lang="en-US" altLang="zh-CN" sz="2500" b="1" dirty="0">
                <a:solidFill>
                  <a:schemeClr val="accent2"/>
                </a:solidFill>
                <a:cs typeface="Times New Roman" panose="02020603050405020304" pitchFamily="18" charset="0"/>
              </a:rPr>
              <a:t>(static search table)</a:t>
            </a:r>
            <a:r>
              <a:rPr lang="zh-CN" altLang="en-US" sz="2500" dirty="0">
                <a:cs typeface="Times New Roman" panose="02020603050405020304" pitchFamily="18" charset="0"/>
              </a:rPr>
              <a:t>：</a:t>
            </a:r>
            <a:endParaRPr lang="en-US" altLang="zh-CN" sz="2500" dirty="0">
              <a:cs typeface="Times New Roman" panose="02020603050405020304" pitchFamily="18" charset="0"/>
            </a:endParaRPr>
          </a:p>
          <a:p>
            <a:pPr algn="just">
              <a:lnSpc>
                <a:spcPct val="110000"/>
              </a:lnSpc>
            </a:pPr>
            <a:r>
              <a:rPr lang="zh-CN" altLang="en-US" sz="2500" dirty="0">
                <a:cs typeface="Times New Roman" panose="02020603050405020304" pitchFamily="18" charset="0"/>
              </a:rPr>
              <a:t>        在查找表中查找某个特定的数据元素。</a:t>
            </a:r>
            <a:endParaRPr lang="en-US" altLang="zh-CN" sz="2500" dirty="0">
              <a:cs typeface="Times New Roman" panose="02020603050405020304" pitchFamily="18" charset="0"/>
            </a:endParaRPr>
          </a:p>
          <a:p>
            <a:pPr algn="just">
              <a:lnSpc>
                <a:spcPct val="110000"/>
              </a:lnSpc>
              <a:spcAft>
                <a:spcPts val="300"/>
              </a:spcAft>
            </a:pPr>
            <a:r>
              <a:rPr lang="en-US" altLang="zh-CN" sz="2500" b="1" dirty="0">
                <a:solidFill>
                  <a:srgbClr val="0000FF"/>
                </a:solidFill>
                <a:cs typeface="Times New Roman" panose="02020603050405020304" pitchFamily="18" charset="0"/>
              </a:rPr>
              <a:t>(2)</a:t>
            </a:r>
            <a:r>
              <a:rPr lang="zh-CN" altLang="en-US" sz="2500" b="1" dirty="0">
                <a:solidFill>
                  <a:schemeClr val="accent2"/>
                </a:solidFill>
                <a:cs typeface="Times New Roman" panose="02020603050405020304" pitchFamily="18" charset="0"/>
              </a:rPr>
              <a:t>动态查找表</a:t>
            </a:r>
            <a:r>
              <a:rPr lang="en-US" altLang="zh-CN" sz="2500" b="1" dirty="0">
                <a:solidFill>
                  <a:schemeClr val="accent2"/>
                </a:solidFill>
                <a:cs typeface="Times New Roman" panose="02020603050405020304" pitchFamily="18" charset="0"/>
              </a:rPr>
              <a:t>(dynamic search table)</a:t>
            </a:r>
            <a:r>
              <a:rPr lang="zh-CN" altLang="en-US" sz="2500" dirty="0">
                <a:cs typeface="Times New Roman" panose="02020603050405020304" pitchFamily="18" charset="0"/>
              </a:rPr>
              <a:t>：</a:t>
            </a:r>
            <a:endParaRPr lang="en-US" altLang="zh-CN" sz="2500" dirty="0">
              <a:cs typeface="Times New Roman" panose="02020603050405020304" pitchFamily="18" charset="0"/>
            </a:endParaRPr>
          </a:p>
          <a:p>
            <a:pPr algn="just">
              <a:lnSpc>
                <a:spcPct val="110000"/>
              </a:lnSpc>
              <a:spcAft>
                <a:spcPts val="300"/>
              </a:spcAft>
            </a:pPr>
            <a:r>
              <a:rPr lang="zh-CN" altLang="en-US" sz="2500" dirty="0">
                <a:cs typeface="Times New Roman" panose="02020603050405020304" pitchFamily="18" charset="0"/>
              </a:rPr>
              <a:t>        在查找过程中从查找表中插入或删除某个元素。</a:t>
            </a:r>
            <a:endParaRPr lang="en-US" altLang="zh-CN" sz="2500" dirty="0">
              <a:cs typeface="Times New Roman" panose="02020603050405020304" pitchFamily="18" charset="0"/>
            </a:endParaRPr>
          </a:p>
          <a:p>
            <a:pPr algn="just">
              <a:lnSpc>
                <a:spcPct val="110000"/>
              </a:lnSpc>
              <a:spcAft>
                <a:spcPts val="600"/>
              </a:spcAft>
            </a:pPr>
            <a:r>
              <a:rPr lang="zh-CN" altLang="en-US" sz="2500" dirty="0">
                <a:cs typeface="Times New Roman" panose="02020603050405020304" pitchFamily="18" charset="0"/>
              </a:rPr>
              <a:t>对应的查找方法分为</a:t>
            </a:r>
            <a:r>
              <a:rPr lang="zh-CN" altLang="en-US" sz="2500" b="1" dirty="0">
                <a:solidFill>
                  <a:schemeClr val="accent2"/>
                </a:solidFill>
                <a:cs typeface="Times New Roman" panose="02020603050405020304" pitchFamily="18" charset="0"/>
              </a:rPr>
              <a:t>静态查找</a:t>
            </a:r>
            <a:r>
              <a:rPr lang="zh-CN" altLang="en-US" sz="2500" dirty="0">
                <a:cs typeface="Times New Roman" panose="02020603050405020304" pitchFamily="18" charset="0"/>
              </a:rPr>
              <a:t>和</a:t>
            </a:r>
            <a:r>
              <a:rPr lang="zh-CN" altLang="en-US" sz="2500" b="1" dirty="0">
                <a:solidFill>
                  <a:schemeClr val="accent2"/>
                </a:solidFill>
                <a:cs typeface="Times New Roman" panose="02020603050405020304" pitchFamily="18" charset="0"/>
              </a:rPr>
              <a:t>动态查找</a:t>
            </a:r>
            <a:r>
              <a:rPr lang="zh-CN" altLang="en-US" sz="2500" dirty="0">
                <a:cs typeface="Times New Roman" panose="02020603050405020304" pitchFamily="18" charset="0"/>
              </a:rPr>
              <a:t>。</a:t>
            </a:r>
            <a:endParaRPr lang="en-US" altLang="zh-CN" sz="2500" dirty="0">
              <a:cs typeface="Times New Roman" panose="02020603050405020304" pitchFamily="18" charset="0"/>
            </a:endParaRPr>
          </a:p>
        </p:txBody>
      </p:sp>
      <p:grpSp>
        <p:nvGrpSpPr>
          <p:cNvPr id="9" name="组合 8">
            <a:extLst>
              <a:ext uri="{FF2B5EF4-FFF2-40B4-BE49-F238E27FC236}">
                <a16:creationId xmlns:a16="http://schemas.microsoft.com/office/drawing/2014/main" id="{FC7880ED-A392-4EF1-A4DE-690207D426EF}"/>
              </a:ext>
            </a:extLst>
          </p:cNvPr>
          <p:cNvGrpSpPr/>
          <p:nvPr/>
        </p:nvGrpSpPr>
        <p:grpSpPr>
          <a:xfrm>
            <a:off x="-2" y="177155"/>
            <a:ext cx="3576325" cy="877513"/>
            <a:chOff x="-2" y="271425"/>
            <a:chExt cx="3492646" cy="877513"/>
          </a:xfrm>
        </p:grpSpPr>
        <p:sp>
          <p:nvSpPr>
            <p:cNvPr id="10" name="任意多边形 18">
              <a:extLst>
                <a:ext uri="{FF2B5EF4-FFF2-40B4-BE49-F238E27FC236}">
                  <a16:creationId xmlns:a16="http://schemas.microsoft.com/office/drawing/2014/main" id="{8C6909EF-977C-4BC3-AFB6-82140E27A0D2}"/>
                </a:ext>
              </a:extLst>
            </p:cNvPr>
            <p:cNvSpPr/>
            <p:nvPr/>
          </p:nvSpPr>
          <p:spPr>
            <a:xfrm rot="5400000">
              <a:off x="1472453" y="-1051651"/>
              <a:ext cx="547735" cy="349264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1" name="椭圆 10">
              <a:extLst>
                <a:ext uri="{FF2B5EF4-FFF2-40B4-BE49-F238E27FC236}">
                  <a16:creationId xmlns:a16="http://schemas.microsoft.com/office/drawing/2014/main" id="{96412C40-0263-44D8-8482-03ED6BE8EF6B}"/>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2" name="矩形 11">
              <a:extLst>
                <a:ext uri="{FF2B5EF4-FFF2-40B4-BE49-F238E27FC236}">
                  <a16:creationId xmlns:a16="http://schemas.microsoft.com/office/drawing/2014/main" id="{DBED55FD-B01B-4079-9B10-E527A4FA1D15}"/>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9" name="文本框 1066">
            <a:extLst>
              <a:ext uri="{FF2B5EF4-FFF2-40B4-BE49-F238E27FC236}">
                <a16:creationId xmlns:a16="http://schemas.microsoft.com/office/drawing/2014/main" id="{B4DD828C-C2C9-4731-88FA-B6175D843C0A}"/>
              </a:ext>
            </a:extLst>
          </p:cNvPr>
          <p:cNvSpPr txBox="1">
            <a:spLocks noChangeArrowheads="1"/>
          </p:cNvSpPr>
          <p:nvPr/>
        </p:nvSpPr>
        <p:spPr bwMode="auto">
          <a:xfrm>
            <a:off x="1788159" y="308014"/>
            <a:ext cx="10054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rPr>
              <a:t>概述</a:t>
            </a:r>
            <a:endParaRPr lang="zh-CN" altLang="en-US" sz="3200" b="1" dirty="0">
              <a:solidFill>
                <a:schemeClr val="bg1"/>
              </a:solidFill>
              <a:cs typeface="+mn-ea"/>
              <a:sym typeface="+mn-lt"/>
            </a:endParaRPr>
          </a:p>
        </p:txBody>
      </p:sp>
    </p:spTree>
    <p:extLst>
      <p:ext uri="{BB962C8B-B14F-4D97-AF65-F5344CB8AC3E}">
        <p14:creationId xmlns:p14="http://schemas.microsoft.com/office/powerpoint/2010/main" val="1544212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CFE85C1C-569C-46B6-85C9-6BD90ADE88DC}"/>
              </a:ext>
            </a:extLst>
          </p:cNvPr>
          <p:cNvSpPr/>
          <p:nvPr/>
        </p:nvSpPr>
        <p:spPr>
          <a:xfrm>
            <a:off x="849094" y="1177200"/>
            <a:ext cx="11707051" cy="492443"/>
          </a:xfrm>
          <a:prstGeom prst="rect">
            <a:avLst/>
          </a:prstGeom>
        </p:spPr>
        <p:txBody>
          <a:bodyPr wrap="none">
            <a:spAutoFit/>
          </a:bodyPr>
          <a:lstStyle/>
          <a:p>
            <a:pPr>
              <a:spcBef>
                <a:spcPts val="1200"/>
              </a:spcBef>
            </a:pPr>
            <a:r>
              <a:rPr lang="zh-CN" altLang="en-US" sz="2600" b="1" dirty="0">
                <a:solidFill>
                  <a:srgbClr val="002060"/>
                </a:solidFill>
                <a:latin typeface="Times New Roman" panose="02020603050405020304" pitchFamily="18" charset="0"/>
                <a:cs typeface="Times New Roman" panose="02020603050405020304" pitchFamily="18" charset="0"/>
              </a:rPr>
              <a:t>算法</a:t>
            </a:r>
            <a:r>
              <a:rPr lang="en-US" altLang="zh-CN" sz="2600" b="1" dirty="0">
                <a:solidFill>
                  <a:srgbClr val="002060"/>
                </a:solidFill>
                <a:latin typeface="Times New Roman" panose="02020603050405020304" pitchFamily="18" charset="0"/>
                <a:cs typeface="Times New Roman" panose="02020603050405020304" pitchFamily="18" charset="0"/>
              </a:rPr>
              <a:t>4.5 </a:t>
            </a:r>
            <a:r>
              <a:rPr lang="en-US" altLang="zh-CN" sz="2600" b="1" dirty="0" err="1">
                <a:solidFill>
                  <a:schemeClr val="accent2"/>
                </a:solidFill>
              </a:rPr>
              <a:t>SearchBST</a:t>
            </a:r>
            <a:r>
              <a:rPr lang="zh-CN" altLang="en-US" sz="2600" b="1" dirty="0">
                <a:solidFill>
                  <a:srgbClr val="002060"/>
                </a:solidFill>
                <a:latin typeface="Times New Roman" panose="02020603050405020304" pitchFamily="18" charset="0"/>
                <a:cs typeface="Times New Roman" panose="02020603050405020304" pitchFamily="18" charset="0"/>
              </a:rPr>
              <a:t>：二叉排序树查找结点的算法</a:t>
            </a:r>
            <a:r>
              <a:rPr lang="en-US" altLang="zh-CN" sz="2600" b="1" dirty="0">
                <a:solidFill>
                  <a:srgbClr val="002060"/>
                </a:solidFill>
                <a:latin typeface="Times New Roman" panose="02020603050405020304" pitchFamily="18" charset="0"/>
                <a:cs typeface="Times New Roman" panose="02020603050405020304" pitchFamily="18" charset="0"/>
              </a:rPr>
              <a:t>(</a:t>
            </a:r>
            <a:r>
              <a:rPr lang="zh-CN" altLang="en-US" sz="2600" b="1" dirty="0">
                <a:solidFill>
                  <a:srgbClr val="002060"/>
                </a:solidFill>
                <a:latin typeface="Times New Roman" panose="02020603050405020304" pitchFamily="18" charset="0"/>
                <a:cs typeface="Times New Roman" panose="02020603050405020304" pitchFamily="18" charset="0"/>
              </a:rPr>
              <a:t>非递归算法，返回指针</a:t>
            </a:r>
            <a:r>
              <a:rPr lang="en-US" altLang="zh-CN" sz="2600" b="1" dirty="0">
                <a:solidFill>
                  <a:srgbClr val="002060"/>
                </a:solidFill>
                <a:latin typeface="Times New Roman" panose="02020603050405020304" pitchFamily="18" charset="0"/>
                <a:cs typeface="Times New Roman" panose="02020603050405020304" pitchFamily="18" charset="0"/>
              </a:rPr>
              <a:t>)</a:t>
            </a:r>
            <a:r>
              <a:rPr lang="zh-CN" altLang="en-US" sz="2600" b="1" dirty="0">
                <a:solidFill>
                  <a:srgbClr val="002060"/>
                </a:solidFill>
                <a:latin typeface="Times New Roman" panose="02020603050405020304" pitchFamily="18" charset="0"/>
                <a:cs typeface="Times New Roman" panose="02020603050405020304" pitchFamily="18" charset="0"/>
              </a:rPr>
              <a:t>。</a:t>
            </a:r>
          </a:p>
        </p:txBody>
      </p:sp>
      <p:sp>
        <p:nvSpPr>
          <p:cNvPr id="16" name="矩形 15">
            <a:extLst>
              <a:ext uri="{FF2B5EF4-FFF2-40B4-BE49-F238E27FC236}">
                <a16:creationId xmlns:a16="http://schemas.microsoft.com/office/drawing/2014/main" id="{A3E7BD95-2D9D-4C9B-93B2-373C4B4491C6}"/>
              </a:ext>
            </a:extLst>
          </p:cNvPr>
          <p:cNvSpPr/>
          <p:nvPr/>
        </p:nvSpPr>
        <p:spPr>
          <a:xfrm>
            <a:off x="492493" y="1680276"/>
            <a:ext cx="7422147" cy="4893647"/>
          </a:xfrm>
          <a:prstGeom prst="rect">
            <a:avLst/>
          </a:prstGeom>
        </p:spPr>
        <p:txBody>
          <a:bodyPr wrap="square">
            <a:spAutoFit/>
          </a:bodyPr>
          <a:lstStyle/>
          <a:p>
            <a:pPr lvl="1"/>
            <a:r>
              <a:rPr lang="en-US" altLang="zh-CN" sz="2600" dirty="0" err="1">
                <a:cs typeface="Times New Roman" panose="02020603050405020304" pitchFamily="18" charset="0"/>
              </a:rPr>
              <a:t>BiTree</a:t>
            </a:r>
            <a:r>
              <a:rPr lang="en-US" altLang="zh-CN" sz="2600" dirty="0">
                <a:cs typeface="Times New Roman" panose="02020603050405020304" pitchFamily="18" charset="0"/>
              </a:rPr>
              <a:t> </a:t>
            </a:r>
            <a:r>
              <a:rPr lang="en-US" altLang="zh-CN" sz="2600" dirty="0" err="1">
                <a:cs typeface="Times New Roman" panose="02020603050405020304" pitchFamily="18" charset="0"/>
              </a:rPr>
              <a:t>SearchBST</a:t>
            </a:r>
            <a:r>
              <a:rPr lang="en-US" altLang="zh-CN" sz="2600" dirty="0">
                <a:cs typeface="Times New Roman" panose="02020603050405020304" pitchFamily="18" charset="0"/>
              </a:rPr>
              <a:t>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&amp;T, </a:t>
            </a:r>
            <a:r>
              <a:rPr lang="en-US" altLang="zh-CN" sz="2600" dirty="0" err="1">
                <a:cs typeface="Times New Roman" panose="02020603050405020304" pitchFamily="18" charset="0"/>
              </a:rPr>
              <a:t>KeyType</a:t>
            </a:r>
            <a:r>
              <a:rPr lang="en-US" altLang="zh-CN" sz="2600" dirty="0">
                <a:cs typeface="Times New Roman" panose="02020603050405020304" pitchFamily="18" charset="0"/>
              </a:rPr>
              <a:t> k)</a:t>
            </a:r>
          </a:p>
          <a:p>
            <a:pPr lvl="1"/>
            <a:r>
              <a:rPr lang="en-US" altLang="zh-CN" sz="2600" dirty="0">
                <a:cs typeface="Times New Roman" panose="02020603050405020304" pitchFamily="18" charset="0"/>
              </a:rPr>
              <a:t> {  </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p;   p = T;</a:t>
            </a:r>
          </a:p>
          <a:p>
            <a:pPr lvl="1"/>
            <a:r>
              <a:rPr lang="en-US" altLang="zh-CN" sz="2600" dirty="0">
                <a:cs typeface="Times New Roman" panose="02020603050405020304" pitchFamily="18" charset="0"/>
              </a:rPr>
              <a:t>      while(p &amp;&amp; p-&gt;</a:t>
            </a:r>
            <a:r>
              <a:rPr lang="en-US" altLang="zh-CN" sz="2600" dirty="0" err="1">
                <a:cs typeface="Times New Roman" panose="02020603050405020304" pitchFamily="18" charset="0"/>
              </a:rPr>
              <a:t>data.key</a:t>
            </a:r>
            <a:r>
              <a:rPr lang="en-US" altLang="zh-CN" sz="2600" dirty="0">
                <a:cs typeface="Times New Roman" panose="02020603050405020304" pitchFamily="18" charset="0"/>
              </a:rPr>
              <a:t> != k)</a:t>
            </a:r>
          </a:p>
          <a:p>
            <a:pPr lvl="1"/>
            <a:r>
              <a:rPr lang="en-US" altLang="zh-CN" sz="2600" dirty="0">
                <a:cs typeface="Times New Roman" panose="02020603050405020304" pitchFamily="18" charset="0"/>
              </a:rPr>
              <a:t>        {   </a:t>
            </a:r>
          </a:p>
          <a:p>
            <a:pPr lvl="1"/>
            <a:r>
              <a:rPr lang="en-US" altLang="zh-CN" sz="2600" dirty="0">
                <a:cs typeface="Times New Roman" panose="02020603050405020304" pitchFamily="18" charset="0"/>
              </a:rPr>
              <a:t>	       if(k &lt; p-&gt;</a:t>
            </a:r>
            <a:r>
              <a:rPr lang="en-US" altLang="zh-CN" sz="2600" dirty="0" err="1">
                <a:cs typeface="Times New Roman" panose="02020603050405020304" pitchFamily="18" charset="0"/>
              </a:rPr>
              <a:t>data.key</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p = p-&gt;</a:t>
            </a:r>
            <a:r>
              <a:rPr lang="en-US" altLang="zh-CN" sz="2600" dirty="0" err="1">
                <a:cs typeface="Times New Roman" panose="02020603050405020304" pitchFamily="18" charset="0"/>
              </a:rPr>
              <a:t>lc</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else</a:t>
            </a:r>
          </a:p>
          <a:p>
            <a:pPr lvl="1"/>
            <a:r>
              <a:rPr lang="en-US" altLang="zh-CN" sz="2600" dirty="0">
                <a:cs typeface="Times New Roman" panose="02020603050405020304" pitchFamily="18" charset="0"/>
              </a:rPr>
              <a:t>               p = p-&gt;</a:t>
            </a:r>
            <a:r>
              <a:rPr lang="en-US" altLang="zh-CN" sz="2600" dirty="0" err="1">
                <a:cs typeface="Times New Roman" panose="02020603050405020304" pitchFamily="18" charset="0"/>
              </a:rPr>
              <a:t>rc</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return p;</a:t>
            </a:r>
          </a:p>
          <a:p>
            <a:pPr lvl="1"/>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grpSp>
        <p:nvGrpSpPr>
          <p:cNvPr id="17" name="组合 16">
            <a:extLst>
              <a:ext uri="{FF2B5EF4-FFF2-40B4-BE49-F238E27FC236}">
                <a16:creationId xmlns:a16="http://schemas.microsoft.com/office/drawing/2014/main" id="{3179E375-56A8-47A8-BB85-D3F02FC4352E}"/>
              </a:ext>
            </a:extLst>
          </p:cNvPr>
          <p:cNvGrpSpPr/>
          <p:nvPr/>
        </p:nvGrpSpPr>
        <p:grpSpPr>
          <a:xfrm>
            <a:off x="-5" y="177155"/>
            <a:ext cx="4552756" cy="877513"/>
            <a:chOff x="-5" y="271425"/>
            <a:chExt cx="4446231" cy="877513"/>
          </a:xfrm>
        </p:grpSpPr>
        <p:sp>
          <p:nvSpPr>
            <p:cNvPr id="18" name="任意多边形 18">
              <a:extLst>
                <a:ext uri="{FF2B5EF4-FFF2-40B4-BE49-F238E27FC236}">
                  <a16:creationId xmlns:a16="http://schemas.microsoft.com/office/drawing/2014/main" id="{50D99C6D-4BFD-4843-9414-69D4E2BF84F6}"/>
                </a:ext>
              </a:extLst>
            </p:cNvPr>
            <p:cNvSpPr/>
            <p:nvPr/>
          </p:nvSpPr>
          <p:spPr>
            <a:xfrm rot="5400000">
              <a:off x="1949243" y="-1528442"/>
              <a:ext cx="547735" cy="444623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9" name="椭圆 18">
              <a:extLst>
                <a:ext uri="{FF2B5EF4-FFF2-40B4-BE49-F238E27FC236}">
                  <a16:creationId xmlns:a16="http://schemas.microsoft.com/office/drawing/2014/main" id="{68963B95-8918-4524-9488-DE45764D794D}"/>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0" name="矩形 19">
              <a:extLst>
                <a:ext uri="{FF2B5EF4-FFF2-40B4-BE49-F238E27FC236}">
                  <a16:creationId xmlns:a16="http://schemas.microsoft.com/office/drawing/2014/main" id="{E05DE95D-0520-487B-86B0-B16DAD4216A4}"/>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文本框 1066">
            <a:extLst>
              <a:ext uri="{FF2B5EF4-FFF2-40B4-BE49-F238E27FC236}">
                <a16:creationId xmlns:a16="http://schemas.microsoft.com/office/drawing/2014/main" id="{E1C32BE1-AA39-47D9-9605-033ADFF2F52A}"/>
              </a:ext>
            </a:extLst>
          </p:cNvPr>
          <p:cNvSpPr txBox="1">
            <a:spLocks noChangeArrowheads="1"/>
          </p:cNvSpPr>
          <p:nvPr/>
        </p:nvSpPr>
        <p:spPr bwMode="auto">
          <a:xfrm>
            <a:off x="1483847" y="289496"/>
            <a:ext cx="2350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动态查找表</a:t>
            </a:r>
          </a:p>
        </p:txBody>
      </p:sp>
      <p:pic>
        <p:nvPicPr>
          <p:cNvPr id="22" name="图片 21">
            <a:extLst>
              <a:ext uri="{FF2B5EF4-FFF2-40B4-BE49-F238E27FC236}">
                <a16:creationId xmlns:a16="http://schemas.microsoft.com/office/drawing/2014/main" id="{ABF3A2BB-F828-43BE-BCDF-D16BFC5A8AEE}"/>
              </a:ext>
            </a:extLst>
          </p:cNvPr>
          <p:cNvPicPr>
            <a:picLocks noChangeAspect="1"/>
          </p:cNvPicPr>
          <p:nvPr/>
        </p:nvPicPr>
        <p:blipFill>
          <a:blip r:embed="rId2"/>
          <a:stretch>
            <a:fillRect/>
          </a:stretch>
        </p:blipFill>
        <p:spPr>
          <a:xfrm>
            <a:off x="8318004" y="2378370"/>
            <a:ext cx="2900330" cy="2101259"/>
          </a:xfrm>
          <a:prstGeom prst="rect">
            <a:avLst/>
          </a:prstGeom>
        </p:spPr>
      </p:pic>
      <p:grpSp>
        <p:nvGrpSpPr>
          <p:cNvPr id="13" name="Group 23">
            <a:extLst>
              <a:ext uri="{FF2B5EF4-FFF2-40B4-BE49-F238E27FC236}">
                <a16:creationId xmlns:a16="http://schemas.microsoft.com/office/drawing/2014/main" id="{BA01832D-54EC-4315-9B6A-4132DBC28FD3}"/>
              </a:ext>
            </a:extLst>
          </p:cNvPr>
          <p:cNvGrpSpPr/>
          <p:nvPr/>
        </p:nvGrpSpPr>
        <p:grpSpPr>
          <a:xfrm>
            <a:off x="302765" y="1259446"/>
            <a:ext cx="458390" cy="344014"/>
            <a:chOff x="789999" y="2242985"/>
            <a:chExt cx="504229" cy="378415"/>
          </a:xfrm>
        </p:grpSpPr>
        <p:sp>
          <p:nvSpPr>
            <p:cNvPr id="14" name="Rectangle 24">
              <a:extLst>
                <a:ext uri="{FF2B5EF4-FFF2-40B4-BE49-F238E27FC236}">
                  <a16:creationId xmlns:a16="http://schemas.microsoft.com/office/drawing/2014/main" id="{FDA27F0C-28E1-45A2-8653-B2563AF0AA34}"/>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6" name="Rectangle 25">
              <a:extLst>
                <a:ext uri="{FF2B5EF4-FFF2-40B4-BE49-F238E27FC236}">
                  <a16:creationId xmlns:a16="http://schemas.microsoft.com/office/drawing/2014/main" id="{49EF1664-FCFF-4B78-BFAA-6C42DAD434B7}"/>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Tree>
    <p:extLst>
      <p:ext uri="{BB962C8B-B14F-4D97-AF65-F5344CB8AC3E}">
        <p14:creationId xmlns:p14="http://schemas.microsoft.com/office/powerpoint/2010/main" val="251397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595B16E0-6B9C-41BD-AE62-A5E51FC243D0}"/>
              </a:ext>
            </a:extLst>
          </p:cNvPr>
          <p:cNvGrpSpPr/>
          <p:nvPr/>
        </p:nvGrpSpPr>
        <p:grpSpPr>
          <a:xfrm>
            <a:off x="-5" y="177155"/>
            <a:ext cx="4552756" cy="877513"/>
            <a:chOff x="-5" y="271425"/>
            <a:chExt cx="4446231" cy="877513"/>
          </a:xfrm>
        </p:grpSpPr>
        <p:sp>
          <p:nvSpPr>
            <p:cNvPr id="8" name="任意多边形 18">
              <a:extLst>
                <a:ext uri="{FF2B5EF4-FFF2-40B4-BE49-F238E27FC236}">
                  <a16:creationId xmlns:a16="http://schemas.microsoft.com/office/drawing/2014/main" id="{D998D5BC-F6F3-4D9A-B7AA-629A2EE18A53}"/>
                </a:ext>
              </a:extLst>
            </p:cNvPr>
            <p:cNvSpPr/>
            <p:nvPr/>
          </p:nvSpPr>
          <p:spPr>
            <a:xfrm rot="5400000">
              <a:off x="1949243" y="-1528442"/>
              <a:ext cx="547735" cy="444623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395F7964-BA68-4C59-9F18-A35DF1869036}"/>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892AD2B4-08C4-4A79-B753-0899186EF6EC}"/>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6CB48E44-0539-4D7A-A27E-6688EA7F844E}"/>
              </a:ext>
            </a:extLst>
          </p:cNvPr>
          <p:cNvSpPr txBox="1">
            <a:spLocks noChangeArrowheads="1"/>
          </p:cNvSpPr>
          <p:nvPr/>
        </p:nvSpPr>
        <p:spPr bwMode="auto">
          <a:xfrm>
            <a:off x="1483847" y="289496"/>
            <a:ext cx="2350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动态查找表</a:t>
            </a:r>
          </a:p>
        </p:txBody>
      </p:sp>
      <p:sp>
        <p:nvSpPr>
          <p:cNvPr id="15" name="矩形 14">
            <a:extLst>
              <a:ext uri="{FF2B5EF4-FFF2-40B4-BE49-F238E27FC236}">
                <a16:creationId xmlns:a16="http://schemas.microsoft.com/office/drawing/2014/main" id="{CFE85C1C-569C-46B6-85C9-6BD90ADE88DC}"/>
              </a:ext>
            </a:extLst>
          </p:cNvPr>
          <p:cNvSpPr/>
          <p:nvPr/>
        </p:nvSpPr>
        <p:spPr>
          <a:xfrm>
            <a:off x="849094" y="1177200"/>
            <a:ext cx="10576934" cy="492443"/>
          </a:xfrm>
          <a:prstGeom prst="rect">
            <a:avLst/>
          </a:prstGeom>
        </p:spPr>
        <p:txBody>
          <a:bodyPr wrap="none">
            <a:spAutoFit/>
          </a:bodyPr>
          <a:lstStyle/>
          <a:p>
            <a:pPr>
              <a:spcBef>
                <a:spcPts val="1200"/>
              </a:spcBef>
            </a:pPr>
            <a:r>
              <a:rPr lang="zh-CN" altLang="en-US" sz="2600" b="1" dirty="0">
                <a:solidFill>
                  <a:srgbClr val="002060"/>
                </a:solidFill>
                <a:latin typeface="Times New Roman" panose="02020603050405020304" pitchFamily="18" charset="0"/>
                <a:cs typeface="Times New Roman" panose="02020603050405020304" pitchFamily="18" charset="0"/>
              </a:rPr>
              <a:t>算法</a:t>
            </a:r>
            <a:r>
              <a:rPr lang="en-US" altLang="zh-CN" sz="2600" b="1" dirty="0">
                <a:solidFill>
                  <a:srgbClr val="002060"/>
                </a:solidFill>
                <a:latin typeface="Times New Roman" panose="02020603050405020304" pitchFamily="18" charset="0"/>
                <a:cs typeface="Times New Roman" panose="02020603050405020304" pitchFamily="18" charset="0"/>
              </a:rPr>
              <a:t>4.7 </a:t>
            </a:r>
            <a:r>
              <a:rPr lang="en-US" altLang="zh-CN" sz="2600" b="1" dirty="0" err="1">
                <a:solidFill>
                  <a:schemeClr val="accent2"/>
                </a:solidFill>
              </a:rPr>
              <a:t>InsertBST</a:t>
            </a:r>
            <a:r>
              <a:rPr lang="zh-CN" altLang="en-US" sz="2600" b="1" dirty="0">
                <a:solidFill>
                  <a:srgbClr val="002060"/>
                </a:solidFill>
                <a:latin typeface="Times New Roman" panose="02020603050405020304" pitchFamily="18" charset="0"/>
                <a:cs typeface="Times New Roman" panose="02020603050405020304" pitchFamily="18" charset="0"/>
              </a:rPr>
              <a:t>：二叉排序树插入结点的算法</a:t>
            </a:r>
            <a:r>
              <a:rPr lang="en-US" altLang="zh-CN" sz="2600" b="1" dirty="0">
                <a:solidFill>
                  <a:srgbClr val="002060"/>
                </a:solidFill>
                <a:latin typeface="Times New Roman" panose="02020603050405020304" pitchFamily="18" charset="0"/>
                <a:cs typeface="Times New Roman" panose="02020603050405020304" pitchFamily="18" charset="0"/>
              </a:rPr>
              <a:t>(</a:t>
            </a:r>
            <a:r>
              <a:rPr lang="zh-CN" altLang="en-US" sz="2600" b="1" dirty="0">
                <a:solidFill>
                  <a:srgbClr val="002060"/>
                </a:solidFill>
                <a:latin typeface="Times New Roman" panose="02020603050405020304" pitchFamily="18" charset="0"/>
                <a:cs typeface="Times New Roman" panose="02020603050405020304" pitchFamily="18" charset="0"/>
              </a:rPr>
              <a:t>分配新的内存空间</a:t>
            </a:r>
            <a:r>
              <a:rPr lang="en-US" altLang="zh-CN" sz="2600" b="1" dirty="0">
                <a:solidFill>
                  <a:srgbClr val="002060"/>
                </a:solidFill>
                <a:latin typeface="Times New Roman" panose="02020603050405020304" pitchFamily="18" charset="0"/>
                <a:cs typeface="Times New Roman" panose="02020603050405020304" pitchFamily="18" charset="0"/>
              </a:rPr>
              <a:t>)</a:t>
            </a:r>
            <a:r>
              <a:rPr lang="zh-CN" altLang="en-US" sz="2600" b="1" dirty="0">
                <a:solidFill>
                  <a:srgbClr val="002060"/>
                </a:solidFill>
                <a:latin typeface="Times New Roman" panose="02020603050405020304" pitchFamily="18" charset="0"/>
                <a:cs typeface="Times New Roman" panose="02020603050405020304" pitchFamily="18" charset="0"/>
              </a:rPr>
              <a:t>。</a:t>
            </a:r>
          </a:p>
        </p:txBody>
      </p:sp>
      <p:sp>
        <p:nvSpPr>
          <p:cNvPr id="16" name="矩形 15">
            <a:extLst>
              <a:ext uri="{FF2B5EF4-FFF2-40B4-BE49-F238E27FC236}">
                <a16:creationId xmlns:a16="http://schemas.microsoft.com/office/drawing/2014/main" id="{A3E7BD95-2D9D-4C9B-93B2-373C4B4491C6}"/>
              </a:ext>
            </a:extLst>
          </p:cNvPr>
          <p:cNvSpPr/>
          <p:nvPr/>
        </p:nvSpPr>
        <p:spPr>
          <a:xfrm>
            <a:off x="700187" y="1631062"/>
            <a:ext cx="6869013" cy="4785926"/>
          </a:xfrm>
          <a:prstGeom prst="rect">
            <a:avLst/>
          </a:prstGeom>
        </p:spPr>
        <p:txBody>
          <a:bodyPr wrap="square">
            <a:spAutoFit/>
          </a:bodyPr>
          <a:lstStyle/>
          <a:p>
            <a:pPr lvl="1">
              <a:spcAft>
                <a:spcPts val="600"/>
              </a:spcAft>
            </a:pPr>
            <a:r>
              <a:rPr lang="en-US" altLang="zh-CN" sz="2600" dirty="0">
                <a:cs typeface="Times New Roman" panose="02020603050405020304" pitchFamily="18" charset="0"/>
              </a:rPr>
              <a:t>bool </a:t>
            </a:r>
            <a:r>
              <a:rPr lang="en-US" altLang="zh-CN" sz="2600" dirty="0" err="1">
                <a:cs typeface="Times New Roman" panose="02020603050405020304" pitchFamily="18" charset="0"/>
              </a:rPr>
              <a:t>InsertBST</a:t>
            </a:r>
            <a:r>
              <a:rPr lang="en-US" altLang="zh-CN" sz="2600" dirty="0">
                <a:cs typeface="Times New Roman" panose="02020603050405020304" pitchFamily="18" charset="0"/>
              </a:rPr>
              <a:t>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&amp;T, </a:t>
            </a:r>
            <a:r>
              <a:rPr lang="en-US" altLang="zh-CN" sz="2600" dirty="0" err="1">
                <a:cs typeface="Times New Roman" panose="02020603050405020304" pitchFamily="18" charset="0"/>
              </a:rPr>
              <a:t>ElemType</a:t>
            </a:r>
            <a:r>
              <a:rPr lang="en-US" altLang="zh-CN" sz="2600" dirty="0">
                <a:cs typeface="Times New Roman" panose="02020603050405020304" pitchFamily="18" charset="0"/>
              </a:rPr>
              <a:t> x)</a:t>
            </a:r>
          </a:p>
          <a:p>
            <a:pPr lvl="1">
              <a:spcAft>
                <a:spcPts val="600"/>
              </a:spcAft>
            </a:pPr>
            <a:r>
              <a:rPr lang="en-US" altLang="zh-CN" sz="2600" dirty="0">
                <a:cs typeface="Times New Roman" panose="02020603050405020304" pitchFamily="18" charset="0"/>
              </a:rPr>
              <a:t> {    if(!T) </a:t>
            </a:r>
          </a:p>
          <a:p>
            <a:pPr lvl="1">
              <a:spcAft>
                <a:spcPts val="600"/>
              </a:spcAft>
            </a:pPr>
            <a:r>
              <a:rPr lang="en-US" altLang="zh-CN" sz="2600" dirty="0">
                <a:cs typeface="Times New Roman" panose="02020603050405020304" pitchFamily="18" charset="0"/>
              </a:rPr>
              <a:t>         { T = </a:t>
            </a:r>
            <a:r>
              <a:rPr lang="en-US" altLang="zh-CN" sz="2600" dirty="0" err="1">
                <a:cs typeface="Times New Roman" panose="02020603050405020304" pitchFamily="18" charset="0"/>
              </a:rPr>
              <a:t>CreateNode</a:t>
            </a:r>
            <a:r>
              <a:rPr lang="en-US" altLang="zh-CN" sz="2600" dirty="0">
                <a:cs typeface="Times New Roman" panose="02020603050405020304" pitchFamily="18" charset="0"/>
              </a:rPr>
              <a:t>(x);  return true;  }</a:t>
            </a:r>
          </a:p>
          <a:p>
            <a:pPr lvl="1">
              <a:spcAft>
                <a:spcPts val="600"/>
              </a:spcAft>
            </a:pPr>
            <a:r>
              <a:rPr lang="en-US" altLang="zh-CN" sz="2600" dirty="0">
                <a:cs typeface="Times New Roman" panose="02020603050405020304" pitchFamily="18" charset="0"/>
              </a:rPr>
              <a:t>      else if (T-&gt;</a:t>
            </a:r>
            <a:r>
              <a:rPr lang="en-US" altLang="zh-CN" sz="2600" dirty="0" err="1">
                <a:cs typeface="Times New Roman" panose="02020603050405020304" pitchFamily="18" charset="0"/>
              </a:rPr>
              <a:t>data.key</a:t>
            </a:r>
            <a:r>
              <a:rPr lang="en-US" altLang="zh-CN" sz="2600" dirty="0">
                <a:cs typeface="Times New Roman" panose="02020603050405020304" pitchFamily="18" charset="0"/>
              </a:rPr>
              <a:t> == </a:t>
            </a:r>
            <a:r>
              <a:rPr lang="en-US" altLang="zh-CN" sz="2600" dirty="0" err="1">
                <a:cs typeface="Times New Roman" panose="02020603050405020304" pitchFamily="18" charset="0"/>
              </a:rPr>
              <a:t>x.key</a:t>
            </a:r>
            <a:r>
              <a:rPr lang="en-US" altLang="zh-CN" sz="2600" dirty="0">
                <a:cs typeface="Times New Roman" panose="02020603050405020304" pitchFamily="18" charset="0"/>
              </a:rPr>
              <a:t>) </a:t>
            </a:r>
          </a:p>
          <a:p>
            <a:pPr lvl="1">
              <a:spcAft>
                <a:spcPts val="600"/>
              </a:spcAft>
            </a:pPr>
            <a:r>
              <a:rPr lang="en-US" altLang="zh-CN" sz="2600" dirty="0">
                <a:cs typeface="Times New Roman" panose="02020603050405020304" pitchFamily="18" charset="0"/>
              </a:rPr>
              <a:t>         return false;</a:t>
            </a:r>
          </a:p>
          <a:p>
            <a:pPr lvl="1">
              <a:spcAft>
                <a:spcPts val="600"/>
              </a:spcAft>
            </a:pPr>
            <a:r>
              <a:rPr lang="en-US" altLang="zh-CN" sz="2600" dirty="0">
                <a:cs typeface="Times New Roman" panose="02020603050405020304" pitchFamily="18" charset="0"/>
              </a:rPr>
              <a:t>      else if (T-&gt;</a:t>
            </a:r>
            <a:r>
              <a:rPr lang="en-US" altLang="zh-CN" sz="2600" dirty="0" err="1">
                <a:cs typeface="Times New Roman" panose="02020603050405020304" pitchFamily="18" charset="0"/>
              </a:rPr>
              <a:t>data.key</a:t>
            </a:r>
            <a:r>
              <a:rPr lang="en-US" altLang="zh-CN" sz="2600" dirty="0">
                <a:cs typeface="Times New Roman" panose="02020603050405020304" pitchFamily="18" charset="0"/>
              </a:rPr>
              <a:t> &gt; </a:t>
            </a:r>
            <a:r>
              <a:rPr lang="en-US" altLang="zh-CN" sz="2600" dirty="0" err="1">
                <a:cs typeface="Times New Roman" panose="02020603050405020304" pitchFamily="18" charset="0"/>
              </a:rPr>
              <a:t>x.key</a:t>
            </a:r>
            <a:r>
              <a:rPr lang="en-US" altLang="zh-CN" sz="2600" dirty="0">
                <a:cs typeface="Times New Roman" panose="02020603050405020304" pitchFamily="18" charset="0"/>
              </a:rPr>
              <a:t>) </a:t>
            </a:r>
          </a:p>
          <a:p>
            <a:pPr lvl="1">
              <a:spcAft>
                <a:spcPts val="600"/>
              </a:spcAft>
            </a:pPr>
            <a:r>
              <a:rPr lang="en-US" altLang="zh-CN" sz="2600" dirty="0">
                <a:cs typeface="Times New Roman" panose="02020603050405020304" pitchFamily="18" charset="0"/>
              </a:rPr>
              <a:t>         return </a:t>
            </a:r>
            <a:r>
              <a:rPr lang="en-US" altLang="zh-CN" sz="2600" dirty="0" err="1">
                <a:cs typeface="Times New Roman" panose="02020603050405020304" pitchFamily="18" charset="0"/>
              </a:rPr>
              <a:t>InsertBST</a:t>
            </a:r>
            <a:r>
              <a:rPr lang="en-US" altLang="zh-CN" sz="2600" dirty="0">
                <a:cs typeface="Times New Roman" panose="02020603050405020304" pitchFamily="18" charset="0"/>
              </a:rPr>
              <a:t>(T-&gt;</a:t>
            </a:r>
            <a:r>
              <a:rPr lang="en-US" altLang="zh-CN" sz="2600" dirty="0" err="1">
                <a:cs typeface="Times New Roman" panose="02020603050405020304" pitchFamily="18" charset="0"/>
              </a:rPr>
              <a:t>lc</a:t>
            </a:r>
            <a:r>
              <a:rPr lang="en-US" altLang="zh-CN" sz="2600" dirty="0">
                <a:cs typeface="Times New Roman" panose="02020603050405020304" pitchFamily="18" charset="0"/>
              </a:rPr>
              <a:t>, x);</a:t>
            </a:r>
          </a:p>
          <a:p>
            <a:pPr lvl="1">
              <a:spcAft>
                <a:spcPts val="600"/>
              </a:spcAft>
            </a:pPr>
            <a:r>
              <a:rPr lang="en-US" altLang="zh-CN" sz="2600" dirty="0">
                <a:cs typeface="Times New Roman" panose="02020603050405020304" pitchFamily="18" charset="0"/>
              </a:rPr>
              <a:t>      else </a:t>
            </a:r>
          </a:p>
          <a:p>
            <a:pPr lvl="1">
              <a:spcAft>
                <a:spcPts val="600"/>
              </a:spcAft>
            </a:pPr>
            <a:r>
              <a:rPr lang="en-US" altLang="zh-CN" sz="2600" dirty="0">
                <a:cs typeface="Times New Roman" panose="02020603050405020304" pitchFamily="18" charset="0"/>
              </a:rPr>
              <a:t>         return </a:t>
            </a:r>
            <a:r>
              <a:rPr lang="en-US" altLang="zh-CN" sz="2600" dirty="0" err="1">
                <a:cs typeface="Times New Roman" panose="02020603050405020304" pitchFamily="18" charset="0"/>
              </a:rPr>
              <a:t>InsertBST</a:t>
            </a:r>
            <a:r>
              <a:rPr lang="en-US" altLang="zh-CN" sz="2600" dirty="0">
                <a:cs typeface="Times New Roman" panose="02020603050405020304" pitchFamily="18" charset="0"/>
              </a:rPr>
              <a:t>(T-&gt;</a:t>
            </a:r>
            <a:r>
              <a:rPr lang="en-US" altLang="zh-CN" sz="2600" dirty="0" err="1">
                <a:cs typeface="Times New Roman" panose="02020603050405020304" pitchFamily="18" charset="0"/>
              </a:rPr>
              <a:t>rc</a:t>
            </a:r>
            <a:r>
              <a:rPr lang="en-US" altLang="zh-CN" sz="2600" dirty="0">
                <a:cs typeface="Times New Roman" panose="02020603050405020304" pitchFamily="18" charset="0"/>
              </a:rPr>
              <a:t>, x);</a:t>
            </a:r>
          </a:p>
          <a:p>
            <a:pPr lvl="1">
              <a:spcAft>
                <a:spcPts val="600"/>
              </a:spcAft>
            </a:pPr>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pic>
        <p:nvPicPr>
          <p:cNvPr id="17" name="图片 16">
            <a:extLst>
              <a:ext uri="{FF2B5EF4-FFF2-40B4-BE49-F238E27FC236}">
                <a16:creationId xmlns:a16="http://schemas.microsoft.com/office/drawing/2014/main" id="{355214E2-E5D7-48F5-8E7B-EE6DBF2195F9}"/>
              </a:ext>
            </a:extLst>
          </p:cNvPr>
          <p:cNvPicPr>
            <a:picLocks noChangeAspect="1"/>
          </p:cNvPicPr>
          <p:nvPr/>
        </p:nvPicPr>
        <p:blipFill>
          <a:blip r:embed="rId2"/>
          <a:stretch>
            <a:fillRect/>
          </a:stretch>
        </p:blipFill>
        <p:spPr>
          <a:xfrm>
            <a:off x="8226564" y="2307250"/>
            <a:ext cx="2900330" cy="2101259"/>
          </a:xfrm>
          <a:prstGeom prst="rect">
            <a:avLst/>
          </a:prstGeom>
        </p:spPr>
      </p:pic>
      <p:grpSp>
        <p:nvGrpSpPr>
          <p:cNvPr id="13" name="Group 23">
            <a:extLst>
              <a:ext uri="{FF2B5EF4-FFF2-40B4-BE49-F238E27FC236}">
                <a16:creationId xmlns:a16="http://schemas.microsoft.com/office/drawing/2014/main" id="{6E992123-EBB0-4D84-AD64-1EB65C845A3A}"/>
              </a:ext>
            </a:extLst>
          </p:cNvPr>
          <p:cNvGrpSpPr/>
          <p:nvPr/>
        </p:nvGrpSpPr>
        <p:grpSpPr>
          <a:xfrm>
            <a:off x="302765" y="1259446"/>
            <a:ext cx="458390" cy="344014"/>
            <a:chOff x="789999" y="2242985"/>
            <a:chExt cx="504229" cy="378415"/>
          </a:xfrm>
        </p:grpSpPr>
        <p:sp>
          <p:nvSpPr>
            <p:cNvPr id="14" name="Rectangle 24">
              <a:extLst>
                <a:ext uri="{FF2B5EF4-FFF2-40B4-BE49-F238E27FC236}">
                  <a16:creationId xmlns:a16="http://schemas.microsoft.com/office/drawing/2014/main" id="{5BB76C8C-7D4B-4C65-9C66-5CB51CE5DE08}"/>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1" name="Rectangle 25">
              <a:extLst>
                <a:ext uri="{FF2B5EF4-FFF2-40B4-BE49-F238E27FC236}">
                  <a16:creationId xmlns:a16="http://schemas.microsoft.com/office/drawing/2014/main" id="{F749A0A4-7547-4536-9EF0-D5454196A7C7}"/>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Tree>
    <p:extLst>
      <p:ext uri="{BB962C8B-B14F-4D97-AF65-F5344CB8AC3E}">
        <p14:creationId xmlns:p14="http://schemas.microsoft.com/office/powerpoint/2010/main" val="1727326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595B16E0-6B9C-41BD-AE62-A5E51FC243D0}"/>
              </a:ext>
            </a:extLst>
          </p:cNvPr>
          <p:cNvGrpSpPr/>
          <p:nvPr/>
        </p:nvGrpSpPr>
        <p:grpSpPr>
          <a:xfrm>
            <a:off x="-5" y="177155"/>
            <a:ext cx="4552756" cy="877513"/>
            <a:chOff x="-5" y="271425"/>
            <a:chExt cx="4446231" cy="877513"/>
          </a:xfrm>
        </p:grpSpPr>
        <p:sp>
          <p:nvSpPr>
            <p:cNvPr id="8" name="任意多边形 18">
              <a:extLst>
                <a:ext uri="{FF2B5EF4-FFF2-40B4-BE49-F238E27FC236}">
                  <a16:creationId xmlns:a16="http://schemas.microsoft.com/office/drawing/2014/main" id="{D998D5BC-F6F3-4D9A-B7AA-629A2EE18A53}"/>
                </a:ext>
              </a:extLst>
            </p:cNvPr>
            <p:cNvSpPr/>
            <p:nvPr/>
          </p:nvSpPr>
          <p:spPr>
            <a:xfrm rot="5400000">
              <a:off x="1949243" y="-1528442"/>
              <a:ext cx="547735" cy="444623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395F7964-BA68-4C59-9F18-A35DF1869036}"/>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892AD2B4-08C4-4A79-B753-0899186EF6EC}"/>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6CB48E44-0539-4D7A-A27E-6688EA7F844E}"/>
              </a:ext>
            </a:extLst>
          </p:cNvPr>
          <p:cNvSpPr txBox="1">
            <a:spLocks noChangeArrowheads="1"/>
          </p:cNvSpPr>
          <p:nvPr/>
        </p:nvSpPr>
        <p:spPr bwMode="auto">
          <a:xfrm>
            <a:off x="1483847" y="289496"/>
            <a:ext cx="2350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动态查找表</a:t>
            </a:r>
          </a:p>
        </p:txBody>
      </p:sp>
      <p:sp>
        <p:nvSpPr>
          <p:cNvPr id="15" name="矩形 14">
            <a:extLst>
              <a:ext uri="{FF2B5EF4-FFF2-40B4-BE49-F238E27FC236}">
                <a16:creationId xmlns:a16="http://schemas.microsoft.com/office/drawing/2014/main" id="{CFE85C1C-569C-46B6-85C9-6BD90ADE88DC}"/>
              </a:ext>
            </a:extLst>
          </p:cNvPr>
          <p:cNvSpPr/>
          <p:nvPr/>
        </p:nvSpPr>
        <p:spPr>
          <a:xfrm>
            <a:off x="849094" y="1177673"/>
            <a:ext cx="7984878" cy="492443"/>
          </a:xfrm>
          <a:prstGeom prst="rect">
            <a:avLst/>
          </a:prstGeom>
        </p:spPr>
        <p:txBody>
          <a:bodyPr wrap="none">
            <a:spAutoFit/>
          </a:bodyPr>
          <a:lstStyle/>
          <a:p>
            <a:pPr>
              <a:spcBef>
                <a:spcPts val="1200"/>
              </a:spcBef>
            </a:pPr>
            <a:r>
              <a:rPr lang="zh-CN" altLang="en-US" sz="2600" b="1" dirty="0">
                <a:solidFill>
                  <a:srgbClr val="002060"/>
                </a:solidFill>
                <a:latin typeface="Times New Roman" panose="02020603050405020304" pitchFamily="18" charset="0"/>
                <a:cs typeface="Times New Roman" panose="02020603050405020304" pitchFamily="18" charset="0"/>
              </a:rPr>
              <a:t>算法</a:t>
            </a:r>
            <a:r>
              <a:rPr lang="en-US" altLang="zh-CN" sz="2600" b="1" dirty="0">
                <a:solidFill>
                  <a:srgbClr val="002060"/>
                </a:solidFill>
                <a:latin typeface="Times New Roman" panose="02020603050405020304" pitchFamily="18" charset="0"/>
                <a:cs typeface="Times New Roman" panose="02020603050405020304" pitchFamily="18" charset="0"/>
              </a:rPr>
              <a:t>4.6 </a:t>
            </a:r>
            <a:r>
              <a:rPr lang="en-US" altLang="zh-CN" sz="2600" b="1" dirty="0" err="1">
                <a:solidFill>
                  <a:schemeClr val="accent2"/>
                </a:solidFill>
              </a:rPr>
              <a:t>CreateNode</a:t>
            </a:r>
            <a:r>
              <a:rPr lang="zh-CN" altLang="en-US" sz="2600" b="1" dirty="0">
                <a:solidFill>
                  <a:srgbClr val="002060"/>
                </a:solidFill>
                <a:latin typeface="Times New Roman" panose="02020603050405020304" pitchFamily="18" charset="0"/>
                <a:cs typeface="Times New Roman" panose="02020603050405020304" pitchFamily="18" charset="0"/>
              </a:rPr>
              <a:t>：二叉排序树建立结点的算法。</a:t>
            </a:r>
          </a:p>
        </p:txBody>
      </p:sp>
      <p:sp>
        <p:nvSpPr>
          <p:cNvPr id="16" name="矩形 15">
            <a:extLst>
              <a:ext uri="{FF2B5EF4-FFF2-40B4-BE49-F238E27FC236}">
                <a16:creationId xmlns:a16="http://schemas.microsoft.com/office/drawing/2014/main" id="{A3E7BD95-2D9D-4C9B-93B2-373C4B4491C6}"/>
              </a:ext>
            </a:extLst>
          </p:cNvPr>
          <p:cNvSpPr/>
          <p:nvPr/>
        </p:nvSpPr>
        <p:spPr>
          <a:xfrm>
            <a:off x="716723" y="1673460"/>
            <a:ext cx="5734877" cy="3831818"/>
          </a:xfrm>
          <a:prstGeom prst="rect">
            <a:avLst/>
          </a:prstGeom>
        </p:spPr>
        <p:txBody>
          <a:bodyPr wrap="square">
            <a:spAutoFit/>
          </a:bodyPr>
          <a:lstStyle/>
          <a:p>
            <a:pPr lvl="1">
              <a:spcAft>
                <a:spcPts val="600"/>
              </a:spcAft>
            </a:pPr>
            <a:r>
              <a:rPr lang="en-US" altLang="zh-CN" sz="2600" dirty="0" err="1">
                <a:cs typeface="Times New Roman" panose="02020603050405020304" pitchFamily="18" charset="0"/>
              </a:rPr>
              <a:t>BiTree</a:t>
            </a:r>
            <a:r>
              <a:rPr lang="en-US" altLang="zh-CN" sz="2600" dirty="0">
                <a:cs typeface="Times New Roman" panose="02020603050405020304" pitchFamily="18" charset="0"/>
              </a:rPr>
              <a:t> </a:t>
            </a:r>
            <a:r>
              <a:rPr lang="en-US" altLang="zh-CN" sz="2600" dirty="0" err="1">
                <a:cs typeface="Times New Roman" panose="02020603050405020304" pitchFamily="18" charset="0"/>
              </a:rPr>
              <a:t>CreateNode</a:t>
            </a:r>
            <a:r>
              <a:rPr lang="en-US" altLang="zh-CN" sz="2600" dirty="0">
                <a:cs typeface="Times New Roman" panose="02020603050405020304" pitchFamily="18" charset="0"/>
              </a:rPr>
              <a:t> (</a:t>
            </a:r>
            <a:r>
              <a:rPr lang="en-US" altLang="zh-CN" sz="2600" dirty="0" err="1">
                <a:cs typeface="Times New Roman" panose="02020603050405020304" pitchFamily="18" charset="0"/>
              </a:rPr>
              <a:t>ElemType</a:t>
            </a:r>
            <a:r>
              <a:rPr lang="en-US" altLang="zh-CN" sz="2600" dirty="0">
                <a:cs typeface="Times New Roman" panose="02020603050405020304" pitchFamily="18" charset="0"/>
              </a:rPr>
              <a:t> x)</a:t>
            </a:r>
          </a:p>
          <a:p>
            <a:pPr lvl="1">
              <a:spcAft>
                <a:spcPts val="600"/>
              </a:spcAft>
            </a:pPr>
            <a:r>
              <a:rPr lang="en-US" altLang="zh-CN" sz="2600" dirty="0">
                <a:cs typeface="Times New Roman" panose="02020603050405020304" pitchFamily="18" charset="0"/>
              </a:rPr>
              <a:t> {  </a:t>
            </a:r>
          </a:p>
          <a:p>
            <a:pPr lvl="1">
              <a:spcAft>
                <a:spcPts val="600"/>
              </a:spcAft>
            </a:pPr>
            <a:r>
              <a:rPr lang="en-US" altLang="zh-CN" sz="2600" dirty="0">
                <a:cs typeface="Times New Roman" panose="02020603050405020304" pitchFamily="18" charset="0"/>
              </a:rPr>
              <a:t>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p;</a:t>
            </a:r>
          </a:p>
          <a:p>
            <a:pPr lvl="1">
              <a:spcAft>
                <a:spcPts val="600"/>
              </a:spcAft>
            </a:pPr>
            <a:r>
              <a:rPr lang="en-US" altLang="zh-CN" sz="2600" dirty="0">
                <a:cs typeface="Times New Roman" panose="02020603050405020304" pitchFamily="18" charset="0"/>
              </a:rPr>
              <a:t>     p = new </a:t>
            </a:r>
            <a:r>
              <a:rPr lang="en-US" altLang="zh-CN" sz="2600" dirty="0" err="1">
                <a:cs typeface="Times New Roman" panose="02020603050405020304" pitchFamily="18" charset="0"/>
              </a:rPr>
              <a:t>BiTNode</a:t>
            </a:r>
            <a:r>
              <a:rPr lang="en-US" altLang="zh-CN" sz="2600" dirty="0">
                <a:cs typeface="Times New Roman" panose="02020603050405020304" pitchFamily="18" charset="0"/>
              </a:rPr>
              <a:t>;</a:t>
            </a:r>
          </a:p>
          <a:p>
            <a:pPr lvl="1">
              <a:spcAft>
                <a:spcPts val="600"/>
              </a:spcAft>
            </a:pPr>
            <a:r>
              <a:rPr lang="en-US" altLang="zh-CN" sz="2600" dirty="0">
                <a:cs typeface="Times New Roman" panose="02020603050405020304" pitchFamily="18" charset="0"/>
              </a:rPr>
              <a:t>     p-&gt;data = x;</a:t>
            </a:r>
          </a:p>
          <a:p>
            <a:pPr lvl="1">
              <a:spcAft>
                <a:spcPts val="600"/>
              </a:spcAft>
            </a:pPr>
            <a:r>
              <a:rPr lang="en-US" altLang="zh-CN" sz="2600" dirty="0">
                <a:cs typeface="Times New Roman" panose="02020603050405020304" pitchFamily="18" charset="0"/>
              </a:rPr>
              <a:t>     p-&gt;</a:t>
            </a:r>
            <a:r>
              <a:rPr lang="en-US" altLang="zh-CN" sz="2600" dirty="0" err="1">
                <a:cs typeface="Times New Roman" panose="02020603050405020304" pitchFamily="18" charset="0"/>
              </a:rPr>
              <a:t>lc</a:t>
            </a:r>
            <a:r>
              <a:rPr lang="en-US" altLang="zh-CN" sz="2600" dirty="0">
                <a:cs typeface="Times New Roman" panose="02020603050405020304" pitchFamily="18" charset="0"/>
              </a:rPr>
              <a:t> = p-&gt;</a:t>
            </a:r>
            <a:r>
              <a:rPr lang="en-US" altLang="zh-CN" sz="2600" dirty="0" err="1">
                <a:cs typeface="Times New Roman" panose="02020603050405020304" pitchFamily="18" charset="0"/>
              </a:rPr>
              <a:t>rc</a:t>
            </a:r>
            <a:r>
              <a:rPr lang="en-US" altLang="zh-CN" sz="2600" dirty="0">
                <a:cs typeface="Times New Roman" panose="02020603050405020304" pitchFamily="18" charset="0"/>
              </a:rPr>
              <a:t> = NULL;</a:t>
            </a:r>
          </a:p>
          <a:p>
            <a:pPr lvl="1">
              <a:spcAft>
                <a:spcPts val="600"/>
              </a:spcAft>
            </a:pPr>
            <a:r>
              <a:rPr lang="en-US" altLang="zh-CN" sz="2600" dirty="0">
                <a:cs typeface="Times New Roman" panose="02020603050405020304" pitchFamily="18" charset="0"/>
              </a:rPr>
              <a:t>     return p;</a:t>
            </a:r>
          </a:p>
          <a:p>
            <a:pPr lvl="1">
              <a:spcAft>
                <a:spcPts val="600"/>
              </a:spcAft>
            </a:pPr>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grpSp>
        <p:nvGrpSpPr>
          <p:cNvPr id="12" name="Group 23">
            <a:extLst>
              <a:ext uri="{FF2B5EF4-FFF2-40B4-BE49-F238E27FC236}">
                <a16:creationId xmlns:a16="http://schemas.microsoft.com/office/drawing/2014/main" id="{F143F04A-21D1-415E-9CB6-EE016B459782}"/>
              </a:ext>
            </a:extLst>
          </p:cNvPr>
          <p:cNvGrpSpPr/>
          <p:nvPr/>
        </p:nvGrpSpPr>
        <p:grpSpPr>
          <a:xfrm>
            <a:off x="302765" y="1259446"/>
            <a:ext cx="458390" cy="344014"/>
            <a:chOff x="789999" y="2242985"/>
            <a:chExt cx="504229" cy="378415"/>
          </a:xfrm>
        </p:grpSpPr>
        <p:sp>
          <p:nvSpPr>
            <p:cNvPr id="13" name="Rectangle 24">
              <a:extLst>
                <a:ext uri="{FF2B5EF4-FFF2-40B4-BE49-F238E27FC236}">
                  <a16:creationId xmlns:a16="http://schemas.microsoft.com/office/drawing/2014/main" id="{53FC3E15-78A1-40A6-B261-35291816BCD6}"/>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4" name="Rectangle 25">
              <a:extLst>
                <a:ext uri="{FF2B5EF4-FFF2-40B4-BE49-F238E27FC236}">
                  <a16:creationId xmlns:a16="http://schemas.microsoft.com/office/drawing/2014/main" id="{DF819755-EDEA-495B-ABAD-5F1BAF900126}"/>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Tree>
    <p:extLst>
      <p:ext uri="{BB962C8B-B14F-4D97-AF65-F5344CB8AC3E}">
        <p14:creationId xmlns:p14="http://schemas.microsoft.com/office/powerpoint/2010/main" val="2476974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595B16E0-6B9C-41BD-AE62-A5E51FC243D0}"/>
              </a:ext>
            </a:extLst>
          </p:cNvPr>
          <p:cNvGrpSpPr/>
          <p:nvPr/>
        </p:nvGrpSpPr>
        <p:grpSpPr>
          <a:xfrm>
            <a:off x="-5" y="177155"/>
            <a:ext cx="4552756" cy="877513"/>
            <a:chOff x="-5" y="271425"/>
            <a:chExt cx="4446231" cy="877513"/>
          </a:xfrm>
        </p:grpSpPr>
        <p:sp>
          <p:nvSpPr>
            <p:cNvPr id="8" name="任意多边形 18">
              <a:extLst>
                <a:ext uri="{FF2B5EF4-FFF2-40B4-BE49-F238E27FC236}">
                  <a16:creationId xmlns:a16="http://schemas.microsoft.com/office/drawing/2014/main" id="{D998D5BC-F6F3-4D9A-B7AA-629A2EE18A53}"/>
                </a:ext>
              </a:extLst>
            </p:cNvPr>
            <p:cNvSpPr/>
            <p:nvPr/>
          </p:nvSpPr>
          <p:spPr>
            <a:xfrm rot="5400000">
              <a:off x="1949243" y="-1528442"/>
              <a:ext cx="547735" cy="444623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395F7964-BA68-4C59-9F18-A35DF1869036}"/>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892AD2B4-08C4-4A79-B753-0899186EF6EC}"/>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6CB48E44-0539-4D7A-A27E-6688EA7F844E}"/>
              </a:ext>
            </a:extLst>
          </p:cNvPr>
          <p:cNvSpPr txBox="1">
            <a:spLocks noChangeArrowheads="1"/>
          </p:cNvSpPr>
          <p:nvPr/>
        </p:nvSpPr>
        <p:spPr bwMode="auto">
          <a:xfrm>
            <a:off x="1483847" y="289496"/>
            <a:ext cx="2350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动态查找表</a:t>
            </a:r>
          </a:p>
        </p:txBody>
      </p:sp>
      <p:sp>
        <p:nvSpPr>
          <p:cNvPr id="15" name="矩形 14">
            <a:extLst>
              <a:ext uri="{FF2B5EF4-FFF2-40B4-BE49-F238E27FC236}">
                <a16:creationId xmlns:a16="http://schemas.microsoft.com/office/drawing/2014/main" id="{CFE85C1C-569C-46B6-85C9-6BD90ADE88DC}"/>
              </a:ext>
            </a:extLst>
          </p:cNvPr>
          <p:cNvSpPr/>
          <p:nvPr/>
        </p:nvSpPr>
        <p:spPr>
          <a:xfrm>
            <a:off x="849600" y="1177200"/>
            <a:ext cx="10576934" cy="492443"/>
          </a:xfrm>
          <a:prstGeom prst="rect">
            <a:avLst/>
          </a:prstGeom>
        </p:spPr>
        <p:txBody>
          <a:bodyPr wrap="none">
            <a:spAutoFit/>
          </a:bodyPr>
          <a:lstStyle/>
          <a:p>
            <a:pPr>
              <a:spcBef>
                <a:spcPts val="1200"/>
              </a:spcBef>
            </a:pPr>
            <a:r>
              <a:rPr lang="zh-CN" altLang="en-US" sz="2600" b="1" dirty="0">
                <a:solidFill>
                  <a:srgbClr val="002060"/>
                </a:solidFill>
                <a:latin typeface="Times New Roman" panose="02020603050405020304" pitchFamily="18" charset="0"/>
                <a:cs typeface="Times New Roman" panose="02020603050405020304" pitchFamily="18" charset="0"/>
              </a:rPr>
              <a:t>算法</a:t>
            </a:r>
            <a:r>
              <a:rPr lang="en-US" altLang="zh-CN" sz="2600" b="1" dirty="0">
                <a:solidFill>
                  <a:srgbClr val="002060"/>
                </a:solidFill>
                <a:latin typeface="Times New Roman" panose="02020603050405020304" pitchFamily="18" charset="0"/>
                <a:cs typeface="Times New Roman" panose="02020603050405020304" pitchFamily="18" charset="0"/>
              </a:rPr>
              <a:t>4.8 </a:t>
            </a:r>
            <a:r>
              <a:rPr lang="en-US" altLang="zh-CN" sz="2600" b="1" dirty="0" err="1">
                <a:solidFill>
                  <a:schemeClr val="accent2"/>
                </a:solidFill>
              </a:rPr>
              <a:t>InsertBST</a:t>
            </a:r>
            <a:r>
              <a:rPr lang="zh-CN" altLang="en-US" sz="2600" b="1" dirty="0">
                <a:solidFill>
                  <a:srgbClr val="002060"/>
                </a:solidFill>
                <a:latin typeface="Times New Roman" panose="02020603050405020304" pitchFamily="18" charset="0"/>
                <a:cs typeface="Times New Roman" panose="02020603050405020304" pitchFamily="18" charset="0"/>
              </a:rPr>
              <a:t>：二叉排序树插入结点的算法</a:t>
            </a:r>
            <a:r>
              <a:rPr lang="en-US" altLang="zh-CN" sz="2600" b="1" dirty="0">
                <a:solidFill>
                  <a:srgbClr val="002060"/>
                </a:solidFill>
                <a:latin typeface="Times New Roman" panose="02020603050405020304" pitchFamily="18" charset="0"/>
                <a:cs typeface="Times New Roman" panose="02020603050405020304" pitchFamily="18" charset="0"/>
              </a:rPr>
              <a:t>(</a:t>
            </a:r>
            <a:r>
              <a:rPr lang="zh-CN" altLang="en-US" sz="2600" b="1" dirty="0">
                <a:solidFill>
                  <a:srgbClr val="002060"/>
                </a:solidFill>
                <a:latin typeface="Times New Roman" panose="02020603050405020304" pitchFamily="18" charset="0"/>
                <a:cs typeface="Times New Roman" panose="02020603050405020304" pitchFamily="18" charset="0"/>
              </a:rPr>
              <a:t>用结点原内存空间</a:t>
            </a:r>
            <a:r>
              <a:rPr lang="en-US" altLang="zh-CN" sz="2600" b="1" dirty="0">
                <a:solidFill>
                  <a:srgbClr val="002060"/>
                </a:solidFill>
                <a:latin typeface="Times New Roman" panose="02020603050405020304" pitchFamily="18" charset="0"/>
                <a:cs typeface="Times New Roman" panose="02020603050405020304" pitchFamily="18" charset="0"/>
              </a:rPr>
              <a:t>)</a:t>
            </a:r>
            <a:r>
              <a:rPr lang="zh-CN" altLang="en-US" sz="2600" b="1" dirty="0">
                <a:solidFill>
                  <a:srgbClr val="002060"/>
                </a:solidFill>
                <a:latin typeface="Times New Roman" panose="02020603050405020304" pitchFamily="18" charset="0"/>
                <a:cs typeface="Times New Roman" panose="02020603050405020304" pitchFamily="18" charset="0"/>
              </a:rPr>
              <a:t>。</a:t>
            </a:r>
          </a:p>
        </p:txBody>
      </p:sp>
      <p:sp>
        <p:nvSpPr>
          <p:cNvPr id="16" name="矩形 15">
            <a:extLst>
              <a:ext uri="{FF2B5EF4-FFF2-40B4-BE49-F238E27FC236}">
                <a16:creationId xmlns:a16="http://schemas.microsoft.com/office/drawing/2014/main" id="{A3E7BD95-2D9D-4C9B-93B2-373C4B4491C6}"/>
              </a:ext>
            </a:extLst>
          </p:cNvPr>
          <p:cNvSpPr/>
          <p:nvPr/>
        </p:nvSpPr>
        <p:spPr>
          <a:xfrm>
            <a:off x="625268" y="1570807"/>
            <a:ext cx="7289372" cy="5262979"/>
          </a:xfrm>
          <a:prstGeom prst="rect">
            <a:avLst/>
          </a:prstGeom>
        </p:spPr>
        <p:txBody>
          <a:bodyPr wrap="square">
            <a:spAutoFit/>
          </a:bodyPr>
          <a:lstStyle/>
          <a:p>
            <a:pPr lvl="1">
              <a:spcAft>
                <a:spcPts val="600"/>
              </a:spcAft>
            </a:pPr>
            <a:r>
              <a:rPr lang="en-US" altLang="zh-CN" sz="2600" dirty="0">
                <a:cs typeface="Times New Roman" panose="02020603050405020304" pitchFamily="18" charset="0"/>
              </a:rPr>
              <a:t>bool </a:t>
            </a:r>
            <a:r>
              <a:rPr lang="en-US" altLang="zh-CN" sz="2600" dirty="0" err="1">
                <a:cs typeface="Times New Roman" panose="02020603050405020304" pitchFamily="18" charset="0"/>
              </a:rPr>
              <a:t>InsertBST</a:t>
            </a:r>
            <a:r>
              <a:rPr lang="en-US" altLang="zh-CN" sz="2600" dirty="0">
                <a:cs typeface="Times New Roman" panose="02020603050405020304" pitchFamily="18" charset="0"/>
              </a:rPr>
              <a:t>_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&amp;T,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p)</a:t>
            </a:r>
          </a:p>
          <a:p>
            <a:pPr lvl="1">
              <a:spcAft>
                <a:spcPts val="600"/>
              </a:spcAft>
            </a:pPr>
            <a:r>
              <a:rPr lang="en-US" altLang="zh-CN" sz="2600" dirty="0">
                <a:cs typeface="Times New Roman" panose="02020603050405020304" pitchFamily="18" charset="0"/>
              </a:rPr>
              <a:t> {   p-&gt;</a:t>
            </a:r>
            <a:r>
              <a:rPr lang="en-US" altLang="zh-CN" sz="2600" dirty="0" err="1">
                <a:cs typeface="Times New Roman" panose="02020603050405020304" pitchFamily="18" charset="0"/>
              </a:rPr>
              <a:t>lc</a:t>
            </a:r>
            <a:r>
              <a:rPr lang="en-US" altLang="zh-CN" sz="2600" dirty="0">
                <a:cs typeface="Times New Roman" panose="02020603050405020304" pitchFamily="18" charset="0"/>
              </a:rPr>
              <a:t> = p-&gt;</a:t>
            </a:r>
            <a:r>
              <a:rPr lang="en-US" altLang="zh-CN" sz="2600" dirty="0" err="1">
                <a:cs typeface="Times New Roman" panose="02020603050405020304" pitchFamily="18" charset="0"/>
              </a:rPr>
              <a:t>rc</a:t>
            </a:r>
            <a:r>
              <a:rPr lang="en-US" altLang="zh-CN" sz="2600" dirty="0">
                <a:cs typeface="Times New Roman" panose="02020603050405020304" pitchFamily="18" charset="0"/>
              </a:rPr>
              <a:t> = NULL; </a:t>
            </a:r>
          </a:p>
          <a:p>
            <a:pPr lvl="1">
              <a:spcAft>
                <a:spcPts val="600"/>
              </a:spcAft>
            </a:pPr>
            <a:r>
              <a:rPr lang="en-US" altLang="zh-CN" sz="2600" dirty="0">
                <a:cs typeface="Times New Roman" panose="02020603050405020304" pitchFamily="18" charset="0"/>
              </a:rPr>
              <a:t>     if(!T) </a:t>
            </a:r>
          </a:p>
          <a:p>
            <a:pPr lvl="1">
              <a:spcAft>
                <a:spcPts val="600"/>
              </a:spcAft>
            </a:pPr>
            <a:r>
              <a:rPr lang="en-US" altLang="zh-CN" sz="2600" dirty="0">
                <a:cs typeface="Times New Roman" panose="02020603050405020304" pitchFamily="18" charset="0"/>
              </a:rPr>
              <a:t>        { T = p; return true;  }</a:t>
            </a:r>
          </a:p>
          <a:p>
            <a:pPr lvl="1">
              <a:spcAft>
                <a:spcPts val="600"/>
              </a:spcAft>
            </a:pPr>
            <a:r>
              <a:rPr lang="en-US" altLang="zh-CN" sz="2600" dirty="0">
                <a:cs typeface="Times New Roman" panose="02020603050405020304" pitchFamily="18" charset="0"/>
              </a:rPr>
              <a:t>     else if (T-&gt;</a:t>
            </a:r>
            <a:r>
              <a:rPr lang="en-US" altLang="zh-CN" sz="2600" dirty="0" err="1">
                <a:cs typeface="Times New Roman" panose="02020603050405020304" pitchFamily="18" charset="0"/>
              </a:rPr>
              <a:t>data.key</a:t>
            </a:r>
            <a:r>
              <a:rPr lang="en-US" altLang="zh-CN" sz="2600" dirty="0">
                <a:cs typeface="Times New Roman" panose="02020603050405020304" pitchFamily="18" charset="0"/>
              </a:rPr>
              <a:t> == p-&gt;</a:t>
            </a:r>
            <a:r>
              <a:rPr lang="en-US" altLang="zh-CN" sz="2600" dirty="0" err="1">
                <a:cs typeface="Times New Roman" panose="02020603050405020304" pitchFamily="18" charset="0"/>
              </a:rPr>
              <a:t>data.key</a:t>
            </a:r>
            <a:r>
              <a:rPr lang="en-US" altLang="zh-CN" sz="2600" dirty="0">
                <a:cs typeface="Times New Roman" panose="02020603050405020304" pitchFamily="18" charset="0"/>
              </a:rPr>
              <a:t>) </a:t>
            </a:r>
          </a:p>
          <a:p>
            <a:pPr lvl="1">
              <a:spcAft>
                <a:spcPts val="600"/>
              </a:spcAft>
            </a:pPr>
            <a:r>
              <a:rPr lang="en-US" altLang="zh-CN" sz="2600" dirty="0">
                <a:cs typeface="Times New Roman" panose="02020603050405020304" pitchFamily="18" charset="0"/>
              </a:rPr>
              <a:t>        return false;</a:t>
            </a:r>
          </a:p>
          <a:p>
            <a:pPr lvl="1">
              <a:spcAft>
                <a:spcPts val="600"/>
              </a:spcAft>
            </a:pPr>
            <a:r>
              <a:rPr lang="en-US" altLang="zh-CN" sz="2600" dirty="0">
                <a:cs typeface="Times New Roman" panose="02020603050405020304" pitchFamily="18" charset="0"/>
              </a:rPr>
              <a:t>     else if (T-&gt;</a:t>
            </a:r>
            <a:r>
              <a:rPr lang="en-US" altLang="zh-CN" sz="2600" dirty="0" err="1">
                <a:cs typeface="Times New Roman" panose="02020603050405020304" pitchFamily="18" charset="0"/>
              </a:rPr>
              <a:t>data.key</a:t>
            </a:r>
            <a:r>
              <a:rPr lang="en-US" altLang="zh-CN" sz="2600" dirty="0">
                <a:cs typeface="Times New Roman" panose="02020603050405020304" pitchFamily="18" charset="0"/>
              </a:rPr>
              <a:t> &gt; p-&gt;</a:t>
            </a:r>
            <a:r>
              <a:rPr lang="en-US" altLang="zh-CN" sz="2600" dirty="0" err="1">
                <a:cs typeface="Times New Roman" panose="02020603050405020304" pitchFamily="18" charset="0"/>
              </a:rPr>
              <a:t>data.key</a:t>
            </a:r>
            <a:r>
              <a:rPr lang="en-US" altLang="zh-CN" sz="2600" dirty="0">
                <a:cs typeface="Times New Roman" panose="02020603050405020304" pitchFamily="18" charset="0"/>
              </a:rPr>
              <a:t>) </a:t>
            </a:r>
          </a:p>
          <a:p>
            <a:pPr lvl="1">
              <a:spcAft>
                <a:spcPts val="600"/>
              </a:spcAft>
            </a:pPr>
            <a:r>
              <a:rPr lang="en-US" altLang="zh-CN" sz="2600" dirty="0">
                <a:cs typeface="Times New Roman" panose="02020603050405020304" pitchFamily="18" charset="0"/>
              </a:rPr>
              <a:t>        return </a:t>
            </a:r>
            <a:r>
              <a:rPr lang="en-US" altLang="zh-CN" sz="2600" dirty="0" err="1">
                <a:cs typeface="Times New Roman" panose="02020603050405020304" pitchFamily="18" charset="0"/>
              </a:rPr>
              <a:t>InsertBST</a:t>
            </a:r>
            <a:r>
              <a:rPr lang="en-US" altLang="zh-CN" sz="2600" dirty="0">
                <a:cs typeface="Times New Roman" panose="02020603050405020304" pitchFamily="18" charset="0"/>
              </a:rPr>
              <a:t>(T-&gt;</a:t>
            </a:r>
            <a:r>
              <a:rPr lang="en-US" altLang="zh-CN" sz="2600" dirty="0" err="1">
                <a:cs typeface="Times New Roman" panose="02020603050405020304" pitchFamily="18" charset="0"/>
              </a:rPr>
              <a:t>lc</a:t>
            </a:r>
            <a:r>
              <a:rPr lang="en-US" altLang="zh-CN" sz="2600" dirty="0">
                <a:cs typeface="Times New Roman" panose="02020603050405020304" pitchFamily="18" charset="0"/>
              </a:rPr>
              <a:t>, p);</a:t>
            </a:r>
          </a:p>
          <a:p>
            <a:pPr lvl="1">
              <a:spcAft>
                <a:spcPts val="600"/>
              </a:spcAft>
            </a:pPr>
            <a:r>
              <a:rPr lang="en-US" altLang="zh-CN" sz="2600" dirty="0">
                <a:cs typeface="Times New Roman" panose="02020603050405020304" pitchFamily="18" charset="0"/>
              </a:rPr>
              <a:t>     else </a:t>
            </a:r>
          </a:p>
          <a:p>
            <a:pPr lvl="1">
              <a:spcAft>
                <a:spcPts val="600"/>
              </a:spcAft>
            </a:pPr>
            <a:r>
              <a:rPr lang="en-US" altLang="zh-CN" sz="2600" dirty="0">
                <a:cs typeface="Times New Roman" panose="02020603050405020304" pitchFamily="18" charset="0"/>
              </a:rPr>
              <a:t>        return </a:t>
            </a:r>
            <a:r>
              <a:rPr lang="en-US" altLang="zh-CN" sz="2600" dirty="0" err="1">
                <a:cs typeface="Times New Roman" panose="02020603050405020304" pitchFamily="18" charset="0"/>
              </a:rPr>
              <a:t>InsertBST</a:t>
            </a:r>
            <a:r>
              <a:rPr lang="en-US" altLang="zh-CN" sz="2600" dirty="0">
                <a:cs typeface="Times New Roman" panose="02020603050405020304" pitchFamily="18" charset="0"/>
              </a:rPr>
              <a:t>(T-&gt;</a:t>
            </a:r>
            <a:r>
              <a:rPr lang="en-US" altLang="zh-CN" sz="2600" dirty="0" err="1">
                <a:cs typeface="Times New Roman" panose="02020603050405020304" pitchFamily="18" charset="0"/>
              </a:rPr>
              <a:t>rc</a:t>
            </a:r>
            <a:r>
              <a:rPr lang="en-US" altLang="zh-CN" sz="2600" dirty="0">
                <a:cs typeface="Times New Roman" panose="02020603050405020304" pitchFamily="18" charset="0"/>
              </a:rPr>
              <a:t>, p);</a:t>
            </a:r>
          </a:p>
          <a:p>
            <a:pPr lvl="1">
              <a:spcAft>
                <a:spcPts val="600"/>
              </a:spcAft>
            </a:pPr>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grpSp>
        <p:nvGrpSpPr>
          <p:cNvPr id="12" name="Group 23">
            <a:extLst>
              <a:ext uri="{FF2B5EF4-FFF2-40B4-BE49-F238E27FC236}">
                <a16:creationId xmlns:a16="http://schemas.microsoft.com/office/drawing/2014/main" id="{D35785AA-946F-45E4-92A9-61AADB161C11}"/>
              </a:ext>
            </a:extLst>
          </p:cNvPr>
          <p:cNvGrpSpPr/>
          <p:nvPr/>
        </p:nvGrpSpPr>
        <p:grpSpPr>
          <a:xfrm>
            <a:off x="302765" y="1259446"/>
            <a:ext cx="458390" cy="344014"/>
            <a:chOff x="789999" y="2242985"/>
            <a:chExt cx="504229" cy="378415"/>
          </a:xfrm>
        </p:grpSpPr>
        <p:sp>
          <p:nvSpPr>
            <p:cNvPr id="13" name="Rectangle 24">
              <a:extLst>
                <a:ext uri="{FF2B5EF4-FFF2-40B4-BE49-F238E27FC236}">
                  <a16:creationId xmlns:a16="http://schemas.microsoft.com/office/drawing/2014/main" id="{32684EED-B59E-4B0A-8F02-3EFE36DF9EDC}"/>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4" name="Rectangle 25">
              <a:extLst>
                <a:ext uri="{FF2B5EF4-FFF2-40B4-BE49-F238E27FC236}">
                  <a16:creationId xmlns:a16="http://schemas.microsoft.com/office/drawing/2014/main" id="{DF661BBB-EB04-4F4F-9691-41F2B44E4F6F}"/>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Tree>
    <p:extLst>
      <p:ext uri="{BB962C8B-B14F-4D97-AF65-F5344CB8AC3E}">
        <p14:creationId xmlns:p14="http://schemas.microsoft.com/office/powerpoint/2010/main" val="2162880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595B16E0-6B9C-41BD-AE62-A5E51FC243D0}"/>
              </a:ext>
            </a:extLst>
          </p:cNvPr>
          <p:cNvGrpSpPr/>
          <p:nvPr/>
        </p:nvGrpSpPr>
        <p:grpSpPr>
          <a:xfrm>
            <a:off x="-5" y="177155"/>
            <a:ext cx="4552756" cy="877513"/>
            <a:chOff x="-5" y="271425"/>
            <a:chExt cx="4446231" cy="877513"/>
          </a:xfrm>
        </p:grpSpPr>
        <p:sp>
          <p:nvSpPr>
            <p:cNvPr id="8" name="任意多边形 18">
              <a:extLst>
                <a:ext uri="{FF2B5EF4-FFF2-40B4-BE49-F238E27FC236}">
                  <a16:creationId xmlns:a16="http://schemas.microsoft.com/office/drawing/2014/main" id="{D998D5BC-F6F3-4D9A-B7AA-629A2EE18A53}"/>
                </a:ext>
              </a:extLst>
            </p:cNvPr>
            <p:cNvSpPr/>
            <p:nvPr/>
          </p:nvSpPr>
          <p:spPr>
            <a:xfrm rot="5400000">
              <a:off x="1949243" y="-1528442"/>
              <a:ext cx="547735" cy="444623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395F7964-BA68-4C59-9F18-A35DF1869036}"/>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892AD2B4-08C4-4A79-B753-0899186EF6EC}"/>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6CB48E44-0539-4D7A-A27E-6688EA7F844E}"/>
              </a:ext>
            </a:extLst>
          </p:cNvPr>
          <p:cNvSpPr txBox="1">
            <a:spLocks noChangeArrowheads="1"/>
          </p:cNvSpPr>
          <p:nvPr/>
        </p:nvSpPr>
        <p:spPr bwMode="auto">
          <a:xfrm>
            <a:off x="1483847" y="289496"/>
            <a:ext cx="2350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动态查找表</a:t>
            </a:r>
          </a:p>
        </p:txBody>
      </p:sp>
      <p:sp>
        <p:nvSpPr>
          <p:cNvPr id="15" name="矩形 14">
            <a:extLst>
              <a:ext uri="{FF2B5EF4-FFF2-40B4-BE49-F238E27FC236}">
                <a16:creationId xmlns:a16="http://schemas.microsoft.com/office/drawing/2014/main" id="{CFE85C1C-569C-46B6-85C9-6BD90ADE88DC}"/>
              </a:ext>
            </a:extLst>
          </p:cNvPr>
          <p:cNvSpPr/>
          <p:nvPr/>
        </p:nvSpPr>
        <p:spPr>
          <a:xfrm>
            <a:off x="849600" y="1177200"/>
            <a:ext cx="10152138" cy="1046440"/>
          </a:xfrm>
          <a:prstGeom prst="rect">
            <a:avLst/>
          </a:prstGeom>
        </p:spPr>
        <p:txBody>
          <a:bodyPr wrap="none">
            <a:spAutoFit/>
          </a:bodyPr>
          <a:lstStyle/>
          <a:p>
            <a:pPr>
              <a:spcBef>
                <a:spcPts val="1200"/>
              </a:spcBef>
            </a:pPr>
            <a:r>
              <a:rPr lang="zh-CN" altLang="en-US" sz="2600" b="1" dirty="0">
                <a:solidFill>
                  <a:srgbClr val="002060"/>
                </a:solidFill>
                <a:latin typeface="Times New Roman" panose="02020603050405020304" pitchFamily="18" charset="0"/>
                <a:cs typeface="Times New Roman" panose="02020603050405020304" pitchFamily="18" charset="0"/>
              </a:rPr>
              <a:t>算法</a:t>
            </a:r>
            <a:r>
              <a:rPr lang="en-US" altLang="zh-CN" sz="2600" b="1" dirty="0">
                <a:solidFill>
                  <a:srgbClr val="002060"/>
                </a:solidFill>
                <a:latin typeface="Times New Roman" panose="02020603050405020304" pitchFamily="18" charset="0"/>
                <a:cs typeface="Times New Roman" panose="02020603050405020304" pitchFamily="18" charset="0"/>
              </a:rPr>
              <a:t>4.9 </a:t>
            </a:r>
            <a:r>
              <a:rPr lang="en-US" altLang="zh-CN" sz="2600" b="1" dirty="0" err="1">
                <a:solidFill>
                  <a:schemeClr val="accent2"/>
                </a:solidFill>
              </a:rPr>
              <a:t>CreateBST</a:t>
            </a:r>
            <a:r>
              <a:rPr lang="zh-CN" altLang="en-US" sz="2600" b="1" dirty="0">
                <a:solidFill>
                  <a:srgbClr val="002060"/>
                </a:solidFill>
                <a:latin typeface="Times New Roman" panose="02020603050405020304" pitchFamily="18" charset="0"/>
                <a:cs typeface="Times New Roman" panose="02020603050405020304" pitchFamily="18" charset="0"/>
              </a:rPr>
              <a:t>：由数据元素序列建立二叉排序树。算法思路：</a:t>
            </a:r>
            <a:endParaRPr lang="en-US" altLang="zh-CN" sz="2600" b="1" dirty="0">
              <a:solidFill>
                <a:srgbClr val="002060"/>
              </a:solidFill>
              <a:latin typeface="Times New Roman" panose="02020603050405020304" pitchFamily="18" charset="0"/>
              <a:cs typeface="Times New Roman" panose="02020603050405020304" pitchFamily="18" charset="0"/>
            </a:endParaRPr>
          </a:p>
          <a:p>
            <a:pPr>
              <a:spcBef>
                <a:spcPts val="1200"/>
              </a:spcBef>
            </a:pPr>
            <a:r>
              <a:rPr lang="zh-CN" altLang="en-US" sz="2600" b="1" dirty="0">
                <a:solidFill>
                  <a:srgbClr val="002060"/>
                </a:solidFill>
                <a:latin typeface="Times New Roman" panose="02020603050405020304" pitchFamily="18" charset="0"/>
                <a:cs typeface="Times New Roman" panose="02020603050405020304" pitchFamily="18" charset="0"/>
              </a:rPr>
              <a:t>从空二叉树开始，逐一插入每个元素。</a:t>
            </a:r>
          </a:p>
        </p:txBody>
      </p:sp>
      <p:sp>
        <p:nvSpPr>
          <p:cNvPr id="16" name="矩形 15">
            <a:extLst>
              <a:ext uri="{FF2B5EF4-FFF2-40B4-BE49-F238E27FC236}">
                <a16:creationId xmlns:a16="http://schemas.microsoft.com/office/drawing/2014/main" id="{A3E7BD95-2D9D-4C9B-93B2-373C4B4491C6}"/>
              </a:ext>
            </a:extLst>
          </p:cNvPr>
          <p:cNvSpPr/>
          <p:nvPr/>
        </p:nvSpPr>
        <p:spPr>
          <a:xfrm>
            <a:off x="730873" y="2289307"/>
            <a:ext cx="7844167" cy="3354765"/>
          </a:xfrm>
          <a:prstGeom prst="rect">
            <a:avLst/>
          </a:prstGeom>
        </p:spPr>
        <p:txBody>
          <a:bodyPr wrap="square">
            <a:spAutoFit/>
          </a:bodyPr>
          <a:lstStyle/>
          <a:p>
            <a:pPr lvl="1">
              <a:spcAft>
                <a:spcPts val="600"/>
              </a:spcAft>
            </a:pPr>
            <a:r>
              <a:rPr lang="en-US" altLang="zh-CN" sz="2600" dirty="0">
                <a:cs typeface="Times New Roman" panose="02020603050405020304" pitchFamily="18" charset="0"/>
              </a:rPr>
              <a:t>void </a:t>
            </a:r>
            <a:r>
              <a:rPr lang="en-US" altLang="zh-CN" sz="2600" dirty="0" err="1">
                <a:cs typeface="Times New Roman" panose="02020603050405020304" pitchFamily="18" charset="0"/>
              </a:rPr>
              <a:t>CreateBST</a:t>
            </a:r>
            <a:r>
              <a:rPr lang="en-US" altLang="zh-CN" sz="2600" dirty="0">
                <a:cs typeface="Times New Roman" panose="02020603050405020304" pitchFamily="18" charset="0"/>
              </a:rPr>
              <a:t>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&amp;T, int n, </a:t>
            </a:r>
            <a:r>
              <a:rPr lang="en-US" altLang="zh-CN" sz="2600" dirty="0" err="1">
                <a:cs typeface="Times New Roman" panose="02020603050405020304" pitchFamily="18" charset="0"/>
              </a:rPr>
              <a:t>ElemType</a:t>
            </a:r>
            <a:r>
              <a:rPr lang="en-US" altLang="zh-CN" sz="2600" dirty="0">
                <a:cs typeface="Times New Roman" panose="02020603050405020304" pitchFamily="18" charset="0"/>
              </a:rPr>
              <a:t> a[])</a:t>
            </a:r>
          </a:p>
          <a:p>
            <a:pPr lvl="1">
              <a:spcAft>
                <a:spcPts val="600"/>
              </a:spcAft>
            </a:pPr>
            <a:r>
              <a:rPr lang="en-US" altLang="zh-CN" sz="2600" dirty="0">
                <a:cs typeface="Times New Roman" panose="02020603050405020304" pitchFamily="18" charset="0"/>
              </a:rPr>
              <a:t> {  </a:t>
            </a:r>
          </a:p>
          <a:p>
            <a:pPr lvl="1">
              <a:spcAft>
                <a:spcPts val="600"/>
              </a:spcAft>
            </a:pPr>
            <a:r>
              <a:rPr lang="en-US" altLang="zh-CN" sz="2600" b="1" dirty="0">
                <a:cs typeface="Times New Roman" panose="02020603050405020304" pitchFamily="18" charset="0"/>
              </a:rPr>
              <a:t>     </a:t>
            </a:r>
            <a:r>
              <a:rPr lang="en-US" altLang="zh-CN" sz="2600" dirty="0">
                <a:cs typeface="Times New Roman" panose="02020603050405020304" pitchFamily="18" charset="0"/>
              </a:rPr>
              <a:t>int </a:t>
            </a:r>
            <a:r>
              <a:rPr lang="en-US" altLang="zh-CN" sz="2600" dirty="0" err="1">
                <a:cs typeface="Times New Roman" panose="02020603050405020304" pitchFamily="18" charset="0"/>
              </a:rPr>
              <a:t>i</a:t>
            </a:r>
            <a:r>
              <a:rPr lang="en-US" altLang="zh-CN" sz="2600" dirty="0">
                <a:cs typeface="Times New Roman" panose="02020603050405020304" pitchFamily="18" charset="0"/>
              </a:rPr>
              <a:t>;</a:t>
            </a:r>
          </a:p>
          <a:p>
            <a:pPr lvl="1">
              <a:spcAft>
                <a:spcPts val="600"/>
              </a:spcAft>
            </a:pPr>
            <a:r>
              <a:rPr lang="en-US" altLang="zh-CN" sz="2600" dirty="0">
                <a:cs typeface="Times New Roman" panose="02020603050405020304" pitchFamily="18" charset="0"/>
              </a:rPr>
              <a:t>     T = NULL;</a:t>
            </a:r>
          </a:p>
          <a:p>
            <a:pPr lvl="1">
              <a:spcAft>
                <a:spcPts val="600"/>
              </a:spcAft>
            </a:pPr>
            <a:r>
              <a:rPr lang="en-US" altLang="zh-CN" sz="2600" dirty="0">
                <a:cs typeface="Times New Roman" panose="02020603050405020304" pitchFamily="18" charset="0"/>
              </a:rPr>
              <a:t>     for(</a:t>
            </a:r>
            <a:r>
              <a:rPr lang="en-US" altLang="zh-CN" sz="2600" dirty="0" err="1">
                <a:cs typeface="Times New Roman" panose="02020603050405020304" pitchFamily="18" charset="0"/>
              </a:rPr>
              <a:t>i</a:t>
            </a:r>
            <a:r>
              <a:rPr lang="en-US" altLang="zh-CN" sz="2600" dirty="0">
                <a:cs typeface="Times New Roman" panose="02020603050405020304" pitchFamily="18" charset="0"/>
              </a:rPr>
              <a:t> =0; </a:t>
            </a:r>
            <a:r>
              <a:rPr lang="en-US" altLang="zh-CN" sz="2600" dirty="0" err="1">
                <a:cs typeface="Times New Roman" panose="02020603050405020304" pitchFamily="18" charset="0"/>
              </a:rPr>
              <a:t>i</a:t>
            </a:r>
            <a:r>
              <a:rPr lang="en-US" altLang="zh-CN" sz="2600" dirty="0">
                <a:cs typeface="Times New Roman" panose="02020603050405020304" pitchFamily="18" charset="0"/>
              </a:rPr>
              <a:t> &lt; n; </a:t>
            </a:r>
            <a:r>
              <a:rPr lang="en-US" altLang="zh-CN" sz="2600" dirty="0" err="1">
                <a:cs typeface="Times New Roman" panose="02020603050405020304" pitchFamily="18" charset="0"/>
              </a:rPr>
              <a:t>i</a:t>
            </a:r>
            <a:r>
              <a:rPr lang="en-US" altLang="zh-CN" sz="2600" dirty="0">
                <a:cs typeface="Times New Roman" panose="02020603050405020304" pitchFamily="18" charset="0"/>
              </a:rPr>
              <a:t>++)</a:t>
            </a:r>
          </a:p>
          <a:p>
            <a:pPr lvl="1">
              <a:spcAft>
                <a:spcPts val="600"/>
              </a:spcAft>
            </a:pPr>
            <a:r>
              <a:rPr lang="en-US" altLang="zh-CN" sz="2600" dirty="0">
                <a:cs typeface="Times New Roman" panose="02020603050405020304" pitchFamily="18" charset="0"/>
              </a:rPr>
              <a:t>         </a:t>
            </a:r>
            <a:r>
              <a:rPr lang="en-US" altLang="zh-CN" sz="2600" dirty="0" err="1">
                <a:cs typeface="Times New Roman" panose="02020603050405020304" pitchFamily="18" charset="0"/>
              </a:rPr>
              <a:t>InsertBST</a:t>
            </a:r>
            <a:r>
              <a:rPr lang="en-US" altLang="zh-CN" sz="2600" dirty="0">
                <a:cs typeface="Times New Roman" panose="02020603050405020304" pitchFamily="18" charset="0"/>
              </a:rPr>
              <a:t>(T, a[</a:t>
            </a:r>
            <a:r>
              <a:rPr lang="en-US" altLang="zh-CN" sz="2600" dirty="0" err="1">
                <a:cs typeface="Times New Roman" panose="02020603050405020304" pitchFamily="18" charset="0"/>
              </a:rPr>
              <a:t>i</a:t>
            </a:r>
            <a:r>
              <a:rPr lang="en-US" altLang="zh-CN" sz="2600" dirty="0">
                <a:cs typeface="Times New Roman" panose="02020603050405020304" pitchFamily="18" charset="0"/>
              </a:rPr>
              <a:t>]);</a:t>
            </a:r>
          </a:p>
          <a:p>
            <a:pPr lvl="1">
              <a:spcAft>
                <a:spcPts val="600"/>
              </a:spcAft>
            </a:pPr>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grpSp>
        <p:nvGrpSpPr>
          <p:cNvPr id="12" name="Group 23">
            <a:extLst>
              <a:ext uri="{FF2B5EF4-FFF2-40B4-BE49-F238E27FC236}">
                <a16:creationId xmlns:a16="http://schemas.microsoft.com/office/drawing/2014/main" id="{208D91C2-E6E4-445A-9CDD-C811D804F14A}"/>
              </a:ext>
            </a:extLst>
          </p:cNvPr>
          <p:cNvGrpSpPr/>
          <p:nvPr/>
        </p:nvGrpSpPr>
        <p:grpSpPr>
          <a:xfrm>
            <a:off x="302765" y="1259446"/>
            <a:ext cx="458390" cy="344014"/>
            <a:chOff x="789999" y="2242985"/>
            <a:chExt cx="504229" cy="378415"/>
          </a:xfrm>
        </p:grpSpPr>
        <p:sp>
          <p:nvSpPr>
            <p:cNvPr id="13" name="Rectangle 24">
              <a:extLst>
                <a:ext uri="{FF2B5EF4-FFF2-40B4-BE49-F238E27FC236}">
                  <a16:creationId xmlns:a16="http://schemas.microsoft.com/office/drawing/2014/main" id="{3D095DBB-88A0-475D-9BEE-3AF9782D4FC5}"/>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4" name="Rectangle 25">
              <a:extLst>
                <a:ext uri="{FF2B5EF4-FFF2-40B4-BE49-F238E27FC236}">
                  <a16:creationId xmlns:a16="http://schemas.microsoft.com/office/drawing/2014/main" id="{BBBA4B4D-99B0-4DA6-9C39-0DB676EDF0A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Tree>
    <p:extLst>
      <p:ext uri="{BB962C8B-B14F-4D97-AF65-F5344CB8AC3E}">
        <p14:creationId xmlns:p14="http://schemas.microsoft.com/office/powerpoint/2010/main" val="12415488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595B16E0-6B9C-41BD-AE62-A5E51FC243D0}"/>
              </a:ext>
            </a:extLst>
          </p:cNvPr>
          <p:cNvGrpSpPr/>
          <p:nvPr/>
        </p:nvGrpSpPr>
        <p:grpSpPr>
          <a:xfrm>
            <a:off x="-5" y="177155"/>
            <a:ext cx="4552756" cy="877513"/>
            <a:chOff x="-5" y="271425"/>
            <a:chExt cx="4446231" cy="877513"/>
          </a:xfrm>
        </p:grpSpPr>
        <p:sp>
          <p:nvSpPr>
            <p:cNvPr id="8" name="任意多边形 18">
              <a:extLst>
                <a:ext uri="{FF2B5EF4-FFF2-40B4-BE49-F238E27FC236}">
                  <a16:creationId xmlns:a16="http://schemas.microsoft.com/office/drawing/2014/main" id="{D998D5BC-F6F3-4D9A-B7AA-629A2EE18A53}"/>
                </a:ext>
              </a:extLst>
            </p:cNvPr>
            <p:cNvSpPr/>
            <p:nvPr/>
          </p:nvSpPr>
          <p:spPr>
            <a:xfrm rot="5400000">
              <a:off x="1949243" y="-1528442"/>
              <a:ext cx="547735" cy="444623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395F7964-BA68-4C59-9F18-A35DF1869036}"/>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892AD2B4-08C4-4A79-B753-0899186EF6EC}"/>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6CB48E44-0539-4D7A-A27E-6688EA7F844E}"/>
              </a:ext>
            </a:extLst>
          </p:cNvPr>
          <p:cNvSpPr txBox="1">
            <a:spLocks noChangeArrowheads="1"/>
          </p:cNvSpPr>
          <p:nvPr/>
        </p:nvSpPr>
        <p:spPr bwMode="auto">
          <a:xfrm>
            <a:off x="1483847" y="289496"/>
            <a:ext cx="2350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动态查找表</a:t>
            </a:r>
          </a:p>
        </p:txBody>
      </p:sp>
      <p:sp>
        <p:nvSpPr>
          <p:cNvPr id="17" name="矩形 16">
            <a:extLst>
              <a:ext uri="{FF2B5EF4-FFF2-40B4-BE49-F238E27FC236}">
                <a16:creationId xmlns:a16="http://schemas.microsoft.com/office/drawing/2014/main" id="{4E790C28-0D78-44C6-992F-3F691388F95C}"/>
              </a:ext>
            </a:extLst>
          </p:cNvPr>
          <p:cNvSpPr/>
          <p:nvPr/>
        </p:nvSpPr>
        <p:spPr>
          <a:xfrm>
            <a:off x="395754" y="1300668"/>
            <a:ext cx="6481840" cy="3742819"/>
          </a:xfrm>
          <a:prstGeom prst="rect">
            <a:avLst/>
          </a:prstGeom>
        </p:spPr>
        <p:txBody>
          <a:bodyPr wrap="square">
            <a:spAutoFit/>
          </a:bodyPr>
          <a:lstStyle/>
          <a:p>
            <a:pPr algn="just">
              <a:lnSpc>
                <a:spcPct val="125000"/>
              </a:lnSpc>
            </a:pPr>
            <a:r>
              <a:rPr lang="zh-CN" altLang="en-US" sz="2400" b="1" dirty="0">
                <a:solidFill>
                  <a:schemeClr val="accent2"/>
                </a:solidFill>
                <a:cs typeface="Times New Roman" panose="02020603050405020304" pitchFamily="18" charset="0"/>
              </a:rPr>
              <a:t>二叉排序树删除结点</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a:p>
            <a:pPr algn="just">
              <a:lnSpc>
                <a:spcPct val="125000"/>
              </a:lnSpc>
            </a:pPr>
            <a:r>
              <a:rPr lang="zh-CN" altLang="en-US" sz="2400" dirty="0">
                <a:cs typeface="Times New Roman" panose="02020603050405020304" pitchFamily="18" charset="0"/>
              </a:rPr>
              <a:t>在二叉排序树中删除一个结点相当于删去有序序列中的一个结点，删去之后要保持二叉排序树的特性。</a:t>
            </a:r>
            <a:endParaRPr lang="en-US" altLang="zh-CN" sz="2400" dirty="0">
              <a:cs typeface="Times New Roman" panose="02020603050405020304" pitchFamily="18" charset="0"/>
            </a:endParaRPr>
          </a:p>
          <a:p>
            <a:pPr algn="just">
              <a:lnSpc>
                <a:spcPct val="125000"/>
              </a:lnSpc>
            </a:pPr>
            <a:r>
              <a:rPr lang="zh-CN" altLang="en-US" sz="2400" dirty="0">
                <a:cs typeface="Times New Roman" panose="02020603050405020304" pitchFamily="18" charset="0"/>
              </a:rPr>
              <a:t>设要删除结点为 </a:t>
            </a:r>
            <a:r>
              <a:rPr lang="en-US" altLang="zh-CN" sz="2400" dirty="0">
                <a:cs typeface="Times New Roman" panose="02020603050405020304" pitchFamily="18" charset="0"/>
              </a:rPr>
              <a:t>P</a:t>
            </a:r>
            <a:r>
              <a:rPr lang="zh-CN" altLang="en-US" sz="2400" dirty="0">
                <a:cs typeface="Times New Roman" panose="02020603050405020304" pitchFamily="18" charset="0"/>
              </a:rPr>
              <a:t>，用 </a:t>
            </a:r>
            <a:r>
              <a:rPr lang="en-US" altLang="zh-CN" sz="2400" dirty="0">
                <a:cs typeface="Times New Roman" panose="02020603050405020304" pitchFamily="18" charset="0"/>
              </a:rPr>
              <a:t>PL </a:t>
            </a:r>
            <a:r>
              <a:rPr lang="zh-CN" altLang="en-US" sz="2400" dirty="0">
                <a:cs typeface="Times New Roman" panose="02020603050405020304" pitchFamily="18" charset="0"/>
              </a:rPr>
              <a:t>和 </a:t>
            </a:r>
            <a:r>
              <a:rPr lang="en-US" altLang="zh-CN" sz="2400" dirty="0">
                <a:cs typeface="Times New Roman" panose="02020603050405020304" pitchFamily="18" charset="0"/>
              </a:rPr>
              <a:t>PR  </a:t>
            </a:r>
            <a:r>
              <a:rPr lang="zh-CN" altLang="en-US" sz="2400" dirty="0">
                <a:cs typeface="Times New Roman" panose="02020603050405020304" pitchFamily="18" charset="0"/>
              </a:rPr>
              <a:t>表示 </a:t>
            </a:r>
            <a:r>
              <a:rPr lang="en-US" altLang="zh-CN" sz="2400" dirty="0">
                <a:cs typeface="Times New Roman" panose="02020603050405020304" pitchFamily="18" charset="0"/>
              </a:rPr>
              <a:t>P </a:t>
            </a:r>
            <a:r>
              <a:rPr lang="zh-CN" altLang="en-US" sz="2400" dirty="0">
                <a:cs typeface="Times New Roman" panose="02020603050405020304" pitchFamily="18" charset="0"/>
              </a:rPr>
              <a:t>的左子树和右子树，分情况讨论：</a:t>
            </a:r>
            <a:endParaRPr lang="en-US" altLang="zh-CN" sz="2400" dirty="0">
              <a:cs typeface="Times New Roman" panose="02020603050405020304" pitchFamily="18" charset="0"/>
            </a:endParaRPr>
          </a:p>
          <a:p>
            <a:pPr algn="just">
              <a:lnSpc>
                <a:spcPct val="125000"/>
              </a:lnSpc>
            </a:pPr>
            <a:r>
              <a:rPr lang="en-US" altLang="zh-CN" sz="2400" b="1" dirty="0">
                <a:solidFill>
                  <a:srgbClr val="0000FF"/>
                </a:solidFill>
                <a:cs typeface="Times New Roman" panose="02020603050405020304" pitchFamily="18" charset="0"/>
              </a:rPr>
              <a:t>(1) </a:t>
            </a:r>
            <a:r>
              <a:rPr lang="en-US" altLang="zh-CN" sz="2400" dirty="0">
                <a:cs typeface="Times New Roman" panose="02020603050405020304" pitchFamily="18" charset="0"/>
              </a:rPr>
              <a:t>P </a:t>
            </a:r>
            <a:r>
              <a:rPr lang="zh-CN" altLang="en-US" sz="2400" dirty="0">
                <a:cs typeface="Times New Roman" panose="02020603050405020304" pitchFamily="18" charset="0"/>
              </a:rPr>
              <a:t>的左子树为空，删除 </a:t>
            </a:r>
            <a:r>
              <a:rPr lang="en-US" altLang="zh-CN" sz="2400" dirty="0">
                <a:cs typeface="Times New Roman" panose="02020603050405020304" pitchFamily="18" charset="0"/>
              </a:rPr>
              <a:t>P</a:t>
            </a:r>
            <a:r>
              <a:rPr lang="zh-CN" altLang="en-US" sz="2400" dirty="0">
                <a:cs typeface="Times New Roman" panose="02020603050405020304" pitchFamily="18" charset="0"/>
              </a:rPr>
              <a:t>，用 </a:t>
            </a:r>
            <a:r>
              <a:rPr lang="en-US" altLang="zh-CN" sz="2400" dirty="0">
                <a:cs typeface="Times New Roman" panose="02020603050405020304" pitchFamily="18" charset="0"/>
              </a:rPr>
              <a:t>P-&gt;</a:t>
            </a:r>
            <a:r>
              <a:rPr lang="en-US" altLang="zh-CN" sz="2400" dirty="0" err="1">
                <a:cs typeface="Times New Roman" panose="02020603050405020304" pitchFamily="18" charset="0"/>
              </a:rPr>
              <a:t>rc</a:t>
            </a:r>
            <a:r>
              <a:rPr lang="en-US" altLang="zh-CN" sz="2400" dirty="0">
                <a:cs typeface="Times New Roman" panose="02020603050405020304" pitchFamily="18" charset="0"/>
              </a:rPr>
              <a:t> </a:t>
            </a:r>
            <a:r>
              <a:rPr lang="zh-CN" altLang="en-US" sz="2400" dirty="0">
                <a:cs typeface="Times New Roman" panose="02020603050405020304" pitchFamily="18" charset="0"/>
              </a:rPr>
              <a:t>代替 </a:t>
            </a:r>
            <a:r>
              <a:rPr lang="en-US" altLang="zh-CN" sz="2400" dirty="0">
                <a:cs typeface="Times New Roman" panose="02020603050405020304" pitchFamily="18" charset="0"/>
              </a:rPr>
              <a:t>P</a:t>
            </a:r>
            <a:r>
              <a:rPr lang="zh-CN" altLang="en-US" sz="2400" dirty="0">
                <a:cs typeface="Times New Roman" panose="02020603050405020304" pitchFamily="18" charset="0"/>
              </a:rPr>
              <a:t>；      </a:t>
            </a:r>
            <a:endParaRPr lang="en-US" altLang="zh-CN" sz="2400" dirty="0">
              <a:cs typeface="Times New Roman" panose="02020603050405020304" pitchFamily="18" charset="0"/>
            </a:endParaRPr>
          </a:p>
          <a:p>
            <a:pPr algn="just">
              <a:lnSpc>
                <a:spcPct val="125000"/>
              </a:lnSpc>
            </a:pPr>
            <a:r>
              <a:rPr lang="en-US" altLang="zh-CN" sz="2400" dirty="0">
                <a:cs typeface="Times New Roman" panose="02020603050405020304" pitchFamily="18" charset="0"/>
              </a:rPr>
              <a:t>      P </a:t>
            </a:r>
            <a:r>
              <a:rPr lang="zh-CN" altLang="en-US" sz="2400" dirty="0">
                <a:cs typeface="Times New Roman" panose="02020603050405020304" pitchFamily="18" charset="0"/>
              </a:rPr>
              <a:t>的右子树为空，删除 </a:t>
            </a:r>
            <a:r>
              <a:rPr lang="en-US" altLang="zh-CN" sz="2400" dirty="0">
                <a:cs typeface="Times New Roman" panose="02020603050405020304" pitchFamily="18" charset="0"/>
              </a:rPr>
              <a:t>P</a:t>
            </a:r>
            <a:r>
              <a:rPr lang="zh-CN" altLang="en-US" sz="2400" dirty="0">
                <a:cs typeface="Times New Roman" panose="02020603050405020304" pitchFamily="18" charset="0"/>
              </a:rPr>
              <a:t>，用 </a:t>
            </a:r>
            <a:r>
              <a:rPr lang="en-US" altLang="zh-CN" sz="2400" dirty="0">
                <a:cs typeface="Times New Roman" panose="02020603050405020304" pitchFamily="18" charset="0"/>
              </a:rPr>
              <a:t>P-&gt;</a:t>
            </a:r>
            <a:r>
              <a:rPr lang="en-US" altLang="zh-CN" sz="2400" dirty="0" err="1">
                <a:cs typeface="Times New Roman" panose="02020603050405020304" pitchFamily="18" charset="0"/>
              </a:rPr>
              <a:t>lc</a:t>
            </a:r>
            <a:r>
              <a:rPr lang="en-US" altLang="zh-CN" sz="2400" dirty="0">
                <a:cs typeface="Times New Roman" panose="02020603050405020304" pitchFamily="18" charset="0"/>
              </a:rPr>
              <a:t> </a:t>
            </a:r>
            <a:r>
              <a:rPr lang="zh-CN" altLang="en-US" sz="2400" dirty="0">
                <a:cs typeface="Times New Roman" panose="02020603050405020304" pitchFamily="18" charset="0"/>
              </a:rPr>
              <a:t>代替 </a:t>
            </a:r>
            <a:r>
              <a:rPr lang="en-US" altLang="zh-CN" sz="2400" dirty="0">
                <a:cs typeface="Times New Roman" panose="02020603050405020304" pitchFamily="18" charset="0"/>
              </a:rPr>
              <a:t>P</a:t>
            </a:r>
            <a:r>
              <a:rPr lang="zh-CN" altLang="en-US" sz="2400" dirty="0">
                <a:cs typeface="Times New Roman" panose="02020603050405020304" pitchFamily="18" charset="0"/>
              </a:rPr>
              <a:t>；</a:t>
            </a:r>
          </a:p>
        </p:txBody>
      </p:sp>
      <p:pic>
        <p:nvPicPr>
          <p:cNvPr id="13" name="图片 12">
            <a:extLst>
              <a:ext uri="{FF2B5EF4-FFF2-40B4-BE49-F238E27FC236}">
                <a16:creationId xmlns:a16="http://schemas.microsoft.com/office/drawing/2014/main" id="{BEE81435-F95D-4572-8D2C-14A30678197D}"/>
              </a:ext>
            </a:extLst>
          </p:cNvPr>
          <p:cNvPicPr>
            <a:picLocks noChangeAspect="1"/>
          </p:cNvPicPr>
          <p:nvPr/>
        </p:nvPicPr>
        <p:blipFill>
          <a:blip r:embed="rId2"/>
          <a:stretch>
            <a:fillRect/>
          </a:stretch>
        </p:blipFill>
        <p:spPr>
          <a:xfrm>
            <a:off x="7680234" y="1503869"/>
            <a:ext cx="3486833" cy="4368612"/>
          </a:xfrm>
          <a:prstGeom prst="rect">
            <a:avLst/>
          </a:prstGeom>
        </p:spPr>
      </p:pic>
    </p:spTree>
    <p:extLst>
      <p:ext uri="{BB962C8B-B14F-4D97-AF65-F5344CB8AC3E}">
        <p14:creationId xmlns:p14="http://schemas.microsoft.com/office/powerpoint/2010/main" val="7588892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595B16E0-6B9C-41BD-AE62-A5E51FC243D0}"/>
              </a:ext>
            </a:extLst>
          </p:cNvPr>
          <p:cNvGrpSpPr/>
          <p:nvPr/>
        </p:nvGrpSpPr>
        <p:grpSpPr>
          <a:xfrm>
            <a:off x="-5" y="177155"/>
            <a:ext cx="4552756" cy="877513"/>
            <a:chOff x="-5" y="271425"/>
            <a:chExt cx="4446231" cy="877513"/>
          </a:xfrm>
        </p:grpSpPr>
        <p:sp>
          <p:nvSpPr>
            <p:cNvPr id="8" name="任意多边形 18">
              <a:extLst>
                <a:ext uri="{FF2B5EF4-FFF2-40B4-BE49-F238E27FC236}">
                  <a16:creationId xmlns:a16="http://schemas.microsoft.com/office/drawing/2014/main" id="{D998D5BC-F6F3-4D9A-B7AA-629A2EE18A53}"/>
                </a:ext>
              </a:extLst>
            </p:cNvPr>
            <p:cNvSpPr/>
            <p:nvPr/>
          </p:nvSpPr>
          <p:spPr>
            <a:xfrm rot="5400000">
              <a:off x="1949243" y="-1528442"/>
              <a:ext cx="547735" cy="444623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395F7964-BA68-4C59-9F18-A35DF1869036}"/>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892AD2B4-08C4-4A79-B753-0899186EF6EC}"/>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6CB48E44-0539-4D7A-A27E-6688EA7F844E}"/>
              </a:ext>
            </a:extLst>
          </p:cNvPr>
          <p:cNvSpPr txBox="1">
            <a:spLocks noChangeArrowheads="1"/>
          </p:cNvSpPr>
          <p:nvPr/>
        </p:nvSpPr>
        <p:spPr bwMode="auto">
          <a:xfrm>
            <a:off x="1483847" y="289496"/>
            <a:ext cx="2350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动态查找表</a:t>
            </a:r>
          </a:p>
        </p:txBody>
      </p:sp>
      <p:sp>
        <p:nvSpPr>
          <p:cNvPr id="12" name="矩形 11">
            <a:extLst>
              <a:ext uri="{FF2B5EF4-FFF2-40B4-BE49-F238E27FC236}">
                <a16:creationId xmlns:a16="http://schemas.microsoft.com/office/drawing/2014/main" id="{9AC076C6-013F-49A3-B639-36602AE93BC2}"/>
              </a:ext>
            </a:extLst>
          </p:cNvPr>
          <p:cNvSpPr/>
          <p:nvPr/>
        </p:nvSpPr>
        <p:spPr>
          <a:xfrm>
            <a:off x="9865672" y="5214287"/>
            <a:ext cx="641522" cy="707886"/>
          </a:xfrm>
          <a:prstGeom prst="rect">
            <a:avLst/>
          </a:prstGeom>
        </p:spPr>
        <p:txBody>
          <a:bodyPr wrap="square">
            <a:spAutoFit/>
          </a:bodyPr>
          <a:lstStyle/>
          <a:p>
            <a:r>
              <a:rPr lang="zh-CN" altLang="zh-CN" sz="4000" b="1" dirty="0">
                <a:solidFill>
                  <a:schemeClr val="accent2"/>
                </a:solidFill>
                <a:cs typeface="Times New Roman" panose="02020603050405020304" pitchFamily="18" charset="0"/>
                <a:sym typeface="Wingdings" panose="05000000000000000000" pitchFamily="2" charset="2"/>
              </a:rPr>
              <a:t></a:t>
            </a:r>
            <a:endParaRPr lang="zh-CN" altLang="en-US" sz="4000" dirty="0">
              <a:solidFill>
                <a:schemeClr val="accent2"/>
              </a:solidFill>
            </a:endParaRPr>
          </a:p>
        </p:txBody>
      </p:sp>
      <p:sp>
        <p:nvSpPr>
          <p:cNvPr id="3" name="矩形 2">
            <a:extLst>
              <a:ext uri="{FF2B5EF4-FFF2-40B4-BE49-F238E27FC236}">
                <a16:creationId xmlns:a16="http://schemas.microsoft.com/office/drawing/2014/main" id="{17558F7F-D8A6-4434-AA41-4B86426DB8C6}"/>
              </a:ext>
            </a:extLst>
          </p:cNvPr>
          <p:cNvSpPr/>
          <p:nvPr/>
        </p:nvSpPr>
        <p:spPr>
          <a:xfrm>
            <a:off x="348084" y="1286802"/>
            <a:ext cx="4204668" cy="4743093"/>
          </a:xfrm>
          <a:prstGeom prst="rect">
            <a:avLst/>
          </a:prstGeom>
        </p:spPr>
        <p:txBody>
          <a:bodyPr wrap="square">
            <a:spAutoFit/>
          </a:bodyPr>
          <a:lstStyle/>
          <a:p>
            <a:pPr algn="just">
              <a:lnSpc>
                <a:spcPct val="125000"/>
              </a:lnSpc>
            </a:pPr>
            <a:r>
              <a:rPr lang="en-US" altLang="zh-CN" sz="2400" b="1" dirty="0">
                <a:solidFill>
                  <a:srgbClr val="0000FF"/>
                </a:solidFill>
                <a:cs typeface="Times New Roman" panose="02020603050405020304" pitchFamily="18" charset="0"/>
              </a:rPr>
              <a:t>(2) </a:t>
            </a:r>
            <a:r>
              <a:rPr lang="en-US" altLang="zh-CN" sz="2400" dirty="0">
                <a:cs typeface="Times New Roman" panose="02020603050405020304" pitchFamily="18" charset="0"/>
              </a:rPr>
              <a:t>P </a:t>
            </a:r>
            <a:r>
              <a:rPr lang="zh-CN" altLang="en-US" sz="2400" dirty="0">
                <a:cs typeface="Times New Roman" panose="02020603050405020304" pitchFamily="18" charset="0"/>
              </a:rPr>
              <a:t>的左子树非空</a:t>
            </a:r>
            <a:r>
              <a:rPr lang="en-US" altLang="zh-CN" sz="2400" dirty="0">
                <a:cs typeface="Times New Roman" panose="02020603050405020304" pitchFamily="18" charset="0"/>
              </a:rPr>
              <a:t>( P </a:t>
            </a:r>
            <a:r>
              <a:rPr lang="zh-CN" altLang="en-US" sz="2400" dirty="0">
                <a:cs typeface="Times New Roman" panose="02020603050405020304" pitchFamily="18" charset="0"/>
              </a:rPr>
              <a:t>的右子树空或非空</a:t>
            </a:r>
            <a:r>
              <a:rPr lang="en-US" altLang="zh-CN" sz="2400" dirty="0">
                <a:cs typeface="Times New Roman" panose="02020603050405020304" pitchFamily="18" charset="0"/>
              </a:rPr>
              <a:t>)</a:t>
            </a:r>
            <a:r>
              <a:rPr lang="zh-CN" altLang="en-US" sz="2400" dirty="0">
                <a:cs typeface="Times New Roman" panose="02020603050405020304" pitchFamily="18" charset="0"/>
              </a:rPr>
              <a:t>，找到 </a:t>
            </a:r>
            <a:r>
              <a:rPr lang="en-US" altLang="zh-CN" sz="2400" dirty="0">
                <a:cs typeface="Times New Roman" panose="02020603050405020304" pitchFamily="18" charset="0"/>
              </a:rPr>
              <a:t>P </a:t>
            </a:r>
            <a:r>
              <a:rPr lang="zh-CN" altLang="en-US" sz="2400" dirty="0">
                <a:cs typeface="Times New Roman" panose="02020603050405020304" pitchFamily="18" charset="0"/>
              </a:rPr>
              <a:t>的左子树的最右结点 </a:t>
            </a:r>
            <a:r>
              <a:rPr lang="en-US" altLang="zh-CN" sz="2400" dirty="0">
                <a:cs typeface="Times New Roman" panose="02020603050405020304" pitchFamily="18" charset="0"/>
              </a:rPr>
              <a:t>S </a:t>
            </a:r>
            <a:r>
              <a:rPr lang="zh-CN" altLang="en-US" sz="2400" dirty="0">
                <a:cs typeface="Times New Roman" panose="02020603050405020304" pitchFamily="18" charset="0"/>
              </a:rPr>
              <a:t>。以 </a:t>
            </a:r>
            <a:r>
              <a:rPr lang="en-US" altLang="zh-CN" sz="2400" dirty="0">
                <a:cs typeface="Times New Roman" panose="02020603050405020304" pitchFamily="18" charset="0"/>
              </a:rPr>
              <a:t>P </a:t>
            </a:r>
            <a:r>
              <a:rPr lang="zh-CN" altLang="en-US" sz="2400" dirty="0">
                <a:cs typeface="Times New Roman" panose="02020603050405020304" pitchFamily="18" charset="0"/>
              </a:rPr>
              <a:t>为根的子二叉树，有两种处理方式：</a:t>
            </a:r>
            <a:endParaRPr lang="en-US" altLang="zh-CN" sz="2400" dirty="0">
              <a:cs typeface="Times New Roman" panose="02020603050405020304" pitchFamily="18" charset="0"/>
            </a:endParaRPr>
          </a:p>
          <a:p>
            <a:pPr algn="just">
              <a:lnSpc>
                <a:spcPct val="125000"/>
              </a:lnSpc>
            </a:pPr>
            <a:r>
              <a:rPr lang="en-US" altLang="zh-CN" sz="2400" dirty="0">
                <a:cs typeface="Times New Roman" panose="02020603050405020304" pitchFamily="18" charset="0"/>
              </a:rPr>
              <a:t>     </a:t>
            </a:r>
            <a:r>
              <a:rPr lang="zh-CN" altLang="zh-CN" sz="2800" b="1" dirty="0">
                <a:solidFill>
                  <a:schemeClr val="accent2"/>
                </a:solidFill>
                <a:cs typeface="Times New Roman" panose="02020603050405020304" pitchFamily="18" charset="0"/>
                <a:sym typeface="Wingdings" panose="05000000000000000000" pitchFamily="2" charset="2"/>
              </a:rPr>
              <a:t></a:t>
            </a:r>
            <a:r>
              <a:rPr lang="en-US" altLang="zh-CN" sz="2400" b="1" dirty="0">
                <a:cs typeface="Times New Roman" panose="02020603050405020304" pitchFamily="18" charset="0"/>
                <a:sym typeface="Wingdings" panose="05000000000000000000" pitchFamily="2" charset="2"/>
              </a:rPr>
              <a:t> </a:t>
            </a:r>
            <a:r>
              <a:rPr lang="zh-CN" altLang="en-US" sz="2400" dirty="0">
                <a:cs typeface="Times New Roman" panose="02020603050405020304" pitchFamily="18" charset="0"/>
                <a:sym typeface="Wingdings" panose="05000000000000000000" pitchFamily="2" charset="2"/>
              </a:rPr>
              <a:t>将 </a:t>
            </a:r>
            <a:r>
              <a:rPr lang="en-US" altLang="zh-CN" sz="2400" dirty="0">
                <a:cs typeface="Times New Roman" panose="02020603050405020304" pitchFamily="18" charset="0"/>
                <a:sym typeface="Wingdings" panose="05000000000000000000" pitchFamily="2" charset="2"/>
              </a:rPr>
              <a:t>P</a:t>
            </a:r>
            <a:r>
              <a:rPr lang="en-US" altLang="zh-CN" dirty="0">
                <a:cs typeface="Times New Roman" panose="02020603050405020304" pitchFamily="18" charset="0"/>
                <a:sym typeface="Wingdings" panose="05000000000000000000" pitchFamily="2" charset="2"/>
              </a:rPr>
              <a:t>R</a:t>
            </a:r>
            <a:r>
              <a:rPr lang="en-US" altLang="zh-CN" sz="2400" dirty="0">
                <a:cs typeface="Times New Roman" panose="02020603050405020304" pitchFamily="18" charset="0"/>
                <a:sym typeface="Wingdings" panose="05000000000000000000" pitchFamily="2" charset="2"/>
              </a:rPr>
              <a:t> </a:t>
            </a:r>
            <a:r>
              <a:rPr lang="zh-CN" altLang="en-US" sz="2400" dirty="0">
                <a:cs typeface="Times New Roman" panose="02020603050405020304" pitchFamily="18" charset="0"/>
                <a:sym typeface="Wingdings" panose="05000000000000000000" pitchFamily="2" charset="2"/>
              </a:rPr>
              <a:t>变为 </a:t>
            </a:r>
            <a:r>
              <a:rPr lang="en-US" altLang="zh-CN" sz="2400" dirty="0">
                <a:cs typeface="Times New Roman" panose="02020603050405020304" pitchFamily="18" charset="0"/>
                <a:sym typeface="Wingdings" panose="05000000000000000000" pitchFamily="2" charset="2"/>
              </a:rPr>
              <a:t>S </a:t>
            </a:r>
            <a:r>
              <a:rPr lang="zh-CN" altLang="en-US" sz="2400" dirty="0">
                <a:cs typeface="Times New Roman" panose="02020603050405020304" pitchFamily="18" charset="0"/>
                <a:sym typeface="Wingdings" panose="05000000000000000000" pitchFamily="2" charset="2"/>
              </a:rPr>
              <a:t>的右子树，用 </a:t>
            </a:r>
            <a:r>
              <a:rPr lang="en-US" altLang="zh-CN" sz="2400" dirty="0">
                <a:cs typeface="Times New Roman" panose="02020603050405020304" pitchFamily="18" charset="0"/>
                <a:sym typeface="Wingdings" panose="05000000000000000000" pitchFamily="2" charset="2"/>
              </a:rPr>
              <a:t>P-&gt;</a:t>
            </a:r>
            <a:r>
              <a:rPr lang="en-US" altLang="zh-CN" sz="2400" dirty="0" err="1">
                <a:cs typeface="Times New Roman" panose="02020603050405020304" pitchFamily="18" charset="0"/>
                <a:sym typeface="Wingdings" panose="05000000000000000000" pitchFamily="2" charset="2"/>
              </a:rPr>
              <a:t>lc</a:t>
            </a:r>
            <a:r>
              <a:rPr lang="en-US" altLang="zh-CN" sz="2400" dirty="0">
                <a:cs typeface="Times New Roman" panose="02020603050405020304" pitchFamily="18" charset="0"/>
                <a:sym typeface="Wingdings" panose="05000000000000000000" pitchFamily="2" charset="2"/>
              </a:rPr>
              <a:t> </a:t>
            </a:r>
            <a:r>
              <a:rPr lang="zh-CN" altLang="en-US" sz="2400" dirty="0">
                <a:cs typeface="Times New Roman" panose="02020603050405020304" pitchFamily="18" charset="0"/>
                <a:sym typeface="Wingdings" panose="05000000000000000000" pitchFamily="2" charset="2"/>
              </a:rPr>
              <a:t>代替 </a:t>
            </a:r>
            <a:r>
              <a:rPr lang="en-US" altLang="zh-CN" sz="2400" dirty="0">
                <a:cs typeface="Times New Roman" panose="02020603050405020304" pitchFamily="18" charset="0"/>
                <a:sym typeface="Wingdings" panose="05000000000000000000" pitchFamily="2" charset="2"/>
              </a:rPr>
              <a:t>P </a:t>
            </a:r>
            <a:r>
              <a:rPr lang="zh-CN" altLang="en-US" sz="2400" dirty="0">
                <a:cs typeface="Times New Roman" panose="02020603050405020304" pitchFamily="18" charset="0"/>
                <a:sym typeface="Wingdings" panose="05000000000000000000" pitchFamily="2" charset="2"/>
              </a:rPr>
              <a:t>。二叉排序树的中序遍历序列由</a:t>
            </a:r>
            <a:endParaRPr lang="en-US" altLang="zh-CN" sz="2400" dirty="0">
              <a:cs typeface="Times New Roman" panose="02020603050405020304" pitchFamily="18" charset="0"/>
              <a:sym typeface="Wingdings" panose="05000000000000000000" pitchFamily="2" charset="2"/>
            </a:endParaRPr>
          </a:p>
          <a:p>
            <a:pPr algn="just">
              <a:lnSpc>
                <a:spcPct val="125000"/>
              </a:lnSpc>
            </a:pPr>
            <a:r>
              <a:rPr lang="en-US" altLang="zh-CN" sz="2400" dirty="0">
                <a:cs typeface="Times New Roman" panose="02020603050405020304" pitchFamily="18" charset="0"/>
                <a:sym typeface="Wingdings" panose="05000000000000000000" pitchFamily="2" charset="2"/>
              </a:rPr>
              <a:t> “..., S</a:t>
            </a:r>
            <a:r>
              <a:rPr lang="en-US" altLang="zh-CN" dirty="0">
                <a:cs typeface="Times New Roman" panose="02020603050405020304" pitchFamily="18" charset="0"/>
                <a:sym typeface="Wingdings" panose="05000000000000000000" pitchFamily="2" charset="2"/>
              </a:rPr>
              <a:t>L</a:t>
            </a:r>
            <a:r>
              <a:rPr lang="en-US" altLang="zh-CN" sz="2400" dirty="0">
                <a:cs typeface="Times New Roman" panose="02020603050405020304" pitchFamily="18" charset="0"/>
                <a:sym typeface="Wingdings" panose="05000000000000000000" pitchFamily="2" charset="2"/>
              </a:rPr>
              <a:t>, S, P, P</a:t>
            </a:r>
            <a:r>
              <a:rPr lang="en-US" altLang="zh-CN" dirty="0">
                <a:cs typeface="Times New Roman" panose="02020603050405020304" pitchFamily="18" charset="0"/>
                <a:sym typeface="Wingdings" panose="05000000000000000000" pitchFamily="2" charset="2"/>
              </a:rPr>
              <a:t>R</a:t>
            </a:r>
            <a:r>
              <a:rPr lang="en-US" altLang="zh-CN" sz="2400" dirty="0">
                <a:cs typeface="Times New Roman" panose="02020603050405020304" pitchFamily="18" charset="0"/>
                <a:sym typeface="Wingdings" panose="05000000000000000000" pitchFamily="2" charset="2"/>
              </a:rPr>
              <a:t>, ...” </a:t>
            </a:r>
          </a:p>
          <a:p>
            <a:pPr algn="just">
              <a:lnSpc>
                <a:spcPct val="125000"/>
              </a:lnSpc>
            </a:pPr>
            <a:r>
              <a:rPr lang="zh-CN" altLang="en-US" sz="2400" dirty="0">
                <a:cs typeface="Times New Roman" panose="02020603050405020304" pitchFamily="18" charset="0"/>
                <a:sym typeface="Wingdings" panose="05000000000000000000" pitchFamily="2" charset="2"/>
              </a:rPr>
              <a:t>变为 </a:t>
            </a:r>
            <a:endParaRPr lang="en-US" altLang="zh-CN" sz="2400" dirty="0">
              <a:cs typeface="Times New Roman" panose="02020603050405020304" pitchFamily="18" charset="0"/>
              <a:sym typeface="Wingdings" panose="05000000000000000000" pitchFamily="2" charset="2"/>
            </a:endParaRPr>
          </a:p>
          <a:p>
            <a:pPr algn="just">
              <a:lnSpc>
                <a:spcPct val="125000"/>
              </a:lnSpc>
            </a:pPr>
            <a:r>
              <a:rPr lang="en-US" altLang="zh-CN" sz="2400" dirty="0">
                <a:cs typeface="Times New Roman" panose="02020603050405020304" pitchFamily="18" charset="0"/>
                <a:sym typeface="Wingdings" panose="05000000000000000000" pitchFamily="2" charset="2"/>
              </a:rPr>
              <a:t>“..., S</a:t>
            </a:r>
            <a:r>
              <a:rPr lang="en-US" altLang="zh-CN" dirty="0">
                <a:cs typeface="Times New Roman" panose="02020603050405020304" pitchFamily="18" charset="0"/>
                <a:sym typeface="Wingdings" panose="05000000000000000000" pitchFamily="2" charset="2"/>
              </a:rPr>
              <a:t>L</a:t>
            </a:r>
            <a:r>
              <a:rPr lang="en-US" altLang="zh-CN" sz="2400" dirty="0">
                <a:cs typeface="Times New Roman" panose="02020603050405020304" pitchFamily="18" charset="0"/>
                <a:sym typeface="Wingdings" panose="05000000000000000000" pitchFamily="2" charset="2"/>
              </a:rPr>
              <a:t>, S, P</a:t>
            </a:r>
            <a:r>
              <a:rPr lang="en-US" altLang="zh-CN" sz="2000" dirty="0">
                <a:cs typeface="Times New Roman" panose="02020603050405020304" pitchFamily="18" charset="0"/>
                <a:sym typeface="Wingdings" panose="05000000000000000000" pitchFamily="2" charset="2"/>
              </a:rPr>
              <a:t>R</a:t>
            </a:r>
            <a:r>
              <a:rPr lang="en-US" altLang="zh-CN" sz="2400" dirty="0">
                <a:cs typeface="Times New Roman" panose="02020603050405020304" pitchFamily="18" charset="0"/>
                <a:sym typeface="Wingdings" panose="05000000000000000000" pitchFamily="2" charset="2"/>
              </a:rPr>
              <a:t>, ...” </a:t>
            </a:r>
            <a:r>
              <a:rPr lang="zh-CN" altLang="en-US" sz="2400" dirty="0">
                <a:cs typeface="Times New Roman" panose="02020603050405020304" pitchFamily="18" charset="0"/>
                <a:sym typeface="Wingdings" panose="05000000000000000000" pitchFamily="2" charset="2"/>
              </a:rPr>
              <a:t>。</a:t>
            </a:r>
            <a:r>
              <a:rPr lang="en-US" altLang="zh-CN" sz="2400" dirty="0">
                <a:cs typeface="Times New Roman" panose="02020603050405020304" pitchFamily="18" charset="0"/>
                <a:sym typeface="Wingdings" panose="05000000000000000000" pitchFamily="2" charset="2"/>
              </a:rPr>
              <a:t> </a:t>
            </a:r>
          </a:p>
        </p:txBody>
      </p:sp>
      <p:pic>
        <p:nvPicPr>
          <p:cNvPr id="15" name="图片 14">
            <a:extLst>
              <a:ext uri="{FF2B5EF4-FFF2-40B4-BE49-F238E27FC236}">
                <a16:creationId xmlns:a16="http://schemas.microsoft.com/office/drawing/2014/main" id="{D6A847FB-AA62-411D-8121-76D8CCBD6911}"/>
              </a:ext>
            </a:extLst>
          </p:cNvPr>
          <p:cNvPicPr>
            <a:picLocks noChangeAspect="1"/>
          </p:cNvPicPr>
          <p:nvPr/>
        </p:nvPicPr>
        <p:blipFill>
          <a:blip r:embed="rId2"/>
          <a:stretch>
            <a:fillRect/>
          </a:stretch>
        </p:blipFill>
        <p:spPr>
          <a:xfrm>
            <a:off x="7996224" y="1426472"/>
            <a:ext cx="4084946" cy="3631062"/>
          </a:xfrm>
          <a:prstGeom prst="rect">
            <a:avLst/>
          </a:prstGeom>
        </p:spPr>
      </p:pic>
      <p:pic>
        <p:nvPicPr>
          <p:cNvPr id="16" name="图片 15">
            <a:extLst>
              <a:ext uri="{FF2B5EF4-FFF2-40B4-BE49-F238E27FC236}">
                <a16:creationId xmlns:a16="http://schemas.microsoft.com/office/drawing/2014/main" id="{F71F9F2F-4D66-4C60-AE4C-B938C86980CF}"/>
              </a:ext>
            </a:extLst>
          </p:cNvPr>
          <p:cNvPicPr>
            <a:picLocks noChangeAspect="1"/>
          </p:cNvPicPr>
          <p:nvPr/>
        </p:nvPicPr>
        <p:blipFill>
          <a:blip r:embed="rId3"/>
          <a:stretch>
            <a:fillRect/>
          </a:stretch>
        </p:blipFill>
        <p:spPr>
          <a:xfrm>
            <a:off x="4797200" y="1423510"/>
            <a:ext cx="3199024" cy="4008018"/>
          </a:xfrm>
          <a:prstGeom prst="rect">
            <a:avLst/>
          </a:prstGeom>
        </p:spPr>
      </p:pic>
    </p:spTree>
    <p:extLst>
      <p:ext uri="{BB962C8B-B14F-4D97-AF65-F5344CB8AC3E}">
        <p14:creationId xmlns:p14="http://schemas.microsoft.com/office/powerpoint/2010/main" val="38600908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595B16E0-6B9C-41BD-AE62-A5E51FC243D0}"/>
              </a:ext>
            </a:extLst>
          </p:cNvPr>
          <p:cNvGrpSpPr/>
          <p:nvPr/>
        </p:nvGrpSpPr>
        <p:grpSpPr>
          <a:xfrm>
            <a:off x="-5" y="177155"/>
            <a:ext cx="4552756" cy="877513"/>
            <a:chOff x="-5" y="271425"/>
            <a:chExt cx="4446231" cy="877513"/>
          </a:xfrm>
        </p:grpSpPr>
        <p:sp>
          <p:nvSpPr>
            <p:cNvPr id="8" name="任意多边形 18">
              <a:extLst>
                <a:ext uri="{FF2B5EF4-FFF2-40B4-BE49-F238E27FC236}">
                  <a16:creationId xmlns:a16="http://schemas.microsoft.com/office/drawing/2014/main" id="{D998D5BC-F6F3-4D9A-B7AA-629A2EE18A53}"/>
                </a:ext>
              </a:extLst>
            </p:cNvPr>
            <p:cNvSpPr/>
            <p:nvPr/>
          </p:nvSpPr>
          <p:spPr>
            <a:xfrm rot="5400000">
              <a:off x="1949243" y="-1528442"/>
              <a:ext cx="547735" cy="444623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395F7964-BA68-4C59-9F18-A35DF1869036}"/>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892AD2B4-08C4-4A79-B753-0899186EF6EC}"/>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6CB48E44-0539-4D7A-A27E-6688EA7F844E}"/>
              </a:ext>
            </a:extLst>
          </p:cNvPr>
          <p:cNvSpPr txBox="1">
            <a:spLocks noChangeArrowheads="1"/>
          </p:cNvSpPr>
          <p:nvPr/>
        </p:nvSpPr>
        <p:spPr bwMode="auto">
          <a:xfrm>
            <a:off x="1483847" y="289496"/>
            <a:ext cx="2350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动态查找表</a:t>
            </a:r>
          </a:p>
        </p:txBody>
      </p:sp>
      <p:pic>
        <p:nvPicPr>
          <p:cNvPr id="6" name="图片 5">
            <a:extLst>
              <a:ext uri="{FF2B5EF4-FFF2-40B4-BE49-F238E27FC236}">
                <a16:creationId xmlns:a16="http://schemas.microsoft.com/office/drawing/2014/main" id="{F95AF9AD-77EE-4F22-8FDA-6F1B9F372FA3}"/>
              </a:ext>
            </a:extLst>
          </p:cNvPr>
          <p:cNvPicPr>
            <a:picLocks noChangeAspect="1"/>
          </p:cNvPicPr>
          <p:nvPr/>
        </p:nvPicPr>
        <p:blipFill>
          <a:blip r:embed="rId2"/>
          <a:stretch>
            <a:fillRect/>
          </a:stretch>
        </p:blipFill>
        <p:spPr>
          <a:xfrm>
            <a:off x="8399091" y="1429651"/>
            <a:ext cx="3284853" cy="3529111"/>
          </a:xfrm>
          <a:prstGeom prst="rect">
            <a:avLst/>
          </a:prstGeom>
        </p:spPr>
      </p:pic>
      <p:sp>
        <p:nvSpPr>
          <p:cNvPr id="13" name="矩形 12">
            <a:extLst>
              <a:ext uri="{FF2B5EF4-FFF2-40B4-BE49-F238E27FC236}">
                <a16:creationId xmlns:a16="http://schemas.microsoft.com/office/drawing/2014/main" id="{4AEF9D55-76C5-4052-925A-E4F7C0264989}"/>
              </a:ext>
            </a:extLst>
          </p:cNvPr>
          <p:cNvSpPr/>
          <p:nvPr/>
        </p:nvSpPr>
        <p:spPr>
          <a:xfrm>
            <a:off x="10041518" y="5344594"/>
            <a:ext cx="641522" cy="707886"/>
          </a:xfrm>
          <a:prstGeom prst="rect">
            <a:avLst/>
          </a:prstGeom>
        </p:spPr>
        <p:txBody>
          <a:bodyPr wrap="none">
            <a:spAutoFit/>
          </a:bodyPr>
          <a:lstStyle/>
          <a:p>
            <a:r>
              <a:rPr lang="zh-CN" altLang="en-US" sz="4000" b="1" dirty="0">
                <a:solidFill>
                  <a:schemeClr val="accent2"/>
                </a:solidFill>
                <a:cs typeface="Times New Roman" panose="02020603050405020304" pitchFamily="18" charset="0"/>
                <a:sym typeface="Wingdings" panose="05000000000000000000" pitchFamily="2" charset="2"/>
              </a:rPr>
              <a:t></a:t>
            </a:r>
            <a:endParaRPr lang="zh-CN" altLang="en-US" sz="4000" dirty="0">
              <a:solidFill>
                <a:schemeClr val="accent2"/>
              </a:solidFill>
            </a:endParaRPr>
          </a:p>
        </p:txBody>
      </p:sp>
      <p:sp>
        <p:nvSpPr>
          <p:cNvPr id="3" name="矩形 2">
            <a:extLst>
              <a:ext uri="{FF2B5EF4-FFF2-40B4-BE49-F238E27FC236}">
                <a16:creationId xmlns:a16="http://schemas.microsoft.com/office/drawing/2014/main" id="{17558F7F-D8A6-4434-AA41-4B86426DB8C6}"/>
              </a:ext>
            </a:extLst>
          </p:cNvPr>
          <p:cNvSpPr/>
          <p:nvPr/>
        </p:nvSpPr>
        <p:spPr>
          <a:xfrm>
            <a:off x="348084" y="1286802"/>
            <a:ext cx="4204668" cy="2896434"/>
          </a:xfrm>
          <a:prstGeom prst="rect">
            <a:avLst/>
          </a:prstGeom>
        </p:spPr>
        <p:txBody>
          <a:bodyPr wrap="square">
            <a:spAutoFit/>
          </a:bodyPr>
          <a:lstStyle/>
          <a:p>
            <a:pPr algn="just">
              <a:lnSpc>
                <a:spcPct val="125000"/>
              </a:lnSpc>
            </a:pPr>
            <a:r>
              <a:rPr lang="en-US" altLang="zh-CN" sz="2400" b="1" dirty="0">
                <a:solidFill>
                  <a:srgbClr val="0000FF"/>
                </a:solidFill>
                <a:cs typeface="Times New Roman" panose="02020603050405020304" pitchFamily="18" charset="0"/>
              </a:rPr>
              <a:t>(2) </a:t>
            </a:r>
            <a:r>
              <a:rPr lang="en-US" altLang="zh-CN" sz="2400" dirty="0">
                <a:cs typeface="Times New Roman" panose="02020603050405020304" pitchFamily="18" charset="0"/>
              </a:rPr>
              <a:t>P </a:t>
            </a:r>
            <a:r>
              <a:rPr lang="zh-CN" altLang="en-US" sz="2400" dirty="0">
                <a:cs typeface="Times New Roman" panose="02020603050405020304" pitchFamily="18" charset="0"/>
              </a:rPr>
              <a:t>的左子树非空</a:t>
            </a:r>
            <a:r>
              <a:rPr lang="en-US" altLang="zh-CN" sz="2400" dirty="0">
                <a:cs typeface="Times New Roman" panose="02020603050405020304" pitchFamily="18" charset="0"/>
              </a:rPr>
              <a:t>( P </a:t>
            </a:r>
            <a:r>
              <a:rPr lang="zh-CN" altLang="en-US" sz="2400" dirty="0">
                <a:cs typeface="Times New Roman" panose="02020603050405020304" pitchFamily="18" charset="0"/>
              </a:rPr>
              <a:t>的右子树空或非空</a:t>
            </a:r>
            <a:r>
              <a:rPr lang="en-US" altLang="zh-CN" sz="2400" dirty="0">
                <a:cs typeface="Times New Roman" panose="02020603050405020304" pitchFamily="18" charset="0"/>
              </a:rPr>
              <a:t>)</a:t>
            </a:r>
            <a:r>
              <a:rPr lang="zh-CN" altLang="en-US" sz="2400" dirty="0">
                <a:cs typeface="Times New Roman" panose="02020603050405020304" pitchFamily="18" charset="0"/>
              </a:rPr>
              <a:t>，找到 </a:t>
            </a:r>
            <a:r>
              <a:rPr lang="en-US" altLang="zh-CN" sz="2400" dirty="0">
                <a:cs typeface="Times New Roman" panose="02020603050405020304" pitchFamily="18" charset="0"/>
              </a:rPr>
              <a:t>P </a:t>
            </a:r>
            <a:r>
              <a:rPr lang="zh-CN" altLang="en-US" sz="2400" dirty="0">
                <a:cs typeface="Times New Roman" panose="02020603050405020304" pitchFamily="18" charset="0"/>
              </a:rPr>
              <a:t>的左子树的最右结点 </a:t>
            </a:r>
            <a:r>
              <a:rPr lang="en-US" altLang="zh-CN" sz="2400" dirty="0">
                <a:cs typeface="Times New Roman" panose="02020603050405020304" pitchFamily="18" charset="0"/>
              </a:rPr>
              <a:t>S </a:t>
            </a:r>
            <a:r>
              <a:rPr lang="zh-CN" altLang="en-US" sz="2400" dirty="0">
                <a:cs typeface="Times New Roman" panose="02020603050405020304" pitchFamily="18" charset="0"/>
              </a:rPr>
              <a:t>。以 </a:t>
            </a:r>
            <a:r>
              <a:rPr lang="en-US" altLang="zh-CN" sz="2400" dirty="0">
                <a:cs typeface="Times New Roman" panose="02020603050405020304" pitchFamily="18" charset="0"/>
              </a:rPr>
              <a:t>P </a:t>
            </a:r>
            <a:r>
              <a:rPr lang="zh-CN" altLang="en-US" sz="2400" dirty="0">
                <a:cs typeface="Times New Roman" panose="02020603050405020304" pitchFamily="18" charset="0"/>
              </a:rPr>
              <a:t>为根的子二叉树，有两种处理方式：</a:t>
            </a:r>
            <a:endParaRPr lang="en-US" altLang="zh-CN" sz="2400" dirty="0">
              <a:cs typeface="Times New Roman" panose="02020603050405020304" pitchFamily="18" charset="0"/>
            </a:endParaRPr>
          </a:p>
          <a:p>
            <a:pPr algn="just">
              <a:lnSpc>
                <a:spcPct val="125000"/>
              </a:lnSpc>
            </a:pPr>
            <a:r>
              <a:rPr lang="zh-CN" altLang="en-US" sz="2800" b="1" dirty="0">
                <a:solidFill>
                  <a:schemeClr val="accent2"/>
                </a:solidFill>
                <a:cs typeface="Times New Roman" panose="02020603050405020304" pitchFamily="18" charset="0"/>
                <a:sym typeface="Wingdings" panose="05000000000000000000" pitchFamily="2" charset="2"/>
              </a:rPr>
              <a:t>    </a:t>
            </a:r>
            <a:r>
              <a:rPr lang="zh-CN" altLang="en-US" sz="2400" b="1" dirty="0">
                <a:cs typeface="Times New Roman" panose="02020603050405020304" pitchFamily="18" charset="0"/>
                <a:sym typeface="Wingdings" panose="05000000000000000000" pitchFamily="2" charset="2"/>
              </a:rPr>
              <a:t> </a:t>
            </a:r>
            <a:r>
              <a:rPr lang="zh-CN" altLang="en-US" sz="2400" dirty="0">
                <a:cs typeface="Times New Roman" panose="02020603050405020304" pitchFamily="18" charset="0"/>
                <a:sym typeface="Wingdings" panose="05000000000000000000" pitchFamily="2" charset="2"/>
              </a:rPr>
              <a:t>把 </a:t>
            </a:r>
            <a:r>
              <a:rPr lang="en-US" altLang="zh-CN" sz="2400" dirty="0">
                <a:solidFill>
                  <a:prstClr val="black"/>
                </a:solidFill>
                <a:cs typeface="Times New Roman" panose="02020603050405020304" pitchFamily="18" charset="0"/>
                <a:sym typeface="Wingdings" panose="05000000000000000000" pitchFamily="2" charset="2"/>
              </a:rPr>
              <a:t>S</a:t>
            </a:r>
            <a:r>
              <a:rPr lang="en-US" altLang="zh-CN" dirty="0">
                <a:solidFill>
                  <a:prstClr val="black"/>
                </a:solidFill>
                <a:cs typeface="Times New Roman" panose="02020603050405020304" pitchFamily="18" charset="0"/>
                <a:sym typeface="Wingdings" panose="05000000000000000000" pitchFamily="2" charset="2"/>
              </a:rPr>
              <a:t>L</a:t>
            </a:r>
            <a:r>
              <a:rPr lang="en-US" altLang="zh-CN" sz="2400" dirty="0">
                <a:cs typeface="Times New Roman" panose="02020603050405020304" pitchFamily="18" charset="0"/>
                <a:sym typeface="Wingdings" panose="05000000000000000000" pitchFamily="2" charset="2"/>
              </a:rPr>
              <a:t> </a:t>
            </a:r>
            <a:r>
              <a:rPr lang="zh-CN" altLang="en-US" sz="2400" dirty="0">
                <a:cs typeface="Times New Roman" panose="02020603050405020304" pitchFamily="18" charset="0"/>
                <a:sym typeface="Wingdings" panose="05000000000000000000" pitchFamily="2" charset="2"/>
              </a:rPr>
              <a:t>变成 </a:t>
            </a:r>
            <a:r>
              <a:rPr lang="en-US" altLang="zh-CN" sz="2400" dirty="0">
                <a:cs typeface="Times New Roman" panose="02020603050405020304" pitchFamily="18" charset="0"/>
                <a:sym typeface="Wingdings" panose="05000000000000000000" pitchFamily="2" charset="2"/>
              </a:rPr>
              <a:t>Q </a:t>
            </a:r>
            <a:r>
              <a:rPr lang="zh-CN" altLang="en-US" sz="2400" dirty="0">
                <a:cs typeface="Times New Roman" panose="02020603050405020304" pitchFamily="18" charset="0"/>
                <a:sym typeface="Wingdings" panose="05000000000000000000" pitchFamily="2" charset="2"/>
              </a:rPr>
              <a:t>的右子树，用 </a:t>
            </a:r>
            <a:r>
              <a:rPr lang="en-US" altLang="zh-CN" sz="2400" dirty="0">
                <a:cs typeface="Times New Roman" panose="02020603050405020304" pitchFamily="18" charset="0"/>
                <a:sym typeface="Wingdings" panose="05000000000000000000" pitchFamily="2" charset="2"/>
              </a:rPr>
              <a:t>S </a:t>
            </a:r>
            <a:r>
              <a:rPr lang="zh-CN" altLang="en-US" sz="2400" dirty="0">
                <a:cs typeface="Times New Roman" panose="02020603050405020304" pitchFamily="18" charset="0"/>
                <a:sym typeface="Wingdings" panose="05000000000000000000" pitchFamily="2" charset="2"/>
              </a:rPr>
              <a:t>代替 </a:t>
            </a:r>
            <a:r>
              <a:rPr lang="en-US" altLang="zh-CN" sz="2400" dirty="0">
                <a:cs typeface="Times New Roman" panose="02020603050405020304" pitchFamily="18" charset="0"/>
                <a:sym typeface="Wingdings" panose="05000000000000000000" pitchFamily="2" charset="2"/>
              </a:rPr>
              <a:t>P</a:t>
            </a:r>
            <a:r>
              <a:rPr lang="zh-CN" altLang="en-US" sz="2400" dirty="0">
                <a:cs typeface="Times New Roman" panose="02020603050405020304" pitchFamily="18" charset="0"/>
                <a:sym typeface="Wingdings" panose="05000000000000000000" pitchFamily="2" charset="2"/>
              </a:rPr>
              <a:t>。</a:t>
            </a:r>
            <a:endParaRPr lang="en-US" altLang="zh-CN" sz="2400" dirty="0">
              <a:cs typeface="Times New Roman" panose="02020603050405020304" pitchFamily="18" charset="0"/>
              <a:sym typeface="Wingdings" panose="05000000000000000000" pitchFamily="2" charset="2"/>
            </a:endParaRPr>
          </a:p>
        </p:txBody>
      </p:sp>
      <p:pic>
        <p:nvPicPr>
          <p:cNvPr id="16" name="图片 15">
            <a:extLst>
              <a:ext uri="{FF2B5EF4-FFF2-40B4-BE49-F238E27FC236}">
                <a16:creationId xmlns:a16="http://schemas.microsoft.com/office/drawing/2014/main" id="{F71F9F2F-4D66-4C60-AE4C-B938C86980CF}"/>
              </a:ext>
            </a:extLst>
          </p:cNvPr>
          <p:cNvPicPr>
            <a:picLocks noChangeAspect="1"/>
          </p:cNvPicPr>
          <p:nvPr/>
        </p:nvPicPr>
        <p:blipFill>
          <a:blip r:embed="rId3"/>
          <a:stretch>
            <a:fillRect/>
          </a:stretch>
        </p:blipFill>
        <p:spPr>
          <a:xfrm>
            <a:off x="4763694" y="1429651"/>
            <a:ext cx="3191585" cy="3998698"/>
          </a:xfrm>
          <a:prstGeom prst="rect">
            <a:avLst/>
          </a:prstGeom>
        </p:spPr>
      </p:pic>
    </p:spTree>
    <p:extLst>
      <p:ext uri="{BB962C8B-B14F-4D97-AF65-F5344CB8AC3E}">
        <p14:creationId xmlns:p14="http://schemas.microsoft.com/office/powerpoint/2010/main" val="19960604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595B16E0-6B9C-41BD-AE62-A5E51FC243D0}"/>
              </a:ext>
            </a:extLst>
          </p:cNvPr>
          <p:cNvGrpSpPr/>
          <p:nvPr/>
        </p:nvGrpSpPr>
        <p:grpSpPr>
          <a:xfrm>
            <a:off x="-5" y="177155"/>
            <a:ext cx="4552756" cy="877513"/>
            <a:chOff x="-5" y="271425"/>
            <a:chExt cx="4446231" cy="877513"/>
          </a:xfrm>
        </p:grpSpPr>
        <p:sp>
          <p:nvSpPr>
            <p:cNvPr id="8" name="任意多边形 18">
              <a:extLst>
                <a:ext uri="{FF2B5EF4-FFF2-40B4-BE49-F238E27FC236}">
                  <a16:creationId xmlns:a16="http://schemas.microsoft.com/office/drawing/2014/main" id="{D998D5BC-F6F3-4D9A-B7AA-629A2EE18A53}"/>
                </a:ext>
              </a:extLst>
            </p:cNvPr>
            <p:cNvSpPr/>
            <p:nvPr/>
          </p:nvSpPr>
          <p:spPr>
            <a:xfrm rot="5400000">
              <a:off x="1949243" y="-1528442"/>
              <a:ext cx="547735" cy="444623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395F7964-BA68-4C59-9F18-A35DF1869036}"/>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892AD2B4-08C4-4A79-B753-0899186EF6EC}"/>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6CB48E44-0539-4D7A-A27E-6688EA7F844E}"/>
              </a:ext>
            </a:extLst>
          </p:cNvPr>
          <p:cNvSpPr txBox="1">
            <a:spLocks noChangeArrowheads="1"/>
          </p:cNvSpPr>
          <p:nvPr/>
        </p:nvSpPr>
        <p:spPr bwMode="auto">
          <a:xfrm>
            <a:off x="1483847" y="289496"/>
            <a:ext cx="2350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动态查找表</a:t>
            </a:r>
          </a:p>
        </p:txBody>
      </p:sp>
      <p:grpSp>
        <p:nvGrpSpPr>
          <p:cNvPr id="12" name="Group 23">
            <a:extLst>
              <a:ext uri="{FF2B5EF4-FFF2-40B4-BE49-F238E27FC236}">
                <a16:creationId xmlns:a16="http://schemas.microsoft.com/office/drawing/2014/main" id="{FF461CA6-BDBC-4930-881B-293B02F77B41}"/>
              </a:ext>
            </a:extLst>
          </p:cNvPr>
          <p:cNvGrpSpPr/>
          <p:nvPr/>
        </p:nvGrpSpPr>
        <p:grpSpPr>
          <a:xfrm>
            <a:off x="336625" y="1142119"/>
            <a:ext cx="458390" cy="344014"/>
            <a:chOff x="789999" y="2242985"/>
            <a:chExt cx="504229" cy="378415"/>
          </a:xfrm>
        </p:grpSpPr>
        <p:sp>
          <p:nvSpPr>
            <p:cNvPr id="13" name="Rectangle 24">
              <a:extLst>
                <a:ext uri="{FF2B5EF4-FFF2-40B4-BE49-F238E27FC236}">
                  <a16:creationId xmlns:a16="http://schemas.microsoft.com/office/drawing/2014/main" id="{649EC809-7667-4A83-98B6-06EBC4A9F39B}"/>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4" name="Rectangle 25">
              <a:extLst>
                <a:ext uri="{FF2B5EF4-FFF2-40B4-BE49-F238E27FC236}">
                  <a16:creationId xmlns:a16="http://schemas.microsoft.com/office/drawing/2014/main" id="{1C627523-4AB2-4612-B80C-CD575310A631}"/>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15" name="矩形 14">
            <a:extLst>
              <a:ext uri="{FF2B5EF4-FFF2-40B4-BE49-F238E27FC236}">
                <a16:creationId xmlns:a16="http://schemas.microsoft.com/office/drawing/2014/main" id="{CFE85C1C-569C-46B6-85C9-6BD90ADE88DC}"/>
              </a:ext>
            </a:extLst>
          </p:cNvPr>
          <p:cNvSpPr/>
          <p:nvPr/>
        </p:nvSpPr>
        <p:spPr>
          <a:xfrm>
            <a:off x="851300" y="1052516"/>
            <a:ext cx="10908756" cy="492443"/>
          </a:xfrm>
          <a:prstGeom prst="rect">
            <a:avLst/>
          </a:prstGeom>
        </p:spPr>
        <p:txBody>
          <a:bodyPr wrap="none">
            <a:spAutoFit/>
          </a:bodyPr>
          <a:lstStyle/>
          <a:p>
            <a:pPr>
              <a:spcBef>
                <a:spcPts val="1200"/>
              </a:spcBef>
            </a:pPr>
            <a:r>
              <a:rPr lang="zh-CN" altLang="en-US" sz="2600" b="1" dirty="0">
                <a:solidFill>
                  <a:srgbClr val="002060"/>
                </a:solidFill>
                <a:latin typeface="Times New Roman" panose="02020603050405020304" pitchFamily="18" charset="0"/>
                <a:cs typeface="Times New Roman" panose="02020603050405020304" pitchFamily="18" charset="0"/>
              </a:rPr>
              <a:t>算法</a:t>
            </a:r>
            <a:r>
              <a:rPr lang="en-US" altLang="zh-CN" sz="2600" b="1" dirty="0">
                <a:solidFill>
                  <a:srgbClr val="002060"/>
                </a:solidFill>
                <a:latin typeface="Times New Roman" panose="02020603050405020304" pitchFamily="18" charset="0"/>
                <a:cs typeface="Times New Roman" panose="02020603050405020304" pitchFamily="18" charset="0"/>
              </a:rPr>
              <a:t>4.10 </a:t>
            </a:r>
            <a:r>
              <a:rPr lang="en-US" altLang="zh-CN" sz="2600" b="1" dirty="0">
                <a:solidFill>
                  <a:schemeClr val="accent2"/>
                </a:solidFill>
              </a:rPr>
              <a:t>DeleteBST1</a:t>
            </a:r>
            <a:r>
              <a:rPr lang="zh-CN" altLang="en-US" sz="2600" b="1" dirty="0">
                <a:solidFill>
                  <a:srgbClr val="002060"/>
                </a:solidFill>
                <a:latin typeface="Times New Roman" panose="02020603050405020304" pitchFamily="18" charset="0"/>
                <a:cs typeface="Times New Roman" panose="02020603050405020304" pitchFamily="18" charset="0"/>
              </a:rPr>
              <a:t>：二叉排序树删除节点，用方法 </a:t>
            </a:r>
            <a:r>
              <a:rPr lang="zh-CN" altLang="en-US" sz="2400"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a:t>
            </a:r>
            <a:r>
              <a:rPr lang="zh-CN" altLang="en-US" sz="26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，非递归算法</a:t>
            </a:r>
            <a:r>
              <a:rPr lang="zh-CN" altLang="en-US" sz="2600" b="1" dirty="0">
                <a:solidFill>
                  <a:srgbClr val="002060"/>
                </a:solidFill>
                <a:latin typeface="Times New Roman" panose="02020603050405020304" pitchFamily="18" charset="0"/>
                <a:cs typeface="Times New Roman" panose="02020603050405020304" pitchFamily="18" charset="0"/>
              </a:rPr>
              <a:t>。</a:t>
            </a:r>
          </a:p>
        </p:txBody>
      </p:sp>
      <p:sp>
        <p:nvSpPr>
          <p:cNvPr id="16" name="矩形 15">
            <a:extLst>
              <a:ext uri="{FF2B5EF4-FFF2-40B4-BE49-F238E27FC236}">
                <a16:creationId xmlns:a16="http://schemas.microsoft.com/office/drawing/2014/main" id="{A3E7BD95-2D9D-4C9B-93B2-373C4B4491C6}"/>
              </a:ext>
            </a:extLst>
          </p:cNvPr>
          <p:cNvSpPr/>
          <p:nvPr/>
        </p:nvSpPr>
        <p:spPr>
          <a:xfrm>
            <a:off x="335400" y="1486133"/>
            <a:ext cx="11521200" cy="5293757"/>
          </a:xfrm>
          <a:prstGeom prst="rect">
            <a:avLst/>
          </a:prstGeom>
        </p:spPr>
        <p:txBody>
          <a:bodyPr wrap="square">
            <a:spAutoFit/>
          </a:bodyPr>
          <a:lstStyle/>
          <a:p>
            <a:pPr lvl="1"/>
            <a:r>
              <a:rPr lang="en-US" altLang="zh-CN" sz="2600" dirty="0">
                <a:cs typeface="Times New Roman" panose="02020603050405020304" pitchFamily="18" charset="0"/>
              </a:rPr>
              <a:t>bool DeleteBST1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&amp;T, </a:t>
            </a:r>
            <a:r>
              <a:rPr lang="en-US" altLang="zh-CN" sz="2600" dirty="0" err="1">
                <a:cs typeface="Times New Roman" panose="02020603050405020304" pitchFamily="18" charset="0"/>
              </a:rPr>
              <a:t>KeyType</a:t>
            </a:r>
            <a:r>
              <a:rPr lang="en-US" altLang="zh-CN" sz="2600" dirty="0">
                <a:cs typeface="Times New Roman" panose="02020603050405020304" pitchFamily="18" charset="0"/>
              </a:rPr>
              <a:t> k)</a:t>
            </a:r>
          </a:p>
          <a:p>
            <a:pPr lvl="1"/>
            <a:r>
              <a:rPr lang="en-US" altLang="zh-CN" sz="2600" dirty="0">
                <a:cs typeface="Times New Roman" panose="02020603050405020304" pitchFamily="18" charset="0"/>
              </a:rPr>
              <a:t> {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f, p, s;  f = NULL;  p = T; // p </a:t>
            </a:r>
            <a:r>
              <a:rPr lang="zh-CN" altLang="en-US" sz="2600" dirty="0">
                <a:cs typeface="Times New Roman" panose="02020603050405020304" pitchFamily="18" charset="0"/>
              </a:rPr>
              <a:t>指向待比较的结点，</a:t>
            </a:r>
            <a:r>
              <a:rPr lang="en-US" altLang="zh-CN" sz="2600" dirty="0">
                <a:cs typeface="Times New Roman" panose="02020603050405020304" pitchFamily="18" charset="0"/>
              </a:rPr>
              <a:t>f </a:t>
            </a:r>
            <a:r>
              <a:rPr lang="zh-CN" altLang="en-US" sz="2600" dirty="0">
                <a:cs typeface="Times New Roman" panose="02020603050405020304" pitchFamily="18" charset="0"/>
              </a:rPr>
              <a:t>指向 </a:t>
            </a:r>
            <a:r>
              <a:rPr lang="en-US" altLang="zh-CN" sz="2600" dirty="0">
                <a:cs typeface="Times New Roman" panose="02020603050405020304" pitchFamily="18" charset="0"/>
              </a:rPr>
              <a:t>p </a:t>
            </a:r>
            <a:r>
              <a:rPr lang="zh-CN" altLang="en-US" sz="2600" dirty="0">
                <a:cs typeface="Times New Roman" panose="02020603050405020304" pitchFamily="18" charset="0"/>
              </a:rPr>
              <a:t>的双亲</a:t>
            </a:r>
            <a:endParaRPr lang="en-US" altLang="zh-CN" sz="2600" dirty="0">
              <a:cs typeface="Times New Roman" panose="02020603050405020304" pitchFamily="18" charset="0"/>
            </a:endParaRPr>
          </a:p>
          <a:p>
            <a:pPr lvl="1"/>
            <a:r>
              <a:rPr lang="en-US" altLang="zh-CN" sz="2600" dirty="0">
                <a:cs typeface="Times New Roman" panose="02020603050405020304" pitchFamily="18" charset="0"/>
              </a:rPr>
              <a:t>     while (p &amp;&amp; p-&gt;</a:t>
            </a:r>
            <a:r>
              <a:rPr lang="en-US" altLang="zh-CN" sz="2600" dirty="0" err="1">
                <a:cs typeface="Times New Roman" panose="02020603050405020304" pitchFamily="18" charset="0"/>
              </a:rPr>
              <a:t>data.key</a:t>
            </a:r>
            <a:r>
              <a:rPr lang="en-US" altLang="zh-CN" sz="2600" dirty="0">
                <a:cs typeface="Times New Roman" panose="02020603050405020304" pitchFamily="18" charset="0"/>
              </a:rPr>
              <a:t> != k)</a:t>
            </a:r>
          </a:p>
          <a:p>
            <a:pPr lvl="1"/>
            <a:r>
              <a:rPr lang="en-US" altLang="zh-CN" sz="2600" dirty="0">
                <a:cs typeface="Times New Roman" panose="02020603050405020304" pitchFamily="18" charset="0"/>
              </a:rPr>
              <a:t>          if(k &lt; p-&gt;</a:t>
            </a:r>
            <a:r>
              <a:rPr lang="en-US" altLang="zh-CN" sz="2600" dirty="0" err="1">
                <a:cs typeface="Times New Roman" panose="02020603050405020304" pitchFamily="18" charset="0"/>
              </a:rPr>
              <a:t>data.key</a:t>
            </a:r>
            <a:r>
              <a:rPr lang="en-US" altLang="zh-CN" sz="2600" dirty="0">
                <a:cs typeface="Times New Roman" panose="02020603050405020304" pitchFamily="18" charset="0"/>
              </a:rPr>
              <a:t>) {  f = p;  p = p-&gt;</a:t>
            </a:r>
            <a:r>
              <a:rPr lang="en-US" altLang="zh-CN" sz="2600" dirty="0" err="1">
                <a:cs typeface="Times New Roman" panose="02020603050405020304" pitchFamily="18" charset="0"/>
              </a:rPr>
              <a:t>lc</a:t>
            </a:r>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else {  f = p;  p = p-&gt;</a:t>
            </a:r>
            <a:r>
              <a:rPr lang="en-US" altLang="zh-CN" sz="2600" dirty="0" err="1">
                <a:cs typeface="Times New Roman" panose="02020603050405020304" pitchFamily="18" charset="0"/>
              </a:rPr>
              <a:t>rc</a:t>
            </a:r>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if(!p)   return false; //</a:t>
            </a:r>
            <a:r>
              <a:rPr lang="zh-CN" altLang="en-US" sz="2600" dirty="0">
                <a:cs typeface="Times New Roman" panose="02020603050405020304" pitchFamily="18" charset="0"/>
              </a:rPr>
              <a:t>查找失败</a:t>
            </a:r>
            <a:endParaRPr lang="en-US" altLang="zh-CN" sz="2600" dirty="0">
              <a:cs typeface="Times New Roman" panose="02020603050405020304" pitchFamily="18" charset="0"/>
            </a:endParaRPr>
          </a:p>
          <a:p>
            <a:pPr lvl="1"/>
            <a:r>
              <a:rPr lang="en-US" altLang="zh-CN" sz="2600" dirty="0">
                <a:cs typeface="Times New Roman" panose="02020603050405020304" pitchFamily="18" charset="0"/>
              </a:rPr>
              <a:t>     if(!p-&gt;</a:t>
            </a:r>
            <a:r>
              <a:rPr lang="en-US" altLang="zh-CN" sz="2600" dirty="0" err="1">
                <a:cs typeface="Times New Roman" panose="02020603050405020304" pitchFamily="18" charset="0"/>
              </a:rPr>
              <a:t>lc</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   if (p == T)  T = p-&gt;</a:t>
            </a:r>
            <a:r>
              <a:rPr lang="en-US" altLang="zh-CN" sz="2600" dirty="0" err="1">
                <a:cs typeface="Times New Roman" panose="02020603050405020304" pitchFamily="18" charset="0"/>
              </a:rPr>
              <a:t>rc</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else if (f-&gt;</a:t>
            </a:r>
            <a:r>
              <a:rPr lang="en-US" altLang="zh-CN" sz="2600" dirty="0" err="1">
                <a:cs typeface="Times New Roman" panose="02020603050405020304" pitchFamily="18" charset="0"/>
              </a:rPr>
              <a:t>lc</a:t>
            </a:r>
            <a:r>
              <a:rPr lang="en-US" altLang="zh-CN" sz="2600" dirty="0">
                <a:cs typeface="Times New Roman" panose="02020603050405020304" pitchFamily="18" charset="0"/>
              </a:rPr>
              <a:t> == p)   f-&gt;</a:t>
            </a:r>
            <a:r>
              <a:rPr lang="en-US" altLang="zh-CN" sz="2600" dirty="0" err="1">
                <a:cs typeface="Times New Roman" panose="02020603050405020304" pitchFamily="18" charset="0"/>
              </a:rPr>
              <a:t>lc</a:t>
            </a:r>
            <a:r>
              <a:rPr lang="en-US" altLang="zh-CN" sz="2600" dirty="0">
                <a:cs typeface="Times New Roman" panose="02020603050405020304" pitchFamily="18" charset="0"/>
              </a:rPr>
              <a:t> = p-&gt;</a:t>
            </a:r>
            <a:r>
              <a:rPr lang="en-US" altLang="zh-CN" sz="2600" dirty="0" err="1">
                <a:cs typeface="Times New Roman" panose="02020603050405020304" pitchFamily="18" charset="0"/>
              </a:rPr>
              <a:t>rc</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else  f-&gt;</a:t>
            </a:r>
            <a:r>
              <a:rPr lang="en-US" altLang="zh-CN" sz="2600" dirty="0" err="1">
                <a:cs typeface="Times New Roman" panose="02020603050405020304" pitchFamily="18" charset="0"/>
              </a:rPr>
              <a:t>rc</a:t>
            </a:r>
            <a:r>
              <a:rPr lang="en-US" altLang="zh-CN" sz="2600" dirty="0">
                <a:cs typeface="Times New Roman" panose="02020603050405020304" pitchFamily="18" charset="0"/>
              </a:rPr>
              <a:t> = p-&gt;</a:t>
            </a:r>
            <a:r>
              <a:rPr lang="en-US" altLang="zh-CN" sz="2600" dirty="0" err="1">
                <a:cs typeface="Times New Roman" panose="02020603050405020304" pitchFamily="18" charset="0"/>
              </a:rPr>
              <a:t>rc</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else (</a:t>
            </a:r>
            <a:r>
              <a:rPr lang="zh-CN" altLang="en-US" sz="2600" dirty="0">
                <a:cs typeface="Times New Roman" panose="02020603050405020304" pitchFamily="18" charset="0"/>
              </a:rPr>
              <a:t>转下一页</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spTree>
    <p:extLst>
      <p:ext uri="{BB962C8B-B14F-4D97-AF65-F5344CB8AC3E}">
        <p14:creationId xmlns:p14="http://schemas.microsoft.com/office/powerpoint/2010/main" val="36567072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595B16E0-6B9C-41BD-AE62-A5E51FC243D0}"/>
              </a:ext>
            </a:extLst>
          </p:cNvPr>
          <p:cNvGrpSpPr/>
          <p:nvPr/>
        </p:nvGrpSpPr>
        <p:grpSpPr>
          <a:xfrm>
            <a:off x="-5" y="177155"/>
            <a:ext cx="4552756" cy="877513"/>
            <a:chOff x="-5" y="271425"/>
            <a:chExt cx="4446231" cy="877513"/>
          </a:xfrm>
        </p:grpSpPr>
        <p:sp>
          <p:nvSpPr>
            <p:cNvPr id="8" name="任意多边形 18">
              <a:extLst>
                <a:ext uri="{FF2B5EF4-FFF2-40B4-BE49-F238E27FC236}">
                  <a16:creationId xmlns:a16="http://schemas.microsoft.com/office/drawing/2014/main" id="{D998D5BC-F6F3-4D9A-B7AA-629A2EE18A53}"/>
                </a:ext>
              </a:extLst>
            </p:cNvPr>
            <p:cNvSpPr/>
            <p:nvPr/>
          </p:nvSpPr>
          <p:spPr>
            <a:xfrm rot="5400000">
              <a:off x="1949243" y="-1528442"/>
              <a:ext cx="547735" cy="444623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395F7964-BA68-4C59-9F18-A35DF1869036}"/>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892AD2B4-08C4-4A79-B753-0899186EF6EC}"/>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6CB48E44-0539-4D7A-A27E-6688EA7F844E}"/>
              </a:ext>
            </a:extLst>
          </p:cNvPr>
          <p:cNvSpPr txBox="1">
            <a:spLocks noChangeArrowheads="1"/>
          </p:cNvSpPr>
          <p:nvPr/>
        </p:nvSpPr>
        <p:spPr bwMode="auto">
          <a:xfrm>
            <a:off x="1483847" y="289496"/>
            <a:ext cx="2350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动态查找表</a:t>
            </a:r>
          </a:p>
        </p:txBody>
      </p:sp>
      <p:grpSp>
        <p:nvGrpSpPr>
          <p:cNvPr id="12" name="Group 23">
            <a:extLst>
              <a:ext uri="{FF2B5EF4-FFF2-40B4-BE49-F238E27FC236}">
                <a16:creationId xmlns:a16="http://schemas.microsoft.com/office/drawing/2014/main" id="{FF461CA6-BDBC-4930-881B-293B02F77B41}"/>
              </a:ext>
            </a:extLst>
          </p:cNvPr>
          <p:cNvGrpSpPr/>
          <p:nvPr/>
        </p:nvGrpSpPr>
        <p:grpSpPr>
          <a:xfrm>
            <a:off x="336625" y="1142119"/>
            <a:ext cx="458390" cy="344014"/>
            <a:chOff x="789999" y="2242985"/>
            <a:chExt cx="504229" cy="378415"/>
          </a:xfrm>
        </p:grpSpPr>
        <p:sp>
          <p:nvSpPr>
            <p:cNvPr id="13" name="Rectangle 24">
              <a:extLst>
                <a:ext uri="{FF2B5EF4-FFF2-40B4-BE49-F238E27FC236}">
                  <a16:creationId xmlns:a16="http://schemas.microsoft.com/office/drawing/2014/main" id="{649EC809-7667-4A83-98B6-06EBC4A9F39B}"/>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4" name="Rectangle 25">
              <a:extLst>
                <a:ext uri="{FF2B5EF4-FFF2-40B4-BE49-F238E27FC236}">
                  <a16:creationId xmlns:a16="http://schemas.microsoft.com/office/drawing/2014/main" id="{1C627523-4AB2-4612-B80C-CD575310A631}"/>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15" name="矩形 14">
            <a:extLst>
              <a:ext uri="{FF2B5EF4-FFF2-40B4-BE49-F238E27FC236}">
                <a16:creationId xmlns:a16="http://schemas.microsoft.com/office/drawing/2014/main" id="{CFE85C1C-569C-46B6-85C9-6BD90ADE88DC}"/>
              </a:ext>
            </a:extLst>
          </p:cNvPr>
          <p:cNvSpPr/>
          <p:nvPr/>
        </p:nvSpPr>
        <p:spPr>
          <a:xfrm>
            <a:off x="851300" y="1052516"/>
            <a:ext cx="10932801" cy="492443"/>
          </a:xfrm>
          <a:prstGeom prst="rect">
            <a:avLst/>
          </a:prstGeom>
        </p:spPr>
        <p:txBody>
          <a:bodyPr wrap="none">
            <a:spAutoFit/>
          </a:bodyPr>
          <a:lstStyle/>
          <a:p>
            <a:pPr>
              <a:spcBef>
                <a:spcPts val="1200"/>
              </a:spcBef>
            </a:pPr>
            <a:r>
              <a:rPr lang="zh-CN" altLang="en-US" sz="2600" b="1" dirty="0">
                <a:solidFill>
                  <a:srgbClr val="002060"/>
                </a:solidFill>
                <a:latin typeface="Times New Roman" panose="02020603050405020304" pitchFamily="18" charset="0"/>
                <a:cs typeface="Times New Roman" panose="02020603050405020304" pitchFamily="18" charset="0"/>
              </a:rPr>
              <a:t>算法</a:t>
            </a:r>
            <a:r>
              <a:rPr lang="en-US" altLang="zh-CN" sz="2600" b="1" dirty="0">
                <a:solidFill>
                  <a:srgbClr val="002060"/>
                </a:solidFill>
                <a:latin typeface="Times New Roman" panose="02020603050405020304" pitchFamily="18" charset="0"/>
                <a:cs typeface="Times New Roman" panose="02020603050405020304" pitchFamily="18" charset="0"/>
              </a:rPr>
              <a:t>4.10 </a:t>
            </a:r>
            <a:r>
              <a:rPr lang="en-US" altLang="zh-CN" sz="2600" b="1" dirty="0">
                <a:solidFill>
                  <a:schemeClr val="accent2"/>
                </a:solidFill>
              </a:rPr>
              <a:t>DeleteBST1</a:t>
            </a:r>
            <a:r>
              <a:rPr lang="zh-CN" altLang="en-US" sz="2600" b="1" dirty="0">
                <a:solidFill>
                  <a:srgbClr val="002060"/>
                </a:solidFill>
                <a:latin typeface="Times New Roman" panose="02020603050405020304" pitchFamily="18" charset="0"/>
                <a:cs typeface="Times New Roman" panose="02020603050405020304" pitchFamily="18" charset="0"/>
              </a:rPr>
              <a:t>：二叉排序树删除节点，用方法 </a:t>
            </a:r>
            <a:r>
              <a:rPr lang="zh-CN" altLang="en-US" sz="2400" b="1" dirty="0">
                <a:solidFill>
                  <a:srgbClr val="ED7D31"/>
                </a:solidFill>
                <a:latin typeface="Times New Roman" panose="02020603050405020304" pitchFamily="18" charset="0"/>
                <a:cs typeface="Times New Roman" panose="02020603050405020304" pitchFamily="18" charset="0"/>
                <a:sym typeface="Wingdings" panose="05000000000000000000" pitchFamily="2" charset="2"/>
              </a:rPr>
              <a:t> </a:t>
            </a:r>
            <a:r>
              <a:rPr lang="zh-CN" altLang="en-US" sz="26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，非递归算法</a:t>
            </a:r>
            <a:r>
              <a:rPr lang="zh-CN" altLang="en-US" sz="2600" b="1" dirty="0">
                <a:solidFill>
                  <a:srgbClr val="002060"/>
                </a:solidFill>
                <a:latin typeface="Times New Roman" panose="02020603050405020304" pitchFamily="18" charset="0"/>
                <a:cs typeface="Times New Roman" panose="02020603050405020304" pitchFamily="18" charset="0"/>
              </a:rPr>
              <a:t>。</a:t>
            </a:r>
          </a:p>
        </p:txBody>
      </p:sp>
      <p:sp>
        <p:nvSpPr>
          <p:cNvPr id="16" name="矩形 15">
            <a:extLst>
              <a:ext uri="{FF2B5EF4-FFF2-40B4-BE49-F238E27FC236}">
                <a16:creationId xmlns:a16="http://schemas.microsoft.com/office/drawing/2014/main" id="{A3E7BD95-2D9D-4C9B-93B2-373C4B4491C6}"/>
              </a:ext>
            </a:extLst>
          </p:cNvPr>
          <p:cNvSpPr/>
          <p:nvPr/>
        </p:nvSpPr>
        <p:spPr>
          <a:xfrm>
            <a:off x="336625" y="1486133"/>
            <a:ext cx="10725841" cy="5293757"/>
          </a:xfrm>
          <a:prstGeom prst="rect">
            <a:avLst/>
          </a:prstGeom>
        </p:spPr>
        <p:txBody>
          <a:bodyPr wrap="square">
            <a:spAutoFit/>
          </a:bodyPr>
          <a:lstStyle/>
          <a:p>
            <a:pPr lvl="1"/>
            <a:r>
              <a:rPr lang="en-US" altLang="zh-CN" sz="2600" dirty="0">
                <a:cs typeface="Times New Roman" panose="02020603050405020304" pitchFamily="18" charset="0"/>
              </a:rPr>
              <a:t>bool DeleteBST1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&amp;T, </a:t>
            </a:r>
            <a:r>
              <a:rPr lang="en-US" altLang="zh-CN" sz="2600" dirty="0" err="1">
                <a:cs typeface="Times New Roman" panose="02020603050405020304" pitchFamily="18" charset="0"/>
              </a:rPr>
              <a:t>KeyType</a:t>
            </a:r>
            <a:r>
              <a:rPr lang="en-US" altLang="zh-CN" sz="2600" dirty="0">
                <a:cs typeface="Times New Roman" panose="02020603050405020304" pitchFamily="18" charset="0"/>
              </a:rPr>
              <a:t> k)</a:t>
            </a:r>
          </a:p>
          <a:p>
            <a:pPr lvl="1"/>
            <a:r>
              <a:rPr lang="en-US" altLang="zh-CN" sz="2600" dirty="0">
                <a:cs typeface="Times New Roman" panose="02020603050405020304" pitchFamily="18" charset="0"/>
              </a:rPr>
              <a:t> {   else </a:t>
            </a:r>
          </a:p>
          <a:p>
            <a:pPr lvl="1"/>
            <a:r>
              <a:rPr lang="en-US" altLang="zh-CN" sz="2600" dirty="0">
                <a:cs typeface="Times New Roman" panose="02020603050405020304" pitchFamily="18" charset="0"/>
              </a:rPr>
              <a:t>      {   //</a:t>
            </a:r>
            <a:r>
              <a:rPr lang="zh-CN" altLang="en-US" sz="2600" dirty="0">
                <a:cs typeface="Times New Roman" panose="02020603050405020304" pitchFamily="18" charset="0"/>
              </a:rPr>
              <a:t>找到</a:t>
            </a:r>
            <a:r>
              <a:rPr lang="en-US" altLang="zh-CN" sz="2600" dirty="0">
                <a:cs typeface="Times New Roman" panose="02020603050405020304" pitchFamily="18" charset="0"/>
              </a:rPr>
              <a:t>p</a:t>
            </a:r>
            <a:r>
              <a:rPr lang="zh-CN" altLang="en-US" sz="2600" dirty="0">
                <a:cs typeface="Times New Roman" panose="02020603050405020304" pitchFamily="18" charset="0"/>
              </a:rPr>
              <a:t>的左子树的最右结点</a:t>
            </a:r>
            <a:r>
              <a:rPr lang="en-US" altLang="zh-CN" sz="2600" dirty="0">
                <a:cs typeface="Times New Roman" panose="02020603050405020304" pitchFamily="18" charset="0"/>
              </a:rPr>
              <a:t>s</a:t>
            </a:r>
          </a:p>
          <a:p>
            <a:pPr lvl="1"/>
            <a:r>
              <a:rPr lang="en-US" altLang="zh-CN" sz="2600" dirty="0">
                <a:cs typeface="Times New Roman" panose="02020603050405020304" pitchFamily="18" charset="0"/>
              </a:rPr>
              <a:t>           s = p-&gt;</a:t>
            </a:r>
            <a:r>
              <a:rPr lang="en-US" altLang="zh-CN" sz="2600" dirty="0" err="1">
                <a:cs typeface="Times New Roman" panose="02020603050405020304" pitchFamily="18" charset="0"/>
              </a:rPr>
              <a:t>lc</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while(s-&gt;</a:t>
            </a:r>
            <a:r>
              <a:rPr lang="en-US" altLang="zh-CN" sz="2600" dirty="0" err="1">
                <a:cs typeface="Times New Roman" panose="02020603050405020304" pitchFamily="18" charset="0"/>
              </a:rPr>
              <a:t>rc</a:t>
            </a:r>
            <a:r>
              <a:rPr lang="en-US" altLang="zh-CN" sz="2600" dirty="0">
                <a:cs typeface="Times New Roman" panose="02020603050405020304" pitchFamily="18" charset="0"/>
              </a:rPr>
              <a:t>)   s = s-&gt;</a:t>
            </a:r>
            <a:r>
              <a:rPr lang="en-US" altLang="zh-CN" sz="2600" dirty="0" err="1">
                <a:cs typeface="Times New Roman" panose="02020603050405020304" pitchFamily="18" charset="0"/>
              </a:rPr>
              <a:t>rc</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 </a:t>
            </a:r>
            <a:r>
              <a:rPr lang="en-US" altLang="zh-CN" sz="2400" dirty="0">
                <a:solidFill>
                  <a:prstClr val="black"/>
                </a:solidFill>
                <a:cs typeface="Times New Roman" panose="02020603050405020304" pitchFamily="18" charset="0"/>
                <a:sym typeface="Wingdings" panose="05000000000000000000" pitchFamily="2" charset="2"/>
              </a:rPr>
              <a:t>P</a:t>
            </a:r>
            <a:r>
              <a:rPr lang="en-US" altLang="zh-CN" dirty="0">
                <a:solidFill>
                  <a:prstClr val="black"/>
                </a:solidFill>
                <a:cs typeface="Times New Roman" panose="02020603050405020304" pitchFamily="18" charset="0"/>
                <a:sym typeface="Wingdings" panose="05000000000000000000" pitchFamily="2" charset="2"/>
              </a:rPr>
              <a:t>R</a:t>
            </a:r>
            <a:r>
              <a:rPr lang="en-US" altLang="zh-CN" sz="2600" dirty="0">
                <a:cs typeface="Times New Roman" panose="02020603050405020304" pitchFamily="18" charset="0"/>
              </a:rPr>
              <a:t> </a:t>
            </a:r>
            <a:r>
              <a:rPr lang="zh-CN" altLang="en-US" sz="2600" dirty="0">
                <a:cs typeface="Times New Roman" panose="02020603050405020304" pitchFamily="18" charset="0"/>
              </a:rPr>
              <a:t>作为 </a:t>
            </a:r>
            <a:r>
              <a:rPr lang="en-US" altLang="zh-CN" sz="2600" dirty="0">
                <a:cs typeface="Times New Roman" panose="02020603050405020304" pitchFamily="18" charset="0"/>
              </a:rPr>
              <a:t>s </a:t>
            </a:r>
            <a:r>
              <a:rPr lang="zh-CN" altLang="en-US" sz="2600" dirty="0">
                <a:cs typeface="Times New Roman" panose="02020603050405020304" pitchFamily="18" charset="0"/>
              </a:rPr>
              <a:t>的右子树，用 </a:t>
            </a:r>
            <a:r>
              <a:rPr lang="en-US" altLang="zh-CN" sz="2600" dirty="0">
                <a:cs typeface="Times New Roman" panose="02020603050405020304" pitchFamily="18" charset="0"/>
              </a:rPr>
              <a:t>p </a:t>
            </a:r>
            <a:r>
              <a:rPr lang="zh-CN" altLang="en-US" sz="2600" dirty="0">
                <a:cs typeface="Times New Roman" panose="02020603050405020304" pitchFamily="18" charset="0"/>
              </a:rPr>
              <a:t>的左孩子代替 </a:t>
            </a:r>
            <a:r>
              <a:rPr lang="en-US" altLang="zh-CN" sz="2600" dirty="0">
                <a:cs typeface="Times New Roman" panose="02020603050405020304" pitchFamily="18" charset="0"/>
              </a:rPr>
              <a:t>p</a:t>
            </a:r>
          </a:p>
          <a:p>
            <a:pPr lvl="1"/>
            <a:r>
              <a:rPr lang="en-US" altLang="zh-CN" sz="2600" dirty="0">
                <a:cs typeface="Times New Roman" panose="02020603050405020304" pitchFamily="18" charset="0"/>
              </a:rPr>
              <a:t>            s-&gt;</a:t>
            </a:r>
            <a:r>
              <a:rPr lang="en-US" altLang="zh-CN" sz="2600" dirty="0" err="1">
                <a:cs typeface="Times New Roman" panose="02020603050405020304" pitchFamily="18" charset="0"/>
              </a:rPr>
              <a:t>rc</a:t>
            </a:r>
            <a:r>
              <a:rPr lang="en-US" altLang="zh-CN" sz="2600" dirty="0">
                <a:cs typeface="Times New Roman" panose="02020603050405020304" pitchFamily="18" charset="0"/>
              </a:rPr>
              <a:t> = p-&gt;</a:t>
            </a:r>
            <a:r>
              <a:rPr lang="en-US" altLang="zh-CN" sz="2600" dirty="0" err="1">
                <a:cs typeface="Times New Roman" panose="02020603050405020304" pitchFamily="18" charset="0"/>
              </a:rPr>
              <a:t>rc</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if (p == T)  T = p-&gt;</a:t>
            </a:r>
            <a:r>
              <a:rPr lang="en-US" altLang="zh-CN" sz="2600" dirty="0" err="1">
                <a:cs typeface="Times New Roman" panose="02020603050405020304" pitchFamily="18" charset="0"/>
              </a:rPr>
              <a:t>lc</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else if (f-&gt;</a:t>
            </a:r>
            <a:r>
              <a:rPr lang="en-US" altLang="zh-CN" sz="2600" dirty="0" err="1">
                <a:cs typeface="Times New Roman" panose="02020603050405020304" pitchFamily="18" charset="0"/>
              </a:rPr>
              <a:t>lc</a:t>
            </a:r>
            <a:r>
              <a:rPr lang="en-US" altLang="zh-CN" sz="2600" dirty="0">
                <a:cs typeface="Times New Roman" panose="02020603050405020304" pitchFamily="18" charset="0"/>
              </a:rPr>
              <a:t> == p)  f-&gt;</a:t>
            </a:r>
            <a:r>
              <a:rPr lang="en-US" altLang="zh-CN" sz="2600" dirty="0" err="1">
                <a:cs typeface="Times New Roman" panose="02020603050405020304" pitchFamily="18" charset="0"/>
              </a:rPr>
              <a:t>lc</a:t>
            </a:r>
            <a:r>
              <a:rPr lang="en-US" altLang="zh-CN" sz="2600" dirty="0">
                <a:cs typeface="Times New Roman" panose="02020603050405020304" pitchFamily="18" charset="0"/>
              </a:rPr>
              <a:t> = p-&gt;</a:t>
            </a:r>
            <a:r>
              <a:rPr lang="en-US" altLang="zh-CN" sz="2600" dirty="0" err="1">
                <a:cs typeface="Times New Roman" panose="02020603050405020304" pitchFamily="18" charset="0"/>
              </a:rPr>
              <a:t>lc</a:t>
            </a:r>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else  f-&gt;</a:t>
            </a:r>
            <a:r>
              <a:rPr lang="en-US" altLang="zh-CN" sz="2600" dirty="0" err="1">
                <a:cs typeface="Times New Roman" panose="02020603050405020304" pitchFamily="18" charset="0"/>
              </a:rPr>
              <a:t>rc</a:t>
            </a:r>
            <a:r>
              <a:rPr lang="en-US" altLang="zh-CN" sz="2600" dirty="0">
                <a:cs typeface="Times New Roman" panose="02020603050405020304" pitchFamily="18" charset="0"/>
              </a:rPr>
              <a:t> = p-&gt;</a:t>
            </a:r>
            <a:r>
              <a:rPr lang="en-US" altLang="zh-CN" sz="2600" dirty="0" err="1">
                <a:cs typeface="Times New Roman" panose="02020603050405020304" pitchFamily="18" charset="0"/>
              </a:rPr>
              <a:t>lc</a:t>
            </a:r>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delete p;  return true;</a:t>
            </a:r>
          </a:p>
          <a:p>
            <a:pPr lvl="1"/>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spTree>
    <p:extLst>
      <p:ext uri="{BB962C8B-B14F-4D97-AF65-F5344CB8AC3E}">
        <p14:creationId xmlns:p14="http://schemas.microsoft.com/office/powerpoint/2010/main" val="183859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FC7880ED-A392-4EF1-A4DE-690207D426EF}"/>
              </a:ext>
            </a:extLst>
          </p:cNvPr>
          <p:cNvGrpSpPr/>
          <p:nvPr/>
        </p:nvGrpSpPr>
        <p:grpSpPr>
          <a:xfrm>
            <a:off x="-2" y="177155"/>
            <a:ext cx="3576325" cy="877513"/>
            <a:chOff x="-2" y="271425"/>
            <a:chExt cx="3492646" cy="877513"/>
          </a:xfrm>
        </p:grpSpPr>
        <p:sp>
          <p:nvSpPr>
            <p:cNvPr id="10" name="任意多边形 18">
              <a:extLst>
                <a:ext uri="{FF2B5EF4-FFF2-40B4-BE49-F238E27FC236}">
                  <a16:creationId xmlns:a16="http://schemas.microsoft.com/office/drawing/2014/main" id="{8C6909EF-977C-4BC3-AFB6-82140E27A0D2}"/>
                </a:ext>
              </a:extLst>
            </p:cNvPr>
            <p:cNvSpPr/>
            <p:nvPr/>
          </p:nvSpPr>
          <p:spPr>
            <a:xfrm rot="5400000">
              <a:off x="1472453" y="-1051651"/>
              <a:ext cx="547735" cy="349264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1" name="椭圆 10">
              <a:extLst>
                <a:ext uri="{FF2B5EF4-FFF2-40B4-BE49-F238E27FC236}">
                  <a16:creationId xmlns:a16="http://schemas.microsoft.com/office/drawing/2014/main" id="{96412C40-0263-44D8-8482-03ED6BE8EF6B}"/>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2" name="矩形 11">
              <a:extLst>
                <a:ext uri="{FF2B5EF4-FFF2-40B4-BE49-F238E27FC236}">
                  <a16:creationId xmlns:a16="http://schemas.microsoft.com/office/drawing/2014/main" id="{DBED55FD-B01B-4079-9B10-E527A4FA1D15}"/>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9" name="文本框 1066">
            <a:extLst>
              <a:ext uri="{FF2B5EF4-FFF2-40B4-BE49-F238E27FC236}">
                <a16:creationId xmlns:a16="http://schemas.microsoft.com/office/drawing/2014/main" id="{B4DD828C-C2C9-4731-88FA-B6175D843C0A}"/>
              </a:ext>
            </a:extLst>
          </p:cNvPr>
          <p:cNvSpPr txBox="1">
            <a:spLocks noChangeArrowheads="1"/>
          </p:cNvSpPr>
          <p:nvPr/>
        </p:nvSpPr>
        <p:spPr bwMode="auto">
          <a:xfrm>
            <a:off x="1788159" y="308014"/>
            <a:ext cx="10054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rPr>
              <a:t>概述</a:t>
            </a:r>
            <a:endParaRPr lang="zh-CN" altLang="en-US" sz="3200" b="1" dirty="0">
              <a:solidFill>
                <a:schemeClr val="bg1"/>
              </a:solidFill>
              <a:cs typeface="+mn-ea"/>
              <a:sym typeface="+mn-lt"/>
            </a:endParaRPr>
          </a:p>
        </p:txBody>
      </p:sp>
      <p:sp>
        <p:nvSpPr>
          <p:cNvPr id="8" name="矩形 7">
            <a:extLst>
              <a:ext uri="{FF2B5EF4-FFF2-40B4-BE49-F238E27FC236}">
                <a16:creationId xmlns:a16="http://schemas.microsoft.com/office/drawing/2014/main" id="{1EFF2BBC-0101-43DC-AB3E-0A0A0CEF76E8}"/>
              </a:ext>
            </a:extLst>
          </p:cNvPr>
          <p:cNvSpPr/>
          <p:nvPr/>
        </p:nvSpPr>
        <p:spPr>
          <a:xfrm>
            <a:off x="492494" y="1321259"/>
            <a:ext cx="10947031" cy="317843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10000"/>
              </a:lnSpc>
              <a:spcAft>
                <a:spcPts val="300"/>
              </a:spcAft>
            </a:pPr>
            <a:r>
              <a:rPr lang="zh-CN" altLang="en-US" sz="2500" dirty="0">
                <a:cs typeface="Times New Roman" panose="02020603050405020304" pitchFamily="18" charset="0"/>
              </a:rPr>
              <a:t>给定查找表，查找表的数据结构与查找要求决定了查找方法的选择。</a:t>
            </a:r>
            <a:r>
              <a:rPr lang="zh-CN" altLang="en-US" sz="2500" b="1" dirty="0">
                <a:cs typeface="Times New Roman" panose="02020603050405020304" pitchFamily="18" charset="0"/>
              </a:rPr>
              <a:t>由于查找表中的元素之间仅存在“属于同一集合”的松散关系，因此需要人为附加查找表的数据结构</a:t>
            </a:r>
            <a:r>
              <a:rPr lang="zh-CN" altLang="en-US" sz="2500" dirty="0">
                <a:cs typeface="Times New Roman" panose="02020603050405020304" pitchFamily="18" charset="0"/>
              </a:rPr>
              <a:t>。</a:t>
            </a:r>
            <a:endParaRPr lang="en-US" altLang="zh-CN" sz="2500" dirty="0">
              <a:cs typeface="Times New Roman" panose="02020603050405020304" pitchFamily="18" charset="0"/>
            </a:endParaRPr>
          </a:p>
          <a:p>
            <a:pPr algn="just">
              <a:lnSpc>
                <a:spcPct val="110000"/>
              </a:lnSpc>
              <a:spcAft>
                <a:spcPts val="300"/>
              </a:spcAft>
            </a:pPr>
            <a:r>
              <a:rPr lang="zh-CN" altLang="en-US" sz="2500" b="1" dirty="0">
                <a:solidFill>
                  <a:srgbClr val="0000FF"/>
                </a:solidFill>
                <a:cs typeface="Times New Roman" panose="02020603050405020304" pitchFamily="18" charset="0"/>
              </a:rPr>
              <a:t>例如：</a:t>
            </a:r>
            <a:r>
              <a:rPr lang="zh-CN" altLang="en-US" sz="2500" dirty="0">
                <a:cs typeface="Times New Roman" panose="02020603050405020304" pitchFamily="18" charset="0"/>
              </a:rPr>
              <a:t>在电话号码簿中由姓名查找电话号码：</a:t>
            </a:r>
            <a:endParaRPr lang="en-US" altLang="zh-CN" sz="2500" dirty="0">
              <a:cs typeface="Times New Roman" panose="02020603050405020304" pitchFamily="18" charset="0"/>
            </a:endParaRPr>
          </a:p>
          <a:p>
            <a:pPr algn="just">
              <a:lnSpc>
                <a:spcPct val="110000"/>
              </a:lnSpc>
              <a:spcAft>
                <a:spcPts val="300"/>
              </a:spcAft>
            </a:pPr>
            <a:r>
              <a:rPr lang="zh-CN" altLang="en-US" sz="2500" dirty="0">
                <a:cs typeface="Times New Roman" panose="02020603050405020304" pitchFamily="18" charset="0"/>
              </a:rPr>
              <a:t>若电话号码簿用顺序表存储，则可用顺序查找方法；</a:t>
            </a:r>
            <a:endParaRPr lang="en-US" altLang="zh-CN" sz="2500" dirty="0">
              <a:cs typeface="Times New Roman" panose="02020603050405020304" pitchFamily="18" charset="0"/>
            </a:endParaRPr>
          </a:p>
          <a:p>
            <a:pPr algn="just">
              <a:lnSpc>
                <a:spcPct val="110000"/>
              </a:lnSpc>
              <a:spcAft>
                <a:spcPts val="300"/>
              </a:spcAft>
            </a:pPr>
            <a:r>
              <a:rPr lang="zh-CN" altLang="en-US" sz="2500" dirty="0">
                <a:cs typeface="Times New Roman" panose="02020603050405020304" pitchFamily="18" charset="0"/>
              </a:rPr>
              <a:t>若此顺序表是按字典序排列的，则可用折半查找法；</a:t>
            </a:r>
            <a:endParaRPr lang="en-US" altLang="zh-CN" sz="2500" dirty="0">
              <a:cs typeface="Times New Roman" panose="02020603050405020304" pitchFamily="18" charset="0"/>
            </a:endParaRPr>
          </a:p>
          <a:p>
            <a:pPr algn="just">
              <a:lnSpc>
                <a:spcPct val="110000"/>
              </a:lnSpc>
              <a:spcAft>
                <a:spcPts val="300"/>
              </a:spcAft>
            </a:pPr>
            <a:r>
              <a:rPr lang="zh-CN" altLang="en-US" sz="2500" dirty="0">
                <a:cs typeface="Times New Roman" panose="02020603050405020304" pitchFamily="18" charset="0"/>
              </a:rPr>
              <a:t>若电话号码簿是用二叉树存储的，则可用二叉树的查找方法。</a:t>
            </a:r>
            <a:endParaRPr lang="en-US" altLang="zh-CN" sz="2500" dirty="0">
              <a:cs typeface="Times New Roman" panose="02020603050405020304" pitchFamily="18" charset="0"/>
            </a:endParaRPr>
          </a:p>
        </p:txBody>
      </p:sp>
      <p:sp>
        <p:nvSpPr>
          <p:cNvPr id="14" name="矩形 13">
            <a:extLst>
              <a:ext uri="{FF2B5EF4-FFF2-40B4-BE49-F238E27FC236}">
                <a16:creationId xmlns:a16="http://schemas.microsoft.com/office/drawing/2014/main" id="{1EFF2BBC-0101-43DC-AB3E-0A0A0CEF76E8}"/>
              </a:ext>
            </a:extLst>
          </p:cNvPr>
          <p:cNvSpPr/>
          <p:nvPr/>
        </p:nvSpPr>
        <p:spPr>
          <a:xfrm>
            <a:off x="492493" y="4644859"/>
            <a:ext cx="10947031" cy="133177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10000"/>
              </a:lnSpc>
              <a:spcAft>
                <a:spcPts val="1200"/>
              </a:spcAft>
            </a:pPr>
            <a:r>
              <a:rPr lang="zh-CN" altLang="en-US" sz="2500" b="1" dirty="0">
                <a:solidFill>
                  <a:schemeClr val="accent2"/>
                </a:solidFill>
                <a:cs typeface="Times New Roman" panose="02020603050405020304" pitchFamily="18" charset="0"/>
              </a:rPr>
              <a:t>查找长度</a:t>
            </a:r>
            <a:r>
              <a:rPr lang="en-US" altLang="zh-CN" sz="2500" b="1" dirty="0">
                <a:solidFill>
                  <a:schemeClr val="accent2"/>
                </a:solidFill>
                <a:cs typeface="Times New Roman" panose="02020603050405020304" pitchFamily="18" charset="0"/>
              </a:rPr>
              <a:t>(search length)</a:t>
            </a:r>
            <a:r>
              <a:rPr lang="zh-CN" altLang="en-US" sz="2500" dirty="0">
                <a:cs typeface="Times New Roman" panose="02020603050405020304" pitchFamily="18" charset="0"/>
              </a:rPr>
              <a:t>是在查找过程中与给定的关键字值进行比较过的元素的个数。通常用</a:t>
            </a:r>
            <a:r>
              <a:rPr lang="zh-CN" altLang="en-US" sz="2500" b="1" dirty="0">
                <a:solidFill>
                  <a:schemeClr val="accent2"/>
                </a:solidFill>
                <a:cs typeface="Times New Roman" panose="02020603050405020304" pitchFamily="18" charset="0"/>
              </a:rPr>
              <a:t>平均查找长度</a:t>
            </a:r>
            <a:r>
              <a:rPr lang="en-US" altLang="zh-CN" sz="2500" b="1" dirty="0">
                <a:solidFill>
                  <a:schemeClr val="accent2"/>
                </a:solidFill>
                <a:cs typeface="Times New Roman" panose="02020603050405020304" pitchFamily="18" charset="0"/>
              </a:rPr>
              <a:t>(ASL</a:t>
            </a:r>
            <a:r>
              <a:rPr lang="zh-CN" altLang="en-US" sz="2500" b="1" dirty="0">
                <a:solidFill>
                  <a:schemeClr val="accent2"/>
                </a:solidFill>
                <a:cs typeface="Times New Roman" panose="02020603050405020304" pitchFamily="18" charset="0"/>
              </a:rPr>
              <a:t>，</a:t>
            </a:r>
            <a:r>
              <a:rPr lang="en-US" altLang="zh-CN" sz="2500" b="1" dirty="0">
                <a:solidFill>
                  <a:schemeClr val="accent2"/>
                </a:solidFill>
                <a:cs typeface="Times New Roman" panose="02020603050405020304" pitchFamily="18" charset="0"/>
              </a:rPr>
              <a:t>average search length)</a:t>
            </a:r>
            <a:r>
              <a:rPr lang="zh-CN" altLang="en-US" sz="2500" dirty="0">
                <a:cs typeface="Times New Roman" panose="02020603050405020304" pitchFamily="18" charset="0"/>
              </a:rPr>
              <a:t>和</a:t>
            </a:r>
            <a:r>
              <a:rPr lang="zh-CN" altLang="en-US" sz="2500" b="1" dirty="0">
                <a:solidFill>
                  <a:schemeClr val="accent2"/>
                </a:solidFill>
                <a:cs typeface="Times New Roman" panose="02020603050405020304" pitchFamily="18" charset="0"/>
              </a:rPr>
              <a:t>最大查找长度</a:t>
            </a:r>
            <a:r>
              <a:rPr lang="en-US" altLang="zh-CN" sz="2500" b="1" dirty="0">
                <a:solidFill>
                  <a:schemeClr val="accent2"/>
                </a:solidFill>
                <a:cs typeface="Times New Roman" panose="02020603050405020304" pitchFamily="18" charset="0"/>
              </a:rPr>
              <a:t>(maximum search length)</a:t>
            </a:r>
            <a:r>
              <a:rPr lang="zh-CN" altLang="en-US" sz="2500" dirty="0">
                <a:cs typeface="Times New Roman" panose="02020603050405020304" pitchFamily="18" charset="0"/>
              </a:rPr>
              <a:t>衡量查找算法的时间复杂度。</a:t>
            </a:r>
            <a:endParaRPr lang="en-US" altLang="zh-CN" sz="2500" dirty="0">
              <a:cs typeface="Times New Roman" panose="02020603050405020304" pitchFamily="18" charset="0"/>
            </a:endParaRPr>
          </a:p>
        </p:txBody>
      </p:sp>
    </p:spTree>
    <p:extLst>
      <p:ext uri="{BB962C8B-B14F-4D97-AF65-F5344CB8AC3E}">
        <p14:creationId xmlns:p14="http://schemas.microsoft.com/office/powerpoint/2010/main" val="196525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595B16E0-6B9C-41BD-AE62-A5E51FC243D0}"/>
              </a:ext>
            </a:extLst>
          </p:cNvPr>
          <p:cNvGrpSpPr/>
          <p:nvPr/>
        </p:nvGrpSpPr>
        <p:grpSpPr>
          <a:xfrm>
            <a:off x="-5" y="177155"/>
            <a:ext cx="4552756" cy="877513"/>
            <a:chOff x="-5" y="271425"/>
            <a:chExt cx="4446231" cy="877513"/>
          </a:xfrm>
        </p:grpSpPr>
        <p:sp>
          <p:nvSpPr>
            <p:cNvPr id="8" name="任意多边形 18">
              <a:extLst>
                <a:ext uri="{FF2B5EF4-FFF2-40B4-BE49-F238E27FC236}">
                  <a16:creationId xmlns:a16="http://schemas.microsoft.com/office/drawing/2014/main" id="{D998D5BC-F6F3-4D9A-B7AA-629A2EE18A53}"/>
                </a:ext>
              </a:extLst>
            </p:cNvPr>
            <p:cNvSpPr/>
            <p:nvPr/>
          </p:nvSpPr>
          <p:spPr>
            <a:xfrm rot="5400000">
              <a:off x="1949243" y="-1528442"/>
              <a:ext cx="547735" cy="444623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395F7964-BA68-4C59-9F18-A35DF1869036}"/>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892AD2B4-08C4-4A79-B753-0899186EF6EC}"/>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6CB48E44-0539-4D7A-A27E-6688EA7F844E}"/>
              </a:ext>
            </a:extLst>
          </p:cNvPr>
          <p:cNvSpPr txBox="1">
            <a:spLocks noChangeArrowheads="1"/>
          </p:cNvSpPr>
          <p:nvPr/>
        </p:nvSpPr>
        <p:spPr bwMode="auto">
          <a:xfrm>
            <a:off x="1483847" y="289496"/>
            <a:ext cx="2350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动态查找表</a:t>
            </a:r>
          </a:p>
        </p:txBody>
      </p:sp>
      <p:grpSp>
        <p:nvGrpSpPr>
          <p:cNvPr id="12" name="Group 23">
            <a:extLst>
              <a:ext uri="{FF2B5EF4-FFF2-40B4-BE49-F238E27FC236}">
                <a16:creationId xmlns:a16="http://schemas.microsoft.com/office/drawing/2014/main" id="{FF461CA6-BDBC-4930-881B-293B02F77B41}"/>
              </a:ext>
            </a:extLst>
          </p:cNvPr>
          <p:cNvGrpSpPr/>
          <p:nvPr/>
        </p:nvGrpSpPr>
        <p:grpSpPr>
          <a:xfrm>
            <a:off x="336625" y="1142119"/>
            <a:ext cx="458390" cy="344014"/>
            <a:chOff x="789999" y="2242985"/>
            <a:chExt cx="504229" cy="378415"/>
          </a:xfrm>
        </p:grpSpPr>
        <p:sp>
          <p:nvSpPr>
            <p:cNvPr id="13" name="Rectangle 24">
              <a:extLst>
                <a:ext uri="{FF2B5EF4-FFF2-40B4-BE49-F238E27FC236}">
                  <a16:creationId xmlns:a16="http://schemas.microsoft.com/office/drawing/2014/main" id="{649EC809-7667-4A83-98B6-06EBC4A9F39B}"/>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4" name="Rectangle 25">
              <a:extLst>
                <a:ext uri="{FF2B5EF4-FFF2-40B4-BE49-F238E27FC236}">
                  <a16:creationId xmlns:a16="http://schemas.microsoft.com/office/drawing/2014/main" id="{1C627523-4AB2-4612-B80C-CD575310A631}"/>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15" name="矩形 14">
            <a:extLst>
              <a:ext uri="{FF2B5EF4-FFF2-40B4-BE49-F238E27FC236}">
                <a16:creationId xmlns:a16="http://schemas.microsoft.com/office/drawing/2014/main" id="{CFE85C1C-569C-46B6-85C9-6BD90ADE88DC}"/>
              </a:ext>
            </a:extLst>
          </p:cNvPr>
          <p:cNvSpPr/>
          <p:nvPr/>
        </p:nvSpPr>
        <p:spPr>
          <a:xfrm>
            <a:off x="851300" y="1052516"/>
            <a:ext cx="10758073" cy="507831"/>
          </a:xfrm>
          <a:prstGeom prst="rect">
            <a:avLst/>
          </a:prstGeom>
        </p:spPr>
        <p:txBody>
          <a:bodyPr wrap="none">
            <a:spAutoFit/>
          </a:bodyPr>
          <a:lstStyle/>
          <a:p>
            <a:pPr>
              <a:spcBef>
                <a:spcPts val="1200"/>
              </a:spcBef>
            </a:pPr>
            <a:r>
              <a:rPr lang="zh-CN" altLang="en-US" sz="2600" b="1" dirty="0">
                <a:solidFill>
                  <a:srgbClr val="002060"/>
                </a:solidFill>
                <a:latin typeface="Times New Roman" panose="02020603050405020304" pitchFamily="18" charset="0"/>
                <a:cs typeface="Times New Roman" panose="02020603050405020304" pitchFamily="18" charset="0"/>
              </a:rPr>
              <a:t>算法</a:t>
            </a:r>
            <a:r>
              <a:rPr lang="en-US" altLang="zh-CN" sz="2600" b="1" dirty="0">
                <a:solidFill>
                  <a:srgbClr val="002060"/>
                </a:solidFill>
                <a:latin typeface="Times New Roman" panose="02020603050405020304" pitchFamily="18" charset="0"/>
                <a:cs typeface="Times New Roman" panose="02020603050405020304" pitchFamily="18" charset="0"/>
              </a:rPr>
              <a:t>4.11 </a:t>
            </a:r>
            <a:r>
              <a:rPr lang="en-US" altLang="zh-CN" sz="2600" b="1" dirty="0">
                <a:solidFill>
                  <a:schemeClr val="accent2"/>
                </a:solidFill>
              </a:rPr>
              <a:t>DeleteBST2</a:t>
            </a:r>
            <a:r>
              <a:rPr lang="zh-CN" altLang="en-US" sz="2600" b="1" dirty="0">
                <a:solidFill>
                  <a:srgbClr val="002060"/>
                </a:solidFill>
                <a:latin typeface="Times New Roman" panose="02020603050405020304" pitchFamily="18" charset="0"/>
                <a:cs typeface="Times New Roman" panose="02020603050405020304" pitchFamily="18" charset="0"/>
              </a:rPr>
              <a:t>：二叉排序树删除节点，用方法 </a:t>
            </a:r>
            <a:r>
              <a:rPr lang="zh-CN" altLang="en-US" sz="2400" b="1" dirty="0">
                <a:solidFill>
                  <a:srgbClr val="ED7D31"/>
                </a:solidFill>
                <a:cs typeface="Times New Roman" panose="02020603050405020304" pitchFamily="18" charset="0"/>
                <a:sym typeface="Wingdings" panose="05000000000000000000" pitchFamily="2" charset="2"/>
              </a:rPr>
              <a:t></a:t>
            </a:r>
            <a:r>
              <a:rPr lang="zh-CN" altLang="en-US" sz="26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，递归算法</a:t>
            </a:r>
            <a:r>
              <a:rPr lang="zh-CN" altLang="en-US" sz="2600" b="1" dirty="0">
                <a:solidFill>
                  <a:srgbClr val="002060"/>
                </a:solidFill>
                <a:latin typeface="Times New Roman" panose="02020603050405020304" pitchFamily="18" charset="0"/>
                <a:cs typeface="Times New Roman" panose="02020603050405020304" pitchFamily="18" charset="0"/>
              </a:rPr>
              <a:t>。</a:t>
            </a:r>
          </a:p>
        </p:txBody>
      </p:sp>
      <p:sp>
        <p:nvSpPr>
          <p:cNvPr id="17" name="矩形 16">
            <a:extLst>
              <a:ext uri="{FF2B5EF4-FFF2-40B4-BE49-F238E27FC236}">
                <a16:creationId xmlns:a16="http://schemas.microsoft.com/office/drawing/2014/main" id="{7AE967F6-3002-45E1-8CB7-78FBFEDAA9C4}"/>
              </a:ext>
            </a:extLst>
          </p:cNvPr>
          <p:cNvSpPr/>
          <p:nvPr/>
        </p:nvSpPr>
        <p:spPr>
          <a:xfrm>
            <a:off x="733078" y="1573584"/>
            <a:ext cx="10432761" cy="4439677"/>
          </a:xfrm>
          <a:prstGeom prst="rect">
            <a:avLst/>
          </a:prstGeom>
        </p:spPr>
        <p:txBody>
          <a:bodyPr wrap="square">
            <a:spAutoFit/>
          </a:bodyPr>
          <a:lstStyle/>
          <a:p>
            <a:pPr lvl="1">
              <a:spcAft>
                <a:spcPts val="300"/>
              </a:spcAft>
            </a:pPr>
            <a:r>
              <a:rPr lang="en-US" altLang="zh-CN" sz="2600" dirty="0">
                <a:cs typeface="Times New Roman" panose="02020603050405020304" pitchFamily="18" charset="0"/>
              </a:rPr>
              <a:t>bool DeleteBST2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&amp;T, </a:t>
            </a:r>
            <a:r>
              <a:rPr lang="en-US" altLang="zh-CN" sz="2600" dirty="0" err="1">
                <a:cs typeface="Times New Roman" panose="02020603050405020304" pitchFamily="18" charset="0"/>
              </a:rPr>
              <a:t>KeyType</a:t>
            </a:r>
            <a:r>
              <a:rPr lang="en-US" altLang="zh-CN" sz="2600" dirty="0">
                <a:cs typeface="Times New Roman" panose="02020603050405020304" pitchFamily="18" charset="0"/>
              </a:rPr>
              <a:t> k)</a:t>
            </a:r>
          </a:p>
          <a:p>
            <a:pPr lvl="1">
              <a:spcAft>
                <a:spcPts val="300"/>
              </a:spcAft>
            </a:pPr>
            <a:r>
              <a:rPr lang="en-US" altLang="zh-CN" sz="2600" dirty="0">
                <a:cs typeface="Times New Roman" panose="02020603050405020304" pitchFamily="18" charset="0"/>
              </a:rPr>
              <a:t> {   </a:t>
            </a:r>
          </a:p>
          <a:p>
            <a:pPr lvl="1">
              <a:spcAft>
                <a:spcPts val="300"/>
              </a:spcAft>
            </a:pPr>
            <a:r>
              <a:rPr lang="en-US" altLang="zh-CN" sz="2600" dirty="0">
                <a:cs typeface="Times New Roman" panose="02020603050405020304" pitchFamily="18" charset="0"/>
              </a:rPr>
              <a:t>    if (!T)  return false;</a:t>
            </a:r>
          </a:p>
          <a:p>
            <a:pPr lvl="1">
              <a:spcAft>
                <a:spcPts val="300"/>
              </a:spcAft>
            </a:pPr>
            <a:r>
              <a:rPr lang="en-US" altLang="zh-CN" sz="2600" dirty="0">
                <a:cs typeface="Times New Roman" panose="02020603050405020304" pitchFamily="18" charset="0"/>
              </a:rPr>
              <a:t>    if (T-&gt;</a:t>
            </a:r>
            <a:r>
              <a:rPr lang="en-US" altLang="zh-CN" sz="2600" dirty="0" err="1">
                <a:cs typeface="Times New Roman" panose="02020603050405020304" pitchFamily="18" charset="0"/>
              </a:rPr>
              <a:t>data.key</a:t>
            </a:r>
            <a:r>
              <a:rPr lang="en-US" altLang="zh-CN" sz="2600" dirty="0">
                <a:cs typeface="Times New Roman" panose="02020603050405020304" pitchFamily="18" charset="0"/>
              </a:rPr>
              <a:t> == k) </a:t>
            </a:r>
          </a:p>
          <a:p>
            <a:pPr lvl="1">
              <a:spcAft>
                <a:spcPts val="300"/>
              </a:spcAft>
            </a:pPr>
            <a:r>
              <a:rPr lang="en-US" altLang="zh-CN" sz="2600" dirty="0">
                <a:cs typeface="Times New Roman" panose="02020603050405020304" pitchFamily="18" charset="0"/>
              </a:rPr>
              <a:t>        {   DeleteBST2(T);   return true; }</a:t>
            </a:r>
          </a:p>
          <a:p>
            <a:pPr lvl="1">
              <a:spcAft>
                <a:spcPts val="300"/>
              </a:spcAft>
            </a:pPr>
            <a:r>
              <a:rPr lang="en-US" altLang="zh-CN" sz="2600" dirty="0">
                <a:cs typeface="Times New Roman" panose="02020603050405020304" pitchFamily="18" charset="0"/>
              </a:rPr>
              <a:t>    if (T-&gt;</a:t>
            </a:r>
            <a:r>
              <a:rPr lang="en-US" altLang="zh-CN" sz="2600" dirty="0" err="1">
                <a:cs typeface="Times New Roman" panose="02020603050405020304" pitchFamily="18" charset="0"/>
              </a:rPr>
              <a:t>data.key</a:t>
            </a:r>
            <a:r>
              <a:rPr lang="en-US" altLang="zh-CN" sz="2600" dirty="0">
                <a:cs typeface="Times New Roman" panose="02020603050405020304" pitchFamily="18" charset="0"/>
              </a:rPr>
              <a:t> &gt; k) </a:t>
            </a:r>
          </a:p>
          <a:p>
            <a:pPr lvl="1">
              <a:spcAft>
                <a:spcPts val="300"/>
              </a:spcAft>
            </a:pPr>
            <a:r>
              <a:rPr lang="en-US" altLang="zh-CN" sz="2600" dirty="0">
                <a:cs typeface="Times New Roman" panose="02020603050405020304" pitchFamily="18" charset="0"/>
              </a:rPr>
              <a:t>       return DeleteBST2(T-&gt;</a:t>
            </a:r>
            <a:r>
              <a:rPr lang="en-US" altLang="zh-CN" sz="2600" dirty="0" err="1">
                <a:cs typeface="Times New Roman" panose="02020603050405020304" pitchFamily="18" charset="0"/>
              </a:rPr>
              <a:t>lc</a:t>
            </a:r>
            <a:r>
              <a:rPr lang="en-US" altLang="zh-CN" sz="2600" dirty="0">
                <a:cs typeface="Times New Roman" panose="02020603050405020304" pitchFamily="18" charset="0"/>
              </a:rPr>
              <a:t>, k);</a:t>
            </a:r>
          </a:p>
          <a:p>
            <a:pPr lvl="1">
              <a:spcAft>
                <a:spcPts val="300"/>
              </a:spcAft>
            </a:pPr>
            <a:r>
              <a:rPr lang="en-US" altLang="zh-CN" sz="2600" dirty="0">
                <a:cs typeface="Times New Roman" panose="02020603050405020304" pitchFamily="18" charset="0"/>
              </a:rPr>
              <a:t>    else </a:t>
            </a:r>
          </a:p>
          <a:p>
            <a:pPr lvl="1">
              <a:spcAft>
                <a:spcPts val="300"/>
              </a:spcAft>
            </a:pPr>
            <a:r>
              <a:rPr lang="en-US" altLang="zh-CN" sz="2600" dirty="0">
                <a:cs typeface="Times New Roman" panose="02020603050405020304" pitchFamily="18" charset="0"/>
              </a:rPr>
              <a:t>       return DeleteBST2(T-&gt;</a:t>
            </a:r>
            <a:r>
              <a:rPr lang="en-US" altLang="zh-CN" sz="2600" dirty="0" err="1">
                <a:cs typeface="Times New Roman" panose="02020603050405020304" pitchFamily="18" charset="0"/>
              </a:rPr>
              <a:t>rc</a:t>
            </a:r>
            <a:r>
              <a:rPr lang="en-US" altLang="zh-CN" sz="2600" dirty="0">
                <a:cs typeface="Times New Roman" panose="02020603050405020304" pitchFamily="18" charset="0"/>
              </a:rPr>
              <a:t>, k);</a:t>
            </a:r>
          </a:p>
          <a:p>
            <a:pPr lvl="1">
              <a:spcAft>
                <a:spcPts val="300"/>
              </a:spcAft>
            </a:pPr>
            <a:r>
              <a:rPr lang="en-US" altLang="zh-CN" sz="2600" dirty="0">
                <a:cs typeface="Times New Roman" panose="02020603050405020304" pitchFamily="18" charset="0"/>
              </a:rPr>
              <a:t>}</a:t>
            </a:r>
          </a:p>
        </p:txBody>
      </p:sp>
    </p:spTree>
    <p:extLst>
      <p:ext uri="{BB962C8B-B14F-4D97-AF65-F5344CB8AC3E}">
        <p14:creationId xmlns:p14="http://schemas.microsoft.com/office/powerpoint/2010/main" val="21384252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595B16E0-6B9C-41BD-AE62-A5E51FC243D0}"/>
              </a:ext>
            </a:extLst>
          </p:cNvPr>
          <p:cNvGrpSpPr/>
          <p:nvPr/>
        </p:nvGrpSpPr>
        <p:grpSpPr>
          <a:xfrm>
            <a:off x="-5" y="177155"/>
            <a:ext cx="4552756" cy="877513"/>
            <a:chOff x="-5" y="271425"/>
            <a:chExt cx="4446231" cy="877513"/>
          </a:xfrm>
        </p:grpSpPr>
        <p:sp>
          <p:nvSpPr>
            <p:cNvPr id="8" name="任意多边形 18">
              <a:extLst>
                <a:ext uri="{FF2B5EF4-FFF2-40B4-BE49-F238E27FC236}">
                  <a16:creationId xmlns:a16="http://schemas.microsoft.com/office/drawing/2014/main" id="{D998D5BC-F6F3-4D9A-B7AA-629A2EE18A53}"/>
                </a:ext>
              </a:extLst>
            </p:cNvPr>
            <p:cNvSpPr/>
            <p:nvPr/>
          </p:nvSpPr>
          <p:spPr>
            <a:xfrm rot="5400000">
              <a:off x="1949243" y="-1528442"/>
              <a:ext cx="547735" cy="444623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395F7964-BA68-4C59-9F18-A35DF1869036}"/>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892AD2B4-08C4-4A79-B753-0899186EF6EC}"/>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6CB48E44-0539-4D7A-A27E-6688EA7F844E}"/>
              </a:ext>
            </a:extLst>
          </p:cNvPr>
          <p:cNvSpPr txBox="1">
            <a:spLocks noChangeArrowheads="1"/>
          </p:cNvSpPr>
          <p:nvPr/>
        </p:nvSpPr>
        <p:spPr bwMode="auto">
          <a:xfrm>
            <a:off x="1483847" y="289496"/>
            <a:ext cx="2350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动态查找表</a:t>
            </a:r>
          </a:p>
        </p:txBody>
      </p:sp>
      <p:grpSp>
        <p:nvGrpSpPr>
          <p:cNvPr id="12" name="Group 23">
            <a:extLst>
              <a:ext uri="{FF2B5EF4-FFF2-40B4-BE49-F238E27FC236}">
                <a16:creationId xmlns:a16="http://schemas.microsoft.com/office/drawing/2014/main" id="{FF461CA6-BDBC-4930-881B-293B02F77B41}"/>
              </a:ext>
            </a:extLst>
          </p:cNvPr>
          <p:cNvGrpSpPr/>
          <p:nvPr/>
        </p:nvGrpSpPr>
        <p:grpSpPr>
          <a:xfrm>
            <a:off x="336625" y="1142119"/>
            <a:ext cx="458390" cy="344014"/>
            <a:chOff x="789999" y="2242985"/>
            <a:chExt cx="504229" cy="378415"/>
          </a:xfrm>
        </p:grpSpPr>
        <p:sp>
          <p:nvSpPr>
            <p:cNvPr id="13" name="Rectangle 24">
              <a:extLst>
                <a:ext uri="{FF2B5EF4-FFF2-40B4-BE49-F238E27FC236}">
                  <a16:creationId xmlns:a16="http://schemas.microsoft.com/office/drawing/2014/main" id="{649EC809-7667-4A83-98B6-06EBC4A9F39B}"/>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4" name="Rectangle 25">
              <a:extLst>
                <a:ext uri="{FF2B5EF4-FFF2-40B4-BE49-F238E27FC236}">
                  <a16:creationId xmlns:a16="http://schemas.microsoft.com/office/drawing/2014/main" id="{1C627523-4AB2-4612-B80C-CD575310A631}"/>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15" name="矩形 14">
            <a:extLst>
              <a:ext uri="{FF2B5EF4-FFF2-40B4-BE49-F238E27FC236}">
                <a16:creationId xmlns:a16="http://schemas.microsoft.com/office/drawing/2014/main" id="{CFE85C1C-569C-46B6-85C9-6BD90ADE88DC}"/>
              </a:ext>
            </a:extLst>
          </p:cNvPr>
          <p:cNvSpPr/>
          <p:nvPr/>
        </p:nvSpPr>
        <p:spPr>
          <a:xfrm>
            <a:off x="851300" y="1052516"/>
            <a:ext cx="10758073" cy="507831"/>
          </a:xfrm>
          <a:prstGeom prst="rect">
            <a:avLst/>
          </a:prstGeom>
        </p:spPr>
        <p:txBody>
          <a:bodyPr wrap="none">
            <a:spAutoFit/>
          </a:bodyPr>
          <a:lstStyle/>
          <a:p>
            <a:pPr>
              <a:spcBef>
                <a:spcPts val="1200"/>
              </a:spcBef>
            </a:pPr>
            <a:r>
              <a:rPr lang="zh-CN" altLang="en-US" sz="2600" b="1" dirty="0">
                <a:solidFill>
                  <a:srgbClr val="002060"/>
                </a:solidFill>
                <a:latin typeface="Times New Roman" panose="02020603050405020304" pitchFamily="18" charset="0"/>
                <a:cs typeface="Times New Roman" panose="02020603050405020304" pitchFamily="18" charset="0"/>
              </a:rPr>
              <a:t>算法</a:t>
            </a:r>
            <a:r>
              <a:rPr lang="en-US" altLang="zh-CN" sz="2600" b="1" dirty="0">
                <a:solidFill>
                  <a:srgbClr val="002060"/>
                </a:solidFill>
                <a:latin typeface="Times New Roman" panose="02020603050405020304" pitchFamily="18" charset="0"/>
                <a:cs typeface="Times New Roman" panose="02020603050405020304" pitchFamily="18" charset="0"/>
              </a:rPr>
              <a:t>4.11 </a:t>
            </a:r>
            <a:r>
              <a:rPr lang="en-US" altLang="zh-CN" sz="2600" b="1" dirty="0">
                <a:solidFill>
                  <a:schemeClr val="accent2"/>
                </a:solidFill>
              </a:rPr>
              <a:t>DeleteBST2</a:t>
            </a:r>
            <a:r>
              <a:rPr lang="zh-CN" altLang="en-US" sz="2600" b="1" dirty="0">
                <a:solidFill>
                  <a:srgbClr val="002060"/>
                </a:solidFill>
                <a:latin typeface="Times New Roman" panose="02020603050405020304" pitchFamily="18" charset="0"/>
                <a:cs typeface="Times New Roman" panose="02020603050405020304" pitchFamily="18" charset="0"/>
              </a:rPr>
              <a:t>：二叉排序树删除节点，用方法 </a:t>
            </a:r>
            <a:r>
              <a:rPr lang="zh-CN" altLang="en-US" sz="2400" b="1" dirty="0">
                <a:solidFill>
                  <a:srgbClr val="ED7D31"/>
                </a:solidFill>
                <a:cs typeface="Times New Roman" panose="02020603050405020304" pitchFamily="18" charset="0"/>
                <a:sym typeface="Wingdings" panose="05000000000000000000" pitchFamily="2" charset="2"/>
              </a:rPr>
              <a:t></a:t>
            </a:r>
            <a:r>
              <a:rPr lang="zh-CN" altLang="en-US" sz="26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，递归算法</a:t>
            </a:r>
            <a:r>
              <a:rPr lang="zh-CN" altLang="en-US" sz="2600" b="1" dirty="0">
                <a:solidFill>
                  <a:srgbClr val="002060"/>
                </a:solidFill>
                <a:latin typeface="Times New Roman" panose="02020603050405020304" pitchFamily="18" charset="0"/>
                <a:cs typeface="Times New Roman" panose="02020603050405020304" pitchFamily="18" charset="0"/>
              </a:rPr>
              <a:t>。</a:t>
            </a:r>
          </a:p>
        </p:txBody>
      </p:sp>
      <p:sp>
        <p:nvSpPr>
          <p:cNvPr id="16" name="矩形 15">
            <a:extLst>
              <a:ext uri="{FF2B5EF4-FFF2-40B4-BE49-F238E27FC236}">
                <a16:creationId xmlns:a16="http://schemas.microsoft.com/office/drawing/2014/main" id="{A3E7BD95-2D9D-4C9B-93B2-373C4B4491C6}"/>
              </a:ext>
            </a:extLst>
          </p:cNvPr>
          <p:cNvSpPr/>
          <p:nvPr/>
        </p:nvSpPr>
        <p:spPr>
          <a:xfrm>
            <a:off x="741920" y="1454454"/>
            <a:ext cx="8664921" cy="5316840"/>
          </a:xfrm>
          <a:prstGeom prst="rect">
            <a:avLst/>
          </a:prstGeom>
        </p:spPr>
        <p:txBody>
          <a:bodyPr wrap="square">
            <a:spAutoFit/>
          </a:bodyPr>
          <a:lstStyle/>
          <a:p>
            <a:pPr lvl="1">
              <a:spcAft>
                <a:spcPts val="300"/>
              </a:spcAft>
            </a:pPr>
            <a:r>
              <a:rPr lang="en-US" altLang="zh-CN" sz="2600" dirty="0">
                <a:cs typeface="Times New Roman" panose="02020603050405020304" pitchFamily="18" charset="0"/>
              </a:rPr>
              <a:t>void DeleteBST2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&amp;p)</a:t>
            </a:r>
          </a:p>
          <a:p>
            <a:pPr lvl="1">
              <a:spcAft>
                <a:spcPts val="300"/>
              </a:spcAft>
            </a:pPr>
            <a:r>
              <a:rPr lang="en-US" altLang="zh-CN" sz="2600" dirty="0">
                <a:cs typeface="Times New Roman" panose="02020603050405020304" pitchFamily="18" charset="0"/>
              </a:rPr>
              <a:t> {  </a:t>
            </a:r>
            <a:r>
              <a:rPr lang="en-US" altLang="zh-CN" sz="2600" dirty="0" err="1">
                <a:cs typeface="Times New Roman" panose="02020603050405020304" pitchFamily="18" charset="0"/>
              </a:rPr>
              <a:t>BiTree</a:t>
            </a:r>
            <a:r>
              <a:rPr lang="en-US" altLang="zh-CN" sz="2600" dirty="0">
                <a:cs typeface="Times New Roman" panose="02020603050405020304" pitchFamily="18" charset="0"/>
              </a:rPr>
              <a:t> q, s;  </a:t>
            </a:r>
          </a:p>
          <a:p>
            <a:pPr lvl="1">
              <a:spcAft>
                <a:spcPts val="300"/>
              </a:spcAft>
            </a:pPr>
            <a:r>
              <a:rPr lang="en-US" altLang="zh-CN" sz="2600" dirty="0">
                <a:cs typeface="Times New Roman" panose="02020603050405020304" pitchFamily="18" charset="0"/>
              </a:rPr>
              <a:t>    if (!p-&gt;</a:t>
            </a:r>
            <a:r>
              <a:rPr lang="en-US" altLang="zh-CN" sz="2600" dirty="0" err="1">
                <a:cs typeface="Times New Roman" panose="02020603050405020304" pitchFamily="18" charset="0"/>
              </a:rPr>
              <a:t>rc</a:t>
            </a:r>
            <a:r>
              <a:rPr lang="en-US" altLang="zh-CN" sz="2600" dirty="0">
                <a:cs typeface="Times New Roman" panose="02020603050405020304" pitchFamily="18" charset="0"/>
              </a:rPr>
              <a:t>)  { q = p;  p = p-&gt;</a:t>
            </a:r>
            <a:r>
              <a:rPr lang="en-US" altLang="zh-CN" sz="2600" dirty="0" err="1">
                <a:cs typeface="Times New Roman" panose="02020603050405020304" pitchFamily="18" charset="0"/>
              </a:rPr>
              <a:t>lc</a:t>
            </a:r>
            <a:r>
              <a:rPr lang="en-US" altLang="zh-CN" sz="2600" dirty="0">
                <a:cs typeface="Times New Roman" panose="02020603050405020304" pitchFamily="18" charset="0"/>
              </a:rPr>
              <a:t>;  delete q; }</a:t>
            </a:r>
          </a:p>
          <a:p>
            <a:pPr lvl="1">
              <a:spcAft>
                <a:spcPts val="300"/>
              </a:spcAft>
            </a:pPr>
            <a:r>
              <a:rPr lang="en-US" altLang="zh-CN" sz="2600" dirty="0">
                <a:cs typeface="Times New Roman" panose="02020603050405020304" pitchFamily="18" charset="0"/>
              </a:rPr>
              <a:t>    else if (!p-&gt;</a:t>
            </a:r>
            <a:r>
              <a:rPr lang="en-US" altLang="zh-CN" sz="2600" dirty="0" err="1">
                <a:cs typeface="Times New Roman" panose="02020603050405020304" pitchFamily="18" charset="0"/>
              </a:rPr>
              <a:t>lc</a:t>
            </a:r>
            <a:r>
              <a:rPr lang="en-US" altLang="zh-CN" sz="2600" dirty="0">
                <a:cs typeface="Times New Roman" panose="02020603050405020304" pitchFamily="18" charset="0"/>
              </a:rPr>
              <a:t>) { q = p; p = p-&gt;</a:t>
            </a:r>
            <a:r>
              <a:rPr lang="en-US" altLang="zh-CN" sz="2600" dirty="0" err="1">
                <a:cs typeface="Times New Roman" panose="02020603050405020304" pitchFamily="18" charset="0"/>
              </a:rPr>
              <a:t>rc</a:t>
            </a:r>
            <a:r>
              <a:rPr lang="en-US" altLang="zh-CN" sz="2600" dirty="0">
                <a:cs typeface="Times New Roman" panose="02020603050405020304" pitchFamily="18" charset="0"/>
              </a:rPr>
              <a:t>;  delete q; }</a:t>
            </a:r>
          </a:p>
          <a:p>
            <a:pPr lvl="1">
              <a:spcAft>
                <a:spcPts val="300"/>
              </a:spcAft>
            </a:pPr>
            <a:r>
              <a:rPr lang="en-US" altLang="zh-CN" sz="2600" dirty="0">
                <a:cs typeface="Times New Roman" panose="02020603050405020304" pitchFamily="18" charset="0"/>
              </a:rPr>
              <a:t>    else </a:t>
            </a:r>
          </a:p>
          <a:p>
            <a:pPr lvl="1">
              <a:spcAft>
                <a:spcPts val="300"/>
              </a:spcAft>
            </a:pPr>
            <a:r>
              <a:rPr lang="en-US" altLang="zh-CN" sz="2600" dirty="0">
                <a:cs typeface="Times New Roman" panose="02020603050405020304" pitchFamily="18" charset="0"/>
              </a:rPr>
              <a:t>    {    q = p;   s = p-&gt;</a:t>
            </a:r>
            <a:r>
              <a:rPr lang="en-US" altLang="zh-CN" sz="2600" dirty="0" err="1">
                <a:cs typeface="Times New Roman" panose="02020603050405020304" pitchFamily="18" charset="0"/>
              </a:rPr>
              <a:t>lc</a:t>
            </a:r>
            <a:r>
              <a:rPr lang="en-US" altLang="zh-CN" sz="2600" dirty="0">
                <a:cs typeface="Times New Roman" panose="02020603050405020304" pitchFamily="18" charset="0"/>
              </a:rPr>
              <a:t>; </a:t>
            </a:r>
          </a:p>
          <a:p>
            <a:pPr lvl="1">
              <a:spcAft>
                <a:spcPts val="300"/>
              </a:spcAft>
            </a:pPr>
            <a:r>
              <a:rPr lang="en-US" altLang="zh-CN" sz="2600" dirty="0">
                <a:cs typeface="Times New Roman" panose="02020603050405020304" pitchFamily="18" charset="0"/>
              </a:rPr>
              <a:t>         while(s-&gt;</a:t>
            </a:r>
            <a:r>
              <a:rPr lang="en-US" altLang="zh-CN" sz="2600" dirty="0" err="1">
                <a:cs typeface="Times New Roman" panose="02020603050405020304" pitchFamily="18" charset="0"/>
              </a:rPr>
              <a:t>rc</a:t>
            </a:r>
            <a:r>
              <a:rPr lang="en-US" altLang="zh-CN" sz="2600" dirty="0">
                <a:cs typeface="Times New Roman" panose="02020603050405020304" pitchFamily="18" charset="0"/>
              </a:rPr>
              <a:t>)  { q = s;  s = s-&gt;</a:t>
            </a:r>
            <a:r>
              <a:rPr lang="en-US" altLang="zh-CN" sz="2600" dirty="0" err="1">
                <a:cs typeface="Times New Roman" panose="02020603050405020304" pitchFamily="18" charset="0"/>
              </a:rPr>
              <a:t>rc</a:t>
            </a:r>
            <a:r>
              <a:rPr lang="en-US" altLang="zh-CN" sz="2600" dirty="0">
                <a:cs typeface="Times New Roman" panose="02020603050405020304" pitchFamily="18" charset="0"/>
              </a:rPr>
              <a:t>; }</a:t>
            </a:r>
          </a:p>
          <a:p>
            <a:pPr lvl="1">
              <a:spcAft>
                <a:spcPts val="300"/>
              </a:spcAft>
            </a:pPr>
            <a:r>
              <a:rPr lang="en-US" altLang="zh-CN" sz="2600" dirty="0">
                <a:cs typeface="Times New Roman" panose="02020603050405020304" pitchFamily="18" charset="0"/>
              </a:rPr>
              <a:t>         if (q != p)</a:t>
            </a:r>
          </a:p>
          <a:p>
            <a:pPr lvl="1">
              <a:spcAft>
                <a:spcPts val="300"/>
              </a:spcAft>
            </a:pPr>
            <a:r>
              <a:rPr lang="en-US" altLang="zh-CN" sz="2600" dirty="0">
                <a:cs typeface="Times New Roman" panose="02020603050405020304" pitchFamily="18" charset="0"/>
              </a:rPr>
              <a:t>           {  q-&gt;</a:t>
            </a:r>
            <a:r>
              <a:rPr lang="en-US" altLang="zh-CN" sz="2600" dirty="0" err="1">
                <a:cs typeface="Times New Roman" panose="02020603050405020304" pitchFamily="18" charset="0"/>
              </a:rPr>
              <a:t>rc</a:t>
            </a:r>
            <a:r>
              <a:rPr lang="en-US" altLang="zh-CN" sz="2600" dirty="0">
                <a:cs typeface="Times New Roman" panose="02020603050405020304" pitchFamily="18" charset="0"/>
              </a:rPr>
              <a:t> = s-&gt;</a:t>
            </a:r>
            <a:r>
              <a:rPr lang="en-US" altLang="zh-CN" sz="2600" dirty="0" err="1">
                <a:cs typeface="Times New Roman" panose="02020603050405020304" pitchFamily="18" charset="0"/>
              </a:rPr>
              <a:t>lc</a:t>
            </a:r>
            <a:r>
              <a:rPr lang="en-US" altLang="zh-CN" sz="2600" dirty="0">
                <a:cs typeface="Times New Roman" panose="02020603050405020304" pitchFamily="18" charset="0"/>
              </a:rPr>
              <a:t>;  s-&gt;</a:t>
            </a:r>
            <a:r>
              <a:rPr lang="en-US" altLang="zh-CN" sz="2600" dirty="0" err="1">
                <a:cs typeface="Times New Roman" panose="02020603050405020304" pitchFamily="18" charset="0"/>
              </a:rPr>
              <a:t>lc</a:t>
            </a:r>
            <a:r>
              <a:rPr lang="en-US" altLang="zh-CN" sz="2600" dirty="0">
                <a:cs typeface="Times New Roman" panose="02020603050405020304" pitchFamily="18" charset="0"/>
              </a:rPr>
              <a:t> = p-&gt;</a:t>
            </a:r>
            <a:r>
              <a:rPr lang="en-US" altLang="zh-CN" sz="2600" dirty="0" err="1">
                <a:cs typeface="Times New Roman" panose="02020603050405020304" pitchFamily="18" charset="0"/>
              </a:rPr>
              <a:t>lc</a:t>
            </a:r>
            <a:r>
              <a:rPr lang="en-US" altLang="zh-CN" sz="2600" dirty="0">
                <a:cs typeface="Times New Roman" panose="02020603050405020304" pitchFamily="18" charset="0"/>
              </a:rPr>
              <a:t>; }</a:t>
            </a:r>
          </a:p>
          <a:p>
            <a:pPr lvl="1">
              <a:spcAft>
                <a:spcPts val="300"/>
              </a:spcAft>
            </a:pPr>
            <a:r>
              <a:rPr lang="en-US" altLang="zh-CN" sz="2600" dirty="0">
                <a:cs typeface="Times New Roman" panose="02020603050405020304" pitchFamily="18" charset="0"/>
              </a:rPr>
              <a:t>         s-&gt;</a:t>
            </a:r>
            <a:r>
              <a:rPr lang="en-US" altLang="zh-CN" sz="2600" dirty="0" err="1">
                <a:cs typeface="Times New Roman" panose="02020603050405020304" pitchFamily="18" charset="0"/>
              </a:rPr>
              <a:t>rc</a:t>
            </a:r>
            <a:r>
              <a:rPr lang="en-US" altLang="zh-CN" sz="2600" dirty="0">
                <a:cs typeface="Times New Roman" panose="02020603050405020304" pitchFamily="18" charset="0"/>
              </a:rPr>
              <a:t> =  p-&gt;</a:t>
            </a:r>
            <a:r>
              <a:rPr lang="en-US" altLang="zh-CN" sz="2600" dirty="0" err="1">
                <a:cs typeface="Times New Roman" panose="02020603050405020304" pitchFamily="18" charset="0"/>
              </a:rPr>
              <a:t>rc</a:t>
            </a:r>
            <a:r>
              <a:rPr lang="en-US" altLang="zh-CN" sz="2600" dirty="0">
                <a:cs typeface="Times New Roman" panose="02020603050405020304" pitchFamily="18" charset="0"/>
              </a:rPr>
              <a:t>;  delete p;  p = s; </a:t>
            </a:r>
          </a:p>
          <a:p>
            <a:pPr lvl="1">
              <a:spcAft>
                <a:spcPts val="300"/>
              </a:spcAft>
            </a:pPr>
            <a:r>
              <a:rPr lang="en-US" altLang="zh-CN" sz="2600" dirty="0">
                <a:cs typeface="Times New Roman" panose="02020603050405020304" pitchFamily="18" charset="0"/>
              </a:rPr>
              <a:t>     }</a:t>
            </a:r>
          </a:p>
          <a:p>
            <a:pPr lvl="1">
              <a:spcAft>
                <a:spcPts val="300"/>
              </a:spcAft>
            </a:pPr>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spTree>
    <p:extLst>
      <p:ext uri="{BB962C8B-B14F-4D97-AF65-F5344CB8AC3E}">
        <p14:creationId xmlns:p14="http://schemas.microsoft.com/office/powerpoint/2010/main" val="15262326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595B16E0-6B9C-41BD-AE62-A5E51FC243D0}"/>
              </a:ext>
            </a:extLst>
          </p:cNvPr>
          <p:cNvGrpSpPr/>
          <p:nvPr/>
        </p:nvGrpSpPr>
        <p:grpSpPr>
          <a:xfrm>
            <a:off x="-5" y="177155"/>
            <a:ext cx="4552756" cy="877513"/>
            <a:chOff x="-5" y="271425"/>
            <a:chExt cx="4446231" cy="877513"/>
          </a:xfrm>
        </p:grpSpPr>
        <p:sp>
          <p:nvSpPr>
            <p:cNvPr id="8" name="任意多边形 18">
              <a:extLst>
                <a:ext uri="{FF2B5EF4-FFF2-40B4-BE49-F238E27FC236}">
                  <a16:creationId xmlns:a16="http://schemas.microsoft.com/office/drawing/2014/main" id="{D998D5BC-F6F3-4D9A-B7AA-629A2EE18A53}"/>
                </a:ext>
              </a:extLst>
            </p:cNvPr>
            <p:cNvSpPr/>
            <p:nvPr/>
          </p:nvSpPr>
          <p:spPr>
            <a:xfrm rot="5400000">
              <a:off x="1949243" y="-1528442"/>
              <a:ext cx="547735" cy="444623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395F7964-BA68-4C59-9F18-A35DF1869036}"/>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892AD2B4-08C4-4A79-B753-0899186EF6EC}"/>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6CB48E44-0539-4D7A-A27E-6688EA7F844E}"/>
              </a:ext>
            </a:extLst>
          </p:cNvPr>
          <p:cNvSpPr txBox="1">
            <a:spLocks noChangeArrowheads="1"/>
          </p:cNvSpPr>
          <p:nvPr/>
        </p:nvSpPr>
        <p:spPr bwMode="auto">
          <a:xfrm>
            <a:off x="1483847" y="289496"/>
            <a:ext cx="23503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动态查找表</a:t>
            </a:r>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4E790C28-0D78-44C6-992F-3F691388F95C}"/>
                  </a:ext>
                </a:extLst>
              </p:cNvPr>
              <p:cNvSpPr/>
              <p:nvPr/>
            </p:nvSpPr>
            <p:spPr>
              <a:xfrm>
                <a:off x="741920" y="1204048"/>
                <a:ext cx="10628632" cy="4822987"/>
              </a:xfrm>
              <a:prstGeom prst="rect">
                <a:avLst/>
              </a:prstGeom>
            </p:spPr>
            <p:txBody>
              <a:bodyPr wrap="square">
                <a:spAutoFit/>
              </a:bodyPr>
              <a:lstStyle/>
              <a:p>
                <a:pPr algn="just">
                  <a:lnSpc>
                    <a:spcPct val="125000"/>
                  </a:lnSpc>
                  <a:spcAft>
                    <a:spcPts val="600"/>
                  </a:spcAft>
                </a:pPr>
                <a:r>
                  <a:rPr lang="zh-CN" altLang="en-US" sz="2400" b="1" dirty="0">
                    <a:solidFill>
                      <a:srgbClr val="ED7D31"/>
                    </a:solidFill>
                    <a:cs typeface="Times New Roman" panose="02020603050405020304" pitchFamily="18" charset="0"/>
                    <a:sym typeface="Wingdings" panose="05000000000000000000" pitchFamily="2" charset="2"/>
                  </a:rPr>
                  <a:t>二叉排序树的查找算法效率</a:t>
                </a:r>
                <a:r>
                  <a:rPr lang="zh-CN" altLang="en-US" sz="2400" dirty="0">
                    <a:cs typeface="Times New Roman" panose="02020603050405020304" pitchFamily="18" charset="0"/>
                    <a:sym typeface="Wingdings" panose="05000000000000000000" pitchFamily="2" charset="2"/>
                  </a:rPr>
                  <a:t>分析：</a:t>
                </a:r>
                <a:endParaRPr lang="en-US" altLang="zh-CN" sz="2400" dirty="0">
                  <a:cs typeface="Times New Roman" panose="02020603050405020304" pitchFamily="18" charset="0"/>
                  <a:sym typeface="Wingdings" panose="05000000000000000000" pitchFamily="2" charset="2"/>
                </a:endParaRPr>
              </a:p>
              <a:p>
                <a:pPr algn="just">
                  <a:lnSpc>
                    <a:spcPct val="125000"/>
                  </a:lnSpc>
                  <a:spcAft>
                    <a:spcPts val="600"/>
                  </a:spcAft>
                </a:pPr>
                <a:r>
                  <a:rPr lang="en-US" altLang="zh-CN" sz="2400" b="1" dirty="0">
                    <a:solidFill>
                      <a:srgbClr val="0000FF"/>
                    </a:solidFill>
                    <a:cs typeface="Times New Roman" panose="02020603050405020304" pitchFamily="18" charset="0"/>
                    <a:sym typeface="Wingdings" panose="05000000000000000000" pitchFamily="2" charset="2"/>
                  </a:rPr>
                  <a:t>(1)</a:t>
                </a:r>
                <a:r>
                  <a:rPr lang="zh-CN" altLang="en-US" sz="2400" dirty="0">
                    <a:cs typeface="Times New Roman" panose="02020603050405020304" pitchFamily="18" charset="0"/>
                    <a:sym typeface="Wingdings" panose="05000000000000000000" pitchFamily="2" charset="2"/>
                  </a:rPr>
                  <a:t>二叉排序树的平均查找长度与其形态有关。</a:t>
                </a:r>
                <a:endParaRPr lang="en-US" altLang="zh-CN" sz="2400" dirty="0">
                  <a:cs typeface="Times New Roman" panose="02020603050405020304" pitchFamily="18" charset="0"/>
                  <a:sym typeface="Wingdings" panose="05000000000000000000" pitchFamily="2" charset="2"/>
                </a:endParaRPr>
              </a:p>
              <a:p>
                <a:pPr algn="just">
                  <a:lnSpc>
                    <a:spcPct val="125000"/>
                  </a:lnSpc>
                  <a:spcAft>
                    <a:spcPts val="600"/>
                  </a:spcAft>
                </a:pPr>
                <a:r>
                  <a:rPr lang="en-US" altLang="zh-CN" sz="2400" b="1" dirty="0">
                    <a:solidFill>
                      <a:srgbClr val="0000FF"/>
                    </a:solidFill>
                    <a:cs typeface="Times New Roman" panose="02020603050405020304" pitchFamily="18" charset="0"/>
                    <a:sym typeface="Wingdings" panose="05000000000000000000" pitchFamily="2" charset="2"/>
                  </a:rPr>
                  <a:t>(2)</a:t>
                </a:r>
                <a:r>
                  <a:rPr lang="zh-CN" altLang="en-US" sz="2400" dirty="0">
                    <a:cs typeface="Times New Roman" panose="02020603050405020304" pitchFamily="18" charset="0"/>
                    <a:sym typeface="Wingdings" panose="05000000000000000000" pitchFamily="2" charset="2"/>
                  </a:rPr>
                  <a:t>当二叉排序树为单支二叉树时，查找效率最低。设查找表长度为 </a:t>
                </a:r>
                <a:r>
                  <a:rPr lang="en-US" altLang="zh-CN" sz="2400" dirty="0">
                    <a:cs typeface="Times New Roman" panose="02020603050405020304" pitchFamily="18" charset="0"/>
                    <a:sym typeface="Wingdings" panose="05000000000000000000" pitchFamily="2" charset="2"/>
                  </a:rPr>
                  <a:t>n</a:t>
                </a:r>
                <a:r>
                  <a:rPr lang="zh-CN" altLang="en-US" sz="2400" dirty="0">
                    <a:cs typeface="Times New Roman" panose="02020603050405020304" pitchFamily="18" charset="0"/>
                    <a:sym typeface="Wingdings" panose="05000000000000000000" pitchFamily="2" charset="2"/>
                  </a:rPr>
                  <a:t> ，则平均查找长度为 </a:t>
                </a:r>
                <a:r>
                  <a:rPr lang="en-US" altLang="zh-CN" sz="2400" dirty="0">
                    <a:cs typeface="Times New Roman" panose="02020603050405020304" pitchFamily="18" charset="0"/>
                    <a:sym typeface="Wingdings" panose="05000000000000000000" pitchFamily="2" charset="2"/>
                  </a:rPr>
                  <a:t>(n+1)/2 </a:t>
                </a:r>
                <a:r>
                  <a:rPr lang="zh-CN" altLang="en-US" sz="2400" dirty="0">
                    <a:cs typeface="Times New Roman" panose="02020603050405020304" pitchFamily="18" charset="0"/>
                    <a:sym typeface="Wingdings" panose="05000000000000000000" pitchFamily="2" charset="2"/>
                  </a:rPr>
                  <a:t>，与顺序查找方法的效率相同。</a:t>
                </a:r>
                <a:endParaRPr lang="en-US" altLang="zh-CN" sz="2400" dirty="0">
                  <a:cs typeface="Times New Roman" panose="02020603050405020304" pitchFamily="18" charset="0"/>
                  <a:sym typeface="Wingdings" panose="05000000000000000000" pitchFamily="2" charset="2"/>
                </a:endParaRPr>
              </a:p>
              <a:p>
                <a:pPr algn="just">
                  <a:lnSpc>
                    <a:spcPct val="125000"/>
                  </a:lnSpc>
                  <a:spcAft>
                    <a:spcPts val="600"/>
                  </a:spcAft>
                </a:pPr>
                <a:r>
                  <a:rPr lang="en-US" altLang="zh-CN" sz="2400" b="1" dirty="0">
                    <a:solidFill>
                      <a:srgbClr val="0000FF"/>
                    </a:solidFill>
                    <a:cs typeface="Times New Roman" panose="02020603050405020304" pitchFamily="18" charset="0"/>
                    <a:sym typeface="Wingdings" panose="05000000000000000000" pitchFamily="2" charset="2"/>
                  </a:rPr>
                  <a:t>(3)</a:t>
                </a:r>
                <a:r>
                  <a:rPr lang="zh-CN" altLang="en-US" sz="2400" dirty="0">
                    <a:cs typeface="Times New Roman" panose="02020603050405020304" pitchFamily="18" charset="0"/>
                    <a:sym typeface="Wingdings" panose="05000000000000000000" pitchFamily="2" charset="2"/>
                  </a:rPr>
                  <a:t>设二叉排序树的深度是 </a:t>
                </a:r>
                <a:r>
                  <a:rPr lang="en-US" altLang="zh-CN" sz="2400" dirty="0">
                    <a:cs typeface="Times New Roman" panose="02020603050405020304" pitchFamily="18" charset="0"/>
                    <a:sym typeface="Wingdings" panose="05000000000000000000" pitchFamily="2" charset="2"/>
                  </a:rPr>
                  <a:t>h </a:t>
                </a:r>
                <a:r>
                  <a:rPr lang="zh-CN" altLang="en-US" sz="2400" dirty="0">
                    <a:cs typeface="Times New Roman" panose="02020603050405020304" pitchFamily="18" charset="0"/>
                    <a:sym typeface="Wingdings" panose="05000000000000000000" pitchFamily="2" charset="2"/>
                  </a:rPr>
                  <a:t>，当第 </a:t>
                </a:r>
                <a:r>
                  <a:rPr lang="en-US" altLang="zh-CN" sz="2400" dirty="0">
                    <a:cs typeface="Times New Roman" panose="02020603050405020304" pitchFamily="18" charset="0"/>
                    <a:sym typeface="Wingdings" panose="05000000000000000000" pitchFamily="2" charset="2"/>
                  </a:rPr>
                  <a:t>1 </a:t>
                </a:r>
                <a:r>
                  <a:rPr lang="zh-CN" altLang="en-US" sz="2400" dirty="0">
                    <a:cs typeface="Times New Roman" panose="02020603050405020304" pitchFamily="18" charset="0"/>
                    <a:sym typeface="Wingdings" panose="05000000000000000000" pitchFamily="2" charset="2"/>
                  </a:rPr>
                  <a:t>层到第 </a:t>
                </a:r>
                <a:r>
                  <a:rPr lang="en-US" altLang="zh-CN" sz="2400" dirty="0">
                    <a:cs typeface="Times New Roman" panose="02020603050405020304" pitchFamily="18" charset="0"/>
                    <a:sym typeface="Wingdings" panose="05000000000000000000" pitchFamily="2" charset="2"/>
                  </a:rPr>
                  <a:t>(h-1) </a:t>
                </a:r>
                <a:r>
                  <a:rPr lang="zh-CN" altLang="en-US" sz="2400" dirty="0">
                    <a:cs typeface="Times New Roman" panose="02020603050405020304" pitchFamily="18" charset="0"/>
                    <a:sym typeface="Wingdings" panose="05000000000000000000" pitchFamily="2" charset="2"/>
                  </a:rPr>
                  <a:t>层的结点都满时，查找效率最高，查找效率和折半查找方法相同，即两者的平均查找长度相同。</a:t>
                </a:r>
                <a:endParaRPr lang="en-US" altLang="zh-CN" sz="2400" dirty="0">
                  <a:cs typeface="Times New Roman" panose="02020603050405020304" pitchFamily="18" charset="0"/>
                  <a:sym typeface="Wingdings" panose="05000000000000000000" pitchFamily="2" charset="2"/>
                </a:endParaRPr>
              </a:p>
              <a:p>
                <a:pPr algn="just">
                  <a:lnSpc>
                    <a:spcPct val="125000"/>
                  </a:lnSpc>
                  <a:spcAft>
                    <a:spcPts val="600"/>
                  </a:spcAft>
                </a:pPr>
                <a:r>
                  <a:rPr lang="en-US" altLang="zh-CN" sz="2400" b="1" dirty="0">
                    <a:solidFill>
                      <a:srgbClr val="0000FF"/>
                    </a:solidFill>
                    <a:cs typeface="Times New Roman" panose="02020603050405020304" pitchFamily="18" charset="0"/>
                    <a:sym typeface="Wingdings" panose="05000000000000000000" pitchFamily="2" charset="2"/>
                  </a:rPr>
                  <a:t>(4)</a:t>
                </a:r>
                <a:r>
                  <a:rPr lang="zh-CN" altLang="en-US" sz="2400" dirty="0">
                    <a:cs typeface="Times New Roman" panose="02020603050405020304" pitchFamily="18" charset="0"/>
                    <a:sym typeface="Wingdings" panose="05000000000000000000" pitchFamily="2" charset="2"/>
                  </a:rPr>
                  <a:t>对于二叉排序树的一般情况，其平均查找长度为：</a:t>
                </a:r>
                <a:endParaRPr lang="en-US" altLang="zh-CN" sz="2400" dirty="0">
                  <a:cs typeface="Times New Roman" panose="02020603050405020304" pitchFamily="18" charset="0"/>
                  <a:sym typeface="Wingdings" panose="05000000000000000000" pitchFamily="2" charset="2"/>
                </a:endParaRPr>
              </a:p>
              <a:p>
                <a:pPr algn="just">
                  <a:lnSpc>
                    <a:spcPct val="125000"/>
                  </a:lnSpc>
                  <a:spcAft>
                    <a:spcPts val="600"/>
                  </a:spcAft>
                </a:pPr>
                <a14:m>
                  <m:oMathPara xmlns:m="http://schemas.openxmlformats.org/officeDocument/2006/math">
                    <m:oMathParaPr>
                      <m:jc m:val="centerGroup"/>
                    </m:oMathParaPr>
                    <m:oMath xmlns:m="http://schemas.openxmlformats.org/officeDocument/2006/math">
                      <m:r>
                        <m:rPr>
                          <m:sty m:val="p"/>
                        </m:rPr>
                        <a:rPr lang="en-US" altLang="zh-CN" sz="2400" i="1" dirty="0">
                          <a:latin typeface="Cambria Math" panose="02040503050406030204" pitchFamily="18" charset="0"/>
                          <a:sym typeface="Wingdings" panose="05000000000000000000" pitchFamily="2" charset="2"/>
                        </a:rPr>
                        <m:t>ASL</m:t>
                      </m:r>
                      <m:r>
                        <a:rPr lang="en-US" altLang="zh-CN" sz="2400" i="1">
                          <a:latin typeface="Cambria Math" panose="02040503050406030204" pitchFamily="18" charset="0"/>
                        </a:rPr>
                        <m:t>=</m:t>
                      </m:r>
                      <m:r>
                        <a:rPr lang="en-US" altLang="zh-CN" sz="2400" b="0" i="1" smtClean="0">
                          <a:latin typeface="Cambria Math" panose="02040503050406030204" pitchFamily="18" charset="0"/>
                        </a:rPr>
                        <m:t>2 </m:t>
                      </m:r>
                      <m:d>
                        <m:dPr>
                          <m:ctrlPr>
                            <a:rPr lang="en-US" altLang="zh-CN" sz="2400" b="0" i="1" smtClean="0">
                              <a:latin typeface="Cambria Math" panose="02040503050406030204" pitchFamily="18" charset="0"/>
                            </a:rPr>
                          </m:ctrlPr>
                        </m:dPr>
                        <m:e>
                          <m:r>
                            <a:rPr lang="en-US" altLang="zh-CN" sz="2400" i="1">
                              <a:latin typeface="Cambria Math" panose="02040503050406030204" pitchFamily="18" charset="0"/>
                            </a:rPr>
                            <m:t>1+</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𝑛</m:t>
                              </m:r>
                            </m:den>
                          </m:f>
                        </m:e>
                      </m:d>
                      <m:nary>
                        <m:naryPr>
                          <m:chr m:val="∑"/>
                          <m:limLoc m:val="subSup"/>
                          <m:ctrlPr>
                            <a:rPr lang="en-US" altLang="zh-CN" sz="2400" i="1" smtClean="0">
                              <a:latin typeface="Cambria Math" panose="02040503050406030204" pitchFamily="18" charset="0"/>
                            </a:rPr>
                          </m:ctrlPr>
                        </m:naryPr>
                        <m:sub>
                          <m:r>
                            <a:rPr lang="en-US" altLang="zh-CN" sz="2400" i="1">
                              <a:latin typeface="Cambria Math" panose="02040503050406030204" pitchFamily="18" charset="0"/>
                            </a:rPr>
                            <m:t>𝑖</m:t>
                          </m:r>
                          <m:r>
                            <a:rPr lang="en-US" altLang="zh-CN" sz="2400" i="1">
                              <a:latin typeface="Cambria Math" panose="02040503050406030204" pitchFamily="18" charset="0"/>
                            </a:rPr>
                            <m:t>=2</m:t>
                          </m:r>
                        </m:sub>
                        <m:sup>
                          <m:r>
                            <a:rPr lang="en-US" altLang="zh-CN" sz="2400" i="1">
                              <a:latin typeface="Cambria Math" panose="02040503050406030204" pitchFamily="18" charset="0"/>
                            </a:rPr>
                            <m:t>𝑛</m:t>
                          </m:r>
                          <m:r>
                            <a:rPr lang="en-US" altLang="zh-CN" sz="2400" i="1">
                              <a:latin typeface="Cambria Math" panose="02040503050406030204" pitchFamily="18" charset="0"/>
                            </a:rPr>
                            <m:t>+1</m:t>
                          </m:r>
                        </m:sup>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𝑖</m:t>
                              </m:r>
                            </m:den>
                          </m:f>
                          <m:r>
                            <a:rPr lang="en-US" altLang="zh-CN" sz="2400" b="0" i="1" smtClean="0">
                              <a:latin typeface="Cambria Math" panose="02040503050406030204" pitchFamily="18" charset="0"/>
                            </a:rPr>
                            <m:t>−1≤2</m:t>
                          </m:r>
                          <m:r>
                            <a:rPr lang="en-US" altLang="zh-CN" sz="2400" b="0" i="1" smtClean="0">
                              <a:latin typeface="Cambria Math" panose="02040503050406030204" pitchFamily="18" charset="0"/>
                            </a:rPr>
                            <m:t>𝑙𝑛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e>
                      </m:nary>
                      <m:r>
                        <a:rPr lang="zh-CN" altLang="en-US" sz="2400" i="1">
                          <a:latin typeface="Cambria Math" panose="02040503050406030204" pitchFamily="18" charset="0"/>
                        </a:rPr>
                        <m:t>。</m:t>
                      </m:r>
                    </m:oMath>
                  </m:oMathPara>
                </a14:m>
                <a:endParaRPr lang="en-US" altLang="zh-CN" sz="2400" dirty="0">
                  <a:cs typeface="Times New Roman" panose="02020603050405020304" pitchFamily="18" charset="0"/>
                  <a:sym typeface="Wingdings" panose="05000000000000000000" pitchFamily="2" charset="2"/>
                </a:endParaRPr>
              </a:p>
            </p:txBody>
          </p:sp>
        </mc:Choice>
        <mc:Fallback xmlns="">
          <p:sp>
            <p:nvSpPr>
              <p:cNvPr id="17" name="矩形 16">
                <a:extLst>
                  <a:ext uri="{FF2B5EF4-FFF2-40B4-BE49-F238E27FC236}">
                    <a16:creationId xmlns:a16="http://schemas.microsoft.com/office/drawing/2014/main" id="{4E790C28-0D78-44C6-992F-3F691388F95C}"/>
                  </a:ext>
                </a:extLst>
              </p:cNvPr>
              <p:cNvSpPr>
                <a:spLocks noRot="1" noChangeAspect="1" noMove="1" noResize="1" noEditPoints="1" noAdjustHandles="1" noChangeArrowheads="1" noChangeShapeType="1" noTextEdit="1"/>
              </p:cNvSpPr>
              <p:nvPr/>
            </p:nvSpPr>
            <p:spPr>
              <a:xfrm>
                <a:off x="741920" y="1204048"/>
                <a:ext cx="10628632" cy="4822987"/>
              </a:xfrm>
              <a:prstGeom prst="rect">
                <a:avLst/>
              </a:prstGeom>
              <a:blipFill>
                <a:blip r:embed="rId2"/>
                <a:stretch>
                  <a:fillRect l="-918" r="-9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230452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2"/>
          <p:cNvSpPr txBox="1"/>
          <p:nvPr/>
        </p:nvSpPr>
        <p:spPr>
          <a:xfrm>
            <a:off x="3840991" y="2551859"/>
            <a:ext cx="7948669" cy="992590"/>
          </a:xfrm>
          <a:prstGeom prst="rect">
            <a:avLst/>
          </a:prstGeom>
          <a:noFill/>
        </p:spPr>
        <p:txBody>
          <a:bodyPr wrap="square" lIns="68589" tIns="34295" rIns="68589" bIns="34295"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6000" b="1" i="0" u="none" strike="noStrike" kern="1200" cap="none" spc="0" normalizeH="0" baseline="0" noProof="0" dirty="0">
                <a:ln>
                  <a:noFill/>
                </a:ln>
                <a:solidFill>
                  <a:prstClr val="white"/>
                </a:solidFill>
                <a:effectLst/>
                <a:uLnTx/>
                <a:uFillTx/>
                <a:latin typeface="Arial"/>
                <a:ea typeface="微软雅黑"/>
                <a:cs typeface="+mn-ea"/>
                <a:sym typeface="+mn-lt"/>
              </a:rPr>
              <a:t>粒子群优化算法</a:t>
            </a:r>
          </a:p>
        </p:txBody>
      </p:sp>
      <p:sp>
        <p:nvSpPr>
          <p:cNvPr id="23" name="Rectangle 10"/>
          <p:cNvSpPr/>
          <p:nvPr/>
        </p:nvSpPr>
        <p:spPr>
          <a:xfrm>
            <a:off x="116378" y="2020389"/>
            <a:ext cx="11959244" cy="2360022"/>
          </a:xfrm>
          <a:prstGeom prst="rect">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7" name="TextBox 12">
            <a:extLst>
              <a:ext uri="{FF2B5EF4-FFF2-40B4-BE49-F238E27FC236}">
                <a16:creationId xmlns:a16="http://schemas.microsoft.com/office/drawing/2014/main" id="{18284E1A-F75D-4E64-B406-141E56C680CA}"/>
              </a:ext>
            </a:extLst>
          </p:cNvPr>
          <p:cNvSpPr txBox="1"/>
          <p:nvPr/>
        </p:nvSpPr>
        <p:spPr>
          <a:xfrm>
            <a:off x="3840991" y="3593152"/>
            <a:ext cx="7948669" cy="577091"/>
          </a:xfrm>
          <a:prstGeom prst="rect">
            <a:avLst/>
          </a:prstGeom>
          <a:noFill/>
        </p:spPr>
        <p:txBody>
          <a:bodyPr wrap="none" lIns="68589" tIns="34295" rIns="68589" bIns="3429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300" b="1" i="0" u="none" strike="noStrike" kern="1200" cap="none" spc="0" normalizeH="0" baseline="0" noProof="0" dirty="0">
                <a:ln>
                  <a:noFill/>
                </a:ln>
                <a:solidFill>
                  <a:prstClr val="white"/>
                </a:solidFill>
                <a:effectLst/>
                <a:uLnTx/>
                <a:uFillTx/>
                <a:latin typeface="Arial"/>
                <a:ea typeface="微软雅黑"/>
                <a:cs typeface="+mn-ea"/>
                <a:sym typeface="+mn-lt"/>
              </a:rPr>
              <a:t>Particle Swarm Optimization </a:t>
            </a:r>
            <a:r>
              <a:rPr kumimoji="0" lang="en-US" altLang="zh-CN" sz="3300" b="1" i="0" u="none" strike="noStrike" kern="1200" cap="none" spc="0" normalizeH="0" baseline="0" noProof="0" dirty="0">
                <a:ln>
                  <a:noFill/>
                </a:ln>
                <a:solidFill>
                  <a:prstClr val="white"/>
                </a:solidFill>
                <a:effectLst/>
                <a:uLnTx/>
                <a:uFillTx/>
                <a:latin typeface="Arial"/>
                <a:ea typeface="微软雅黑"/>
                <a:cs typeface="+mn-ea"/>
                <a:sym typeface="+mn-lt"/>
              </a:rPr>
              <a:t>Algorithm</a:t>
            </a:r>
            <a:endParaRPr kumimoji="0" lang="en-US" sz="3300" b="1"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10" name="Rectangle 10"/>
          <p:cNvSpPr/>
          <p:nvPr/>
        </p:nvSpPr>
        <p:spPr>
          <a:xfrm>
            <a:off x="1" y="2219651"/>
            <a:ext cx="12192000" cy="2305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11" name="TextBox 12"/>
          <p:cNvSpPr txBox="1"/>
          <p:nvPr/>
        </p:nvSpPr>
        <p:spPr>
          <a:xfrm>
            <a:off x="2100555" y="2722310"/>
            <a:ext cx="7529067" cy="1300366"/>
          </a:xfrm>
          <a:prstGeom prst="rect">
            <a:avLst/>
          </a:prstGeom>
          <a:noFill/>
        </p:spPr>
        <p:txBody>
          <a:bodyPr wrap="none" lIns="68589" tIns="34295" rIns="68589" bIns="34295" rtlCol="0">
            <a:spAutoFit/>
          </a:bodyPr>
          <a:lstStyle/>
          <a:p>
            <a:pPr algn="ctr"/>
            <a:r>
              <a:rPr lang="en-US" sz="8000" b="1" dirty="0">
                <a:solidFill>
                  <a:schemeClr val="bg1"/>
                </a:solidFill>
                <a:cs typeface="+mn-ea"/>
                <a:sym typeface="+mn-lt"/>
              </a:rPr>
              <a:t>THANK YOU </a:t>
            </a:r>
            <a:r>
              <a:rPr lang="zh-CN" altLang="en-US" sz="8000" b="1" dirty="0">
                <a:solidFill>
                  <a:schemeClr val="bg1"/>
                </a:solidFill>
                <a:cs typeface="+mn-ea"/>
                <a:sym typeface="+mn-lt"/>
              </a:rPr>
              <a:t>！</a:t>
            </a:r>
            <a:endParaRPr lang="en-US" sz="8000" b="1" dirty="0">
              <a:solidFill>
                <a:schemeClr val="bg1"/>
              </a:solidFill>
              <a:cs typeface="+mn-ea"/>
              <a:sym typeface="+mn-lt"/>
            </a:endParaRPr>
          </a:p>
        </p:txBody>
      </p:sp>
    </p:spTree>
    <p:custDataLst>
      <p:tags r:id="rId1"/>
    </p:custDataLst>
    <p:extLst>
      <p:ext uri="{BB962C8B-B14F-4D97-AF65-F5344CB8AC3E}">
        <p14:creationId xmlns:p14="http://schemas.microsoft.com/office/powerpoint/2010/main" val="2367189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1EFF2BBC-0101-43DC-AB3E-0A0A0CEF76E8}"/>
                  </a:ext>
                </a:extLst>
              </p:cNvPr>
              <p:cNvSpPr/>
              <p:nvPr/>
            </p:nvSpPr>
            <p:spPr>
              <a:xfrm>
                <a:off x="622484" y="1336126"/>
                <a:ext cx="10947031" cy="4053674"/>
              </a:xfrm>
              <a:prstGeom prst="rect">
                <a:avLst/>
              </a:prstGeom>
            </p:spPr>
            <p:txBody>
              <a:bodyPr wrap="square">
                <a:spAutoFit/>
              </a:bodyPr>
              <a:lstStyle/>
              <a:p>
                <a:pPr algn="just">
                  <a:lnSpc>
                    <a:spcPct val="120000"/>
                  </a:lnSpc>
                  <a:spcAft>
                    <a:spcPts val="1200"/>
                  </a:spcAft>
                </a:pPr>
                <a:r>
                  <a:rPr lang="zh-CN" altLang="en-US" sz="2500" b="1" dirty="0">
                    <a:solidFill>
                      <a:schemeClr val="accent2"/>
                    </a:solidFill>
                    <a:cs typeface="Times New Roman" panose="02020603050405020304" pitchFamily="18" charset="0"/>
                  </a:rPr>
                  <a:t>排序</a:t>
                </a:r>
                <a:r>
                  <a:rPr lang="en-US" altLang="zh-CN" sz="2500" b="1" dirty="0">
                    <a:solidFill>
                      <a:schemeClr val="accent2"/>
                    </a:solidFill>
                    <a:cs typeface="Times New Roman" panose="02020603050405020304" pitchFamily="18" charset="0"/>
                  </a:rPr>
                  <a:t>(sort)</a:t>
                </a:r>
                <a:r>
                  <a:rPr lang="zh-CN" altLang="en-US" sz="2500" dirty="0">
                    <a:cs typeface="Times New Roman" panose="02020603050405020304" pitchFamily="18" charset="0"/>
                  </a:rPr>
                  <a:t>是指将元素序列按关键字排列成有序序列的过程：</a:t>
                </a:r>
                <a:endParaRPr lang="en-US" altLang="zh-CN" sz="2500" dirty="0">
                  <a:cs typeface="Times New Roman" panose="02020603050405020304" pitchFamily="18" charset="0"/>
                </a:endParaRPr>
              </a:p>
              <a:p>
                <a:pPr algn="just">
                  <a:lnSpc>
                    <a:spcPct val="120000"/>
                  </a:lnSpc>
                  <a:spcAft>
                    <a:spcPts val="1200"/>
                  </a:spcAft>
                </a:pPr>
                <a:r>
                  <a:rPr lang="zh-CN" altLang="en-US" sz="2500" dirty="0">
                    <a:cs typeface="Times New Roman" panose="02020603050405020304" pitchFamily="18" charset="0"/>
                  </a:rPr>
                  <a:t>给定一个元素序列 </a:t>
                </a:r>
                <a:r>
                  <a:rPr lang="en-US" altLang="zh-CN" sz="2500" dirty="0">
                    <a:cs typeface="Times New Roman" panose="02020603050405020304" pitchFamily="18" charset="0"/>
                  </a:rPr>
                  <a:t>{R[1], ..., R[n]}</a:t>
                </a:r>
                <a:r>
                  <a:rPr lang="zh-CN" altLang="en-US" sz="2500" dirty="0">
                    <a:cs typeface="Times New Roman" panose="02020603050405020304" pitchFamily="18" charset="0"/>
                  </a:rPr>
                  <a:t>，其相应的关键字为 </a:t>
                </a:r>
                <a:r>
                  <a:rPr lang="en-US" altLang="zh-CN" sz="2500" dirty="0">
                    <a:cs typeface="Times New Roman" panose="02020603050405020304" pitchFamily="18" charset="0"/>
                  </a:rPr>
                  <a:t>{R[1].key, ..., R[n].key}</a:t>
                </a:r>
                <a:r>
                  <a:rPr lang="zh-CN" altLang="en-US" sz="2500" dirty="0">
                    <a:cs typeface="Times New Roman" panose="02020603050405020304" pitchFamily="18" charset="0"/>
                  </a:rPr>
                  <a:t>，排序就是确定 </a:t>
                </a:r>
                <a:r>
                  <a:rPr lang="en-US" altLang="zh-CN" sz="2500" dirty="0">
                    <a:cs typeface="Times New Roman" panose="02020603050405020304" pitchFamily="18" charset="0"/>
                  </a:rPr>
                  <a:t>1,...,n </a:t>
                </a:r>
                <a:r>
                  <a:rPr lang="zh-CN" altLang="en-US" sz="2500" dirty="0">
                    <a:cs typeface="Times New Roman" panose="02020603050405020304" pitchFamily="18" charset="0"/>
                  </a:rPr>
                  <a:t>的一种排列 </a:t>
                </a:r>
                <a:r>
                  <a:rPr lang="en-US" altLang="zh-CN" sz="2500" dirty="0">
                    <a:cs typeface="Times New Roman" panose="02020603050405020304" pitchFamily="18" charset="0"/>
                  </a:rPr>
                  <a:t>p1,...,</a:t>
                </a:r>
                <a:r>
                  <a:rPr lang="en-US" altLang="zh-CN" sz="2500" dirty="0" err="1">
                    <a:cs typeface="Times New Roman" panose="02020603050405020304" pitchFamily="18" charset="0"/>
                  </a:rPr>
                  <a:t>pn</a:t>
                </a:r>
                <a:r>
                  <a:rPr lang="zh-CN" altLang="en-US" sz="2500" dirty="0">
                    <a:cs typeface="Times New Roman" panose="02020603050405020304" pitchFamily="18" charset="0"/>
                  </a:rPr>
                  <a:t>，从而将原序列“打乱”为新的序列 </a:t>
                </a:r>
                <a:r>
                  <a:rPr lang="en-US" altLang="zh-CN" sz="2500" dirty="0">
                    <a:cs typeface="Times New Roman" panose="02020603050405020304" pitchFamily="18" charset="0"/>
                  </a:rPr>
                  <a:t>{R[p1], ..., R[</a:t>
                </a:r>
                <a:r>
                  <a:rPr lang="en-US" altLang="zh-CN" sz="2500" dirty="0" err="1">
                    <a:cs typeface="Times New Roman" panose="02020603050405020304" pitchFamily="18" charset="0"/>
                  </a:rPr>
                  <a:t>pn</a:t>
                </a:r>
                <a:r>
                  <a:rPr lang="en-US" altLang="zh-CN" sz="2500" dirty="0">
                    <a:cs typeface="Times New Roman" panose="02020603050405020304" pitchFamily="18" charset="0"/>
                  </a:rPr>
                  <a:t>]} </a:t>
                </a:r>
                <a:r>
                  <a:rPr lang="zh-CN" altLang="en-US" sz="2500" dirty="0">
                    <a:cs typeface="Times New Roman" panose="02020603050405020304" pitchFamily="18" charset="0"/>
                  </a:rPr>
                  <a:t>，且新序列的关键字满足 </a:t>
                </a:r>
                <a:r>
                  <a:rPr lang="en-US" altLang="zh-CN" sz="2500" dirty="0">
                    <a:cs typeface="Times New Roman" panose="02020603050405020304" pitchFamily="18" charset="0"/>
                  </a:rPr>
                  <a:t>{R[p1].key</a:t>
                </a:r>
                <a14:m>
                  <m:oMath xmlns:m="http://schemas.openxmlformats.org/officeDocument/2006/math">
                    <m:r>
                      <a:rPr lang="en-US" altLang="zh-CN" sz="2500" b="0" i="0" smtClean="0">
                        <a:latin typeface="Cambria Math" panose="02040503050406030204" pitchFamily="18" charset="0"/>
                        <a:cs typeface="Times New Roman" panose="02020603050405020304" pitchFamily="18" charset="0"/>
                      </a:rPr>
                      <m:t> </m:t>
                    </m:r>
                    <m:r>
                      <a:rPr lang="en-US" altLang="zh-CN" sz="2500" b="0" i="1" smtClean="0">
                        <a:latin typeface="Cambria Math" panose="02040503050406030204" pitchFamily="18" charset="0"/>
                        <a:cs typeface="Times New Roman" panose="02020603050405020304" pitchFamily="18" charset="0"/>
                      </a:rPr>
                      <m:t>≤</m:t>
                    </m:r>
                  </m:oMath>
                </a14:m>
                <a:r>
                  <a:rPr lang="en-US" altLang="zh-CN" sz="2500" dirty="0">
                    <a:cs typeface="Times New Roman" panose="02020603050405020304" pitchFamily="18" charset="0"/>
                  </a:rPr>
                  <a:t> R[p2].key </a:t>
                </a:r>
                <a14:m>
                  <m:oMath xmlns:m="http://schemas.openxmlformats.org/officeDocument/2006/math">
                    <m:r>
                      <a:rPr lang="en-US" altLang="zh-CN" sz="2500" i="1">
                        <a:latin typeface="Cambria Math" panose="02040503050406030204" pitchFamily="18" charset="0"/>
                        <a:cs typeface="Times New Roman" panose="02020603050405020304" pitchFamily="18" charset="0"/>
                      </a:rPr>
                      <m:t>≤</m:t>
                    </m:r>
                  </m:oMath>
                </a14:m>
                <a:r>
                  <a:rPr lang="en-US" altLang="zh-CN" sz="2500" dirty="0">
                    <a:cs typeface="Times New Roman" panose="02020603050405020304" pitchFamily="18" charset="0"/>
                  </a:rPr>
                  <a:t> ... </a:t>
                </a:r>
                <a14:m>
                  <m:oMath xmlns:m="http://schemas.openxmlformats.org/officeDocument/2006/math">
                    <m:r>
                      <a:rPr lang="en-US" altLang="zh-CN" sz="2500" i="1">
                        <a:latin typeface="Cambria Math" panose="02040503050406030204" pitchFamily="18" charset="0"/>
                        <a:cs typeface="Times New Roman" panose="02020603050405020304" pitchFamily="18" charset="0"/>
                      </a:rPr>
                      <m:t>≤ </m:t>
                    </m:r>
                  </m:oMath>
                </a14:m>
                <a:r>
                  <a:rPr lang="en-US" altLang="zh-CN" sz="2500" dirty="0">
                    <a:cs typeface="Times New Roman" panose="02020603050405020304" pitchFamily="18" charset="0"/>
                  </a:rPr>
                  <a:t>R[</a:t>
                </a:r>
                <a:r>
                  <a:rPr lang="en-US" altLang="zh-CN" sz="2500" dirty="0" err="1">
                    <a:cs typeface="Times New Roman" panose="02020603050405020304" pitchFamily="18" charset="0"/>
                  </a:rPr>
                  <a:t>pn</a:t>
                </a:r>
                <a:r>
                  <a:rPr lang="en-US" altLang="zh-CN" sz="2500" dirty="0">
                    <a:cs typeface="Times New Roman" panose="02020603050405020304" pitchFamily="18" charset="0"/>
                  </a:rPr>
                  <a:t>].key}</a:t>
                </a:r>
                <a:r>
                  <a:rPr lang="zh-CN" altLang="en-US" sz="2500" dirty="0">
                    <a:cs typeface="Times New Roman" panose="02020603050405020304" pitchFamily="18" charset="0"/>
                  </a:rPr>
                  <a:t>。</a:t>
                </a:r>
                <a:endParaRPr lang="en-US" altLang="zh-CN" sz="2500" dirty="0">
                  <a:cs typeface="Times New Roman" panose="02020603050405020304" pitchFamily="18" charset="0"/>
                </a:endParaRPr>
              </a:p>
              <a:p>
                <a:pPr algn="just">
                  <a:lnSpc>
                    <a:spcPct val="120000"/>
                  </a:lnSpc>
                  <a:spcAft>
                    <a:spcPts val="1200"/>
                  </a:spcAft>
                </a:pPr>
                <a:r>
                  <a:rPr lang="zh-CN" altLang="en-US" sz="2500" dirty="0">
                    <a:cs typeface="Times New Roman" panose="02020603050405020304" pitchFamily="18" charset="0"/>
                  </a:rPr>
                  <a:t>此处符号“ </a:t>
                </a:r>
                <a14:m>
                  <m:oMath xmlns:m="http://schemas.openxmlformats.org/officeDocument/2006/math">
                    <m:r>
                      <a:rPr lang="en-US" altLang="zh-CN" sz="2500" i="1">
                        <a:latin typeface="Cambria Math" panose="02040503050406030204" pitchFamily="18" charset="0"/>
                        <a:cs typeface="Times New Roman" panose="02020603050405020304" pitchFamily="18" charset="0"/>
                      </a:rPr>
                      <m:t>≤</m:t>
                    </m:r>
                  </m:oMath>
                </a14:m>
                <a:r>
                  <a:rPr lang="en-US" altLang="zh-CN" sz="2500" dirty="0">
                    <a:cs typeface="Times New Roman" panose="02020603050405020304" pitchFamily="18" charset="0"/>
                  </a:rPr>
                  <a:t> </a:t>
                </a:r>
                <a:r>
                  <a:rPr lang="zh-CN" altLang="en-US" sz="2500" dirty="0">
                    <a:cs typeface="Times New Roman" panose="02020603050405020304" pitchFamily="18" charset="0"/>
                  </a:rPr>
                  <a:t>”表示“先于或等于”，未必是普通意义下的数值或字符串的大小，其具体意义根据实际问题的需要而定，其他关系运算符号的含义也类似理解。</a:t>
                </a:r>
                <a:endParaRPr lang="en-US" altLang="zh-CN" sz="2500" dirty="0">
                  <a:cs typeface="Times New Roman" panose="02020603050405020304" pitchFamily="18" charset="0"/>
                </a:endParaRPr>
              </a:p>
            </p:txBody>
          </p:sp>
        </mc:Choice>
        <mc:Fallback xmlns="">
          <p:sp>
            <p:nvSpPr>
              <p:cNvPr id="13" name="矩形 12">
                <a:extLst>
                  <a:ext uri="{FF2B5EF4-FFF2-40B4-BE49-F238E27FC236}">
                    <a16:creationId xmlns:a16="http://schemas.microsoft.com/office/drawing/2014/main" id="{1EFF2BBC-0101-43DC-AB3E-0A0A0CEF76E8}"/>
                  </a:ext>
                </a:extLst>
              </p:cNvPr>
              <p:cNvSpPr>
                <a:spLocks noRot="1" noChangeAspect="1" noMove="1" noResize="1" noEditPoints="1" noAdjustHandles="1" noChangeArrowheads="1" noChangeShapeType="1" noTextEdit="1"/>
              </p:cNvSpPr>
              <p:nvPr/>
            </p:nvSpPr>
            <p:spPr>
              <a:xfrm>
                <a:off x="622484" y="1336126"/>
                <a:ext cx="10947031" cy="4053674"/>
              </a:xfrm>
              <a:prstGeom prst="rect">
                <a:avLst/>
              </a:prstGeom>
              <a:blipFill>
                <a:blip r:embed="rId2"/>
                <a:stretch>
                  <a:fillRect l="-891" t="-301" r="-3898" b="-2707"/>
                </a:stretch>
              </a:blipFill>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FC7880ED-A392-4EF1-A4DE-690207D426EF}"/>
              </a:ext>
            </a:extLst>
          </p:cNvPr>
          <p:cNvGrpSpPr/>
          <p:nvPr/>
        </p:nvGrpSpPr>
        <p:grpSpPr>
          <a:xfrm>
            <a:off x="-2" y="177155"/>
            <a:ext cx="3576325" cy="877513"/>
            <a:chOff x="-2" y="271425"/>
            <a:chExt cx="3492646" cy="877513"/>
          </a:xfrm>
        </p:grpSpPr>
        <p:sp>
          <p:nvSpPr>
            <p:cNvPr id="10" name="任意多边形 18">
              <a:extLst>
                <a:ext uri="{FF2B5EF4-FFF2-40B4-BE49-F238E27FC236}">
                  <a16:creationId xmlns:a16="http://schemas.microsoft.com/office/drawing/2014/main" id="{8C6909EF-977C-4BC3-AFB6-82140E27A0D2}"/>
                </a:ext>
              </a:extLst>
            </p:cNvPr>
            <p:cNvSpPr/>
            <p:nvPr/>
          </p:nvSpPr>
          <p:spPr>
            <a:xfrm rot="5400000">
              <a:off x="1472453" y="-1051651"/>
              <a:ext cx="547735" cy="349264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1" name="椭圆 10">
              <a:extLst>
                <a:ext uri="{FF2B5EF4-FFF2-40B4-BE49-F238E27FC236}">
                  <a16:creationId xmlns:a16="http://schemas.microsoft.com/office/drawing/2014/main" id="{96412C40-0263-44D8-8482-03ED6BE8EF6B}"/>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2" name="矩形 11">
              <a:extLst>
                <a:ext uri="{FF2B5EF4-FFF2-40B4-BE49-F238E27FC236}">
                  <a16:creationId xmlns:a16="http://schemas.microsoft.com/office/drawing/2014/main" id="{DBED55FD-B01B-4079-9B10-E527A4FA1D15}"/>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9" name="文本框 1066">
            <a:extLst>
              <a:ext uri="{FF2B5EF4-FFF2-40B4-BE49-F238E27FC236}">
                <a16:creationId xmlns:a16="http://schemas.microsoft.com/office/drawing/2014/main" id="{B4DD828C-C2C9-4731-88FA-B6175D843C0A}"/>
              </a:ext>
            </a:extLst>
          </p:cNvPr>
          <p:cNvSpPr txBox="1">
            <a:spLocks noChangeArrowheads="1"/>
          </p:cNvSpPr>
          <p:nvPr/>
        </p:nvSpPr>
        <p:spPr bwMode="auto">
          <a:xfrm>
            <a:off x="1788159" y="308014"/>
            <a:ext cx="10054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rPr>
              <a:t>概述</a:t>
            </a:r>
            <a:endParaRPr lang="zh-CN" altLang="en-US" sz="3200" b="1" dirty="0">
              <a:solidFill>
                <a:schemeClr val="bg1"/>
              </a:solidFill>
              <a:cs typeface="+mn-ea"/>
              <a:sym typeface="+mn-lt"/>
            </a:endParaRPr>
          </a:p>
        </p:txBody>
      </p:sp>
    </p:spTree>
    <p:extLst>
      <p:ext uri="{BB962C8B-B14F-4D97-AF65-F5344CB8AC3E}">
        <p14:creationId xmlns:p14="http://schemas.microsoft.com/office/powerpoint/2010/main" val="665682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1EFF2BBC-0101-43DC-AB3E-0A0A0CEF76E8}"/>
              </a:ext>
            </a:extLst>
          </p:cNvPr>
          <p:cNvSpPr/>
          <p:nvPr/>
        </p:nvSpPr>
        <p:spPr>
          <a:xfrm>
            <a:off x="468041" y="1172433"/>
            <a:ext cx="11104199" cy="2248564"/>
          </a:xfrm>
          <a:prstGeom prst="rect">
            <a:avLst/>
          </a:prstGeom>
        </p:spPr>
        <p:txBody>
          <a:bodyPr wrap="square">
            <a:spAutoFit/>
          </a:bodyPr>
          <a:lstStyle/>
          <a:p>
            <a:pPr algn="just">
              <a:lnSpc>
                <a:spcPct val="110000"/>
              </a:lnSpc>
            </a:pPr>
            <a:r>
              <a:rPr lang="zh-CN" altLang="en-US" sz="2400" b="1" dirty="0">
                <a:solidFill>
                  <a:srgbClr val="0000FF"/>
                </a:solidFill>
                <a:cs typeface="Times New Roman" panose="02020603050405020304" pitchFamily="18" charset="0"/>
              </a:rPr>
              <a:t>例如</a:t>
            </a:r>
            <a:r>
              <a:rPr lang="zh-CN" altLang="en-US" sz="2400" dirty="0">
                <a:cs typeface="Times New Roman" panose="02020603050405020304" pitchFamily="18" charset="0"/>
              </a:rPr>
              <a:t>：对于学生信息查找表，设每个学生信息包括姓名、学号、成绩等，用</a:t>
            </a:r>
            <a:r>
              <a:rPr lang="en-US" altLang="zh-CN" sz="2400" dirty="0">
                <a:cs typeface="Times New Roman" panose="02020603050405020304" pitchFamily="18" charset="0"/>
              </a:rPr>
              <a:t>C++</a:t>
            </a:r>
            <a:r>
              <a:rPr lang="zh-CN" altLang="en-US" sz="2400" dirty="0">
                <a:cs typeface="Times New Roman" panose="02020603050405020304" pitchFamily="18" charset="0"/>
              </a:rPr>
              <a:t>描述为：</a:t>
            </a:r>
            <a:endParaRPr lang="en-US" altLang="zh-CN" sz="2400" dirty="0">
              <a:cs typeface="Times New Roman" panose="02020603050405020304" pitchFamily="18" charset="0"/>
            </a:endParaRPr>
          </a:p>
          <a:p>
            <a:pPr algn="ctr">
              <a:lnSpc>
                <a:spcPct val="110000"/>
              </a:lnSpc>
              <a:spcAft>
                <a:spcPts val="1200"/>
              </a:spcAft>
            </a:pPr>
            <a:r>
              <a:rPr lang="en-US" altLang="zh-CN" sz="2400" dirty="0"/>
              <a:t>struct student { string  name, </a:t>
            </a:r>
            <a:r>
              <a:rPr lang="en-US" altLang="zh-CN" sz="2400" dirty="0" err="1"/>
              <a:t>stunum</a:t>
            </a:r>
            <a:r>
              <a:rPr lang="en-US" altLang="zh-CN" sz="2400" dirty="0"/>
              <a:t>;   int grade;  }</a:t>
            </a:r>
          </a:p>
          <a:p>
            <a:pPr algn="just">
              <a:lnSpc>
                <a:spcPct val="110000"/>
              </a:lnSpc>
              <a:spcAft>
                <a:spcPts val="1200"/>
              </a:spcAft>
            </a:pPr>
            <a:r>
              <a:rPr lang="zh-CN" altLang="en-US" sz="2400" dirty="0"/>
              <a:t>设 </a:t>
            </a:r>
            <a:r>
              <a:rPr lang="en-US" altLang="zh-CN" sz="2400" dirty="0"/>
              <a:t>x, y </a:t>
            </a:r>
            <a:r>
              <a:rPr lang="zh-CN" altLang="en-US" sz="2400" dirty="0"/>
              <a:t>为 </a:t>
            </a:r>
            <a:r>
              <a:rPr lang="en-US" altLang="zh-CN" sz="2400" dirty="0"/>
              <a:t>student </a:t>
            </a:r>
            <a:r>
              <a:rPr lang="zh-CN" altLang="en-US" sz="2400" dirty="0"/>
              <a:t>类型的参数，</a:t>
            </a:r>
            <a:r>
              <a:rPr lang="en-US" altLang="zh-CN" sz="2400" dirty="0"/>
              <a:t>“ x </a:t>
            </a:r>
            <a:r>
              <a:rPr lang="zh-CN" altLang="en-US" sz="2400" dirty="0"/>
              <a:t>先于或等于 </a:t>
            </a:r>
            <a:r>
              <a:rPr lang="en-US" altLang="zh-CN" sz="2400" dirty="0"/>
              <a:t>y ” </a:t>
            </a:r>
            <a:r>
              <a:rPr lang="zh-CN" altLang="en-US" sz="2400" b="1" dirty="0"/>
              <a:t>可根据某一个关键字定义</a:t>
            </a:r>
            <a:r>
              <a:rPr lang="zh-CN" altLang="en-US" sz="2400" dirty="0"/>
              <a:t>，例如：可定义为 </a:t>
            </a:r>
            <a:r>
              <a:rPr lang="en-US" altLang="zh-CN" sz="2400" dirty="0"/>
              <a:t>“ </a:t>
            </a:r>
            <a:r>
              <a:rPr lang="en-US" altLang="zh-CN" sz="2400" dirty="0" err="1"/>
              <a:t>x.grade</a:t>
            </a:r>
            <a:r>
              <a:rPr lang="en-US" altLang="zh-CN" sz="2400" dirty="0"/>
              <a:t>&gt;=</a:t>
            </a:r>
            <a:r>
              <a:rPr lang="en-US" altLang="zh-CN" sz="2400" dirty="0" err="1"/>
              <a:t>y.grade</a:t>
            </a:r>
            <a:r>
              <a:rPr lang="en-US" altLang="zh-CN" sz="2400" dirty="0"/>
              <a:t> ”</a:t>
            </a:r>
            <a:r>
              <a:rPr lang="zh-CN" altLang="en-US" sz="2400" dirty="0"/>
              <a:t>或</a:t>
            </a:r>
            <a:r>
              <a:rPr lang="en-US" altLang="zh-CN" sz="2400" dirty="0"/>
              <a:t>“ x.name</a:t>
            </a:r>
            <a:r>
              <a:rPr lang="zh-CN" altLang="en-US" sz="2400" dirty="0"/>
              <a:t> </a:t>
            </a:r>
            <a:r>
              <a:rPr lang="en-US" altLang="zh-CN" sz="2400" dirty="0"/>
              <a:t>&lt;=</a:t>
            </a:r>
            <a:r>
              <a:rPr lang="zh-CN" altLang="en-US" sz="2400" dirty="0"/>
              <a:t> </a:t>
            </a:r>
            <a:r>
              <a:rPr lang="en-US" altLang="zh-CN" sz="2400" dirty="0"/>
              <a:t>y.name ”</a:t>
            </a:r>
            <a:r>
              <a:rPr lang="zh-CN" altLang="en-US" sz="2400" dirty="0"/>
              <a:t>。</a:t>
            </a:r>
            <a:endParaRPr lang="en-US" altLang="zh-CN" sz="2400" dirty="0"/>
          </a:p>
        </p:txBody>
      </p:sp>
      <p:grpSp>
        <p:nvGrpSpPr>
          <p:cNvPr id="9" name="组合 8">
            <a:extLst>
              <a:ext uri="{FF2B5EF4-FFF2-40B4-BE49-F238E27FC236}">
                <a16:creationId xmlns:a16="http://schemas.microsoft.com/office/drawing/2014/main" id="{FC7880ED-A392-4EF1-A4DE-690207D426EF}"/>
              </a:ext>
            </a:extLst>
          </p:cNvPr>
          <p:cNvGrpSpPr/>
          <p:nvPr/>
        </p:nvGrpSpPr>
        <p:grpSpPr>
          <a:xfrm>
            <a:off x="-2" y="177155"/>
            <a:ext cx="3576325" cy="877513"/>
            <a:chOff x="-2" y="271425"/>
            <a:chExt cx="3492646" cy="877513"/>
          </a:xfrm>
        </p:grpSpPr>
        <p:sp>
          <p:nvSpPr>
            <p:cNvPr id="10" name="任意多边形 18">
              <a:extLst>
                <a:ext uri="{FF2B5EF4-FFF2-40B4-BE49-F238E27FC236}">
                  <a16:creationId xmlns:a16="http://schemas.microsoft.com/office/drawing/2014/main" id="{8C6909EF-977C-4BC3-AFB6-82140E27A0D2}"/>
                </a:ext>
              </a:extLst>
            </p:cNvPr>
            <p:cNvSpPr/>
            <p:nvPr/>
          </p:nvSpPr>
          <p:spPr>
            <a:xfrm rot="5400000">
              <a:off x="1472453" y="-1051651"/>
              <a:ext cx="547735" cy="349264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1" name="椭圆 10">
              <a:extLst>
                <a:ext uri="{FF2B5EF4-FFF2-40B4-BE49-F238E27FC236}">
                  <a16:creationId xmlns:a16="http://schemas.microsoft.com/office/drawing/2014/main" id="{96412C40-0263-44D8-8482-03ED6BE8EF6B}"/>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2" name="矩形 11">
              <a:extLst>
                <a:ext uri="{FF2B5EF4-FFF2-40B4-BE49-F238E27FC236}">
                  <a16:creationId xmlns:a16="http://schemas.microsoft.com/office/drawing/2014/main" id="{DBED55FD-B01B-4079-9B10-E527A4FA1D15}"/>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9" name="文本框 1066">
            <a:extLst>
              <a:ext uri="{FF2B5EF4-FFF2-40B4-BE49-F238E27FC236}">
                <a16:creationId xmlns:a16="http://schemas.microsoft.com/office/drawing/2014/main" id="{B4DD828C-C2C9-4731-88FA-B6175D843C0A}"/>
              </a:ext>
            </a:extLst>
          </p:cNvPr>
          <p:cNvSpPr txBox="1">
            <a:spLocks noChangeArrowheads="1"/>
          </p:cNvSpPr>
          <p:nvPr/>
        </p:nvSpPr>
        <p:spPr bwMode="auto">
          <a:xfrm>
            <a:off x="1788159" y="308014"/>
            <a:ext cx="10054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rPr>
              <a:t>概述</a:t>
            </a:r>
            <a:endParaRPr lang="zh-CN" altLang="en-US" sz="3200" b="1" dirty="0">
              <a:solidFill>
                <a:schemeClr val="bg1"/>
              </a:solidFill>
              <a:cs typeface="+mn-ea"/>
              <a:sym typeface="+mn-lt"/>
            </a:endParaRPr>
          </a:p>
        </p:txBody>
      </p:sp>
      <p:sp>
        <p:nvSpPr>
          <p:cNvPr id="8" name="矩形 7">
            <a:extLst>
              <a:ext uri="{FF2B5EF4-FFF2-40B4-BE49-F238E27FC236}">
                <a16:creationId xmlns:a16="http://schemas.microsoft.com/office/drawing/2014/main" id="{1EFF2BBC-0101-43DC-AB3E-0A0A0CEF76E8}"/>
              </a:ext>
            </a:extLst>
          </p:cNvPr>
          <p:cNvSpPr/>
          <p:nvPr/>
        </p:nvSpPr>
        <p:spPr>
          <a:xfrm>
            <a:off x="492493" y="3538762"/>
            <a:ext cx="11104199" cy="184229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10000"/>
              </a:lnSpc>
              <a:spcAft>
                <a:spcPts val="600"/>
              </a:spcAft>
            </a:pPr>
            <a:r>
              <a:rPr lang="zh-CN" altLang="en-US" sz="2400" b="1" dirty="0"/>
              <a:t>也可根据多个关键字确定元素的先后次序</a:t>
            </a:r>
            <a:r>
              <a:rPr lang="zh-CN" altLang="en-US" sz="2400" dirty="0"/>
              <a:t>，例如</a:t>
            </a:r>
            <a:r>
              <a:rPr lang="en-US" altLang="zh-CN" sz="2400" dirty="0"/>
              <a:t>“ x</a:t>
            </a:r>
            <a:r>
              <a:rPr lang="zh-CN" altLang="en-US" sz="2400" dirty="0"/>
              <a:t>先于</a:t>
            </a:r>
            <a:r>
              <a:rPr lang="en-US" altLang="zh-CN" sz="2400" dirty="0"/>
              <a:t>y ”</a:t>
            </a:r>
            <a:r>
              <a:rPr lang="zh-CN" altLang="en-US" sz="2400" dirty="0"/>
              <a:t>可定义为：</a:t>
            </a:r>
            <a:endParaRPr lang="en-US" altLang="zh-CN" sz="2400" dirty="0"/>
          </a:p>
          <a:p>
            <a:pPr algn="just">
              <a:lnSpc>
                <a:spcPct val="110000"/>
              </a:lnSpc>
              <a:spcAft>
                <a:spcPts val="600"/>
              </a:spcAft>
            </a:pPr>
            <a:r>
              <a:rPr lang="en-US" altLang="zh-CN" sz="2400" dirty="0"/>
              <a:t>“(</a:t>
            </a:r>
            <a:r>
              <a:rPr lang="en-US" altLang="zh-CN" sz="2400" dirty="0" err="1"/>
              <a:t>x.grade</a:t>
            </a:r>
            <a:r>
              <a:rPr lang="en-US" altLang="zh-CN" sz="2400" dirty="0"/>
              <a:t>&gt;</a:t>
            </a:r>
            <a:r>
              <a:rPr lang="en-US" altLang="zh-CN" sz="2400" dirty="0" err="1"/>
              <a:t>y.grade</a:t>
            </a:r>
            <a:r>
              <a:rPr lang="en-US" altLang="zh-CN" sz="2400" dirty="0"/>
              <a:t>) || (</a:t>
            </a:r>
            <a:r>
              <a:rPr lang="en-US" altLang="zh-CN" sz="2400" dirty="0" err="1"/>
              <a:t>x.grade</a:t>
            </a:r>
            <a:r>
              <a:rPr lang="en-US" altLang="zh-CN" sz="2400" dirty="0"/>
              <a:t>==</a:t>
            </a:r>
            <a:r>
              <a:rPr lang="en-US" altLang="zh-CN" sz="2400" dirty="0" err="1"/>
              <a:t>y.grade</a:t>
            </a:r>
            <a:r>
              <a:rPr lang="en-US" altLang="zh-CN" sz="2400" dirty="0"/>
              <a:t>) &amp;&amp; (</a:t>
            </a:r>
            <a:r>
              <a:rPr lang="en-US" altLang="zh-CN" sz="2400" dirty="0" err="1"/>
              <a:t>x.stunum</a:t>
            </a:r>
            <a:r>
              <a:rPr lang="en-US" altLang="zh-CN" sz="2400" dirty="0"/>
              <a:t>&lt;</a:t>
            </a:r>
            <a:r>
              <a:rPr lang="en-US" altLang="zh-CN" sz="2400" dirty="0" err="1"/>
              <a:t>y.stunum</a:t>
            </a:r>
            <a:r>
              <a:rPr lang="en-US" altLang="zh-CN" sz="2400" dirty="0"/>
              <a:t>)”</a:t>
            </a:r>
            <a:r>
              <a:rPr lang="zh-CN" altLang="en-US" sz="2400" dirty="0"/>
              <a:t>。</a:t>
            </a:r>
            <a:endParaRPr lang="en-US" altLang="zh-CN" sz="2400" dirty="0"/>
          </a:p>
          <a:p>
            <a:pPr algn="just">
              <a:lnSpc>
                <a:spcPct val="110000"/>
              </a:lnSpc>
              <a:spcAft>
                <a:spcPts val="600"/>
              </a:spcAft>
            </a:pPr>
            <a:r>
              <a:rPr lang="zh-CN" altLang="en-US" sz="2400" dirty="0"/>
              <a:t>按多个关键字确定元素先后次序的问题，可以把多个关键字理解为一个关键字的几个数据项。</a:t>
            </a:r>
            <a:endParaRPr lang="en-US" altLang="zh-CN" sz="2400" dirty="0"/>
          </a:p>
        </p:txBody>
      </p:sp>
      <p:sp>
        <p:nvSpPr>
          <p:cNvPr id="14" name="矩形 13">
            <a:extLst>
              <a:ext uri="{FF2B5EF4-FFF2-40B4-BE49-F238E27FC236}">
                <a16:creationId xmlns:a16="http://schemas.microsoft.com/office/drawing/2014/main" id="{1EFF2BBC-0101-43DC-AB3E-0A0A0CEF76E8}"/>
              </a:ext>
            </a:extLst>
          </p:cNvPr>
          <p:cNvSpPr/>
          <p:nvPr/>
        </p:nvSpPr>
        <p:spPr>
          <a:xfrm>
            <a:off x="492492" y="5429346"/>
            <a:ext cx="11104199" cy="87588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10000"/>
              </a:lnSpc>
              <a:spcAft>
                <a:spcPts val="1200"/>
              </a:spcAft>
            </a:pPr>
            <a:r>
              <a:rPr lang="zh-CN" altLang="en-US" sz="2400" dirty="0"/>
              <a:t>为便于讨论算法，本章中出现的</a:t>
            </a:r>
            <a:r>
              <a:rPr lang="zh-CN" altLang="en-US" sz="2400" b="1" dirty="0">
                <a:solidFill>
                  <a:srgbClr val="0000FF"/>
                </a:solidFill>
              </a:rPr>
              <a:t>关系运算符</a:t>
            </a:r>
            <a:r>
              <a:rPr lang="zh-CN" altLang="en-US" sz="2400" dirty="0"/>
              <a:t>仅表示普通意义上的</a:t>
            </a:r>
            <a:r>
              <a:rPr lang="zh-CN" altLang="en-US" sz="2400" dirty="0">
                <a:solidFill>
                  <a:srgbClr val="0000FF"/>
                </a:solidFill>
              </a:rPr>
              <a:t>数值或字符串的关系运算符</a:t>
            </a:r>
            <a:r>
              <a:rPr lang="zh-CN" altLang="en-US" sz="2400" dirty="0"/>
              <a:t>。</a:t>
            </a:r>
            <a:endParaRPr lang="en-US" altLang="zh-CN" sz="2400" dirty="0">
              <a:cs typeface="Times New Roman" panose="02020603050405020304" pitchFamily="18" charset="0"/>
            </a:endParaRPr>
          </a:p>
        </p:txBody>
      </p:sp>
    </p:spTree>
    <p:extLst>
      <p:ext uri="{BB962C8B-B14F-4D97-AF65-F5344CB8AC3E}">
        <p14:creationId xmlns:p14="http://schemas.microsoft.com/office/powerpoint/2010/main" val="334809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7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74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1EFF2BBC-0101-43DC-AB3E-0A0A0CEF76E8}"/>
              </a:ext>
            </a:extLst>
          </p:cNvPr>
          <p:cNvSpPr/>
          <p:nvPr/>
        </p:nvSpPr>
        <p:spPr>
          <a:xfrm>
            <a:off x="570322" y="1094134"/>
            <a:ext cx="11051356" cy="2053126"/>
          </a:xfrm>
          <a:prstGeom prst="rect">
            <a:avLst/>
          </a:prstGeom>
        </p:spPr>
        <p:txBody>
          <a:bodyPr wrap="square">
            <a:spAutoFit/>
          </a:bodyPr>
          <a:lstStyle/>
          <a:p>
            <a:pPr algn="just">
              <a:lnSpc>
                <a:spcPct val="120000"/>
              </a:lnSpc>
              <a:spcAft>
                <a:spcPts val="600"/>
              </a:spcAft>
            </a:pPr>
            <a:r>
              <a:rPr lang="zh-CN" altLang="en-US" sz="2500" dirty="0">
                <a:cs typeface="Times New Roman" panose="02020603050405020304" pitchFamily="18" charset="0"/>
              </a:rPr>
              <a:t>根据排序过程中是否使用</a:t>
            </a:r>
            <a:r>
              <a:rPr lang="zh-CN" altLang="en-US" sz="2500" b="1" dirty="0">
                <a:solidFill>
                  <a:srgbClr val="ED7D31"/>
                </a:solidFill>
                <a:cs typeface="Times New Roman" panose="02020603050405020304" pitchFamily="18" charset="0"/>
              </a:rPr>
              <a:t>外部存储器</a:t>
            </a:r>
            <a:r>
              <a:rPr lang="zh-CN" altLang="en-US" sz="2500" dirty="0">
                <a:cs typeface="Times New Roman" panose="02020603050405020304" pitchFamily="18" charset="0"/>
              </a:rPr>
              <a:t>，排序方法分为内部排序和外部排序两类。</a:t>
            </a:r>
            <a:endParaRPr lang="en-US" altLang="zh-CN" sz="2500" dirty="0">
              <a:cs typeface="Times New Roman" panose="02020603050405020304" pitchFamily="18" charset="0"/>
            </a:endParaRPr>
          </a:p>
          <a:p>
            <a:pPr algn="just">
              <a:lnSpc>
                <a:spcPct val="120000"/>
              </a:lnSpc>
              <a:spcAft>
                <a:spcPts val="600"/>
              </a:spcAft>
            </a:pPr>
            <a:r>
              <a:rPr lang="en-US" altLang="zh-CN" sz="2500" b="1" dirty="0">
                <a:solidFill>
                  <a:srgbClr val="0000FF"/>
                </a:solidFill>
                <a:cs typeface="Times New Roman" panose="02020603050405020304" pitchFamily="18" charset="0"/>
              </a:rPr>
              <a:t>(1)</a:t>
            </a:r>
            <a:r>
              <a:rPr lang="zh-CN" altLang="en-US" sz="2500" b="1" dirty="0">
                <a:solidFill>
                  <a:schemeClr val="accent2"/>
                </a:solidFill>
                <a:cs typeface="Times New Roman" panose="02020603050405020304" pitchFamily="18" charset="0"/>
              </a:rPr>
              <a:t>内部排序</a:t>
            </a:r>
            <a:r>
              <a:rPr lang="zh-CN" altLang="en-US" sz="2500" dirty="0">
                <a:cs typeface="Times New Roman" panose="02020603050405020304" pitchFamily="18" charset="0"/>
              </a:rPr>
              <a:t>是指排序过程中</a:t>
            </a:r>
            <a:r>
              <a:rPr lang="zh-CN" altLang="en-US" sz="2500" b="1" u="sng" dirty="0">
                <a:cs typeface="Times New Roman" panose="02020603050405020304" pitchFamily="18" charset="0"/>
              </a:rPr>
              <a:t>不需要使用外部存储器</a:t>
            </a:r>
            <a:r>
              <a:rPr lang="zh-CN" altLang="en-US" sz="2500" dirty="0">
                <a:cs typeface="Times New Roman" panose="02020603050405020304" pitchFamily="18" charset="0"/>
              </a:rPr>
              <a:t>的排序方法：</a:t>
            </a:r>
            <a:endParaRPr lang="en-US" altLang="zh-CN" sz="2500" dirty="0">
              <a:cs typeface="Times New Roman" panose="02020603050405020304" pitchFamily="18" charset="0"/>
            </a:endParaRPr>
          </a:p>
          <a:p>
            <a:pPr algn="just">
              <a:lnSpc>
                <a:spcPct val="120000"/>
              </a:lnSpc>
              <a:spcAft>
                <a:spcPts val="600"/>
              </a:spcAft>
            </a:pPr>
            <a:r>
              <a:rPr lang="zh-CN" altLang="en-US" sz="2500" dirty="0">
                <a:cs typeface="Times New Roman" panose="02020603050405020304" pitchFamily="18" charset="0"/>
              </a:rPr>
              <a:t>在排序过程中，先将</a:t>
            </a:r>
            <a:r>
              <a:rPr lang="zh-CN" altLang="en-US" sz="2500" b="1" dirty="0">
                <a:cs typeface="Times New Roman" panose="02020603050405020304" pitchFamily="18" charset="0"/>
              </a:rPr>
              <a:t>全部</a:t>
            </a:r>
            <a:r>
              <a:rPr lang="zh-CN" altLang="en-US" sz="2500" dirty="0">
                <a:cs typeface="Times New Roman" panose="02020603050405020304" pitchFamily="18" charset="0"/>
              </a:rPr>
              <a:t>待排序元素读入计算机内存，然后进行排序的方法。此类方法适用于待排序元素数量不是非常大的情况。</a:t>
            </a:r>
            <a:endParaRPr lang="en-US" altLang="zh-CN" sz="2500" dirty="0">
              <a:cs typeface="Times New Roman" panose="02020603050405020304" pitchFamily="18" charset="0"/>
            </a:endParaRPr>
          </a:p>
        </p:txBody>
      </p:sp>
      <p:grpSp>
        <p:nvGrpSpPr>
          <p:cNvPr id="9" name="组合 8">
            <a:extLst>
              <a:ext uri="{FF2B5EF4-FFF2-40B4-BE49-F238E27FC236}">
                <a16:creationId xmlns:a16="http://schemas.microsoft.com/office/drawing/2014/main" id="{FC7880ED-A392-4EF1-A4DE-690207D426EF}"/>
              </a:ext>
            </a:extLst>
          </p:cNvPr>
          <p:cNvGrpSpPr/>
          <p:nvPr/>
        </p:nvGrpSpPr>
        <p:grpSpPr>
          <a:xfrm>
            <a:off x="-2" y="177155"/>
            <a:ext cx="3576325" cy="877513"/>
            <a:chOff x="-2" y="271425"/>
            <a:chExt cx="3492646" cy="877513"/>
          </a:xfrm>
        </p:grpSpPr>
        <p:sp>
          <p:nvSpPr>
            <p:cNvPr id="10" name="任意多边形 18">
              <a:extLst>
                <a:ext uri="{FF2B5EF4-FFF2-40B4-BE49-F238E27FC236}">
                  <a16:creationId xmlns:a16="http://schemas.microsoft.com/office/drawing/2014/main" id="{8C6909EF-977C-4BC3-AFB6-82140E27A0D2}"/>
                </a:ext>
              </a:extLst>
            </p:cNvPr>
            <p:cNvSpPr/>
            <p:nvPr/>
          </p:nvSpPr>
          <p:spPr>
            <a:xfrm rot="5400000">
              <a:off x="1472453" y="-1051651"/>
              <a:ext cx="547735" cy="349264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1" name="椭圆 10">
              <a:extLst>
                <a:ext uri="{FF2B5EF4-FFF2-40B4-BE49-F238E27FC236}">
                  <a16:creationId xmlns:a16="http://schemas.microsoft.com/office/drawing/2014/main" id="{96412C40-0263-44D8-8482-03ED6BE8EF6B}"/>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2" name="矩形 11">
              <a:extLst>
                <a:ext uri="{FF2B5EF4-FFF2-40B4-BE49-F238E27FC236}">
                  <a16:creationId xmlns:a16="http://schemas.microsoft.com/office/drawing/2014/main" id="{DBED55FD-B01B-4079-9B10-E527A4FA1D15}"/>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9" name="文本框 1066">
            <a:extLst>
              <a:ext uri="{FF2B5EF4-FFF2-40B4-BE49-F238E27FC236}">
                <a16:creationId xmlns:a16="http://schemas.microsoft.com/office/drawing/2014/main" id="{B4DD828C-C2C9-4731-88FA-B6175D843C0A}"/>
              </a:ext>
            </a:extLst>
          </p:cNvPr>
          <p:cNvSpPr txBox="1">
            <a:spLocks noChangeArrowheads="1"/>
          </p:cNvSpPr>
          <p:nvPr/>
        </p:nvSpPr>
        <p:spPr bwMode="auto">
          <a:xfrm>
            <a:off x="1788159" y="308014"/>
            <a:ext cx="10054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rPr>
              <a:t>概述</a:t>
            </a:r>
            <a:endParaRPr lang="zh-CN" altLang="en-US" sz="3200" b="1" dirty="0">
              <a:solidFill>
                <a:schemeClr val="bg1"/>
              </a:solidFill>
              <a:cs typeface="+mn-ea"/>
              <a:sym typeface="+mn-lt"/>
            </a:endParaRPr>
          </a:p>
        </p:txBody>
      </p:sp>
      <p:sp>
        <p:nvSpPr>
          <p:cNvPr id="8" name="矩形 7">
            <a:extLst>
              <a:ext uri="{FF2B5EF4-FFF2-40B4-BE49-F238E27FC236}">
                <a16:creationId xmlns:a16="http://schemas.microsoft.com/office/drawing/2014/main" id="{1EFF2BBC-0101-43DC-AB3E-0A0A0CEF76E8}"/>
              </a:ext>
            </a:extLst>
          </p:cNvPr>
          <p:cNvSpPr/>
          <p:nvPr/>
        </p:nvSpPr>
        <p:spPr>
          <a:xfrm>
            <a:off x="587656" y="3168957"/>
            <a:ext cx="11051356" cy="251479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spcAft>
                <a:spcPts val="600"/>
              </a:spcAft>
            </a:pPr>
            <a:r>
              <a:rPr lang="en-US" altLang="zh-CN" sz="2500" b="1" dirty="0">
                <a:solidFill>
                  <a:srgbClr val="0000FF"/>
                </a:solidFill>
                <a:cs typeface="Times New Roman" panose="02020603050405020304" pitchFamily="18" charset="0"/>
              </a:rPr>
              <a:t>(2)</a:t>
            </a:r>
            <a:r>
              <a:rPr lang="zh-CN" altLang="en-US" sz="2500" b="1" dirty="0">
                <a:solidFill>
                  <a:schemeClr val="accent2"/>
                </a:solidFill>
                <a:cs typeface="Times New Roman" panose="02020603050405020304" pitchFamily="18" charset="0"/>
              </a:rPr>
              <a:t>外部排序</a:t>
            </a:r>
            <a:r>
              <a:rPr lang="zh-CN" altLang="en-US" sz="2500" dirty="0">
                <a:cs typeface="Times New Roman" panose="02020603050405020304" pitchFamily="18" charset="0"/>
              </a:rPr>
              <a:t>是指排序过程中</a:t>
            </a:r>
            <a:r>
              <a:rPr lang="zh-CN" altLang="en-US" sz="2500" b="1" u="sng" dirty="0">
                <a:cs typeface="Times New Roman" panose="02020603050405020304" pitchFamily="18" charset="0"/>
              </a:rPr>
              <a:t>需要使用外部存储器</a:t>
            </a:r>
            <a:r>
              <a:rPr lang="zh-CN" altLang="en-US" sz="2500" dirty="0">
                <a:cs typeface="Times New Roman" panose="02020603050405020304" pitchFamily="18" charset="0"/>
              </a:rPr>
              <a:t>的排序方法：</a:t>
            </a:r>
            <a:endParaRPr lang="en-US" altLang="zh-CN" sz="2500" dirty="0">
              <a:cs typeface="Times New Roman" panose="02020603050405020304" pitchFamily="18" charset="0"/>
            </a:endParaRPr>
          </a:p>
          <a:p>
            <a:pPr algn="just">
              <a:lnSpc>
                <a:spcPct val="120000"/>
              </a:lnSpc>
              <a:spcAft>
                <a:spcPts val="600"/>
              </a:spcAft>
            </a:pPr>
            <a:r>
              <a:rPr lang="zh-CN" altLang="en-US" sz="2500" dirty="0">
                <a:cs typeface="Times New Roman" panose="02020603050405020304" pitchFamily="18" charset="0"/>
              </a:rPr>
              <a:t>在排序过程中，将待排序的元素</a:t>
            </a:r>
            <a:r>
              <a:rPr lang="zh-CN" altLang="en-US" sz="2500" b="1" dirty="0">
                <a:cs typeface="Times New Roman" panose="02020603050405020304" pitchFamily="18" charset="0"/>
              </a:rPr>
              <a:t>分批</a:t>
            </a:r>
            <a:r>
              <a:rPr lang="zh-CN" altLang="en-US" sz="2500" dirty="0">
                <a:cs typeface="Times New Roman" panose="02020603050405020304" pitchFamily="18" charset="0"/>
              </a:rPr>
              <a:t>读入计算机内存，借助外部存储器保存排序的中间结果，直到所有元素排序完毕。此类方法适用于待排序元素数量非常大的情况。</a:t>
            </a:r>
            <a:endParaRPr lang="en-US" altLang="zh-CN" sz="2500" dirty="0">
              <a:cs typeface="Times New Roman" panose="02020603050405020304" pitchFamily="18" charset="0"/>
            </a:endParaRPr>
          </a:p>
          <a:p>
            <a:pPr algn="ctr">
              <a:lnSpc>
                <a:spcPct val="120000"/>
              </a:lnSpc>
              <a:spcAft>
                <a:spcPts val="600"/>
              </a:spcAft>
            </a:pPr>
            <a:r>
              <a:rPr lang="zh-CN" altLang="en-US" sz="2500" b="1" dirty="0">
                <a:cs typeface="Times New Roman" panose="02020603050405020304" pitchFamily="18" charset="0"/>
              </a:rPr>
              <a:t>外部排序方法以内部排序方法为</a:t>
            </a:r>
            <a:r>
              <a:rPr lang="zh-CN" altLang="en-US" sz="2500" b="1" dirty="0">
                <a:solidFill>
                  <a:srgbClr val="ED7D31"/>
                </a:solidFill>
                <a:cs typeface="Times New Roman" panose="02020603050405020304" pitchFamily="18" charset="0"/>
              </a:rPr>
              <a:t>基础</a:t>
            </a:r>
            <a:r>
              <a:rPr lang="zh-CN" altLang="en-US" sz="2500" dirty="0">
                <a:cs typeface="Times New Roman" panose="02020603050405020304" pitchFamily="18" charset="0"/>
              </a:rPr>
              <a:t>。</a:t>
            </a:r>
            <a:endParaRPr lang="en-US" altLang="zh-CN" sz="2500" dirty="0">
              <a:cs typeface="Times New Roman" panose="02020603050405020304" pitchFamily="18" charset="0"/>
            </a:endParaRPr>
          </a:p>
        </p:txBody>
      </p:sp>
    </p:spTree>
    <p:extLst>
      <p:ext uri="{BB962C8B-B14F-4D97-AF65-F5344CB8AC3E}">
        <p14:creationId xmlns:p14="http://schemas.microsoft.com/office/powerpoint/2010/main" val="2627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EFF2BBC-0101-43DC-AB3E-0A0A0CEF76E8}"/>
              </a:ext>
            </a:extLst>
          </p:cNvPr>
          <p:cNvSpPr/>
          <p:nvPr/>
        </p:nvSpPr>
        <p:spPr>
          <a:xfrm>
            <a:off x="492493" y="1284149"/>
            <a:ext cx="11051356" cy="374589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spcAft>
                <a:spcPts val="600"/>
              </a:spcAft>
            </a:pPr>
            <a:r>
              <a:rPr lang="zh-CN" altLang="en-US" sz="2500" dirty="0">
                <a:cs typeface="Times New Roman" panose="02020603050405020304" pitchFamily="18" charset="0"/>
              </a:rPr>
              <a:t>本章介绍的排序方法均为</a:t>
            </a:r>
            <a:r>
              <a:rPr lang="zh-CN" altLang="en-US" sz="2500" b="1" dirty="0">
                <a:cs typeface="Times New Roman" panose="02020603050405020304" pitchFamily="18" charset="0"/>
              </a:rPr>
              <a:t>内部排序方法</a:t>
            </a:r>
            <a:r>
              <a:rPr lang="zh-CN" altLang="en-US" sz="2500" dirty="0">
                <a:cs typeface="Times New Roman" panose="02020603050405020304" pitchFamily="18" charset="0"/>
              </a:rPr>
              <a:t>。</a:t>
            </a:r>
            <a:endParaRPr lang="en-US" altLang="zh-CN" sz="2500" dirty="0">
              <a:cs typeface="Times New Roman" panose="02020603050405020304" pitchFamily="18" charset="0"/>
            </a:endParaRPr>
          </a:p>
          <a:p>
            <a:pPr algn="just">
              <a:lnSpc>
                <a:spcPct val="120000"/>
              </a:lnSpc>
              <a:spcAft>
                <a:spcPts val="600"/>
              </a:spcAft>
            </a:pPr>
            <a:r>
              <a:rPr lang="zh-CN" altLang="en-US" sz="2500" dirty="0">
                <a:cs typeface="Times New Roman" panose="02020603050405020304" pitchFamily="18" charset="0"/>
              </a:rPr>
              <a:t>内部排序方法有多种，各有优缺点，分别适合不同情况：</a:t>
            </a:r>
            <a:endParaRPr lang="en-US" altLang="zh-CN" sz="2500" dirty="0">
              <a:cs typeface="Times New Roman" panose="02020603050405020304" pitchFamily="18" charset="0"/>
            </a:endParaRPr>
          </a:p>
          <a:p>
            <a:pPr algn="just">
              <a:lnSpc>
                <a:spcPct val="120000"/>
              </a:lnSpc>
              <a:spcAft>
                <a:spcPts val="600"/>
              </a:spcAft>
            </a:pPr>
            <a:r>
              <a:rPr lang="en-US" altLang="zh-CN" sz="2500" b="1" dirty="0">
                <a:solidFill>
                  <a:srgbClr val="0000FF"/>
                </a:solidFill>
                <a:cs typeface="Times New Roman" panose="02020603050405020304" pitchFamily="18" charset="0"/>
              </a:rPr>
              <a:t>(1)</a:t>
            </a:r>
            <a:r>
              <a:rPr lang="zh-CN" altLang="en-US" sz="2500" b="1" dirty="0">
                <a:solidFill>
                  <a:schemeClr val="accent2"/>
                </a:solidFill>
                <a:cs typeface="Times New Roman" panose="02020603050405020304" pitchFamily="18" charset="0"/>
              </a:rPr>
              <a:t>按排序原则分类</a:t>
            </a:r>
            <a:r>
              <a:rPr lang="zh-CN" altLang="en-US" sz="2500" dirty="0">
                <a:cs typeface="Times New Roman" panose="02020603050405020304" pitchFamily="18" charset="0"/>
              </a:rPr>
              <a:t>：</a:t>
            </a:r>
            <a:endParaRPr lang="en-US" altLang="zh-CN" sz="2500" dirty="0">
              <a:cs typeface="Times New Roman" panose="02020603050405020304" pitchFamily="18" charset="0"/>
            </a:endParaRPr>
          </a:p>
          <a:p>
            <a:pPr algn="just">
              <a:lnSpc>
                <a:spcPct val="120000"/>
              </a:lnSpc>
              <a:spcAft>
                <a:spcPts val="600"/>
              </a:spcAft>
            </a:pPr>
            <a:r>
              <a:rPr lang="en-US" altLang="zh-CN" sz="2500" dirty="0">
                <a:cs typeface="Times New Roman" panose="02020603050405020304" pitchFamily="18" charset="0"/>
              </a:rPr>
              <a:t>        </a:t>
            </a:r>
            <a:r>
              <a:rPr lang="zh-CN" altLang="en-US" sz="2500" dirty="0">
                <a:cs typeface="Times New Roman" panose="02020603050405020304" pitchFamily="18" charset="0"/>
              </a:rPr>
              <a:t>插入排序；交换排序；选择排序；归并排序等。</a:t>
            </a:r>
            <a:endParaRPr lang="en-US" altLang="zh-CN" sz="2500" dirty="0">
              <a:cs typeface="Times New Roman" panose="02020603050405020304" pitchFamily="18" charset="0"/>
            </a:endParaRPr>
          </a:p>
          <a:p>
            <a:pPr algn="just">
              <a:lnSpc>
                <a:spcPct val="120000"/>
              </a:lnSpc>
              <a:spcAft>
                <a:spcPts val="600"/>
              </a:spcAft>
            </a:pPr>
            <a:r>
              <a:rPr lang="en-US" altLang="zh-CN" sz="2500" b="1" dirty="0">
                <a:solidFill>
                  <a:srgbClr val="0000FF"/>
                </a:solidFill>
                <a:cs typeface="Times New Roman" panose="02020603050405020304" pitchFamily="18" charset="0"/>
              </a:rPr>
              <a:t>(2)</a:t>
            </a:r>
            <a:r>
              <a:rPr lang="zh-CN" altLang="en-US" sz="2500" b="1" dirty="0">
                <a:solidFill>
                  <a:schemeClr val="accent2"/>
                </a:solidFill>
                <a:cs typeface="Times New Roman" panose="02020603050405020304" pitchFamily="18" charset="0"/>
              </a:rPr>
              <a:t>按排序工作量即时间复杂度分类</a:t>
            </a:r>
            <a:r>
              <a:rPr lang="zh-CN" altLang="en-US" sz="2500" dirty="0">
                <a:cs typeface="Times New Roman" panose="02020603050405020304" pitchFamily="18" charset="0"/>
              </a:rPr>
              <a:t>：</a:t>
            </a:r>
            <a:endParaRPr lang="en-US" altLang="zh-CN" sz="2500" dirty="0">
              <a:cs typeface="Times New Roman" panose="02020603050405020304" pitchFamily="18" charset="0"/>
            </a:endParaRPr>
          </a:p>
          <a:p>
            <a:pPr algn="just">
              <a:lnSpc>
                <a:spcPct val="120000"/>
              </a:lnSpc>
              <a:spcAft>
                <a:spcPts val="600"/>
              </a:spcAft>
            </a:pPr>
            <a:r>
              <a:rPr lang="zh-CN" altLang="en-US" sz="2500" b="1" dirty="0">
                <a:cs typeface="Times New Roman" panose="02020603050405020304" pitchFamily="18" charset="0"/>
              </a:rPr>
              <a:t>        简单排序方法</a:t>
            </a:r>
            <a:r>
              <a:rPr lang="zh-CN" altLang="en-US" sz="2500" dirty="0">
                <a:cs typeface="Times New Roman" panose="02020603050405020304" pitchFamily="18" charset="0"/>
              </a:rPr>
              <a:t>：算法简单，计算量大；</a:t>
            </a:r>
            <a:endParaRPr lang="en-US" altLang="zh-CN" sz="2500" dirty="0">
              <a:cs typeface="Times New Roman" panose="02020603050405020304" pitchFamily="18" charset="0"/>
            </a:endParaRPr>
          </a:p>
          <a:p>
            <a:pPr algn="just">
              <a:lnSpc>
                <a:spcPct val="120000"/>
              </a:lnSpc>
              <a:spcAft>
                <a:spcPts val="600"/>
              </a:spcAft>
            </a:pPr>
            <a:r>
              <a:rPr lang="zh-CN" altLang="en-US" sz="2500" b="1" dirty="0">
                <a:cs typeface="Times New Roman" panose="02020603050405020304" pitchFamily="18" charset="0"/>
              </a:rPr>
              <a:t>        先进排序方法</a:t>
            </a:r>
            <a:r>
              <a:rPr lang="zh-CN" altLang="en-US" sz="2500" dirty="0">
                <a:cs typeface="Times New Roman" panose="02020603050405020304" pitchFamily="18" charset="0"/>
              </a:rPr>
              <a:t>：算法相对复杂，计算量小。</a:t>
            </a:r>
            <a:endParaRPr lang="en-US" altLang="zh-CN" sz="2500" dirty="0">
              <a:cs typeface="Times New Roman" panose="02020603050405020304" pitchFamily="18" charset="0"/>
            </a:endParaRPr>
          </a:p>
        </p:txBody>
      </p:sp>
      <p:grpSp>
        <p:nvGrpSpPr>
          <p:cNvPr id="3" name="组合 2">
            <a:extLst>
              <a:ext uri="{FF2B5EF4-FFF2-40B4-BE49-F238E27FC236}">
                <a16:creationId xmlns:a16="http://schemas.microsoft.com/office/drawing/2014/main" id="{50976A81-1227-4BB5-82ED-A46A9C2DABDB}"/>
              </a:ext>
            </a:extLst>
          </p:cNvPr>
          <p:cNvGrpSpPr/>
          <p:nvPr/>
        </p:nvGrpSpPr>
        <p:grpSpPr>
          <a:xfrm>
            <a:off x="-2" y="177155"/>
            <a:ext cx="3576325" cy="877513"/>
            <a:chOff x="-2" y="271425"/>
            <a:chExt cx="3492646" cy="877513"/>
          </a:xfrm>
        </p:grpSpPr>
        <p:sp>
          <p:nvSpPr>
            <p:cNvPr id="4" name="任意多边形 18">
              <a:extLst>
                <a:ext uri="{FF2B5EF4-FFF2-40B4-BE49-F238E27FC236}">
                  <a16:creationId xmlns:a16="http://schemas.microsoft.com/office/drawing/2014/main" id="{3AFDB211-979E-4CD4-BA79-D4210FD39739}"/>
                </a:ext>
              </a:extLst>
            </p:cNvPr>
            <p:cNvSpPr/>
            <p:nvPr/>
          </p:nvSpPr>
          <p:spPr>
            <a:xfrm rot="5400000">
              <a:off x="1472453" y="-1051651"/>
              <a:ext cx="547735" cy="349264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5" name="椭圆 4">
              <a:extLst>
                <a:ext uri="{FF2B5EF4-FFF2-40B4-BE49-F238E27FC236}">
                  <a16:creationId xmlns:a16="http://schemas.microsoft.com/office/drawing/2014/main" id="{A8C9C063-CD0A-45DE-84A9-82F0DE30EA7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6" name="矩形 5">
              <a:extLst>
                <a:ext uri="{FF2B5EF4-FFF2-40B4-BE49-F238E27FC236}">
                  <a16:creationId xmlns:a16="http://schemas.microsoft.com/office/drawing/2014/main" id="{086FCF09-B629-40F7-A000-3D3BB0E44ADE}"/>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文本框 1066">
            <a:extLst>
              <a:ext uri="{FF2B5EF4-FFF2-40B4-BE49-F238E27FC236}">
                <a16:creationId xmlns:a16="http://schemas.microsoft.com/office/drawing/2014/main" id="{ACD61897-F4D5-435A-B6A6-352593A5D0AD}"/>
              </a:ext>
            </a:extLst>
          </p:cNvPr>
          <p:cNvSpPr txBox="1">
            <a:spLocks noChangeArrowheads="1"/>
          </p:cNvSpPr>
          <p:nvPr/>
        </p:nvSpPr>
        <p:spPr bwMode="auto">
          <a:xfrm>
            <a:off x="1788159" y="308014"/>
            <a:ext cx="10054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rPr>
              <a:t>概述</a:t>
            </a:r>
            <a:endParaRPr lang="zh-CN" altLang="en-US" sz="3200" b="1" dirty="0">
              <a:solidFill>
                <a:schemeClr val="bg1"/>
              </a:solidFill>
              <a:cs typeface="+mn-ea"/>
              <a:sym typeface="+mn-lt"/>
            </a:endParaRPr>
          </a:p>
        </p:txBody>
      </p:sp>
    </p:spTree>
    <p:extLst>
      <p:ext uri="{BB962C8B-B14F-4D97-AF65-F5344CB8AC3E}">
        <p14:creationId xmlns:p14="http://schemas.microsoft.com/office/powerpoint/2010/main" val="2887331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1EFF2BBC-0101-43DC-AB3E-0A0A0CEF76E8}"/>
              </a:ext>
            </a:extLst>
          </p:cNvPr>
          <p:cNvSpPr/>
          <p:nvPr/>
        </p:nvSpPr>
        <p:spPr>
          <a:xfrm>
            <a:off x="478201" y="1179766"/>
            <a:ext cx="11235598" cy="1399679"/>
          </a:xfrm>
          <a:prstGeom prst="rect">
            <a:avLst/>
          </a:prstGeom>
        </p:spPr>
        <p:txBody>
          <a:bodyPr wrap="square">
            <a:spAutoFit/>
          </a:bodyPr>
          <a:lstStyle/>
          <a:p>
            <a:pPr algn="just">
              <a:lnSpc>
                <a:spcPct val="114000"/>
              </a:lnSpc>
              <a:spcAft>
                <a:spcPts val="600"/>
              </a:spcAft>
            </a:pPr>
            <a:r>
              <a:rPr lang="zh-CN" altLang="en-US" sz="2400" dirty="0">
                <a:cs typeface="Times New Roman" panose="02020603050405020304" pitchFamily="18" charset="0"/>
              </a:rPr>
              <a:t>排序过程的两种基本操作包括：</a:t>
            </a:r>
            <a:r>
              <a:rPr lang="zh-CN" altLang="en-US" sz="2400" b="1" dirty="0">
                <a:solidFill>
                  <a:schemeClr val="accent2"/>
                </a:solidFill>
                <a:cs typeface="Times New Roman" panose="02020603050405020304" pitchFamily="18" charset="0"/>
              </a:rPr>
              <a:t>元素关键字的比较</a:t>
            </a:r>
            <a:r>
              <a:rPr lang="zh-CN" altLang="en-US" sz="2400" dirty="0">
                <a:cs typeface="Times New Roman" panose="02020603050405020304" pitchFamily="18" charset="0"/>
              </a:rPr>
              <a:t>；</a:t>
            </a:r>
            <a:r>
              <a:rPr lang="zh-CN" altLang="en-US" sz="2400" b="1" dirty="0">
                <a:solidFill>
                  <a:schemeClr val="accent2"/>
                </a:solidFill>
                <a:cs typeface="Times New Roman" panose="02020603050405020304" pitchFamily="18" charset="0"/>
              </a:rPr>
              <a:t>元素位置的移动</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a:p>
            <a:pPr algn="just">
              <a:lnSpc>
                <a:spcPct val="114000"/>
              </a:lnSpc>
              <a:spcAft>
                <a:spcPts val="1200"/>
              </a:spcAft>
            </a:pPr>
            <a:r>
              <a:rPr lang="zh-CN" altLang="en-US" sz="2400" dirty="0">
                <a:cs typeface="Times New Roman" panose="02020603050405020304" pitchFamily="18" charset="0"/>
              </a:rPr>
              <a:t>对于多数排序方法来说，前一种操作是必须的，后一种操作是否需要与待排序元素序列的存储方式有关。</a:t>
            </a:r>
            <a:endParaRPr lang="en-US" altLang="zh-CN" sz="2400" dirty="0">
              <a:cs typeface="Times New Roman" panose="02020603050405020304" pitchFamily="18" charset="0"/>
            </a:endParaRPr>
          </a:p>
        </p:txBody>
      </p:sp>
      <p:grpSp>
        <p:nvGrpSpPr>
          <p:cNvPr id="9" name="组合 8">
            <a:extLst>
              <a:ext uri="{FF2B5EF4-FFF2-40B4-BE49-F238E27FC236}">
                <a16:creationId xmlns:a16="http://schemas.microsoft.com/office/drawing/2014/main" id="{FC7880ED-A392-4EF1-A4DE-690207D426EF}"/>
              </a:ext>
            </a:extLst>
          </p:cNvPr>
          <p:cNvGrpSpPr/>
          <p:nvPr/>
        </p:nvGrpSpPr>
        <p:grpSpPr>
          <a:xfrm>
            <a:off x="-2" y="177155"/>
            <a:ext cx="3576325" cy="877513"/>
            <a:chOff x="-2" y="271425"/>
            <a:chExt cx="3492646" cy="877513"/>
          </a:xfrm>
        </p:grpSpPr>
        <p:sp>
          <p:nvSpPr>
            <p:cNvPr id="10" name="任意多边形 18">
              <a:extLst>
                <a:ext uri="{FF2B5EF4-FFF2-40B4-BE49-F238E27FC236}">
                  <a16:creationId xmlns:a16="http://schemas.microsoft.com/office/drawing/2014/main" id="{8C6909EF-977C-4BC3-AFB6-82140E27A0D2}"/>
                </a:ext>
              </a:extLst>
            </p:cNvPr>
            <p:cNvSpPr/>
            <p:nvPr/>
          </p:nvSpPr>
          <p:spPr>
            <a:xfrm rot="5400000">
              <a:off x="1472453" y="-1051651"/>
              <a:ext cx="547735" cy="3492646"/>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1" name="椭圆 10">
              <a:extLst>
                <a:ext uri="{FF2B5EF4-FFF2-40B4-BE49-F238E27FC236}">
                  <a16:creationId xmlns:a16="http://schemas.microsoft.com/office/drawing/2014/main" id="{96412C40-0263-44D8-8482-03ED6BE8EF6B}"/>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2" name="矩形 11">
              <a:extLst>
                <a:ext uri="{FF2B5EF4-FFF2-40B4-BE49-F238E27FC236}">
                  <a16:creationId xmlns:a16="http://schemas.microsoft.com/office/drawing/2014/main" id="{DBED55FD-B01B-4079-9B10-E527A4FA1D15}"/>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9" name="文本框 1066">
            <a:extLst>
              <a:ext uri="{FF2B5EF4-FFF2-40B4-BE49-F238E27FC236}">
                <a16:creationId xmlns:a16="http://schemas.microsoft.com/office/drawing/2014/main" id="{B4DD828C-C2C9-4731-88FA-B6175D843C0A}"/>
              </a:ext>
            </a:extLst>
          </p:cNvPr>
          <p:cNvSpPr txBox="1">
            <a:spLocks noChangeArrowheads="1"/>
          </p:cNvSpPr>
          <p:nvPr/>
        </p:nvSpPr>
        <p:spPr bwMode="auto">
          <a:xfrm>
            <a:off x="1788159" y="308014"/>
            <a:ext cx="10054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rPr>
              <a:t>概述</a:t>
            </a:r>
            <a:endParaRPr lang="zh-CN" altLang="en-US" sz="3200" b="1" dirty="0">
              <a:solidFill>
                <a:schemeClr val="bg1"/>
              </a:solidFill>
              <a:cs typeface="+mn-ea"/>
              <a:sym typeface="+mn-lt"/>
            </a:endParaRPr>
          </a:p>
        </p:txBody>
      </p:sp>
      <p:sp>
        <p:nvSpPr>
          <p:cNvPr id="8" name="矩形 7">
            <a:extLst>
              <a:ext uri="{FF2B5EF4-FFF2-40B4-BE49-F238E27FC236}">
                <a16:creationId xmlns:a16="http://schemas.microsoft.com/office/drawing/2014/main" id="{1EFF2BBC-0101-43DC-AB3E-0A0A0CEF76E8}"/>
              </a:ext>
            </a:extLst>
          </p:cNvPr>
          <p:cNvSpPr/>
          <p:nvPr/>
        </p:nvSpPr>
        <p:spPr>
          <a:xfrm>
            <a:off x="478201" y="2681384"/>
            <a:ext cx="11235598" cy="36586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14000"/>
              </a:lnSpc>
              <a:spcAft>
                <a:spcPts val="300"/>
              </a:spcAft>
            </a:pPr>
            <a:r>
              <a:rPr lang="zh-CN" altLang="en-US" sz="2400" dirty="0">
                <a:cs typeface="Times New Roman" panose="02020603050405020304" pitchFamily="18" charset="0"/>
              </a:rPr>
              <a:t>待排序序列的存储方式有 </a:t>
            </a:r>
            <a:r>
              <a:rPr lang="en-US" altLang="zh-CN" sz="2400" b="1" dirty="0">
                <a:solidFill>
                  <a:srgbClr val="0000FF"/>
                </a:solidFill>
                <a:cs typeface="Times New Roman" panose="02020603050405020304" pitchFamily="18" charset="0"/>
              </a:rPr>
              <a:t>3</a:t>
            </a:r>
            <a:r>
              <a:rPr lang="en-US" altLang="zh-CN" sz="2400" dirty="0">
                <a:cs typeface="Times New Roman" panose="02020603050405020304" pitchFamily="18" charset="0"/>
              </a:rPr>
              <a:t> </a:t>
            </a:r>
            <a:r>
              <a:rPr lang="zh-CN" altLang="en-US" sz="2400" dirty="0">
                <a:cs typeface="Times New Roman" panose="02020603050405020304" pitchFamily="18" charset="0"/>
              </a:rPr>
              <a:t>种，排序过程中的操作也相应不同：</a:t>
            </a:r>
            <a:endParaRPr lang="en-US" altLang="zh-CN" sz="2400" dirty="0">
              <a:cs typeface="Times New Roman" panose="02020603050405020304" pitchFamily="18" charset="0"/>
            </a:endParaRPr>
          </a:p>
          <a:p>
            <a:pPr algn="just">
              <a:lnSpc>
                <a:spcPct val="114000"/>
              </a:lnSpc>
              <a:spcAft>
                <a:spcPts val="600"/>
              </a:spcAft>
            </a:pPr>
            <a:r>
              <a:rPr lang="en-US" altLang="zh-CN" sz="2400" b="1" dirty="0">
                <a:solidFill>
                  <a:srgbClr val="0000FF"/>
                </a:solidFill>
                <a:cs typeface="Times New Roman" panose="02020603050405020304" pitchFamily="18" charset="0"/>
              </a:rPr>
              <a:t>(1)</a:t>
            </a:r>
            <a:r>
              <a:rPr lang="zh-CN" altLang="en-US" sz="2400" b="1" dirty="0">
                <a:solidFill>
                  <a:schemeClr val="accent2"/>
                </a:solidFill>
                <a:cs typeface="Times New Roman" panose="02020603050405020304" pitchFamily="18" charset="0"/>
              </a:rPr>
              <a:t>用顺序表存储待排序元素序列，元素之间的次序关系是由其存储位置决定的，所以排序过程中需要移动元素。</a:t>
            </a:r>
            <a:endParaRPr lang="en-US" altLang="zh-CN" sz="2400" b="1" dirty="0">
              <a:solidFill>
                <a:schemeClr val="accent2"/>
              </a:solidFill>
              <a:cs typeface="Times New Roman" panose="02020603050405020304" pitchFamily="18" charset="0"/>
            </a:endParaRPr>
          </a:p>
          <a:p>
            <a:pPr algn="just">
              <a:lnSpc>
                <a:spcPct val="114000"/>
              </a:lnSpc>
              <a:spcAft>
                <a:spcPts val="600"/>
              </a:spcAft>
            </a:pPr>
            <a:r>
              <a:rPr lang="en-US" altLang="zh-CN" sz="2400" b="1" dirty="0">
                <a:solidFill>
                  <a:srgbClr val="0000FF"/>
                </a:solidFill>
                <a:cs typeface="Times New Roman" panose="02020603050405020304" pitchFamily="18" charset="0"/>
              </a:rPr>
              <a:t>(2)</a:t>
            </a:r>
            <a:r>
              <a:rPr lang="zh-CN" altLang="en-US" sz="2400" dirty="0">
                <a:cs typeface="Times New Roman" panose="02020603050405020304" pitchFamily="18" charset="0"/>
              </a:rPr>
              <a:t>用静态链表存储待排序元素序列，元素之间的次序由指针指示，排序过程中不需要移动元素，此存储方式相对应的排序过程又称为</a:t>
            </a:r>
            <a:r>
              <a:rPr lang="zh-CN" altLang="en-US" sz="2400" b="1" dirty="0">
                <a:solidFill>
                  <a:schemeClr val="accent2"/>
                </a:solidFill>
                <a:cs typeface="Times New Roman" panose="02020603050405020304" pitchFamily="18" charset="0"/>
              </a:rPr>
              <a:t>链表排序</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a:p>
            <a:pPr algn="just">
              <a:lnSpc>
                <a:spcPct val="114000"/>
              </a:lnSpc>
              <a:spcAft>
                <a:spcPts val="1200"/>
              </a:spcAft>
            </a:pPr>
            <a:r>
              <a:rPr lang="en-US" altLang="zh-CN" sz="2400" b="1" dirty="0">
                <a:solidFill>
                  <a:srgbClr val="0000FF"/>
                </a:solidFill>
                <a:cs typeface="Times New Roman" panose="02020603050405020304" pitchFamily="18" charset="0"/>
              </a:rPr>
              <a:t>(3)</a:t>
            </a:r>
            <a:r>
              <a:rPr lang="zh-CN" altLang="en-US" sz="2400" dirty="0">
                <a:cs typeface="Times New Roman" panose="02020603050405020304" pitchFamily="18" charset="0"/>
              </a:rPr>
              <a:t>用顺序表存储待排序元素序列，另设地址向量存储元素的物理存储地址，排序过程中不移动元素，而是改变每个元素对应的物理存储地址在该地址向量中的顺序，排序结束后按照地址向量调整元素的顺序。此存储方式对应的排序又称为</a:t>
            </a:r>
            <a:r>
              <a:rPr lang="zh-CN" altLang="en-US" sz="2400" b="1" dirty="0">
                <a:solidFill>
                  <a:schemeClr val="accent2"/>
                </a:solidFill>
                <a:cs typeface="Times New Roman" panose="02020603050405020304" pitchFamily="18" charset="0"/>
              </a:rPr>
              <a:t>地址排序</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p:txBody>
      </p:sp>
    </p:spTree>
    <p:extLst>
      <p:ext uri="{BB962C8B-B14F-4D97-AF65-F5344CB8AC3E}">
        <p14:creationId xmlns:p14="http://schemas.microsoft.com/office/powerpoint/2010/main" val="440224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BingLLB#"/>
  <p:tag name="MH_LAYOUT" val="SubTitle"/>
  <p:tag name="MH" val="20161022203525"/>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BingLLB#"/>
  <p:tag name="MH_LAYOUT" val="SubTitle"/>
  <p:tag name="MH" val="20161022203525"/>
  <p:tag name="MH_LIBRARY" val="GRAPHIC"/>
</p:tagLst>
</file>

<file path=ppt/tags/tag17.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1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20.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21.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3"/>
</p:tagLst>
</file>

<file path=ppt/tags/tag26.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3"/>
</p:tagLst>
</file>

<file path=ppt/tags/tag27.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28.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0.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31.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BingLLB#"/>
  <p:tag name="MH_LAYOUT" val="SubTitle"/>
  <p:tag name="MH" val="20161022203525"/>
  <p:tag name="MH_LIBRARY" val="GRAPHIC"/>
</p:tagLst>
</file>

<file path=ppt/tags/tag32.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3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5.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36.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39.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0.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3"/>
</p:tagLst>
</file>

<file path=ppt/tags/tag41.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3"/>
</p:tagLst>
</file>

<file path=ppt/tags/tag42.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43.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44.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45.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46.xml><?xml version="1.0" encoding="utf-8"?>
<p:tagLst xmlns:a="http://schemas.openxmlformats.org/drawingml/2006/main" xmlns:r="http://schemas.openxmlformats.org/officeDocument/2006/relationships" xmlns:p="http://schemas.openxmlformats.org/presentationml/2006/main">
  <p:tag name="TIMING" val="|0.7|1.4|1.1|1"/>
</p:tagLst>
</file>

<file path=ppt/tags/tag5.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6.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a:latin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29637</TotalTime>
  <Words>4491</Words>
  <Application>Microsoft Office PowerPoint</Application>
  <PresentationFormat>宽屏</PresentationFormat>
  <Paragraphs>434</Paragraphs>
  <Slides>43</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等线</vt:lpstr>
      <vt:lpstr>宋体</vt:lpstr>
      <vt:lpstr>微软雅黑</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cp:lastModifiedBy>
  <cp:revision>5247</cp:revision>
  <cp:lastPrinted>2018-10-11T00:26:19Z</cp:lastPrinted>
  <dcterms:created xsi:type="dcterms:W3CDTF">2017-03-06T07:05:10Z</dcterms:created>
  <dcterms:modified xsi:type="dcterms:W3CDTF">2025-04-08T07:48:55Z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