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2.xml" ContentType="application/vnd.openxmlformats-officedocument.presentationml.notesSlide+xml"/>
  <Override PartName="/ppt/tags/tag31.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29"/>
  </p:notesMasterIdLst>
  <p:handoutMasterIdLst>
    <p:handoutMasterId r:id="rId30"/>
  </p:handoutMasterIdLst>
  <p:sldIdLst>
    <p:sldId id="643" r:id="rId2"/>
    <p:sldId id="644" r:id="rId3"/>
    <p:sldId id="690" r:id="rId4"/>
    <p:sldId id="713" r:id="rId5"/>
    <p:sldId id="691" r:id="rId6"/>
    <p:sldId id="692" r:id="rId7"/>
    <p:sldId id="693" r:id="rId8"/>
    <p:sldId id="694" r:id="rId9"/>
    <p:sldId id="695" r:id="rId10"/>
    <p:sldId id="696" r:id="rId11"/>
    <p:sldId id="697" r:id="rId12"/>
    <p:sldId id="698" r:id="rId13"/>
    <p:sldId id="699" r:id="rId14"/>
    <p:sldId id="700" r:id="rId15"/>
    <p:sldId id="701" r:id="rId16"/>
    <p:sldId id="702" r:id="rId17"/>
    <p:sldId id="712" r:id="rId18"/>
    <p:sldId id="703" r:id="rId19"/>
    <p:sldId id="704" r:id="rId20"/>
    <p:sldId id="705" r:id="rId21"/>
    <p:sldId id="706" r:id="rId22"/>
    <p:sldId id="707" r:id="rId23"/>
    <p:sldId id="711" r:id="rId24"/>
    <p:sldId id="708" r:id="rId25"/>
    <p:sldId id="709" r:id="rId26"/>
    <p:sldId id="710" r:id="rId27"/>
    <p:sldId id="283" r:id="rId28"/>
  </p:sldIdLst>
  <p:sldSz cx="12192000" cy="6858000"/>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XL" initials="G" lastIdx="2" clrIdx="0">
    <p:extLst>
      <p:ext uri="{19B8F6BF-5375-455C-9EA6-DF929625EA0E}">
        <p15:presenceInfo xmlns:p15="http://schemas.microsoft.com/office/powerpoint/2012/main" userId="GXL" providerId="None"/>
      </p:ext>
    </p:extLst>
  </p:cmAuthor>
  <p:cmAuthor id="2" name="红霞" initials="红霞" lastIdx="2" clrIdx="1">
    <p:extLst>
      <p:ext uri="{19B8F6BF-5375-455C-9EA6-DF929625EA0E}">
        <p15:presenceInfo xmlns:p15="http://schemas.microsoft.com/office/powerpoint/2012/main" userId="59fb9849a1a1df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D7D31"/>
    <a:srgbClr val="595959"/>
    <a:srgbClr val="002060"/>
    <a:srgbClr val="E9C793"/>
    <a:srgbClr val="CCECFF"/>
    <a:srgbClr val="B7EAFF"/>
    <a:srgbClr val="99CCFF"/>
    <a:srgbClr val="66CCFF"/>
    <a:srgbClr val="D1E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91" autoAdjust="0"/>
    <p:restoredTop sz="93875" autoAdjust="0"/>
  </p:normalViewPr>
  <p:slideViewPr>
    <p:cSldViewPr snapToGrid="0">
      <p:cViewPr varScale="1">
        <p:scale>
          <a:sx n="107" d="100"/>
          <a:sy n="107" d="100"/>
        </p:scale>
        <p:origin x="558" y="10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4301861" cy="340570"/>
          </a:xfrm>
          <a:prstGeom prst="rect">
            <a:avLst/>
          </a:prstGeom>
        </p:spPr>
        <p:txBody>
          <a:bodyPr vert="horz" lIns="88203" tIns="44102" rIns="88203" bIns="44102" rtlCol="0"/>
          <a:lstStyle>
            <a:lvl1pPr algn="l">
              <a:defRPr sz="1200"/>
            </a:lvl1pPr>
          </a:lstStyle>
          <a:p>
            <a:endParaRPr lang="zh-CN" altLang="en-US"/>
          </a:p>
        </p:txBody>
      </p:sp>
      <p:sp>
        <p:nvSpPr>
          <p:cNvPr id="3" name="日期占位符 2"/>
          <p:cNvSpPr>
            <a:spLocks noGrp="1"/>
          </p:cNvSpPr>
          <p:nvPr>
            <p:ph type="dt" sz="quarter" idx="1"/>
          </p:nvPr>
        </p:nvSpPr>
        <p:spPr>
          <a:xfrm>
            <a:off x="5624146" y="0"/>
            <a:ext cx="4301860" cy="340570"/>
          </a:xfrm>
          <a:prstGeom prst="rect">
            <a:avLst/>
          </a:prstGeom>
        </p:spPr>
        <p:txBody>
          <a:bodyPr vert="horz" lIns="88203" tIns="44102" rIns="88203" bIns="44102" rtlCol="0"/>
          <a:lstStyle>
            <a:lvl1pPr algn="r">
              <a:defRPr sz="1200"/>
            </a:lvl1pPr>
          </a:lstStyle>
          <a:p>
            <a:fld id="{978063BD-1DB7-4333-AB51-CF18321AA57E}" type="datetimeFigureOut">
              <a:rPr lang="zh-CN" altLang="en-US" smtClean="0"/>
              <a:t>2025/4/21</a:t>
            </a:fld>
            <a:endParaRPr lang="zh-CN" altLang="en-US"/>
          </a:p>
        </p:txBody>
      </p:sp>
      <p:sp>
        <p:nvSpPr>
          <p:cNvPr id="4" name="页脚占位符 3"/>
          <p:cNvSpPr>
            <a:spLocks noGrp="1"/>
          </p:cNvSpPr>
          <p:nvPr>
            <p:ph type="ftr" sz="quarter" idx="2"/>
          </p:nvPr>
        </p:nvSpPr>
        <p:spPr>
          <a:xfrm>
            <a:off x="1" y="6457106"/>
            <a:ext cx="4301861" cy="340570"/>
          </a:xfrm>
          <a:prstGeom prst="rect">
            <a:avLst/>
          </a:prstGeom>
        </p:spPr>
        <p:txBody>
          <a:bodyPr vert="horz" lIns="88203" tIns="44102" rIns="88203" bIns="44102"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4146" y="6457106"/>
            <a:ext cx="4301860" cy="340570"/>
          </a:xfrm>
          <a:prstGeom prst="rect">
            <a:avLst/>
          </a:prstGeom>
        </p:spPr>
        <p:txBody>
          <a:bodyPr vert="horz" lIns="88203" tIns="44102" rIns="88203" bIns="44102" rtlCol="0" anchor="b"/>
          <a:lstStyle>
            <a:lvl1pPr algn="r">
              <a:defRPr sz="1200"/>
            </a:lvl1pPr>
          </a:lstStyle>
          <a:p>
            <a:fld id="{C0339737-F3DE-4D4E-A327-37F45F0D9DA9}" type="slidenum">
              <a:rPr lang="zh-CN" altLang="en-US" smtClean="0"/>
              <a:t>‹#›</a:t>
            </a:fld>
            <a:endParaRPr lang="zh-CN" altLang="en-US"/>
          </a:p>
        </p:txBody>
      </p:sp>
    </p:spTree>
    <p:extLst>
      <p:ext uri="{BB962C8B-B14F-4D97-AF65-F5344CB8AC3E}">
        <p14:creationId xmlns:p14="http://schemas.microsoft.com/office/powerpoint/2010/main" val="22952278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4301861" cy="339515"/>
          </a:xfrm>
          <a:prstGeom prst="rect">
            <a:avLst/>
          </a:prstGeom>
        </p:spPr>
        <p:txBody>
          <a:bodyPr vert="horz" lIns="88203" tIns="44102" rIns="88203" bIns="44102" rtlCol="0"/>
          <a:lstStyle>
            <a:lvl1pPr algn="l">
              <a:defRPr sz="1200"/>
            </a:lvl1pPr>
          </a:lstStyle>
          <a:p>
            <a:endParaRPr lang="zh-CN" altLang="en-US"/>
          </a:p>
        </p:txBody>
      </p:sp>
      <p:sp>
        <p:nvSpPr>
          <p:cNvPr id="3" name="日期占位符 2"/>
          <p:cNvSpPr>
            <a:spLocks noGrp="1"/>
          </p:cNvSpPr>
          <p:nvPr>
            <p:ph type="dt" idx="1"/>
          </p:nvPr>
        </p:nvSpPr>
        <p:spPr>
          <a:xfrm>
            <a:off x="5624146" y="0"/>
            <a:ext cx="4301860" cy="339515"/>
          </a:xfrm>
          <a:prstGeom prst="rect">
            <a:avLst/>
          </a:prstGeom>
        </p:spPr>
        <p:txBody>
          <a:bodyPr vert="horz" lIns="88203" tIns="44102" rIns="88203" bIns="44102" rtlCol="0"/>
          <a:lstStyle>
            <a:lvl1pPr algn="r">
              <a:defRPr sz="1200"/>
            </a:lvl1pPr>
          </a:lstStyle>
          <a:p>
            <a:fld id="{81AE4AC4-3F26-48FF-BE28-14B57D71E126}" type="datetimeFigureOut">
              <a:rPr lang="zh-CN" altLang="en-US" smtClean="0"/>
              <a:t>2025/4/21</a:t>
            </a:fld>
            <a:endParaRPr lang="zh-CN" altLang="en-US"/>
          </a:p>
        </p:txBody>
      </p:sp>
      <p:sp>
        <p:nvSpPr>
          <p:cNvPr id="4" name="幻灯片图像占位符 3"/>
          <p:cNvSpPr>
            <a:spLocks noGrp="1" noRot="1" noChangeAspect="1"/>
          </p:cNvSpPr>
          <p:nvPr>
            <p:ph type="sldImg" idx="2"/>
          </p:nvPr>
        </p:nvSpPr>
        <p:spPr>
          <a:xfrm>
            <a:off x="2698750" y="511175"/>
            <a:ext cx="4530725" cy="2547938"/>
          </a:xfrm>
          <a:prstGeom prst="rect">
            <a:avLst/>
          </a:prstGeom>
          <a:noFill/>
          <a:ln w="12700">
            <a:solidFill>
              <a:prstClr val="black"/>
            </a:solidFill>
          </a:ln>
        </p:spPr>
        <p:txBody>
          <a:bodyPr vert="horz" lIns="88203" tIns="44102" rIns="88203" bIns="44102" rtlCol="0" anchor="ctr"/>
          <a:lstStyle/>
          <a:p>
            <a:endParaRPr lang="zh-CN" altLang="en-US"/>
          </a:p>
        </p:txBody>
      </p:sp>
      <p:sp>
        <p:nvSpPr>
          <p:cNvPr id="5" name="备注占位符 4"/>
          <p:cNvSpPr>
            <a:spLocks noGrp="1"/>
          </p:cNvSpPr>
          <p:nvPr>
            <p:ph type="body" sz="quarter" idx="3"/>
          </p:nvPr>
        </p:nvSpPr>
        <p:spPr>
          <a:xfrm>
            <a:off x="993932" y="3228553"/>
            <a:ext cx="7942580" cy="3058796"/>
          </a:xfrm>
          <a:prstGeom prst="rect">
            <a:avLst/>
          </a:prstGeom>
        </p:spPr>
        <p:txBody>
          <a:bodyPr vert="horz" lIns="88203" tIns="44102" rIns="88203" bIns="44102"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1" y="6457106"/>
            <a:ext cx="4301861" cy="339515"/>
          </a:xfrm>
          <a:prstGeom prst="rect">
            <a:avLst/>
          </a:prstGeom>
        </p:spPr>
        <p:txBody>
          <a:bodyPr vert="horz" lIns="88203" tIns="44102" rIns="88203" bIns="44102"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4146" y="6457106"/>
            <a:ext cx="4301860" cy="339515"/>
          </a:xfrm>
          <a:prstGeom prst="rect">
            <a:avLst/>
          </a:prstGeom>
        </p:spPr>
        <p:txBody>
          <a:bodyPr vert="horz" lIns="88203" tIns="44102" rIns="88203" bIns="44102" rtlCol="0" anchor="b"/>
          <a:lstStyle>
            <a:lvl1pPr algn="r">
              <a:defRPr sz="1200"/>
            </a:lvl1pPr>
          </a:lstStyle>
          <a:p>
            <a:fld id="{5A04FA34-DDC2-4732-BEE3-5530C8E6A384}" type="slidenum">
              <a:rPr lang="zh-CN" altLang="en-US" smtClean="0"/>
              <a:t>‹#›</a:t>
            </a:fld>
            <a:endParaRPr lang="zh-CN" altLang="en-US"/>
          </a:p>
        </p:txBody>
      </p:sp>
    </p:spTree>
    <p:extLst>
      <p:ext uri="{BB962C8B-B14F-4D97-AF65-F5344CB8AC3E}">
        <p14:creationId xmlns:p14="http://schemas.microsoft.com/office/powerpoint/2010/main" val="3181208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16650" indent="-275634">
              <a:defRPr>
                <a:solidFill>
                  <a:schemeClr val="tx1"/>
                </a:solidFill>
                <a:latin typeface="Arial Narrow" panose="020B0606020202030204" pitchFamily="34" charset="0"/>
                <a:ea typeface="宋体" panose="02010600030101010101" pitchFamily="2" charset="-122"/>
              </a:defRPr>
            </a:lvl2pPr>
            <a:lvl3pPr marL="1102538" indent="-220508">
              <a:defRPr>
                <a:solidFill>
                  <a:schemeClr val="tx1"/>
                </a:solidFill>
                <a:latin typeface="Arial Narrow" panose="020B0606020202030204" pitchFamily="34" charset="0"/>
                <a:ea typeface="宋体" panose="02010600030101010101" pitchFamily="2" charset="-122"/>
              </a:defRPr>
            </a:lvl3pPr>
            <a:lvl4pPr marL="1543553" indent="-220508">
              <a:defRPr>
                <a:solidFill>
                  <a:schemeClr val="tx1"/>
                </a:solidFill>
                <a:latin typeface="Arial Narrow" panose="020B0606020202030204" pitchFamily="34" charset="0"/>
                <a:ea typeface="宋体" panose="02010600030101010101" pitchFamily="2" charset="-122"/>
              </a:defRPr>
            </a:lvl4pPr>
            <a:lvl5pPr marL="1984568" indent="-220508">
              <a:defRPr>
                <a:solidFill>
                  <a:schemeClr val="tx1"/>
                </a:solidFill>
                <a:latin typeface="Arial Narrow" panose="020B0606020202030204" pitchFamily="34" charset="0"/>
                <a:ea typeface="宋体" panose="02010600030101010101" pitchFamily="2" charset="-122"/>
              </a:defRPr>
            </a:lvl5pPr>
            <a:lvl6pPr marL="242558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866598"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30761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748629"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0CA029A-C48D-41DA-884C-4A59F17A857D}" type="slidenum">
              <a:rPr lang="zh-CN" altLang="en-US" smtClean="0">
                <a:latin typeface="Calibri" panose="020F0502020204030204" pitchFamily="34" charset="0"/>
              </a:rPr>
              <a:pPr/>
              <a:t>1</a:t>
            </a:fld>
            <a:endParaRPr lang="zh-CN" altLang="en-US">
              <a:latin typeface="Calibri" panose="020F0502020204030204" pitchFamily="34" charset="0"/>
            </a:endParaRPr>
          </a:p>
        </p:txBody>
      </p:sp>
    </p:spTree>
    <p:extLst>
      <p:ext uri="{BB962C8B-B14F-4D97-AF65-F5344CB8AC3E}">
        <p14:creationId xmlns:p14="http://schemas.microsoft.com/office/powerpoint/2010/main" val="781903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16650" indent="-275634">
              <a:defRPr>
                <a:solidFill>
                  <a:schemeClr val="tx1"/>
                </a:solidFill>
                <a:latin typeface="Arial Narrow" panose="020B0606020202030204" pitchFamily="34" charset="0"/>
                <a:ea typeface="宋体" panose="02010600030101010101" pitchFamily="2" charset="-122"/>
              </a:defRPr>
            </a:lvl2pPr>
            <a:lvl3pPr marL="1102538" indent="-220508">
              <a:defRPr>
                <a:solidFill>
                  <a:schemeClr val="tx1"/>
                </a:solidFill>
                <a:latin typeface="Arial Narrow" panose="020B0606020202030204" pitchFamily="34" charset="0"/>
                <a:ea typeface="宋体" panose="02010600030101010101" pitchFamily="2" charset="-122"/>
              </a:defRPr>
            </a:lvl3pPr>
            <a:lvl4pPr marL="1543553" indent="-220508">
              <a:defRPr>
                <a:solidFill>
                  <a:schemeClr val="tx1"/>
                </a:solidFill>
                <a:latin typeface="Arial Narrow" panose="020B0606020202030204" pitchFamily="34" charset="0"/>
                <a:ea typeface="宋体" panose="02010600030101010101" pitchFamily="2" charset="-122"/>
              </a:defRPr>
            </a:lvl4pPr>
            <a:lvl5pPr marL="1984568" indent="-220508">
              <a:defRPr>
                <a:solidFill>
                  <a:schemeClr val="tx1"/>
                </a:solidFill>
                <a:latin typeface="Arial Narrow" panose="020B0606020202030204" pitchFamily="34" charset="0"/>
                <a:ea typeface="宋体" panose="02010600030101010101" pitchFamily="2" charset="-122"/>
              </a:defRPr>
            </a:lvl5pPr>
            <a:lvl6pPr marL="242558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866598"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30761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748629"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0CA029A-C48D-41DA-884C-4A59F17A857D}" type="slidenum">
              <a:rPr lang="zh-CN" altLang="en-US" smtClean="0">
                <a:latin typeface="Calibri" panose="020F0502020204030204" pitchFamily="34" charset="0"/>
              </a:rPr>
              <a:pPr/>
              <a:t>14</a:t>
            </a:fld>
            <a:endParaRPr lang="zh-CN" altLang="en-US">
              <a:latin typeface="Calibri" panose="020F0502020204030204" pitchFamily="34" charset="0"/>
            </a:endParaRPr>
          </a:p>
        </p:txBody>
      </p:sp>
    </p:spTree>
    <p:extLst>
      <p:ext uri="{BB962C8B-B14F-4D97-AF65-F5344CB8AC3E}">
        <p14:creationId xmlns:p14="http://schemas.microsoft.com/office/powerpoint/2010/main" val="871271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04FA34-DDC2-4732-BEE3-5530C8E6A38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605737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1">
            <a:extLst>
              <a:ext uri="{FF2B5EF4-FFF2-40B4-BE49-F238E27FC236}">
                <a16:creationId xmlns:a16="http://schemas.microsoft.com/office/drawing/2014/main" id="{853155D5-A8A8-47E3-AE27-8F1E1C8BCDD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478235" y="23813"/>
            <a:ext cx="2713765" cy="74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文本与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8120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1">
            <a:extLst>
              <a:ext uri="{FF2B5EF4-FFF2-40B4-BE49-F238E27FC236}">
                <a16:creationId xmlns:a16="http://schemas.microsoft.com/office/drawing/2014/main" id="{A03307C1-49C8-40A5-A540-915D468517B8}"/>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478235" y="23813"/>
            <a:ext cx="2713765" cy="74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5" r:id="rId2"/>
    <p:sldLayoutId id="2147483659"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notesSlide" Target="../notesSlides/notesSlide1.xml"/><Relationship Id="rId2" Type="http://schemas.openxmlformats.org/officeDocument/2006/relationships/tags" Target="../tags/tag2.xml"/><Relationship Id="rId16"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notesSlide" Target="../notesSlides/notesSlide2.xml"/><Relationship Id="rId2" Type="http://schemas.openxmlformats.org/officeDocument/2006/relationships/tags" Target="../tags/tag17.xml"/><Relationship Id="rId16"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5" Type="http://schemas.openxmlformats.org/officeDocument/2006/relationships/tags" Target="../tags/tag3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H_Others_2"/>
          <p:cNvSpPr/>
          <p:nvPr>
            <p:custDataLst>
              <p:tags r:id="rId2"/>
            </p:custDataLst>
          </p:nvPr>
        </p:nvSpPr>
        <p:spPr>
          <a:xfrm>
            <a:off x="335" y="733339"/>
            <a:ext cx="678395"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Others_1"/>
          <p:cNvSpPr txBox="1"/>
          <p:nvPr>
            <p:custDataLst>
              <p:tags r:id="rId3"/>
            </p:custDataLst>
          </p:nvPr>
        </p:nvSpPr>
        <p:spPr>
          <a:xfrm>
            <a:off x="758856" y="690211"/>
            <a:ext cx="4036663" cy="583558"/>
          </a:xfrm>
          <a:prstGeom prst="rect">
            <a:avLst/>
          </a:prstGeom>
          <a:noFill/>
        </p:spPr>
        <p:txBody>
          <a:bodyPr vert="horz" wrap="square" lIns="0" tIns="0" rIns="0" bIns="0" rtlCol="0" anchor="ctr" anchorCtr="0">
            <a:spAutoFit/>
          </a:bodyPr>
          <a:lstStyle/>
          <a:p>
            <a:pPr algn="ctr"/>
            <a:r>
              <a:rPr lang="zh-CN" altLang="en-US" sz="3792" b="1" dirty="0">
                <a:solidFill>
                  <a:srgbClr val="002060"/>
                </a:solidFill>
                <a:latin typeface="Arial" panose="020B0604020202020204" pitchFamily="34" charset="0"/>
                <a:ea typeface="微软雅黑" panose="020B0503020204020204" pitchFamily="34" charset="-122"/>
                <a:sym typeface="Arial" panose="020B0604020202020204" pitchFamily="34" charset="0"/>
              </a:rPr>
              <a:t>第四章 查找与排序</a:t>
            </a:r>
          </a:p>
        </p:txBody>
      </p:sp>
      <p:sp>
        <p:nvSpPr>
          <p:cNvPr id="16" name="MH_Others_2"/>
          <p:cNvSpPr txBox="1"/>
          <p:nvPr>
            <p:custDataLst>
              <p:tags r:id="rId4"/>
            </p:custDataLst>
          </p:nvPr>
        </p:nvSpPr>
        <p:spPr>
          <a:xfrm>
            <a:off x="178885" y="1324978"/>
            <a:ext cx="4822257" cy="466923"/>
          </a:xfrm>
          <a:prstGeom prst="rect">
            <a:avLst/>
          </a:prstGeom>
          <a:noFill/>
        </p:spPr>
        <p:txBody>
          <a:bodyPr wrap="square" lIns="0" tIns="0" rIns="0" bIns="0">
            <a:spAutoFit/>
          </a:bodyPr>
          <a:lstStyle/>
          <a:p>
            <a:pPr algn="ctr">
              <a:defRPr/>
            </a:pPr>
            <a:r>
              <a:rPr lang="en-US" altLang="zh-CN" sz="3034" dirty="0">
                <a:solidFill>
                  <a:srgbClr val="002060"/>
                </a:solidFill>
                <a:latin typeface="Arial" panose="020B0604020202020204" pitchFamily="34" charset="0"/>
                <a:ea typeface="微软雅黑" panose="020B0503020204020204" pitchFamily="34" charset="-122"/>
                <a:sym typeface="Arial" panose="020B0604020202020204" pitchFamily="34" charset="0"/>
              </a:rPr>
              <a:t>Chapter 4 Search and Sort</a:t>
            </a:r>
          </a:p>
        </p:txBody>
      </p:sp>
      <p:sp>
        <p:nvSpPr>
          <p:cNvPr id="17" name="MH_Others_2"/>
          <p:cNvSpPr/>
          <p:nvPr>
            <p:custDataLst>
              <p:tags r:id="rId5"/>
            </p:custDataLst>
          </p:nvPr>
        </p:nvSpPr>
        <p:spPr>
          <a:xfrm>
            <a:off x="4897120" y="733339"/>
            <a:ext cx="7294879"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1">
            <a:extLst>
              <a:ext uri="{FF2B5EF4-FFF2-40B4-BE49-F238E27FC236}">
                <a16:creationId xmlns:a16="http://schemas.microsoft.com/office/drawing/2014/main" id="{EC78096A-1B3B-4B8B-AE98-05BEE8EC2F8B}"/>
              </a:ext>
            </a:extLst>
          </p:cNvPr>
          <p:cNvGrpSpPr/>
          <p:nvPr/>
        </p:nvGrpSpPr>
        <p:grpSpPr>
          <a:xfrm>
            <a:off x="2947489" y="1909369"/>
            <a:ext cx="6297021" cy="3771604"/>
            <a:chOff x="2889803" y="2119864"/>
            <a:chExt cx="6297021" cy="3771604"/>
          </a:xfrm>
        </p:grpSpPr>
        <p:sp>
          <p:nvSpPr>
            <p:cNvPr id="40" name="MH_SubTitle_1"/>
            <p:cNvSpPr/>
            <p:nvPr>
              <p:custDataLst>
                <p:tags r:id="rId6"/>
              </p:custDataLst>
            </p:nvPr>
          </p:nvSpPr>
          <p:spPr>
            <a:xfrm>
              <a:off x="3881505" y="2160139"/>
              <a:ext cx="5305319" cy="57572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3">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rPr>
                <a:t>概述</a:t>
              </a:r>
            </a:p>
          </p:txBody>
        </p:sp>
        <p:sp>
          <p:nvSpPr>
            <p:cNvPr id="41" name="MH_Other_1"/>
            <p:cNvSpPr/>
            <p:nvPr>
              <p:custDataLst>
                <p:tags r:id="rId7"/>
              </p:custDataLst>
            </p:nvPr>
          </p:nvSpPr>
          <p:spPr>
            <a:xfrm>
              <a:off x="2889803" y="2119864"/>
              <a:ext cx="1171082" cy="6603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3">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1</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MH_SubTitle_2"/>
            <p:cNvSpPr/>
            <p:nvPr>
              <p:custDataLst>
                <p:tags r:id="rId8"/>
              </p:custDataLst>
            </p:nvPr>
          </p:nvSpPr>
          <p:spPr>
            <a:xfrm>
              <a:off x="3648749" y="2935084"/>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lvl="0" algn="ctr"/>
              <a:r>
                <a:rPr lang="zh-CN" altLang="en-US" sz="2800" b="1" dirty="0">
                  <a:solidFill>
                    <a:schemeClr val="bg1"/>
                  </a:solidFill>
                  <a:cs typeface="+mn-ea"/>
                  <a:sym typeface="+mn-lt"/>
                </a:rPr>
                <a:t>  静态查找表</a:t>
              </a:r>
            </a:p>
          </p:txBody>
        </p:sp>
        <p:sp>
          <p:nvSpPr>
            <p:cNvPr id="43" name="MH_Other_2"/>
            <p:cNvSpPr/>
            <p:nvPr>
              <p:custDataLst>
                <p:tags r:id="rId9"/>
              </p:custDataLst>
            </p:nvPr>
          </p:nvSpPr>
          <p:spPr>
            <a:xfrm>
              <a:off x="2889803" y="2897695"/>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2</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MH_SubTitle_3"/>
            <p:cNvSpPr/>
            <p:nvPr>
              <p:custDataLst>
                <p:tags r:id="rId10"/>
              </p:custDataLst>
            </p:nvPr>
          </p:nvSpPr>
          <p:spPr>
            <a:xfrm>
              <a:off x="3914844" y="3714418"/>
              <a:ext cx="5271980" cy="58011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3">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lvl="0" algn="ctr"/>
              <a:r>
                <a:rPr lang="zh-CN" altLang="en-US" sz="2800" b="1" dirty="0">
                  <a:solidFill>
                    <a:schemeClr val="bg1"/>
                  </a:solidFill>
                  <a:cs typeface="+mn-ea"/>
                  <a:sym typeface="+mn-lt"/>
                </a:rPr>
                <a:t>动态查找表</a:t>
              </a:r>
            </a:p>
          </p:txBody>
        </p:sp>
        <p:sp>
          <p:nvSpPr>
            <p:cNvPr id="45" name="MH_Other_3"/>
            <p:cNvSpPr/>
            <p:nvPr>
              <p:custDataLst>
                <p:tags r:id="rId11"/>
              </p:custDataLst>
            </p:nvPr>
          </p:nvSpPr>
          <p:spPr>
            <a:xfrm>
              <a:off x="2889803" y="3675527"/>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3">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3</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MH_SubTitle_2">
              <a:extLst>
                <a:ext uri="{FF2B5EF4-FFF2-40B4-BE49-F238E27FC236}">
                  <a16:creationId xmlns:a16="http://schemas.microsoft.com/office/drawing/2014/main" id="{62F762AD-52EB-42F3-99A9-1EFAB57B69A2}"/>
                </a:ext>
              </a:extLst>
            </p:cNvPr>
            <p:cNvSpPr/>
            <p:nvPr>
              <p:custDataLst>
                <p:tags r:id="rId12"/>
              </p:custDataLst>
            </p:nvPr>
          </p:nvSpPr>
          <p:spPr>
            <a:xfrm>
              <a:off x="3648749" y="4492250"/>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5">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sym typeface="+mn-lt"/>
                </a:rPr>
                <a:t>简单排序</a:t>
              </a:r>
            </a:p>
          </p:txBody>
        </p:sp>
        <p:sp>
          <p:nvSpPr>
            <p:cNvPr id="13" name="MH_Other_2">
              <a:extLst>
                <a:ext uri="{FF2B5EF4-FFF2-40B4-BE49-F238E27FC236}">
                  <a16:creationId xmlns:a16="http://schemas.microsoft.com/office/drawing/2014/main" id="{E3A62604-B582-45E4-B86A-A8ECDB86EA9C}"/>
                </a:ext>
              </a:extLst>
            </p:cNvPr>
            <p:cNvSpPr/>
            <p:nvPr>
              <p:custDataLst>
                <p:tags r:id="rId13"/>
              </p:custDataLst>
            </p:nvPr>
          </p:nvSpPr>
          <p:spPr>
            <a:xfrm>
              <a:off x="2889803" y="4454861"/>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5">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4</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SubTitle_2">
              <a:extLst>
                <a:ext uri="{FF2B5EF4-FFF2-40B4-BE49-F238E27FC236}">
                  <a16:creationId xmlns:a16="http://schemas.microsoft.com/office/drawing/2014/main" id="{C8BFDD51-13A4-4D9F-8FAB-63622C82B7F0}"/>
                </a:ext>
              </a:extLst>
            </p:cNvPr>
            <p:cNvSpPr/>
            <p:nvPr>
              <p:custDataLst>
                <p:tags r:id="rId14"/>
              </p:custDataLst>
            </p:nvPr>
          </p:nvSpPr>
          <p:spPr>
            <a:xfrm>
              <a:off x="3648749" y="5270081"/>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sym typeface="+mn-lt"/>
                </a:rPr>
                <a:t>先进排序</a:t>
              </a:r>
            </a:p>
          </p:txBody>
        </p:sp>
        <p:sp>
          <p:nvSpPr>
            <p:cNvPr id="19" name="MH_Other_2">
              <a:extLst>
                <a:ext uri="{FF2B5EF4-FFF2-40B4-BE49-F238E27FC236}">
                  <a16:creationId xmlns:a16="http://schemas.microsoft.com/office/drawing/2014/main" id="{C94B2AF2-84C8-4526-8E2E-D1DFE6404F7E}"/>
                </a:ext>
              </a:extLst>
            </p:cNvPr>
            <p:cNvSpPr/>
            <p:nvPr>
              <p:custDataLst>
                <p:tags r:id="rId15"/>
              </p:custDataLst>
            </p:nvPr>
          </p:nvSpPr>
          <p:spPr>
            <a:xfrm>
              <a:off x="2889803" y="5232692"/>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5</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extLst>
      <p:ext uri="{BB962C8B-B14F-4D97-AF65-F5344CB8AC3E}">
        <p14:creationId xmlns:p14="http://schemas.microsoft.com/office/powerpoint/2010/main" val="2461598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3" y="177155"/>
            <a:ext cx="4246883" cy="877513"/>
            <a:chOff x="-3" y="271425"/>
            <a:chExt cx="4147514"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1799886" y="-1379086"/>
              <a:ext cx="547735" cy="4147514"/>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4</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614029" y="308012"/>
            <a:ext cx="18261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sym typeface="+mn-lt"/>
              </a:rPr>
              <a:t>简单排序</a:t>
            </a:r>
          </a:p>
        </p:txBody>
      </p:sp>
      <p:sp>
        <p:nvSpPr>
          <p:cNvPr id="13" name="矩形 12">
            <a:extLst>
              <a:ext uri="{FF2B5EF4-FFF2-40B4-BE49-F238E27FC236}">
                <a16:creationId xmlns:a16="http://schemas.microsoft.com/office/drawing/2014/main" id="{BD919CB2-C082-4980-B6E3-931C1A43E92F}"/>
              </a:ext>
            </a:extLst>
          </p:cNvPr>
          <p:cNvSpPr/>
          <p:nvPr/>
        </p:nvSpPr>
        <p:spPr>
          <a:xfrm>
            <a:off x="492493" y="1330605"/>
            <a:ext cx="10707081" cy="4196790"/>
          </a:xfrm>
          <a:prstGeom prst="rect">
            <a:avLst/>
          </a:prstGeom>
        </p:spPr>
        <p:txBody>
          <a:bodyPr wrap="square">
            <a:spAutoFit/>
          </a:bodyPr>
          <a:lstStyle/>
          <a:p>
            <a:pPr algn="just">
              <a:lnSpc>
                <a:spcPct val="120000"/>
              </a:lnSpc>
            </a:pPr>
            <a:r>
              <a:rPr lang="zh-CN" altLang="en-US" sz="2400" dirty="0">
                <a:cs typeface="Times New Roman" panose="02020603050405020304" pitchFamily="18" charset="0"/>
              </a:rPr>
              <a:t>起泡的方向也可以改为从后向前。对于元素序列</a:t>
            </a:r>
            <a:r>
              <a:rPr lang="en-US" altLang="zh-CN" sz="2400" dirty="0">
                <a:cs typeface="Times New Roman" panose="02020603050405020304" pitchFamily="18" charset="0"/>
              </a:rPr>
              <a:t>{6,10,2,7,9,5,1,4,8,3} </a:t>
            </a:r>
            <a:r>
              <a:rPr lang="zh-CN" altLang="en-US" sz="2400" dirty="0">
                <a:cs typeface="Times New Roman" panose="02020603050405020304" pitchFamily="18" charset="0"/>
              </a:rPr>
              <a:t>进行排序，排序过程中，元素序列依次变化为：</a:t>
            </a:r>
            <a:endParaRPr lang="en-US" altLang="zh-CN" sz="2400" dirty="0">
              <a:cs typeface="Times New Roman" panose="02020603050405020304" pitchFamily="18" charset="0"/>
            </a:endParaRPr>
          </a:p>
          <a:p>
            <a:pPr marL="457200" indent="-457200" algn="ctr">
              <a:lnSpc>
                <a:spcPct val="120000"/>
              </a:lnSpc>
              <a:buAutoNum type="arabicParenBoth"/>
            </a:pPr>
            <a:r>
              <a:rPr lang="en-US" altLang="zh-CN" sz="2400" dirty="0">
                <a:cs typeface="Times New Roman" panose="02020603050405020304" pitchFamily="18" charset="0"/>
              </a:rPr>
              <a:t>{</a:t>
            </a:r>
            <a:r>
              <a:rPr lang="en-US" altLang="zh-CN" sz="2400" u="sng" dirty="0">
                <a:solidFill>
                  <a:schemeClr val="accent2"/>
                </a:solidFill>
                <a:cs typeface="Times New Roman" panose="02020603050405020304" pitchFamily="18" charset="0"/>
              </a:rPr>
              <a:t>1</a:t>
            </a:r>
            <a:r>
              <a:rPr lang="en-US" altLang="zh-CN" sz="2400" dirty="0">
                <a:cs typeface="Times New Roman" panose="02020603050405020304" pitchFamily="18" charset="0"/>
              </a:rPr>
              <a:t>,6,10,2,7,9,5,3,4,8}</a:t>
            </a:r>
            <a:r>
              <a:rPr lang="zh-CN" altLang="en-US" sz="2400" dirty="0">
                <a:cs typeface="Times New Roman" panose="02020603050405020304" pitchFamily="18" charset="0"/>
              </a:rPr>
              <a:t>；             </a:t>
            </a:r>
            <a:r>
              <a:rPr lang="en-US" altLang="zh-CN" sz="2400" dirty="0">
                <a:cs typeface="Times New Roman" panose="02020603050405020304" pitchFamily="18" charset="0"/>
              </a:rPr>
              <a:t>(2) {</a:t>
            </a:r>
            <a:r>
              <a:rPr lang="en-US" altLang="zh-CN" sz="2400" u="sng" dirty="0">
                <a:solidFill>
                  <a:schemeClr val="accent2"/>
                </a:solidFill>
                <a:cs typeface="Times New Roman" panose="02020603050405020304" pitchFamily="18" charset="0"/>
              </a:rPr>
              <a:t>1,2</a:t>
            </a:r>
            <a:r>
              <a:rPr lang="en-US" altLang="zh-CN" sz="2400" dirty="0">
                <a:cs typeface="Times New Roman" panose="02020603050405020304" pitchFamily="18" charset="0"/>
              </a:rPr>
              <a:t>,6,10,3,7,9,5,4,8} ;</a:t>
            </a:r>
          </a:p>
          <a:p>
            <a:pPr algn="ctr">
              <a:lnSpc>
                <a:spcPct val="120000"/>
              </a:lnSpc>
            </a:pPr>
            <a:r>
              <a:rPr lang="en-US" altLang="zh-CN" sz="2400" dirty="0">
                <a:cs typeface="Times New Roman" panose="02020603050405020304" pitchFamily="18" charset="0"/>
              </a:rPr>
              <a:t>(3) {</a:t>
            </a:r>
            <a:r>
              <a:rPr lang="en-US" altLang="zh-CN" sz="2400" u="sng" dirty="0">
                <a:solidFill>
                  <a:schemeClr val="accent2"/>
                </a:solidFill>
                <a:cs typeface="Times New Roman" panose="02020603050405020304" pitchFamily="18" charset="0"/>
              </a:rPr>
              <a:t>1,2,3</a:t>
            </a:r>
            <a:r>
              <a:rPr lang="en-US" altLang="zh-CN" sz="2400" dirty="0">
                <a:cs typeface="Times New Roman" panose="02020603050405020304" pitchFamily="18" charset="0"/>
              </a:rPr>
              <a:t>,6,10,4,7,9,5,8} ;               (4) {</a:t>
            </a:r>
            <a:r>
              <a:rPr lang="en-US" altLang="zh-CN" sz="2400" u="sng" dirty="0">
                <a:solidFill>
                  <a:schemeClr val="accent2"/>
                </a:solidFill>
                <a:cs typeface="Times New Roman" panose="02020603050405020304" pitchFamily="18" charset="0"/>
              </a:rPr>
              <a:t>1,2,3,4</a:t>
            </a:r>
            <a:r>
              <a:rPr lang="en-US" altLang="zh-CN" sz="2400" dirty="0">
                <a:cs typeface="Times New Roman" panose="02020603050405020304" pitchFamily="18" charset="0"/>
              </a:rPr>
              <a:t>,6,10,5,7,9,8} ;</a:t>
            </a:r>
          </a:p>
          <a:p>
            <a:pPr algn="ctr">
              <a:lnSpc>
                <a:spcPct val="120000"/>
              </a:lnSpc>
            </a:pPr>
            <a:r>
              <a:rPr lang="en-US" altLang="zh-CN" sz="2400" dirty="0">
                <a:cs typeface="Times New Roman" panose="02020603050405020304" pitchFamily="18" charset="0"/>
              </a:rPr>
              <a:t>(5) {</a:t>
            </a:r>
            <a:r>
              <a:rPr lang="en-US" altLang="zh-CN" sz="2400" u="sng" dirty="0">
                <a:solidFill>
                  <a:schemeClr val="accent2"/>
                </a:solidFill>
                <a:cs typeface="Times New Roman" panose="02020603050405020304" pitchFamily="18" charset="0"/>
              </a:rPr>
              <a:t>1,2,3,4,5</a:t>
            </a:r>
            <a:r>
              <a:rPr lang="en-US" altLang="zh-CN" sz="2400" dirty="0">
                <a:cs typeface="Times New Roman" panose="02020603050405020304" pitchFamily="18" charset="0"/>
              </a:rPr>
              <a:t>,6,10,7,8,9} ;               (6) {</a:t>
            </a:r>
            <a:r>
              <a:rPr lang="en-US" altLang="zh-CN" sz="2400" u="sng" dirty="0">
                <a:solidFill>
                  <a:schemeClr val="accent2"/>
                </a:solidFill>
                <a:cs typeface="Times New Roman" panose="02020603050405020304" pitchFamily="18" charset="0"/>
              </a:rPr>
              <a:t>1,2,3,4,5,6</a:t>
            </a:r>
            <a:r>
              <a:rPr lang="en-US" altLang="zh-CN" sz="2400" dirty="0">
                <a:cs typeface="Times New Roman" panose="02020603050405020304" pitchFamily="18" charset="0"/>
              </a:rPr>
              <a:t>,7,10,8,9} ;</a:t>
            </a:r>
          </a:p>
          <a:p>
            <a:pPr algn="ctr">
              <a:lnSpc>
                <a:spcPct val="120000"/>
              </a:lnSpc>
            </a:pPr>
            <a:r>
              <a:rPr lang="en-US" altLang="zh-CN" sz="2400" dirty="0">
                <a:cs typeface="Times New Roman" panose="02020603050405020304" pitchFamily="18" charset="0"/>
              </a:rPr>
              <a:t>(7) {</a:t>
            </a:r>
            <a:r>
              <a:rPr lang="en-US" altLang="zh-CN" sz="2400" u="sng" dirty="0">
                <a:solidFill>
                  <a:schemeClr val="accent2"/>
                </a:solidFill>
                <a:cs typeface="Times New Roman" panose="02020603050405020304" pitchFamily="18" charset="0"/>
              </a:rPr>
              <a:t>1,2,3,4,5,6,7</a:t>
            </a:r>
            <a:r>
              <a:rPr lang="en-US" altLang="zh-CN" sz="2400" dirty="0">
                <a:cs typeface="Times New Roman" panose="02020603050405020304" pitchFamily="18" charset="0"/>
              </a:rPr>
              <a:t>,8,10,9} ;               (8) {</a:t>
            </a:r>
            <a:r>
              <a:rPr lang="en-US" altLang="zh-CN" sz="2400" u="sng" dirty="0">
                <a:solidFill>
                  <a:schemeClr val="accent2"/>
                </a:solidFill>
                <a:cs typeface="Times New Roman" panose="02020603050405020304" pitchFamily="18" charset="0"/>
              </a:rPr>
              <a:t>1,2,3,4,5,6,7,8</a:t>
            </a:r>
            <a:r>
              <a:rPr lang="en-US" altLang="zh-CN" sz="2400" dirty="0">
                <a:cs typeface="Times New Roman" panose="02020603050405020304" pitchFamily="18" charset="0"/>
              </a:rPr>
              <a:t>,9,10} ;</a:t>
            </a:r>
          </a:p>
          <a:p>
            <a:pPr algn="just">
              <a:lnSpc>
                <a:spcPct val="120000"/>
              </a:lnSpc>
              <a:spcAft>
                <a:spcPts val="1200"/>
              </a:spcAft>
            </a:pPr>
            <a:r>
              <a:rPr lang="en-US" altLang="zh-CN" sz="2400" dirty="0">
                <a:cs typeface="Times New Roman" panose="02020603050405020304" pitchFamily="18" charset="0"/>
              </a:rPr>
              <a:t>              (9) {</a:t>
            </a:r>
            <a:r>
              <a:rPr lang="en-US" altLang="zh-CN" sz="2400" u="sng" dirty="0">
                <a:solidFill>
                  <a:schemeClr val="accent2"/>
                </a:solidFill>
                <a:cs typeface="Times New Roman" panose="02020603050405020304" pitchFamily="18" charset="0"/>
              </a:rPr>
              <a:t>1,2,3,4,5,6,7,8,9</a:t>
            </a:r>
            <a:r>
              <a:rPr lang="en-US" altLang="zh-CN" sz="2400" dirty="0">
                <a:cs typeface="Times New Roman" panose="02020603050405020304" pitchFamily="18" charset="0"/>
              </a:rPr>
              <a:t>,10} ;    </a:t>
            </a:r>
          </a:p>
          <a:p>
            <a:pPr algn="just">
              <a:lnSpc>
                <a:spcPct val="120000"/>
              </a:lnSpc>
              <a:spcAft>
                <a:spcPts val="1200"/>
              </a:spcAft>
            </a:pPr>
            <a:r>
              <a:rPr lang="zh-CN" altLang="en-US" sz="2400" dirty="0">
                <a:cs typeface="Times New Roman" panose="02020603050405020304" pitchFamily="18" charset="0"/>
              </a:rPr>
              <a:t>在起泡排序的过程中，若某趟排序无需交换元素，则排序已经完成，就不必继续下一趟排序了。因此，算法 </a:t>
            </a:r>
            <a:r>
              <a:rPr lang="en-US" altLang="zh-CN" sz="2400" dirty="0">
                <a:cs typeface="Times New Roman" panose="02020603050405020304" pitchFamily="18" charset="0"/>
              </a:rPr>
              <a:t>4.14 </a:t>
            </a:r>
            <a:r>
              <a:rPr lang="zh-CN" altLang="en-US" sz="2400" dirty="0">
                <a:cs typeface="Times New Roman" panose="02020603050405020304" pitchFamily="18" charset="0"/>
              </a:rPr>
              <a:t>也可以相应修改为算法 </a:t>
            </a:r>
            <a:r>
              <a:rPr lang="en-US" altLang="zh-CN" sz="2400" dirty="0">
                <a:cs typeface="Times New Roman" panose="02020603050405020304" pitchFamily="18" charset="0"/>
              </a:rPr>
              <a:t>4.15 </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p:txBody>
      </p:sp>
    </p:spTree>
    <p:extLst>
      <p:ext uri="{BB962C8B-B14F-4D97-AF65-F5344CB8AC3E}">
        <p14:creationId xmlns:p14="http://schemas.microsoft.com/office/powerpoint/2010/main" val="802066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3" y="177155"/>
            <a:ext cx="4246883" cy="877513"/>
            <a:chOff x="-3" y="271425"/>
            <a:chExt cx="4147514"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1799886" y="-1379086"/>
              <a:ext cx="547735" cy="4147514"/>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4</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614029" y="308012"/>
            <a:ext cx="18261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sym typeface="+mn-lt"/>
              </a:rPr>
              <a:t>简单排序</a:t>
            </a:r>
          </a:p>
        </p:txBody>
      </p:sp>
      <p:grpSp>
        <p:nvGrpSpPr>
          <p:cNvPr id="19" name="Group 23">
            <a:extLst>
              <a:ext uri="{FF2B5EF4-FFF2-40B4-BE49-F238E27FC236}">
                <a16:creationId xmlns:a16="http://schemas.microsoft.com/office/drawing/2014/main" id="{EF0C8F71-0617-4901-9C95-A6EE40DDAF7D}"/>
              </a:ext>
            </a:extLst>
          </p:cNvPr>
          <p:cNvGrpSpPr/>
          <p:nvPr/>
        </p:nvGrpSpPr>
        <p:grpSpPr>
          <a:xfrm>
            <a:off x="336625" y="1142119"/>
            <a:ext cx="458390" cy="344014"/>
            <a:chOff x="789999" y="2242985"/>
            <a:chExt cx="504229" cy="378415"/>
          </a:xfrm>
        </p:grpSpPr>
        <p:sp>
          <p:nvSpPr>
            <p:cNvPr id="20" name="Rectangle 24">
              <a:extLst>
                <a:ext uri="{FF2B5EF4-FFF2-40B4-BE49-F238E27FC236}">
                  <a16:creationId xmlns:a16="http://schemas.microsoft.com/office/drawing/2014/main" id="{ECFB5F17-FF3E-4BFA-964F-97EE7B7BC54E}"/>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1" name="Rectangle 25">
              <a:extLst>
                <a:ext uri="{FF2B5EF4-FFF2-40B4-BE49-F238E27FC236}">
                  <a16:creationId xmlns:a16="http://schemas.microsoft.com/office/drawing/2014/main" id="{A404B323-DD2C-469B-84EB-8326530BFD7B}"/>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2" name="矩形 21">
            <a:extLst>
              <a:ext uri="{FF2B5EF4-FFF2-40B4-BE49-F238E27FC236}">
                <a16:creationId xmlns:a16="http://schemas.microsoft.com/office/drawing/2014/main" id="{90E32CA0-ED07-4D33-AF4A-A45DBBFBD6A1}"/>
              </a:ext>
            </a:extLst>
          </p:cNvPr>
          <p:cNvSpPr/>
          <p:nvPr/>
        </p:nvSpPr>
        <p:spPr>
          <a:xfrm>
            <a:off x="851300" y="1052516"/>
            <a:ext cx="5408853" cy="492443"/>
          </a:xfrm>
          <a:prstGeom prst="rect">
            <a:avLst/>
          </a:prstGeom>
        </p:spPr>
        <p:txBody>
          <a:bodyPr wrap="none">
            <a:spAutoFit/>
          </a:bodyPr>
          <a:lstStyle/>
          <a:p>
            <a:pPr>
              <a:spcBef>
                <a:spcPts val="1200"/>
              </a:spcBef>
            </a:pPr>
            <a:r>
              <a:rPr lang="zh-CN" altLang="en-US" sz="2600" b="1" dirty="0">
                <a:solidFill>
                  <a:srgbClr val="002060"/>
                </a:solidFill>
                <a:latin typeface="Times New Roman" panose="02020603050405020304" pitchFamily="18" charset="0"/>
                <a:cs typeface="Times New Roman" panose="02020603050405020304" pitchFamily="18" charset="0"/>
              </a:rPr>
              <a:t>算法</a:t>
            </a:r>
            <a:r>
              <a:rPr lang="en-US" altLang="zh-CN" sz="2600" b="1" dirty="0">
                <a:solidFill>
                  <a:srgbClr val="002060"/>
                </a:solidFill>
                <a:latin typeface="Times New Roman" panose="02020603050405020304" pitchFamily="18" charset="0"/>
                <a:cs typeface="Times New Roman" panose="02020603050405020304" pitchFamily="18" charset="0"/>
              </a:rPr>
              <a:t>4.15 </a:t>
            </a:r>
            <a:r>
              <a:rPr lang="en-US" altLang="zh-CN" sz="2600" b="1" dirty="0" err="1">
                <a:solidFill>
                  <a:schemeClr val="accent2"/>
                </a:solidFill>
              </a:rPr>
              <a:t>BubbleSort</a:t>
            </a:r>
            <a:r>
              <a:rPr lang="en-US" altLang="zh-CN" sz="2600" dirty="0"/>
              <a:t> </a:t>
            </a:r>
            <a:r>
              <a:rPr lang="zh-CN" altLang="en-US" sz="2600" b="1" dirty="0">
                <a:solidFill>
                  <a:srgbClr val="002060"/>
                </a:solidFill>
                <a:latin typeface="Times New Roman" panose="02020603050405020304" pitchFamily="18" charset="0"/>
                <a:cs typeface="Times New Roman" panose="02020603050405020304" pitchFamily="18" charset="0"/>
              </a:rPr>
              <a:t>：起泡排序。</a:t>
            </a:r>
          </a:p>
        </p:txBody>
      </p:sp>
      <p:sp>
        <p:nvSpPr>
          <p:cNvPr id="23" name="矩形 22">
            <a:extLst>
              <a:ext uri="{FF2B5EF4-FFF2-40B4-BE49-F238E27FC236}">
                <a16:creationId xmlns:a16="http://schemas.microsoft.com/office/drawing/2014/main" id="{C9ECECF1-E941-4071-BDA4-167C88F17603}"/>
              </a:ext>
            </a:extLst>
          </p:cNvPr>
          <p:cNvSpPr/>
          <p:nvPr/>
        </p:nvSpPr>
        <p:spPr>
          <a:xfrm>
            <a:off x="733079" y="1534402"/>
            <a:ext cx="10950921" cy="4893647"/>
          </a:xfrm>
          <a:prstGeom prst="rect">
            <a:avLst/>
          </a:prstGeom>
        </p:spPr>
        <p:txBody>
          <a:bodyPr wrap="square">
            <a:spAutoFit/>
          </a:bodyPr>
          <a:lstStyle/>
          <a:p>
            <a:pPr lvl="1"/>
            <a:r>
              <a:rPr lang="en-US" altLang="zh-CN" sz="2600" dirty="0">
                <a:cs typeface="Times New Roman" panose="02020603050405020304" pitchFamily="18" charset="0"/>
              </a:rPr>
              <a:t>void </a:t>
            </a:r>
            <a:r>
              <a:rPr lang="en-US" altLang="zh-CN" sz="2600" dirty="0" err="1">
                <a:cs typeface="Times New Roman" panose="02020603050405020304" pitchFamily="18" charset="0"/>
              </a:rPr>
              <a:t>BubbleSort</a:t>
            </a:r>
            <a:r>
              <a:rPr lang="en-US" altLang="zh-CN" sz="2600" dirty="0">
                <a:cs typeface="Times New Roman" panose="02020603050405020304" pitchFamily="18" charset="0"/>
              </a:rPr>
              <a:t> (</a:t>
            </a:r>
            <a:r>
              <a:rPr lang="en-US" altLang="zh-CN" sz="2600" dirty="0" err="1">
                <a:cs typeface="Times New Roman" panose="02020603050405020304" pitchFamily="18" charset="0"/>
              </a:rPr>
              <a:t>SList</a:t>
            </a:r>
            <a:r>
              <a:rPr lang="en-US" altLang="zh-CN" sz="2600" dirty="0">
                <a:cs typeface="Times New Roman" panose="02020603050405020304" pitchFamily="18" charset="0"/>
              </a:rPr>
              <a:t> &amp;L)</a:t>
            </a:r>
          </a:p>
          <a:p>
            <a:pPr lvl="1"/>
            <a:r>
              <a:rPr lang="en-US" altLang="zh-CN" sz="2600" dirty="0">
                <a:cs typeface="Times New Roman" panose="02020603050405020304" pitchFamily="18" charset="0"/>
              </a:rPr>
              <a:t> {    int </a:t>
            </a:r>
            <a:r>
              <a:rPr lang="en-US" altLang="zh-CN" sz="2600" dirty="0" err="1">
                <a:cs typeface="Times New Roman" panose="02020603050405020304" pitchFamily="18" charset="0"/>
              </a:rPr>
              <a:t>i</a:t>
            </a:r>
            <a:r>
              <a:rPr lang="en-US" altLang="zh-CN" sz="2600" dirty="0">
                <a:cs typeface="Times New Roman" panose="02020603050405020304" pitchFamily="18" charset="0"/>
              </a:rPr>
              <a:t>, k; </a:t>
            </a:r>
            <a:r>
              <a:rPr lang="en-US" altLang="zh-CN" sz="2600" dirty="0" err="1">
                <a:cs typeface="Times New Roman" panose="02020603050405020304" pitchFamily="18" charset="0"/>
              </a:rPr>
              <a:t>ElemType</a:t>
            </a:r>
            <a:r>
              <a:rPr lang="en-US" altLang="zh-CN" sz="2600" dirty="0">
                <a:cs typeface="Times New Roman" panose="02020603050405020304" pitchFamily="18" charset="0"/>
              </a:rPr>
              <a:t> x; bool change;</a:t>
            </a:r>
          </a:p>
          <a:p>
            <a:pPr lvl="1"/>
            <a:r>
              <a:rPr lang="en-US" altLang="zh-CN" sz="2600" dirty="0">
                <a:cs typeface="Times New Roman" panose="02020603050405020304" pitchFamily="18" charset="0"/>
              </a:rPr>
              <a:t>      for(k = 1; k &lt;= L.length-1; k++)</a:t>
            </a:r>
          </a:p>
          <a:p>
            <a:pPr lvl="1"/>
            <a:r>
              <a:rPr lang="en-US" altLang="zh-CN" sz="2600" dirty="0">
                <a:cs typeface="Times New Roman" panose="02020603050405020304" pitchFamily="18" charset="0"/>
              </a:rPr>
              <a:t>      {    </a:t>
            </a:r>
          </a:p>
          <a:p>
            <a:pPr lvl="1"/>
            <a:r>
              <a:rPr lang="en-US" altLang="zh-CN" sz="2600" dirty="0">
                <a:cs typeface="Times New Roman" panose="02020603050405020304" pitchFamily="18" charset="0"/>
              </a:rPr>
              <a:t>           for (change = false, </a:t>
            </a:r>
            <a:r>
              <a:rPr lang="en-US" altLang="zh-CN" sz="2600" dirty="0" err="1">
                <a:cs typeface="Times New Roman" panose="02020603050405020304" pitchFamily="18" charset="0"/>
              </a:rPr>
              <a:t>i</a:t>
            </a:r>
            <a:r>
              <a:rPr lang="en-US" altLang="zh-CN" sz="2600" dirty="0">
                <a:cs typeface="Times New Roman" panose="02020603050405020304" pitchFamily="18" charset="0"/>
              </a:rPr>
              <a:t> = 1; </a:t>
            </a:r>
            <a:r>
              <a:rPr lang="en-US" altLang="zh-CN" sz="2600" dirty="0" err="1">
                <a:cs typeface="Times New Roman" panose="02020603050405020304" pitchFamily="18" charset="0"/>
              </a:rPr>
              <a:t>i</a:t>
            </a:r>
            <a:r>
              <a:rPr lang="en-US" altLang="zh-CN" sz="2600" dirty="0">
                <a:cs typeface="Times New Roman" panose="02020603050405020304" pitchFamily="18" charset="0"/>
              </a:rPr>
              <a:t> &lt;= </a:t>
            </a:r>
            <a:r>
              <a:rPr lang="en-US" altLang="zh-CN" sz="2600" dirty="0" err="1">
                <a:cs typeface="Times New Roman" panose="02020603050405020304" pitchFamily="18" charset="0"/>
              </a:rPr>
              <a:t>L.length</a:t>
            </a:r>
            <a:r>
              <a:rPr lang="en-US" altLang="zh-CN" sz="2600" dirty="0">
                <a:cs typeface="Times New Roman" panose="02020603050405020304" pitchFamily="18" charset="0"/>
              </a:rPr>
              <a:t>-k; </a:t>
            </a:r>
            <a:r>
              <a:rPr lang="en-US" altLang="zh-CN" sz="2600" dirty="0" err="1">
                <a:cs typeface="Times New Roman" panose="02020603050405020304" pitchFamily="18" charset="0"/>
              </a:rPr>
              <a:t>i</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if( </a:t>
            </a:r>
            <a:r>
              <a:rPr lang="en-US" altLang="zh-CN" sz="2600" dirty="0" err="1">
                <a:cs typeface="Times New Roman" panose="02020603050405020304" pitchFamily="18" charset="0"/>
              </a:rPr>
              <a:t>L.r</a:t>
            </a:r>
            <a:r>
              <a:rPr lang="en-US" altLang="zh-CN" sz="2600" dirty="0">
                <a:cs typeface="Times New Roman" panose="02020603050405020304" pitchFamily="18" charset="0"/>
              </a:rPr>
              <a:t>[</a:t>
            </a:r>
            <a:r>
              <a:rPr lang="en-US" altLang="zh-CN" sz="2600" dirty="0" err="1">
                <a:cs typeface="Times New Roman" panose="02020603050405020304" pitchFamily="18" charset="0"/>
              </a:rPr>
              <a:t>i</a:t>
            </a:r>
            <a:r>
              <a:rPr lang="en-US" altLang="zh-CN" sz="2600" dirty="0">
                <a:cs typeface="Times New Roman" panose="02020603050405020304" pitchFamily="18" charset="0"/>
              </a:rPr>
              <a:t>].key &gt; </a:t>
            </a:r>
            <a:r>
              <a:rPr lang="en-US" altLang="zh-CN" sz="2600" dirty="0" err="1">
                <a:cs typeface="Times New Roman" panose="02020603050405020304" pitchFamily="18" charset="0"/>
              </a:rPr>
              <a:t>L.r</a:t>
            </a:r>
            <a:r>
              <a:rPr lang="en-US" altLang="zh-CN" sz="2600" dirty="0">
                <a:cs typeface="Times New Roman" panose="02020603050405020304" pitchFamily="18" charset="0"/>
              </a:rPr>
              <a:t>[i+1].key) </a:t>
            </a:r>
          </a:p>
          <a:p>
            <a:pPr lvl="1"/>
            <a:r>
              <a:rPr lang="en-US" altLang="zh-CN" sz="2600" dirty="0">
                <a:cs typeface="Times New Roman" panose="02020603050405020304" pitchFamily="18" charset="0"/>
              </a:rPr>
              <a:t>               {   x = </a:t>
            </a:r>
            <a:r>
              <a:rPr lang="en-US" altLang="zh-CN" sz="2600" dirty="0" err="1">
                <a:cs typeface="Times New Roman" panose="02020603050405020304" pitchFamily="18" charset="0"/>
              </a:rPr>
              <a:t>L.r</a:t>
            </a:r>
            <a:r>
              <a:rPr lang="en-US" altLang="zh-CN" sz="2600" dirty="0">
                <a:cs typeface="Times New Roman" panose="02020603050405020304" pitchFamily="18" charset="0"/>
              </a:rPr>
              <a:t>[</a:t>
            </a:r>
            <a:r>
              <a:rPr lang="en-US" altLang="zh-CN" sz="2600" dirty="0" err="1">
                <a:cs typeface="Times New Roman" panose="02020603050405020304" pitchFamily="18" charset="0"/>
              </a:rPr>
              <a:t>i</a:t>
            </a:r>
            <a:r>
              <a:rPr lang="en-US" altLang="zh-CN" sz="2600" dirty="0">
                <a:cs typeface="Times New Roman" panose="02020603050405020304" pitchFamily="18" charset="0"/>
              </a:rPr>
              <a:t>];       </a:t>
            </a:r>
            <a:r>
              <a:rPr lang="en-US" altLang="zh-CN" sz="2600" dirty="0" err="1">
                <a:cs typeface="Times New Roman" panose="02020603050405020304" pitchFamily="18" charset="0"/>
              </a:rPr>
              <a:t>L.r</a:t>
            </a:r>
            <a:r>
              <a:rPr lang="en-US" altLang="zh-CN" sz="2600" dirty="0">
                <a:cs typeface="Times New Roman" panose="02020603050405020304" pitchFamily="18" charset="0"/>
              </a:rPr>
              <a:t>[</a:t>
            </a:r>
            <a:r>
              <a:rPr lang="en-US" altLang="zh-CN" sz="2600" dirty="0" err="1">
                <a:cs typeface="Times New Roman" panose="02020603050405020304" pitchFamily="18" charset="0"/>
              </a:rPr>
              <a:t>i</a:t>
            </a:r>
            <a:r>
              <a:rPr lang="en-US" altLang="zh-CN" sz="2600" dirty="0">
                <a:cs typeface="Times New Roman" panose="02020603050405020304" pitchFamily="18" charset="0"/>
              </a:rPr>
              <a:t>] = </a:t>
            </a:r>
            <a:r>
              <a:rPr lang="en-US" altLang="zh-CN" sz="2600" dirty="0" err="1">
                <a:cs typeface="Times New Roman" panose="02020603050405020304" pitchFamily="18" charset="0"/>
              </a:rPr>
              <a:t>L.r</a:t>
            </a:r>
            <a:r>
              <a:rPr lang="en-US" altLang="zh-CN" sz="2600" dirty="0">
                <a:cs typeface="Times New Roman" panose="02020603050405020304" pitchFamily="18" charset="0"/>
              </a:rPr>
              <a:t>[i+1]; </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L.r</a:t>
            </a:r>
            <a:r>
              <a:rPr lang="en-US" altLang="zh-CN" sz="2600" dirty="0">
                <a:cs typeface="Times New Roman" panose="02020603050405020304" pitchFamily="18" charset="0"/>
              </a:rPr>
              <a:t>[i+1] = x;   change = true;</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if(!change)  break;</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spTree>
    <p:extLst>
      <p:ext uri="{BB962C8B-B14F-4D97-AF65-F5344CB8AC3E}">
        <p14:creationId xmlns:p14="http://schemas.microsoft.com/office/powerpoint/2010/main" val="1360437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3" y="177155"/>
            <a:ext cx="4246883" cy="877513"/>
            <a:chOff x="-3" y="271425"/>
            <a:chExt cx="4147514"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1799886" y="-1379086"/>
              <a:ext cx="547735" cy="4147514"/>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4</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614029" y="308012"/>
            <a:ext cx="18261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sym typeface="+mn-lt"/>
              </a:rPr>
              <a:t>简单排序</a:t>
            </a:r>
          </a:p>
        </p:txBody>
      </p:sp>
      <p:grpSp>
        <p:nvGrpSpPr>
          <p:cNvPr id="8" name="Group 23">
            <a:extLst>
              <a:ext uri="{FF2B5EF4-FFF2-40B4-BE49-F238E27FC236}">
                <a16:creationId xmlns:a16="http://schemas.microsoft.com/office/drawing/2014/main" id="{018F20BD-CDDF-414B-A61E-7D9AA03BFBC1}"/>
              </a:ext>
            </a:extLst>
          </p:cNvPr>
          <p:cNvGrpSpPr/>
          <p:nvPr/>
        </p:nvGrpSpPr>
        <p:grpSpPr>
          <a:xfrm>
            <a:off x="405553" y="1217819"/>
            <a:ext cx="458390" cy="344014"/>
            <a:chOff x="789999" y="2242985"/>
            <a:chExt cx="504229" cy="378415"/>
          </a:xfrm>
        </p:grpSpPr>
        <p:sp>
          <p:nvSpPr>
            <p:cNvPr id="9" name="Rectangle 24">
              <a:extLst>
                <a:ext uri="{FF2B5EF4-FFF2-40B4-BE49-F238E27FC236}">
                  <a16:creationId xmlns:a16="http://schemas.microsoft.com/office/drawing/2014/main" id="{6CBFEE95-1F24-4666-A20A-0B1B4AABC4D3}"/>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0" name="Rectangle 25">
              <a:extLst>
                <a:ext uri="{FF2B5EF4-FFF2-40B4-BE49-F238E27FC236}">
                  <a16:creationId xmlns:a16="http://schemas.microsoft.com/office/drawing/2014/main" id="{0838DB32-4DC4-414E-9F14-C35D76088F75}"/>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11" name="矩形 10">
            <a:extLst>
              <a:ext uri="{FF2B5EF4-FFF2-40B4-BE49-F238E27FC236}">
                <a16:creationId xmlns:a16="http://schemas.microsoft.com/office/drawing/2014/main" id="{A99DFE6D-2633-4102-997D-AB08349D7E84}"/>
              </a:ext>
            </a:extLst>
          </p:cNvPr>
          <p:cNvSpPr/>
          <p:nvPr/>
        </p:nvSpPr>
        <p:spPr>
          <a:xfrm>
            <a:off x="920228" y="1128216"/>
            <a:ext cx="3156633" cy="523220"/>
          </a:xfrm>
          <a:prstGeom prst="rect">
            <a:avLst/>
          </a:prstGeom>
        </p:spPr>
        <p:txBody>
          <a:bodyPr wrap="none">
            <a:spAutoFit/>
          </a:bodyPr>
          <a:lstStyle/>
          <a:p>
            <a:pPr>
              <a:spcBef>
                <a:spcPts val="1200"/>
              </a:spcBef>
            </a:pPr>
            <a:r>
              <a:rPr lang="en-US" altLang="zh-CN" sz="2800" b="1" dirty="0">
                <a:solidFill>
                  <a:srgbClr val="002060"/>
                </a:solidFill>
                <a:latin typeface="Times New Roman" panose="02020603050405020304" pitchFamily="18" charset="0"/>
                <a:cs typeface="Times New Roman" panose="02020603050405020304" pitchFamily="18" charset="0"/>
              </a:rPr>
              <a:t>4.4.3</a:t>
            </a:r>
            <a:r>
              <a:rPr lang="en-US" altLang="zh-CN" sz="2800" b="1" dirty="0">
                <a:solidFill>
                  <a:schemeClr val="accent2"/>
                </a:solidFill>
              </a:rPr>
              <a:t> </a:t>
            </a:r>
            <a:r>
              <a:rPr lang="zh-CN" altLang="en-US" sz="2800" b="1" dirty="0">
                <a:solidFill>
                  <a:schemeClr val="accent2"/>
                </a:solidFill>
              </a:rPr>
              <a:t>简单选择排序</a:t>
            </a:r>
            <a:endParaRPr lang="zh-CN" altLang="en-US" sz="2800" b="1" dirty="0">
              <a:solidFill>
                <a:srgbClr val="002060"/>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5D9147D6-D217-4B8D-B747-F01429D15742}"/>
              </a:ext>
            </a:extLst>
          </p:cNvPr>
          <p:cNvSpPr/>
          <p:nvPr/>
        </p:nvSpPr>
        <p:spPr>
          <a:xfrm>
            <a:off x="279769" y="1671420"/>
            <a:ext cx="11546471" cy="5080622"/>
          </a:xfrm>
          <a:prstGeom prst="rect">
            <a:avLst/>
          </a:prstGeom>
        </p:spPr>
        <p:txBody>
          <a:bodyPr wrap="square">
            <a:spAutoFit/>
          </a:bodyPr>
          <a:lstStyle/>
          <a:p>
            <a:pPr algn="just">
              <a:lnSpc>
                <a:spcPct val="120000"/>
              </a:lnSpc>
              <a:spcAft>
                <a:spcPts val="1200"/>
              </a:spcAft>
            </a:pPr>
            <a:r>
              <a:rPr lang="zh-CN" altLang="en-US" sz="2400" b="1" dirty="0">
                <a:solidFill>
                  <a:schemeClr val="accent2"/>
                </a:solidFill>
              </a:rPr>
              <a:t>简单选择排序</a:t>
            </a:r>
            <a:r>
              <a:rPr lang="en-US" altLang="zh-CN" sz="2400" b="1" dirty="0">
                <a:solidFill>
                  <a:schemeClr val="accent2"/>
                </a:solidFill>
                <a:cs typeface="Times New Roman" panose="02020603050405020304" pitchFamily="18" charset="0"/>
              </a:rPr>
              <a:t>(simple selection sort)</a:t>
            </a:r>
            <a:r>
              <a:rPr lang="zh-CN" altLang="en-US" sz="2400" dirty="0">
                <a:cs typeface="Times New Roman" panose="02020603050405020304" pitchFamily="18" charset="0"/>
              </a:rPr>
              <a:t>属于选择排序类，算法的基本思想是：在待排序的元素序列中选择关键字最小的元素，交换为第一个元素，对于第 </a:t>
            </a:r>
            <a:r>
              <a:rPr lang="en-US" altLang="zh-CN" sz="2400" dirty="0">
                <a:cs typeface="Times New Roman" panose="02020603050405020304" pitchFamily="18" charset="0"/>
              </a:rPr>
              <a:t>2~n </a:t>
            </a:r>
            <a:r>
              <a:rPr lang="zh-CN" altLang="en-US" sz="2400" dirty="0">
                <a:cs typeface="Times New Roman" panose="02020603050405020304" pitchFamily="18" charset="0"/>
              </a:rPr>
              <a:t>个元素重复此过程。第 </a:t>
            </a:r>
            <a:r>
              <a:rPr lang="en-US" altLang="zh-CN" sz="2400" dirty="0" err="1">
                <a:cs typeface="Times New Roman" panose="02020603050405020304" pitchFamily="18" charset="0"/>
              </a:rPr>
              <a:t>i</a:t>
            </a:r>
            <a:r>
              <a:rPr lang="en-US" altLang="zh-CN" sz="2400" dirty="0">
                <a:cs typeface="Times New Roman" panose="02020603050405020304" pitchFamily="18" charset="0"/>
              </a:rPr>
              <a:t> </a:t>
            </a:r>
            <a:r>
              <a:rPr lang="zh-CN" altLang="en-US" sz="2400" dirty="0">
                <a:cs typeface="Times New Roman" panose="02020603050405020304" pitchFamily="18" charset="0"/>
              </a:rPr>
              <a:t>趟排序的操作是：通过 </a:t>
            </a:r>
            <a:r>
              <a:rPr lang="en-US" altLang="zh-CN" sz="2400" dirty="0">
                <a:cs typeface="Times New Roman" panose="02020603050405020304" pitchFamily="18" charset="0"/>
              </a:rPr>
              <a:t>n-</a:t>
            </a:r>
            <a:r>
              <a:rPr lang="en-US" altLang="zh-CN" sz="2400" dirty="0" err="1">
                <a:cs typeface="Times New Roman" panose="02020603050405020304" pitchFamily="18" charset="0"/>
              </a:rPr>
              <a:t>i</a:t>
            </a:r>
            <a:r>
              <a:rPr lang="en-US" altLang="zh-CN" sz="2400" dirty="0">
                <a:cs typeface="Times New Roman" panose="02020603050405020304" pitchFamily="18" charset="0"/>
              </a:rPr>
              <a:t> </a:t>
            </a:r>
            <a:r>
              <a:rPr lang="zh-CN" altLang="en-US" sz="2400" dirty="0">
                <a:cs typeface="Times New Roman" panose="02020603050405020304" pitchFamily="18" charset="0"/>
              </a:rPr>
              <a:t>次关键字的比较，从第 </a:t>
            </a:r>
            <a:r>
              <a:rPr lang="en-US" altLang="zh-CN" sz="2400" dirty="0" err="1">
                <a:cs typeface="Times New Roman" panose="02020603050405020304" pitchFamily="18" charset="0"/>
              </a:rPr>
              <a:t>i~n</a:t>
            </a:r>
            <a:r>
              <a:rPr lang="en-US" altLang="zh-CN" sz="2400" dirty="0">
                <a:cs typeface="Times New Roman" panose="02020603050405020304" pitchFamily="18" charset="0"/>
              </a:rPr>
              <a:t> </a:t>
            </a:r>
            <a:r>
              <a:rPr lang="zh-CN" altLang="en-US" sz="2400" dirty="0">
                <a:cs typeface="Times New Roman" panose="02020603050405020304" pitchFamily="18" charset="0"/>
              </a:rPr>
              <a:t>个元素中选出关键字最小的元素，与第 </a:t>
            </a:r>
            <a:r>
              <a:rPr lang="en-US" altLang="zh-CN" sz="2400" dirty="0" err="1">
                <a:cs typeface="Times New Roman" panose="02020603050405020304" pitchFamily="18" charset="0"/>
              </a:rPr>
              <a:t>i</a:t>
            </a:r>
            <a:r>
              <a:rPr lang="en-US" altLang="zh-CN" sz="2400" dirty="0">
                <a:cs typeface="Times New Roman" panose="02020603050405020304" pitchFamily="18" charset="0"/>
              </a:rPr>
              <a:t> </a:t>
            </a:r>
            <a:r>
              <a:rPr lang="zh-CN" altLang="en-US" sz="2400" dirty="0">
                <a:cs typeface="Times New Roman" panose="02020603050405020304" pitchFamily="18" charset="0"/>
              </a:rPr>
              <a:t>个元素交换， </a:t>
            </a:r>
            <a:r>
              <a:rPr lang="en-US" altLang="zh-CN" sz="2400" dirty="0" err="1">
                <a:cs typeface="Times New Roman" panose="02020603050405020304" pitchFamily="18" charset="0"/>
              </a:rPr>
              <a:t>i</a:t>
            </a:r>
            <a:r>
              <a:rPr lang="en-US" altLang="zh-CN" sz="2400" dirty="0">
                <a:cs typeface="Times New Roman" panose="02020603050405020304" pitchFamily="18" charset="0"/>
              </a:rPr>
              <a:t>=1:</a:t>
            </a:r>
            <a:r>
              <a:rPr lang="zh-CN" altLang="en-US" sz="2400" dirty="0">
                <a:cs typeface="Times New Roman" panose="02020603050405020304" pitchFamily="18" charset="0"/>
              </a:rPr>
              <a:t> </a:t>
            </a:r>
            <a:r>
              <a:rPr lang="en-US" altLang="zh-CN" sz="2400" dirty="0">
                <a:cs typeface="Times New Roman" panose="02020603050405020304" pitchFamily="18" charset="0"/>
              </a:rPr>
              <a:t>n-1</a:t>
            </a:r>
            <a:r>
              <a:rPr lang="zh-CN" altLang="en-US" sz="2400" dirty="0">
                <a:cs typeface="Times New Roman" panose="02020603050405020304" pitchFamily="18" charset="0"/>
              </a:rPr>
              <a:t>。每进行一趟排序，都有一个元素移到合适的位置。因此共进行 </a:t>
            </a:r>
            <a:r>
              <a:rPr lang="en-US" altLang="zh-CN" sz="2400" dirty="0">
                <a:cs typeface="Times New Roman" panose="02020603050405020304" pitchFamily="18" charset="0"/>
              </a:rPr>
              <a:t>n-1 </a:t>
            </a:r>
            <a:r>
              <a:rPr lang="zh-CN" altLang="en-US" sz="2400" dirty="0">
                <a:cs typeface="Times New Roman" panose="02020603050405020304" pitchFamily="18" charset="0"/>
              </a:rPr>
              <a:t>趟排序，即可完成排序算法。</a:t>
            </a:r>
            <a:r>
              <a:rPr lang="en-US" altLang="zh-CN" sz="2400" dirty="0">
                <a:cs typeface="Times New Roman" panose="02020603050405020304" pitchFamily="18" charset="0"/>
              </a:rPr>
              <a:t> </a:t>
            </a:r>
          </a:p>
          <a:p>
            <a:pPr algn="just">
              <a:lnSpc>
                <a:spcPct val="120000"/>
              </a:lnSpc>
            </a:pPr>
            <a:r>
              <a:rPr lang="zh-CN" altLang="en-US" sz="2400" dirty="0">
                <a:cs typeface="Times New Roman" panose="02020603050405020304" pitchFamily="18" charset="0"/>
              </a:rPr>
              <a:t>例：对元素序列 </a:t>
            </a:r>
            <a:r>
              <a:rPr lang="en-US" altLang="zh-CN" sz="2400" dirty="0">
                <a:cs typeface="Times New Roman" panose="02020603050405020304" pitchFamily="18" charset="0"/>
              </a:rPr>
              <a:t>{4,6,2,7,9,5,10,1,8,3} </a:t>
            </a:r>
            <a:r>
              <a:rPr lang="zh-CN" altLang="en-US" sz="2400" dirty="0">
                <a:cs typeface="Times New Roman" panose="02020603050405020304" pitchFamily="18" charset="0"/>
              </a:rPr>
              <a:t>进行排序，排序过程中，元素序列依次变化为：</a:t>
            </a:r>
            <a:endParaRPr lang="en-US" altLang="zh-CN" sz="2400" dirty="0">
              <a:cs typeface="Times New Roman" panose="02020603050405020304" pitchFamily="18" charset="0"/>
            </a:endParaRPr>
          </a:p>
          <a:p>
            <a:pPr marL="457200" indent="-457200" algn="ctr">
              <a:lnSpc>
                <a:spcPct val="120000"/>
              </a:lnSpc>
              <a:buAutoNum type="arabicParenBoth"/>
            </a:pPr>
            <a:r>
              <a:rPr lang="en-US" altLang="zh-CN" sz="2400" dirty="0">
                <a:cs typeface="Times New Roman" panose="02020603050405020304" pitchFamily="18" charset="0"/>
              </a:rPr>
              <a:t>{</a:t>
            </a:r>
            <a:r>
              <a:rPr lang="en-US" altLang="zh-CN" sz="2400" u="sng" dirty="0">
                <a:solidFill>
                  <a:schemeClr val="accent2"/>
                </a:solidFill>
                <a:cs typeface="Times New Roman" panose="02020603050405020304" pitchFamily="18" charset="0"/>
              </a:rPr>
              <a:t>1</a:t>
            </a:r>
            <a:r>
              <a:rPr lang="en-US" altLang="zh-CN" sz="2400" dirty="0">
                <a:cs typeface="Times New Roman" panose="02020603050405020304" pitchFamily="18" charset="0"/>
              </a:rPr>
              <a:t>,6,2,7,9,5,10,4,8,3}</a:t>
            </a:r>
            <a:r>
              <a:rPr lang="zh-CN" altLang="en-US" sz="2400" dirty="0">
                <a:cs typeface="Times New Roman" panose="02020603050405020304" pitchFamily="18" charset="0"/>
              </a:rPr>
              <a:t>；             </a:t>
            </a:r>
            <a:r>
              <a:rPr lang="en-US" altLang="zh-CN" sz="2400" dirty="0">
                <a:cs typeface="Times New Roman" panose="02020603050405020304" pitchFamily="18" charset="0"/>
              </a:rPr>
              <a:t>(2) {</a:t>
            </a:r>
            <a:r>
              <a:rPr lang="en-US" altLang="zh-CN" sz="2400" u="sng" dirty="0">
                <a:solidFill>
                  <a:schemeClr val="accent2"/>
                </a:solidFill>
                <a:cs typeface="Times New Roman" panose="02020603050405020304" pitchFamily="18" charset="0"/>
              </a:rPr>
              <a:t>1,2</a:t>
            </a:r>
            <a:r>
              <a:rPr lang="en-US" altLang="zh-CN" sz="2400" dirty="0">
                <a:cs typeface="Times New Roman" panose="02020603050405020304" pitchFamily="18" charset="0"/>
              </a:rPr>
              <a:t>,6,7,9,5,10,4,8,3} ;</a:t>
            </a:r>
          </a:p>
          <a:p>
            <a:pPr algn="ctr">
              <a:lnSpc>
                <a:spcPct val="120000"/>
              </a:lnSpc>
            </a:pPr>
            <a:r>
              <a:rPr lang="en-US" altLang="zh-CN" sz="2400" dirty="0">
                <a:cs typeface="Times New Roman" panose="02020603050405020304" pitchFamily="18" charset="0"/>
              </a:rPr>
              <a:t>(3) {</a:t>
            </a:r>
            <a:r>
              <a:rPr lang="en-US" altLang="zh-CN" sz="2400" u="sng" dirty="0">
                <a:solidFill>
                  <a:schemeClr val="accent2"/>
                </a:solidFill>
                <a:cs typeface="Times New Roman" panose="02020603050405020304" pitchFamily="18" charset="0"/>
              </a:rPr>
              <a:t>1,2,3</a:t>
            </a:r>
            <a:r>
              <a:rPr lang="en-US" altLang="zh-CN" sz="2400" dirty="0">
                <a:cs typeface="Times New Roman" panose="02020603050405020304" pitchFamily="18" charset="0"/>
              </a:rPr>
              <a:t>,7,9,5,10,4,8,6} ;               (4) {</a:t>
            </a:r>
            <a:r>
              <a:rPr lang="en-US" altLang="zh-CN" sz="2400" u="sng" dirty="0">
                <a:solidFill>
                  <a:schemeClr val="accent2"/>
                </a:solidFill>
                <a:cs typeface="Times New Roman" panose="02020603050405020304" pitchFamily="18" charset="0"/>
              </a:rPr>
              <a:t>1,2,3,4</a:t>
            </a:r>
            <a:r>
              <a:rPr lang="en-US" altLang="zh-CN" sz="2400" dirty="0">
                <a:cs typeface="Times New Roman" panose="02020603050405020304" pitchFamily="18" charset="0"/>
              </a:rPr>
              <a:t>,9,5,10,7,8,6} ;</a:t>
            </a:r>
          </a:p>
          <a:p>
            <a:pPr algn="ctr">
              <a:lnSpc>
                <a:spcPct val="120000"/>
              </a:lnSpc>
            </a:pPr>
            <a:r>
              <a:rPr lang="en-US" altLang="zh-CN" sz="2400" dirty="0">
                <a:cs typeface="Times New Roman" panose="02020603050405020304" pitchFamily="18" charset="0"/>
              </a:rPr>
              <a:t>(5) {</a:t>
            </a:r>
            <a:r>
              <a:rPr lang="en-US" altLang="zh-CN" sz="2400" u="sng" dirty="0">
                <a:solidFill>
                  <a:schemeClr val="accent2"/>
                </a:solidFill>
                <a:cs typeface="Times New Roman" panose="02020603050405020304" pitchFamily="18" charset="0"/>
              </a:rPr>
              <a:t>1,2,3,4,5</a:t>
            </a:r>
            <a:r>
              <a:rPr lang="en-US" altLang="zh-CN" sz="2400" dirty="0">
                <a:cs typeface="Times New Roman" panose="02020603050405020304" pitchFamily="18" charset="0"/>
              </a:rPr>
              <a:t>,9,10,7,8,6} ;               (6) {</a:t>
            </a:r>
            <a:r>
              <a:rPr lang="en-US" altLang="zh-CN" sz="2400" u="sng" dirty="0">
                <a:solidFill>
                  <a:schemeClr val="accent2"/>
                </a:solidFill>
                <a:cs typeface="Times New Roman" panose="02020603050405020304" pitchFamily="18" charset="0"/>
              </a:rPr>
              <a:t>1,2,3,4,5,6</a:t>
            </a:r>
            <a:r>
              <a:rPr lang="en-US" altLang="zh-CN" sz="2400" dirty="0">
                <a:cs typeface="Times New Roman" panose="02020603050405020304" pitchFamily="18" charset="0"/>
              </a:rPr>
              <a:t>,10,7,8,9} ;</a:t>
            </a:r>
          </a:p>
          <a:p>
            <a:pPr algn="ctr">
              <a:lnSpc>
                <a:spcPct val="120000"/>
              </a:lnSpc>
            </a:pPr>
            <a:r>
              <a:rPr lang="en-US" altLang="zh-CN" sz="2400" dirty="0">
                <a:cs typeface="Times New Roman" panose="02020603050405020304" pitchFamily="18" charset="0"/>
              </a:rPr>
              <a:t>(7) {</a:t>
            </a:r>
            <a:r>
              <a:rPr lang="en-US" altLang="zh-CN" sz="2400" dirty="0">
                <a:solidFill>
                  <a:schemeClr val="accent2"/>
                </a:solidFill>
                <a:cs typeface="Times New Roman" panose="02020603050405020304" pitchFamily="18" charset="0"/>
              </a:rPr>
              <a:t>1,2,3,4,5,6,7</a:t>
            </a:r>
            <a:r>
              <a:rPr lang="en-US" altLang="zh-CN" sz="2400" dirty="0">
                <a:cs typeface="Times New Roman" panose="02020603050405020304" pitchFamily="18" charset="0"/>
              </a:rPr>
              <a:t>,10,8,9} ;               (8) {</a:t>
            </a:r>
            <a:r>
              <a:rPr lang="en-US" altLang="zh-CN" sz="2400" u="sng" dirty="0">
                <a:solidFill>
                  <a:schemeClr val="accent2"/>
                </a:solidFill>
                <a:cs typeface="Times New Roman" panose="02020603050405020304" pitchFamily="18" charset="0"/>
              </a:rPr>
              <a:t>1,2,3,4,5,6,7,8</a:t>
            </a:r>
            <a:r>
              <a:rPr lang="en-US" altLang="zh-CN" sz="2400" dirty="0">
                <a:cs typeface="Times New Roman" panose="02020603050405020304" pitchFamily="18" charset="0"/>
              </a:rPr>
              <a:t>,10,9} ;</a:t>
            </a:r>
          </a:p>
          <a:p>
            <a:pPr algn="just">
              <a:lnSpc>
                <a:spcPct val="120000"/>
              </a:lnSpc>
            </a:pPr>
            <a:r>
              <a:rPr lang="en-US" altLang="zh-CN" sz="2400" dirty="0">
                <a:cs typeface="Times New Roman" panose="02020603050405020304" pitchFamily="18" charset="0"/>
              </a:rPr>
              <a:t>                   (9) {</a:t>
            </a:r>
            <a:r>
              <a:rPr lang="en-US" altLang="zh-CN" sz="2400" u="sng" dirty="0">
                <a:solidFill>
                  <a:schemeClr val="accent2"/>
                </a:solidFill>
                <a:cs typeface="Times New Roman" panose="02020603050405020304" pitchFamily="18" charset="0"/>
              </a:rPr>
              <a:t>1,2,3,4,5,6,7,8,9</a:t>
            </a:r>
            <a:r>
              <a:rPr lang="en-US" altLang="zh-CN" sz="2400" dirty="0">
                <a:cs typeface="Times New Roman" panose="02020603050405020304" pitchFamily="18" charset="0"/>
              </a:rPr>
              <a:t>,10} ;    </a:t>
            </a:r>
          </a:p>
        </p:txBody>
      </p:sp>
    </p:spTree>
    <p:extLst>
      <p:ext uri="{BB962C8B-B14F-4D97-AF65-F5344CB8AC3E}">
        <p14:creationId xmlns:p14="http://schemas.microsoft.com/office/powerpoint/2010/main" val="1330633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3" y="177155"/>
            <a:ext cx="4246883" cy="877513"/>
            <a:chOff x="-3" y="271425"/>
            <a:chExt cx="4147514"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1799886" y="-1379086"/>
              <a:ext cx="547735" cy="4147514"/>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4</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614029" y="308012"/>
            <a:ext cx="18261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sym typeface="+mn-lt"/>
              </a:rPr>
              <a:t>简单排序</a:t>
            </a:r>
          </a:p>
        </p:txBody>
      </p:sp>
      <p:grpSp>
        <p:nvGrpSpPr>
          <p:cNvPr id="19" name="Group 23">
            <a:extLst>
              <a:ext uri="{FF2B5EF4-FFF2-40B4-BE49-F238E27FC236}">
                <a16:creationId xmlns:a16="http://schemas.microsoft.com/office/drawing/2014/main" id="{EF0C8F71-0617-4901-9C95-A6EE40DDAF7D}"/>
              </a:ext>
            </a:extLst>
          </p:cNvPr>
          <p:cNvGrpSpPr/>
          <p:nvPr/>
        </p:nvGrpSpPr>
        <p:grpSpPr>
          <a:xfrm>
            <a:off x="336625" y="1142119"/>
            <a:ext cx="458390" cy="344014"/>
            <a:chOff x="789999" y="2242985"/>
            <a:chExt cx="504229" cy="378415"/>
          </a:xfrm>
        </p:grpSpPr>
        <p:sp>
          <p:nvSpPr>
            <p:cNvPr id="20" name="Rectangle 24">
              <a:extLst>
                <a:ext uri="{FF2B5EF4-FFF2-40B4-BE49-F238E27FC236}">
                  <a16:creationId xmlns:a16="http://schemas.microsoft.com/office/drawing/2014/main" id="{ECFB5F17-FF3E-4BFA-964F-97EE7B7BC54E}"/>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1" name="Rectangle 25">
              <a:extLst>
                <a:ext uri="{FF2B5EF4-FFF2-40B4-BE49-F238E27FC236}">
                  <a16:creationId xmlns:a16="http://schemas.microsoft.com/office/drawing/2014/main" id="{A404B323-DD2C-469B-84EB-8326530BFD7B}"/>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2" name="矩形 21">
            <a:extLst>
              <a:ext uri="{FF2B5EF4-FFF2-40B4-BE49-F238E27FC236}">
                <a16:creationId xmlns:a16="http://schemas.microsoft.com/office/drawing/2014/main" id="{90E32CA0-ED07-4D33-AF4A-A45DBBFBD6A1}"/>
              </a:ext>
            </a:extLst>
          </p:cNvPr>
          <p:cNvSpPr/>
          <p:nvPr/>
        </p:nvSpPr>
        <p:spPr>
          <a:xfrm>
            <a:off x="851300" y="1052516"/>
            <a:ext cx="5929828" cy="492443"/>
          </a:xfrm>
          <a:prstGeom prst="rect">
            <a:avLst/>
          </a:prstGeom>
        </p:spPr>
        <p:txBody>
          <a:bodyPr wrap="none">
            <a:spAutoFit/>
          </a:bodyPr>
          <a:lstStyle/>
          <a:p>
            <a:pPr>
              <a:spcBef>
                <a:spcPts val="1200"/>
              </a:spcBef>
            </a:pPr>
            <a:r>
              <a:rPr lang="zh-CN" altLang="en-US" sz="2600" b="1" dirty="0">
                <a:solidFill>
                  <a:srgbClr val="002060"/>
                </a:solidFill>
                <a:latin typeface="Times New Roman" panose="02020603050405020304" pitchFamily="18" charset="0"/>
                <a:cs typeface="Times New Roman" panose="02020603050405020304" pitchFamily="18" charset="0"/>
              </a:rPr>
              <a:t>算法</a:t>
            </a:r>
            <a:r>
              <a:rPr lang="en-US" altLang="zh-CN" sz="2600" b="1" dirty="0">
                <a:solidFill>
                  <a:srgbClr val="002060"/>
                </a:solidFill>
                <a:latin typeface="Times New Roman" panose="02020603050405020304" pitchFamily="18" charset="0"/>
                <a:cs typeface="Times New Roman" panose="02020603050405020304" pitchFamily="18" charset="0"/>
              </a:rPr>
              <a:t>4.16 </a:t>
            </a:r>
            <a:r>
              <a:rPr lang="en-US" altLang="zh-CN" sz="2600" b="1" dirty="0" err="1">
                <a:solidFill>
                  <a:schemeClr val="accent2"/>
                </a:solidFill>
              </a:rPr>
              <a:t>SelectSort</a:t>
            </a:r>
            <a:r>
              <a:rPr lang="en-US" altLang="zh-CN" sz="2600" dirty="0"/>
              <a:t> </a:t>
            </a:r>
            <a:r>
              <a:rPr lang="zh-CN" altLang="en-US" sz="2600" b="1" dirty="0">
                <a:solidFill>
                  <a:srgbClr val="002060"/>
                </a:solidFill>
                <a:latin typeface="Times New Roman" panose="02020603050405020304" pitchFamily="18" charset="0"/>
                <a:cs typeface="Times New Roman" panose="02020603050405020304" pitchFamily="18" charset="0"/>
              </a:rPr>
              <a:t>：简单选择排序。</a:t>
            </a:r>
          </a:p>
        </p:txBody>
      </p:sp>
      <p:sp>
        <p:nvSpPr>
          <p:cNvPr id="23" name="矩形 22">
            <a:extLst>
              <a:ext uri="{FF2B5EF4-FFF2-40B4-BE49-F238E27FC236}">
                <a16:creationId xmlns:a16="http://schemas.microsoft.com/office/drawing/2014/main" id="{C9ECECF1-E941-4071-BDA4-167C88F17603}"/>
              </a:ext>
            </a:extLst>
          </p:cNvPr>
          <p:cNvSpPr/>
          <p:nvPr/>
        </p:nvSpPr>
        <p:spPr>
          <a:xfrm>
            <a:off x="733079" y="1522236"/>
            <a:ext cx="10950921" cy="3693319"/>
          </a:xfrm>
          <a:prstGeom prst="rect">
            <a:avLst/>
          </a:prstGeom>
        </p:spPr>
        <p:txBody>
          <a:bodyPr wrap="square">
            <a:spAutoFit/>
          </a:bodyPr>
          <a:lstStyle/>
          <a:p>
            <a:pPr lvl="1"/>
            <a:r>
              <a:rPr lang="en-US" altLang="zh-CN" sz="2600" dirty="0">
                <a:cs typeface="Times New Roman" panose="02020603050405020304" pitchFamily="18" charset="0"/>
              </a:rPr>
              <a:t>void </a:t>
            </a:r>
            <a:r>
              <a:rPr lang="en-US" altLang="zh-CN" sz="2600" dirty="0" err="1">
                <a:cs typeface="Times New Roman" panose="02020603050405020304" pitchFamily="18" charset="0"/>
              </a:rPr>
              <a:t>SelectSort</a:t>
            </a:r>
            <a:r>
              <a:rPr lang="en-US" altLang="zh-CN" sz="2600" dirty="0">
                <a:cs typeface="Times New Roman" panose="02020603050405020304" pitchFamily="18" charset="0"/>
              </a:rPr>
              <a:t> (</a:t>
            </a:r>
            <a:r>
              <a:rPr lang="en-US" altLang="zh-CN" sz="2600" dirty="0" err="1">
                <a:cs typeface="Times New Roman" panose="02020603050405020304" pitchFamily="18" charset="0"/>
              </a:rPr>
              <a:t>SList</a:t>
            </a:r>
            <a:r>
              <a:rPr lang="en-US" altLang="zh-CN" sz="2600" dirty="0">
                <a:cs typeface="Times New Roman" panose="02020603050405020304" pitchFamily="18" charset="0"/>
              </a:rPr>
              <a:t> &amp;L)</a:t>
            </a:r>
          </a:p>
          <a:p>
            <a:pPr lvl="1"/>
            <a:r>
              <a:rPr lang="en-US" altLang="zh-CN" sz="2600" dirty="0">
                <a:cs typeface="Times New Roman" panose="02020603050405020304" pitchFamily="18" charset="0"/>
              </a:rPr>
              <a:t> {    int </a:t>
            </a:r>
            <a:r>
              <a:rPr lang="en-US" altLang="zh-CN" sz="2600" dirty="0" err="1">
                <a:cs typeface="Times New Roman" panose="02020603050405020304" pitchFamily="18" charset="0"/>
              </a:rPr>
              <a:t>i</a:t>
            </a:r>
            <a:r>
              <a:rPr lang="en-US" altLang="zh-CN" sz="2600" dirty="0">
                <a:cs typeface="Times New Roman" panose="02020603050405020304" pitchFamily="18" charset="0"/>
              </a:rPr>
              <a:t>, j, k; </a:t>
            </a:r>
            <a:r>
              <a:rPr lang="en-US" altLang="zh-CN" sz="2600" dirty="0" err="1">
                <a:cs typeface="Times New Roman" panose="02020603050405020304" pitchFamily="18" charset="0"/>
              </a:rPr>
              <a:t>ElemType</a:t>
            </a:r>
            <a:r>
              <a:rPr lang="en-US" altLang="zh-CN" sz="2600" dirty="0">
                <a:cs typeface="Times New Roman" panose="02020603050405020304" pitchFamily="18" charset="0"/>
              </a:rPr>
              <a:t> x;</a:t>
            </a:r>
          </a:p>
          <a:p>
            <a:pPr lvl="1"/>
            <a:r>
              <a:rPr lang="en-US" altLang="zh-CN" sz="2600" dirty="0">
                <a:cs typeface="Times New Roman" panose="02020603050405020304" pitchFamily="18" charset="0"/>
              </a:rPr>
              <a:t>      for(</a:t>
            </a:r>
            <a:r>
              <a:rPr lang="en-US" altLang="zh-CN" sz="2600" dirty="0" err="1">
                <a:cs typeface="Times New Roman" panose="02020603050405020304" pitchFamily="18" charset="0"/>
              </a:rPr>
              <a:t>i</a:t>
            </a:r>
            <a:r>
              <a:rPr lang="en-US" altLang="zh-CN" sz="2600" dirty="0">
                <a:cs typeface="Times New Roman" panose="02020603050405020304" pitchFamily="18" charset="0"/>
              </a:rPr>
              <a:t> = 1; </a:t>
            </a:r>
            <a:r>
              <a:rPr lang="en-US" altLang="zh-CN" sz="2600" dirty="0" err="1">
                <a:cs typeface="Times New Roman" panose="02020603050405020304" pitchFamily="18" charset="0"/>
              </a:rPr>
              <a:t>i</a:t>
            </a:r>
            <a:r>
              <a:rPr lang="en-US" altLang="zh-CN" sz="2600" dirty="0">
                <a:cs typeface="Times New Roman" panose="02020603050405020304" pitchFamily="18" charset="0"/>
              </a:rPr>
              <a:t> &lt;= L.length-1; </a:t>
            </a:r>
            <a:r>
              <a:rPr lang="en-US" altLang="zh-CN" sz="2600" dirty="0" err="1">
                <a:cs typeface="Times New Roman" panose="02020603050405020304" pitchFamily="18" charset="0"/>
              </a:rPr>
              <a:t>i</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    k = </a:t>
            </a:r>
            <a:r>
              <a:rPr lang="en-US" altLang="zh-CN" sz="2600" dirty="0" err="1">
                <a:cs typeface="Times New Roman" panose="02020603050405020304" pitchFamily="18" charset="0"/>
              </a:rPr>
              <a:t>i</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for (j = i+1; j &lt;= </a:t>
            </a:r>
            <a:r>
              <a:rPr lang="en-US" altLang="zh-CN" sz="2600" dirty="0" err="1">
                <a:cs typeface="Times New Roman" panose="02020603050405020304" pitchFamily="18" charset="0"/>
              </a:rPr>
              <a:t>L.length</a:t>
            </a:r>
            <a:r>
              <a:rPr lang="en-US" altLang="zh-CN" sz="2600" dirty="0">
                <a:cs typeface="Times New Roman" panose="02020603050405020304" pitchFamily="18" charset="0"/>
              </a:rPr>
              <a:t>; </a:t>
            </a:r>
            <a:r>
              <a:rPr lang="en-US" altLang="zh-CN" sz="2600" dirty="0" err="1">
                <a:cs typeface="Times New Roman" panose="02020603050405020304" pitchFamily="18" charset="0"/>
              </a:rPr>
              <a:t>j++</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if( </a:t>
            </a:r>
            <a:r>
              <a:rPr lang="en-US" altLang="zh-CN" sz="2600" dirty="0" err="1">
                <a:cs typeface="Times New Roman" panose="02020603050405020304" pitchFamily="18" charset="0"/>
              </a:rPr>
              <a:t>L.r</a:t>
            </a:r>
            <a:r>
              <a:rPr lang="en-US" altLang="zh-CN" sz="2600" dirty="0">
                <a:cs typeface="Times New Roman" panose="02020603050405020304" pitchFamily="18" charset="0"/>
              </a:rPr>
              <a:t>[j].key &lt;</a:t>
            </a:r>
            <a:r>
              <a:rPr lang="en-US" altLang="zh-CN" sz="2600" dirty="0" err="1">
                <a:cs typeface="Times New Roman" panose="02020603050405020304" pitchFamily="18" charset="0"/>
              </a:rPr>
              <a:t>L.r</a:t>
            </a:r>
            <a:r>
              <a:rPr lang="en-US" altLang="zh-CN" sz="2600" dirty="0">
                <a:cs typeface="Times New Roman" panose="02020603050405020304" pitchFamily="18" charset="0"/>
              </a:rPr>
              <a:t>[k].key)   k = j;</a:t>
            </a:r>
          </a:p>
          <a:p>
            <a:pPr lvl="1"/>
            <a:r>
              <a:rPr lang="en-US" altLang="zh-CN" sz="2600" dirty="0">
                <a:cs typeface="Times New Roman" panose="02020603050405020304" pitchFamily="18" charset="0"/>
              </a:rPr>
              <a:t>           if(k&gt;</a:t>
            </a:r>
            <a:r>
              <a:rPr lang="en-US" altLang="zh-CN" sz="2600" dirty="0" err="1">
                <a:cs typeface="Times New Roman" panose="02020603050405020304" pitchFamily="18" charset="0"/>
              </a:rPr>
              <a:t>i</a:t>
            </a:r>
            <a:r>
              <a:rPr lang="en-US" altLang="zh-CN" sz="2600" dirty="0">
                <a:cs typeface="Times New Roman" panose="02020603050405020304" pitchFamily="18" charset="0"/>
              </a:rPr>
              <a:t>)   {  x = </a:t>
            </a:r>
            <a:r>
              <a:rPr lang="en-US" altLang="zh-CN" sz="2600" dirty="0" err="1">
                <a:cs typeface="Times New Roman" panose="02020603050405020304" pitchFamily="18" charset="0"/>
              </a:rPr>
              <a:t>L.r</a:t>
            </a:r>
            <a:r>
              <a:rPr lang="en-US" altLang="zh-CN" sz="2600" dirty="0">
                <a:cs typeface="Times New Roman" panose="02020603050405020304" pitchFamily="18" charset="0"/>
              </a:rPr>
              <a:t>[</a:t>
            </a:r>
            <a:r>
              <a:rPr lang="en-US" altLang="zh-CN" sz="2600" dirty="0" err="1">
                <a:cs typeface="Times New Roman" panose="02020603050405020304" pitchFamily="18" charset="0"/>
              </a:rPr>
              <a:t>i</a:t>
            </a:r>
            <a:r>
              <a:rPr lang="en-US" altLang="zh-CN" sz="2600" dirty="0">
                <a:cs typeface="Times New Roman" panose="02020603050405020304" pitchFamily="18" charset="0"/>
              </a:rPr>
              <a:t>];   </a:t>
            </a:r>
            <a:r>
              <a:rPr lang="en-US" altLang="zh-CN" sz="2600" dirty="0" err="1">
                <a:cs typeface="Times New Roman" panose="02020603050405020304" pitchFamily="18" charset="0"/>
              </a:rPr>
              <a:t>L.r</a:t>
            </a:r>
            <a:r>
              <a:rPr lang="en-US" altLang="zh-CN" sz="2600" dirty="0">
                <a:cs typeface="Times New Roman" panose="02020603050405020304" pitchFamily="18" charset="0"/>
              </a:rPr>
              <a:t>[</a:t>
            </a:r>
            <a:r>
              <a:rPr lang="en-US" altLang="zh-CN" sz="2600" dirty="0" err="1">
                <a:cs typeface="Times New Roman" panose="02020603050405020304" pitchFamily="18" charset="0"/>
              </a:rPr>
              <a:t>i</a:t>
            </a:r>
            <a:r>
              <a:rPr lang="en-US" altLang="zh-CN" sz="2600" dirty="0">
                <a:cs typeface="Times New Roman" panose="02020603050405020304" pitchFamily="18" charset="0"/>
              </a:rPr>
              <a:t>] = </a:t>
            </a:r>
            <a:r>
              <a:rPr lang="en-US" altLang="zh-CN" sz="2600" dirty="0" err="1">
                <a:cs typeface="Times New Roman" panose="02020603050405020304" pitchFamily="18" charset="0"/>
              </a:rPr>
              <a:t>L.r</a:t>
            </a:r>
            <a:r>
              <a:rPr lang="en-US" altLang="zh-CN" sz="2600" dirty="0">
                <a:cs typeface="Times New Roman" panose="02020603050405020304" pitchFamily="18" charset="0"/>
              </a:rPr>
              <a:t>[k];   </a:t>
            </a:r>
            <a:r>
              <a:rPr lang="en-US" altLang="zh-CN" sz="2600" dirty="0" err="1">
                <a:cs typeface="Times New Roman" panose="02020603050405020304" pitchFamily="18" charset="0"/>
              </a:rPr>
              <a:t>L.r</a:t>
            </a:r>
            <a:r>
              <a:rPr lang="en-US" altLang="zh-CN" sz="2600" dirty="0">
                <a:cs typeface="Times New Roman" panose="02020603050405020304" pitchFamily="18" charset="0"/>
              </a:rPr>
              <a:t>[k] = x; }</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6421EEB8-5843-4D0E-9E97-02E1D4554B89}"/>
                  </a:ext>
                </a:extLst>
              </p:cNvPr>
              <p:cNvSpPr/>
              <p:nvPr/>
            </p:nvSpPr>
            <p:spPr>
              <a:xfrm>
                <a:off x="733079" y="5261974"/>
                <a:ext cx="10950921" cy="1383712"/>
              </a:xfrm>
              <a:prstGeom prst="rect">
                <a:avLst/>
              </a:prstGeom>
            </p:spPr>
            <p:txBody>
              <a:bodyPr wrap="square">
                <a:spAutoFit/>
              </a:bodyPr>
              <a:lstStyle/>
              <a:p>
                <a:pPr algn="just">
                  <a:lnSpc>
                    <a:spcPct val="120000"/>
                  </a:lnSpc>
                </a:pPr>
                <a:r>
                  <a:rPr lang="zh-CN" altLang="en-US" sz="2400" b="1" dirty="0">
                    <a:solidFill>
                      <a:schemeClr val="accent2"/>
                    </a:solidFill>
                    <a:cs typeface="Times New Roman" panose="02020603050405020304" pitchFamily="18" charset="0"/>
                  </a:rPr>
                  <a:t>注</a:t>
                </a:r>
                <a:r>
                  <a:rPr lang="en-US" altLang="zh-CN" sz="2400" b="1" dirty="0">
                    <a:solidFill>
                      <a:schemeClr val="accent2"/>
                    </a:solidFill>
                    <a:cs typeface="Times New Roman" panose="02020603050405020304" pitchFamily="18" charset="0"/>
                  </a:rPr>
                  <a:t> (1)</a:t>
                </a:r>
                <a:r>
                  <a:rPr lang="zh-CN" altLang="en-US" sz="2400" dirty="0">
                    <a:cs typeface="Times New Roman" panose="02020603050405020304" pitchFamily="18" charset="0"/>
                  </a:rPr>
                  <a:t>附加存储空间为 </a:t>
                </a:r>
                <a:r>
                  <a:rPr lang="en-US" altLang="zh-CN" sz="2400" dirty="0">
                    <a:cs typeface="Times New Roman" panose="02020603050405020304" pitchFamily="18" charset="0"/>
                  </a:rPr>
                  <a:t>O(1)</a:t>
                </a:r>
                <a:r>
                  <a:rPr lang="zh-CN" altLang="en-US" sz="2400" dirty="0">
                    <a:cs typeface="Times New Roman" panose="02020603050405020304" pitchFamily="18" charset="0"/>
                  </a:rPr>
                  <a:t>，时间复杂度为 </a:t>
                </a:r>
                <a:r>
                  <a:rPr lang="en-US" altLang="zh-CN" sz="2400" dirty="0">
                    <a:cs typeface="Times New Roman" panose="02020603050405020304" pitchFamily="18" charset="0"/>
                  </a:rPr>
                  <a:t>O(</a:t>
                </a:r>
                <a14:m>
                  <m:oMath xmlns:m="http://schemas.openxmlformats.org/officeDocument/2006/math">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𝑛</m:t>
                        </m:r>
                      </m:e>
                      <m:sup>
                        <m:r>
                          <a:rPr lang="en-US" altLang="zh-CN" sz="2400" b="0" i="1" smtClean="0">
                            <a:latin typeface="Cambria Math" panose="02040503050406030204" pitchFamily="18" charset="0"/>
                            <a:cs typeface="Times New Roman" panose="02020603050405020304" pitchFamily="18" charset="0"/>
                          </a:rPr>
                          <m:t>2</m:t>
                        </m:r>
                      </m:sup>
                    </m:sSup>
                  </m:oMath>
                </a14:m>
                <a:r>
                  <a:rPr lang="en-US" altLang="zh-CN" sz="2400" dirty="0">
                    <a:cs typeface="Times New Roman" panose="02020603050405020304" pitchFamily="18" charset="0"/>
                  </a:rPr>
                  <a:t>)</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a:p>
                <a:pPr algn="just">
                  <a:lnSpc>
                    <a:spcPct val="120000"/>
                  </a:lnSpc>
                </a:pPr>
                <a:r>
                  <a:rPr lang="en-US" altLang="zh-CN" sz="2400" dirty="0">
                    <a:cs typeface="Times New Roman" panose="02020603050405020304" pitchFamily="18" charset="0"/>
                  </a:rPr>
                  <a:t>    </a:t>
                </a:r>
                <a:r>
                  <a:rPr lang="en-US" altLang="zh-CN" sz="2400" b="1" dirty="0">
                    <a:solidFill>
                      <a:schemeClr val="accent2"/>
                    </a:solidFill>
                    <a:cs typeface="Times New Roman" panose="02020603050405020304" pitchFamily="18" charset="0"/>
                  </a:rPr>
                  <a:t>(2)</a:t>
                </a:r>
                <a:r>
                  <a:rPr lang="zh-CN" altLang="en-US" sz="2400" dirty="0">
                    <a:cs typeface="Times New Roman" panose="02020603050405020304" pitchFamily="18" charset="0"/>
                  </a:rPr>
                  <a:t>若删除  </a:t>
                </a:r>
                <a:r>
                  <a:rPr lang="en-US" altLang="zh-CN" sz="2400" dirty="0">
                    <a:cs typeface="Times New Roman" panose="02020603050405020304" pitchFamily="18" charset="0"/>
                  </a:rPr>
                  <a:t>“if(k&gt;</a:t>
                </a:r>
                <a:r>
                  <a:rPr lang="en-US" altLang="zh-CN" sz="2400" dirty="0" err="1">
                    <a:cs typeface="Times New Roman" panose="02020603050405020304" pitchFamily="18" charset="0"/>
                  </a:rPr>
                  <a:t>i</a:t>
                </a:r>
                <a:r>
                  <a:rPr lang="en-US" altLang="zh-CN" sz="2400" dirty="0">
                    <a:cs typeface="Times New Roman" panose="02020603050405020304" pitchFamily="18" charset="0"/>
                  </a:rPr>
                  <a:t>)”</a:t>
                </a:r>
                <a:r>
                  <a:rPr lang="zh-CN" altLang="en-US" sz="2400" dirty="0">
                    <a:cs typeface="Times New Roman" panose="02020603050405020304" pitchFamily="18" charset="0"/>
                  </a:rPr>
                  <a:t>，则算法是否正确？算法效率如何变化？</a:t>
                </a:r>
                <a:endParaRPr lang="en-US" altLang="zh-CN" sz="2400" dirty="0">
                  <a:cs typeface="Times New Roman" panose="02020603050405020304" pitchFamily="18" charset="0"/>
                </a:endParaRPr>
              </a:p>
              <a:p>
                <a:pPr algn="just">
                  <a:lnSpc>
                    <a:spcPct val="120000"/>
                  </a:lnSpc>
                </a:pPr>
                <a:r>
                  <a:rPr lang="en-US" altLang="zh-CN" sz="2400" b="1" dirty="0">
                    <a:solidFill>
                      <a:schemeClr val="accent2"/>
                    </a:solidFill>
                    <a:cs typeface="Times New Roman" panose="02020603050405020304" pitchFamily="18" charset="0"/>
                  </a:rPr>
                  <a:t>    (3)</a:t>
                </a:r>
                <a:r>
                  <a:rPr lang="zh-CN" altLang="en-US" sz="2400" dirty="0">
                    <a:cs typeface="Times New Roman" panose="02020603050405020304" pitchFamily="18" charset="0"/>
                  </a:rPr>
                  <a:t>在每趟排序中选择元素时，也可以选择关键字最大的元素，有相应的算法。</a:t>
                </a:r>
                <a:endParaRPr lang="en-US" altLang="zh-CN" sz="2400" dirty="0">
                  <a:cs typeface="Times New Roman" panose="02020603050405020304" pitchFamily="18" charset="0"/>
                </a:endParaRPr>
              </a:p>
            </p:txBody>
          </p:sp>
        </mc:Choice>
        <mc:Fallback xmlns="">
          <p:sp>
            <p:nvSpPr>
              <p:cNvPr id="12" name="矩形 11">
                <a:extLst>
                  <a:ext uri="{FF2B5EF4-FFF2-40B4-BE49-F238E27FC236}">
                    <a16:creationId xmlns:a16="http://schemas.microsoft.com/office/drawing/2014/main" id="{6421EEB8-5843-4D0E-9E97-02E1D4554B89}"/>
                  </a:ext>
                </a:extLst>
              </p:cNvPr>
              <p:cNvSpPr>
                <a:spLocks noRot="1" noChangeAspect="1" noMove="1" noResize="1" noEditPoints="1" noAdjustHandles="1" noChangeArrowheads="1" noChangeShapeType="1" noTextEdit="1"/>
              </p:cNvSpPr>
              <p:nvPr/>
            </p:nvSpPr>
            <p:spPr>
              <a:xfrm>
                <a:off x="733079" y="5261974"/>
                <a:ext cx="10950921" cy="1383712"/>
              </a:xfrm>
              <a:prstGeom prst="rect">
                <a:avLst/>
              </a:prstGeom>
              <a:blipFill>
                <a:blip r:embed="rId2"/>
                <a:stretch>
                  <a:fillRect l="-835" t="-881" r="-835" b="-92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2581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H_Others_2"/>
          <p:cNvSpPr/>
          <p:nvPr>
            <p:custDataLst>
              <p:tags r:id="rId2"/>
            </p:custDataLst>
          </p:nvPr>
        </p:nvSpPr>
        <p:spPr>
          <a:xfrm>
            <a:off x="335" y="733339"/>
            <a:ext cx="678395"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Others_1"/>
          <p:cNvSpPr txBox="1"/>
          <p:nvPr>
            <p:custDataLst>
              <p:tags r:id="rId3"/>
            </p:custDataLst>
          </p:nvPr>
        </p:nvSpPr>
        <p:spPr>
          <a:xfrm>
            <a:off x="758856" y="690211"/>
            <a:ext cx="4036663" cy="583558"/>
          </a:xfrm>
          <a:prstGeom prst="rect">
            <a:avLst/>
          </a:prstGeom>
          <a:noFill/>
        </p:spPr>
        <p:txBody>
          <a:bodyPr vert="horz" wrap="square" lIns="0" tIns="0" rIns="0" bIns="0" rtlCol="0" anchor="ctr" anchorCtr="0">
            <a:spAutoFit/>
          </a:bodyPr>
          <a:lstStyle/>
          <a:p>
            <a:pPr algn="ctr"/>
            <a:r>
              <a:rPr lang="zh-CN" altLang="en-US" sz="3792" b="1" dirty="0">
                <a:solidFill>
                  <a:srgbClr val="002060"/>
                </a:solidFill>
                <a:latin typeface="Arial" panose="020B0604020202020204" pitchFamily="34" charset="0"/>
                <a:ea typeface="微软雅黑" panose="020B0503020204020204" pitchFamily="34" charset="-122"/>
                <a:sym typeface="Arial" panose="020B0604020202020204" pitchFamily="34" charset="0"/>
              </a:rPr>
              <a:t>第四章 查找与排序</a:t>
            </a:r>
          </a:p>
        </p:txBody>
      </p:sp>
      <p:sp>
        <p:nvSpPr>
          <p:cNvPr id="16" name="MH_Others_2"/>
          <p:cNvSpPr txBox="1"/>
          <p:nvPr>
            <p:custDataLst>
              <p:tags r:id="rId4"/>
            </p:custDataLst>
          </p:nvPr>
        </p:nvSpPr>
        <p:spPr>
          <a:xfrm>
            <a:off x="178885" y="1324978"/>
            <a:ext cx="4822257" cy="466923"/>
          </a:xfrm>
          <a:prstGeom prst="rect">
            <a:avLst/>
          </a:prstGeom>
          <a:noFill/>
        </p:spPr>
        <p:txBody>
          <a:bodyPr wrap="square" lIns="0" tIns="0" rIns="0" bIns="0">
            <a:spAutoFit/>
          </a:bodyPr>
          <a:lstStyle/>
          <a:p>
            <a:pPr algn="ctr">
              <a:defRPr/>
            </a:pPr>
            <a:r>
              <a:rPr lang="en-US" altLang="zh-CN" sz="3034" dirty="0">
                <a:solidFill>
                  <a:srgbClr val="002060"/>
                </a:solidFill>
                <a:latin typeface="Arial" panose="020B0604020202020204" pitchFamily="34" charset="0"/>
                <a:ea typeface="微软雅黑" panose="020B0503020204020204" pitchFamily="34" charset="-122"/>
                <a:sym typeface="Arial" panose="020B0604020202020204" pitchFamily="34" charset="0"/>
              </a:rPr>
              <a:t>Chapter 4 Search and Sort</a:t>
            </a:r>
          </a:p>
        </p:txBody>
      </p:sp>
      <p:sp>
        <p:nvSpPr>
          <p:cNvPr id="17" name="MH_Others_2"/>
          <p:cNvSpPr/>
          <p:nvPr>
            <p:custDataLst>
              <p:tags r:id="rId5"/>
            </p:custDataLst>
          </p:nvPr>
        </p:nvSpPr>
        <p:spPr>
          <a:xfrm>
            <a:off x="4897120" y="733339"/>
            <a:ext cx="7294879"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1">
            <a:extLst>
              <a:ext uri="{FF2B5EF4-FFF2-40B4-BE49-F238E27FC236}">
                <a16:creationId xmlns:a16="http://schemas.microsoft.com/office/drawing/2014/main" id="{EC78096A-1B3B-4B8B-AE98-05BEE8EC2F8B}"/>
              </a:ext>
            </a:extLst>
          </p:cNvPr>
          <p:cNvGrpSpPr/>
          <p:nvPr/>
        </p:nvGrpSpPr>
        <p:grpSpPr>
          <a:xfrm>
            <a:off x="2947489" y="1909369"/>
            <a:ext cx="6297021" cy="3771604"/>
            <a:chOff x="2889803" y="2119864"/>
            <a:chExt cx="6297021" cy="3771604"/>
          </a:xfrm>
        </p:grpSpPr>
        <p:sp>
          <p:nvSpPr>
            <p:cNvPr id="40" name="MH_SubTitle_1"/>
            <p:cNvSpPr/>
            <p:nvPr>
              <p:custDataLst>
                <p:tags r:id="rId6"/>
              </p:custDataLst>
            </p:nvPr>
          </p:nvSpPr>
          <p:spPr>
            <a:xfrm>
              <a:off x="3881505" y="2160139"/>
              <a:ext cx="5305319" cy="57572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3">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rPr>
                <a:t>概述</a:t>
              </a:r>
            </a:p>
          </p:txBody>
        </p:sp>
        <p:sp>
          <p:nvSpPr>
            <p:cNvPr id="41" name="MH_Other_1"/>
            <p:cNvSpPr/>
            <p:nvPr>
              <p:custDataLst>
                <p:tags r:id="rId7"/>
              </p:custDataLst>
            </p:nvPr>
          </p:nvSpPr>
          <p:spPr>
            <a:xfrm>
              <a:off x="2889803" y="2119864"/>
              <a:ext cx="1171082" cy="6603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3">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1</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MH_SubTitle_2"/>
            <p:cNvSpPr/>
            <p:nvPr>
              <p:custDataLst>
                <p:tags r:id="rId8"/>
              </p:custDataLst>
            </p:nvPr>
          </p:nvSpPr>
          <p:spPr>
            <a:xfrm>
              <a:off x="3648749" y="2935084"/>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lvl="0" algn="ctr"/>
              <a:r>
                <a:rPr lang="zh-CN" altLang="en-US" sz="2800" b="1" dirty="0">
                  <a:solidFill>
                    <a:schemeClr val="bg1"/>
                  </a:solidFill>
                  <a:cs typeface="+mn-ea"/>
                  <a:sym typeface="+mn-lt"/>
                </a:rPr>
                <a:t>  静态查找表</a:t>
              </a:r>
            </a:p>
          </p:txBody>
        </p:sp>
        <p:sp>
          <p:nvSpPr>
            <p:cNvPr id="43" name="MH_Other_2"/>
            <p:cNvSpPr/>
            <p:nvPr>
              <p:custDataLst>
                <p:tags r:id="rId9"/>
              </p:custDataLst>
            </p:nvPr>
          </p:nvSpPr>
          <p:spPr>
            <a:xfrm>
              <a:off x="2889803" y="2897695"/>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2</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MH_SubTitle_3"/>
            <p:cNvSpPr/>
            <p:nvPr>
              <p:custDataLst>
                <p:tags r:id="rId10"/>
              </p:custDataLst>
            </p:nvPr>
          </p:nvSpPr>
          <p:spPr>
            <a:xfrm>
              <a:off x="3914844" y="3714418"/>
              <a:ext cx="5271980" cy="58011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3">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lvl="0" algn="ctr"/>
              <a:r>
                <a:rPr lang="zh-CN" altLang="en-US" sz="2800" b="1" dirty="0">
                  <a:solidFill>
                    <a:schemeClr val="bg1"/>
                  </a:solidFill>
                  <a:cs typeface="+mn-ea"/>
                  <a:sym typeface="+mn-lt"/>
                </a:rPr>
                <a:t>动态查找表</a:t>
              </a:r>
            </a:p>
          </p:txBody>
        </p:sp>
        <p:sp>
          <p:nvSpPr>
            <p:cNvPr id="45" name="MH_Other_3"/>
            <p:cNvSpPr/>
            <p:nvPr>
              <p:custDataLst>
                <p:tags r:id="rId11"/>
              </p:custDataLst>
            </p:nvPr>
          </p:nvSpPr>
          <p:spPr>
            <a:xfrm>
              <a:off x="2889803" y="3675527"/>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3">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3</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MH_SubTitle_2">
              <a:extLst>
                <a:ext uri="{FF2B5EF4-FFF2-40B4-BE49-F238E27FC236}">
                  <a16:creationId xmlns:a16="http://schemas.microsoft.com/office/drawing/2014/main" id="{62F762AD-52EB-42F3-99A9-1EFAB57B69A2}"/>
                </a:ext>
              </a:extLst>
            </p:cNvPr>
            <p:cNvSpPr/>
            <p:nvPr>
              <p:custDataLst>
                <p:tags r:id="rId12"/>
              </p:custDataLst>
            </p:nvPr>
          </p:nvSpPr>
          <p:spPr>
            <a:xfrm>
              <a:off x="3648749" y="4492250"/>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3">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sym typeface="+mn-lt"/>
                </a:rPr>
                <a:t>简单排序</a:t>
              </a:r>
            </a:p>
          </p:txBody>
        </p:sp>
        <p:sp>
          <p:nvSpPr>
            <p:cNvPr id="13" name="MH_Other_2">
              <a:extLst>
                <a:ext uri="{FF2B5EF4-FFF2-40B4-BE49-F238E27FC236}">
                  <a16:creationId xmlns:a16="http://schemas.microsoft.com/office/drawing/2014/main" id="{E3A62604-B582-45E4-B86A-A8ECDB86EA9C}"/>
                </a:ext>
              </a:extLst>
            </p:cNvPr>
            <p:cNvSpPr/>
            <p:nvPr>
              <p:custDataLst>
                <p:tags r:id="rId13"/>
              </p:custDataLst>
            </p:nvPr>
          </p:nvSpPr>
          <p:spPr>
            <a:xfrm>
              <a:off x="2889803" y="4454861"/>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3">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4</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SubTitle_2">
              <a:extLst>
                <a:ext uri="{FF2B5EF4-FFF2-40B4-BE49-F238E27FC236}">
                  <a16:creationId xmlns:a16="http://schemas.microsoft.com/office/drawing/2014/main" id="{C8BFDD51-13A4-4D9F-8FAB-63622C82B7F0}"/>
                </a:ext>
              </a:extLst>
            </p:cNvPr>
            <p:cNvSpPr/>
            <p:nvPr>
              <p:custDataLst>
                <p:tags r:id="rId14"/>
              </p:custDataLst>
            </p:nvPr>
          </p:nvSpPr>
          <p:spPr>
            <a:xfrm>
              <a:off x="3648749" y="5270081"/>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5">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sym typeface="+mn-lt"/>
                </a:rPr>
                <a:t>先进排序</a:t>
              </a:r>
            </a:p>
          </p:txBody>
        </p:sp>
        <p:sp>
          <p:nvSpPr>
            <p:cNvPr id="19" name="MH_Other_2">
              <a:extLst>
                <a:ext uri="{FF2B5EF4-FFF2-40B4-BE49-F238E27FC236}">
                  <a16:creationId xmlns:a16="http://schemas.microsoft.com/office/drawing/2014/main" id="{C94B2AF2-84C8-4526-8E2E-D1DFE6404F7E}"/>
                </a:ext>
              </a:extLst>
            </p:cNvPr>
            <p:cNvSpPr/>
            <p:nvPr>
              <p:custDataLst>
                <p:tags r:id="rId15"/>
              </p:custDataLst>
            </p:nvPr>
          </p:nvSpPr>
          <p:spPr>
            <a:xfrm>
              <a:off x="2889803" y="5232692"/>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5">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5</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extLst>
      <p:ext uri="{BB962C8B-B14F-4D97-AF65-F5344CB8AC3E}">
        <p14:creationId xmlns:p14="http://schemas.microsoft.com/office/powerpoint/2010/main" val="2335737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3" y="177155"/>
            <a:ext cx="4246883" cy="877513"/>
            <a:chOff x="-3" y="271425"/>
            <a:chExt cx="4147514"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1799886" y="-1379086"/>
              <a:ext cx="547735" cy="4147514"/>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614029" y="308012"/>
            <a:ext cx="18261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sym typeface="+mn-lt"/>
              </a:rPr>
              <a:t>先进排序</a:t>
            </a:r>
          </a:p>
        </p:txBody>
      </p:sp>
      <p:grpSp>
        <p:nvGrpSpPr>
          <p:cNvPr id="8" name="Group 23">
            <a:extLst>
              <a:ext uri="{FF2B5EF4-FFF2-40B4-BE49-F238E27FC236}">
                <a16:creationId xmlns:a16="http://schemas.microsoft.com/office/drawing/2014/main" id="{018F20BD-CDDF-414B-A61E-7D9AA03BFBC1}"/>
              </a:ext>
            </a:extLst>
          </p:cNvPr>
          <p:cNvGrpSpPr/>
          <p:nvPr/>
        </p:nvGrpSpPr>
        <p:grpSpPr>
          <a:xfrm>
            <a:off x="405553" y="1217819"/>
            <a:ext cx="458390" cy="344014"/>
            <a:chOff x="789999" y="2242985"/>
            <a:chExt cx="504229" cy="378415"/>
          </a:xfrm>
        </p:grpSpPr>
        <p:sp>
          <p:nvSpPr>
            <p:cNvPr id="9" name="Rectangle 24">
              <a:extLst>
                <a:ext uri="{FF2B5EF4-FFF2-40B4-BE49-F238E27FC236}">
                  <a16:creationId xmlns:a16="http://schemas.microsoft.com/office/drawing/2014/main" id="{6CBFEE95-1F24-4666-A20A-0B1B4AABC4D3}"/>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0" name="Rectangle 25">
              <a:extLst>
                <a:ext uri="{FF2B5EF4-FFF2-40B4-BE49-F238E27FC236}">
                  <a16:creationId xmlns:a16="http://schemas.microsoft.com/office/drawing/2014/main" id="{0838DB32-4DC4-414E-9F14-C35D76088F75}"/>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11" name="矩形 10">
            <a:extLst>
              <a:ext uri="{FF2B5EF4-FFF2-40B4-BE49-F238E27FC236}">
                <a16:creationId xmlns:a16="http://schemas.microsoft.com/office/drawing/2014/main" id="{A99DFE6D-2633-4102-997D-AB08349D7E84}"/>
              </a:ext>
            </a:extLst>
          </p:cNvPr>
          <p:cNvSpPr/>
          <p:nvPr/>
        </p:nvSpPr>
        <p:spPr>
          <a:xfrm>
            <a:off x="920228" y="1128216"/>
            <a:ext cx="2438488" cy="523220"/>
          </a:xfrm>
          <a:prstGeom prst="rect">
            <a:avLst/>
          </a:prstGeom>
        </p:spPr>
        <p:txBody>
          <a:bodyPr wrap="none">
            <a:spAutoFit/>
          </a:bodyPr>
          <a:lstStyle/>
          <a:p>
            <a:pPr>
              <a:spcBef>
                <a:spcPts val="1200"/>
              </a:spcBef>
            </a:pPr>
            <a:r>
              <a:rPr lang="en-US" altLang="zh-CN" sz="2800" b="1" dirty="0">
                <a:solidFill>
                  <a:srgbClr val="002060"/>
                </a:solidFill>
                <a:latin typeface="Times New Roman" panose="02020603050405020304" pitchFamily="18" charset="0"/>
                <a:cs typeface="Times New Roman" panose="02020603050405020304" pitchFamily="18" charset="0"/>
              </a:rPr>
              <a:t>4.5.1</a:t>
            </a:r>
            <a:r>
              <a:rPr lang="en-US" altLang="zh-CN" sz="2800" b="1" dirty="0">
                <a:solidFill>
                  <a:schemeClr val="accent2"/>
                </a:solidFill>
              </a:rPr>
              <a:t> </a:t>
            </a:r>
            <a:r>
              <a:rPr lang="zh-CN" altLang="en-US" sz="2800" b="1" dirty="0">
                <a:solidFill>
                  <a:schemeClr val="accent2"/>
                </a:solidFill>
              </a:rPr>
              <a:t>快速排序</a:t>
            </a:r>
            <a:endParaRPr lang="zh-CN" altLang="en-US" sz="2800" b="1" dirty="0">
              <a:solidFill>
                <a:srgbClr val="002060"/>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5D9147D6-D217-4B8D-B747-F01429D15742}"/>
              </a:ext>
            </a:extLst>
          </p:cNvPr>
          <p:cNvSpPr/>
          <p:nvPr/>
        </p:nvSpPr>
        <p:spPr>
          <a:xfrm>
            <a:off x="322764" y="1734973"/>
            <a:ext cx="11546471" cy="3307829"/>
          </a:xfrm>
          <a:prstGeom prst="rect">
            <a:avLst/>
          </a:prstGeom>
        </p:spPr>
        <p:txBody>
          <a:bodyPr wrap="square">
            <a:spAutoFit/>
          </a:bodyPr>
          <a:lstStyle/>
          <a:p>
            <a:pPr algn="just">
              <a:lnSpc>
                <a:spcPct val="120000"/>
              </a:lnSpc>
              <a:spcAft>
                <a:spcPts val="1200"/>
              </a:spcAft>
            </a:pPr>
            <a:r>
              <a:rPr lang="zh-CN" altLang="en-US" sz="2400" b="1" dirty="0">
                <a:solidFill>
                  <a:schemeClr val="accent2"/>
                </a:solidFill>
                <a:cs typeface="Times New Roman" panose="02020603050405020304" pitchFamily="18" charset="0"/>
              </a:rPr>
              <a:t>快速排序</a:t>
            </a:r>
            <a:r>
              <a:rPr lang="en-US" altLang="zh-CN" sz="2400" b="1" dirty="0">
                <a:solidFill>
                  <a:schemeClr val="accent2"/>
                </a:solidFill>
                <a:cs typeface="Times New Roman" panose="02020603050405020304" pitchFamily="18" charset="0"/>
              </a:rPr>
              <a:t>(quick sort)</a:t>
            </a:r>
            <a:r>
              <a:rPr lang="zh-CN" altLang="en-US" sz="2400" dirty="0">
                <a:cs typeface="Times New Roman" panose="02020603050405020304" pitchFamily="18" charset="0"/>
              </a:rPr>
              <a:t>属于交换排序类，算法的基本思想是：通过一趟排序将待排序的元素序列分割为</a:t>
            </a:r>
            <a:r>
              <a:rPr lang="en-US" altLang="zh-CN" sz="2400" dirty="0">
                <a:cs typeface="Times New Roman" panose="02020603050405020304" pitchFamily="18" charset="0"/>
              </a:rPr>
              <a:t>2</a:t>
            </a:r>
            <a:r>
              <a:rPr lang="zh-CN" altLang="en-US" sz="2400" dirty="0">
                <a:cs typeface="Times New Roman" panose="02020603050405020304" pitchFamily="18" charset="0"/>
              </a:rPr>
              <a:t>个子序列。第</a:t>
            </a:r>
            <a:r>
              <a:rPr lang="en-US" altLang="zh-CN" sz="2400" dirty="0">
                <a:cs typeface="Times New Roman" panose="02020603050405020304" pitchFamily="18" charset="0"/>
              </a:rPr>
              <a:t> 1 </a:t>
            </a:r>
            <a:r>
              <a:rPr lang="zh-CN" altLang="en-US" sz="2400" dirty="0">
                <a:cs typeface="Times New Roman" panose="02020603050405020304" pitchFamily="18" charset="0"/>
              </a:rPr>
              <a:t>个子序列的关键字都不超过第 </a:t>
            </a:r>
            <a:r>
              <a:rPr lang="en-US" altLang="zh-CN" sz="2400" dirty="0">
                <a:cs typeface="Times New Roman" panose="02020603050405020304" pitchFamily="18" charset="0"/>
              </a:rPr>
              <a:t>2 </a:t>
            </a:r>
            <a:r>
              <a:rPr lang="zh-CN" altLang="en-US" sz="2400" dirty="0">
                <a:cs typeface="Times New Roman" panose="02020603050405020304" pitchFamily="18" charset="0"/>
              </a:rPr>
              <a:t>个子序列的关键字，然后分别对这</a:t>
            </a:r>
            <a:r>
              <a:rPr lang="en-US" altLang="zh-CN" sz="2400" dirty="0">
                <a:cs typeface="Times New Roman" panose="02020603050405020304" pitchFamily="18" charset="0"/>
              </a:rPr>
              <a:t>2</a:t>
            </a:r>
            <a:r>
              <a:rPr lang="zh-CN" altLang="en-US" sz="2400" dirty="0">
                <a:cs typeface="Times New Roman" panose="02020603050405020304" pitchFamily="18" charset="0"/>
              </a:rPr>
              <a:t>个子序列继续排序，直到整个序列有序。在每趟的排序过程中，需要选</a:t>
            </a:r>
            <a:r>
              <a:rPr lang="zh-CN" altLang="en-US" sz="2400" b="1" dirty="0">
                <a:solidFill>
                  <a:schemeClr val="accent2"/>
                </a:solidFill>
                <a:cs typeface="Times New Roman" panose="02020603050405020304" pitchFamily="18" charset="0"/>
              </a:rPr>
              <a:t>轴值</a:t>
            </a:r>
            <a:r>
              <a:rPr lang="en-US" altLang="zh-CN" sz="2400" b="1" dirty="0">
                <a:solidFill>
                  <a:schemeClr val="accent2"/>
                </a:solidFill>
                <a:cs typeface="Times New Roman" panose="02020603050405020304" pitchFamily="18" charset="0"/>
              </a:rPr>
              <a:t>(pivot)</a:t>
            </a:r>
            <a:r>
              <a:rPr lang="zh-CN" altLang="en-US" sz="2400" dirty="0">
                <a:cs typeface="Times New Roman" panose="02020603050405020304" pitchFamily="18" charset="0"/>
              </a:rPr>
              <a:t>作为 </a:t>
            </a:r>
            <a:r>
              <a:rPr lang="en-US" altLang="zh-CN" sz="2400" dirty="0">
                <a:cs typeface="Times New Roman" panose="02020603050405020304" pitchFamily="18" charset="0"/>
              </a:rPr>
              <a:t>2 </a:t>
            </a:r>
            <a:r>
              <a:rPr lang="zh-CN" altLang="en-US" sz="2400" dirty="0">
                <a:cs typeface="Times New Roman" panose="02020603050405020304" pitchFamily="18" charset="0"/>
              </a:rPr>
              <a:t>个子序列的分割指标。通常选择待排序元素序列的第 </a:t>
            </a:r>
            <a:r>
              <a:rPr lang="en-US" altLang="zh-CN" sz="2400" dirty="0">
                <a:cs typeface="Times New Roman" panose="02020603050405020304" pitchFamily="18" charset="0"/>
              </a:rPr>
              <a:t>1 </a:t>
            </a:r>
            <a:r>
              <a:rPr lang="zh-CN" altLang="en-US" sz="2400" dirty="0">
                <a:cs typeface="Times New Roman" panose="02020603050405020304" pitchFamily="18" charset="0"/>
              </a:rPr>
              <a:t>个作为轴值元素。</a:t>
            </a:r>
            <a:endParaRPr lang="en-US" altLang="zh-CN" sz="2400" dirty="0">
              <a:cs typeface="Times New Roman" panose="02020603050405020304" pitchFamily="18" charset="0"/>
            </a:endParaRPr>
          </a:p>
          <a:p>
            <a:pPr algn="just">
              <a:lnSpc>
                <a:spcPct val="120000"/>
              </a:lnSpc>
            </a:pPr>
            <a:r>
              <a:rPr lang="zh-CN" altLang="en-US" sz="2400" dirty="0">
                <a:cs typeface="Times New Roman" panose="02020603050405020304" pitchFamily="18" charset="0"/>
              </a:rPr>
              <a:t>例：对元素序列 </a:t>
            </a:r>
            <a:r>
              <a:rPr lang="en-US" altLang="zh-CN" sz="2400" dirty="0">
                <a:cs typeface="Times New Roman" panose="02020603050405020304" pitchFamily="18" charset="0"/>
              </a:rPr>
              <a:t>{4,6,2,7,9,5,10,1,8,3} </a:t>
            </a:r>
            <a:r>
              <a:rPr lang="zh-CN" altLang="en-US" sz="2400" dirty="0">
                <a:cs typeface="Times New Roman" panose="02020603050405020304" pitchFamily="18" charset="0"/>
              </a:rPr>
              <a:t>进行排序，进行第 </a:t>
            </a:r>
            <a:r>
              <a:rPr lang="en-US" altLang="zh-CN" sz="2400" dirty="0">
                <a:cs typeface="Times New Roman" panose="02020603050405020304" pitchFamily="18" charset="0"/>
              </a:rPr>
              <a:t>1 </a:t>
            </a:r>
            <a:r>
              <a:rPr lang="zh-CN" altLang="en-US" sz="2400" dirty="0">
                <a:cs typeface="Times New Roman" panose="02020603050405020304" pitchFamily="18" charset="0"/>
              </a:rPr>
              <a:t>趟排序后元素序列变为 </a:t>
            </a:r>
            <a:r>
              <a:rPr lang="en-US" altLang="zh-CN" sz="2400" dirty="0">
                <a:cs typeface="Times New Roman" panose="02020603050405020304" pitchFamily="18" charset="0"/>
              </a:rPr>
              <a:t>{</a:t>
            </a:r>
            <a:r>
              <a:rPr lang="en-US" altLang="zh-CN" sz="2400" u="sng" dirty="0">
                <a:solidFill>
                  <a:schemeClr val="accent2"/>
                </a:solidFill>
                <a:cs typeface="Times New Roman" panose="02020603050405020304" pitchFamily="18" charset="0"/>
              </a:rPr>
              <a:t>3,1,2</a:t>
            </a:r>
            <a:r>
              <a:rPr lang="en-US" altLang="zh-CN" sz="2400" dirty="0">
                <a:cs typeface="Times New Roman" panose="02020603050405020304" pitchFamily="18" charset="0"/>
              </a:rPr>
              <a:t>,4,</a:t>
            </a:r>
            <a:r>
              <a:rPr lang="en-US" altLang="zh-CN" sz="2400" u="sng" dirty="0">
                <a:solidFill>
                  <a:schemeClr val="accent2"/>
                </a:solidFill>
                <a:cs typeface="Times New Roman" panose="02020603050405020304" pitchFamily="18" charset="0"/>
              </a:rPr>
              <a:t>9,5,10,7,8,6</a:t>
            </a:r>
            <a:r>
              <a:rPr lang="en-US" altLang="zh-CN" sz="2400" dirty="0">
                <a:cs typeface="Times New Roman" panose="02020603050405020304" pitchFamily="18" charset="0"/>
              </a:rPr>
              <a:t>}</a:t>
            </a:r>
            <a:r>
              <a:rPr lang="zh-CN" altLang="en-US" sz="2400" dirty="0">
                <a:cs typeface="Times New Roman" panose="02020603050405020304" pitchFamily="18" charset="0"/>
              </a:rPr>
              <a:t>，进行第</a:t>
            </a:r>
            <a:r>
              <a:rPr lang="en-US" altLang="zh-CN" sz="2400" dirty="0">
                <a:cs typeface="Times New Roman" panose="02020603050405020304" pitchFamily="18" charset="0"/>
              </a:rPr>
              <a:t>2 </a:t>
            </a:r>
            <a:r>
              <a:rPr lang="zh-CN" altLang="en-US" sz="2400" dirty="0">
                <a:cs typeface="Times New Roman" panose="02020603050405020304" pitchFamily="18" charset="0"/>
              </a:rPr>
              <a:t>趟排序后序列变为</a:t>
            </a:r>
            <a:r>
              <a:rPr lang="en-US" altLang="zh-CN" sz="2400" dirty="0">
                <a:cs typeface="Times New Roman" panose="02020603050405020304" pitchFamily="18" charset="0"/>
              </a:rPr>
              <a:t>{</a:t>
            </a:r>
            <a:r>
              <a:rPr lang="en-US" altLang="zh-CN" sz="2400" u="sng" dirty="0">
                <a:solidFill>
                  <a:schemeClr val="accent2"/>
                </a:solidFill>
                <a:cs typeface="Times New Roman" panose="02020603050405020304" pitchFamily="18" charset="0"/>
              </a:rPr>
              <a:t>2,1</a:t>
            </a:r>
            <a:r>
              <a:rPr lang="en-US" altLang="zh-CN" sz="2400" dirty="0">
                <a:cs typeface="Times New Roman" panose="02020603050405020304" pitchFamily="18" charset="0"/>
              </a:rPr>
              <a:t>,3,4,</a:t>
            </a:r>
            <a:r>
              <a:rPr lang="en-US" altLang="zh-CN" sz="2400" u="sng" dirty="0">
                <a:solidFill>
                  <a:schemeClr val="accent2"/>
                </a:solidFill>
                <a:cs typeface="Times New Roman" panose="02020603050405020304" pitchFamily="18" charset="0"/>
              </a:rPr>
              <a:t>6,5,8,7</a:t>
            </a:r>
            <a:r>
              <a:rPr lang="en-US" altLang="zh-CN" sz="2400" dirty="0">
                <a:cs typeface="Times New Roman" panose="02020603050405020304" pitchFamily="18" charset="0"/>
              </a:rPr>
              <a:t>,9,</a:t>
            </a:r>
            <a:r>
              <a:rPr lang="en-US" altLang="zh-CN" sz="2400" u="sng" dirty="0">
                <a:solidFill>
                  <a:schemeClr val="accent2"/>
                </a:solidFill>
                <a:cs typeface="Times New Roman" panose="02020603050405020304" pitchFamily="18" charset="0"/>
              </a:rPr>
              <a:t>10</a:t>
            </a:r>
            <a:r>
              <a:rPr lang="en-US" altLang="zh-CN" sz="2400" dirty="0">
                <a:cs typeface="Times New Roman" panose="02020603050405020304" pitchFamily="18" charset="0"/>
              </a:rPr>
              <a:t>}</a:t>
            </a:r>
          </a:p>
        </p:txBody>
      </p:sp>
    </p:spTree>
    <p:extLst>
      <p:ext uri="{BB962C8B-B14F-4D97-AF65-F5344CB8AC3E}">
        <p14:creationId xmlns:p14="http://schemas.microsoft.com/office/powerpoint/2010/main" val="3938733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23">
            <a:extLst>
              <a:ext uri="{FF2B5EF4-FFF2-40B4-BE49-F238E27FC236}">
                <a16:creationId xmlns:a16="http://schemas.microsoft.com/office/drawing/2014/main" id="{EF0C8F71-0617-4901-9C95-A6EE40DDAF7D}"/>
              </a:ext>
            </a:extLst>
          </p:cNvPr>
          <p:cNvGrpSpPr/>
          <p:nvPr/>
        </p:nvGrpSpPr>
        <p:grpSpPr>
          <a:xfrm>
            <a:off x="336625" y="1142119"/>
            <a:ext cx="458390" cy="344014"/>
            <a:chOff x="789999" y="2242985"/>
            <a:chExt cx="504229" cy="378415"/>
          </a:xfrm>
        </p:grpSpPr>
        <p:sp>
          <p:nvSpPr>
            <p:cNvPr id="20" name="Rectangle 24">
              <a:extLst>
                <a:ext uri="{FF2B5EF4-FFF2-40B4-BE49-F238E27FC236}">
                  <a16:creationId xmlns:a16="http://schemas.microsoft.com/office/drawing/2014/main" id="{ECFB5F17-FF3E-4BFA-964F-97EE7B7BC54E}"/>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1" name="Rectangle 25">
              <a:extLst>
                <a:ext uri="{FF2B5EF4-FFF2-40B4-BE49-F238E27FC236}">
                  <a16:creationId xmlns:a16="http://schemas.microsoft.com/office/drawing/2014/main" id="{A404B323-DD2C-469B-84EB-8326530BFD7B}"/>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2" name="矩形 21">
            <a:extLst>
              <a:ext uri="{FF2B5EF4-FFF2-40B4-BE49-F238E27FC236}">
                <a16:creationId xmlns:a16="http://schemas.microsoft.com/office/drawing/2014/main" id="{90E32CA0-ED07-4D33-AF4A-A45DBBFBD6A1}"/>
              </a:ext>
            </a:extLst>
          </p:cNvPr>
          <p:cNvSpPr/>
          <p:nvPr/>
        </p:nvSpPr>
        <p:spPr>
          <a:xfrm>
            <a:off x="851300" y="1052516"/>
            <a:ext cx="10485563" cy="492443"/>
          </a:xfrm>
          <a:prstGeom prst="rect">
            <a:avLst/>
          </a:prstGeom>
        </p:spPr>
        <p:txBody>
          <a:bodyPr wrap="none">
            <a:spAutoFit/>
          </a:bodyPr>
          <a:lstStyle/>
          <a:p>
            <a:pPr>
              <a:spcBef>
                <a:spcPts val="1200"/>
              </a:spcBef>
            </a:pPr>
            <a:r>
              <a:rPr lang="zh-CN" altLang="en-US" sz="2600" b="1" dirty="0">
                <a:solidFill>
                  <a:srgbClr val="002060"/>
                </a:solidFill>
                <a:latin typeface="Times New Roman" panose="02020603050405020304" pitchFamily="18" charset="0"/>
                <a:cs typeface="Times New Roman" panose="02020603050405020304" pitchFamily="18" charset="0"/>
              </a:rPr>
              <a:t>算法</a:t>
            </a:r>
            <a:r>
              <a:rPr lang="en-US" altLang="zh-CN" sz="2600" b="1" dirty="0">
                <a:solidFill>
                  <a:srgbClr val="002060"/>
                </a:solidFill>
                <a:latin typeface="Times New Roman" panose="02020603050405020304" pitchFamily="18" charset="0"/>
                <a:cs typeface="Times New Roman" panose="02020603050405020304" pitchFamily="18" charset="0"/>
              </a:rPr>
              <a:t>4.17 </a:t>
            </a:r>
            <a:r>
              <a:rPr lang="en-US" altLang="zh-CN" sz="2600" b="1" dirty="0" err="1">
                <a:solidFill>
                  <a:schemeClr val="accent2"/>
                </a:solidFill>
              </a:rPr>
              <a:t>QuickSort</a:t>
            </a:r>
            <a:r>
              <a:rPr lang="en-US" altLang="zh-CN" sz="2600" dirty="0"/>
              <a:t> </a:t>
            </a:r>
            <a:r>
              <a:rPr lang="zh-CN" altLang="en-US" sz="2600" b="1" dirty="0">
                <a:solidFill>
                  <a:srgbClr val="002060"/>
                </a:solidFill>
                <a:latin typeface="Times New Roman" panose="02020603050405020304" pitchFamily="18" charset="0"/>
                <a:cs typeface="Times New Roman" panose="02020603050405020304" pitchFamily="18" charset="0"/>
              </a:rPr>
              <a:t>：快速排序，由 </a:t>
            </a:r>
            <a:r>
              <a:rPr lang="en-US" altLang="zh-CN" sz="2600" b="1" dirty="0">
                <a:solidFill>
                  <a:srgbClr val="002060"/>
                </a:solidFill>
                <a:latin typeface="Times New Roman" panose="02020603050405020304" pitchFamily="18" charset="0"/>
                <a:cs typeface="Times New Roman" panose="02020603050405020304" pitchFamily="18" charset="0"/>
              </a:rPr>
              <a:t>3 </a:t>
            </a:r>
            <a:r>
              <a:rPr lang="zh-CN" altLang="en-US" sz="2600" b="1" dirty="0">
                <a:solidFill>
                  <a:srgbClr val="002060"/>
                </a:solidFill>
                <a:latin typeface="Times New Roman" panose="02020603050405020304" pitchFamily="18" charset="0"/>
                <a:cs typeface="Times New Roman" panose="02020603050405020304" pitchFamily="18" charset="0"/>
              </a:rPr>
              <a:t>个函数联合完成快速排序算法。</a:t>
            </a:r>
          </a:p>
        </p:txBody>
      </p:sp>
      <p:sp>
        <p:nvSpPr>
          <p:cNvPr id="23" name="矩形 22">
            <a:extLst>
              <a:ext uri="{FF2B5EF4-FFF2-40B4-BE49-F238E27FC236}">
                <a16:creationId xmlns:a16="http://schemas.microsoft.com/office/drawing/2014/main" id="{C9ECECF1-E941-4071-BDA4-167C88F17603}"/>
              </a:ext>
            </a:extLst>
          </p:cNvPr>
          <p:cNvSpPr/>
          <p:nvPr/>
        </p:nvSpPr>
        <p:spPr>
          <a:xfrm>
            <a:off x="733079" y="1480612"/>
            <a:ext cx="10950921" cy="5293757"/>
          </a:xfrm>
          <a:prstGeom prst="rect">
            <a:avLst/>
          </a:prstGeom>
        </p:spPr>
        <p:txBody>
          <a:bodyPr wrap="square">
            <a:spAutoFit/>
          </a:bodyPr>
          <a:lstStyle/>
          <a:p>
            <a:pPr lvl="1"/>
            <a:r>
              <a:rPr lang="en-US" altLang="zh-CN" sz="2600" dirty="0">
                <a:cs typeface="Times New Roman" panose="02020603050405020304" pitchFamily="18" charset="0"/>
              </a:rPr>
              <a:t>int Partition (</a:t>
            </a:r>
            <a:r>
              <a:rPr lang="en-US" altLang="zh-CN" sz="2600" dirty="0" err="1">
                <a:cs typeface="Times New Roman" panose="02020603050405020304" pitchFamily="18" charset="0"/>
              </a:rPr>
              <a:t>SList</a:t>
            </a:r>
            <a:r>
              <a:rPr lang="en-US" altLang="zh-CN" sz="2600" dirty="0">
                <a:cs typeface="Times New Roman" panose="02020603050405020304" pitchFamily="18" charset="0"/>
              </a:rPr>
              <a:t> &amp;L, int a, int b)</a:t>
            </a:r>
          </a:p>
          <a:p>
            <a:pPr lvl="1"/>
            <a:r>
              <a:rPr lang="en-US" altLang="zh-CN" sz="2600" dirty="0">
                <a:cs typeface="Times New Roman" panose="02020603050405020304" pitchFamily="18" charset="0"/>
              </a:rPr>
              <a:t> {    </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ElemType</a:t>
            </a:r>
            <a:r>
              <a:rPr lang="en-US" altLang="zh-CN" sz="2600" dirty="0">
                <a:cs typeface="Times New Roman" panose="02020603050405020304" pitchFamily="18" charset="0"/>
              </a:rPr>
              <a:t> x = </a:t>
            </a:r>
            <a:r>
              <a:rPr lang="en-US" altLang="zh-CN" sz="2600" dirty="0" err="1">
                <a:cs typeface="Times New Roman" panose="02020603050405020304" pitchFamily="18" charset="0"/>
              </a:rPr>
              <a:t>L.r</a:t>
            </a:r>
            <a:r>
              <a:rPr lang="en-US" altLang="zh-CN" sz="2600" dirty="0">
                <a:cs typeface="Times New Roman" panose="02020603050405020304" pitchFamily="18" charset="0"/>
              </a:rPr>
              <a:t>[a];</a:t>
            </a:r>
          </a:p>
          <a:p>
            <a:pPr lvl="1"/>
            <a:r>
              <a:rPr lang="en-US" altLang="zh-CN" sz="2600" dirty="0">
                <a:cs typeface="Times New Roman" panose="02020603050405020304" pitchFamily="18" charset="0"/>
              </a:rPr>
              <a:t>      while(a &lt; b)</a:t>
            </a:r>
          </a:p>
          <a:p>
            <a:pPr lvl="1"/>
            <a:r>
              <a:rPr lang="en-US" altLang="zh-CN" sz="2600" dirty="0">
                <a:cs typeface="Times New Roman" panose="02020603050405020304" pitchFamily="18" charset="0"/>
              </a:rPr>
              <a:t>      {    </a:t>
            </a:r>
          </a:p>
          <a:p>
            <a:pPr lvl="1"/>
            <a:r>
              <a:rPr lang="en-US" altLang="zh-CN" sz="2600" dirty="0">
                <a:cs typeface="Times New Roman" panose="02020603050405020304" pitchFamily="18" charset="0"/>
              </a:rPr>
              <a:t>            while (a &lt; b &amp;&amp; </a:t>
            </a:r>
            <a:r>
              <a:rPr lang="en-US" altLang="zh-CN" sz="2600" dirty="0" err="1">
                <a:cs typeface="Times New Roman" panose="02020603050405020304" pitchFamily="18" charset="0"/>
              </a:rPr>
              <a:t>L.r</a:t>
            </a:r>
            <a:r>
              <a:rPr lang="en-US" altLang="zh-CN" sz="2600" dirty="0">
                <a:cs typeface="Times New Roman" panose="02020603050405020304" pitchFamily="18" charset="0"/>
              </a:rPr>
              <a:t>[b].key &gt;= </a:t>
            </a:r>
            <a:r>
              <a:rPr lang="en-US" altLang="zh-CN" sz="2600" dirty="0" err="1">
                <a:cs typeface="Times New Roman" panose="02020603050405020304" pitchFamily="18" charset="0"/>
              </a:rPr>
              <a:t>x.key</a:t>
            </a:r>
            <a:r>
              <a:rPr lang="en-US" altLang="zh-CN" sz="2600" dirty="0">
                <a:cs typeface="Times New Roman" panose="02020603050405020304" pitchFamily="18" charset="0"/>
              </a:rPr>
              <a:t>)  b--;</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L.r</a:t>
            </a:r>
            <a:r>
              <a:rPr lang="en-US" altLang="zh-CN" sz="2600" dirty="0">
                <a:cs typeface="Times New Roman" panose="02020603050405020304" pitchFamily="18" charset="0"/>
              </a:rPr>
              <a:t>[a] = </a:t>
            </a:r>
            <a:r>
              <a:rPr lang="en-US" altLang="zh-CN" sz="2600" dirty="0" err="1">
                <a:cs typeface="Times New Roman" panose="02020603050405020304" pitchFamily="18" charset="0"/>
              </a:rPr>
              <a:t>L.r</a:t>
            </a:r>
            <a:r>
              <a:rPr lang="en-US" altLang="zh-CN" sz="2600" dirty="0">
                <a:cs typeface="Times New Roman" panose="02020603050405020304" pitchFamily="18" charset="0"/>
              </a:rPr>
              <a:t>[b];</a:t>
            </a:r>
          </a:p>
          <a:p>
            <a:pPr lvl="1"/>
            <a:r>
              <a:rPr lang="en-US" altLang="zh-CN" sz="2600" dirty="0">
                <a:cs typeface="Times New Roman" panose="02020603050405020304" pitchFamily="18" charset="0"/>
              </a:rPr>
              <a:t>            while (a &lt; b &amp;&amp; </a:t>
            </a:r>
            <a:r>
              <a:rPr lang="en-US" altLang="zh-CN" sz="2600" dirty="0" err="1">
                <a:cs typeface="Times New Roman" panose="02020603050405020304" pitchFamily="18" charset="0"/>
              </a:rPr>
              <a:t>L.r</a:t>
            </a:r>
            <a:r>
              <a:rPr lang="en-US" altLang="zh-CN" sz="2600" dirty="0">
                <a:cs typeface="Times New Roman" panose="02020603050405020304" pitchFamily="18" charset="0"/>
              </a:rPr>
              <a:t>[a].key &lt;= </a:t>
            </a:r>
            <a:r>
              <a:rPr lang="en-US" altLang="zh-CN" sz="2600" dirty="0" err="1">
                <a:cs typeface="Times New Roman" panose="02020603050405020304" pitchFamily="18" charset="0"/>
              </a:rPr>
              <a:t>x.key</a:t>
            </a:r>
            <a:r>
              <a:rPr lang="en-US" altLang="zh-CN" sz="2600" dirty="0">
                <a:cs typeface="Times New Roman" panose="02020603050405020304" pitchFamily="18" charset="0"/>
              </a:rPr>
              <a:t>)  a++;</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L.r</a:t>
            </a:r>
            <a:r>
              <a:rPr lang="en-US" altLang="zh-CN" sz="2600" dirty="0">
                <a:cs typeface="Times New Roman" panose="02020603050405020304" pitchFamily="18" charset="0"/>
              </a:rPr>
              <a:t>[b] = </a:t>
            </a:r>
            <a:r>
              <a:rPr lang="en-US" altLang="zh-CN" sz="2600" dirty="0" err="1">
                <a:cs typeface="Times New Roman" panose="02020603050405020304" pitchFamily="18" charset="0"/>
              </a:rPr>
              <a:t>L.r</a:t>
            </a:r>
            <a:r>
              <a:rPr lang="en-US" altLang="zh-CN" sz="2600" dirty="0">
                <a:cs typeface="Times New Roman" panose="02020603050405020304" pitchFamily="18" charset="0"/>
              </a:rPr>
              <a:t>[a];</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L.r</a:t>
            </a:r>
            <a:r>
              <a:rPr lang="en-US" altLang="zh-CN" sz="2600" dirty="0">
                <a:cs typeface="Times New Roman" panose="02020603050405020304" pitchFamily="18" charset="0"/>
              </a:rPr>
              <a:t>[a] = x; </a:t>
            </a:r>
          </a:p>
          <a:p>
            <a:pPr lvl="1"/>
            <a:r>
              <a:rPr lang="en-US" altLang="zh-CN" sz="2600" dirty="0">
                <a:cs typeface="Times New Roman" panose="02020603050405020304" pitchFamily="18" charset="0"/>
              </a:rPr>
              <a:t>       return a;</a:t>
            </a:r>
          </a:p>
          <a:p>
            <a:pPr lvl="1"/>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grpSp>
        <p:nvGrpSpPr>
          <p:cNvPr id="12" name="组合 11">
            <a:extLst>
              <a:ext uri="{FF2B5EF4-FFF2-40B4-BE49-F238E27FC236}">
                <a16:creationId xmlns:a16="http://schemas.microsoft.com/office/drawing/2014/main" id="{1B200CEF-DDF8-4913-963A-4AAA8D17FEFB}"/>
              </a:ext>
            </a:extLst>
          </p:cNvPr>
          <p:cNvGrpSpPr/>
          <p:nvPr/>
        </p:nvGrpSpPr>
        <p:grpSpPr>
          <a:xfrm>
            <a:off x="-3" y="177155"/>
            <a:ext cx="4246883" cy="877513"/>
            <a:chOff x="-3" y="271425"/>
            <a:chExt cx="4147514" cy="877513"/>
          </a:xfrm>
        </p:grpSpPr>
        <p:sp>
          <p:nvSpPr>
            <p:cNvPr id="13" name="任意多边形 18">
              <a:extLst>
                <a:ext uri="{FF2B5EF4-FFF2-40B4-BE49-F238E27FC236}">
                  <a16:creationId xmlns:a16="http://schemas.microsoft.com/office/drawing/2014/main" id="{2DAB9BB3-4FB0-4CFB-8302-84925477C6AD}"/>
                </a:ext>
              </a:extLst>
            </p:cNvPr>
            <p:cNvSpPr/>
            <p:nvPr/>
          </p:nvSpPr>
          <p:spPr>
            <a:xfrm rot="5400000">
              <a:off x="1799886" y="-1379086"/>
              <a:ext cx="547735" cy="4147514"/>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4" name="椭圆 23">
              <a:extLst>
                <a:ext uri="{FF2B5EF4-FFF2-40B4-BE49-F238E27FC236}">
                  <a16:creationId xmlns:a16="http://schemas.microsoft.com/office/drawing/2014/main" id="{2E73324B-C466-4FB4-834D-EF39D3258D72}"/>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5" name="矩形 24">
              <a:extLst>
                <a:ext uri="{FF2B5EF4-FFF2-40B4-BE49-F238E27FC236}">
                  <a16:creationId xmlns:a16="http://schemas.microsoft.com/office/drawing/2014/main" id="{C9A894EA-6B16-4DF0-954D-64EB9961FB2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6" name="文本框 1066">
            <a:extLst>
              <a:ext uri="{FF2B5EF4-FFF2-40B4-BE49-F238E27FC236}">
                <a16:creationId xmlns:a16="http://schemas.microsoft.com/office/drawing/2014/main" id="{C11CAC83-7239-49A2-B279-DA9EBD9BE805}"/>
              </a:ext>
            </a:extLst>
          </p:cNvPr>
          <p:cNvSpPr txBox="1">
            <a:spLocks noChangeArrowheads="1"/>
          </p:cNvSpPr>
          <p:nvPr/>
        </p:nvSpPr>
        <p:spPr bwMode="auto">
          <a:xfrm>
            <a:off x="1614029" y="308012"/>
            <a:ext cx="18261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sym typeface="+mn-lt"/>
              </a:rPr>
              <a:t>先进排序</a:t>
            </a:r>
          </a:p>
        </p:txBody>
      </p:sp>
    </p:spTree>
    <p:extLst>
      <p:ext uri="{BB962C8B-B14F-4D97-AF65-F5344CB8AC3E}">
        <p14:creationId xmlns:p14="http://schemas.microsoft.com/office/powerpoint/2010/main" val="2741293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23">
            <a:extLst>
              <a:ext uri="{FF2B5EF4-FFF2-40B4-BE49-F238E27FC236}">
                <a16:creationId xmlns:a16="http://schemas.microsoft.com/office/drawing/2014/main" id="{EF0C8F71-0617-4901-9C95-A6EE40DDAF7D}"/>
              </a:ext>
            </a:extLst>
          </p:cNvPr>
          <p:cNvGrpSpPr/>
          <p:nvPr/>
        </p:nvGrpSpPr>
        <p:grpSpPr>
          <a:xfrm>
            <a:off x="336625" y="1142119"/>
            <a:ext cx="458390" cy="344014"/>
            <a:chOff x="789999" y="2242985"/>
            <a:chExt cx="504229" cy="378415"/>
          </a:xfrm>
        </p:grpSpPr>
        <p:sp>
          <p:nvSpPr>
            <p:cNvPr id="20" name="Rectangle 24">
              <a:extLst>
                <a:ext uri="{FF2B5EF4-FFF2-40B4-BE49-F238E27FC236}">
                  <a16:creationId xmlns:a16="http://schemas.microsoft.com/office/drawing/2014/main" id="{ECFB5F17-FF3E-4BFA-964F-97EE7B7BC54E}"/>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1" name="Rectangle 25">
              <a:extLst>
                <a:ext uri="{FF2B5EF4-FFF2-40B4-BE49-F238E27FC236}">
                  <a16:creationId xmlns:a16="http://schemas.microsoft.com/office/drawing/2014/main" id="{A404B323-DD2C-469B-84EB-8326530BFD7B}"/>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2" name="矩形 21">
            <a:extLst>
              <a:ext uri="{FF2B5EF4-FFF2-40B4-BE49-F238E27FC236}">
                <a16:creationId xmlns:a16="http://schemas.microsoft.com/office/drawing/2014/main" id="{90E32CA0-ED07-4D33-AF4A-A45DBBFBD6A1}"/>
              </a:ext>
            </a:extLst>
          </p:cNvPr>
          <p:cNvSpPr/>
          <p:nvPr/>
        </p:nvSpPr>
        <p:spPr>
          <a:xfrm>
            <a:off x="851300" y="1052516"/>
            <a:ext cx="10485563" cy="492443"/>
          </a:xfrm>
          <a:prstGeom prst="rect">
            <a:avLst/>
          </a:prstGeom>
        </p:spPr>
        <p:txBody>
          <a:bodyPr wrap="none">
            <a:spAutoFit/>
          </a:bodyPr>
          <a:lstStyle/>
          <a:p>
            <a:pPr>
              <a:spcBef>
                <a:spcPts val="1200"/>
              </a:spcBef>
            </a:pPr>
            <a:r>
              <a:rPr lang="zh-CN" altLang="en-US" sz="2600" b="1" dirty="0">
                <a:solidFill>
                  <a:srgbClr val="002060"/>
                </a:solidFill>
                <a:latin typeface="Times New Roman" panose="02020603050405020304" pitchFamily="18" charset="0"/>
                <a:cs typeface="Times New Roman" panose="02020603050405020304" pitchFamily="18" charset="0"/>
              </a:rPr>
              <a:t>算法</a:t>
            </a:r>
            <a:r>
              <a:rPr lang="en-US" altLang="zh-CN" sz="2600" b="1" dirty="0">
                <a:solidFill>
                  <a:srgbClr val="002060"/>
                </a:solidFill>
                <a:latin typeface="Times New Roman" panose="02020603050405020304" pitchFamily="18" charset="0"/>
                <a:cs typeface="Times New Roman" panose="02020603050405020304" pitchFamily="18" charset="0"/>
              </a:rPr>
              <a:t>4.17 </a:t>
            </a:r>
            <a:r>
              <a:rPr lang="en-US" altLang="zh-CN" sz="2600" b="1" dirty="0" err="1">
                <a:solidFill>
                  <a:schemeClr val="accent2"/>
                </a:solidFill>
              </a:rPr>
              <a:t>QuickSort</a:t>
            </a:r>
            <a:r>
              <a:rPr lang="en-US" altLang="zh-CN" sz="2600" dirty="0"/>
              <a:t> </a:t>
            </a:r>
            <a:r>
              <a:rPr lang="zh-CN" altLang="en-US" sz="2600" b="1" dirty="0">
                <a:solidFill>
                  <a:srgbClr val="002060"/>
                </a:solidFill>
                <a:latin typeface="Times New Roman" panose="02020603050405020304" pitchFamily="18" charset="0"/>
                <a:cs typeface="Times New Roman" panose="02020603050405020304" pitchFamily="18" charset="0"/>
              </a:rPr>
              <a:t>：快速排序，由 </a:t>
            </a:r>
            <a:r>
              <a:rPr lang="en-US" altLang="zh-CN" sz="2600" b="1" dirty="0">
                <a:solidFill>
                  <a:srgbClr val="002060"/>
                </a:solidFill>
                <a:latin typeface="Times New Roman" panose="02020603050405020304" pitchFamily="18" charset="0"/>
                <a:cs typeface="Times New Roman" panose="02020603050405020304" pitchFamily="18" charset="0"/>
              </a:rPr>
              <a:t>3 </a:t>
            </a:r>
            <a:r>
              <a:rPr lang="zh-CN" altLang="en-US" sz="2600" b="1" dirty="0">
                <a:solidFill>
                  <a:srgbClr val="002060"/>
                </a:solidFill>
                <a:latin typeface="Times New Roman" panose="02020603050405020304" pitchFamily="18" charset="0"/>
                <a:cs typeface="Times New Roman" panose="02020603050405020304" pitchFamily="18" charset="0"/>
              </a:rPr>
              <a:t>个函数联合完成快速排序算法。</a:t>
            </a:r>
          </a:p>
        </p:txBody>
      </p:sp>
      <p:sp>
        <p:nvSpPr>
          <p:cNvPr id="23" name="矩形 22">
            <a:extLst>
              <a:ext uri="{FF2B5EF4-FFF2-40B4-BE49-F238E27FC236}">
                <a16:creationId xmlns:a16="http://schemas.microsoft.com/office/drawing/2014/main" id="{C9ECECF1-E941-4071-BDA4-167C88F17603}"/>
              </a:ext>
            </a:extLst>
          </p:cNvPr>
          <p:cNvSpPr/>
          <p:nvPr/>
        </p:nvSpPr>
        <p:spPr>
          <a:xfrm>
            <a:off x="741920" y="1507092"/>
            <a:ext cx="10950921" cy="5293757"/>
          </a:xfrm>
          <a:prstGeom prst="rect">
            <a:avLst/>
          </a:prstGeom>
        </p:spPr>
        <p:txBody>
          <a:bodyPr wrap="square">
            <a:spAutoFit/>
          </a:bodyPr>
          <a:lstStyle/>
          <a:p>
            <a:pPr lvl="1"/>
            <a:r>
              <a:rPr lang="en-US" altLang="zh-CN" sz="2600" dirty="0">
                <a:cs typeface="Times New Roman" panose="02020603050405020304" pitchFamily="18" charset="0"/>
              </a:rPr>
              <a:t>int Partition (</a:t>
            </a:r>
            <a:r>
              <a:rPr lang="en-US" altLang="zh-CN" sz="2600" dirty="0" err="1">
                <a:cs typeface="Times New Roman" panose="02020603050405020304" pitchFamily="18" charset="0"/>
              </a:rPr>
              <a:t>SList</a:t>
            </a:r>
            <a:r>
              <a:rPr lang="en-US" altLang="zh-CN" sz="2600" dirty="0">
                <a:cs typeface="Times New Roman" panose="02020603050405020304" pitchFamily="18" charset="0"/>
              </a:rPr>
              <a:t> &amp;L, int a, int b)</a:t>
            </a:r>
          </a:p>
          <a:p>
            <a:pPr lvl="1"/>
            <a:r>
              <a:rPr lang="en-US" altLang="zh-CN" sz="2600" dirty="0">
                <a:cs typeface="Times New Roman" panose="02020603050405020304" pitchFamily="18" charset="0"/>
              </a:rPr>
              <a:t> {    </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ElemType</a:t>
            </a:r>
            <a:r>
              <a:rPr lang="en-US" altLang="zh-CN" sz="2600" dirty="0">
                <a:cs typeface="Times New Roman" panose="02020603050405020304" pitchFamily="18" charset="0"/>
              </a:rPr>
              <a:t> x = </a:t>
            </a:r>
            <a:r>
              <a:rPr lang="en-US" altLang="zh-CN" sz="2600" dirty="0" err="1">
                <a:cs typeface="Times New Roman" panose="02020603050405020304" pitchFamily="18" charset="0"/>
              </a:rPr>
              <a:t>L.r</a:t>
            </a:r>
            <a:r>
              <a:rPr lang="en-US" altLang="zh-CN" sz="2600" dirty="0">
                <a:cs typeface="Times New Roman" panose="02020603050405020304" pitchFamily="18" charset="0"/>
              </a:rPr>
              <a:t>[a];</a:t>
            </a:r>
          </a:p>
          <a:p>
            <a:pPr lvl="1"/>
            <a:r>
              <a:rPr lang="en-US" altLang="zh-CN" sz="2600" dirty="0">
                <a:cs typeface="Times New Roman" panose="02020603050405020304" pitchFamily="18" charset="0"/>
              </a:rPr>
              <a:t>      while(true)</a:t>
            </a:r>
          </a:p>
          <a:p>
            <a:pPr lvl="1"/>
            <a:r>
              <a:rPr lang="en-US" altLang="zh-CN" sz="2600" dirty="0">
                <a:cs typeface="Times New Roman" panose="02020603050405020304" pitchFamily="18" charset="0"/>
              </a:rPr>
              <a:t>      {    </a:t>
            </a:r>
          </a:p>
          <a:p>
            <a:pPr lvl="1"/>
            <a:r>
              <a:rPr lang="en-US" altLang="zh-CN" sz="2600" dirty="0">
                <a:cs typeface="Times New Roman" panose="02020603050405020304" pitchFamily="18" charset="0"/>
              </a:rPr>
              <a:t>            while (a &lt; b &amp;&amp; </a:t>
            </a:r>
            <a:r>
              <a:rPr lang="en-US" altLang="zh-CN" sz="2600" dirty="0" err="1">
                <a:cs typeface="Times New Roman" panose="02020603050405020304" pitchFamily="18" charset="0"/>
              </a:rPr>
              <a:t>L.r</a:t>
            </a:r>
            <a:r>
              <a:rPr lang="en-US" altLang="zh-CN" sz="2600" dirty="0">
                <a:cs typeface="Times New Roman" panose="02020603050405020304" pitchFamily="18" charset="0"/>
              </a:rPr>
              <a:t>[b].key &gt;= </a:t>
            </a:r>
            <a:r>
              <a:rPr lang="en-US" altLang="zh-CN" sz="2600" dirty="0" err="1">
                <a:cs typeface="Times New Roman" panose="02020603050405020304" pitchFamily="18" charset="0"/>
              </a:rPr>
              <a:t>x.key</a:t>
            </a:r>
            <a:r>
              <a:rPr lang="en-US" altLang="zh-CN" sz="2600" dirty="0">
                <a:cs typeface="Times New Roman" panose="02020603050405020304" pitchFamily="18" charset="0"/>
              </a:rPr>
              <a:t>)   b--;</a:t>
            </a:r>
          </a:p>
          <a:p>
            <a:pPr lvl="1"/>
            <a:r>
              <a:rPr lang="en-US" altLang="zh-CN" sz="2600" dirty="0">
                <a:cs typeface="Times New Roman" panose="02020603050405020304" pitchFamily="18" charset="0"/>
              </a:rPr>
              <a:t>            if(a &gt;= b)  break;    </a:t>
            </a:r>
            <a:r>
              <a:rPr lang="en-US" altLang="zh-CN" sz="2600" dirty="0" err="1">
                <a:cs typeface="Times New Roman" panose="02020603050405020304" pitchFamily="18" charset="0"/>
              </a:rPr>
              <a:t>L.r</a:t>
            </a:r>
            <a:r>
              <a:rPr lang="en-US" altLang="zh-CN" sz="2600" dirty="0">
                <a:cs typeface="Times New Roman" panose="02020603050405020304" pitchFamily="18" charset="0"/>
              </a:rPr>
              <a:t>[a] = </a:t>
            </a:r>
            <a:r>
              <a:rPr lang="en-US" altLang="zh-CN" sz="2600" dirty="0" err="1">
                <a:cs typeface="Times New Roman" panose="02020603050405020304" pitchFamily="18" charset="0"/>
              </a:rPr>
              <a:t>L.r</a:t>
            </a:r>
            <a:r>
              <a:rPr lang="en-US" altLang="zh-CN" sz="2600" dirty="0">
                <a:cs typeface="Times New Roman" panose="02020603050405020304" pitchFamily="18" charset="0"/>
              </a:rPr>
              <a:t>[b];</a:t>
            </a:r>
          </a:p>
          <a:p>
            <a:pPr lvl="1"/>
            <a:r>
              <a:rPr lang="en-US" altLang="zh-CN" sz="2600" dirty="0">
                <a:cs typeface="Times New Roman" panose="02020603050405020304" pitchFamily="18" charset="0"/>
              </a:rPr>
              <a:t>            while (a &lt; b &amp;&amp; </a:t>
            </a:r>
            <a:r>
              <a:rPr lang="en-US" altLang="zh-CN" sz="2600" dirty="0" err="1">
                <a:cs typeface="Times New Roman" panose="02020603050405020304" pitchFamily="18" charset="0"/>
              </a:rPr>
              <a:t>L.r</a:t>
            </a:r>
            <a:r>
              <a:rPr lang="en-US" altLang="zh-CN" sz="2600" dirty="0">
                <a:cs typeface="Times New Roman" panose="02020603050405020304" pitchFamily="18" charset="0"/>
              </a:rPr>
              <a:t>[a].key &lt;= </a:t>
            </a:r>
            <a:r>
              <a:rPr lang="en-US" altLang="zh-CN" sz="2600" dirty="0" err="1">
                <a:cs typeface="Times New Roman" panose="02020603050405020304" pitchFamily="18" charset="0"/>
              </a:rPr>
              <a:t>x.key</a:t>
            </a:r>
            <a:r>
              <a:rPr lang="en-US" altLang="zh-CN" sz="2600" dirty="0">
                <a:cs typeface="Times New Roman" panose="02020603050405020304" pitchFamily="18" charset="0"/>
              </a:rPr>
              <a:t>)   a++;</a:t>
            </a:r>
          </a:p>
          <a:p>
            <a:pPr lvl="1"/>
            <a:r>
              <a:rPr lang="en-US" altLang="zh-CN" sz="2600" dirty="0">
                <a:cs typeface="Times New Roman" panose="02020603050405020304" pitchFamily="18" charset="0"/>
              </a:rPr>
              <a:t>            if(a &gt;= b)  break;    </a:t>
            </a:r>
            <a:r>
              <a:rPr lang="en-US" altLang="zh-CN" sz="2600" dirty="0" err="1">
                <a:cs typeface="Times New Roman" panose="02020603050405020304" pitchFamily="18" charset="0"/>
              </a:rPr>
              <a:t>L.r</a:t>
            </a:r>
            <a:r>
              <a:rPr lang="en-US" altLang="zh-CN" sz="2600" dirty="0">
                <a:cs typeface="Times New Roman" panose="02020603050405020304" pitchFamily="18" charset="0"/>
              </a:rPr>
              <a:t>[b] = </a:t>
            </a:r>
            <a:r>
              <a:rPr lang="en-US" altLang="zh-CN" sz="2600" dirty="0" err="1">
                <a:cs typeface="Times New Roman" panose="02020603050405020304" pitchFamily="18" charset="0"/>
              </a:rPr>
              <a:t>L.r</a:t>
            </a:r>
            <a:r>
              <a:rPr lang="en-US" altLang="zh-CN" sz="2600" dirty="0">
                <a:cs typeface="Times New Roman" panose="02020603050405020304" pitchFamily="18" charset="0"/>
              </a:rPr>
              <a:t>[a];</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L.r</a:t>
            </a:r>
            <a:r>
              <a:rPr lang="en-US" altLang="zh-CN" sz="2600" dirty="0">
                <a:cs typeface="Times New Roman" panose="02020603050405020304" pitchFamily="18" charset="0"/>
              </a:rPr>
              <a:t>[a] = x; </a:t>
            </a:r>
          </a:p>
          <a:p>
            <a:pPr lvl="1"/>
            <a:r>
              <a:rPr lang="en-US" altLang="zh-CN" sz="2600" dirty="0">
                <a:cs typeface="Times New Roman" panose="02020603050405020304" pitchFamily="18" charset="0"/>
              </a:rPr>
              <a:t>       return a;</a:t>
            </a:r>
          </a:p>
          <a:p>
            <a:pPr lvl="1"/>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grpSp>
        <p:nvGrpSpPr>
          <p:cNvPr id="12" name="组合 11">
            <a:extLst>
              <a:ext uri="{FF2B5EF4-FFF2-40B4-BE49-F238E27FC236}">
                <a16:creationId xmlns:a16="http://schemas.microsoft.com/office/drawing/2014/main" id="{1B200CEF-DDF8-4913-963A-4AAA8D17FEFB}"/>
              </a:ext>
            </a:extLst>
          </p:cNvPr>
          <p:cNvGrpSpPr/>
          <p:nvPr/>
        </p:nvGrpSpPr>
        <p:grpSpPr>
          <a:xfrm>
            <a:off x="-3" y="177155"/>
            <a:ext cx="4246883" cy="877513"/>
            <a:chOff x="-3" y="271425"/>
            <a:chExt cx="4147514" cy="877513"/>
          </a:xfrm>
        </p:grpSpPr>
        <p:sp>
          <p:nvSpPr>
            <p:cNvPr id="13" name="任意多边形 18">
              <a:extLst>
                <a:ext uri="{FF2B5EF4-FFF2-40B4-BE49-F238E27FC236}">
                  <a16:creationId xmlns:a16="http://schemas.microsoft.com/office/drawing/2014/main" id="{2DAB9BB3-4FB0-4CFB-8302-84925477C6AD}"/>
                </a:ext>
              </a:extLst>
            </p:cNvPr>
            <p:cNvSpPr/>
            <p:nvPr/>
          </p:nvSpPr>
          <p:spPr>
            <a:xfrm rot="5400000">
              <a:off x="1799886" y="-1379086"/>
              <a:ext cx="547735" cy="4147514"/>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4" name="椭圆 23">
              <a:extLst>
                <a:ext uri="{FF2B5EF4-FFF2-40B4-BE49-F238E27FC236}">
                  <a16:creationId xmlns:a16="http://schemas.microsoft.com/office/drawing/2014/main" id="{2E73324B-C466-4FB4-834D-EF39D3258D72}"/>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5" name="矩形 24">
              <a:extLst>
                <a:ext uri="{FF2B5EF4-FFF2-40B4-BE49-F238E27FC236}">
                  <a16:creationId xmlns:a16="http://schemas.microsoft.com/office/drawing/2014/main" id="{C9A894EA-6B16-4DF0-954D-64EB9961FB2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6" name="文本框 1066">
            <a:extLst>
              <a:ext uri="{FF2B5EF4-FFF2-40B4-BE49-F238E27FC236}">
                <a16:creationId xmlns:a16="http://schemas.microsoft.com/office/drawing/2014/main" id="{C11CAC83-7239-49A2-B279-DA9EBD9BE805}"/>
              </a:ext>
            </a:extLst>
          </p:cNvPr>
          <p:cNvSpPr txBox="1">
            <a:spLocks noChangeArrowheads="1"/>
          </p:cNvSpPr>
          <p:nvPr/>
        </p:nvSpPr>
        <p:spPr bwMode="auto">
          <a:xfrm>
            <a:off x="1614029" y="308012"/>
            <a:ext cx="18261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sym typeface="+mn-lt"/>
              </a:rPr>
              <a:t>先进排序</a:t>
            </a:r>
          </a:p>
        </p:txBody>
      </p:sp>
    </p:spTree>
    <p:extLst>
      <p:ext uri="{BB962C8B-B14F-4D97-AF65-F5344CB8AC3E}">
        <p14:creationId xmlns:p14="http://schemas.microsoft.com/office/powerpoint/2010/main" val="2636774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23">
            <a:extLst>
              <a:ext uri="{FF2B5EF4-FFF2-40B4-BE49-F238E27FC236}">
                <a16:creationId xmlns:a16="http://schemas.microsoft.com/office/drawing/2014/main" id="{EF0C8F71-0617-4901-9C95-A6EE40DDAF7D}"/>
              </a:ext>
            </a:extLst>
          </p:cNvPr>
          <p:cNvGrpSpPr/>
          <p:nvPr/>
        </p:nvGrpSpPr>
        <p:grpSpPr>
          <a:xfrm>
            <a:off x="336625" y="1142119"/>
            <a:ext cx="458390" cy="344014"/>
            <a:chOff x="789999" y="2242985"/>
            <a:chExt cx="504229" cy="378415"/>
          </a:xfrm>
        </p:grpSpPr>
        <p:sp>
          <p:nvSpPr>
            <p:cNvPr id="20" name="Rectangle 24">
              <a:extLst>
                <a:ext uri="{FF2B5EF4-FFF2-40B4-BE49-F238E27FC236}">
                  <a16:creationId xmlns:a16="http://schemas.microsoft.com/office/drawing/2014/main" id="{ECFB5F17-FF3E-4BFA-964F-97EE7B7BC54E}"/>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1" name="Rectangle 25">
              <a:extLst>
                <a:ext uri="{FF2B5EF4-FFF2-40B4-BE49-F238E27FC236}">
                  <a16:creationId xmlns:a16="http://schemas.microsoft.com/office/drawing/2014/main" id="{A404B323-DD2C-469B-84EB-8326530BFD7B}"/>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2" name="矩形 21">
            <a:extLst>
              <a:ext uri="{FF2B5EF4-FFF2-40B4-BE49-F238E27FC236}">
                <a16:creationId xmlns:a16="http://schemas.microsoft.com/office/drawing/2014/main" id="{90E32CA0-ED07-4D33-AF4A-A45DBBFBD6A1}"/>
              </a:ext>
            </a:extLst>
          </p:cNvPr>
          <p:cNvSpPr/>
          <p:nvPr/>
        </p:nvSpPr>
        <p:spPr>
          <a:xfrm>
            <a:off x="851300" y="1052516"/>
            <a:ext cx="10485563" cy="492443"/>
          </a:xfrm>
          <a:prstGeom prst="rect">
            <a:avLst/>
          </a:prstGeom>
        </p:spPr>
        <p:txBody>
          <a:bodyPr wrap="none">
            <a:spAutoFit/>
          </a:bodyPr>
          <a:lstStyle/>
          <a:p>
            <a:pPr>
              <a:spcBef>
                <a:spcPts val="1200"/>
              </a:spcBef>
            </a:pPr>
            <a:r>
              <a:rPr lang="zh-CN" altLang="en-US" sz="2600" b="1" dirty="0">
                <a:solidFill>
                  <a:srgbClr val="002060"/>
                </a:solidFill>
                <a:latin typeface="Times New Roman" panose="02020603050405020304" pitchFamily="18" charset="0"/>
                <a:cs typeface="Times New Roman" panose="02020603050405020304" pitchFamily="18" charset="0"/>
              </a:rPr>
              <a:t>算法</a:t>
            </a:r>
            <a:r>
              <a:rPr lang="en-US" altLang="zh-CN" sz="2600" b="1" dirty="0">
                <a:solidFill>
                  <a:srgbClr val="002060"/>
                </a:solidFill>
                <a:latin typeface="Times New Roman" panose="02020603050405020304" pitchFamily="18" charset="0"/>
                <a:cs typeface="Times New Roman" panose="02020603050405020304" pitchFamily="18" charset="0"/>
              </a:rPr>
              <a:t>4.17 </a:t>
            </a:r>
            <a:r>
              <a:rPr lang="en-US" altLang="zh-CN" sz="2600" b="1" dirty="0" err="1">
                <a:solidFill>
                  <a:schemeClr val="accent2"/>
                </a:solidFill>
              </a:rPr>
              <a:t>QuickSort</a:t>
            </a:r>
            <a:r>
              <a:rPr lang="en-US" altLang="zh-CN" sz="2600" dirty="0"/>
              <a:t> </a:t>
            </a:r>
            <a:r>
              <a:rPr lang="zh-CN" altLang="en-US" sz="2600" b="1" dirty="0">
                <a:solidFill>
                  <a:srgbClr val="002060"/>
                </a:solidFill>
                <a:latin typeface="Times New Roman" panose="02020603050405020304" pitchFamily="18" charset="0"/>
                <a:cs typeface="Times New Roman" panose="02020603050405020304" pitchFamily="18" charset="0"/>
              </a:rPr>
              <a:t>：快速排序，由 </a:t>
            </a:r>
            <a:r>
              <a:rPr lang="en-US" altLang="zh-CN" sz="2600" b="1" dirty="0">
                <a:solidFill>
                  <a:srgbClr val="002060"/>
                </a:solidFill>
                <a:latin typeface="Times New Roman" panose="02020603050405020304" pitchFamily="18" charset="0"/>
                <a:cs typeface="Times New Roman" panose="02020603050405020304" pitchFamily="18" charset="0"/>
              </a:rPr>
              <a:t>3 </a:t>
            </a:r>
            <a:r>
              <a:rPr lang="zh-CN" altLang="en-US" sz="2600" b="1" dirty="0">
                <a:solidFill>
                  <a:srgbClr val="002060"/>
                </a:solidFill>
                <a:latin typeface="Times New Roman" panose="02020603050405020304" pitchFamily="18" charset="0"/>
                <a:cs typeface="Times New Roman" panose="02020603050405020304" pitchFamily="18" charset="0"/>
              </a:rPr>
              <a:t>个函数联合完成快速排序算法。</a:t>
            </a:r>
          </a:p>
        </p:txBody>
      </p:sp>
      <p:sp>
        <p:nvSpPr>
          <p:cNvPr id="23" name="矩形 22">
            <a:extLst>
              <a:ext uri="{FF2B5EF4-FFF2-40B4-BE49-F238E27FC236}">
                <a16:creationId xmlns:a16="http://schemas.microsoft.com/office/drawing/2014/main" id="{C9ECECF1-E941-4071-BDA4-167C88F17603}"/>
              </a:ext>
            </a:extLst>
          </p:cNvPr>
          <p:cNvSpPr/>
          <p:nvPr/>
        </p:nvSpPr>
        <p:spPr>
          <a:xfrm>
            <a:off x="733079" y="1534402"/>
            <a:ext cx="10950921" cy="2092881"/>
          </a:xfrm>
          <a:prstGeom prst="rect">
            <a:avLst/>
          </a:prstGeom>
        </p:spPr>
        <p:txBody>
          <a:bodyPr wrap="square">
            <a:spAutoFit/>
          </a:bodyPr>
          <a:lstStyle/>
          <a:p>
            <a:pPr lvl="1"/>
            <a:r>
              <a:rPr lang="en-US" altLang="zh-CN" sz="2600" dirty="0">
                <a:cs typeface="Times New Roman" panose="02020603050405020304" pitchFamily="18" charset="0"/>
              </a:rPr>
              <a:t>void </a:t>
            </a:r>
            <a:r>
              <a:rPr lang="en-US" altLang="zh-CN" sz="2600" dirty="0" err="1">
                <a:cs typeface="Times New Roman" panose="02020603050405020304" pitchFamily="18" charset="0"/>
              </a:rPr>
              <a:t>QSort</a:t>
            </a:r>
            <a:r>
              <a:rPr lang="en-US" altLang="zh-CN" sz="2600" dirty="0">
                <a:cs typeface="Times New Roman" panose="02020603050405020304" pitchFamily="18" charset="0"/>
              </a:rPr>
              <a:t> (</a:t>
            </a:r>
            <a:r>
              <a:rPr lang="en-US" altLang="zh-CN" sz="2600" dirty="0" err="1">
                <a:cs typeface="Times New Roman" panose="02020603050405020304" pitchFamily="18" charset="0"/>
              </a:rPr>
              <a:t>SList</a:t>
            </a:r>
            <a:r>
              <a:rPr lang="en-US" altLang="zh-CN" sz="2600" dirty="0">
                <a:cs typeface="Times New Roman" panose="02020603050405020304" pitchFamily="18" charset="0"/>
              </a:rPr>
              <a:t> &amp;L, int a, int b)</a:t>
            </a:r>
          </a:p>
          <a:p>
            <a:pPr lvl="1"/>
            <a:r>
              <a:rPr lang="en-US" altLang="zh-CN" sz="2600" dirty="0">
                <a:cs typeface="Times New Roman" panose="02020603050405020304" pitchFamily="18" charset="0"/>
              </a:rPr>
              <a:t> {    int p;</a:t>
            </a:r>
          </a:p>
          <a:p>
            <a:pPr lvl="1"/>
            <a:r>
              <a:rPr lang="en-US" altLang="zh-CN" sz="2600" dirty="0">
                <a:cs typeface="Times New Roman" panose="02020603050405020304" pitchFamily="18" charset="0"/>
              </a:rPr>
              <a:t>      if(a &gt;= b)  return;</a:t>
            </a:r>
          </a:p>
          <a:p>
            <a:pPr lvl="1"/>
            <a:r>
              <a:rPr lang="en-US" altLang="zh-CN" sz="2600" dirty="0">
                <a:cs typeface="Times New Roman" panose="02020603050405020304" pitchFamily="18" charset="0"/>
              </a:rPr>
              <a:t>      p = Partition(L, a, b);   </a:t>
            </a:r>
            <a:r>
              <a:rPr lang="en-US" altLang="zh-CN" sz="2600" dirty="0" err="1">
                <a:cs typeface="Times New Roman" panose="02020603050405020304" pitchFamily="18" charset="0"/>
              </a:rPr>
              <a:t>QSort</a:t>
            </a:r>
            <a:r>
              <a:rPr lang="en-US" altLang="zh-CN" sz="2600" dirty="0">
                <a:cs typeface="Times New Roman" panose="02020603050405020304" pitchFamily="18" charset="0"/>
              </a:rPr>
              <a:t>(L, a, p-1);   </a:t>
            </a:r>
            <a:r>
              <a:rPr lang="en-US" altLang="zh-CN" sz="2600" dirty="0" err="1">
                <a:cs typeface="Times New Roman" panose="02020603050405020304" pitchFamily="18" charset="0"/>
              </a:rPr>
              <a:t>QSort</a:t>
            </a:r>
            <a:r>
              <a:rPr lang="en-US" altLang="zh-CN" sz="2600" dirty="0">
                <a:cs typeface="Times New Roman" panose="02020603050405020304" pitchFamily="18" charset="0"/>
              </a:rPr>
              <a:t>(L, p+1, b);</a:t>
            </a:r>
          </a:p>
          <a:p>
            <a:pPr lvl="1"/>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sp>
        <p:nvSpPr>
          <p:cNvPr id="12" name="矩形 11">
            <a:extLst>
              <a:ext uri="{FF2B5EF4-FFF2-40B4-BE49-F238E27FC236}">
                <a16:creationId xmlns:a16="http://schemas.microsoft.com/office/drawing/2014/main" id="{15B68A08-1385-42FB-8CD3-8CD652A058DC}"/>
              </a:ext>
            </a:extLst>
          </p:cNvPr>
          <p:cNvSpPr/>
          <p:nvPr/>
        </p:nvSpPr>
        <p:spPr>
          <a:xfrm>
            <a:off x="795015" y="3675552"/>
            <a:ext cx="10950921" cy="892552"/>
          </a:xfrm>
          <a:prstGeom prst="rect">
            <a:avLst/>
          </a:prstGeom>
        </p:spPr>
        <p:txBody>
          <a:bodyPr wrap="square">
            <a:spAutoFit/>
          </a:bodyPr>
          <a:lstStyle/>
          <a:p>
            <a:pPr lvl="1"/>
            <a:r>
              <a:rPr lang="en-US" altLang="zh-CN" sz="2600" dirty="0">
                <a:cs typeface="Times New Roman" panose="02020603050405020304" pitchFamily="18" charset="0"/>
              </a:rPr>
              <a:t>void </a:t>
            </a:r>
            <a:r>
              <a:rPr lang="en-US" altLang="zh-CN" sz="2600" dirty="0" err="1">
                <a:cs typeface="Times New Roman" panose="02020603050405020304" pitchFamily="18" charset="0"/>
              </a:rPr>
              <a:t>QuickSort</a:t>
            </a:r>
            <a:r>
              <a:rPr lang="en-US" altLang="zh-CN" sz="2600" dirty="0">
                <a:cs typeface="Times New Roman" panose="02020603050405020304" pitchFamily="18" charset="0"/>
              </a:rPr>
              <a:t> (</a:t>
            </a:r>
            <a:r>
              <a:rPr lang="en-US" altLang="zh-CN" sz="2600" dirty="0" err="1">
                <a:cs typeface="Times New Roman" panose="02020603050405020304" pitchFamily="18" charset="0"/>
              </a:rPr>
              <a:t>SList</a:t>
            </a:r>
            <a:r>
              <a:rPr lang="en-US" altLang="zh-CN" sz="2600" dirty="0">
                <a:cs typeface="Times New Roman" panose="02020603050405020304" pitchFamily="18" charset="0"/>
              </a:rPr>
              <a:t> &amp;L)</a:t>
            </a:r>
          </a:p>
          <a:p>
            <a:pPr lvl="1"/>
            <a:r>
              <a:rPr lang="en-US" altLang="zh-CN" sz="2600" dirty="0">
                <a:cs typeface="Times New Roman" panose="02020603050405020304" pitchFamily="18" charset="0"/>
              </a:rPr>
              <a:t> {    </a:t>
            </a:r>
            <a:r>
              <a:rPr lang="en-US" altLang="zh-CN" sz="2600" dirty="0" err="1">
                <a:cs typeface="Times New Roman" panose="02020603050405020304" pitchFamily="18" charset="0"/>
              </a:rPr>
              <a:t>QSort</a:t>
            </a:r>
            <a:r>
              <a:rPr lang="en-US" altLang="zh-CN" sz="2600" dirty="0">
                <a:cs typeface="Times New Roman" panose="02020603050405020304" pitchFamily="18" charset="0"/>
              </a:rPr>
              <a:t> (L, 1, </a:t>
            </a:r>
            <a:r>
              <a:rPr lang="en-US" altLang="zh-CN" sz="2600" dirty="0" err="1">
                <a:cs typeface="Times New Roman" panose="02020603050405020304" pitchFamily="18" charset="0"/>
              </a:rPr>
              <a:t>L.length</a:t>
            </a:r>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70B40986-0FF4-40B9-BC3B-5FAA26E30FC1}"/>
                  </a:ext>
                </a:extLst>
              </p:cNvPr>
              <p:cNvSpPr/>
              <p:nvPr/>
            </p:nvSpPr>
            <p:spPr>
              <a:xfrm>
                <a:off x="492493" y="4671556"/>
                <a:ext cx="10950921" cy="2088649"/>
              </a:xfrm>
              <a:prstGeom prst="rect">
                <a:avLst/>
              </a:prstGeom>
            </p:spPr>
            <p:txBody>
              <a:bodyPr wrap="square">
                <a:spAutoFit/>
              </a:bodyPr>
              <a:lstStyle/>
              <a:p>
                <a:pPr algn="just">
                  <a:lnSpc>
                    <a:spcPct val="120000"/>
                  </a:lnSpc>
                </a:pPr>
                <a:r>
                  <a:rPr lang="zh-CN" altLang="en-US" sz="2200" b="1" dirty="0">
                    <a:solidFill>
                      <a:schemeClr val="accent2"/>
                    </a:solidFill>
                    <a:cs typeface="Times New Roman" panose="02020603050405020304" pitchFamily="18" charset="0"/>
                  </a:rPr>
                  <a:t>注</a:t>
                </a:r>
                <a:r>
                  <a:rPr lang="en-US" altLang="zh-CN" sz="2200" b="1" dirty="0">
                    <a:solidFill>
                      <a:schemeClr val="accent2"/>
                    </a:solidFill>
                    <a:cs typeface="Times New Roman" panose="02020603050405020304" pitchFamily="18" charset="0"/>
                  </a:rPr>
                  <a:t> (1)</a:t>
                </a:r>
                <a:r>
                  <a:rPr lang="zh-CN" altLang="en-US" sz="2200" dirty="0">
                    <a:cs typeface="Times New Roman" panose="02020603050405020304" pitchFamily="18" charset="0"/>
                  </a:rPr>
                  <a:t>附加存储空间为 </a:t>
                </a:r>
                <a:r>
                  <a:rPr lang="en-US" altLang="zh-CN" sz="2200" dirty="0">
                    <a:cs typeface="Times New Roman" panose="02020603050405020304" pitchFamily="18" charset="0"/>
                  </a:rPr>
                  <a:t>O(</a:t>
                </a:r>
                <a14:m>
                  <m:oMath xmlns:m="http://schemas.openxmlformats.org/officeDocument/2006/math">
                    <m:func>
                      <m:funcPr>
                        <m:ctrlPr>
                          <a:rPr lang="en-US" altLang="zh-CN" sz="2200" b="0" i="1" dirty="0" smtClean="0">
                            <a:latin typeface="Cambria Math" panose="02040503050406030204" pitchFamily="18" charset="0"/>
                            <a:cs typeface="Times New Roman" panose="02020603050405020304" pitchFamily="18" charset="0"/>
                          </a:rPr>
                        </m:ctrlPr>
                      </m:funcPr>
                      <m:fName>
                        <m:r>
                          <m:rPr>
                            <m:sty m:val="p"/>
                          </m:rPr>
                          <a:rPr lang="en-US" altLang="zh-CN" sz="2200" b="0" i="0" dirty="0" smtClean="0">
                            <a:latin typeface="Cambria Math" panose="02040503050406030204" pitchFamily="18" charset="0"/>
                            <a:cs typeface="Times New Roman" panose="02020603050405020304" pitchFamily="18" charset="0"/>
                          </a:rPr>
                          <m:t>ln</m:t>
                        </m:r>
                      </m:fName>
                      <m:e>
                        <m:r>
                          <a:rPr lang="en-US" altLang="zh-CN" sz="2200" b="0" i="1" dirty="0" smtClean="0">
                            <a:latin typeface="Cambria Math" panose="02040503050406030204" pitchFamily="18" charset="0"/>
                            <a:cs typeface="Times New Roman" panose="02020603050405020304" pitchFamily="18" charset="0"/>
                          </a:rPr>
                          <m:t>𝑛</m:t>
                        </m:r>
                      </m:e>
                    </m:func>
                  </m:oMath>
                </a14:m>
                <a:r>
                  <a:rPr lang="en-US" altLang="zh-CN" sz="2200" dirty="0">
                    <a:cs typeface="Times New Roman" panose="02020603050405020304" pitchFamily="18" charset="0"/>
                  </a:rPr>
                  <a:t>)</a:t>
                </a:r>
                <a:r>
                  <a:rPr lang="zh-CN" altLang="en-US" sz="2200" dirty="0">
                    <a:cs typeface="Times New Roman" panose="02020603050405020304" pitchFamily="18" charset="0"/>
                  </a:rPr>
                  <a:t>，最大值为</a:t>
                </a:r>
                <a:r>
                  <a:rPr lang="en-US" altLang="zh-CN" sz="2200" dirty="0">
                    <a:cs typeface="Times New Roman" panose="02020603050405020304" pitchFamily="18" charset="0"/>
                  </a:rPr>
                  <a:t>O(</a:t>
                </a:r>
                <a14:m>
                  <m:oMath xmlns:m="http://schemas.openxmlformats.org/officeDocument/2006/math">
                    <m:r>
                      <a:rPr lang="en-US" altLang="zh-CN" sz="2200" b="0" i="1" smtClean="0">
                        <a:latin typeface="Cambria Math" panose="02040503050406030204" pitchFamily="18" charset="0"/>
                        <a:cs typeface="Times New Roman" panose="02020603050405020304" pitchFamily="18" charset="0"/>
                      </a:rPr>
                      <m:t>𝑛</m:t>
                    </m:r>
                  </m:oMath>
                </a14:m>
                <a:r>
                  <a:rPr lang="en-US" altLang="zh-CN" sz="2200" dirty="0">
                    <a:cs typeface="Times New Roman" panose="02020603050405020304" pitchFamily="18" charset="0"/>
                  </a:rPr>
                  <a:t>) </a:t>
                </a:r>
                <a:r>
                  <a:rPr lang="zh-CN" altLang="en-US" sz="2200" dirty="0">
                    <a:cs typeface="Times New Roman" panose="02020603050405020304" pitchFamily="18" charset="0"/>
                  </a:rPr>
                  <a:t>。</a:t>
                </a:r>
                <a:endParaRPr lang="en-US" altLang="zh-CN" sz="2200" dirty="0">
                  <a:cs typeface="Times New Roman" panose="02020603050405020304" pitchFamily="18" charset="0"/>
                </a:endParaRPr>
              </a:p>
              <a:p>
                <a:pPr algn="just">
                  <a:lnSpc>
                    <a:spcPct val="120000"/>
                  </a:lnSpc>
                </a:pPr>
                <a:r>
                  <a:rPr lang="en-US" altLang="zh-CN" sz="2200" dirty="0">
                    <a:cs typeface="Times New Roman" panose="02020603050405020304" pitchFamily="18" charset="0"/>
                  </a:rPr>
                  <a:t>    </a:t>
                </a:r>
                <a:r>
                  <a:rPr lang="en-US" altLang="zh-CN" sz="2200" b="1" dirty="0">
                    <a:solidFill>
                      <a:schemeClr val="accent2"/>
                    </a:solidFill>
                    <a:cs typeface="Times New Roman" panose="02020603050405020304" pitchFamily="18" charset="0"/>
                  </a:rPr>
                  <a:t>(2)</a:t>
                </a:r>
                <a:r>
                  <a:rPr lang="zh-CN" altLang="en-US" sz="2200" dirty="0">
                    <a:cs typeface="Times New Roman" panose="02020603050405020304" pitchFamily="18" charset="0"/>
                  </a:rPr>
                  <a:t>时间复杂度为 </a:t>
                </a:r>
                <a:r>
                  <a:rPr lang="en-US" altLang="zh-CN" sz="2200" dirty="0">
                    <a:cs typeface="Times New Roman" panose="02020603050405020304" pitchFamily="18" charset="0"/>
                  </a:rPr>
                  <a:t>O(</a:t>
                </a:r>
                <a14:m>
                  <m:oMath xmlns:m="http://schemas.openxmlformats.org/officeDocument/2006/math">
                    <m:func>
                      <m:funcPr>
                        <m:ctrlPr>
                          <a:rPr lang="en-US" altLang="zh-CN" sz="2200" i="1" dirty="0">
                            <a:latin typeface="Cambria Math" panose="02040503050406030204" pitchFamily="18" charset="0"/>
                            <a:cs typeface="Times New Roman" panose="02020603050405020304" pitchFamily="18" charset="0"/>
                          </a:rPr>
                        </m:ctrlPr>
                      </m:funcPr>
                      <m:fName>
                        <m:r>
                          <a:rPr lang="en-US" altLang="zh-CN" sz="2200" b="0" i="1" dirty="0" smtClean="0">
                            <a:latin typeface="Cambria Math" panose="02040503050406030204" pitchFamily="18" charset="0"/>
                            <a:cs typeface="Times New Roman" panose="02020603050405020304" pitchFamily="18" charset="0"/>
                          </a:rPr>
                          <m:t>𝑛</m:t>
                        </m:r>
                        <m:r>
                          <m:rPr>
                            <m:sty m:val="p"/>
                          </m:rPr>
                          <a:rPr lang="en-US" altLang="zh-CN" sz="2200" dirty="0">
                            <a:latin typeface="Cambria Math" panose="02040503050406030204" pitchFamily="18" charset="0"/>
                            <a:cs typeface="Times New Roman" panose="02020603050405020304" pitchFamily="18" charset="0"/>
                          </a:rPr>
                          <m:t>ln</m:t>
                        </m:r>
                      </m:fName>
                      <m:e>
                        <m:r>
                          <a:rPr lang="en-US" altLang="zh-CN" sz="2200" i="1" dirty="0">
                            <a:latin typeface="Cambria Math" panose="02040503050406030204" pitchFamily="18" charset="0"/>
                            <a:cs typeface="Times New Roman" panose="02020603050405020304" pitchFamily="18" charset="0"/>
                          </a:rPr>
                          <m:t>𝑛</m:t>
                        </m:r>
                      </m:e>
                    </m:func>
                  </m:oMath>
                </a14:m>
                <a:r>
                  <a:rPr lang="en-US" altLang="zh-CN" sz="2200" dirty="0">
                    <a:cs typeface="Times New Roman" panose="02020603050405020304" pitchFamily="18" charset="0"/>
                  </a:rPr>
                  <a:t>)</a:t>
                </a:r>
                <a:r>
                  <a:rPr lang="zh-CN" altLang="en-US" sz="2200" dirty="0">
                    <a:cs typeface="Times New Roman" panose="02020603050405020304" pitchFamily="18" charset="0"/>
                  </a:rPr>
                  <a:t>，最大值为</a:t>
                </a:r>
                <a:r>
                  <a:rPr lang="en-US" altLang="zh-CN" sz="2200" dirty="0">
                    <a:cs typeface="Times New Roman" panose="02020603050405020304" pitchFamily="18" charset="0"/>
                  </a:rPr>
                  <a:t> O(</a:t>
                </a:r>
                <a14:m>
                  <m:oMath xmlns:m="http://schemas.openxmlformats.org/officeDocument/2006/math">
                    <m:sSup>
                      <m:sSupPr>
                        <m:ctrlPr>
                          <a:rPr lang="en-US" altLang="zh-CN" sz="2200" i="1">
                            <a:latin typeface="Cambria Math" panose="02040503050406030204" pitchFamily="18" charset="0"/>
                            <a:cs typeface="Times New Roman" panose="02020603050405020304" pitchFamily="18" charset="0"/>
                          </a:rPr>
                        </m:ctrlPr>
                      </m:sSupPr>
                      <m:e>
                        <m:r>
                          <a:rPr lang="en-US" altLang="zh-CN" sz="2200" i="1">
                            <a:latin typeface="Cambria Math" panose="02040503050406030204" pitchFamily="18" charset="0"/>
                            <a:cs typeface="Times New Roman" panose="02020603050405020304" pitchFamily="18" charset="0"/>
                          </a:rPr>
                          <m:t>𝑛</m:t>
                        </m:r>
                      </m:e>
                      <m:sup>
                        <m:r>
                          <a:rPr lang="en-US" altLang="zh-CN" sz="2200" i="1">
                            <a:latin typeface="Cambria Math" panose="02040503050406030204" pitchFamily="18" charset="0"/>
                            <a:cs typeface="Times New Roman" panose="02020603050405020304" pitchFamily="18" charset="0"/>
                          </a:rPr>
                          <m:t>2</m:t>
                        </m:r>
                      </m:sup>
                    </m:sSup>
                  </m:oMath>
                </a14:m>
                <a:r>
                  <a:rPr lang="en-US" altLang="zh-CN" sz="2200" dirty="0">
                    <a:cs typeface="Times New Roman" panose="02020603050405020304" pitchFamily="18" charset="0"/>
                  </a:rPr>
                  <a:t>)</a:t>
                </a:r>
                <a:r>
                  <a:rPr lang="zh-CN" altLang="en-US" sz="2200" dirty="0">
                    <a:cs typeface="Times New Roman" panose="02020603050405020304" pitchFamily="18" charset="0"/>
                  </a:rPr>
                  <a:t>。</a:t>
                </a:r>
                <a:endParaRPr lang="en-US" altLang="zh-CN" sz="2200" dirty="0">
                  <a:cs typeface="Times New Roman" panose="02020603050405020304" pitchFamily="18" charset="0"/>
                </a:endParaRPr>
              </a:p>
              <a:p>
                <a:pPr algn="just">
                  <a:lnSpc>
                    <a:spcPct val="120000"/>
                  </a:lnSpc>
                </a:pPr>
                <a:r>
                  <a:rPr lang="en-US" altLang="zh-CN" sz="2200" b="1" dirty="0">
                    <a:solidFill>
                      <a:schemeClr val="accent2"/>
                    </a:solidFill>
                    <a:cs typeface="Times New Roman" panose="02020603050405020304" pitchFamily="18" charset="0"/>
                  </a:rPr>
                  <a:t>    (3)</a:t>
                </a:r>
                <a:r>
                  <a:rPr lang="zh-CN" altLang="en-US" sz="2200" dirty="0">
                    <a:cs typeface="Times New Roman" panose="02020603050405020304" pitchFamily="18" charset="0"/>
                  </a:rPr>
                  <a:t>快速排序的平均性能很好，但是在元素排列按关键字基本有序时效率很低，与简单排序方法相同。改进方法之一是取元素 </a:t>
                </a:r>
                <a:r>
                  <a:rPr lang="en-US" altLang="zh-CN" sz="2200" dirty="0" err="1">
                    <a:cs typeface="Times New Roman" panose="02020603050405020304" pitchFamily="18" charset="0"/>
                  </a:rPr>
                  <a:t>L.r</a:t>
                </a:r>
                <a:r>
                  <a:rPr lang="en-US" altLang="zh-CN" sz="2200" dirty="0">
                    <a:cs typeface="Times New Roman" panose="02020603050405020304" pitchFamily="18" charset="0"/>
                  </a:rPr>
                  <a:t>[a], </a:t>
                </a:r>
                <a:r>
                  <a:rPr lang="en-US" altLang="zh-CN" sz="2200" dirty="0" err="1">
                    <a:cs typeface="Times New Roman" panose="02020603050405020304" pitchFamily="18" charset="0"/>
                  </a:rPr>
                  <a:t>L.r</a:t>
                </a:r>
                <a:r>
                  <a:rPr lang="en-US" altLang="zh-CN" sz="2200" dirty="0">
                    <a:cs typeface="Times New Roman" panose="02020603050405020304" pitchFamily="18" charset="0"/>
                  </a:rPr>
                  <a:t>[b], </a:t>
                </a:r>
                <a:r>
                  <a:rPr lang="en-US" altLang="zh-CN" sz="2200" dirty="0" err="1">
                    <a:cs typeface="Times New Roman" panose="02020603050405020304" pitchFamily="18" charset="0"/>
                  </a:rPr>
                  <a:t>L.r</a:t>
                </a:r>
                <a:r>
                  <a:rPr lang="en-US" altLang="zh-CN" sz="2200" dirty="0">
                    <a:cs typeface="Times New Roman" panose="02020603050405020304" pitchFamily="18" charset="0"/>
                  </a:rPr>
                  <a:t>[(</a:t>
                </a:r>
                <a:r>
                  <a:rPr lang="en-US" altLang="zh-CN" sz="2200" dirty="0" err="1">
                    <a:cs typeface="Times New Roman" panose="02020603050405020304" pitchFamily="18" charset="0"/>
                  </a:rPr>
                  <a:t>a+b</a:t>
                </a:r>
                <a:r>
                  <a:rPr lang="en-US" altLang="zh-CN" sz="2200" dirty="0">
                    <a:cs typeface="Times New Roman" panose="02020603050405020304" pitchFamily="18" charset="0"/>
                  </a:rPr>
                  <a:t>)/2] </a:t>
                </a:r>
                <a:r>
                  <a:rPr lang="zh-CN" altLang="en-US" sz="2200" dirty="0">
                    <a:cs typeface="Times New Roman" panose="02020603050405020304" pitchFamily="18" charset="0"/>
                  </a:rPr>
                  <a:t>中大小居中的关键字作为枢轴。</a:t>
                </a:r>
                <a:endParaRPr lang="en-US" altLang="zh-CN" sz="2200" dirty="0">
                  <a:cs typeface="Times New Roman" panose="02020603050405020304" pitchFamily="18" charset="0"/>
                </a:endParaRPr>
              </a:p>
            </p:txBody>
          </p:sp>
        </mc:Choice>
        <mc:Fallback xmlns="">
          <p:sp>
            <p:nvSpPr>
              <p:cNvPr id="13" name="矩形 12">
                <a:extLst>
                  <a:ext uri="{FF2B5EF4-FFF2-40B4-BE49-F238E27FC236}">
                    <a16:creationId xmlns:a16="http://schemas.microsoft.com/office/drawing/2014/main" id="{70B40986-0FF4-40B9-BC3B-5FAA26E30FC1}"/>
                  </a:ext>
                </a:extLst>
              </p:cNvPr>
              <p:cNvSpPr>
                <a:spLocks noRot="1" noChangeAspect="1" noMove="1" noResize="1" noEditPoints="1" noAdjustHandles="1" noChangeArrowheads="1" noChangeShapeType="1" noTextEdit="1"/>
              </p:cNvSpPr>
              <p:nvPr/>
            </p:nvSpPr>
            <p:spPr>
              <a:xfrm>
                <a:off x="492493" y="4671556"/>
                <a:ext cx="10950921" cy="2088649"/>
              </a:xfrm>
              <a:prstGeom prst="rect">
                <a:avLst/>
              </a:prstGeom>
              <a:blipFill>
                <a:blip r:embed="rId2"/>
                <a:stretch>
                  <a:fillRect l="-724" r="-724" b="-5248"/>
                </a:stretch>
              </a:blipFill>
            </p:spPr>
            <p:txBody>
              <a:bodyPr/>
              <a:lstStyle/>
              <a:p>
                <a:r>
                  <a:rPr lang="zh-CN" altLang="en-US">
                    <a:noFill/>
                  </a:rPr>
                  <a:t> </a:t>
                </a:r>
              </a:p>
            </p:txBody>
          </p:sp>
        </mc:Fallback>
      </mc:AlternateContent>
      <p:grpSp>
        <p:nvGrpSpPr>
          <p:cNvPr id="24" name="组合 23">
            <a:extLst>
              <a:ext uri="{FF2B5EF4-FFF2-40B4-BE49-F238E27FC236}">
                <a16:creationId xmlns:a16="http://schemas.microsoft.com/office/drawing/2014/main" id="{E81F1864-A71F-426D-9A0E-E0F3818E108E}"/>
              </a:ext>
            </a:extLst>
          </p:cNvPr>
          <p:cNvGrpSpPr/>
          <p:nvPr/>
        </p:nvGrpSpPr>
        <p:grpSpPr>
          <a:xfrm>
            <a:off x="-3" y="177155"/>
            <a:ext cx="4246883" cy="877513"/>
            <a:chOff x="-3" y="271425"/>
            <a:chExt cx="4147514" cy="877513"/>
          </a:xfrm>
        </p:grpSpPr>
        <p:sp>
          <p:nvSpPr>
            <p:cNvPr id="25" name="任意多边形 18">
              <a:extLst>
                <a:ext uri="{FF2B5EF4-FFF2-40B4-BE49-F238E27FC236}">
                  <a16:creationId xmlns:a16="http://schemas.microsoft.com/office/drawing/2014/main" id="{31BA2A40-BAAE-4EDA-B705-CFD65F5F8D28}"/>
                </a:ext>
              </a:extLst>
            </p:cNvPr>
            <p:cNvSpPr/>
            <p:nvPr/>
          </p:nvSpPr>
          <p:spPr>
            <a:xfrm rot="5400000">
              <a:off x="1799886" y="-1379086"/>
              <a:ext cx="547735" cy="4147514"/>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6" name="椭圆 25">
              <a:extLst>
                <a:ext uri="{FF2B5EF4-FFF2-40B4-BE49-F238E27FC236}">
                  <a16:creationId xmlns:a16="http://schemas.microsoft.com/office/drawing/2014/main" id="{087F9E38-DEFD-45C2-8C68-F4F5E919DC4F}"/>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7" name="矩形 26">
              <a:extLst>
                <a:ext uri="{FF2B5EF4-FFF2-40B4-BE49-F238E27FC236}">
                  <a16:creationId xmlns:a16="http://schemas.microsoft.com/office/drawing/2014/main" id="{3B9DC12C-66FC-401A-80C5-6B4E347802A3}"/>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8" name="文本框 1066">
            <a:extLst>
              <a:ext uri="{FF2B5EF4-FFF2-40B4-BE49-F238E27FC236}">
                <a16:creationId xmlns:a16="http://schemas.microsoft.com/office/drawing/2014/main" id="{56DA0615-ACB4-4BC9-9CFA-3D8293A6D7DE}"/>
              </a:ext>
            </a:extLst>
          </p:cNvPr>
          <p:cNvSpPr txBox="1">
            <a:spLocks noChangeArrowheads="1"/>
          </p:cNvSpPr>
          <p:nvPr/>
        </p:nvSpPr>
        <p:spPr bwMode="auto">
          <a:xfrm>
            <a:off x="1614029" y="308012"/>
            <a:ext cx="18261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sym typeface="+mn-lt"/>
              </a:rPr>
              <a:t>先进排序</a:t>
            </a:r>
          </a:p>
        </p:txBody>
      </p:sp>
    </p:spTree>
    <p:extLst>
      <p:ext uri="{BB962C8B-B14F-4D97-AF65-F5344CB8AC3E}">
        <p14:creationId xmlns:p14="http://schemas.microsoft.com/office/powerpoint/2010/main" val="3490065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3" y="177155"/>
            <a:ext cx="4246883" cy="877513"/>
            <a:chOff x="-3" y="271425"/>
            <a:chExt cx="4147514"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1799886" y="-1379086"/>
              <a:ext cx="547735" cy="4147514"/>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614029" y="308012"/>
            <a:ext cx="18261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sym typeface="+mn-lt"/>
              </a:rPr>
              <a:t>先进排序</a:t>
            </a:r>
          </a:p>
        </p:txBody>
      </p:sp>
      <p:grpSp>
        <p:nvGrpSpPr>
          <p:cNvPr id="8" name="Group 23">
            <a:extLst>
              <a:ext uri="{FF2B5EF4-FFF2-40B4-BE49-F238E27FC236}">
                <a16:creationId xmlns:a16="http://schemas.microsoft.com/office/drawing/2014/main" id="{018F20BD-CDDF-414B-A61E-7D9AA03BFBC1}"/>
              </a:ext>
            </a:extLst>
          </p:cNvPr>
          <p:cNvGrpSpPr/>
          <p:nvPr/>
        </p:nvGrpSpPr>
        <p:grpSpPr>
          <a:xfrm>
            <a:off x="405553" y="1217819"/>
            <a:ext cx="458390" cy="344014"/>
            <a:chOff x="789999" y="2242985"/>
            <a:chExt cx="504229" cy="378415"/>
          </a:xfrm>
        </p:grpSpPr>
        <p:sp>
          <p:nvSpPr>
            <p:cNvPr id="9" name="Rectangle 24">
              <a:extLst>
                <a:ext uri="{FF2B5EF4-FFF2-40B4-BE49-F238E27FC236}">
                  <a16:creationId xmlns:a16="http://schemas.microsoft.com/office/drawing/2014/main" id="{6CBFEE95-1F24-4666-A20A-0B1B4AABC4D3}"/>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0" name="Rectangle 25">
              <a:extLst>
                <a:ext uri="{FF2B5EF4-FFF2-40B4-BE49-F238E27FC236}">
                  <a16:creationId xmlns:a16="http://schemas.microsoft.com/office/drawing/2014/main" id="{0838DB32-4DC4-414E-9F14-C35D76088F75}"/>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11" name="矩形 10">
            <a:extLst>
              <a:ext uri="{FF2B5EF4-FFF2-40B4-BE49-F238E27FC236}">
                <a16:creationId xmlns:a16="http://schemas.microsoft.com/office/drawing/2014/main" id="{A99DFE6D-2633-4102-997D-AB08349D7E84}"/>
              </a:ext>
            </a:extLst>
          </p:cNvPr>
          <p:cNvSpPr/>
          <p:nvPr/>
        </p:nvSpPr>
        <p:spPr>
          <a:xfrm>
            <a:off x="920228" y="1128216"/>
            <a:ext cx="2079415" cy="523220"/>
          </a:xfrm>
          <a:prstGeom prst="rect">
            <a:avLst/>
          </a:prstGeom>
        </p:spPr>
        <p:txBody>
          <a:bodyPr wrap="none">
            <a:spAutoFit/>
          </a:bodyPr>
          <a:lstStyle/>
          <a:p>
            <a:pPr>
              <a:spcBef>
                <a:spcPts val="1200"/>
              </a:spcBef>
            </a:pPr>
            <a:r>
              <a:rPr lang="en-US" altLang="zh-CN" sz="2800" b="1" dirty="0">
                <a:solidFill>
                  <a:srgbClr val="002060"/>
                </a:solidFill>
                <a:latin typeface="Times New Roman" panose="02020603050405020304" pitchFamily="18" charset="0"/>
                <a:cs typeface="Times New Roman" panose="02020603050405020304" pitchFamily="18" charset="0"/>
              </a:rPr>
              <a:t>4.5.2</a:t>
            </a:r>
            <a:r>
              <a:rPr lang="en-US" altLang="zh-CN" sz="2800" b="1" dirty="0">
                <a:solidFill>
                  <a:schemeClr val="accent2"/>
                </a:solidFill>
              </a:rPr>
              <a:t> </a:t>
            </a:r>
            <a:r>
              <a:rPr lang="zh-CN" altLang="en-US" sz="2800" b="1" dirty="0">
                <a:solidFill>
                  <a:schemeClr val="accent2"/>
                </a:solidFill>
              </a:rPr>
              <a:t>堆排序</a:t>
            </a:r>
            <a:endParaRPr lang="zh-CN" altLang="en-US" sz="2800" b="1" dirty="0">
              <a:solidFill>
                <a:srgbClr val="00206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5D9147D6-D217-4B8D-B747-F01429D15742}"/>
                  </a:ext>
                </a:extLst>
              </p:cNvPr>
              <p:cNvSpPr/>
              <p:nvPr/>
            </p:nvSpPr>
            <p:spPr>
              <a:xfrm>
                <a:off x="322764" y="1734973"/>
                <a:ext cx="11546471" cy="2316403"/>
              </a:xfrm>
              <a:prstGeom prst="rect">
                <a:avLst/>
              </a:prstGeom>
            </p:spPr>
            <p:txBody>
              <a:bodyPr wrap="square">
                <a:spAutoFit/>
              </a:bodyPr>
              <a:lstStyle/>
              <a:p>
                <a:pPr algn="just">
                  <a:lnSpc>
                    <a:spcPct val="120000"/>
                  </a:lnSpc>
                  <a:spcAft>
                    <a:spcPts val="1200"/>
                  </a:spcAft>
                </a:pPr>
                <a:r>
                  <a:rPr lang="zh-CN" altLang="en-US" sz="2800" b="1" dirty="0">
                    <a:solidFill>
                      <a:schemeClr val="accent2"/>
                    </a:solidFill>
                    <a:cs typeface="Times New Roman" panose="02020603050405020304" pitchFamily="18" charset="0"/>
                  </a:rPr>
                  <a:t>堆</a:t>
                </a:r>
                <a:r>
                  <a:rPr lang="en-US" altLang="zh-CN" sz="2800" b="1" dirty="0">
                    <a:solidFill>
                      <a:schemeClr val="accent2"/>
                    </a:solidFill>
                    <a:cs typeface="Times New Roman" panose="02020603050405020304" pitchFamily="18" charset="0"/>
                  </a:rPr>
                  <a:t>(heap)</a:t>
                </a:r>
                <a:r>
                  <a:rPr lang="zh-CN" altLang="en-US" sz="2800" dirty="0">
                    <a:cs typeface="Times New Roman" panose="02020603050405020304" pitchFamily="18" charset="0"/>
                  </a:rPr>
                  <a:t>定义：设元素序列 </a:t>
                </a:r>
                <a:r>
                  <a:rPr lang="en-US" altLang="zh-CN" sz="2800" dirty="0">
                    <a:cs typeface="Times New Roman" panose="02020603050405020304" pitchFamily="18" charset="0"/>
                  </a:rPr>
                  <a:t>{k1,k2,...,</a:t>
                </a:r>
                <a:r>
                  <a:rPr lang="en-US" altLang="zh-CN" sz="2800" dirty="0" err="1">
                    <a:cs typeface="Times New Roman" panose="02020603050405020304" pitchFamily="18" charset="0"/>
                  </a:rPr>
                  <a:t>kn</a:t>
                </a:r>
                <a:r>
                  <a:rPr lang="en-US" altLang="zh-CN" sz="2800" dirty="0">
                    <a:cs typeface="Times New Roman" panose="02020603050405020304" pitchFamily="18" charset="0"/>
                  </a:rPr>
                  <a:t>} </a:t>
                </a:r>
                <a:r>
                  <a:rPr lang="zh-CN" altLang="en-US" sz="2800" dirty="0">
                    <a:cs typeface="Times New Roman" panose="02020603050405020304" pitchFamily="18" charset="0"/>
                  </a:rPr>
                  <a:t>满足 </a:t>
                </a:r>
                <a:r>
                  <a:rPr lang="en-US" altLang="zh-CN" sz="2800" dirty="0">
                    <a:cs typeface="Times New Roman" panose="02020603050405020304" pitchFamily="18" charset="0"/>
                  </a:rPr>
                  <a:t>n=0,1, </a:t>
                </a:r>
                <a:r>
                  <a:rPr lang="zh-CN" altLang="en-US" sz="2800" dirty="0">
                    <a:cs typeface="Times New Roman" panose="02020603050405020304" pitchFamily="18" charset="0"/>
                  </a:rPr>
                  <a:t>或 </a:t>
                </a:r>
                <a14:m>
                  <m:oMath xmlns:m="http://schemas.openxmlformats.org/officeDocument/2006/math">
                    <m:r>
                      <a:rPr lang="en-US" altLang="zh-CN" sz="2800" i="1">
                        <a:latin typeface="Cambria Math" panose="02040503050406030204" pitchFamily="18" charset="0"/>
                        <a:cs typeface="Times New Roman" panose="02020603050405020304" pitchFamily="18" charset="0"/>
                      </a:rPr>
                      <m:t>𝑛</m:t>
                    </m:r>
                    <m:r>
                      <a:rPr lang="en-US" altLang="zh-CN" sz="2800" i="1">
                        <a:latin typeface="Cambria Math" panose="02040503050406030204" pitchFamily="18" charset="0"/>
                        <a:cs typeface="Times New Roman" panose="02020603050405020304" pitchFamily="18" charset="0"/>
                      </a:rPr>
                      <m:t>≥2</m:t>
                    </m:r>
                  </m:oMath>
                </a14:m>
                <a:r>
                  <a:rPr lang="en-US" altLang="zh-CN" sz="2800" dirty="0">
                    <a:cs typeface="Times New Roman" panose="02020603050405020304" pitchFamily="18" charset="0"/>
                  </a:rPr>
                  <a:t>, </a:t>
                </a:r>
                <a:r>
                  <a:rPr lang="zh-CN" altLang="en-US" sz="2800" dirty="0">
                    <a:cs typeface="Times New Roman" panose="02020603050405020304" pitchFamily="18" charset="0"/>
                  </a:rPr>
                  <a:t>并且</a:t>
                </a:r>
                <a14:m>
                  <m:oMath xmlns:m="http://schemas.openxmlformats.org/officeDocument/2006/math">
                    <m:sSub>
                      <m:sSubPr>
                        <m:ctrlPr>
                          <a:rPr lang="en-US" altLang="zh-CN" sz="2800" i="1">
                            <a:latin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cs typeface="Times New Roman" panose="02020603050405020304" pitchFamily="18" charset="0"/>
                          </a:rPr>
                          <m:t>𝑘</m:t>
                        </m:r>
                      </m:e>
                      <m:sub>
                        <m:d>
                          <m:dPr>
                            <m:begChr m:val="⌊"/>
                            <m:endChr m:val="⌋"/>
                            <m:ctrlPr>
                              <a:rPr lang="en-US" altLang="zh-CN" sz="2800" i="1">
                                <a:latin typeface="Cambria Math" panose="02040503050406030204" pitchFamily="18" charset="0"/>
                                <a:cs typeface="Times New Roman" panose="02020603050405020304" pitchFamily="18" charset="0"/>
                              </a:rPr>
                            </m:ctrlPr>
                          </m:dPr>
                          <m:e>
                            <m:r>
                              <a:rPr lang="en-US" altLang="zh-CN" sz="2800" i="1">
                                <a:latin typeface="Cambria Math" panose="02040503050406030204" pitchFamily="18" charset="0"/>
                                <a:cs typeface="Times New Roman" panose="02020603050405020304" pitchFamily="18" charset="0"/>
                              </a:rPr>
                              <m:t>𝑖</m:t>
                            </m:r>
                            <m:r>
                              <a:rPr lang="en-US" altLang="zh-CN" sz="2800" i="1">
                                <a:latin typeface="Cambria Math" panose="02040503050406030204" pitchFamily="18" charset="0"/>
                                <a:cs typeface="Times New Roman" panose="02020603050405020304" pitchFamily="18" charset="0"/>
                              </a:rPr>
                              <m:t>/2</m:t>
                            </m:r>
                          </m:e>
                        </m:d>
                      </m:sub>
                    </m:sSub>
                    <m:r>
                      <a:rPr lang="en-US" altLang="zh-CN" sz="2800" i="1">
                        <a:latin typeface="Cambria Math" panose="02040503050406030204" pitchFamily="18" charset="0"/>
                        <a:cs typeface="Times New Roman" panose="02020603050405020304" pitchFamily="18" charset="0"/>
                      </a:rPr>
                      <m:t>≥</m:t>
                    </m:r>
                    <m:sSub>
                      <m:sSubPr>
                        <m:ctrlPr>
                          <a:rPr lang="en-US" altLang="zh-CN" sz="2800" i="1">
                            <a:latin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cs typeface="Times New Roman" panose="02020603050405020304" pitchFamily="18" charset="0"/>
                          </a:rPr>
                          <m:t>𝑘</m:t>
                        </m:r>
                      </m:e>
                      <m:sub>
                        <m:r>
                          <a:rPr lang="en-US" altLang="zh-CN" sz="2800" i="1">
                            <a:latin typeface="Cambria Math" panose="02040503050406030204" pitchFamily="18" charset="0"/>
                            <a:cs typeface="Times New Roman" panose="02020603050405020304" pitchFamily="18" charset="0"/>
                          </a:rPr>
                          <m:t>𝑖</m:t>
                        </m:r>
                      </m:sub>
                    </m:sSub>
                  </m:oMath>
                </a14:m>
                <a:r>
                  <a:rPr lang="en-US" altLang="zh-CN" sz="2800" dirty="0">
                    <a:cs typeface="Times New Roman" panose="02020603050405020304" pitchFamily="18" charset="0"/>
                  </a:rPr>
                  <a:t>, </a:t>
                </a:r>
                <a:r>
                  <a:rPr lang="en-US" altLang="zh-CN" sz="2800" dirty="0" err="1">
                    <a:cs typeface="Times New Roman" panose="02020603050405020304" pitchFamily="18" charset="0"/>
                  </a:rPr>
                  <a:t>i</a:t>
                </a:r>
                <a:r>
                  <a:rPr lang="en-US" altLang="zh-CN" sz="2800" dirty="0">
                    <a:cs typeface="Times New Roman" panose="02020603050405020304" pitchFamily="18" charset="0"/>
                  </a:rPr>
                  <a:t>=2,3,4...,n</a:t>
                </a:r>
                <a:r>
                  <a:rPr lang="zh-CN" altLang="en-US" sz="2800" dirty="0">
                    <a:cs typeface="Times New Roman" panose="02020603050405020304" pitchFamily="18" charset="0"/>
                  </a:rPr>
                  <a:t>，则此序列称为堆。</a:t>
                </a:r>
                <a:endParaRPr lang="en-US" altLang="zh-CN" sz="2800" dirty="0">
                  <a:cs typeface="Times New Roman" panose="02020603050405020304" pitchFamily="18" charset="0"/>
                </a:endParaRPr>
              </a:p>
              <a:p>
                <a:pPr algn="just">
                  <a:lnSpc>
                    <a:spcPct val="120000"/>
                  </a:lnSpc>
                  <a:spcAft>
                    <a:spcPts val="1200"/>
                  </a:spcAft>
                </a:pPr>
                <a:r>
                  <a:rPr lang="zh-CN" altLang="en-US" sz="2800" dirty="0">
                    <a:cs typeface="Times New Roman" panose="02020603050405020304" pitchFamily="18" charset="0"/>
                  </a:rPr>
                  <a:t>若将此序列转化为完全二叉树，则堆定义中的条件即为：所有分支结点的值均不小于其左右子结点的值。堆顶元素</a:t>
                </a:r>
                <a:r>
                  <a:rPr lang="en-US" altLang="zh-CN" sz="2800" dirty="0">
                    <a:cs typeface="Times New Roman" panose="02020603050405020304" pitchFamily="18" charset="0"/>
                  </a:rPr>
                  <a:t>(</a:t>
                </a:r>
                <a:r>
                  <a:rPr lang="zh-CN" altLang="en-US" sz="2800" dirty="0">
                    <a:cs typeface="Times New Roman" panose="02020603050405020304" pitchFamily="18" charset="0"/>
                  </a:rPr>
                  <a:t>即根</a:t>
                </a:r>
                <a:r>
                  <a:rPr lang="en-US" altLang="zh-CN" sz="2800" dirty="0">
                    <a:cs typeface="Times New Roman" panose="02020603050405020304" pitchFamily="18" charset="0"/>
                  </a:rPr>
                  <a:t>)</a:t>
                </a:r>
                <a:r>
                  <a:rPr lang="zh-CN" altLang="en-US" sz="2800" dirty="0">
                    <a:cs typeface="Times New Roman" panose="02020603050405020304" pitchFamily="18" charset="0"/>
                  </a:rPr>
                  <a:t>为序列的最大值。</a:t>
                </a:r>
                <a:endParaRPr lang="en-US" altLang="zh-CN" sz="2800" dirty="0">
                  <a:cs typeface="Times New Roman" panose="02020603050405020304" pitchFamily="18" charset="0"/>
                </a:endParaRPr>
              </a:p>
            </p:txBody>
          </p:sp>
        </mc:Choice>
        <mc:Fallback xmlns="">
          <p:sp>
            <p:nvSpPr>
              <p:cNvPr id="12" name="矩形 11">
                <a:extLst>
                  <a:ext uri="{FF2B5EF4-FFF2-40B4-BE49-F238E27FC236}">
                    <a16:creationId xmlns:a16="http://schemas.microsoft.com/office/drawing/2014/main" id="{5D9147D6-D217-4B8D-B747-F01429D15742}"/>
                  </a:ext>
                </a:extLst>
              </p:cNvPr>
              <p:cNvSpPr>
                <a:spLocks noRot="1" noChangeAspect="1" noMove="1" noResize="1" noEditPoints="1" noAdjustHandles="1" noChangeArrowheads="1" noChangeShapeType="1" noTextEdit="1"/>
              </p:cNvSpPr>
              <p:nvPr/>
            </p:nvSpPr>
            <p:spPr>
              <a:xfrm>
                <a:off x="322764" y="1734973"/>
                <a:ext cx="11546471" cy="2316403"/>
              </a:xfrm>
              <a:prstGeom prst="rect">
                <a:avLst/>
              </a:prstGeom>
              <a:blipFill>
                <a:blip r:embed="rId2"/>
                <a:stretch>
                  <a:fillRect l="-1109" t="-1316" r="-1056" b="-6579"/>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5D9147D6-D217-4B8D-B747-F01429D15742}"/>
              </a:ext>
            </a:extLst>
          </p:cNvPr>
          <p:cNvSpPr/>
          <p:nvPr/>
        </p:nvSpPr>
        <p:spPr>
          <a:xfrm>
            <a:off x="322764" y="4134913"/>
            <a:ext cx="11546471" cy="211609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2800" b="1" dirty="0">
                <a:solidFill>
                  <a:schemeClr val="accent2"/>
                </a:solidFill>
                <a:cs typeface="Times New Roman" panose="02020603050405020304" pitchFamily="18" charset="0"/>
              </a:rPr>
              <a:t>堆排序</a:t>
            </a:r>
            <a:r>
              <a:rPr lang="en-US" altLang="zh-CN" sz="2800" b="1" dirty="0">
                <a:solidFill>
                  <a:schemeClr val="accent2"/>
                </a:solidFill>
                <a:cs typeface="Times New Roman" panose="02020603050405020304" pitchFamily="18" charset="0"/>
              </a:rPr>
              <a:t>(heap sort)</a:t>
            </a:r>
            <a:r>
              <a:rPr lang="zh-CN" altLang="en-US" sz="2800" dirty="0">
                <a:cs typeface="Times New Roman" panose="02020603050405020304" pitchFamily="18" charset="0"/>
              </a:rPr>
              <a:t>属于选择排序类，算法基本思想分为两步：</a:t>
            </a:r>
            <a:endParaRPr lang="en-US" altLang="zh-CN" sz="2800" dirty="0">
              <a:cs typeface="Times New Roman" panose="02020603050405020304" pitchFamily="18" charset="0"/>
            </a:endParaRPr>
          </a:p>
          <a:p>
            <a:pPr algn="just">
              <a:lnSpc>
                <a:spcPct val="120000"/>
              </a:lnSpc>
            </a:pPr>
            <a:r>
              <a:rPr lang="en-US" altLang="zh-CN" sz="2800" b="1" dirty="0">
                <a:solidFill>
                  <a:srgbClr val="0000FF"/>
                </a:solidFill>
                <a:cs typeface="Times New Roman" panose="02020603050405020304" pitchFamily="18" charset="0"/>
              </a:rPr>
              <a:t>1</a:t>
            </a:r>
            <a:r>
              <a:rPr lang="zh-CN" altLang="en-US" sz="2800" b="1" dirty="0">
                <a:solidFill>
                  <a:srgbClr val="0000FF"/>
                </a:solidFill>
                <a:cs typeface="Times New Roman" panose="02020603050405020304" pitchFamily="18" charset="0"/>
              </a:rPr>
              <a:t>）</a:t>
            </a:r>
            <a:r>
              <a:rPr lang="zh-CN" altLang="en-US" sz="2800" dirty="0">
                <a:cs typeface="Times New Roman" panose="02020603050405020304" pitchFamily="18" charset="0"/>
              </a:rPr>
              <a:t>把待排序的元素序列调整为堆。</a:t>
            </a:r>
            <a:endParaRPr lang="en-US" altLang="zh-CN" sz="2800" dirty="0">
              <a:cs typeface="Times New Roman" panose="02020603050405020304" pitchFamily="18" charset="0"/>
            </a:endParaRPr>
          </a:p>
          <a:p>
            <a:pPr algn="just">
              <a:lnSpc>
                <a:spcPct val="120000"/>
              </a:lnSpc>
            </a:pPr>
            <a:r>
              <a:rPr lang="en-US" altLang="zh-CN" sz="2800" b="1" dirty="0">
                <a:solidFill>
                  <a:srgbClr val="0000FF"/>
                </a:solidFill>
                <a:cs typeface="Times New Roman" panose="02020603050405020304" pitchFamily="18" charset="0"/>
              </a:rPr>
              <a:t>2</a:t>
            </a:r>
            <a:r>
              <a:rPr lang="zh-CN" altLang="en-US" sz="2800" b="1" dirty="0">
                <a:solidFill>
                  <a:srgbClr val="0000FF"/>
                </a:solidFill>
                <a:cs typeface="Times New Roman" panose="02020603050405020304" pitchFamily="18" charset="0"/>
              </a:rPr>
              <a:t>）</a:t>
            </a:r>
            <a:r>
              <a:rPr lang="zh-CN" altLang="en-US" sz="2800" dirty="0">
                <a:cs typeface="Times New Roman" panose="02020603050405020304" pitchFamily="18" charset="0"/>
              </a:rPr>
              <a:t>删除堆顶元素，把剩下的元素序列调整为新的堆。不断重复第二步，且从堆中依次删除的堆顶元素构成排序后的序列。</a:t>
            </a:r>
            <a:endParaRPr lang="en-US" altLang="zh-CN" sz="2800" dirty="0">
              <a:cs typeface="Times New Roman" panose="02020603050405020304" pitchFamily="18" charset="0"/>
            </a:endParaRPr>
          </a:p>
        </p:txBody>
      </p:sp>
    </p:spTree>
    <p:extLst>
      <p:ext uri="{BB962C8B-B14F-4D97-AF65-F5344CB8AC3E}">
        <p14:creationId xmlns:p14="http://schemas.microsoft.com/office/powerpoint/2010/main" val="103445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3" y="177155"/>
            <a:ext cx="4246883" cy="877513"/>
            <a:chOff x="-3" y="271425"/>
            <a:chExt cx="4147514"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1799886" y="-1379086"/>
              <a:ext cx="547735" cy="4147514"/>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4</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614029" y="308012"/>
            <a:ext cx="18261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sym typeface="+mn-lt"/>
              </a:rPr>
              <a:t>简单排序</a:t>
            </a:r>
          </a:p>
        </p:txBody>
      </p:sp>
      <p:grpSp>
        <p:nvGrpSpPr>
          <p:cNvPr id="8" name="Group 23">
            <a:extLst>
              <a:ext uri="{FF2B5EF4-FFF2-40B4-BE49-F238E27FC236}">
                <a16:creationId xmlns:a16="http://schemas.microsoft.com/office/drawing/2014/main" id="{018F20BD-CDDF-414B-A61E-7D9AA03BFBC1}"/>
              </a:ext>
            </a:extLst>
          </p:cNvPr>
          <p:cNvGrpSpPr/>
          <p:nvPr/>
        </p:nvGrpSpPr>
        <p:grpSpPr>
          <a:xfrm>
            <a:off x="405553" y="1217819"/>
            <a:ext cx="458390" cy="344014"/>
            <a:chOff x="789999" y="2242985"/>
            <a:chExt cx="504229" cy="378415"/>
          </a:xfrm>
        </p:grpSpPr>
        <p:sp>
          <p:nvSpPr>
            <p:cNvPr id="9" name="Rectangle 24">
              <a:extLst>
                <a:ext uri="{FF2B5EF4-FFF2-40B4-BE49-F238E27FC236}">
                  <a16:creationId xmlns:a16="http://schemas.microsoft.com/office/drawing/2014/main" id="{6CBFEE95-1F24-4666-A20A-0B1B4AABC4D3}"/>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0" name="Rectangle 25">
              <a:extLst>
                <a:ext uri="{FF2B5EF4-FFF2-40B4-BE49-F238E27FC236}">
                  <a16:creationId xmlns:a16="http://schemas.microsoft.com/office/drawing/2014/main" id="{0838DB32-4DC4-414E-9F14-C35D76088F75}"/>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11" name="矩形 10">
            <a:extLst>
              <a:ext uri="{FF2B5EF4-FFF2-40B4-BE49-F238E27FC236}">
                <a16:creationId xmlns:a16="http://schemas.microsoft.com/office/drawing/2014/main" id="{A99DFE6D-2633-4102-997D-AB08349D7E84}"/>
              </a:ext>
            </a:extLst>
          </p:cNvPr>
          <p:cNvSpPr/>
          <p:nvPr/>
        </p:nvSpPr>
        <p:spPr>
          <a:xfrm>
            <a:off x="920228" y="1128216"/>
            <a:ext cx="3156633" cy="523220"/>
          </a:xfrm>
          <a:prstGeom prst="rect">
            <a:avLst/>
          </a:prstGeom>
        </p:spPr>
        <p:txBody>
          <a:bodyPr wrap="none">
            <a:spAutoFit/>
          </a:bodyPr>
          <a:lstStyle/>
          <a:p>
            <a:pPr>
              <a:spcBef>
                <a:spcPts val="1200"/>
              </a:spcBef>
            </a:pPr>
            <a:r>
              <a:rPr lang="en-US" altLang="zh-CN" sz="2800" b="1" dirty="0">
                <a:solidFill>
                  <a:srgbClr val="002060"/>
                </a:solidFill>
                <a:latin typeface="Times New Roman" panose="02020603050405020304" pitchFamily="18" charset="0"/>
                <a:cs typeface="Times New Roman" panose="02020603050405020304" pitchFamily="18" charset="0"/>
              </a:rPr>
              <a:t>4.4.1</a:t>
            </a:r>
            <a:r>
              <a:rPr lang="en-US" altLang="zh-CN" sz="2800" b="1" dirty="0">
                <a:solidFill>
                  <a:schemeClr val="accent2"/>
                </a:solidFill>
              </a:rPr>
              <a:t> </a:t>
            </a:r>
            <a:r>
              <a:rPr lang="zh-CN" altLang="en-US" sz="2800" b="1" dirty="0">
                <a:solidFill>
                  <a:schemeClr val="accent2"/>
                </a:solidFill>
              </a:rPr>
              <a:t>直接插入排序</a:t>
            </a:r>
            <a:endParaRPr lang="zh-CN" altLang="en-US" sz="2800" b="1" dirty="0">
              <a:solidFill>
                <a:srgbClr val="002060"/>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5D9147D6-D217-4B8D-B747-F01429D15742}"/>
              </a:ext>
            </a:extLst>
          </p:cNvPr>
          <p:cNvSpPr/>
          <p:nvPr/>
        </p:nvSpPr>
        <p:spPr>
          <a:xfrm>
            <a:off x="322764" y="1734973"/>
            <a:ext cx="11546471" cy="4791312"/>
          </a:xfrm>
          <a:prstGeom prst="rect">
            <a:avLst/>
          </a:prstGeom>
        </p:spPr>
        <p:txBody>
          <a:bodyPr wrap="square">
            <a:spAutoFit/>
          </a:bodyPr>
          <a:lstStyle/>
          <a:p>
            <a:pPr algn="just">
              <a:lnSpc>
                <a:spcPct val="120000"/>
              </a:lnSpc>
              <a:spcAft>
                <a:spcPts val="1200"/>
              </a:spcAft>
            </a:pPr>
            <a:r>
              <a:rPr lang="zh-CN" altLang="en-US" sz="2400" b="1" dirty="0">
                <a:solidFill>
                  <a:schemeClr val="accent2"/>
                </a:solidFill>
                <a:cs typeface="Times New Roman" panose="02020603050405020304" pitchFamily="18" charset="0"/>
              </a:rPr>
              <a:t>直接插入排序</a:t>
            </a:r>
            <a:r>
              <a:rPr lang="en-US" altLang="zh-CN" sz="2400" b="1" dirty="0">
                <a:solidFill>
                  <a:schemeClr val="accent2"/>
                </a:solidFill>
                <a:cs typeface="Times New Roman" panose="02020603050405020304" pitchFamily="18" charset="0"/>
              </a:rPr>
              <a:t>(straight insertion sort)</a:t>
            </a:r>
            <a:r>
              <a:rPr lang="zh-CN" altLang="en-US" sz="2400" dirty="0">
                <a:cs typeface="Times New Roman" panose="02020603050405020304" pitchFamily="18" charset="0"/>
              </a:rPr>
              <a:t>属于插入排序类，算法的基本思想是把所有元素逐一插入已排序的表中，保持表的有序性。每插入一个元素称为一趟排序。设待排序的元素序列中有 </a:t>
            </a:r>
            <a:r>
              <a:rPr lang="en-US" altLang="zh-CN" sz="2400" dirty="0">
                <a:cs typeface="Times New Roman" panose="02020603050405020304" pitchFamily="18" charset="0"/>
              </a:rPr>
              <a:t>n </a:t>
            </a:r>
            <a:r>
              <a:rPr lang="zh-CN" altLang="en-US" sz="2400" dirty="0">
                <a:cs typeface="Times New Roman" panose="02020603050405020304" pitchFamily="18" charset="0"/>
              </a:rPr>
              <a:t>元素，每进行一趟排序，有序表的长度增加 </a:t>
            </a:r>
            <a:r>
              <a:rPr lang="en-US" altLang="zh-CN" sz="2400" dirty="0">
                <a:cs typeface="Times New Roman" panose="02020603050405020304" pitchFamily="18" charset="0"/>
              </a:rPr>
              <a:t>1 </a:t>
            </a:r>
            <a:r>
              <a:rPr lang="zh-CN" altLang="en-US" sz="2400" dirty="0">
                <a:cs typeface="Times New Roman" panose="02020603050405020304" pitchFamily="18" charset="0"/>
              </a:rPr>
              <a:t>，共进行 </a:t>
            </a:r>
            <a:r>
              <a:rPr lang="en-US" altLang="zh-CN" sz="2400" dirty="0">
                <a:cs typeface="Times New Roman" panose="02020603050405020304" pitchFamily="18" charset="0"/>
              </a:rPr>
              <a:t>n-1 </a:t>
            </a:r>
            <a:r>
              <a:rPr lang="zh-CN" altLang="en-US" sz="2400" dirty="0">
                <a:cs typeface="Times New Roman" panose="02020603050405020304" pitchFamily="18" charset="0"/>
              </a:rPr>
              <a:t>趟排序即可完成排序算法。</a:t>
            </a:r>
            <a:endParaRPr lang="en-US" altLang="zh-CN" sz="2400" dirty="0">
              <a:cs typeface="Times New Roman" panose="02020603050405020304" pitchFamily="18" charset="0"/>
            </a:endParaRPr>
          </a:p>
          <a:p>
            <a:pPr algn="just">
              <a:lnSpc>
                <a:spcPct val="120000"/>
              </a:lnSpc>
            </a:pPr>
            <a:r>
              <a:rPr lang="zh-CN" altLang="en-US" sz="2400" dirty="0">
                <a:cs typeface="Times New Roman" panose="02020603050405020304" pitchFamily="18" charset="0"/>
              </a:rPr>
              <a:t>例：对元素序列 </a:t>
            </a:r>
            <a:r>
              <a:rPr lang="en-US" altLang="zh-CN" sz="2400" dirty="0">
                <a:cs typeface="Times New Roman" panose="02020603050405020304" pitchFamily="18" charset="0"/>
              </a:rPr>
              <a:t>{4,6,2,7,9,5,10,1,8,3} </a:t>
            </a:r>
            <a:r>
              <a:rPr lang="zh-CN" altLang="en-US" sz="2400" dirty="0">
                <a:cs typeface="Times New Roman" panose="02020603050405020304" pitchFamily="18" charset="0"/>
              </a:rPr>
              <a:t>进行排序，排序过程中，元素序列依次变化为：</a:t>
            </a:r>
            <a:endParaRPr lang="en-US" altLang="zh-CN" sz="2400" dirty="0">
              <a:cs typeface="Times New Roman" panose="02020603050405020304" pitchFamily="18" charset="0"/>
            </a:endParaRPr>
          </a:p>
          <a:p>
            <a:pPr marL="457200" indent="-457200" algn="ctr">
              <a:lnSpc>
                <a:spcPct val="120000"/>
              </a:lnSpc>
              <a:buAutoNum type="arabicParenBoth"/>
            </a:pPr>
            <a:r>
              <a:rPr lang="en-US" altLang="zh-CN" sz="2400" dirty="0">
                <a:cs typeface="Times New Roman" panose="02020603050405020304" pitchFamily="18" charset="0"/>
              </a:rPr>
              <a:t>{</a:t>
            </a:r>
            <a:r>
              <a:rPr lang="en-US" altLang="zh-CN" sz="2400" u="sng" dirty="0">
                <a:solidFill>
                  <a:schemeClr val="accent2"/>
                </a:solidFill>
                <a:cs typeface="Times New Roman" panose="02020603050405020304" pitchFamily="18" charset="0"/>
              </a:rPr>
              <a:t>4,6</a:t>
            </a:r>
            <a:r>
              <a:rPr lang="en-US" altLang="zh-CN" sz="2400" dirty="0">
                <a:cs typeface="Times New Roman" panose="02020603050405020304" pitchFamily="18" charset="0"/>
              </a:rPr>
              <a:t>,2,7,9,5,10,1,8,3}</a:t>
            </a:r>
            <a:r>
              <a:rPr lang="zh-CN" altLang="en-US" sz="2400" dirty="0">
                <a:cs typeface="Times New Roman" panose="02020603050405020304" pitchFamily="18" charset="0"/>
              </a:rPr>
              <a:t>；             </a:t>
            </a:r>
            <a:r>
              <a:rPr lang="en-US" altLang="zh-CN" sz="2400" dirty="0">
                <a:cs typeface="Times New Roman" panose="02020603050405020304" pitchFamily="18" charset="0"/>
              </a:rPr>
              <a:t>(2) {</a:t>
            </a:r>
            <a:r>
              <a:rPr lang="en-US" altLang="zh-CN" sz="2400" u="sng" dirty="0">
                <a:solidFill>
                  <a:schemeClr val="accent2"/>
                </a:solidFill>
                <a:cs typeface="Times New Roman" panose="02020603050405020304" pitchFamily="18" charset="0"/>
              </a:rPr>
              <a:t>2,4,6</a:t>
            </a:r>
            <a:r>
              <a:rPr lang="en-US" altLang="zh-CN" sz="2400" dirty="0">
                <a:cs typeface="Times New Roman" panose="02020603050405020304" pitchFamily="18" charset="0"/>
              </a:rPr>
              <a:t>,7,9,5,10,1,8,3} ;</a:t>
            </a:r>
          </a:p>
          <a:p>
            <a:pPr algn="ctr">
              <a:lnSpc>
                <a:spcPct val="120000"/>
              </a:lnSpc>
            </a:pPr>
            <a:r>
              <a:rPr lang="en-US" altLang="zh-CN" sz="2400" dirty="0">
                <a:cs typeface="Times New Roman" panose="02020603050405020304" pitchFamily="18" charset="0"/>
              </a:rPr>
              <a:t>(3) {</a:t>
            </a:r>
            <a:r>
              <a:rPr lang="en-US" altLang="zh-CN" sz="2400" u="sng" dirty="0">
                <a:solidFill>
                  <a:schemeClr val="accent2"/>
                </a:solidFill>
                <a:cs typeface="Times New Roman" panose="02020603050405020304" pitchFamily="18" charset="0"/>
              </a:rPr>
              <a:t>2,4,6,7</a:t>
            </a:r>
            <a:r>
              <a:rPr lang="en-US" altLang="zh-CN" sz="2400" dirty="0">
                <a:cs typeface="Times New Roman" panose="02020603050405020304" pitchFamily="18" charset="0"/>
              </a:rPr>
              <a:t>,9,5,10,1,8,3} ;               (4) {</a:t>
            </a:r>
            <a:r>
              <a:rPr lang="en-US" altLang="zh-CN" sz="2400" u="sng" dirty="0">
                <a:solidFill>
                  <a:schemeClr val="accent2"/>
                </a:solidFill>
                <a:cs typeface="Times New Roman" panose="02020603050405020304" pitchFamily="18" charset="0"/>
              </a:rPr>
              <a:t>2,4,6,7,9</a:t>
            </a:r>
            <a:r>
              <a:rPr lang="en-US" altLang="zh-CN" sz="2400" dirty="0">
                <a:cs typeface="Times New Roman" panose="02020603050405020304" pitchFamily="18" charset="0"/>
              </a:rPr>
              <a:t>,5,10,1,8,3} ;</a:t>
            </a:r>
          </a:p>
          <a:p>
            <a:pPr algn="ctr">
              <a:lnSpc>
                <a:spcPct val="120000"/>
              </a:lnSpc>
            </a:pPr>
            <a:r>
              <a:rPr lang="en-US" altLang="zh-CN" sz="2400" dirty="0">
                <a:cs typeface="Times New Roman" panose="02020603050405020304" pitchFamily="18" charset="0"/>
              </a:rPr>
              <a:t>(5) {</a:t>
            </a:r>
            <a:r>
              <a:rPr lang="en-US" altLang="zh-CN" sz="2400" u="sng" dirty="0">
                <a:solidFill>
                  <a:schemeClr val="accent2"/>
                </a:solidFill>
                <a:cs typeface="Times New Roman" panose="02020603050405020304" pitchFamily="18" charset="0"/>
              </a:rPr>
              <a:t>2,4,5,6,7,9</a:t>
            </a:r>
            <a:r>
              <a:rPr lang="en-US" altLang="zh-CN" sz="2400" dirty="0">
                <a:cs typeface="Times New Roman" panose="02020603050405020304" pitchFamily="18" charset="0"/>
              </a:rPr>
              <a:t>,10,1,8,3} ;               (6) {</a:t>
            </a:r>
            <a:r>
              <a:rPr lang="en-US" altLang="zh-CN" sz="2400" u="sng" dirty="0">
                <a:solidFill>
                  <a:schemeClr val="accent2"/>
                </a:solidFill>
                <a:cs typeface="Times New Roman" panose="02020603050405020304" pitchFamily="18" charset="0"/>
              </a:rPr>
              <a:t>2,4,5,6,7,9,10</a:t>
            </a:r>
            <a:r>
              <a:rPr lang="en-US" altLang="zh-CN" sz="2400" dirty="0">
                <a:cs typeface="Times New Roman" panose="02020603050405020304" pitchFamily="18" charset="0"/>
              </a:rPr>
              <a:t>,1,8,3} ;</a:t>
            </a:r>
          </a:p>
          <a:p>
            <a:pPr algn="ctr">
              <a:lnSpc>
                <a:spcPct val="120000"/>
              </a:lnSpc>
            </a:pPr>
            <a:r>
              <a:rPr lang="en-US" altLang="zh-CN" sz="2400" dirty="0">
                <a:cs typeface="Times New Roman" panose="02020603050405020304" pitchFamily="18" charset="0"/>
              </a:rPr>
              <a:t>(7) {</a:t>
            </a:r>
            <a:r>
              <a:rPr lang="en-US" altLang="zh-CN" sz="2400" u="sng" dirty="0">
                <a:solidFill>
                  <a:schemeClr val="accent2"/>
                </a:solidFill>
                <a:cs typeface="Times New Roman" panose="02020603050405020304" pitchFamily="18" charset="0"/>
              </a:rPr>
              <a:t>1,2,4,5,6,7,9,10</a:t>
            </a:r>
            <a:r>
              <a:rPr lang="en-US" altLang="zh-CN" sz="2400" dirty="0">
                <a:cs typeface="Times New Roman" panose="02020603050405020304" pitchFamily="18" charset="0"/>
              </a:rPr>
              <a:t>,8,3} ;               (8) {</a:t>
            </a:r>
            <a:r>
              <a:rPr lang="en-US" altLang="zh-CN" sz="2400" u="sng" dirty="0">
                <a:solidFill>
                  <a:schemeClr val="accent2"/>
                </a:solidFill>
                <a:cs typeface="Times New Roman" panose="02020603050405020304" pitchFamily="18" charset="0"/>
              </a:rPr>
              <a:t>1,2,4,5,6,7,8,9,10</a:t>
            </a:r>
            <a:r>
              <a:rPr lang="en-US" altLang="zh-CN" sz="2400" dirty="0">
                <a:cs typeface="Times New Roman" panose="02020603050405020304" pitchFamily="18" charset="0"/>
              </a:rPr>
              <a:t>,3} ;</a:t>
            </a:r>
          </a:p>
          <a:p>
            <a:pPr algn="just">
              <a:lnSpc>
                <a:spcPct val="120000"/>
              </a:lnSpc>
            </a:pPr>
            <a:r>
              <a:rPr lang="en-US" altLang="zh-CN" sz="2400" dirty="0">
                <a:cs typeface="Times New Roman" panose="02020603050405020304" pitchFamily="18" charset="0"/>
              </a:rPr>
              <a:t>                   (9) {</a:t>
            </a:r>
            <a:r>
              <a:rPr lang="en-US" altLang="zh-CN" sz="2400" u="sng" dirty="0">
                <a:solidFill>
                  <a:schemeClr val="accent2"/>
                </a:solidFill>
                <a:cs typeface="Times New Roman" panose="02020603050405020304" pitchFamily="18" charset="0"/>
              </a:rPr>
              <a:t>1,2,3,4,5,6,7,8,9,10</a:t>
            </a:r>
            <a:r>
              <a:rPr lang="en-US" altLang="zh-CN" sz="2400" dirty="0">
                <a:cs typeface="Times New Roman" panose="02020603050405020304" pitchFamily="18" charset="0"/>
              </a:rPr>
              <a:t>} ;    </a:t>
            </a:r>
          </a:p>
        </p:txBody>
      </p:sp>
    </p:spTree>
    <p:extLst>
      <p:ext uri="{BB962C8B-B14F-4D97-AF65-F5344CB8AC3E}">
        <p14:creationId xmlns:p14="http://schemas.microsoft.com/office/powerpoint/2010/main" val="1265607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45CC6DE9-5B70-4F78-B4D0-8BC1603986A7}"/>
              </a:ext>
            </a:extLst>
          </p:cNvPr>
          <p:cNvGrpSpPr/>
          <p:nvPr/>
        </p:nvGrpSpPr>
        <p:grpSpPr>
          <a:xfrm>
            <a:off x="-3" y="177155"/>
            <a:ext cx="4246883" cy="877513"/>
            <a:chOff x="-3" y="271425"/>
            <a:chExt cx="4147514" cy="877513"/>
          </a:xfrm>
        </p:grpSpPr>
        <p:sp>
          <p:nvSpPr>
            <p:cNvPr id="14" name="任意多边形 18">
              <a:extLst>
                <a:ext uri="{FF2B5EF4-FFF2-40B4-BE49-F238E27FC236}">
                  <a16:creationId xmlns:a16="http://schemas.microsoft.com/office/drawing/2014/main" id="{2747E9E7-68D4-42E4-A329-B418A924DA3F}"/>
                </a:ext>
              </a:extLst>
            </p:cNvPr>
            <p:cNvSpPr/>
            <p:nvPr/>
          </p:nvSpPr>
          <p:spPr>
            <a:xfrm rot="5400000">
              <a:off x="1799886" y="-1379086"/>
              <a:ext cx="547735" cy="4147514"/>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5" name="椭圆 14">
              <a:extLst>
                <a:ext uri="{FF2B5EF4-FFF2-40B4-BE49-F238E27FC236}">
                  <a16:creationId xmlns:a16="http://schemas.microsoft.com/office/drawing/2014/main" id="{241D6941-1516-47FA-B820-7FF35CCA5758}"/>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矩形 15">
              <a:extLst>
                <a:ext uri="{FF2B5EF4-FFF2-40B4-BE49-F238E27FC236}">
                  <a16:creationId xmlns:a16="http://schemas.microsoft.com/office/drawing/2014/main" id="{7163B053-6457-43D4-9AE1-698B95D59407}"/>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文本框 1066">
            <a:extLst>
              <a:ext uri="{FF2B5EF4-FFF2-40B4-BE49-F238E27FC236}">
                <a16:creationId xmlns:a16="http://schemas.microsoft.com/office/drawing/2014/main" id="{D29AC58D-3CE6-47C1-A1F1-3AA4F8E49A92}"/>
              </a:ext>
            </a:extLst>
          </p:cNvPr>
          <p:cNvSpPr txBox="1">
            <a:spLocks noChangeArrowheads="1"/>
          </p:cNvSpPr>
          <p:nvPr/>
        </p:nvSpPr>
        <p:spPr bwMode="auto">
          <a:xfrm>
            <a:off x="1614029" y="308012"/>
            <a:ext cx="18261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sym typeface="+mn-lt"/>
              </a:rPr>
              <a:t>先进排序</a:t>
            </a:r>
          </a:p>
        </p:txBody>
      </p:sp>
      <p:grpSp>
        <p:nvGrpSpPr>
          <p:cNvPr id="18" name="Group 23">
            <a:extLst>
              <a:ext uri="{FF2B5EF4-FFF2-40B4-BE49-F238E27FC236}">
                <a16:creationId xmlns:a16="http://schemas.microsoft.com/office/drawing/2014/main" id="{0C78816C-B316-46C4-9F61-5B45AC274784}"/>
              </a:ext>
            </a:extLst>
          </p:cNvPr>
          <p:cNvGrpSpPr/>
          <p:nvPr/>
        </p:nvGrpSpPr>
        <p:grpSpPr>
          <a:xfrm>
            <a:off x="405553" y="1217819"/>
            <a:ext cx="458390" cy="344014"/>
            <a:chOff x="789999" y="2242985"/>
            <a:chExt cx="504229" cy="378415"/>
          </a:xfrm>
        </p:grpSpPr>
        <p:sp>
          <p:nvSpPr>
            <p:cNvPr id="19" name="Rectangle 24">
              <a:extLst>
                <a:ext uri="{FF2B5EF4-FFF2-40B4-BE49-F238E27FC236}">
                  <a16:creationId xmlns:a16="http://schemas.microsoft.com/office/drawing/2014/main" id="{93661792-D40D-42E6-86B3-BA4A5DDA8605}"/>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0" name="Rectangle 25">
              <a:extLst>
                <a:ext uri="{FF2B5EF4-FFF2-40B4-BE49-F238E27FC236}">
                  <a16:creationId xmlns:a16="http://schemas.microsoft.com/office/drawing/2014/main" id="{50260994-D5F8-48B9-963E-FDC86F037FA1}"/>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1" name="矩形 20">
            <a:extLst>
              <a:ext uri="{FF2B5EF4-FFF2-40B4-BE49-F238E27FC236}">
                <a16:creationId xmlns:a16="http://schemas.microsoft.com/office/drawing/2014/main" id="{949A6505-5D33-475F-89A0-3D1D77DD6CE0}"/>
              </a:ext>
            </a:extLst>
          </p:cNvPr>
          <p:cNvSpPr/>
          <p:nvPr/>
        </p:nvSpPr>
        <p:spPr>
          <a:xfrm>
            <a:off x="920228" y="1128216"/>
            <a:ext cx="2079415" cy="523220"/>
          </a:xfrm>
          <a:prstGeom prst="rect">
            <a:avLst/>
          </a:prstGeom>
        </p:spPr>
        <p:txBody>
          <a:bodyPr wrap="none">
            <a:spAutoFit/>
          </a:bodyPr>
          <a:lstStyle/>
          <a:p>
            <a:pPr>
              <a:spcBef>
                <a:spcPts val="1200"/>
              </a:spcBef>
            </a:pPr>
            <a:r>
              <a:rPr lang="en-US" altLang="zh-CN" sz="2800" b="1" dirty="0">
                <a:solidFill>
                  <a:srgbClr val="002060"/>
                </a:solidFill>
                <a:latin typeface="Times New Roman" panose="02020603050405020304" pitchFamily="18" charset="0"/>
                <a:cs typeface="Times New Roman" panose="02020603050405020304" pitchFamily="18" charset="0"/>
              </a:rPr>
              <a:t>4.5.2</a:t>
            </a:r>
            <a:r>
              <a:rPr lang="en-US" altLang="zh-CN" sz="2800" b="1" dirty="0">
                <a:solidFill>
                  <a:schemeClr val="accent2"/>
                </a:solidFill>
              </a:rPr>
              <a:t> </a:t>
            </a:r>
            <a:r>
              <a:rPr lang="zh-CN" altLang="en-US" sz="2800" b="1" dirty="0">
                <a:solidFill>
                  <a:schemeClr val="accent2"/>
                </a:solidFill>
              </a:rPr>
              <a:t>堆排序</a:t>
            </a:r>
            <a:endParaRPr lang="zh-CN" altLang="en-US" sz="2800" b="1" dirty="0">
              <a:solidFill>
                <a:srgbClr val="00206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97B64C18-5EF8-4078-9E68-470711A24EC5}"/>
                  </a:ext>
                </a:extLst>
              </p:cNvPr>
              <p:cNvSpPr/>
              <p:nvPr/>
            </p:nvSpPr>
            <p:spPr>
              <a:xfrm>
                <a:off x="322764" y="1600223"/>
                <a:ext cx="11546471" cy="4639988"/>
              </a:xfrm>
              <a:prstGeom prst="rect">
                <a:avLst/>
              </a:prstGeom>
            </p:spPr>
            <p:txBody>
              <a:bodyPr wrap="square">
                <a:spAutoFit/>
              </a:bodyPr>
              <a:lstStyle/>
              <a:p>
                <a:pPr algn="just">
                  <a:lnSpc>
                    <a:spcPct val="120000"/>
                  </a:lnSpc>
                  <a:spcAft>
                    <a:spcPts val="600"/>
                  </a:spcAft>
                </a:pPr>
                <a:r>
                  <a:rPr lang="zh-CN" altLang="en-US" sz="2400" b="1" dirty="0">
                    <a:solidFill>
                      <a:schemeClr val="accent2"/>
                    </a:solidFill>
                    <a:cs typeface="Times New Roman" panose="02020603050405020304" pitchFamily="18" charset="0"/>
                  </a:rPr>
                  <a:t>建立堆的方法：</a:t>
                </a:r>
                <a:r>
                  <a:rPr lang="zh-CN" altLang="en-US" sz="2400" dirty="0">
                    <a:cs typeface="Times New Roman" panose="02020603050405020304" pitchFamily="18" charset="0"/>
                  </a:rPr>
                  <a:t>把元素序列看成完全二叉树，令</a:t>
                </a:r>
                <a14:m>
                  <m:oMath xmlns:m="http://schemas.openxmlformats.org/officeDocument/2006/math">
                    <m:r>
                      <a:rPr lang="en-US" altLang="zh-CN" sz="2400" i="1">
                        <a:latin typeface="Cambria Math" panose="02040503050406030204" pitchFamily="18" charset="0"/>
                        <a:cs typeface="Times New Roman" panose="02020603050405020304" pitchFamily="18" charset="0"/>
                      </a:rPr>
                      <m:t>𝑖</m:t>
                    </m:r>
                    <m:r>
                      <a:rPr lang="en-US" altLang="zh-CN" sz="2400" i="1">
                        <a:latin typeface="Cambria Math" panose="02040503050406030204" pitchFamily="18" charset="0"/>
                        <a:cs typeface="Times New Roman" panose="02020603050405020304" pitchFamily="18" charset="0"/>
                      </a:rPr>
                      <m:t>=</m:t>
                    </m:r>
                    <m:d>
                      <m:dPr>
                        <m:begChr m:val="⌊"/>
                        <m:endChr m:val="⌋"/>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𝑛</m:t>
                        </m:r>
                        <m:r>
                          <a:rPr lang="en-US" altLang="zh-CN" sz="2400" i="1">
                            <a:latin typeface="Cambria Math" panose="02040503050406030204" pitchFamily="18" charset="0"/>
                            <a:cs typeface="Times New Roman" panose="02020603050405020304" pitchFamily="18" charset="0"/>
                          </a:rPr>
                          <m:t>/2</m:t>
                        </m:r>
                      </m:e>
                    </m:d>
                    <m:r>
                      <a:rPr lang="en-US" altLang="zh-CN" sz="2400" i="1">
                        <a:latin typeface="Cambria Math" panose="02040503050406030204" pitchFamily="18" charset="0"/>
                        <a:cs typeface="Times New Roman" panose="02020603050405020304" pitchFamily="18" charset="0"/>
                      </a:rPr>
                      <m:t>,…,2,1</m:t>
                    </m:r>
                  </m:oMath>
                </a14:m>
                <a:r>
                  <a:rPr lang="zh-CN" altLang="en-US" sz="2400" dirty="0">
                    <a:cs typeface="Times New Roman" panose="02020603050405020304" pitchFamily="18" charset="0"/>
                  </a:rPr>
                  <a:t>，重复进行筛选操作，即将第 </a:t>
                </a:r>
                <a:r>
                  <a:rPr lang="en-US" altLang="zh-CN" sz="2400" dirty="0" err="1">
                    <a:cs typeface="Times New Roman" panose="02020603050405020304" pitchFamily="18" charset="0"/>
                  </a:rPr>
                  <a:t>i</a:t>
                </a:r>
                <a:r>
                  <a:rPr lang="en-US" altLang="zh-CN" sz="2400" dirty="0">
                    <a:cs typeface="Times New Roman" panose="02020603050405020304" pitchFamily="18" charset="0"/>
                  </a:rPr>
                  <a:t> </a:t>
                </a:r>
                <a:r>
                  <a:rPr lang="zh-CN" altLang="en-US" sz="2400" dirty="0">
                    <a:cs typeface="Times New Roman" panose="02020603050405020304" pitchFamily="18" charset="0"/>
                  </a:rPr>
                  <a:t>个元素与其子结点元素相比较，关键字大的元素上升，关键字小的元素下降，使得满足堆条件的元素序列的位序范围由 </a:t>
                </a:r>
                <a:r>
                  <a:rPr lang="en-US" altLang="zh-CN" sz="2400" dirty="0">
                    <a:cs typeface="Times New Roman" panose="02020603050405020304" pitchFamily="18" charset="0"/>
                  </a:rPr>
                  <a:t>[i+1, n] </a:t>
                </a:r>
                <a:r>
                  <a:rPr lang="zh-CN" altLang="en-US" sz="2400" dirty="0">
                    <a:cs typeface="Times New Roman" panose="02020603050405020304" pitchFamily="18" charset="0"/>
                  </a:rPr>
                  <a:t>扩大为 </a:t>
                </a:r>
                <a:r>
                  <a:rPr lang="en-US" altLang="zh-CN" sz="2400" dirty="0">
                    <a:cs typeface="Times New Roman" panose="02020603050405020304" pitchFamily="18" charset="0"/>
                  </a:rPr>
                  <a:t>[</a:t>
                </a:r>
                <a:r>
                  <a:rPr lang="en-US" altLang="zh-CN" sz="2400" dirty="0" err="1">
                    <a:cs typeface="Times New Roman" panose="02020603050405020304" pitchFamily="18" charset="0"/>
                  </a:rPr>
                  <a:t>i</a:t>
                </a:r>
                <a:r>
                  <a:rPr lang="en-US" altLang="zh-CN" sz="2400" dirty="0">
                    <a:cs typeface="Times New Roman" panose="02020603050405020304" pitchFamily="18" charset="0"/>
                  </a:rPr>
                  <a:t>, n]</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a:p>
                <a:pPr algn="just">
                  <a:lnSpc>
                    <a:spcPct val="120000"/>
                  </a:lnSpc>
                  <a:spcAft>
                    <a:spcPts val="600"/>
                  </a:spcAft>
                </a:pPr>
                <a:r>
                  <a:rPr lang="zh-CN" altLang="en-US" sz="2400" b="1" dirty="0">
                    <a:solidFill>
                      <a:schemeClr val="accent2"/>
                    </a:solidFill>
                    <a:cs typeface="Times New Roman" panose="02020603050405020304" pitchFamily="18" charset="0"/>
                  </a:rPr>
                  <a:t>堆的删除方法：</a:t>
                </a:r>
                <a:r>
                  <a:rPr lang="zh-CN" altLang="en-US" sz="2400" dirty="0">
                    <a:cs typeface="Times New Roman" panose="02020603050405020304" pitchFamily="18" charset="0"/>
                  </a:rPr>
                  <a:t>删除堆顶元素并把剩余的元素调整为</a:t>
                </a:r>
                <a:r>
                  <a:rPr lang="en-US" altLang="zh-CN" sz="2400" dirty="0">
                    <a:cs typeface="Times New Roman" panose="02020603050405020304" pitchFamily="18" charset="0"/>
                  </a:rPr>
                  <a:t>1</a:t>
                </a:r>
                <a:r>
                  <a:rPr lang="zh-CN" altLang="en-US" sz="2400" dirty="0">
                    <a:cs typeface="Times New Roman" panose="02020603050405020304" pitchFamily="18" charset="0"/>
                  </a:rPr>
                  <a:t>个新的堆，把最后</a:t>
                </a:r>
                <a:r>
                  <a:rPr lang="en-US" altLang="zh-CN" sz="2400" dirty="0">
                    <a:cs typeface="Times New Roman" panose="02020603050405020304" pitchFamily="18" charset="0"/>
                  </a:rPr>
                  <a:t>1</a:t>
                </a:r>
                <a:r>
                  <a:rPr lang="zh-CN" altLang="en-US" sz="2400" dirty="0">
                    <a:cs typeface="Times New Roman" panose="02020603050405020304" pitchFamily="18" charset="0"/>
                  </a:rPr>
                  <a:t>个元素与第一个元素相交换，然后进行调整。</a:t>
                </a:r>
                <a:endParaRPr lang="en-US" altLang="zh-CN" sz="2400" dirty="0">
                  <a:cs typeface="Times New Roman" panose="02020603050405020304" pitchFamily="18" charset="0"/>
                </a:endParaRPr>
              </a:p>
              <a:p>
                <a:pPr algn="just">
                  <a:lnSpc>
                    <a:spcPct val="120000"/>
                  </a:lnSpc>
                </a:pPr>
                <a:r>
                  <a:rPr lang="zh-CN" altLang="en-US" sz="2400" dirty="0">
                    <a:cs typeface="Times New Roman" panose="02020603050405020304" pitchFamily="18" charset="0"/>
                  </a:rPr>
                  <a:t>例：对元素序列 </a:t>
                </a:r>
                <a:r>
                  <a:rPr lang="en-US" altLang="zh-CN" sz="2400" dirty="0">
                    <a:cs typeface="Times New Roman" panose="02020603050405020304" pitchFamily="18" charset="0"/>
                  </a:rPr>
                  <a:t>{4,3,6,8,7,1,10,2,5,9} </a:t>
                </a:r>
                <a:r>
                  <a:rPr lang="zh-CN" altLang="en-US" sz="2400" dirty="0">
                    <a:cs typeface="Times New Roman" panose="02020603050405020304" pitchFamily="18" charset="0"/>
                  </a:rPr>
                  <a:t>进行排序，排序过程中，元素序列依次变化为：</a:t>
                </a:r>
                <a:endParaRPr lang="en-US" altLang="zh-CN" sz="2400" dirty="0">
                  <a:cs typeface="Times New Roman" panose="02020603050405020304" pitchFamily="18" charset="0"/>
                </a:endParaRPr>
              </a:p>
              <a:p>
                <a:pPr algn="just">
                  <a:lnSpc>
                    <a:spcPct val="120000"/>
                  </a:lnSpc>
                </a:pPr>
                <a:r>
                  <a:rPr lang="zh-CN" altLang="en-US" sz="2400" dirty="0">
                    <a:cs typeface="Times New Roman" panose="02020603050405020304" pitchFamily="18" charset="0"/>
                  </a:rPr>
                  <a:t>    第</a:t>
                </a:r>
                <a:r>
                  <a:rPr lang="en-US" altLang="zh-CN" sz="2400" dirty="0">
                    <a:cs typeface="Times New Roman" panose="02020603050405020304" pitchFamily="18" charset="0"/>
                  </a:rPr>
                  <a:t>1</a:t>
                </a:r>
                <a:r>
                  <a:rPr lang="zh-CN" altLang="en-US" sz="2400" dirty="0">
                    <a:cs typeface="Times New Roman" panose="02020603050405020304" pitchFamily="18" charset="0"/>
                  </a:rPr>
                  <a:t>个堆：</a:t>
                </a:r>
                <a:r>
                  <a:rPr lang="en-US" altLang="zh-CN" sz="2400" dirty="0">
                    <a:cs typeface="Times New Roman" panose="02020603050405020304" pitchFamily="18" charset="0"/>
                  </a:rPr>
                  <a:t>{10,9,6,8,7,1,4,2,5,3}</a:t>
                </a:r>
                <a:r>
                  <a:rPr lang="zh-CN" altLang="en-US" sz="2400" dirty="0">
                    <a:cs typeface="Times New Roman" panose="02020603050405020304" pitchFamily="18" charset="0"/>
                  </a:rPr>
                  <a:t>；   第</a:t>
                </a:r>
                <a:r>
                  <a:rPr lang="en-US" altLang="zh-CN" sz="2400" dirty="0">
                    <a:cs typeface="Times New Roman" panose="02020603050405020304" pitchFamily="18" charset="0"/>
                  </a:rPr>
                  <a:t>1</a:t>
                </a:r>
                <a:r>
                  <a:rPr lang="zh-CN" altLang="en-US" sz="2400" dirty="0">
                    <a:cs typeface="Times New Roman" panose="02020603050405020304" pitchFamily="18" charset="0"/>
                  </a:rPr>
                  <a:t>趟排序后的序列：</a:t>
                </a:r>
                <a:r>
                  <a:rPr lang="en-US" altLang="zh-CN" sz="2400" dirty="0">
                    <a:cs typeface="Times New Roman" panose="02020603050405020304" pitchFamily="18" charset="0"/>
                  </a:rPr>
                  <a:t>{3,9,6,8,7,1,4,2,5,</a:t>
                </a:r>
                <a:r>
                  <a:rPr lang="en-US" altLang="zh-CN" sz="2400" u="sng" dirty="0">
                    <a:solidFill>
                      <a:schemeClr val="accent2"/>
                    </a:solidFill>
                    <a:cs typeface="Times New Roman" panose="02020603050405020304" pitchFamily="18" charset="0"/>
                  </a:rPr>
                  <a:t>10</a:t>
                </a:r>
                <a:r>
                  <a:rPr lang="en-US" altLang="zh-CN" sz="2400" dirty="0">
                    <a:cs typeface="Times New Roman" panose="02020603050405020304" pitchFamily="18" charset="0"/>
                  </a:rPr>
                  <a:t>} ;</a:t>
                </a:r>
              </a:p>
              <a:p>
                <a:pPr algn="just">
                  <a:lnSpc>
                    <a:spcPct val="120000"/>
                  </a:lnSpc>
                </a:pPr>
                <a:r>
                  <a:rPr lang="zh-CN" altLang="en-US" sz="2400" dirty="0">
                    <a:cs typeface="Times New Roman" panose="02020603050405020304" pitchFamily="18" charset="0"/>
                  </a:rPr>
                  <a:t>    第</a:t>
                </a:r>
                <a:r>
                  <a:rPr lang="en-US" altLang="zh-CN" sz="2400" dirty="0">
                    <a:cs typeface="Times New Roman" panose="02020603050405020304" pitchFamily="18" charset="0"/>
                  </a:rPr>
                  <a:t>2</a:t>
                </a:r>
                <a:r>
                  <a:rPr lang="zh-CN" altLang="en-US" sz="2400" dirty="0">
                    <a:cs typeface="Times New Roman" panose="02020603050405020304" pitchFamily="18" charset="0"/>
                  </a:rPr>
                  <a:t>个堆：</a:t>
                </a:r>
                <a:r>
                  <a:rPr lang="en-US" altLang="zh-CN" sz="2400" dirty="0">
                    <a:cs typeface="Times New Roman" panose="02020603050405020304" pitchFamily="18" charset="0"/>
                  </a:rPr>
                  <a:t>{9,8,6,5,7,1,4,2,3} ;          </a:t>
                </a:r>
                <a:r>
                  <a:rPr lang="zh-CN" altLang="en-US" sz="2400" dirty="0">
                    <a:cs typeface="Times New Roman" panose="02020603050405020304" pitchFamily="18" charset="0"/>
                  </a:rPr>
                  <a:t>第</a:t>
                </a:r>
                <a:r>
                  <a:rPr lang="en-US" altLang="zh-CN" sz="2400" dirty="0">
                    <a:cs typeface="Times New Roman" panose="02020603050405020304" pitchFamily="18" charset="0"/>
                  </a:rPr>
                  <a:t>2</a:t>
                </a:r>
                <a:r>
                  <a:rPr lang="zh-CN" altLang="en-US" sz="2400" dirty="0">
                    <a:cs typeface="Times New Roman" panose="02020603050405020304" pitchFamily="18" charset="0"/>
                  </a:rPr>
                  <a:t>趟排序后的序列：</a:t>
                </a:r>
                <a:r>
                  <a:rPr lang="en-US" altLang="zh-CN" sz="2400" dirty="0">
                    <a:cs typeface="Times New Roman" panose="02020603050405020304" pitchFamily="18" charset="0"/>
                  </a:rPr>
                  <a:t>{3,8,6,5,7,1,4,2,</a:t>
                </a:r>
                <a:r>
                  <a:rPr lang="en-US" altLang="zh-CN" sz="2400" u="sng" dirty="0">
                    <a:solidFill>
                      <a:schemeClr val="accent2"/>
                    </a:solidFill>
                    <a:cs typeface="Times New Roman" panose="02020603050405020304" pitchFamily="18" charset="0"/>
                  </a:rPr>
                  <a:t>9,10</a:t>
                </a:r>
                <a:r>
                  <a:rPr lang="en-US" altLang="zh-CN" sz="2400" dirty="0">
                    <a:cs typeface="Times New Roman" panose="02020603050405020304" pitchFamily="18" charset="0"/>
                  </a:rPr>
                  <a:t>} ;</a:t>
                </a:r>
              </a:p>
              <a:p>
                <a:pPr algn="just">
                  <a:lnSpc>
                    <a:spcPct val="120000"/>
                  </a:lnSpc>
                </a:pPr>
                <a:r>
                  <a:rPr lang="zh-CN" altLang="en-US" sz="2400" dirty="0">
                    <a:cs typeface="Times New Roman" panose="02020603050405020304" pitchFamily="18" charset="0"/>
                  </a:rPr>
                  <a:t>    第</a:t>
                </a:r>
                <a:r>
                  <a:rPr lang="en-US" altLang="zh-CN" sz="2400" dirty="0">
                    <a:cs typeface="Times New Roman" panose="02020603050405020304" pitchFamily="18" charset="0"/>
                  </a:rPr>
                  <a:t>3</a:t>
                </a:r>
                <a:r>
                  <a:rPr lang="zh-CN" altLang="en-US" sz="2400" dirty="0">
                    <a:cs typeface="Times New Roman" panose="02020603050405020304" pitchFamily="18" charset="0"/>
                  </a:rPr>
                  <a:t>个堆：</a:t>
                </a:r>
                <a:r>
                  <a:rPr lang="en-US" altLang="zh-CN" sz="2400" dirty="0">
                    <a:cs typeface="Times New Roman" panose="02020603050405020304" pitchFamily="18" charset="0"/>
                  </a:rPr>
                  <a:t>{8,7,6,5,3,1,4,2} ;             </a:t>
                </a:r>
                <a:r>
                  <a:rPr lang="zh-CN" altLang="en-US" sz="2400" dirty="0">
                    <a:cs typeface="Times New Roman" panose="02020603050405020304" pitchFamily="18" charset="0"/>
                  </a:rPr>
                  <a:t>第</a:t>
                </a:r>
                <a:r>
                  <a:rPr lang="en-US" altLang="zh-CN" sz="2400" dirty="0">
                    <a:cs typeface="Times New Roman" panose="02020603050405020304" pitchFamily="18" charset="0"/>
                  </a:rPr>
                  <a:t>3</a:t>
                </a:r>
                <a:r>
                  <a:rPr lang="zh-CN" altLang="en-US" sz="2400" dirty="0">
                    <a:cs typeface="Times New Roman" panose="02020603050405020304" pitchFamily="18" charset="0"/>
                  </a:rPr>
                  <a:t>趟排序后的序列：</a:t>
                </a:r>
                <a:r>
                  <a:rPr lang="en-US" altLang="zh-CN" sz="2400" dirty="0">
                    <a:cs typeface="Times New Roman" panose="02020603050405020304" pitchFamily="18" charset="0"/>
                  </a:rPr>
                  <a:t>{2,7,6,5,3,1,4,</a:t>
                </a:r>
                <a:r>
                  <a:rPr lang="en-US" altLang="zh-CN" sz="2400" u="sng" dirty="0">
                    <a:solidFill>
                      <a:schemeClr val="accent2"/>
                    </a:solidFill>
                    <a:cs typeface="Times New Roman" panose="02020603050405020304" pitchFamily="18" charset="0"/>
                  </a:rPr>
                  <a:t>8,9,10</a:t>
                </a:r>
                <a:r>
                  <a:rPr lang="en-US" altLang="zh-CN" sz="2400" dirty="0">
                    <a:cs typeface="Times New Roman" panose="02020603050405020304" pitchFamily="18" charset="0"/>
                  </a:rPr>
                  <a:t>} ;</a:t>
                </a:r>
              </a:p>
              <a:p>
                <a:pPr algn="just">
                  <a:lnSpc>
                    <a:spcPct val="120000"/>
                  </a:lnSpc>
                </a:pPr>
                <a:r>
                  <a:rPr lang="zh-CN" altLang="en-US" sz="2400" dirty="0">
                    <a:cs typeface="Times New Roman" panose="02020603050405020304" pitchFamily="18" charset="0"/>
                  </a:rPr>
                  <a:t>    第</a:t>
                </a:r>
                <a:r>
                  <a:rPr lang="en-US" altLang="zh-CN" sz="2400" dirty="0">
                    <a:cs typeface="Times New Roman" panose="02020603050405020304" pitchFamily="18" charset="0"/>
                  </a:rPr>
                  <a:t>4</a:t>
                </a:r>
                <a:r>
                  <a:rPr lang="zh-CN" altLang="en-US" sz="2400" dirty="0">
                    <a:cs typeface="Times New Roman" panose="02020603050405020304" pitchFamily="18" charset="0"/>
                  </a:rPr>
                  <a:t>个堆：</a:t>
                </a:r>
                <a:r>
                  <a:rPr lang="en-US" altLang="zh-CN" sz="2400" dirty="0">
                    <a:cs typeface="Times New Roman" panose="02020603050405020304" pitchFamily="18" charset="0"/>
                  </a:rPr>
                  <a:t>{7,5,6,2,3,1,4} ;                </a:t>
                </a:r>
                <a:r>
                  <a:rPr lang="zh-CN" altLang="en-US" sz="2400" dirty="0">
                    <a:cs typeface="Times New Roman" panose="02020603050405020304" pitchFamily="18" charset="0"/>
                  </a:rPr>
                  <a:t>第</a:t>
                </a:r>
                <a:r>
                  <a:rPr lang="en-US" altLang="zh-CN" sz="2400" dirty="0">
                    <a:cs typeface="Times New Roman" panose="02020603050405020304" pitchFamily="18" charset="0"/>
                  </a:rPr>
                  <a:t>4</a:t>
                </a:r>
                <a:r>
                  <a:rPr lang="zh-CN" altLang="en-US" sz="2400" dirty="0">
                    <a:cs typeface="Times New Roman" panose="02020603050405020304" pitchFamily="18" charset="0"/>
                  </a:rPr>
                  <a:t>趟排序后的序列：</a:t>
                </a:r>
                <a:r>
                  <a:rPr lang="en-US" altLang="zh-CN" sz="2400" dirty="0">
                    <a:cs typeface="Times New Roman" panose="02020603050405020304" pitchFamily="18" charset="0"/>
                  </a:rPr>
                  <a:t>{4,5,6,2,3,1,</a:t>
                </a:r>
                <a:r>
                  <a:rPr lang="en-US" altLang="zh-CN" sz="2400" u="sng" dirty="0">
                    <a:solidFill>
                      <a:schemeClr val="accent2"/>
                    </a:solidFill>
                    <a:cs typeface="Times New Roman" panose="02020603050405020304" pitchFamily="18" charset="0"/>
                  </a:rPr>
                  <a:t>7,8,9,10</a:t>
                </a:r>
                <a:r>
                  <a:rPr lang="en-US" altLang="zh-CN" sz="2400" dirty="0">
                    <a:cs typeface="Times New Roman" panose="02020603050405020304" pitchFamily="18" charset="0"/>
                  </a:rPr>
                  <a:t>} ;</a:t>
                </a:r>
              </a:p>
            </p:txBody>
          </p:sp>
        </mc:Choice>
        <mc:Fallback xmlns="">
          <p:sp>
            <p:nvSpPr>
              <p:cNvPr id="22" name="矩形 21">
                <a:extLst>
                  <a:ext uri="{FF2B5EF4-FFF2-40B4-BE49-F238E27FC236}">
                    <a16:creationId xmlns:a16="http://schemas.microsoft.com/office/drawing/2014/main" id="{97B64C18-5EF8-4078-9E68-470711A24EC5}"/>
                  </a:ext>
                </a:extLst>
              </p:cNvPr>
              <p:cNvSpPr>
                <a:spLocks noRot="1" noChangeAspect="1" noMove="1" noResize="1" noEditPoints="1" noAdjustHandles="1" noChangeArrowheads="1" noChangeShapeType="1" noTextEdit="1"/>
              </p:cNvSpPr>
              <p:nvPr/>
            </p:nvSpPr>
            <p:spPr>
              <a:xfrm>
                <a:off x="322764" y="1600223"/>
                <a:ext cx="11546471" cy="4639988"/>
              </a:xfrm>
              <a:prstGeom prst="rect">
                <a:avLst/>
              </a:prstGeom>
              <a:blipFill>
                <a:blip r:embed="rId2"/>
                <a:stretch>
                  <a:fillRect l="-845" t="-263" r="-3485" b="-21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8224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23">
            <a:extLst>
              <a:ext uri="{FF2B5EF4-FFF2-40B4-BE49-F238E27FC236}">
                <a16:creationId xmlns:a16="http://schemas.microsoft.com/office/drawing/2014/main" id="{EF0C8F71-0617-4901-9C95-A6EE40DDAF7D}"/>
              </a:ext>
            </a:extLst>
          </p:cNvPr>
          <p:cNvGrpSpPr/>
          <p:nvPr/>
        </p:nvGrpSpPr>
        <p:grpSpPr>
          <a:xfrm>
            <a:off x="336625" y="1142119"/>
            <a:ext cx="458390" cy="344014"/>
            <a:chOff x="789999" y="2242985"/>
            <a:chExt cx="504229" cy="378415"/>
          </a:xfrm>
        </p:grpSpPr>
        <p:sp>
          <p:nvSpPr>
            <p:cNvPr id="20" name="Rectangle 24">
              <a:extLst>
                <a:ext uri="{FF2B5EF4-FFF2-40B4-BE49-F238E27FC236}">
                  <a16:creationId xmlns:a16="http://schemas.microsoft.com/office/drawing/2014/main" id="{ECFB5F17-FF3E-4BFA-964F-97EE7B7BC54E}"/>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1" name="Rectangle 25">
              <a:extLst>
                <a:ext uri="{FF2B5EF4-FFF2-40B4-BE49-F238E27FC236}">
                  <a16:creationId xmlns:a16="http://schemas.microsoft.com/office/drawing/2014/main" id="{A404B323-DD2C-469B-84EB-8326530BFD7B}"/>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2" name="矩形 21">
            <a:extLst>
              <a:ext uri="{FF2B5EF4-FFF2-40B4-BE49-F238E27FC236}">
                <a16:creationId xmlns:a16="http://schemas.microsoft.com/office/drawing/2014/main" id="{90E32CA0-ED07-4D33-AF4A-A45DBBFBD6A1}"/>
              </a:ext>
            </a:extLst>
          </p:cNvPr>
          <p:cNvSpPr/>
          <p:nvPr/>
        </p:nvSpPr>
        <p:spPr>
          <a:xfrm>
            <a:off x="851300" y="1052516"/>
            <a:ext cx="9836347" cy="492443"/>
          </a:xfrm>
          <a:prstGeom prst="rect">
            <a:avLst/>
          </a:prstGeom>
        </p:spPr>
        <p:txBody>
          <a:bodyPr wrap="none">
            <a:spAutoFit/>
          </a:bodyPr>
          <a:lstStyle/>
          <a:p>
            <a:pPr>
              <a:spcBef>
                <a:spcPts val="1200"/>
              </a:spcBef>
            </a:pPr>
            <a:r>
              <a:rPr lang="zh-CN" altLang="en-US" sz="2600" b="1" dirty="0">
                <a:solidFill>
                  <a:srgbClr val="002060"/>
                </a:solidFill>
                <a:latin typeface="Times New Roman" panose="02020603050405020304" pitchFamily="18" charset="0"/>
                <a:cs typeface="Times New Roman" panose="02020603050405020304" pitchFamily="18" charset="0"/>
              </a:rPr>
              <a:t>算法</a:t>
            </a:r>
            <a:r>
              <a:rPr lang="en-US" altLang="zh-CN" sz="2600" b="1" dirty="0">
                <a:solidFill>
                  <a:srgbClr val="002060"/>
                </a:solidFill>
                <a:latin typeface="Times New Roman" panose="02020603050405020304" pitchFamily="18" charset="0"/>
                <a:cs typeface="Times New Roman" panose="02020603050405020304" pitchFamily="18" charset="0"/>
              </a:rPr>
              <a:t>4.18 </a:t>
            </a:r>
            <a:r>
              <a:rPr lang="en-US" altLang="zh-CN" sz="2600" b="1" dirty="0" err="1">
                <a:solidFill>
                  <a:srgbClr val="ED7D31"/>
                </a:solidFill>
              </a:rPr>
              <a:t>HeapAdjust</a:t>
            </a:r>
            <a:r>
              <a:rPr lang="en-US" altLang="zh-CN" sz="2600" dirty="0"/>
              <a:t> </a:t>
            </a:r>
            <a:r>
              <a:rPr lang="zh-CN" altLang="en-US" sz="2600" b="1" dirty="0">
                <a:solidFill>
                  <a:srgbClr val="002060"/>
                </a:solidFill>
                <a:latin typeface="Times New Roman" panose="02020603050405020304" pitchFamily="18" charset="0"/>
                <a:cs typeface="Times New Roman" panose="02020603050405020304" pitchFamily="18" charset="0"/>
              </a:rPr>
              <a:t>：将下面</a:t>
            </a:r>
            <a:r>
              <a:rPr lang="en-US" altLang="zh-CN" sz="2600" b="1" dirty="0">
                <a:solidFill>
                  <a:srgbClr val="002060"/>
                </a:solidFill>
                <a:latin typeface="Times New Roman" panose="02020603050405020304" pitchFamily="18" charset="0"/>
                <a:cs typeface="Times New Roman" panose="02020603050405020304" pitchFamily="18" charset="0"/>
              </a:rPr>
              <a:t>2</a:t>
            </a:r>
            <a:r>
              <a:rPr lang="zh-CN" altLang="en-US" sz="2600" b="1" dirty="0">
                <a:solidFill>
                  <a:srgbClr val="002060"/>
                </a:solidFill>
                <a:latin typeface="Times New Roman" panose="02020603050405020304" pitchFamily="18" charset="0"/>
                <a:cs typeface="Times New Roman" panose="02020603050405020304" pitchFamily="18" charset="0"/>
              </a:rPr>
              <a:t>个函数联合，完成堆排序算法。</a:t>
            </a:r>
          </a:p>
        </p:txBody>
      </p:sp>
      <p:sp>
        <p:nvSpPr>
          <p:cNvPr id="23" name="矩形 22">
            <a:extLst>
              <a:ext uri="{FF2B5EF4-FFF2-40B4-BE49-F238E27FC236}">
                <a16:creationId xmlns:a16="http://schemas.microsoft.com/office/drawing/2014/main" id="{C9ECECF1-E941-4071-BDA4-167C88F17603}"/>
              </a:ext>
            </a:extLst>
          </p:cNvPr>
          <p:cNvSpPr/>
          <p:nvPr/>
        </p:nvSpPr>
        <p:spPr>
          <a:xfrm>
            <a:off x="733079" y="1534402"/>
            <a:ext cx="11692601" cy="5293757"/>
          </a:xfrm>
          <a:prstGeom prst="rect">
            <a:avLst/>
          </a:prstGeom>
        </p:spPr>
        <p:txBody>
          <a:bodyPr wrap="square">
            <a:spAutoFit/>
          </a:bodyPr>
          <a:lstStyle/>
          <a:p>
            <a:pPr lvl="1"/>
            <a:r>
              <a:rPr lang="en-US" altLang="zh-CN" sz="2600" dirty="0">
                <a:cs typeface="Times New Roman" panose="02020603050405020304" pitchFamily="18" charset="0"/>
              </a:rPr>
              <a:t>void </a:t>
            </a:r>
            <a:r>
              <a:rPr lang="en-US" altLang="zh-CN" sz="2600" dirty="0" err="1">
                <a:cs typeface="Times New Roman" panose="02020603050405020304" pitchFamily="18" charset="0"/>
              </a:rPr>
              <a:t>HeapAdjust</a:t>
            </a:r>
            <a:r>
              <a:rPr lang="en-US" altLang="zh-CN" sz="2600" dirty="0">
                <a:cs typeface="Times New Roman" panose="02020603050405020304" pitchFamily="18" charset="0"/>
              </a:rPr>
              <a:t> (</a:t>
            </a:r>
            <a:r>
              <a:rPr lang="en-US" altLang="zh-CN" sz="2600" dirty="0" err="1">
                <a:cs typeface="Times New Roman" panose="02020603050405020304" pitchFamily="18" charset="0"/>
              </a:rPr>
              <a:t>SList</a:t>
            </a:r>
            <a:r>
              <a:rPr lang="en-US" altLang="zh-CN" sz="2600" dirty="0">
                <a:cs typeface="Times New Roman" panose="02020603050405020304" pitchFamily="18" charset="0"/>
              </a:rPr>
              <a:t> &amp;H, int s, int m)</a:t>
            </a:r>
          </a:p>
          <a:p>
            <a:pPr lvl="1"/>
            <a:r>
              <a:rPr lang="en-US" altLang="zh-CN" sz="2600" dirty="0">
                <a:cs typeface="Times New Roman" panose="02020603050405020304" pitchFamily="18" charset="0"/>
              </a:rPr>
              <a:t> {    </a:t>
            </a:r>
            <a:r>
              <a:rPr lang="en-US" altLang="zh-CN" sz="2600" dirty="0">
                <a:solidFill>
                  <a:srgbClr val="0000FF"/>
                </a:solidFill>
                <a:cs typeface="Times New Roman" panose="02020603050405020304" pitchFamily="18" charset="0"/>
              </a:rPr>
              <a:t>//</a:t>
            </a:r>
            <a:r>
              <a:rPr lang="zh-CN" altLang="en-US" sz="2600" dirty="0">
                <a:solidFill>
                  <a:srgbClr val="0000FF"/>
                </a:solidFill>
                <a:cs typeface="Times New Roman" panose="02020603050405020304" pitchFamily="18" charset="0"/>
              </a:rPr>
              <a:t>设 </a:t>
            </a:r>
            <a:r>
              <a:rPr lang="en-US" altLang="zh-CN" sz="2600" dirty="0" err="1">
                <a:solidFill>
                  <a:srgbClr val="0000FF"/>
                </a:solidFill>
                <a:cs typeface="Times New Roman" panose="02020603050405020304" pitchFamily="18" charset="0"/>
              </a:rPr>
              <a:t>L.r</a:t>
            </a:r>
            <a:r>
              <a:rPr lang="en-US" altLang="zh-CN" sz="2600" dirty="0">
                <a:solidFill>
                  <a:srgbClr val="0000FF"/>
                </a:solidFill>
                <a:cs typeface="Times New Roman" panose="02020603050405020304" pitchFamily="18" charset="0"/>
              </a:rPr>
              <a:t>[s+1,m] </a:t>
            </a:r>
            <a:r>
              <a:rPr lang="zh-CN" altLang="en-US" sz="2600" dirty="0">
                <a:solidFill>
                  <a:srgbClr val="0000FF"/>
                </a:solidFill>
                <a:cs typeface="Times New Roman" panose="02020603050405020304" pitchFamily="18" charset="0"/>
              </a:rPr>
              <a:t>满足堆的条件，本算法调整 </a:t>
            </a:r>
            <a:r>
              <a:rPr lang="en-US" altLang="zh-CN" sz="2600" dirty="0">
                <a:solidFill>
                  <a:srgbClr val="0000FF"/>
                </a:solidFill>
                <a:cs typeface="Times New Roman" panose="02020603050405020304" pitchFamily="18" charset="0"/>
              </a:rPr>
              <a:t>H </a:t>
            </a:r>
            <a:r>
              <a:rPr lang="zh-CN" altLang="en-US" sz="2600" dirty="0">
                <a:solidFill>
                  <a:srgbClr val="0000FF"/>
                </a:solidFill>
                <a:cs typeface="Times New Roman" panose="02020603050405020304" pitchFamily="18" charset="0"/>
              </a:rPr>
              <a:t>使得 </a:t>
            </a:r>
            <a:r>
              <a:rPr lang="en-US" altLang="zh-CN" sz="2600" dirty="0" err="1">
                <a:solidFill>
                  <a:srgbClr val="0000FF"/>
                </a:solidFill>
                <a:cs typeface="Times New Roman" panose="02020603050405020304" pitchFamily="18" charset="0"/>
              </a:rPr>
              <a:t>H.r</a:t>
            </a:r>
            <a:r>
              <a:rPr lang="en-US" altLang="zh-CN" sz="2600" dirty="0">
                <a:solidFill>
                  <a:srgbClr val="0000FF"/>
                </a:solidFill>
                <a:cs typeface="Times New Roman" panose="02020603050405020304" pitchFamily="18" charset="0"/>
              </a:rPr>
              <a:t>[</a:t>
            </a:r>
            <a:r>
              <a:rPr lang="en-US" altLang="zh-CN" sz="2600" dirty="0" err="1">
                <a:solidFill>
                  <a:srgbClr val="0000FF"/>
                </a:solidFill>
                <a:cs typeface="Times New Roman" panose="02020603050405020304" pitchFamily="18" charset="0"/>
              </a:rPr>
              <a:t>s:m</a:t>
            </a:r>
            <a:r>
              <a:rPr lang="en-US" altLang="zh-CN" sz="2600" dirty="0">
                <a:solidFill>
                  <a:srgbClr val="0000FF"/>
                </a:solidFill>
                <a:cs typeface="Times New Roman" panose="02020603050405020304" pitchFamily="18" charset="0"/>
              </a:rPr>
              <a:t>] </a:t>
            </a:r>
            <a:r>
              <a:rPr lang="zh-CN" altLang="en-US" sz="2600" dirty="0">
                <a:solidFill>
                  <a:srgbClr val="0000FF"/>
                </a:solidFill>
                <a:cs typeface="Times New Roman" panose="02020603050405020304" pitchFamily="18" charset="0"/>
              </a:rPr>
              <a:t>为堆</a:t>
            </a:r>
            <a:endParaRPr lang="en-US" altLang="zh-CN" sz="2600" dirty="0">
              <a:solidFill>
                <a:srgbClr val="0000FF"/>
              </a:solidFill>
              <a:cs typeface="Times New Roman" panose="02020603050405020304" pitchFamily="18" charset="0"/>
            </a:endParaRPr>
          </a:p>
          <a:p>
            <a:pPr lvl="1"/>
            <a:r>
              <a:rPr lang="en-US" altLang="zh-CN" sz="2600" dirty="0">
                <a:cs typeface="Times New Roman" panose="02020603050405020304" pitchFamily="18" charset="0"/>
              </a:rPr>
              <a:t>      int k;   </a:t>
            </a:r>
            <a:r>
              <a:rPr lang="en-US" altLang="zh-CN" sz="2600" dirty="0" err="1">
                <a:cs typeface="Times New Roman" panose="02020603050405020304" pitchFamily="18" charset="0"/>
              </a:rPr>
              <a:t>ElemType</a:t>
            </a:r>
            <a:r>
              <a:rPr lang="en-US" altLang="zh-CN" sz="2600" dirty="0">
                <a:cs typeface="Times New Roman" panose="02020603050405020304" pitchFamily="18" charset="0"/>
              </a:rPr>
              <a:t> x;</a:t>
            </a:r>
          </a:p>
          <a:p>
            <a:pPr lvl="1"/>
            <a:r>
              <a:rPr lang="en-US" altLang="zh-CN" sz="2600" dirty="0">
                <a:cs typeface="Times New Roman" panose="02020603050405020304" pitchFamily="18" charset="0"/>
              </a:rPr>
              <a:t>      x = </a:t>
            </a:r>
            <a:r>
              <a:rPr lang="en-US" altLang="zh-CN" sz="2600" dirty="0" err="1">
                <a:cs typeface="Times New Roman" panose="02020603050405020304" pitchFamily="18" charset="0"/>
              </a:rPr>
              <a:t>H.r</a:t>
            </a:r>
            <a:r>
              <a:rPr lang="en-US" altLang="zh-CN" sz="2600" dirty="0">
                <a:cs typeface="Times New Roman" panose="02020603050405020304" pitchFamily="18" charset="0"/>
              </a:rPr>
              <a:t>[s];   k = 2*s;</a:t>
            </a:r>
          </a:p>
          <a:p>
            <a:pPr lvl="1"/>
            <a:r>
              <a:rPr lang="en-US" altLang="zh-CN" sz="2600" dirty="0">
                <a:cs typeface="Times New Roman" panose="02020603050405020304" pitchFamily="18" charset="0"/>
              </a:rPr>
              <a:t>      while(k &lt;= m)</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if(k &lt; m &amp;&amp; </a:t>
            </a:r>
            <a:r>
              <a:rPr lang="en-US" altLang="zh-CN" sz="2600" dirty="0" err="1">
                <a:cs typeface="Times New Roman" panose="02020603050405020304" pitchFamily="18" charset="0"/>
              </a:rPr>
              <a:t>H.r</a:t>
            </a:r>
            <a:r>
              <a:rPr lang="en-US" altLang="zh-CN" sz="2600" dirty="0">
                <a:cs typeface="Times New Roman" panose="02020603050405020304" pitchFamily="18" charset="0"/>
              </a:rPr>
              <a:t>[k].key &lt; </a:t>
            </a:r>
            <a:r>
              <a:rPr lang="en-US" altLang="zh-CN" sz="2600" dirty="0" err="1">
                <a:cs typeface="Times New Roman" panose="02020603050405020304" pitchFamily="18" charset="0"/>
              </a:rPr>
              <a:t>H.r</a:t>
            </a:r>
            <a:r>
              <a:rPr lang="en-US" altLang="zh-CN" sz="2600" dirty="0">
                <a:cs typeface="Times New Roman" panose="02020603050405020304" pitchFamily="18" charset="0"/>
              </a:rPr>
              <a:t>[k+1].key)    k++;</a:t>
            </a:r>
          </a:p>
          <a:p>
            <a:pPr lvl="1"/>
            <a:r>
              <a:rPr lang="en-US" altLang="zh-CN" sz="2600" dirty="0">
                <a:cs typeface="Times New Roman" panose="02020603050405020304" pitchFamily="18" charset="0"/>
              </a:rPr>
              <a:t>          </a:t>
            </a:r>
            <a:r>
              <a:rPr lang="en-US" altLang="zh-CN" sz="2600" dirty="0">
                <a:solidFill>
                  <a:srgbClr val="0000FF"/>
                </a:solidFill>
                <a:cs typeface="Times New Roman" panose="02020603050405020304" pitchFamily="18" charset="0"/>
              </a:rPr>
              <a:t>//k </a:t>
            </a:r>
            <a:r>
              <a:rPr lang="zh-CN" altLang="en-US" sz="2600" dirty="0">
                <a:solidFill>
                  <a:srgbClr val="0000FF"/>
                </a:solidFill>
                <a:cs typeface="Times New Roman" panose="02020603050405020304" pitchFamily="18" charset="0"/>
              </a:rPr>
              <a:t>为关键字比较大的孩子的下标</a:t>
            </a:r>
            <a:endParaRPr lang="en-US" altLang="zh-CN" sz="2600" dirty="0">
              <a:solidFill>
                <a:srgbClr val="0000FF"/>
              </a:solidFill>
              <a:cs typeface="Times New Roman" panose="02020603050405020304" pitchFamily="18" charset="0"/>
            </a:endParaRPr>
          </a:p>
          <a:p>
            <a:pPr lvl="1"/>
            <a:r>
              <a:rPr lang="en-US" altLang="zh-CN" sz="2600" dirty="0">
                <a:cs typeface="Times New Roman" panose="02020603050405020304" pitchFamily="18" charset="0"/>
              </a:rPr>
              <a:t>          if(</a:t>
            </a:r>
            <a:r>
              <a:rPr lang="en-US" altLang="zh-CN" sz="2600" dirty="0" err="1">
                <a:cs typeface="Times New Roman" panose="02020603050405020304" pitchFamily="18" charset="0"/>
              </a:rPr>
              <a:t>x.key</a:t>
            </a:r>
            <a:r>
              <a:rPr lang="en-US" altLang="zh-CN" sz="2600" dirty="0">
                <a:cs typeface="Times New Roman" panose="02020603050405020304" pitchFamily="18" charset="0"/>
              </a:rPr>
              <a:t> &gt;= </a:t>
            </a:r>
            <a:r>
              <a:rPr lang="en-US" altLang="zh-CN" sz="2600" dirty="0" err="1">
                <a:cs typeface="Times New Roman" panose="02020603050405020304" pitchFamily="18" charset="0"/>
              </a:rPr>
              <a:t>H.r</a:t>
            </a:r>
            <a:r>
              <a:rPr lang="en-US" altLang="zh-CN" sz="2600" dirty="0">
                <a:cs typeface="Times New Roman" panose="02020603050405020304" pitchFamily="18" charset="0"/>
              </a:rPr>
              <a:t>[k].key)   break;</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H.r</a:t>
            </a:r>
            <a:r>
              <a:rPr lang="en-US" altLang="zh-CN" sz="2600" dirty="0">
                <a:cs typeface="Times New Roman" panose="02020603050405020304" pitchFamily="18" charset="0"/>
              </a:rPr>
              <a:t>[s] = </a:t>
            </a:r>
            <a:r>
              <a:rPr lang="en-US" altLang="zh-CN" sz="2600" dirty="0" err="1">
                <a:cs typeface="Times New Roman" panose="02020603050405020304" pitchFamily="18" charset="0"/>
              </a:rPr>
              <a:t>H.r</a:t>
            </a:r>
            <a:r>
              <a:rPr lang="en-US" altLang="zh-CN" sz="2600" dirty="0">
                <a:cs typeface="Times New Roman" panose="02020603050405020304" pitchFamily="18" charset="0"/>
              </a:rPr>
              <a:t>[k];    s = k;    k = 2*k;</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H.r</a:t>
            </a:r>
            <a:r>
              <a:rPr lang="en-US" altLang="zh-CN" sz="2600" dirty="0">
                <a:cs typeface="Times New Roman" panose="02020603050405020304" pitchFamily="18" charset="0"/>
              </a:rPr>
              <a:t>[s] = x;</a:t>
            </a:r>
          </a:p>
          <a:p>
            <a:pPr lvl="1"/>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grpSp>
        <p:nvGrpSpPr>
          <p:cNvPr id="12" name="组合 11">
            <a:extLst>
              <a:ext uri="{FF2B5EF4-FFF2-40B4-BE49-F238E27FC236}">
                <a16:creationId xmlns:a16="http://schemas.microsoft.com/office/drawing/2014/main" id="{43E83706-6659-4589-BD4F-1645F00B0E15}"/>
              </a:ext>
            </a:extLst>
          </p:cNvPr>
          <p:cNvGrpSpPr/>
          <p:nvPr/>
        </p:nvGrpSpPr>
        <p:grpSpPr>
          <a:xfrm>
            <a:off x="-3" y="177155"/>
            <a:ext cx="4246883" cy="877513"/>
            <a:chOff x="-3" y="271425"/>
            <a:chExt cx="4147514" cy="877513"/>
          </a:xfrm>
        </p:grpSpPr>
        <p:sp>
          <p:nvSpPr>
            <p:cNvPr id="13" name="任意多边形 18">
              <a:extLst>
                <a:ext uri="{FF2B5EF4-FFF2-40B4-BE49-F238E27FC236}">
                  <a16:creationId xmlns:a16="http://schemas.microsoft.com/office/drawing/2014/main" id="{92B60210-3704-4BDE-8FAD-FB92BF022AE6}"/>
                </a:ext>
              </a:extLst>
            </p:cNvPr>
            <p:cNvSpPr/>
            <p:nvPr/>
          </p:nvSpPr>
          <p:spPr>
            <a:xfrm rot="5400000">
              <a:off x="1799886" y="-1379086"/>
              <a:ext cx="547735" cy="4147514"/>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4" name="椭圆 23">
              <a:extLst>
                <a:ext uri="{FF2B5EF4-FFF2-40B4-BE49-F238E27FC236}">
                  <a16:creationId xmlns:a16="http://schemas.microsoft.com/office/drawing/2014/main" id="{7F5400D9-CEE7-4C86-AE06-5541183CB94E}"/>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5" name="矩形 24">
              <a:extLst>
                <a:ext uri="{FF2B5EF4-FFF2-40B4-BE49-F238E27FC236}">
                  <a16:creationId xmlns:a16="http://schemas.microsoft.com/office/drawing/2014/main" id="{D5B0ADB8-B032-4954-B20E-756D26DFBA25}"/>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6" name="文本框 1066">
            <a:extLst>
              <a:ext uri="{FF2B5EF4-FFF2-40B4-BE49-F238E27FC236}">
                <a16:creationId xmlns:a16="http://schemas.microsoft.com/office/drawing/2014/main" id="{267CBAC5-F37B-41E2-B053-DB6B6DDC9AC7}"/>
              </a:ext>
            </a:extLst>
          </p:cNvPr>
          <p:cNvSpPr txBox="1">
            <a:spLocks noChangeArrowheads="1"/>
          </p:cNvSpPr>
          <p:nvPr/>
        </p:nvSpPr>
        <p:spPr bwMode="auto">
          <a:xfrm>
            <a:off x="1614029" y="308012"/>
            <a:ext cx="18261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sym typeface="+mn-lt"/>
              </a:rPr>
              <a:t>先进排序</a:t>
            </a:r>
          </a:p>
        </p:txBody>
      </p:sp>
    </p:spTree>
    <p:extLst>
      <p:ext uri="{BB962C8B-B14F-4D97-AF65-F5344CB8AC3E}">
        <p14:creationId xmlns:p14="http://schemas.microsoft.com/office/powerpoint/2010/main" val="116728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23">
            <a:extLst>
              <a:ext uri="{FF2B5EF4-FFF2-40B4-BE49-F238E27FC236}">
                <a16:creationId xmlns:a16="http://schemas.microsoft.com/office/drawing/2014/main" id="{EF0C8F71-0617-4901-9C95-A6EE40DDAF7D}"/>
              </a:ext>
            </a:extLst>
          </p:cNvPr>
          <p:cNvGrpSpPr/>
          <p:nvPr/>
        </p:nvGrpSpPr>
        <p:grpSpPr>
          <a:xfrm>
            <a:off x="336625" y="1142119"/>
            <a:ext cx="458390" cy="344014"/>
            <a:chOff x="789999" y="2242985"/>
            <a:chExt cx="504229" cy="378415"/>
          </a:xfrm>
        </p:grpSpPr>
        <p:sp>
          <p:nvSpPr>
            <p:cNvPr id="20" name="Rectangle 24">
              <a:extLst>
                <a:ext uri="{FF2B5EF4-FFF2-40B4-BE49-F238E27FC236}">
                  <a16:creationId xmlns:a16="http://schemas.microsoft.com/office/drawing/2014/main" id="{ECFB5F17-FF3E-4BFA-964F-97EE7B7BC54E}"/>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1" name="Rectangle 25">
              <a:extLst>
                <a:ext uri="{FF2B5EF4-FFF2-40B4-BE49-F238E27FC236}">
                  <a16:creationId xmlns:a16="http://schemas.microsoft.com/office/drawing/2014/main" id="{A404B323-DD2C-469B-84EB-8326530BFD7B}"/>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2" name="矩形 21">
            <a:extLst>
              <a:ext uri="{FF2B5EF4-FFF2-40B4-BE49-F238E27FC236}">
                <a16:creationId xmlns:a16="http://schemas.microsoft.com/office/drawing/2014/main" id="{90E32CA0-ED07-4D33-AF4A-A45DBBFBD6A1}"/>
              </a:ext>
            </a:extLst>
          </p:cNvPr>
          <p:cNvSpPr/>
          <p:nvPr/>
        </p:nvSpPr>
        <p:spPr>
          <a:xfrm>
            <a:off x="851300" y="1052516"/>
            <a:ext cx="9262472" cy="492443"/>
          </a:xfrm>
          <a:prstGeom prst="rect">
            <a:avLst/>
          </a:prstGeom>
        </p:spPr>
        <p:txBody>
          <a:bodyPr wrap="none">
            <a:spAutoFit/>
          </a:bodyPr>
          <a:lstStyle/>
          <a:p>
            <a:pPr>
              <a:spcBef>
                <a:spcPts val="1200"/>
              </a:spcBef>
            </a:pPr>
            <a:r>
              <a:rPr lang="zh-CN" altLang="en-US" sz="2600" b="1" dirty="0">
                <a:solidFill>
                  <a:srgbClr val="002060"/>
                </a:solidFill>
                <a:latin typeface="Times New Roman" panose="02020603050405020304" pitchFamily="18" charset="0"/>
                <a:cs typeface="Times New Roman" panose="02020603050405020304" pitchFamily="18" charset="0"/>
              </a:rPr>
              <a:t>算法</a:t>
            </a:r>
            <a:r>
              <a:rPr lang="en-US" altLang="zh-CN" sz="2600" b="1" dirty="0">
                <a:solidFill>
                  <a:srgbClr val="002060"/>
                </a:solidFill>
                <a:latin typeface="Times New Roman" panose="02020603050405020304" pitchFamily="18" charset="0"/>
                <a:cs typeface="Times New Roman" panose="02020603050405020304" pitchFamily="18" charset="0"/>
              </a:rPr>
              <a:t>4.18 </a:t>
            </a:r>
            <a:r>
              <a:rPr lang="en-US" altLang="zh-CN" sz="2600" b="1" dirty="0" err="1">
                <a:solidFill>
                  <a:schemeClr val="accent2"/>
                </a:solidFill>
                <a:cs typeface="Times New Roman" panose="02020603050405020304" pitchFamily="18" charset="0"/>
              </a:rPr>
              <a:t>HeapSort</a:t>
            </a:r>
            <a:r>
              <a:rPr lang="en-US" altLang="zh-CN" sz="2600" dirty="0"/>
              <a:t> </a:t>
            </a:r>
            <a:r>
              <a:rPr lang="zh-CN" altLang="en-US" sz="2600" b="1" dirty="0">
                <a:solidFill>
                  <a:srgbClr val="002060"/>
                </a:solidFill>
                <a:latin typeface="Times New Roman" panose="02020603050405020304" pitchFamily="18" charset="0"/>
                <a:cs typeface="Times New Roman" panose="02020603050405020304" pitchFamily="18" charset="0"/>
              </a:rPr>
              <a:t>：将下面</a:t>
            </a:r>
            <a:r>
              <a:rPr lang="en-US" altLang="zh-CN" sz="2600" b="1" dirty="0">
                <a:solidFill>
                  <a:srgbClr val="002060"/>
                </a:solidFill>
                <a:latin typeface="Times New Roman" panose="02020603050405020304" pitchFamily="18" charset="0"/>
                <a:cs typeface="Times New Roman" panose="02020603050405020304" pitchFamily="18" charset="0"/>
              </a:rPr>
              <a:t>2</a:t>
            </a:r>
            <a:r>
              <a:rPr lang="zh-CN" altLang="en-US" sz="2600" b="1" dirty="0">
                <a:solidFill>
                  <a:srgbClr val="002060"/>
                </a:solidFill>
                <a:latin typeface="Times New Roman" panose="02020603050405020304" pitchFamily="18" charset="0"/>
                <a:cs typeface="Times New Roman" panose="02020603050405020304" pitchFamily="18" charset="0"/>
              </a:rPr>
              <a:t>个函数联合，完成堆排序算法。</a:t>
            </a:r>
          </a:p>
        </p:txBody>
      </p:sp>
      <p:sp>
        <p:nvSpPr>
          <p:cNvPr id="23" name="矩形 22">
            <a:extLst>
              <a:ext uri="{FF2B5EF4-FFF2-40B4-BE49-F238E27FC236}">
                <a16:creationId xmlns:a16="http://schemas.microsoft.com/office/drawing/2014/main" id="{C9ECECF1-E941-4071-BDA4-167C88F17603}"/>
              </a:ext>
            </a:extLst>
          </p:cNvPr>
          <p:cNvSpPr/>
          <p:nvPr/>
        </p:nvSpPr>
        <p:spPr>
          <a:xfrm>
            <a:off x="733079" y="1544959"/>
            <a:ext cx="10950921" cy="4493538"/>
          </a:xfrm>
          <a:prstGeom prst="rect">
            <a:avLst/>
          </a:prstGeom>
        </p:spPr>
        <p:txBody>
          <a:bodyPr wrap="square">
            <a:spAutoFit/>
          </a:bodyPr>
          <a:lstStyle/>
          <a:p>
            <a:pPr lvl="1"/>
            <a:r>
              <a:rPr lang="en-US" altLang="zh-CN" sz="2600" dirty="0">
                <a:cs typeface="Times New Roman" panose="02020603050405020304" pitchFamily="18" charset="0"/>
              </a:rPr>
              <a:t>void </a:t>
            </a:r>
            <a:r>
              <a:rPr lang="en-US" altLang="zh-CN" sz="2600" dirty="0" err="1">
                <a:cs typeface="Times New Roman" panose="02020603050405020304" pitchFamily="18" charset="0"/>
              </a:rPr>
              <a:t>HeapSort</a:t>
            </a:r>
            <a:r>
              <a:rPr lang="en-US" altLang="zh-CN" sz="2600" dirty="0">
                <a:cs typeface="Times New Roman" panose="02020603050405020304" pitchFamily="18" charset="0"/>
              </a:rPr>
              <a:t> (</a:t>
            </a:r>
            <a:r>
              <a:rPr lang="en-US" altLang="zh-CN" sz="2600" dirty="0" err="1">
                <a:cs typeface="Times New Roman" panose="02020603050405020304" pitchFamily="18" charset="0"/>
              </a:rPr>
              <a:t>SList</a:t>
            </a:r>
            <a:r>
              <a:rPr lang="en-US" altLang="zh-CN" sz="2600" dirty="0">
                <a:cs typeface="Times New Roman" panose="02020603050405020304" pitchFamily="18" charset="0"/>
              </a:rPr>
              <a:t> &amp;H)</a:t>
            </a:r>
          </a:p>
          <a:p>
            <a:pPr lvl="1"/>
            <a:r>
              <a:rPr lang="en-US" altLang="zh-CN" sz="2600" dirty="0">
                <a:cs typeface="Times New Roman" panose="02020603050405020304" pitchFamily="18" charset="0"/>
              </a:rPr>
              <a:t> {     </a:t>
            </a:r>
          </a:p>
          <a:p>
            <a:pPr lvl="1"/>
            <a:r>
              <a:rPr lang="en-US" altLang="zh-CN" sz="2600" dirty="0">
                <a:cs typeface="Times New Roman" panose="02020603050405020304" pitchFamily="18" charset="0"/>
              </a:rPr>
              <a:t>      int </a:t>
            </a:r>
            <a:r>
              <a:rPr lang="en-US" altLang="zh-CN" sz="2600" dirty="0" err="1">
                <a:cs typeface="Times New Roman" panose="02020603050405020304" pitchFamily="18" charset="0"/>
              </a:rPr>
              <a:t>i</a:t>
            </a:r>
            <a:r>
              <a:rPr lang="en-US" altLang="zh-CN" sz="2600" dirty="0">
                <a:cs typeface="Times New Roman" panose="02020603050405020304" pitchFamily="18" charset="0"/>
              </a:rPr>
              <a:t>;  </a:t>
            </a:r>
            <a:r>
              <a:rPr lang="en-US" altLang="zh-CN" sz="2600" dirty="0" err="1">
                <a:cs typeface="Times New Roman" panose="02020603050405020304" pitchFamily="18" charset="0"/>
              </a:rPr>
              <a:t>ElemType</a:t>
            </a:r>
            <a:r>
              <a:rPr lang="en-US" altLang="zh-CN" sz="2600" dirty="0">
                <a:cs typeface="Times New Roman" panose="02020603050405020304" pitchFamily="18" charset="0"/>
              </a:rPr>
              <a:t> x;</a:t>
            </a:r>
          </a:p>
          <a:p>
            <a:pPr lvl="1"/>
            <a:r>
              <a:rPr lang="en-US" altLang="zh-CN" sz="2600" dirty="0">
                <a:cs typeface="Times New Roman" panose="02020603050405020304" pitchFamily="18" charset="0"/>
              </a:rPr>
              <a:t>      for(</a:t>
            </a:r>
            <a:r>
              <a:rPr lang="en-US" altLang="zh-CN" sz="2600" dirty="0" err="1">
                <a:cs typeface="Times New Roman" panose="02020603050405020304" pitchFamily="18" charset="0"/>
              </a:rPr>
              <a:t>i</a:t>
            </a:r>
            <a:r>
              <a:rPr lang="en-US" altLang="zh-CN" sz="2600" dirty="0">
                <a:cs typeface="Times New Roman" panose="02020603050405020304" pitchFamily="18" charset="0"/>
              </a:rPr>
              <a:t> = </a:t>
            </a:r>
            <a:r>
              <a:rPr lang="en-US" altLang="zh-CN" sz="2600" dirty="0" err="1">
                <a:cs typeface="Times New Roman" panose="02020603050405020304" pitchFamily="18" charset="0"/>
              </a:rPr>
              <a:t>H.length</a:t>
            </a:r>
            <a:r>
              <a:rPr lang="en-US" altLang="zh-CN" sz="2600" dirty="0">
                <a:cs typeface="Times New Roman" panose="02020603050405020304" pitchFamily="18" charset="0"/>
              </a:rPr>
              <a:t>/2; </a:t>
            </a:r>
            <a:r>
              <a:rPr lang="en-US" altLang="zh-CN" sz="2600" dirty="0" err="1">
                <a:cs typeface="Times New Roman" panose="02020603050405020304" pitchFamily="18" charset="0"/>
              </a:rPr>
              <a:t>i</a:t>
            </a:r>
            <a:r>
              <a:rPr lang="en-US" altLang="zh-CN" sz="2600" dirty="0">
                <a:cs typeface="Times New Roman" panose="02020603050405020304" pitchFamily="18" charset="0"/>
              </a:rPr>
              <a:t> &gt;= 1; </a:t>
            </a:r>
            <a:r>
              <a:rPr lang="en-US" altLang="zh-CN" sz="2600" dirty="0" err="1">
                <a:cs typeface="Times New Roman" panose="02020603050405020304" pitchFamily="18" charset="0"/>
              </a:rPr>
              <a:t>i</a:t>
            </a:r>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HeapAdjust</a:t>
            </a:r>
            <a:r>
              <a:rPr lang="en-US" altLang="zh-CN" sz="2600" dirty="0">
                <a:cs typeface="Times New Roman" panose="02020603050405020304" pitchFamily="18" charset="0"/>
              </a:rPr>
              <a:t>(H, </a:t>
            </a:r>
            <a:r>
              <a:rPr lang="en-US" altLang="zh-CN" sz="2600" dirty="0" err="1">
                <a:cs typeface="Times New Roman" panose="02020603050405020304" pitchFamily="18" charset="0"/>
              </a:rPr>
              <a:t>i</a:t>
            </a:r>
            <a:r>
              <a:rPr lang="en-US" altLang="zh-CN" sz="2600" dirty="0">
                <a:cs typeface="Times New Roman" panose="02020603050405020304" pitchFamily="18" charset="0"/>
              </a:rPr>
              <a:t>, </a:t>
            </a:r>
            <a:r>
              <a:rPr lang="en-US" altLang="zh-CN" sz="2600" dirty="0" err="1">
                <a:cs typeface="Times New Roman" panose="02020603050405020304" pitchFamily="18" charset="0"/>
              </a:rPr>
              <a:t>H.length</a:t>
            </a:r>
            <a:r>
              <a:rPr lang="en-US" altLang="zh-CN" sz="2600" dirty="0">
                <a:cs typeface="Times New Roman" panose="02020603050405020304" pitchFamily="18" charset="0"/>
              </a:rPr>
              <a:t>);  </a:t>
            </a:r>
            <a:r>
              <a:rPr lang="en-US" altLang="zh-CN" sz="2600" dirty="0">
                <a:solidFill>
                  <a:srgbClr val="0000FF"/>
                </a:solidFill>
                <a:cs typeface="Times New Roman" panose="02020603050405020304" pitchFamily="18" charset="0"/>
              </a:rPr>
              <a:t>//</a:t>
            </a:r>
            <a:r>
              <a:rPr lang="zh-CN" altLang="en-US" sz="2600" dirty="0">
                <a:solidFill>
                  <a:srgbClr val="0000FF"/>
                </a:solidFill>
                <a:cs typeface="Times New Roman" panose="02020603050405020304" pitchFamily="18" charset="0"/>
              </a:rPr>
              <a:t>将</a:t>
            </a:r>
            <a:r>
              <a:rPr lang="en-US" altLang="zh-CN" sz="2600" dirty="0" err="1">
                <a:solidFill>
                  <a:srgbClr val="0000FF"/>
                </a:solidFill>
                <a:cs typeface="Times New Roman" panose="02020603050405020304" pitchFamily="18" charset="0"/>
              </a:rPr>
              <a:t>H.r</a:t>
            </a:r>
            <a:r>
              <a:rPr lang="en-US" altLang="zh-CN" sz="2600" dirty="0">
                <a:solidFill>
                  <a:srgbClr val="0000FF"/>
                </a:solidFill>
                <a:cs typeface="Times New Roman" panose="02020603050405020304" pitchFamily="18" charset="0"/>
              </a:rPr>
              <a:t>[1:H.length]</a:t>
            </a:r>
            <a:r>
              <a:rPr lang="zh-CN" altLang="en-US" sz="2600" dirty="0">
                <a:solidFill>
                  <a:srgbClr val="0000FF"/>
                </a:solidFill>
                <a:cs typeface="Times New Roman" panose="02020603050405020304" pitchFamily="18" charset="0"/>
              </a:rPr>
              <a:t>建成堆</a:t>
            </a:r>
            <a:endParaRPr lang="en-US" altLang="zh-CN" sz="2600" dirty="0">
              <a:solidFill>
                <a:srgbClr val="0000FF"/>
              </a:solidFill>
              <a:cs typeface="Times New Roman" panose="02020603050405020304" pitchFamily="18" charset="0"/>
            </a:endParaRPr>
          </a:p>
          <a:p>
            <a:pPr lvl="1"/>
            <a:r>
              <a:rPr lang="en-US" altLang="zh-CN" sz="2600" dirty="0">
                <a:cs typeface="Times New Roman" panose="02020603050405020304" pitchFamily="18" charset="0"/>
              </a:rPr>
              <a:t>      for(</a:t>
            </a:r>
            <a:r>
              <a:rPr lang="en-US" altLang="zh-CN" sz="2600" dirty="0" err="1">
                <a:cs typeface="Times New Roman" panose="02020603050405020304" pitchFamily="18" charset="0"/>
              </a:rPr>
              <a:t>i</a:t>
            </a:r>
            <a:r>
              <a:rPr lang="en-US" altLang="zh-CN" sz="2600" dirty="0">
                <a:cs typeface="Times New Roman" panose="02020603050405020304" pitchFamily="18" charset="0"/>
              </a:rPr>
              <a:t> = </a:t>
            </a:r>
            <a:r>
              <a:rPr lang="en-US" altLang="zh-CN" sz="2600" dirty="0" err="1">
                <a:cs typeface="Times New Roman" panose="02020603050405020304" pitchFamily="18" charset="0"/>
              </a:rPr>
              <a:t>H.length</a:t>
            </a:r>
            <a:r>
              <a:rPr lang="en-US" altLang="zh-CN" sz="2600" dirty="0">
                <a:cs typeface="Times New Roman" panose="02020603050405020304" pitchFamily="18" charset="0"/>
              </a:rPr>
              <a:t>; </a:t>
            </a:r>
            <a:r>
              <a:rPr lang="en-US" altLang="zh-CN" sz="2600" dirty="0" err="1">
                <a:cs typeface="Times New Roman" panose="02020603050405020304" pitchFamily="18" charset="0"/>
              </a:rPr>
              <a:t>i</a:t>
            </a:r>
            <a:r>
              <a:rPr lang="en-US" altLang="zh-CN" sz="2600" dirty="0">
                <a:cs typeface="Times New Roman" panose="02020603050405020304" pitchFamily="18" charset="0"/>
              </a:rPr>
              <a:t> &gt;= 2; </a:t>
            </a:r>
            <a:r>
              <a:rPr lang="en-US" altLang="zh-CN" sz="2600" dirty="0" err="1">
                <a:cs typeface="Times New Roman" panose="02020603050405020304" pitchFamily="18" charset="0"/>
              </a:rPr>
              <a:t>i</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x = </a:t>
            </a:r>
            <a:r>
              <a:rPr lang="en-US" altLang="zh-CN" sz="2600" dirty="0" err="1">
                <a:cs typeface="Times New Roman" panose="02020603050405020304" pitchFamily="18" charset="0"/>
              </a:rPr>
              <a:t>H.r</a:t>
            </a:r>
            <a:r>
              <a:rPr lang="en-US" altLang="zh-CN" sz="2600" dirty="0">
                <a:cs typeface="Times New Roman" panose="02020603050405020304" pitchFamily="18" charset="0"/>
              </a:rPr>
              <a:t>[1];     </a:t>
            </a:r>
            <a:r>
              <a:rPr lang="en-US" altLang="zh-CN" sz="2600" dirty="0" err="1">
                <a:cs typeface="Times New Roman" panose="02020603050405020304" pitchFamily="18" charset="0"/>
              </a:rPr>
              <a:t>H.r</a:t>
            </a:r>
            <a:r>
              <a:rPr lang="en-US" altLang="zh-CN" sz="2600" dirty="0">
                <a:cs typeface="Times New Roman" panose="02020603050405020304" pitchFamily="18" charset="0"/>
              </a:rPr>
              <a:t>[1] = </a:t>
            </a:r>
            <a:r>
              <a:rPr lang="en-US" altLang="zh-CN" sz="2600" dirty="0" err="1">
                <a:cs typeface="Times New Roman" panose="02020603050405020304" pitchFamily="18" charset="0"/>
              </a:rPr>
              <a:t>H.r</a:t>
            </a:r>
            <a:r>
              <a:rPr lang="en-US" altLang="zh-CN" sz="2600" dirty="0">
                <a:cs typeface="Times New Roman" panose="02020603050405020304" pitchFamily="18" charset="0"/>
              </a:rPr>
              <a:t>[</a:t>
            </a:r>
            <a:r>
              <a:rPr lang="en-US" altLang="zh-CN" sz="2600" dirty="0" err="1">
                <a:cs typeface="Times New Roman" panose="02020603050405020304" pitchFamily="18" charset="0"/>
              </a:rPr>
              <a:t>i</a:t>
            </a:r>
            <a:r>
              <a:rPr lang="en-US" altLang="zh-CN" sz="2600" dirty="0">
                <a:cs typeface="Times New Roman" panose="02020603050405020304" pitchFamily="18" charset="0"/>
              </a:rPr>
              <a:t>];    </a:t>
            </a:r>
            <a:r>
              <a:rPr lang="en-US" altLang="zh-CN" sz="2600" dirty="0" err="1">
                <a:cs typeface="Times New Roman" panose="02020603050405020304" pitchFamily="18" charset="0"/>
              </a:rPr>
              <a:t>H.r</a:t>
            </a:r>
            <a:r>
              <a:rPr lang="en-US" altLang="zh-CN" sz="2600" dirty="0">
                <a:cs typeface="Times New Roman" panose="02020603050405020304" pitchFamily="18" charset="0"/>
              </a:rPr>
              <a:t>[</a:t>
            </a:r>
            <a:r>
              <a:rPr lang="en-US" altLang="zh-CN" sz="2600" dirty="0" err="1">
                <a:cs typeface="Times New Roman" panose="02020603050405020304" pitchFamily="18" charset="0"/>
              </a:rPr>
              <a:t>i</a:t>
            </a:r>
            <a:r>
              <a:rPr lang="en-US" altLang="zh-CN" sz="2600" dirty="0">
                <a:cs typeface="Times New Roman" panose="02020603050405020304" pitchFamily="18" charset="0"/>
              </a:rPr>
              <a:t>] = x;</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HeapAdjust</a:t>
            </a:r>
            <a:r>
              <a:rPr lang="en-US" altLang="zh-CN" sz="2600" dirty="0">
                <a:cs typeface="Times New Roman" panose="02020603050405020304" pitchFamily="18" charset="0"/>
              </a:rPr>
              <a:t>(H, 1, i-1);  </a:t>
            </a:r>
            <a:r>
              <a:rPr lang="en-US" altLang="zh-CN" sz="2600" dirty="0">
                <a:solidFill>
                  <a:srgbClr val="0000FF"/>
                </a:solidFill>
                <a:cs typeface="Times New Roman" panose="02020603050405020304" pitchFamily="18" charset="0"/>
              </a:rPr>
              <a:t>//</a:t>
            </a:r>
            <a:r>
              <a:rPr lang="zh-CN" altLang="en-US" sz="2600" dirty="0">
                <a:solidFill>
                  <a:srgbClr val="0000FF"/>
                </a:solidFill>
                <a:cs typeface="Times New Roman" panose="02020603050405020304" pitchFamily="18" charset="0"/>
              </a:rPr>
              <a:t>将</a:t>
            </a:r>
            <a:r>
              <a:rPr lang="en-US" altLang="zh-CN" sz="2600" dirty="0" err="1">
                <a:solidFill>
                  <a:srgbClr val="0000FF"/>
                </a:solidFill>
                <a:cs typeface="Times New Roman" panose="02020603050405020304" pitchFamily="18" charset="0"/>
              </a:rPr>
              <a:t>H.r</a:t>
            </a:r>
            <a:r>
              <a:rPr lang="en-US" altLang="zh-CN" sz="2600" dirty="0">
                <a:solidFill>
                  <a:srgbClr val="0000FF"/>
                </a:solidFill>
                <a:cs typeface="Times New Roman" panose="02020603050405020304" pitchFamily="18" charset="0"/>
              </a:rPr>
              <a:t>[1: </a:t>
            </a:r>
            <a:r>
              <a:rPr lang="en-US" altLang="zh-CN" sz="2600" dirty="0">
                <a:solidFill>
                  <a:srgbClr val="0000FF"/>
                </a:solidFill>
                <a:cs typeface="Times New Roman" panose="02020603050405020304" pitchFamily="18" charset="0"/>
                <a:sym typeface="Wingdings" panose="05000000000000000000" pitchFamily="2" charset="2"/>
              </a:rPr>
              <a:t>(i-1)]</a:t>
            </a:r>
            <a:r>
              <a:rPr lang="zh-CN" altLang="en-US" sz="2600" dirty="0">
                <a:solidFill>
                  <a:srgbClr val="0000FF"/>
                </a:solidFill>
                <a:cs typeface="Times New Roman" panose="02020603050405020304" pitchFamily="18" charset="0"/>
                <a:sym typeface="Wingdings" panose="05000000000000000000" pitchFamily="2" charset="2"/>
              </a:rPr>
              <a:t>调整为堆</a:t>
            </a:r>
            <a:endParaRPr lang="en-US" altLang="zh-CN" sz="2600" dirty="0">
              <a:solidFill>
                <a:srgbClr val="0000FF"/>
              </a:solidFill>
              <a:cs typeface="Times New Roman" panose="02020603050405020304" pitchFamily="18" charset="0"/>
            </a:endParaRP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6B4DC985-4CF5-45BC-B830-2908DC2691CA}"/>
                  </a:ext>
                </a:extLst>
              </p:cNvPr>
              <p:cNvSpPr/>
              <p:nvPr/>
            </p:nvSpPr>
            <p:spPr>
              <a:xfrm>
                <a:off x="969099" y="6183529"/>
                <a:ext cx="7086042" cy="497316"/>
              </a:xfrm>
              <a:prstGeom prst="rect">
                <a:avLst/>
              </a:prstGeom>
            </p:spPr>
            <p:txBody>
              <a:bodyPr wrap="none">
                <a:spAutoFit/>
              </a:bodyPr>
              <a:lstStyle/>
              <a:p>
                <a:pPr algn="just">
                  <a:lnSpc>
                    <a:spcPct val="120000"/>
                  </a:lnSpc>
                </a:pPr>
                <a:r>
                  <a:rPr lang="zh-CN" altLang="en-US" sz="2400" b="1" dirty="0">
                    <a:solidFill>
                      <a:schemeClr val="accent2"/>
                    </a:solidFill>
                    <a:cs typeface="Times New Roman" panose="02020603050405020304" pitchFamily="18" charset="0"/>
                  </a:rPr>
                  <a:t>注</a:t>
                </a:r>
                <a:r>
                  <a:rPr lang="en-US" altLang="zh-CN" sz="2400" b="1" dirty="0">
                    <a:solidFill>
                      <a:schemeClr val="accent2"/>
                    </a:solidFill>
                    <a:cs typeface="Times New Roman" panose="02020603050405020304" pitchFamily="18" charset="0"/>
                  </a:rPr>
                  <a:t> </a:t>
                </a:r>
                <a:r>
                  <a:rPr lang="zh-CN" altLang="en-US" sz="2400" dirty="0">
                    <a:cs typeface="Times New Roman" panose="02020603050405020304" pitchFamily="18" charset="0"/>
                  </a:rPr>
                  <a:t>附加存储空间为 </a:t>
                </a:r>
                <a:r>
                  <a:rPr lang="en-US" altLang="zh-CN" sz="2400" dirty="0">
                    <a:cs typeface="Times New Roman" panose="02020603050405020304" pitchFamily="18" charset="0"/>
                  </a:rPr>
                  <a:t>O(</a:t>
                </a:r>
                <a14:m>
                  <m:oMath xmlns:m="http://schemas.openxmlformats.org/officeDocument/2006/math">
                    <m:r>
                      <a:rPr lang="en-US" altLang="zh-CN" sz="2400" b="0" i="1" dirty="0" smtClean="0">
                        <a:latin typeface="Cambria Math" panose="02040503050406030204" pitchFamily="18" charset="0"/>
                        <a:cs typeface="Times New Roman" panose="02020603050405020304" pitchFamily="18" charset="0"/>
                      </a:rPr>
                      <m:t>1</m:t>
                    </m:r>
                  </m:oMath>
                </a14:m>
                <a:r>
                  <a:rPr lang="en-US" altLang="zh-CN" sz="2400" dirty="0">
                    <a:cs typeface="Times New Roman" panose="02020603050405020304" pitchFamily="18" charset="0"/>
                  </a:rPr>
                  <a:t>)</a:t>
                </a:r>
                <a:r>
                  <a:rPr lang="zh-CN" altLang="en-US" sz="2400" dirty="0">
                    <a:cs typeface="Times New Roman" panose="02020603050405020304" pitchFamily="18" charset="0"/>
                  </a:rPr>
                  <a:t>，时间复杂度为</a:t>
                </a:r>
                <a:r>
                  <a:rPr lang="en-US" altLang="zh-CN" sz="2400" dirty="0">
                    <a:cs typeface="Times New Roman" panose="02020603050405020304" pitchFamily="18" charset="0"/>
                  </a:rPr>
                  <a:t>O(</a:t>
                </a:r>
                <a14:m>
                  <m:oMath xmlns:m="http://schemas.openxmlformats.org/officeDocument/2006/math">
                    <m:func>
                      <m:funcPr>
                        <m:ctrlPr>
                          <a:rPr lang="en-US" altLang="zh-CN" sz="2400" i="1" dirty="0">
                            <a:latin typeface="Cambria Math" panose="02040503050406030204" pitchFamily="18" charset="0"/>
                            <a:cs typeface="Times New Roman" panose="02020603050405020304" pitchFamily="18" charset="0"/>
                          </a:rPr>
                        </m:ctrlPr>
                      </m:funcPr>
                      <m:fName>
                        <m:r>
                          <a:rPr lang="en-US" altLang="zh-CN" sz="2400" b="0" i="1" dirty="0" smtClean="0">
                            <a:latin typeface="Cambria Math" panose="02040503050406030204" pitchFamily="18" charset="0"/>
                            <a:cs typeface="Times New Roman" panose="02020603050405020304" pitchFamily="18" charset="0"/>
                          </a:rPr>
                          <m:t>𝑛</m:t>
                        </m:r>
                        <m:r>
                          <m:rPr>
                            <m:sty m:val="p"/>
                          </m:rPr>
                          <a:rPr lang="en-US" altLang="zh-CN" sz="2400" i="0" dirty="0">
                            <a:latin typeface="Cambria Math" panose="02040503050406030204" pitchFamily="18" charset="0"/>
                            <a:cs typeface="Times New Roman" panose="02020603050405020304" pitchFamily="18" charset="0"/>
                          </a:rPr>
                          <m:t>ln</m:t>
                        </m:r>
                      </m:fName>
                      <m:e>
                        <m:r>
                          <a:rPr lang="en-US" altLang="zh-CN" sz="2400" i="1" dirty="0">
                            <a:latin typeface="Cambria Math" panose="02040503050406030204" pitchFamily="18" charset="0"/>
                            <a:cs typeface="Times New Roman" panose="02020603050405020304" pitchFamily="18" charset="0"/>
                          </a:rPr>
                          <m:t>𝑛</m:t>
                        </m:r>
                      </m:e>
                    </m:func>
                  </m:oMath>
                </a14:m>
                <a:r>
                  <a:rPr lang="en-US" altLang="zh-CN" sz="2400" dirty="0">
                    <a:cs typeface="Times New Roman" panose="02020603050405020304" pitchFamily="18" charset="0"/>
                  </a:rPr>
                  <a:t>) </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p:txBody>
          </p:sp>
        </mc:Choice>
        <mc:Fallback xmlns="">
          <p:sp>
            <p:nvSpPr>
              <p:cNvPr id="2" name="矩形 1">
                <a:extLst>
                  <a:ext uri="{FF2B5EF4-FFF2-40B4-BE49-F238E27FC236}">
                    <a16:creationId xmlns:a16="http://schemas.microsoft.com/office/drawing/2014/main" id="{6B4DC985-4CF5-45BC-B830-2908DC2691CA}"/>
                  </a:ext>
                </a:extLst>
              </p:cNvPr>
              <p:cNvSpPr>
                <a:spLocks noRot="1" noChangeAspect="1" noMove="1" noResize="1" noEditPoints="1" noAdjustHandles="1" noChangeArrowheads="1" noChangeShapeType="1" noTextEdit="1"/>
              </p:cNvSpPr>
              <p:nvPr/>
            </p:nvSpPr>
            <p:spPr>
              <a:xfrm>
                <a:off x="969099" y="6183529"/>
                <a:ext cx="7086042" cy="497316"/>
              </a:xfrm>
              <a:prstGeom prst="rect">
                <a:avLst/>
              </a:prstGeom>
              <a:blipFill>
                <a:blip r:embed="rId2"/>
                <a:stretch>
                  <a:fillRect l="-1377" t="-2439" r="-430" b="-26829"/>
                </a:stretch>
              </a:blipFill>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89DD2310-738A-4404-B7CA-1E106EE629AE}"/>
              </a:ext>
            </a:extLst>
          </p:cNvPr>
          <p:cNvGrpSpPr/>
          <p:nvPr/>
        </p:nvGrpSpPr>
        <p:grpSpPr>
          <a:xfrm>
            <a:off x="-3" y="177155"/>
            <a:ext cx="4246883" cy="877513"/>
            <a:chOff x="-3" y="271425"/>
            <a:chExt cx="4147514" cy="877513"/>
          </a:xfrm>
        </p:grpSpPr>
        <p:sp>
          <p:nvSpPr>
            <p:cNvPr id="24" name="任意多边形 18">
              <a:extLst>
                <a:ext uri="{FF2B5EF4-FFF2-40B4-BE49-F238E27FC236}">
                  <a16:creationId xmlns:a16="http://schemas.microsoft.com/office/drawing/2014/main" id="{744B5AAB-869B-47D2-8400-6F9DF3465DC0}"/>
                </a:ext>
              </a:extLst>
            </p:cNvPr>
            <p:cNvSpPr/>
            <p:nvPr/>
          </p:nvSpPr>
          <p:spPr>
            <a:xfrm rot="5400000">
              <a:off x="1799886" y="-1379086"/>
              <a:ext cx="547735" cy="4147514"/>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5" name="椭圆 24">
              <a:extLst>
                <a:ext uri="{FF2B5EF4-FFF2-40B4-BE49-F238E27FC236}">
                  <a16:creationId xmlns:a16="http://schemas.microsoft.com/office/drawing/2014/main" id="{0B10C00C-7F8C-4015-9292-EF36FEFDD8CB}"/>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6" name="矩形 25">
              <a:extLst>
                <a:ext uri="{FF2B5EF4-FFF2-40B4-BE49-F238E27FC236}">
                  <a16:creationId xmlns:a16="http://schemas.microsoft.com/office/drawing/2014/main" id="{0B1B802F-4FF2-49C6-8357-BDB9143D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7" name="文本框 1066">
            <a:extLst>
              <a:ext uri="{FF2B5EF4-FFF2-40B4-BE49-F238E27FC236}">
                <a16:creationId xmlns:a16="http://schemas.microsoft.com/office/drawing/2014/main" id="{593E238F-0998-4531-9AC8-B8CC5022D6F3}"/>
              </a:ext>
            </a:extLst>
          </p:cNvPr>
          <p:cNvSpPr txBox="1">
            <a:spLocks noChangeArrowheads="1"/>
          </p:cNvSpPr>
          <p:nvPr/>
        </p:nvSpPr>
        <p:spPr bwMode="auto">
          <a:xfrm>
            <a:off x="1614029" y="308012"/>
            <a:ext cx="18261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sym typeface="+mn-lt"/>
              </a:rPr>
              <a:t>先进排序</a:t>
            </a:r>
          </a:p>
        </p:txBody>
      </p:sp>
    </p:spTree>
    <p:extLst>
      <p:ext uri="{BB962C8B-B14F-4D97-AF65-F5344CB8AC3E}">
        <p14:creationId xmlns:p14="http://schemas.microsoft.com/office/powerpoint/2010/main" val="2404292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B4DC985-4CF5-45BC-B830-2908DC2691CA}"/>
              </a:ext>
            </a:extLst>
          </p:cNvPr>
          <p:cNvSpPr/>
          <p:nvPr/>
        </p:nvSpPr>
        <p:spPr>
          <a:xfrm>
            <a:off x="1694795" y="1448969"/>
            <a:ext cx="8802410" cy="3583610"/>
          </a:xfrm>
          <a:prstGeom prst="rect">
            <a:avLst/>
          </a:prstGeom>
        </p:spPr>
        <p:txBody>
          <a:bodyPr wrap="none">
            <a:spAutoFit/>
          </a:bodyPr>
          <a:lstStyle/>
          <a:p>
            <a:pPr algn="just">
              <a:lnSpc>
                <a:spcPct val="120000"/>
              </a:lnSpc>
            </a:pPr>
            <a:r>
              <a:rPr lang="zh-CN" altLang="en-US" sz="3200" b="1" dirty="0">
                <a:solidFill>
                  <a:schemeClr val="accent2"/>
                </a:solidFill>
                <a:cs typeface="Times New Roman" panose="02020603050405020304" pitchFamily="18" charset="0"/>
              </a:rPr>
              <a:t>课堂练习</a:t>
            </a:r>
            <a:r>
              <a:rPr lang="en-US" altLang="zh-CN" sz="3200" b="1" dirty="0">
                <a:solidFill>
                  <a:schemeClr val="accent2"/>
                </a:solidFill>
                <a:cs typeface="Times New Roman" panose="02020603050405020304" pitchFamily="18" charset="0"/>
              </a:rPr>
              <a:t>1</a:t>
            </a:r>
            <a:r>
              <a:rPr lang="zh-CN" altLang="en-US" sz="3200" b="1" dirty="0">
                <a:solidFill>
                  <a:schemeClr val="accent2"/>
                </a:solidFill>
                <a:cs typeface="Times New Roman" panose="02020603050405020304" pitchFamily="18" charset="0"/>
              </a:rPr>
              <a:t> </a:t>
            </a:r>
            <a:endParaRPr lang="en-US" altLang="zh-CN" sz="3200" b="1" dirty="0">
              <a:solidFill>
                <a:schemeClr val="accent2"/>
              </a:solidFill>
              <a:cs typeface="Times New Roman" panose="02020603050405020304" pitchFamily="18" charset="0"/>
            </a:endParaRPr>
          </a:p>
          <a:p>
            <a:pPr algn="just">
              <a:lnSpc>
                <a:spcPct val="120000"/>
              </a:lnSpc>
            </a:pPr>
            <a:r>
              <a:rPr lang="zh-CN" altLang="en-US" sz="3200" dirty="0">
                <a:cs typeface="Times New Roman" panose="02020603050405020304" pitchFamily="18" charset="0"/>
              </a:rPr>
              <a:t>用快速排序和堆排序对下列序列进行三趟排序，</a:t>
            </a:r>
            <a:endParaRPr lang="en-US" altLang="zh-CN" sz="3200" dirty="0">
              <a:cs typeface="Times New Roman" panose="02020603050405020304" pitchFamily="18" charset="0"/>
            </a:endParaRPr>
          </a:p>
          <a:p>
            <a:pPr algn="just">
              <a:lnSpc>
                <a:spcPct val="120000"/>
              </a:lnSpc>
            </a:pPr>
            <a:r>
              <a:rPr lang="zh-CN" altLang="en-US" sz="3200" dirty="0">
                <a:cs typeface="Times New Roman" panose="02020603050405020304" pitchFamily="18" charset="0"/>
              </a:rPr>
              <a:t>并写出排序结果</a:t>
            </a:r>
            <a:r>
              <a:rPr lang="en-US" altLang="zh-CN" sz="3200" dirty="0">
                <a:cs typeface="Times New Roman" panose="02020603050405020304" pitchFamily="18" charset="0"/>
              </a:rPr>
              <a:t>:</a:t>
            </a:r>
          </a:p>
          <a:p>
            <a:pPr algn="just">
              <a:lnSpc>
                <a:spcPct val="120000"/>
              </a:lnSpc>
            </a:pPr>
            <a:r>
              <a:rPr lang="en-US" altLang="zh-CN" sz="3200" dirty="0">
                <a:solidFill>
                  <a:schemeClr val="accent2"/>
                </a:solidFill>
                <a:cs typeface="Times New Roman" panose="02020603050405020304" pitchFamily="18" charset="0"/>
              </a:rPr>
              <a:t>1) </a:t>
            </a:r>
            <a:r>
              <a:rPr lang="en-US" altLang="zh-CN" sz="3200" dirty="0">
                <a:cs typeface="Times New Roman" panose="02020603050405020304" pitchFamily="18" charset="0"/>
              </a:rPr>
              <a:t>2 1 3 7 5 4 6</a:t>
            </a:r>
          </a:p>
          <a:p>
            <a:pPr algn="just">
              <a:lnSpc>
                <a:spcPct val="120000"/>
              </a:lnSpc>
            </a:pPr>
            <a:r>
              <a:rPr lang="en-US" altLang="zh-CN" sz="3200" dirty="0">
                <a:solidFill>
                  <a:schemeClr val="accent2"/>
                </a:solidFill>
                <a:cs typeface="Times New Roman" panose="02020603050405020304" pitchFamily="18" charset="0"/>
              </a:rPr>
              <a:t>2) </a:t>
            </a:r>
            <a:r>
              <a:rPr lang="en-US" altLang="zh-CN" sz="3200" dirty="0">
                <a:cs typeface="Times New Roman" panose="02020603050405020304" pitchFamily="18" charset="0"/>
              </a:rPr>
              <a:t>5 2 7 9 3 4 6 1 10 8</a:t>
            </a:r>
          </a:p>
          <a:p>
            <a:pPr algn="just">
              <a:lnSpc>
                <a:spcPct val="120000"/>
              </a:lnSpc>
            </a:pPr>
            <a:r>
              <a:rPr lang="en-US" altLang="zh-CN" sz="3200" dirty="0">
                <a:solidFill>
                  <a:schemeClr val="accent2"/>
                </a:solidFill>
                <a:cs typeface="Times New Roman" panose="02020603050405020304" pitchFamily="18" charset="0"/>
              </a:rPr>
              <a:t>3) </a:t>
            </a:r>
            <a:r>
              <a:rPr lang="en-US" altLang="zh-CN" sz="3200" dirty="0">
                <a:cs typeface="Times New Roman" panose="02020603050405020304" pitchFamily="18" charset="0"/>
              </a:rPr>
              <a:t>5 4 3 6 7 10 9 1 8 2</a:t>
            </a:r>
          </a:p>
        </p:txBody>
      </p:sp>
      <p:grpSp>
        <p:nvGrpSpPr>
          <p:cNvPr id="13" name="组合 12">
            <a:extLst>
              <a:ext uri="{FF2B5EF4-FFF2-40B4-BE49-F238E27FC236}">
                <a16:creationId xmlns:a16="http://schemas.microsoft.com/office/drawing/2014/main" id="{89DD2310-738A-4404-B7CA-1E106EE629AE}"/>
              </a:ext>
            </a:extLst>
          </p:cNvPr>
          <p:cNvGrpSpPr/>
          <p:nvPr/>
        </p:nvGrpSpPr>
        <p:grpSpPr>
          <a:xfrm>
            <a:off x="-3" y="177155"/>
            <a:ext cx="4246883" cy="877513"/>
            <a:chOff x="-3" y="271425"/>
            <a:chExt cx="4147514" cy="877513"/>
          </a:xfrm>
        </p:grpSpPr>
        <p:sp>
          <p:nvSpPr>
            <p:cNvPr id="24" name="任意多边形 18">
              <a:extLst>
                <a:ext uri="{FF2B5EF4-FFF2-40B4-BE49-F238E27FC236}">
                  <a16:creationId xmlns:a16="http://schemas.microsoft.com/office/drawing/2014/main" id="{744B5AAB-869B-47D2-8400-6F9DF3465DC0}"/>
                </a:ext>
              </a:extLst>
            </p:cNvPr>
            <p:cNvSpPr/>
            <p:nvPr/>
          </p:nvSpPr>
          <p:spPr>
            <a:xfrm rot="5400000">
              <a:off x="1799886" y="-1379086"/>
              <a:ext cx="547735" cy="4147514"/>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5" name="椭圆 24">
              <a:extLst>
                <a:ext uri="{FF2B5EF4-FFF2-40B4-BE49-F238E27FC236}">
                  <a16:creationId xmlns:a16="http://schemas.microsoft.com/office/drawing/2014/main" id="{0B10C00C-7F8C-4015-9292-EF36FEFDD8CB}"/>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6" name="矩形 25">
              <a:extLst>
                <a:ext uri="{FF2B5EF4-FFF2-40B4-BE49-F238E27FC236}">
                  <a16:creationId xmlns:a16="http://schemas.microsoft.com/office/drawing/2014/main" id="{0B1B802F-4FF2-49C6-8357-BDB9143D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7" name="文本框 1066">
            <a:extLst>
              <a:ext uri="{FF2B5EF4-FFF2-40B4-BE49-F238E27FC236}">
                <a16:creationId xmlns:a16="http://schemas.microsoft.com/office/drawing/2014/main" id="{593E238F-0998-4531-9AC8-B8CC5022D6F3}"/>
              </a:ext>
            </a:extLst>
          </p:cNvPr>
          <p:cNvSpPr txBox="1">
            <a:spLocks noChangeArrowheads="1"/>
          </p:cNvSpPr>
          <p:nvPr/>
        </p:nvSpPr>
        <p:spPr bwMode="auto">
          <a:xfrm>
            <a:off x="1614029" y="308012"/>
            <a:ext cx="18261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sym typeface="+mn-lt"/>
              </a:rPr>
              <a:t>先进排序</a:t>
            </a:r>
          </a:p>
        </p:txBody>
      </p:sp>
    </p:spTree>
    <p:extLst>
      <p:ext uri="{BB962C8B-B14F-4D97-AF65-F5344CB8AC3E}">
        <p14:creationId xmlns:p14="http://schemas.microsoft.com/office/powerpoint/2010/main" val="3851027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45CC6DE9-5B70-4F78-B4D0-8BC1603986A7}"/>
              </a:ext>
            </a:extLst>
          </p:cNvPr>
          <p:cNvGrpSpPr/>
          <p:nvPr/>
        </p:nvGrpSpPr>
        <p:grpSpPr>
          <a:xfrm>
            <a:off x="-3" y="177155"/>
            <a:ext cx="4246883" cy="877513"/>
            <a:chOff x="-3" y="271425"/>
            <a:chExt cx="4147514" cy="877513"/>
          </a:xfrm>
        </p:grpSpPr>
        <p:sp>
          <p:nvSpPr>
            <p:cNvPr id="14" name="任意多边形 18">
              <a:extLst>
                <a:ext uri="{FF2B5EF4-FFF2-40B4-BE49-F238E27FC236}">
                  <a16:creationId xmlns:a16="http://schemas.microsoft.com/office/drawing/2014/main" id="{2747E9E7-68D4-42E4-A329-B418A924DA3F}"/>
                </a:ext>
              </a:extLst>
            </p:cNvPr>
            <p:cNvSpPr/>
            <p:nvPr/>
          </p:nvSpPr>
          <p:spPr>
            <a:xfrm rot="5400000">
              <a:off x="1799886" y="-1379086"/>
              <a:ext cx="547735" cy="4147514"/>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5" name="椭圆 14">
              <a:extLst>
                <a:ext uri="{FF2B5EF4-FFF2-40B4-BE49-F238E27FC236}">
                  <a16:creationId xmlns:a16="http://schemas.microsoft.com/office/drawing/2014/main" id="{241D6941-1516-47FA-B820-7FF35CCA5758}"/>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矩形 15">
              <a:extLst>
                <a:ext uri="{FF2B5EF4-FFF2-40B4-BE49-F238E27FC236}">
                  <a16:creationId xmlns:a16="http://schemas.microsoft.com/office/drawing/2014/main" id="{7163B053-6457-43D4-9AE1-698B95D59407}"/>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文本框 1066">
            <a:extLst>
              <a:ext uri="{FF2B5EF4-FFF2-40B4-BE49-F238E27FC236}">
                <a16:creationId xmlns:a16="http://schemas.microsoft.com/office/drawing/2014/main" id="{D29AC58D-3CE6-47C1-A1F1-3AA4F8E49A92}"/>
              </a:ext>
            </a:extLst>
          </p:cNvPr>
          <p:cNvSpPr txBox="1">
            <a:spLocks noChangeArrowheads="1"/>
          </p:cNvSpPr>
          <p:nvPr/>
        </p:nvSpPr>
        <p:spPr bwMode="auto">
          <a:xfrm>
            <a:off x="1614029" y="308012"/>
            <a:ext cx="18261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sym typeface="+mn-lt"/>
              </a:rPr>
              <a:t>先进排序</a:t>
            </a:r>
          </a:p>
        </p:txBody>
      </p:sp>
      <p:grpSp>
        <p:nvGrpSpPr>
          <p:cNvPr id="18" name="Group 23">
            <a:extLst>
              <a:ext uri="{FF2B5EF4-FFF2-40B4-BE49-F238E27FC236}">
                <a16:creationId xmlns:a16="http://schemas.microsoft.com/office/drawing/2014/main" id="{0C78816C-B316-46C4-9F61-5B45AC274784}"/>
              </a:ext>
            </a:extLst>
          </p:cNvPr>
          <p:cNvGrpSpPr/>
          <p:nvPr/>
        </p:nvGrpSpPr>
        <p:grpSpPr>
          <a:xfrm>
            <a:off x="405553" y="1217819"/>
            <a:ext cx="458390" cy="344014"/>
            <a:chOff x="789999" y="2242985"/>
            <a:chExt cx="504229" cy="378415"/>
          </a:xfrm>
        </p:grpSpPr>
        <p:sp>
          <p:nvSpPr>
            <p:cNvPr id="19" name="Rectangle 24">
              <a:extLst>
                <a:ext uri="{FF2B5EF4-FFF2-40B4-BE49-F238E27FC236}">
                  <a16:creationId xmlns:a16="http://schemas.microsoft.com/office/drawing/2014/main" id="{93661792-D40D-42E6-86B3-BA4A5DDA8605}"/>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0" name="Rectangle 25">
              <a:extLst>
                <a:ext uri="{FF2B5EF4-FFF2-40B4-BE49-F238E27FC236}">
                  <a16:creationId xmlns:a16="http://schemas.microsoft.com/office/drawing/2014/main" id="{50260994-D5F8-48B9-963E-FDC86F037FA1}"/>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1" name="矩形 20">
            <a:extLst>
              <a:ext uri="{FF2B5EF4-FFF2-40B4-BE49-F238E27FC236}">
                <a16:creationId xmlns:a16="http://schemas.microsoft.com/office/drawing/2014/main" id="{949A6505-5D33-475F-89A0-3D1D77DD6CE0}"/>
              </a:ext>
            </a:extLst>
          </p:cNvPr>
          <p:cNvSpPr/>
          <p:nvPr/>
        </p:nvSpPr>
        <p:spPr>
          <a:xfrm>
            <a:off x="920228" y="1128216"/>
            <a:ext cx="2438488" cy="523220"/>
          </a:xfrm>
          <a:prstGeom prst="rect">
            <a:avLst/>
          </a:prstGeom>
        </p:spPr>
        <p:txBody>
          <a:bodyPr wrap="none">
            <a:spAutoFit/>
          </a:bodyPr>
          <a:lstStyle/>
          <a:p>
            <a:pPr>
              <a:spcBef>
                <a:spcPts val="1200"/>
              </a:spcBef>
            </a:pPr>
            <a:r>
              <a:rPr lang="en-US" altLang="zh-CN" sz="2800" b="1" dirty="0">
                <a:solidFill>
                  <a:srgbClr val="002060"/>
                </a:solidFill>
                <a:latin typeface="Times New Roman" panose="02020603050405020304" pitchFamily="18" charset="0"/>
                <a:cs typeface="Times New Roman" panose="02020603050405020304" pitchFamily="18" charset="0"/>
              </a:rPr>
              <a:t>4.5.3</a:t>
            </a:r>
            <a:r>
              <a:rPr lang="en-US" altLang="zh-CN" sz="2800" b="1" dirty="0">
                <a:solidFill>
                  <a:schemeClr val="accent2"/>
                </a:solidFill>
              </a:rPr>
              <a:t> </a:t>
            </a:r>
            <a:r>
              <a:rPr lang="zh-CN" altLang="en-US" sz="2800" b="1" dirty="0">
                <a:solidFill>
                  <a:schemeClr val="accent2"/>
                </a:solidFill>
              </a:rPr>
              <a:t>归并排序</a:t>
            </a:r>
            <a:endParaRPr lang="zh-CN" altLang="en-US" sz="2800" b="1" dirty="0">
              <a:solidFill>
                <a:srgbClr val="00206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97B64C18-5EF8-4078-9E68-470711A24EC5}"/>
                  </a:ext>
                </a:extLst>
              </p:cNvPr>
              <p:cNvSpPr/>
              <p:nvPr/>
            </p:nvSpPr>
            <p:spPr>
              <a:xfrm>
                <a:off x="322764" y="1600223"/>
                <a:ext cx="11546471" cy="5083186"/>
              </a:xfrm>
              <a:prstGeom prst="rect">
                <a:avLst/>
              </a:prstGeom>
            </p:spPr>
            <p:txBody>
              <a:bodyPr wrap="square">
                <a:spAutoFit/>
              </a:bodyPr>
              <a:lstStyle/>
              <a:p>
                <a:pPr algn="just">
                  <a:lnSpc>
                    <a:spcPct val="120000"/>
                  </a:lnSpc>
                  <a:spcAft>
                    <a:spcPts val="600"/>
                  </a:spcAft>
                </a:pPr>
                <a:r>
                  <a:rPr lang="zh-CN" altLang="en-US" sz="2400" dirty="0">
                    <a:cs typeface="Times New Roman" panose="02020603050405020304" pitchFamily="18" charset="0"/>
                  </a:rPr>
                  <a:t>归并是将几个有序表合并为一个新的有序表。</a:t>
                </a:r>
                <a:endParaRPr lang="en-US" altLang="zh-CN" sz="2400" dirty="0">
                  <a:cs typeface="Times New Roman" panose="02020603050405020304" pitchFamily="18" charset="0"/>
                </a:endParaRPr>
              </a:p>
              <a:p>
                <a:pPr algn="just">
                  <a:lnSpc>
                    <a:spcPct val="120000"/>
                  </a:lnSpc>
                  <a:spcAft>
                    <a:spcPts val="600"/>
                  </a:spcAft>
                </a:pPr>
                <a:r>
                  <a:rPr lang="zh-CN" altLang="en-US" sz="2400" dirty="0">
                    <a:cs typeface="Times New Roman" panose="02020603050405020304" pitchFamily="18" charset="0"/>
                  </a:rPr>
                  <a:t>归并排序</a:t>
                </a:r>
                <a:r>
                  <a:rPr lang="en-US" altLang="zh-CN" sz="2400" dirty="0">
                    <a:cs typeface="Times New Roman" panose="02020603050405020304" pitchFamily="18" charset="0"/>
                  </a:rPr>
                  <a:t>(merging sort)</a:t>
                </a:r>
                <a:r>
                  <a:rPr lang="zh-CN" altLang="en-US" sz="2400" dirty="0">
                    <a:cs typeface="Times New Roman" panose="02020603050405020304" pitchFamily="18" charset="0"/>
                  </a:rPr>
                  <a:t>方法的基本思想是：将初始的 </a:t>
                </a:r>
                <a:r>
                  <a:rPr lang="en-US" altLang="zh-CN" sz="2400" dirty="0">
                    <a:cs typeface="Times New Roman" panose="02020603050405020304" pitchFamily="18" charset="0"/>
                  </a:rPr>
                  <a:t>n </a:t>
                </a:r>
                <a:r>
                  <a:rPr lang="zh-CN" altLang="en-US" sz="2400" dirty="0">
                    <a:cs typeface="Times New Roman" panose="02020603050405020304" pitchFamily="18" charset="0"/>
                  </a:rPr>
                  <a:t>个元素看成是 </a:t>
                </a:r>
                <a:r>
                  <a:rPr lang="en-US" altLang="zh-CN" sz="2400" dirty="0">
                    <a:cs typeface="Times New Roman" panose="02020603050405020304" pitchFamily="18" charset="0"/>
                  </a:rPr>
                  <a:t>n</a:t>
                </a:r>
                <a:r>
                  <a:rPr lang="zh-CN" altLang="en-US" sz="2400" dirty="0">
                    <a:cs typeface="Times New Roman" panose="02020603050405020304" pitchFamily="18" charset="0"/>
                  </a:rPr>
                  <a:t> 个有序子列，第 </a:t>
                </a:r>
                <a:r>
                  <a:rPr lang="en-US" altLang="zh-CN" sz="2400" dirty="0">
                    <a:cs typeface="Times New Roman" panose="02020603050405020304" pitchFamily="18" charset="0"/>
                  </a:rPr>
                  <a:t>1 </a:t>
                </a:r>
                <a:r>
                  <a:rPr lang="zh-CN" altLang="en-US" sz="2400" dirty="0">
                    <a:cs typeface="Times New Roman" panose="02020603050405020304" pitchFamily="18" charset="0"/>
                  </a:rPr>
                  <a:t>趟排序是把相邻的子序列两两归并，得到</a:t>
                </a:r>
                <a14:m>
                  <m:oMath xmlns:m="http://schemas.openxmlformats.org/officeDocument/2006/math">
                    <m:d>
                      <m:dPr>
                        <m:begChr m:val="⌈"/>
                        <m:endChr m:val="⌉"/>
                        <m:ctrlPr>
                          <a:rPr lang="zh-CN" altLang="en-US" sz="240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𝑛</m:t>
                        </m:r>
                        <m:r>
                          <a:rPr lang="en-US" altLang="zh-CN" sz="2400" b="0" i="1" smtClean="0">
                            <a:latin typeface="Cambria Math" panose="02040503050406030204" pitchFamily="18" charset="0"/>
                            <a:cs typeface="Times New Roman" panose="02020603050405020304" pitchFamily="18" charset="0"/>
                          </a:rPr>
                          <m:t>/2</m:t>
                        </m:r>
                      </m:e>
                    </m:d>
                  </m:oMath>
                </a14:m>
                <a:r>
                  <a:rPr lang="zh-CN" altLang="en-US" sz="2400" dirty="0">
                    <a:cs typeface="Times New Roman" panose="02020603050405020304" pitchFamily="18" charset="0"/>
                  </a:rPr>
                  <a:t>个长度不超过 </a:t>
                </a:r>
                <a:r>
                  <a:rPr lang="en-US" altLang="zh-CN" sz="2400" dirty="0">
                    <a:cs typeface="Times New Roman" panose="02020603050405020304" pitchFamily="18" charset="0"/>
                  </a:rPr>
                  <a:t>2 </a:t>
                </a:r>
                <a:r>
                  <a:rPr lang="zh-CN" altLang="en-US" sz="2400" dirty="0">
                    <a:cs typeface="Times New Roman" panose="02020603050405020304" pitchFamily="18" charset="0"/>
                  </a:rPr>
                  <a:t>的有序子序列；第</a:t>
                </a:r>
                <a:r>
                  <a:rPr lang="en-US" altLang="zh-CN" sz="2400" dirty="0">
                    <a:cs typeface="Times New Roman" panose="02020603050405020304" pitchFamily="18" charset="0"/>
                  </a:rPr>
                  <a:t> 2 </a:t>
                </a:r>
                <a:r>
                  <a:rPr lang="zh-CN" altLang="en-US" sz="2400" dirty="0">
                    <a:cs typeface="Times New Roman" panose="02020603050405020304" pitchFamily="18" charset="0"/>
                  </a:rPr>
                  <a:t>趟排序是把相邻的子序列两两归并，得到</a:t>
                </a:r>
                <a14:m>
                  <m:oMath xmlns:m="http://schemas.openxmlformats.org/officeDocument/2006/math">
                    <m:d>
                      <m:dPr>
                        <m:begChr m:val="⌈"/>
                        <m:endChr m:val="⌉"/>
                        <m:ctrlPr>
                          <a:rPr lang="zh-CN" altLang="en-US"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𝑛</m:t>
                        </m:r>
                        <m:r>
                          <a:rPr lang="en-US" altLang="zh-CN" sz="2400" i="1">
                            <a:latin typeface="Cambria Math" panose="02040503050406030204" pitchFamily="18" charset="0"/>
                            <a:cs typeface="Times New Roman" panose="02020603050405020304" pitchFamily="18" charset="0"/>
                          </a:rPr>
                          <m:t>/4</m:t>
                        </m:r>
                      </m:e>
                    </m:d>
                  </m:oMath>
                </a14:m>
                <a:r>
                  <a:rPr lang="zh-CN" altLang="en-US" sz="2400" dirty="0">
                    <a:cs typeface="Times New Roman" panose="02020603050405020304" pitchFamily="18" charset="0"/>
                  </a:rPr>
                  <a:t>个长度不超过 </a:t>
                </a:r>
                <a:r>
                  <a:rPr lang="en-US" altLang="zh-CN" sz="2400" dirty="0">
                    <a:cs typeface="Times New Roman" panose="02020603050405020304" pitchFamily="18" charset="0"/>
                  </a:rPr>
                  <a:t>4 </a:t>
                </a:r>
                <a:r>
                  <a:rPr lang="zh-CN" altLang="en-US" sz="2400" dirty="0">
                    <a:cs typeface="Times New Roman" panose="02020603050405020304" pitchFamily="18" charset="0"/>
                  </a:rPr>
                  <a:t>的有序子序列；重复此过程，直到得到 </a:t>
                </a:r>
                <a:r>
                  <a:rPr lang="en-US" altLang="zh-CN" sz="2400" dirty="0">
                    <a:cs typeface="Times New Roman" panose="02020603050405020304" pitchFamily="18" charset="0"/>
                  </a:rPr>
                  <a:t>1 </a:t>
                </a:r>
                <a:r>
                  <a:rPr lang="zh-CN" altLang="en-US" sz="2400" dirty="0">
                    <a:cs typeface="Times New Roman" panose="02020603050405020304" pitchFamily="18" charset="0"/>
                  </a:rPr>
                  <a:t>个长度为 </a:t>
                </a:r>
                <a:r>
                  <a:rPr lang="en-US" altLang="zh-CN" sz="2400" dirty="0">
                    <a:cs typeface="Times New Roman" panose="02020603050405020304" pitchFamily="18" charset="0"/>
                  </a:rPr>
                  <a:t>n </a:t>
                </a:r>
                <a:r>
                  <a:rPr lang="zh-CN" altLang="en-US" sz="2400" dirty="0">
                    <a:cs typeface="Times New Roman" panose="02020603050405020304" pitchFamily="18" charset="0"/>
                  </a:rPr>
                  <a:t>的有序序列。</a:t>
                </a:r>
                <a:r>
                  <a:rPr lang="en-US" altLang="zh-CN" sz="2400" dirty="0">
                    <a:cs typeface="Times New Roman" panose="02020603050405020304" pitchFamily="18" charset="0"/>
                  </a:rPr>
                  <a:t> </a:t>
                </a:r>
              </a:p>
              <a:p>
                <a:pPr algn="just">
                  <a:lnSpc>
                    <a:spcPct val="120000"/>
                  </a:lnSpc>
                </a:pPr>
                <a:r>
                  <a:rPr lang="zh-CN" altLang="en-US" sz="2400" dirty="0">
                    <a:cs typeface="Times New Roman" panose="02020603050405020304" pitchFamily="18" charset="0"/>
                  </a:rPr>
                  <a:t>例：对元素序列 </a:t>
                </a:r>
                <a:r>
                  <a:rPr lang="en-US" altLang="zh-CN" sz="2400" dirty="0">
                    <a:cs typeface="Times New Roman" panose="02020603050405020304" pitchFamily="18" charset="0"/>
                  </a:rPr>
                  <a:t>{3,9,12,5,8,1,4,11,10,2,6,7} </a:t>
                </a:r>
                <a:r>
                  <a:rPr lang="zh-CN" altLang="en-US" sz="2400" dirty="0">
                    <a:cs typeface="Times New Roman" panose="02020603050405020304" pitchFamily="18" charset="0"/>
                  </a:rPr>
                  <a:t>进行排序，排序过程中，元素序列依次变化为：</a:t>
                </a:r>
                <a:endParaRPr lang="en-US" altLang="zh-CN" sz="2400" dirty="0">
                  <a:cs typeface="Times New Roman" panose="02020603050405020304" pitchFamily="18" charset="0"/>
                </a:endParaRPr>
              </a:p>
              <a:p>
                <a:pPr algn="ctr">
                  <a:lnSpc>
                    <a:spcPct val="120000"/>
                  </a:lnSpc>
                </a:pPr>
                <a:r>
                  <a:rPr lang="zh-CN" altLang="en-US" sz="2400" dirty="0">
                    <a:cs typeface="Times New Roman" panose="02020603050405020304" pitchFamily="18" charset="0"/>
                  </a:rPr>
                  <a:t>第</a:t>
                </a:r>
                <a:r>
                  <a:rPr lang="en-US" altLang="zh-CN" sz="2400" dirty="0">
                    <a:cs typeface="Times New Roman" panose="02020603050405020304" pitchFamily="18" charset="0"/>
                  </a:rPr>
                  <a:t>1</a:t>
                </a:r>
                <a:r>
                  <a:rPr lang="zh-CN" altLang="en-US" sz="2400" dirty="0">
                    <a:cs typeface="Times New Roman" panose="02020603050405020304" pitchFamily="18" charset="0"/>
                  </a:rPr>
                  <a:t>趟排序后的序列：</a:t>
                </a:r>
                <a:r>
                  <a:rPr lang="en-US" altLang="zh-CN" sz="2400" dirty="0">
                    <a:cs typeface="Times New Roman" panose="02020603050405020304" pitchFamily="18" charset="0"/>
                  </a:rPr>
                  <a:t>{</a:t>
                </a:r>
                <a:r>
                  <a:rPr lang="en-US" altLang="zh-CN" sz="2400" u="sng" dirty="0">
                    <a:cs typeface="Times New Roman" panose="02020603050405020304" pitchFamily="18" charset="0"/>
                  </a:rPr>
                  <a:t>3,9</a:t>
                </a:r>
                <a:r>
                  <a:rPr lang="en-US" altLang="zh-CN" sz="2400" dirty="0">
                    <a:cs typeface="Times New Roman" panose="02020603050405020304" pitchFamily="18" charset="0"/>
                  </a:rPr>
                  <a:t>,</a:t>
                </a:r>
                <a:r>
                  <a:rPr lang="en-US" altLang="zh-CN" sz="2400" u="sng" dirty="0">
                    <a:solidFill>
                      <a:schemeClr val="accent2"/>
                    </a:solidFill>
                    <a:cs typeface="Times New Roman" panose="02020603050405020304" pitchFamily="18" charset="0"/>
                  </a:rPr>
                  <a:t>5,12</a:t>
                </a:r>
                <a:r>
                  <a:rPr lang="en-US" altLang="zh-CN" sz="2400" dirty="0">
                    <a:cs typeface="Times New Roman" panose="02020603050405020304" pitchFamily="18" charset="0"/>
                  </a:rPr>
                  <a:t>,</a:t>
                </a:r>
                <a:r>
                  <a:rPr lang="en-US" altLang="zh-CN" sz="2400" u="sng" dirty="0">
                    <a:cs typeface="Times New Roman" panose="02020603050405020304" pitchFamily="18" charset="0"/>
                  </a:rPr>
                  <a:t>1,8</a:t>
                </a:r>
                <a:r>
                  <a:rPr lang="en-US" altLang="zh-CN" sz="2400" dirty="0">
                    <a:cs typeface="Times New Roman" panose="02020603050405020304" pitchFamily="18" charset="0"/>
                  </a:rPr>
                  <a:t>,</a:t>
                </a:r>
                <a:r>
                  <a:rPr lang="en-US" altLang="zh-CN" sz="2400" u="sng" dirty="0">
                    <a:solidFill>
                      <a:schemeClr val="accent2"/>
                    </a:solidFill>
                    <a:cs typeface="Times New Roman" panose="02020603050405020304" pitchFamily="18" charset="0"/>
                  </a:rPr>
                  <a:t>4,11</a:t>
                </a:r>
                <a:r>
                  <a:rPr lang="en-US" altLang="zh-CN" sz="2400" dirty="0">
                    <a:cs typeface="Times New Roman" panose="02020603050405020304" pitchFamily="18" charset="0"/>
                  </a:rPr>
                  <a:t>,</a:t>
                </a:r>
                <a:r>
                  <a:rPr lang="en-US" altLang="zh-CN" sz="2400" u="sng" dirty="0">
                    <a:cs typeface="Times New Roman" panose="02020603050405020304" pitchFamily="18" charset="0"/>
                  </a:rPr>
                  <a:t>2,10</a:t>
                </a:r>
                <a:r>
                  <a:rPr lang="en-US" altLang="zh-CN" sz="2400" dirty="0">
                    <a:cs typeface="Times New Roman" panose="02020603050405020304" pitchFamily="18" charset="0"/>
                  </a:rPr>
                  <a:t>,</a:t>
                </a:r>
                <a:r>
                  <a:rPr lang="en-US" altLang="zh-CN" sz="2400" u="sng" dirty="0">
                    <a:solidFill>
                      <a:schemeClr val="accent2"/>
                    </a:solidFill>
                    <a:cs typeface="Times New Roman" panose="02020603050405020304" pitchFamily="18" charset="0"/>
                  </a:rPr>
                  <a:t>6,7</a:t>
                </a:r>
                <a:r>
                  <a:rPr lang="en-US" altLang="zh-CN" sz="2400" dirty="0">
                    <a:cs typeface="Times New Roman" panose="02020603050405020304" pitchFamily="18" charset="0"/>
                  </a:rPr>
                  <a:t>} ;</a:t>
                </a:r>
              </a:p>
              <a:p>
                <a:pPr algn="ctr">
                  <a:lnSpc>
                    <a:spcPct val="120000"/>
                  </a:lnSpc>
                </a:pPr>
                <a:r>
                  <a:rPr lang="zh-CN" altLang="en-US" sz="2400" dirty="0">
                    <a:cs typeface="Times New Roman" panose="02020603050405020304" pitchFamily="18" charset="0"/>
                  </a:rPr>
                  <a:t>第</a:t>
                </a:r>
                <a:r>
                  <a:rPr lang="en-US" altLang="zh-CN" sz="2400" dirty="0">
                    <a:cs typeface="Times New Roman" panose="02020603050405020304" pitchFamily="18" charset="0"/>
                  </a:rPr>
                  <a:t>2</a:t>
                </a:r>
                <a:r>
                  <a:rPr lang="zh-CN" altLang="en-US" sz="2400" dirty="0">
                    <a:cs typeface="Times New Roman" panose="02020603050405020304" pitchFamily="18" charset="0"/>
                  </a:rPr>
                  <a:t>趟排序后的序列：</a:t>
                </a:r>
                <a:r>
                  <a:rPr lang="en-US" altLang="zh-CN" sz="2400" dirty="0">
                    <a:cs typeface="Times New Roman" panose="02020603050405020304" pitchFamily="18" charset="0"/>
                  </a:rPr>
                  <a:t>{</a:t>
                </a:r>
                <a:r>
                  <a:rPr lang="en-US" altLang="zh-CN" sz="2400" u="sng" dirty="0">
                    <a:cs typeface="Times New Roman" panose="02020603050405020304" pitchFamily="18" charset="0"/>
                  </a:rPr>
                  <a:t>3,5,9,12</a:t>
                </a:r>
                <a:r>
                  <a:rPr lang="en-US" altLang="zh-CN" sz="2400" dirty="0">
                    <a:cs typeface="Times New Roman" panose="02020603050405020304" pitchFamily="18" charset="0"/>
                  </a:rPr>
                  <a:t>,</a:t>
                </a:r>
                <a:r>
                  <a:rPr lang="en-US" altLang="zh-CN" sz="2400" u="sng" dirty="0">
                    <a:solidFill>
                      <a:schemeClr val="accent2"/>
                    </a:solidFill>
                    <a:cs typeface="Times New Roman" panose="02020603050405020304" pitchFamily="18" charset="0"/>
                  </a:rPr>
                  <a:t>1,4,8,11</a:t>
                </a:r>
                <a:r>
                  <a:rPr lang="en-US" altLang="zh-CN" sz="2400" dirty="0">
                    <a:cs typeface="Times New Roman" panose="02020603050405020304" pitchFamily="18" charset="0"/>
                  </a:rPr>
                  <a:t>,</a:t>
                </a:r>
                <a:r>
                  <a:rPr lang="en-US" altLang="zh-CN" sz="2400" u="sng" dirty="0">
                    <a:cs typeface="Times New Roman" panose="02020603050405020304" pitchFamily="18" charset="0"/>
                  </a:rPr>
                  <a:t>2,6,7,10</a:t>
                </a:r>
                <a:r>
                  <a:rPr lang="en-US" altLang="zh-CN" sz="2400" dirty="0">
                    <a:cs typeface="Times New Roman" panose="02020603050405020304" pitchFamily="18" charset="0"/>
                  </a:rPr>
                  <a:t>} ;</a:t>
                </a:r>
              </a:p>
              <a:p>
                <a:pPr algn="ctr">
                  <a:lnSpc>
                    <a:spcPct val="120000"/>
                  </a:lnSpc>
                </a:pPr>
                <a:r>
                  <a:rPr lang="zh-CN" altLang="en-US" sz="2400" dirty="0">
                    <a:cs typeface="Times New Roman" panose="02020603050405020304" pitchFamily="18" charset="0"/>
                  </a:rPr>
                  <a:t>第</a:t>
                </a:r>
                <a:r>
                  <a:rPr lang="en-US" altLang="zh-CN" sz="2400" dirty="0">
                    <a:cs typeface="Times New Roman" panose="02020603050405020304" pitchFamily="18" charset="0"/>
                  </a:rPr>
                  <a:t>3</a:t>
                </a:r>
                <a:r>
                  <a:rPr lang="zh-CN" altLang="en-US" sz="2400" dirty="0">
                    <a:cs typeface="Times New Roman" panose="02020603050405020304" pitchFamily="18" charset="0"/>
                  </a:rPr>
                  <a:t>趟排序后的序列：</a:t>
                </a:r>
                <a:r>
                  <a:rPr lang="en-US" altLang="zh-CN" sz="2400" dirty="0">
                    <a:cs typeface="Times New Roman" panose="02020603050405020304" pitchFamily="18" charset="0"/>
                  </a:rPr>
                  <a:t>{</a:t>
                </a:r>
                <a:r>
                  <a:rPr lang="en-US" altLang="zh-CN" sz="2400" u="sng" dirty="0">
                    <a:cs typeface="Times New Roman" panose="02020603050405020304" pitchFamily="18" charset="0"/>
                  </a:rPr>
                  <a:t>1,3,4,5,8,9,11,12</a:t>
                </a:r>
                <a:r>
                  <a:rPr lang="en-US" altLang="zh-CN" sz="2400" dirty="0">
                    <a:cs typeface="Times New Roman" panose="02020603050405020304" pitchFamily="18" charset="0"/>
                  </a:rPr>
                  <a:t>,</a:t>
                </a:r>
                <a:r>
                  <a:rPr lang="en-US" altLang="zh-CN" sz="2400" u="sng" dirty="0">
                    <a:solidFill>
                      <a:schemeClr val="accent2"/>
                    </a:solidFill>
                    <a:cs typeface="Times New Roman" panose="02020603050405020304" pitchFamily="18" charset="0"/>
                  </a:rPr>
                  <a:t>2,6,7,10</a:t>
                </a:r>
                <a:r>
                  <a:rPr lang="en-US" altLang="zh-CN" sz="2400" dirty="0">
                    <a:cs typeface="Times New Roman" panose="02020603050405020304" pitchFamily="18" charset="0"/>
                  </a:rPr>
                  <a:t>} ;</a:t>
                </a:r>
              </a:p>
              <a:p>
                <a:pPr algn="ctr">
                  <a:lnSpc>
                    <a:spcPct val="120000"/>
                  </a:lnSpc>
                </a:pPr>
                <a:r>
                  <a:rPr lang="zh-CN" altLang="en-US" sz="2400" dirty="0">
                    <a:cs typeface="Times New Roman" panose="02020603050405020304" pitchFamily="18" charset="0"/>
                  </a:rPr>
                  <a:t>第</a:t>
                </a:r>
                <a:r>
                  <a:rPr lang="en-US" altLang="zh-CN" sz="2400" dirty="0">
                    <a:cs typeface="Times New Roman" panose="02020603050405020304" pitchFamily="18" charset="0"/>
                  </a:rPr>
                  <a:t>4</a:t>
                </a:r>
                <a:r>
                  <a:rPr lang="zh-CN" altLang="en-US" sz="2400" dirty="0">
                    <a:cs typeface="Times New Roman" panose="02020603050405020304" pitchFamily="18" charset="0"/>
                  </a:rPr>
                  <a:t>趟排序后的序列：</a:t>
                </a:r>
                <a:r>
                  <a:rPr lang="en-US" altLang="zh-CN" sz="2400" dirty="0">
                    <a:cs typeface="Times New Roman" panose="02020603050405020304" pitchFamily="18" charset="0"/>
                  </a:rPr>
                  <a:t>{</a:t>
                </a:r>
                <a:r>
                  <a:rPr lang="en-US" altLang="zh-CN" sz="2400" u="sng" dirty="0">
                    <a:solidFill>
                      <a:schemeClr val="accent2"/>
                    </a:solidFill>
                    <a:cs typeface="Times New Roman" panose="02020603050405020304" pitchFamily="18" charset="0"/>
                  </a:rPr>
                  <a:t>1,2,3,4,5,6,7,8,9,10,11,12</a:t>
                </a:r>
                <a:r>
                  <a:rPr lang="en-US" altLang="zh-CN" sz="2400" dirty="0">
                    <a:cs typeface="Times New Roman" panose="02020603050405020304" pitchFamily="18" charset="0"/>
                  </a:rPr>
                  <a:t>} ;</a:t>
                </a:r>
              </a:p>
            </p:txBody>
          </p:sp>
        </mc:Choice>
        <mc:Fallback xmlns="">
          <p:sp>
            <p:nvSpPr>
              <p:cNvPr id="22" name="矩形 21">
                <a:extLst>
                  <a:ext uri="{FF2B5EF4-FFF2-40B4-BE49-F238E27FC236}">
                    <a16:creationId xmlns:a16="http://schemas.microsoft.com/office/drawing/2014/main" id="{97B64C18-5EF8-4078-9E68-470711A24EC5}"/>
                  </a:ext>
                </a:extLst>
              </p:cNvPr>
              <p:cNvSpPr>
                <a:spLocks noRot="1" noChangeAspect="1" noMove="1" noResize="1" noEditPoints="1" noAdjustHandles="1" noChangeArrowheads="1" noChangeShapeType="1" noTextEdit="1"/>
              </p:cNvSpPr>
              <p:nvPr/>
            </p:nvSpPr>
            <p:spPr>
              <a:xfrm>
                <a:off x="322764" y="1600223"/>
                <a:ext cx="11546471" cy="5083186"/>
              </a:xfrm>
              <a:prstGeom prst="rect">
                <a:avLst/>
              </a:prstGeom>
              <a:blipFill>
                <a:blip r:embed="rId2"/>
                <a:stretch>
                  <a:fillRect l="-845" t="-240" r="-3432" b="-19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9718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23">
            <a:extLst>
              <a:ext uri="{FF2B5EF4-FFF2-40B4-BE49-F238E27FC236}">
                <a16:creationId xmlns:a16="http://schemas.microsoft.com/office/drawing/2014/main" id="{EF0C8F71-0617-4901-9C95-A6EE40DDAF7D}"/>
              </a:ext>
            </a:extLst>
          </p:cNvPr>
          <p:cNvGrpSpPr/>
          <p:nvPr/>
        </p:nvGrpSpPr>
        <p:grpSpPr>
          <a:xfrm>
            <a:off x="336625" y="1142119"/>
            <a:ext cx="458390" cy="344014"/>
            <a:chOff x="789999" y="2242985"/>
            <a:chExt cx="504229" cy="378415"/>
          </a:xfrm>
        </p:grpSpPr>
        <p:sp>
          <p:nvSpPr>
            <p:cNvPr id="20" name="Rectangle 24">
              <a:extLst>
                <a:ext uri="{FF2B5EF4-FFF2-40B4-BE49-F238E27FC236}">
                  <a16:creationId xmlns:a16="http://schemas.microsoft.com/office/drawing/2014/main" id="{ECFB5F17-FF3E-4BFA-964F-97EE7B7BC54E}"/>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1" name="Rectangle 25">
              <a:extLst>
                <a:ext uri="{FF2B5EF4-FFF2-40B4-BE49-F238E27FC236}">
                  <a16:creationId xmlns:a16="http://schemas.microsoft.com/office/drawing/2014/main" id="{A404B323-DD2C-469B-84EB-8326530BFD7B}"/>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2" name="矩形 21">
            <a:extLst>
              <a:ext uri="{FF2B5EF4-FFF2-40B4-BE49-F238E27FC236}">
                <a16:creationId xmlns:a16="http://schemas.microsoft.com/office/drawing/2014/main" id="{90E32CA0-ED07-4D33-AF4A-A45DBBFBD6A1}"/>
              </a:ext>
            </a:extLst>
          </p:cNvPr>
          <p:cNvSpPr/>
          <p:nvPr/>
        </p:nvSpPr>
        <p:spPr>
          <a:xfrm>
            <a:off x="851300" y="1052516"/>
            <a:ext cx="9762609" cy="492443"/>
          </a:xfrm>
          <a:prstGeom prst="rect">
            <a:avLst/>
          </a:prstGeom>
        </p:spPr>
        <p:txBody>
          <a:bodyPr wrap="none">
            <a:spAutoFit/>
          </a:bodyPr>
          <a:lstStyle/>
          <a:p>
            <a:pPr>
              <a:spcBef>
                <a:spcPts val="1200"/>
              </a:spcBef>
            </a:pPr>
            <a:r>
              <a:rPr lang="zh-CN" altLang="en-US" sz="2600" b="1" dirty="0">
                <a:solidFill>
                  <a:srgbClr val="002060"/>
                </a:solidFill>
                <a:latin typeface="Times New Roman" panose="02020603050405020304" pitchFamily="18" charset="0"/>
                <a:cs typeface="Times New Roman" panose="02020603050405020304" pitchFamily="18" charset="0"/>
              </a:rPr>
              <a:t>算法</a:t>
            </a:r>
            <a:r>
              <a:rPr lang="en-US" altLang="zh-CN" sz="2600" b="1" dirty="0">
                <a:solidFill>
                  <a:srgbClr val="002060"/>
                </a:solidFill>
                <a:latin typeface="Times New Roman" panose="02020603050405020304" pitchFamily="18" charset="0"/>
                <a:cs typeface="Times New Roman" panose="02020603050405020304" pitchFamily="18" charset="0"/>
              </a:rPr>
              <a:t>4.19 </a:t>
            </a:r>
            <a:r>
              <a:rPr lang="en-US" altLang="zh-CN" sz="2600" b="1" dirty="0" err="1">
                <a:solidFill>
                  <a:schemeClr val="accent2"/>
                </a:solidFill>
                <a:latin typeface="+mj-lt"/>
                <a:cs typeface="Times New Roman" panose="02020603050405020304" pitchFamily="18" charset="0"/>
              </a:rPr>
              <a:t>MergeSort</a:t>
            </a:r>
            <a:r>
              <a:rPr lang="en-US" altLang="zh-CN" sz="2600" dirty="0"/>
              <a:t> </a:t>
            </a:r>
            <a:r>
              <a:rPr lang="zh-CN" altLang="en-US" sz="2600" b="1" dirty="0">
                <a:solidFill>
                  <a:srgbClr val="002060"/>
                </a:solidFill>
                <a:latin typeface="Times New Roman" panose="02020603050405020304" pitchFamily="18" charset="0"/>
                <a:cs typeface="Times New Roman" panose="02020603050405020304" pitchFamily="18" charset="0"/>
              </a:rPr>
              <a:t>：将下面</a:t>
            </a:r>
            <a:r>
              <a:rPr lang="en-US" altLang="zh-CN" sz="2600" b="1" dirty="0">
                <a:solidFill>
                  <a:srgbClr val="002060"/>
                </a:solidFill>
                <a:latin typeface="Times New Roman" panose="02020603050405020304" pitchFamily="18" charset="0"/>
                <a:cs typeface="Times New Roman" panose="02020603050405020304" pitchFamily="18" charset="0"/>
              </a:rPr>
              <a:t>2</a:t>
            </a:r>
            <a:r>
              <a:rPr lang="zh-CN" altLang="en-US" sz="2600" b="1" dirty="0">
                <a:solidFill>
                  <a:srgbClr val="002060"/>
                </a:solidFill>
                <a:latin typeface="Times New Roman" panose="02020603050405020304" pitchFamily="18" charset="0"/>
                <a:cs typeface="Times New Roman" panose="02020603050405020304" pitchFamily="18" charset="0"/>
              </a:rPr>
              <a:t>个函数联合，完成归并排序算法。</a:t>
            </a:r>
          </a:p>
        </p:txBody>
      </p:sp>
      <p:sp>
        <p:nvSpPr>
          <p:cNvPr id="23" name="矩形 22">
            <a:extLst>
              <a:ext uri="{FF2B5EF4-FFF2-40B4-BE49-F238E27FC236}">
                <a16:creationId xmlns:a16="http://schemas.microsoft.com/office/drawing/2014/main" id="{C9ECECF1-E941-4071-BDA4-167C88F17603}"/>
              </a:ext>
            </a:extLst>
          </p:cNvPr>
          <p:cNvSpPr/>
          <p:nvPr/>
        </p:nvSpPr>
        <p:spPr>
          <a:xfrm>
            <a:off x="733079" y="1486133"/>
            <a:ext cx="10950921" cy="4893647"/>
          </a:xfrm>
          <a:prstGeom prst="rect">
            <a:avLst/>
          </a:prstGeom>
        </p:spPr>
        <p:txBody>
          <a:bodyPr wrap="square">
            <a:spAutoFit/>
          </a:bodyPr>
          <a:lstStyle/>
          <a:p>
            <a:pPr lvl="1"/>
            <a:r>
              <a:rPr lang="en-US" altLang="zh-CN" sz="2600" dirty="0">
                <a:cs typeface="Times New Roman" panose="02020603050405020304" pitchFamily="18" charset="0"/>
              </a:rPr>
              <a:t>void Merge (</a:t>
            </a:r>
            <a:r>
              <a:rPr lang="en-US" altLang="zh-CN" sz="2600" dirty="0" err="1">
                <a:cs typeface="Times New Roman" panose="02020603050405020304" pitchFamily="18" charset="0"/>
              </a:rPr>
              <a:t>SList</a:t>
            </a:r>
            <a:r>
              <a:rPr lang="en-US" altLang="zh-CN" sz="2600" dirty="0">
                <a:cs typeface="Times New Roman" panose="02020603050405020304" pitchFamily="18" charset="0"/>
              </a:rPr>
              <a:t> &amp;L, int a, int m, int b)</a:t>
            </a:r>
          </a:p>
          <a:p>
            <a:pPr lvl="1"/>
            <a:r>
              <a:rPr lang="en-US" altLang="zh-CN" sz="2600" dirty="0">
                <a:cs typeface="Times New Roman" panose="02020603050405020304" pitchFamily="18" charset="0"/>
              </a:rPr>
              <a:t> {    </a:t>
            </a:r>
            <a:r>
              <a:rPr lang="en-US" altLang="zh-CN" sz="2600" dirty="0">
                <a:solidFill>
                  <a:srgbClr val="0000FF"/>
                </a:solidFill>
                <a:cs typeface="Times New Roman" panose="02020603050405020304" pitchFamily="18" charset="0"/>
              </a:rPr>
              <a:t>//</a:t>
            </a:r>
            <a:r>
              <a:rPr lang="zh-CN" altLang="en-US" sz="2600" dirty="0">
                <a:solidFill>
                  <a:srgbClr val="0000FF"/>
                </a:solidFill>
                <a:cs typeface="Times New Roman" panose="02020603050405020304" pitchFamily="18" charset="0"/>
              </a:rPr>
              <a:t>将</a:t>
            </a:r>
            <a:r>
              <a:rPr lang="en-US" altLang="zh-CN" sz="2600" dirty="0" err="1">
                <a:solidFill>
                  <a:srgbClr val="0000FF"/>
                </a:solidFill>
                <a:cs typeface="Times New Roman" panose="02020603050405020304" pitchFamily="18" charset="0"/>
              </a:rPr>
              <a:t>L.r</a:t>
            </a:r>
            <a:r>
              <a:rPr lang="en-US" altLang="zh-CN" sz="2600" dirty="0">
                <a:solidFill>
                  <a:srgbClr val="0000FF"/>
                </a:solidFill>
                <a:cs typeface="Times New Roman" panose="02020603050405020304" pitchFamily="18" charset="0"/>
              </a:rPr>
              <a:t>[</a:t>
            </a:r>
            <a:r>
              <a:rPr lang="en-US" altLang="zh-CN" sz="2600" dirty="0" err="1">
                <a:solidFill>
                  <a:srgbClr val="0000FF"/>
                </a:solidFill>
                <a:cs typeface="Times New Roman" panose="02020603050405020304" pitchFamily="18" charset="0"/>
              </a:rPr>
              <a:t>a:m</a:t>
            </a:r>
            <a:r>
              <a:rPr lang="en-US" altLang="zh-CN" sz="2600" dirty="0">
                <a:solidFill>
                  <a:srgbClr val="0000FF"/>
                </a:solidFill>
                <a:cs typeface="Times New Roman" panose="02020603050405020304" pitchFamily="18" charset="0"/>
              </a:rPr>
              <a:t>]</a:t>
            </a:r>
            <a:r>
              <a:rPr lang="zh-CN" altLang="en-US" sz="2600" dirty="0">
                <a:solidFill>
                  <a:srgbClr val="0000FF"/>
                </a:solidFill>
                <a:cs typeface="Times New Roman" panose="02020603050405020304" pitchFamily="18" charset="0"/>
              </a:rPr>
              <a:t>和</a:t>
            </a:r>
            <a:r>
              <a:rPr lang="en-US" altLang="zh-CN" sz="2600" dirty="0" err="1">
                <a:solidFill>
                  <a:srgbClr val="0000FF"/>
                </a:solidFill>
                <a:cs typeface="Times New Roman" panose="02020603050405020304" pitchFamily="18" charset="0"/>
              </a:rPr>
              <a:t>L.r</a:t>
            </a:r>
            <a:r>
              <a:rPr lang="en-US" altLang="zh-CN" sz="2600" dirty="0">
                <a:solidFill>
                  <a:srgbClr val="0000FF"/>
                </a:solidFill>
                <a:cs typeface="Times New Roman" panose="02020603050405020304" pitchFamily="18" charset="0"/>
              </a:rPr>
              <a:t>[m+1:b]</a:t>
            </a:r>
            <a:r>
              <a:rPr lang="zh-CN" altLang="en-US" sz="2600" dirty="0">
                <a:solidFill>
                  <a:srgbClr val="0000FF"/>
                </a:solidFill>
                <a:cs typeface="Times New Roman" panose="02020603050405020304" pitchFamily="18" charset="0"/>
              </a:rPr>
              <a:t>分别按关键字有序</a:t>
            </a:r>
            <a:endParaRPr lang="en-US" altLang="zh-CN" sz="2600" dirty="0">
              <a:solidFill>
                <a:srgbClr val="0000FF"/>
              </a:solidFill>
              <a:cs typeface="Times New Roman" panose="02020603050405020304" pitchFamily="18" charset="0"/>
            </a:endParaRPr>
          </a:p>
          <a:p>
            <a:pPr lvl="1"/>
            <a:r>
              <a:rPr lang="en-US" altLang="zh-CN" sz="2600" dirty="0">
                <a:solidFill>
                  <a:srgbClr val="0000FF"/>
                </a:solidFill>
                <a:cs typeface="Times New Roman" panose="02020603050405020304" pitchFamily="18" charset="0"/>
              </a:rPr>
              <a:t>      //</a:t>
            </a:r>
            <a:r>
              <a:rPr lang="zh-CN" altLang="en-US" sz="2600" dirty="0">
                <a:solidFill>
                  <a:srgbClr val="0000FF"/>
                </a:solidFill>
                <a:cs typeface="Times New Roman" panose="02020603050405020304" pitchFamily="18" charset="0"/>
              </a:rPr>
              <a:t>本算法将这两个序列归并为有序序列</a:t>
            </a:r>
            <a:r>
              <a:rPr lang="en-US" altLang="zh-CN" sz="2600" dirty="0" err="1">
                <a:solidFill>
                  <a:srgbClr val="0000FF"/>
                </a:solidFill>
                <a:cs typeface="Times New Roman" panose="02020603050405020304" pitchFamily="18" charset="0"/>
              </a:rPr>
              <a:t>L.r</a:t>
            </a:r>
            <a:r>
              <a:rPr lang="en-US" altLang="zh-CN" sz="2600" dirty="0">
                <a:solidFill>
                  <a:srgbClr val="0000FF"/>
                </a:solidFill>
                <a:cs typeface="Times New Roman" panose="02020603050405020304" pitchFamily="18" charset="0"/>
              </a:rPr>
              <a:t>[</a:t>
            </a:r>
            <a:r>
              <a:rPr lang="en-US" altLang="zh-CN" sz="2600" dirty="0" err="1">
                <a:solidFill>
                  <a:srgbClr val="0000FF"/>
                </a:solidFill>
                <a:cs typeface="Times New Roman" panose="02020603050405020304" pitchFamily="18" charset="0"/>
              </a:rPr>
              <a:t>a:b</a:t>
            </a:r>
            <a:r>
              <a:rPr lang="en-US" altLang="zh-CN" sz="2600" dirty="0">
                <a:solidFill>
                  <a:srgbClr val="0000FF"/>
                </a:solidFill>
                <a:cs typeface="Times New Roman" panose="02020603050405020304" pitchFamily="18" charset="0"/>
              </a:rPr>
              <a:t>]</a:t>
            </a:r>
          </a:p>
          <a:p>
            <a:pPr lvl="1"/>
            <a:r>
              <a:rPr lang="en-US" altLang="zh-CN" sz="2600" dirty="0">
                <a:cs typeface="Times New Roman" panose="02020603050405020304" pitchFamily="18" charset="0"/>
              </a:rPr>
              <a:t>      int </a:t>
            </a:r>
            <a:r>
              <a:rPr lang="en-US" altLang="zh-CN" sz="2600" dirty="0" err="1">
                <a:cs typeface="Times New Roman" panose="02020603050405020304" pitchFamily="18" charset="0"/>
              </a:rPr>
              <a:t>i</a:t>
            </a:r>
            <a:r>
              <a:rPr lang="en-US" altLang="zh-CN" sz="2600" dirty="0">
                <a:cs typeface="Times New Roman" panose="02020603050405020304" pitchFamily="18" charset="0"/>
              </a:rPr>
              <a:t>, j, k, s;    </a:t>
            </a:r>
            <a:r>
              <a:rPr lang="en-US" altLang="zh-CN" sz="2600" dirty="0" err="1">
                <a:cs typeface="Times New Roman" panose="02020603050405020304" pitchFamily="18" charset="0"/>
              </a:rPr>
              <a:t>i</a:t>
            </a:r>
            <a:r>
              <a:rPr lang="en-US" altLang="zh-CN" sz="2600" dirty="0">
                <a:cs typeface="Times New Roman" panose="02020603050405020304" pitchFamily="18" charset="0"/>
              </a:rPr>
              <a:t> = 0;  j = m+1;    k = a;</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ElemType</a:t>
            </a:r>
            <a:r>
              <a:rPr lang="en-US" altLang="zh-CN" sz="2600" dirty="0">
                <a:cs typeface="Times New Roman" panose="02020603050405020304" pitchFamily="18" charset="0"/>
              </a:rPr>
              <a:t>*  t;     t = new </a:t>
            </a:r>
            <a:r>
              <a:rPr lang="en-US" altLang="zh-CN" sz="2600" dirty="0" err="1">
                <a:cs typeface="Times New Roman" panose="02020603050405020304" pitchFamily="18" charset="0"/>
              </a:rPr>
              <a:t>ElemType</a:t>
            </a:r>
            <a:r>
              <a:rPr lang="en-US" altLang="zh-CN" sz="2600" dirty="0">
                <a:cs typeface="Times New Roman" panose="02020603050405020304" pitchFamily="18" charset="0"/>
              </a:rPr>
              <a:t>[m-a+1];</a:t>
            </a:r>
          </a:p>
          <a:p>
            <a:pPr lvl="1"/>
            <a:r>
              <a:rPr lang="en-US" altLang="zh-CN" sz="2600" dirty="0">
                <a:cs typeface="Times New Roman" panose="02020603050405020304" pitchFamily="18" charset="0"/>
              </a:rPr>
              <a:t>      for(s = a; s &lt;= m; s++)   t[s-a] = </a:t>
            </a:r>
            <a:r>
              <a:rPr lang="en-US" altLang="zh-CN" sz="2600" dirty="0" err="1">
                <a:cs typeface="Times New Roman" panose="02020603050405020304" pitchFamily="18" charset="0"/>
              </a:rPr>
              <a:t>L.r</a:t>
            </a:r>
            <a:r>
              <a:rPr lang="en-US" altLang="zh-CN" sz="2600" dirty="0">
                <a:cs typeface="Times New Roman" panose="02020603050405020304" pitchFamily="18" charset="0"/>
              </a:rPr>
              <a:t>[s];</a:t>
            </a:r>
          </a:p>
          <a:p>
            <a:pPr lvl="1"/>
            <a:r>
              <a:rPr lang="en-US" altLang="zh-CN" sz="2600" dirty="0">
                <a:cs typeface="Times New Roman" panose="02020603050405020304" pitchFamily="18" charset="0"/>
              </a:rPr>
              <a:t>      while(</a:t>
            </a:r>
            <a:r>
              <a:rPr lang="en-US" altLang="zh-CN" sz="2600" dirty="0" err="1">
                <a:cs typeface="Times New Roman" panose="02020603050405020304" pitchFamily="18" charset="0"/>
              </a:rPr>
              <a:t>i</a:t>
            </a:r>
            <a:r>
              <a:rPr lang="en-US" altLang="zh-CN" sz="2600" dirty="0">
                <a:cs typeface="Times New Roman" panose="02020603050405020304" pitchFamily="18" charset="0"/>
              </a:rPr>
              <a:t> &lt;= m-a &amp;&amp; j &lt;= b)</a:t>
            </a:r>
          </a:p>
          <a:p>
            <a:pPr lvl="1"/>
            <a:r>
              <a:rPr lang="en-US" altLang="zh-CN" sz="2600" dirty="0">
                <a:cs typeface="Times New Roman" panose="02020603050405020304" pitchFamily="18" charset="0"/>
              </a:rPr>
              <a:t>       {  if(t[</a:t>
            </a:r>
            <a:r>
              <a:rPr lang="en-US" altLang="zh-CN" sz="2600" dirty="0" err="1">
                <a:cs typeface="Times New Roman" panose="02020603050405020304" pitchFamily="18" charset="0"/>
              </a:rPr>
              <a:t>i</a:t>
            </a:r>
            <a:r>
              <a:rPr lang="en-US" altLang="zh-CN" sz="2600" dirty="0">
                <a:cs typeface="Times New Roman" panose="02020603050405020304" pitchFamily="18" charset="0"/>
              </a:rPr>
              <a:t>].key &lt;= </a:t>
            </a:r>
            <a:r>
              <a:rPr lang="en-US" altLang="zh-CN" sz="2600" dirty="0" err="1">
                <a:cs typeface="Times New Roman" panose="02020603050405020304" pitchFamily="18" charset="0"/>
              </a:rPr>
              <a:t>L.r</a:t>
            </a:r>
            <a:r>
              <a:rPr lang="en-US" altLang="zh-CN" sz="2600" dirty="0">
                <a:cs typeface="Times New Roman" panose="02020603050405020304" pitchFamily="18" charset="0"/>
              </a:rPr>
              <a:t>[j].key) {   </a:t>
            </a:r>
            <a:r>
              <a:rPr lang="en-US" altLang="zh-CN" sz="2600" dirty="0" err="1">
                <a:cs typeface="Times New Roman" panose="02020603050405020304" pitchFamily="18" charset="0"/>
              </a:rPr>
              <a:t>L.r</a:t>
            </a:r>
            <a:r>
              <a:rPr lang="en-US" altLang="zh-CN" sz="2600" dirty="0">
                <a:cs typeface="Times New Roman" panose="02020603050405020304" pitchFamily="18" charset="0"/>
              </a:rPr>
              <a:t>[k] = t[</a:t>
            </a:r>
            <a:r>
              <a:rPr lang="en-US" altLang="zh-CN" sz="2600" dirty="0" err="1">
                <a:cs typeface="Times New Roman" panose="02020603050405020304" pitchFamily="18" charset="0"/>
              </a:rPr>
              <a:t>i</a:t>
            </a:r>
            <a:r>
              <a:rPr lang="en-US" altLang="zh-CN" sz="2600" dirty="0">
                <a:cs typeface="Times New Roman" panose="02020603050405020304" pitchFamily="18" charset="0"/>
              </a:rPr>
              <a:t>];   </a:t>
            </a:r>
            <a:r>
              <a:rPr lang="en-US" altLang="zh-CN" sz="2600" dirty="0" err="1">
                <a:cs typeface="Times New Roman" panose="02020603050405020304" pitchFamily="18" charset="0"/>
              </a:rPr>
              <a:t>i</a:t>
            </a:r>
            <a:r>
              <a:rPr lang="en-US" altLang="zh-CN" sz="2600" dirty="0">
                <a:cs typeface="Times New Roman" panose="02020603050405020304" pitchFamily="18" charset="0"/>
              </a:rPr>
              <a:t>++;   k++;  }</a:t>
            </a:r>
          </a:p>
          <a:p>
            <a:pPr lvl="1"/>
            <a:r>
              <a:rPr lang="en-US" altLang="zh-CN" sz="2600" dirty="0">
                <a:cs typeface="Times New Roman" panose="02020603050405020304" pitchFamily="18" charset="0"/>
              </a:rPr>
              <a:t>           else {  </a:t>
            </a:r>
            <a:r>
              <a:rPr lang="en-US" altLang="zh-CN" sz="2600" dirty="0" err="1">
                <a:cs typeface="Times New Roman" panose="02020603050405020304" pitchFamily="18" charset="0"/>
              </a:rPr>
              <a:t>L.r</a:t>
            </a:r>
            <a:r>
              <a:rPr lang="en-US" altLang="zh-CN" sz="2600" dirty="0">
                <a:cs typeface="Times New Roman" panose="02020603050405020304" pitchFamily="18" charset="0"/>
              </a:rPr>
              <a:t>[k] = </a:t>
            </a:r>
            <a:r>
              <a:rPr lang="en-US" altLang="zh-CN" sz="2600" dirty="0" err="1">
                <a:cs typeface="Times New Roman" panose="02020603050405020304" pitchFamily="18" charset="0"/>
              </a:rPr>
              <a:t>L.r</a:t>
            </a:r>
            <a:r>
              <a:rPr lang="en-US" altLang="zh-CN" sz="2600" dirty="0">
                <a:cs typeface="Times New Roman" panose="02020603050405020304" pitchFamily="18" charset="0"/>
              </a:rPr>
              <a:t>[j];   </a:t>
            </a:r>
            <a:r>
              <a:rPr lang="en-US" altLang="zh-CN" sz="2600" dirty="0" err="1">
                <a:cs typeface="Times New Roman" panose="02020603050405020304" pitchFamily="18" charset="0"/>
              </a:rPr>
              <a:t>j++</a:t>
            </a:r>
            <a:r>
              <a:rPr lang="en-US" altLang="zh-CN" sz="2600" dirty="0">
                <a:cs typeface="Times New Roman" panose="02020603050405020304" pitchFamily="18" charset="0"/>
              </a:rPr>
              <a:t>;   k++; }</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while(</a:t>
            </a:r>
            <a:r>
              <a:rPr lang="en-US" altLang="zh-CN" sz="2600" dirty="0" err="1">
                <a:cs typeface="Times New Roman" panose="02020603050405020304" pitchFamily="18" charset="0"/>
              </a:rPr>
              <a:t>i</a:t>
            </a:r>
            <a:r>
              <a:rPr lang="en-US" altLang="zh-CN" sz="2600" dirty="0">
                <a:cs typeface="Times New Roman" panose="02020603050405020304" pitchFamily="18" charset="0"/>
              </a:rPr>
              <a:t> &lt;= m-a) {  </a:t>
            </a:r>
            <a:r>
              <a:rPr lang="en-US" altLang="zh-CN" sz="2600" dirty="0" err="1">
                <a:cs typeface="Times New Roman" panose="02020603050405020304" pitchFamily="18" charset="0"/>
              </a:rPr>
              <a:t>L.r</a:t>
            </a:r>
            <a:r>
              <a:rPr lang="en-US" altLang="zh-CN" sz="2600" dirty="0">
                <a:cs typeface="Times New Roman" panose="02020603050405020304" pitchFamily="18" charset="0"/>
              </a:rPr>
              <a:t>[k] = t[</a:t>
            </a:r>
            <a:r>
              <a:rPr lang="en-US" altLang="zh-CN" sz="2600" dirty="0" err="1">
                <a:cs typeface="Times New Roman" panose="02020603050405020304" pitchFamily="18" charset="0"/>
              </a:rPr>
              <a:t>i</a:t>
            </a:r>
            <a:r>
              <a:rPr lang="en-US" altLang="zh-CN" sz="2600" dirty="0">
                <a:cs typeface="Times New Roman" panose="02020603050405020304" pitchFamily="18" charset="0"/>
              </a:rPr>
              <a:t>];  k++;  </a:t>
            </a:r>
            <a:r>
              <a:rPr lang="en-US" altLang="zh-CN" sz="2600" dirty="0" err="1">
                <a:cs typeface="Times New Roman" panose="02020603050405020304" pitchFamily="18" charset="0"/>
              </a:rPr>
              <a:t>i</a:t>
            </a:r>
            <a:r>
              <a:rPr lang="en-US" altLang="zh-CN" sz="2600" dirty="0">
                <a:cs typeface="Times New Roman" panose="02020603050405020304" pitchFamily="18" charset="0"/>
              </a:rPr>
              <a:t>++; }   delete [] t;</a:t>
            </a:r>
          </a:p>
          <a:p>
            <a:pPr lvl="1"/>
            <a:r>
              <a:rPr lang="en-US" altLang="zh-CN" sz="2600" dirty="0">
                <a:cs typeface="Times New Roman" panose="02020603050405020304" pitchFamily="18" charset="0"/>
              </a:rPr>
              <a:t>}</a:t>
            </a:r>
            <a:endParaRPr lang="zh-CN" altLang="zh-CN" sz="2600" dirty="0">
              <a:cs typeface="Times New Roman" panose="02020603050405020304" pitchFamily="18" charset="0"/>
            </a:endParaRPr>
          </a:p>
        </p:txBody>
      </p:sp>
      <p:grpSp>
        <p:nvGrpSpPr>
          <p:cNvPr id="12" name="组合 11">
            <a:extLst>
              <a:ext uri="{FF2B5EF4-FFF2-40B4-BE49-F238E27FC236}">
                <a16:creationId xmlns:a16="http://schemas.microsoft.com/office/drawing/2014/main" id="{C4464D66-DE3B-48CF-AB00-8E83A9C07E46}"/>
              </a:ext>
            </a:extLst>
          </p:cNvPr>
          <p:cNvGrpSpPr/>
          <p:nvPr/>
        </p:nvGrpSpPr>
        <p:grpSpPr>
          <a:xfrm>
            <a:off x="-3" y="177155"/>
            <a:ext cx="4246883" cy="877513"/>
            <a:chOff x="-3" y="271425"/>
            <a:chExt cx="4147514" cy="877513"/>
          </a:xfrm>
        </p:grpSpPr>
        <p:sp>
          <p:nvSpPr>
            <p:cNvPr id="13" name="任意多边形 18">
              <a:extLst>
                <a:ext uri="{FF2B5EF4-FFF2-40B4-BE49-F238E27FC236}">
                  <a16:creationId xmlns:a16="http://schemas.microsoft.com/office/drawing/2014/main" id="{78722926-F63F-415F-9433-D61B7CE0708F}"/>
                </a:ext>
              </a:extLst>
            </p:cNvPr>
            <p:cNvSpPr/>
            <p:nvPr/>
          </p:nvSpPr>
          <p:spPr>
            <a:xfrm rot="5400000">
              <a:off x="1799886" y="-1379086"/>
              <a:ext cx="547735" cy="4147514"/>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4" name="椭圆 23">
              <a:extLst>
                <a:ext uri="{FF2B5EF4-FFF2-40B4-BE49-F238E27FC236}">
                  <a16:creationId xmlns:a16="http://schemas.microsoft.com/office/drawing/2014/main" id="{8ADFD577-AA85-445D-BECA-1EB584A6DD19}"/>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5" name="矩形 24">
              <a:extLst>
                <a:ext uri="{FF2B5EF4-FFF2-40B4-BE49-F238E27FC236}">
                  <a16:creationId xmlns:a16="http://schemas.microsoft.com/office/drawing/2014/main" id="{7DEDECBD-0CC5-443C-A325-1F599F62982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6" name="文本框 1066">
            <a:extLst>
              <a:ext uri="{FF2B5EF4-FFF2-40B4-BE49-F238E27FC236}">
                <a16:creationId xmlns:a16="http://schemas.microsoft.com/office/drawing/2014/main" id="{53180F48-9C76-4230-8B8D-01E710AF1C84}"/>
              </a:ext>
            </a:extLst>
          </p:cNvPr>
          <p:cNvSpPr txBox="1">
            <a:spLocks noChangeArrowheads="1"/>
          </p:cNvSpPr>
          <p:nvPr/>
        </p:nvSpPr>
        <p:spPr bwMode="auto">
          <a:xfrm>
            <a:off x="1614029" y="308012"/>
            <a:ext cx="18261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sym typeface="+mn-lt"/>
              </a:rPr>
              <a:t>先进排序</a:t>
            </a:r>
          </a:p>
        </p:txBody>
      </p:sp>
    </p:spTree>
    <p:extLst>
      <p:ext uri="{BB962C8B-B14F-4D97-AF65-F5344CB8AC3E}">
        <p14:creationId xmlns:p14="http://schemas.microsoft.com/office/powerpoint/2010/main" val="3719565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23">
            <a:extLst>
              <a:ext uri="{FF2B5EF4-FFF2-40B4-BE49-F238E27FC236}">
                <a16:creationId xmlns:a16="http://schemas.microsoft.com/office/drawing/2014/main" id="{EF0C8F71-0617-4901-9C95-A6EE40DDAF7D}"/>
              </a:ext>
            </a:extLst>
          </p:cNvPr>
          <p:cNvGrpSpPr/>
          <p:nvPr/>
        </p:nvGrpSpPr>
        <p:grpSpPr>
          <a:xfrm>
            <a:off x="336625" y="1142119"/>
            <a:ext cx="458390" cy="344014"/>
            <a:chOff x="789999" y="2242985"/>
            <a:chExt cx="504229" cy="378415"/>
          </a:xfrm>
        </p:grpSpPr>
        <p:sp>
          <p:nvSpPr>
            <p:cNvPr id="20" name="Rectangle 24">
              <a:extLst>
                <a:ext uri="{FF2B5EF4-FFF2-40B4-BE49-F238E27FC236}">
                  <a16:creationId xmlns:a16="http://schemas.microsoft.com/office/drawing/2014/main" id="{ECFB5F17-FF3E-4BFA-964F-97EE7B7BC54E}"/>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1" name="Rectangle 25">
              <a:extLst>
                <a:ext uri="{FF2B5EF4-FFF2-40B4-BE49-F238E27FC236}">
                  <a16:creationId xmlns:a16="http://schemas.microsoft.com/office/drawing/2014/main" id="{A404B323-DD2C-469B-84EB-8326530BFD7B}"/>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2" name="矩形 21">
            <a:extLst>
              <a:ext uri="{FF2B5EF4-FFF2-40B4-BE49-F238E27FC236}">
                <a16:creationId xmlns:a16="http://schemas.microsoft.com/office/drawing/2014/main" id="{90E32CA0-ED07-4D33-AF4A-A45DBBFBD6A1}"/>
              </a:ext>
            </a:extLst>
          </p:cNvPr>
          <p:cNvSpPr/>
          <p:nvPr/>
        </p:nvSpPr>
        <p:spPr>
          <a:xfrm>
            <a:off x="851300" y="1052516"/>
            <a:ext cx="9762609" cy="492443"/>
          </a:xfrm>
          <a:prstGeom prst="rect">
            <a:avLst/>
          </a:prstGeom>
        </p:spPr>
        <p:txBody>
          <a:bodyPr wrap="none">
            <a:spAutoFit/>
          </a:bodyPr>
          <a:lstStyle/>
          <a:p>
            <a:pPr>
              <a:spcBef>
                <a:spcPts val="1200"/>
              </a:spcBef>
            </a:pPr>
            <a:r>
              <a:rPr lang="zh-CN" altLang="en-US" sz="2600" b="1" dirty="0">
                <a:solidFill>
                  <a:srgbClr val="002060"/>
                </a:solidFill>
                <a:latin typeface="Times New Roman" panose="02020603050405020304" pitchFamily="18" charset="0"/>
                <a:cs typeface="Times New Roman" panose="02020603050405020304" pitchFamily="18" charset="0"/>
              </a:rPr>
              <a:t>算法</a:t>
            </a:r>
            <a:r>
              <a:rPr lang="en-US" altLang="zh-CN" sz="2600" b="1" dirty="0">
                <a:solidFill>
                  <a:srgbClr val="002060"/>
                </a:solidFill>
                <a:latin typeface="Times New Roman" panose="02020603050405020304" pitchFamily="18" charset="0"/>
                <a:cs typeface="Times New Roman" panose="02020603050405020304" pitchFamily="18" charset="0"/>
              </a:rPr>
              <a:t>4.19 </a:t>
            </a:r>
            <a:r>
              <a:rPr lang="en-US" altLang="zh-CN" sz="2600" b="1" dirty="0" err="1">
                <a:solidFill>
                  <a:schemeClr val="accent2"/>
                </a:solidFill>
                <a:latin typeface="+mj-lt"/>
                <a:cs typeface="Times New Roman" panose="02020603050405020304" pitchFamily="18" charset="0"/>
              </a:rPr>
              <a:t>MergeSort</a:t>
            </a:r>
            <a:r>
              <a:rPr lang="en-US" altLang="zh-CN" sz="2600" dirty="0"/>
              <a:t> </a:t>
            </a:r>
            <a:r>
              <a:rPr lang="zh-CN" altLang="en-US" sz="2600" b="1" dirty="0">
                <a:solidFill>
                  <a:srgbClr val="002060"/>
                </a:solidFill>
                <a:latin typeface="Times New Roman" panose="02020603050405020304" pitchFamily="18" charset="0"/>
                <a:cs typeface="Times New Roman" panose="02020603050405020304" pitchFamily="18" charset="0"/>
              </a:rPr>
              <a:t>：将下面</a:t>
            </a:r>
            <a:r>
              <a:rPr lang="en-US" altLang="zh-CN" sz="2600" b="1" dirty="0">
                <a:solidFill>
                  <a:srgbClr val="002060"/>
                </a:solidFill>
                <a:latin typeface="Times New Roman" panose="02020603050405020304" pitchFamily="18" charset="0"/>
                <a:cs typeface="Times New Roman" panose="02020603050405020304" pitchFamily="18" charset="0"/>
              </a:rPr>
              <a:t>2</a:t>
            </a:r>
            <a:r>
              <a:rPr lang="zh-CN" altLang="en-US" sz="2600" b="1" dirty="0">
                <a:solidFill>
                  <a:srgbClr val="002060"/>
                </a:solidFill>
                <a:latin typeface="Times New Roman" panose="02020603050405020304" pitchFamily="18" charset="0"/>
                <a:cs typeface="Times New Roman" panose="02020603050405020304" pitchFamily="18" charset="0"/>
              </a:rPr>
              <a:t>个函数联合，完成归并排序算法。</a:t>
            </a:r>
          </a:p>
        </p:txBody>
      </p:sp>
      <p:sp>
        <p:nvSpPr>
          <p:cNvPr id="23" name="矩形 22">
            <a:extLst>
              <a:ext uri="{FF2B5EF4-FFF2-40B4-BE49-F238E27FC236}">
                <a16:creationId xmlns:a16="http://schemas.microsoft.com/office/drawing/2014/main" id="{C9ECECF1-E941-4071-BDA4-167C88F17603}"/>
              </a:ext>
            </a:extLst>
          </p:cNvPr>
          <p:cNvSpPr/>
          <p:nvPr/>
        </p:nvSpPr>
        <p:spPr>
          <a:xfrm>
            <a:off x="733079" y="1534402"/>
            <a:ext cx="10950921" cy="4493538"/>
          </a:xfrm>
          <a:prstGeom prst="rect">
            <a:avLst/>
          </a:prstGeom>
        </p:spPr>
        <p:txBody>
          <a:bodyPr wrap="square">
            <a:spAutoFit/>
          </a:bodyPr>
          <a:lstStyle/>
          <a:p>
            <a:pPr lvl="1"/>
            <a:r>
              <a:rPr lang="en-US" altLang="zh-CN" sz="2600" dirty="0">
                <a:cs typeface="Times New Roman" panose="02020603050405020304" pitchFamily="18" charset="0"/>
              </a:rPr>
              <a:t>void </a:t>
            </a:r>
            <a:r>
              <a:rPr lang="en-US" altLang="zh-CN" sz="2600" dirty="0" err="1">
                <a:cs typeface="Times New Roman" panose="02020603050405020304" pitchFamily="18" charset="0"/>
              </a:rPr>
              <a:t>MergeSort</a:t>
            </a:r>
            <a:r>
              <a:rPr lang="en-US" altLang="zh-CN" sz="2600" dirty="0">
                <a:cs typeface="Times New Roman" panose="02020603050405020304" pitchFamily="18" charset="0"/>
              </a:rPr>
              <a:t> (</a:t>
            </a:r>
            <a:r>
              <a:rPr lang="en-US" altLang="zh-CN" sz="2600" dirty="0" err="1">
                <a:cs typeface="Times New Roman" panose="02020603050405020304" pitchFamily="18" charset="0"/>
              </a:rPr>
              <a:t>SList</a:t>
            </a:r>
            <a:r>
              <a:rPr lang="en-US" altLang="zh-CN" sz="2600" dirty="0">
                <a:cs typeface="Times New Roman" panose="02020603050405020304" pitchFamily="18" charset="0"/>
              </a:rPr>
              <a:t> &amp;L)</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int a, m, b, h; </a:t>
            </a:r>
          </a:p>
          <a:p>
            <a:pPr lvl="1"/>
            <a:r>
              <a:rPr lang="en-US" altLang="zh-CN" sz="2600" dirty="0">
                <a:cs typeface="Times New Roman" panose="02020603050405020304" pitchFamily="18" charset="0"/>
              </a:rPr>
              <a:t>      for(h = 1; h &lt; </a:t>
            </a:r>
            <a:r>
              <a:rPr lang="en-US" altLang="zh-CN" sz="2600" dirty="0" err="1">
                <a:cs typeface="Times New Roman" panose="02020603050405020304" pitchFamily="18" charset="0"/>
              </a:rPr>
              <a:t>L.length</a:t>
            </a:r>
            <a:r>
              <a:rPr lang="en-US" altLang="zh-CN" sz="2600" dirty="0">
                <a:cs typeface="Times New Roman" panose="02020603050405020304" pitchFamily="18" charset="0"/>
              </a:rPr>
              <a:t>; h *= 2)</a:t>
            </a:r>
          </a:p>
          <a:p>
            <a:pPr lvl="1"/>
            <a:r>
              <a:rPr lang="en-US" altLang="zh-CN" sz="2600" dirty="0">
                <a:cs typeface="Times New Roman" panose="02020603050405020304" pitchFamily="18" charset="0"/>
              </a:rPr>
              <a:t>           for(a = 1;  ; a += 2*h)</a:t>
            </a:r>
          </a:p>
          <a:p>
            <a:pPr lvl="1"/>
            <a:r>
              <a:rPr lang="en-US" altLang="zh-CN" sz="2600" dirty="0">
                <a:cs typeface="Times New Roman" panose="02020603050405020304" pitchFamily="18" charset="0"/>
              </a:rPr>
              <a:t>           {   </a:t>
            </a:r>
          </a:p>
          <a:p>
            <a:pPr lvl="1"/>
            <a:r>
              <a:rPr lang="en-US" altLang="zh-CN" sz="2600" dirty="0">
                <a:cs typeface="Times New Roman" panose="02020603050405020304" pitchFamily="18" charset="0"/>
              </a:rPr>
              <a:t>               m = a+h-1;    if(m &gt;= </a:t>
            </a:r>
            <a:r>
              <a:rPr lang="en-US" altLang="zh-CN" sz="2600" dirty="0" err="1">
                <a:cs typeface="Times New Roman" panose="02020603050405020304" pitchFamily="18" charset="0"/>
              </a:rPr>
              <a:t>L.length</a:t>
            </a:r>
            <a:r>
              <a:rPr lang="en-US" altLang="zh-CN" sz="2600" dirty="0">
                <a:cs typeface="Times New Roman" panose="02020603050405020304" pitchFamily="18" charset="0"/>
              </a:rPr>
              <a:t>)   break;</a:t>
            </a:r>
          </a:p>
          <a:p>
            <a:pPr lvl="1"/>
            <a:r>
              <a:rPr lang="en-US" altLang="zh-CN" sz="2600" dirty="0">
                <a:cs typeface="Times New Roman" panose="02020603050405020304" pitchFamily="18" charset="0"/>
              </a:rPr>
              <a:t>               b = </a:t>
            </a:r>
            <a:r>
              <a:rPr lang="en-US" altLang="zh-CN" sz="2600" dirty="0" err="1">
                <a:cs typeface="Times New Roman" panose="02020603050405020304" pitchFamily="18" charset="0"/>
              </a:rPr>
              <a:t>m+h</a:t>
            </a:r>
            <a:r>
              <a:rPr lang="en-US" altLang="zh-CN" sz="2600" dirty="0">
                <a:cs typeface="Times New Roman" panose="02020603050405020304" pitchFamily="18" charset="0"/>
              </a:rPr>
              <a:t>;       if(b &gt; </a:t>
            </a:r>
            <a:r>
              <a:rPr lang="en-US" altLang="zh-CN" sz="2600" dirty="0" err="1">
                <a:cs typeface="Times New Roman" panose="02020603050405020304" pitchFamily="18" charset="0"/>
              </a:rPr>
              <a:t>L.length</a:t>
            </a:r>
            <a:r>
              <a:rPr lang="en-US" altLang="zh-CN" sz="2600" dirty="0">
                <a:cs typeface="Times New Roman" panose="02020603050405020304" pitchFamily="18" charset="0"/>
              </a:rPr>
              <a:t>)      b = </a:t>
            </a:r>
            <a:r>
              <a:rPr lang="en-US" altLang="zh-CN" sz="2600" dirty="0" err="1">
                <a:cs typeface="Times New Roman" panose="02020603050405020304" pitchFamily="18" charset="0"/>
              </a:rPr>
              <a:t>L.length</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Merge(L, a, m, b)</a:t>
            </a:r>
          </a:p>
          <a:p>
            <a:pPr lvl="1"/>
            <a:r>
              <a:rPr lang="en-US" altLang="zh-CN" sz="2600" dirty="0">
                <a:cs typeface="Times New Roman" panose="02020603050405020304" pitchFamily="18" charset="0"/>
              </a:rPr>
              <a:t>            }       </a:t>
            </a:r>
          </a:p>
          <a:p>
            <a:pPr lvl="1"/>
            <a:r>
              <a:rPr lang="en-US" altLang="zh-CN" sz="2600" dirty="0">
                <a:cs typeface="Times New Roman" panose="02020603050405020304" pitchFamily="18" charset="0"/>
              </a:rPr>
              <a:t>}</a:t>
            </a:r>
            <a:endParaRPr lang="zh-CN" altLang="zh-CN" sz="2600" dirty="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2C30CCAA-612E-47A7-BC01-BEBA4343B204}"/>
                  </a:ext>
                </a:extLst>
              </p:cNvPr>
              <p:cNvSpPr/>
              <p:nvPr/>
            </p:nvSpPr>
            <p:spPr>
              <a:xfrm>
                <a:off x="951017" y="6183529"/>
                <a:ext cx="7122206" cy="497316"/>
              </a:xfrm>
              <a:prstGeom prst="rect">
                <a:avLst/>
              </a:prstGeom>
            </p:spPr>
            <p:txBody>
              <a:bodyPr wrap="none">
                <a:spAutoFit/>
              </a:bodyPr>
              <a:lstStyle/>
              <a:p>
                <a:pPr algn="just">
                  <a:lnSpc>
                    <a:spcPct val="120000"/>
                  </a:lnSpc>
                </a:pPr>
                <a:r>
                  <a:rPr lang="zh-CN" altLang="en-US" sz="2400" b="1" dirty="0">
                    <a:solidFill>
                      <a:schemeClr val="accent2"/>
                    </a:solidFill>
                    <a:cs typeface="Times New Roman" panose="02020603050405020304" pitchFamily="18" charset="0"/>
                  </a:rPr>
                  <a:t>注</a:t>
                </a:r>
                <a:r>
                  <a:rPr lang="en-US" altLang="zh-CN" sz="2400" b="1" dirty="0">
                    <a:solidFill>
                      <a:schemeClr val="accent2"/>
                    </a:solidFill>
                    <a:cs typeface="Times New Roman" panose="02020603050405020304" pitchFamily="18" charset="0"/>
                  </a:rPr>
                  <a:t> </a:t>
                </a:r>
                <a:r>
                  <a:rPr lang="zh-CN" altLang="en-US" sz="2400" dirty="0">
                    <a:cs typeface="Times New Roman" panose="02020603050405020304" pitchFamily="18" charset="0"/>
                  </a:rPr>
                  <a:t>附加存储空间为 </a:t>
                </a:r>
                <a:r>
                  <a:rPr lang="en-US" altLang="zh-CN" sz="2400" dirty="0">
                    <a:cs typeface="Times New Roman" panose="02020603050405020304" pitchFamily="18" charset="0"/>
                  </a:rPr>
                  <a:t>O(</a:t>
                </a:r>
                <a14:m>
                  <m:oMath xmlns:m="http://schemas.openxmlformats.org/officeDocument/2006/math">
                    <m:r>
                      <a:rPr lang="en-US" altLang="zh-CN" sz="2400" i="1" dirty="0">
                        <a:latin typeface="Cambria Math" panose="02040503050406030204" pitchFamily="18" charset="0"/>
                        <a:cs typeface="Times New Roman" panose="02020603050405020304" pitchFamily="18" charset="0"/>
                      </a:rPr>
                      <m:t>𝑛</m:t>
                    </m:r>
                  </m:oMath>
                </a14:m>
                <a:r>
                  <a:rPr lang="en-US" altLang="zh-CN" sz="2400" dirty="0">
                    <a:cs typeface="Times New Roman" panose="02020603050405020304" pitchFamily="18" charset="0"/>
                  </a:rPr>
                  <a:t>)</a:t>
                </a:r>
                <a:r>
                  <a:rPr lang="zh-CN" altLang="en-US" sz="2400" dirty="0">
                    <a:cs typeface="Times New Roman" panose="02020603050405020304" pitchFamily="18" charset="0"/>
                  </a:rPr>
                  <a:t>，时间复杂度为</a:t>
                </a:r>
                <a:r>
                  <a:rPr lang="en-US" altLang="zh-CN" sz="2400" dirty="0">
                    <a:cs typeface="Times New Roman" panose="02020603050405020304" pitchFamily="18" charset="0"/>
                  </a:rPr>
                  <a:t>O(</a:t>
                </a:r>
                <a14:m>
                  <m:oMath xmlns:m="http://schemas.openxmlformats.org/officeDocument/2006/math">
                    <m:func>
                      <m:funcPr>
                        <m:ctrlPr>
                          <a:rPr lang="en-US" altLang="zh-CN" sz="2400" i="1" dirty="0">
                            <a:latin typeface="Cambria Math" panose="02040503050406030204" pitchFamily="18" charset="0"/>
                            <a:cs typeface="Times New Roman" panose="02020603050405020304" pitchFamily="18" charset="0"/>
                          </a:rPr>
                        </m:ctrlPr>
                      </m:funcPr>
                      <m:fName>
                        <m:r>
                          <a:rPr lang="en-US" altLang="zh-CN" sz="2400" b="0" i="1" dirty="0" smtClean="0">
                            <a:latin typeface="Cambria Math" panose="02040503050406030204" pitchFamily="18" charset="0"/>
                            <a:cs typeface="Times New Roman" panose="02020603050405020304" pitchFamily="18" charset="0"/>
                          </a:rPr>
                          <m:t>𝑛</m:t>
                        </m:r>
                        <m:r>
                          <m:rPr>
                            <m:sty m:val="p"/>
                          </m:rPr>
                          <a:rPr lang="en-US" altLang="zh-CN" sz="2400" i="0" dirty="0">
                            <a:latin typeface="Cambria Math" panose="02040503050406030204" pitchFamily="18" charset="0"/>
                            <a:cs typeface="Times New Roman" panose="02020603050405020304" pitchFamily="18" charset="0"/>
                          </a:rPr>
                          <m:t>ln</m:t>
                        </m:r>
                      </m:fName>
                      <m:e>
                        <m:r>
                          <a:rPr lang="en-US" altLang="zh-CN" sz="2400" i="1" dirty="0">
                            <a:latin typeface="Cambria Math" panose="02040503050406030204" pitchFamily="18" charset="0"/>
                            <a:cs typeface="Times New Roman" panose="02020603050405020304" pitchFamily="18" charset="0"/>
                          </a:rPr>
                          <m:t>𝑛</m:t>
                        </m:r>
                      </m:e>
                    </m:func>
                  </m:oMath>
                </a14:m>
                <a:r>
                  <a:rPr lang="en-US" altLang="zh-CN" sz="2400" dirty="0">
                    <a:cs typeface="Times New Roman" panose="02020603050405020304" pitchFamily="18" charset="0"/>
                  </a:rPr>
                  <a:t>) </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p:txBody>
          </p:sp>
        </mc:Choice>
        <mc:Fallback xmlns="">
          <p:sp>
            <p:nvSpPr>
              <p:cNvPr id="12" name="矩形 11">
                <a:extLst>
                  <a:ext uri="{FF2B5EF4-FFF2-40B4-BE49-F238E27FC236}">
                    <a16:creationId xmlns:a16="http://schemas.microsoft.com/office/drawing/2014/main" id="{2C30CCAA-612E-47A7-BC01-BEBA4343B204}"/>
                  </a:ext>
                </a:extLst>
              </p:cNvPr>
              <p:cNvSpPr>
                <a:spLocks noRot="1" noChangeAspect="1" noMove="1" noResize="1" noEditPoints="1" noAdjustHandles="1" noChangeArrowheads="1" noChangeShapeType="1" noTextEdit="1"/>
              </p:cNvSpPr>
              <p:nvPr/>
            </p:nvSpPr>
            <p:spPr>
              <a:xfrm>
                <a:off x="951017" y="6183529"/>
                <a:ext cx="7122206" cy="497316"/>
              </a:xfrm>
              <a:prstGeom prst="rect">
                <a:avLst/>
              </a:prstGeom>
              <a:blipFill>
                <a:blip r:embed="rId2"/>
                <a:stretch>
                  <a:fillRect l="-1284" t="-2439" r="-171" b="-26829"/>
                </a:stretch>
              </a:blipFill>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BF31B68D-84C3-4670-8C65-0E3C91C388E3}"/>
              </a:ext>
            </a:extLst>
          </p:cNvPr>
          <p:cNvGrpSpPr/>
          <p:nvPr/>
        </p:nvGrpSpPr>
        <p:grpSpPr>
          <a:xfrm>
            <a:off x="-3" y="177155"/>
            <a:ext cx="4246883" cy="877513"/>
            <a:chOff x="-3" y="271425"/>
            <a:chExt cx="4147514" cy="877513"/>
          </a:xfrm>
        </p:grpSpPr>
        <p:sp>
          <p:nvSpPr>
            <p:cNvPr id="24" name="任意多边形 18">
              <a:extLst>
                <a:ext uri="{FF2B5EF4-FFF2-40B4-BE49-F238E27FC236}">
                  <a16:creationId xmlns:a16="http://schemas.microsoft.com/office/drawing/2014/main" id="{A542CB91-8DFA-468D-85A6-E732E1B6E7DF}"/>
                </a:ext>
              </a:extLst>
            </p:cNvPr>
            <p:cNvSpPr/>
            <p:nvPr/>
          </p:nvSpPr>
          <p:spPr>
            <a:xfrm rot="5400000">
              <a:off x="1799886" y="-1379086"/>
              <a:ext cx="547735" cy="4147514"/>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5" name="椭圆 24">
              <a:extLst>
                <a:ext uri="{FF2B5EF4-FFF2-40B4-BE49-F238E27FC236}">
                  <a16:creationId xmlns:a16="http://schemas.microsoft.com/office/drawing/2014/main" id="{B1E742F2-6CB8-4AAB-947B-334F8CA6A38E}"/>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6" name="矩形 25">
              <a:extLst>
                <a:ext uri="{FF2B5EF4-FFF2-40B4-BE49-F238E27FC236}">
                  <a16:creationId xmlns:a16="http://schemas.microsoft.com/office/drawing/2014/main" id="{8ACDC7F9-F458-48F2-AA49-48BCC53C8E8C}"/>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7" name="文本框 1066">
            <a:extLst>
              <a:ext uri="{FF2B5EF4-FFF2-40B4-BE49-F238E27FC236}">
                <a16:creationId xmlns:a16="http://schemas.microsoft.com/office/drawing/2014/main" id="{C67B7E65-D6E0-4892-B54B-5D679EA11713}"/>
              </a:ext>
            </a:extLst>
          </p:cNvPr>
          <p:cNvSpPr txBox="1">
            <a:spLocks noChangeArrowheads="1"/>
          </p:cNvSpPr>
          <p:nvPr/>
        </p:nvSpPr>
        <p:spPr bwMode="auto">
          <a:xfrm>
            <a:off x="1614029" y="308012"/>
            <a:ext cx="18261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sym typeface="+mn-lt"/>
              </a:rPr>
              <a:t>先进排序</a:t>
            </a:r>
          </a:p>
        </p:txBody>
      </p:sp>
    </p:spTree>
    <p:extLst>
      <p:ext uri="{BB962C8B-B14F-4D97-AF65-F5344CB8AC3E}">
        <p14:creationId xmlns:p14="http://schemas.microsoft.com/office/powerpoint/2010/main" val="10768645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2"/>
          <p:cNvSpPr txBox="1"/>
          <p:nvPr/>
        </p:nvSpPr>
        <p:spPr>
          <a:xfrm>
            <a:off x="3840991" y="2551859"/>
            <a:ext cx="7948669" cy="992590"/>
          </a:xfrm>
          <a:prstGeom prst="rect">
            <a:avLst/>
          </a:prstGeom>
          <a:noFill/>
        </p:spPr>
        <p:txBody>
          <a:bodyPr wrap="square" lIns="68589" tIns="34295" rIns="68589" bIns="34295"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6000" b="1" i="0" u="none" strike="noStrike" kern="1200" cap="none" spc="0" normalizeH="0" baseline="0" noProof="0" dirty="0">
                <a:ln>
                  <a:noFill/>
                </a:ln>
                <a:solidFill>
                  <a:prstClr val="white"/>
                </a:solidFill>
                <a:effectLst/>
                <a:uLnTx/>
                <a:uFillTx/>
                <a:latin typeface="Arial"/>
                <a:ea typeface="微软雅黑"/>
                <a:cs typeface="+mn-ea"/>
                <a:sym typeface="+mn-lt"/>
              </a:rPr>
              <a:t>粒子群优化算法</a:t>
            </a:r>
          </a:p>
        </p:txBody>
      </p:sp>
      <p:sp>
        <p:nvSpPr>
          <p:cNvPr id="23" name="Rectangle 10"/>
          <p:cNvSpPr/>
          <p:nvPr/>
        </p:nvSpPr>
        <p:spPr>
          <a:xfrm>
            <a:off x="116378" y="2020389"/>
            <a:ext cx="11959244" cy="2360022"/>
          </a:xfrm>
          <a:prstGeom prst="rect">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7" name="TextBox 12">
            <a:extLst>
              <a:ext uri="{FF2B5EF4-FFF2-40B4-BE49-F238E27FC236}">
                <a16:creationId xmlns:a16="http://schemas.microsoft.com/office/drawing/2014/main" id="{18284E1A-F75D-4E64-B406-141E56C680CA}"/>
              </a:ext>
            </a:extLst>
          </p:cNvPr>
          <p:cNvSpPr txBox="1"/>
          <p:nvPr/>
        </p:nvSpPr>
        <p:spPr>
          <a:xfrm>
            <a:off x="3840991" y="3593152"/>
            <a:ext cx="7948669" cy="577091"/>
          </a:xfrm>
          <a:prstGeom prst="rect">
            <a:avLst/>
          </a:prstGeom>
          <a:noFill/>
        </p:spPr>
        <p:txBody>
          <a:bodyPr wrap="none" lIns="68589" tIns="34295" rIns="68589" bIns="3429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300" b="1" i="0" u="none" strike="noStrike" kern="1200" cap="none" spc="0" normalizeH="0" baseline="0" noProof="0" dirty="0">
                <a:ln>
                  <a:noFill/>
                </a:ln>
                <a:solidFill>
                  <a:prstClr val="white"/>
                </a:solidFill>
                <a:effectLst/>
                <a:uLnTx/>
                <a:uFillTx/>
                <a:latin typeface="Arial"/>
                <a:ea typeface="微软雅黑"/>
                <a:cs typeface="+mn-ea"/>
                <a:sym typeface="+mn-lt"/>
              </a:rPr>
              <a:t>Particle Swarm Optimization </a:t>
            </a:r>
            <a:r>
              <a:rPr kumimoji="0" lang="en-US" altLang="zh-CN" sz="3300" b="1" i="0" u="none" strike="noStrike" kern="1200" cap="none" spc="0" normalizeH="0" baseline="0" noProof="0" dirty="0">
                <a:ln>
                  <a:noFill/>
                </a:ln>
                <a:solidFill>
                  <a:prstClr val="white"/>
                </a:solidFill>
                <a:effectLst/>
                <a:uLnTx/>
                <a:uFillTx/>
                <a:latin typeface="Arial"/>
                <a:ea typeface="微软雅黑"/>
                <a:cs typeface="+mn-ea"/>
                <a:sym typeface="+mn-lt"/>
              </a:rPr>
              <a:t>Algorithm</a:t>
            </a:r>
            <a:endParaRPr kumimoji="0" lang="en-US" sz="3300" b="1"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10" name="Rectangle 10"/>
          <p:cNvSpPr/>
          <p:nvPr/>
        </p:nvSpPr>
        <p:spPr>
          <a:xfrm>
            <a:off x="1" y="2219651"/>
            <a:ext cx="12192000" cy="2305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11" name="TextBox 12"/>
          <p:cNvSpPr txBox="1"/>
          <p:nvPr/>
        </p:nvSpPr>
        <p:spPr>
          <a:xfrm>
            <a:off x="2100555" y="2722310"/>
            <a:ext cx="7529067" cy="1300366"/>
          </a:xfrm>
          <a:prstGeom prst="rect">
            <a:avLst/>
          </a:prstGeom>
          <a:noFill/>
        </p:spPr>
        <p:txBody>
          <a:bodyPr wrap="none" lIns="68589" tIns="34295" rIns="68589" bIns="34295" rtlCol="0">
            <a:spAutoFit/>
          </a:bodyPr>
          <a:lstStyle/>
          <a:p>
            <a:pPr algn="ctr"/>
            <a:r>
              <a:rPr lang="en-US" sz="8000" b="1" dirty="0">
                <a:solidFill>
                  <a:schemeClr val="bg1"/>
                </a:solidFill>
                <a:cs typeface="+mn-ea"/>
                <a:sym typeface="+mn-lt"/>
              </a:rPr>
              <a:t>THANK YOU </a:t>
            </a:r>
            <a:r>
              <a:rPr lang="zh-CN" altLang="en-US" sz="8000" b="1" dirty="0">
                <a:solidFill>
                  <a:schemeClr val="bg1"/>
                </a:solidFill>
                <a:cs typeface="+mn-ea"/>
                <a:sym typeface="+mn-lt"/>
              </a:rPr>
              <a:t>！</a:t>
            </a:r>
            <a:endParaRPr lang="en-US" sz="8000" b="1" dirty="0">
              <a:solidFill>
                <a:schemeClr val="bg1"/>
              </a:solidFill>
              <a:cs typeface="+mn-ea"/>
              <a:sym typeface="+mn-lt"/>
            </a:endParaRPr>
          </a:p>
        </p:txBody>
      </p:sp>
    </p:spTree>
    <p:custDataLst>
      <p:tags r:id="rId1"/>
    </p:custDataLst>
    <p:extLst>
      <p:ext uri="{BB962C8B-B14F-4D97-AF65-F5344CB8AC3E}">
        <p14:creationId xmlns:p14="http://schemas.microsoft.com/office/powerpoint/2010/main" val="2367189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3" y="177155"/>
            <a:ext cx="4246883" cy="877513"/>
            <a:chOff x="-3" y="271425"/>
            <a:chExt cx="4147514"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1799886" y="-1379086"/>
              <a:ext cx="547735" cy="4147514"/>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4</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614029" y="308012"/>
            <a:ext cx="18261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sym typeface="+mn-lt"/>
              </a:rPr>
              <a:t>简单排序</a:t>
            </a:r>
          </a:p>
        </p:txBody>
      </p:sp>
      <p:grpSp>
        <p:nvGrpSpPr>
          <p:cNvPr id="19" name="Group 23">
            <a:extLst>
              <a:ext uri="{FF2B5EF4-FFF2-40B4-BE49-F238E27FC236}">
                <a16:creationId xmlns:a16="http://schemas.microsoft.com/office/drawing/2014/main" id="{EF0C8F71-0617-4901-9C95-A6EE40DDAF7D}"/>
              </a:ext>
            </a:extLst>
          </p:cNvPr>
          <p:cNvGrpSpPr/>
          <p:nvPr/>
        </p:nvGrpSpPr>
        <p:grpSpPr>
          <a:xfrm>
            <a:off x="336625" y="1142119"/>
            <a:ext cx="458390" cy="344014"/>
            <a:chOff x="789999" y="2242985"/>
            <a:chExt cx="504229" cy="378415"/>
          </a:xfrm>
        </p:grpSpPr>
        <p:sp>
          <p:nvSpPr>
            <p:cNvPr id="20" name="Rectangle 24">
              <a:extLst>
                <a:ext uri="{FF2B5EF4-FFF2-40B4-BE49-F238E27FC236}">
                  <a16:creationId xmlns:a16="http://schemas.microsoft.com/office/drawing/2014/main" id="{ECFB5F17-FF3E-4BFA-964F-97EE7B7BC54E}"/>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1" name="Rectangle 25">
              <a:extLst>
                <a:ext uri="{FF2B5EF4-FFF2-40B4-BE49-F238E27FC236}">
                  <a16:creationId xmlns:a16="http://schemas.microsoft.com/office/drawing/2014/main" id="{A404B323-DD2C-469B-84EB-8326530BFD7B}"/>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2" name="矩形 21">
            <a:extLst>
              <a:ext uri="{FF2B5EF4-FFF2-40B4-BE49-F238E27FC236}">
                <a16:creationId xmlns:a16="http://schemas.microsoft.com/office/drawing/2014/main" id="{90E32CA0-ED07-4D33-AF4A-A45DBBFBD6A1}"/>
              </a:ext>
            </a:extLst>
          </p:cNvPr>
          <p:cNvSpPr/>
          <p:nvPr/>
        </p:nvSpPr>
        <p:spPr>
          <a:xfrm>
            <a:off x="851300" y="1052516"/>
            <a:ext cx="5521063" cy="492443"/>
          </a:xfrm>
          <a:prstGeom prst="rect">
            <a:avLst/>
          </a:prstGeom>
        </p:spPr>
        <p:txBody>
          <a:bodyPr wrap="none">
            <a:spAutoFit/>
          </a:bodyPr>
          <a:lstStyle/>
          <a:p>
            <a:pPr>
              <a:spcBef>
                <a:spcPts val="1200"/>
              </a:spcBef>
            </a:pPr>
            <a:r>
              <a:rPr lang="zh-CN" altLang="en-US" sz="2600" b="1" dirty="0">
                <a:solidFill>
                  <a:srgbClr val="002060"/>
                </a:solidFill>
                <a:latin typeface="Times New Roman" panose="02020603050405020304" pitchFamily="18" charset="0"/>
                <a:cs typeface="Times New Roman" panose="02020603050405020304" pitchFamily="18" charset="0"/>
              </a:rPr>
              <a:t>算法</a:t>
            </a:r>
            <a:r>
              <a:rPr lang="en-US" altLang="zh-CN" sz="2600" b="1" dirty="0">
                <a:solidFill>
                  <a:srgbClr val="002060"/>
                </a:solidFill>
                <a:latin typeface="Times New Roman" panose="02020603050405020304" pitchFamily="18" charset="0"/>
                <a:cs typeface="Times New Roman" panose="02020603050405020304" pitchFamily="18" charset="0"/>
              </a:rPr>
              <a:t>4.12 </a:t>
            </a:r>
            <a:r>
              <a:rPr lang="en-US" altLang="zh-CN" sz="2600" b="1" dirty="0" err="1">
                <a:solidFill>
                  <a:schemeClr val="accent2"/>
                </a:solidFill>
              </a:rPr>
              <a:t>InsertSort</a:t>
            </a:r>
            <a:r>
              <a:rPr lang="en-US" altLang="zh-CN" sz="2600" dirty="0"/>
              <a:t> </a:t>
            </a:r>
            <a:r>
              <a:rPr lang="zh-CN" altLang="en-US" sz="2600" b="1" dirty="0">
                <a:solidFill>
                  <a:srgbClr val="002060"/>
                </a:solidFill>
                <a:latin typeface="Times New Roman" panose="02020603050405020304" pitchFamily="18" charset="0"/>
                <a:cs typeface="Times New Roman" panose="02020603050405020304" pitchFamily="18" charset="0"/>
              </a:rPr>
              <a:t>：直接插入排序</a:t>
            </a:r>
          </a:p>
        </p:txBody>
      </p:sp>
      <p:sp>
        <p:nvSpPr>
          <p:cNvPr id="23" name="矩形 22">
            <a:extLst>
              <a:ext uri="{FF2B5EF4-FFF2-40B4-BE49-F238E27FC236}">
                <a16:creationId xmlns:a16="http://schemas.microsoft.com/office/drawing/2014/main" id="{C9ECECF1-E941-4071-BDA4-167C88F17603}"/>
              </a:ext>
            </a:extLst>
          </p:cNvPr>
          <p:cNvSpPr/>
          <p:nvPr/>
        </p:nvSpPr>
        <p:spPr>
          <a:xfrm>
            <a:off x="733079" y="1497717"/>
            <a:ext cx="10310841" cy="4493538"/>
          </a:xfrm>
          <a:prstGeom prst="rect">
            <a:avLst/>
          </a:prstGeom>
        </p:spPr>
        <p:txBody>
          <a:bodyPr wrap="square">
            <a:spAutoFit/>
          </a:bodyPr>
          <a:lstStyle/>
          <a:p>
            <a:pPr lvl="1"/>
            <a:r>
              <a:rPr lang="en-US" altLang="zh-CN" sz="2600" dirty="0">
                <a:cs typeface="Times New Roman" panose="02020603050405020304" pitchFamily="18" charset="0"/>
              </a:rPr>
              <a:t>void </a:t>
            </a:r>
            <a:r>
              <a:rPr lang="en-US" altLang="zh-CN" sz="2600" dirty="0" err="1">
                <a:cs typeface="Times New Roman" panose="02020603050405020304" pitchFamily="18" charset="0"/>
              </a:rPr>
              <a:t>InsertSort</a:t>
            </a:r>
            <a:r>
              <a:rPr lang="en-US" altLang="zh-CN" sz="2600" dirty="0">
                <a:cs typeface="Times New Roman" panose="02020603050405020304" pitchFamily="18" charset="0"/>
              </a:rPr>
              <a:t> (</a:t>
            </a:r>
            <a:r>
              <a:rPr lang="en-US" altLang="zh-CN" sz="2600" dirty="0" err="1">
                <a:cs typeface="Times New Roman" panose="02020603050405020304" pitchFamily="18" charset="0"/>
              </a:rPr>
              <a:t>SList</a:t>
            </a:r>
            <a:r>
              <a:rPr lang="en-US" altLang="zh-CN" sz="2600" dirty="0">
                <a:cs typeface="Times New Roman" panose="02020603050405020304" pitchFamily="18" charset="0"/>
              </a:rPr>
              <a:t> &amp;L)</a:t>
            </a:r>
          </a:p>
          <a:p>
            <a:pPr lvl="1"/>
            <a:r>
              <a:rPr lang="en-US" altLang="zh-CN" sz="2600" dirty="0">
                <a:cs typeface="Times New Roman" panose="02020603050405020304" pitchFamily="18" charset="0"/>
              </a:rPr>
              <a:t> {   </a:t>
            </a:r>
          </a:p>
          <a:p>
            <a:pPr lvl="1"/>
            <a:r>
              <a:rPr lang="en-US" altLang="zh-CN" sz="2600" dirty="0">
                <a:cs typeface="Times New Roman" panose="02020603050405020304" pitchFamily="18" charset="0"/>
              </a:rPr>
              <a:t>      int </a:t>
            </a:r>
            <a:r>
              <a:rPr lang="en-US" altLang="zh-CN" sz="2600" dirty="0" err="1">
                <a:cs typeface="Times New Roman" panose="02020603050405020304" pitchFamily="18" charset="0"/>
              </a:rPr>
              <a:t>i</a:t>
            </a:r>
            <a:r>
              <a:rPr lang="en-US" altLang="zh-CN" sz="2600" dirty="0">
                <a:cs typeface="Times New Roman" panose="02020603050405020304" pitchFamily="18" charset="0"/>
              </a:rPr>
              <a:t>, k; </a:t>
            </a:r>
            <a:r>
              <a:rPr lang="en-US" altLang="zh-CN" sz="2600" dirty="0" err="1">
                <a:cs typeface="Times New Roman" panose="02020603050405020304" pitchFamily="18" charset="0"/>
              </a:rPr>
              <a:t>ElemType</a:t>
            </a:r>
            <a:r>
              <a:rPr lang="en-US" altLang="zh-CN" sz="2600" dirty="0">
                <a:cs typeface="Times New Roman" panose="02020603050405020304" pitchFamily="18" charset="0"/>
              </a:rPr>
              <a:t> x;</a:t>
            </a:r>
          </a:p>
          <a:p>
            <a:pPr lvl="1"/>
            <a:r>
              <a:rPr lang="en-US" altLang="zh-CN" sz="2600" dirty="0">
                <a:cs typeface="Times New Roman" panose="02020603050405020304" pitchFamily="18" charset="0"/>
              </a:rPr>
              <a:t>      for(</a:t>
            </a:r>
            <a:r>
              <a:rPr lang="en-US" altLang="zh-CN" sz="2600" dirty="0" err="1">
                <a:cs typeface="Times New Roman" panose="02020603050405020304" pitchFamily="18" charset="0"/>
              </a:rPr>
              <a:t>i</a:t>
            </a:r>
            <a:r>
              <a:rPr lang="en-US" altLang="zh-CN" sz="2600" dirty="0">
                <a:cs typeface="Times New Roman" panose="02020603050405020304" pitchFamily="18" charset="0"/>
              </a:rPr>
              <a:t> = 2; </a:t>
            </a:r>
            <a:r>
              <a:rPr lang="en-US" altLang="zh-CN" sz="2600" dirty="0" err="1">
                <a:cs typeface="Times New Roman" panose="02020603050405020304" pitchFamily="18" charset="0"/>
              </a:rPr>
              <a:t>i</a:t>
            </a:r>
            <a:r>
              <a:rPr lang="en-US" altLang="zh-CN" sz="2600" dirty="0">
                <a:cs typeface="Times New Roman" panose="02020603050405020304" pitchFamily="18" charset="0"/>
              </a:rPr>
              <a:t> &lt;= </a:t>
            </a:r>
            <a:r>
              <a:rPr lang="en-US" altLang="zh-CN" sz="2600" dirty="0" err="1">
                <a:cs typeface="Times New Roman" panose="02020603050405020304" pitchFamily="18" charset="0"/>
              </a:rPr>
              <a:t>L.length</a:t>
            </a:r>
            <a:r>
              <a:rPr lang="en-US" altLang="zh-CN" sz="2600" dirty="0">
                <a:cs typeface="Times New Roman" panose="02020603050405020304" pitchFamily="18" charset="0"/>
              </a:rPr>
              <a:t>; </a:t>
            </a:r>
            <a:r>
              <a:rPr lang="en-US" altLang="zh-CN" sz="2600" dirty="0" err="1">
                <a:cs typeface="Times New Roman" panose="02020603050405020304" pitchFamily="18" charset="0"/>
              </a:rPr>
              <a:t>i</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    </a:t>
            </a:r>
          </a:p>
          <a:p>
            <a:pPr lvl="1"/>
            <a:r>
              <a:rPr lang="en-US" altLang="zh-CN" sz="2600" dirty="0">
                <a:cs typeface="Times New Roman" panose="02020603050405020304" pitchFamily="18" charset="0"/>
              </a:rPr>
              <a:t>           x = </a:t>
            </a:r>
            <a:r>
              <a:rPr lang="en-US" altLang="zh-CN" sz="2600" dirty="0" err="1">
                <a:cs typeface="Times New Roman" panose="02020603050405020304" pitchFamily="18" charset="0"/>
              </a:rPr>
              <a:t>L.r</a:t>
            </a:r>
            <a:r>
              <a:rPr lang="en-US" altLang="zh-CN" sz="2600" dirty="0">
                <a:cs typeface="Times New Roman" panose="02020603050405020304" pitchFamily="18" charset="0"/>
              </a:rPr>
              <a:t>[</a:t>
            </a:r>
            <a:r>
              <a:rPr lang="en-US" altLang="zh-CN" sz="2600" dirty="0" err="1">
                <a:cs typeface="Times New Roman" panose="02020603050405020304" pitchFamily="18" charset="0"/>
              </a:rPr>
              <a:t>i</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for(k = i-1; k &gt;= 1 &amp;&amp; </a:t>
            </a:r>
            <a:r>
              <a:rPr lang="en-US" altLang="zh-CN" sz="2600" dirty="0" err="1">
                <a:cs typeface="Times New Roman" panose="02020603050405020304" pitchFamily="18" charset="0"/>
              </a:rPr>
              <a:t>x.key</a:t>
            </a:r>
            <a:r>
              <a:rPr lang="en-US" altLang="zh-CN" sz="2600" dirty="0">
                <a:cs typeface="Times New Roman" panose="02020603050405020304" pitchFamily="18" charset="0"/>
              </a:rPr>
              <a:t> &lt; </a:t>
            </a:r>
            <a:r>
              <a:rPr lang="en-US" altLang="zh-CN" sz="2600" dirty="0" err="1">
                <a:cs typeface="Times New Roman" panose="02020603050405020304" pitchFamily="18" charset="0"/>
              </a:rPr>
              <a:t>L.r</a:t>
            </a:r>
            <a:r>
              <a:rPr lang="en-US" altLang="zh-CN" sz="2600" dirty="0">
                <a:cs typeface="Times New Roman" panose="02020603050405020304" pitchFamily="18" charset="0"/>
              </a:rPr>
              <a:t>[k].key; k--)</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L.r</a:t>
            </a:r>
            <a:r>
              <a:rPr lang="en-US" altLang="zh-CN" sz="2600" dirty="0">
                <a:cs typeface="Times New Roman" panose="02020603050405020304" pitchFamily="18" charset="0"/>
              </a:rPr>
              <a:t>[k+1] = </a:t>
            </a:r>
            <a:r>
              <a:rPr lang="en-US" altLang="zh-CN" sz="2600" dirty="0" err="1">
                <a:cs typeface="Times New Roman" panose="02020603050405020304" pitchFamily="18" charset="0"/>
              </a:rPr>
              <a:t>L.r</a:t>
            </a:r>
            <a:r>
              <a:rPr lang="en-US" altLang="zh-CN" sz="2600" dirty="0">
                <a:cs typeface="Times New Roman" panose="02020603050405020304" pitchFamily="18" charset="0"/>
              </a:rPr>
              <a:t>[k];</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L.r</a:t>
            </a:r>
            <a:r>
              <a:rPr lang="en-US" altLang="zh-CN" sz="2600" dirty="0">
                <a:cs typeface="Times New Roman" panose="02020603050405020304" pitchFamily="18" charset="0"/>
              </a:rPr>
              <a:t>[k+1] = x;</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54EAB1EA-B44E-41C1-B155-2FB29296ED77}"/>
                  </a:ext>
                </a:extLst>
              </p:cNvPr>
              <p:cNvSpPr/>
              <p:nvPr/>
            </p:nvSpPr>
            <p:spPr>
              <a:xfrm>
                <a:off x="1204073" y="6052801"/>
                <a:ext cx="9839847" cy="497187"/>
              </a:xfrm>
              <a:prstGeom prst="rect">
                <a:avLst/>
              </a:prstGeom>
            </p:spPr>
            <p:txBody>
              <a:bodyPr wrap="square">
                <a:spAutoFit/>
              </a:bodyPr>
              <a:lstStyle/>
              <a:p>
                <a:pPr algn="just">
                  <a:lnSpc>
                    <a:spcPct val="120000"/>
                  </a:lnSpc>
                  <a:spcAft>
                    <a:spcPts val="1200"/>
                  </a:spcAft>
                </a:pPr>
                <a:r>
                  <a:rPr lang="zh-CN" altLang="en-US" sz="2400" b="1" dirty="0">
                    <a:solidFill>
                      <a:schemeClr val="accent2"/>
                    </a:solidFill>
                    <a:cs typeface="Times New Roman" panose="02020603050405020304" pitchFamily="18" charset="0"/>
                  </a:rPr>
                  <a:t>注</a:t>
                </a:r>
                <a:r>
                  <a:rPr lang="en-US" altLang="zh-CN" sz="2400" b="1" dirty="0">
                    <a:solidFill>
                      <a:schemeClr val="accent2"/>
                    </a:solidFill>
                    <a:cs typeface="Times New Roman" panose="02020603050405020304" pitchFamily="18" charset="0"/>
                  </a:rPr>
                  <a:t> </a:t>
                </a:r>
                <a:r>
                  <a:rPr lang="zh-CN" altLang="en-US" sz="2400" dirty="0">
                    <a:cs typeface="Times New Roman" panose="02020603050405020304" pitchFamily="18" charset="0"/>
                  </a:rPr>
                  <a:t>附加存储空间为 </a:t>
                </a:r>
                <a:r>
                  <a:rPr lang="en-US" altLang="zh-CN" sz="2400" dirty="0">
                    <a:cs typeface="Times New Roman" panose="02020603050405020304" pitchFamily="18" charset="0"/>
                  </a:rPr>
                  <a:t>O(1)</a:t>
                </a:r>
                <a:r>
                  <a:rPr lang="zh-CN" altLang="en-US" sz="2400" dirty="0">
                    <a:cs typeface="Times New Roman" panose="02020603050405020304" pitchFamily="18" charset="0"/>
                  </a:rPr>
                  <a:t>，时间复杂度为 </a:t>
                </a:r>
                <a:r>
                  <a:rPr lang="en-US" altLang="zh-CN" sz="2400" dirty="0">
                    <a:cs typeface="Times New Roman" panose="02020603050405020304" pitchFamily="18" charset="0"/>
                  </a:rPr>
                  <a:t>O(</a:t>
                </a:r>
                <a14:m>
                  <m:oMath xmlns:m="http://schemas.openxmlformats.org/officeDocument/2006/math">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𝑛</m:t>
                        </m:r>
                      </m:e>
                      <m:sup>
                        <m:r>
                          <a:rPr lang="en-US" altLang="zh-CN" sz="2400" b="0" i="1" smtClean="0">
                            <a:latin typeface="Cambria Math" panose="02040503050406030204" pitchFamily="18" charset="0"/>
                            <a:cs typeface="Times New Roman" panose="02020603050405020304" pitchFamily="18" charset="0"/>
                          </a:rPr>
                          <m:t>2</m:t>
                        </m:r>
                      </m:sup>
                    </m:sSup>
                  </m:oMath>
                </a14:m>
                <a:r>
                  <a:rPr lang="en-US" altLang="zh-CN" sz="2400" dirty="0">
                    <a:cs typeface="Times New Roman" panose="02020603050405020304" pitchFamily="18" charset="0"/>
                  </a:rPr>
                  <a:t>)</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54EAB1EA-B44E-41C1-B155-2FB29296ED77}"/>
                  </a:ext>
                </a:extLst>
              </p:cNvPr>
              <p:cNvSpPr>
                <a:spLocks noRot="1" noChangeAspect="1" noMove="1" noResize="1" noEditPoints="1" noAdjustHandles="1" noChangeArrowheads="1" noChangeShapeType="1" noTextEdit="1"/>
              </p:cNvSpPr>
              <p:nvPr/>
            </p:nvSpPr>
            <p:spPr>
              <a:xfrm>
                <a:off x="1204073" y="6052801"/>
                <a:ext cx="9839847" cy="497187"/>
              </a:xfrm>
              <a:prstGeom prst="rect">
                <a:avLst/>
              </a:prstGeom>
              <a:blipFill>
                <a:blip r:embed="rId2"/>
                <a:stretch>
                  <a:fillRect l="-991" t="-2469" b="-283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56835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3" y="177155"/>
            <a:ext cx="4246883" cy="877513"/>
            <a:chOff x="-3" y="271425"/>
            <a:chExt cx="4147514"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1799886" y="-1379086"/>
              <a:ext cx="547735" cy="4147514"/>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4</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614029" y="308012"/>
            <a:ext cx="18261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sym typeface="+mn-lt"/>
              </a:rPr>
              <a:t>简单排序</a:t>
            </a:r>
          </a:p>
        </p:txBody>
      </p:sp>
      <p:grpSp>
        <p:nvGrpSpPr>
          <p:cNvPr id="19" name="Group 23">
            <a:extLst>
              <a:ext uri="{FF2B5EF4-FFF2-40B4-BE49-F238E27FC236}">
                <a16:creationId xmlns:a16="http://schemas.microsoft.com/office/drawing/2014/main" id="{EF0C8F71-0617-4901-9C95-A6EE40DDAF7D}"/>
              </a:ext>
            </a:extLst>
          </p:cNvPr>
          <p:cNvGrpSpPr/>
          <p:nvPr/>
        </p:nvGrpSpPr>
        <p:grpSpPr>
          <a:xfrm>
            <a:off x="336625" y="1142119"/>
            <a:ext cx="458390" cy="344014"/>
            <a:chOff x="789999" y="2242985"/>
            <a:chExt cx="504229" cy="378415"/>
          </a:xfrm>
        </p:grpSpPr>
        <p:sp>
          <p:nvSpPr>
            <p:cNvPr id="20" name="Rectangle 24">
              <a:extLst>
                <a:ext uri="{FF2B5EF4-FFF2-40B4-BE49-F238E27FC236}">
                  <a16:creationId xmlns:a16="http://schemas.microsoft.com/office/drawing/2014/main" id="{ECFB5F17-FF3E-4BFA-964F-97EE7B7BC54E}"/>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1" name="Rectangle 25">
              <a:extLst>
                <a:ext uri="{FF2B5EF4-FFF2-40B4-BE49-F238E27FC236}">
                  <a16:creationId xmlns:a16="http://schemas.microsoft.com/office/drawing/2014/main" id="{A404B323-DD2C-469B-84EB-8326530BFD7B}"/>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2" name="矩形 21">
            <a:extLst>
              <a:ext uri="{FF2B5EF4-FFF2-40B4-BE49-F238E27FC236}">
                <a16:creationId xmlns:a16="http://schemas.microsoft.com/office/drawing/2014/main" id="{90E32CA0-ED07-4D33-AF4A-A45DBBFBD6A1}"/>
              </a:ext>
            </a:extLst>
          </p:cNvPr>
          <p:cNvSpPr/>
          <p:nvPr/>
        </p:nvSpPr>
        <p:spPr>
          <a:xfrm>
            <a:off x="851299" y="1052516"/>
            <a:ext cx="10942139" cy="492443"/>
          </a:xfrm>
          <a:prstGeom prst="rect">
            <a:avLst/>
          </a:prstGeom>
        </p:spPr>
        <p:txBody>
          <a:bodyPr wrap="square">
            <a:spAutoFit/>
          </a:bodyPr>
          <a:lstStyle/>
          <a:p>
            <a:pPr>
              <a:spcBef>
                <a:spcPts val="1200"/>
              </a:spcBef>
            </a:pPr>
            <a:r>
              <a:rPr lang="zh-CN" altLang="en-US" sz="2600" b="1" dirty="0">
                <a:solidFill>
                  <a:srgbClr val="002060"/>
                </a:solidFill>
                <a:latin typeface="Times New Roman" panose="02020603050405020304" pitchFamily="18" charset="0"/>
                <a:cs typeface="Times New Roman" panose="02020603050405020304" pitchFamily="18" charset="0"/>
              </a:rPr>
              <a:t>补充算法</a:t>
            </a:r>
            <a:r>
              <a:rPr lang="en-US" altLang="zh-CN" sz="2600" b="1" dirty="0">
                <a:solidFill>
                  <a:srgbClr val="002060"/>
                </a:solidFill>
                <a:latin typeface="Times New Roman" panose="02020603050405020304" pitchFamily="18" charset="0"/>
                <a:cs typeface="Times New Roman" panose="02020603050405020304" pitchFamily="18" charset="0"/>
              </a:rPr>
              <a:t> </a:t>
            </a:r>
            <a:r>
              <a:rPr lang="en-US" altLang="zh-CN" sz="2600" b="1" dirty="0" err="1">
                <a:solidFill>
                  <a:schemeClr val="accent2"/>
                </a:solidFill>
              </a:rPr>
              <a:t>InsertSort</a:t>
            </a:r>
            <a:r>
              <a:rPr lang="en-US" altLang="zh-CN" sz="2600" dirty="0"/>
              <a:t> </a:t>
            </a:r>
            <a:r>
              <a:rPr lang="zh-CN" altLang="en-US" sz="2600" b="1" dirty="0">
                <a:solidFill>
                  <a:srgbClr val="002060"/>
                </a:solidFill>
                <a:latin typeface="Times New Roman" panose="02020603050405020304" pitchFamily="18" charset="0"/>
                <a:cs typeface="Times New Roman" panose="02020603050405020304" pitchFamily="18" charset="0"/>
              </a:rPr>
              <a:t>：</a:t>
            </a:r>
            <a:r>
              <a:rPr lang="zh-CN" altLang="en-US" sz="2500" b="1" dirty="0">
                <a:solidFill>
                  <a:srgbClr val="002060"/>
                </a:solidFill>
                <a:latin typeface="Times New Roman" panose="02020603050405020304" pitchFamily="18" charset="0"/>
                <a:cs typeface="Times New Roman" panose="02020603050405020304" pitchFamily="18" charset="0"/>
              </a:rPr>
              <a:t>统计直接插入排序算法的关键字比较次数和赋值次数</a:t>
            </a:r>
          </a:p>
        </p:txBody>
      </p:sp>
      <p:sp>
        <p:nvSpPr>
          <p:cNvPr id="23" name="矩形 22">
            <a:extLst>
              <a:ext uri="{FF2B5EF4-FFF2-40B4-BE49-F238E27FC236}">
                <a16:creationId xmlns:a16="http://schemas.microsoft.com/office/drawing/2014/main" id="{C9ECECF1-E941-4071-BDA4-167C88F17603}"/>
              </a:ext>
            </a:extLst>
          </p:cNvPr>
          <p:cNvSpPr/>
          <p:nvPr/>
        </p:nvSpPr>
        <p:spPr>
          <a:xfrm>
            <a:off x="851299" y="1597919"/>
            <a:ext cx="10310841" cy="4493538"/>
          </a:xfrm>
          <a:prstGeom prst="rect">
            <a:avLst/>
          </a:prstGeom>
        </p:spPr>
        <p:txBody>
          <a:bodyPr wrap="square">
            <a:spAutoFit/>
          </a:bodyPr>
          <a:lstStyle/>
          <a:p>
            <a:pPr lvl="1"/>
            <a:r>
              <a:rPr lang="en-US" altLang="zh-CN" sz="2600" dirty="0">
                <a:cs typeface="Times New Roman" panose="02020603050405020304" pitchFamily="18" charset="0"/>
              </a:rPr>
              <a:t>void </a:t>
            </a:r>
            <a:r>
              <a:rPr lang="en-US" altLang="zh-CN" sz="2600" dirty="0" err="1">
                <a:cs typeface="Times New Roman" panose="02020603050405020304" pitchFamily="18" charset="0"/>
              </a:rPr>
              <a:t>InsertSort</a:t>
            </a:r>
            <a:r>
              <a:rPr lang="en-US" altLang="zh-CN" sz="2600" dirty="0">
                <a:cs typeface="Times New Roman" panose="02020603050405020304" pitchFamily="18" charset="0"/>
              </a:rPr>
              <a:t> (</a:t>
            </a:r>
            <a:r>
              <a:rPr lang="en-US" altLang="zh-CN" sz="2600" dirty="0" err="1">
                <a:cs typeface="Times New Roman" panose="02020603050405020304" pitchFamily="18" charset="0"/>
              </a:rPr>
              <a:t>SList</a:t>
            </a:r>
            <a:r>
              <a:rPr lang="en-US" altLang="zh-CN" sz="2600" dirty="0">
                <a:cs typeface="Times New Roman" panose="02020603050405020304" pitchFamily="18" charset="0"/>
              </a:rPr>
              <a:t> &amp;L,</a:t>
            </a:r>
            <a:r>
              <a:rPr lang="zh-CN" altLang="en-US" sz="2600" dirty="0">
                <a:cs typeface="Times New Roman" panose="02020603050405020304" pitchFamily="18" charset="0"/>
              </a:rPr>
              <a:t> </a:t>
            </a:r>
            <a:r>
              <a:rPr lang="en-US" altLang="zh-CN" sz="2600" dirty="0">
                <a:cs typeface="Times New Roman" panose="02020603050405020304" pitchFamily="18" charset="0"/>
              </a:rPr>
              <a:t>int</a:t>
            </a:r>
            <a:r>
              <a:rPr lang="zh-CN" altLang="en-US" sz="2600" dirty="0">
                <a:cs typeface="Times New Roman" panose="02020603050405020304" pitchFamily="18" charset="0"/>
              </a:rPr>
              <a:t> </a:t>
            </a:r>
            <a:r>
              <a:rPr lang="en-US" altLang="zh-CN" sz="2600" dirty="0">
                <a:cs typeface="Times New Roman" panose="02020603050405020304" pitchFamily="18" charset="0"/>
              </a:rPr>
              <a:t>&amp;an, int &amp;</a:t>
            </a:r>
            <a:r>
              <a:rPr lang="en-US" altLang="zh-CN" sz="2600" dirty="0" err="1">
                <a:cs typeface="Times New Roman" panose="02020603050405020304" pitchFamily="18" charset="0"/>
              </a:rPr>
              <a:t>cn</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   </a:t>
            </a:r>
          </a:p>
          <a:p>
            <a:pPr lvl="1"/>
            <a:r>
              <a:rPr lang="en-US" altLang="zh-CN" sz="2600" dirty="0">
                <a:cs typeface="Times New Roman" panose="02020603050405020304" pitchFamily="18" charset="0"/>
              </a:rPr>
              <a:t>      int </a:t>
            </a:r>
            <a:r>
              <a:rPr lang="en-US" altLang="zh-CN" sz="2600" dirty="0" err="1">
                <a:cs typeface="Times New Roman" panose="02020603050405020304" pitchFamily="18" charset="0"/>
              </a:rPr>
              <a:t>i</a:t>
            </a:r>
            <a:r>
              <a:rPr lang="en-US" altLang="zh-CN" sz="2600" dirty="0">
                <a:cs typeface="Times New Roman" panose="02020603050405020304" pitchFamily="18" charset="0"/>
              </a:rPr>
              <a:t>, k;  </a:t>
            </a:r>
            <a:r>
              <a:rPr lang="en-US" altLang="zh-CN" sz="2600" dirty="0" err="1">
                <a:cs typeface="Times New Roman" panose="02020603050405020304" pitchFamily="18" charset="0"/>
              </a:rPr>
              <a:t>ElemType</a:t>
            </a:r>
            <a:r>
              <a:rPr lang="en-US" altLang="zh-CN" sz="2600" dirty="0">
                <a:cs typeface="Times New Roman" panose="02020603050405020304" pitchFamily="18" charset="0"/>
              </a:rPr>
              <a:t> x;   an = </a:t>
            </a:r>
            <a:r>
              <a:rPr lang="en-US" altLang="zh-CN" sz="2600" dirty="0" err="1">
                <a:cs typeface="Times New Roman" panose="02020603050405020304" pitchFamily="18" charset="0"/>
              </a:rPr>
              <a:t>cn</a:t>
            </a:r>
            <a:r>
              <a:rPr lang="en-US" altLang="zh-CN" sz="2600" dirty="0">
                <a:cs typeface="Times New Roman" panose="02020603050405020304" pitchFamily="18" charset="0"/>
              </a:rPr>
              <a:t> = 0;</a:t>
            </a:r>
          </a:p>
          <a:p>
            <a:pPr lvl="1"/>
            <a:r>
              <a:rPr lang="en-US" altLang="zh-CN" sz="2600" dirty="0">
                <a:cs typeface="Times New Roman" panose="02020603050405020304" pitchFamily="18" charset="0"/>
              </a:rPr>
              <a:t>      for(</a:t>
            </a:r>
            <a:r>
              <a:rPr lang="en-US" altLang="zh-CN" sz="2600" dirty="0" err="1">
                <a:cs typeface="Times New Roman" panose="02020603050405020304" pitchFamily="18" charset="0"/>
              </a:rPr>
              <a:t>i</a:t>
            </a:r>
            <a:r>
              <a:rPr lang="en-US" altLang="zh-CN" sz="2600" dirty="0">
                <a:cs typeface="Times New Roman" panose="02020603050405020304" pitchFamily="18" charset="0"/>
              </a:rPr>
              <a:t> = 2; </a:t>
            </a:r>
            <a:r>
              <a:rPr lang="en-US" altLang="zh-CN" sz="2600" dirty="0" err="1">
                <a:cs typeface="Times New Roman" panose="02020603050405020304" pitchFamily="18" charset="0"/>
              </a:rPr>
              <a:t>i</a:t>
            </a:r>
            <a:r>
              <a:rPr lang="en-US" altLang="zh-CN" sz="2600" dirty="0">
                <a:cs typeface="Times New Roman" panose="02020603050405020304" pitchFamily="18" charset="0"/>
              </a:rPr>
              <a:t> &lt;= </a:t>
            </a:r>
            <a:r>
              <a:rPr lang="en-US" altLang="zh-CN" sz="2600" dirty="0" err="1">
                <a:cs typeface="Times New Roman" panose="02020603050405020304" pitchFamily="18" charset="0"/>
              </a:rPr>
              <a:t>L.length</a:t>
            </a:r>
            <a:r>
              <a:rPr lang="en-US" altLang="zh-CN" sz="2600" dirty="0">
                <a:cs typeface="Times New Roman" panose="02020603050405020304" pitchFamily="18" charset="0"/>
              </a:rPr>
              <a:t>; </a:t>
            </a:r>
            <a:r>
              <a:rPr lang="en-US" altLang="zh-CN" sz="2600" dirty="0" err="1">
                <a:cs typeface="Times New Roman" panose="02020603050405020304" pitchFamily="18" charset="0"/>
              </a:rPr>
              <a:t>i</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    </a:t>
            </a:r>
          </a:p>
          <a:p>
            <a:pPr lvl="1"/>
            <a:r>
              <a:rPr lang="en-US" altLang="zh-CN" sz="2600" dirty="0">
                <a:cs typeface="Times New Roman" panose="02020603050405020304" pitchFamily="18" charset="0"/>
              </a:rPr>
              <a:t>           x = </a:t>
            </a:r>
            <a:r>
              <a:rPr lang="en-US" altLang="zh-CN" sz="2600" dirty="0" err="1">
                <a:cs typeface="Times New Roman" panose="02020603050405020304" pitchFamily="18" charset="0"/>
              </a:rPr>
              <a:t>L.r</a:t>
            </a:r>
            <a:r>
              <a:rPr lang="en-US" altLang="zh-CN" sz="2600" dirty="0">
                <a:cs typeface="Times New Roman" panose="02020603050405020304" pitchFamily="18" charset="0"/>
              </a:rPr>
              <a:t>[</a:t>
            </a:r>
            <a:r>
              <a:rPr lang="en-US" altLang="zh-CN" sz="2600" dirty="0" err="1">
                <a:cs typeface="Times New Roman" panose="02020603050405020304" pitchFamily="18" charset="0"/>
              </a:rPr>
              <a:t>i</a:t>
            </a:r>
            <a:r>
              <a:rPr lang="en-US" altLang="zh-CN" sz="2600" dirty="0">
                <a:cs typeface="Times New Roman" panose="02020603050405020304" pitchFamily="18" charset="0"/>
              </a:rPr>
              <a:t>]; an++;</a:t>
            </a:r>
          </a:p>
          <a:p>
            <a:pPr lvl="1"/>
            <a:r>
              <a:rPr lang="en-US" altLang="zh-CN" sz="2600" dirty="0">
                <a:cs typeface="Times New Roman" panose="02020603050405020304" pitchFamily="18" charset="0"/>
              </a:rPr>
              <a:t>           for(k = i-1; k &gt;= 1 &amp;&amp; (</a:t>
            </a:r>
            <a:r>
              <a:rPr lang="en-US" altLang="zh-CN" sz="2600" dirty="0" err="1">
                <a:cs typeface="Times New Roman" panose="02020603050405020304" pitchFamily="18" charset="0"/>
              </a:rPr>
              <a:t>cn</a:t>
            </a:r>
            <a:r>
              <a:rPr lang="en-US" altLang="zh-CN" sz="2600" dirty="0">
                <a:cs typeface="Times New Roman" panose="02020603050405020304" pitchFamily="18" charset="0"/>
              </a:rPr>
              <a:t>++, </a:t>
            </a:r>
            <a:r>
              <a:rPr lang="en-US" altLang="zh-CN" sz="2600" dirty="0" err="1">
                <a:cs typeface="Times New Roman" panose="02020603050405020304" pitchFamily="18" charset="0"/>
              </a:rPr>
              <a:t>x.key</a:t>
            </a:r>
            <a:r>
              <a:rPr lang="en-US" altLang="zh-CN" sz="2600" dirty="0">
                <a:cs typeface="Times New Roman" panose="02020603050405020304" pitchFamily="18" charset="0"/>
              </a:rPr>
              <a:t> &lt; </a:t>
            </a:r>
            <a:r>
              <a:rPr lang="en-US" altLang="zh-CN" sz="2600" dirty="0" err="1">
                <a:cs typeface="Times New Roman" panose="02020603050405020304" pitchFamily="18" charset="0"/>
              </a:rPr>
              <a:t>L.r</a:t>
            </a:r>
            <a:r>
              <a:rPr lang="en-US" altLang="zh-CN" sz="2600" dirty="0">
                <a:cs typeface="Times New Roman" panose="02020603050405020304" pitchFamily="18" charset="0"/>
              </a:rPr>
              <a:t>[k].key); k--)</a:t>
            </a:r>
          </a:p>
          <a:p>
            <a:pPr lvl="1"/>
            <a:r>
              <a:rPr lang="en-US" altLang="zh-CN" sz="2600" dirty="0">
                <a:cs typeface="Times New Roman" panose="02020603050405020304" pitchFamily="18" charset="0"/>
              </a:rPr>
              <a:t>           {    </a:t>
            </a:r>
            <a:r>
              <a:rPr lang="en-US" altLang="zh-CN" sz="2600" dirty="0" err="1">
                <a:cs typeface="Times New Roman" panose="02020603050405020304" pitchFamily="18" charset="0"/>
              </a:rPr>
              <a:t>L.r</a:t>
            </a:r>
            <a:r>
              <a:rPr lang="en-US" altLang="zh-CN" sz="2600" dirty="0">
                <a:cs typeface="Times New Roman" panose="02020603050405020304" pitchFamily="18" charset="0"/>
              </a:rPr>
              <a:t>[k+1] = </a:t>
            </a:r>
            <a:r>
              <a:rPr lang="en-US" altLang="zh-CN" sz="2600" dirty="0" err="1">
                <a:cs typeface="Times New Roman" panose="02020603050405020304" pitchFamily="18" charset="0"/>
              </a:rPr>
              <a:t>L.r</a:t>
            </a:r>
            <a:r>
              <a:rPr lang="en-US" altLang="zh-CN" sz="2600" dirty="0">
                <a:cs typeface="Times New Roman" panose="02020603050405020304" pitchFamily="18" charset="0"/>
              </a:rPr>
              <a:t>[k];   an++;  }</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L.r</a:t>
            </a:r>
            <a:r>
              <a:rPr lang="en-US" altLang="zh-CN" sz="2600" dirty="0">
                <a:cs typeface="Times New Roman" panose="02020603050405020304" pitchFamily="18" charset="0"/>
              </a:rPr>
              <a:t>[k+1] = x;   an++;</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spTree>
    <p:extLst>
      <p:ext uri="{BB962C8B-B14F-4D97-AF65-F5344CB8AC3E}">
        <p14:creationId xmlns:p14="http://schemas.microsoft.com/office/powerpoint/2010/main" val="349781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3" y="177155"/>
            <a:ext cx="4246883" cy="877513"/>
            <a:chOff x="-3" y="271425"/>
            <a:chExt cx="4147514"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1799886" y="-1379086"/>
              <a:ext cx="547735" cy="4147514"/>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4</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614029" y="308012"/>
            <a:ext cx="18261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sym typeface="+mn-lt"/>
              </a:rPr>
              <a:t>简单排序</a:t>
            </a:r>
          </a:p>
        </p:txBody>
      </p:sp>
      <p:grpSp>
        <p:nvGrpSpPr>
          <p:cNvPr id="8" name="Group 23">
            <a:extLst>
              <a:ext uri="{FF2B5EF4-FFF2-40B4-BE49-F238E27FC236}">
                <a16:creationId xmlns:a16="http://schemas.microsoft.com/office/drawing/2014/main" id="{018F20BD-CDDF-414B-A61E-7D9AA03BFBC1}"/>
              </a:ext>
            </a:extLst>
          </p:cNvPr>
          <p:cNvGrpSpPr/>
          <p:nvPr/>
        </p:nvGrpSpPr>
        <p:grpSpPr>
          <a:xfrm>
            <a:off x="405553" y="1217819"/>
            <a:ext cx="458390" cy="344014"/>
            <a:chOff x="789999" y="2242985"/>
            <a:chExt cx="504229" cy="378415"/>
          </a:xfrm>
        </p:grpSpPr>
        <p:sp>
          <p:nvSpPr>
            <p:cNvPr id="9" name="Rectangle 24">
              <a:extLst>
                <a:ext uri="{FF2B5EF4-FFF2-40B4-BE49-F238E27FC236}">
                  <a16:creationId xmlns:a16="http://schemas.microsoft.com/office/drawing/2014/main" id="{6CBFEE95-1F24-4666-A20A-0B1B4AABC4D3}"/>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0" name="Rectangle 25">
              <a:extLst>
                <a:ext uri="{FF2B5EF4-FFF2-40B4-BE49-F238E27FC236}">
                  <a16:creationId xmlns:a16="http://schemas.microsoft.com/office/drawing/2014/main" id="{0838DB32-4DC4-414E-9F14-C35D76088F75}"/>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11" name="矩形 10">
            <a:extLst>
              <a:ext uri="{FF2B5EF4-FFF2-40B4-BE49-F238E27FC236}">
                <a16:creationId xmlns:a16="http://schemas.microsoft.com/office/drawing/2014/main" id="{A99DFE6D-2633-4102-997D-AB08349D7E84}"/>
              </a:ext>
            </a:extLst>
          </p:cNvPr>
          <p:cNvSpPr/>
          <p:nvPr/>
        </p:nvSpPr>
        <p:spPr>
          <a:xfrm>
            <a:off x="920228" y="1128216"/>
            <a:ext cx="3156633" cy="523220"/>
          </a:xfrm>
          <a:prstGeom prst="rect">
            <a:avLst/>
          </a:prstGeom>
        </p:spPr>
        <p:txBody>
          <a:bodyPr wrap="none">
            <a:spAutoFit/>
          </a:bodyPr>
          <a:lstStyle/>
          <a:p>
            <a:pPr>
              <a:spcBef>
                <a:spcPts val="1200"/>
              </a:spcBef>
            </a:pPr>
            <a:r>
              <a:rPr lang="en-US" altLang="zh-CN" sz="2800" b="1" dirty="0">
                <a:solidFill>
                  <a:srgbClr val="002060"/>
                </a:solidFill>
                <a:latin typeface="Times New Roman" panose="02020603050405020304" pitchFamily="18" charset="0"/>
                <a:cs typeface="Times New Roman" panose="02020603050405020304" pitchFamily="18" charset="0"/>
              </a:rPr>
              <a:t>4.4.2</a:t>
            </a:r>
            <a:r>
              <a:rPr lang="en-US" altLang="zh-CN" sz="2800" b="1" dirty="0">
                <a:solidFill>
                  <a:schemeClr val="accent2"/>
                </a:solidFill>
              </a:rPr>
              <a:t> </a:t>
            </a:r>
            <a:r>
              <a:rPr lang="zh-CN" altLang="en-US" sz="2800" b="1" dirty="0">
                <a:solidFill>
                  <a:schemeClr val="accent2"/>
                </a:solidFill>
              </a:rPr>
              <a:t>折半插入排序</a:t>
            </a:r>
            <a:endParaRPr lang="zh-CN" altLang="en-US" sz="2800" b="1" dirty="0">
              <a:solidFill>
                <a:srgbClr val="002060"/>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5D9147D6-D217-4B8D-B747-F01429D15742}"/>
              </a:ext>
            </a:extLst>
          </p:cNvPr>
          <p:cNvSpPr/>
          <p:nvPr/>
        </p:nvSpPr>
        <p:spPr>
          <a:xfrm>
            <a:off x="322764" y="1734973"/>
            <a:ext cx="11546471" cy="3753592"/>
          </a:xfrm>
          <a:prstGeom prst="rect">
            <a:avLst/>
          </a:prstGeom>
        </p:spPr>
        <p:txBody>
          <a:bodyPr wrap="square">
            <a:spAutoFit/>
          </a:bodyPr>
          <a:lstStyle/>
          <a:p>
            <a:pPr algn="just">
              <a:lnSpc>
                <a:spcPct val="120000"/>
              </a:lnSpc>
              <a:spcAft>
                <a:spcPts val="1200"/>
              </a:spcAft>
            </a:pPr>
            <a:r>
              <a:rPr lang="zh-CN" altLang="en-US" sz="2400" b="1" dirty="0">
                <a:solidFill>
                  <a:schemeClr val="accent2"/>
                </a:solidFill>
              </a:rPr>
              <a:t>折半</a:t>
            </a:r>
            <a:r>
              <a:rPr lang="zh-CN" altLang="en-US" sz="2400" b="1" dirty="0">
                <a:solidFill>
                  <a:schemeClr val="accent2"/>
                </a:solidFill>
                <a:cs typeface="Times New Roman" panose="02020603050405020304" pitchFamily="18" charset="0"/>
              </a:rPr>
              <a:t>插入排序</a:t>
            </a:r>
            <a:r>
              <a:rPr lang="en-US" altLang="zh-CN" sz="2400" b="1" dirty="0">
                <a:solidFill>
                  <a:schemeClr val="accent2"/>
                </a:solidFill>
                <a:cs typeface="Times New Roman" panose="02020603050405020304" pitchFamily="18" charset="0"/>
              </a:rPr>
              <a:t>(binary insertion sort)</a:t>
            </a:r>
            <a:r>
              <a:rPr lang="zh-CN" altLang="en-US" sz="2400" dirty="0">
                <a:cs typeface="Times New Roman" panose="02020603050405020304" pitchFamily="18" charset="0"/>
              </a:rPr>
              <a:t>属于插入排序类，是直接插入排序的改进方法，对直接插入排序算法的每趟排序改为用折半查找法找出元素插入的位置，则相应的插入排序即为折半插入排序。</a:t>
            </a:r>
            <a:endParaRPr lang="en-US" altLang="zh-CN" sz="2400" dirty="0">
              <a:cs typeface="Times New Roman" panose="02020603050405020304" pitchFamily="18" charset="0"/>
            </a:endParaRPr>
          </a:p>
          <a:p>
            <a:pPr algn="just">
              <a:lnSpc>
                <a:spcPct val="120000"/>
              </a:lnSpc>
            </a:pPr>
            <a:r>
              <a:rPr lang="zh-CN" altLang="en-US" sz="2400" dirty="0">
                <a:cs typeface="Times New Roman" panose="02020603050405020304" pitchFamily="18" charset="0"/>
              </a:rPr>
              <a:t>例：对元素序列 </a:t>
            </a:r>
            <a:r>
              <a:rPr lang="en-US" altLang="zh-CN" sz="2400" dirty="0">
                <a:cs typeface="Times New Roman" panose="02020603050405020304" pitchFamily="18" charset="0"/>
              </a:rPr>
              <a:t>{4,6,2,7,9,5,10,1,8,3} </a:t>
            </a:r>
            <a:r>
              <a:rPr lang="zh-CN" altLang="en-US" sz="2400" dirty="0">
                <a:cs typeface="Times New Roman" panose="02020603050405020304" pitchFamily="18" charset="0"/>
              </a:rPr>
              <a:t>进行</a:t>
            </a:r>
            <a:r>
              <a:rPr lang="en-US" altLang="zh-CN" sz="2400" dirty="0">
                <a:cs typeface="Times New Roman" panose="02020603050405020304" pitchFamily="18" charset="0"/>
              </a:rPr>
              <a:t> 8 </a:t>
            </a:r>
            <a:r>
              <a:rPr lang="zh-CN" altLang="en-US" sz="2400" dirty="0">
                <a:cs typeface="Times New Roman" panose="02020603050405020304" pitchFamily="18" charset="0"/>
              </a:rPr>
              <a:t>趟排序后，得到序列</a:t>
            </a:r>
            <a:r>
              <a:rPr lang="en-US" altLang="zh-CN" sz="2400" dirty="0">
                <a:cs typeface="Times New Roman" panose="02020603050405020304" pitchFamily="18" charset="0"/>
              </a:rPr>
              <a:t>{</a:t>
            </a:r>
            <a:r>
              <a:rPr lang="en-US" altLang="zh-CN" sz="2400" u="sng" dirty="0">
                <a:solidFill>
                  <a:schemeClr val="accent2"/>
                </a:solidFill>
                <a:cs typeface="Times New Roman" panose="02020603050405020304" pitchFamily="18" charset="0"/>
              </a:rPr>
              <a:t>1,2,4,5,6,7,8,9,10</a:t>
            </a:r>
            <a:r>
              <a:rPr lang="en-US" altLang="zh-CN" sz="2400" dirty="0">
                <a:cs typeface="Times New Roman" panose="02020603050405020304" pitchFamily="18" charset="0"/>
              </a:rPr>
              <a:t>,3}  </a:t>
            </a:r>
            <a:r>
              <a:rPr lang="zh-CN" altLang="en-US" sz="2400" dirty="0">
                <a:cs typeface="Times New Roman" panose="02020603050405020304" pitchFamily="18" charset="0"/>
              </a:rPr>
              <a:t>，在进行第 </a:t>
            </a:r>
            <a:r>
              <a:rPr lang="en-US" altLang="zh-CN" sz="2400" dirty="0">
                <a:cs typeface="Times New Roman" panose="02020603050405020304" pitchFamily="18" charset="0"/>
              </a:rPr>
              <a:t>9 </a:t>
            </a:r>
            <a:r>
              <a:rPr lang="zh-CN" altLang="en-US" sz="2400" dirty="0">
                <a:cs typeface="Times New Roman" panose="02020603050405020304" pitchFamily="18" charset="0"/>
              </a:rPr>
              <a:t>趟排序时，需要把元素 </a:t>
            </a:r>
            <a:r>
              <a:rPr lang="en-US" altLang="zh-CN" sz="2400" dirty="0">
                <a:cs typeface="Times New Roman" panose="02020603050405020304" pitchFamily="18" charset="0"/>
              </a:rPr>
              <a:t>r[10] </a:t>
            </a:r>
            <a:r>
              <a:rPr lang="zh-CN" altLang="en-US" sz="2400" dirty="0">
                <a:cs typeface="Times New Roman" panose="02020603050405020304" pitchFamily="18" charset="0"/>
              </a:rPr>
              <a:t>插入到序列 </a:t>
            </a:r>
            <a:r>
              <a:rPr lang="en-US" altLang="zh-CN" sz="2400" dirty="0">
                <a:cs typeface="Times New Roman" panose="02020603050405020304" pitchFamily="18" charset="0"/>
              </a:rPr>
              <a:t>r[1:9]</a:t>
            </a:r>
            <a:r>
              <a:rPr lang="zh-CN" altLang="en-US" sz="2400" dirty="0">
                <a:cs typeface="Times New Roman" panose="02020603050405020304" pitchFamily="18" charset="0"/>
              </a:rPr>
              <a:t>中。此时，</a:t>
            </a:r>
            <a:r>
              <a:rPr lang="en-US" altLang="zh-CN" sz="2400" dirty="0">
                <a:cs typeface="Times New Roman" panose="02020603050405020304" pitchFamily="18" charset="0"/>
              </a:rPr>
              <a:t>r[1:9] </a:t>
            </a:r>
            <a:r>
              <a:rPr lang="zh-CN" altLang="en-US" sz="2400" dirty="0">
                <a:cs typeface="Times New Roman" panose="02020603050405020304" pitchFamily="18" charset="0"/>
              </a:rPr>
              <a:t>已经有序。待查找的元素序列的下标范围为 </a:t>
            </a:r>
            <a:r>
              <a:rPr lang="en-US" altLang="zh-CN" sz="2400" dirty="0">
                <a:cs typeface="Times New Roman" panose="02020603050405020304" pitchFamily="18" charset="0"/>
              </a:rPr>
              <a:t>[a, b]=[1,9]</a:t>
            </a:r>
            <a:r>
              <a:rPr lang="zh-CN" altLang="en-US" sz="2400" dirty="0">
                <a:cs typeface="Times New Roman" panose="02020603050405020304" pitchFamily="18" charset="0"/>
              </a:rPr>
              <a:t>，下标中间位置 </a:t>
            </a:r>
            <a:r>
              <a:rPr lang="en-US" altLang="zh-CN" sz="2400" dirty="0">
                <a:cs typeface="Times New Roman" panose="02020603050405020304" pitchFamily="18" charset="0"/>
              </a:rPr>
              <a:t>m=5</a:t>
            </a:r>
            <a:r>
              <a:rPr lang="zh-CN" altLang="en-US" sz="2400" dirty="0">
                <a:cs typeface="Times New Roman" panose="02020603050405020304" pitchFamily="18" charset="0"/>
              </a:rPr>
              <a:t>，在折半查找过程中 </a:t>
            </a:r>
            <a:r>
              <a:rPr lang="en-US" altLang="zh-CN" sz="2400" dirty="0" err="1">
                <a:cs typeface="Times New Roman" panose="02020603050405020304" pitchFamily="18" charset="0"/>
              </a:rPr>
              <a:t>a,b,m</a:t>
            </a:r>
            <a:r>
              <a:rPr lang="en-US" altLang="zh-CN" sz="2400" dirty="0">
                <a:cs typeface="Times New Roman" panose="02020603050405020304" pitchFamily="18" charset="0"/>
              </a:rPr>
              <a:t> </a:t>
            </a:r>
            <a:r>
              <a:rPr lang="zh-CN" altLang="en-US" sz="2400" dirty="0">
                <a:cs typeface="Times New Roman" panose="02020603050405020304" pitchFamily="18" charset="0"/>
              </a:rPr>
              <a:t>依次变为：</a:t>
            </a:r>
            <a:r>
              <a:rPr lang="en-US" altLang="zh-CN" sz="2400" dirty="0">
                <a:cs typeface="Times New Roman" panose="02020603050405020304" pitchFamily="18" charset="0"/>
              </a:rPr>
              <a:t>a=1, b=4, m=2; a=3, b=4, m=3; a=3, b=2</a:t>
            </a:r>
            <a:r>
              <a:rPr lang="zh-CN" altLang="en-US" sz="2400" dirty="0">
                <a:cs typeface="Times New Roman" panose="02020603050405020304" pitchFamily="18" charset="0"/>
              </a:rPr>
              <a:t>。此时，</a:t>
            </a:r>
            <a:r>
              <a:rPr lang="en-US" altLang="zh-CN" sz="2400" dirty="0">
                <a:cs typeface="Times New Roman" panose="02020603050405020304" pitchFamily="18" charset="0"/>
              </a:rPr>
              <a:t>a&gt;b </a:t>
            </a:r>
            <a:r>
              <a:rPr lang="zh-CN" altLang="en-US" sz="2400" dirty="0">
                <a:cs typeface="Times New Roman" panose="02020603050405020304" pitchFamily="18" charset="0"/>
              </a:rPr>
              <a:t>，结束查找， </a:t>
            </a:r>
            <a:r>
              <a:rPr lang="en-US" altLang="zh-CN" sz="2400" dirty="0">
                <a:cs typeface="Times New Roman" panose="02020603050405020304" pitchFamily="18" charset="0"/>
              </a:rPr>
              <a:t>b+1 </a:t>
            </a:r>
            <a:r>
              <a:rPr lang="zh-CN" altLang="en-US" sz="2400" dirty="0">
                <a:cs typeface="Times New Roman" panose="02020603050405020304" pitchFamily="18" charset="0"/>
              </a:rPr>
              <a:t>为元素 </a:t>
            </a:r>
            <a:r>
              <a:rPr lang="en-US" altLang="zh-CN" sz="2400" dirty="0">
                <a:cs typeface="Times New Roman" panose="02020603050405020304" pitchFamily="18" charset="0"/>
              </a:rPr>
              <a:t>r[10] </a:t>
            </a:r>
            <a:r>
              <a:rPr lang="zh-CN" altLang="en-US" sz="2400" dirty="0">
                <a:cs typeface="Times New Roman" panose="02020603050405020304" pitchFamily="18" charset="0"/>
              </a:rPr>
              <a:t>应插入的位置。</a:t>
            </a:r>
            <a:endParaRPr lang="en-US" altLang="zh-CN" sz="2400" dirty="0">
              <a:cs typeface="Times New Roman" panose="02020603050405020304" pitchFamily="18" charset="0"/>
            </a:endParaRPr>
          </a:p>
        </p:txBody>
      </p:sp>
    </p:spTree>
    <p:extLst>
      <p:ext uri="{BB962C8B-B14F-4D97-AF65-F5344CB8AC3E}">
        <p14:creationId xmlns:p14="http://schemas.microsoft.com/office/powerpoint/2010/main" val="1625207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3" y="177155"/>
            <a:ext cx="4246883" cy="877513"/>
            <a:chOff x="-3" y="271425"/>
            <a:chExt cx="4147514"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1799886" y="-1379086"/>
              <a:ext cx="547735" cy="4147514"/>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4</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614029" y="308012"/>
            <a:ext cx="18261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sym typeface="+mn-lt"/>
              </a:rPr>
              <a:t>简单排序</a:t>
            </a:r>
          </a:p>
        </p:txBody>
      </p:sp>
      <p:grpSp>
        <p:nvGrpSpPr>
          <p:cNvPr id="19" name="Group 23">
            <a:extLst>
              <a:ext uri="{FF2B5EF4-FFF2-40B4-BE49-F238E27FC236}">
                <a16:creationId xmlns:a16="http://schemas.microsoft.com/office/drawing/2014/main" id="{EF0C8F71-0617-4901-9C95-A6EE40DDAF7D}"/>
              </a:ext>
            </a:extLst>
          </p:cNvPr>
          <p:cNvGrpSpPr/>
          <p:nvPr/>
        </p:nvGrpSpPr>
        <p:grpSpPr>
          <a:xfrm>
            <a:off x="336625" y="1142119"/>
            <a:ext cx="458390" cy="344014"/>
            <a:chOff x="789999" y="2242985"/>
            <a:chExt cx="504229" cy="378415"/>
          </a:xfrm>
        </p:grpSpPr>
        <p:sp>
          <p:nvSpPr>
            <p:cNvPr id="20" name="Rectangle 24">
              <a:extLst>
                <a:ext uri="{FF2B5EF4-FFF2-40B4-BE49-F238E27FC236}">
                  <a16:creationId xmlns:a16="http://schemas.microsoft.com/office/drawing/2014/main" id="{ECFB5F17-FF3E-4BFA-964F-97EE7B7BC54E}"/>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1" name="Rectangle 25">
              <a:extLst>
                <a:ext uri="{FF2B5EF4-FFF2-40B4-BE49-F238E27FC236}">
                  <a16:creationId xmlns:a16="http://schemas.microsoft.com/office/drawing/2014/main" id="{A404B323-DD2C-469B-84EB-8326530BFD7B}"/>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2" name="矩形 21">
            <a:extLst>
              <a:ext uri="{FF2B5EF4-FFF2-40B4-BE49-F238E27FC236}">
                <a16:creationId xmlns:a16="http://schemas.microsoft.com/office/drawing/2014/main" id="{90E32CA0-ED07-4D33-AF4A-A45DBBFBD6A1}"/>
              </a:ext>
            </a:extLst>
          </p:cNvPr>
          <p:cNvSpPr/>
          <p:nvPr/>
        </p:nvSpPr>
        <p:spPr>
          <a:xfrm>
            <a:off x="851300" y="1052516"/>
            <a:ext cx="6837128" cy="492443"/>
          </a:xfrm>
          <a:prstGeom prst="rect">
            <a:avLst/>
          </a:prstGeom>
        </p:spPr>
        <p:txBody>
          <a:bodyPr wrap="none">
            <a:spAutoFit/>
          </a:bodyPr>
          <a:lstStyle/>
          <a:p>
            <a:pPr>
              <a:spcBef>
                <a:spcPts val="1200"/>
              </a:spcBef>
            </a:pPr>
            <a:r>
              <a:rPr lang="zh-CN" altLang="en-US" sz="2600" b="1" dirty="0">
                <a:solidFill>
                  <a:srgbClr val="002060"/>
                </a:solidFill>
                <a:latin typeface="Times New Roman" panose="02020603050405020304" pitchFamily="18" charset="0"/>
                <a:cs typeface="Times New Roman" panose="02020603050405020304" pitchFamily="18" charset="0"/>
              </a:rPr>
              <a:t>算法</a:t>
            </a:r>
            <a:r>
              <a:rPr lang="en-US" altLang="zh-CN" sz="2600" b="1" dirty="0">
                <a:solidFill>
                  <a:srgbClr val="002060"/>
                </a:solidFill>
                <a:latin typeface="Times New Roman" panose="02020603050405020304" pitchFamily="18" charset="0"/>
                <a:cs typeface="Times New Roman" panose="02020603050405020304" pitchFamily="18" charset="0"/>
              </a:rPr>
              <a:t>4.13 </a:t>
            </a:r>
            <a:r>
              <a:rPr lang="en-US" altLang="zh-CN" sz="2600" b="1" dirty="0" err="1">
                <a:solidFill>
                  <a:schemeClr val="accent2"/>
                </a:solidFill>
              </a:rPr>
              <a:t>BinaryInsertSort</a:t>
            </a:r>
            <a:r>
              <a:rPr lang="en-US" altLang="zh-CN" sz="2600" dirty="0"/>
              <a:t> </a:t>
            </a:r>
            <a:r>
              <a:rPr lang="zh-CN" altLang="en-US" sz="2600" b="1" dirty="0">
                <a:solidFill>
                  <a:srgbClr val="002060"/>
                </a:solidFill>
                <a:latin typeface="Times New Roman" panose="02020603050405020304" pitchFamily="18" charset="0"/>
                <a:cs typeface="Times New Roman" panose="02020603050405020304" pitchFamily="18" charset="0"/>
              </a:rPr>
              <a:t>：折半插入排序。</a:t>
            </a:r>
          </a:p>
        </p:txBody>
      </p:sp>
      <p:sp>
        <p:nvSpPr>
          <p:cNvPr id="23" name="矩形 22">
            <a:extLst>
              <a:ext uri="{FF2B5EF4-FFF2-40B4-BE49-F238E27FC236}">
                <a16:creationId xmlns:a16="http://schemas.microsoft.com/office/drawing/2014/main" id="{C9ECECF1-E941-4071-BDA4-167C88F17603}"/>
              </a:ext>
            </a:extLst>
          </p:cNvPr>
          <p:cNvSpPr/>
          <p:nvPr/>
        </p:nvSpPr>
        <p:spPr>
          <a:xfrm>
            <a:off x="733078" y="1501864"/>
            <a:ext cx="10310841" cy="5293757"/>
          </a:xfrm>
          <a:prstGeom prst="rect">
            <a:avLst/>
          </a:prstGeom>
        </p:spPr>
        <p:txBody>
          <a:bodyPr wrap="square">
            <a:spAutoFit/>
          </a:bodyPr>
          <a:lstStyle/>
          <a:p>
            <a:pPr lvl="1"/>
            <a:r>
              <a:rPr lang="en-US" altLang="zh-CN" sz="2600" dirty="0">
                <a:cs typeface="Times New Roman" panose="02020603050405020304" pitchFamily="18" charset="0"/>
              </a:rPr>
              <a:t>void </a:t>
            </a:r>
            <a:r>
              <a:rPr lang="en-US" altLang="zh-CN" sz="2600" dirty="0" err="1">
                <a:cs typeface="Times New Roman" panose="02020603050405020304" pitchFamily="18" charset="0"/>
              </a:rPr>
              <a:t>BinaryInsertSort</a:t>
            </a:r>
            <a:r>
              <a:rPr lang="en-US" altLang="zh-CN" sz="2600" dirty="0">
                <a:cs typeface="Times New Roman" panose="02020603050405020304" pitchFamily="18" charset="0"/>
              </a:rPr>
              <a:t> (</a:t>
            </a:r>
            <a:r>
              <a:rPr lang="en-US" altLang="zh-CN" sz="2600" dirty="0" err="1">
                <a:cs typeface="Times New Roman" panose="02020603050405020304" pitchFamily="18" charset="0"/>
              </a:rPr>
              <a:t>SList</a:t>
            </a:r>
            <a:r>
              <a:rPr lang="en-US" altLang="zh-CN" sz="2600" dirty="0">
                <a:cs typeface="Times New Roman" panose="02020603050405020304" pitchFamily="18" charset="0"/>
              </a:rPr>
              <a:t> &amp;L)</a:t>
            </a:r>
          </a:p>
          <a:p>
            <a:pPr lvl="1"/>
            <a:r>
              <a:rPr lang="en-US" altLang="zh-CN" sz="2600" dirty="0">
                <a:cs typeface="Times New Roman" panose="02020603050405020304" pitchFamily="18" charset="0"/>
              </a:rPr>
              <a:t> {    int </a:t>
            </a:r>
            <a:r>
              <a:rPr lang="en-US" altLang="zh-CN" sz="2600" dirty="0" err="1">
                <a:cs typeface="Times New Roman" panose="02020603050405020304" pitchFamily="18" charset="0"/>
              </a:rPr>
              <a:t>i</a:t>
            </a:r>
            <a:r>
              <a:rPr lang="en-US" altLang="zh-CN" sz="2600" dirty="0">
                <a:cs typeface="Times New Roman" panose="02020603050405020304" pitchFamily="18" charset="0"/>
              </a:rPr>
              <a:t>, k, a, m, b; </a:t>
            </a:r>
            <a:r>
              <a:rPr lang="en-US" altLang="zh-CN" sz="2600" dirty="0" err="1">
                <a:cs typeface="Times New Roman" panose="02020603050405020304" pitchFamily="18" charset="0"/>
              </a:rPr>
              <a:t>ElemType</a:t>
            </a:r>
            <a:r>
              <a:rPr lang="en-US" altLang="zh-CN" sz="2600" dirty="0">
                <a:cs typeface="Times New Roman" panose="02020603050405020304" pitchFamily="18" charset="0"/>
              </a:rPr>
              <a:t> x;</a:t>
            </a:r>
          </a:p>
          <a:p>
            <a:pPr lvl="1"/>
            <a:r>
              <a:rPr lang="en-US" altLang="zh-CN" sz="2600" dirty="0">
                <a:cs typeface="Times New Roman" panose="02020603050405020304" pitchFamily="18" charset="0"/>
              </a:rPr>
              <a:t>      for(</a:t>
            </a:r>
            <a:r>
              <a:rPr lang="en-US" altLang="zh-CN" sz="2600" dirty="0" err="1">
                <a:cs typeface="Times New Roman" panose="02020603050405020304" pitchFamily="18" charset="0"/>
              </a:rPr>
              <a:t>i</a:t>
            </a:r>
            <a:r>
              <a:rPr lang="en-US" altLang="zh-CN" sz="2600" dirty="0">
                <a:cs typeface="Times New Roman" panose="02020603050405020304" pitchFamily="18" charset="0"/>
              </a:rPr>
              <a:t> = 2; </a:t>
            </a:r>
            <a:r>
              <a:rPr lang="en-US" altLang="zh-CN" sz="2600" dirty="0" err="1">
                <a:cs typeface="Times New Roman" panose="02020603050405020304" pitchFamily="18" charset="0"/>
              </a:rPr>
              <a:t>i</a:t>
            </a:r>
            <a:r>
              <a:rPr lang="en-US" altLang="zh-CN" sz="2600" dirty="0">
                <a:cs typeface="Times New Roman" panose="02020603050405020304" pitchFamily="18" charset="0"/>
              </a:rPr>
              <a:t> &lt;= </a:t>
            </a:r>
            <a:r>
              <a:rPr lang="en-US" altLang="zh-CN" sz="2600" dirty="0" err="1">
                <a:cs typeface="Times New Roman" panose="02020603050405020304" pitchFamily="18" charset="0"/>
              </a:rPr>
              <a:t>L.length</a:t>
            </a:r>
            <a:r>
              <a:rPr lang="en-US" altLang="zh-CN" sz="2600" dirty="0">
                <a:cs typeface="Times New Roman" panose="02020603050405020304" pitchFamily="18" charset="0"/>
              </a:rPr>
              <a:t>; </a:t>
            </a:r>
            <a:r>
              <a:rPr lang="en-US" altLang="zh-CN" sz="2600" dirty="0" err="1">
                <a:cs typeface="Times New Roman" panose="02020603050405020304" pitchFamily="18" charset="0"/>
              </a:rPr>
              <a:t>i</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x = </a:t>
            </a:r>
            <a:r>
              <a:rPr lang="en-US" altLang="zh-CN" sz="2600" dirty="0" err="1">
                <a:cs typeface="Times New Roman" panose="02020603050405020304" pitchFamily="18" charset="0"/>
              </a:rPr>
              <a:t>L.r</a:t>
            </a:r>
            <a:r>
              <a:rPr lang="en-US" altLang="zh-CN" sz="2600" dirty="0">
                <a:cs typeface="Times New Roman" panose="02020603050405020304" pitchFamily="18" charset="0"/>
              </a:rPr>
              <a:t>[</a:t>
            </a:r>
            <a:r>
              <a:rPr lang="en-US" altLang="zh-CN" sz="2600" dirty="0" err="1">
                <a:cs typeface="Times New Roman" panose="02020603050405020304" pitchFamily="18" charset="0"/>
              </a:rPr>
              <a:t>i</a:t>
            </a:r>
            <a:r>
              <a:rPr lang="en-US" altLang="zh-CN" sz="2600" dirty="0">
                <a:cs typeface="Times New Roman" panose="02020603050405020304" pitchFamily="18" charset="0"/>
              </a:rPr>
              <a:t>];  a = 1;  b = i-1;</a:t>
            </a:r>
          </a:p>
          <a:p>
            <a:pPr lvl="1"/>
            <a:r>
              <a:rPr lang="en-US" altLang="zh-CN" sz="2600" dirty="0">
                <a:cs typeface="Times New Roman" panose="02020603050405020304" pitchFamily="18" charset="0"/>
              </a:rPr>
              <a:t>           while (a &lt;= b)</a:t>
            </a:r>
          </a:p>
          <a:p>
            <a:pPr lvl="1"/>
            <a:r>
              <a:rPr lang="en-US" altLang="zh-CN" sz="2600" dirty="0">
                <a:cs typeface="Times New Roman" panose="02020603050405020304" pitchFamily="18" charset="0"/>
              </a:rPr>
              <a:t>            {  m = (</a:t>
            </a:r>
            <a:r>
              <a:rPr lang="en-US" altLang="zh-CN" sz="2600" dirty="0" err="1">
                <a:cs typeface="Times New Roman" panose="02020603050405020304" pitchFamily="18" charset="0"/>
              </a:rPr>
              <a:t>a+b</a:t>
            </a:r>
            <a:r>
              <a:rPr lang="en-US" altLang="zh-CN" sz="2600" dirty="0">
                <a:cs typeface="Times New Roman" panose="02020603050405020304" pitchFamily="18" charset="0"/>
              </a:rPr>
              <a:t>)/2;</a:t>
            </a:r>
          </a:p>
          <a:p>
            <a:pPr lvl="1"/>
            <a:r>
              <a:rPr lang="en-US" altLang="zh-CN" sz="2600" dirty="0">
                <a:cs typeface="Times New Roman" panose="02020603050405020304" pitchFamily="18" charset="0"/>
              </a:rPr>
              <a:t>               if(</a:t>
            </a:r>
            <a:r>
              <a:rPr lang="en-US" altLang="zh-CN" sz="2600" dirty="0" err="1">
                <a:cs typeface="Times New Roman" panose="02020603050405020304" pitchFamily="18" charset="0"/>
              </a:rPr>
              <a:t>x.key</a:t>
            </a:r>
            <a:r>
              <a:rPr lang="en-US" altLang="zh-CN" sz="2600" dirty="0">
                <a:cs typeface="Times New Roman" panose="02020603050405020304" pitchFamily="18" charset="0"/>
              </a:rPr>
              <a:t> &lt; </a:t>
            </a:r>
            <a:r>
              <a:rPr lang="en-US" altLang="zh-CN" sz="2600" dirty="0" err="1">
                <a:cs typeface="Times New Roman" panose="02020603050405020304" pitchFamily="18" charset="0"/>
              </a:rPr>
              <a:t>L.r</a:t>
            </a:r>
            <a:r>
              <a:rPr lang="en-US" altLang="zh-CN" sz="2600" dirty="0">
                <a:cs typeface="Times New Roman" panose="02020603050405020304" pitchFamily="18" charset="0"/>
              </a:rPr>
              <a:t>[m].key)   b = m-1;  else  a = m+1;</a:t>
            </a:r>
          </a:p>
          <a:p>
            <a:pPr lvl="1"/>
            <a:r>
              <a:rPr lang="en-US" altLang="zh-CN" sz="2600" dirty="0">
                <a:cs typeface="Times New Roman" panose="02020603050405020304" pitchFamily="18" charset="0"/>
              </a:rPr>
              <a:t>             }            </a:t>
            </a:r>
          </a:p>
          <a:p>
            <a:pPr lvl="1"/>
            <a:r>
              <a:rPr lang="en-US" altLang="zh-CN" sz="2600" dirty="0">
                <a:cs typeface="Times New Roman" panose="02020603050405020304" pitchFamily="18" charset="0"/>
              </a:rPr>
              <a:t>            for (k = i-1; k &gt;= b+1; k--)  {  </a:t>
            </a:r>
            <a:r>
              <a:rPr lang="en-US" altLang="zh-CN" sz="2600" dirty="0" err="1">
                <a:cs typeface="Times New Roman" panose="02020603050405020304" pitchFamily="18" charset="0"/>
              </a:rPr>
              <a:t>L.r</a:t>
            </a:r>
            <a:r>
              <a:rPr lang="en-US" altLang="zh-CN" sz="2600" dirty="0">
                <a:cs typeface="Times New Roman" panose="02020603050405020304" pitchFamily="18" charset="0"/>
              </a:rPr>
              <a:t>[k+1] = </a:t>
            </a:r>
            <a:r>
              <a:rPr lang="en-US" altLang="zh-CN" sz="2600" dirty="0" err="1">
                <a:cs typeface="Times New Roman" panose="02020603050405020304" pitchFamily="18" charset="0"/>
              </a:rPr>
              <a:t>L.r</a:t>
            </a:r>
            <a:r>
              <a:rPr lang="en-US" altLang="zh-CN" sz="2600" dirty="0">
                <a:cs typeface="Times New Roman" panose="02020603050405020304" pitchFamily="18" charset="0"/>
              </a:rPr>
              <a:t>[k];  }</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L.r</a:t>
            </a:r>
            <a:r>
              <a:rPr lang="en-US" altLang="zh-CN" sz="2600" dirty="0">
                <a:cs typeface="Times New Roman" panose="02020603050405020304" pitchFamily="18" charset="0"/>
              </a:rPr>
              <a:t>[b+1] = x;</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spTree>
    <p:extLst>
      <p:ext uri="{BB962C8B-B14F-4D97-AF65-F5344CB8AC3E}">
        <p14:creationId xmlns:p14="http://schemas.microsoft.com/office/powerpoint/2010/main" val="3445413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3" y="177155"/>
            <a:ext cx="4246883" cy="877513"/>
            <a:chOff x="-3" y="271425"/>
            <a:chExt cx="4147514"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1799886" y="-1379086"/>
              <a:ext cx="547735" cy="4147514"/>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4</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614029" y="308012"/>
            <a:ext cx="18261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sym typeface="+mn-lt"/>
              </a:rPr>
              <a:t>简单排序</a:t>
            </a:r>
          </a:p>
        </p:txBody>
      </p:sp>
      <p:grpSp>
        <p:nvGrpSpPr>
          <p:cNvPr id="19" name="Group 23">
            <a:extLst>
              <a:ext uri="{FF2B5EF4-FFF2-40B4-BE49-F238E27FC236}">
                <a16:creationId xmlns:a16="http://schemas.microsoft.com/office/drawing/2014/main" id="{EF0C8F71-0617-4901-9C95-A6EE40DDAF7D}"/>
              </a:ext>
            </a:extLst>
          </p:cNvPr>
          <p:cNvGrpSpPr/>
          <p:nvPr/>
        </p:nvGrpSpPr>
        <p:grpSpPr>
          <a:xfrm>
            <a:off x="336625" y="1142119"/>
            <a:ext cx="458390" cy="344014"/>
            <a:chOff x="789999" y="2242985"/>
            <a:chExt cx="504229" cy="378415"/>
          </a:xfrm>
        </p:grpSpPr>
        <p:sp>
          <p:nvSpPr>
            <p:cNvPr id="20" name="Rectangle 24">
              <a:extLst>
                <a:ext uri="{FF2B5EF4-FFF2-40B4-BE49-F238E27FC236}">
                  <a16:creationId xmlns:a16="http://schemas.microsoft.com/office/drawing/2014/main" id="{ECFB5F17-FF3E-4BFA-964F-97EE7B7BC54E}"/>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1" name="Rectangle 25">
              <a:extLst>
                <a:ext uri="{FF2B5EF4-FFF2-40B4-BE49-F238E27FC236}">
                  <a16:creationId xmlns:a16="http://schemas.microsoft.com/office/drawing/2014/main" id="{A404B323-DD2C-469B-84EB-8326530BFD7B}"/>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2" name="矩形 21">
            <a:extLst>
              <a:ext uri="{FF2B5EF4-FFF2-40B4-BE49-F238E27FC236}">
                <a16:creationId xmlns:a16="http://schemas.microsoft.com/office/drawing/2014/main" id="{90E32CA0-ED07-4D33-AF4A-A45DBBFBD6A1}"/>
              </a:ext>
            </a:extLst>
          </p:cNvPr>
          <p:cNvSpPr/>
          <p:nvPr/>
        </p:nvSpPr>
        <p:spPr>
          <a:xfrm>
            <a:off x="851300" y="1052516"/>
            <a:ext cx="6837128" cy="492443"/>
          </a:xfrm>
          <a:prstGeom prst="rect">
            <a:avLst/>
          </a:prstGeom>
        </p:spPr>
        <p:txBody>
          <a:bodyPr wrap="none">
            <a:spAutoFit/>
          </a:bodyPr>
          <a:lstStyle/>
          <a:p>
            <a:pPr>
              <a:spcBef>
                <a:spcPts val="1200"/>
              </a:spcBef>
            </a:pPr>
            <a:r>
              <a:rPr lang="zh-CN" altLang="en-US" sz="2600" b="1" dirty="0">
                <a:solidFill>
                  <a:srgbClr val="002060"/>
                </a:solidFill>
                <a:latin typeface="Times New Roman" panose="02020603050405020304" pitchFamily="18" charset="0"/>
                <a:cs typeface="Times New Roman" panose="02020603050405020304" pitchFamily="18" charset="0"/>
              </a:rPr>
              <a:t>算法</a:t>
            </a:r>
            <a:r>
              <a:rPr lang="en-US" altLang="zh-CN" sz="2600" b="1" dirty="0">
                <a:solidFill>
                  <a:srgbClr val="002060"/>
                </a:solidFill>
                <a:latin typeface="Times New Roman" panose="02020603050405020304" pitchFamily="18" charset="0"/>
                <a:cs typeface="Times New Roman" panose="02020603050405020304" pitchFamily="18" charset="0"/>
              </a:rPr>
              <a:t>4.13 </a:t>
            </a:r>
            <a:r>
              <a:rPr lang="en-US" altLang="zh-CN" sz="2600" b="1" dirty="0" err="1">
                <a:solidFill>
                  <a:schemeClr val="accent2"/>
                </a:solidFill>
              </a:rPr>
              <a:t>BinaryInsertSort</a:t>
            </a:r>
            <a:r>
              <a:rPr lang="en-US" altLang="zh-CN" sz="2600" dirty="0"/>
              <a:t> </a:t>
            </a:r>
            <a:r>
              <a:rPr lang="zh-CN" altLang="en-US" sz="2600" b="1" dirty="0">
                <a:solidFill>
                  <a:srgbClr val="002060"/>
                </a:solidFill>
                <a:latin typeface="Times New Roman" panose="02020603050405020304" pitchFamily="18" charset="0"/>
                <a:cs typeface="Times New Roman" panose="02020603050405020304" pitchFamily="18" charset="0"/>
              </a:rPr>
              <a:t>：折半插入排序。</a:t>
            </a:r>
          </a:p>
        </p:txBody>
      </p:sp>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E8F2510F-7059-4302-8028-5E1112031CEF}"/>
                  </a:ext>
                </a:extLst>
              </p:cNvPr>
              <p:cNvSpPr/>
              <p:nvPr/>
            </p:nvSpPr>
            <p:spPr>
              <a:xfrm>
                <a:off x="733079" y="1723207"/>
                <a:ext cx="10732780" cy="1826782"/>
              </a:xfrm>
              <a:prstGeom prst="rect">
                <a:avLst/>
              </a:prstGeom>
            </p:spPr>
            <p:txBody>
              <a:bodyPr wrap="square">
                <a:spAutoFit/>
              </a:bodyPr>
              <a:lstStyle/>
              <a:p>
                <a:pPr algn="just">
                  <a:lnSpc>
                    <a:spcPct val="120000"/>
                  </a:lnSpc>
                  <a:spcAft>
                    <a:spcPts val="1200"/>
                  </a:spcAft>
                </a:pPr>
                <a:r>
                  <a:rPr lang="zh-CN" altLang="en-US" sz="2400" b="1" dirty="0">
                    <a:solidFill>
                      <a:schemeClr val="accent2"/>
                    </a:solidFill>
                    <a:cs typeface="Times New Roman" panose="02020603050405020304" pitchFamily="18" charset="0"/>
                  </a:rPr>
                  <a:t>注</a:t>
                </a:r>
                <a:r>
                  <a:rPr lang="en-US" altLang="zh-CN" sz="2400" b="1" dirty="0">
                    <a:solidFill>
                      <a:schemeClr val="accent2"/>
                    </a:solidFill>
                    <a:cs typeface="Times New Roman" panose="02020603050405020304" pitchFamily="18" charset="0"/>
                  </a:rPr>
                  <a:t> </a:t>
                </a:r>
                <a:r>
                  <a:rPr lang="zh-CN" altLang="en-US" sz="2400" dirty="0">
                    <a:cs typeface="Times New Roman" panose="02020603050405020304" pitchFamily="18" charset="0"/>
                  </a:rPr>
                  <a:t>折半插入排序的附加存储空间为 </a:t>
                </a:r>
                <a:r>
                  <a:rPr lang="en-US" altLang="zh-CN" sz="2400" dirty="0">
                    <a:cs typeface="Times New Roman" panose="02020603050405020304" pitchFamily="18" charset="0"/>
                  </a:rPr>
                  <a:t>O(1) </a:t>
                </a:r>
                <a:r>
                  <a:rPr lang="zh-CN" altLang="en-US" sz="2400" dirty="0">
                    <a:cs typeface="Times New Roman" panose="02020603050405020304" pitchFamily="18" charset="0"/>
                  </a:rPr>
                  <a:t>，与直接插入排序所需附件空间相同。与直接插入排序相比，折半插入排序减少了关键字的比较次数，即由 </a:t>
                </a:r>
                <a:r>
                  <a:rPr lang="en-US" altLang="zh-CN" sz="2400" dirty="0">
                    <a:cs typeface="Times New Roman" panose="02020603050405020304" pitchFamily="18" charset="0"/>
                  </a:rPr>
                  <a:t>O(</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𝑛</m:t>
                        </m:r>
                      </m:e>
                      <m:sup>
                        <m:r>
                          <a:rPr lang="en-US" altLang="zh-CN" sz="2400" i="1">
                            <a:latin typeface="Cambria Math" panose="02040503050406030204" pitchFamily="18" charset="0"/>
                            <a:cs typeface="Times New Roman" panose="02020603050405020304" pitchFamily="18" charset="0"/>
                          </a:rPr>
                          <m:t>2</m:t>
                        </m:r>
                      </m:sup>
                    </m:sSup>
                  </m:oMath>
                </a14:m>
                <a:r>
                  <a:rPr lang="en-US" altLang="zh-CN" sz="2400" dirty="0">
                    <a:cs typeface="Times New Roman" panose="02020603050405020304" pitchFamily="18" charset="0"/>
                  </a:rPr>
                  <a:t>) </a:t>
                </a:r>
                <a:r>
                  <a:rPr lang="zh-CN" altLang="en-US" sz="2400" dirty="0">
                    <a:cs typeface="Times New Roman" panose="02020603050405020304" pitchFamily="18" charset="0"/>
                  </a:rPr>
                  <a:t>减少到 </a:t>
                </a:r>
                <a:r>
                  <a:rPr lang="en-US" altLang="zh-CN" sz="2400" dirty="0">
                    <a:cs typeface="Times New Roman" panose="02020603050405020304" pitchFamily="18" charset="0"/>
                  </a:rPr>
                  <a:t>O(</a:t>
                </a:r>
                <a14:m>
                  <m:oMath xmlns:m="http://schemas.openxmlformats.org/officeDocument/2006/math">
                    <m:sSub>
                      <m:sSubPr>
                        <m:ctrlPr>
                          <a:rPr lang="en-US" altLang="zh-CN" sz="2400" b="0" i="1" dirty="0" smtClean="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𝑛</m:t>
                        </m:r>
                        <m:r>
                          <m:rPr>
                            <m:sty m:val="p"/>
                          </m:rPr>
                          <a:rPr lang="en-US" altLang="zh-CN" sz="2400" b="0" i="0" dirty="0" smtClean="0">
                            <a:latin typeface="Cambria Math" panose="02040503050406030204" pitchFamily="18" charset="0"/>
                            <a:cs typeface="Times New Roman" panose="02020603050405020304" pitchFamily="18" charset="0"/>
                          </a:rPr>
                          <m:t>log</m:t>
                        </m:r>
                      </m:e>
                      <m:sub>
                        <m:r>
                          <a:rPr lang="en-US" altLang="zh-CN" sz="2400" b="0" i="1" dirty="0" smtClean="0">
                            <a:latin typeface="Cambria Math" panose="02040503050406030204" pitchFamily="18" charset="0"/>
                            <a:cs typeface="Times New Roman" panose="02020603050405020304" pitchFamily="18" charset="0"/>
                          </a:rPr>
                          <m:t>2</m:t>
                        </m:r>
                      </m:sub>
                    </m:sSub>
                    <m:r>
                      <a:rPr lang="en-US" altLang="zh-CN" sz="2400" b="0" i="1" dirty="0" smtClean="0">
                        <a:latin typeface="Cambria Math" panose="02040503050406030204" pitchFamily="18" charset="0"/>
                        <a:cs typeface="Times New Roman" panose="02020603050405020304" pitchFamily="18" charset="0"/>
                      </a:rPr>
                      <m:t>𝑛</m:t>
                    </m:r>
                  </m:oMath>
                </a14:m>
                <a:r>
                  <a:rPr lang="en-US" altLang="zh-CN" sz="2400" dirty="0">
                    <a:cs typeface="Times New Roman" panose="02020603050405020304" pitchFamily="18" charset="0"/>
                  </a:rPr>
                  <a:t>)</a:t>
                </a:r>
                <a:r>
                  <a:rPr lang="zh-CN" altLang="en-US" sz="2400" dirty="0">
                    <a:cs typeface="Times New Roman" panose="02020603050405020304" pitchFamily="18" charset="0"/>
                  </a:rPr>
                  <a:t>，而元素的移动次数不变，因此折半插入排序的时间复杂度为 </a:t>
                </a:r>
                <a:r>
                  <a:rPr lang="en-US" altLang="zh-CN" sz="2400" dirty="0">
                    <a:cs typeface="Times New Roman" panose="02020603050405020304" pitchFamily="18" charset="0"/>
                  </a:rPr>
                  <a:t>O(</a:t>
                </a:r>
                <a14:m>
                  <m:oMath xmlns:m="http://schemas.openxmlformats.org/officeDocument/2006/math">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𝑛</m:t>
                        </m:r>
                      </m:e>
                      <m:sup>
                        <m:r>
                          <a:rPr lang="en-US" altLang="zh-CN" sz="2400" b="0" i="1" smtClean="0">
                            <a:latin typeface="Cambria Math" panose="02040503050406030204" pitchFamily="18" charset="0"/>
                            <a:cs typeface="Times New Roman" panose="02020603050405020304" pitchFamily="18" charset="0"/>
                          </a:rPr>
                          <m:t>2</m:t>
                        </m:r>
                      </m:sup>
                    </m:sSup>
                  </m:oMath>
                </a14:m>
                <a:r>
                  <a:rPr lang="en-US" altLang="zh-CN" sz="2400" dirty="0">
                    <a:cs typeface="Times New Roman" panose="02020603050405020304" pitchFamily="18" charset="0"/>
                  </a:rPr>
                  <a:t>)</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p:txBody>
          </p:sp>
        </mc:Choice>
        <mc:Fallback>
          <p:sp>
            <p:nvSpPr>
              <p:cNvPr id="12" name="矩形 11">
                <a:extLst>
                  <a:ext uri="{FF2B5EF4-FFF2-40B4-BE49-F238E27FC236}">
                    <a16:creationId xmlns:a16="http://schemas.microsoft.com/office/drawing/2014/main" id="{E8F2510F-7059-4302-8028-5E1112031CEF}"/>
                  </a:ext>
                </a:extLst>
              </p:cNvPr>
              <p:cNvSpPr>
                <a:spLocks noRot="1" noChangeAspect="1" noMove="1" noResize="1" noEditPoints="1" noAdjustHandles="1" noChangeArrowheads="1" noChangeShapeType="1" noTextEdit="1"/>
              </p:cNvSpPr>
              <p:nvPr/>
            </p:nvSpPr>
            <p:spPr>
              <a:xfrm>
                <a:off x="733079" y="1723207"/>
                <a:ext cx="10732780" cy="1826782"/>
              </a:xfrm>
              <a:prstGeom prst="rect">
                <a:avLst/>
              </a:prstGeom>
              <a:blipFill>
                <a:blip r:embed="rId2"/>
                <a:stretch>
                  <a:fillRect l="-852" t="-669" r="-3748" b="-70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40476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3" y="177155"/>
            <a:ext cx="4246883" cy="877513"/>
            <a:chOff x="-3" y="271425"/>
            <a:chExt cx="4147514"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1799886" y="-1379086"/>
              <a:ext cx="547735" cy="4147514"/>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4</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614029" y="308012"/>
            <a:ext cx="18261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sym typeface="+mn-lt"/>
              </a:rPr>
              <a:t>简单排序</a:t>
            </a:r>
          </a:p>
        </p:txBody>
      </p:sp>
      <p:grpSp>
        <p:nvGrpSpPr>
          <p:cNvPr id="8" name="Group 23">
            <a:extLst>
              <a:ext uri="{FF2B5EF4-FFF2-40B4-BE49-F238E27FC236}">
                <a16:creationId xmlns:a16="http://schemas.microsoft.com/office/drawing/2014/main" id="{018F20BD-CDDF-414B-A61E-7D9AA03BFBC1}"/>
              </a:ext>
            </a:extLst>
          </p:cNvPr>
          <p:cNvGrpSpPr/>
          <p:nvPr/>
        </p:nvGrpSpPr>
        <p:grpSpPr>
          <a:xfrm>
            <a:off x="405553" y="1217819"/>
            <a:ext cx="458390" cy="344014"/>
            <a:chOff x="789999" y="2242985"/>
            <a:chExt cx="504229" cy="378415"/>
          </a:xfrm>
        </p:grpSpPr>
        <p:sp>
          <p:nvSpPr>
            <p:cNvPr id="9" name="Rectangle 24">
              <a:extLst>
                <a:ext uri="{FF2B5EF4-FFF2-40B4-BE49-F238E27FC236}">
                  <a16:creationId xmlns:a16="http://schemas.microsoft.com/office/drawing/2014/main" id="{6CBFEE95-1F24-4666-A20A-0B1B4AABC4D3}"/>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0" name="Rectangle 25">
              <a:extLst>
                <a:ext uri="{FF2B5EF4-FFF2-40B4-BE49-F238E27FC236}">
                  <a16:creationId xmlns:a16="http://schemas.microsoft.com/office/drawing/2014/main" id="{0838DB32-4DC4-414E-9F14-C35D76088F75}"/>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11" name="矩形 10">
            <a:extLst>
              <a:ext uri="{FF2B5EF4-FFF2-40B4-BE49-F238E27FC236}">
                <a16:creationId xmlns:a16="http://schemas.microsoft.com/office/drawing/2014/main" id="{A99DFE6D-2633-4102-997D-AB08349D7E84}"/>
              </a:ext>
            </a:extLst>
          </p:cNvPr>
          <p:cNvSpPr/>
          <p:nvPr/>
        </p:nvSpPr>
        <p:spPr>
          <a:xfrm>
            <a:off x="920228" y="1128216"/>
            <a:ext cx="2438488" cy="523220"/>
          </a:xfrm>
          <a:prstGeom prst="rect">
            <a:avLst/>
          </a:prstGeom>
        </p:spPr>
        <p:txBody>
          <a:bodyPr wrap="none">
            <a:spAutoFit/>
          </a:bodyPr>
          <a:lstStyle/>
          <a:p>
            <a:pPr>
              <a:spcBef>
                <a:spcPts val="1200"/>
              </a:spcBef>
            </a:pPr>
            <a:r>
              <a:rPr lang="en-US" altLang="zh-CN" sz="2800" b="1" dirty="0">
                <a:solidFill>
                  <a:srgbClr val="002060"/>
                </a:solidFill>
                <a:latin typeface="Times New Roman" panose="02020603050405020304" pitchFamily="18" charset="0"/>
                <a:cs typeface="Times New Roman" panose="02020603050405020304" pitchFamily="18" charset="0"/>
              </a:rPr>
              <a:t>4.4.3</a:t>
            </a:r>
            <a:r>
              <a:rPr lang="en-US" altLang="zh-CN" sz="2800" b="1" dirty="0">
                <a:solidFill>
                  <a:schemeClr val="accent2"/>
                </a:solidFill>
              </a:rPr>
              <a:t> </a:t>
            </a:r>
            <a:r>
              <a:rPr lang="zh-CN" altLang="en-US" sz="2800" b="1" dirty="0">
                <a:solidFill>
                  <a:schemeClr val="accent2"/>
                </a:solidFill>
              </a:rPr>
              <a:t>起泡排序</a:t>
            </a:r>
            <a:endParaRPr lang="zh-CN" altLang="en-US" sz="2800" b="1" dirty="0">
              <a:solidFill>
                <a:srgbClr val="002060"/>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5D9147D6-D217-4B8D-B747-F01429D15742}"/>
              </a:ext>
            </a:extLst>
          </p:cNvPr>
          <p:cNvSpPr/>
          <p:nvPr/>
        </p:nvSpPr>
        <p:spPr>
          <a:xfrm>
            <a:off x="279769" y="1671420"/>
            <a:ext cx="11546471" cy="5080622"/>
          </a:xfrm>
          <a:prstGeom prst="rect">
            <a:avLst/>
          </a:prstGeom>
        </p:spPr>
        <p:txBody>
          <a:bodyPr wrap="square">
            <a:spAutoFit/>
          </a:bodyPr>
          <a:lstStyle/>
          <a:p>
            <a:pPr algn="just">
              <a:lnSpc>
                <a:spcPct val="120000"/>
              </a:lnSpc>
              <a:spcAft>
                <a:spcPts val="1200"/>
              </a:spcAft>
            </a:pPr>
            <a:r>
              <a:rPr lang="zh-CN" altLang="en-US" sz="2400" b="1" dirty="0">
                <a:solidFill>
                  <a:schemeClr val="accent2"/>
                </a:solidFill>
              </a:rPr>
              <a:t>起泡排序</a:t>
            </a:r>
            <a:r>
              <a:rPr lang="en-US" altLang="zh-CN" sz="2400" b="1" dirty="0">
                <a:solidFill>
                  <a:schemeClr val="accent2"/>
                </a:solidFill>
                <a:cs typeface="Times New Roman" panose="02020603050405020304" pitchFamily="18" charset="0"/>
              </a:rPr>
              <a:t>(bubble sort, </a:t>
            </a:r>
            <a:r>
              <a:rPr lang="zh-CN" altLang="en-US" sz="2400" b="1" dirty="0">
                <a:solidFill>
                  <a:schemeClr val="accent2"/>
                </a:solidFill>
                <a:cs typeface="Times New Roman" panose="02020603050405020304" pitchFamily="18" charset="0"/>
              </a:rPr>
              <a:t>又叫冒泡排序</a:t>
            </a:r>
            <a:r>
              <a:rPr lang="en-US" altLang="zh-CN" sz="2400" b="1" dirty="0">
                <a:solidFill>
                  <a:schemeClr val="accent2"/>
                </a:solidFill>
                <a:cs typeface="Times New Roman" panose="02020603050405020304" pitchFamily="18" charset="0"/>
              </a:rPr>
              <a:t>)</a:t>
            </a:r>
            <a:r>
              <a:rPr lang="zh-CN" altLang="en-US" sz="2400" dirty="0">
                <a:cs typeface="Times New Roman" panose="02020603050405020304" pitchFamily="18" charset="0"/>
              </a:rPr>
              <a:t>属于交换排序类，算法的基本思想是：扫描待排序的元素序列，若发现逆序的元素对，则交换这两个元素。设排序元素序列的长度为 </a:t>
            </a:r>
            <a:r>
              <a:rPr lang="en-US" altLang="zh-CN" sz="2400" dirty="0">
                <a:cs typeface="Times New Roman" panose="02020603050405020304" pitchFamily="18" charset="0"/>
              </a:rPr>
              <a:t>n </a:t>
            </a:r>
            <a:r>
              <a:rPr lang="zh-CN" altLang="en-US" sz="2400" dirty="0">
                <a:cs typeface="Times New Roman" panose="02020603050405020304" pitchFamily="18" charset="0"/>
              </a:rPr>
              <a:t>，起泡排序共进行 </a:t>
            </a:r>
            <a:r>
              <a:rPr lang="en-US" altLang="zh-CN" sz="2400" dirty="0">
                <a:cs typeface="Times New Roman" panose="02020603050405020304" pitchFamily="18" charset="0"/>
              </a:rPr>
              <a:t>(n-1) </a:t>
            </a:r>
            <a:r>
              <a:rPr lang="zh-CN" altLang="en-US" sz="2400" dirty="0">
                <a:cs typeface="Times New Roman" panose="02020603050405020304" pitchFamily="18" charset="0"/>
              </a:rPr>
              <a:t>趟排序，第 </a:t>
            </a:r>
            <a:r>
              <a:rPr lang="en-US" altLang="zh-CN" sz="2400" dirty="0">
                <a:cs typeface="Times New Roman" panose="02020603050405020304" pitchFamily="18" charset="0"/>
              </a:rPr>
              <a:t>k </a:t>
            </a:r>
            <a:r>
              <a:rPr lang="zh-CN" altLang="en-US" sz="2400" dirty="0">
                <a:cs typeface="Times New Roman" panose="02020603050405020304" pitchFamily="18" charset="0"/>
              </a:rPr>
              <a:t>趟排序比较 </a:t>
            </a:r>
            <a:r>
              <a:rPr lang="en-US" altLang="zh-CN" sz="2400" dirty="0">
                <a:cs typeface="Times New Roman" panose="02020603050405020304" pitchFamily="18" charset="0"/>
              </a:rPr>
              <a:t>r[</a:t>
            </a:r>
            <a:r>
              <a:rPr lang="en-US" altLang="zh-CN" sz="2400" dirty="0" err="1">
                <a:cs typeface="Times New Roman" panose="02020603050405020304" pitchFamily="18" charset="0"/>
              </a:rPr>
              <a:t>i</a:t>
            </a:r>
            <a:r>
              <a:rPr lang="en-US" altLang="zh-CN" sz="2400" dirty="0">
                <a:cs typeface="Times New Roman" panose="02020603050405020304" pitchFamily="18" charset="0"/>
              </a:rPr>
              <a:t>].key </a:t>
            </a:r>
            <a:r>
              <a:rPr lang="zh-CN" altLang="en-US" sz="2400" dirty="0">
                <a:cs typeface="Times New Roman" panose="02020603050405020304" pitchFamily="18" charset="0"/>
              </a:rPr>
              <a:t>和 </a:t>
            </a:r>
            <a:r>
              <a:rPr lang="en-US" altLang="zh-CN" sz="2400" dirty="0">
                <a:cs typeface="Times New Roman" panose="02020603050405020304" pitchFamily="18" charset="0"/>
              </a:rPr>
              <a:t>r[i+1].key (</a:t>
            </a:r>
            <a:r>
              <a:rPr lang="zh-CN" altLang="en-US" sz="2400" dirty="0">
                <a:cs typeface="Times New Roman" panose="02020603050405020304" pitchFamily="18" charset="0"/>
              </a:rPr>
              <a:t>其中， </a:t>
            </a:r>
            <a:r>
              <a:rPr lang="en-US" altLang="zh-CN" sz="2400" dirty="0" err="1">
                <a:cs typeface="Times New Roman" panose="02020603050405020304" pitchFamily="18" charset="0"/>
              </a:rPr>
              <a:t>i</a:t>
            </a:r>
            <a:r>
              <a:rPr lang="en-US" altLang="zh-CN" sz="2400" dirty="0">
                <a:cs typeface="Times New Roman" panose="02020603050405020304" pitchFamily="18" charset="0"/>
              </a:rPr>
              <a:t>=1,2,...,n-k; k = 1,...,n-1)</a:t>
            </a:r>
            <a:r>
              <a:rPr lang="zh-CN" altLang="en-US" sz="2400" dirty="0">
                <a:cs typeface="Times New Roman" panose="02020603050405020304" pitchFamily="18" charset="0"/>
              </a:rPr>
              <a:t>，若为逆序则交换这两个元素。每进行一趟排序，则有一个元素移动到合适的位置。</a:t>
            </a:r>
            <a:r>
              <a:rPr lang="en-US" altLang="zh-CN" sz="2400" dirty="0">
                <a:cs typeface="Times New Roman" panose="02020603050405020304" pitchFamily="18" charset="0"/>
              </a:rPr>
              <a:t> </a:t>
            </a:r>
          </a:p>
          <a:p>
            <a:pPr algn="just">
              <a:lnSpc>
                <a:spcPct val="120000"/>
              </a:lnSpc>
            </a:pPr>
            <a:r>
              <a:rPr lang="zh-CN" altLang="en-US" sz="2400" dirty="0">
                <a:cs typeface="Times New Roman" panose="02020603050405020304" pitchFamily="18" charset="0"/>
              </a:rPr>
              <a:t>例：对元素序列 </a:t>
            </a:r>
            <a:r>
              <a:rPr lang="en-US" altLang="zh-CN" sz="2400" dirty="0">
                <a:cs typeface="Times New Roman" panose="02020603050405020304" pitchFamily="18" charset="0"/>
              </a:rPr>
              <a:t>{6,10,2,7,9,5,1,4,8,3} </a:t>
            </a:r>
            <a:r>
              <a:rPr lang="zh-CN" altLang="en-US" sz="2400" dirty="0">
                <a:cs typeface="Times New Roman" panose="02020603050405020304" pitchFamily="18" charset="0"/>
              </a:rPr>
              <a:t>进行排序，排序过程中，元素序列依次变化为：</a:t>
            </a:r>
            <a:endParaRPr lang="en-US" altLang="zh-CN" sz="2400" dirty="0">
              <a:cs typeface="Times New Roman" panose="02020603050405020304" pitchFamily="18" charset="0"/>
            </a:endParaRPr>
          </a:p>
          <a:p>
            <a:pPr marL="457200" indent="-457200" algn="ctr">
              <a:lnSpc>
                <a:spcPct val="120000"/>
              </a:lnSpc>
              <a:buAutoNum type="arabicParenBoth"/>
            </a:pPr>
            <a:r>
              <a:rPr lang="en-US" altLang="zh-CN" sz="2400" dirty="0">
                <a:cs typeface="Times New Roman" panose="02020603050405020304" pitchFamily="18" charset="0"/>
              </a:rPr>
              <a:t>{6,2,7,9,5,1,4,8,3,</a:t>
            </a:r>
            <a:r>
              <a:rPr lang="en-US" altLang="zh-CN" sz="2400" u="sng" dirty="0">
                <a:solidFill>
                  <a:schemeClr val="accent2"/>
                </a:solidFill>
                <a:cs typeface="Times New Roman" panose="02020603050405020304" pitchFamily="18" charset="0"/>
              </a:rPr>
              <a:t>10</a:t>
            </a:r>
            <a:r>
              <a:rPr lang="en-US" altLang="zh-CN" sz="2400" dirty="0">
                <a:cs typeface="Times New Roman" panose="02020603050405020304" pitchFamily="18" charset="0"/>
              </a:rPr>
              <a:t>}</a:t>
            </a:r>
            <a:r>
              <a:rPr lang="zh-CN" altLang="en-US" sz="2400" dirty="0">
                <a:cs typeface="Times New Roman" panose="02020603050405020304" pitchFamily="18" charset="0"/>
              </a:rPr>
              <a:t>；             </a:t>
            </a:r>
            <a:r>
              <a:rPr lang="en-US" altLang="zh-CN" sz="2400" dirty="0">
                <a:cs typeface="Times New Roman" panose="02020603050405020304" pitchFamily="18" charset="0"/>
              </a:rPr>
              <a:t>(2) {2,6,7,5,1,4,8,3,</a:t>
            </a:r>
            <a:r>
              <a:rPr lang="en-US" altLang="zh-CN" sz="2400" u="sng" dirty="0">
                <a:solidFill>
                  <a:schemeClr val="accent2"/>
                </a:solidFill>
                <a:cs typeface="Times New Roman" panose="02020603050405020304" pitchFamily="18" charset="0"/>
              </a:rPr>
              <a:t>9,10</a:t>
            </a:r>
            <a:r>
              <a:rPr lang="en-US" altLang="zh-CN" sz="2400" dirty="0">
                <a:cs typeface="Times New Roman" panose="02020603050405020304" pitchFamily="18" charset="0"/>
              </a:rPr>
              <a:t>} ;</a:t>
            </a:r>
          </a:p>
          <a:p>
            <a:pPr algn="ctr">
              <a:lnSpc>
                <a:spcPct val="120000"/>
              </a:lnSpc>
            </a:pPr>
            <a:r>
              <a:rPr lang="en-US" altLang="zh-CN" sz="2400" dirty="0">
                <a:cs typeface="Times New Roman" panose="02020603050405020304" pitchFamily="18" charset="0"/>
              </a:rPr>
              <a:t>(3) {2,6,5,1,4,7,3,</a:t>
            </a:r>
            <a:r>
              <a:rPr lang="en-US" altLang="zh-CN" sz="2400" u="sng" dirty="0">
                <a:solidFill>
                  <a:schemeClr val="accent2"/>
                </a:solidFill>
                <a:cs typeface="Times New Roman" panose="02020603050405020304" pitchFamily="18" charset="0"/>
              </a:rPr>
              <a:t>8,9,10</a:t>
            </a:r>
            <a:r>
              <a:rPr lang="en-US" altLang="zh-CN" sz="2400" dirty="0">
                <a:cs typeface="Times New Roman" panose="02020603050405020304" pitchFamily="18" charset="0"/>
              </a:rPr>
              <a:t>} ;               (4) {2,5,1,4,6,3,</a:t>
            </a:r>
            <a:r>
              <a:rPr lang="en-US" altLang="zh-CN" sz="2400" u="sng" dirty="0">
                <a:solidFill>
                  <a:schemeClr val="accent2"/>
                </a:solidFill>
                <a:cs typeface="Times New Roman" panose="02020603050405020304" pitchFamily="18" charset="0"/>
              </a:rPr>
              <a:t>7,8,9,10</a:t>
            </a:r>
            <a:r>
              <a:rPr lang="en-US" altLang="zh-CN" sz="2400" dirty="0">
                <a:cs typeface="Times New Roman" panose="02020603050405020304" pitchFamily="18" charset="0"/>
              </a:rPr>
              <a:t>} ;</a:t>
            </a:r>
          </a:p>
          <a:p>
            <a:pPr algn="ctr">
              <a:lnSpc>
                <a:spcPct val="120000"/>
              </a:lnSpc>
            </a:pPr>
            <a:r>
              <a:rPr lang="en-US" altLang="zh-CN" sz="2400" dirty="0">
                <a:cs typeface="Times New Roman" panose="02020603050405020304" pitchFamily="18" charset="0"/>
              </a:rPr>
              <a:t>(5) {2,1,4,5,3,</a:t>
            </a:r>
            <a:r>
              <a:rPr lang="en-US" altLang="zh-CN" sz="2400" u="sng" dirty="0">
                <a:solidFill>
                  <a:schemeClr val="accent2"/>
                </a:solidFill>
                <a:cs typeface="Times New Roman" panose="02020603050405020304" pitchFamily="18" charset="0"/>
              </a:rPr>
              <a:t>6,7,8,9,10</a:t>
            </a:r>
            <a:r>
              <a:rPr lang="en-US" altLang="zh-CN" sz="2400" dirty="0">
                <a:cs typeface="Times New Roman" panose="02020603050405020304" pitchFamily="18" charset="0"/>
              </a:rPr>
              <a:t>} ;               (6) {1,2,4,3,</a:t>
            </a:r>
            <a:r>
              <a:rPr lang="en-US" altLang="zh-CN" sz="2400" u="sng" dirty="0">
                <a:solidFill>
                  <a:schemeClr val="accent2"/>
                </a:solidFill>
                <a:cs typeface="Times New Roman" panose="02020603050405020304" pitchFamily="18" charset="0"/>
              </a:rPr>
              <a:t>5,6,7,8,9,10</a:t>
            </a:r>
            <a:r>
              <a:rPr lang="en-US" altLang="zh-CN" sz="2400" dirty="0">
                <a:cs typeface="Times New Roman" panose="02020603050405020304" pitchFamily="18" charset="0"/>
              </a:rPr>
              <a:t>} ;</a:t>
            </a:r>
          </a:p>
          <a:p>
            <a:pPr algn="ctr">
              <a:lnSpc>
                <a:spcPct val="120000"/>
              </a:lnSpc>
            </a:pPr>
            <a:r>
              <a:rPr lang="en-US" altLang="zh-CN" sz="2400" dirty="0">
                <a:cs typeface="Times New Roman" panose="02020603050405020304" pitchFamily="18" charset="0"/>
              </a:rPr>
              <a:t>(7) {1,2,3,</a:t>
            </a:r>
            <a:r>
              <a:rPr lang="en-US" altLang="zh-CN" sz="2400" u="sng" dirty="0">
                <a:solidFill>
                  <a:schemeClr val="accent2"/>
                </a:solidFill>
                <a:cs typeface="Times New Roman" panose="02020603050405020304" pitchFamily="18" charset="0"/>
              </a:rPr>
              <a:t>4,5,6,7,8,9,10</a:t>
            </a:r>
            <a:r>
              <a:rPr lang="en-US" altLang="zh-CN" sz="2400" dirty="0">
                <a:cs typeface="Times New Roman" panose="02020603050405020304" pitchFamily="18" charset="0"/>
              </a:rPr>
              <a:t>} ;               (8) {1,2</a:t>
            </a:r>
            <a:r>
              <a:rPr lang="en-US" altLang="zh-CN" sz="2400" u="sng" dirty="0">
                <a:cs typeface="Times New Roman" panose="02020603050405020304" pitchFamily="18" charset="0"/>
              </a:rPr>
              <a:t>,</a:t>
            </a:r>
            <a:r>
              <a:rPr lang="en-US" altLang="zh-CN" sz="2400" u="sng" dirty="0">
                <a:solidFill>
                  <a:schemeClr val="accent2"/>
                </a:solidFill>
                <a:cs typeface="Times New Roman" panose="02020603050405020304" pitchFamily="18" charset="0"/>
              </a:rPr>
              <a:t>3,4,5,6,7,8,9,10</a:t>
            </a:r>
            <a:r>
              <a:rPr lang="en-US" altLang="zh-CN" sz="2400" dirty="0">
                <a:cs typeface="Times New Roman" panose="02020603050405020304" pitchFamily="18" charset="0"/>
              </a:rPr>
              <a:t>} ;</a:t>
            </a:r>
          </a:p>
          <a:p>
            <a:pPr algn="just">
              <a:lnSpc>
                <a:spcPct val="120000"/>
              </a:lnSpc>
            </a:pPr>
            <a:r>
              <a:rPr lang="en-US" altLang="zh-CN" sz="2400" dirty="0">
                <a:cs typeface="Times New Roman" panose="02020603050405020304" pitchFamily="18" charset="0"/>
              </a:rPr>
              <a:t>                   (9) {1,</a:t>
            </a:r>
            <a:r>
              <a:rPr lang="en-US" altLang="zh-CN" sz="2400" u="sng" dirty="0">
                <a:solidFill>
                  <a:schemeClr val="accent2"/>
                </a:solidFill>
                <a:cs typeface="Times New Roman" panose="02020603050405020304" pitchFamily="18" charset="0"/>
              </a:rPr>
              <a:t>2,3,4,5,6,7,8,9,10</a:t>
            </a:r>
            <a:r>
              <a:rPr lang="en-US" altLang="zh-CN" sz="2400" dirty="0">
                <a:cs typeface="Times New Roman" panose="02020603050405020304" pitchFamily="18" charset="0"/>
              </a:rPr>
              <a:t>} ;    </a:t>
            </a:r>
          </a:p>
        </p:txBody>
      </p:sp>
    </p:spTree>
    <p:extLst>
      <p:ext uri="{BB962C8B-B14F-4D97-AF65-F5344CB8AC3E}">
        <p14:creationId xmlns:p14="http://schemas.microsoft.com/office/powerpoint/2010/main" val="279966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3" y="177155"/>
            <a:ext cx="4246883" cy="877513"/>
            <a:chOff x="-3" y="271425"/>
            <a:chExt cx="4147514"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1799886" y="-1379086"/>
              <a:ext cx="547735" cy="4147514"/>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4</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614029" y="308012"/>
            <a:ext cx="18261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sym typeface="+mn-lt"/>
              </a:rPr>
              <a:t>简单排序</a:t>
            </a:r>
          </a:p>
        </p:txBody>
      </p:sp>
      <p:grpSp>
        <p:nvGrpSpPr>
          <p:cNvPr id="19" name="Group 23">
            <a:extLst>
              <a:ext uri="{FF2B5EF4-FFF2-40B4-BE49-F238E27FC236}">
                <a16:creationId xmlns:a16="http://schemas.microsoft.com/office/drawing/2014/main" id="{EF0C8F71-0617-4901-9C95-A6EE40DDAF7D}"/>
              </a:ext>
            </a:extLst>
          </p:cNvPr>
          <p:cNvGrpSpPr/>
          <p:nvPr/>
        </p:nvGrpSpPr>
        <p:grpSpPr>
          <a:xfrm>
            <a:off x="336625" y="1142119"/>
            <a:ext cx="458390" cy="344014"/>
            <a:chOff x="789999" y="2242985"/>
            <a:chExt cx="504229" cy="378415"/>
          </a:xfrm>
        </p:grpSpPr>
        <p:sp>
          <p:nvSpPr>
            <p:cNvPr id="20" name="Rectangle 24">
              <a:extLst>
                <a:ext uri="{FF2B5EF4-FFF2-40B4-BE49-F238E27FC236}">
                  <a16:creationId xmlns:a16="http://schemas.microsoft.com/office/drawing/2014/main" id="{ECFB5F17-FF3E-4BFA-964F-97EE7B7BC54E}"/>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1" name="Rectangle 25">
              <a:extLst>
                <a:ext uri="{FF2B5EF4-FFF2-40B4-BE49-F238E27FC236}">
                  <a16:creationId xmlns:a16="http://schemas.microsoft.com/office/drawing/2014/main" id="{A404B323-DD2C-469B-84EB-8326530BFD7B}"/>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2" name="矩形 21">
            <a:extLst>
              <a:ext uri="{FF2B5EF4-FFF2-40B4-BE49-F238E27FC236}">
                <a16:creationId xmlns:a16="http://schemas.microsoft.com/office/drawing/2014/main" id="{90E32CA0-ED07-4D33-AF4A-A45DBBFBD6A1}"/>
              </a:ext>
            </a:extLst>
          </p:cNvPr>
          <p:cNvSpPr/>
          <p:nvPr/>
        </p:nvSpPr>
        <p:spPr>
          <a:xfrm>
            <a:off x="851300" y="1052516"/>
            <a:ext cx="5408853" cy="492443"/>
          </a:xfrm>
          <a:prstGeom prst="rect">
            <a:avLst/>
          </a:prstGeom>
        </p:spPr>
        <p:txBody>
          <a:bodyPr wrap="none">
            <a:spAutoFit/>
          </a:bodyPr>
          <a:lstStyle/>
          <a:p>
            <a:pPr>
              <a:spcBef>
                <a:spcPts val="1200"/>
              </a:spcBef>
            </a:pPr>
            <a:r>
              <a:rPr lang="zh-CN" altLang="en-US" sz="2600" b="1" dirty="0">
                <a:solidFill>
                  <a:srgbClr val="002060"/>
                </a:solidFill>
                <a:latin typeface="Times New Roman" panose="02020603050405020304" pitchFamily="18" charset="0"/>
                <a:cs typeface="Times New Roman" panose="02020603050405020304" pitchFamily="18" charset="0"/>
              </a:rPr>
              <a:t>算法</a:t>
            </a:r>
            <a:r>
              <a:rPr lang="en-US" altLang="zh-CN" sz="2600" b="1" dirty="0">
                <a:solidFill>
                  <a:srgbClr val="002060"/>
                </a:solidFill>
                <a:latin typeface="Times New Roman" panose="02020603050405020304" pitchFamily="18" charset="0"/>
                <a:cs typeface="Times New Roman" panose="02020603050405020304" pitchFamily="18" charset="0"/>
              </a:rPr>
              <a:t>4.14 </a:t>
            </a:r>
            <a:r>
              <a:rPr lang="en-US" altLang="zh-CN" sz="2600" b="1" dirty="0" err="1">
                <a:solidFill>
                  <a:schemeClr val="accent2"/>
                </a:solidFill>
              </a:rPr>
              <a:t>BubbleSort</a:t>
            </a:r>
            <a:r>
              <a:rPr lang="en-US" altLang="zh-CN" sz="2600" dirty="0"/>
              <a:t> </a:t>
            </a:r>
            <a:r>
              <a:rPr lang="zh-CN" altLang="en-US" sz="2600" b="1" dirty="0">
                <a:solidFill>
                  <a:srgbClr val="002060"/>
                </a:solidFill>
                <a:latin typeface="Times New Roman" panose="02020603050405020304" pitchFamily="18" charset="0"/>
                <a:cs typeface="Times New Roman" panose="02020603050405020304" pitchFamily="18" charset="0"/>
              </a:rPr>
              <a:t>：起泡排序。</a:t>
            </a:r>
          </a:p>
        </p:txBody>
      </p:sp>
      <p:sp>
        <p:nvSpPr>
          <p:cNvPr id="23" name="矩形 22">
            <a:extLst>
              <a:ext uri="{FF2B5EF4-FFF2-40B4-BE49-F238E27FC236}">
                <a16:creationId xmlns:a16="http://schemas.microsoft.com/office/drawing/2014/main" id="{C9ECECF1-E941-4071-BDA4-167C88F17603}"/>
              </a:ext>
            </a:extLst>
          </p:cNvPr>
          <p:cNvSpPr/>
          <p:nvPr/>
        </p:nvSpPr>
        <p:spPr>
          <a:xfrm>
            <a:off x="733079" y="1434785"/>
            <a:ext cx="10310841" cy="4893647"/>
          </a:xfrm>
          <a:prstGeom prst="rect">
            <a:avLst/>
          </a:prstGeom>
        </p:spPr>
        <p:txBody>
          <a:bodyPr wrap="square">
            <a:spAutoFit/>
          </a:bodyPr>
          <a:lstStyle/>
          <a:p>
            <a:pPr lvl="1"/>
            <a:r>
              <a:rPr lang="en-US" altLang="zh-CN" sz="2600" dirty="0">
                <a:cs typeface="Times New Roman" panose="02020603050405020304" pitchFamily="18" charset="0"/>
              </a:rPr>
              <a:t>void </a:t>
            </a:r>
            <a:r>
              <a:rPr lang="en-US" altLang="zh-CN" sz="2600" dirty="0" err="1">
                <a:cs typeface="Times New Roman" panose="02020603050405020304" pitchFamily="18" charset="0"/>
              </a:rPr>
              <a:t>BubbleSort</a:t>
            </a:r>
            <a:r>
              <a:rPr lang="en-US" altLang="zh-CN" sz="2600" dirty="0">
                <a:cs typeface="Times New Roman" panose="02020603050405020304" pitchFamily="18" charset="0"/>
              </a:rPr>
              <a:t> (</a:t>
            </a:r>
            <a:r>
              <a:rPr lang="en-US" altLang="zh-CN" sz="2600" dirty="0" err="1">
                <a:cs typeface="Times New Roman" panose="02020603050405020304" pitchFamily="18" charset="0"/>
              </a:rPr>
              <a:t>SList</a:t>
            </a:r>
            <a:r>
              <a:rPr lang="en-US" altLang="zh-CN" sz="2600" dirty="0">
                <a:cs typeface="Times New Roman" panose="02020603050405020304" pitchFamily="18" charset="0"/>
              </a:rPr>
              <a:t> &amp;L)</a:t>
            </a:r>
          </a:p>
          <a:p>
            <a:pPr lvl="1"/>
            <a:r>
              <a:rPr lang="en-US" altLang="zh-CN" sz="2600" dirty="0">
                <a:cs typeface="Times New Roman" panose="02020603050405020304" pitchFamily="18" charset="0"/>
              </a:rPr>
              <a:t> {  </a:t>
            </a:r>
          </a:p>
          <a:p>
            <a:pPr lvl="1"/>
            <a:r>
              <a:rPr lang="en-US" altLang="zh-CN" sz="2600" dirty="0">
                <a:cs typeface="Times New Roman" panose="02020603050405020304" pitchFamily="18" charset="0"/>
              </a:rPr>
              <a:t>      int </a:t>
            </a:r>
            <a:r>
              <a:rPr lang="en-US" altLang="zh-CN" sz="2600" dirty="0" err="1">
                <a:cs typeface="Times New Roman" panose="02020603050405020304" pitchFamily="18" charset="0"/>
              </a:rPr>
              <a:t>i</a:t>
            </a:r>
            <a:r>
              <a:rPr lang="en-US" altLang="zh-CN" sz="2600" dirty="0">
                <a:cs typeface="Times New Roman" panose="02020603050405020304" pitchFamily="18" charset="0"/>
              </a:rPr>
              <a:t>, k; </a:t>
            </a:r>
            <a:r>
              <a:rPr lang="en-US" altLang="zh-CN" sz="2600" dirty="0" err="1">
                <a:cs typeface="Times New Roman" panose="02020603050405020304" pitchFamily="18" charset="0"/>
              </a:rPr>
              <a:t>ElemType</a:t>
            </a:r>
            <a:r>
              <a:rPr lang="en-US" altLang="zh-CN" sz="2600" dirty="0">
                <a:cs typeface="Times New Roman" panose="02020603050405020304" pitchFamily="18" charset="0"/>
              </a:rPr>
              <a:t> x;</a:t>
            </a:r>
          </a:p>
          <a:p>
            <a:pPr lvl="1"/>
            <a:r>
              <a:rPr lang="en-US" altLang="zh-CN" sz="2600" dirty="0">
                <a:cs typeface="Times New Roman" panose="02020603050405020304" pitchFamily="18" charset="0"/>
              </a:rPr>
              <a:t>      for(k = 1; k &lt;= L.length-1; k++)</a:t>
            </a:r>
          </a:p>
          <a:p>
            <a:pPr lvl="1"/>
            <a:r>
              <a:rPr lang="en-US" altLang="zh-CN" sz="2600" dirty="0">
                <a:cs typeface="Times New Roman" panose="02020603050405020304" pitchFamily="18" charset="0"/>
              </a:rPr>
              <a:t>      {    </a:t>
            </a:r>
          </a:p>
          <a:p>
            <a:pPr lvl="1"/>
            <a:r>
              <a:rPr lang="en-US" altLang="zh-CN" sz="2600" dirty="0">
                <a:cs typeface="Times New Roman" panose="02020603050405020304" pitchFamily="18" charset="0"/>
              </a:rPr>
              <a:t>           for (</a:t>
            </a:r>
            <a:r>
              <a:rPr lang="en-US" altLang="zh-CN" sz="2600" dirty="0" err="1">
                <a:cs typeface="Times New Roman" panose="02020603050405020304" pitchFamily="18" charset="0"/>
              </a:rPr>
              <a:t>i</a:t>
            </a:r>
            <a:r>
              <a:rPr lang="en-US" altLang="zh-CN" sz="2600" dirty="0">
                <a:cs typeface="Times New Roman" panose="02020603050405020304" pitchFamily="18" charset="0"/>
              </a:rPr>
              <a:t> = 1; </a:t>
            </a:r>
            <a:r>
              <a:rPr lang="en-US" altLang="zh-CN" sz="2600" dirty="0" err="1">
                <a:cs typeface="Times New Roman" panose="02020603050405020304" pitchFamily="18" charset="0"/>
              </a:rPr>
              <a:t>i</a:t>
            </a:r>
            <a:r>
              <a:rPr lang="en-US" altLang="zh-CN" sz="2600" dirty="0">
                <a:cs typeface="Times New Roman" panose="02020603050405020304" pitchFamily="18" charset="0"/>
              </a:rPr>
              <a:t> &lt;= </a:t>
            </a:r>
            <a:r>
              <a:rPr lang="en-US" altLang="zh-CN" sz="2600" dirty="0" err="1">
                <a:cs typeface="Times New Roman" panose="02020603050405020304" pitchFamily="18" charset="0"/>
              </a:rPr>
              <a:t>L.length</a:t>
            </a:r>
            <a:r>
              <a:rPr lang="en-US" altLang="zh-CN" sz="2600" dirty="0">
                <a:cs typeface="Times New Roman" panose="02020603050405020304" pitchFamily="18" charset="0"/>
              </a:rPr>
              <a:t>-k; </a:t>
            </a:r>
            <a:r>
              <a:rPr lang="en-US" altLang="zh-CN" sz="2600" dirty="0" err="1">
                <a:cs typeface="Times New Roman" panose="02020603050405020304" pitchFamily="18" charset="0"/>
              </a:rPr>
              <a:t>i</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if( </a:t>
            </a:r>
            <a:r>
              <a:rPr lang="en-US" altLang="zh-CN" sz="2600" dirty="0" err="1">
                <a:cs typeface="Times New Roman" panose="02020603050405020304" pitchFamily="18" charset="0"/>
              </a:rPr>
              <a:t>L.r</a:t>
            </a:r>
            <a:r>
              <a:rPr lang="en-US" altLang="zh-CN" sz="2600" dirty="0">
                <a:cs typeface="Times New Roman" panose="02020603050405020304" pitchFamily="18" charset="0"/>
              </a:rPr>
              <a:t>[</a:t>
            </a:r>
            <a:r>
              <a:rPr lang="en-US" altLang="zh-CN" sz="2600" dirty="0" err="1">
                <a:cs typeface="Times New Roman" panose="02020603050405020304" pitchFamily="18" charset="0"/>
              </a:rPr>
              <a:t>i</a:t>
            </a:r>
            <a:r>
              <a:rPr lang="en-US" altLang="zh-CN" sz="2600" dirty="0">
                <a:cs typeface="Times New Roman" panose="02020603050405020304" pitchFamily="18" charset="0"/>
              </a:rPr>
              <a:t>].key &gt; </a:t>
            </a:r>
            <a:r>
              <a:rPr lang="en-US" altLang="zh-CN" sz="2600" dirty="0" err="1">
                <a:cs typeface="Times New Roman" panose="02020603050405020304" pitchFamily="18" charset="0"/>
              </a:rPr>
              <a:t>L.r</a:t>
            </a:r>
            <a:r>
              <a:rPr lang="en-US" altLang="zh-CN" sz="2600" dirty="0">
                <a:cs typeface="Times New Roman" panose="02020603050405020304" pitchFamily="18" charset="0"/>
              </a:rPr>
              <a:t>[i+1].key) </a:t>
            </a:r>
          </a:p>
          <a:p>
            <a:pPr lvl="1"/>
            <a:r>
              <a:rPr lang="en-US" altLang="zh-CN" sz="2600" dirty="0">
                <a:cs typeface="Times New Roman" panose="02020603050405020304" pitchFamily="18" charset="0"/>
              </a:rPr>
              <a:t>               {  </a:t>
            </a:r>
          </a:p>
          <a:p>
            <a:pPr lvl="1"/>
            <a:r>
              <a:rPr lang="en-US" altLang="zh-CN" sz="2600" dirty="0">
                <a:cs typeface="Times New Roman" panose="02020603050405020304" pitchFamily="18" charset="0"/>
              </a:rPr>
              <a:t>                   x = </a:t>
            </a:r>
            <a:r>
              <a:rPr lang="en-US" altLang="zh-CN" sz="2600" dirty="0" err="1">
                <a:cs typeface="Times New Roman" panose="02020603050405020304" pitchFamily="18" charset="0"/>
              </a:rPr>
              <a:t>L.r</a:t>
            </a:r>
            <a:r>
              <a:rPr lang="en-US" altLang="zh-CN" sz="2600" dirty="0">
                <a:cs typeface="Times New Roman" panose="02020603050405020304" pitchFamily="18" charset="0"/>
              </a:rPr>
              <a:t>[</a:t>
            </a:r>
            <a:r>
              <a:rPr lang="en-US" altLang="zh-CN" sz="2600" dirty="0" err="1">
                <a:cs typeface="Times New Roman" panose="02020603050405020304" pitchFamily="18" charset="0"/>
              </a:rPr>
              <a:t>i</a:t>
            </a:r>
            <a:r>
              <a:rPr lang="en-US" altLang="zh-CN" sz="2600" dirty="0">
                <a:cs typeface="Times New Roman" panose="02020603050405020304" pitchFamily="18" charset="0"/>
              </a:rPr>
              <a:t>];    </a:t>
            </a:r>
            <a:r>
              <a:rPr lang="en-US" altLang="zh-CN" sz="2600" dirty="0" err="1">
                <a:cs typeface="Times New Roman" panose="02020603050405020304" pitchFamily="18" charset="0"/>
              </a:rPr>
              <a:t>L.r</a:t>
            </a:r>
            <a:r>
              <a:rPr lang="en-US" altLang="zh-CN" sz="2600" dirty="0">
                <a:cs typeface="Times New Roman" panose="02020603050405020304" pitchFamily="18" charset="0"/>
              </a:rPr>
              <a:t>[</a:t>
            </a:r>
            <a:r>
              <a:rPr lang="en-US" altLang="zh-CN" sz="2600" dirty="0" err="1">
                <a:cs typeface="Times New Roman" panose="02020603050405020304" pitchFamily="18" charset="0"/>
              </a:rPr>
              <a:t>i</a:t>
            </a:r>
            <a:r>
              <a:rPr lang="en-US" altLang="zh-CN" sz="2600" dirty="0">
                <a:cs typeface="Times New Roman" panose="02020603050405020304" pitchFamily="18" charset="0"/>
              </a:rPr>
              <a:t>] = </a:t>
            </a:r>
            <a:r>
              <a:rPr lang="en-US" altLang="zh-CN" sz="2600" dirty="0" err="1">
                <a:cs typeface="Times New Roman" panose="02020603050405020304" pitchFamily="18" charset="0"/>
              </a:rPr>
              <a:t>L.r</a:t>
            </a:r>
            <a:r>
              <a:rPr lang="en-US" altLang="zh-CN" sz="2600" dirty="0">
                <a:cs typeface="Times New Roman" panose="02020603050405020304" pitchFamily="18" charset="0"/>
              </a:rPr>
              <a:t>[i+1];    </a:t>
            </a:r>
            <a:r>
              <a:rPr lang="en-US" altLang="zh-CN" sz="2600" dirty="0" err="1">
                <a:cs typeface="Times New Roman" panose="02020603050405020304" pitchFamily="18" charset="0"/>
              </a:rPr>
              <a:t>L.r</a:t>
            </a:r>
            <a:r>
              <a:rPr lang="en-US" altLang="zh-CN" sz="2600" dirty="0">
                <a:cs typeface="Times New Roman" panose="02020603050405020304" pitchFamily="18" charset="0"/>
              </a:rPr>
              <a:t>[i+1] = x;</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8AB3A8B5-5055-4CCE-B717-0069B710705A}"/>
                  </a:ext>
                </a:extLst>
              </p:cNvPr>
              <p:cNvSpPr/>
              <p:nvPr/>
            </p:nvSpPr>
            <p:spPr>
              <a:xfrm>
                <a:off x="1148081" y="6265534"/>
                <a:ext cx="7359426" cy="497187"/>
              </a:xfrm>
              <a:prstGeom prst="rect">
                <a:avLst/>
              </a:prstGeom>
            </p:spPr>
            <p:txBody>
              <a:bodyPr wrap="square">
                <a:spAutoFit/>
              </a:bodyPr>
              <a:lstStyle/>
              <a:p>
                <a:pPr algn="just">
                  <a:lnSpc>
                    <a:spcPct val="120000"/>
                  </a:lnSpc>
                  <a:spcAft>
                    <a:spcPts val="1200"/>
                  </a:spcAft>
                </a:pPr>
                <a:r>
                  <a:rPr lang="zh-CN" altLang="en-US" sz="2400" b="1" dirty="0">
                    <a:solidFill>
                      <a:schemeClr val="accent2"/>
                    </a:solidFill>
                    <a:cs typeface="Times New Roman" panose="02020603050405020304" pitchFamily="18" charset="0"/>
                  </a:rPr>
                  <a:t>注</a:t>
                </a:r>
                <a:r>
                  <a:rPr lang="en-US" altLang="zh-CN" sz="2400" b="1" dirty="0">
                    <a:solidFill>
                      <a:schemeClr val="accent2"/>
                    </a:solidFill>
                    <a:cs typeface="Times New Roman" panose="02020603050405020304" pitchFamily="18" charset="0"/>
                  </a:rPr>
                  <a:t> </a:t>
                </a:r>
                <a:r>
                  <a:rPr lang="zh-CN" altLang="en-US" sz="2400" dirty="0">
                    <a:cs typeface="Times New Roman" panose="02020603050405020304" pitchFamily="18" charset="0"/>
                  </a:rPr>
                  <a:t>附加存储空间为 </a:t>
                </a:r>
                <a:r>
                  <a:rPr lang="en-US" altLang="zh-CN" sz="2400" dirty="0">
                    <a:cs typeface="Times New Roman" panose="02020603050405020304" pitchFamily="18" charset="0"/>
                  </a:rPr>
                  <a:t>O(1) </a:t>
                </a:r>
                <a:r>
                  <a:rPr lang="zh-CN" altLang="en-US" sz="2400" dirty="0">
                    <a:cs typeface="Times New Roman" panose="02020603050405020304" pitchFamily="18" charset="0"/>
                  </a:rPr>
                  <a:t>，时间复杂度为 </a:t>
                </a:r>
                <a:r>
                  <a:rPr lang="en-US" altLang="zh-CN" sz="2400" dirty="0">
                    <a:cs typeface="Times New Roman" panose="02020603050405020304" pitchFamily="18" charset="0"/>
                  </a:rPr>
                  <a:t>O(</a:t>
                </a:r>
                <a14:m>
                  <m:oMath xmlns:m="http://schemas.openxmlformats.org/officeDocument/2006/math">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𝑛</m:t>
                        </m:r>
                      </m:e>
                      <m:sup>
                        <m:r>
                          <a:rPr lang="en-US" altLang="zh-CN" sz="2400" b="0" i="1" smtClean="0">
                            <a:latin typeface="Cambria Math" panose="02040503050406030204" pitchFamily="18" charset="0"/>
                            <a:cs typeface="Times New Roman" panose="02020603050405020304" pitchFamily="18" charset="0"/>
                          </a:rPr>
                          <m:t>2</m:t>
                        </m:r>
                      </m:sup>
                    </m:sSup>
                  </m:oMath>
                </a14:m>
                <a:r>
                  <a:rPr lang="en-US" altLang="zh-CN" sz="2400" dirty="0">
                    <a:cs typeface="Times New Roman" panose="02020603050405020304" pitchFamily="18" charset="0"/>
                  </a:rPr>
                  <a:t>)</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p:txBody>
          </p:sp>
        </mc:Choice>
        <mc:Fallback>
          <p:sp>
            <p:nvSpPr>
              <p:cNvPr id="12" name="矩形 11">
                <a:extLst>
                  <a:ext uri="{FF2B5EF4-FFF2-40B4-BE49-F238E27FC236}">
                    <a16:creationId xmlns:a16="http://schemas.microsoft.com/office/drawing/2014/main" id="{8AB3A8B5-5055-4CCE-B717-0069B710705A}"/>
                  </a:ext>
                </a:extLst>
              </p:cNvPr>
              <p:cNvSpPr>
                <a:spLocks noRot="1" noChangeAspect="1" noMove="1" noResize="1" noEditPoints="1" noAdjustHandles="1" noChangeArrowheads="1" noChangeShapeType="1" noTextEdit="1"/>
              </p:cNvSpPr>
              <p:nvPr/>
            </p:nvSpPr>
            <p:spPr>
              <a:xfrm>
                <a:off x="1148081" y="6265534"/>
                <a:ext cx="7359426" cy="497187"/>
              </a:xfrm>
              <a:prstGeom prst="rect">
                <a:avLst/>
              </a:prstGeom>
              <a:blipFill>
                <a:blip r:embed="rId2"/>
                <a:stretch>
                  <a:fillRect l="-1242" t="-2469" b="-283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492472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BingLLB#"/>
  <p:tag name="MH_LAYOUT" val="SubTitle"/>
  <p:tag name="MH" val="20161022203525"/>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BingLLB#"/>
  <p:tag name="MH_LAYOUT" val="SubTitle"/>
  <p:tag name="MH" val="20161022203525"/>
  <p:tag name="MH_LIBRARY" val="GRAPHIC"/>
</p:tagLst>
</file>

<file path=ppt/tags/tag17.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1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20.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21.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3"/>
</p:tagLst>
</file>

<file path=ppt/tags/tag26.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3"/>
</p:tagLst>
</file>

<file path=ppt/tags/tag27.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28.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0.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31.xml><?xml version="1.0" encoding="utf-8"?>
<p:tagLst xmlns:a="http://schemas.openxmlformats.org/drawingml/2006/main" xmlns:r="http://schemas.openxmlformats.org/officeDocument/2006/relationships" xmlns:p="http://schemas.openxmlformats.org/presentationml/2006/main">
  <p:tag name="TIMING" val="|0.7|1.4|1.1|1"/>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5.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6.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a:latin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28916</TotalTime>
  <Words>3998</Words>
  <Application>Microsoft Office PowerPoint</Application>
  <PresentationFormat>宽屏</PresentationFormat>
  <Paragraphs>316</Paragraphs>
  <Slides>27</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等线</vt:lpstr>
      <vt:lpstr>宋体</vt:lpstr>
      <vt:lpstr>微软雅黑</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cp:lastModifiedBy>
  <cp:revision>5196</cp:revision>
  <cp:lastPrinted>2018-10-11T00:26:19Z</cp:lastPrinted>
  <dcterms:created xsi:type="dcterms:W3CDTF">2017-03-06T07:05:10Z</dcterms:created>
  <dcterms:modified xsi:type="dcterms:W3CDTF">2025-04-21T01:42:59Z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